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7" r:id="rId5"/>
    <p:sldId id="259" r:id="rId6"/>
    <p:sldId id="258" r:id="rId7"/>
  </p:sldIdLst>
  <p:sldSz cx="9906000" cy="6858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634"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F2960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642BAE6-14CC-40AC-A590-214D9FF82963}" v="18" dt="2025-10-22T08:53:52.736"/>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0505E3EF-67EA-436B-97B2-0124C06EBD24}" styleName="中間スタイル 4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740" autoAdjust="0"/>
    <p:restoredTop sz="95958" autoAdjust="0"/>
  </p:normalViewPr>
  <p:slideViewPr>
    <p:cSldViewPr snapToGrid="0">
      <p:cViewPr varScale="1">
        <p:scale>
          <a:sx n="108" d="100"/>
          <a:sy n="108" d="100"/>
        </p:scale>
        <p:origin x="1878" y="102"/>
      </p:cViewPr>
      <p:guideLst>
        <p:guide orient="horz" pos="3634"/>
        <p:guide pos="31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37B974E6-9649-486E-A197-BBBA08D07E3E}" type="datetimeFigureOut">
              <a:rPr kumimoji="1" lang="ja-JP" altLang="en-US" smtClean="0"/>
              <a:t>2025/10/31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C15D6A4-E2F4-4ACF-A0ED-EAC161A724DD}" type="slidenum">
              <a:rPr kumimoji="1" lang="ja-JP" altLang="en-US" smtClean="0"/>
              <a:t>‹#›</a:t>
            </a:fld>
            <a:endParaRPr kumimoji="1" lang="ja-JP" altLang="en-US"/>
          </a:p>
        </p:txBody>
      </p:sp>
    </p:spTree>
    <p:extLst>
      <p:ext uri="{BB962C8B-B14F-4D97-AF65-F5344CB8AC3E}">
        <p14:creationId xmlns:p14="http://schemas.microsoft.com/office/powerpoint/2010/main" val="19408047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37B974E6-9649-486E-A197-BBBA08D07E3E}" type="datetimeFigureOut">
              <a:rPr kumimoji="1" lang="ja-JP" altLang="en-US" smtClean="0"/>
              <a:t>2025/10/31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C15D6A4-E2F4-4ACF-A0ED-EAC161A724DD}" type="slidenum">
              <a:rPr kumimoji="1" lang="ja-JP" altLang="en-US" smtClean="0"/>
              <a:t>‹#›</a:t>
            </a:fld>
            <a:endParaRPr kumimoji="1" lang="ja-JP" altLang="en-US"/>
          </a:p>
        </p:txBody>
      </p:sp>
    </p:spTree>
    <p:extLst>
      <p:ext uri="{BB962C8B-B14F-4D97-AF65-F5344CB8AC3E}">
        <p14:creationId xmlns:p14="http://schemas.microsoft.com/office/powerpoint/2010/main" val="42699752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37B974E6-9649-486E-A197-BBBA08D07E3E}" type="datetimeFigureOut">
              <a:rPr kumimoji="1" lang="ja-JP" altLang="en-US" smtClean="0"/>
              <a:t>2025/10/31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C15D6A4-E2F4-4ACF-A0ED-EAC161A724DD}" type="slidenum">
              <a:rPr kumimoji="1" lang="ja-JP" altLang="en-US" smtClean="0"/>
              <a:t>‹#›</a:t>
            </a:fld>
            <a:endParaRPr kumimoji="1" lang="ja-JP" altLang="en-US"/>
          </a:p>
        </p:txBody>
      </p:sp>
    </p:spTree>
    <p:extLst>
      <p:ext uri="{BB962C8B-B14F-4D97-AF65-F5344CB8AC3E}">
        <p14:creationId xmlns:p14="http://schemas.microsoft.com/office/powerpoint/2010/main" val="10818369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37B974E6-9649-486E-A197-BBBA08D07E3E}" type="datetimeFigureOut">
              <a:rPr kumimoji="1" lang="ja-JP" altLang="en-US" smtClean="0"/>
              <a:t>2025/10/31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C15D6A4-E2F4-4ACF-A0ED-EAC161A724DD}" type="slidenum">
              <a:rPr kumimoji="1" lang="ja-JP" altLang="en-US" smtClean="0"/>
              <a:t>‹#›</a:t>
            </a:fld>
            <a:endParaRPr kumimoji="1" lang="ja-JP" altLang="en-US"/>
          </a:p>
        </p:txBody>
      </p:sp>
    </p:spTree>
    <p:extLst>
      <p:ext uri="{BB962C8B-B14F-4D97-AF65-F5344CB8AC3E}">
        <p14:creationId xmlns:p14="http://schemas.microsoft.com/office/powerpoint/2010/main" val="21748887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7B974E6-9649-486E-A197-BBBA08D07E3E}" type="datetimeFigureOut">
              <a:rPr kumimoji="1" lang="ja-JP" altLang="en-US" smtClean="0"/>
              <a:t>2025/10/31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C15D6A4-E2F4-4ACF-A0ED-EAC161A724DD}" type="slidenum">
              <a:rPr kumimoji="1" lang="ja-JP" altLang="en-US" smtClean="0"/>
              <a:t>‹#›</a:t>
            </a:fld>
            <a:endParaRPr kumimoji="1" lang="ja-JP" altLang="en-US"/>
          </a:p>
        </p:txBody>
      </p:sp>
    </p:spTree>
    <p:extLst>
      <p:ext uri="{BB962C8B-B14F-4D97-AF65-F5344CB8AC3E}">
        <p14:creationId xmlns:p14="http://schemas.microsoft.com/office/powerpoint/2010/main" val="25222343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37B974E6-9649-486E-A197-BBBA08D07E3E}" type="datetimeFigureOut">
              <a:rPr kumimoji="1" lang="ja-JP" altLang="en-US" smtClean="0"/>
              <a:t>2025/10/31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C15D6A4-E2F4-4ACF-A0ED-EAC161A724DD}" type="slidenum">
              <a:rPr kumimoji="1" lang="ja-JP" altLang="en-US" smtClean="0"/>
              <a:t>‹#›</a:t>
            </a:fld>
            <a:endParaRPr kumimoji="1" lang="ja-JP" altLang="en-US"/>
          </a:p>
        </p:txBody>
      </p:sp>
    </p:spTree>
    <p:extLst>
      <p:ext uri="{BB962C8B-B14F-4D97-AF65-F5344CB8AC3E}">
        <p14:creationId xmlns:p14="http://schemas.microsoft.com/office/powerpoint/2010/main" val="5017744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37B974E6-9649-486E-A197-BBBA08D07E3E}" type="datetimeFigureOut">
              <a:rPr kumimoji="1" lang="ja-JP" altLang="en-US" smtClean="0"/>
              <a:t>2025/10/31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C15D6A4-E2F4-4ACF-A0ED-EAC161A724DD}" type="slidenum">
              <a:rPr kumimoji="1" lang="ja-JP" altLang="en-US" smtClean="0"/>
              <a:t>‹#›</a:t>
            </a:fld>
            <a:endParaRPr kumimoji="1" lang="ja-JP" altLang="en-US"/>
          </a:p>
        </p:txBody>
      </p:sp>
    </p:spTree>
    <p:extLst>
      <p:ext uri="{BB962C8B-B14F-4D97-AF65-F5344CB8AC3E}">
        <p14:creationId xmlns:p14="http://schemas.microsoft.com/office/powerpoint/2010/main" val="42213413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37B974E6-9649-486E-A197-BBBA08D07E3E}" type="datetimeFigureOut">
              <a:rPr kumimoji="1" lang="ja-JP" altLang="en-US" smtClean="0"/>
              <a:t>2025/10/31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C15D6A4-E2F4-4ACF-A0ED-EAC161A724DD}" type="slidenum">
              <a:rPr kumimoji="1" lang="ja-JP" altLang="en-US" smtClean="0"/>
              <a:t>‹#›</a:t>
            </a:fld>
            <a:endParaRPr kumimoji="1" lang="ja-JP" altLang="en-US"/>
          </a:p>
        </p:txBody>
      </p:sp>
    </p:spTree>
    <p:extLst>
      <p:ext uri="{BB962C8B-B14F-4D97-AF65-F5344CB8AC3E}">
        <p14:creationId xmlns:p14="http://schemas.microsoft.com/office/powerpoint/2010/main" val="24539413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B974E6-9649-486E-A197-BBBA08D07E3E}" type="datetimeFigureOut">
              <a:rPr kumimoji="1" lang="ja-JP" altLang="en-US" smtClean="0"/>
              <a:t>2025/10/31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C15D6A4-E2F4-4ACF-A0ED-EAC161A724DD}" type="slidenum">
              <a:rPr kumimoji="1" lang="ja-JP" altLang="en-US" smtClean="0"/>
              <a:t>‹#›</a:t>
            </a:fld>
            <a:endParaRPr kumimoji="1" lang="ja-JP" altLang="en-US"/>
          </a:p>
        </p:txBody>
      </p:sp>
    </p:spTree>
    <p:extLst>
      <p:ext uri="{BB962C8B-B14F-4D97-AF65-F5344CB8AC3E}">
        <p14:creationId xmlns:p14="http://schemas.microsoft.com/office/powerpoint/2010/main" val="17117335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7B974E6-9649-486E-A197-BBBA08D07E3E}" type="datetimeFigureOut">
              <a:rPr kumimoji="1" lang="ja-JP" altLang="en-US" smtClean="0"/>
              <a:t>2025/10/31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C15D6A4-E2F4-4ACF-A0ED-EAC161A724DD}" type="slidenum">
              <a:rPr kumimoji="1" lang="ja-JP" altLang="en-US" smtClean="0"/>
              <a:t>‹#›</a:t>
            </a:fld>
            <a:endParaRPr kumimoji="1" lang="ja-JP" altLang="en-US"/>
          </a:p>
        </p:txBody>
      </p:sp>
    </p:spTree>
    <p:extLst>
      <p:ext uri="{BB962C8B-B14F-4D97-AF65-F5344CB8AC3E}">
        <p14:creationId xmlns:p14="http://schemas.microsoft.com/office/powerpoint/2010/main" val="39326460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7B974E6-9649-486E-A197-BBBA08D07E3E}" type="datetimeFigureOut">
              <a:rPr kumimoji="1" lang="ja-JP" altLang="en-US" smtClean="0"/>
              <a:t>2025/10/31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C15D6A4-E2F4-4ACF-A0ED-EAC161A724DD}" type="slidenum">
              <a:rPr kumimoji="1" lang="ja-JP" altLang="en-US" smtClean="0"/>
              <a:t>‹#›</a:t>
            </a:fld>
            <a:endParaRPr kumimoji="1" lang="ja-JP" altLang="en-US"/>
          </a:p>
        </p:txBody>
      </p:sp>
    </p:spTree>
    <p:extLst>
      <p:ext uri="{BB962C8B-B14F-4D97-AF65-F5344CB8AC3E}">
        <p14:creationId xmlns:p14="http://schemas.microsoft.com/office/powerpoint/2010/main" val="5768341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B974E6-9649-486E-A197-BBBA08D07E3E}" type="datetimeFigureOut">
              <a:rPr kumimoji="1" lang="ja-JP" altLang="en-US" smtClean="0"/>
              <a:t>2025/10/31</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15D6A4-E2F4-4ACF-A0ED-EAC161A724DD}" type="slidenum">
              <a:rPr kumimoji="1" lang="ja-JP" altLang="en-US" smtClean="0"/>
              <a:t>‹#›</a:t>
            </a:fld>
            <a:endParaRPr kumimoji="1" lang="ja-JP" altLang="en-US"/>
          </a:p>
        </p:txBody>
      </p:sp>
    </p:spTree>
    <p:extLst>
      <p:ext uri="{BB962C8B-B14F-4D97-AF65-F5344CB8AC3E}">
        <p14:creationId xmlns:p14="http://schemas.microsoft.com/office/powerpoint/2010/main" val="209103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www.meti.go.jp/shingikai/mono_info_service/ninchisho_wg/pdf/2022_002_04_00.pdf"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descr="ロゴ&#10;&#10;中程度の精度で自動的に生成された説明">
            <a:extLst>
              <a:ext uri="{FF2B5EF4-FFF2-40B4-BE49-F238E27FC236}">
                <a16:creationId xmlns:a16="http://schemas.microsoft.com/office/drawing/2014/main" id="{8A71CABC-ACD7-340A-1216-96D33D2102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03467" y="54387"/>
            <a:ext cx="1117189" cy="561550"/>
          </a:xfrm>
          <a:prstGeom prst="rect">
            <a:avLst/>
          </a:prstGeom>
        </p:spPr>
      </p:pic>
      <p:sp>
        <p:nvSpPr>
          <p:cNvPr id="3" name="正方形/長方形 2">
            <a:extLst>
              <a:ext uri="{FF2B5EF4-FFF2-40B4-BE49-F238E27FC236}">
                <a16:creationId xmlns:a16="http://schemas.microsoft.com/office/drawing/2014/main" id="{C40C7457-881C-CC53-1EB5-B4EB2E292B50}"/>
              </a:ext>
            </a:extLst>
          </p:cNvPr>
          <p:cNvSpPr/>
          <p:nvPr/>
        </p:nvSpPr>
        <p:spPr>
          <a:xfrm>
            <a:off x="201168" y="54387"/>
            <a:ext cx="4751832" cy="466821"/>
          </a:xfrm>
          <a:prstGeom prst="rect">
            <a:avLst/>
          </a:prstGeom>
          <a:solidFill>
            <a:schemeClr val="bg1"/>
          </a:solidFill>
          <a:ln w="28575">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ja-JP" sz="1400" b="1" dirty="0">
                <a:solidFill>
                  <a:schemeClr val="tx1"/>
                </a:solidFill>
                <a:latin typeface="Meiryo UI" panose="020B0604030504040204" pitchFamily="50" charset="-128"/>
                <a:ea typeface="Meiryo UI" panose="020B0604030504040204" pitchFamily="50" charset="-128"/>
              </a:rPr>
              <a:t>【</a:t>
            </a:r>
            <a:r>
              <a:rPr kumimoji="1" lang="ja-JP" altLang="en-US" sz="1400" b="1" dirty="0">
                <a:solidFill>
                  <a:schemeClr val="tx1"/>
                </a:solidFill>
                <a:latin typeface="Meiryo UI" panose="020B0604030504040204" pitchFamily="50" charset="-128"/>
                <a:ea typeface="Meiryo UI" panose="020B0604030504040204" pitchFamily="50" charset="-128"/>
              </a:rPr>
              <a:t>基本情報シート　</a:t>
            </a:r>
            <a:r>
              <a:rPr kumimoji="1" lang="en-US" altLang="ja-JP" sz="1400" b="1" dirty="0">
                <a:solidFill>
                  <a:schemeClr val="tx1"/>
                </a:solidFill>
                <a:latin typeface="Meiryo UI" panose="020B0604030504040204" pitchFamily="50" charset="-128"/>
                <a:ea typeface="Meiryo UI" panose="020B0604030504040204" pitchFamily="50" charset="-128"/>
              </a:rPr>
              <a:t>※</a:t>
            </a:r>
            <a:r>
              <a:rPr kumimoji="1" lang="ja-JP" altLang="en-US" sz="1400" b="1" dirty="0">
                <a:solidFill>
                  <a:schemeClr val="tx1"/>
                </a:solidFill>
                <a:latin typeface="Meiryo UI" panose="020B0604030504040204" pitchFamily="50" charset="-128"/>
                <a:ea typeface="Meiryo UI" panose="020B0604030504040204" pitchFamily="50" charset="-128"/>
              </a:rPr>
              <a:t>フォーマット変更不可</a:t>
            </a:r>
            <a:r>
              <a:rPr kumimoji="1" lang="en-US" altLang="ja-JP" sz="1400" b="1" dirty="0">
                <a:solidFill>
                  <a:schemeClr val="tx1"/>
                </a:solidFill>
                <a:latin typeface="Meiryo UI" panose="020B0604030504040204" pitchFamily="50" charset="-128"/>
                <a:ea typeface="Meiryo UI" panose="020B0604030504040204" pitchFamily="50" charset="-128"/>
              </a:rPr>
              <a:t>】</a:t>
            </a:r>
          </a:p>
          <a:p>
            <a:r>
              <a:rPr kumimoji="1" lang="en-US" altLang="ja-JP" sz="1400" dirty="0">
                <a:solidFill>
                  <a:schemeClr val="tx1"/>
                </a:solidFill>
                <a:latin typeface="Meiryo UI" panose="020B0604030504040204" pitchFamily="50" charset="-128"/>
                <a:ea typeface="Meiryo UI" panose="020B0604030504040204" pitchFamily="50" charset="-128"/>
              </a:rPr>
              <a:t>※</a:t>
            </a:r>
            <a:r>
              <a:rPr kumimoji="1" lang="ja-JP" altLang="en-US" sz="1400" dirty="0">
                <a:solidFill>
                  <a:schemeClr val="tx1"/>
                </a:solidFill>
                <a:latin typeface="Meiryo UI" panose="020B0604030504040204" pitchFamily="50" charset="-128"/>
                <a:ea typeface="Meiryo UI" panose="020B0604030504040204" pitchFamily="50" charset="-128"/>
              </a:rPr>
              <a:t>個人情報の取扱いは事務局限りとします。</a:t>
            </a:r>
          </a:p>
        </p:txBody>
      </p:sp>
      <p:graphicFrame>
        <p:nvGraphicFramePr>
          <p:cNvPr id="5" name="表 9">
            <a:extLst>
              <a:ext uri="{FF2B5EF4-FFF2-40B4-BE49-F238E27FC236}">
                <a16:creationId xmlns:a16="http://schemas.microsoft.com/office/drawing/2014/main" id="{9EB57C0F-F7FB-3B6E-EDA0-CF639F2DD5AC}"/>
              </a:ext>
            </a:extLst>
          </p:cNvPr>
          <p:cNvGraphicFramePr>
            <a:graphicFrameLocks noGrp="1"/>
          </p:cNvGraphicFramePr>
          <p:nvPr>
            <p:extLst>
              <p:ext uri="{D42A27DB-BD31-4B8C-83A1-F6EECF244321}">
                <p14:modId xmlns:p14="http://schemas.microsoft.com/office/powerpoint/2010/main" val="4010377682"/>
              </p:ext>
            </p:extLst>
          </p:nvPr>
        </p:nvGraphicFramePr>
        <p:xfrm>
          <a:off x="342900" y="1321215"/>
          <a:ext cx="9070977" cy="4748480"/>
        </p:xfrm>
        <a:graphic>
          <a:graphicData uri="http://schemas.openxmlformats.org/drawingml/2006/table">
            <a:tbl>
              <a:tblPr firstRow="1" bandRow="1">
                <a:tableStyleId>{5940675A-B579-460E-94D1-54222C63F5DA}</a:tableStyleId>
              </a:tblPr>
              <a:tblGrid>
                <a:gridCol w="2016579">
                  <a:extLst>
                    <a:ext uri="{9D8B030D-6E8A-4147-A177-3AD203B41FA5}">
                      <a16:colId xmlns:a16="http://schemas.microsoft.com/office/drawing/2014/main" val="223807428"/>
                    </a:ext>
                  </a:extLst>
                </a:gridCol>
                <a:gridCol w="746483">
                  <a:extLst>
                    <a:ext uri="{9D8B030D-6E8A-4147-A177-3AD203B41FA5}">
                      <a16:colId xmlns:a16="http://schemas.microsoft.com/office/drawing/2014/main" val="3259663183"/>
                    </a:ext>
                  </a:extLst>
                </a:gridCol>
                <a:gridCol w="6307915">
                  <a:extLst>
                    <a:ext uri="{9D8B030D-6E8A-4147-A177-3AD203B41FA5}">
                      <a16:colId xmlns:a16="http://schemas.microsoft.com/office/drawing/2014/main" val="480938639"/>
                    </a:ext>
                  </a:extLst>
                </a:gridCol>
              </a:tblGrid>
              <a:tr h="249827">
                <a:tc rowSpan="2">
                  <a:txBody>
                    <a:bodyPr/>
                    <a:lstStyle/>
                    <a:p>
                      <a:pPr algn="ctr"/>
                      <a:r>
                        <a:rPr kumimoji="1" lang="ja-JP" altLang="en-US" sz="1200" b="1" dirty="0">
                          <a:latin typeface="Meiryo UI" panose="020B0604030504040204" pitchFamily="50" charset="-128"/>
                          <a:ea typeface="Meiryo UI" panose="020B0604030504040204" pitchFamily="50" charset="-128"/>
                        </a:rPr>
                        <a:t>企業／団体名</a:t>
                      </a:r>
                      <a:endParaRPr kumimoji="1" lang="en-US" altLang="ja-JP" sz="1200" b="1" dirty="0">
                        <a:latin typeface="Meiryo UI" panose="020B0604030504040204" pitchFamily="50" charset="-128"/>
                        <a:ea typeface="Meiryo UI" panose="020B0604030504040204" pitchFamily="50" charset="-128"/>
                      </a:endParaRPr>
                    </a:p>
                    <a:p>
                      <a:pPr algn="ctr"/>
                      <a:endParaRPr kumimoji="1" lang="en-US" altLang="ja-JP" sz="700" b="1" dirty="0">
                        <a:latin typeface="Meiryo UI" panose="020B0604030504040204" pitchFamily="50" charset="-128"/>
                        <a:ea typeface="Meiryo UI" panose="020B0604030504040204" pitchFamily="50" charset="-128"/>
                      </a:endParaRPr>
                    </a:p>
                    <a:p>
                      <a:pPr algn="ctr"/>
                      <a:r>
                        <a:rPr kumimoji="1" lang="en-US" altLang="ja-JP" sz="700" b="1" dirty="0">
                          <a:latin typeface="Meiryo UI" panose="020B0604030504040204" pitchFamily="50" charset="-128"/>
                          <a:ea typeface="Meiryo UI" panose="020B0604030504040204" pitchFamily="50" charset="-128"/>
                        </a:rPr>
                        <a:t>※</a:t>
                      </a:r>
                      <a:r>
                        <a:rPr kumimoji="1" lang="ja-JP" altLang="en-US" sz="700" b="1" dirty="0">
                          <a:latin typeface="Meiryo UI" panose="020B0604030504040204" pitchFamily="50" charset="-128"/>
                          <a:ea typeface="Meiryo UI" panose="020B0604030504040204" pitchFamily="50" charset="-128"/>
                        </a:rPr>
                        <a:t>複数の企業・団体で協働している場合は、協働している全ての企業・団体名を記入してください</a:t>
                      </a:r>
                    </a:p>
                  </a:txBody>
                  <a:tcPr anchor="ctr">
                    <a:solidFill>
                      <a:srgbClr val="FF9900">
                        <a:alpha val="60000"/>
                      </a:srgbClr>
                    </a:solidFill>
                  </a:tcPr>
                </a:tc>
                <a:tc>
                  <a:txBody>
                    <a:bodyPr/>
                    <a:lstStyle/>
                    <a:p>
                      <a:pPr algn="ctr"/>
                      <a:r>
                        <a:rPr kumimoji="1" lang="ja-JP" altLang="en-US" sz="900" dirty="0">
                          <a:latin typeface="Meiryo UI" panose="020B0604030504040204" pitchFamily="50" charset="-128"/>
                          <a:ea typeface="Meiryo UI" panose="020B0604030504040204" pitchFamily="50" charset="-128"/>
                        </a:rPr>
                        <a:t>フリガナ</a:t>
                      </a:r>
                    </a:p>
                  </a:txBody>
                  <a:tcPr anchor="ctr">
                    <a:solidFill>
                      <a:srgbClr val="FF9900">
                        <a:alpha val="60000"/>
                      </a:srgbClr>
                    </a:solidFill>
                  </a:tcPr>
                </a:tc>
                <a:tc>
                  <a:txBody>
                    <a:bodyPr/>
                    <a:lstStyle/>
                    <a:p>
                      <a:pPr algn="l"/>
                      <a:endParaRPr kumimoji="1" lang="ja-JP" altLang="en-US" sz="105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527408016"/>
                  </a:ext>
                </a:extLst>
              </a:tr>
              <a:tr h="357244">
                <a:tc vMerge="1">
                  <a:txBody>
                    <a:bodyPr/>
                    <a:lstStyle/>
                    <a:p>
                      <a:endParaRPr kumimoji="1" lang="ja-JP" altLang="en-US" sz="1400" dirty="0"/>
                    </a:p>
                  </a:txBody>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50" dirty="0">
                        <a:latin typeface="Meiryo UI" panose="020B0604030504040204" pitchFamily="50" charset="-128"/>
                        <a:ea typeface="Meiryo UI" panose="020B0604030504040204" pitchFamily="50" charset="-128"/>
                      </a:endParaRPr>
                    </a:p>
                  </a:txBody>
                  <a:tcPr anchor="ct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813317439"/>
                  </a:ext>
                </a:extLst>
              </a:tr>
              <a:tr h="448515">
                <a:tc>
                  <a:txBody>
                    <a:bodyPr/>
                    <a:lstStyle/>
                    <a:p>
                      <a:pPr algn="ctr"/>
                      <a:r>
                        <a:rPr kumimoji="1" lang="ja-JP" altLang="en-US" sz="1200" b="1" dirty="0">
                          <a:latin typeface="Meiryo UI" panose="020B0604030504040204" pitchFamily="50" charset="-128"/>
                          <a:ea typeface="Meiryo UI" panose="020B0604030504040204" pitchFamily="50" charset="-128"/>
                        </a:rPr>
                        <a:t>企業／団体</a:t>
                      </a:r>
                      <a:endParaRPr kumimoji="1" lang="en-US" altLang="ja-JP" sz="1200" b="1" dirty="0">
                        <a:latin typeface="Meiryo UI" panose="020B0604030504040204" pitchFamily="50" charset="-128"/>
                        <a:ea typeface="Meiryo UI" panose="020B0604030504040204" pitchFamily="50" charset="-128"/>
                      </a:endParaRPr>
                    </a:p>
                    <a:p>
                      <a:pPr algn="ctr"/>
                      <a:r>
                        <a:rPr kumimoji="1" lang="en-US" altLang="ja-JP" sz="1200" b="1" dirty="0">
                          <a:latin typeface="Meiryo UI" panose="020B0604030504040204" pitchFamily="50" charset="-128"/>
                          <a:ea typeface="Meiryo UI" panose="020B0604030504040204" pitchFamily="50" charset="-128"/>
                        </a:rPr>
                        <a:t>HP</a:t>
                      </a:r>
                      <a:r>
                        <a:rPr kumimoji="1" lang="ja-JP" altLang="en-US" sz="1200" b="1" dirty="0">
                          <a:latin typeface="Meiryo UI" panose="020B0604030504040204" pitchFamily="50" charset="-128"/>
                          <a:ea typeface="Meiryo UI" panose="020B0604030504040204" pitchFamily="50" charset="-128"/>
                        </a:rPr>
                        <a:t> </a:t>
                      </a:r>
                      <a:r>
                        <a:rPr kumimoji="1" lang="en-US" altLang="ja-JP" sz="1200" b="1" dirty="0">
                          <a:latin typeface="Meiryo UI" panose="020B0604030504040204" pitchFamily="50" charset="-128"/>
                          <a:ea typeface="Meiryo UI" panose="020B0604030504040204" pitchFamily="50" charset="-128"/>
                        </a:rPr>
                        <a:t>URL</a:t>
                      </a:r>
                      <a:endParaRPr kumimoji="1" lang="ja-JP" altLang="en-US" sz="1200" b="1" dirty="0">
                        <a:latin typeface="Meiryo UI" panose="020B0604030504040204" pitchFamily="50" charset="-128"/>
                        <a:ea typeface="Meiryo UI" panose="020B0604030504040204" pitchFamily="50" charset="-128"/>
                      </a:endParaRPr>
                    </a:p>
                  </a:txBody>
                  <a:tcPr anchor="ctr">
                    <a:solidFill>
                      <a:srgbClr val="FF9900">
                        <a:alpha val="60000"/>
                      </a:srgbClr>
                    </a:solidFill>
                  </a:tcPr>
                </a:tc>
                <a:tc gridSpan="2">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hMerge="1">
                  <a:txBody>
                    <a:bodyPr/>
                    <a:lstStyle/>
                    <a:p>
                      <a:pPr algn="ctr"/>
                      <a:endParaRPr kumimoji="1" lang="ja-JP" altLang="en-US" sz="10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970392976"/>
                  </a:ext>
                </a:extLst>
              </a:tr>
              <a:tr h="316943">
                <a:tc rowSpan="2">
                  <a:txBody>
                    <a:bodyPr/>
                    <a:lstStyle/>
                    <a:p>
                      <a:pPr algn="ctr"/>
                      <a:r>
                        <a:rPr kumimoji="1" lang="ja-JP" altLang="en-US" sz="1200" b="1" dirty="0">
                          <a:latin typeface="Meiryo UI" panose="020B0604030504040204" pitchFamily="50" charset="-128"/>
                          <a:ea typeface="Meiryo UI" panose="020B0604030504040204" pitchFamily="50" charset="-128"/>
                        </a:rPr>
                        <a:t>所在地</a:t>
                      </a:r>
                    </a:p>
                  </a:txBody>
                  <a:tcPr anchor="ctr">
                    <a:solidFill>
                      <a:srgbClr val="FF9900">
                        <a:alpha val="60000"/>
                      </a:srgbClr>
                    </a:solidFill>
                  </a:tcPr>
                </a:tc>
                <a:tc>
                  <a:txBody>
                    <a:bodyPr/>
                    <a:lstStyle/>
                    <a:p>
                      <a:pPr algn="ctr"/>
                      <a:r>
                        <a:rPr kumimoji="1" lang="ja-JP" altLang="en-US" sz="900" dirty="0">
                          <a:latin typeface="Meiryo UI" panose="020B0604030504040204" pitchFamily="50" charset="-128"/>
                          <a:ea typeface="Meiryo UI" panose="020B0604030504040204" pitchFamily="50" charset="-128"/>
                        </a:rPr>
                        <a:t>郵便番号</a:t>
                      </a:r>
                    </a:p>
                  </a:txBody>
                  <a:tcPr anchor="ctr">
                    <a:solidFill>
                      <a:srgbClr val="FF9900">
                        <a:alpha val="60000"/>
                      </a:srgbClr>
                    </a:solidFill>
                  </a:tcPr>
                </a:tc>
                <a:tc>
                  <a:txBody>
                    <a:bodyPr/>
                    <a:lstStyle/>
                    <a:p>
                      <a:pPr algn="l"/>
                      <a:endParaRPr kumimoji="1" lang="ja-JP" altLang="en-US" sz="105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108037961"/>
                  </a:ext>
                </a:extLst>
              </a:tr>
              <a:tr h="316943">
                <a:tc vMerge="1">
                  <a:txBody>
                    <a:bodyPr/>
                    <a:lstStyle/>
                    <a:p>
                      <a:endParaRPr kumimoji="1" lang="ja-JP" altLang="en-US" sz="1400" dirty="0"/>
                    </a:p>
                  </a:txBody>
                  <a:tcPr/>
                </a:tc>
                <a:tc>
                  <a:txBody>
                    <a:bodyPr/>
                    <a:lstStyle/>
                    <a:p>
                      <a:pPr algn="ctr"/>
                      <a:r>
                        <a:rPr kumimoji="1" lang="ja-JP" altLang="en-US" sz="900" dirty="0">
                          <a:latin typeface="Meiryo UI" panose="020B0604030504040204" pitchFamily="50" charset="-128"/>
                          <a:ea typeface="Meiryo UI" panose="020B0604030504040204" pitchFamily="50" charset="-128"/>
                        </a:rPr>
                        <a:t>住所</a:t>
                      </a:r>
                    </a:p>
                  </a:txBody>
                  <a:tcPr anchor="ctr">
                    <a:solidFill>
                      <a:srgbClr val="FF9900">
                        <a:alpha val="60000"/>
                      </a:srgbClr>
                    </a:solidFill>
                  </a:tcPr>
                </a:tc>
                <a:tc>
                  <a:txBody>
                    <a:bodyPr/>
                    <a:lstStyle/>
                    <a:p>
                      <a:pPr algn="l"/>
                      <a:endParaRPr kumimoji="1" lang="ja-JP" altLang="en-US" sz="105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95730699"/>
                  </a:ext>
                </a:extLst>
              </a:tr>
              <a:tr h="316943">
                <a:tc rowSpan="3">
                  <a:txBody>
                    <a:bodyPr/>
                    <a:lstStyle/>
                    <a:p>
                      <a:pPr algn="ctr"/>
                      <a:r>
                        <a:rPr kumimoji="1" lang="ja-JP" altLang="en-US" sz="1200" b="1" dirty="0">
                          <a:latin typeface="Meiryo UI" panose="020B0604030504040204" pitchFamily="50" charset="-128"/>
                          <a:ea typeface="Meiryo UI" panose="020B0604030504040204" pitchFamily="50" charset="-128"/>
                        </a:rPr>
                        <a:t>担当者氏名</a:t>
                      </a:r>
                    </a:p>
                  </a:txBody>
                  <a:tcPr anchor="ctr">
                    <a:solidFill>
                      <a:srgbClr val="FF9900">
                        <a:alpha val="60000"/>
                      </a:srgbClr>
                    </a:solidFill>
                  </a:tcPr>
                </a:tc>
                <a:tc>
                  <a:txBody>
                    <a:bodyPr/>
                    <a:lstStyle/>
                    <a:p>
                      <a:pPr algn="ctr"/>
                      <a:r>
                        <a:rPr kumimoji="1" lang="ja-JP" altLang="en-US" sz="900" dirty="0">
                          <a:latin typeface="Meiryo UI" panose="020B0604030504040204" pitchFamily="50" charset="-128"/>
                          <a:ea typeface="Meiryo UI" panose="020B0604030504040204" pitchFamily="50" charset="-128"/>
                        </a:rPr>
                        <a:t>フリガナ</a:t>
                      </a:r>
                    </a:p>
                  </a:txBody>
                  <a:tcPr anchor="ctr">
                    <a:solidFill>
                      <a:srgbClr val="FF9900">
                        <a:alpha val="60000"/>
                      </a:srgbClr>
                    </a:solidFill>
                  </a:tcPr>
                </a:tc>
                <a:tc>
                  <a:txBody>
                    <a:bodyPr/>
                    <a:lstStyle/>
                    <a:p>
                      <a:pPr algn="l"/>
                      <a:endParaRPr kumimoji="1" lang="ja-JP" altLang="en-US" sz="105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318399735"/>
                  </a:ext>
                </a:extLst>
              </a:tr>
              <a:tr h="316943">
                <a:tc vMerge="1">
                  <a:txBody>
                    <a:bodyPr/>
                    <a:lstStyle/>
                    <a:p>
                      <a:endParaRPr kumimoji="1" lang="ja-JP" altLang="en-US" sz="1400" dirty="0"/>
                    </a:p>
                  </a:txBody>
                  <a:tcPr/>
                </a:tc>
                <a:tc gridSpan="2">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hMerge="1">
                  <a:txBody>
                    <a:bodyPr/>
                    <a:lstStyle/>
                    <a:p>
                      <a:pPr algn="ctr"/>
                      <a:endParaRPr kumimoji="1" lang="ja-JP" altLang="en-US" sz="10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553914906"/>
                  </a:ext>
                </a:extLst>
              </a:tr>
              <a:tr h="316943">
                <a:tc vMerge="1">
                  <a:txBody>
                    <a:bodyPr/>
                    <a:lstStyle/>
                    <a:p>
                      <a:endParaRPr kumimoji="1" lang="ja-JP" altLang="en-US" sz="1400" dirty="0"/>
                    </a:p>
                  </a:txBody>
                  <a:tcPr/>
                </a:tc>
                <a:tc>
                  <a:txBody>
                    <a:bodyPr/>
                    <a:lstStyle/>
                    <a:p>
                      <a:pPr marL="0" algn="ctr" defTabSz="914400" rtl="0" eaLnBrk="1" latinLnBrk="0" hangingPunct="1"/>
                      <a:r>
                        <a:rPr kumimoji="1" lang="ja-JP" altLang="en-US" sz="900" kern="1200" dirty="0">
                          <a:solidFill>
                            <a:schemeClr val="tx1"/>
                          </a:solidFill>
                          <a:latin typeface="Meiryo UI" panose="020B0604030504040204" pitchFamily="50" charset="-128"/>
                          <a:ea typeface="Meiryo UI" panose="020B0604030504040204" pitchFamily="50" charset="-128"/>
                          <a:cs typeface="+mn-cs"/>
                        </a:rPr>
                        <a:t>部署・肩書</a:t>
                      </a:r>
                    </a:p>
                  </a:txBody>
                  <a:tcPr anchor="ctr">
                    <a:solidFill>
                      <a:srgbClr val="FF9900">
                        <a:alpha val="60000"/>
                      </a:srgbClr>
                    </a:solidFill>
                  </a:tcPr>
                </a:tc>
                <a:tc>
                  <a:txBody>
                    <a:bodyPr/>
                    <a:lstStyle/>
                    <a:p>
                      <a:pPr algn="l"/>
                      <a:endParaRPr kumimoji="1" lang="ja-JP" altLang="en-US" sz="105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781026164"/>
                  </a:ext>
                </a:extLst>
              </a:tr>
              <a:tr h="395999">
                <a:tc rowSpan="2">
                  <a:txBody>
                    <a:bodyPr/>
                    <a:lstStyle/>
                    <a:p>
                      <a:pPr algn="ctr"/>
                      <a:r>
                        <a:rPr kumimoji="1" lang="ja-JP" altLang="en-US" sz="1200" b="1" dirty="0">
                          <a:latin typeface="Meiryo UI" panose="020B0604030504040204" pitchFamily="50" charset="-128"/>
                          <a:ea typeface="Meiryo UI" panose="020B0604030504040204" pitchFamily="50" charset="-128"/>
                        </a:rPr>
                        <a:t>担当者連絡先</a:t>
                      </a:r>
                    </a:p>
                  </a:txBody>
                  <a:tcPr anchor="ctr">
                    <a:solidFill>
                      <a:srgbClr val="FF9900">
                        <a:alpha val="60000"/>
                      </a:srgbClr>
                    </a:solidFill>
                  </a:tcPr>
                </a:tc>
                <a:tc>
                  <a:txBody>
                    <a:bodyPr/>
                    <a:lstStyle/>
                    <a:p>
                      <a:pPr marL="0" algn="ctr" defTabSz="914400" rtl="0" eaLnBrk="1" latinLnBrk="0" hangingPunct="1"/>
                      <a:r>
                        <a:rPr kumimoji="1" lang="ja-JP" altLang="en-US" sz="900" kern="1200" dirty="0">
                          <a:solidFill>
                            <a:schemeClr val="tx1"/>
                          </a:solidFill>
                          <a:latin typeface="Meiryo UI" panose="020B0604030504040204" pitchFamily="50" charset="-128"/>
                          <a:ea typeface="Meiryo UI" panose="020B0604030504040204" pitchFamily="50" charset="-128"/>
                          <a:cs typeface="+mn-cs"/>
                        </a:rPr>
                        <a:t>メール</a:t>
                      </a:r>
                      <a:endParaRPr kumimoji="1" lang="en-US" altLang="ja-JP" sz="900" kern="1200" dirty="0">
                        <a:solidFill>
                          <a:schemeClr val="tx1"/>
                        </a:solidFill>
                        <a:latin typeface="Meiryo UI" panose="020B0604030504040204" pitchFamily="50" charset="-128"/>
                        <a:ea typeface="Meiryo UI" panose="020B0604030504040204" pitchFamily="50" charset="-128"/>
                        <a:cs typeface="+mn-cs"/>
                      </a:endParaRPr>
                    </a:p>
                    <a:p>
                      <a:pPr marL="0" algn="ctr" defTabSz="914400" rtl="0" eaLnBrk="1" latinLnBrk="0" hangingPunct="1"/>
                      <a:r>
                        <a:rPr kumimoji="1" lang="ja-JP" altLang="en-US" sz="900" kern="1200" dirty="0">
                          <a:solidFill>
                            <a:schemeClr val="tx1"/>
                          </a:solidFill>
                          <a:latin typeface="Meiryo UI" panose="020B0604030504040204" pitchFamily="50" charset="-128"/>
                          <a:ea typeface="Meiryo UI" panose="020B0604030504040204" pitchFamily="50" charset="-128"/>
                          <a:cs typeface="+mn-cs"/>
                        </a:rPr>
                        <a:t>アドレス</a:t>
                      </a:r>
                    </a:p>
                  </a:txBody>
                  <a:tcPr anchor="ctr">
                    <a:solidFill>
                      <a:srgbClr val="FF9900">
                        <a:alpha val="60000"/>
                      </a:srgbClr>
                    </a:solidFill>
                  </a:tcPr>
                </a:tc>
                <a:tc>
                  <a:txBody>
                    <a:bodyPr/>
                    <a:lstStyle/>
                    <a:p>
                      <a:pPr algn="l"/>
                      <a:endParaRPr kumimoji="1" lang="ja-JP" altLang="en-US" sz="105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893016715"/>
                  </a:ext>
                </a:extLst>
              </a:tr>
              <a:tr h="316943">
                <a:tc vMerge="1">
                  <a:txBody>
                    <a:bodyPr/>
                    <a:lstStyle/>
                    <a:p>
                      <a:endParaRPr kumimoji="1" lang="ja-JP" altLang="en-US" sz="1400" dirty="0"/>
                    </a:p>
                  </a:txBody>
                  <a:tcPr/>
                </a:tc>
                <a:tc>
                  <a:txBody>
                    <a:bodyPr/>
                    <a:lstStyle/>
                    <a:p>
                      <a:pPr marL="0" algn="ctr" defTabSz="914400" rtl="0" eaLnBrk="1" latinLnBrk="0" hangingPunct="1"/>
                      <a:r>
                        <a:rPr kumimoji="1" lang="ja-JP" altLang="en-US" sz="900" kern="1200" dirty="0">
                          <a:solidFill>
                            <a:schemeClr val="tx1"/>
                          </a:solidFill>
                          <a:latin typeface="Meiryo UI" panose="020B0604030504040204" pitchFamily="50" charset="-128"/>
                          <a:ea typeface="Meiryo UI" panose="020B0604030504040204" pitchFamily="50" charset="-128"/>
                          <a:cs typeface="+mn-cs"/>
                        </a:rPr>
                        <a:t>電話番号</a:t>
                      </a:r>
                    </a:p>
                  </a:txBody>
                  <a:tcPr anchor="ctr">
                    <a:solidFill>
                      <a:srgbClr val="FF9900">
                        <a:alpha val="60000"/>
                      </a:srgbClr>
                    </a:solidFill>
                  </a:tcPr>
                </a:tc>
                <a:tc>
                  <a:txBody>
                    <a:bodyPr/>
                    <a:lstStyle/>
                    <a:p>
                      <a:pPr algn="l"/>
                      <a:endParaRPr kumimoji="1" lang="ja-JP" altLang="en-US" sz="105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95455896"/>
                  </a:ext>
                </a:extLst>
              </a:tr>
              <a:tr h="424968">
                <a:tc>
                  <a:txBody>
                    <a:bodyPr/>
                    <a:lstStyle/>
                    <a:p>
                      <a:pPr algn="ctr"/>
                      <a:r>
                        <a:rPr kumimoji="1" lang="ja-JP" altLang="en-US" sz="1200" b="1" dirty="0">
                          <a:latin typeface="Meiryo UI" panose="020B0604030504040204" pitchFamily="50" charset="-128"/>
                          <a:ea typeface="Meiryo UI" panose="020B0604030504040204" pitchFamily="50" charset="-128"/>
                        </a:rPr>
                        <a:t>製品・サービス名</a:t>
                      </a:r>
                    </a:p>
                  </a:txBody>
                  <a:tcPr anchor="ctr">
                    <a:solidFill>
                      <a:srgbClr val="FF9900">
                        <a:alpha val="60000"/>
                      </a:srgbClr>
                    </a:solidFill>
                  </a:tcPr>
                </a:tc>
                <a:tc gridSpan="2">
                  <a:txBody>
                    <a:bodyPr/>
                    <a:lstStyle/>
                    <a:p>
                      <a:pPr algn="l"/>
                      <a:endParaRPr kumimoji="1" lang="ja-JP" altLang="en-US" sz="1050" dirty="0">
                        <a:latin typeface="Meiryo UI" panose="020B0604030504040204" pitchFamily="50" charset="-128"/>
                        <a:ea typeface="Meiryo UI" panose="020B0604030504040204" pitchFamily="50" charset="-128"/>
                      </a:endParaRPr>
                    </a:p>
                  </a:txBody>
                  <a:tcPr/>
                </a:tc>
                <a:tc hMerge="1">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511200816"/>
                  </a:ext>
                </a:extLst>
              </a:tr>
              <a:tr h="448515">
                <a:tc>
                  <a:txBody>
                    <a:bodyPr/>
                    <a:lstStyle/>
                    <a:p>
                      <a:pPr algn="ctr"/>
                      <a:r>
                        <a:rPr kumimoji="1" lang="ja-JP" altLang="en-US" sz="1200" b="1" dirty="0">
                          <a:latin typeface="Meiryo UI" panose="020B0604030504040204" pitchFamily="50" charset="-128"/>
                          <a:ea typeface="Meiryo UI" panose="020B0604030504040204" pitchFamily="50" charset="-128"/>
                        </a:rPr>
                        <a:t>製品・サービス</a:t>
                      </a:r>
                      <a:endParaRPr kumimoji="1" lang="en-US" altLang="ja-JP" sz="1200" b="1" dirty="0">
                        <a:latin typeface="Meiryo UI" panose="020B0604030504040204" pitchFamily="50" charset="-128"/>
                        <a:ea typeface="Meiryo UI" panose="020B0604030504040204" pitchFamily="50" charset="-128"/>
                      </a:endParaRPr>
                    </a:p>
                    <a:p>
                      <a:pPr algn="ctr"/>
                      <a:r>
                        <a:rPr kumimoji="1" lang="en-US" altLang="ja-JP" sz="1200" b="1" dirty="0">
                          <a:latin typeface="Meiryo UI" panose="020B0604030504040204" pitchFamily="50" charset="-128"/>
                          <a:ea typeface="Meiryo UI" panose="020B0604030504040204" pitchFamily="50" charset="-128"/>
                        </a:rPr>
                        <a:t>Web</a:t>
                      </a:r>
                      <a:r>
                        <a:rPr kumimoji="1" lang="ja-JP" altLang="en-US" sz="1200" b="1" dirty="0">
                          <a:latin typeface="Meiryo UI" panose="020B0604030504040204" pitchFamily="50" charset="-128"/>
                          <a:ea typeface="Meiryo UI" panose="020B0604030504040204" pitchFamily="50" charset="-128"/>
                        </a:rPr>
                        <a:t>サイト</a:t>
                      </a:r>
                      <a:r>
                        <a:rPr kumimoji="1" lang="en-US" altLang="ja-JP" sz="1200" b="1" dirty="0">
                          <a:latin typeface="Meiryo UI" panose="020B0604030504040204" pitchFamily="50" charset="-128"/>
                          <a:ea typeface="Meiryo UI" panose="020B0604030504040204" pitchFamily="50" charset="-128"/>
                        </a:rPr>
                        <a:t>URL</a:t>
                      </a:r>
                      <a:r>
                        <a:rPr kumimoji="1" lang="ja-JP" altLang="en-US" sz="1200" b="1" dirty="0">
                          <a:latin typeface="Meiryo UI" panose="020B0604030504040204" pitchFamily="50" charset="-128"/>
                          <a:ea typeface="Meiryo UI" panose="020B0604030504040204" pitchFamily="50" charset="-128"/>
                        </a:rPr>
                        <a:t>（任意）</a:t>
                      </a:r>
                      <a:endParaRPr kumimoji="1" lang="en-US" altLang="ja-JP" sz="1200" b="1" dirty="0">
                        <a:latin typeface="Meiryo UI" panose="020B0604030504040204" pitchFamily="50" charset="-128"/>
                        <a:ea typeface="Meiryo UI" panose="020B0604030504040204" pitchFamily="50" charset="-128"/>
                      </a:endParaRPr>
                    </a:p>
                  </a:txBody>
                  <a:tcPr anchor="ctr">
                    <a:solidFill>
                      <a:srgbClr val="FF9900">
                        <a:alpha val="60000"/>
                      </a:srgbClr>
                    </a:solidFill>
                  </a:tcPr>
                </a:tc>
                <a:tc gridSpan="2">
                  <a:txBody>
                    <a:bodyPr/>
                    <a:lstStyle/>
                    <a:p>
                      <a:pPr algn="l"/>
                      <a:endParaRPr kumimoji="1" lang="ja-JP" altLang="en-US" sz="1050" dirty="0">
                        <a:latin typeface="Meiryo UI" panose="020B0604030504040204" pitchFamily="50" charset="-128"/>
                        <a:ea typeface="Meiryo UI" panose="020B0604030504040204" pitchFamily="50" charset="-128"/>
                      </a:endParaRPr>
                    </a:p>
                  </a:txBody>
                  <a:tcPr>
                    <a:solidFill>
                      <a:schemeClr val="bg1">
                        <a:alpha val="60000"/>
                      </a:schemeClr>
                    </a:solidFill>
                  </a:tcPr>
                </a:tc>
                <a:tc hMerge="1">
                  <a:txBody>
                    <a:bodyPr/>
                    <a:lstStyle/>
                    <a:p>
                      <a:endParaRPr kumimoji="1" lang="ja-JP" altLang="en-US"/>
                    </a:p>
                  </a:txBody>
                  <a:tcPr/>
                </a:tc>
                <a:extLst>
                  <a:ext uri="{0D108BD9-81ED-4DB2-BD59-A6C34878D82A}">
                    <a16:rowId xmlns:a16="http://schemas.microsoft.com/office/drawing/2014/main" val="1553922900"/>
                  </a:ext>
                </a:extLst>
              </a:tr>
              <a:tr h="448515">
                <a:tc>
                  <a:txBody>
                    <a:bodyPr/>
                    <a:lstStyle/>
                    <a:p>
                      <a:pPr algn="ctr"/>
                      <a:r>
                        <a:rPr kumimoji="1" lang="ja-JP" altLang="en-US" sz="1200" b="1" dirty="0">
                          <a:latin typeface="Meiryo UI" panose="020B0604030504040204" pitchFamily="50" charset="-128"/>
                          <a:ea typeface="Meiryo UI" panose="020B0604030504040204" pitchFamily="50" charset="-128"/>
                        </a:rPr>
                        <a:t>応募部門</a:t>
                      </a:r>
                    </a:p>
                  </a:txBody>
                  <a:tcPr anchor="ctr">
                    <a:solidFill>
                      <a:srgbClr val="FF9900">
                        <a:alpha val="60000"/>
                      </a:srgbClr>
                    </a:solidFill>
                  </a:tcPr>
                </a:tc>
                <a:tc gridSpan="2">
                  <a:txBody>
                    <a:bodyPr/>
                    <a:lstStyle/>
                    <a:p>
                      <a:pPr algn="l"/>
                      <a:r>
                        <a:rPr kumimoji="1" lang="ja-JP" altLang="en-US" sz="1600" dirty="0">
                          <a:latin typeface="Meiryo UI" panose="020B0604030504040204" pitchFamily="50" charset="-128"/>
                          <a:ea typeface="Meiryo UI" panose="020B0604030504040204" pitchFamily="50" charset="-128"/>
                        </a:rPr>
                        <a:t>製品・サービス部門</a:t>
                      </a:r>
                      <a:r>
                        <a:rPr kumimoji="1" lang="en-US" altLang="ja-JP" sz="1600" dirty="0">
                          <a:latin typeface="Meiryo UI" panose="020B0604030504040204" pitchFamily="50" charset="-128"/>
                          <a:ea typeface="Meiryo UI" panose="020B0604030504040204" pitchFamily="50" charset="-128"/>
                        </a:rPr>
                        <a:t>/</a:t>
                      </a:r>
                      <a:r>
                        <a:rPr kumimoji="1" lang="ja-JP" altLang="en-US" sz="1600" dirty="0">
                          <a:latin typeface="Meiryo UI" panose="020B0604030504040204" pitchFamily="50" charset="-128"/>
                          <a:ea typeface="Meiryo UI" panose="020B0604030504040204" pitchFamily="50" charset="-128"/>
                        </a:rPr>
                        <a:t>アイデア部門（いずれかに○）</a:t>
                      </a:r>
                    </a:p>
                  </a:txBody>
                  <a:tcPr anchor="ctr">
                    <a:solidFill>
                      <a:schemeClr val="bg1">
                        <a:alpha val="60000"/>
                      </a:schemeClr>
                    </a:solidFill>
                  </a:tcPr>
                </a:tc>
                <a:tc hMerge="1">
                  <a:txBody>
                    <a:bodyPr/>
                    <a:lstStyle/>
                    <a:p>
                      <a:endParaRPr kumimoji="1" lang="ja-JP" altLang="en-US"/>
                    </a:p>
                  </a:txBody>
                  <a:tcPr/>
                </a:tc>
                <a:extLst>
                  <a:ext uri="{0D108BD9-81ED-4DB2-BD59-A6C34878D82A}">
                    <a16:rowId xmlns:a16="http://schemas.microsoft.com/office/drawing/2014/main" val="1681973945"/>
                  </a:ext>
                </a:extLst>
              </a:tr>
            </a:tbl>
          </a:graphicData>
        </a:graphic>
      </p:graphicFrame>
    </p:spTree>
    <p:extLst>
      <p:ext uri="{BB962C8B-B14F-4D97-AF65-F5344CB8AC3E}">
        <p14:creationId xmlns:p14="http://schemas.microsoft.com/office/powerpoint/2010/main" val="528601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descr="ロゴ&#10;&#10;中程度の精度で自動的に生成された説明">
            <a:extLst>
              <a:ext uri="{FF2B5EF4-FFF2-40B4-BE49-F238E27FC236}">
                <a16:creationId xmlns:a16="http://schemas.microsoft.com/office/drawing/2014/main" id="{8A71CABC-ACD7-340A-1216-96D33D2102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03467" y="54387"/>
            <a:ext cx="1117189" cy="561550"/>
          </a:xfrm>
          <a:prstGeom prst="rect">
            <a:avLst/>
          </a:prstGeom>
        </p:spPr>
      </p:pic>
      <p:sp>
        <p:nvSpPr>
          <p:cNvPr id="3" name="正方形/長方形 2">
            <a:extLst>
              <a:ext uri="{FF2B5EF4-FFF2-40B4-BE49-F238E27FC236}">
                <a16:creationId xmlns:a16="http://schemas.microsoft.com/office/drawing/2014/main" id="{C40C7457-881C-CC53-1EB5-B4EB2E292B50}"/>
              </a:ext>
            </a:extLst>
          </p:cNvPr>
          <p:cNvSpPr/>
          <p:nvPr/>
        </p:nvSpPr>
        <p:spPr>
          <a:xfrm>
            <a:off x="201167" y="54387"/>
            <a:ext cx="4549141" cy="627830"/>
          </a:xfrm>
          <a:prstGeom prst="rect">
            <a:avLst/>
          </a:prstGeom>
          <a:solidFill>
            <a:schemeClr val="bg1"/>
          </a:solidFill>
          <a:ln w="28575">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ja-JP" sz="1400" b="1" dirty="0">
                <a:solidFill>
                  <a:schemeClr val="tx1"/>
                </a:solidFill>
                <a:latin typeface="Meiryo UI" panose="020B0604030504040204" pitchFamily="50" charset="-128"/>
                <a:ea typeface="Meiryo UI" panose="020B0604030504040204" pitchFamily="50" charset="-128"/>
              </a:rPr>
              <a:t>【</a:t>
            </a:r>
            <a:r>
              <a:rPr kumimoji="1" lang="ja-JP" altLang="en-US" sz="1400" b="1" dirty="0">
                <a:solidFill>
                  <a:schemeClr val="tx1"/>
                </a:solidFill>
                <a:latin typeface="Meiryo UI" panose="020B0604030504040204" pitchFamily="50" charset="-128"/>
                <a:ea typeface="Meiryo UI" panose="020B0604030504040204" pitchFamily="50" charset="-128"/>
              </a:rPr>
              <a:t>エントリーシート　</a:t>
            </a:r>
            <a:r>
              <a:rPr kumimoji="1" lang="en-US" altLang="ja-JP" sz="1400" b="1" dirty="0">
                <a:solidFill>
                  <a:schemeClr val="tx1"/>
                </a:solidFill>
                <a:latin typeface="Meiryo UI" panose="020B0604030504040204" pitchFamily="50" charset="-128"/>
                <a:ea typeface="Meiryo UI" panose="020B0604030504040204" pitchFamily="50" charset="-128"/>
              </a:rPr>
              <a:t>※</a:t>
            </a:r>
            <a:r>
              <a:rPr kumimoji="1" lang="ja-JP" altLang="en-US" sz="1400" b="1" dirty="0">
                <a:solidFill>
                  <a:schemeClr val="tx1"/>
                </a:solidFill>
                <a:latin typeface="Meiryo UI" panose="020B0604030504040204" pitchFamily="50" charset="-128"/>
                <a:ea typeface="Meiryo UI" panose="020B0604030504040204" pitchFamily="50" charset="-128"/>
              </a:rPr>
              <a:t>フォーマット変更不可</a:t>
            </a:r>
            <a:r>
              <a:rPr kumimoji="1" lang="en-US" altLang="ja-JP" sz="1400" b="1" dirty="0">
                <a:solidFill>
                  <a:schemeClr val="tx1"/>
                </a:solidFill>
                <a:latin typeface="Meiryo UI" panose="020B0604030504040204" pitchFamily="50" charset="-128"/>
                <a:ea typeface="Meiryo UI" panose="020B0604030504040204" pitchFamily="50" charset="-128"/>
              </a:rPr>
              <a:t>】</a:t>
            </a:r>
          </a:p>
          <a:p>
            <a:r>
              <a:rPr kumimoji="1" lang="en-US" altLang="ja-JP" sz="1400" dirty="0">
                <a:solidFill>
                  <a:schemeClr val="tx1"/>
                </a:solidFill>
                <a:latin typeface="Meiryo UI" panose="020B0604030504040204" pitchFamily="50" charset="-128"/>
                <a:ea typeface="Meiryo UI" panose="020B0604030504040204" pitchFamily="50" charset="-128"/>
              </a:rPr>
              <a:t>※</a:t>
            </a:r>
            <a:r>
              <a:rPr kumimoji="1" lang="ja-JP" altLang="en-US" sz="1400" dirty="0">
                <a:solidFill>
                  <a:schemeClr val="tx1"/>
                </a:solidFill>
                <a:latin typeface="Meiryo UI" panose="020B0604030504040204" pitchFamily="50" charset="-128"/>
                <a:ea typeface="Meiryo UI" panose="020B0604030504040204" pitchFamily="50" charset="-128"/>
              </a:rPr>
              <a:t>原則として提出いただいたものをそのまま審査に使用します。</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cxnSp>
        <p:nvCxnSpPr>
          <p:cNvPr id="8" name="直線コネクタ 7">
            <a:extLst>
              <a:ext uri="{FF2B5EF4-FFF2-40B4-BE49-F238E27FC236}">
                <a16:creationId xmlns:a16="http://schemas.microsoft.com/office/drawing/2014/main" id="{A4596BDB-40DE-5C2C-FB9F-CA55FFF9DBB2}"/>
              </a:ext>
            </a:extLst>
          </p:cNvPr>
          <p:cNvCxnSpPr>
            <a:cxnSpLocks/>
          </p:cNvCxnSpPr>
          <p:nvPr/>
        </p:nvCxnSpPr>
        <p:spPr>
          <a:xfrm>
            <a:off x="201168" y="1207008"/>
            <a:ext cx="4654296"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9" name="テキスト ボックス 8">
            <a:extLst>
              <a:ext uri="{FF2B5EF4-FFF2-40B4-BE49-F238E27FC236}">
                <a16:creationId xmlns:a16="http://schemas.microsoft.com/office/drawing/2014/main" id="{F79B0C0C-C63D-D819-B1B4-267D3F2CCBA1}"/>
              </a:ext>
            </a:extLst>
          </p:cNvPr>
          <p:cNvSpPr txBox="1"/>
          <p:nvPr/>
        </p:nvSpPr>
        <p:spPr>
          <a:xfrm>
            <a:off x="201167" y="862655"/>
            <a:ext cx="3974165" cy="307777"/>
          </a:xfrm>
          <a:prstGeom prst="rect">
            <a:avLst/>
          </a:prstGeom>
          <a:noFill/>
        </p:spPr>
        <p:txBody>
          <a:bodyPr wrap="none" rtlCol="0">
            <a:spAutoFit/>
          </a:bodyPr>
          <a:lstStyle/>
          <a:p>
            <a:r>
              <a:rPr kumimoji="1" lang="ja-JP" altLang="en-US" sz="1400" dirty="0">
                <a:latin typeface="Meiryo UI" panose="020B0604030504040204" pitchFamily="50" charset="-128"/>
                <a:ea typeface="Meiryo UI" panose="020B0604030504040204" pitchFamily="50" charset="-128"/>
              </a:rPr>
              <a:t>製品・サービス名：</a:t>
            </a:r>
            <a:r>
              <a:rPr kumimoji="1" lang="ja-JP" altLang="en-US" sz="1400" dirty="0">
                <a:solidFill>
                  <a:schemeClr val="bg1">
                    <a:lumMod val="65000"/>
                  </a:schemeClr>
                </a:solidFill>
                <a:latin typeface="Meiryo UI" panose="020B0604030504040204" pitchFamily="50" charset="-128"/>
                <a:ea typeface="Meiryo UI" panose="020B0604030504040204" pitchFamily="50" charset="-128"/>
              </a:rPr>
              <a:t>応募する製品・サービス名を記載</a:t>
            </a:r>
          </a:p>
        </p:txBody>
      </p:sp>
      <p:sp>
        <p:nvSpPr>
          <p:cNvPr id="11" name="楕円 10">
            <a:extLst>
              <a:ext uri="{FF2B5EF4-FFF2-40B4-BE49-F238E27FC236}">
                <a16:creationId xmlns:a16="http://schemas.microsoft.com/office/drawing/2014/main" id="{C03CEF5A-0AC3-6A54-F5BA-C3EB3DF0CA07}"/>
              </a:ext>
            </a:extLst>
          </p:cNvPr>
          <p:cNvSpPr/>
          <p:nvPr/>
        </p:nvSpPr>
        <p:spPr>
          <a:xfrm>
            <a:off x="306324" y="1426464"/>
            <a:ext cx="4443984" cy="740662"/>
          </a:xfrm>
          <a:prstGeom prst="ellipse">
            <a:avLst/>
          </a:prstGeom>
          <a:solidFill>
            <a:schemeClr val="bg1">
              <a:lumMod val="95000"/>
            </a:schemeClr>
          </a:solid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200" dirty="0">
                <a:solidFill>
                  <a:schemeClr val="tx1"/>
                </a:solidFill>
                <a:latin typeface="Meiryo UI" panose="020B0604030504040204" pitchFamily="50" charset="-128"/>
                <a:ea typeface="Meiryo UI" panose="020B0604030504040204" pitchFamily="50" charset="-128"/>
              </a:rPr>
              <a:t>a.</a:t>
            </a:r>
            <a:r>
              <a:rPr kumimoji="1" lang="ja-JP" altLang="en-US" sz="1200" dirty="0">
                <a:solidFill>
                  <a:schemeClr val="tx1"/>
                </a:solidFill>
                <a:latin typeface="Meiryo UI" panose="020B0604030504040204" pitchFamily="50" charset="-128"/>
                <a:ea typeface="Meiryo UI" panose="020B0604030504040204" pitchFamily="50" charset="-128"/>
              </a:rPr>
              <a:t>　製品の特長・コンセプト</a:t>
            </a:r>
          </a:p>
        </p:txBody>
      </p:sp>
      <p:cxnSp>
        <p:nvCxnSpPr>
          <p:cNvPr id="13" name="直線コネクタ 12">
            <a:extLst>
              <a:ext uri="{FF2B5EF4-FFF2-40B4-BE49-F238E27FC236}">
                <a16:creationId xmlns:a16="http://schemas.microsoft.com/office/drawing/2014/main" id="{CB2E1E4A-D560-6600-8ABE-D8A90844F0BE}"/>
              </a:ext>
            </a:extLst>
          </p:cNvPr>
          <p:cNvCxnSpPr>
            <a:cxnSpLocks/>
          </p:cNvCxnSpPr>
          <p:nvPr/>
        </p:nvCxnSpPr>
        <p:spPr>
          <a:xfrm>
            <a:off x="4953000" y="1426464"/>
            <a:ext cx="0" cy="5175504"/>
          </a:xfrm>
          <a:prstGeom prst="line">
            <a:avLst/>
          </a:prstGeom>
          <a:ln>
            <a:prstDash val="dashDot"/>
          </a:ln>
        </p:spPr>
        <p:style>
          <a:lnRef idx="1">
            <a:schemeClr val="dk1"/>
          </a:lnRef>
          <a:fillRef idx="0">
            <a:schemeClr val="dk1"/>
          </a:fillRef>
          <a:effectRef idx="0">
            <a:schemeClr val="dk1"/>
          </a:effectRef>
          <a:fontRef idx="minor">
            <a:schemeClr val="tx1"/>
          </a:fontRef>
        </p:style>
      </p:cxnSp>
      <p:cxnSp>
        <p:nvCxnSpPr>
          <p:cNvPr id="17" name="直線コネクタ 16">
            <a:extLst>
              <a:ext uri="{FF2B5EF4-FFF2-40B4-BE49-F238E27FC236}">
                <a16:creationId xmlns:a16="http://schemas.microsoft.com/office/drawing/2014/main" id="{20BB9480-6636-65A2-2C71-D6348E7FC9D1}"/>
              </a:ext>
            </a:extLst>
          </p:cNvPr>
          <p:cNvCxnSpPr>
            <a:cxnSpLocks/>
          </p:cNvCxnSpPr>
          <p:nvPr/>
        </p:nvCxnSpPr>
        <p:spPr>
          <a:xfrm>
            <a:off x="5132046" y="1207008"/>
            <a:ext cx="4636008"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18" name="テキスト ボックス 17">
            <a:extLst>
              <a:ext uri="{FF2B5EF4-FFF2-40B4-BE49-F238E27FC236}">
                <a16:creationId xmlns:a16="http://schemas.microsoft.com/office/drawing/2014/main" id="{2A6D8D54-2D4F-BEEF-5286-0EDE7106933A}"/>
              </a:ext>
            </a:extLst>
          </p:cNvPr>
          <p:cNvSpPr txBox="1"/>
          <p:nvPr/>
        </p:nvSpPr>
        <p:spPr>
          <a:xfrm>
            <a:off x="5132046" y="801100"/>
            <a:ext cx="4366901" cy="369332"/>
          </a:xfrm>
          <a:prstGeom prst="rect">
            <a:avLst/>
          </a:prstGeom>
          <a:noFill/>
        </p:spPr>
        <p:txBody>
          <a:bodyPr wrap="none" rtlCol="0">
            <a:spAutoFit/>
          </a:bodyPr>
          <a:lstStyle/>
          <a:p>
            <a:r>
              <a:rPr kumimoji="1" lang="ja-JP" altLang="en-US" dirty="0">
                <a:latin typeface="Meiryo UI" panose="020B0604030504040204" pitchFamily="50" charset="-128"/>
                <a:ea typeface="Meiryo UI" panose="020B0604030504040204" pitchFamily="50" charset="-128"/>
              </a:rPr>
              <a:t>応募部門：製品・サービス部門</a:t>
            </a:r>
            <a:r>
              <a:rPr kumimoji="1" lang="en-US" altLang="ja-JP" dirty="0">
                <a:latin typeface="Meiryo UI" panose="020B0604030504040204" pitchFamily="50" charset="-128"/>
                <a:ea typeface="Meiryo UI" panose="020B0604030504040204" pitchFamily="50" charset="-128"/>
              </a:rPr>
              <a:t>/</a:t>
            </a:r>
            <a:r>
              <a:rPr kumimoji="1" lang="ja-JP" altLang="en-US" dirty="0">
                <a:latin typeface="Meiryo UI" panose="020B0604030504040204" pitchFamily="50" charset="-128"/>
                <a:ea typeface="Meiryo UI" panose="020B0604030504040204" pitchFamily="50" charset="-128"/>
              </a:rPr>
              <a:t>アイデア部門</a:t>
            </a:r>
          </a:p>
        </p:txBody>
      </p:sp>
      <p:sp>
        <p:nvSpPr>
          <p:cNvPr id="21" name="四角形: 角を丸くする 20">
            <a:extLst>
              <a:ext uri="{FF2B5EF4-FFF2-40B4-BE49-F238E27FC236}">
                <a16:creationId xmlns:a16="http://schemas.microsoft.com/office/drawing/2014/main" id="{A3587E47-7777-6A13-E878-35DCB364C36F}"/>
              </a:ext>
            </a:extLst>
          </p:cNvPr>
          <p:cNvSpPr/>
          <p:nvPr/>
        </p:nvSpPr>
        <p:spPr>
          <a:xfrm>
            <a:off x="393200" y="2386581"/>
            <a:ext cx="4357108" cy="1673352"/>
          </a:xfrm>
          <a:prstGeom prst="roundRect">
            <a:avLst/>
          </a:prstGeom>
          <a:solidFill>
            <a:schemeClr val="accent5">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ysClr val="windowText" lastClr="000000"/>
                </a:solidFill>
                <a:latin typeface="Meiryo UI" panose="020B0604030504040204" pitchFamily="50" charset="-128"/>
                <a:ea typeface="Meiryo UI" panose="020B0604030504040204" pitchFamily="50" charset="-128"/>
              </a:rPr>
              <a:t>製品・サービスの</a:t>
            </a:r>
            <a:endParaRPr kumimoji="1" lang="en-US" altLang="ja-JP"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dirty="0">
                <a:solidFill>
                  <a:sysClr val="windowText" lastClr="000000"/>
                </a:solidFill>
                <a:latin typeface="Meiryo UI" panose="020B0604030504040204" pitchFamily="50" charset="-128"/>
                <a:ea typeface="Meiryo UI" panose="020B0604030504040204" pitchFamily="50" charset="-128"/>
              </a:rPr>
              <a:t>写真</a:t>
            </a:r>
            <a:r>
              <a:rPr kumimoji="1" lang="en-US" altLang="ja-JP" dirty="0">
                <a:solidFill>
                  <a:sysClr val="windowText" lastClr="000000"/>
                </a:solidFill>
                <a:latin typeface="Meiryo UI" panose="020B0604030504040204" pitchFamily="50" charset="-128"/>
                <a:ea typeface="Meiryo UI" panose="020B0604030504040204" pitchFamily="50" charset="-128"/>
              </a:rPr>
              <a:t>/</a:t>
            </a:r>
            <a:r>
              <a:rPr kumimoji="1" lang="ja-JP" altLang="en-US" dirty="0">
                <a:solidFill>
                  <a:sysClr val="windowText" lastClr="000000"/>
                </a:solidFill>
                <a:latin typeface="Meiryo UI" panose="020B0604030504040204" pitchFamily="50" charset="-128"/>
                <a:ea typeface="Meiryo UI" panose="020B0604030504040204" pitchFamily="50" charset="-128"/>
              </a:rPr>
              <a:t>イメージ画像</a:t>
            </a:r>
            <a:endParaRPr kumimoji="1" lang="en-US" altLang="ja-JP" dirty="0">
              <a:solidFill>
                <a:sysClr val="windowText" lastClr="000000"/>
              </a:solidFill>
              <a:latin typeface="Meiryo UI" panose="020B0604030504040204" pitchFamily="50" charset="-128"/>
              <a:ea typeface="Meiryo UI" panose="020B0604030504040204" pitchFamily="50" charset="-128"/>
            </a:endParaRPr>
          </a:p>
        </p:txBody>
      </p:sp>
      <p:sp>
        <p:nvSpPr>
          <p:cNvPr id="22" name="楕円 21">
            <a:extLst>
              <a:ext uri="{FF2B5EF4-FFF2-40B4-BE49-F238E27FC236}">
                <a16:creationId xmlns:a16="http://schemas.microsoft.com/office/drawing/2014/main" id="{072205BB-EFDB-217F-A5B2-5F109C5636D3}"/>
              </a:ext>
            </a:extLst>
          </p:cNvPr>
          <p:cNvSpPr/>
          <p:nvPr/>
        </p:nvSpPr>
        <p:spPr>
          <a:xfrm>
            <a:off x="306324" y="4279388"/>
            <a:ext cx="4443984" cy="1051564"/>
          </a:xfrm>
          <a:prstGeom prst="ellipse">
            <a:avLst/>
          </a:prstGeom>
          <a:solidFill>
            <a:schemeClr val="bg1">
              <a:lumMod val="95000"/>
            </a:schemeClr>
          </a:solid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200" dirty="0">
                <a:solidFill>
                  <a:schemeClr val="tx1"/>
                </a:solidFill>
                <a:latin typeface="Meiryo UI" panose="020B0604030504040204" pitchFamily="50" charset="-128"/>
                <a:ea typeface="Meiryo UI" panose="020B0604030504040204" pitchFamily="50" charset="-128"/>
              </a:rPr>
              <a:t>b.</a:t>
            </a:r>
            <a:r>
              <a:rPr kumimoji="1" lang="ja-JP" altLang="en-US" sz="1200" dirty="0">
                <a:solidFill>
                  <a:schemeClr val="tx1"/>
                </a:solidFill>
                <a:latin typeface="Meiryo UI" panose="020B0604030504040204" pitchFamily="50" charset="-128"/>
                <a:ea typeface="Meiryo UI" panose="020B0604030504040204" pitchFamily="50" charset="-128"/>
              </a:rPr>
              <a:t>　認知症の人のどのような視点・気づきを</a:t>
            </a:r>
            <a:br>
              <a:rPr kumimoji="1" lang="en-US" altLang="ja-JP" sz="1200" dirty="0">
                <a:solidFill>
                  <a:schemeClr val="tx1"/>
                </a:solidFill>
                <a:latin typeface="Meiryo UI" panose="020B0604030504040204" pitchFamily="50" charset="-128"/>
                <a:ea typeface="Meiryo UI" panose="020B0604030504040204" pitchFamily="50" charset="-128"/>
              </a:rPr>
            </a:br>
            <a:r>
              <a:rPr kumimoji="1" lang="ja-JP" altLang="en-US" sz="1200" dirty="0">
                <a:solidFill>
                  <a:schemeClr val="tx1"/>
                </a:solidFill>
                <a:latin typeface="Meiryo UI" panose="020B0604030504040204" pitchFamily="50" charset="-128"/>
                <a:ea typeface="Meiryo UI" panose="020B0604030504040204" pitchFamily="50" charset="-128"/>
              </a:rPr>
              <a:t>開発・改良のプロセスに反映させているか。</a:t>
            </a:r>
          </a:p>
        </p:txBody>
      </p:sp>
      <p:sp>
        <p:nvSpPr>
          <p:cNvPr id="23" name="楕円 22">
            <a:extLst>
              <a:ext uri="{FF2B5EF4-FFF2-40B4-BE49-F238E27FC236}">
                <a16:creationId xmlns:a16="http://schemas.microsoft.com/office/drawing/2014/main" id="{81E629EB-ED8B-EE87-24F5-C0500FB42BBF}"/>
              </a:ext>
            </a:extLst>
          </p:cNvPr>
          <p:cNvSpPr/>
          <p:nvPr/>
        </p:nvSpPr>
        <p:spPr>
          <a:xfrm>
            <a:off x="306324" y="5531118"/>
            <a:ext cx="4443984" cy="1051564"/>
          </a:xfrm>
          <a:prstGeom prst="ellipse">
            <a:avLst/>
          </a:prstGeom>
          <a:solidFill>
            <a:schemeClr val="bg1">
              <a:lumMod val="95000"/>
            </a:schemeClr>
          </a:solid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200" dirty="0">
                <a:solidFill>
                  <a:schemeClr val="tx1"/>
                </a:solidFill>
                <a:latin typeface="Meiryo UI" panose="020B0604030504040204" pitchFamily="50" charset="-128"/>
                <a:ea typeface="Meiryo UI" panose="020B0604030504040204" pitchFamily="50" charset="-128"/>
              </a:rPr>
              <a:t>c.</a:t>
            </a:r>
            <a:r>
              <a:rPr kumimoji="1" lang="ja-JP" altLang="en-US" sz="1200" dirty="0">
                <a:solidFill>
                  <a:schemeClr val="tx1"/>
                </a:solidFill>
                <a:latin typeface="Meiryo UI" panose="020B0604030504040204" pitchFamily="50" charset="-128"/>
                <a:ea typeface="Meiryo UI" panose="020B0604030504040204" pitchFamily="50" charset="-128"/>
              </a:rPr>
              <a:t>　認知症の人のどんな生活課題の解決、</a:t>
            </a:r>
            <a:endParaRPr kumimoji="1" lang="en-US" altLang="ja-JP" sz="1200" dirty="0">
              <a:solidFill>
                <a:schemeClr val="tx1"/>
              </a:solidFill>
              <a:latin typeface="Meiryo UI" panose="020B0604030504040204" pitchFamily="50" charset="-128"/>
              <a:ea typeface="Meiryo UI" panose="020B0604030504040204" pitchFamily="50" charset="-128"/>
            </a:endParaRPr>
          </a:p>
          <a:p>
            <a:pPr algn="ctr"/>
            <a:r>
              <a:rPr kumimoji="1" lang="ja-JP" altLang="en-US" sz="1200" dirty="0">
                <a:solidFill>
                  <a:schemeClr val="tx1"/>
                </a:solidFill>
                <a:latin typeface="Meiryo UI" panose="020B0604030504040204" pitchFamily="50" charset="-128"/>
                <a:ea typeface="Meiryo UI" panose="020B0604030504040204" pitchFamily="50" charset="-128"/>
              </a:rPr>
              <a:t>やりたいことの実現に資する製品・サービスか。</a:t>
            </a:r>
          </a:p>
        </p:txBody>
      </p:sp>
      <p:sp>
        <p:nvSpPr>
          <p:cNvPr id="24" name="楕円 23">
            <a:extLst>
              <a:ext uri="{FF2B5EF4-FFF2-40B4-BE49-F238E27FC236}">
                <a16:creationId xmlns:a16="http://schemas.microsoft.com/office/drawing/2014/main" id="{DF8BD28B-6969-C963-B462-C1559774D444}"/>
              </a:ext>
            </a:extLst>
          </p:cNvPr>
          <p:cNvSpPr/>
          <p:nvPr/>
        </p:nvSpPr>
        <p:spPr>
          <a:xfrm>
            <a:off x="5279156" y="1426464"/>
            <a:ext cx="4443984" cy="1353312"/>
          </a:xfrm>
          <a:prstGeom prst="ellipse">
            <a:avLst/>
          </a:prstGeom>
          <a:solidFill>
            <a:schemeClr val="bg1">
              <a:lumMod val="95000"/>
            </a:schemeClr>
          </a:solid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200" dirty="0">
                <a:solidFill>
                  <a:schemeClr val="tx1"/>
                </a:solidFill>
                <a:latin typeface="Meiryo UI" panose="020B0604030504040204" pitchFamily="50" charset="-128"/>
                <a:ea typeface="Meiryo UI" panose="020B0604030504040204" pitchFamily="50" charset="-128"/>
              </a:rPr>
              <a:t>d.</a:t>
            </a:r>
            <a:r>
              <a:rPr kumimoji="1" lang="ja-JP" altLang="en-US" sz="1200" dirty="0">
                <a:solidFill>
                  <a:schemeClr val="tx1"/>
                </a:solidFill>
                <a:latin typeface="Meiryo UI" panose="020B0604030504040204" pitchFamily="50" charset="-128"/>
                <a:ea typeface="Meiryo UI" panose="020B0604030504040204" pitchFamily="50" charset="-128"/>
              </a:rPr>
              <a:t>　共創のプロセス</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200" dirty="0">
                <a:solidFill>
                  <a:schemeClr val="tx1"/>
                </a:solidFill>
                <a:latin typeface="Meiryo UI" panose="020B0604030504040204" pitchFamily="50" charset="-128"/>
                <a:ea typeface="Meiryo UI" panose="020B0604030504040204" pitchFamily="50" charset="-128"/>
              </a:rPr>
              <a:t>開発・改良のどのプロセスで認知症の人との共創を行ったか。</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200" dirty="0">
                <a:solidFill>
                  <a:schemeClr val="tx1"/>
                </a:solidFill>
                <a:latin typeface="Meiryo UI" panose="020B0604030504040204" pitchFamily="50" charset="-128"/>
                <a:ea typeface="Meiryo UI" panose="020B0604030504040204" pitchFamily="50" charset="-128"/>
              </a:rPr>
              <a:t>どのような場で、どのような方法で認知症の人との共創を行ったか。</a:t>
            </a:r>
            <a:endParaRPr kumimoji="1" lang="en-US" altLang="ja-JP" sz="1200" dirty="0">
              <a:solidFill>
                <a:schemeClr val="tx1"/>
              </a:solidFill>
              <a:latin typeface="Meiryo UI" panose="020B0604030504040204" pitchFamily="50" charset="-128"/>
              <a:ea typeface="Meiryo UI" panose="020B0604030504040204" pitchFamily="50" charset="-128"/>
            </a:endParaRPr>
          </a:p>
        </p:txBody>
      </p:sp>
      <p:sp>
        <p:nvSpPr>
          <p:cNvPr id="25" name="四角形: 角を丸くする 24">
            <a:extLst>
              <a:ext uri="{FF2B5EF4-FFF2-40B4-BE49-F238E27FC236}">
                <a16:creationId xmlns:a16="http://schemas.microsoft.com/office/drawing/2014/main" id="{F572F2C1-F82A-D136-DEE1-A59F2952398B}"/>
              </a:ext>
            </a:extLst>
          </p:cNvPr>
          <p:cNvSpPr/>
          <p:nvPr/>
        </p:nvSpPr>
        <p:spPr>
          <a:xfrm>
            <a:off x="5322594" y="2898645"/>
            <a:ext cx="4357108" cy="1673352"/>
          </a:xfrm>
          <a:prstGeom prst="roundRect">
            <a:avLst/>
          </a:prstGeom>
          <a:solidFill>
            <a:schemeClr val="accent5">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ysClr val="windowText" lastClr="000000"/>
                </a:solidFill>
                <a:latin typeface="Meiryo UI" panose="020B0604030504040204" pitchFamily="50" charset="-128"/>
                <a:ea typeface="Meiryo UI" panose="020B0604030504040204" pitchFamily="50" charset="-128"/>
              </a:rPr>
              <a:t>認知症の人との共創の場の</a:t>
            </a:r>
            <a:endParaRPr kumimoji="1" lang="en-US" altLang="ja-JP"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dirty="0">
                <a:solidFill>
                  <a:sysClr val="windowText" lastClr="000000"/>
                </a:solidFill>
                <a:latin typeface="Meiryo UI" panose="020B0604030504040204" pitchFamily="50" charset="-128"/>
                <a:ea typeface="Meiryo UI" panose="020B0604030504040204" pitchFamily="50" charset="-128"/>
              </a:rPr>
              <a:t>写真</a:t>
            </a:r>
            <a:r>
              <a:rPr kumimoji="1" lang="en-US" altLang="ja-JP" dirty="0">
                <a:solidFill>
                  <a:sysClr val="windowText" lastClr="000000"/>
                </a:solidFill>
                <a:latin typeface="Meiryo UI" panose="020B0604030504040204" pitchFamily="50" charset="-128"/>
                <a:ea typeface="Meiryo UI" panose="020B0604030504040204" pitchFamily="50" charset="-128"/>
              </a:rPr>
              <a:t>/</a:t>
            </a:r>
            <a:r>
              <a:rPr kumimoji="1" lang="ja-JP" altLang="en-US" dirty="0">
                <a:solidFill>
                  <a:sysClr val="windowText" lastClr="000000"/>
                </a:solidFill>
                <a:latin typeface="Meiryo UI" panose="020B0604030504040204" pitchFamily="50" charset="-128"/>
                <a:ea typeface="Meiryo UI" panose="020B0604030504040204" pitchFamily="50" charset="-128"/>
              </a:rPr>
              <a:t>イメージ画像</a:t>
            </a:r>
            <a:r>
              <a:rPr kumimoji="1" lang="ja-JP" altLang="en-US" dirty="0">
                <a:solidFill>
                  <a:schemeClr val="tx1"/>
                </a:solidFill>
                <a:latin typeface="Meiryo UI" panose="020B0604030504040204" pitchFamily="50" charset="-128"/>
                <a:ea typeface="Meiryo UI" panose="020B0604030504040204" pitchFamily="50" charset="-128"/>
              </a:rPr>
              <a:t>（</a:t>
            </a:r>
            <a:r>
              <a:rPr kumimoji="1" lang="en-US" altLang="ja-JP" dirty="0">
                <a:solidFill>
                  <a:schemeClr val="tx1"/>
                </a:solidFill>
                <a:latin typeface="Meiryo UI" panose="020B0604030504040204" pitchFamily="50" charset="-128"/>
                <a:ea typeface="Meiryo UI" panose="020B0604030504040204" pitchFamily="50" charset="-128"/>
              </a:rPr>
              <a:t>※</a:t>
            </a:r>
            <a:r>
              <a:rPr kumimoji="1" lang="ja-JP" altLang="en-US" dirty="0">
                <a:solidFill>
                  <a:schemeClr val="tx1"/>
                </a:solidFill>
                <a:latin typeface="Meiryo UI" panose="020B0604030504040204" pitchFamily="50" charset="-128"/>
                <a:ea typeface="Meiryo UI" panose="020B0604030504040204" pitchFamily="50" charset="-128"/>
              </a:rPr>
              <a:t>任意）</a:t>
            </a:r>
            <a:endParaRPr kumimoji="1" lang="en-US" altLang="ja-JP" dirty="0">
              <a:solidFill>
                <a:schemeClr val="tx1"/>
              </a:solidFill>
              <a:latin typeface="Meiryo UI" panose="020B0604030504040204" pitchFamily="50" charset="-128"/>
              <a:ea typeface="Meiryo UI" panose="020B0604030504040204" pitchFamily="50" charset="-128"/>
            </a:endParaRPr>
          </a:p>
          <a:p>
            <a:pPr algn="ctr"/>
            <a:r>
              <a:rPr kumimoji="1" lang="en-US" altLang="ja-JP" sz="1400" dirty="0">
                <a:solidFill>
                  <a:sysClr val="windowText" lastClr="000000"/>
                </a:solidFill>
                <a:latin typeface="Meiryo UI" panose="020B0604030504040204" pitchFamily="50" charset="-128"/>
                <a:ea typeface="Meiryo UI" panose="020B0604030504040204" pitchFamily="50" charset="-128"/>
              </a:rPr>
              <a:t>※</a:t>
            </a:r>
            <a:r>
              <a:rPr kumimoji="1" lang="ja-JP" altLang="en-US" sz="1400" dirty="0">
                <a:solidFill>
                  <a:sysClr val="windowText" lastClr="000000"/>
                </a:solidFill>
                <a:latin typeface="Meiryo UI" panose="020B0604030504040204" pitchFamily="50" charset="-128"/>
                <a:ea typeface="Meiryo UI" panose="020B0604030504040204" pitchFamily="50" charset="-128"/>
              </a:rPr>
              <a:t>開発に参画した認知症の人が映っている写真を</a:t>
            </a:r>
            <a:endParaRPr kumimoji="1" lang="en-US" altLang="ja-JP" sz="140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1400" dirty="0">
                <a:solidFill>
                  <a:sysClr val="windowText" lastClr="000000"/>
                </a:solidFill>
                <a:latin typeface="Meiryo UI" panose="020B0604030504040204" pitchFamily="50" charset="-128"/>
                <a:ea typeface="Meiryo UI" panose="020B0604030504040204" pitchFamily="50" charset="-128"/>
              </a:rPr>
              <a:t>使用する場合には、使用の許諾をとってください。</a:t>
            </a:r>
            <a:endParaRPr kumimoji="1" lang="en-US" altLang="ja-JP" sz="1400" dirty="0">
              <a:solidFill>
                <a:sysClr val="windowText" lastClr="000000"/>
              </a:solidFill>
              <a:latin typeface="Meiryo UI" panose="020B0604030504040204" pitchFamily="50" charset="-128"/>
              <a:ea typeface="Meiryo UI" panose="020B0604030504040204" pitchFamily="50" charset="-128"/>
            </a:endParaRPr>
          </a:p>
        </p:txBody>
      </p:sp>
      <p:sp>
        <p:nvSpPr>
          <p:cNvPr id="26" name="楕円 25">
            <a:extLst>
              <a:ext uri="{FF2B5EF4-FFF2-40B4-BE49-F238E27FC236}">
                <a16:creationId xmlns:a16="http://schemas.microsoft.com/office/drawing/2014/main" id="{E75C52E5-F665-A5F5-5FF8-D217F4187524}"/>
              </a:ext>
            </a:extLst>
          </p:cNvPr>
          <p:cNvSpPr/>
          <p:nvPr/>
        </p:nvSpPr>
        <p:spPr>
          <a:xfrm>
            <a:off x="5235718" y="5735598"/>
            <a:ext cx="4443984" cy="947404"/>
          </a:xfrm>
          <a:prstGeom prst="ellipse">
            <a:avLst/>
          </a:prstGeom>
          <a:solidFill>
            <a:schemeClr val="bg1">
              <a:lumMod val="95000"/>
            </a:schemeClr>
          </a:solid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200" dirty="0">
                <a:solidFill>
                  <a:schemeClr val="tx1"/>
                </a:solidFill>
                <a:latin typeface="Meiryo UI" panose="020B0604030504040204" pitchFamily="50" charset="-128"/>
                <a:ea typeface="Meiryo UI" panose="020B0604030504040204" pitchFamily="50" charset="-128"/>
              </a:rPr>
              <a:t>f.</a:t>
            </a:r>
            <a:r>
              <a:rPr kumimoji="1" lang="ja-JP" altLang="en-US" sz="1200" dirty="0">
                <a:solidFill>
                  <a:schemeClr val="tx1"/>
                </a:solidFill>
                <a:latin typeface="Meiryo UI" panose="020B0604030504040204" pitchFamily="50" charset="-128"/>
                <a:ea typeface="Meiryo UI" panose="020B0604030504040204" pitchFamily="50" charset="-128"/>
              </a:rPr>
              <a:t>　認知症の人との共創を通じた気づき</a:t>
            </a:r>
            <a:endParaRPr kumimoji="1" lang="en-US" altLang="ja-JP" sz="1200" dirty="0">
              <a:solidFill>
                <a:schemeClr val="tx1"/>
              </a:solidFill>
              <a:latin typeface="Meiryo UI" panose="020B0604030504040204" pitchFamily="50" charset="-128"/>
              <a:ea typeface="Meiryo UI" panose="020B0604030504040204" pitchFamily="50" charset="-128"/>
            </a:endParaRPr>
          </a:p>
        </p:txBody>
      </p:sp>
      <p:sp>
        <p:nvSpPr>
          <p:cNvPr id="2" name="楕円 1">
            <a:extLst>
              <a:ext uri="{FF2B5EF4-FFF2-40B4-BE49-F238E27FC236}">
                <a16:creationId xmlns:a16="http://schemas.microsoft.com/office/drawing/2014/main" id="{1681DEFF-D4A6-B08C-C539-E24C633D6702}"/>
              </a:ext>
            </a:extLst>
          </p:cNvPr>
          <p:cNvSpPr/>
          <p:nvPr/>
        </p:nvSpPr>
        <p:spPr>
          <a:xfrm>
            <a:off x="5228058" y="4703588"/>
            <a:ext cx="4443984" cy="827529"/>
          </a:xfrm>
          <a:prstGeom prst="ellipse">
            <a:avLst/>
          </a:prstGeom>
          <a:solidFill>
            <a:schemeClr val="bg1">
              <a:lumMod val="95000"/>
            </a:schemeClr>
          </a:solidFill>
          <a:ln w="190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200" dirty="0">
                <a:solidFill>
                  <a:schemeClr val="tx1"/>
                </a:solidFill>
                <a:latin typeface="Meiryo UI" panose="020B0604030504040204" pitchFamily="50" charset="-128"/>
                <a:ea typeface="Meiryo UI" panose="020B0604030504040204" pitchFamily="50" charset="-128"/>
              </a:rPr>
              <a:t>e.</a:t>
            </a:r>
            <a:r>
              <a:rPr kumimoji="1" lang="ja-JP" altLang="en-US" sz="1200" dirty="0">
                <a:solidFill>
                  <a:schemeClr val="tx1"/>
                </a:solidFill>
                <a:latin typeface="Meiryo UI" panose="020B0604030504040204" pitchFamily="50" charset="-128"/>
                <a:ea typeface="Meiryo UI" panose="020B0604030504040204" pitchFamily="50" charset="-128"/>
              </a:rPr>
              <a:t>　認知症の人から製品・サービスに対して</a:t>
            </a:r>
            <a:br>
              <a:rPr kumimoji="1" lang="en-US" altLang="ja-JP" sz="1200" dirty="0">
                <a:solidFill>
                  <a:schemeClr val="tx1"/>
                </a:solidFill>
                <a:latin typeface="Meiryo UI" panose="020B0604030504040204" pitchFamily="50" charset="-128"/>
                <a:ea typeface="Meiryo UI" panose="020B0604030504040204" pitchFamily="50" charset="-128"/>
              </a:rPr>
            </a:br>
            <a:r>
              <a:rPr kumimoji="1" lang="ja-JP" altLang="en-US" sz="1200" dirty="0">
                <a:solidFill>
                  <a:schemeClr val="tx1"/>
                </a:solidFill>
                <a:latin typeface="Meiryo UI" panose="020B0604030504040204" pitchFamily="50" charset="-128"/>
                <a:ea typeface="Meiryo UI" panose="020B0604030504040204" pitchFamily="50" charset="-128"/>
              </a:rPr>
              <a:t>いただいた声と、それに対する受け止め</a:t>
            </a:r>
            <a:endParaRPr kumimoji="1" lang="en-US" altLang="ja-JP" sz="12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3612017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descr="ロゴ&#10;&#10;中程度の精度で自動的に生成された説明">
            <a:extLst>
              <a:ext uri="{FF2B5EF4-FFF2-40B4-BE49-F238E27FC236}">
                <a16:creationId xmlns:a16="http://schemas.microsoft.com/office/drawing/2014/main" id="{8A71CABC-ACD7-340A-1216-96D33D2102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03467" y="54387"/>
            <a:ext cx="1117189" cy="561550"/>
          </a:xfrm>
          <a:prstGeom prst="rect">
            <a:avLst/>
          </a:prstGeom>
        </p:spPr>
      </p:pic>
      <p:sp>
        <p:nvSpPr>
          <p:cNvPr id="5" name="正方形/長方形 4">
            <a:extLst>
              <a:ext uri="{FF2B5EF4-FFF2-40B4-BE49-F238E27FC236}">
                <a16:creationId xmlns:a16="http://schemas.microsoft.com/office/drawing/2014/main" id="{884B5309-EE68-82A2-EC29-4AD226A40A9B}"/>
              </a:ext>
            </a:extLst>
          </p:cNvPr>
          <p:cNvSpPr/>
          <p:nvPr/>
        </p:nvSpPr>
        <p:spPr>
          <a:xfrm>
            <a:off x="-1" y="0"/>
            <a:ext cx="3666931" cy="466821"/>
          </a:xfrm>
          <a:prstGeom prst="rect">
            <a:avLst/>
          </a:prstGeom>
          <a:solidFill>
            <a:schemeClr val="accent2"/>
          </a:solid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ja-JP" b="1" dirty="0">
                <a:solidFill>
                  <a:schemeClr val="bg1"/>
                </a:solidFill>
                <a:latin typeface="Meiryo UI" panose="020B0604030504040204" pitchFamily="50" charset="-128"/>
                <a:ea typeface="Meiryo UI" panose="020B0604030504040204" pitchFamily="50" charset="-128"/>
              </a:rPr>
              <a:t>【</a:t>
            </a:r>
            <a:r>
              <a:rPr kumimoji="1" lang="ja-JP" altLang="en-US" b="1" dirty="0">
                <a:solidFill>
                  <a:schemeClr val="bg1"/>
                </a:solidFill>
                <a:latin typeface="Meiryo UI" panose="020B0604030504040204" pitchFamily="50" charset="-128"/>
                <a:ea typeface="Meiryo UI" panose="020B0604030504040204" pitchFamily="50" charset="-128"/>
              </a:rPr>
              <a:t>エントリーシートの作成方法</a:t>
            </a:r>
            <a:r>
              <a:rPr kumimoji="1" lang="en-US" altLang="ja-JP" b="1" dirty="0">
                <a:solidFill>
                  <a:schemeClr val="bg1"/>
                </a:solidFill>
                <a:latin typeface="Meiryo UI" panose="020B0604030504040204" pitchFamily="50" charset="-128"/>
                <a:ea typeface="Meiryo UI" panose="020B0604030504040204" pitchFamily="50" charset="-128"/>
              </a:rPr>
              <a:t>】</a:t>
            </a:r>
          </a:p>
        </p:txBody>
      </p:sp>
      <p:sp>
        <p:nvSpPr>
          <p:cNvPr id="7" name="テキスト ボックス 6">
            <a:extLst>
              <a:ext uri="{FF2B5EF4-FFF2-40B4-BE49-F238E27FC236}">
                <a16:creationId xmlns:a16="http://schemas.microsoft.com/office/drawing/2014/main" id="{5B67031E-67CC-85FD-7F6E-44E0F7B7C020}"/>
              </a:ext>
            </a:extLst>
          </p:cNvPr>
          <p:cNvSpPr txBox="1"/>
          <p:nvPr/>
        </p:nvSpPr>
        <p:spPr>
          <a:xfrm>
            <a:off x="88825" y="1012954"/>
            <a:ext cx="9731831" cy="4832092"/>
          </a:xfrm>
          <a:prstGeom prst="rect">
            <a:avLst/>
          </a:prstGeom>
          <a:noFill/>
        </p:spPr>
        <p:txBody>
          <a:bodyPr wrap="square" rtlCol="0">
            <a:spAutoFit/>
          </a:bodyPr>
          <a:lstStyle/>
          <a:p>
            <a:pPr marL="285750" indent="-285750">
              <a:buFont typeface="Wingdings" panose="05000000000000000000" pitchFamily="2" charset="2"/>
              <a:buChar char="n"/>
            </a:pPr>
            <a:r>
              <a:rPr kumimoji="1" lang="ja-JP" altLang="en-US" sz="1400" dirty="0">
                <a:latin typeface="Meiryo UI" panose="020B0604030504040204" pitchFamily="50" charset="-128"/>
                <a:ea typeface="Meiryo UI" panose="020B0604030504040204" pitchFamily="50" charset="-128"/>
              </a:rPr>
              <a:t>エントリーシートの構成</a:t>
            </a:r>
            <a:endParaRPr kumimoji="1" lang="en-US" altLang="ja-JP" sz="1400"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latin typeface="Meiryo UI" panose="020B0604030504040204" pitchFamily="50" charset="-128"/>
                <a:ea typeface="Meiryo UI" panose="020B0604030504040204" pitchFamily="50" charset="-128"/>
              </a:rPr>
              <a:t>エントリーシートは横型のパワーポイント１枚で構成されています。</a:t>
            </a:r>
            <a:endParaRPr kumimoji="1" lang="en-US" altLang="ja-JP" sz="1400"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latin typeface="Meiryo UI" panose="020B0604030504040204" pitchFamily="50" charset="-128"/>
                <a:ea typeface="Meiryo UI" panose="020B0604030504040204" pitchFamily="50" charset="-128"/>
              </a:rPr>
              <a:t>フォーマットの左半分は評価項目①「製品・サービスの使いやすさ」に関する内容、右半分は評価項目②「認知症の人との共創のプロセス」に関する内容としています。</a:t>
            </a:r>
            <a:endParaRPr kumimoji="1" lang="en-US" altLang="ja-JP" sz="1400"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latin typeface="Meiryo UI" panose="020B0604030504040204" pitchFamily="50" charset="-128"/>
                <a:ea typeface="Meiryo UI" panose="020B0604030504040204" pitchFamily="50" charset="-128"/>
              </a:rPr>
              <a:t>定められた配置に沿って</a:t>
            </a:r>
            <a:r>
              <a:rPr kumimoji="1" lang="en-US" altLang="ja-JP" sz="1400" dirty="0">
                <a:latin typeface="Meiryo UI" panose="020B0604030504040204" pitchFamily="50" charset="-128"/>
                <a:ea typeface="Meiryo UI" panose="020B0604030504040204" pitchFamily="50" charset="-128"/>
              </a:rPr>
              <a:t>a.</a:t>
            </a:r>
            <a:r>
              <a:rPr kumimoji="1" lang="ja-JP" altLang="en-US" sz="1400" dirty="0">
                <a:latin typeface="Meiryo UI" panose="020B0604030504040204" pitchFamily="50" charset="-128"/>
                <a:ea typeface="Meiryo UI" panose="020B0604030504040204" pitchFamily="50" charset="-128"/>
              </a:rPr>
              <a:t>～</a:t>
            </a:r>
            <a:r>
              <a:rPr kumimoji="1" lang="en-US" altLang="ja-JP" sz="1400" dirty="0">
                <a:latin typeface="Meiryo UI" panose="020B0604030504040204" pitchFamily="50" charset="-128"/>
                <a:ea typeface="Meiryo UI" panose="020B0604030504040204" pitchFamily="50" charset="-128"/>
              </a:rPr>
              <a:t>f.</a:t>
            </a:r>
            <a:r>
              <a:rPr kumimoji="1" lang="ja-JP" altLang="en-US" sz="1400" dirty="0">
                <a:latin typeface="Meiryo UI" panose="020B0604030504040204" pitchFamily="50" charset="-128"/>
                <a:ea typeface="Meiryo UI" panose="020B0604030504040204" pitchFamily="50" charset="-128"/>
              </a:rPr>
              <a:t>の必要事項を記載し、提出をお願いします。なお、配置を示すグレーの丸、水色の角丸の枠は削除して構いませんが、</a:t>
            </a:r>
            <a:r>
              <a:rPr kumimoji="1" lang="en-US" altLang="ja-JP" sz="1400" dirty="0">
                <a:latin typeface="Meiryo UI" panose="020B0604030504040204" pitchFamily="50" charset="-128"/>
                <a:ea typeface="Meiryo UI" panose="020B0604030504040204" pitchFamily="50" charset="-128"/>
              </a:rPr>
              <a:t>a.</a:t>
            </a:r>
            <a:r>
              <a:rPr kumimoji="1" lang="ja-JP" altLang="en-US" sz="1400" dirty="0">
                <a:latin typeface="Meiryo UI" panose="020B0604030504040204" pitchFamily="50" charset="-128"/>
                <a:ea typeface="Meiryo UI" panose="020B0604030504040204" pitchFamily="50" charset="-128"/>
              </a:rPr>
              <a:t>～</a:t>
            </a:r>
            <a:r>
              <a:rPr kumimoji="1" lang="en-US" altLang="ja-JP" sz="1400" dirty="0">
                <a:latin typeface="Meiryo UI" panose="020B0604030504040204" pitchFamily="50" charset="-128"/>
                <a:ea typeface="Meiryo UI" panose="020B0604030504040204" pitchFamily="50" charset="-128"/>
              </a:rPr>
              <a:t>f.</a:t>
            </a:r>
            <a:r>
              <a:rPr kumimoji="1" lang="ja-JP" altLang="en-US" sz="1400" dirty="0">
                <a:latin typeface="Meiryo UI" panose="020B0604030504040204" pitchFamily="50" charset="-128"/>
                <a:ea typeface="Meiryo UI" panose="020B0604030504040204" pitchFamily="50" charset="-128"/>
              </a:rPr>
              <a:t>の記載はいずれも省略することができませんのでご注意ください。</a:t>
            </a:r>
            <a:endParaRPr kumimoji="1" lang="en-US" altLang="ja-JP" sz="1400" dirty="0">
              <a:latin typeface="Meiryo UI" panose="020B0604030504040204" pitchFamily="50" charset="-128"/>
              <a:ea typeface="Meiryo UI" panose="020B0604030504040204" pitchFamily="50" charset="-128"/>
            </a:endParaRPr>
          </a:p>
          <a:p>
            <a:endParaRPr kumimoji="1" lang="en-US" altLang="ja-JP" sz="1400" dirty="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n"/>
            </a:pPr>
            <a:r>
              <a:rPr kumimoji="1" lang="ja-JP" altLang="en-US" sz="1400" dirty="0">
                <a:latin typeface="Meiryo UI" panose="020B0604030504040204" pitchFamily="50" charset="-128"/>
                <a:ea typeface="Meiryo UI" panose="020B0604030504040204" pitchFamily="50" charset="-128"/>
              </a:rPr>
              <a:t>エントリーシート作成時の留意点</a:t>
            </a:r>
            <a:endParaRPr kumimoji="1" lang="en-US" altLang="ja-JP" sz="1400"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latin typeface="Meiryo UI" panose="020B0604030504040204" pitchFamily="50" charset="-128"/>
                <a:ea typeface="Meiryo UI" panose="020B0604030504040204" pitchFamily="50" charset="-128"/>
              </a:rPr>
              <a:t>本フォーマットは、原則としてご提出いただいたものをそのまま審査に使用します。</a:t>
            </a:r>
            <a:endParaRPr kumimoji="1" lang="en-US" altLang="ja-JP" sz="1400"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latin typeface="Meiryo UI" panose="020B0604030504040204" pitchFamily="50" charset="-128"/>
                <a:ea typeface="Meiryo UI" panose="020B0604030504040204" pitchFamily="50" charset="-128"/>
              </a:rPr>
              <a:t>なお、本アワードの審査にあたっては、すべての審査の過程に認知症の人が参加します。以降の注意事項を確認いただき、作成をお願いいたします。</a:t>
            </a:r>
            <a:endParaRPr kumimoji="1" lang="en-US" altLang="ja-JP" sz="1400" dirty="0">
              <a:latin typeface="Meiryo UI" panose="020B0604030504040204" pitchFamily="50" charset="-128"/>
              <a:ea typeface="Meiryo UI" panose="020B0604030504040204" pitchFamily="50" charset="-128"/>
            </a:endParaRPr>
          </a:p>
          <a:p>
            <a:pPr marL="857250" lvl="1" indent="-400050">
              <a:buFont typeface="Wingdings" panose="05000000000000000000" pitchFamily="2" charset="2"/>
              <a:buChar char="ü"/>
            </a:pPr>
            <a:r>
              <a:rPr kumimoji="1" lang="ja-JP" altLang="en-US" sz="1400" dirty="0">
                <a:latin typeface="Meiryo UI" panose="020B0604030504040204" pitchFamily="50" charset="-128"/>
                <a:ea typeface="Meiryo UI" panose="020B0604030504040204" pitchFamily="50" charset="-128"/>
              </a:rPr>
              <a:t>文章は誰にでも分かりやすい表現とし、一文を長くしないでください。</a:t>
            </a:r>
            <a:endParaRPr kumimoji="1" lang="en-US" altLang="ja-JP" sz="1400" dirty="0">
              <a:latin typeface="Meiryo UI" panose="020B0604030504040204" pitchFamily="50" charset="-128"/>
              <a:ea typeface="Meiryo UI" panose="020B0604030504040204" pitchFamily="50" charset="-128"/>
            </a:endParaRPr>
          </a:p>
          <a:p>
            <a:pPr marL="857250" lvl="1" indent="-400050">
              <a:buFont typeface="Wingdings" panose="05000000000000000000" pitchFamily="2" charset="2"/>
              <a:buChar char="ü"/>
            </a:pPr>
            <a:r>
              <a:rPr kumimoji="1" lang="ja-JP" altLang="en-US" sz="1400" dirty="0">
                <a:latin typeface="Meiryo UI" panose="020B0604030504040204" pitchFamily="50" charset="-128"/>
                <a:ea typeface="Meiryo UI" panose="020B0604030504040204" pitchFamily="50" charset="-128"/>
              </a:rPr>
              <a:t>白黒印刷でも読むことができる色を使用してください。</a:t>
            </a:r>
            <a:endParaRPr kumimoji="1" lang="en-US" altLang="ja-JP" sz="1400" dirty="0">
              <a:latin typeface="Meiryo UI" panose="020B0604030504040204" pitchFamily="50" charset="-128"/>
              <a:ea typeface="Meiryo UI" panose="020B0604030504040204" pitchFamily="50" charset="-128"/>
            </a:endParaRPr>
          </a:p>
          <a:p>
            <a:pPr marL="857250" lvl="1" indent="-400050">
              <a:buFont typeface="Wingdings" panose="05000000000000000000" pitchFamily="2" charset="2"/>
              <a:buChar char="ü"/>
            </a:pPr>
            <a:r>
              <a:rPr kumimoji="1" lang="ja-JP" altLang="en-US" sz="1400" dirty="0">
                <a:latin typeface="Meiryo UI" panose="020B0604030504040204" pitchFamily="50" charset="-128"/>
                <a:ea typeface="Meiryo UI" panose="020B0604030504040204" pitchFamily="50" charset="-128"/>
              </a:rPr>
              <a:t>文字サイズは読みやすく、大きなサイズ（最低でも</a:t>
            </a:r>
            <a:r>
              <a:rPr kumimoji="1" lang="en-US" altLang="ja-JP" sz="1400" dirty="0">
                <a:latin typeface="Meiryo UI" panose="020B0604030504040204" pitchFamily="50" charset="-128"/>
                <a:ea typeface="Meiryo UI" panose="020B0604030504040204" pitchFamily="50" charset="-128"/>
              </a:rPr>
              <a:t>12</a:t>
            </a:r>
            <a:r>
              <a:rPr kumimoji="1" lang="ja-JP" altLang="en-US" sz="1400" dirty="0">
                <a:latin typeface="Meiryo UI" panose="020B0604030504040204" pitchFamily="50" charset="-128"/>
                <a:ea typeface="Meiryo UI" panose="020B0604030504040204" pitchFamily="50" charset="-128"/>
              </a:rPr>
              <a:t>ポイント）にし、必要以上に複数のフォントや文字サイズを組み合わせずに統一してください。</a:t>
            </a:r>
            <a:endParaRPr kumimoji="1" lang="en-US" altLang="ja-JP" sz="1400" dirty="0">
              <a:latin typeface="Meiryo UI" panose="020B0604030504040204" pitchFamily="50" charset="-128"/>
              <a:ea typeface="Meiryo UI" panose="020B0604030504040204" pitchFamily="50" charset="-128"/>
            </a:endParaRPr>
          </a:p>
          <a:p>
            <a:pPr marL="857250" lvl="1" indent="-400050">
              <a:buFont typeface="Wingdings" panose="05000000000000000000" pitchFamily="2" charset="2"/>
              <a:buChar char="ü"/>
            </a:pPr>
            <a:r>
              <a:rPr kumimoji="1" lang="ja-JP" altLang="en-US" sz="1400" dirty="0">
                <a:latin typeface="Meiryo UI" panose="020B0604030504040204" pitchFamily="50" charset="-128"/>
                <a:ea typeface="Meiryo UI" panose="020B0604030504040204" pitchFamily="50" charset="-128"/>
              </a:rPr>
              <a:t>色のコントイラストを付け、識別しづらい色を使用せず、蛍光色等の目がチカチカするような刺激となる色は避けてください。</a:t>
            </a:r>
            <a:endParaRPr kumimoji="1" lang="en-US" altLang="ja-JP" sz="1400" dirty="0">
              <a:latin typeface="Meiryo UI" panose="020B0604030504040204" pitchFamily="50" charset="-128"/>
              <a:ea typeface="Meiryo UI" panose="020B0604030504040204" pitchFamily="50" charset="-128"/>
            </a:endParaRPr>
          </a:p>
          <a:p>
            <a:pPr marL="857250" lvl="1" indent="-400050">
              <a:buFont typeface="Wingdings" panose="05000000000000000000" pitchFamily="2" charset="2"/>
              <a:buChar char="ü"/>
            </a:pPr>
            <a:r>
              <a:rPr kumimoji="1" lang="ja-JP" altLang="en-US" sz="1400" dirty="0">
                <a:latin typeface="Meiryo UI" panose="020B0604030504040204" pitchFamily="50" charset="-128"/>
                <a:ea typeface="Meiryo UI" panose="020B0604030504040204" pitchFamily="50" charset="-128"/>
              </a:rPr>
              <a:t>文字だけではなく、イラストや写真を活用してください。</a:t>
            </a:r>
            <a:endParaRPr kumimoji="1" lang="en-US" altLang="ja-JP" sz="1400" dirty="0">
              <a:latin typeface="Meiryo UI" panose="020B0604030504040204" pitchFamily="50" charset="-128"/>
              <a:ea typeface="Meiryo UI" panose="020B0604030504040204" pitchFamily="50" charset="-128"/>
            </a:endParaRPr>
          </a:p>
          <a:p>
            <a:pPr marL="857250" lvl="1" indent="-400050">
              <a:buFont typeface="Wingdings" panose="05000000000000000000" pitchFamily="2" charset="2"/>
              <a:buChar char="ü"/>
            </a:pPr>
            <a:r>
              <a:rPr kumimoji="1" lang="ja-JP" altLang="en-US" sz="1400" dirty="0">
                <a:latin typeface="Meiryo UI" panose="020B0604030504040204" pitchFamily="50" charset="-128"/>
                <a:ea typeface="Meiryo UI" panose="020B0604030504040204" pitchFamily="50" charset="-128"/>
              </a:rPr>
              <a:t>製品・サービスの対象者の年齢層に合ったイラストをご使用ください</a:t>
            </a:r>
            <a:endParaRPr kumimoji="1" lang="en-US" altLang="ja-JP" sz="1400" dirty="0">
              <a:latin typeface="Meiryo UI" panose="020B0604030504040204" pitchFamily="50" charset="-128"/>
              <a:ea typeface="Meiryo UI" panose="020B0604030504040204" pitchFamily="50" charset="-128"/>
            </a:endParaRPr>
          </a:p>
          <a:p>
            <a:pPr marL="857250" lvl="1" indent="-400050">
              <a:buFont typeface="Wingdings" panose="05000000000000000000" pitchFamily="2" charset="2"/>
              <a:buChar char="ü"/>
            </a:pPr>
            <a:r>
              <a:rPr kumimoji="1" lang="ja-JP" altLang="en-US" sz="1400" dirty="0">
                <a:latin typeface="Meiryo UI" panose="020B0604030504040204" pitchFamily="50" charset="-128"/>
                <a:ea typeface="Meiryo UI" panose="020B0604030504040204" pitchFamily="50" charset="-128"/>
              </a:rPr>
              <a:t>３</a:t>
            </a:r>
            <a:r>
              <a:rPr kumimoji="1" lang="en-US" altLang="ja-JP" sz="1400" dirty="0">
                <a:latin typeface="Meiryo UI" panose="020B0604030504040204" pitchFamily="50" charset="-128"/>
                <a:ea typeface="Meiryo UI" panose="020B0604030504040204" pitchFamily="50" charset="-128"/>
              </a:rPr>
              <a:t>D</a:t>
            </a:r>
            <a:r>
              <a:rPr kumimoji="1" lang="ja-JP" altLang="en-US" sz="1400" dirty="0">
                <a:latin typeface="Meiryo UI" panose="020B0604030504040204" pitchFamily="50" charset="-128"/>
                <a:ea typeface="Meiryo UI" panose="020B0604030504040204" pitchFamily="50" charset="-128"/>
              </a:rPr>
              <a:t>イラストは使用しないでください。</a:t>
            </a:r>
            <a:endParaRPr kumimoji="1" lang="en-US" altLang="ja-JP" sz="1400" dirty="0">
              <a:latin typeface="Meiryo UI" panose="020B0604030504040204" pitchFamily="50" charset="-128"/>
              <a:ea typeface="Meiryo UI" panose="020B0604030504040204" pitchFamily="50" charset="-128"/>
            </a:endParaRPr>
          </a:p>
          <a:p>
            <a:pPr marL="857250" lvl="1" indent="-400050">
              <a:buFont typeface="Wingdings" panose="05000000000000000000" pitchFamily="2" charset="2"/>
              <a:buChar char="ü"/>
            </a:pPr>
            <a:r>
              <a:rPr kumimoji="1" lang="ja-JP" altLang="en-US" sz="1400" dirty="0">
                <a:latin typeface="Meiryo UI" panose="020B0604030504040204" pitchFamily="50" charset="-128"/>
                <a:ea typeface="Meiryo UI" panose="020B0604030504040204" pitchFamily="50" charset="-128"/>
              </a:rPr>
              <a:t>詳しくは、</a:t>
            </a:r>
            <a:r>
              <a:rPr kumimoji="1" lang="en-US" altLang="ja-JP" sz="1400"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hlinkClick r:id="rId3"/>
              </a:rPr>
              <a:t>当事者参画型開発の手引き</a:t>
            </a:r>
            <a:r>
              <a:rPr kumimoji="1" lang="en-US" altLang="ja-JP" sz="1400"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の</a:t>
            </a:r>
            <a:r>
              <a:rPr kumimoji="1" lang="en-US" altLang="ja-JP" sz="1400" dirty="0">
                <a:latin typeface="Meiryo UI" panose="020B0604030504040204" pitchFamily="50" charset="-128"/>
                <a:ea typeface="Meiryo UI" panose="020B0604030504040204" pitchFamily="50" charset="-128"/>
              </a:rPr>
              <a:t>P33</a:t>
            </a:r>
            <a:r>
              <a:rPr kumimoji="1" lang="ja-JP" altLang="en-US" sz="1400" dirty="0">
                <a:latin typeface="Meiryo UI" panose="020B0604030504040204" pitchFamily="50" charset="-128"/>
                <a:ea typeface="Meiryo UI" panose="020B0604030504040204" pitchFamily="50" charset="-128"/>
              </a:rPr>
              <a:t>～</a:t>
            </a:r>
            <a:r>
              <a:rPr kumimoji="1" lang="en-US" altLang="ja-JP" sz="1400" dirty="0">
                <a:latin typeface="Meiryo UI" panose="020B0604030504040204" pitchFamily="50" charset="-128"/>
                <a:ea typeface="Meiryo UI" panose="020B0604030504040204" pitchFamily="50" charset="-128"/>
              </a:rPr>
              <a:t>34</a:t>
            </a:r>
            <a:r>
              <a:rPr kumimoji="1" lang="ja-JP" altLang="en-US" sz="1400" dirty="0">
                <a:latin typeface="Meiryo UI" panose="020B0604030504040204" pitchFamily="50" charset="-128"/>
                <a:ea typeface="Meiryo UI" panose="020B0604030504040204" pitchFamily="50" charset="-128"/>
              </a:rPr>
              <a:t>にある「資料作りの工夫」も参考に、認知症の人にとっても読みやすい資料作成を心がけてください。</a:t>
            </a:r>
            <a:endParaRPr kumimoji="1" lang="en-US" altLang="ja-JP" sz="1400"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endParaRPr kumimoji="1" lang="en-US" altLang="ja-JP" sz="14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70742349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e4d419bb-e7a0-421e-bdf1-498ab0d4f941">
      <Terms xmlns="http://schemas.microsoft.com/office/infopath/2007/PartnerControls"/>
    </lcf76f155ced4ddcb4097134ff3c332f>
    <TaxCatchAll xmlns="d270451a-ed30-44c0-875a-a04c272fd5f9"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8E433BA15FCE8F47B6068E50C67064B6" ma:contentTypeVersion="13" ma:contentTypeDescription="新しいドキュメントを作成します。" ma:contentTypeScope="" ma:versionID="61ec9256522091ac01e3d05756ed162f">
  <xsd:schema xmlns:xsd="http://www.w3.org/2001/XMLSchema" xmlns:xs="http://www.w3.org/2001/XMLSchema" xmlns:p="http://schemas.microsoft.com/office/2006/metadata/properties" xmlns:ns2="e4d419bb-e7a0-421e-bdf1-498ab0d4f941" xmlns:ns3="d270451a-ed30-44c0-875a-a04c272fd5f9" targetNamespace="http://schemas.microsoft.com/office/2006/metadata/properties" ma:root="true" ma:fieldsID="c6c011c9b447af6975c635cbc2b1d297" ns2:_="" ns3:_="">
    <xsd:import namespace="e4d419bb-e7a0-421e-bdf1-498ab0d4f941"/>
    <xsd:import namespace="d270451a-ed30-44c0-875a-a04c272fd5f9"/>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ServiceBillingMetadata"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4d419bb-e7a0-421e-bdf1-498ab0d4f94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lcf76f155ced4ddcb4097134ff3c332f" ma:index="12" nillable="true" ma:taxonomy="true" ma:internalName="lcf76f155ced4ddcb4097134ff3c332f" ma:taxonomyFieldName="MediaServiceImageTags" ma:displayName="画像タグ" ma:readOnly="false" ma:fieldId="{5cf76f15-5ced-4ddc-b409-7134ff3c332f}" ma:taxonomyMulti="true" ma:sspId="9d9c9a3c-fcc5-402f-98fe-c7c4e5ec2b6c"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BillingMetadata" ma:index="18" nillable="true" ma:displayName="MediaServiceBillingMetadata" ma:hidden="true" ma:internalName="MediaServiceBillingMetadata" ma:readOnly="true">
      <xsd:simpleType>
        <xsd:restriction base="dms:Note"/>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270451a-ed30-44c0-875a-a04c272fd5f9"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53a5216b-2f2b-4101-a177-d9011d7e87c0}" ma:internalName="TaxCatchAll" ma:showField="CatchAllData" ma:web="d270451a-ed30-44c0-875a-a04c272fd5f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C6EE863-6CB8-42DF-8B93-72F5B4FA5E74}">
  <ds:schemaRefs>
    <ds:schemaRef ds:uri="http://schemas.microsoft.com/office/2006/metadata/properties"/>
    <ds:schemaRef ds:uri="http://schemas.microsoft.com/office/infopath/2007/PartnerControls"/>
    <ds:schemaRef ds:uri="e4d419bb-e7a0-421e-bdf1-498ab0d4f941"/>
    <ds:schemaRef ds:uri="d270451a-ed30-44c0-875a-a04c272fd5f9"/>
  </ds:schemaRefs>
</ds:datastoreItem>
</file>

<file path=customXml/itemProps2.xml><?xml version="1.0" encoding="utf-8"?>
<ds:datastoreItem xmlns:ds="http://schemas.openxmlformats.org/officeDocument/2006/customXml" ds:itemID="{A4BA341D-3720-4F57-BA56-283CA050881A}">
  <ds:schemaRefs>
    <ds:schemaRef ds:uri="http://schemas.microsoft.com/sharepoint/v3/contenttype/forms"/>
  </ds:schemaRefs>
</ds:datastoreItem>
</file>

<file path=customXml/itemProps3.xml><?xml version="1.0" encoding="utf-8"?>
<ds:datastoreItem xmlns:ds="http://schemas.openxmlformats.org/officeDocument/2006/customXml" ds:itemID="{5BEEB37C-A583-4404-B21D-F7B1A3CBD46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4d419bb-e7a0-421e-bdf1-498ab0d4f941"/>
    <ds:schemaRef ds:uri="d270451a-ed30-44c0-875a-a04c272fd5f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 2013 - 2022</Template>
  <TotalTime>3418</TotalTime>
  <Words>670</Words>
  <Application>Microsoft Office PowerPoint</Application>
  <PresentationFormat>A4 210 x 297 mm</PresentationFormat>
  <Paragraphs>59</Paragraphs>
  <Slides>3</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vt:i4>
      </vt:variant>
    </vt:vector>
  </HeadingPairs>
  <TitlesOfParts>
    <vt:vector size="9" baseType="lpstr">
      <vt:lpstr>Meiryo UI</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山田 千穂 博報堂 テーマ局 テーマＧ</dc:creator>
  <cp:lastModifiedBy>長野 潤子／事業統括ＲＣ／JRI (nagano junko)</cp:lastModifiedBy>
  <cp:revision>52</cp:revision>
  <cp:lastPrinted>2024-09-19T04:48:34Z</cp:lastPrinted>
  <dcterms:created xsi:type="dcterms:W3CDTF">2024-07-11T03:23:48Z</dcterms:created>
  <dcterms:modified xsi:type="dcterms:W3CDTF">2025-10-31T10:00:15Z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0x0101008E433BA15FCE8F47B6068E50C67064B6</vt:lpwstr>
  </property>
  <property fmtid="{D5CDD505-2E9C-101B-9397-08002B2CF9AE}" pid="3" name="MediaServiceImageTags">
    <vt:lpwstr/>
  </property>
</Properties>
</file>