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14.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15.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16.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4"/>
  </p:sldMasterIdLst>
  <p:notesMasterIdLst>
    <p:notesMasterId r:id="rId23"/>
  </p:notesMasterIdLst>
  <p:handoutMasterIdLst>
    <p:handoutMasterId r:id="rId24"/>
  </p:handoutMasterIdLst>
  <p:sldIdLst>
    <p:sldId id="1384" r:id="rId5"/>
    <p:sldId id="2818" r:id="rId6"/>
    <p:sldId id="2814" r:id="rId7"/>
    <p:sldId id="2913" r:id="rId8"/>
    <p:sldId id="2910" r:id="rId9"/>
    <p:sldId id="2906" r:id="rId10"/>
    <p:sldId id="2911" r:id="rId11"/>
    <p:sldId id="2920" r:id="rId12"/>
    <p:sldId id="2919" r:id="rId13"/>
    <p:sldId id="2918" r:id="rId14"/>
    <p:sldId id="2917" r:id="rId15"/>
    <p:sldId id="2915" r:id="rId16"/>
    <p:sldId id="2916" r:id="rId17"/>
    <p:sldId id="2912" r:id="rId18"/>
    <p:sldId id="2921" r:id="rId19"/>
    <p:sldId id="2905" r:id="rId20"/>
    <p:sldId id="2903" r:id="rId21"/>
    <p:sldId id="2904" r:id="rId22"/>
  </p:sldIdLst>
  <p:sldSz cx="12192000" cy="6858000"/>
  <p:notesSz cx="9866313" cy="6735763"/>
  <p:custShowLst>
    <p:custShow name="Format Guide Workshop" id="0">
      <p:sldLst/>
    </p:custShow>
  </p:custShowLst>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作成者"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9DE4AF-8B17-42F2-A379-AADBA9DA263F}" v="89" dt="2024-07-04T00:26:24.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777" autoAdjust="0"/>
    <p:restoredTop sz="96242" autoAdjust="0"/>
  </p:normalViewPr>
  <p:slideViewPr>
    <p:cSldViewPr snapToGrid="0">
      <p:cViewPr varScale="1">
        <p:scale>
          <a:sx n="56" d="100"/>
          <a:sy n="56" d="100"/>
        </p:scale>
        <p:origin x="102" y="92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7/16/2024</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7/16/2024</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250808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1563253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2434734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1E434-9114-C832-D310-2859040C953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D28E15-C6C3-4092-493A-A83AD053FBE1}"/>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5176E41E-95C1-8936-C6DE-8A4BF44339E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23B86DA-A469-F70B-1CE9-525F7CCFAAEB}"/>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14</a:t>
            </a:fld>
            <a:endParaRPr lang="en-US" dirty="0">
              <a:solidFill>
                <a:srgbClr val="6E6F73"/>
              </a:solidFill>
            </a:endParaRPr>
          </a:p>
        </p:txBody>
      </p:sp>
    </p:spTree>
    <p:extLst>
      <p:ext uri="{BB962C8B-B14F-4D97-AF65-F5344CB8AC3E}">
        <p14:creationId xmlns:p14="http://schemas.microsoft.com/office/powerpoint/2010/main" val="3614766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15</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16</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17</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1282058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9A30B-9CDE-CBFC-C71D-E337FE833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171307-FA60-0D31-18E3-EF13E961AD76}"/>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7152DF26-DA5B-9659-612B-977ED749B5F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3023657-7968-072F-A0F0-03C7DBA62CE2}"/>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2510946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8D586-013B-C7D6-1B00-59EFF4A7FD0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B63FF19-D756-28F6-9826-EF6E760382AC}"/>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C703BE14-F6BB-65A3-66D0-B103EA3424A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6739E56-BE59-F728-68E8-D327B696E43D}"/>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1951473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3290F-FD7B-591A-CB7C-D7BC1020B5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65AF283-4051-C49F-62CC-ADA9546A5A7F}"/>
              </a:ext>
            </a:extLst>
          </p:cNvPr>
          <p:cNvSpPr>
            <a:spLocks noGrp="1" noRot="1" noChangeAspect="1"/>
          </p:cNvSpPr>
          <p:nvPr>
            <p:ph type="sldImg"/>
          </p:nvPr>
        </p:nvSpPr>
        <p:spPr>
          <a:xfrm>
            <a:off x="-153988" y="612775"/>
            <a:ext cx="7048501" cy="3963988"/>
          </a:xfrm>
        </p:spPr>
      </p:sp>
      <p:sp>
        <p:nvSpPr>
          <p:cNvPr id="3" name="Notes Placeholder 2">
            <a:extLst>
              <a:ext uri="{FF2B5EF4-FFF2-40B4-BE49-F238E27FC236}">
                <a16:creationId xmlns:a16="http://schemas.microsoft.com/office/drawing/2014/main" id="{F2172C2F-604E-D0F7-E3BE-1A379DAFC50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ABA567E-588B-049F-098E-BC1D8FCDF225}"/>
              </a:ext>
            </a:extLst>
          </p:cNvPr>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9725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1"/>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95" imgH="396" progId="TCLayout.ActiveDocument.1">
                  <p:embed/>
                </p:oleObj>
              </mc:Choice>
              <mc:Fallback>
                <p:oleObj name="think-cell スライド" r:id="rId3" imgW="395" imgH="396" progId="TCLayout.ActiveDocument.1">
                  <p:embed/>
                  <p:pic>
                    <p:nvPicPr>
                      <p:cNvPr id="3" name="Object 2" hidden="1">
                        <a:extLst>
                          <a:ext uri="{FF2B5EF4-FFF2-40B4-BE49-F238E27FC236}">
                            <a16:creationId xmlns:a16="http://schemas.microsoft.com/office/drawing/2014/main" id="{420B4AD4-D276-42F6-830E-EE3504A6BA64}"/>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3.xml"/><Relationship Id="rId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4"/>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6" imgW="270" imgH="270" progId="TCLayout.ActiveDocument.1">
                  <p:embed/>
                </p:oleObj>
              </mc:Choice>
              <mc:Fallback>
                <p:oleObj name="think-cell スライド" r:id="rId6" imgW="270" imgH="270" progId="TCLayout.ActiveDocument.1">
                  <p:embed/>
                  <p:pic>
                    <p:nvPicPr>
                      <p:cNvPr id="2" name="Object 1" hidden="1"/>
                      <p:cNvPicPr/>
                      <p:nvPr/>
                    </p:nvPicPr>
                    <p:blipFill>
                      <a:blip r:embed="rId7"/>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5"/>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slideLayout" Target="../slideLayouts/slideLayout1.xml"/><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oleObject" Target="../embeddings/oleObject10.bin"/><Relationship Id="rId10" Type="http://schemas.openxmlformats.org/officeDocument/2006/relationships/image" Target="../media/image8.svg"/><Relationship Id="rId4" Type="http://schemas.openxmlformats.org/officeDocument/2006/relationships/notesSlide" Target="../notesSlides/notesSlide10.xml"/><Relationship Id="rId9" Type="http://schemas.openxmlformats.org/officeDocument/2006/relationships/image" Target="../media/image7.png"/><Relationship Id="rId1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4.emf"/><Relationship Id="rId5" Type="http://schemas.openxmlformats.org/officeDocument/2006/relationships/oleObject" Target="../embeddings/oleObject10.bin"/><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image" Target="../media/image4.emf"/><Relationship Id="rId5" Type="http://schemas.openxmlformats.org/officeDocument/2006/relationships/oleObject" Target="../embeddings/oleObject11.bin"/><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4.emf"/><Relationship Id="rId5" Type="http://schemas.openxmlformats.org/officeDocument/2006/relationships/oleObject" Target="../embeddings/oleObject12.bin"/><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6" Type="http://schemas.openxmlformats.org/officeDocument/2006/relationships/image" Target="../media/image4.emf"/><Relationship Id="rId5" Type="http://schemas.openxmlformats.org/officeDocument/2006/relationships/oleObject" Target="../embeddings/oleObject13.bin"/><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image" Target="../media/image4.emf"/><Relationship Id="rId5" Type="http://schemas.openxmlformats.org/officeDocument/2006/relationships/oleObject" Target="../embeddings/oleObject14.bin"/><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4.emf"/><Relationship Id="rId5" Type="http://schemas.openxmlformats.org/officeDocument/2006/relationships/oleObject" Target="../embeddings/oleObject15.bin"/><Relationship Id="rId4"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4.emf"/><Relationship Id="rId5" Type="http://schemas.openxmlformats.org/officeDocument/2006/relationships/oleObject" Target="../embeddings/oleObject6.bin"/><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image" Target="../media/image4.emf"/><Relationship Id="rId5" Type="http://schemas.openxmlformats.org/officeDocument/2006/relationships/oleObject" Target="../embeddings/oleObject7.bin"/><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image" Target="../media/image4.emf"/><Relationship Id="rId5" Type="http://schemas.openxmlformats.org/officeDocument/2006/relationships/oleObject" Target="../embeddings/oleObject8.bin"/><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4.emf"/><Relationship Id="rId5" Type="http://schemas.openxmlformats.org/officeDocument/2006/relationships/oleObject" Target="../embeddings/oleObject9.bin"/><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1"/>
            </p:custDataLst>
            <p:extLst>
              <p:ext uri="{D42A27DB-BD31-4B8C-83A1-F6EECF244321}">
                <p14:modId xmlns:p14="http://schemas.microsoft.com/office/powerpoint/2010/main" val="1106610777"/>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Object 4"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2574918"/>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4882280"/>
            <a:ext cx="5911326"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578054" cy="1128899"/>
          </a:xfrm>
          <a:prstGeom prst="rect">
            <a:avLst/>
          </a:prstGeom>
          <a:ln w="9525" cap="flat" cmpd="sng" algn="ctr">
            <a:solidFill>
              <a:srgbClr val="9A9A9A"/>
            </a:solidFill>
            <a:prstDash val="solid"/>
            <a:round/>
            <a:headEnd type="none" w="med" len="med"/>
            <a:tailEnd type="none" w="med" len="med"/>
          </a:ln>
        </p:spPr>
        <p:txBody>
          <a:bodyPr wrap="square" lIns="90000" tIns="45720" rIns="91440" bIns="45720" anchor="t">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ja-JP" sz="2100">
                <a:solidFill>
                  <a:srgbClr val="0070C0"/>
                </a:solidFill>
                <a:latin typeface="Meiryo UI"/>
                <a:ea typeface="Meiryo UI"/>
              </a:rPr>
              <a:t>「ライフステージを支えるサービス導入実証等事業」（キャリア形成に資するサービス導入環境の構築実証）</a:t>
            </a:r>
            <a:r>
              <a:rPr lang="ja-JP" altLang="en-US" sz="2100">
                <a:solidFill>
                  <a:srgbClr val="0070C0"/>
                </a:solidFill>
                <a:latin typeface="Meiryo UI"/>
                <a:ea typeface="Meiryo UI"/>
              </a:rPr>
              <a:t>に関するテーマ</a:t>
            </a:r>
            <a:endParaRPr lang="en-US" altLang="ja-JP" sz="2100">
              <a:solidFill>
                <a:srgbClr val="0070C0"/>
              </a:solidFill>
              <a:latin typeface="Meiryo UI"/>
              <a:ea typeface="Meiryo UI"/>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176163" y="1514780"/>
            <a:ext cx="3618094" cy="366254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lang="en-US" altLang="ja-JP" sz="1200" dirty="0" err="1">
                <a:solidFill>
                  <a:srgbClr val="FFFFFF"/>
                </a:solidFill>
                <a:latin typeface="Meiryo UI"/>
                <a:ea typeface="Meiryo UI"/>
              </a:rPr>
              <a:t>灰色のステッカーでは</a:t>
            </a:r>
            <a:r>
              <a:rPr lang="ja-JP" altLang="en-US" sz="1200" dirty="0">
                <a:solidFill>
                  <a:srgbClr val="FFFFFF"/>
                </a:solidFill>
                <a:latin typeface="Meiryo UI"/>
                <a:ea typeface="Meiryo UI"/>
              </a:rPr>
              <a:t>、</a:t>
            </a:r>
            <a:r>
              <a:rPr lang="en-US" altLang="ja-JP" sz="1200" dirty="0" err="1">
                <a:solidFill>
                  <a:srgbClr val="FFFFFF"/>
                </a:solidFill>
                <a:latin typeface="Meiryo UI"/>
                <a:ea typeface="Meiryo UI"/>
              </a:rPr>
              <a:t>各スライド</a:t>
            </a:r>
            <a:r>
              <a:rPr lang="ja-JP" altLang="en-US" sz="1200" dirty="0">
                <a:solidFill>
                  <a:srgbClr val="FFFFFF"/>
                </a:solidFill>
                <a:latin typeface="Meiryo UI"/>
                <a:ea typeface="Meiryo UI"/>
              </a:rPr>
              <a:t>に</a:t>
            </a:r>
            <a:r>
              <a:rPr lang="en-US" altLang="ja-JP" sz="1200" dirty="0" err="1">
                <a:solidFill>
                  <a:srgbClr val="FFFFFF"/>
                </a:solidFill>
                <a:latin typeface="Meiryo UI"/>
                <a:ea typeface="Meiryo UI"/>
              </a:rPr>
              <a:t>記載していただきたい内容を定義しております</a:t>
            </a:r>
            <a:r>
              <a:rPr lang="ja-JP" altLang="en-US" sz="1200" dirty="0">
                <a:solidFill>
                  <a:srgbClr val="FFFFFF"/>
                </a:solidFill>
                <a:latin typeface="Meiryo UI"/>
                <a:ea typeface="Meiryo UI"/>
              </a:rPr>
              <a:t>。</a:t>
            </a:r>
            <a:endParaRPr kumimoji="1" lang="en-US" altLang="ja-JP" sz="1200" dirty="0">
              <a:solidFill>
                <a:srgbClr val="FFFFFF"/>
              </a:solidFill>
              <a:latin typeface="Meiryo UI"/>
              <a:ea typeface="Meiryo UI"/>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公募要領「</a:t>
            </a:r>
            <a:r>
              <a:rPr kumimoji="1" lang="ja-JP" altLang="en-US" sz="1200" dirty="0">
                <a:solidFill>
                  <a:schemeClr val="bg1"/>
                </a:solidFill>
                <a:latin typeface="Meiryo UI" panose="020B0604030504040204" pitchFamily="50" charset="-128"/>
                <a:ea typeface="Meiryo UI" panose="020B0604030504040204" pitchFamily="50" charset="-128"/>
              </a:rPr>
              <a:t>事業内容に係る要件</a:t>
            </a:r>
            <a:r>
              <a:rPr kumimoji="1" lang="ja-JP" altLang="en-US" sz="1200" dirty="0">
                <a:solidFill>
                  <a:srgbClr val="FFFFFF"/>
                </a:solidFill>
                <a:latin typeface="Meiryo UI" panose="020B0604030504040204" pitchFamily="50" charset="-128"/>
                <a:ea typeface="Meiryo UI" panose="020B0604030504040204" pitchFamily="50" charset="-128"/>
              </a:rPr>
              <a:t>」の必須要素に対応しているスライド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スライド左上に赤色のステッカーで表示あり</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は、必ず本テンプレートの構成に沿ってご記載ください。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なお、サイズ、幅等の変更は問題ございません。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その他のページのスライドは提案書作成の参考です。目次の順番を守って頂ければ、詳細な構成・デザインは、ご提案ごとに自由に変えて頂いて構いません。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灰色のオブジェクトは提出時には削除してください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1" name="正方形/長方形 91">
            <a:extLst>
              <a:ext uri="{FF2B5EF4-FFF2-40B4-BE49-F238E27FC236}">
                <a16:creationId xmlns:a16="http://schemas.microsoft.com/office/drawing/2014/main" id="{8996C9C0-8ADA-47C1-AE75-9E7278E667E9}"/>
              </a:ext>
            </a:extLst>
          </p:cNvPr>
          <p:cNvSpPr/>
          <p:nvPr/>
        </p:nvSpPr>
        <p:spPr>
          <a:xfrm>
            <a:off x="6527350" y="5168605"/>
            <a:ext cx="5264150" cy="1169551"/>
          </a:xfrm>
          <a:prstGeom prst="rect">
            <a:avLst/>
          </a:prstGeom>
          <a:solidFill>
            <a:srgbClr val="FFFFFF"/>
          </a:solidFill>
          <a:ln w="9525" cap="rnd" cmpd="sng" algn="ctr">
            <a:solidFill>
              <a:srgbClr val="9A9A9A"/>
            </a:solid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1400" dirty="0">
                <a:solidFill>
                  <a:schemeClr val="tx1"/>
                </a:solidFill>
                <a:latin typeface="Trebuchet MS" panose="020B0603020202020204" pitchFamily="34" charset="0"/>
                <a:ea typeface="Meiryo UI" panose="020B0604030504040204" pitchFamily="50" charset="-128"/>
              </a:rPr>
              <a:t>担当者情報</a:t>
            </a:r>
            <a:endParaRPr kumimoji="1" lang="en-US" altLang="ja-JP" sz="1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所属・役職：</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氏名</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フリガナ</a:t>
            </a:r>
            <a:r>
              <a:rPr kumimoji="1" lang="en-US" altLang="ja-JP" sz="1400" dirty="0">
                <a:solidFill>
                  <a:schemeClr val="tx1"/>
                </a:solidFill>
                <a:latin typeface="Trebuchet MS" panose="020B0603020202020204" pitchFamily="34" charset="0"/>
                <a:ea typeface="Meiryo UI" panose="020B0604030504040204" pitchFamily="50" charset="-128"/>
              </a:rPr>
              <a:t>)</a:t>
            </a:r>
            <a:r>
              <a:rPr kumimoji="1" lang="ja-JP" altLang="en-US" sz="1400" dirty="0">
                <a:solidFill>
                  <a:schemeClr val="tx1"/>
                </a:solidFill>
                <a:latin typeface="Trebuchet MS" panose="020B0603020202020204" pitchFamily="34" charset="0"/>
                <a:ea typeface="Meiryo UI" panose="020B0604030504040204" pitchFamily="50" charset="-128"/>
              </a:rPr>
              <a:t>：</a:t>
            </a:r>
            <a:r>
              <a:rPr kumimoji="1" lang="en-US" altLang="ja-JP" sz="1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メールアドレス：</a:t>
            </a:r>
            <a:r>
              <a:rPr kumimoji="1" lang="en-US" altLang="ja-JP" sz="1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400" dirty="0">
                <a:solidFill>
                  <a:schemeClr val="tx1"/>
                </a:solidFill>
                <a:latin typeface="Trebuchet MS" panose="020B0603020202020204" pitchFamily="34" charset="0"/>
                <a:ea typeface="Meiryo UI" panose="020B0604030504040204" pitchFamily="50" charset="-128"/>
              </a:rPr>
              <a:t>電話番号：</a:t>
            </a:r>
            <a:r>
              <a:rPr kumimoji="1" lang="en-US" altLang="ja-JP" sz="1400" dirty="0">
                <a:solidFill>
                  <a:schemeClr val="tx1"/>
                </a:solidFill>
                <a:latin typeface="Trebuchet MS" panose="020B0603020202020204" pitchFamily="34" charset="0"/>
                <a:ea typeface="Meiryo UI" panose="020B0604030504040204" pitchFamily="50" charset="-128"/>
              </a:rPr>
              <a:t>XXX</a:t>
            </a:r>
          </a:p>
        </p:txBody>
      </p:sp>
      <p:sp>
        <p:nvSpPr>
          <p:cNvPr id="2" name="Rectangle 24">
            <a:extLst>
              <a:ext uri="{FF2B5EF4-FFF2-40B4-BE49-F238E27FC236}">
                <a16:creationId xmlns:a16="http://schemas.microsoft.com/office/drawing/2014/main" id="{B4C8165A-5BB8-7C0B-5E05-37F136010167}"/>
              </a:ext>
            </a:extLst>
          </p:cNvPr>
          <p:cNvSpPr/>
          <p:nvPr/>
        </p:nvSpPr>
        <p:spPr>
          <a:xfrm>
            <a:off x="4376060" y="2088745"/>
            <a:ext cx="3618094" cy="135421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黄色のステッカーでは、各スライドで記載されることが想定される内容と、公募要領の「事業内容に係る要件」の対応関係をご紹介しております。</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必ずこの黄色ステッカーの通りに記載いただく必要はありませんが、参考までにご活用ください。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黄色のオブジェクトは提出時には削除してください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045B6A-437D-1767-FA4E-C5D838A2170F}"/>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829D2787-AD7A-4F04-05B6-44B3CF8AF55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829D2787-AD7A-4F04-05B6-44B3CF8AF553}"/>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8835ECFF-E98D-7035-7D25-C0975AC45977}"/>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A5E91C5B-7CFF-7CE6-A7C5-74F487C96441}"/>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類似取り組みにおける効果や関連実績等</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D1B9DCE6-44D4-1EFC-7AE4-E206141B1586}"/>
              </a:ext>
            </a:extLst>
          </p:cNvPr>
          <p:cNvSpPr/>
          <p:nvPr/>
        </p:nvSpPr>
        <p:spPr>
          <a:xfrm>
            <a:off x="8844390" y="1544782"/>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特に本事業の実施内容等との関連性が深いものについてはその概要と活かすことができる知見や過去実施時の効果等について記載してください。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加点⑨</a:t>
            </a:r>
            <a:r>
              <a:rPr kumimoji="1" lang="en-US" altLang="ja-JP"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28DE0BF8-758B-734A-48A4-4AF1817CF82D}"/>
              </a:ext>
            </a:extLst>
          </p:cNvPr>
          <p:cNvSpPr/>
          <p:nvPr/>
        </p:nvSpPr>
        <p:spPr>
          <a:xfrm>
            <a:off x="8844389" y="388891"/>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過去に同様の事業を実施した実績がある場合、その旨を記載してください。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03128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実証によって見込まれる成果と効果測定方法（ロジックモデル）</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本実証ロジックモデルを記載してください。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9" name="テキスト プレースホルダー 3">
            <a:extLst>
              <a:ext uri="{FF2B5EF4-FFF2-40B4-BE49-F238E27FC236}">
                <a16:creationId xmlns:a16="http://schemas.microsoft.com/office/drawing/2014/main" id="{C72D675F-6E15-B865-6014-0FC380CF23C1}"/>
              </a:ext>
            </a:extLst>
          </p:cNvPr>
          <p:cNvSpPr txBox="1">
            <a:spLocks/>
          </p:cNvSpPr>
          <p:nvPr/>
        </p:nvSpPr>
        <p:spPr>
          <a:xfrm>
            <a:off x="1441406" y="6427469"/>
            <a:ext cx="9396722" cy="161583"/>
          </a:xfrm>
          <a:prstGeom prst="rect">
            <a:avLst/>
          </a:prstGeom>
        </p:spPr>
        <p:txBody>
          <a:bodyPr/>
          <a:lst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a:lstStyle>
          <a:p>
            <a:pPr algn="r"/>
            <a:endParaRPr lang="ja-JP" altLang="en-US" sz="1050" kern="0" dirty="0">
              <a:solidFill>
                <a:prstClr val="black"/>
              </a:solidFill>
              <a:cs typeface="メイリオ" panose="020B0604030504040204" pitchFamily="50" charset="-128"/>
            </a:endParaRPr>
          </a:p>
        </p:txBody>
      </p:sp>
      <p:sp>
        <p:nvSpPr>
          <p:cNvPr id="10" name="矢印: 右 9">
            <a:extLst>
              <a:ext uri="{FF2B5EF4-FFF2-40B4-BE49-F238E27FC236}">
                <a16:creationId xmlns:a16="http://schemas.microsoft.com/office/drawing/2014/main" id="{0DD5795C-0D74-2768-199F-33D7961B41FC}"/>
              </a:ext>
            </a:extLst>
          </p:cNvPr>
          <p:cNvSpPr/>
          <p:nvPr/>
        </p:nvSpPr>
        <p:spPr bwMode="auto">
          <a:xfrm>
            <a:off x="545447" y="1854442"/>
            <a:ext cx="10829077" cy="849588"/>
          </a:xfrm>
          <a:prstGeom prst="rightArrow">
            <a:avLst/>
          </a:prstGeom>
          <a:solidFill>
            <a:schemeClr val="bg1">
              <a:lumMod val="85000"/>
            </a:schemeClr>
          </a:solidFill>
          <a:ln w="6350" cap="flat" cmpd="sng" algn="ctr">
            <a:noFill/>
            <a:prstDash val="solid"/>
            <a:round/>
            <a:headEnd type="none" w="med" len="med"/>
            <a:tailEnd type="none" w="lg" len="lg"/>
          </a:ln>
          <a:effec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cs typeface="Arial" charset="0"/>
            </a:endParaRPr>
          </a:p>
        </p:txBody>
      </p:sp>
      <p:sp>
        <p:nvSpPr>
          <p:cNvPr id="11" name="正方形/長方形 10">
            <a:extLst>
              <a:ext uri="{FF2B5EF4-FFF2-40B4-BE49-F238E27FC236}">
                <a16:creationId xmlns:a16="http://schemas.microsoft.com/office/drawing/2014/main" id="{43A0A861-85E2-545B-8B19-C796E7A8CE6B}"/>
              </a:ext>
            </a:extLst>
          </p:cNvPr>
          <p:cNvSpPr/>
          <p:nvPr/>
        </p:nvSpPr>
        <p:spPr bwMode="auto">
          <a:xfrm>
            <a:off x="557892" y="2963598"/>
            <a:ext cx="1673037"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インプット</a:t>
            </a:r>
            <a:endParaRPr lang="en-US" altLang="ja-JP"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a:t>
            </a:r>
            <a:r>
              <a:rPr lang="en-US" altLang="ja-JP" sz="1100" dirty="0">
                <a:latin typeface="Arial" charset="0"/>
                <a:cs typeface="Arial" charset="0"/>
              </a:rPr>
              <a:t>XX</a:t>
            </a:r>
          </a:p>
        </p:txBody>
      </p:sp>
      <p:sp>
        <p:nvSpPr>
          <p:cNvPr id="12" name="正方形/長方形 11">
            <a:extLst>
              <a:ext uri="{FF2B5EF4-FFF2-40B4-BE49-F238E27FC236}">
                <a16:creationId xmlns:a16="http://schemas.microsoft.com/office/drawing/2014/main" id="{65B2C15C-B73E-5BE0-9170-77EBBEFC5E1D}"/>
              </a:ext>
            </a:extLst>
          </p:cNvPr>
          <p:cNvSpPr/>
          <p:nvPr/>
        </p:nvSpPr>
        <p:spPr bwMode="auto">
          <a:xfrm>
            <a:off x="2414209" y="2963598"/>
            <a:ext cx="2188613" cy="2885806"/>
          </a:xfrm>
          <a:prstGeom prst="rect">
            <a:avLst/>
          </a:prstGeom>
          <a:solidFill>
            <a:schemeClr val="bg1"/>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400" b="1" u="sng" dirty="0">
                <a:latin typeface="Arial" charset="0"/>
                <a:cs typeface="Arial" charset="0"/>
              </a:rPr>
              <a:t>アウトプット</a:t>
            </a:r>
            <a:endParaRPr lang="en-US" altLang="ja-JP" sz="1400" b="1" u="sng" dirty="0">
              <a:latin typeface="Arial" charset="0"/>
              <a:cs typeface="Arial" charset="0"/>
            </a:endParaRPr>
          </a:p>
          <a:p>
            <a:pPr marL="0" marR="0" indent="0"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100" dirty="0">
                <a:latin typeface="Arial" charset="0"/>
                <a:cs typeface="Arial" charset="0"/>
              </a:rPr>
              <a:t>① </a:t>
            </a:r>
            <a:r>
              <a:rPr lang="en-US" altLang="ja-JP" sz="1100" dirty="0">
                <a:latin typeface="Arial" charset="0"/>
                <a:cs typeface="Arial" charset="0"/>
              </a:rPr>
              <a:t>XX</a:t>
            </a:r>
          </a:p>
        </p:txBody>
      </p:sp>
      <p:sp>
        <p:nvSpPr>
          <p:cNvPr id="13" name="正方形/長方形 12">
            <a:extLst>
              <a:ext uri="{FF2B5EF4-FFF2-40B4-BE49-F238E27FC236}">
                <a16:creationId xmlns:a16="http://schemas.microsoft.com/office/drawing/2014/main" id="{9D56AE79-F7A5-18E8-E7FF-F241280E05FA}"/>
              </a:ext>
            </a:extLst>
          </p:cNvPr>
          <p:cNvSpPr/>
          <p:nvPr/>
        </p:nvSpPr>
        <p:spPr bwMode="auto">
          <a:xfrm>
            <a:off x="6446529"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アウトカム（行動変容）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14" name="正方形/長方形 13">
            <a:extLst>
              <a:ext uri="{FF2B5EF4-FFF2-40B4-BE49-F238E27FC236}">
                <a16:creationId xmlns:a16="http://schemas.microsoft.com/office/drawing/2014/main" id="{5F373E7F-C960-A4A5-E4BE-2325015B120C}"/>
              </a:ext>
            </a:extLst>
          </p:cNvPr>
          <p:cNvSpPr/>
          <p:nvPr/>
        </p:nvSpPr>
        <p:spPr bwMode="auto">
          <a:xfrm>
            <a:off x="9865671" y="2963598"/>
            <a:ext cx="1382675" cy="2885806"/>
          </a:xfrm>
          <a:prstGeom prst="rect">
            <a:avLst/>
          </a:prstGeom>
          <a:solidFill>
            <a:schemeClr val="bg1">
              <a:lumMod val="95000"/>
            </a:schemeClr>
          </a:solidFill>
          <a:ln w="6350" cap="flat" cmpd="sng" algn="ctr">
            <a:solidFill>
              <a:schemeClr val="tx1"/>
            </a:solidFill>
            <a:prstDash val="dash"/>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b="1" u="sng" dirty="0">
                <a:latin typeface="Arial" charset="0"/>
                <a:cs typeface="Arial" charset="0"/>
              </a:rPr>
              <a:t>インパクト</a:t>
            </a:r>
            <a:br>
              <a:rPr lang="en-US" altLang="ja-JP" sz="1200" dirty="0">
                <a:latin typeface="Arial" charset="0"/>
                <a:cs typeface="Arial" charset="0"/>
              </a:rPr>
            </a:br>
            <a:r>
              <a:rPr lang="en-US" altLang="ja-JP" sz="1050" dirty="0">
                <a:latin typeface="Arial" charset="0"/>
                <a:cs typeface="Arial" charset="0"/>
              </a:rPr>
              <a:t>※</a:t>
            </a:r>
            <a:r>
              <a:rPr lang="ja-JP" altLang="en-US" sz="1050" dirty="0">
                <a:latin typeface="Arial" charset="0"/>
                <a:cs typeface="Arial" charset="0"/>
              </a:rPr>
              <a:t>今年度実証で必ずしも効果が見えないが中長期的に効果を出したい指標</a:t>
            </a:r>
            <a:endParaRPr lang="en-US" altLang="ja-JP" sz="1200" dirty="0">
              <a:latin typeface="Arial" charset="0"/>
              <a:cs typeface="Arial" charset="0"/>
            </a:endParaRPr>
          </a:p>
          <a:p>
            <a:pPr marL="171450" indent="-171450" fontAlgn="base">
              <a:spcBef>
                <a:spcPct val="50000"/>
              </a:spcBef>
              <a:spcAft>
                <a:spcPct val="0"/>
              </a:spcAft>
              <a:buFont typeface="Wingdings" panose="05000000000000000000" pitchFamily="2" charset="2"/>
              <a:buChar char="l"/>
            </a:pPr>
            <a:r>
              <a:rPr lang="en-US" altLang="ja-JP" sz="1100" dirty="0">
                <a:latin typeface="Arial" charset="0"/>
                <a:cs typeface="Arial" charset="0"/>
              </a:rPr>
              <a:t>XX</a:t>
            </a:r>
          </a:p>
        </p:txBody>
      </p:sp>
      <p:sp>
        <p:nvSpPr>
          <p:cNvPr id="15" name="フリーフォーム: 図形 14">
            <a:extLst>
              <a:ext uri="{FF2B5EF4-FFF2-40B4-BE49-F238E27FC236}">
                <a16:creationId xmlns:a16="http://schemas.microsoft.com/office/drawing/2014/main" id="{BCD51A85-3A99-878A-614F-E47B9921A2CA}"/>
              </a:ext>
            </a:extLst>
          </p:cNvPr>
          <p:cNvSpPr>
            <a:spLocks noChangeAspect="1"/>
          </p:cNvSpPr>
          <p:nvPr/>
        </p:nvSpPr>
        <p:spPr>
          <a:xfrm rot="10800000">
            <a:off x="920217" y="1862759"/>
            <a:ext cx="475221" cy="562242"/>
          </a:xfrm>
          <a:custGeom>
            <a:avLst/>
            <a:gdLst>
              <a:gd name="connsiteX0" fmla="*/ 726305 w 1157787"/>
              <a:gd name="connsiteY0" fmla="*/ 769047 h 1369796"/>
              <a:gd name="connsiteX1" fmla="*/ 759359 w 1157787"/>
              <a:gd name="connsiteY1" fmla="*/ 761719 h 1369796"/>
              <a:gd name="connsiteX2" fmla="*/ 770222 w 1157787"/>
              <a:gd name="connsiteY2" fmla="*/ 700109 h 1369796"/>
              <a:gd name="connsiteX3" fmla="*/ 655745 w 1157787"/>
              <a:gd name="connsiteY3" fmla="*/ 536618 h 1369796"/>
              <a:gd name="connsiteX4" fmla="*/ 755549 w 1157787"/>
              <a:gd name="connsiteY4" fmla="*/ 536618 h 1369796"/>
              <a:gd name="connsiteX5" fmla="*/ 785256 w 1157787"/>
              <a:gd name="connsiteY5" fmla="*/ 506911 h 1369796"/>
              <a:gd name="connsiteX6" fmla="*/ 755549 w 1157787"/>
              <a:gd name="connsiteY6" fmla="*/ 477203 h 1369796"/>
              <a:gd name="connsiteX7" fmla="*/ 624836 w 1157787"/>
              <a:gd name="connsiteY7" fmla="*/ 477203 h 1369796"/>
              <a:gd name="connsiteX8" fmla="*/ 624836 w 1157787"/>
              <a:gd name="connsiteY8" fmla="*/ 405952 h 1369796"/>
              <a:gd name="connsiteX9" fmla="*/ 755549 w 1157787"/>
              <a:gd name="connsiteY9" fmla="*/ 405952 h 1369796"/>
              <a:gd name="connsiteX10" fmla="*/ 785256 w 1157787"/>
              <a:gd name="connsiteY10" fmla="*/ 376244 h 1369796"/>
              <a:gd name="connsiteX11" fmla="*/ 755549 w 1157787"/>
              <a:gd name="connsiteY11" fmla="*/ 346537 h 1369796"/>
              <a:gd name="connsiteX12" fmla="*/ 624836 w 1157787"/>
              <a:gd name="connsiteY12" fmla="*/ 346537 h 1369796"/>
              <a:gd name="connsiteX13" fmla="*/ 624836 w 1157787"/>
              <a:gd name="connsiteY13" fmla="*/ 249452 h 1369796"/>
              <a:gd name="connsiteX14" fmla="*/ 577304 w 1157787"/>
              <a:gd name="connsiteY14" fmla="*/ 201920 h 1369796"/>
              <a:gd name="connsiteX15" fmla="*/ 529773 w 1157787"/>
              <a:gd name="connsiteY15" fmla="*/ 249452 h 1369796"/>
              <a:gd name="connsiteX16" fmla="*/ 529773 w 1157787"/>
              <a:gd name="connsiteY16" fmla="*/ 346537 h 1369796"/>
              <a:gd name="connsiteX17" fmla="*/ 399060 w 1157787"/>
              <a:gd name="connsiteY17" fmla="*/ 346537 h 1369796"/>
              <a:gd name="connsiteX18" fmla="*/ 369353 w 1157787"/>
              <a:gd name="connsiteY18" fmla="*/ 376244 h 1369796"/>
              <a:gd name="connsiteX19" fmla="*/ 399060 w 1157787"/>
              <a:gd name="connsiteY19" fmla="*/ 405952 h 1369796"/>
              <a:gd name="connsiteX20" fmla="*/ 529773 w 1157787"/>
              <a:gd name="connsiteY20" fmla="*/ 405952 h 1369796"/>
              <a:gd name="connsiteX21" fmla="*/ 529773 w 1157787"/>
              <a:gd name="connsiteY21" fmla="*/ 477203 h 1369796"/>
              <a:gd name="connsiteX22" fmla="*/ 399060 w 1157787"/>
              <a:gd name="connsiteY22" fmla="*/ 477203 h 1369796"/>
              <a:gd name="connsiteX23" fmla="*/ 369353 w 1157787"/>
              <a:gd name="connsiteY23" fmla="*/ 506911 h 1369796"/>
              <a:gd name="connsiteX24" fmla="*/ 399060 w 1157787"/>
              <a:gd name="connsiteY24" fmla="*/ 536618 h 1369796"/>
              <a:gd name="connsiteX25" fmla="*/ 496355 w 1157787"/>
              <a:gd name="connsiteY25" fmla="*/ 536618 h 1369796"/>
              <a:gd name="connsiteX26" fmla="*/ 381876 w 1157787"/>
              <a:gd name="connsiteY26" fmla="*/ 700109 h 1369796"/>
              <a:gd name="connsiteX27" fmla="*/ 392739 w 1157787"/>
              <a:gd name="connsiteY27" fmla="*/ 761719 h 1369796"/>
              <a:gd name="connsiteX28" fmla="*/ 425794 w 1157787"/>
              <a:gd name="connsiteY28" fmla="*/ 769047 h 1369796"/>
              <a:gd name="connsiteX29" fmla="*/ 454349 w 1157787"/>
              <a:gd name="connsiteY29" fmla="*/ 750856 h 1369796"/>
              <a:gd name="connsiteX30" fmla="*/ 573997 w 1157787"/>
              <a:gd name="connsiteY30" fmla="*/ 579979 h 1369796"/>
              <a:gd name="connsiteX31" fmla="*/ 576050 w 1157787"/>
              <a:gd name="connsiteY31" fmla="*/ 570722 h 1369796"/>
              <a:gd name="connsiteX32" fmla="*/ 578102 w 1157787"/>
              <a:gd name="connsiteY32" fmla="*/ 579979 h 1369796"/>
              <a:gd name="connsiteX33" fmla="*/ 697751 w 1157787"/>
              <a:gd name="connsiteY33" fmla="*/ 750856 h 1369796"/>
              <a:gd name="connsiteX34" fmla="*/ 726305 w 1157787"/>
              <a:gd name="connsiteY34" fmla="*/ 769047 h 1369796"/>
              <a:gd name="connsiteX35" fmla="*/ 424164 w 1157787"/>
              <a:gd name="connsiteY35" fmla="*/ 1006328 h 1369796"/>
              <a:gd name="connsiteX36" fmla="*/ 389821 w 1157787"/>
              <a:gd name="connsiteY36" fmla="*/ 970048 h 1369796"/>
              <a:gd name="connsiteX37" fmla="*/ 62664 w 1157787"/>
              <a:gd name="connsiteY37" fmla="*/ 228456 h 1369796"/>
              <a:gd name="connsiteX38" fmla="*/ 1092789 w 1157787"/>
              <a:gd name="connsiteY38" fmla="*/ 190838 h 1369796"/>
              <a:gd name="connsiteX39" fmla="*/ 783265 w 1157787"/>
              <a:gd name="connsiteY39" fmla="*/ 959015 h 1369796"/>
              <a:gd name="connsiteX40" fmla="*/ 757569 w 1157787"/>
              <a:gd name="connsiteY40" fmla="*/ 985560 h 1369796"/>
              <a:gd name="connsiteX41" fmla="*/ 745873 w 1157787"/>
              <a:gd name="connsiteY41" fmla="*/ 970920 h 1369796"/>
              <a:gd name="connsiteX42" fmla="*/ 584574 w 1157787"/>
              <a:gd name="connsiteY42" fmla="*/ 952705 h 1369796"/>
              <a:gd name="connsiteX43" fmla="*/ 428716 w 1157787"/>
              <a:gd name="connsiteY43" fmla="*/ 998061 h 1369796"/>
              <a:gd name="connsiteX44" fmla="*/ 395603 w 1157787"/>
              <a:gd name="connsiteY44" fmla="*/ 1369088 h 1369796"/>
              <a:gd name="connsiteX45" fmla="*/ 140420 w 1157787"/>
              <a:gd name="connsiteY45" fmla="*/ 1318687 h 1369796"/>
              <a:gd name="connsiteX46" fmla="*/ 396578 w 1157787"/>
              <a:gd name="connsiteY46" fmla="*/ 1061037 h 1369796"/>
              <a:gd name="connsiteX47" fmla="*/ 419779 w 1157787"/>
              <a:gd name="connsiteY47" fmla="*/ 1026092 h 1369796"/>
              <a:gd name="connsiteX48" fmla="*/ 421319 w 1157787"/>
              <a:gd name="connsiteY48" fmla="*/ 1029663 h 1369796"/>
              <a:gd name="connsiteX49" fmla="*/ 423100 w 1157787"/>
              <a:gd name="connsiteY49" fmla="*/ 1031124 h 1369796"/>
              <a:gd name="connsiteX50" fmla="*/ 430531 w 1157787"/>
              <a:gd name="connsiteY50" fmla="*/ 1022534 h 1369796"/>
              <a:gd name="connsiteX51" fmla="*/ 586389 w 1157787"/>
              <a:gd name="connsiteY51" fmla="*/ 977179 h 1369796"/>
              <a:gd name="connsiteX52" fmla="*/ 747688 w 1157787"/>
              <a:gd name="connsiteY52" fmla="*/ 995393 h 1369796"/>
              <a:gd name="connsiteX53" fmla="*/ 756770 w 1157787"/>
              <a:gd name="connsiteY53" fmla="*/ 1002842 h 1369796"/>
              <a:gd name="connsiteX54" fmla="*/ 758532 w 1157787"/>
              <a:gd name="connsiteY54" fmla="*/ 1000806 h 1369796"/>
              <a:gd name="connsiteX55" fmla="*/ 759711 w 1157787"/>
              <a:gd name="connsiteY55" fmla="*/ 995913 h 1369796"/>
              <a:gd name="connsiteX56" fmla="*/ 782943 w 1157787"/>
              <a:gd name="connsiteY56" fmla="*/ 1021887 h 1369796"/>
              <a:gd name="connsiteX57" fmla="*/ 999983 w 1157787"/>
              <a:gd name="connsiteY57" fmla="*/ 1192323 h 1369796"/>
              <a:gd name="connsiteX58" fmla="*/ 395603 w 1157787"/>
              <a:gd name="connsiteY58" fmla="*/ 1369088 h 1369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57787" h="1369796">
                <a:moveTo>
                  <a:pt x="726305" y="769047"/>
                </a:moveTo>
                <a:cubicBezTo>
                  <a:pt x="737453" y="771012"/>
                  <a:pt x="749353" y="768725"/>
                  <a:pt x="759359" y="761719"/>
                </a:cubicBezTo>
                <a:cubicBezTo>
                  <a:pt x="779372" y="747705"/>
                  <a:pt x="784236" y="720122"/>
                  <a:pt x="770222" y="700109"/>
                </a:cubicBezTo>
                <a:lnTo>
                  <a:pt x="655745" y="536618"/>
                </a:lnTo>
                <a:lnTo>
                  <a:pt x="755549" y="536618"/>
                </a:lnTo>
                <a:cubicBezTo>
                  <a:pt x="771955" y="536618"/>
                  <a:pt x="785256" y="523317"/>
                  <a:pt x="785256" y="506911"/>
                </a:cubicBezTo>
                <a:cubicBezTo>
                  <a:pt x="785256" y="490504"/>
                  <a:pt x="771955" y="477203"/>
                  <a:pt x="755549" y="477203"/>
                </a:cubicBezTo>
                <a:lnTo>
                  <a:pt x="624836" y="477203"/>
                </a:lnTo>
                <a:lnTo>
                  <a:pt x="624836" y="405952"/>
                </a:lnTo>
                <a:lnTo>
                  <a:pt x="755549" y="405952"/>
                </a:lnTo>
                <a:cubicBezTo>
                  <a:pt x="771955" y="405952"/>
                  <a:pt x="785256" y="392651"/>
                  <a:pt x="785256" y="376244"/>
                </a:cubicBezTo>
                <a:cubicBezTo>
                  <a:pt x="785256" y="359838"/>
                  <a:pt x="771955" y="346537"/>
                  <a:pt x="755549" y="346537"/>
                </a:cubicBezTo>
                <a:lnTo>
                  <a:pt x="624836" y="346537"/>
                </a:lnTo>
                <a:lnTo>
                  <a:pt x="624836" y="249452"/>
                </a:lnTo>
                <a:cubicBezTo>
                  <a:pt x="624836" y="223200"/>
                  <a:pt x="603556" y="201920"/>
                  <a:pt x="577304" y="201920"/>
                </a:cubicBezTo>
                <a:cubicBezTo>
                  <a:pt x="551053" y="201920"/>
                  <a:pt x="529773" y="223200"/>
                  <a:pt x="529773" y="249452"/>
                </a:cubicBezTo>
                <a:lnTo>
                  <a:pt x="529773" y="346537"/>
                </a:lnTo>
                <a:lnTo>
                  <a:pt x="399060" y="346537"/>
                </a:lnTo>
                <a:cubicBezTo>
                  <a:pt x="382654" y="346537"/>
                  <a:pt x="369353" y="359838"/>
                  <a:pt x="369353" y="376244"/>
                </a:cubicBezTo>
                <a:cubicBezTo>
                  <a:pt x="369353" y="392651"/>
                  <a:pt x="382654" y="405952"/>
                  <a:pt x="399060" y="405952"/>
                </a:cubicBezTo>
                <a:lnTo>
                  <a:pt x="529773" y="405952"/>
                </a:lnTo>
                <a:lnTo>
                  <a:pt x="529773" y="477203"/>
                </a:lnTo>
                <a:lnTo>
                  <a:pt x="399060" y="477203"/>
                </a:lnTo>
                <a:cubicBezTo>
                  <a:pt x="382654" y="477203"/>
                  <a:pt x="369353" y="490504"/>
                  <a:pt x="369353" y="506911"/>
                </a:cubicBezTo>
                <a:cubicBezTo>
                  <a:pt x="369353" y="523317"/>
                  <a:pt x="382654" y="536618"/>
                  <a:pt x="399060" y="536618"/>
                </a:cubicBezTo>
                <a:lnTo>
                  <a:pt x="496355" y="536618"/>
                </a:lnTo>
                <a:lnTo>
                  <a:pt x="381876" y="700109"/>
                </a:lnTo>
                <a:cubicBezTo>
                  <a:pt x="367863" y="720122"/>
                  <a:pt x="372726" y="747705"/>
                  <a:pt x="392739" y="761719"/>
                </a:cubicBezTo>
                <a:cubicBezTo>
                  <a:pt x="402746" y="768725"/>
                  <a:pt x="414645" y="771012"/>
                  <a:pt x="425794" y="769047"/>
                </a:cubicBezTo>
                <a:cubicBezTo>
                  <a:pt x="436944" y="767081"/>
                  <a:pt x="447343" y="760861"/>
                  <a:pt x="454349" y="750856"/>
                </a:cubicBezTo>
                <a:lnTo>
                  <a:pt x="573997" y="579979"/>
                </a:lnTo>
                <a:lnTo>
                  <a:pt x="576050" y="570722"/>
                </a:lnTo>
                <a:lnTo>
                  <a:pt x="578102" y="579979"/>
                </a:lnTo>
                <a:lnTo>
                  <a:pt x="697751" y="750856"/>
                </a:lnTo>
                <a:cubicBezTo>
                  <a:pt x="704757" y="760861"/>
                  <a:pt x="715156" y="767081"/>
                  <a:pt x="726305" y="769047"/>
                </a:cubicBezTo>
                <a:close/>
                <a:moveTo>
                  <a:pt x="424164" y="1006328"/>
                </a:moveTo>
                <a:lnTo>
                  <a:pt x="389821" y="970048"/>
                </a:lnTo>
                <a:cubicBezTo>
                  <a:pt x="160320" y="746451"/>
                  <a:pt x="-129407" y="534656"/>
                  <a:pt x="62664" y="228456"/>
                </a:cubicBezTo>
                <a:cubicBezTo>
                  <a:pt x="229526" y="-131324"/>
                  <a:pt x="957759" y="-4967"/>
                  <a:pt x="1092789" y="190838"/>
                </a:cubicBezTo>
                <a:cubicBezTo>
                  <a:pt x="1283412" y="549849"/>
                  <a:pt x="1016654" y="736324"/>
                  <a:pt x="783265" y="959015"/>
                </a:cubicBezTo>
                <a:lnTo>
                  <a:pt x="757569" y="985560"/>
                </a:lnTo>
                <a:lnTo>
                  <a:pt x="745873" y="970920"/>
                </a:lnTo>
                <a:cubicBezTo>
                  <a:pt x="718148" y="954478"/>
                  <a:pt x="655862" y="946605"/>
                  <a:pt x="584574" y="952705"/>
                </a:cubicBezTo>
                <a:cubicBezTo>
                  <a:pt x="513286" y="958806"/>
                  <a:pt x="453244" y="977146"/>
                  <a:pt x="428716" y="998061"/>
                </a:cubicBezTo>
                <a:close/>
                <a:moveTo>
                  <a:pt x="395603" y="1369088"/>
                </a:moveTo>
                <a:cubicBezTo>
                  <a:pt x="328449" y="1373140"/>
                  <a:pt x="247866" y="1360254"/>
                  <a:pt x="140420" y="1318687"/>
                </a:cubicBezTo>
                <a:cubicBezTo>
                  <a:pt x="225819" y="1232804"/>
                  <a:pt x="254272" y="1218084"/>
                  <a:pt x="396578" y="1061037"/>
                </a:cubicBezTo>
                <a:lnTo>
                  <a:pt x="419779" y="1026092"/>
                </a:lnTo>
                <a:lnTo>
                  <a:pt x="421319" y="1029663"/>
                </a:lnTo>
                <a:lnTo>
                  <a:pt x="423100" y="1031124"/>
                </a:lnTo>
                <a:lnTo>
                  <a:pt x="430531" y="1022534"/>
                </a:lnTo>
                <a:cubicBezTo>
                  <a:pt x="455059" y="1001619"/>
                  <a:pt x="515102" y="983279"/>
                  <a:pt x="586389" y="977179"/>
                </a:cubicBezTo>
                <a:cubicBezTo>
                  <a:pt x="657677" y="971079"/>
                  <a:pt x="719963" y="978950"/>
                  <a:pt x="747688" y="995393"/>
                </a:cubicBezTo>
                <a:lnTo>
                  <a:pt x="756770" y="1002842"/>
                </a:lnTo>
                <a:lnTo>
                  <a:pt x="758532" y="1000806"/>
                </a:lnTo>
                <a:lnTo>
                  <a:pt x="759711" y="995913"/>
                </a:lnTo>
                <a:lnTo>
                  <a:pt x="782943" y="1021887"/>
                </a:lnTo>
                <a:cubicBezTo>
                  <a:pt x="890866" y="1124929"/>
                  <a:pt x="927637" y="1135526"/>
                  <a:pt x="999983" y="1192323"/>
                </a:cubicBezTo>
                <a:cubicBezTo>
                  <a:pt x="677647" y="1192323"/>
                  <a:pt x="597063" y="1356929"/>
                  <a:pt x="395603" y="1369088"/>
                </a:cubicBezTo>
                <a:close/>
              </a:path>
            </a:pathLst>
          </a:custGeom>
          <a:solidFill>
            <a:srgbClr val="44546A"/>
          </a:solidFill>
          <a:ln w="9525" cap="flat" cmpd="sng" algn="ctr">
            <a:noFill/>
            <a:prstDash val="solid"/>
            <a:miter lim="800000"/>
          </a:ln>
          <a:effectLst/>
        </p:spPr>
        <p:txBody>
          <a:bodyPr wrap="square" lIns="0" tIns="36000" rIns="0" bIns="0" rtlCol="0" anchor="ctr" anchorCtr="0">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400" b="1" i="0" u="none" strike="noStrike" kern="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pic>
        <p:nvPicPr>
          <p:cNvPr id="16" name="グラフィックス 15" descr="男性の集団">
            <a:extLst>
              <a:ext uri="{FF2B5EF4-FFF2-40B4-BE49-F238E27FC236}">
                <a16:creationId xmlns:a16="http://schemas.microsoft.com/office/drawing/2014/main" id="{FCE0A93C-D1B1-C1EA-C938-8EEADF6C725F}"/>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376388" y="2178795"/>
            <a:ext cx="567771" cy="567771"/>
          </a:xfrm>
          <a:prstGeom prst="rect">
            <a:avLst/>
          </a:prstGeom>
        </p:spPr>
      </p:pic>
      <p:sp>
        <p:nvSpPr>
          <p:cNvPr id="17" name="爆発: 8 pt 16">
            <a:extLst>
              <a:ext uri="{FF2B5EF4-FFF2-40B4-BE49-F238E27FC236}">
                <a16:creationId xmlns:a16="http://schemas.microsoft.com/office/drawing/2014/main" id="{DBC21A73-1164-1A5B-C6EC-5936C219E0C0}"/>
              </a:ext>
            </a:extLst>
          </p:cNvPr>
          <p:cNvSpPr>
            <a:spLocks noChangeAspect="1"/>
          </p:cNvSpPr>
          <p:nvPr/>
        </p:nvSpPr>
        <p:spPr>
          <a:xfrm>
            <a:off x="5280322"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18" name="グラフィックス 17" descr="カスタマー レビュー">
            <a:extLst>
              <a:ext uri="{FF2B5EF4-FFF2-40B4-BE49-F238E27FC236}">
                <a16:creationId xmlns:a16="http://schemas.microsoft.com/office/drawing/2014/main" id="{7EEAA461-E3CA-6304-6676-9C44EBF308D8}"/>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3211743" y="2186672"/>
            <a:ext cx="567771" cy="567771"/>
          </a:xfrm>
          <a:prstGeom prst="rect">
            <a:avLst/>
          </a:prstGeom>
        </p:spPr>
      </p:pic>
      <p:pic>
        <p:nvPicPr>
          <p:cNvPr id="19" name="グラフィックス 18" descr="ハンマー">
            <a:extLst>
              <a:ext uri="{FF2B5EF4-FFF2-40B4-BE49-F238E27FC236}">
                <a16:creationId xmlns:a16="http://schemas.microsoft.com/office/drawing/2014/main" id="{DD3D1475-F597-AEFF-DC25-ECBE2A388038}"/>
              </a:ext>
            </a:extLst>
          </p:cNvPr>
          <p:cNvPicPr>
            <a:picLocks noChangeAspect="1"/>
          </p:cNvPicPr>
          <p:nvPr/>
        </p:nvPicPr>
        <p:blipFill>
          <a:blip r:embed="rId11">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2740457" y="1838529"/>
            <a:ext cx="567771" cy="567771"/>
          </a:xfrm>
          <a:prstGeom prst="rect">
            <a:avLst/>
          </a:prstGeom>
        </p:spPr>
      </p:pic>
      <p:pic>
        <p:nvPicPr>
          <p:cNvPr id="20" name="グラフィックス 19" descr="矢印: 時計回りの曲線">
            <a:extLst>
              <a:ext uri="{FF2B5EF4-FFF2-40B4-BE49-F238E27FC236}">
                <a16:creationId xmlns:a16="http://schemas.microsoft.com/office/drawing/2014/main" id="{61694EE0-547A-3538-9649-CD88EA17A66B}"/>
              </a:ext>
            </a:extLst>
          </p:cNvPr>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flipH="1">
            <a:off x="10226659" y="1927862"/>
            <a:ext cx="850477" cy="850477"/>
          </a:xfrm>
          <a:prstGeom prst="rect">
            <a:avLst/>
          </a:prstGeom>
        </p:spPr>
      </p:pic>
      <p:grpSp>
        <p:nvGrpSpPr>
          <p:cNvPr id="21" name="グループ化 20">
            <a:extLst>
              <a:ext uri="{FF2B5EF4-FFF2-40B4-BE49-F238E27FC236}">
                <a16:creationId xmlns:a16="http://schemas.microsoft.com/office/drawing/2014/main" id="{1B107BFE-8EE7-055E-8B4C-018215D5DF2E}"/>
              </a:ext>
            </a:extLst>
          </p:cNvPr>
          <p:cNvGrpSpPr>
            <a:grpSpLocks noChangeAspect="1"/>
          </p:cNvGrpSpPr>
          <p:nvPr/>
        </p:nvGrpSpPr>
        <p:grpSpPr>
          <a:xfrm>
            <a:off x="4415129" y="1991110"/>
            <a:ext cx="607211" cy="551032"/>
            <a:chOff x="3932083" y="1960053"/>
            <a:chExt cx="808197" cy="733424"/>
          </a:xfrm>
          <a:solidFill>
            <a:srgbClr val="44546A"/>
          </a:solidFill>
        </p:grpSpPr>
        <p:sp>
          <p:nvSpPr>
            <p:cNvPr id="22" name="フリーフォーム: 図形 21">
              <a:extLst>
                <a:ext uri="{FF2B5EF4-FFF2-40B4-BE49-F238E27FC236}">
                  <a16:creationId xmlns:a16="http://schemas.microsoft.com/office/drawing/2014/main" id="{F0E6F4D2-F5D6-9579-E1D0-23723DE770BF}"/>
                </a:ext>
              </a:extLst>
            </p:cNvPr>
            <p:cNvSpPr/>
            <p:nvPr/>
          </p:nvSpPr>
          <p:spPr>
            <a:xfrm>
              <a:off x="4230978" y="2470593"/>
              <a:ext cx="86486" cy="86487"/>
            </a:xfrm>
            <a:custGeom>
              <a:avLst/>
              <a:gdLst>
                <a:gd name="connsiteX0" fmla="*/ 86487 w 86486"/>
                <a:gd name="connsiteY0" fmla="*/ 43243 h 86487"/>
                <a:gd name="connsiteX1" fmla="*/ 43243 w 86486"/>
                <a:gd name="connsiteY1" fmla="*/ 86487 h 86487"/>
                <a:gd name="connsiteX2" fmla="*/ 0 w 86486"/>
                <a:gd name="connsiteY2" fmla="*/ 43243 h 86487"/>
                <a:gd name="connsiteX3" fmla="*/ 43243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3" y="86487"/>
                  </a:cubicBezTo>
                  <a:cubicBezTo>
                    <a:pt x="19361" y="86487"/>
                    <a:pt x="0" y="67126"/>
                    <a:pt x="0" y="43243"/>
                  </a:cubicBezTo>
                  <a:cubicBezTo>
                    <a:pt x="0" y="19361"/>
                    <a:pt x="19361" y="0"/>
                    <a:pt x="43243"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3" name="フリーフォーム: 図形 22">
              <a:extLst>
                <a:ext uri="{FF2B5EF4-FFF2-40B4-BE49-F238E27FC236}">
                  <a16:creationId xmlns:a16="http://schemas.microsoft.com/office/drawing/2014/main" id="{B86B8662-9317-1170-E4D4-146C987E65F2}"/>
                </a:ext>
              </a:extLst>
            </p:cNvPr>
            <p:cNvSpPr/>
            <p:nvPr/>
          </p:nvSpPr>
          <p:spPr>
            <a:xfrm>
              <a:off x="4187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4" name="フリーフォーム: 図形 23">
              <a:extLst>
                <a:ext uri="{FF2B5EF4-FFF2-40B4-BE49-F238E27FC236}">
                  <a16:creationId xmlns:a16="http://schemas.microsoft.com/office/drawing/2014/main" id="{7372B89D-5853-6310-D975-E08E406886A1}"/>
                </a:ext>
              </a:extLst>
            </p:cNvPr>
            <p:cNvSpPr/>
            <p:nvPr/>
          </p:nvSpPr>
          <p:spPr>
            <a:xfrm>
              <a:off x="4420144" y="2470593"/>
              <a:ext cx="86486" cy="86487"/>
            </a:xfrm>
            <a:custGeom>
              <a:avLst/>
              <a:gdLst>
                <a:gd name="connsiteX0" fmla="*/ 86487 w 86486"/>
                <a:gd name="connsiteY0" fmla="*/ 43243 h 86487"/>
                <a:gd name="connsiteX1" fmla="*/ 43244 w 86486"/>
                <a:gd name="connsiteY1" fmla="*/ 86487 h 86487"/>
                <a:gd name="connsiteX2" fmla="*/ 0 w 86486"/>
                <a:gd name="connsiteY2" fmla="*/ 43243 h 86487"/>
                <a:gd name="connsiteX3" fmla="*/ 43244 w 86486"/>
                <a:gd name="connsiteY3" fmla="*/ 0 h 86487"/>
                <a:gd name="connsiteX4" fmla="*/ 86487 w 86486"/>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6"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5" name="フリーフォーム: 図形 24">
              <a:extLst>
                <a:ext uri="{FF2B5EF4-FFF2-40B4-BE49-F238E27FC236}">
                  <a16:creationId xmlns:a16="http://schemas.microsoft.com/office/drawing/2014/main" id="{C63A63D8-D999-0B8F-87B9-7B63CC1CCE1F}"/>
                </a:ext>
              </a:extLst>
            </p:cNvPr>
            <p:cNvSpPr/>
            <p:nvPr/>
          </p:nvSpPr>
          <p:spPr>
            <a:xfrm>
              <a:off x="43783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6" name="フリーフォーム: 図形 25">
              <a:extLst>
                <a:ext uri="{FF2B5EF4-FFF2-40B4-BE49-F238E27FC236}">
                  <a16:creationId xmlns:a16="http://schemas.microsoft.com/office/drawing/2014/main" id="{0B02AA1F-DA2E-8D56-B77A-0F2431DB8983}"/>
                </a:ext>
              </a:extLst>
            </p:cNvPr>
            <p:cNvSpPr/>
            <p:nvPr/>
          </p:nvSpPr>
          <p:spPr>
            <a:xfrm>
              <a:off x="4610644" y="2470593"/>
              <a:ext cx="86487" cy="86487"/>
            </a:xfrm>
            <a:custGeom>
              <a:avLst/>
              <a:gdLst>
                <a:gd name="connsiteX0" fmla="*/ 86487 w 86487"/>
                <a:gd name="connsiteY0" fmla="*/ 43243 h 86487"/>
                <a:gd name="connsiteX1" fmla="*/ 43244 w 86487"/>
                <a:gd name="connsiteY1" fmla="*/ 86487 h 86487"/>
                <a:gd name="connsiteX2" fmla="*/ 0 w 86487"/>
                <a:gd name="connsiteY2" fmla="*/ 43243 h 86487"/>
                <a:gd name="connsiteX3" fmla="*/ 43244 w 86487"/>
                <a:gd name="connsiteY3" fmla="*/ 0 h 86487"/>
                <a:gd name="connsiteX4" fmla="*/ 86487 w 86487"/>
                <a:gd name="connsiteY4" fmla="*/ 43243 h 864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487" h="86487">
                  <a:moveTo>
                    <a:pt x="86487" y="43243"/>
                  </a:moveTo>
                  <a:cubicBezTo>
                    <a:pt x="86487" y="67126"/>
                    <a:pt x="67126" y="86487"/>
                    <a:pt x="43244" y="86487"/>
                  </a:cubicBezTo>
                  <a:cubicBezTo>
                    <a:pt x="19361" y="86487"/>
                    <a:pt x="0" y="67126"/>
                    <a:pt x="0" y="43243"/>
                  </a:cubicBezTo>
                  <a:cubicBezTo>
                    <a:pt x="0" y="19361"/>
                    <a:pt x="19361" y="0"/>
                    <a:pt x="43244" y="0"/>
                  </a:cubicBezTo>
                  <a:cubicBezTo>
                    <a:pt x="67126" y="0"/>
                    <a:pt x="86487" y="19361"/>
                    <a:pt x="86487" y="43243"/>
                  </a:cubicBezTo>
                  <a:close/>
                </a:path>
              </a:pathLst>
            </a:custGeom>
            <a:grpFill/>
            <a:ln w="9525" cap="flat">
              <a:noFill/>
              <a:prstDash val="solid"/>
              <a:miter/>
            </a:ln>
          </p:spPr>
          <p:txBody>
            <a:bodyPr rtlCol="0" anchor="ctr"/>
            <a:lstStyle/>
            <a:p>
              <a:endParaRPr lang="ja-JP" altLang="en-US"/>
            </a:p>
          </p:txBody>
        </p:sp>
        <p:sp>
          <p:nvSpPr>
            <p:cNvPr id="27" name="フリーフォーム: 図形 26">
              <a:extLst>
                <a:ext uri="{FF2B5EF4-FFF2-40B4-BE49-F238E27FC236}">
                  <a16:creationId xmlns:a16="http://schemas.microsoft.com/office/drawing/2014/main" id="{0A9F4389-5DB3-619F-CD2F-49AB13849F8F}"/>
                </a:ext>
              </a:extLst>
            </p:cNvPr>
            <p:cNvSpPr/>
            <p:nvPr/>
          </p:nvSpPr>
          <p:spPr>
            <a:xfrm>
              <a:off x="4568830" y="2568986"/>
              <a:ext cx="171450" cy="86391"/>
            </a:xfrm>
            <a:custGeom>
              <a:avLst/>
              <a:gdLst>
                <a:gd name="connsiteX0" fmla="*/ 171450 w 171450"/>
                <a:gd name="connsiteY0" fmla="*/ 86392 h 86391"/>
                <a:gd name="connsiteX1" fmla="*/ 171450 w 171450"/>
                <a:gd name="connsiteY1" fmla="*/ 43148 h 86391"/>
                <a:gd name="connsiteX2" fmla="*/ 162877 w 171450"/>
                <a:gd name="connsiteY2" fmla="*/ 25908 h 86391"/>
                <a:gd name="connsiteX3" fmla="*/ 121063 w 171450"/>
                <a:gd name="connsiteY3" fmla="*/ 5334 h 86391"/>
                <a:gd name="connsiteX4" fmla="*/ 85725 w 171450"/>
                <a:gd name="connsiteY4" fmla="*/ 0 h 86391"/>
                <a:gd name="connsiteX5" fmla="*/ 50387 w 171450"/>
                <a:gd name="connsiteY5" fmla="*/ 5334 h 86391"/>
                <a:gd name="connsiteX6" fmla="*/ 8573 w 171450"/>
                <a:gd name="connsiteY6" fmla="*/ 25908 h 86391"/>
                <a:gd name="connsiteX7" fmla="*/ 0 w 171450"/>
                <a:gd name="connsiteY7" fmla="*/ 43148 h 86391"/>
                <a:gd name="connsiteX8" fmla="*/ 0 w 171450"/>
                <a:gd name="connsiteY8" fmla="*/ 86392 h 86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1450" h="86391">
                  <a:moveTo>
                    <a:pt x="171450" y="86392"/>
                  </a:moveTo>
                  <a:lnTo>
                    <a:pt x="171450" y="43148"/>
                  </a:lnTo>
                  <a:cubicBezTo>
                    <a:pt x="171309" y="36410"/>
                    <a:pt x="168166" y="30087"/>
                    <a:pt x="162877" y="25908"/>
                  </a:cubicBezTo>
                  <a:cubicBezTo>
                    <a:pt x="150451" y="16330"/>
                    <a:pt x="136233" y="9335"/>
                    <a:pt x="121063" y="5334"/>
                  </a:cubicBezTo>
                  <a:cubicBezTo>
                    <a:pt x="109612" y="1819"/>
                    <a:pt x="97703" y="21"/>
                    <a:pt x="85725" y="0"/>
                  </a:cubicBezTo>
                  <a:cubicBezTo>
                    <a:pt x="73760" y="185"/>
                    <a:pt x="61873" y="1978"/>
                    <a:pt x="50387" y="5334"/>
                  </a:cubicBezTo>
                  <a:cubicBezTo>
                    <a:pt x="35385" y="9775"/>
                    <a:pt x="21246" y="16733"/>
                    <a:pt x="8573" y="25908"/>
                  </a:cubicBezTo>
                  <a:cubicBezTo>
                    <a:pt x="3284" y="30087"/>
                    <a:pt x="141" y="36410"/>
                    <a:pt x="0" y="43148"/>
                  </a:cubicBezTo>
                  <a:lnTo>
                    <a:pt x="0" y="86392"/>
                  </a:lnTo>
                  <a:close/>
                </a:path>
              </a:pathLst>
            </a:custGeom>
            <a:grpFill/>
            <a:ln w="9525" cap="flat">
              <a:noFill/>
              <a:prstDash val="solid"/>
              <a:miter/>
            </a:ln>
          </p:spPr>
          <p:txBody>
            <a:bodyPr rtlCol="0" anchor="ctr"/>
            <a:lstStyle/>
            <a:p>
              <a:endParaRPr lang="ja-JP" altLang="en-US"/>
            </a:p>
          </p:txBody>
        </p:sp>
        <p:sp>
          <p:nvSpPr>
            <p:cNvPr id="28" name="フリーフォーム: 図形 27">
              <a:extLst>
                <a:ext uri="{FF2B5EF4-FFF2-40B4-BE49-F238E27FC236}">
                  <a16:creationId xmlns:a16="http://schemas.microsoft.com/office/drawing/2014/main" id="{AC07BEDC-C1EA-52F1-9628-AAE232896AAC}"/>
                </a:ext>
              </a:extLst>
            </p:cNvPr>
            <p:cNvSpPr/>
            <p:nvPr/>
          </p:nvSpPr>
          <p:spPr>
            <a:xfrm>
              <a:off x="4031048" y="2057398"/>
              <a:ext cx="113157" cy="113157"/>
            </a:xfrm>
            <a:custGeom>
              <a:avLst/>
              <a:gdLst>
                <a:gd name="connsiteX0" fmla="*/ 113157 w 113157"/>
                <a:gd name="connsiteY0" fmla="*/ 56579 h 113157"/>
                <a:gd name="connsiteX1" fmla="*/ 56578 w 113157"/>
                <a:gd name="connsiteY1" fmla="*/ 113157 h 113157"/>
                <a:gd name="connsiteX2" fmla="*/ 0 w 113157"/>
                <a:gd name="connsiteY2" fmla="*/ 56578 h 113157"/>
                <a:gd name="connsiteX3" fmla="*/ 56578 w 113157"/>
                <a:gd name="connsiteY3" fmla="*/ 0 h 113157"/>
                <a:gd name="connsiteX4" fmla="*/ 113157 w 113157"/>
                <a:gd name="connsiteY4" fmla="*/ 56579 h 1131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157" h="113157">
                  <a:moveTo>
                    <a:pt x="113157" y="56579"/>
                  </a:moveTo>
                  <a:cubicBezTo>
                    <a:pt x="113157" y="87826"/>
                    <a:pt x="87826" y="113157"/>
                    <a:pt x="56578" y="113157"/>
                  </a:cubicBezTo>
                  <a:cubicBezTo>
                    <a:pt x="25331" y="113157"/>
                    <a:pt x="0" y="87826"/>
                    <a:pt x="0" y="56578"/>
                  </a:cubicBezTo>
                  <a:cubicBezTo>
                    <a:pt x="0" y="25331"/>
                    <a:pt x="25331" y="0"/>
                    <a:pt x="56578" y="0"/>
                  </a:cubicBezTo>
                  <a:cubicBezTo>
                    <a:pt x="87826" y="0"/>
                    <a:pt x="113157" y="25331"/>
                    <a:pt x="113157" y="56579"/>
                  </a:cubicBezTo>
                  <a:close/>
                </a:path>
              </a:pathLst>
            </a:custGeom>
            <a:grpFill/>
            <a:ln w="9525" cap="flat">
              <a:noFill/>
              <a:prstDash val="solid"/>
              <a:miter/>
            </a:ln>
          </p:spPr>
          <p:txBody>
            <a:bodyPr rtlCol="0" anchor="ctr"/>
            <a:lstStyle/>
            <a:p>
              <a:endParaRPr lang="ja-JP" altLang="en-US"/>
            </a:p>
          </p:txBody>
        </p:sp>
        <p:sp>
          <p:nvSpPr>
            <p:cNvPr id="29" name="フリーフォーム: 図形 28">
              <a:extLst>
                <a:ext uri="{FF2B5EF4-FFF2-40B4-BE49-F238E27FC236}">
                  <a16:creationId xmlns:a16="http://schemas.microsoft.com/office/drawing/2014/main" id="{C89F40BF-1065-03CC-ABCC-67008E6ADC05}"/>
                </a:ext>
              </a:extLst>
            </p:cNvPr>
            <p:cNvSpPr/>
            <p:nvPr/>
          </p:nvSpPr>
          <p:spPr>
            <a:xfrm>
              <a:off x="3932083" y="2088024"/>
              <a:ext cx="493343" cy="605453"/>
            </a:xfrm>
            <a:custGeom>
              <a:avLst/>
              <a:gdLst>
                <a:gd name="connsiteX0" fmla="*/ 489204 w 493343"/>
                <a:gd name="connsiteY0" fmla="*/ 4140 h 605453"/>
                <a:gd name="connsiteX1" fmla="*/ 469011 w 493343"/>
                <a:gd name="connsiteY1" fmla="*/ 4140 h 605453"/>
                <a:gd name="connsiteX2" fmla="*/ 345948 w 493343"/>
                <a:gd name="connsiteY2" fmla="*/ 127203 h 605453"/>
                <a:gd name="connsiteX3" fmla="*/ 318230 w 493343"/>
                <a:gd name="connsiteY3" fmla="*/ 134251 h 605453"/>
                <a:gd name="connsiteX4" fmla="*/ 280702 w 493343"/>
                <a:gd name="connsiteY4" fmla="*/ 194354 h 605453"/>
                <a:gd name="connsiteX5" fmla="*/ 270034 w 493343"/>
                <a:gd name="connsiteY5" fmla="*/ 148920 h 605453"/>
                <a:gd name="connsiteX6" fmla="*/ 261557 w 493343"/>
                <a:gd name="connsiteY6" fmla="*/ 133299 h 605453"/>
                <a:gd name="connsiteX7" fmla="*/ 202121 w 493343"/>
                <a:gd name="connsiteY7" fmla="*/ 102247 h 605453"/>
                <a:gd name="connsiteX8" fmla="*/ 155543 w 493343"/>
                <a:gd name="connsiteY8" fmla="*/ 96628 h 605453"/>
                <a:gd name="connsiteX9" fmla="*/ 108871 w 493343"/>
                <a:gd name="connsiteY9" fmla="*/ 103676 h 605453"/>
                <a:gd name="connsiteX10" fmla="*/ 49530 w 493343"/>
                <a:gd name="connsiteY10" fmla="*/ 134728 h 605453"/>
                <a:gd name="connsiteX11" fmla="*/ 41053 w 493343"/>
                <a:gd name="connsiteY11" fmla="*/ 150349 h 605453"/>
                <a:gd name="connsiteX12" fmla="*/ 0 w 493343"/>
                <a:gd name="connsiteY12" fmla="*/ 325609 h 605453"/>
                <a:gd name="connsiteX13" fmla="*/ 28575 w 493343"/>
                <a:gd name="connsiteY13" fmla="*/ 354184 h 605453"/>
                <a:gd name="connsiteX14" fmla="*/ 55436 w 493343"/>
                <a:gd name="connsiteY14" fmla="*/ 333038 h 605453"/>
                <a:gd name="connsiteX15" fmla="*/ 85154 w 493343"/>
                <a:gd name="connsiteY15" fmla="*/ 210070 h 605453"/>
                <a:gd name="connsiteX16" fmla="*/ 85154 w 493343"/>
                <a:gd name="connsiteY16" fmla="*/ 605453 h 605453"/>
                <a:gd name="connsiteX17" fmla="*/ 141446 w 493343"/>
                <a:gd name="connsiteY17" fmla="*/ 605453 h 605453"/>
                <a:gd name="connsiteX18" fmla="*/ 141446 w 493343"/>
                <a:gd name="connsiteY18" fmla="*/ 351040 h 605453"/>
                <a:gd name="connsiteX19" fmla="*/ 170021 w 493343"/>
                <a:gd name="connsiteY19" fmla="*/ 351040 h 605453"/>
                <a:gd name="connsiteX20" fmla="*/ 170021 w 493343"/>
                <a:gd name="connsiteY20" fmla="*/ 605453 h 605453"/>
                <a:gd name="connsiteX21" fmla="*/ 226219 w 493343"/>
                <a:gd name="connsiteY21" fmla="*/ 605453 h 605453"/>
                <a:gd name="connsiteX22" fmla="*/ 226219 w 493343"/>
                <a:gd name="connsiteY22" fmla="*/ 208261 h 605453"/>
                <a:gd name="connsiteX23" fmla="*/ 236696 w 493343"/>
                <a:gd name="connsiteY23" fmla="*/ 253028 h 605453"/>
                <a:gd name="connsiteX24" fmla="*/ 242316 w 493343"/>
                <a:gd name="connsiteY24" fmla="*/ 260172 h 605453"/>
                <a:gd name="connsiteX25" fmla="*/ 280416 w 493343"/>
                <a:gd name="connsiteY25" fmla="*/ 273602 h 605453"/>
                <a:gd name="connsiteX26" fmla="*/ 303276 w 493343"/>
                <a:gd name="connsiteY26" fmla="*/ 263220 h 605453"/>
                <a:gd name="connsiteX27" fmla="*/ 361379 w 493343"/>
                <a:gd name="connsiteY27" fmla="*/ 167970 h 605453"/>
                <a:gd name="connsiteX28" fmla="*/ 365284 w 493343"/>
                <a:gd name="connsiteY28" fmla="*/ 148253 h 605453"/>
                <a:gd name="connsiteX29" fmla="*/ 489109 w 493343"/>
                <a:gd name="connsiteY29" fmla="*/ 24428 h 605453"/>
                <a:gd name="connsiteX30" fmla="*/ 489204 w 493343"/>
                <a:gd name="connsiteY30" fmla="*/ 4140 h 60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93343" h="605453">
                  <a:moveTo>
                    <a:pt x="489204" y="4140"/>
                  </a:moveTo>
                  <a:cubicBezTo>
                    <a:pt x="483604" y="-1380"/>
                    <a:pt x="474611" y="-1380"/>
                    <a:pt x="469011" y="4140"/>
                  </a:cubicBezTo>
                  <a:lnTo>
                    <a:pt x="345948" y="127203"/>
                  </a:lnTo>
                  <a:cubicBezTo>
                    <a:pt x="336113" y="124427"/>
                    <a:pt x="325545" y="127114"/>
                    <a:pt x="318230" y="134251"/>
                  </a:cubicBezTo>
                  <a:cubicBezTo>
                    <a:pt x="316230" y="136252"/>
                    <a:pt x="280702" y="194354"/>
                    <a:pt x="280702" y="194354"/>
                  </a:cubicBezTo>
                  <a:lnTo>
                    <a:pt x="270034" y="148920"/>
                  </a:lnTo>
                  <a:cubicBezTo>
                    <a:pt x="268621" y="143062"/>
                    <a:pt x="265699" y="137676"/>
                    <a:pt x="261557" y="133299"/>
                  </a:cubicBezTo>
                  <a:cubicBezTo>
                    <a:pt x="244001" y="119108"/>
                    <a:pt x="223797" y="108552"/>
                    <a:pt x="202121" y="102247"/>
                  </a:cubicBezTo>
                  <a:cubicBezTo>
                    <a:pt x="186797" y="98970"/>
                    <a:pt x="171207" y="97089"/>
                    <a:pt x="155543" y="96628"/>
                  </a:cubicBezTo>
                  <a:cubicBezTo>
                    <a:pt x="139740" y="96871"/>
                    <a:pt x="124041" y="99242"/>
                    <a:pt x="108871" y="103676"/>
                  </a:cubicBezTo>
                  <a:cubicBezTo>
                    <a:pt x="86998" y="109410"/>
                    <a:pt x="66710" y="120027"/>
                    <a:pt x="49530" y="134728"/>
                  </a:cubicBezTo>
                  <a:cubicBezTo>
                    <a:pt x="45351" y="139078"/>
                    <a:pt x="42422" y="144474"/>
                    <a:pt x="41053" y="150349"/>
                  </a:cubicBezTo>
                  <a:cubicBezTo>
                    <a:pt x="41053" y="150349"/>
                    <a:pt x="0" y="322751"/>
                    <a:pt x="0" y="325609"/>
                  </a:cubicBezTo>
                  <a:cubicBezTo>
                    <a:pt x="0" y="341391"/>
                    <a:pt x="12794" y="354184"/>
                    <a:pt x="28575" y="354184"/>
                  </a:cubicBezTo>
                  <a:cubicBezTo>
                    <a:pt x="41222" y="353859"/>
                    <a:pt x="52150" y="345256"/>
                    <a:pt x="55436" y="333038"/>
                  </a:cubicBezTo>
                  <a:lnTo>
                    <a:pt x="85154" y="210070"/>
                  </a:lnTo>
                  <a:lnTo>
                    <a:pt x="85154" y="605453"/>
                  </a:lnTo>
                  <a:lnTo>
                    <a:pt x="141446" y="605453"/>
                  </a:lnTo>
                  <a:lnTo>
                    <a:pt x="141446" y="351040"/>
                  </a:lnTo>
                  <a:lnTo>
                    <a:pt x="170021" y="351040"/>
                  </a:lnTo>
                  <a:lnTo>
                    <a:pt x="170021" y="605453"/>
                  </a:lnTo>
                  <a:lnTo>
                    <a:pt x="226219" y="605453"/>
                  </a:lnTo>
                  <a:lnTo>
                    <a:pt x="226219" y="208261"/>
                  </a:lnTo>
                  <a:lnTo>
                    <a:pt x="236696" y="253028"/>
                  </a:lnTo>
                  <a:cubicBezTo>
                    <a:pt x="237423" y="256123"/>
                    <a:pt x="239479" y="258737"/>
                    <a:pt x="242316" y="260172"/>
                  </a:cubicBezTo>
                  <a:cubicBezTo>
                    <a:pt x="253269" y="268579"/>
                    <a:pt x="266612" y="273282"/>
                    <a:pt x="280416" y="273602"/>
                  </a:cubicBezTo>
                  <a:cubicBezTo>
                    <a:pt x="289404" y="274860"/>
                    <a:pt x="298310" y="270815"/>
                    <a:pt x="303276" y="263220"/>
                  </a:cubicBezTo>
                  <a:lnTo>
                    <a:pt x="361379" y="167970"/>
                  </a:lnTo>
                  <a:cubicBezTo>
                    <a:pt x="365092" y="162114"/>
                    <a:pt x="366486" y="155082"/>
                    <a:pt x="365284" y="148253"/>
                  </a:cubicBezTo>
                  <a:lnTo>
                    <a:pt x="489109" y="24428"/>
                  </a:lnTo>
                  <a:cubicBezTo>
                    <a:pt x="494717" y="18844"/>
                    <a:pt x="494760" y="9777"/>
                    <a:pt x="489204" y="4140"/>
                  </a:cubicBezTo>
                  <a:close/>
                </a:path>
              </a:pathLst>
            </a:custGeom>
            <a:grpFill/>
            <a:ln w="9525" cap="flat">
              <a:noFill/>
              <a:prstDash val="solid"/>
              <a:miter/>
            </a:ln>
          </p:spPr>
          <p:txBody>
            <a:bodyPr rtlCol="0" anchor="ctr"/>
            <a:lstStyle/>
            <a:p>
              <a:endParaRPr lang="ja-JP" altLang="en-US"/>
            </a:p>
          </p:txBody>
        </p:sp>
        <p:sp>
          <p:nvSpPr>
            <p:cNvPr id="30" name="フリーフォーム: 図形 29">
              <a:extLst>
                <a:ext uri="{FF2B5EF4-FFF2-40B4-BE49-F238E27FC236}">
                  <a16:creationId xmlns:a16="http://schemas.microsoft.com/office/drawing/2014/main" id="{539C1B3C-5534-93D2-4285-14DBEDF4BC6F}"/>
                </a:ext>
              </a:extLst>
            </p:cNvPr>
            <p:cNvSpPr/>
            <p:nvPr/>
          </p:nvSpPr>
          <p:spPr>
            <a:xfrm>
              <a:off x="4111630" y="1960053"/>
              <a:ext cx="542925" cy="390525"/>
            </a:xfrm>
            <a:custGeom>
              <a:avLst/>
              <a:gdLst>
                <a:gd name="connsiteX0" fmla="*/ 504825 w 542925"/>
                <a:gd name="connsiteY0" fmla="*/ 0 h 390525"/>
                <a:gd name="connsiteX1" fmla="*/ 38100 w 542925"/>
                <a:gd name="connsiteY1" fmla="*/ 0 h 390525"/>
                <a:gd name="connsiteX2" fmla="*/ 0 w 542925"/>
                <a:gd name="connsiteY2" fmla="*/ 38100 h 390525"/>
                <a:gd name="connsiteX3" fmla="*/ 0 w 542925"/>
                <a:gd name="connsiteY3" fmla="*/ 72390 h 390525"/>
                <a:gd name="connsiteX4" fmla="*/ 38100 w 542925"/>
                <a:gd name="connsiteY4" fmla="*/ 95250 h 390525"/>
                <a:gd name="connsiteX5" fmla="*/ 38100 w 542925"/>
                <a:gd name="connsiteY5" fmla="*/ 38100 h 390525"/>
                <a:gd name="connsiteX6" fmla="*/ 504825 w 542925"/>
                <a:gd name="connsiteY6" fmla="*/ 38100 h 390525"/>
                <a:gd name="connsiteX7" fmla="*/ 504825 w 542925"/>
                <a:gd name="connsiteY7" fmla="*/ 352425 h 390525"/>
                <a:gd name="connsiteX8" fmla="*/ 179737 w 542925"/>
                <a:gd name="connsiteY8" fmla="*/ 352425 h 390525"/>
                <a:gd name="connsiteX9" fmla="*/ 156496 w 542925"/>
                <a:gd name="connsiteY9" fmla="*/ 390525 h 390525"/>
                <a:gd name="connsiteX10" fmla="*/ 504825 w 542925"/>
                <a:gd name="connsiteY10" fmla="*/ 390525 h 390525"/>
                <a:gd name="connsiteX11" fmla="*/ 542925 w 542925"/>
                <a:gd name="connsiteY11" fmla="*/ 352425 h 390525"/>
                <a:gd name="connsiteX12" fmla="*/ 542925 w 542925"/>
                <a:gd name="connsiteY12" fmla="*/ 38100 h 390525"/>
                <a:gd name="connsiteX13" fmla="*/ 504825 w 542925"/>
                <a:gd name="connsiteY13" fmla="*/ 0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42925" h="390525">
                  <a:moveTo>
                    <a:pt x="504825" y="0"/>
                  </a:moveTo>
                  <a:lnTo>
                    <a:pt x="38100" y="0"/>
                  </a:lnTo>
                  <a:cubicBezTo>
                    <a:pt x="17058" y="0"/>
                    <a:pt x="0" y="17058"/>
                    <a:pt x="0" y="38100"/>
                  </a:cubicBezTo>
                  <a:lnTo>
                    <a:pt x="0" y="72390"/>
                  </a:lnTo>
                  <a:cubicBezTo>
                    <a:pt x="14564" y="76354"/>
                    <a:pt x="27748" y="84266"/>
                    <a:pt x="38100" y="95250"/>
                  </a:cubicBezTo>
                  <a:lnTo>
                    <a:pt x="38100" y="38100"/>
                  </a:lnTo>
                  <a:lnTo>
                    <a:pt x="504825" y="38100"/>
                  </a:lnTo>
                  <a:lnTo>
                    <a:pt x="504825" y="352425"/>
                  </a:lnTo>
                  <a:lnTo>
                    <a:pt x="179737" y="352425"/>
                  </a:lnTo>
                  <a:lnTo>
                    <a:pt x="156496" y="390525"/>
                  </a:lnTo>
                  <a:lnTo>
                    <a:pt x="504825" y="390525"/>
                  </a:lnTo>
                  <a:cubicBezTo>
                    <a:pt x="525867" y="390525"/>
                    <a:pt x="542925" y="373467"/>
                    <a:pt x="542925" y="352425"/>
                  </a:cubicBezTo>
                  <a:lnTo>
                    <a:pt x="542925" y="38100"/>
                  </a:lnTo>
                  <a:cubicBezTo>
                    <a:pt x="542925" y="17058"/>
                    <a:pt x="525867" y="0"/>
                    <a:pt x="504825" y="0"/>
                  </a:cubicBezTo>
                  <a:close/>
                </a:path>
              </a:pathLst>
            </a:custGeom>
            <a:grpFill/>
            <a:ln w="9525" cap="flat">
              <a:noFill/>
              <a:prstDash val="solid"/>
              <a:miter/>
            </a:ln>
          </p:spPr>
          <p:txBody>
            <a:bodyPr rtlCol="0" anchor="ctr"/>
            <a:lstStyle/>
            <a:p>
              <a:endParaRPr lang="ja-JP" altLang="en-US"/>
            </a:p>
          </p:txBody>
        </p:sp>
      </p:grpSp>
      <p:sp>
        <p:nvSpPr>
          <p:cNvPr id="3" name="Rectangle 24">
            <a:extLst>
              <a:ext uri="{FF2B5EF4-FFF2-40B4-BE49-F238E27FC236}">
                <a16:creationId xmlns:a16="http://schemas.microsoft.com/office/drawing/2014/main" id="{75DF9E43-F9BF-4E07-C5F5-9B04D8D14C7B}"/>
              </a:ext>
            </a:extLst>
          </p:cNvPr>
          <p:cNvSpPr/>
          <p:nvPr/>
        </p:nvSpPr>
        <p:spPr>
          <a:xfrm>
            <a:off x="8954827" y="1252437"/>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ロジックモデルと各種モニタリング指標の全体像を記載ください。​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　加点⑭</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5" name="正方形/長方形 4">
            <a:extLst>
              <a:ext uri="{FF2B5EF4-FFF2-40B4-BE49-F238E27FC236}">
                <a16:creationId xmlns:a16="http://schemas.microsoft.com/office/drawing/2014/main" id="{7C12F37D-E551-8CAA-901B-DDBCB35DAE27}"/>
              </a:ext>
            </a:extLst>
          </p:cNvPr>
          <p:cNvSpPr/>
          <p:nvPr/>
        </p:nvSpPr>
        <p:spPr bwMode="auto">
          <a:xfrm>
            <a:off x="4786102" y="2963598"/>
            <a:ext cx="1455983"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アウトカム（意識変容）</a:t>
            </a:r>
            <a:endParaRPr lang="en-US" altLang="ja-JP" sz="105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6" name="正方形/長方形 5">
            <a:extLst>
              <a:ext uri="{FF2B5EF4-FFF2-40B4-BE49-F238E27FC236}">
                <a16:creationId xmlns:a16="http://schemas.microsoft.com/office/drawing/2014/main" id="{517EE0F4-40B2-44E0-77C2-747C4272BF80}"/>
              </a:ext>
            </a:extLst>
          </p:cNvPr>
          <p:cNvSpPr/>
          <p:nvPr/>
        </p:nvSpPr>
        <p:spPr bwMode="auto">
          <a:xfrm>
            <a:off x="8068856" y="2963598"/>
            <a:ext cx="1613534" cy="2885806"/>
          </a:xfrm>
          <a:prstGeom prst="rect">
            <a:avLst/>
          </a:prstGeom>
          <a:solidFill>
            <a:srgbClr val="FFDBCC"/>
          </a:solidFill>
          <a:ln w="6350" cap="flat" cmpd="sng" algn="ctr">
            <a:solidFill>
              <a:schemeClr val="tx1"/>
            </a:solidFill>
            <a:prstDash val="solid"/>
            <a:round/>
            <a:headEnd type="none" w="med" len="med"/>
            <a:tailEnd type="none" w="lg" len="lg"/>
          </a:ln>
          <a:effectLst/>
        </p:spPr>
        <p:txBody>
          <a:bodyPr vert="horz" wrap="square" lIns="18000" tIns="46800" rIns="18000" bIns="4680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Tx/>
              <a:buSzTx/>
              <a:buFont typeface="Wingdings" pitchFamily="2" charset="2"/>
              <a:buNone/>
              <a:tabLst/>
            </a:pPr>
            <a:r>
              <a:rPr lang="ja-JP" altLang="en-US" sz="1600" b="1" u="sng" dirty="0">
                <a:latin typeface="Arial" charset="0"/>
                <a:cs typeface="Arial" charset="0"/>
              </a:rPr>
              <a:t>アウトカム</a:t>
            </a:r>
            <a:br>
              <a:rPr lang="en-US" altLang="ja-JP" sz="1600" b="1" u="sng" dirty="0">
                <a:latin typeface="Arial" charset="0"/>
                <a:cs typeface="Arial" charset="0"/>
              </a:rPr>
            </a:br>
            <a:r>
              <a:rPr lang="ja-JP" altLang="en-US" sz="1200" b="1" u="sng" dirty="0">
                <a:latin typeface="Arial" charset="0"/>
                <a:cs typeface="Arial" charset="0"/>
              </a:rPr>
              <a:t>（組織へのエンゲージメント</a:t>
            </a:r>
            <a:r>
              <a:rPr lang="en-US" altLang="ja-JP" sz="1200" b="1" u="sng" dirty="0">
                <a:latin typeface="Arial" charset="0"/>
                <a:cs typeface="Arial" charset="0"/>
              </a:rPr>
              <a:t>/</a:t>
            </a:r>
            <a:r>
              <a:rPr lang="ja-JP" altLang="en-US" sz="1200" b="1" u="sng" dirty="0">
                <a:latin typeface="Arial" charset="0"/>
                <a:cs typeface="Arial" charset="0"/>
              </a:rPr>
              <a:t>愛着等の変化）</a:t>
            </a:r>
            <a:endParaRPr lang="en-US" altLang="ja-JP" sz="900" dirty="0">
              <a:latin typeface="Arial" charset="0"/>
              <a:cs typeface="Arial" charset="0"/>
            </a:endParaRPr>
          </a:p>
          <a:p>
            <a:pPr marL="171450" marR="0" indent="-171450" defTabSz="914400" rtl="0" eaLnBrk="1" fontAlgn="base" latinLnBrk="0" hangingPunct="1">
              <a:lnSpc>
                <a:spcPct val="100000"/>
              </a:lnSpc>
              <a:spcBef>
                <a:spcPct val="50000"/>
              </a:spcBef>
              <a:spcAft>
                <a:spcPct val="0"/>
              </a:spcAft>
              <a:buClrTx/>
              <a:buSzTx/>
              <a:buFont typeface="Wingdings" panose="05000000000000000000" pitchFamily="2" charset="2"/>
              <a:buChar char="l"/>
              <a:tabLst/>
            </a:pPr>
            <a:r>
              <a:rPr lang="en-US" altLang="ja-JP" sz="1100" dirty="0">
                <a:latin typeface="Arial" charset="0"/>
                <a:cs typeface="Arial" charset="0"/>
              </a:rPr>
              <a:t>XX</a:t>
            </a:r>
          </a:p>
        </p:txBody>
      </p:sp>
      <p:sp>
        <p:nvSpPr>
          <p:cNvPr id="7" name="爆発: 8 pt 6">
            <a:extLst>
              <a:ext uri="{FF2B5EF4-FFF2-40B4-BE49-F238E27FC236}">
                <a16:creationId xmlns:a16="http://schemas.microsoft.com/office/drawing/2014/main" id="{085E569E-D13C-5865-2506-8E8A92C90A18}"/>
              </a:ext>
            </a:extLst>
          </p:cNvPr>
          <p:cNvSpPr>
            <a:spLocks noChangeAspect="1"/>
          </p:cNvSpPr>
          <p:nvPr/>
        </p:nvSpPr>
        <p:spPr>
          <a:xfrm>
            <a:off x="6835033" y="1996201"/>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8" name="爆発: 8 pt 7">
            <a:extLst>
              <a:ext uri="{FF2B5EF4-FFF2-40B4-BE49-F238E27FC236}">
                <a16:creationId xmlns:a16="http://schemas.microsoft.com/office/drawing/2014/main" id="{5ACB185E-3775-5BA0-654C-04536EAFD455}"/>
              </a:ext>
            </a:extLst>
          </p:cNvPr>
          <p:cNvSpPr>
            <a:spLocks noChangeAspect="1"/>
          </p:cNvSpPr>
          <p:nvPr/>
        </p:nvSpPr>
        <p:spPr>
          <a:xfrm>
            <a:off x="8505922" y="1986360"/>
            <a:ext cx="755703" cy="636995"/>
          </a:xfrm>
          <a:prstGeom prst="irregularSeal1">
            <a:avLst/>
          </a:prstGeom>
          <a:solidFill>
            <a:srgbClr val="44546A"/>
          </a:solidFill>
          <a:ln w="12700" cap="flat" cmpd="sng" algn="ctr">
            <a:solidFill>
              <a:srgbClr val="4472C4">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4361530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383566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3-1.</a:t>
            </a:r>
            <a:r>
              <a:rPr lang="ja-JP" altLang="en-US" dirty="0"/>
              <a:t>　実証によって見込まれる成果と効果測定方法（概要）</a:t>
            </a:r>
            <a:endParaRPr lang="en-US" sz="1600" dirty="0">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171291" y="204225"/>
            <a:ext cx="3728609" cy="124649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アウトプット及びアウトカムに関しては必ず記載ください。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インパクトに関しては可能な範囲で記載ください。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graphicFrame>
        <p:nvGraphicFramePr>
          <p:cNvPr id="11" name="Table 3">
            <a:extLst>
              <a:ext uri="{FF2B5EF4-FFF2-40B4-BE49-F238E27FC236}">
                <a16:creationId xmlns:a16="http://schemas.microsoft.com/office/drawing/2014/main" id="{CCCF0E50-982F-CCFB-5F4F-6B6FEA4F5F11}"/>
              </a:ext>
            </a:extLst>
          </p:cNvPr>
          <p:cNvGraphicFramePr>
            <a:graphicFrameLocks noGrp="1"/>
          </p:cNvGraphicFramePr>
          <p:nvPr>
            <p:extLst>
              <p:ext uri="{D42A27DB-BD31-4B8C-83A1-F6EECF244321}">
                <p14:modId xmlns:p14="http://schemas.microsoft.com/office/powerpoint/2010/main" val="904880217"/>
              </p:ext>
            </p:extLst>
          </p:nvPr>
        </p:nvGraphicFramePr>
        <p:xfrm>
          <a:off x="629999" y="1581150"/>
          <a:ext cx="10933350" cy="4500762"/>
        </p:xfrm>
        <a:graphic>
          <a:graphicData uri="http://schemas.openxmlformats.org/drawingml/2006/table">
            <a:tbl>
              <a:tblPr firstRow="1" bandRow="1">
                <a:tableStyleId>{5C22544A-7EE6-4342-B048-85BDC9FD1C3A}</a:tableStyleId>
              </a:tblPr>
              <a:tblGrid>
                <a:gridCol w="2730058">
                  <a:extLst>
                    <a:ext uri="{9D8B030D-6E8A-4147-A177-3AD203B41FA5}">
                      <a16:colId xmlns:a16="http://schemas.microsoft.com/office/drawing/2014/main" val="2286045957"/>
                    </a:ext>
                  </a:extLst>
                </a:gridCol>
                <a:gridCol w="4101646">
                  <a:extLst>
                    <a:ext uri="{9D8B030D-6E8A-4147-A177-3AD203B41FA5}">
                      <a16:colId xmlns:a16="http://schemas.microsoft.com/office/drawing/2014/main" val="2460396383"/>
                    </a:ext>
                  </a:extLst>
                </a:gridCol>
                <a:gridCol w="4101646">
                  <a:extLst>
                    <a:ext uri="{9D8B030D-6E8A-4147-A177-3AD203B41FA5}">
                      <a16:colId xmlns:a16="http://schemas.microsoft.com/office/drawing/2014/main" val="2073487949"/>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期待される成果（アウトプット</a:t>
                      </a:r>
                      <a:r>
                        <a:rPr lang="en-US" altLang="ja-JP" sz="1800" b="0" dirty="0">
                          <a:solidFill>
                            <a:schemeClr val="accent1"/>
                          </a:solidFill>
                          <a:latin typeface="Meiryo UI" panose="020B0604030504040204" pitchFamily="50" charset="-128"/>
                          <a:ea typeface="Meiryo UI" panose="020B0604030504040204" pitchFamily="50" charset="-128"/>
                        </a:rPr>
                        <a:t>/</a:t>
                      </a:r>
                      <a:r>
                        <a:rPr lang="ja-JP" altLang="en-US" sz="1800" b="0" dirty="0">
                          <a:solidFill>
                            <a:schemeClr val="accent1"/>
                          </a:solidFill>
                          <a:latin typeface="Meiryo UI" panose="020B0604030504040204" pitchFamily="50" charset="-128"/>
                          <a:ea typeface="Meiryo UI" panose="020B0604030504040204" pitchFamily="50" charset="-128"/>
                        </a:rPr>
                        <a:t>アウトカム）</a:t>
                      </a:r>
                      <a:endParaRPr lang="en-US" altLang="ja-JP"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効果の測定方法（概要）</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831544"/>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実証を通じて達成される成果（サービス利用者の行動変容及びそれによる参加団体全体の変容）とその効果測定方法について、できるだけ詳細かつ実現可能な内容で記載してください。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p>
          <a:p>
            <a:pPr>
              <a:spcAft>
                <a:spcPts val="600"/>
              </a:spcAft>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例</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サービスを受けた個人単位の行動変容をどのような基準で測定するか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上記行動変容により、実証参加企業・自治体にもたらすメリットをどのような基準で測定するか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何を達成すれば実証の目標を達成したとみなすことができるか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a:spcAft>
                <a:spcPts val="600"/>
              </a:spcAft>
            </a:pP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13" name="Rectangle 24">
            <a:extLst>
              <a:ext uri="{FF2B5EF4-FFF2-40B4-BE49-F238E27FC236}">
                <a16:creationId xmlns:a16="http://schemas.microsoft.com/office/drawing/2014/main" id="{AB9D6E39-FC16-2B90-0811-7DFC4E7E0984}"/>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0104139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3-2.</a:t>
            </a:r>
            <a:r>
              <a:rPr lang="ja-JP" altLang="en-US" dirty="0"/>
              <a:t>　実証によって見込まれる成果と効果測定方法（詳細）</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72327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本実証によって見込まれる成果と効果測定方法について詳細を記載してください。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98FECF07-D70E-81AE-342E-EE67884890C3}"/>
              </a:ext>
            </a:extLst>
          </p:cNvPr>
          <p:cNvSpPr/>
          <p:nvPr/>
        </p:nvSpPr>
        <p:spPr>
          <a:xfrm>
            <a:off x="8958691" y="2056479"/>
            <a:ext cx="3066473" cy="201593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成果測定方法について、前頁をさらに詳細かつ実現可能な内容で記載してください。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必須③、加点⑭</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効果測定方法の詳細には、プログラムの効果に関するモニタリング手法の補足説明や取得期間等を記載ください。</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ja-JP" altLang="en-US" sz="1200" dirty="0">
                <a:solidFill>
                  <a:schemeClr val="tx1"/>
                </a:solidFill>
                <a:latin typeface="Trebuchet MS" panose="020B0603020202020204" pitchFamily="34" charset="0"/>
                <a:ea typeface="Meiryo UI" panose="020B0604030504040204" pitchFamily="50" charset="-128"/>
              </a:rPr>
              <a:t>（効果測定方法の例）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事前事後アンケート</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サービス利用サイトへの遷移モニタリング結果</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7809149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7876318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実施体制・実証フィールド </a:t>
            </a:r>
            <a:r>
              <a:rPr lang="en-US" altLang="ja-JP" dirty="0"/>
              <a:t>(</a:t>
            </a:r>
            <a:r>
              <a:rPr lang="ja-JP" altLang="en-US" dirty="0"/>
              <a:t>実証自治体・実証企業</a:t>
            </a:r>
            <a:r>
              <a:rPr lang="en-US" altLang="ja-JP" dirty="0"/>
              <a:t>)</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XX/XX</a:t>
            </a:r>
            <a:r>
              <a:rPr kumimoji="1" lang="ja-JP" altLang="en-US" sz="1600" dirty="0">
                <a:solidFill>
                  <a:schemeClr val="tx1"/>
                </a:solidFill>
                <a:latin typeface="Trebuchet MS" panose="020B0603020202020204" pitchFamily="34" charset="0"/>
                <a:ea typeface="Meiryo UI" panose="020B0604030504040204" pitchFamily="50" charset="-128"/>
              </a:rPr>
              <a:t>市</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(xx</a:t>
            </a:r>
            <a:r>
              <a:rPr kumimoji="1" lang="ja-JP" altLang="en-US" sz="1600" dirty="0">
                <a:solidFill>
                  <a:schemeClr val="tx1"/>
                </a:solidFill>
                <a:latin typeface="Trebuchet MS" panose="020B0603020202020204" pitchFamily="34" charset="0"/>
                <a:ea typeface="Meiryo UI" panose="020B0604030504040204" pitchFamily="50" charset="-128"/>
              </a:rPr>
              <a:t>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p>
          <a:p>
            <a:pPr>
              <a:buSzPct val="100000"/>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対象者：</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6" name="Rectangle 15">
            <a:extLst>
              <a:ext uri="{FF2B5EF4-FFF2-40B4-BE49-F238E27FC236}">
                <a16:creationId xmlns:a16="http://schemas.microsoft.com/office/drawing/2014/main" id="{3A1DD5B5-C909-4710-A1DD-49C378F39295}"/>
              </a:ext>
            </a:extLst>
          </p:cNvPr>
          <p:cNvSpPr/>
          <p:nvPr/>
        </p:nvSpPr>
        <p:spPr>
          <a:xfrm>
            <a:off x="8958691" y="622802"/>
            <a:ext cx="3066473" cy="1981858"/>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再委託、監修 等の区別も記載ください。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現時点で記載できる範囲で問題ございません。</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3" name="Rectangle 24">
            <a:extLst>
              <a:ext uri="{FF2B5EF4-FFF2-40B4-BE49-F238E27FC236}">
                <a16:creationId xmlns:a16="http://schemas.microsoft.com/office/drawing/2014/main" id="{75B43C2F-19B6-D765-2B98-F972521EFA2F}"/>
              </a:ext>
            </a:extLst>
          </p:cNvPr>
          <p:cNvSpPr/>
          <p:nvPr/>
        </p:nvSpPr>
        <p:spPr>
          <a:xfrm>
            <a:off x="8958690" y="2857864"/>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確実な事業実施ができることが分かるように体制・フィールドの想定を記載ください。事業実施</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Tree>
    <p:extLst>
      <p:ext uri="{BB962C8B-B14F-4D97-AF65-F5344CB8AC3E}">
        <p14:creationId xmlns:p14="http://schemas.microsoft.com/office/powerpoint/2010/main" val="2080062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18FC2-4B4C-23E8-A543-D6B858AACBB7}"/>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414409A-5EC0-3AFF-0E5D-39DC3C449C3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7414409A-5EC0-3AFF-0E5D-39DC3C449C38}"/>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6273450-624E-5D1E-9C18-401E33BDE66A}"/>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0518C8B9-FD31-837E-0260-5119F7B46490}"/>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継続的な事業展開プラン</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4AC8BD2F-A88D-9F79-C1A9-EA1AE1147BE0}"/>
              </a:ext>
            </a:extLst>
          </p:cNvPr>
          <p:cNvSpPr/>
          <p:nvPr/>
        </p:nvSpPr>
        <p:spPr>
          <a:xfrm>
            <a:off x="8653780" y="160705"/>
            <a:ext cx="334074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実証後も継続的に事業を展開していくためのプラン</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仮説</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5D8CD7C6-BB03-8CE5-80FA-DFB7597C5A5E}"/>
              </a:ext>
            </a:extLst>
          </p:cNvPr>
          <p:cNvSpPr/>
          <p:nvPr/>
        </p:nvSpPr>
        <p:spPr>
          <a:xfrm>
            <a:off x="8719258" y="2977645"/>
            <a:ext cx="3340743" cy="3016210"/>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下記などを具体的に記載してください。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必須②、加点⑪⑫</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下記以外の観点でも構いません。</a:t>
            </a:r>
            <a:endParaRPr kumimoji="1" lang="en-US" altLang="ja-JP" sz="1200" dirty="0">
              <a:solidFill>
                <a:schemeClr val="tx1"/>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例</a:t>
            </a:r>
            <a:r>
              <a:rPr kumimoji="1" lang="en-US" altLang="ja-JP" sz="1200" dirty="0">
                <a:solidFill>
                  <a:schemeClr val="tx1"/>
                </a:solidFill>
                <a:latin typeface="Meiryo UI" panose="020B0604030504040204" pitchFamily="50" charset="-128"/>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来年度以降も、自治体、企業の事業としての実施は見込めるか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実証内での自治体・企業等並びに他機関との連携計画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108000" lvl="1">
              <a:buClr>
                <a:schemeClr val="tx2"/>
              </a:buClr>
            </a:pP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経済的に持続可能か</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仮説</a:t>
            </a:r>
            <a:r>
              <a:rPr kumimoji="1" lang="en-US" altLang="ja-JP" sz="1200" dirty="0">
                <a:solidFill>
                  <a:schemeClr val="tx1"/>
                </a:solidFill>
                <a:latin typeface="Trebuchet MS" panose="020B0603020202020204" pitchFamily="34" charset="0"/>
                <a:ea typeface="Meiryo UI" panose="020B0604030504040204" pitchFamily="50" charset="-128"/>
              </a:rPr>
              <a:t>)</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必要な運営費と現時点での年間収入の見込み</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受益者負担</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寄付等によって成り立つモデルの提示</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資金確保の目途</a:t>
            </a:r>
          </a:p>
          <a:p>
            <a:pPr marL="648000" lvl="2"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他機関との連携計画</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5" name="正方形/長方形 4">
            <a:extLst>
              <a:ext uri="{FF2B5EF4-FFF2-40B4-BE49-F238E27FC236}">
                <a16:creationId xmlns:a16="http://schemas.microsoft.com/office/drawing/2014/main" id="{C10354A9-350E-44CE-0D29-D02DED831F7D}"/>
              </a:ext>
            </a:extLst>
          </p:cNvPr>
          <p:cNvSpPr/>
          <p:nvPr/>
        </p:nvSpPr>
        <p:spPr>
          <a:xfrm>
            <a:off x="630001" y="1282700"/>
            <a:ext cx="5059599" cy="5029200"/>
          </a:xfrm>
          <a:prstGeom prst="rect">
            <a:avLst/>
          </a:prstGeom>
          <a:noFill/>
          <a:ln w="9525" cap="rnd" cmpd="sng" algn="ctr">
            <a:solidFill>
              <a:schemeClr val="bg1">
                <a:lumMod val="50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6" name="テキスト ボックス 5">
            <a:extLst>
              <a:ext uri="{FF2B5EF4-FFF2-40B4-BE49-F238E27FC236}">
                <a16:creationId xmlns:a16="http://schemas.microsoft.com/office/drawing/2014/main" id="{B04FEEFD-9EC7-498D-2116-CB4D3CD3F8ED}"/>
              </a:ext>
            </a:extLst>
          </p:cNvPr>
          <p:cNvSpPr txBox="1"/>
          <p:nvPr/>
        </p:nvSpPr>
        <p:spPr>
          <a:xfrm>
            <a:off x="668101" y="1320800"/>
            <a:ext cx="42467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次年度以降の具体的な取組計画</a:t>
            </a:r>
          </a:p>
        </p:txBody>
      </p:sp>
      <p:sp>
        <p:nvSpPr>
          <p:cNvPr id="7" name="正方形/長方形 6">
            <a:extLst>
              <a:ext uri="{FF2B5EF4-FFF2-40B4-BE49-F238E27FC236}">
                <a16:creationId xmlns:a16="http://schemas.microsoft.com/office/drawing/2014/main" id="{04B664B7-D2CB-2095-742A-CFAE66DCA5FD}"/>
              </a:ext>
            </a:extLst>
          </p:cNvPr>
          <p:cNvSpPr/>
          <p:nvPr/>
        </p:nvSpPr>
        <p:spPr>
          <a:xfrm>
            <a:off x="6345001" y="1282700"/>
            <a:ext cx="5059599" cy="5029200"/>
          </a:xfrm>
          <a:prstGeom prst="rect">
            <a:avLst/>
          </a:prstGeom>
          <a:noFill/>
          <a:ln w="9525" cap="rnd" cmpd="sng" algn="ctr">
            <a:solidFill>
              <a:schemeClr val="bg1">
                <a:lumMod val="50000"/>
              </a:schemeClr>
            </a:solidFill>
            <a:prstDash val="dash"/>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
        <p:nvSpPr>
          <p:cNvPr id="8" name="テキスト ボックス 7">
            <a:extLst>
              <a:ext uri="{FF2B5EF4-FFF2-40B4-BE49-F238E27FC236}">
                <a16:creationId xmlns:a16="http://schemas.microsoft.com/office/drawing/2014/main" id="{15B46544-9344-20CE-CA8E-DB9D9843C599}"/>
              </a:ext>
            </a:extLst>
          </p:cNvPr>
          <p:cNvSpPr txBox="1"/>
          <p:nvPr/>
        </p:nvSpPr>
        <p:spPr>
          <a:xfrm>
            <a:off x="6433901" y="1320800"/>
            <a:ext cx="4526199" cy="249299"/>
          </a:xfrm>
          <a:prstGeom prst="rect">
            <a:avLst/>
          </a:prstGeom>
        </p:spPr>
        <p:txBody>
          <a:bodyPr vert="horz" wrap="square" lIns="0" tIns="0" rIns="0" bIns="0" rtlCol="0" anchor="t">
            <a:spAutoFit/>
          </a:bodyPr>
          <a:lstStyle>
            <a:lvl1pPr defTabSz="914377">
              <a:lnSpc>
                <a:spcPct val="90000"/>
              </a:lnSpc>
              <a:spcBef>
                <a:spcPct val="0"/>
              </a:spcBef>
              <a:buNone/>
              <a:defRPr kumimoji="1" sz="24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a:lstStyle>
          <a:p>
            <a:r>
              <a:rPr lang="ja-JP" altLang="en-US" sz="1800" u="sng" dirty="0"/>
              <a:t>将来の取組の展開（社会実装に向けた展望）</a:t>
            </a:r>
          </a:p>
        </p:txBody>
      </p:sp>
      <p:sp>
        <p:nvSpPr>
          <p:cNvPr id="9" name="矢印: ストライプ 8">
            <a:extLst>
              <a:ext uri="{FF2B5EF4-FFF2-40B4-BE49-F238E27FC236}">
                <a16:creationId xmlns:a16="http://schemas.microsoft.com/office/drawing/2014/main" id="{FEF302B1-57A2-4ECB-122F-64D940B7BBB5}"/>
              </a:ext>
            </a:extLst>
          </p:cNvPr>
          <p:cNvSpPr/>
          <p:nvPr/>
        </p:nvSpPr>
        <p:spPr>
          <a:xfrm>
            <a:off x="5455493" y="2971292"/>
            <a:ext cx="978408" cy="1652016"/>
          </a:xfrm>
          <a:prstGeom prst="stripedRightArrow">
            <a:avLst/>
          </a:prstGeom>
          <a:solidFill>
            <a:schemeClr val="bg1">
              <a:lumMod val="75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ja-JP" altLang="en-US" sz="1200" dirty="0" err="1">
              <a:solidFill>
                <a:srgbClr val="FFFFFF"/>
              </a:solidFill>
            </a:endParaRPr>
          </a:p>
        </p:txBody>
      </p:sp>
    </p:spTree>
    <p:extLst>
      <p:ext uri="{BB962C8B-B14F-4D97-AF65-F5344CB8AC3E}">
        <p14:creationId xmlns:p14="http://schemas.microsoft.com/office/powerpoint/2010/main" val="11046012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60905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5.</a:t>
            </a:r>
            <a:r>
              <a:rPr lang="ja-JP" altLang="en-US" dirty="0"/>
              <a:t>実施スケジュール</a:t>
            </a:r>
            <a:endParaRPr lang="en-US" sz="1600" dirty="0">
              <a:solidFill>
                <a:srgbClr val="575757"/>
              </a:solidFill>
              <a:latin typeface="Trebuchet MS" panose="020B0603020202020204" pitchFamily="34" charset="0"/>
            </a:endParaRPr>
          </a:p>
        </p:txBody>
      </p:sp>
      <p:sp>
        <p:nvSpPr>
          <p:cNvPr id="50" name="Rectangle 24">
            <a:extLst>
              <a:ext uri="{FF2B5EF4-FFF2-40B4-BE49-F238E27FC236}">
                <a16:creationId xmlns:a16="http://schemas.microsoft.com/office/drawing/2014/main" id="{978B5F9F-7127-4D9E-86A2-33C865450D4A}"/>
              </a:ext>
            </a:extLst>
          </p:cNvPr>
          <p:cNvSpPr/>
          <p:nvPr/>
        </p:nvSpPr>
        <p:spPr>
          <a:xfrm>
            <a:off x="7695346" y="47260"/>
            <a:ext cx="4421098"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11</a:t>
            </a: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月までには実証を終え、</a:t>
            </a:r>
            <a:r>
              <a:rPr kumimoji="1" lang="en-US" altLang="ja-JP" sz="1200" dirty="0">
                <a:solidFill>
                  <a:schemeClr val="bg1"/>
                </a:solidFill>
                <a:latin typeface="Meiryo UI" panose="020B0604030504040204" pitchFamily="50" charset="-128"/>
                <a:ea typeface="Meiryo UI" panose="020B0604030504040204" pitchFamily="50" charset="-128"/>
              </a:rPr>
              <a:t>12</a:t>
            </a:r>
            <a:r>
              <a:rPr kumimoji="1" lang="ja-JP" altLang="en-US" sz="1200" dirty="0">
                <a:solidFill>
                  <a:schemeClr val="bg1"/>
                </a:solidFill>
                <a:latin typeface="Meiryo UI" panose="020B0604030504040204" pitchFamily="50" charset="-128"/>
                <a:ea typeface="Meiryo UI" panose="020B0604030504040204" pitchFamily="50" charset="-128"/>
              </a:rPr>
              <a:t>月より効果検証を実施する想定で記載ください。</a:t>
            </a:r>
            <a:endParaRPr kumimoji="1" lang="en-US" altLang="ja-JP" sz="1200" dirty="0">
              <a:solidFill>
                <a:schemeClr val="bg1"/>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chemeClr val="bg1"/>
                </a:solidFill>
                <a:latin typeface="Meiryo UI" panose="020B0604030504040204" pitchFamily="50" charset="-128"/>
                <a:ea typeface="Meiryo UI" panose="020B0604030504040204" pitchFamily="50" charset="-128"/>
              </a:rPr>
              <a:t>9</a:t>
            </a:r>
            <a:r>
              <a:rPr kumimoji="1" lang="ja-JP" altLang="en-US" sz="1200" dirty="0">
                <a:solidFill>
                  <a:schemeClr val="bg1"/>
                </a:solidFill>
                <a:latin typeface="Meiryo UI" panose="020B0604030504040204" pitchFamily="50" charset="-128"/>
                <a:ea typeface="Meiryo UI" panose="020B0604030504040204" pitchFamily="50" charset="-128"/>
              </a:rPr>
              <a:t>月</a:t>
            </a:r>
            <a:r>
              <a:rPr kumimoji="1" lang="ja-JP" altLang="en-US" sz="1200" dirty="0">
                <a:solidFill>
                  <a:srgbClr val="FFFFFF"/>
                </a:solidFill>
                <a:latin typeface="Meiryo UI" panose="020B0604030504040204" pitchFamily="50" charset="-128"/>
                <a:ea typeface="Meiryo UI" panose="020B0604030504040204" pitchFamily="50" charset="-128"/>
              </a:rPr>
              <a:t>になる前提で</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スケジュールを組んでいただければと思いますが、採択時期によっては前後する可能性があります。</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cxnSp>
        <p:nvCxnSpPr>
          <p:cNvPr id="4" name="Straight Connector 5">
            <a:extLst>
              <a:ext uri="{FF2B5EF4-FFF2-40B4-BE49-F238E27FC236}">
                <a16:creationId xmlns:a16="http://schemas.microsoft.com/office/drawing/2014/main" id="{55BBF6C2-C4A2-ADCD-4E9A-F75A56745472}"/>
              </a:ext>
            </a:extLst>
          </p:cNvPr>
          <p:cNvCxnSpPr/>
          <p:nvPr/>
        </p:nvCxnSpPr>
        <p:spPr>
          <a:xfrm>
            <a:off x="1123155" y="1651696"/>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7" name="Rectangle 15">
            <a:extLst>
              <a:ext uri="{FF2B5EF4-FFF2-40B4-BE49-F238E27FC236}">
                <a16:creationId xmlns:a16="http://schemas.microsoft.com/office/drawing/2014/main" id="{5729891B-BAAE-F7B4-08EF-B3D3C6A70BB3}"/>
              </a:ext>
            </a:extLst>
          </p:cNvPr>
          <p:cNvSpPr/>
          <p:nvPr/>
        </p:nvSpPr>
        <p:spPr>
          <a:xfrm>
            <a:off x="1473603"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8" name="Rectangle 16">
            <a:extLst>
              <a:ext uri="{FF2B5EF4-FFF2-40B4-BE49-F238E27FC236}">
                <a16:creationId xmlns:a16="http://schemas.microsoft.com/office/drawing/2014/main" id="{B63B77DC-C897-5D59-E1BA-AD44E5A4F6E1}"/>
              </a:ext>
            </a:extLst>
          </p:cNvPr>
          <p:cNvSpPr/>
          <p:nvPr/>
        </p:nvSpPr>
        <p:spPr>
          <a:xfrm>
            <a:off x="3294868"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9" name="Rectangle 17">
            <a:extLst>
              <a:ext uri="{FF2B5EF4-FFF2-40B4-BE49-F238E27FC236}">
                <a16:creationId xmlns:a16="http://schemas.microsoft.com/office/drawing/2014/main" id="{5AB6B113-E5C0-BEB5-6266-57FB80D3848A}"/>
              </a:ext>
            </a:extLst>
          </p:cNvPr>
          <p:cNvSpPr/>
          <p:nvPr/>
        </p:nvSpPr>
        <p:spPr>
          <a:xfrm>
            <a:off x="5116133"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0" name="Rectangle 18">
            <a:extLst>
              <a:ext uri="{FF2B5EF4-FFF2-40B4-BE49-F238E27FC236}">
                <a16:creationId xmlns:a16="http://schemas.microsoft.com/office/drawing/2014/main" id="{AFDFF6A2-6CB3-68FC-F8AC-8EE389B1F29A}"/>
              </a:ext>
            </a:extLst>
          </p:cNvPr>
          <p:cNvSpPr/>
          <p:nvPr/>
        </p:nvSpPr>
        <p:spPr>
          <a:xfrm>
            <a:off x="6937398"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1" name="Rectangle 19">
            <a:extLst>
              <a:ext uri="{FF2B5EF4-FFF2-40B4-BE49-F238E27FC236}">
                <a16:creationId xmlns:a16="http://schemas.microsoft.com/office/drawing/2014/main" id="{1260362D-F8BF-1B2D-7748-09077F32E8DC}"/>
              </a:ext>
            </a:extLst>
          </p:cNvPr>
          <p:cNvSpPr/>
          <p:nvPr/>
        </p:nvSpPr>
        <p:spPr>
          <a:xfrm>
            <a:off x="8758663"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2" name="Rectangle 20">
            <a:extLst>
              <a:ext uri="{FF2B5EF4-FFF2-40B4-BE49-F238E27FC236}">
                <a16:creationId xmlns:a16="http://schemas.microsoft.com/office/drawing/2014/main" id="{E713C310-9AD6-4D13-9347-001A897CA35A}"/>
              </a:ext>
            </a:extLst>
          </p:cNvPr>
          <p:cNvSpPr/>
          <p:nvPr/>
        </p:nvSpPr>
        <p:spPr>
          <a:xfrm>
            <a:off x="10579930" y="1247213"/>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14" name="Straight Connector 24">
            <a:extLst>
              <a:ext uri="{FF2B5EF4-FFF2-40B4-BE49-F238E27FC236}">
                <a16:creationId xmlns:a16="http://schemas.microsoft.com/office/drawing/2014/main" id="{7F7A8DFF-B191-6E72-A70C-B562241A7D78}"/>
              </a:ext>
            </a:extLst>
          </p:cNvPr>
          <p:cNvCxnSpPr>
            <a:cxnSpLocks/>
          </p:cNvCxnSpPr>
          <p:nvPr/>
        </p:nvCxnSpPr>
        <p:spPr>
          <a:xfrm>
            <a:off x="2802667"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5" name="Straight Connector 25">
            <a:extLst>
              <a:ext uri="{FF2B5EF4-FFF2-40B4-BE49-F238E27FC236}">
                <a16:creationId xmlns:a16="http://schemas.microsoft.com/office/drawing/2014/main" id="{4784F5B6-7C33-84BE-ED9E-0C2A0AB6CC2F}"/>
              </a:ext>
            </a:extLst>
          </p:cNvPr>
          <p:cNvCxnSpPr>
            <a:cxnSpLocks/>
          </p:cNvCxnSpPr>
          <p:nvPr/>
        </p:nvCxnSpPr>
        <p:spPr>
          <a:xfrm>
            <a:off x="4730324"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6" name="Straight Connector 26">
            <a:extLst>
              <a:ext uri="{FF2B5EF4-FFF2-40B4-BE49-F238E27FC236}">
                <a16:creationId xmlns:a16="http://schemas.microsoft.com/office/drawing/2014/main" id="{0ABC16C4-2750-85F0-55C6-918025B93D6B}"/>
              </a:ext>
            </a:extLst>
          </p:cNvPr>
          <p:cNvCxnSpPr>
            <a:cxnSpLocks/>
          </p:cNvCxnSpPr>
          <p:nvPr/>
        </p:nvCxnSpPr>
        <p:spPr>
          <a:xfrm>
            <a:off x="6657981"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7" name="Straight Connector 27">
            <a:extLst>
              <a:ext uri="{FF2B5EF4-FFF2-40B4-BE49-F238E27FC236}">
                <a16:creationId xmlns:a16="http://schemas.microsoft.com/office/drawing/2014/main" id="{469370F5-44FB-5954-5709-9FDC75301BC9}"/>
              </a:ext>
            </a:extLst>
          </p:cNvPr>
          <p:cNvCxnSpPr>
            <a:cxnSpLocks/>
          </p:cNvCxnSpPr>
          <p:nvPr/>
        </p:nvCxnSpPr>
        <p:spPr>
          <a:xfrm>
            <a:off x="8585638"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8" name="Straight Connector 28">
            <a:extLst>
              <a:ext uri="{FF2B5EF4-FFF2-40B4-BE49-F238E27FC236}">
                <a16:creationId xmlns:a16="http://schemas.microsoft.com/office/drawing/2014/main" id="{82944C2D-A1CF-E14A-05F4-3C36B1F05897}"/>
              </a:ext>
            </a:extLst>
          </p:cNvPr>
          <p:cNvCxnSpPr>
            <a:cxnSpLocks/>
          </p:cNvCxnSpPr>
          <p:nvPr/>
        </p:nvCxnSpPr>
        <p:spPr>
          <a:xfrm>
            <a:off x="10513293" y="1561696"/>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20" name="Rectangle 24">
            <a:extLst>
              <a:ext uri="{FF2B5EF4-FFF2-40B4-BE49-F238E27FC236}">
                <a16:creationId xmlns:a16="http://schemas.microsoft.com/office/drawing/2014/main" id="{4F0B4CF7-574B-FFCD-CBA4-B538EB02CB26}"/>
              </a:ext>
            </a:extLst>
          </p:cNvPr>
          <p:cNvSpPr/>
          <p:nvPr/>
        </p:nvSpPr>
        <p:spPr>
          <a:xfrm>
            <a:off x="9049969" y="1741696"/>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今年度実証期間中に論点に対する示唆が得られるようなスケジュールを記載してください。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a:t>
            </a:r>
            <a:r>
              <a:rPr kumimoji="1" lang="en-US" altLang="ja-JP" sz="1200" dirty="0">
                <a:solidFill>
                  <a:schemeClr val="tx1"/>
                </a:solidFill>
                <a:latin typeface="Trebuchet MS" panose="020B0603020202020204" pitchFamily="34" charset="0"/>
                <a:ea typeface="Meiryo UI" panose="020B0604030504040204" pitchFamily="50" charset="-128"/>
              </a:rPr>
              <a:t>)</a:t>
            </a:r>
            <a:endParaRPr kumimoji="1" lang="ja-JP" altLang="en-US" sz="1200" dirty="0">
              <a:solidFill>
                <a:schemeClr val="tx1"/>
              </a:solidFill>
              <a:latin typeface="Trebuchet MS" panose="020B0603020202020204" pitchFamily="34" charset="0"/>
              <a:ea typeface="Meiryo UI" panose="020B0604030504040204" pitchFamily="50" charset="-128"/>
            </a:endParaRPr>
          </a:p>
        </p:txBody>
      </p:sp>
      <p:sp>
        <p:nvSpPr>
          <p:cNvPr id="21" name="正方形/長方形 20">
            <a:extLst>
              <a:ext uri="{FF2B5EF4-FFF2-40B4-BE49-F238E27FC236}">
                <a16:creationId xmlns:a16="http://schemas.microsoft.com/office/drawing/2014/main" id="{5AA1F205-60B1-D42B-8B6D-A3A7EF4CB920}"/>
              </a:ext>
            </a:extLst>
          </p:cNvPr>
          <p:cNvSpPr/>
          <p:nvPr/>
        </p:nvSpPr>
        <p:spPr>
          <a:xfrm>
            <a:off x="637437" y="1741696"/>
            <a:ext cx="410527" cy="4145388"/>
          </a:xfrm>
          <a:prstGeom prst="rect">
            <a:avLst/>
          </a:prstGeom>
          <a:solidFill>
            <a:schemeClr val="bg1"/>
          </a:solidFill>
          <a:ln w="9525" cap="rnd" cmpd="sng" algn="ctr">
            <a:solidFill>
              <a:schemeClr val="accent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ja-JP" altLang="en-US" b="1" dirty="0">
                <a:solidFill>
                  <a:schemeClr val="accent1"/>
                </a:solidFill>
              </a:rPr>
              <a:t>採</a:t>
            </a:r>
            <a:endParaRPr kumimoji="1" lang="en-US" altLang="ja-JP" b="1" dirty="0">
              <a:solidFill>
                <a:schemeClr val="accent1"/>
              </a:solidFill>
            </a:endParaRPr>
          </a:p>
          <a:p>
            <a:pPr algn="ctr">
              <a:lnSpc>
                <a:spcPct val="90000"/>
              </a:lnSpc>
              <a:spcAft>
                <a:spcPts val="1000"/>
              </a:spcAft>
            </a:pPr>
            <a:r>
              <a:rPr kumimoji="1" lang="ja-JP" altLang="en-US" b="1" dirty="0">
                <a:solidFill>
                  <a:schemeClr val="accent1"/>
                </a:solidFill>
              </a:rPr>
              <a:t>択</a:t>
            </a:r>
            <a:endParaRPr kumimoji="1" lang="en-US" altLang="ja-JP" b="1" dirty="0">
              <a:solidFill>
                <a:schemeClr val="accent1"/>
              </a:solidFill>
            </a:endParaRPr>
          </a:p>
        </p:txBody>
      </p:sp>
      <p:sp>
        <p:nvSpPr>
          <p:cNvPr id="24" name="矢印: 五方向 23">
            <a:extLst>
              <a:ext uri="{FF2B5EF4-FFF2-40B4-BE49-F238E27FC236}">
                <a16:creationId xmlns:a16="http://schemas.microsoft.com/office/drawing/2014/main" id="{2455723A-373F-3BEA-CAF4-F5CC04742C9A}"/>
              </a:ext>
            </a:extLst>
          </p:cNvPr>
          <p:cNvSpPr/>
          <p:nvPr/>
        </p:nvSpPr>
        <p:spPr>
          <a:xfrm>
            <a:off x="1166523" y="1741695"/>
            <a:ext cx="1138127" cy="646327"/>
          </a:xfrm>
          <a:prstGeom prst="homePlate">
            <a:avLst/>
          </a:prstGeom>
          <a:solidFill>
            <a:schemeClr val="accent3"/>
          </a:solidFill>
          <a:ln w="9525" cap="rnd" cmpd="sng" algn="ctr">
            <a:solidFill>
              <a:schemeClr val="bg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200" b="1" dirty="0">
                <a:solidFill>
                  <a:schemeClr val="tx1"/>
                </a:solidFill>
              </a:rPr>
              <a:t>【</a:t>
            </a:r>
            <a:r>
              <a:rPr kumimoji="1" lang="ja-JP" altLang="en-US" sz="1200" b="1" dirty="0">
                <a:solidFill>
                  <a:schemeClr val="tx1"/>
                </a:solidFill>
              </a:rPr>
              <a:t>必須</a:t>
            </a:r>
            <a:r>
              <a:rPr kumimoji="1" lang="en-US" altLang="ja-JP" sz="1200" b="1" dirty="0">
                <a:solidFill>
                  <a:schemeClr val="tx1"/>
                </a:solidFill>
              </a:rPr>
              <a:t>】</a:t>
            </a:r>
            <a:br>
              <a:rPr kumimoji="1" lang="en-US" altLang="ja-JP" sz="1200" b="1" dirty="0">
                <a:solidFill>
                  <a:schemeClr val="tx1"/>
                </a:solidFill>
              </a:rPr>
            </a:br>
            <a:r>
              <a:rPr kumimoji="1" lang="ja-JP" altLang="en-US" sz="1200" b="1" dirty="0">
                <a:solidFill>
                  <a:schemeClr val="tx1"/>
                </a:solidFill>
              </a:rPr>
              <a:t>事業計画すり合わせ</a:t>
            </a:r>
          </a:p>
        </p:txBody>
      </p:sp>
    </p:spTree>
    <p:extLst>
      <p:ext uri="{BB962C8B-B14F-4D97-AF65-F5344CB8AC3E}">
        <p14:creationId xmlns:p14="http://schemas.microsoft.com/office/powerpoint/2010/main" val="35263500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14466169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個人情報</a:t>
            </a:r>
            <a:r>
              <a:rPr lang="ja-JP" altLang="en-US" dirty="0"/>
              <a:t>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622802"/>
            <a:ext cx="3066473" cy="83099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a:solidFill>
                  <a:srgbClr val="FFFFFF"/>
                </a:solidFill>
                <a:latin typeface="Meiryo UI" panose="020B0604030504040204" pitchFamily="50" charset="-128"/>
                <a:ea typeface="Meiryo UI" panose="020B0604030504040204" pitchFamily="50" charset="-128"/>
              </a:rPr>
              <a:t>(JIS / ISO </a:t>
            </a:r>
            <a:r>
              <a:rPr kumimoji="1" lang="ja-JP" altLang="en-US" sz="1200" dirty="0">
                <a:solidFill>
                  <a:srgbClr val="FFFFFF"/>
                </a:solidFill>
                <a:latin typeface="Meiryo UI" panose="020B0604030504040204" pitchFamily="50" charset="-128"/>
                <a:ea typeface="Meiryo UI" panose="020B0604030504040204" pitchFamily="50" charset="-128"/>
              </a:rPr>
              <a:t>等</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や、それらがない場合は個人情報に関する取扱いマニュアルなどをご記載ください。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840289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a:t>
            </a:r>
            <a:r>
              <a:rPr lang="ja-JP" altLang="en-US" dirty="0">
                <a:ea typeface="Meiryo UI" panose="020B0604030504040204" pitchFamily="50" charset="-128"/>
              </a:rPr>
              <a:t>参考</a:t>
            </a:r>
            <a:r>
              <a:rPr lang="en-US" altLang="ja-JP" dirty="0">
                <a:ea typeface="Meiryo UI" panose="020B0604030504040204" pitchFamily="50" charset="-128"/>
              </a:rPr>
              <a:t>)</a:t>
            </a:r>
            <a:r>
              <a:rPr lang="ja-JP" altLang="en-US" dirty="0">
                <a:ea typeface="Meiryo UI" panose="020B0604030504040204" pitchFamily="50" charset="-128"/>
              </a:rPr>
              <a:t>支出計画の概要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9" name="Rectangle 24">
            <a:extLst>
              <a:ext uri="{FF2B5EF4-FFF2-40B4-BE49-F238E27FC236}">
                <a16:creationId xmlns:a16="http://schemas.microsoft.com/office/drawing/2014/main" id="{7D4E8C74-851A-470B-91DD-333B140BACB6}"/>
              </a:ext>
            </a:extLst>
          </p:cNvPr>
          <p:cNvSpPr/>
          <p:nvPr/>
        </p:nvSpPr>
        <p:spPr>
          <a:xfrm>
            <a:off x="8958691" y="622802"/>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313005"/>
            <a:ext cx="10934700" cy="4816190"/>
          </a:xfrm>
          <a:prstGeom prst="rect">
            <a:avLst/>
          </a:prstGeom>
          <a:noFill/>
          <a:ln w="9525" cap="rnd" cmpd="sng" algn="ctr">
            <a:no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提案のサマリ</a:t>
            </a:r>
            <a:endParaRPr kumimoji="1" lang="en-US" altLang="ja-JP" sz="1000" dirty="0">
              <a:solidFill>
                <a:schemeClr val="tx1"/>
              </a:solidFill>
              <a:latin typeface="Trebuchet MS" panose="020B0603020202020204" pitchFamily="34" charset="0"/>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成果と効果測定方法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実施体制・実証フィールド</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継続的な事業展開プラン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a:p>
            <a:pPr marL="0" lvl="1">
              <a:lnSpc>
                <a:spcPct val="150000"/>
              </a:lnSpc>
              <a:buClr>
                <a:schemeClr val="tx2"/>
              </a:buClr>
              <a:buSzPct val="100000"/>
            </a:pP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参考</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支出計画の概要</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6145654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r>
              <a:rPr lang="ja-JP" altLang="en-US" dirty="0"/>
              <a:t>提案のサマリ</a:t>
            </a:r>
            <a:endParaRPr lang="en-US" sz="1600" dirty="0">
              <a:solidFill>
                <a:srgbClr val="575757"/>
              </a:solidFill>
              <a:latin typeface="Trebuchet MS" panose="020B0603020202020204" pitchFamily="34" charset="0"/>
            </a:endParaRPr>
          </a:p>
        </p:txBody>
      </p:sp>
      <p:graphicFrame>
        <p:nvGraphicFramePr>
          <p:cNvPr id="3" name="Table 3">
            <a:extLst>
              <a:ext uri="{FF2B5EF4-FFF2-40B4-BE49-F238E27FC236}">
                <a16:creationId xmlns:a16="http://schemas.microsoft.com/office/drawing/2014/main" id="{722E403F-B16E-44D3-A1DE-C4695BB5B656}"/>
              </a:ext>
            </a:extLst>
          </p:cNvPr>
          <p:cNvGraphicFramePr>
            <a:graphicFrameLocks noGrp="1"/>
          </p:cNvGraphicFramePr>
          <p:nvPr>
            <p:extLst>
              <p:ext uri="{D42A27DB-BD31-4B8C-83A1-F6EECF244321}">
                <p14:modId xmlns:p14="http://schemas.microsoft.com/office/powerpoint/2010/main" val="3817410702"/>
              </p:ext>
            </p:extLst>
          </p:nvPr>
        </p:nvGraphicFramePr>
        <p:xfrm>
          <a:off x="630000" y="1008587"/>
          <a:ext cx="10579208" cy="5427515"/>
        </p:xfrm>
        <a:graphic>
          <a:graphicData uri="http://schemas.openxmlformats.org/drawingml/2006/table">
            <a:tbl>
              <a:tblPr firstRow="1" bandRow="1">
                <a:tableStyleId>{5C22544A-7EE6-4342-B048-85BDC9FD1C3A}</a:tableStyleId>
              </a:tblPr>
              <a:tblGrid>
                <a:gridCol w="643208">
                  <a:extLst>
                    <a:ext uri="{9D8B030D-6E8A-4147-A177-3AD203B41FA5}">
                      <a16:colId xmlns:a16="http://schemas.microsoft.com/office/drawing/2014/main" val="3191788206"/>
                    </a:ext>
                  </a:extLst>
                </a:gridCol>
                <a:gridCol w="2268000">
                  <a:extLst>
                    <a:ext uri="{9D8B030D-6E8A-4147-A177-3AD203B41FA5}">
                      <a16:colId xmlns:a16="http://schemas.microsoft.com/office/drawing/2014/main" val="164871375"/>
                    </a:ext>
                  </a:extLst>
                </a:gridCol>
                <a:gridCol w="936000">
                  <a:extLst>
                    <a:ext uri="{9D8B030D-6E8A-4147-A177-3AD203B41FA5}">
                      <a16:colId xmlns:a16="http://schemas.microsoft.com/office/drawing/2014/main" val="2619398578"/>
                    </a:ext>
                  </a:extLst>
                </a:gridCol>
                <a:gridCol w="612000">
                  <a:extLst>
                    <a:ext uri="{9D8B030D-6E8A-4147-A177-3AD203B41FA5}">
                      <a16:colId xmlns:a16="http://schemas.microsoft.com/office/drawing/2014/main" val="346274901"/>
                    </a:ext>
                  </a:extLst>
                </a:gridCol>
                <a:gridCol w="6120000">
                  <a:extLst>
                    <a:ext uri="{9D8B030D-6E8A-4147-A177-3AD203B41FA5}">
                      <a16:colId xmlns:a16="http://schemas.microsoft.com/office/drawing/2014/main" val="206671746"/>
                    </a:ext>
                  </a:extLst>
                </a:gridCol>
              </a:tblGrid>
              <a:tr h="520235">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項目</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事業内容に</a:t>
                      </a:r>
                      <a:endParaRPr lang="en-US" altLang="ja-JP" sz="1400" dirty="0">
                        <a:solidFill>
                          <a:srgbClr val="575757"/>
                        </a:solidFill>
                        <a:latin typeface="Meiryo UI" panose="020B0604030504040204" pitchFamily="50" charset="-128"/>
                        <a:ea typeface="Meiryo UI" panose="020B0604030504040204" pitchFamily="50" charset="-128"/>
                      </a:endParaRPr>
                    </a:p>
                    <a:p>
                      <a:pPr algn="ctr"/>
                      <a:r>
                        <a:rPr lang="ja-JP" altLang="en-US" sz="1400" dirty="0">
                          <a:solidFill>
                            <a:srgbClr val="575757"/>
                          </a:solidFill>
                          <a:latin typeface="Meiryo UI" panose="020B0604030504040204" pitchFamily="50" charset="-128"/>
                          <a:ea typeface="Meiryo UI" panose="020B0604030504040204" pitchFamily="50" charset="-128"/>
                        </a:rPr>
                        <a:t>係る要件</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marL="7200" marR="7200"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575757"/>
                          </a:solidFill>
                          <a:latin typeface="Meiryo UI" panose="020B0604030504040204" pitchFamily="50" charset="-128"/>
                          <a:ea typeface="Meiryo UI" panose="020B0604030504040204" pitchFamily="50" charset="-128"/>
                        </a:rPr>
                        <a:t>提案概要</a:t>
                      </a:r>
                      <a:endParaRPr lang="en-US" sz="1400" dirty="0">
                        <a:solidFill>
                          <a:srgbClr val="575757"/>
                        </a:solidFill>
                        <a:latin typeface="Meiryo UI" panose="020B0604030504040204" pitchFamily="50" charset="-128"/>
                        <a:ea typeface="Meiryo UI" panose="020B0604030504040204" pitchFamily="50" charset="-128"/>
                      </a:endParaRPr>
                    </a:p>
                  </a:txBody>
                  <a:tcPr anchor="b">
                    <a:lnL w="12700" cmpd="sng">
                      <a:noFill/>
                    </a:lnL>
                    <a:lnR w="12700" cmpd="sng">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602525"/>
                  </a:ext>
                </a:extLst>
              </a:tr>
              <a:tr h="368500">
                <a:tc rowSpan="4">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必須</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要素</a:t>
                      </a:r>
                      <a:endPar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endParaRPr>
                    </a:p>
                    <a:p>
                      <a:endParaRPr lang="ja-JP" altLang="en-US" dirty="0"/>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実証内容</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①</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400" dirty="0">
                          <a:solidFill>
                            <a:srgbClr val="575757"/>
                          </a:solidFill>
                          <a:latin typeface="Meiryo UI" panose="020B0604030504040204" pitchFamily="50" charset="-128"/>
                          <a:ea typeface="Meiryo UI" panose="020B0604030504040204" pitchFamily="50" charset="-128"/>
                        </a:rPr>
                        <a:t>P.*-**</a:t>
                      </a:r>
                    </a:p>
                    <a:p>
                      <a:r>
                        <a:rPr lang="en-US" sz="1400" dirty="0">
                          <a:solidFill>
                            <a:srgbClr val="575757"/>
                          </a:solidFill>
                          <a:latin typeface="Meiryo UI" panose="020B0604030504040204" pitchFamily="50" charset="-128"/>
                          <a:ea typeface="Meiryo UI" panose="020B0604030504040204" pitchFamily="50" charset="-128"/>
                        </a:rPr>
                        <a:t>,**</a:t>
                      </a: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60067"/>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継続的な事業展開</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②</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288905"/>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③</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495514"/>
                  </a:ext>
                </a:extLst>
              </a:tr>
              <a:tr h="247603">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altLang="ja-JP" sz="1400" dirty="0">
                          <a:solidFill>
                            <a:srgbClr val="37373A"/>
                          </a:solidFill>
                          <a:latin typeface="Meiryo UI" panose="020B0604030504040204" pitchFamily="50" charset="-128"/>
                          <a:ea typeface="Meiryo UI" panose="020B0604030504040204" pitchFamily="50" charset="-128"/>
                        </a:rPr>
                        <a:t>IR</a:t>
                      </a:r>
                      <a:r>
                        <a:rPr lang="ja-JP" altLang="en-US" sz="1400" dirty="0">
                          <a:solidFill>
                            <a:srgbClr val="37373A"/>
                          </a:solidFill>
                          <a:latin typeface="Meiryo UI" panose="020B0604030504040204" pitchFamily="50" charset="-128"/>
                          <a:ea typeface="Meiryo UI" panose="020B0604030504040204" pitchFamily="50" charset="-128"/>
                        </a:rPr>
                        <a:t>情報開示協力要請可否</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④</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2667521"/>
                  </a:ext>
                </a:extLst>
              </a:tr>
              <a:tr h="216764">
                <a:tc rowSpan="10">
                  <a:txBody>
                    <a:bodyPr/>
                    <a:lstStyle/>
                    <a:p>
                      <a:r>
                        <a:rPr lang="ja-JP" altLang="en-US" sz="1400" dirty="0">
                          <a:solidFill>
                            <a:srgbClr val="575757"/>
                          </a:solidFill>
                          <a:latin typeface="Meiryo UI" panose="020B0604030504040204" pitchFamily="50" charset="-128"/>
                          <a:ea typeface="Meiryo UI" panose="020B0604030504040204" pitchFamily="50" charset="-128"/>
                        </a:rPr>
                        <a:t>加点</a:t>
                      </a:r>
                      <a:endParaRPr lang="en-US" altLang="ja-JP" sz="1400" dirty="0">
                        <a:solidFill>
                          <a:srgbClr val="575757"/>
                        </a:solidFill>
                        <a:latin typeface="Meiryo UI" panose="020B0604030504040204" pitchFamily="50" charset="-128"/>
                        <a:ea typeface="Meiryo UI" panose="020B0604030504040204" pitchFamily="50" charset="-128"/>
                      </a:endParaRPr>
                    </a:p>
                    <a:p>
                      <a:r>
                        <a:rPr lang="ja-JP" altLang="en-US" sz="1400" dirty="0">
                          <a:solidFill>
                            <a:srgbClr val="575757"/>
                          </a:solidFill>
                          <a:latin typeface="Meiryo UI" panose="020B0604030504040204" pitchFamily="50" charset="-128"/>
                          <a:ea typeface="Meiryo UI" panose="020B0604030504040204" pitchFamily="50" charset="-128"/>
                        </a:rPr>
                        <a:t>要素</a:t>
                      </a:r>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ロードマップの実現性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⑤</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91732598"/>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複数論点の統合</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⑥</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00400791"/>
                  </a:ext>
                </a:extLst>
              </a:tr>
              <a:tr h="216764">
                <a:tc vMerge="1">
                  <a:txBody>
                    <a:bodyPr/>
                    <a:lstStyle/>
                    <a:p>
                      <a:endParaRPr lang="en-US" sz="140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対象層の選定</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⑦</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293675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確実性</a:t>
                      </a:r>
                      <a:endParaRPr lang="en-US" altLang="ja-JP"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⑧</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40932048"/>
                  </a:ext>
                </a:extLst>
              </a:tr>
              <a:tr h="216764">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過去の実績</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⑨</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1736928"/>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独自性・新規性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⑩</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887362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来年度以降の事業計画の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具体性</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⑪</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666512"/>
                  </a:ext>
                </a:extLst>
              </a:tr>
              <a:tr h="287120">
                <a:tc vMerge="1">
                  <a:txBody>
                    <a:bodyPr/>
                    <a:lstStyle/>
                    <a:p>
                      <a:endParaRPr kumimoji="1" lang="ja-JP" altLang="en-US"/>
                    </a:p>
                  </a:txBody>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来年度以降の取組の広がり</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⑫</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marR="0" lvl="1" indent="-216000" algn="l" defTabSz="914377" rtl="0" eaLnBrk="1" fontAlgn="auto" latinLnBrk="0" hangingPunct="1">
                        <a:lnSpc>
                          <a:spcPct val="100000"/>
                        </a:lnSpc>
                        <a:spcBef>
                          <a:spcPts val="0"/>
                        </a:spcBef>
                        <a:spcAft>
                          <a:spcPts val="0"/>
                        </a:spcAft>
                        <a:buClr>
                          <a:schemeClr val="tx2"/>
                        </a:buClr>
                        <a:buSzTx/>
                        <a:buFont typeface="Trebuchet MS" panose="020B0603020202020204" pitchFamily="34" charset="0"/>
                        <a:buChar char="•"/>
                        <a:tabLst/>
                        <a:defRPr/>
                      </a:pPr>
                      <a:r>
                        <a:rPr lang="en-US" altLang="ja-JP" sz="1400" dirty="0">
                          <a:solidFill>
                            <a:schemeClr val="tx1"/>
                          </a:solidFill>
                          <a:latin typeface="Trebuchet MS" panose="020B0603020202020204" pitchFamily="34" charset="0"/>
                          <a:ea typeface="Meiryo UI" panose="020B0604030504040204" pitchFamily="50" charset="-128"/>
                        </a:rPr>
                        <a:t>XX</a:t>
                      </a: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2910600"/>
                  </a:ext>
                </a:extLst>
              </a:tr>
              <a:tr h="216764">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外部への発信</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⑬</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86006416"/>
                  </a:ext>
                </a:extLst>
              </a:tr>
              <a:tr h="368500">
                <a:tc vMerge="1">
                  <a:txBody>
                    <a:bodyPr/>
                    <a:lstStyle/>
                    <a:p>
                      <a:endParaRPr lang="en-US" sz="1400" dirty="0">
                        <a:solidFill>
                          <a:srgbClr val="575757"/>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ja-JP" altLang="en-US" sz="1400" dirty="0">
                          <a:solidFill>
                            <a:srgbClr val="37373A"/>
                          </a:solidFill>
                          <a:latin typeface="Meiryo UI" panose="020B0604030504040204" pitchFamily="50" charset="-128"/>
                          <a:ea typeface="Meiryo UI" panose="020B0604030504040204" pitchFamily="50" charset="-128"/>
                        </a:rPr>
                        <a:t>成果と効果測定方法の</a:t>
                      </a:r>
                      <a:br>
                        <a:rPr lang="en-US" altLang="ja-JP" sz="1400" dirty="0">
                          <a:solidFill>
                            <a:srgbClr val="37373A"/>
                          </a:solidFill>
                          <a:latin typeface="Meiryo UI" panose="020B0604030504040204" pitchFamily="50" charset="-128"/>
                          <a:ea typeface="Meiryo UI" panose="020B0604030504040204" pitchFamily="50" charset="-128"/>
                        </a:rPr>
                      </a:br>
                      <a:r>
                        <a:rPr lang="ja-JP" altLang="en-US" sz="1400" dirty="0">
                          <a:solidFill>
                            <a:srgbClr val="37373A"/>
                          </a:solidFill>
                          <a:latin typeface="Meiryo UI" panose="020B0604030504040204" pitchFamily="50" charset="-128"/>
                          <a:ea typeface="Meiryo UI" panose="020B0604030504040204" pitchFamily="50" charset="-128"/>
                        </a:rPr>
                        <a:t>詳細な説明・工夫</a:t>
                      </a:r>
                      <a:endParaRPr lang="en-US" sz="1400" dirty="0">
                        <a:solidFill>
                          <a:srgbClr val="37373A"/>
                        </a:solidFill>
                        <a:latin typeface="Meiryo UI" panose="020B0604030504040204" pitchFamily="50" charset="-128"/>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ctr"/>
                      <a:r>
                        <a:rPr lang="ja-JP" altLang="en-US" sz="1400" dirty="0">
                          <a:solidFill>
                            <a:srgbClr val="575757"/>
                          </a:solidFill>
                          <a:latin typeface="Meiryo UI" panose="020B0604030504040204" pitchFamily="50" charset="-128"/>
                          <a:ea typeface="Meiryo UI" panose="020B0604030504040204" pitchFamily="50" charset="-128"/>
                        </a:rPr>
                        <a:t>⑭</a:t>
                      </a:r>
                      <a:endParaRPr lang="en-US" sz="1400" dirty="0">
                        <a:solidFill>
                          <a:srgbClr val="575757"/>
                        </a:solidFill>
                        <a:latin typeface="Meiryo UI" panose="020B0604030504040204" pitchFamily="50" charset="-128"/>
                        <a:ea typeface="Meiryo UI" panose="020B0604030504040204" pitchFamily="50" charset="-128"/>
                      </a:endParaRPr>
                    </a:p>
                  </a:txBody>
                  <a:tcPr marL="36000" marR="36000" anchor="ct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400" b="0" i="0" u="none" strike="noStrike" kern="1200" cap="none" spc="0" normalizeH="0" baseline="0" noProof="0" dirty="0">
                          <a:ln>
                            <a:noFill/>
                          </a:ln>
                          <a:solidFill>
                            <a:srgbClr val="575757"/>
                          </a:solidFill>
                          <a:effectLst/>
                          <a:uLnTx/>
                          <a:uFillTx/>
                          <a:latin typeface="Meiryo UI" panose="020B0604030504040204" pitchFamily="50" charset="-128"/>
                          <a:ea typeface="Meiryo UI" panose="020B0604030504040204" pitchFamily="50" charset="-128"/>
                          <a:cs typeface="+mn-cs"/>
                        </a:rPr>
                        <a:t>P.**</a:t>
                      </a:r>
                      <a:endParaRPr lang="en-US" sz="1400" dirty="0">
                        <a:solidFill>
                          <a:srgbClr val="575757"/>
                        </a:solidFill>
                        <a:latin typeface="Meiryo UI" panose="020B0604030504040204" pitchFamily="50" charset="-128"/>
                        <a:ea typeface="Meiryo UI" panose="020B0604030504040204" pitchFamily="50" charset="-128"/>
                      </a:endParaRPr>
                    </a:p>
                  </a:txBody>
                  <a:tcPr marL="7200" marR="7200">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324000" lvl="1" indent="-216000" algn="l" defTabSz="914377" rtl="0" eaLnBrk="1" latinLnBrk="0" hangingPunct="1">
                        <a:buClr>
                          <a:schemeClr val="tx2"/>
                        </a:buClr>
                        <a:buFont typeface="Trebuchet MS" panose="020B0603020202020204" pitchFamily="34" charset="0"/>
                        <a:buChar char="•"/>
                      </a:pPr>
                      <a:r>
                        <a:rPr lang="en-US" altLang="ja-JP" sz="1400" dirty="0">
                          <a:solidFill>
                            <a:schemeClr val="tx1"/>
                          </a:solidFill>
                          <a:latin typeface="Trebuchet MS" panose="020B0603020202020204" pitchFamily="34" charset="0"/>
                          <a:ea typeface="Meiryo UI" panose="020B0604030504040204" pitchFamily="50" charset="-128"/>
                        </a:rPr>
                        <a:t>XX</a:t>
                      </a:r>
                      <a:endParaRPr lang="en-US" sz="1400" dirty="0">
                        <a:solidFill>
                          <a:schemeClr val="tx1"/>
                        </a:solidFill>
                        <a:latin typeface="Trebuchet MS" panose="020B0603020202020204" pitchFamily="34" charset="0"/>
                        <a:ea typeface="Meiryo UI" panose="020B0604030504040204" pitchFamily="50" charset="-128"/>
                      </a:endParaRPr>
                    </a:p>
                  </a:txBody>
                  <a:tcPr>
                    <a:lnL w="12700" cmpd="sng">
                      <a:noFill/>
                    </a:lnL>
                    <a:lnR w="12700" cmpd="sng">
                      <a:noFill/>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7194260"/>
                  </a:ext>
                </a:extLst>
              </a:tr>
            </a:tbl>
          </a:graphicData>
        </a:graphic>
      </p:graphicFrame>
      <p:sp>
        <p:nvSpPr>
          <p:cNvPr id="8" name="Rectangle 24">
            <a:extLst>
              <a:ext uri="{FF2B5EF4-FFF2-40B4-BE49-F238E27FC236}">
                <a16:creationId xmlns:a16="http://schemas.microsoft.com/office/drawing/2014/main" id="{310F7EE3-1CE6-43E8-8103-953E279F1739}"/>
              </a:ext>
            </a:extLst>
          </p:cNvPr>
          <p:cNvSpPr/>
          <p:nvPr/>
        </p:nvSpPr>
        <p:spPr>
          <a:xfrm>
            <a:off x="8983629" y="37645"/>
            <a:ext cx="3066473" cy="1692771"/>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実証の概要を簡潔に記載してください。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●少なくとも必須要素は記入してください。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●加点要素は必要なところだけ記入し、該当がない場合は「</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該当なし</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」と記入してください。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●適宜ページを分けて記載ください（極力コンパクトに整理）。</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8E3655D5-62EF-327E-552C-E3C482057AF0}"/>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77654755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0" y="622802"/>
            <a:ext cx="10934700" cy="332399"/>
          </a:xfrm>
        </p:spPr>
        <p:txBody>
          <a:bodyPr vert="horz">
            <a:spAutoFit/>
          </a:bodyPr>
          <a:lstStyle/>
          <a:p>
            <a:pPr>
              <a:spcBef>
                <a:spcPts val="0"/>
              </a:spcBef>
              <a:spcAft>
                <a:spcPts val="0"/>
              </a:spcAft>
              <a:buNone/>
            </a:pPr>
            <a:r>
              <a:rPr lang="en-US" altLang="ja-JP" dirty="0"/>
              <a:t>1.</a:t>
            </a:r>
            <a:r>
              <a:rPr lang="ja-JP" altLang="en-US" dirty="0"/>
              <a:t>　背景と目的</a:t>
            </a:r>
            <a:r>
              <a:rPr lang="en-US" altLang="ja-JP" dirty="0"/>
              <a:t>)</a:t>
            </a:r>
            <a:r>
              <a:rPr lang="ja-JP" altLang="en-US" dirty="0"/>
              <a:t>本テーマ</a:t>
            </a:r>
            <a:r>
              <a:rPr lang="ja-JP" altLang="en-US" dirty="0">
                <a:solidFill>
                  <a:srgbClr val="0070C0"/>
                </a:solidFill>
              </a:rPr>
              <a:t>が</a:t>
            </a:r>
            <a:r>
              <a:rPr lang="ja-JP" altLang="en-US" sz="2400" dirty="0">
                <a:solidFill>
                  <a:srgbClr val="0070C0"/>
                </a:solidFill>
                <a:latin typeface="Meiryo UI" panose="020B0604030504040204" pitchFamily="50" charset="-128"/>
                <a:ea typeface="Meiryo UI" panose="020B0604030504040204" pitchFamily="50" charset="-128"/>
              </a:rPr>
              <a:t>実装された社会</a:t>
            </a:r>
            <a:r>
              <a:rPr lang="ja-JP" altLang="en-US" dirty="0"/>
              <a:t>のあるべき姿</a:t>
            </a:r>
            <a:endParaRPr lang="en-US" sz="1600" dirty="0">
              <a:solidFill>
                <a:srgbClr val="575757"/>
              </a:solidFill>
              <a:latin typeface="Trebuchet MS" panose="020B0603020202020204" pitchFamily="34" charset="0"/>
            </a:endParaRPr>
          </a:p>
        </p:txBody>
      </p:sp>
      <p:sp>
        <p:nvSpPr>
          <p:cNvPr id="26" name="Rectangle 24">
            <a:extLst>
              <a:ext uri="{FF2B5EF4-FFF2-40B4-BE49-F238E27FC236}">
                <a16:creationId xmlns:a16="http://schemas.microsoft.com/office/drawing/2014/main" id="{37FDF32F-A1CE-4FF9-81B1-B6CEAEA0C358}"/>
              </a:ext>
            </a:extLst>
          </p:cNvPr>
          <p:cNvSpPr/>
          <p:nvPr/>
        </p:nvSpPr>
        <p:spPr>
          <a:xfrm>
            <a:off x="8987567" y="116181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最終的に目指す”あるべき姿”を描いてください。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●”あるべき姿”は図やイメージだけではなく、</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テキストで適宜補足頂いて構いません。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7" name="Rectangle 24">
            <a:extLst>
              <a:ext uri="{FF2B5EF4-FFF2-40B4-BE49-F238E27FC236}">
                <a16:creationId xmlns:a16="http://schemas.microsoft.com/office/drawing/2014/main" id="{26AF6FE4-47EC-4490-6EAC-C29BC3C5337C}"/>
              </a:ext>
            </a:extLst>
          </p:cNvPr>
          <p:cNvSpPr/>
          <p:nvPr/>
        </p:nvSpPr>
        <p:spPr>
          <a:xfrm>
            <a:off x="8987566" y="256046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本実証の終了時に実現する姿ではなく、</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ja-JP" altLang="en-US" sz="1200" dirty="0">
                <a:solidFill>
                  <a:srgbClr val="575757"/>
                </a:solidFill>
                <a:latin typeface="Meiryo UI" panose="020B0604030504040204" pitchFamily="50" charset="-128"/>
                <a:ea typeface="Meiryo UI" panose="020B0604030504040204" pitchFamily="50" charset="-128"/>
              </a:rPr>
              <a:t>中長期で実現したい姿を記載してください。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8" name="Rectangle 24">
            <a:extLst>
              <a:ext uri="{FF2B5EF4-FFF2-40B4-BE49-F238E27FC236}">
                <a16:creationId xmlns:a16="http://schemas.microsoft.com/office/drawing/2014/main" id="{C57E69BE-F859-6C60-74C0-04865E85B318}"/>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5482275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21287690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1.</a:t>
            </a:r>
            <a:r>
              <a:rPr lang="ja-JP" altLang="en-US" dirty="0"/>
              <a:t>　背景と目的</a:t>
            </a:r>
            <a:r>
              <a:rPr lang="en-US" altLang="ja-JP" dirty="0"/>
              <a:t>)</a:t>
            </a:r>
            <a:r>
              <a:rPr lang="ja-JP" altLang="en-US" dirty="0"/>
              <a:t>あるべき姿に向けて、解決するべき課題</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8650"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解決すべき課題</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1" name="ee4pHeader3">
            <a:extLst>
              <a:ext uri="{FF2B5EF4-FFF2-40B4-BE49-F238E27FC236}">
                <a16:creationId xmlns:a16="http://schemas.microsoft.com/office/drawing/2014/main" id="{0D7DBAD8-58EE-40C2-AF2F-6DE80453D61E}"/>
              </a:ext>
            </a:extLst>
          </p:cNvPr>
          <p:cNvSpPr txBox="1"/>
          <p:nvPr/>
        </p:nvSpPr>
        <p:spPr>
          <a:xfrm>
            <a:off x="6567536" y="1381454"/>
            <a:ext cx="4995815"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本実証でチャレンジすること</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6567536" y="1862996"/>
            <a:ext cx="4995815"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 name="Isosceles Triangle 2">
            <a:extLst>
              <a:ext uri="{FF2B5EF4-FFF2-40B4-BE49-F238E27FC236}">
                <a16:creationId xmlns:a16="http://schemas.microsoft.com/office/drawing/2014/main" id="{C6DCD8FB-A24D-486E-81C0-08597FA253F6}"/>
              </a:ext>
            </a:extLst>
          </p:cNvPr>
          <p:cNvSpPr/>
          <p:nvPr/>
        </p:nvSpPr>
        <p:spPr>
          <a:xfrm rot="5400000">
            <a:off x="5077224" y="4034063"/>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Rectangle 24">
            <a:extLst>
              <a:ext uri="{FF2B5EF4-FFF2-40B4-BE49-F238E27FC236}">
                <a16:creationId xmlns:a16="http://schemas.microsoft.com/office/drawing/2014/main" id="{C007869E-18D7-4D3E-BDD5-12120CA5465E}"/>
              </a:ext>
            </a:extLst>
          </p:cNvPr>
          <p:cNvSpPr/>
          <p:nvPr/>
        </p:nvSpPr>
        <p:spPr>
          <a:xfrm>
            <a:off x="8958691" y="11189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前頁のあるべき姿を踏まえて、現状、どんな解決すべき課題があるのか、そしてその課題の解決に向けて、本実証で何にチャレンジするのかを簡潔に書いてください。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2D228B61-0CDA-7552-4ABC-7A9F02D012B8}"/>
              </a:ext>
            </a:extLst>
          </p:cNvPr>
          <p:cNvSpPr/>
          <p:nvPr/>
        </p:nvSpPr>
        <p:spPr>
          <a:xfrm>
            <a:off x="2559341" y="2070551"/>
            <a:ext cx="3066473" cy="646331"/>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575757"/>
                </a:solidFill>
                <a:latin typeface="Meiryo UI" panose="020B0604030504040204" pitchFamily="50" charset="-128"/>
                <a:ea typeface="Meiryo UI" panose="020B0604030504040204" pitchFamily="50" charset="-128"/>
              </a:rPr>
              <a:t>前ページで記載いただいた「</a:t>
            </a: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あるべき姿」の実現に向けて、解決するべき課題は何かを記載してください。</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必須①</a:t>
            </a:r>
            <a:r>
              <a:rPr kumimoji="1" lang="en-US" altLang="ja-JP" sz="1200" dirty="0">
                <a:solidFill>
                  <a:srgbClr val="575757"/>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sp>
        <p:nvSpPr>
          <p:cNvPr id="23" name="正方形/長方形 6">
            <a:extLst>
              <a:ext uri="{FF2B5EF4-FFF2-40B4-BE49-F238E27FC236}">
                <a16:creationId xmlns:a16="http://schemas.microsoft.com/office/drawing/2014/main" id="{B0F76257-9A81-4AE2-AC96-681EBF5F5DA7}"/>
              </a:ext>
            </a:extLst>
          </p:cNvPr>
          <p:cNvSpPr/>
          <p:nvPr/>
        </p:nvSpPr>
        <p:spPr>
          <a:xfrm>
            <a:off x="8050900" y="2081213"/>
            <a:ext cx="3512451"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p:txBody>
      </p:sp>
      <p:sp>
        <p:nvSpPr>
          <p:cNvPr id="13" name="正方形/長方形 6">
            <a:extLst>
              <a:ext uri="{FF2B5EF4-FFF2-40B4-BE49-F238E27FC236}">
                <a16:creationId xmlns:a16="http://schemas.microsoft.com/office/drawing/2014/main" id="{CC2462F4-088F-7666-CD92-F5243DEAB188}"/>
              </a:ext>
            </a:extLst>
          </p:cNvPr>
          <p:cNvSpPr/>
          <p:nvPr/>
        </p:nvSpPr>
        <p:spPr>
          <a:xfrm>
            <a:off x="6567536" y="2081213"/>
            <a:ext cx="1359993" cy="82889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検証する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本候補事業の論点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4" name="正方形/長方形 6">
            <a:extLst>
              <a:ext uri="{FF2B5EF4-FFF2-40B4-BE49-F238E27FC236}">
                <a16:creationId xmlns:a16="http://schemas.microsoft.com/office/drawing/2014/main" id="{A1312E06-7E81-79B0-10B3-6D8F1CE95DCA}"/>
              </a:ext>
            </a:extLst>
          </p:cNvPr>
          <p:cNvSpPr/>
          <p:nvPr/>
        </p:nvSpPr>
        <p:spPr>
          <a:xfrm>
            <a:off x="6567536" y="3058476"/>
            <a:ext cx="1359993"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br>
              <a:rPr kumimoji="1" lang="en-US" altLang="ja-JP" sz="1400" dirty="0">
                <a:solidFill>
                  <a:schemeClr val="tx2"/>
                </a:solidFill>
                <a:latin typeface="Trebuchet MS" panose="020B0603020202020204" pitchFamily="34" charset="0"/>
                <a:ea typeface="Meiryo UI" panose="020B0604030504040204" pitchFamily="50" charset="-128"/>
              </a:rPr>
            </a:br>
            <a:r>
              <a:rPr kumimoji="1" lang="ja-JP" altLang="en-US" sz="1400" dirty="0">
                <a:solidFill>
                  <a:schemeClr val="tx2"/>
                </a:solidFill>
                <a:latin typeface="Trebuchet MS" panose="020B0603020202020204" pitchFamily="34" charset="0"/>
                <a:ea typeface="Meiryo UI" panose="020B0604030504040204" pitchFamily="50" charset="-128"/>
              </a:rPr>
              <a:t>実証内容</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7" name="正方形/長方形 6">
            <a:extLst>
              <a:ext uri="{FF2B5EF4-FFF2-40B4-BE49-F238E27FC236}">
                <a16:creationId xmlns:a16="http://schemas.microsoft.com/office/drawing/2014/main" id="{CD6D7A44-9D6B-3379-2596-80D7217B45B1}"/>
              </a:ext>
            </a:extLst>
          </p:cNvPr>
          <p:cNvSpPr/>
          <p:nvPr/>
        </p:nvSpPr>
        <p:spPr>
          <a:xfrm>
            <a:off x="8050900" y="3058476"/>
            <a:ext cx="3512451" cy="180399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15" name="正方形/長方形 6">
            <a:extLst>
              <a:ext uri="{FF2B5EF4-FFF2-40B4-BE49-F238E27FC236}">
                <a16:creationId xmlns:a16="http://schemas.microsoft.com/office/drawing/2014/main" id="{75DA2A8F-A202-0B0E-E6C7-8AE44F170171}"/>
              </a:ext>
            </a:extLst>
          </p:cNvPr>
          <p:cNvSpPr/>
          <p:nvPr/>
        </p:nvSpPr>
        <p:spPr>
          <a:xfrm>
            <a:off x="6567536" y="5010835"/>
            <a:ext cx="1359993"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想定している</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実証成果</a:t>
            </a:r>
            <a:endParaRPr kumimoji="1" lang="en-US" altLang="ja-JP" sz="1400" dirty="0">
              <a:solidFill>
                <a:schemeClr val="tx2"/>
              </a:solidFill>
              <a:latin typeface="Trebuchet MS" panose="020B0603020202020204" pitchFamily="34" charset="0"/>
              <a:ea typeface="Meiryo UI" panose="020B0604030504040204" pitchFamily="50" charset="-128"/>
            </a:endParaRPr>
          </a:p>
          <a:p>
            <a:pPr>
              <a:buSzPct val="100000"/>
            </a:pPr>
            <a:r>
              <a:rPr kumimoji="1" lang="ja-JP" altLang="en-US" sz="1400" dirty="0">
                <a:solidFill>
                  <a:schemeClr val="tx2"/>
                </a:solidFill>
                <a:latin typeface="Trebuchet MS" panose="020B0603020202020204" pitchFamily="34" charset="0"/>
                <a:ea typeface="Meiryo UI" panose="020B0604030504040204" pitchFamily="50" charset="-128"/>
              </a:rPr>
              <a:t>及びあるべき姿の実現に向けた実証後の流れ</a:t>
            </a:r>
            <a:endParaRPr kumimoji="1" lang="en-US" sz="1400" dirty="0">
              <a:solidFill>
                <a:schemeClr val="tx2"/>
              </a:solidFill>
              <a:latin typeface="Trebuchet MS" panose="020B0603020202020204" pitchFamily="34" charset="0"/>
              <a:ea typeface="Meiryo UI" panose="020B0604030504040204" pitchFamily="50" charset="-128"/>
            </a:endParaRPr>
          </a:p>
        </p:txBody>
      </p:sp>
      <p:sp>
        <p:nvSpPr>
          <p:cNvPr id="18" name="正方形/長方形 6">
            <a:extLst>
              <a:ext uri="{FF2B5EF4-FFF2-40B4-BE49-F238E27FC236}">
                <a16:creationId xmlns:a16="http://schemas.microsoft.com/office/drawing/2014/main" id="{495D5278-D0DF-79BA-E4F0-EBE4B7372A71}"/>
              </a:ext>
            </a:extLst>
          </p:cNvPr>
          <p:cNvSpPr/>
          <p:nvPr/>
        </p:nvSpPr>
        <p:spPr>
          <a:xfrm>
            <a:off x="8050900" y="5010835"/>
            <a:ext cx="3512451" cy="108956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5" name="Rectangle 24">
            <a:extLst>
              <a:ext uri="{FF2B5EF4-FFF2-40B4-BE49-F238E27FC236}">
                <a16:creationId xmlns:a16="http://schemas.microsoft.com/office/drawing/2014/main" id="{0AE6AEF8-043A-AFBF-393D-6131F7BFFBCF}"/>
              </a:ext>
            </a:extLst>
          </p:cNvPr>
          <p:cNvSpPr/>
          <p:nvPr/>
        </p:nvSpPr>
        <p:spPr>
          <a:xfrm>
            <a:off x="9596462" y="4046406"/>
            <a:ext cx="2470218" cy="1754326"/>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下記の内容を記載してください。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必須①、加点⑤</a:t>
            </a:r>
            <a:r>
              <a:rPr kumimoji="1" lang="en-US" altLang="ja-JP" sz="12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どのような実証内容を想定しているか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検証ポイントが、あるべき姿の実現や現状の課題にどのように資するのか</a:t>
            </a:r>
            <a:endParaRPr kumimoji="1" lang="en-US" altLang="ja-JP" sz="12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あるべき姿の実現に向けた実証後の大まかな流れ</a:t>
            </a:r>
            <a:endParaRPr kumimoji="1" lang="en-US" altLang="ja-JP" sz="1200" dirty="0">
              <a:solidFill>
                <a:schemeClr val="tx1"/>
              </a:solidFill>
              <a:latin typeface="Trebuchet MS" panose="020B0603020202020204" pitchFamily="34" charset="0"/>
              <a:ea typeface="Meiryo UI" panose="020B0604030504040204" pitchFamily="50" charset="-128"/>
            </a:endParaRPr>
          </a:p>
        </p:txBody>
      </p:sp>
      <p:cxnSp>
        <p:nvCxnSpPr>
          <p:cNvPr id="25" name="直線コネクタ 41">
            <a:extLst>
              <a:ext uri="{FF2B5EF4-FFF2-40B4-BE49-F238E27FC236}">
                <a16:creationId xmlns:a16="http://schemas.microsoft.com/office/drawing/2014/main" id="{580CAAAE-7A63-F9C9-F868-78345FC5407C}"/>
              </a:ext>
            </a:extLst>
          </p:cNvPr>
          <p:cNvCxnSpPr>
            <a:cxnSpLocks/>
          </p:cNvCxnSpPr>
          <p:nvPr/>
        </p:nvCxnSpPr>
        <p:spPr>
          <a:xfrm>
            <a:off x="6567536" y="2984294"/>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26" name="直線コネクタ 41">
            <a:extLst>
              <a:ext uri="{FF2B5EF4-FFF2-40B4-BE49-F238E27FC236}">
                <a16:creationId xmlns:a16="http://schemas.microsoft.com/office/drawing/2014/main" id="{FB92431D-80FB-B7FA-F7FB-316F012E2CB6}"/>
              </a:ext>
            </a:extLst>
          </p:cNvPr>
          <p:cNvCxnSpPr>
            <a:cxnSpLocks/>
          </p:cNvCxnSpPr>
          <p:nvPr/>
        </p:nvCxnSpPr>
        <p:spPr>
          <a:xfrm>
            <a:off x="6567536" y="4936653"/>
            <a:ext cx="4995815" cy="0"/>
          </a:xfrm>
          <a:prstGeom prst="line">
            <a:avLst/>
          </a:prstGeom>
          <a:ln w="9525" cap="rnd">
            <a:solidFill>
              <a:schemeClr val="tx1">
                <a:lumMod val="60000"/>
                <a:lumOff val="40000"/>
              </a:schemeClr>
            </a:solidFill>
            <a:prstDash val="sysDot"/>
            <a:round/>
          </a:ln>
        </p:spPr>
        <p:style>
          <a:lnRef idx="1">
            <a:schemeClr val="accent1"/>
          </a:lnRef>
          <a:fillRef idx="0">
            <a:schemeClr val="accent1"/>
          </a:fillRef>
          <a:effectRef idx="0">
            <a:schemeClr val="accent1"/>
          </a:effectRef>
          <a:fontRef idx="minor">
            <a:schemeClr val="tx1"/>
          </a:fontRef>
        </p:style>
      </p:cxnSp>
      <p:sp>
        <p:nvSpPr>
          <p:cNvPr id="27" name="Rectangle 24">
            <a:extLst>
              <a:ext uri="{FF2B5EF4-FFF2-40B4-BE49-F238E27FC236}">
                <a16:creationId xmlns:a16="http://schemas.microsoft.com/office/drawing/2014/main" id="{C964AD3C-1B25-DEC6-A9C3-A1B644CDB587}"/>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cxnSp>
        <p:nvCxnSpPr>
          <p:cNvPr id="16" name="直線コネクタ 15">
            <a:extLst>
              <a:ext uri="{FF2B5EF4-FFF2-40B4-BE49-F238E27FC236}">
                <a16:creationId xmlns:a16="http://schemas.microsoft.com/office/drawing/2014/main" id="{51A5CB4D-FFD8-0A78-B26B-61EDD0ECB669}"/>
              </a:ext>
            </a:extLst>
          </p:cNvPr>
          <p:cNvCxnSpPr/>
          <p:nvPr/>
        </p:nvCxnSpPr>
        <p:spPr>
          <a:xfrm>
            <a:off x="7927530" y="2070551"/>
            <a:ext cx="0" cy="82889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8BA2A82-C9DE-9065-4B31-92A7D42A1D3F}"/>
              </a:ext>
            </a:extLst>
          </p:cNvPr>
          <p:cNvCxnSpPr/>
          <p:nvPr/>
        </p:nvCxnSpPr>
        <p:spPr>
          <a:xfrm>
            <a:off x="7927530" y="3058476"/>
            <a:ext cx="0" cy="1803995"/>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B5B2ED-F923-E64B-450F-85866036F0F7}"/>
              </a:ext>
            </a:extLst>
          </p:cNvPr>
          <p:cNvCxnSpPr/>
          <p:nvPr/>
        </p:nvCxnSpPr>
        <p:spPr>
          <a:xfrm>
            <a:off x="7927530" y="5010835"/>
            <a:ext cx="0" cy="1089568"/>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0" name="Rectangle 24">
            <a:extLst>
              <a:ext uri="{FF2B5EF4-FFF2-40B4-BE49-F238E27FC236}">
                <a16:creationId xmlns:a16="http://schemas.microsoft.com/office/drawing/2014/main" id="{05FF1645-2F49-7FC6-6B0A-F5E4E652D752}"/>
              </a:ext>
            </a:extLst>
          </p:cNvPr>
          <p:cNvSpPr/>
          <p:nvPr/>
        </p:nvSpPr>
        <p:spPr>
          <a:xfrm>
            <a:off x="9596463" y="1998880"/>
            <a:ext cx="2470218"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どういった論点に取り組むか、複数の論点を統合して解決することを目指す取り組みが含まれる場合は、その旨を明示してください。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8120782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162266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　実施内容</a:t>
            </a:r>
            <a:r>
              <a:rPr lang="en-US" altLang="ja-JP" dirty="0">
                <a:ea typeface="Meiryo UI" panose="020B0604030504040204" pitchFamily="50" charset="-128"/>
              </a:rPr>
              <a:t>)</a:t>
            </a:r>
            <a:r>
              <a:rPr lang="ja-JP" altLang="en-US" dirty="0">
                <a:ea typeface="Meiryo UI" panose="020B0604030504040204" pitchFamily="50" charset="-128"/>
              </a:rPr>
              <a:t>概要</a:t>
            </a:r>
            <a:endParaRPr lang="en-US" sz="1600" dirty="0">
              <a:solidFill>
                <a:srgbClr val="575757"/>
              </a:solidFill>
              <a:latin typeface="Trebuchet MS" panose="020B0603020202020204" pitchFamily="34" charset="0"/>
            </a:endParaRPr>
          </a:p>
        </p:txBody>
      </p:sp>
      <p:graphicFrame>
        <p:nvGraphicFramePr>
          <p:cNvPr id="15" name="Table 3">
            <a:extLst>
              <a:ext uri="{FF2B5EF4-FFF2-40B4-BE49-F238E27FC236}">
                <a16:creationId xmlns:a16="http://schemas.microsoft.com/office/drawing/2014/main" id="{FFFF5802-941B-44CA-9C24-C0A14A95486B}"/>
              </a:ext>
            </a:extLst>
          </p:cNvPr>
          <p:cNvGraphicFramePr>
            <a:graphicFrameLocks noGrp="1"/>
          </p:cNvGraphicFramePr>
          <p:nvPr>
            <p:extLst>
              <p:ext uri="{D42A27DB-BD31-4B8C-83A1-F6EECF244321}">
                <p14:modId xmlns:p14="http://schemas.microsoft.com/office/powerpoint/2010/main" val="2414730538"/>
              </p:ext>
            </p:extLst>
          </p:nvPr>
        </p:nvGraphicFramePr>
        <p:xfrm>
          <a:off x="629999" y="1581150"/>
          <a:ext cx="10933350" cy="4775082"/>
        </p:xfrm>
        <a:graphic>
          <a:graphicData uri="http://schemas.openxmlformats.org/drawingml/2006/table">
            <a:tbl>
              <a:tblPr firstRow="1" bandRow="1">
                <a:tableStyleId>{5C22544A-7EE6-4342-B048-85BDC9FD1C3A}</a:tableStyleId>
              </a:tblPr>
              <a:tblGrid>
                <a:gridCol w="2186670">
                  <a:extLst>
                    <a:ext uri="{9D8B030D-6E8A-4147-A177-3AD203B41FA5}">
                      <a16:colId xmlns:a16="http://schemas.microsoft.com/office/drawing/2014/main" val="2286045957"/>
                    </a:ext>
                  </a:extLst>
                </a:gridCol>
                <a:gridCol w="2186670">
                  <a:extLst>
                    <a:ext uri="{9D8B030D-6E8A-4147-A177-3AD203B41FA5}">
                      <a16:colId xmlns:a16="http://schemas.microsoft.com/office/drawing/2014/main" val="2460396383"/>
                    </a:ext>
                  </a:extLst>
                </a:gridCol>
                <a:gridCol w="1335816">
                  <a:extLst>
                    <a:ext uri="{9D8B030D-6E8A-4147-A177-3AD203B41FA5}">
                      <a16:colId xmlns:a16="http://schemas.microsoft.com/office/drawing/2014/main" val="1670659620"/>
                    </a:ext>
                  </a:extLst>
                </a:gridCol>
                <a:gridCol w="3037524">
                  <a:extLst>
                    <a:ext uri="{9D8B030D-6E8A-4147-A177-3AD203B41FA5}">
                      <a16:colId xmlns:a16="http://schemas.microsoft.com/office/drawing/2014/main" val="2073487949"/>
                    </a:ext>
                  </a:extLst>
                </a:gridCol>
                <a:gridCol w="2186670">
                  <a:extLst>
                    <a:ext uri="{9D8B030D-6E8A-4147-A177-3AD203B41FA5}">
                      <a16:colId xmlns:a16="http://schemas.microsoft.com/office/drawing/2014/main" val="1298417420"/>
                    </a:ext>
                  </a:extLst>
                </a:gridCol>
              </a:tblGrid>
              <a:tr h="266700">
                <a:tc>
                  <a:txBody>
                    <a:bodyPr/>
                    <a:lstStyle/>
                    <a:p>
                      <a:endParaRPr lang="en-US" dirty="0">
                        <a:solidFill>
                          <a:srgbClr val="575757"/>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狙い</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対象</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取組内容</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mpd="sng">
                      <a:solidFill>
                        <a:schemeClr val="lt1"/>
                      </a:solidFill>
                    </a:lnT>
                    <a:lnB w="12700" cap="flat" cmpd="sng" algn="ctr">
                      <a:solidFill>
                        <a:schemeClr val="tx1"/>
                      </a:solidFill>
                      <a:prstDash val="sysDot"/>
                      <a:round/>
                      <a:headEnd type="none" w="med" len="med"/>
                      <a:tailEnd type="none" w="med" len="med"/>
                    </a:lnB>
                    <a:noFill/>
                  </a:tcPr>
                </a:tc>
                <a:tc>
                  <a:txBody>
                    <a:bodyPr/>
                    <a:lstStyle/>
                    <a:p>
                      <a:r>
                        <a:rPr lang="ja-JP" altLang="en-US" sz="1800" b="0" dirty="0">
                          <a:solidFill>
                            <a:schemeClr val="accent1"/>
                          </a:solidFill>
                          <a:latin typeface="Meiryo UI" panose="020B0604030504040204" pitchFamily="50" charset="-128"/>
                          <a:ea typeface="Meiryo UI" panose="020B0604030504040204" pitchFamily="50" charset="-128"/>
                        </a:rPr>
                        <a:t>期待される成果</a:t>
                      </a:r>
                      <a:endParaRPr lang="en-US" altLang="ja-JP" sz="1800" b="0" dirty="0">
                        <a:solidFill>
                          <a:schemeClr val="accent1"/>
                        </a:solidFill>
                        <a:latin typeface="Meiryo UI" panose="020B0604030504040204" pitchFamily="50" charset="-128"/>
                        <a:ea typeface="Meiryo UI" panose="020B0604030504040204" pitchFamily="50" charset="-128"/>
                      </a:endParaRPr>
                    </a:p>
                    <a:p>
                      <a:r>
                        <a:rPr lang="ja-JP" altLang="en-US" sz="1800" b="0">
                          <a:solidFill>
                            <a:schemeClr val="accent1"/>
                          </a:solidFill>
                          <a:latin typeface="Meiryo UI" panose="020B0604030504040204" pitchFamily="50" charset="-128"/>
                          <a:ea typeface="Meiryo UI" panose="020B0604030504040204" pitchFamily="50" charset="-128"/>
                        </a:rPr>
                        <a:t>（アウトカム）</a:t>
                      </a:r>
                      <a:endParaRPr lang="en-US" sz="1800" b="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mpd="sng">
                      <a:solidFill>
                        <a:schemeClr val="lt1"/>
                      </a:solidFill>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249060433"/>
                  </a:ext>
                </a:extLst>
              </a:tr>
              <a:tr h="1378334">
                <a:tc>
                  <a:txBody>
                    <a:bodyPr/>
                    <a:lstStyle/>
                    <a:p>
                      <a:pPr marL="241300" indent="-241300" defTabSz="179388"/>
                      <a:r>
                        <a:rPr lang="ja-JP" altLang="en-US" dirty="0">
                          <a:solidFill>
                            <a:schemeClr val="accent1"/>
                          </a:solidFill>
                          <a:latin typeface="Meiryo UI" panose="020B0604030504040204" pitchFamily="50" charset="-128"/>
                          <a:ea typeface="Meiryo UI" panose="020B0604030504040204" pitchFamily="50" charset="-128"/>
                        </a:rPr>
                        <a:t>①</a:t>
                      </a:r>
                      <a:r>
                        <a:rPr lang="en-US" altLang="ja-JP" dirty="0">
                          <a:solidFill>
                            <a:schemeClr val="accent1"/>
                          </a:solidFill>
                          <a:latin typeface="Meiryo UI" panose="020B0604030504040204" pitchFamily="50" charset="-128"/>
                          <a:ea typeface="Meiryo UI" panose="020B0604030504040204" pitchFamily="50" charset="-128"/>
                        </a:rPr>
                        <a:t>XXX</a:t>
                      </a: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endParaRPr lang="en-US" sz="1400" i="0" u="none" kern="1200" spc="0" dirty="0">
                        <a:solidFill>
                          <a:schemeClr val="tx1"/>
                        </a:solidFill>
                        <a:latin typeface="Trebuchet MS" panose="020B0603020202020204" pitchFamily="34" charset="0"/>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15255581"/>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②</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5902937"/>
                  </a:ext>
                </a:extLst>
              </a:tr>
              <a:tr h="1378334">
                <a:tc>
                  <a:txBody>
                    <a:bodyPr/>
                    <a:lstStyle/>
                    <a:p>
                      <a:pPr marL="203200" marR="0" lvl="0" indent="-203200" algn="l" defTabSz="179388" rtl="0" eaLnBrk="1" fontAlgn="auto" latinLnBrk="0" hangingPunct="1">
                        <a:lnSpc>
                          <a:spcPct val="100000"/>
                        </a:lnSpc>
                        <a:spcBef>
                          <a:spcPts val="0"/>
                        </a:spcBef>
                        <a:spcAft>
                          <a:spcPts val="0"/>
                        </a:spcAft>
                        <a:buClrTx/>
                        <a:buSzTx/>
                        <a:buFontTx/>
                        <a:buNone/>
                        <a:tabLst/>
                        <a:defRPr/>
                      </a:pPr>
                      <a:r>
                        <a:rPr lang="ja-JP" altLang="en-US" dirty="0">
                          <a:solidFill>
                            <a:schemeClr val="accent1"/>
                          </a:solidFill>
                          <a:latin typeface="Meiryo UI" panose="020B0604030504040204" pitchFamily="50" charset="-128"/>
                          <a:ea typeface="Meiryo UI" panose="020B0604030504040204" pitchFamily="50" charset="-128"/>
                        </a:rPr>
                        <a:t>③</a:t>
                      </a:r>
                      <a:r>
                        <a:rPr lang="en-US" altLang="ja-JP" dirty="0">
                          <a:solidFill>
                            <a:schemeClr val="accent1"/>
                          </a:solidFill>
                          <a:latin typeface="Meiryo UI" panose="020B0604030504040204" pitchFamily="50" charset="-128"/>
                          <a:ea typeface="Meiryo UI" panose="020B0604030504040204" pitchFamily="50" charset="-128"/>
                        </a:rPr>
                        <a:t>XXX</a:t>
                      </a:r>
                      <a:endParaRPr lang="en-US" dirty="0">
                        <a:solidFill>
                          <a:schemeClr val="accent1"/>
                        </a:solidFill>
                        <a:latin typeface="Meiryo UI" panose="020B0604030504040204" pitchFamily="50" charset="-128"/>
                        <a:ea typeface="Meiryo UI" panose="020B0604030504040204" pitchFamily="50" charset="-128"/>
                      </a:endParaRPr>
                    </a:p>
                  </a:txBody>
                  <a:tcPr>
                    <a:lnL w="12700" cmpd="sng">
                      <a:solidFill>
                        <a:schemeClr val="lt1"/>
                      </a:solidFill>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lt1"/>
                      </a:solidFill>
                      <a:prstDash val="solid"/>
                      <a:round/>
                      <a:headEnd type="none" w="med" len="med"/>
                      <a:tailEnd type="none" w="med" len="med"/>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p>
                      <a:endParaRPr lang="en-US" sz="1400" dirty="0">
                        <a:solidFill>
                          <a:srgbClr val="575757"/>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mpd="sng">
                      <a:solidFill>
                        <a:schemeClr val="lt1"/>
                      </a:solidFill>
                    </a:lnB>
                    <a:noFill/>
                  </a:tcPr>
                </a:tc>
                <a:tc>
                  <a:txBody>
                    <a:bodyPr/>
                    <a:lstStyle/>
                    <a:p>
                      <a:r>
                        <a:rPr lang="en-US" altLang="ja-JP" sz="1400" dirty="0">
                          <a:solidFill>
                            <a:srgbClr val="575757"/>
                          </a:solidFill>
                          <a:latin typeface="Meiryo UI" panose="020B0604030504040204" pitchFamily="50" charset="-128"/>
                          <a:ea typeface="Meiryo UI" panose="020B0604030504040204" pitchFamily="50" charset="-128"/>
                        </a:rPr>
                        <a:t>XX</a:t>
                      </a:r>
                    </a:p>
                    <a:p>
                      <a:pPr marL="324000" lvl="1" indent="-216000" algn="l" defTabSz="914377" rtl="0" eaLnBrk="1" latinLnBrk="0" hangingPunct="1">
                        <a:lnSpc>
                          <a:spcPct val="100000"/>
                        </a:lnSpc>
                        <a:spcBef>
                          <a:spcPts val="0"/>
                        </a:spcBef>
                        <a:spcAft>
                          <a:spcPts val="0"/>
                        </a:spcAft>
                        <a:buClr>
                          <a:schemeClr val="tx2"/>
                        </a:buClr>
                        <a:buSzPct val="100000"/>
                        <a:buFont typeface="Trebuchet MS" panose="020B0603020202020204" pitchFamily="34" charset="0"/>
                        <a:buChar char="•"/>
                      </a:pPr>
                      <a:r>
                        <a:rPr lang="en-US" altLang="ja-JP" sz="1400" i="0" u="none" kern="1200" spc="0" dirty="0">
                          <a:solidFill>
                            <a:schemeClr val="tx1"/>
                          </a:solidFill>
                          <a:latin typeface="Trebuchet MS" panose="020B0603020202020204" pitchFamily="34" charset="0"/>
                          <a:ea typeface="Meiryo UI" panose="020B0604030504040204" pitchFamily="50" charset="-128"/>
                        </a:rPr>
                        <a:t>AA</a:t>
                      </a:r>
                    </a:p>
                  </a:txBody>
                  <a:tcPr>
                    <a:lnL w="12700" cap="flat" cmpd="sng" algn="ctr">
                      <a:solidFill>
                        <a:schemeClr val="tx1"/>
                      </a:solidFill>
                      <a:prstDash val="sysDot"/>
                      <a:round/>
                      <a:headEnd type="none" w="med" len="med"/>
                      <a:tailEnd type="none" w="med" len="med"/>
                    </a:lnL>
                    <a:lnR w="12700" cmpd="sng">
                      <a:solidFill>
                        <a:schemeClr val="lt1"/>
                      </a:solidFill>
                    </a:lnR>
                    <a:lnT w="12700" cap="flat" cmpd="sng" algn="ctr">
                      <a:solidFill>
                        <a:schemeClr val="tx1"/>
                      </a:solidFill>
                      <a:prstDash val="sysDot"/>
                      <a:round/>
                      <a:headEnd type="none" w="med" len="med"/>
                      <a:tailEnd type="none" w="med" len="med"/>
                    </a:lnT>
                    <a:lnB w="12700" cmpd="sng">
                      <a:solidFill>
                        <a:schemeClr val="lt1"/>
                      </a:solidFill>
                    </a:lnB>
                    <a:noFill/>
                  </a:tcPr>
                </a:tc>
                <a:extLst>
                  <a:ext uri="{0D108BD9-81ED-4DB2-BD59-A6C34878D82A}">
                    <a16:rowId xmlns:a16="http://schemas.microsoft.com/office/drawing/2014/main" val="1207863442"/>
                  </a:ext>
                </a:extLst>
              </a:tr>
            </a:tbl>
          </a:graphicData>
        </a:graphic>
      </p:graphicFrame>
      <p:sp>
        <p:nvSpPr>
          <p:cNvPr id="3" name="Rectangle 24">
            <a:extLst>
              <a:ext uri="{FF2B5EF4-FFF2-40B4-BE49-F238E27FC236}">
                <a16:creationId xmlns:a16="http://schemas.microsoft.com/office/drawing/2014/main" id="{1B9BF979-637B-2FF8-A5BC-695EEA177B55}"/>
              </a:ext>
            </a:extLst>
          </p:cNvPr>
          <p:cNvSpPr/>
          <p:nvPr/>
        </p:nvSpPr>
        <p:spPr>
          <a:xfrm>
            <a:off x="8958691" y="147287"/>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●概要や詳細の中に、狙い、取組内容、期待される成果を、具体的に記載してください。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AD2813F0-20FD-5D99-4272-D4D53C143E27}"/>
              </a:ext>
            </a:extLst>
          </p:cNvPr>
          <p:cNvSpPr/>
          <p:nvPr/>
        </p:nvSpPr>
        <p:spPr>
          <a:xfrm>
            <a:off x="5725039" y="207303"/>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どの対象者へ向けたサービスなのか明確になるよう記載ください（例：特に学生や社会人早期をはじめとした若年層を対象としている等）​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加点⑥⑦⑧⑩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7" name="Rectangle 24">
            <a:extLst>
              <a:ext uri="{FF2B5EF4-FFF2-40B4-BE49-F238E27FC236}">
                <a16:creationId xmlns:a16="http://schemas.microsoft.com/office/drawing/2014/main" id="{E2604F99-1854-C765-75B1-331A6BA743FF}"/>
              </a:ext>
            </a:extLst>
          </p:cNvPr>
          <p:cNvSpPr/>
          <p:nvPr/>
        </p:nvSpPr>
        <p:spPr>
          <a:xfrm>
            <a:off x="78458" y="29985"/>
            <a:ext cx="4515314" cy="538609"/>
          </a:xfrm>
          <a:prstGeom prst="rect">
            <a:avLst/>
          </a:prstGeom>
          <a:solidFill>
            <a:srgbClr val="E71C57"/>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このページは必須要素と対応しております。フォーマット通りに作成ください。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5" name="Rectangle 24">
            <a:extLst>
              <a:ext uri="{FF2B5EF4-FFF2-40B4-BE49-F238E27FC236}">
                <a16:creationId xmlns:a16="http://schemas.microsoft.com/office/drawing/2014/main" id="{0496725F-D657-C4B9-899D-21091F329C9C}"/>
              </a:ext>
            </a:extLst>
          </p:cNvPr>
          <p:cNvSpPr/>
          <p:nvPr/>
        </p:nvSpPr>
        <p:spPr>
          <a:xfrm>
            <a:off x="628651" y="1124128"/>
            <a:ext cx="1962149"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複数論点が設定される場合、複数記載ください。​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加点⑥</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6" name="Rectangle 24">
            <a:extLst>
              <a:ext uri="{FF2B5EF4-FFF2-40B4-BE49-F238E27FC236}">
                <a16:creationId xmlns:a16="http://schemas.microsoft.com/office/drawing/2014/main" id="{D8F3DEAB-9F3A-4DE3-022C-C2E909FB9677}"/>
              </a:ext>
            </a:extLst>
          </p:cNvPr>
          <p:cNvSpPr/>
          <p:nvPr/>
        </p:nvSpPr>
        <p:spPr>
          <a:xfrm>
            <a:off x="2845958" y="1230371"/>
            <a:ext cx="3495627"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論点ごとの狙い・対象を明確にしてください。​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加点⑦</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
        <p:nvSpPr>
          <p:cNvPr id="8" name="Rectangle 24">
            <a:extLst>
              <a:ext uri="{FF2B5EF4-FFF2-40B4-BE49-F238E27FC236}">
                <a16:creationId xmlns:a16="http://schemas.microsoft.com/office/drawing/2014/main" id="{13944790-E238-7D55-168D-94ADE0B7AD99}"/>
              </a:ext>
            </a:extLst>
          </p:cNvPr>
          <p:cNvSpPr/>
          <p:nvPr/>
        </p:nvSpPr>
        <p:spPr>
          <a:xfrm>
            <a:off x="6378182" y="1128771"/>
            <a:ext cx="5661417"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Trebuchet MS" panose="020B0603020202020204" pitchFamily="34" charset="0"/>
                <a:ea typeface="Meiryo UI" panose="020B0604030504040204" pitchFamily="50" charset="-128"/>
              </a:rPr>
              <a:t>取組内容の概要や期待される成果と共に本取組の新規性や独自性を記載ください。​</a:t>
            </a:r>
            <a:br>
              <a:rPr kumimoji="1" lang="en-US" altLang="ja-JP" sz="1200" dirty="0">
                <a:solidFill>
                  <a:schemeClr val="tx1"/>
                </a:solidFill>
                <a:latin typeface="Trebuchet MS" panose="020B0603020202020204" pitchFamily="34" charset="0"/>
                <a:ea typeface="Meiryo UI" panose="020B0604030504040204" pitchFamily="50" charset="-128"/>
              </a:rPr>
            </a:br>
            <a:r>
              <a:rPr kumimoji="1" lang="ja-JP" altLang="en-US" sz="1200" dirty="0">
                <a:solidFill>
                  <a:schemeClr val="tx1"/>
                </a:solidFill>
                <a:latin typeface="Trebuchet MS" panose="020B0603020202020204" pitchFamily="34" charset="0"/>
                <a:ea typeface="Meiryo UI" panose="020B0604030504040204" pitchFamily="50" charset="-128"/>
              </a:rPr>
              <a:t> </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加点⑧⑩</a:t>
            </a:r>
            <a:r>
              <a:rPr kumimoji="1" lang="en-US" altLang="ja-JP" sz="1200" dirty="0">
                <a:solidFill>
                  <a:schemeClr val="tx1"/>
                </a:solidFill>
                <a:latin typeface="Trebuchet MS" panose="020B0603020202020204" pitchFamily="34" charset="0"/>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170819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endParaRPr lang="en-US" sz="1600" dirty="0">
              <a:solidFill>
                <a:srgbClr val="575757"/>
              </a:solidFill>
              <a:latin typeface="Trebuchet MS" panose="020B0603020202020204" pitchFamily="34" charset="0"/>
            </a:endParaRPr>
          </a:p>
        </p:txBody>
      </p:sp>
      <p:sp>
        <p:nvSpPr>
          <p:cNvPr id="4" name="Rectangle 24">
            <a:extLst>
              <a:ext uri="{FF2B5EF4-FFF2-40B4-BE49-F238E27FC236}">
                <a16:creationId xmlns:a16="http://schemas.microsoft.com/office/drawing/2014/main" id="{E7CE46BF-8A99-27E7-5AA3-7DFC19ED573B}"/>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5" name="Rectangle 24">
            <a:extLst>
              <a:ext uri="{FF2B5EF4-FFF2-40B4-BE49-F238E27FC236}">
                <a16:creationId xmlns:a16="http://schemas.microsoft.com/office/drawing/2014/main" id="{217AB60D-E43F-BF84-A15D-530D59A6D852}"/>
              </a:ext>
            </a:extLst>
          </p:cNvPr>
          <p:cNvSpPr/>
          <p:nvPr/>
        </p:nvSpPr>
        <p:spPr>
          <a:xfrm>
            <a:off x="8958690" y="1798280"/>
            <a:ext cx="3066473" cy="276999"/>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本取組の詳細について記載ください。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加点⑧</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7999048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54BEA-272D-44CF-95C0-3F5C88436E04}"/>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E79344A-C3D7-F9E9-DFF2-34F7BB1465A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6E79344A-C3D7-F9E9-DFF2-34F7BB1465A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4E5012E0-B810-DB21-94FD-64894F47D1F1}"/>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1FE15A1-DEC7-D1FE-EF32-D464D753424E}"/>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詳細②</a:t>
            </a:r>
            <a:r>
              <a:rPr lang="en-US" altLang="ja-JP" dirty="0"/>
              <a:t>.</a:t>
            </a:r>
            <a:r>
              <a:rPr lang="ja-JP" altLang="en-US" dirty="0"/>
              <a:t>　独自性・新規性</a:t>
            </a:r>
            <a:endParaRPr lang="en-US" sz="1600" dirty="0">
              <a:solidFill>
                <a:srgbClr val="575757"/>
              </a:solidFill>
              <a:latin typeface="Trebuchet MS" panose="020B0603020202020204" pitchFamily="34" charset="0"/>
            </a:endParaRPr>
          </a:p>
        </p:txBody>
      </p:sp>
      <p:sp>
        <p:nvSpPr>
          <p:cNvPr id="3" name="Rectangle 24">
            <a:extLst>
              <a:ext uri="{FF2B5EF4-FFF2-40B4-BE49-F238E27FC236}">
                <a16:creationId xmlns:a16="http://schemas.microsoft.com/office/drawing/2014/main" id="{71FAF040-0A67-626E-D3EE-2D5672786F5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
        <p:nvSpPr>
          <p:cNvPr id="4" name="Rectangle 24">
            <a:extLst>
              <a:ext uri="{FF2B5EF4-FFF2-40B4-BE49-F238E27FC236}">
                <a16:creationId xmlns:a16="http://schemas.microsoft.com/office/drawing/2014/main" id="{7DCA1EC3-11D5-1B6E-2F70-595E86E5B3B5}"/>
              </a:ext>
            </a:extLst>
          </p:cNvPr>
          <p:cNvSpPr/>
          <p:nvPr/>
        </p:nvSpPr>
        <p:spPr>
          <a:xfrm>
            <a:off x="8958690" y="1798280"/>
            <a:ext cx="3066473" cy="461665"/>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ja-JP" altLang="en-US" sz="1200" dirty="0">
                <a:solidFill>
                  <a:schemeClr val="tx1"/>
                </a:solidFill>
                <a:latin typeface="Meiryo UI" panose="020B0604030504040204" pitchFamily="50" charset="-128"/>
                <a:ea typeface="Meiryo UI" panose="020B0604030504040204" pitchFamily="50" charset="-128"/>
              </a:rPr>
              <a:t>本取組の独自性・新規性について記載ください</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加点⑩</a:t>
            </a:r>
            <a:r>
              <a:rPr kumimoji="1" lang="en-US" altLang="ja-JP" sz="1200" dirty="0">
                <a:solidFill>
                  <a:schemeClr val="tx1"/>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1443134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63D65C-FA6A-7A1A-89C1-A27CE4740342}"/>
            </a:ext>
          </a:extLst>
        </p:cNvPr>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41971FB4-31AD-8FC7-AF0E-70043791742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5" imgW="395" imgH="394" progId="TCLayout.ActiveDocument.1">
                  <p:embed/>
                </p:oleObj>
              </mc:Choice>
              <mc:Fallback>
                <p:oleObj name="think-cell スライド" r:id="rId5" imgW="395" imgH="394" progId="TCLayout.ActiveDocument.1">
                  <p:embed/>
                  <p:pic>
                    <p:nvPicPr>
                      <p:cNvPr id="2" name="Object 1" hidden="1">
                        <a:extLst>
                          <a:ext uri="{FF2B5EF4-FFF2-40B4-BE49-F238E27FC236}">
                            <a16:creationId xmlns:a16="http://schemas.microsoft.com/office/drawing/2014/main" id="{41971FB4-31AD-8FC7-AF0E-70043791742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2" name="Rectangle 31" hidden="1">
            <a:extLst>
              <a:ext uri="{FF2B5EF4-FFF2-40B4-BE49-F238E27FC236}">
                <a16:creationId xmlns:a16="http://schemas.microsoft.com/office/drawing/2014/main" id="{01C531DE-B4CF-B2F0-0046-F036362D5C34}"/>
              </a:ext>
            </a:extLst>
          </p:cNvPr>
          <p:cNvSpPr/>
          <p:nvPr>
            <p:custDataLst>
              <p:tags r:id="rId2"/>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E4518686-F51C-A7D9-A29E-C1F71C76C3BA}"/>
              </a:ext>
            </a:extLst>
          </p:cNvPr>
          <p:cNvSpPr>
            <a:spLocks noGrp="1"/>
          </p:cNvSpPr>
          <p:nvPr>
            <p:ph type="title"/>
          </p:nvPr>
        </p:nvSpPr>
        <p:spPr>
          <a:xfrm>
            <a:off x="630001" y="622802"/>
            <a:ext cx="10933351" cy="332399"/>
          </a:xfrm>
        </p:spPr>
        <p:txBody>
          <a:bodyPr vert="horz">
            <a:spAutoFit/>
          </a:bodyPr>
          <a:lstStyle/>
          <a:p>
            <a:r>
              <a:rPr lang="en-US" altLang="ja-JP" dirty="0"/>
              <a:t>2.</a:t>
            </a:r>
            <a:r>
              <a:rPr lang="ja-JP" altLang="en-US" dirty="0"/>
              <a:t>　実施内容</a:t>
            </a:r>
            <a:r>
              <a:rPr lang="en-US" altLang="ja-JP" dirty="0"/>
              <a:t>)</a:t>
            </a:r>
            <a:r>
              <a:rPr lang="ja-JP" altLang="en-US" dirty="0"/>
              <a:t>詳細③</a:t>
            </a:r>
            <a:r>
              <a:rPr lang="en-US" altLang="ja-JP" dirty="0"/>
              <a:t>.</a:t>
            </a:r>
            <a:r>
              <a:rPr lang="ja-JP" altLang="en-US" dirty="0"/>
              <a:t>　外部への情報発信</a:t>
            </a:r>
            <a:endParaRPr lang="en-US" sz="1600" dirty="0">
              <a:solidFill>
                <a:srgbClr val="575757"/>
              </a:solidFill>
              <a:latin typeface="Trebuchet MS" panose="020B0603020202020204" pitchFamily="34" charset="0"/>
            </a:endParaRPr>
          </a:p>
        </p:txBody>
      </p:sp>
      <p:sp>
        <p:nvSpPr>
          <p:cNvPr id="5" name="Rectangle 24">
            <a:extLst>
              <a:ext uri="{FF2B5EF4-FFF2-40B4-BE49-F238E27FC236}">
                <a16:creationId xmlns:a16="http://schemas.microsoft.com/office/drawing/2014/main" id="{FC89B096-9E18-D5E1-012B-8A4D10CC09C6}"/>
              </a:ext>
            </a:extLst>
          </p:cNvPr>
          <p:cNvSpPr/>
          <p:nvPr/>
        </p:nvSpPr>
        <p:spPr>
          <a:xfrm>
            <a:off x="8958690" y="1468080"/>
            <a:ext cx="3066473" cy="830997"/>
          </a:xfrm>
          <a:prstGeom prst="rect">
            <a:avLst/>
          </a:prstGeom>
          <a:solidFill>
            <a:srgbClr val="EEE89A"/>
          </a:solidFill>
          <a:ln w="9525" cap="rnd" cmpd="sng" algn="ctr">
            <a:noFill/>
            <a:prstDash val="solid"/>
            <a:round/>
            <a:headEnd type="none" w="med" len="med"/>
            <a:tailEnd type="none" w="med" len="me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Trebuchet MS" panose="020B0603020202020204" pitchFamily="34" charset="0"/>
              <a:buChar char="​"/>
            </a:pPr>
            <a:r>
              <a:rPr kumimoji="1" lang="ja-JP" altLang="en-US" sz="1200" dirty="0">
                <a:solidFill>
                  <a:schemeClr val="tx1"/>
                </a:solidFill>
                <a:latin typeface="Trebuchet MS" panose="020B0603020202020204" pitchFamily="34" charset="0"/>
                <a:ea typeface="Meiryo UI" panose="020B0604030504040204" pitchFamily="50" charset="-128"/>
              </a:rPr>
              <a:t>行った取り組みを外部に発信する取り組みがある場合、その旨を記載してください。</a:t>
            </a:r>
            <a:r>
              <a:rPr kumimoji="1" lang="en-US" altLang="ja-JP" sz="1200" dirty="0">
                <a:solidFill>
                  <a:schemeClr val="tx1"/>
                </a:solidFill>
                <a:latin typeface="Trebuchet MS" panose="020B0603020202020204" pitchFamily="34" charset="0"/>
                <a:ea typeface="Meiryo UI" panose="020B0604030504040204" pitchFamily="50" charset="-128"/>
              </a:rPr>
              <a:t>(</a:t>
            </a:r>
            <a:r>
              <a:rPr kumimoji="1" lang="ja-JP" altLang="en-US" sz="1200" dirty="0">
                <a:solidFill>
                  <a:schemeClr val="tx1"/>
                </a:solidFill>
                <a:latin typeface="Trebuchet MS" panose="020B0603020202020204" pitchFamily="34" charset="0"/>
                <a:ea typeface="Meiryo UI" panose="020B0604030504040204" pitchFamily="50" charset="-128"/>
              </a:rPr>
              <a:t>加点⑬</a:t>
            </a:r>
            <a:r>
              <a:rPr kumimoji="1" lang="en-US" altLang="ja-JP" sz="1200" dirty="0">
                <a:solidFill>
                  <a:schemeClr val="tx1"/>
                </a:solidFill>
                <a:latin typeface="Trebuchet MS" panose="020B0603020202020204" pitchFamily="34" charset="0"/>
                <a:ea typeface="Meiryo UI" panose="020B0604030504040204" pitchFamily="50" charset="-128"/>
              </a:rPr>
              <a:t>)</a:t>
            </a:r>
          </a:p>
          <a:p>
            <a:r>
              <a:rPr lang="en-US" sz="1200" dirty="0">
                <a:solidFill>
                  <a:schemeClr val="tx1"/>
                </a:solidFill>
                <a:latin typeface="Meiryo UI" panose="020B0604030504040204" pitchFamily="50" charset="-128"/>
                <a:ea typeface="Meiryo UI" panose="020B0604030504040204" pitchFamily="50" charset="-128"/>
                <a:cs typeface="+mn-lt"/>
              </a:rPr>
              <a:t>IR</a:t>
            </a:r>
            <a:r>
              <a:rPr lang="ja-JP" sz="1200" dirty="0">
                <a:solidFill>
                  <a:schemeClr val="tx1"/>
                </a:solidFill>
                <a:latin typeface="Meiryo UI" panose="020B0604030504040204" pitchFamily="50" charset="-128"/>
                <a:ea typeface="Meiryo UI" panose="020B0604030504040204" pitchFamily="50" charset="-128"/>
                <a:cs typeface="+mn-lt"/>
              </a:rPr>
              <a:t>情報開示協力要請可</a:t>
            </a:r>
            <a:r>
              <a:rPr lang="ja-JP" sz="1200" dirty="0">
                <a:solidFill>
                  <a:schemeClr val="tx1"/>
                </a:solidFill>
                <a:latin typeface="Trebuchet MS"/>
                <a:ea typeface="Meiryo UI"/>
              </a:rPr>
              <a:t>の場合、その旨記載ください</a:t>
            </a:r>
            <a:r>
              <a:rPr lang="ja-JP" altLang="en-US" sz="1200" dirty="0">
                <a:solidFill>
                  <a:schemeClr val="tx1"/>
                </a:solidFill>
                <a:latin typeface="Trebuchet MS"/>
                <a:ea typeface="Meiryo UI"/>
              </a:rPr>
              <a:t>。</a:t>
            </a:r>
            <a:r>
              <a:rPr lang="en-US" altLang="ja-JP" sz="1200" dirty="0">
                <a:solidFill>
                  <a:schemeClr val="tx1"/>
                </a:solidFill>
                <a:latin typeface="Trebuchet MS"/>
                <a:ea typeface="Meiryo UI"/>
              </a:rPr>
              <a:t>（</a:t>
            </a:r>
            <a:r>
              <a:rPr lang="en-US" altLang="ja-JP" sz="1200" dirty="0" err="1">
                <a:solidFill>
                  <a:schemeClr val="tx1"/>
                </a:solidFill>
                <a:latin typeface="Trebuchet MS"/>
                <a:ea typeface="Meiryo UI"/>
              </a:rPr>
              <a:t>必須</a:t>
            </a:r>
            <a:r>
              <a:rPr lang="en-US" altLang="ja-JP" sz="1200" dirty="0">
                <a:solidFill>
                  <a:schemeClr val="tx1"/>
                </a:solidFill>
                <a:latin typeface="Trebuchet MS"/>
                <a:ea typeface="Meiryo UI"/>
              </a:rPr>
              <a:t>④）</a:t>
            </a:r>
            <a:endParaRPr lang="en-US" altLang="ja-JP" sz="1200" dirty="0">
              <a:solidFill>
                <a:schemeClr val="tx1"/>
              </a:solidFill>
              <a:latin typeface="Trebuchet MS" panose="020B0603020202020204" pitchFamily="34" charset="0"/>
              <a:ea typeface="Meiryo UI" panose="020B0604030504040204" pitchFamily="50" charset="-128"/>
            </a:endParaRPr>
          </a:p>
        </p:txBody>
      </p:sp>
      <p:sp>
        <p:nvSpPr>
          <p:cNvPr id="3" name="Rectangle 24">
            <a:extLst>
              <a:ext uri="{FF2B5EF4-FFF2-40B4-BE49-F238E27FC236}">
                <a16:creationId xmlns:a16="http://schemas.microsoft.com/office/drawing/2014/main" id="{3A8BA09B-2C48-7473-B8D4-27FA1739EAD2}"/>
              </a:ext>
            </a:extLst>
          </p:cNvPr>
          <p:cNvSpPr/>
          <p:nvPr/>
        </p:nvSpPr>
        <p:spPr>
          <a:xfrm>
            <a:off x="8958691" y="622802"/>
            <a:ext cx="3066473" cy="80021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本実証で実施する内容を書いてください。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適宜複数ページに分けて記載ください。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99987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7B6AA7F30DCDE46A2BA8984CB26F654" ma:contentTypeVersion="11" ma:contentTypeDescription="新しいドキュメントを作成します。" ma:contentTypeScope="" ma:versionID="3070d785f0a50bfa609f09c3deae5cac">
  <xsd:schema xmlns:xsd="http://www.w3.org/2001/XMLSchema" xmlns:xs="http://www.w3.org/2001/XMLSchema" xmlns:p="http://schemas.microsoft.com/office/2006/metadata/properties" xmlns:ns2="bcd35ad0-8d26-4b18-9be8-e370f69c8ae6" xmlns:ns3="ae98bed4-6fa4-4090-a8da-2e8ed7339925" targetNamespace="http://schemas.microsoft.com/office/2006/metadata/properties" ma:root="true" ma:fieldsID="31ea25f2dd84fd966927296e974d0510" ns2:_="" ns3:_="">
    <xsd:import namespace="bcd35ad0-8d26-4b18-9be8-e370f69c8ae6"/>
    <xsd:import namespace="ae98bed4-6fa4-4090-a8da-2e8ed733992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d35ad0-8d26-4b18-9be8-e370f69c8a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98bed4-6fa4-4090-a8da-2e8ed7339925"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d2077e0-aa60-4e1b-aa56-0ed24c04182d}" ma:internalName="TaxCatchAll" ma:showField="CatchAllData" ma:web="ae98bed4-6fa4-4090-a8da-2e8ed733992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e98bed4-6fa4-4090-a8da-2e8ed7339925" xsi:nil="true"/>
    <lcf76f155ced4ddcb4097134ff3c332f xmlns="bcd35ad0-8d26-4b18-9be8-e370f69c8ae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A99A923-AD44-46FF-978D-F6904B1626A5}">
  <ds:schemaRefs>
    <ds:schemaRef ds:uri="http://schemas.microsoft.com/sharepoint/v3/contenttype/forms"/>
  </ds:schemaRefs>
</ds:datastoreItem>
</file>

<file path=customXml/itemProps2.xml><?xml version="1.0" encoding="utf-8"?>
<ds:datastoreItem xmlns:ds="http://schemas.openxmlformats.org/officeDocument/2006/customXml" ds:itemID="{9862FDFF-91E8-4C2B-B384-BDDD0C0E4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d35ad0-8d26-4b18-9be8-e370f69c8ae6"/>
    <ds:schemaRef ds:uri="ae98bed4-6fa4-4090-a8da-2e8ed73399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960E65D-D253-4F4E-9D14-93AF4567C737}">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ae98bed4-6fa4-4090-a8da-2e8ed7339925"/>
    <ds:schemaRef ds:uri="bcd35ad0-8d26-4b18-9be8-e370f69c8ae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2441</Words>
  <Application>Microsoft Office PowerPoint</Application>
  <PresentationFormat>ワイド画面</PresentationFormat>
  <Paragraphs>358</Paragraphs>
  <Slides>18</Slides>
  <Notes>17</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18</vt:i4>
      </vt:variant>
      <vt:variant>
        <vt:lpstr>目的別スライド ショー</vt:lpstr>
      </vt:variant>
      <vt:variant>
        <vt:i4>1</vt:i4>
      </vt:variant>
    </vt:vector>
  </HeadingPairs>
  <TitlesOfParts>
    <vt:vector size="27" baseType="lpstr">
      <vt:lpstr>Meiryo UI</vt:lpstr>
      <vt:lpstr>ＭＳ Ｐゴシック</vt:lpstr>
      <vt:lpstr>Arial</vt:lpstr>
      <vt:lpstr>Calibri</vt:lpstr>
      <vt:lpstr>Trebuchet MS</vt:lpstr>
      <vt:lpstr>Wingdings</vt:lpstr>
      <vt:lpstr>1_BCG Grid 16:9</vt:lpstr>
      <vt:lpstr>think-cell スライド</vt:lpstr>
      <vt:lpstr>PowerPoint プレゼンテーション</vt:lpstr>
      <vt:lpstr>目次</vt:lpstr>
      <vt:lpstr>提案のサマリ</vt:lpstr>
      <vt:lpstr>1.　背景と目的)本テーマが実装された社会のあるべき姿</vt:lpstr>
      <vt:lpstr>1.　背景と目的)あるべき姿に向けて、解決するべき課題</vt:lpstr>
      <vt:lpstr>2.　実施内容)概要</vt:lpstr>
      <vt:lpstr>2.　実施内容)詳細①. XXX</vt:lpstr>
      <vt:lpstr>2.　実施内容)詳細②.　独自性・新規性</vt:lpstr>
      <vt:lpstr>2.　実施内容)詳細③.　外部への情報発信</vt:lpstr>
      <vt:lpstr>2.　実施内容)類似取り組みにおける効果や関連実績等</vt:lpstr>
      <vt:lpstr>3-1.　実証によって見込まれる成果と効果測定方法（ロジックモデル）</vt:lpstr>
      <vt:lpstr>3-1.　実証によって見込まれる成果と効果測定方法（概要）</vt:lpstr>
      <vt:lpstr>3-2.　実証によって見込まれる成果と効果測定方法（詳細）</vt:lpstr>
      <vt:lpstr>4.実施体制・実証フィールド (実証自治体・実証企業)</vt:lpstr>
      <vt:lpstr>5.継続的な事業展開プラン</vt:lpstr>
      <vt:lpstr>5.実施スケジュール</vt:lpstr>
      <vt:lpstr>6.個人情報の取扱い方法</vt:lpstr>
      <vt:lpstr>(参考)支出計画の概要 (詳細な内訳は別紙)</vt:lpstr>
      <vt:lpstr>Format Guide Workshop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8</cp:revision>
  <dcterms:modified xsi:type="dcterms:W3CDTF">2024-07-16T06:47:14Z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0x01010017B6AA7F30DCDE46A2BA8984CB26F654</vt:lpwstr>
  </property>
  <property fmtid="{D5CDD505-2E9C-101B-9397-08002B2CF9AE}" pid="3" name="MediaServiceImageTags">
    <vt:lpwstr/>
  </property>
</Properties>
</file>