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0"/>
  </p:notesMasterIdLst>
  <p:handoutMasterIdLst>
    <p:handoutMasterId r:id="rId21"/>
  </p:handoutMasterIdLst>
  <p:sldIdLst>
    <p:sldId id="412" r:id="rId5"/>
    <p:sldId id="362" r:id="rId6"/>
    <p:sldId id="410" r:id="rId7"/>
    <p:sldId id="361" r:id="rId8"/>
    <p:sldId id="375" r:id="rId9"/>
    <p:sldId id="392" r:id="rId10"/>
    <p:sldId id="381" r:id="rId11"/>
    <p:sldId id="395" r:id="rId12"/>
    <p:sldId id="394" r:id="rId13"/>
    <p:sldId id="384" r:id="rId14"/>
    <p:sldId id="386" r:id="rId15"/>
    <p:sldId id="387" r:id="rId16"/>
    <p:sldId id="388" r:id="rId17"/>
    <p:sldId id="390" r:id="rId18"/>
    <p:sldId id="334" r:id="rId19"/>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userDrawn="1">
          <p15:clr>
            <a:srgbClr val="A4A3A4"/>
          </p15:clr>
        </p15:guide>
        <p15:guide id="3" pos="80" userDrawn="1">
          <p15:clr>
            <a:srgbClr val="A4A3A4"/>
          </p15:clr>
        </p15:guide>
        <p15:guide id="4" pos="6159" userDrawn="1">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FF99"/>
    <a:srgbClr val="FFFFCC"/>
    <a:srgbClr val="000099"/>
    <a:srgbClr val="0033CC"/>
    <a:srgbClr val="FFCC66"/>
    <a:srgbClr val="FF000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D04FAB-D6C2-486E-8727-E942FCE07517}" v="2" dt="2023-04-11T04:24:20.327"/>
    <p1510:client id="{AC12BA13-6188-4346-AF9A-4A442558E333}" v="4" dt="2023-04-11T01:11:23.15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60" autoAdjust="0"/>
  </p:normalViewPr>
  <p:slideViewPr>
    <p:cSldViewPr showGuides="1">
      <p:cViewPr varScale="1">
        <p:scale>
          <a:sx n="110" d="100"/>
          <a:sy n="110" d="100"/>
        </p:scale>
        <p:origin x="1302" y="96"/>
      </p:cViewPr>
      <p:guideLst>
        <p:guide orient="horz" pos="2160"/>
        <p:guide pos="3120"/>
        <p:guide pos="80"/>
        <p:guide pos="6159"/>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howGuides="1">
      <p:cViewPr varScale="1">
        <p:scale>
          <a:sx n="75" d="100"/>
          <a:sy n="75" d="100"/>
        </p:scale>
        <p:origin x="-214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6F7F45C6-DF2C-4730-AD08-A59F697F0B54}"/>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a:extLst>
              <a:ext uri="{FF2B5EF4-FFF2-40B4-BE49-F238E27FC236}">
                <a16:creationId xmlns:a16="http://schemas.microsoft.com/office/drawing/2014/main" id="{34CE92E0-69E0-41F1-9D04-B9D2AA12BC1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AEB8FC2A-7B54-42D7-B553-CA0372226E4F}" type="datetimeFigureOut">
              <a:rPr lang="ja-JP" altLang="en-US"/>
              <a:pPr>
                <a:defRPr/>
              </a:pPr>
              <a:t>2023/4/11</a:t>
            </a:fld>
            <a:endParaRPr lang="en-US" altLang="ja-JP"/>
          </a:p>
        </p:txBody>
      </p:sp>
      <p:sp>
        <p:nvSpPr>
          <p:cNvPr id="49156" name="Rectangle 4">
            <a:extLst>
              <a:ext uri="{FF2B5EF4-FFF2-40B4-BE49-F238E27FC236}">
                <a16:creationId xmlns:a16="http://schemas.microsoft.com/office/drawing/2014/main" id="{BEFC65AD-CF2A-4ADF-8E82-936A2F656B63}"/>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a:extLst>
              <a:ext uri="{FF2B5EF4-FFF2-40B4-BE49-F238E27FC236}">
                <a16:creationId xmlns:a16="http://schemas.microsoft.com/office/drawing/2014/main" id="{E8474C74-FD37-4C41-B95A-65827A133749}"/>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7084ADCC-C806-4C93-896B-48EC9BBBACBC}" type="slidenum">
              <a:rPr lang="ja-JP" altLang="en-US"/>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BCD025A-1765-45AB-9E24-4075F716DB59}"/>
              </a:ext>
            </a:extLst>
          </p:cNvPr>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a:extLst>
              <a:ext uri="{FF2B5EF4-FFF2-40B4-BE49-F238E27FC236}">
                <a16:creationId xmlns:a16="http://schemas.microsoft.com/office/drawing/2014/main" id="{F156E225-3072-43BB-8EAB-77B249363F5E}"/>
              </a:ext>
            </a:extLst>
          </p:cNvPr>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19460" name="Rectangle 4">
            <a:extLst>
              <a:ext uri="{FF2B5EF4-FFF2-40B4-BE49-F238E27FC236}">
                <a16:creationId xmlns:a16="http://schemas.microsoft.com/office/drawing/2014/main" id="{75E507E9-73D5-4F57-9E90-07E29C4419F1}"/>
              </a:ext>
            </a:extLst>
          </p:cNvPr>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a:extLst>
              <a:ext uri="{FF2B5EF4-FFF2-40B4-BE49-F238E27FC236}">
                <a16:creationId xmlns:a16="http://schemas.microsoft.com/office/drawing/2014/main" id="{265ABBCE-17D7-461E-9096-7998CEC37833}"/>
              </a:ext>
            </a:extLst>
          </p:cNvPr>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a:extLst>
              <a:ext uri="{FF2B5EF4-FFF2-40B4-BE49-F238E27FC236}">
                <a16:creationId xmlns:a16="http://schemas.microsoft.com/office/drawing/2014/main" id="{4C694A8F-F2F5-4CF4-8B5D-5E0191785D16}"/>
              </a:ext>
            </a:extLst>
          </p:cNvPr>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a:extLst>
              <a:ext uri="{FF2B5EF4-FFF2-40B4-BE49-F238E27FC236}">
                <a16:creationId xmlns:a16="http://schemas.microsoft.com/office/drawing/2014/main" id="{4A3924B6-0028-42A5-B854-88EED1B46AEE}"/>
              </a:ext>
            </a:extLst>
          </p:cNvPr>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BDD96B00-6CB2-4B15-BE84-3690D838EF4F}"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88DA4B28-FA8A-4210-9115-E6B68F4740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D47F3865-6576-472F-8812-378A2AAF7855}" type="slidenum">
              <a:rPr lang="ja-JP" altLang="en-US" sz="1200">
                <a:latin typeface="Arial" panose="020B0604020202020204" pitchFamily="34" charset="0"/>
              </a:rPr>
              <a:pPr eaLnBrk="1" hangingPunct="1"/>
              <a:t>1</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680CBE8B-9224-420E-BD74-8F30EB65791B}"/>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708C7094-9520-4C05-AABF-9A35ACE90C33}"/>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726196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269E9812-D0DF-4250-ABF4-11346E65EAF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6666B848-AA21-49EA-B282-D1A1E89CC923}" type="slidenum">
              <a:rPr lang="ja-JP" altLang="en-US" sz="1200">
                <a:latin typeface="Arial" panose="020B0604020202020204" pitchFamily="34" charset="0"/>
              </a:rPr>
              <a:pPr algn="r" eaLnBrk="1" hangingPunct="1"/>
              <a:t>10</a:t>
            </a:fld>
            <a:endParaRPr lang="en-US" altLang="ja-JP" sz="1200">
              <a:latin typeface="Arial" panose="020B0604020202020204" pitchFamily="34" charset="0"/>
            </a:endParaRPr>
          </a:p>
        </p:txBody>
      </p:sp>
      <p:sp>
        <p:nvSpPr>
          <p:cNvPr id="30723" name="Rectangle 2">
            <a:extLst>
              <a:ext uri="{FF2B5EF4-FFF2-40B4-BE49-F238E27FC236}">
                <a16:creationId xmlns:a16="http://schemas.microsoft.com/office/drawing/2014/main" id="{5D0E6BEE-93A5-4223-AD6F-AF2B486BAA4D}"/>
              </a:ext>
            </a:extLst>
          </p:cNvPr>
          <p:cNvSpPr>
            <a:spLocks noGrp="1" noRot="1" noChangeAspect="1" noChangeArrowheads="1" noTextEdit="1"/>
          </p:cNvSpPr>
          <p:nvPr>
            <p:ph type="sldImg"/>
          </p:nvPr>
        </p:nvSpPr>
        <p:spPr/>
      </p:sp>
      <p:sp>
        <p:nvSpPr>
          <p:cNvPr id="30724" name="Rectangle 3">
            <a:extLst>
              <a:ext uri="{FF2B5EF4-FFF2-40B4-BE49-F238E27FC236}">
                <a16:creationId xmlns:a16="http://schemas.microsoft.com/office/drawing/2014/main" id="{6C9817DF-53DB-433C-AD38-E76DF61F188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1845E48D-63AB-4DA8-8C50-84B523AA3E0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BB6D8EF1-644A-4892-AA15-EB220711BEC1}" type="slidenum">
              <a:rPr lang="ja-JP" altLang="en-US" sz="1200">
                <a:latin typeface="Arial" panose="020B0604020202020204" pitchFamily="34" charset="0"/>
              </a:rPr>
              <a:pPr algn="r" eaLnBrk="1" hangingPunct="1"/>
              <a:t>11</a:t>
            </a:fld>
            <a:endParaRPr lang="en-US" altLang="ja-JP" sz="1200">
              <a:latin typeface="Arial" panose="020B0604020202020204" pitchFamily="34" charset="0"/>
            </a:endParaRPr>
          </a:p>
        </p:txBody>
      </p:sp>
      <p:sp>
        <p:nvSpPr>
          <p:cNvPr id="31747" name="Rectangle 2">
            <a:extLst>
              <a:ext uri="{FF2B5EF4-FFF2-40B4-BE49-F238E27FC236}">
                <a16:creationId xmlns:a16="http://schemas.microsoft.com/office/drawing/2014/main" id="{C9B4DBB6-6242-43E3-8FE1-4AA71BBCBE24}"/>
              </a:ext>
            </a:extLst>
          </p:cNvPr>
          <p:cNvSpPr>
            <a:spLocks noGrp="1" noRot="1" noChangeAspect="1" noChangeArrowheads="1" noTextEdit="1"/>
          </p:cNvSpPr>
          <p:nvPr>
            <p:ph type="sldImg"/>
          </p:nvPr>
        </p:nvSpPr>
        <p:spPr/>
      </p:sp>
      <p:sp>
        <p:nvSpPr>
          <p:cNvPr id="31748" name="Rectangle 3">
            <a:extLst>
              <a:ext uri="{FF2B5EF4-FFF2-40B4-BE49-F238E27FC236}">
                <a16:creationId xmlns:a16="http://schemas.microsoft.com/office/drawing/2014/main" id="{8292131E-73C4-4F64-9310-312FA40DE90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606B0CE5-BD5E-448F-BBC0-5309545D63A5}"/>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52D9228A-5937-4E97-B09F-23ED975D8B19}" type="slidenum">
              <a:rPr lang="ja-JP" altLang="en-US" sz="1200">
                <a:latin typeface="Arial" panose="020B0604020202020204" pitchFamily="34" charset="0"/>
              </a:rPr>
              <a:pPr algn="r" eaLnBrk="1" hangingPunct="1"/>
              <a:t>12</a:t>
            </a:fld>
            <a:endParaRPr lang="en-US" altLang="ja-JP" sz="1200">
              <a:latin typeface="Arial" panose="020B0604020202020204" pitchFamily="34" charset="0"/>
            </a:endParaRPr>
          </a:p>
        </p:txBody>
      </p:sp>
      <p:sp>
        <p:nvSpPr>
          <p:cNvPr id="33795" name="Rectangle 2">
            <a:extLst>
              <a:ext uri="{FF2B5EF4-FFF2-40B4-BE49-F238E27FC236}">
                <a16:creationId xmlns:a16="http://schemas.microsoft.com/office/drawing/2014/main" id="{F1153BC8-4E15-418B-81A5-7DF17B861D0C}"/>
              </a:ext>
            </a:extLst>
          </p:cNvPr>
          <p:cNvSpPr>
            <a:spLocks noGrp="1" noRot="1" noChangeAspect="1" noChangeArrowheads="1" noTextEdit="1"/>
          </p:cNvSpPr>
          <p:nvPr>
            <p:ph type="sldImg"/>
          </p:nvPr>
        </p:nvSpPr>
        <p:spPr/>
      </p:sp>
      <p:sp>
        <p:nvSpPr>
          <p:cNvPr id="33796" name="Rectangle 3">
            <a:extLst>
              <a:ext uri="{FF2B5EF4-FFF2-40B4-BE49-F238E27FC236}">
                <a16:creationId xmlns:a16="http://schemas.microsoft.com/office/drawing/2014/main" id="{34E9BD31-309A-43E1-80AF-69DE72EC7214}"/>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102ECB7D-8FEF-47E1-8242-A863899EBE80}"/>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F2B9150A-F9AD-4733-8CA1-8D25F545BAD6}" type="slidenum">
              <a:rPr lang="ja-JP" altLang="en-US" sz="1200">
                <a:latin typeface="Arial" panose="020B0604020202020204" pitchFamily="34" charset="0"/>
              </a:rPr>
              <a:pPr algn="r" eaLnBrk="1" hangingPunct="1"/>
              <a:t>13</a:t>
            </a:fld>
            <a:endParaRPr lang="en-US" altLang="ja-JP" sz="1200">
              <a:latin typeface="Arial" panose="020B0604020202020204" pitchFamily="34" charset="0"/>
            </a:endParaRPr>
          </a:p>
        </p:txBody>
      </p:sp>
      <p:sp>
        <p:nvSpPr>
          <p:cNvPr id="32771" name="Rectangle 2">
            <a:extLst>
              <a:ext uri="{FF2B5EF4-FFF2-40B4-BE49-F238E27FC236}">
                <a16:creationId xmlns:a16="http://schemas.microsoft.com/office/drawing/2014/main" id="{989D9C50-5630-449D-9CD3-B4440E3CDF6F}"/>
              </a:ext>
            </a:extLst>
          </p:cNvPr>
          <p:cNvSpPr>
            <a:spLocks noGrp="1" noRot="1" noChangeAspect="1" noChangeArrowheads="1" noTextEdit="1"/>
          </p:cNvSpPr>
          <p:nvPr>
            <p:ph type="sldImg"/>
          </p:nvPr>
        </p:nvSpPr>
        <p:spPr/>
      </p:sp>
      <p:sp>
        <p:nvSpPr>
          <p:cNvPr id="32772" name="Rectangle 3">
            <a:extLst>
              <a:ext uri="{FF2B5EF4-FFF2-40B4-BE49-F238E27FC236}">
                <a16:creationId xmlns:a16="http://schemas.microsoft.com/office/drawing/2014/main" id="{B5383A4F-3304-4D86-8D9F-C65A823FC1AF}"/>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08755B9E-ADCE-4D04-8EE8-52BA714A2693}"/>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08CAEEA9-66F1-4964-BD2B-7B73E844734A}" type="slidenum">
              <a:rPr lang="ja-JP" altLang="en-US" sz="1200">
                <a:latin typeface="Arial" panose="020B0604020202020204" pitchFamily="34" charset="0"/>
              </a:rPr>
              <a:pPr algn="r" eaLnBrk="1" hangingPunct="1"/>
              <a:t>14</a:t>
            </a:fld>
            <a:endParaRPr lang="en-US" altLang="ja-JP" sz="1200">
              <a:latin typeface="Arial" panose="020B0604020202020204" pitchFamily="34" charset="0"/>
            </a:endParaRPr>
          </a:p>
        </p:txBody>
      </p:sp>
      <p:sp>
        <p:nvSpPr>
          <p:cNvPr id="34819" name="Rectangle 2">
            <a:extLst>
              <a:ext uri="{FF2B5EF4-FFF2-40B4-BE49-F238E27FC236}">
                <a16:creationId xmlns:a16="http://schemas.microsoft.com/office/drawing/2014/main" id="{97D2B264-891D-4647-B68E-3F6BC29DF73A}"/>
              </a:ext>
            </a:extLst>
          </p:cNvPr>
          <p:cNvSpPr>
            <a:spLocks noGrp="1" noRot="1" noChangeAspect="1" noChangeArrowheads="1" noTextEdit="1"/>
          </p:cNvSpPr>
          <p:nvPr>
            <p:ph type="sldImg"/>
          </p:nvPr>
        </p:nvSpPr>
        <p:spPr/>
      </p:sp>
      <p:sp>
        <p:nvSpPr>
          <p:cNvPr id="34820" name="Rectangle 3">
            <a:extLst>
              <a:ext uri="{FF2B5EF4-FFF2-40B4-BE49-F238E27FC236}">
                <a16:creationId xmlns:a16="http://schemas.microsoft.com/office/drawing/2014/main" id="{FC781691-042C-4F85-BD0E-3450B253D82F}"/>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88DA4B28-FA8A-4210-9115-E6B68F4740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D47F3865-6576-472F-8812-378A2AAF7855}" type="slidenum">
              <a:rPr lang="ja-JP" altLang="en-US" sz="1200">
                <a:latin typeface="Arial" panose="020B0604020202020204" pitchFamily="34" charset="0"/>
              </a:rPr>
              <a:pPr eaLnBrk="1" hangingPunct="1"/>
              <a:t>15</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680CBE8B-9224-420E-BD74-8F30EB65791B}"/>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708C7094-9520-4C05-AABF-9A35ACE90C33}"/>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3BBE5C9E-85B3-4B7E-8A35-03EAD521C9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B5C3B7CC-26F5-4EBB-88DA-947271D66AE3}" type="slidenum">
              <a:rPr lang="ja-JP" altLang="en-US" sz="1200">
                <a:latin typeface="Arial" panose="020B0604020202020204" pitchFamily="34" charset="0"/>
              </a:rPr>
              <a:pPr eaLnBrk="1" hangingPunct="1"/>
              <a:t>2</a:t>
            </a:fld>
            <a:endParaRPr lang="en-US" altLang="ja-JP" sz="1200">
              <a:latin typeface="Arial" panose="020B0604020202020204" pitchFamily="34" charset="0"/>
            </a:endParaRPr>
          </a:p>
        </p:txBody>
      </p:sp>
      <p:sp>
        <p:nvSpPr>
          <p:cNvPr id="20483" name="Rectangle 2">
            <a:extLst>
              <a:ext uri="{FF2B5EF4-FFF2-40B4-BE49-F238E27FC236}">
                <a16:creationId xmlns:a16="http://schemas.microsoft.com/office/drawing/2014/main" id="{F61B35DA-B8F3-46C9-B072-0E4D4733C68B}"/>
              </a:ext>
            </a:extLst>
          </p:cNvPr>
          <p:cNvSpPr>
            <a:spLocks noGrp="1" noRot="1" noChangeAspect="1" noChangeArrowheads="1" noTextEdit="1"/>
          </p:cNvSpPr>
          <p:nvPr>
            <p:ph type="sldImg"/>
          </p:nvPr>
        </p:nvSpPr>
        <p:spPr>
          <a:xfrm>
            <a:off x="708025" y="739775"/>
            <a:ext cx="5341938" cy="3698875"/>
          </a:xfrm>
        </p:spPr>
      </p:sp>
      <p:sp>
        <p:nvSpPr>
          <p:cNvPr id="20484" name="Rectangle 3">
            <a:extLst>
              <a:ext uri="{FF2B5EF4-FFF2-40B4-BE49-F238E27FC236}">
                <a16:creationId xmlns:a16="http://schemas.microsoft.com/office/drawing/2014/main" id="{D9269C9A-0DB7-4400-8D7A-65B223B8FE08}"/>
              </a:ext>
            </a:extLst>
          </p:cNvPr>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3</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444868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20492603-6FC8-4097-9EBC-D4BF56060D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6D6BF7CA-5AC4-4001-875C-484106B8BFB2}" type="slidenum">
              <a:rPr lang="ja-JP" altLang="en-US" sz="1200">
                <a:latin typeface="Arial" panose="020B0604020202020204" pitchFamily="34" charset="0"/>
              </a:rPr>
              <a:pPr eaLnBrk="1" hangingPunct="1"/>
              <a:t>4</a:t>
            </a:fld>
            <a:endParaRPr lang="en-US" altLang="ja-JP" sz="1200">
              <a:latin typeface="Arial" panose="020B0604020202020204" pitchFamily="34" charset="0"/>
            </a:endParaRPr>
          </a:p>
        </p:txBody>
      </p:sp>
      <p:sp>
        <p:nvSpPr>
          <p:cNvPr id="21507" name="Rectangle 2">
            <a:extLst>
              <a:ext uri="{FF2B5EF4-FFF2-40B4-BE49-F238E27FC236}">
                <a16:creationId xmlns:a16="http://schemas.microsoft.com/office/drawing/2014/main" id="{0F04E975-C785-4CE6-8F90-8E1F6BB9AA57}"/>
              </a:ext>
            </a:extLst>
          </p:cNvPr>
          <p:cNvSpPr>
            <a:spLocks noGrp="1" noRot="1" noChangeAspect="1" noChangeArrowheads="1" noTextEdit="1"/>
          </p:cNvSpPr>
          <p:nvPr>
            <p:ph type="sldImg"/>
          </p:nvPr>
        </p:nvSpPr>
        <p:spPr/>
      </p:sp>
      <p:sp>
        <p:nvSpPr>
          <p:cNvPr id="21508" name="Rectangle 3">
            <a:extLst>
              <a:ext uri="{FF2B5EF4-FFF2-40B4-BE49-F238E27FC236}">
                <a16:creationId xmlns:a16="http://schemas.microsoft.com/office/drawing/2014/main" id="{109DA11C-8721-43A2-ACE7-A9D53D73FE4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28A35E55-9286-49AF-B52E-494CBF2047AF}"/>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D8CE92EF-4A7E-4179-8DB1-B0846DC4EB22}" type="slidenum">
              <a:rPr lang="ja-JP" altLang="en-US" sz="1200">
                <a:latin typeface="Arial" panose="020B0604020202020204" pitchFamily="34" charset="0"/>
              </a:rPr>
              <a:pPr algn="r" eaLnBrk="1" hangingPunct="1"/>
              <a:t>5</a:t>
            </a:fld>
            <a:endParaRPr lang="en-US" altLang="ja-JP" sz="1200">
              <a:latin typeface="Arial" panose="020B0604020202020204" pitchFamily="34" charset="0"/>
            </a:endParaRPr>
          </a:p>
        </p:txBody>
      </p:sp>
      <p:sp>
        <p:nvSpPr>
          <p:cNvPr id="22531" name="Rectangle 2">
            <a:extLst>
              <a:ext uri="{FF2B5EF4-FFF2-40B4-BE49-F238E27FC236}">
                <a16:creationId xmlns:a16="http://schemas.microsoft.com/office/drawing/2014/main" id="{20BB7A32-0AEE-46BE-B04E-7FBA567D5068}"/>
              </a:ext>
            </a:extLst>
          </p:cNvPr>
          <p:cNvSpPr>
            <a:spLocks noGrp="1" noRot="1" noChangeAspect="1" noChangeArrowheads="1" noTextEdit="1"/>
          </p:cNvSpPr>
          <p:nvPr>
            <p:ph type="sldImg"/>
          </p:nvPr>
        </p:nvSpPr>
        <p:spPr/>
      </p:sp>
      <p:sp>
        <p:nvSpPr>
          <p:cNvPr id="22532" name="Rectangle 3">
            <a:extLst>
              <a:ext uri="{FF2B5EF4-FFF2-40B4-BE49-F238E27FC236}">
                <a16:creationId xmlns:a16="http://schemas.microsoft.com/office/drawing/2014/main" id="{7047C5CB-DE5D-42FE-93C3-51C3F293E0CB}"/>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95B2578C-B5DD-4249-85E3-DC0004BA364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54DE7616-4DBA-4FEB-B090-0CDE1F9844A5}" type="slidenum">
              <a:rPr lang="ja-JP" altLang="en-US" sz="1200">
                <a:latin typeface="Arial" panose="020B0604020202020204" pitchFamily="34" charset="0"/>
              </a:rPr>
              <a:pPr algn="r" eaLnBrk="1" hangingPunct="1"/>
              <a:t>6</a:t>
            </a:fld>
            <a:endParaRPr lang="en-US" altLang="ja-JP" sz="1200">
              <a:latin typeface="Arial" panose="020B0604020202020204" pitchFamily="34" charset="0"/>
            </a:endParaRPr>
          </a:p>
        </p:txBody>
      </p:sp>
      <p:sp>
        <p:nvSpPr>
          <p:cNvPr id="24579" name="Rectangle 2">
            <a:extLst>
              <a:ext uri="{FF2B5EF4-FFF2-40B4-BE49-F238E27FC236}">
                <a16:creationId xmlns:a16="http://schemas.microsoft.com/office/drawing/2014/main" id="{F92C7464-E5D7-40E3-B2A4-3D332CC0747A}"/>
              </a:ext>
            </a:extLst>
          </p:cNvPr>
          <p:cNvSpPr>
            <a:spLocks noGrp="1" noRot="1" noChangeAspect="1" noChangeArrowheads="1" noTextEdit="1"/>
          </p:cNvSpPr>
          <p:nvPr>
            <p:ph type="sldImg"/>
          </p:nvPr>
        </p:nvSpPr>
        <p:spPr/>
      </p:sp>
      <p:sp>
        <p:nvSpPr>
          <p:cNvPr id="24580" name="Rectangle 3">
            <a:extLst>
              <a:ext uri="{FF2B5EF4-FFF2-40B4-BE49-F238E27FC236}">
                <a16:creationId xmlns:a16="http://schemas.microsoft.com/office/drawing/2014/main" id="{9B9F2284-7992-4A6A-9FAE-E5DF5B594FE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E7A9A8AF-B0ED-498A-A11F-0CECB25091B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4433A984-F438-49D8-97D5-9974DE46C18D}" type="slidenum">
              <a:rPr lang="ja-JP" altLang="en-US" sz="1200">
                <a:latin typeface="Arial" panose="020B0604020202020204" pitchFamily="34" charset="0"/>
              </a:rPr>
              <a:pPr algn="r" eaLnBrk="1" hangingPunct="1"/>
              <a:t>7</a:t>
            </a:fld>
            <a:endParaRPr lang="en-US" altLang="ja-JP" sz="1200">
              <a:latin typeface="Arial" panose="020B0604020202020204" pitchFamily="34" charset="0"/>
            </a:endParaRPr>
          </a:p>
        </p:txBody>
      </p:sp>
      <p:sp>
        <p:nvSpPr>
          <p:cNvPr id="29699" name="Rectangle 2">
            <a:extLst>
              <a:ext uri="{FF2B5EF4-FFF2-40B4-BE49-F238E27FC236}">
                <a16:creationId xmlns:a16="http://schemas.microsoft.com/office/drawing/2014/main" id="{D35483D4-D134-45D1-807C-C6A1CB7DF181}"/>
              </a:ext>
            </a:extLst>
          </p:cNvPr>
          <p:cNvSpPr>
            <a:spLocks noGrp="1" noRot="1" noChangeAspect="1" noChangeArrowheads="1" noTextEdit="1"/>
          </p:cNvSpPr>
          <p:nvPr>
            <p:ph type="sldImg"/>
          </p:nvPr>
        </p:nvSpPr>
        <p:spPr/>
      </p:sp>
      <p:sp>
        <p:nvSpPr>
          <p:cNvPr id="29700" name="Rectangle 3">
            <a:extLst>
              <a:ext uri="{FF2B5EF4-FFF2-40B4-BE49-F238E27FC236}">
                <a16:creationId xmlns:a16="http://schemas.microsoft.com/office/drawing/2014/main" id="{0AD6E322-6196-4877-BFCA-770514EFDB00}"/>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3479306-E772-4855-8684-0510D6DC6536}"/>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DC511481-D332-41EA-B006-3B94A38126F0}" type="slidenum">
              <a:rPr lang="ja-JP" altLang="en-US" sz="1200">
                <a:latin typeface="Arial" panose="020B0604020202020204" pitchFamily="34" charset="0"/>
              </a:rPr>
              <a:pPr algn="r" eaLnBrk="1" hangingPunct="1"/>
              <a:t>8</a:t>
            </a:fld>
            <a:endParaRPr lang="en-US" altLang="ja-JP" sz="1200">
              <a:latin typeface="Arial" panose="020B0604020202020204" pitchFamily="34" charset="0"/>
            </a:endParaRPr>
          </a:p>
        </p:txBody>
      </p:sp>
      <p:sp>
        <p:nvSpPr>
          <p:cNvPr id="26627" name="Rectangle 2">
            <a:extLst>
              <a:ext uri="{FF2B5EF4-FFF2-40B4-BE49-F238E27FC236}">
                <a16:creationId xmlns:a16="http://schemas.microsoft.com/office/drawing/2014/main" id="{B0F89C38-4249-44F4-B97F-915C9884A3C9}"/>
              </a:ext>
            </a:extLst>
          </p:cNvPr>
          <p:cNvSpPr>
            <a:spLocks noGrp="1" noRot="1" noChangeAspect="1" noChangeArrowheads="1" noTextEdit="1"/>
          </p:cNvSpPr>
          <p:nvPr>
            <p:ph type="sldImg"/>
          </p:nvPr>
        </p:nvSpPr>
        <p:spPr/>
      </p:sp>
      <p:sp>
        <p:nvSpPr>
          <p:cNvPr id="26628" name="Rectangle 3">
            <a:extLst>
              <a:ext uri="{FF2B5EF4-FFF2-40B4-BE49-F238E27FC236}">
                <a16:creationId xmlns:a16="http://schemas.microsoft.com/office/drawing/2014/main" id="{B1993DAF-4972-47DB-9787-22398F26C01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B924E10D-2EBB-4015-A614-7979D26470C9}"/>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56FC10E3-DBC7-4493-BB16-9F88BF07887B}" type="slidenum">
              <a:rPr lang="ja-JP" altLang="en-US" sz="1200">
                <a:latin typeface="Arial" panose="020B0604020202020204" pitchFamily="34" charset="0"/>
              </a:rPr>
              <a:pPr algn="r" eaLnBrk="1" hangingPunct="1"/>
              <a:t>9</a:t>
            </a:fld>
            <a:endParaRPr lang="en-US" altLang="ja-JP" sz="1200">
              <a:latin typeface="Arial" panose="020B0604020202020204" pitchFamily="34" charset="0"/>
            </a:endParaRPr>
          </a:p>
        </p:txBody>
      </p:sp>
      <p:sp>
        <p:nvSpPr>
          <p:cNvPr id="27651" name="Rectangle 2">
            <a:extLst>
              <a:ext uri="{FF2B5EF4-FFF2-40B4-BE49-F238E27FC236}">
                <a16:creationId xmlns:a16="http://schemas.microsoft.com/office/drawing/2014/main" id="{0E52388D-E2CF-44EE-948C-16F20627E8CA}"/>
              </a:ext>
            </a:extLst>
          </p:cNvPr>
          <p:cNvSpPr>
            <a:spLocks noGrp="1" noRot="1" noChangeAspect="1" noChangeArrowheads="1" noTextEdit="1"/>
          </p:cNvSpPr>
          <p:nvPr>
            <p:ph type="sldImg"/>
          </p:nvPr>
        </p:nvSpPr>
        <p:spPr/>
      </p:sp>
      <p:sp>
        <p:nvSpPr>
          <p:cNvPr id="27652" name="Rectangle 3">
            <a:extLst>
              <a:ext uri="{FF2B5EF4-FFF2-40B4-BE49-F238E27FC236}">
                <a16:creationId xmlns:a16="http://schemas.microsoft.com/office/drawing/2014/main" id="{958E84A5-04B9-409E-AA02-DD3DF04D7660}"/>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ext Box 3">
            <a:extLst>
              <a:ext uri="{FF2B5EF4-FFF2-40B4-BE49-F238E27FC236}">
                <a16:creationId xmlns:a16="http://schemas.microsoft.com/office/drawing/2014/main" id="{B94281B3-493C-4D2D-92F1-5FA060856357}"/>
              </a:ext>
            </a:extLst>
          </p:cNvPr>
          <p:cNvSpPr txBox="1">
            <a:spLocks noChangeArrowheads="1"/>
          </p:cNvSpPr>
          <p:nvPr userDrawn="1"/>
        </p:nvSpPr>
        <p:spPr bwMode="auto">
          <a:xfrm>
            <a:off x="9272588" y="6453188"/>
            <a:ext cx="609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58FC14B5-D86D-469A-9D73-C1011092B4FE}" type="slidenum">
              <a:rPr lang="ja-JP" altLang="en-US" sz="1800">
                <a:latin typeface="Meiryo UI" panose="020B0604030504040204" pitchFamily="50" charset="-128"/>
                <a:ea typeface="Meiryo UI" panose="020B0604030504040204" pitchFamily="50" charset="-128"/>
              </a:rPr>
              <a:pPr eaLnBrk="1" hangingPunct="1">
                <a:spcBef>
                  <a:spcPct val="50000"/>
                </a:spcBef>
                <a:buFont typeface="Wingdings" panose="05000000000000000000" pitchFamily="2" charset="2"/>
                <a:buNone/>
              </a:pPr>
              <a:t>‹#›</a:t>
            </a:fld>
            <a:endParaRPr lang="en-US" altLang="ja-JP" sz="1800" dirty="0">
              <a:latin typeface="Meiryo UI" panose="020B0604030504040204" pitchFamily="50" charset="-128"/>
              <a:ea typeface="Meiryo UI" panose="020B0604030504040204" pitchFamily="50" charset="-128"/>
            </a:endParaRPr>
          </a:p>
        </p:txBody>
      </p:sp>
      <p:sp>
        <p:nvSpPr>
          <p:cNvPr id="3" name="Text Box 4">
            <a:extLst>
              <a:ext uri="{FF2B5EF4-FFF2-40B4-BE49-F238E27FC236}">
                <a16:creationId xmlns:a16="http://schemas.microsoft.com/office/drawing/2014/main" id="{59530742-A864-4CBE-AC59-A376D716868B}"/>
              </a:ext>
            </a:extLst>
          </p:cNvPr>
          <p:cNvSpPr txBox="1">
            <a:spLocks noChangeArrowheads="1"/>
          </p:cNvSpPr>
          <p:nvPr userDrawn="1"/>
        </p:nvSpPr>
        <p:spPr bwMode="auto">
          <a:xfrm>
            <a:off x="8706113" y="188913"/>
            <a:ext cx="569388" cy="246221"/>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a:latin typeface="Meiryo UI" panose="020B0604030504040204" pitchFamily="50" charset="-128"/>
                <a:ea typeface="Meiryo UI" panose="020B0604030504040204" pitchFamily="50" charset="-128"/>
              </a:rPr>
              <a:t>様式２</a:t>
            </a:r>
          </a:p>
        </p:txBody>
      </p:sp>
      <p:sp>
        <p:nvSpPr>
          <p:cNvPr id="4" name="Rectangle 6">
            <a:extLst>
              <a:ext uri="{FF2B5EF4-FFF2-40B4-BE49-F238E27FC236}">
                <a16:creationId xmlns:a16="http://schemas.microsoft.com/office/drawing/2014/main" id="{C38A0CD6-3332-4E10-8BAA-C68A258E5AAA}"/>
              </a:ext>
            </a:extLst>
          </p:cNvPr>
          <p:cNvSpPr>
            <a:spLocks noChangeArrowheads="1"/>
          </p:cNvSpPr>
          <p:nvPr userDrawn="1"/>
        </p:nvSpPr>
        <p:spPr bwMode="auto">
          <a:xfrm>
            <a:off x="742950" y="554038"/>
            <a:ext cx="8418513" cy="858837"/>
          </a:xfrm>
          <a:prstGeom prst="rect">
            <a:avLst/>
          </a:prstGeom>
          <a:solidFill>
            <a:schemeClr val="bg1">
              <a:lumMod val="95000"/>
              <a:alpha val="55000"/>
            </a:schemeClr>
          </a:solidFill>
          <a:ln>
            <a:noFill/>
          </a:ln>
        </p:spPr>
        <p:txBody>
          <a:bodyPr anchor="ctr"/>
          <a:lstStyle/>
          <a:p>
            <a:pPr eaLnBrk="0" hangingPunct="0">
              <a:defRPr/>
            </a:pPr>
            <a:r>
              <a:rPr lang="ja-JP" altLang="en-US" sz="2000" dirty="0">
                <a:solidFill>
                  <a:schemeClr val="tx2"/>
                </a:solidFill>
                <a:latin typeface="Meiryo UI" panose="020B0604030504040204" pitchFamily="50" charset="-128"/>
                <a:ea typeface="Meiryo UI" panose="020B0604030504040204" pitchFamily="50" charset="-128"/>
              </a:rPr>
              <a:t>令和５年度ヘルスケア産業基盤高度化推進事業</a:t>
            </a:r>
            <a:br>
              <a:rPr lang="ja-JP" altLang="en-US" sz="2000" dirty="0">
                <a:solidFill>
                  <a:schemeClr val="tx2"/>
                </a:solidFill>
                <a:latin typeface="Meiryo UI" panose="020B0604030504040204" pitchFamily="50" charset="-128"/>
                <a:ea typeface="Meiryo UI" panose="020B0604030504040204" pitchFamily="50" charset="-128"/>
              </a:rPr>
            </a:br>
            <a:r>
              <a:rPr lang="ja-JP" altLang="en-US" sz="2000" dirty="0">
                <a:solidFill>
                  <a:schemeClr val="tx2"/>
                </a:solidFill>
                <a:latin typeface="Meiryo UI" panose="020B0604030504040204" pitchFamily="50" charset="-128"/>
                <a:ea typeface="Meiryo UI" panose="020B0604030504040204" pitchFamily="50" charset="-128"/>
              </a:rPr>
              <a:t>（ヘルスケアビジネス創出推進等事業）</a:t>
            </a:r>
            <a:endParaRPr lang="en-US" altLang="ja-JP" sz="2000" dirty="0">
              <a:solidFill>
                <a:schemeClr val="tx2"/>
              </a:solidFill>
              <a:latin typeface="Meiryo UI" panose="020B0604030504040204" pitchFamily="50" charset="-128"/>
              <a:ea typeface="Meiryo UI" panose="020B0604030504040204" pitchFamily="50" charset="-128"/>
            </a:endParaRPr>
          </a:p>
          <a:p>
            <a:pPr eaLnBrk="0" hangingPunct="0">
              <a:defRPr/>
            </a:pPr>
            <a:r>
              <a:rPr lang="ja-JP" altLang="en-US" sz="2000" dirty="0">
                <a:solidFill>
                  <a:schemeClr val="tx2"/>
                </a:solidFill>
                <a:latin typeface="Meiryo UI" panose="020B0604030504040204" pitchFamily="50" charset="-128"/>
                <a:ea typeface="Meiryo UI" panose="020B0604030504040204" pitchFamily="50" charset="-128"/>
              </a:rPr>
              <a:t>地域でのヘルスケアビジネス水平展開等推進事業　提案書　表紙</a:t>
            </a:r>
          </a:p>
        </p:txBody>
      </p:sp>
    </p:spTree>
    <p:extLst>
      <p:ext uri="{BB962C8B-B14F-4D97-AF65-F5344CB8AC3E}">
        <p14:creationId xmlns:p14="http://schemas.microsoft.com/office/powerpoint/2010/main" val="548766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7753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24411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06232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95300" y="1600200"/>
            <a:ext cx="8913813"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900367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3921807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424186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09860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90544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0370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384767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959454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a:extLst>
              <a:ext uri="{FF2B5EF4-FFF2-40B4-BE49-F238E27FC236}">
                <a16:creationId xmlns:a16="http://schemas.microsoft.com/office/drawing/2014/main" id="{DCB37E4A-D41B-4EBA-A3A3-92D6ECB34898}"/>
              </a:ext>
            </a:extLst>
          </p:cNvPr>
          <p:cNvSpPr>
            <a:spLocks noChangeShapeType="1"/>
          </p:cNvSpPr>
          <p:nvPr userDrawn="1"/>
        </p:nvSpPr>
        <p:spPr bwMode="auto">
          <a:xfrm>
            <a:off x="0" y="762000"/>
            <a:ext cx="9906000" cy="0"/>
          </a:xfrm>
          <a:prstGeom prst="line">
            <a:avLst/>
          </a:prstGeom>
          <a:noFill/>
          <a:ln w="127000" cmpd="thickThin">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Text Box 3">
            <a:extLst>
              <a:ext uri="{FF2B5EF4-FFF2-40B4-BE49-F238E27FC236}">
                <a16:creationId xmlns:a16="http://schemas.microsoft.com/office/drawing/2014/main" id="{4D113C2E-9CB7-4193-A383-76CDE241C943}"/>
              </a:ext>
            </a:extLst>
          </p:cNvPr>
          <p:cNvSpPr txBox="1">
            <a:spLocks noChangeArrowheads="1"/>
          </p:cNvSpPr>
          <p:nvPr userDrawn="1"/>
        </p:nvSpPr>
        <p:spPr bwMode="auto">
          <a:xfrm>
            <a:off x="9272588" y="6453188"/>
            <a:ext cx="609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292F0BE0-A0F7-46EF-A481-AD12658E2BF3}" type="slidenum">
              <a:rPr lang="ja-JP" altLang="en-US" sz="1800" smtClean="0">
                <a:latin typeface="Meiryo UI" panose="020B0604030504040204" pitchFamily="50" charset="-128"/>
                <a:ea typeface="Meiryo UI" panose="020B0604030504040204" pitchFamily="50" charset="-128"/>
              </a:rPr>
              <a:pPr eaLnBrk="1" hangingPunct="1">
                <a:spcBef>
                  <a:spcPct val="50000"/>
                </a:spcBef>
                <a:buFont typeface="Wingdings" panose="05000000000000000000" pitchFamily="2" charset="2"/>
                <a:buNone/>
              </a:pPr>
              <a:t>‹#›</a:t>
            </a:fld>
            <a:endParaRPr lang="en-US" altLang="ja-JP" sz="1800" dirty="0">
              <a:latin typeface="Meiryo UI" panose="020B0604030504040204" pitchFamily="50" charset="-128"/>
              <a:ea typeface="Meiryo UI" panose="020B0604030504040204" pitchFamily="50" charset="-128"/>
            </a:endParaRPr>
          </a:p>
        </p:txBody>
      </p:sp>
    </p:spTree>
  </p:cSld>
  <p:clrMap bg1="lt1" tx1="dk1" bg2="lt2" tx2="dk2" accent1="accent1" accent2="accent2" accent3="accent3" accent4="accent4" accent5="accent5" accent6="accent6" hlink="hlink" folHlink="folHlink"/>
  <p:sldLayoutIdLst>
    <p:sldLayoutId id="2147483790"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D17B3C1F-B986-4F21-90F3-A4888C7A9A9F}"/>
              </a:ext>
            </a:extLst>
          </p:cNvPr>
          <p:cNvSpPr txBox="1">
            <a:spLocks noChangeArrowheads="1"/>
          </p:cNvSpPr>
          <p:nvPr/>
        </p:nvSpPr>
        <p:spPr bwMode="auto">
          <a:xfrm>
            <a:off x="0" y="333375"/>
            <a:ext cx="990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lang="zh-TW" altLang="en-US" sz="1600" dirty="0">
                <a:latin typeface="Meiryo UI" panose="020B0604030504040204" pitchFamily="50" charset="-128"/>
                <a:ea typeface="Meiryo UI" panose="020B0604030504040204" pitchFamily="50" charset="-128"/>
              </a:rPr>
              <a:t>提案書（様式</a:t>
            </a:r>
            <a:r>
              <a:rPr lang="en-US" altLang="ja-JP" sz="1600" dirty="0">
                <a:latin typeface="Meiryo UI" panose="020B0604030504040204" pitchFamily="50" charset="-128"/>
                <a:ea typeface="Meiryo UI" panose="020B0604030504040204" pitchFamily="50" charset="-128"/>
              </a:rPr>
              <a:t>2</a:t>
            </a:r>
            <a:r>
              <a:rPr lang="zh-TW"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作成にあたっての留意点</a:t>
            </a:r>
          </a:p>
        </p:txBody>
      </p:sp>
      <p:sp>
        <p:nvSpPr>
          <p:cNvPr id="6" name="Rectangle 7">
            <a:extLst>
              <a:ext uri="{FF2B5EF4-FFF2-40B4-BE49-F238E27FC236}">
                <a16:creationId xmlns:a16="http://schemas.microsoft.com/office/drawing/2014/main" id="{55D06705-1770-400D-88AC-C41B58DD72C9}"/>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7" name="Rectangle 8">
            <a:extLst>
              <a:ext uri="{FF2B5EF4-FFF2-40B4-BE49-F238E27FC236}">
                <a16:creationId xmlns:a16="http://schemas.microsoft.com/office/drawing/2014/main" id="{070EA95C-4438-4A71-9148-7531C3953E77}"/>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（当該頁で記載した内容を、端的に示すメッセージを記載ください）</a:t>
            </a:r>
          </a:p>
        </p:txBody>
      </p:sp>
      <p:sp>
        <p:nvSpPr>
          <p:cNvPr id="8" name="Rectangle 9">
            <a:extLst>
              <a:ext uri="{FF2B5EF4-FFF2-40B4-BE49-F238E27FC236}">
                <a16:creationId xmlns:a16="http://schemas.microsoft.com/office/drawing/2014/main" id="{583A3B3A-045E-4149-BD9E-002C1E807E6D}"/>
              </a:ext>
            </a:extLst>
          </p:cNvPr>
          <p:cNvSpPr>
            <a:spLocks noChangeArrowheads="1"/>
          </p:cNvSpPr>
          <p:nvPr/>
        </p:nvSpPr>
        <p:spPr bwMode="auto">
          <a:xfrm>
            <a:off x="128588" y="1627188"/>
            <a:ext cx="9648825" cy="4897437"/>
          </a:xfrm>
          <a:prstGeom prst="rect">
            <a:avLst/>
          </a:prstGeom>
          <a:solidFill>
            <a:schemeClr val="bg1"/>
          </a:solidFill>
          <a:ln w="28575" algn="ctr">
            <a:solidFill>
              <a:srgbClr val="FF0000"/>
            </a:solidFill>
            <a:miter lim="800000"/>
            <a:headEnd/>
            <a:tailEnd/>
          </a:ln>
        </p:spPr>
        <p:txBody>
          <a:bodyPr/>
          <a:lstStyle>
            <a:lvl1pPr marL="342900" indent="-3429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Tx/>
              <a:buChar char="•"/>
            </a:pPr>
            <a:r>
              <a:rPr lang="en-US" altLang="ja-JP" sz="1400" dirty="0">
                <a:latin typeface="Meiryo UI" panose="020B0604030504040204" pitchFamily="50" charset="-128"/>
                <a:ea typeface="Meiryo UI" panose="020B0604030504040204" pitchFamily="50" charset="-128"/>
              </a:rPr>
              <a:t>A4</a:t>
            </a:r>
            <a:r>
              <a:rPr lang="ja-JP" altLang="en-US" sz="1400" dirty="0">
                <a:latin typeface="Meiryo UI" panose="020B0604030504040204" pitchFamily="50" charset="-128"/>
                <a:ea typeface="Meiryo UI" panose="020B0604030504040204" pitchFamily="50" charset="-128"/>
              </a:rPr>
              <a:t>サイズ用紙、横置き、</a:t>
            </a:r>
            <a:r>
              <a:rPr lang="en-US" altLang="ja-JP" sz="1400" dirty="0">
                <a:latin typeface="Meiryo UI" panose="020B0604030504040204" pitchFamily="50" charset="-128"/>
                <a:ea typeface="Meiryo UI" panose="020B0604030504040204" pitchFamily="50" charset="-128"/>
              </a:rPr>
              <a:t>Microsoft PowerPoint</a:t>
            </a:r>
            <a:r>
              <a:rPr lang="ja-JP" altLang="en-US" sz="1400" dirty="0">
                <a:latin typeface="Meiryo UI" panose="020B0604030504040204" pitchFamily="50" charset="-128"/>
                <a:ea typeface="Meiryo UI" panose="020B0604030504040204" pitchFamily="50" charset="-128"/>
              </a:rPr>
              <a:t>を使用し、表紙（次頁）を含め</a:t>
            </a:r>
            <a:r>
              <a:rPr lang="en-US" altLang="ja-JP" sz="1400" b="1" u="sng" dirty="0">
                <a:latin typeface="Meiryo UI" panose="020B0604030504040204" pitchFamily="50" charset="-128"/>
                <a:ea typeface="Meiryo UI" panose="020B0604030504040204" pitchFamily="50" charset="-128"/>
              </a:rPr>
              <a:t>15</a:t>
            </a:r>
            <a:r>
              <a:rPr lang="ja-JP" altLang="en-US" sz="1400" b="1" u="sng" dirty="0">
                <a:latin typeface="Meiryo UI" panose="020B0604030504040204" pitchFamily="50" charset="-128"/>
                <a:ea typeface="Meiryo UI" panose="020B0604030504040204" pitchFamily="50" charset="-128"/>
              </a:rPr>
              <a:t>頁以内</a:t>
            </a:r>
            <a:r>
              <a:rPr lang="ja-JP" altLang="en-US" sz="1400" dirty="0">
                <a:latin typeface="Meiryo UI" panose="020B0604030504040204" pitchFamily="50" charset="-128"/>
                <a:ea typeface="Meiryo UI" panose="020B0604030504040204" pitchFamily="50" charset="-128"/>
              </a:rPr>
              <a:t>で作成して下さい。</a:t>
            </a:r>
          </a:p>
          <a:p>
            <a:pPr algn="l" eaLnBrk="1" hangingPunct="1">
              <a:buFontTx/>
              <a:buChar char="•"/>
            </a:pPr>
            <a:endParaRPr lang="ja-JP" altLang="en-US" sz="1400" dirty="0">
              <a:latin typeface="Meiryo UI" panose="020B0604030504040204" pitchFamily="50" charset="-128"/>
              <a:ea typeface="Meiryo UI" panose="020B0604030504040204" pitchFamily="50" charset="-128"/>
            </a:endParaRPr>
          </a:p>
          <a:p>
            <a:pPr algn="l" eaLnBrk="1" hangingPunct="1">
              <a:buFontTx/>
              <a:buChar char="•"/>
            </a:pPr>
            <a:r>
              <a:rPr lang="ja-JP" altLang="en-US" sz="1400" dirty="0">
                <a:latin typeface="Meiryo UI" panose="020B0604030504040204" pitchFamily="50" charset="-128"/>
                <a:ea typeface="Meiryo UI" panose="020B0604030504040204" pitchFamily="50" charset="-128"/>
              </a:rPr>
              <a:t>第三者が読んで内容が把握できるレベルでの表現を心がけて下さい。</a:t>
            </a:r>
          </a:p>
          <a:p>
            <a:pPr algn="l" eaLnBrk="1" hangingPunct="1">
              <a:buFontTx/>
              <a:buChar char="•"/>
            </a:pPr>
            <a:endParaRPr lang="ja-JP" altLang="en-US" sz="1400" dirty="0">
              <a:latin typeface="Meiryo UI" panose="020B0604030504040204" pitchFamily="50" charset="-128"/>
              <a:ea typeface="Meiryo UI" panose="020B0604030504040204" pitchFamily="50" charset="-128"/>
            </a:endParaRPr>
          </a:p>
          <a:p>
            <a:pPr algn="l" eaLnBrk="1" hangingPunct="1">
              <a:buFontTx/>
              <a:buChar char="•"/>
            </a:pPr>
            <a:r>
              <a:rPr lang="ja-JP" altLang="en-US" sz="1400" u="sng" dirty="0">
                <a:latin typeface="Meiryo UI" panose="020B0604030504040204" pitchFamily="50" charset="-128"/>
                <a:ea typeface="Meiryo UI" panose="020B0604030504040204" pitchFamily="50" charset="-128"/>
              </a:rPr>
              <a:t>応募書類（様式</a:t>
            </a:r>
            <a:r>
              <a:rPr lang="en-US" altLang="ja-JP" sz="1400" u="sng" dirty="0">
                <a:latin typeface="Meiryo UI" panose="020B0604030504040204" pitchFamily="50" charset="-128"/>
                <a:ea typeface="Meiryo UI" panose="020B0604030504040204" pitchFamily="50" charset="-128"/>
              </a:rPr>
              <a:t>2</a:t>
            </a:r>
            <a:r>
              <a:rPr lang="ja-JP" altLang="en-US" sz="1400" u="sng" dirty="0">
                <a:latin typeface="Meiryo UI" panose="020B0604030504040204" pitchFamily="50" charset="-128"/>
                <a:ea typeface="Meiryo UI" panose="020B0604030504040204" pitchFamily="50" charset="-128"/>
              </a:rPr>
              <a:t>）は、</a:t>
            </a:r>
            <a:r>
              <a:rPr lang="en-US" altLang="ja-JP" sz="1400" u="sng" dirty="0">
                <a:latin typeface="Meiryo UI" panose="020B0604030504040204" pitchFamily="50" charset="-128"/>
                <a:ea typeface="Meiryo UI" panose="020B0604030504040204" pitchFamily="50" charset="-128"/>
              </a:rPr>
              <a:t>Microsoft </a:t>
            </a:r>
            <a:r>
              <a:rPr lang="en-US" altLang="ja-JP" sz="1400" u="sng" dirty="0" err="1">
                <a:latin typeface="Meiryo UI" panose="020B0604030504040204" pitchFamily="50" charset="-128"/>
                <a:ea typeface="Meiryo UI" panose="020B0604030504040204" pitchFamily="50" charset="-128"/>
              </a:rPr>
              <a:t>PowerPoint（拡張子が</a:t>
            </a:r>
            <a:r>
              <a:rPr lang="en-US" altLang="ja-JP" sz="1400" u="sng" dirty="0">
                <a:latin typeface="Meiryo UI" panose="020B0604030504040204" pitchFamily="50" charset="-128"/>
                <a:ea typeface="Meiryo UI" panose="020B0604030504040204" pitchFamily="50" charset="-128"/>
              </a:rPr>
              <a:t>「.</a:t>
            </a:r>
            <a:r>
              <a:rPr lang="en-US" altLang="ja-JP" sz="1400" u="sng" dirty="0" err="1">
                <a:latin typeface="Meiryo UI" panose="020B0604030504040204" pitchFamily="50" charset="-128"/>
                <a:ea typeface="Meiryo UI" panose="020B0604030504040204" pitchFamily="50" charset="-128"/>
              </a:rPr>
              <a:t>ppt」か</a:t>
            </a:r>
            <a:r>
              <a:rPr lang="en-US" altLang="ja-JP" sz="1400" u="sng" dirty="0">
                <a:latin typeface="Meiryo UI" panose="020B0604030504040204" pitchFamily="50" charset="-128"/>
                <a:ea typeface="Meiryo UI" panose="020B0604030504040204" pitchFamily="50" charset="-128"/>
              </a:rPr>
              <a:t>「.</a:t>
            </a:r>
            <a:r>
              <a:rPr lang="en-US" altLang="ja-JP" sz="1400" u="sng" dirty="0" err="1">
                <a:latin typeface="Meiryo UI" panose="020B0604030504040204" pitchFamily="50" charset="-128"/>
                <a:ea typeface="Meiryo UI" panose="020B0604030504040204" pitchFamily="50" charset="-128"/>
              </a:rPr>
              <a:t>pptx」のもの</a:t>
            </a:r>
            <a:r>
              <a:rPr lang="en-US" altLang="ja-JP" sz="1400" u="sng" dirty="0">
                <a:latin typeface="Meiryo UI" panose="020B0604030504040204" pitchFamily="50" charset="-128"/>
                <a:ea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rPr>
              <a:t>、</a:t>
            </a:r>
            <a:br>
              <a:rPr lang="en-US" altLang="ja-JP" sz="1400" u="sng" dirty="0">
                <a:latin typeface="Meiryo UI" panose="020B0604030504040204" pitchFamily="50" charset="-128"/>
                <a:ea typeface="Meiryo UI" panose="020B0604030504040204" pitchFamily="50" charset="-128"/>
              </a:rPr>
            </a:br>
            <a:r>
              <a:rPr lang="en-US" altLang="ja-JP" sz="1400" u="sng" dirty="0" err="1">
                <a:latin typeface="Meiryo UI" panose="020B0604030504040204" pitchFamily="50" charset="-128"/>
                <a:ea typeface="Meiryo UI" panose="020B0604030504040204" pitchFamily="50" charset="-128"/>
              </a:rPr>
              <a:t>また、PDF形式に変換したファイルについても</a:t>
            </a:r>
            <a:r>
              <a:rPr lang="en-US" altLang="ja-JP" sz="1400" u="sng" dirty="0">
                <a:latin typeface="Meiryo UI" panose="020B0604030504040204" pitchFamily="50" charset="-128"/>
                <a:ea typeface="Meiryo UI" panose="020B0604030504040204" pitchFamily="50" charset="-128"/>
              </a:rPr>
              <a:t>、</a:t>
            </a:r>
            <a:r>
              <a:rPr lang="ja-JP" altLang="en-US" sz="1400" u="sng" dirty="0">
                <a:latin typeface="Meiryo UI" panose="020B0604030504040204" pitchFamily="50" charset="-128"/>
                <a:ea typeface="Meiryo UI" panose="020B0604030504040204" pitchFamily="50" charset="-128"/>
              </a:rPr>
              <a:t>メールあるいは</a:t>
            </a:r>
            <a:r>
              <a:rPr lang="en-US" altLang="ja-JP" sz="1400" u="sng" dirty="0" err="1">
                <a:latin typeface="Meiryo UI" panose="020B0604030504040204" pitchFamily="50" charset="-128"/>
                <a:ea typeface="Meiryo UI" panose="020B0604030504040204" pitchFamily="50" charset="-128"/>
              </a:rPr>
              <a:t>電子媒体（CD-R）に</a:t>
            </a:r>
            <a:r>
              <a:rPr lang="ja-JP" altLang="en-US" sz="1400" u="sng" dirty="0">
                <a:latin typeface="Meiryo UI" panose="020B0604030504040204" pitchFamily="50" charset="-128"/>
                <a:ea typeface="Meiryo UI" panose="020B0604030504040204" pitchFamily="50" charset="-128"/>
              </a:rPr>
              <a:t>て</a:t>
            </a:r>
            <a:r>
              <a:rPr lang="en-US" altLang="ja-JP" sz="1400" u="sng" dirty="0" err="1">
                <a:latin typeface="Meiryo UI" panose="020B0604030504040204" pitchFamily="50" charset="-128"/>
                <a:ea typeface="Meiryo UI" panose="020B0604030504040204" pitchFamily="50" charset="-128"/>
              </a:rPr>
              <a:t>提出して下さい</a:t>
            </a:r>
            <a:r>
              <a:rPr lang="en-US" altLang="ja-JP" sz="1400" u="sng" dirty="0">
                <a:latin typeface="Meiryo UI" panose="020B0604030504040204" pitchFamily="50" charset="-128"/>
                <a:ea typeface="Meiryo UI" panose="020B0604030504040204" pitchFamily="50" charset="-128"/>
              </a:rPr>
              <a:t>。</a:t>
            </a:r>
          </a:p>
          <a:p>
            <a:pPr algn="l" eaLnBrk="1" hangingPunct="1">
              <a:buFontTx/>
              <a:buChar char="•"/>
            </a:pPr>
            <a:endParaRPr kumimoji="1" lang="en-US" altLang="ja-JP" sz="1400" u="sng" dirty="0">
              <a:latin typeface="Meiryo UI" panose="020B0604030504040204" pitchFamily="50" charset="-128"/>
              <a:ea typeface="Meiryo UI" panose="020B0604030504040204" pitchFamily="50" charset="-128"/>
            </a:endParaRPr>
          </a:p>
          <a:p>
            <a:pPr algn="l" eaLnBrk="1" hangingPunct="1">
              <a:buFontTx/>
              <a:buChar char="•"/>
            </a:pPr>
            <a:r>
              <a:rPr kumimoji="1" lang="ja-JP" altLang="en-US" sz="1400" dirty="0">
                <a:latin typeface="Meiryo UI" panose="020B0604030504040204" pitchFamily="50" charset="-128"/>
                <a:ea typeface="Meiryo UI" panose="020B0604030504040204" pitchFamily="50" charset="-128"/>
              </a:rPr>
              <a:t>使用するフォント、フォントサイズ</a:t>
            </a:r>
            <a:endParaRPr kumimoji="1" lang="en-US" altLang="ja-JP" sz="1400" dirty="0">
              <a:latin typeface="Meiryo UI" panose="020B0604030504040204" pitchFamily="50" charset="-128"/>
              <a:ea typeface="Meiryo UI" panose="020B0604030504040204" pitchFamily="50" charset="-128"/>
            </a:endParaRPr>
          </a:p>
          <a:p>
            <a:pPr lvl="1" algn="l" eaLnBrk="1" hangingPunct="1">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使用するフォント：</a:t>
            </a:r>
            <a:r>
              <a:rPr kumimoji="1" lang="en-US" altLang="ja-JP" sz="1400" dirty="0" err="1">
                <a:latin typeface="Meiryo UI" panose="020B0604030504040204" pitchFamily="50" charset="-128"/>
                <a:ea typeface="Meiryo UI" panose="020B0604030504040204" pitchFamily="50" charset="-128"/>
              </a:rPr>
              <a:t>Meiryo</a:t>
            </a:r>
            <a:r>
              <a:rPr kumimoji="1" lang="en-US" altLang="ja-JP" sz="1400" dirty="0">
                <a:latin typeface="Meiryo UI" panose="020B0604030504040204" pitchFamily="50" charset="-128"/>
                <a:ea typeface="Meiryo UI" panose="020B0604030504040204" pitchFamily="50" charset="-128"/>
              </a:rPr>
              <a:t> UI</a:t>
            </a:r>
          </a:p>
          <a:p>
            <a:pPr lvl="1" algn="l" eaLnBrk="1" hangingPunct="1">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フォントサイズ：記述内容欄｜</a:t>
            </a:r>
            <a:r>
              <a:rPr kumimoji="1" lang="en-US" altLang="ja-JP" sz="1600" dirty="0">
                <a:latin typeface="Meiryo UI" panose="020B0604030504040204" pitchFamily="50" charset="-128"/>
                <a:ea typeface="Meiryo UI" panose="020B0604030504040204" pitchFamily="50" charset="-128"/>
              </a:rPr>
              <a:t>16pt</a:t>
            </a:r>
            <a:r>
              <a:rPr kumimoji="1" lang="ja-JP" altLang="en-US" sz="1600" dirty="0">
                <a:latin typeface="Meiryo UI" panose="020B0604030504040204" pitchFamily="50" charset="-128"/>
                <a:ea typeface="Meiryo UI" panose="020B0604030504040204" pitchFamily="50" charset="-128"/>
              </a:rPr>
              <a:t>以上</a:t>
            </a:r>
            <a:br>
              <a:rPr kumimoji="1" lang="en-US" altLang="ja-JP" sz="1400" dirty="0">
                <a:latin typeface="Meiryo UI" panose="020B0604030504040204" pitchFamily="50" charset="-128"/>
                <a:ea typeface="Meiryo UI" panose="020B0604030504040204" pitchFamily="50" charset="-128"/>
              </a:rPr>
            </a:br>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赤枠内の記述｜</a:t>
            </a:r>
            <a:r>
              <a:rPr kumimoji="1" lang="en-US" altLang="ja-JP" sz="1200" dirty="0">
                <a:latin typeface="Meiryo UI" panose="020B0604030504040204" pitchFamily="50" charset="-128"/>
                <a:ea typeface="Meiryo UI" panose="020B0604030504040204" pitchFamily="50" charset="-128"/>
              </a:rPr>
              <a:t>12pt</a:t>
            </a:r>
            <a:r>
              <a:rPr kumimoji="1" lang="ja-JP" altLang="en-US" sz="1200" dirty="0">
                <a:latin typeface="Meiryo UI" panose="020B0604030504040204" pitchFamily="50" charset="-128"/>
                <a:ea typeface="Meiryo UI" panose="020B0604030504040204" pitchFamily="50" charset="-128"/>
              </a:rPr>
              <a:t>以上</a:t>
            </a:r>
            <a:endParaRPr kumimoji="1" lang="en-US" altLang="ja-JP" sz="1400" dirty="0">
              <a:latin typeface="Meiryo UI" panose="020B0604030504040204" pitchFamily="50" charset="-128"/>
              <a:ea typeface="Meiryo UI" panose="020B0604030504040204" pitchFamily="50" charset="-128"/>
            </a:endParaRPr>
          </a:p>
          <a:p>
            <a:pPr lvl="1" algn="l" eaLnBrk="1" hangingPunct="1">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a:p>
            <a:pPr marL="457200" lvl="1" indent="0" algn="l" eaLnBrk="1" hangingPunct="1"/>
            <a:endParaRPr kumimoji="1" lang="en-US" altLang="ja-JP" sz="1400" dirty="0">
              <a:latin typeface="Meiryo UI" panose="020B0604030504040204" pitchFamily="50" charset="-128"/>
              <a:ea typeface="Meiryo UI" panose="020B0604030504040204" pitchFamily="50" charset="-128"/>
            </a:endParaRPr>
          </a:p>
          <a:p>
            <a:pPr marL="0"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5833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E996A85E-6306-493C-AFBA-2759297C158E}"/>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【2</a:t>
            </a:r>
            <a:r>
              <a:rPr kumimoji="1" lang="ja-JP" altLang="en-US" sz="1800" dirty="0">
                <a:solidFill>
                  <a:srgbClr val="000099"/>
                </a:solidFill>
                <a:latin typeface="Meiryo UI" panose="020B0604030504040204" pitchFamily="50" charset="-128"/>
                <a:ea typeface="Meiryo UI" panose="020B0604030504040204" pitchFamily="50" charset="-128"/>
              </a:rPr>
              <a:t>　事業実施計画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【2.1</a:t>
            </a:r>
            <a:r>
              <a:rPr kumimoji="1" lang="ja-JP" altLang="en-US" sz="1800" dirty="0">
                <a:solidFill>
                  <a:srgbClr val="000099"/>
                </a:solidFill>
                <a:latin typeface="Meiryo UI" panose="020B0604030504040204" pitchFamily="50" charset="-128"/>
                <a:ea typeface="Meiryo UI" panose="020B0604030504040204" pitchFamily="50" charset="-128"/>
              </a:rPr>
              <a:t>　実施スケジュール</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2291" name="Rectangle 3">
            <a:extLst>
              <a:ext uri="{FF2B5EF4-FFF2-40B4-BE49-F238E27FC236}">
                <a16:creationId xmlns:a16="http://schemas.microsoft.com/office/drawing/2014/main" id="{F66440EE-CDF6-4482-B39B-2241557FE914}"/>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3316" name="Rectangle 4">
            <a:extLst>
              <a:ext uri="{FF2B5EF4-FFF2-40B4-BE49-F238E27FC236}">
                <a16:creationId xmlns:a16="http://schemas.microsoft.com/office/drawing/2014/main" id="{2229DF98-5BE2-42E4-835C-3A15A0AA5ECE}"/>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事業の実施スケジュールを記載する。</a:t>
            </a:r>
          </a:p>
        </p:txBody>
      </p:sp>
      <p:sp>
        <p:nvSpPr>
          <p:cNvPr id="13317" name="Rectangle 5">
            <a:extLst>
              <a:ext uri="{FF2B5EF4-FFF2-40B4-BE49-F238E27FC236}">
                <a16:creationId xmlns:a16="http://schemas.microsoft.com/office/drawing/2014/main" id="{195E71A0-7899-4ED8-A5CD-2996BBA4282F}"/>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実施スケジュール</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本事業の開始（令和</a:t>
            </a: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6</a:t>
            </a:r>
            <a:r>
              <a:rPr kumimoji="1" lang="ja-JP" altLang="en-US" sz="1400" dirty="0">
                <a:latin typeface="Meiryo UI" panose="020B0604030504040204" pitchFamily="50" charset="-128"/>
                <a:ea typeface="Meiryo UI" panose="020B0604030504040204" pitchFamily="50" charset="-128"/>
              </a:rPr>
              <a:t>月予定）から終了（令和</a:t>
            </a:r>
            <a:r>
              <a:rPr kumimoji="1" lang="en-US" altLang="ja-JP" sz="1400" dirty="0">
                <a:latin typeface="Meiryo UI" panose="020B0604030504040204" pitchFamily="50" charset="-128"/>
                <a:ea typeface="Meiryo UI" panose="020B0604030504040204" pitchFamily="50" charset="-128"/>
              </a:rPr>
              <a:t>6</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月末）までのスケジュールを記載すること。</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今回の事業の実施事項に対して、その成果物と実施するコンソーシアム構成団体等（代表団体、参加団体、もしくは外注する場合は「外注先」と記載）を記載すること。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事業を効率的に進めるためのスケジュール上の創意工夫等がある場合は明示的に示すこと。</a:t>
            </a:r>
          </a:p>
          <a:p>
            <a:pPr lvl="1" algn="l" eaLnBrk="1" hangingPunct="1">
              <a:spcBef>
                <a:spcPct val="30000"/>
              </a:spcBef>
              <a:buFontTx/>
              <a:buChar char="•"/>
            </a:pPr>
            <a:endParaRPr kumimoji="1" lang="ja-JP" altLang="en-US" sz="1400" dirty="0">
              <a:latin typeface="Meiryo UI" panose="020B0604030504040204" pitchFamily="50" charset="-128"/>
              <a:ea typeface="Meiryo UI" panose="020B0604030504040204" pitchFamily="50" charset="-128"/>
            </a:endParaRPr>
          </a:p>
        </p:txBody>
      </p:sp>
      <p:sp>
        <p:nvSpPr>
          <p:cNvPr id="13320" name="Rectangle 9">
            <a:extLst>
              <a:ext uri="{FF2B5EF4-FFF2-40B4-BE49-F238E27FC236}">
                <a16:creationId xmlns:a16="http://schemas.microsoft.com/office/drawing/2014/main" id="{50014D64-42F5-45E5-9ED0-25E38A4F78B5}"/>
              </a:ext>
            </a:extLst>
          </p:cNvPr>
          <p:cNvSpPr>
            <a:spLocks noChangeArrowheads="1"/>
          </p:cNvSpPr>
          <p:nvPr/>
        </p:nvSpPr>
        <p:spPr bwMode="auto">
          <a:xfrm>
            <a:off x="486817" y="2979415"/>
            <a:ext cx="1511300" cy="358775"/>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latin typeface="Meiryo UI" panose="020B0604030504040204" pitchFamily="50" charset="-128"/>
                <a:ea typeface="Meiryo UI" panose="020B0604030504040204" pitchFamily="50" charset="-128"/>
              </a:rPr>
              <a:t>記述例</a:t>
            </a:r>
          </a:p>
        </p:txBody>
      </p:sp>
      <p:pic>
        <p:nvPicPr>
          <p:cNvPr id="3" name="図 2">
            <a:extLst>
              <a:ext uri="{FF2B5EF4-FFF2-40B4-BE49-F238E27FC236}">
                <a16:creationId xmlns:a16="http://schemas.microsoft.com/office/drawing/2014/main" id="{095DF8D8-BEAC-46B4-B71A-6365644968BF}"/>
              </a:ext>
            </a:extLst>
          </p:cNvPr>
          <p:cNvPicPr>
            <a:picLocks noChangeAspect="1"/>
          </p:cNvPicPr>
          <p:nvPr/>
        </p:nvPicPr>
        <p:blipFill>
          <a:blip r:embed="rId3"/>
          <a:stretch>
            <a:fillRect/>
          </a:stretch>
        </p:blipFill>
        <p:spPr>
          <a:xfrm>
            <a:off x="486817" y="3408040"/>
            <a:ext cx="8415634" cy="3097811"/>
          </a:xfrm>
          <a:prstGeom prst="rect">
            <a:avLst/>
          </a:prstGeom>
        </p:spPr>
      </p:pic>
      <p:sp>
        <p:nvSpPr>
          <p:cNvPr id="13319" name="AutoShape 10">
            <a:extLst>
              <a:ext uri="{FF2B5EF4-FFF2-40B4-BE49-F238E27FC236}">
                <a16:creationId xmlns:a16="http://schemas.microsoft.com/office/drawing/2014/main" id="{126AA8D4-57D9-4B6C-926F-7CE489F523D7}"/>
              </a:ext>
            </a:extLst>
          </p:cNvPr>
          <p:cNvSpPr>
            <a:spLocks noChangeArrowheads="1"/>
          </p:cNvSpPr>
          <p:nvPr/>
        </p:nvSpPr>
        <p:spPr bwMode="auto">
          <a:xfrm>
            <a:off x="4648869" y="4081462"/>
            <a:ext cx="4691063" cy="114935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marL="179388" indent="-17938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「実施事項」は、「</a:t>
            </a:r>
            <a:r>
              <a:rPr lang="en-US" altLang="ja-JP" sz="1200" dirty="0">
                <a:latin typeface="Meiryo UI" panose="020B0604030504040204" pitchFamily="50" charset="-128"/>
                <a:ea typeface="Meiryo UI" panose="020B0604030504040204" pitchFamily="50" charset="-128"/>
              </a:rPr>
              <a:t>1.5</a:t>
            </a:r>
            <a:r>
              <a:rPr lang="ja-JP" altLang="en-US" sz="1200" dirty="0">
                <a:latin typeface="Meiryo UI" panose="020B0604030504040204" pitchFamily="50" charset="-128"/>
                <a:ea typeface="Meiryo UI" panose="020B0604030504040204" pitchFamily="50" charset="-128"/>
              </a:rPr>
              <a:t>　事業の実施内容」「</a:t>
            </a:r>
            <a:r>
              <a:rPr lang="en-US" altLang="ja-JP" sz="1200" dirty="0">
                <a:latin typeface="Meiryo UI" panose="020B0604030504040204" pitchFamily="50" charset="-128"/>
                <a:ea typeface="Meiryo UI" panose="020B0604030504040204" pitchFamily="50" charset="-128"/>
              </a:rPr>
              <a:t>1.6 </a:t>
            </a:r>
            <a:r>
              <a:rPr lang="ja-JP" altLang="en-US" sz="1200" dirty="0">
                <a:latin typeface="Meiryo UI" panose="020B0604030504040204" pitchFamily="50" charset="-128"/>
                <a:ea typeface="Meiryo UI" panose="020B0604030504040204" pitchFamily="50" charset="-128"/>
              </a:rPr>
              <a:t>事業の実施方法」で記載する本年度の実施事項と整合させること </a:t>
            </a:r>
          </a:p>
          <a:p>
            <a:pPr algn="l" eaLnBrk="1" hangingPunct="1">
              <a:spcBef>
                <a:spcPct val="20000"/>
              </a:spcBef>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各「実施事項」は、必要に応じてさらに細分化し、内訳の項目を設定すること</a:t>
            </a:r>
            <a:endParaRPr lang="en-US" altLang="ja-JP" sz="1200" dirty="0">
              <a:latin typeface="Meiryo UI" panose="020B0604030504040204" pitchFamily="50" charset="-128"/>
              <a:ea typeface="Meiryo UI" panose="020B0604030504040204" pitchFamily="50" charset="-128"/>
            </a:endParaRPr>
          </a:p>
          <a:p>
            <a:pPr algn="l" eaLnBrk="1" hangingPunct="1">
              <a:spcBef>
                <a:spcPct val="20000"/>
              </a:spcBef>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スケジュールは１週間単位で作成すること</a:t>
            </a:r>
            <a:endParaRPr lang="ja-JP" altLang="ja-JP" sz="1200" dirty="0">
              <a:latin typeface="Meiryo UI" panose="020B0604030504040204" pitchFamily="50" charset="-128"/>
              <a:ea typeface="Meiryo UI" panose="020B0604030504040204"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DF30B4FB-9308-4113-8A23-8D584719638D}"/>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【2</a:t>
            </a:r>
            <a:r>
              <a:rPr kumimoji="1" lang="ja-JP" altLang="en-US" sz="1800" dirty="0">
                <a:solidFill>
                  <a:srgbClr val="000099"/>
                </a:solidFill>
                <a:latin typeface="Meiryo UI" panose="020B0604030504040204" pitchFamily="50" charset="-128"/>
                <a:ea typeface="Meiryo UI" panose="020B0604030504040204" pitchFamily="50" charset="-128"/>
              </a:rPr>
              <a:t>　事業実施計画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【2.2</a:t>
            </a:r>
            <a:r>
              <a:rPr kumimoji="1" lang="ja-JP" altLang="en-US" sz="1800" dirty="0">
                <a:solidFill>
                  <a:srgbClr val="000099"/>
                </a:solidFill>
                <a:latin typeface="Meiryo UI" panose="020B0604030504040204" pitchFamily="50" charset="-128"/>
                <a:ea typeface="Meiryo UI" panose="020B0604030504040204" pitchFamily="50" charset="-128"/>
              </a:rPr>
              <a:t>　実施体制・役割</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3315" name="Rectangle 3">
            <a:extLst>
              <a:ext uri="{FF2B5EF4-FFF2-40B4-BE49-F238E27FC236}">
                <a16:creationId xmlns:a16="http://schemas.microsoft.com/office/drawing/2014/main" id="{BF0EBCC2-5FBB-4D10-9ADD-76697D8E307D}"/>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14340" name="Rectangle 4">
            <a:extLst>
              <a:ext uri="{FF2B5EF4-FFF2-40B4-BE49-F238E27FC236}">
                <a16:creationId xmlns:a16="http://schemas.microsoft.com/office/drawing/2014/main" id="{C9B40F1C-1EE7-44B0-B281-2D39B0377FAD}"/>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事業の実施体制・役割を記載する。</a:t>
            </a:r>
          </a:p>
        </p:txBody>
      </p:sp>
      <p:sp>
        <p:nvSpPr>
          <p:cNvPr id="14341" name="Rectangle 71">
            <a:extLst>
              <a:ext uri="{FF2B5EF4-FFF2-40B4-BE49-F238E27FC236}">
                <a16:creationId xmlns:a16="http://schemas.microsoft.com/office/drawing/2014/main" id="{74E51183-12C3-4E6A-A021-37F8F4A89C6B}"/>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実施体制</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代表団体（申請団体）におけるプロジェクト内の役割・体制、当該事業の推進にあてる比率（週当たりの業務比率）、</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担当する業務内容を記載すること。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コンソーシアムでの申請の場合は、予定している全ての団体を記載するとともに、コンソーシアム内の役割・体制を記載すること。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協力団体については、提案時点での協業確度を記載すること。（調整済み、調整中、今後調整予定など）</a:t>
            </a:r>
          </a:p>
          <a:p>
            <a:pPr lvl="1" algn="l" eaLnBrk="1" hangingPunct="1">
              <a:spcBef>
                <a:spcPct val="30000"/>
              </a:spcBef>
              <a:buFontTx/>
              <a:buChar char="•"/>
            </a:pPr>
            <a:r>
              <a:rPr lang="ja-JP" altLang="en-US" sz="1400" dirty="0">
                <a:latin typeface="Meiryo UI" panose="020B0604030504040204" pitchFamily="50" charset="-128"/>
                <a:ea typeface="Meiryo UI" panose="020B0604030504040204" pitchFamily="50" charset="-128"/>
              </a:rPr>
              <a:t>調査計画の立案、調査実施における全体把握・管理を中心的に担う人員については、保有するノウハウ・能力等について記載し事業全体を問題なく推進できることを説明すること。</a:t>
            </a:r>
            <a:endParaRPr kumimoji="1" lang="ja-JP" altLang="en-US"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endParaRPr kumimoji="1" lang="ja-JP" altLang="en-US" sz="1400" dirty="0">
              <a:latin typeface="Meiryo UI" panose="020B0604030504040204" pitchFamily="50" charset="-128"/>
              <a:ea typeface="Meiryo UI" panose="020B0604030504040204" pitchFamily="50" charset="-128"/>
            </a:endParaRPr>
          </a:p>
        </p:txBody>
      </p:sp>
      <p:sp>
        <p:nvSpPr>
          <p:cNvPr id="14394" name="Rectangle 124">
            <a:extLst>
              <a:ext uri="{FF2B5EF4-FFF2-40B4-BE49-F238E27FC236}">
                <a16:creationId xmlns:a16="http://schemas.microsoft.com/office/drawing/2014/main" id="{CCB5D854-EB50-4116-931B-A2B40C5290B2}"/>
              </a:ext>
            </a:extLst>
          </p:cNvPr>
          <p:cNvSpPr>
            <a:spLocks noChangeArrowheads="1"/>
          </p:cNvSpPr>
          <p:nvPr/>
        </p:nvSpPr>
        <p:spPr bwMode="auto">
          <a:xfrm>
            <a:off x="1698697" y="4114602"/>
            <a:ext cx="1582738"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プロジェクトリーダー</a:t>
            </a:r>
          </a:p>
        </p:txBody>
      </p:sp>
      <p:sp>
        <p:nvSpPr>
          <p:cNvPr id="14395" name="Rectangle 125">
            <a:extLst>
              <a:ext uri="{FF2B5EF4-FFF2-40B4-BE49-F238E27FC236}">
                <a16:creationId xmlns:a16="http://schemas.microsoft.com/office/drawing/2014/main" id="{F00B302F-95E6-4A2F-9516-3A534C5DF66C}"/>
              </a:ext>
            </a:extLst>
          </p:cNvPr>
          <p:cNvSpPr>
            <a:spLocks noChangeArrowheads="1"/>
          </p:cNvSpPr>
          <p:nvPr/>
        </p:nvSpPr>
        <p:spPr bwMode="auto">
          <a:xfrm>
            <a:off x="833510" y="5267127"/>
            <a:ext cx="10080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●●実施担当</a:t>
            </a:r>
          </a:p>
        </p:txBody>
      </p:sp>
      <p:sp>
        <p:nvSpPr>
          <p:cNvPr id="14396" name="Rectangle 126">
            <a:extLst>
              <a:ext uri="{FF2B5EF4-FFF2-40B4-BE49-F238E27FC236}">
                <a16:creationId xmlns:a16="http://schemas.microsoft.com/office/drawing/2014/main" id="{AB9C3960-8292-4011-95A8-C5D38ACEE3EB}"/>
              </a:ext>
            </a:extLst>
          </p:cNvPr>
          <p:cNvSpPr>
            <a:spLocks noChangeArrowheads="1"/>
          </p:cNvSpPr>
          <p:nvPr/>
        </p:nvSpPr>
        <p:spPr bwMode="auto">
          <a:xfrm>
            <a:off x="1986035" y="5267127"/>
            <a:ext cx="10080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■■実施担当</a:t>
            </a:r>
          </a:p>
        </p:txBody>
      </p:sp>
      <p:sp>
        <p:nvSpPr>
          <p:cNvPr id="14397" name="Rectangle 127">
            <a:extLst>
              <a:ext uri="{FF2B5EF4-FFF2-40B4-BE49-F238E27FC236}">
                <a16:creationId xmlns:a16="http://schemas.microsoft.com/office/drawing/2014/main" id="{C6E1F77E-9953-4BE2-97D0-67C93D650331}"/>
              </a:ext>
            </a:extLst>
          </p:cNvPr>
          <p:cNvSpPr>
            <a:spLocks noChangeArrowheads="1"/>
          </p:cNvSpPr>
          <p:nvPr/>
        </p:nvSpPr>
        <p:spPr bwMode="auto">
          <a:xfrm>
            <a:off x="3136972" y="5267127"/>
            <a:ext cx="1008063"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▲▲実施担当</a:t>
            </a:r>
          </a:p>
        </p:txBody>
      </p:sp>
      <p:sp>
        <p:nvSpPr>
          <p:cNvPr id="14398" name="Rectangle 128">
            <a:extLst>
              <a:ext uri="{FF2B5EF4-FFF2-40B4-BE49-F238E27FC236}">
                <a16:creationId xmlns:a16="http://schemas.microsoft.com/office/drawing/2014/main" id="{5FC6AC22-2122-4542-B056-191251A71D35}"/>
              </a:ext>
            </a:extLst>
          </p:cNvPr>
          <p:cNvSpPr>
            <a:spLocks noChangeArrowheads="1"/>
          </p:cNvSpPr>
          <p:nvPr/>
        </p:nvSpPr>
        <p:spPr bwMode="auto">
          <a:xfrm>
            <a:off x="3281435" y="4619427"/>
            <a:ext cx="10080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会計担当</a:t>
            </a:r>
          </a:p>
        </p:txBody>
      </p:sp>
      <p:sp>
        <p:nvSpPr>
          <p:cNvPr id="14399" name="Rectangle 129">
            <a:extLst>
              <a:ext uri="{FF2B5EF4-FFF2-40B4-BE49-F238E27FC236}">
                <a16:creationId xmlns:a16="http://schemas.microsoft.com/office/drawing/2014/main" id="{79D7C392-1B10-4981-A787-EE19CBE2972A}"/>
              </a:ext>
            </a:extLst>
          </p:cNvPr>
          <p:cNvSpPr>
            <a:spLocks noChangeArrowheads="1"/>
          </p:cNvSpPr>
          <p:nvPr/>
        </p:nvSpPr>
        <p:spPr bwMode="auto">
          <a:xfrm>
            <a:off x="473147" y="4619427"/>
            <a:ext cx="1296988"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再委託先管理担当</a:t>
            </a:r>
          </a:p>
        </p:txBody>
      </p:sp>
      <p:cxnSp>
        <p:nvCxnSpPr>
          <p:cNvPr id="14400" name="AutoShape 130">
            <a:extLst>
              <a:ext uri="{FF2B5EF4-FFF2-40B4-BE49-F238E27FC236}">
                <a16:creationId xmlns:a16="http://schemas.microsoft.com/office/drawing/2014/main" id="{466F9DE2-53DB-477A-A249-D5A95006F041}"/>
              </a:ext>
            </a:extLst>
          </p:cNvPr>
          <p:cNvCxnSpPr>
            <a:cxnSpLocks noChangeShapeType="1"/>
            <a:stCxn id="14394" idx="2"/>
            <a:endCxn id="14399" idx="0"/>
          </p:cNvCxnSpPr>
          <p:nvPr/>
        </p:nvCxnSpPr>
        <p:spPr bwMode="auto">
          <a:xfrm rot="5400000">
            <a:off x="1698698" y="3827264"/>
            <a:ext cx="215900" cy="1368425"/>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4401" name="AutoShape 131">
            <a:extLst>
              <a:ext uri="{FF2B5EF4-FFF2-40B4-BE49-F238E27FC236}">
                <a16:creationId xmlns:a16="http://schemas.microsoft.com/office/drawing/2014/main" id="{A4AB97D1-33AE-4FFF-9C19-A2ACD2EAEDE3}"/>
              </a:ext>
            </a:extLst>
          </p:cNvPr>
          <p:cNvCxnSpPr>
            <a:cxnSpLocks noChangeShapeType="1"/>
            <a:stCxn id="14394" idx="2"/>
            <a:endCxn id="14398" idx="0"/>
          </p:cNvCxnSpPr>
          <p:nvPr/>
        </p:nvCxnSpPr>
        <p:spPr bwMode="auto">
          <a:xfrm rot="16200000" flipH="1">
            <a:off x="3030610" y="3863777"/>
            <a:ext cx="215900" cy="1295400"/>
          </a:xfrm>
          <a:prstGeom prst="bentConnector3">
            <a:avLst>
              <a:gd name="adj1" fmla="val 5000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4402" name="AutoShape 132">
            <a:extLst>
              <a:ext uri="{FF2B5EF4-FFF2-40B4-BE49-F238E27FC236}">
                <a16:creationId xmlns:a16="http://schemas.microsoft.com/office/drawing/2014/main" id="{9AF156EA-D8D7-4B4A-B4BD-E3BA61F200CB}"/>
              </a:ext>
            </a:extLst>
          </p:cNvPr>
          <p:cNvCxnSpPr>
            <a:cxnSpLocks noChangeShapeType="1"/>
            <a:stCxn id="14394" idx="2"/>
            <a:endCxn id="14396" idx="0"/>
          </p:cNvCxnSpPr>
          <p:nvPr/>
        </p:nvCxnSpPr>
        <p:spPr bwMode="auto">
          <a:xfrm rot="5400000">
            <a:off x="2059060" y="4835327"/>
            <a:ext cx="863600" cy="0"/>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4403" name="AutoShape 133">
            <a:extLst>
              <a:ext uri="{FF2B5EF4-FFF2-40B4-BE49-F238E27FC236}">
                <a16:creationId xmlns:a16="http://schemas.microsoft.com/office/drawing/2014/main" id="{9FB40EE5-00B7-416D-AEE3-B8633F308202}"/>
              </a:ext>
            </a:extLst>
          </p:cNvPr>
          <p:cNvCxnSpPr>
            <a:cxnSpLocks noChangeShapeType="1"/>
            <a:stCxn id="14395" idx="0"/>
            <a:endCxn id="14397" idx="0"/>
          </p:cNvCxnSpPr>
          <p:nvPr/>
        </p:nvCxnSpPr>
        <p:spPr bwMode="auto">
          <a:xfrm rot="5400000" flipV="1">
            <a:off x="2489272" y="4116190"/>
            <a:ext cx="1588" cy="2303462"/>
          </a:xfrm>
          <a:prstGeom prst="bentConnector3">
            <a:avLst>
              <a:gd name="adj1" fmla="val -1440000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aphicFrame>
        <p:nvGraphicFramePr>
          <p:cNvPr id="82058" name="Group 138">
            <a:extLst>
              <a:ext uri="{FF2B5EF4-FFF2-40B4-BE49-F238E27FC236}">
                <a16:creationId xmlns:a16="http://schemas.microsoft.com/office/drawing/2014/main" id="{0D7AC23A-FFF3-4F8F-8FA8-5DA88B72BA44}"/>
              </a:ext>
            </a:extLst>
          </p:cNvPr>
          <p:cNvGraphicFramePr>
            <a:graphicFrameLocks noGrp="1"/>
          </p:cNvGraphicFramePr>
          <p:nvPr>
            <p:extLst>
              <p:ext uri="{D42A27DB-BD31-4B8C-83A1-F6EECF244321}">
                <p14:modId xmlns:p14="http://schemas.microsoft.com/office/powerpoint/2010/main" val="9071869"/>
              </p:ext>
            </p:extLst>
          </p:nvPr>
        </p:nvGraphicFramePr>
        <p:xfrm>
          <a:off x="4664220" y="3930254"/>
          <a:ext cx="4896542" cy="1816284"/>
        </p:xfrm>
        <a:graphic>
          <a:graphicData uri="http://schemas.openxmlformats.org/drawingml/2006/table">
            <a:tbl>
              <a:tblPr/>
              <a:tblGrid>
                <a:gridCol w="951888">
                  <a:extLst>
                    <a:ext uri="{9D8B030D-6E8A-4147-A177-3AD203B41FA5}">
                      <a16:colId xmlns:a16="http://schemas.microsoft.com/office/drawing/2014/main" val="20000"/>
                    </a:ext>
                  </a:extLst>
                </a:gridCol>
                <a:gridCol w="1064336">
                  <a:extLst>
                    <a:ext uri="{9D8B030D-6E8A-4147-A177-3AD203B41FA5}">
                      <a16:colId xmlns:a16="http://schemas.microsoft.com/office/drawing/2014/main" val="20001"/>
                    </a:ext>
                  </a:extLst>
                </a:gridCol>
                <a:gridCol w="885140">
                  <a:extLst>
                    <a:ext uri="{9D8B030D-6E8A-4147-A177-3AD203B41FA5}">
                      <a16:colId xmlns:a16="http://schemas.microsoft.com/office/drawing/2014/main" val="728507065"/>
                    </a:ext>
                  </a:extLst>
                </a:gridCol>
                <a:gridCol w="997589">
                  <a:extLst>
                    <a:ext uri="{9D8B030D-6E8A-4147-A177-3AD203B41FA5}">
                      <a16:colId xmlns:a16="http://schemas.microsoft.com/office/drawing/2014/main" val="674814688"/>
                    </a:ext>
                  </a:extLst>
                </a:gridCol>
                <a:gridCol w="997589">
                  <a:extLst>
                    <a:ext uri="{9D8B030D-6E8A-4147-A177-3AD203B41FA5}">
                      <a16:colId xmlns:a16="http://schemas.microsoft.com/office/drawing/2014/main" val="20002"/>
                    </a:ext>
                  </a:extLst>
                </a:gridCol>
              </a:tblGrid>
              <a:tr h="2417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担当者名・役職</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当該事業推進比率</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保有するノウハウ・</a:t>
                      </a:r>
                      <a:b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b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能力・実績</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作業内容</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2417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 XXXXX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プロジェクトリーダー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17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サブリーダー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17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会計担当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17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○○実施担当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17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■■実施担当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175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4440" name="Rectangle 172">
            <a:extLst>
              <a:ext uri="{FF2B5EF4-FFF2-40B4-BE49-F238E27FC236}">
                <a16:creationId xmlns:a16="http://schemas.microsoft.com/office/drawing/2014/main" id="{F5170738-6C6F-4137-BB98-2C577BFADE9A}"/>
              </a:ext>
            </a:extLst>
          </p:cNvPr>
          <p:cNvSpPr>
            <a:spLocks noChangeArrowheads="1"/>
          </p:cNvSpPr>
          <p:nvPr/>
        </p:nvSpPr>
        <p:spPr bwMode="auto">
          <a:xfrm>
            <a:off x="1986035" y="4619427"/>
            <a:ext cx="936625"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サブリーダー</a:t>
            </a:r>
          </a:p>
        </p:txBody>
      </p:sp>
      <p:sp>
        <p:nvSpPr>
          <p:cNvPr id="14443" name="Rectangle 40">
            <a:extLst>
              <a:ext uri="{FF2B5EF4-FFF2-40B4-BE49-F238E27FC236}">
                <a16:creationId xmlns:a16="http://schemas.microsoft.com/office/drawing/2014/main" id="{1A68547D-D229-4BF0-8837-9C17064D36C9}"/>
              </a:ext>
            </a:extLst>
          </p:cNvPr>
          <p:cNvSpPr>
            <a:spLocks noChangeArrowheads="1"/>
          </p:cNvSpPr>
          <p:nvPr/>
        </p:nvSpPr>
        <p:spPr bwMode="auto">
          <a:xfrm>
            <a:off x="401710" y="3970140"/>
            <a:ext cx="3960812" cy="1727200"/>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grpSp>
        <p:nvGrpSpPr>
          <p:cNvPr id="14444" name="Group 176">
            <a:extLst>
              <a:ext uri="{FF2B5EF4-FFF2-40B4-BE49-F238E27FC236}">
                <a16:creationId xmlns:a16="http://schemas.microsoft.com/office/drawing/2014/main" id="{2EB098E7-32D8-4591-A71D-986AEEC84EB3}"/>
              </a:ext>
            </a:extLst>
          </p:cNvPr>
          <p:cNvGrpSpPr>
            <a:grpSpLocks/>
          </p:cNvGrpSpPr>
          <p:nvPr/>
        </p:nvGrpSpPr>
        <p:grpSpPr bwMode="auto">
          <a:xfrm>
            <a:off x="473147" y="3825677"/>
            <a:ext cx="936625" cy="360363"/>
            <a:chOff x="2757" y="1706"/>
            <a:chExt cx="590" cy="227"/>
          </a:xfrm>
        </p:grpSpPr>
        <p:sp>
          <p:nvSpPr>
            <p:cNvPr id="14447" name="Rectangle 6">
              <a:extLst>
                <a:ext uri="{FF2B5EF4-FFF2-40B4-BE49-F238E27FC236}">
                  <a16:creationId xmlns:a16="http://schemas.microsoft.com/office/drawing/2014/main" id="{E64F9666-C9BD-4372-871D-EA68DA2FCFCA}"/>
                </a:ext>
              </a:extLst>
            </p:cNvPr>
            <p:cNvSpPr>
              <a:spLocks noChangeArrowheads="1"/>
            </p:cNvSpPr>
            <p:nvPr/>
          </p:nvSpPr>
          <p:spPr bwMode="auto">
            <a:xfrm>
              <a:off x="2757" y="1707"/>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latin typeface="Meiryo UI" panose="020B0604030504040204" pitchFamily="50" charset="-128"/>
                <a:ea typeface="Meiryo UI" panose="020B0604030504040204" pitchFamily="50" charset="-128"/>
              </a:endParaRPr>
            </a:p>
          </p:txBody>
        </p:sp>
        <p:sp>
          <p:nvSpPr>
            <p:cNvPr id="14448" name="Rectangle 130">
              <a:extLst>
                <a:ext uri="{FF2B5EF4-FFF2-40B4-BE49-F238E27FC236}">
                  <a16:creationId xmlns:a16="http://schemas.microsoft.com/office/drawing/2014/main" id="{25214353-F601-4128-BD25-DCCED2AA6C01}"/>
                </a:ext>
              </a:extLst>
            </p:cNvPr>
            <p:cNvSpPr>
              <a:spLocks noChangeArrowheads="1"/>
            </p:cNvSpPr>
            <p:nvPr/>
          </p:nvSpPr>
          <p:spPr bwMode="auto">
            <a:xfrm>
              <a:off x="2757" y="1706"/>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latin typeface="Meiryo UI" panose="020B0604030504040204" pitchFamily="50" charset="-128"/>
                  <a:ea typeface="Meiryo UI" panose="020B0604030504040204" pitchFamily="50" charset="-128"/>
                </a:rPr>
                <a:t>記述例</a:t>
              </a:r>
            </a:p>
          </p:txBody>
        </p:sp>
      </p:grpSp>
      <p:sp>
        <p:nvSpPr>
          <p:cNvPr id="14445" name="Text Box 41">
            <a:extLst>
              <a:ext uri="{FF2B5EF4-FFF2-40B4-BE49-F238E27FC236}">
                <a16:creationId xmlns:a16="http://schemas.microsoft.com/office/drawing/2014/main" id="{60E564B2-1069-44C1-B932-64549FAF3512}"/>
              </a:ext>
            </a:extLst>
          </p:cNvPr>
          <p:cNvSpPr txBox="1">
            <a:spLocks noChangeArrowheads="1"/>
          </p:cNvSpPr>
          <p:nvPr/>
        </p:nvSpPr>
        <p:spPr bwMode="auto">
          <a:xfrm>
            <a:off x="2779785" y="3825677"/>
            <a:ext cx="1454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Meiryo UI" panose="020B0604030504040204" pitchFamily="50" charset="-128"/>
                <a:ea typeface="Meiryo UI" panose="020B0604030504040204" pitchFamily="50" charset="-128"/>
              </a:rPr>
              <a:t>代表団体（申請団体）</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C7153242-1AA9-4DED-88C0-729F4FB05CF9}"/>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【2</a:t>
            </a:r>
            <a:r>
              <a:rPr kumimoji="1" lang="ja-JP" altLang="en-US" sz="1800" dirty="0">
                <a:solidFill>
                  <a:srgbClr val="000099"/>
                </a:solidFill>
                <a:latin typeface="Meiryo UI" panose="020B0604030504040204" pitchFamily="50" charset="-128"/>
                <a:ea typeface="Meiryo UI" panose="020B0604030504040204" pitchFamily="50" charset="-128"/>
              </a:rPr>
              <a:t>　事業実施計画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【2.3</a:t>
            </a:r>
            <a:r>
              <a:rPr kumimoji="1" lang="ja-JP" altLang="en-US" sz="1800" dirty="0">
                <a:solidFill>
                  <a:srgbClr val="000099"/>
                </a:solidFill>
                <a:latin typeface="Meiryo UI" panose="020B0604030504040204" pitchFamily="50" charset="-128"/>
                <a:ea typeface="Meiryo UI" panose="020B0604030504040204" pitchFamily="50" charset="-128"/>
              </a:rPr>
              <a:t>　事業費</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4339" name="Rectangle 3">
            <a:extLst>
              <a:ext uri="{FF2B5EF4-FFF2-40B4-BE49-F238E27FC236}">
                <a16:creationId xmlns:a16="http://schemas.microsoft.com/office/drawing/2014/main" id="{C25EF6C6-CE94-45A6-ADBB-6F0B5BC1F29F}"/>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16388" name="Rectangle 4">
            <a:extLst>
              <a:ext uri="{FF2B5EF4-FFF2-40B4-BE49-F238E27FC236}">
                <a16:creationId xmlns:a16="http://schemas.microsoft.com/office/drawing/2014/main" id="{568E6D46-BF9F-4F1A-9784-826FF45961D5}"/>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本事業の事業費を記載する。</a:t>
            </a:r>
          </a:p>
        </p:txBody>
      </p:sp>
      <p:sp>
        <p:nvSpPr>
          <p:cNvPr id="16389" name="Rectangle 5">
            <a:extLst>
              <a:ext uri="{FF2B5EF4-FFF2-40B4-BE49-F238E27FC236}">
                <a16:creationId xmlns:a16="http://schemas.microsoft.com/office/drawing/2014/main" id="{AB09DE71-CBE6-4EEC-805E-8EF7C95E36F4}"/>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a:latin typeface="Meiryo UI" panose="020B0604030504040204" pitchFamily="50" charset="-128"/>
                <a:ea typeface="Meiryo UI" panose="020B0604030504040204" pitchFamily="50" charset="-128"/>
              </a:rPr>
              <a:t>事業費</a:t>
            </a:r>
          </a:p>
        </p:txBody>
      </p:sp>
      <p:sp>
        <p:nvSpPr>
          <p:cNvPr id="16390" name="AutoShape 10">
            <a:extLst>
              <a:ext uri="{FF2B5EF4-FFF2-40B4-BE49-F238E27FC236}">
                <a16:creationId xmlns:a16="http://schemas.microsoft.com/office/drawing/2014/main" id="{DAA8A19B-4940-4096-927D-0E794881A945}"/>
              </a:ext>
            </a:extLst>
          </p:cNvPr>
          <p:cNvSpPr>
            <a:spLocks noChangeArrowheads="1"/>
          </p:cNvSpPr>
          <p:nvPr/>
        </p:nvSpPr>
        <p:spPr bwMode="auto">
          <a:xfrm>
            <a:off x="487363" y="2757488"/>
            <a:ext cx="3024187" cy="79375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None/>
            </a:pPr>
            <a:r>
              <a:rPr lang="ja-JP" altLang="en-US" sz="1200" dirty="0">
                <a:latin typeface="Meiryo UI" panose="020B0604030504040204" pitchFamily="50" charset="-128"/>
                <a:ea typeface="Meiryo UI" panose="020B0604030504040204" pitchFamily="50" charset="-128"/>
              </a:rPr>
              <a:t>様式</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：見積書と同じものを貼り付けること</a:t>
            </a:r>
          </a:p>
          <a:p>
            <a:pPr algn="l" eaLnBrk="1" hangingPunct="1">
              <a:spcBef>
                <a:spcPct val="30000"/>
              </a:spcBef>
              <a:buFont typeface="Wingdings" panose="05000000000000000000" pitchFamily="2" charset="2"/>
              <a:buNone/>
            </a:pPr>
            <a:r>
              <a:rPr lang="ja-JP" altLang="en-US" sz="1200" dirty="0">
                <a:latin typeface="Meiryo UI" panose="020B0604030504040204" pitchFamily="50" charset="-128"/>
                <a:ea typeface="Meiryo UI" panose="020B0604030504040204" pitchFamily="50" charset="-128"/>
              </a:rPr>
              <a:t>見積書作成の留意点に従って積算すること</a:t>
            </a:r>
            <a:endParaRPr lang="ja-JP" altLang="ja-JP" sz="1200" dirty="0">
              <a:latin typeface="Meiryo UI" panose="020B0604030504040204" pitchFamily="50" charset="-128"/>
              <a:ea typeface="Meiryo UI" panose="020B0604030504040204" pitchFamily="50" charset="-128"/>
            </a:endParaRPr>
          </a:p>
        </p:txBody>
      </p:sp>
      <p:grpSp>
        <p:nvGrpSpPr>
          <p:cNvPr id="16391" name="Group 63">
            <a:extLst>
              <a:ext uri="{FF2B5EF4-FFF2-40B4-BE49-F238E27FC236}">
                <a16:creationId xmlns:a16="http://schemas.microsoft.com/office/drawing/2014/main" id="{27063D98-13E6-4FE7-BC83-FEC41C300FB2}"/>
              </a:ext>
            </a:extLst>
          </p:cNvPr>
          <p:cNvGrpSpPr>
            <a:grpSpLocks/>
          </p:cNvGrpSpPr>
          <p:nvPr/>
        </p:nvGrpSpPr>
        <p:grpSpPr bwMode="auto">
          <a:xfrm>
            <a:off x="2935288" y="1773238"/>
            <a:ext cx="936625" cy="360362"/>
            <a:chOff x="307" y="1434"/>
            <a:chExt cx="590" cy="227"/>
          </a:xfrm>
        </p:grpSpPr>
        <p:sp>
          <p:nvSpPr>
            <p:cNvPr id="16393" name="Rectangle 6">
              <a:extLst>
                <a:ext uri="{FF2B5EF4-FFF2-40B4-BE49-F238E27FC236}">
                  <a16:creationId xmlns:a16="http://schemas.microsoft.com/office/drawing/2014/main" id="{3FD9BFD8-142A-4FFF-94E0-90397AAA114F}"/>
                </a:ext>
              </a:extLst>
            </p:cNvPr>
            <p:cNvSpPr>
              <a:spLocks noChangeArrowheads="1"/>
            </p:cNvSpPr>
            <p:nvPr/>
          </p:nvSpPr>
          <p:spPr bwMode="auto">
            <a:xfrm>
              <a:off x="307" y="1435"/>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latin typeface="Meiryo UI" panose="020B0604030504040204" pitchFamily="50" charset="-128"/>
                <a:ea typeface="Meiryo UI" panose="020B0604030504040204" pitchFamily="50" charset="-128"/>
              </a:endParaRPr>
            </a:p>
          </p:txBody>
        </p:sp>
        <p:sp>
          <p:nvSpPr>
            <p:cNvPr id="16394" name="Rectangle 130">
              <a:extLst>
                <a:ext uri="{FF2B5EF4-FFF2-40B4-BE49-F238E27FC236}">
                  <a16:creationId xmlns:a16="http://schemas.microsoft.com/office/drawing/2014/main" id="{C773DFE7-FCBA-4100-9501-068607795227}"/>
                </a:ext>
              </a:extLst>
            </p:cNvPr>
            <p:cNvSpPr>
              <a:spLocks noChangeArrowheads="1"/>
            </p:cNvSpPr>
            <p:nvPr/>
          </p:nvSpPr>
          <p:spPr bwMode="auto">
            <a:xfrm>
              <a:off x="307" y="1434"/>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latin typeface="Meiryo UI" panose="020B0604030504040204" pitchFamily="50" charset="-128"/>
                  <a:ea typeface="Meiryo UI" panose="020B0604030504040204" pitchFamily="50" charset="-128"/>
                </a:rPr>
                <a:t>記述例</a:t>
              </a:r>
            </a:p>
          </p:txBody>
        </p:sp>
      </p:grpSp>
      <p:pic>
        <p:nvPicPr>
          <p:cNvPr id="2" name="図 1">
            <a:extLst>
              <a:ext uri="{FF2B5EF4-FFF2-40B4-BE49-F238E27FC236}">
                <a16:creationId xmlns:a16="http://schemas.microsoft.com/office/drawing/2014/main" id="{B235730F-E424-4FDD-8327-C5EE983CAB5A}"/>
              </a:ext>
            </a:extLst>
          </p:cNvPr>
          <p:cNvPicPr>
            <a:picLocks noChangeAspect="1"/>
          </p:cNvPicPr>
          <p:nvPr/>
        </p:nvPicPr>
        <p:blipFill>
          <a:blip r:embed="rId3"/>
          <a:stretch>
            <a:fillRect/>
          </a:stretch>
        </p:blipFill>
        <p:spPr>
          <a:xfrm>
            <a:off x="5240238" y="1684696"/>
            <a:ext cx="3960440" cy="478241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03597364-E927-42B2-9445-9BAF8EDE0896}"/>
              </a:ext>
            </a:extLst>
          </p:cNvPr>
          <p:cNvSpPr txBox="1">
            <a:spLocks noChangeArrowheads="1"/>
          </p:cNvSpPr>
          <p:nvPr/>
        </p:nvSpPr>
        <p:spPr bwMode="auto">
          <a:xfrm>
            <a:off x="0" y="44450"/>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【3.1</a:t>
            </a:r>
            <a:r>
              <a:rPr kumimoji="1" lang="ja-JP" altLang="en-US" sz="1800" dirty="0">
                <a:solidFill>
                  <a:srgbClr val="000099"/>
                </a:solidFill>
                <a:latin typeface="Meiryo UI" panose="020B0604030504040204" pitchFamily="50" charset="-128"/>
                <a:ea typeface="Meiryo UI" panose="020B0604030504040204" pitchFamily="50" charset="-128"/>
              </a:rPr>
              <a:t>　個人情報保護方針</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1267" name="Rectangle 3">
            <a:extLst>
              <a:ext uri="{FF2B5EF4-FFF2-40B4-BE49-F238E27FC236}">
                <a16:creationId xmlns:a16="http://schemas.microsoft.com/office/drawing/2014/main" id="{FD4515B3-3057-4B47-95BE-D98A2757769D}"/>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15364" name="Rectangle 4">
            <a:extLst>
              <a:ext uri="{FF2B5EF4-FFF2-40B4-BE49-F238E27FC236}">
                <a16:creationId xmlns:a16="http://schemas.microsoft.com/office/drawing/2014/main" id="{456F85CB-8D3A-41C6-9256-3F617CE87D92}"/>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事業における、個人情報保護の考え方や対策・運用方法を記載する</a:t>
            </a:r>
          </a:p>
        </p:txBody>
      </p:sp>
      <p:sp>
        <p:nvSpPr>
          <p:cNvPr id="15365" name="Rectangle 9">
            <a:extLst>
              <a:ext uri="{FF2B5EF4-FFF2-40B4-BE49-F238E27FC236}">
                <a16:creationId xmlns:a16="http://schemas.microsoft.com/office/drawing/2014/main" id="{FB3C0AA5-4F19-4F21-836E-E36DC141BB3A}"/>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個人情報保護方針</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本事業実施における個人情報保護方針を示すこと。</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本事業において取得する個人情報保護対象と考えられる情報を列挙すること。</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個人情報保護のための対策や運用方法を示すこと。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本事業において取得する個人情報等を必要な事業者間で共有する際の、具体的な情報項目の提示や個人からの同意等を得る仕組みを示すこと。</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7D98DBE5-F4CF-4657-969D-0AE4B1D2A6B1}"/>
              </a:ext>
            </a:extLst>
          </p:cNvPr>
          <p:cNvSpPr txBox="1">
            <a:spLocks noChangeArrowheads="1"/>
          </p:cNvSpPr>
          <p:nvPr/>
        </p:nvSpPr>
        <p:spPr bwMode="auto">
          <a:xfrm>
            <a:off x="0" y="44450"/>
            <a:ext cx="990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【4.1</a:t>
            </a:r>
            <a:r>
              <a:rPr kumimoji="1" lang="ja-JP" altLang="en-US" sz="1800" dirty="0">
                <a:solidFill>
                  <a:srgbClr val="000099"/>
                </a:solidFill>
                <a:latin typeface="Meiryo UI" panose="020B0604030504040204" pitchFamily="50" charset="-128"/>
                <a:ea typeface="Meiryo UI" panose="020B0604030504040204" pitchFamily="50" charset="-128"/>
              </a:rPr>
              <a:t>　類似調査・事業等の実績</a:t>
            </a:r>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（審査対象項目外）</a:t>
            </a:r>
            <a:endParaRPr kumimoji="1" lang="en-US" altLang="ja-JP" sz="1800" dirty="0">
              <a:solidFill>
                <a:srgbClr val="000099"/>
              </a:solidFill>
              <a:latin typeface="Meiryo UI" panose="020B0604030504040204" pitchFamily="50" charset="-128"/>
              <a:ea typeface="Meiryo UI" panose="020B0604030504040204" pitchFamily="50" charset="-128"/>
            </a:endParaRPr>
          </a:p>
        </p:txBody>
      </p:sp>
      <p:sp>
        <p:nvSpPr>
          <p:cNvPr id="14339" name="Rectangle 3">
            <a:extLst>
              <a:ext uri="{FF2B5EF4-FFF2-40B4-BE49-F238E27FC236}">
                <a16:creationId xmlns:a16="http://schemas.microsoft.com/office/drawing/2014/main" id="{F4844387-3136-4C70-A643-76A2FB406DDD}"/>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17412" name="Rectangle 4">
            <a:extLst>
              <a:ext uri="{FF2B5EF4-FFF2-40B4-BE49-F238E27FC236}">
                <a16:creationId xmlns:a16="http://schemas.microsoft.com/office/drawing/2014/main" id="{8D34059C-FE41-4A0F-A286-3352CD9B6DF3}"/>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類似調査・事業等の実績等がある場合に記載する。</a:t>
            </a:r>
          </a:p>
        </p:txBody>
      </p:sp>
      <p:sp>
        <p:nvSpPr>
          <p:cNvPr id="17413" name="Rectangle 5">
            <a:extLst>
              <a:ext uri="{FF2B5EF4-FFF2-40B4-BE49-F238E27FC236}">
                <a16:creationId xmlns:a16="http://schemas.microsoft.com/office/drawing/2014/main" id="{2DB17AB6-F19E-45B4-9056-DA4B0449A568}"/>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類似調査・事業等の実績</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設定した調査項目について、類似調査の実績や、関連する事業実施等の実績がある場合は記載すること。</a:t>
            </a:r>
          </a:p>
          <a:p>
            <a:pPr algn="l" eaLnBrk="1" hangingPunct="1">
              <a:spcBef>
                <a:spcPct val="30000"/>
              </a:spcBef>
              <a:buFont typeface="Wingdings" panose="05000000000000000000" pitchFamily="2" charset="2"/>
              <a:buChar char="ü"/>
            </a:pPr>
            <a:endParaRPr kumimoji="1" lang="en-US" altLang="ja-JP" sz="1400" dirty="0">
              <a:latin typeface="Meiryo UI" panose="020B0604030504040204" pitchFamily="50" charset="-128"/>
              <a:ea typeface="Meiryo UI" panose="020B0604030504040204"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6CB5850C-1867-4C34-A7D0-1E46106A2EE7}"/>
              </a:ext>
            </a:extLst>
          </p:cNvPr>
          <p:cNvGraphicFramePr>
            <a:graphicFrameLocks noGrp="1"/>
          </p:cNvGraphicFramePr>
          <p:nvPr>
            <p:extLst>
              <p:ext uri="{D42A27DB-BD31-4B8C-83A1-F6EECF244321}">
                <p14:modId xmlns:p14="http://schemas.microsoft.com/office/powerpoint/2010/main" val="2947074108"/>
              </p:ext>
            </p:extLst>
          </p:nvPr>
        </p:nvGraphicFramePr>
        <p:xfrm>
          <a:off x="126999" y="1556793"/>
          <a:ext cx="9650415" cy="4636556"/>
        </p:xfrm>
        <a:graphic>
          <a:graphicData uri="http://schemas.openxmlformats.org/drawingml/2006/table">
            <a:tbl>
              <a:tblPr firstRow="1" bandRow="1"/>
              <a:tblGrid>
                <a:gridCol w="872705">
                  <a:extLst>
                    <a:ext uri="{9D8B030D-6E8A-4147-A177-3AD203B41FA5}">
                      <a16:colId xmlns:a16="http://schemas.microsoft.com/office/drawing/2014/main" val="576792077"/>
                    </a:ext>
                  </a:extLst>
                </a:gridCol>
                <a:gridCol w="4456558">
                  <a:extLst>
                    <a:ext uri="{9D8B030D-6E8A-4147-A177-3AD203B41FA5}">
                      <a16:colId xmlns:a16="http://schemas.microsoft.com/office/drawing/2014/main" val="1832535630"/>
                    </a:ext>
                  </a:extLst>
                </a:gridCol>
                <a:gridCol w="3168352">
                  <a:extLst>
                    <a:ext uri="{9D8B030D-6E8A-4147-A177-3AD203B41FA5}">
                      <a16:colId xmlns:a16="http://schemas.microsoft.com/office/drawing/2014/main" val="72217718"/>
                    </a:ext>
                  </a:extLst>
                </a:gridCol>
                <a:gridCol w="1152800">
                  <a:extLst>
                    <a:ext uri="{9D8B030D-6E8A-4147-A177-3AD203B41FA5}">
                      <a16:colId xmlns:a16="http://schemas.microsoft.com/office/drawing/2014/main" val="192229478"/>
                    </a:ext>
                  </a:extLst>
                </a:gridCol>
              </a:tblGrid>
              <a:tr h="307234">
                <a:tc gridSpan="2">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様式</a:t>
                      </a:r>
                      <a:r>
                        <a:rPr kumimoji="1" lang="en-US" altLang="ja-JP" sz="1600" b="1" dirty="0">
                          <a:solidFill>
                            <a:schemeClr val="bg1"/>
                          </a:solidFill>
                          <a:latin typeface="Meiryo UI" panose="020B0604030504040204" pitchFamily="50" charset="-128"/>
                          <a:ea typeface="Meiryo UI" panose="020B0604030504040204" pitchFamily="50" charset="-128"/>
                        </a:rPr>
                        <a:t>2</a:t>
                      </a:r>
                      <a:r>
                        <a:rPr kumimoji="1" lang="ja-JP" altLang="en-US" sz="1600" b="1" dirty="0">
                          <a:solidFill>
                            <a:schemeClr val="bg1"/>
                          </a:solidFill>
                          <a:latin typeface="Meiryo UI" panose="020B0604030504040204" pitchFamily="50" charset="-128"/>
                          <a:ea typeface="Meiryo UI" panose="020B0604030504040204" pitchFamily="50" charset="-128"/>
                        </a:rPr>
                        <a:t>記載項目</a:t>
                      </a:r>
                    </a:p>
                  </a:txBody>
                  <a:tcPr>
                    <a:solidFill>
                      <a:schemeClr val="accent2"/>
                    </a:solidFill>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gridSpan="2">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該当頁番号</a:t>
                      </a:r>
                    </a:p>
                  </a:txBody>
                  <a:tcPr>
                    <a:solidFill>
                      <a:schemeClr val="accent2"/>
                    </a:solidFill>
                  </a:tcPr>
                </a:tc>
                <a:tc hMerge="1">
                  <a:txBody>
                    <a:bodyPr/>
                    <a:lstStyle/>
                    <a:p>
                      <a:endParaRPr kumimoji="1" lang="ja-JP" altLang="en-US"/>
                    </a:p>
                  </a:txBody>
                  <a:tcPr/>
                </a:tc>
                <a:extLst>
                  <a:ext uri="{0D108BD9-81ED-4DB2-BD59-A6C34878D82A}">
                    <a16:rowId xmlns:a16="http://schemas.microsoft.com/office/drawing/2014/main" val="1401128626"/>
                  </a:ext>
                </a:extLst>
              </a:tr>
              <a:tr h="307234">
                <a:tc gridSpan="2">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表紙</a:t>
                      </a:r>
                    </a:p>
                  </a:txBody>
                  <a:tcPr/>
                </a:tc>
                <a:tc hMerge="1">
                  <a:txBody>
                    <a:bodyPr/>
                    <a:lstStyle/>
                    <a:p>
                      <a:endParaRPr kumimoji="1" lang="ja-JP" altLang="en-US"/>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必須</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4668755"/>
                  </a:ext>
                </a:extLst>
              </a:tr>
              <a:tr h="307234">
                <a:tc gridSpan="2">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提案内容のサマリ</a:t>
                      </a:r>
                    </a:p>
                  </a:txBody>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59074056"/>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1.1</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事業の背景・目的</a:t>
                      </a:r>
                    </a:p>
                  </a:txBody>
                  <a:tcPr/>
                </a:tc>
                <a:tc>
                  <a:txBody>
                    <a:bodyPr/>
                    <a:lstStyle/>
                    <a:p>
                      <a:endParaRPr kumimoji="1" lang="ja-JP" altLang="en-US" sz="140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31317049"/>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1.2</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事業の全体概要</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56012704"/>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1.3</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事業に関するこれまでの取り組みと実績</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62889776"/>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1.4</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事業により期待される成果とその波及効果</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13501547"/>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1.5</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事業の実施内容</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90785203"/>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1.6</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事業の実施方法</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94030654"/>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2.1</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実施スケジュール</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66597690"/>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2.2</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実施体制・役割</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81153658"/>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2.3</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事業費</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06949479"/>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3.1</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個人情報保護方針</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60297873"/>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4.1</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類似調査・事業等の実績（審査対象項目外）</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任意</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49067303"/>
                  </a:ext>
                </a:extLst>
              </a:tr>
              <a:tr h="307234">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4.2</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提案項目が記載された該当頁一覧</a:t>
                      </a:r>
                    </a:p>
                  </a:txBody>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必須</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85115429"/>
                  </a:ext>
                </a:extLst>
              </a:tr>
            </a:tbl>
          </a:graphicData>
        </a:graphic>
      </p:graphicFrame>
      <p:sp>
        <p:nvSpPr>
          <p:cNvPr id="6" name="Text Box 2">
            <a:extLst>
              <a:ext uri="{FF2B5EF4-FFF2-40B4-BE49-F238E27FC236}">
                <a16:creationId xmlns:a16="http://schemas.microsoft.com/office/drawing/2014/main" id="{243249F5-C480-4980-BAAA-4AEF4265A7B9}"/>
              </a:ext>
            </a:extLst>
          </p:cNvPr>
          <p:cNvSpPr txBox="1">
            <a:spLocks noChangeArrowheads="1"/>
          </p:cNvSpPr>
          <p:nvPr/>
        </p:nvSpPr>
        <p:spPr bwMode="auto">
          <a:xfrm>
            <a:off x="0" y="44450"/>
            <a:ext cx="990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【4.2</a:t>
            </a:r>
            <a:r>
              <a:rPr kumimoji="1" lang="ja-JP" altLang="en-US" sz="1800" dirty="0">
                <a:solidFill>
                  <a:srgbClr val="000099"/>
                </a:solidFill>
                <a:latin typeface="Meiryo UI" panose="020B0604030504040204" pitchFamily="50" charset="-128"/>
                <a:ea typeface="Meiryo UI" panose="020B0604030504040204" pitchFamily="50" charset="-128"/>
              </a:rPr>
              <a:t>　提案項目が記載された該当頁一覧</a:t>
            </a:r>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（審査対象項目外）</a:t>
            </a:r>
            <a:endParaRPr kumimoji="1" lang="en-US" altLang="ja-JP" sz="1800" dirty="0">
              <a:solidFill>
                <a:srgbClr val="00009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859AB81-190B-450B-AE35-B6EEE67F25D9}"/>
              </a:ext>
            </a:extLst>
          </p:cNvPr>
          <p:cNvSpPr txBox="1"/>
          <p:nvPr/>
        </p:nvSpPr>
        <p:spPr>
          <a:xfrm>
            <a:off x="127000" y="908720"/>
            <a:ext cx="9650413" cy="584775"/>
          </a:xfrm>
          <a:prstGeom prst="rect">
            <a:avLst/>
          </a:prstGeom>
          <a:noFill/>
        </p:spPr>
        <p:txBody>
          <a:bodyPr wrap="square" rtlCol="0">
            <a:spAutoFit/>
          </a:bodyPr>
          <a:lstStyle/>
          <a:p>
            <a:pPr algn="l"/>
            <a:r>
              <a:rPr kumimoji="1" lang="ja-JP" altLang="en-US" sz="1600" b="1" dirty="0">
                <a:latin typeface="Meiryo UI" panose="020B0604030504040204" pitchFamily="50" charset="-128"/>
                <a:ea typeface="Meiryo UI" panose="020B0604030504040204" pitchFamily="50" charset="-128"/>
              </a:rPr>
              <a:t>必須と記載された項目は提案書に必ず含め、該当するページを下記一覧に記載ください。</a:t>
            </a:r>
            <a:br>
              <a:rPr kumimoji="1" lang="en-US" altLang="ja-JP" sz="1600" b="1" dirty="0">
                <a:latin typeface="Meiryo UI" panose="020B0604030504040204" pitchFamily="50" charset="-128"/>
                <a:ea typeface="Meiryo UI" panose="020B0604030504040204" pitchFamily="50" charset="-128"/>
              </a:rPr>
            </a:br>
            <a:r>
              <a:rPr kumimoji="1" lang="ja-JP" altLang="en-US" sz="1600" b="1" dirty="0">
                <a:latin typeface="Meiryo UI" panose="020B0604030504040204" pitchFamily="50" charset="-128"/>
                <a:ea typeface="Meiryo UI" panose="020B0604030504040204" pitchFamily="50" charset="-128"/>
              </a:rPr>
              <a:t>なお、表紙</a:t>
            </a:r>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提案内容のサマリ</a:t>
            </a:r>
            <a:r>
              <a:rPr kumimoji="1" lang="en-US" altLang="ja-JP" sz="1600" b="1" dirty="0">
                <a:latin typeface="Meiryo UI" panose="020B0604030504040204" pitchFamily="50" charset="-128"/>
                <a:ea typeface="Meiryo UI" panose="020B0604030504040204" pitchFamily="50" charset="-128"/>
              </a:rPr>
              <a:t>/1.1</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3.1</a:t>
            </a:r>
            <a:r>
              <a:rPr kumimoji="1" lang="ja-JP" altLang="en-US" sz="1600" b="1" dirty="0">
                <a:latin typeface="Meiryo UI" panose="020B0604030504040204" pitchFamily="50" charset="-128"/>
                <a:ea typeface="Meiryo UI" panose="020B0604030504040204" pitchFamily="50" charset="-128"/>
              </a:rPr>
              <a:t>は、表紙を含めて</a:t>
            </a:r>
            <a:r>
              <a:rPr kumimoji="1" lang="en-US" altLang="ja-JP" sz="1600" b="1" dirty="0">
                <a:latin typeface="Meiryo UI" panose="020B0604030504040204" pitchFamily="50" charset="-128"/>
                <a:ea typeface="Meiryo UI" panose="020B0604030504040204" pitchFamily="50" charset="-128"/>
              </a:rPr>
              <a:t>15</a:t>
            </a:r>
            <a:r>
              <a:rPr kumimoji="1" lang="ja-JP" altLang="en-US" sz="1600" b="1" dirty="0">
                <a:latin typeface="Meiryo UI" panose="020B0604030504040204" pitchFamily="50" charset="-128"/>
                <a:ea typeface="Meiryo UI" panose="020B0604030504040204" pitchFamily="50" charset="-128"/>
              </a:rPr>
              <a:t>頁までに収めてください。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75">
            <a:extLst>
              <a:ext uri="{FF2B5EF4-FFF2-40B4-BE49-F238E27FC236}">
                <a16:creationId xmlns:a16="http://schemas.microsoft.com/office/drawing/2014/main" id="{8D9221FC-26C6-4F82-BBDE-4D6CA892C9C0}"/>
              </a:ext>
            </a:extLst>
          </p:cNvPr>
          <p:cNvGraphicFramePr>
            <a:graphicFrameLocks noGrp="1"/>
          </p:cNvGraphicFramePr>
          <p:nvPr>
            <p:extLst>
              <p:ext uri="{D42A27DB-BD31-4B8C-83A1-F6EECF244321}">
                <p14:modId xmlns:p14="http://schemas.microsoft.com/office/powerpoint/2010/main" val="4051038573"/>
              </p:ext>
            </p:extLst>
          </p:nvPr>
        </p:nvGraphicFramePr>
        <p:xfrm>
          <a:off x="271463" y="1700213"/>
          <a:ext cx="9288462" cy="4666221"/>
        </p:xfrm>
        <a:graphic>
          <a:graphicData uri="http://schemas.openxmlformats.org/drawingml/2006/table">
            <a:tbl>
              <a:tblPr>
                <a:tableStyleId>{616DA210-FB5B-4158-B5E0-FEB733F419BA}</a:tableStyleId>
              </a:tblPr>
              <a:tblGrid>
                <a:gridCol w="1944439">
                  <a:extLst>
                    <a:ext uri="{9D8B030D-6E8A-4147-A177-3AD203B41FA5}">
                      <a16:colId xmlns:a16="http://schemas.microsoft.com/office/drawing/2014/main" val="20000"/>
                    </a:ext>
                  </a:extLst>
                </a:gridCol>
                <a:gridCol w="7344023">
                  <a:extLst>
                    <a:ext uri="{9D8B030D-6E8A-4147-A177-3AD203B41FA5}">
                      <a16:colId xmlns:a16="http://schemas.microsoft.com/office/drawing/2014/main" val="20001"/>
                    </a:ext>
                  </a:extLst>
                </a:gridCol>
              </a:tblGrid>
              <a:tr h="3595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コンソーシアム等名称：</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19" marB="4571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19" marB="45719" horzOverflow="overflow"/>
                </a:tc>
                <a:extLst>
                  <a:ext uri="{0D108BD9-81ED-4DB2-BD59-A6C34878D82A}">
                    <a16:rowId xmlns:a16="http://schemas.microsoft.com/office/drawing/2014/main" val="10000"/>
                  </a:ext>
                </a:extLst>
              </a:tr>
              <a:tr h="3595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事業名：</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19" marB="4571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19" marB="45719" horzOverflow="overflow"/>
                </a:tc>
                <a:extLst>
                  <a:ext uri="{0D108BD9-81ED-4DB2-BD59-A6C34878D82A}">
                    <a16:rowId xmlns:a16="http://schemas.microsoft.com/office/drawing/2014/main" val="10001"/>
                  </a:ext>
                </a:extLst>
              </a:tr>
              <a:tr h="3595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代表団体名：</a:t>
                      </a:r>
                      <a:endParaRPr kumimoji="0" lang="ja-JP" altLang="en-US" sz="14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endParaRPr>
                    </a:p>
                  </a:txBody>
                  <a:tcPr marT="45719" marB="4571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19" marB="45719" horzOverflow="overflow"/>
                </a:tc>
                <a:extLst>
                  <a:ext uri="{0D108BD9-81ED-4DB2-BD59-A6C34878D82A}">
                    <a16:rowId xmlns:a16="http://schemas.microsoft.com/office/drawing/2014/main" val="10002"/>
                  </a:ext>
                </a:extLst>
              </a:tr>
              <a:tr h="3988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参加団体：</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19" marB="4571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19" marB="45719" horzOverflow="overflow"/>
                </a:tc>
                <a:extLst>
                  <a:ext uri="{0D108BD9-81ED-4DB2-BD59-A6C34878D82A}">
                    <a16:rowId xmlns:a16="http://schemas.microsoft.com/office/drawing/2014/main" val="10003"/>
                  </a:ext>
                </a:extLst>
              </a:tr>
              <a:tr h="3595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協力団体：</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19" marB="4571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19" marB="45719" horzOverflow="overflow"/>
                </a:tc>
                <a:extLst>
                  <a:ext uri="{0D108BD9-81ED-4DB2-BD59-A6C34878D82A}">
                    <a16:rowId xmlns:a16="http://schemas.microsoft.com/office/drawing/2014/main" val="10004"/>
                  </a:ext>
                </a:extLst>
              </a:tr>
              <a:tr h="3595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実施地域：</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19" marB="4571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19" marB="45719" horzOverflow="overflow"/>
                </a:tc>
                <a:extLst>
                  <a:ext uri="{0D108BD9-81ED-4DB2-BD59-A6C34878D82A}">
                    <a16:rowId xmlns:a16="http://schemas.microsoft.com/office/drawing/2014/main" val="10005"/>
                  </a:ext>
                </a:extLst>
              </a:tr>
              <a:tr h="3595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調査項目：</a:t>
                      </a:r>
                      <a:b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b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いずれかを選択</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19" marB="4571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ⅰ</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）既存のヘルスケアサービスの他地域への横展開の実現可能性に関する検証</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ⅱ</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）新たなヘルスケアサービスの社会実装の実現可能性に関する効果検証</a:t>
                      </a:r>
                    </a:p>
                  </a:txBody>
                  <a:tcPr marT="45719" marB="45719" horzOverflow="overflow"/>
                </a:tc>
                <a:extLst>
                  <a:ext uri="{0D108BD9-81ED-4DB2-BD59-A6C34878D82A}">
                    <a16:rowId xmlns:a16="http://schemas.microsoft.com/office/drawing/2014/main" val="10006"/>
                  </a:ext>
                </a:extLst>
              </a:tr>
              <a:tr h="3595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事業費：</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19" marB="45719"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￥〇，○○○，○○○－（税込）</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19" marB="45719" horzOverflow="overflow"/>
                </a:tc>
                <a:extLst>
                  <a:ext uri="{0D108BD9-81ED-4DB2-BD59-A6C34878D82A}">
                    <a16:rowId xmlns:a16="http://schemas.microsoft.com/office/drawing/2014/main" val="10008"/>
                  </a:ext>
                </a:extLst>
              </a:tr>
              <a:tr h="15494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事業概要：</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2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200" u="none" strike="noStrike" cap="none" normalizeH="0" baseline="0" dirty="0">
                          <a:ln>
                            <a:noFill/>
                          </a:ln>
                          <a:effectLst/>
                          <a:latin typeface="Meiryo UI" panose="020B0604030504040204" pitchFamily="50" charset="-128"/>
                          <a:ea typeface="Meiryo UI" panose="020B0604030504040204" pitchFamily="50" charset="-128"/>
                        </a:rPr>
                        <a:t>200</a:t>
                      </a:r>
                      <a:r>
                        <a:rPr kumimoji="0" lang="ja-JP" altLang="en-US" sz="1200" u="none" strike="noStrike" cap="none" normalizeH="0" baseline="0" dirty="0">
                          <a:ln>
                            <a:noFill/>
                          </a:ln>
                          <a:effectLst/>
                          <a:latin typeface="Meiryo UI" panose="020B0604030504040204" pitchFamily="50" charset="-128"/>
                          <a:ea typeface="Meiryo UI" panose="020B0604030504040204" pitchFamily="50" charset="-128"/>
                        </a:rPr>
                        <a:t>字以内）</a:t>
                      </a:r>
                      <a:endParaRPr kumimoji="0"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19" marB="45719" anchor="ctr" horzOverflow="overflow"/>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2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 ※ ※ ※ ※ ※ ※ ※ ※ ※ ※ ※ ※ ※</a:t>
                      </a:r>
                      <a:endParaRPr kumimoji="0" lang="ja-JP" altLang="en-US" sz="12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2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2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2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2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19" marB="45719" horzOverflow="overflow"/>
                </a:tc>
                <a:extLst>
                  <a:ext uri="{0D108BD9-81ED-4DB2-BD59-A6C34878D82A}">
                    <a16:rowId xmlns:a16="http://schemas.microsoft.com/office/drawing/2014/main" val="10009"/>
                  </a:ext>
                </a:extLst>
              </a:tr>
            </a:tbl>
          </a:graphicData>
        </a:graphic>
      </p:graphicFrame>
      <p:sp>
        <p:nvSpPr>
          <p:cNvPr id="3109" name="AutoShape 10">
            <a:extLst>
              <a:ext uri="{FF2B5EF4-FFF2-40B4-BE49-F238E27FC236}">
                <a16:creationId xmlns:a16="http://schemas.microsoft.com/office/drawing/2014/main" id="{FB5633AA-FF74-43D5-9A54-D1B7BF834D5D}"/>
              </a:ext>
            </a:extLst>
          </p:cNvPr>
          <p:cNvSpPr>
            <a:spLocks noChangeArrowheads="1"/>
          </p:cNvSpPr>
          <p:nvPr/>
        </p:nvSpPr>
        <p:spPr bwMode="auto">
          <a:xfrm>
            <a:off x="4571206" y="2708920"/>
            <a:ext cx="4392612" cy="1008062"/>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indent="85725"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447675"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Wingdings" panose="05000000000000000000" pitchFamily="2" charset="2"/>
              <a:buChar char="l"/>
            </a:pPr>
            <a:r>
              <a:rPr lang="ja-JP" altLang="en-US" sz="1200" dirty="0">
                <a:latin typeface="Meiryo UI" panose="020B0604030504040204" pitchFamily="50" charset="-128"/>
                <a:ea typeface="Meiryo UI" panose="020B0604030504040204" pitchFamily="50" charset="-128"/>
              </a:rPr>
              <a:t>紫字部分を記入</a:t>
            </a:r>
          </a:p>
          <a:p>
            <a:pPr lvl="1" algn="l" eaLnBrk="1" hangingPunct="1">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調査項目は、該当する項目のみ記載すること</a:t>
            </a:r>
          </a:p>
          <a:p>
            <a:pPr lvl="1" algn="l" eaLnBrk="1" hangingPunct="1">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事業費は、様式</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「見積書」の合計額（税込）を記入</a:t>
            </a:r>
          </a:p>
        </p:txBody>
      </p:sp>
      <p:sp>
        <p:nvSpPr>
          <p:cNvPr id="3110" name="AutoShape 10">
            <a:extLst>
              <a:ext uri="{FF2B5EF4-FFF2-40B4-BE49-F238E27FC236}">
                <a16:creationId xmlns:a16="http://schemas.microsoft.com/office/drawing/2014/main" id="{66DB0A9D-D89D-44D8-B6B7-16E058F5F529}"/>
              </a:ext>
            </a:extLst>
          </p:cNvPr>
          <p:cNvSpPr>
            <a:spLocks noChangeArrowheads="1"/>
          </p:cNvSpPr>
          <p:nvPr/>
        </p:nvSpPr>
        <p:spPr bwMode="auto">
          <a:xfrm>
            <a:off x="4571207" y="1919288"/>
            <a:ext cx="4299744"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latin typeface="Meiryo UI" panose="020B0604030504040204" pitchFamily="50" charset="-128"/>
                <a:ea typeface="Meiryo UI" panose="020B0604030504040204" pitchFamily="50" charset="-128"/>
              </a:rPr>
              <a:t>単独事業者での応募にあたっては、コンソーシアム等名称、</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参加団体の記入は必要ありません。</a:t>
            </a:r>
            <a:endParaRPr lang="ja-JP" altLang="ja-JP" sz="1200" dirty="0">
              <a:latin typeface="Meiryo UI" panose="020B0604030504040204" pitchFamily="50" charset="-128"/>
              <a:ea typeface="Meiryo UI" panose="020B060403050404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a:extLst>
              <a:ext uri="{FF2B5EF4-FFF2-40B4-BE49-F238E27FC236}">
                <a16:creationId xmlns:a16="http://schemas.microsoft.com/office/drawing/2014/main" id="{2FB96F85-4608-417C-A9CA-E1E659A368A4}"/>
              </a:ext>
            </a:extLst>
          </p:cNvPr>
          <p:cNvSpPr>
            <a:spLocks noChangeArrowheads="1"/>
          </p:cNvSpPr>
          <p:nvPr/>
        </p:nvSpPr>
        <p:spPr bwMode="auto">
          <a:xfrm>
            <a:off x="124209" y="1588737"/>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algn="l" eaLnBrk="1" hangingPunct="1">
              <a:spcBef>
                <a:spcPct val="30000"/>
              </a:spcBef>
            </a:pPr>
            <a:endParaRPr kumimoji="1" lang="ja-JP" altLang="en-US" sz="1400" dirty="0">
              <a:latin typeface="Meiryo UI" panose="020B0604030504040204" pitchFamily="50" charset="-128"/>
              <a:ea typeface="Meiryo UI" panose="020B0604030504040204" pitchFamily="50" charset="-128"/>
            </a:endParaRPr>
          </a:p>
        </p:txBody>
      </p:sp>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提案内容のサマリ</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2291" name="Rectangle 3">
            <a:extLst>
              <a:ext uri="{FF2B5EF4-FFF2-40B4-BE49-F238E27FC236}">
                <a16:creationId xmlns:a16="http://schemas.microsoft.com/office/drawing/2014/main" id="{2F892BD7-1A56-4519-A3AC-B8A0064B5853}"/>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5364" name="Rectangle 4">
            <a:extLst>
              <a:ext uri="{FF2B5EF4-FFF2-40B4-BE49-F238E27FC236}">
                <a16:creationId xmlns:a16="http://schemas.microsoft.com/office/drawing/2014/main" id="{3B50753A-6534-4AE9-8515-D9EA46F3336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提案内容のサマリがこの</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ページで分かるように記載すること。</a:t>
            </a:r>
          </a:p>
        </p:txBody>
      </p:sp>
      <p:sp>
        <p:nvSpPr>
          <p:cNvPr id="10" name="正方形/長方形 9">
            <a:extLst>
              <a:ext uri="{FF2B5EF4-FFF2-40B4-BE49-F238E27FC236}">
                <a16:creationId xmlns:a16="http://schemas.microsoft.com/office/drawing/2014/main" id="{7F50B7F7-ADB5-40E0-8FA8-4C228D849299}"/>
              </a:ext>
            </a:extLst>
          </p:cNvPr>
          <p:cNvSpPr/>
          <p:nvPr/>
        </p:nvSpPr>
        <p:spPr>
          <a:xfrm>
            <a:off x="163291" y="2094770"/>
            <a:ext cx="4738900" cy="4277762"/>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“ポンチ絵”の挿入</a:t>
            </a:r>
            <a:br>
              <a:rPr kumimoji="1" lang="en-US" altLang="ja-JP" sz="1400" dirty="0">
                <a:solidFill>
                  <a:schemeClr val="bg2">
                    <a:lumMod val="75000"/>
                  </a:schemeClr>
                </a:solidFill>
                <a:latin typeface="Meiryo UI" panose="020B0604030504040204" pitchFamily="50" charset="-128"/>
                <a:ea typeface="Meiryo UI" panose="020B0604030504040204" pitchFamily="50" charset="-128"/>
              </a:rPr>
            </a:br>
            <a:br>
              <a:rPr kumimoji="1" lang="en-US" altLang="ja-JP" sz="1400" dirty="0">
                <a:solidFill>
                  <a:schemeClr val="bg2">
                    <a:lumMod val="75000"/>
                  </a:schemeClr>
                </a:solidFill>
                <a:latin typeface="Meiryo UI" panose="020B0604030504040204" pitchFamily="50" charset="-128"/>
                <a:ea typeface="Meiryo UI" panose="020B0604030504040204" pitchFamily="50" charset="-128"/>
              </a:rPr>
            </a:b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a:t>
            </a: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実証事業の内容を簡潔に示したポンチ絵を掲載すること</a:t>
            </a:r>
          </a:p>
        </p:txBody>
      </p:sp>
      <p:grpSp>
        <p:nvGrpSpPr>
          <p:cNvPr id="13" name="グループ化 12">
            <a:extLst>
              <a:ext uri="{FF2B5EF4-FFF2-40B4-BE49-F238E27FC236}">
                <a16:creationId xmlns:a16="http://schemas.microsoft.com/office/drawing/2014/main" id="{F897BCE2-75FD-4B3B-90F8-BB0796DE2F9D}"/>
              </a:ext>
            </a:extLst>
          </p:cNvPr>
          <p:cNvGrpSpPr/>
          <p:nvPr/>
        </p:nvGrpSpPr>
        <p:grpSpPr>
          <a:xfrm>
            <a:off x="177360" y="1593311"/>
            <a:ext cx="4738901" cy="370632"/>
            <a:chOff x="228747" y="1619250"/>
            <a:chExt cx="4296050" cy="370632"/>
          </a:xfrm>
        </p:grpSpPr>
        <p:cxnSp>
          <p:nvCxnSpPr>
            <p:cNvPr id="14" name="直線矢印コネクタ 13">
              <a:extLst>
                <a:ext uri="{FF2B5EF4-FFF2-40B4-BE49-F238E27FC236}">
                  <a16:creationId xmlns:a16="http://schemas.microsoft.com/office/drawing/2014/main" id="{1435DDC2-C089-4D9C-9A7C-E1CC9B62E259}"/>
                </a:ext>
              </a:extLst>
            </p:cNvPr>
            <p:cNvCxnSpPr>
              <a:cxnSpLocks/>
            </p:cNvCxnSpPr>
            <p:nvPr/>
          </p:nvCxnSpPr>
          <p:spPr>
            <a:xfrm flipV="1">
              <a:off x="228748" y="1989881"/>
              <a:ext cx="4296049" cy="1"/>
            </a:xfrm>
            <a:prstGeom prst="straightConnector1">
              <a:avLst/>
            </a:prstGeom>
            <a:ln w="19050"/>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A66E1C22-CCF1-4AE5-A6BE-3CA50EECF7F8}"/>
                </a:ext>
              </a:extLst>
            </p:cNvPr>
            <p:cNvSpPr/>
            <p:nvPr/>
          </p:nvSpPr>
          <p:spPr>
            <a:xfrm>
              <a:off x="228747" y="1619250"/>
              <a:ext cx="4296049" cy="327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実証事業の概略図</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pSp>
      <p:sp>
        <p:nvSpPr>
          <p:cNvPr id="17" name="正方形/長方形 16">
            <a:extLst>
              <a:ext uri="{FF2B5EF4-FFF2-40B4-BE49-F238E27FC236}">
                <a16:creationId xmlns:a16="http://schemas.microsoft.com/office/drawing/2014/main" id="{CC659A77-E59A-45C9-9B01-21BA5577672C}"/>
              </a:ext>
            </a:extLst>
          </p:cNvPr>
          <p:cNvSpPr/>
          <p:nvPr/>
        </p:nvSpPr>
        <p:spPr>
          <a:xfrm>
            <a:off x="5031153" y="1692852"/>
            <a:ext cx="4626987" cy="2410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目的</a:t>
            </a:r>
          </a:p>
        </p:txBody>
      </p:sp>
      <p:sp>
        <p:nvSpPr>
          <p:cNvPr id="18" name="正方形/長方形 17">
            <a:extLst>
              <a:ext uri="{FF2B5EF4-FFF2-40B4-BE49-F238E27FC236}">
                <a16:creationId xmlns:a16="http://schemas.microsoft.com/office/drawing/2014/main" id="{97F8D4A8-E964-4308-BDAD-FF2BAEB2565B}"/>
              </a:ext>
            </a:extLst>
          </p:cNvPr>
          <p:cNvSpPr/>
          <p:nvPr/>
        </p:nvSpPr>
        <p:spPr>
          <a:xfrm>
            <a:off x="5031153" y="1933885"/>
            <a:ext cx="4626987" cy="8496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algn="l"/>
            <a:endParaRPr kumimoji="1" lang="ja-JP" altLang="en-US" sz="1400" dirty="0">
              <a:solidFill>
                <a:schemeClr val="bg2">
                  <a:lumMod val="75000"/>
                </a:schemeClr>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756AA4B7-DE4B-4E12-9746-9D415BF16EE9}"/>
              </a:ext>
            </a:extLst>
          </p:cNvPr>
          <p:cNvSpPr/>
          <p:nvPr/>
        </p:nvSpPr>
        <p:spPr>
          <a:xfrm>
            <a:off x="5046207" y="2912222"/>
            <a:ext cx="4626987" cy="24103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事業内容</a:t>
            </a:r>
          </a:p>
        </p:txBody>
      </p:sp>
      <p:sp>
        <p:nvSpPr>
          <p:cNvPr id="20" name="正方形/長方形 19">
            <a:extLst>
              <a:ext uri="{FF2B5EF4-FFF2-40B4-BE49-F238E27FC236}">
                <a16:creationId xmlns:a16="http://schemas.microsoft.com/office/drawing/2014/main" id="{B5287E12-0451-4C0E-8F48-FBDF8AC9B32B}"/>
              </a:ext>
            </a:extLst>
          </p:cNvPr>
          <p:cNvSpPr/>
          <p:nvPr/>
        </p:nvSpPr>
        <p:spPr>
          <a:xfrm>
            <a:off x="5046207" y="3153256"/>
            <a:ext cx="4626987" cy="13234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endParaRPr kumimoji="1" lang="ja-JP" altLang="en-US" sz="1400" dirty="0">
              <a:solidFill>
                <a:schemeClr val="bg2">
                  <a:lumMod val="75000"/>
                </a:schemeClr>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FF9905E4-2ECC-458B-B9B3-1E76557646DE}"/>
              </a:ext>
            </a:extLst>
          </p:cNvPr>
          <p:cNvSpPr/>
          <p:nvPr/>
        </p:nvSpPr>
        <p:spPr>
          <a:xfrm>
            <a:off x="5046207" y="6084079"/>
            <a:ext cx="4626987" cy="28845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事業費総額：</a:t>
            </a:r>
            <a:r>
              <a:rPr kumimoji="1" lang="en-US" altLang="ja-JP" sz="1400" dirty="0">
                <a:solidFill>
                  <a:schemeClr val="tx1"/>
                </a:solidFill>
                <a:latin typeface="Meiryo UI" panose="020B0604030504040204" pitchFamily="50" charset="-128"/>
                <a:ea typeface="Meiryo UI" panose="020B0604030504040204" pitchFamily="50" charset="-128"/>
              </a:rPr>
              <a:t>X,XXX,XXX</a:t>
            </a:r>
            <a:r>
              <a:rPr kumimoji="1" lang="ja-JP" altLang="en-US" sz="1400" dirty="0">
                <a:solidFill>
                  <a:schemeClr val="tx1"/>
                </a:solidFill>
                <a:latin typeface="Meiryo UI" panose="020B0604030504040204" pitchFamily="50" charset="-128"/>
                <a:ea typeface="Meiryo UI" panose="020B0604030504040204" pitchFamily="50" charset="-128"/>
              </a:rPr>
              <a:t>円（税込）</a:t>
            </a:r>
          </a:p>
        </p:txBody>
      </p:sp>
      <p:sp>
        <p:nvSpPr>
          <p:cNvPr id="2" name="正方形/長方形 1">
            <a:extLst>
              <a:ext uri="{FF2B5EF4-FFF2-40B4-BE49-F238E27FC236}">
                <a16:creationId xmlns:a16="http://schemas.microsoft.com/office/drawing/2014/main" id="{CBF3E4EB-6510-30F0-F164-B08ED0425377}"/>
              </a:ext>
            </a:extLst>
          </p:cNvPr>
          <p:cNvSpPr/>
          <p:nvPr/>
        </p:nvSpPr>
        <p:spPr>
          <a:xfrm>
            <a:off x="5046207" y="4599067"/>
            <a:ext cx="4626987" cy="2410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成果物</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473B2346-817A-B84F-72FD-F9DAB432E4C6}"/>
              </a:ext>
            </a:extLst>
          </p:cNvPr>
          <p:cNvSpPr/>
          <p:nvPr/>
        </p:nvSpPr>
        <p:spPr>
          <a:xfrm>
            <a:off x="5046207" y="4840100"/>
            <a:ext cx="4626987" cy="11303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p:txBody>
      </p:sp>
      <p:sp>
        <p:nvSpPr>
          <p:cNvPr id="22" name="AutoShape 10">
            <a:extLst>
              <a:ext uri="{FF2B5EF4-FFF2-40B4-BE49-F238E27FC236}">
                <a16:creationId xmlns:a16="http://schemas.microsoft.com/office/drawing/2014/main" id="{42DF2447-3973-4846-9098-320C229F8BBB}"/>
              </a:ext>
            </a:extLst>
          </p:cNvPr>
          <p:cNvSpPr>
            <a:spLocks noChangeArrowheads="1"/>
          </p:cNvSpPr>
          <p:nvPr/>
        </p:nvSpPr>
        <p:spPr bwMode="auto">
          <a:xfrm>
            <a:off x="6176342" y="4871499"/>
            <a:ext cx="3384376" cy="105598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200" dirty="0">
                <a:solidFill>
                  <a:schemeClr val="tx1"/>
                </a:solidFill>
                <a:latin typeface="Meiryo UI" panose="020B0604030504040204" pitchFamily="50" charset="-128"/>
                <a:ea typeface="Meiryo UI" panose="020B0604030504040204" pitchFamily="50" charset="-128"/>
              </a:rPr>
              <a:t>本事業を実施することで得られる見込みである成果物を記載すること</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例えば、当該事業を水平展開することで得られる／創出することで得られるポテンシャル（市場規模等）、水平展開にむけてのハードルと解決策案　等</a:t>
            </a:r>
            <a:endParaRPr lang="ja-JP" altLang="ja-JP" sz="1200" dirty="0">
              <a:latin typeface="Meiryo UI" panose="020B0604030504040204" pitchFamily="50" charset="-128"/>
              <a:ea typeface="Meiryo UI" panose="020B0604030504040204" pitchFamily="50" charset="-128"/>
            </a:endParaRPr>
          </a:p>
        </p:txBody>
      </p:sp>
      <p:sp>
        <p:nvSpPr>
          <p:cNvPr id="23" name="AutoShape 10">
            <a:extLst>
              <a:ext uri="{FF2B5EF4-FFF2-40B4-BE49-F238E27FC236}">
                <a16:creationId xmlns:a16="http://schemas.microsoft.com/office/drawing/2014/main" id="{D29FA198-117A-4157-AF03-CBC398DA8A5E}"/>
              </a:ext>
            </a:extLst>
          </p:cNvPr>
          <p:cNvSpPr>
            <a:spLocks noChangeArrowheads="1"/>
          </p:cNvSpPr>
          <p:nvPr/>
        </p:nvSpPr>
        <p:spPr bwMode="auto">
          <a:xfrm>
            <a:off x="6176342" y="2026325"/>
            <a:ext cx="3075508" cy="650875"/>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lang="ja-JP" altLang="en-US" sz="1200" dirty="0">
                <a:latin typeface="Meiryo UI" panose="020B0604030504040204" pitchFamily="50" charset="-128"/>
                <a:ea typeface="Meiryo UI" panose="020B0604030504040204" pitchFamily="50" charset="-128"/>
              </a:rPr>
              <a:t>ヘルスケアサービスの水平展開・創出に向けて何が課題となっているかを事業目的として</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明記すること。</a:t>
            </a:r>
            <a:endParaRPr lang="ja-JP"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1563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6">
            <a:extLst>
              <a:ext uri="{FF2B5EF4-FFF2-40B4-BE49-F238E27FC236}">
                <a16:creationId xmlns:a16="http://schemas.microsoft.com/office/drawing/2014/main" id="{9C425359-017A-44A2-A215-CBB750B46E1C}"/>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事業の目的・内容及び実施方法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【1.1</a:t>
            </a:r>
            <a:r>
              <a:rPr kumimoji="1" lang="ja-JP" altLang="en-US" sz="1800" dirty="0">
                <a:solidFill>
                  <a:srgbClr val="000099"/>
                </a:solidFill>
                <a:latin typeface="Meiryo UI" panose="020B0604030504040204" pitchFamily="50" charset="-128"/>
                <a:ea typeface="Meiryo UI" panose="020B0604030504040204" pitchFamily="50" charset="-128"/>
              </a:rPr>
              <a:t>　事業の背景・目的</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4099" name="Rectangle 7">
            <a:extLst>
              <a:ext uri="{FF2B5EF4-FFF2-40B4-BE49-F238E27FC236}">
                <a16:creationId xmlns:a16="http://schemas.microsoft.com/office/drawing/2014/main" id="{A88C5CD1-C737-4EFA-9073-F41ED8C8624A}"/>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4100" name="Rectangle 8">
            <a:extLst>
              <a:ext uri="{FF2B5EF4-FFF2-40B4-BE49-F238E27FC236}">
                <a16:creationId xmlns:a16="http://schemas.microsoft.com/office/drawing/2014/main" id="{99923417-1BC4-41D0-B9EB-A7D112A75EEC}"/>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公募要領を踏まえて、実施する事業の背景、目的を記載する。</a:t>
            </a:r>
          </a:p>
        </p:txBody>
      </p:sp>
      <p:sp>
        <p:nvSpPr>
          <p:cNvPr id="4101" name="Rectangle 9">
            <a:extLst>
              <a:ext uri="{FF2B5EF4-FFF2-40B4-BE49-F238E27FC236}">
                <a16:creationId xmlns:a16="http://schemas.microsoft.com/office/drawing/2014/main" id="{6A2656BA-422B-4E27-B577-7DA7E1E576A8}"/>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ＭＳ Ｐゴシック" panose="020B0600070205080204" pitchFamily="50" charset="-128"/>
              <a:buAutoNum type="circleNumDbPlain"/>
            </a:pPr>
            <a:r>
              <a:rPr kumimoji="1" lang="ja-JP" altLang="en-US" sz="1400" dirty="0">
                <a:latin typeface="Meiryo UI" panose="020B0604030504040204" pitchFamily="50" charset="-128"/>
                <a:ea typeface="Meiryo UI" panose="020B0604030504040204" pitchFamily="50" charset="-128"/>
              </a:rPr>
              <a:t>社会的側面からの事業背景・目的</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事業の必要性、求められている社会的な背景を記載すること。</a:t>
            </a:r>
          </a:p>
          <a:p>
            <a:pPr lvl="1" algn="l" eaLnBrk="1" hangingPunct="1">
              <a:spcBef>
                <a:spcPct val="300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事業の実施により、どのような社会的な解決を達成しようとしているかを記載すること。</a:t>
            </a:r>
            <a:endParaRPr kumimoji="1" lang="en-US" altLang="ja-JP" sz="1400" dirty="0">
              <a:latin typeface="Meiryo UI" panose="020B0604030504040204" pitchFamily="50" charset="-128"/>
              <a:ea typeface="Meiryo UI" panose="020B0604030504040204" pitchFamily="50" charset="-128"/>
            </a:endParaRPr>
          </a:p>
          <a:p>
            <a:pPr lvl="2" algn="l" eaLnBrk="1" hangingPunct="1">
              <a:spcBef>
                <a:spcPct val="30000"/>
              </a:spcBef>
              <a:buFont typeface="Wingdings" panose="05000000000000000000" pitchFamily="2" charset="2"/>
              <a:buChar char="Ø"/>
            </a:pPr>
            <a:endParaRPr kumimoji="1" lang="ja-JP" altLang="en-US" sz="1400" dirty="0">
              <a:latin typeface="Meiryo UI" panose="020B0604030504040204" pitchFamily="50" charset="-128"/>
              <a:ea typeface="Meiryo UI" panose="020B0604030504040204" pitchFamily="50" charset="-128"/>
            </a:endParaRPr>
          </a:p>
          <a:p>
            <a:pPr algn="l" eaLnBrk="1" hangingPunct="1">
              <a:spcBef>
                <a:spcPct val="30000"/>
              </a:spcBef>
              <a:buFont typeface="ＭＳ Ｐゴシック" panose="020B0600070205080204" pitchFamily="50" charset="-128"/>
              <a:buAutoNum type="circleNumDbPlain" startAt="2"/>
            </a:pPr>
            <a:r>
              <a:rPr kumimoji="1" lang="ja-JP" altLang="en-US" sz="1400" dirty="0">
                <a:latin typeface="Meiryo UI" panose="020B0604030504040204" pitchFamily="50" charset="-128"/>
                <a:ea typeface="Meiryo UI" panose="020B0604030504040204" pitchFamily="50" charset="-128"/>
              </a:rPr>
              <a:t>当該分野における産業創出の視点からの事業背景・目的</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他地域への横展開、及び、新たなヘルスケアサービス創出・事業化のために、</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本事業が求められている背景・必要性を記載すること。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事業の実施が、ヘルスケア産業拡大の視点からどのような目的を達成しようとしているかを記載すること。</a:t>
            </a:r>
            <a:endParaRPr kumimoji="1" lang="en-US" altLang="ja-JP" sz="1400" dirty="0">
              <a:latin typeface="Meiryo UI" panose="020B0604030504040204" pitchFamily="50" charset="-128"/>
              <a:ea typeface="Meiryo UI"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75E99718-1B26-42F6-B8BA-F2A207B0B6CA}"/>
              </a:ext>
            </a:extLst>
          </p:cNvPr>
          <p:cNvSpPr>
            <a:spLocks noChangeArrowheads="1"/>
          </p:cNvSpPr>
          <p:nvPr/>
        </p:nvSpPr>
        <p:spPr bwMode="auto">
          <a:xfrm>
            <a:off x="128588" y="1627188"/>
            <a:ext cx="9648825" cy="5114925"/>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本事業期間によらず、他地域への横展開、新たに創出を目指す事業の全体概要についての説明（基本的な考え方、サービス提供に関わる各主体の役割、サービス利用者等）を記載するとともに、事業の全体概要を分かりやすく整理した概要図（イメージ例は下図）を記載すること。</a:t>
            </a:r>
          </a:p>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概要図にでは、既に実施している部分、本事業における検証部分が分かるよう明示すること。</a:t>
            </a:r>
            <a:endParaRPr kumimoji="1" lang="en-US" altLang="ja-JP" sz="1400" dirty="0">
              <a:latin typeface="Meiryo UI" panose="020B0604030504040204" pitchFamily="50" charset="-128"/>
              <a:ea typeface="Meiryo UI" panose="020B0604030504040204" pitchFamily="50" charset="-128"/>
            </a:endParaRPr>
          </a:p>
          <a:p>
            <a:pPr lvl="2" algn="l" eaLnBrk="1" hangingPunct="1">
              <a:spcBef>
                <a:spcPct val="30000"/>
              </a:spcBef>
              <a:buFont typeface="Wingdings" panose="05000000000000000000" pitchFamily="2" charset="2"/>
              <a:buChar char="Ø"/>
            </a:pPr>
            <a:endParaRPr kumimoji="1" lang="ja-JP" altLang="en-US" sz="1400" dirty="0">
              <a:latin typeface="Meiryo UI" panose="020B0604030504040204" pitchFamily="50" charset="-128"/>
              <a:ea typeface="Meiryo UI" panose="020B0604030504040204" pitchFamily="50" charset="-128"/>
            </a:endParaRPr>
          </a:p>
        </p:txBody>
      </p:sp>
      <p:sp>
        <p:nvSpPr>
          <p:cNvPr id="5125" name="Text Box 2">
            <a:extLst>
              <a:ext uri="{FF2B5EF4-FFF2-40B4-BE49-F238E27FC236}">
                <a16:creationId xmlns:a16="http://schemas.microsoft.com/office/drawing/2014/main" id="{0ADC8D41-B53E-49C2-8918-971AC8916BF9}"/>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事業の目的・内容及び実施方法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【1.2</a:t>
            </a:r>
            <a:r>
              <a:rPr kumimoji="1" lang="ja-JP" altLang="en-US" sz="1800" dirty="0">
                <a:solidFill>
                  <a:srgbClr val="000099"/>
                </a:solidFill>
                <a:latin typeface="Meiryo UI" panose="020B0604030504040204" pitchFamily="50" charset="-128"/>
                <a:ea typeface="Meiryo UI" panose="020B0604030504040204" pitchFamily="50" charset="-128"/>
              </a:rPr>
              <a:t>　事業の全体概要</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2" name="Rectangle 3">
            <a:extLst>
              <a:ext uri="{FF2B5EF4-FFF2-40B4-BE49-F238E27FC236}">
                <a16:creationId xmlns:a16="http://schemas.microsoft.com/office/drawing/2014/main" id="{9E9A2F23-4103-428C-910D-9EAB771F5DAE}"/>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5127" name="Rectangle 4">
            <a:extLst>
              <a:ext uri="{FF2B5EF4-FFF2-40B4-BE49-F238E27FC236}">
                <a16:creationId xmlns:a16="http://schemas.microsoft.com/office/drawing/2014/main" id="{9A4287B4-EE8D-4D7D-AB26-D5F3ACF08C93}"/>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他地域への横展開、新たに創出を目指す事業モデルの全体概要を記載する。</a:t>
            </a:r>
          </a:p>
        </p:txBody>
      </p:sp>
      <p:sp>
        <p:nvSpPr>
          <p:cNvPr id="5128" name="テキスト ボックス 1">
            <a:extLst>
              <a:ext uri="{FF2B5EF4-FFF2-40B4-BE49-F238E27FC236}">
                <a16:creationId xmlns:a16="http://schemas.microsoft.com/office/drawing/2014/main" id="{69FF14F0-362C-40AE-9958-BF6A7D19E5B8}"/>
              </a:ext>
            </a:extLst>
          </p:cNvPr>
          <p:cNvSpPr txBox="1">
            <a:spLocks noChangeArrowheads="1"/>
          </p:cNvSpPr>
          <p:nvPr/>
        </p:nvSpPr>
        <p:spPr bwMode="auto">
          <a:xfrm>
            <a:off x="1805731" y="3141663"/>
            <a:ext cx="3736975" cy="306387"/>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400" b="1" dirty="0">
                <a:latin typeface="Meiryo UI" panose="020B0604030504040204" pitchFamily="50" charset="-128"/>
                <a:ea typeface="Meiryo UI" panose="020B0604030504040204" pitchFamily="50" charset="-128"/>
              </a:rPr>
              <a:t>事業の全体概要図イメージ例</a:t>
            </a:r>
          </a:p>
        </p:txBody>
      </p:sp>
      <p:sp>
        <p:nvSpPr>
          <p:cNvPr id="5129" name="正方形/長方形 1">
            <a:extLst>
              <a:ext uri="{FF2B5EF4-FFF2-40B4-BE49-F238E27FC236}">
                <a16:creationId xmlns:a16="http://schemas.microsoft.com/office/drawing/2014/main" id="{84F3E35A-7C94-4B42-A6DF-2286DFCA48F6}"/>
              </a:ext>
            </a:extLst>
          </p:cNvPr>
          <p:cNvSpPr>
            <a:spLocks noChangeArrowheads="1"/>
          </p:cNvSpPr>
          <p:nvPr/>
        </p:nvSpPr>
        <p:spPr bwMode="auto">
          <a:xfrm>
            <a:off x="6812706" y="4033838"/>
            <a:ext cx="1554163" cy="522287"/>
          </a:xfrm>
          <a:prstGeom prst="rect">
            <a:avLst/>
          </a:prstGeom>
          <a:solidFill>
            <a:srgbClr val="00B0F0"/>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（株）○○</a:t>
            </a:r>
            <a:endParaRPr lang="en-US" altLang="ja-JP">
              <a:latin typeface="Meiryo UI" panose="020B0604030504040204" pitchFamily="50" charset="-128"/>
              <a:ea typeface="Meiryo UI" panose="020B0604030504040204" pitchFamily="50" charset="-128"/>
            </a:endParaRPr>
          </a:p>
          <a:p>
            <a:pPr eaLnBrk="1" hangingPunct="1"/>
            <a:r>
              <a:rPr lang="ja-JP" altLang="en-US">
                <a:latin typeface="Meiryo UI" panose="020B0604030504040204" pitchFamily="50" charset="-128"/>
                <a:ea typeface="Meiryo UI" panose="020B0604030504040204" pitchFamily="50" charset="-128"/>
              </a:rPr>
              <a:t>（○○サービス提供）</a:t>
            </a:r>
          </a:p>
        </p:txBody>
      </p:sp>
      <p:sp>
        <p:nvSpPr>
          <p:cNvPr id="5130" name="正方形/長方形 10">
            <a:extLst>
              <a:ext uri="{FF2B5EF4-FFF2-40B4-BE49-F238E27FC236}">
                <a16:creationId xmlns:a16="http://schemas.microsoft.com/office/drawing/2014/main" id="{85BA442A-32D2-4DEC-821E-5364DE70E704}"/>
              </a:ext>
            </a:extLst>
          </p:cNvPr>
          <p:cNvSpPr>
            <a:spLocks noChangeArrowheads="1"/>
          </p:cNvSpPr>
          <p:nvPr/>
        </p:nvSpPr>
        <p:spPr bwMode="auto">
          <a:xfrm>
            <a:off x="6812706" y="5257800"/>
            <a:ext cx="1554163" cy="520700"/>
          </a:xfrm>
          <a:prstGeom prst="rect">
            <a:avLst/>
          </a:prstGeom>
          <a:solidFill>
            <a:srgbClr val="00B0F0"/>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医療法人○○</a:t>
            </a:r>
            <a:endParaRPr lang="en-US" altLang="ja-JP">
              <a:latin typeface="Meiryo UI" panose="020B0604030504040204" pitchFamily="50" charset="-128"/>
              <a:ea typeface="Meiryo UI" panose="020B0604030504040204" pitchFamily="50" charset="-128"/>
            </a:endParaRPr>
          </a:p>
          <a:p>
            <a:pPr eaLnBrk="1" hangingPunct="1"/>
            <a:r>
              <a:rPr lang="ja-JP" altLang="en-US">
                <a:latin typeface="Meiryo UI" panose="020B0604030504040204" pitchFamily="50" charset="-128"/>
                <a:ea typeface="Meiryo UI" panose="020B0604030504040204" pitchFamily="50" charset="-128"/>
              </a:rPr>
              <a:t>（ ○○サービス提供）</a:t>
            </a:r>
          </a:p>
        </p:txBody>
      </p:sp>
      <p:sp>
        <p:nvSpPr>
          <p:cNvPr id="5131" name="正方形/長方形 11">
            <a:extLst>
              <a:ext uri="{FF2B5EF4-FFF2-40B4-BE49-F238E27FC236}">
                <a16:creationId xmlns:a16="http://schemas.microsoft.com/office/drawing/2014/main" id="{CD6E4490-7A45-4AAD-A2F8-B187F900B851}"/>
              </a:ext>
            </a:extLst>
          </p:cNvPr>
          <p:cNvSpPr>
            <a:spLocks noChangeArrowheads="1"/>
          </p:cNvSpPr>
          <p:nvPr/>
        </p:nvSpPr>
        <p:spPr bwMode="auto">
          <a:xfrm>
            <a:off x="6812706" y="5875338"/>
            <a:ext cx="1554163" cy="522287"/>
          </a:xfrm>
          <a:prstGeom prst="rect">
            <a:avLst/>
          </a:prstGeom>
          <a:solidFill>
            <a:srgbClr val="00B0F0"/>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a:latin typeface="Meiryo UI" panose="020B0604030504040204" pitchFamily="50" charset="-128"/>
                <a:ea typeface="Meiryo UI" panose="020B0604030504040204" pitchFamily="50" charset="-128"/>
              </a:rPr>
              <a:t>NPO</a:t>
            </a:r>
            <a:r>
              <a:rPr lang="ja-JP" altLang="en-US">
                <a:latin typeface="Meiryo UI" panose="020B0604030504040204" pitchFamily="50" charset="-128"/>
                <a:ea typeface="Meiryo UI" panose="020B0604030504040204" pitchFamily="50" charset="-128"/>
              </a:rPr>
              <a:t>法人○○</a:t>
            </a:r>
            <a:endParaRPr lang="en-US" altLang="ja-JP">
              <a:latin typeface="Meiryo UI" panose="020B0604030504040204" pitchFamily="50" charset="-128"/>
              <a:ea typeface="Meiryo UI" panose="020B0604030504040204" pitchFamily="50" charset="-128"/>
            </a:endParaRPr>
          </a:p>
          <a:p>
            <a:pPr eaLnBrk="1" hangingPunct="1"/>
            <a:r>
              <a:rPr lang="ja-JP" altLang="en-US">
                <a:latin typeface="Meiryo UI" panose="020B0604030504040204" pitchFamily="50" charset="-128"/>
                <a:ea typeface="Meiryo UI" panose="020B0604030504040204" pitchFamily="50" charset="-128"/>
              </a:rPr>
              <a:t>（○○サービス提供）</a:t>
            </a:r>
          </a:p>
        </p:txBody>
      </p:sp>
      <p:sp>
        <p:nvSpPr>
          <p:cNvPr id="5132" name="角丸四角形 2">
            <a:extLst>
              <a:ext uri="{FF2B5EF4-FFF2-40B4-BE49-F238E27FC236}">
                <a16:creationId xmlns:a16="http://schemas.microsoft.com/office/drawing/2014/main" id="{707341D3-4CB4-4C59-BFEB-A83CF59A60DA}"/>
              </a:ext>
            </a:extLst>
          </p:cNvPr>
          <p:cNvSpPr>
            <a:spLocks noChangeArrowheads="1"/>
          </p:cNvSpPr>
          <p:nvPr/>
        </p:nvSpPr>
        <p:spPr bwMode="auto">
          <a:xfrm>
            <a:off x="6622206" y="3638550"/>
            <a:ext cx="1930400" cy="2827338"/>
          </a:xfrm>
          <a:prstGeom prst="roundRect">
            <a:avLst>
              <a:gd name="adj" fmla="val 16667"/>
            </a:avLst>
          </a:prstGeom>
          <a:noFill/>
          <a:ln w="9525" algn="ctr">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sp>
        <p:nvSpPr>
          <p:cNvPr id="5133" name="テキスト ボックス 3">
            <a:extLst>
              <a:ext uri="{FF2B5EF4-FFF2-40B4-BE49-F238E27FC236}">
                <a16:creationId xmlns:a16="http://schemas.microsoft.com/office/drawing/2014/main" id="{BAA8C00E-D2DE-4EDF-965E-5ECE8ACD11DE}"/>
              </a:ext>
            </a:extLst>
          </p:cNvPr>
          <p:cNvSpPr txBox="1">
            <a:spLocks noChangeArrowheads="1"/>
          </p:cNvSpPr>
          <p:nvPr/>
        </p:nvSpPr>
        <p:spPr bwMode="auto">
          <a:xfrm>
            <a:off x="6812706" y="3716338"/>
            <a:ext cx="1554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200">
                <a:latin typeface="Meiryo UI" panose="020B0604030504040204" pitchFamily="50" charset="-128"/>
                <a:ea typeface="Meiryo UI" panose="020B0604030504040204" pitchFamily="50" charset="-128"/>
              </a:rPr>
              <a:t>事業コンソーシアム</a:t>
            </a:r>
          </a:p>
        </p:txBody>
      </p:sp>
      <p:sp>
        <p:nvSpPr>
          <p:cNvPr id="13" name="正方形/長方形 12">
            <a:extLst>
              <a:ext uri="{FF2B5EF4-FFF2-40B4-BE49-F238E27FC236}">
                <a16:creationId xmlns:a16="http://schemas.microsoft.com/office/drawing/2014/main" id="{2BEFC9B7-84E7-4D08-8569-ED025389C2A4}"/>
              </a:ext>
            </a:extLst>
          </p:cNvPr>
          <p:cNvSpPr/>
          <p:nvPr/>
        </p:nvSpPr>
        <p:spPr bwMode="auto">
          <a:xfrm>
            <a:off x="4509244" y="4110038"/>
            <a:ext cx="1554162" cy="520700"/>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latin typeface="Meiryo UI" panose="020B0604030504040204" pitchFamily="50" charset="-128"/>
                <a:ea typeface="Meiryo UI" panose="020B0604030504040204" pitchFamily="50" charset="-128"/>
              </a:rPr>
              <a:t>○○健康保険組合</a:t>
            </a:r>
          </a:p>
          <a:p>
            <a:pPr>
              <a:defRPr/>
            </a:pPr>
            <a:r>
              <a:rPr lang="ja-JP" altLang="en-US" dirty="0">
                <a:latin typeface="Meiryo UI" panose="020B0604030504040204" pitchFamily="50" charset="-128"/>
                <a:ea typeface="Meiryo UI" panose="020B0604030504040204" pitchFamily="50" charset="-128"/>
              </a:rPr>
              <a:t>（協力団体）</a:t>
            </a:r>
          </a:p>
        </p:txBody>
      </p:sp>
      <p:sp>
        <p:nvSpPr>
          <p:cNvPr id="16" name="正方形/長方形 15">
            <a:extLst>
              <a:ext uri="{FF2B5EF4-FFF2-40B4-BE49-F238E27FC236}">
                <a16:creationId xmlns:a16="http://schemas.microsoft.com/office/drawing/2014/main" id="{96E1338E-48E5-44E8-84D1-278655A6E229}"/>
              </a:ext>
            </a:extLst>
          </p:cNvPr>
          <p:cNvSpPr/>
          <p:nvPr/>
        </p:nvSpPr>
        <p:spPr bwMode="auto">
          <a:xfrm>
            <a:off x="4496544" y="5513388"/>
            <a:ext cx="1554162" cy="522287"/>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latin typeface="Meiryo UI" panose="020B0604030504040204" pitchFamily="50" charset="-128"/>
                <a:ea typeface="Meiryo UI" panose="020B0604030504040204" pitchFamily="50" charset="-128"/>
              </a:rPr>
              <a:t>○○薬局チェーン</a:t>
            </a:r>
            <a:endParaRPr lang="en-US" altLang="ja-JP" dirty="0">
              <a:latin typeface="Meiryo UI" panose="020B0604030504040204" pitchFamily="50" charset="-128"/>
              <a:ea typeface="Meiryo UI" panose="020B0604030504040204" pitchFamily="50" charset="-128"/>
            </a:endParaRPr>
          </a:p>
          <a:p>
            <a:pPr>
              <a:defRPr/>
            </a:pPr>
            <a:r>
              <a:rPr lang="ja-JP" altLang="en-US" dirty="0">
                <a:latin typeface="Meiryo UI" panose="020B0604030504040204" pitchFamily="50" charset="-128"/>
                <a:ea typeface="Meiryo UI" panose="020B0604030504040204" pitchFamily="50" charset="-128"/>
              </a:rPr>
              <a:t>（協力団体）</a:t>
            </a:r>
          </a:p>
        </p:txBody>
      </p:sp>
      <p:cxnSp>
        <p:nvCxnSpPr>
          <p:cNvPr id="5136" name="カギ線コネクタ 5">
            <a:extLst>
              <a:ext uri="{FF2B5EF4-FFF2-40B4-BE49-F238E27FC236}">
                <a16:creationId xmlns:a16="http://schemas.microsoft.com/office/drawing/2014/main" id="{D2EA1281-5BF6-43D1-A5AF-FC2C3CC2D8BA}"/>
              </a:ext>
            </a:extLst>
          </p:cNvPr>
          <p:cNvCxnSpPr>
            <a:cxnSpLocks noChangeShapeType="1"/>
            <a:stCxn id="13" idx="1"/>
            <a:endCxn id="44" idx="0"/>
          </p:cNvCxnSpPr>
          <p:nvPr/>
        </p:nvCxnSpPr>
        <p:spPr bwMode="auto">
          <a:xfrm rot="10800000" flipV="1">
            <a:off x="3432919" y="4370388"/>
            <a:ext cx="1076325" cy="508000"/>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5137" name="カギ線コネクタ 21">
            <a:extLst>
              <a:ext uri="{FF2B5EF4-FFF2-40B4-BE49-F238E27FC236}">
                <a16:creationId xmlns:a16="http://schemas.microsoft.com/office/drawing/2014/main" id="{405CCD27-9D0C-4CAE-AEC3-001A85A58C3C}"/>
              </a:ext>
            </a:extLst>
          </p:cNvPr>
          <p:cNvCxnSpPr>
            <a:cxnSpLocks noChangeShapeType="1"/>
            <a:stCxn id="16" idx="1"/>
            <a:endCxn id="44" idx="2"/>
          </p:cNvCxnSpPr>
          <p:nvPr/>
        </p:nvCxnSpPr>
        <p:spPr bwMode="auto">
          <a:xfrm rot="10800000">
            <a:off x="3432919" y="5399088"/>
            <a:ext cx="1063625" cy="374650"/>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5138" name="カギ線コネクタ 26">
            <a:extLst>
              <a:ext uri="{FF2B5EF4-FFF2-40B4-BE49-F238E27FC236}">
                <a16:creationId xmlns:a16="http://schemas.microsoft.com/office/drawing/2014/main" id="{27F37A7C-CD12-4535-AE91-2BA34D470883}"/>
              </a:ext>
            </a:extLst>
          </p:cNvPr>
          <p:cNvCxnSpPr>
            <a:cxnSpLocks noChangeShapeType="1"/>
            <a:stCxn id="44" idx="1"/>
            <a:endCxn id="16" idx="2"/>
          </p:cNvCxnSpPr>
          <p:nvPr/>
        </p:nvCxnSpPr>
        <p:spPr bwMode="auto">
          <a:xfrm rot="10800000" flipH="1" flipV="1">
            <a:off x="2656631" y="5138738"/>
            <a:ext cx="2617788" cy="895350"/>
          </a:xfrm>
          <a:prstGeom prst="bentConnector4">
            <a:avLst>
              <a:gd name="adj1" fmla="val -8731"/>
              <a:gd name="adj2" fmla="val 125500"/>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5139" name="テキスト ボックス 22">
            <a:extLst>
              <a:ext uri="{FF2B5EF4-FFF2-40B4-BE49-F238E27FC236}">
                <a16:creationId xmlns:a16="http://schemas.microsoft.com/office/drawing/2014/main" id="{193FC21B-0F3F-4886-A7A8-CF177BB802AD}"/>
              </a:ext>
            </a:extLst>
          </p:cNvPr>
          <p:cNvSpPr txBox="1">
            <a:spLocks noChangeArrowheads="1"/>
          </p:cNvSpPr>
          <p:nvPr/>
        </p:nvSpPr>
        <p:spPr bwMode="auto">
          <a:xfrm>
            <a:off x="2439144" y="6035675"/>
            <a:ext cx="15557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○○サービスの料金支払</a:t>
            </a:r>
          </a:p>
        </p:txBody>
      </p:sp>
      <p:sp>
        <p:nvSpPr>
          <p:cNvPr id="5140" name="テキスト ボックス 30">
            <a:extLst>
              <a:ext uri="{FF2B5EF4-FFF2-40B4-BE49-F238E27FC236}">
                <a16:creationId xmlns:a16="http://schemas.microsoft.com/office/drawing/2014/main" id="{BACB7558-233B-4DFA-9B11-640AD679857C}"/>
              </a:ext>
            </a:extLst>
          </p:cNvPr>
          <p:cNvSpPr txBox="1">
            <a:spLocks noChangeArrowheads="1"/>
          </p:cNvSpPr>
          <p:nvPr/>
        </p:nvSpPr>
        <p:spPr bwMode="auto">
          <a:xfrm>
            <a:off x="3190031" y="5773738"/>
            <a:ext cx="1371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○○サービスの提供</a:t>
            </a:r>
          </a:p>
        </p:txBody>
      </p:sp>
      <p:sp>
        <p:nvSpPr>
          <p:cNvPr id="5141" name="テキスト ボックス 31">
            <a:extLst>
              <a:ext uri="{FF2B5EF4-FFF2-40B4-BE49-F238E27FC236}">
                <a16:creationId xmlns:a16="http://schemas.microsoft.com/office/drawing/2014/main" id="{F6563D3A-D2B4-4D2B-B58C-0A029850B418}"/>
              </a:ext>
            </a:extLst>
          </p:cNvPr>
          <p:cNvSpPr txBox="1">
            <a:spLocks noChangeArrowheads="1"/>
          </p:cNvSpPr>
          <p:nvPr/>
        </p:nvSpPr>
        <p:spPr bwMode="auto">
          <a:xfrm>
            <a:off x="3193206" y="4171950"/>
            <a:ext cx="12922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○○サービスの提供</a:t>
            </a:r>
          </a:p>
        </p:txBody>
      </p:sp>
      <p:sp>
        <p:nvSpPr>
          <p:cNvPr id="5142" name="テキスト ボックス 42">
            <a:extLst>
              <a:ext uri="{FF2B5EF4-FFF2-40B4-BE49-F238E27FC236}">
                <a16:creationId xmlns:a16="http://schemas.microsoft.com/office/drawing/2014/main" id="{9C2881D4-1A3A-42B4-9C2C-B2D4A9F6F61E}"/>
              </a:ext>
            </a:extLst>
          </p:cNvPr>
          <p:cNvSpPr txBox="1">
            <a:spLocks noChangeArrowheads="1"/>
          </p:cNvSpPr>
          <p:nvPr/>
        </p:nvSpPr>
        <p:spPr bwMode="auto">
          <a:xfrm>
            <a:off x="5890369" y="3711575"/>
            <a:ext cx="102711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○○サービスの提供、○○人材の派遣</a:t>
            </a:r>
          </a:p>
        </p:txBody>
      </p:sp>
      <p:cxnSp>
        <p:nvCxnSpPr>
          <p:cNvPr id="5143" name="直線矢印コネクタ 37">
            <a:extLst>
              <a:ext uri="{FF2B5EF4-FFF2-40B4-BE49-F238E27FC236}">
                <a16:creationId xmlns:a16="http://schemas.microsoft.com/office/drawing/2014/main" id="{6A9E708A-9E7C-4852-A4D7-1EB60F825FE7}"/>
              </a:ext>
            </a:extLst>
          </p:cNvPr>
          <p:cNvCxnSpPr>
            <a:cxnSpLocks noChangeShapeType="1"/>
          </p:cNvCxnSpPr>
          <p:nvPr/>
        </p:nvCxnSpPr>
        <p:spPr bwMode="auto">
          <a:xfrm flipH="1">
            <a:off x="6063406" y="4260850"/>
            <a:ext cx="558800"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5144" name="直線矢印コネクタ 48">
            <a:extLst>
              <a:ext uri="{FF2B5EF4-FFF2-40B4-BE49-F238E27FC236}">
                <a16:creationId xmlns:a16="http://schemas.microsoft.com/office/drawing/2014/main" id="{C1539BD2-DD58-4B87-A748-35414D8D42B7}"/>
              </a:ext>
            </a:extLst>
          </p:cNvPr>
          <p:cNvCxnSpPr>
            <a:cxnSpLocks noChangeShapeType="1"/>
          </p:cNvCxnSpPr>
          <p:nvPr/>
        </p:nvCxnSpPr>
        <p:spPr bwMode="auto">
          <a:xfrm>
            <a:off x="6063406" y="4459288"/>
            <a:ext cx="558800"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5145" name="テキスト ボックス 52">
            <a:extLst>
              <a:ext uri="{FF2B5EF4-FFF2-40B4-BE49-F238E27FC236}">
                <a16:creationId xmlns:a16="http://schemas.microsoft.com/office/drawing/2014/main" id="{24171A2B-81E8-4A37-9481-AC7C95B564E7}"/>
              </a:ext>
            </a:extLst>
          </p:cNvPr>
          <p:cNvSpPr txBox="1">
            <a:spLocks noChangeArrowheads="1"/>
          </p:cNvSpPr>
          <p:nvPr/>
        </p:nvSpPr>
        <p:spPr bwMode="auto">
          <a:xfrm>
            <a:off x="5912594" y="4476750"/>
            <a:ext cx="8874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○○データ</a:t>
            </a:r>
            <a:endParaRPr kumimoji="1" lang="en-US" altLang="ja-JP">
              <a:latin typeface="Meiryo UI" panose="020B0604030504040204" pitchFamily="50" charset="-128"/>
              <a:ea typeface="Meiryo UI" panose="020B0604030504040204" pitchFamily="50" charset="-128"/>
            </a:endParaRPr>
          </a:p>
          <a:p>
            <a:pPr eaLnBrk="1" hangingPunct="1"/>
            <a:r>
              <a:rPr kumimoji="1" lang="ja-JP" altLang="en-US">
                <a:latin typeface="Meiryo UI" panose="020B0604030504040204" pitchFamily="50" charset="-128"/>
                <a:ea typeface="Meiryo UI" panose="020B0604030504040204" pitchFamily="50" charset="-128"/>
              </a:rPr>
              <a:t>の提供</a:t>
            </a:r>
          </a:p>
        </p:txBody>
      </p:sp>
      <p:cxnSp>
        <p:nvCxnSpPr>
          <p:cNvPr id="5146" name="直線矢印コネクタ 53">
            <a:extLst>
              <a:ext uri="{FF2B5EF4-FFF2-40B4-BE49-F238E27FC236}">
                <a16:creationId xmlns:a16="http://schemas.microsoft.com/office/drawing/2014/main" id="{1BA0BC6B-7F47-4098-9659-6101990A7417}"/>
              </a:ext>
            </a:extLst>
          </p:cNvPr>
          <p:cNvCxnSpPr>
            <a:cxnSpLocks noChangeShapeType="1"/>
          </p:cNvCxnSpPr>
          <p:nvPr/>
        </p:nvCxnSpPr>
        <p:spPr bwMode="auto">
          <a:xfrm flipH="1">
            <a:off x="6050706" y="5773738"/>
            <a:ext cx="571500"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5147" name="テキスト ボックス 54">
            <a:extLst>
              <a:ext uri="{FF2B5EF4-FFF2-40B4-BE49-F238E27FC236}">
                <a16:creationId xmlns:a16="http://schemas.microsoft.com/office/drawing/2014/main" id="{102602EC-7DD8-49F6-8A54-580155E945FE}"/>
              </a:ext>
            </a:extLst>
          </p:cNvPr>
          <p:cNvSpPr txBox="1">
            <a:spLocks noChangeArrowheads="1"/>
          </p:cNvSpPr>
          <p:nvPr/>
        </p:nvSpPr>
        <p:spPr bwMode="auto">
          <a:xfrm>
            <a:off x="5874494" y="5351463"/>
            <a:ext cx="9636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○○サービスの提供</a:t>
            </a:r>
          </a:p>
        </p:txBody>
      </p:sp>
      <p:cxnSp>
        <p:nvCxnSpPr>
          <p:cNvPr id="5148" name="カギ線コネクタ 55">
            <a:extLst>
              <a:ext uri="{FF2B5EF4-FFF2-40B4-BE49-F238E27FC236}">
                <a16:creationId xmlns:a16="http://schemas.microsoft.com/office/drawing/2014/main" id="{F278099B-340A-47AD-8EE4-0D013879C3DC}"/>
              </a:ext>
            </a:extLst>
          </p:cNvPr>
          <p:cNvCxnSpPr>
            <a:cxnSpLocks noChangeShapeType="1"/>
            <a:stCxn id="13" idx="2"/>
          </p:cNvCxnSpPr>
          <p:nvPr/>
        </p:nvCxnSpPr>
        <p:spPr bwMode="auto">
          <a:xfrm rot="16200000" flipH="1">
            <a:off x="5745113" y="4172744"/>
            <a:ext cx="419100" cy="1335087"/>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5149" name="カギ線コネクタ 58">
            <a:extLst>
              <a:ext uri="{FF2B5EF4-FFF2-40B4-BE49-F238E27FC236}">
                <a16:creationId xmlns:a16="http://schemas.microsoft.com/office/drawing/2014/main" id="{039CF999-57E1-49A5-A489-D0B22BC34CEC}"/>
              </a:ext>
            </a:extLst>
          </p:cNvPr>
          <p:cNvCxnSpPr>
            <a:cxnSpLocks noChangeShapeType="1"/>
            <a:stCxn id="16" idx="0"/>
          </p:cNvCxnSpPr>
          <p:nvPr/>
        </p:nvCxnSpPr>
        <p:spPr bwMode="auto">
          <a:xfrm rot="5400000" flipH="1" flipV="1">
            <a:off x="5843538" y="4734719"/>
            <a:ext cx="209550" cy="1347787"/>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5150" name="テキスト ボックス 61">
            <a:extLst>
              <a:ext uri="{FF2B5EF4-FFF2-40B4-BE49-F238E27FC236}">
                <a16:creationId xmlns:a16="http://schemas.microsoft.com/office/drawing/2014/main" id="{8432E08B-9A00-4F76-A847-383168796539}"/>
              </a:ext>
            </a:extLst>
          </p:cNvPr>
          <p:cNvSpPr txBox="1">
            <a:spLocks noChangeArrowheads="1"/>
          </p:cNvSpPr>
          <p:nvPr/>
        </p:nvSpPr>
        <p:spPr bwMode="auto">
          <a:xfrm>
            <a:off x="4474319" y="4851400"/>
            <a:ext cx="931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○○サービスの料金支払</a:t>
            </a:r>
          </a:p>
        </p:txBody>
      </p:sp>
      <p:sp>
        <p:nvSpPr>
          <p:cNvPr id="5151" name="テキスト ボックス 62">
            <a:extLst>
              <a:ext uri="{FF2B5EF4-FFF2-40B4-BE49-F238E27FC236}">
                <a16:creationId xmlns:a16="http://schemas.microsoft.com/office/drawing/2014/main" id="{5A8C3249-6AFF-4D50-ABEF-AFB9DAE821DD}"/>
              </a:ext>
            </a:extLst>
          </p:cNvPr>
          <p:cNvSpPr txBox="1">
            <a:spLocks noChangeArrowheads="1"/>
          </p:cNvSpPr>
          <p:nvPr/>
        </p:nvSpPr>
        <p:spPr bwMode="auto">
          <a:xfrm>
            <a:off x="4210794" y="5311775"/>
            <a:ext cx="16637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○○サービスの料金支払</a:t>
            </a:r>
          </a:p>
        </p:txBody>
      </p:sp>
      <p:cxnSp>
        <p:nvCxnSpPr>
          <p:cNvPr id="5152" name="直線矢印コネクタ 63">
            <a:extLst>
              <a:ext uri="{FF2B5EF4-FFF2-40B4-BE49-F238E27FC236}">
                <a16:creationId xmlns:a16="http://schemas.microsoft.com/office/drawing/2014/main" id="{D48706F1-011E-4508-A3A0-C4E2C56E84E8}"/>
              </a:ext>
            </a:extLst>
          </p:cNvPr>
          <p:cNvCxnSpPr>
            <a:cxnSpLocks noChangeShapeType="1"/>
          </p:cNvCxnSpPr>
          <p:nvPr/>
        </p:nvCxnSpPr>
        <p:spPr bwMode="auto">
          <a:xfrm>
            <a:off x="6050706" y="5927725"/>
            <a:ext cx="571500"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5153" name="テキスト ボックス 64">
            <a:extLst>
              <a:ext uri="{FF2B5EF4-FFF2-40B4-BE49-F238E27FC236}">
                <a16:creationId xmlns:a16="http://schemas.microsoft.com/office/drawing/2014/main" id="{7426C73D-5BFD-404B-A40C-BA937DA36442}"/>
              </a:ext>
            </a:extLst>
          </p:cNvPr>
          <p:cNvSpPr txBox="1">
            <a:spLocks noChangeArrowheads="1"/>
          </p:cNvSpPr>
          <p:nvPr/>
        </p:nvSpPr>
        <p:spPr bwMode="auto">
          <a:xfrm>
            <a:off x="5906244" y="5943600"/>
            <a:ext cx="8874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○○データ</a:t>
            </a:r>
            <a:endParaRPr kumimoji="1" lang="en-US" altLang="ja-JP">
              <a:latin typeface="Meiryo UI" panose="020B0604030504040204" pitchFamily="50" charset="-128"/>
              <a:ea typeface="Meiryo UI" panose="020B0604030504040204" pitchFamily="50" charset="-128"/>
            </a:endParaRPr>
          </a:p>
          <a:p>
            <a:pPr eaLnBrk="1" hangingPunct="1"/>
            <a:r>
              <a:rPr kumimoji="1" lang="ja-JP" altLang="en-US">
                <a:latin typeface="Meiryo UI" panose="020B0604030504040204" pitchFamily="50" charset="-128"/>
                <a:ea typeface="Meiryo UI" panose="020B0604030504040204" pitchFamily="50" charset="-128"/>
              </a:rPr>
              <a:t>の提供</a:t>
            </a:r>
          </a:p>
        </p:txBody>
      </p:sp>
      <p:sp>
        <p:nvSpPr>
          <p:cNvPr id="5154" name="角丸四角形 85">
            <a:extLst>
              <a:ext uri="{FF2B5EF4-FFF2-40B4-BE49-F238E27FC236}">
                <a16:creationId xmlns:a16="http://schemas.microsoft.com/office/drawing/2014/main" id="{74508904-110D-495D-8E7F-4561B542B15C}"/>
              </a:ext>
            </a:extLst>
          </p:cNvPr>
          <p:cNvSpPr>
            <a:spLocks noChangeArrowheads="1"/>
          </p:cNvSpPr>
          <p:nvPr/>
        </p:nvSpPr>
        <p:spPr bwMode="auto">
          <a:xfrm>
            <a:off x="2251819" y="4840288"/>
            <a:ext cx="4510087" cy="1503362"/>
          </a:xfrm>
          <a:prstGeom prst="roundRect">
            <a:avLst>
              <a:gd name="adj" fmla="val 9690"/>
            </a:avLst>
          </a:prstGeom>
          <a:noFill/>
          <a:ln w="317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D8D3CAE2-424A-4565-81EE-9827FC54D2F5}"/>
              </a:ext>
            </a:extLst>
          </p:cNvPr>
          <p:cNvSpPr/>
          <p:nvPr/>
        </p:nvSpPr>
        <p:spPr bwMode="auto">
          <a:xfrm>
            <a:off x="2656631" y="4878388"/>
            <a:ext cx="1554163" cy="520700"/>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latin typeface="Meiryo UI" panose="020B0604030504040204" pitchFamily="50" charset="-128"/>
                <a:ea typeface="Meiryo UI" panose="020B0604030504040204" pitchFamily="50" charset="-128"/>
              </a:rPr>
              <a:t>○○病患者・予備軍</a:t>
            </a:r>
          </a:p>
        </p:txBody>
      </p:sp>
      <p:sp>
        <p:nvSpPr>
          <p:cNvPr id="5156" name="テキスト ボックス 88">
            <a:extLst>
              <a:ext uri="{FF2B5EF4-FFF2-40B4-BE49-F238E27FC236}">
                <a16:creationId xmlns:a16="http://schemas.microsoft.com/office/drawing/2014/main" id="{089E577A-2A4F-4029-A8BD-14CDA9F5E225}"/>
              </a:ext>
            </a:extLst>
          </p:cNvPr>
          <p:cNvSpPr txBox="1">
            <a:spLocks noChangeArrowheads="1"/>
          </p:cNvSpPr>
          <p:nvPr/>
        </p:nvSpPr>
        <p:spPr bwMode="auto">
          <a:xfrm>
            <a:off x="1939637" y="4791075"/>
            <a:ext cx="369332" cy="18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200">
                <a:solidFill>
                  <a:srgbClr val="FF0000"/>
                </a:solidFill>
                <a:latin typeface="Meiryo UI" panose="020B0604030504040204" pitchFamily="50" charset="-128"/>
                <a:ea typeface="Meiryo UI" panose="020B0604030504040204" pitchFamily="50" charset="-128"/>
              </a:rPr>
              <a:t>既に実施している部分</a:t>
            </a:r>
          </a:p>
        </p:txBody>
      </p:sp>
      <p:sp>
        <p:nvSpPr>
          <p:cNvPr id="5157" name="正方形/長方形 1">
            <a:extLst>
              <a:ext uri="{FF2B5EF4-FFF2-40B4-BE49-F238E27FC236}">
                <a16:creationId xmlns:a16="http://schemas.microsoft.com/office/drawing/2014/main" id="{1ECF0BFC-C2ED-4907-AF67-81E89CBAF9D4}"/>
              </a:ext>
            </a:extLst>
          </p:cNvPr>
          <p:cNvSpPr>
            <a:spLocks noChangeArrowheads="1"/>
          </p:cNvSpPr>
          <p:nvPr/>
        </p:nvSpPr>
        <p:spPr bwMode="auto">
          <a:xfrm>
            <a:off x="6825406" y="4632325"/>
            <a:ext cx="1554163" cy="522288"/>
          </a:xfrm>
          <a:prstGeom prst="rect">
            <a:avLst/>
          </a:prstGeom>
          <a:solidFill>
            <a:srgbClr val="00B0F0"/>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（株）○○</a:t>
            </a:r>
            <a:endParaRPr lang="en-US" altLang="ja-JP">
              <a:latin typeface="Meiryo UI" panose="020B0604030504040204" pitchFamily="50" charset="-128"/>
              <a:ea typeface="Meiryo UI" panose="020B0604030504040204" pitchFamily="50" charset="-128"/>
            </a:endParaRPr>
          </a:p>
          <a:p>
            <a:pPr eaLnBrk="1" hangingPunct="1"/>
            <a:r>
              <a:rPr lang="ja-JP" altLang="en-US">
                <a:latin typeface="Meiryo UI" panose="020B0604030504040204" pitchFamily="50" charset="-128"/>
                <a:ea typeface="Meiryo UI" panose="020B0604030504040204" pitchFamily="50" charset="-128"/>
              </a:rPr>
              <a:t>（○○システム・商品開発）</a:t>
            </a:r>
          </a:p>
        </p:txBody>
      </p:sp>
      <p:sp>
        <p:nvSpPr>
          <p:cNvPr id="58" name="正方形/長方形 57">
            <a:extLst>
              <a:ext uri="{FF2B5EF4-FFF2-40B4-BE49-F238E27FC236}">
                <a16:creationId xmlns:a16="http://schemas.microsoft.com/office/drawing/2014/main" id="{73CEE373-2201-40D2-B4F4-77DFA4BBCB5C}"/>
              </a:ext>
            </a:extLst>
          </p:cNvPr>
          <p:cNvSpPr/>
          <p:nvPr/>
        </p:nvSpPr>
        <p:spPr bwMode="auto">
          <a:xfrm>
            <a:off x="4685456" y="3489325"/>
            <a:ext cx="1189038" cy="395288"/>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dirty="0">
                <a:latin typeface="Meiryo UI" panose="020B0604030504040204" pitchFamily="50" charset="-128"/>
                <a:ea typeface="Meiryo UI" panose="020B0604030504040204" pitchFamily="50" charset="-128"/>
              </a:rPr>
              <a:t>○○社</a:t>
            </a:r>
            <a:endParaRPr lang="en-US" altLang="ja-JP" dirty="0">
              <a:latin typeface="Meiryo UI" panose="020B0604030504040204" pitchFamily="50" charset="-128"/>
              <a:ea typeface="Meiryo UI" panose="020B0604030504040204" pitchFamily="50" charset="-128"/>
            </a:endParaRPr>
          </a:p>
          <a:p>
            <a:pPr>
              <a:defRPr/>
            </a:pPr>
            <a:r>
              <a:rPr lang="ja-JP" altLang="en-US" dirty="0">
                <a:latin typeface="Meiryo UI" panose="020B0604030504040204" pitchFamily="50" charset="-128"/>
                <a:ea typeface="Meiryo UI" panose="020B0604030504040204" pitchFamily="50" charset="-128"/>
              </a:rPr>
              <a:t>（協力団体）</a:t>
            </a:r>
          </a:p>
        </p:txBody>
      </p:sp>
      <p:cxnSp>
        <p:nvCxnSpPr>
          <p:cNvPr id="5166" name="直線矢印コネクタ 37">
            <a:extLst>
              <a:ext uri="{FF2B5EF4-FFF2-40B4-BE49-F238E27FC236}">
                <a16:creationId xmlns:a16="http://schemas.microsoft.com/office/drawing/2014/main" id="{70716E1C-D8BF-44C7-9B53-14484C27FD15}"/>
              </a:ext>
            </a:extLst>
          </p:cNvPr>
          <p:cNvCxnSpPr>
            <a:cxnSpLocks noChangeShapeType="1"/>
            <a:stCxn id="58" idx="2"/>
            <a:endCxn id="13" idx="0"/>
          </p:cNvCxnSpPr>
          <p:nvPr/>
        </p:nvCxnSpPr>
        <p:spPr bwMode="auto">
          <a:xfrm>
            <a:off x="5280769" y="3884613"/>
            <a:ext cx="6350" cy="225425"/>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5167" name="テキスト ボックス 42">
            <a:extLst>
              <a:ext uri="{FF2B5EF4-FFF2-40B4-BE49-F238E27FC236}">
                <a16:creationId xmlns:a16="http://schemas.microsoft.com/office/drawing/2014/main" id="{BB822A35-F2B4-4F31-9B21-31A2A0AFB216}"/>
              </a:ext>
            </a:extLst>
          </p:cNvPr>
          <p:cNvSpPr txBox="1">
            <a:spLocks noChangeArrowheads="1"/>
          </p:cNvSpPr>
          <p:nvPr/>
        </p:nvSpPr>
        <p:spPr bwMode="auto">
          <a:xfrm>
            <a:off x="4182219" y="3860800"/>
            <a:ext cx="14700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a:latin typeface="Meiryo UI" panose="020B0604030504040204" pitchFamily="50" charset="-128"/>
                <a:ea typeface="Meiryo UI" panose="020B0604030504040204" pitchFamily="50" charset="-128"/>
              </a:rPr>
              <a:t>健康投資</a:t>
            </a:r>
          </a:p>
        </p:txBody>
      </p:sp>
      <p:sp>
        <p:nvSpPr>
          <p:cNvPr id="5171" name="角丸四角形 85">
            <a:extLst>
              <a:ext uri="{FF2B5EF4-FFF2-40B4-BE49-F238E27FC236}">
                <a16:creationId xmlns:a16="http://schemas.microsoft.com/office/drawing/2014/main" id="{247A881F-BF96-46AB-BD20-A083352AFB1E}"/>
              </a:ext>
            </a:extLst>
          </p:cNvPr>
          <p:cNvSpPr>
            <a:spLocks noChangeArrowheads="1"/>
          </p:cNvSpPr>
          <p:nvPr/>
        </p:nvSpPr>
        <p:spPr bwMode="auto">
          <a:xfrm>
            <a:off x="2237531" y="3489325"/>
            <a:ext cx="4510088" cy="1298575"/>
          </a:xfrm>
          <a:prstGeom prst="roundRect">
            <a:avLst>
              <a:gd name="adj" fmla="val 9690"/>
            </a:avLst>
          </a:prstGeom>
          <a:noFill/>
          <a:ln w="31750" algn="ctr">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sp>
        <p:nvSpPr>
          <p:cNvPr id="5172" name="テキスト ボックス 88">
            <a:extLst>
              <a:ext uri="{FF2B5EF4-FFF2-40B4-BE49-F238E27FC236}">
                <a16:creationId xmlns:a16="http://schemas.microsoft.com/office/drawing/2014/main" id="{96A7A70F-C08A-4614-A6F5-D1308A85F2A2}"/>
              </a:ext>
            </a:extLst>
          </p:cNvPr>
          <p:cNvSpPr txBox="1">
            <a:spLocks noChangeArrowheads="1"/>
          </p:cNvSpPr>
          <p:nvPr/>
        </p:nvSpPr>
        <p:spPr bwMode="auto">
          <a:xfrm>
            <a:off x="1683533" y="3371850"/>
            <a:ext cx="553998"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200">
                <a:solidFill>
                  <a:srgbClr val="FF0000"/>
                </a:solidFill>
                <a:latin typeface="Meiryo UI" panose="020B0604030504040204" pitchFamily="50" charset="-128"/>
                <a:ea typeface="Meiryo UI" panose="020B0604030504040204" pitchFamily="50" charset="-128"/>
              </a:rPr>
              <a:t>本事業において検証する部分</a:t>
            </a:r>
          </a:p>
        </p:txBody>
      </p:sp>
      <p:sp>
        <p:nvSpPr>
          <p:cNvPr id="70" name="AutoShape 10">
            <a:extLst>
              <a:ext uri="{FF2B5EF4-FFF2-40B4-BE49-F238E27FC236}">
                <a16:creationId xmlns:a16="http://schemas.microsoft.com/office/drawing/2014/main" id="{3547E4C9-5C62-4E00-972D-AD25698D0717}"/>
              </a:ext>
            </a:extLst>
          </p:cNvPr>
          <p:cNvSpPr>
            <a:spLocks noChangeArrowheads="1"/>
          </p:cNvSpPr>
          <p:nvPr/>
        </p:nvSpPr>
        <p:spPr bwMode="auto">
          <a:xfrm>
            <a:off x="5816392" y="3014663"/>
            <a:ext cx="3561080" cy="1004092"/>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0" lvl="2" algn="l">
              <a:defRPr/>
            </a:pPr>
            <a:r>
              <a:rPr kumimoji="1" lang="ja-JP" altLang="en-US" sz="1200" dirty="0">
                <a:latin typeface="Meiryo UI" panose="020B0604030504040204" pitchFamily="50" charset="-128"/>
                <a:ea typeface="Meiryo UI" panose="020B0604030504040204" pitchFamily="50" charset="-128"/>
              </a:rPr>
              <a:t>事業の全体概要図では以下を記載してください。</a:t>
            </a:r>
            <a:endParaRPr kumimoji="1" lang="en-US" altLang="ja-JP" sz="1200" dirty="0">
              <a:latin typeface="Meiryo UI" panose="020B0604030504040204" pitchFamily="50" charset="-128"/>
              <a:ea typeface="Meiryo UI" panose="020B0604030504040204" pitchFamily="50" charset="-128"/>
            </a:endParaRPr>
          </a:p>
          <a:p>
            <a:pPr marL="171450" lvl="2" indent="-171450" algn="l">
              <a:buFont typeface="Arial" pitchFamily="34" charset="0"/>
              <a:buChar char="•"/>
              <a:defRPr/>
            </a:pPr>
            <a:r>
              <a:rPr kumimoji="1" lang="ja-JP" altLang="en-US" sz="1200" dirty="0">
                <a:latin typeface="Meiryo UI" panose="020B0604030504040204" pitchFamily="50" charset="-128"/>
                <a:ea typeface="Meiryo UI" panose="020B0604030504040204" pitchFamily="50" charset="-128"/>
              </a:rPr>
              <a:t>想定する事業への関与主体（サービス利用者、サービス提供に関与する関係者等）</a:t>
            </a:r>
            <a:endParaRPr kumimoji="1" lang="en-US" altLang="ja-JP" sz="1200" dirty="0">
              <a:latin typeface="Meiryo UI" panose="020B0604030504040204" pitchFamily="50" charset="-128"/>
              <a:ea typeface="Meiryo UI" panose="020B0604030504040204" pitchFamily="50" charset="-128"/>
            </a:endParaRPr>
          </a:p>
          <a:p>
            <a:pPr marL="171450" lvl="2" indent="-171450" algn="l">
              <a:buFont typeface="Arial" pitchFamily="34" charset="0"/>
              <a:buChar char="•"/>
              <a:defRPr/>
            </a:pPr>
            <a:r>
              <a:rPr kumimoji="1" lang="ja-JP" altLang="en-US" sz="1200" dirty="0">
                <a:latin typeface="Meiryo UI" panose="020B0604030504040204" pitchFamily="50" charset="-128"/>
                <a:ea typeface="Meiryo UI" panose="020B0604030504040204" pitchFamily="50" charset="-128"/>
              </a:rPr>
              <a:t>上記関与主体間でやりとりされるもの（サービス・商品等、情報、お金、人など）</a:t>
            </a:r>
            <a:endParaRPr lang="ja-JP" altLang="ja-JP" sz="1200" strike="dblStrike" dirty="0">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DF8166F9-CC75-4F86-87CD-22899831A3C4}"/>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事業の目的・内容及び実施方法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【1.3</a:t>
            </a:r>
            <a:r>
              <a:rPr kumimoji="1" lang="ja-JP" altLang="en-US" sz="1800" dirty="0">
                <a:solidFill>
                  <a:srgbClr val="000099"/>
                </a:solidFill>
                <a:latin typeface="Meiryo UI" panose="020B0604030504040204" pitchFamily="50" charset="-128"/>
                <a:ea typeface="Meiryo UI" panose="020B0604030504040204" pitchFamily="50" charset="-128"/>
              </a:rPr>
              <a:t>　事業に関するこれまでの取り組みと実績</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2D60FBFF-8A25-4634-BABB-3A3186ABE4E7}"/>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7172" name="Rectangle 4">
            <a:extLst>
              <a:ext uri="{FF2B5EF4-FFF2-40B4-BE49-F238E27FC236}">
                <a16:creationId xmlns:a16="http://schemas.microsoft.com/office/drawing/2014/main" id="{0883F690-71A6-4484-82E4-DB7ACD79BFC2}"/>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・他地域への横展開、新たに創出を目指す事業に関するこれまでの取り組み、</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また、ヘルスケア産業の拡大に対してどのような貢献が想定されるかを記載する。</a:t>
            </a:r>
          </a:p>
        </p:txBody>
      </p:sp>
      <p:sp>
        <p:nvSpPr>
          <p:cNvPr id="5125" name="Rectangle 5">
            <a:extLst>
              <a:ext uri="{FF2B5EF4-FFF2-40B4-BE49-F238E27FC236}">
                <a16:creationId xmlns:a16="http://schemas.microsoft.com/office/drawing/2014/main" id="{03D36DA2-7C89-48AB-81D2-973E05AA7B38}"/>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他地域への横展開、新たに創出を目指す事業について、これまで事業関係者間において取り組んでいることを記載すること。</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事業実施期間中に、実証を通じて他地域への横展開の可能性・新たな事業創出に取り組むことができ、</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事業を推進できる根拠を示すこと。</a:t>
            </a:r>
            <a:endParaRPr kumimoji="1" lang="en-US" altLang="ja-JP" sz="1400" dirty="0">
              <a:latin typeface="Meiryo UI" panose="020B0604030504040204" pitchFamily="50" charset="-128"/>
              <a:ea typeface="Meiryo UI" panose="020B0604030504040204" pitchFamily="50" charset="-128"/>
            </a:endParaRPr>
          </a:p>
          <a:p>
            <a:pPr marL="742950" lvl="1" indent="-285750" algn="l">
              <a:spcBef>
                <a:spcPct val="30000"/>
              </a:spcBef>
              <a:buFont typeface="Arial" pitchFamily="34" charset="0"/>
              <a:buChar char="•"/>
              <a:defRPr/>
            </a:pPr>
            <a:r>
              <a:rPr kumimoji="1" lang="ja-JP" altLang="en-US" sz="1400" dirty="0">
                <a:latin typeface="Meiryo UI" panose="020B0604030504040204" pitchFamily="50" charset="-128"/>
                <a:ea typeface="Meiryo UI" panose="020B0604030504040204" pitchFamily="50" charset="-128"/>
              </a:rPr>
              <a:t>新たな市場・事業創出の可能性を検討する調査の場合、障壁となる「規制・制度上の課題」があれば記載し、その対応策も記載すること。</a:t>
            </a:r>
            <a:endParaRPr kumimoji="1" lang="en-US" altLang="ja-JP" sz="1400" dirty="0">
              <a:latin typeface="Meiryo UI" panose="020B0604030504040204" pitchFamily="50" charset="-128"/>
              <a:ea typeface="Meiryo UI" panose="020B0604030504040204" pitchFamily="50" charset="-128"/>
            </a:endParaRPr>
          </a:p>
          <a:p>
            <a:pPr marL="1200150" lvl="2" indent="-285750" algn="l">
              <a:spcBef>
                <a:spcPct val="30000"/>
              </a:spcBef>
              <a:buFont typeface="Wingdings" pitchFamily="2" charset="2"/>
              <a:buChar char="Ø"/>
              <a:defRPr/>
            </a:pPr>
            <a:r>
              <a:rPr kumimoji="1" lang="ja-JP" altLang="en-US" sz="1400" dirty="0">
                <a:latin typeface="Meiryo UI" panose="020B0604030504040204" pitchFamily="50" charset="-128"/>
                <a:ea typeface="Meiryo UI" panose="020B0604030504040204" pitchFamily="50" charset="-128"/>
              </a:rPr>
              <a:t>対応策としては、①規制・制度を回避する方法、②規制・制度の改定提案の２種類を記載すること。</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endParaRPr kumimoji="1" lang="en-US" altLang="ja-JP" sz="1400" dirty="0">
              <a:latin typeface="Meiryo UI" panose="020B0604030504040204" pitchFamily="50" charset="-128"/>
              <a:ea typeface="Meiryo UI" panose="020B0604030504040204"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a:extLst>
              <a:ext uri="{FF2B5EF4-FFF2-40B4-BE49-F238E27FC236}">
                <a16:creationId xmlns:a16="http://schemas.microsoft.com/office/drawing/2014/main" id="{0C76C49E-4E9A-4F6B-B3E1-5FC825AF0499}"/>
              </a:ext>
            </a:extLst>
          </p:cNvPr>
          <p:cNvSpPr>
            <a:spLocks noChangeArrowheads="1"/>
          </p:cNvSpPr>
          <p:nvPr/>
        </p:nvSpPr>
        <p:spPr bwMode="auto">
          <a:xfrm>
            <a:off x="128588" y="1627189"/>
            <a:ext cx="9629775" cy="4898155"/>
          </a:xfrm>
          <a:prstGeom prst="rect">
            <a:avLst/>
          </a:prstGeom>
          <a:solidFill>
            <a:schemeClr val="bg1"/>
          </a:solidFill>
          <a:ln w="9525" algn="ctr">
            <a:solidFill>
              <a:schemeClr val="bg2"/>
            </a:solidFill>
            <a:miter lim="800000"/>
            <a:headEnd/>
            <a:tailEnd/>
          </a:ln>
        </p:spPr>
        <p:txBody>
          <a:bodyPr wrap="square"/>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期待される成果と波及効果</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国民の健康増進や、ヘルスケア産業の拡大に対して、当該事業がどのような影響をもたらすと想定しているかを明記すること。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調査結果の成果検証を行うための成果指標について定義し、具体的な検証方法を示すこと。</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事業のポテンシャル（どれくらいの事業規模・市場規模を想定するか）について、内部環境・外部環境を踏まえ、可能な限り定量的な根拠を提示しながら記載すること。</a:t>
            </a:r>
          </a:p>
          <a:p>
            <a:pPr lvl="2" algn="l" eaLnBrk="1" hangingPunct="1">
              <a:spcBef>
                <a:spcPct val="300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将来の市場規模・ニーズ等の変動を予想した上で、社会的・経済的影響や他地域への横展開、新たに創出を目指す事業・市場のポテンシャルについて記載すること。</a:t>
            </a:r>
          </a:p>
          <a:p>
            <a:pPr lvl="2" algn="l" eaLnBrk="1" hangingPunct="1">
              <a:spcBef>
                <a:spcPct val="30000"/>
              </a:spcBef>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既存のサービス・製品や、応募団体以外が開発中のサービス・製品等の競合の状況や、それらに対する競合優位性、本事業の新規性・独創性等も考慮し記載すること。</a:t>
            </a:r>
            <a:endParaRPr kumimoji="1" lang="en-US" altLang="ja-JP" sz="1400" dirty="0">
              <a:latin typeface="Meiryo UI" panose="020B0604030504040204" pitchFamily="50" charset="-128"/>
              <a:ea typeface="Meiryo UI" panose="020B0604030504040204" pitchFamily="50" charset="-128"/>
            </a:endParaRPr>
          </a:p>
          <a:p>
            <a:pPr marL="457200" marR="0" lvl="1" indent="0" algn="l" defTabSz="914400" rtl="0" eaLnBrk="1" fontAlgn="base" latinLnBrk="0" hangingPunct="1">
              <a:lnSpc>
                <a:spcPct val="100000"/>
              </a:lnSpc>
              <a:spcBef>
                <a:spcPct val="30000"/>
              </a:spcBef>
              <a:spcAft>
                <a:spcPct val="0"/>
              </a:spcAft>
              <a:buClrTx/>
              <a:buSzTx/>
              <a:buFontTx/>
              <a:buChar char="•"/>
              <a:tabLst/>
              <a:defRPr/>
            </a:pPr>
            <a:r>
              <a:rPr kumimoji="1" lang="ja-JP" altLang="en-US" sz="1400" dirty="0">
                <a:latin typeface="Meiryo UI" panose="020B0604030504040204" pitchFamily="50" charset="-128"/>
                <a:ea typeface="Meiryo UI" panose="020B0604030504040204" pitchFamily="50" charset="-128"/>
              </a:rPr>
              <a:t> 年度末までに提出を想定する成果物についても記載すること</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endParaRPr kumimoji="1" lang="ja-JP" altLang="en-US" sz="1400" dirty="0">
              <a:latin typeface="Meiryo UI" panose="020B0604030504040204" pitchFamily="50" charset="-128"/>
              <a:ea typeface="Meiryo UI" panose="020B0604030504040204" pitchFamily="50" charset="-128"/>
            </a:endParaRPr>
          </a:p>
        </p:txBody>
      </p:sp>
      <p:sp>
        <p:nvSpPr>
          <p:cNvPr id="12290" name="Text Box 2">
            <a:extLst>
              <a:ext uri="{FF2B5EF4-FFF2-40B4-BE49-F238E27FC236}">
                <a16:creationId xmlns:a16="http://schemas.microsoft.com/office/drawing/2014/main" id="{2493BA77-4E42-4C80-82E9-4E231A558131}"/>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事業の目的・内容及び実施方法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【1.4</a:t>
            </a:r>
            <a:r>
              <a:rPr kumimoji="1" lang="ja-JP" altLang="en-US" sz="1800" dirty="0">
                <a:solidFill>
                  <a:srgbClr val="000099"/>
                </a:solidFill>
                <a:latin typeface="Meiryo UI" panose="020B0604030504040204" pitchFamily="50" charset="-128"/>
                <a:ea typeface="Meiryo UI" panose="020B0604030504040204" pitchFamily="50" charset="-128"/>
              </a:rPr>
              <a:t>　事業により期待される成果とその波及効果</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0243" name="Rectangle 3">
            <a:extLst>
              <a:ext uri="{FF2B5EF4-FFF2-40B4-BE49-F238E27FC236}">
                <a16:creationId xmlns:a16="http://schemas.microsoft.com/office/drawing/2014/main" id="{52FD4D26-4F1A-4AE5-B193-4EE13A2254B3}"/>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12292" name="Rectangle 4">
            <a:extLst>
              <a:ext uri="{FF2B5EF4-FFF2-40B4-BE49-F238E27FC236}">
                <a16:creationId xmlns:a16="http://schemas.microsoft.com/office/drawing/2014/main" id="{A43C78DA-7EA1-4F78-9141-26D661418954}"/>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事業の実施により期待される成果と成果指標、及びその活用方法・波及効果を記載する。</a:t>
            </a:r>
          </a:p>
        </p:txBody>
      </p:sp>
      <p:sp>
        <p:nvSpPr>
          <p:cNvPr id="2" name="正方形/長方形 1">
            <a:extLst>
              <a:ext uri="{FF2B5EF4-FFF2-40B4-BE49-F238E27FC236}">
                <a16:creationId xmlns:a16="http://schemas.microsoft.com/office/drawing/2014/main" id="{3D44B436-75BA-FDFB-302A-E41CA8E12444}"/>
              </a:ext>
            </a:extLst>
          </p:cNvPr>
          <p:cNvSpPr/>
          <p:nvPr/>
        </p:nvSpPr>
        <p:spPr>
          <a:xfrm>
            <a:off x="199678" y="4886106"/>
            <a:ext cx="9505056" cy="2410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年度末までに提出される事業成果物（イメージ）</a:t>
            </a:r>
          </a:p>
        </p:txBody>
      </p:sp>
      <p:sp>
        <p:nvSpPr>
          <p:cNvPr id="3" name="正方形/長方形 2">
            <a:extLst>
              <a:ext uri="{FF2B5EF4-FFF2-40B4-BE49-F238E27FC236}">
                <a16:creationId xmlns:a16="http://schemas.microsoft.com/office/drawing/2014/main" id="{7F4FC66C-876C-DF2C-669B-3EF81E2C3894}"/>
              </a:ext>
            </a:extLst>
          </p:cNvPr>
          <p:cNvSpPr/>
          <p:nvPr/>
        </p:nvSpPr>
        <p:spPr>
          <a:xfrm>
            <a:off x="199678" y="5127139"/>
            <a:ext cx="9505056" cy="13261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当該事業を水平展開することで得られる／創出することで得られるポテンシャル（市場規模等）</a:t>
            </a:r>
          </a:p>
          <a:p>
            <a:pPr marL="285750" indent="-285750" algn="l">
              <a:buFont typeface="Wingdings" panose="05000000000000000000" pitchFamily="2" charset="2"/>
              <a:buChar char="l"/>
            </a:pP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水平展開にむけてのハードルと解決策案</a:t>
            </a:r>
          </a:p>
          <a:p>
            <a:pPr marL="742950" lvl="1" indent="-285750" algn="l">
              <a:buFont typeface="Wingdings" panose="05000000000000000000" pitchFamily="2" charset="2"/>
              <a:buChar char="ü"/>
            </a:pP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国、自治体が実施すべきこと</a:t>
            </a:r>
          </a:p>
          <a:p>
            <a:pPr marL="742950" lvl="1" indent="-285750" algn="l">
              <a:buFont typeface="Wingdings" panose="05000000000000000000" pitchFamily="2" charset="2"/>
              <a:buChar char="ü"/>
            </a:pP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事業者が実施すべきこと</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93C700D5-F8D9-456C-ABA5-3F22CF4CA336}"/>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事業の目的・内容及び実施方法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【1.5</a:t>
            </a:r>
            <a:r>
              <a:rPr kumimoji="1" lang="ja-JP" altLang="en-US" sz="1800" dirty="0">
                <a:solidFill>
                  <a:srgbClr val="000099"/>
                </a:solidFill>
                <a:latin typeface="Meiryo UI" panose="020B0604030504040204" pitchFamily="50" charset="-128"/>
                <a:ea typeface="Meiryo UI" panose="020B0604030504040204" pitchFamily="50" charset="-128"/>
              </a:rPr>
              <a:t>　事業の実施内容</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B8FAFFDD-0BDA-4BB8-B8CA-BB050ED29048}"/>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9220" name="Rectangle 4">
            <a:extLst>
              <a:ext uri="{FF2B5EF4-FFF2-40B4-BE49-F238E27FC236}">
                <a16:creationId xmlns:a16="http://schemas.microsoft.com/office/drawing/2014/main" id="{ED630CA1-D6C1-47FF-B259-B29D85BC2F3D}"/>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今回の事業における調査の実施内容を具体的に記載する。</a:t>
            </a:r>
          </a:p>
        </p:txBody>
      </p:sp>
      <p:sp>
        <p:nvSpPr>
          <p:cNvPr id="5125" name="Rectangle 5">
            <a:extLst>
              <a:ext uri="{FF2B5EF4-FFF2-40B4-BE49-F238E27FC236}">
                <a16:creationId xmlns:a16="http://schemas.microsoft.com/office/drawing/2014/main" id="{06014EB4-4178-4753-B615-3B26E5B6AB81}"/>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事業の視点・方針と全体のスキーム・概要を記載すること。</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全体スキームを構成する各項目の実施内容を具体的かつ詳細に記載すること。</a:t>
            </a:r>
            <a:endParaRPr kumimoji="1" lang="en-US" altLang="ja-JP" sz="1400" dirty="0">
              <a:latin typeface="Meiryo UI" panose="020B0604030504040204" pitchFamily="50" charset="-128"/>
              <a:ea typeface="Meiryo UI" panose="020B0604030504040204" pitchFamily="50" charset="-128"/>
            </a:endParaRPr>
          </a:p>
          <a:p>
            <a:pPr marL="742950" lvl="1" indent="-285750" algn="l">
              <a:spcBef>
                <a:spcPct val="30000"/>
              </a:spcBef>
              <a:buFont typeface="Arial" pitchFamily="34" charset="0"/>
              <a:buChar char="•"/>
              <a:defRPr/>
            </a:pPr>
            <a:r>
              <a:rPr kumimoji="1" lang="ja-JP" altLang="en-US" sz="1400" dirty="0">
                <a:latin typeface="Meiryo UI" panose="020B0604030504040204" pitchFamily="50" charset="-128"/>
                <a:ea typeface="Meiryo UI" panose="020B0604030504040204" pitchFamily="50" charset="-128"/>
              </a:rPr>
              <a:t>実施項目の設定から実施、成果の活用までの流れが理解しやすい記載方法を心がけること。</a:t>
            </a:r>
            <a:endParaRPr kumimoji="1" lang="en-US" altLang="ja-JP" sz="1400" dirty="0">
              <a:latin typeface="Meiryo UI" panose="020B0604030504040204" pitchFamily="50" charset="-128"/>
              <a:ea typeface="Meiryo UI" panose="020B0604030504040204" pitchFamily="50" charset="-128"/>
            </a:endParaRPr>
          </a:p>
          <a:p>
            <a:pPr marL="266700" lvl="1"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実施内容に新規性・独創性等を有する場合は、それを明示的に示すこと。</a:t>
            </a:r>
            <a:endParaRPr kumimoji="1" lang="en-US" altLang="ja-JP" sz="1400" dirty="0">
              <a:latin typeface="Meiryo UI" panose="020B0604030504040204" pitchFamily="50" charset="-128"/>
              <a:ea typeface="Meiryo UI" panose="020B0604030504040204" pitchFamily="50" charset="-128"/>
            </a:endParaRPr>
          </a:p>
          <a:p>
            <a:pPr lvl="2" algn="l">
              <a:spcBef>
                <a:spcPct val="30000"/>
              </a:spcBef>
              <a:defRPr/>
            </a:pPr>
            <a:endParaRPr kumimoji="1" lang="en-US" altLang="ja-JP" sz="1400" dirty="0">
              <a:latin typeface="Meiryo UI" panose="020B0604030504040204" pitchFamily="50" charset="-128"/>
              <a:ea typeface="Meiryo UI" panose="020B0604030504040204" pitchFamily="50" charset="-128"/>
            </a:endParaRPr>
          </a:p>
          <a:p>
            <a:pPr marL="1200150" lvl="2" indent="-285750" algn="l">
              <a:spcBef>
                <a:spcPct val="30000"/>
              </a:spcBef>
              <a:buFont typeface="Wingdings" pitchFamily="2" charset="2"/>
              <a:buChar char="Ø"/>
              <a:defRPr/>
            </a:pPr>
            <a:endParaRPr kumimoji="1" lang="ja-JP" altLang="en-US" sz="1400" dirty="0">
              <a:latin typeface="Meiryo UI" panose="020B0604030504040204" pitchFamily="50" charset="-128"/>
              <a:ea typeface="Meiryo UI" panose="020B0604030504040204" pitchFamily="50" charset="-128"/>
            </a:endParaRPr>
          </a:p>
          <a:p>
            <a:pPr lvl="1" algn="l">
              <a:spcBef>
                <a:spcPct val="30000"/>
              </a:spcBef>
              <a:defRPr/>
            </a:pPr>
            <a:endParaRPr kumimoji="1" lang="en-US" altLang="ja-JP" sz="1400" dirty="0">
              <a:latin typeface="Meiryo UI" panose="020B0604030504040204" pitchFamily="50" charset="-128"/>
              <a:ea typeface="Meiryo UI" panose="020B0604030504040204" pitchFamily="50" charset="-128"/>
            </a:endParaRPr>
          </a:p>
        </p:txBody>
      </p:sp>
      <p:sp>
        <p:nvSpPr>
          <p:cNvPr id="9222" name="AutoShape 10">
            <a:extLst>
              <a:ext uri="{FF2B5EF4-FFF2-40B4-BE49-F238E27FC236}">
                <a16:creationId xmlns:a16="http://schemas.microsoft.com/office/drawing/2014/main" id="{3A2FB0F3-1015-4EC6-B15D-47EF4065D4F3}"/>
              </a:ext>
            </a:extLst>
          </p:cNvPr>
          <p:cNvSpPr>
            <a:spLocks noChangeArrowheads="1"/>
          </p:cNvSpPr>
          <p:nvPr/>
        </p:nvSpPr>
        <p:spPr bwMode="auto">
          <a:xfrm>
            <a:off x="2359918" y="3212976"/>
            <a:ext cx="4598987" cy="649287"/>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lvl1pPr marL="179388" indent="-17938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 typeface="Wingdings" panose="05000000000000000000" pitchFamily="2" charset="2"/>
              <a:buChar char="Ø"/>
            </a:pPr>
            <a:r>
              <a:rPr lang="ja-JP" altLang="en-US" sz="1200">
                <a:latin typeface="Meiryo UI" panose="020B0604030504040204" pitchFamily="50" charset="-128"/>
                <a:ea typeface="Meiryo UI" panose="020B0604030504040204" pitchFamily="50" charset="-128"/>
              </a:rPr>
              <a:t>公募要領の実施要件を踏まえた実施内容を記載すること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1BB03EF4-2EBB-4B66-95A2-9902095E89E8}"/>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事業の目的・内容及び実施方法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【1.6</a:t>
            </a:r>
            <a:r>
              <a:rPr kumimoji="1" lang="ja-JP" altLang="en-US" sz="1800" dirty="0">
                <a:solidFill>
                  <a:srgbClr val="000099"/>
                </a:solidFill>
                <a:latin typeface="Meiryo UI" panose="020B0604030504040204" pitchFamily="50" charset="-128"/>
                <a:ea typeface="Meiryo UI" panose="020B0604030504040204" pitchFamily="50" charset="-128"/>
              </a:rPr>
              <a:t>　事業の実施方法</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47DB8654-42F4-4BD2-B4F5-0D4D517B4202}"/>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a:solidFill>
                  <a:schemeClr val="bg1"/>
                </a:solidFill>
                <a:latin typeface="Meiryo UI" panose="020B0604030504040204" pitchFamily="50" charset="-128"/>
                <a:ea typeface="Meiryo UI" panose="020B0604030504040204" pitchFamily="50" charset="-128"/>
              </a:rPr>
              <a:t>記述内容</a:t>
            </a:r>
          </a:p>
        </p:txBody>
      </p:sp>
      <p:sp>
        <p:nvSpPr>
          <p:cNvPr id="10244" name="Rectangle 4">
            <a:extLst>
              <a:ext uri="{FF2B5EF4-FFF2-40B4-BE49-F238E27FC236}">
                <a16:creationId xmlns:a16="http://schemas.microsoft.com/office/drawing/2014/main" id="{BCBE365F-3395-4006-A3E2-FEF55E1C714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今回の事業における調査の具体的な実施方法を記載する。</a:t>
            </a:r>
          </a:p>
        </p:txBody>
      </p:sp>
      <p:sp>
        <p:nvSpPr>
          <p:cNvPr id="10245" name="Rectangle 5">
            <a:extLst>
              <a:ext uri="{FF2B5EF4-FFF2-40B4-BE49-F238E27FC236}">
                <a16:creationId xmlns:a16="http://schemas.microsoft.com/office/drawing/2014/main" id="{A38A9A11-644D-4F37-80EA-9CA6A0ADC04A}"/>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事業の実施内容に基づき、各作業項目の具体的な実施方法を記載すること。</a:t>
            </a:r>
          </a:p>
          <a:p>
            <a:pPr lvl="1" algn="l" eaLnBrk="1" hangingPunct="1">
              <a:spcBef>
                <a:spcPct val="300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調査結果の成果検証を行うための成果指標について定義し、具体的な測定方法を示すこと。</a:t>
            </a:r>
          </a:p>
          <a:p>
            <a:pPr lvl="1" algn="l" eaLnBrk="1" hangingPunct="1">
              <a:spcBef>
                <a:spcPct val="300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目標値等については定量的な数値で示し、具体的な測定方法も示すこと</a:t>
            </a:r>
          </a:p>
          <a:p>
            <a:pPr lvl="1" algn="l" eaLnBrk="1" hangingPunct="1">
              <a:spcBef>
                <a:spcPct val="30000"/>
              </a:spcBef>
              <a:buFont typeface="Arial" panose="020B0604020202020204" pitchFamily="34" charset="0"/>
              <a:buChar char="•"/>
            </a:pPr>
            <a:r>
              <a:rPr kumimoji="1" lang="ja-JP" altLang="en-US" sz="1400" dirty="0">
                <a:latin typeface="Meiryo UI" panose="020B0604030504040204" pitchFamily="50" charset="-128"/>
                <a:ea typeface="Meiryo UI" panose="020B0604030504040204" pitchFamily="50" charset="-128"/>
              </a:rPr>
              <a:t>調査を効率的かつ効果的に遂行するために、実施方法について創意工夫している点があれば明示的に示すこと。</a:t>
            </a:r>
            <a:endParaRPr kumimoji="1" lang="en-US" altLang="ja-JP" sz="1400" dirty="0">
              <a:latin typeface="Meiryo UI" panose="020B0604030504040204" pitchFamily="50" charset="-128"/>
              <a:ea typeface="Meiryo UI" panose="020B0604030504040204" pitchFamily="50" charset="-128"/>
            </a:endParaRPr>
          </a:p>
          <a:p>
            <a:pPr lvl="2" algn="l" eaLnBrk="1" hangingPunct="1">
              <a:spcBef>
                <a:spcPct val="30000"/>
              </a:spcBef>
              <a:buFont typeface="Wingdings" panose="05000000000000000000" pitchFamily="2" charset="2"/>
              <a:buChar char="Ø"/>
            </a:pPr>
            <a:endParaRPr kumimoji="1" lang="en-US" altLang="ja-JP" sz="1400" dirty="0">
              <a:latin typeface="Meiryo UI" panose="020B0604030504040204" pitchFamily="50" charset="-128"/>
              <a:ea typeface="Meiryo UI" panose="020B0604030504040204" pitchFamily="50" charset="-128"/>
            </a:endParaRPr>
          </a:p>
          <a:p>
            <a:pPr lvl="2" algn="l" eaLnBrk="1" hangingPunct="1">
              <a:spcBef>
                <a:spcPct val="30000"/>
              </a:spcBef>
              <a:buFont typeface="Wingdings" panose="05000000000000000000" pitchFamily="2" charset="2"/>
              <a:buChar char="Ø"/>
            </a:pPr>
            <a:endParaRPr kumimoji="1" lang="en-US" altLang="ja-JP" sz="1400" dirty="0">
              <a:latin typeface="Meiryo UI" panose="020B0604030504040204" pitchFamily="50" charset="-128"/>
              <a:ea typeface="Meiryo UI" panose="020B0604030504040204" pitchFamily="50" charset="-128"/>
            </a:endParaRPr>
          </a:p>
          <a:p>
            <a:pPr lvl="2" algn="l" eaLnBrk="1" hangingPunct="1">
              <a:spcBef>
                <a:spcPct val="30000"/>
              </a:spcBef>
              <a:buFont typeface="Wingdings" panose="05000000000000000000" pitchFamily="2" charset="2"/>
              <a:buChar char="Ø"/>
            </a:pPr>
            <a:endParaRPr kumimoji="1" lang="ja-JP" altLang="en-US" sz="1400" dirty="0">
              <a:latin typeface="Meiryo UI" panose="020B0604030504040204" pitchFamily="50" charset="-128"/>
              <a:ea typeface="Meiryo UI" panose="020B0604030504040204" pitchFamily="50" charset="-128"/>
            </a:endParaRPr>
          </a:p>
        </p:txBody>
      </p:sp>
    </p:spTree>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8D892854FA6D143AB8A70BDF6D0B6B2" ma:contentTypeVersion="9" ma:contentTypeDescription="新しいドキュメントを作成します。" ma:contentTypeScope="" ma:versionID="36f380cbfd8c45705014aa36536297cc">
  <xsd:schema xmlns:xsd="http://www.w3.org/2001/XMLSchema" xmlns:xs="http://www.w3.org/2001/XMLSchema" xmlns:p="http://schemas.microsoft.com/office/2006/metadata/properties" xmlns:ns2="36802aa9-8ea3-48db-8bc6-482cf7a14c73" targetNamespace="http://schemas.microsoft.com/office/2006/metadata/properties" ma:root="true" ma:fieldsID="cc5798c2f0840fd5520f58534da47702" ns2:_="">
    <xsd:import namespace="36802aa9-8ea3-48db-8bc6-482cf7a14c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802aa9-8ea3-48db-8bc6-482cf7a14c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BBED73-1CBF-4314-8D97-A2093BE75728}">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36802aa9-8ea3-48db-8bc6-482cf7a14c73"/>
    <ds:schemaRef ds:uri="http://www.w3.org/XML/1998/namespace"/>
  </ds:schemaRefs>
</ds:datastoreItem>
</file>

<file path=customXml/itemProps2.xml><?xml version="1.0" encoding="utf-8"?>
<ds:datastoreItem xmlns:ds="http://schemas.openxmlformats.org/officeDocument/2006/customXml" ds:itemID="{1E76440D-538C-4733-8279-E62FF7428C97}">
  <ds:schemaRefs>
    <ds:schemaRef ds:uri="http://schemas.microsoft.com/sharepoint/v3/contenttype/forms"/>
  </ds:schemaRefs>
</ds:datastoreItem>
</file>

<file path=customXml/itemProps3.xml><?xml version="1.0" encoding="utf-8"?>
<ds:datastoreItem xmlns:ds="http://schemas.openxmlformats.org/officeDocument/2006/customXml" ds:itemID="{CC6F9C0C-3A11-420B-B344-157F88D2E0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802aa9-8ea3-48db-8bc6-482cf7a14c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template1</Template>
  <TotalTime>0</TotalTime>
  <Pages>0</Pages>
  <Words>2547</Words>
  <Characters>0</Characters>
  <Application>Microsoft Office PowerPoint</Application>
  <DocSecurity>0</DocSecurity>
  <PresentationFormat>ユーザー設定</PresentationFormat>
  <Lines>0</Lines>
  <Paragraphs>286</Paragraphs>
  <Slides>15</Slides>
  <Notes>15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Meiryo UI</vt:lpstr>
      <vt:lpstr>ＭＳ Ｐゴシック</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122</cp:revision>
  <cp:lastPrinted>1899-12-30T00:00:00Z</cp:lastPrinted>
  <dcterms:created xsi:type="dcterms:W3CDTF">2006-08-31T19:51:59Z</dcterms:created>
  <dcterms:modified xsi:type="dcterms:W3CDTF">2023-04-11T04:24:20Z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y fmtid="{D5CDD505-2E9C-101B-9397-08002B2CF9AE}" pid="3" name="ContentTypeId">
    <vt:lpwstr>0x01010078D892854FA6D143AB8A70BDF6D0B6B2</vt:lpwstr>
  </property>
</Properties>
</file>