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7"/>
  </p:notesMasterIdLst>
  <p:handoutMasterIdLst>
    <p:handoutMasterId r:id="rId8"/>
  </p:handoutMasterIdLst>
  <p:sldIdLst>
    <p:sldId id="425" r:id="rId5"/>
    <p:sldId id="426" r:id="rId6"/>
  </p:sldIdLst>
  <p:sldSz cx="9904413" cy="6858000"/>
  <p:notesSz cx="6735763" cy="9866313"/>
  <p:defaultTextStyle>
    <a:defPPr>
      <a:defRPr lang="ja-JP"/>
    </a:defPPr>
    <a:lvl1pPr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6pPr>
    <a:lvl7pPr marL="27432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7pPr>
    <a:lvl8pPr marL="32004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8pPr>
    <a:lvl9pPr marL="36576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069">
          <p15:clr>
            <a:srgbClr val="A4A3A4"/>
          </p15:clr>
        </p15:guide>
        <p15:guide id="2" pos="2575">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CCC"/>
    <a:srgbClr val="FFFF99"/>
    <a:srgbClr val="000099"/>
    <a:srgbClr val="FF7C80"/>
    <a:srgbClr val="FFFFCC"/>
    <a:srgbClr val="0033CC"/>
    <a:srgbClr val="FFCC66"/>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39" autoAdjust="0"/>
    <p:restoredTop sz="94704" autoAdjust="0"/>
  </p:normalViewPr>
  <p:slideViewPr>
    <p:cSldViewPr>
      <p:cViewPr varScale="1">
        <p:scale>
          <a:sx n="64" d="100"/>
          <a:sy n="64" d="100"/>
        </p:scale>
        <p:origin x="1196" y="32"/>
      </p:cViewPr>
      <p:guideLst>
        <p:guide orient="horz" pos="2069"/>
        <p:guide pos="25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5" d="100"/>
          <a:sy n="75" d="100"/>
        </p:scale>
        <p:origin x="-2148" y="-90"/>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dirty="0"/>
          </a:p>
        </p:txBody>
      </p:sp>
      <p:sp>
        <p:nvSpPr>
          <p:cNvPr id="4915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r" eaLnBrk="0" hangingPunct="0">
              <a:defRPr sz="1200">
                <a:latin typeface="ＭＳ Ｐゴシック" pitchFamily="50" charset="-128"/>
                <a:ea typeface="ＭＳ Ｐゴシック" pitchFamily="50" charset="-128"/>
              </a:defRPr>
            </a:lvl1pPr>
          </a:lstStyle>
          <a:p>
            <a:pPr>
              <a:defRPr/>
            </a:pPr>
            <a:fld id="{E86C3D95-AE66-4480-91C8-3FDEB08C89CC}" type="datetimeFigureOut">
              <a:rPr lang="ja-JP" altLang="en-US"/>
              <a:pPr>
                <a:defRPr/>
              </a:pPr>
              <a:t>2020/5/7</a:t>
            </a:fld>
            <a:endParaRPr lang="en-US" altLang="ja-JP" dirty="0"/>
          </a:p>
        </p:txBody>
      </p:sp>
      <p:sp>
        <p:nvSpPr>
          <p:cNvPr id="4915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dirty="0"/>
          </a:p>
        </p:txBody>
      </p:sp>
      <p:sp>
        <p:nvSpPr>
          <p:cNvPr id="4915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r" eaLnBrk="0" hangingPunct="0">
              <a:defRPr sz="1200"/>
            </a:lvl1pPr>
          </a:lstStyle>
          <a:p>
            <a:fld id="{5E515F5F-7A01-4E0C-881E-7471BC752760}" type="slidenum">
              <a:rPr lang="ja-JP" altLang="en-US"/>
              <a:pPr/>
              <a:t>‹#›</a:t>
            </a:fld>
            <a:endParaRPr lang="en-US" altLang="ja-JP" dirty="0"/>
          </a:p>
        </p:txBody>
      </p:sp>
    </p:spTree>
    <p:extLst>
      <p:ext uri="{BB962C8B-B14F-4D97-AF65-F5344CB8AC3E}">
        <p14:creationId xmlns:p14="http://schemas.microsoft.com/office/powerpoint/2010/main" val="2481508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dirty="0"/>
          </a:p>
        </p:txBody>
      </p:sp>
      <p:sp>
        <p:nvSpPr>
          <p:cNvPr id="2051" name="Rectangle 3"/>
          <p:cNvSpPr>
            <a:spLocks noGrp="1" noChangeArrowheads="1"/>
          </p:cNvSpPr>
          <p:nvPr>
            <p:ph type="dt" idx="1"/>
          </p:nvPr>
        </p:nvSpPr>
        <p:spPr bwMode="auto">
          <a:xfrm>
            <a:off x="381635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r" defTabSz="914406">
              <a:defRPr sz="1200">
                <a:latin typeface="Arial" charset="0"/>
                <a:ea typeface="ＭＳ Ｐゴシック" pitchFamily="50" charset="-128"/>
              </a:defRPr>
            </a:lvl1pPr>
          </a:lstStyle>
          <a:p>
            <a:pPr>
              <a:defRPr/>
            </a:pPr>
            <a:endParaRPr lang="en-US" altLang="ja-JP" dirty="0"/>
          </a:p>
        </p:txBody>
      </p:sp>
      <p:sp>
        <p:nvSpPr>
          <p:cNvPr id="20484" name="Rectangle 4"/>
          <p:cNvSpPr>
            <a:spLocks noGrp="1" noRot="1" noChangeAspect="1" noChangeArrowheads="1"/>
          </p:cNvSpPr>
          <p:nvPr>
            <p:ph type="sldImg" idx="2"/>
          </p:nvPr>
        </p:nvSpPr>
        <p:spPr bwMode="auto">
          <a:xfrm>
            <a:off x="696913" y="741363"/>
            <a:ext cx="5341937" cy="369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Rectangle 5"/>
          <p:cNvSpPr>
            <a:spLocks noGrp="1" noRot="1" noChangeArrowheads="1"/>
          </p:cNvSpPr>
          <p:nvPr>
            <p:ph type="body" sz="quarter" idx="3"/>
          </p:nvPr>
        </p:nvSpPr>
        <p:spPr bwMode="auto">
          <a:xfrm>
            <a:off x="674688" y="4686300"/>
            <a:ext cx="5386387" cy="4438650"/>
          </a:xfrm>
          <a:prstGeom prst="rect">
            <a:avLst/>
          </a:prstGeom>
          <a:noFill/>
          <a:ln w="9525">
            <a:noFill/>
            <a:miter lim="800000"/>
            <a:headEnd/>
            <a:tailEnd/>
          </a:ln>
          <a:effectLst/>
        </p:spPr>
        <p:txBody>
          <a:bodyPr vert="horz" wrap="square" lIns="91427" tIns="45711" rIns="91427" bIns="45711" numCol="1" anchor="ctr"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054" name="Rectangle 6"/>
          <p:cNvSpPr>
            <a:spLocks noGrp="1" noChangeArrowheads="1"/>
          </p:cNvSpPr>
          <p:nvPr>
            <p:ph type="ftr" sz="quarter" idx="4"/>
          </p:nvPr>
        </p:nvSpPr>
        <p:spPr bwMode="auto">
          <a:xfrm>
            <a:off x="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dirty="0"/>
          </a:p>
        </p:txBody>
      </p:sp>
      <p:sp>
        <p:nvSpPr>
          <p:cNvPr id="2055" name="Rectangle 7"/>
          <p:cNvSpPr>
            <a:spLocks noGrp="1" noChangeArrowheads="1"/>
          </p:cNvSpPr>
          <p:nvPr>
            <p:ph type="sldNum" sz="quarter" idx="5"/>
          </p:nvPr>
        </p:nvSpPr>
        <p:spPr bwMode="auto">
          <a:xfrm>
            <a:off x="381635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r">
              <a:defRPr sz="1200">
                <a:latin typeface="Arial" panose="020B0604020202020204" pitchFamily="34" charset="0"/>
              </a:defRPr>
            </a:lvl1pPr>
          </a:lstStyle>
          <a:p>
            <a:fld id="{F3247970-987B-4266-A45C-22B13C5CBF38}" type="slidenum">
              <a:rPr lang="ja-JP" altLang="en-US"/>
              <a:pPr/>
              <a:t>‹#›</a:t>
            </a:fld>
            <a:endParaRPr lang="en-US" altLang="ja-JP" dirty="0"/>
          </a:p>
        </p:txBody>
      </p:sp>
    </p:spTree>
    <p:extLst>
      <p:ext uri="{BB962C8B-B14F-4D97-AF65-F5344CB8AC3E}">
        <p14:creationId xmlns:p14="http://schemas.microsoft.com/office/powerpoint/2010/main" val="2917576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pPr algn="r" eaLnBrk="1" hangingPunct="1">
                <a:spcBef>
                  <a:spcPct val="0"/>
                </a:spcBef>
              </a:pPr>
              <a:t>1</a:t>
            </a:fld>
            <a:endParaRPr lang="en-US" altLang="ja-JP" dirty="0">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1414046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pPr algn="r" eaLnBrk="1" hangingPunct="1">
                <a:spcBef>
                  <a:spcPct val="0"/>
                </a:spcBef>
              </a:pPr>
              <a:t>2</a:t>
            </a:fld>
            <a:endParaRPr lang="en-US" altLang="ja-JP" dirty="0">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2743364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Text Box 3"/>
          <p:cNvSpPr txBox="1">
            <a:spLocks noChangeArrowheads="1"/>
          </p:cNvSpPr>
          <p:nvPr userDrawn="1"/>
        </p:nvSpPr>
        <p:spPr bwMode="auto">
          <a:xfrm>
            <a:off x="9404350" y="6540500"/>
            <a:ext cx="504825" cy="307975"/>
          </a:xfrm>
          <a:prstGeom prst="rect">
            <a:avLst/>
          </a:prstGeom>
          <a:noFill/>
          <a:ln>
            <a:noFill/>
          </a:ln>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9FA2AD36-3B13-4AEE-B3DF-E8245FD957D5}" type="slidenum">
              <a:rPr lang="ja-JP" altLang="en-US" sz="1400"/>
              <a:pPr eaLnBrk="1" hangingPunct="1">
                <a:spcBef>
                  <a:spcPct val="50000"/>
                </a:spcBef>
                <a:buFont typeface="Wingdings" panose="05000000000000000000" pitchFamily="2" charset="2"/>
                <a:buNone/>
              </a:pPr>
              <a:t>‹#›</a:t>
            </a:fld>
            <a:endParaRPr lang="en-US" altLang="ja-JP" sz="1400" dirty="0"/>
          </a:p>
        </p:txBody>
      </p:sp>
    </p:spTree>
    <p:extLst>
      <p:ext uri="{BB962C8B-B14F-4D97-AF65-F5344CB8AC3E}">
        <p14:creationId xmlns:p14="http://schemas.microsoft.com/office/powerpoint/2010/main" val="137762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1600200"/>
            <a:ext cx="8913813"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707503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7263"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8"/>
            <a:ext cx="653415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776281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38"/>
            <a:ext cx="8913813" cy="5851525"/>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768583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95300" y="1600200"/>
            <a:ext cx="8913813" cy="4525963"/>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3785108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18512"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18512"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2464047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0"/>
            <a:ext cx="4379913"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7613"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18307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0788"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0788"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500845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3851598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8186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1913"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2509253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2012"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2012"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941513" y="5367338"/>
            <a:ext cx="5942012"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2847368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a:off x="0" y="765175"/>
            <a:ext cx="9906000" cy="0"/>
          </a:xfrm>
          <a:prstGeom prst="line">
            <a:avLst/>
          </a:prstGeom>
          <a:noFill/>
          <a:ln w="127000" cmpd="thickThin">
            <a:solidFill>
              <a:srgbClr val="00008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7" name="Text Box 3"/>
          <p:cNvSpPr txBox="1">
            <a:spLocks noChangeArrowheads="1"/>
          </p:cNvSpPr>
          <p:nvPr userDrawn="1"/>
        </p:nvSpPr>
        <p:spPr bwMode="auto">
          <a:xfrm>
            <a:off x="9404350" y="6540500"/>
            <a:ext cx="504825" cy="307975"/>
          </a:xfrm>
          <a:prstGeom prst="rect">
            <a:avLst/>
          </a:prstGeom>
          <a:noFill/>
          <a:ln>
            <a:noFill/>
          </a:ln>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CBDDFB01-BB9C-4F11-9640-E97680B44605}" type="slidenum">
              <a:rPr lang="ja-JP" altLang="en-US" sz="1400"/>
              <a:pPr eaLnBrk="1" hangingPunct="1">
                <a:spcBef>
                  <a:spcPct val="50000"/>
                </a:spcBef>
                <a:buFont typeface="Wingdings" panose="05000000000000000000" pitchFamily="2" charset="2"/>
                <a:buNone/>
              </a:pPr>
              <a:t>‹#›</a:t>
            </a:fld>
            <a:endParaRPr lang="en-US" altLang="ja-JP" sz="1400" dirty="0"/>
          </a:p>
        </p:txBody>
      </p:sp>
    </p:spTree>
  </p:cSld>
  <p:clrMap bg1="lt1" tx1="dk1" bg2="lt2" tx2="dk2" accent1="accent1" accent2="accent2" accent3="accent3" accent4="accent4" accent5="accent5" accent6="accent6" hlink="hlink" folHlink="folHlink"/>
  <p:sldLayoutIdLst>
    <p:sldLayoutId id="2147484271" r:id="rId1"/>
    <p:sldLayoutId id="2147484260" r:id="rId2"/>
    <p:sldLayoutId id="2147484261" r:id="rId3"/>
    <p:sldLayoutId id="2147484262" r:id="rId4"/>
    <p:sldLayoutId id="2147484263" r:id="rId5"/>
    <p:sldLayoutId id="2147484264" r:id="rId6"/>
    <p:sldLayoutId id="2147484265" r:id="rId7"/>
    <p:sldLayoutId id="2147484266" r:id="rId8"/>
    <p:sldLayoutId id="2147484267" r:id="rId9"/>
    <p:sldLayoutId id="2147484268" r:id="rId10"/>
    <p:sldLayoutId id="2147484269" r:id="rId11"/>
    <p:sldLayoutId id="214748427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50" charset="-128"/>
        </a:defRPr>
      </a:lvl2pPr>
      <a:lvl3pPr algn="ctr" rtl="0" eaLnBrk="0" fontAlgn="base" hangingPunct="0">
        <a:spcBef>
          <a:spcPct val="0"/>
        </a:spcBef>
        <a:spcAft>
          <a:spcPct val="0"/>
        </a:spcAft>
        <a:defRPr sz="4400">
          <a:solidFill>
            <a:schemeClr val="tx2"/>
          </a:solidFill>
          <a:latin typeface="Arial" charset="0"/>
          <a:ea typeface="ＭＳ Ｐゴシック" pitchFamily="50" charset="-128"/>
        </a:defRPr>
      </a:lvl3pPr>
      <a:lvl4pPr algn="ctr" rtl="0" eaLnBrk="0" fontAlgn="base" hangingPunct="0">
        <a:spcBef>
          <a:spcPct val="0"/>
        </a:spcBef>
        <a:spcAft>
          <a:spcPct val="0"/>
        </a:spcAft>
        <a:defRPr sz="4400">
          <a:solidFill>
            <a:schemeClr val="tx2"/>
          </a:solidFill>
          <a:latin typeface="Arial" charset="0"/>
          <a:ea typeface="ＭＳ Ｐゴシック" pitchFamily="50" charset="-128"/>
        </a:defRPr>
      </a:lvl4pPr>
      <a:lvl5pPr algn="ctr" rtl="0" eaLnBrk="0" fontAlgn="base" hangingPunct="0">
        <a:spcBef>
          <a:spcPct val="0"/>
        </a:spcBef>
        <a:spcAft>
          <a:spcPct val="0"/>
        </a:spcAft>
        <a:defRPr sz="4400">
          <a:solidFill>
            <a:schemeClr val="tx2"/>
          </a:solidFill>
          <a:latin typeface="Arial" charset="0"/>
          <a:ea typeface="ＭＳ Ｐゴシック" pitchFamily="50" charset="-128"/>
        </a:defRPr>
      </a:lvl5pPr>
      <a:lvl6pPr marL="457200" algn="ctr" rtl="0" fontAlgn="base">
        <a:spcBef>
          <a:spcPct val="0"/>
        </a:spcBef>
        <a:spcAft>
          <a:spcPct val="0"/>
        </a:spcAft>
        <a:defRPr sz="4400">
          <a:solidFill>
            <a:schemeClr val="tx2"/>
          </a:solidFill>
          <a:latin typeface="Arial" charset="0"/>
          <a:ea typeface="ＭＳ Ｐゴシック" pitchFamily="50" charset="-128"/>
        </a:defRPr>
      </a:lvl6pPr>
      <a:lvl7pPr marL="914400" algn="ctr" rtl="0" fontAlgn="base">
        <a:spcBef>
          <a:spcPct val="0"/>
        </a:spcBef>
        <a:spcAft>
          <a:spcPct val="0"/>
        </a:spcAft>
        <a:defRPr sz="4400">
          <a:solidFill>
            <a:schemeClr val="tx2"/>
          </a:solidFill>
          <a:latin typeface="Arial" charset="0"/>
          <a:ea typeface="ＭＳ Ｐゴシック" pitchFamily="50" charset="-128"/>
        </a:defRPr>
      </a:lvl7pPr>
      <a:lvl8pPr marL="1371600" algn="ctr" rtl="0" fontAlgn="base">
        <a:spcBef>
          <a:spcPct val="0"/>
        </a:spcBef>
        <a:spcAft>
          <a:spcPct val="0"/>
        </a:spcAft>
        <a:defRPr sz="4400">
          <a:solidFill>
            <a:schemeClr val="tx2"/>
          </a:solidFill>
          <a:latin typeface="Arial" charset="0"/>
          <a:ea typeface="ＭＳ Ｐゴシック" pitchFamily="50" charset="-128"/>
        </a:defRPr>
      </a:lvl8pPr>
      <a:lvl9pPr marL="1828800" algn="ctr" rtl="0" fontAlgn="base">
        <a:spcBef>
          <a:spcPct val="0"/>
        </a:spcBef>
        <a:spcAft>
          <a:spcPct val="0"/>
        </a:spcAft>
        <a:defRPr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ChangeArrowheads="1"/>
          </p:cNvSpPr>
          <p:nvPr/>
        </p:nvSpPr>
        <p:spPr bwMode="auto">
          <a:xfrm>
            <a:off x="128588" y="980729"/>
            <a:ext cx="9648825" cy="1739224"/>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285750" indent="-285750" algn="l" eaLnBrk="1" hangingPunct="1">
              <a:spcBef>
                <a:spcPct val="30000"/>
              </a:spcBef>
              <a:buFont typeface="Wingdings" panose="05000000000000000000" pitchFamily="2" charset="2"/>
              <a:buChar char="l"/>
            </a:pPr>
            <a:endParaRPr kumimoji="1" lang="en-US" altLang="ja-JP" sz="1400" dirty="0">
              <a:latin typeface="Meiryo UI" panose="020B0604030504040204" pitchFamily="50" charset="-128"/>
              <a:ea typeface="Meiryo UI" panose="020B0604030504040204" pitchFamily="50" charset="-128"/>
            </a:endParaRPr>
          </a:p>
          <a:p>
            <a:pPr marL="285750" indent="-285750" algn="l" eaLnBrk="1" hangingPunct="1">
              <a:spcBef>
                <a:spcPct val="30000"/>
              </a:spcBef>
              <a:buFont typeface="Wingdings" panose="05000000000000000000" pitchFamily="2" charset="2"/>
              <a:buChar char="l"/>
            </a:pPr>
            <a:r>
              <a:rPr kumimoji="1" lang="ja-JP" altLang="en-US" sz="1400" dirty="0">
                <a:latin typeface="Meiryo UI" panose="020B0604030504040204" pitchFamily="50" charset="-128"/>
                <a:ea typeface="Meiryo UI" panose="020B0604030504040204" pitchFamily="50" charset="-128"/>
              </a:rPr>
              <a:t>・・・</a:t>
            </a:r>
          </a:p>
        </p:txBody>
      </p:sp>
      <p:sp>
        <p:nvSpPr>
          <p:cNvPr id="9219" name="Text Box 2"/>
          <p:cNvSpPr txBox="1">
            <a:spLocks noChangeArrowheads="1"/>
          </p:cNvSpPr>
          <p:nvPr/>
        </p:nvSpPr>
        <p:spPr bwMode="auto">
          <a:xfrm>
            <a:off x="-88354" y="354142"/>
            <a:ext cx="1008111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600" b="1" dirty="0">
                <a:solidFill>
                  <a:srgbClr val="000099"/>
                </a:solidFill>
                <a:latin typeface="Meiryo UI" panose="020B0604030504040204" pitchFamily="50" charset="-128"/>
                <a:ea typeface="Meiryo UI" panose="020B0604030504040204" pitchFamily="50" charset="-128"/>
              </a:rPr>
              <a:t>経済産業省「サービス産業強化事業費補助金（認知症共生社会に向けた製品・サービスの効果検証事業）」提案概要</a:t>
            </a:r>
          </a:p>
        </p:txBody>
      </p:sp>
      <p:sp>
        <p:nvSpPr>
          <p:cNvPr id="69" name="テキスト ボックス 1">
            <a:extLst>
              <a:ext uri="{FF2B5EF4-FFF2-40B4-BE49-F238E27FC236}">
                <a16:creationId xmlns:a16="http://schemas.microsoft.com/office/drawing/2014/main" id="{695187CE-E238-4400-A82E-79BDE8316611}"/>
              </a:ext>
            </a:extLst>
          </p:cNvPr>
          <p:cNvSpPr txBox="1">
            <a:spLocks noChangeArrowheads="1"/>
          </p:cNvSpPr>
          <p:nvPr/>
        </p:nvSpPr>
        <p:spPr bwMode="auto">
          <a:xfrm>
            <a:off x="128588" y="3152178"/>
            <a:ext cx="1710109" cy="276999"/>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sz="1200" b="1" dirty="0">
                <a:solidFill>
                  <a:schemeClr val="bg1"/>
                </a:solidFill>
                <a:latin typeface="Meiryo UI" panose="020B0604030504040204" pitchFamily="50" charset="-128"/>
                <a:ea typeface="Meiryo UI" panose="020B0604030504040204" pitchFamily="50" charset="-128"/>
              </a:rPr>
              <a:t>事業の全体イメージ</a:t>
            </a:r>
          </a:p>
        </p:txBody>
      </p:sp>
      <p:graphicFrame>
        <p:nvGraphicFramePr>
          <p:cNvPr id="3" name="表 3">
            <a:extLst>
              <a:ext uri="{FF2B5EF4-FFF2-40B4-BE49-F238E27FC236}">
                <a16:creationId xmlns:a16="http://schemas.microsoft.com/office/drawing/2014/main" id="{5CC8C287-F6E8-45AC-98E5-532F044E2F7C}"/>
              </a:ext>
            </a:extLst>
          </p:cNvPr>
          <p:cNvGraphicFramePr>
            <a:graphicFrameLocks noGrp="1"/>
          </p:cNvGraphicFramePr>
          <p:nvPr>
            <p:extLst>
              <p:ext uri="{D42A27DB-BD31-4B8C-83A1-F6EECF244321}">
                <p14:modId xmlns:p14="http://schemas.microsoft.com/office/powerpoint/2010/main" val="2310830303"/>
              </p:ext>
            </p:extLst>
          </p:nvPr>
        </p:nvGraphicFramePr>
        <p:xfrm>
          <a:off x="4233043" y="66110"/>
          <a:ext cx="4679603" cy="288032"/>
        </p:xfrm>
        <a:graphic>
          <a:graphicData uri="http://schemas.openxmlformats.org/drawingml/2006/table">
            <a:tbl>
              <a:tblPr firstRow="1" bandRow="1">
                <a:tableStyleId>{5C22544A-7EE6-4342-B048-85BDC9FD1C3A}</a:tableStyleId>
              </a:tblPr>
              <a:tblGrid>
                <a:gridCol w="1755250">
                  <a:extLst>
                    <a:ext uri="{9D8B030D-6E8A-4147-A177-3AD203B41FA5}">
                      <a16:colId xmlns:a16="http://schemas.microsoft.com/office/drawing/2014/main" val="3198638814"/>
                    </a:ext>
                  </a:extLst>
                </a:gridCol>
                <a:gridCol w="2924353">
                  <a:extLst>
                    <a:ext uri="{9D8B030D-6E8A-4147-A177-3AD203B41FA5}">
                      <a16:colId xmlns:a16="http://schemas.microsoft.com/office/drawing/2014/main" val="243907055"/>
                    </a:ext>
                  </a:extLst>
                </a:gridCol>
              </a:tblGrid>
              <a:tr h="288032">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事業者番号：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協力依頼先</a:t>
                      </a:r>
                      <a:r>
                        <a:rPr kumimoji="1" lang="ja-JP" altLang="en-US" sz="1200" b="0" dirty="0">
                          <a:solidFill>
                            <a:schemeClr val="tx1"/>
                          </a:solidFill>
                          <a:latin typeface="Meiryo UI" panose="020B0604030504040204" pitchFamily="50" charset="-128"/>
                          <a:ea typeface="Meiryo UI" panose="020B0604030504040204" pitchFamily="50" charset="-128"/>
                          <a:sym typeface="Wingdings" panose="05000000000000000000" pitchFamily="2" charset="2"/>
                        </a:rPr>
                        <a:t>（自治体／介護事業者）</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04983947"/>
                  </a:ext>
                </a:extLst>
              </a:tr>
            </a:tbl>
          </a:graphicData>
        </a:graphic>
      </p:graphicFrame>
      <p:sp>
        <p:nvSpPr>
          <p:cNvPr id="10" name="AutoShape 10">
            <a:extLst>
              <a:ext uri="{FF2B5EF4-FFF2-40B4-BE49-F238E27FC236}">
                <a16:creationId xmlns:a16="http://schemas.microsoft.com/office/drawing/2014/main" id="{0B5E191B-0311-40B2-8EA6-24E64D6F0D96}"/>
              </a:ext>
            </a:extLst>
          </p:cNvPr>
          <p:cNvSpPr>
            <a:spLocks noChangeArrowheads="1"/>
          </p:cNvSpPr>
          <p:nvPr/>
        </p:nvSpPr>
        <p:spPr bwMode="auto">
          <a:xfrm>
            <a:off x="5246624" y="320896"/>
            <a:ext cx="854991" cy="493429"/>
          </a:xfrm>
          <a:prstGeom prst="wedgeRoundRectCallout">
            <a:avLst>
              <a:gd name="adj1" fmla="val -2115"/>
              <a:gd name="adj2" fmla="val -75646"/>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wrap="square" anchor="ctr">
            <a:noAutofit/>
          </a:bodyPr>
          <a:lstStyle/>
          <a:p>
            <a:pPr lvl="0" algn="l" fontAlgn="base">
              <a:spcAft>
                <a:spcPts val="0"/>
              </a:spcAft>
            </a:pPr>
            <a:r>
              <a:rPr lang="ja-JP" altLang="en-US" sz="1200" dirty="0">
                <a:effectLst/>
                <a:latin typeface="Meiryo UI" panose="020B0604030504040204" pitchFamily="50" charset="-128"/>
                <a:ea typeface="Meiryo UI" panose="020B0604030504040204" pitchFamily="50" charset="-128"/>
                <a:cs typeface="ＭＳ Ｐゴシック" panose="020B0600070205080204" pitchFamily="50" charset="-128"/>
              </a:rPr>
              <a:t>記載不要</a:t>
            </a:r>
            <a:endParaRPr lang="ja-JP" sz="200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2" name="AutoShape 10">
            <a:extLst>
              <a:ext uri="{FF2B5EF4-FFF2-40B4-BE49-F238E27FC236}">
                <a16:creationId xmlns:a16="http://schemas.microsoft.com/office/drawing/2014/main" id="{AD8E4A9C-03B1-49F9-AF6A-F15D3F33CA48}"/>
              </a:ext>
            </a:extLst>
          </p:cNvPr>
          <p:cNvSpPr>
            <a:spLocks noChangeArrowheads="1"/>
          </p:cNvSpPr>
          <p:nvPr/>
        </p:nvSpPr>
        <p:spPr bwMode="auto">
          <a:xfrm>
            <a:off x="1999878" y="4512959"/>
            <a:ext cx="3960440" cy="1548172"/>
          </a:xfrm>
          <a:prstGeom prst="wedgeRoundRectCallout">
            <a:avLst>
              <a:gd name="adj1" fmla="val -56516"/>
              <a:gd name="adj2" fmla="val -35328"/>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200" dirty="0">
                <a:latin typeface="Meiryo UI" panose="020B0604030504040204" pitchFamily="50" charset="-128"/>
                <a:ea typeface="Meiryo UI" panose="020B0604030504040204" pitchFamily="50" charset="-128"/>
              </a:rPr>
              <a:t>事業の全体像について視覚的にわかりやすい形で図示すること（体裁不問）。その際、自治体や介護事業者の役割と提案主体の役割、またそれらの関係性を明示すること。</a:t>
            </a:r>
            <a:endParaRPr lang="en-US" altLang="ja-JP" sz="1200" dirty="0">
              <a:latin typeface="Meiryo UI" panose="020B0604030504040204" pitchFamily="50" charset="-128"/>
              <a:ea typeface="Meiryo UI" panose="020B0604030504040204" pitchFamily="50" charset="-128"/>
            </a:endParaRPr>
          </a:p>
        </p:txBody>
      </p:sp>
      <p:sp>
        <p:nvSpPr>
          <p:cNvPr id="13" name="テキスト ボックス 1">
            <a:extLst>
              <a:ext uri="{FF2B5EF4-FFF2-40B4-BE49-F238E27FC236}">
                <a16:creationId xmlns:a16="http://schemas.microsoft.com/office/drawing/2014/main" id="{758EB29A-3C7E-4CCD-9B82-6AD88611F167}"/>
              </a:ext>
            </a:extLst>
          </p:cNvPr>
          <p:cNvSpPr txBox="1">
            <a:spLocks noChangeArrowheads="1"/>
          </p:cNvSpPr>
          <p:nvPr/>
        </p:nvSpPr>
        <p:spPr bwMode="auto">
          <a:xfrm>
            <a:off x="128588" y="980728"/>
            <a:ext cx="1710109" cy="276999"/>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sz="1200" b="1" dirty="0">
                <a:solidFill>
                  <a:schemeClr val="bg1"/>
                </a:solidFill>
                <a:latin typeface="Meiryo UI" panose="020B0604030504040204" pitchFamily="50" charset="-128"/>
                <a:ea typeface="Meiryo UI" panose="020B0604030504040204" pitchFamily="50" charset="-128"/>
              </a:rPr>
              <a:t>提案する事業の概要</a:t>
            </a:r>
          </a:p>
        </p:txBody>
      </p:sp>
      <p:sp>
        <p:nvSpPr>
          <p:cNvPr id="14" name="AutoShape 10">
            <a:extLst>
              <a:ext uri="{FF2B5EF4-FFF2-40B4-BE49-F238E27FC236}">
                <a16:creationId xmlns:a16="http://schemas.microsoft.com/office/drawing/2014/main" id="{6B69570C-992F-4C16-AF4E-0DCCA27C1DD4}"/>
              </a:ext>
            </a:extLst>
          </p:cNvPr>
          <p:cNvSpPr>
            <a:spLocks noChangeArrowheads="1"/>
          </p:cNvSpPr>
          <p:nvPr/>
        </p:nvSpPr>
        <p:spPr bwMode="auto">
          <a:xfrm>
            <a:off x="2978164" y="814325"/>
            <a:ext cx="6797661" cy="1157644"/>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一読して事業の骨子を理解できるようまとめること。</a:t>
            </a:r>
            <a:endParaRPr lang="en-US" altLang="ja-JP" sz="1200" dirty="0">
              <a:latin typeface="Meiryo UI" panose="020B0604030504040204" pitchFamily="50" charset="-128"/>
              <a:ea typeface="Meiryo UI" panose="020B0604030504040204" pitchFamily="50" charset="-128"/>
            </a:endParaRPr>
          </a:p>
          <a:p>
            <a:pPr marL="171450" indent="-171450" algn="l" eaLnBrk="1" hangingPunct="1">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本ページは</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枚に収めること。</a:t>
            </a:r>
            <a:endParaRPr lang="en-US" altLang="ja-JP" sz="1200" dirty="0">
              <a:latin typeface="Meiryo UI" panose="020B0604030504040204" pitchFamily="50" charset="-128"/>
              <a:ea typeface="Meiryo UI" panose="020B0604030504040204" pitchFamily="50" charset="-128"/>
            </a:endParaRPr>
          </a:p>
          <a:p>
            <a:pPr marL="171450" indent="-171450" algn="l" eaLnBrk="1" hangingPunct="1">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記載欄のサイズや文字サイズは適宜調整すること。ただし、文字サイズは</a:t>
            </a:r>
            <a:r>
              <a:rPr lang="en-US" altLang="ja-JP" sz="1200" dirty="0">
                <a:latin typeface="Meiryo UI" panose="020B0604030504040204" pitchFamily="50" charset="-128"/>
                <a:ea typeface="Meiryo UI" panose="020B0604030504040204" pitchFamily="50" charset="-128"/>
              </a:rPr>
              <a:t>10pt</a:t>
            </a:r>
            <a:r>
              <a:rPr lang="ja-JP" altLang="en-US" sz="1200" dirty="0">
                <a:latin typeface="Meiryo UI" panose="020B0604030504040204" pitchFamily="50" charset="-128"/>
                <a:ea typeface="Meiryo UI" panose="020B0604030504040204" pitchFamily="50" charset="-128"/>
              </a:rPr>
              <a:t>以上とする。</a:t>
            </a:r>
            <a:endParaRPr lang="en-US" altLang="ja-JP" sz="1200" dirty="0">
              <a:latin typeface="Meiryo UI" panose="020B0604030504040204" pitchFamily="50" charset="-128"/>
              <a:ea typeface="Meiryo UI" panose="020B0604030504040204" pitchFamily="50" charset="-128"/>
            </a:endParaRPr>
          </a:p>
          <a:p>
            <a:pPr marL="171450" indent="-171450" algn="l" eaLnBrk="1" hangingPunct="1">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黄色の枠の注記等は削除すること。</a:t>
            </a:r>
            <a:endParaRPr lang="en-US" altLang="ja-JP" sz="1200" dirty="0">
              <a:latin typeface="Meiryo UI" panose="020B0604030504040204" pitchFamily="50" charset="-128"/>
              <a:ea typeface="Meiryo UI" panose="020B0604030504040204" pitchFamily="50" charset="-128"/>
            </a:endParaRPr>
          </a:p>
        </p:txBody>
      </p:sp>
      <p:sp>
        <p:nvSpPr>
          <p:cNvPr id="15" name="AutoShape 10">
            <a:extLst>
              <a:ext uri="{FF2B5EF4-FFF2-40B4-BE49-F238E27FC236}">
                <a16:creationId xmlns:a16="http://schemas.microsoft.com/office/drawing/2014/main" id="{73280D0E-C8DA-4162-A852-77F435825DB1}"/>
              </a:ext>
            </a:extLst>
          </p:cNvPr>
          <p:cNvSpPr>
            <a:spLocks noChangeArrowheads="1"/>
          </p:cNvSpPr>
          <p:nvPr/>
        </p:nvSpPr>
        <p:spPr bwMode="auto">
          <a:xfrm>
            <a:off x="6752406" y="359907"/>
            <a:ext cx="1152128" cy="753804"/>
          </a:xfrm>
          <a:prstGeom prst="wedgeRoundRectCallout">
            <a:avLst>
              <a:gd name="adj1" fmla="val 30122"/>
              <a:gd name="adj2" fmla="val -65735"/>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wrap="square" anchor="ctr">
            <a:noAutofit/>
          </a:bodyPr>
          <a:lstStyle/>
          <a:p>
            <a:pPr lvl="0" algn="l" fontAlgn="base">
              <a:spcAft>
                <a:spcPts val="0"/>
              </a:spcAft>
            </a:pPr>
            <a:r>
              <a:rPr lang="ja-JP" altLang="en-US" sz="1200" dirty="0">
                <a:effectLst/>
                <a:latin typeface="Meiryo UI" panose="020B0604030504040204" pitchFamily="50" charset="-128"/>
                <a:ea typeface="Meiryo UI" panose="020B0604030504040204" pitchFamily="50" charset="-128"/>
                <a:cs typeface="ＭＳ Ｐゴシック" panose="020B0600070205080204" pitchFamily="50" charset="-128"/>
              </a:rPr>
              <a:t>該当するものを〇で囲む</a:t>
            </a:r>
            <a:endParaRPr lang="ja-JP" sz="200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6" name="Rectangle 5">
            <a:extLst>
              <a:ext uri="{FF2B5EF4-FFF2-40B4-BE49-F238E27FC236}">
                <a16:creationId xmlns:a16="http://schemas.microsoft.com/office/drawing/2014/main" id="{94801EA1-D525-42B1-8061-6ED6E373C309}"/>
              </a:ext>
            </a:extLst>
          </p:cNvPr>
          <p:cNvSpPr>
            <a:spLocks noChangeArrowheads="1"/>
          </p:cNvSpPr>
          <p:nvPr/>
        </p:nvSpPr>
        <p:spPr bwMode="auto">
          <a:xfrm>
            <a:off x="128588" y="3140968"/>
            <a:ext cx="9648825" cy="336289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285750" indent="-285750" algn="l" eaLnBrk="1" hangingPunct="1">
              <a:spcBef>
                <a:spcPct val="30000"/>
              </a:spcBef>
              <a:buFont typeface="Wingdings" panose="05000000000000000000" pitchFamily="2" charset="2"/>
              <a:buChar char="l"/>
            </a:pPr>
            <a:endParaRPr kumimoji="1" lang="en-US" altLang="ja-JP" sz="1400" dirty="0">
              <a:latin typeface="Meiryo UI" panose="020B0604030504040204" pitchFamily="50" charset="-128"/>
              <a:ea typeface="Meiryo UI" panose="020B0604030504040204" pitchFamily="50" charset="-128"/>
            </a:endParaRPr>
          </a:p>
        </p:txBody>
      </p:sp>
      <p:sp>
        <p:nvSpPr>
          <p:cNvPr id="17" name="テキスト ボックス 27">
            <a:extLst>
              <a:ext uri="{FF2B5EF4-FFF2-40B4-BE49-F238E27FC236}">
                <a16:creationId xmlns:a16="http://schemas.microsoft.com/office/drawing/2014/main" id="{A42444A2-67FB-410C-A225-49D3D5C0890B}"/>
              </a:ext>
            </a:extLst>
          </p:cNvPr>
          <p:cNvSpPr txBox="1"/>
          <p:nvPr/>
        </p:nvSpPr>
        <p:spPr>
          <a:xfrm>
            <a:off x="9056662" y="36393"/>
            <a:ext cx="792088" cy="272683"/>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1050" b="1" kern="100" dirty="0">
                <a:effectLst/>
                <a:latin typeface="Century" panose="02040604050505020304" pitchFamily="18" charset="0"/>
                <a:ea typeface="ＭＳ Ｐゴシック" panose="020B0600070205080204" pitchFamily="50" charset="-128"/>
                <a:cs typeface="Times New Roman" panose="02020603050405020304" pitchFamily="18" charset="0"/>
              </a:rPr>
              <a:t>様式２－</a:t>
            </a:r>
            <a:r>
              <a:rPr lang="ja-JP" altLang="en-US" sz="1050" b="1" kern="100" dirty="0">
                <a:effectLst/>
                <a:latin typeface="Century" panose="02040604050505020304" pitchFamily="18" charset="0"/>
                <a:ea typeface="ＭＳ Ｐゴシック" panose="020B0600070205080204" pitchFamily="50" charset="-128"/>
                <a:cs typeface="Times New Roman" panose="02020603050405020304" pitchFamily="18" charset="0"/>
              </a:rPr>
              <a:t>２</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1" name="AutoShape 10">
            <a:extLst>
              <a:ext uri="{FF2B5EF4-FFF2-40B4-BE49-F238E27FC236}">
                <a16:creationId xmlns:a16="http://schemas.microsoft.com/office/drawing/2014/main" id="{4C62F6AE-1DC4-4AEC-807A-C9FE25FE5DBE}"/>
              </a:ext>
            </a:extLst>
          </p:cNvPr>
          <p:cNvSpPr>
            <a:spLocks noChangeArrowheads="1"/>
          </p:cNvSpPr>
          <p:nvPr/>
        </p:nvSpPr>
        <p:spPr bwMode="auto">
          <a:xfrm>
            <a:off x="2143894" y="2199349"/>
            <a:ext cx="5050530" cy="1373667"/>
          </a:xfrm>
          <a:prstGeom prst="wedgeRoundRectCallout">
            <a:avLst>
              <a:gd name="adj1" fmla="val -66106"/>
              <a:gd name="adj2" fmla="val -65146"/>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200" dirty="0">
                <a:latin typeface="Meiryo UI" panose="020B0604030504040204" pitchFamily="50" charset="-128"/>
                <a:ea typeface="Meiryo UI" panose="020B0604030504040204" pitchFamily="50" charset="-128"/>
              </a:rPr>
              <a:t>以下の点を明確にしつつ、事業概要を記載すること。</a:t>
            </a:r>
            <a:endParaRPr lang="en-US" altLang="ja-JP" sz="1200" dirty="0">
              <a:latin typeface="Meiryo UI" panose="020B0604030504040204" pitchFamily="50" charset="-128"/>
              <a:ea typeface="Meiryo UI" panose="020B0604030504040204" pitchFamily="50" charset="-128"/>
            </a:endParaRPr>
          </a:p>
          <a:p>
            <a:pPr marL="171450" indent="-171450" algn="l" eaLnBrk="1" hangingPunct="1">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提案する製品・サービスの対象者（利用者）や関係者</a:t>
            </a:r>
            <a:endParaRPr lang="en-US" altLang="ja-JP" sz="1200" dirty="0">
              <a:latin typeface="Meiryo UI" panose="020B0604030504040204" pitchFamily="50" charset="-128"/>
              <a:ea typeface="Meiryo UI" panose="020B0604030504040204" pitchFamily="50" charset="-128"/>
            </a:endParaRPr>
          </a:p>
          <a:p>
            <a:pPr marL="171450" indent="-171450" algn="l" eaLnBrk="1" hangingPunct="1">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製品・サービスの提供価値</a:t>
            </a:r>
          </a:p>
          <a:p>
            <a:pPr marL="171450" indent="-171450" algn="l" eaLnBrk="1" hangingPunct="1">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実証の場、範囲</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12579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ChangeArrowheads="1"/>
          </p:cNvSpPr>
          <p:nvPr/>
        </p:nvSpPr>
        <p:spPr bwMode="auto">
          <a:xfrm>
            <a:off x="128588" y="980728"/>
            <a:ext cx="9648825" cy="3137274"/>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285750" indent="-285750" algn="l" eaLnBrk="1" hangingPunct="1">
              <a:spcBef>
                <a:spcPct val="30000"/>
              </a:spcBef>
              <a:buFont typeface="Wingdings" panose="05000000000000000000" pitchFamily="2" charset="2"/>
              <a:buChar char="l"/>
            </a:pPr>
            <a:endParaRPr kumimoji="1" lang="en-US" altLang="ja-JP" sz="1400" dirty="0">
              <a:latin typeface="Meiryo UI" panose="020B0604030504040204" pitchFamily="50" charset="-128"/>
              <a:ea typeface="Meiryo UI" panose="020B0604030504040204" pitchFamily="50" charset="-128"/>
            </a:endParaRPr>
          </a:p>
          <a:p>
            <a:pPr marL="285750" indent="-285750" algn="l" eaLnBrk="1" hangingPunct="1">
              <a:spcBef>
                <a:spcPct val="30000"/>
              </a:spcBef>
              <a:buFont typeface="Wingdings" panose="05000000000000000000" pitchFamily="2" charset="2"/>
              <a:buChar char="l"/>
            </a:pPr>
            <a:r>
              <a:rPr kumimoji="1" lang="ja-JP" altLang="en-US" sz="1400" dirty="0">
                <a:latin typeface="Meiryo UI" panose="020B0604030504040204" pitchFamily="50" charset="-128"/>
                <a:ea typeface="Meiryo UI" panose="020B0604030504040204" pitchFamily="50" charset="-128"/>
              </a:rPr>
              <a:t>・・・</a:t>
            </a:r>
          </a:p>
        </p:txBody>
      </p:sp>
      <p:sp>
        <p:nvSpPr>
          <p:cNvPr id="9219" name="Text Box 2"/>
          <p:cNvSpPr txBox="1">
            <a:spLocks noChangeArrowheads="1"/>
          </p:cNvSpPr>
          <p:nvPr/>
        </p:nvSpPr>
        <p:spPr bwMode="auto">
          <a:xfrm>
            <a:off x="-88354" y="354142"/>
            <a:ext cx="1008111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600" b="1" dirty="0">
                <a:solidFill>
                  <a:srgbClr val="000099"/>
                </a:solidFill>
                <a:latin typeface="Meiryo UI" panose="020B0604030504040204" pitchFamily="50" charset="-128"/>
                <a:ea typeface="Meiryo UI" panose="020B0604030504040204" pitchFamily="50" charset="-128"/>
              </a:rPr>
              <a:t>経済産業省「サービス産業強化事業費補助金（認知症共生社会に向けた製品・サービスの効果検証事業）」提案概要</a:t>
            </a:r>
          </a:p>
        </p:txBody>
      </p:sp>
      <p:sp>
        <p:nvSpPr>
          <p:cNvPr id="4" name="正方形/長方形 3">
            <a:extLst>
              <a:ext uri="{FF2B5EF4-FFF2-40B4-BE49-F238E27FC236}">
                <a16:creationId xmlns:a16="http://schemas.microsoft.com/office/drawing/2014/main" id="{54B0E64F-E14A-4618-9377-24755B56C74B}"/>
              </a:ext>
            </a:extLst>
          </p:cNvPr>
          <p:cNvSpPr/>
          <p:nvPr/>
        </p:nvSpPr>
        <p:spPr>
          <a:xfrm>
            <a:off x="3872086" y="6026231"/>
            <a:ext cx="4949825" cy="230832"/>
          </a:xfrm>
          <a:prstGeom prst="rect">
            <a:avLst/>
          </a:prstGeom>
        </p:spPr>
        <p:txBody>
          <a:bodyPr>
            <a:spAutoFit/>
          </a:bodyPr>
          <a:lstStyle/>
          <a:p>
            <a:pPr marL="133350" algn="just">
              <a:spcAft>
                <a:spcPts val="0"/>
              </a:spcAft>
            </a:pPr>
            <a:endParaRPr lang="ja-JP" alt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3" name="テキスト ボックス 1">
            <a:extLst>
              <a:ext uri="{FF2B5EF4-FFF2-40B4-BE49-F238E27FC236}">
                <a16:creationId xmlns:a16="http://schemas.microsoft.com/office/drawing/2014/main" id="{932B0D5D-CFDB-495B-ABAE-F269132CE167}"/>
              </a:ext>
            </a:extLst>
          </p:cNvPr>
          <p:cNvSpPr txBox="1">
            <a:spLocks noChangeArrowheads="1"/>
          </p:cNvSpPr>
          <p:nvPr/>
        </p:nvSpPr>
        <p:spPr bwMode="auto">
          <a:xfrm>
            <a:off x="128588" y="986999"/>
            <a:ext cx="1710109" cy="276999"/>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sz="1200" b="1" dirty="0">
                <a:solidFill>
                  <a:schemeClr val="bg1"/>
                </a:solidFill>
                <a:latin typeface="Meiryo UI" panose="020B0604030504040204" pitchFamily="50" charset="-128"/>
                <a:ea typeface="Meiryo UI" panose="020B0604030504040204" pitchFamily="50" charset="-128"/>
              </a:rPr>
              <a:t>協力依頼事項</a:t>
            </a:r>
          </a:p>
        </p:txBody>
      </p:sp>
      <p:sp>
        <p:nvSpPr>
          <p:cNvPr id="15" name="AutoShape 10">
            <a:extLst>
              <a:ext uri="{FF2B5EF4-FFF2-40B4-BE49-F238E27FC236}">
                <a16:creationId xmlns:a16="http://schemas.microsoft.com/office/drawing/2014/main" id="{4E36F89B-99C9-40F8-A797-C4A970D5CE5C}"/>
              </a:ext>
            </a:extLst>
          </p:cNvPr>
          <p:cNvSpPr>
            <a:spLocks noChangeArrowheads="1"/>
          </p:cNvSpPr>
          <p:nvPr/>
        </p:nvSpPr>
        <p:spPr bwMode="auto">
          <a:xfrm>
            <a:off x="2978164" y="814326"/>
            <a:ext cx="6797661" cy="982002"/>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本ページは</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枚に収めること。</a:t>
            </a:r>
            <a:endParaRPr lang="en-US" altLang="ja-JP" sz="1200" dirty="0">
              <a:latin typeface="Meiryo UI" panose="020B0604030504040204" pitchFamily="50" charset="-128"/>
              <a:ea typeface="Meiryo UI" panose="020B0604030504040204" pitchFamily="50" charset="-128"/>
            </a:endParaRPr>
          </a:p>
          <a:p>
            <a:pPr marL="171450" indent="-171450" algn="l" eaLnBrk="1" hangingPunct="1">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記載欄のサイズや文字サイズは適宜調整すること。ただし、文字サイズは</a:t>
            </a:r>
            <a:r>
              <a:rPr lang="en-US" altLang="ja-JP" sz="1200" dirty="0">
                <a:latin typeface="Meiryo UI" panose="020B0604030504040204" pitchFamily="50" charset="-128"/>
                <a:ea typeface="Meiryo UI" panose="020B0604030504040204" pitchFamily="50" charset="-128"/>
              </a:rPr>
              <a:t>10pt</a:t>
            </a:r>
            <a:r>
              <a:rPr lang="ja-JP" altLang="en-US" sz="1200" dirty="0">
                <a:latin typeface="Meiryo UI" panose="020B0604030504040204" pitchFamily="50" charset="-128"/>
                <a:ea typeface="Meiryo UI" panose="020B0604030504040204" pitchFamily="50" charset="-128"/>
              </a:rPr>
              <a:t>以上とする。</a:t>
            </a:r>
            <a:endParaRPr lang="en-US" altLang="ja-JP" sz="1200" dirty="0">
              <a:latin typeface="Meiryo UI" panose="020B0604030504040204" pitchFamily="50" charset="-128"/>
              <a:ea typeface="Meiryo UI" panose="020B0604030504040204" pitchFamily="50" charset="-128"/>
            </a:endParaRPr>
          </a:p>
          <a:p>
            <a:pPr marL="171450" indent="-171450" algn="l" eaLnBrk="1" hangingPunct="1">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黄色の枠の注記等は削除すること。</a:t>
            </a:r>
            <a:endParaRPr lang="en-US" altLang="ja-JP" sz="1200" dirty="0">
              <a:latin typeface="Meiryo UI" panose="020B0604030504040204" pitchFamily="50" charset="-128"/>
              <a:ea typeface="Meiryo UI" panose="020B0604030504040204" pitchFamily="50" charset="-128"/>
            </a:endParaRPr>
          </a:p>
        </p:txBody>
      </p:sp>
      <p:sp>
        <p:nvSpPr>
          <p:cNvPr id="16" name="Rectangle 5">
            <a:extLst>
              <a:ext uri="{FF2B5EF4-FFF2-40B4-BE49-F238E27FC236}">
                <a16:creationId xmlns:a16="http://schemas.microsoft.com/office/drawing/2014/main" id="{271ED645-5E1D-479D-B6E7-41ADA9A924C0}"/>
              </a:ext>
            </a:extLst>
          </p:cNvPr>
          <p:cNvSpPr>
            <a:spLocks noChangeArrowheads="1"/>
          </p:cNvSpPr>
          <p:nvPr/>
        </p:nvSpPr>
        <p:spPr bwMode="auto">
          <a:xfrm>
            <a:off x="128588" y="4365104"/>
            <a:ext cx="9648825" cy="2232248"/>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285750" indent="-285750" algn="l" eaLnBrk="1" hangingPunct="1">
              <a:spcBef>
                <a:spcPct val="30000"/>
              </a:spcBef>
              <a:buFont typeface="Wingdings" panose="05000000000000000000" pitchFamily="2" charset="2"/>
              <a:buChar char="l"/>
            </a:pPr>
            <a:endParaRPr kumimoji="1" lang="en-US" altLang="ja-JP" sz="1400" dirty="0">
              <a:latin typeface="Meiryo UI" panose="020B0604030504040204" pitchFamily="50" charset="-128"/>
              <a:ea typeface="Meiryo UI" panose="020B0604030504040204" pitchFamily="50" charset="-128"/>
            </a:endParaRPr>
          </a:p>
          <a:p>
            <a:pPr marL="285750" indent="-285750" algn="l" eaLnBrk="1" hangingPunct="1">
              <a:spcBef>
                <a:spcPct val="30000"/>
              </a:spcBef>
              <a:buFont typeface="Wingdings" panose="05000000000000000000" pitchFamily="2" charset="2"/>
              <a:buChar char="l"/>
            </a:pPr>
            <a:r>
              <a:rPr kumimoji="1" lang="ja-JP" altLang="en-US" sz="1400" dirty="0">
                <a:latin typeface="Meiryo UI" panose="020B0604030504040204" pitchFamily="50" charset="-128"/>
                <a:ea typeface="Meiryo UI" panose="020B0604030504040204" pitchFamily="50" charset="-128"/>
              </a:rPr>
              <a:t>・・・</a:t>
            </a:r>
          </a:p>
        </p:txBody>
      </p:sp>
      <p:sp>
        <p:nvSpPr>
          <p:cNvPr id="17" name="テキスト ボックス 1">
            <a:extLst>
              <a:ext uri="{FF2B5EF4-FFF2-40B4-BE49-F238E27FC236}">
                <a16:creationId xmlns:a16="http://schemas.microsoft.com/office/drawing/2014/main" id="{7955FA85-2DE2-4FB8-BEDB-676FB4115D10}"/>
              </a:ext>
            </a:extLst>
          </p:cNvPr>
          <p:cNvSpPr txBox="1">
            <a:spLocks noChangeArrowheads="1"/>
          </p:cNvSpPr>
          <p:nvPr/>
        </p:nvSpPr>
        <p:spPr bwMode="auto">
          <a:xfrm>
            <a:off x="128588" y="4364797"/>
            <a:ext cx="2229317" cy="276999"/>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sz="1200" b="1" dirty="0">
                <a:solidFill>
                  <a:schemeClr val="bg1"/>
                </a:solidFill>
                <a:latin typeface="Meiryo UI" panose="020B0604030504040204" pitchFamily="50" charset="-128"/>
                <a:ea typeface="Meiryo UI" panose="020B0604030504040204" pitchFamily="50" charset="-128"/>
              </a:rPr>
              <a:t>自治体や介護事業者のメリット</a:t>
            </a:r>
          </a:p>
        </p:txBody>
      </p:sp>
      <p:sp>
        <p:nvSpPr>
          <p:cNvPr id="14" name="AutoShape 10">
            <a:extLst>
              <a:ext uri="{FF2B5EF4-FFF2-40B4-BE49-F238E27FC236}">
                <a16:creationId xmlns:a16="http://schemas.microsoft.com/office/drawing/2014/main" id="{0420E636-6485-41E8-9645-26E2762169AB}"/>
              </a:ext>
            </a:extLst>
          </p:cNvPr>
          <p:cNvSpPr>
            <a:spLocks noChangeArrowheads="1"/>
          </p:cNvSpPr>
          <p:nvPr/>
        </p:nvSpPr>
        <p:spPr bwMode="auto">
          <a:xfrm>
            <a:off x="1675842" y="2060848"/>
            <a:ext cx="4392488" cy="1841956"/>
          </a:xfrm>
          <a:prstGeom prst="wedgeRoundRectCallout">
            <a:avLst>
              <a:gd name="adj1" fmla="val -67975"/>
              <a:gd name="adj2" fmla="val -55044"/>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200" dirty="0">
                <a:latin typeface="Meiryo UI" panose="020B0604030504040204" pitchFamily="50" charset="-128"/>
                <a:ea typeface="Meiryo UI" panose="020B0604030504040204" pitchFamily="50" charset="-128"/>
              </a:rPr>
              <a:t>実証において自治体や介護事業者に協力を依頼したい事項について、具体的に記載すること。</a:t>
            </a:r>
            <a:endParaRPr lang="en-US" altLang="ja-JP" sz="1200" dirty="0">
              <a:latin typeface="Meiryo UI" panose="020B0604030504040204" pitchFamily="50" charset="-128"/>
              <a:ea typeface="Meiryo UI" panose="020B0604030504040204" pitchFamily="50" charset="-128"/>
            </a:endParaRPr>
          </a:p>
          <a:p>
            <a:pPr algn="l" eaLnBrk="1" hangingPunct="1"/>
            <a:endParaRPr lang="en-US" altLang="ja-JP" sz="1200" dirty="0">
              <a:latin typeface="Meiryo UI" panose="020B0604030504040204" pitchFamily="50" charset="-128"/>
              <a:ea typeface="Meiryo UI" panose="020B0604030504040204" pitchFamily="50" charset="-128"/>
            </a:endParaRPr>
          </a:p>
          <a:p>
            <a:pPr algn="l" eaLnBrk="1" hangingPunct="1"/>
            <a:r>
              <a:rPr lang="ja-JP" altLang="en-US" sz="1200" dirty="0">
                <a:latin typeface="Meiryo UI" panose="020B0604030504040204" pitchFamily="50" charset="-128"/>
                <a:ea typeface="Meiryo UI" panose="020B0604030504040204" pitchFamily="50" charset="-128"/>
              </a:rPr>
              <a:t>（参考：想定される協力依頼事項の例）</a:t>
            </a:r>
            <a:endParaRPr lang="en-US" altLang="ja-JP" sz="1200" dirty="0">
              <a:latin typeface="Meiryo UI" panose="020B0604030504040204" pitchFamily="50" charset="-128"/>
              <a:ea typeface="Meiryo UI" panose="020B0604030504040204" pitchFamily="50" charset="-128"/>
            </a:endParaRPr>
          </a:p>
          <a:p>
            <a:pPr marL="171450" indent="-171450" algn="l" eaLnBrk="1" hangingPunct="1">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実証の対象者の抽出</a:t>
            </a:r>
            <a:endParaRPr lang="en-US" altLang="ja-JP" sz="1050" dirty="0">
              <a:latin typeface="Meiryo UI" panose="020B0604030504040204" pitchFamily="50" charset="-128"/>
              <a:ea typeface="Meiryo UI" panose="020B0604030504040204" pitchFamily="50" charset="-128"/>
            </a:endParaRPr>
          </a:p>
          <a:p>
            <a:pPr marL="171450" indent="-171450" algn="l" eaLnBrk="1" hangingPunct="1">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間接補助事業者が開発する製品・サービスに関する広報活動</a:t>
            </a:r>
            <a:endParaRPr lang="en-US" altLang="ja-JP" sz="1050" dirty="0">
              <a:latin typeface="Meiryo UI" panose="020B0604030504040204" pitchFamily="50" charset="-128"/>
              <a:ea typeface="Meiryo UI" panose="020B0604030504040204" pitchFamily="50" charset="-128"/>
            </a:endParaRPr>
          </a:p>
          <a:p>
            <a:pPr marL="171450" indent="-171450" algn="l" eaLnBrk="1" hangingPunct="1">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対象者への紹介</a:t>
            </a:r>
            <a:endParaRPr lang="en-US" altLang="ja-JP" sz="1050" dirty="0">
              <a:latin typeface="Meiryo UI" panose="020B0604030504040204" pitchFamily="50" charset="-128"/>
              <a:ea typeface="Meiryo UI" panose="020B0604030504040204" pitchFamily="50" charset="-128"/>
            </a:endParaRPr>
          </a:p>
          <a:p>
            <a:pPr marL="171450" indent="-171450" algn="l" eaLnBrk="1" hangingPunct="1">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施設等の貸し出し</a:t>
            </a:r>
          </a:p>
        </p:txBody>
      </p:sp>
      <p:sp>
        <p:nvSpPr>
          <p:cNvPr id="18" name="AutoShape 10">
            <a:extLst>
              <a:ext uri="{FF2B5EF4-FFF2-40B4-BE49-F238E27FC236}">
                <a16:creationId xmlns:a16="http://schemas.microsoft.com/office/drawing/2014/main" id="{BA8C4E94-E5A2-419A-9FD5-D6BAF0F447BE}"/>
              </a:ext>
            </a:extLst>
          </p:cNvPr>
          <p:cNvSpPr>
            <a:spLocks noChangeArrowheads="1"/>
          </p:cNvSpPr>
          <p:nvPr/>
        </p:nvSpPr>
        <p:spPr bwMode="auto">
          <a:xfrm>
            <a:off x="2617605" y="4005065"/>
            <a:ext cx="6911851" cy="2736303"/>
          </a:xfrm>
          <a:prstGeom prst="wedgeRoundRectCallout">
            <a:avLst>
              <a:gd name="adj1" fmla="val -63586"/>
              <a:gd name="adj2" fmla="val 166"/>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200" dirty="0">
                <a:latin typeface="Meiryo UI" panose="020B0604030504040204" pitchFamily="50" charset="-128"/>
                <a:ea typeface="Meiryo UI" panose="020B0604030504040204" pitchFamily="50" charset="-128"/>
              </a:rPr>
              <a:t>実証を通じて自治体や介護事業者が得られるメリットについて、具体的に記載すること。</a:t>
            </a:r>
            <a:endParaRPr lang="en-US" altLang="ja-JP" sz="1200" dirty="0">
              <a:latin typeface="Meiryo UI" panose="020B0604030504040204" pitchFamily="50" charset="-128"/>
              <a:ea typeface="Meiryo UI" panose="020B0604030504040204" pitchFamily="50" charset="-128"/>
            </a:endParaRPr>
          </a:p>
          <a:p>
            <a:pPr algn="l" eaLnBrk="1" hangingPunct="1"/>
            <a:endParaRPr lang="en-US" altLang="ja-JP" sz="1200" dirty="0">
              <a:latin typeface="Meiryo UI" panose="020B0604030504040204" pitchFamily="50" charset="-128"/>
              <a:ea typeface="Meiryo UI" panose="020B0604030504040204" pitchFamily="50" charset="-128"/>
            </a:endParaRPr>
          </a:p>
          <a:p>
            <a:pPr algn="l" eaLnBrk="1" hangingPunct="1"/>
            <a:r>
              <a:rPr lang="ja-JP" altLang="en-US" sz="1200" dirty="0">
                <a:latin typeface="Meiryo UI" panose="020B0604030504040204" pitchFamily="50" charset="-128"/>
                <a:ea typeface="Meiryo UI" panose="020B0604030504040204" pitchFamily="50" charset="-128"/>
              </a:rPr>
              <a:t>（参考：想定されるメリットの例）</a:t>
            </a:r>
            <a:endParaRPr lang="en-US" altLang="ja-JP" sz="1200" dirty="0">
              <a:latin typeface="Meiryo UI" panose="020B0604030504040204" pitchFamily="50" charset="-128"/>
              <a:ea typeface="Meiryo UI" panose="020B0604030504040204" pitchFamily="50" charset="-128"/>
            </a:endParaRPr>
          </a:p>
          <a:p>
            <a:pPr algn="l" eaLnBrk="1" hangingPunct="1"/>
            <a:r>
              <a:rPr lang="ja-JP" altLang="en-US" sz="1050" dirty="0">
                <a:latin typeface="Meiryo UI" panose="020B0604030504040204" pitchFamily="50" charset="-128"/>
                <a:ea typeface="Meiryo UI" panose="020B0604030504040204" pitchFamily="50" charset="-128"/>
              </a:rPr>
              <a:t>＜自治体向けのメリット＞</a:t>
            </a:r>
          </a:p>
          <a:p>
            <a:pPr marL="171450" indent="-171450" algn="l" eaLnBrk="1" hangingPunct="1">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地域内での認知症についての理解促進</a:t>
            </a:r>
          </a:p>
          <a:p>
            <a:pPr marL="171450" indent="-171450" algn="l" eaLnBrk="1" hangingPunct="1">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認知症についての課題解決のための新たな取組</a:t>
            </a:r>
          </a:p>
          <a:p>
            <a:pPr marL="171450" indent="-171450" algn="l" eaLnBrk="1" hangingPunct="1">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革新的なアイデアを持つ事業者、高い専門性を持つ研究者との新たな連携（認知症にやさしいまちづくりへの協力等）</a:t>
            </a:r>
          </a:p>
          <a:p>
            <a:pPr marL="171450" indent="-171450" algn="l" eaLnBrk="1" hangingPunct="1">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自治体のアピールポイントになり、独自性のあるまちづくりが可能になる</a:t>
            </a:r>
          </a:p>
          <a:p>
            <a:pPr marL="171450" indent="-171450" algn="l" eaLnBrk="1" hangingPunct="1">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関連産業の育成・誘致　　　　等</a:t>
            </a:r>
          </a:p>
          <a:p>
            <a:pPr algn="l" eaLnBrk="1" hangingPunct="1"/>
            <a:endParaRPr lang="en-US" altLang="ja-JP" sz="1050" dirty="0">
              <a:latin typeface="Meiryo UI" panose="020B0604030504040204" pitchFamily="50" charset="-128"/>
              <a:ea typeface="Meiryo UI" panose="020B0604030504040204" pitchFamily="50" charset="-128"/>
            </a:endParaRPr>
          </a:p>
          <a:p>
            <a:pPr algn="l" eaLnBrk="1" hangingPunct="1"/>
            <a:r>
              <a:rPr lang="ja-JP" altLang="en-US" sz="1050" dirty="0">
                <a:latin typeface="Meiryo UI" panose="020B0604030504040204" pitchFamily="50" charset="-128"/>
                <a:ea typeface="Meiryo UI" panose="020B0604030504040204" pitchFamily="50" charset="-128"/>
              </a:rPr>
              <a:t>＜介護施設向けのメリット＞</a:t>
            </a:r>
          </a:p>
          <a:p>
            <a:pPr marL="171450" indent="-171450" algn="l" eaLnBrk="1" hangingPunct="1">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介護現場での負担軽減・生産性向上</a:t>
            </a:r>
          </a:p>
          <a:p>
            <a:pPr marL="171450" indent="-171450" algn="l" eaLnBrk="1" hangingPunct="1">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介護離職の予防</a:t>
            </a:r>
          </a:p>
          <a:p>
            <a:pPr marL="171450" indent="-171450" algn="l" eaLnBrk="1" hangingPunct="1">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利用者の満足度向上　　等</a:t>
            </a:r>
          </a:p>
        </p:txBody>
      </p:sp>
    </p:spTree>
    <p:extLst>
      <p:ext uri="{BB962C8B-B14F-4D97-AF65-F5344CB8AC3E}">
        <p14:creationId xmlns:p14="http://schemas.microsoft.com/office/powerpoint/2010/main" val="1197491866"/>
      </p:ext>
    </p:extLst>
  </p:cSld>
  <p:clrMapOvr>
    <a:masterClrMapping/>
  </p:clrMapOvr>
</p:sld>
</file>

<file path=ppt/theme/theme1.xml><?xml version="1.0" encoding="utf-8"?>
<a:theme xmlns:a="http://schemas.openxmlformats.org/drawingml/2006/main" name="template1">
  <a:themeElements>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D4FDD06EE018C45860A71C1502BD214" ma:contentTypeVersion="10" ma:contentTypeDescription="新しいドキュメントを作成します。" ma:contentTypeScope="" ma:versionID="1624a8e2a1f384b0cf759e4ea8756bcd">
  <xsd:schema xmlns:xsd="http://www.w3.org/2001/XMLSchema" xmlns:xs="http://www.w3.org/2001/XMLSchema" xmlns:p="http://schemas.microsoft.com/office/2006/metadata/properties" xmlns:ns3="0307df4d-40bb-499d-8fa9-5a29541b8c6e" targetNamespace="http://schemas.microsoft.com/office/2006/metadata/properties" ma:root="true" ma:fieldsID="e29682b58bcd99b7e1bffdf88c56bee5" ns3:_="">
    <xsd:import namespace="0307df4d-40bb-499d-8fa9-5a29541b8c6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07df4d-40bb-499d-8fa9-5a29541b8c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E51C7CB-3DA0-423A-83BF-CAFC1AC711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07df4d-40bb-499d-8fa9-5a29541b8c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DB55331-6249-489A-B37E-5FDD51B9DA50}">
  <ds:schemaRefs>
    <ds:schemaRef ds:uri="http://schemas.microsoft.com/sharepoint/v3/contenttype/forms"/>
  </ds:schemaRefs>
</ds:datastoreItem>
</file>

<file path=customXml/itemProps3.xml><?xml version="1.0" encoding="utf-8"?>
<ds:datastoreItem xmlns:ds="http://schemas.openxmlformats.org/officeDocument/2006/customXml" ds:itemID="{A0EC445A-2A09-48C8-910D-0960548E53FD}">
  <ds:schemaRefs>
    <ds:schemaRef ds:uri="http://schemas.microsoft.com/office/2006/documentManagement/types"/>
    <ds:schemaRef ds:uri="http://purl.org/dc/elements/1.1/"/>
    <ds:schemaRef ds:uri="http://schemas.microsoft.com/office/2006/metadata/properties"/>
    <ds:schemaRef ds:uri="0307df4d-40bb-499d-8fa9-5a29541b8c6e"/>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template1</Template>
  <TotalTime>0</TotalTime>
  <Pages>0</Pages>
  <Words>439</Words>
  <Characters>0</Characters>
  <Application>Microsoft Office PowerPoint</Application>
  <DocSecurity>0</DocSecurity>
  <PresentationFormat>ユーザー設定</PresentationFormat>
  <Lines>0</Lines>
  <Paragraphs>52</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Ｐゴシック</vt:lpstr>
      <vt:lpstr>Arial</vt:lpstr>
      <vt:lpstr>Century</vt:lpstr>
      <vt:lpstr>Wingdings</vt:lpstr>
      <vt:lpstr>template1</vt:lpstr>
      <vt:lpstr>PowerPoint プレゼンテーション</vt:lpstr>
      <vt:lpstr>PowerPoint プレゼンテーション</vt:lpstr>
    </vt:vector>
  </TitlesOfParts>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122</cp:revision>
  <cp:lastPrinted>1899-12-30T00:00:00Z</cp:lastPrinted>
  <dcterms:created xsi:type="dcterms:W3CDTF">2006-08-31T19:51:59Z</dcterms:created>
  <dcterms:modified xsi:type="dcterms:W3CDTF">2020-05-07T03:19:44Z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1041-6.4.0.1897</vt:lpwstr>
  </property>
  <property fmtid="{D5CDD505-2E9C-101B-9397-08002B2CF9AE}" pid="3" name="ContentTypeId">
    <vt:lpwstr>0x0101001D4FDD06EE018C45860A71C1502BD214</vt:lpwstr>
  </property>
</Properties>
</file>