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5"/>
  </p:notesMasterIdLst>
  <p:handoutMasterIdLst>
    <p:handoutMasterId r:id="rId26"/>
  </p:handoutMasterIdLst>
  <p:sldIdLst>
    <p:sldId id="362" r:id="rId5"/>
    <p:sldId id="410" r:id="rId6"/>
    <p:sldId id="403" r:id="rId7"/>
    <p:sldId id="361" r:id="rId8"/>
    <p:sldId id="407" r:id="rId9"/>
    <p:sldId id="404" r:id="rId10"/>
    <p:sldId id="393" r:id="rId11"/>
    <p:sldId id="395" r:id="rId12"/>
    <p:sldId id="400" r:id="rId13"/>
    <p:sldId id="394" r:id="rId14"/>
    <p:sldId id="389" r:id="rId15"/>
    <p:sldId id="381" r:id="rId16"/>
    <p:sldId id="384" r:id="rId17"/>
    <p:sldId id="409" r:id="rId18"/>
    <p:sldId id="386" r:id="rId19"/>
    <p:sldId id="405" r:id="rId20"/>
    <p:sldId id="388" r:id="rId21"/>
    <p:sldId id="406" r:id="rId22"/>
    <p:sldId id="408" r:id="rId23"/>
    <p:sldId id="334" r:id="rId24"/>
  </p:sldIdLst>
  <p:sldSz cx="9904413" cy="6858000"/>
  <p:notesSz cx="6735763" cy="9866313"/>
  <p:defaultTextStyle>
    <a:defPPr>
      <a:defRPr lang="ja-JP"/>
    </a:defPPr>
    <a:lvl1pPr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4572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9144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13716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1828800" algn="ctr" rtl="0" fontAlgn="base">
      <a:spcBef>
        <a:spcPct val="0"/>
      </a:spcBef>
      <a:spcAft>
        <a:spcPct val="0"/>
      </a:spcAft>
      <a:defRPr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6pPr>
    <a:lvl7pPr marL="27432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7pPr>
    <a:lvl8pPr marL="32004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8pPr>
    <a:lvl9pPr marL="3657600" algn="l" defTabSz="914400" rtl="0" eaLnBrk="1" latinLnBrk="0" hangingPunct="1">
      <a:defRPr sz="1000" kern="1200">
        <a:solidFill>
          <a:schemeClr val="tx1"/>
        </a:solidFill>
        <a:latin typeface="ＭＳ Ｐゴシック" panose="020B0600070205080204" pitchFamily="50" charset="-128"/>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575">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a:srgbClr val="FF7C80"/>
    <a:srgbClr val="000099"/>
    <a:srgbClr val="FFFF99"/>
    <a:srgbClr val="FFFFCC"/>
    <a:srgbClr val="0033CC"/>
    <a:srgbClr val="FFCC66"/>
    <a:srgbClr val="FF000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autoAdjust="0"/>
  </p:normalViewPr>
  <p:slideViewPr>
    <p:cSldViewPr>
      <p:cViewPr varScale="1">
        <p:scale>
          <a:sx n="85" d="100"/>
          <a:sy n="85" d="100"/>
        </p:scale>
        <p:origin x="1176" y="62"/>
      </p:cViewPr>
      <p:guideLst>
        <p:guide orient="horz" pos="2160"/>
        <p:guide pos="2575"/>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5" d="100"/>
          <a:sy n="75" d="100"/>
        </p:scale>
        <p:origin x="-2148"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44D4669B-96E6-4354-9351-B8E7B5DF903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5" name="Rectangle 3">
            <a:extLst>
              <a:ext uri="{FF2B5EF4-FFF2-40B4-BE49-F238E27FC236}">
                <a16:creationId xmlns:a16="http://schemas.microsoft.com/office/drawing/2014/main" id="{108343C1-C0F5-494F-AA5E-1118809F9090}"/>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0654" tIns="45327" rIns="90654" bIns="45327" numCol="1" anchor="t" anchorCtr="0" compatLnSpc="1">
            <a:prstTxWarp prst="textNoShape">
              <a:avLst/>
            </a:prstTxWarp>
          </a:bodyPr>
          <a:lstStyle>
            <a:lvl1pPr algn="r" eaLnBrk="0" hangingPunct="0">
              <a:defRPr sz="1200">
                <a:latin typeface="ＭＳ Ｐゴシック" pitchFamily="50" charset="-128"/>
                <a:ea typeface="ＭＳ Ｐゴシック" pitchFamily="50" charset="-128"/>
              </a:defRPr>
            </a:lvl1pPr>
          </a:lstStyle>
          <a:p>
            <a:pPr>
              <a:defRPr/>
            </a:pPr>
            <a:fld id="{633BC552-6D3A-4A6F-97E0-138135404B8A}" type="datetimeFigureOut">
              <a:rPr lang="ja-JP" altLang="en-US"/>
              <a:pPr>
                <a:defRPr/>
              </a:pPr>
              <a:t>2020/6/30</a:t>
            </a:fld>
            <a:endParaRPr lang="en-US" altLang="ja-JP" dirty="0"/>
          </a:p>
        </p:txBody>
      </p:sp>
      <p:sp>
        <p:nvSpPr>
          <p:cNvPr id="49156" name="Rectangle 4">
            <a:extLst>
              <a:ext uri="{FF2B5EF4-FFF2-40B4-BE49-F238E27FC236}">
                <a16:creationId xmlns:a16="http://schemas.microsoft.com/office/drawing/2014/main" id="{4B95C47E-56CE-49D7-AE53-563C6A124AEB}"/>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l" eaLnBrk="0" hangingPunct="0">
              <a:defRPr sz="1200">
                <a:latin typeface="ＭＳ Ｐゴシック" pitchFamily="50" charset="-128"/>
                <a:ea typeface="ＭＳ Ｐゴシック" pitchFamily="50" charset="-128"/>
              </a:defRPr>
            </a:lvl1pPr>
          </a:lstStyle>
          <a:p>
            <a:pPr>
              <a:defRPr/>
            </a:pPr>
            <a:endParaRPr lang="en-US" altLang="ja-JP"/>
          </a:p>
        </p:txBody>
      </p:sp>
      <p:sp>
        <p:nvSpPr>
          <p:cNvPr id="49157" name="Rectangle 5">
            <a:extLst>
              <a:ext uri="{FF2B5EF4-FFF2-40B4-BE49-F238E27FC236}">
                <a16:creationId xmlns:a16="http://schemas.microsoft.com/office/drawing/2014/main" id="{983C5183-50BD-4253-AB8E-2ED2D23FE2D0}"/>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0654" tIns="45327" rIns="90654" bIns="45327" numCol="1" anchor="b" anchorCtr="0" compatLnSpc="1">
            <a:prstTxWarp prst="textNoShape">
              <a:avLst/>
            </a:prstTxWarp>
          </a:bodyPr>
          <a:lstStyle>
            <a:lvl1pPr algn="r" eaLnBrk="0" hangingPunct="0">
              <a:defRPr sz="1200"/>
            </a:lvl1pPr>
          </a:lstStyle>
          <a:p>
            <a:fld id="{D6A18BFA-5621-4697-9818-E2EE622D683A}" type="slidenum">
              <a:rPr lang="ja-JP" altLang="en-US"/>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94CB32A-A4FC-46A4-AFFD-6B29D63EFEE4}"/>
              </a:ext>
            </a:extLst>
          </p:cNvPr>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1" name="Rectangle 3">
            <a:extLst>
              <a:ext uri="{FF2B5EF4-FFF2-40B4-BE49-F238E27FC236}">
                <a16:creationId xmlns:a16="http://schemas.microsoft.com/office/drawing/2014/main" id="{B89B8CFB-AA66-4C81-A958-8CFE5E1CC6CA}"/>
              </a:ext>
            </a:extLst>
          </p:cNvPr>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7" tIns="45711" rIns="91427" bIns="45711" numCol="1" anchor="t" anchorCtr="0" compatLnSpc="1">
            <a:prstTxWarp prst="textNoShape">
              <a:avLst/>
            </a:prstTxWarp>
          </a:bodyPr>
          <a:lstStyle>
            <a:lvl1pPr algn="r" defTabSz="914406">
              <a:defRPr sz="1200">
                <a:latin typeface="Arial" charset="0"/>
                <a:ea typeface="ＭＳ Ｐゴシック" pitchFamily="50" charset="-128"/>
              </a:defRPr>
            </a:lvl1pPr>
          </a:lstStyle>
          <a:p>
            <a:pPr>
              <a:defRPr/>
            </a:pPr>
            <a:endParaRPr lang="en-US" altLang="ja-JP"/>
          </a:p>
        </p:txBody>
      </p:sp>
      <p:sp>
        <p:nvSpPr>
          <p:cNvPr id="22532" name="Rectangle 4">
            <a:extLst>
              <a:ext uri="{FF2B5EF4-FFF2-40B4-BE49-F238E27FC236}">
                <a16:creationId xmlns:a16="http://schemas.microsoft.com/office/drawing/2014/main" id="{BBF69785-C5D4-400F-9A73-7FD74DE65F84}"/>
              </a:ext>
            </a:extLst>
          </p:cNvPr>
          <p:cNvSpPr>
            <a:spLocks noGrp="1" noRot="1" noChangeAspect="1" noChangeArrowheads="1"/>
          </p:cNvSpPr>
          <p:nvPr>
            <p:ph type="sldImg" idx="2"/>
          </p:nvPr>
        </p:nvSpPr>
        <p:spPr bwMode="auto">
          <a:xfrm>
            <a:off x="696913" y="741363"/>
            <a:ext cx="5341937" cy="369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Rectangle 5">
            <a:extLst>
              <a:ext uri="{FF2B5EF4-FFF2-40B4-BE49-F238E27FC236}">
                <a16:creationId xmlns:a16="http://schemas.microsoft.com/office/drawing/2014/main" id="{B9F45080-84E9-46BA-B68F-09203588B9C1}"/>
              </a:ext>
            </a:extLst>
          </p:cNvPr>
          <p:cNvSpPr>
            <a:spLocks noGrp="1" noRot="1" noChangeArrowheads="1"/>
          </p:cNvSpPr>
          <p:nvPr>
            <p:ph type="body" sz="quarter" idx="3"/>
          </p:nvPr>
        </p:nvSpPr>
        <p:spPr bwMode="auto">
          <a:xfrm>
            <a:off x="674688" y="4686300"/>
            <a:ext cx="5386387" cy="4438650"/>
          </a:xfrm>
          <a:prstGeom prst="rect">
            <a:avLst/>
          </a:prstGeom>
          <a:noFill/>
          <a:ln w="9525">
            <a:noFill/>
            <a:miter lim="800000"/>
            <a:headEnd/>
            <a:tailEnd/>
          </a:ln>
          <a:effectLst/>
        </p:spPr>
        <p:txBody>
          <a:bodyPr vert="horz" wrap="square" lIns="91427" tIns="45711" rIns="91427" bIns="45711"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a:extLst>
              <a:ext uri="{FF2B5EF4-FFF2-40B4-BE49-F238E27FC236}">
                <a16:creationId xmlns:a16="http://schemas.microsoft.com/office/drawing/2014/main" id="{9A42E48D-2917-4957-BBAF-607AA21808C8}"/>
              </a:ext>
            </a:extLst>
          </p:cNvPr>
          <p:cNvSpPr>
            <a:spLocks noGrp="1" noChangeArrowheads="1"/>
          </p:cNvSpPr>
          <p:nvPr>
            <p:ph type="ftr" sz="quarter" idx="4"/>
          </p:nvPr>
        </p:nvSpPr>
        <p:spPr bwMode="auto">
          <a:xfrm>
            <a:off x="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l" defTabSz="914406">
              <a:defRPr sz="1200">
                <a:latin typeface="Arial" charset="0"/>
                <a:ea typeface="ＭＳ Ｐゴシック" pitchFamily="50" charset="-128"/>
              </a:defRPr>
            </a:lvl1pPr>
          </a:lstStyle>
          <a:p>
            <a:pPr>
              <a:defRPr/>
            </a:pPr>
            <a:endParaRPr lang="en-US" altLang="ja-JP"/>
          </a:p>
        </p:txBody>
      </p:sp>
      <p:sp>
        <p:nvSpPr>
          <p:cNvPr id="2055" name="Rectangle 7">
            <a:extLst>
              <a:ext uri="{FF2B5EF4-FFF2-40B4-BE49-F238E27FC236}">
                <a16:creationId xmlns:a16="http://schemas.microsoft.com/office/drawing/2014/main" id="{E9166658-D3C7-42D4-9FE0-C6112471AD82}"/>
              </a:ext>
            </a:extLst>
          </p:cNvPr>
          <p:cNvSpPr>
            <a:spLocks noGrp="1" noChangeArrowheads="1"/>
          </p:cNvSpPr>
          <p:nvPr>
            <p:ph type="sldNum" sz="quarter" idx="5"/>
          </p:nvPr>
        </p:nvSpPr>
        <p:spPr bwMode="auto">
          <a:xfrm>
            <a:off x="3816350" y="9371013"/>
            <a:ext cx="2917825" cy="493712"/>
          </a:xfrm>
          <a:prstGeom prst="rect">
            <a:avLst/>
          </a:prstGeom>
          <a:noFill/>
          <a:ln w="9525">
            <a:noFill/>
            <a:miter lim="800000"/>
            <a:headEnd/>
            <a:tailEnd/>
          </a:ln>
          <a:effectLst/>
        </p:spPr>
        <p:txBody>
          <a:bodyPr vert="horz" wrap="square" lIns="91427" tIns="45711" rIns="91427" bIns="45711" numCol="1" anchor="b" anchorCtr="0" compatLnSpc="1">
            <a:prstTxWarp prst="textNoShape">
              <a:avLst/>
            </a:prstTxWarp>
          </a:bodyPr>
          <a:lstStyle>
            <a:lvl1pPr algn="r">
              <a:defRPr sz="1200">
                <a:latin typeface="Arial" panose="020B0604020202020204" pitchFamily="34" charset="0"/>
              </a:defRPr>
            </a:lvl1pPr>
          </a:lstStyle>
          <a:p>
            <a:fld id="{46426592-50F5-4F3A-8938-1960D08615D4}"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7F72CB01-32BB-47C6-BD44-642EEE011F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B99F1A4B-52DB-40A1-BBFF-18846D1769A4}" type="slidenum">
              <a:rPr lang="ja-JP" altLang="en-US" sz="1200">
                <a:latin typeface="Arial" panose="020B0604020202020204" pitchFamily="34" charset="0"/>
              </a:rPr>
              <a:pPr eaLnBrk="1" hangingPunct="1"/>
              <a:t>1</a:t>
            </a:fld>
            <a:endParaRPr lang="en-US" altLang="ja-JP" sz="1200">
              <a:latin typeface="Arial" panose="020B0604020202020204" pitchFamily="34" charset="0"/>
            </a:endParaRPr>
          </a:p>
        </p:txBody>
      </p:sp>
      <p:sp>
        <p:nvSpPr>
          <p:cNvPr id="23555" name="Rectangle 2">
            <a:extLst>
              <a:ext uri="{FF2B5EF4-FFF2-40B4-BE49-F238E27FC236}">
                <a16:creationId xmlns:a16="http://schemas.microsoft.com/office/drawing/2014/main" id="{0EA985DF-CBD1-4953-9C66-976831DE9573}"/>
              </a:ext>
            </a:extLst>
          </p:cNvPr>
          <p:cNvSpPr>
            <a:spLocks noGrp="1" noRot="1" noChangeAspect="1" noChangeArrowheads="1" noTextEdit="1"/>
          </p:cNvSpPr>
          <p:nvPr>
            <p:ph type="sldImg"/>
          </p:nvPr>
        </p:nvSpPr>
        <p:spPr>
          <a:xfrm>
            <a:off x="708025" y="739775"/>
            <a:ext cx="5341938" cy="3698875"/>
          </a:xfrm>
        </p:spPr>
      </p:sp>
      <p:sp>
        <p:nvSpPr>
          <p:cNvPr id="23556" name="Rectangle 3">
            <a:extLst>
              <a:ext uri="{FF2B5EF4-FFF2-40B4-BE49-F238E27FC236}">
                <a16:creationId xmlns:a16="http://schemas.microsoft.com/office/drawing/2014/main" id="{993791B0-7C8F-49B4-AA86-E537BC4820B6}"/>
              </a:ext>
            </a:extLst>
          </p:cNvPr>
          <p:cNvSpPr>
            <a:spLocks noGrp="1" noRot="1" noChangeArrowheads="1"/>
          </p:cNvSpPr>
          <p:nvPr>
            <p:ph type="body" idx="1"/>
          </p:nvPr>
        </p:nvSpPr>
        <p:spPr>
          <a:xfrm>
            <a:off x="895350" y="4686300"/>
            <a:ext cx="4945063" cy="44402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GB">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F8602E30-DD47-4470-B615-2977166DBD4E}"/>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237A7A20-C661-4ECB-A405-D1D242C71292}" type="slidenum">
              <a:rPr lang="ja-JP" altLang="en-US" sz="1200">
                <a:latin typeface="Arial" panose="020B0604020202020204" pitchFamily="34" charset="0"/>
              </a:rPr>
              <a:pPr algn="r" eaLnBrk="1" hangingPunct="1"/>
              <a:t>10</a:t>
            </a:fld>
            <a:endParaRPr lang="en-US" altLang="ja-JP" sz="1200">
              <a:latin typeface="Arial" panose="020B0604020202020204" pitchFamily="34" charset="0"/>
            </a:endParaRPr>
          </a:p>
        </p:txBody>
      </p:sp>
      <p:sp>
        <p:nvSpPr>
          <p:cNvPr id="32771" name="Rectangle 2">
            <a:extLst>
              <a:ext uri="{FF2B5EF4-FFF2-40B4-BE49-F238E27FC236}">
                <a16:creationId xmlns:a16="http://schemas.microsoft.com/office/drawing/2014/main" id="{7A81E493-B7E1-4EA5-9029-F7DA014A2E36}"/>
              </a:ext>
            </a:extLst>
          </p:cNvPr>
          <p:cNvSpPr>
            <a:spLocks noGrp="1" noRot="1" noChangeAspect="1" noChangeArrowheads="1" noTextEdit="1"/>
          </p:cNvSpPr>
          <p:nvPr>
            <p:ph type="sldImg"/>
          </p:nvPr>
        </p:nvSpPr>
        <p:spPr/>
      </p:sp>
      <p:sp>
        <p:nvSpPr>
          <p:cNvPr id="32772" name="Rectangle 3">
            <a:extLst>
              <a:ext uri="{FF2B5EF4-FFF2-40B4-BE49-F238E27FC236}">
                <a16:creationId xmlns:a16="http://schemas.microsoft.com/office/drawing/2014/main" id="{D3D943BD-0D8C-48BF-8252-A6FDF1EFE76A}"/>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59D80B54-0506-48E2-A7EC-7D0D37BA78B1}"/>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F54824E3-1D45-4783-989F-D050D7B4A4EE}" type="slidenum">
              <a:rPr lang="ja-JP" altLang="en-US" sz="1200">
                <a:latin typeface="Arial" panose="020B0604020202020204" pitchFamily="34" charset="0"/>
              </a:rPr>
              <a:pPr algn="r" eaLnBrk="1" hangingPunct="1"/>
              <a:t>11</a:t>
            </a:fld>
            <a:endParaRPr lang="en-US" altLang="ja-JP" sz="1200">
              <a:latin typeface="Arial" panose="020B0604020202020204" pitchFamily="34" charset="0"/>
            </a:endParaRPr>
          </a:p>
        </p:txBody>
      </p:sp>
      <p:sp>
        <p:nvSpPr>
          <p:cNvPr id="33795" name="Rectangle 2">
            <a:extLst>
              <a:ext uri="{FF2B5EF4-FFF2-40B4-BE49-F238E27FC236}">
                <a16:creationId xmlns:a16="http://schemas.microsoft.com/office/drawing/2014/main" id="{0A91B7EB-315A-43EF-9839-626156F316CD}"/>
              </a:ext>
            </a:extLst>
          </p:cNvPr>
          <p:cNvSpPr>
            <a:spLocks noGrp="1" noRot="1" noChangeAspect="1" noChangeArrowheads="1" noTextEdit="1"/>
          </p:cNvSpPr>
          <p:nvPr>
            <p:ph type="sldImg"/>
          </p:nvPr>
        </p:nvSpPr>
        <p:spPr/>
      </p:sp>
      <p:sp>
        <p:nvSpPr>
          <p:cNvPr id="33796" name="Rectangle 3">
            <a:extLst>
              <a:ext uri="{FF2B5EF4-FFF2-40B4-BE49-F238E27FC236}">
                <a16:creationId xmlns:a16="http://schemas.microsoft.com/office/drawing/2014/main" id="{7667805E-4782-4B33-86FD-82116AFAAF0A}"/>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154870E4-78A5-4032-B20B-9BE7217F9B29}"/>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73709078-E0C6-4B8E-8852-7A0D93EE8A73}" type="slidenum">
              <a:rPr lang="ja-JP" altLang="en-US" sz="1200">
                <a:latin typeface="Arial" panose="020B0604020202020204" pitchFamily="34" charset="0"/>
              </a:rPr>
              <a:pPr algn="r" eaLnBrk="1" hangingPunct="1"/>
              <a:t>12</a:t>
            </a:fld>
            <a:endParaRPr lang="en-US" altLang="ja-JP" sz="1200">
              <a:latin typeface="Arial" panose="020B0604020202020204" pitchFamily="34" charset="0"/>
            </a:endParaRPr>
          </a:p>
        </p:txBody>
      </p:sp>
      <p:sp>
        <p:nvSpPr>
          <p:cNvPr id="34819" name="Rectangle 2">
            <a:extLst>
              <a:ext uri="{FF2B5EF4-FFF2-40B4-BE49-F238E27FC236}">
                <a16:creationId xmlns:a16="http://schemas.microsoft.com/office/drawing/2014/main" id="{A7890A41-7C8A-4022-B1D5-B6CF2A07B88A}"/>
              </a:ext>
            </a:extLst>
          </p:cNvPr>
          <p:cNvSpPr>
            <a:spLocks noGrp="1" noRot="1" noChangeAspect="1" noChangeArrowheads="1" noTextEdit="1"/>
          </p:cNvSpPr>
          <p:nvPr>
            <p:ph type="sldImg"/>
          </p:nvPr>
        </p:nvSpPr>
        <p:spPr/>
      </p:sp>
      <p:sp>
        <p:nvSpPr>
          <p:cNvPr id="34820" name="Rectangle 3">
            <a:extLst>
              <a:ext uri="{FF2B5EF4-FFF2-40B4-BE49-F238E27FC236}">
                <a16:creationId xmlns:a16="http://schemas.microsoft.com/office/drawing/2014/main" id="{3B73BDFC-6BB1-41ED-93BB-B264AD2446DC}"/>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13</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4073501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14</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990114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A69F285C-5490-47D2-90C9-EF0FC9E4B6B8}"/>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8634D095-4F70-4D43-B444-0B2BFF924F8F}" type="slidenum">
              <a:rPr lang="ja-JP" altLang="en-US" sz="1200">
                <a:latin typeface="Arial" panose="020B0604020202020204" pitchFamily="34" charset="0"/>
              </a:rPr>
              <a:pPr algn="r" eaLnBrk="1" hangingPunct="1"/>
              <a:t>15</a:t>
            </a:fld>
            <a:endParaRPr lang="en-US" altLang="ja-JP" sz="1200">
              <a:latin typeface="Arial" panose="020B0604020202020204" pitchFamily="34" charset="0"/>
            </a:endParaRPr>
          </a:p>
        </p:txBody>
      </p:sp>
      <p:sp>
        <p:nvSpPr>
          <p:cNvPr id="36867" name="Rectangle 2">
            <a:extLst>
              <a:ext uri="{FF2B5EF4-FFF2-40B4-BE49-F238E27FC236}">
                <a16:creationId xmlns:a16="http://schemas.microsoft.com/office/drawing/2014/main" id="{C6D28C71-4DC5-4E5B-B31F-BED9D8426CDE}"/>
              </a:ext>
            </a:extLst>
          </p:cNvPr>
          <p:cNvSpPr>
            <a:spLocks noGrp="1" noRot="1" noChangeAspect="1" noChangeArrowheads="1" noTextEdit="1"/>
          </p:cNvSpPr>
          <p:nvPr>
            <p:ph type="sldImg"/>
          </p:nvPr>
        </p:nvSpPr>
        <p:spPr/>
      </p:sp>
      <p:sp>
        <p:nvSpPr>
          <p:cNvPr id="36868" name="Rectangle 3">
            <a:extLst>
              <a:ext uri="{FF2B5EF4-FFF2-40B4-BE49-F238E27FC236}">
                <a16:creationId xmlns:a16="http://schemas.microsoft.com/office/drawing/2014/main" id="{CA881189-AC7E-4BA0-810B-5578A039B50F}"/>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124127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D5D11F-80FE-4EEA-8DC1-A1AA2CF9E3D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626DDBEE-63D4-4467-8BCA-9ACEE99221DB}" type="slidenum">
              <a:rPr lang="ja-JP" altLang="en-US" sz="1200">
                <a:latin typeface="Arial" panose="020B0604020202020204" pitchFamily="34" charset="0"/>
              </a:rPr>
              <a:pPr algn="r" eaLnBrk="1" hangingPunct="1"/>
              <a:t>16</a:t>
            </a:fld>
            <a:endParaRPr lang="en-US" altLang="ja-JP" sz="1200">
              <a:latin typeface="Arial" panose="020B0604020202020204" pitchFamily="34" charset="0"/>
            </a:endParaRPr>
          </a:p>
        </p:txBody>
      </p:sp>
      <p:sp>
        <p:nvSpPr>
          <p:cNvPr id="38915" name="Rectangle 2">
            <a:extLst>
              <a:ext uri="{FF2B5EF4-FFF2-40B4-BE49-F238E27FC236}">
                <a16:creationId xmlns:a16="http://schemas.microsoft.com/office/drawing/2014/main" id="{0F59C530-4820-412C-9B24-1F5713BFCA88}"/>
              </a:ext>
            </a:extLst>
          </p:cNvPr>
          <p:cNvSpPr>
            <a:spLocks noGrp="1" noRot="1" noChangeAspect="1" noChangeArrowheads="1" noTextEdit="1"/>
          </p:cNvSpPr>
          <p:nvPr>
            <p:ph type="sldImg"/>
          </p:nvPr>
        </p:nvSpPr>
        <p:spPr/>
      </p:sp>
      <p:sp>
        <p:nvSpPr>
          <p:cNvPr id="38916" name="Rectangle 3">
            <a:extLst>
              <a:ext uri="{FF2B5EF4-FFF2-40B4-BE49-F238E27FC236}">
                <a16:creationId xmlns:a16="http://schemas.microsoft.com/office/drawing/2014/main" id="{FD5FD37B-D195-44E0-B936-5FE7BF22CC78}"/>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40390666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D5D11F-80FE-4EEA-8DC1-A1AA2CF9E3D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626DDBEE-63D4-4467-8BCA-9ACEE99221DB}" type="slidenum">
              <a:rPr lang="ja-JP" altLang="en-US" sz="1200">
                <a:latin typeface="Arial" panose="020B0604020202020204" pitchFamily="34" charset="0"/>
              </a:rPr>
              <a:pPr algn="r" eaLnBrk="1" hangingPunct="1"/>
              <a:t>17</a:t>
            </a:fld>
            <a:endParaRPr lang="en-US" altLang="ja-JP" sz="1200">
              <a:latin typeface="Arial" panose="020B0604020202020204" pitchFamily="34" charset="0"/>
            </a:endParaRPr>
          </a:p>
        </p:txBody>
      </p:sp>
      <p:sp>
        <p:nvSpPr>
          <p:cNvPr id="38915" name="Rectangle 2">
            <a:extLst>
              <a:ext uri="{FF2B5EF4-FFF2-40B4-BE49-F238E27FC236}">
                <a16:creationId xmlns:a16="http://schemas.microsoft.com/office/drawing/2014/main" id="{0F59C530-4820-412C-9B24-1F5713BFCA88}"/>
              </a:ext>
            </a:extLst>
          </p:cNvPr>
          <p:cNvSpPr>
            <a:spLocks noGrp="1" noRot="1" noChangeAspect="1" noChangeArrowheads="1" noTextEdit="1"/>
          </p:cNvSpPr>
          <p:nvPr>
            <p:ph type="sldImg"/>
          </p:nvPr>
        </p:nvSpPr>
        <p:spPr/>
      </p:sp>
      <p:sp>
        <p:nvSpPr>
          <p:cNvPr id="38916" name="Rectangle 3">
            <a:extLst>
              <a:ext uri="{FF2B5EF4-FFF2-40B4-BE49-F238E27FC236}">
                <a16:creationId xmlns:a16="http://schemas.microsoft.com/office/drawing/2014/main" id="{FD5FD37B-D195-44E0-B936-5FE7BF22CC78}"/>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944182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D5D11F-80FE-4EEA-8DC1-A1AA2CF9E3D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626DDBEE-63D4-4467-8BCA-9ACEE99221DB}" type="slidenum">
              <a:rPr lang="ja-JP" altLang="en-US" sz="1200">
                <a:latin typeface="Arial" panose="020B0604020202020204" pitchFamily="34" charset="0"/>
              </a:rPr>
              <a:pPr algn="r" eaLnBrk="1" hangingPunct="1"/>
              <a:t>18</a:t>
            </a:fld>
            <a:endParaRPr lang="en-US" altLang="ja-JP" sz="1200">
              <a:latin typeface="Arial" panose="020B0604020202020204" pitchFamily="34" charset="0"/>
            </a:endParaRPr>
          </a:p>
        </p:txBody>
      </p:sp>
      <p:sp>
        <p:nvSpPr>
          <p:cNvPr id="38915" name="Rectangle 2">
            <a:extLst>
              <a:ext uri="{FF2B5EF4-FFF2-40B4-BE49-F238E27FC236}">
                <a16:creationId xmlns:a16="http://schemas.microsoft.com/office/drawing/2014/main" id="{0F59C530-4820-412C-9B24-1F5713BFCA88}"/>
              </a:ext>
            </a:extLst>
          </p:cNvPr>
          <p:cNvSpPr>
            <a:spLocks noGrp="1" noRot="1" noChangeAspect="1" noChangeArrowheads="1" noTextEdit="1"/>
          </p:cNvSpPr>
          <p:nvPr>
            <p:ph type="sldImg"/>
          </p:nvPr>
        </p:nvSpPr>
        <p:spPr/>
      </p:sp>
      <p:sp>
        <p:nvSpPr>
          <p:cNvPr id="38916" name="Rectangle 3">
            <a:extLst>
              <a:ext uri="{FF2B5EF4-FFF2-40B4-BE49-F238E27FC236}">
                <a16:creationId xmlns:a16="http://schemas.microsoft.com/office/drawing/2014/main" id="{FD5FD37B-D195-44E0-B936-5FE7BF22CC78}"/>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691015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1D5D11F-80FE-4EEA-8DC1-A1AA2CF9E3D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626DDBEE-63D4-4467-8BCA-9ACEE99221DB}" type="slidenum">
              <a:rPr lang="ja-JP" altLang="en-US" sz="1200">
                <a:latin typeface="Arial" panose="020B0604020202020204" pitchFamily="34" charset="0"/>
              </a:rPr>
              <a:pPr algn="r" eaLnBrk="1" hangingPunct="1"/>
              <a:t>19</a:t>
            </a:fld>
            <a:endParaRPr lang="en-US" altLang="ja-JP" sz="1200">
              <a:latin typeface="Arial" panose="020B0604020202020204" pitchFamily="34" charset="0"/>
            </a:endParaRPr>
          </a:p>
        </p:txBody>
      </p:sp>
      <p:sp>
        <p:nvSpPr>
          <p:cNvPr id="38915" name="Rectangle 2">
            <a:extLst>
              <a:ext uri="{FF2B5EF4-FFF2-40B4-BE49-F238E27FC236}">
                <a16:creationId xmlns:a16="http://schemas.microsoft.com/office/drawing/2014/main" id="{0F59C530-4820-412C-9B24-1F5713BFCA88}"/>
              </a:ext>
            </a:extLst>
          </p:cNvPr>
          <p:cNvSpPr>
            <a:spLocks noGrp="1" noRot="1" noChangeAspect="1" noChangeArrowheads="1" noTextEdit="1"/>
          </p:cNvSpPr>
          <p:nvPr>
            <p:ph type="sldImg"/>
          </p:nvPr>
        </p:nvSpPr>
        <p:spPr/>
      </p:sp>
      <p:sp>
        <p:nvSpPr>
          <p:cNvPr id="38916" name="Rectangle 3">
            <a:extLst>
              <a:ext uri="{FF2B5EF4-FFF2-40B4-BE49-F238E27FC236}">
                <a16:creationId xmlns:a16="http://schemas.microsoft.com/office/drawing/2014/main" id="{FD5FD37B-D195-44E0-B936-5FE7BF22CC78}"/>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07177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9915BEC-8933-4A0B-B822-B313969BB2FC}"/>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3D56B313-1DB6-47F6-8DC4-62C1C63C4B3A}" type="slidenum">
              <a:rPr lang="ja-JP" altLang="en-US" sz="1200">
                <a:latin typeface="Arial" panose="020B0604020202020204" pitchFamily="34" charset="0"/>
              </a:rPr>
              <a:pPr algn="r" eaLnBrk="1" hangingPunct="1"/>
              <a:t>2</a:t>
            </a:fld>
            <a:endParaRPr lang="en-US" altLang="ja-JP" sz="1200">
              <a:latin typeface="Arial" panose="020B0604020202020204" pitchFamily="34" charset="0"/>
            </a:endParaRPr>
          </a:p>
        </p:txBody>
      </p:sp>
      <p:sp>
        <p:nvSpPr>
          <p:cNvPr id="35843" name="Rectangle 2">
            <a:extLst>
              <a:ext uri="{FF2B5EF4-FFF2-40B4-BE49-F238E27FC236}">
                <a16:creationId xmlns:a16="http://schemas.microsoft.com/office/drawing/2014/main" id="{85365885-7F1F-4CC3-AD2D-1DF6CC1E9D84}"/>
              </a:ext>
            </a:extLst>
          </p:cNvPr>
          <p:cNvSpPr>
            <a:spLocks noGrp="1" noRot="1" noChangeAspect="1" noChangeArrowheads="1" noTextEdit="1"/>
          </p:cNvSpPr>
          <p:nvPr>
            <p:ph type="sldImg"/>
          </p:nvPr>
        </p:nvSpPr>
        <p:spPr/>
      </p:sp>
      <p:sp>
        <p:nvSpPr>
          <p:cNvPr id="35844" name="Rectangle 3">
            <a:extLst>
              <a:ext uri="{FF2B5EF4-FFF2-40B4-BE49-F238E27FC236}">
                <a16:creationId xmlns:a16="http://schemas.microsoft.com/office/drawing/2014/main" id="{D39F7EE5-12C7-479A-97EE-09F894458E62}"/>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1444868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123D8722-B648-4270-ABE1-7858DB1588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F3578A31-C0AA-4232-B71F-F746BF5BFC09}" type="slidenum">
              <a:rPr lang="ja-JP" altLang="en-US" sz="1200">
                <a:latin typeface="Arial" panose="020B0604020202020204" pitchFamily="34" charset="0"/>
              </a:rPr>
              <a:pPr eaLnBrk="1" hangingPunct="1"/>
              <a:t>20</a:t>
            </a:fld>
            <a:endParaRPr lang="en-US" altLang="ja-JP" sz="1200">
              <a:latin typeface="Arial" panose="020B0604020202020204" pitchFamily="34" charset="0"/>
            </a:endParaRPr>
          </a:p>
        </p:txBody>
      </p:sp>
      <p:sp>
        <p:nvSpPr>
          <p:cNvPr id="41987" name="Rectangle 2">
            <a:extLst>
              <a:ext uri="{FF2B5EF4-FFF2-40B4-BE49-F238E27FC236}">
                <a16:creationId xmlns:a16="http://schemas.microsoft.com/office/drawing/2014/main" id="{F8F8E323-D9A3-4ECB-9499-2F01503C297D}"/>
              </a:ext>
            </a:extLst>
          </p:cNvPr>
          <p:cNvSpPr>
            <a:spLocks noGrp="1" noRot="1" noChangeAspect="1" noChangeArrowheads="1" noTextEdit="1"/>
          </p:cNvSpPr>
          <p:nvPr>
            <p:ph type="sldImg"/>
          </p:nvPr>
        </p:nvSpPr>
        <p:spPr/>
      </p:sp>
      <p:sp>
        <p:nvSpPr>
          <p:cNvPr id="41988" name="Rectangle 3">
            <a:extLst>
              <a:ext uri="{FF2B5EF4-FFF2-40B4-BE49-F238E27FC236}">
                <a16:creationId xmlns:a16="http://schemas.microsoft.com/office/drawing/2014/main" id="{0412790C-4874-496B-AC2B-06BBD22F8E23}"/>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11A0556-65E8-4C32-A954-0CCD00ADF0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5A942B60-B972-4AD4-AF3A-59DEA5254778}" type="slidenum">
              <a:rPr lang="ja-JP" altLang="en-US" sz="1200">
                <a:latin typeface="Arial" panose="020B0604020202020204" pitchFamily="34" charset="0"/>
              </a:rPr>
              <a:pPr eaLnBrk="1" hangingPunct="1"/>
              <a:t>3</a:t>
            </a:fld>
            <a:endParaRPr lang="en-US" altLang="ja-JP" sz="1200">
              <a:latin typeface="Arial" panose="020B0604020202020204" pitchFamily="34" charset="0"/>
            </a:endParaRPr>
          </a:p>
        </p:txBody>
      </p:sp>
      <p:sp>
        <p:nvSpPr>
          <p:cNvPr id="24579" name="Rectangle 2">
            <a:extLst>
              <a:ext uri="{FF2B5EF4-FFF2-40B4-BE49-F238E27FC236}">
                <a16:creationId xmlns:a16="http://schemas.microsoft.com/office/drawing/2014/main" id="{7EDF6D4F-536C-4250-8DCE-624E84C81C9C}"/>
              </a:ext>
            </a:extLst>
          </p:cNvPr>
          <p:cNvSpPr>
            <a:spLocks noGrp="1" noRot="1" noChangeAspect="1" noChangeArrowheads="1" noTextEdit="1"/>
          </p:cNvSpPr>
          <p:nvPr>
            <p:ph type="sldImg"/>
          </p:nvPr>
        </p:nvSpPr>
        <p:spPr/>
      </p:sp>
      <p:sp>
        <p:nvSpPr>
          <p:cNvPr id="24580" name="Rectangle 3">
            <a:extLst>
              <a:ext uri="{FF2B5EF4-FFF2-40B4-BE49-F238E27FC236}">
                <a16:creationId xmlns:a16="http://schemas.microsoft.com/office/drawing/2014/main" id="{AAD9CC27-018E-4B9A-8B0E-C6ED59F8F46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2388901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11A0556-65E8-4C32-A954-0CCD00ADF0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5A942B60-B972-4AD4-AF3A-59DEA5254778}" type="slidenum">
              <a:rPr lang="ja-JP" altLang="en-US" sz="1200">
                <a:latin typeface="Arial" panose="020B0604020202020204" pitchFamily="34" charset="0"/>
              </a:rPr>
              <a:pPr eaLnBrk="1" hangingPunct="1"/>
              <a:t>4</a:t>
            </a:fld>
            <a:endParaRPr lang="en-US" altLang="ja-JP" sz="1200">
              <a:latin typeface="Arial" panose="020B0604020202020204" pitchFamily="34" charset="0"/>
            </a:endParaRPr>
          </a:p>
        </p:txBody>
      </p:sp>
      <p:sp>
        <p:nvSpPr>
          <p:cNvPr id="24579" name="Rectangle 2">
            <a:extLst>
              <a:ext uri="{FF2B5EF4-FFF2-40B4-BE49-F238E27FC236}">
                <a16:creationId xmlns:a16="http://schemas.microsoft.com/office/drawing/2014/main" id="{7EDF6D4F-536C-4250-8DCE-624E84C81C9C}"/>
              </a:ext>
            </a:extLst>
          </p:cNvPr>
          <p:cNvSpPr>
            <a:spLocks noGrp="1" noRot="1" noChangeAspect="1" noChangeArrowheads="1" noTextEdit="1"/>
          </p:cNvSpPr>
          <p:nvPr>
            <p:ph type="sldImg"/>
          </p:nvPr>
        </p:nvSpPr>
        <p:spPr/>
      </p:sp>
      <p:sp>
        <p:nvSpPr>
          <p:cNvPr id="24580" name="Rectangle 3">
            <a:extLst>
              <a:ext uri="{FF2B5EF4-FFF2-40B4-BE49-F238E27FC236}">
                <a16:creationId xmlns:a16="http://schemas.microsoft.com/office/drawing/2014/main" id="{AAD9CC27-018E-4B9A-8B0E-C6ED59F8F46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11A0556-65E8-4C32-A954-0CCD00ADF0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5A942B60-B972-4AD4-AF3A-59DEA5254778}" type="slidenum">
              <a:rPr lang="ja-JP" altLang="en-US" sz="1200">
                <a:latin typeface="Arial" panose="020B0604020202020204" pitchFamily="34" charset="0"/>
              </a:rPr>
              <a:pPr eaLnBrk="1" hangingPunct="1"/>
              <a:t>5</a:t>
            </a:fld>
            <a:endParaRPr lang="en-US" altLang="ja-JP" sz="1200">
              <a:latin typeface="Arial" panose="020B0604020202020204" pitchFamily="34" charset="0"/>
            </a:endParaRPr>
          </a:p>
        </p:txBody>
      </p:sp>
      <p:sp>
        <p:nvSpPr>
          <p:cNvPr id="24579" name="Rectangle 2">
            <a:extLst>
              <a:ext uri="{FF2B5EF4-FFF2-40B4-BE49-F238E27FC236}">
                <a16:creationId xmlns:a16="http://schemas.microsoft.com/office/drawing/2014/main" id="{7EDF6D4F-536C-4250-8DCE-624E84C81C9C}"/>
              </a:ext>
            </a:extLst>
          </p:cNvPr>
          <p:cNvSpPr>
            <a:spLocks noGrp="1" noRot="1" noChangeAspect="1" noChangeArrowheads="1" noTextEdit="1"/>
          </p:cNvSpPr>
          <p:nvPr>
            <p:ph type="sldImg"/>
          </p:nvPr>
        </p:nvSpPr>
        <p:spPr/>
      </p:sp>
      <p:sp>
        <p:nvSpPr>
          <p:cNvPr id="24580" name="Rectangle 3">
            <a:extLst>
              <a:ext uri="{FF2B5EF4-FFF2-40B4-BE49-F238E27FC236}">
                <a16:creationId xmlns:a16="http://schemas.microsoft.com/office/drawing/2014/main" id="{AAD9CC27-018E-4B9A-8B0E-C6ED59F8F46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853816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65831726-C127-441E-842C-079D6429CBCD}"/>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1E4C26FE-FEB3-4F4E-9DFB-30FAF6E5FE43}" type="slidenum">
              <a:rPr lang="ja-JP" altLang="en-US" sz="1200">
                <a:latin typeface="Arial" panose="020B0604020202020204" pitchFamily="34" charset="0"/>
              </a:rPr>
              <a:pPr algn="r" eaLnBrk="1" hangingPunct="1"/>
              <a:t>6</a:t>
            </a:fld>
            <a:endParaRPr lang="en-US" altLang="ja-JP" sz="1200">
              <a:latin typeface="Arial" panose="020B0604020202020204" pitchFamily="34" charset="0"/>
            </a:endParaRPr>
          </a:p>
        </p:txBody>
      </p:sp>
      <p:sp>
        <p:nvSpPr>
          <p:cNvPr id="29699" name="Rectangle 2">
            <a:extLst>
              <a:ext uri="{FF2B5EF4-FFF2-40B4-BE49-F238E27FC236}">
                <a16:creationId xmlns:a16="http://schemas.microsoft.com/office/drawing/2014/main" id="{A84E3A15-D532-47F4-9575-500A07B2723A}"/>
              </a:ext>
            </a:extLst>
          </p:cNvPr>
          <p:cNvSpPr>
            <a:spLocks noGrp="1" noRot="1" noChangeAspect="1" noChangeArrowheads="1" noTextEdit="1"/>
          </p:cNvSpPr>
          <p:nvPr>
            <p:ph type="sldImg"/>
          </p:nvPr>
        </p:nvSpPr>
        <p:spPr/>
      </p:sp>
      <p:sp>
        <p:nvSpPr>
          <p:cNvPr id="29700" name="Rectangle 3">
            <a:extLst>
              <a:ext uri="{FF2B5EF4-FFF2-40B4-BE49-F238E27FC236}">
                <a16:creationId xmlns:a16="http://schemas.microsoft.com/office/drawing/2014/main" id="{BACC9837-85C9-4DAF-8AB0-F74026AFEC56}"/>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3546907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5A1F55F7-8F54-4710-B828-4D5EB90E8160}"/>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F2FAA115-E85F-4095-BF08-C20C6D2DC2CF}" type="slidenum">
              <a:rPr lang="ja-JP" altLang="en-US" sz="1200">
                <a:latin typeface="Arial" panose="020B0604020202020204" pitchFamily="34" charset="0"/>
              </a:rPr>
              <a:pPr algn="r" eaLnBrk="1" hangingPunct="1"/>
              <a:t>7</a:t>
            </a:fld>
            <a:endParaRPr lang="en-US" altLang="ja-JP" sz="1200">
              <a:latin typeface="Arial" panose="020B0604020202020204" pitchFamily="34" charset="0"/>
            </a:endParaRPr>
          </a:p>
        </p:txBody>
      </p:sp>
      <p:sp>
        <p:nvSpPr>
          <p:cNvPr id="30723" name="Rectangle 2">
            <a:extLst>
              <a:ext uri="{FF2B5EF4-FFF2-40B4-BE49-F238E27FC236}">
                <a16:creationId xmlns:a16="http://schemas.microsoft.com/office/drawing/2014/main" id="{7DE17484-5543-49C7-B403-0C36F4928859}"/>
              </a:ext>
            </a:extLst>
          </p:cNvPr>
          <p:cNvSpPr>
            <a:spLocks noGrp="1" noRot="1" noChangeAspect="1" noChangeArrowheads="1" noTextEdit="1"/>
          </p:cNvSpPr>
          <p:nvPr>
            <p:ph type="sldImg"/>
          </p:nvPr>
        </p:nvSpPr>
        <p:spPr/>
      </p:sp>
      <p:sp>
        <p:nvSpPr>
          <p:cNvPr id="30724" name="Rectangle 3">
            <a:extLst>
              <a:ext uri="{FF2B5EF4-FFF2-40B4-BE49-F238E27FC236}">
                <a16:creationId xmlns:a16="http://schemas.microsoft.com/office/drawing/2014/main" id="{CC27C244-2339-4FF6-B8EF-1BC521006D6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86AB66CC-3CD2-4081-AA8B-BD3A16524B7B}"/>
              </a:ext>
            </a:extLst>
          </p:cNvPr>
          <p:cNvSpPr txBox="1">
            <a:spLocks noGrp="1" noChangeArrowheads="1"/>
          </p:cNvSpPr>
          <p:nvPr/>
        </p:nvSpPr>
        <p:spPr bwMode="auto">
          <a:xfrm>
            <a:off x="3816350" y="937101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7" tIns="45711" rIns="91427" bIns="45711" anchor="b"/>
          <a:lstStyle>
            <a:lvl1pPr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defTabSz="922338"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defTabSz="922338"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fld id="{BBE845AD-4D6D-4B71-BAB5-0043D2462194}" type="slidenum">
              <a:rPr lang="ja-JP" altLang="en-US" sz="1200">
                <a:latin typeface="Arial" panose="020B0604020202020204" pitchFamily="34" charset="0"/>
              </a:rPr>
              <a:pPr algn="r" eaLnBrk="1" hangingPunct="1"/>
              <a:t>8</a:t>
            </a:fld>
            <a:endParaRPr lang="en-US" altLang="ja-JP" sz="1200">
              <a:latin typeface="Arial" panose="020B0604020202020204" pitchFamily="34" charset="0"/>
            </a:endParaRPr>
          </a:p>
        </p:txBody>
      </p:sp>
      <p:sp>
        <p:nvSpPr>
          <p:cNvPr id="31747" name="Rectangle 2">
            <a:extLst>
              <a:ext uri="{FF2B5EF4-FFF2-40B4-BE49-F238E27FC236}">
                <a16:creationId xmlns:a16="http://schemas.microsoft.com/office/drawing/2014/main" id="{39C5D77D-09E6-445C-9D11-077CE13A7673}"/>
              </a:ext>
            </a:extLst>
          </p:cNvPr>
          <p:cNvSpPr>
            <a:spLocks noGrp="1" noRot="1" noChangeAspect="1" noChangeArrowheads="1" noTextEdit="1"/>
          </p:cNvSpPr>
          <p:nvPr>
            <p:ph type="sldImg"/>
          </p:nvPr>
        </p:nvSpPr>
        <p:spPr/>
      </p:sp>
      <p:sp>
        <p:nvSpPr>
          <p:cNvPr id="31748" name="Rectangle 3">
            <a:extLst>
              <a:ext uri="{FF2B5EF4-FFF2-40B4-BE49-F238E27FC236}">
                <a16:creationId xmlns:a16="http://schemas.microsoft.com/office/drawing/2014/main" id="{B53D1EC8-3C3E-437D-A485-2AD2B4D5B0E7}"/>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711A0556-65E8-4C32-A954-0CCD00ADF0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fld id="{5A942B60-B972-4AD4-AF3A-59DEA5254778}" type="slidenum">
              <a:rPr lang="ja-JP" altLang="en-US" sz="1200">
                <a:latin typeface="Arial" panose="020B0604020202020204" pitchFamily="34" charset="0"/>
              </a:rPr>
              <a:pPr eaLnBrk="1" hangingPunct="1"/>
              <a:t>9</a:t>
            </a:fld>
            <a:endParaRPr lang="en-US" altLang="ja-JP" sz="1200">
              <a:latin typeface="Arial" panose="020B0604020202020204" pitchFamily="34" charset="0"/>
            </a:endParaRPr>
          </a:p>
        </p:txBody>
      </p:sp>
      <p:sp>
        <p:nvSpPr>
          <p:cNvPr id="24579" name="Rectangle 2">
            <a:extLst>
              <a:ext uri="{FF2B5EF4-FFF2-40B4-BE49-F238E27FC236}">
                <a16:creationId xmlns:a16="http://schemas.microsoft.com/office/drawing/2014/main" id="{7EDF6D4F-536C-4250-8DCE-624E84C81C9C}"/>
              </a:ext>
            </a:extLst>
          </p:cNvPr>
          <p:cNvSpPr>
            <a:spLocks noGrp="1" noRot="1" noChangeAspect="1" noChangeArrowheads="1" noTextEdit="1"/>
          </p:cNvSpPr>
          <p:nvPr>
            <p:ph type="sldImg"/>
          </p:nvPr>
        </p:nvSpPr>
        <p:spPr/>
      </p:sp>
      <p:sp>
        <p:nvSpPr>
          <p:cNvPr id="24580" name="Rectangle 3">
            <a:extLst>
              <a:ext uri="{FF2B5EF4-FFF2-40B4-BE49-F238E27FC236}">
                <a16:creationId xmlns:a16="http://schemas.microsoft.com/office/drawing/2014/main" id="{AAD9CC27-018E-4B9A-8B0E-C6ED59F8F461}"/>
              </a:ext>
            </a:extLst>
          </p:cNvPr>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ndParaRPr>
          </a:p>
        </p:txBody>
      </p:sp>
    </p:spTree>
    <p:extLst>
      <p:ext uri="{BB962C8B-B14F-4D97-AF65-F5344CB8AC3E}">
        <p14:creationId xmlns:p14="http://schemas.microsoft.com/office/powerpoint/2010/main" val="296726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Text Box 4">
            <a:extLst>
              <a:ext uri="{FF2B5EF4-FFF2-40B4-BE49-F238E27FC236}">
                <a16:creationId xmlns:a16="http://schemas.microsoft.com/office/drawing/2014/main" id="{E6A93E83-1B84-4E96-A608-6E713EF5C4F6}"/>
              </a:ext>
            </a:extLst>
          </p:cNvPr>
          <p:cNvSpPr txBox="1">
            <a:spLocks noChangeArrowheads="1"/>
          </p:cNvSpPr>
          <p:nvPr userDrawn="1"/>
        </p:nvSpPr>
        <p:spPr bwMode="auto">
          <a:xfrm>
            <a:off x="8708519" y="188913"/>
            <a:ext cx="564578" cy="246221"/>
          </a:xfrm>
          <a:prstGeom prst="rect">
            <a:avLst/>
          </a:prstGeom>
          <a:noFill/>
          <a:ln w="28575">
            <a:solidFill>
              <a:srgbClr val="0000FF"/>
            </a:solidFill>
            <a:miter lim="800000"/>
            <a:headEnd/>
            <a:tailEnd/>
          </a:ln>
        </p:spPr>
        <p:txBody>
          <a:bodyPr wrap="none">
            <a:spAutoFit/>
          </a:bodyPr>
          <a:lstStyle>
            <a:lvl1pPr eaLnBrk="0" hangingPunct="0">
              <a:defRPr sz="1000">
                <a:solidFill>
                  <a:schemeClr val="tx1"/>
                </a:solidFill>
                <a:latin typeface="ＭＳ Ｐゴシック" charset="-128"/>
                <a:ea typeface="ＭＳ Ｐゴシック" charset="-128"/>
              </a:defRPr>
            </a:lvl1pPr>
            <a:lvl2pPr marL="742950" indent="-285750" eaLnBrk="0" hangingPunct="0">
              <a:defRPr sz="1000">
                <a:solidFill>
                  <a:schemeClr val="tx1"/>
                </a:solidFill>
                <a:latin typeface="ＭＳ Ｐゴシック" charset="-128"/>
                <a:ea typeface="ＭＳ Ｐゴシック" charset="-128"/>
              </a:defRPr>
            </a:lvl2pPr>
            <a:lvl3pPr marL="1143000" indent="-228600" eaLnBrk="0" hangingPunct="0">
              <a:defRPr sz="1000">
                <a:solidFill>
                  <a:schemeClr val="tx1"/>
                </a:solidFill>
                <a:latin typeface="ＭＳ Ｐゴシック" charset="-128"/>
                <a:ea typeface="ＭＳ Ｐゴシック" charset="-128"/>
              </a:defRPr>
            </a:lvl3pPr>
            <a:lvl4pPr marL="1600200" indent="-228600" eaLnBrk="0" hangingPunct="0">
              <a:defRPr sz="1000">
                <a:solidFill>
                  <a:schemeClr val="tx1"/>
                </a:solidFill>
                <a:latin typeface="ＭＳ Ｐゴシック" charset="-128"/>
                <a:ea typeface="ＭＳ Ｐゴシック" charset="-128"/>
              </a:defRPr>
            </a:lvl4pPr>
            <a:lvl5pPr marL="2057400" indent="-228600" eaLnBrk="0" hangingPunct="0">
              <a:defRPr sz="1000">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sz="1000">
                <a:solidFill>
                  <a:schemeClr val="tx1"/>
                </a:solidFill>
                <a:latin typeface="ＭＳ Ｐゴシック" charset="-128"/>
                <a:ea typeface="ＭＳ Ｐゴシック" charset="-128"/>
              </a:defRPr>
            </a:lvl9pPr>
          </a:lstStyle>
          <a:p>
            <a:pPr eaLnBrk="1" hangingPunct="1">
              <a:defRPr/>
            </a:pPr>
            <a:r>
              <a:rPr lang="ja-JP" altLang="en-US" dirty="0">
                <a:latin typeface="Meiryo UI" panose="020B0604030504040204" pitchFamily="50" charset="-128"/>
                <a:ea typeface="Meiryo UI" panose="020B0604030504040204" pitchFamily="50" charset="-128"/>
              </a:rPr>
              <a:t>様式 </a:t>
            </a:r>
            <a:r>
              <a:rPr lang="en-US" altLang="ja-JP" dirty="0">
                <a:latin typeface="Meiryo UI" panose="020B0604030504040204" pitchFamily="50" charset="-128"/>
                <a:ea typeface="Meiryo UI" panose="020B0604030504040204" pitchFamily="50" charset="-128"/>
              </a:rPr>
              <a:t>1</a:t>
            </a:r>
            <a:endParaRPr lang="ja-JP" altLang="en-US" dirty="0">
              <a:latin typeface="Meiryo UI" panose="020B0604030504040204" pitchFamily="50" charset="-128"/>
              <a:ea typeface="Meiryo UI" panose="020B0604030504040204" pitchFamily="50" charset="-128"/>
            </a:endParaRPr>
          </a:p>
        </p:txBody>
      </p:sp>
      <p:sp>
        <p:nvSpPr>
          <p:cNvPr id="4" name="Rectangle 6">
            <a:extLst>
              <a:ext uri="{FF2B5EF4-FFF2-40B4-BE49-F238E27FC236}">
                <a16:creationId xmlns:a16="http://schemas.microsoft.com/office/drawing/2014/main" id="{0CC642D0-2539-48EB-B88F-1E5E13376560}"/>
              </a:ext>
            </a:extLst>
          </p:cNvPr>
          <p:cNvSpPr>
            <a:spLocks noChangeArrowheads="1"/>
          </p:cNvSpPr>
          <p:nvPr userDrawn="1"/>
        </p:nvSpPr>
        <p:spPr bwMode="auto">
          <a:xfrm>
            <a:off x="199680" y="554038"/>
            <a:ext cx="9505054" cy="858837"/>
          </a:xfrm>
          <a:prstGeom prst="rect">
            <a:avLst/>
          </a:prstGeom>
          <a:solidFill>
            <a:schemeClr val="bg1">
              <a:lumMod val="95000"/>
              <a:alpha val="55000"/>
            </a:schemeClr>
          </a:solidFill>
          <a:ln>
            <a:noFill/>
          </a:ln>
        </p:spPr>
        <p:txBody>
          <a:bodyPr anchor="ctr"/>
          <a:lstStyle/>
          <a:p>
            <a:pPr eaLnBrk="0" hangingPunct="0">
              <a:defRPr/>
            </a:pPr>
            <a:r>
              <a:rPr lang="en-US" altLang="ja-JP" sz="2000" dirty="0">
                <a:solidFill>
                  <a:schemeClr val="tx2"/>
                </a:solidFill>
                <a:latin typeface="Meiryo UI" panose="020B0604030504040204" pitchFamily="50" charset="-128"/>
                <a:ea typeface="Meiryo UI" panose="020B0604030504040204" pitchFamily="50" charset="-128"/>
              </a:rPr>
              <a:t>『</a:t>
            </a:r>
            <a:r>
              <a:rPr lang="ja-JP" altLang="en-US" sz="2000" dirty="0">
                <a:solidFill>
                  <a:schemeClr val="tx2"/>
                </a:solidFill>
                <a:latin typeface="Meiryo UI" panose="020B0604030504040204" pitchFamily="50" charset="-128"/>
                <a:ea typeface="Meiryo UI" panose="020B0604030504040204" pitchFamily="50" charset="-128"/>
              </a:rPr>
              <a:t>令和２年度東京都　データを活用した「次世代ウェルネスソリューションの構築」事業</a:t>
            </a:r>
            <a:r>
              <a:rPr lang="en-US" altLang="ja-JP" sz="2000" dirty="0">
                <a:solidFill>
                  <a:schemeClr val="tx2"/>
                </a:solidFill>
                <a:latin typeface="Meiryo UI" panose="020B0604030504040204" pitchFamily="50" charset="-128"/>
                <a:ea typeface="Meiryo UI" panose="020B0604030504040204" pitchFamily="50" charset="-128"/>
              </a:rPr>
              <a:t>』</a:t>
            </a:r>
            <a:br>
              <a:rPr lang="ja-JP" altLang="en-US" sz="2000" dirty="0">
                <a:solidFill>
                  <a:schemeClr val="tx2"/>
                </a:solidFill>
                <a:latin typeface="Meiryo UI" panose="020B0604030504040204" pitchFamily="50" charset="-128"/>
                <a:ea typeface="Meiryo UI" panose="020B0604030504040204" pitchFamily="50" charset="-128"/>
              </a:rPr>
            </a:br>
            <a:r>
              <a:rPr lang="ja-JP" altLang="en-US" sz="2000" dirty="0">
                <a:solidFill>
                  <a:schemeClr val="tx2"/>
                </a:solidFill>
                <a:latin typeface="Meiryo UI" panose="020B0604030504040204" pitchFamily="50" charset="-128"/>
                <a:ea typeface="Meiryo UI" panose="020B0604030504040204" pitchFamily="50" charset="-128"/>
              </a:rPr>
              <a:t>提案書</a:t>
            </a:r>
          </a:p>
        </p:txBody>
      </p:sp>
      <p:sp>
        <p:nvSpPr>
          <p:cNvPr id="5" name="Text Box 3">
            <a:extLst>
              <a:ext uri="{FF2B5EF4-FFF2-40B4-BE49-F238E27FC236}">
                <a16:creationId xmlns:a16="http://schemas.microsoft.com/office/drawing/2014/main" id="{B0C56624-FA0A-4418-92F3-791643FEA4E3}"/>
              </a:ext>
            </a:extLst>
          </p:cNvPr>
          <p:cNvSpPr txBox="1">
            <a:spLocks noChangeArrowheads="1"/>
          </p:cNvSpPr>
          <p:nvPr userDrawn="1"/>
        </p:nvSpPr>
        <p:spPr bwMode="auto">
          <a:xfrm>
            <a:off x="9272588" y="6453188"/>
            <a:ext cx="609600" cy="366712"/>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F97999EF-1399-4F2B-A9B3-BB34AA282F7F}" type="slidenum">
              <a:rPr lang="ja-JP" altLang="en-US" sz="1800"/>
              <a:pPr eaLnBrk="1" hangingPunct="1">
                <a:spcBef>
                  <a:spcPct val="50000"/>
                </a:spcBef>
                <a:buFont typeface="Wingdings" panose="05000000000000000000" pitchFamily="2" charset="2"/>
                <a:buNone/>
              </a:pPr>
              <a:t>‹#›</a:t>
            </a:fld>
            <a:endParaRPr lang="en-US" altLang="ja-JP" sz="1800" dirty="0"/>
          </a:p>
        </p:txBody>
      </p:sp>
    </p:spTree>
    <p:extLst>
      <p:ext uri="{BB962C8B-B14F-4D97-AF65-F5344CB8AC3E}">
        <p14:creationId xmlns:p14="http://schemas.microsoft.com/office/powerpoint/2010/main" val="2369196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3813" cy="4525963"/>
          </a:xfrm>
          <a:prstGeom prst="rect">
            <a:avLst/>
          </a:prstGeo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300659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7263" cy="5851525"/>
          </a:xfrm>
          <a:prstGeom prst="rect">
            <a:avLst/>
          </a:prstGeom>
        </p:spPr>
        <p:txBody>
          <a:bodyPr vert="eaVert"/>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09215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8"/>
            <a:ext cx="8913813" cy="5851525"/>
          </a:xfrm>
          <a:prstGeom prst="rect">
            <a:avLst/>
          </a:prstGeo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7661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495300" y="1600200"/>
            <a:ext cx="8913813" cy="4525963"/>
          </a:xfrm>
          <a:prstGeom prst="rect">
            <a:avLst/>
          </a:prstGeo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96924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18512" cy="1362075"/>
          </a:xfrm>
          <a:prstGeom prst="rect">
            <a:avLst/>
          </a:prstGeom>
        </p:spPr>
        <p:txBody>
          <a:bodyPr anchor="t"/>
          <a:lstStyle>
            <a:lvl1pPr algn="l">
              <a:defRPr sz="4000" b="1" cap="all">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18512" cy="1500187"/>
          </a:xfrm>
          <a:prstGeom prst="rect">
            <a:avLst/>
          </a:prstGeom>
        </p:spPr>
        <p:txBody>
          <a:bodyPr anchor="b"/>
          <a:lstStyle>
            <a:lvl1pPr marL="0" indent="0">
              <a:buNone/>
              <a:defRPr sz="2000">
                <a:latin typeface="Meiryo UI" panose="020B0604030504040204" pitchFamily="50" charset="-128"/>
                <a:ea typeface="Meiryo UI" panose="020B0604030504040204" pitchFamily="50" charset="-128"/>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219042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sz="half" idx="1"/>
          </p:nvPr>
        </p:nvSpPr>
        <p:spPr>
          <a:xfrm>
            <a:off x="495300" y="1600200"/>
            <a:ext cx="4379913" cy="4525963"/>
          </a:xfrm>
          <a:prstGeom prst="rect">
            <a:avLst/>
          </a:prstGeom>
        </p:spPr>
        <p:txBody>
          <a:bodyPr/>
          <a:lstStyle>
            <a:lvl1pPr>
              <a:defRPr sz="2800">
                <a:latin typeface="Meiryo UI" panose="020B0604030504040204" pitchFamily="50" charset="-128"/>
                <a:ea typeface="Meiryo UI" panose="020B0604030504040204" pitchFamily="50" charset="-128"/>
              </a:defRPr>
            </a:lvl1pPr>
            <a:lvl2pPr>
              <a:defRPr sz="24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1800">
                <a:latin typeface="Meiryo UI" panose="020B0604030504040204" pitchFamily="50" charset="-128"/>
                <a:ea typeface="Meiryo UI" panose="020B0604030504040204" pitchFamily="50" charset="-128"/>
              </a:defRPr>
            </a:lvl4pPr>
            <a:lvl5pPr>
              <a:defRPr sz="1800">
                <a:latin typeface="Meiryo UI" panose="020B0604030504040204" pitchFamily="50" charset="-128"/>
                <a:ea typeface="Meiryo UI"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613" y="1600200"/>
            <a:ext cx="4381500" cy="4525963"/>
          </a:xfrm>
          <a:prstGeom prst="rect">
            <a:avLst/>
          </a:prstGeom>
        </p:spPr>
        <p:txBody>
          <a:bodyPr/>
          <a:lstStyle>
            <a:lvl1pPr>
              <a:defRPr sz="2800">
                <a:latin typeface="Meiryo UI" panose="020B0604030504040204" pitchFamily="50" charset="-128"/>
                <a:ea typeface="Meiryo UI" panose="020B0604030504040204" pitchFamily="50" charset="-128"/>
              </a:defRPr>
            </a:lvl1pPr>
            <a:lvl2pPr>
              <a:defRPr sz="2400">
                <a:latin typeface="Meiryo UI" panose="020B0604030504040204" pitchFamily="50" charset="-128"/>
                <a:ea typeface="Meiryo UI" panose="020B0604030504040204" pitchFamily="50" charset="-128"/>
              </a:defRPr>
            </a:lvl2pPr>
            <a:lvl3pPr>
              <a:defRPr sz="2000">
                <a:latin typeface="Meiryo UI" panose="020B0604030504040204" pitchFamily="50" charset="-128"/>
                <a:ea typeface="Meiryo UI" panose="020B0604030504040204" pitchFamily="50" charset="-128"/>
              </a:defRPr>
            </a:lvl3pPr>
            <a:lvl4pPr>
              <a:defRPr sz="1800">
                <a:latin typeface="Meiryo UI" panose="020B0604030504040204" pitchFamily="50" charset="-128"/>
                <a:ea typeface="Meiryo UI" panose="020B0604030504040204" pitchFamily="50" charset="-128"/>
              </a:defRPr>
            </a:lvl4pPr>
            <a:lvl5pPr>
              <a:defRPr sz="1800">
                <a:latin typeface="Meiryo UI" panose="020B0604030504040204" pitchFamily="50" charset="-128"/>
                <a:ea typeface="Meiryo UI"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96007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0788" y="1535113"/>
            <a:ext cx="4378325" cy="639762"/>
          </a:xfrm>
          <a:prstGeom prst="rect">
            <a:avLst/>
          </a:prstGeom>
        </p:spPr>
        <p:txBody>
          <a:bodyPr anchor="b"/>
          <a:lstStyle>
            <a:lvl1pPr marL="0" indent="0">
              <a:buNone/>
              <a:defRPr sz="2400" b="1">
                <a:latin typeface="Meiryo UI" panose="020B0604030504040204" pitchFamily="50" charset="-128"/>
                <a:ea typeface="Meiryo UI"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0788" y="2174875"/>
            <a:ext cx="4378325" cy="3951288"/>
          </a:xfrm>
          <a:prstGeom prst="rect">
            <a:avLst/>
          </a:prstGeom>
        </p:spPr>
        <p:txBody>
          <a:bodyPr/>
          <a:lstStyle>
            <a:lvl1pPr>
              <a:defRPr sz="2400">
                <a:latin typeface="Meiryo UI" panose="020B0604030504040204" pitchFamily="50" charset="-128"/>
                <a:ea typeface="Meiryo UI" panose="020B0604030504040204" pitchFamily="50" charset="-128"/>
              </a:defRPr>
            </a:lvl1pPr>
            <a:lvl2pPr>
              <a:defRPr sz="20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600">
                <a:latin typeface="Meiryo UI" panose="020B0604030504040204" pitchFamily="50" charset="-128"/>
                <a:ea typeface="Meiryo UI" panose="020B0604030504040204" pitchFamily="50" charset="-128"/>
              </a:defRPr>
            </a:lvl4pPr>
            <a:lvl5pPr>
              <a:defRPr sz="1600">
                <a:latin typeface="Meiryo UI" panose="020B0604030504040204" pitchFamily="50" charset="-128"/>
                <a:ea typeface="Meiryo UI"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426660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3813" cy="1143000"/>
          </a:xfrm>
          <a:prstGeom prst="rect">
            <a:avLst/>
          </a:prstGeom>
        </p:spPr>
        <p:txBody>
          <a:bodyPr/>
          <a:lstStyle>
            <a:lvl1pPr>
              <a:defRPr>
                <a:latin typeface="Meiryo UI" panose="020B0604030504040204" pitchFamily="50" charset="-128"/>
                <a:ea typeface="Meiryo UI" panose="020B0604030504040204" pitchFamily="50" charset="-128"/>
              </a:defRPr>
            </a:lvl1pPr>
          </a:lstStyle>
          <a:p>
            <a:r>
              <a:rPr lang="ja-JP" altLang="en-US"/>
              <a:t>マスタ タイトルの書式設定</a:t>
            </a:r>
          </a:p>
        </p:txBody>
      </p:sp>
    </p:spTree>
    <p:extLst>
      <p:ext uri="{BB962C8B-B14F-4D97-AF65-F5344CB8AC3E}">
        <p14:creationId xmlns:p14="http://schemas.microsoft.com/office/powerpoint/2010/main" val="327076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4266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3871913" y="273050"/>
            <a:ext cx="5537200" cy="5853113"/>
          </a:xfrm>
          <a:prstGeom prst="rect">
            <a:avLst/>
          </a:prstGeom>
        </p:spPr>
        <p:txBody>
          <a:bodyPr/>
          <a:lstStyle>
            <a:lvl1pPr>
              <a:defRPr sz="3200">
                <a:latin typeface="Meiryo UI" panose="020B0604030504040204" pitchFamily="50" charset="-128"/>
                <a:ea typeface="Meiryo UI" panose="020B0604030504040204" pitchFamily="50" charset="-128"/>
              </a:defRPr>
            </a:lvl1pPr>
            <a:lvl2pPr>
              <a:defRPr sz="2800">
                <a:latin typeface="Meiryo UI" panose="020B0604030504040204" pitchFamily="50" charset="-128"/>
                <a:ea typeface="Meiryo UI" panose="020B0604030504040204" pitchFamily="50" charset="-128"/>
              </a:defRPr>
            </a:lvl2pPr>
            <a:lvl3pPr>
              <a:defRPr sz="2400">
                <a:latin typeface="Meiryo UI" panose="020B0604030504040204" pitchFamily="50" charset="-128"/>
                <a:ea typeface="Meiryo UI" panose="020B0604030504040204" pitchFamily="50" charset="-128"/>
              </a:defRPr>
            </a:lvl3pPr>
            <a:lvl4pPr>
              <a:defRPr sz="2000">
                <a:latin typeface="Meiryo UI" panose="020B0604030504040204" pitchFamily="50" charset="-128"/>
                <a:ea typeface="Meiryo UI" panose="020B0604030504040204" pitchFamily="50" charset="-128"/>
              </a:defRPr>
            </a:lvl4pPr>
            <a:lvl5pPr>
              <a:defRPr sz="2000">
                <a:latin typeface="Meiryo UI" panose="020B0604030504040204" pitchFamily="50" charset="-128"/>
                <a:ea typeface="Meiryo UI" panose="020B0604030504040204" pitchFamily="50" charset="-128"/>
              </a:defRPr>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3006382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2012" cy="566738"/>
          </a:xfrm>
          <a:prstGeom prst="rect">
            <a:avLst/>
          </a:prstGeom>
        </p:spPr>
        <p:txBody>
          <a:bodyPr anchor="b"/>
          <a:lstStyle>
            <a:lvl1pPr algn="l">
              <a:defRPr sz="2000" b="1">
                <a:latin typeface="Meiryo UI" panose="020B0604030504040204" pitchFamily="50" charset="-128"/>
                <a:ea typeface="Meiryo UI" panose="020B0604030504040204" pitchFamily="50" charset="-128"/>
              </a:defRPr>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2012" cy="4114800"/>
          </a:xfrm>
          <a:prstGeom prst="rect">
            <a:avLst/>
          </a:prstGeom>
        </p:spPr>
        <p:txBody>
          <a:bodyPr/>
          <a:lstStyle>
            <a:lvl1pPr marL="0" indent="0">
              <a:buNone/>
              <a:defRPr sz="3200">
                <a:latin typeface="Meiryo UI" panose="020B0604030504040204" pitchFamily="50" charset="-128"/>
                <a:ea typeface="Meiryo UI"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2012" cy="804862"/>
          </a:xfrm>
          <a:prstGeom prst="rect">
            <a:avLst/>
          </a:prstGeom>
        </p:spPr>
        <p:txBody>
          <a:bodyPr/>
          <a:lstStyle>
            <a:lvl1pPr marL="0" indent="0">
              <a:buNone/>
              <a:defRPr sz="1400">
                <a:latin typeface="Meiryo UI" panose="020B0604030504040204" pitchFamily="50" charset="-128"/>
                <a:ea typeface="Meiryo UI"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401674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Line 2">
            <a:extLst>
              <a:ext uri="{FF2B5EF4-FFF2-40B4-BE49-F238E27FC236}">
                <a16:creationId xmlns:a16="http://schemas.microsoft.com/office/drawing/2014/main" id="{DFE1CDA6-BBD2-4142-94F1-8FF495106116}"/>
              </a:ext>
            </a:extLst>
          </p:cNvPr>
          <p:cNvSpPr>
            <a:spLocks noChangeShapeType="1"/>
          </p:cNvSpPr>
          <p:nvPr userDrawn="1"/>
        </p:nvSpPr>
        <p:spPr bwMode="auto">
          <a:xfrm>
            <a:off x="0" y="762000"/>
            <a:ext cx="9906000" cy="0"/>
          </a:xfrm>
          <a:prstGeom prst="line">
            <a:avLst/>
          </a:prstGeom>
          <a:noFill/>
          <a:ln w="127000" cmpd="thickThin">
            <a:solidFill>
              <a:srgbClr val="000080"/>
            </a:solidFill>
            <a:round/>
            <a:headEnd/>
            <a:tailEnd/>
          </a:ln>
        </p:spPr>
        <p:txBody>
          <a:bodyPr/>
          <a:lstStyle/>
          <a:p>
            <a:pPr>
              <a:defRPr/>
            </a:pPr>
            <a:endParaRPr lang="ja-JP" altLang="en-US">
              <a:latin typeface="ＭＳ Ｐゴシック" charset="-128"/>
              <a:ea typeface="ＭＳ Ｐゴシック" charset="-128"/>
            </a:endParaRPr>
          </a:p>
        </p:txBody>
      </p:sp>
      <p:sp>
        <p:nvSpPr>
          <p:cNvPr id="1027" name="Text Box 3">
            <a:extLst>
              <a:ext uri="{FF2B5EF4-FFF2-40B4-BE49-F238E27FC236}">
                <a16:creationId xmlns:a16="http://schemas.microsoft.com/office/drawing/2014/main" id="{B8C46E71-F7EF-48BF-AC88-714EF99A7B57}"/>
              </a:ext>
            </a:extLst>
          </p:cNvPr>
          <p:cNvSpPr txBox="1">
            <a:spLocks noChangeArrowheads="1"/>
          </p:cNvSpPr>
          <p:nvPr userDrawn="1"/>
        </p:nvSpPr>
        <p:spPr bwMode="auto">
          <a:xfrm>
            <a:off x="9272588" y="6453188"/>
            <a:ext cx="609600" cy="366712"/>
          </a:xfrm>
          <a:prstGeom prst="rect">
            <a:avLst/>
          </a:prstGeom>
          <a:noFill/>
          <a:ln>
            <a:noFill/>
          </a:ln>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50000"/>
              </a:spcBef>
              <a:buFont typeface="Wingdings" panose="05000000000000000000" pitchFamily="2" charset="2"/>
              <a:buNone/>
            </a:pPr>
            <a:fld id="{F97999EF-1399-4F2B-A9B3-BB34AA282F7F}" type="slidenum">
              <a:rPr lang="ja-JP" altLang="en-US" sz="1800"/>
              <a:pPr eaLnBrk="1" hangingPunct="1">
                <a:spcBef>
                  <a:spcPct val="50000"/>
                </a:spcBef>
                <a:buFont typeface="Wingdings" panose="05000000000000000000" pitchFamily="2" charset="2"/>
                <a:buNone/>
              </a:pPr>
              <a:t>‹#›</a:t>
            </a:fld>
            <a:endParaRPr lang="en-US" altLang="ja-JP" sz="1800" dirty="0"/>
          </a:p>
        </p:txBody>
      </p:sp>
    </p:spTree>
  </p:cSld>
  <p:clrMap bg1="lt1" tx1="dk1" bg2="lt2" tx2="dk2" accent1="accent1" accent2="accent2" accent3="accent3" accent4="accent4" accent5="accent5" accent6="accent6" hlink="hlink" folHlink="folHlink"/>
  <p:sldLayoutIdLst>
    <p:sldLayoutId id="2147483868"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50" charset="-128"/>
        </a:defRPr>
      </a:lvl2pPr>
      <a:lvl3pPr algn="ctr" rtl="0" eaLnBrk="0" fontAlgn="base" hangingPunct="0">
        <a:spcBef>
          <a:spcPct val="0"/>
        </a:spcBef>
        <a:spcAft>
          <a:spcPct val="0"/>
        </a:spcAft>
        <a:defRPr sz="4400">
          <a:solidFill>
            <a:schemeClr val="tx2"/>
          </a:solidFill>
          <a:latin typeface="Arial" charset="0"/>
          <a:ea typeface="ＭＳ Ｐゴシック" pitchFamily="50" charset="-128"/>
        </a:defRPr>
      </a:lvl3pPr>
      <a:lvl4pPr algn="ctr" rtl="0" eaLnBrk="0" fontAlgn="base" hangingPunct="0">
        <a:spcBef>
          <a:spcPct val="0"/>
        </a:spcBef>
        <a:spcAft>
          <a:spcPct val="0"/>
        </a:spcAft>
        <a:defRPr sz="4400">
          <a:solidFill>
            <a:schemeClr val="tx2"/>
          </a:solidFill>
          <a:latin typeface="Arial" charset="0"/>
          <a:ea typeface="ＭＳ Ｐゴシック" pitchFamily="50" charset="-128"/>
        </a:defRPr>
      </a:lvl4pPr>
      <a:lvl5pPr algn="ctr" rtl="0" eaLnBrk="0" fontAlgn="base" hangingPunct="0">
        <a:spcBef>
          <a:spcPct val="0"/>
        </a:spcBef>
        <a:spcAft>
          <a:spcPct val="0"/>
        </a:spcAft>
        <a:defRPr sz="4400">
          <a:solidFill>
            <a:schemeClr val="tx2"/>
          </a:solidFill>
          <a:latin typeface="Arial" charset="0"/>
          <a:ea typeface="ＭＳ Ｐゴシック" pitchFamily="50" charset="-128"/>
        </a:defRPr>
      </a:lvl5pPr>
      <a:lvl6pPr marL="457200" algn="ctr" rtl="0" fontAlgn="base">
        <a:spcBef>
          <a:spcPct val="0"/>
        </a:spcBef>
        <a:spcAft>
          <a:spcPct val="0"/>
        </a:spcAft>
        <a:defRPr sz="4400">
          <a:solidFill>
            <a:schemeClr val="tx2"/>
          </a:solidFill>
          <a:latin typeface="Arial" charset="0"/>
          <a:ea typeface="ＭＳ Ｐゴシック" pitchFamily="50" charset="-128"/>
        </a:defRPr>
      </a:lvl6pPr>
      <a:lvl7pPr marL="914400" algn="ctr" rtl="0" fontAlgn="base">
        <a:spcBef>
          <a:spcPct val="0"/>
        </a:spcBef>
        <a:spcAft>
          <a:spcPct val="0"/>
        </a:spcAft>
        <a:defRPr sz="4400">
          <a:solidFill>
            <a:schemeClr val="tx2"/>
          </a:solidFill>
          <a:latin typeface="Arial" charset="0"/>
          <a:ea typeface="ＭＳ Ｐゴシック" pitchFamily="50" charset="-128"/>
        </a:defRPr>
      </a:lvl7pPr>
      <a:lvl8pPr marL="1371600" algn="ctr" rtl="0" fontAlgn="base">
        <a:spcBef>
          <a:spcPct val="0"/>
        </a:spcBef>
        <a:spcAft>
          <a:spcPct val="0"/>
        </a:spcAft>
        <a:defRPr sz="4400">
          <a:solidFill>
            <a:schemeClr val="tx2"/>
          </a:solidFill>
          <a:latin typeface="Arial" charset="0"/>
          <a:ea typeface="ＭＳ Ｐゴシック" pitchFamily="50" charset="-128"/>
        </a:defRPr>
      </a:lvl8pPr>
      <a:lvl9pPr marL="1828800" algn="ctr" rtl="0" fontAlgn="base">
        <a:spcBef>
          <a:spcPct val="0"/>
        </a:spcBef>
        <a:spcAft>
          <a:spcPct val="0"/>
        </a:spcAft>
        <a:defRPr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75">
            <a:extLst>
              <a:ext uri="{FF2B5EF4-FFF2-40B4-BE49-F238E27FC236}">
                <a16:creationId xmlns:a16="http://schemas.microsoft.com/office/drawing/2014/main" id="{7E8E1348-AF2B-4E94-9D3C-94AA451EDA25}"/>
              </a:ext>
            </a:extLst>
          </p:cNvPr>
          <p:cNvGraphicFramePr>
            <a:graphicFrameLocks noGrp="1"/>
          </p:cNvGraphicFramePr>
          <p:nvPr>
            <p:extLst>
              <p:ext uri="{D42A27DB-BD31-4B8C-83A1-F6EECF244321}">
                <p14:modId xmlns:p14="http://schemas.microsoft.com/office/powerpoint/2010/main" val="843399677"/>
              </p:ext>
            </p:extLst>
          </p:nvPr>
        </p:nvGraphicFramePr>
        <p:xfrm>
          <a:off x="349251" y="1804339"/>
          <a:ext cx="9288462" cy="4576989"/>
        </p:xfrm>
        <a:graphic>
          <a:graphicData uri="http://schemas.openxmlformats.org/drawingml/2006/table">
            <a:tbl>
              <a:tblPr>
                <a:tableStyleId>{616DA210-FB5B-4158-B5E0-FEB733F419BA}</a:tableStyleId>
              </a:tblPr>
              <a:tblGrid>
                <a:gridCol w="2088455">
                  <a:extLst>
                    <a:ext uri="{9D8B030D-6E8A-4147-A177-3AD203B41FA5}">
                      <a16:colId xmlns:a16="http://schemas.microsoft.com/office/drawing/2014/main" val="20000"/>
                    </a:ext>
                  </a:extLst>
                </a:gridCol>
                <a:gridCol w="7200007">
                  <a:extLst>
                    <a:ext uri="{9D8B030D-6E8A-4147-A177-3AD203B41FA5}">
                      <a16:colId xmlns:a16="http://schemas.microsoft.com/office/drawing/2014/main" val="20001"/>
                    </a:ext>
                  </a:extLst>
                </a:gridCol>
              </a:tblGrid>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事業名：</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0" lang="en-US" altLang="ja-JP"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40</a:t>
                      </a:r>
                      <a:r>
                        <a:rPr kumimoji="0" lang="ja-JP" altLang="en-US" sz="11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字以内）</a:t>
                      </a:r>
                      <a:endParaRPr kumimoji="0"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提案する事業の名称を作成ください</a:t>
                      </a:r>
                    </a:p>
                  </a:txBody>
                  <a:tcPr marT="45725" marB="45725" horzOverflow="overflow"/>
                </a:tc>
                <a:extLst>
                  <a:ext uri="{0D108BD9-81ED-4DB2-BD59-A6C34878D82A}">
                    <a16:rowId xmlns:a16="http://schemas.microsoft.com/office/drawing/2014/main" val="4072667315"/>
                  </a:ext>
                </a:extLst>
              </a:tr>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代表団体名：</a:t>
                      </a:r>
                      <a:endParaRPr kumimoji="0" lang="ja-JP" altLang="en-US" sz="14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2"/>
                  </a:ext>
                </a:extLst>
              </a:tr>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参加団体：</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3"/>
                  </a:ext>
                </a:extLst>
              </a:tr>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協力団体：</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4"/>
                  </a:ext>
                </a:extLst>
              </a:tr>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実施地域・場所：</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5"/>
                  </a:ext>
                </a:extLst>
              </a:tr>
              <a:tr h="7863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事業領域：</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（１）食事、（２）運動、（３）睡眠、（４）自己管理、（５）健康経営、（６）検査、（７）治療、（８）介護・介護予防、（９）自立支援、（</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10</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）医業支援、（</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11</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）その他：</a:t>
                      </a:r>
                      <a:r>
                        <a:rPr kumimoji="0" lang="ja-JP" altLang="en-US" sz="14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具体的に記載　</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より選択</a:t>
                      </a:r>
                    </a:p>
                  </a:txBody>
                  <a:tcPr marT="45725" marB="45725" horzOverflow="overflow"/>
                </a:tc>
                <a:extLst>
                  <a:ext uri="{0D108BD9-81ED-4DB2-BD59-A6C34878D82A}">
                    <a16:rowId xmlns:a16="http://schemas.microsoft.com/office/drawing/2014/main" val="10006"/>
                  </a:ext>
                </a:extLst>
              </a:tr>
              <a:tr h="10156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sz="1400" dirty="0">
                          <a:latin typeface="Meiryo UI" panose="020B0604030504040204" pitchFamily="50" charset="-128"/>
                          <a:ea typeface="Meiryo UI" panose="020B0604030504040204" pitchFamily="50" charset="-128"/>
                        </a:rPr>
                        <a:t>利用するデータ種別：</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１）レセプトデータ、（２）電子カルテデータ、（３）調剤薬局データ、（４）健康診断データ、（５）特定健診データ、（６）介護レセプト（介護給付費請求書データ）、（７）要介護認定データ、（８）ケアプラン、（９）介護記録、（</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10</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）バイタルデータ、（</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11</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）お薬手帳データ（服薬データ）、（</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12</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）母子手帳データ、（</a:t>
                      </a:r>
                      <a:r>
                        <a:rPr kumimoji="0" lang="en-US" altLang="ja-JP"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13</a:t>
                      </a:r>
                      <a:r>
                        <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）その他：</a:t>
                      </a:r>
                      <a:r>
                        <a:rPr kumimoji="0" lang="ja-JP" altLang="en-US" sz="1400" b="0" i="0" u="none" strike="noStrike" cap="none" normalizeH="0" baseline="0" dirty="0">
                          <a:ln>
                            <a:noFill/>
                          </a:ln>
                          <a:solidFill>
                            <a:srgbClr val="FF0000"/>
                          </a:solidFill>
                          <a:effectLst/>
                          <a:latin typeface="Meiryo UI" panose="020B0604030504040204" pitchFamily="50" charset="-128"/>
                          <a:ea typeface="Meiryo UI" panose="020B0604030504040204" pitchFamily="50" charset="-128"/>
                        </a:rPr>
                        <a:t>具体的に記載　</a:t>
                      </a: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より選択</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2893055443"/>
                  </a:ext>
                </a:extLst>
              </a:tr>
              <a:tr h="3276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事業費：</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09"/>
                  </a:ext>
                </a:extLst>
              </a:tr>
              <a:tr h="8092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事業概要：</a:t>
                      </a:r>
                      <a:r>
                        <a:rPr kumimoji="0" lang="ja-JP" altLang="en-US" sz="110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1100" u="none" strike="noStrike" cap="none" normalizeH="0" baseline="0" dirty="0">
                          <a:ln>
                            <a:noFill/>
                          </a:ln>
                          <a:effectLst/>
                          <a:latin typeface="Meiryo UI" panose="020B0604030504040204" pitchFamily="50" charset="-128"/>
                          <a:ea typeface="Meiryo UI" panose="020B0604030504040204" pitchFamily="50" charset="-128"/>
                        </a:rPr>
                        <a:t>200</a:t>
                      </a:r>
                      <a:r>
                        <a:rPr kumimoji="0" lang="ja-JP" altLang="en-US" sz="1100" u="none" strike="noStrike" cap="none" normalizeH="0" baseline="0" dirty="0">
                          <a:ln>
                            <a:noFill/>
                          </a:ln>
                          <a:effectLst/>
                          <a:latin typeface="Meiryo UI" panose="020B0604030504040204" pitchFamily="50" charset="-128"/>
                          <a:ea typeface="Meiryo UI" panose="020B0604030504040204" pitchFamily="50" charset="-128"/>
                        </a:rPr>
                        <a:t>字以内）</a:t>
                      </a:r>
                      <a:endParaRPr kumimoji="0"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rPr>
                        <a:t>※ ※ ※ ※ ※ ※ ※ ※ ※ ※ ※ ※ ※ ※ ※ ※ ※ ※ ※ ※ ※ ※ ※ ※ ※ ※ ※ ※ ※ ※ ※ ※ ※ ※ ※ ※ ※ ※ ※ ※ ※ ※</a:t>
                      </a: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rgbClr val="7030A0"/>
                        </a:solidFill>
                        <a:effectLst/>
                        <a:latin typeface="Meiryo UI" panose="020B0604030504040204" pitchFamily="50" charset="-128"/>
                        <a:ea typeface="Meiryo UI" panose="020B0604030504040204" pitchFamily="50" charset="-128"/>
                      </a:endParaRPr>
                    </a:p>
                  </a:txBody>
                  <a:tcPr marT="45725" marB="45725" horzOverflow="overflow"/>
                </a:tc>
                <a:extLst>
                  <a:ext uri="{0D108BD9-81ED-4DB2-BD59-A6C34878D82A}">
                    <a16:rowId xmlns:a16="http://schemas.microsoft.com/office/drawing/2014/main" val="10010"/>
                  </a:ext>
                </a:extLst>
              </a:tr>
            </a:tbl>
          </a:graphicData>
        </a:graphic>
      </p:graphicFrame>
      <p:sp>
        <p:nvSpPr>
          <p:cNvPr id="5" name="Rectangle 8">
            <a:extLst>
              <a:ext uri="{FF2B5EF4-FFF2-40B4-BE49-F238E27FC236}">
                <a16:creationId xmlns:a16="http://schemas.microsoft.com/office/drawing/2014/main" id="{293722A8-83BF-4A8D-8476-3D98E65B3653}"/>
              </a:ext>
            </a:extLst>
          </p:cNvPr>
          <p:cNvSpPr>
            <a:spLocks noChangeArrowheads="1"/>
          </p:cNvSpPr>
          <p:nvPr/>
        </p:nvSpPr>
        <p:spPr bwMode="auto">
          <a:xfrm>
            <a:off x="281163" y="1493151"/>
            <a:ext cx="8712200" cy="239182"/>
          </a:xfrm>
          <a:prstGeom prst="rect">
            <a:avLst/>
          </a:prstGeom>
          <a:noFill/>
          <a:ln w="9525" algn="ctr">
            <a:no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400" dirty="0">
                <a:latin typeface="Meiryo UI" panose="020B0604030504040204" pitchFamily="50" charset="-128"/>
                <a:ea typeface="Meiryo UI" panose="020B0604030504040204" pitchFamily="50" charset="-128"/>
              </a:rPr>
              <a:t>・	提案書概要</a:t>
            </a:r>
          </a:p>
        </p:txBody>
      </p:sp>
      <p:sp>
        <p:nvSpPr>
          <p:cNvPr id="6" name="AutoShape 10">
            <a:extLst>
              <a:ext uri="{FF2B5EF4-FFF2-40B4-BE49-F238E27FC236}">
                <a16:creationId xmlns:a16="http://schemas.microsoft.com/office/drawing/2014/main" id="{0031F660-8EEA-4379-8091-92E7A55DBA38}"/>
              </a:ext>
            </a:extLst>
          </p:cNvPr>
          <p:cNvSpPr>
            <a:spLocks noChangeArrowheads="1"/>
          </p:cNvSpPr>
          <p:nvPr/>
        </p:nvSpPr>
        <p:spPr bwMode="auto">
          <a:xfrm>
            <a:off x="4976167" y="2132855"/>
            <a:ext cx="4392612" cy="1152128"/>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indent="85725" algn="l">
              <a:buFont typeface="Wingdings" pitchFamily="2" charset="2"/>
              <a:buChar char="l"/>
              <a:defRPr/>
            </a:pPr>
            <a:r>
              <a:rPr lang="ja-JP" altLang="en-US" sz="1200" dirty="0">
                <a:latin typeface="Meiryo UI" panose="020B0604030504040204" pitchFamily="50" charset="-128"/>
                <a:ea typeface="Meiryo UI" panose="020B0604030504040204" pitchFamily="50" charset="-128"/>
              </a:rPr>
              <a:t>紫字部分を記入</a:t>
            </a:r>
          </a:p>
          <a:p>
            <a:pPr marL="447675" lvl="1" indent="-182563" algn="l">
              <a:buFont typeface="Wingdings" pitchFamily="2" charset="2"/>
              <a:buChar char="Ø"/>
              <a:defRPr/>
            </a:pPr>
            <a:r>
              <a:rPr lang="ja-JP" altLang="en-US" sz="1200" dirty="0">
                <a:latin typeface="Meiryo UI" panose="020B0604030504040204" pitchFamily="50" charset="-128"/>
                <a:ea typeface="Meiryo UI" panose="020B0604030504040204" pitchFamily="50" charset="-128"/>
              </a:rPr>
              <a:t>応募する事業、事業領域、製品・サービス提供範囲、利用するデータ種別は、記載の項目より選択すること</a:t>
            </a:r>
            <a:endParaRPr lang="en-US" altLang="ja-JP" sz="1200" dirty="0">
              <a:latin typeface="Meiryo UI" panose="020B0604030504040204" pitchFamily="50" charset="-128"/>
              <a:ea typeface="Meiryo UI" panose="020B0604030504040204" pitchFamily="50" charset="-128"/>
            </a:endParaRPr>
          </a:p>
          <a:p>
            <a:pPr marL="447675" lvl="1" indent="-182563" algn="l">
              <a:buFont typeface="Wingdings" pitchFamily="2" charset="2"/>
              <a:buChar char="Ø"/>
              <a:defRPr/>
            </a:pPr>
            <a:r>
              <a:rPr lang="ja-JP" altLang="en-US" sz="1200" dirty="0">
                <a:latin typeface="Meiryo UI" panose="020B0604030504040204" pitchFamily="50" charset="-128"/>
                <a:ea typeface="Meiryo UI" panose="020B0604030504040204" pitchFamily="50" charset="-128"/>
              </a:rPr>
              <a:t>また、その他を選択する場合は具体的に記載すること</a:t>
            </a:r>
            <a:endParaRPr lang="en-US" altLang="ja-JP" sz="1200" dirty="0">
              <a:latin typeface="Meiryo UI" panose="020B0604030504040204" pitchFamily="50" charset="-128"/>
              <a:ea typeface="Meiryo UI" panose="020B0604030504040204" pitchFamily="50" charset="-128"/>
            </a:endParaRPr>
          </a:p>
          <a:p>
            <a:pPr marL="447675" lvl="1" indent="-182563" algn="l">
              <a:buFont typeface="Wingdings" pitchFamily="2" charset="2"/>
              <a:buChar char="Ø"/>
              <a:defRPr/>
            </a:pPr>
            <a:r>
              <a:rPr lang="ja-JP" altLang="en-US" sz="1200" dirty="0">
                <a:latin typeface="Meiryo UI" panose="020B0604030504040204" pitchFamily="50" charset="-128"/>
                <a:ea typeface="Meiryo UI" panose="020B0604030504040204" pitchFamily="50" charset="-128"/>
              </a:rPr>
              <a:t>事業費は、令和</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年度の様式３「見積書」の合計額（</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税込み）を記入すること</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720A5CEA-DCAD-4AF3-AC5F-F85B2D906699}"/>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【2.5</a:t>
            </a:r>
            <a:r>
              <a:rPr kumimoji="1" lang="ja-JP" altLang="en-US" sz="1800" dirty="0">
                <a:solidFill>
                  <a:srgbClr val="000099"/>
                </a:solidFill>
                <a:latin typeface="Meiryo UI" panose="020B0604030504040204" pitchFamily="50" charset="-128"/>
                <a:ea typeface="Meiryo UI" panose="020B0604030504040204" pitchFamily="50" charset="-128"/>
              </a:rPr>
              <a:t>　事業の実施方法</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CBB7A230-CBD1-4CE8-A940-91FD07DEA390}"/>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2292" name="Rectangle 4">
            <a:extLst>
              <a:ext uri="{FF2B5EF4-FFF2-40B4-BE49-F238E27FC236}">
                <a16:creationId xmlns:a16="http://schemas.microsoft.com/office/drawing/2014/main" id="{D72F10AC-898D-42F8-9C1C-EE7381083A2D}"/>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今回の事業における具体的な実施方法を記載する。</a:t>
            </a:r>
          </a:p>
        </p:txBody>
      </p:sp>
      <p:sp>
        <p:nvSpPr>
          <p:cNvPr id="12293" name="Rectangle 5">
            <a:extLst>
              <a:ext uri="{FF2B5EF4-FFF2-40B4-BE49-F238E27FC236}">
                <a16:creationId xmlns:a16="http://schemas.microsoft.com/office/drawing/2014/main" id="{8CA4CE9C-3704-4C24-88D1-64F6BD1C30A0}"/>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事業の実施内容に基づき、各作業項目の具体的な実施方法を記載すること。</a:t>
            </a:r>
          </a:p>
          <a:p>
            <a:pPr marL="622300" lvl="1" indent="-165100" algn="l">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調査結果の成果検証を行うための成果指標について定義し、具体的な検証方法を示すこと。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目標値等については定量的な数値で示し、その実現可能性も示すこと。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調査を効率的かつ効果的に遂行するために、実施方法について創意工夫している点があれば示すこと。</a:t>
            </a:r>
            <a:endParaRPr kumimoji="1" lang="en-US" altLang="ja-JP" sz="1400" dirty="0">
              <a:latin typeface="Meiryo UI" panose="020B0604030504040204" pitchFamily="50" charset="-128"/>
              <a:ea typeface="Meiryo UI" panose="020B0604030504040204" pitchFamily="50" charset="-128"/>
            </a:endParaRPr>
          </a:p>
          <a:p>
            <a:pPr marL="914400" lvl="2" indent="0" algn="l" eaLnBrk="1" hangingPunct="1">
              <a:spcBef>
                <a:spcPct val="30000"/>
              </a:spcBef>
            </a:pPr>
            <a:endParaRPr kumimoji="1" lang="en-US" altLang="ja-JP" sz="1400" dirty="0">
              <a:latin typeface="Meiryo UI" panose="020B0604030504040204" pitchFamily="50" charset="-128"/>
              <a:ea typeface="Meiryo UI" panose="020B0604030504040204" pitchFamily="50" charset="-128"/>
            </a:endParaRPr>
          </a:p>
          <a:p>
            <a:pPr lvl="2" algn="l" eaLnBrk="1" hangingPunct="1">
              <a:spcBef>
                <a:spcPct val="30000"/>
              </a:spcBef>
              <a:buFont typeface="Wingdings" panose="05000000000000000000" pitchFamily="2" charset="2"/>
              <a:buChar char="Ø"/>
            </a:pPr>
            <a:endParaRPr kumimoji="1" lang="en-US" altLang="ja-JP" sz="1400" dirty="0">
              <a:latin typeface="Meiryo UI" panose="020B0604030504040204" pitchFamily="50" charset="-128"/>
              <a:ea typeface="Meiryo UI" panose="020B0604030504040204" pitchFamily="50" charset="-128"/>
            </a:endParaRPr>
          </a:p>
          <a:p>
            <a:pPr lvl="2" algn="l" eaLnBrk="1" hangingPunct="1">
              <a:spcBef>
                <a:spcPct val="30000"/>
              </a:spcBef>
              <a:buFont typeface="Wingdings" panose="05000000000000000000" pitchFamily="2" charset="2"/>
              <a:buChar char="Ø"/>
            </a:pPr>
            <a:endParaRPr kumimoji="1" lang="ja-JP" altLang="en-US" sz="1400" dirty="0">
              <a:latin typeface="Meiryo UI" panose="020B0604030504040204" pitchFamily="50" charset="-128"/>
              <a:ea typeface="Meiryo UI" panose="020B0604030504040204" pitchFamily="50" charset="-128"/>
            </a:endParaRPr>
          </a:p>
        </p:txBody>
      </p:sp>
      <p:sp>
        <p:nvSpPr>
          <p:cNvPr id="12294" name="AutoShape 10">
            <a:extLst>
              <a:ext uri="{FF2B5EF4-FFF2-40B4-BE49-F238E27FC236}">
                <a16:creationId xmlns:a16="http://schemas.microsoft.com/office/drawing/2014/main" id="{894FAF26-FE6D-45FA-8432-D071D83512B6}"/>
              </a:ext>
            </a:extLst>
          </p:cNvPr>
          <p:cNvSpPr>
            <a:spLocks noChangeArrowheads="1"/>
          </p:cNvSpPr>
          <p:nvPr/>
        </p:nvSpPr>
        <p:spPr bwMode="auto">
          <a:xfrm>
            <a:off x="2216150" y="3861048"/>
            <a:ext cx="5472112" cy="118745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公募要領の実施要件を踏まえた実施方法を記載してください。</a:t>
            </a:r>
          </a:p>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2.3 </a:t>
            </a:r>
            <a:r>
              <a:rPr lang="ja-JP" altLang="en-US" sz="1200" dirty="0">
                <a:latin typeface="Meiryo UI" panose="020B0604030504040204" pitchFamily="50" charset="-128"/>
                <a:ea typeface="Meiryo UI" panose="020B0604030504040204" pitchFamily="50" charset="-128"/>
              </a:rPr>
              <a:t>事業の実施内容」および「</a:t>
            </a:r>
            <a:r>
              <a:rPr lang="en-US" altLang="ja-JP" sz="1200" dirty="0">
                <a:latin typeface="Meiryo UI" panose="020B0604030504040204" pitchFamily="50" charset="-128"/>
                <a:ea typeface="Meiryo UI" panose="020B0604030504040204" pitchFamily="50" charset="-128"/>
              </a:rPr>
              <a:t>3.2 </a:t>
            </a:r>
            <a:r>
              <a:rPr lang="ja-JP" altLang="en-US" sz="1200" dirty="0">
                <a:latin typeface="Meiryo UI" panose="020B0604030504040204" pitchFamily="50" charset="-128"/>
                <a:ea typeface="Meiryo UI" panose="020B0604030504040204" pitchFamily="50" charset="-128"/>
              </a:rPr>
              <a:t>実施スケジュール」で記載する実施事項の内容と整合させてください。</a:t>
            </a:r>
            <a:endParaRPr lang="ja-JP" altLang="ja-JP" sz="1200" dirty="0">
              <a:latin typeface="Meiryo UI" panose="020B0604030504040204" pitchFamily="50" charset="-128"/>
              <a:ea typeface="Meiryo UI" panose="020B0604030504040204"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2B55713C-2DDC-4C1A-96D6-44161AB3FE1B}"/>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【2.6</a:t>
            </a:r>
            <a:r>
              <a:rPr kumimoji="1" lang="ja-JP" altLang="en-US" sz="1800" dirty="0">
                <a:solidFill>
                  <a:srgbClr val="000099"/>
                </a:solidFill>
                <a:latin typeface="Meiryo UI" panose="020B0604030504040204" pitchFamily="50" charset="-128"/>
                <a:ea typeface="Meiryo UI" panose="020B0604030504040204" pitchFamily="50" charset="-128"/>
              </a:rPr>
              <a:t>　</a:t>
            </a:r>
            <a:r>
              <a:rPr kumimoji="1" lang="ja-JP" altLang="ja-JP" sz="1800" dirty="0">
                <a:solidFill>
                  <a:srgbClr val="000099"/>
                </a:solidFill>
                <a:latin typeface="Meiryo UI" panose="020B0604030504040204" pitchFamily="50" charset="-128"/>
                <a:ea typeface="Meiryo UI" panose="020B0604030504040204" pitchFamily="50" charset="-128"/>
              </a:rPr>
              <a:t>事業化計画</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7171" name="Rectangle 3">
            <a:extLst>
              <a:ext uri="{FF2B5EF4-FFF2-40B4-BE49-F238E27FC236}">
                <a16:creationId xmlns:a16="http://schemas.microsoft.com/office/drawing/2014/main" id="{D473AECD-5E76-4670-B26B-CEAA2FA4BA1E}"/>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3316" name="Rectangle 4">
            <a:extLst>
              <a:ext uri="{FF2B5EF4-FFF2-40B4-BE49-F238E27FC236}">
                <a16:creationId xmlns:a16="http://schemas.microsoft.com/office/drawing/2014/main" id="{2423591B-0B8F-4574-900D-93430840C00C}"/>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本事業において想定される成果を踏まえて、事業化までの具体的な計画を記載する。</a:t>
            </a:r>
          </a:p>
        </p:txBody>
      </p:sp>
      <p:sp>
        <p:nvSpPr>
          <p:cNvPr id="7173" name="Rectangle 5">
            <a:extLst>
              <a:ext uri="{FF2B5EF4-FFF2-40B4-BE49-F238E27FC236}">
                <a16:creationId xmlns:a16="http://schemas.microsoft.com/office/drawing/2014/main" id="{40D2BCB4-B053-47DB-87F7-AAD0B5A573E1}"/>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wrap="none"/>
          <a:lstStyle/>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事業化計画</a:t>
            </a: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事業主体となる企業・団体名、連携先の企業・団体名等とその役割を記載すること。</a:t>
            </a: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事業化までの具体的なアクションプランを記載すること。</a:t>
            </a: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フェーズ別の課題及びその対応方針を記載すること。</a:t>
            </a: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本事業の成果を活用した最終的に創出を目指す事業展開における収支計画についても記載すること。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事業化に向けて、本事業の実施内容が事業化計画のどこに位置づけられるのかを明確に記載すること。</a:t>
            </a:r>
            <a:endParaRPr kumimoji="1" lang="en-US" altLang="ja-JP" sz="1400" dirty="0">
              <a:latin typeface="Meiryo UI" panose="020B0604030504040204" pitchFamily="50" charset="-128"/>
              <a:ea typeface="Meiryo UI" panose="020B0604030504040204"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a:extLst>
              <a:ext uri="{FF2B5EF4-FFF2-40B4-BE49-F238E27FC236}">
                <a16:creationId xmlns:a16="http://schemas.microsoft.com/office/drawing/2014/main" id="{43A7096B-7D3C-471D-BE30-74B465A00D64}"/>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３　事業実施計画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【3.1</a:t>
            </a:r>
            <a:r>
              <a:rPr kumimoji="1" lang="ja-JP" altLang="en-US" sz="1800" dirty="0">
                <a:solidFill>
                  <a:srgbClr val="000099"/>
                </a:solidFill>
                <a:latin typeface="Meiryo UI" panose="020B0604030504040204" pitchFamily="50" charset="-128"/>
                <a:ea typeface="Meiryo UI" panose="020B0604030504040204" pitchFamily="50" charset="-128"/>
              </a:rPr>
              <a:t>　期待される成果とその波及効果</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0243" name="Rectangle 3">
            <a:extLst>
              <a:ext uri="{FF2B5EF4-FFF2-40B4-BE49-F238E27FC236}">
                <a16:creationId xmlns:a16="http://schemas.microsoft.com/office/drawing/2014/main" id="{5DD81C0B-3D9A-4D1A-BC72-CF4E3BE1D8F7}"/>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4340" name="Rectangle 4">
            <a:extLst>
              <a:ext uri="{FF2B5EF4-FFF2-40B4-BE49-F238E27FC236}">
                <a16:creationId xmlns:a16="http://schemas.microsoft.com/office/drawing/2014/main" id="{CE803250-292E-416D-BBB2-D7654881D4A1}"/>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事業の実施により期待される成果と成果指標、及びその活用方法・波及効果を記載する。</a:t>
            </a:r>
          </a:p>
        </p:txBody>
      </p:sp>
      <p:sp>
        <p:nvSpPr>
          <p:cNvPr id="14341" name="Rectangle 5">
            <a:extLst>
              <a:ext uri="{FF2B5EF4-FFF2-40B4-BE49-F238E27FC236}">
                <a16:creationId xmlns:a16="http://schemas.microsoft.com/office/drawing/2014/main" id="{F3683C8D-303A-4338-96F2-06097627B307}"/>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wrap="square"/>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lvl="0"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事業の実施により、どのような基盤等が構築され、何が実現できるのか等の具体的な成果の活用方法を示すこと。</a:t>
            </a:r>
            <a:endParaRPr kumimoji="1" lang="en-US" altLang="ja-JP" sz="1400" dirty="0">
              <a:latin typeface="Meiryo UI" panose="020B0604030504040204" pitchFamily="50" charset="-128"/>
              <a:ea typeface="Meiryo UI" panose="020B0604030504040204" pitchFamily="50" charset="-128"/>
            </a:endParaRPr>
          </a:p>
          <a:p>
            <a:pPr marL="628650" lvl="1" indent="-171450"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具体的に活用が想定される企業・団体名、活用分野・領域等について可能な限り記載すること。</a:t>
            </a:r>
            <a:endParaRPr kumimoji="1" lang="en-US" altLang="ja-JP" sz="1400" dirty="0">
              <a:latin typeface="Meiryo UI" panose="020B0604030504040204" pitchFamily="50" charset="-128"/>
              <a:ea typeface="Meiryo UI" panose="020B0604030504040204" pitchFamily="50" charset="-128"/>
            </a:endParaRPr>
          </a:p>
          <a:p>
            <a:pPr lvl="0"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得られる成果の汎用的・標準的、または応用的な活用・展開による市場創出シナリオを示すこと。</a:t>
            </a:r>
            <a:endParaRPr kumimoji="1" lang="en-US" altLang="ja-JP" sz="1400" dirty="0">
              <a:latin typeface="Meiryo UI" panose="020B0604030504040204" pitchFamily="50" charset="-128"/>
              <a:ea typeface="Meiryo UI" panose="020B0604030504040204" pitchFamily="50" charset="-128"/>
            </a:endParaRPr>
          </a:p>
          <a:p>
            <a:pPr marL="628650" lvl="1" indent="-171450" algn="l" eaLnBrk="1" hangingPunct="1">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将来的な、データ種別・種類の拡充や、サービス・製品の展開、展開地域の拡大等も考慮して記載すること。</a:t>
            </a:r>
            <a:endParaRPr kumimoji="1" lang="en-US" altLang="ja-JP" sz="1400" dirty="0">
              <a:solidFill>
                <a:srgbClr val="000000"/>
              </a:solidFill>
              <a:latin typeface="Meiryo UI" panose="020B0604030504040204" pitchFamily="50" charset="-128"/>
              <a:ea typeface="Meiryo UI" panose="020B0604030504040204" pitchFamily="50" charset="-128"/>
            </a:endParaRPr>
          </a:p>
          <a:p>
            <a:pPr marL="628650" lvl="1" indent="-171450" algn="l" eaLnBrk="1" hangingPunct="1">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市場創出シナリオに対応できる、データベースが構築できることを示すこと。</a:t>
            </a:r>
            <a:endParaRPr kumimoji="1" lang="en-US" altLang="ja-JP" sz="1400" dirty="0">
              <a:latin typeface="Meiryo UI" panose="020B0604030504040204" pitchFamily="50" charset="-128"/>
              <a:ea typeface="Meiryo UI" panose="020B0604030504040204" pitchFamily="50" charset="-128"/>
            </a:endParaRPr>
          </a:p>
          <a:p>
            <a:pPr lvl="1"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事業者等がデータベースを利用したく、あるいは、都民がデータ提供したくなるしかけ・工夫があれば記載すること。</a:t>
            </a:r>
            <a:endParaRPr kumimoji="1" lang="en-US" altLang="ja-JP" sz="1400" dirty="0">
              <a:latin typeface="Meiryo UI" panose="020B0604030504040204" pitchFamily="50" charset="-128"/>
              <a:ea typeface="Meiryo UI" panose="020B0604030504040204" pitchFamily="50" charset="-128"/>
            </a:endParaRPr>
          </a:p>
          <a:p>
            <a:pPr lvl="0"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最終的に創出を目指す事業のポテンシャル（どれくらいの事業規模・市場規模を想定するか）について、内部環境・外部環境を踏まえ、可能な限り定量的な根拠を提示しながら記載すること。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将来の市場規模・ニーズ等の変動を予想した上で、社会的・経済的影響や最終的に創出を目指す事業・市場のポテンシャルについて記載すること。</a:t>
            </a:r>
            <a:endParaRPr kumimoji="1" lang="en-US" altLang="ja-JP" sz="1400" dirty="0">
              <a:solidFill>
                <a:srgbClr val="000000"/>
              </a:solidFill>
              <a:latin typeface="Meiryo UI" panose="020B0604030504040204" pitchFamily="50" charset="-128"/>
              <a:ea typeface="Meiryo UI" panose="020B0604030504040204" pitchFamily="50" charset="-128"/>
            </a:endParaRPr>
          </a:p>
          <a:p>
            <a:pPr lvl="1" algn="l" eaLnBrk="1" hangingPunct="1">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既存のサービス・製品や、応募団体以外が開発中のサービス・製品等の競合の状況や、それらに対する競合優位性、本事業の</a:t>
            </a:r>
            <a:r>
              <a:rPr kumimoji="1" lang="ja-JP" altLang="en-US" sz="1400" dirty="0">
                <a:latin typeface="Meiryo UI" panose="020B0604030504040204" pitchFamily="50" charset="-128"/>
                <a:ea typeface="Meiryo UI" panose="020B0604030504040204" pitchFamily="50" charset="-128"/>
              </a:rPr>
              <a:t>新規性・独創性等</a:t>
            </a:r>
            <a:r>
              <a:rPr kumimoji="1" lang="ja-JP" altLang="en-US" sz="1400" dirty="0">
                <a:solidFill>
                  <a:srgbClr val="000000"/>
                </a:solidFill>
                <a:latin typeface="Meiryo UI" panose="020B0604030504040204" pitchFamily="50" charset="-128"/>
                <a:ea typeface="Meiryo UI" panose="020B0604030504040204" pitchFamily="50" charset="-128"/>
              </a:rPr>
              <a:t>も考慮し記載すること。</a:t>
            </a:r>
            <a:endParaRPr kumimoji="1" lang="en-US" altLang="ja-JP" sz="1400" dirty="0">
              <a:solidFill>
                <a:srgbClr val="00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３　事業実施計画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【3.2</a:t>
            </a:r>
            <a:r>
              <a:rPr kumimoji="1" lang="ja-JP" altLang="en-US" sz="1800" dirty="0">
                <a:solidFill>
                  <a:srgbClr val="000099"/>
                </a:solidFill>
                <a:latin typeface="Meiryo UI" panose="020B0604030504040204" pitchFamily="50" charset="-128"/>
                <a:ea typeface="Meiryo UI" panose="020B0604030504040204" pitchFamily="50" charset="-128"/>
              </a:rPr>
              <a:t>　実施スケジュール</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2291" name="Rectangle 3">
            <a:extLst>
              <a:ext uri="{FF2B5EF4-FFF2-40B4-BE49-F238E27FC236}">
                <a16:creationId xmlns:a16="http://schemas.microsoft.com/office/drawing/2014/main" id="{2F892BD7-1A56-4519-A3AC-B8A0064B5853}"/>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5364" name="Rectangle 4">
            <a:extLst>
              <a:ext uri="{FF2B5EF4-FFF2-40B4-BE49-F238E27FC236}">
                <a16:creationId xmlns:a16="http://schemas.microsoft.com/office/drawing/2014/main" id="{3B50753A-6534-4AE9-8515-D9EA46F3336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事業の実施スケジュールを記載する。</a:t>
            </a:r>
          </a:p>
        </p:txBody>
      </p:sp>
      <p:sp>
        <p:nvSpPr>
          <p:cNvPr id="15365" name="Rectangle 5">
            <a:extLst>
              <a:ext uri="{FF2B5EF4-FFF2-40B4-BE49-F238E27FC236}">
                <a16:creationId xmlns:a16="http://schemas.microsoft.com/office/drawing/2014/main" id="{2FB96F85-4608-417C-A9CA-E1E659A368A4}"/>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本事業の開始（令和２年</a:t>
            </a: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月予定）から終了（令和２年３月末）までの詳細な実施スケジュールを記載すること。</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今回の事業の実施事項に対して、その成果物と実施するコンソーシアム構成団体等（代表団体、参加団体、もしくは外注する場合は「外注先」と記載）を記載すること。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事業を効率的に進めるためのスケジュール上の創意工夫等がある場合は示すこと。</a:t>
            </a:r>
          </a:p>
          <a:p>
            <a:pPr lvl="1" algn="l" eaLnBrk="1" hangingPunct="1">
              <a:spcBef>
                <a:spcPct val="30000"/>
              </a:spcBef>
              <a:buFontTx/>
              <a:buChar char="•"/>
            </a:pPr>
            <a:endParaRPr kumimoji="1" lang="ja-JP" altLang="en-US" sz="1400" dirty="0">
              <a:latin typeface="Meiryo UI" panose="020B0604030504040204" pitchFamily="50" charset="-128"/>
              <a:ea typeface="Meiryo UI" panose="020B0604030504040204" pitchFamily="50" charset="-128"/>
            </a:endParaRPr>
          </a:p>
        </p:txBody>
      </p:sp>
      <p:sp>
        <p:nvSpPr>
          <p:cNvPr id="15366" name="Rectangle 9">
            <a:extLst>
              <a:ext uri="{FF2B5EF4-FFF2-40B4-BE49-F238E27FC236}">
                <a16:creationId xmlns:a16="http://schemas.microsoft.com/office/drawing/2014/main" id="{F27A8B56-CEBB-4B42-ADE1-842E8AE965C3}"/>
              </a:ext>
            </a:extLst>
          </p:cNvPr>
          <p:cNvSpPr>
            <a:spLocks noChangeArrowheads="1"/>
          </p:cNvSpPr>
          <p:nvPr/>
        </p:nvSpPr>
        <p:spPr bwMode="auto">
          <a:xfrm>
            <a:off x="474663" y="2924944"/>
            <a:ext cx="1511300" cy="358775"/>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dirty="0">
                <a:latin typeface="Meiryo UI" panose="020B0604030504040204" pitchFamily="50" charset="-128"/>
                <a:ea typeface="Meiryo UI" panose="020B0604030504040204" pitchFamily="50" charset="-128"/>
              </a:rPr>
              <a:t>記述例</a:t>
            </a:r>
          </a:p>
        </p:txBody>
      </p:sp>
      <p:pic>
        <p:nvPicPr>
          <p:cNvPr id="3" name="図 2">
            <a:extLst>
              <a:ext uri="{FF2B5EF4-FFF2-40B4-BE49-F238E27FC236}">
                <a16:creationId xmlns:a16="http://schemas.microsoft.com/office/drawing/2014/main" id="{7184B1F9-5260-4CB7-AE33-39E3EAAA7DFE}"/>
              </a:ext>
            </a:extLst>
          </p:cNvPr>
          <p:cNvPicPr>
            <a:picLocks noChangeAspect="1"/>
          </p:cNvPicPr>
          <p:nvPr/>
        </p:nvPicPr>
        <p:blipFill>
          <a:blip r:embed="rId3"/>
          <a:stretch>
            <a:fillRect/>
          </a:stretch>
        </p:blipFill>
        <p:spPr>
          <a:xfrm>
            <a:off x="1264897" y="3353569"/>
            <a:ext cx="7373031" cy="3056705"/>
          </a:xfrm>
          <a:prstGeom prst="rect">
            <a:avLst/>
          </a:prstGeom>
        </p:spPr>
      </p:pic>
      <p:sp>
        <p:nvSpPr>
          <p:cNvPr id="15368" name="AutoShape 10">
            <a:extLst>
              <a:ext uri="{FF2B5EF4-FFF2-40B4-BE49-F238E27FC236}">
                <a16:creationId xmlns:a16="http://schemas.microsoft.com/office/drawing/2014/main" id="{676A27F1-EEF9-4269-A06C-9CFF23A6BEE2}"/>
              </a:ext>
            </a:extLst>
          </p:cNvPr>
          <p:cNvSpPr>
            <a:spLocks noChangeArrowheads="1"/>
          </p:cNvSpPr>
          <p:nvPr/>
        </p:nvSpPr>
        <p:spPr bwMode="auto">
          <a:xfrm>
            <a:off x="4953000" y="4292600"/>
            <a:ext cx="4691063" cy="114935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「実施項目」は、「</a:t>
            </a:r>
            <a:r>
              <a:rPr lang="en-US" altLang="ja-JP" sz="1200" dirty="0">
                <a:latin typeface="Meiryo UI" panose="020B0604030504040204" pitchFamily="50" charset="-128"/>
                <a:ea typeface="Meiryo UI" panose="020B0604030504040204" pitchFamily="50" charset="-128"/>
              </a:rPr>
              <a:t>2.3 </a:t>
            </a:r>
            <a:r>
              <a:rPr lang="ja-JP" altLang="en-US" sz="1200" dirty="0">
                <a:latin typeface="Meiryo UI" panose="020B0604030504040204" pitchFamily="50" charset="-128"/>
                <a:ea typeface="Meiryo UI" panose="020B0604030504040204" pitchFamily="50" charset="-128"/>
              </a:rPr>
              <a:t>事業の実施内容」「</a:t>
            </a:r>
            <a:r>
              <a:rPr lang="en-US" altLang="ja-JP" sz="1200" dirty="0">
                <a:latin typeface="Meiryo UI" panose="020B0604030504040204" pitchFamily="50" charset="-128"/>
                <a:ea typeface="Meiryo UI" panose="020B0604030504040204" pitchFamily="50" charset="-128"/>
              </a:rPr>
              <a:t>2.5 </a:t>
            </a:r>
            <a:r>
              <a:rPr lang="ja-JP" altLang="en-US" sz="1200" dirty="0">
                <a:latin typeface="Meiryo UI" panose="020B0604030504040204" pitchFamily="50" charset="-128"/>
                <a:ea typeface="Meiryo UI" panose="020B0604030504040204" pitchFamily="50" charset="-128"/>
              </a:rPr>
              <a:t>事業の実施方法」で記載する本年度の実施事項と整合させてください。</a:t>
            </a:r>
          </a:p>
          <a:p>
            <a:pPr marL="179388" indent="-179388" algn="l">
              <a:spcBef>
                <a:spcPct val="20000"/>
              </a:spcBef>
              <a:buFont typeface="Arial" charset="0"/>
              <a:buChar char="•"/>
              <a:defRPr/>
            </a:pPr>
            <a:r>
              <a:rPr lang="ja-JP" altLang="en-US" sz="1200" dirty="0">
                <a:latin typeface="Meiryo UI" panose="020B0604030504040204" pitchFamily="50" charset="-128"/>
                <a:ea typeface="Meiryo UI" panose="020B0604030504040204" pitchFamily="50" charset="-128"/>
              </a:rPr>
              <a:t>各「実施事項」は、必要に応じてさらに細分化し、内訳の項目を設定してください。</a:t>
            </a:r>
            <a:endParaRPr lang="en-US" altLang="ja-JP" sz="1200" dirty="0">
              <a:latin typeface="Meiryo UI" panose="020B0604030504040204" pitchFamily="50" charset="-128"/>
              <a:ea typeface="Meiryo UI" panose="020B0604030504040204" pitchFamily="50" charset="-128"/>
            </a:endParaRPr>
          </a:p>
          <a:p>
            <a:pPr marL="179388" indent="-179388" algn="l">
              <a:spcBef>
                <a:spcPct val="20000"/>
              </a:spcBef>
              <a:buFont typeface="Arial" charset="0"/>
              <a:buChar char="•"/>
              <a:defRPr/>
            </a:pPr>
            <a:r>
              <a:rPr lang="ja-JP" altLang="en-US" sz="1200" dirty="0">
                <a:latin typeface="Meiryo UI" panose="020B0604030504040204" pitchFamily="50" charset="-128"/>
                <a:ea typeface="Meiryo UI" panose="020B0604030504040204" pitchFamily="50" charset="-128"/>
              </a:rPr>
              <a:t>スケジュールは１週間単位で作成してください。</a:t>
            </a:r>
            <a:endParaRPr lang="ja-JP"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18024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３　事業実施計画</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【3.3</a:t>
            </a:r>
            <a:r>
              <a:rPr kumimoji="1" lang="ja-JP" altLang="en-US" sz="1800" dirty="0">
                <a:solidFill>
                  <a:srgbClr val="000099"/>
                </a:solidFill>
                <a:latin typeface="Meiryo UI" panose="020B0604030504040204" pitchFamily="50" charset="-128"/>
                <a:ea typeface="Meiryo UI" panose="020B0604030504040204" pitchFamily="50" charset="-128"/>
              </a:rPr>
              <a:t>　見積</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2291" name="Rectangle 3">
            <a:extLst>
              <a:ext uri="{FF2B5EF4-FFF2-40B4-BE49-F238E27FC236}">
                <a16:creationId xmlns:a16="http://schemas.microsoft.com/office/drawing/2014/main" id="{2F892BD7-1A56-4519-A3AC-B8A0064B5853}"/>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5364" name="Rectangle 4">
            <a:extLst>
              <a:ext uri="{FF2B5EF4-FFF2-40B4-BE49-F238E27FC236}">
                <a16:creationId xmlns:a16="http://schemas.microsoft.com/office/drawing/2014/main" id="{3B50753A-6534-4AE9-8515-D9EA46F3336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本事業（単年）に係る金額の見積を記載する。</a:t>
            </a:r>
          </a:p>
        </p:txBody>
      </p:sp>
      <p:sp>
        <p:nvSpPr>
          <p:cNvPr id="15365" name="Rectangle 5">
            <a:extLst>
              <a:ext uri="{FF2B5EF4-FFF2-40B4-BE49-F238E27FC236}">
                <a16:creationId xmlns:a16="http://schemas.microsoft.com/office/drawing/2014/main" id="{2FB96F85-4608-417C-A9CA-E1E659A368A4}"/>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本事業（単年）に係る金額の見積を、事業予算内で実施可能であることが分かるように記載すること。</a:t>
            </a: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提案の中で、複数の検証を実施する場合はそれぞれに係る金額が分かるように記載すること。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費目は可能な限り詳細に記載すること。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か年の見積についても、可能であれば記載すること。</a:t>
            </a:r>
          </a:p>
        </p:txBody>
      </p:sp>
      <p:graphicFrame>
        <p:nvGraphicFramePr>
          <p:cNvPr id="4" name="表 3">
            <a:extLst>
              <a:ext uri="{FF2B5EF4-FFF2-40B4-BE49-F238E27FC236}">
                <a16:creationId xmlns:a16="http://schemas.microsoft.com/office/drawing/2014/main" id="{1BBE8207-D626-464E-B07D-245AD90F3FC1}"/>
              </a:ext>
            </a:extLst>
          </p:cNvPr>
          <p:cNvGraphicFramePr>
            <a:graphicFrameLocks noGrp="1"/>
          </p:cNvGraphicFramePr>
          <p:nvPr>
            <p:extLst>
              <p:ext uri="{D42A27DB-BD31-4B8C-83A1-F6EECF244321}">
                <p14:modId xmlns:p14="http://schemas.microsoft.com/office/powerpoint/2010/main" val="2527167373"/>
              </p:ext>
            </p:extLst>
          </p:nvPr>
        </p:nvGraphicFramePr>
        <p:xfrm>
          <a:off x="1549914" y="3573016"/>
          <a:ext cx="6804584" cy="2522464"/>
        </p:xfrm>
        <a:graphic>
          <a:graphicData uri="http://schemas.openxmlformats.org/drawingml/2006/table">
            <a:tbl>
              <a:tblPr/>
              <a:tblGrid>
                <a:gridCol w="1429590">
                  <a:extLst>
                    <a:ext uri="{9D8B030D-6E8A-4147-A177-3AD203B41FA5}">
                      <a16:colId xmlns:a16="http://schemas.microsoft.com/office/drawing/2014/main" val="4144714122"/>
                    </a:ext>
                  </a:extLst>
                </a:gridCol>
                <a:gridCol w="946674">
                  <a:extLst>
                    <a:ext uri="{9D8B030D-6E8A-4147-A177-3AD203B41FA5}">
                      <a16:colId xmlns:a16="http://schemas.microsoft.com/office/drawing/2014/main" val="1271196686"/>
                    </a:ext>
                  </a:extLst>
                </a:gridCol>
                <a:gridCol w="2880320">
                  <a:extLst>
                    <a:ext uri="{9D8B030D-6E8A-4147-A177-3AD203B41FA5}">
                      <a16:colId xmlns:a16="http://schemas.microsoft.com/office/drawing/2014/main" val="2731007352"/>
                    </a:ext>
                  </a:extLst>
                </a:gridCol>
                <a:gridCol w="1548000">
                  <a:extLst>
                    <a:ext uri="{9D8B030D-6E8A-4147-A177-3AD203B41FA5}">
                      <a16:colId xmlns:a16="http://schemas.microsoft.com/office/drawing/2014/main" val="386684778"/>
                    </a:ext>
                  </a:extLst>
                </a:gridCol>
              </a:tblGrid>
              <a:tr h="97008">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区分</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FFCC"/>
                    </a:solidFill>
                  </a:tcPr>
                </a:tc>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実施項目</a:t>
                      </a:r>
                      <a:endParaRPr lang="en-US" altLang="ja-JP"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FFCC"/>
                    </a:solidFill>
                  </a:tcPr>
                </a:tc>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内訳</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FFCC"/>
                    </a:solidFill>
                  </a:tcPr>
                </a:tc>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費用</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FFCC"/>
                    </a:solidFill>
                  </a:tcPr>
                </a:tc>
                <a:extLst>
                  <a:ext uri="{0D108BD9-81ED-4DB2-BD59-A6C34878D82A}">
                    <a16:rowId xmlns:a16="http://schemas.microsoft.com/office/drawing/2014/main" val="944170332"/>
                  </a:ext>
                </a:extLst>
              </a:tr>
              <a:tr h="97008">
                <a:tc rowSpan="6">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事業費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プロジェクト</a:t>
                      </a:r>
                      <a:r>
                        <a:rPr lang="en-US" altLang="ja-JP" sz="1000" b="0" i="0" u="none" strike="noStrike" dirty="0">
                          <a:effectLst/>
                          <a:latin typeface="Meiryo UI" panose="020B0604030504040204" pitchFamily="50" charset="-128"/>
                          <a:ea typeface="Meiryo UI" panose="020B0604030504040204" pitchFamily="50" charset="-128"/>
                        </a:rPr>
                        <a:t>A</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人件費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X,XXX,XXX</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792570"/>
                  </a:ext>
                </a:extLst>
              </a:tr>
              <a:tr h="97008">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vMerge="1">
                  <a:txBody>
                    <a:bodyPr/>
                    <a:lstStyle/>
                    <a:p>
                      <a:endParaRPr kumimoji="1" lang="ja-JP" altLang="en-US"/>
                    </a:p>
                  </a:txBody>
                  <a:tcPr>
                    <a:lnT w="6350" cap="flat" cmpd="sng" algn="ctr">
                      <a:solidFill>
                        <a:schemeClr val="tx1"/>
                      </a:solidFill>
                      <a:prstDash val="solid"/>
                      <a:round/>
                      <a:headEnd type="none" w="med" len="med"/>
                      <a:tailEnd type="none" w="med" len="med"/>
                    </a:lnT>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5494314"/>
                  </a:ext>
                </a:extLst>
              </a:tr>
              <a:tr h="97008">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9388452"/>
                  </a:ext>
                </a:extLst>
              </a:tr>
              <a:tr h="97008">
                <a:tc vMerge="1">
                  <a:txBody>
                    <a:bodyPr/>
                    <a:lstStyle/>
                    <a:p>
                      <a:endParaRPr kumimoji="1" lang="ja-JP" altLang="en-US"/>
                    </a:p>
                  </a:txBody>
                  <a:tcPr/>
                </a:tc>
                <a:tc rowSpan="2">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プロジェクト</a:t>
                      </a:r>
                      <a:r>
                        <a:rPr lang="en-US" altLang="ja-JP" sz="1000" b="0" i="0" u="none" strike="noStrike" dirty="0">
                          <a:effectLst/>
                          <a:latin typeface="Meiryo UI" panose="020B0604030504040204" pitchFamily="50" charset="-128"/>
                          <a:ea typeface="Meiryo UI" panose="020B0604030504040204" pitchFamily="50" charset="-128"/>
                        </a:rPr>
                        <a:t>B</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Meiryo UI" panose="020B0604030504040204" pitchFamily="50" charset="-128"/>
                          <a:ea typeface="Meiryo UI" panose="020B0604030504040204" pitchFamily="50" charset="-128"/>
                        </a:rPr>
                        <a:t>人件費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X,XXX,XXX</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3018211"/>
                  </a:ext>
                </a:extLst>
              </a:tr>
              <a:tr h="97008">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5193516"/>
                  </a:ext>
                </a:extLst>
              </a:tr>
              <a:tr h="97008">
                <a:tc vMerge="1">
                  <a:txBody>
                    <a:bodyPr/>
                    <a:lstStyle/>
                    <a:p>
                      <a:endParaRPr kumimoji="1" lang="ja-JP" altLang="en-US"/>
                    </a:p>
                  </a:txBody>
                  <a:tcPr/>
                </a:tc>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6653455"/>
                  </a:ext>
                </a:extLst>
              </a:tr>
              <a:tr h="97008">
                <a:tc>
                  <a:txBody>
                    <a:bodyPr/>
                    <a:lstStyle/>
                    <a:p>
                      <a:pPr algn="l" fontAlgn="ctr"/>
                      <a:r>
                        <a:rPr lang="zh-TW" altLang="en-US" sz="1000" b="0" i="0" u="none" strike="noStrike" dirty="0">
                          <a:effectLst/>
                          <a:latin typeface="Meiryo UI" panose="020B0604030504040204" pitchFamily="50" charset="-128"/>
                          <a:ea typeface="Meiryo UI" panose="020B0604030504040204" pitchFamily="50" charset="-128"/>
                        </a:rPr>
                        <a:t>（事業費計）</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en-US" sz="1000" b="0" i="0" u="none" strike="noStrike" dirty="0">
                          <a:effectLst/>
                          <a:latin typeface="Meiryo UI" panose="020B0604030504040204" pitchFamily="50" charset="-128"/>
                          <a:ea typeface="Meiryo UI" panose="020B0604030504040204" pitchFamily="50" charset="-128"/>
                        </a:rPr>
                        <a:t>　</a:t>
                      </a: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8874781"/>
                  </a:ext>
                </a:extLst>
              </a:tr>
              <a:tr h="179060">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再委託費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企業名</a:t>
                      </a:r>
                      <a:r>
                        <a:rPr lang="en-US" altLang="ja-JP" sz="1000" b="0" i="0" u="none" strike="noStrike" dirty="0">
                          <a:effectLst/>
                          <a:latin typeface="Meiryo UI" panose="020B0604030504040204" pitchFamily="50" charset="-128"/>
                          <a:ea typeface="Meiryo UI" panose="020B0604030504040204" pitchFamily="50" charset="-128"/>
                        </a:rPr>
                        <a:t>1</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zh-TW" sz="1000" b="0" i="0" u="none" strike="noStrike" dirty="0">
                          <a:effectLst/>
                          <a:latin typeface="Meiryo UI" panose="020B0604030504040204" pitchFamily="50" charset="-128"/>
                          <a:ea typeface="Meiryo UI" panose="020B0604030504040204" pitchFamily="50" charset="-128"/>
                        </a:rPr>
                        <a:t>(</a:t>
                      </a:r>
                      <a:r>
                        <a:rPr lang="zh-TW" altLang="en-US" sz="1000" b="0" i="0" u="none" strike="noStrike" dirty="0">
                          <a:effectLst/>
                          <a:latin typeface="Meiryo UI" panose="020B0604030504040204" pitchFamily="50" charset="-128"/>
                          <a:ea typeface="Meiryo UI" panose="020B0604030504040204" pitchFamily="50" charset="-128"/>
                        </a:rPr>
                        <a:t>委託内容記載</a:t>
                      </a:r>
                      <a:r>
                        <a:rPr lang="en-US" altLang="zh-TW" sz="1000" b="0" i="0" u="none" strike="noStrike" dirty="0">
                          <a:effectLst/>
                          <a:latin typeface="Meiryo UI" panose="020B0604030504040204" pitchFamily="50" charset="-128"/>
                          <a:ea typeface="Meiryo UI" panose="020B0604030504040204" pitchFamily="50" charset="-128"/>
                        </a:rPr>
                        <a:t>)</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50548"/>
                  </a:ext>
                </a:extLst>
              </a:tr>
              <a:tr h="97008">
                <a:tc>
                  <a:txBody>
                    <a:bodyPr/>
                    <a:lstStyle/>
                    <a:p>
                      <a:pPr algn="l" fontAlgn="ctr"/>
                      <a:r>
                        <a:rPr lang="zh-TW" altLang="en-US" sz="1000" b="0" i="0" u="none" strike="noStrike" dirty="0">
                          <a:effectLst/>
                          <a:latin typeface="Meiryo UI" panose="020B0604030504040204" pitchFamily="50" charset="-128"/>
                          <a:ea typeface="Meiryo UI" panose="020B0604030504040204" pitchFamily="50" charset="-128"/>
                        </a:rPr>
                        <a:t>（再委託費計）</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endParaRPr lang="ja-JP" altLang="en-US" sz="1000" b="0" i="0" u="none" strike="noStrike">
                        <a:effectLst/>
                        <a:latin typeface="Meiryo UI" panose="020B0604030504040204" pitchFamily="50" charset="-128"/>
                        <a:ea typeface="Meiryo UI" panose="020B0604030504040204" pitchFamily="50" charset="-128"/>
                      </a:endParaRPr>
                    </a:p>
                  </a:txBody>
                  <a:tcPr marL="4789" marR="4789" marT="4789" marB="2298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endParaRPr 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0582233"/>
                  </a:ext>
                </a:extLst>
              </a:tr>
              <a:tr h="97008">
                <a:tc>
                  <a:txBody>
                    <a:bodyPr/>
                    <a:lstStyle/>
                    <a:p>
                      <a:pPr algn="l" fontAlgn="ctr"/>
                      <a:r>
                        <a:rPr lang="ja-JP" altLang="en-US" sz="1000" b="0" i="0" u="none" strike="noStrike" dirty="0">
                          <a:effectLst/>
                          <a:latin typeface="Meiryo UI" panose="020B0604030504040204" pitchFamily="50" charset="-128"/>
                          <a:ea typeface="Meiryo UI" panose="020B0604030504040204" pitchFamily="50" charset="-128"/>
                        </a:rPr>
                        <a:t>一般管理費</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endParaRPr lang="ja-JP" altLang="en-US" sz="1000" b="0" i="0" u="none" strike="noStrike">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ja-JP" altLang="en-US" sz="1000" b="0" i="0" u="none" strike="noStrike" dirty="0">
                          <a:effectLst/>
                          <a:latin typeface="Meiryo UI" panose="020B0604030504040204" pitchFamily="50" charset="-128"/>
                          <a:ea typeface="Meiryo UI" panose="020B0604030504040204" pitchFamily="50" charset="-128"/>
                        </a:rPr>
                        <a:t>（人件費計＋事業費計）の</a:t>
                      </a:r>
                      <a:r>
                        <a:rPr lang="en-US" altLang="ja-JP" sz="1000" b="0" i="0" u="none" strike="noStrike" dirty="0">
                          <a:effectLst/>
                          <a:latin typeface="Meiryo UI" panose="020B0604030504040204" pitchFamily="50" charset="-128"/>
                          <a:ea typeface="Meiryo UI" panose="020B0604030504040204" pitchFamily="50" charset="-128"/>
                        </a:rPr>
                        <a:t>10</a:t>
                      </a:r>
                      <a:r>
                        <a:rPr lang="ja-JP" altLang="en-US" sz="1000" b="0" i="0" u="none" strike="noStrike" dirty="0">
                          <a:effectLst/>
                          <a:latin typeface="Meiryo UI" panose="020B0604030504040204" pitchFamily="50" charset="-128"/>
                          <a:ea typeface="Meiryo UI" panose="020B0604030504040204" pitchFamily="50" charset="-128"/>
                        </a:rPr>
                        <a:t>％以内</a:t>
                      </a: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45510098"/>
                  </a:ext>
                </a:extLst>
              </a:tr>
              <a:tr h="97008">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小計</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endParaRPr lang="ja-JP" altLang="en-US" sz="1000" b="0" i="0" u="none" strike="noStrike">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effectLst/>
                          <a:latin typeface="Meiryo UI" panose="020B0604030504040204" pitchFamily="50" charset="-128"/>
                          <a:ea typeface="Meiryo UI" panose="020B0604030504040204" pitchFamily="50" charset="-128"/>
                        </a:rPr>
                        <a:t>　</a:t>
                      </a:r>
                      <a:r>
                        <a:rPr lang="zh-TW" altLang="en-US" sz="1000" b="0" i="0" u="none" strike="noStrike" dirty="0">
                          <a:effectLst/>
                          <a:latin typeface="Meiryo UI" panose="020B0604030504040204" pitchFamily="50" charset="-128"/>
                          <a:ea typeface="Meiryo UI" panose="020B0604030504040204" pitchFamily="50" charset="-128"/>
                        </a:rPr>
                        <a:t>人件費計＋事業費計＋再委託費計＋一般管理費</a:t>
                      </a:r>
                      <a:endParaRPr 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698408"/>
                  </a:ext>
                </a:extLst>
              </a:tr>
              <a:tr h="97008">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消費税及び地方消費税</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endParaRPr lang="ja-JP" altLang="en-US" sz="1000" b="0" i="0" u="none" strike="noStrike">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ja-JP" altLang="en-US" sz="1000" b="0" i="0" u="none" strike="noStrike" dirty="0">
                          <a:effectLst/>
                          <a:latin typeface="Meiryo UI" panose="020B0604030504040204" pitchFamily="50" charset="-128"/>
                          <a:ea typeface="Meiryo UI" panose="020B0604030504040204" pitchFamily="50" charset="-128"/>
                        </a:rPr>
                        <a:t>課税事業者のみ記載してください</a:t>
                      </a: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0060520"/>
                  </a:ext>
                </a:extLst>
              </a:tr>
              <a:tr h="97008">
                <a:tc>
                  <a:txBody>
                    <a:bodyPr/>
                    <a:lstStyle/>
                    <a:p>
                      <a:pPr algn="l" fontAlgn="ctr"/>
                      <a:r>
                        <a:rPr lang="ja-JP" altLang="en-US" sz="1000" b="0" i="0" u="none" strike="noStrike">
                          <a:effectLst/>
                          <a:latin typeface="Meiryo UI" panose="020B0604030504040204" pitchFamily="50" charset="-128"/>
                          <a:ea typeface="Meiryo UI" panose="020B0604030504040204" pitchFamily="50" charset="-128"/>
                        </a:rPr>
                        <a:t>合計</a:t>
                      </a:r>
                    </a:p>
                  </a:txBody>
                  <a:tcPr marL="4789" marR="4789" marT="4789" marB="2298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0C0C0"/>
                    </a:solidFill>
                  </a:tcPr>
                </a:tc>
                <a:tc>
                  <a:txBody>
                    <a:bodyPr/>
                    <a:lstStyle/>
                    <a:p>
                      <a:pPr algn="ctr" fontAlgn="b"/>
                      <a:endParaRPr lang="ja-JP" altLang="en-US" sz="1000" b="0" i="0" u="none" strike="noStrike">
                        <a:effectLst/>
                        <a:latin typeface="Meiryo UI" panose="020B0604030504040204" pitchFamily="50" charset="-128"/>
                        <a:ea typeface="Meiryo UI" panose="020B0604030504040204" pitchFamily="50" charset="-128"/>
                      </a:endParaRP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0C0C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effectLst/>
                          <a:latin typeface="Meiryo UI" panose="020B0604030504040204" pitchFamily="50" charset="-128"/>
                          <a:ea typeface="Meiryo UI" panose="020B0604030504040204" pitchFamily="50" charset="-128"/>
                        </a:rPr>
                        <a:t>　</a:t>
                      </a:r>
                      <a:r>
                        <a:rPr lang="ja-JP" altLang="en-US" sz="1000" b="1" i="0" u="none" strike="noStrike" dirty="0">
                          <a:effectLst/>
                          <a:latin typeface="Meiryo UI" panose="020B0604030504040204" pitchFamily="50" charset="-128"/>
                          <a:ea typeface="Meiryo UI" panose="020B0604030504040204" pitchFamily="50" charset="-128"/>
                        </a:rPr>
                        <a:t>小計＋消費税及び地方消費税額</a:t>
                      </a:r>
                    </a:p>
                  </a:txBody>
                  <a:tcPr marL="4789" marR="4789" marT="4789" marB="22987"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0C0C0"/>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effectLst/>
                          <a:latin typeface="Meiryo UI" panose="020B0604030504040204" pitchFamily="50" charset="-128"/>
                          <a:ea typeface="Meiryo UI" panose="020B0604030504040204" pitchFamily="50" charset="-128"/>
                        </a:rPr>
                        <a:t>\</a:t>
                      </a:r>
                      <a:r>
                        <a:rPr lang="ja-JP" altLang="en-US" sz="1000" b="0" i="0" u="none" strike="noStrike" dirty="0">
                          <a:effectLst/>
                          <a:latin typeface="Meiryo UI" panose="020B0604030504040204" pitchFamily="50" charset="-128"/>
                          <a:ea typeface="Meiryo UI" panose="020B0604030504040204" pitchFamily="50" charset="-128"/>
                        </a:rPr>
                        <a:t>　</a:t>
                      </a:r>
                      <a:r>
                        <a:rPr lang="en-US" altLang="ja-JP" sz="1000" b="0" i="0" u="none" strike="noStrike" dirty="0">
                          <a:effectLst/>
                          <a:latin typeface="Meiryo UI" panose="020B0604030504040204" pitchFamily="50" charset="-128"/>
                          <a:ea typeface="Meiryo UI" panose="020B0604030504040204" pitchFamily="50" charset="-128"/>
                        </a:rPr>
                        <a:t>X,XXX,XXX</a:t>
                      </a:r>
                      <a:endParaRPr lang="ja-JP" altLang="en-US" sz="1000" b="0" i="0" u="none" strike="noStrike" dirty="0">
                        <a:effectLst/>
                        <a:latin typeface="Meiryo UI" panose="020B0604030504040204" pitchFamily="50" charset="-128"/>
                        <a:ea typeface="Meiryo UI" panose="020B0604030504040204" pitchFamily="50" charset="-128"/>
                      </a:endParaRPr>
                    </a:p>
                  </a:txBody>
                  <a:tcPr marL="4789" marR="4789" marT="4789" marB="2298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461950602"/>
                  </a:ext>
                </a:extLst>
              </a:tr>
            </a:tbl>
          </a:graphicData>
        </a:graphic>
      </p:graphicFrame>
      <p:sp>
        <p:nvSpPr>
          <p:cNvPr id="11" name="AutoShape 10">
            <a:extLst>
              <a:ext uri="{FF2B5EF4-FFF2-40B4-BE49-F238E27FC236}">
                <a16:creationId xmlns:a16="http://schemas.microsoft.com/office/drawing/2014/main" id="{CDCD8217-B9FB-4CB3-AF17-E2247C10CC61}"/>
              </a:ext>
            </a:extLst>
          </p:cNvPr>
          <p:cNvSpPr>
            <a:spLocks noChangeArrowheads="1"/>
          </p:cNvSpPr>
          <p:nvPr/>
        </p:nvSpPr>
        <p:spPr bwMode="auto">
          <a:xfrm>
            <a:off x="5240238" y="2564904"/>
            <a:ext cx="4392637" cy="791239"/>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algn="l">
              <a:defRPr/>
            </a:pPr>
            <a:r>
              <a:rPr lang="ja-JP" altLang="en-US" sz="1200" dirty="0">
                <a:latin typeface="Meiryo UI" panose="020B0604030504040204" pitchFamily="50" charset="-128"/>
                <a:ea typeface="Meiryo UI" panose="020B0604030504040204" pitchFamily="50" charset="-128"/>
              </a:rPr>
              <a:t>・以下に示した表を参考に記載してください。</a:t>
            </a:r>
          </a:p>
        </p:txBody>
      </p:sp>
    </p:spTree>
    <p:extLst>
      <p:ext uri="{BB962C8B-B14F-4D97-AF65-F5344CB8AC3E}">
        <p14:creationId xmlns:p14="http://schemas.microsoft.com/office/powerpoint/2010/main" val="999132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E0665A7B-7336-4E76-B319-6CA22A5C906C}"/>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４　事業の実施体制</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【4.1</a:t>
            </a:r>
            <a:r>
              <a:rPr kumimoji="1" lang="ja-JP" altLang="en-US" sz="1800" dirty="0">
                <a:solidFill>
                  <a:srgbClr val="000099"/>
                </a:solidFill>
                <a:latin typeface="Meiryo UI" panose="020B0604030504040204" pitchFamily="50" charset="-128"/>
                <a:ea typeface="Meiryo UI" panose="020B0604030504040204" pitchFamily="50" charset="-128"/>
              </a:rPr>
              <a:t>　実施体制・役割</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3315" name="Rectangle 3">
            <a:extLst>
              <a:ext uri="{FF2B5EF4-FFF2-40B4-BE49-F238E27FC236}">
                <a16:creationId xmlns:a16="http://schemas.microsoft.com/office/drawing/2014/main" id="{C2C8D470-2941-4BC5-B3D1-EA9503688CA5}"/>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6388" name="Rectangle 4">
            <a:extLst>
              <a:ext uri="{FF2B5EF4-FFF2-40B4-BE49-F238E27FC236}">
                <a16:creationId xmlns:a16="http://schemas.microsoft.com/office/drawing/2014/main" id="{E0139C6F-7500-4884-ADEF-ECBA3EB2FAB4}"/>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a:latin typeface="Meiryo UI" panose="020B0604030504040204" pitchFamily="50" charset="-128"/>
                <a:ea typeface="Meiryo UI" panose="020B0604030504040204" pitchFamily="50" charset="-128"/>
              </a:rPr>
              <a:t>・	事業の実施体制・役割を記載する。</a:t>
            </a:r>
          </a:p>
        </p:txBody>
      </p:sp>
      <p:sp>
        <p:nvSpPr>
          <p:cNvPr id="16389" name="Rectangle 71">
            <a:extLst>
              <a:ext uri="{FF2B5EF4-FFF2-40B4-BE49-F238E27FC236}">
                <a16:creationId xmlns:a16="http://schemas.microsoft.com/office/drawing/2014/main" id="{F9B83EB4-C394-457A-BA32-C4362D90C898}"/>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予定している全ての団体を記載するとともに、コンソーシアム内の役割・体制を記載すること。</a:t>
            </a:r>
            <a:endParaRPr kumimoji="1"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代表団体（申請団体）におけるプロジェクト内の役割・体制を記載すること。</a:t>
            </a:r>
            <a:endParaRPr kumimoji="1"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rPr>
              <a:t>調査計画の立案、調査実施における全体把握・管理を中心的に担う人員については、保有するノウハウ・能力・実績等について記載し事業全体を問題なく推進できることを説明すること。</a:t>
            </a:r>
            <a:endParaRPr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事業実施主体（代表団体及び参加団体）や担当者が、類似・関連事業等でウェルネスデータを活用した取組実績を有する場合には記載すること。</a:t>
            </a:r>
          </a:p>
        </p:txBody>
      </p:sp>
      <p:graphicFrame>
        <p:nvGraphicFramePr>
          <p:cNvPr id="81992"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2136724872"/>
              </p:ext>
            </p:extLst>
          </p:nvPr>
        </p:nvGraphicFramePr>
        <p:xfrm>
          <a:off x="703263" y="4959816"/>
          <a:ext cx="3384550" cy="1493520"/>
        </p:xfrm>
        <a:graphic>
          <a:graphicData uri="http://schemas.openxmlformats.org/drawingml/2006/table">
            <a:tbl>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1152525">
                  <a:extLst>
                    <a:ext uri="{9D8B030D-6E8A-4147-A177-3AD203B41FA5}">
                      <a16:colId xmlns:a16="http://schemas.microsoft.com/office/drawing/2014/main" val="20003"/>
                    </a:ext>
                  </a:extLst>
                </a:gridCol>
              </a:tblGrid>
              <a:tr h="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関係事業者（例）</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従事予定者数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協力団体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協力団体</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6441" name="AutoShape 10">
            <a:extLst>
              <a:ext uri="{FF2B5EF4-FFF2-40B4-BE49-F238E27FC236}">
                <a16:creationId xmlns:a16="http://schemas.microsoft.com/office/drawing/2014/main" id="{163436F0-00FC-4945-B4A3-FB1750CCA746}"/>
              </a:ext>
            </a:extLst>
          </p:cNvPr>
          <p:cNvSpPr>
            <a:spLocks noChangeArrowheads="1"/>
          </p:cNvSpPr>
          <p:nvPr/>
        </p:nvSpPr>
        <p:spPr bwMode="auto">
          <a:xfrm>
            <a:off x="5311775" y="538360"/>
            <a:ext cx="4392637" cy="1001419"/>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algn="l">
              <a:defRPr/>
            </a:pPr>
            <a:r>
              <a:rPr lang="ja-JP" altLang="en-US" sz="1200" dirty="0">
                <a:latin typeface="Meiryo UI" panose="020B0604030504040204" pitchFamily="50" charset="-128"/>
                <a:ea typeface="Meiryo UI" panose="020B0604030504040204" pitchFamily="50" charset="-128"/>
              </a:rPr>
              <a:t>・以下に示した形式（図・表）を参考に記載してください。</a:t>
            </a:r>
          </a:p>
          <a:p>
            <a:pPr algn="l">
              <a:defRPr/>
            </a:pPr>
            <a:r>
              <a:rPr lang="ja-JP" altLang="en-US" sz="1200" dirty="0">
                <a:latin typeface="Meiryo UI" panose="020B0604030504040204" pitchFamily="50" charset="-128"/>
                <a:ea typeface="Meiryo UI" panose="020B0604030504040204" pitchFamily="50" charset="-128"/>
              </a:rPr>
              <a:t>・協力団体については、提案時点での協業確度を記載してください。　（調整済み、調整中、今後調整予定など）</a:t>
            </a:r>
            <a:endParaRPr lang="en-US" altLang="ja-JP" sz="1200" dirty="0">
              <a:latin typeface="Meiryo UI" panose="020B0604030504040204" pitchFamily="50" charset="-128"/>
              <a:ea typeface="Meiryo UI" panose="020B0604030504040204" pitchFamily="50" charset="-128"/>
            </a:endParaRPr>
          </a:p>
        </p:txBody>
      </p:sp>
      <p:graphicFrame>
        <p:nvGraphicFramePr>
          <p:cNvPr id="82058" name="Group 138">
            <a:extLst>
              <a:ext uri="{FF2B5EF4-FFF2-40B4-BE49-F238E27FC236}">
                <a16:creationId xmlns:a16="http://schemas.microsoft.com/office/drawing/2014/main" id="{2EBE6B9A-665B-429D-BD7E-7F1732AEA7C9}"/>
              </a:ext>
            </a:extLst>
          </p:cNvPr>
          <p:cNvGraphicFramePr>
            <a:graphicFrameLocks noGrp="1"/>
          </p:cNvGraphicFramePr>
          <p:nvPr>
            <p:extLst>
              <p:ext uri="{D42A27DB-BD31-4B8C-83A1-F6EECF244321}">
                <p14:modId xmlns:p14="http://schemas.microsoft.com/office/powerpoint/2010/main" val="2194176175"/>
              </p:ext>
            </p:extLst>
          </p:nvPr>
        </p:nvGraphicFramePr>
        <p:xfrm>
          <a:off x="5457825" y="4950141"/>
          <a:ext cx="3614738" cy="1493520"/>
        </p:xfrm>
        <a:graphic>
          <a:graphicData uri="http://schemas.openxmlformats.org/drawingml/2006/table">
            <a:tbl>
              <a:tblPr/>
              <a:tblGrid>
                <a:gridCol w="1031464">
                  <a:extLst>
                    <a:ext uri="{9D8B030D-6E8A-4147-A177-3AD203B41FA5}">
                      <a16:colId xmlns:a16="http://schemas.microsoft.com/office/drawing/2014/main" val="20000"/>
                    </a:ext>
                  </a:extLst>
                </a:gridCol>
                <a:gridCol w="1340403">
                  <a:extLst>
                    <a:ext uri="{9D8B030D-6E8A-4147-A177-3AD203B41FA5}">
                      <a16:colId xmlns:a16="http://schemas.microsoft.com/office/drawing/2014/main" val="20001"/>
                    </a:ext>
                  </a:extLst>
                </a:gridCol>
                <a:gridCol w="1242871">
                  <a:extLst>
                    <a:ext uri="{9D8B030D-6E8A-4147-A177-3AD203B41FA5}">
                      <a16:colId xmlns:a16="http://schemas.microsoft.com/office/drawing/2014/main" val="20002"/>
                    </a:ext>
                  </a:extLst>
                </a:gridCol>
              </a:tblGrid>
              <a:tr h="266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担当者</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作業内容</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267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 XXXXX</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モデルプロジェクト進捗等事務管理責任者</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 XXXXX</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▲▲実施担当</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2" name="グループ化 1">
            <a:extLst>
              <a:ext uri="{FF2B5EF4-FFF2-40B4-BE49-F238E27FC236}">
                <a16:creationId xmlns:a16="http://schemas.microsoft.com/office/drawing/2014/main" id="{42563B8C-56BF-4C25-8276-FB0C0C05E571}"/>
              </a:ext>
            </a:extLst>
          </p:cNvPr>
          <p:cNvGrpSpPr/>
          <p:nvPr/>
        </p:nvGrpSpPr>
        <p:grpSpPr>
          <a:xfrm>
            <a:off x="631825" y="3212975"/>
            <a:ext cx="8569325" cy="1589213"/>
            <a:chOff x="631825" y="3046413"/>
            <a:chExt cx="8569325" cy="1755776"/>
          </a:xfrm>
        </p:grpSpPr>
        <p:sp>
          <p:nvSpPr>
            <p:cNvPr id="16431" name="AutoShape 29">
              <a:extLst>
                <a:ext uri="{FF2B5EF4-FFF2-40B4-BE49-F238E27FC236}">
                  <a16:creationId xmlns:a16="http://schemas.microsoft.com/office/drawing/2014/main" id="{03C461A8-6AC7-4E48-93C2-C4C91D39AF78}"/>
                </a:ext>
              </a:extLst>
            </p:cNvPr>
            <p:cNvSpPr>
              <a:spLocks noChangeArrowheads="1"/>
            </p:cNvSpPr>
            <p:nvPr/>
          </p:nvSpPr>
          <p:spPr bwMode="auto">
            <a:xfrm>
              <a:off x="992188" y="3910013"/>
              <a:ext cx="935037"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参加団体：</a:t>
              </a:r>
              <a:r>
                <a:rPr lang="en-US" altLang="ja-JP">
                  <a:latin typeface="Meiryo UI" panose="020B0604030504040204" pitchFamily="50" charset="-128"/>
                  <a:ea typeface="Meiryo UI" panose="020B0604030504040204" pitchFamily="50" charset="-128"/>
                </a:rPr>
                <a:t>××</a:t>
              </a:r>
            </a:p>
          </p:txBody>
        </p:sp>
        <p:sp>
          <p:nvSpPr>
            <p:cNvPr id="16432" name="AutoShape 30">
              <a:extLst>
                <a:ext uri="{FF2B5EF4-FFF2-40B4-BE49-F238E27FC236}">
                  <a16:creationId xmlns:a16="http://schemas.microsoft.com/office/drawing/2014/main" id="{1A9CE3A6-8E66-4525-868F-A7F2CF62C134}"/>
                </a:ext>
              </a:extLst>
            </p:cNvPr>
            <p:cNvSpPr>
              <a:spLocks noChangeArrowheads="1"/>
            </p:cNvSpPr>
            <p:nvPr/>
          </p:nvSpPr>
          <p:spPr bwMode="auto">
            <a:xfrm>
              <a:off x="2089150" y="3908425"/>
              <a:ext cx="935038" cy="36036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参加団体：</a:t>
              </a:r>
              <a:r>
                <a:rPr lang="en-US" altLang="ja-JP">
                  <a:latin typeface="Meiryo UI" panose="020B0604030504040204" pitchFamily="50" charset="-128"/>
                  <a:ea typeface="Meiryo UI" panose="020B0604030504040204" pitchFamily="50" charset="-128"/>
                </a:rPr>
                <a:t>□□</a:t>
              </a:r>
            </a:p>
          </p:txBody>
        </p:sp>
        <p:sp>
          <p:nvSpPr>
            <p:cNvPr id="16433" name="AutoShape 31">
              <a:extLst>
                <a:ext uri="{FF2B5EF4-FFF2-40B4-BE49-F238E27FC236}">
                  <a16:creationId xmlns:a16="http://schemas.microsoft.com/office/drawing/2014/main" id="{A87A381F-1A22-439D-A3E8-43255D2D1D6D}"/>
                </a:ext>
              </a:extLst>
            </p:cNvPr>
            <p:cNvSpPr>
              <a:spLocks noChangeArrowheads="1"/>
            </p:cNvSpPr>
            <p:nvPr/>
          </p:nvSpPr>
          <p:spPr bwMode="auto">
            <a:xfrm>
              <a:off x="3151188" y="3908425"/>
              <a:ext cx="935037" cy="360363"/>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参加団体：</a:t>
              </a:r>
              <a:r>
                <a:rPr lang="en-US" altLang="ja-JP">
                  <a:latin typeface="Meiryo UI" panose="020B0604030504040204" pitchFamily="50" charset="-128"/>
                  <a:ea typeface="Meiryo UI" panose="020B0604030504040204" pitchFamily="50" charset="-128"/>
                </a:rPr>
                <a:t>△△</a:t>
              </a:r>
            </a:p>
          </p:txBody>
        </p:sp>
        <p:cxnSp>
          <p:nvCxnSpPr>
            <p:cNvPr id="16434" name="AutoShape 32">
              <a:extLst>
                <a:ext uri="{FF2B5EF4-FFF2-40B4-BE49-F238E27FC236}">
                  <a16:creationId xmlns:a16="http://schemas.microsoft.com/office/drawing/2014/main" id="{B1A1D709-ADB1-4F8A-8E86-B3BACCD6BA7A}"/>
                </a:ext>
              </a:extLst>
            </p:cNvPr>
            <p:cNvCxnSpPr>
              <a:cxnSpLocks noChangeShapeType="1"/>
              <a:stCxn id="16489" idx="2"/>
              <a:endCxn id="16431" idx="0"/>
            </p:cNvCxnSpPr>
            <p:nvPr/>
          </p:nvCxnSpPr>
          <p:spPr bwMode="auto">
            <a:xfrm rot="5400000">
              <a:off x="1901031" y="3255169"/>
              <a:ext cx="214313" cy="1095375"/>
            </a:xfrm>
            <a:prstGeom prst="bentConnector3">
              <a:avLst>
                <a:gd name="adj1" fmla="val 49630"/>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35" name="AutoShape 33">
              <a:extLst>
                <a:ext uri="{FF2B5EF4-FFF2-40B4-BE49-F238E27FC236}">
                  <a16:creationId xmlns:a16="http://schemas.microsoft.com/office/drawing/2014/main" id="{1622AAA5-77B4-4FE3-8C10-DCDA36C6035F}"/>
                </a:ext>
              </a:extLst>
            </p:cNvPr>
            <p:cNvCxnSpPr>
              <a:cxnSpLocks noChangeShapeType="1"/>
              <a:stCxn id="16489" idx="2"/>
              <a:endCxn id="16432" idx="0"/>
            </p:cNvCxnSpPr>
            <p:nvPr/>
          </p:nvCxnSpPr>
          <p:spPr bwMode="auto">
            <a:xfrm>
              <a:off x="2555875" y="3695700"/>
              <a:ext cx="1588" cy="212725"/>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36" name="AutoShape 34">
              <a:extLst>
                <a:ext uri="{FF2B5EF4-FFF2-40B4-BE49-F238E27FC236}">
                  <a16:creationId xmlns:a16="http://schemas.microsoft.com/office/drawing/2014/main" id="{F7770092-2B2E-41DC-81AE-90DEFAF8991D}"/>
                </a:ext>
              </a:extLst>
            </p:cNvPr>
            <p:cNvCxnSpPr>
              <a:cxnSpLocks noChangeShapeType="1"/>
              <a:stCxn id="16489" idx="2"/>
              <a:endCxn id="16433" idx="0"/>
            </p:cNvCxnSpPr>
            <p:nvPr/>
          </p:nvCxnSpPr>
          <p:spPr bwMode="auto">
            <a:xfrm rot="16200000" flipH="1">
              <a:off x="2981325" y="3270250"/>
              <a:ext cx="212725" cy="1063625"/>
            </a:xfrm>
            <a:prstGeom prst="bentConnector3">
              <a:avLst>
                <a:gd name="adj1" fmla="val 4925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37" name="AutoShape 35">
              <a:extLst>
                <a:ext uri="{FF2B5EF4-FFF2-40B4-BE49-F238E27FC236}">
                  <a16:creationId xmlns:a16="http://schemas.microsoft.com/office/drawing/2014/main" id="{0414D86D-6463-42C3-B3EC-DDABDD59C18C}"/>
                </a:ext>
              </a:extLst>
            </p:cNvPr>
            <p:cNvSpPr>
              <a:spLocks noChangeArrowheads="1"/>
            </p:cNvSpPr>
            <p:nvPr/>
          </p:nvSpPr>
          <p:spPr bwMode="auto">
            <a:xfrm>
              <a:off x="2647950" y="4414838"/>
              <a:ext cx="1366838"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協力団体：</a:t>
              </a:r>
              <a:r>
                <a:rPr lang="en-US" altLang="ja-JP">
                  <a:latin typeface="Meiryo UI" panose="020B0604030504040204" pitchFamily="50" charset="-128"/>
                  <a:ea typeface="Meiryo UI" panose="020B0604030504040204" pitchFamily="50" charset="-128"/>
                </a:rPr>
                <a:t>○□</a:t>
              </a:r>
              <a:endParaRPr lang="ja-JP" altLang="en-US">
                <a:latin typeface="Meiryo UI" panose="020B0604030504040204" pitchFamily="50" charset="-128"/>
                <a:ea typeface="Meiryo UI" panose="020B0604030504040204" pitchFamily="50" charset="-128"/>
              </a:endParaRPr>
            </a:p>
            <a:p>
              <a:pPr eaLnBrk="1" hangingPunct="1"/>
              <a:r>
                <a:rPr lang="ja-JP" altLang="en-US">
                  <a:latin typeface="Meiryo UI" panose="020B0604030504040204" pitchFamily="50" charset="-128"/>
                  <a:ea typeface="Meiryo UI" panose="020B0604030504040204" pitchFamily="50" charset="-128"/>
                </a:rPr>
                <a:t>（調整中）</a:t>
              </a:r>
            </a:p>
          </p:txBody>
        </p:sp>
        <p:sp>
          <p:nvSpPr>
            <p:cNvPr id="16438" name="Rectangle 40">
              <a:extLst>
                <a:ext uri="{FF2B5EF4-FFF2-40B4-BE49-F238E27FC236}">
                  <a16:creationId xmlns:a16="http://schemas.microsoft.com/office/drawing/2014/main" id="{893DCA05-1261-42D3-B976-D1F9A078CB96}"/>
                </a:ext>
              </a:extLst>
            </p:cNvPr>
            <p:cNvSpPr>
              <a:spLocks noChangeArrowheads="1"/>
            </p:cNvSpPr>
            <p:nvPr/>
          </p:nvSpPr>
          <p:spPr bwMode="auto">
            <a:xfrm>
              <a:off x="631825" y="3262313"/>
              <a:ext cx="3744913" cy="1079500"/>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sp>
          <p:nvSpPr>
            <p:cNvPr id="16439" name="Text Box 41">
              <a:extLst>
                <a:ext uri="{FF2B5EF4-FFF2-40B4-BE49-F238E27FC236}">
                  <a16:creationId xmlns:a16="http://schemas.microsoft.com/office/drawing/2014/main" id="{4C366955-2817-4F36-8AED-6E70A5DDC57A}"/>
                </a:ext>
              </a:extLst>
            </p:cNvPr>
            <p:cNvSpPr txBox="1">
              <a:spLocks noChangeArrowheads="1"/>
            </p:cNvSpPr>
            <p:nvPr/>
          </p:nvSpPr>
          <p:spPr bwMode="auto">
            <a:xfrm>
              <a:off x="3379216" y="3119438"/>
              <a:ext cx="906017" cy="2462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Meiryo UI" panose="020B0604030504040204" pitchFamily="50" charset="-128"/>
                  <a:ea typeface="Meiryo UI" panose="020B0604030504040204" pitchFamily="50" charset="-128"/>
                </a:rPr>
                <a:t>コンソーシアム</a:t>
              </a:r>
            </a:p>
          </p:txBody>
        </p:sp>
        <p:sp>
          <p:nvSpPr>
            <p:cNvPr id="16440" name="AutoShape 42">
              <a:extLst>
                <a:ext uri="{FF2B5EF4-FFF2-40B4-BE49-F238E27FC236}">
                  <a16:creationId xmlns:a16="http://schemas.microsoft.com/office/drawing/2014/main" id="{548B46C6-E796-45F8-B388-DF9E77A8001F}"/>
                </a:ext>
              </a:extLst>
            </p:cNvPr>
            <p:cNvSpPr>
              <a:spLocks noChangeArrowheads="1"/>
            </p:cNvSpPr>
            <p:nvPr/>
          </p:nvSpPr>
          <p:spPr bwMode="auto">
            <a:xfrm>
              <a:off x="992188" y="4414838"/>
              <a:ext cx="1366837"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協力団体：</a:t>
              </a:r>
              <a:r>
                <a:rPr lang="en-US" altLang="ja-JP">
                  <a:latin typeface="Meiryo UI" panose="020B0604030504040204" pitchFamily="50" charset="-128"/>
                  <a:ea typeface="Meiryo UI" panose="020B0604030504040204" pitchFamily="50" charset="-128"/>
                </a:rPr>
                <a:t>△□</a:t>
              </a:r>
              <a:endParaRPr lang="ja-JP" altLang="en-US">
                <a:latin typeface="Meiryo UI" panose="020B0604030504040204" pitchFamily="50" charset="-128"/>
                <a:ea typeface="Meiryo UI" panose="020B0604030504040204" pitchFamily="50" charset="-128"/>
              </a:endParaRPr>
            </a:p>
            <a:p>
              <a:pPr eaLnBrk="1" hangingPunct="1"/>
              <a:r>
                <a:rPr lang="ja-JP" altLang="en-US">
                  <a:latin typeface="Meiryo UI" panose="020B0604030504040204" pitchFamily="50" charset="-128"/>
                  <a:ea typeface="Meiryo UI" panose="020B0604030504040204" pitchFamily="50" charset="-128"/>
                </a:rPr>
                <a:t>（調整済み）</a:t>
              </a:r>
            </a:p>
          </p:txBody>
        </p:sp>
        <p:sp>
          <p:nvSpPr>
            <p:cNvPr id="16442" name="Rectangle 124">
              <a:extLst>
                <a:ext uri="{FF2B5EF4-FFF2-40B4-BE49-F238E27FC236}">
                  <a16:creationId xmlns:a16="http://schemas.microsoft.com/office/drawing/2014/main" id="{578A4C3E-38FF-455D-8F4D-648DE16EE6D6}"/>
                </a:ext>
              </a:extLst>
            </p:cNvPr>
            <p:cNvSpPr>
              <a:spLocks noChangeArrowheads="1"/>
            </p:cNvSpPr>
            <p:nvPr/>
          </p:nvSpPr>
          <p:spPr bwMode="auto">
            <a:xfrm>
              <a:off x="6176963" y="3346450"/>
              <a:ext cx="23034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dirty="0">
                  <a:latin typeface="Meiryo UI" panose="020B0604030504040204" pitchFamily="50" charset="-128"/>
                  <a:ea typeface="Meiryo UI" panose="020B0604030504040204" pitchFamily="50" charset="-128"/>
                </a:rPr>
                <a:t>モデルプロジェクト進捗等事務管理責任者</a:t>
              </a:r>
            </a:p>
          </p:txBody>
        </p:sp>
        <p:sp>
          <p:nvSpPr>
            <p:cNvPr id="16443" name="Rectangle 125">
              <a:extLst>
                <a:ext uri="{FF2B5EF4-FFF2-40B4-BE49-F238E27FC236}">
                  <a16:creationId xmlns:a16="http://schemas.microsoft.com/office/drawing/2014/main" id="{D410D636-837A-41C7-ADBA-4527EDB3E95D}"/>
                </a:ext>
              </a:extLst>
            </p:cNvPr>
            <p:cNvSpPr>
              <a:spLocks noChangeArrowheads="1"/>
            </p:cNvSpPr>
            <p:nvPr/>
          </p:nvSpPr>
          <p:spPr bwMode="auto">
            <a:xfrm>
              <a:off x="5672138" y="4005064"/>
              <a:ext cx="10080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●●実施担当</a:t>
              </a:r>
            </a:p>
          </p:txBody>
        </p:sp>
        <p:sp>
          <p:nvSpPr>
            <p:cNvPr id="16444" name="Rectangle 126">
              <a:extLst>
                <a:ext uri="{FF2B5EF4-FFF2-40B4-BE49-F238E27FC236}">
                  <a16:creationId xmlns:a16="http://schemas.microsoft.com/office/drawing/2014/main" id="{27FC7684-24DF-4374-BBE0-45F792278D7E}"/>
                </a:ext>
              </a:extLst>
            </p:cNvPr>
            <p:cNvSpPr>
              <a:spLocks noChangeArrowheads="1"/>
            </p:cNvSpPr>
            <p:nvPr/>
          </p:nvSpPr>
          <p:spPr bwMode="auto">
            <a:xfrm>
              <a:off x="6824663" y="4005064"/>
              <a:ext cx="1008062"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■■実施担当</a:t>
              </a:r>
            </a:p>
          </p:txBody>
        </p:sp>
        <p:sp>
          <p:nvSpPr>
            <p:cNvPr id="16445" name="Rectangle 127">
              <a:extLst>
                <a:ext uri="{FF2B5EF4-FFF2-40B4-BE49-F238E27FC236}">
                  <a16:creationId xmlns:a16="http://schemas.microsoft.com/office/drawing/2014/main" id="{863C2648-E387-44A5-A337-78FA28BB0C2E}"/>
                </a:ext>
              </a:extLst>
            </p:cNvPr>
            <p:cNvSpPr>
              <a:spLocks noChangeArrowheads="1"/>
            </p:cNvSpPr>
            <p:nvPr/>
          </p:nvSpPr>
          <p:spPr bwMode="auto">
            <a:xfrm>
              <a:off x="7975600" y="4005064"/>
              <a:ext cx="1008063" cy="288925"/>
            </a:xfrm>
            <a:prstGeom prst="rect">
              <a:avLst/>
            </a:prstGeom>
            <a:solidFill>
              <a:schemeClr val="bg1"/>
            </a:solidFill>
            <a:ln w="9525">
              <a:solidFill>
                <a:schemeClr val="tx1"/>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a:latin typeface="Meiryo UI" panose="020B0604030504040204" pitchFamily="50" charset="-128"/>
                  <a:ea typeface="Meiryo UI" panose="020B0604030504040204" pitchFamily="50" charset="-128"/>
                </a:rPr>
                <a:t>▲▲実施担当</a:t>
              </a:r>
            </a:p>
          </p:txBody>
        </p:sp>
        <p:cxnSp>
          <p:nvCxnSpPr>
            <p:cNvPr id="16450" name="AutoShape 132">
              <a:extLst>
                <a:ext uri="{FF2B5EF4-FFF2-40B4-BE49-F238E27FC236}">
                  <a16:creationId xmlns:a16="http://schemas.microsoft.com/office/drawing/2014/main" id="{979248FD-ACEA-4107-9E0B-58E88A3BEBE0}"/>
                </a:ext>
              </a:extLst>
            </p:cNvPr>
            <p:cNvCxnSpPr>
              <a:cxnSpLocks noChangeShapeType="1"/>
              <a:stCxn id="16442" idx="2"/>
              <a:endCxn id="16444" idx="0"/>
            </p:cNvCxnSpPr>
            <p:nvPr/>
          </p:nvCxnSpPr>
          <p:spPr bwMode="auto">
            <a:xfrm>
              <a:off x="7328694" y="3635375"/>
              <a:ext cx="0" cy="369689"/>
            </a:xfrm>
            <a:prstGeom prst="straightConnector1">
              <a:avLst/>
            </a:prstGeom>
            <a:noFill/>
            <a:ln w="9525">
              <a:solidFill>
                <a:schemeClr val="bg2"/>
              </a:solidFill>
              <a:round/>
              <a:headEnd/>
              <a:tailEnd/>
            </a:ln>
            <a:extLst>
              <a:ext uri="{909E8E84-426E-40DD-AFC4-6F175D3DCCD1}">
                <a14:hiddenFill xmlns:a14="http://schemas.microsoft.com/office/drawing/2010/main">
                  <a:noFill/>
                </a14:hiddenFill>
              </a:ext>
            </a:extLst>
          </p:spPr>
        </p:cxnSp>
        <p:cxnSp>
          <p:nvCxnSpPr>
            <p:cNvPr id="16451" name="AutoShape 133">
              <a:extLst>
                <a:ext uri="{FF2B5EF4-FFF2-40B4-BE49-F238E27FC236}">
                  <a16:creationId xmlns:a16="http://schemas.microsoft.com/office/drawing/2014/main" id="{67A8CB72-67C3-4A4F-8673-A6AD453DD2E9}"/>
                </a:ext>
              </a:extLst>
            </p:cNvPr>
            <p:cNvCxnSpPr>
              <a:cxnSpLocks noChangeShapeType="1"/>
              <a:stCxn id="16443" idx="0"/>
              <a:endCxn id="16445" idx="0"/>
            </p:cNvCxnSpPr>
            <p:nvPr/>
          </p:nvCxnSpPr>
          <p:spPr bwMode="auto">
            <a:xfrm rot="5400000" flipV="1">
              <a:off x="7327900" y="2854127"/>
              <a:ext cx="1588" cy="2303462"/>
            </a:xfrm>
            <a:prstGeom prst="bentConnector3">
              <a:avLst>
                <a:gd name="adj1" fmla="val -14400005"/>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cxnSp>
          <p:nvCxnSpPr>
            <p:cNvPr id="16452" name="AutoShape 32">
              <a:extLst>
                <a:ext uri="{FF2B5EF4-FFF2-40B4-BE49-F238E27FC236}">
                  <a16:creationId xmlns:a16="http://schemas.microsoft.com/office/drawing/2014/main" id="{7C93B5AD-32A1-4795-8500-D7FEFE2C9AAF}"/>
                </a:ext>
              </a:extLst>
            </p:cNvPr>
            <p:cNvCxnSpPr>
              <a:cxnSpLocks noChangeShapeType="1"/>
              <a:stCxn id="16489" idx="1"/>
              <a:endCxn id="16440" idx="1"/>
            </p:cNvCxnSpPr>
            <p:nvPr/>
          </p:nvCxnSpPr>
          <p:spPr bwMode="auto">
            <a:xfrm rot="10800000" flipV="1">
              <a:off x="992188" y="3516313"/>
              <a:ext cx="950912" cy="1079500"/>
            </a:xfrm>
            <a:prstGeom prst="bentConnector3">
              <a:avLst>
                <a:gd name="adj1" fmla="val 124042"/>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grpSp>
          <p:nvGrpSpPr>
            <p:cNvPr id="16453" name="Group 135">
              <a:extLst>
                <a:ext uri="{FF2B5EF4-FFF2-40B4-BE49-F238E27FC236}">
                  <a16:creationId xmlns:a16="http://schemas.microsoft.com/office/drawing/2014/main" id="{5C4C6119-6CFB-454B-93F2-2B366D903DF0}"/>
                </a:ext>
              </a:extLst>
            </p:cNvPr>
            <p:cNvGrpSpPr>
              <a:grpSpLocks/>
            </p:cNvGrpSpPr>
            <p:nvPr/>
          </p:nvGrpSpPr>
          <p:grpSpPr bwMode="auto">
            <a:xfrm>
              <a:off x="774700" y="3046413"/>
              <a:ext cx="936625" cy="360362"/>
              <a:chOff x="307" y="1434"/>
              <a:chExt cx="590" cy="227"/>
            </a:xfrm>
          </p:grpSpPr>
          <p:sp>
            <p:nvSpPr>
              <p:cNvPr id="16497" name="Rectangle 6">
                <a:extLst>
                  <a:ext uri="{FF2B5EF4-FFF2-40B4-BE49-F238E27FC236}">
                    <a16:creationId xmlns:a16="http://schemas.microsoft.com/office/drawing/2014/main" id="{22982762-8023-408D-9F7F-B0EA3AE3D033}"/>
                  </a:ext>
                </a:extLst>
              </p:cNvPr>
              <p:cNvSpPr>
                <a:spLocks noChangeArrowheads="1"/>
              </p:cNvSpPr>
              <p:nvPr/>
            </p:nvSpPr>
            <p:spPr bwMode="auto">
              <a:xfrm>
                <a:off x="307" y="1435"/>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latin typeface="Meiryo UI" panose="020B0604030504040204" pitchFamily="50" charset="-128"/>
                  <a:ea typeface="Meiryo UI" panose="020B0604030504040204" pitchFamily="50" charset="-128"/>
                </a:endParaRPr>
              </a:p>
            </p:txBody>
          </p:sp>
          <p:sp>
            <p:nvSpPr>
              <p:cNvPr id="16498" name="Rectangle 130">
                <a:extLst>
                  <a:ext uri="{FF2B5EF4-FFF2-40B4-BE49-F238E27FC236}">
                    <a16:creationId xmlns:a16="http://schemas.microsoft.com/office/drawing/2014/main" id="{0BADC282-4738-484F-B8AF-5ECB6F2FA742}"/>
                  </a:ext>
                </a:extLst>
              </p:cNvPr>
              <p:cNvSpPr>
                <a:spLocks noChangeArrowheads="1"/>
              </p:cNvSpPr>
              <p:nvPr/>
            </p:nvSpPr>
            <p:spPr bwMode="auto">
              <a:xfrm>
                <a:off x="307" y="1434"/>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dirty="0">
                    <a:latin typeface="Meiryo UI" panose="020B0604030504040204" pitchFamily="50" charset="-128"/>
                    <a:ea typeface="Meiryo UI" panose="020B0604030504040204" pitchFamily="50" charset="-128"/>
                  </a:rPr>
                  <a:t>記述例</a:t>
                </a:r>
              </a:p>
            </p:txBody>
          </p:sp>
        </p:grpSp>
        <p:sp>
          <p:nvSpPr>
            <p:cNvPr id="16489" name="AutoShape 28">
              <a:extLst>
                <a:ext uri="{FF2B5EF4-FFF2-40B4-BE49-F238E27FC236}">
                  <a16:creationId xmlns:a16="http://schemas.microsoft.com/office/drawing/2014/main" id="{A90D9FBB-EA02-47D8-8F03-61D47484E5F6}"/>
                </a:ext>
              </a:extLst>
            </p:cNvPr>
            <p:cNvSpPr>
              <a:spLocks noChangeArrowheads="1"/>
            </p:cNvSpPr>
            <p:nvPr/>
          </p:nvSpPr>
          <p:spPr bwMode="auto">
            <a:xfrm>
              <a:off x="1943100" y="3335338"/>
              <a:ext cx="1225550" cy="360362"/>
            </a:xfrm>
            <a:prstGeom prst="roundRect">
              <a:avLst>
                <a:gd name="adj" fmla="val 16667"/>
              </a:avLst>
            </a:prstGeom>
            <a:solidFill>
              <a:schemeClr val="bg1"/>
            </a:solidFill>
            <a:ln w="9525">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a:p>
              <a:pPr eaLnBrk="1" hangingPunct="1"/>
              <a:r>
                <a:rPr lang="ja-JP" altLang="en-US">
                  <a:latin typeface="Meiryo UI" panose="020B0604030504040204" pitchFamily="50" charset="-128"/>
                  <a:ea typeface="Meiryo UI" panose="020B0604030504040204" pitchFamily="50" charset="-128"/>
                </a:rPr>
                <a:t>代表団体：</a:t>
              </a:r>
              <a:r>
                <a:rPr lang="en-US" altLang="ja-JP">
                  <a:latin typeface="Meiryo UI" panose="020B0604030504040204" pitchFamily="50" charset="-128"/>
                  <a:ea typeface="Meiryo UI" panose="020B0604030504040204" pitchFamily="50" charset="-128"/>
                </a:rPr>
                <a:t>○○</a:t>
              </a:r>
            </a:p>
            <a:p>
              <a:pPr eaLnBrk="1" hangingPunct="1"/>
              <a:endParaRPr lang="ja-JP" altLang="en-US">
                <a:latin typeface="Meiryo UI" panose="020B0604030504040204" pitchFamily="50" charset="-128"/>
                <a:ea typeface="Meiryo UI" panose="020B0604030504040204" pitchFamily="50" charset="-128"/>
              </a:endParaRPr>
            </a:p>
          </p:txBody>
        </p:sp>
        <p:cxnSp>
          <p:nvCxnSpPr>
            <p:cNvPr id="16490" name="AutoShape 32">
              <a:extLst>
                <a:ext uri="{FF2B5EF4-FFF2-40B4-BE49-F238E27FC236}">
                  <a16:creationId xmlns:a16="http://schemas.microsoft.com/office/drawing/2014/main" id="{1AB86C96-F130-4BAD-9360-A8DD29500454}"/>
                </a:ext>
              </a:extLst>
            </p:cNvPr>
            <p:cNvCxnSpPr>
              <a:cxnSpLocks noChangeShapeType="1"/>
              <a:stCxn id="16489" idx="3"/>
              <a:endCxn id="16437" idx="3"/>
            </p:cNvCxnSpPr>
            <p:nvPr/>
          </p:nvCxnSpPr>
          <p:spPr bwMode="auto">
            <a:xfrm>
              <a:off x="3168650" y="3516313"/>
              <a:ext cx="846138" cy="1079500"/>
            </a:xfrm>
            <a:prstGeom prst="bentConnector3">
              <a:avLst>
                <a:gd name="adj1" fmla="val 126829"/>
              </a:avLst>
            </a:prstGeom>
            <a:noFill/>
            <a:ln w="9525">
              <a:solidFill>
                <a:schemeClr val="bg2"/>
              </a:solidFill>
              <a:miter lim="800000"/>
              <a:headEnd/>
              <a:tailEnd/>
            </a:ln>
            <a:extLst>
              <a:ext uri="{909E8E84-426E-40DD-AFC4-6F175D3DCCD1}">
                <a14:hiddenFill xmlns:a14="http://schemas.microsoft.com/office/drawing/2010/main">
                  <a:noFill/>
                </a14:hiddenFill>
              </a:ext>
            </a:extLst>
          </p:spPr>
        </p:cxnSp>
        <p:sp>
          <p:nvSpPr>
            <p:cNvPr id="16491" name="Rectangle 40">
              <a:extLst>
                <a:ext uri="{FF2B5EF4-FFF2-40B4-BE49-F238E27FC236}">
                  <a16:creationId xmlns:a16="http://schemas.microsoft.com/office/drawing/2014/main" id="{1DA0E2B6-5FB3-4FD9-B52F-8018BFDE3F7B}"/>
                </a:ext>
              </a:extLst>
            </p:cNvPr>
            <p:cNvSpPr>
              <a:spLocks noChangeArrowheads="1"/>
            </p:cNvSpPr>
            <p:nvPr/>
          </p:nvSpPr>
          <p:spPr bwMode="auto">
            <a:xfrm>
              <a:off x="5240338" y="3201988"/>
              <a:ext cx="3960812" cy="1600201"/>
            </a:xfrm>
            <a:prstGeom prst="rect">
              <a:avLst/>
            </a:prstGeom>
            <a:noFill/>
            <a:ln w="22225">
              <a:solidFill>
                <a:schemeClr val="bg2"/>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a:latin typeface="Meiryo UI" panose="020B0604030504040204" pitchFamily="50" charset="-128"/>
                <a:ea typeface="Meiryo UI" panose="020B0604030504040204" pitchFamily="50" charset="-128"/>
              </a:endParaRPr>
            </a:p>
          </p:txBody>
        </p:sp>
        <p:grpSp>
          <p:nvGrpSpPr>
            <p:cNvPr id="16492" name="Group 176">
              <a:extLst>
                <a:ext uri="{FF2B5EF4-FFF2-40B4-BE49-F238E27FC236}">
                  <a16:creationId xmlns:a16="http://schemas.microsoft.com/office/drawing/2014/main" id="{DA236EAB-D2A5-42B8-A71C-411C03F615BF}"/>
                </a:ext>
              </a:extLst>
            </p:cNvPr>
            <p:cNvGrpSpPr>
              <a:grpSpLocks/>
            </p:cNvGrpSpPr>
            <p:nvPr/>
          </p:nvGrpSpPr>
          <p:grpSpPr bwMode="auto">
            <a:xfrm>
              <a:off x="5311775" y="3057525"/>
              <a:ext cx="936625" cy="360363"/>
              <a:chOff x="2757" y="1706"/>
              <a:chExt cx="590" cy="227"/>
            </a:xfrm>
          </p:grpSpPr>
          <p:sp>
            <p:nvSpPr>
              <p:cNvPr id="16495" name="Rectangle 6">
                <a:extLst>
                  <a:ext uri="{FF2B5EF4-FFF2-40B4-BE49-F238E27FC236}">
                    <a16:creationId xmlns:a16="http://schemas.microsoft.com/office/drawing/2014/main" id="{612F3C49-D9EF-4892-8C03-607D99A81739}"/>
                  </a:ext>
                </a:extLst>
              </p:cNvPr>
              <p:cNvSpPr>
                <a:spLocks noChangeArrowheads="1"/>
              </p:cNvSpPr>
              <p:nvPr/>
            </p:nvSpPr>
            <p:spPr bwMode="auto">
              <a:xfrm>
                <a:off x="2757" y="1707"/>
                <a:ext cx="590" cy="226"/>
              </a:xfrm>
              <a:prstGeom prst="rect">
                <a:avLst/>
              </a:prstGeom>
              <a:solidFill>
                <a:srgbClr val="99CCFF"/>
              </a:solidFill>
              <a:ln w="9525">
                <a:solidFill>
                  <a:schemeClr val="bg2"/>
                </a:solid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1600" b="1">
                  <a:latin typeface="Meiryo UI" panose="020B0604030504040204" pitchFamily="50" charset="-128"/>
                  <a:ea typeface="Meiryo UI" panose="020B0604030504040204" pitchFamily="50" charset="-128"/>
                </a:endParaRPr>
              </a:p>
            </p:txBody>
          </p:sp>
          <p:sp>
            <p:nvSpPr>
              <p:cNvPr id="16496" name="Rectangle 130">
                <a:extLst>
                  <a:ext uri="{FF2B5EF4-FFF2-40B4-BE49-F238E27FC236}">
                    <a16:creationId xmlns:a16="http://schemas.microsoft.com/office/drawing/2014/main" id="{94DCBAA7-4EC1-4712-BD3C-CE4EA070EB69}"/>
                  </a:ext>
                </a:extLst>
              </p:cNvPr>
              <p:cNvSpPr>
                <a:spLocks noChangeArrowheads="1"/>
              </p:cNvSpPr>
              <p:nvPr/>
            </p:nvSpPr>
            <p:spPr bwMode="auto">
              <a:xfrm>
                <a:off x="2757" y="1706"/>
                <a:ext cx="589"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a:latin typeface="Meiryo UI" panose="020B0604030504040204" pitchFamily="50" charset="-128"/>
                    <a:ea typeface="Meiryo UI" panose="020B0604030504040204" pitchFamily="50" charset="-128"/>
                  </a:rPr>
                  <a:t>記述例</a:t>
                </a:r>
              </a:p>
            </p:txBody>
          </p:sp>
        </p:grpSp>
        <p:sp>
          <p:nvSpPr>
            <p:cNvPr id="16493" name="Text Box 41">
              <a:extLst>
                <a:ext uri="{FF2B5EF4-FFF2-40B4-BE49-F238E27FC236}">
                  <a16:creationId xmlns:a16="http://schemas.microsoft.com/office/drawing/2014/main" id="{BDB1CE3D-A56B-4095-BCE1-AA0073E4E1B6}"/>
                </a:ext>
              </a:extLst>
            </p:cNvPr>
            <p:cNvSpPr txBox="1">
              <a:spLocks noChangeArrowheads="1"/>
            </p:cNvSpPr>
            <p:nvPr/>
          </p:nvSpPr>
          <p:spPr bwMode="auto">
            <a:xfrm>
              <a:off x="7618413" y="3057525"/>
              <a:ext cx="14541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b="1">
                  <a:latin typeface="Meiryo UI" panose="020B0604030504040204" pitchFamily="50" charset="-128"/>
                  <a:ea typeface="Meiryo UI" panose="020B0604030504040204" pitchFamily="50" charset="-128"/>
                </a:rPr>
                <a:t>代表団体（申請団体）</a:t>
              </a:r>
            </a:p>
          </p:txBody>
        </p:sp>
      </p:grpSp>
    </p:spTree>
    <p:extLst>
      <p:ext uri="{BB962C8B-B14F-4D97-AF65-F5344CB8AC3E}">
        <p14:creationId xmlns:p14="http://schemas.microsoft.com/office/powerpoint/2010/main" val="729483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C1D90EA1-3353-4BC6-A36C-3FDA0A254EB2}"/>
              </a:ext>
            </a:extLst>
          </p:cNvPr>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４　事業の実施体制</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【4.2</a:t>
            </a:r>
            <a:r>
              <a:rPr kumimoji="1" lang="ja-JP" altLang="en-US" sz="1800" dirty="0">
                <a:solidFill>
                  <a:srgbClr val="000099"/>
                </a:solidFill>
                <a:latin typeface="Meiryo UI" panose="020B0604030504040204" pitchFamily="50" charset="-128"/>
                <a:ea typeface="Meiryo UI" panose="020B0604030504040204" pitchFamily="50" charset="-128"/>
              </a:rPr>
              <a:t>　法令遵守</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1267" name="Rectangle 3">
            <a:extLst>
              <a:ext uri="{FF2B5EF4-FFF2-40B4-BE49-F238E27FC236}">
                <a16:creationId xmlns:a16="http://schemas.microsoft.com/office/drawing/2014/main" id="{8DF47E2B-D5F3-46B5-871B-E7A7F61B17A6}"/>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8436" name="Rectangle 4">
            <a:extLst>
              <a:ext uri="{FF2B5EF4-FFF2-40B4-BE49-F238E27FC236}">
                <a16:creationId xmlns:a16="http://schemas.microsoft.com/office/drawing/2014/main" id="{174E570F-B571-4440-AF19-6AB25BF89E1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事業における、法令順守の考え方や対策・運用方法を記載する。</a:t>
            </a:r>
          </a:p>
        </p:txBody>
      </p:sp>
      <p:sp>
        <p:nvSpPr>
          <p:cNvPr id="18437" name="Rectangle 9">
            <a:extLst>
              <a:ext uri="{FF2B5EF4-FFF2-40B4-BE49-F238E27FC236}">
                <a16:creationId xmlns:a16="http://schemas.microsoft.com/office/drawing/2014/main" id="{4969931D-9712-4BAB-A491-DF40665074C0}"/>
              </a:ext>
            </a:extLst>
          </p:cNvPr>
          <p:cNvSpPr>
            <a:spLocks noChangeArrowheads="1"/>
          </p:cNvSpPr>
          <p:nvPr/>
        </p:nvSpPr>
        <p:spPr bwMode="auto">
          <a:xfrm>
            <a:off x="125537" y="1628800"/>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個人情報、機密情報、記録媒体の保管及び管理体制が明確に示すこと。</a:t>
            </a:r>
            <a:endParaRPr kumimoji="1" lang="en-US" altLang="ja-JP" sz="1400" dirty="0">
              <a:latin typeface="Meiryo UI" panose="020B0604030504040204" pitchFamily="50" charset="-128"/>
              <a:ea typeface="Meiryo UI" panose="020B0604030504040204" pitchFamily="50" charset="-128"/>
            </a:endParaRPr>
          </a:p>
          <a:p>
            <a:pPr lvl="1" algn="l" eaLnBrk="1" hangingPunct="1">
              <a:spcBef>
                <a:spcPct val="30000"/>
              </a:spcBef>
              <a:buFontTx/>
              <a:buChar char="•"/>
            </a:pPr>
            <a:r>
              <a:rPr kumimoji="1" lang="ja-JP" altLang="en-US" sz="1400" dirty="0">
                <a:latin typeface="Meiryo UI" panose="020B0604030504040204" pitchFamily="50" charset="-128"/>
                <a:ea typeface="Meiryo UI" panose="020B0604030504040204" pitchFamily="50" charset="-128"/>
              </a:rPr>
              <a:t>法的な観点からのチェックが自助的に行える体制となっていることを示すこと。</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642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C1D90EA1-3353-4BC6-A36C-3FDA0A254EB2}"/>
              </a:ext>
            </a:extLst>
          </p:cNvPr>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４　事業の実施体制</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【4.3</a:t>
            </a:r>
            <a:r>
              <a:rPr kumimoji="1" lang="ja-JP" altLang="en-US" sz="1800" dirty="0">
                <a:solidFill>
                  <a:srgbClr val="000099"/>
                </a:solidFill>
                <a:latin typeface="Meiryo UI" panose="020B0604030504040204" pitchFamily="50" charset="-128"/>
                <a:ea typeface="Meiryo UI" panose="020B0604030504040204" pitchFamily="50" charset="-128"/>
              </a:rPr>
              <a:t>　個人情報保護方針</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1267" name="Rectangle 3">
            <a:extLst>
              <a:ext uri="{FF2B5EF4-FFF2-40B4-BE49-F238E27FC236}">
                <a16:creationId xmlns:a16="http://schemas.microsoft.com/office/drawing/2014/main" id="{8DF47E2B-D5F3-46B5-871B-E7A7F61B17A6}"/>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8436" name="Rectangle 4">
            <a:extLst>
              <a:ext uri="{FF2B5EF4-FFF2-40B4-BE49-F238E27FC236}">
                <a16:creationId xmlns:a16="http://schemas.microsoft.com/office/drawing/2014/main" id="{174E570F-B571-4440-AF19-6AB25BF89E1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事業における、個人情報保護の考え方や対策・運用方法を記載する。</a:t>
            </a:r>
          </a:p>
        </p:txBody>
      </p:sp>
      <p:sp>
        <p:nvSpPr>
          <p:cNvPr id="18437" name="Rectangle 9">
            <a:extLst>
              <a:ext uri="{FF2B5EF4-FFF2-40B4-BE49-F238E27FC236}">
                <a16:creationId xmlns:a16="http://schemas.microsoft.com/office/drawing/2014/main" id="{4969931D-9712-4BAB-A491-DF40665074C0}"/>
              </a:ext>
            </a:extLst>
          </p:cNvPr>
          <p:cNvSpPr>
            <a:spLocks noChangeArrowheads="1"/>
          </p:cNvSpPr>
          <p:nvPr/>
        </p:nvSpPr>
        <p:spPr bwMode="auto">
          <a:xfrm>
            <a:off x="125537" y="1628800"/>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本事業実施における個人情報保護方針を示すこと。また、個人情報を保護するための取組み及び漏洩した場合の対策・運用方法等を示すこと。</a:t>
            </a:r>
            <a:endParaRPr kumimoji="1"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本事業において取得する個人情報保護対象と考えられる情報を列挙すること。</a:t>
            </a:r>
            <a:endParaRPr kumimoji="1"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個人情報保護のための対策や運用方法を示すこと。</a:t>
            </a:r>
            <a:endParaRPr kumimoji="1"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本事業において取得する個人情報等を必要な事業者間で共有する際の、具体的な情報項目の提示や個人からの同意等を得る仕組みを示すこと。</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0001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C1D90EA1-3353-4BC6-A36C-3FDA0A254EB2}"/>
              </a:ext>
            </a:extLst>
          </p:cNvPr>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４　事業の実施体制</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【4.4</a:t>
            </a:r>
            <a:r>
              <a:rPr kumimoji="1" lang="ja-JP" altLang="en-US" sz="1800" dirty="0">
                <a:solidFill>
                  <a:srgbClr val="000099"/>
                </a:solidFill>
                <a:latin typeface="Meiryo UI" panose="020B0604030504040204" pitchFamily="50" charset="-128"/>
                <a:ea typeface="Meiryo UI" panose="020B0604030504040204" pitchFamily="50" charset="-128"/>
              </a:rPr>
              <a:t>　倫理面での担保</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1267" name="Rectangle 3">
            <a:extLst>
              <a:ext uri="{FF2B5EF4-FFF2-40B4-BE49-F238E27FC236}">
                <a16:creationId xmlns:a16="http://schemas.microsoft.com/office/drawing/2014/main" id="{8DF47E2B-D5F3-46B5-871B-E7A7F61B17A6}"/>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8436" name="Rectangle 4">
            <a:extLst>
              <a:ext uri="{FF2B5EF4-FFF2-40B4-BE49-F238E27FC236}">
                <a16:creationId xmlns:a16="http://schemas.microsoft.com/office/drawing/2014/main" id="{174E570F-B571-4440-AF19-6AB25BF89E1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応募者における、倫理的な観点から審査できる体制を記載する。</a:t>
            </a:r>
          </a:p>
        </p:txBody>
      </p:sp>
      <p:sp>
        <p:nvSpPr>
          <p:cNvPr id="18437" name="Rectangle 9">
            <a:extLst>
              <a:ext uri="{FF2B5EF4-FFF2-40B4-BE49-F238E27FC236}">
                <a16:creationId xmlns:a16="http://schemas.microsoft.com/office/drawing/2014/main" id="{4969931D-9712-4BAB-A491-DF40665074C0}"/>
              </a:ext>
            </a:extLst>
          </p:cNvPr>
          <p:cNvSpPr>
            <a:spLocks noChangeArrowheads="1"/>
          </p:cNvSpPr>
          <p:nvPr/>
        </p:nvSpPr>
        <p:spPr bwMode="auto">
          <a:xfrm>
            <a:off x="125537" y="1628800"/>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最終的に創出を目指す事業において、介入サービスを想定する場合、倫理的な観点から審査できる体制が整っていることを示すこと。</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16664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C1D90EA1-3353-4BC6-A36C-3FDA0A254EB2}"/>
              </a:ext>
            </a:extLst>
          </p:cNvPr>
          <p:cNvSpPr txBox="1">
            <a:spLocks noChangeArrowheads="1"/>
          </p:cNvSpPr>
          <p:nvPr/>
        </p:nvSpPr>
        <p:spPr bwMode="auto">
          <a:xfrm>
            <a:off x="0" y="44450"/>
            <a:ext cx="9906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４　事業の実施体制</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【4.5</a:t>
            </a:r>
            <a:r>
              <a:rPr kumimoji="1" lang="ja-JP" altLang="en-US" sz="1800" dirty="0">
                <a:solidFill>
                  <a:srgbClr val="000099"/>
                </a:solidFill>
                <a:latin typeface="Meiryo UI" panose="020B0604030504040204" pitchFamily="50" charset="-128"/>
                <a:ea typeface="Meiryo UI" panose="020B0604030504040204" pitchFamily="50" charset="-128"/>
              </a:rPr>
              <a:t>　参加団体情報と連絡先</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1267" name="Rectangle 3">
            <a:extLst>
              <a:ext uri="{FF2B5EF4-FFF2-40B4-BE49-F238E27FC236}">
                <a16:creationId xmlns:a16="http://schemas.microsoft.com/office/drawing/2014/main" id="{8DF47E2B-D5F3-46B5-871B-E7A7F61B17A6}"/>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8436" name="Rectangle 4">
            <a:extLst>
              <a:ext uri="{FF2B5EF4-FFF2-40B4-BE49-F238E27FC236}">
                <a16:creationId xmlns:a16="http://schemas.microsoft.com/office/drawing/2014/main" id="{174E570F-B571-4440-AF19-6AB25BF89E1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コンソーシアムに参加する全ての団体情報と、代表団体の連絡先を記載する。</a:t>
            </a:r>
          </a:p>
        </p:txBody>
      </p:sp>
      <p:sp>
        <p:nvSpPr>
          <p:cNvPr id="18437" name="Rectangle 9">
            <a:extLst>
              <a:ext uri="{FF2B5EF4-FFF2-40B4-BE49-F238E27FC236}">
                <a16:creationId xmlns:a16="http://schemas.microsoft.com/office/drawing/2014/main" id="{4969931D-9712-4BAB-A491-DF40665074C0}"/>
              </a:ext>
            </a:extLst>
          </p:cNvPr>
          <p:cNvSpPr>
            <a:spLocks noChangeArrowheads="1"/>
          </p:cNvSpPr>
          <p:nvPr/>
        </p:nvSpPr>
        <p:spPr bwMode="auto">
          <a:xfrm>
            <a:off x="125537" y="1628800"/>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コンソーシアムに参加する全ての団体の法人名、所在地、代表者氏名・役職、事業概要、ホームページ</a:t>
            </a:r>
            <a:r>
              <a:rPr kumimoji="1" lang="en-US" altLang="ja-JP" sz="1400" dirty="0">
                <a:latin typeface="Meiryo UI" panose="020B0604030504040204" pitchFamily="50" charset="-128"/>
                <a:ea typeface="Meiryo UI" panose="020B0604030504040204" pitchFamily="50" charset="-128"/>
              </a:rPr>
              <a:t>URL</a:t>
            </a:r>
            <a:r>
              <a:rPr kumimoji="1" lang="ja-JP" altLang="en-US" sz="1400" dirty="0">
                <a:latin typeface="Meiryo UI" panose="020B0604030504040204" pitchFamily="50" charset="-128"/>
                <a:ea typeface="Meiryo UI" panose="020B0604030504040204" pitchFamily="50" charset="-128"/>
              </a:rPr>
              <a:t>、代表電話番号と、</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代表団体の連絡担当者の所属部署・役職・氏名・電話番号・メールアドレス等を示すこと。</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7" name="Group 72">
            <a:extLst>
              <a:ext uri="{FF2B5EF4-FFF2-40B4-BE49-F238E27FC236}">
                <a16:creationId xmlns:a16="http://schemas.microsoft.com/office/drawing/2014/main" id="{98904E93-1577-4AE9-B5F2-5EC5A4261F58}"/>
              </a:ext>
            </a:extLst>
          </p:cNvPr>
          <p:cNvGraphicFramePr>
            <a:graphicFrameLocks noGrp="1"/>
          </p:cNvGraphicFramePr>
          <p:nvPr>
            <p:extLst>
              <p:ext uri="{D42A27DB-BD31-4B8C-83A1-F6EECF244321}">
                <p14:modId xmlns:p14="http://schemas.microsoft.com/office/powerpoint/2010/main" val="3443936049"/>
              </p:ext>
            </p:extLst>
          </p:nvPr>
        </p:nvGraphicFramePr>
        <p:xfrm>
          <a:off x="343694" y="2776696"/>
          <a:ext cx="4464496" cy="2956560"/>
        </p:xfrm>
        <a:graphic>
          <a:graphicData uri="http://schemas.openxmlformats.org/drawingml/2006/table">
            <a:tbl>
              <a:tblPr/>
              <a:tblGrid>
                <a:gridCol w="2188198">
                  <a:extLst>
                    <a:ext uri="{9D8B030D-6E8A-4147-A177-3AD203B41FA5}">
                      <a16:colId xmlns:a16="http://schemas.microsoft.com/office/drawing/2014/main" val="20000"/>
                    </a:ext>
                  </a:extLst>
                </a:gridCol>
                <a:gridCol w="2276298">
                  <a:extLst>
                    <a:ext uri="{9D8B030D-6E8A-4147-A177-3AD203B41FA5}">
                      <a16:colId xmlns:a16="http://schemas.microsoft.com/office/drawing/2014/main" val="20003"/>
                    </a:ext>
                  </a:extLst>
                </a:gridCol>
              </a:tblGrid>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法人名</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所在地</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代表者氏名・役職</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事業概要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ホームページ</a:t>
                      </a: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URL</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代表電話番号</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連絡担当者の所属部署・役職・氏名</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0653417"/>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連絡担当者の電話番号</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9857278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連絡担当者のメールアドレス</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42784606"/>
                  </a:ext>
                </a:extLst>
              </a:tr>
            </a:tbl>
          </a:graphicData>
        </a:graphic>
      </p:graphicFrame>
      <p:graphicFrame>
        <p:nvGraphicFramePr>
          <p:cNvPr id="9" name="Group 72">
            <a:extLst>
              <a:ext uri="{FF2B5EF4-FFF2-40B4-BE49-F238E27FC236}">
                <a16:creationId xmlns:a16="http://schemas.microsoft.com/office/drawing/2014/main" id="{A49DDE60-0436-4D2F-9413-C293F60FE125}"/>
              </a:ext>
            </a:extLst>
          </p:cNvPr>
          <p:cNvGraphicFramePr>
            <a:graphicFrameLocks noGrp="1"/>
          </p:cNvGraphicFramePr>
          <p:nvPr>
            <p:extLst>
              <p:ext uri="{D42A27DB-BD31-4B8C-83A1-F6EECF244321}">
                <p14:modId xmlns:p14="http://schemas.microsoft.com/office/powerpoint/2010/main" val="4102239728"/>
              </p:ext>
            </p:extLst>
          </p:nvPr>
        </p:nvGraphicFramePr>
        <p:xfrm>
          <a:off x="5096223" y="2776696"/>
          <a:ext cx="4464496" cy="1828800"/>
        </p:xfrm>
        <a:graphic>
          <a:graphicData uri="http://schemas.openxmlformats.org/drawingml/2006/table">
            <a:tbl>
              <a:tblPr/>
              <a:tblGrid>
                <a:gridCol w="2188198">
                  <a:extLst>
                    <a:ext uri="{9D8B030D-6E8A-4147-A177-3AD203B41FA5}">
                      <a16:colId xmlns:a16="http://schemas.microsoft.com/office/drawing/2014/main" val="20000"/>
                    </a:ext>
                  </a:extLst>
                </a:gridCol>
                <a:gridCol w="2276298">
                  <a:extLst>
                    <a:ext uri="{9D8B030D-6E8A-4147-A177-3AD203B41FA5}">
                      <a16:colId xmlns:a16="http://schemas.microsoft.com/office/drawing/2014/main" val="20003"/>
                    </a:ext>
                  </a:extLst>
                </a:gridCol>
              </a:tblGrid>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法人名</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所在地</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dirty="0">
                          <a:latin typeface="Meiryo UI" panose="020B0604030504040204" pitchFamily="50" charset="-128"/>
                          <a:ea typeface="Meiryo UI" panose="020B0604030504040204" pitchFamily="50" charset="-128"/>
                        </a:rPr>
                        <a:t>代表者氏名・役職</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事業概要</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ホームページ</a:t>
                      </a: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URL</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代表電話番号</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XXXXXXX</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8" name="Rectangle 9">
            <a:extLst>
              <a:ext uri="{FF2B5EF4-FFF2-40B4-BE49-F238E27FC236}">
                <a16:creationId xmlns:a16="http://schemas.microsoft.com/office/drawing/2014/main" id="{42B1E5F8-5B81-4D7B-8778-F438D7E8B6D5}"/>
              </a:ext>
            </a:extLst>
          </p:cNvPr>
          <p:cNvSpPr>
            <a:spLocks noChangeArrowheads="1"/>
          </p:cNvSpPr>
          <p:nvPr/>
        </p:nvSpPr>
        <p:spPr bwMode="auto">
          <a:xfrm>
            <a:off x="281707" y="2382190"/>
            <a:ext cx="1286123" cy="358775"/>
          </a:xfrm>
          <a:prstGeom prst="rect">
            <a:avLst/>
          </a:prstGeom>
          <a:noFill/>
          <a:ln w="9525">
            <a:no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代表団体</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p:txBody>
      </p:sp>
      <p:sp>
        <p:nvSpPr>
          <p:cNvPr id="10" name="Rectangle 9">
            <a:extLst>
              <a:ext uri="{FF2B5EF4-FFF2-40B4-BE49-F238E27FC236}">
                <a16:creationId xmlns:a16="http://schemas.microsoft.com/office/drawing/2014/main" id="{EB998BA7-4765-4381-8C1E-62C4857F73D9}"/>
              </a:ext>
            </a:extLst>
          </p:cNvPr>
          <p:cNvSpPr>
            <a:spLocks noChangeArrowheads="1"/>
          </p:cNvSpPr>
          <p:nvPr/>
        </p:nvSpPr>
        <p:spPr bwMode="auto">
          <a:xfrm>
            <a:off x="4949949" y="2382190"/>
            <a:ext cx="1286123" cy="358775"/>
          </a:xfrm>
          <a:prstGeom prst="rect">
            <a:avLst/>
          </a:prstGeom>
          <a:noFill/>
          <a:ln w="9525">
            <a:noFill/>
            <a:miter lim="800000"/>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参加団体</a:t>
            </a:r>
            <a:r>
              <a:rPr lang="en-US" altLang="ja-JP" sz="1600" b="1" dirty="0">
                <a:latin typeface="Meiryo UI" panose="020B0604030504040204" pitchFamily="50" charset="-128"/>
                <a:ea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endParaRPr>
          </a:p>
        </p:txBody>
      </p:sp>
      <p:sp>
        <p:nvSpPr>
          <p:cNvPr id="11" name="Rectangle 9">
            <a:extLst>
              <a:ext uri="{FF2B5EF4-FFF2-40B4-BE49-F238E27FC236}">
                <a16:creationId xmlns:a16="http://schemas.microsoft.com/office/drawing/2014/main" id="{0969D2D0-4FE1-4075-9F6F-73C332C0C364}"/>
              </a:ext>
            </a:extLst>
          </p:cNvPr>
          <p:cNvSpPr>
            <a:spLocks noChangeArrowheads="1"/>
          </p:cNvSpPr>
          <p:nvPr/>
        </p:nvSpPr>
        <p:spPr bwMode="auto">
          <a:xfrm>
            <a:off x="6685409" y="4870425"/>
            <a:ext cx="1286123" cy="358775"/>
          </a:xfrm>
          <a:prstGeom prst="rect">
            <a:avLst/>
          </a:prstGeom>
          <a:noFill/>
          <a:ln w="9525">
            <a:noFill/>
            <a:miter lim="800000"/>
            <a:headEnd/>
            <a:tailEnd/>
          </a:ln>
        </p:spPr>
        <p:txBody>
          <a:bodyPr vert="eaVert"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1600" b="1"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763453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53733E68-36E9-4803-80C5-068EFCDFA138}"/>
              </a:ext>
            </a:extLst>
          </p:cNvPr>
          <p:cNvSpPr txBox="1">
            <a:spLocks noChangeArrowheads="1"/>
          </p:cNvSpPr>
          <p:nvPr/>
        </p:nvSpPr>
        <p:spPr bwMode="auto">
          <a:xfrm>
            <a:off x="0" y="44450"/>
            <a:ext cx="9906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提案内容のサマリ</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12291" name="Rectangle 3">
            <a:extLst>
              <a:ext uri="{FF2B5EF4-FFF2-40B4-BE49-F238E27FC236}">
                <a16:creationId xmlns:a16="http://schemas.microsoft.com/office/drawing/2014/main" id="{2F892BD7-1A56-4519-A3AC-B8A0064B5853}"/>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5364" name="Rectangle 4">
            <a:extLst>
              <a:ext uri="{FF2B5EF4-FFF2-40B4-BE49-F238E27FC236}">
                <a16:creationId xmlns:a16="http://schemas.microsoft.com/office/drawing/2014/main" id="{3B50753A-6534-4AE9-8515-D9EA46F3336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提案内容のサマリがこの</a:t>
            </a:r>
            <a:r>
              <a:rPr kumimoji="1" lang="en-US" altLang="ja-JP" sz="1600" dirty="0">
                <a:latin typeface="Meiryo UI" panose="020B0604030504040204" pitchFamily="50" charset="-128"/>
                <a:ea typeface="Meiryo UI" panose="020B0604030504040204" pitchFamily="50" charset="-128"/>
              </a:rPr>
              <a:t>1</a:t>
            </a:r>
            <a:r>
              <a:rPr kumimoji="1" lang="ja-JP" altLang="en-US" sz="1600" dirty="0">
                <a:latin typeface="Meiryo UI" panose="020B0604030504040204" pitchFamily="50" charset="-128"/>
                <a:ea typeface="Meiryo UI" panose="020B0604030504040204" pitchFamily="50" charset="-128"/>
              </a:rPr>
              <a:t>ページで分かるように記載すること。</a:t>
            </a:r>
          </a:p>
        </p:txBody>
      </p:sp>
      <p:sp>
        <p:nvSpPr>
          <p:cNvPr id="15365" name="Rectangle 5">
            <a:extLst>
              <a:ext uri="{FF2B5EF4-FFF2-40B4-BE49-F238E27FC236}">
                <a16:creationId xmlns:a16="http://schemas.microsoft.com/office/drawing/2014/main" id="{2FB96F85-4608-417C-A9CA-E1E659A368A4}"/>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algn="l" eaLnBrk="1" hangingPunct="1">
              <a:spcBef>
                <a:spcPct val="30000"/>
              </a:spcBef>
            </a:pPr>
            <a:endParaRPr kumimoji="1" lang="ja-JP" altLang="en-US" sz="1400" dirty="0">
              <a:latin typeface="Meiryo UI" panose="020B0604030504040204" pitchFamily="50" charset="-128"/>
              <a:ea typeface="Meiryo UI" panose="020B0604030504040204" pitchFamily="50" charset="-128"/>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6094425" y="1717904"/>
            <a:ext cx="3452042" cy="808061"/>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選定結果のリリース等で本ページを使用させていただく可能性がございます。</a:t>
            </a:r>
          </a:p>
        </p:txBody>
      </p:sp>
      <p:sp>
        <p:nvSpPr>
          <p:cNvPr id="10" name="正方形/長方形 9">
            <a:extLst>
              <a:ext uri="{FF2B5EF4-FFF2-40B4-BE49-F238E27FC236}">
                <a16:creationId xmlns:a16="http://schemas.microsoft.com/office/drawing/2014/main" id="{7F50B7F7-ADB5-40E0-8FA8-4C228D849299}"/>
              </a:ext>
            </a:extLst>
          </p:cNvPr>
          <p:cNvSpPr/>
          <p:nvPr/>
        </p:nvSpPr>
        <p:spPr>
          <a:xfrm>
            <a:off x="141298" y="2182432"/>
            <a:ext cx="5583227" cy="4199317"/>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“ポンチ絵”の挿入</a:t>
            </a:r>
            <a:br>
              <a:rPr kumimoji="1" lang="en-US" altLang="ja-JP" sz="1400" dirty="0">
                <a:solidFill>
                  <a:schemeClr val="bg2">
                    <a:lumMod val="75000"/>
                  </a:schemeClr>
                </a:solidFill>
                <a:latin typeface="Meiryo UI" panose="020B0604030504040204" pitchFamily="50" charset="-128"/>
                <a:ea typeface="Meiryo UI" panose="020B0604030504040204" pitchFamily="50" charset="-128"/>
              </a:rPr>
            </a:br>
            <a:br>
              <a:rPr kumimoji="1" lang="en-US" altLang="ja-JP" sz="1400" dirty="0">
                <a:solidFill>
                  <a:schemeClr val="bg2">
                    <a:lumMod val="75000"/>
                  </a:schemeClr>
                </a:solidFill>
                <a:latin typeface="Meiryo UI" panose="020B0604030504040204" pitchFamily="50" charset="-128"/>
                <a:ea typeface="Meiryo UI" panose="020B0604030504040204" pitchFamily="50" charset="-128"/>
              </a:rPr>
            </a:b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a:t>
            </a:r>
            <a:r>
              <a:rPr kumimoji="1" lang="ja-JP" altLang="en-US" sz="1400" dirty="0">
                <a:solidFill>
                  <a:schemeClr val="bg2">
                    <a:lumMod val="75000"/>
                  </a:schemeClr>
                </a:solidFill>
                <a:latin typeface="Meiryo UI" panose="020B0604030504040204" pitchFamily="50" charset="-128"/>
                <a:ea typeface="Meiryo UI" panose="020B0604030504040204" pitchFamily="50" charset="-128"/>
              </a:rPr>
              <a:t>実証事業の内容を簡潔に示したポンチ絵を掲載すること</a:t>
            </a:r>
          </a:p>
        </p:txBody>
      </p:sp>
      <p:grpSp>
        <p:nvGrpSpPr>
          <p:cNvPr id="13" name="グループ化 12">
            <a:extLst>
              <a:ext uri="{FF2B5EF4-FFF2-40B4-BE49-F238E27FC236}">
                <a16:creationId xmlns:a16="http://schemas.microsoft.com/office/drawing/2014/main" id="{F897BCE2-75FD-4B3B-90F8-BB0796DE2F9D}"/>
              </a:ext>
            </a:extLst>
          </p:cNvPr>
          <p:cNvGrpSpPr/>
          <p:nvPr/>
        </p:nvGrpSpPr>
        <p:grpSpPr>
          <a:xfrm>
            <a:off x="498488" y="1676400"/>
            <a:ext cx="4868847" cy="370632"/>
            <a:chOff x="228747" y="1619250"/>
            <a:chExt cx="4296050" cy="370632"/>
          </a:xfrm>
        </p:grpSpPr>
        <p:cxnSp>
          <p:nvCxnSpPr>
            <p:cNvPr id="14" name="直線矢印コネクタ 13">
              <a:extLst>
                <a:ext uri="{FF2B5EF4-FFF2-40B4-BE49-F238E27FC236}">
                  <a16:creationId xmlns:a16="http://schemas.microsoft.com/office/drawing/2014/main" id="{1435DDC2-C089-4D9C-9A7C-E1CC9B62E259}"/>
                </a:ext>
              </a:extLst>
            </p:cNvPr>
            <p:cNvCxnSpPr>
              <a:cxnSpLocks/>
            </p:cNvCxnSpPr>
            <p:nvPr/>
          </p:nvCxnSpPr>
          <p:spPr>
            <a:xfrm flipV="1">
              <a:off x="228748" y="1989881"/>
              <a:ext cx="4296049" cy="1"/>
            </a:xfrm>
            <a:prstGeom prst="straightConnector1">
              <a:avLst/>
            </a:prstGeom>
            <a:ln w="19050"/>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A66E1C22-CCF1-4AE5-A6BE-3CA50EECF7F8}"/>
                </a:ext>
              </a:extLst>
            </p:cNvPr>
            <p:cNvSpPr/>
            <p:nvPr/>
          </p:nvSpPr>
          <p:spPr>
            <a:xfrm>
              <a:off x="228747" y="1619250"/>
              <a:ext cx="4296049" cy="3270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実証事業の概略図</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pSp>
      <p:grpSp>
        <p:nvGrpSpPr>
          <p:cNvPr id="16" name="グループ化 15">
            <a:extLst>
              <a:ext uri="{FF2B5EF4-FFF2-40B4-BE49-F238E27FC236}">
                <a16:creationId xmlns:a16="http://schemas.microsoft.com/office/drawing/2014/main" id="{C9CE804A-7CC6-4520-AA4B-77406FB9BA55}"/>
              </a:ext>
            </a:extLst>
          </p:cNvPr>
          <p:cNvGrpSpPr/>
          <p:nvPr/>
        </p:nvGrpSpPr>
        <p:grpSpPr>
          <a:xfrm>
            <a:off x="5894743" y="2678040"/>
            <a:ext cx="3800466" cy="3703288"/>
            <a:chOff x="6115050" y="1673150"/>
            <a:chExt cx="2805456" cy="4435095"/>
          </a:xfrm>
        </p:grpSpPr>
        <p:sp>
          <p:nvSpPr>
            <p:cNvPr id="17" name="正方形/長方形 16">
              <a:extLst>
                <a:ext uri="{FF2B5EF4-FFF2-40B4-BE49-F238E27FC236}">
                  <a16:creationId xmlns:a16="http://schemas.microsoft.com/office/drawing/2014/main" id="{CC659A77-E59A-45C9-9B01-21BA5577672C}"/>
                </a:ext>
              </a:extLst>
            </p:cNvPr>
            <p:cNvSpPr/>
            <p:nvPr/>
          </p:nvSpPr>
          <p:spPr>
            <a:xfrm>
              <a:off x="6115050" y="1673150"/>
              <a:ext cx="2805456" cy="2886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目的</a:t>
              </a:r>
            </a:p>
          </p:txBody>
        </p:sp>
        <p:sp>
          <p:nvSpPr>
            <p:cNvPr id="18" name="正方形/長方形 17">
              <a:extLst>
                <a:ext uri="{FF2B5EF4-FFF2-40B4-BE49-F238E27FC236}">
                  <a16:creationId xmlns:a16="http://schemas.microsoft.com/office/drawing/2014/main" id="{97F8D4A8-E964-4308-BDAD-FF2BAEB2565B}"/>
                </a:ext>
              </a:extLst>
            </p:cNvPr>
            <p:cNvSpPr/>
            <p:nvPr/>
          </p:nvSpPr>
          <p:spPr>
            <a:xfrm>
              <a:off x="6115050" y="1961814"/>
              <a:ext cx="2805456" cy="12335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endParaRPr kumimoji="1" lang="ja-JP" altLang="en-US" sz="1400" dirty="0">
                <a:solidFill>
                  <a:schemeClr val="bg2">
                    <a:lumMod val="75000"/>
                  </a:schemeClr>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756AA4B7-DE4B-4E12-9746-9D415BF16EE9}"/>
                </a:ext>
              </a:extLst>
            </p:cNvPr>
            <p:cNvSpPr/>
            <p:nvPr/>
          </p:nvSpPr>
          <p:spPr>
            <a:xfrm>
              <a:off x="6115050" y="3352776"/>
              <a:ext cx="2805456" cy="28866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事業内容</a:t>
              </a:r>
            </a:p>
          </p:txBody>
        </p:sp>
        <p:sp>
          <p:nvSpPr>
            <p:cNvPr id="20" name="正方形/長方形 19">
              <a:extLst>
                <a:ext uri="{FF2B5EF4-FFF2-40B4-BE49-F238E27FC236}">
                  <a16:creationId xmlns:a16="http://schemas.microsoft.com/office/drawing/2014/main" id="{B5287E12-0451-4C0E-8F48-FBDF8AC9B32B}"/>
                </a:ext>
              </a:extLst>
            </p:cNvPr>
            <p:cNvSpPr/>
            <p:nvPr/>
          </p:nvSpPr>
          <p:spPr>
            <a:xfrm>
              <a:off x="6115050" y="3641440"/>
              <a:ext cx="2805456" cy="24668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p>
            <a:p>
              <a:pPr marL="285750" indent="-285750" algn="l">
                <a:buFont typeface="Wingdings" panose="05000000000000000000" pitchFamily="2" charset="2"/>
                <a:buChar char="l"/>
              </a:pPr>
              <a:r>
                <a:rPr kumimoji="1" lang="en-US" altLang="ja-JP" sz="1400" dirty="0">
                  <a:solidFill>
                    <a:schemeClr val="bg2">
                      <a:lumMod val="75000"/>
                    </a:schemeClr>
                  </a:solidFill>
                  <a:latin typeface="Meiryo UI" panose="020B0604030504040204" pitchFamily="50" charset="-128"/>
                  <a:ea typeface="Meiryo UI" panose="020B0604030504040204" pitchFamily="50" charset="-128"/>
                </a:rPr>
                <a:t>XXX</a:t>
              </a:r>
              <a:endParaRPr kumimoji="1" lang="ja-JP" altLang="en-US" sz="1400" dirty="0">
                <a:solidFill>
                  <a:schemeClr val="bg2">
                    <a:lumMod val="75000"/>
                  </a:schemeClr>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81563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9146C93B-47FA-4233-802E-0A54205F17D1}"/>
              </a:ext>
            </a:extLst>
          </p:cNvPr>
          <p:cNvSpPr txBox="1">
            <a:spLocks noChangeArrowheads="1"/>
          </p:cNvSpPr>
          <p:nvPr/>
        </p:nvSpPr>
        <p:spPr bwMode="auto">
          <a:xfrm>
            <a:off x="0" y="333375"/>
            <a:ext cx="990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lang="zh-TW" altLang="en-US" sz="1600" dirty="0">
                <a:latin typeface="Meiryo UI" panose="020B0604030504040204" pitchFamily="50" charset="-128"/>
                <a:ea typeface="Meiryo UI" panose="020B0604030504040204" pitchFamily="50" charset="-128"/>
              </a:rPr>
              <a:t>提案書（様式</a:t>
            </a:r>
            <a:r>
              <a:rPr lang="ja-JP" altLang="en-US" sz="1600" dirty="0">
                <a:latin typeface="Meiryo UI" panose="020B0604030504040204" pitchFamily="50" charset="-128"/>
                <a:ea typeface="Meiryo UI" panose="020B0604030504040204" pitchFamily="50" charset="-128"/>
              </a:rPr>
              <a:t>２</a:t>
            </a:r>
            <a:r>
              <a:rPr lang="zh-TW" altLang="en-US"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作成にあたっての留意点</a:t>
            </a:r>
          </a:p>
        </p:txBody>
      </p:sp>
      <p:sp>
        <p:nvSpPr>
          <p:cNvPr id="21507" name="Rectangle 3">
            <a:extLst>
              <a:ext uri="{FF2B5EF4-FFF2-40B4-BE49-F238E27FC236}">
                <a16:creationId xmlns:a16="http://schemas.microsoft.com/office/drawing/2014/main" id="{4D3BC563-C34E-4D4D-B5D0-446C3E7D1EEB}"/>
              </a:ext>
            </a:extLst>
          </p:cNvPr>
          <p:cNvSpPr>
            <a:spLocks noChangeArrowheads="1"/>
          </p:cNvSpPr>
          <p:nvPr/>
        </p:nvSpPr>
        <p:spPr bwMode="auto">
          <a:xfrm>
            <a:off x="560388" y="1268413"/>
            <a:ext cx="8783637"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buFontTx/>
              <a:buChar char="•"/>
            </a:pPr>
            <a:r>
              <a:rPr lang="en-US" altLang="ja-JP" sz="1600" dirty="0">
                <a:latin typeface="Meiryo UI" panose="020B0604030504040204" pitchFamily="50" charset="-128"/>
                <a:ea typeface="Meiryo UI" panose="020B0604030504040204" pitchFamily="50" charset="-128"/>
              </a:rPr>
              <a:t>A4</a:t>
            </a:r>
            <a:r>
              <a:rPr lang="ja-JP" altLang="en-US" sz="1600" dirty="0">
                <a:latin typeface="Meiryo UI" panose="020B0604030504040204" pitchFamily="50" charset="-128"/>
                <a:ea typeface="Meiryo UI" panose="020B0604030504040204" pitchFamily="50" charset="-128"/>
              </a:rPr>
              <a:t>サイズ用紙、横置き、</a:t>
            </a:r>
            <a:r>
              <a:rPr lang="en-US" altLang="ja-JP" sz="1600" dirty="0">
                <a:latin typeface="Meiryo UI" panose="020B0604030504040204" pitchFamily="50" charset="-128"/>
                <a:ea typeface="Meiryo UI" panose="020B0604030504040204" pitchFamily="50" charset="-128"/>
              </a:rPr>
              <a:t>Microsoft PowerPoint</a:t>
            </a:r>
            <a:r>
              <a:rPr lang="ja-JP" altLang="en-US" sz="1600" dirty="0">
                <a:latin typeface="Meiryo UI" panose="020B0604030504040204" pitchFamily="50" charset="-128"/>
                <a:ea typeface="Meiryo UI" panose="020B0604030504040204" pitchFamily="50" charset="-128"/>
              </a:rPr>
              <a:t>を使用し、表紙を含め</a:t>
            </a:r>
            <a:r>
              <a:rPr lang="en-US" altLang="ja-JP" sz="1600" dirty="0">
                <a:latin typeface="Meiryo UI" panose="020B0604030504040204" pitchFamily="50" charset="-128"/>
                <a:ea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rPr>
              <a:t>頁以内で作成して下さい。（適宜頁を増やして作成して下さい。）</a:t>
            </a:r>
          </a:p>
          <a:p>
            <a:pPr algn="l" eaLnBrk="1" hangingPunct="1">
              <a:buFontTx/>
              <a:buChar char="•"/>
            </a:pPr>
            <a:endParaRPr lang="ja-JP" altLang="en-US" sz="1600" dirty="0">
              <a:latin typeface="Meiryo UI" panose="020B0604030504040204" pitchFamily="50" charset="-128"/>
              <a:ea typeface="Meiryo UI" panose="020B0604030504040204" pitchFamily="50" charset="-128"/>
            </a:endParaRPr>
          </a:p>
          <a:p>
            <a:pPr algn="l" eaLnBrk="1" hangingPunct="1">
              <a:buFontTx/>
              <a:buChar char="•"/>
            </a:pPr>
            <a:r>
              <a:rPr lang="ja-JP" altLang="en-US" sz="1600" dirty="0">
                <a:latin typeface="Meiryo UI" panose="020B0604030504040204" pitchFamily="50" charset="-128"/>
                <a:ea typeface="Meiryo UI" panose="020B0604030504040204" pitchFamily="50" charset="-128"/>
              </a:rPr>
              <a:t>第三者が読んで内容が把握できるレベルでの表現を心がけて下さい。</a:t>
            </a:r>
            <a:endParaRPr lang="en-US" altLang="ja-JP" sz="1600" dirty="0">
              <a:latin typeface="Meiryo UI" panose="020B0604030504040204" pitchFamily="50" charset="-128"/>
              <a:ea typeface="Meiryo UI" panose="020B0604030504040204" pitchFamily="50" charset="-128"/>
            </a:endParaRPr>
          </a:p>
          <a:p>
            <a:pPr algn="l" eaLnBrk="1" hangingPunct="1">
              <a:buFontTx/>
              <a:buChar char="•"/>
            </a:pPr>
            <a:r>
              <a:rPr kumimoji="1" lang="ja-JP" altLang="en-US" sz="1600" dirty="0">
                <a:latin typeface="Meiryo UI" panose="020B0604030504040204" pitchFamily="50" charset="-128"/>
                <a:ea typeface="Meiryo UI" panose="020B0604030504040204" pitchFamily="50" charset="-128"/>
              </a:rPr>
              <a:t>定量的に記載できるものについては、定量的に記載することに努めてください。</a:t>
            </a:r>
            <a:endParaRPr kumimoji="1" lang="en-US" altLang="ja-JP" sz="1600" dirty="0">
              <a:latin typeface="Meiryo UI" panose="020B0604030504040204" pitchFamily="50" charset="-128"/>
              <a:ea typeface="Meiryo UI" panose="020B0604030504040204" pitchFamily="50" charset="-128"/>
            </a:endParaRPr>
          </a:p>
          <a:p>
            <a:pPr algn="l" eaLnBrk="1" hangingPunct="1">
              <a:buFontTx/>
              <a:buChar char="•"/>
            </a:pPr>
            <a:r>
              <a:rPr lang="ja-JP" altLang="en-US" sz="1600" dirty="0">
                <a:latin typeface="Meiryo UI" panose="020B0604030504040204" pitchFamily="50" charset="-128"/>
                <a:ea typeface="Meiryo UI" panose="020B0604030504040204" pitchFamily="50" charset="-128"/>
              </a:rPr>
              <a:t>また、適宜図表等を活用することで分かりやすい記載となるよう工夫をお願いします。</a:t>
            </a:r>
          </a:p>
          <a:p>
            <a:pPr algn="l" eaLnBrk="1" hangingPunct="1">
              <a:buFontTx/>
              <a:buChar char="•"/>
            </a:pPr>
            <a:endParaRPr lang="ja-JP" altLang="en-US" sz="1600" dirty="0">
              <a:latin typeface="Meiryo UI" panose="020B0604030504040204" pitchFamily="50" charset="-128"/>
              <a:ea typeface="Meiryo UI" panose="020B0604030504040204" pitchFamily="50" charset="-128"/>
            </a:endParaRPr>
          </a:p>
          <a:p>
            <a:pPr algn="l" eaLnBrk="1" hangingPunct="1">
              <a:buFontTx/>
              <a:buChar char="•"/>
            </a:pPr>
            <a:r>
              <a:rPr lang="en-US" altLang="ja-JP" sz="1600" b="1" u="sng" dirty="0">
                <a:latin typeface="Meiryo UI" panose="020B0604030504040204" pitchFamily="50" charset="-128"/>
                <a:ea typeface="Meiryo UI" panose="020B0604030504040204" pitchFamily="50" charset="-128"/>
              </a:rPr>
              <a:t>Microsoft PowerPoint </a:t>
            </a:r>
            <a:r>
              <a:rPr lang="en-US" altLang="ja-JP" sz="1600" b="1" u="sng" dirty="0" err="1">
                <a:latin typeface="Meiryo UI" panose="020B0604030504040204" pitchFamily="50" charset="-128"/>
                <a:ea typeface="Meiryo UI" panose="020B0604030504040204" pitchFamily="50" charset="-128"/>
              </a:rPr>
              <a:t>は、Office</a:t>
            </a:r>
            <a:r>
              <a:rPr lang="en-US" altLang="ja-JP" sz="1600" b="1" u="sng" dirty="0">
                <a:latin typeface="Meiryo UI" panose="020B0604030504040204" pitchFamily="50" charset="-128"/>
                <a:ea typeface="Meiryo UI" panose="020B0604030504040204" pitchFamily="50" charset="-128"/>
              </a:rPr>
              <a:t> 2013までのファイル形式（拡張子が「.ppt」か「.pptx」のもの）で電子媒体（CD）に保存して提出して下さい。</a:t>
            </a:r>
            <a:br>
              <a:rPr lang="en-US" altLang="ja-JP" sz="1600" b="1" u="sng" dirty="0">
                <a:latin typeface="Meiryo UI" panose="020B0604030504040204" pitchFamily="50" charset="-128"/>
                <a:ea typeface="Meiryo UI" panose="020B0604030504040204" pitchFamily="50" charset="-128"/>
              </a:rPr>
            </a:br>
            <a:r>
              <a:rPr lang="en-US" altLang="ja-JP" sz="1600" b="1" u="sng" dirty="0" err="1">
                <a:latin typeface="Meiryo UI" panose="020B0604030504040204" pitchFamily="50" charset="-128"/>
                <a:ea typeface="Meiryo UI" panose="020B0604030504040204" pitchFamily="50" charset="-128"/>
              </a:rPr>
              <a:t>また、PDF形式に変換したファイルについても、電子媒体（CD）に保存して提出して下さい</a:t>
            </a:r>
            <a:r>
              <a:rPr lang="en-US" altLang="ja-JP" sz="1600" b="1" u="sng" dirty="0">
                <a:latin typeface="Meiryo UI" panose="020B0604030504040204" pitchFamily="50" charset="-128"/>
                <a:ea typeface="Meiryo UI" panose="020B0604030504040204" pitchFamily="50" charset="-128"/>
              </a:rPr>
              <a:t>。</a:t>
            </a:r>
            <a:endParaRPr lang="ja-JP" altLang="en-US" sz="1600" b="1" u="sng" dirty="0">
              <a:latin typeface="Meiryo UI" panose="020B0604030504040204" pitchFamily="50" charset="-128"/>
              <a:ea typeface="Meiryo UI" panose="020B0604030504040204" pitchFamily="50" charset="-128"/>
            </a:endParaRPr>
          </a:p>
          <a:p>
            <a:pPr algn="l" eaLnBrk="1" hangingPunct="1">
              <a:buFontTx/>
              <a:buChar char="•"/>
            </a:pPr>
            <a:endParaRPr lang="en-US" altLang="ja-JP" sz="1600" dirty="0">
              <a:latin typeface="Meiryo UI" panose="020B0604030504040204" pitchFamily="50" charset="-128"/>
              <a:ea typeface="Meiryo UI" panose="020B060403050404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6">
            <a:extLst>
              <a:ext uri="{FF2B5EF4-FFF2-40B4-BE49-F238E27FC236}">
                <a16:creationId xmlns:a16="http://schemas.microsoft.com/office/drawing/2014/main" id="{F08486BF-E61D-4311-B747-72F12F054F6E}"/>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事業の背景・目的</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【1.1</a:t>
            </a:r>
            <a:r>
              <a:rPr kumimoji="1" lang="ja-JP" altLang="en-US" sz="1800" dirty="0">
                <a:solidFill>
                  <a:srgbClr val="000099"/>
                </a:solidFill>
                <a:latin typeface="Meiryo UI" panose="020B0604030504040204" pitchFamily="50" charset="-128"/>
                <a:ea typeface="Meiryo UI" panose="020B0604030504040204" pitchFamily="50" charset="-128"/>
              </a:rPr>
              <a:t>　都民</a:t>
            </a:r>
            <a:r>
              <a:rPr kumimoji="1" lang="en-US" altLang="ja-JP" sz="1800" dirty="0">
                <a:solidFill>
                  <a:srgbClr val="000099"/>
                </a:solidFill>
                <a:latin typeface="Meiryo UI" panose="020B0604030504040204" pitchFamily="50" charset="-128"/>
                <a:ea typeface="Meiryo UI" panose="020B0604030504040204" pitchFamily="50" charset="-128"/>
              </a:rPr>
              <a:t>QoL</a:t>
            </a:r>
            <a:r>
              <a:rPr kumimoji="1" lang="ja-JP" altLang="en-US" sz="1800" dirty="0">
                <a:solidFill>
                  <a:srgbClr val="000099"/>
                </a:solidFill>
                <a:latin typeface="Meiryo UI" panose="020B0604030504040204" pitchFamily="50" charset="-128"/>
                <a:ea typeface="Meiryo UI" panose="020B0604030504040204" pitchFamily="50" charset="-128"/>
              </a:rPr>
              <a:t>の向上への貢献</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4099" name="Rectangle 7">
            <a:extLst>
              <a:ext uri="{FF2B5EF4-FFF2-40B4-BE49-F238E27FC236}">
                <a16:creationId xmlns:a16="http://schemas.microsoft.com/office/drawing/2014/main" id="{61071F32-A9A0-4054-9540-FC63D2E9EA4C}"/>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4100" name="Rectangle 8">
            <a:extLst>
              <a:ext uri="{FF2B5EF4-FFF2-40B4-BE49-F238E27FC236}">
                <a16:creationId xmlns:a16="http://schemas.microsoft.com/office/drawing/2014/main" id="{A2ACEBD1-5CA8-41D1-918E-6227DF6A62CF}"/>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提案する事業が、いかに都民</a:t>
            </a:r>
            <a:r>
              <a:rPr kumimoji="1" lang="en-US" altLang="ja-JP" sz="1600" dirty="0">
                <a:latin typeface="Meiryo UI" panose="020B0604030504040204" pitchFamily="50" charset="-128"/>
                <a:ea typeface="Meiryo UI" panose="020B0604030504040204" pitchFamily="50" charset="-128"/>
              </a:rPr>
              <a:t>QoL</a:t>
            </a:r>
            <a:r>
              <a:rPr kumimoji="1" lang="ja-JP" altLang="en-US" sz="1600" dirty="0">
                <a:latin typeface="Meiryo UI" panose="020B0604030504040204" pitchFamily="50" charset="-128"/>
                <a:ea typeface="Meiryo UI" panose="020B0604030504040204" pitchFamily="50" charset="-128"/>
              </a:rPr>
              <a:t>の向上に貢献するかを記載する。</a:t>
            </a:r>
          </a:p>
        </p:txBody>
      </p:sp>
      <p:sp>
        <p:nvSpPr>
          <p:cNvPr id="4101" name="Rectangle 9">
            <a:extLst>
              <a:ext uri="{FF2B5EF4-FFF2-40B4-BE49-F238E27FC236}">
                <a16:creationId xmlns:a16="http://schemas.microsoft.com/office/drawing/2014/main" id="{6B261488-D7DA-494B-840F-0CD2B22F67B1}"/>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66700" lvl="0" indent="-266700"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提案する事業と、都民</a:t>
            </a:r>
            <a:r>
              <a:rPr kumimoji="1" lang="en-US" altLang="ja-JP" sz="1400" dirty="0">
                <a:latin typeface="Meiryo UI" panose="020B0604030504040204" pitchFamily="50" charset="-128"/>
                <a:ea typeface="Meiryo UI" panose="020B0604030504040204" pitchFamily="50" charset="-128"/>
              </a:rPr>
              <a:t>QoL</a:t>
            </a:r>
            <a:r>
              <a:rPr kumimoji="1" lang="ja-JP" altLang="en-US" sz="1400" dirty="0">
                <a:latin typeface="Meiryo UI" panose="020B0604030504040204" pitchFamily="50" charset="-128"/>
                <a:ea typeface="Meiryo UI" panose="020B0604030504040204" pitchFamily="50" charset="-128"/>
              </a:rPr>
              <a:t>の向上の関係性を、下記に言及しつつ明確に記載すること。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eaLnBrk="1" hangingPunct="1">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着目する都民</a:t>
            </a:r>
            <a:r>
              <a:rPr kumimoji="1" lang="en-US" altLang="ja-JP" sz="1400" dirty="0">
                <a:solidFill>
                  <a:srgbClr val="000000"/>
                </a:solidFill>
                <a:latin typeface="Meiryo UI" panose="020B0604030504040204" pitchFamily="50" charset="-128"/>
                <a:ea typeface="Meiryo UI" panose="020B0604030504040204" pitchFamily="50" charset="-128"/>
              </a:rPr>
              <a:t>QoL</a:t>
            </a:r>
            <a:r>
              <a:rPr kumimoji="1" lang="ja-JP" altLang="en-US" sz="1400" dirty="0">
                <a:solidFill>
                  <a:srgbClr val="000000"/>
                </a:solidFill>
                <a:latin typeface="Meiryo UI" panose="020B0604030504040204" pitchFamily="50" charset="-128"/>
                <a:ea typeface="Meiryo UI" panose="020B0604030504040204" pitchFamily="50" charset="-128"/>
              </a:rPr>
              <a:t>を巡る課題と、その所在（</a:t>
            </a:r>
            <a:r>
              <a:rPr kumimoji="1" lang="ja-JP" altLang="en-US" sz="1400" dirty="0">
                <a:latin typeface="Meiryo UI" panose="020B0604030504040204" pitchFamily="50" charset="-128"/>
                <a:ea typeface="Meiryo UI" panose="020B0604030504040204" pitchFamily="50" charset="-128"/>
              </a:rPr>
              <a:t>都民、区市町村、大学等の研究機関、医療機関・介護施設、民間事業者等を想定</a:t>
            </a:r>
            <a:r>
              <a:rPr kumimoji="1" lang="ja-JP" altLang="en-US" sz="1400" dirty="0">
                <a:solidFill>
                  <a:srgbClr val="000000"/>
                </a:solidFill>
                <a:latin typeface="Meiryo UI" panose="020B0604030504040204" pitchFamily="50" charset="-128"/>
                <a:ea typeface="Meiryo UI" panose="020B0604030504040204" pitchFamily="50" charset="-128"/>
              </a:rPr>
              <a:t>）</a:t>
            </a:r>
            <a:endParaRPr kumimoji="1" lang="en-US" altLang="ja-JP" sz="1400" dirty="0">
              <a:solidFill>
                <a:srgbClr val="000000"/>
              </a:solidFill>
              <a:latin typeface="Meiryo UI" panose="020B0604030504040204" pitchFamily="50" charset="-128"/>
              <a:ea typeface="Meiryo UI" panose="020B0604030504040204" pitchFamily="50" charset="-128"/>
            </a:endParaRPr>
          </a:p>
          <a:p>
            <a:pPr marL="622300" lvl="1" indent="-165100" algn="l" eaLnBrk="1" hangingPunct="1">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課題設定の適切さ・根拠</a:t>
            </a:r>
            <a:endParaRPr kumimoji="1" lang="en-US" altLang="ja-JP" sz="1400" dirty="0">
              <a:solidFill>
                <a:srgbClr val="000000"/>
              </a:solidFill>
              <a:latin typeface="Meiryo UI" panose="020B0604030504040204" pitchFamily="50" charset="-128"/>
              <a:ea typeface="Meiryo UI" panose="020B0604030504040204" pitchFamily="50" charset="-128"/>
            </a:endParaRPr>
          </a:p>
          <a:p>
            <a:pPr marL="622300" lvl="1" indent="-165100" algn="l" eaLnBrk="1" hangingPunct="1">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本事業でどのような成果が得られるか・何を検証するか</a:t>
            </a:r>
            <a:endParaRPr kumimoji="1" lang="en-US" altLang="ja-JP" sz="1400" dirty="0">
              <a:latin typeface="Meiryo UI" panose="020B0604030504040204" pitchFamily="50" charset="-128"/>
              <a:ea typeface="Meiryo UI" panose="020B0604030504040204" pitchFamily="50" charset="-128"/>
            </a:endParaRPr>
          </a:p>
          <a:p>
            <a:pPr marL="622300" lvl="1" indent="-165100" algn="l" eaLnBrk="1" hangingPunct="1">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本事業で得られる成果が、最終的に創出を目指す事業にいかに寄与するか</a:t>
            </a:r>
            <a:endParaRPr kumimoji="1" lang="en-US" altLang="ja-JP" sz="1400" dirty="0">
              <a:latin typeface="Meiryo UI" panose="020B0604030504040204" pitchFamily="50" charset="-128"/>
              <a:ea typeface="Meiryo UI" panose="020B0604030504040204" pitchFamily="50" charset="-128"/>
            </a:endParaRPr>
          </a:p>
          <a:p>
            <a:pPr marL="622300" lvl="1" indent="-165100" algn="l" eaLnBrk="1" hangingPunct="1">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最終的に創出を目指す事業が、具体的にどのような形でどの程度の都民</a:t>
            </a:r>
            <a:r>
              <a:rPr kumimoji="1" lang="en-US" altLang="ja-JP" sz="1400" dirty="0">
                <a:latin typeface="Meiryo UI" panose="020B0604030504040204" pitchFamily="50" charset="-128"/>
                <a:ea typeface="Meiryo UI" panose="020B0604030504040204" pitchFamily="50" charset="-128"/>
              </a:rPr>
              <a:t>QoL</a:t>
            </a:r>
            <a:r>
              <a:rPr kumimoji="1" lang="ja-JP" altLang="en-US" sz="1400" dirty="0">
                <a:latin typeface="Meiryo UI" panose="020B0604030504040204" pitchFamily="50" charset="-128"/>
                <a:ea typeface="Meiryo UI" panose="020B0604030504040204" pitchFamily="50" charset="-128"/>
              </a:rPr>
              <a:t>向上に持続的に貢献するか</a:t>
            </a:r>
            <a:endParaRPr kumimoji="1" lang="en-US" altLang="ja-JP" sz="1400" dirty="0">
              <a:latin typeface="Meiryo UI" panose="020B0604030504040204" pitchFamily="50" charset="-128"/>
              <a:ea typeface="Meiryo UI" panose="020B0604030504040204" pitchFamily="50" charset="-128"/>
            </a:endParaRPr>
          </a:p>
          <a:p>
            <a:pPr marL="622300" lvl="1" indent="-165100" algn="l" eaLnBrk="1" hangingPunct="1">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提案する事業が、都民</a:t>
            </a:r>
            <a:r>
              <a:rPr kumimoji="1" lang="en-US" altLang="ja-JP" sz="1400" dirty="0">
                <a:latin typeface="Meiryo UI" panose="020B0604030504040204" pitchFamily="50" charset="-128"/>
                <a:ea typeface="Meiryo UI" panose="020B0604030504040204" pitchFamily="50" charset="-128"/>
              </a:rPr>
              <a:t>QoL</a:t>
            </a:r>
            <a:r>
              <a:rPr kumimoji="1" lang="ja-JP" altLang="en-US" sz="1400" dirty="0">
                <a:latin typeface="Meiryo UI" panose="020B0604030504040204" pitchFamily="50" charset="-128"/>
                <a:ea typeface="Meiryo UI" panose="020B0604030504040204" pitchFamily="50" charset="-128"/>
              </a:rPr>
              <a:t>の向上に貢献するまでに想定される課題とその対応方針</a:t>
            </a:r>
            <a:endParaRPr kumimoji="1" lang="en-US" altLang="ja-JP" sz="1400" dirty="0">
              <a:latin typeface="Meiryo UI" panose="020B0604030504040204" pitchFamily="50" charset="-128"/>
              <a:ea typeface="Meiryo UI" panose="020B0604030504040204" pitchFamily="50" charset="-128"/>
            </a:endParaRPr>
          </a:p>
          <a:p>
            <a:pPr marL="457200" lvl="1" indent="0" algn="l">
              <a:spcBef>
                <a:spcPct val="30000"/>
              </a:spcBef>
              <a:defRPr/>
            </a:pP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99904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6">
            <a:extLst>
              <a:ext uri="{FF2B5EF4-FFF2-40B4-BE49-F238E27FC236}">
                <a16:creationId xmlns:a16="http://schemas.microsoft.com/office/drawing/2014/main" id="{F08486BF-E61D-4311-B747-72F12F054F6E}"/>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事業の背景・目的</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【1.2</a:t>
            </a:r>
            <a:r>
              <a:rPr kumimoji="1" lang="ja-JP" altLang="en-US" sz="1800" dirty="0">
                <a:solidFill>
                  <a:srgbClr val="000099"/>
                </a:solidFill>
                <a:latin typeface="Meiryo UI" panose="020B0604030504040204" pitchFamily="50" charset="-128"/>
                <a:ea typeface="Meiryo UI" panose="020B0604030504040204" pitchFamily="50" charset="-128"/>
              </a:rPr>
              <a:t>　取得データのビジネス活用への貢献</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4099" name="Rectangle 7">
            <a:extLst>
              <a:ext uri="{FF2B5EF4-FFF2-40B4-BE49-F238E27FC236}">
                <a16:creationId xmlns:a16="http://schemas.microsoft.com/office/drawing/2014/main" id="{61071F32-A9A0-4054-9540-FC63D2E9EA4C}"/>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4100" name="Rectangle 8">
            <a:extLst>
              <a:ext uri="{FF2B5EF4-FFF2-40B4-BE49-F238E27FC236}">
                <a16:creationId xmlns:a16="http://schemas.microsoft.com/office/drawing/2014/main" id="{A2ACEBD1-5CA8-41D1-918E-6227DF6A62CF}"/>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提案する事業が、いかに取得データのビジネス活用への貢献するかを記載する。</a:t>
            </a:r>
          </a:p>
        </p:txBody>
      </p:sp>
      <p:sp>
        <p:nvSpPr>
          <p:cNvPr id="4101" name="Rectangle 9">
            <a:extLst>
              <a:ext uri="{FF2B5EF4-FFF2-40B4-BE49-F238E27FC236}">
                <a16:creationId xmlns:a16="http://schemas.microsoft.com/office/drawing/2014/main" id="{6B261488-D7DA-494B-840F-0CD2B22F67B1}"/>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66700" indent="-266700"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提案する事業と、取得データのビジネス活用の関係性を、下記に言及しつつ明確に記載すること。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最終的に構築を目指すデータベースの概要</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データベースの活用方法と最終的に創出を目指す事業の関係性</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本事業でどのような成果が得られるか・何を検証するか</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最終的に創出を目指す事業のインパクト（経済的・社会的）や実現可能性と、その根拠</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提案する事業が、新たな事業・市場を形成するまでに想定される課題とその対応方針</a:t>
            </a:r>
            <a:endParaRPr kumimoji="1" lang="en-US" altLang="ja-JP" sz="1400" dirty="0">
              <a:latin typeface="Meiryo UI" panose="020B0604030504040204" pitchFamily="50" charset="-128"/>
              <a:ea typeface="Meiryo UI" panose="020B0604030504040204" pitchFamily="50" charset="-128"/>
            </a:endParaRPr>
          </a:p>
          <a:p>
            <a:pPr marL="266700" indent="-266700"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最終的に構築を目指すデータベースの優位性について、下記に言及しつつ明確に記載すること。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既存あるいは応募団体以外が検討する競合のデータベースの状況や、それらに対する優位性</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事業者等がデータベースを利用したくなるようなしかけ・工夫（特に、内容面と利便性の観点で記載すること）</a:t>
            </a: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都民がデータ提供したくなるしかけ・工夫</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endParaRPr kumimoji="1" lang="en-US" altLang="ja-JP" sz="1400" dirty="0">
              <a:latin typeface="Meiryo UI" panose="020B0604030504040204" pitchFamily="50" charset="-128"/>
              <a:ea typeface="Meiryo UI"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6">
            <a:extLst>
              <a:ext uri="{FF2B5EF4-FFF2-40B4-BE49-F238E27FC236}">
                <a16:creationId xmlns:a16="http://schemas.microsoft.com/office/drawing/2014/main" id="{F08486BF-E61D-4311-B747-72F12F054F6E}"/>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１　事業の背景・目的</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【1.2</a:t>
            </a:r>
            <a:r>
              <a:rPr kumimoji="1" lang="ja-JP" altLang="en-US" sz="1800" dirty="0">
                <a:solidFill>
                  <a:srgbClr val="000099"/>
                </a:solidFill>
                <a:latin typeface="Meiryo UI" panose="020B0604030504040204" pitchFamily="50" charset="-128"/>
                <a:ea typeface="Meiryo UI" panose="020B0604030504040204" pitchFamily="50" charset="-128"/>
              </a:rPr>
              <a:t>　取得データのビジネス活用への貢献</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4099" name="Rectangle 7">
            <a:extLst>
              <a:ext uri="{FF2B5EF4-FFF2-40B4-BE49-F238E27FC236}">
                <a16:creationId xmlns:a16="http://schemas.microsoft.com/office/drawing/2014/main" id="{61071F32-A9A0-4054-9540-FC63D2E9EA4C}"/>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4100" name="Rectangle 8">
            <a:extLst>
              <a:ext uri="{FF2B5EF4-FFF2-40B4-BE49-F238E27FC236}">
                <a16:creationId xmlns:a16="http://schemas.microsoft.com/office/drawing/2014/main" id="{A2ACEBD1-5CA8-41D1-918E-6227DF6A62CF}"/>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提案する事業が、いかに取得データのビジネス活用への貢献するかを記載する。</a:t>
            </a:r>
          </a:p>
        </p:txBody>
      </p:sp>
      <p:sp>
        <p:nvSpPr>
          <p:cNvPr id="4101" name="Rectangle 9">
            <a:extLst>
              <a:ext uri="{FF2B5EF4-FFF2-40B4-BE49-F238E27FC236}">
                <a16:creationId xmlns:a16="http://schemas.microsoft.com/office/drawing/2014/main" id="{6B261488-D7DA-494B-840F-0CD2B22F67B1}"/>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indent="0" algn="l" eaLnBrk="1" hangingPunct="1">
              <a:spcBef>
                <a:spcPct val="30000"/>
              </a:spcBef>
            </a:pPr>
            <a:r>
              <a:rPr kumimoji="1" lang="ja-JP" altLang="en-US" sz="1400" dirty="0">
                <a:latin typeface="Meiryo UI" panose="020B0604030504040204" pitchFamily="50" charset="-128"/>
                <a:ea typeface="Meiryo UI" panose="020B0604030504040204" pitchFamily="50" charset="-128"/>
              </a:rPr>
              <a:t>（前頁の続き）</a:t>
            </a:r>
            <a:endParaRPr kumimoji="1" lang="en-US" altLang="ja-JP" sz="1400" dirty="0">
              <a:latin typeface="Meiryo UI" panose="020B0604030504040204" pitchFamily="50" charset="-128"/>
              <a:ea typeface="Meiryo UI" panose="020B0604030504040204" pitchFamily="50" charset="-128"/>
            </a:endParaRPr>
          </a:p>
          <a:p>
            <a:pPr algn="l" eaLnBrk="1" hangingPunct="1">
              <a:spcBef>
                <a:spcPct val="30000"/>
              </a:spcBef>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rPr>
              <a:t>最終的に創出を目指す事業の全体概要についての説明（基本的な考え方、サービス提供に関わる各主体の役割、サービス利用者等）を記載するとともに、事業の全体概要を分かりやすく整理した概要図（イメージ例は下図）を記載すること。</a:t>
            </a: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事業の全体概要図では以下を記載すること。</a:t>
            </a:r>
          </a:p>
          <a:p>
            <a:pPr lvl="2" algn="l">
              <a:spcBef>
                <a:spcPct val="300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想定する事業への関与主体（サービス利用者、サービス提供に関与する関係者等）</a:t>
            </a:r>
            <a:endParaRPr kumimoji="1" lang="en-US" altLang="ja-JP" sz="1400" dirty="0">
              <a:latin typeface="Meiryo UI" panose="020B0604030504040204" pitchFamily="50" charset="-128"/>
              <a:ea typeface="Meiryo UI" panose="020B0604030504040204" pitchFamily="50" charset="-128"/>
            </a:endParaRPr>
          </a:p>
          <a:p>
            <a:pPr lvl="2" algn="l">
              <a:spcBef>
                <a:spcPct val="300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上記関与主体間でやりとりされるもの（サービス・商品等、データ、情報、お金、人など）</a:t>
            </a:r>
            <a:endParaRPr kumimoji="1" lang="en-US" altLang="ja-JP" sz="1400" dirty="0">
              <a:latin typeface="Meiryo UI" panose="020B0604030504040204" pitchFamily="50" charset="-128"/>
              <a:ea typeface="Meiryo UI" panose="020B0604030504040204" pitchFamily="50" charset="-128"/>
            </a:endParaRPr>
          </a:p>
          <a:p>
            <a:pPr lvl="2" algn="l">
              <a:spcBef>
                <a:spcPct val="30000"/>
              </a:spcBef>
              <a:buFont typeface="Wingdings" panose="05000000000000000000" pitchFamily="2" charset="2"/>
              <a:buChar char="Ø"/>
              <a:defRPr/>
            </a:pPr>
            <a:r>
              <a:rPr kumimoji="1" lang="ja-JP" altLang="en-US" sz="1400" dirty="0">
                <a:latin typeface="Meiryo UI" panose="020B0604030504040204" pitchFamily="50" charset="-128"/>
                <a:ea typeface="Meiryo UI" panose="020B0604030504040204" pitchFamily="50" charset="-128"/>
              </a:rPr>
              <a:t>構築されるデータベースと保有・管理者</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最終的に創出を目指す事業のうち、既に実施している部分、本事業における検証部分、本事業以外の検証部分、が分かるよう記載すること。</a:t>
            </a:r>
            <a:endParaRPr kumimoji="1" lang="en-US" altLang="ja-JP" sz="1400" dirty="0">
              <a:latin typeface="Meiryo UI" panose="020B0604030504040204" pitchFamily="50" charset="-128"/>
              <a:ea typeface="Meiryo UI" panose="020B0604030504040204" pitchFamily="50" charset="-128"/>
            </a:endParaRPr>
          </a:p>
        </p:txBody>
      </p:sp>
      <p:grpSp>
        <p:nvGrpSpPr>
          <p:cNvPr id="2" name="グループ化 1">
            <a:extLst>
              <a:ext uri="{FF2B5EF4-FFF2-40B4-BE49-F238E27FC236}">
                <a16:creationId xmlns:a16="http://schemas.microsoft.com/office/drawing/2014/main" id="{176047F0-3AD0-4125-B82A-ACCBD3F827B9}"/>
              </a:ext>
            </a:extLst>
          </p:cNvPr>
          <p:cNvGrpSpPr>
            <a:grpSpLocks noChangeAspect="1"/>
          </p:cNvGrpSpPr>
          <p:nvPr/>
        </p:nvGrpSpPr>
        <p:grpSpPr>
          <a:xfrm>
            <a:off x="2139324" y="3861048"/>
            <a:ext cx="5909226" cy="2664296"/>
            <a:chOff x="594449" y="3068960"/>
            <a:chExt cx="7742133" cy="3490700"/>
          </a:xfrm>
        </p:grpSpPr>
        <p:sp>
          <p:nvSpPr>
            <p:cNvPr id="8" name="角丸四角形 85">
              <a:extLst>
                <a:ext uri="{FF2B5EF4-FFF2-40B4-BE49-F238E27FC236}">
                  <a16:creationId xmlns:a16="http://schemas.microsoft.com/office/drawing/2014/main" id="{02894C30-06EA-471F-BD17-63005C81746B}"/>
                </a:ext>
              </a:extLst>
            </p:cNvPr>
            <p:cNvSpPr>
              <a:spLocks noChangeArrowheads="1"/>
            </p:cNvSpPr>
            <p:nvPr/>
          </p:nvSpPr>
          <p:spPr bwMode="auto">
            <a:xfrm>
              <a:off x="1157411" y="4120790"/>
              <a:ext cx="5359920" cy="1046633"/>
            </a:xfrm>
            <a:prstGeom prst="roundRect">
              <a:avLst>
                <a:gd name="adj" fmla="val 9690"/>
              </a:avLst>
            </a:prstGeom>
            <a:noFill/>
            <a:ln w="31750" algn="ctr">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700">
                <a:latin typeface="Meiryo UI" panose="020B0604030504040204" pitchFamily="50" charset="-128"/>
                <a:ea typeface="Meiryo UI" panose="020B0604030504040204" pitchFamily="50" charset="-128"/>
              </a:endParaRPr>
            </a:p>
          </p:txBody>
        </p:sp>
        <p:sp>
          <p:nvSpPr>
            <p:cNvPr id="9" name="テキスト ボックス 1">
              <a:extLst>
                <a:ext uri="{FF2B5EF4-FFF2-40B4-BE49-F238E27FC236}">
                  <a16:creationId xmlns:a16="http://schemas.microsoft.com/office/drawing/2014/main" id="{3EC9A3DE-6D80-48D4-9E69-E40D2B4FE0C3}"/>
                </a:ext>
              </a:extLst>
            </p:cNvPr>
            <p:cNvSpPr txBox="1">
              <a:spLocks noChangeArrowheads="1"/>
            </p:cNvSpPr>
            <p:nvPr/>
          </p:nvSpPr>
          <p:spPr bwMode="auto">
            <a:xfrm>
              <a:off x="594449" y="3068960"/>
              <a:ext cx="2658147" cy="329602"/>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050" b="1" dirty="0">
                  <a:latin typeface="Meiryo UI" panose="020B0604030504040204" pitchFamily="50" charset="-128"/>
                  <a:ea typeface="Meiryo UI" panose="020B0604030504040204" pitchFamily="50" charset="-128"/>
                </a:rPr>
                <a:t>事業の全体概要図イメージ例</a:t>
              </a:r>
            </a:p>
          </p:txBody>
        </p:sp>
        <p:sp>
          <p:nvSpPr>
            <p:cNvPr id="10" name="正方形/長方形 1">
              <a:extLst>
                <a:ext uri="{FF2B5EF4-FFF2-40B4-BE49-F238E27FC236}">
                  <a16:creationId xmlns:a16="http://schemas.microsoft.com/office/drawing/2014/main" id="{0045F572-6593-4BBC-B75C-310A34082451}"/>
                </a:ext>
              </a:extLst>
            </p:cNvPr>
            <p:cNvSpPr>
              <a:spLocks noChangeArrowheads="1"/>
            </p:cNvSpPr>
            <p:nvPr/>
          </p:nvSpPr>
          <p:spPr bwMode="auto">
            <a:xfrm>
              <a:off x="6596682" y="3995848"/>
              <a:ext cx="1554163" cy="522287"/>
            </a:xfrm>
            <a:prstGeom prst="rect">
              <a:avLst/>
            </a:prstGeom>
            <a:solidFill>
              <a:srgbClr val="00B0F0"/>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700">
                  <a:latin typeface="Meiryo UI" panose="020B0604030504040204" pitchFamily="50" charset="-128"/>
                  <a:ea typeface="Meiryo UI" panose="020B0604030504040204" pitchFamily="50" charset="-128"/>
                </a:rPr>
                <a:t>（株）○○</a:t>
              </a:r>
              <a:endParaRPr lang="en-US" altLang="ja-JP" sz="700">
                <a:latin typeface="Meiryo UI" panose="020B0604030504040204" pitchFamily="50" charset="-128"/>
                <a:ea typeface="Meiryo UI" panose="020B0604030504040204" pitchFamily="50" charset="-128"/>
              </a:endParaRPr>
            </a:p>
            <a:p>
              <a:pPr eaLnBrk="1" hangingPunct="1"/>
              <a:r>
                <a:rPr lang="ja-JP" altLang="en-US" sz="700">
                  <a:latin typeface="Meiryo UI" panose="020B0604030504040204" pitchFamily="50" charset="-128"/>
                  <a:ea typeface="Meiryo UI" panose="020B0604030504040204" pitchFamily="50" charset="-128"/>
                </a:rPr>
                <a:t>（○○サービス提供）</a:t>
              </a:r>
            </a:p>
          </p:txBody>
        </p:sp>
        <p:sp>
          <p:nvSpPr>
            <p:cNvPr id="11" name="正方形/長方形 10">
              <a:extLst>
                <a:ext uri="{FF2B5EF4-FFF2-40B4-BE49-F238E27FC236}">
                  <a16:creationId xmlns:a16="http://schemas.microsoft.com/office/drawing/2014/main" id="{4A38397F-877D-477E-97E9-502BECD017BE}"/>
                </a:ext>
              </a:extLst>
            </p:cNvPr>
            <p:cNvSpPr>
              <a:spLocks noChangeArrowheads="1"/>
            </p:cNvSpPr>
            <p:nvPr/>
          </p:nvSpPr>
          <p:spPr bwMode="auto">
            <a:xfrm>
              <a:off x="6596682" y="5219810"/>
              <a:ext cx="1554163" cy="520700"/>
            </a:xfrm>
            <a:prstGeom prst="rect">
              <a:avLst/>
            </a:prstGeom>
            <a:solidFill>
              <a:srgbClr val="00B0F0"/>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700">
                  <a:latin typeface="Meiryo UI" panose="020B0604030504040204" pitchFamily="50" charset="-128"/>
                  <a:ea typeface="Meiryo UI" panose="020B0604030504040204" pitchFamily="50" charset="-128"/>
                </a:rPr>
                <a:t>医療法人○○</a:t>
              </a:r>
              <a:endParaRPr lang="en-US" altLang="ja-JP" sz="700">
                <a:latin typeface="Meiryo UI" panose="020B0604030504040204" pitchFamily="50" charset="-128"/>
                <a:ea typeface="Meiryo UI" panose="020B0604030504040204" pitchFamily="50" charset="-128"/>
              </a:endParaRPr>
            </a:p>
            <a:p>
              <a:pPr eaLnBrk="1" hangingPunct="1"/>
              <a:r>
                <a:rPr lang="ja-JP" altLang="en-US" sz="700">
                  <a:latin typeface="Meiryo UI" panose="020B0604030504040204" pitchFamily="50" charset="-128"/>
                  <a:ea typeface="Meiryo UI" panose="020B0604030504040204" pitchFamily="50" charset="-128"/>
                </a:rPr>
                <a:t>（ ○○サービス提供）</a:t>
              </a:r>
            </a:p>
          </p:txBody>
        </p:sp>
        <p:sp>
          <p:nvSpPr>
            <p:cNvPr id="12" name="正方形/長方形 11">
              <a:extLst>
                <a:ext uri="{FF2B5EF4-FFF2-40B4-BE49-F238E27FC236}">
                  <a16:creationId xmlns:a16="http://schemas.microsoft.com/office/drawing/2014/main" id="{43276B5A-CA08-4469-A704-EF329A8BB35B}"/>
                </a:ext>
              </a:extLst>
            </p:cNvPr>
            <p:cNvSpPr>
              <a:spLocks noChangeArrowheads="1"/>
            </p:cNvSpPr>
            <p:nvPr/>
          </p:nvSpPr>
          <p:spPr bwMode="auto">
            <a:xfrm>
              <a:off x="6596682" y="5837348"/>
              <a:ext cx="1554163" cy="522287"/>
            </a:xfrm>
            <a:prstGeom prst="rect">
              <a:avLst/>
            </a:prstGeom>
            <a:solidFill>
              <a:srgbClr val="00B0F0"/>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en-US" altLang="ja-JP" sz="700">
                  <a:latin typeface="Meiryo UI" panose="020B0604030504040204" pitchFamily="50" charset="-128"/>
                  <a:ea typeface="Meiryo UI" panose="020B0604030504040204" pitchFamily="50" charset="-128"/>
                </a:rPr>
                <a:t>NPO</a:t>
              </a:r>
              <a:r>
                <a:rPr lang="ja-JP" altLang="en-US" sz="700">
                  <a:latin typeface="Meiryo UI" panose="020B0604030504040204" pitchFamily="50" charset="-128"/>
                  <a:ea typeface="Meiryo UI" panose="020B0604030504040204" pitchFamily="50" charset="-128"/>
                </a:rPr>
                <a:t>法人○○</a:t>
              </a:r>
              <a:endParaRPr lang="en-US" altLang="ja-JP" sz="700">
                <a:latin typeface="Meiryo UI" panose="020B0604030504040204" pitchFamily="50" charset="-128"/>
                <a:ea typeface="Meiryo UI" panose="020B0604030504040204" pitchFamily="50" charset="-128"/>
              </a:endParaRPr>
            </a:p>
            <a:p>
              <a:pPr eaLnBrk="1" hangingPunct="1"/>
              <a:r>
                <a:rPr lang="ja-JP" altLang="en-US" sz="700">
                  <a:latin typeface="Meiryo UI" panose="020B0604030504040204" pitchFamily="50" charset="-128"/>
                  <a:ea typeface="Meiryo UI" panose="020B0604030504040204" pitchFamily="50" charset="-128"/>
                </a:rPr>
                <a:t>（○○サービス提供）</a:t>
              </a:r>
            </a:p>
          </p:txBody>
        </p:sp>
        <p:sp>
          <p:nvSpPr>
            <p:cNvPr id="13" name="角丸四角形 2">
              <a:extLst>
                <a:ext uri="{FF2B5EF4-FFF2-40B4-BE49-F238E27FC236}">
                  <a16:creationId xmlns:a16="http://schemas.microsoft.com/office/drawing/2014/main" id="{ED86301B-4360-436D-BC6D-FD6B497B4746}"/>
                </a:ext>
              </a:extLst>
            </p:cNvPr>
            <p:cNvSpPr>
              <a:spLocks noChangeArrowheads="1"/>
            </p:cNvSpPr>
            <p:nvPr/>
          </p:nvSpPr>
          <p:spPr bwMode="auto">
            <a:xfrm>
              <a:off x="6406182" y="3600559"/>
              <a:ext cx="1930400" cy="2886073"/>
            </a:xfrm>
            <a:prstGeom prst="roundRect">
              <a:avLst>
                <a:gd name="adj" fmla="val 16667"/>
              </a:avLst>
            </a:prstGeom>
            <a:noFill/>
            <a:ln w="9525" algn="ctr">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700">
                <a:latin typeface="Meiryo UI" panose="020B0604030504040204" pitchFamily="50" charset="-128"/>
                <a:ea typeface="Meiryo UI" panose="020B0604030504040204" pitchFamily="50" charset="-128"/>
              </a:endParaRPr>
            </a:p>
          </p:txBody>
        </p:sp>
        <p:sp>
          <p:nvSpPr>
            <p:cNvPr id="14" name="テキスト ボックス 3">
              <a:extLst>
                <a:ext uri="{FF2B5EF4-FFF2-40B4-BE49-F238E27FC236}">
                  <a16:creationId xmlns:a16="http://schemas.microsoft.com/office/drawing/2014/main" id="{E354A654-B657-4EC2-AC37-DEA56DF6AC46}"/>
                </a:ext>
              </a:extLst>
            </p:cNvPr>
            <p:cNvSpPr txBox="1">
              <a:spLocks noChangeArrowheads="1"/>
            </p:cNvSpPr>
            <p:nvPr/>
          </p:nvSpPr>
          <p:spPr bwMode="auto">
            <a:xfrm>
              <a:off x="6596682" y="3678348"/>
              <a:ext cx="1554163" cy="31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dirty="0">
                  <a:latin typeface="Meiryo UI" panose="020B0604030504040204" pitchFamily="50" charset="-128"/>
                  <a:ea typeface="Meiryo UI" panose="020B0604030504040204" pitchFamily="50" charset="-128"/>
                </a:rPr>
                <a:t>事業コンソーシアム</a:t>
              </a:r>
            </a:p>
          </p:txBody>
        </p:sp>
        <p:sp>
          <p:nvSpPr>
            <p:cNvPr id="15" name="正方形/長方形 14">
              <a:extLst>
                <a:ext uri="{FF2B5EF4-FFF2-40B4-BE49-F238E27FC236}">
                  <a16:creationId xmlns:a16="http://schemas.microsoft.com/office/drawing/2014/main" id="{B7588F8A-50D8-47AB-97F1-13FF80F828AE}"/>
                </a:ext>
              </a:extLst>
            </p:cNvPr>
            <p:cNvSpPr/>
            <p:nvPr/>
          </p:nvSpPr>
          <p:spPr bwMode="auto">
            <a:xfrm>
              <a:off x="3429124" y="4072048"/>
              <a:ext cx="1554162" cy="520700"/>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sz="700" dirty="0">
                  <a:latin typeface="Meiryo UI" panose="020B0604030504040204" pitchFamily="50" charset="-128"/>
                  <a:ea typeface="Meiryo UI" panose="020B0604030504040204" pitchFamily="50" charset="-128"/>
                </a:rPr>
                <a:t>○○健康保険組合</a:t>
              </a:r>
            </a:p>
            <a:p>
              <a:pPr>
                <a:defRPr/>
              </a:pPr>
              <a:r>
                <a:rPr lang="ja-JP" altLang="en-US" sz="700" dirty="0">
                  <a:latin typeface="Meiryo UI" panose="020B0604030504040204" pitchFamily="50" charset="-128"/>
                  <a:ea typeface="Meiryo UI" panose="020B0604030504040204" pitchFamily="50" charset="-128"/>
                </a:rPr>
                <a:t>（協力団体）</a:t>
              </a:r>
            </a:p>
          </p:txBody>
        </p:sp>
        <p:sp>
          <p:nvSpPr>
            <p:cNvPr id="16" name="正方形/長方形 15">
              <a:extLst>
                <a:ext uri="{FF2B5EF4-FFF2-40B4-BE49-F238E27FC236}">
                  <a16:creationId xmlns:a16="http://schemas.microsoft.com/office/drawing/2014/main" id="{7555BA89-FE1B-4ED6-99E6-C9BE42CE42F8}"/>
                </a:ext>
              </a:extLst>
            </p:cNvPr>
            <p:cNvSpPr/>
            <p:nvPr/>
          </p:nvSpPr>
          <p:spPr bwMode="auto">
            <a:xfrm>
              <a:off x="3416424" y="5475398"/>
              <a:ext cx="1554162" cy="522287"/>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sz="700" dirty="0">
                  <a:latin typeface="Meiryo UI" panose="020B0604030504040204" pitchFamily="50" charset="-128"/>
                  <a:ea typeface="Meiryo UI" panose="020B0604030504040204" pitchFamily="50" charset="-128"/>
                </a:rPr>
                <a:t>○○薬局チェーン</a:t>
              </a:r>
              <a:endParaRPr lang="en-US" altLang="ja-JP" sz="700" dirty="0">
                <a:latin typeface="Meiryo UI" panose="020B0604030504040204" pitchFamily="50" charset="-128"/>
                <a:ea typeface="Meiryo UI" panose="020B0604030504040204" pitchFamily="50" charset="-128"/>
              </a:endParaRPr>
            </a:p>
            <a:p>
              <a:pPr>
                <a:defRPr/>
              </a:pPr>
              <a:r>
                <a:rPr lang="ja-JP" altLang="en-US" sz="700" dirty="0">
                  <a:latin typeface="Meiryo UI" panose="020B0604030504040204" pitchFamily="50" charset="-128"/>
                  <a:ea typeface="Meiryo UI" panose="020B0604030504040204" pitchFamily="50" charset="-128"/>
                </a:rPr>
                <a:t>（協力団体）</a:t>
              </a:r>
            </a:p>
          </p:txBody>
        </p:sp>
        <p:cxnSp>
          <p:nvCxnSpPr>
            <p:cNvPr id="17" name="カギ線コネクタ 5">
              <a:extLst>
                <a:ext uri="{FF2B5EF4-FFF2-40B4-BE49-F238E27FC236}">
                  <a16:creationId xmlns:a16="http://schemas.microsoft.com/office/drawing/2014/main" id="{39F33AD2-025B-4F41-A6E1-D86CCC8F9868}"/>
                </a:ext>
              </a:extLst>
            </p:cNvPr>
            <p:cNvCxnSpPr>
              <a:cxnSpLocks noChangeShapeType="1"/>
              <a:stCxn id="15" idx="1"/>
              <a:endCxn id="36" idx="0"/>
            </p:cNvCxnSpPr>
            <p:nvPr/>
          </p:nvCxnSpPr>
          <p:spPr bwMode="auto">
            <a:xfrm rot="10800000" flipV="1">
              <a:off x="2374926" y="4332398"/>
              <a:ext cx="1054199" cy="508000"/>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18" name="カギ線コネクタ 21">
              <a:extLst>
                <a:ext uri="{FF2B5EF4-FFF2-40B4-BE49-F238E27FC236}">
                  <a16:creationId xmlns:a16="http://schemas.microsoft.com/office/drawing/2014/main" id="{291915C3-78E3-4F8B-9916-56733F853F6B}"/>
                </a:ext>
              </a:extLst>
            </p:cNvPr>
            <p:cNvCxnSpPr>
              <a:cxnSpLocks noChangeShapeType="1"/>
              <a:stCxn id="16" idx="1"/>
              <a:endCxn id="36" idx="2"/>
            </p:cNvCxnSpPr>
            <p:nvPr/>
          </p:nvCxnSpPr>
          <p:spPr bwMode="auto">
            <a:xfrm rot="10800000">
              <a:off x="2374926" y="5361098"/>
              <a:ext cx="1041499" cy="375444"/>
            </a:xfrm>
            <a:prstGeom prst="bentConnector2">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19" name="カギ線コネクタ 26">
              <a:extLst>
                <a:ext uri="{FF2B5EF4-FFF2-40B4-BE49-F238E27FC236}">
                  <a16:creationId xmlns:a16="http://schemas.microsoft.com/office/drawing/2014/main" id="{B43D1BA0-2632-4099-81CA-6362BA7D5268}"/>
                </a:ext>
              </a:extLst>
            </p:cNvPr>
            <p:cNvCxnSpPr>
              <a:cxnSpLocks noChangeShapeType="1"/>
              <a:endCxn id="16" idx="2"/>
            </p:cNvCxnSpPr>
            <p:nvPr/>
          </p:nvCxnSpPr>
          <p:spPr bwMode="auto">
            <a:xfrm>
              <a:off x="1825700" y="5361098"/>
              <a:ext cx="2367805" cy="636587"/>
            </a:xfrm>
            <a:prstGeom prst="bentConnector4">
              <a:avLst>
                <a:gd name="adj1" fmla="val 444"/>
                <a:gd name="adj2" fmla="val 135910"/>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20" name="テキスト ボックス 22">
              <a:extLst>
                <a:ext uri="{FF2B5EF4-FFF2-40B4-BE49-F238E27FC236}">
                  <a16:creationId xmlns:a16="http://schemas.microsoft.com/office/drawing/2014/main" id="{65E2B912-5B2A-49B1-B5D9-4409AEB8ECD9}"/>
                </a:ext>
              </a:extLst>
            </p:cNvPr>
            <p:cNvSpPr txBox="1">
              <a:spLocks noChangeArrowheads="1"/>
            </p:cNvSpPr>
            <p:nvPr/>
          </p:nvSpPr>
          <p:spPr bwMode="auto">
            <a:xfrm>
              <a:off x="1884289" y="5997685"/>
              <a:ext cx="1555750" cy="23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dirty="0">
                  <a:latin typeface="Meiryo UI" panose="020B0604030504040204" pitchFamily="50" charset="-128"/>
                  <a:ea typeface="Meiryo UI" panose="020B0604030504040204" pitchFamily="50" charset="-128"/>
                </a:rPr>
                <a:t>○○サービスの料金支払</a:t>
              </a:r>
            </a:p>
          </p:txBody>
        </p:sp>
        <p:sp>
          <p:nvSpPr>
            <p:cNvPr id="21" name="テキスト ボックス 30">
              <a:extLst>
                <a:ext uri="{FF2B5EF4-FFF2-40B4-BE49-F238E27FC236}">
                  <a16:creationId xmlns:a16="http://schemas.microsoft.com/office/drawing/2014/main" id="{4B2DAC00-E28D-4E8D-B26F-29C906E9B5E2}"/>
                </a:ext>
              </a:extLst>
            </p:cNvPr>
            <p:cNvSpPr txBox="1">
              <a:spLocks noChangeArrowheads="1"/>
            </p:cNvSpPr>
            <p:nvPr/>
          </p:nvSpPr>
          <p:spPr bwMode="auto">
            <a:xfrm>
              <a:off x="2109912" y="5735748"/>
              <a:ext cx="1371600" cy="23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a:latin typeface="Meiryo UI" panose="020B0604030504040204" pitchFamily="50" charset="-128"/>
                  <a:ea typeface="Meiryo UI" panose="020B0604030504040204" pitchFamily="50" charset="-128"/>
                </a:rPr>
                <a:t>○○サービスの提供</a:t>
              </a:r>
            </a:p>
          </p:txBody>
        </p:sp>
        <p:sp>
          <p:nvSpPr>
            <p:cNvPr id="22" name="テキスト ボックス 31">
              <a:extLst>
                <a:ext uri="{FF2B5EF4-FFF2-40B4-BE49-F238E27FC236}">
                  <a16:creationId xmlns:a16="http://schemas.microsoft.com/office/drawing/2014/main" id="{B3304671-BDB7-455B-9FF2-FCA5A65DEFD7}"/>
                </a:ext>
              </a:extLst>
            </p:cNvPr>
            <p:cNvSpPr txBox="1">
              <a:spLocks noChangeArrowheads="1"/>
            </p:cNvSpPr>
            <p:nvPr/>
          </p:nvSpPr>
          <p:spPr bwMode="auto">
            <a:xfrm>
              <a:off x="2113087" y="4133960"/>
              <a:ext cx="1292225" cy="23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dirty="0">
                  <a:latin typeface="Meiryo UI" panose="020B0604030504040204" pitchFamily="50" charset="-128"/>
                  <a:ea typeface="Meiryo UI" panose="020B0604030504040204" pitchFamily="50" charset="-128"/>
                </a:rPr>
                <a:t>○○サービスの提供</a:t>
              </a:r>
            </a:p>
          </p:txBody>
        </p:sp>
        <p:sp>
          <p:nvSpPr>
            <p:cNvPr id="23" name="テキスト ボックス 42">
              <a:extLst>
                <a:ext uri="{FF2B5EF4-FFF2-40B4-BE49-F238E27FC236}">
                  <a16:creationId xmlns:a16="http://schemas.microsoft.com/office/drawing/2014/main" id="{39C164C1-0DB4-461F-A5ED-C761822B56B6}"/>
                </a:ext>
              </a:extLst>
            </p:cNvPr>
            <p:cNvSpPr txBox="1">
              <a:spLocks noChangeArrowheads="1"/>
            </p:cNvSpPr>
            <p:nvPr/>
          </p:nvSpPr>
          <p:spPr bwMode="auto">
            <a:xfrm>
              <a:off x="4944695" y="4102493"/>
              <a:ext cx="1396133" cy="348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dirty="0">
                  <a:latin typeface="Meiryo UI" panose="020B0604030504040204" pitchFamily="50" charset="-128"/>
                  <a:ea typeface="Meiryo UI" panose="020B0604030504040204" pitchFamily="50" charset="-128"/>
                </a:rPr>
                <a:t>○○サービスの提供、</a:t>
              </a:r>
              <a:endParaRPr kumimoji="1" lang="en-US" altLang="ja-JP" sz="600" dirty="0">
                <a:latin typeface="Meiryo UI" panose="020B0604030504040204" pitchFamily="50" charset="-128"/>
                <a:ea typeface="Meiryo UI" panose="020B0604030504040204" pitchFamily="50" charset="-128"/>
              </a:endParaRPr>
            </a:p>
            <a:p>
              <a:pPr eaLnBrk="1" hangingPunct="1"/>
              <a:r>
                <a:rPr kumimoji="1" lang="ja-JP" altLang="en-US" sz="600" dirty="0">
                  <a:latin typeface="Meiryo UI" panose="020B0604030504040204" pitchFamily="50" charset="-128"/>
                  <a:ea typeface="Meiryo UI" panose="020B0604030504040204" pitchFamily="50" charset="-128"/>
                </a:rPr>
                <a:t>○○人材の派遣</a:t>
              </a:r>
            </a:p>
          </p:txBody>
        </p:sp>
        <p:cxnSp>
          <p:nvCxnSpPr>
            <p:cNvPr id="24" name="直線矢印コネクタ 37">
              <a:extLst>
                <a:ext uri="{FF2B5EF4-FFF2-40B4-BE49-F238E27FC236}">
                  <a16:creationId xmlns:a16="http://schemas.microsoft.com/office/drawing/2014/main" id="{EEDC92BE-126D-4990-AB0B-1660FF02C3D3}"/>
                </a:ext>
              </a:extLst>
            </p:cNvPr>
            <p:cNvCxnSpPr>
              <a:cxnSpLocks noChangeShapeType="1"/>
            </p:cNvCxnSpPr>
            <p:nvPr/>
          </p:nvCxnSpPr>
          <p:spPr bwMode="auto">
            <a:xfrm flipH="1">
              <a:off x="4983286" y="4422677"/>
              <a:ext cx="1440000"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cxnSp>
          <p:nvCxnSpPr>
            <p:cNvPr id="25" name="直線矢印コネクタ 48">
              <a:extLst>
                <a:ext uri="{FF2B5EF4-FFF2-40B4-BE49-F238E27FC236}">
                  <a16:creationId xmlns:a16="http://schemas.microsoft.com/office/drawing/2014/main" id="{906554C3-B520-4A64-B3C8-96DDA2D98F99}"/>
                </a:ext>
              </a:extLst>
            </p:cNvPr>
            <p:cNvCxnSpPr>
              <a:cxnSpLocks noChangeShapeType="1"/>
            </p:cNvCxnSpPr>
            <p:nvPr/>
          </p:nvCxnSpPr>
          <p:spPr bwMode="auto">
            <a:xfrm>
              <a:off x="4983286" y="4543833"/>
              <a:ext cx="1440000"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26" name="テキスト ボックス 52">
              <a:extLst>
                <a:ext uri="{FF2B5EF4-FFF2-40B4-BE49-F238E27FC236}">
                  <a16:creationId xmlns:a16="http://schemas.microsoft.com/office/drawing/2014/main" id="{3CA6B34E-E2F7-466B-A34E-5FF718684347}"/>
                </a:ext>
              </a:extLst>
            </p:cNvPr>
            <p:cNvSpPr txBox="1">
              <a:spLocks noChangeArrowheads="1"/>
            </p:cNvSpPr>
            <p:nvPr/>
          </p:nvSpPr>
          <p:spPr bwMode="auto">
            <a:xfrm>
              <a:off x="4853910" y="4543832"/>
              <a:ext cx="1434009" cy="23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b="1" dirty="0">
                  <a:solidFill>
                    <a:srgbClr val="FF0000"/>
                  </a:solidFill>
                  <a:latin typeface="Meiryo UI" panose="020B0604030504040204" pitchFamily="50" charset="-128"/>
                  <a:ea typeface="Meiryo UI" panose="020B0604030504040204" pitchFamily="50" charset="-128"/>
                </a:rPr>
                <a:t>○○データ</a:t>
              </a:r>
              <a:r>
                <a:rPr kumimoji="1" lang="ja-JP" altLang="en-US" sz="600" dirty="0">
                  <a:latin typeface="Meiryo UI" panose="020B0604030504040204" pitchFamily="50" charset="-128"/>
                  <a:ea typeface="Meiryo UI" panose="020B0604030504040204" pitchFamily="50" charset="-128"/>
                </a:rPr>
                <a:t>の提供</a:t>
              </a:r>
            </a:p>
          </p:txBody>
        </p:sp>
        <p:cxnSp>
          <p:nvCxnSpPr>
            <p:cNvPr id="27" name="直線矢印コネクタ 53">
              <a:extLst>
                <a:ext uri="{FF2B5EF4-FFF2-40B4-BE49-F238E27FC236}">
                  <a16:creationId xmlns:a16="http://schemas.microsoft.com/office/drawing/2014/main" id="{C1E6F71B-2DDE-4334-83C8-040E3493A537}"/>
                </a:ext>
              </a:extLst>
            </p:cNvPr>
            <p:cNvCxnSpPr>
              <a:cxnSpLocks noChangeShapeType="1"/>
            </p:cNvCxnSpPr>
            <p:nvPr/>
          </p:nvCxnSpPr>
          <p:spPr bwMode="auto">
            <a:xfrm flipH="1">
              <a:off x="4970586" y="5735748"/>
              <a:ext cx="1435596"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28" name="テキスト ボックス 54">
              <a:extLst>
                <a:ext uri="{FF2B5EF4-FFF2-40B4-BE49-F238E27FC236}">
                  <a16:creationId xmlns:a16="http://schemas.microsoft.com/office/drawing/2014/main" id="{9A1903FA-9B51-45D9-95EF-F5FB66B1AEC7}"/>
                </a:ext>
              </a:extLst>
            </p:cNvPr>
            <p:cNvSpPr txBox="1">
              <a:spLocks noChangeArrowheads="1"/>
            </p:cNvSpPr>
            <p:nvPr/>
          </p:nvSpPr>
          <p:spPr bwMode="auto">
            <a:xfrm>
              <a:off x="5039981" y="5518370"/>
              <a:ext cx="1262121" cy="23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dirty="0">
                  <a:latin typeface="Meiryo UI" panose="020B0604030504040204" pitchFamily="50" charset="-128"/>
                  <a:ea typeface="Meiryo UI" panose="020B0604030504040204" pitchFamily="50" charset="-128"/>
                </a:rPr>
                <a:t>○○サービスの提供</a:t>
              </a:r>
            </a:p>
          </p:txBody>
        </p:sp>
        <p:cxnSp>
          <p:nvCxnSpPr>
            <p:cNvPr id="29" name="カギ線コネクタ 55">
              <a:extLst>
                <a:ext uri="{FF2B5EF4-FFF2-40B4-BE49-F238E27FC236}">
                  <a16:creationId xmlns:a16="http://schemas.microsoft.com/office/drawing/2014/main" id="{8335CC99-01B9-4E81-8FDB-A9726E8F3772}"/>
                </a:ext>
              </a:extLst>
            </p:cNvPr>
            <p:cNvCxnSpPr>
              <a:cxnSpLocks noChangeShapeType="1"/>
              <a:stCxn id="15" idx="2"/>
            </p:cNvCxnSpPr>
            <p:nvPr/>
          </p:nvCxnSpPr>
          <p:spPr bwMode="auto">
            <a:xfrm rot="16200000" flipH="1">
              <a:off x="5135774" y="3663179"/>
              <a:ext cx="326554" cy="2185692"/>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30" name="カギ線コネクタ 58">
              <a:extLst>
                <a:ext uri="{FF2B5EF4-FFF2-40B4-BE49-F238E27FC236}">
                  <a16:creationId xmlns:a16="http://schemas.microsoft.com/office/drawing/2014/main" id="{EBD15667-B6D0-4EEF-A335-16872D2E8B99}"/>
                </a:ext>
              </a:extLst>
            </p:cNvPr>
            <p:cNvCxnSpPr>
              <a:cxnSpLocks noChangeShapeType="1"/>
              <a:stCxn id="16" idx="0"/>
            </p:cNvCxnSpPr>
            <p:nvPr/>
          </p:nvCxnSpPr>
          <p:spPr bwMode="auto">
            <a:xfrm rot="5400000" flipH="1" flipV="1">
              <a:off x="5199038" y="4268253"/>
              <a:ext cx="201613" cy="2212679"/>
            </a:xfrm>
            <a:prstGeom prst="bentConnector2">
              <a:avLst/>
            </a:prstGeom>
            <a:noFill/>
            <a:ln w="9525"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31" name="テキスト ボックス 61">
              <a:extLst>
                <a:ext uri="{FF2B5EF4-FFF2-40B4-BE49-F238E27FC236}">
                  <a16:creationId xmlns:a16="http://schemas.microsoft.com/office/drawing/2014/main" id="{D0BB13AB-9F37-4F3D-9EC4-F645C53C8ED3}"/>
                </a:ext>
              </a:extLst>
            </p:cNvPr>
            <p:cNvSpPr txBox="1">
              <a:spLocks noChangeArrowheads="1"/>
            </p:cNvSpPr>
            <p:nvPr/>
          </p:nvSpPr>
          <p:spPr bwMode="auto">
            <a:xfrm>
              <a:off x="4192482" y="4687849"/>
              <a:ext cx="1592788" cy="23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dirty="0">
                  <a:latin typeface="Meiryo UI" panose="020B0604030504040204" pitchFamily="50" charset="-128"/>
                  <a:ea typeface="Meiryo UI" panose="020B0604030504040204" pitchFamily="50" charset="-128"/>
                </a:rPr>
                <a:t>○○サービスの料金支払</a:t>
              </a:r>
            </a:p>
          </p:txBody>
        </p:sp>
        <p:sp>
          <p:nvSpPr>
            <p:cNvPr id="32" name="テキスト ボックス 62">
              <a:extLst>
                <a:ext uri="{FF2B5EF4-FFF2-40B4-BE49-F238E27FC236}">
                  <a16:creationId xmlns:a16="http://schemas.microsoft.com/office/drawing/2014/main" id="{AF9680CA-0E84-4A08-BAA0-E172C62D1039}"/>
                </a:ext>
              </a:extLst>
            </p:cNvPr>
            <p:cNvSpPr txBox="1">
              <a:spLocks noChangeArrowheads="1"/>
            </p:cNvSpPr>
            <p:nvPr/>
          </p:nvSpPr>
          <p:spPr bwMode="auto">
            <a:xfrm>
              <a:off x="3252594" y="5273785"/>
              <a:ext cx="1663700" cy="23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dirty="0">
                  <a:latin typeface="Meiryo UI" panose="020B0604030504040204" pitchFamily="50" charset="-128"/>
                  <a:ea typeface="Meiryo UI" panose="020B0604030504040204" pitchFamily="50" charset="-128"/>
                </a:rPr>
                <a:t>○○サービスの料金支払</a:t>
              </a:r>
            </a:p>
          </p:txBody>
        </p:sp>
        <p:cxnSp>
          <p:nvCxnSpPr>
            <p:cNvPr id="33" name="直線矢印コネクタ 63">
              <a:extLst>
                <a:ext uri="{FF2B5EF4-FFF2-40B4-BE49-F238E27FC236}">
                  <a16:creationId xmlns:a16="http://schemas.microsoft.com/office/drawing/2014/main" id="{A13EE249-E747-49D6-8612-96850C9F82C7}"/>
                </a:ext>
              </a:extLst>
            </p:cNvPr>
            <p:cNvCxnSpPr>
              <a:cxnSpLocks noChangeShapeType="1"/>
            </p:cNvCxnSpPr>
            <p:nvPr/>
          </p:nvCxnSpPr>
          <p:spPr bwMode="auto">
            <a:xfrm>
              <a:off x="4970586" y="5889735"/>
              <a:ext cx="1435596"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34" name="テキスト ボックス 64">
              <a:extLst>
                <a:ext uri="{FF2B5EF4-FFF2-40B4-BE49-F238E27FC236}">
                  <a16:creationId xmlns:a16="http://schemas.microsoft.com/office/drawing/2014/main" id="{F1C2BBA1-89BE-41FD-A248-BB7C29462C03}"/>
                </a:ext>
              </a:extLst>
            </p:cNvPr>
            <p:cNvSpPr txBox="1">
              <a:spLocks noChangeArrowheads="1"/>
            </p:cNvSpPr>
            <p:nvPr/>
          </p:nvSpPr>
          <p:spPr bwMode="auto">
            <a:xfrm>
              <a:off x="5021028" y="5890362"/>
              <a:ext cx="1342826" cy="23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b="1" dirty="0">
                  <a:solidFill>
                    <a:srgbClr val="FF0000"/>
                  </a:solidFill>
                  <a:latin typeface="Meiryo UI" panose="020B0604030504040204" pitchFamily="50" charset="-128"/>
                  <a:ea typeface="Meiryo UI" panose="020B0604030504040204" pitchFamily="50" charset="-128"/>
                </a:rPr>
                <a:t>○○データ</a:t>
              </a:r>
              <a:r>
                <a:rPr kumimoji="1" lang="ja-JP" altLang="en-US" sz="600" dirty="0">
                  <a:latin typeface="Meiryo UI" panose="020B0604030504040204" pitchFamily="50" charset="-128"/>
                  <a:ea typeface="Meiryo UI" panose="020B0604030504040204" pitchFamily="50" charset="-128"/>
                </a:rPr>
                <a:t>の提供</a:t>
              </a:r>
            </a:p>
          </p:txBody>
        </p:sp>
        <p:sp>
          <p:nvSpPr>
            <p:cNvPr id="35" name="角丸四角形 85">
              <a:extLst>
                <a:ext uri="{FF2B5EF4-FFF2-40B4-BE49-F238E27FC236}">
                  <a16:creationId xmlns:a16="http://schemas.microsoft.com/office/drawing/2014/main" id="{7E2F0F30-594B-47AC-807D-E05DA9EC6826}"/>
                </a:ext>
              </a:extLst>
            </p:cNvPr>
            <p:cNvSpPr>
              <a:spLocks noChangeArrowheads="1"/>
            </p:cNvSpPr>
            <p:nvPr/>
          </p:nvSpPr>
          <p:spPr bwMode="auto">
            <a:xfrm>
              <a:off x="1171699" y="5206636"/>
              <a:ext cx="5345632" cy="1099023"/>
            </a:xfrm>
            <a:prstGeom prst="roundRect">
              <a:avLst>
                <a:gd name="adj" fmla="val 9690"/>
              </a:avLst>
            </a:prstGeom>
            <a:noFill/>
            <a:ln w="31750" algn="ctr">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700">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19CE534A-68D2-4888-AE86-594EF3306F01}"/>
                </a:ext>
              </a:extLst>
            </p:cNvPr>
            <p:cNvSpPr/>
            <p:nvPr/>
          </p:nvSpPr>
          <p:spPr bwMode="auto">
            <a:xfrm>
              <a:off x="1597843" y="4840398"/>
              <a:ext cx="1554163" cy="520700"/>
            </a:xfrm>
            <a:prstGeom prst="rect">
              <a:avLst/>
            </a:prstGeom>
            <a:solidFill>
              <a:schemeClr val="accent5">
                <a:lumMod val="90000"/>
              </a:schemeClr>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sz="700" dirty="0">
                  <a:latin typeface="Meiryo UI" panose="020B0604030504040204" pitchFamily="50" charset="-128"/>
                  <a:ea typeface="Meiryo UI" panose="020B0604030504040204" pitchFamily="50" charset="-128"/>
                </a:rPr>
                <a:t>○○病患者・予備軍</a:t>
              </a:r>
            </a:p>
          </p:txBody>
        </p:sp>
        <p:sp>
          <p:nvSpPr>
            <p:cNvPr id="37" name="テキスト ボックス 88">
              <a:extLst>
                <a:ext uri="{FF2B5EF4-FFF2-40B4-BE49-F238E27FC236}">
                  <a16:creationId xmlns:a16="http://schemas.microsoft.com/office/drawing/2014/main" id="{C20471D7-F886-473D-8084-595BA241B495}"/>
                </a:ext>
              </a:extLst>
            </p:cNvPr>
            <p:cNvSpPr txBox="1">
              <a:spLocks noChangeArrowheads="1"/>
            </p:cNvSpPr>
            <p:nvPr/>
          </p:nvSpPr>
          <p:spPr bwMode="auto">
            <a:xfrm>
              <a:off x="647197" y="4753085"/>
              <a:ext cx="581651" cy="18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900" dirty="0">
                  <a:solidFill>
                    <a:srgbClr val="FF0000"/>
                  </a:solidFill>
                  <a:latin typeface="Meiryo UI" panose="020B0604030504040204" pitchFamily="50" charset="-128"/>
                  <a:ea typeface="Meiryo UI" panose="020B0604030504040204" pitchFamily="50" charset="-128"/>
                </a:rPr>
                <a:t>既に実施して</a:t>
              </a:r>
              <a:endParaRPr kumimoji="1" lang="en-US" altLang="ja-JP" sz="900" dirty="0">
                <a:solidFill>
                  <a:srgbClr val="FF0000"/>
                </a:solidFill>
                <a:latin typeface="Meiryo UI" panose="020B0604030504040204" pitchFamily="50" charset="-128"/>
                <a:ea typeface="Meiryo UI" panose="020B0604030504040204" pitchFamily="50" charset="-128"/>
              </a:endParaRPr>
            </a:p>
            <a:p>
              <a:pPr eaLnBrk="1" hangingPunct="1"/>
              <a:r>
                <a:rPr kumimoji="1" lang="ja-JP" altLang="en-US" sz="900" dirty="0">
                  <a:solidFill>
                    <a:srgbClr val="FF0000"/>
                  </a:solidFill>
                  <a:latin typeface="Meiryo UI" panose="020B0604030504040204" pitchFamily="50" charset="-128"/>
                  <a:ea typeface="Meiryo UI" panose="020B0604030504040204" pitchFamily="50" charset="-128"/>
                </a:rPr>
                <a:t>いる部分</a:t>
              </a:r>
            </a:p>
          </p:txBody>
        </p:sp>
        <p:sp>
          <p:nvSpPr>
            <p:cNvPr id="38" name="正方形/長方形 1">
              <a:extLst>
                <a:ext uri="{FF2B5EF4-FFF2-40B4-BE49-F238E27FC236}">
                  <a16:creationId xmlns:a16="http://schemas.microsoft.com/office/drawing/2014/main" id="{1ADF8A0C-6329-472B-8ABA-F36EF2480362}"/>
                </a:ext>
              </a:extLst>
            </p:cNvPr>
            <p:cNvSpPr>
              <a:spLocks noChangeArrowheads="1"/>
            </p:cNvSpPr>
            <p:nvPr/>
          </p:nvSpPr>
          <p:spPr bwMode="auto">
            <a:xfrm>
              <a:off x="6609382" y="4594335"/>
              <a:ext cx="1554163" cy="522288"/>
            </a:xfrm>
            <a:prstGeom prst="rect">
              <a:avLst/>
            </a:prstGeom>
            <a:solidFill>
              <a:srgbClr val="00B0F0"/>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lang="ja-JP" altLang="en-US" sz="700">
                  <a:latin typeface="Meiryo UI" panose="020B0604030504040204" pitchFamily="50" charset="-128"/>
                  <a:ea typeface="Meiryo UI" panose="020B0604030504040204" pitchFamily="50" charset="-128"/>
                </a:rPr>
                <a:t>（株）○○</a:t>
              </a:r>
              <a:endParaRPr lang="en-US" altLang="ja-JP" sz="700">
                <a:latin typeface="Meiryo UI" panose="020B0604030504040204" pitchFamily="50" charset="-128"/>
                <a:ea typeface="Meiryo UI" panose="020B0604030504040204" pitchFamily="50" charset="-128"/>
              </a:endParaRPr>
            </a:p>
            <a:p>
              <a:pPr eaLnBrk="1" hangingPunct="1"/>
              <a:r>
                <a:rPr lang="ja-JP" altLang="en-US" sz="700">
                  <a:latin typeface="Meiryo UI" panose="020B0604030504040204" pitchFamily="50" charset="-128"/>
                  <a:ea typeface="Meiryo UI" panose="020B0604030504040204" pitchFamily="50" charset="-128"/>
                </a:rPr>
                <a:t>（○○システム・商品開発）</a:t>
              </a:r>
            </a:p>
          </p:txBody>
        </p:sp>
        <p:sp>
          <p:nvSpPr>
            <p:cNvPr id="39" name="正方形/長方形 38">
              <a:extLst>
                <a:ext uri="{FF2B5EF4-FFF2-40B4-BE49-F238E27FC236}">
                  <a16:creationId xmlns:a16="http://schemas.microsoft.com/office/drawing/2014/main" id="{070A5AF5-E9C7-4276-BB48-FE8C3D3016A5}"/>
                </a:ext>
              </a:extLst>
            </p:cNvPr>
            <p:cNvSpPr/>
            <p:nvPr/>
          </p:nvSpPr>
          <p:spPr bwMode="auto">
            <a:xfrm>
              <a:off x="3605336" y="3451335"/>
              <a:ext cx="1189038" cy="395288"/>
            </a:xfrm>
            <a:prstGeom prst="rect">
              <a:avLst/>
            </a:prstGeom>
            <a:solidFill>
              <a:schemeClr val="bg1"/>
            </a:solidFill>
            <a:ln w="9525" cap="flat" cmpd="sng" algn="ctr">
              <a:solidFill>
                <a:schemeClr val="bg2"/>
              </a:solidFill>
              <a:prstDash val="solid"/>
              <a:round/>
              <a:headEnd type="none" w="med" len="med"/>
              <a:tailEnd type="none" w="med" len="med"/>
            </a:ln>
            <a:effectLst/>
          </p:spPr>
          <p:txBody>
            <a:bodyPr wrap="none" anchor="ctr"/>
            <a:lstStyle/>
            <a:p>
              <a:pPr>
                <a:defRPr/>
              </a:pPr>
              <a:r>
                <a:rPr lang="ja-JP" altLang="en-US" sz="700" dirty="0">
                  <a:latin typeface="Meiryo UI" panose="020B0604030504040204" pitchFamily="50" charset="-128"/>
                  <a:ea typeface="Meiryo UI" panose="020B0604030504040204" pitchFamily="50" charset="-128"/>
                </a:rPr>
                <a:t>○○社</a:t>
              </a:r>
              <a:endParaRPr lang="en-US" altLang="ja-JP" sz="700" dirty="0">
                <a:latin typeface="Meiryo UI" panose="020B0604030504040204" pitchFamily="50" charset="-128"/>
                <a:ea typeface="Meiryo UI" panose="020B0604030504040204" pitchFamily="50" charset="-128"/>
              </a:endParaRPr>
            </a:p>
          </p:txBody>
        </p:sp>
        <p:cxnSp>
          <p:nvCxnSpPr>
            <p:cNvPr id="40" name="直線矢印コネクタ 37">
              <a:extLst>
                <a:ext uri="{FF2B5EF4-FFF2-40B4-BE49-F238E27FC236}">
                  <a16:creationId xmlns:a16="http://schemas.microsoft.com/office/drawing/2014/main" id="{97B6C87D-404E-47EB-BE52-5A5B619DEBA8}"/>
                </a:ext>
              </a:extLst>
            </p:cNvPr>
            <p:cNvCxnSpPr>
              <a:cxnSpLocks noChangeShapeType="1"/>
              <a:stCxn id="39" idx="2"/>
              <a:endCxn id="15" idx="0"/>
            </p:cNvCxnSpPr>
            <p:nvPr/>
          </p:nvCxnSpPr>
          <p:spPr bwMode="auto">
            <a:xfrm>
              <a:off x="4200649" y="3846623"/>
              <a:ext cx="6350" cy="225425"/>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41" name="テキスト ボックス 42">
              <a:extLst>
                <a:ext uri="{FF2B5EF4-FFF2-40B4-BE49-F238E27FC236}">
                  <a16:creationId xmlns:a16="http://schemas.microsoft.com/office/drawing/2014/main" id="{4AD3B0F7-5A3C-42CF-B4B4-38DE47309EE1}"/>
                </a:ext>
              </a:extLst>
            </p:cNvPr>
            <p:cNvSpPr txBox="1">
              <a:spLocks noChangeArrowheads="1"/>
            </p:cNvSpPr>
            <p:nvPr/>
          </p:nvSpPr>
          <p:spPr bwMode="auto">
            <a:xfrm>
              <a:off x="3187172" y="3822810"/>
              <a:ext cx="1470024" cy="241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dirty="0">
                  <a:latin typeface="Meiryo UI" panose="020B0604030504040204" pitchFamily="50" charset="-128"/>
                  <a:ea typeface="Meiryo UI" panose="020B0604030504040204" pitchFamily="50" charset="-128"/>
                </a:rPr>
                <a:t>○○</a:t>
              </a:r>
            </a:p>
          </p:txBody>
        </p:sp>
        <p:sp>
          <p:nvSpPr>
            <p:cNvPr id="42" name="テキスト ボックス 88">
              <a:extLst>
                <a:ext uri="{FF2B5EF4-FFF2-40B4-BE49-F238E27FC236}">
                  <a16:creationId xmlns:a16="http://schemas.microsoft.com/office/drawing/2014/main" id="{17646D9C-CB84-40CD-8A95-786B3A00367F}"/>
                </a:ext>
              </a:extLst>
            </p:cNvPr>
            <p:cNvSpPr txBox="1">
              <a:spLocks noChangeArrowheads="1"/>
            </p:cNvSpPr>
            <p:nvPr/>
          </p:nvSpPr>
          <p:spPr bwMode="auto">
            <a:xfrm>
              <a:off x="625605" y="3844688"/>
              <a:ext cx="581651"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900" dirty="0">
                  <a:solidFill>
                    <a:srgbClr val="FF0000"/>
                  </a:solidFill>
                  <a:latin typeface="Meiryo UI" panose="020B0604030504040204" pitchFamily="50" charset="-128"/>
                  <a:ea typeface="Meiryo UI" panose="020B0604030504040204" pitchFamily="50" charset="-128"/>
                </a:rPr>
                <a:t>本事業において</a:t>
              </a:r>
              <a:endParaRPr kumimoji="1" lang="en-US" altLang="ja-JP" sz="900" dirty="0">
                <a:solidFill>
                  <a:srgbClr val="FF0000"/>
                </a:solidFill>
                <a:latin typeface="Meiryo UI" panose="020B0604030504040204" pitchFamily="50" charset="-128"/>
                <a:ea typeface="Meiryo UI" panose="020B0604030504040204" pitchFamily="50" charset="-128"/>
              </a:endParaRPr>
            </a:p>
            <a:p>
              <a:pPr eaLnBrk="1" hangingPunct="1"/>
              <a:r>
                <a:rPr kumimoji="1" lang="ja-JP" altLang="en-US" sz="900" dirty="0">
                  <a:solidFill>
                    <a:srgbClr val="FF0000"/>
                  </a:solidFill>
                  <a:latin typeface="Meiryo UI" panose="020B0604030504040204" pitchFamily="50" charset="-128"/>
                  <a:ea typeface="Meiryo UI" panose="020B0604030504040204" pitchFamily="50" charset="-128"/>
                </a:rPr>
                <a:t>検証する部分</a:t>
              </a:r>
            </a:p>
          </p:txBody>
        </p:sp>
        <p:cxnSp>
          <p:nvCxnSpPr>
            <p:cNvPr id="43" name="直線矢印コネクタ 37">
              <a:extLst>
                <a:ext uri="{FF2B5EF4-FFF2-40B4-BE49-F238E27FC236}">
                  <a16:creationId xmlns:a16="http://schemas.microsoft.com/office/drawing/2014/main" id="{07ECC333-2436-4F57-A31E-BBD76428FBEB}"/>
                </a:ext>
              </a:extLst>
            </p:cNvPr>
            <p:cNvCxnSpPr>
              <a:cxnSpLocks noChangeShapeType="1"/>
              <a:stCxn id="13" idx="1"/>
            </p:cNvCxnSpPr>
            <p:nvPr/>
          </p:nvCxnSpPr>
          <p:spPr bwMode="auto">
            <a:xfrm flipH="1">
              <a:off x="3162692" y="5043596"/>
              <a:ext cx="3243490" cy="0"/>
            </a:xfrm>
            <a:prstGeom prst="straightConnector1">
              <a:avLst/>
            </a:prstGeom>
            <a:noFill/>
            <a:ln w="9525" algn="ctr">
              <a:solidFill>
                <a:schemeClr val="bg2"/>
              </a:solidFill>
              <a:round/>
              <a:headEnd/>
              <a:tailEnd type="arrow" w="med" len="med"/>
            </a:ln>
            <a:extLst>
              <a:ext uri="{909E8E84-426E-40DD-AFC4-6F175D3DCCD1}">
                <a14:hiddenFill xmlns:a14="http://schemas.microsoft.com/office/drawing/2010/main">
                  <a:noFill/>
                </a14:hiddenFill>
              </a:ext>
            </a:extLst>
          </p:spPr>
        </p:cxnSp>
        <p:sp>
          <p:nvSpPr>
            <p:cNvPr id="44" name="テキスト ボックス 31">
              <a:extLst>
                <a:ext uri="{FF2B5EF4-FFF2-40B4-BE49-F238E27FC236}">
                  <a16:creationId xmlns:a16="http://schemas.microsoft.com/office/drawing/2014/main" id="{70AD2536-5FCD-4109-89AA-9E6972E551A5}"/>
                </a:ext>
              </a:extLst>
            </p:cNvPr>
            <p:cNvSpPr txBox="1">
              <a:spLocks noChangeArrowheads="1"/>
            </p:cNvSpPr>
            <p:nvPr/>
          </p:nvSpPr>
          <p:spPr bwMode="auto">
            <a:xfrm>
              <a:off x="3007990" y="4839485"/>
              <a:ext cx="1292225" cy="23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600" dirty="0">
                  <a:latin typeface="Meiryo UI" panose="020B0604030504040204" pitchFamily="50" charset="-128"/>
                  <a:ea typeface="Meiryo UI" panose="020B0604030504040204" pitchFamily="50" charset="-128"/>
                </a:rPr>
                <a:t>○○デバイスの貸与</a:t>
              </a:r>
            </a:p>
          </p:txBody>
        </p:sp>
        <p:sp>
          <p:nvSpPr>
            <p:cNvPr id="45" name="角丸四角形 85">
              <a:extLst>
                <a:ext uri="{FF2B5EF4-FFF2-40B4-BE49-F238E27FC236}">
                  <a16:creationId xmlns:a16="http://schemas.microsoft.com/office/drawing/2014/main" id="{4EA77230-DFE9-4B9B-BE0B-A96CE947ABF2}"/>
                </a:ext>
              </a:extLst>
            </p:cNvPr>
            <p:cNvSpPr>
              <a:spLocks noChangeArrowheads="1"/>
            </p:cNvSpPr>
            <p:nvPr/>
          </p:nvSpPr>
          <p:spPr bwMode="auto">
            <a:xfrm>
              <a:off x="3470666" y="3368612"/>
              <a:ext cx="1722370" cy="660466"/>
            </a:xfrm>
            <a:prstGeom prst="roundRect">
              <a:avLst>
                <a:gd name="adj" fmla="val 9690"/>
              </a:avLst>
            </a:prstGeom>
            <a:noFill/>
            <a:ln w="31750" algn="ctr">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endParaRPr lang="ja-JP" altLang="en-US" sz="700">
                <a:latin typeface="Meiryo UI" panose="020B0604030504040204" pitchFamily="50" charset="-128"/>
                <a:ea typeface="Meiryo UI" panose="020B0604030504040204" pitchFamily="50" charset="-128"/>
              </a:endParaRPr>
            </a:p>
          </p:txBody>
        </p:sp>
        <p:sp>
          <p:nvSpPr>
            <p:cNvPr id="46" name="テキスト ボックス 88">
              <a:extLst>
                <a:ext uri="{FF2B5EF4-FFF2-40B4-BE49-F238E27FC236}">
                  <a16:creationId xmlns:a16="http://schemas.microsoft.com/office/drawing/2014/main" id="{4D8DEEC1-BC41-4D91-8334-4508EB5A6ED0}"/>
                </a:ext>
              </a:extLst>
            </p:cNvPr>
            <p:cNvSpPr txBox="1">
              <a:spLocks noChangeArrowheads="1"/>
            </p:cNvSpPr>
            <p:nvPr/>
          </p:nvSpPr>
          <p:spPr bwMode="auto">
            <a:xfrm>
              <a:off x="5154407" y="3198898"/>
              <a:ext cx="581651" cy="913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900" dirty="0">
                  <a:solidFill>
                    <a:srgbClr val="FF0000"/>
                  </a:solidFill>
                  <a:latin typeface="Meiryo UI" panose="020B0604030504040204" pitchFamily="50" charset="-128"/>
                  <a:ea typeface="Meiryo UI" panose="020B0604030504040204" pitchFamily="50" charset="-128"/>
                </a:rPr>
                <a:t>本事業以外の検証部分</a:t>
              </a:r>
            </a:p>
          </p:txBody>
        </p:sp>
      </p:grpSp>
      <p:sp>
        <p:nvSpPr>
          <p:cNvPr id="47" name="四角形吹き出し 67">
            <a:extLst>
              <a:ext uri="{FF2B5EF4-FFF2-40B4-BE49-F238E27FC236}">
                <a16:creationId xmlns:a16="http://schemas.microsoft.com/office/drawing/2014/main" id="{FE428335-24D4-49EB-90E6-5668D2CE9421}"/>
              </a:ext>
            </a:extLst>
          </p:cNvPr>
          <p:cNvSpPr>
            <a:spLocks noChangeArrowheads="1"/>
          </p:cNvSpPr>
          <p:nvPr/>
        </p:nvSpPr>
        <p:spPr bwMode="auto">
          <a:xfrm>
            <a:off x="8158635" y="4811832"/>
            <a:ext cx="1330075" cy="350837"/>
          </a:xfrm>
          <a:prstGeom prst="wedgeRectCallout">
            <a:avLst>
              <a:gd name="adj1" fmla="val -63534"/>
              <a:gd name="adj2" fmla="val 74494"/>
            </a:avLst>
          </a:prstGeom>
          <a:solidFill>
            <a:schemeClr val="accent2">
              <a:lumMod val="20000"/>
              <a:lumOff val="80000"/>
            </a:schemeClr>
          </a:solidFill>
          <a:ln w="9525" algn="ctr">
            <a:solidFill>
              <a:schemeClr val="bg2"/>
            </a:solidFill>
            <a:round/>
            <a:headEnd/>
            <a:tailEnd/>
          </a:ln>
        </p:spPr>
        <p:txBody>
          <a:bodyPr wrap="none" anchor="ct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dirty="0">
                <a:latin typeface="Meiryo UI" panose="020B0604030504040204" pitchFamily="50" charset="-128"/>
                <a:ea typeface="Meiryo UI" panose="020B0604030504040204" pitchFamily="50" charset="-128"/>
              </a:rPr>
              <a:t>○○データベースの整備</a:t>
            </a:r>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86331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6C2C8E74-4CB5-4CEB-9506-2893A6AC7366}"/>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【2.1</a:t>
            </a:r>
            <a:r>
              <a:rPr kumimoji="1" lang="ja-JP" altLang="en-US" sz="1800" dirty="0">
                <a:solidFill>
                  <a:srgbClr val="000099"/>
                </a:solidFill>
                <a:latin typeface="Meiryo UI" panose="020B0604030504040204" pitchFamily="50" charset="-128"/>
                <a:ea typeface="Meiryo UI" panose="020B0604030504040204" pitchFamily="50" charset="-128"/>
              </a:rPr>
              <a:t>　事業に関するこれまでの取り組み</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474CC44B-2D29-4584-9823-8DFDC0F3DE3C}"/>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9220" name="Rectangle 4">
            <a:extLst>
              <a:ext uri="{FF2B5EF4-FFF2-40B4-BE49-F238E27FC236}">
                <a16:creationId xmlns:a16="http://schemas.microsoft.com/office/drawing/2014/main" id="{50E59321-39B7-4BAA-931F-1FF22869CCAF}"/>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最終的に創出を目指す事業に関して、これまでの取り組みの内容について記載する。</a:t>
            </a:r>
          </a:p>
        </p:txBody>
      </p:sp>
      <p:sp>
        <p:nvSpPr>
          <p:cNvPr id="5125" name="Rectangle 5">
            <a:extLst>
              <a:ext uri="{FF2B5EF4-FFF2-40B4-BE49-F238E27FC236}">
                <a16:creationId xmlns:a16="http://schemas.microsoft.com/office/drawing/2014/main" id="{091F6734-52F0-457E-8BF9-EB8E6D3388A8}"/>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最終的に創出を目指す事業について、これまで事業関係者間において取り組んでいることを記載すること。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取り組みの内容として、これまでに事業関係者間で実質的なウェルネスデータを使った取り組みがあれば記載すること。</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この他、最終的に創出を目指す事業で提供しようと考えているサービス・製品の有効性（利用者の健康改善効果、医療費抑制効果等）や市場性を示すものが、これまでの取り組みにおいてあれば記述すること。</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これまでのウェルネスデータを使った取り組みの成果を踏まえた連動性のある提案を記載すること。</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5253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600AF419-2E09-474B-A580-6E8B0E1C2314}"/>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【2.2</a:t>
            </a:r>
            <a:r>
              <a:rPr kumimoji="1" lang="ja-JP" altLang="en-US" sz="1800" dirty="0">
                <a:solidFill>
                  <a:srgbClr val="000099"/>
                </a:solidFill>
                <a:latin typeface="Meiryo UI" panose="020B0604030504040204" pitchFamily="50" charset="-128"/>
                <a:ea typeface="Meiryo UI" panose="020B0604030504040204" pitchFamily="50" charset="-128"/>
              </a:rPr>
              <a:t>　事業における課題</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C0EF0A38-4BFD-400A-9D4B-9D2E4B836EAA}"/>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0244" name="Rectangle 4">
            <a:extLst>
              <a:ext uri="{FF2B5EF4-FFF2-40B4-BE49-F238E27FC236}">
                <a16:creationId xmlns:a16="http://schemas.microsoft.com/office/drawing/2014/main" id="{921954EC-96BF-4D4A-8CFE-495D88102A46}"/>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最終的に創出を目指す事業及び市場創出に関する課題を記載する。</a:t>
            </a:r>
          </a:p>
        </p:txBody>
      </p:sp>
      <p:sp>
        <p:nvSpPr>
          <p:cNvPr id="5125" name="Rectangle 5">
            <a:extLst>
              <a:ext uri="{FF2B5EF4-FFF2-40B4-BE49-F238E27FC236}">
                <a16:creationId xmlns:a16="http://schemas.microsoft.com/office/drawing/2014/main" id="{3D06245B-86D4-4C2C-8D65-E73C72088A67}"/>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p>
            <a:pPr marL="285750" indent="-285750" algn="l">
              <a:spcBef>
                <a:spcPct val="30000"/>
              </a:spcBef>
              <a:buFont typeface="Wingdings" panose="05000000000000000000" pitchFamily="2" charset="2"/>
              <a:buChar char="ü"/>
              <a:defRPr/>
            </a:pPr>
            <a:r>
              <a:rPr kumimoji="1" lang="ja-JP" altLang="en-US" sz="1400" dirty="0">
                <a:latin typeface="Meiryo UI" panose="020B0604030504040204" pitchFamily="50" charset="-128"/>
                <a:ea typeface="Meiryo UI" panose="020B0604030504040204" pitchFamily="50" charset="-128"/>
              </a:rPr>
              <a:t>最終的に創出を目指す事業・市場の創出に向けて、現状認識している課題について記載すること。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その際、「事業性・市場性に関わる課題」と、事業を実施するうえでの「規制・制度上の課題」（特に、</a:t>
            </a:r>
            <a:r>
              <a:rPr kumimoji="1" lang="ja-JP" altLang="en-US" sz="1400" dirty="0">
                <a:latin typeface="Meiryo UI" panose="020B0604030504040204" pitchFamily="50" charset="-128"/>
                <a:ea typeface="Meiryo UI" panose="020B0604030504040204" pitchFamily="50" charset="-128"/>
              </a:rPr>
              <a:t>個人情報を含むデータを取り扱う上での課題</a:t>
            </a:r>
            <a:r>
              <a:rPr kumimoji="1" lang="ja-JP" altLang="en-US" sz="1400" dirty="0">
                <a:solidFill>
                  <a:srgbClr val="000000"/>
                </a:solidFill>
                <a:latin typeface="Meiryo UI" panose="020B0604030504040204" pitchFamily="50" charset="-128"/>
                <a:ea typeface="Meiryo UI" panose="020B0604030504040204" pitchFamily="50" charset="-128"/>
              </a:rPr>
              <a:t>）に分けて記載すること。</a:t>
            </a:r>
            <a:endParaRPr kumimoji="1" lang="en-US" altLang="ja-JP" sz="1400" dirty="0">
              <a:solidFill>
                <a:srgbClr val="000000"/>
              </a:solidFill>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solidFill>
                  <a:srgbClr val="000000"/>
                </a:solidFill>
                <a:latin typeface="Meiryo UI" panose="020B0604030504040204" pitchFamily="50" charset="-128"/>
                <a:ea typeface="Meiryo UI" panose="020B0604030504040204" pitchFamily="50" charset="-128"/>
              </a:rPr>
              <a:t>課題設定の適切さ・根拠についても記載すること。</a:t>
            </a:r>
            <a:endParaRPr kumimoji="1" lang="en-US" altLang="ja-JP" sz="1400" dirty="0">
              <a:latin typeface="Meiryo UI" panose="020B0604030504040204" pitchFamily="50" charset="-128"/>
              <a:ea typeface="Meiryo UI" panose="020B0604030504040204" pitchFamily="50" charset="-128"/>
            </a:endParaRPr>
          </a:p>
          <a:p>
            <a:pPr marL="285750" indent="-285750" algn="l">
              <a:spcBef>
                <a:spcPct val="30000"/>
              </a:spcBef>
              <a:buFont typeface="Wingdings" panose="05000000000000000000" pitchFamily="2" charset="2"/>
              <a:buChar char="ü"/>
              <a:defRPr/>
            </a:pPr>
            <a:r>
              <a:rPr kumimoji="1" lang="ja-JP" altLang="en-US" sz="1400" dirty="0">
                <a:latin typeface="Meiryo UI" panose="020B0604030504040204" pitchFamily="50" charset="-128"/>
                <a:ea typeface="Meiryo UI" panose="020B0604030504040204" pitchFamily="50" charset="-128"/>
              </a:rPr>
              <a:t>現時点で検討している解決方針や対応策についても具体的に記載すること。</a:t>
            </a:r>
            <a:endParaRPr kumimoji="1" lang="en-US" altLang="ja-JP" sz="1400" dirty="0">
              <a:latin typeface="Meiryo UI" panose="020B0604030504040204" pitchFamily="50" charset="-128"/>
              <a:ea typeface="Meiryo UI" panose="020B0604030504040204" pitchFamily="50" charset="-128"/>
            </a:endParaRPr>
          </a:p>
          <a:p>
            <a:pPr marL="285750" indent="-285750" algn="l">
              <a:spcBef>
                <a:spcPct val="30000"/>
              </a:spcBef>
              <a:buFont typeface="Wingdings" panose="05000000000000000000" pitchFamily="2" charset="2"/>
              <a:buChar char="ü"/>
              <a:defRPr/>
            </a:pPr>
            <a:endParaRPr kumimoji="1" lang="en-US" altLang="ja-JP" sz="1400" dirty="0">
              <a:latin typeface="Meiryo UI" panose="020B0604030504040204" pitchFamily="50" charset="-128"/>
              <a:ea typeface="Meiryo UI" panose="020B0604030504040204" pitchFamily="50" charset="-128"/>
            </a:endParaRPr>
          </a:p>
          <a:p>
            <a:pPr algn="l">
              <a:spcBef>
                <a:spcPct val="30000"/>
              </a:spcBef>
              <a:defRPr/>
            </a:pPr>
            <a:endParaRPr kumimoji="1" lang="en-US" altLang="ja-JP" sz="1400" dirty="0">
              <a:latin typeface="Meiryo UI" panose="020B0604030504040204" pitchFamily="50" charset="-128"/>
              <a:ea typeface="Meiryo UI" panose="020B0604030504040204"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C67C6666-5B50-4B1C-BDB8-7182673E5399}"/>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【2.3</a:t>
            </a:r>
            <a:r>
              <a:rPr kumimoji="1" lang="ja-JP" altLang="en-US" sz="1800" dirty="0">
                <a:solidFill>
                  <a:srgbClr val="000099"/>
                </a:solidFill>
                <a:latin typeface="Meiryo UI" panose="020B0604030504040204" pitchFamily="50" charset="-128"/>
                <a:ea typeface="Meiryo UI" panose="020B0604030504040204" pitchFamily="50" charset="-128"/>
              </a:rPr>
              <a:t>　</a:t>
            </a:r>
            <a:r>
              <a:rPr kumimoji="1" lang="ja-JP" altLang="en-US" sz="1800" dirty="0">
                <a:solidFill>
                  <a:schemeClr val="accent6"/>
                </a:solidFill>
                <a:latin typeface="Meiryo UI" panose="020B0604030504040204" pitchFamily="50" charset="-128"/>
                <a:ea typeface="Meiryo UI" panose="020B0604030504040204" pitchFamily="50" charset="-128"/>
              </a:rPr>
              <a:t>事</a:t>
            </a:r>
            <a:r>
              <a:rPr kumimoji="1" lang="ja-JP" altLang="en-US" sz="1800" dirty="0">
                <a:solidFill>
                  <a:srgbClr val="000099"/>
                </a:solidFill>
                <a:latin typeface="Meiryo UI" panose="020B0604030504040204" pitchFamily="50" charset="-128"/>
                <a:ea typeface="Meiryo UI" panose="020B0604030504040204" pitchFamily="50" charset="-128"/>
              </a:rPr>
              <a:t>業の実施内容</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5123" name="Rectangle 3">
            <a:extLst>
              <a:ext uri="{FF2B5EF4-FFF2-40B4-BE49-F238E27FC236}">
                <a16:creationId xmlns:a16="http://schemas.microsoft.com/office/drawing/2014/main" id="{E1FEE622-7E48-4D15-B247-9659DDE1F9A9}"/>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11268" name="Rectangle 4">
            <a:extLst>
              <a:ext uri="{FF2B5EF4-FFF2-40B4-BE49-F238E27FC236}">
                <a16:creationId xmlns:a16="http://schemas.microsoft.com/office/drawing/2014/main" id="{E6C4C48E-FC68-451E-B042-F39B3B38DBBA}"/>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今回の事業における実施内容を具体的に記載する。</a:t>
            </a:r>
          </a:p>
        </p:txBody>
      </p:sp>
      <p:sp>
        <p:nvSpPr>
          <p:cNvPr id="5125" name="Rectangle 5">
            <a:extLst>
              <a:ext uri="{FF2B5EF4-FFF2-40B4-BE49-F238E27FC236}">
                <a16:creationId xmlns:a16="http://schemas.microsoft.com/office/drawing/2014/main" id="{19388D5A-4D60-4A17-8836-C3D9715FAAF5}"/>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事業の視点・方針と、全体のスキーム・概要を記載すること。</a:t>
            </a:r>
            <a:endParaRPr kumimoji="1" lang="en-US" altLang="ja-JP" sz="1400" dirty="0">
              <a:latin typeface="Meiryo UI" panose="020B0604030504040204" pitchFamily="50" charset="-128"/>
              <a:ea typeface="Meiryo UI" panose="020B0604030504040204" pitchFamily="50" charset="-128"/>
            </a:endParaRPr>
          </a:p>
          <a:p>
            <a:pPr marL="266700" indent="-266700" algn="l">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全体スキームを構成する各項目の実施内容を具体的かつ詳細に記載すること。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実施項目の設定から実施、成果の活用までの流れが理解しやすい記載方法を心がけること。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本プロジェクトの事業内容に新規性・独創性等を有する場合には、最終的に創出を目指す事業・市場の革新性に繋がる実施内容がある場合には、言及すること。</a:t>
            </a:r>
            <a:endParaRPr kumimoji="1" lang="en-US" altLang="ja-JP" sz="1400" dirty="0">
              <a:latin typeface="Meiryo UI" panose="020B0604030504040204" pitchFamily="50" charset="-128"/>
              <a:ea typeface="Meiryo UI" panose="020B0604030504040204" pitchFamily="50" charset="-128"/>
            </a:endParaRPr>
          </a:p>
          <a:p>
            <a:pPr lvl="1" algn="l">
              <a:spcBef>
                <a:spcPct val="30000"/>
              </a:spcBef>
              <a:defRPr/>
            </a:pPr>
            <a:endParaRPr kumimoji="1" lang="en-US" altLang="ja-JP" sz="1400" dirty="0">
              <a:latin typeface="Meiryo UI" panose="020B0604030504040204" pitchFamily="50" charset="-128"/>
              <a:ea typeface="Meiryo UI" panose="020B0604030504040204" pitchFamily="50" charset="-128"/>
            </a:endParaRPr>
          </a:p>
        </p:txBody>
      </p:sp>
      <p:sp>
        <p:nvSpPr>
          <p:cNvPr id="7" name="AutoShape 10">
            <a:extLst>
              <a:ext uri="{FF2B5EF4-FFF2-40B4-BE49-F238E27FC236}">
                <a16:creationId xmlns:a16="http://schemas.microsoft.com/office/drawing/2014/main" id="{57DE7AB3-F5FC-4420-B6F1-692DB50CB347}"/>
              </a:ext>
            </a:extLst>
          </p:cNvPr>
          <p:cNvSpPr>
            <a:spLocks noChangeArrowheads="1"/>
          </p:cNvSpPr>
          <p:nvPr/>
        </p:nvSpPr>
        <p:spPr bwMode="auto">
          <a:xfrm>
            <a:off x="2216150" y="3645024"/>
            <a:ext cx="5472112" cy="1187450"/>
          </a:xfrm>
          <a:prstGeom prst="roundRect">
            <a:avLst>
              <a:gd name="adj" fmla="val 16667"/>
            </a:avLst>
          </a:prstGeom>
          <a:solidFill>
            <a:srgbClr val="FFFF99"/>
          </a:solidFill>
          <a:ln w="19050">
            <a:solidFill>
              <a:schemeClr val="tx1"/>
            </a:solidFill>
            <a:round/>
            <a:headEnd/>
            <a:tailEnd/>
          </a:ln>
          <a:effectLst>
            <a:outerShdw dist="107763" dir="2700000" algn="ctr" rotWithShape="0">
              <a:schemeClr val="bg2">
                <a:alpha val="50000"/>
              </a:schemeClr>
            </a:outerShdw>
          </a:effectLst>
        </p:spPr>
        <p:txBody>
          <a:bodyPr anchor="ctr"/>
          <a:lstStyle/>
          <a:p>
            <a:pPr marL="179388" indent="-179388" algn="l">
              <a:buFont typeface="Arial" charset="0"/>
              <a:buChar char="•"/>
              <a:defRPr/>
            </a:pPr>
            <a:r>
              <a:rPr lang="ja-JP" altLang="en-US" sz="1200" dirty="0">
                <a:latin typeface="Meiryo UI" panose="020B0604030504040204" pitchFamily="50" charset="-128"/>
                <a:ea typeface="Meiryo UI" panose="020B0604030504040204" pitchFamily="50" charset="-128"/>
              </a:rPr>
              <a:t>公募要領の実施要件を踏まえた実施方法を記載してください。</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6">
            <a:extLst>
              <a:ext uri="{FF2B5EF4-FFF2-40B4-BE49-F238E27FC236}">
                <a16:creationId xmlns:a16="http://schemas.microsoft.com/office/drawing/2014/main" id="{F08486BF-E61D-4311-B747-72F12F054F6E}"/>
              </a:ext>
            </a:extLst>
          </p:cNvPr>
          <p:cNvSpPr txBox="1">
            <a:spLocks noChangeArrowheads="1"/>
          </p:cNvSpPr>
          <p:nvPr/>
        </p:nvSpPr>
        <p:spPr bwMode="auto">
          <a:xfrm>
            <a:off x="0" y="44450"/>
            <a:ext cx="9906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a:r>
              <a:rPr kumimoji="1" lang="en-US" altLang="ja-JP" sz="1800" dirty="0">
                <a:solidFill>
                  <a:srgbClr val="000099"/>
                </a:solidFill>
                <a:latin typeface="Meiryo UI" panose="020B0604030504040204" pitchFamily="50" charset="-128"/>
                <a:ea typeface="Meiryo UI" panose="020B0604030504040204" pitchFamily="50" charset="-128"/>
              </a:rPr>
              <a:t>【</a:t>
            </a:r>
            <a:r>
              <a:rPr kumimoji="1" lang="ja-JP" altLang="en-US" sz="1800" dirty="0">
                <a:solidFill>
                  <a:srgbClr val="000099"/>
                </a:solidFill>
                <a:latin typeface="Meiryo UI" panose="020B0604030504040204" pitchFamily="50" charset="-128"/>
                <a:ea typeface="Meiryo UI" panose="020B0604030504040204" pitchFamily="50" charset="-128"/>
              </a:rPr>
              <a:t>２　事業の内容及び実施方法</a:t>
            </a:r>
            <a:r>
              <a:rPr kumimoji="1" lang="en-US" altLang="ja-JP" sz="1800" dirty="0">
                <a:solidFill>
                  <a:srgbClr val="000099"/>
                </a:solidFill>
                <a:latin typeface="Meiryo UI" panose="020B0604030504040204" pitchFamily="50" charset="-128"/>
                <a:ea typeface="Meiryo UI" panose="020B0604030504040204" pitchFamily="50" charset="-128"/>
              </a:rPr>
              <a:t>】</a:t>
            </a:r>
          </a:p>
          <a:p>
            <a:pPr algn="l"/>
            <a:r>
              <a:rPr kumimoji="1" lang="en-US" altLang="ja-JP" sz="1800" dirty="0">
                <a:solidFill>
                  <a:srgbClr val="000099"/>
                </a:solidFill>
                <a:latin typeface="Meiryo UI" panose="020B0604030504040204" pitchFamily="50" charset="-128"/>
                <a:ea typeface="Meiryo UI" panose="020B0604030504040204" pitchFamily="50" charset="-128"/>
              </a:rPr>
              <a:t>【2.4</a:t>
            </a:r>
            <a:r>
              <a:rPr kumimoji="1" lang="ja-JP" altLang="en-US" sz="1800" dirty="0">
                <a:solidFill>
                  <a:srgbClr val="000099"/>
                </a:solidFill>
                <a:latin typeface="Meiryo UI" panose="020B0604030504040204" pitchFamily="50" charset="-128"/>
                <a:ea typeface="Meiryo UI" panose="020B0604030504040204" pitchFamily="50" charset="-128"/>
              </a:rPr>
              <a:t>　データの取り扱い</a:t>
            </a:r>
            <a:r>
              <a:rPr kumimoji="1" lang="en-US" altLang="ja-JP" sz="1800" dirty="0">
                <a:solidFill>
                  <a:srgbClr val="000099"/>
                </a:solidFill>
                <a:latin typeface="Meiryo UI" panose="020B0604030504040204" pitchFamily="50" charset="-128"/>
                <a:ea typeface="Meiryo UI" panose="020B0604030504040204" pitchFamily="50" charset="-128"/>
              </a:rPr>
              <a:t>】</a:t>
            </a:r>
          </a:p>
        </p:txBody>
      </p:sp>
      <p:sp>
        <p:nvSpPr>
          <p:cNvPr id="4099" name="Rectangle 7">
            <a:extLst>
              <a:ext uri="{FF2B5EF4-FFF2-40B4-BE49-F238E27FC236}">
                <a16:creationId xmlns:a16="http://schemas.microsoft.com/office/drawing/2014/main" id="{61071F32-A9A0-4054-9540-FC63D2E9EA4C}"/>
              </a:ext>
            </a:extLst>
          </p:cNvPr>
          <p:cNvSpPr>
            <a:spLocks noChangeArrowheads="1"/>
          </p:cNvSpPr>
          <p:nvPr/>
        </p:nvSpPr>
        <p:spPr bwMode="auto">
          <a:xfrm>
            <a:off x="146050" y="908050"/>
            <a:ext cx="919163" cy="649288"/>
          </a:xfrm>
          <a:prstGeom prst="rect">
            <a:avLst/>
          </a:prstGeom>
          <a:solidFill>
            <a:schemeClr val="bg1">
              <a:lumMod val="50000"/>
            </a:schemeClr>
          </a:solidFill>
          <a:ln w="9525" algn="ctr">
            <a:solidFill>
              <a:schemeClr val="bg2"/>
            </a:solidFill>
            <a:miter lim="800000"/>
            <a:headEnd/>
            <a:tailEnd/>
          </a:ln>
        </p:spPr>
        <p:txBody>
          <a:bodyPr wrap="none" anchor="ctr"/>
          <a:lstStyle/>
          <a:p>
            <a:pPr>
              <a:defRPr/>
            </a:pPr>
            <a:r>
              <a:rPr kumimoji="1" lang="ja-JP" altLang="en-US" sz="1600" dirty="0">
                <a:solidFill>
                  <a:schemeClr val="bg1"/>
                </a:solidFill>
                <a:latin typeface="Meiryo UI" panose="020B0604030504040204" pitchFamily="50" charset="-128"/>
                <a:ea typeface="Meiryo UI" panose="020B0604030504040204" pitchFamily="50" charset="-128"/>
              </a:rPr>
              <a:t>記述内容</a:t>
            </a:r>
          </a:p>
        </p:txBody>
      </p:sp>
      <p:sp>
        <p:nvSpPr>
          <p:cNvPr id="4100" name="Rectangle 8">
            <a:extLst>
              <a:ext uri="{FF2B5EF4-FFF2-40B4-BE49-F238E27FC236}">
                <a16:creationId xmlns:a16="http://schemas.microsoft.com/office/drawing/2014/main" id="{A2ACEBD1-5CA8-41D1-918E-6227DF6A62CF}"/>
              </a:ext>
            </a:extLst>
          </p:cNvPr>
          <p:cNvSpPr>
            <a:spLocks noChangeArrowheads="1"/>
          </p:cNvSpPr>
          <p:nvPr/>
        </p:nvSpPr>
        <p:spPr bwMode="auto">
          <a:xfrm>
            <a:off x="1065213" y="908050"/>
            <a:ext cx="8712200" cy="649288"/>
          </a:xfrm>
          <a:prstGeom prst="rect">
            <a:avLst/>
          </a:prstGeom>
          <a:solidFill>
            <a:schemeClr val="bg1"/>
          </a:solidFill>
          <a:ln w="9525" algn="ctr">
            <a:solidFill>
              <a:schemeClr val="bg2"/>
            </a:solidFill>
            <a:miter lim="800000"/>
            <a:headEnd/>
            <a:tailEnd/>
          </a:ln>
        </p:spPr>
        <p:txBody>
          <a:bodyPr wrap="none" anchor="ctr"/>
          <a:lstStyle>
            <a:lvl1pPr marL="182563" indent="-182563"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algn="l" eaLnBrk="1" hangingPunct="1"/>
            <a:r>
              <a:rPr kumimoji="1" lang="ja-JP" altLang="en-US" sz="1600" dirty="0">
                <a:latin typeface="Meiryo UI" panose="020B0604030504040204" pitchFamily="50" charset="-128"/>
                <a:ea typeface="Meiryo UI" panose="020B0604030504040204" pitchFamily="50" charset="-128"/>
              </a:rPr>
              <a:t>・	活用するデータとその分析手法に関して詳細情報を記載する。</a:t>
            </a:r>
          </a:p>
        </p:txBody>
      </p:sp>
      <p:sp>
        <p:nvSpPr>
          <p:cNvPr id="4101" name="Rectangle 9">
            <a:extLst>
              <a:ext uri="{FF2B5EF4-FFF2-40B4-BE49-F238E27FC236}">
                <a16:creationId xmlns:a16="http://schemas.microsoft.com/office/drawing/2014/main" id="{6B261488-D7DA-494B-840F-0CD2B22F67B1}"/>
              </a:ext>
            </a:extLst>
          </p:cNvPr>
          <p:cNvSpPr>
            <a:spLocks noChangeArrowheads="1"/>
          </p:cNvSpPr>
          <p:nvPr/>
        </p:nvSpPr>
        <p:spPr bwMode="auto">
          <a:xfrm>
            <a:off x="128588" y="1627188"/>
            <a:ext cx="9648825" cy="4897437"/>
          </a:xfrm>
          <a:prstGeom prst="rect">
            <a:avLst/>
          </a:prstGeom>
          <a:solidFill>
            <a:schemeClr val="bg1"/>
          </a:solidFill>
          <a:ln w="9525" algn="ctr">
            <a:solidFill>
              <a:schemeClr val="bg2"/>
            </a:solidFill>
            <a:miter lim="800000"/>
            <a:headEnd/>
            <a:tailEnd/>
          </a:ln>
        </p:spPr>
        <p:txBody>
          <a:bodyPr/>
          <a:lstStyle>
            <a:lvl1pPr marL="342900" indent="-3429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2001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266700" lvl="0" indent="-266700"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活用するデータに関して、少なくとも下記について可能な限り詳細に記載し、イメージ例を参考に概要については表形式でも整理すること。複数のデータを活用する場合は、データ種別ごとに整理すること。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活用するデータの種別</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データの対象と規模（地域、人数、性別、</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年齢、その他属性）</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データの取得方法（特に、既存データと新規</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取得データを明確に区別すること）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データの保有者</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データ提供先とのデータ提供に関する同意状況・</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同意取得方法</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個人情報を含むデータを扱う場合、その管理を</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適切に行うことが出来る仕組み及び体制</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データ取得における課題と対応方針</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なぜそのデータを選択するのか・データ選択の適切性</a:t>
            </a:r>
            <a:endParaRPr kumimoji="1" lang="en-US" altLang="ja-JP" sz="1400" dirty="0">
              <a:latin typeface="Meiryo UI" panose="020B0604030504040204" pitchFamily="50" charset="-128"/>
              <a:ea typeface="Meiryo UI" panose="020B0604030504040204" pitchFamily="50" charset="-128"/>
            </a:endParaRPr>
          </a:p>
          <a:p>
            <a:pPr marL="266700" lvl="0" indent="-266700" algn="l" eaLnBrk="1" hangingPunct="1">
              <a:spcBef>
                <a:spcPct val="30000"/>
              </a:spcBef>
              <a:buFont typeface="Wingdings" pitchFamily="2" charset="2"/>
              <a:buChar char="ü"/>
              <a:defRPr/>
            </a:pPr>
            <a:r>
              <a:rPr kumimoji="1" lang="ja-JP" altLang="en-US" sz="1400" dirty="0">
                <a:latin typeface="Meiryo UI" panose="020B0604030504040204" pitchFamily="50" charset="-128"/>
                <a:ea typeface="Meiryo UI" panose="020B0604030504040204" pitchFamily="50" charset="-128"/>
              </a:rPr>
              <a:t>活用するデータの分析手法についてに可能な限り詳細に記載する。複数のデータを活用する場合は、それらをどのように組み合わせて分析するのかが分かるように整理すること。</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データの分析手法</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データ分析における課題と対応方針</a:t>
            </a:r>
            <a:endParaRPr kumimoji="1" lang="en-US" altLang="ja-JP" sz="1400" dirty="0">
              <a:latin typeface="Meiryo UI" panose="020B0604030504040204" pitchFamily="50" charset="-128"/>
              <a:ea typeface="Meiryo UI" panose="020B0604030504040204" pitchFamily="50" charset="-128"/>
            </a:endParaRPr>
          </a:p>
          <a:p>
            <a:pPr marL="622300" lvl="1" indent="-165100" algn="l">
              <a:spcBef>
                <a:spcPct val="30000"/>
              </a:spcBef>
              <a:buFontTx/>
              <a:buChar char="•"/>
              <a:defRPr/>
            </a:pPr>
            <a:r>
              <a:rPr kumimoji="1" lang="ja-JP" altLang="en-US" sz="1400" dirty="0">
                <a:latin typeface="Meiryo UI" panose="020B0604030504040204" pitchFamily="50" charset="-128"/>
                <a:ea typeface="Meiryo UI" panose="020B0604030504040204" pitchFamily="50" charset="-128"/>
              </a:rPr>
              <a:t>なぜその分析手法を選択するのか・分析手法選択の適切性</a:t>
            </a:r>
            <a:endParaRPr kumimoji="1" lang="en-US" altLang="ja-JP" sz="1400" dirty="0">
              <a:latin typeface="Meiryo UI" panose="020B0604030504040204" pitchFamily="50" charset="-128"/>
              <a:ea typeface="Meiryo UI" panose="020B0604030504040204" pitchFamily="50" charset="-128"/>
            </a:endParaRPr>
          </a:p>
        </p:txBody>
      </p:sp>
      <p:sp>
        <p:nvSpPr>
          <p:cNvPr id="7" name="テキスト ボックス 1">
            <a:extLst>
              <a:ext uri="{FF2B5EF4-FFF2-40B4-BE49-F238E27FC236}">
                <a16:creationId xmlns:a16="http://schemas.microsoft.com/office/drawing/2014/main" id="{2BE5C920-FDB8-4213-808E-259754001258}"/>
              </a:ext>
            </a:extLst>
          </p:cNvPr>
          <p:cNvSpPr txBox="1">
            <a:spLocks noChangeArrowheads="1"/>
          </p:cNvSpPr>
          <p:nvPr/>
        </p:nvSpPr>
        <p:spPr bwMode="auto">
          <a:xfrm>
            <a:off x="4803394" y="2519318"/>
            <a:ext cx="2109810" cy="261610"/>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r>
              <a:rPr kumimoji="1" lang="ja-JP" altLang="en-US" sz="1050" b="1" dirty="0">
                <a:latin typeface="Meiryo UI" panose="020B0604030504040204" pitchFamily="50" charset="-128"/>
                <a:ea typeface="Meiryo UI" panose="020B0604030504040204" pitchFamily="50" charset="-128"/>
              </a:rPr>
              <a:t>活用するデータ概要のイメージ例</a:t>
            </a:r>
          </a:p>
        </p:txBody>
      </p:sp>
      <p:graphicFrame>
        <p:nvGraphicFramePr>
          <p:cNvPr id="8" name="Group 138">
            <a:extLst>
              <a:ext uri="{FF2B5EF4-FFF2-40B4-BE49-F238E27FC236}">
                <a16:creationId xmlns:a16="http://schemas.microsoft.com/office/drawing/2014/main" id="{8DA51C1F-0E6B-43BF-94A3-5024B6F99AEC}"/>
              </a:ext>
            </a:extLst>
          </p:cNvPr>
          <p:cNvGraphicFramePr>
            <a:graphicFrameLocks noGrp="1"/>
          </p:cNvGraphicFramePr>
          <p:nvPr>
            <p:extLst>
              <p:ext uri="{D42A27DB-BD31-4B8C-83A1-F6EECF244321}">
                <p14:modId xmlns:p14="http://schemas.microsoft.com/office/powerpoint/2010/main" val="327496330"/>
              </p:ext>
            </p:extLst>
          </p:nvPr>
        </p:nvGraphicFramePr>
        <p:xfrm>
          <a:off x="4837578" y="2874207"/>
          <a:ext cx="4579124" cy="1606296"/>
        </p:xfrm>
        <a:graphic>
          <a:graphicData uri="http://schemas.openxmlformats.org/drawingml/2006/table">
            <a:tbl>
              <a:tblPr/>
              <a:tblGrid>
                <a:gridCol w="509243">
                  <a:extLst>
                    <a:ext uri="{9D8B030D-6E8A-4147-A177-3AD203B41FA5}">
                      <a16:colId xmlns:a16="http://schemas.microsoft.com/office/drawing/2014/main" val="20000"/>
                    </a:ext>
                  </a:extLst>
                </a:gridCol>
                <a:gridCol w="541489">
                  <a:extLst>
                    <a:ext uri="{9D8B030D-6E8A-4147-A177-3AD203B41FA5}">
                      <a16:colId xmlns:a16="http://schemas.microsoft.com/office/drawing/2014/main" val="3765158283"/>
                    </a:ext>
                  </a:extLst>
                </a:gridCol>
                <a:gridCol w="576064">
                  <a:extLst>
                    <a:ext uri="{9D8B030D-6E8A-4147-A177-3AD203B41FA5}">
                      <a16:colId xmlns:a16="http://schemas.microsoft.com/office/drawing/2014/main" val="3065343506"/>
                    </a:ext>
                  </a:extLst>
                </a:gridCol>
                <a:gridCol w="576064">
                  <a:extLst>
                    <a:ext uri="{9D8B030D-6E8A-4147-A177-3AD203B41FA5}">
                      <a16:colId xmlns:a16="http://schemas.microsoft.com/office/drawing/2014/main" val="1850328551"/>
                    </a:ext>
                  </a:extLst>
                </a:gridCol>
                <a:gridCol w="953463">
                  <a:extLst>
                    <a:ext uri="{9D8B030D-6E8A-4147-A177-3AD203B41FA5}">
                      <a16:colId xmlns:a16="http://schemas.microsoft.com/office/drawing/2014/main" val="20001"/>
                    </a:ext>
                  </a:extLst>
                </a:gridCol>
                <a:gridCol w="630713">
                  <a:extLst>
                    <a:ext uri="{9D8B030D-6E8A-4147-A177-3AD203B41FA5}">
                      <a16:colId xmlns:a16="http://schemas.microsoft.com/office/drawing/2014/main" val="414242237"/>
                    </a:ext>
                  </a:extLst>
                </a:gridCol>
                <a:gridCol w="792088">
                  <a:extLst>
                    <a:ext uri="{9D8B030D-6E8A-4147-A177-3AD203B41FA5}">
                      <a16:colId xmlns:a16="http://schemas.microsoft.com/office/drawing/2014/main" val="20002"/>
                    </a:ext>
                  </a:extLst>
                </a:gridCol>
              </a:tblGrid>
              <a:tr h="266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データ</a:t>
                      </a:r>
                      <a:br>
                        <a:rPr kumimoji="0" lang="en-US" altLang="ja-JP"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b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種別</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対象と</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規模</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取得</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方法</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保有者</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同意状況・</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同意取得方法</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課題</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対応方針</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267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・〇〇</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・〇〇</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67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98023356"/>
      </p:ext>
    </p:extLst>
  </p:cSld>
  <p:clrMapOvr>
    <a:masterClrMapping/>
  </p:clrMapOvr>
</p:sld>
</file>

<file path=ppt/theme/theme1.xml><?xml version="1.0" encoding="utf-8"?>
<a:theme xmlns:a="http://schemas.openxmlformats.org/drawingml/2006/main" name="template1">
  <a:themeElements>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sz="1000" b="0" i="0" u="none" strike="noStrike" cap="none" normalizeH="0" baseline="0" smtClean="0">
            <a:ln>
              <a:noFill/>
            </a:ln>
            <a:solidFill>
              <a:schemeClr val="tx1"/>
            </a:solidFill>
            <a:effectLst/>
            <a:latin typeface="ＭＳ Ｐゴシック" pitchFamily="50" charset="-128"/>
            <a:ea typeface="ＭＳ Ｐゴシック" pitchFamily="50" charset="-128"/>
          </a:defRPr>
        </a:defPPr>
      </a:lstStyle>
    </a:lnDef>
  </a:objectDefaults>
  <a:extraClrSchemeLst>
    <a:extraClrScheme>
      <a:clrScheme name="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3725D76DADB4C4A93D3578159550659" ma:contentTypeVersion="9" ma:contentTypeDescription="新しいドキュメントを作成します。" ma:contentTypeScope="" ma:versionID="e03388047ce12cf1452bdb358b71ba88">
  <xsd:schema xmlns:xsd="http://www.w3.org/2001/XMLSchema" xmlns:xs="http://www.w3.org/2001/XMLSchema" xmlns:p="http://schemas.microsoft.com/office/2006/metadata/properties" xmlns:ns2="90034f6a-61ce-468e-bc07-b65de9025b23" targetNamespace="http://schemas.microsoft.com/office/2006/metadata/properties" ma:root="true" ma:fieldsID="fb897cf5367db6375ed7279915a941c9" ns2:_="">
    <xsd:import namespace="90034f6a-61ce-468e-bc07-b65de9025b2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034f6a-61ce-468e-bc07-b65de9025b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41F45C-38F4-4930-9C73-848E36A9C9FE}">
  <ds:schemaRef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90034f6a-61ce-468e-bc07-b65de9025b23"/>
    <ds:schemaRef ds:uri="http://purl.org/dc/elements/1.1/"/>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C31A0C93-CCFC-4596-86FA-16338AAD1D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034f6a-61ce-468e-bc07-b65de9025b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FAF2E7-0F1F-43BB-B9E3-05955D3ABD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template1</Template>
  <TotalTime>0</TotalTime>
  <Pages>0</Pages>
  <Words>3106</Words>
  <Characters>0</Characters>
  <Application>Microsoft Office PowerPoint</Application>
  <DocSecurity>0</DocSecurity>
  <PresentationFormat>ユーザー設定</PresentationFormat>
  <Lines>0</Lines>
  <Paragraphs>434</Paragraphs>
  <Slides>20</Slides>
  <Notes>20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Meiryo UI</vt:lpstr>
      <vt:lpstr>ＭＳ Ｐゴシック</vt:lpstr>
      <vt:lpstr>Arial</vt:lpstr>
      <vt:lpstr>Wingdings</vt:lpstr>
      <vt:lpstr>template1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122</cp:revision>
  <cp:lastPrinted>1899-12-30T00:00:00Z</cp:lastPrinted>
  <dcterms:created xsi:type="dcterms:W3CDTF">2006-08-31T19:51:59Z</dcterms:created>
  <dcterms:modified xsi:type="dcterms:W3CDTF">2020-06-30T01:51:35Z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1041-6.4.0.1897</vt:lpwstr>
  </property>
  <property fmtid="{D5CDD505-2E9C-101B-9397-08002B2CF9AE}" pid="3" name="ContentTypeId">
    <vt:lpwstr>0x010100B3725D76DADB4C4A93D3578159550659</vt:lpwstr>
  </property>
</Properties>
</file>