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82" r:id="rId5"/>
    <p:sldId id="285" r:id="rId6"/>
    <p:sldId id="284" r:id="rId7"/>
    <p:sldId id="287" r:id="rId8"/>
    <p:sldId id="275" r:id="rId9"/>
  </p:sldIdLst>
  <p:sldSz cx="7559675" cy="10691813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81" userDrawn="1">
          <p15:clr>
            <a:srgbClr val="A4A3A4"/>
          </p15:clr>
        </p15:guide>
        <p15:guide id="2" orient="horz" pos="3617" userDrawn="1">
          <p15:clr>
            <a:srgbClr val="A4A3A4"/>
          </p15:clr>
        </p15:guide>
        <p15:guide id="3" orient="horz" pos="124" userDrawn="1">
          <p15:clr>
            <a:srgbClr val="A4A3A4"/>
          </p15:clr>
        </p15:guide>
        <p15:guide id="4" orient="horz" pos="6543" userDrawn="1">
          <p15:clr>
            <a:srgbClr val="A4A3A4"/>
          </p15:clr>
        </p15:guide>
        <p15:guide id="7" orient="horz" pos="3368" userDrawn="1">
          <p15:clr>
            <a:srgbClr val="A4A3A4"/>
          </p15:clr>
        </p15:guide>
        <p15:guide id="8" orient="horz" pos="6633" userDrawn="1">
          <p15:clr>
            <a:srgbClr val="A4A3A4"/>
          </p15:clr>
        </p15:guide>
        <p15:guide id="9" pos="4649" userDrawn="1">
          <p15:clr>
            <a:srgbClr val="A4A3A4"/>
          </p15:clr>
        </p15:guide>
        <p15:guide id="10" pos="113" userDrawn="1">
          <p15:clr>
            <a:srgbClr val="A4A3A4"/>
          </p15:clr>
        </p15:guide>
        <p15:guide id="11" pos="294" userDrawn="1">
          <p15:clr>
            <a:srgbClr val="A4A3A4"/>
          </p15:clr>
        </p15:guide>
        <p15:guide id="12" pos="4468" userDrawn="1">
          <p15:clr>
            <a:srgbClr val="A4A3A4"/>
          </p15:clr>
        </p15:guide>
        <p15:guide id="13" orient="horz" pos="192" userDrawn="1">
          <p15:clr>
            <a:srgbClr val="A4A3A4"/>
          </p15:clr>
        </p15:guide>
        <p15:guide id="14" orient="horz" pos="6735" userDrawn="1">
          <p15:clr>
            <a:srgbClr val="FBAE40"/>
          </p15:clr>
        </p15:guide>
        <p15:guide id="15" pos="22" userDrawn="1">
          <p15:clr>
            <a:srgbClr val="FBAE40"/>
          </p15:clr>
        </p15:guide>
        <p15:guide id="16" pos="4762" userDrawn="1">
          <p15:clr>
            <a:srgbClr val="FBAE40"/>
          </p15:clr>
        </p15:guide>
        <p15:guide id="17" orient="horz" pos="11" userDrawn="1">
          <p15:clr>
            <a:srgbClr val="FBAE4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22521F-8EFC-1BBC-8BC8-3CF1BC7C1CA1}" name="星野 友輔(HOSHINO Yusuke)" initials="友星" userId="S::hoshino.yusuke.6yj@cfa.go.jp::a6a179ce-e9db-4fe6-8d63-5274e2ac30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E75"/>
    <a:srgbClr val="ED7F91"/>
    <a:srgbClr val="FF6B35"/>
    <a:srgbClr val="226F9F"/>
    <a:srgbClr val="A4C2EA"/>
    <a:srgbClr val="EF7E4B"/>
    <a:srgbClr val="F2976E"/>
    <a:srgbClr val="EEEDE2"/>
    <a:srgbClr val="E5E3D3"/>
    <a:srgbClr val="045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C660F-7834-4AAF-9E9F-DA1D17AC31AE}" v="19" dt="2026-03-25T04:18:35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6" autoAdjust="0"/>
  </p:normalViewPr>
  <p:slideViewPr>
    <p:cSldViewPr snapToGrid="0" showGuides="1">
      <p:cViewPr varScale="1">
        <p:scale>
          <a:sx n="70" d="100"/>
          <a:sy n="70" d="100"/>
        </p:scale>
        <p:origin x="3054" y="258"/>
      </p:cViewPr>
      <p:guideLst>
        <p:guide pos="2381"/>
        <p:guide orient="horz" pos="3617"/>
        <p:guide orient="horz" pos="124"/>
        <p:guide orient="horz" pos="6543"/>
        <p:guide orient="horz" pos="3368"/>
        <p:guide orient="horz" pos="6633"/>
        <p:guide pos="4649"/>
        <p:guide pos="113"/>
        <p:guide pos="294"/>
        <p:guide pos="4468"/>
        <p:guide orient="horz" pos="192"/>
        <p:guide orient="horz" pos="6735"/>
        <p:guide pos="22"/>
        <p:guide pos="4762"/>
        <p:guide orient="horz" pos="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DE93C79-37D1-4AA1-9FED-4C6900DFDD0A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9487"/>
            <a:ext cx="5435600" cy="391048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998AB21-32CD-4E40-9D51-35E41DAB1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00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138-69B9-32FB-0510-39BA808E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F1EE39-F6B4-0B65-5DA2-1ACB5864B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747640-87D8-31D5-4F83-DCAF92818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25D9D2-325F-FDBF-354C-AB444B042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94F61-872F-4716-9C0E-E9381FF2C3C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66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29659-90B6-7595-55F7-C1F471E2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EB0B17-D0A4-EC59-7B95-EB2EC1BB1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76CD61-8AEB-07AD-5F3B-486C9D3C4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0BD691-F7E5-3130-3567-3E1D65218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94F61-872F-4716-9C0E-E9381FF2C3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66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AFD5-B1F0-6DC2-7945-D7ED7AD8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9273BF-AA70-91DB-D0D2-D79BCE7EF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8D8C1D-8213-255F-3828-6D1B1F75E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816BC-1468-CF47-9783-73C392508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94F61-872F-4716-9C0E-E9381FF2C3C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3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D6BC6-A07B-87F5-4314-C9307AF1C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D8C222-7915-3D67-4977-F8C41C6EC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FE5466-A14B-725D-2192-494ABA4DC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9A2096-EA97-9B46-1AF4-432F0BC1B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94F61-872F-4716-9C0E-E9381FF2C3C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40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BB5E8-95DE-9254-65BE-39D18379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A78138-B9CE-D3ED-40CC-62AB6A8DA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7A4D639-654D-0586-0EE8-9307A4E60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9B9ED6-0491-81D4-A418-58902CF52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6E12F-69CC-4A63-9D40-934FB338B36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9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1D911-F9BE-6BFE-1C36-4AFFE3C4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8073F3-0FC0-8664-94A3-52021918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1030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5D91C54-8716-CBB8-156E-E4148D9C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AB981839-8F2A-4CE0-BEDE-5116699C9396}" type="datetimeFigureOut">
              <a:rPr kumimoji="1" lang="ja-JP" altLang="en-US" smtClean="0"/>
              <a:t>2026/4/13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37C561A-F514-0C0B-2F2E-8B314156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C7F34A-7A23-7810-1D59-8206BD64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/>
          <a:lstStyle/>
          <a:p>
            <a:fld id="{F02FC105-E1AB-4A0B-AFA3-FD1832D572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745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1D06501-0E6C-2B79-A61A-775DAF99F098}"/>
              </a:ext>
            </a:extLst>
          </p:cNvPr>
          <p:cNvGrpSpPr/>
          <p:nvPr userDrawn="1"/>
        </p:nvGrpSpPr>
        <p:grpSpPr>
          <a:xfrm flipH="1" flipV="1">
            <a:off x="-465498" y="10692700"/>
            <a:ext cx="476246" cy="471044"/>
            <a:chOff x="15119350" y="-471044"/>
            <a:chExt cx="476246" cy="471044"/>
          </a:xfrm>
        </p:grpSpPr>
        <p:sp>
          <p:nvSpPr>
            <p:cNvPr id="11" name="正方形/長方形 8">
              <a:extLst>
                <a:ext uri="{FF2B5EF4-FFF2-40B4-BE49-F238E27FC236}">
                  <a16:creationId xmlns:a16="http://schemas.microsoft.com/office/drawing/2014/main" id="{49A59926-A6FA-18D6-BAD7-5B99FC613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19350" y="-471044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 dirty="0"/>
            </a:p>
          </p:txBody>
        </p:sp>
        <p:sp>
          <p:nvSpPr>
            <p:cNvPr id="12" name="正方形/長方形 8">
              <a:extLst>
                <a:ext uri="{FF2B5EF4-FFF2-40B4-BE49-F238E27FC236}">
                  <a16:creationId xmlns:a16="http://schemas.microsoft.com/office/drawing/2014/main" id="{7138AB5E-9D6C-DA21-90F3-44A586CD94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35596" y="-360000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86BD5E5-99AA-6CE2-4FE0-D7B0CBF1F73D}"/>
              </a:ext>
            </a:extLst>
          </p:cNvPr>
          <p:cNvGrpSpPr/>
          <p:nvPr userDrawn="1"/>
        </p:nvGrpSpPr>
        <p:grpSpPr>
          <a:xfrm flipH="1">
            <a:off x="-465498" y="-471044"/>
            <a:ext cx="476246" cy="471044"/>
            <a:chOff x="15119350" y="-471044"/>
            <a:chExt cx="476246" cy="471044"/>
          </a:xfrm>
        </p:grpSpPr>
        <p:sp>
          <p:nvSpPr>
            <p:cNvPr id="14" name="正方形/長方形 8">
              <a:extLst>
                <a:ext uri="{FF2B5EF4-FFF2-40B4-BE49-F238E27FC236}">
                  <a16:creationId xmlns:a16="http://schemas.microsoft.com/office/drawing/2014/main" id="{8D0942A8-E44D-8C9D-66C8-6B08F9DC0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19350" y="-471044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 dirty="0"/>
            </a:p>
          </p:txBody>
        </p:sp>
        <p:sp>
          <p:nvSpPr>
            <p:cNvPr id="15" name="正方形/長方形 8">
              <a:extLst>
                <a:ext uri="{FF2B5EF4-FFF2-40B4-BE49-F238E27FC236}">
                  <a16:creationId xmlns:a16="http://schemas.microsoft.com/office/drawing/2014/main" id="{02FF3D6A-4C66-808C-460F-F0587C364A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35596" y="-360000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098EF80-B3A5-52C8-D51F-801F4AB68EED}"/>
              </a:ext>
            </a:extLst>
          </p:cNvPr>
          <p:cNvGrpSpPr/>
          <p:nvPr userDrawn="1"/>
        </p:nvGrpSpPr>
        <p:grpSpPr>
          <a:xfrm>
            <a:off x="7547643" y="-471044"/>
            <a:ext cx="476246" cy="471044"/>
            <a:chOff x="15119350" y="-471044"/>
            <a:chExt cx="476246" cy="471044"/>
          </a:xfrm>
        </p:grpSpPr>
        <p:sp>
          <p:nvSpPr>
            <p:cNvPr id="18" name="正方形/長方形 8">
              <a:extLst>
                <a:ext uri="{FF2B5EF4-FFF2-40B4-BE49-F238E27FC236}">
                  <a16:creationId xmlns:a16="http://schemas.microsoft.com/office/drawing/2014/main" id="{E41C2C2A-96D3-2CFF-C59A-C686359252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19350" y="-471044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 dirty="0"/>
            </a:p>
          </p:txBody>
        </p:sp>
        <p:sp>
          <p:nvSpPr>
            <p:cNvPr id="19" name="正方形/長方形 8">
              <a:extLst>
                <a:ext uri="{FF2B5EF4-FFF2-40B4-BE49-F238E27FC236}">
                  <a16:creationId xmlns:a16="http://schemas.microsoft.com/office/drawing/2014/main" id="{57511B99-CBBA-D02E-6B78-783C39AC4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35596" y="-360000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A8175F3-667F-832A-DF87-1C3D86580369}"/>
              </a:ext>
            </a:extLst>
          </p:cNvPr>
          <p:cNvGrpSpPr/>
          <p:nvPr userDrawn="1"/>
        </p:nvGrpSpPr>
        <p:grpSpPr>
          <a:xfrm flipV="1">
            <a:off x="7547643" y="10692700"/>
            <a:ext cx="476246" cy="471044"/>
            <a:chOff x="15119350" y="-471044"/>
            <a:chExt cx="476246" cy="471044"/>
          </a:xfrm>
        </p:grpSpPr>
        <p:sp>
          <p:nvSpPr>
            <p:cNvPr id="21" name="正方形/長方形 8">
              <a:extLst>
                <a:ext uri="{FF2B5EF4-FFF2-40B4-BE49-F238E27FC236}">
                  <a16:creationId xmlns:a16="http://schemas.microsoft.com/office/drawing/2014/main" id="{F958D714-4FFE-61ED-2586-DED7C756F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19350" y="-471044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 dirty="0"/>
            </a:p>
          </p:txBody>
        </p:sp>
        <p:sp>
          <p:nvSpPr>
            <p:cNvPr id="22" name="正方形/長方形 8">
              <a:extLst>
                <a:ext uri="{FF2B5EF4-FFF2-40B4-BE49-F238E27FC236}">
                  <a16:creationId xmlns:a16="http://schemas.microsoft.com/office/drawing/2014/main" id="{CF937D75-64D2-28CB-944F-A622E88F0D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35596" y="-360000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0 h 360000"/>
                <a:gd name="connsiteX1" fmla="*/ 360000 w 451440"/>
                <a:gd name="connsiteY1" fmla="*/ 360000 h 360000"/>
                <a:gd name="connsiteX2" fmla="*/ 0 w 451440"/>
                <a:gd name="connsiteY2" fmla="*/ 360000 h 360000"/>
                <a:gd name="connsiteX3" fmla="*/ 0 w 451440"/>
                <a:gd name="connsiteY3" fmla="*/ 0 h 360000"/>
                <a:gd name="connsiteX4" fmla="*/ 451440 w 451440"/>
                <a:gd name="connsiteY4" fmla="*/ 91440 h 360000"/>
                <a:gd name="connsiteX0" fmla="*/ 360000 w 360000"/>
                <a:gd name="connsiteY0" fmla="*/ 0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360000" y="360000"/>
                  </a:moveTo>
                  <a:lnTo>
                    <a:pt x="0" y="3600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599"/>
            </a:p>
          </p:txBody>
        </p:sp>
      </p:grpSp>
    </p:spTree>
    <p:extLst>
      <p:ext uri="{BB962C8B-B14F-4D97-AF65-F5344CB8AC3E}">
        <p14:creationId xmlns:p14="http://schemas.microsoft.com/office/powerpoint/2010/main" val="35156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EB830-07F1-5370-EA87-54432153F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C4E78D1-3D8F-5351-BF46-ADB8E6205065}"/>
              </a:ext>
            </a:extLst>
          </p:cNvPr>
          <p:cNvSpPr/>
          <p:nvPr/>
        </p:nvSpPr>
        <p:spPr bwMode="gray">
          <a:xfrm>
            <a:off x="7679546" y="272906"/>
            <a:ext cx="878667" cy="3557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r>
              <a:rPr lang="ja-JP" altLang="en-US" dirty="0"/>
              <a:t>案</a:t>
            </a:r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B1FD1-23AC-D9DA-2552-94DC39522A33}"/>
              </a:ext>
            </a:extLst>
          </p:cNvPr>
          <p:cNvSpPr/>
          <p:nvPr/>
        </p:nvSpPr>
        <p:spPr>
          <a:xfrm>
            <a:off x="408163" y="8549073"/>
            <a:ext cx="6589223" cy="738517"/>
          </a:xfrm>
          <a:prstGeom prst="roundRect">
            <a:avLst>
              <a:gd name="adj" fmla="val 6191"/>
            </a:avLst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>
              <a:spcAft>
                <a:spcPts val="600"/>
              </a:spcAft>
            </a:pP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利用方法</a:t>
            </a: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利用を希望される方やご相談のある方は、以下の問合せ先までお気軽にご連絡ください。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4D5310-04F3-2F27-A0EB-92F4F69F39BE}"/>
              </a:ext>
            </a:extLst>
          </p:cNvPr>
          <p:cNvSpPr/>
          <p:nvPr/>
        </p:nvSpPr>
        <p:spPr>
          <a:xfrm>
            <a:off x="485227" y="9306534"/>
            <a:ext cx="5491270" cy="1080479"/>
          </a:xfrm>
          <a:prstGeom prst="rect">
            <a:avLst/>
          </a:prstGeom>
          <a:solidFill>
            <a:srgbClr val="EEE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自治体の担当部署の連絡先や、窓口となる委託先事業者がある場合には、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その連絡先をご記入ください。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8DB983-2B0F-19EF-594F-15006C4C8C7A}"/>
              </a:ext>
            </a:extLst>
          </p:cNvPr>
          <p:cNvSpPr/>
          <p:nvPr/>
        </p:nvSpPr>
        <p:spPr>
          <a:xfrm>
            <a:off x="6053559" y="9287590"/>
            <a:ext cx="1020890" cy="108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自治体で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もってたら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QR</a:t>
            </a:r>
            <a:endParaRPr kumimoji="1" lang="ja-JP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90DB298-F8D7-2ED4-F768-488675659609}"/>
              </a:ext>
            </a:extLst>
          </p:cNvPr>
          <p:cNvCxnSpPr>
            <a:cxnSpLocks/>
            <a:endCxn id="10" idx="4"/>
          </p:cNvCxnSpPr>
          <p:nvPr/>
        </p:nvCxnSpPr>
        <p:spPr>
          <a:xfrm flipH="1">
            <a:off x="485226" y="8667750"/>
            <a:ext cx="6448974" cy="9525"/>
          </a:xfrm>
          <a:prstGeom prst="line">
            <a:avLst/>
          </a:prstGeom>
          <a:ln w="38100">
            <a:solidFill>
              <a:srgbClr val="FF6B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01806CF-D3A7-12AF-1B7C-782C6DC51A28}"/>
              </a:ext>
            </a:extLst>
          </p:cNvPr>
          <p:cNvSpPr/>
          <p:nvPr/>
        </p:nvSpPr>
        <p:spPr>
          <a:xfrm>
            <a:off x="485226" y="8305800"/>
            <a:ext cx="3376825" cy="371475"/>
          </a:xfrm>
          <a:custGeom>
            <a:avLst/>
            <a:gdLst>
              <a:gd name="csX0" fmla="*/ 150880 w 3058074"/>
              <a:gd name="csY0" fmla="*/ 0 h 390525"/>
              <a:gd name="csX1" fmla="*/ 2907194 w 3058074"/>
              <a:gd name="csY1" fmla="*/ 0 h 390525"/>
              <a:gd name="csX2" fmla="*/ 3058074 w 3058074"/>
              <a:gd name="csY2" fmla="*/ 150880 h 390525"/>
              <a:gd name="csX3" fmla="*/ 3058074 w 3058074"/>
              <a:gd name="csY3" fmla="*/ 390525 h 390525"/>
              <a:gd name="csX4" fmla="*/ 0 w 3058074"/>
              <a:gd name="csY4" fmla="*/ 390525 h 390525"/>
              <a:gd name="csX5" fmla="*/ 0 w 3058074"/>
              <a:gd name="csY5" fmla="*/ 150880 h 390525"/>
              <a:gd name="csX6" fmla="*/ 150880 w 3058074"/>
              <a:gd name="csY6" fmla="*/ 0 h 390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58074" h="390525">
                <a:moveTo>
                  <a:pt x="150880" y="0"/>
                </a:moveTo>
                <a:lnTo>
                  <a:pt x="2907194" y="0"/>
                </a:lnTo>
                <a:cubicBezTo>
                  <a:pt x="2990523" y="0"/>
                  <a:pt x="3058074" y="67551"/>
                  <a:pt x="3058074" y="150880"/>
                </a:cubicBezTo>
                <a:lnTo>
                  <a:pt x="3058074" y="390525"/>
                </a:lnTo>
                <a:lnTo>
                  <a:pt x="0" y="390525"/>
                </a:lnTo>
                <a:lnTo>
                  <a:pt x="0" y="150880"/>
                </a:lnTo>
                <a:cubicBezTo>
                  <a:pt x="0" y="67551"/>
                  <a:pt x="67551" y="0"/>
                  <a:pt x="150880" y="0"/>
                </a:cubicBezTo>
                <a:close/>
              </a:path>
            </a:pathLst>
          </a:custGeom>
          <a:solidFill>
            <a:srgbClr val="FF6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26B024-120B-A7B6-F509-980BE9B0EF7C}"/>
              </a:ext>
            </a:extLst>
          </p:cNvPr>
          <p:cNvSpPr txBox="1"/>
          <p:nvPr/>
        </p:nvSpPr>
        <p:spPr>
          <a:xfrm>
            <a:off x="590001" y="8353425"/>
            <a:ext cx="3272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ショートステイ（入所希望児童支援制度）</a:t>
            </a:r>
            <a:endParaRPr kumimoji="1" lang="ja-JP" altLang="en-US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A5428F1-6286-3EA9-C102-5F3D5C77D973}"/>
              </a:ext>
            </a:extLst>
          </p:cNvPr>
          <p:cNvSpPr/>
          <p:nvPr/>
        </p:nvSpPr>
        <p:spPr>
          <a:xfrm>
            <a:off x="349601" y="8804865"/>
            <a:ext cx="6743349" cy="161061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自治体にて自由に変更可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3A82A94-8AB5-49F9-A033-336986672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3"/>
          <a:stretch>
            <a:fillRect/>
          </a:stretch>
        </p:blipFill>
        <p:spPr>
          <a:xfrm>
            <a:off x="1150" y="1"/>
            <a:ext cx="7557375" cy="827733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A91F5D-B6A5-ED35-1DC2-4605ABFE317F}"/>
              </a:ext>
            </a:extLst>
          </p:cNvPr>
          <p:cNvSpPr/>
          <p:nvPr/>
        </p:nvSpPr>
        <p:spPr>
          <a:xfrm>
            <a:off x="4706190" y="759412"/>
            <a:ext cx="2001164" cy="54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lnSpc>
                <a:spcPts val="6000"/>
              </a:lnSpc>
            </a:pPr>
            <a:r>
              <a:rPr kumimoji="1" lang="ja-JP" altLang="en-US" sz="4000" b="1" dirty="0">
                <a:solidFill>
                  <a:schemeClr val="accent3">
                    <a:lumMod val="7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大切だからこそ、</a:t>
            </a:r>
            <a:endParaRPr kumimoji="1" lang="en-US" altLang="ja-JP" sz="4000" b="1" dirty="0">
              <a:solidFill>
                <a:schemeClr val="accent3">
                  <a:lumMod val="7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b="1" dirty="0">
                <a:solidFill>
                  <a:schemeClr val="accent3">
                    <a:lumMod val="7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3600" b="1" dirty="0">
                <a:solidFill>
                  <a:schemeClr val="accent3">
                    <a:lumMod val="7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4000" b="1" dirty="0">
                <a:solidFill>
                  <a:schemeClr val="accent3">
                    <a:lumMod val="7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必要な時間もある。</a:t>
            </a:r>
            <a:endParaRPr kumimoji="1" lang="en-US" altLang="ja-JP" sz="3600" b="1" dirty="0">
              <a:solidFill>
                <a:schemeClr val="accent3">
                  <a:lumMod val="7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78AE4B3-C69A-873D-774C-96F4946B19B4}"/>
              </a:ext>
            </a:extLst>
          </p:cNvPr>
          <p:cNvSpPr/>
          <p:nvPr/>
        </p:nvSpPr>
        <p:spPr>
          <a:xfrm>
            <a:off x="8118879" y="759412"/>
            <a:ext cx="2514600" cy="602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lnSpc>
                <a:spcPts val="5500"/>
              </a:lnSpc>
            </a:pPr>
            <a:r>
              <a:rPr kumimoji="1" lang="ja-JP" altLang="en-US" sz="3000" b="1" dirty="0">
                <a:solidFill>
                  <a:schemeClr val="accent3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あなたも、</a:t>
            </a:r>
            <a:endParaRPr kumimoji="1" lang="en-US" altLang="ja-JP" sz="3000" b="1" dirty="0">
              <a:solidFill>
                <a:schemeClr val="accent3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b="1" dirty="0">
                <a:solidFill>
                  <a:schemeClr val="accent3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おうちも大切だからこそ、</a:t>
            </a:r>
            <a:endParaRPr kumimoji="1" lang="en-US" altLang="ja-JP" sz="3000" b="1" dirty="0">
              <a:solidFill>
                <a:schemeClr val="accent3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b="1" dirty="0">
                <a:solidFill>
                  <a:schemeClr val="accent3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おうち以外の居場所があってもいい。</a:t>
            </a:r>
            <a:endParaRPr kumimoji="1" lang="en-US" altLang="ja-JP" sz="3000" b="1" dirty="0">
              <a:solidFill>
                <a:schemeClr val="accent3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98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790E3-23D1-DD0A-9A1D-275D9C9D4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4E4A38-F1B2-5594-DFFB-C0129D7EAE62}"/>
              </a:ext>
            </a:extLst>
          </p:cNvPr>
          <p:cNvSpPr/>
          <p:nvPr/>
        </p:nvSpPr>
        <p:spPr bwMode="gray">
          <a:xfrm>
            <a:off x="7679546" y="272906"/>
            <a:ext cx="878667" cy="3557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r>
              <a:rPr lang="ja-JP" altLang="en-US" dirty="0"/>
              <a:t>案</a:t>
            </a:r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D73DFF7-41D6-0A4C-6F36-F7A60707D6F4}"/>
              </a:ext>
            </a:extLst>
          </p:cNvPr>
          <p:cNvSpPr/>
          <p:nvPr/>
        </p:nvSpPr>
        <p:spPr>
          <a:xfrm>
            <a:off x="408163" y="8549073"/>
            <a:ext cx="6589223" cy="738517"/>
          </a:xfrm>
          <a:prstGeom prst="roundRect">
            <a:avLst>
              <a:gd name="adj" fmla="val 6191"/>
            </a:avLst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>
              <a:spcAft>
                <a:spcPts val="600"/>
              </a:spcAft>
            </a:pP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利用方法</a:t>
            </a: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利用を希望される方やご相談のある方は、以下の問合せ先までお気軽にご連絡ください。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F16F68-4B0A-10E7-412C-F6B9C90B6694}"/>
              </a:ext>
            </a:extLst>
          </p:cNvPr>
          <p:cNvSpPr/>
          <p:nvPr/>
        </p:nvSpPr>
        <p:spPr>
          <a:xfrm>
            <a:off x="485227" y="9306534"/>
            <a:ext cx="5491270" cy="1080479"/>
          </a:xfrm>
          <a:prstGeom prst="rect">
            <a:avLst/>
          </a:prstGeom>
          <a:solidFill>
            <a:srgbClr val="EEE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自治体の担当部署の連絡先や、窓口となる委託先事業者がある場合には、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その連絡先をご記入ください。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CC1788-FE56-AACA-1462-DC8BB5A06313}"/>
              </a:ext>
            </a:extLst>
          </p:cNvPr>
          <p:cNvSpPr/>
          <p:nvPr/>
        </p:nvSpPr>
        <p:spPr>
          <a:xfrm>
            <a:off x="6053559" y="9287590"/>
            <a:ext cx="1020890" cy="108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自治体で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もってたら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QR</a:t>
            </a:r>
            <a:endParaRPr kumimoji="1" lang="ja-JP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CE9BC89-2B8D-7CDB-C12C-45D91056651B}"/>
              </a:ext>
            </a:extLst>
          </p:cNvPr>
          <p:cNvCxnSpPr>
            <a:cxnSpLocks/>
            <a:endCxn id="10" idx="4"/>
          </p:cNvCxnSpPr>
          <p:nvPr/>
        </p:nvCxnSpPr>
        <p:spPr>
          <a:xfrm flipH="1">
            <a:off x="485226" y="8667750"/>
            <a:ext cx="6448974" cy="9525"/>
          </a:xfrm>
          <a:prstGeom prst="line">
            <a:avLst/>
          </a:prstGeom>
          <a:ln w="38100">
            <a:solidFill>
              <a:srgbClr val="FF6B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7583D87-1BB3-ADAF-A846-5834FC6F13C2}"/>
              </a:ext>
            </a:extLst>
          </p:cNvPr>
          <p:cNvSpPr/>
          <p:nvPr/>
        </p:nvSpPr>
        <p:spPr>
          <a:xfrm>
            <a:off x="485226" y="8305800"/>
            <a:ext cx="3376825" cy="371475"/>
          </a:xfrm>
          <a:custGeom>
            <a:avLst/>
            <a:gdLst>
              <a:gd name="csX0" fmla="*/ 150880 w 3058074"/>
              <a:gd name="csY0" fmla="*/ 0 h 390525"/>
              <a:gd name="csX1" fmla="*/ 2907194 w 3058074"/>
              <a:gd name="csY1" fmla="*/ 0 h 390525"/>
              <a:gd name="csX2" fmla="*/ 3058074 w 3058074"/>
              <a:gd name="csY2" fmla="*/ 150880 h 390525"/>
              <a:gd name="csX3" fmla="*/ 3058074 w 3058074"/>
              <a:gd name="csY3" fmla="*/ 390525 h 390525"/>
              <a:gd name="csX4" fmla="*/ 0 w 3058074"/>
              <a:gd name="csY4" fmla="*/ 390525 h 390525"/>
              <a:gd name="csX5" fmla="*/ 0 w 3058074"/>
              <a:gd name="csY5" fmla="*/ 150880 h 390525"/>
              <a:gd name="csX6" fmla="*/ 150880 w 3058074"/>
              <a:gd name="csY6" fmla="*/ 0 h 390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58074" h="390525">
                <a:moveTo>
                  <a:pt x="150880" y="0"/>
                </a:moveTo>
                <a:lnTo>
                  <a:pt x="2907194" y="0"/>
                </a:lnTo>
                <a:cubicBezTo>
                  <a:pt x="2990523" y="0"/>
                  <a:pt x="3058074" y="67551"/>
                  <a:pt x="3058074" y="150880"/>
                </a:cubicBezTo>
                <a:lnTo>
                  <a:pt x="3058074" y="390525"/>
                </a:lnTo>
                <a:lnTo>
                  <a:pt x="0" y="390525"/>
                </a:lnTo>
                <a:lnTo>
                  <a:pt x="0" y="150880"/>
                </a:lnTo>
                <a:cubicBezTo>
                  <a:pt x="0" y="67551"/>
                  <a:pt x="67551" y="0"/>
                  <a:pt x="150880" y="0"/>
                </a:cubicBezTo>
                <a:close/>
              </a:path>
            </a:pathLst>
          </a:custGeom>
          <a:solidFill>
            <a:srgbClr val="FF6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57CE5F-2A92-1FC1-669A-AAC65510CBE4}"/>
              </a:ext>
            </a:extLst>
          </p:cNvPr>
          <p:cNvSpPr txBox="1"/>
          <p:nvPr/>
        </p:nvSpPr>
        <p:spPr>
          <a:xfrm>
            <a:off x="590001" y="8353425"/>
            <a:ext cx="3272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ショートステイ（入所希望児童支援制度）</a:t>
            </a:r>
            <a:endParaRPr kumimoji="1" lang="ja-JP" altLang="en-US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500D589-1559-DA5D-E53D-E8A820E6FF6E}"/>
              </a:ext>
            </a:extLst>
          </p:cNvPr>
          <p:cNvSpPr/>
          <p:nvPr/>
        </p:nvSpPr>
        <p:spPr>
          <a:xfrm>
            <a:off x="349601" y="8804865"/>
            <a:ext cx="6743349" cy="161061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自治体にて自由に変更可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D317221-CDAD-E252-4385-9387188E5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3"/>
          <a:stretch>
            <a:fillRect/>
          </a:stretch>
        </p:blipFill>
        <p:spPr>
          <a:xfrm>
            <a:off x="1150" y="1"/>
            <a:ext cx="7557375" cy="827733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27C753-C57D-0203-C4C0-C7658379551E}"/>
              </a:ext>
            </a:extLst>
          </p:cNvPr>
          <p:cNvSpPr/>
          <p:nvPr/>
        </p:nvSpPr>
        <p:spPr>
          <a:xfrm>
            <a:off x="4706190" y="759412"/>
            <a:ext cx="2001164" cy="54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lnSpc>
                <a:spcPts val="6000"/>
              </a:lnSpc>
            </a:pPr>
            <a:r>
              <a:rPr kumimoji="1" lang="ja-JP" altLang="en-US" sz="4000" b="1" dirty="0">
                <a:solidFill>
                  <a:srgbClr val="FF6B3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大切だからこそ、</a:t>
            </a:r>
            <a:endParaRPr kumimoji="1" lang="en-US" altLang="ja-JP" sz="4000" b="1" dirty="0">
              <a:solidFill>
                <a:srgbClr val="FF6B35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4000" b="1" dirty="0">
                <a:solidFill>
                  <a:srgbClr val="FF6B3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3600" b="1" dirty="0">
                <a:solidFill>
                  <a:srgbClr val="FF6B3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4000" b="1" dirty="0">
                <a:solidFill>
                  <a:srgbClr val="FF6B3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必要な時間もある。</a:t>
            </a:r>
            <a:endParaRPr kumimoji="1" lang="en-US" altLang="ja-JP" sz="3600" b="1" dirty="0">
              <a:solidFill>
                <a:srgbClr val="FF6B35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A5CB8DF-E3A5-98E8-D0B6-FDA479BCE457}"/>
              </a:ext>
            </a:extLst>
          </p:cNvPr>
          <p:cNvSpPr/>
          <p:nvPr/>
        </p:nvSpPr>
        <p:spPr>
          <a:xfrm>
            <a:off x="8118879" y="759412"/>
            <a:ext cx="2514600" cy="602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>
              <a:lnSpc>
                <a:spcPts val="5500"/>
              </a:lnSpc>
            </a:pPr>
            <a:r>
              <a:rPr kumimoji="1" lang="ja-JP" altLang="en-US" sz="3000" b="1" dirty="0">
                <a:solidFill>
                  <a:srgbClr val="FF6B3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あなたも、</a:t>
            </a:r>
            <a:endParaRPr kumimoji="1" lang="en-US" altLang="ja-JP" sz="3000" b="1" dirty="0">
              <a:solidFill>
                <a:srgbClr val="FF6B3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b="1" dirty="0">
                <a:solidFill>
                  <a:srgbClr val="FF6B3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おうちも大切だからこそ、</a:t>
            </a:r>
            <a:endParaRPr kumimoji="1" lang="en-US" altLang="ja-JP" sz="3000" b="1" dirty="0">
              <a:solidFill>
                <a:srgbClr val="FF6B3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5500"/>
              </a:lnSpc>
            </a:pPr>
            <a:r>
              <a:rPr kumimoji="1" lang="ja-JP" altLang="en-US" sz="3000" b="1" dirty="0">
                <a:solidFill>
                  <a:srgbClr val="FF6B3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おうち以外の居場所があってもいい。</a:t>
            </a:r>
            <a:endParaRPr kumimoji="1" lang="en-US" altLang="ja-JP" sz="3000" b="1" dirty="0">
              <a:solidFill>
                <a:srgbClr val="FF6B3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79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6132-E961-DA28-EB4B-444152D6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92DF5A0-8C7D-E09B-16A2-320558F2EC75}"/>
              </a:ext>
            </a:extLst>
          </p:cNvPr>
          <p:cNvSpPr/>
          <p:nvPr/>
        </p:nvSpPr>
        <p:spPr>
          <a:xfrm>
            <a:off x="408163" y="8549073"/>
            <a:ext cx="6589223" cy="738517"/>
          </a:xfrm>
          <a:prstGeom prst="roundRect">
            <a:avLst>
              <a:gd name="adj" fmla="val 6191"/>
            </a:avLst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>
              <a:spcAft>
                <a:spcPts val="600"/>
              </a:spcAft>
            </a:pP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利用方法</a:t>
            </a: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利用を希望される方やご相談のある方は、以下の問合せ先までお気軽にご連絡ください。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CF7034-1324-21C4-9797-884E9BCD433E}"/>
              </a:ext>
            </a:extLst>
          </p:cNvPr>
          <p:cNvSpPr/>
          <p:nvPr/>
        </p:nvSpPr>
        <p:spPr>
          <a:xfrm>
            <a:off x="485227" y="9306534"/>
            <a:ext cx="5491270" cy="1080479"/>
          </a:xfrm>
          <a:prstGeom prst="rect">
            <a:avLst/>
          </a:prstGeom>
          <a:solidFill>
            <a:srgbClr val="EEE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自治体の担当部署の連絡先や、窓口となる委託先事業者がある場合には、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その連絡先をご記入ください。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B7C949-C36A-565E-4A79-FC86BDA6BE60}"/>
              </a:ext>
            </a:extLst>
          </p:cNvPr>
          <p:cNvSpPr/>
          <p:nvPr/>
        </p:nvSpPr>
        <p:spPr>
          <a:xfrm>
            <a:off x="6053559" y="9287590"/>
            <a:ext cx="1020890" cy="108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自治体で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もってたら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QR</a:t>
            </a:r>
            <a:endParaRPr kumimoji="1" lang="ja-JP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34CDF64-344A-605F-F229-CB30C3572503}"/>
              </a:ext>
            </a:extLst>
          </p:cNvPr>
          <p:cNvCxnSpPr>
            <a:cxnSpLocks/>
            <a:endCxn id="10" idx="4"/>
          </p:cNvCxnSpPr>
          <p:nvPr/>
        </p:nvCxnSpPr>
        <p:spPr>
          <a:xfrm flipH="1">
            <a:off x="485226" y="8667750"/>
            <a:ext cx="6448974" cy="9525"/>
          </a:xfrm>
          <a:prstGeom prst="line">
            <a:avLst/>
          </a:prstGeom>
          <a:ln w="38100">
            <a:solidFill>
              <a:srgbClr val="ED7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D9749FF-6E0A-8B26-4769-6E631BBA1C1F}"/>
              </a:ext>
            </a:extLst>
          </p:cNvPr>
          <p:cNvSpPr/>
          <p:nvPr/>
        </p:nvSpPr>
        <p:spPr>
          <a:xfrm>
            <a:off x="485226" y="8305800"/>
            <a:ext cx="3376825" cy="371475"/>
          </a:xfrm>
          <a:custGeom>
            <a:avLst/>
            <a:gdLst>
              <a:gd name="csX0" fmla="*/ 150880 w 3058074"/>
              <a:gd name="csY0" fmla="*/ 0 h 390525"/>
              <a:gd name="csX1" fmla="*/ 2907194 w 3058074"/>
              <a:gd name="csY1" fmla="*/ 0 h 390525"/>
              <a:gd name="csX2" fmla="*/ 3058074 w 3058074"/>
              <a:gd name="csY2" fmla="*/ 150880 h 390525"/>
              <a:gd name="csX3" fmla="*/ 3058074 w 3058074"/>
              <a:gd name="csY3" fmla="*/ 390525 h 390525"/>
              <a:gd name="csX4" fmla="*/ 0 w 3058074"/>
              <a:gd name="csY4" fmla="*/ 390525 h 390525"/>
              <a:gd name="csX5" fmla="*/ 0 w 3058074"/>
              <a:gd name="csY5" fmla="*/ 150880 h 390525"/>
              <a:gd name="csX6" fmla="*/ 150880 w 3058074"/>
              <a:gd name="csY6" fmla="*/ 0 h 390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58074" h="390525">
                <a:moveTo>
                  <a:pt x="150880" y="0"/>
                </a:moveTo>
                <a:lnTo>
                  <a:pt x="2907194" y="0"/>
                </a:lnTo>
                <a:cubicBezTo>
                  <a:pt x="2990523" y="0"/>
                  <a:pt x="3058074" y="67551"/>
                  <a:pt x="3058074" y="150880"/>
                </a:cubicBezTo>
                <a:lnTo>
                  <a:pt x="3058074" y="390525"/>
                </a:lnTo>
                <a:lnTo>
                  <a:pt x="0" y="390525"/>
                </a:lnTo>
                <a:lnTo>
                  <a:pt x="0" y="150880"/>
                </a:lnTo>
                <a:cubicBezTo>
                  <a:pt x="0" y="67551"/>
                  <a:pt x="67551" y="0"/>
                  <a:pt x="150880" y="0"/>
                </a:cubicBezTo>
                <a:close/>
              </a:path>
            </a:pathLst>
          </a:custGeom>
          <a:solidFill>
            <a:srgbClr val="ED7F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374D5C-5EA1-EA47-F6B9-107AF6D8A828}"/>
              </a:ext>
            </a:extLst>
          </p:cNvPr>
          <p:cNvSpPr txBox="1"/>
          <p:nvPr/>
        </p:nvSpPr>
        <p:spPr>
          <a:xfrm>
            <a:off x="590001" y="8353425"/>
            <a:ext cx="3272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ショートステイ（入所希望児童支援制度）</a:t>
            </a:r>
            <a:endParaRPr kumimoji="1" lang="ja-JP" altLang="en-US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26DC71-A2CF-B21F-59C4-BB6BAC6684D4}"/>
              </a:ext>
            </a:extLst>
          </p:cNvPr>
          <p:cNvSpPr/>
          <p:nvPr/>
        </p:nvSpPr>
        <p:spPr>
          <a:xfrm>
            <a:off x="349601" y="8804865"/>
            <a:ext cx="6743349" cy="161061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自治体にて自由に変更可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D048B34-70BA-1C21-71C7-AE1B74CB18E6}"/>
              </a:ext>
            </a:extLst>
          </p:cNvPr>
          <p:cNvSpPr/>
          <p:nvPr/>
        </p:nvSpPr>
        <p:spPr bwMode="gray">
          <a:xfrm>
            <a:off x="7746221" y="272906"/>
            <a:ext cx="878667" cy="3557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r>
              <a:rPr lang="ja-JP" altLang="en-US" dirty="0"/>
              <a:t>案</a:t>
            </a:r>
            <a:endParaRPr lang="en-US" altLang="ja-JP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3136B81-6DAA-7C2F-A3EF-4FA4D291F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b="25546"/>
          <a:stretch>
            <a:fillRect/>
          </a:stretch>
        </p:blipFill>
        <p:spPr>
          <a:xfrm>
            <a:off x="1150" y="12700"/>
            <a:ext cx="7557375" cy="79724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ABFFF5-0849-4026-680D-D1AA67E33D16}"/>
              </a:ext>
            </a:extLst>
          </p:cNvPr>
          <p:cNvSpPr txBox="1"/>
          <p:nvPr/>
        </p:nvSpPr>
        <p:spPr>
          <a:xfrm>
            <a:off x="413101" y="622300"/>
            <a:ext cx="674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あなたも、</a:t>
            </a:r>
            <a:endParaRPr kumimoji="1" lang="en-US" altLang="ja-JP" sz="3200" b="1" dirty="0">
              <a:solidFill>
                <a:srgbClr val="226F9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おうちも大切だからこそ、</a:t>
            </a:r>
            <a:endParaRPr kumimoji="1" lang="en-US" altLang="ja-JP" sz="3200" b="1" dirty="0">
              <a:solidFill>
                <a:srgbClr val="226F9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おうち以外の居場所があってもいい。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1F082F-62D3-DE43-EDB1-4D03BD432AC9}"/>
              </a:ext>
            </a:extLst>
          </p:cNvPr>
          <p:cNvSpPr txBox="1"/>
          <p:nvPr/>
        </p:nvSpPr>
        <p:spPr>
          <a:xfrm>
            <a:off x="7970476" y="1263578"/>
            <a:ext cx="1169551" cy="345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大切だからこそ、</a:t>
            </a:r>
            <a:endParaRPr lang="en-US" altLang="ja-JP" sz="3200" b="1" dirty="0">
              <a:solidFill>
                <a:srgbClr val="226F9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必要な時間がある</a:t>
            </a:r>
            <a:r>
              <a:rPr kumimoji="1"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4207E2-D399-85D0-50FF-0AD5DECA2F40}"/>
              </a:ext>
            </a:extLst>
          </p:cNvPr>
          <p:cNvSpPr txBox="1"/>
          <p:nvPr/>
        </p:nvSpPr>
        <p:spPr>
          <a:xfrm>
            <a:off x="9841574" y="1263578"/>
            <a:ext cx="380232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大切だからこそ、</a:t>
            </a:r>
            <a:endParaRPr lang="en-US" altLang="ja-JP" sz="3200" b="1" dirty="0">
              <a:solidFill>
                <a:srgbClr val="226F9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必要な時間がある</a:t>
            </a:r>
            <a:r>
              <a:rPr kumimoji="1" lang="ja-JP" altLang="en-US" sz="3200" b="1" dirty="0">
                <a:solidFill>
                  <a:srgbClr val="226F9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5801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164D-29DA-0C30-6512-A40795204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1743B48-6CFB-E8D9-BEB2-185E6CCCCB35}"/>
              </a:ext>
            </a:extLst>
          </p:cNvPr>
          <p:cNvSpPr/>
          <p:nvPr/>
        </p:nvSpPr>
        <p:spPr>
          <a:xfrm>
            <a:off x="408163" y="8549073"/>
            <a:ext cx="6589223" cy="738517"/>
          </a:xfrm>
          <a:prstGeom prst="roundRect">
            <a:avLst>
              <a:gd name="adj" fmla="val 6191"/>
            </a:avLst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>
              <a:spcAft>
                <a:spcPts val="600"/>
              </a:spcAft>
            </a:pP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利用方法</a:t>
            </a: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利用を希望される方やご相談のある方は、以下の問合せ先までお気軽にご連絡ください。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1B8A17C-21CA-56B3-7C2F-B9BC48E66551}"/>
              </a:ext>
            </a:extLst>
          </p:cNvPr>
          <p:cNvSpPr/>
          <p:nvPr/>
        </p:nvSpPr>
        <p:spPr>
          <a:xfrm>
            <a:off x="485227" y="9306534"/>
            <a:ext cx="5491270" cy="1080479"/>
          </a:xfrm>
          <a:prstGeom prst="rect">
            <a:avLst/>
          </a:prstGeom>
          <a:solidFill>
            <a:srgbClr val="EEE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自治体の担当部署の連絡先や、窓口となる委託先事業者がある場合には、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その連絡先をご記入ください。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  <a:endParaRPr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あああああああああああああああああああああ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AD726D-265C-7EE8-7509-250283DC5A10}"/>
              </a:ext>
            </a:extLst>
          </p:cNvPr>
          <p:cNvSpPr/>
          <p:nvPr/>
        </p:nvSpPr>
        <p:spPr>
          <a:xfrm>
            <a:off x="6053559" y="9287590"/>
            <a:ext cx="1020890" cy="108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自治体で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HP</a:t>
            </a:r>
            <a:r>
              <a:rPr kumimoji="1" lang="ja-JP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もってたら</a:t>
            </a:r>
            <a:r>
              <a:rPr kumimoji="1" lang="en-US" altLang="ja-JP" sz="1100">
                <a:solidFill>
                  <a:schemeClr val="tx1">
                    <a:lumMod val="75000"/>
                    <a:lumOff val="25000"/>
                  </a:schemeClr>
                </a:solidFill>
              </a:rPr>
              <a:t>QR</a:t>
            </a:r>
            <a:endParaRPr kumimoji="1" lang="ja-JP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5ED715F-FAE2-8DD8-3CB6-074CBA0A3899}"/>
              </a:ext>
            </a:extLst>
          </p:cNvPr>
          <p:cNvCxnSpPr>
            <a:cxnSpLocks/>
            <a:endCxn id="10" idx="4"/>
          </p:cNvCxnSpPr>
          <p:nvPr/>
        </p:nvCxnSpPr>
        <p:spPr>
          <a:xfrm flipH="1">
            <a:off x="485226" y="8667750"/>
            <a:ext cx="6448974" cy="9525"/>
          </a:xfrm>
          <a:prstGeom prst="line">
            <a:avLst/>
          </a:prstGeom>
          <a:ln w="38100">
            <a:solidFill>
              <a:srgbClr val="ED7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9C9BC726-54AC-1F1A-C486-5F03C6FBFDE1}"/>
              </a:ext>
            </a:extLst>
          </p:cNvPr>
          <p:cNvSpPr/>
          <p:nvPr/>
        </p:nvSpPr>
        <p:spPr>
          <a:xfrm>
            <a:off x="485226" y="8305800"/>
            <a:ext cx="3376825" cy="371475"/>
          </a:xfrm>
          <a:custGeom>
            <a:avLst/>
            <a:gdLst>
              <a:gd name="csX0" fmla="*/ 150880 w 3058074"/>
              <a:gd name="csY0" fmla="*/ 0 h 390525"/>
              <a:gd name="csX1" fmla="*/ 2907194 w 3058074"/>
              <a:gd name="csY1" fmla="*/ 0 h 390525"/>
              <a:gd name="csX2" fmla="*/ 3058074 w 3058074"/>
              <a:gd name="csY2" fmla="*/ 150880 h 390525"/>
              <a:gd name="csX3" fmla="*/ 3058074 w 3058074"/>
              <a:gd name="csY3" fmla="*/ 390525 h 390525"/>
              <a:gd name="csX4" fmla="*/ 0 w 3058074"/>
              <a:gd name="csY4" fmla="*/ 390525 h 390525"/>
              <a:gd name="csX5" fmla="*/ 0 w 3058074"/>
              <a:gd name="csY5" fmla="*/ 150880 h 390525"/>
              <a:gd name="csX6" fmla="*/ 150880 w 3058074"/>
              <a:gd name="csY6" fmla="*/ 0 h 390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58074" h="390525">
                <a:moveTo>
                  <a:pt x="150880" y="0"/>
                </a:moveTo>
                <a:lnTo>
                  <a:pt x="2907194" y="0"/>
                </a:lnTo>
                <a:cubicBezTo>
                  <a:pt x="2990523" y="0"/>
                  <a:pt x="3058074" y="67551"/>
                  <a:pt x="3058074" y="150880"/>
                </a:cubicBezTo>
                <a:lnTo>
                  <a:pt x="3058074" y="390525"/>
                </a:lnTo>
                <a:lnTo>
                  <a:pt x="0" y="390525"/>
                </a:lnTo>
                <a:lnTo>
                  <a:pt x="0" y="150880"/>
                </a:lnTo>
                <a:cubicBezTo>
                  <a:pt x="0" y="67551"/>
                  <a:pt x="67551" y="0"/>
                  <a:pt x="150880" y="0"/>
                </a:cubicBezTo>
                <a:close/>
              </a:path>
            </a:pathLst>
          </a:custGeom>
          <a:solidFill>
            <a:srgbClr val="ED7F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9E17A0-B64A-1222-2D66-FD0C4E5B4957}"/>
              </a:ext>
            </a:extLst>
          </p:cNvPr>
          <p:cNvSpPr txBox="1"/>
          <p:nvPr/>
        </p:nvSpPr>
        <p:spPr>
          <a:xfrm>
            <a:off x="590001" y="8353425"/>
            <a:ext cx="3272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ショートステイ（入所希望児童支援制度）</a:t>
            </a:r>
            <a:endParaRPr kumimoji="1" lang="ja-JP" altLang="en-US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0162CD-ABD1-32DA-35ED-6FC4BFAE8680}"/>
              </a:ext>
            </a:extLst>
          </p:cNvPr>
          <p:cNvSpPr/>
          <p:nvPr/>
        </p:nvSpPr>
        <p:spPr>
          <a:xfrm>
            <a:off x="349601" y="8804865"/>
            <a:ext cx="6743349" cy="161061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自治体にて自由に変更可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0D92613-2D84-3BD6-A7BF-056E218561C7}"/>
              </a:ext>
            </a:extLst>
          </p:cNvPr>
          <p:cNvSpPr/>
          <p:nvPr/>
        </p:nvSpPr>
        <p:spPr bwMode="gray">
          <a:xfrm>
            <a:off x="7746221" y="272906"/>
            <a:ext cx="878667" cy="3557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r>
              <a:rPr lang="ja-JP" altLang="en-US" dirty="0"/>
              <a:t>案</a:t>
            </a:r>
            <a:endParaRPr lang="en-US" altLang="ja-JP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A72E7E-C54C-B09A-BF5C-D85AAD77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b="25546"/>
          <a:stretch>
            <a:fillRect/>
          </a:stretch>
        </p:blipFill>
        <p:spPr>
          <a:xfrm>
            <a:off x="1150" y="12700"/>
            <a:ext cx="7557375" cy="79724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27214-E1B1-A82F-63F0-4CA78ACEF4C6}"/>
              </a:ext>
            </a:extLst>
          </p:cNvPr>
          <p:cNvSpPr txBox="1"/>
          <p:nvPr/>
        </p:nvSpPr>
        <p:spPr>
          <a:xfrm>
            <a:off x="7970476" y="1263578"/>
            <a:ext cx="1169551" cy="3454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大切だからこそ、</a:t>
            </a:r>
            <a:endParaRPr lang="en-US" altLang="ja-JP" sz="3200" b="1" dirty="0">
              <a:solidFill>
                <a:srgbClr val="E85E7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必要な時間がある</a:t>
            </a:r>
            <a:r>
              <a:rPr kumimoji="1"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BD7B3F-E5FF-B1D5-F604-C25CB60489B6}"/>
              </a:ext>
            </a:extLst>
          </p:cNvPr>
          <p:cNvSpPr txBox="1"/>
          <p:nvPr/>
        </p:nvSpPr>
        <p:spPr>
          <a:xfrm>
            <a:off x="9841574" y="1263578"/>
            <a:ext cx="380232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大切だからこそ、</a:t>
            </a:r>
            <a:endParaRPr lang="en-US" altLang="ja-JP" sz="3200" b="1" dirty="0">
              <a:solidFill>
                <a:srgbClr val="E85E7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必要な時間がある</a:t>
            </a:r>
            <a:r>
              <a:rPr kumimoji="1"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74EE58-A50A-1AAA-0172-5BFADEA0A671}"/>
              </a:ext>
            </a:extLst>
          </p:cNvPr>
          <p:cNvSpPr txBox="1"/>
          <p:nvPr/>
        </p:nvSpPr>
        <p:spPr>
          <a:xfrm>
            <a:off x="5827835" y="730143"/>
            <a:ext cx="1169551" cy="4615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あなたも、</a:t>
            </a:r>
            <a:endParaRPr lang="en-US" altLang="ja-JP" sz="3200" b="1" dirty="0">
              <a:solidFill>
                <a:srgbClr val="E85E7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おうちも大切だからこそ、</a:t>
            </a:r>
            <a:endParaRPr lang="en-US" altLang="ja-JP" sz="3200" b="1" dirty="0">
              <a:solidFill>
                <a:srgbClr val="E85E7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8720E6-1F8B-D479-280F-CBD7D9E98930}"/>
              </a:ext>
            </a:extLst>
          </p:cNvPr>
          <p:cNvSpPr txBox="1"/>
          <p:nvPr/>
        </p:nvSpPr>
        <p:spPr>
          <a:xfrm>
            <a:off x="485226" y="730143"/>
            <a:ext cx="1169551" cy="4514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おうち以外の居場所が</a:t>
            </a:r>
            <a:endParaRPr lang="en-US" altLang="ja-JP" sz="3200" b="1" dirty="0">
              <a:solidFill>
                <a:srgbClr val="E85E7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b="1" dirty="0">
                <a:solidFill>
                  <a:srgbClr val="E85E7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あってもいい。</a:t>
            </a:r>
            <a:endParaRPr lang="en-US" altLang="ja-JP" sz="3200" b="1" dirty="0">
              <a:solidFill>
                <a:srgbClr val="E85E7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60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D82CD-2DE5-07DC-F501-2E34C4C0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A239AB01-7BEB-7526-7382-E13007E4C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8" y="171450"/>
            <a:ext cx="7202439" cy="10363200"/>
          </a:xfrm>
          <a:prstGeom prst="rect">
            <a:avLst/>
          </a:prstGeom>
        </p:spPr>
      </p:pic>
      <p:sp>
        <p:nvSpPr>
          <p:cNvPr id="1120" name="四角形: 角を丸くする 1119">
            <a:extLst>
              <a:ext uri="{FF2B5EF4-FFF2-40B4-BE49-F238E27FC236}">
                <a16:creationId xmlns:a16="http://schemas.microsoft.com/office/drawing/2014/main" id="{6AC89083-2372-EE2E-EE21-E471D7A13ECA}"/>
              </a:ext>
            </a:extLst>
          </p:cNvPr>
          <p:cNvSpPr/>
          <p:nvPr/>
        </p:nvSpPr>
        <p:spPr>
          <a:xfrm>
            <a:off x="376238" y="498891"/>
            <a:ext cx="6869112" cy="2303217"/>
          </a:xfrm>
          <a:prstGeom prst="roundRect">
            <a:avLst>
              <a:gd name="adj" fmla="val 6867"/>
            </a:avLst>
          </a:prstGeom>
          <a:solidFill>
            <a:srgbClr val="FDF3E9"/>
          </a:solidFill>
          <a:ln w="19050">
            <a:solidFill>
              <a:srgbClr val="ED6D34"/>
            </a:solidFill>
          </a:ln>
          <a:effectLst>
            <a:outerShdw dist="50800" dir="2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DD97F972-F8B9-C25F-AD8A-F4232F09F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76" y="741110"/>
            <a:ext cx="1482156" cy="1119533"/>
          </a:xfrm>
          <a:prstGeom prst="rect">
            <a:avLst/>
          </a:prstGeom>
        </p:spPr>
      </p:pic>
      <p:sp>
        <p:nvSpPr>
          <p:cNvPr id="1042" name="正方形/長方形 1041">
            <a:extLst>
              <a:ext uri="{FF2B5EF4-FFF2-40B4-BE49-F238E27FC236}">
                <a16:creationId xmlns:a16="http://schemas.microsoft.com/office/drawing/2014/main" id="{B5D748D4-9DC4-A430-5749-64A7428A31FE}"/>
              </a:ext>
            </a:extLst>
          </p:cNvPr>
          <p:cNvSpPr/>
          <p:nvPr/>
        </p:nvSpPr>
        <p:spPr bwMode="gray">
          <a:xfrm>
            <a:off x="-2068721" y="272907"/>
            <a:ext cx="1757333" cy="6010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ポスター型</a:t>
            </a:r>
            <a:endParaRPr kumimoji="1" lang="en-US" altLang="ja-JP" dirty="0"/>
          </a:p>
          <a:p>
            <a:pPr algn="ctr"/>
            <a:r>
              <a:rPr lang="ja-JP" altLang="en-US" dirty="0"/>
              <a:t>うら</a:t>
            </a:r>
            <a:endParaRPr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6C909A-80FD-6D8C-C1E2-3F068FB5EF21}"/>
              </a:ext>
            </a:extLst>
          </p:cNvPr>
          <p:cNvSpPr/>
          <p:nvPr/>
        </p:nvSpPr>
        <p:spPr bwMode="gray">
          <a:xfrm>
            <a:off x="-2455290" y="1702687"/>
            <a:ext cx="432000" cy="432000"/>
          </a:xfrm>
          <a:prstGeom prst="rect">
            <a:avLst/>
          </a:prstGeom>
          <a:solidFill>
            <a:srgbClr val="4E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kumimoji="1" lang="ja-JP" altLang="en-US" sz="163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AB2D459-5DDF-9E4E-13F1-2BAE1495B1E7}"/>
              </a:ext>
            </a:extLst>
          </p:cNvPr>
          <p:cNvSpPr/>
          <p:nvPr/>
        </p:nvSpPr>
        <p:spPr bwMode="gray">
          <a:xfrm>
            <a:off x="-1897263" y="1702687"/>
            <a:ext cx="432000" cy="432000"/>
          </a:xfrm>
          <a:prstGeom prst="rect">
            <a:avLst/>
          </a:prstGeom>
          <a:solidFill>
            <a:srgbClr val="FE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kumimoji="1" lang="ja-JP" altLang="en-US" sz="1633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DCE2545-1D16-0A1A-2974-E33984909A58}"/>
              </a:ext>
            </a:extLst>
          </p:cNvPr>
          <p:cNvSpPr/>
          <p:nvPr/>
        </p:nvSpPr>
        <p:spPr bwMode="gray">
          <a:xfrm>
            <a:off x="-1339236" y="1702687"/>
            <a:ext cx="432000" cy="432000"/>
          </a:xfrm>
          <a:prstGeom prst="rect">
            <a:avLst/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kumimoji="1" lang="ja-JP" altLang="en-US" sz="1633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CF3E524-9DE0-6A79-B8D0-D5AAA7947D58}"/>
              </a:ext>
            </a:extLst>
          </p:cNvPr>
          <p:cNvSpPr/>
          <p:nvPr/>
        </p:nvSpPr>
        <p:spPr bwMode="gray">
          <a:xfrm>
            <a:off x="-3013317" y="1702687"/>
            <a:ext cx="432000" cy="432000"/>
          </a:xfrm>
          <a:prstGeom prst="rect">
            <a:avLst/>
          </a:prstGeom>
          <a:solidFill>
            <a:srgbClr val="FF8A6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17" tIns="32659" rIns="65317" bIns="32659" rtlCol="0" anchor="ctr" anchorCtr="0"/>
          <a:lstStyle/>
          <a:p>
            <a:pPr algn="ctr" defTabSz="414772">
              <a:defRPr/>
            </a:pPr>
            <a:endParaRPr kumimoji="1" lang="ja-JP" altLang="en-US" sz="1270" b="1" dirty="0">
              <a:solidFill>
                <a:srgbClr val="FFFFFF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D6C59D8-C6FF-0363-9CE1-5D1A2A5A630C}"/>
              </a:ext>
            </a:extLst>
          </p:cNvPr>
          <p:cNvSpPr/>
          <p:nvPr/>
        </p:nvSpPr>
        <p:spPr bwMode="gray">
          <a:xfrm>
            <a:off x="-2455290" y="1159712"/>
            <a:ext cx="432000" cy="432000"/>
          </a:xfrm>
          <a:prstGeom prst="rect">
            <a:avLst/>
          </a:prstGeom>
          <a:solidFill>
            <a:srgbClr val="7DCFB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5D2B37D-1269-BD23-3858-823E37D398E0}"/>
              </a:ext>
            </a:extLst>
          </p:cNvPr>
          <p:cNvSpPr/>
          <p:nvPr/>
        </p:nvSpPr>
        <p:spPr bwMode="gray">
          <a:xfrm>
            <a:off x="-3013317" y="1159712"/>
            <a:ext cx="432000" cy="432000"/>
          </a:xfrm>
          <a:prstGeom prst="rect">
            <a:avLst/>
          </a:prstGeom>
          <a:solidFill>
            <a:srgbClr val="43B39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7ED145D-6AD2-C0D9-9796-777DFC27B505}"/>
              </a:ext>
            </a:extLst>
          </p:cNvPr>
          <p:cNvSpPr/>
          <p:nvPr/>
        </p:nvSpPr>
        <p:spPr bwMode="gray">
          <a:xfrm>
            <a:off x="-1897263" y="1159712"/>
            <a:ext cx="432000" cy="432000"/>
          </a:xfrm>
          <a:prstGeom prst="rect">
            <a:avLst/>
          </a:prstGeom>
          <a:solidFill>
            <a:srgbClr val="B3E3D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1134" name="正方形/長方形 1133">
            <a:extLst>
              <a:ext uri="{FF2B5EF4-FFF2-40B4-BE49-F238E27FC236}">
                <a16:creationId xmlns:a16="http://schemas.microsoft.com/office/drawing/2014/main" id="{99311A97-FEAE-349C-CB9C-29BDADBA277D}"/>
              </a:ext>
            </a:extLst>
          </p:cNvPr>
          <p:cNvSpPr/>
          <p:nvPr/>
        </p:nvSpPr>
        <p:spPr bwMode="gray">
          <a:xfrm>
            <a:off x="-781209" y="1159712"/>
            <a:ext cx="432000" cy="432000"/>
          </a:xfrm>
          <a:prstGeom prst="rect">
            <a:avLst/>
          </a:prstGeom>
          <a:solidFill>
            <a:srgbClr val="E4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kumimoji="1" lang="ja-JP" altLang="en-US" sz="1633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135" name="正方形/長方形 1134">
            <a:extLst>
              <a:ext uri="{FF2B5EF4-FFF2-40B4-BE49-F238E27FC236}">
                <a16:creationId xmlns:a16="http://schemas.microsoft.com/office/drawing/2014/main" id="{191E2900-F107-BAE1-640C-20DE279F0DDA}"/>
              </a:ext>
            </a:extLst>
          </p:cNvPr>
          <p:cNvSpPr/>
          <p:nvPr/>
        </p:nvSpPr>
        <p:spPr bwMode="gray">
          <a:xfrm>
            <a:off x="-1339236" y="1159712"/>
            <a:ext cx="432000" cy="432000"/>
          </a:xfrm>
          <a:prstGeom prst="rect">
            <a:avLst/>
          </a:prstGeom>
          <a:solidFill>
            <a:srgbClr val="ADE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kumimoji="1" lang="ja-JP" altLang="en-US" sz="1633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085" name="吹き出し: 四角形 1084">
            <a:extLst>
              <a:ext uri="{FF2B5EF4-FFF2-40B4-BE49-F238E27FC236}">
                <a16:creationId xmlns:a16="http://schemas.microsoft.com/office/drawing/2014/main" id="{D70AB812-E6B1-FAA2-BA7C-198F4C093766}"/>
              </a:ext>
            </a:extLst>
          </p:cNvPr>
          <p:cNvSpPr/>
          <p:nvPr/>
        </p:nvSpPr>
        <p:spPr bwMode="gray">
          <a:xfrm>
            <a:off x="8708524" y="4661575"/>
            <a:ext cx="2569696" cy="612648"/>
          </a:xfrm>
          <a:prstGeom prst="wedgeRectCallout">
            <a:avLst>
              <a:gd name="adj1" fmla="val -90314"/>
              <a:gd name="adj2" fmla="val 2269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自治体の事情にあわせて、適宜記載内容を変更ください。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6" name="吹き出し: 四角形 1085">
            <a:extLst>
              <a:ext uri="{FF2B5EF4-FFF2-40B4-BE49-F238E27FC236}">
                <a16:creationId xmlns:a16="http://schemas.microsoft.com/office/drawing/2014/main" id="{8B553CF2-3722-AEB4-3374-C8A97BEE1C59}"/>
              </a:ext>
            </a:extLst>
          </p:cNvPr>
          <p:cNvSpPr/>
          <p:nvPr/>
        </p:nvSpPr>
        <p:spPr bwMode="gray">
          <a:xfrm>
            <a:off x="8632421" y="9369993"/>
            <a:ext cx="2569696" cy="612648"/>
          </a:xfrm>
          <a:prstGeom prst="wedgeRectCallout">
            <a:avLst>
              <a:gd name="adj1" fmla="val -90314"/>
              <a:gd name="adj2" fmla="val 2269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各自治体のショートステイ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（ない場合にはこ家庁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）への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コードを追加してください。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9" name="正方形/長方形 1128">
            <a:extLst>
              <a:ext uri="{FF2B5EF4-FFF2-40B4-BE49-F238E27FC236}">
                <a16:creationId xmlns:a16="http://schemas.microsoft.com/office/drawing/2014/main" id="{4A2999B2-21D1-9E5F-F9AB-F61E0BF0E534}"/>
              </a:ext>
            </a:extLst>
          </p:cNvPr>
          <p:cNvSpPr/>
          <p:nvPr/>
        </p:nvSpPr>
        <p:spPr>
          <a:xfrm>
            <a:off x="340822" y="392883"/>
            <a:ext cx="5459904" cy="3250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0" name="正方形/長方形 1129">
            <a:extLst>
              <a:ext uri="{FF2B5EF4-FFF2-40B4-BE49-F238E27FC236}">
                <a16:creationId xmlns:a16="http://schemas.microsoft.com/office/drawing/2014/main" id="{4C5D099A-A0DB-074A-30DC-7CE6E8A7EFCB}"/>
              </a:ext>
            </a:extLst>
          </p:cNvPr>
          <p:cNvSpPr/>
          <p:nvPr/>
        </p:nvSpPr>
        <p:spPr>
          <a:xfrm>
            <a:off x="278908" y="392883"/>
            <a:ext cx="104775" cy="3250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4" name="正方形/長方形 1123">
            <a:extLst>
              <a:ext uri="{FF2B5EF4-FFF2-40B4-BE49-F238E27FC236}">
                <a16:creationId xmlns:a16="http://schemas.microsoft.com/office/drawing/2014/main" id="{CFB22D31-7F2B-86D6-4CA1-3A0E8EBFB57C}"/>
              </a:ext>
            </a:extLst>
          </p:cNvPr>
          <p:cNvSpPr/>
          <p:nvPr/>
        </p:nvSpPr>
        <p:spPr>
          <a:xfrm>
            <a:off x="259860" y="354783"/>
            <a:ext cx="5512290" cy="341717"/>
          </a:xfrm>
          <a:prstGeom prst="rect">
            <a:avLst/>
          </a:prstGeom>
          <a:solidFill>
            <a:srgbClr val="EF7E4B"/>
          </a:solidFill>
          <a:ln>
            <a:solidFill>
              <a:srgbClr val="ED6D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123" name="正方形/長方形 1122">
            <a:extLst>
              <a:ext uri="{FF2B5EF4-FFF2-40B4-BE49-F238E27FC236}">
                <a16:creationId xmlns:a16="http://schemas.microsoft.com/office/drawing/2014/main" id="{9841AF31-551C-E7EA-0F3D-0098A6364308}"/>
              </a:ext>
            </a:extLst>
          </p:cNvPr>
          <p:cNvSpPr/>
          <p:nvPr/>
        </p:nvSpPr>
        <p:spPr>
          <a:xfrm>
            <a:off x="-587710" y="1731116"/>
            <a:ext cx="104775" cy="390525"/>
          </a:xfrm>
          <a:prstGeom prst="rect">
            <a:avLst/>
          </a:prstGeom>
          <a:solidFill>
            <a:srgbClr val="ED6D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1" name="テキスト ボックス 1120">
            <a:extLst>
              <a:ext uri="{FF2B5EF4-FFF2-40B4-BE49-F238E27FC236}">
                <a16:creationId xmlns:a16="http://schemas.microsoft.com/office/drawing/2014/main" id="{5F65427E-FFF3-7B18-436F-633055198101}"/>
              </a:ext>
            </a:extLst>
          </p:cNvPr>
          <p:cNvSpPr txBox="1"/>
          <p:nvPr/>
        </p:nvSpPr>
        <p:spPr>
          <a:xfrm>
            <a:off x="436072" y="365884"/>
            <a:ext cx="5336078" cy="32316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rIns="0" rtlCol="0">
            <a:spAutoFit/>
          </a:bodyPr>
          <a:lstStyle>
            <a:defPPr>
              <a:defRPr lang="ja-JP"/>
            </a:defPPr>
            <a:lvl1pPr>
              <a:defRPr sz="15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こども自身で申し込める、こどものためのショートステイって？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6FD6D08-4770-A13F-9F1B-BE297B561AE7}"/>
              </a:ext>
            </a:extLst>
          </p:cNvPr>
          <p:cNvSpPr/>
          <p:nvPr/>
        </p:nvSpPr>
        <p:spPr>
          <a:xfrm>
            <a:off x="4938106" y="848935"/>
            <a:ext cx="2191357" cy="756387"/>
          </a:xfrm>
          <a:custGeom>
            <a:avLst/>
            <a:gdLst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43507 w 2191357"/>
              <a:gd name="csY6" fmla="*/ 692525 h 776739"/>
              <a:gd name="csX7" fmla="*/ 343507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64082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43507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64082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39600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64082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39600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79713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39600 w 2191357"/>
              <a:gd name="csY7" fmla="*/ 359645 h 776739"/>
              <a:gd name="csX8" fmla="*/ 0 w 2191357"/>
              <a:gd name="csY8" fmla="*/ 324261 h 776739"/>
              <a:gd name="csX9" fmla="*/ 343507 w 2191357"/>
              <a:gd name="csY9" fmla="*/ 279713 h 776739"/>
              <a:gd name="csX10" fmla="*/ 343507 w 2191357"/>
              <a:gd name="csY10" fmla="*/ 84214 h 776739"/>
              <a:gd name="csX11" fmla="*/ 427721 w 2191357"/>
              <a:gd name="csY11" fmla="*/ 0 h 776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191357" h="776739">
                <a:moveTo>
                  <a:pt x="427721" y="0"/>
                </a:moveTo>
                <a:lnTo>
                  <a:pt x="2107143" y="0"/>
                </a:lnTo>
                <a:cubicBezTo>
                  <a:pt x="2153653" y="0"/>
                  <a:pt x="2191357" y="37704"/>
                  <a:pt x="2191357" y="84214"/>
                </a:cubicBezTo>
                <a:lnTo>
                  <a:pt x="2191357" y="692525"/>
                </a:lnTo>
                <a:cubicBezTo>
                  <a:pt x="2191357" y="739035"/>
                  <a:pt x="2153653" y="776739"/>
                  <a:pt x="2107143" y="776739"/>
                </a:cubicBezTo>
                <a:lnTo>
                  <a:pt x="427721" y="776739"/>
                </a:lnTo>
                <a:cubicBezTo>
                  <a:pt x="381211" y="776739"/>
                  <a:pt x="339599" y="731220"/>
                  <a:pt x="339599" y="684710"/>
                </a:cubicBezTo>
                <a:cubicBezTo>
                  <a:pt x="340902" y="582868"/>
                  <a:pt x="338297" y="461487"/>
                  <a:pt x="339600" y="359645"/>
                </a:cubicBezTo>
                <a:lnTo>
                  <a:pt x="0" y="324261"/>
                </a:lnTo>
                <a:lnTo>
                  <a:pt x="343507" y="279713"/>
                </a:lnTo>
                <a:lnTo>
                  <a:pt x="343507" y="84214"/>
                </a:lnTo>
                <a:cubicBezTo>
                  <a:pt x="343507" y="37704"/>
                  <a:pt x="381211" y="0"/>
                  <a:pt x="42772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ja-JP" altLang="en-US" sz="105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63" name="四角形: 角を丸くする 1062">
            <a:extLst>
              <a:ext uri="{FF2B5EF4-FFF2-40B4-BE49-F238E27FC236}">
                <a16:creationId xmlns:a16="http://schemas.microsoft.com/office/drawing/2014/main" id="{D346AC63-64A7-3215-2C12-0172AC14935A}"/>
              </a:ext>
            </a:extLst>
          </p:cNvPr>
          <p:cNvSpPr/>
          <p:nvPr/>
        </p:nvSpPr>
        <p:spPr>
          <a:xfrm>
            <a:off x="376238" y="3164716"/>
            <a:ext cx="6869112" cy="5620800"/>
          </a:xfrm>
          <a:prstGeom prst="roundRect">
            <a:avLst>
              <a:gd name="adj" fmla="val 2473"/>
            </a:avLst>
          </a:prstGeom>
          <a:solidFill>
            <a:srgbClr val="FDF3E9"/>
          </a:solidFill>
          <a:ln w="19050">
            <a:solidFill>
              <a:srgbClr val="ED6D34"/>
            </a:solidFill>
          </a:ln>
          <a:effectLst>
            <a:outerShdw dist="50800" dir="2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64" name="正方形/長方形 1063">
            <a:extLst>
              <a:ext uri="{FF2B5EF4-FFF2-40B4-BE49-F238E27FC236}">
                <a16:creationId xmlns:a16="http://schemas.microsoft.com/office/drawing/2014/main" id="{519FD539-D789-D0B0-2F65-9D95AE0ADC9B}"/>
              </a:ext>
            </a:extLst>
          </p:cNvPr>
          <p:cNvSpPr/>
          <p:nvPr/>
        </p:nvSpPr>
        <p:spPr>
          <a:xfrm>
            <a:off x="276225" y="3002756"/>
            <a:ext cx="2964655" cy="350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8" name="正方形/長方形 1067">
            <a:extLst>
              <a:ext uri="{FF2B5EF4-FFF2-40B4-BE49-F238E27FC236}">
                <a16:creationId xmlns:a16="http://schemas.microsoft.com/office/drawing/2014/main" id="{EF733A8B-97A0-3B27-A4C4-315A3E8600E4}"/>
              </a:ext>
            </a:extLst>
          </p:cNvPr>
          <p:cNvSpPr/>
          <p:nvPr/>
        </p:nvSpPr>
        <p:spPr>
          <a:xfrm>
            <a:off x="259860" y="2998668"/>
            <a:ext cx="2945303" cy="325557"/>
          </a:xfrm>
          <a:prstGeom prst="rect">
            <a:avLst/>
          </a:prstGeom>
          <a:solidFill>
            <a:srgbClr val="EF7E4B"/>
          </a:solidFill>
          <a:ln>
            <a:solidFill>
              <a:srgbClr val="ED6D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0" name="テキスト ボックス 1069">
            <a:extLst>
              <a:ext uri="{FF2B5EF4-FFF2-40B4-BE49-F238E27FC236}">
                <a16:creationId xmlns:a16="http://schemas.microsoft.com/office/drawing/2014/main" id="{1D0A1A83-454E-3C0F-131D-3863B963A1EC}"/>
              </a:ext>
            </a:extLst>
          </p:cNvPr>
          <p:cNvSpPr txBox="1"/>
          <p:nvPr/>
        </p:nvSpPr>
        <p:spPr>
          <a:xfrm>
            <a:off x="445596" y="3003064"/>
            <a:ext cx="2726228" cy="32316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ja-JP" altLang="en-US" sz="15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もっと教えて！ショートステイ</a:t>
            </a:r>
          </a:p>
        </p:txBody>
      </p:sp>
      <p:grpSp>
        <p:nvGrpSpPr>
          <p:cNvPr id="1167" name="グループ化 1166">
            <a:extLst>
              <a:ext uri="{FF2B5EF4-FFF2-40B4-BE49-F238E27FC236}">
                <a16:creationId xmlns:a16="http://schemas.microsoft.com/office/drawing/2014/main" id="{1D22F24E-BC2F-8574-67CB-92170BB116F6}"/>
              </a:ext>
            </a:extLst>
          </p:cNvPr>
          <p:cNvGrpSpPr/>
          <p:nvPr/>
        </p:nvGrpSpPr>
        <p:grpSpPr>
          <a:xfrm>
            <a:off x="495300" y="3495675"/>
            <a:ext cx="6608125" cy="456359"/>
            <a:chOff x="466725" y="3416916"/>
            <a:chExt cx="6608125" cy="456359"/>
          </a:xfrm>
        </p:grpSpPr>
        <p:grpSp>
          <p:nvGrpSpPr>
            <p:cNvPr id="1161" name="グループ化 1160">
              <a:extLst>
                <a:ext uri="{FF2B5EF4-FFF2-40B4-BE49-F238E27FC236}">
                  <a16:creationId xmlns:a16="http://schemas.microsoft.com/office/drawing/2014/main" id="{71379292-9CEC-5CEC-46BB-43A291AB31A9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159" name="グループ化 1158">
                <a:extLst>
                  <a:ext uri="{FF2B5EF4-FFF2-40B4-BE49-F238E27FC236}">
                    <a16:creationId xmlns:a16="http://schemas.microsoft.com/office/drawing/2014/main" id="{6F710AF5-4F82-BA4F-9F82-FEAFB386BF04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156" name="四角形: 角を丸くする 1155">
                  <a:extLst>
                    <a:ext uri="{FF2B5EF4-FFF2-40B4-BE49-F238E27FC236}">
                      <a16:creationId xmlns:a16="http://schemas.microsoft.com/office/drawing/2014/main" id="{B01CC263-A093-DE48-A58B-18C481631E93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57" name="フリーフォーム: 図形 1156">
                  <a:extLst>
                    <a:ext uri="{FF2B5EF4-FFF2-40B4-BE49-F238E27FC236}">
                      <a16:creationId xmlns:a16="http://schemas.microsoft.com/office/drawing/2014/main" id="{A46CEC59-7CBF-ED32-D754-1CB9BF75FAAC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8" name="フリーフォーム: 図形 1157">
                  <a:extLst>
                    <a:ext uri="{FF2B5EF4-FFF2-40B4-BE49-F238E27FC236}">
                      <a16:creationId xmlns:a16="http://schemas.microsoft.com/office/drawing/2014/main" id="{8CB70216-4A73-2159-226F-9431DDF171FA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66DB1180-164E-52DC-DDE2-8BF9C5A131D0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62" name="グループ化 1161">
              <a:extLst>
                <a:ext uri="{FF2B5EF4-FFF2-40B4-BE49-F238E27FC236}">
                  <a16:creationId xmlns:a16="http://schemas.microsoft.com/office/drawing/2014/main" id="{B1948F03-1DC4-85BF-F497-2B4C17D612B1}"/>
                </a:ext>
              </a:extLst>
            </p:cNvPr>
            <p:cNvGrpSpPr/>
            <p:nvPr/>
          </p:nvGrpSpPr>
          <p:grpSpPr bwMode="gray">
            <a:xfrm>
              <a:off x="676862" y="3416916"/>
              <a:ext cx="6397988" cy="456359"/>
              <a:chOff x="816788" y="2206907"/>
              <a:chExt cx="6397988" cy="456359"/>
            </a:xfrm>
          </p:grpSpPr>
          <p:sp>
            <p:nvSpPr>
              <p:cNvPr id="1163" name="正方形/長方形 1162">
                <a:extLst>
                  <a:ext uri="{FF2B5EF4-FFF2-40B4-BE49-F238E27FC236}">
                    <a16:creationId xmlns:a16="http://schemas.microsoft.com/office/drawing/2014/main" id="{FF107256-BC73-6A88-8D26-C7724021EE30}"/>
                  </a:ext>
                </a:extLst>
              </p:cNvPr>
              <p:cNvSpPr/>
              <p:nvPr/>
            </p:nvSpPr>
            <p:spPr bwMode="gray">
              <a:xfrm>
                <a:off x="827263" y="2465332"/>
                <a:ext cx="6387513" cy="19793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18000" rIns="72000" bIns="18000" rtlCol="0" anchor="t">
                <a:spAutoFit/>
              </a:bodyPr>
              <a:lstStyle/>
              <a:p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親に相談する前に申し込むこともできます。あなたが利用を希望したら、こちらで保護者の同意を得ます。</a:t>
                </a:r>
                <a:endParaRPr lang="en-US" altLang="ja-JP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164" name="正方形/長方形 1163">
                <a:extLst>
                  <a:ext uri="{FF2B5EF4-FFF2-40B4-BE49-F238E27FC236}">
                    <a16:creationId xmlns:a16="http://schemas.microsoft.com/office/drawing/2014/main" id="{C425B4FD-C7A1-D2C5-ED53-A1A9649CD55E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親に相談する必要はあるの</a:t>
                </a:r>
                <a:r>
                  <a:rPr kumimoji="1"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？</a:t>
                </a:r>
              </a:p>
            </p:txBody>
          </p:sp>
        </p:grpSp>
      </p:grpSp>
      <p:grpSp>
        <p:nvGrpSpPr>
          <p:cNvPr id="1168" name="グループ化 1167">
            <a:extLst>
              <a:ext uri="{FF2B5EF4-FFF2-40B4-BE49-F238E27FC236}">
                <a16:creationId xmlns:a16="http://schemas.microsoft.com/office/drawing/2014/main" id="{CFCD49C4-22CD-A482-3CC7-9F9A925F32ED}"/>
              </a:ext>
            </a:extLst>
          </p:cNvPr>
          <p:cNvGrpSpPr/>
          <p:nvPr/>
        </p:nvGrpSpPr>
        <p:grpSpPr>
          <a:xfrm>
            <a:off x="495300" y="4056417"/>
            <a:ext cx="6474137" cy="605158"/>
            <a:chOff x="466725" y="3416916"/>
            <a:chExt cx="6474137" cy="605158"/>
          </a:xfrm>
        </p:grpSpPr>
        <p:grpSp>
          <p:nvGrpSpPr>
            <p:cNvPr id="1169" name="グループ化 1168">
              <a:extLst>
                <a:ext uri="{FF2B5EF4-FFF2-40B4-BE49-F238E27FC236}">
                  <a16:creationId xmlns:a16="http://schemas.microsoft.com/office/drawing/2014/main" id="{2FC6680E-D6BB-9966-FBD1-2531F4840C3F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173" name="グループ化 1172">
                <a:extLst>
                  <a:ext uri="{FF2B5EF4-FFF2-40B4-BE49-F238E27FC236}">
                    <a16:creationId xmlns:a16="http://schemas.microsoft.com/office/drawing/2014/main" id="{9EE54ADE-59F7-511A-5864-B72ADAE42873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175" name="四角形: 角を丸くする 1174">
                  <a:extLst>
                    <a:ext uri="{FF2B5EF4-FFF2-40B4-BE49-F238E27FC236}">
                      <a16:creationId xmlns:a16="http://schemas.microsoft.com/office/drawing/2014/main" id="{BA34A6F8-FA8A-D6B5-6469-B187761ED7CD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76" name="フリーフォーム: 図形 1175">
                  <a:extLst>
                    <a:ext uri="{FF2B5EF4-FFF2-40B4-BE49-F238E27FC236}">
                      <a16:creationId xmlns:a16="http://schemas.microsoft.com/office/drawing/2014/main" id="{3CA31D66-38E2-0BDA-3550-30CFAEA91BCD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7" name="フリーフォーム: 図形 1176">
                  <a:extLst>
                    <a:ext uri="{FF2B5EF4-FFF2-40B4-BE49-F238E27FC236}">
                      <a16:creationId xmlns:a16="http://schemas.microsoft.com/office/drawing/2014/main" id="{65C5BACD-0405-C357-B397-9EB3E78E340E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C18B0206-A762-E048-C8EC-B147D0E2823C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70" name="グループ化 1169">
              <a:extLst>
                <a:ext uri="{FF2B5EF4-FFF2-40B4-BE49-F238E27FC236}">
                  <a16:creationId xmlns:a16="http://schemas.microsoft.com/office/drawing/2014/main" id="{A297AB3B-2974-E2EF-F484-B5874E487A0D}"/>
                </a:ext>
              </a:extLst>
            </p:cNvPr>
            <p:cNvGrpSpPr/>
            <p:nvPr/>
          </p:nvGrpSpPr>
          <p:grpSpPr bwMode="gray">
            <a:xfrm>
              <a:off x="676862" y="3416916"/>
              <a:ext cx="6264000" cy="605158"/>
              <a:chOff x="816788" y="2206907"/>
              <a:chExt cx="6264000" cy="605158"/>
            </a:xfrm>
          </p:grpSpPr>
          <p:sp>
            <p:nvSpPr>
              <p:cNvPr id="1171" name="正方形/長方形 1170">
                <a:extLst>
                  <a:ext uri="{FF2B5EF4-FFF2-40B4-BE49-F238E27FC236}">
                    <a16:creationId xmlns:a16="http://schemas.microsoft.com/office/drawing/2014/main" id="{2568BE6C-45DA-CFF2-8290-153447340529}"/>
                  </a:ext>
                </a:extLst>
              </p:cNvPr>
              <p:cNvSpPr/>
              <p:nvPr/>
            </p:nvSpPr>
            <p:spPr bwMode="gray">
              <a:xfrm>
                <a:off x="816788" y="2452548"/>
                <a:ext cx="6264000" cy="359517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72000" bIns="18000" rtlCol="0" anchor="t">
                <a:spAutoFit/>
              </a:bodyPr>
              <a:lstStyle/>
              <a:p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児童養護施設やファミリーホームなど、こどものための施設に泊まります。里親のおうちで受け入れる場 合もあります。個室もありますが、空きがない場合には２人部屋か４人部屋になります。</a:t>
                </a:r>
              </a:p>
            </p:txBody>
          </p:sp>
          <p:sp>
            <p:nvSpPr>
              <p:cNvPr id="1172" name="正方形/長方形 1171">
                <a:extLst>
                  <a:ext uri="{FF2B5EF4-FFF2-40B4-BE49-F238E27FC236}">
                    <a16:creationId xmlns:a16="http://schemas.microsoft.com/office/drawing/2014/main" id="{92C1CF6E-2DA1-8A2B-3531-295C93ABE170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泊まるのはどんなところ？個室はある？</a:t>
                </a:r>
              </a:p>
            </p:txBody>
          </p:sp>
        </p:grpSp>
      </p:grpSp>
      <p:grpSp>
        <p:nvGrpSpPr>
          <p:cNvPr id="1178" name="グループ化 1177">
            <a:extLst>
              <a:ext uri="{FF2B5EF4-FFF2-40B4-BE49-F238E27FC236}">
                <a16:creationId xmlns:a16="http://schemas.microsoft.com/office/drawing/2014/main" id="{D982CD59-C864-AC5A-6900-BC0B83EDD45A}"/>
              </a:ext>
            </a:extLst>
          </p:cNvPr>
          <p:cNvGrpSpPr/>
          <p:nvPr/>
        </p:nvGrpSpPr>
        <p:grpSpPr>
          <a:xfrm>
            <a:off x="495300" y="4778742"/>
            <a:ext cx="6474137" cy="472150"/>
            <a:chOff x="466725" y="3416916"/>
            <a:chExt cx="6474137" cy="472150"/>
          </a:xfrm>
        </p:grpSpPr>
        <p:grpSp>
          <p:nvGrpSpPr>
            <p:cNvPr id="1179" name="グループ化 1178">
              <a:extLst>
                <a:ext uri="{FF2B5EF4-FFF2-40B4-BE49-F238E27FC236}">
                  <a16:creationId xmlns:a16="http://schemas.microsoft.com/office/drawing/2014/main" id="{3AAC6FCC-97DA-5805-875A-357608BC6D59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183" name="グループ化 1182">
                <a:extLst>
                  <a:ext uri="{FF2B5EF4-FFF2-40B4-BE49-F238E27FC236}">
                    <a16:creationId xmlns:a16="http://schemas.microsoft.com/office/drawing/2014/main" id="{D5479AE3-07E5-4BAE-A449-0D93AD8A13E2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185" name="四角形: 角を丸くする 1184">
                  <a:extLst>
                    <a:ext uri="{FF2B5EF4-FFF2-40B4-BE49-F238E27FC236}">
                      <a16:creationId xmlns:a16="http://schemas.microsoft.com/office/drawing/2014/main" id="{97D3ED25-630B-67C3-E05D-FA9D42E585C8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86" name="フリーフォーム: 図形 1185">
                  <a:extLst>
                    <a:ext uri="{FF2B5EF4-FFF2-40B4-BE49-F238E27FC236}">
                      <a16:creationId xmlns:a16="http://schemas.microsoft.com/office/drawing/2014/main" id="{59402AF4-D9B8-CC1C-1341-D13C326AB079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7" name="フリーフォーム: 図形 1186">
                  <a:extLst>
                    <a:ext uri="{FF2B5EF4-FFF2-40B4-BE49-F238E27FC236}">
                      <a16:creationId xmlns:a16="http://schemas.microsoft.com/office/drawing/2014/main" id="{341DD7A2-FA82-90CC-E957-667994848963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849A9C80-2077-5C45-C159-5CA30AFB118A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80" name="グループ化 1179">
              <a:extLst>
                <a:ext uri="{FF2B5EF4-FFF2-40B4-BE49-F238E27FC236}">
                  <a16:creationId xmlns:a16="http://schemas.microsoft.com/office/drawing/2014/main" id="{DCA4B70D-7B22-5DFF-83C7-15BC63211139}"/>
                </a:ext>
              </a:extLst>
            </p:cNvPr>
            <p:cNvGrpSpPr/>
            <p:nvPr/>
          </p:nvGrpSpPr>
          <p:grpSpPr bwMode="gray">
            <a:xfrm>
              <a:off x="676862" y="3416916"/>
              <a:ext cx="6264000" cy="472150"/>
              <a:chOff x="816788" y="2206907"/>
              <a:chExt cx="6264000" cy="472150"/>
            </a:xfrm>
          </p:grpSpPr>
          <p:sp>
            <p:nvSpPr>
              <p:cNvPr id="1181" name="正方形/長方形 1180">
                <a:extLst>
                  <a:ext uri="{FF2B5EF4-FFF2-40B4-BE49-F238E27FC236}">
                    <a16:creationId xmlns:a16="http://schemas.microsoft.com/office/drawing/2014/main" id="{FE997B1A-2910-5A7A-7904-AA682830D4E0}"/>
                  </a:ext>
                </a:extLst>
              </p:cNvPr>
              <p:cNvSpPr/>
              <p:nvPr/>
            </p:nvSpPr>
            <p:spPr bwMode="gray">
              <a:xfrm>
                <a:off x="816788" y="2481123"/>
                <a:ext cx="6264000" cy="19793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72000" bIns="18000" rtlCol="0" anchor="t">
                <a:spAutoFit/>
              </a:bodyPr>
              <a:lstStyle/>
              <a:p>
                <a:r>
                  <a:rPr lang="en-US" altLang="ja-JP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泊から最大</a:t>
                </a:r>
                <a:r>
                  <a:rPr lang="en-US" altLang="ja-JP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週間です。あなたやおうちの状況を聞いて、必要な期間を決めます。</a:t>
                </a:r>
              </a:p>
            </p:txBody>
          </p:sp>
          <p:sp>
            <p:nvSpPr>
              <p:cNvPr id="1182" name="正方形/長方形 1181">
                <a:extLst>
                  <a:ext uri="{FF2B5EF4-FFF2-40B4-BE49-F238E27FC236}">
                    <a16:creationId xmlns:a16="http://schemas.microsoft.com/office/drawing/2014/main" id="{AF025E47-CD92-0A9A-E3B5-716D955DD9E1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何日くらいいられるの？</a:t>
                </a:r>
              </a:p>
            </p:txBody>
          </p:sp>
        </p:grpSp>
      </p:grpSp>
      <p:grpSp>
        <p:nvGrpSpPr>
          <p:cNvPr id="1188" name="グループ化 1187">
            <a:extLst>
              <a:ext uri="{FF2B5EF4-FFF2-40B4-BE49-F238E27FC236}">
                <a16:creationId xmlns:a16="http://schemas.microsoft.com/office/drawing/2014/main" id="{10945F97-1FB3-7A72-B564-6CDE08DEE7C0}"/>
              </a:ext>
            </a:extLst>
          </p:cNvPr>
          <p:cNvGrpSpPr/>
          <p:nvPr/>
        </p:nvGrpSpPr>
        <p:grpSpPr>
          <a:xfrm>
            <a:off x="495300" y="5339484"/>
            <a:ext cx="6474137" cy="472150"/>
            <a:chOff x="466725" y="3416916"/>
            <a:chExt cx="6474137" cy="472150"/>
          </a:xfrm>
        </p:grpSpPr>
        <p:grpSp>
          <p:nvGrpSpPr>
            <p:cNvPr id="1189" name="グループ化 1188">
              <a:extLst>
                <a:ext uri="{FF2B5EF4-FFF2-40B4-BE49-F238E27FC236}">
                  <a16:creationId xmlns:a16="http://schemas.microsoft.com/office/drawing/2014/main" id="{07702332-D418-522F-498A-30B85DC193E4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193" name="グループ化 1192">
                <a:extLst>
                  <a:ext uri="{FF2B5EF4-FFF2-40B4-BE49-F238E27FC236}">
                    <a16:creationId xmlns:a16="http://schemas.microsoft.com/office/drawing/2014/main" id="{F301209E-182D-C22F-B1BB-4CA4FB5E1425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195" name="四角形: 角を丸くする 1194">
                  <a:extLst>
                    <a:ext uri="{FF2B5EF4-FFF2-40B4-BE49-F238E27FC236}">
                      <a16:creationId xmlns:a16="http://schemas.microsoft.com/office/drawing/2014/main" id="{B13B464F-7C7F-5FD3-2E8D-67128F2FDAEE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96" name="フリーフォーム: 図形 1195">
                  <a:extLst>
                    <a:ext uri="{FF2B5EF4-FFF2-40B4-BE49-F238E27FC236}">
                      <a16:creationId xmlns:a16="http://schemas.microsoft.com/office/drawing/2014/main" id="{A9BB345C-17BF-364B-20EE-80CF78A798CA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7" name="フリーフォーム: 図形 1196">
                  <a:extLst>
                    <a:ext uri="{FF2B5EF4-FFF2-40B4-BE49-F238E27FC236}">
                      <a16:creationId xmlns:a16="http://schemas.microsoft.com/office/drawing/2014/main" id="{4D4B3206-B671-2A4B-9376-434CF14376E9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B3561653-242E-FF8C-4734-16FFB7AE08F0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90" name="グループ化 1189">
              <a:extLst>
                <a:ext uri="{FF2B5EF4-FFF2-40B4-BE49-F238E27FC236}">
                  <a16:creationId xmlns:a16="http://schemas.microsoft.com/office/drawing/2014/main" id="{CB7E8188-4D3D-B717-10D4-B1732A75EF54}"/>
                </a:ext>
              </a:extLst>
            </p:cNvPr>
            <p:cNvGrpSpPr/>
            <p:nvPr/>
          </p:nvGrpSpPr>
          <p:grpSpPr bwMode="gray">
            <a:xfrm>
              <a:off x="676862" y="3416916"/>
              <a:ext cx="6264000" cy="472150"/>
              <a:chOff x="816788" y="2206907"/>
              <a:chExt cx="6264000" cy="472150"/>
            </a:xfrm>
          </p:grpSpPr>
          <p:sp>
            <p:nvSpPr>
              <p:cNvPr id="1191" name="正方形/長方形 1190">
                <a:extLst>
                  <a:ext uri="{FF2B5EF4-FFF2-40B4-BE49-F238E27FC236}">
                    <a16:creationId xmlns:a16="http://schemas.microsoft.com/office/drawing/2014/main" id="{D60B89A2-C30E-AED5-A39C-E7F2BEC0CEB4}"/>
                  </a:ext>
                </a:extLst>
              </p:cNvPr>
              <p:cNvSpPr/>
              <p:nvPr/>
            </p:nvSpPr>
            <p:spPr bwMode="gray">
              <a:xfrm>
                <a:off x="816788" y="2481123"/>
                <a:ext cx="6264000" cy="19793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72000" bIns="18000" rtlCol="0" anchor="t">
                <a:spAutoFit/>
              </a:bodyPr>
              <a:lstStyle/>
              <a:p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かかりません！</a:t>
                </a:r>
              </a:p>
            </p:txBody>
          </p:sp>
          <p:sp>
            <p:nvSpPr>
              <p:cNvPr id="1192" name="正方形/長方形 1191">
                <a:extLst>
                  <a:ext uri="{FF2B5EF4-FFF2-40B4-BE49-F238E27FC236}">
                    <a16:creationId xmlns:a16="http://schemas.microsoft.com/office/drawing/2014/main" id="{1E4D79CF-612C-470D-859B-1763F56F1A30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お金はかかるの？</a:t>
                </a:r>
              </a:p>
            </p:txBody>
          </p:sp>
        </p:grpSp>
      </p:grpSp>
      <p:grpSp>
        <p:nvGrpSpPr>
          <p:cNvPr id="1198" name="グループ化 1197">
            <a:extLst>
              <a:ext uri="{FF2B5EF4-FFF2-40B4-BE49-F238E27FC236}">
                <a16:creationId xmlns:a16="http://schemas.microsoft.com/office/drawing/2014/main" id="{9480D089-F025-CAD4-16E3-46536445F4E9}"/>
              </a:ext>
            </a:extLst>
          </p:cNvPr>
          <p:cNvGrpSpPr/>
          <p:nvPr/>
        </p:nvGrpSpPr>
        <p:grpSpPr>
          <a:xfrm>
            <a:off x="495300" y="5900226"/>
            <a:ext cx="6514617" cy="605158"/>
            <a:chOff x="466725" y="3416916"/>
            <a:chExt cx="6514617" cy="605158"/>
          </a:xfrm>
        </p:grpSpPr>
        <p:grpSp>
          <p:nvGrpSpPr>
            <p:cNvPr id="1199" name="グループ化 1198">
              <a:extLst>
                <a:ext uri="{FF2B5EF4-FFF2-40B4-BE49-F238E27FC236}">
                  <a16:creationId xmlns:a16="http://schemas.microsoft.com/office/drawing/2014/main" id="{4F3F97EE-7092-F086-D3A0-F7079B778DD0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203" name="グループ化 1202">
                <a:extLst>
                  <a:ext uri="{FF2B5EF4-FFF2-40B4-BE49-F238E27FC236}">
                    <a16:creationId xmlns:a16="http://schemas.microsoft.com/office/drawing/2014/main" id="{2962F46D-C83A-8FBF-231A-6EB916B4D6B0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205" name="四角形: 角を丸くする 1204">
                  <a:extLst>
                    <a:ext uri="{FF2B5EF4-FFF2-40B4-BE49-F238E27FC236}">
                      <a16:creationId xmlns:a16="http://schemas.microsoft.com/office/drawing/2014/main" id="{99AC91D3-5246-CD1F-996C-35EF5024D578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06" name="フリーフォーム: 図形 1205">
                  <a:extLst>
                    <a:ext uri="{FF2B5EF4-FFF2-40B4-BE49-F238E27FC236}">
                      <a16:creationId xmlns:a16="http://schemas.microsoft.com/office/drawing/2014/main" id="{769CF6A1-F6CF-794D-47A6-A6222FE566F8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7" name="フリーフォーム: 図形 1206">
                  <a:extLst>
                    <a:ext uri="{FF2B5EF4-FFF2-40B4-BE49-F238E27FC236}">
                      <a16:creationId xmlns:a16="http://schemas.microsoft.com/office/drawing/2014/main" id="{E7E3DC3D-FABE-0CCE-840B-4CBED53DB35A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2D35DA85-9629-5A63-BFFF-41958B6372E9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00" name="グループ化 1199">
              <a:extLst>
                <a:ext uri="{FF2B5EF4-FFF2-40B4-BE49-F238E27FC236}">
                  <a16:creationId xmlns:a16="http://schemas.microsoft.com/office/drawing/2014/main" id="{216A8F7C-42ED-5180-F4A6-518C4EE03270}"/>
                </a:ext>
              </a:extLst>
            </p:cNvPr>
            <p:cNvGrpSpPr/>
            <p:nvPr/>
          </p:nvGrpSpPr>
          <p:grpSpPr bwMode="gray">
            <a:xfrm>
              <a:off x="676861" y="3416916"/>
              <a:ext cx="6304481" cy="605158"/>
              <a:chOff x="816787" y="2206907"/>
              <a:chExt cx="6304481" cy="605158"/>
            </a:xfrm>
          </p:grpSpPr>
          <p:sp>
            <p:nvSpPr>
              <p:cNvPr id="1201" name="正方形/長方形 1200">
                <a:extLst>
                  <a:ext uri="{FF2B5EF4-FFF2-40B4-BE49-F238E27FC236}">
                    <a16:creationId xmlns:a16="http://schemas.microsoft.com/office/drawing/2014/main" id="{AF58F527-CD49-F983-949D-51D0C1F3800A}"/>
                  </a:ext>
                </a:extLst>
              </p:cNvPr>
              <p:cNvSpPr/>
              <p:nvPr/>
            </p:nvSpPr>
            <p:spPr bwMode="gray">
              <a:xfrm>
                <a:off x="816787" y="2452548"/>
                <a:ext cx="6304481" cy="359517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18000" rIns="72000" bIns="18000" rtlCol="0" anchor="t">
                <a:spAutoFit/>
              </a:bodyPr>
              <a:lstStyle/>
              <a:p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学校には通えますが、交通手段がない場合などは、施設内で学習をします。自由に外出できる時間は限られますが、スマートフォンの持ち込みは可能なので、お友達と連絡をとることはできます。</a:t>
                </a:r>
              </a:p>
            </p:txBody>
          </p:sp>
          <p:sp>
            <p:nvSpPr>
              <p:cNvPr id="1202" name="正方形/長方形 1201">
                <a:extLst>
                  <a:ext uri="{FF2B5EF4-FFF2-40B4-BE49-F238E27FC236}">
                    <a16:creationId xmlns:a16="http://schemas.microsoft.com/office/drawing/2014/main" id="{C288A5D5-F7DA-1706-C7FB-5EFC7F000894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学校には行ける？友達には会える？スマホは使える？</a:t>
                </a:r>
              </a:p>
            </p:txBody>
          </p:sp>
        </p:grpSp>
      </p:grpSp>
      <p:grpSp>
        <p:nvGrpSpPr>
          <p:cNvPr id="1208" name="グループ化 1207">
            <a:extLst>
              <a:ext uri="{FF2B5EF4-FFF2-40B4-BE49-F238E27FC236}">
                <a16:creationId xmlns:a16="http://schemas.microsoft.com/office/drawing/2014/main" id="{38B2581F-0CAB-6A7B-CA6C-3FB922EE684B}"/>
              </a:ext>
            </a:extLst>
          </p:cNvPr>
          <p:cNvGrpSpPr/>
          <p:nvPr/>
        </p:nvGrpSpPr>
        <p:grpSpPr>
          <a:xfrm>
            <a:off x="495300" y="6622551"/>
            <a:ext cx="6474137" cy="453100"/>
            <a:chOff x="466725" y="3416916"/>
            <a:chExt cx="6474137" cy="453100"/>
          </a:xfrm>
        </p:grpSpPr>
        <p:grpSp>
          <p:nvGrpSpPr>
            <p:cNvPr id="1209" name="グループ化 1208">
              <a:extLst>
                <a:ext uri="{FF2B5EF4-FFF2-40B4-BE49-F238E27FC236}">
                  <a16:creationId xmlns:a16="http://schemas.microsoft.com/office/drawing/2014/main" id="{EB4669A3-5BE5-E6AC-93F6-B036242E3E61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213" name="グループ化 1212">
                <a:extLst>
                  <a:ext uri="{FF2B5EF4-FFF2-40B4-BE49-F238E27FC236}">
                    <a16:creationId xmlns:a16="http://schemas.microsoft.com/office/drawing/2014/main" id="{AE0F4BBD-7E91-DFAD-C8E3-9E68576B1B94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215" name="四角形: 角を丸くする 1214">
                  <a:extLst>
                    <a:ext uri="{FF2B5EF4-FFF2-40B4-BE49-F238E27FC236}">
                      <a16:creationId xmlns:a16="http://schemas.microsoft.com/office/drawing/2014/main" id="{032F7091-CC68-D65C-2B62-D95F2E5EFCCA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16" name="フリーフォーム: 図形 1215">
                  <a:extLst>
                    <a:ext uri="{FF2B5EF4-FFF2-40B4-BE49-F238E27FC236}">
                      <a16:creationId xmlns:a16="http://schemas.microsoft.com/office/drawing/2014/main" id="{0960CED5-7804-F3BB-A328-E86D5A569170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7" name="フリーフォーム: 図形 1216">
                  <a:extLst>
                    <a:ext uri="{FF2B5EF4-FFF2-40B4-BE49-F238E27FC236}">
                      <a16:creationId xmlns:a16="http://schemas.microsoft.com/office/drawing/2014/main" id="{FF2F9884-F2D6-197C-4393-9278C6A9E07B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AF234B49-D961-24D7-4BA0-969CE2F95B2E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0" name="グループ化 1209">
              <a:extLst>
                <a:ext uri="{FF2B5EF4-FFF2-40B4-BE49-F238E27FC236}">
                  <a16:creationId xmlns:a16="http://schemas.microsoft.com/office/drawing/2014/main" id="{BE7ED77A-35C9-91FB-CC3B-44EF5CF31F47}"/>
                </a:ext>
              </a:extLst>
            </p:cNvPr>
            <p:cNvGrpSpPr/>
            <p:nvPr/>
          </p:nvGrpSpPr>
          <p:grpSpPr bwMode="gray">
            <a:xfrm>
              <a:off x="676862" y="3416916"/>
              <a:ext cx="6264000" cy="453100"/>
              <a:chOff x="816788" y="2206907"/>
              <a:chExt cx="6264000" cy="453100"/>
            </a:xfrm>
          </p:grpSpPr>
          <p:sp>
            <p:nvSpPr>
              <p:cNvPr id="1211" name="正方形/長方形 1210">
                <a:extLst>
                  <a:ext uri="{FF2B5EF4-FFF2-40B4-BE49-F238E27FC236}">
                    <a16:creationId xmlns:a16="http://schemas.microsoft.com/office/drawing/2014/main" id="{9C7A0349-E8F6-099A-D527-697B24060617}"/>
                  </a:ext>
                </a:extLst>
              </p:cNvPr>
              <p:cNvSpPr/>
              <p:nvPr/>
            </p:nvSpPr>
            <p:spPr bwMode="gray">
              <a:xfrm>
                <a:off x="816788" y="2462073"/>
                <a:ext cx="6264000" cy="19793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72000" bIns="18000" rtlCol="0" anchor="t">
                <a:spAutoFit/>
              </a:bodyPr>
              <a:lstStyle/>
              <a:p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スタッフが心を込めて手作りします！小学校や中学校の給食みたいな感じです。</a:t>
                </a:r>
              </a:p>
            </p:txBody>
          </p:sp>
          <p:sp>
            <p:nvSpPr>
              <p:cNvPr id="1212" name="正方形/長方形 1211">
                <a:extLst>
                  <a:ext uri="{FF2B5EF4-FFF2-40B4-BE49-F238E27FC236}">
                    <a16:creationId xmlns:a16="http://schemas.microsoft.com/office/drawing/2014/main" id="{9B80C39D-1703-B94A-FD73-41A712A8A0D1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食事はどんなものが食べられるの？</a:t>
                </a:r>
              </a:p>
            </p:txBody>
          </p:sp>
        </p:grpSp>
      </p:grpSp>
      <p:grpSp>
        <p:nvGrpSpPr>
          <p:cNvPr id="1218" name="グループ化 1217">
            <a:extLst>
              <a:ext uri="{FF2B5EF4-FFF2-40B4-BE49-F238E27FC236}">
                <a16:creationId xmlns:a16="http://schemas.microsoft.com/office/drawing/2014/main" id="{81BB7CF1-29A2-1C35-3E83-C6E15D11C377}"/>
              </a:ext>
            </a:extLst>
          </p:cNvPr>
          <p:cNvGrpSpPr/>
          <p:nvPr/>
        </p:nvGrpSpPr>
        <p:grpSpPr>
          <a:xfrm>
            <a:off x="495300" y="7183293"/>
            <a:ext cx="6474137" cy="462625"/>
            <a:chOff x="466725" y="3416916"/>
            <a:chExt cx="6474137" cy="462625"/>
          </a:xfrm>
        </p:grpSpPr>
        <p:grpSp>
          <p:nvGrpSpPr>
            <p:cNvPr id="1219" name="グループ化 1218">
              <a:extLst>
                <a:ext uri="{FF2B5EF4-FFF2-40B4-BE49-F238E27FC236}">
                  <a16:creationId xmlns:a16="http://schemas.microsoft.com/office/drawing/2014/main" id="{9DFDEF54-ED4D-DBB9-F3F0-346D05E3A98D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223" name="グループ化 1222">
                <a:extLst>
                  <a:ext uri="{FF2B5EF4-FFF2-40B4-BE49-F238E27FC236}">
                    <a16:creationId xmlns:a16="http://schemas.microsoft.com/office/drawing/2014/main" id="{C51FFE8D-3EE9-ADB2-1984-F0BF17CFDF04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225" name="四角形: 角を丸くする 1224">
                  <a:extLst>
                    <a:ext uri="{FF2B5EF4-FFF2-40B4-BE49-F238E27FC236}">
                      <a16:creationId xmlns:a16="http://schemas.microsoft.com/office/drawing/2014/main" id="{533D103B-3382-0493-93BC-AFA1ABBC87FA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26" name="フリーフォーム: 図形 1225">
                  <a:extLst>
                    <a:ext uri="{FF2B5EF4-FFF2-40B4-BE49-F238E27FC236}">
                      <a16:creationId xmlns:a16="http://schemas.microsoft.com/office/drawing/2014/main" id="{0D4336DF-EAA2-B694-FE03-CB3F682E9B22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7" name="フリーフォーム: 図形 1226">
                  <a:extLst>
                    <a:ext uri="{FF2B5EF4-FFF2-40B4-BE49-F238E27FC236}">
                      <a16:creationId xmlns:a16="http://schemas.microsoft.com/office/drawing/2014/main" id="{97223453-C9A9-1BC9-0E57-B849CC47E28C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1105E258-B207-5E06-E61D-E2935D8ACE17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20" name="グループ化 1219">
              <a:extLst>
                <a:ext uri="{FF2B5EF4-FFF2-40B4-BE49-F238E27FC236}">
                  <a16:creationId xmlns:a16="http://schemas.microsoft.com/office/drawing/2014/main" id="{2BC3A1D8-6D8C-7CDC-84EA-5A8477A2ABCF}"/>
                </a:ext>
              </a:extLst>
            </p:cNvPr>
            <p:cNvGrpSpPr/>
            <p:nvPr/>
          </p:nvGrpSpPr>
          <p:grpSpPr bwMode="gray">
            <a:xfrm>
              <a:off x="676862" y="3416916"/>
              <a:ext cx="6264000" cy="462625"/>
              <a:chOff x="816788" y="2206907"/>
              <a:chExt cx="6264000" cy="462625"/>
            </a:xfrm>
          </p:grpSpPr>
          <p:sp>
            <p:nvSpPr>
              <p:cNvPr id="1221" name="正方形/長方形 1220">
                <a:extLst>
                  <a:ext uri="{FF2B5EF4-FFF2-40B4-BE49-F238E27FC236}">
                    <a16:creationId xmlns:a16="http://schemas.microsoft.com/office/drawing/2014/main" id="{8776C0A7-EDC0-E2D5-E0B8-AEFE20E42FD4}"/>
                  </a:ext>
                </a:extLst>
              </p:cNvPr>
              <p:cNvSpPr/>
              <p:nvPr/>
            </p:nvSpPr>
            <p:spPr bwMode="gray">
              <a:xfrm>
                <a:off x="816788" y="2471598"/>
                <a:ext cx="6264000" cy="19793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72000" bIns="18000" rtlCol="0" anchor="t">
                <a:spAutoFit/>
              </a:bodyPr>
              <a:lstStyle/>
              <a:p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何回でも使えますが、空きがない場合もあるため、まずは相談してくださいね。</a:t>
                </a:r>
              </a:p>
            </p:txBody>
          </p:sp>
          <p:sp>
            <p:nvSpPr>
              <p:cNvPr id="1222" name="正方形/長方形 1221">
                <a:extLst>
                  <a:ext uri="{FF2B5EF4-FFF2-40B4-BE49-F238E27FC236}">
                    <a16:creationId xmlns:a16="http://schemas.microsoft.com/office/drawing/2014/main" id="{80D92373-12A1-357F-E0E6-C652E0C51E61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何回も使えるの？</a:t>
                </a:r>
              </a:p>
            </p:txBody>
          </p:sp>
        </p:grpSp>
      </p:grpSp>
      <p:grpSp>
        <p:nvGrpSpPr>
          <p:cNvPr id="1228" name="グループ化 1227">
            <a:extLst>
              <a:ext uri="{FF2B5EF4-FFF2-40B4-BE49-F238E27FC236}">
                <a16:creationId xmlns:a16="http://schemas.microsoft.com/office/drawing/2014/main" id="{35A58DF7-E200-046F-78FC-B91568FC0687}"/>
              </a:ext>
            </a:extLst>
          </p:cNvPr>
          <p:cNvGrpSpPr/>
          <p:nvPr/>
        </p:nvGrpSpPr>
        <p:grpSpPr>
          <a:xfrm>
            <a:off x="495300" y="7744035"/>
            <a:ext cx="6474137" cy="472150"/>
            <a:chOff x="466725" y="3416916"/>
            <a:chExt cx="6474137" cy="472150"/>
          </a:xfrm>
        </p:grpSpPr>
        <p:grpSp>
          <p:nvGrpSpPr>
            <p:cNvPr id="1229" name="グループ化 1228">
              <a:extLst>
                <a:ext uri="{FF2B5EF4-FFF2-40B4-BE49-F238E27FC236}">
                  <a16:creationId xmlns:a16="http://schemas.microsoft.com/office/drawing/2014/main" id="{D8705B6D-C30C-C4E7-E561-81D88E0BDA40}"/>
                </a:ext>
              </a:extLst>
            </p:cNvPr>
            <p:cNvGrpSpPr/>
            <p:nvPr/>
          </p:nvGrpSpPr>
          <p:grpSpPr>
            <a:xfrm>
              <a:off x="466725" y="3468800"/>
              <a:ext cx="230981" cy="202371"/>
              <a:chOff x="488158" y="3431418"/>
              <a:chExt cx="257762" cy="202371"/>
            </a:xfrm>
          </p:grpSpPr>
          <p:grpSp>
            <p:nvGrpSpPr>
              <p:cNvPr id="1233" name="グループ化 1232">
                <a:extLst>
                  <a:ext uri="{FF2B5EF4-FFF2-40B4-BE49-F238E27FC236}">
                    <a16:creationId xmlns:a16="http://schemas.microsoft.com/office/drawing/2014/main" id="{D0AC2ADE-0D93-0DA6-C324-0C6B3BEAF3C6}"/>
                  </a:ext>
                </a:extLst>
              </p:cNvPr>
              <p:cNvGrpSpPr/>
              <p:nvPr/>
            </p:nvGrpSpPr>
            <p:grpSpPr>
              <a:xfrm>
                <a:off x="488158" y="3431418"/>
                <a:ext cx="257762" cy="149982"/>
                <a:chOff x="590550" y="3452813"/>
                <a:chExt cx="371475" cy="149982"/>
              </a:xfrm>
            </p:grpSpPr>
            <p:sp>
              <p:nvSpPr>
                <p:cNvPr id="1235" name="四角形: 角を丸くする 1234">
                  <a:extLst>
                    <a:ext uri="{FF2B5EF4-FFF2-40B4-BE49-F238E27FC236}">
                      <a16:creationId xmlns:a16="http://schemas.microsoft.com/office/drawing/2014/main" id="{33E4FA5F-D890-5ECF-1CD5-734029F3B9F5}"/>
                    </a:ext>
                  </a:extLst>
                </p:cNvPr>
                <p:cNvSpPr/>
                <p:nvPr/>
              </p:nvSpPr>
              <p:spPr>
                <a:xfrm>
                  <a:off x="590550" y="3452813"/>
                  <a:ext cx="371475" cy="149982"/>
                </a:xfrm>
                <a:prstGeom prst="roundRect">
                  <a:avLst/>
                </a:prstGeom>
                <a:solidFill>
                  <a:srgbClr val="ED6D3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36" name="フリーフォーム: 図形 1235">
                  <a:extLst>
                    <a:ext uri="{FF2B5EF4-FFF2-40B4-BE49-F238E27FC236}">
                      <a16:creationId xmlns:a16="http://schemas.microsoft.com/office/drawing/2014/main" id="{CBC79189-CAC6-A954-1F4C-7CFFEBFD24F1}"/>
                    </a:ext>
                  </a:extLst>
                </p:cNvPr>
                <p:cNvSpPr/>
                <p:nvPr/>
              </p:nvSpPr>
              <p:spPr>
                <a:xfrm>
                  <a:off x="623888" y="350669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7" name="フリーフォーム: 図形 1236">
                  <a:extLst>
                    <a:ext uri="{FF2B5EF4-FFF2-40B4-BE49-F238E27FC236}">
                      <a16:creationId xmlns:a16="http://schemas.microsoft.com/office/drawing/2014/main" id="{052D0CED-AAF1-EE23-9936-3B3C69E24BD7}"/>
                    </a:ext>
                  </a:extLst>
                </p:cNvPr>
                <p:cNvSpPr/>
                <p:nvPr/>
              </p:nvSpPr>
              <p:spPr>
                <a:xfrm>
                  <a:off x="623888" y="3563842"/>
                  <a:ext cx="300037" cy="0"/>
                </a:xfrm>
                <a:custGeom>
                  <a:avLst/>
                  <a:gdLst>
                    <a:gd name="csX0" fmla="*/ 0 w 300037"/>
                    <a:gd name="csY0" fmla="*/ 0 h 0"/>
                    <a:gd name="csX1" fmla="*/ 300037 w 300037"/>
                    <a:gd name="csY1" fmla="*/ 0 h 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</a:cxnLst>
                  <a:rect l="l" t="t" r="r" b="b"/>
                  <a:pathLst>
                    <a:path w="300037">
                      <a:moveTo>
                        <a:pt x="0" y="0"/>
                      </a:moveTo>
                      <a:lnTo>
                        <a:pt x="30003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3966ED6E-4EC2-BC1F-34C2-08F18F3BA01C}"/>
                  </a:ext>
                </a:extLst>
              </p:cNvPr>
              <p:cNvSpPr/>
              <p:nvPr/>
            </p:nvSpPr>
            <p:spPr>
              <a:xfrm>
                <a:off x="581025" y="3569496"/>
                <a:ext cx="57150" cy="64293"/>
              </a:xfrm>
              <a:custGeom>
                <a:avLst/>
                <a:gdLst>
                  <a:gd name="csX0" fmla="*/ 0 w 57150"/>
                  <a:gd name="csY0" fmla="*/ 0 h 64293"/>
                  <a:gd name="csX1" fmla="*/ 30956 w 57150"/>
                  <a:gd name="csY1" fmla="*/ 64293 h 64293"/>
                  <a:gd name="csX2" fmla="*/ 57150 w 57150"/>
                  <a:gd name="csY2" fmla="*/ 4762 h 64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50" h="64293">
                    <a:moveTo>
                      <a:pt x="0" y="0"/>
                    </a:moveTo>
                    <a:lnTo>
                      <a:pt x="30956" y="64293"/>
                    </a:lnTo>
                    <a:lnTo>
                      <a:pt x="57150" y="4762"/>
                    </a:lnTo>
                  </a:path>
                </a:pathLst>
              </a:custGeom>
              <a:solidFill>
                <a:srgbClr val="ED6D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30" name="グループ化 1229">
              <a:extLst>
                <a:ext uri="{FF2B5EF4-FFF2-40B4-BE49-F238E27FC236}">
                  <a16:creationId xmlns:a16="http://schemas.microsoft.com/office/drawing/2014/main" id="{1BBCC39C-FEC7-48E7-ABEF-521FD71C2E06}"/>
                </a:ext>
              </a:extLst>
            </p:cNvPr>
            <p:cNvGrpSpPr/>
            <p:nvPr/>
          </p:nvGrpSpPr>
          <p:grpSpPr bwMode="gray">
            <a:xfrm>
              <a:off x="676862" y="3416916"/>
              <a:ext cx="6264000" cy="472150"/>
              <a:chOff x="816788" y="2206907"/>
              <a:chExt cx="6264000" cy="472150"/>
            </a:xfrm>
          </p:grpSpPr>
          <p:sp>
            <p:nvSpPr>
              <p:cNvPr id="1231" name="正方形/長方形 1230">
                <a:extLst>
                  <a:ext uri="{FF2B5EF4-FFF2-40B4-BE49-F238E27FC236}">
                    <a16:creationId xmlns:a16="http://schemas.microsoft.com/office/drawing/2014/main" id="{802BD2C8-80AF-1A24-1BB2-457380F62E29}"/>
                  </a:ext>
                </a:extLst>
              </p:cNvPr>
              <p:cNvSpPr/>
              <p:nvPr/>
            </p:nvSpPr>
            <p:spPr bwMode="gray">
              <a:xfrm>
                <a:off x="816788" y="2481123"/>
                <a:ext cx="6264000" cy="19793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72000" bIns="18000" rtlCol="0" anchor="t">
                <a:spAutoFit/>
              </a:bodyPr>
              <a:lstStyle/>
              <a:p>
                <a:r>
                  <a:rPr lang="en-US" altLang="ja-JP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他に記載したい項目があれば、適宜追加してください</a:t>
                </a:r>
              </a:p>
            </p:txBody>
          </p:sp>
          <p:sp>
            <p:nvSpPr>
              <p:cNvPr id="1232" name="正方形/長方形 1231">
                <a:extLst>
                  <a:ext uri="{FF2B5EF4-FFF2-40B4-BE49-F238E27FC236}">
                    <a16:creationId xmlns:a16="http://schemas.microsoft.com/office/drawing/2014/main" id="{59A4B820-748A-515E-3068-EBC712B66463}"/>
                  </a:ext>
                </a:extLst>
              </p:cNvPr>
              <p:cNvSpPr/>
              <p:nvPr/>
            </p:nvSpPr>
            <p:spPr bwMode="gray">
              <a:xfrm>
                <a:off x="816788" y="2206907"/>
                <a:ext cx="6228000" cy="2210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8000" rIns="36000" bIns="18000" rtlCol="0" anchor="ctr">
                <a:spAutoFit/>
              </a:bodyPr>
              <a:lstStyle/>
              <a:p>
                <a:r>
                  <a:rPr lang="en-US" altLang="ja-JP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200" b="1" dirty="0">
                    <a:solidFill>
                      <a:srgbClr val="ED6D3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他に記載したい項目があれば、適宜追加してください</a:t>
                </a:r>
              </a:p>
            </p:txBody>
          </p:sp>
        </p:grpSp>
      </p:grpSp>
      <p:sp>
        <p:nvSpPr>
          <p:cNvPr id="1238" name="吹き出し: 角を丸めた四角形 1237">
            <a:extLst>
              <a:ext uri="{FF2B5EF4-FFF2-40B4-BE49-F238E27FC236}">
                <a16:creationId xmlns:a16="http://schemas.microsoft.com/office/drawing/2014/main" id="{BD810E3C-809E-D409-A148-64CC82A1C0F9}"/>
              </a:ext>
            </a:extLst>
          </p:cNvPr>
          <p:cNvSpPr/>
          <p:nvPr/>
        </p:nvSpPr>
        <p:spPr>
          <a:xfrm>
            <a:off x="481474" y="8317918"/>
            <a:ext cx="6611476" cy="294751"/>
          </a:xfrm>
          <a:prstGeom prst="wedgeRoundRectCallout">
            <a:avLst>
              <a:gd name="adj1" fmla="val 48761"/>
              <a:gd name="adj2" fmla="val 12040"/>
              <a:gd name="adj3" fmla="val 16667"/>
            </a:avLst>
          </a:prstGeom>
          <a:solidFill>
            <a:srgbClr val="FEF7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en-US" altLang="ja-JP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みんなで過ごす場所なので、最低限のルールは守ってね。詳しくは、スタッフの説明を聞いてください。</a:t>
            </a:r>
          </a:p>
        </p:txBody>
      </p:sp>
      <p:sp>
        <p:nvSpPr>
          <p:cNvPr id="1239" name="四角形: 角を丸くする 1238">
            <a:extLst>
              <a:ext uri="{FF2B5EF4-FFF2-40B4-BE49-F238E27FC236}">
                <a16:creationId xmlns:a16="http://schemas.microsoft.com/office/drawing/2014/main" id="{6FEA8BDC-E5D5-557E-C318-8029C1C1CF1E}"/>
              </a:ext>
            </a:extLst>
          </p:cNvPr>
          <p:cNvSpPr/>
          <p:nvPr/>
        </p:nvSpPr>
        <p:spPr>
          <a:xfrm>
            <a:off x="376238" y="9020176"/>
            <a:ext cx="6869112" cy="1334328"/>
          </a:xfrm>
          <a:prstGeom prst="roundRect">
            <a:avLst>
              <a:gd name="adj" fmla="val 10367"/>
            </a:avLst>
          </a:prstGeom>
          <a:solidFill>
            <a:srgbClr val="EBF9F6"/>
          </a:solidFill>
          <a:ln w="19050">
            <a:solidFill>
              <a:srgbClr val="43B390"/>
            </a:solidFill>
          </a:ln>
          <a:effectLst>
            <a:outerShdw dist="50800" dir="2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2" name="正方形/長方形 1241">
            <a:extLst>
              <a:ext uri="{FF2B5EF4-FFF2-40B4-BE49-F238E27FC236}">
                <a16:creationId xmlns:a16="http://schemas.microsoft.com/office/drawing/2014/main" id="{B639690A-A13E-5682-6608-621340CCD34C}"/>
              </a:ext>
            </a:extLst>
          </p:cNvPr>
          <p:cNvSpPr/>
          <p:nvPr/>
        </p:nvSpPr>
        <p:spPr bwMode="gray">
          <a:xfrm>
            <a:off x="290112" y="9441016"/>
            <a:ext cx="6265626" cy="86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1000" b="1" dirty="0">
                <a:solidFill>
                  <a:srgbClr val="ED6D3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・お子さんのことで頼れる人が近くにいない、時間的にも精神的にもゆとりがない</a:t>
            </a:r>
            <a:r>
              <a:rPr lang="en-US" altLang="ja-JP" sz="1000" b="1" dirty="0">
                <a:solidFill>
                  <a:srgbClr val="ED6D3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br>
              <a:rPr lang="en-US" altLang="ja-JP" sz="1000" b="1" dirty="0">
                <a:solidFill>
                  <a:srgbClr val="FF8A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000" b="1" dirty="0">
                <a:solidFill>
                  <a:srgbClr val="FF8A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600" b="1" dirty="0">
                <a:solidFill>
                  <a:srgbClr val="FF8A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こんなお悩みをお持ちの保護者の方は多いのではないでしょうか。保護者の方の病気・仕事・出産等のほか、</a:t>
            </a:r>
            <a:b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solidFill>
                  <a:srgbClr val="ED6D3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000" b="1" dirty="0">
                <a:solidFill>
                  <a:srgbClr val="ED6D3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保護者の方の心身のリフレッシュのためにも、子育て短期支援事業（ショートステイ）をご利用ください。</a:t>
            </a:r>
            <a:b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ご不明点があれば、お気軽に表面の問合せ先まで。子育ての不安やご相談もお寄せください！</a:t>
            </a:r>
            <a:endParaRPr kumimoji="1"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43" name="正方形/長方形 1242">
            <a:extLst>
              <a:ext uri="{FF2B5EF4-FFF2-40B4-BE49-F238E27FC236}">
                <a16:creationId xmlns:a16="http://schemas.microsoft.com/office/drawing/2014/main" id="{10967C0B-07E2-55C3-6735-45C034A052C8}"/>
              </a:ext>
            </a:extLst>
          </p:cNvPr>
          <p:cNvSpPr/>
          <p:nvPr/>
        </p:nvSpPr>
        <p:spPr>
          <a:xfrm>
            <a:off x="6445604" y="9369993"/>
            <a:ext cx="686396" cy="649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QR</a:t>
            </a:r>
            <a:r>
              <a:rPr kumimoji="1" lang="ja-JP" altLang="en-US" sz="1000" dirty="0">
                <a:solidFill>
                  <a:schemeClr val="tx1"/>
                </a:solidFill>
              </a:rPr>
              <a:t>コード</a:t>
            </a:r>
          </a:p>
        </p:txBody>
      </p:sp>
      <p:sp>
        <p:nvSpPr>
          <p:cNvPr id="1244" name="テキスト ボックス 1243">
            <a:extLst>
              <a:ext uri="{FF2B5EF4-FFF2-40B4-BE49-F238E27FC236}">
                <a16:creationId xmlns:a16="http://schemas.microsoft.com/office/drawing/2014/main" id="{154B582A-E1BB-50F1-6243-545E383C6EBE}"/>
              </a:ext>
            </a:extLst>
          </p:cNvPr>
          <p:cNvSpPr txBox="1"/>
          <p:nvPr/>
        </p:nvSpPr>
        <p:spPr>
          <a:xfrm>
            <a:off x="6322870" y="9985923"/>
            <a:ext cx="931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事業の詳細は</a:t>
            </a:r>
            <a:endParaRPr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こちら</a:t>
            </a:r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45" name="正方形/長方形 1244">
            <a:extLst>
              <a:ext uri="{FF2B5EF4-FFF2-40B4-BE49-F238E27FC236}">
                <a16:creationId xmlns:a16="http://schemas.microsoft.com/office/drawing/2014/main" id="{64EFD465-9873-3BAE-980E-BB726BBD36EF}"/>
              </a:ext>
            </a:extLst>
          </p:cNvPr>
          <p:cNvSpPr/>
          <p:nvPr/>
        </p:nvSpPr>
        <p:spPr>
          <a:xfrm>
            <a:off x="520684" y="9296466"/>
            <a:ext cx="1255729" cy="8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0" name="四角形: 角を丸くする 1239">
            <a:extLst>
              <a:ext uri="{FF2B5EF4-FFF2-40B4-BE49-F238E27FC236}">
                <a16:creationId xmlns:a16="http://schemas.microsoft.com/office/drawing/2014/main" id="{92C5F24D-B704-2C3C-C6CD-8C46AABCE124}"/>
              </a:ext>
            </a:extLst>
          </p:cNvPr>
          <p:cNvSpPr/>
          <p:nvPr/>
        </p:nvSpPr>
        <p:spPr bwMode="gray">
          <a:xfrm>
            <a:off x="520684" y="9096728"/>
            <a:ext cx="1229535" cy="32316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15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保護者の方へ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D94673-3F49-2416-B08B-598DEA8FEBD4}"/>
              </a:ext>
            </a:extLst>
          </p:cNvPr>
          <p:cNvSpPr txBox="1"/>
          <p:nvPr/>
        </p:nvSpPr>
        <p:spPr>
          <a:xfrm>
            <a:off x="466725" y="370343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1E3B54-4ED4-E996-45B5-CFE676E74941}"/>
              </a:ext>
            </a:extLst>
          </p:cNvPr>
          <p:cNvSpPr txBox="1"/>
          <p:nvPr/>
        </p:nvSpPr>
        <p:spPr>
          <a:xfrm>
            <a:off x="466725" y="434304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3C9FE9-86EF-095E-C114-9F860C5EA491}"/>
              </a:ext>
            </a:extLst>
          </p:cNvPr>
          <p:cNvSpPr txBox="1"/>
          <p:nvPr/>
        </p:nvSpPr>
        <p:spPr>
          <a:xfrm>
            <a:off x="466725" y="500979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A97259D-B442-2087-977E-F940E0A9F230}"/>
              </a:ext>
            </a:extLst>
          </p:cNvPr>
          <p:cNvSpPr txBox="1"/>
          <p:nvPr/>
        </p:nvSpPr>
        <p:spPr>
          <a:xfrm>
            <a:off x="466725" y="556224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B1851D1-A462-4B52-E042-8EE562948860}"/>
              </a:ext>
            </a:extLst>
          </p:cNvPr>
          <p:cNvSpPr txBox="1"/>
          <p:nvPr/>
        </p:nvSpPr>
        <p:spPr>
          <a:xfrm>
            <a:off x="466725" y="617184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07DE0CD-4FF3-733D-7FFD-418C09BD02F6}"/>
              </a:ext>
            </a:extLst>
          </p:cNvPr>
          <p:cNvSpPr txBox="1"/>
          <p:nvPr/>
        </p:nvSpPr>
        <p:spPr>
          <a:xfrm>
            <a:off x="466725" y="6829066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8F82864-B7D6-72C2-CBE1-1B2237686B39}"/>
              </a:ext>
            </a:extLst>
          </p:cNvPr>
          <p:cNvSpPr txBox="1"/>
          <p:nvPr/>
        </p:nvSpPr>
        <p:spPr>
          <a:xfrm>
            <a:off x="466725" y="7400566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D79AE4-85D2-C2F6-5E60-DA80C892700E}"/>
              </a:ext>
            </a:extLst>
          </p:cNvPr>
          <p:cNvSpPr txBox="1"/>
          <p:nvPr/>
        </p:nvSpPr>
        <p:spPr>
          <a:xfrm>
            <a:off x="466725" y="798159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endParaRPr kumimoji="1" lang="ja-JP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C2E393A0-539A-FD94-E5CF-E2C619A44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9" y="774424"/>
            <a:ext cx="775667" cy="80810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C5968B4-3198-EFCB-95AA-0E1A78A7C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63" y="1057403"/>
            <a:ext cx="687277" cy="84233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96C07295-A66F-5BD6-8C25-4767AB36C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42" y="1458506"/>
            <a:ext cx="422193" cy="43293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CDAD9A8-4F74-0160-667F-7183DFE56E2C}"/>
              </a:ext>
            </a:extLst>
          </p:cNvPr>
          <p:cNvSpPr txBox="1"/>
          <p:nvPr/>
        </p:nvSpPr>
        <p:spPr>
          <a:xfrm>
            <a:off x="5276930" y="843481"/>
            <a:ext cx="1810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ゆっくり寝たり、音楽を聴いたり、本やマンガを読んだり、リラックスして自分の時間を過ごすことができます。</a:t>
            </a:r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E679D53-C974-70F9-A22E-6EC2D2F89706}"/>
              </a:ext>
            </a:extLst>
          </p:cNvPr>
          <p:cNvSpPr/>
          <p:nvPr/>
        </p:nvSpPr>
        <p:spPr>
          <a:xfrm rot="10800000" flipV="1">
            <a:off x="2711215" y="1952365"/>
            <a:ext cx="2861152" cy="736303"/>
          </a:xfrm>
          <a:custGeom>
            <a:avLst/>
            <a:gdLst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43507 w 2191357"/>
              <a:gd name="csY6" fmla="*/ 692525 h 776739"/>
              <a:gd name="csX7" fmla="*/ 343507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64082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43507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64082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39600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64082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39600 w 2191357"/>
              <a:gd name="csY7" fmla="*/ 379183 h 776739"/>
              <a:gd name="csX8" fmla="*/ 0 w 2191357"/>
              <a:gd name="csY8" fmla="*/ 324261 h 776739"/>
              <a:gd name="csX9" fmla="*/ 343507 w 2191357"/>
              <a:gd name="csY9" fmla="*/ 279713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427721 w 2191357"/>
              <a:gd name="csY0" fmla="*/ 0 h 776739"/>
              <a:gd name="csX1" fmla="*/ 2107143 w 2191357"/>
              <a:gd name="csY1" fmla="*/ 0 h 776739"/>
              <a:gd name="csX2" fmla="*/ 2191357 w 2191357"/>
              <a:gd name="csY2" fmla="*/ 84214 h 776739"/>
              <a:gd name="csX3" fmla="*/ 2191357 w 2191357"/>
              <a:gd name="csY3" fmla="*/ 692525 h 776739"/>
              <a:gd name="csX4" fmla="*/ 2107143 w 2191357"/>
              <a:gd name="csY4" fmla="*/ 776739 h 776739"/>
              <a:gd name="csX5" fmla="*/ 427721 w 2191357"/>
              <a:gd name="csY5" fmla="*/ 776739 h 776739"/>
              <a:gd name="csX6" fmla="*/ 339599 w 2191357"/>
              <a:gd name="csY6" fmla="*/ 684710 h 776739"/>
              <a:gd name="csX7" fmla="*/ 339600 w 2191357"/>
              <a:gd name="csY7" fmla="*/ 359645 h 776739"/>
              <a:gd name="csX8" fmla="*/ 0 w 2191357"/>
              <a:gd name="csY8" fmla="*/ 324261 h 776739"/>
              <a:gd name="csX9" fmla="*/ 343507 w 2191357"/>
              <a:gd name="csY9" fmla="*/ 279713 h 776739"/>
              <a:gd name="csX10" fmla="*/ 343507 w 2191357"/>
              <a:gd name="csY10" fmla="*/ 84214 h 776739"/>
              <a:gd name="csX11" fmla="*/ 427721 w 2191357"/>
              <a:gd name="csY11" fmla="*/ 0 h 776739"/>
              <a:gd name="csX0" fmla="*/ 355369 w 2119005"/>
              <a:gd name="csY0" fmla="*/ 0 h 776739"/>
              <a:gd name="csX1" fmla="*/ 2034791 w 2119005"/>
              <a:gd name="csY1" fmla="*/ 0 h 776739"/>
              <a:gd name="csX2" fmla="*/ 2119005 w 2119005"/>
              <a:gd name="csY2" fmla="*/ 84214 h 776739"/>
              <a:gd name="csX3" fmla="*/ 2119005 w 2119005"/>
              <a:gd name="csY3" fmla="*/ 692525 h 776739"/>
              <a:gd name="csX4" fmla="*/ 2034791 w 2119005"/>
              <a:gd name="csY4" fmla="*/ 776739 h 776739"/>
              <a:gd name="csX5" fmla="*/ 355369 w 2119005"/>
              <a:gd name="csY5" fmla="*/ 776739 h 776739"/>
              <a:gd name="csX6" fmla="*/ 267247 w 2119005"/>
              <a:gd name="csY6" fmla="*/ 684710 h 776739"/>
              <a:gd name="csX7" fmla="*/ 267248 w 2119005"/>
              <a:gd name="csY7" fmla="*/ 359645 h 776739"/>
              <a:gd name="csX8" fmla="*/ 0 w 2119005"/>
              <a:gd name="csY8" fmla="*/ 324261 h 776739"/>
              <a:gd name="csX9" fmla="*/ 271155 w 2119005"/>
              <a:gd name="csY9" fmla="*/ 279713 h 776739"/>
              <a:gd name="csX10" fmla="*/ 271155 w 2119005"/>
              <a:gd name="csY10" fmla="*/ 84214 h 776739"/>
              <a:gd name="csX11" fmla="*/ 355369 w 2119005"/>
              <a:gd name="csY11" fmla="*/ 0 h 776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119005" h="776739">
                <a:moveTo>
                  <a:pt x="355369" y="0"/>
                </a:moveTo>
                <a:lnTo>
                  <a:pt x="2034791" y="0"/>
                </a:lnTo>
                <a:cubicBezTo>
                  <a:pt x="2081301" y="0"/>
                  <a:pt x="2119005" y="37704"/>
                  <a:pt x="2119005" y="84214"/>
                </a:cubicBezTo>
                <a:lnTo>
                  <a:pt x="2119005" y="692525"/>
                </a:lnTo>
                <a:cubicBezTo>
                  <a:pt x="2119005" y="739035"/>
                  <a:pt x="2081301" y="776739"/>
                  <a:pt x="2034791" y="776739"/>
                </a:cubicBezTo>
                <a:lnTo>
                  <a:pt x="355369" y="776739"/>
                </a:lnTo>
                <a:cubicBezTo>
                  <a:pt x="308859" y="776739"/>
                  <a:pt x="267247" y="731220"/>
                  <a:pt x="267247" y="684710"/>
                </a:cubicBezTo>
                <a:cubicBezTo>
                  <a:pt x="268550" y="582868"/>
                  <a:pt x="265945" y="461487"/>
                  <a:pt x="267248" y="359645"/>
                </a:cubicBezTo>
                <a:lnTo>
                  <a:pt x="0" y="324261"/>
                </a:lnTo>
                <a:lnTo>
                  <a:pt x="271155" y="279713"/>
                </a:lnTo>
                <a:lnTo>
                  <a:pt x="271155" y="84214"/>
                </a:lnTo>
                <a:cubicBezTo>
                  <a:pt x="271155" y="37704"/>
                  <a:pt x="308859" y="0"/>
                  <a:pt x="35536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ja-JP" altLang="en-US" sz="105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851062A-2C90-B6E4-9B89-F892414052F6}"/>
              </a:ext>
            </a:extLst>
          </p:cNvPr>
          <p:cNvSpPr txBox="1"/>
          <p:nvPr/>
        </p:nvSpPr>
        <p:spPr>
          <a:xfrm>
            <a:off x="2701006" y="1937579"/>
            <a:ext cx="2479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05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施設にはスタッフがいるので、大人に話を聞いてもらうこともできます。</a:t>
            </a:r>
            <a:endParaRPr lang="en-US" altLang="ja-JP" sz="105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/>
            <a:r>
              <a:rPr lang="ja-JP" altLang="en-US" sz="105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家族や学校の先生には言いにくいことも相談できます。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B930015E-9A24-C764-B688-4D97C051E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67" y="1683680"/>
            <a:ext cx="1839481" cy="96847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EE9BC0B-9E86-7AAE-73A4-676638D6F4C4}"/>
              </a:ext>
            </a:extLst>
          </p:cNvPr>
          <p:cNvSpPr/>
          <p:nvPr/>
        </p:nvSpPr>
        <p:spPr>
          <a:xfrm>
            <a:off x="549518" y="855447"/>
            <a:ext cx="2035601" cy="18091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施設画像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2BB51898-5175-15E7-9F92-6D1327173409}"/>
              </a:ext>
            </a:extLst>
          </p:cNvPr>
          <p:cNvSpPr/>
          <p:nvPr/>
        </p:nvSpPr>
        <p:spPr bwMode="gray">
          <a:xfrm>
            <a:off x="-3157406" y="2290109"/>
            <a:ext cx="2569696" cy="612648"/>
          </a:xfrm>
          <a:prstGeom prst="wedgeRectCallout">
            <a:avLst>
              <a:gd name="adj1" fmla="val 70370"/>
              <a:gd name="adj2" fmla="val -239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ショートステイ先施設の写真を挿入してください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71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6788315CD46C34F8F75E9994D0F8728" ma:contentTypeVersion="16" ma:contentTypeDescription="新しいドキュメントを作成します。" ma:contentTypeScope="" ma:versionID="0b66f9b79ef56de32091f57b8241ce77">
  <xsd:schema xmlns:xsd="http://www.w3.org/2001/XMLSchema" xmlns:xs="http://www.w3.org/2001/XMLSchema" xmlns:p="http://schemas.microsoft.com/office/2006/metadata/properties" xmlns:ns2="e202fd4c-9011-4f5b-8b23-2df7a68c5dc2" xmlns:ns3="90073942-40b1-4c63-8076-dea92256b28a" targetNamespace="http://schemas.microsoft.com/office/2006/metadata/properties" ma:root="true" ma:fieldsID="5b4f946a110acdbd05da772269d3d0fc" ns2:_="" ns3:_="">
    <xsd:import namespace="e202fd4c-9011-4f5b-8b23-2df7a68c5dc2"/>
    <xsd:import namespace="90073942-40b1-4c63-8076-dea92256b2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2fd4c-9011-4f5b-8b23-2df7a68c5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73942-40b1-4c63-8076-dea92256b2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0a6918-9e81-4860-99b6-66892b5870cf}" ma:internalName="TaxCatchAll" ma:showField="CatchAllData" ma:web="90073942-40b1-4c63-8076-dea92256b2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02fd4c-9011-4f5b-8b23-2df7a68c5dc2">
      <Terms xmlns="http://schemas.microsoft.com/office/infopath/2007/PartnerControls"/>
    </lcf76f155ced4ddcb4097134ff3c332f>
    <TaxCatchAll xmlns="90073942-40b1-4c63-8076-dea92256b28a" xsi:nil="true"/>
  </documentManagement>
</p:properties>
</file>

<file path=customXml/itemProps1.xml><?xml version="1.0" encoding="utf-8"?>
<ds:datastoreItem xmlns:ds="http://schemas.openxmlformats.org/officeDocument/2006/customXml" ds:itemID="{E5AD0B2E-8D16-4A48-AC15-0C0B81E79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02fd4c-9011-4f5b-8b23-2df7a68c5dc2"/>
    <ds:schemaRef ds:uri="90073942-40b1-4c63-8076-dea92256b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227694-BC33-46D1-937A-4A11FF6AA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8FEEC-4D0E-40CC-86D1-28EC68F6E40E}">
  <ds:schemaRefs>
    <ds:schemaRef ds:uri="http://purl.org/dc/terms/"/>
    <ds:schemaRef ds:uri="http://schemas.openxmlformats.org/package/2006/metadata/core-properties"/>
    <ds:schemaRef ds:uri="a12c0748-2a89-40e6-a641-da9e237366db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7b9448c-7256-407c-863d-bc507c84f060"/>
    <ds:schemaRef ds:uri="http://www.w3.org/XML/1998/namespace"/>
    <ds:schemaRef ds:uri="e202fd4c-9011-4f5b-8b23-2df7a68c5dc2"/>
    <ds:schemaRef ds:uri="90073942-40b1-4c63-8076-dea92256b2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1101</Words>
  <Application>Microsoft Office PowerPoint</Application>
  <PresentationFormat>ユーザー設定</PresentationFormat>
  <Paragraphs>115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BIZ UDPゴシック</vt:lpstr>
      <vt:lpstr>Meiryo UI</vt:lpstr>
      <vt:lpstr>UD デジタル 教科書体 NK-R</vt:lpstr>
      <vt:lpstr>UD デジタル 教科書体 N-R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 希世</dc:creator>
  <cp:lastModifiedBy>長野 潤子／事業統括ＲＣ／JRI (nagano junko)</cp:lastModifiedBy>
  <cp:revision>27</cp:revision>
  <cp:lastPrinted>2026-03-04T07:29:38Z</cp:lastPrinted>
  <dcterms:created xsi:type="dcterms:W3CDTF">2023-11-07T02:11:00Z</dcterms:created>
  <dcterms:modified xsi:type="dcterms:W3CDTF">2026-04-13T05:05:12Z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0x01010026788315CD46C34F8F75E9994D0F8728</vt:lpwstr>
  </property>
  <property fmtid="{D5CDD505-2E9C-101B-9397-08002B2CF9AE}" pid="3" name="MediaServiceImageTags">
    <vt:lpwstr/>
  </property>
</Properties>
</file>