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79"/>
  </p:notesMasterIdLst>
  <p:sldIdLst>
    <p:sldId id="259" r:id="rId5"/>
    <p:sldId id="261" r:id="rId6"/>
    <p:sldId id="260" r:id="rId7"/>
    <p:sldId id="262" r:id="rId8"/>
    <p:sldId id="263" r:id="rId9"/>
    <p:sldId id="257" r:id="rId10"/>
    <p:sldId id="331" r:id="rId11"/>
    <p:sldId id="264" r:id="rId12"/>
    <p:sldId id="265" r:id="rId13"/>
    <p:sldId id="266" r:id="rId14"/>
    <p:sldId id="267" r:id="rId15"/>
    <p:sldId id="268" r:id="rId16"/>
    <p:sldId id="269" r:id="rId17"/>
    <p:sldId id="270" r:id="rId18"/>
    <p:sldId id="271" r:id="rId19"/>
    <p:sldId id="272" r:id="rId20"/>
    <p:sldId id="277" r:id="rId21"/>
    <p:sldId id="273" r:id="rId22"/>
    <p:sldId id="274" r:id="rId23"/>
    <p:sldId id="275" r:id="rId24"/>
    <p:sldId id="276" r:id="rId25"/>
    <p:sldId id="278" r:id="rId26"/>
    <p:sldId id="279" r:id="rId27"/>
    <p:sldId id="280" r:id="rId28"/>
    <p:sldId id="282" r:id="rId29"/>
    <p:sldId id="281"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7" r:id="rId52"/>
    <p:sldId id="304" r:id="rId53"/>
    <p:sldId id="305" r:id="rId54"/>
    <p:sldId id="306"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47FEFF1-5C82-4533-8EAA-C08EA3DEA25C}">
          <p14:sldIdLst>
            <p14:sldId id="259"/>
            <p14:sldId id="261"/>
          </p14:sldIdLst>
        </p14:section>
        <p14:section name="はじめに" id="{DF2C9543-79CE-49C9-A38C-F7DC2BBF14F0}">
          <p14:sldIdLst>
            <p14:sldId id="260"/>
            <p14:sldId id="262"/>
            <p14:sldId id="263"/>
            <p14:sldId id="257"/>
            <p14:sldId id="331"/>
            <p14:sldId id="264"/>
            <p14:sldId id="265"/>
            <p14:sldId id="266"/>
            <p14:sldId id="267"/>
            <p14:sldId id="268"/>
            <p14:sldId id="269"/>
          </p14:sldIdLst>
        </p14:section>
        <p14:section name="開設までに検討・準備すべき事項" id="{3A2D9DC1-36FB-4BC2-9800-913BBC2B482F}">
          <p14:sldIdLst>
            <p14:sldId id="270"/>
            <p14:sldId id="271"/>
            <p14:sldId id="272"/>
          </p14:sldIdLst>
        </p14:section>
        <p14:section name="施設整備" id="{8B2E51C5-8336-4D52-BD99-6CBA82A930C8}">
          <p14:sldIdLst>
            <p14:sldId id="277"/>
            <p14:sldId id="273"/>
            <p14:sldId id="274"/>
            <p14:sldId id="275"/>
            <p14:sldId id="276"/>
            <p14:sldId id="278"/>
            <p14:sldId id="279"/>
            <p14:sldId id="280"/>
          </p14:sldIdLst>
        </p14:section>
        <p14:section name="人員整備" id="{3A6D8B4B-8CDA-4387-A0F7-738DAE03D9C5}">
          <p14:sldIdLst>
            <p14:sldId id="282"/>
            <p14:sldId id="281"/>
            <p14:sldId id="283"/>
            <p14:sldId id="284"/>
            <p14:sldId id="285"/>
            <p14:sldId id="286"/>
            <p14:sldId id="287"/>
            <p14:sldId id="288"/>
            <p14:sldId id="289"/>
            <p14:sldId id="290"/>
            <p14:sldId id="291"/>
            <p14:sldId id="292"/>
          </p14:sldIdLst>
        </p14:section>
        <p14:section name="支援の流れの整備" id="{381B14A7-94BF-41DE-82DD-189B993E45D6}">
          <p14:sldIdLst>
            <p14:sldId id="293"/>
            <p14:sldId id="294"/>
            <p14:sldId id="295"/>
            <p14:sldId id="296"/>
            <p14:sldId id="297"/>
            <p14:sldId id="298"/>
            <p14:sldId id="299"/>
            <p14:sldId id="300"/>
          </p14:sldIdLst>
        </p14:section>
        <p14:section name="外部関係構築" id="{FEA4A1F3-909F-4F0A-9ACD-D947597C4613}">
          <p14:sldIdLst>
            <p14:sldId id="301"/>
            <p14:sldId id="302"/>
            <p14:sldId id="303"/>
          </p14:sldIdLst>
        </p14:section>
        <p14:section name="安全対策・衛生管理" id="{49EDF418-1B53-41A9-A524-2C5421E4A8A5}">
          <p14:sldIdLst>
            <p14:sldId id="307"/>
            <p14:sldId id="304"/>
            <p14:sldId id="305"/>
          </p14:sldIdLst>
        </p14:section>
        <p14:section name="（その他）財団移行の場合の留意点" id="{E5B1F540-43C8-4B22-AD47-4AC24B7DE871}">
          <p14:sldIdLst>
            <p14:sldId id="306"/>
          </p14:sldIdLst>
        </p14:section>
        <p14:section name="支援実施上のポイント" id="{8CCD6AE4-DC39-451D-BF9E-3B3DABCD4F9D}">
          <p14:sldIdLst>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Lst>
        </p14:section>
        <p14:section name="虐待発見時の通告等" id="{32AA432C-6720-4AC0-A2EA-178D79CC6FC5}">
          <p14:sldIdLst>
            <p14:sldId id="327"/>
            <p14:sldId id="328"/>
            <p14:sldId id="329"/>
            <p14:sldId id="330"/>
          </p14:sldIdLst>
        </p14:section>
      </p14:sectionLst>
    </p:ext>
    <p:ext uri="{EFAFB233-063F-42B5-8137-9DF3F51BA10A}">
      <p15:sldGuideLst xmlns:p15="http://schemas.microsoft.com/office/powerpoint/2012/main">
        <p15:guide id="1" orient="horz" pos="4626" userDrawn="1">
          <p15:clr>
            <a:srgbClr val="A4A3A4"/>
          </p15:clr>
        </p15:guide>
        <p15:guide id="3" pos="351" userDrawn="1">
          <p15:clr>
            <a:srgbClr val="A4A3A4"/>
          </p15:clr>
        </p15:guide>
        <p15:guide id="4" pos="3368" userDrawn="1">
          <p15:clr>
            <a:srgbClr val="A4A3A4"/>
          </p15:clr>
        </p15:guide>
        <p15:guide id="5" pos="6384" userDrawn="1">
          <p15:clr>
            <a:srgbClr val="A4A3A4"/>
          </p15:clr>
        </p15:guide>
        <p15:guide id="6" pos="3458" userDrawn="1">
          <p15:clr>
            <a:srgbClr val="A4A3A4"/>
          </p15:clr>
        </p15:guide>
        <p15:guide id="7" orient="horz" pos="4468" userDrawn="1">
          <p15:clr>
            <a:srgbClr val="A4A3A4"/>
          </p15:clr>
        </p15:guide>
        <p15:guide id="8" pos="264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2C938B-0C3A-CBB0-A566-847695B1DC6B}" name="山北 健生／人材企画／JRI (yamakita kensei)" initials="健山" userId="S::t505327@d1.jri.co.jp::9bb3f14e-b004-4823-86a3-f1e58cf0a7de" providerId="AD"/>
  <p188:author id="{BCC74EC3-2079-0041-3608-42A46542C524}" name="竜石堂 未来／ＣＳＥ／JRI (ryusekido miku)" initials="未竜" userId="S::t505900@d1.jri.co.jp::57bea700-cda0-44f9-b736-5071a1cd2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DB7"/>
    <a:srgbClr val="01B4D2"/>
    <a:srgbClr val="FDFFD9"/>
    <a:srgbClr val="E4F6FD"/>
    <a:srgbClr val="FFD66A"/>
    <a:srgbClr val="E4E4E4"/>
    <a:srgbClr val="FAFF9B"/>
    <a:srgbClr val="CCF0F8"/>
    <a:srgbClr val="01C1E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734" y="96"/>
      </p:cViewPr>
      <p:guideLst>
        <p:guide orient="horz" pos="4626"/>
        <p:guide pos="351"/>
        <p:guide pos="3368"/>
        <p:guide pos="6384"/>
        <p:guide pos="3458"/>
        <p:guide orient="horz" pos="4468"/>
        <p:guide pos="26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74864752392845"/>
          <c:y val="3.7495947109510715E-2"/>
          <c:w val="0.48571743653766114"/>
          <c:h val="0.92500810578097858"/>
        </c:manualLayout>
      </c:layout>
      <c:barChart>
        <c:barDir val="bar"/>
        <c:grouping val="clustered"/>
        <c:varyColors val="0"/>
        <c:ser>
          <c:idx val="0"/>
          <c:order val="0"/>
          <c:tx>
            <c:strRef>
              <c:f>Sheet1!$B$1</c:f>
              <c:strCache>
                <c:ptCount val="1"/>
                <c:pt idx="0">
                  <c:v> 2</c:v>
                </c:pt>
              </c:strCache>
            </c:strRef>
          </c:tx>
          <c:spPr>
            <a:solidFill>
              <a:srgbClr val="019DB7"/>
            </a:solidFill>
            <a:ln>
              <a:noFill/>
            </a:ln>
            <a:effectLst/>
          </c:spPr>
          <c:invertIfNegative val="0"/>
          <c:cat>
            <c:strRef>
              <c:f>Sheet1!$A$2:$A$12</c:f>
              <c:strCache>
                <c:ptCount val="11"/>
                <c:pt idx="0">
                  <c:v>拠点の運営管理業務に苦労している</c:v>
                </c:pt>
                <c:pt idx="1">
                  <c:v>拠点の人材確保に苦労している</c:v>
                </c:pt>
                <c:pt idx="2">
                  <c:v>利用者が少なく苦労している</c:v>
                </c:pt>
                <c:pt idx="3">
                  <c:v>外部連携先との調整業務に苦労している</c:v>
                </c:pt>
                <c:pt idx="4">
                  <c:v>子ども食堂等の他取組との調整に苦労している</c:v>
                </c:pt>
                <c:pt idx="5">
                  <c:v>事業実施の予算が足りず苦労している</c:v>
                </c:pt>
                <c:pt idx="6">
                  <c:v>専用拠点の維持コストが高く苦労している</c:v>
                </c:pt>
                <c:pt idx="7">
                  <c:v>事業を実施するための市町村側の体制が十分に確保できず苦労している</c:v>
                </c:pt>
                <c:pt idx="8">
                  <c:v>関係機関（要対協、学校、医療機関など）との調整に苦労している</c:v>
                </c:pt>
                <c:pt idx="9">
                  <c:v>その他</c:v>
                </c:pt>
                <c:pt idx="10">
                  <c:v>特になし</c:v>
                </c:pt>
              </c:strCache>
            </c:strRef>
          </c:cat>
          <c:val>
            <c:numRef>
              <c:f>Sheet1!$B$2:$B$12</c:f>
              <c:numCache>
                <c:formatCode>0.0</c:formatCode>
                <c:ptCount val="11"/>
                <c:pt idx="0">
                  <c:v>28.4</c:v>
                </c:pt>
                <c:pt idx="1">
                  <c:v>44.4</c:v>
                </c:pt>
                <c:pt idx="2">
                  <c:v>6.2</c:v>
                </c:pt>
                <c:pt idx="3">
                  <c:v>12.3</c:v>
                </c:pt>
                <c:pt idx="4">
                  <c:v>1.2</c:v>
                </c:pt>
                <c:pt idx="5">
                  <c:v>17.3</c:v>
                </c:pt>
                <c:pt idx="6">
                  <c:v>16</c:v>
                </c:pt>
                <c:pt idx="7">
                  <c:v>13.6</c:v>
                </c:pt>
                <c:pt idx="8">
                  <c:v>17.3</c:v>
                </c:pt>
                <c:pt idx="9">
                  <c:v>18.5</c:v>
                </c:pt>
                <c:pt idx="10">
                  <c:v>16</c:v>
                </c:pt>
              </c:numCache>
            </c:numRef>
          </c:val>
          <c:extLst>
            <c:ext xmlns:c16="http://schemas.microsoft.com/office/drawing/2014/chart" uri="{C3380CC4-5D6E-409C-BE32-E72D297353CC}">
              <c16:uniqueId val="{00000000-EEEA-4C43-92E6-42705A037485}"/>
            </c:ext>
          </c:extLst>
        </c:ser>
        <c:dLbls>
          <c:showLegendKey val="0"/>
          <c:showVal val="0"/>
          <c:showCatName val="0"/>
          <c:showSerName val="0"/>
          <c:showPercent val="0"/>
          <c:showBubbleSize val="0"/>
        </c:dLbls>
        <c:gapWidth val="55"/>
        <c:axId val="1675813320"/>
        <c:axId val="1675813680"/>
      </c:barChart>
      <c:catAx>
        <c:axId val="1675813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spc="-150" baseline="0">
                <a:solidFill>
                  <a:schemeClr val="tx1">
                    <a:lumMod val="65000"/>
                    <a:lumOff val="35000"/>
                  </a:schemeClr>
                </a:solidFill>
                <a:latin typeface="+mn-lt"/>
                <a:ea typeface="+mn-ea"/>
                <a:cs typeface="+mn-cs"/>
              </a:defRPr>
            </a:pPr>
            <a:endParaRPr lang="ja-JP"/>
          </a:p>
        </c:txPr>
        <c:crossAx val="1675813680"/>
        <c:crosses val="autoZero"/>
        <c:auto val="1"/>
        <c:lblAlgn val="ctr"/>
        <c:lblOffset val="100"/>
        <c:noMultiLvlLbl val="0"/>
      </c:catAx>
      <c:valAx>
        <c:axId val="1675813680"/>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1675813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74864752392845"/>
          <c:y val="3.7495947109510715E-2"/>
          <c:w val="0.48571743653766114"/>
          <c:h val="0.92500810578097858"/>
        </c:manualLayout>
      </c:layout>
      <c:barChart>
        <c:barDir val="bar"/>
        <c:grouping val="clustered"/>
        <c:varyColors val="0"/>
        <c:ser>
          <c:idx val="0"/>
          <c:order val="0"/>
          <c:tx>
            <c:strRef>
              <c:f>Sheet1!$B$1</c:f>
              <c:strCache>
                <c:ptCount val="1"/>
                <c:pt idx="0">
                  <c:v> 2</c:v>
                </c:pt>
              </c:strCache>
            </c:strRef>
          </c:tx>
          <c:spPr>
            <a:solidFill>
              <a:srgbClr val="019DB7"/>
            </a:solidFill>
            <a:ln>
              <a:noFill/>
            </a:ln>
            <a:effectLst/>
          </c:spPr>
          <c:invertIfNegative val="0"/>
          <c:cat>
            <c:strRef>
              <c:f>Sheet1!$A$2:$A$7</c:f>
              <c:strCache>
                <c:ptCount val="6"/>
                <c:pt idx="0">
                  <c:v>食事の提供必要回数が増えて負担である</c:v>
                </c:pt>
                <c:pt idx="1">
                  <c:v>人員体制の確保が難しい</c:v>
                </c:pt>
                <c:pt idx="2">
                  <c:v>課外活動等の日中の行事企画の必要性が高まり負担である</c:v>
                </c:pt>
                <c:pt idx="3">
                  <c:v>送迎の需要等が増えて負担である</c:v>
                </c:pt>
                <c:pt idx="4">
                  <c:v>特に課題はない</c:v>
                </c:pt>
                <c:pt idx="5">
                  <c:v>その他</c:v>
                </c:pt>
              </c:strCache>
            </c:strRef>
          </c:cat>
          <c:val>
            <c:numRef>
              <c:f>Sheet1!$B$2:$B$7</c:f>
              <c:numCache>
                <c:formatCode>0.0</c:formatCode>
                <c:ptCount val="6"/>
                <c:pt idx="0">
                  <c:v>17</c:v>
                </c:pt>
                <c:pt idx="1">
                  <c:v>47.2</c:v>
                </c:pt>
                <c:pt idx="2">
                  <c:v>29.2</c:v>
                </c:pt>
                <c:pt idx="3">
                  <c:v>31.1</c:v>
                </c:pt>
                <c:pt idx="4">
                  <c:v>30.2</c:v>
                </c:pt>
                <c:pt idx="5">
                  <c:v>22.6</c:v>
                </c:pt>
              </c:numCache>
            </c:numRef>
          </c:val>
          <c:extLst>
            <c:ext xmlns:c16="http://schemas.microsoft.com/office/drawing/2014/chart" uri="{C3380CC4-5D6E-409C-BE32-E72D297353CC}">
              <c16:uniqueId val="{00000000-3293-43A6-AD13-DF8B78CB3D4D}"/>
            </c:ext>
          </c:extLst>
        </c:ser>
        <c:dLbls>
          <c:showLegendKey val="0"/>
          <c:showVal val="0"/>
          <c:showCatName val="0"/>
          <c:showSerName val="0"/>
          <c:showPercent val="0"/>
          <c:showBubbleSize val="0"/>
        </c:dLbls>
        <c:gapWidth val="55"/>
        <c:axId val="1675813320"/>
        <c:axId val="1675813680"/>
      </c:barChart>
      <c:catAx>
        <c:axId val="1675813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spc="-150" baseline="0">
                <a:solidFill>
                  <a:schemeClr val="tx1">
                    <a:lumMod val="65000"/>
                    <a:lumOff val="35000"/>
                  </a:schemeClr>
                </a:solidFill>
                <a:latin typeface="+mn-lt"/>
                <a:ea typeface="+mn-ea"/>
                <a:cs typeface="+mn-cs"/>
              </a:defRPr>
            </a:pPr>
            <a:endParaRPr lang="ja-JP"/>
          </a:p>
        </c:txPr>
        <c:crossAx val="1675813680"/>
        <c:crosses val="autoZero"/>
        <c:auto val="1"/>
        <c:lblAlgn val="ctr"/>
        <c:lblOffset val="100"/>
        <c:noMultiLvlLbl val="0"/>
      </c:catAx>
      <c:valAx>
        <c:axId val="1675813680"/>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1675813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74864752392845"/>
          <c:y val="3.7495947109510715E-2"/>
          <c:w val="0.48571743653766114"/>
          <c:h val="0.92500810578097858"/>
        </c:manualLayout>
      </c:layout>
      <c:barChart>
        <c:barDir val="bar"/>
        <c:grouping val="clustered"/>
        <c:varyColors val="0"/>
        <c:ser>
          <c:idx val="0"/>
          <c:order val="0"/>
          <c:tx>
            <c:strRef>
              <c:f>Sheet1!$B$1</c:f>
              <c:strCache>
                <c:ptCount val="1"/>
                <c:pt idx="0">
                  <c:v> 2</c:v>
                </c:pt>
              </c:strCache>
            </c:strRef>
          </c:tx>
          <c:spPr>
            <a:solidFill>
              <a:srgbClr val="019DB7"/>
            </a:solidFill>
            <a:ln>
              <a:noFill/>
            </a:ln>
            <a:effectLst/>
          </c:spPr>
          <c:invertIfNegative val="0"/>
          <c:cat>
            <c:strRef>
              <c:f>Sheet1!$A$2:$A$5</c:f>
              <c:strCache>
                <c:ptCount val="4"/>
                <c:pt idx="0">
                  <c:v>新規人員の補充を行っている(短期での採用等)</c:v>
                </c:pt>
                <c:pt idx="1">
                  <c:v>既存人員に多くシフトに入ってもらっている</c:v>
                </c:pt>
                <c:pt idx="2">
                  <c:v>その他</c:v>
                </c:pt>
                <c:pt idx="3">
                  <c:v>特になし</c:v>
                </c:pt>
              </c:strCache>
            </c:strRef>
          </c:cat>
          <c:val>
            <c:numRef>
              <c:f>Sheet1!$B$2:$B$5</c:f>
              <c:numCache>
                <c:formatCode>0.0</c:formatCode>
                <c:ptCount val="4"/>
                <c:pt idx="0">
                  <c:v>9.4</c:v>
                </c:pt>
                <c:pt idx="1">
                  <c:v>42.5</c:v>
                </c:pt>
                <c:pt idx="2">
                  <c:v>26.4</c:v>
                </c:pt>
                <c:pt idx="3">
                  <c:v>33</c:v>
                </c:pt>
              </c:numCache>
            </c:numRef>
          </c:val>
          <c:extLst>
            <c:ext xmlns:c16="http://schemas.microsoft.com/office/drawing/2014/chart" uri="{C3380CC4-5D6E-409C-BE32-E72D297353CC}">
              <c16:uniqueId val="{00000000-3293-43A6-AD13-DF8B78CB3D4D}"/>
            </c:ext>
          </c:extLst>
        </c:ser>
        <c:dLbls>
          <c:showLegendKey val="0"/>
          <c:showVal val="0"/>
          <c:showCatName val="0"/>
          <c:showSerName val="0"/>
          <c:showPercent val="0"/>
          <c:showBubbleSize val="0"/>
        </c:dLbls>
        <c:gapWidth val="55"/>
        <c:axId val="1675813320"/>
        <c:axId val="1675813680"/>
      </c:barChart>
      <c:catAx>
        <c:axId val="1675813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spc="-150" baseline="0">
                <a:solidFill>
                  <a:schemeClr val="tx1">
                    <a:lumMod val="65000"/>
                    <a:lumOff val="35000"/>
                  </a:schemeClr>
                </a:solidFill>
                <a:latin typeface="+mn-lt"/>
                <a:ea typeface="+mn-ea"/>
                <a:cs typeface="+mn-cs"/>
              </a:defRPr>
            </a:pPr>
            <a:endParaRPr lang="ja-JP"/>
          </a:p>
        </c:txPr>
        <c:crossAx val="1675813680"/>
        <c:crosses val="autoZero"/>
        <c:auto val="1"/>
        <c:lblAlgn val="ctr"/>
        <c:lblOffset val="100"/>
        <c:noMultiLvlLbl val="0"/>
      </c:catAx>
      <c:valAx>
        <c:axId val="1675813680"/>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1675813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74864752392845"/>
          <c:y val="3.7495947109510715E-2"/>
          <c:w val="0.48571743653766114"/>
          <c:h val="0.92500810578097858"/>
        </c:manualLayout>
      </c:layout>
      <c:barChart>
        <c:barDir val="bar"/>
        <c:grouping val="clustered"/>
        <c:varyColors val="0"/>
        <c:ser>
          <c:idx val="0"/>
          <c:order val="0"/>
          <c:tx>
            <c:strRef>
              <c:f>Sheet1!$B$1</c:f>
              <c:strCache>
                <c:ptCount val="1"/>
                <c:pt idx="0">
                  <c:v> 2</c:v>
                </c:pt>
              </c:strCache>
            </c:strRef>
          </c:tx>
          <c:spPr>
            <a:solidFill>
              <a:srgbClr val="019DB7"/>
            </a:solidFill>
            <a:ln>
              <a:noFill/>
            </a:ln>
            <a:effectLst/>
          </c:spPr>
          <c:invertIfNegative val="0"/>
          <c:cat>
            <c:strRef>
              <c:f>Sheet1!$A$2:$A$7</c:f>
              <c:strCache>
                <c:ptCount val="6"/>
                <c:pt idx="0">
                  <c:v>求人サイト・求人情報誌</c:v>
                </c:pt>
                <c:pt idx="1">
                  <c:v>人材派遣</c:v>
                </c:pt>
                <c:pt idx="2">
                  <c:v>ハローワーク</c:v>
                </c:pt>
                <c:pt idx="3">
                  <c:v>拠点勤務者・利用者からの紹介</c:v>
                </c:pt>
                <c:pt idx="4">
                  <c:v>自治体広報</c:v>
                </c:pt>
                <c:pt idx="5">
                  <c:v>その他</c:v>
                </c:pt>
              </c:strCache>
            </c:strRef>
          </c:cat>
          <c:val>
            <c:numRef>
              <c:f>Sheet1!$B$2:$B$7</c:f>
              <c:numCache>
                <c:formatCode>0.0</c:formatCode>
                <c:ptCount val="6"/>
                <c:pt idx="0">
                  <c:v>20.8</c:v>
                </c:pt>
                <c:pt idx="1">
                  <c:v>0</c:v>
                </c:pt>
                <c:pt idx="2">
                  <c:v>31.1</c:v>
                </c:pt>
                <c:pt idx="3">
                  <c:v>51.9</c:v>
                </c:pt>
                <c:pt idx="4">
                  <c:v>18.899999999999999</c:v>
                </c:pt>
                <c:pt idx="5">
                  <c:v>28.3</c:v>
                </c:pt>
              </c:numCache>
            </c:numRef>
          </c:val>
          <c:extLst>
            <c:ext xmlns:c16="http://schemas.microsoft.com/office/drawing/2014/chart" uri="{C3380CC4-5D6E-409C-BE32-E72D297353CC}">
              <c16:uniqueId val="{00000000-A92F-43E1-AB98-F128304A3A84}"/>
            </c:ext>
          </c:extLst>
        </c:ser>
        <c:dLbls>
          <c:showLegendKey val="0"/>
          <c:showVal val="0"/>
          <c:showCatName val="0"/>
          <c:showSerName val="0"/>
          <c:showPercent val="0"/>
          <c:showBubbleSize val="0"/>
        </c:dLbls>
        <c:gapWidth val="55"/>
        <c:axId val="1675813320"/>
        <c:axId val="1675813680"/>
      </c:barChart>
      <c:catAx>
        <c:axId val="1675813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spc="-150" baseline="0">
                <a:solidFill>
                  <a:schemeClr val="tx1">
                    <a:lumMod val="65000"/>
                    <a:lumOff val="35000"/>
                  </a:schemeClr>
                </a:solidFill>
                <a:latin typeface="+mn-lt"/>
                <a:ea typeface="+mn-ea"/>
                <a:cs typeface="+mn-cs"/>
              </a:defRPr>
            </a:pPr>
            <a:endParaRPr lang="ja-JP"/>
          </a:p>
        </c:txPr>
        <c:crossAx val="1675813680"/>
        <c:crosses val="autoZero"/>
        <c:auto val="1"/>
        <c:lblAlgn val="ctr"/>
        <c:lblOffset val="100"/>
        <c:noMultiLvlLbl val="0"/>
      </c:catAx>
      <c:valAx>
        <c:axId val="1675813680"/>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1675813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1B4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児童の基礎情報（氏名等）</c:v>
                </c:pt>
                <c:pt idx="1">
                  <c:v>児童の抱える疾患や障害</c:v>
                </c:pt>
                <c:pt idx="2">
                  <c:v>児童の家族構成</c:v>
                </c:pt>
                <c:pt idx="3">
                  <c:v>保護者等の状況</c:v>
                </c:pt>
                <c:pt idx="4">
                  <c:v>本事業の支援を行うことが適切であると判断した事由</c:v>
                </c:pt>
                <c:pt idx="5">
                  <c:v>サポートプラン等の内容</c:v>
                </c:pt>
                <c:pt idx="6">
                  <c:v>福祉サービス・機関等の利用状況（サポートプラン等に記載のないもの）</c:v>
                </c:pt>
                <c:pt idx="7">
                  <c:v>過去の相談履歴</c:v>
                </c:pt>
                <c:pt idx="8">
                  <c:v>行政以外のサポート体制</c:v>
                </c:pt>
                <c:pt idx="9">
                  <c:v>その他</c:v>
                </c:pt>
              </c:strCache>
            </c:strRef>
          </c:cat>
          <c:val>
            <c:numRef>
              <c:f>Sheet1!$B$2:$B$11</c:f>
              <c:numCache>
                <c:formatCode>0.00%</c:formatCode>
                <c:ptCount val="10"/>
                <c:pt idx="0">
                  <c:v>0.88700000000000001</c:v>
                </c:pt>
                <c:pt idx="1">
                  <c:v>0.82099999999999995</c:v>
                </c:pt>
                <c:pt idx="2">
                  <c:v>0.78300000000000003</c:v>
                </c:pt>
                <c:pt idx="3" formatCode="0%">
                  <c:v>0.83</c:v>
                </c:pt>
                <c:pt idx="4">
                  <c:v>0.755</c:v>
                </c:pt>
                <c:pt idx="5">
                  <c:v>0.36799999999999999</c:v>
                </c:pt>
                <c:pt idx="6">
                  <c:v>0.48099999999999998</c:v>
                </c:pt>
                <c:pt idx="7">
                  <c:v>0.41499999999999998</c:v>
                </c:pt>
                <c:pt idx="8">
                  <c:v>0.443</c:v>
                </c:pt>
                <c:pt idx="9">
                  <c:v>0.19800000000000001</c:v>
                </c:pt>
              </c:numCache>
            </c:numRef>
          </c:val>
          <c:extLst>
            <c:ext xmlns:c16="http://schemas.microsoft.com/office/drawing/2014/chart" uri="{C3380CC4-5D6E-409C-BE32-E72D297353CC}">
              <c16:uniqueId val="{00000000-2217-46D3-BB71-F47196417505}"/>
            </c:ext>
          </c:extLst>
        </c:ser>
        <c:ser>
          <c:idx val="1"/>
          <c:order val="1"/>
          <c:tx>
            <c:strRef>
              <c:f>Sheet1!$C$1</c:f>
              <c:strCache>
                <c:ptCount val="1"/>
                <c:pt idx="0">
                  <c:v>系列 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児童の基礎情報（氏名等）</c:v>
                </c:pt>
                <c:pt idx="1">
                  <c:v>児童の抱える疾患や障害</c:v>
                </c:pt>
                <c:pt idx="2">
                  <c:v>児童の家族構成</c:v>
                </c:pt>
                <c:pt idx="3">
                  <c:v>保護者等の状況</c:v>
                </c:pt>
                <c:pt idx="4">
                  <c:v>本事業の支援を行うことが適切であると判断した事由</c:v>
                </c:pt>
                <c:pt idx="5">
                  <c:v>サポートプラン等の内容</c:v>
                </c:pt>
                <c:pt idx="6">
                  <c:v>福祉サービス・機関等の利用状況（サポートプラン等に記載のないもの）</c:v>
                </c:pt>
                <c:pt idx="7">
                  <c:v>過去の相談履歴</c:v>
                </c:pt>
                <c:pt idx="8">
                  <c:v>行政以外のサポート体制</c:v>
                </c:pt>
                <c:pt idx="9">
                  <c:v>その他</c:v>
                </c:pt>
              </c:strCache>
            </c:strRef>
          </c:cat>
          <c:val>
            <c:numRef>
              <c:f>Sheet1!$C$2:$C$11</c:f>
              <c:numCache>
                <c:formatCode>0%</c:formatCode>
                <c:ptCount val="10"/>
                <c:pt idx="0" formatCode="0.00%">
                  <c:v>0.91500000000000004</c:v>
                </c:pt>
                <c:pt idx="1">
                  <c:v>0.84</c:v>
                </c:pt>
                <c:pt idx="2" formatCode="0.00%">
                  <c:v>0.85799999999999998</c:v>
                </c:pt>
                <c:pt idx="3" formatCode="0.00%">
                  <c:v>0.877</c:v>
                </c:pt>
                <c:pt idx="4" formatCode="0.00%">
                  <c:v>0.77400000000000002</c:v>
                </c:pt>
                <c:pt idx="5" formatCode="0.00%">
                  <c:v>0.60399999999999998</c:v>
                </c:pt>
                <c:pt idx="6" formatCode="0.00%">
                  <c:v>0.54700000000000004</c:v>
                </c:pt>
                <c:pt idx="7" formatCode="0.00%">
                  <c:v>0.46200000000000002</c:v>
                </c:pt>
                <c:pt idx="8" formatCode="0.00%">
                  <c:v>0.51900000000000002</c:v>
                </c:pt>
                <c:pt idx="9" formatCode="0.00%">
                  <c:v>0.151</c:v>
                </c:pt>
              </c:numCache>
            </c:numRef>
          </c:val>
          <c:extLst>
            <c:ext xmlns:c16="http://schemas.microsoft.com/office/drawing/2014/chart" uri="{C3380CC4-5D6E-409C-BE32-E72D297353CC}">
              <c16:uniqueId val="{00000001-2217-46D3-BB71-F47196417505}"/>
            </c:ext>
          </c:extLst>
        </c:ser>
        <c:dLbls>
          <c:dLblPos val="outEnd"/>
          <c:showLegendKey val="0"/>
          <c:showVal val="1"/>
          <c:showCatName val="0"/>
          <c:showSerName val="0"/>
          <c:showPercent val="0"/>
          <c:showBubbleSize val="0"/>
        </c:dLbls>
        <c:gapWidth val="182"/>
        <c:axId val="1440147232"/>
        <c:axId val="1440147712"/>
      </c:barChart>
      <c:catAx>
        <c:axId val="1440147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75000"/>
                    <a:lumOff val="25000"/>
                  </a:schemeClr>
                </a:solidFill>
                <a:latin typeface="+mn-lt"/>
                <a:ea typeface="+mn-ea"/>
                <a:cs typeface="+mn-cs"/>
              </a:defRPr>
            </a:pPr>
            <a:endParaRPr lang="ja-JP"/>
          </a:p>
        </c:txPr>
        <c:crossAx val="1440147712"/>
        <c:crosses val="autoZero"/>
        <c:auto val="1"/>
        <c:lblAlgn val="ctr"/>
        <c:lblOffset val="100"/>
        <c:noMultiLvlLbl val="0"/>
      </c:catAx>
      <c:valAx>
        <c:axId val="1440147712"/>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440147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1B4D2"/>
            </a:solidFill>
            <a:ln>
              <a:noFill/>
            </a:ln>
            <a:effectLst/>
          </c:spPr>
          <c:invertIfNegative val="0"/>
          <c:dLbls>
            <c:dLbl>
              <c:idx val="2"/>
              <c:layout>
                <c:manualLayout>
                  <c:x val="-6.4721300313425462E-2"/>
                  <c:y val="1.5445947678396834E-6"/>
                </c:manualLayout>
              </c:layout>
              <c:tx>
                <c:rich>
                  <a:bodyPr/>
                  <a:lstStyle/>
                  <a:p>
                    <a:fld id="{EFD19F9F-E3B8-4AF6-8F6E-EDA71F290457}" type="VALUE">
                      <a:rPr lang="en-US" altLang="ja-JP" spc="-50" baseline="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F9-4088-89F8-6C34499A495A}"/>
                </c:ext>
              </c:extLst>
            </c:dLbl>
            <c:spPr>
              <a:noFill/>
              <a:ln>
                <a:noFill/>
              </a:ln>
              <a:effectLst/>
            </c:spPr>
            <c:txPr>
              <a:bodyPr rot="0" spcFirstLastPara="1" vertOverflow="ellipsis" vert="horz" wrap="square" anchor="ctr" anchorCtr="1"/>
              <a:lstStyle/>
              <a:p>
                <a:pPr>
                  <a:defRPr lang="ja-JP" sz="9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同拠点にて継続的に支援している</c:v>
                </c:pt>
                <c:pt idx="1">
                  <c:v>他の若者向け支援事業に接続している</c:v>
                </c:pt>
                <c:pt idx="2">
                  <c:v>その他の支援事業に接続している</c:v>
                </c:pt>
                <c:pt idx="3">
                  <c:v>その他</c:v>
                </c:pt>
                <c:pt idx="4">
                  <c:v>特に18歳以上の支援や他事業への接続はしていない</c:v>
                </c:pt>
              </c:strCache>
            </c:strRef>
          </c:cat>
          <c:val>
            <c:numRef>
              <c:f>Sheet1!$B$2:$B$6</c:f>
              <c:numCache>
                <c:formatCode>0.00%</c:formatCode>
                <c:ptCount val="5"/>
                <c:pt idx="0">
                  <c:v>0.27400000000000002</c:v>
                </c:pt>
                <c:pt idx="1">
                  <c:v>0.217</c:v>
                </c:pt>
                <c:pt idx="2">
                  <c:v>4.7E-2</c:v>
                </c:pt>
                <c:pt idx="3">
                  <c:v>0.19800000000000001</c:v>
                </c:pt>
                <c:pt idx="4">
                  <c:v>0.42499999999999999</c:v>
                </c:pt>
              </c:numCache>
            </c:numRef>
          </c:val>
          <c:extLst>
            <c:ext xmlns:c16="http://schemas.microsoft.com/office/drawing/2014/chart" uri="{C3380CC4-5D6E-409C-BE32-E72D297353CC}">
              <c16:uniqueId val="{00000000-CDF9-4088-89F8-6C34499A495A}"/>
            </c:ext>
          </c:extLst>
        </c:ser>
        <c:dLbls>
          <c:dLblPos val="ctr"/>
          <c:showLegendKey val="0"/>
          <c:showVal val="1"/>
          <c:showCatName val="0"/>
          <c:showSerName val="0"/>
          <c:showPercent val="0"/>
          <c:showBubbleSize val="0"/>
        </c:dLbls>
        <c:gapWidth val="50"/>
        <c:axId val="1440147232"/>
        <c:axId val="1440147712"/>
      </c:barChart>
      <c:catAx>
        <c:axId val="1440147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440147712"/>
        <c:crosses val="autoZero"/>
        <c:auto val="1"/>
        <c:lblAlgn val="ctr"/>
        <c:lblOffset val="100"/>
        <c:noMultiLvlLbl val="0"/>
      </c:catAx>
      <c:valAx>
        <c:axId val="1440147712"/>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440147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478D5-715E-462D-BA4D-874F86214C6C}"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B083F-637E-4892-89FC-A51D1704FDB6}" type="slidenum">
              <a:rPr kumimoji="1" lang="ja-JP" altLang="en-US" smtClean="0"/>
              <a:t>‹#›</a:t>
            </a:fld>
            <a:endParaRPr kumimoji="1" lang="ja-JP" altLang="en-US"/>
          </a:p>
        </p:txBody>
      </p:sp>
    </p:spTree>
    <p:extLst>
      <p:ext uri="{BB962C8B-B14F-4D97-AF65-F5344CB8AC3E}">
        <p14:creationId xmlns:p14="http://schemas.microsoft.com/office/powerpoint/2010/main" val="42243524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A75985C-4846-A170-802A-864AA903A4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Tree>
    <p:extLst>
      <p:ext uri="{BB962C8B-B14F-4D97-AF65-F5344CB8AC3E}">
        <p14:creationId xmlns:p14="http://schemas.microsoft.com/office/powerpoint/2010/main" val="412283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136667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181057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4" name="楕円 13">
            <a:extLst>
              <a:ext uri="{FF2B5EF4-FFF2-40B4-BE49-F238E27FC236}">
                <a16:creationId xmlns:a16="http://schemas.microsoft.com/office/drawing/2014/main" id="{FEB9BCED-298B-E56D-1CC9-BE85AC5B10EF}"/>
              </a:ext>
            </a:extLst>
          </p:cNvPr>
          <p:cNvSpPr/>
          <p:nvPr userDrawn="1"/>
        </p:nvSpPr>
        <p:spPr>
          <a:xfrm>
            <a:off x="9646910" y="289560"/>
            <a:ext cx="433151" cy="433151"/>
          </a:xfrm>
          <a:prstGeom prst="ellipse">
            <a:avLst/>
          </a:prstGeom>
          <a:solidFill>
            <a:srgbClr val="FFD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062434A3-3605-F280-9141-6896CFEDEA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745" y="845212"/>
            <a:ext cx="9620322" cy="30483"/>
          </a:xfrm>
          <a:prstGeom prst="rect">
            <a:avLst/>
          </a:prstGeom>
        </p:spPr>
      </p:pic>
      <p:sp>
        <p:nvSpPr>
          <p:cNvPr id="11" name="四角形: 角を丸くする 10">
            <a:extLst>
              <a:ext uri="{FF2B5EF4-FFF2-40B4-BE49-F238E27FC236}">
                <a16:creationId xmlns:a16="http://schemas.microsoft.com/office/drawing/2014/main" id="{88940A83-AD13-B3D3-A515-0F22C81C0A0A}"/>
              </a:ext>
            </a:extLst>
          </p:cNvPr>
          <p:cNvSpPr/>
          <p:nvPr userDrawn="1"/>
        </p:nvSpPr>
        <p:spPr>
          <a:xfrm>
            <a:off x="550985" y="447488"/>
            <a:ext cx="240030" cy="24003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itle 1">
            <a:extLst>
              <a:ext uri="{FF2B5EF4-FFF2-40B4-BE49-F238E27FC236}">
                <a16:creationId xmlns:a16="http://schemas.microsoft.com/office/drawing/2014/main" id="{B8C89F80-08B8-9892-DEDE-B158599BE142}"/>
              </a:ext>
            </a:extLst>
          </p:cNvPr>
          <p:cNvSpPr>
            <a:spLocks noGrp="1"/>
          </p:cNvSpPr>
          <p:nvPr>
            <p:ph type="title"/>
          </p:nvPr>
        </p:nvSpPr>
        <p:spPr>
          <a:xfrm>
            <a:off x="900000" y="443148"/>
            <a:ext cx="8255342" cy="279563"/>
          </a:xfrm>
        </p:spPr>
        <p:txBody>
          <a:bodyPr lIns="0" tIns="0" rIns="0" bIns="0">
            <a:noAutofit/>
          </a:bodyPr>
          <a:lstStyle>
            <a:lvl1pPr>
              <a:defRPr sz="2000" b="1" spc="150" baseline="0">
                <a:solidFill>
                  <a:schemeClr val="tx1">
                    <a:lumMod val="75000"/>
                    <a:lumOff val="25000"/>
                  </a:schemeClr>
                </a:solidFill>
                <a:latin typeface="+mn-ea"/>
                <a:ea typeface="+mn-ea"/>
              </a:defRPr>
            </a:lvl1pPr>
          </a:lstStyle>
          <a:p>
            <a:r>
              <a:rPr lang="ja-JP" altLang="en-US"/>
              <a:t>マスター タイトルの書式設定</a:t>
            </a:r>
            <a:endParaRPr lang="en-US"/>
          </a:p>
        </p:txBody>
      </p:sp>
      <p:sp>
        <p:nvSpPr>
          <p:cNvPr id="13" name="Slide Number Placeholder 5">
            <a:extLst>
              <a:ext uri="{FF2B5EF4-FFF2-40B4-BE49-F238E27FC236}">
                <a16:creationId xmlns:a16="http://schemas.microsoft.com/office/drawing/2014/main" id="{2D57B1AE-9E3C-E8BC-0C4E-E4280EF1A838}"/>
              </a:ext>
            </a:extLst>
          </p:cNvPr>
          <p:cNvSpPr>
            <a:spLocks noGrp="1"/>
          </p:cNvSpPr>
          <p:nvPr>
            <p:ph type="sldNum" sz="quarter" idx="12"/>
          </p:nvPr>
        </p:nvSpPr>
        <p:spPr>
          <a:xfrm>
            <a:off x="9671629" y="304894"/>
            <a:ext cx="383712" cy="402483"/>
          </a:xfrm>
        </p:spPr>
        <p:txBody>
          <a:bodyPr lIns="0" tIns="0" rIns="0" bIns="0" anchor="ctr" anchorCtr="1"/>
          <a:lstStyle>
            <a:lvl1pPr algn="ctr">
              <a:defRPr sz="1400" b="1">
                <a:solidFill>
                  <a:schemeClr val="tx1">
                    <a:lumMod val="75000"/>
                    <a:lumOff val="25000"/>
                  </a:schemeClr>
                </a:solidFill>
              </a:defRPr>
            </a:lvl1pPr>
          </a:lstStyle>
          <a:p>
            <a:pPr algn="ctr"/>
            <a:fld id="{76EF8E48-CEE7-4676-9C0E-B2BDD8285033}" type="slidenum">
              <a:rPr kumimoji="1" lang="ja-JP" altLang="en-US" smtClean="0"/>
              <a:pPr algn="ctr"/>
              <a:t>‹#›</a:t>
            </a:fld>
            <a:endParaRPr kumimoji="1" lang="ja-JP" altLang="en-US"/>
          </a:p>
        </p:txBody>
      </p:sp>
      <p:sp>
        <p:nvSpPr>
          <p:cNvPr id="15" name="Text Placeholder 3">
            <a:extLst>
              <a:ext uri="{FF2B5EF4-FFF2-40B4-BE49-F238E27FC236}">
                <a16:creationId xmlns:a16="http://schemas.microsoft.com/office/drawing/2014/main" id="{916B72E6-0E28-20BA-FB1C-1B55A8E54A82}"/>
              </a:ext>
            </a:extLst>
          </p:cNvPr>
          <p:cNvSpPr>
            <a:spLocks noGrp="1"/>
          </p:cNvSpPr>
          <p:nvPr>
            <p:ph type="body" sz="half" idx="2"/>
          </p:nvPr>
        </p:nvSpPr>
        <p:spPr>
          <a:xfrm>
            <a:off x="539906" y="1002464"/>
            <a:ext cx="9612000" cy="443048"/>
          </a:xfrm>
          <a:solidFill>
            <a:schemeClr val="accent4">
              <a:lumMod val="20000"/>
              <a:lumOff val="80000"/>
              <a:alpha val="50000"/>
            </a:schemeClr>
          </a:solidFill>
        </p:spPr>
        <p:txBody>
          <a:bodyPr lIns="180000" tIns="72000" rIns="180000" bIns="108000">
            <a:spAutoFit/>
          </a:bodyPr>
          <a:lstStyle>
            <a:lvl1pPr marL="0" indent="0">
              <a:lnSpc>
                <a:spcPct val="120000"/>
              </a:lnSpc>
              <a:spcBef>
                <a:spcPts val="0"/>
              </a:spcBef>
              <a:buNone/>
              <a:defRPr sz="1500" b="1" spc="100" baseline="0">
                <a:solidFill>
                  <a:schemeClr val="tx1">
                    <a:lumMod val="75000"/>
                    <a:lumOff val="25000"/>
                  </a:schemeClr>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16" name="正方形/長方形 15">
            <a:extLst>
              <a:ext uri="{FF2B5EF4-FFF2-40B4-BE49-F238E27FC236}">
                <a16:creationId xmlns:a16="http://schemas.microsoft.com/office/drawing/2014/main" id="{70B6AEE1-34DE-2740-C9BF-3C03EAE1A84C}"/>
              </a:ext>
            </a:extLst>
          </p:cNvPr>
          <p:cNvSpPr/>
          <p:nvPr userDrawn="1"/>
        </p:nvSpPr>
        <p:spPr>
          <a:xfrm>
            <a:off x="-480037" y="0"/>
            <a:ext cx="360000" cy="360000"/>
          </a:xfrm>
          <a:prstGeom prst="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7" name="正方形/長方形 16">
            <a:extLst>
              <a:ext uri="{FF2B5EF4-FFF2-40B4-BE49-F238E27FC236}">
                <a16:creationId xmlns:a16="http://schemas.microsoft.com/office/drawing/2014/main" id="{1931897F-2AA2-4BAA-947C-24414C20CECD}"/>
              </a:ext>
            </a:extLst>
          </p:cNvPr>
          <p:cNvSpPr/>
          <p:nvPr userDrawn="1"/>
        </p:nvSpPr>
        <p:spPr>
          <a:xfrm>
            <a:off x="-480037" y="1349378"/>
            <a:ext cx="360000" cy="360000"/>
          </a:xfrm>
          <a:prstGeom prst="rect">
            <a:avLst/>
          </a:prstGeom>
          <a:solidFill>
            <a:srgbClr val="FFD66A"/>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8" name="正方形/長方形 17">
            <a:extLst>
              <a:ext uri="{FF2B5EF4-FFF2-40B4-BE49-F238E27FC236}">
                <a16:creationId xmlns:a16="http://schemas.microsoft.com/office/drawing/2014/main" id="{7D31B30D-82F6-818A-8A69-EED1CF3B452E}"/>
              </a:ext>
            </a:extLst>
          </p:cNvPr>
          <p:cNvSpPr/>
          <p:nvPr userDrawn="1"/>
        </p:nvSpPr>
        <p:spPr>
          <a:xfrm>
            <a:off x="-480037" y="1799170"/>
            <a:ext cx="360000" cy="360000"/>
          </a:xfrm>
          <a:prstGeom prst="rect">
            <a:avLst/>
          </a:prstGeom>
          <a:solidFill>
            <a:srgbClr val="FAFF9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9" name="正方形/長方形 18">
            <a:extLst>
              <a:ext uri="{FF2B5EF4-FFF2-40B4-BE49-F238E27FC236}">
                <a16:creationId xmlns:a16="http://schemas.microsoft.com/office/drawing/2014/main" id="{7FD7F84F-5960-2A73-7BA8-420E12A975E0}"/>
              </a:ext>
            </a:extLst>
          </p:cNvPr>
          <p:cNvSpPr/>
          <p:nvPr userDrawn="1"/>
        </p:nvSpPr>
        <p:spPr>
          <a:xfrm>
            <a:off x="-480037" y="899585"/>
            <a:ext cx="360000" cy="360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 name="正方形/長方形 1">
            <a:extLst>
              <a:ext uri="{FF2B5EF4-FFF2-40B4-BE49-F238E27FC236}">
                <a16:creationId xmlns:a16="http://schemas.microsoft.com/office/drawing/2014/main" id="{3E476230-7BAD-91FC-51E9-097E9814B2E4}"/>
              </a:ext>
            </a:extLst>
          </p:cNvPr>
          <p:cNvSpPr/>
          <p:nvPr userDrawn="1"/>
        </p:nvSpPr>
        <p:spPr>
          <a:xfrm>
            <a:off x="-480037" y="449792"/>
            <a:ext cx="360000" cy="360000"/>
          </a:xfrm>
          <a:prstGeom prst="rect">
            <a:avLst/>
          </a:prstGeom>
          <a:solidFill>
            <a:srgbClr val="019D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Tree>
    <p:extLst>
      <p:ext uri="{BB962C8B-B14F-4D97-AF65-F5344CB8AC3E}">
        <p14:creationId xmlns:p14="http://schemas.microsoft.com/office/powerpoint/2010/main" val="156633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135777E-DA06-2831-BC59-BA547C44E2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9"/>
            <a:ext cx="10691812" cy="7558636"/>
          </a:xfrm>
          <a:prstGeom prst="rect">
            <a:avLst/>
          </a:prstGeom>
        </p:spPr>
      </p:pic>
      <p:sp>
        <p:nvSpPr>
          <p:cNvPr id="9" name="Title 1">
            <a:extLst>
              <a:ext uri="{FF2B5EF4-FFF2-40B4-BE49-F238E27FC236}">
                <a16:creationId xmlns:a16="http://schemas.microsoft.com/office/drawing/2014/main" id="{4B46942E-D18A-5F4A-F87E-85F5B59DF8F9}"/>
              </a:ext>
            </a:extLst>
          </p:cNvPr>
          <p:cNvSpPr>
            <a:spLocks noGrp="1"/>
          </p:cNvSpPr>
          <p:nvPr>
            <p:ph type="title"/>
          </p:nvPr>
        </p:nvSpPr>
        <p:spPr>
          <a:xfrm>
            <a:off x="1025906" y="2537791"/>
            <a:ext cx="8640000" cy="1224000"/>
          </a:xfrm>
        </p:spPr>
        <p:txBody>
          <a:bodyPr lIns="0" tIns="0" rIns="0" bIns="0">
            <a:noAutofit/>
          </a:bodyPr>
          <a:lstStyle>
            <a:lvl1pPr algn="ctr">
              <a:lnSpc>
                <a:spcPct val="130000"/>
              </a:lnSpc>
              <a:defRPr sz="3400" b="1" spc="150" baseline="0">
                <a:solidFill>
                  <a:schemeClr val="bg1"/>
                </a:solidFill>
              </a:defRPr>
            </a:lvl1pPr>
          </a:lstStyle>
          <a:p>
            <a:r>
              <a:rPr lang="ja-JP" altLang="en-US"/>
              <a:t>マスター タイトルの書式設定</a:t>
            </a:r>
            <a:endParaRPr lang="en-US"/>
          </a:p>
        </p:txBody>
      </p:sp>
      <p:sp>
        <p:nvSpPr>
          <p:cNvPr id="10" name="楕円 9">
            <a:extLst>
              <a:ext uri="{FF2B5EF4-FFF2-40B4-BE49-F238E27FC236}">
                <a16:creationId xmlns:a16="http://schemas.microsoft.com/office/drawing/2014/main" id="{4B71D414-4AC2-82DA-C22D-648A4203A610}"/>
              </a:ext>
            </a:extLst>
          </p:cNvPr>
          <p:cNvSpPr/>
          <p:nvPr userDrawn="1"/>
        </p:nvSpPr>
        <p:spPr>
          <a:xfrm>
            <a:off x="9362430" y="6295792"/>
            <a:ext cx="433151" cy="433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Slide Number Placeholder 5">
            <a:extLst>
              <a:ext uri="{FF2B5EF4-FFF2-40B4-BE49-F238E27FC236}">
                <a16:creationId xmlns:a16="http://schemas.microsoft.com/office/drawing/2014/main" id="{763119E6-DAF3-76CB-6293-8E9DF430EE4F}"/>
              </a:ext>
            </a:extLst>
          </p:cNvPr>
          <p:cNvSpPr>
            <a:spLocks noGrp="1"/>
          </p:cNvSpPr>
          <p:nvPr>
            <p:ph type="sldNum" sz="quarter" idx="12"/>
          </p:nvPr>
        </p:nvSpPr>
        <p:spPr>
          <a:xfrm>
            <a:off x="9387149" y="6311126"/>
            <a:ext cx="383712" cy="402483"/>
          </a:xfrm>
        </p:spPr>
        <p:txBody>
          <a:bodyPr lIns="0" tIns="0" rIns="0" bIns="0" anchor="ctr" anchorCtr="1"/>
          <a:lstStyle>
            <a:lvl1pPr algn="ctr">
              <a:defRPr sz="1400" b="1">
                <a:solidFill>
                  <a:schemeClr val="tx1">
                    <a:lumMod val="75000"/>
                    <a:lumOff val="25000"/>
                  </a:schemeClr>
                </a:solidFill>
              </a:defRPr>
            </a:lvl1pPr>
          </a:lstStyle>
          <a:p>
            <a:fld id="{76EF8E48-CEE7-4676-9C0E-B2BDD8285033}" type="slidenum">
              <a:rPr kumimoji="1" lang="ja-JP" altLang="en-US" smtClean="0"/>
              <a:pPr/>
              <a:t>‹#›</a:t>
            </a:fld>
            <a:endParaRPr kumimoji="1" lang="ja-JP" altLang="en-US"/>
          </a:p>
        </p:txBody>
      </p:sp>
      <p:sp>
        <p:nvSpPr>
          <p:cNvPr id="13" name="四角形: 角を丸くする 12">
            <a:extLst>
              <a:ext uri="{FF2B5EF4-FFF2-40B4-BE49-F238E27FC236}">
                <a16:creationId xmlns:a16="http://schemas.microsoft.com/office/drawing/2014/main" id="{852ED113-4E06-4591-82BF-D61C94C84FA3}"/>
              </a:ext>
            </a:extLst>
          </p:cNvPr>
          <p:cNvSpPr/>
          <p:nvPr userDrawn="1"/>
        </p:nvSpPr>
        <p:spPr>
          <a:xfrm>
            <a:off x="2375906" y="3892793"/>
            <a:ext cx="5940000" cy="684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2" name="Text Placeholder 3">
            <a:extLst>
              <a:ext uri="{FF2B5EF4-FFF2-40B4-BE49-F238E27FC236}">
                <a16:creationId xmlns:a16="http://schemas.microsoft.com/office/drawing/2014/main" id="{75063A6C-D9C0-6643-5379-C9EF0514FF5A}"/>
              </a:ext>
            </a:extLst>
          </p:cNvPr>
          <p:cNvSpPr>
            <a:spLocks noGrp="1"/>
          </p:cNvSpPr>
          <p:nvPr>
            <p:ph type="body" sz="half" idx="2"/>
          </p:nvPr>
        </p:nvSpPr>
        <p:spPr>
          <a:xfrm>
            <a:off x="1565906" y="3927518"/>
            <a:ext cx="7560000" cy="684000"/>
          </a:xfrm>
        </p:spPr>
        <p:txBody>
          <a:bodyPr lIns="0" tIns="0" rIns="0" bIns="0" anchor="ctr" anchorCtr="0">
            <a:noAutofit/>
          </a:bodyPr>
          <a:lstStyle>
            <a:lvl1pPr marL="0" indent="0" algn="ctr">
              <a:buNone/>
              <a:defRPr sz="2200" b="1" spc="100" baseline="0">
                <a:solidFill>
                  <a:srgbClr val="019DB7"/>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Tree>
    <p:extLst>
      <p:ext uri="{BB962C8B-B14F-4D97-AF65-F5344CB8AC3E}">
        <p14:creationId xmlns:p14="http://schemas.microsoft.com/office/powerpoint/2010/main" val="243010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366512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38278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195895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159275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42536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156440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82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82000"/>
                  </a:schemeClr>
                </a:solidFill>
              </a:defRPr>
            </a:lvl1pPr>
          </a:lstStyle>
          <a:p>
            <a:fld id="{76EF8E48-CEE7-4676-9C0E-B2BDD8285033}" type="slidenum">
              <a:rPr kumimoji="1" lang="ja-JP" altLang="en-US" smtClean="0"/>
              <a:t>‹#›</a:t>
            </a:fld>
            <a:endParaRPr kumimoji="1" lang="ja-JP" altLang="en-US"/>
          </a:p>
        </p:txBody>
      </p:sp>
    </p:spTree>
    <p:extLst>
      <p:ext uri="{BB962C8B-B14F-4D97-AF65-F5344CB8AC3E}">
        <p14:creationId xmlns:p14="http://schemas.microsoft.com/office/powerpoint/2010/main" val="258732030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53B1CC45-A7F3-E9C5-DF32-55E263420560}"/>
              </a:ext>
            </a:extLst>
          </p:cNvPr>
          <p:cNvSpPr/>
          <p:nvPr/>
        </p:nvSpPr>
        <p:spPr>
          <a:xfrm>
            <a:off x="2332682" y="1783165"/>
            <a:ext cx="6026448" cy="210335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4000" b="1" spc="300"/>
              <a:t>事業者等向け</a:t>
            </a:r>
          </a:p>
          <a:p>
            <a:pPr algn="ctr">
              <a:lnSpc>
                <a:spcPct val="130000"/>
              </a:lnSpc>
            </a:pPr>
            <a:r>
              <a:rPr kumimoji="1" lang="ja-JP" altLang="en-US" sz="4000" b="1" spc="300"/>
              <a:t>事業開始・運営の手引書</a:t>
            </a:r>
            <a:endParaRPr kumimoji="1" lang="en-US" altLang="ja-JP" sz="4000" spc="300"/>
          </a:p>
        </p:txBody>
      </p:sp>
      <p:sp>
        <p:nvSpPr>
          <p:cNvPr id="6" name="四角形: 角を丸くする 5">
            <a:extLst>
              <a:ext uri="{FF2B5EF4-FFF2-40B4-BE49-F238E27FC236}">
                <a16:creationId xmlns:a16="http://schemas.microsoft.com/office/drawing/2014/main" id="{F6B85827-CE7D-2804-EB35-EBD4C21CABB0}"/>
              </a:ext>
            </a:extLst>
          </p:cNvPr>
          <p:cNvSpPr/>
          <p:nvPr/>
        </p:nvSpPr>
        <p:spPr>
          <a:xfrm>
            <a:off x="2393906" y="3886517"/>
            <a:ext cx="5904000" cy="828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2800" b="1" spc="300">
                <a:solidFill>
                  <a:srgbClr val="019DB7"/>
                </a:solidFill>
              </a:rPr>
              <a:t>児童育成支援拠点事業</a:t>
            </a:r>
            <a:endParaRPr kumimoji="1" lang="en-US" altLang="ja-JP" sz="2800" spc="300">
              <a:solidFill>
                <a:srgbClr val="019DB7"/>
              </a:solidFill>
            </a:endParaRPr>
          </a:p>
        </p:txBody>
      </p:sp>
    </p:spTree>
    <p:extLst>
      <p:ext uri="{BB962C8B-B14F-4D97-AF65-F5344CB8AC3E}">
        <p14:creationId xmlns:p14="http://schemas.microsoft.com/office/powerpoint/2010/main" val="391338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98ADC-9C6D-3DDD-1C2D-58792772B154}"/>
            </a:ext>
          </a:extLst>
        </p:cNvPr>
        <p:cNvGrpSpPr/>
        <p:nvPr/>
      </p:nvGrpSpPr>
      <p:grpSpPr>
        <a:xfrm>
          <a:off x="0" y="0"/>
          <a:ext cx="0" cy="0"/>
          <a:chOff x="0" y="0"/>
          <a:chExt cx="0" cy="0"/>
        </a:xfrm>
      </p:grpSpPr>
      <p:sp>
        <p:nvSpPr>
          <p:cNvPr id="34" name="四角形: 角を丸くする 33">
            <a:extLst>
              <a:ext uri="{FF2B5EF4-FFF2-40B4-BE49-F238E27FC236}">
                <a16:creationId xmlns:a16="http://schemas.microsoft.com/office/drawing/2014/main" id="{36F72BEA-FCC6-29B2-8A78-BE616740DDE9}"/>
              </a:ext>
            </a:extLst>
          </p:cNvPr>
          <p:cNvSpPr/>
          <p:nvPr/>
        </p:nvSpPr>
        <p:spPr>
          <a:xfrm>
            <a:off x="2705100" y="3997118"/>
            <a:ext cx="2640806" cy="864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35" name="四角形: 角を丸くする 34">
            <a:extLst>
              <a:ext uri="{FF2B5EF4-FFF2-40B4-BE49-F238E27FC236}">
                <a16:creationId xmlns:a16="http://schemas.microsoft.com/office/drawing/2014/main" id="{92797117-9A40-C443-BD4D-D7F43B4E42CC}"/>
              </a:ext>
            </a:extLst>
          </p:cNvPr>
          <p:cNvSpPr/>
          <p:nvPr/>
        </p:nvSpPr>
        <p:spPr>
          <a:xfrm>
            <a:off x="2705100" y="5008234"/>
            <a:ext cx="2640806" cy="864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36" name="四角形: 角を丸くする 35">
            <a:extLst>
              <a:ext uri="{FF2B5EF4-FFF2-40B4-BE49-F238E27FC236}">
                <a16:creationId xmlns:a16="http://schemas.microsoft.com/office/drawing/2014/main" id="{93A2AACA-2D78-3FD4-33BA-7C88F402CC17}"/>
              </a:ext>
            </a:extLst>
          </p:cNvPr>
          <p:cNvSpPr/>
          <p:nvPr/>
        </p:nvSpPr>
        <p:spPr>
          <a:xfrm>
            <a:off x="2705100" y="6050658"/>
            <a:ext cx="2640806" cy="864000"/>
          </a:xfrm>
          <a:prstGeom prst="round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nvGrpSpPr>
          <p:cNvPr id="20" name="グループ化 19">
            <a:extLst>
              <a:ext uri="{FF2B5EF4-FFF2-40B4-BE49-F238E27FC236}">
                <a16:creationId xmlns:a16="http://schemas.microsoft.com/office/drawing/2014/main" id="{458FA705-260E-C2F0-DA9D-826EC8A6337F}"/>
              </a:ext>
            </a:extLst>
          </p:cNvPr>
          <p:cNvGrpSpPr/>
          <p:nvPr/>
        </p:nvGrpSpPr>
        <p:grpSpPr>
          <a:xfrm>
            <a:off x="6027632" y="5125685"/>
            <a:ext cx="4124273" cy="1743307"/>
            <a:chOff x="6027631" y="5030702"/>
            <a:chExt cx="4124273" cy="1743307"/>
          </a:xfrm>
        </p:grpSpPr>
        <p:sp>
          <p:nvSpPr>
            <p:cNvPr id="16" name="正方形/長方形 15">
              <a:extLst>
                <a:ext uri="{FF2B5EF4-FFF2-40B4-BE49-F238E27FC236}">
                  <a16:creationId xmlns:a16="http://schemas.microsoft.com/office/drawing/2014/main" id="{5EE36A83-7D01-842F-D63D-3D9CC4BF2E1D}"/>
                </a:ext>
              </a:extLst>
            </p:cNvPr>
            <p:cNvSpPr/>
            <p:nvPr/>
          </p:nvSpPr>
          <p:spPr>
            <a:xfrm>
              <a:off x="6027631" y="5260770"/>
              <a:ext cx="4124273" cy="15132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7" name="二等辺三角形 16">
              <a:extLst>
                <a:ext uri="{FF2B5EF4-FFF2-40B4-BE49-F238E27FC236}">
                  <a16:creationId xmlns:a16="http://schemas.microsoft.com/office/drawing/2014/main" id="{676223FC-8157-E371-61DB-98E8382A46AF}"/>
                </a:ext>
              </a:extLst>
            </p:cNvPr>
            <p:cNvSpPr/>
            <p:nvPr/>
          </p:nvSpPr>
          <p:spPr>
            <a:xfrm>
              <a:off x="7719059" y="5030702"/>
              <a:ext cx="492446" cy="383701"/>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2" name="タイトル 1">
            <a:extLst>
              <a:ext uri="{FF2B5EF4-FFF2-40B4-BE49-F238E27FC236}">
                <a16:creationId xmlns:a16="http://schemas.microsoft.com/office/drawing/2014/main" id="{4A83FA67-FB95-D477-6667-D233DE8026F6}"/>
              </a:ext>
            </a:extLst>
          </p:cNvPr>
          <p:cNvSpPr>
            <a:spLocks noGrp="1"/>
          </p:cNvSpPr>
          <p:nvPr>
            <p:ph type="title"/>
          </p:nvPr>
        </p:nvSpPr>
        <p:spPr/>
        <p:txBody>
          <a:bodyPr/>
          <a:lstStyle/>
          <a:p>
            <a:r>
              <a:rPr kumimoji="1" lang="ja-JP" altLang="en-US"/>
              <a:t>児童育成支援拠点事業の果たす役割</a:t>
            </a:r>
          </a:p>
        </p:txBody>
      </p:sp>
      <p:sp>
        <p:nvSpPr>
          <p:cNvPr id="3" name="スライド番号プレースホルダー 2">
            <a:extLst>
              <a:ext uri="{FF2B5EF4-FFF2-40B4-BE49-F238E27FC236}">
                <a16:creationId xmlns:a16="http://schemas.microsoft.com/office/drawing/2014/main" id="{0A6308ED-2050-A215-FE21-64170FB6CAA7}"/>
              </a:ext>
            </a:extLst>
          </p:cNvPr>
          <p:cNvSpPr>
            <a:spLocks noGrp="1"/>
          </p:cNvSpPr>
          <p:nvPr>
            <p:ph type="sldNum" sz="quarter" idx="12"/>
          </p:nvPr>
        </p:nvSpPr>
        <p:spPr/>
        <p:txBody>
          <a:bodyPr/>
          <a:lstStyle/>
          <a:p>
            <a:pPr algn="ctr"/>
            <a:fld id="{76EF8E48-CEE7-4676-9C0E-B2BDD8285033}" type="slidenum">
              <a:rPr kumimoji="1" lang="ja-JP" altLang="en-US" smtClean="0"/>
              <a:pPr algn="ctr"/>
              <a:t>9</a:t>
            </a:fld>
            <a:endParaRPr kumimoji="1" lang="ja-JP" altLang="en-US"/>
          </a:p>
        </p:txBody>
      </p:sp>
      <p:sp>
        <p:nvSpPr>
          <p:cNvPr id="4" name="テキスト プレースホルダー 3">
            <a:extLst>
              <a:ext uri="{FF2B5EF4-FFF2-40B4-BE49-F238E27FC236}">
                <a16:creationId xmlns:a16="http://schemas.microsoft.com/office/drawing/2014/main" id="{41016811-A452-9CA0-898F-BFCBD696B64F}"/>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a:t>児童育成支援拠点事業を含む家庭支援事業は支援が必要であると市町村が認めた、養育環境等に課題を抱えた虐待の恐れがある児童等、</a:t>
            </a:r>
            <a:r>
              <a:rPr lang="ja-JP" altLang="en-US">
                <a:solidFill>
                  <a:srgbClr val="019DB7"/>
                </a:solidFill>
              </a:rPr>
              <a:t>比較的リスクが高い児童を対象</a:t>
            </a:r>
            <a:r>
              <a:rPr lang="ja-JP" altLang="en-US"/>
              <a:t>としています。</a:t>
            </a:r>
          </a:p>
          <a:p>
            <a:pPr marL="285750" indent="-285750">
              <a:buClr>
                <a:srgbClr val="01B4D2"/>
              </a:buClr>
              <a:buSzPct val="80000"/>
              <a:buFont typeface="Wingdings" panose="05000000000000000000" pitchFamily="2" charset="2"/>
              <a:buChar char="l"/>
            </a:pPr>
            <a:r>
              <a:rPr lang="ja-JP" altLang="en-US"/>
              <a:t>ほかの居場所づくり事業等とは想定される利用対象者層が異なるため留意が必要です。</a:t>
            </a:r>
          </a:p>
        </p:txBody>
      </p:sp>
      <p:grpSp>
        <p:nvGrpSpPr>
          <p:cNvPr id="5" name="グループ化 4">
            <a:extLst>
              <a:ext uri="{FF2B5EF4-FFF2-40B4-BE49-F238E27FC236}">
                <a16:creationId xmlns:a16="http://schemas.microsoft.com/office/drawing/2014/main" id="{00C7092F-F972-8FD4-4C27-52ACE9D6E426}"/>
              </a:ext>
            </a:extLst>
          </p:cNvPr>
          <p:cNvGrpSpPr/>
          <p:nvPr/>
        </p:nvGrpSpPr>
        <p:grpSpPr>
          <a:xfrm>
            <a:off x="552280" y="2183549"/>
            <a:ext cx="3471080" cy="222096"/>
            <a:chOff x="552280" y="2206375"/>
            <a:chExt cx="3471080" cy="222096"/>
          </a:xfrm>
        </p:grpSpPr>
        <p:sp>
          <p:nvSpPr>
            <p:cNvPr id="6" name="四角形: 角を丸くする 5">
              <a:extLst>
                <a:ext uri="{FF2B5EF4-FFF2-40B4-BE49-F238E27FC236}">
                  <a16:creationId xmlns:a16="http://schemas.microsoft.com/office/drawing/2014/main" id="{D478FBBF-5A86-BC7D-6CAC-784CC10306D0}"/>
                </a:ext>
              </a:extLst>
            </p:cNvPr>
            <p:cNvSpPr/>
            <p:nvPr/>
          </p:nvSpPr>
          <p:spPr>
            <a:xfrm>
              <a:off x="850470" y="2206375"/>
              <a:ext cx="317289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家庭支援事業のアプローチ対象</a:t>
              </a:r>
            </a:p>
          </p:txBody>
        </p:sp>
        <p:sp>
          <p:nvSpPr>
            <p:cNvPr id="7" name="四角形: 角を丸くする 6">
              <a:extLst>
                <a:ext uri="{FF2B5EF4-FFF2-40B4-BE49-F238E27FC236}">
                  <a16:creationId xmlns:a16="http://schemas.microsoft.com/office/drawing/2014/main" id="{6109810A-E5CF-ECE1-C134-60883C823047}"/>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8" name="グループ化 7">
            <a:extLst>
              <a:ext uri="{FF2B5EF4-FFF2-40B4-BE49-F238E27FC236}">
                <a16:creationId xmlns:a16="http://schemas.microsoft.com/office/drawing/2014/main" id="{5EF411D7-9777-AFE8-A21C-BB31C34EB0B1}"/>
              </a:ext>
            </a:extLst>
          </p:cNvPr>
          <p:cNvGrpSpPr/>
          <p:nvPr/>
        </p:nvGrpSpPr>
        <p:grpSpPr>
          <a:xfrm>
            <a:off x="5703131" y="2183549"/>
            <a:ext cx="4352210" cy="222096"/>
            <a:chOff x="552280" y="2206375"/>
            <a:chExt cx="4352210" cy="222096"/>
          </a:xfrm>
        </p:grpSpPr>
        <p:sp>
          <p:nvSpPr>
            <p:cNvPr id="9" name="四角形: 角を丸くする 8">
              <a:extLst>
                <a:ext uri="{FF2B5EF4-FFF2-40B4-BE49-F238E27FC236}">
                  <a16:creationId xmlns:a16="http://schemas.microsoft.com/office/drawing/2014/main" id="{C18E2D8E-7561-3ECD-D7ED-4CFDBE94CB59}"/>
                </a:ext>
              </a:extLst>
            </p:cNvPr>
            <p:cNvSpPr/>
            <p:nvPr/>
          </p:nvSpPr>
          <p:spPr>
            <a:xfrm>
              <a:off x="850470" y="2206375"/>
              <a:ext cx="405402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ほかの居場所づくり事業と違うポイント</a:t>
              </a:r>
            </a:p>
          </p:txBody>
        </p:sp>
        <p:sp>
          <p:nvSpPr>
            <p:cNvPr id="10" name="四角形: 角を丸くする 9">
              <a:extLst>
                <a:ext uri="{FF2B5EF4-FFF2-40B4-BE49-F238E27FC236}">
                  <a16:creationId xmlns:a16="http://schemas.microsoft.com/office/drawing/2014/main" id="{4F044C43-73CD-0675-5514-0BE475BE1BA2}"/>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pic>
        <p:nvPicPr>
          <p:cNvPr id="11" name="図 10" descr="アイコン&#10;&#10;AI 生成コンテンツは誤りを含む可能性があります。">
            <a:extLst>
              <a:ext uri="{FF2B5EF4-FFF2-40B4-BE49-F238E27FC236}">
                <a16:creationId xmlns:a16="http://schemas.microsoft.com/office/drawing/2014/main" id="{F959EDF9-9AEA-E5B6-7ADB-FB1C7C4C0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632" y="2724415"/>
            <a:ext cx="423968" cy="428294"/>
          </a:xfrm>
          <a:prstGeom prst="rect">
            <a:avLst/>
          </a:prstGeom>
        </p:spPr>
      </p:pic>
      <p:sp>
        <p:nvSpPr>
          <p:cNvPr id="12" name="テキスト ボックス 11">
            <a:extLst>
              <a:ext uri="{FF2B5EF4-FFF2-40B4-BE49-F238E27FC236}">
                <a16:creationId xmlns:a16="http://schemas.microsoft.com/office/drawing/2014/main" id="{77CDC85A-5715-50CF-069C-32AA58EC293B}"/>
              </a:ext>
            </a:extLst>
          </p:cNvPr>
          <p:cNvSpPr txBox="1"/>
          <p:nvPr/>
        </p:nvSpPr>
        <p:spPr>
          <a:xfrm>
            <a:off x="6648042" y="2706253"/>
            <a:ext cx="3406188" cy="1090936"/>
          </a:xfrm>
          <a:prstGeom prst="rect">
            <a:avLst/>
          </a:prstGeom>
          <a:noFill/>
        </p:spPr>
        <p:txBody>
          <a:bodyPr wrap="square" lIns="0" tIns="0" rIns="0" bIns="36000" rtlCol="0">
            <a:spAutoFit/>
          </a:bodyPr>
          <a:lstStyle/>
          <a:p>
            <a:pPr>
              <a:lnSpc>
                <a:spcPct val="130000"/>
              </a:lnSpc>
            </a:pPr>
            <a:r>
              <a:rPr kumimoji="1" lang="ja-JP" altLang="en-US" b="1" spc="150">
                <a:solidFill>
                  <a:schemeClr val="tx1">
                    <a:lumMod val="75000"/>
                    <a:lumOff val="25000"/>
                  </a:schemeClr>
                </a:solidFill>
              </a:rPr>
              <a:t>支援</a:t>
            </a:r>
            <a:r>
              <a:rPr kumimoji="1" lang="ja-JP" altLang="en-US" b="1" spc="150" dirty="0">
                <a:solidFill>
                  <a:schemeClr val="tx1">
                    <a:lumMod val="75000"/>
                    <a:lumOff val="25000"/>
                  </a:schemeClr>
                </a:solidFill>
              </a:rPr>
              <a:t>が必要な児童・家庭に利用勧奨を行い、難しい場合は措置による支援実施が可能</a:t>
            </a:r>
          </a:p>
        </p:txBody>
      </p:sp>
      <p:sp>
        <p:nvSpPr>
          <p:cNvPr id="14" name="テキスト ボックス 13">
            <a:extLst>
              <a:ext uri="{FF2B5EF4-FFF2-40B4-BE49-F238E27FC236}">
                <a16:creationId xmlns:a16="http://schemas.microsoft.com/office/drawing/2014/main" id="{941D996A-D074-3305-ED8D-D6DD54D3881D}"/>
              </a:ext>
            </a:extLst>
          </p:cNvPr>
          <p:cNvSpPr txBox="1"/>
          <p:nvPr/>
        </p:nvSpPr>
        <p:spPr>
          <a:xfrm>
            <a:off x="6648042" y="3884235"/>
            <a:ext cx="3406188" cy="1090936"/>
          </a:xfrm>
          <a:prstGeom prst="rect">
            <a:avLst/>
          </a:prstGeom>
          <a:noFill/>
        </p:spPr>
        <p:txBody>
          <a:bodyPr wrap="square" lIns="0" tIns="0" rIns="0" bIns="36000" rtlCol="0">
            <a:spAutoFit/>
          </a:bodyPr>
          <a:lstStyle/>
          <a:p>
            <a:pPr>
              <a:lnSpc>
                <a:spcPct val="130000"/>
              </a:lnSpc>
            </a:pPr>
            <a:r>
              <a:rPr kumimoji="1" lang="ja-JP" altLang="en-US" b="1" spc="150" dirty="0">
                <a:solidFill>
                  <a:schemeClr val="tx1">
                    <a:lumMod val="75000"/>
                    <a:lumOff val="25000"/>
                  </a:schemeClr>
                </a:solidFill>
              </a:rPr>
              <a:t>養育環境等に課題を抱え、</a:t>
            </a:r>
            <a:endParaRPr kumimoji="1" lang="en-US" altLang="ja-JP" b="1" spc="150" dirty="0">
              <a:solidFill>
                <a:schemeClr val="tx1">
                  <a:lumMod val="75000"/>
                  <a:lumOff val="25000"/>
                </a:schemeClr>
              </a:solidFill>
            </a:endParaRPr>
          </a:p>
          <a:p>
            <a:pPr>
              <a:lnSpc>
                <a:spcPct val="130000"/>
              </a:lnSpc>
            </a:pPr>
            <a:r>
              <a:rPr kumimoji="1" lang="ja-JP" altLang="en-US" b="1" spc="150" dirty="0">
                <a:solidFill>
                  <a:schemeClr val="tx1">
                    <a:lumMod val="75000"/>
                    <a:lumOff val="25000"/>
                  </a:schemeClr>
                </a:solidFill>
              </a:rPr>
              <a:t>虐待の恐れがある児童の</a:t>
            </a:r>
            <a:endParaRPr kumimoji="1" lang="en-US" altLang="ja-JP" b="1" spc="150" dirty="0">
              <a:solidFill>
                <a:schemeClr val="tx1">
                  <a:lumMod val="75000"/>
                  <a:lumOff val="25000"/>
                </a:schemeClr>
              </a:solidFill>
            </a:endParaRPr>
          </a:p>
          <a:p>
            <a:pPr>
              <a:lnSpc>
                <a:spcPct val="130000"/>
              </a:lnSpc>
            </a:pPr>
            <a:r>
              <a:rPr kumimoji="1" lang="ja-JP" altLang="en-US" b="1" spc="150" dirty="0">
                <a:solidFill>
                  <a:schemeClr val="tx1">
                    <a:lumMod val="75000"/>
                    <a:lumOff val="25000"/>
                  </a:schemeClr>
                </a:solidFill>
              </a:rPr>
              <a:t>居場所づくりを行う</a:t>
            </a:r>
          </a:p>
        </p:txBody>
      </p:sp>
      <p:sp>
        <p:nvSpPr>
          <p:cNvPr id="15" name="テキスト ボックス 14">
            <a:extLst>
              <a:ext uri="{FF2B5EF4-FFF2-40B4-BE49-F238E27FC236}">
                <a16:creationId xmlns:a16="http://schemas.microsoft.com/office/drawing/2014/main" id="{93167C29-ABF3-5B60-11D5-89D1663D2D03}"/>
              </a:ext>
            </a:extLst>
          </p:cNvPr>
          <p:cNvSpPr txBox="1"/>
          <p:nvPr/>
        </p:nvSpPr>
        <p:spPr>
          <a:xfrm>
            <a:off x="6225444" y="5489690"/>
            <a:ext cx="3774257" cy="1314971"/>
          </a:xfrm>
          <a:prstGeom prst="rect">
            <a:avLst/>
          </a:prstGeom>
          <a:noFill/>
        </p:spPr>
        <p:txBody>
          <a:bodyPr wrap="square" lIns="0" tIns="0" rIns="0" bIns="36000" rtlCol="0">
            <a:spAutoFit/>
          </a:bodyPr>
          <a:lstStyle/>
          <a:p>
            <a:pPr algn="just">
              <a:lnSpc>
                <a:spcPct val="120000"/>
              </a:lnSpc>
            </a:pPr>
            <a:r>
              <a:rPr kumimoji="1" lang="ja-JP" altLang="en-US" sz="1400" spc="110" dirty="0">
                <a:solidFill>
                  <a:schemeClr val="tx1">
                    <a:lumMod val="75000"/>
                    <a:lumOff val="25000"/>
                  </a:schemeClr>
                </a:solidFill>
              </a:rPr>
              <a:t>児童育成支援拠点事業は、放課後児童健全育成事業や日本財団「子ども第三の居場所」などの”幅広い児童を対象”とした事業ではなく、</a:t>
            </a:r>
            <a:r>
              <a:rPr kumimoji="1" lang="ja-JP" altLang="en-US" sz="1400" b="1" spc="110" dirty="0">
                <a:solidFill>
                  <a:schemeClr val="tx1">
                    <a:lumMod val="75000"/>
                    <a:lumOff val="25000"/>
                  </a:schemeClr>
                </a:solidFill>
              </a:rPr>
              <a:t>”家庭に課題を抱える児童”</a:t>
            </a:r>
            <a:r>
              <a:rPr kumimoji="1" lang="ja-JP" altLang="en-US" sz="1400" spc="110" dirty="0">
                <a:solidFill>
                  <a:schemeClr val="tx1">
                    <a:lumMod val="75000"/>
                    <a:lumOff val="25000"/>
                  </a:schemeClr>
                </a:solidFill>
              </a:rPr>
              <a:t>に絞って居場所を提供する事業です。</a:t>
            </a:r>
          </a:p>
        </p:txBody>
      </p:sp>
      <p:sp>
        <p:nvSpPr>
          <p:cNvPr id="19" name="テキスト ボックス 18">
            <a:extLst>
              <a:ext uri="{FF2B5EF4-FFF2-40B4-BE49-F238E27FC236}">
                <a16:creationId xmlns:a16="http://schemas.microsoft.com/office/drawing/2014/main" id="{B142CF31-06CB-7A4F-E7AB-D4CF056CA82E}"/>
              </a:ext>
            </a:extLst>
          </p:cNvPr>
          <p:cNvSpPr txBox="1"/>
          <p:nvPr/>
        </p:nvSpPr>
        <p:spPr>
          <a:xfrm>
            <a:off x="810964" y="2611085"/>
            <a:ext cx="4534942" cy="1056311"/>
          </a:xfrm>
          <a:prstGeom prst="rect">
            <a:avLst/>
          </a:prstGeom>
          <a:noFill/>
        </p:spPr>
        <p:txBody>
          <a:bodyPr wrap="square" lIns="0" tIns="0" rIns="0" bIns="36000" rtlCol="0">
            <a:spAutoFit/>
          </a:bodyPr>
          <a:lstStyle/>
          <a:p>
            <a:pPr algn="just">
              <a:lnSpc>
                <a:spcPct val="120000"/>
              </a:lnSpc>
            </a:pPr>
            <a:r>
              <a:rPr kumimoji="1" lang="ja-JP" altLang="en-US" sz="1400">
                <a:solidFill>
                  <a:schemeClr val="tx1">
                    <a:lumMod val="75000"/>
                    <a:lumOff val="25000"/>
                  </a:schemeClr>
                </a:solidFill>
              </a:rPr>
              <a:t>家庭支援事業は、すべての家庭への子育て支援や専門的な介入や治療が必要な層にいたる前の、</a:t>
            </a:r>
            <a:r>
              <a:rPr kumimoji="1" lang="ja-JP" altLang="en-US" sz="1400" b="1">
                <a:solidFill>
                  <a:srgbClr val="019DB7"/>
                </a:solidFill>
              </a:rPr>
              <a:t>子育ての困難が起きやすい、あるいは困難を緩衝しうる要因が少ない層へのアプローチを充実させる</a:t>
            </a:r>
            <a:r>
              <a:rPr kumimoji="1" lang="ja-JP" altLang="en-US" sz="1400">
                <a:solidFill>
                  <a:schemeClr val="tx1">
                    <a:lumMod val="75000"/>
                    <a:lumOff val="25000"/>
                  </a:schemeClr>
                </a:solidFill>
              </a:rPr>
              <a:t>ことを狙いとしている。</a:t>
            </a:r>
          </a:p>
        </p:txBody>
      </p:sp>
      <p:sp>
        <p:nvSpPr>
          <p:cNvPr id="21" name="矢印: 下 20">
            <a:extLst>
              <a:ext uri="{FF2B5EF4-FFF2-40B4-BE49-F238E27FC236}">
                <a16:creationId xmlns:a16="http://schemas.microsoft.com/office/drawing/2014/main" id="{90AAA8B6-C679-C39B-B6C0-2F56F91803A6}"/>
              </a:ext>
            </a:extLst>
          </p:cNvPr>
          <p:cNvSpPr/>
          <p:nvPr/>
        </p:nvSpPr>
        <p:spPr>
          <a:xfrm>
            <a:off x="769943" y="3997118"/>
            <a:ext cx="397759" cy="2718131"/>
          </a:xfrm>
          <a:prstGeom prst="downArrow">
            <a:avLst/>
          </a:prstGeom>
          <a:gradFill>
            <a:gsLst>
              <a:gs pos="74000">
                <a:srgbClr val="FF7C80"/>
              </a:gs>
              <a:gs pos="0">
                <a:srgbClr val="01B4D2"/>
              </a:gs>
              <a:gs pos="54000">
                <a:srgbClr val="FFD66A"/>
              </a:gs>
              <a:gs pos="37000">
                <a:srgbClr val="FFD66A"/>
              </a:gs>
              <a:gs pos="100000">
                <a:srgbClr val="FF7C8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2" name="テキスト ボックス 21">
            <a:extLst>
              <a:ext uri="{FF2B5EF4-FFF2-40B4-BE49-F238E27FC236}">
                <a16:creationId xmlns:a16="http://schemas.microsoft.com/office/drawing/2014/main" id="{57905153-8F46-263E-5EC4-19633E155963}"/>
              </a:ext>
            </a:extLst>
          </p:cNvPr>
          <p:cNvSpPr txBox="1"/>
          <p:nvPr/>
        </p:nvSpPr>
        <p:spPr>
          <a:xfrm>
            <a:off x="877595" y="3700694"/>
            <a:ext cx="198772" cy="296423"/>
          </a:xfrm>
          <a:prstGeom prst="rect">
            <a:avLst/>
          </a:prstGeom>
          <a:noFill/>
        </p:spPr>
        <p:txBody>
          <a:bodyPr wrap="square" lIns="0" tIns="0" rIns="0" bIns="36000" rtlCol="0">
            <a:spAutoFit/>
          </a:bodyPr>
          <a:lstStyle/>
          <a:p>
            <a:pPr algn="just">
              <a:lnSpc>
                <a:spcPct val="130000"/>
              </a:lnSpc>
            </a:pPr>
            <a:r>
              <a:rPr kumimoji="1" lang="ja-JP" altLang="en-US" sz="1400" b="1" spc="150">
                <a:solidFill>
                  <a:srgbClr val="01B4D2"/>
                </a:solidFill>
              </a:rPr>
              <a:t>低</a:t>
            </a:r>
            <a:endParaRPr kumimoji="1" lang="ja-JP" altLang="en-US" sz="1400" b="1" spc="100">
              <a:solidFill>
                <a:srgbClr val="01B4D2"/>
              </a:solidFill>
            </a:endParaRPr>
          </a:p>
        </p:txBody>
      </p:sp>
      <p:sp>
        <p:nvSpPr>
          <p:cNvPr id="23" name="テキスト ボックス 22">
            <a:extLst>
              <a:ext uri="{FF2B5EF4-FFF2-40B4-BE49-F238E27FC236}">
                <a16:creationId xmlns:a16="http://schemas.microsoft.com/office/drawing/2014/main" id="{0E4962FD-EF29-3049-E8D7-D3447181F30F}"/>
              </a:ext>
            </a:extLst>
          </p:cNvPr>
          <p:cNvSpPr txBox="1"/>
          <p:nvPr/>
        </p:nvSpPr>
        <p:spPr>
          <a:xfrm>
            <a:off x="869436" y="6715248"/>
            <a:ext cx="198772" cy="296423"/>
          </a:xfrm>
          <a:prstGeom prst="rect">
            <a:avLst/>
          </a:prstGeom>
          <a:noFill/>
        </p:spPr>
        <p:txBody>
          <a:bodyPr wrap="square" lIns="0" tIns="0" rIns="0" bIns="36000" rtlCol="0">
            <a:spAutoFit/>
          </a:bodyPr>
          <a:lstStyle/>
          <a:p>
            <a:pPr algn="just">
              <a:lnSpc>
                <a:spcPct val="130000"/>
              </a:lnSpc>
            </a:pPr>
            <a:r>
              <a:rPr kumimoji="1" lang="ja-JP" altLang="en-US" sz="1400" b="1" spc="150">
                <a:solidFill>
                  <a:srgbClr val="FF7C80"/>
                </a:solidFill>
              </a:rPr>
              <a:t>高</a:t>
            </a:r>
            <a:endParaRPr kumimoji="1" lang="ja-JP" altLang="en-US" sz="1400" b="1" spc="100">
              <a:solidFill>
                <a:srgbClr val="FF7C80"/>
              </a:solidFill>
            </a:endParaRPr>
          </a:p>
        </p:txBody>
      </p:sp>
      <p:sp>
        <p:nvSpPr>
          <p:cNvPr id="24" name="テキスト ボックス 23">
            <a:extLst>
              <a:ext uri="{FF2B5EF4-FFF2-40B4-BE49-F238E27FC236}">
                <a16:creationId xmlns:a16="http://schemas.microsoft.com/office/drawing/2014/main" id="{56D19941-CA0E-EA40-8A5A-70F54641F867}"/>
              </a:ext>
            </a:extLst>
          </p:cNvPr>
          <p:cNvSpPr txBox="1"/>
          <p:nvPr/>
        </p:nvSpPr>
        <p:spPr>
          <a:xfrm>
            <a:off x="539906" y="4260746"/>
            <a:ext cx="280077" cy="2659380"/>
          </a:xfrm>
          <a:prstGeom prst="rect">
            <a:avLst/>
          </a:prstGeom>
          <a:noFill/>
        </p:spPr>
        <p:txBody>
          <a:bodyPr vert="eaVert" wrap="square" lIns="0" tIns="0" rIns="0" bIns="36000" rtlCol="0">
            <a:spAutoFit/>
          </a:bodyPr>
          <a:lstStyle/>
          <a:p>
            <a:pPr algn="just">
              <a:lnSpc>
                <a:spcPct val="130000"/>
              </a:lnSpc>
            </a:pPr>
            <a:r>
              <a:rPr kumimoji="1" lang="ja-JP" altLang="en-US" sz="1400" spc="150">
                <a:solidFill>
                  <a:schemeClr val="tx1">
                    <a:lumMod val="75000"/>
                    <a:lumOff val="25000"/>
                  </a:schemeClr>
                </a:solidFill>
              </a:rPr>
              <a:t>児童虐待リスクの高まり</a:t>
            </a:r>
          </a:p>
        </p:txBody>
      </p:sp>
      <p:sp>
        <p:nvSpPr>
          <p:cNvPr id="26" name="テキスト ボックス 25">
            <a:extLst>
              <a:ext uri="{FF2B5EF4-FFF2-40B4-BE49-F238E27FC236}">
                <a16:creationId xmlns:a16="http://schemas.microsoft.com/office/drawing/2014/main" id="{F542A5DA-FBE6-54F8-1FD8-E95E3F19B609}"/>
              </a:ext>
            </a:extLst>
          </p:cNvPr>
          <p:cNvSpPr txBox="1"/>
          <p:nvPr/>
        </p:nvSpPr>
        <p:spPr>
          <a:xfrm>
            <a:off x="2847734" y="4229168"/>
            <a:ext cx="2346565" cy="444156"/>
          </a:xfrm>
          <a:prstGeom prst="rect">
            <a:avLst/>
          </a:prstGeom>
          <a:noFill/>
        </p:spPr>
        <p:txBody>
          <a:bodyPr wrap="square" lIns="0" tIns="0" rIns="0" bIns="36000" rtlCol="0">
            <a:spAutoFit/>
          </a:bodyPr>
          <a:lstStyle/>
          <a:p>
            <a:pPr>
              <a:lnSpc>
                <a:spcPct val="110000"/>
              </a:lnSpc>
            </a:pPr>
            <a:r>
              <a:rPr kumimoji="1" lang="ja-JP" altLang="en-US" sz="1400" b="1">
                <a:solidFill>
                  <a:schemeClr val="bg1"/>
                </a:solidFill>
              </a:rPr>
              <a:t>すべての家庭への子育て支援</a:t>
            </a:r>
          </a:p>
          <a:p>
            <a:pPr>
              <a:lnSpc>
                <a:spcPct val="110000"/>
              </a:lnSpc>
            </a:pPr>
            <a:r>
              <a:rPr kumimoji="1" lang="ja-JP" altLang="en-US" sz="1050" b="1">
                <a:solidFill>
                  <a:schemeClr val="bg1"/>
                </a:solidFill>
              </a:rPr>
              <a:t>（子育てひろば等）</a:t>
            </a:r>
          </a:p>
        </p:txBody>
      </p:sp>
      <p:sp>
        <p:nvSpPr>
          <p:cNvPr id="27" name="テキスト ボックス 26">
            <a:extLst>
              <a:ext uri="{FF2B5EF4-FFF2-40B4-BE49-F238E27FC236}">
                <a16:creationId xmlns:a16="http://schemas.microsoft.com/office/drawing/2014/main" id="{6379FE5C-C2FF-63CF-96C8-69894FA79FA7}"/>
              </a:ext>
            </a:extLst>
          </p:cNvPr>
          <p:cNvSpPr txBox="1"/>
          <p:nvPr/>
        </p:nvSpPr>
        <p:spPr>
          <a:xfrm>
            <a:off x="2858447" y="5145786"/>
            <a:ext cx="2487460" cy="637798"/>
          </a:xfrm>
          <a:prstGeom prst="rect">
            <a:avLst/>
          </a:prstGeom>
          <a:noFill/>
        </p:spPr>
        <p:txBody>
          <a:bodyPr wrap="square" lIns="0" tIns="0" rIns="0" bIns="36000" rtlCol="0">
            <a:spAutoFit/>
          </a:bodyPr>
          <a:lstStyle/>
          <a:p>
            <a:pPr>
              <a:lnSpc>
                <a:spcPct val="110000"/>
              </a:lnSpc>
            </a:pPr>
            <a:r>
              <a:rPr kumimoji="1" lang="ja-JP" altLang="en-US" sz="1200" b="1">
                <a:solidFill>
                  <a:schemeClr val="bg1"/>
                </a:solidFill>
              </a:rPr>
              <a:t>子育ての困難が起きやすい、</a:t>
            </a:r>
            <a:endParaRPr kumimoji="1" lang="en-US" altLang="ja-JP" sz="1200" b="1">
              <a:solidFill>
                <a:schemeClr val="bg1"/>
              </a:solidFill>
            </a:endParaRPr>
          </a:p>
          <a:p>
            <a:pPr>
              <a:lnSpc>
                <a:spcPct val="110000"/>
              </a:lnSpc>
            </a:pPr>
            <a:r>
              <a:rPr kumimoji="1" lang="ja-JP" altLang="en-US" sz="1200" b="1">
                <a:solidFill>
                  <a:schemeClr val="bg1"/>
                </a:solidFill>
              </a:rPr>
              <a:t>あるいは困難を緩衝しうる要因が</a:t>
            </a:r>
            <a:endParaRPr kumimoji="1" lang="en-US" altLang="ja-JP" sz="1200" b="1">
              <a:solidFill>
                <a:schemeClr val="bg1"/>
              </a:solidFill>
            </a:endParaRPr>
          </a:p>
          <a:p>
            <a:pPr>
              <a:lnSpc>
                <a:spcPct val="110000"/>
              </a:lnSpc>
            </a:pPr>
            <a:r>
              <a:rPr kumimoji="1" lang="ja-JP" altLang="en-US" sz="1200" b="1">
                <a:solidFill>
                  <a:schemeClr val="bg1"/>
                </a:solidFill>
              </a:rPr>
              <a:t>少ない層への支援</a:t>
            </a:r>
            <a:r>
              <a:rPr kumimoji="1" lang="ja-JP" altLang="en-US" sz="1050" b="1">
                <a:solidFill>
                  <a:schemeClr val="bg1"/>
                </a:solidFill>
              </a:rPr>
              <a:t>（家庭支援事業等）</a:t>
            </a:r>
          </a:p>
        </p:txBody>
      </p:sp>
      <p:sp>
        <p:nvSpPr>
          <p:cNvPr id="28" name="テキスト ボックス 27">
            <a:extLst>
              <a:ext uri="{FF2B5EF4-FFF2-40B4-BE49-F238E27FC236}">
                <a16:creationId xmlns:a16="http://schemas.microsoft.com/office/drawing/2014/main" id="{8D5913D6-9F7D-4332-1D10-121562EE4946}"/>
              </a:ext>
            </a:extLst>
          </p:cNvPr>
          <p:cNvSpPr txBox="1"/>
          <p:nvPr/>
        </p:nvSpPr>
        <p:spPr>
          <a:xfrm>
            <a:off x="2817665" y="6286414"/>
            <a:ext cx="1826980" cy="501094"/>
          </a:xfrm>
          <a:prstGeom prst="rect">
            <a:avLst/>
          </a:prstGeom>
          <a:noFill/>
        </p:spPr>
        <p:txBody>
          <a:bodyPr wrap="square" lIns="0" tIns="0" rIns="0" bIns="36000" rtlCol="0">
            <a:spAutoFit/>
          </a:bodyPr>
          <a:lstStyle/>
          <a:p>
            <a:pPr>
              <a:lnSpc>
                <a:spcPct val="110000"/>
              </a:lnSpc>
            </a:pPr>
            <a:r>
              <a:rPr kumimoji="1" lang="ja-JP" altLang="en-US" sz="1400" b="1" dirty="0">
                <a:solidFill>
                  <a:schemeClr val="bg1"/>
                </a:solidFill>
              </a:rPr>
              <a:t>児童相談所による介入</a:t>
            </a:r>
          </a:p>
          <a:p>
            <a:pPr>
              <a:lnSpc>
                <a:spcPct val="110000"/>
              </a:lnSpc>
            </a:pPr>
            <a:r>
              <a:rPr kumimoji="1" lang="ja-JP" altLang="en-US" sz="1400" b="1" dirty="0">
                <a:solidFill>
                  <a:schemeClr val="bg1"/>
                </a:solidFill>
              </a:rPr>
              <a:t>親子分離  等</a:t>
            </a:r>
          </a:p>
        </p:txBody>
      </p:sp>
      <p:pic>
        <p:nvPicPr>
          <p:cNvPr id="39" name="図 38" descr="アイコン&#10;&#10;AI 生成コンテンツは誤りを含む可能性があります。">
            <a:extLst>
              <a:ext uri="{FF2B5EF4-FFF2-40B4-BE49-F238E27FC236}">
                <a16:creationId xmlns:a16="http://schemas.microsoft.com/office/drawing/2014/main" id="{EA4DE336-BCCA-0092-DB99-D29624DFE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632" y="3851597"/>
            <a:ext cx="423968" cy="428294"/>
          </a:xfrm>
          <a:prstGeom prst="rect">
            <a:avLst/>
          </a:prstGeom>
        </p:spPr>
      </p:pic>
      <p:pic>
        <p:nvPicPr>
          <p:cNvPr id="18" name="図 17">
            <a:extLst>
              <a:ext uri="{FF2B5EF4-FFF2-40B4-BE49-F238E27FC236}">
                <a16:creationId xmlns:a16="http://schemas.microsoft.com/office/drawing/2014/main" id="{77C0A4AB-2095-29AA-1E62-54476E5700AF}"/>
              </a:ext>
            </a:extLst>
          </p:cNvPr>
          <p:cNvPicPr>
            <a:picLocks noChangeAspect="1"/>
          </p:cNvPicPr>
          <p:nvPr/>
        </p:nvPicPr>
        <p:blipFill>
          <a:blip r:embed="rId3">
            <a:extLst>
              <a:ext uri="{28A0092B-C50C-407E-A947-70E740481C1C}">
                <a14:useLocalDpi xmlns:a14="http://schemas.microsoft.com/office/drawing/2010/main" val="0"/>
              </a:ext>
            </a:extLst>
          </a:blip>
          <a:srcRect b="19177"/>
          <a:stretch>
            <a:fillRect/>
          </a:stretch>
        </p:blipFill>
        <p:spPr>
          <a:xfrm>
            <a:off x="1463848" y="5025826"/>
            <a:ext cx="793503" cy="872741"/>
          </a:xfrm>
          <a:prstGeom prst="rect">
            <a:avLst/>
          </a:prstGeom>
        </p:spPr>
      </p:pic>
      <p:pic>
        <p:nvPicPr>
          <p:cNvPr id="32" name="図 31">
            <a:extLst>
              <a:ext uri="{FF2B5EF4-FFF2-40B4-BE49-F238E27FC236}">
                <a16:creationId xmlns:a16="http://schemas.microsoft.com/office/drawing/2014/main" id="{36662A26-E8B8-22F2-DB2B-0749756B6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022" y="6246268"/>
            <a:ext cx="977643" cy="533260"/>
          </a:xfrm>
          <a:prstGeom prst="rect">
            <a:avLst/>
          </a:prstGeom>
        </p:spPr>
      </p:pic>
      <p:pic>
        <p:nvPicPr>
          <p:cNvPr id="37" name="図 36">
            <a:extLst>
              <a:ext uri="{FF2B5EF4-FFF2-40B4-BE49-F238E27FC236}">
                <a16:creationId xmlns:a16="http://schemas.microsoft.com/office/drawing/2014/main" id="{4F9E3403-AFDF-4983-DC34-101946C41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67" y="4032502"/>
            <a:ext cx="1200605" cy="789287"/>
          </a:xfrm>
          <a:prstGeom prst="rect">
            <a:avLst/>
          </a:prstGeom>
        </p:spPr>
      </p:pic>
      <p:sp>
        <p:nvSpPr>
          <p:cNvPr id="40" name="四角形: 角を丸くする 39">
            <a:extLst>
              <a:ext uri="{FF2B5EF4-FFF2-40B4-BE49-F238E27FC236}">
                <a16:creationId xmlns:a16="http://schemas.microsoft.com/office/drawing/2014/main" id="{255DEFDB-A8A9-0D81-EE27-93722B7958D7}"/>
              </a:ext>
            </a:extLst>
          </p:cNvPr>
          <p:cNvSpPr/>
          <p:nvPr/>
        </p:nvSpPr>
        <p:spPr>
          <a:xfrm>
            <a:off x="-3523587" y="6987313"/>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出所（図）：こども家庭庁提供資料を参考に日本総研作成</a:t>
            </a:r>
          </a:p>
        </p:txBody>
      </p:sp>
      <p:sp>
        <p:nvSpPr>
          <p:cNvPr id="13" name="四角形: 角を丸くする 12">
            <a:extLst>
              <a:ext uri="{FF2B5EF4-FFF2-40B4-BE49-F238E27FC236}">
                <a16:creationId xmlns:a16="http://schemas.microsoft.com/office/drawing/2014/main" id="{B58F51A4-63BC-DD8F-9EA7-13047594DDD0}"/>
              </a:ext>
            </a:extLst>
          </p:cNvPr>
          <p:cNvSpPr/>
          <p:nvPr/>
        </p:nvSpPr>
        <p:spPr>
          <a:xfrm>
            <a:off x="1566574" y="6974515"/>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出所：日本総研作成</a:t>
            </a:r>
          </a:p>
        </p:txBody>
      </p:sp>
    </p:spTree>
    <p:extLst>
      <p:ext uri="{BB962C8B-B14F-4D97-AF65-F5344CB8AC3E}">
        <p14:creationId xmlns:p14="http://schemas.microsoft.com/office/powerpoint/2010/main" val="96102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763A8-141D-B82A-7EE9-E37E7581F0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9F2DC8-6C7D-CE42-1DB4-FD1A31B17B59}"/>
              </a:ext>
            </a:extLst>
          </p:cNvPr>
          <p:cNvSpPr>
            <a:spLocks noGrp="1"/>
          </p:cNvSpPr>
          <p:nvPr>
            <p:ph type="title"/>
          </p:nvPr>
        </p:nvSpPr>
        <p:spPr/>
        <p:txBody>
          <a:bodyPr/>
          <a:lstStyle/>
          <a:p>
            <a:r>
              <a:rPr kumimoji="1" lang="ja-JP" altLang="en-US"/>
              <a:t>事業対象者との関わり方</a:t>
            </a:r>
          </a:p>
        </p:txBody>
      </p:sp>
      <p:sp>
        <p:nvSpPr>
          <p:cNvPr id="3" name="スライド番号プレースホルダー 2">
            <a:extLst>
              <a:ext uri="{FF2B5EF4-FFF2-40B4-BE49-F238E27FC236}">
                <a16:creationId xmlns:a16="http://schemas.microsoft.com/office/drawing/2014/main" id="{0A527D6E-829A-F5CB-EEE9-69AD8E07C40A}"/>
              </a:ext>
            </a:extLst>
          </p:cNvPr>
          <p:cNvSpPr>
            <a:spLocks noGrp="1"/>
          </p:cNvSpPr>
          <p:nvPr>
            <p:ph type="sldNum" sz="quarter" idx="12"/>
          </p:nvPr>
        </p:nvSpPr>
        <p:spPr/>
        <p:txBody>
          <a:bodyPr/>
          <a:lstStyle/>
          <a:p>
            <a:pPr algn="ctr"/>
            <a:fld id="{76EF8E48-CEE7-4676-9C0E-B2BDD8285033}" type="slidenum">
              <a:rPr kumimoji="1" lang="ja-JP" altLang="en-US" smtClean="0"/>
              <a:pPr algn="ctr"/>
              <a:t>10</a:t>
            </a:fld>
            <a:endParaRPr kumimoji="1" lang="ja-JP" altLang="en-US"/>
          </a:p>
        </p:txBody>
      </p:sp>
      <p:sp>
        <p:nvSpPr>
          <p:cNvPr id="4" name="テキスト プレースホルダー 3">
            <a:extLst>
              <a:ext uri="{FF2B5EF4-FFF2-40B4-BE49-F238E27FC236}">
                <a16:creationId xmlns:a16="http://schemas.microsoft.com/office/drawing/2014/main" id="{E0E46012-BE87-D63E-D5A0-E60D5DB43B64}"/>
              </a:ext>
            </a:extLst>
          </p:cNvPr>
          <p:cNvSpPr>
            <a:spLocks noGrp="1"/>
          </p:cNvSpPr>
          <p:nvPr>
            <p:ph type="body" sz="half" idx="2"/>
          </p:nvPr>
        </p:nvSpPr>
        <p:spPr>
          <a:xfrm>
            <a:off x="539906" y="1002464"/>
            <a:ext cx="9612000" cy="997046"/>
          </a:xfrm>
        </p:spPr>
        <p:txBody>
          <a:bodyPr/>
          <a:lstStyle/>
          <a:p>
            <a:pPr marL="285750" indent="-285750">
              <a:buClr>
                <a:srgbClr val="01B4D2"/>
              </a:buClr>
              <a:buSzPct val="80000"/>
              <a:buFont typeface="Wingdings" panose="05000000000000000000" pitchFamily="2" charset="2"/>
              <a:buChar char="l"/>
            </a:pPr>
            <a:r>
              <a:rPr kumimoji="1" lang="ja-JP" altLang="en-US" spc="50"/>
              <a:t>本事業の対象者は、</a:t>
            </a:r>
            <a:r>
              <a:rPr kumimoji="1" lang="ja-JP" altLang="en-US" spc="50">
                <a:solidFill>
                  <a:srgbClr val="019DB7"/>
                </a:solidFill>
              </a:rPr>
              <a:t>要保護・要支援児童</a:t>
            </a:r>
            <a:r>
              <a:rPr kumimoji="1" lang="en-US" altLang="ja-JP" spc="50">
                <a:solidFill>
                  <a:srgbClr val="019DB7"/>
                </a:solidFill>
              </a:rPr>
              <a:t>※</a:t>
            </a:r>
            <a:r>
              <a:rPr kumimoji="1" lang="ja-JP" altLang="en-US" spc="50">
                <a:solidFill>
                  <a:srgbClr val="019DB7"/>
                </a:solidFill>
              </a:rPr>
              <a:t>をはじめとした、養育環境に課題を抱えた児童</a:t>
            </a:r>
            <a:r>
              <a:rPr kumimoji="1" lang="ja-JP" altLang="en-US" spc="50"/>
              <a:t>です。</a:t>
            </a:r>
          </a:p>
          <a:p>
            <a:pPr marL="285750" indent="-285750">
              <a:buClr>
                <a:srgbClr val="01B4D2"/>
              </a:buClr>
              <a:buSzPct val="80000"/>
              <a:buFont typeface="Wingdings" panose="05000000000000000000" pitchFamily="2" charset="2"/>
              <a:buChar char="l"/>
            </a:pPr>
            <a:r>
              <a:rPr kumimoji="1" lang="ja-JP" altLang="en-US" spc="50"/>
              <a:t>このような児童と接する際は、</a:t>
            </a:r>
            <a:r>
              <a:rPr kumimoji="1" lang="ja-JP" altLang="en-US" spc="50">
                <a:solidFill>
                  <a:srgbClr val="019DB7"/>
                </a:solidFill>
              </a:rPr>
              <a:t>信頼関係の構築に努め、安心・安全な場</a:t>
            </a:r>
            <a:r>
              <a:rPr kumimoji="1" lang="ja-JP" altLang="en-US" spc="50"/>
              <a:t>だと感じてもらえるようにすることが重要です。</a:t>
            </a:r>
          </a:p>
        </p:txBody>
      </p:sp>
      <p:grpSp>
        <p:nvGrpSpPr>
          <p:cNvPr id="5" name="グループ化 4">
            <a:extLst>
              <a:ext uri="{FF2B5EF4-FFF2-40B4-BE49-F238E27FC236}">
                <a16:creationId xmlns:a16="http://schemas.microsoft.com/office/drawing/2014/main" id="{9D1F6321-B704-93EC-768F-122F05CAB3EA}"/>
              </a:ext>
            </a:extLst>
          </p:cNvPr>
          <p:cNvGrpSpPr/>
          <p:nvPr/>
        </p:nvGrpSpPr>
        <p:grpSpPr>
          <a:xfrm>
            <a:off x="552280" y="2067907"/>
            <a:ext cx="9599626" cy="222096"/>
            <a:chOff x="552280" y="2206375"/>
            <a:chExt cx="9599626" cy="222096"/>
          </a:xfrm>
        </p:grpSpPr>
        <p:sp>
          <p:nvSpPr>
            <p:cNvPr id="6" name="四角形: 角を丸くする 5">
              <a:extLst>
                <a:ext uri="{FF2B5EF4-FFF2-40B4-BE49-F238E27FC236}">
                  <a16:creationId xmlns:a16="http://schemas.microsoft.com/office/drawing/2014/main" id="{6B805D87-4919-D916-799B-8A344D9FAE45}"/>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児童との関わり方（一例）</a:t>
              </a:r>
            </a:p>
          </p:txBody>
        </p:sp>
        <p:sp>
          <p:nvSpPr>
            <p:cNvPr id="7" name="四角形: 角を丸くする 6">
              <a:extLst>
                <a:ext uri="{FF2B5EF4-FFF2-40B4-BE49-F238E27FC236}">
                  <a16:creationId xmlns:a16="http://schemas.microsoft.com/office/drawing/2014/main" id="{69D5792E-38C0-3995-0F2C-9D38BA467201}"/>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1" name="四角形: 角を丸くする 10">
            <a:extLst>
              <a:ext uri="{FF2B5EF4-FFF2-40B4-BE49-F238E27FC236}">
                <a16:creationId xmlns:a16="http://schemas.microsoft.com/office/drawing/2014/main" id="{4782A442-53C7-26DF-9C57-E9EFBD8C6469}"/>
              </a:ext>
            </a:extLst>
          </p:cNvPr>
          <p:cNvSpPr/>
          <p:nvPr/>
        </p:nvSpPr>
        <p:spPr>
          <a:xfrm>
            <a:off x="539906" y="6072527"/>
            <a:ext cx="9612000" cy="1044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76000" tIns="0" rIns="216000" bIns="36000" rtlCol="0" anchor="ctr" anchorCtr="0"/>
          <a:lstStyle/>
          <a:p>
            <a:pPr algn="just">
              <a:lnSpc>
                <a:spcPct val="130000"/>
              </a:lnSpc>
            </a:pPr>
            <a:r>
              <a:rPr kumimoji="1" lang="en-US" altLang="ja-JP" sz="1400" b="1" spc="100" dirty="0">
                <a:solidFill>
                  <a:schemeClr val="tx1">
                    <a:lumMod val="75000"/>
                    <a:lumOff val="25000"/>
                  </a:schemeClr>
                </a:solidFill>
              </a:rPr>
              <a:t>※</a:t>
            </a:r>
            <a:r>
              <a:rPr kumimoji="1" lang="ja-JP" altLang="en-US" sz="1400" b="1" spc="100" dirty="0">
                <a:solidFill>
                  <a:schemeClr val="tx1">
                    <a:lumMod val="75000"/>
                    <a:lumOff val="25000"/>
                  </a:schemeClr>
                </a:solidFill>
              </a:rPr>
              <a:t>要保護児童・要支援児童とは</a:t>
            </a:r>
            <a:r>
              <a:rPr kumimoji="1" lang="ja-JP" altLang="en-US" sz="1200" spc="100" dirty="0">
                <a:solidFill>
                  <a:schemeClr val="tx1">
                    <a:lumMod val="75000"/>
                    <a:lumOff val="25000"/>
                  </a:schemeClr>
                </a:solidFill>
              </a:rPr>
              <a:t>（児童福祉法第６条の３第８項、第５項にてそれぞれ定義）</a:t>
            </a:r>
          </a:p>
          <a:p>
            <a:pPr algn="just">
              <a:lnSpc>
                <a:spcPct val="130000"/>
              </a:lnSpc>
            </a:pPr>
            <a:r>
              <a:rPr kumimoji="1" lang="ja-JP" altLang="en-US" sz="1400" b="1" spc="100" dirty="0">
                <a:solidFill>
                  <a:schemeClr val="tx1">
                    <a:lumMod val="75000"/>
                    <a:lumOff val="25000"/>
                  </a:schemeClr>
                </a:solidFill>
              </a:rPr>
              <a:t>　要保護児童：</a:t>
            </a:r>
            <a:r>
              <a:rPr kumimoji="1" lang="ja-JP" altLang="en-US" sz="1400" spc="100" dirty="0">
                <a:solidFill>
                  <a:schemeClr val="tx1">
                    <a:lumMod val="75000"/>
                    <a:lumOff val="25000"/>
                  </a:schemeClr>
                </a:solidFill>
              </a:rPr>
              <a:t>保護者のない児童又は保護者に監護させることが不適当であると認められる児童</a:t>
            </a:r>
          </a:p>
          <a:p>
            <a:pPr algn="just">
              <a:lnSpc>
                <a:spcPct val="130000"/>
              </a:lnSpc>
            </a:pPr>
            <a:r>
              <a:rPr kumimoji="1" lang="ja-JP" altLang="en-US" sz="1400" b="1" spc="100" dirty="0">
                <a:solidFill>
                  <a:schemeClr val="tx1">
                    <a:lumMod val="75000"/>
                    <a:lumOff val="25000"/>
                  </a:schemeClr>
                </a:solidFill>
              </a:rPr>
              <a:t>　要支援児童：</a:t>
            </a:r>
            <a:r>
              <a:rPr kumimoji="1" lang="ja-JP" altLang="en-US" sz="1400" spc="100" dirty="0">
                <a:solidFill>
                  <a:schemeClr val="tx1">
                    <a:lumMod val="75000"/>
                    <a:lumOff val="25000"/>
                  </a:schemeClr>
                </a:solidFill>
              </a:rPr>
              <a:t>保護者の養育を支援することが特に必要と認められる児童</a:t>
            </a:r>
          </a:p>
        </p:txBody>
      </p:sp>
      <p:sp>
        <p:nvSpPr>
          <p:cNvPr id="15" name="四角形: 角を丸くする 14">
            <a:extLst>
              <a:ext uri="{FF2B5EF4-FFF2-40B4-BE49-F238E27FC236}">
                <a16:creationId xmlns:a16="http://schemas.microsoft.com/office/drawing/2014/main" id="{E8DE4725-7B56-AA2D-8F25-D60FF3CDBB3C}"/>
              </a:ext>
            </a:extLst>
          </p:cNvPr>
          <p:cNvSpPr/>
          <p:nvPr/>
        </p:nvSpPr>
        <p:spPr>
          <a:xfrm>
            <a:off x="552280" y="2474183"/>
            <a:ext cx="9599626" cy="972000"/>
          </a:xfrm>
          <a:prstGeom prst="roundRect">
            <a:avLst>
              <a:gd name="adj" fmla="val 7748"/>
            </a:avLst>
          </a:prstGeom>
          <a:solidFill>
            <a:srgbClr val="01B4D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600" b="1" spc="50">
                <a:solidFill>
                  <a:schemeClr val="tx1">
                    <a:lumMod val="75000"/>
                    <a:lumOff val="25000"/>
                  </a:schemeClr>
                </a:solidFill>
                <a:latin typeface="+mn-ea"/>
                <a:cs typeface="メイリオ" panose="020B0604030504040204" pitchFamily="50" charset="-128"/>
              </a:rPr>
              <a:t>養育環境に課題を抱えた児童は、大人への不信感を抱いていたり、自己肯定感が低い場合があるため、</a:t>
            </a:r>
            <a:r>
              <a:rPr kumimoji="1" lang="ja-JP" altLang="en-US" sz="1600" b="1" spc="50">
                <a:solidFill>
                  <a:srgbClr val="019DB7"/>
                </a:solidFill>
                <a:latin typeface="+mn-ea"/>
                <a:cs typeface="メイリオ" panose="020B0604030504040204" pitchFamily="50" charset="-128"/>
              </a:rPr>
              <a:t>安心・安全な場だと感じてもらえるような場づくり</a:t>
            </a:r>
            <a:r>
              <a:rPr kumimoji="1" lang="ja-JP" altLang="en-US" sz="1600" b="1" spc="50">
                <a:solidFill>
                  <a:schemeClr val="tx1">
                    <a:lumMod val="75000"/>
                    <a:lumOff val="25000"/>
                  </a:schemeClr>
                </a:solidFill>
                <a:latin typeface="+mn-ea"/>
                <a:cs typeface="メイリオ" panose="020B0604030504040204" pitchFamily="50" charset="-128"/>
              </a:rPr>
              <a:t>に努める</a:t>
            </a:r>
          </a:p>
        </p:txBody>
      </p:sp>
      <p:sp>
        <p:nvSpPr>
          <p:cNvPr id="20" name="四角形: 角を丸くする 19">
            <a:extLst>
              <a:ext uri="{FF2B5EF4-FFF2-40B4-BE49-F238E27FC236}">
                <a16:creationId xmlns:a16="http://schemas.microsoft.com/office/drawing/2014/main" id="{385A132F-82A4-0B0E-CDDA-90195B4E5D9B}"/>
              </a:ext>
            </a:extLst>
          </p:cNvPr>
          <p:cNvSpPr/>
          <p:nvPr/>
        </p:nvSpPr>
        <p:spPr>
          <a:xfrm>
            <a:off x="552280" y="3580199"/>
            <a:ext cx="9599626" cy="540000"/>
          </a:xfrm>
          <a:prstGeom prst="roundRect">
            <a:avLst>
              <a:gd name="adj" fmla="val 7748"/>
            </a:avLst>
          </a:prstGeom>
          <a:solidFill>
            <a:srgbClr val="01B4D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600" b="1" spc="50">
                <a:solidFill>
                  <a:schemeClr val="tx1">
                    <a:lumMod val="75000"/>
                    <a:lumOff val="25000"/>
                  </a:schemeClr>
                </a:solidFill>
                <a:latin typeface="+mn-ea"/>
                <a:cs typeface="メイリオ" panose="020B0604030504040204" pitchFamily="50" charset="-128"/>
              </a:rPr>
              <a:t>児童の話は、嘘が含まれていたとしてもひとまずは</a:t>
            </a:r>
            <a:r>
              <a:rPr kumimoji="1" lang="ja-JP" altLang="en-US" sz="1600" b="1" spc="50">
                <a:solidFill>
                  <a:srgbClr val="019DB7"/>
                </a:solidFill>
                <a:latin typeface="+mn-ea"/>
                <a:cs typeface="メイリオ" panose="020B0604030504040204" pitchFamily="50" charset="-128"/>
              </a:rPr>
              <a:t>否定せずに傾聴</a:t>
            </a:r>
            <a:r>
              <a:rPr kumimoji="1" lang="ja-JP" altLang="en-US" sz="1600" b="1" spc="50">
                <a:solidFill>
                  <a:schemeClr val="tx1">
                    <a:lumMod val="75000"/>
                    <a:lumOff val="25000"/>
                  </a:schemeClr>
                </a:solidFill>
                <a:latin typeface="+mn-ea"/>
                <a:cs typeface="メイリオ" panose="020B0604030504040204" pitchFamily="50" charset="-128"/>
              </a:rPr>
              <a:t>する</a:t>
            </a:r>
          </a:p>
        </p:txBody>
      </p:sp>
      <p:sp>
        <p:nvSpPr>
          <p:cNvPr id="21" name="四角形: 角を丸くする 20">
            <a:extLst>
              <a:ext uri="{FF2B5EF4-FFF2-40B4-BE49-F238E27FC236}">
                <a16:creationId xmlns:a16="http://schemas.microsoft.com/office/drawing/2014/main" id="{DCD81790-6579-87D2-757E-099EE4CE5DF1}"/>
              </a:ext>
            </a:extLst>
          </p:cNvPr>
          <p:cNvSpPr/>
          <p:nvPr/>
        </p:nvSpPr>
        <p:spPr>
          <a:xfrm>
            <a:off x="552280" y="4254215"/>
            <a:ext cx="9599626" cy="540000"/>
          </a:xfrm>
          <a:prstGeom prst="roundRect">
            <a:avLst>
              <a:gd name="adj" fmla="val 7748"/>
            </a:avLst>
          </a:prstGeom>
          <a:solidFill>
            <a:srgbClr val="01B4D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600" b="1" spc="50">
                <a:solidFill>
                  <a:schemeClr val="tx1">
                    <a:lumMod val="75000"/>
                    <a:lumOff val="25000"/>
                  </a:schemeClr>
                </a:solidFill>
                <a:latin typeface="+mn-ea"/>
                <a:cs typeface="メイリオ" panose="020B0604030504040204" pitchFamily="50" charset="-128"/>
              </a:rPr>
              <a:t>児童の様子に気を配り、</a:t>
            </a:r>
            <a:r>
              <a:rPr kumimoji="1" lang="ja-JP" altLang="en-US" sz="1600" b="1" spc="50">
                <a:solidFill>
                  <a:srgbClr val="019DB7"/>
                </a:solidFill>
                <a:latin typeface="+mn-ea"/>
                <a:cs typeface="メイリオ" panose="020B0604030504040204" pitchFamily="50" charset="-128"/>
              </a:rPr>
              <a:t>褒められる部分を見つけたら褒める</a:t>
            </a:r>
            <a:r>
              <a:rPr kumimoji="1" lang="ja-JP" altLang="en-US" sz="1600" b="1" spc="50">
                <a:solidFill>
                  <a:schemeClr val="tx1">
                    <a:lumMod val="75000"/>
                    <a:lumOff val="25000"/>
                  </a:schemeClr>
                </a:solidFill>
                <a:latin typeface="+mn-ea"/>
                <a:cs typeface="メイリオ" panose="020B0604030504040204" pitchFamily="50" charset="-128"/>
              </a:rPr>
              <a:t>など、肯定的な声かけを行う</a:t>
            </a:r>
          </a:p>
        </p:txBody>
      </p:sp>
      <p:sp>
        <p:nvSpPr>
          <p:cNvPr id="22" name="四角形: 角を丸くする 21">
            <a:extLst>
              <a:ext uri="{FF2B5EF4-FFF2-40B4-BE49-F238E27FC236}">
                <a16:creationId xmlns:a16="http://schemas.microsoft.com/office/drawing/2014/main" id="{636A9EB4-4B23-B81D-0267-332C33CA91C2}"/>
              </a:ext>
            </a:extLst>
          </p:cNvPr>
          <p:cNvSpPr/>
          <p:nvPr/>
        </p:nvSpPr>
        <p:spPr>
          <a:xfrm>
            <a:off x="552280" y="4928230"/>
            <a:ext cx="9599626" cy="972000"/>
          </a:xfrm>
          <a:prstGeom prst="roundRect">
            <a:avLst>
              <a:gd name="adj" fmla="val 7748"/>
            </a:avLst>
          </a:prstGeom>
          <a:solidFill>
            <a:srgbClr val="01B4D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nSpc>
                <a:spcPct val="130000"/>
              </a:lnSpc>
            </a:pPr>
            <a:r>
              <a:rPr kumimoji="1" lang="ja-JP" altLang="en-US" sz="1600" b="1" spc="50">
                <a:solidFill>
                  <a:schemeClr val="tx1">
                    <a:lumMod val="75000"/>
                    <a:lumOff val="25000"/>
                  </a:schemeClr>
                </a:solidFill>
                <a:latin typeface="+mn-ea"/>
                <a:cs typeface="メイリオ" panose="020B0604030504040204" pitchFamily="50" charset="-128"/>
              </a:rPr>
              <a:t>児童が問題行動を起こした際は、表面的に叱るのではなく、</a:t>
            </a:r>
            <a:r>
              <a:rPr kumimoji="1" lang="ja-JP" altLang="en-US" sz="1600" b="1" spc="50">
                <a:solidFill>
                  <a:srgbClr val="019DB7"/>
                </a:solidFill>
                <a:latin typeface="+mn-ea"/>
                <a:cs typeface="メイリオ" panose="020B0604030504040204" pitchFamily="50" charset="-128"/>
              </a:rPr>
              <a:t>背景にある児童の状況や</a:t>
            </a:r>
            <a:endParaRPr kumimoji="1" lang="en-US" altLang="ja-JP" sz="1600" b="1" spc="50">
              <a:solidFill>
                <a:srgbClr val="019DB7"/>
              </a:solidFill>
              <a:latin typeface="+mn-ea"/>
              <a:cs typeface="メイリオ" panose="020B0604030504040204" pitchFamily="50" charset="-128"/>
            </a:endParaRPr>
          </a:p>
          <a:p>
            <a:pPr>
              <a:lnSpc>
                <a:spcPct val="130000"/>
              </a:lnSpc>
            </a:pPr>
            <a:r>
              <a:rPr kumimoji="1" lang="ja-JP" altLang="en-US" sz="1600" b="1" spc="50">
                <a:solidFill>
                  <a:srgbClr val="019DB7"/>
                </a:solidFill>
                <a:latin typeface="+mn-ea"/>
                <a:cs typeface="メイリオ" panose="020B0604030504040204" pitchFamily="50" charset="-128"/>
              </a:rPr>
              <a:t>心情をくみ取った上で対応</a:t>
            </a:r>
            <a:r>
              <a:rPr kumimoji="1" lang="ja-JP" altLang="en-US" sz="1600" b="1" spc="50">
                <a:solidFill>
                  <a:schemeClr val="tx1">
                    <a:lumMod val="75000"/>
                    <a:lumOff val="25000"/>
                  </a:schemeClr>
                </a:solidFill>
                <a:latin typeface="+mn-ea"/>
                <a:cs typeface="メイリオ" panose="020B0604030504040204" pitchFamily="50" charset="-128"/>
              </a:rPr>
              <a:t>する</a:t>
            </a:r>
          </a:p>
        </p:txBody>
      </p:sp>
      <p:pic>
        <p:nvPicPr>
          <p:cNvPr id="25" name="図 24" descr="アイコン&#10;&#10;AI 生成コンテンツは誤りを含む可能性があります。">
            <a:extLst>
              <a:ext uri="{FF2B5EF4-FFF2-40B4-BE49-F238E27FC236}">
                <a16:creationId xmlns:a16="http://schemas.microsoft.com/office/drawing/2014/main" id="{221DABB8-49A7-3359-6D02-B4A6E84CB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40" y="3655573"/>
            <a:ext cx="385320" cy="389252"/>
          </a:xfrm>
          <a:prstGeom prst="rect">
            <a:avLst/>
          </a:prstGeom>
        </p:spPr>
      </p:pic>
      <p:pic>
        <p:nvPicPr>
          <p:cNvPr id="26" name="図 25" descr="アイコン&#10;&#10;AI 生成コンテンツは誤りを含む可能性があります。">
            <a:extLst>
              <a:ext uri="{FF2B5EF4-FFF2-40B4-BE49-F238E27FC236}">
                <a16:creationId xmlns:a16="http://schemas.microsoft.com/office/drawing/2014/main" id="{D21AA098-5197-AB3F-983F-D07F2E492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40" y="2765557"/>
            <a:ext cx="385320" cy="389252"/>
          </a:xfrm>
          <a:prstGeom prst="rect">
            <a:avLst/>
          </a:prstGeom>
        </p:spPr>
      </p:pic>
      <p:pic>
        <p:nvPicPr>
          <p:cNvPr id="27" name="図 26" descr="アイコン&#10;&#10;AI 生成コンテンツは誤りを含む可能性があります。">
            <a:extLst>
              <a:ext uri="{FF2B5EF4-FFF2-40B4-BE49-F238E27FC236}">
                <a16:creationId xmlns:a16="http://schemas.microsoft.com/office/drawing/2014/main" id="{CDA3EECE-5315-745A-D0D9-4516FB116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40" y="4329589"/>
            <a:ext cx="385320" cy="389252"/>
          </a:xfrm>
          <a:prstGeom prst="rect">
            <a:avLst/>
          </a:prstGeom>
        </p:spPr>
      </p:pic>
      <p:pic>
        <p:nvPicPr>
          <p:cNvPr id="28" name="図 27" descr="アイコン&#10;&#10;AI 生成コンテンツは誤りを含む可能性があります。">
            <a:extLst>
              <a:ext uri="{FF2B5EF4-FFF2-40B4-BE49-F238E27FC236}">
                <a16:creationId xmlns:a16="http://schemas.microsoft.com/office/drawing/2014/main" id="{20185BC2-C4FB-E12D-4ED5-A1983D28D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40" y="5219604"/>
            <a:ext cx="385320" cy="389252"/>
          </a:xfrm>
          <a:prstGeom prst="rect">
            <a:avLst/>
          </a:prstGeom>
        </p:spPr>
      </p:pic>
      <p:sp>
        <p:nvSpPr>
          <p:cNvPr id="9" name="四角形: 角を丸くする 8">
            <a:extLst>
              <a:ext uri="{FF2B5EF4-FFF2-40B4-BE49-F238E27FC236}">
                <a16:creationId xmlns:a16="http://schemas.microsoft.com/office/drawing/2014/main" id="{1BDD51A8-C349-D909-9D67-DE940B4C21BA}"/>
              </a:ext>
            </a:extLst>
          </p:cNvPr>
          <p:cNvSpPr/>
          <p:nvPr/>
        </p:nvSpPr>
        <p:spPr>
          <a:xfrm>
            <a:off x="3723640" y="7169402"/>
            <a:ext cx="6428266" cy="18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pPr>
            <a:r>
              <a:rPr kumimoji="1" lang="ja-JP" altLang="en-US" sz="900">
                <a:solidFill>
                  <a:schemeClr val="tx1">
                    <a:lumMod val="75000"/>
                    <a:lumOff val="25000"/>
                  </a:schemeClr>
                </a:solidFill>
              </a:rPr>
              <a:t>出所：日本総研作成</a:t>
            </a:r>
          </a:p>
        </p:txBody>
      </p:sp>
    </p:spTree>
    <p:extLst>
      <p:ext uri="{BB962C8B-B14F-4D97-AF65-F5344CB8AC3E}">
        <p14:creationId xmlns:p14="http://schemas.microsoft.com/office/powerpoint/2010/main" val="248407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DDB3-0FF1-3AB5-7FC6-B2958C4C68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E58CD3A-B7BA-11FD-A31E-E82702D32614}"/>
              </a:ext>
            </a:extLst>
          </p:cNvPr>
          <p:cNvSpPr>
            <a:spLocks noGrp="1"/>
          </p:cNvSpPr>
          <p:nvPr>
            <p:ph type="title"/>
          </p:nvPr>
        </p:nvSpPr>
        <p:spPr/>
        <p:txBody>
          <a:bodyPr/>
          <a:lstStyle/>
          <a:p>
            <a:r>
              <a:rPr kumimoji="1" lang="ja-JP" altLang="en-US"/>
              <a:t>子どもの権利条約</a:t>
            </a:r>
          </a:p>
        </p:txBody>
      </p:sp>
      <p:sp>
        <p:nvSpPr>
          <p:cNvPr id="3" name="スライド番号プレースホルダー 2">
            <a:extLst>
              <a:ext uri="{FF2B5EF4-FFF2-40B4-BE49-F238E27FC236}">
                <a16:creationId xmlns:a16="http://schemas.microsoft.com/office/drawing/2014/main" id="{1E14691E-4745-6B2A-D033-35A13D7E21FE}"/>
              </a:ext>
            </a:extLst>
          </p:cNvPr>
          <p:cNvSpPr>
            <a:spLocks noGrp="1"/>
          </p:cNvSpPr>
          <p:nvPr>
            <p:ph type="sldNum" sz="quarter" idx="12"/>
          </p:nvPr>
        </p:nvSpPr>
        <p:spPr/>
        <p:txBody>
          <a:bodyPr/>
          <a:lstStyle/>
          <a:p>
            <a:pPr algn="ctr"/>
            <a:fld id="{76EF8E48-CEE7-4676-9C0E-B2BDD8285033}" type="slidenum">
              <a:rPr kumimoji="1" lang="ja-JP" altLang="en-US" smtClean="0"/>
              <a:pPr algn="ctr"/>
              <a:t>11</a:t>
            </a:fld>
            <a:endParaRPr kumimoji="1" lang="ja-JP" altLang="en-US"/>
          </a:p>
        </p:txBody>
      </p:sp>
      <p:sp>
        <p:nvSpPr>
          <p:cNvPr id="4" name="テキスト プレースホルダー 3">
            <a:extLst>
              <a:ext uri="{FF2B5EF4-FFF2-40B4-BE49-F238E27FC236}">
                <a16:creationId xmlns:a16="http://schemas.microsoft.com/office/drawing/2014/main" id="{A179FA1A-79B6-E96E-3C49-072406E03AA6}"/>
              </a:ext>
            </a:extLst>
          </p:cNvPr>
          <p:cNvSpPr>
            <a:spLocks noGrp="1"/>
          </p:cNvSpPr>
          <p:nvPr>
            <p:ph type="body" sz="half" idx="2"/>
          </p:nvPr>
        </p:nvSpPr>
        <p:spPr>
          <a:xfrm>
            <a:off x="539906" y="1002464"/>
            <a:ext cx="9612000" cy="1551043"/>
          </a:xfrm>
        </p:spPr>
        <p:txBody>
          <a:bodyPr/>
          <a:lstStyle/>
          <a:p>
            <a:pPr marL="285750" indent="-285750">
              <a:buClr>
                <a:srgbClr val="01B4D2"/>
              </a:buClr>
              <a:buSzPct val="80000"/>
              <a:buFont typeface="Wingdings" panose="05000000000000000000" pitchFamily="2" charset="2"/>
              <a:buChar char="l"/>
            </a:pPr>
            <a:r>
              <a:rPr kumimoji="1" lang="ja-JP" altLang="en-US" dirty="0"/>
              <a:t>子どもの権利条約の基本的な考え方は以下の４つの原則により表され、本事業実施においても重要な観点です。</a:t>
            </a:r>
          </a:p>
          <a:p>
            <a:pPr marL="285750" indent="-285750">
              <a:buClr>
                <a:srgbClr val="01B4D2"/>
              </a:buClr>
              <a:buSzPct val="80000"/>
              <a:buFont typeface="Wingdings" panose="05000000000000000000" pitchFamily="2" charset="2"/>
              <a:buChar char="l"/>
            </a:pPr>
            <a:r>
              <a:rPr kumimoji="1" lang="ja-JP" altLang="en-US" dirty="0"/>
              <a:t>特に、</a:t>
            </a:r>
            <a:r>
              <a:rPr kumimoji="1" lang="ja-JP" altLang="en-US" dirty="0">
                <a:solidFill>
                  <a:srgbClr val="019DB7"/>
                </a:solidFill>
              </a:rPr>
              <a:t>「子どもの意見の尊重」の観点で、拠点内での活動の検討などに児童自身が参加</a:t>
            </a:r>
            <a:r>
              <a:rPr lang="ja-JP" altLang="en-US" dirty="0">
                <a:solidFill>
                  <a:srgbClr val="019DB7"/>
                </a:solidFill>
              </a:rPr>
              <a:t>し</a:t>
            </a:r>
            <a:r>
              <a:rPr kumimoji="1" lang="ja-JP" altLang="en-US" dirty="0">
                <a:solidFill>
                  <a:srgbClr val="019DB7"/>
                </a:solidFill>
              </a:rPr>
              <a:t>、意見を表明できるような</a:t>
            </a:r>
            <a:r>
              <a:rPr kumimoji="1" lang="ja-JP" altLang="en-US" dirty="0"/>
              <a:t>取組がなされていると望ましいです。</a:t>
            </a:r>
            <a:endParaRPr kumimoji="1" lang="en-US" altLang="ja-JP" dirty="0"/>
          </a:p>
          <a:p>
            <a:pPr marL="285750" indent="-285750">
              <a:buClr>
                <a:srgbClr val="01B4D2"/>
              </a:buClr>
              <a:buSzPct val="80000"/>
              <a:buFont typeface="Wingdings" panose="05000000000000000000" pitchFamily="2" charset="2"/>
              <a:buChar char="l"/>
            </a:pPr>
            <a:r>
              <a:rPr lang="ja-JP" altLang="en-US" dirty="0"/>
              <a:t>形式的な取組とならないよう、</a:t>
            </a:r>
            <a:r>
              <a:rPr lang="ja-JP" altLang="en-US" dirty="0">
                <a:solidFill>
                  <a:srgbClr val="019DB7"/>
                </a:solidFill>
              </a:rPr>
              <a:t>児童の年齢や発達段階別に意見表明の機会を設ける</a:t>
            </a:r>
            <a:r>
              <a:rPr lang="ja-JP" altLang="en-US" dirty="0"/>
              <a:t>ことも重要です。</a:t>
            </a:r>
            <a:endParaRPr kumimoji="1" lang="ja-JP" altLang="en-US" dirty="0"/>
          </a:p>
        </p:txBody>
      </p:sp>
      <p:sp>
        <p:nvSpPr>
          <p:cNvPr id="19" name="四角形: 角を丸くする 18">
            <a:extLst>
              <a:ext uri="{FF2B5EF4-FFF2-40B4-BE49-F238E27FC236}">
                <a16:creationId xmlns:a16="http://schemas.microsoft.com/office/drawing/2014/main" id="{4D4B327D-465C-A209-C7EC-0AE591C2CC95}"/>
              </a:ext>
            </a:extLst>
          </p:cNvPr>
          <p:cNvSpPr/>
          <p:nvPr/>
        </p:nvSpPr>
        <p:spPr>
          <a:xfrm>
            <a:off x="3185906" y="2684373"/>
            <a:ext cx="4320000" cy="360000"/>
          </a:xfrm>
          <a:prstGeom prst="roundRect">
            <a:avLst>
              <a:gd name="adj" fmla="val 50000"/>
            </a:avLst>
          </a:prstGeom>
          <a:solidFill>
            <a:srgbClr val="019D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50"/>
              <a:t>子どもの権利条約の４つの原則</a:t>
            </a:r>
          </a:p>
        </p:txBody>
      </p:sp>
      <p:grpSp>
        <p:nvGrpSpPr>
          <p:cNvPr id="22" name="グループ化 21">
            <a:extLst>
              <a:ext uri="{FF2B5EF4-FFF2-40B4-BE49-F238E27FC236}">
                <a16:creationId xmlns:a16="http://schemas.microsoft.com/office/drawing/2014/main" id="{E1BE8A14-B550-ED6F-220B-09945F060172}"/>
              </a:ext>
            </a:extLst>
          </p:cNvPr>
          <p:cNvGrpSpPr/>
          <p:nvPr/>
        </p:nvGrpSpPr>
        <p:grpSpPr>
          <a:xfrm>
            <a:off x="539906" y="3203376"/>
            <a:ext cx="4680000" cy="1767163"/>
            <a:chOff x="539906" y="3301967"/>
            <a:chExt cx="3926216" cy="1767163"/>
          </a:xfrm>
        </p:grpSpPr>
        <p:sp>
          <p:nvSpPr>
            <p:cNvPr id="20" name="四角形: 角を丸くする 19">
              <a:extLst>
                <a:ext uri="{FF2B5EF4-FFF2-40B4-BE49-F238E27FC236}">
                  <a16:creationId xmlns:a16="http://schemas.microsoft.com/office/drawing/2014/main" id="{3E10562E-34E0-AC85-C3EE-6C091716336A}"/>
                </a:ext>
              </a:extLst>
            </p:cNvPr>
            <p:cNvSpPr/>
            <p:nvPr/>
          </p:nvSpPr>
          <p:spPr>
            <a:xfrm>
              <a:off x="539906" y="3917130"/>
              <a:ext cx="3926216" cy="1152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80000" bIns="0" rtlCol="0" anchor="t" anchorCtr="0">
              <a:noAutofit/>
            </a:bodyPr>
            <a:lstStyle/>
            <a:p>
              <a:pPr algn="just">
                <a:lnSpc>
                  <a:spcPct val="130000"/>
                </a:lnSpc>
              </a:pPr>
              <a:r>
                <a:rPr kumimoji="1" lang="ja-JP" altLang="en-US" sz="1400" b="1">
                  <a:solidFill>
                    <a:schemeClr val="tx1">
                      <a:lumMod val="75000"/>
                      <a:lumOff val="25000"/>
                    </a:schemeClr>
                  </a:solidFill>
                </a:rPr>
                <a:t>すべての子どもの命が守られ、もって生まれた能力を十分に伸ばして成長できるよう、医療、教育、生活への支援などを受けることが保障されます。</a:t>
              </a:r>
            </a:p>
          </p:txBody>
        </p:sp>
        <p:sp>
          <p:nvSpPr>
            <p:cNvPr id="21" name="四角形: 角を丸くする 20">
              <a:extLst>
                <a:ext uri="{FF2B5EF4-FFF2-40B4-BE49-F238E27FC236}">
                  <a16:creationId xmlns:a16="http://schemas.microsoft.com/office/drawing/2014/main" id="{247E0DAD-57C7-DC93-6EE5-C81F09185EDF}"/>
                </a:ext>
              </a:extLst>
            </p:cNvPr>
            <p:cNvSpPr/>
            <p:nvPr/>
          </p:nvSpPr>
          <p:spPr>
            <a:xfrm>
              <a:off x="539906" y="3301967"/>
              <a:ext cx="3926216" cy="612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400" b="1" spc="100">
                  <a:solidFill>
                    <a:schemeClr val="bg1"/>
                  </a:solidFill>
                </a:rPr>
                <a:t>生命、生存及び発達に関する権利</a:t>
              </a:r>
            </a:p>
            <a:p>
              <a:pPr algn="ctr">
                <a:lnSpc>
                  <a:spcPct val="110000"/>
                </a:lnSpc>
              </a:pPr>
              <a:r>
                <a:rPr kumimoji="1" lang="ja-JP" altLang="en-US" sz="1400" b="1" spc="100">
                  <a:solidFill>
                    <a:schemeClr val="bg1"/>
                  </a:solidFill>
                </a:rPr>
                <a:t>（命を守られ成長できること）</a:t>
              </a:r>
            </a:p>
          </p:txBody>
        </p:sp>
      </p:grpSp>
      <p:grpSp>
        <p:nvGrpSpPr>
          <p:cNvPr id="29" name="グループ化 28">
            <a:extLst>
              <a:ext uri="{FF2B5EF4-FFF2-40B4-BE49-F238E27FC236}">
                <a16:creationId xmlns:a16="http://schemas.microsoft.com/office/drawing/2014/main" id="{8860E593-64F2-FE6A-AE62-F7A5A3A1C5A5}"/>
              </a:ext>
            </a:extLst>
          </p:cNvPr>
          <p:cNvGrpSpPr/>
          <p:nvPr/>
        </p:nvGrpSpPr>
        <p:grpSpPr>
          <a:xfrm>
            <a:off x="5471906" y="3203376"/>
            <a:ext cx="4680000" cy="1767163"/>
            <a:chOff x="539906" y="3301967"/>
            <a:chExt cx="3926216" cy="1767163"/>
          </a:xfrm>
        </p:grpSpPr>
        <p:sp>
          <p:nvSpPr>
            <p:cNvPr id="30" name="四角形: 角を丸くする 29">
              <a:extLst>
                <a:ext uri="{FF2B5EF4-FFF2-40B4-BE49-F238E27FC236}">
                  <a16:creationId xmlns:a16="http://schemas.microsoft.com/office/drawing/2014/main" id="{C88A5AFE-C6FF-E30D-2EA7-79C79A057ED4}"/>
                </a:ext>
              </a:extLst>
            </p:cNvPr>
            <p:cNvSpPr/>
            <p:nvPr/>
          </p:nvSpPr>
          <p:spPr>
            <a:xfrm>
              <a:off x="539906" y="3917130"/>
              <a:ext cx="3926216" cy="1152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80000" bIns="0" rtlCol="0" anchor="t" anchorCtr="0">
              <a:noAutofit/>
            </a:bodyPr>
            <a:lstStyle/>
            <a:p>
              <a:pPr algn="just">
                <a:lnSpc>
                  <a:spcPct val="130000"/>
                </a:lnSpc>
              </a:pPr>
              <a:r>
                <a:rPr kumimoji="1" lang="ja-JP" altLang="en-US" sz="1400" b="1">
                  <a:solidFill>
                    <a:schemeClr val="tx1">
                      <a:lumMod val="75000"/>
                      <a:lumOff val="25000"/>
                    </a:schemeClr>
                  </a:solidFill>
                </a:rPr>
                <a:t>子どもに関することが決められ、行われる時は、「その子どもにとって最もよいことは何か」を第一に考えます。</a:t>
              </a:r>
            </a:p>
          </p:txBody>
        </p:sp>
        <p:sp>
          <p:nvSpPr>
            <p:cNvPr id="31" name="四角形: 角を丸くする 30">
              <a:extLst>
                <a:ext uri="{FF2B5EF4-FFF2-40B4-BE49-F238E27FC236}">
                  <a16:creationId xmlns:a16="http://schemas.microsoft.com/office/drawing/2014/main" id="{0C43D749-F3D6-53ED-76F4-85B4FCC2D19D}"/>
                </a:ext>
              </a:extLst>
            </p:cNvPr>
            <p:cNvSpPr/>
            <p:nvPr/>
          </p:nvSpPr>
          <p:spPr>
            <a:xfrm>
              <a:off x="539906" y="3301967"/>
              <a:ext cx="3926216" cy="612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400" b="1" spc="100">
                  <a:solidFill>
                    <a:schemeClr val="bg1"/>
                  </a:solidFill>
                </a:rPr>
                <a:t>子どもの最善の利益</a:t>
              </a:r>
              <a:endParaRPr kumimoji="1" lang="en-US" altLang="ja-JP" sz="1400" b="1" spc="100">
                <a:solidFill>
                  <a:schemeClr val="bg1"/>
                </a:solidFill>
              </a:endParaRPr>
            </a:p>
            <a:p>
              <a:pPr algn="ctr">
                <a:lnSpc>
                  <a:spcPct val="110000"/>
                </a:lnSpc>
              </a:pPr>
              <a:r>
                <a:rPr kumimoji="1" lang="ja-JP" altLang="en-US" sz="1400" b="1" spc="100">
                  <a:solidFill>
                    <a:schemeClr val="bg1"/>
                  </a:solidFill>
                </a:rPr>
                <a:t>（子どもにとって最もよいこと）</a:t>
              </a:r>
            </a:p>
          </p:txBody>
        </p:sp>
      </p:grpSp>
      <p:grpSp>
        <p:nvGrpSpPr>
          <p:cNvPr id="32" name="グループ化 31">
            <a:extLst>
              <a:ext uri="{FF2B5EF4-FFF2-40B4-BE49-F238E27FC236}">
                <a16:creationId xmlns:a16="http://schemas.microsoft.com/office/drawing/2014/main" id="{71C37186-57D4-2036-E29E-5C80C1A6CF70}"/>
              </a:ext>
            </a:extLst>
          </p:cNvPr>
          <p:cNvGrpSpPr/>
          <p:nvPr/>
        </p:nvGrpSpPr>
        <p:grpSpPr>
          <a:xfrm>
            <a:off x="539906" y="5171564"/>
            <a:ext cx="4680000" cy="1767163"/>
            <a:chOff x="539906" y="3301967"/>
            <a:chExt cx="3926216" cy="1767163"/>
          </a:xfrm>
        </p:grpSpPr>
        <p:sp>
          <p:nvSpPr>
            <p:cNvPr id="33" name="四角形: 角を丸くする 32">
              <a:extLst>
                <a:ext uri="{FF2B5EF4-FFF2-40B4-BE49-F238E27FC236}">
                  <a16:creationId xmlns:a16="http://schemas.microsoft.com/office/drawing/2014/main" id="{30BA0C16-3916-E050-B1CA-0D0208854943}"/>
                </a:ext>
              </a:extLst>
            </p:cNvPr>
            <p:cNvSpPr/>
            <p:nvPr/>
          </p:nvSpPr>
          <p:spPr>
            <a:xfrm>
              <a:off x="539906" y="3917130"/>
              <a:ext cx="3926216" cy="1152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80000" bIns="0" rtlCol="0" anchor="t" anchorCtr="0">
              <a:noAutofit/>
            </a:bodyPr>
            <a:lstStyle/>
            <a:p>
              <a:pPr algn="just">
                <a:lnSpc>
                  <a:spcPct val="130000"/>
                </a:lnSpc>
              </a:pPr>
              <a:r>
                <a:rPr kumimoji="1" lang="ja-JP" altLang="en-US" sz="1400" b="1">
                  <a:solidFill>
                    <a:schemeClr val="tx1">
                      <a:lumMod val="75000"/>
                      <a:lumOff val="25000"/>
                    </a:schemeClr>
                  </a:solidFill>
                </a:rPr>
                <a:t>子どもは自分に関係のある事柄について自由に意見を出すことができ、おとなはその意見を子どもの発達に応じて十分に考慮します。</a:t>
              </a:r>
            </a:p>
          </p:txBody>
        </p:sp>
        <p:sp>
          <p:nvSpPr>
            <p:cNvPr id="34" name="四角形: 角を丸くする 33">
              <a:extLst>
                <a:ext uri="{FF2B5EF4-FFF2-40B4-BE49-F238E27FC236}">
                  <a16:creationId xmlns:a16="http://schemas.microsoft.com/office/drawing/2014/main" id="{DA97F685-8A3D-98E9-BC2E-175EF0702604}"/>
                </a:ext>
              </a:extLst>
            </p:cNvPr>
            <p:cNvSpPr/>
            <p:nvPr/>
          </p:nvSpPr>
          <p:spPr>
            <a:xfrm>
              <a:off x="539906" y="3301967"/>
              <a:ext cx="3926216" cy="612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400" b="1" spc="100">
                  <a:solidFill>
                    <a:schemeClr val="bg1"/>
                  </a:solidFill>
                </a:rPr>
                <a:t>子どもの意見の尊重</a:t>
              </a:r>
            </a:p>
            <a:p>
              <a:pPr algn="ctr">
                <a:lnSpc>
                  <a:spcPct val="110000"/>
                </a:lnSpc>
              </a:pPr>
              <a:r>
                <a:rPr kumimoji="1" lang="ja-JP" altLang="en-US" sz="1400" b="1" spc="100">
                  <a:solidFill>
                    <a:schemeClr val="bg1"/>
                  </a:solidFill>
                </a:rPr>
                <a:t>（子どもが意味のある参加ができること）</a:t>
              </a:r>
            </a:p>
          </p:txBody>
        </p:sp>
      </p:grpSp>
      <p:grpSp>
        <p:nvGrpSpPr>
          <p:cNvPr id="35" name="グループ化 34">
            <a:extLst>
              <a:ext uri="{FF2B5EF4-FFF2-40B4-BE49-F238E27FC236}">
                <a16:creationId xmlns:a16="http://schemas.microsoft.com/office/drawing/2014/main" id="{F0AB6FD7-D508-34C8-FB5D-F9CB33B1FA35}"/>
              </a:ext>
            </a:extLst>
          </p:cNvPr>
          <p:cNvGrpSpPr/>
          <p:nvPr/>
        </p:nvGrpSpPr>
        <p:grpSpPr>
          <a:xfrm>
            <a:off x="5471906" y="5171564"/>
            <a:ext cx="4680000" cy="1767163"/>
            <a:chOff x="539906" y="3301967"/>
            <a:chExt cx="3926216" cy="1767163"/>
          </a:xfrm>
        </p:grpSpPr>
        <p:sp>
          <p:nvSpPr>
            <p:cNvPr id="36" name="四角形: 角を丸くする 35">
              <a:extLst>
                <a:ext uri="{FF2B5EF4-FFF2-40B4-BE49-F238E27FC236}">
                  <a16:creationId xmlns:a16="http://schemas.microsoft.com/office/drawing/2014/main" id="{7F6CB193-CA98-339C-5486-9F3720916535}"/>
                </a:ext>
              </a:extLst>
            </p:cNvPr>
            <p:cNvSpPr/>
            <p:nvPr/>
          </p:nvSpPr>
          <p:spPr>
            <a:xfrm>
              <a:off x="539906" y="3917130"/>
              <a:ext cx="3926216" cy="1152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80000" bIns="0" rtlCol="0" anchor="t" anchorCtr="0">
              <a:noAutofit/>
            </a:bodyPr>
            <a:lstStyle/>
            <a:p>
              <a:pPr algn="just">
                <a:lnSpc>
                  <a:spcPct val="130000"/>
                </a:lnSpc>
              </a:pPr>
              <a:r>
                <a:rPr kumimoji="1" lang="ja-JP" altLang="en-US" sz="1400" b="1">
                  <a:solidFill>
                    <a:schemeClr val="tx1">
                      <a:lumMod val="75000"/>
                      <a:lumOff val="25000"/>
                    </a:schemeClr>
                  </a:solidFill>
                </a:rPr>
                <a:t>すべての子どもは、子ども自身や親の人権や国籍、性、意見、障がい、経済状況などどんな理由でも差別されず、条約の定めるすべての権利が保障されます。</a:t>
              </a:r>
            </a:p>
          </p:txBody>
        </p:sp>
        <p:sp>
          <p:nvSpPr>
            <p:cNvPr id="37" name="四角形: 角を丸くする 36">
              <a:extLst>
                <a:ext uri="{FF2B5EF4-FFF2-40B4-BE49-F238E27FC236}">
                  <a16:creationId xmlns:a16="http://schemas.microsoft.com/office/drawing/2014/main" id="{D7A7202A-C7E6-D6AF-B6ED-146751C36BC9}"/>
                </a:ext>
              </a:extLst>
            </p:cNvPr>
            <p:cNvSpPr/>
            <p:nvPr/>
          </p:nvSpPr>
          <p:spPr>
            <a:xfrm>
              <a:off x="539906" y="3301967"/>
              <a:ext cx="3926216" cy="612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400" b="1" spc="100">
                  <a:solidFill>
                    <a:schemeClr val="bg1"/>
                  </a:solidFill>
                </a:rPr>
                <a:t>差別の禁止（差別のないこと）</a:t>
              </a:r>
            </a:p>
          </p:txBody>
        </p:sp>
      </p:grpSp>
      <p:sp>
        <p:nvSpPr>
          <p:cNvPr id="40" name="四角形: 角を丸くする 39">
            <a:extLst>
              <a:ext uri="{FF2B5EF4-FFF2-40B4-BE49-F238E27FC236}">
                <a16:creationId xmlns:a16="http://schemas.microsoft.com/office/drawing/2014/main" id="{97E8D45D-45B3-D742-CE45-59032B3B89E8}"/>
              </a:ext>
            </a:extLst>
          </p:cNvPr>
          <p:cNvSpPr/>
          <p:nvPr/>
        </p:nvSpPr>
        <p:spPr>
          <a:xfrm>
            <a:off x="1000125" y="7026527"/>
            <a:ext cx="9151781" cy="2282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pPr>
            <a:r>
              <a:rPr kumimoji="1" lang="ja-JP" altLang="en-US" sz="900">
                <a:solidFill>
                  <a:schemeClr val="tx1">
                    <a:lumMod val="75000"/>
                    <a:lumOff val="25000"/>
                  </a:schemeClr>
                </a:solidFill>
              </a:rPr>
              <a:t>出所：公益財団法人日本ユニセフ協会「子どもの権利条約の考え方」</a:t>
            </a:r>
            <a:r>
              <a:rPr kumimoji="1" lang="en-US" altLang="ja-JP" sz="900">
                <a:solidFill>
                  <a:schemeClr val="tx1">
                    <a:lumMod val="75000"/>
                    <a:lumOff val="25000"/>
                  </a:schemeClr>
                </a:solidFill>
              </a:rPr>
              <a:t>〈https://www.unicef.or.jp/crc/principles/〉</a:t>
            </a:r>
            <a:r>
              <a:rPr kumimoji="1" lang="ja-JP" altLang="en-US" sz="900" spc="50">
                <a:solidFill>
                  <a:schemeClr val="tx1">
                    <a:lumMod val="75000"/>
                    <a:lumOff val="25000"/>
                  </a:schemeClr>
                </a:solidFill>
              </a:rPr>
              <a:t>（最終閲覧日</a:t>
            </a:r>
            <a:r>
              <a:rPr kumimoji="1" lang="en-US" altLang="ja-JP" sz="900" spc="50">
                <a:solidFill>
                  <a:schemeClr val="tx1">
                    <a:lumMod val="75000"/>
                    <a:lumOff val="25000"/>
                  </a:schemeClr>
                </a:solidFill>
              </a:rPr>
              <a:t>2026/3/23</a:t>
            </a:r>
            <a:r>
              <a:rPr kumimoji="1" lang="ja-JP" altLang="en-US" sz="900" spc="50">
                <a:solidFill>
                  <a:schemeClr val="tx1">
                    <a:lumMod val="75000"/>
                    <a:lumOff val="25000"/>
                  </a:schemeClr>
                </a:solidFill>
              </a:rPr>
              <a:t>）</a:t>
            </a:r>
            <a:r>
              <a:rPr kumimoji="1" lang="ja-JP" altLang="en-US" sz="900">
                <a:solidFill>
                  <a:schemeClr val="tx1">
                    <a:lumMod val="75000"/>
                    <a:lumOff val="25000"/>
                  </a:schemeClr>
                </a:solidFill>
              </a:rPr>
              <a:t>を参考に日本総研作成</a:t>
            </a:r>
          </a:p>
        </p:txBody>
      </p:sp>
    </p:spTree>
    <p:extLst>
      <p:ext uri="{BB962C8B-B14F-4D97-AF65-F5344CB8AC3E}">
        <p14:creationId xmlns:p14="http://schemas.microsoft.com/office/powerpoint/2010/main" val="409133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40F6A-E1A8-B7DF-1762-8B8A3C803A24}"/>
              </a:ext>
            </a:extLst>
          </p:cNvPr>
          <p:cNvSpPr>
            <a:spLocks noGrp="1"/>
          </p:cNvSpPr>
          <p:nvPr>
            <p:ph type="title"/>
          </p:nvPr>
        </p:nvSpPr>
        <p:spPr/>
        <p:txBody>
          <a:bodyPr/>
          <a:lstStyle/>
          <a:p>
            <a:r>
              <a:rPr kumimoji="1" lang="ja-JP" altLang="en-US"/>
              <a:t>虐待防止・虐待対応に係る遵守事項等</a:t>
            </a:r>
          </a:p>
        </p:txBody>
      </p:sp>
      <p:sp>
        <p:nvSpPr>
          <p:cNvPr id="3" name="スライド番号プレースホルダー 2">
            <a:extLst>
              <a:ext uri="{FF2B5EF4-FFF2-40B4-BE49-F238E27FC236}">
                <a16:creationId xmlns:a16="http://schemas.microsoft.com/office/drawing/2014/main" id="{ACD842A1-79D8-A415-192B-5E1FC49C1DB0}"/>
              </a:ext>
            </a:extLst>
          </p:cNvPr>
          <p:cNvSpPr>
            <a:spLocks noGrp="1"/>
          </p:cNvSpPr>
          <p:nvPr>
            <p:ph type="sldNum" sz="quarter" idx="12"/>
          </p:nvPr>
        </p:nvSpPr>
        <p:spPr/>
        <p:txBody>
          <a:bodyPr/>
          <a:lstStyle/>
          <a:p>
            <a:pPr algn="ctr"/>
            <a:fld id="{76EF8E48-CEE7-4676-9C0E-B2BDD8285033}" type="slidenum">
              <a:rPr kumimoji="1" lang="ja-JP" altLang="en-US" smtClean="0"/>
              <a:pPr algn="ctr"/>
              <a:t>12</a:t>
            </a:fld>
            <a:endParaRPr kumimoji="1" lang="ja-JP" altLang="en-US"/>
          </a:p>
        </p:txBody>
      </p:sp>
      <p:sp>
        <p:nvSpPr>
          <p:cNvPr id="4" name="テキスト プレースホルダー 3">
            <a:extLst>
              <a:ext uri="{FF2B5EF4-FFF2-40B4-BE49-F238E27FC236}">
                <a16:creationId xmlns:a16="http://schemas.microsoft.com/office/drawing/2014/main" id="{44250335-C1D8-0FA6-7ABC-9D489DC4D910}"/>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当然ですが、</a:t>
            </a:r>
            <a:r>
              <a:rPr kumimoji="1" lang="ja-JP" altLang="en-US">
                <a:solidFill>
                  <a:srgbClr val="019DB7"/>
                </a:solidFill>
              </a:rPr>
              <a:t>いずれの虐待行為（身体的虐待・性的虐待・ネグレクト・心理的虐待）も、絶対に行ってはなりません</a:t>
            </a:r>
            <a:r>
              <a:rPr kumimoji="1" lang="ja-JP" altLang="en-US"/>
              <a:t>。</a:t>
            </a:r>
          </a:p>
          <a:p>
            <a:pPr marL="285750" indent="-285750">
              <a:buClr>
                <a:srgbClr val="01B4D2"/>
              </a:buClr>
              <a:buSzPct val="80000"/>
              <a:buFont typeface="Wingdings" panose="05000000000000000000" pitchFamily="2" charset="2"/>
              <a:buChar char="l"/>
            </a:pPr>
            <a:r>
              <a:rPr kumimoji="1" lang="ja-JP" altLang="en-US"/>
              <a:t>虐待予防や虐待対応に関しては、近年こども性暴力防止法や改正児童福祉法が成立し、児童育成支援拠点事業とも関連があります。</a:t>
            </a:r>
          </a:p>
        </p:txBody>
      </p:sp>
      <p:grpSp>
        <p:nvGrpSpPr>
          <p:cNvPr id="43" name="グループ化 42">
            <a:extLst>
              <a:ext uri="{FF2B5EF4-FFF2-40B4-BE49-F238E27FC236}">
                <a16:creationId xmlns:a16="http://schemas.microsoft.com/office/drawing/2014/main" id="{EAE16BC6-0A80-3213-9CB9-FB2527B20070}"/>
              </a:ext>
            </a:extLst>
          </p:cNvPr>
          <p:cNvGrpSpPr/>
          <p:nvPr/>
        </p:nvGrpSpPr>
        <p:grpSpPr>
          <a:xfrm>
            <a:off x="539906" y="2491349"/>
            <a:ext cx="4680000" cy="4402019"/>
            <a:chOff x="539906" y="2491349"/>
            <a:chExt cx="4680000" cy="4402019"/>
          </a:xfrm>
        </p:grpSpPr>
        <p:sp>
          <p:nvSpPr>
            <p:cNvPr id="38" name="四角形: 角を丸くする 37">
              <a:extLst>
                <a:ext uri="{FF2B5EF4-FFF2-40B4-BE49-F238E27FC236}">
                  <a16:creationId xmlns:a16="http://schemas.microsoft.com/office/drawing/2014/main" id="{B13999B3-9408-1238-35E3-9F021FC15A68}"/>
                </a:ext>
              </a:extLst>
            </p:cNvPr>
            <p:cNvSpPr/>
            <p:nvPr/>
          </p:nvSpPr>
          <p:spPr>
            <a:xfrm>
              <a:off x="539906" y="2989480"/>
              <a:ext cx="4680000" cy="3903888"/>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0" rtlCol="0" anchor="t" anchorCtr="0">
              <a:noAutofit/>
            </a:bodyPr>
            <a:lstStyle/>
            <a:p>
              <a:pPr algn="just">
                <a:lnSpc>
                  <a:spcPct val="130000"/>
                </a:lnSpc>
              </a:pPr>
              <a:r>
                <a:rPr kumimoji="1" lang="ja-JP" altLang="en-US" sz="1600" b="1" dirty="0">
                  <a:solidFill>
                    <a:schemeClr val="tx1">
                      <a:lumMod val="75000"/>
                      <a:lumOff val="25000"/>
                    </a:schemeClr>
                  </a:solidFill>
                </a:rPr>
                <a:t>概　要</a:t>
              </a:r>
              <a:endParaRPr kumimoji="1" lang="en-US" altLang="ja-JP" sz="1600" b="1" dirty="0">
                <a:solidFill>
                  <a:schemeClr val="tx1">
                    <a:lumMod val="75000"/>
                    <a:lumOff val="25000"/>
                  </a:schemeClr>
                </a:solidFill>
              </a:endParaRP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b="1" dirty="0">
                  <a:solidFill>
                    <a:schemeClr val="tx1">
                      <a:lumMod val="75000"/>
                      <a:lumOff val="25000"/>
                    </a:schemeClr>
                  </a:solidFill>
                </a:rPr>
                <a:t>教育・保育などを行う対象事業者に対して、</a:t>
              </a:r>
              <a:r>
                <a:rPr kumimoji="1" lang="ja-JP" altLang="en-US" sz="1400" b="1" dirty="0">
                  <a:solidFill>
                    <a:srgbClr val="019DB7"/>
                  </a:solidFill>
                </a:rPr>
                <a:t>従事者の性犯罪前科の確認</a:t>
              </a:r>
              <a:r>
                <a:rPr kumimoji="1" lang="ja-JP" altLang="en-US" sz="1400" b="1" dirty="0">
                  <a:solidFill>
                    <a:schemeClr val="tx1">
                      <a:lumMod val="75000"/>
                      <a:lumOff val="25000"/>
                    </a:schemeClr>
                  </a:solidFill>
                </a:rPr>
                <a:t>をはじめとする、</a:t>
              </a:r>
              <a:r>
                <a:rPr kumimoji="1" lang="ja-JP" altLang="en-US" sz="1400" b="1" dirty="0">
                  <a:solidFill>
                    <a:srgbClr val="019DB7"/>
                  </a:solidFill>
                </a:rPr>
                <a:t>こどもへの性暴力を防ぐための取組が義務づけ</a:t>
              </a:r>
              <a:r>
                <a:rPr kumimoji="1" lang="ja-JP" altLang="en-US" sz="1400" b="1" dirty="0">
                  <a:solidFill>
                    <a:schemeClr val="tx1">
                      <a:lumMod val="75000"/>
                      <a:lumOff val="25000"/>
                    </a:schemeClr>
                  </a:solidFill>
                </a:rPr>
                <a:t>られる</a:t>
              </a:r>
              <a:endParaRPr kumimoji="1" lang="en-US" altLang="ja-JP" sz="1400" b="1" dirty="0">
                <a:solidFill>
                  <a:schemeClr val="tx1">
                    <a:lumMod val="75000"/>
                    <a:lumOff val="25000"/>
                  </a:schemeClr>
                </a:solidFill>
              </a:endParaRPr>
            </a:p>
            <a:p>
              <a:pPr algn="just">
                <a:lnSpc>
                  <a:spcPct val="130000"/>
                </a:lnSpc>
              </a:pPr>
              <a:endParaRPr kumimoji="1" lang="en-US" altLang="ja-JP" sz="1400" b="1" dirty="0">
                <a:solidFill>
                  <a:schemeClr val="tx1">
                    <a:lumMod val="75000"/>
                    <a:lumOff val="25000"/>
                  </a:schemeClr>
                </a:solidFill>
              </a:endParaRPr>
            </a:p>
            <a:p>
              <a:pPr algn="just">
                <a:lnSpc>
                  <a:spcPct val="130000"/>
                </a:lnSpc>
              </a:pPr>
              <a:r>
                <a:rPr kumimoji="1" lang="ja-JP" altLang="en-US" sz="1600" b="1" dirty="0">
                  <a:solidFill>
                    <a:schemeClr val="tx1">
                      <a:lumMod val="75000"/>
                      <a:lumOff val="25000"/>
                    </a:schemeClr>
                  </a:solidFill>
                </a:rPr>
                <a:t>児童育成支援拠点事業との関連</a:t>
              </a: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b="1" dirty="0">
                  <a:solidFill>
                    <a:schemeClr val="tx1">
                      <a:lumMod val="75000"/>
                      <a:lumOff val="25000"/>
                    </a:schemeClr>
                  </a:solidFill>
                </a:rPr>
                <a:t>児童育成支援拠点事業を行う事業者は、「</a:t>
              </a:r>
              <a:r>
                <a:rPr kumimoji="1" lang="ja-JP" altLang="en-US" sz="1400" b="1" dirty="0">
                  <a:solidFill>
                    <a:srgbClr val="019DB7"/>
                  </a:solidFill>
                </a:rPr>
                <a:t>民間教育保育等事業者</a:t>
              </a:r>
              <a:r>
                <a:rPr kumimoji="1" lang="ja-JP" altLang="en-US" sz="1400" b="1" dirty="0">
                  <a:solidFill>
                    <a:schemeClr val="tx1">
                      <a:lumMod val="75000"/>
                      <a:lumOff val="25000"/>
                    </a:schemeClr>
                  </a:solidFill>
                </a:rPr>
                <a:t>」に位置づけられる</a:t>
              </a: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b="1" dirty="0">
                  <a:solidFill>
                    <a:schemeClr val="tx1">
                      <a:lumMod val="75000"/>
                      <a:lumOff val="25000"/>
                    </a:schemeClr>
                  </a:solidFill>
                </a:rPr>
                <a:t>民間教育保育等事業者の場合、一定の要件を満たした事業者が</a:t>
              </a:r>
              <a:r>
                <a:rPr kumimoji="1" lang="ja-JP" altLang="en-US" sz="1400" b="1" dirty="0">
                  <a:solidFill>
                    <a:srgbClr val="019DB7"/>
                  </a:solidFill>
                </a:rPr>
                <a:t>国の認定を受けることができる </a:t>
              </a:r>
              <a:endParaRPr kumimoji="1" lang="en-US" altLang="ja-JP" sz="1400" b="1" dirty="0">
                <a:solidFill>
                  <a:srgbClr val="019DB7"/>
                </a:solidFill>
              </a:endParaRPr>
            </a:p>
            <a:p>
              <a:pPr algn="just">
                <a:lnSpc>
                  <a:spcPct val="130000"/>
                </a:lnSpc>
                <a:buClr>
                  <a:schemeClr val="bg1">
                    <a:lumMod val="50000"/>
                  </a:schemeClr>
                </a:buClr>
                <a:buSzPct val="70000"/>
              </a:pPr>
              <a:r>
                <a:rPr kumimoji="1" lang="en-US" altLang="ja-JP" sz="1400" b="1" dirty="0">
                  <a:solidFill>
                    <a:srgbClr val="019DB7"/>
                  </a:solidFill>
                </a:rPr>
                <a:t>  </a:t>
              </a:r>
              <a:r>
                <a:rPr kumimoji="1" lang="ja-JP" altLang="en-US" sz="1400" b="1" dirty="0">
                  <a:solidFill>
                    <a:schemeClr val="tx1">
                      <a:lumMod val="75000"/>
                      <a:lumOff val="25000"/>
                    </a:schemeClr>
                  </a:solidFill>
                </a:rPr>
                <a:t>（認定取得は義務ではない）</a:t>
              </a: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b="1" dirty="0">
                  <a:solidFill>
                    <a:schemeClr val="tx1">
                      <a:lumMod val="75000"/>
                      <a:lumOff val="25000"/>
                    </a:schemeClr>
                  </a:solidFill>
                </a:rPr>
                <a:t>認定事業者は、法律で定める性暴力防止の取組を行う</a:t>
              </a:r>
            </a:p>
          </p:txBody>
        </p:sp>
        <p:sp>
          <p:nvSpPr>
            <p:cNvPr id="39" name="四角形: 角を丸くする 38">
              <a:extLst>
                <a:ext uri="{FF2B5EF4-FFF2-40B4-BE49-F238E27FC236}">
                  <a16:creationId xmlns:a16="http://schemas.microsoft.com/office/drawing/2014/main" id="{48B4D4DE-0665-A51A-8B75-C0E1377BBEE3}"/>
                </a:ext>
              </a:extLst>
            </p:cNvPr>
            <p:cNvSpPr/>
            <p:nvPr/>
          </p:nvSpPr>
          <p:spPr>
            <a:xfrm>
              <a:off x="539906" y="2491349"/>
              <a:ext cx="4680000" cy="504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600" b="1" spc="100">
                  <a:solidFill>
                    <a:schemeClr val="bg1"/>
                  </a:solidFill>
                </a:rPr>
                <a:t>こども性暴力防止法</a:t>
              </a:r>
              <a:r>
                <a:rPr kumimoji="1" lang="ja-JP" altLang="en-US" sz="1400" b="1" spc="100">
                  <a:solidFill>
                    <a:schemeClr val="bg1"/>
                  </a:solidFill>
                </a:rPr>
                <a:t>（令和</a:t>
              </a:r>
              <a:r>
                <a:rPr kumimoji="1" lang="en-US" altLang="ja-JP" sz="1400" b="1" spc="100">
                  <a:solidFill>
                    <a:schemeClr val="bg1"/>
                  </a:solidFill>
                </a:rPr>
                <a:t>6</a:t>
              </a:r>
              <a:r>
                <a:rPr kumimoji="1" lang="ja-JP" altLang="en-US" sz="1400" b="1" spc="100">
                  <a:solidFill>
                    <a:schemeClr val="bg1"/>
                  </a:solidFill>
                </a:rPr>
                <a:t>年</a:t>
              </a:r>
              <a:r>
                <a:rPr kumimoji="1" lang="en-US" altLang="ja-JP" sz="1400" b="1" spc="100">
                  <a:solidFill>
                    <a:schemeClr val="bg1"/>
                  </a:solidFill>
                </a:rPr>
                <a:t>6</a:t>
              </a:r>
              <a:r>
                <a:rPr kumimoji="1" lang="ja-JP" altLang="en-US" sz="1400" b="1" spc="100">
                  <a:solidFill>
                    <a:schemeClr val="bg1"/>
                  </a:solidFill>
                </a:rPr>
                <a:t>月成立）</a:t>
              </a:r>
              <a:endParaRPr kumimoji="1" lang="ja-JP" altLang="en-US" sz="1600" b="1" spc="100">
                <a:solidFill>
                  <a:schemeClr val="bg1"/>
                </a:solidFill>
              </a:endParaRPr>
            </a:p>
          </p:txBody>
        </p:sp>
      </p:grpSp>
      <p:grpSp>
        <p:nvGrpSpPr>
          <p:cNvPr id="44" name="グループ化 43">
            <a:extLst>
              <a:ext uri="{FF2B5EF4-FFF2-40B4-BE49-F238E27FC236}">
                <a16:creationId xmlns:a16="http://schemas.microsoft.com/office/drawing/2014/main" id="{28961FED-6474-6E20-9712-8D0D91A76682}"/>
              </a:ext>
            </a:extLst>
          </p:cNvPr>
          <p:cNvGrpSpPr/>
          <p:nvPr/>
        </p:nvGrpSpPr>
        <p:grpSpPr>
          <a:xfrm>
            <a:off x="5471906" y="2491349"/>
            <a:ext cx="4680000" cy="4402019"/>
            <a:chOff x="539906" y="2491349"/>
            <a:chExt cx="4680000" cy="4402019"/>
          </a:xfrm>
        </p:grpSpPr>
        <p:sp>
          <p:nvSpPr>
            <p:cNvPr id="45" name="四角形: 角を丸くする 44">
              <a:extLst>
                <a:ext uri="{FF2B5EF4-FFF2-40B4-BE49-F238E27FC236}">
                  <a16:creationId xmlns:a16="http://schemas.microsoft.com/office/drawing/2014/main" id="{0F9FDA5A-B1F1-76B3-0AD4-AF71FCE28B44}"/>
                </a:ext>
              </a:extLst>
            </p:cNvPr>
            <p:cNvSpPr/>
            <p:nvPr/>
          </p:nvSpPr>
          <p:spPr>
            <a:xfrm>
              <a:off x="539906" y="2989480"/>
              <a:ext cx="4680000" cy="3903888"/>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0" rtlCol="0" anchor="t" anchorCtr="0">
              <a:noAutofit/>
            </a:bodyPr>
            <a:lstStyle/>
            <a:p>
              <a:pPr algn="just">
                <a:lnSpc>
                  <a:spcPct val="130000"/>
                </a:lnSpc>
              </a:pPr>
              <a:r>
                <a:rPr kumimoji="1" lang="ja-JP" altLang="en-US" sz="1600" b="1">
                  <a:solidFill>
                    <a:schemeClr val="tx1">
                      <a:lumMod val="75000"/>
                      <a:lumOff val="25000"/>
                    </a:schemeClr>
                  </a:solidFill>
                </a:rPr>
                <a:t>概　要</a:t>
              </a:r>
              <a:endParaRPr kumimoji="1" lang="en-US" altLang="ja-JP" sz="1600" b="1">
                <a:solidFill>
                  <a:schemeClr val="tx1">
                    <a:lumMod val="75000"/>
                    <a:lumOff val="25000"/>
                  </a:schemeClr>
                </a:solidFill>
              </a:endParaRP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b="1">
                  <a:solidFill>
                    <a:schemeClr val="tx1">
                      <a:lumMod val="75000"/>
                      <a:lumOff val="25000"/>
                    </a:schemeClr>
                  </a:solidFill>
                </a:rPr>
                <a:t>児童養護施設等における虐待と同様、保育所等においても、</a:t>
              </a:r>
              <a:r>
                <a:rPr kumimoji="1" lang="ja-JP" altLang="en-US" sz="1400" b="1">
                  <a:solidFill>
                    <a:srgbClr val="019DB7"/>
                  </a:solidFill>
                </a:rPr>
                <a:t>虐待を受けたと思われる児童発見時の通報義務等の仕組みを規定</a:t>
              </a:r>
              <a:r>
                <a:rPr kumimoji="1" lang="ja-JP" altLang="en-US" sz="1400" b="1">
                  <a:solidFill>
                    <a:schemeClr val="tx1">
                      <a:lumMod val="75000"/>
                      <a:lumOff val="25000"/>
                    </a:schemeClr>
                  </a:solidFill>
                </a:rPr>
                <a:t>する</a:t>
              </a:r>
              <a:endParaRPr kumimoji="1" lang="en-US" altLang="ja-JP" sz="1400" b="1">
                <a:solidFill>
                  <a:schemeClr val="tx1">
                    <a:lumMod val="75000"/>
                    <a:lumOff val="25000"/>
                  </a:schemeClr>
                </a:solidFill>
              </a:endParaRPr>
            </a:p>
            <a:p>
              <a:pPr marL="180000" indent="-180000" algn="just">
                <a:lnSpc>
                  <a:spcPct val="130000"/>
                </a:lnSpc>
                <a:buClr>
                  <a:schemeClr val="bg1">
                    <a:lumMod val="50000"/>
                  </a:schemeClr>
                </a:buClr>
                <a:buSzPct val="70000"/>
                <a:buFont typeface="Wingdings" panose="05000000000000000000" pitchFamily="2" charset="2"/>
                <a:buChar char="l"/>
              </a:pPr>
              <a:endParaRPr kumimoji="1" lang="en-US" altLang="ja-JP" sz="1400" b="1">
                <a:solidFill>
                  <a:schemeClr val="tx1">
                    <a:lumMod val="75000"/>
                    <a:lumOff val="25000"/>
                  </a:schemeClr>
                </a:solidFill>
              </a:endParaRPr>
            </a:p>
            <a:p>
              <a:pPr algn="just">
                <a:lnSpc>
                  <a:spcPct val="130000"/>
                </a:lnSpc>
              </a:pPr>
              <a:r>
                <a:rPr kumimoji="1" lang="ja-JP" altLang="en-US" sz="1600" b="1">
                  <a:solidFill>
                    <a:schemeClr val="tx1">
                      <a:lumMod val="75000"/>
                      <a:lumOff val="25000"/>
                    </a:schemeClr>
                  </a:solidFill>
                </a:rPr>
                <a:t>児童育成支援拠点事業との関連</a:t>
              </a: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b="1" spc="-30">
                  <a:solidFill>
                    <a:schemeClr val="tx1">
                      <a:lumMod val="75000"/>
                      <a:lumOff val="25000"/>
                    </a:schemeClr>
                  </a:solidFill>
                </a:rPr>
                <a:t>「保育所等」には</a:t>
              </a:r>
              <a:r>
                <a:rPr kumimoji="1" lang="ja-JP" altLang="en-US" sz="1400" b="1" spc="-30">
                  <a:solidFill>
                    <a:srgbClr val="019DB7"/>
                  </a:solidFill>
                </a:rPr>
                <a:t>児童育成支援拠点事業も含まれる</a:t>
              </a: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b="1">
                  <a:solidFill>
                    <a:schemeClr val="tx1">
                      <a:lumMod val="75000"/>
                      <a:lumOff val="25000"/>
                    </a:schemeClr>
                  </a:solidFill>
                </a:rPr>
                <a:t>児童育成支援拠点事業を行う事業者は、職員等による</a:t>
              </a:r>
              <a:r>
                <a:rPr kumimoji="1" lang="ja-JP" altLang="en-US" sz="1400" b="1">
                  <a:solidFill>
                    <a:srgbClr val="019DB7"/>
                  </a:solidFill>
                </a:rPr>
                <a:t>虐待発見時の通報義務等がある</a:t>
              </a:r>
              <a:r>
                <a:rPr kumimoji="1" lang="ja-JP" altLang="en-US" sz="1400" b="1">
                  <a:solidFill>
                    <a:schemeClr val="tx1">
                      <a:lumMod val="75000"/>
                      <a:lumOff val="25000"/>
                    </a:schemeClr>
                  </a:solidFill>
                </a:rPr>
                <a:t>ことを踏まえ、</a:t>
              </a:r>
              <a:r>
                <a:rPr kumimoji="1" lang="ja-JP" altLang="en-US" sz="1400" b="1">
                  <a:solidFill>
                    <a:srgbClr val="019DB7"/>
                  </a:solidFill>
                </a:rPr>
                <a:t>虐待発見時の対応フロー等を検討</a:t>
              </a:r>
              <a:r>
                <a:rPr kumimoji="1" lang="ja-JP" altLang="en-US" sz="1400" b="1">
                  <a:solidFill>
                    <a:schemeClr val="tx1">
                      <a:lumMod val="75000"/>
                      <a:lumOff val="25000"/>
                    </a:schemeClr>
                  </a:solidFill>
                </a:rPr>
                <a:t>しておくことが求められる</a:t>
              </a:r>
            </a:p>
          </p:txBody>
        </p:sp>
        <p:sp>
          <p:nvSpPr>
            <p:cNvPr id="46" name="四角形: 角を丸くする 45">
              <a:extLst>
                <a:ext uri="{FF2B5EF4-FFF2-40B4-BE49-F238E27FC236}">
                  <a16:creationId xmlns:a16="http://schemas.microsoft.com/office/drawing/2014/main" id="{F2BFCFD6-C576-C3C2-A5FF-60F83A8CC411}"/>
                </a:ext>
              </a:extLst>
            </p:cNvPr>
            <p:cNvSpPr/>
            <p:nvPr/>
          </p:nvSpPr>
          <p:spPr>
            <a:xfrm>
              <a:off x="539906" y="2491349"/>
              <a:ext cx="4680000" cy="504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600" b="1" spc="100">
                  <a:solidFill>
                    <a:schemeClr val="bg1"/>
                  </a:solidFill>
                </a:rPr>
                <a:t>改正児童福祉法</a:t>
              </a:r>
              <a:r>
                <a:rPr kumimoji="1" lang="ja-JP" altLang="en-US" sz="1400" b="1" spc="100">
                  <a:solidFill>
                    <a:schemeClr val="bg1"/>
                  </a:solidFill>
                </a:rPr>
                <a:t>（令和</a:t>
              </a:r>
              <a:r>
                <a:rPr kumimoji="1" lang="en-US" altLang="ja-JP" sz="1400" b="1" spc="100">
                  <a:solidFill>
                    <a:schemeClr val="bg1"/>
                  </a:solidFill>
                </a:rPr>
                <a:t>7</a:t>
              </a:r>
              <a:r>
                <a:rPr kumimoji="1" lang="ja-JP" altLang="en-US" sz="1400" b="1" spc="100">
                  <a:solidFill>
                    <a:schemeClr val="bg1"/>
                  </a:solidFill>
                </a:rPr>
                <a:t>年</a:t>
              </a:r>
              <a:r>
                <a:rPr kumimoji="1" lang="en-US" altLang="ja-JP" sz="1400" b="1" spc="100">
                  <a:solidFill>
                    <a:schemeClr val="bg1"/>
                  </a:solidFill>
                </a:rPr>
                <a:t>4</a:t>
              </a:r>
              <a:r>
                <a:rPr kumimoji="1" lang="ja-JP" altLang="en-US" sz="1400" b="1" spc="100">
                  <a:solidFill>
                    <a:schemeClr val="bg1"/>
                  </a:solidFill>
                </a:rPr>
                <a:t>月成立、</a:t>
              </a:r>
              <a:r>
                <a:rPr kumimoji="1" lang="en-US" altLang="ja-JP" sz="1400" b="1" spc="100">
                  <a:solidFill>
                    <a:schemeClr val="bg1"/>
                  </a:solidFill>
                </a:rPr>
                <a:t>10</a:t>
              </a:r>
              <a:r>
                <a:rPr kumimoji="1" lang="ja-JP" altLang="en-US" sz="1400" b="1" spc="100">
                  <a:solidFill>
                    <a:schemeClr val="bg1"/>
                  </a:solidFill>
                </a:rPr>
                <a:t>月施行）</a:t>
              </a:r>
            </a:p>
          </p:txBody>
        </p:sp>
      </p:grpSp>
      <p:sp>
        <p:nvSpPr>
          <p:cNvPr id="47" name="四角形: 角を丸くする 46">
            <a:extLst>
              <a:ext uri="{FF2B5EF4-FFF2-40B4-BE49-F238E27FC236}">
                <a16:creationId xmlns:a16="http://schemas.microsoft.com/office/drawing/2014/main" id="{5211F32F-3BBD-4B5E-5EF2-A5102949FC76}"/>
              </a:ext>
            </a:extLst>
          </p:cNvPr>
          <p:cNvSpPr/>
          <p:nvPr/>
        </p:nvSpPr>
        <p:spPr>
          <a:xfrm>
            <a:off x="-148579" y="7036681"/>
            <a:ext cx="10300485" cy="18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r>
              <a:rPr kumimoji="1" lang="ja-JP" altLang="en-US" sz="800" dirty="0">
                <a:solidFill>
                  <a:schemeClr val="tx1">
                    <a:lumMod val="75000"/>
                    <a:lumOff val="25000"/>
                  </a:schemeClr>
                </a:solidFill>
              </a:rPr>
              <a:t>出所：こども家庭庁「こども性暴力防止法」</a:t>
            </a:r>
            <a:r>
              <a:rPr kumimoji="1" lang="en-US" altLang="ja-JP" sz="800" dirty="0">
                <a:solidFill>
                  <a:schemeClr val="tx1">
                    <a:lumMod val="75000"/>
                    <a:lumOff val="25000"/>
                  </a:schemeClr>
                </a:solidFill>
              </a:rPr>
              <a:t>〈https://www.cfa.go.jp/policies/child-safety/efforts/</a:t>
            </a:r>
            <a:r>
              <a:rPr kumimoji="1" lang="en-US" altLang="ja-JP" sz="800" dirty="0" err="1">
                <a:solidFill>
                  <a:schemeClr val="tx1">
                    <a:lumMod val="75000"/>
                    <a:lumOff val="25000"/>
                  </a:schemeClr>
                </a:solidFill>
              </a:rPr>
              <a:t>koseibouhou</a:t>
            </a:r>
            <a:r>
              <a:rPr kumimoji="1" lang="en-US" altLang="ja-JP" sz="800" dirty="0">
                <a:solidFill>
                  <a:schemeClr val="tx1">
                    <a:lumMod val="75000"/>
                    <a:lumOff val="25000"/>
                  </a:schemeClr>
                </a:solidFill>
              </a:rPr>
              <a:t>〉</a:t>
            </a:r>
            <a:r>
              <a:rPr kumimoji="1" lang="ja-JP" altLang="en-US" sz="800" spc="50" dirty="0">
                <a:solidFill>
                  <a:schemeClr val="tx1">
                    <a:lumMod val="75000"/>
                    <a:lumOff val="25000"/>
                  </a:schemeClr>
                </a:solidFill>
              </a:rPr>
              <a:t>（最終閲覧日</a:t>
            </a:r>
            <a:r>
              <a:rPr kumimoji="1" lang="en-US" altLang="ja-JP" sz="800" spc="50" dirty="0">
                <a:solidFill>
                  <a:schemeClr val="tx1">
                    <a:lumMod val="75000"/>
                    <a:lumOff val="25000"/>
                  </a:schemeClr>
                </a:solidFill>
              </a:rPr>
              <a:t>2026/3/23</a:t>
            </a:r>
            <a:r>
              <a:rPr kumimoji="1" lang="ja-JP" altLang="en-US" sz="800" spc="50" dirty="0">
                <a:solidFill>
                  <a:schemeClr val="tx1">
                    <a:lumMod val="75000"/>
                    <a:lumOff val="25000"/>
                  </a:schemeClr>
                </a:solidFill>
              </a:rPr>
              <a:t>） </a:t>
            </a:r>
            <a:r>
              <a:rPr kumimoji="1" lang="ja-JP" altLang="en-US" sz="800" dirty="0">
                <a:solidFill>
                  <a:schemeClr val="tx1">
                    <a:lumMod val="75000"/>
                    <a:lumOff val="25000"/>
                  </a:schemeClr>
                </a:solidFill>
              </a:rPr>
              <a:t>、　</a:t>
            </a:r>
            <a:br>
              <a:rPr kumimoji="1" lang="en-US" altLang="ja-JP" sz="800" dirty="0">
                <a:solidFill>
                  <a:schemeClr val="tx1">
                    <a:lumMod val="75000"/>
                    <a:lumOff val="25000"/>
                  </a:schemeClr>
                </a:solidFill>
              </a:rPr>
            </a:br>
            <a:r>
              <a:rPr kumimoji="1" lang="ja-JP" altLang="en-US" sz="800" dirty="0">
                <a:solidFill>
                  <a:schemeClr val="tx1">
                    <a:lumMod val="75000"/>
                    <a:lumOff val="25000"/>
                  </a:schemeClr>
                </a:solidFill>
              </a:rPr>
              <a:t>こども家庭庁「保育所等の職員による虐待に関する通報義務等について」</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/e4b817c9-5282-4ccc-b0d5-ce15d7b5018c/9bfb8838/20250908_policies_hoiku_154.pdf〉</a:t>
            </a:r>
            <a:r>
              <a:rPr kumimoji="1" lang="ja-JP" altLang="en-US" sz="800" spc="50" dirty="0">
                <a:solidFill>
                  <a:schemeClr val="tx1">
                    <a:lumMod val="75000"/>
                    <a:lumOff val="25000"/>
                  </a:schemeClr>
                </a:solidFill>
              </a:rPr>
              <a:t>（最終閲覧日</a:t>
            </a:r>
            <a:r>
              <a:rPr kumimoji="1" lang="en-US" altLang="ja-JP" sz="800" spc="50" dirty="0">
                <a:solidFill>
                  <a:schemeClr val="tx1">
                    <a:lumMod val="75000"/>
                    <a:lumOff val="25000"/>
                  </a:schemeClr>
                </a:solidFill>
              </a:rPr>
              <a:t>2026/3/23</a:t>
            </a:r>
            <a:r>
              <a:rPr kumimoji="1" lang="ja-JP" altLang="en-US" sz="800" spc="50" dirty="0">
                <a:solidFill>
                  <a:schemeClr val="tx1">
                    <a:lumMod val="75000"/>
                    <a:lumOff val="25000"/>
                  </a:schemeClr>
                </a:solidFill>
              </a:rPr>
              <a:t>）</a:t>
            </a:r>
            <a:r>
              <a:rPr kumimoji="1" lang="ja-JP" altLang="en-US" sz="800" dirty="0">
                <a:solidFill>
                  <a:schemeClr val="tx1">
                    <a:lumMod val="75000"/>
                    <a:lumOff val="25000"/>
                  </a:schemeClr>
                </a:solidFill>
              </a:rPr>
              <a:t>を参考に日本総研作成</a:t>
            </a:r>
          </a:p>
        </p:txBody>
      </p:sp>
    </p:spTree>
    <p:extLst>
      <p:ext uri="{BB962C8B-B14F-4D97-AF65-F5344CB8AC3E}">
        <p14:creationId xmlns:p14="http://schemas.microsoft.com/office/powerpoint/2010/main" val="53457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28ADB-5F0A-183D-98B3-9F64FB479992}"/>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900D04A-E717-8F56-36C0-05AA104602D5}"/>
              </a:ext>
            </a:extLst>
          </p:cNvPr>
          <p:cNvSpPr>
            <a:spLocks noGrp="1"/>
          </p:cNvSpPr>
          <p:nvPr>
            <p:ph type="title"/>
          </p:nvPr>
        </p:nvSpPr>
        <p:spPr/>
        <p:txBody>
          <a:bodyPr/>
          <a:lstStyle/>
          <a:p>
            <a:r>
              <a:rPr lang="en-US" altLang="ja-JP"/>
              <a:t>2.</a:t>
            </a:r>
            <a:r>
              <a:rPr lang="ja-JP" altLang="en-US"/>
              <a:t>児童育成支援拠点開設に向けて</a:t>
            </a:r>
          </a:p>
        </p:txBody>
      </p:sp>
      <p:sp>
        <p:nvSpPr>
          <p:cNvPr id="3" name="スライド番号プレースホルダー 2">
            <a:extLst>
              <a:ext uri="{FF2B5EF4-FFF2-40B4-BE49-F238E27FC236}">
                <a16:creationId xmlns:a16="http://schemas.microsoft.com/office/drawing/2014/main" id="{60BAADFA-36C8-215F-2431-0BDC7C6B9179}"/>
              </a:ext>
            </a:extLst>
          </p:cNvPr>
          <p:cNvSpPr>
            <a:spLocks noGrp="1"/>
          </p:cNvSpPr>
          <p:nvPr>
            <p:ph type="sldNum" sz="quarter" idx="12"/>
          </p:nvPr>
        </p:nvSpPr>
        <p:spPr/>
        <p:txBody>
          <a:bodyPr/>
          <a:lstStyle/>
          <a:p>
            <a:pPr algn="ctr"/>
            <a:fld id="{76EF8E48-CEE7-4676-9C0E-B2BDD8285033}" type="slidenum">
              <a:rPr kumimoji="1" lang="ja-JP" altLang="en-US" smtClean="0"/>
              <a:pPr algn="ctr"/>
              <a:t>13</a:t>
            </a:fld>
            <a:endParaRPr kumimoji="1" lang="ja-JP" altLang="en-US"/>
          </a:p>
        </p:txBody>
      </p:sp>
      <p:sp>
        <p:nvSpPr>
          <p:cNvPr id="9" name="テキスト プレースホルダー 8">
            <a:extLst>
              <a:ext uri="{FF2B5EF4-FFF2-40B4-BE49-F238E27FC236}">
                <a16:creationId xmlns:a16="http://schemas.microsoft.com/office/drawing/2014/main" id="{70EA2976-D1AB-436A-1057-354F70CAFAA2}"/>
              </a:ext>
            </a:extLst>
          </p:cNvPr>
          <p:cNvSpPr>
            <a:spLocks noGrp="1"/>
          </p:cNvSpPr>
          <p:nvPr>
            <p:ph type="body" sz="half" idx="2"/>
          </p:nvPr>
        </p:nvSpPr>
        <p:spPr/>
        <p:txBody>
          <a:bodyPr/>
          <a:lstStyle/>
          <a:p>
            <a:r>
              <a:rPr lang="ja-JP" altLang="en-US" dirty="0"/>
              <a:t>⑴ 開設までに検討・準備すべき事項</a:t>
            </a:r>
          </a:p>
        </p:txBody>
      </p:sp>
    </p:spTree>
    <p:extLst>
      <p:ext uri="{BB962C8B-B14F-4D97-AF65-F5344CB8AC3E}">
        <p14:creationId xmlns:p14="http://schemas.microsoft.com/office/powerpoint/2010/main" val="237539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E8DF-E467-05F8-FCCA-43D67D99D85C}"/>
            </a:ext>
          </a:extLst>
        </p:cNvPr>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251A27B1-E742-084D-212E-507E51B97023}"/>
              </a:ext>
            </a:extLst>
          </p:cNvPr>
          <p:cNvSpPr/>
          <p:nvPr/>
        </p:nvSpPr>
        <p:spPr>
          <a:xfrm>
            <a:off x="1088570" y="2193424"/>
            <a:ext cx="9063333" cy="2564553"/>
          </a:xfrm>
          <a:prstGeom prst="rect">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 name="タイトル 1">
            <a:extLst>
              <a:ext uri="{FF2B5EF4-FFF2-40B4-BE49-F238E27FC236}">
                <a16:creationId xmlns:a16="http://schemas.microsoft.com/office/drawing/2014/main" id="{4746B2F8-D439-64B9-F2F4-913222832522}"/>
              </a:ext>
            </a:extLst>
          </p:cNvPr>
          <p:cNvSpPr>
            <a:spLocks noGrp="1"/>
          </p:cNvSpPr>
          <p:nvPr>
            <p:ph type="title"/>
          </p:nvPr>
        </p:nvSpPr>
        <p:spPr/>
        <p:txBody>
          <a:bodyPr/>
          <a:lstStyle/>
          <a:p>
            <a:r>
              <a:rPr kumimoji="1" lang="ja-JP" altLang="en-US"/>
              <a:t>開設までに検討・準備すべき事項</a:t>
            </a:r>
          </a:p>
        </p:txBody>
      </p:sp>
      <p:sp>
        <p:nvSpPr>
          <p:cNvPr id="3" name="スライド番号プレースホルダー 2">
            <a:extLst>
              <a:ext uri="{FF2B5EF4-FFF2-40B4-BE49-F238E27FC236}">
                <a16:creationId xmlns:a16="http://schemas.microsoft.com/office/drawing/2014/main" id="{B1A32917-7F56-D10B-958A-769F619441C8}"/>
              </a:ext>
            </a:extLst>
          </p:cNvPr>
          <p:cNvSpPr>
            <a:spLocks noGrp="1"/>
          </p:cNvSpPr>
          <p:nvPr>
            <p:ph type="sldNum" sz="quarter" idx="12"/>
          </p:nvPr>
        </p:nvSpPr>
        <p:spPr/>
        <p:txBody>
          <a:bodyPr/>
          <a:lstStyle/>
          <a:p>
            <a:pPr algn="ctr"/>
            <a:fld id="{76EF8E48-CEE7-4676-9C0E-B2BDD8285033}" type="slidenum">
              <a:rPr kumimoji="1" lang="ja-JP" altLang="en-US" smtClean="0"/>
              <a:pPr algn="ctr"/>
              <a:t>14</a:t>
            </a:fld>
            <a:endParaRPr kumimoji="1" lang="ja-JP" altLang="en-US"/>
          </a:p>
        </p:txBody>
      </p:sp>
      <p:sp>
        <p:nvSpPr>
          <p:cNvPr id="12" name="テキスト プレースホルダー 11">
            <a:extLst>
              <a:ext uri="{FF2B5EF4-FFF2-40B4-BE49-F238E27FC236}">
                <a16:creationId xmlns:a16="http://schemas.microsoft.com/office/drawing/2014/main" id="{15C37577-668C-40AB-67BF-5A97C181AD48}"/>
              </a:ext>
            </a:extLst>
          </p:cNvPr>
          <p:cNvSpPr>
            <a:spLocks noGrp="1"/>
          </p:cNvSpPr>
          <p:nvPr>
            <p:ph type="body" sz="half" idx="2"/>
          </p:nvPr>
        </p:nvSpPr>
        <p:spPr>
          <a:xfrm>
            <a:off x="539906" y="1002464"/>
            <a:ext cx="9612000" cy="997046"/>
          </a:xfrm>
        </p:spPr>
        <p:txBody>
          <a:bodyPr/>
          <a:lstStyle/>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児童育成支援拠点の開設までに検討・準備すべき主な事項は以下のとおりです。</a:t>
            </a:r>
          </a:p>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開設までの</a:t>
            </a:r>
            <a:r>
              <a:rPr kumimoji="1" lang="ja-JP" altLang="en-US" sz="1500" b="1" i="0" u="none" strike="noStrike" kern="1200" cap="none" spc="50" normalizeH="0" baseline="0" noProof="0">
                <a:ln>
                  <a:noFill/>
                </a:ln>
                <a:solidFill>
                  <a:srgbClr val="019DB7"/>
                </a:solidFill>
                <a:effectLst/>
                <a:uLnTx/>
                <a:uFillTx/>
                <a:latin typeface="游ゴシック"/>
                <a:ea typeface="游ゴシック"/>
                <a:cs typeface="+mn-cs"/>
              </a:rPr>
              <a:t>検討・準備スケジュール</a:t>
            </a:r>
            <a:r>
              <a:rPr kumimoji="1" lang="ja-JP" altLang="en-US" sz="1500" b="1"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はタイトになりやすいため、特に</a:t>
            </a:r>
            <a:r>
              <a:rPr kumimoji="1" lang="ja-JP" altLang="en-US" sz="1500" b="1" i="0" u="none" strike="noStrike" kern="1200" cap="none" spc="50" normalizeH="0" baseline="0" noProof="0">
                <a:ln>
                  <a:noFill/>
                </a:ln>
                <a:solidFill>
                  <a:srgbClr val="019DB7"/>
                </a:solidFill>
                <a:effectLst/>
                <a:uLnTx/>
                <a:uFillTx/>
                <a:latin typeface="游ゴシック"/>
                <a:ea typeface="游ゴシック"/>
                <a:cs typeface="+mn-cs"/>
              </a:rPr>
              <a:t>施設整備・人員整備</a:t>
            </a:r>
            <a:r>
              <a:rPr kumimoji="1" lang="ja-JP" altLang="en-US" sz="1500" b="1"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は迅速な検討が求められます。</a:t>
            </a:r>
          </a:p>
        </p:txBody>
      </p:sp>
      <p:sp>
        <p:nvSpPr>
          <p:cNvPr id="55" name="テキスト ボックス 54">
            <a:extLst>
              <a:ext uri="{FF2B5EF4-FFF2-40B4-BE49-F238E27FC236}">
                <a16:creationId xmlns:a16="http://schemas.microsoft.com/office/drawing/2014/main" id="{5EB5B6A9-001E-724A-D2D2-9A62997A1454}"/>
              </a:ext>
            </a:extLst>
          </p:cNvPr>
          <p:cNvSpPr txBox="1"/>
          <p:nvPr/>
        </p:nvSpPr>
        <p:spPr>
          <a:xfrm>
            <a:off x="1513791" y="2256030"/>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1</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10DDFDFA-4548-2799-8BF4-4BA5FA07DD1C}"/>
              </a:ext>
            </a:extLst>
          </p:cNvPr>
          <p:cNvSpPr txBox="1"/>
          <p:nvPr/>
        </p:nvSpPr>
        <p:spPr>
          <a:xfrm>
            <a:off x="1513791" y="3093146"/>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2</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895DC966-718B-7573-9198-16162695C6EC}"/>
              </a:ext>
            </a:extLst>
          </p:cNvPr>
          <p:cNvSpPr txBox="1"/>
          <p:nvPr/>
        </p:nvSpPr>
        <p:spPr>
          <a:xfrm>
            <a:off x="1513791" y="4951891"/>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3</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58" name="テキスト ボックス 57">
            <a:extLst>
              <a:ext uri="{FF2B5EF4-FFF2-40B4-BE49-F238E27FC236}">
                <a16:creationId xmlns:a16="http://schemas.microsoft.com/office/drawing/2014/main" id="{D79A0E52-2296-B6E6-B594-728C5CB8A12C}"/>
              </a:ext>
            </a:extLst>
          </p:cNvPr>
          <p:cNvSpPr txBox="1"/>
          <p:nvPr/>
        </p:nvSpPr>
        <p:spPr>
          <a:xfrm>
            <a:off x="1513791" y="6008411"/>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4</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59" name="テキスト ボックス 58">
            <a:extLst>
              <a:ext uri="{FF2B5EF4-FFF2-40B4-BE49-F238E27FC236}">
                <a16:creationId xmlns:a16="http://schemas.microsoft.com/office/drawing/2014/main" id="{C91DC7CA-D8F5-B880-F22E-082EDCD5BFFF}"/>
              </a:ext>
            </a:extLst>
          </p:cNvPr>
          <p:cNvSpPr txBox="1"/>
          <p:nvPr/>
        </p:nvSpPr>
        <p:spPr>
          <a:xfrm>
            <a:off x="2024351" y="2545812"/>
            <a:ext cx="1102866" cy="407864"/>
          </a:xfrm>
          <a:prstGeom prst="rect">
            <a:avLst/>
          </a:prstGeom>
          <a:noFill/>
        </p:spPr>
        <p:txBody>
          <a:bodyPr wrap="none" lIns="0" tIns="0" rIns="0" bIns="36000" rtlCol="0">
            <a:spAutoFit/>
          </a:bodyPr>
          <a:lstStyle/>
          <a:p>
            <a:pPr>
              <a:lnSpc>
                <a:spcPct val="130000"/>
              </a:lnSpc>
            </a:pPr>
            <a:r>
              <a:rPr kumimoji="1" lang="ja-JP" altLang="en-US" sz="2000" b="1" spc="150">
                <a:solidFill>
                  <a:srgbClr val="019DB7"/>
                </a:solidFill>
                <a:latin typeface="游ゴシック"/>
                <a:ea typeface="游ゴシック"/>
              </a:rPr>
              <a:t>施設整備</a:t>
            </a:r>
          </a:p>
        </p:txBody>
      </p:sp>
      <p:sp>
        <p:nvSpPr>
          <p:cNvPr id="60" name="テキスト ボックス 59">
            <a:extLst>
              <a:ext uri="{FF2B5EF4-FFF2-40B4-BE49-F238E27FC236}">
                <a16:creationId xmlns:a16="http://schemas.microsoft.com/office/drawing/2014/main" id="{C174A7B2-1C0D-80DA-54FE-AF146F341393}"/>
              </a:ext>
            </a:extLst>
          </p:cNvPr>
          <p:cNvSpPr txBox="1"/>
          <p:nvPr/>
        </p:nvSpPr>
        <p:spPr>
          <a:xfrm>
            <a:off x="2024351" y="3397442"/>
            <a:ext cx="1102866" cy="407864"/>
          </a:xfrm>
          <a:prstGeom prst="rect">
            <a:avLst/>
          </a:prstGeom>
          <a:noFill/>
        </p:spPr>
        <p:txBody>
          <a:bodyPr wrap="none" lIns="0" tIns="0" rIns="0" bIns="36000" rtlCol="0">
            <a:spAutoFit/>
          </a:bodyPr>
          <a:lstStyle/>
          <a:p>
            <a:pPr>
              <a:lnSpc>
                <a:spcPct val="130000"/>
              </a:lnSpc>
            </a:pPr>
            <a:r>
              <a:rPr kumimoji="1" lang="ja-JP" altLang="en-US" sz="2000" b="1" spc="150">
                <a:solidFill>
                  <a:srgbClr val="019DB7"/>
                </a:solidFill>
                <a:latin typeface="游ゴシック"/>
                <a:ea typeface="游ゴシック"/>
              </a:rPr>
              <a:t>人員整備</a:t>
            </a:r>
          </a:p>
        </p:txBody>
      </p:sp>
      <p:sp>
        <p:nvSpPr>
          <p:cNvPr id="61" name="テキスト ボックス 60">
            <a:extLst>
              <a:ext uri="{FF2B5EF4-FFF2-40B4-BE49-F238E27FC236}">
                <a16:creationId xmlns:a16="http://schemas.microsoft.com/office/drawing/2014/main" id="{EECBE78E-4032-F869-B153-D93F831702BC}"/>
              </a:ext>
            </a:extLst>
          </p:cNvPr>
          <p:cNvSpPr txBox="1"/>
          <p:nvPr/>
        </p:nvSpPr>
        <p:spPr>
          <a:xfrm>
            <a:off x="2024351" y="5239917"/>
            <a:ext cx="2205732" cy="407864"/>
          </a:xfrm>
          <a:prstGeom prst="rect">
            <a:avLst/>
          </a:prstGeom>
          <a:noFill/>
        </p:spPr>
        <p:txBody>
          <a:bodyPr wrap="none" lIns="0" tIns="0" rIns="0" bIns="36000" rtlCol="0">
            <a:spAutoFit/>
          </a:bodyPr>
          <a:lstStyle/>
          <a:p>
            <a:pPr>
              <a:lnSpc>
                <a:spcPct val="130000"/>
              </a:lnSpc>
            </a:pPr>
            <a:r>
              <a:rPr kumimoji="1" lang="ja-JP" altLang="en-US" sz="2000" b="1" spc="150">
                <a:solidFill>
                  <a:srgbClr val="019DB7"/>
                </a:solidFill>
                <a:latin typeface="游ゴシック"/>
                <a:ea typeface="游ゴシック"/>
              </a:rPr>
              <a:t>支援の流れの整備</a:t>
            </a:r>
          </a:p>
        </p:txBody>
      </p:sp>
      <p:sp>
        <p:nvSpPr>
          <p:cNvPr id="62" name="テキスト ボックス 61">
            <a:extLst>
              <a:ext uri="{FF2B5EF4-FFF2-40B4-BE49-F238E27FC236}">
                <a16:creationId xmlns:a16="http://schemas.microsoft.com/office/drawing/2014/main" id="{EC45DB2B-DECE-9BB9-134C-2B3C2E2AA8B3}"/>
              </a:ext>
            </a:extLst>
          </p:cNvPr>
          <p:cNvSpPr txBox="1"/>
          <p:nvPr/>
        </p:nvSpPr>
        <p:spPr>
          <a:xfrm>
            <a:off x="2024351" y="6300271"/>
            <a:ext cx="1654299" cy="407864"/>
          </a:xfrm>
          <a:prstGeom prst="rect">
            <a:avLst/>
          </a:prstGeom>
          <a:noFill/>
        </p:spPr>
        <p:txBody>
          <a:bodyPr wrap="none" lIns="0" tIns="0" rIns="0" bIns="36000" rtlCol="0">
            <a:spAutoFit/>
          </a:bodyPr>
          <a:lstStyle/>
          <a:p>
            <a:pPr>
              <a:lnSpc>
                <a:spcPct val="130000"/>
              </a:lnSpc>
            </a:pPr>
            <a:r>
              <a:rPr kumimoji="1" lang="zh-TW" altLang="en-US" sz="2000" b="1" spc="150">
                <a:solidFill>
                  <a:srgbClr val="019DB7"/>
                </a:solidFill>
                <a:latin typeface="游ゴシック"/>
                <a:ea typeface="游ゴシック"/>
              </a:rPr>
              <a:t>外部関係構築</a:t>
            </a:r>
          </a:p>
        </p:txBody>
      </p:sp>
      <p:sp>
        <p:nvSpPr>
          <p:cNvPr id="63" name="四角形: 角を丸くする 62">
            <a:extLst>
              <a:ext uri="{FF2B5EF4-FFF2-40B4-BE49-F238E27FC236}">
                <a16:creationId xmlns:a16="http://schemas.microsoft.com/office/drawing/2014/main" id="{79185655-6F8B-6F8B-62B4-C3233907685A}"/>
              </a:ext>
            </a:extLst>
          </p:cNvPr>
          <p:cNvSpPr/>
          <p:nvPr/>
        </p:nvSpPr>
        <p:spPr>
          <a:xfrm>
            <a:off x="4905829" y="2377492"/>
            <a:ext cx="4885984" cy="69513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児童育成支援拠点事業は、実施する施設が必要な事業です。</a:t>
            </a: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既存の施設で実施するか、物件の賃貸等が必要なのか等の実施施設の検討に加え、必要となる設備の検討も必要です。（→</a:t>
            </a:r>
            <a:r>
              <a:rPr kumimoji="1" lang="en-US" altLang="ja-JP" sz="1200">
                <a:solidFill>
                  <a:schemeClr val="tx1">
                    <a:lumMod val="75000"/>
                    <a:lumOff val="25000"/>
                  </a:schemeClr>
                </a:solidFill>
              </a:rPr>
              <a:t>p16</a:t>
            </a:r>
            <a:r>
              <a:rPr kumimoji="1" lang="ja-JP" altLang="en-US" sz="1200">
                <a:solidFill>
                  <a:schemeClr val="tx1">
                    <a:lumMod val="75000"/>
                    <a:lumOff val="25000"/>
                  </a:schemeClr>
                </a:solidFill>
              </a:rPr>
              <a:t>）</a:t>
            </a:r>
          </a:p>
        </p:txBody>
      </p:sp>
      <p:sp>
        <p:nvSpPr>
          <p:cNvPr id="64" name="四角形: 角を丸くする 63">
            <a:extLst>
              <a:ext uri="{FF2B5EF4-FFF2-40B4-BE49-F238E27FC236}">
                <a16:creationId xmlns:a16="http://schemas.microsoft.com/office/drawing/2014/main" id="{42329206-D664-3D07-9ACB-E7E8F9346D63}"/>
              </a:ext>
            </a:extLst>
          </p:cNvPr>
          <p:cNvSpPr/>
          <p:nvPr/>
        </p:nvSpPr>
        <p:spPr>
          <a:xfrm>
            <a:off x="4905829" y="3232626"/>
            <a:ext cx="4885984" cy="69513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事業実施に当たって、人員の検討も必要です。</a:t>
            </a: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募集・採用に加えて研修が必要であることを踏まえ、余裕を持ったスケジューリングが必要です。（→</a:t>
            </a:r>
            <a:r>
              <a:rPr kumimoji="1" lang="en-US" altLang="ja-JP" sz="1200">
                <a:solidFill>
                  <a:schemeClr val="tx1">
                    <a:lumMod val="75000"/>
                    <a:lumOff val="25000"/>
                  </a:schemeClr>
                </a:solidFill>
              </a:rPr>
              <a:t>p.24</a:t>
            </a:r>
            <a:r>
              <a:rPr kumimoji="1" lang="ja-JP" altLang="en-US" sz="1200">
                <a:solidFill>
                  <a:schemeClr val="tx1">
                    <a:lumMod val="75000"/>
                    <a:lumOff val="25000"/>
                  </a:schemeClr>
                </a:solidFill>
              </a:rPr>
              <a:t>）</a:t>
            </a:r>
          </a:p>
        </p:txBody>
      </p:sp>
      <p:sp>
        <p:nvSpPr>
          <p:cNvPr id="65" name="四角形: 角を丸くする 64">
            <a:extLst>
              <a:ext uri="{FF2B5EF4-FFF2-40B4-BE49-F238E27FC236}">
                <a16:creationId xmlns:a16="http://schemas.microsoft.com/office/drawing/2014/main" id="{E991563A-ACC6-04CF-23D3-59412D58CFEB}"/>
              </a:ext>
            </a:extLst>
          </p:cNvPr>
          <p:cNvSpPr/>
          <p:nvPr/>
        </p:nvSpPr>
        <p:spPr>
          <a:xfrm>
            <a:off x="4905829" y="4957949"/>
            <a:ext cx="4885984" cy="9280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児童育成支援拠点事業は、国が定めた実施要綱を基に、自治体が実施の方向性を定めた上で事業者に委託します（直営を除く）。</a:t>
            </a: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そのため、事業実施の流れ・役割分担について、自治体の想定を聞きつつ協議しておく必要があります。（→</a:t>
            </a:r>
            <a:r>
              <a:rPr kumimoji="1" lang="en-US" altLang="ja-JP" sz="1200">
                <a:solidFill>
                  <a:schemeClr val="tx1">
                    <a:lumMod val="75000"/>
                    <a:lumOff val="25000"/>
                  </a:schemeClr>
                </a:solidFill>
              </a:rPr>
              <a:t>p.36</a:t>
            </a:r>
            <a:r>
              <a:rPr kumimoji="1" lang="ja-JP" altLang="en-US" sz="1200">
                <a:solidFill>
                  <a:schemeClr val="tx1">
                    <a:lumMod val="75000"/>
                    <a:lumOff val="25000"/>
                  </a:schemeClr>
                </a:solidFill>
              </a:rPr>
              <a:t>）</a:t>
            </a:r>
          </a:p>
        </p:txBody>
      </p:sp>
      <p:sp>
        <p:nvSpPr>
          <p:cNvPr id="66" name="四角形: 角を丸くする 65">
            <a:extLst>
              <a:ext uri="{FF2B5EF4-FFF2-40B4-BE49-F238E27FC236}">
                <a16:creationId xmlns:a16="http://schemas.microsoft.com/office/drawing/2014/main" id="{EFA36647-12A6-0490-405D-F16C63A49BA9}"/>
              </a:ext>
            </a:extLst>
          </p:cNvPr>
          <p:cNvSpPr/>
          <p:nvPr/>
        </p:nvSpPr>
        <p:spPr>
          <a:xfrm>
            <a:off x="4905829" y="6085927"/>
            <a:ext cx="4885984" cy="88567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児童育成支援拠点事業を実施する際には、自治体、学校、その他様々な外部関係機関との連携が必要不可欠です。</a:t>
            </a: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連携すべき機関、連携方法、事前の関係づくり等について、開設前に事前に検討しておく必要があります。（→</a:t>
            </a:r>
            <a:r>
              <a:rPr kumimoji="1" lang="en-US" altLang="ja-JP" sz="1200">
                <a:solidFill>
                  <a:schemeClr val="tx1">
                    <a:lumMod val="75000"/>
                    <a:lumOff val="25000"/>
                  </a:schemeClr>
                </a:solidFill>
              </a:rPr>
              <a:t>p.44</a:t>
            </a:r>
            <a:r>
              <a:rPr kumimoji="1" lang="ja-JP" altLang="en-US" sz="1200">
                <a:solidFill>
                  <a:schemeClr val="tx1">
                    <a:lumMod val="75000"/>
                    <a:lumOff val="25000"/>
                  </a:schemeClr>
                </a:solidFill>
              </a:rPr>
              <a:t>）</a:t>
            </a:r>
          </a:p>
        </p:txBody>
      </p:sp>
      <p:sp>
        <p:nvSpPr>
          <p:cNvPr id="67" name="四角形: 角を丸くする 66">
            <a:extLst>
              <a:ext uri="{FF2B5EF4-FFF2-40B4-BE49-F238E27FC236}">
                <a16:creationId xmlns:a16="http://schemas.microsoft.com/office/drawing/2014/main" id="{CD038D18-D9B1-672B-06F3-D1902047D5F2}"/>
              </a:ext>
            </a:extLst>
          </p:cNvPr>
          <p:cNvSpPr/>
          <p:nvPr/>
        </p:nvSpPr>
        <p:spPr>
          <a:xfrm>
            <a:off x="539904" y="2163876"/>
            <a:ext cx="360095" cy="480773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lIns="72000" tIns="0" rIns="0" bIns="0" rtlCol="0" anchor="ctr"/>
          <a:lstStyle/>
          <a:p>
            <a:pPr algn="ctr">
              <a:lnSpc>
                <a:spcPct val="130000"/>
              </a:lnSpc>
            </a:pPr>
            <a:r>
              <a:rPr kumimoji="1" lang="ja-JP" altLang="en-US" sz="1500" b="1" spc="100"/>
              <a:t>開設までの主な検討・準備事項</a:t>
            </a:r>
          </a:p>
        </p:txBody>
      </p:sp>
      <p:sp>
        <p:nvSpPr>
          <p:cNvPr id="68" name="四角形: 角を丸くする 67">
            <a:extLst>
              <a:ext uri="{FF2B5EF4-FFF2-40B4-BE49-F238E27FC236}">
                <a16:creationId xmlns:a16="http://schemas.microsoft.com/office/drawing/2014/main" id="{AE095B7A-AA08-C4AC-B0EE-8A8D1FB3DFA7}"/>
              </a:ext>
            </a:extLst>
          </p:cNvPr>
          <p:cNvSpPr/>
          <p:nvPr/>
        </p:nvSpPr>
        <p:spPr>
          <a:xfrm>
            <a:off x="1513791" y="4068580"/>
            <a:ext cx="8638111" cy="4640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rgbClr val="019DB7"/>
              </a:buClr>
              <a:buSzPct val="70000"/>
              <a:buFont typeface="游ゴシック" panose="020B0400000000000000" pitchFamily="50" charset="-128"/>
              <a:buChar char="▶"/>
            </a:pPr>
            <a:r>
              <a:rPr kumimoji="1" lang="ja-JP" altLang="en-US" sz="1200" b="1">
                <a:solidFill>
                  <a:srgbClr val="019DB7"/>
                </a:solidFill>
              </a:rPr>
              <a:t>施設整備・人員整備は準備に時間を要する一方、事業実施決定から開設までのスケジュールがタイトな場合が多い</a:t>
            </a:r>
          </a:p>
          <a:p>
            <a:pPr marL="171450" indent="-171450" algn="just">
              <a:lnSpc>
                <a:spcPct val="130000"/>
              </a:lnSpc>
              <a:buClr>
                <a:srgbClr val="019DB7"/>
              </a:buClr>
              <a:buSzPct val="70000"/>
              <a:buFont typeface="游ゴシック" panose="020B0400000000000000" pitchFamily="50" charset="-128"/>
              <a:buChar char="▶"/>
            </a:pPr>
            <a:r>
              <a:rPr kumimoji="1" lang="ja-JP" altLang="en-US" sz="1200" b="1">
                <a:solidFill>
                  <a:srgbClr val="019DB7"/>
                </a:solidFill>
              </a:rPr>
              <a:t>必要設備・人員募集の検討などは、可能な範囲で正式な採択に先んじて行っておくと望ましい</a:t>
            </a:r>
          </a:p>
        </p:txBody>
      </p:sp>
      <p:sp>
        <p:nvSpPr>
          <p:cNvPr id="4" name="四角形: 角を丸くする 3">
            <a:extLst>
              <a:ext uri="{FF2B5EF4-FFF2-40B4-BE49-F238E27FC236}">
                <a16:creationId xmlns:a16="http://schemas.microsoft.com/office/drawing/2014/main" id="{C5679EF7-7768-CB69-46B5-54710C403579}"/>
              </a:ext>
            </a:extLst>
          </p:cNvPr>
          <p:cNvSpPr/>
          <p:nvPr/>
        </p:nvSpPr>
        <p:spPr>
          <a:xfrm>
            <a:off x="3723640" y="7169402"/>
            <a:ext cx="6428266" cy="18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pPr>
            <a:r>
              <a:rPr kumimoji="1" lang="ja-JP" altLang="en-US" sz="900">
                <a:solidFill>
                  <a:schemeClr val="tx1">
                    <a:lumMod val="75000"/>
                    <a:lumOff val="25000"/>
                  </a:schemeClr>
                </a:solidFill>
              </a:rPr>
              <a:t>出所：日本総研作成</a:t>
            </a:r>
          </a:p>
        </p:txBody>
      </p:sp>
    </p:spTree>
    <p:extLst>
      <p:ext uri="{BB962C8B-B14F-4D97-AF65-F5344CB8AC3E}">
        <p14:creationId xmlns:p14="http://schemas.microsoft.com/office/powerpoint/2010/main" val="258475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4057-3226-31FC-BA46-A01F2C550B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3A64CC-4225-3EE1-3991-E4F4A8CD62C0}"/>
              </a:ext>
            </a:extLst>
          </p:cNvPr>
          <p:cNvSpPr>
            <a:spLocks noGrp="1"/>
          </p:cNvSpPr>
          <p:nvPr>
            <p:ph type="title"/>
          </p:nvPr>
        </p:nvSpPr>
        <p:spPr/>
        <p:txBody>
          <a:bodyPr/>
          <a:lstStyle/>
          <a:p>
            <a:r>
              <a:rPr kumimoji="1" lang="ja-JP" altLang="en-US"/>
              <a:t>開設までの検討・準備スケジュール</a:t>
            </a:r>
            <a:r>
              <a:rPr kumimoji="1" lang="en-US" altLang="ja-JP"/>
              <a:t>_</a:t>
            </a:r>
            <a:r>
              <a:rPr kumimoji="1" lang="ja-JP" altLang="en-US"/>
              <a:t>事例</a:t>
            </a:r>
          </a:p>
        </p:txBody>
      </p:sp>
      <p:sp>
        <p:nvSpPr>
          <p:cNvPr id="3" name="スライド番号プレースホルダー 2">
            <a:extLst>
              <a:ext uri="{FF2B5EF4-FFF2-40B4-BE49-F238E27FC236}">
                <a16:creationId xmlns:a16="http://schemas.microsoft.com/office/drawing/2014/main" id="{07088FD5-F6F2-E78E-F8AF-D293915CA56E}"/>
              </a:ext>
            </a:extLst>
          </p:cNvPr>
          <p:cNvSpPr>
            <a:spLocks noGrp="1"/>
          </p:cNvSpPr>
          <p:nvPr>
            <p:ph type="sldNum" sz="quarter" idx="12"/>
          </p:nvPr>
        </p:nvSpPr>
        <p:spPr/>
        <p:txBody>
          <a:bodyPr/>
          <a:lstStyle/>
          <a:p>
            <a:pPr algn="ctr"/>
            <a:fld id="{76EF8E48-CEE7-4676-9C0E-B2BDD8285033}" type="slidenum">
              <a:rPr kumimoji="1" lang="ja-JP" altLang="en-US" smtClean="0"/>
              <a:pPr algn="ctr"/>
              <a:t>15</a:t>
            </a:fld>
            <a:endParaRPr kumimoji="1" lang="ja-JP" altLang="en-US"/>
          </a:p>
        </p:txBody>
      </p:sp>
      <p:sp>
        <p:nvSpPr>
          <p:cNvPr id="4" name="テキスト プレースホルダー 3">
            <a:extLst>
              <a:ext uri="{FF2B5EF4-FFF2-40B4-BE49-F238E27FC236}">
                <a16:creationId xmlns:a16="http://schemas.microsoft.com/office/drawing/2014/main" id="{3008FEBA-AB57-F442-A457-BD54AFDB8AE9}"/>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latin typeface="游ゴシック"/>
                <a:ea typeface="游ゴシック"/>
              </a:rPr>
              <a:t>開設までの検討・準備スケジュールについて、プロポーザル方式のある拠点の事例を以下に示します。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latin typeface="游ゴシック"/>
                <a:ea typeface="游ゴシック"/>
              </a:rPr>
              <a:t>調達方式等によって各自治体間でスケジュールは様々であるため、</a:t>
            </a:r>
            <a:r>
              <a:rPr lang="ja-JP" altLang="en-US" spc="50">
                <a:solidFill>
                  <a:srgbClr val="019DB7"/>
                </a:solidFill>
                <a:latin typeface="游ゴシック"/>
                <a:ea typeface="游ゴシック"/>
              </a:rPr>
              <a:t>自治体と適宜コミュニケーション</a:t>
            </a:r>
            <a:r>
              <a:rPr lang="ja-JP" altLang="en-US" spc="50">
                <a:solidFill>
                  <a:prstClr val="black">
                    <a:lumMod val="75000"/>
                    <a:lumOff val="25000"/>
                  </a:prstClr>
                </a:solidFill>
                <a:latin typeface="游ゴシック"/>
                <a:ea typeface="游ゴシック"/>
              </a:rPr>
              <a:t>をとった上で開設に向けた</a:t>
            </a:r>
            <a:r>
              <a:rPr lang="ja-JP" altLang="en-US" spc="50">
                <a:solidFill>
                  <a:srgbClr val="019DB7"/>
                </a:solidFill>
                <a:latin typeface="游ゴシック"/>
                <a:ea typeface="游ゴシック"/>
              </a:rPr>
              <a:t>スケジュールを早めから想定</a:t>
            </a:r>
            <a:r>
              <a:rPr lang="ja-JP" altLang="en-US" spc="50">
                <a:solidFill>
                  <a:prstClr val="black">
                    <a:lumMod val="75000"/>
                    <a:lumOff val="25000"/>
                  </a:prstClr>
                </a:solidFill>
                <a:latin typeface="游ゴシック"/>
                <a:ea typeface="游ゴシック"/>
              </a:rPr>
              <a:t>しておくことが望ましいです。</a:t>
            </a:r>
          </a:p>
        </p:txBody>
      </p:sp>
      <p:grpSp>
        <p:nvGrpSpPr>
          <p:cNvPr id="5" name="グループ化 4">
            <a:extLst>
              <a:ext uri="{FF2B5EF4-FFF2-40B4-BE49-F238E27FC236}">
                <a16:creationId xmlns:a16="http://schemas.microsoft.com/office/drawing/2014/main" id="{62B336F4-A3A9-0B7A-8AE0-D50602E45AE6}"/>
              </a:ext>
            </a:extLst>
          </p:cNvPr>
          <p:cNvGrpSpPr/>
          <p:nvPr/>
        </p:nvGrpSpPr>
        <p:grpSpPr>
          <a:xfrm>
            <a:off x="552280" y="2279263"/>
            <a:ext cx="8667920" cy="222096"/>
            <a:chOff x="552280" y="2206375"/>
            <a:chExt cx="8667920" cy="222096"/>
          </a:xfrm>
        </p:grpSpPr>
        <p:sp>
          <p:nvSpPr>
            <p:cNvPr id="6" name="四角形: 角を丸くする 5">
              <a:extLst>
                <a:ext uri="{FF2B5EF4-FFF2-40B4-BE49-F238E27FC236}">
                  <a16:creationId xmlns:a16="http://schemas.microsoft.com/office/drawing/2014/main" id="{724E5C10-D389-1643-D641-2D48CB364126}"/>
                </a:ext>
              </a:extLst>
            </p:cNvPr>
            <p:cNvSpPr/>
            <p:nvPr/>
          </p:nvSpPr>
          <p:spPr>
            <a:xfrm>
              <a:off x="850470" y="2206375"/>
              <a:ext cx="836973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dirty="0">
                  <a:solidFill>
                    <a:srgbClr val="01B4D2"/>
                  </a:solidFill>
                </a:rPr>
                <a:t>ある拠点</a:t>
              </a:r>
              <a:r>
                <a:rPr kumimoji="1" lang="en-US" altLang="ja-JP" sz="1200" b="1" spc="150" dirty="0">
                  <a:solidFill>
                    <a:srgbClr val="01B4D2"/>
                  </a:solidFill>
                </a:rPr>
                <a:t>(</a:t>
              </a:r>
              <a:r>
                <a:rPr kumimoji="1" lang="ja-JP" altLang="en-US" sz="1200" b="1" spc="150" dirty="0">
                  <a:solidFill>
                    <a:srgbClr val="01B4D2"/>
                  </a:solidFill>
                </a:rPr>
                <a:t>令和８年２月開所</a:t>
              </a:r>
              <a:r>
                <a:rPr kumimoji="1" lang="en-US" altLang="ja-JP" sz="1200" b="1" spc="150" dirty="0">
                  <a:solidFill>
                    <a:srgbClr val="01B4D2"/>
                  </a:solidFill>
                </a:rPr>
                <a:t>)</a:t>
              </a:r>
              <a:r>
                <a:rPr kumimoji="1" lang="ja-JP" altLang="en-US" sz="1600" b="1" spc="150" dirty="0">
                  <a:solidFill>
                    <a:srgbClr val="01B4D2"/>
                  </a:solidFill>
                </a:rPr>
                <a:t>の開設スケジュール</a:t>
              </a:r>
              <a:r>
                <a:rPr kumimoji="1" lang="en-US" altLang="ja-JP" sz="1200" b="1" spc="150" dirty="0">
                  <a:solidFill>
                    <a:srgbClr val="01B4D2"/>
                  </a:solidFill>
                </a:rPr>
                <a:t>(</a:t>
              </a:r>
              <a:r>
                <a:rPr kumimoji="1" lang="ja-JP" altLang="en-US" sz="1200" b="1" spc="150" dirty="0">
                  <a:solidFill>
                    <a:srgbClr val="01B4D2"/>
                  </a:solidFill>
                </a:rPr>
                <a:t>プロポーザル方式</a:t>
              </a:r>
              <a:r>
                <a:rPr kumimoji="1" lang="en-US" altLang="ja-JP" sz="1200" b="1" spc="150" dirty="0">
                  <a:solidFill>
                    <a:srgbClr val="01B4D2"/>
                  </a:solidFill>
                </a:rPr>
                <a:t>)</a:t>
              </a:r>
              <a:endParaRPr kumimoji="1" lang="ja-JP" altLang="en-US" sz="1600" b="1" spc="150" dirty="0">
                <a:solidFill>
                  <a:srgbClr val="01B4D2"/>
                </a:solidFill>
              </a:endParaRPr>
            </a:p>
          </p:txBody>
        </p:sp>
        <p:sp>
          <p:nvSpPr>
            <p:cNvPr id="7" name="四角形: 角を丸くする 6">
              <a:extLst>
                <a:ext uri="{FF2B5EF4-FFF2-40B4-BE49-F238E27FC236}">
                  <a16:creationId xmlns:a16="http://schemas.microsoft.com/office/drawing/2014/main" id="{05BDADE1-B16E-8D54-D60E-10CFDCCD0FA9}"/>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aphicFrame>
        <p:nvGraphicFramePr>
          <p:cNvPr id="8" name="表 7">
            <a:extLst>
              <a:ext uri="{FF2B5EF4-FFF2-40B4-BE49-F238E27FC236}">
                <a16:creationId xmlns:a16="http://schemas.microsoft.com/office/drawing/2014/main" id="{FCD5B2DF-F673-B02A-71D2-C3FEF73D1930}"/>
              </a:ext>
            </a:extLst>
          </p:cNvPr>
          <p:cNvGraphicFramePr>
            <a:graphicFrameLocks noGrp="1"/>
          </p:cNvGraphicFramePr>
          <p:nvPr>
            <p:extLst>
              <p:ext uri="{D42A27DB-BD31-4B8C-83A1-F6EECF244321}">
                <p14:modId xmlns:p14="http://schemas.microsoft.com/office/powerpoint/2010/main" val="3934017379"/>
              </p:ext>
            </p:extLst>
          </p:nvPr>
        </p:nvGraphicFramePr>
        <p:xfrm>
          <a:off x="552280" y="2755450"/>
          <a:ext cx="6770273" cy="3945475"/>
        </p:xfrm>
        <a:graphic>
          <a:graphicData uri="http://schemas.openxmlformats.org/drawingml/2006/table">
            <a:tbl>
              <a:tblPr firstRow="1" bandRow="1">
                <a:tableStyleId>{5C22544A-7EE6-4342-B048-85BDC9FD1C3A}</a:tableStyleId>
              </a:tblPr>
              <a:tblGrid>
                <a:gridCol w="939805">
                  <a:extLst>
                    <a:ext uri="{9D8B030D-6E8A-4147-A177-3AD203B41FA5}">
                      <a16:colId xmlns:a16="http://schemas.microsoft.com/office/drawing/2014/main" val="3585774481"/>
                    </a:ext>
                  </a:extLst>
                </a:gridCol>
                <a:gridCol w="832924">
                  <a:extLst>
                    <a:ext uri="{9D8B030D-6E8A-4147-A177-3AD203B41FA5}">
                      <a16:colId xmlns:a16="http://schemas.microsoft.com/office/drawing/2014/main" val="3938845752"/>
                    </a:ext>
                  </a:extLst>
                </a:gridCol>
                <a:gridCol w="832924">
                  <a:extLst>
                    <a:ext uri="{9D8B030D-6E8A-4147-A177-3AD203B41FA5}">
                      <a16:colId xmlns:a16="http://schemas.microsoft.com/office/drawing/2014/main" val="955722299"/>
                    </a:ext>
                  </a:extLst>
                </a:gridCol>
                <a:gridCol w="832924">
                  <a:extLst>
                    <a:ext uri="{9D8B030D-6E8A-4147-A177-3AD203B41FA5}">
                      <a16:colId xmlns:a16="http://schemas.microsoft.com/office/drawing/2014/main" val="4167059984"/>
                    </a:ext>
                  </a:extLst>
                </a:gridCol>
                <a:gridCol w="832924">
                  <a:extLst>
                    <a:ext uri="{9D8B030D-6E8A-4147-A177-3AD203B41FA5}">
                      <a16:colId xmlns:a16="http://schemas.microsoft.com/office/drawing/2014/main" val="3361805044"/>
                    </a:ext>
                  </a:extLst>
                </a:gridCol>
                <a:gridCol w="832924">
                  <a:extLst>
                    <a:ext uri="{9D8B030D-6E8A-4147-A177-3AD203B41FA5}">
                      <a16:colId xmlns:a16="http://schemas.microsoft.com/office/drawing/2014/main" val="1836245881"/>
                    </a:ext>
                  </a:extLst>
                </a:gridCol>
                <a:gridCol w="832924">
                  <a:extLst>
                    <a:ext uri="{9D8B030D-6E8A-4147-A177-3AD203B41FA5}">
                      <a16:colId xmlns:a16="http://schemas.microsoft.com/office/drawing/2014/main" val="409020388"/>
                    </a:ext>
                  </a:extLst>
                </a:gridCol>
                <a:gridCol w="832924">
                  <a:extLst>
                    <a:ext uri="{9D8B030D-6E8A-4147-A177-3AD203B41FA5}">
                      <a16:colId xmlns:a16="http://schemas.microsoft.com/office/drawing/2014/main" val="1601898323"/>
                    </a:ext>
                  </a:extLst>
                </a:gridCol>
              </a:tblGrid>
              <a:tr h="358315">
                <a:tc>
                  <a:txBody>
                    <a:bodyPr/>
                    <a:lstStyle/>
                    <a:p>
                      <a:pPr algn="ctr"/>
                      <a:endParaRPr kumimoji="1" lang="ja-JP" altLang="en-US" sz="1100" b="1">
                        <a:solidFill>
                          <a:schemeClr val="bg1"/>
                        </a:solidFill>
                      </a:endParaRP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tc>
                  <a:txBody>
                    <a:bodyPr/>
                    <a:lstStyle/>
                    <a:p>
                      <a:pPr algn="ctr"/>
                      <a:r>
                        <a:rPr kumimoji="1" lang="ja-JP" altLang="en-US" sz="1100">
                          <a:solidFill>
                            <a:schemeClr val="bg1"/>
                          </a:solidFill>
                        </a:rPr>
                        <a:t>～８月</a:t>
                      </a: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tc>
                  <a:txBody>
                    <a:bodyPr/>
                    <a:lstStyle/>
                    <a:p>
                      <a:pPr algn="ctr"/>
                      <a:r>
                        <a:rPr kumimoji="1" lang="ja-JP" altLang="en-US" sz="1100">
                          <a:solidFill>
                            <a:schemeClr val="bg1"/>
                          </a:solidFill>
                        </a:rPr>
                        <a:t>９月</a:t>
                      </a: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tc>
                  <a:txBody>
                    <a:bodyPr/>
                    <a:lstStyle/>
                    <a:p>
                      <a:pPr algn="ctr"/>
                      <a:r>
                        <a:rPr kumimoji="1" lang="en-US" altLang="ja-JP" sz="1100">
                          <a:solidFill>
                            <a:schemeClr val="bg1"/>
                          </a:solidFill>
                        </a:rPr>
                        <a:t>10</a:t>
                      </a:r>
                      <a:r>
                        <a:rPr kumimoji="1" lang="ja-JP" altLang="en-US" sz="1100">
                          <a:solidFill>
                            <a:schemeClr val="bg1"/>
                          </a:solidFill>
                        </a:rPr>
                        <a:t>月</a:t>
                      </a: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bg1"/>
                          </a:solidFill>
                        </a:rPr>
                        <a:t>11</a:t>
                      </a:r>
                      <a:r>
                        <a:rPr kumimoji="1" lang="ja-JP" altLang="en-US" sz="1100">
                          <a:solidFill>
                            <a:schemeClr val="bg1"/>
                          </a:solidFill>
                        </a:rPr>
                        <a:t>月</a:t>
                      </a: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bg1"/>
                          </a:solidFill>
                        </a:rPr>
                        <a:t>12</a:t>
                      </a:r>
                      <a:r>
                        <a:rPr kumimoji="1" lang="ja-JP" altLang="en-US" sz="1100">
                          <a:solidFill>
                            <a:schemeClr val="bg1"/>
                          </a:solidFill>
                        </a:rPr>
                        <a:t>月</a:t>
                      </a: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bg1"/>
                          </a:solidFill>
                        </a:rPr>
                        <a:t>１月</a:t>
                      </a: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bg1"/>
                          </a:solidFill>
                        </a:rPr>
                        <a:t>２月</a:t>
                      </a:r>
                    </a:p>
                  </a:txBody>
                  <a:tcPr marL="100584" marR="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19DB7"/>
                    </a:solidFill>
                  </a:tcPr>
                </a:tc>
                <a:extLst>
                  <a:ext uri="{0D108BD9-81ED-4DB2-BD59-A6C34878D82A}">
                    <a16:rowId xmlns:a16="http://schemas.microsoft.com/office/drawing/2014/main" val="3438374154"/>
                  </a:ext>
                </a:extLst>
              </a:tr>
              <a:tr h="371292">
                <a:tc>
                  <a:txBody>
                    <a:bodyPr/>
                    <a:lstStyle/>
                    <a:p>
                      <a:pPr algn="ctr"/>
                      <a:r>
                        <a:rPr kumimoji="1" lang="ja-JP" altLang="en-US" sz="1100" b="1">
                          <a:solidFill>
                            <a:schemeClr val="tx1">
                              <a:lumMod val="75000"/>
                              <a:lumOff val="25000"/>
                            </a:schemeClr>
                          </a:solidFill>
                        </a:rPr>
                        <a:t>公募スケジュール</a:t>
                      </a:r>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r>
                        <a:rPr kumimoji="1" lang="ja-JP" altLang="en-US" sz="1100"/>
                        <a:t>　　　</a:t>
                      </a:r>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362517206"/>
                  </a:ext>
                </a:extLst>
              </a:tr>
              <a:tr h="790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tx1">
                              <a:lumMod val="75000"/>
                              <a:lumOff val="25000"/>
                            </a:schemeClr>
                          </a:solidFill>
                        </a:rPr>
                        <a:t>施設整備</a:t>
                      </a:r>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6FD"/>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6641573"/>
                  </a:ext>
                </a:extLst>
              </a:tr>
              <a:tr h="790110">
                <a:tc>
                  <a:txBody>
                    <a:bodyPr/>
                    <a:lstStyle/>
                    <a:p>
                      <a:pPr algn="ctr"/>
                      <a:r>
                        <a:rPr kumimoji="1" lang="ja-JP" altLang="en-US" sz="1100" b="1">
                          <a:solidFill>
                            <a:schemeClr val="tx1">
                              <a:lumMod val="75000"/>
                              <a:lumOff val="25000"/>
                            </a:schemeClr>
                          </a:solidFill>
                        </a:rPr>
                        <a:t>人員整備</a:t>
                      </a:r>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6FD"/>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721501"/>
                  </a:ext>
                </a:extLst>
              </a:tr>
              <a:tr h="790110">
                <a:tc>
                  <a:txBody>
                    <a:bodyPr/>
                    <a:lstStyle/>
                    <a:p>
                      <a:pPr algn="ctr"/>
                      <a:r>
                        <a:rPr kumimoji="1" lang="ja-JP" altLang="en-US" sz="1100" b="1">
                          <a:solidFill>
                            <a:schemeClr val="tx1">
                              <a:lumMod val="75000"/>
                              <a:lumOff val="25000"/>
                            </a:schemeClr>
                          </a:solidFill>
                        </a:rPr>
                        <a:t>支援の流れの整備</a:t>
                      </a:r>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6FD"/>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668531"/>
                  </a:ext>
                </a:extLst>
              </a:tr>
              <a:tr h="790110">
                <a:tc>
                  <a:txBody>
                    <a:bodyPr/>
                    <a:lstStyle/>
                    <a:p>
                      <a:pPr algn="ctr"/>
                      <a:r>
                        <a:rPr kumimoji="1" lang="ja-JP" altLang="en-US" sz="1100" b="1">
                          <a:solidFill>
                            <a:schemeClr val="tx1">
                              <a:lumMod val="75000"/>
                              <a:lumOff val="25000"/>
                            </a:schemeClr>
                          </a:solidFill>
                        </a:rPr>
                        <a:t>外部関係</a:t>
                      </a:r>
                      <a:endParaRPr kumimoji="1" lang="en-US" altLang="ja-JP" sz="1100" b="1">
                        <a:solidFill>
                          <a:schemeClr val="tx1">
                            <a:lumMod val="75000"/>
                            <a:lumOff val="25000"/>
                          </a:schemeClr>
                        </a:solidFill>
                      </a:endParaRPr>
                    </a:p>
                    <a:p>
                      <a:pPr algn="ctr"/>
                      <a:r>
                        <a:rPr kumimoji="1" lang="ja-JP" altLang="en-US" sz="1100" b="1">
                          <a:solidFill>
                            <a:schemeClr val="tx1">
                              <a:lumMod val="75000"/>
                              <a:lumOff val="25000"/>
                            </a:schemeClr>
                          </a:solidFill>
                        </a:rPr>
                        <a:t>構築</a:t>
                      </a:r>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6FD"/>
                    </a:solid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100"/>
                    </a:p>
                  </a:txBody>
                  <a:tcPr marL="100584" marR="1005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229682"/>
                  </a:ext>
                </a:extLst>
              </a:tr>
            </a:tbl>
          </a:graphicData>
        </a:graphic>
      </p:graphicFrame>
      <p:sp>
        <p:nvSpPr>
          <p:cNvPr id="9" name="矢印: 五方向 8">
            <a:extLst>
              <a:ext uri="{FF2B5EF4-FFF2-40B4-BE49-F238E27FC236}">
                <a16:creationId xmlns:a16="http://schemas.microsoft.com/office/drawing/2014/main" id="{393964DE-AEAD-F320-B28A-7D5B5E1FF5B2}"/>
              </a:ext>
            </a:extLst>
          </p:cNvPr>
          <p:cNvSpPr/>
          <p:nvPr/>
        </p:nvSpPr>
        <p:spPr>
          <a:xfrm>
            <a:off x="2345528" y="3797233"/>
            <a:ext cx="2823621"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物件探し</a:t>
            </a:r>
          </a:p>
        </p:txBody>
      </p:sp>
      <p:sp>
        <p:nvSpPr>
          <p:cNvPr id="10" name="矢印: 五方向 9">
            <a:extLst>
              <a:ext uri="{FF2B5EF4-FFF2-40B4-BE49-F238E27FC236}">
                <a16:creationId xmlns:a16="http://schemas.microsoft.com/office/drawing/2014/main" id="{C5361580-6C12-8B75-F8C2-B2A1A93FF21F}"/>
              </a:ext>
            </a:extLst>
          </p:cNvPr>
          <p:cNvSpPr/>
          <p:nvPr/>
        </p:nvSpPr>
        <p:spPr>
          <a:xfrm>
            <a:off x="2345528" y="4582479"/>
            <a:ext cx="2823621"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人員募集・仮採用</a:t>
            </a:r>
            <a:endParaRPr kumimoji="1" lang="en-US" altLang="ja-JP" sz="1100" b="1">
              <a:solidFill>
                <a:schemeClr val="bg1"/>
              </a:solidFill>
              <a:latin typeface="+mn-ea"/>
              <a:cs typeface="メイリオ" panose="020B0604030504040204" pitchFamily="50" charset="-128"/>
            </a:endParaRPr>
          </a:p>
        </p:txBody>
      </p:sp>
      <p:sp>
        <p:nvSpPr>
          <p:cNvPr id="11" name="矢印: 五方向 10">
            <a:extLst>
              <a:ext uri="{FF2B5EF4-FFF2-40B4-BE49-F238E27FC236}">
                <a16:creationId xmlns:a16="http://schemas.microsoft.com/office/drawing/2014/main" id="{664A1C16-DBD6-75FF-D510-9B2584B7FCA3}"/>
              </a:ext>
            </a:extLst>
          </p:cNvPr>
          <p:cNvSpPr/>
          <p:nvPr/>
        </p:nvSpPr>
        <p:spPr>
          <a:xfrm>
            <a:off x="2345527" y="5334255"/>
            <a:ext cx="2823621"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検討・想定</a:t>
            </a:r>
          </a:p>
        </p:txBody>
      </p:sp>
      <p:sp>
        <p:nvSpPr>
          <p:cNvPr id="12" name="矢印: 五方向 11">
            <a:extLst>
              <a:ext uri="{FF2B5EF4-FFF2-40B4-BE49-F238E27FC236}">
                <a16:creationId xmlns:a16="http://schemas.microsoft.com/office/drawing/2014/main" id="{115C547C-CE55-E80A-15ED-F8ABD556A6B0}"/>
              </a:ext>
            </a:extLst>
          </p:cNvPr>
          <p:cNvSpPr/>
          <p:nvPr/>
        </p:nvSpPr>
        <p:spPr>
          <a:xfrm>
            <a:off x="5673272" y="3797233"/>
            <a:ext cx="1275112"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契約・整備</a:t>
            </a:r>
          </a:p>
        </p:txBody>
      </p:sp>
      <p:sp>
        <p:nvSpPr>
          <p:cNvPr id="13" name="矢印: 五方向 12">
            <a:extLst>
              <a:ext uri="{FF2B5EF4-FFF2-40B4-BE49-F238E27FC236}">
                <a16:creationId xmlns:a16="http://schemas.microsoft.com/office/drawing/2014/main" id="{C49D66AE-3213-6CF4-EC3B-658248FC2406}"/>
              </a:ext>
            </a:extLst>
          </p:cNvPr>
          <p:cNvSpPr/>
          <p:nvPr/>
        </p:nvSpPr>
        <p:spPr>
          <a:xfrm>
            <a:off x="5673273" y="4582479"/>
            <a:ext cx="1275112"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契約・研修</a:t>
            </a:r>
            <a:endParaRPr kumimoji="1" lang="en-US" altLang="ja-JP" sz="1100" b="1">
              <a:solidFill>
                <a:schemeClr val="bg1"/>
              </a:solidFill>
              <a:latin typeface="+mn-ea"/>
              <a:cs typeface="メイリオ" panose="020B0604030504040204" pitchFamily="50" charset="-128"/>
            </a:endParaRPr>
          </a:p>
        </p:txBody>
      </p:sp>
      <p:sp>
        <p:nvSpPr>
          <p:cNvPr id="14" name="矢印: 五方向 13">
            <a:extLst>
              <a:ext uri="{FF2B5EF4-FFF2-40B4-BE49-F238E27FC236}">
                <a16:creationId xmlns:a16="http://schemas.microsoft.com/office/drawing/2014/main" id="{A6BBEE9A-DEF7-37D9-6FD5-EFBECEBD48B0}"/>
              </a:ext>
            </a:extLst>
          </p:cNvPr>
          <p:cNvSpPr/>
          <p:nvPr/>
        </p:nvSpPr>
        <p:spPr>
          <a:xfrm>
            <a:off x="5673273" y="5334255"/>
            <a:ext cx="1275112"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協議・確定</a:t>
            </a:r>
          </a:p>
        </p:txBody>
      </p:sp>
      <p:sp>
        <p:nvSpPr>
          <p:cNvPr id="15" name="矢印: 五方向 14">
            <a:extLst>
              <a:ext uri="{FF2B5EF4-FFF2-40B4-BE49-F238E27FC236}">
                <a16:creationId xmlns:a16="http://schemas.microsoft.com/office/drawing/2014/main" id="{E0232E7E-E379-AC7A-66E7-28EBB993253D}"/>
              </a:ext>
            </a:extLst>
          </p:cNvPr>
          <p:cNvSpPr/>
          <p:nvPr/>
        </p:nvSpPr>
        <p:spPr>
          <a:xfrm>
            <a:off x="2345527" y="6119501"/>
            <a:ext cx="2823621"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検討・想定</a:t>
            </a:r>
          </a:p>
        </p:txBody>
      </p:sp>
      <p:sp>
        <p:nvSpPr>
          <p:cNvPr id="16" name="矢印: 五方向 15">
            <a:extLst>
              <a:ext uri="{FF2B5EF4-FFF2-40B4-BE49-F238E27FC236}">
                <a16:creationId xmlns:a16="http://schemas.microsoft.com/office/drawing/2014/main" id="{4F774663-F353-F2CD-9ACC-ED7A4081D472}"/>
              </a:ext>
            </a:extLst>
          </p:cNvPr>
          <p:cNvSpPr/>
          <p:nvPr/>
        </p:nvSpPr>
        <p:spPr>
          <a:xfrm>
            <a:off x="5673273" y="6119501"/>
            <a:ext cx="1275112"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100" b="1">
                <a:solidFill>
                  <a:schemeClr val="bg1"/>
                </a:solidFill>
                <a:latin typeface="+mn-ea"/>
                <a:cs typeface="メイリオ" panose="020B0604030504040204" pitchFamily="50" charset="-128"/>
              </a:rPr>
              <a:t>関係構築</a:t>
            </a:r>
          </a:p>
        </p:txBody>
      </p:sp>
      <p:sp>
        <p:nvSpPr>
          <p:cNvPr id="17" name="矢印: 五方向 16">
            <a:extLst>
              <a:ext uri="{FF2B5EF4-FFF2-40B4-BE49-F238E27FC236}">
                <a16:creationId xmlns:a16="http://schemas.microsoft.com/office/drawing/2014/main" id="{64B2FEE0-ADBA-9623-B343-7AF5FD676BFF}"/>
              </a:ext>
            </a:extLst>
          </p:cNvPr>
          <p:cNvSpPr/>
          <p:nvPr/>
        </p:nvSpPr>
        <p:spPr>
          <a:xfrm>
            <a:off x="1513424" y="3797233"/>
            <a:ext cx="832103"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ja-JP" altLang="en-US" sz="1100" b="1">
                <a:solidFill>
                  <a:schemeClr val="bg1"/>
                </a:solidFill>
                <a:latin typeface="+mn-ea"/>
                <a:cs typeface="メイリオ" panose="020B0604030504040204" pitchFamily="50" charset="-128"/>
              </a:rPr>
              <a:t>事前検討</a:t>
            </a:r>
          </a:p>
        </p:txBody>
      </p:sp>
      <p:sp>
        <p:nvSpPr>
          <p:cNvPr id="18" name="矢印: 五方向 17">
            <a:extLst>
              <a:ext uri="{FF2B5EF4-FFF2-40B4-BE49-F238E27FC236}">
                <a16:creationId xmlns:a16="http://schemas.microsoft.com/office/drawing/2014/main" id="{339580CD-2ADA-BF9F-D037-5120C6DA3888}"/>
              </a:ext>
            </a:extLst>
          </p:cNvPr>
          <p:cNvSpPr/>
          <p:nvPr/>
        </p:nvSpPr>
        <p:spPr>
          <a:xfrm>
            <a:off x="1513424" y="4573089"/>
            <a:ext cx="832103" cy="298057"/>
          </a:xfrm>
          <a:prstGeom prst="homePlate">
            <a:avLst/>
          </a:prstGeom>
          <a:solidFill>
            <a:srgbClr val="019DB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ja-JP" altLang="en-US" sz="1100" b="1">
                <a:solidFill>
                  <a:schemeClr val="bg1"/>
                </a:solidFill>
                <a:latin typeface="+mn-ea"/>
                <a:cs typeface="メイリオ" panose="020B0604030504040204" pitchFamily="50" charset="-128"/>
              </a:rPr>
              <a:t>事前検討</a:t>
            </a:r>
          </a:p>
        </p:txBody>
      </p:sp>
      <p:sp>
        <p:nvSpPr>
          <p:cNvPr id="20" name="テキスト ボックス 19">
            <a:extLst>
              <a:ext uri="{FF2B5EF4-FFF2-40B4-BE49-F238E27FC236}">
                <a16:creationId xmlns:a16="http://schemas.microsoft.com/office/drawing/2014/main" id="{41E75257-FF30-EB9B-4B21-67BACE06BE60}"/>
              </a:ext>
            </a:extLst>
          </p:cNvPr>
          <p:cNvSpPr txBox="1"/>
          <p:nvPr/>
        </p:nvSpPr>
        <p:spPr>
          <a:xfrm>
            <a:off x="1895144" y="3136018"/>
            <a:ext cx="855045" cy="414992"/>
          </a:xfrm>
          <a:prstGeom prst="rect">
            <a:avLst/>
          </a:prstGeom>
          <a:noFill/>
        </p:spPr>
        <p:txBody>
          <a:bodyPr wrap="square" lIns="0" tIns="0" rIns="0" bIns="0" rtlCol="0" anchor="ctr">
            <a:noAutofit/>
          </a:bodyPr>
          <a:lstStyle>
            <a:defPPr>
              <a:defRPr lang="en-US"/>
            </a:defPPr>
            <a:lvl1pPr marR="0" indent="0" algn="ctr" defTabSz="914400" fontAlgn="auto">
              <a:lnSpc>
                <a:spcPct val="110000"/>
              </a:lnSpc>
              <a:spcBef>
                <a:spcPts val="0"/>
              </a:spcBef>
              <a:buClrTx/>
              <a:buSzTx/>
              <a:buFontTx/>
              <a:buNone/>
              <a:tabLst/>
              <a:defRPr kumimoji="1" sz="1100" b="1" spc="50">
                <a:solidFill>
                  <a:prstClr val="black">
                    <a:lumMod val="75000"/>
                    <a:lumOff val="25000"/>
                  </a:prstClr>
                </a:solidFill>
                <a:latin typeface="游ゴシック"/>
                <a:ea typeface="游ゴシック"/>
              </a:defRPr>
            </a:lvl1pPr>
          </a:lstStyle>
          <a:p>
            <a:r>
              <a:rPr lang="ja-JP" altLang="en-US">
                <a:solidFill>
                  <a:schemeClr val="tx1">
                    <a:lumMod val="75000"/>
                    <a:lumOff val="25000"/>
                  </a:schemeClr>
                </a:solidFill>
              </a:rPr>
              <a:t>公告</a:t>
            </a:r>
            <a:endParaRPr lang="en-US" altLang="ja-JP">
              <a:solidFill>
                <a:schemeClr val="tx1">
                  <a:lumMod val="75000"/>
                  <a:lumOff val="25000"/>
                </a:schemeClr>
              </a:solidFill>
            </a:endParaRPr>
          </a:p>
          <a:p>
            <a:r>
              <a:rPr lang="ja-JP" altLang="en-US">
                <a:solidFill>
                  <a:schemeClr val="tx1">
                    <a:lumMod val="75000"/>
                    <a:lumOff val="25000"/>
                  </a:schemeClr>
                </a:solidFill>
              </a:rPr>
              <a:t>★</a:t>
            </a:r>
            <a:endParaRPr lang="en-US" altLang="ja-JP">
              <a:solidFill>
                <a:schemeClr val="tx1">
                  <a:lumMod val="75000"/>
                  <a:lumOff val="25000"/>
                </a:schemeClr>
              </a:solidFill>
            </a:endParaRPr>
          </a:p>
        </p:txBody>
      </p:sp>
      <p:sp>
        <p:nvSpPr>
          <p:cNvPr id="21" name="テキスト ボックス 20">
            <a:extLst>
              <a:ext uri="{FF2B5EF4-FFF2-40B4-BE49-F238E27FC236}">
                <a16:creationId xmlns:a16="http://schemas.microsoft.com/office/drawing/2014/main" id="{5CCE50D1-FD5C-482D-0457-4AFC0DDD76FC}"/>
              </a:ext>
            </a:extLst>
          </p:cNvPr>
          <p:cNvSpPr txBox="1"/>
          <p:nvPr/>
        </p:nvSpPr>
        <p:spPr>
          <a:xfrm>
            <a:off x="4171950" y="3117288"/>
            <a:ext cx="1477568" cy="414992"/>
          </a:xfrm>
          <a:prstGeom prst="rect">
            <a:avLst/>
          </a:prstGeom>
          <a:noFill/>
        </p:spPr>
        <p:txBody>
          <a:bodyPr wrap="square" lIns="0" tIns="0" rIns="0" bIns="0" rtlCol="0" anchor="ctr">
            <a:noAutofit/>
          </a:bodyPr>
          <a:lstStyle/>
          <a:p>
            <a:pPr marL="0" marR="0" indent="0" algn="ctr" defTabSz="914400" eaLnBrk="1" fontAlgn="auto" latinLnBrk="0" hangingPunct="1">
              <a:lnSpc>
                <a:spcPct val="110000"/>
              </a:lnSpc>
              <a:spcBef>
                <a:spcPts val="0"/>
              </a:spcBef>
              <a:buClrTx/>
              <a:buSzTx/>
              <a:buFontTx/>
              <a:buNone/>
              <a:tabLst/>
            </a:pPr>
            <a:r>
              <a:rPr kumimoji="1" lang="zh-TW" altLang="en-US" sz="1100" b="1" spc="50">
                <a:solidFill>
                  <a:schemeClr val="tx1">
                    <a:lumMod val="75000"/>
                    <a:lumOff val="25000"/>
                  </a:schemeClr>
                </a:solidFill>
                <a:latin typeface="游ゴシック"/>
                <a:ea typeface="游ゴシック"/>
              </a:rPr>
              <a:t>提案書提出</a:t>
            </a:r>
          </a:p>
          <a:p>
            <a:pPr marL="0" marR="0" indent="0" algn="ctr" defTabSz="914400" eaLnBrk="1" fontAlgn="auto" latinLnBrk="0" hangingPunct="1">
              <a:lnSpc>
                <a:spcPct val="110000"/>
              </a:lnSpc>
              <a:spcBef>
                <a:spcPts val="0"/>
              </a:spcBef>
              <a:buClrTx/>
              <a:buSzTx/>
              <a:buFontTx/>
              <a:buNone/>
              <a:tabLst/>
            </a:pPr>
            <a:r>
              <a:rPr kumimoji="1" lang="ja-JP" altLang="en-US" sz="1100" b="1" spc="50">
                <a:solidFill>
                  <a:schemeClr val="tx1">
                    <a:lumMod val="75000"/>
                    <a:lumOff val="25000"/>
                  </a:schemeClr>
                </a:solidFill>
                <a:latin typeface="游ゴシック"/>
                <a:ea typeface="游ゴシック"/>
              </a:rPr>
              <a:t>　　　　</a:t>
            </a:r>
            <a:r>
              <a:rPr kumimoji="1" lang="zh-TW" altLang="en-US" sz="1100" b="1" spc="50">
                <a:solidFill>
                  <a:schemeClr val="tx1">
                    <a:lumMod val="75000"/>
                    <a:lumOff val="25000"/>
                  </a:schemeClr>
                </a:solidFill>
                <a:latin typeface="游ゴシック"/>
                <a:ea typeface="游ゴシック"/>
              </a:rPr>
              <a:t>★</a:t>
            </a:r>
          </a:p>
        </p:txBody>
      </p:sp>
      <p:sp>
        <p:nvSpPr>
          <p:cNvPr id="22" name="テキスト ボックス 21">
            <a:extLst>
              <a:ext uri="{FF2B5EF4-FFF2-40B4-BE49-F238E27FC236}">
                <a16:creationId xmlns:a16="http://schemas.microsoft.com/office/drawing/2014/main" id="{D076E5DE-D6AB-DED3-7385-DAB9855CB85D}"/>
              </a:ext>
            </a:extLst>
          </p:cNvPr>
          <p:cNvSpPr txBox="1"/>
          <p:nvPr/>
        </p:nvSpPr>
        <p:spPr>
          <a:xfrm>
            <a:off x="5232006" y="3117288"/>
            <a:ext cx="860424" cy="414992"/>
          </a:xfrm>
          <a:prstGeom prst="rect">
            <a:avLst/>
          </a:prstGeom>
          <a:noFill/>
        </p:spPr>
        <p:txBody>
          <a:bodyPr wrap="square" lIns="0" tIns="0" rIns="0" bIns="0" rtlCol="0" anchor="ctr">
            <a:noAutofit/>
          </a:bodyPr>
          <a:lstStyle/>
          <a:p>
            <a:pPr marL="0" marR="0" indent="0" algn="ctr" defTabSz="914400" eaLnBrk="1" fontAlgn="auto" latinLnBrk="0" hangingPunct="1">
              <a:lnSpc>
                <a:spcPct val="110000"/>
              </a:lnSpc>
              <a:spcBef>
                <a:spcPts val="0"/>
              </a:spcBef>
              <a:buClrTx/>
              <a:buSzTx/>
              <a:buFontTx/>
              <a:buNone/>
              <a:tabLst/>
            </a:pPr>
            <a:r>
              <a:rPr kumimoji="1" lang="ja-JP" altLang="en-US" sz="1100" b="1" spc="50">
                <a:solidFill>
                  <a:schemeClr val="tx1">
                    <a:lumMod val="75000"/>
                    <a:lumOff val="25000"/>
                  </a:schemeClr>
                </a:solidFill>
                <a:latin typeface="游ゴシック"/>
                <a:ea typeface="游ゴシック"/>
              </a:rPr>
              <a:t>決定</a:t>
            </a:r>
            <a:endParaRPr kumimoji="1" lang="en-US" altLang="ja-JP" sz="1100" b="1" spc="50">
              <a:solidFill>
                <a:schemeClr val="tx1">
                  <a:lumMod val="75000"/>
                  <a:lumOff val="25000"/>
                </a:schemeClr>
              </a:solidFill>
              <a:latin typeface="游ゴシック"/>
              <a:ea typeface="游ゴシック"/>
            </a:endParaRPr>
          </a:p>
          <a:p>
            <a:pPr marL="0" marR="0" indent="0" algn="ctr" defTabSz="914400" eaLnBrk="1" fontAlgn="auto" latinLnBrk="0" hangingPunct="1">
              <a:lnSpc>
                <a:spcPct val="110000"/>
              </a:lnSpc>
              <a:spcBef>
                <a:spcPts val="0"/>
              </a:spcBef>
              <a:buClrTx/>
              <a:buSzTx/>
              <a:buFontTx/>
              <a:buNone/>
              <a:tabLst/>
            </a:pPr>
            <a:r>
              <a:rPr kumimoji="1" lang="ja-JP" altLang="en-US" sz="1100" b="1" spc="50">
                <a:solidFill>
                  <a:schemeClr val="tx1">
                    <a:lumMod val="75000"/>
                    <a:lumOff val="25000"/>
                  </a:schemeClr>
                </a:solidFill>
                <a:latin typeface="游ゴシック"/>
                <a:ea typeface="游ゴシック"/>
              </a:rPr>
              <a:t>★</a:t>
            </a:r>
            <a:endParaRPr kumimoji="1" lang="zh-TW" altLang="en-US" sz="1100" b="1" spc="50">
              <a:solidFill>
                <a:schemeClr val="tx1">
                  <a:lumMod val="75000"/>
                  <a:lumOff val="25000"/>
                </a:schemeClr>
              </a:solidFill>
              <a:latin typeface="游ゴシック"/>
              <a:ea typeface="游ゴシック"/>
            </a:endParaRPr>
          </a:p>
        </p:txBody>
      </p:sp>
      <p:sp>
        <p:nvSpPr>
          <p:cNvPr id="23" name="テキスト ボックス 22">
            <a:extLst>
              <a:ext uri="{FF2B5EF4-FFF2-40B4-BE49-F238E27FC236}">
                <a16:creationId xmlns:a16="http://schemas.microsoft.com/office/drawing/2014/main" id="{B77BB980-3837-E1D1-98A3-0857B49C86D4}"/>
              </a:ext>
            </a:extLst>
          </p:cNvPr>
          <p:cNvSpPr txBox="1"/>
          <p:nvPr/>
        </p:nvSpPr>
        <p:spPr>
          <a:xfrm>
            <a:off x="6369859" y="3117288"/>
            <a:ext cx="860424" cy="414992"/>
          </a:xfrm>
          <a:prstGeom prst="rect">
            <a:avLst/>
          </a:prstGeom>
          <a:noFill/>
        </p:spPr>
        <p:txBody>
          <a:bodyPr wrap="square" lIns="0" tIns="0" rIns="0" bIns="0" rtlCol="0" anchor="ctr">
            <a:noAutofit/>
          </a:bodyPr>
          <a:lstStyle/>
          <a:p>
            <a:pPr marL="0" marR="0" indent="0" algn="ctr" defTabSz="914400" eaLnBrk="1" fontAlgn="auto" latinLnBrk="0" hangingPunct="1">
              <a:lnSpc>
                <a:spcPct val="110000"/>
              </a:lnSpc>
              <a:spcBef>
                <a:spcPts val="0"/>
              </a:spcBef>
              <a:buClrTx/>
              <a:buSzTx/>
              <a:buFontTx/>
              <a:buNone/>
              <a:tabLst/>
            </a:pPr>
            <a:r>
              <a:rPr kumimoji="1" lang="zh-TW" altLang="en-US" sz="1100" b="1" spc="50">
                <a:solidFill>
                  <a:schemeClr val="tx1">
                    <a:lumMod val="75000"/>
                    <a:lumOff val="25000"/>
                  </a:schemeClr>
                </a:solidFill>
                <a:latin typeface="游ゴシック"/>
                <a:ea typeface="游ゴシック"/>
              </a:rPr>
              <a:t>　開設</a:t>
            </a:r>
            <a:r>
              <a:rPr kumimoji="1" lang="en-US" altLang="zh-TW" sz="900" b="1" spc="50">
                <a:solidFill>
                  <a:schemeClr val="tx1">
                    <a:lumMod val="75000"/>
                    <a:lumOff val="25000"/>
                  </a:schemeClr>
                </a:solidFill>
                <a:latin typeface="游ゴシック"/>
                <a:ea typeface="游ゴシック"/>
              </a:rPr>
              <a:t>(</a:t>
            </a:r>
            <a:r>
              <a:rPr kumimoji="1" lang="zh-TW" altLang="en-US" sz="900" b="1" spc="50">
                <a:solidFill>
                  <a:schemeClr val="tx1">
                    <a:lumMod val="75000"/>
                    <a:lumOff val="25000"/>
                  </a:schemeClr>
                </a:solidFill>
                <a:latin typeface="游ゴシック"/>
                <a:ea typeface="游ゴシック"/>
              </a:rPr>
              <a:t>２月中</a:t>
            </a:r>
            <a:r>
              <a:rPr kumimoji="1" lang="en-US" altLang="zh-TW" sz="900" b="1" spc="50">
                <a:solidFill>
                  <a:schemeClr val="tx1">
                    <a:lumMod val="75000"/>
                    <a:lumOff val="25000"/>
                  </a:schemeClr>
                </a:solidFill>
                <a:latin typeface="游ゴシック"/>
                <a:ea typeface="游ゴシック"/>
              </a:rPr>
              <a:t>)</a:t>
            </a:r>
          </a:p>
          <a:p>
            <a:pPr marL="0" marR="0" indent="0" algn="ctr" defTabSz="914400" eaLnBrk="1" fontAlgn="auto" latinLnBrk="0" hangingPunct="1">
              <a:lnSpc>
                <a:spcPct val="110000"/>
              </a:lnSpc>
              <a:spcBef>
                <a:spcPts val="0"/>
              </a:spcBef>
              <a:buClrTx/>
              <a:buSzTx/>
              <a:buFontTx/>
              <a:buNone/>
              <a:tabLst/>
            </a:pPr>
            <a:r>
              <a:rPr kumimoji="1" lang="ja-JP" altLang="en-US" sz="1100" b="1" spc="50">
                <a:solidFill>
                  <a:schemeClr val="tx1">
                    <a:lumMod val="75000"/>
                    <a:lumOff val="25000"/>
                  </a:schemeClr>
                </a:solidFill>
                <a:latin typeface="游ゴシック"/>
                <a:ea typeface="游ゴシック"/>
              </a:rPr>
              <a:t>　　</a:t>
            </a:r>
            <a:r>
              <a:rPr kumimoji="1" lang="en-US" altLang="zh-TW" sz="1100" b="1" spc="50">
                <a:solidFill>
                  <a:schemeClr val="tx1">
                    <a:lumMod val="75000"/>
                    <a:lumOff val="25000"/>
                  </a:schemeClr>
                </a:solidFill>
                <a:latin typeface="游ゴシック"/>
                <a:ea typeface="游ゴシック"/>
              </a:rPr>
              <a:t>★</a:t>
            </a:r>
          </a:p>
        </p:txBody>
      </p:sp>
      <p:sp>
        <p:nvSpPr>
          <p:cNvPr id="24" name="テキスト ボックス 23">
            <a:extLst>
              <a:ext uri="{FF2B5EF4-FFF2-40B4-BE49-F238E27FC236}">
                <a16:creationId xmlns:a16="http://schemas.microsoft.com/office/drawing/2014/main" id="{32003822-D032-D42B-2086-4FB31708729F}"/>
              </a:ext>
            </a:extLst>
          </p:cNvPr>
          <p:cNvSpPr txBox="1"/>
          <p:nvPr/>
        </p:nvSpPr>
        <p:spPr>
          <a:xfrm>
            <a:off x="575625" y="2932036"/>
            <a:ext cx="491432" cy="180000"/>
          </a:xfrm>
          <a:prstGeom prst="rect">
            <a:avLst/>
          </a:prstGeom>
          <a:noFill/>
        </p:spPr>
        <p:txBody>
          <a:bodyPr wrap="square" lIns="0" tIns="0" rIns="0" bIns="0" rtlCol="0" anchor="ctr">
            <a:noAutofit/>
          </a:bodyPr>
          <a:lstStyle>
            <a:defPPr>
              <a:defRPr lang="en-US"/>
            </a:defPPr>
            <a:lvl1pPr marR="0" indent="0" algn="ctr" defTabSz="914400" fontAlgn="auto">
              <a:lnSpc>
                <a:spcPct val="110000"/>
              </a:lnSpc>
              <a:spcBef>
                <a:spcPts val="0"/>
              </a:spcBef>
              <a:buClrTx/>
              <a:buSzTx/>
              <a:buFontTx/>
              <a:buNone/>
              <a:tabLst/>
              <a:defRPr kumimoji="1" sz="1100" b="1" spc="50">
                <a:solidFill>
                  <a:prstClr val="black">
                    <a:lumMod val="75000"/>
                    <a:lumOff val="25000"/>
                  </a:prstClr>
                </a:solidFill>
                <a:latin typeface="游ゴシック"/>
                <a:ea typeface="游ゴシック"/>
              </a:defRPr>
            </a:lvl1pPr>
          </a:lstStyle>
          <a:p>
            <a:r>
              <a:rPr lang="ja-JP" altLang="en-US" sz="900">
                <a:solidFill>
                  <a:schemeClr val="bg1"/>
                </a:solidFill>
              </a:rPr>
              <a:t>成果物</a:t>
            </a:r>
          </a:p>
        </p:txBody>
      </p:sp>
      <p:sp>
        <p:nvSpPr>
          <p:cNvPr id="25" name="テキスト ボックス 24">
            <a:extLst>
              <a:ext uri="{FF2B5EF4-FFF2-40B4-BE49-F238E27FC236}">
                <a16:creationId xmlns:a16="http://schemas.microsoft.com/office/drawing/2014/main" id="{862A8A06-CF07-0AF1-F87E-E2CABC4810D8}"/>
              </a:ext>
            </a:extLst>
          </p:cNvPr>
          <p:cNvSpPr txBox="1"/>
          <p:nvPr/>
        </p:nvSpPr>
        <p:spPr>
          <a:xfrm>
            <a:off x="1235253" y="2790350"/>
            <a:ext cx="198260" cy="180000"/>
          </a:xfrm>
          <a:prstGeom prst="rect">
            <a:avLst/>
          </a:prstGeom>
          <a:noFill/>
        </p:spPr>
        <p:txBody>
          <a:bodyPr wrap="square" lIns="0" tIns="0" rIns="0" bIns="0" rtlCol="0" anchor="ctr">
            <a:noAutofit/>
          </a:bodyPr>
          <a:lstStyle>
            <a:defPPr>
              <a:defRPr lang="en-US"/>
            </a:defPPr>
            <a:lvl1pPr marR="0" indent="0" algn="ctr" defTabSz="914400" fontAlgn="auto">
              <a:lnSpc>
                <a:spcPct val="110000"/>
              </a:lnSpc>
              <a:spcBef>
                <a:spcPts val="0"/>
              </a:spcBef>
              <a:buClrTx/>
              <a:buSzTx/>
              <a:buFontTx/>
              <a:buNone/>
              <a:tabLst/>
              <a:defRPr kumimoji="1" sz="1100" b="1" spc="50">
                <a:solidFill>
                  <a:prstClr val="black">
                    <a:lumMod val="75000"/>
                    <a:lumOff val="25000"/>
                  </a:prstClr>
                </a:solidFill>
                <a:latin typeface="游ゴシック"/>
                <a:ea typeface="游ゴシック"/>
              </a:defRPr>
            </a:lvl1pPr>
          </a:lstStyle>
          <a:p>
            <a:r>
              <a:rPr lang="ja-JP" altLang="en-US" sz="900">
                <a:solidFill>
                  <a:schemeClr val="bg1"/>
                </a:solidFill>
              </a:rPr>
              <a:t>月</a:t>
            </a:r>
          </a:p>
        </p:txBody>
      </p:sp>
      <p:cxnSp>
        <p:nvCxnSpPr>
          <p:cNvPr id="27" name="直線コネクタ 26">
            <a:extLst>
              <a:ext uri="{FF2B5EF4-FFF2-40B4-BE49-F238E27FC236}">
                <a16:creationId xmlns:a16="http://schemas.microsoft.com/office/drawing/2014/main" id="{77E629EC-83DD-AB41-19BC-1D6A781C0C78}"/>
              </a:ext>
            </a:extLst>
          </p:cNvPr>
          <p:cNvCxnSpPr>
            <a:cxnSpLocks/>
          </p:cNvCxnSpPr>
          <p:nvPr/>
        </p:nvCxnSpPr>
        <p:spPr>
          <a:xfrm>
            <a:off x="600075" y="2790350"/>
            <a:ext cx="857250" cy="286786"/>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正方形/長方形 30">
            <a:extLst>
              <a:ext uri="{FF2B5EF4-FFF2-40B4-BE49-F238E27FC236}">
                <a16:creationId xmlns:a16="http://schemas.microsoft.com/office/drawing/2014/main" id="{FA5BD314-E4DB-6806-DFA6-53A294ECEF6F}"/>
              </a:ext>
            </a:extLst>
          </p:cNvPr>
          <p:cNvSpPr/>
          <p:nvPr/>
        </p:nvSpPr>
        <p:spPr>
          <a:xfrm>
            <a:off x="7665059" y="2755450"/>
            <a:ext cx="2568691" cy="18943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33" name="テキスト ボックス 32">
            <a:extLst>
              <a:ext uri="{FF2B5EF4-FFF2-40B4-BE49-F238E27FC236}">
                <a16:creationId xmlns:a16="http://schemas.microsoft.com/office/drawing/2014/main" id="{A186E3A1-368B-A253-3F13-747E00E9237C}"/>
              </a:ext>
            </a:extLst>
          </p:cNvPr>
          <p:cNvSpPr txBox="1"/>
          <p:nvPr/>
        </p:nvSpPr>
        <p:spPr>
          <a:xfrm>
            <a:off x="7940041" y="3420469"/>
            <a:ext cx="2018726" cy="1044576"/>
          </a:xfrm>
          <a:prstGeom prst="rect">
            <a:avLst/>
          </a:prstGeom>
          <a:noFill/>
        </p:spPr>
        <p:txBody>
          <a:bodyPr wrap="square" lIns="0" tIns="0" rIns="0" bIns="36000" rtlCol="0">
            <a:spAutoFit/>
          </a:bodyPr>
          <a:lstStyle/>
          <a:p>
            <a:pPr algn="just">
              <a:lnSpc>
                <a:spcPct val="110000"/>
              </a:lnSpc>
            </a:pPr>
            <a:r>
              <a:rPr kumimoji="1" lang="ja-JP" altLang="en-US" sz="1200" spc="90">
                <a:solidFill>
                  <a:schemeClr val="tx1">
                    <a:lumMod val="75000"/>
                    <a:lumOff val="25000"/>
                  </a:schemeClr>
                </a:solidFill>
              </a:rPr>
              <a:t>夏の公募があった（入札</a:t>
            </a:r>
            <a:r>
              <a:rPr kumimoji="1" lang="en-US" altLang="ja-JP" sz="1200" spc="90">
                <a:solidFill>
                  <a:schemeClr val="tx1">
                    <a:lumMod val="75000"/>
                    <a:lumOff val="25000"/>
                  </a:schemeClr>
                </a:solidFill>
              </a:rPr>
              <a:t>0</a:t>
            </a:r>
            <a:r>
              <a:rPr kumimoji="1" lang="ja-JP" altLang="en-US" sz="1200" spc="90">
                <a:solidFill>
                  <a:schemeClr val="tx1">
                    <a:lumMod val="75000"/>
                    <a:lumOff val="25000"/>
                  </a:schemeClr>
                </a:solidFill>
              </a:rPr>
              <a:t>社で流れた）ことを受け、再度の公告が出される以前から、物件探しを進めていた。</a:t>
            </a:r>
          </a:p>
        </p:txBody>
      </p:sp>
      <p:sp>
        <p:nvSpPr>
          <p:cNvPr id="34" name="テキスト ボックス 33">
            <a:extLst>
              <a:ext uri="{FF2B5EF4-FFF2-40B4-BE49-F238E27FC236}">
                <a16:creationId xmlns:a16="http://schemas.microsoft.com/office/drawing/2014/main" id="{AB2A14F9-617C-FDA1-A024-6820A9B7FB23}"/>
              </a:ext>
            </a:extLst>
          </p:cNvPr>
          <p:cNvSpPr txBox="1"/>
          <p:nvPr/>
        </p:nvSpPr>
        <p:spPr>
          <a:xfrm>
            <a:off x="7939512" y="2954541"/>
            <a:ext cx="2019784" cy="333549"/>
          </a:xfrm>
          <a:prstGeom prst="rect">
            <a:avLst/>
          </a:prstGeom>
          <a:noFill/>
        </p:spPr>
        <p:txBody>
          <a:bodyPr wrap="none" lIns="0" tIns="0" rIns="0" bIns="36000" rtlCol="0">
            <a:spAutoFit/>
          </a:bodyPr>
          <a:lstStyle/>
          <a:p>
            <a:pPr algn="just">
              <a:lnSpc>
                <a:spcPct val="130000"/>
              </a:lnSpc>
            </a:pPr>
            <a:r>
              <a:rPr kumimoji="1" lang="ja-JP" altLang="en-US" sz="1600" b="1" spc="150">
                <a:solidFill>
                  <a:srgbClr val="01B4D2"/>
                </a:solidFill>
              </a:rPr>
              <a:t>施設整備のポイント</a:t>
            </a:r>
          </a:p>
        </p:txBody>
      </p:sp>
      <p:sp>
        <p:nvSpPr>
          <p:cNvPr id="35" name="正方形/長方形 34">
            <a:extLst>
              <a:ext uri="{FF2B5EF4-FFF2-40B4-BE49-F238E27FC236}">
                <a16:creationId xmlns:a16="http://schemas.microsoft.com/office/drawing/2014/main" id="{2F6B7047-D541-F114-ED00-2855C93F6C55}"/>
              </a:ext>
            </a:extLst>
          </p:cNvPr>
          <p:cNvSpPr/>
          <p:nvPr/>
        </p:nvSpPr>
        <p:spPr>
          <a:xfrm>
            <a:off x="7665059" y="4871146"/>
            <a:ext cx="2568691" cy="18354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36" name="テキスト ボックス 35">
            <a:extLst>
              <a:ext uri="{FF2B5EF4-FFF2-40B4-BE49-F238E27FC236}">
                <a16:creationId xmlns:a16="http://schemas.microsoft.com/office/drawing/2014/main" id="{3122CD60-DA5D-58F1-B32D-B5B865EDEDED}"/>
              </a:ext>
            </a:extLst>
          </p:cNvPr>
          <p:cNvSpPr txBox="1"/>
          <p:nvPr/>
        </p:nvSpPr>
        <p:spPr>
          <a:xfrm>
            <a:off x="7940041" y="5478507"/>
            <a:ext cx="2018726" cy="1044576"/>
          </a:xfrm>
          <a:prstGeom prst="rect">
            <a:avLst/>
          </a:prstGeom>
          <a:noFill/>
        </p:spPr>
        <p:txBody>
          <a:bodyPr wrap="square" lIns="0" tIns="0" rIns="0" bIns="36000" rtlCol="0">
            <a:spAutoFit/>
          </a:bodyPr>
          <a:lstStyle/>
          <a:p>
            <a:pPr algn="just">
              <a:lnSpc>
                <a:spcPct val="110000"/>
              </a:lnSpc>
            </a:pPr>
            <a:r>
              <a:rPr kumimoji="1" lang="ja-JP" altLang="en-US" sz="1200" spc="90">
                <a:solidFill>
                  <a:schemeClr val="tx1">
                    <a:lumMod val="75000"/>
                    <a:lumOff val="25000"/>
                  </a:schemeClr>
                </a:solidFill>
              </a:rPr>
              <a:t>事業の実施が確定した後でないと契約できないという留保をつけることで、正式な採択以前から採用活動を進めた。</a:t>
            </a:r>
          </a:p>
        </p:txBody>
      </p:sp>
      <p:sp>
        <p:nvSpPr>
          <p:cNvPr id="37" name="テキスト ボックス 36">
            <a:extLst>
              <a:ext uri="{FF2B5EF4-FFF2-40B4-BE49-F238E27FC236}">
                <a16:creationId xmlns:a16="http://schemas.microsoft.com/office/drawing/2014/main" id="{E48A0893-9191-E6EC-89DE-F1ABF6D20F02}"/>
              </a:ext>
            </a:extLst>
          </p:cNvPr>
          <p:cNvSpPr txBox="1"/>
          <p:nvPr/>
        </p:nvSpPr>
        <p:spPr>
          <a:xfrm>
            <a:off x="7939512" y="5033995"/>
            <a:ext cx="2019784" cy="333549"/>
          </a:xfrm>
          <a:prstGeom prst="rect">
            <a:avLst/>
          </a:prstGeom>
          <a:noFill/>
        </p:spPr>
        <p:txBody>
          <a:bodyPr wrap="none" lIns="0" tIns="0" rIns="0" bIns="36000" rtlCol="0">
            <a:spAutoFit/>
          </a:bodyPr>
          <a:lstStyle/>
          <a:p>
            <a:pPr algn="just">
              <a:lnSpc>
                <a:spcPct val="130000"/>
              </a:lnSpc>
            </a:pPr>
            <a:r>
              <a:rPr kumimoji="1" lang="ja-JP" altLang="en-US" sz="1600" b="1" spc="150">
                <a:solidFill>
                  <a:srgbClr val="01B4D2"/>
                </a:solidFill>
              </a:rPr>
              <a:t>人員整備のポイント</a:t>
            </a:r>
          </a:p>
        </p:txBody>
      </p:sp>
      <p:cxnSp>
        <p:nvCxnSpPr>
          <p:cNvPr id="45" name="コネクタ: カギ線 44">
            <a:extLst>
              <a:ext uri="{FF2B5EF4-FFF2-40B4-BE49-F238E27FC236}">
                <a16:creationId xmlns:a16="http://schemas.microsoft.com/office/drawing/2014/main" id="{1C7B81FF-9845-4168-619C-17A85972376E}"/>
              </a:ext>
            </a:extLst>
          </p:cNvPr>
          <p:cNvCxnSpPr>
            <a:cxnSpLocks/>
          </p:cNvCxnSpPr>
          <p:nvPr/>
        </p:nvCxnSpPr>
        <p:spPr>
          <a:xfrm>
            <a:off x="3757337" y="4880536"/>
            <a:ext cx="3907721" cy="232357"/>
          </a:xfrm>
          <a:prstGeom prst="bentConnector3">
            <a:avLst>
              <a:gd name="adj1" fmla="val -212"/>
            </a:avLst>
          </a:prstGeom>
          <a:ln>
            <a:solidFill>
              <a:srgbClr val="019DB7"/>
            </a:solidFill>
            <a:tailEnd type="oval" w="lg" len="lg"/>
          </a:ln>
        </p:spPr>
        <p:style>
          <a:lnRef idx="2">
            <a:schemeClr val="accent1"/>
          </a:lnRef>
          <a:fillRef idx="0">
            <a:schemeClr val="accent1"/>
          </a:fillRef>
          <a:effectRef idx="1">
            <a:schemeClr val="accent1"/>
          </a:effectRef>
          <a:fontRef idx="minor">
            <a:schemeClr val="tx1"/>
          </a:fontRef>
        </p:style>
      </p:cxnSp>
      <p:cxnSp>
        <p:nvCxnSpPr>
          <p:cNvPr id="49" name="コネクタ: カギ線 48">
            <a:extLst>
              <a:ext uri="{FF2B5EF4-FFF2-40B4-BE49-F238E27FC236}">
                <a16:creationId xmlns:a16="http://schemas.microsoft.com/office/drawing/2014/main" id="{90178B28-0442-8E16-F49F-F51B56058619}"/>
              </a:ext>
            </a:extLst>
          </p:cNvPr>
          <p:cNvCxnSpPr>
            <a:cxnSpLocks/>
          </p:cNvCxnSpPr>
          <p:nvPr/>
        </p:nvCxnSpPr>
        <p:spPr>
          <a:xfrm>
            <a:off x="1895144" y="4095290"/>
            <a:ext cx="5769914" cy="230203"/>
          </a:xfrm>
          <a:prstGeom prst="bentConnector3">
            <a:avLst>
              <a:gd name="adj1" fmla="val -118"/>
            </a:avLst>
          </a:prstGeom>
          <a:ln>
            <a:solidFill>
              <a:srgbClr val="019DB7"/>
            </a:solidFill>
            <a:tailEnd type="oval" w="lg" len="lg"/>
          </a:ln>
        </p:spPr>
        <p:style>
          <a:lnRef idx="2">
            <a:schemeClr val="accent1"/>
          </a:lnRef>
          <a:fillRef idx="0">
            <a:schemeClr val="accent1"/>
          </a:fillRef>
          <a:effectRef idx="1">
            <a:schemeClr val="accent1"/>
          </a:effectRef>
          <a:fontRef idx="minor">
            <a:schemeClr val="tx1"/>
          </a:fontRef>
        </p:style>
      </p:cxnSp>
      <p:sp>
        <p:nvSpPr>
          <p:cNvPr id="19" name="正方形/長方形 18">
            <a:extLst>
              <a:ext uri="{FF2B5EF4-FFF2-40B4-BE49-F238E27FC236}">
                <a16:creationId xmlns:a16="http://schemas.microsoft.com/office/drawing/2014/main" id="{2BD90B1A-8C5A-B557-2CF0-9B27544D88D9}"/>
              </a:ext>
            </a:extLst>
          </p:cNvPr>
          <p:cNvSpPr/>
          <p:nvPr/>
        </p:nvSpPr>
        <p:spPr>
          <a:xfrm>
            <a:off x="5174612" y="3571007"/>
            <a:ext cx="474906" cy="3129919"/>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bg1"/>
                </a:solidFill>
                <a:latin typeface="+mn-ea"/>
                <a:cs typeface="メイリオ" panose="020B0604030504040204" pitchFamily="50" charset="-128"/>
              </a:rPr>
              <a:t>審査</a:t>
            </a:r>
          </a:p>
        </p:txBody>
      </p:sp>
      <p:sp>
        <p:nvSpPr>
          <p:cNvPr id="26" name="四角形: 角を丸くする 25">
            <a:extLst>
              <a:ext uri="{FF2B5EF4-FFF2-40B4-BE49-F238E27FC236}">
                <a16:creationId xmlns:a16="http://schemas.microsoft.com/office/drawing/2014/main" id="{B2E2E6E8-ACF9-5485-30B1-6C90C1D80E6B}"/>
              </a:ext>
            </a:extLst>
          </p:cNvPr>
          <p:cNvSpPr/>
          <p:nvPr/>
        </p:nvSpPr>
        <p:spPr>
          <a:xfrm>
            <a:off x="3723640" y="7169402"/>
            <a:ext cx="6428266" cy="18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pPr>
            <a:r>
              <a:rPr kumimoji="1" lang="ja-JP" altLang="en-US" sz="900">
                <a:solidFill>
                  <a:schemeClr val="tx1">
                    <a:lumMod val="75000"/>
                    <a:lumOff val="25000"/>
                  </a:schemeClr>
                </a:solidFill>
              </a:rPr>
              <a:t>出所：日本総研作成</a:t>
            </a:r>
          </a:p>
        </p:txBody>
      </p:sp>
    </p:spTree>
    <p:extLst>
      <p:ext uri="{BB962C8B-B14F-4D97-AF65-F5344CB8AC3E}">
        <p14:creationId xmlns:p14="http://schemas.microsoft.com/office/powerpoint/2010/main" val="74697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A0AE-22A2-002F-F0CC-F8E40B6BF38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062A70B-44B2-3FBE-9500-123AEB4028D7}"/>
              </a:ext>
            </a:extLst>
          </p:cNvPr>
          <p:cNvSpPr>
            <a:spLocks noGrp="1"/>
          </p:cNvSpPr>
          <p:nvPr>
            <p:ph type="title"/>
          </p:nvPr>
        </p:nvSpPr>
        <p:spPr/>
        <p:txBody>
          <a:bodyPr/>
          <a:lstStyle/>
          <a:p>
            <a:r>
              <a:rPr lang="en-US" altLang="ja-JP"/>
              <a:t>2.</a:t>
            </a:r>
            <a:r>
              <a:rPr lang="ja-JP" altLang="en-US"/>
              <a:t>児童育成支援拠点開設に向けて</a:t>
            </a:r>
          </a:p>
        </p:txBody>
      </p:sp>
      <p:sp>
        <p:nvSpPr>
          <p:cNvPr id="3" name="スライド番号プレースホルダー 2">
            <a:extLst>
              <a:ext uri="{FF2B5EF4-FFF2-40B4-BE49-F238E27FC236}">
                <a16:creationId xmlns:a16="http://schemas.microsoft.com/office/drawing/2014/main" id="{989AE205-BD08-769A-7DFF-51D42D3ADDEA}"/>
              </a:ext>
            </a:extLst>
          </p:cNvPr>
          <p:cNvSpPr>
            <a:spLocks noGrp="1"/>
          </p:cNvSpPr>
          <p:nvPr>
            <p:ph type="sldNum" sz="quarter" idx="12"/>
          </p:nvPr>
        </p:nvSpPr>
        <p:spPr/>
        <p:txBody>
          <a:bodyPr/>
          <a:lstStyle/>
          <a:p>
            <a:pPr algn="ctr"/>
            <a:fld id="{76EF8E48-CEE7-4676-9C0E-B2BDD8285033}" type="slidenum">
              <a:rPr kumimoji="1" lang="ja-JP" altLang="en-US" smtClean="0"/>
              <a:pPr algn="ctr"/>
              <a:t>16</a:t>
            </a:fld>
            <a:endParaRPr kumimoji="1" lang="ja-JP" altLang="en-US"/>
          </a:p>
        </p:txBody>
      </p:sp>
      <p:sp>
        <p:nvSpPr>
          <p:cNvPr id="9" name="テキスト プレースホルダー 8">
            <a:extLst>
              <a:ext uri="{FF2B5EF4-FFF2-40B4-BE49-F238E27FC236}">
                <a16:creationId xmlns:a16="http://schemas.microsoft.com/office/drawing/2014/main" id="{3DC35288-E9A7-802F-3B3A-1E51806BA07E}"/>
              </a:ext>
            </a:extLst>
          </p:cNvPr>
          <p:cNvSpPr>
            <a:spLocks noGrp="1"/>
          </p:cNvSpPr>
          <p:nvPr>
            <p:ph type="body" sz="half" idx="2"/>
          </p:nvPr>
        </p:nvSpPr>
        <p:spPr/>
        <p:txBody>
          <a:bodyPr/>
          <a:lstStyle/>
          <a:p>
            <a:r>
              <a:rPr lang="ja-JP" altLang="en-US" dirty="0"/>
              <a:t>⑵ 施設整備</a:t>
            </a:r>
          </a:p>
        </p:txBody>
      </p:sp>
    </p:spTree>
    <p:extLst>
      <p:ext uri="{BB962C8B-B14F-4D97-AF65-F5344CB8AC3E}">
        <p14:creationId xmlns:p14="http://schemas.microsoft.com/office/powerpoint/2010/main" val="145903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19C4-D1C4-D961-F230-2D906DCBDB6B}"/>
            </a:ext>
          </a:extLst>
        </p:cNvPr>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B41DC3F8-528E-FE5C-04C9-0ADBE007D768}"/>
              </a:ext>
            </a:extLst>
          </p:cNvPr>
          <p:cNvSpPr/>
          <p:nvPr/>
        </p:nvSpPr>
        <p:spPr>
          <a:xfrm>
            <a:off x="539906" y="2568906"/>
            <a:ext cx="9612000" cy="1728000"/>
          </a:xfrm>
          <a:prstGeom prst="roundRect">
            <a:avLst>
              <a:gd name="adj" fmla="val 0"/>
            </a:avLst>
          </a:prstGeom>
          <a:solidFill>
            <a:schemeClr val="bg1"/>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just">
              <a:lnSpc>
                <a:spcPct val="120000"/>
              </a:lnSpc>
            </a:pPr>
            <a:endParaRPr kumimoji="1" lang="ja-JP" altLang="en-US" sz="1300" spc="-40">
              <a:solidFill>
                <a:schemeClr val="tx1">
                  <a:lumMod val="75000"/>
                  <a:lumOff val="25000"/>
                </a:schemeClr>
              </a:solidFill>
            </a:endParaRPr>
          </a:p>
        </p:txBody>
      </p:sp>
      <p:sp>
        <p:nvSpPr>
          <p:cNvPr id="18" name="四角形: 角を丸くする 17">
            <a:extLst>
              <a:ext uri="{FF2B5EF4-FFF2-40B4-BE49-F238E27FC236}">
                <a16:creationId xmlns:a16="http://schemas.microsoft.com/office/drawing/2014/main" id="{6E5C30EF-4A15-25DE-14DD-EEC41CE2CF4A}"/>
              </a:ext>
            </a:extLst>
          </p:cNvPr>
          <p:cNvSpPr/>
          <p:nvPr/>
        </p:nvSpPr>
        <p:spPr>
          <a:xfrm>
            <a:off x="539906" y="2208907"/>
            <a:ext cx="9612000" cy="360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500" b="1" spc="100">
                <a:solidFill>
                  <a:schemeClr val="bg1"/>
                </a:solidFill>
              </a:rPr>
              <a:t>こども家庭庁「児童育成支援拠点事業実施要綱」より抜粋</a:t>
            </a:r>
          </a:p>
        </p:txBody>
      </p:sp>
      <p:sp>
        <p:nvSpPr>
          <p:cNvPr id="2" name="タイトル 1">
            <a:extLst>
              <a:ext uri="{FF2B5EF4-FFF2-40B4-BE49-F238E27FC236}">
                <a16:creationId xmlns:a16="http://schemas.microsoft.com/office/drawing/2014/main" id="{FF12BA34-9EAC-E818-67CF-68053E06C26A}"/>
              </a:ext>
            </a:extLst>
          </p:cNvPr>
          <p:cNvSpPr>
            <a:spLocks noGrp="1"/>
          </p:cNvSpPr>
          <p:nvPr>
            <p:ph type="title"/>
          </p:nvPr>
        </p:nvSpPr>
        <p:spPr/>
        <p:txBody>
          <a:bodyPr/>
          <a:lstStyle/>
          <a:p>
            <a:r>
              <a:rPr kumimoji="1" lang="ja-JP" altLang="en-US"/>
              <a:t>満たすべき要件</a:t>
            </a:r>
          </a:p>
        </p:txBody>
      </p:sp>
      <p:sp>
        <p:nvSpPr>
          <p:cNvPr id="3" name="スライド番号プレースホルダー 2">
            <a:extLst>
              <a:ext uri="{FF2B5EF4-FFF2-40B4-BE49-F238E27FC236}">
                <a16:creationId xmlns:a16="http://schemas.microsoft.com/office/drawing/2014/main" id="{44EA3446-A2C0-AA2F-1078-7243C2C07E16}"/>
              </a:ext>
            </a:extLst>
          </p:cNvPr>
          <p:cNvSpPr>
            <a:spLocks noGrp="1"/>
          </p:cNvSpPr>
          <p:nvPr>
            <p:ph type="sldNum" sz="quarter" idx="12"/>
          </p:nvPr>
        </p:nvSpPr>
        <p:spPr/>
        <p:txBody>
          <a:bodyPr/>
          <a:lstStyle/>
          <a:p>
            <a:pPr algn="ctr"/>
            <a:fld id="{76EF8E48-CEE7-4676-9C0E-B2BDD8285033}" type="slidenum">
              <a:rPr kumimoji="1" lang="ja-JP" altLang="en-US" smtClean="0"/>
              <a:pPr algn="ctr"/>
              <a:t>17</a:t>
            </a:fld>
            <a:endParaRPr kumimoji="1" lang="ja-JP" altLang="en-US"/>
          </a:p>
        </p:txBody>
      </p:sp>
      <p:sp>
        <p:nvSpPr>
          <p:cNvPr id="4" name="テキスト プレースホルダー 3">
            <a:extLst>
              <a:ext uri="{FF2B5EF4-FFF2-40B4-BE49-F238E27FC236}">
                <a16:creationId xmlns:a16="http://schemas.microsoft.com/office/drawing/2014/main" id="{E90B7EBB-44F9-BA54-4767-852DBF87BFD2}"/>
              </a:ext>
            </a:extLst>
          </p:cNvPr>
          <p:cNvSpPr>
            <a:spLocks noGrp="1"/>
          </p:cNvSpPr>
          <p:nvPr>
            <p:ph type="body" sz="half" idx="2"/>
          </p:nvPr>
        </p:nvSpPr>
        <p:spPr>
          <a:xfrm>
            <a:off x="539906" y="1002464"/>
            <a:ext cx="9612000" cy="997046"/>
          </a:xfrm>
        </p:spPr>
        <p:txBody>
          <a:bodyPr/>
          <a:lstStyle/>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mn-cs"/>
              </a:rPr>
              <a:t>児童育成支援拠点における施設整備について、こども家庭庁が実施要綱およびガイドラインで規定する要件は以下のとおりです。</a:t>
            </a:r>
          </a:p>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mn-cs"/>
              </a:rPr>
              <a:t>以下の内容に加え、</a:t>
            </a:r>
            <a:r>
              <a:rPr kumimoji="1" lang="ja-JP" altLang="en-US" sz="1500" b="1" i="0" u="none" strike="noStrike" kern="1200" cap="none" spc="50" normalizeH="0" baseline="0" noProof="0" dirty="0">
                <a:ln>
                  <a:noFill/>
                </a:ln>
                <a:solidFill>
                  <a:srgbClr val="019DB7"/>
                </a:solidFill>
                <a:effectLst/>
                <a:uLnTx/>
                <a:uFillTx/>
                <a:latin typeface="游ゴシック"/>
                <a:ea typeface="游ゴシック"/>
                <a:cs typeface="+mn-cs"/>
              </a:rPr>
              <a:t>各自治体における独自の要件</a:t>
            </a:r>
            <a:r>
              <a:rPr kumimoji="1" lang="ja-JP" altLang="en-US" sz="1500" b="1"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mn-cs"/>
              </a:rPr>
              <a:t>にも注意して実施内容を定める必要があります。</a:t>
            </a:r>
          </a:p>
        </p:txBody>
      </p:sp>
      <p:sp>
        <p:nvSpPr>
          <p:cNvPr id="6" name="楕円 5">
            <a:extLst>
              <a:ext uri="{FF2B5EF4-FFF2-40B4-BE49-F238E27FC236}">
                <a16:creationId xmlns:a16="http://schemas.microsoft.com/office/drawing/2014/main" id="{8E6F5F23-8C23-6291-0C9B-AE0FE2FA0213}"/>
              </a:ext>
            </a:extLst>
          </p:cNvPr>
          <p:cNvSpPr/>
          <p:nvPr/>
        </p:nvSpPr>
        <p:spPr>
          <a:xfrm>
            <a:off x="767160" y="2721029"/>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1</a:t>
            </a:r>
            <a:endParaRPr kumimoji="1" lang="ja-JP" altLang="en-US" sz="1200" b="1" spc="100"/>
          </a:p>
        </p:txBody>
      </p:sp>
      <p:sp>
        <p:nvSpPr>
          <p:cNvPr id="7" name="四角形: 角を丸くする 6">
            <a:extLst>
              <a:ext uri="{FF2B5EF4-FFF2-40B4-BE49-F238E27FC236}">
                <a16:creationId xmlns:a16="http://schemas.microsoft.com/office/drawing/2014/main" id="{6C34D2D4-9156-7460-B0E7-06F9365CF1FA}"/>
              </a:ext>
            </a:extLst>
          </p:cNvPr>
          <p:cNvSpPr/>
          <p:nvPr/>
        </p:nvSpPr>
        <p:spPr>
          <a:xfrm>
            <a:off x="1122680" y="2693741"/>
            <a:ext cx="8801973" cy="146747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spcBef>
                <a:spcPts val="300"/>
              </a:spcBef>
              <a:spcAft>
                <a:spcPts val="300"/>
              </a:spcAft>
              <a:buClr>
                <a:schemeClr val="bg1">
                  <a:lumMod val="65000"/>
                </a:schemeClr>
              </a:buClr>
              <a:buSzPct val="70000"/>
            </a:pPr>
            <a:r>
              <a:rPr kumimoji="1" lang="ja-JP" altLang="en-US" sz="1400" b="1" spc="50">
                <a:solidFill>
                  <a:schemeClr val="tx1">
                    <a:lumMod val="75000"/>
                    <a:lumOff val="25000"/>
                  </a:schemeClr>
                </a:solidFill>
              </a:rPr>
              <a:t>児童館、児童養護施設、児童家庭支援センター等の子育て関連施設やその他市町村が児童の居場所支援を行う場所として適当と認めた場所</a:t>
            </a:r>
            <a:r>
              <a:rPr kumimoji="1" lang="ja-JP" altLang="en-US" sz="1400" spc="50">
                <a:solidFill>
                  <a:schemeClr val="tx1">
                    <a:lumMod val="75000"/>
                    <a:lumOff val="25000"/>
                  </a:schemeClr>
                </a:solidFill>
              </a:rPr>
              <a:t>（空き家や賃貸物件の活用を含む。）</a:t>
            </a:r>
          </a:p>
          <a:p>
            <a:pPr algn="just">
              <a:lnSpc>
                <a:spcPct val="130000"/>
              </a:lnSpc>
              <a:spcBef>
                <a:spcPts val="300"/>
              </a:spcBef>
              <a:spcAft>
                <a:spcPts val="300"/>
              </a:spcAft>
              <a:buClr>
                <a:schemeClr val="bg1">
                  <a:lumMod val="65000"/>
                </a:schemeClr>
              </a:buClr>
              <a:buSzPct val="70000"/>
            </a:pPr>
            <a:r>
              <a:rPr kumimoji="1" lang="ja-JP" altLang="en-US" sz="1400" spc="50">
                <a:solidFill>
                  <a:schemeClr val="tx1">
                    <a:lumMod val="75000"/>
                    <a:lumOff val="25000"/>
                  </a:schemeClr>
                </a:solidFill>
              </a:rPr>
              <a:t>本事業を行う場所には、</a:t>
            </a:r>
            <a:r>
              <a:rPr kumimoji="1" lang="ja-JP" altLang="en-US" sz="1400" b="1" spc="50">
                <a:solidFill>
                  <a:schemeClr val="tx1">
                    <a:lumMod val="75000"/>
                    <a:lumOff val="25000"/>
                  </a:schemeClr>
                </a:solidFill>
              </a:rPr>
              <a:t>開所時間中に児童が集まることができる専用スペースその他支援の実施に必要な設備を設ける</a:t>
            </a:r>
            <a:r>
              <a:rPr kumimoji="1" lang="ja-JP" altLang="en-US" sz="1400" spc="50">
                <a:solidFill>
                  <a:schemeClr val="tx1">
                    <a:lumMod val="75000"/>
                    <a:lumOff val="25000"/>
                  </a:schemeClr>
                </a:solidFill>
              </a:rPr>
              <a:t>こと。なお、静養室、相談室、事務室、キッチン、学習スペース、浴室及び便所等の設備を設けることが望ましい。</a:t>
            </a:r>
          </a:p>
        </p:txBody>
      </p:sp>
      <p:sp>
        <p:nvSpPr>
          <p:cNvPr id="8" name="楕円 7">
            <a:extLst>
              <a:ext uri="{FF2B5EF4-FFF2-40B4-BE49-F238E27FC236}">
                <a16:creationId xmlns:a16="http://schemas.microsoft.com/office/drawing/2014/main" id="{D807C22B-8BB3-157C-B032-C41C3DF4A4E5}"/>
              </a:ext>
            </a:extLst>
          </p:cNvPr>
          <p:cNvSpPr/>
          <p:nvPr/>
        </p:nvSpPr>
        <p:spPr>
          <a:xfrm>
            <a:off x="767160" y="3355047"/>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2</a:t>
            </a:r>
            <a:endParaRPr kumimoji="1" lang="ja-JP" altLang="en-US" sz="1200" b="1" spc="100"/>
          </a:p>
        </p:txBody>
      </p:sp>
      <p:sp>
        <p:nvSpPr>
          <p:cNvPr id="13" name="正方形/長方形 12">
            <a:extLst>
              <a:ext uri="{FF2B5EF4-FFF2-40B4-BE49-F238E27FC236}">
                <a16:creationId xmlns:a16="http://schemas.microsoft.com/office/drawing/2014/main" id="{F4BA70F3-2E48-D331-5B0F-166B130AADDA}"/>
              </a:ext>
            </a:extLst>
          </p:cNvPr>
          <p:cNvSpPr/>
          <p:nvPr/>
        </p:nvSpPr>
        <p:spPr>
          <a:xfrm flipV="1">
            <a:off x="539906" y="4483830"/>
            <a:ext cx="9576000" cy="25554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0" name="四角形: 角を丸くする 9">
            <a:extLst>
              <a:ext uri="{FF2B5EF4-FFF2-40B4-BE49-F238E27FC236}">
                <a16:creationId xmlns:a16="http://schemas.microsoft.com/office/drawing/2014/main" id="{CCBC5641-9D93-934E-B950-7DC693B80806}"/>
              </a:ext>
            </a:extLst>
          </p:cNvPr>
          <p:cNvSpPr/>
          <p:nvPr/>
        </p:nvSpPr>
        <p:spPr>
          <a:xfrm>
            <a:off x="893160" y="5016686"/>
            <a:ext cx="8869493" cy="89957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buClr>
                <a:schemeClr val="bg1">
                  <a:lumMod val="65000"/>
                </a:schemeClr>
              </a:buClr>
              <a:buSzPct val="70000"/>
            </a:pPr>
            <a:r>
              <a:rPr kumimoji="1" lang="ja-JP" altLang="en-US" sz="1200" dirty="0">
                <a:solidFill>
                  <a:schemeClr val="tx1">
                    <a:lumMod val="75000"/>
                    <a:lumOff val="25000"/>
                  </a:schemeClr>
                </a:solidFill>
              </a:rPr>
              <a:t>施設面積に関しては、</a:t>
            </a:r>
            <a:r>
              <a:rPr kumimoji="1" lang="ja-JP" altLang="en-US" sz="1200" b="1" dirty="0">
                <a:solidFill>
                  <a:schemeClr val="tx1">
                    <a:lumMod val="75000"/>
                    <a:lumOff val="25000"/>
                  </a:schemeClr>
                </a:solidFill>
              </a:rPr>
              <a:t>定員数に合わせ十分な広さを確保すること。</a:t>
            </a:r>
          </a:p>
          <a:p>
            <a:pPr algn="just">
              <a:lnSpc>
                <a:spcPct val="130000"/>
              </a:lnSpc>
              <a:buClr>
                <a:schemeClr val="bg1">
                  <a:lumMod val="65000"/>
                </a:schemeClr>
              </a:buClr>
              <a:buSzPct val="70000"/>
            </a:pPr>
            <a:r>
              <a:rPr kumimoji="1" lang="ja-JP" altLang="en-US" sz="1200" dirty="0">
                <a:solidFill>
                  <a:schemeClr val="tx1">
                    <a:lumMod val="75000"/>
                    <a:lumOff val="25000"/>
                  </a:schemeClr>
                </a:solidFill>
              </a:rPr>
              <a:t>なお、</a:t>
            </a:r>
            <a:r>
              <a:rPr kumimoji="1" lang="ja-JP" altLang="en-US" sz="1200" b="1" dirty="0">
                <a:solidFill>
                  <a:schemeClr val="tx1">
                    <a:lumMod val="75000"/>
                    <a:lumOff val="25000"/>
                  </a:schemeClr>
                </a:solidFill>
              </a:rPr>
              <a:t>専用のスペースについては、児童一人当たりの床面積 </a:t>
            </a:r>
            <a:r>
              <a:rPr kumimoji="1" lang="en-US" altLang="ja-JP" sz="1200" b="1" dirty="0">
                <a:solidFill>
                  <a:schemeClr val="tx1">
                    <a:lumMod val="75000"/>
                    <a:lumOff val="25000"/>
                  </a:schemeClr>
                </a:solidFill>
              </a:rPr>
              <a:t>2.47㎡</a:t>
            </a:r>
            <a:r>
              <a:rPr kumimoji="1" lang="ja-JP" altLang="en-US" sz="1200" b="1" dirty="0">
                <a:solidFill>
                  <a:schemeClr val="tx1">
                    <a:lumMod val="75000"/>
                    <a:lumOff val="25000"/>
                  </a:schemeClr>
                </a:solidFill>
              </a:rPr>
              <a:t>を目安としつつ、適切なスペースを確保</a:t>
            </a:r>
            <a:r>
              <a:rPr kumimoji="1" lang="ja-JP" altLang="en-US" sz="1200" dirty="0">
                <a:solidFill>
                  <a:schemeClr val="tx1">
                    <a:lumMod val="75000"/>
                    <a:lumOff val="25000"/>
                  </a:schemeClr>
                </a:solidFill>
              </a:rPr>
              <a:t>することが望ましい。</a:t>
            </a:r>
          </a:p>
          <a:p>
            <a:pPr algn="just">
              <a:lnSpc>
                <a:spcPct val="130000"/>
              </a:lnSpc>
              <a:buClr>
                <a:schemeClr val="bg1">
                  <a:lumMod val="65000"/>
                </a:schemeClr>
              </a:buClr>
              <a:buSzPct val="70000"/>
            </a:pPr>
            <a:r>
              <a:rPr kumimoji="1" lang="ja-JP" altLang="en-US" sz="1200" dirty="0">
                <a:solidFill>
                  <a:schemeClr val="tx1">
                    <a:lumMod val="75000"/>
                    <a:lumOff val="25000"/>
                  </a:schemeClr>
                </a:solidFill>
              </a:rPr>
              <a:t>また、活動の拠点としての機能を備えた専用スペースとは別に、</a:t>
            </a:r>
            <a:r>
              <a:rPr kumimoji="1" lang="ja-JP" altLang="en-US" sz="1200" b="1" dirty="0">
                <a:solidFill>
                  <a:schemeClr val="tx1">
                    <a:lumMod val="75000"/>
                    <a:lumOff val="25000"/>
                  </a:schemeClr>
                </a:solidFill>
              </a:rPr>
              <a:t>体調が悪いとき等に静養できる場の確保に努める</a:t>
            </a:r>
            <a:r>
              <a:rPr kumimoji="1" lang="ja-JP" altLang="en-US" sz="1200" dirty="0">
                <a:solidFill>
                  <a:schemeClr val="tx1">
                    <a:lumMod val="75000"/>
                    <a:lumOff val="25000"/>
                  </a:schemeClr>
                </a:solidFill>
              </a:rPr>
              <a:t>こと。</a:t>
            </a:r>
            <a:endParaRPr kumimoji="1" lang="en-US" altLang="ja-JP" sz="1200" dirty="0">
              <a:solidFill>
                <a:schemeClr val="tx1">
                  <a:lumMod val="75000"/>
                  <a:lumOff val="25000"/>
                </a:schemeClr>
              </a:solidFill>
            </a:endParaRPr>
          </a:p>
          <a:p>
            <a:pPr algn="just">
              <a:lnSpc>
                <a:spcPct val="130000"/>
              </a:lnSpc>
              <a:buClr>
                <a:schemeClr val="bg1">
                  <a:lumMod val="65000"/>
                </a:schemeClr>
              </a:buClr>
              <a:buSzPct val="70000"/>
            </a:pPr>
            <a:r>
              <a:rPr kumimoji="1" lang="ja-JP" altLang="ja-JP" sz="1200" dirty="0">
                <a:solidFill>
                  <a:schemeClr val="tx1">
                    <a:lumMod val="75000"/>
                    <a:lumOff val="25000"/>
                  </a:schemeClr>
                </a:solidFill>
              </a:rPr>
              <a:t>事業所に備える設備としては、以下を参考に本事業の実施に必要な設備を設けること</a:t>
            </a:r>
            <a:r>
              <a:rPr kumimoji="1" lang="ja-JP" altLang="en-US" sz="1200" dirty="0">
                <a:solidFill>
                  <a:schemeClr val="tx1">
                    <a:lumMod val="75000"/>
                    <a:lumOff val="25000"/>
                  </a:schemeClr>
                </a:solidFill>
              </a:rPr>
              <a:t>。</a:t>
            </a:r>
            <a:endParaRPr kumimoji="1" lang="ja-JP" altLang="ja-JP" sz="1200" dirty="0">
              <a:solidFill>
                <a:schemeClr val="tx1">
                  <a:lumMod val="75000"/>
                  <a:lumOff val="25000"/>
                </a:schemeClr>
              </a:solidFill>
            </a:endParaRPr>
          </a:p>
          <a:p>
            <a:pPr algn="just">
              <a:lnSpc>
                <a:spcPct val="130000"/>
              </a:lnSpc>
              <a:buClr>
                <a:schemeClr val="bg1">
                  <a:lumMod val="65000"/>
                </a:schemeClr>
              </a:buClr>
              <a:buSzPct val="70000"/>
            </a:pPr>
            <a:endParaRPr kumimoji="1" lang="ja-JP" altLang="en-US" sz="1200" dirty="0">
              <a:solidFill>
                <a:schemeClr val="tx1">
                  <a:lumMod val="75000"/>
                  <a:lumOff val="25000"/>
                </a:schemeClr>
              </a:solidFill>
            </a:endParaRPr>
          </a:p>
        </p:txBody>
      </p:sp>
      <p:sp>
        <p:nvSpPr>
          <p:cNvPr id="12" name="四角形: 角を丸くする 11">
            <a:extLst>
              <a:ext uri="{FF2B5EF4-FFF2-40B4-BE49-F238E27FC236}">
                <a16:creationId xmlns:a16="http://schemas.microsoft.com/office/drawing/2014/main" id="{644F46DF-F114-1431-7861-8CFFA3A9735E}"/>
              </a:ext>
            </a:extLst>
          </p:cNvPr>
          <p:cNvSpPr/>
          <p:nvPr/>
        </p:nvSpPr>
        <p:spPr>
          <a:xfrm>
            <a:off x="900000" y="6401096"/>
            <a:ext cx="8869493" cy="49636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buClr>
                <a:schemeClr val="bg1">
                  <a:lumMod val="65000"/>
                </a:schemeClr>
              </a:buClr>
              <a:buSzPct val="70000"/>
            </a:pPr>
            <a:r>
              <a:rPr kumimoji="1" lang="ja-JP" altLang="en-US" sz="1200" dirty="0">
                <a:solidFill>
                  <a:schemeClr val="tx1">
                    <a:lumMod val="75000"/>
                    <a:lumOff val="25000"/>
                  </a:schemeClr>
                </a:solidFill>
              </a:rPr>
              <a:t>児童が集まることができる本事業専用のスペース／学習室／相談室、静養室 ／事務室／調理室（キッチン）、調理設備／</a:t>
            </a:r>
            <a:endParaRPr kumimoji="1" lang="en-US" altLang="ja-JP" sz="1200" dirty="0">
              <a:solidFill>
                <a:schemeClr val="tx1">
                  <a:lumMod val="75000"/>
                  <a:lumOff val="25000"/>
                </a:schemeClr>
              </a:solidFill>
            </a:endParaRPr>
          </a:p>
          <a:p>
            <a:pPr algn="just">
              <a:lnSpc>
                <a:spcPct val="130000"/>
              </a:lnSpc>
              <a:buClr>
                <a:schemeClr val="bg1">
                  <a:lumMod val="65000"/>
                </a:schemeClr>
              </a:buClr>
              <a:buSzPct val="70000"/>
            </a:pPr>
            <a:r>
              <a:rPr kumimoji="1" lang="ja-JP" altLang="en-US" sz="1200" dirty="0">
                <a:solidFill>
                  <a:schemeClr val="tx1">
                    <a:lumMod val="75000"/>
                    <a:lumOff val="25000"/>
                  </a:schemeClr>
                </a:solidFill>
              </a:rPr>
              <a:t> 浴室・シャワー室、便所</a:t>
            </a:r>
          </a:p>
        </p:txBody>
      </p:sp>
      <p:sp>
        <p:nvSpPr>
          <p:cNvPr id="14" name="二等辺三角形 13">
            <a:extLst>
              <a:ext uri="{FF2B5EF4-FFF2-40B4-BE49-F238E27FC236}">
                <a16:creationId xmlns:a16="http://schemas.microsoft.com/office/drawing/2014/main" id="{9F0639B6-7686-329D-E8B8-676497560591}"/>
              </a:ext>
            </a:extLst>
          </p:cNvPr>
          <p:cNvSpPr/>
          <p:nvPr/>
        </p:nvSpPr>
        <p:spPr>
          <a:xfrm>
            <a:off x="4990306" y="4187613"/>
            <a:ext cx="711200" cy="404409"/>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9" name="四角形: 角を丸くする 8">
            <a:extLst>
              <a:ext uri="{FF2B5EF4-FFF2-40B4-BE49-F238E27FC236}">
                <a16:creationId xmlns:a16="http://schemas.microsoft.com/office/drawing/2014/main" id="{135E1342-299D-47C3-E023-17EAA566E216}"/>
              </a:ext>
            </a:extLst>
          </p:cNvPr>
          <p:cNvSpPr/>
          <p:nvPr/>
        </p:nvSpPr>
        <p:spPr>
          <a:xfrm>
            <a:off x="539906" y="4616330"/>
            <a:ext cx="9576000" cy="360000"/>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300">
                <a:solidFill>
                  <a:srgbClr val="019DB7"/>
                </a:solidFill>
              </a:rPr>
              <a:t>こども家庭庁「児童育成支援拠点事業ガイドライン」より抜粋</a:t>
            </a:r>
          </a:p>
        </p:txBody>
      </p:sp>
      <p:sp>
        <p:nvSpPr>
          <p:cNvPr id="15" name="四角形: 角を丸くする 14">
            <a:extLst>
              <a:ext uri="{FF2B5EF4-FFF2-40B4-BE49-F238E27FC236}">
                <a16:creationId xmlns:a16="http://schemas.microsoft.com/office/drawing/2014/main" id="{97E8D9C8-6F53-D062-F7B9-7F7395757C08}"/>
              </a:ext>
            </a:extLst>
          </p:cNvPr>
          <p:cNvSpPr/>
          <p:nvPr/>
        </p:nvSpPr>
        <p:spPr>
          <a:xfrm>
            <a:off x="911160" y="6068384"/>
            <a:ext cx="8869493" cy="25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nchorCtr="0"/>
          <a:lstStyle/>
          <a:p>
            <a:pPr algn="ctr">
              <a:lnSpc>
                <a:spcPct val="130000"/>
              </a:lnSpc>
              <a:buClr>
                <a:schemeClr val="bg1">
                  <a:lumMod val="65000"/>
                </a:schemeClr>
              </a:buClr>
              <a:buSzPct val="70000"/>
            </a:pPr>
            <a:r>
              <a:rPr kumimoji="1" lang="ja-JP" altLang="en-US" sz="1200" b="1">
                <a:solidFill>
                  <a:srgbClr val="01B4D2"/>
                </a:solidFill>
              </a:rPr>
              <a:t>支援の実施に必要な設備（一例）</a:t>
            </a:r>
          </a:p>
        </p:txBody>
      </p:sp>
      <p:sp>
        <p:nvSpPr>
          <p:cNvPr id="11" name="四角形: 角を丸くする 10">
            <a:extLst>
              <a:ext uri="{FF2B5EF4-FFF2-40B4-BE49-F238E27FC236}">
                <a16:creationId xmlns:a16="http://schemas.microsoft.com/office/drawing/2014/main" id="{5B131288-F851-DED1-CE33-400DC09FC93C}"/>
              </a:ext>
            </a:extLst>
          </p:cNvPr>
          <p:cNvSpPr/>
          <p:nvPr/>
        </p:nvSpPr>
        <p:spPr>
          <a:xfrm>
            <a:off x="359464" y="7105091"/>
            <a:ext cx="9756442"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buClr>
                <a:schemeClr val="bg1">
                  <a:lumMod val="65000"/>
                </a:schemeClr>
              </a:buClr>
              <a:buSzPct val="70000"/>
            </a:pPr>
            <a:r>
              <a:rPr kumimoji="1" lang="ja-JP" altLang="en-US" sz="650">
                <a:solidFill>
                  <a:schemeClr val="tx1">
                    <a:lumMod val="75000"/>
                    <a:lumOff val="25000"/>
                  </a:schemeClr>
                </a:solidFill>
              </a:rPr>
              <a:t>出所：こども家庭庁「児童育成支援拠点事業実施要綱」</a:t>
            </a:r>
            <a:r>
              <a:rPr kumimoji="1" lang="en-US" altLang="ja-JP" sz="650">
                <a:solidFill>
                  <a:schemeClr val="tx1">
                    <a:lumMod val="75000"/>
                    <a:lumOff val="25000"/>
                  </a:schemeClr>
                </a:solidFill>
              </a:rPr>
              <a:t>〈https://www.cfa.go.jp/assets/contents/node/</a:t>
            </a:r>
            <a:r>
              <a:rPr kumimoji="1" lang="en-US" altLang="ja-JP" sz="650" err="1">
                <a:solidFill>
                  <a:schemeClr val="tx1">
                    <a:lumMod val="75000"/>
                    <a:lumOff val="25000"/>
                  </a:schemeClr>
                </a:solidFill>
              </a:rPr>
              <a:t>basic_page</a:t>
            </a:r>
            <a:r>
              <a:rPr kumimoji="1" lang="en-US" altLang="ja-JP" sz="650">
                <a:solidFill>
                  <a:schemeClr val="tx1">
                    <a:lumMod val="75000"/>
                    <a:lumOff val="25000"/>
                  </a:schemeClr>
                </a:solidFill>
              </a:rPr>
              <a:t>/</a:t>
            </a:r>
            <a:r>
              <a:rPr kumimoji="1" lang="en-US" altLang="ja-JP" sz="650" err="1">
                <a:solidFill>
                  <a:schemeClr val="tx1">
                    <a:lumMod val="75000"/>
                    <a:lumOff val="25000"/>
                  </a:schemeClr>
                </a:solidFill>
              </a:rPr>
              <a:t>field_ref_resources</a:t>
            </a:r>
            <a:r>
              <a:rPr kumimoji="1" lang="en-US" altLang="ja-JP" sz="650">
                <a:solidFill>
                  <a:schemeClr val="tx1">
                    <a:lumMod val="75000"/>
                    <a:lumOff val="25000"/>
                  </a:schemeClr>
                </a:solidFill>
              </a:rPr>
              <a:t>/50439ba1-c44b-450c-b936-cf0f572709d7/5fa8a7e2/20250501_policies_kosodateshien_jido-kyoten_15.pdf〉</a:t>
            </a:r>
          </a:p>
          <a:p>
            <a:pPr algn="r">
              <a:buClr>
                <a:schemeClr val="bg1">
                  <a:lumMod val="65000"/>
                </a:schemeClr>
              </a:buClr>
              <a:buSzPct val="70000"/>
            </a:pPr>
            <a:r>
              <a:rPr kumimoji="1" lang="zh-TW" altLang="en-US" sz="650">
                <a:solidFill>
                  <a:schemeClr val="tx1">
                    <a:lumMod val="75000"/>
                    <a:lumOff val="25000"/>
                  </a:schemeClr>
                </a:solidFill>
              </a:rPr>
              <a:t>（最終閲覧日</a:t>
            </a:r>
            <a:r>
              <a:rPr kumimoji="1" lang="en-US" altLang="zh-TW" sz="650">
                <a:solidFill>
                  <a:schemeClr val="tx1">
                    <a:lumMod val="75000"/>
                    <a:lumOff val="25000"/>
                  </a:schemeClr>
                </a:solidFill>
              </a:rPr>
              <a:t>2026/3/23</a:t>
            </a:r>
            <a:r>
              <a:rPr kumimoji="1" lang="zh-TW" altLang="en-US" sz="650">
                <a:solidFill>
                  <a:schemeClr val="tx1">
                    <a:lumMod val="75000"/>
                    <a:lumOff val="25000"/>
                  </a:schemeClr>
                </a:solidFill>
              </a:rPr>
              <a:t>）</a:t>
            </a:r>
            <a:r>
              <a:rPr kumimoji="1" lang="ja-JP" altLang="en-US" sz="650">
                <a:solidFill>
                  <a:schemeClr val="tx1">
                    <a:lumMod val="75000"/>
                    <a:lumOff val="25000"/>
                  </a:schemeClr>
                </a:solidFill>
              </a:rPr>
              <a:t>、</a:t>
            </a:r>
            <a:br>
              <a:rPr kumimoji="1" lang="en-US" altLang="ja-JP" sz="650">
                <a:solidFill>
                  <a:schemeClr val="tx1">
                    <a:lumMod val="75000"/>
                    <a:lumOff val="25000"/>
                  </a:schemeClr>
                </a:solidFill>
              </a:rPr>
            </a:br>
            <a:r>
              <a:rPr kumimoji="1" lang="ja-JP" altLang="en-US" sz="650">
                <a:solidFill>
                  <a:schemeClr val="tx1">
                    <a:lumMod val="75000"/>
                    <a:lumOff val="25000"/>
                  </a:schemeClr>
                </a:solidFill>
              </a:rPr>
              <a:t>こども家庭庁「児童育成支援拠点事業ガイドライン」</a:t>
            </a:r>
            <a:r>
              <a:rPr kumimoji="1" lang="en-US" altLang="ja-JP" sz="650">
                <a:solidFill>
                  <a:schemeClr val="tx1">
                    <a:lumMod val="75000"/>
                    <a:lumOff val="25000"/>
                  </a:schemeClr>
                </a:solidFill>
              </a:rPr>
              <a:t>〈https://www.cfa.go.jp/assets/contents/node/</a:t>
            </a:r>
            <a:r>
              <a:rPr kumimoji="1" lang="en-US" altLang="ja-JP" sz="650" err="1">
                <a:solidFill>
                  <a:schemeClr val="tx1">
                    <a:lumMod val="75000"/>
                    <a:lumOff val="25000"/>
                  </a:schemeClr>
                </a:solidFill>
              </a:rPr>
              <a:t>basic_page</a:t>
            </a:r>
            <a:r>
              <a:rPr kumimoji="1" lang="en-US" altLang="ja-JP" sz="650">
                <a:solidFill>
                  <a:schemeClr val="tx1">
                    <a:lumMod val="75000"/>
                    <a:lumOff val="25000"/>
                  </a:schemeClr>
                </a:solidFill>
              </a:rPr>
              <a:t>/</a:t>
            </a:r>
            <a:r>
              <a:rPr kumimoji="1" lang="en-US" altLang="ja-JP" sz="650" err="1">
                <a:solidFill>
                  <a:schemeClr val="tx1">
                    <a:lumMod val="75000"/>
                    <a:lumOff val="25000"/>
                  </a:schemeClr>
                </a:solidFill>
              </a:rPr>
              <a:t>field_ref_resources</a:t>
            </a:r>
            <a:r>
              <a:rPr kumimoji="1" lang="en-US" altLang="ja-JP" sz="650">
                <a:solidFill>
                  <a:schemeClr val="tx1">
                    <a:lumMod val="75000"/>
                    <a:lumOff val="25000"/>
                  </a:schemeClr>
                </a:solidFill>
              </a:rPr>
              <a:t>/50439ba1-c44b-450c-b936-cf0f572709d7/f2e9ccae/20240826_policies_kosodateshien_jido-kyoten_03.pdf〉</a:t>
            </a:r>
          </a:p>
          <a:p>
            <a:pPr algn="r">
              <a:buClr>
                <a:schemeClr val="bg1">
                  <a:lumMod val="65000"/>
                </a:schemeClr>
              </a:buClr>
              <a:buSzPct val="70000"/>
            </a:pPr>
            <a:r>
              <a:rPr kumimoji="1" lang="zh-TW" altLang="en-US" sz="650">
                <a:solidFill>
                  <a:schemeClr val="tx1">
                    <a:lumMod val="75000"/>
                    <a:lumOff val="25000"/>
                  </a:schemeClr>
                </a:solidFill>
              </a:rPr>
              <a:t>（最終閲覧日</a:t>
            </a:r>
            <a:r>
              <a:rPr kumimoji="1" lang="en-US" altLang="zh-TW" sz="650">
                <a:solidFill>
                  <a:schemeClr val="tx1">
                    <a:lumMod val="75000"/>
                    <a:lumOff val="25000"/>
                  </a:schemeClr>
                </a:solidFill>
              </a:rPr>
              <a:t>2026/3/23</a:t>
            </a:r>
            <a:r>
              <a:rPr kumimoji="1" lang="zh-TW" altLang="en-US" sz="650">
                <a:solidFill>
                  <a:schemeClr val="tx1">
                    <a:lumMod val="75000"/>
                    <a:lumOff val="25000"/>
                  </a:schemeClr>
                </a:solidFill>
              </a:rPr>
              <a:t>）</a:t>
            </a:r>
            <a:r>
              <a:rPr kumimoji="1" lang="ja-JP" altLang="en-US" sz="650">
                <a:solidFill>
                  <a:schemeClr val="tx1">
                    <a:lumMod val="75000"/>
                    <a:lumOff val="25000"/>
                  </a:schemeClr>
                </a:solidFill>
              </a:rPr>
              <a:t>より抜粋</a:t>
            </a:r>
          </a:p>
        </p:txBody>
      </p:sp>
    </p:spTree>
    <p:extLst>
      <p:ext uri="{BB962C8B-B14F-4D97-AF65-F5344CB8AC3E}">
        <p14:creationId xmlns:p14="http://schemas.microsoft.com/office/powerpoint/2010/main" val="29168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C2E7C-815A-9B74-AF99-80DE52A31C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D0291D9-B659-76ED-7B03-E652B919CF87}"/>
              </a:ext>
            </a:extLst>
          </p:cNvPr>
          <p:cNvSpPr>
            <a:spLocks noGrp="1"/>
          </p:cNvSpPr>
          <p:nvPr>
            <p:ph type="title"/>
          </p:nvPr>
        </p:nvSpPr>
        <p:spPr/>
        <p:txBody>
          <a:bodyPr/>
          <a:lstStyle/>
          <a:p>
            <a:r>
              <a:rPr kumimoji="1" lang="ja-JP" altLang="en-US"/>
              <a:t>施設探しの方法	</a:t>
            </a:r>
          </a:p>
        </p:txBody>
      </p:sp>
      <p:sp>
        <p:nvSpPr>
          <p:cNvPr id="3" name="スライド番号プレースホルダー 2">
            <a:extLst>
              <a:ext uri="{FF2B5EF4-FFF2-40B4-BE49-F238E27FC236}">
                <a16:creationId xmlns:a16="http://schemas.microsoft.com/office/drawing/2014/main" id="{DEE40454-657F-A0D5-E51E-8DDCCE96D417}"/>
              </a:ext>
            </a:extLst>
          </p:cNvPr>
          <p:cNvSpPr>
            <a:spLocks noGrp="1"/>
          </p:cNvSpPr>
          <p:nvPr>
            <p:ph type="sldNum" sz="quarter" idx="12"/>
          </p:nvPr>
        </p:nvSpPr>
        <p:spPr/>
        <p:txBody>
          <a:bodyPr/>
          <a:lstStyle/>
          <a:p>
            <a:pPr algn="ctr"/>
            <a:fld id="{76EF8E48-CEE7-4676-9C0E-B2BDD8285033}" type="slidenum">
              <a:rPr kumimoji="1" lang="ja-JP" altLang="en-US" smtClean="0"/>
              <a:pPr algn="ctr"/>
              <a:t>18</a:t>
            </a:fld>
            <a:endParaRPr kumimoji="1" lang="ja-JP" altLang="en-US"/>
          </a:p>
        </p:txBody>
      </p:sp>
      <p:sp>
        <p:nvSpPr>
          <p:cNvPr id="4" name="テキスト プレースホルダー 3">
            <a:extLst>
              <a:ext uri="{FF2B5EF4-FFF2-40B4-BE49-F238E27FC236}">
                <a16:creationId xmlns:a16="http://schemas.microsoft.com/office/drawing/2014/main" id="{A226F13C-124C-3A4D-641D-6A6DB91E79F3}"/>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latin typeface="游ゴシック"/>
                <a:ea typeface="游ゴシック"/>
              </a:rPr>
              <a:t>児童育成支援拠点事業を実施する施設としては、既存の他事業で設置した施設の活用や、新規物件の活用、市町村が居場所支援等を行う既存の施設等の活用が挙げられます。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latin typeface="游ゴシック"/>
                <a:ea typeface="游ゴシック"/>
              </a:rPr>
              <a:t>施設探しにおいて、以下の点がポイントになります。</a:t>
            </a:r>
          </a:p>
        </p:txBody>
      </p:sp>
      <p:sp>
        <p:nvSpPr>
          <p:cNvPr id="5" name="四角形: 角を丸くする 4">
            <a:extLst>
              <a:ext uri="{FF2B5EF4-FFF2-40B4-BE49-F238E27FC236}">
                <a16:creationId xmlns:a16="http://schemas.microsoft.com/office/drawing/2014/main" id="{2A6D4CE1-CCA1-1F4D-670C-D2910186607F}"/>
              </a:ext>
            </a:extLst>
          </p:cNvPr>
          <p:cNvSpPr/>
          <p:nvPr/>
        </p:nvSpPr>
        <p:spPr>
          <a:xfrm>
            <a:off x="539906" y="5367964"/>
            <a:ext cx="3509581" cy="1889103"/>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 name="四角形: 角を丸くする 5">
            <a:extLst>
              <a:ext uri="{FF2B5EF4-FFF2-40B4-BE49-F238E27FC236}">
                <a16:creationId xmlns:a16="http://schemas.microsoft.com/office/drawing/2014/main" id="{BD7DABEB-4A98-03A6-06D7-F596C9CFE7AA}"/>
              </a:ext>
            </a:extLst>
          </p:cNvPr>
          <p:cNvSpPr/>
          <p:nvPr/>
        </p:nvSpPr>
        <p:spPr>
          <a:xfrm>
            <a:off x="800696" y="6096310"/>
            <a:ext cx="2988001" cy="99081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地域おこし協力隊がまちおこしの一環で作った地域の交流拠点を活用している。</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曜日によって棲み分けを行い、開所日以外はゲストハウスや観光客などの町の内外の交流拠点となっている。</a:t>
            </a:r>
          </a:p>
        </p:txBody>
      </p:sp>
      <p:sp>
        <p:nvSpPr>
          <p:cNvPr id="8" name="四角形: 角を丸くする 7">
            <a:extLst>
              <a:ext uri="{FF2B5EF4-FFF2-40B4-BE49-F238E27FC236}">
                <a16:creationId xmlns:a16="http://schemas.microsoft.com/office/drawing/2014/main" id="{6216EECE-E921-EEDA-6A6A-CDE574A32F7A}"/>
              </a:ext>
            </a:extLst>
          </p:cNvPr>
          <p:cNvSpPr/>
          <p:nvPr/>
        </p:nvSpPr>
        <p:spPr>
          <a:xfrm>
            <a:off x="656021" y="5576710"/>
            <a:ext cx="3277351" cy="3496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200" b="1">
                <a:solidFill>
                  <a:srgbClr val="019DB7"/>
                </a:solidFill>
              </a:rPr>
              <a:t>錦江町「みんなの居場所よろっで」の事例</a:t>
            </a:r>
          </a:p>
          <a:p>
            <a:pPr algn="ctr">
              <a:lnSpc>
                <a:spcPct val="110000"/>
              </a:lnSpc>
            </a:pPr>
            <a:r>
              <a:rPr kumimoji="1" lang="ja-JP" altLang="en-US" sz="1200" b="1">
                <a:solidFill>
                  <a:srgbClr val="019DB7"/>
                </a:solidFill>
              </a:rPr>
              <a:t>（地域交流拠点との併用）</a:t>
            </a:r>
          </a:p>
        </p:txBody>
      </p:sp>
      <p:sp>
        <p:nvSpPr>
          <p:cNvPr id="10" name="四角形: 角を丸くする 9">
            <a:extLst>
              <a:ext uri="{FF2B5EF4-FFF2-40B4-BE49-F238E27FC236}">
                <a16:creationId xmlns:a16="http://schemas.microsoft.com/office/drawing/2014/main" id="{F2173578-D2E4-3F5D-CD95-28D4255C7D84}"/>
              </a:ext>
            </a:extLst>
          </p:cNvPr>
          <p:cNvSpPr/>
          <p:nvPr/>
        </p:nvSpPr>
        <p:spPr>
          <a:xfrm>
            <a:off x="4217840" y="5367964"/>
            <a:ext cx="2685143" cy="1889103"/>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1" name="四角形: 角を丸くする 10">
            <a:extLst>
              <a:ext uri="{FF2B5EF4-FFF2-40B4-BE49-F238E27FC236}">
                <a16:creationId xmlns:a16="http://schemas.microsoft.com/office/drawing/2014/main" id="{25DF1C9D-D58C-25A8-3D37-012ED538E181}"/>
              </a:ext>
            </a:extLst>
          </p:cNvPr>
          <p:cNvSpPr/>
          <p:nvPr/>
        </p:nvSpPr>
        <p:spPr>
          <a:xfrm>
            <a:off x="4407886" y="6096310"/>
            <a:ext cx="2305050" cy="99081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日本財団「子ども第三の居場所」にて建設した施設をそのまま利用している。</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施設面ではスムーズな移行が可能だった。</a:t>
            </a:r>
          </a:p>
        </p:txBody>
      </p:sp>
      <p:sp>
        <p:nvSpPr>
          <p:cNvPr id="12" name="四角形: 角を丸くする 11">
            <a:extLst>
              <a:ext uri="{FF2B5EF4-FFF2-40B4-BE49-F238E27FC236}">
                <a16:creationId xmlns:a16="http://schemas.microsoft.com/office/drawing/2014/main" id="{53EC694F-654B-83D1-1B5D-C7DF9D21206E}"/>
              </a:ext>
            </a:extLst>
          </p:cNvPr>
          <p:cNvSpPr/>
          <p:nvPr/>
        </p:nvSpPr>
        <p:spPr>
          <a:xfrm>
            <a:off x="4299107" y="5576710"/>
            <a:ext cx="2522608" cy="3496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200" b="1">
                <a:solidFill>
                  <a:srgbClr val="019DB7"/>
                </a:solidFill>
              </a:rPr>
              <a:t>下関市「ぬっく」の事例</a:t>
            </a:r>
          </a:p>
          <a:p>
            <a:pPr algn="ctr">
              <a:lnSpc>
                <a:spcPct val="110000"/>
              </a:lnSpc>
            </a:pPr>
            <a:r>
              <a:rPr kumimoji="1" lang="ja-JP" altLang="en-US" sz="1200" b="1">
                <a:solidFill>
                  <a:srgbClr val="019DB7"/>
                </a:solidFill>
              </a:rPr>
              <a:t>（類似事業で建設した施設）</a:t>
            </a:r>
          </a:p>
        </p:txBody>
      </p:sp>
      <p:sp>
        <p:nvSpPr>
          <p:cNvPr id="13" name="四角形: 角を丸くする 12">
            <a:extLst>
              <a:ext uri="{FF2B5EF4-FFF2-40B4-BE49-F238E27FC236}">
                <a16:creationId xmlns:a16="http://schemas.microsoft.com/office/drawing/2014/main" id="{60A94DEF-A71F-4FA2-6F0A-0529A3126EAB}"/>
              </a:ext>
            </a:extLst>
          </p:cNvPr>
          <p:cNvSpPr/>
          <p:nvPr/>
        </p:nvSpPr>
        <p:spPr>
          <a:xfrm>
            <a:off x="7081699" y="5367964"/>
            <a:ext cx="3059845" cy="1889103"/>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4" name="四角形: 角を丸くする 13">
            <a:extLst>
              <a:ext uri="{FF2B5EF4-FFF2-40B4-BE49-F238E27FC236}">
                <a16:creationId xmlns:a16="http://schemas.microsoft.com/office/drawing/2014/main" id="{CDF36672-F3CA-2973-C757-46AFCD434A4D}"/>
              </a:ext>
            </a:extLst>
          </p:cNvPr>
          <p:cNvSpPr/>
          <p:nvPr/>
        </p:nvSpPr>
        <p:spPr>
          <a:xfrm>
            <a:off x="7274929" y="6096310"/>
            <a:ext cx="2673385" cy="99081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地域の社会福祉法人が所有する物件を借りることで、地域からの理解を得やすい土壌があった。</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畳の張替えやふすまの撤去など、拠点運営に向けた改修を行った。</a:t>
            </a:r>
          </a:p>
        </p:txBody>
      </p:sp>
      <p:sp>
        <p:nvSpPr>
          <p:cNvPr id="15" name="四角形: 角を丸くする 14">
            <a:extLst>
              <a:ext uri="{FF2B5EF4-FFF2-40B4-BE49-F238E27FC236}">
                <a16:creationId xmlns:a16="http://schemas.microsoft.com/office/drawing/2014/main" id="{C1CB2819-FEB2-D803-38C8-FBA6FB9837ED}"/>
              </a:ext>
            </a:extLst>
          </p:cNvPr>
          <p:cNvSpPr/>
          <p:nvPr/>
        </p:nvSpPr>
        <p:spPr>
          <a:xfrm>
            <a:off x="7147118" y="5576710"/>
            <a:ext cx="2929006" cy="3496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200" b="1">
                <a:solidFill>
                  <a:srgbClr val="019DB7"/>
                </a:solidFill>
              </a:rPr>
              <a:t>鎌倉市「海辺のてらハウス」の事例</a:t>
            </a:r>
          </a:p>
          <a:p>
            <a:pPr algn="ctr">
              <a:lnSpc>
                <a:spcPct val="110000"/>
              </a:lnSpc>
            </a:pPr>
            <a:r>
              <a:rPr kumimoji="1" lang="ja-JP" altLang="en-US" sz="1200" b="1">
                <a:solidFill>
                  <a:srgbClr val="019DB7"/>
                </a:solidFill>
              </a:rPr>
              <a:t>（賃貸物件）</a:t>
            </a:r>
          </a:p>
        </p:txBody>
      </p:sp>
      <p:graphicFrame>
        <p:nvGraphicFramePr>
          <p:cNvPr id="17" name="Group 77">
            <a:extLst>
              <a:ext uri="{FF2B5EF4-FFF2-40B4-BE49-F238E27FC236}">
                <a16:creationId xmlns:a16="http://schemas.microsoft.com/office/drawing/2014/main" id="{2AFE4F27-9747-3B38-5409-8E27C3A2F5E6}"/>
              </a:ext>
            </a:extLst>
          </p:cNvPr>
          <p:cNvGraphicFramePr>
            <a:graphicFrameLocks noGrp="1"/>
          </p:cNvGraphicFramePr>
          <p:nvPr>
            <p:extLst>
              <p:ext uri="{D42A27DB-BD31-4B8C-83A1-F6EECF244321}">
                <p14:modId xmlns:p14="http://schemas.microsoft.com/office/powerpoint/2010/main" val="4080133792"/>
              </p:ext>
            </p:extLst>
          </p:nvPr>
        </p:nvGraphicFramePr>
        <p:xfrm>
          <a:off x="529543" y="2206224"/>
          <a:ext cx="9612000" cy="2949911"/>
        </p:xfrm>
        <a:graphic>
          <a:graphicData uri="http://schemas.openxmlformats.org/drawingml/2006/table">
            <a:tbl>
              <a:tblPr/>
              <a:tblGrid>
                <a:gridCol w="1881637">
                  <a:extLst>
                    <a:ext uri="{9D8B030D-6E8A-4147-A177-3AD203B41FA5}">
                      <a16:colId xmlns:a16="http://schemas.microsoft.com/office/drawing/2014/main" val="20000"/>
                    </a:ext>
                  </a:extLst>
                </a:gridCol>
                <a:gridCol w="3771093">
                  <a:extLst>
                    <a:ext uri="{9D8B030D-6E8A-4147-A177-3AD203B41FA5}">
                      <a16:colId xmlns:a16="http://schemas.microsoft.com/office/drawing/2014/main" val="20002"/>
                    </a:ext>
                  </a:extLst>
                </a:gridCol>
                <a:gridCol w="3959270">
                  <a:extLst>
                    <a:ext uri="{9D8B030D-6E8A-4147-A177-3AD203B41FA5}">
                      <a16:colId xmlns:a16="http://schemas.microsoft.com/office/drawing/2014/main" val="2477948086"/>
                    </a:ext>
                  </a:extLst>
                </a:gridCol>
              </a:tblGrid>
              <a:tr h="29653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施設</a:t>
                      </a:r>
                    </a:p>
                  </a:txBody>
                  <a:tcPr marL="144000" marR="144000" marT="35994" marB="35994" anchor="ctr" horzOverflow="overflow">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事例</a:t>
                      </a:r>
                    </a:p>
                  </a:txBody>
                  <a:tcPr marL="144000" marR="144000" marT="35994" marB="35994"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ポイント</a:t>
                      </a:r>
                    </a:p>
                  </a:txBody>
                  <a:tcPr marL="144000" marR="144000" marT="35994" marB="35994"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extLst>
                  <a:ext uri="{0D108BD9-81ED-4DB2-BD59-A6C34878D82A}">
                    <a16:rowId xmlns:a16="http://schemas.microsoft.com/office/drawing/2014/main" val="10000"/>
                  </a:ext>
                </a:extLst>
              </a:tr>
              <a:tr h="72958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a:solidFill>
                            <a:schemeClr val="tx1">
                              <a:lumMod val="75000"/>
                              <a:lumOff val="25000"/>
                            </a:schemeClr>
                          </a:solidFill>
                          <a:effectLst/>
                          <a:latin typeface="+mn-ea"/>
                          <a:ea typeface="+mn-ea"/>
                          <a:cs typeface="+mn-cs"/>
                        </a:rPr>
                        <a:t>類似事業で</a:t>
                      </a:r>
                      <a:endParaRPr kumimoji="1" lang="en-US" altLang="ja-JP" sz="1400" b="1" u="none" strike="noStrike" kern="1200">
                        <a:solidFill>
                          <a:schemeClr val="tx1">
                            <a:lumMod val="75000"/>
                            <a:lumOff val="25000"/>
                          </a:schemeClr>
                        </a:solidFill>
                        <a:effectLst/>
                        <a:latin typeface="+mn-ea"/>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a:solidFill>
                            <a:schemeClr val="tx1">
                              <a:lumMod val="75000"/>
                              <a:lumOff val="25000"/>
                            </a:schemeClr>
                          </a:solidFill>
                          <a:effectLst/>
                          <a:latin typeface="+mn-ea"/>
                          <a:ea typeface="+mn-ea"/>
                          <a:cs typeface="+mn-cs"/>
                        </a:rPr>
                        <a:t>建設した施設</a:t>
                      </a:r>
                      <a:endParaRPr kumimoji="1" lang="en-US" altLang="ja-JP"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pPr>
                      <a:r>
                        <a:rPr kumimoji="1" lang="ja-JP" altLang="en-US" sz="1200" kern="1200">
                          <a:solidFill>
                            <a:schemeClr val="tx1">
                              <a:lumMod val="75000"/>
                              <a:lumOff val="25000"/>
                            </a:schemeClr>
                          </a:solidFill>
                          <a:latin typeface="+mn-lt"/>
                          <a:ea typeface="+mn-ea"/>
                          <a:cs typeface="+mn-cs"/>
                        </a:rPr>
                        <a:t>日本財団「子ども第三の居場所」等のほかの居場所事業、フリースクール等で建設した建物を児童育成支援拠点事業で活用</a:t>
                      </a:r>
                      <a:endParaRPr kumimoji="1" lang="en-US" altLang="ja-JP" sz="1200" kern="120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pPr>
                      <a:r>
                        <a:rPr kumimoji="1" lang="ja-JP" altLang="en-US" sz="1200" kern="1200">
                          <a:solidFill>
                            <a:schemeClr val="tx1">
                              <a:lumMod val="75000"/>
                              <a:lumOff val="25000"/>
                            </a:schemeClr>
                          </a:solidFill>
                          <a:latin typeface="+mn-lt"/>
                          <a:ea typeface="+mn-ea"/>
                          <a:cs typeface="+mn-cs"/>
                        </a:rPr>
                        <a:t>類似の事業の拠点を活用する場合にも、児童育成支援拠点事業の対象児童の特性に合わせて施設の改修・整備を行う必要がある場合がある</a:t>
                      </a:r>
                      <a:endParaRPr kumimoji="1" lang="en-US" altLang="ja-JP" sz="1200" kern="120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497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a:solidFill>
                            <a:schemeClr val="tx1">
                              <a:lumMod val="75000"/>
                              <a:lumOff val="25000"/>
                            </a:schemeClr>
                          </a:solidFill>
                          <a:effectLst/>
                          <a:latin typeface="+mn-ea"/>
                          <a:ea typeface="+mn-ea"/>
                          <a:cs typeface="+mn-cs"/>
                        </a:rPr>
                        <a:t>複合施設</a:t>
                      </a:r>
                      <a:endParaRPr kumimoji="1" lang="en-US" altLang="ja-JP"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defRPr/>
                      </a:pPr>
                      <a:r>
                        <a:rPr kumimoji="1" lang="ja-JP" altLang="en-US" sz="1200" kern="1200" dirty="0">
                          <a:solidFill>
                            <a:schemeClr val="tx1">
                              <a:lumMod val="75000"/>
                              <a:lumOff val="25000"/>
                            </a:schemeClr>
                          </a:solidFill>
                          <a:latin typeface="+mn-lt"/>
                          <a:ea typeface="+mn-ea"/>
                          <a:cs typeface="+mn-cs"/>
                        </a:rPr>
                        <a:t>社会的養護関連拠点、放課後等デイサービス、児童館、子育て支援拠点等の他事業で利用している既存施設の併用</a:t>
                      </a:r>
                      <a:endParaRPr kumimoji="1" lang="en-US" altLang="ja-JP" sz="1200" kern="1200" dirty="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defRPr/>
                      </a:pPr>
                      <a:r>
                        <a:rPr kumimoji="1" lang="ja-JP" altLang="en-US" sz="1200" kern="1200">
                          <a:solidFill>
                            <a:schemeClr val="tx1">
                              <a:lumMod val="75000"/>
                              <a:lumOff val="25000"/>
                            </a:schemeClr>
                          </a:solidFill>
                          <a:latin typeface="+mn-lt"/>
                          <a:ea typeface="+mn-ea"/>
                          <a:cs typeface="+mn-cs"/>
                        </a:rPr>
                        <a:t>他事業と利用する部屋を分ける、開所日を分けるなどし、児童育成支援拠点事業の専用スペースが確保できるよう留意する</a:t>
                      </a:r>
                      <a:endParaRPr kumimoji="1" lang="en-US" altLang="ja-JP" sz="1200" kern="120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9741041"/>
                  </a:ext>
                </a:extLst>
              </a:tr>
              <a:tr h="594319">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mn-ea"/>
                          <a:ea typeface="+mn-ea"/>
                          <a:cs typeface="+mn-cs"/>
                        </a:rPr>
                        <a:t>新規物件</a:t>
                      </a:r>
                      <a:endParaRPr kumimoji="1" lang="en-US" altLang="ja-JP" sz="1400" b="1" i="0" u="none" strike="noStrike" kern="1200" cap="none" spc="0" normalizeH="0" baseline="0" noProof="0">
                        <a:ln>
                          <a:noFill/>
                        </a:ln>
                        <a:solidFill>
                          <a:schemeClr val="tx1">
                            <a:lumMod val="75000"/>
                            <a:lumOff val="25000"/>
                          </a:schemeClr>
                        </a:solidFill>
                        <a:effectLst/>
                        <a:uLnTx/>
                        <a:uFillTx/>
                        <a:latin typeface="+mn-ea"/>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100" b="1" i="0" u="none" strike="noStrike" kern="1200" cap="none" spc="0" normalizeH="0" baseline="0" noProof="0">
                          <a:ln>
                            <a:noFill/>
                          </a:ln>
                          <a:solidFill>
                            <a:schemeClr val="tx1">
                              <a:lumMod val="75000"/>
                              <a:lumOff val="25000"/>
                            </a:schemeClr>
                          </a:solidFill>
                          <a:effectLst/>
                          <a:uLnTx/>
                          <a:uFillTx/>
                          <a:latin typeface="+mn-ea"/>
                          <a:ea typeface="+mn-ea"/>
                          <a:cs typeface="+mn-cs"/>
                        </a:rPr>
                        <a:t>（他の機能なし）</a:t>
                      </a:r>
                      <a:endParaRPr kumimoji="1" lang="en-US" altLang="ja-JP" sz="1100" b="1"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pPr>
                      <a:r>
                        <a:rPr kumimoji="1" lang="ja-JP" altLang="en-US" sz="1200" kern="1200">
                          <a:solidFill>
                            <a:schemeClr val="tx1">
                              <a:lumMod val="75000"/>
                              <a:lumOff val="25000"/>
                            </a:schemeClr>
                          </a:solidFill>
                          <a:latin typeface="+mn-lt"/>
                          <a:ea typeface="+mn-ea"/>
                          <a:cs typeface="+mn-cs"/>
                        </a:rPr>
                        <a:t>児童育成支援拠点事業を実施するために新規に空き家や賃貸物件を探す</a:t>
                      </a:r>
                      <a:endParaRPr kumimoji="1" lang="en-US" altLang="ja-JP" sz="1200" kern="120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pPr>
                      <a:r>
                        <a:rPr kumimoji="1" lang="ja-JP" altLang="en-US" sz="1200" kern="1200">
                          <a:solidFill>
                            <a:schemeClr val="tx1">
                              <a:lumMod val="75000"/>
                              <a:lumOff val="25000"/>
                            </a:schemeClr>
                          </a:solidFill>
                          <a:latin typeface="+mn-lt"/>
                          <a:ea typeface="+mn-ea"/>
                          <a:cs typeface="+mn-cs"/>
                        </a:rPr>
                        <a:t>児童が利用するのに適した立地であるか、地域の理解が得られそうか等を確認の上、施設探しを行う</a:t>
                      </a:r>
                      <a:endParaRPr kumimoji="1" lang="en-US" altLang="ja-JP" sz="1200" kern="120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84497">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mn-ea"/>
                          <a:ea typeface="+mn-ea"/>
                          <a:cs typeface="+mn-cs"/>
                        </a:rPr>
                        <a:t>その他、行政の</a:t>
                      </a:r>
                      <a:endParaRPr kumimoji="1" lang="en-US" altLang="ja-JP" sz="1400" b="1" i="0" u="none" strike="noStrike" kern="1200" cap="none" spc="0" normalizeH="0" baseline="0" noProof="0">
                        <a:ln>
                          <a:noFill/>
                        </a:ln>
                        <a:solidFill>
                          <a:schemeClr val="tx1">
                            <a:lumMod val="75000"/>
                            <a:lumOff val="25000"/>
                          </a:schemeClr>
                        </a:solidFill>
                        <a:effectLst/>
                        <a:uLnTx/>
                        <a:uFillTx/>
                        <a:latin typeface="+mn-ea"/>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mn-ea"/>
                          <a:ea typeface="+mn-ea"/>
                          <a:cs typeface="+mn-cs"/>
                        </a:rPr>
                        <a:t>既存施設等</a:t>
                      </a:r>
                      <a:endParaRPr kumimoji="1" lang="en-US" altLang="ja-JP" sz="1400" b="1"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defRPr/>
                      </a:pPr>
                      <a:r>
                        <a:rPr kumimoji="1" lang="ja-JP" altLang="en-US" sz="1200" kern="1200">
                          <a:solidFill>
                            <a:schemeClr val="tx1">
                              <a:lumMod val="75000"/>
                              <a:lumOff val="25000"/>
                            </a:schemeClr>
                          </a:solidFill>
                          <a:latin typeface="+mn-lt"/>
                          <a:ea typeface="+mn-ea"/>
                          <a:cs typeface="+mn-cs"/>
                        </a:rPr>
                        <a:t>学校などの行政の施設の活用</a:t>
                      </a:r>
                      <a:endParaRPr kumimoji="1" lang="en-US" altLang="ja-JP" sz="1200" kern="120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
                          <a:schemeClr val="tx1"/>
                        </a:buClr>
                        <a:buSzTx/>
                        <a:buFontTx/>
                        <a:buNone/>
                        <a:tabLst/>
                        <a:defRPr/>
                      </a:pPr>
                      <a:r>
                        <a:rPr kumimoji="1" lang="ja-JP" altLang="ja-JP" sz="1200" kern="1200" dirty="0">
                          <a:solidFill>
                            <a:schemeClr val="tx1">
                              <a:lumMod val="75000"/>
                              <a:lumOff val="25000"/>
                            </a:schemeClr>
                          </a:solidFill>
                          <a:latin typeface="+mn-lt"/>
                          <a:ea typeface="+mn-ea"/>
                          <a:cs typeface="+mn-cs"/>
                        </a:rPr>
                        <a:t>行政の既存施設を利用する場合は、議会において条例改正が必要</a:t>
                      </a:r>
                      <a:r>
                        <a:rPr kumimoji="1" lang="ja-JP" altLang="en-US" sz="1200" kern="1200" dirty="0">
                          <a:solidFill>
                            <a:schemeClr val="tx1">
                              <a:lumMod val="75000"/>
                              <a:lumOff val="25000"/>
                            </a:schemeClr>
                          </a:solidFill>
                          <a:latin typeface="+mn-lt"/>
                          <a:ea typeface="+mn-ea"/>
                          <a:cs typeface="+mn-cs"/>
                        </a:rPr>
                        <a:t>となるケースもある</a:t>
                      </a:r>
                      <a:r>
                        <a:rPr kumimoji="1" lang="ja-JP" altLang="ja-JP" sz="1200" kern="1200" dirty="0">
                          <a:solidFill>
                            <a:schemeClr val="tx1">
                              <a:lumMod val="75000"/>
                              <a:lumOff val="25000"/>
                            </a:schemeClr>
                          </a:solidFill>
                          <a:latin typeface="+mn-lt"/>
                          <a:ea typeface="+mn-ea"/>
                          <a:cs typeface="+mn-cs"/>
                        </a:rPr>
                        <a:t>ため、特に注意が必要</a:t>
                      </a:r>
                      <a:endParaRPr kumimoji="1" lang="ja-JP" altLang="en-US" sz="1200" kern="1200" dirty="0">
                        <a:solidFill>
                          <a:schemeClr val="tx1">
                            <a:lumMod val="75000"/>
                            <a:lumOff val="25000"/>
                          </a:schemeClr>
                        </a:solidFill>
                        <a:latin typeface="+mn-lt"/>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四角形: 角を丸くする 6">
            <a:extLst>
              <a:ext uri="{FF2B5EF4-FFF2-40B4-BE49-F238E27FC236}">
                <a16:creationId xmlns:a16="http://schemas.microsoft.com/office/drawing/2014/main" id="{E6F0C342-CFFB-1B3C-82AA-1420CF6C961A}"/>
              </a:ext>
            </a:extLst>
          </p:cNvPr>
          <p:cNvSpPr/>
          <p:nvPr/>
        </p:nvSpPr>
        <p:spPr>
          <a:xfrm>
            <a:off x="3723640" y="7245602"/>
            <a:ext cx="6428266" cy="18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pPr>
            <a:r>
              <a:rPr kumimoji="1" lang="ja-JP" altLang="en-US" sz="900">
                <a:solidFill>
                  <a:schemeClr val="tx1">
                    <a:lumMod val="75000"/>
                    <a:lumOff val="25000"/>
                  </a:schemeClr>
                </a:solidFill>
              </a:rPr>
              <a:t>出所：日本総研作成</a:t>
            </a:r>
          </a:p>
        </p:txBody>
      </p:sp>
    </p:spTree>
    <p:extLst>
      <p:ext uri="{BB962C8B-B14F-4D97-AF65-F5344CB8AC3E}">
        <p14:creationId xmlns:p14="http://schemas.microsoft.com/office/powerpoint/2010/main" val="294419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D2FAF8-5943-246D-16C4-979851D9F0A6}"/>
              </a:ext>
            </a:extLst>
          </p:cNvPr>
          <p:cNvSpPr>
            <a:spLocks noGrp="1"/>
          </p:cNvSpPr>
          <p:nvPr>
            <p:ph type="title"/>
          </p:nvPr>
        </p:nvSpPr>
        <p:spPr/>
        <p:txBody>
          <a:bodyPr/>
          <a:lstStyle/>
          <a:p>
            <a:r>
              <a:rPr kumimoji="1" lang="ja-JP" altLang="en-US"/>
              <a:t>目次</a:t>
            </a:r>
          </a:p>
        </p:txBody>
      </p:sp>
      <p:sp>
        <p:nvSpPr>
          <p:cNvPr id="3" name="スライド番号プレースホルダー 2">
            <a:extLst>
              <a:ext uri="{FF2B5EF4-FFF2-40B4-BE49-F238E27FC236}">
                <a16:creationId xmlns:a16="http://schemas.microsoft.com/office/drawing/2014/main" id="{CE59AE7C-7E30-4C29-27CF-3AA5F7490518}"/>
              </a:ext>
            </a:extLst>
          </p:cNvPr>
          <p:cNvSpPr>
            <a:spLocks noGrp="1"/>
          </p:cNvSpPr>
          <p:nvPr>
            <p:ph type="sldNum" sz="quarter" idx="12"/>
          </p:nvPr>
        </p:nvSpPr>
        <p:spPr/>
        <p:txBody>
          <a:bodyPr/>
          <a:lstStyle/>
          <a:p>
            <a:pPr algn="ctr"/>
            <a:fld id="{76EF8E48-CEE7-4676-9C0E-B2BDD8285033}" type="slidenum">
              <a:rPr kumimoji="1" lang="ja-JP" altLang="en-US" smtClean="0"/>
              <a:pPr algn="ctr"/>
              <a:t>1</a:t>
            </a:fld>
            <a:endParaRPr kumimoji="1" lang="ja-JP" altLang="en-US"/>
          </a:p>
        </p:txBody>
      </p:sp>
      <p:sp>
        <p:nvSpPr>
          <p:cNvPr id="5" name="正方形/長方形 4">
            <a:extLst>
              <a:ext uri="{FF2B5EF4-FFF2-40B4-BE49-F238E27FC236}">
                <a16:creationId xmlns:a16="http://schemas.microsoft.com/office/drawing/2014/main" id="{DECFA17F-8812-B505-7A86-F952572BBBE0}"/>
              </a:ext>
            </a:extLst>
          </p:cNvPr>
          <p:cNvSpPr/>
          <p:nvPr/>
        </p:nvSpPr>
        <p:spPr>
          <a:xfrm>
            <a:off x="539904" y="1181731"/>
            <a:ext cx="9612000" cy="1188000"/>
          </a:xfrm>
          <a:prstGeom prst="rect">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 name="テキスト ボックス 5">
            <a:extLst>
              <a:ext uri="{FF2B5EF4-FFF2-40B4-BE49-F238E27FC236}">
                <a16:creationId xmlns:a16="http://schemas.microsoft.com/office/drawing/2014/main" id="{C367EB1B-7750-B12F-8352-418B9CD45E7B}"/>
              </a:ext>
            </a:extLst>
          </p:cNvPr>
          <p:cNvSpPr txBox="1"/>
          <p:nvPr/>
        </p:nvSpPr>
        <p:spPr>
          <a:xfrm>
            <a:off x="767380" y="1327405"/>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1</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77B9A96-8DA5-1DAD-7622-A8F59C63835E}"/>
              </a:ext>
            </a:extLst>
          </p:cNvPr>
          <p:cNvSpPr txBox="1"/>
          <p:nvPr/>
        </p:nvSpPr>
        <p:spPr>
          <a:xfrm>
            <a:off x="1337899" y="1603130"/>
            <a:ext cx="1000274" cy="370738"/>
          </a:xfrm>
          <a:prstGeom prst="rect">
            <a:avLst/>
          </a:prstGeom>
          <a:noFill/>
        </p:spPr>
        <p:txBody>
          <a:bodyPr wrap="none" lIns="0" tIns="0" rIns="0" bIns="36000" rtlCol="0">
            <a:spAutoFit/>
          </a:bodyPr>
          <a:lstStyle/>
          <a:p>
            <a:pPr>
              <a:lnSpc>
                <a:spcPct val="130000"/>
              </a:lnSpc>
            </a:pPr>
            <a:r>
              <a:rPr kumimoji="1" lang="ja-JP" altLang="en-US" b="1" spc="150">
                <a:solidFill>
                  <a:srgbClr val="019DB7"/>
                </a:solidFill>
                <a:latin typeface="游ゴシック"/>
                <a:ea typeface="游ゴシック"/>
              </a:rPr>
              <a:t>はじめに</a:t>
            </a:r>
          </a:p>
        </p:txBody>
      </p:sp>
      <p:sp>
        <p:nvSpPr>
          <p:cNvPr id="8" name="四角形: 角を丸くする 7">
            <a:extLst>
              <a:ext uri="{FF2B5EF4-FFF2-40B4-BE49-F238E27FC236}">
                <a16:creationId xmlns:a16="http://schemas.microsoft.com/office/drawing/2014/main" id="{1E4D2D22-6306-8F88-6BA1-C365602D114E}"/>
              </a:ext>
            </a:extLst>
          </p:cNvPr>
          <p:cNvSpPr/>
          <p:nvPr/>
        </p:nvSpPr>
        <p:spPr>
          <a:xfrm>
            <a:off x="5108037" y="1429208"/>
            <a:ext cx="4245877" cy="89665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just">
              <a:lnSpc>
                <a:spcPct val="120000"/>
              </a:lnSpc>
              <a:spcBef>
                <a:spcPts val="400"/>
              </a:spcBef>
              <a:spcAft>
                <a:spcPts val="400"/>
              </a:spcAft>
            </a:pPr>
            <a:r>
              <a:rPr kumimoji="1" lang="ja-JP" altLang="ja-JP" sz="1600">
                <a:solidFill>
                  <a:schemeClr val="tx1">
                    <a:lumMod val="75000"/>
                    <a:lumOff val="25000"/>
                  </a:schemeClr>
                </a:solidFill>
              </a:rPr>
              <a:t>本資料の目的・構成</a:t>
            </a:r>
          </a:p>
          <a:p>
            <a:pPr algn="just">
              <a:lnSpc>
                <a:spcPct val="120000"/>
              </a:lnSpc>
              <a:spcBef>
                <a:spcPts val="400"/>
              </a:spcBef>
              <a:spcAft>
                <a:spcPts val="400"/>
              </a:spcAft>
            </a:pPr>
            <a:r>
              <a:rPr kumimoji="1" lang="ja-JP" altLang="ja-JP" sz="1600">
                <a:solidFill>
                  <a:schemeClr val="tx1">
                    <a:lumMod val="75000"/>
                    <a:lumOff val="25000"/>
                  </a:schemeClr>
                </a:solidFill>
              </a:rPr>
              <a:t>児童育成支援拠点事業とは</a:t>
            </a:r>
          </a:p>
        </p:txBody>
      </p:sp>
      <p:sp>
        <p:nvSpPr>
          <p:cNvPr id="11" name="テキスト ボックス 10">
            <a:extLst>
              <a:ext uri="{FF2B5EF4-FFF2-40B4-BE49-F238E27FC236}">
                <a16:creationId xmlns:a16="http://schemas.microsoft.com/office/drawing/2014/main" id="{496E8CEA-C259-B21B-AEF6-AA47B240C7E5}"/>
              </a:ext>
            </a:extLst>
          </p:cNvPr>
          <p:cNvSpPr txBox="1"/>
          <p:nvPr/>
        </p:nvSpPr>
        <p:spPr>
          <a:xfrm>
            <a:off x="767380" y="2452723"/>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2</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EF9B47D1-FCAF-CA90-6448-8AEFD85EF5F4}"/>
              </a:ext>
            </a:extLst>
          </p:cNvPr>
          <p:cNvSpPr txBox="1"/>
          <p:nvPr/>
        </p:nvSpPr>
        <p:spPr>
          <a:xfrm>
            <a:off x="1337899" y="2617208"/>
            <a:ext cx="2000548" cy="730837"/>
          </a:xfrm>
          <a:prstGeom prst="rect">
            <a:avLst/>
          </a:prstGeom>
          <a:noFill/>
        </p:spPr>
        <p:txBody>
          <a:bodyPr wrap="none" lIns="0" tIns="0" rIns="0" bIns="36000" rtlCol="0">
            <a:spAutoFit/>
          </a:bodyPr>
          <a:lstStyle/>
          <a:p>
            <a:pPr>
              <a:lnSpc>
                <a:spcPct val="130000"/>
              </a:lnSpc>
            </a:pPr>
            <a:r>
              <a:rPr kumimoji="1" lang="ja-JP" altLang="en-US" b="1" spc="150">
                <a:solidFill>
                  <a:srgbClr val="019DB7"/>
                </a:solidFill>
                <a:latin typeface="游ゴシック"/>
                <a:ea typeface="游ゴシック"/>
              </a:rPr>
              <a:t>児童育成支援拠点</a:t>
            </a:r>
            <a:endParaRPr kumimoji="1" lang="en-US" altLang="ja-JP" b="1" spc="150">
              <a:solidFill>
                <a:srgbClr val="019DB7"/>
              </a:solidFill>
              <a:latin typeface="游ゴシック"/>
              <a:ea typeface="游ゴシック"/>
            </a:endParaRPr>
          </a:p>
          <a:p>
            <a:pPr>
              <a:lnSpc>
                <a:spcPct val="130000"/>
              </a:lnSpc>
            </a:pPr>
            <a:r>
              <a:rPr kumimoji="1" lang="ja-JP" altLang="en-US" b="1" spc="150">
                <a:solidFill>
                  <a:srgbClr val="019DB7"/>
                </a:solidFill>
                <a:latin typeface="游ゴシック"/>
                <a:ea typeface="游ゴシック"/>
              </a:rPr>
              <a:t>開設に向けて</a:t>
            </a:r>
          </a:p>
        </p:txBody>
      </p:sp>
      <p:sp>
        <p:nvSpPr>
          <p:cNvPr id="13" name="四角形: 角を丸くする 12">
            <a:extLst>
              <a:ext uri="{FF2B5EF4-FFF2-40B4-BE49-F238E27FC236}">
                <a16:creationId xmlns:a16="http://schemas.microsoft.com/office/drawing/2014/main" id="{05EA492E-539C-CFA5-66DE-B334AEDFB371}"/>
              </a:ext>
            </a:extLst>
          </p:cNvPr>
          <p:cNvSpPr/>
          <p:nvPr/>
        </p:nvSpPr>
        <p:spPr>
          <a:xfrm>
            <a:off x="5108037" y="2617208"/>
            <a:ext cx="4291531" cy="297510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pPr algn="just">
              <a:lnSpc>
                <a:spcPct val="120000"/>
              </a:lnSpc>
              <a:spcBef>
                <a:spcPts val="400"/>
              </a:spcBef>
              <a:spcAft>
                <a:spcPts val="400"/>
              </a:spcAft>
            </a:pPr>
            <a:r>
              <a:rPr kumimoji="1" lang="ja-JP" altLang="ja-JP" sz="1600" dirty="0">
                <a:solidFill>
                  <a:schemeClr val="tx1">
                    <a:lumMod val="75000"/>
                    <a:lumOff val="25000"/>
                  </a:schemeClr>
                </a:solidFill>
              </a:rPr>
              <a:t>開設までに検討・準備すべき事項</a:t>
            </a:r>
          </a:p>
          <a:p>
            <a:pPr algn="just">
              <a:lnSpc>
                <a:spcPct val="120000"/>
              </a:lnSpc>
              <a:spcBef>
                <a:spcPts val="400"/>
              </a:spcBef>
              <a:spcAft>
                <a:spcPts val="400"/>
              </a:spcAft>
            </a:pPr>
            <a:r>
              <a:rPr kumimoji="1" lang="ja-JP" altLang="ja-JP" sz="1600" dirty="0">
                <a:solidFill>
                  <a:schemeClr val="tx1">
                    <a:lumMod val="75000"/>
                    <a:lumOff val="25000"/>
                  </a:schemeClr>
                </a:solidFill>
              </a:rPr>
              <a:t>施設整備</a:t>
            </a:r>
          </a:p>
          <a:p>
            <a:pPr algn="just">
              <a:lnSpc>
                <a:spcPct val="120000"/>
              </a:lnSpc>
              <a:spcBef>
                <a:spcPts val="400"/>
              </a:spcBef>
              <a:spcAft>
                <a:spcPts val="400"/>
              </a:spcAft>
            </a:pPr>
            <a:r>
              <a:rPr kumimoji="1" lang="ja-JP" altLang="ja-JP" sz="1600" dirty="0">
                <a:solidFill>
                  <a:schemeClr val="tx1">
                    <a:lumMod val="75000"/>
                    <a:lumOff val="25000"/>
                  </a:schemeClr>
                </a:solidFill>
              </a:rPr>
              <a:t>人員整備</a:t>
            </a:r>
          </a:p>
          <a:p>
            <a:pPr algn="just">
              <a:lnSpc>
                <a:spcPct val="120000"/>
              </a:lnSpc>
              <a:spcBef>
                <a:spcPts val="400"/>
              </a:spcBef>
              <a:spcAft>
                <a:spcPts val="400"/>
              </a:spcAft>
            </a:pPr>
            <a:r>
              <a:rPr kumimoji="1" lang="ja-JP" altLang="ja-JP" sz="1600" dirty="0">
                <a:solidFill>
                  <a:schemeClr val="tx1">
                    <a:lumMod val="75000"/>
                    <a:lumOff val="25000"/>
                  </a:schemeClr>
                </a:solidFill>
              </a:rPr>
              <a:t>支援の流れの整備</a:t>
            </a:r>
          </a:p>
          <a:p>
            <a:pPr algn="just">
              <a:lnSpc>
                <a:spcPct val="120000"/>
              </a:lnSpc>
              <a:spcBef>
                <a:spcPts val="400"/>
              </a:spcBef>
              <a:spcAft>
                <a:spcPts val="400"/>
              </a:spcAft>
            </a:pPr>
            <a:r>
              <a:rPr kumimoji="1" lang="ja-JP" altLang="ja-JP" sz="1600" dirty="0">
                <a:solidFill>
                  <a:schemeClr val="tx1">
                    <a:lumMod val="75000"/>
                    <a:lumOff val="25000"/>
                  </a:schemeClr>
                </a:solidFill>
              </a:rPr>
              <a:t>外部関係構築</a:t>
            </a:r>
          </a:p>
          <a:p>
            <a:pPr algn="just">
              <a:lnSpc>
                <a:spcPct val="120000"/>
              </a:lnSpc>
              <a:spcBef>
                <a:spcPts val="400"/>
              </a:spcBef>
              <a:spcAft>
                <a:spcPts val="400"/>
              </a:spcAft>
            </a:pPr>
            <a:r>
              <a:rPr kumimoji="1" lang="ja-JP" altLang="ja-JP" sz="1600" dirty="0">
                <a:solidFill>
                  <a:schemeClr val="tx1">
                    <a:lumMod val="75000"/>
                    <a:lumOff val="25000"/>
                  </a:schemeClr>
                </a:solidFill>
              </a:rPr>
              <a:t>安全対策・衛生管理</a:t>
            </a:r>
          </a:p>
          <a:p>
            <a:pPr algn="just">
              <a:lnSpc>
                <a:spcPct val="120000"/>
              </a:lnSpc>
              <a:spcBef>
                <a:spcPts val="400"/>
              </a:spcBef>
              <a:spcAft>
                <a:spcPts val="400"/>
              </a:spcAft>
            </a:pPr>
            <a:r>
              <a:rPr kumimoji="1" lang="ja-JP" altLang="ja-JP" sz="1600" dirty="0">
                <a:solidFill>
                  <a:schemeClr val="tx1">
                    <a:lumMod val="75000"/>
                    <a:lumOff val="25000"/>
                  </a:schemeClr>
                </a:solidFill>
              </a:rPr>
              <a:t>その他：日本財団「子ども第三の居場所」</a:t>
            </a:r>
            <a:r>
              <a:rPr kumimoji="1" lang="ja-JP" altLang="en-US" sz="1600" dirty="0">
                <a:solidFill>
                  <a:schemeClr val="tx1">
                    <a:lumMod val="75000"/>
                    <a:lumOff val="25000"/>
                  </a:schemeClr>
                </a:solidFill>
              </a:rPr>
              <a:t>等</a:t>
            </a:r>
            <a:br>
              <a:rPr kumimoji="1" lang="en-US" altLang="ja-JP" sz="1600" dirty="0">
                <a:solidFill>
                  <a:schemeClr val="tx1">
                    <a:lumMod val="75000"/>
                    <a:lumOff val="25000"/>
                  </a:schemeClr>
                </a:solidFill>
              </a:rPr>
            </a:br>
            <a:r>
              <a:rPr kumimoji="1" lang="ja-JP" altLang="ja-JP" sz="1600" dirty="0">
                <a:solidFill>
                  <a:schemeClr val="tx1">
                    <a:lumMod val="75000"/>
                    <a:lumOff val="25000"/>
                  </a:schemeClr>
                </a:solidFill>
              </a:rPr>
              <a:t>から移行する場合の留意点</a:t>
            </a:r>
          </a:p>
        </p:txBody>
      </p:sp>
      <p:sp>
        <p:nvSpPr>
          <p:cNvPr id="16" name="正方形/長方形 15">
            <a:extLst>
              <a:ext uri="{FF2B5EF4-FFF2-40B4-BE49-F238E27FC236}">
                <a16:creationId xmlns:a16="http://schemas.microsoft.com/office/drawing/2014/main" id="{3ECAF52F-1F8D-BDA6-35DA-8C7283C9BCE8}"/>
              </a:ext>
            </a:extLst>
          </p:cNvPr>
          <p:cNvSpPr/>
          <p:nvPr/>
        </p:nvSpPr>
        <p:spPr>
          <a:xfrm>
            <a:off x="539904" y="5797274"/>
            <a:ext cx="9612000" cy="1188000"/>
          </a:xfrm>
          <a:prstGeom prst="rect">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7" name="テキスト ボックス 16">
            <a:extLst>
              <a:ext uri="{FF2B5EF4-FFF2-40B4-BE49-F238E27FC236}">
                <a16:creationId xmlns:a16="http://schemas.microsoft.com/office/drawing/2014/main" id="{00C58958-FE72-0077-4CD6-61C216058FAC}"/>
              </a:ext>
            </a:extLst>
          </p:cNvPr>
          <p:cNvSpPr txBox="1"/>
          <p:nvPr/>
        </p:nvSpPr>
        <p:spPr>
          <a:xfrm>
            <a:off x="767380" y="5929618"/>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3</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6BB3B706-76D2-6409-F0EB-422F853EAAEA}"/>
              </a:ext>
            </a:extLst>
          </p:cNvPr>
          <p:cNvSpPr txBox="1"/>
          <p:nvPr/>
        </p:nvSpPr>
        <p:spPr>
          <a:xfrm>
            <a:off x="1337899" y="6067113"/>
            <a:ext cx="3000821" cy="730837"/>
          </a:xfrm>
          <a:prstGeom prst="rect">
            <a:avLst/>
          </a:prstGeom>
          <a:noFill/>
        </p:spPr>
        <p:txBody>
          <a:bodyPr wrap="none" lIns="0" tIns="0" rIns="0" bIns="36000" rtlCol="0">
            <a:spAutoFit/>
          </a:bodyPr>
          <a:lstStyle/>
          <a:p>
            <a:pPr>
              <a:lnSpc>
                <a:spcPct val="130000"/>
              </a:lnSpc>
            </a:pPr>
            <a:r>
              <a:rPr kumimoji="1" lang="ja-JP" altLang="en-US" b="1" spc="150">
                <a:solidFill>
                  <a:srgbClr val="019DB7"/>
                </a:solidFill>
                <a:latin typeface="游ゴシック"/>
                <a:ea typeface="游ゴシック"/>
              </a:rPr>
              <a:t>児童育成支援拠点</a:t>
            </a:r>
            <a:endParaRPr kumimoji="1" lang="en-US" altLang="ja-JP" b="1" spc="150">
              <a:solidFill>
                <a:srgbClr val="019DB7"/>
              </a:solidFill>
              <a:latin typeface="游ゴシック"/>
              <a:ea typeface="游ゴシック"/>
            </a:endParaRPr>
          </a:p>
          <a:p>
            <a:pPr>
              <a:lnSpc>
                <a:spcPct val="130000"/>
              </a:lnSpc>
            </a:pPr>
            <a:r>
              <a:rPr kumimoji="1" lang="ja-JP" altLang="en-US" b="1" spc="150">
                <a:solidFill>
                  <a:srgbClr val="019DB7"/>
                </a:solidFill>
                <a:latin typeface="游ゴシック"/>
                <a:ea typeface="游ゴシック"/>
              </a:rPr>
              <a:t>運営時のポイントについて</a:t>
            </a:r>
          </a:p>
        </p:txBody>
      </p:sp>
      <p:sp>
        <p:nvSpPr>
          <p:cNvPr id="19" name="四角形: 角を丸くする 18">
            <a:extLst>
              <a:ext uri="{FF2B5EF4-FFF2-40B4-BE49-F238E27FC236}">
                <a16:creationId xmlns:a16="http://schemas.microsoft.com/office/drawing/2014/main" id="{460428EB-FB9B-802F-7AFD-05BB9E020E17}"/>
              </a:ext>
            </a:extLst>
          </p:cNvPr>
          <p:cNvSpPr/>
          <p:nvPr/>
        </p:nvSpPr>
        <p:spPr>
          <a:xfrm>
            <a:off x="5108037" y="6044751"/>
            <a:ext cx="4228599" cy="71178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just">
              <a:lnSpc>
                <a:spcPct val="120000"/>
              </a:lnSpc>
              <a:spcBef>
                <a:spcPts val="400"/>
              </a:spcBef>
              <a:spcAft>
                <a:spcPts val="400"/>
              </a:spcAft>
            </a:pPr>
            <a:r>
              <a:rPr kumimoji="1" lang="ja-JP" altLang="ja-JP" sz="1600">
                <a:solidFill>
                  <a:schemeClr val="tx1">
                    <a:lumMod val="75000"/>
                    <a:lumOff val="25000"/>
                  </a:schemeClr>
                </a:solidFill>
              </a:rPr>
              <a:t>支援実施上のポイント</a:t>
            </a:r>
          </a:p>
          <a:p>
            <a:pPr algn="just">
              <a:lnSpc>
                <a:spcPct val="120000"/>
              </a:lnSpc>
              <a:spcBef>
                <a:spcPts val="400"/>
              </a:spcBef>
              <a:spcAft>
                <a:spcPts val="400"/>
              </a:spcAft>
            </a:pPr>
            <a:r>
              <a:rPr kumimoji="1" lang="ja-JP" altLang="ja-JP" sz="1600">
                <a:solidFill>
                  <a:schemeClr val="tx1">
                    <a:lumMod val="75000"/>
                    <a:lumOff val="25000"/>
                  </a:schemeClr>
                </a:solidFill>
              </a:rPr>
              <a:t>虐待発見時の通告等</a:t>
            </a:r>
          </a:p>
        </p:txBody>
      </p:sp>
      <p:sp>
        <p:nvSpPr>
          <p:cNvPr id="20" name="楕円 19">
            <a:extLst>
              <a:ext uri="{FF2B5EF4-FFF2-40B4-BE49-F238E27FC236}">
                <a16:creationId xmlns:a16="http://schemas.microsoft.com/office/drawing/2014/main" id="{5B58E710-378D-A23A-C315-3831DBDE80F1}"/>
              </a:ext>
            </a:extLst>
          </p:cNvPr>
          <p:cNvSpPr/>
          <p:nvPr/>
        </p:nvSpPr>
        <p:spPr>
          <a:xfrm>
            <a:off x="4626155" y="6044751"/>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600" b="1" spc="100"/>
              <a:t>1</a:t>
            </a:r>
            <a:endParaRPr kumimoji="1" lang="ja-JP" altLang="en-US" sz="1600" b="1" spc="100"/>
          </a:p>
        </p:txBody>
      </p:sp>
      <p:sp>
        <p:nvSpPr>
          <p:cNvPr id="21" name="楕円 20">
            <a:extLst>
              <a:ext uri="{FF2B5EF4-FFF2-40B4-BE49-F238E27FC236}">
                <a16:creationId xmlns:a16="http://schemas.microsoft.com/office/drawing/2014/main" id="{D1B490A2-09FD-9CEB-895F-E1E57920C3E9}"/>
              </a:ext>
            </a:extLst>
          </p:cNvPr>
          <p:cNvSpPr/>
          <p:nvPr/>
        </p:nvSpPr>
        <p:spPr>
          <a:xfrm>
            <a:off x="4626155" y="6432532"/>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600" b="1" spc="100"/>
              <a:t>2</a:t>
            </a:r>
            <a:endParaRPr kumimoji="1" lang="ja-JP" altLang="en-US" sz="1600" b="1" spc="100"/>
          </a:p>
        </p:txBody>
      </p:sp>
      <p:sp>
        <p:nvSpPr>
          <p:cNvPr id="22" name="楕円 21">
            <a:extLst>
              <a:ext uri="{FF2B5EF4-FFF2-40B4-BE49-F238E27FC236}">
                <a16:creationId xmlns:a16="http://schemas.microsoft.com/office/drawing/2014/main" id="{2ED398A0-1BF3-59DC-8408-A3047AF93936}"/>
              </a:ext>
            </a:extLst>
          </p:cNvPr>
          <p:cNvSpPr/>
          <p:nvPr/>
        </p:nvSpPr>
        <p:spPr>
          <a:xfrm>
            <a:off x="4626155" y="1429208"/>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1</a:t>
            </a:r>
            <a:endParaRPr kumimoji="1" lang="ja-JP" altLang="en-US" sz="1600" b="1" spc="100"/>
          </a:p>
        </p:txBody>
      </p:sp>
      <p:sp>
        <p:nvSpPr>
          <p:cNvPr id="23" name="楕円 22">
            <a:extLst>
              <a:ext uri="{FF2B5EF4-FFF2-40B4-BE49-F238E27FC236}">
                <a16:creationId xmlns:a16="http://schemas.microsoft.com/office/drawing/2014/main" id="{4F7A0971-852F-C249-33A9-6C673CDA76E0}"/>
              </a:ext>
            </a:extLst>
          </p:cNvPr>
          <p:cNvSpPr/>
          <p:nvPr/>
        </p:nvSpPr>
        <p:spPr>
          <a:xfrm>
            <a:off x="4626155" y="1829258"/>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2</a:t>
            </a:r>
            <a:endParaRPr kumimoji="1" lang="ja-JP" altLang="en-US" sz="1600" b="1" spc="100"/>
          </a:p>
        </p:txBody>
      </p:sp>
      <p:sp>
        <p:nvSpPr>
          <p:cNvPr id="24" name="楕円 23">
            <a:extLst>
              <a:ext uri="{FF2B5EF4-FFF2-40B4-BE49-F238E27FC236}">
                <a16:creationId xmlns:a16="http://schemas.microsoft.com/office/drawing/2014/main" id="{57107CBB-AE9B-5EAC-503B-D5EC51D353AA}"/>
              </a:ext>
            </a:extLst>
          </p:cNvPr>
          <p:cNvSpPr/>
          <p:nvPr/>
        </p:nvSpPr>
        <p:spPr>
          <a:xfrm>
            <a:off x="4626155" y="2630230"/>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1</a:t>
            </a:r>
            <a:endParaRPr kumimoji="1" lang="ja-JP" altLang="en-US" sz="1600" b="1" spc="100"/>
          </a:p>
        </p:txBody>
      </p:sp>
      <p:sp>
        <p:nvSpPr>
          <p:cNvPr id="25" name="楕円 24">
            <a:extLst>
              <a:ext uri="{FF2B5EF4-FFF2-40B4-BE49-F238E27FC236}">
                <a16:creationId xmlns:a16="http://schemas.microsoft.com/office/drawing/2014/main" id="{C530218A-09B1-63DE-13D0-205326721CCC}"/>
              </a:ext>
            </a:extLst>
          </p:cNvPr>
          <p:cNvSpPr/>
          <p:nvPr/>
        </p:nvSpPr>
        <p:spPr>
          <a:xfrm>
            <a:off x="4626155" y="3021707"/>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2</a:t>
            </a:r>
            <a:endParaRPr kumimoji="1" lang="ja-JP" altLang="en-US" sz="1600" b="1" spc="100"/>
          </a:p>
        </p:txBody>
      </p:sp>
      <p:sp>
        <p:nvSpPr>
          <p:cNvPr id="26" name="楕円 25">
            <a:extLst>
              <a:ext uri="{FF2B5EF4-FFF2-40B4-BE49-F238E27FC236}">
                <a16:creationId xmlns:a16="http://schemas.microsoft.com/office/drawing/2014/main" id="{27A8C9A7-E5D1-151F-C272-C59D2F2B373F}"/>
              </a:ext>
            </a:extLst>
          </p:cNvPr>
          <p:cNvSpPr/>
          <p:nvPr/>
        </p:nvSpPr>
        <p:spPr>
          <a:xfrm>
            <a:off x="4626155" y="3393182"/>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3</a:t>
            </a:r>
            <a:endParaRPr kumimoji="1" lang="ja-JP" altLang="en-US" sz="1600" b="1" spc="100"/>
          </a:p>
        </p:txBody>
      </p:sp>
      <p:sp>
        <p:nvSpPr>
          <p:cNvPr id="27" name="楕円 26">
            <a:extLst>
              <a:ext uri="{FF2B5EF4-FFF2-40B4-BE49-F238E27FC236}">
                <a16:creationId xmlns:a16="http://schemas.microsoft.com/office/drawing/2014/main" id="{338C1464-029A-E19F-EB83-4A0F6EC5B15B}"/>
              </a:ext>
            </a:extLst>
          </p:cNvPr>
          <p:cNvSpPr/>
          <p:nvPr/>
        </p:nvSpPr>
        <p:spPr>
          <a:xfrm>
            <a:off x="4626155" y="3793232"/>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4</a:t>
            </a:r>
            <a:endParaRPr kumimoji="1" lang="ja-JP" altLang="en-US" sz="1600" b="1" spc="100"/>
          </a:p>
        </p:txBody>
      </p:sp>
      <p:sp>
        <p:nvSpPr>
          <p:cNvPr id="28" name="楕円 27">
            <a:extLst>
              <a:ext uri="{FF2B5EF4-FFF2-40B4-BE49-F238E27FC236}">
                <a16:creationId xmlns:a16="http://schemas.microsoft.com/office/drawing/2014/main" id="{3D143BE9-257B-B58B-80C4-B383C0BF7B4A}"/>
              </a:ext>
            </a:extLst>
          </p:cNvPr>
          <p:cNvSpPr/>
          <p:nvPr/>
        </p:nvSpPr>
        <p:spPr>
          <a:xfrm>
            <a:off x="4626155" y="4193282"/>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5</a:t>
            </a:r>
            <a:endParaRPr kumimoji="1" lang="ja-JP" altLang="en-US" sz="1600" b="1" spc="100"/>
          </a:p>
        </p:txBody>
      </p:sp>
      <p:sp>
        <p:nvSpPr>
          <p:cNvPr id="29" name="楕円 28">
            <a:extLst>
              <a:ext uri="{FF2B5EF4-FFF2-40B4-BE49-F238E27FC236}">
                <a16:creationId xmlns:a16="http://schemas.microsoft.com/office/drawing/2014/main" id="{F40DC1EB-23F1-123C-B992-0BC11CE96CBF}"/>
              </a:ext>
            </a:extLst>
          </p:cNvPr>
          <p:cNvSpPr/>
          <p:nvPr/>
        </p:nvSpPr>
        <p:spPr>
          <a:xfrm>
            <a:off x="4626155" y="4593332"/>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600" b="1" spc="100"/>
              <a:t>6</a:t>
            </a:r>
            <a:endParaRPr kumimoji="1" lang="ja-JP" altLang="en-US" sz="1600" b="1" spc="100"/>
          </a:p>
        </p:txBody>
      </p:sp>
      <p:cxnSp>
        <p:nvCxnSpPr>
          <p:cNvPr id="32" name="直線コネクタ 31">
            <a:extLst>
              <a:ext uri="{FF2B5EF4-FFF2-40B4-BE49-F238E27FC236}">
                <a16:creationId xmlns:a16="http://schemas.microsoft.com/office/drawing/2014/main" id="{AFF77ED4-FCD5-2124-39AB-710E96439B8A}"/>
              </a:ext>
            </a:extLst>
          </p:cNvPr>
          <p:cNvCxnSpPr>
            <a:cxnSpLocks/>
          </p:cNvCxnSpPr>
          <p:nvPr/>
        </p:nvCxnSpPr>
        <p:spPr>
          <a:xfrm>
            <a:off x="7068457" y="1573208"/>
            <a:ext cx="2426063"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34" name="四角形: 角を丸くする 33">
            <a:extLst>
              <a:ext uri="{FF2B5EF4-FFF2-40B4-BE49-F238E27FC236}">
                <a16:creationId xmlns:a16="http://schemas.microsoft.com/office/drawing/2014/main" id="{5F95654F-2DF2-39BA-BECE-ECC3D2D7BE54}"/>
              </a:ext>
            </a:extLst>
          </p:cNvPr>
          <p:cNvSpPr/>
          <p:nvPr/>
        </p:nvSpPr>
        <p:spPr>
          <a:xfrm>
            <a:off x="9552085" y="1429208"/>
            <a:ext cx="384370" cy="89665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r">
              <a:lnSpc>
                <a:spcPct val="120000"/>
              </a:lnSpc>
              <a:spcBef>
                <a:spcPts val="400"/>
              </a:spcBef>
              <a:spcAft>
                <a:spcPts val="400"/>
              </a:spcAft>
            </a:pPr>
            <a:r>
              <a:rPr kumimoji="1" lang="en-US" altLang="ja-JP" sz="1600">
                <a:solidFill>
                  <a:schemeClr val="tx1">
                    <a:lumMod val="75000"/>
                    <a:lumOff val="25000"/>
                  </a:schemeClr>
                </a:solidFill>
              </a:rPr>
              <a:t>02</a:t>
            </a:r>
          </a:p>
          <a:p>
            <a:pPr algn="r">
              <a:lnSpc>
                <a:spcPct val="120000"/>
              </a:lnSpc>
              <a:spcBef>
                <a:spcPts val="400"/>
              </a:spcBef>
              <a:spcAft>
                <a:spcPts val="400"/>
              </a:spcAft>
            </a:pPr>
            <a:r>
              <a:rPr kumimoji="1" lang="en-US" altLang="ja-JP" sz="1600">
                <a:solidFill>
                  <a:schemeClr val="tx1">
                    <a:lumMod val="75000"/>
                    <a:lumOff val="25000"/>
                  </a:schemeClr>
                </a:solidFill>
              </a:rPr>
              <a:t>04</a:t>
            </a:r>
          </a:p>
        </p:txBody>
      </p:sp>
      <p:sp>
        <p:nvSpPr>
          <p:cNvPr id="35" name="四角形: 角を丸くする 34">
            <a:extLst>
              <a:ext uri="{FF2B5EF4-FFF2-40B4-BE49-F238E27FC236}">
                <a16:creationId xmlns:a16="http://schemas.microsoft.com/office/drawing/2014/main" id="{97D9DB3B-8639-CAF6-FC7C-2591E0823DFE}"/>
              </a:ext>
            </a:extLst>
          </p:cNvPr>
          <p:cNvSpPr/>
          <p:nvPr/>
        </p:nvSpPr>
        <p:spPr>
          <a:xfrm>
            <a:off x="9552085" y="2617208"/>
            <a:ext cx="384370" cy="226412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r">
              <a:lnSpc>
                <a:spcPct val="120000"/>
              </a:lnSpc>
              <a:spcBef>
                <a:spcPts val="400"/>
              </a:spcBef>
              <a:spcAft>
                <a:spcPts val="400"/>
              </a:spcAft>
            </a:pPr>
            <a:r>
              <a:rPr kumimoji="1" lang="en-US" altLang="ja-JP" sz="1600">
                <a:solidFill>
                  <a:schemeClr val="tx1">
                    <a:lumMod val="75000"/>
                    <a:lumOff val="25000"/>
                  </a:schemeClr>
                </a:solidFill>
              </a:rPr>
              <a:t>13</a:t>
            </a:r>
          </a:p>
          <a:p>
            <a:pPr algn="r">
              <a:lnSpc>
                <a:spcPct val="120000"/>
              </a:lnSpc>
              <a:spcBef>
                <a:spcPts val="400"/>
              </a:spcBef>
              <a:spcAft>
                <a:spcPts val="400"/>
              </a:spcAft>
            </a:pPr>
            <a:r>
              <a:rPr kumimoji="1" lang="en-US" altLang="ja-JP" sz="1600">
                <a:solidFill>
                  <a:schemeClr val="tx1">
                    <a:lumMod val="75000"/>
                    <a:lumOff val="25000"/>
                  </a:schemeClr>
                </a:solidFill>
              </a:rPr>
              <a:t>16</a:t>
            </a:r>
          </a:p>
          <a:p>
            <a:pPr algn="r">
              <a:lnSpc>
                <a:spcPct val="120000"/>
              </a:lnSpc>
              <a:spcBef>
                <a:spcPts val="400"/>
              </a:spcBef>
              <a:spcAft>
                <a:spcPts val="400"/>
              </a:spcAft>
            </a:pPr>
            <a:r>
              <a:rPr kumimoji="1" lang="en-US" altLang="ja-JP" sz="1600">
                <a:solidFill>
                  <a:schemeClr val="tx1">
                    <a:lumMod val="75000"/>
                    <a:lumOff val="25000"/>
                  </a:schemeClr>
                </a:solidFill>
              </a:rPr>
              <a:t>24</a:t>
            </a:r>
          </a:p>
          <a:p>
            <a:pPr algn="r">
              <a:lnSpc>
                <a:spcPct val="120000"/>
              </a:lnSpc>
              <a:spcBef>
                <a:spcPts val="400"/>
              </a:spcBef>
              <a:spcAft>
                <a:spcPts val="400"/>
              </a:spcAft>
            </a:pPr>
            <a:r>
              <a:rPr kumimoji="1" lang="en-US" altLang="ja-JP" sz="1600">
                <a:solidFill>
                  <a:schemeClr val="tx1">
                    <a:lumMod val="75000"/>
                    <a:lumOff val="25000"/>
                  </a:schemeClr>
                </a:solidFill>
              </a:rPr>
              <a:t>36</a:t>
            </a:r>
          </a:p>
          <a:p>
            <a:pPr algn="r">
              <a:lnSpc>
                <a:spcPct val="120000"/>
              </a:lnSpc>
              <a:spcBef>
                <a:spcPts val="400"/>
              </a:spcBef>
              <a:spcAft>
                <a:spcPts val="400"/>
              </a:spcAft>
            </a:pPr>
            <a:r>
              <a:rPr kumimoji="1" lang="en-US" altLang="ja-JP" sz="1600">
                <a:solidFill>
                  <a:schemeClr val="tx1">
                    <a:lumMod val="75000"/>
                    <a:lumOff val="25000"/>
                  </a:schemeClr>
                </a:solidFill>
              </a:rPr>
              <a:t>44</a:t>
            </a:r>
          </a:p>
          <a:p>
            <a:pPr algn="r">
              <a:lnSpc>
                <a:spcPct val="120000"/>
              </a:lnSpc>
              <a:spcBef>
                <a:spcPts val="400"/>
              </a:spcBef>
              <a:spcAft>
                <a:spcPts val="400"/>
              </a:spcAft>
            </a:pPr>
            <a:r>
              <a:rPr kumimoji="1" lang="en-US" altLang="ja-JP" sz="1600">
                <a:solidFill>
                  <a:schemeClr val="tx1">
                    <a:lumMod val="75000"/>
                    <a:lumOff val="25000"/>
                  </a:schemeClr>
                </a:solidFill>
              </a:rPr>
              <a:t>47</a:t>
            </a:r>
          </a:p>
        </p:txBody>
      </p:sp>
      <p:sp>
        <p:nvSpPr>
          <p:cNvPr id="36" name="四角形: 角を丸くする 35">
            <a:extLst>
              <a:ext uri="{FF2B5EF4-FFF2-40B4-BE49-F238E27FC236}">
                <a16:creationId xmlns:a16="http://schemas.microsoft.com/office/drawing/2014/main" id="{86AFF0B4-EAE4-74CF-3A17-19383A07818F}"/>
              </a:ext>
            </a:extLst>
          </p:cNvPr>
          <p:cNvSpPr/>
          <p:nvPr/>
        </p:nvSpPr>
        <p:spPr>
          <a:xfrm>
            <a:off x="9552085" y="5255873"/>
            <a:ext cx="384370" cy="28270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r">
              <a:lnSpc>
                <a:spcPct val="120000"/>
              </a:lnSpc>
              <a:spcBef>
                <a:spcPts val="400"/>
              </a:spcBef>
              <a:spcAft>
                <a:spcPts val="400"/>
              </a:spcAft>
            </a:pPr>
            <a:r>
              <a:rPr kumimoji="1" lang="en-US" altLang="ja-JP" sz="1600">
                <a:solidFill>
                  <a:schemeClr val="tx1">
                    <a:lumMod val="75000"/>
                    <a:lumOff val="25000"/>
                  </a:schemeClr>
                </a:solidFill>
              </a:rPr>
              <a:t>50</a:t>
            </a:r>
          </a:p>
        </p:txBody>
      </p:sp>
      <p:sp>
        <p:nvSpPr>
          <p:cNvPr id="37" name="四角形: 角を丸くする 36">
            <a:extLst>
              <a:ext uri="{FF2B5EF4-FFF2-40B4-BE49-F238E27FC236}">
                <a16:creationId xmlns:a16="http://schemas.microsoft.com/office/drawing/2014/main" id="{686A9605-41CA-4779-B403-4F9370C8AFFD}"/>
              </a:ext>
            </a:extLst>
          </p:cNvPr>
          <p:cNvSpPr/>
          <p:nvPr/>
        </p:nvSpPr>
        <p:spPr>
          <a:xfrm>
            <a:off x="9552085" y="6044751"/>
            <a:ext cx="384370" cy="89665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r">
              <a:lnSpc>
                <a:spcPct val="120000"/>
              </a:lnSpc>
              <a:spcBef>
                <a:spcPts val="400"/>
              </a:spcBef>
              <a:spcAft>
                <a:spcPts val="400"/>
              </a:spcAft>
            </a:pPr>
            <a:r>
              <a:rPr kumimoji="1" lang="en-US" altLang="ja-JP" sz="1600">
                <a:solidFill>
                  <a:schemeClr val="tx1">
                    <a:lumMod val="75000"/>
                    <a:lumOff val="25000"/>
                  </a:schemeClr>
                </a:solidFill>
              </a:rPr>
              <a:t>51</a:t>
            </a:r>
          </a:p>
          <a:p>
            <a:pPr algn="r">
              <a:lnSpc>
                <a:spcPct val="120000"/>
              </a:lnSpc>
              <a:spcBef>
                <a:spcPts val="400"/>
              </a:spcBef>
              <a:spcAft>
                <a:spcPts val="400"/>
              </a:spcAft>
            </a:pPr>
            <a:r>
              <a:rPr kumimoji="1" lang="en-US" altLang="ja-JP" sz="1600">
                <a:solidFill>
                  <a:schemeClr val="tx1">
                    <a:lumMod val="75000"/>
                    <a:lumOff val="25000"/>
                  </a:schemeClr>
                </a:solidFill>
              </a:rPr>
              <a:t>70</a:t>
            </a:r>
          </a:p>
        </p:txBody>
      </p:sp>
      <p:cxnSp>
        <p:nvCxnSpPr>
          <p:cNvPr id="38" name="直線コネクタ 37">
            <a:extLst>
              <a:ext uri="{FF2B5EF4-FFF2-40B4-BE49-F238E27FC236}">
                <a16:creationId xmlns:a16="http://schemas.microsoft.com/office/drawing/2014/main" id="{00509B14-F2FC-EDE8-8A46-F446410A3853}"/>
              </a:ext>
            </a:extLst>
          </p:cNvPr>
          <p:cNvCxnSpPr>
            <a:cxnSpLocks/>
          </p:cNvCxnSpPr>
          <p:nvPr/>
        </p:nvCxnSpPr>
        <p:spPr>
          <a:xfrm>
            <a:off x="7651750" y="1966908"/>
            <a:ext cx="1842770"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D3BE1671-84A7-CDF3-240D-0C99BD04214E}"/>
              </a:ext>
            </a:extLst>
          </p:cNvPr>
          <p:cNvCxnSpPr>
            <a:cxnSpLocks/>
          </p:cNvCxnSpPr>
          <p:nvPr/>
        </p:nvCxnSpPr>
        <p:spPr>
          <a:xfrm>
            <a:off x="8191500" y="2766288"/>
            <a:ext cx="1303020"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D83046DA-0C9D-731D-77E5-59D53B3710B1}"/>
              </a:ext>
            </a:extLst>
          </p:cNvPr>
          <p:cNvCxnSpPr>
            <a:cxnSpLocks/>
          </p:cNvCxnSpPr>
          <p:nvPr/>
        </p:nvCxnSpPr>
        <p:spPr>
          <a:xfrm>
            <a:off x="6083300" y="3156687"/>
            <a:ext cx="3411220"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16B15470-0EBD-B291-B6B0-1BB16F542C7E}"/>
              </a:ext>
            </a:extLst>
          </p:cNvPr>
          <p:cNvCxnSpPr>
            <a:cxnSpLocks/>
          </p:cNvCxnSpPr>
          <p:nvPr/>
        </p:nvCxnSpPr>
        <p:spPr>
          <a:xfrm>
            <a:off x="6083300" y="3547086"/>
            <a:ext cx="3411220"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85742391-5A93-D83B-2A7B-EB9B682A6448}"/>
              </a:ext>
            </a:extLst>
          </p:cNvPr>
          <p:cNvCxnSpPr>
            <a:cxnSpLocks/>
          </p:cNvCxnSpPr>
          <p:nvPr/>
        </p:nvCxnSpPr>
        <p:spPr>
          <a:xfrm>
            <a:off x="6845300" y="3937485"/>
            <a:ext cx="2649220"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80AAAB68-B6CF-221F-6232-48200ED2DD1F}"/>
              </a:ext>
            </a:extLst>
          </p:cNvPr>
          <p:cNvCxnSpPr>
            <a:cxnSpLocks/>
          </p:cNvCxnSpPr>
          <p:nvPr/>
        </p:nvCxnSpPr>
        <p:spPr>
          <a:xfrm>
            <a:off x="6419850" y="4327884"/>
            <a:ext cx="3074670"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B573C31A-08BF-1971-BE00-BC7E9429C8AE}"/>
              </a:ext>
            </a:extLst>
          </p:cNvPr>
          <p:cNvCxnSpPr>
            <a:cxnSpLocks/>
          </p:cNvCxnSpPr>
          <p:nvPr/>
        </p:nvCxnSpPr>
        <p:spPr>
          <a:xfrm>
            <a:off x="7068457" y="4718282"/>
            <a:ext cx="2426063"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7" name="直線コネクタ 46">
            <a:extLst>
              <a:ext uri="{FF2B5EF4-FFF2-40B4-BE49-F238E27FC236}">
                <a16:creationId xmlns:a16="http://schemas.microsoft.com/office/drawing/2014/main" id="{0CCC0235-22A1-7F8C-7F3F-A9DDF2B97021}"/>
              </a:ext>
            </a:extLst>
          </p:cNvPr>
          <p:cNvCxnSpPr>
            <a:cxnSpLocks/>
          </p:cNvCxnSpPr>
          <p:nvPr/>
        </p:nvCxnSpPr>
        <p:spPr>
          <a:xfrm>
            <a:off x="7651750" y="5421032"/>
            <a:ext cx="1842770"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56" name="直線コネクタ 55">
            <a:extLst>
              <a:ext uri="{FF2B5EF4-FFF2-40B4-BE49-F238E27FC236}">
                <a16:creationId xmlns:a16="http://schemas.microsoft.com/office/drawing/2014/main" id="{197171FA-89F3-2CF7-91FE-346A1343A743}"/>
              </a:ext>
            </a:extLst>
          </p:cNvPr>
          <p:cNvCxnSpPr>
            <a:cxnSpLocks/>
          </p:cNvCxnSpPr>
          <p:nvPr/>
        </p:nvCxnSpPr>
        <p:spPr>
          <a:xfrm>
            <a:off x="7196138" y="6192833"/>
            <a:ext cx="2298382"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57" name="直線コネクタ 56">
            <a:extLst>
              <a:ext uri="{FF2B5EF4-FFF2-40B4-BE49-F238E27FC236}">
                <a16:creationId xmlns:a16="http://schemas.microsoft.com/office/drawing/2014/main" id="{D6AA8F42-1EE4-0921-1124-427EE6CB99EC}"/>
              </a:ext>
            </a:extLst>
          </p:cNvPr>
          <p:cNvCxnSpPr>
            <a:cxnSpLocks/>
          </p:cNvCxnSpPr>
          <p:nvPr/>
        </p:nvCxnSpPr>
        <p:spPr>
          <a:xfrm>
            <a:off x="7000875" y="6586533"/>
            <a:ext cx="2493645"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77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32039-C4FC-93E6-AD51-51664DD69B8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283A06-A29A-F0C6-8CF3-63BC084231A3}"/>
              </a:ext>
            </a:extLst>
          </p:cNvPr>
          <p:cNvSpPr>
            <a:spLocks noGrp="1"/>
          </p:cNvSpPr>
          <p:nvPr>
            <p:ph type="title"/>
          </p:nvPr>
        </p:nvSpPr>
        <p:spPr/>
        <p:txBody>
          <a:bodyPr/>
          <a:lstStyle/>
          <a:p>
            <a:r>
              <a:rPr kumimoji="1" lang="ja-JP" altLang="en-US"/>
              <a:t>考慮すると望ましい要素</a:t>
            </a:r>
          </a:p>
        </p:txBody>
      </p:sp>
      <p:sp>
        <p:nvSpPr>
          <p:cNvPr id="3" name="スライド番号プレースホルダー 2">
            <a:extLst>
              <a:ext uri="{FF2B5EF4-FFF2-40B4-BE49-F238E27FC236}">
                <a16:creationId xmlns:a16="http://schemas.microsoft.com/office/drawing/2014/main" id="{240A3A6E-C2B1-E3AE-E4E2-D463ED42A334}"/>
              </a:ext>
            </a:extLst>
          </p:cNvPr>
          <p:cNvSpPr>
            <a:spLocks noGrp="1"/>
          </p:cNvSpPr>
          <p:nvPr>
            <p:ph type="sldNum" sz="quarter" idx="12"/>
          </p:nvPr>
        </p:nvSpPr>
        <p:spPr/>
        <p:txBody>
          <a:bodyPr/>
          <a:lstStyle/>
          <a:p>
            <a:pPr algn="ctr"/>
            <a:fld id="{76EF8E48-CEE7-4676-9C0E-B2BDD8285033}" type="slidenum">
              <a:rPr kumimoji="1" lang="ja-JP" altLang="en-US" smtClean="0"/>
              <a:pPr algn="ctr"/>
              <a:t>19</a:t>
            </a:fld>
            <a:endParaRPr kumimoji="1" lang="ja-JP" altLang="en-US"/>
          </a:p>
        </p:txBody>
      </p:sp>
      <p:sp>
        <p:nvSpPr>
          <p:cNvPr id="4" name="テキスト プレースホルダー 3">
            <a:extLst>
              <a:ext uri="{FF2B5EF4-FFF2-40B4-BE49-F238E27FC236}">
                <a16:creationId xmlns:a16="http://schemas.microsoft.com/office/drawing/2014/main" id="{3F7224B6-43F0-1B16-F080-2A8890661959}"/>
              </a:ext>
            </a:extLst>
          </p:cNvPr>
          <p:cNvSpPr>
            <a:spLocks noGrp="1"/>
          </p:cNvSpPr>
          <p:nvPr>
            <p:ph type="body" sz="half" idx="2"/>
          </p:nvPr>
        </p:nvSpPr>
        <p:spPr>
          <a:xfrm>
            <a:off x="539906" y="1002464"/>
            <a:ext cx="9612000" cy="720047"/>
          </a:xfrm>
        </p:spPr>
        <p:txBody>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児童育成支援拠点事業を実施する施設においては、以下の観点で検討すると望ましいです。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地域性および対象となる利用者の属性にも留意することが重要です。</a:t>
            </a:r>
          </a:p>
        </p:txBody>
      </p:sp>
      <p:graphicFrame>
        <p:nvGraphicFramePr>
          <p:cNvPr id="5" name="Group 77">
            <a:extLst>
              <a:ext uri="{FF2B5EF4-FFF2-40B4-BE49-F238E27FC236}">
                <a16:creationId xmlns:a16="http://schemas.microsoft.com/office/drawing/2014/main" id="{B27477B5-8162-F214-50B9-9AEFF6B55A38}"/>
              </a:ext>
            </a:extLst>
          </p:cNvPr>
          <p:cNvGraphicFramePr>
            <a:graphicFrameLocks noGrp="1"/>
          </p:cNvGraphicFramePr>
          <p:nvPr>
            <p:extLst>
              <p:ext uri="{D42A27DB-BD31-4B8C-83A1-F6EECF244321}">
                <p14:modId xmlns:p14="http://schemas.microsoft.com/office/powerpoint/2010/main" val="4125143310"/>
              </p:ext>
            </p:extLst>
          </p:nvPr>
        </p:nvGraphicFramePr>
        <p:xfrm>
          <a:off x="539906" y="1947563"/>
          <a:ext cx="5137413" cy="5114499"/>
        </p:xfrm>
        <a:graphic>
          <a:graphicData uri="http://schemas.openxmlformats.org/drawingml/2006/table">
            <a:tbl>
              <a:tblPr/>
              <a:tblGrid>
                <a:gridCol w="882552">
                  <a:extLst>
                    <a:ext uri="{9D8B030D-6E8A-4147-A177-3AD203B41FA5}">
                      <a16:colId xmlns:a16="http://schemas.microsoft.com/office/drawing/2014/main" val="20000"/>
                    </a:ext>
                  </a:extLst>
                </a:gridCol>
                <a:gridCol w="4254861">
                  <a:extLst>
                    <a:ext uri="{9D8B030D-6E8A-4147-A177-3AD203B41FA5}">
                      <a16:colId xmlns:a16="http://schemas.microsoft.com/office/drawing/2014/main" val="20002"/>
                    </a:ext>
                  </a:extLst>
                </a:gridCol>
              </a:tblGrid>
              <a:tr h="182179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a:solidFill>
                            <a:schemeClr val="bg1"/>
                          </a:solidFill>
                          <a:effectLst/>
                          <a:latin typeface="+mn-ea"/>
                          <a:ea typeface="+mn-ea"/>
                          <a:cs typeface="+mn-cs"/>
                        </a:rPr>
                        <a:t>立地面</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a:solidFill>
                            <a:schemeClr val="tx1">
                              <a:lumMod val="75000"/>
                              <a:lumOff val="25000"/>
                            </a:schemeClr>
                          </a:solidFill>
                          <a:latin typeface="+mn-lt"/>
                          <a:ea typeface="+mn-ea"/>
                          <a:cs typeface="+mn-cs"/>
                        </a:rPr>
                        <a:t>ニーズが多いと考えられるエリアであること</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a:solidFill>
                            <a:schemeClr val="tx1">
                              <a:lumMod val="75000"/>
                              <a:lumOff val="25000"/>
                            </a:schemeClr>
                          </a:solidFill>
                          <a:latin typeface="+mn-lt"/>
                          <a:ea typeface="+mn-ea"/>
                          <a:cs typeface="+mn-cs"/>
                        </a:rPr>
                        <a:t>小学校に近接し児童が歩いて通えること（</a:t>
                      </a:r>
                      <a:r>
                        <a:rPr kumimoji="1" lang="en-US" altLang="ja-JP" sz="1200" kern="1200">
                          <a:solidFill>
                            <a:schemeClr val="tx1">
                              <a:lumMod val="75000"/>
                              <a:lumOff val="25000"/>
                            </a:schemeClr>
                          </a:solidFill>
                          <a:latin typeface="+mn-lt"/>
                          <a:ea typeface="+mn-ea"/>
                          <a:cs typeface="+mn-cs"/>
                        </a:rPr>
                        <a:t>1km</a:t>
                      </a:r>
                      <a:r>
                        <a:rPr kumimoji="1" lang="ja-JP" altLang="en-US" sz="1200" kern="1200">
                          <a:solidFill>
                            <a:schemeClr val="tx1">
                              <a:lumMod val="75000"/>
                              <a:lumOff val="25000"/>
                            </a:schemeClr>
                          </a:solidFill>
                          <a:latin typeface="+mn-lt"/>
                          <a:ea typeface="+mn-ea"/>
                          <a:cs typeface="+mn-cs"/>
                        </a:rPr>
                        <a:t>圏内）</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a:solidFill>
                            <a:schemeClr val="tx1">
                              <a:lumMod val="75000"/>
                              <a:lumOff val="25000"/>
                            </a:schemeClr>
                          </a:solidFill>
                          <a:latin typeface="+mn-lt"/>
                          <a:ea typeface="+mn-ea"/>
                          <a:cs typeface="+mn-cs"/>
                        </a:rPr>
                        <a:t>調理可能な設備が整っていること</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en-US" altLang="ja-JP" sz="1200" kern="1200">
                          <a:solidFill>
                            <a:schemeClr val="tx1">
                              <a:lumMod val="75000"/>
                              <a:lumOff val="25000"/>
                            </a:schemeClr>
                          </a:solidFill>
                          <a:latin typeface="+mn-lt"/>
                          <a:ea typeface="+mn-ea"/>
                          <a:cs typeface="+mn-cs"/>
                        </a:rPr>
                        <a:t>(</a:t>
                      </a:r>
                      <a:r>
                        <a:rPr kumimoji="1" lang="ja-JP" altLang="en-US" sz="1200" kern="1200">
                          <a:solidFill>
                            <a:schemeClr val="tx1">
                              <a:lumMod val="75000"/>
                              <a:lumOff val="25000"/>
                            </a:schemeClr>
                          </a:solidFill>
                          <a:latin typeface="+mn-lt"/>
                          <a:ea typeface="+mn-ea"/>
                          <a:cs typeface="+mn-cs"/>
                        </a:rPr>
                        <a:t>地域によっては）駐車場</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a:solidFill>
                            <a:schemeClr val="tx1">
                              <a:lumMod val="75000"/>
                              <a:lumOff val="25000"/>
                            </a:schemeClr>
                          </a:solidFill>
                          <a:latin typeface="+mn-lt"/>
                          <a:ea typeface="+mn-ea"/>
                          <a:cs typeface="+mn-cs"/>
                        </a:rPr>
                        <a:t>児童の声の大きさを考慮した周辺環境</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a:solidFill>
                            <a:schemeClr val="tx1">
                              <a:lumMod val="75000"/>
                              <a:lumOff val="25000"/>
                            </a:schemeClr>
                          </a:solidFill>
                          <a:latin typeface="+mn-lt"/>
                          <a:ea typeface="+mn-ea"/>
                          <a:cs typeface="+mn-cs"/>
                        </a:rPr>
                        <a:t>災害時の避難経路の確保</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a:solidFill>
                            <a:schemeClr val="tx1">
                              <a:lumMod val="75000"/>
                              <a:lumOff val="25000"/>
                            </a:schemeClr>
                          </a:solidFill>
                          <a:latin typeface="+mn-lt"/>
                          <a:ea typeface="+mn-ea"/>
                          <a:cs typeface="+mn-cs"/>
                        </a:rPr>
                        <a:t>近くに外遊びができる施設があること</a:t>
                      </a:r>
                    </a:p>
                  </a:txBody>
                  <a:tcPr marL="108000" marR="108000" marT="108000" marB="108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9136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a:solidFill>
                            <a:schemeClr val="bg1"/>
                          </a:solidFill>
                          <a:effectLst/>
                          <a:latin typeface="+mn-ea"/>
                          <a:ea typeface="+mn-ea"/>
                          <a:cs typeface="+mn-cs"/>
                        </a:rPr>
                        <a:t>建築面</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換気面・窓の設置など</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壁や柱など、角の排除</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死角の排除</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個人学習やひとりで落ち着きたい児童のためのスペース</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複数人で過ごせるスペース</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スタッフの休憩場所・作業場所の確保</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現金や個人情報など貴重品の管理ができる環境整備</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defRPr/>
                      </a:pPr>
                      <a:r>
                        <a:rPr kumimoji="1" lang="ja-JP" altLang="en-US" sz="1200" kern="1200">
                          <a:solidFill>
                            <a:schemeClr val="tx1">
                              <a:lumMod val="75000"/>
                              <a:lumOff val="25000"/>
                            </a:schemeClr>
                          </a:solidFill>
                          <a:latin typeface="+mn-lt"/>
                          <a:ea typeface="+mn-ea"/>
                          <a:cs typeface="+mn-cs"/>
                        </a:rPr>
                        <a:t>性別に対する配慮</a:t>
                      </a:r>
                      <a:endParaRPr kumimoji="1" lang="en-US" altLang="ja-JP" sz="1200" kern="1200">
                        <a:solidFill>
                          <a:schemeClr val="tx1">
                            <a:lumMod val="75000"/>
                            <a:lumOff val="25000"/>
                          </a:schemeClr>
                        </a:solidFill>
                        <a:latin typeface="+mn-lt"/>
                        <a:ea typeface="+mn-ea"/>
                        <a:cs typeface="+mn-cs"/>
                      </a:endParaRPr>
                    </a:p>
                  </a:txBody>
                  <a:tcPr marL="108000" marR="108000" marT="108000" marB="108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9741041"/>
                  </a:ext>
                </a:extLst>
              </a:tr>
              <a:tr h="933911">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mn-ea"/>
                          <a:ea typeface="+mn-ea"/>
                          <a:cs typeface="+mn-cs"/>
                        </a:rPr>
                        <a:t>設備面</a:t>
                      </a:r>
                      <a:endParaRPr kumimoji="1" lang="en-US" altLang="ja-JP" sz="1100" b="1" i="0" u="none" strike="noStrike" kern="1200" cap="none" spc="0" normalizeH="0" baseline="0" noProof="0">
                        <a:ln>
                          <a:noFill/>
                        </a:ln>
                        <a:solidFill>
                          <a:schemeClr val="bg1"/>
                        </a:solidFill>
                        <a:effectLst/>
                        <a:uLnTx/>
                        <a:uFillTx/>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dirty="0">
                          <a:solidFill>
                            <a:schemeClr val="tx1">
                              <a:lumMod val="75000"/>
                              <a:lumOff val="25000"/>
                            </a:schemeClr>
                          </a:solidFill>
                          <a:latin typeface="+mn-lt"/>
                          <a:ea typeface="+mn-ea"/>
                          <a:cs typeface="+mn-cs"/>
                        </a:rPr>
                        <a:t>洗面台（手洗い、うがい、歯磨き）</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dirty="0">
                          <a:solidFill>
                            <a:schemeClr val="tx1">
                              <a:lumMod val="75000"/>
                              <a:lumOff val="25000"/>
                            </a:schemeClr>
                          </a:solidFill>
                          <a:latin typeface="+mn-lt"/>
                          <a:ea typeface="+mn-ea"/>
                          <a:cs typeface="+mn-cs"/>
                        </a:rPr>
                        <a:t>十分な数のトイレ（児童用、大人用、男女別など）</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dirty="0">
                          <a:solidFill>
                            <a:schemeClr val="tx1">
                              <a:lumMod val="75000"/>
                              <a:lumOff val="25000"/>
                            </a:schemeClr>
                          </a:solidFill>
                          <a:latin typeface="+mn-lt"/>
                          <a:ea typeface="+mn-ea"/>
                          <a:cs typeface="+mn-cs"/>
                        </a:rPr>
                        <a:t>シャワー室（浴室）や洗濯機置き場の設置</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en-US" altLang="ja-JP" sz="1200" kern="1200" dirty="0">
                          <a:solidFill>
                            <a:schemeClr val="tx1">
                              <a:lumMod val="75000"/>
                              <a:lumOff val="25000"/>
                            </a:schemeClr>
                          </a:solidFill>
                          <a:latin typeface="+mn-lt"/>
                          <a:ea typeface="+mn-ea"/>
                          <a:cs typeface="+mn-cs"/>
                        </a:rPr>
                        <a:t>Wi-Fi</a:t>
                      </a:r>
                      <a:r>
                        <a:rPr kumimoji="1" lang="ja-JP" altLang="en-US" sz="1200" kern="1200" dirty="0">
                          <a:solidFill>
                            <a:schemeClr val="tx1">
                              <a:lumMod val="75000"/>
                              <a:lumOff val="25000"/>
                            </a:schemeClr>
                          </a:solidFill>
                          <a:latin typeface="+mn-lt"/>
                          <a:ea typeface="+mn-ea"/>
                          <a:cs typeface="+mn-cs"/>
                        </a:rPr>
                        <a:t>等のインターネット環境</a:t>
                      </a:r>
                      <a:endParaRPr kumimoji="1" lang="en-US" altLang="ja-JP" sz="1200" kern="1200" dirty="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r>
                        <a:rPr kumimoji="1" lang="ja-JP" altLang="en-US" sz="1200" kern="1200" dirty="0">
                          <a:solidFill>
                            <a:schemeClr val="tx1">
                              <a:lumMod val="75000"/>
                              <a:lumOff val="25000"/>
                            </a:schemeClr>
                          </a:solidFill>
                          <a:latin typeface="+mn-lt"/>
                          <a:ea typeface="+mn-ea"/>
                          <a:cs typeface="+mn-cs"/>
                        </a:rPr>
                        <a:t>事務室</a:t>
                      </a:r>
                    </a:p>
                  </a:txBody>
                  <a:tcPr marL="108000" marR="108000" marT="108000" marB="108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 name="四角形: 角を丸くする 5">
            <a:extLst>
              <a:ext uri="{FF2B5EF4-FFF2-40B4-BE49-F238E27FC236}">
                <a16:creationId xmlns:a16="http://schemas.microsoft.com/office/drawing/2014/main" id="{3A12A613-6487-81DD-333D-8F5F85C6AA97}"/>
              </a:ext>
            </a:extLst>
          </p:cNvPr>
          <p:cNvSpPr/>
          <p:nvPr/>
        </p:nvSpPr>
        <p:spPr>
          <a:xfrm>
            <a:off x="5817996" y="1890735"/>
            <a:ext cx="4333910" cy="2048304"/>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7" name="四角形: 角を丸くする 6">
            <a:extLst>
              <a:ext uri="{FF2B5EF4-FFF2-40B4-BE49-F238E27FC236}">
                <a16:creationId xmlns:a16="http://schemas.microsoft.com/office/drawing/2014/main" id="{F4E20005-2AFD-1201-78F7-4C2AB552BE4F}"/>
              </a:ext>
            </a:extLst>
          </p:cNvPr>
          <p:cNvSpPr/>
          <p:nvPr/>
        </p:nvSpPr>
        <p:spPr>
          <a:xfrm>
            <a:off x="7721599" y="2323217"/>
            <a:ext cx="2166073" cy="150726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20000"/>
              </a:lnSpc>
              <a:spcBef>
                <a:spcPts val="200"/>
              </a:spcBef>
              <a:spcAft>
                <a:spcPts val="200"/>
              </a:spcAft>
              <a:buClr>
                <a:schemeClr val="bg1">
                  <a:lumMod val="65000"/>
                </a:schemeClr>
              </a:buClr>
              <a:buSzPct val="70000"/>
            </a:pPr>
            <a:r>
              <a:rPr kumimoji="1" lang="ja-JP" altLang="en-US" sz="1150">
                <a:solidFill>
                  <a:schemeClr val="tx1">
                    <a:lumMod val="75000"/>
                    <a:lumOff val="25000"/>
                  </a:schemeClr>
                </a:solidFill>
              </a:rPr>
              <a:t>児童が一人でいられる空間や机等の配置、高低差を付けるなどの工夫や、複数人でいられる場所を作っています。部屋に入ったときに一目で自分のいる場所を選択できるような空間づくりを意識しています。</a:t>
            </a:r>
          </a:p>
        </p:txBody>
      </p:sp>
      <p:sp>
        <p:nvSpPr>
          <p:cNvPr id="8" name="四角形: 角を丸くする 7">
            <a:extLst>
              <a:ext uri="{FF2B5EF4-FFF2-40B4-BE49-F238E27FC236}">
                <a16:creationId xmlns:a16="http://schemas.microsoft.com/office/drawing/2014/main" id="{C14CDA69-BB0C-7757-76FB-8FF040327A56}"/>
              </a:ext>
            </a:extLst>
          </p:cNvPr>
          <p:cNvSpPr/>
          <p:nvPr/>
        </p:nvSpPr>
        <p:spPr>
          <a:xfrm>
            <a:off x="5990022" y="2027841"/>
            <a:ext cx="3989858" cy="25183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400" b="1">
                <a:solidFill>
                  <a:srgbClr val="019DB7"/>
                </a:solidFill>
              </a:rPr>
              <a:t>錦江町「みんなの居場所よろっで」の事例</a:t>
            </a:r>
          </a:p>
        </p:txBody>
      </p:sp>
      <p:sp>
        <p:nvSpPr>
          <p:cNvPr id="9" name="四角形: 角を丸くする 8">
            <a:extLst>
              <a:ext uri="{FF2B5EF4-FFF2-40B4-BE49-F238E27FC236}">
                <a16:creationId xmlns:a16="http://schemas.microsoft.com/office/drawing/2014/main" id="{7D8B254E-5E6B-F178-DAAA-ADF46F50BFF0}"/>
              </a:ext>
            </a:extLst>
          </p:cNvPr>
          <p:cNvSpPr/>
          <p:nvPr/>
        </p:nvSpPr>
        <p:spPr>
          <a:xfrm>
            <a:off x="5817996" y="4076145"/>
            <a:ext cx="4333910" cy="2802611"/>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0" name="四角形: 角を丸くする 9">
            <a:extLst>
              <a:ext uri="{FF2B5EF4-FFF2-40B4-BE49-F238E27FC236}">
                <a16:creationId xmlns:a16="http://schemas.microsoft.com/office/drawing/2014/main" id="{5EB11440-4A25-FF50-F73B-8C0A9D7F8593}"/>
              </a:ext>
            </a:extLst>
          </p:cNvPr>
          <p:cNvSpPr/>
          <p:nvPr/>
        </p:nvSpPr>
        <p:spPr>
          <a:xfrm>
            <a:off x="7721599" y="4577180"/>
            <a:ext cx="2166073" cy="218167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20000"/>
              </a:lnSpc>
              <a:spcBef>
                <a:spcPts val="200"/>
              </a:spcBef>
              <a:spcAft>
                <a:spcPts val="200"/>
              </a:spcAft>
              <a:buClr>
                <a:schemeClr val="bg1">
                  <a:lumMod val="65000"/>
                </a:schemeClr>
              </a:buClr>
              <a:buSzPct val="70000"/>
            </a:pPr>
            <a:r>
              <a:rPr kumimoji="1" lang="ja-JP" altLang="en-US" sz="1150" dirty="0">
                <a:solidFill>
                  <a:schemeClr val="tx1">
                    <a:lumMod val="75000"/>
                    <a:lumOff val="25000"/>
                  </a:schemeClr>
                </a:solidFill>
              </a:rPr>
              <a:t>児童が思いっきり発散できるような運動スペースを作っています。また、静かに過ごしたい児童向けに部屋の壁紙をブルートーンにするなどの空間づくりの工夫もしています。</a:t>
            </a:r>
          </a:p>
          <a:p>
            <a:pPr algn="just">
              <a:lnSpc>
                <a:spcPct val="120000"/>
              </a:lnSpc>
              <a:spcBef>
                <a:spcPts val="200"/>
              </a:spcBef>
              <a:spcAft>
                <a:spcPts val="200"/>
              </a:spcAft>
              <a:buClr>
                <a:schemeClr val="bg1">
                  <a:lumMod val="65000"/>
                </a:schemeClr>
              </a:buClr>
              <a:buSzPct val="70000"/>
            </a:pPr>
            <a:r>
              <a:rPr kumimoji="1" lang="ja-JP" altLang="en-US" sz="1150" dirty="0">
                <a:solidFill>
                  <a:schemeClr val="tx1">
                    <a:lumMod val="75000"/>
                    <a:lumOff val="25000"/>
                  </a:schemeClr>
                </a:solidFill>
              </a:rPr>
              <a:t>死角がないよう配慮しつつ、人が集まる場所から見えにくい位置にトイレを設置することでプライバシーにも配慮しています。</a:t>
            </a:r>
          </a:p>
        </p:txBody>
      </p:sp>
      <p:sp>
        <p:nvSpPr>
          <p:cNvPr id="11" name="四角形: 角を丸くする 10">
            <a:extLst>
              <a:ext uri="{FF2B5EF4-FFF2-40B4-BE49-F238E27FC236}">
                <a16:creationId xmlns:a16="http://schemas.microsoft.com/office/drawing/2014/main" id="{4E3FDFE4-03C7-AD51-1911-BEBC16E712F9}"/>
              </a:ext>
            </a:extLst>
          </p:cNvPr>
          <p:cNvSpPr/>
          <p:nvPr/>
        </p:nvSpPr>
        <p:spPr>
          <a:xfrm>
            <a:off x="6162049" y="4255047"/>
            <a:ext cx="3989858" cy="25183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400" b="1">
                <a:solidFill>
                  <a:srgbClr val="019DB7"/>
                </a:solidFill>
              </a:rPr>
              <a:t>下関市「ぬっく」の事例</a:t>
            </a:r>
          </a:p>
        </p:txBody>
      </p:sp>
      <p:pic>
        <p:nvPicPr>
          <p:cNvPr id="15" name="図 14">
            <a:extLst>
              <a:ext uri="{FF2B5EF4-FFF2-40B4-BE49-F238E27FC236}">
                <a16:creationId xmlns:a16="http://schemas.microsoft.com/office/drawing/2014/main" id="{623E9C4B-83D9-1C3D-F961-3202E5FFAEA9}"/>
              </a:ext>
            </a:extLst>
          </p:cNvPr>
          <p:cNvPicPr>
            <a:picLocks noChangeAspect="1"/>
          </p:cNvPicPr>
          <p:nvPr/>
        </p:nvPicPr>
        <p:blipFill>
          <a:blip r:embed="rId2"/>
          <a:srcRect l="6987" r="5344"/>
          <a:stretch>
            <a:fillRect/>
          </a:stretch>
        </p:blipFill>
        <p:spPr>
          <a:xfrm>
            <a:off x="5990022" y="2295984"/>
            <a:ext cx="1589329" cy="1359674"/>
          </a:xfrm>
          <a:prstGeom prst="rect">
            <a:avLst/>
          </a:prstGeom>
        </p:spPr>
      </p:pic>
      <p:pic>
        <p:nvPicPr>
          <p:cNvPr id="17" name="図 16" descr="部屋に備えている様々な家具&#10;&#10;AI 生成コンテンツは誤りを含む可能性があります。">
            <a:extLst>
              <a:ext uri="{FF2B5EF4-FFF2-40B4-BE49-F238E27FC236}">
                <a16:creationId xmlns:a16="http://schemas.microsoft.com/office/drawing/2014/main" id="{9E313516-FF8F-86A7-CA65-EA1826D8D0E5}"/>
              </a:ext>
            </a:extLst>
          </p:cNvPr>
          <p:cNvPicPr>
            <a:picLocks noChangeAspect="1"/>
          </p:cNvPicPr>
          <p:nvPr/>
        </p:nvPicPr>
        <p:blipFill>
          <a:blip r:embed="rId3">
            <a:extLst>
              <a:ext uri="{28A0092B-C50C-407E-A947-70E740481C1C}">
                <a14:useLocalDpi xmlns:a14="http://schemas.microsoft.com/office/drawing/2010/main" val="0"/>
              </a:ext>
            </a:extLst>
          </a:blip>
          <a:srcRect l="3479"/>
          <a:stretch>
            <a:fillRect/>
          </a:stretch>
        </p:blipFill>
        <p:spPr>
          <a:xfrm>
            <a:off x="5990022" y="4909656"/>
            <a:ext cx="1589329" cy="1236067"/>
          </a:xfrm>
          <a:prstGeom prst="rect">
            <a:avLst/>
          </a:prstGeom>
        </p:spPr>
      </p:pic>
      <p:sp>
        <p:nvSpPr>
          <p:cNvPr id="18" name="四角形: 角を丸くする 17">
            <a:extLst>
              <a:ext uri="{FF2B5EF4-FFF2-40B4-BE49-F238E27FC236}">
                <a16:creationId xmlns:a16="http://schemas.microsoft.com/office/drawing/2014/main" id="{F9D0E069-2399-02EF-4A32-6E708C3B5AE1}"/>
              </a:ext>
            </a:extLst>
          </p:cNvPr>
          <p:cNvSpPr/>
          <p:nvPr/>
        </p:nvSpPr>
        <p:spPr>
          <a:xfrm>
            <a:off x="5955733" y="3681199"/>
            <a:ext cx="1694742"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buClr>
                <a:schemeClr val="bg1">
                  <a:lumMod val="65000"/>
                </a:schemeClr>
              </a:buClr>
              <a:buSzPct val="70000"/>
            </a:pPr>
            <a:r>
              <a:rPr kumimoji="1" lang="en-US" altLang="ja-JP" sz="800">
                <a:solidFill>
                  <a:schemeClr val="tx1">
                    <a:lumMod val="75000"/>
                    <a:lumOff val="25000"/>
                  </a:schemeClr>
                </a:solidFill>
                <a:latin typeface="+mn-ea"/>
              </a:rPr>
              <a:t>※</a:t>
            </a:r>
            <a:r>
              <a:rPr kumimoji="1" lang="ja-JP" altLang="en-US" sz="800">
                <a:solidFill>
                  <a:schemeClr val="tx1">
                    <a:lumMod val="75000"/>
                    <a:lumOff val="25000"/>
                  </a:schemeClr>
                </a:solidFill>
                <a:latin typeface="+mn-ea"/>
              </a:rPr>
              <a:t>一般社団法人パーソナルサービス支援機構ご提供</a:t>
            </a:r>
          </a:p>
        </p:txBody>
      </p:sp>
      <p:sp>
        <p:nvSpPr>
          <p:cNvPr id="19" name="四角形: 角を丸くする 18">
            <a:extLst>
              <a:ext uri="{FF2B5EF4-FFF2-40B4-BE49-F238E27FC236}">
                <a16:creationId xmlns:a16="http://schemas.microsoft.com/office/drawing/2014/main" id="{D68A8E7C-DEC8-19E7-F27B-4FAD7926688D}"/>
              </a:ext>
            </a:extLst>
          </p:cNvPr>
          <p:cNvSpPr/>
          <p:nvPr/>
        </p:nvSpPr>
        <p:spPr>
          <a:xfrm>
            <a:off x="5937315" y="6188194"/>
            <a:ext cx="1694742"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buClr>
                <a:schemeClr val="bg1">
                  <a:lumMod val="65000"/>
                </a:schemeClr>
              </a:buClr>
              <a:buSzPct val="70000"/>
            </a:pPr>
            <a:r>
              <a:rPr kumimoji="1" lang="en-US" altLang="ja-JP" sz="800">
                <a:solidFill>
                  <a:schemeClr val="tx1">
                    <a:lumMod val="75000"/>
                    <a:lumOff val="25000"/>
                  </a:schemeClr>
                </a:solidFill>
                <a:latin typeface="+mn-ea"/>
              </a:rPr>
              <a:t>※</a:t>
            </a:r>
            <a:r>
              <a:rPr kumimoji="1" lang="ja-JP" altLang="en-US" sz="800">
                <a:solidFill>
                  <a:schemeClr val="tx1">
                    <a:lumMod val="75000"/>
                    <a:lumOff val="25000"/>
                  </a:schemeClr>
                </a:solidFill>
                <a:latin typeface="+mn-ea"/>
              </a:rPr>
              <a:t>認定</a:t>
            </a:r>
            <a:r>
              <a:rPr kumimoji="1" lang="en-US" altLang="ja-JP" sz="800">
                <a:solidFill>
                  <a:schemeClr val="tx1">
                    <a:lumMod val="75000"/>
                    <a:lumOff val="25000"/>
                  </a:schemeClr>
                </a:solidFill>
                <a:latin typeface="+mn-ea"/>
              </a:rPr>
              <a:t>NPO</a:t>
            </a:r>
            <a:r>
              <a:rPr kumimoji="1" lang="ja-JP" altLang="en-US" sz="800">
                <a:solidFill>
                  <a:schemeClr val="tx1">
                    <a:lumMod val="75000"/>
                    <a:lumOff val="25000"/>
                  </a:schemeClr>
                </a:solidFill>
                <a:latin typeface="+mn-ea"/>
              </a:rPr>
              <a:t>法人皆繋ご提供</a:t>
            </a:r>
          </a:p>
        </p:txBody>
      </p:sp>
      <p:sp>
        <p:nvSpPr>
          <p:cNvPr id="12" name="四角形: 角を丸くする 11">
            <a:extLst>
              <a:ext uri="{FF2B5EF4-FFF2-40B4-BE49-F238E27FC236}">
                <a16:creationId xmlns:a16="http://schemas.microsoft.com/office/drawing/2014/main" id="{22631A01-79B5-BECE-3F8B-7801BBFB45A9}"/>
              </a:ext>
            </a:extLst>
          </p:cNvPr>
          <p:cNvSpPr/>
          <p:nvPr/>
        </p:nvSpPr>
        <p:spPr>
          <a:xfrm>
            <a:off x="1185848" y="694270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出所：日本財団「</a:t>
            </a:r>
            <a:r>
              <a:rPr kumimoji="1" lang="en-US" altLang="ja-JP" sz="900" dirty="0" err="1">
                <a:solidFill>
                  <a:schemeClr val="tx1">
                    <a:lumMod val="75000"/>
                    <a:lumOff val="25000"/>
                  </a:schemeClr>
                </a:solidFill>
              </a:rPr>
              <a:t>b&amp;g</a:t>
            </a:r>
            <a:r>
              <a:rPr kumimoji="1" lang="ja-JP" altLang="en-US" sz="900" dirty="0">
                <a:solidFill>
                  <a:schemeClr val="tx1">
                    <a:lumMod val="75000"/>
                    <a:lumOff val="25000"/>
                  </a:schemeClr>
                </a:solidFill>
              </a:rPr>
              <a:t>施設の開設・運営の手引書（</a:t>
            </a:r>
            <a:r>
              <a:rPr kumimoji="1" lang="en-US" altLang="ja-JP" sz="900" dirty="0">
                <a:solidFill>
                  <a:schemeClr val="tx1">
                    <a:lumMod val="75000"/>
                    <a:lumOff val="25000"/>
                  </a:schemeClr>
                </a:solidFill>
              </a:rPr>
              <a:t>2017.7</a:t>
            </a:r>
            <a:r>
              <a:rPr kumimoji="1" lang="ja-JP" altLang="en-US" sz="900" dirty="0">
                <a:solidFill>
                  <a:schemeClr val="tx1">
                    <a:lumMod val="75000"/>
                    <a:lumOff val="25000"/>
                  </a:schemeClr>
                </a:solidFill>
              </a:rPr>
              <a:t>月改訂版）」を参考に日本総研作成</a:t>
            </a:r>
          </a:p>
        </p:txBody>
      </p:sp>
    </p:spTree>
    <p:extLst>
      <p:ext uri="{BB962C8B-B14F-4D97-AF65-F5344CB8AC3E}">
        <p14:creationId xmlns:p14="http://schemas.microsoft.com/office/powerpoint/2010/main" val="298138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8B0B6-EF64-26A1-3E75-891DB43E92B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2CFF58-1029-D481-9526-32FB014E4B2B}"/>
              </a:ext>
            </a:extLst>
          </p:cNvPr>
          <p:cNvSpPr>
            <a:spLocks noGrp="1"/>
          </p:cNvSpPr>
          <p:nvPr>
            <p:ph type="title"/>
          </p:nvPr>
        </p:nvSpPr>
        <p:spPr/>
        <p:txBody>
          <a:bodyPr/>
          <a:lstStyle/>
          <a:p>
            <a:r>
              <a:rPr kumimoji="1" lang="ja-JP" altLang="en-US"/>
              <a:t>必要となる設備の例</a:t>
            </a:r>
          </a:p>
        </p:txBody>
      </p:sp>
      <p:sp>
        <p:nvSpPr>
          <p:cNvPr id="3" name="スライド番号プレースホルダー 2">
            <a:extLst>
              <a:ext uri="{FF2B5EF4-FFF2-40B4-BE49-F238E27FC236}">
                <a16:creationId xmlns:a16="http://schemas.microsoft.com/office/drawing/2014/main" id="{341D24B2-FB2F-5D20-B521-D938FE06FF38}"/>
              </a:ext>
            </a:extLst>
          </p:cNvPr>
          <p:cNvSpPr>
            <a:spLocks noGrp="1"/>
          </p:cNvSpPr>
          <p:nvPr>
            <p:ph type="sldNum" sz="quarter" idx="12"/>
          </p:nvPr>
        </p:nvSpPr>
        <p:spPr/>
        <p:txBody>
          <a:bodyPr/>
          <a:lstStyle/>
          <a:p>
            <a:pPr algn="ctr"/>
            <a:fld id="{76EF8E48-CEE7-4676-9C0E-B2BDD8285033}" type="slidenum">
              <a:rPr kumimoji="1" lang="ja-JP" altLang="en-US" smtClean="0"/>
              <a:pPr algn="ctr"/>
              <a:t>20</a:t>
            </a:fld>
            <a:endParaRPr kumimoji="1" lang="ja-JP" altLang="en-US"/>
          </a:p>
        </p:txBody>
      </p:sp>
      <p:sp>
        <p:nvSpPr>
          <p:cNvPr id="4" name="テキスト プレースホルダー 3">
            <a:extLst>
              <a:ext uri="{FF2B5EF4-FFF2-40B4-BE49-F238E27FC236}">
                <a16:creationId xmlns:a16="http://schemas.microsoft.com/office/drawing/2014/main" id="{569BE9C5-6620-73F6-B6A2-851FC853E02D}"/>
              </a:ext>
            </a:extLst>
          </p:cNvPr>
          <p:cNvSpPr>
            <a:spLocks noGrp="1"/>
          </p:cNvSpPr>
          <p:nvPr>
            <p:ph type="body" sz="half" idx="2"/>
          </p:nvPr>
        </p:nvSpPr>
        <p:spPr>
          <a:xfrm>
            <a:off x="539906" y="1002464"/>
            <a:ext cx="9612000" cy="443048"/>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必要となる什器・電化製品、消耗品の一例は以下です。</a:t>
            </a:r>
          </a:p>
        </p:txBody>
      </p:sp>
      <p:graphicFrame>
        <p:nvGraphicFramePr>
          <p:cNvPr id="5" name="Group 77">
            <a:extLst>
              <a:ext uri="{FF2B5EF4-FFF2-40B4-BE49-F238E27FC236}">
                <a16:creationId xmlns:a16="http://schemas.microsoft.com/office/drawing/2014/main" id="{D79DAF32-AD75-C89B-C98B-8A1A827F5C82}"/>
              </a:ext>
            </a:extLst>
          </p:cNvPr>
          <p:cNvGraphicFramePr>
            <a:graphicFrameLocks noGrp="1"/>
          </p:cNvGraphicFramePr>
          <p:nvPr>
            <p:extLst>
              <p:ext uri="{D42A27DB-BD31-4B8C-83A1-F6EECF244321}">
                <p14:modId xmlns:p14="http://schemas.microsoft.com/office/powerpoint/2010/main" val="1329362271"/>
              </p:ext>
            </p:extLst>
          </p:nvPr>
        </p:nvGraphicFramePr>
        <p:xfrm>
          <a:off x="529543" y="2046514"/>
          <a:ext cx="4636363" cy="3423988"/>
        </p:xfrm>
        <a:graphic>
          <a:graphicData uri="http://schemas.openxmlformats.org/drawingml/2006/table">
            <a:tbl>
              <a:tblPr/>
              <a:tblGrid>
                <a:gridCol w="1152897">
                  <a:extLst>
                    <a:ext uri="{9D8B030D-6E8A-4147-A177-3AD203B41FA5}">
                      <a16:colId xmlns:a16="http://schemas.microsoft.com/office/drawing/2014/main" val="20000"/>
                    </a:ext>
                  </a:extLst>
                </a:gridCol>
                <a:gridCol w="3483466">
                  <a:extLst>
                    <a:ext uri="{9D8B030D-6E8A-4147-A177-3AD203B41FA5}">
                      <a16:colId xmlns:a16="http://schemas.microsoft.com/office/drawing/2014/main" val="20002"/>
                    </a:ext>
                  </a:extLst>
                </a:gridCol>
              </a:tblGrid>
              <a:tr h="30616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用途</a:t>
                      </a:r>
                    </a:p>
                  </a:txBody>
                  <a:tcPr marL="144000" marR="144000" marT="35994" marB="35994" anchor="ctr" horzOverflow="overflow">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項目</a:t>
                      </a:r>
                    </a:p>
                  </a:txBody>
                  <a:tcPr marL="144000" marR="144000" marT="35994" marB="35994"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extLst>
                  <a:ext uri="{0D108BD9-81ED-4DB2-BD59-A6C34878D82A}">
                    <a16:rowId xmlns:a16="http://schemas.microsoft.com/office/drawing/2014/main" val="10000"/>
                  </a:ext>
                </a:extLst>
              </a:tr>
              <a:tr h="207855">
                <a:tc row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0" u="none" strike="noStrike" kern="1200">
                          <a:solidFill>
                            <a:schemeClr val="tx1">
                              <a:lumMod val="75000"/>
                              <a:lumOff val="25000"/>
                            </a:schemeClr>
                          </a:solidFill>
                          <a:effectLst/>
                          <a:latin typeface="+mn-ea"/>
                          <a:ea typeface="+mn-ea"/>
                          <a:cs typeface="+mn-cs"/>
                        </a:rPr>
                        <a:t>児童用</a:t>
                      </a: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児童用テーブル、椅子</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ソファ・簡易ベッド（横になれるもの）</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8332457"/>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r>
                        <a:rPr kumimoji="1" lang="ja-JP" altLang="en-US" sz="1200" kern="1200">
                          <a:solidFill>
                            <a:schemeClr val="tx1">
                              <a:lumMod val="75000"/>
                              <a:lumOff val="25000"/>
                            </a:schemeClr>
                          </a:solidFill>
                          <a:latin typeface="+mn-lt"/>
                          <a:ea typeface="+mn-ea"/>
                          <a:cs typeface="+mn-cs"/>
                        </a:rPr>
                        <a:t>掃除機</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1000223"/>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冷蔵庫</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0667484"/>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炊飯器</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52578622"/>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洗濯機</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9741041"/>
                  </a:ext>
                </a:extLst>
              </a:tr>
              <a:tr h="207855">
                <a:tc rowSpan="9">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400" b="0" u="none" strike="noStrike" kern="1200">
                          <a:solidFill>
                            <a:schemeClr val="tx1">
                              <a:lumMod val="75000"/>
                              <a:lumOff val="25000"/>
                            </a:schemeClr>
                          </a:solidFill>
                          <a:effectLst/>
                          <a:latin typeface="+mn-ea"/>
                          <a:ea typeface="+mn-ea"/>
                          <a:cs typeface="+mn-cs"/>
                        </a:rPr>
                        <a:t>現場運営用</a:t>
                      </a: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事務用デスク、椅子</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698646147"/>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スタッフ用ロッカー</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42620296"/>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金庫</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85206931"/>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面談室用テーブル・椅子</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155904158"/>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ノートパソコン</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826524995"/>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プリンター（スキャン可能だと望ましい）</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542619098"/>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シュレッダー</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588480668"/>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マネジャー用パソコン・携帯電話</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167318405"/>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algn="just"/>
                      <a:r>
                        <a:rPr kumimoji="1" lang="ja-JP" altLang="en-US" sz="1200" kern="1200">
                          <a:solidFill>
                            <a:schemeClr val="tx1">
                              <a:lumMod val="75000"/>
                              <a:lumOff val="25000"/>
                            </a:schemeClr>
                          </a:solidFill>
                          <a:latin typeface="+mn-lt"/>
                          <a:ea typeface="+mn-ea"/>
                          <a:cs typeface="+mn-cs"/>
                        </a:rPr>
                        <a:t>ネットルーター</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377303446"/>
                  </a:ext>
                </a:extLst>
              </a:tr>
            </a:tbl>
          </a:graphicData>
        </a:graphic>
      </p:graphicFrame>
      <p:grpSp>
        <p:nvGrpSpPr>
          <p:cNvPr id="6" name="グループ化 5">
            <a:extLst>
              <a:ext uri="{FF2B5EF4-FFF2-40B4-BE49-F238E27FC236}">
                <a16:creationId xmlns:a16="http://schemas.microsoft.com/office/drawing/2014/main" id="{65F99AEA-177F-F64E-ED96-A3A0CB24C5B9}"/>
              </a:ext>
            </a:extLst>
          </p:cNvPr>
          <p:cNvGrpSpPr/>
          <p:nvPr/>
        </p:nvGrpSpPr>
        <p:grpSpPr>
          <a:xfrm>
            <a:off x="552280" y="1714820"/>
            <a:ext cx="2914820" cy="222096"/>
            <a:chOff x="552280" y="2206375"/>
            <a:chExt cx="2914820" cy="222096"/>
          </a:xfrm>
        </p:grpSpPr>
        <p:sp>
          <p:nvSpPr>
            <p:cNvPr id="7" name="四角形: 角を丸くする 6">
              <a:extLst>
                <a:ext uri="{FF2B5EF4-FFF2-40B4-BE49-F238E27FC236}">
                  <a16:creationId xmlns:a16="http://schemas.microsoft.com/office/drawing/2014/main" id="{A18ABFCB-5E40-2096-D76C-A3BDB46B20FE}"/>
                </a:ext>
              </a:extLst>
            </p:cNvPr>
            <p:cNvSpPr/>
            <p:nvPr/>
          </p:nvSpPr>
          <p:spPr>
            <a:xfrm>
              <a:off x="850470" y="2206375"/>
              <a:ext cx="261663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什器・電化製品（例）</a:t>
              </a:r>
            </a:p>
          </p:txBody>
        </p:sp>
        <p:sp>
          <p:nvSpPr>
            <p:cNvPr id="8" name="四角形: 角を丸くする 7">
              <a:extLst>
                <a:ext uri="{FF2B5EF4-FFF2-40B4-BE49-F238E27FC236}">
                  <a16:creationId xmlns:a16="http://schemas.microsoft.com/office/drawing/2014/main" id="{DDCF9FCF-F38F-491D-0364-C1B12864913D}"/>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aphicFrame>
        <p:nvGraphicFramePr>
          <p:cNvPr id="9" name="Group 77">
            <a:extLst>
              <a:ext uri="{FF2B5EF4-FFF2-40B4-BE49-F238E27FC236}">
                <a16:creationId xmlns:a16="http://schemas.microsoft.com/office/drawing/2014/main" id="{55231AC3-7412-A0DF-CE12-DA92861C70E3}"/>
              </a:ext>
            </a:extLst>
          </p:cNvPr>
          <p:cNvGraphicFramePr>
            <a:graphicFrameLocks noGrp="1"/>
          </p:cNvGraphicFramePr>
          <p:nvPr>
            <p:extLst>
              <p:ext uri="{D42A27DB-BD31-4B8C-83A1-F6EECF244321}">
                <p14:modId xmlns:p14="http://schemas.microsoft.com/office/powerpoint/2010/main" val="4256166581"/>
              </p:ext>
            </p:extLst>
          </p:nvPr>
        </p:nvGraphicFramePr>
        <p:xfrm>
          <a:off x="5515543" y="2015316"/>
          <a:ext cx="4636363" cy="4878973"/>
        </p:xfrm>
        <a:graphic>
          <a:graphicData uri="http://schemas.openxmlformats.org/drawingml/2006/table">
            <a:tbl>
              <a:tblPr/>
              <a:tblGrid>
                <a:gridCol w="1152897">
                  <a:extLst>
                    <a:ext uri="{9D8B030D-6E8A-4147-A177-3AD203B41FA5}">
                      <a16:colId xmlns:a16="http://schemas.microsoft.com/office/drawing/2014/main" val="20000"/>
                    </a:ext>
                  </a:extLst>
                </a:gridCol>
                <a:gridCol w="3483466">
                  <a:extLst>
                    <a:ext uri="{9D8B030D-6E8A-4147-A177-3AD203B41FA5}">
                      <a16:colId xmlns:a16="http://schemas.microsoft.com/office/drawing/2014/main" val="20002"/>
                    </a:ext>
                  </a:extLst>
                </a:gridCol>
              </a:tblGrid>
              <a:tr h="30616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用途</a:t>
                      </a:r>
                    </a:p>
                  </a:txBody>
                  <a:tcPr marL="144000" marR="144000" marT="35994" marB="35994" anchor="ctr" horzOverflow="overflow">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項目</a:t>
                      </a:r>
                    </a:p>
                  </a:txBody>
                  <a:tcPr marL="144000" marR="144000" marT="35994" marB="35994"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extLst>
                  <a:ext uri="{0D108BD9-81ED-4DB2-BD59-A6C34878D82A}">
                    <a16:rowId xmlns:a16="http://schemas.microsoft.com/office/drawing/2014/main" val="10000"/>
                  </a:ext>
                </a:extLst>
              </a:tr>
              <a:tr h="207855">
                <a:tc rowSpan="10">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0" u="none" strike="noStrike" kern="1200">
                          <a:solidFill>
                            <a:schemeClr val="tx1">
                              <a:lumMod val="75000"/>
                              <a:lumOff val="25000"/>
                            </a:schemeClr>
                          </a:solidFill>
                          <a:effectLst/>
                          <a:latin typeface="+mn-ea"/>
                          <a:ea typeface="+mn-ea"/>
                          <a:cs typeface="+mn-cs"/>
                        </a:rPr>
                        <a:t>児童用</a:t>
                      </a: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時計</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ゴミ箱</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8332457"/>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ハンドソープ</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1000223"/>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歯磨き粉</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0667484"/>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消毒液</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52578622"/>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雑巾、布巾類</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9741041"/>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掃除用品</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72869122"/>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トイレ用品</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71712708"/>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文房具・朱肉</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01140572"/>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食器一式（児童用、大人用）</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1366837"/>
                  </a:ext>
                </a:extLst>
              </a:tr>
              <a:tr h="207855">
                <a:tc rowSpan="5">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400" b="0" u="none" strike="noStrike" kern="1200">
                          <a:solidFill>
                            <a:schemeClr val="tx1">
                              <a:lumMod val="75000"/>
                              <a:lumOff val="25000"/>
                            </a:schemeClr>
                          </a:solidFill>
                          <a:effectLst/>
                          <a:latin typeface="+mn-ea"/>
                          <a:ea typeface="+mn-ea"/>
                          <a:cs typeface="+mn-cs"/>
                        </a:rPr>
                        <a:t>現場運営用</a:t>
                      </a: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洗濯用洗剤</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698646147"/>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食器用洗剤等（漂白剤等も必要）</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42620296"/>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調理器具一式</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85206931"/>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コピー用紙</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155904158"/>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u="none" strike="noStrike" kern="1200">
                        <a:solidFill>
                          <a:schemeClr val="tx1">
                            <a:lumMod val="75000"/>
                            <a:lumOff val="25000"/>
                          </a:schemeClr>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プリンタートナー</a:t>
                      </a:r>
                      <a:endParaRPr kumimoji="1" lang="en-US" altLang="ja-JP" sz="1200" kern="1200">
                        <a:solidFill>
                          <a:schemeClr val="tx1">
                            <a:lumMod val="75000"/>
                            <a:lumOff val="25000"/>
                          </a:schemeClr>
                        </a:solidFill>
                        <a:latin typeface="+mn-lt"/>
                        <a:ea typeface="+mn-ea"/>
                        <a:cs typeface="+mn-cs"/>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826524995"/>
                  </a:ext>
                </a:extLst>
              </a:tr>
              <a:tr h="207855">
                <a:tc rowSpan="7">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400" b="0" u="none" strike="noStrike" kern="1200">
                          <a:solidFill>
                            <a:schemeClr val="tx1">
                              <a:lumMod val="75000"/>
                              <a:lumOff val="25000"/>
                            </a:schemeClr>
                          </a:solidFill>
                          <a:effectLst/>
                          <a:latin typeface="+mn-ea"/>
                          <a:ea typeface="+mn-ea"/>
                          <a:cs typeface="+mn-cs"/>
                        </a:rPr>
                        <a:t>緊急時用</a:t>
                      </a:r>
                      <a:endParaRPr kumimoji="1" lang="en-US" altLang="ja-JP" sz="1400" b="0"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布団一式</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8106506"/>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en-US" altLang="ja-JP"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防災リュック</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16307243"/>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en-US" altLang="ja-JP"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保存食等備蓄</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45085980"/>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en-US" altLang="ja-JP"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ラジオ式懐中電灯</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3910964"/>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en-US" altLang="ja-JP"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防災頭巾</a:t>
                      </a:r>
                      <a:r>
                        <a:rPr kumimoji="1" lang="en-US" altLang="ja-JP" sz="1200" kern="1200">
                          <a:solidFill>
                            <a:schemeClr val="tx1">
                              <a:lumMod val="75000"/>
                              <a:lumOff val="25000"/>
                            </a:schemeClr>
                          </a:solidFill>
                          <a:latin typeface="+mn-lt"/>
                          <a:ea typeface="+mn-ea"/>
                          <a:cs typeface="+mn-cs"/>
                        </a:rPr>
                        <a:t>/</a:t>
                      </a:r>
                      <a:r>
                        <a:rPr kumimoji="1" lang="ja-JP" altLang="en-US" sz="1200" kern="1200">
                          <a:solidFill>
                            <a:schemeClr val="tx1">
                              <a:lumMod val="75000"/>
                              <a:lumOff val="25000"/>
                            </a:schemeClr>
                          </a:solidFill>
                          <a:latin typeface="+mn-lt"/>
                          <a:ea typeface="+mn-ea"/>
                          <a:cs typeface="+mn-cs"/>
                        </a:rPr>
                        <a:t>ヘルメット</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60658485"/>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en-US" altLang="ja-JP"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救急セット（嘔吐処理セットも必要）</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88791292"/>
                  </a:ext>
                </a:extLst>
              </a:tr>
              <a:tr h="207855">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en-US" altLang="ja-JP" sz="1400" b="1" u="none" strike="noStrike" kern="1200">
                        <a:solidFill>
                          <a:schemeClr val="tx1">
                            <a:lumMod val="75000"/>
                            <a:lumOff val="25000"/>
                          </a:schemeClr>
                        </a:solidFill>
                        <a:effectLst/>
                        <a:latin typeface="+mn-ea"/>
                        <a:ea typeface="+mn-ea"/>
                        <a:cs typeface="+mn-cs"/>
                      </a:endParaRPr>
                    </a:p>
                  </a:txBody>
                  <a:tcPr marL="0" marR="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家具転倒防止器具</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31772538"/>
                  </a:ext>
                </a:extLst>
              </a:tr>
            </a:tbl>
          </a:graphicData>
        </a:graphic>
      </p:graphicFrame>
      <p:grpSp>
        <p:nvGrpSpPr>
          <p:cNvPr id="10" name="グループ化 9">
            <a:extLst>
              <a:ext uri="{FF2B5EF4-FFF2-40B4-BE49-F238E27FC236}">
                <a16:creationId xmlns:a16="http://schemas.microsoft.com/office/drawing/2014/main" id="{F8244A6E-3D2F-2673-0C46-C3F2F0F1CDA7}"/>
              </a:ext>
            </a:extLst>
          </p:cNvPr>
          <p:cNvGrpSpPr/>
          <p:nvPr/>
        </p:nvGrpSpPr>
        <p:grpSpPr>
          <a:xfrm>
            <a:off x="5545194" y="1714820"/>
            <a:ext cx="2914820" cy="222096"/>
            <a:chOff x="552280" y="2206375"/>
            <a:chExt cx="2914820" cy="222096"/>
          </a:xfrm>
        </p:grpSpPr>
        <p:sp>
          <p:nvSpPr>
            <p:cNvPr id="11" name="四角形: 角を丸くする 10">
              <a:extLst>
                <a:ext uri="{FF2B5EF4-FFF2-40B4-BE49-F238E27FC236}">
                  <a16:creationId xmlns:a16="http://schemas.microsoft.com/office/drawing/2014/main" id="{3336C21B-FFB5-E12C-978C-D621DFCC003F}"/>
                </a:ext>
              </a:extLst>
            </p:cNvPr>
            <p:cNvSpPr/>
            <p:nvPr/>
          </p:nvSpPr>
          <p:spPr>
            <a:xfrm>
              <a:off x="850470" y="2206375"/>
              <a:ext cx="261663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消耗品（例）</a:t>
              </a:r>
            </a:p>
          </p:txBody>
        </p:sp>
        <p:sp>
          <p:nvSpPr>
            <p:cNvPr id="12" name="四角形: 角を丸くする 11">
              <a:extLst>
                <a:ext uri="{FF2B5EF4-FFF2-40B4-BE49-F238E27FC236}">
                  <a16:creationId xmlns:a16="http://schemas.microsoft.com/office/drawing/2014/main" id="{7BA095B2-0BBF-ACAB-1C64-242F9CE12E53}"/>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3" name="四角形: 角を丸くする 12">
            <a:extLst>
              <a:ext uri="{FF2B5EF4-FFF2-40B4-BE49-F238E27FC236}">
                <a16:creationId xmlns:a16="http://schemas.microsoft.com/office/drawing/2014/main" id="{46690249-0630-876C-5F39-7485DF78DB71}"/>
              </a:ext>
            </a:extLst>
          </p:cNvPr>
          <p:cNvSpPr/>
          <p:nvPr/>
        </p:nvSpPr>
        <p:spPr>
          <a:xfrm>
            <a:off x="1185848" y="6987313"/>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出所：日本財団「</a:t>
            </a:r>
            <a:r>
              <a:rPr kumimoji="1" lang="en-US" altLang="ja-JP" sz="900" dirty="0" err="1">
                <a:solidFill>
                  <a:schemeClr val="tx1">
                    <a:lumMod val="75000"/>
                    <a:lumOff val="25000"/>
                  </a:schemeClr>
                </a:solidFill>
              </a:rPr>
              <a:t>b&amp;g</a:t>
            </a:r>
            <a:r>
              <a:rPr kumimoji="1" lang="ja-JP" altLang="en-US" sz="900" dirty="0">
                <a:solidFill>
                  <a:schemeClr val="tx1">
                    <a:lumMod val="75000"/>
                    <a:lumOff val="25000"/>
                  </a:schemeClr>
                </a:solidFill>
              </a:rPr>
              <a:t>施設の開設・運営の手引書（</a:t>
            </a:r>
            <a:r>
              <a:rPr kumimoji="1" lang="en-US" altLang="ja-JP" sz="900" dirty="0">
                <a:solidFill>
                  <a:schemeClr val="tx1">
                    <a:lumMod val="75000"/>
                    <a:lumOff val="25000"/>
                  </a:schemeClr>
                </a:solidFill>
              </a:rPr>
              <a:t>2017.7</a:t>
            </a:r>
            <a:r>
              <a:rPr kumimoji="1" lang="ja-JP" altLang="en-US" sz="900" dirty="0">
                <a:solidFill>
                  <a:schemeClr val="tx1">
                    <a:lumMod val="75000"/>
                    <a:lumOff val="25000"/>
                  </a:schemeClr>
                </a:solidFill>
              </a:rPr>
              <a:t>月改訂版） 」を参考に日本総研作成</a:t>
            </a:r>
          </a:p>
        </p:txBody>
      </p:sp>
      <p:sp>
        <p:nvSpPr>
          <p:cNvPr id="14" name="四角形: 角を丸くする 13">
            <a:extLst>
              <a:ext uri="{FF2B5EF4-FFF2-40B4-BE49-F238E27FC236}">
                <a16:creationId xmlns:a16="http://schemas.microsoft.com/office/drawing/2014/main" id="{95924FAD-B646-D4B0-8624-2CC18F921FF7}"/>
              </a:ext>
            </a:extLst>
          </p:cNvPr>
          <p:cNvSpPr/>
          <p:nvPr/>
        </p:nvSpPr>
        <p:spPr>
          <a:xfrm>
            <a:off x="539906" y="5638801"/>
            <a:ext cx="4636363" cy="1514544"/>
          </a:xfrm>
          <a:prstGeom prst="roundRect">
            <a:avLst>
              <a:gd name="adj" fmla="val 905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5" name="四角形: 角を丸くする 14">
            <a:extLst>
              <a:ext uri="{FF2B5EF4-FFF2-40B4-BE49-F238E27FC236}">
                <a16:creationId xmlns:a16="http://schemas.microsoft.com/office/drawing/2014/main" id="{C9948B98-B5C4-B93B-EBD1-B5D7039CC2B4}"/>
              </a:ext>
            </a:extLst>
          </p:cNvPr>
          <p:cNvSpPr/>
          <p:nvPr/>
        </p:nvSpPr>
        <p:spPr>
          <a:xfrm>
            <a:off x="760840" y="6074503"/>
            <a:ext cx="4375574" cy="99081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来客用の傘立て、スリッパ</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プロジェクター、ビデオカメラ、記憶媒体、固定電話等</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en-US" altLang="ja-JP" sz="1200">
                <a:solidFill>
                  <a:schemeClr val="tx1">
                    <a:lumMod val="75000"/>
                    <a:lumOff val="25000"/>
                  </a:schemeClr>
                </a:solidFill>
              </a:rPr>
              <a:t>(</a:t>
            </a:r>
            <a:r>
              <a:rPr kumimoji="1" lang="ja-JP" altLang="en-US" sz="1200">
                <a:solidFill>
                  <a:schemeClr val="tx1">
                    <a:lumMod val="75000"/>
                    <a:lumOff val="25000"/>
                  </a:schemeClr>
                </a:solidFill>
              </a:rPr>
              <a:t>児童の学習段階にあった）学習教材、学習</a:t>
            </a:r>
            <a:r>
              <a:rPr kumimoji="1" lang="en-US" altLang="ja-JP" sz="1200">
                <a:solidFill>
                  <a:schemeClr val="tx1">
                    <a:lumMod val="75000"/>
                    <a:lumOff val="25000"/>
                  </a:schemeClr>
                </a:solidFill>
              </a:rPr>
              <a:t>PC</a:t>
            </a:r>
            <a:r>
              <a:rPr kumimoji="1" lang="ja-JP" altLang="en-US" sz="1200">
                <a:solidFill>
                  <a:schemeClr val="tx1">
                    <a:lumMod val="75000"/>
                    <a:lumOff val="25000"/>
                  </a:schemeClr>
                </a:solidFill>
              </a:rPr>
              <a:t>・タブレット</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en-US" altLang="ja-JP" sz="1200">
                <a:solidFill>
                  <a:schemeClr val="tx1">
                    <a:lumMod val="75000"/>
                    <a:lumOff val="25000"/>
                  </a:schemeClr>
                </a:solidFill>
              </a:rPr>
              <a:t>(</a:t>
            </a:r>
            <a:r>
              <a:rPr kumimoji="1" lang="ja-JP" altLang="en-US" sz="1200">
                <a:solidFill>
                  <a:schemeClr val="tx1">
                    <a:lumMod val="75000"/>
                    <a:lumOff val="25000"/>
                  </a:schemeClr>
                </a:solidFill>
              </a:rPr>
              <a:t>送迎を実施する場合）自動車、自動車関連用品</a:t>
            </a:r>
          </a:p>
        </p:txBody>
      </p:sp>
      <p:sp>
        <p:nvSpPr>
          <p:cNvPr id="16" name="四角形: 角を丸くする 15">
            <a:extLst>
              <a:ext uri="{FF2B5EF4-FFF2-40B4-BE49-F238E27FC236}">
                <a16:creationId xmlns:a16="http://schemas.microsoft.com/office/drawing/2014/main" id="{23996054-DB39-3647-BCB5-573C31A20100}"/>
              </a:ext>
            </a:extLst>
          </p:cNvPr>
          <p:cNvSpPr/>
          <p:nvPr/>
        </p:nvSpPr>
        <p:spPr>
          <a:xfrm>
            <a:off x="732280" y="5791240"/>
            <a:ext cx="3277351"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nSpc>
                <a:spcPct val="110000"/>
              </a:lnSpc>
            </a:pPr>
            <a:r>
              <a:rPr kumimoji="1" lang="ja-JP" altLang="en-US" sz="1200" b="1">
                <a:solidFill>
                  <a:srgbClr val="019DB7"/>
                </a:solidFill>
              </a:rPr>
              <a:t>その他、用意すると望ましい設備の例</a:t>
            </a:r>
          </a:p>
        </p:txBody>
      </p:sp>
    </p:spTree>
    <p:extLst>
      <p:ext uri="{BB962C8B-B14F-4D97-AF65-F5344CB8AC3E}">
        <p14:creationId xmlns:p14="http://schemas.microsoft.com/office/powerpoint/2010/main" val="3709022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611B6-CDB4-1935-352C-3D8FCDA6D5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5D554F-726D-D7D8-3E6A-0C2158F07854}"/>
              </a:ext>
            </a:extLst>
          </p:cNvPr>
          <p:cNvSpPr>
            <a:spLocks noGrp="1"/>
          </p:cNvSpPr>
          <p:nvPr>
            <p:ph type="title"/>
          </p:nvPr>
        </p:nvSpPr>
        <p:spPr/>
        <p:txBody>
          <a:bodyPr/>
          <a:lstStyle/>
          <a:p>
            <a:r>
              <a:rPr kumimoji="1" lang="ja-JP" altLang="en-US"/>
              <a:t>施設の維持管理に必要な事項</a:t>
            </a:r>
          </a:p>
        </p:txBody>
      </p:sp>
      <p:sp>
        <p:nvSpPr>
          <p:cNvPr id="3" name="スライド番号プレースホルダー 2">
            <a:extLst>
              <a:ext uri="{FF2B5EF4-FFF2-40B4-BE49-F238E27FC236}">
                <a16:creationId xmlns:a16="http://schemas.microsoft.com/office/drawing/2014/main" id="{2E719257-F3E5-B634-6A26-74AD0980C316}"/>
              </a:ext>
            </a:extLst>
          </p:cNvPr>
          <p:cNvSpPr>
            <a:spLocks noGrp="1"/>
          </p:cNvSpPr>
          <p:nvPr>
            <p:ph type="sldNum" sz="quarter" idx="12"/>
          </p:nvPr>
        </p:nvSpPr>
        <p:spPr/>
        <p:txBody>
          <a:bodyPr/>
          <a:lstStyle/>
          <a:p>
            <a:pPr algn="ctr"/>
            <a:fld id="{76EF8E48-CEE7-4676-9C0E-B2BDD8285033}" type="slidenum">
              <a:rPr kumimoji="1" lang="ja-JP" altLang="en-US" smtClean="0"/>
              <a:pPr algn="ctr"/>
              <a:t>21</a:t>
            </a:fld>
            <a:endParaRPr kumimoji="1" lang="ja-JP" altLang="en-US"/>
          </a:p>
        </p:txBody>
      </p:sp>
      <p:sp>
        <p:nvSpPr>
          <p:cNvPr id="4" name="テキスト プレースホルダー 3">
            <a:extLst>
              <a:ext uri="{FF2B5EF4-FFF2-40B4-BE49-F238E27FC236}">
                <a16:creationId xmlns:a16="http://schemas.microsoft.com/office/drawing/2014/main" id="{DF619360-DC1E-8F81-D9AB-B0CD05E9B3E9}"/>
              </a:ext>
            </a:extLst>
          </p:cNvPr>
          <p:cNvSpPr>
            <a:spLocks noGrp="1"/>
          </p:cNvSpPr>
          <p:nvPr>
            <p:ph type="body" sz="half" idx="2"/>
          </p:nvPr>
        </p:nvSpPr>
        <p:spPr>
          <a:xfrm>
            <a:off x="539906" y="1002464"/>
            <a:ext cx="9612000" cy="720047"/>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施設の維持管理にあたっては、以下の事項の検討が必要です。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外部委託が必要になることもあるため、余裕をもって準備を進めることが重要です。</a:t>
            </a:r>
          </a:p>
        </p:txBody>
      </p:sp>
      <p:graphicFrame>
        <p:nvGraphicFramePr>
          <p:cNvPr id="5" name="Group 77">
            <a:extLst>
              <a:ext uri="{FF2B5EF4-FFF2-40B4-BE49-F238E27FC236}">
                <a16:creationId xmlns:a16="http://schemas.microsoft.com/office/drawing/2014/main" id="{9396242E-31BC-2FFF-ACE3-22873B4A9922}"/>
              </a:ext>
            </a:extLst>
          </p:cNvPr>
          <p:cNvGraphicFramePr>
            <a:graphicFrameLocks noGrp="1"/>
          </p:cNvGraphicFramePr>
          <p:nvPr>
            <p:extLst>
              <p:ext uri="{D42A27DB-BD31-4B8C-83A1-F6EECF244321}">
                <p14:modId xmlns:p14="http://schemas.microsoft.com/office/powerpoint/2010/main" val="1082879556"/>
              </p:ext>
            </p:extLst>
          </p:nvPr>
        </p:nvGraphicFramePr>
        <p:xfrm>
          <a:off x="529542" y="1886638"/>
          <a:ext cx="9612000" cy="5017082"/>
        </p:xfrm>
        <a:graphic>
          <a:graphicData uri="http://schemas.openxmlformats.org/drawingml/2006/table">
            <a:tbl>
              <a:tblPr/>
              <a:tblGrid>
                <a:gridCol w="1972358">
                  <a:extLst>
                    <a:ext uri="{9D8B030D-6E8A-4147-A177-3AD203B41FA5}">
                      <a16:colId xmlns:a16="http://schemas.microsoft.com/office/drawing/2014/main" val="20002"/>
                    </a:ext>
                  </a:extLst>
                </a:gridCol>
                <a:gridCol w="5575300">
                  <a:extLst>
                    <a:ext uri="{9D8B030D-6E8A-4147-A177-3AD203B41FA5}">
                      <a16:colId xmlns:a16="http://schemas.microsoft.com/office/drawing/2014/main" val="2807189317"/>
                    </a:ext>
                  </a:extLst>
                </a:gridCol>
                <a:gridCol w="2064342">
                  <a:extLst>
                    <a:ext uri="{9D8B030D-6E8A-4147-A177-3AD203B41FA5}">
                      <a16:colId xmlns:a16="http://schemas.microsoft.com/office/drawing/2014/main" val="184606563"/>
                    </a:ext>
                  </a:extLst>
                </a:gridCol>
              </a:tblGrid>
              <a:tr h="36288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項目</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概要</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費用</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extLst>
                  <a:ext uri="{0D108BD9-81ED-4DB2-BD59-A6C34878D82A}">
                    <a16:rowId xmlns:a16="http://schemas.microsoft.com/office/drawing/2014/main" val="10000"/>
                  </a:ext>
                </a:extLst>
              </a:tr>
              <a:tr h="31452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電気</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200" kern="1200">
                          <a:solidFill>
                            <a:schemeClr val="tx1">
                              <a:lumMod val="75000"/>
                              <a:lumOff val="25000"/>
                            </a:schemeClr>
                          </a:solidFill>
                          <a:latin typeface="+mn-lt"/>
                          <a:ea typeface="+mn-ea"/>
                          <a:cs typeface="+mn-cs"/>
                        </a:rPr>
                        <a:t> </a:t>
                      </a:r>
                      <a:r>
                        <a:rPr kumimoji="1" lang="ja-JP" altLang="en-US" sz="1200" kern="1200">
                          <a:solidFill>
                            <a:schemeClr val="tx1">
                              <a:lumMod val="75000"/>
                              <a:lumOff val="25000"/>
                            </a:schemeClr>
                          </a:solidFill>
                          <a:latin typeface="+mn-lt"/>
                          <a:ea typeface="+mn-ea"/>
                          <a:cs typeface="+mn-cs"/>
                        </a:rPr>
                        <a:t>ー</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実費</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452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ガス</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200" kern="1200">
                          <a:solidFill>
                            <a:schemeClr val="tx1">
                              <a:lumMod val="75000"/>
                              <a:lumOff val="25000"/>
                            </a:schemeClr>
                          </a:solidFill>
                          <a:latin typeface="+mn-lt"/>
                          <a:ea typeface="+mn-ea"/>
                          <a:cs typeface="+mn-cs"/>
                        </a:rPr>
                        <a:t> </a:t>
                      </a:r>
                      <a:r>
                        <a:rPr kumimoji="1" lang="ja-JP" altLang="en-US" sz="1200" kern="1200">
                          <a:solidFill>
                            <a:schemeClr val="tx1">
                              <a:lumMod val="75000"/>
                              <a:lumOff val="25000"/>
                            </a:schemeClr>
                          </a:solidFill>
                          <a:latin typeface="+mn-lt"/>
                          <a:ea typeface="+mn-ea"/>
                          <a:cs typeface="+mn-cs"/>
                        </a:rPr>
                        <a:t>ー</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実費</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8332457"/>
                  </a:ext>
                </a:extLst>
              </a:tr>
              <a:tr h="31452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水道</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200" kern="1200">
                          <a:solidFill>
                            <a:schemeClr val="tx1">
                              <a:lumMod val="75000"/>
                              <a:lumOff val="25000"/>
                            </a:schemeClr>
                          </a:solidFill>
                          <a:latin typeface="+mn-lt"/>
                          <a:ea typeface="+mn-ea"/>
                          <a:cs typeface="+mn-cs"/>
                        </a:rPr>
                        <a:t> </a:t>
                      </a:r>
                      <a:r>
                        <a:rPr kumimoji="1" lang="ja-JP" altLang="en-US" sz="1200" kern="1200">
                          <a:solidFill>
                            <a:schemeClr val="tx1">
                              <a:lumMod val="75000"/>
                              <a:lumOff val="25000"/>
                            </a:schemeClr>
                          </a:solidFill>
                          <a:latin typeface="+mn-lt"/>
                          <a:ea typeface="+mn-ea"/>
                          <a:cs typeface="+mn-cs"/>
                        </a:rPr>
                        <a:t>ー</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実費</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1000223"/>
                  </a:ext>
                </a:extLst>
              </a:tr>
              <a:tr h="31452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固定電話</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200" kern="1200">
                          <a:solidFill>
                            <a:schemeClr val="tx1">
                              <a:lumMod val="75000"/>
                              <a:lumOff val="25000"/>
                            </a:schemeClr>
                          </a:solidFill>
                          <a:latin typeface="+mn-lt"/>
                          <a:ea typeface="+mn-ea"/>
                          <a:cs typeface="+mn-cs"/>
                        </a:rPr>
                        <a:t> </a:t>
                      </a:r>
                      <a:r>
                        <a:rPr kumimoji="1" lang="ja-JP" altLang="en-US" sz="1200" kern="1200">
                          <a:solidFill>
                            <a:schemeClr val="tx1">
                              <a:lumMod val="75000"/>
                              <a:lumOff val="25000"/>
                            </a:schemeClr>
                          </a:solidFill>
                          <a:latin typeface="+mn-lt"/>
                          <a:ea typeface="+mn-ea"/>
                          <a:cs typeface="+mn-cs"/>
                        </a:rPr>
                        <a:t>ー</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継続契約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0667484"/>
                  </a:ext>
                </a:extLst>
              </a:tr>
              <a:tr h="31452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インターネット</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200" kern="1200">
                          <a:solidFill>
                            <a:schemeClr val="tx1">
                              <a:lumMod val="75000"/>
                              <a:lumOff val="25000"/>
                            </a:schemeClr>
                          </a:solidFill>
                          <a:latin typeface="+mn-lt"/>
                          <a:ea typeface="+mn-ea"/>
                          <a:cs typeface="+mn-cs"/>
                        </a:rPr>
                        <a:t> </a:t>
                      </a:r>
                      <a:r>
                        <a:rPr kumimoji="1" lang="ja-JP" altLang="en-US" sz="1200" kern="1200">
                          <a:solidFill>
                            <a:schemeClr val="tx1">
                              <a:lumMod val="75000"/>
                              <a:lumOff val="25000"/>
                            </a:schemeClr>
                          </a:solidFill>
                          <a:latin typeface="+mn-lt"/>
                          <a:ea typeface="+mn-ea"/>
                          <a:cs typeface="+mn-cs"/>
                        </a:rPr>
                        <a:t>ー</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継続契約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52578622"/>
                  </a:ext>
                </a:extLst>
              </a:tr>
              <a:tr h="49049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ごみ</a:t>
                      </a:r>
                      <a:r>
                        <a:rPr kumimoji="1" lang="en-US" altLang="ja-JP" sz="1050" kern="1200">
                          <a:solidFill>
                            <a:schemeClr val="tx1">
                              <a:lumMod val="75000"/>
                              <a:lumOff val="25000"/>
                            </a:schemeClr>
                          </a:solidFill>
                          <a:latin typeface="+mn-lt"/>
                          <a:ea typeface="+mn-ea"/>
                          <a:cs typeface="+mn-cs"/>
                        </a:rPr>
                        <a:t>(</a:t>
                      </a:r>
                      <a:r>
                        <a:rPr kumimoji="1" lang="ja-JP" altLang="en-US" sz="1050" kern="1200">
                          <a:solidFill>
                            <a:schemeClr val="tx1">
                              <a:lumMod val="75000"/>
                              <a:lumOff val="25000"/>
                            </a:schemeClr>
                          </a:solidFill>
                          <a:latin typeface="+mn-lt"/>
                          <a:ea typeface="+mn-ea"/>
                          <a:cs typeface="+mn-cs"/>
                        </a:rPr>
                        <a:t>一般廃棄物</a:t>
                      </a:r>
                      <a:r>
                        <a:rPr kumimoji="1" lang="en-US" altLang="ja-JP" sz="1050" kern="1200">
                          <a:solidFill>
                            <a:schemeClr val="tx1">
                              <a:lumMod val="75000"/>
                              <a:lumOff val="25000"/>
                            </a:schemeClr>
                          </a:solidFill>
                          <a:latin typeface="+mn-lt"/>
                          <a:ea typeface="+mn-ea"/>
                          <a:cs typeface="+mn-cs"/>
                        </a:rPr>
                        <a:t>)</a:t>
                      </a:r>
                      <a:r>
                        <a:rPr kumimoji="1" lang="ja-JP" altLang="en-US" sz="1200" kern="1200">
                          <a:solidFill>
                            <a:schemeClr val="tx1">
                              <a:lumMod val="75000"/>
                              <a:lumOff val="25000"/>
                            </a:schemeClr>
                          </a:solidFill>
                          <a:latin typeface="+mn-lt"/>
                          <a:ea typeface="+mn-ea"/>
                          <a:cs typeface="+mn-cs"/>
                        </a:rPr>
                        <a:t>の処理</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許可業者との規約</a:t>
                      </a:r>
                    </a:p>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収集回数、方法、量、処理料金等を調整</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lumMod val="75000"/>
                              <a:lumOff val="25000"/>
                            </a:schemeClr>
                          </a:solidFill>
                          <a:latin typeface="+mn-lt"/>
                          <a:ea typeface="+mn-ea"/>
                          <a:cs typeface="+mn-cs"/>
                        </a:rPr>
                        <a:t>継続契約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9741041"/>
                  </a:ext>
                </a:extLst>
              </a:tr>
              <a:tr h="31452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セキュリティ</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侵入検知システムや携帯非常通報機器等の導入</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lumMod val="75000"/>
                              <a:lumOff val="25000"/>
                            </a:schemeClr>
                          </a:solidFill>
                          <a:latin typeface="+mn-lt"/>
                          <a:ea typeface="+mn-ea"/>
                          <a:cs typeface="+mn-cs"/>
                        </a:rPr>
                        <a:t>継続契約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98646147"/>
                  </a:ext>
                </a:extLst>
              </a:tr>
              <a:tr h="31452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清掃</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施設設備・備品の交換・清掃等</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lumMod val="75000"/>
                              <a:lumOff val="25000"/>
                            </a:schemeClr>
                          </a:solidFill>
                          <a:latin typeface="+mn-lt"/>
                          <a:ea typeface="+mn-ea"/>
                          <a:cs typeface="+mn-cs"/>
                        </a:rPr>
                        <a:t>継続契約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20296"/>
                  </a:ext>
                </a:extLst>
              </a:tr>
              <a:tr h="666468">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食事の提供</a:t>
                      </a:r>
                      <a:endParaRPr kumimoji="1" lang="en-US" altLang="ja-JP" sz="1200" kern="1200">
                        <a:solidFill>
                          <a:schemeClr val="tx1">
                            <a:lumMod val="75000"/>
                            <a:lumOff val="25000"/>
                          </a:schemeClr>
                        </a:solidFill>
                        <a:latin typeface="+mn-lt"/>
                        <a:ea typeface="+mn-ea"/>
                        <a:cs typeface="+mn-cs"/>
                      </a:endParaRPr>
                    </a:p>
                    <a:p>
                      <a:pPr marL="0" algn="just" defTabSz="1007943" rtl="0" eaLnBrk="1" latinLnBrk="0" hangingPunct="1"/>
                      <a:r>
                        <a:rPr kumimoji="1" lang="en-US" altLang="ja-JP" sz="1050" kern="1200">
                          <a:solidFill>
                            <a:schemeClr val="tx1">
                              <a:lumMod val="75000"/>
                              <a:lumOff val="25000"/>
                            </a:schemeClr>
                          </a:solidFill>
                          <a:latin typeface="+mn-lt"/>
                          <a:ea typeface="+mn-ea"/>
                          <a:cs typeface="+mn-cs"/>
                        </a:rPr>
                        <a:t>(</a:t>
                      </a:r>
                      <a:r>
                        <a:rPr kumimoji="1" lang="ja-JP" altLang="en-US" sz="1050" kern="1200">
                          <a:solidFill>
                            <a:schemeClr val="tx1">
                              <a:lumMod val="75000"/>
                              <a:lumOff val="25000"/>
                            </a:schemeClr>
                          </a:solidFill>
                          <a:latin typeface="+mn-lt"/>
                          <a:ea typeface="+mn-ea"/>
                          <a:cs typeface="+mn-cs"/>
                        </a:rPr>
                        <a:t>拠点外から調達する場合</a:t>
                      </a:r>
                      <a:r>
                        <a:rPr kumimoji="1" lang="en-US" altLang="ja-JP" sz="1050" kern="1200">
                          <a:solidFill>
                            <a:schemeClr val="tx1">
                              <a:lumMod val="75000"/>
                              <a:lumOff val="25000"/>
                            </a:schemeClr>
                          </a:solidFill>
                          <a:latin typeface="+mn-lt"/>
                          <a:ea typeface="+mn-ea"/>
                          <a:cs typeface="+mn-cs"/>
                        </a:rPr>
                        <a:t>)</a:t>
                      </a:r>
                      <a:endParaRPr kumimoji="1" lang="ja-JP" altLang="en-US" sz="1050" kern="1200">
                        <a:solidFill>
                          <a:schemeClr val="tx1">
                            <a:lumMod val="75000"/>
                            <a:lumOff val="25000"/>
                          </a:schemeClr>
                        </a:solidFill>
                        <a:latin typeface="+mn-lt"/>
                        <a:ea typeface="+mn-ea"/>
                        <a:cs typeface="+mn-cs"/>
                      </a:endParaRP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配食業者との契約</a:t>
                      </a:r>
                    </a:p>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品目、食数、配達曜日</a:t>
                      </a:r>
                      <a:r>
                        <a:rPr kumimoji="1" lang="en-US" sz="1200" kern="1200">
                          <a:solidFill>
                            <a:schemeClr val="tx1">
                              <a:lumMod val="75000"/>
                              <a:lumOff val="25000"/>
                            </a:schemeClr>
                          </a:solidFill>
                          <a:latin typeface="+mn-lt"/>
                          <a:ea typeface="+mn-ea"/>
                          <a:cs typeface="+mn-cs"/>
                        </a:rPr>
                        <a:t>/</a:t>
                      </a:r>
                      <a:r>
                        <a:rPr kumimoji="1" lang="ja-JP" altLang="en-US" sz="1200" kern="1200">
                          <a:solidFill>
                            <a:schemeClr val="tx1">
                              <a:lumMod val="75000"/>
                              <a:lumOff val="25000"/>
                            </a:schemeClr>
                          </a:solidFill>
                          <a:latin typeface="+mn-lt"/>
                          <a:ea typeface="+mn-ea"/>
                          <a:cs typeface="+mn-cs"/>
                        </a:rPr>
                        <a:t>時間等を調整</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lumMod val="75000"/>
                              <a:lumOff val="25000"/>
                            </a:schemeClr>
                          </a:solidFill>
                          <a:latin typeface="+mn-lt"/>
                          <a:ea typeface="+mn-ea"/>
                          <a:cs typeface="+mn-cs"/>
                        </a:rPr>
                        <a:t>一食当たり</a:t>
                      </a:r>
                      <a:r>
                        <a:rPr kumimoji="1" lang="en-US" altLang="ja-JP" sz="1200" kern="1200">
                          <a:solidFill>
                            <a:schemeClr val="tx1">
                              <a:lumMod val="75000"/>
                              <a:lumOff val="25000"/>
                            </a:schemeClr>
                          </a:solidFill>
                          <a:latin typeface="+mn-lt"/>
                          <a:ea typeface="+mn-ea"/>
                          <a:cs typeface="+mn-cs"/>
                        </a:rPr>
                        <a:t>500-550</a:t>
                      </a:r>
                      <a:r>
                        <a:rPr kumimoji="1" lang="ja-JP" altLang="en-US" sz="1200" kern="1200">
                          <a:solidFill>
                            <a:schemeClr val="tx1">
                              <a:lumMod val="75000"/>
                              <a:lumOff val="25000"/>
                            </a:schemeClr>
                          </a:solidFill>
                          <a:latin typeface="+mn-lt"/>
                          <a:ea typeface="+mn-ea"/>
                          <a:cs typeface="+mn-cs"/>
                        </a:rPr>
                        <a:t>円程度</a:t>
                      </a:r>
                      <a:endParaRPr kumimoji="1" lang="en-US" altLang="ja-JP" sz="1200" kern="1200">
                        <a:solidFill>
                          <a:schemeClr val="tx1">
                            <a:lumMod val="75000"/>
                            <a:lumOff val="25000"/>
                          </a:schemeClr>
                        </a:solidFill>
                        <a:latin typeface="+mn-lt"/>
                        <a:ea typeface="+mn-ea"/>
                        <a:cs typeface="+mn-cs"/>
                      </a:endParaRPr>
                    </a:p>
                    <a:p>
                      <a:pPr marL="0" marR="0" lvl="0" indent="0" algn="just" defTabSz="1007943" rtl="0" eaLnBrk="1" fontAlgn="auto" latinLnBrk="0" hangingPunct="1">
                        <a:lnSpc>
                          <a:spcPct val="100000"/>
                        </a:lnSpc>
                        <a:spcBef>
                          <a:spcPts val="0"/>
                        </a:spcBef>
                        <a:spcAft>
                          <a:spcPts val="0"/>
                        </a:spcAft>
                        <a:buClrTx/>
                        <a:buSzTx/>
                        <a:buFontTx/>
                        <a:buNone/>
                        <a:tabLst/>
                        <a:defRPr/>
                      </a:pPr>
                      <a:r>
                        <a:rPr kumimoji="1" lang="en-US" altLang="ja-JP" sz="800" kern="1200">
                          <a:solidFill>
                            <a:schemeClr val="tx1">
                              <a:lumMod val="75000"/>
                              <a:lumOff val="25000"/>
                            </a:schemeClr>
                          </a:solidFill>
                          <a:latin typeface="+mn-lt"/>
                          <a:ea typeface="+mn-ea"/>
                          <a:cs typeface="+mn-cs"/>
                        </a:rPr>
                        <a:t>(</a:t>
                      </a:r>
                      <a:r>
                        <a:rPr kumimoji="1" lang="ja-JP" altLang="en-US" sz="800" kern="1200">
                          <a:solidFill>
                            <a:schemeClr val="tx1">
                              <a:lumMod val="75000"/>
                              <a:lumOff val="25000"/>
                            </a:schemeClr>
                          </a:solidFill>
                          <a:latin typeface="+mn-lt"/>
                          <a:ea typeface="+mn-ea"/>
                          <a:cs typeface="+mn-cs"/>
                        </a:rPr>
                        <a:t>日本総合研究所「児童育成支援拠点事業の実施状況の把握と事業促進に向けた調査研究」アンケート調査結果より</a:t>
                      </a:r>
                      <a:r>
                        <a:rPr kumimoji="1" lang="en-US" altLang="ja-JP" sz="800" kern="1200">
                          <a:solidFill>
                            <a:schemeClr val="tx1">
                              <a:lumMod val="75000"/>
                              <a:lumOff val="25000"/>
                            </a:schemeClr>
                          </a:solidFill>
                          <a:latin typeface="+mn-lt"/>
                          <a:ea typeface="+mn-ea"/>
                          <a:cs typeface="+mn-cs"/>
                        </a:rPr>
                        <a:t>)</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85206931"/>
                  </a:ext>
                </a:extLst>
              </a:tr>
              <a:tr h="49049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検便</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現場スタッフおよび現場マネジャーの検便の実施</a:t>
                      </a:r>
                      <a:r>
                        <a:rPr kumimoji="1" lang="en-US" altLang="ja-JP" sz="1200" kern="1200">
                          <a:solidFill>
                            <a:schemeClr val="tx1">
                              <a:lumMod val="75000"/>
                              <a:lumOff val="25000"/>
                            </a:schemeClr>
                          </a:solidFill>
                          <a:latin typeface="+mn-lt"/>
                          <a:ea typeface="+mn-ea"/>
                          <a:cs typeface="+mn-cs"/>
                        </a:rPr>
                        <a:t>(</a:t>
                      </a:r>
                      <a:r>
                        <a:rPr kumimoji="1" lang="ja-JP" altLang="en-US" sz="1200" kern="1200">
                          <a:solidFill>
                            <a:schemeClr val="tx1">
                              <a:lumMod val="75000"/>
                              <a:lumOff val="25000"/>
                            </a:schemeClr>
                          </a:solidFill>
                          <a:latin typeface="+mn-lt"/>
                          <a:ea typeface="+mn-ea"/>
                          <a:cs typeface="+mn-cs"/>
                        </a:rPr>
                        <a:t>頻度の規定なし</a:t>
                      </a:r>
                      <a:r>
                        <a:rPr kumimoji="1" lang="en-US" altLang="ja-JP" sz="1200" kern="1200">
                          <a:solidFill>
                            <a:schemeClr val="tx1">
                              <a:lumMod val="75000"/>
                              <a:lumOff val="25000"/>
                            </a:schemeClr>
                          </a:solidFill>
                          <a:latin typeface="+mn-lt"/>
                          <a:ea typeface="+mn-ea"/>
                          <a:cs typeface="+mn-cs"/>
                        </a:rPr>
                        <a:t>)</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実費</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55904158"/>
                  </a:ext>
                </a:extLst>
              </a:tr>
              <a:tr h="490499">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保険</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施設設備に対する火災保険、自動車保険等や、スタッフのボランティア保険等</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lumMod val="75000"/>
                              <a:lumOff val="25000"/>
                            </a:schemeClr>
                          </a:solidFill>
                          <a:latin typeface="+mn-lt"/>
                          <a:ea typeface="+mn-ea"/>
                          <a:cs typeface="+mn-cs"/>
                        </a:rPr>
                        <a:t>継続契約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6524995"/>
                  </a:ext>
                </a:extLst>
              </a:tr>
              <a:tr h="314529">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tx1">
                              <a:lumMod val="75000"/>
                              <a:lumOff val="25000"/>
                            </a:schemeClr>
                          </a:solidFill>
                          <a:latin typeface="+mn-lt"/>
                          <a:ea typeface="+mn-ea"/>
                          <a:cs typeface="+mn-cs"/>
                        </a:rPr>
                        <a:t>AED</a:t>
                      </a:r>
                      <a:r>
                        <a:rPr kumimoji="1" lang="ja-JP" altLang="en-US" sz="1200" kern="1200">
                          <a:solidFill>
                            <a:schemeClr val="tx1">
                              <a:lumMod val="75000"/>
                              <a:lumOff val="25000"/>
                            </a:schemeClr>
                          </a:solidFill>
                          <a:latin typeface="+mn-lt"/>
                          <a:ea typeface="+mn-ea"/>
                          <a:cs typeface="+mn-cs"/>
                        </a:rPr>
                        <a:t>の設置</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外部業者からの貸与もしくは購入</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200" kern="1200">
                          <a:solidFill>
                            <a:schemeClr val="tx1">
                              <a:lumMod val="75000"/>
                              <a:lumOff val="25000"/>
                            </a:schemeClr>
                          </a:solidFill>
                          <a:latin typeface="+mn-lt"/>
                          <a:ea typeface="+mn-ea"/>
                          <a:cs typeface="+mn-cs"/>
                        </a:rPr>
                        <a:t> </a:t>
                      </a:r>
                      <a:r>
                        <a:rPr kumimoji="1" lang="ja-JP" altLang="en-US" sz="1200" kern="1200">
                          <a:solidFill>
                            <a:schemeClr val="tx1">
                              <a:lumMod val="75000"/>
                              <a:lumOff val="25000"/>
                            </a:schemeClr>
                          </a:solidFill>
                          <a:latin typeface="+mn-lt"/>
                          <a:ea typeface="+mn-ea"/>
                          <a:cs typeface="+mn-cs"/>
                        </a:rPr>
                        <a:t>実費</a:t>
                      </a:r>
                      <a:r>
                        <a:rPr kumimoji="1" lang="en-US" altLang="ja-JP" sz="1200" kern="1200">
                          <a:solidFill>
                            <a:schemeClr val="tx1">
                              <a:lumMod val="75000"/>
                              <a:lumOff val="25000"/>
                            </a:schemeClr>
                          </a:solidFill>
                          <a:latin typeface="+mn-lt"/>
                          <a:ea typeface="+mn-ea"/>
                          <a:cs typeface="+mn-cs"/>
                        </a:rPr>
                        <a:t>/</a:t>
                      </a:r>
                      <a:r>
                        <a:rPr kumimoji="1" lang="ja-JP" altLang="en-US" sz="1200" kern="1200">
                          <a:solidFill>
                            <a:schemeClr val="tx1">
                              <a:lumMod val="75000"/>
                              <a:lumOff val="25000"/>
                            </a:schemeClr>
                          </a:solidFill>
                          <a:latin typeface="+mn-lt"/>
                          <a:ea typeface="+mn-ea"/>
                          <a:cs typeface="+mn-cs"/>
                        </a:rPr>
                        <a:t>継続契約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79411360"/>
                  </a:ext>
                </a:extLst>
              </a:tr>
            </a:tbl>
          </a:graphicData>
        </a:graphic>
      </p:graphicFrame>
      <p:sp>
        <p:nvSpPr>
          <p:cNvPr id="6" name="四角形: 角を丸くする 5">
            <a:extLst>
              <a:ext uri="{FF2B5EF4-FFF2-40B4-BE49-F238E27FC236}">
                <a16:creationId xmlns:a16="http://schemas.microsoft.com/office/drawing/2014/main" id="{A1EEC32F-E165-A2AC-4EE9-F2F96AB3ED60}"/>
              </a:ext>
            </a:extLst>
          </p:cNvPr>
          <p:cNvSpPr/>
          <p:nvPr/>
        </p:nvSpPr>
        <p:spPr>
          <a:xfrm>
            <a:off x="1185848" y="694270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出所：日本財団「</a:t>
            </a:r>
            <a:r>
              <a:rPr kumimoji="1" lang="en-US" altLang="ja-JP" sz="900" dirty="0" err="1">
                <a:solidFill>
                  <a:schemeClr val="tx1">
                    <a:lumMod val="75000"/>
                    <a:lumOff val="25000"/>
                  </a:schemeClr>
                </a:solidFill>
              </a:rPr>
              <a:t>b&amp;g</a:t>
            </a:r>
            <a:r>
              <a:rPr kumimoji="1" lang="ja-JP" altLang="en-US" sz="900" dirty="0">
                <a:solidFill>
                  <a:schemeClr val="tx1">
                    <a:lumMod val="75000"/>
                    <a:lumOff val="25000"/>
                  </a:schemeClr>
                </a:solidFill>
              </a:rPr>
              <a:t>施設の開設・運営の手引書（</a:t>
            </a:r>
            <a:r>
              <a:rPr kumimoji="1" lang="en-US" altLang="ja-JP" sz="900" dirty="0">
                <a:solidFill>
                  <a:schemeClr val="tx1">
                    <a:lumMod val="75000"/>
                    <a:lumOff val="25000"/>
                  </a:schemeClr>
                </a:solidFill>
              </a:rPr>
              <a:t>2017.7</a:t>
            </a:r>
            <a:r>
              <a:rPr kumimoji="1" lang="ja-JP" altLang="en-US" sz="900" dirty="0">
                <a:solidFill>
                  <a:schemeClr val="tx1">
                    <a:lumMod val="75000"/>
                    <a:lumOff val="25000"/>
                  </a:schemeClr>
                </a:solidFill>
              </a:rPr>
              <a:t>月改訂版）」を参考に日本総研作成</a:t>
            </a:r>
          </a:p>
        </p:txBody>
      </p:sp>
    </p:spTree>
    <p:extLst>
      <p:ext uri="{BB962C8B-B14F-4D97-AF65-F5344CB8AC3E}">
        <p14:creationId xmlns:p14="http://schemas.microsoft.com/office/powerpoint/2010/main" val="22214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7786-25F5-D095-CFBE-661F3B8C59AA}"/>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2368DD09-3F34-5692-B3FC-29290F09A3A7}"/>
              </a:ext>
            </a:extLst>
          </p:cNvPr>
          <p:cNvSpPr/>
          <p:nvPr/>
        </p:nvSpPr>
        <p:spPr>
          <a:xfrm>
            <a:off x="539906" y="2144251"/>
            <a:ext cx="9612000" cy="4997685"/>
          </a:xfrm>
          <a:prstGeom prst="roundRect">
            <a:avLst>
              <a:gd name="adj" fmla="val 0"/>
            </a:avLst>
          </a:prstGeom>
          <a:solidFill>
            <a:schemeClr val="bg1"/>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216000" tIns="108000" rIns="216000" bIns="108000" rtlCol="0" anchor="ctr" anchorCtr="0">
            <a:noAutofit/>
          </a:bodyPr>
          <a:lstStyle/>
          <a:p>
            <a:pPr algn="just">
              <a:lnSpc>
                <a:spcPct val="120000"/>
              </a:lnSpc>
            </a:pPr>
            <a:endParaRPr kumimoji="1" lang="en-US" altLang="ja-JP" sz="1400" spc="80">
              <a:solidFill>
                <a:schemeClr val="tx1">
                  <a:lumMod val="75000"/>
                  <a:lumOff val="25000"/>
                </a:schemeClr>
              </a:solidFill>
            </a:endParaRPr>
          </a:p>
        </p:txBody>
      </p:sp>
      <p:sp>
        <p:nvSpPr>
          <p:cNvPr id="23" name="四角形: 角を丸くする 22">
            <a:extLst>
              <a:ext uri="{FF2B5EF4-FFF2-40B4-BE49-F238E27FC236}">
                <a16:creationId xmlns:a16="http://schemas.microsoft.com/office/drawing/2014/main" id="{85533307-C4DD-D513-579C-83D378F7D1CA}"/>
              </a:ext>
            </a:extLst>
          </p:cNvPr>
          <p:cNvSpPr/>
          <p:nvPr/>
        </p:nvSpPr>
        <p:spPr>
          <a:xfrm>
            <a:off x="809907" y="6362922"/>
            <a:ext cx="9077044" cy="753605"/>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180000" bIns="36000" rtlCol="0" anchor="ctr"/>
          <a:lstStyle/>
          <a:p>
            <a:pPr algn="just">
              <a:lnSpc>
                <a:spcPct val="130000"/>
              </a:lnSpc>
              <a:buClr>
                <a:schemeClr val="bg1">
                  <a:lumMod val="65000"/>
                </a:schemeClr>
              </a:buClr>
              <a:buSzPct val="70000"/>
            </a:pPr>
            <a:r>
              <a:rPr kumimoji="1" lang="en-US" altLang="ja-JP" sz="1000">
                <a:solidFill>
                  <a:schemeClr val="tx1">
                    <a:lumMod val="75000"/>
                    <a:lumOff val="25000"/>
                  </a:schemeClr>
                </a:solidFill>
              </a:rPr>
              <a:t>※</a:t>
            </a:r>
            <a:r>
              <a:rPr kumimoji="1" lang="ja-JP" altLang="en-US" sz="1000">
                <a:solidFill>
                  <a:schemeClr val="tx1">
                    <a:lumMod val="75000"/>
                    <a:lumOff val="25000"/>
                  </a:schemeClr>
                </a:solidFill>
              </a:rPr>
              <a:t>届出を行おうとする者は、収支予算書及び事業計画書を市町村長に提出しなければならない。ただし、市町村長が、インターネットを利用してこれらの内容を閲覧することができる場合は、この限りでない。</a:t>
            </a:r>
            <a:endParaRPr kumimoji="1" lang="en-US" altLang="ja-JP" sz="1000">
              <a:solidFill>
                <a:schemeClr val="tx1">
                  <a:lumMod val="75000"/>
                  <a:lumOff val="25000"/>
                </a:schemeClr>
              </a:solidFill>
            </a:endParaRPr>
          </a:p>
          <a:p>
            <a:pPr algn="just">
              <a:lnSpc>
                <a:spcPct val="130000"/>
              </a:lnSpc>
              <a:buClr>
                <a:schemeClr val="bg1">
                  <a:lumMod val="65000"/>
                </a:schemeClr>
              </a:buClr>
              <a:buSzPct val="70000"/>
            </a:pPr>
            <a:r>
              <a:rPr kumimoji="1" lang="en-US" altLang="ja-JP" sz="1000">
                <a:solidFill>
                  <a:schemeClr val="tx1">
                    <a:lumMod val="75000"/>
                    <a:lumOff val="25000"/>
                  </a:schemeClr>
                </a:solidFill>
              </a:rPr>
              <a:t>※</a:t>
            </a:r>
            <a:r>
              <a:rPr kumimoji="1" lang="ja-JP" altLang="en-US" sz="1000">
                <a:solidFill>
                  <a:schemeClr val="tx1">
                    <a:lumMod val="75000"/>
                    <a:lumOff val="25000"/>
                  </a:schemeClr>
                </a:solidFill>
              </a:rPr>
              <a:t>国、都道府県及び市町村以外の者には、実施主体である市町村から児童育成支援拠点事業 の委託を受けた者も含まれる。</a:t>
            </a:r>
          </a:p>
        </p:txBody>
      </p:sp>
      <p:sp>
        <p:nvSpPr>
          <p:cNvPr id="2" name="タイトル 1">
            <a:extLst>
              <a:ext uri="{FF2B5EF4-FFF2-40B4-BE49-F238E27FC236}">
                <a16:creationId xmlns:a16="http://schemas.microsoft.com/office/drawing/2014/main" id="{D0A13930-A94F-B977-7E1C-1F4134703AB2}"/>
              </a:ext>
            </a:extLst>
          </p:cNvPr>
          <p:cNvSpPr>
            <a:spLocks noGrp="1"/>
          </p:cNvSpPr>
          <p:nvPr>
            <p:ph type="title"/>
          </p:nvPr>
        </p:nvSpPr>
        <p:spPr/>
        <p:txBody>
          <a:bodyPr/>
          <a:lstStyle/>
          <a:p>
            <a:r>
              <a:rPr kumimoji="1" lang="ja-JP" altLang="en-US"/>
              <a:t>法令・制度関連の届出</a:t>
            </a:r>
          </a:p>
        </p:txBody>
      </p:sp>
      <p:sp>
        <p:nvSpPr>
          <p:cNvPr id="3" name="スライド番号プレースホルダー 2">
            <a:extLst>
              <a:ext uri="{FF2B5EF4-FFF2-40B4-BE49-F238E27FC236}">
                <a16:creationId xmlns:a16="http://schemas.microsoft.com/office/drawing/2014/main" id="{E7027D46-82F8-3D6A-11AF-569214D2A22C}"/>
              </a:ext>
            </a:extLst>
          </p:cNvPr>
          <p:cNvSpPr>
            <a:spLocks noGrp="1"/>
          </p:cNvSpPr>
          <p:nvPr>
            <p:ph type="sldNum" sz="quarter" idx="12"/>
          </p:nvPr>
        </p:nvSpPr>
        <p:spPr/>
        <p:txBody>
          <a:bodyPr/>
          <a:lstStyle/>
          <a:p>
            <a:pPr algn="ctr"/>
            <a:fld id="{76EF8E48-CEE7-4676-9C0E-B2BDD8285033}" type="slidenum">
              <a:rPr kumimoji="1" lang="ja-JP" altLang="en-US" smtClean="0"/>
              <a:pPr algn="ctr"/>
              <a:t>22</a:t>
            </a:fld>
            <a:endParaRPr kumimoji="1" lang="ja-JP" altLang="en-US"/>
          </a:p>
        </p:txBody>
      </p:sp>
      <p:sp>
        <p:nvSpPr>
          <p:cNvPr id="4" name="テキスト プレースホルダー 3">
            <a:extLst>
              <a:ext uri="{FF2B5EF4-FFF2-40B4-BE49-F238E27FC236}">
                <a16:creationId xmlns:a16="http://schemas.microsoft.com/office/drawing/2014/main" id="{31B90785-6ECB-2D18-F3BA-2A3341FB088C}"/>
              </a:ext>
            </a:extLst>
          </p:cNvPr>
          <p:cNvSpPr>
            <a:spLocks noGrp="1"/>
          </p:cNvSpPr>
          <p:nvPr>
            <p:ph type="body" sz="half" idx="2"/>
          </p:nvPr>
        </p:nvSpPr>
        <p:spPr>
          <a:xfrm>
            <a:off x="539906" y="1002464"/>
            <a:ext cx="9612000" cy="710813"/>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z="1480" spc="50" dirty="0">
                <a:solidFill>
                  <a:prstClr val="black">
                    <a:lumMod val="75000"/>
                    <a:lumOff val="25000"/>
                  </a:prstClr>
                </a:solidFill>
              </a:rPr>
              <a:t>児童育成支援拠点事業実施において、こども家庭庁がガイドラインで規定する要件は以下のとおりです。</a:t>
            </a:r>
            <a:endParaRPr lang="en-US" altLang="ja-JP" sz="1480" spc="50" dirty="0">
              <a:solidFill>
                <a:prstClr val="black">
                  <a:lumMod val="75000"/>
                  <a:lumOff val="25000"/>
                </a:prstClr>
              </a:solidFill>
            </a:endParaRPr>
          </a:p>
          <a:p>
            <a:pPr marL="285750" indent="-285750">
              <a:buClr>
                <a:srgbClr val="01B4D2"/>
              </a:buClr>
              <a:buSzPct val="80000"/>
              <a:buFont typeface="Wingdings" panose="05000000000000000000" pitchFamily="2" charset="2"/>
              <a:buChar char="l"/>
            </a:pPr>
            <a:r>
              <a:rPr lang="ja-JP" altLang="en-US" sz="1480" spc="50" dirty="0">
                <a:solidFill>
                  <a:prstClr val="black">
                    <a:lumMod val="75000"/>
                    <a:lumOff val="25000"/>
                  </a:prstClr>
                </a:solidFill>
              </a:rPr>
              <a:t>以下の内容に加え、</a:t>
            </a:r>
            <a:r>
              <a:rPr lang="ja-JP" altLang="en-US" sz="1480" spc="50" dirty="0">
                <a:solidFill>
                  <a:srgbClr val="019DB7"/>
                </a:solidFill>
              </a:rPr>
              <a:t>各自治体における独自の届出事項</a:t>
            </a:r>
            <a:r>
              <a:rPr lang="ja-JP" altLang="en-US" sz="1480" spc="50" dirty="0">
                <a:solidFill>
                  <a:prstClr val="black">
                    <a:lumMod val="75000"/>
                    <a:lumOff val="25000"/>
                  </a:prstClr>
                </a:solidFill>
              </a:rPr>
              <a:t>にも注意する必要があります。</a:t>
            </a:r>
            <a:endParaRPr lang="en-US" altLang="ja-JP" sz="1480" spc="50" dirty="0">
              <a:solidFill>
                <a:prstClr val="black">
                  <a:lumMod val="75000"/>
                  <a:lumOff val="25000"/>
                </a:prstClr>
              </a:solidFill>
            </a:endParaRPr>
          </a:p>
        </p:txBody>
      </p:sp>
      <p:sp>
        <p:nvSpPr>
          <p:cNvPr id="9" name="四角形: 角を丸くする 8">
            <a:extLst>
              <a:ext uri="{FF2B5EF4-FFF2-40B4-BE49-F238E27FC236}">
                <a16:creationId xmlns:a16="http://schemas.microsoft.com/office/drawing/2014/main" id="{76BC9FF0-EBBB-04C3-C7F4-ED5BE5984F92}"/>
              </a:ext>
            </a:extLst>
          </p:cNvPr>
          <p:cNvSpPr/>
          <p:nvPr/>
        </p:nvSpPr>
        <p:spPr>
          <a:xfrm>
            <a:off x="809907" y="4258873"/>
            <a:ext cx="9077044" cy="3240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500" b="1" spc="300" dirty="0"/>
              <a:t>開始時に必要な届出事項（児童福祉法施行規則第</a:t>
            </a:r>
            <a:r>
              <a:rPr kumimoji="1" lang="en-US" altLang="ja-JP" sz="1500" b="1" spc="300" dirty="0"/>
              <a:t>36</a:t>
            </a:r>
            <a:r>
              <a:rPr kumimoji="1" lang="ja-JP" altLang="en-US" sz="1500" b="1" spc="300" dirty="0"/>
              <a:t>条の</a:t>
            </a:r>
            <a:r>
              <a:rPr kumimoji="1" lang="en-US" altLang="ja-JP" sz="1500" b="1" spc="300" dirty="0"/>
              <a:t>37</a:t>
            </a:r>
            <a:r>
              <a:rPr kumimoji="1" lang="ja-JP" altLang="en-US" sz="1500" b="1" spc="300" dirty="0"/>
              <a:t>の３）</a:t>
            </a:r>
          </a:p>
        </p:txBody>
      </p:sp>
      <p:grpSp>
        <p:nvGrpSpPr>
          <p:cNvPr id="28" name="グループ化 27">
            <a:extLst>
              <a:ext uri="{FF2B5EF4-FFF2-40B4-BE49-F238E27FC236}">
                <a16:creationId xmlns:a16="http://schemas.microsoft.com/office/drawing/2014/main" id="{592D43BD-9948-F24B-DF0A-54A94C136B3B}"/>
              </a:ext>
            </a:extLst>
          </p:cNvPr>
          <p:cNvGrpSpPr/>
          <p:nvPr/>
        </p:nvGrpSpPr>
        <p:grpSpPr>
          <a:xfrm>
            <a:off x="809907" y="4726432"/>
            <a:ext cx="3928370" cy="1480813"/>
            <a:chOff x="557906" y="4571239"/>
            <a:chExt cx="3928370" cy="1480813"/>
          </a:xfrm>
        </p:grpSpPr>
        <p:sp>
          <p:nvSpPr>
            <p:cNvPr id="10" name="楕円 9">
              <a:extLst>
                <a:ext uri="{FF2B5EF4-FFF2-40B4-BE49-F238E27FC236}">
                  <a16:creationId xmlns:a16="http://schemas.microsoft.com/office/drawing/2014/main" id="{A2B8D437-35C5-829F-5356-1B6B59D4DD33}"/>
                </a:ext>
              </a:extLst>
            </p:cNvPr>
            <p:cNvSpPr/>
            <p:nvPr/>
          </p:nvSpPr>
          <p:spPr>
            <a:xfrm>
              <a:off x="557906" y="4586728"/>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1</a:t>
              </a:r>
              <a:endParaRPr kumimoji="1" lang="ja-JP" altLang="en-US" sz="1200" b="1" spc="100"/>
            </a:p>
          </p:txBody>
        </p:sp>
        <p:sp>
          <p:nvSpPr>
            <p:cNvPr id="11" name="四角形: 角を丸くする 10">
              <a:extLst>
                <a:ext uri="{FF2B5EF4-FFF2-40B4-BE49-F238E27FC236}">
                  <a16:creationId xmlns:a16="http://schemas.microsoft.com/office/drawing/2014/main" id="{BA7C69AA-8504-C79B-605A-8E1F1C377930}"/>
                </a:ext>
              </a:extLst>
            </p:cNvPr>
            <p:cNvSpPr/>
            <p:nvPr/>
          </p:nvSpPr>
          <p:spPr>
            <a:xfrm>
              <a:off x="915282" y="4571239"/>
              <a:ext cx="3570994" cy="14808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事業の種類及び内容 </a:t>
              </a:r>
            </a:p>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経営者の氏名及び住所</a:t>
              </a:r>
              <a:endParaRPr kumimoji="1" lang="en-US" altLang="ja-JP" sz="1400" dirty="0">
                <a:solidFill>
                  <a:schemeClr val="tx1">
                    <a:lumMod val="75000"/>
                    <a:lumOff val="25000"/>
                  </a:schemeClr>
                </a:solidFill>
              </a:endParaRPr>
            </a:p>
            <a:p>
              <a:pPr algn="just">
                <a:lnSpc>
                  <a:spcPct val="130000"/>
                </a:lnSpc>
                <a:spcBef>
                  <a:spcPts val="100"/>
                </a:spcBef>
                <a:spcAft>
                  <a:spcPts val="100"/>
                </a:spcAft>
                <a:buClr>
                  <a:schemeClr val="bg1">
                    <a:lumMod val="65000"/>
                  </a:schemeClr>
                </a:buClr>
                <a:buSzPct val="70000"/>
              </a:pPr>
              <a:r>
                <a:rPr kumimoji="1" lang="ja-JP" altLang="en-US" sz="1000" dirty="0">
                  <a:solidFill>
                    <a:schemeClr val="tx1">
                      <a:lumMod val="75000"/>
                      <a:lumOff val="25000"/>
                    </a:schemeClr>
                  </a:solidFill>
                </a:rPr>
                <a:t>（法人であるときは、その名称及び主たる事務所の所在地） </a:t>
              </a:r>
            </a:p>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定款その他の基本約款 </a:t>
              </a:r>
            </a:p>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運営規程 </a:t>
              </a:r>
            </a:p>
          </p:txBody>
        </p:sp>
        <p:sp>
          <p:nvSpPr>
            <p:cNvPr id="15" name="楕円 14">
              <a:extLst>
                <a:ext uri="{FF2B5EF4-FFF2-40B4-BE49-F238E27FC236}">
                  <a16:creationId xmlns:a16="http://schemas.microsoft.com/office/drawing/2014/main" id="{196F565D-CA47-1DE1-2BCC-4A893B1FDA7B}"/>
                </a:ext>
              </a:extLst>
            </p:cNvPr>
            <p:cNvSpPr/>
            <p:nvPr/>
          </p:nvSpPr>
          <p:spPr>
            <a:xfrm>
              <a:off x="557906" y="4890059"/>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2</a:t>
              </a:r>
              <a:endParaRPr kumimoji="1" lang="ja-JP" altLang="en-US" sz="1200" b="1" spc="100"/>
            </a:p>
          </p:txBody>
        </p:sp>
        <p:sp>
          <p:nvSpPr>
            <p:cNvPr id="16" name="楕円 15">
              <a:extLst>
                <a:ext uri="{FF2B5EF4-FFF2-40B4-BE49-F238E27FC236}">
                  <a16:creationId xmlns:a16="http://schemas.microsoft.com/office/drawing/2014/main" id="{8DA04461-7454-12F4-2D08-ECB88AA64206}"/>
                </a:ext>
              </a:extLst>
            </p:cNvPr>
            <p:cNvSpPr/>
            <p:nvPr/>
          </p:nvSpPr>
          <p:spPr>
            <a:xfrm>
              <a:off x="557906" y="5425606"/>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3</a:t>
              </a:r>
              <a:endParaRPr kumimoji="1" lang="ja-JP" altLang="en-US" sz="1200" b="1" spc="100"/>
            </a:p>
          </p:txBody>
        </p:sp>
        <p:sp>
          <p:nvSpPr>
            <p:cNvPr id="17" name="楕円 16">
              <a:extLst>
                <a:ext uri="{FF2B5EF4-FFF2-40B4-BE49-F238E27FC236}">
                  <a16:creationId xmlns:a16="http://schemas.microsoft.com/office/drawing/2014/main" id="{E56F0F05-86ED-EE09-7431-403FED72B3B8}"/>
                </a:ext>
              </a:extLst>
            </p:cNvPr>
            <p:cNvSpPr/>
            <p:nvPr/>
          </p:nvSpPr>
          <p:spPr>
            <a:xfrm>
              <a:off x="557906" y="5728937"/>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4</a:t>
              </a:r>
              <a:endParaRPr kumimoji="1" lang="ja-JP" altLang="en-US" sz="1200" b="1" spc="100"/>
            </a:p>
          </p:txBody>
        </p:sp>
      </p:grpSp>
      <p:grpSp>
        <p:nvGrpSpPr>
          <p:cNvPr id="29" name="グループ化 28">
            <a:extLst>
              <a:ext uri="{FF2B5EF4-FFF2-40B4-BE49-F238E27FC236}">
                <a16:creationId xmlns:a16="http://schemas.microsoft.com/office/drawing/2014/main" id="{00D67D8E-AC97-9E89-61B5-4230027118DA}"/>
              </a:ext>
            </a:extLst>
          </p:cNvPr>
          <p:cNvGrpSpPr/>
          <p:nvPr/>
        </p:nvGrpSpPr>
        <p:grpSpPr>
          <a:xfrm>
            <a:off x="5327905" y="4643093"/>
            <a:ext cx="4535201" cy="1494638"/>
            <a:chOff x="5616706" y="4571239"/>
            <a:chExt cx="4535201" cy="1494638"/>
          </a:xfrm>
        </p:grpSpPr>
        <p:sp>
          <p:nvSpPr>
            <p:cNvPr id="18" name="楕円 17">
              <a:extLst>
                <a:ext uri="{FF2B5EF4-FFF2-40B4-BE49-F238E27FC236}">
                  <a16:creationId xmlns:a16="http://schemas.microsoft.com/office/drawing/2014/main" id="{FB355C3E-3BBB-04E5-67E1-2047ED81CCD9}"/>
                </a:ext>
              </a:extLst>
            </p:cNvPr>
            <p:cNvSpPr/>
            <p:nvPr/>
          </p:nvSpPr>
          <p:spPr>
            <a:xfrm>
              <a:off x="5616706" y="4593673"/>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5</a:t>
              </a:r>
              <a:endParaRPr kumimoji="1" lang="ja-JP" altLang="en-US" sz="1200" b="1" spc="100"/>
            </a:p>
          </p:txBody>
        </p:sp>
        <p:sp>
          <p:nvSpPr>
            <p:cNvPr id="19" name="楕円 18">
              <a:extLst>
                <a:ext uri="{FF2B5EF4-FFF2-40B4-BE49-F238E27FC236}">
                  <a16:creationId xmlns:a16="http://schemas.microsoft.com/office/drawing/2014/main" id="{5B030C71-5D43-8492-2118-244DE8949FF1}"/>
                </a:ext>
              </a:extLst>
            </p:cNvPr>
            <p:cNvSpPr/>
            <p:nvPr/>
          </p:nvSpPr>
          <p:spPr>
            <a:xfrm>
              <a:off x="5616706" y="4897004"/>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6</a:t>
              </a:r>
              <a:endParaRPr kumimoji="1" lang="ja-JP" altLang="en-US" sz="1200" b="1" spc="100"/>
            </a:p>
          </p:txBody>
        </p:sp>
        <p:sp>
          <p:nvSpPr>
            <p:cNvPr id="20" name="楕円 19">
              <a:extLst>
                <a:ext uri="{FF2B5EF4-FFF2-40B4-BE49-F238E27FC236}">
                  <a16:creationId xmlns:a16="http://schemas.microsoft.com/office/drawing/2014/main" id="{E09EA7C7-4E58-50E5-4728-EB394DBE632C}"/>
                </a:ext>
              </a:extLst>
            </p:cNvPr>
            <p:cNvSpPr/>
            <p:nvPr/>
          </p:nvSpPr>
          <p:spPr>
            <a:xfrm>
              <a:off x="5616706" y="5200335"/>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7</a:t>
              </a:r>
              <a:endParaRPr kumimoji="1" lang="ja-JP" altLang="en-US" sz="1200" b="1" spc="100"/>
            </a:p>
          </p:txBody>
        </p:sp>
        <p:sp>
          <p:nvSpPr>
            <p:cNvPr id="21" name="楕円 20">
              <a:extLst>
                <a:ext uri="{FF2B5EF4-FFF2-40B4-BE49-F238E27FC236}">
                  <a16:creationId xmlns:a16="http://schemas.microsoft.com/office/drawing/2014/main" id="{A508D176-61DD-91D8-4922-B97806C06A94}"/>
                </a:ext>
              </a:extLst>
            </p:cNvPr>
            <p:cNvSpPr/>
            <p:nvPr/>
          </p:nvSpPr>
          <p:spPr>
            <a:xfrm>
              <a:off x="5616706" y="5503666"/>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8</a:t>
              </a:r>
              <a:endParaRPr kumimoji="1" lang="ja-JP" altLang="en-US" sz="1200" b="1" spc="100"/>
            </a:p>
          </p:txBody>
        </p:sp>
        <p:sp>
          <p:nvSpPr>
            <p:cNvPr id="22" name="楕円 21">
              <a:extLst>
                <a:ext uri="{FF2B5EF4-FFF2-40B4-BE49-F238E27FC236}">
                  <a16:creationId xmlns:a16="http://schemas.microsoft.com/office/drawing/2014/main" id="{38691B63-3AED-72CF-2687-E39D91B2897A}"/>
                </a:ext>
              </a:extLst>
            </p:cNvPr>
            <p:cNvSpPr/>
            <p:nvPr/>
          </p:nvSpPr>
          <p:spPr>
            <a:xfrm>
              <a:off x="5616706" y="5806997"/>
              <a:ext cx="252000" cy="25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9</a:t>
              </a:r>
              <a:endParaRPr kumimoji="1" lang="ja-JP" altLang="en-US" sz="1200" b="1" spc="100"/>
            </a:p>
          </p:txBody>
        </p:sp>
        <p:sp>
          <p:nvSpPr>
            <p:cNvPr id="27" name="四角形: 角を丸くする 26">
              <a:extLst>
                <a:ext uri="{FF2B5EF4-FFF2-40B4-BE49-F238E27FC236}">
                  <a16:creationId xmlns:a16="http://schemas.microsoft.com/office/drawing/2014/main" id="{4122BB07-6F55-E07D-604F-70EB474B708E}"/>
                </a:ext>
              </a:extLst>
            </p:cNvPr>
            <p:cNvSpPr/>
            <p:nvPr/>
          </p:nvSpPr>
          <p:spPr>
            <a:xfrm>
              <a:off x="5974081" y="4571239"/>
              <a:ext cx="4177826" cy="149463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職員の定数及び職務の内容 </a:t>
              </a:r>
            </a:p>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主な職員の氏名及び経歴 </a:t>
              </a:r>
            </a:p>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当該事業の用に供する施設の名称、種類及び所在地 </a:t>
              </a:r>
            </a:p>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建物その他設備の規模及び構造並びにその図面 </a:t>
              </a:r>
            </a:p>
            <a:p>
              <a:pPr algn="just">
                <a:lnSpc>
                  <a:spcPct val="130000"/>
                </a:lnSpc>
                <a:spcBef>
                  <a:spcPts val="100"/>
                </a:spcBef>
                <a:spcAft>
                  <a:spcPts val="100"/>
                </a:spcAft>
                <a:buClr>
                  <a:schemeClr val="bg1">
                    <a:lumMod val="65000"/>
                  </a:schemeClr>
                </a:buClr>
                <a:buSzPct val="70000"/>
              </a:pPr>
              <a:r>
                <a:rPr kumimoji="1" lang="ja-JP" altLang="en-US" sz="1400" dirty="0">
                  <a:solidFill>
                    <a:schemeClr val="tx1">
                      <a:lumMod val="75000"/>
                      <a:lumOff val="25000"/>
                    </a:schemeClr>
                  </a:solidFill>
                </a:rPr>
                <a:t>事業開始の予定年月日 </a:t>
              </a:r>
            </a:p>
          </p:txBody>
        </p:sp>
      </p:grpSp>
      <p:sp>
        <p:nvSpPr>
          <p:cNvPr id="24" name="四角形: 角を丸くする 23">
            <a:extLst>
              <a:ext uri="{FF2B5EF4-FFF2-40B4-BE49-F238E27FC236}">
                <a16:creationId xmlns:a16="http://schemas.microsoft.com/office/drawing/2014/main" id="{48E7818C-BBC0-6822-CE19-12FD3E97CCB1}"/>
              </a:ext>
            </a:extLst>
          </p:cNvPr>
          <p:cNvSpPr/>
          <p:nvPr/>
        </p:nvSpPr>
        <p:spPr>
          <a:xfrm>
            <a:off x="1264414" y="7170511"/>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a:solidFill>
                  <a:schemeClr val="tx1">
                    <a:lumMod val="75000"/>
                    <a:lumOff val="25000"/>
                  </a:schemeClr>
                </a:solidFill>
              </a:rPr>
              <a:t>出所：こども家庭庁「児童育成支援拠点事業ガイドライン」</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/50439ba1-c44b-450c-b936-cf0f572709d7/f2e9ccae/20240826_policies_kosodateshien_jido-kyoten_03.pdf〉</a:t>
            </a:r>
            <a:r>
              <a:rPr kumimoji="1" lang="zh-TW" altLang="en-US" sz="800">
                <a:solidFill>
                  <a:schemeClr val="tx1">
                    <a:lumMod val="75000"/>
                    <a:lumOff val="25000"/>
                  </a:schemeClr>
                </a:solidFill>
              </a:rPr>
              <a:t>（最終閲覧日</a:t>
            </a:r>
            <a:r>
              <a:rPr kumimoji="1" lang="en-US" altLang="zh-TW" sz="800">
                <a:solidFill>
                  <a:schemeClr val="tx1">
                    <a:lumMod val="75000"/>
                    <a:lumOff val="25000"/>
                  </a:schemeClr>
                </a:solidFill>
              </a:rPr>
              <a:t>2026/3/23</a:t>
            </a:r>
            <a:r>
              <a:rPr kumimoji="1" lang="zh-TW" altLang="en-US" sz="800">
                <a:solidFill>
                  <a:schemeClr val="tx1">
                    <a:lumMod val="75000"/>
                    <a:lumOff val="25000"/>
                  </a:schemeClr>
                </a:solidFill>
              </a:rPr>
              <a:t>）</a:t>
            </a:r>
            <a:r>
              <a:rPr kumimoji="1" lang="ja-JP" altLang="en-US" sz="800">
                <a:solidFill>
                  <a:schemeClr val="tx1">
                    <a:lumMod val="75000"/>
                    <a:lumOff val="25000"/>
                  </a:schemeClr>
                </a:solidFill>
              </a:rPr>
              <a:t>より抜粋</a:t>
            </a:r>
          </a:p>
        </p:txBody>
      </p:sp>
      <p:sp>
        <p:nvSpPr>
          <p:cNvPr id="25" name="四角形: 角を丸くする 24">
            <a:extLst>
              <a:ext uri="{FF2B5EF4-FFF2-40B4-BE49-F238E27FC236}">
                <a16:creationId xmlns:a16="http://schemas.microsoft.com/office/drawing/2014/main" id="{EEA2B493-8915-9EC0-9F58-B238C1D7AF35}"/>
              </a:ext>
            </a:extLst>
          </p:cNvPr>
          <p:cNvSpPr/>
          <p:nvPr/>
        </p:nvSpPr>
        <p:spPr>
          <a:xfrm>
            <a:off x="539906" y="1832897"/>
            <a:ext cx="9612000" cy="324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500" b="1" spc="100">
                <a:solidFill>
                  <a:schemeClr val="bg1"/>
                </a:solidFill>
              </a:rPr>
              <a:t>こども家庭庁「児童育成支援拠点事業ガイドライン」の届出に関する内容抜粋</a:t>
            </a:r>
          </a:p>
        </p:txBody>
      </p:sp>
      <p:sp>
        <p:nvSpPr>
          <p:cNvPr id="8" name="テキスト ボックス 7">
            <a:extLst>
              <a:ext uri="{FF2B5EF4-FFF2-40B4-BE49-F238E27FC236}">
                <a16:creationId xmlns:a16="http://schemas.microsoft.com/office/drawing/2014/main" id="{54951DBC-A492-007B-50B8-10DB44A977EC}"/>
              </a:ext>
            </a:extLst>
          </p:cNvPr>
          <p:cNvSpPr txBox="1"/>
          <p:nvPr/>
        </p:nvSpPr>
        <p:spPr>
          <a:xfrm>
            <a:off x="539906" y="2278558"/>
            <a:ext cx="9575999" cy="1888017"/>
          </a:xfrm>
          <a:prstGeom prst="rect">
            <a:avLst/>
          </a:prstGeom>
          <a:noFill/>
        </p:spPr>
        <p:txBody>
          <a:bodyPr wrap="square">
            <a:spAutoFit/>
          </a:bodyPr>
          <a:lstStyle/>
          <a:p>
            <a:pPr algn="just">
              <a:lnSpc>
                <a:spcPct val="120000"/>
              </a:lnSpc>
            </a:pPr>
            <a:r>
              <a:rPr kumimoji="1" lang="ja-JP" altLang="en-US" sz="1400" spc="80" dirty="0">
                <a:solidFill>
                  <a:schemeClr val="tx1">
                    <a:lumMod val="75000"/>
                    <a:lumOff val="25000"/>
                  </a:schemeClr>
                </a:solidFill>
              </a:rPr>
              <a:t>国、都道府県及び市町村以外の者は、あらかじめ、以下の事項を市町村長に届け出て、児童育成支援拠点事業を行うことができる。また、届け出た事項に変更を生じたときは、変更の日から一月以内に、その旨を市町村長 に届け出なければならない。</a:t>
            </a:r>
          </a:p>
          <a:p>
            <a:pPr algn="just">
              <a:lnSpc>
                <a:spcPct val="120000"/>
              </a:lnSpc>
            </a:pPr>
            <a:r>
              <a:rPr kumimoji="1" lang="ja-JP" altLang="en-US" sz="1400" spc="80" dirty="0">
                <a:solidFill>
                  <a:schemeClr val="tx1">
                    <a:lumMod val="75000"/>
                    <a:lumOff val="25000"/>
                  </a:schemeClr>
                </a:solidFill>
              </a:rPr>
              <a:t>加えて、児童育成支援拠点事業を廃止し、又は休止しようとするときは、あらかじめ、以下の事項を市町村長に届け出なければならない。</a:t>
            </a:r>
            <a:r>
              <a:rPr kumimoji="1" lang="en-US" altLang="ja-JP" sz="1400" spc="80" dirty="0">
                <a:solidFill>
                  <a:schemeClr val="tx1">
                    <a:lumMod val="75000"/>
                    <a:lumOff val="25000"/>
                  </a:schemeClr>
                </a:solidFill>
              </a:rPr>
              <a:t>(</a:t>
            </a:r>
            <a:r>
              <a:rPr kumimoji="1" lang="ja-JP" altLang="en-US" sz="1400" spc="80" dirty="0">
                <a:solidFill>
                  <a:schemeClr val="tx1">
                    <a:lumMod val="75000"/>
                    <a:lumOff val="25000"/>
                  </a:schemeClr>
                </a:solidFill>
              </a:rPr>
              <a:t>児童福祉法第</a:t>
            </a:r>
            <a:r>
              <a:rPr kumimoji="1" lang="en-US" altLang="ja-JP" sz="1400" spc="80" dirty="0">
                <a:solidFill>
                  <a:schemeClr val="tx1">
                    <a:lumMod val="75000"/>
                    <a:lumOff val="25000"/>
                  </a:schemeClr>
                </a:solidFill>
              </a:rPr>
              <a:t>34</a:t>
            </a:r>
            <a:r>
              <a:rPr kumimoji="1" lang="ja-JP" altLang="en-US" sz="1400" spc="80" dirty="0">
                <a:solidFill>
                  <a:schemeClr val="tx1">
                    <a:lumMod val="75000"/>
                    <a:lumOff val="25000"/>
                  </a:schemeClr>
                </a:solidFill>
              </a:rPr>
              <a:t>条の</a:t>
            </a:r>
            <a:r>
              <a:rPr kumimoji="1" lang="en-US" altLang="ja-JP" sz="1400" spc="80" dirty="0">
                <a:solidFill>
                  <a:schemeClr val="tx1">
                    <a:lumMod val="75000"/>
                    <a:lumOff val="25000"/>
                  </a:schemeClr>
                </a:solidFill>
              </a:rPr>
              <a:t>17</a:t>
            </a:r>
            <a:r>
              <a:rPr kumimoji="1" lang="ja-JP" altLang="en-US" sz="1400" spc="80" dirty="0">
                <a:solidFill>
                  <a:schemeClr val="tx1">
                    <a:lumMod val="75000"/>
                    <a:lumOff val="25000"/>
                  </a:schemeClr>
                </a:solidFill>
              </a:rPr>
              <a:t>の２参照） </a:t>
            </a:r>
          </a:p>
          <a:p>
            <a:pPr algn="just">
              <a:lnSpc>
                <a:spcPct val="120000"/>
              </a:lnSpc>
            </a:pPr>
            <a:r>
              <a:rPr kumimoji="1" lang="ja-JP" altLang="en-US" sz="1400" spc="80" dirty="0">
                <a:solidFill>
                  <a:schemeClr val="tx1">
                    <a:lumMod val="75000"/>
                    <a:lumOff val="25000"/>
                  </a:schemeClr>
                </a:solidFill>
              </a:rPr>
              <a:t>なお、本届出を行うことにより、社会福祉法（昭和</a:t>
            </a:r>
            <a:r>
              <a:rPr kumimoji="1" lang="en-US" altLang="ja-JP" sz="1400" spc="80" dirty="0">
                <a:solidFill>
                  <a:schemeClr val="tx1">
                    <a:lumMod val="75000"/>
                    <a:lumOff val="25000"/>
                  </a:schemeClr>
                </a:solidFill>
              </a:rPr>
              <a:t>26</a:t>
            </a:r>
            <a:r>
              <a:rPr kumimoji="1" lang="ja-JP" altLang="en-US" sz="1400" spc="80" dirty="0">
                <a:solidFill>
                  <a:schemeClr val="tx1">
                    <a:lumMod val="75000"/>
                    <a:lumOff val="25000"/>
                  </a:schemeClr>
                </a:solidFill>
              </a:rPr>
              <a:t>年法律第</a:t>
            </a:r>
            <a:r>
              <a:rPr kumimoji="1" lang="en-US" altLang="ja-JP" sz="1400" spc="80" dirty="0">
                <a:solidFill>
                  <a:schemeClr val="tx1">
                    <a:lumMod val="75000"/>
                    <a:lumOff val="25000"/>
                  </a:schemeClr>
                </a:solidFill>
              </a:rPr>
              <a:t>45</a:t>
            </a:r>
            <a:r>
              <a:rPr kumimoji="1" lang="ja-JP" altLang="en-US" sz="1400" spc="80" dirty="0">
                <a:solidFill>
                  <a:schemeClr val="tx1">
                    <a:lumMod val="75000"/>
                    <a:lumOff val="25000"/>
                  </a:schemeClr>
                </a:solidFill>
              </a:rPr>
              <a:t>号</a:t>
            </a:r>
            <a:r>
              <a:rPr kumimoji="1" lang="en-US" altLang="ja-JP" sz="1400" spc="80" dirty="0">
                <a:solidFill>
                  <a:schemeClr val="tx1">
                    <a:lumMod val="75000"/>
                    <a:lumOff val="25000"/>
                  </a:schemeClr>
                </a:solidFill>
              </a:rPr>
              <a:t>)</a:t>
            </a:r>
            <a:r>
              <a:rPr kumimoji="1" lang="ja-JP" altLang="en-US" sz="1400" spc="80" dirty="0">
                <a:solidFill>
                  <a:schemeClr val="tx1">
                    <a:lumMod val="75000"/>
                    <a:lumOff val="25000"/>
                  </a:schemeClr>
                </a:solidFill>
              </a:rPr>
              <a:t>上の都道府県知事への事業開始の届出については、適用除外となり不要となる。</a:t>
            </a:r>
            <a:r>
              <a:rPr kumimoji="1" lang="en-US" altLang="ja-JP" sz="1400" spc="80" dirty="0">
                <a:solidFill>
                  <a:schemeClr val="tx1">
                    <a:lumMod val="75000"/>
                    <a:lumOff val="25000"/>
                  </a:schemeClr>
                </a:solidFill>
              </a:rPr>
              <a:t>(</a:t>
            </a:r>
            <a:r>
              <a:rPr kumimoji="1" lang="ja-JP" altLang="en-US" sz="1400" spc="80" dirty="0">
                <a:solidFill>
                  <a:schemeClr val="tx1">
                    <a:lumMod val="75000"/>
                    <a:lumOff val="25000"/>
                  </a:schemeClr>
                </a:solidFill>
              </a:rPr>
              <a:t>社会福祉法第</a:t>
            </a:r>
            <a:r>
              <a:rPr kumimoji="1" lang="en-US" altLang="ja-JP" sz="1400" spc="80" dirty="0">
                <a:solidFill>
                  <a:schemeClr val="tx1">
                    <a:lumMod val="75000"/>
                    <a:lumOff val="25000"/>
                  </a:schemeClr>
                </a:solidFill>
              </a:rPr>
              <a:t>74</a:t>
            </a:r>
            <a:r>
              <a:rPr kumimoji="1" lang="ja-JP" altLang="en-US" sz="1400" spc="80" dirty="0">
                <a:solidFill>
                  <a:schemeClr val="tx1">
                    <a:lumMod val="75000"/>
                    <a:lumOff val="25000"/>
                  </a:schemeClr>
                </a:solidFill>
              </a:rPr>
              <a:t>条</a:t>
            </a:r>
            <a:r>
              <a:rPr kumimoji="1" lang="en-US" altLang="ja-JP" sz="1400" spc="80" dirty="0">
                <a:solidFill>
                  <a:schemeClr val="tx1">
                    <a:lumMod val="75000"/>
                    <a:lumOff val="25000"/>
                  </a:schemeClr>
                </a:solidFill>
              </a:rPr>
              <a:t>)</a:t>
            </a:r>
          </a:p>
        </p:txBody>
      </p:sp>
    </p:spTree>
    <p:extLst>
      <p:ext uri="{BB962C8B-B14F-4D97-AF65-F5344CB8AC3E}">
        <p14:creationId xmlns:p14="http://schemas.microsoft.com/office/powerpoint/2010/main" val="377684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A7D7-05A4-3253-83D3-8E1CD7ADE4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F0A487-5F76-D87B-D5BD-02974E3C7760}"/>
              </a:ext>
            </a:extLst>
          </p:cNvPr>
          <p:cNvSpPr>
            <a:spLocks noGrp="1"/>
          </p:cNvSpPr>
          <p:nvPr>
            <p:ph type="title"/>
          </p:nvPr>
        </p:nvSpPr>
        <p:spPr/>
        <p:txBody>
          <a:bodyPr/>
          <a:lstStyle/>
          <a:p>
            <a:r>
              <a:rPr kumimoji="1" lang="ja-JP" altLang="en-US"/>
              <a:t>法令・制度関連の届出</a:t>
            </a:r>
          </a:p>
        </p:txBody>
      </p:sp>
      <p:sp>
        <p:nvSpPr>
          <p:cNvPr id="3" name="スライド番号プレースホルダー 2">
            <a:extLst>
              <a:ext uri="{FF2B5EF4-FFF2-40B4-BE49-F238E27FC236}">
                <a16:creationId xmlns:a16="http://schemas.microsoft.com/office/drawing/2014/main" id="{F57D3855-5C40-DF73-BDF8-5A331A478281}"/>
              </a:ext>
            </a:extLst>
          </p:cNvPr>
          <p:cNvSpPr>
            <a:spLocks noGrp="1"/>
          </p:cNvSpPr>
          <p:nvPr>
            <p:ph type="sldNum" sz="quarter" idx="12"/>
          </p:nvPr>
        </p:nvSpPr>
        <p:spPr/>
        <p:txBody>
          <a:bodyPr/>
          <a:lstStyle/>
          <a:p>
            <a:pPr algn="ctr"/>
            <a:fld id="{76EF8E48-CEE7-4676-9C0E-B2BDD8285033}" type="slidenum">
              <a:rPr kumimoji="1" lang="ja-JP" altLang="en-US" smtClean="0"/>
              <a:pPr algn="ctr"/>
              <a:t>23</a:t>
            </a:fld>
            <a:endParaRPr kumimoji="1" lang="ja-JP" altLang="en-US"/>
          </a:p>
        </p:txBody>
      </p:sp>
      <p:sp>
        <p:nvSpPr>
          <p:cNvPr id="4" name="テキスト プレースホルダー 3">
            <a:extLst>
              <a:ext uri="{FF2B5EF4-FFF2-40B4-BE49-F238E27FC236}">
                <a16:creationId xmlns:a16="http://schemas.microsoft.com/office/drawing/2014/main" id="{5FFCE0C0-E2CC-3719-BF95-2D64F280D5FA}"/>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前頁の他、事業の実施に当たっては以下の届出が必要になる可能性があります。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各事業者の事業内容によって異なる部分もあるため、事業者ごとに必要事項を確認の上、準備する必要があります。</a:t>
            </a:r>
          </a:p>
        </p:txBody>
      </p:sp>
      <p:graphicFrame>
        <p:nvGraphicFramePr>
          <p:cNvPr id="5" name="Group 77">
            <a:extLst>
              <a:ext uri="{FF2B5EF4-FFF2-40B4-BE49-F238E27FC236}">
                <a16:creationId xmlns:a16="http://schemas.microsoft.com/office/drawing/2014/main" id="{826D2721-62DA-5008-2E05-F38DEF6377F6}"/>
              </a:ext>
            </a:extLst>
          </p:cNvPr>
          <p:cNvGraphicFramePr>
            <a:graphicFrameLocks noGrp="1"/>
          </p:cNvGraphicFramePr>
          <p:nvPr>
            <p:extLst>
              <p:ext uri="{D42A27DB-BD31-4B8C-83A1-F6EECF244321}">
                <p14:modId xmlns:p14="http://schemas.microsoft.com/office/powerpoint/2010/main" val="4010956476"/>
              </p:ext>
            </p:extLst>
          </p:nvPr>
        </p:nvGraphicFramePr>
        <p:xfrm>
          <a:off x="1088571" y="2216625"/>
          <a:ext cx="9052969" cy="4629820"/>
        </p:xfrm>
        <a:graphic>
          <a:graphicData uri="http://schemas.openxmlformats.org/drawingml/2006/table">
            <a:tbl>
              <a:tblPr/>
              <a:tblGrid>
                <a:gridCol w="2570824">
                  <a:extLst>
                    <a:ext uri="{9D8B030D-6E8A-4147-A177-3AD203B41FA5}">
                      <a16:colId xmlns:a16="http://schemas.microsoft.com/office/drawing/2014/main" val="20002"/>
                    </a:ext>
                  </a:extLst>
                </a:gridCol>
                <a:gridCol w="1551360">
                  <a:extLst>
                    <a:ext uri="{9D8B030D-6E8A-4147-A177-3AD203B41FA5}">
                      <a16:colId xmlns:a16="http://schemas.microsoft.com/office/drawing/2014/main" val="2807189317"/>
                    </a:ext>
                  </a:extLst>
                </a:gridCol>
                <a:gridCol w="1492260">
                  <a:extLst>
                    <a:ext uri="{9D8B030D-6E8A-4147-A177-3AD203B41FA5}">
                      <a16:colId xmlns:a16="http://schemas.microsoft.com/office/drawing/2014/main" val="2689651512"/>
                    </a:ext>
                  </a:extLst>
                </a:gridCol>
                <a:gridCol w="3438525">
                  <a:extLst>
                    <a:ext uri="{9D8B030D-6E8A-4147-A177-3AD203B41FA5}">
                      <a16:colId xmlns:a16="http://schemas.microsoft.com/office/drawing/2014/main" val="184606563"/>
                    </a:ext>
                  </a:extLst>
                </a:gridCol>
              </a:tblGrid>
              <a:tr h="39210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dirty="0">
                          <a:solidFill>
                            <a:schemeClr val="bg1"/>
                          </a:solidFill>
                          <a:effectLst/>
                          <a:latin typeface="+mn-ea"/>
                          <a:ea typeface="+mn-ea"/>
                          <a:cs typeface="+mn-cs"/>
                        </a:rPr>
                        <a:t>項目</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関係法令</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届出等・</a:t>
                      </a:r>
                      <a:endParaRPr kumimoji="1" lang="en-US" altLang="ja-JP" sz="1400" b="1" u="none" strike="noStrike" kern="1200" spc="0">
                        <a:solidFill>
                          <a:schemeClr val="bg1"/>
                        </a:solidFill>
                        <a:effectLst/>
                        <a:latin typeface="+mn-ea"/>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問い合わせ先</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備考</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extLst>
                  <a:ext uri="{0D108BD9-81ED-4DB2-BD59-A6C34878D82A}">
                    <a16:rowId xmlns:a16="http://schemas.microsoft.com/office/drawing/2014/main" val="10000"/>
                  </a:ext>
                </a:extLst>
              </a:tr>
              <a:tr h="1014775">
                <a:tc>
                  <a:txBody>
                    <a:bodyPr/>
                    <a:lstStyle/>
                    <a:p>
                      <a:pPr marL="0" algn="just" defTabSz="1007943" rtl="0" eaLnBrk="1" latinLnBrk="0" hangingPunct="1"/>
                      <a:r>
                        <a:rPr kumimoji="1" lang="ja-JP" altLang="en-US" sz="1600" kern="1200" dirty="0">
                          <a:solidFill>
                            <a:schemeClr val="tx1">
                              <a:lumMod val="75000"/>
                              <a:lumOff val="25000"/>
                            </a:schemeClr>
                          </a:solidFill>
                          <a:latin typeface="+mn-lt"/>
                          <a:ea typeface="+mn-ea"/>
                          <a:cs typeface="+mn-cs"/>
                        </a:rPr>
                        <a:t>「その他の給食施設」</a:t>
                      </a:r>
                      <a:endParaRPr kumimoji="1" lang="en-US" altLang="ja-JP" sz="1600" kern="1200" dirty="0">
                        <a:solidFill>
                          <a:schemeClr val="tx1">
                            <a:lumMod val="75000"/>
                            <a:lumOff val="25000"/>
                          </a:schemeClr>
                        </a:solidFill>
                        <a:latin typeface="+mn-lt"/>
                        <a:ea typeface="+mn-ea"/>
                        <a:cs typeface="+mn-cs"/>
                      </a:endParaRPr>
                    </a:p>
                    <a:p>
                      <a:pPr marL="0" algn="just" defTabSz="1007943" rtl="0" eaLnBrk="1" latinLnBrk="0" hangingPunct="1"/>
                      <a:r>
                        <a:rPr kumimoji="1" lang="en-US" altLang="ja-JP" sz="1600" kern="1200" dirty="0">
                          <a:solidFill>
                            <a:schemeClr val="tx1">
                              <a:lumMod val="75000"/>
                              <a:lumOff val="25000"/>
                            </a:schemeClr>
                          </a:solidFill>
                          <a:latin typeface="+mn-lt"/>
                          <a:ea typeface="+mn-ea"/>
                          <a:cs typeface="+mn-cs"/>
                        </a:rPr>
                        <a:t>  </a:t>
                      </a:r>
                      <a:r>
                        <a:rPr kumimoji="1" lang="ja-JP" altLang="en-US" sz="1600" kern="1200" dirty="0">
                          <a:solidFill>
                            <a:schemeClr val="tx1">
                              <a:lumMod val="75000"/>
                              <a:lumOff val="25000"/>
                            </a:schemeClr>
                          </a:solidFill>
                          <a:latin typeface="+mn-lt"/>
                          <a:ea typeface="+mn-ea"/>
                          <a:cs typeface="+mn-cs"/>
                        </a:rPr>
                        <a:t>に関する届出</a:t>
                      </a:r>
                    </a:p>
                  </a:txBody>
                  <a:tcPr marL="72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600" kern="1200">
                          <a:solidFill>
                            <a:schemeClr val="tx1">
                              <a:lumMod val="75000"/>
                              <a:lumOff val="25000"/>
                            </a:schemeClr>
                          </a:solidFill>
                          <a:latin typeface="+mn-lt"/>
                          <a:ea typeface="+mn-ea"/>
                          <a:cs typeface="+mn-cs"/>
                        </a:rPr>
                        <a:t> </a:t>
                      </a:r>
                      <a:r>
                        <a:rPr kumimoji="1" lang="ja-JP" altLang="en-US" sz="1600" kern="1200">
                          <a:solidFill>
                            <a:schemeClr val="tx1">
                              <a:lumMod val="75000"/>
                              <a:lumOff val="25000"/>
                            </a:schemeClr>
                          </a:solidFill>
                          <a:latin typeface="+mn-lt"/>
                          <a:ea typeface="+mn-ea"/>
                          <a:cs typeface="+mn-cs"/>
                        </a:rPr>
                        <a:t>健康増進法</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保健所</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30000"/>
                        </a:lnSpc>
                      </a:pPr>
                      <a:r>
                        <a:rPr kumimoji="1" lang="ja-JP" altLang="en-US" sz="1200" kern="1200" dirty="0">
                          <a:solidFill>
                            <a:schemeClr val="tx1">
                              <a:lumMod val="75000"/>
                              <a:lumOff val="25000"/>
                            </a:schemeClr>
                          </a:solidFill>
                          <a:latin typeface="+mn-lt"/>
                          <a:ea typeface="+mn-ea"/>
                          <a:cs typeface="+mn-cs"/>
                        </a:rPr>
                        <a:t>食事の提供を実施する場合「その他の給食施設」として届出が必要となる可能性があるが、都道府県ごとで異なるため、確認が必要</a:t>
                      </a:r>
                    </a:p>
                  </a:txBody>
                  <a:tcPr marL="144000" marR="144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14775">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食品衛生法に基づく</a:t>
                      </a:r>
                      <a:endParaRPr kumimoji="1" lang="en-US" altLang="ja-JP" sz="1600" kern="1200">
                        <a:solidFill>
                          <a:schemeClr val="tx1">
                            <a:lumMod val="75000"/>
                            <a:lumOff val="25000"/>
                          </a:schemeClr>
                        </a:solidFill>
                        <a:latin typeface="+mn-lt"/>
                        <a:ea typeface="+mn-ea"/>
                        <a:cs typeface="+mn-cs"/>
                      </a:endParaRPr>
                    </a:p>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営業届出</a:t>
                      </a: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食品衛生法</a:t>
                      </a:r>
                    </a:p>
                  </a:txBody>
                  <a:tcPr marL="144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保健所</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30000"/>
                        </a:lnSpc>
                      </a:pPr>
                      <a:r>
                        <a:rPr kumimoji="1" lang="ja-JP" altLang="en-US" sz="1200" kern="1200">
                          <a:solidFill>
                            <a:schemeClr val="tx1">
                              <a:lumMod val="75000"/>
                              <a:lumOff val="25000"/>
                            </a:schemeClr>
                          </a:solidFill>
                          <a:latin typeface="+mn-lt"/>
                          <a:ea typeface="+mn-ea"/>
                          <a:cs typeface="+mn-cs"/>
                        </a:rPr>
                        <a:t>食事の提供を実施する場合必要となる。届出対象については、保健所に確認が必要</a:t>
                      </a:r>
                    </a:p>
                  </a:txBody>
                  <a:tcPr marL="144000" marR="144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8332457"/>
                  </a:ext>
                </a:extLst>
              </a:tr>
              <a:tr h="1014775">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事業系一般廃棄物処理に</a:t>
                      </a:r>
                      <a:endParaRPr kumimoji="1" lang="en-US" altLang="ja-JP" sz="1600" kern="1200">
                        <a:solidFill>
                          <a:schemeClr val="tx1">
                            <a:lumMod val="75000"/>
                            <a:lumOff val="25000"/>
                          </a:schemeClr>
                        </a:solidFill>
                        <a:latin typeface="+mn-lt"/>
                        <a:ea typeface="+mn-ea"/>
                        <a:cs typeface="+mn-cs"/>
                      </a:endParaRPr>
                    </a:p>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関する届</a:t>
                      </a: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600" kern="1200">
                          <a:solidFill>
                            <a:schemeClr val="tx1">
                              <a:lumMod val="75000"/>
                              <a:lumOff val="25000"/>
                            </a:schemeClr>
                          </a:solidFill>
                          <a:latin typeface="+mn-lt"/>
                          <a:ea typeface="+mn-ea"/>
                          <a:cs typeface="+mn-cs"/>
                        </a:rPr>
                        <a:t> </a:t>
                      </a:r>
                      <a:r>
                        <a:rPr kumimoji="1" lang="zh-TW" altLang="en-US" sz="1600" kern="1200">
                          <a:solidFill>
                            <a:schemeClr val="tx1">
                              <a:lumMod val="75000"/>
                              <a:lumOff val="25000"/>
                            </a:schemeClr>
                          </a:solidFill>
                          <a:latin typeface="+mn-lt"/>
                          <a:ea typeface="+mn-ea"/>
                          <a:cs typeface="+mn-cs"/>
                        </a:rPr>
                        <a:t>廃棄物処理法</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市役所</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30000"/>
                        </a:lnSpc>
                      </a:pPr>
                      <a:r>
                        <a:rPr kumimoji="1" lang="ja-JP" altLang="en-US" sz="1200" kern="1200">
                          <a:solidFill>
                            <a:schemeClr val="tx1">
                              <a:lumMod val="75000"/>
                              <a:lumOff val="25000"/>
                            </a:schemeClr>
                          </a:solidFill>
                          <a:latin typeface="+mn-lt"/>
                          <a:ea typeface="+mn-ea"/>
                          <a:cs typeface="+mn-cs"/>
                        </a:rPr>
                        <a:t>届出が必要となる基準は自治体ごとで異なるため、事前確認が必要</a:t>
                      </a:r>
                    </a:p>
                  </a:txBody>
                  <a:tcPr marL="144000" marR="144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1000223"/>
                  </a:ext>
                </a:extLst>
              </a:tr>
              <a:tr h="1014775">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防火管理者</a:t>
                      </a: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en-US" sz="1600" kern="1200">
                          <a:solidFill>
                            <a:schemeClr val="tx1">
                              <a:lumMod val="75000"/>
                              <a:lumOff val="25000"/>
                            </a:schemeClr>
                          </a:solidFill>
                          <a:latin typeface="+mn-lt"/>
                          <a:ea typeface="+mn-ea"/>
                          <a:cs typeface="+mn-cs"/>
                        </a:rPr>
                        <a:t> </a:t>
                      </a:r>
                      <a:r>
                        <a:rPr kumimoji="1" lang="ja-JP" altLang="en-US" sz="1600" kern="1200">
                          <a:solidFill>
                            <a:schemeClr val="tx1">
                              <a:lumMod val="75000"/>
                              <a:lumOff val="25000"/>
                            </a:schemeClr>
                          </a:solidFill>
                          <a:latin typeface="+mn-lt"/>
                          <a:ea typeface="+mn-ea"/>
                          <a:cs typeface="+mn-cs"/>
                        </a:rPr>
                        <a:t>消防法</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600" kern="1200">
                          <a:solidFill>
                            <a:schemeClr val="tx1">
                              <a:lumMod val="75000"/>
                              <a:lumOff val="25000"/>
                            </a:schemeClr>
                          </a:solidFill>
                          <a:latin typeface="+mn-lt"/>
                          <a:ea typeface="+mn-ea"/>
                          <a:cs typeface="+mn-cs"/>
                        </a:rPr>
                        <a:t>消防署</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30000"/>
                        </a:lnSpc>
                      </a:pPr>
                      <a:r>
                        <a:rPr kumimoji="1" lang="ja-JP" altLang="en-US" sz="1200" kern="1200">
                          <a:solidFill>
                            <a:schemeClr val="tx1">
                              <a:lumMod val="75000"/>
                              <a:lumOff val="25000"/>
                            </a:schemeClr>
                          </a:solidFill>
                          <a:latin typeface="+mn-lt"/>
                          <a:ea typeface="+mn-ea"/>
                          <a:cs typeface="+mn-cs"/>
                        </a:rPr>
                        <a:t>施設の収容人数等によって規定が異なるため、事前確認が必要</a:t>
                      </a:r>
                    </a:p>
                  </a:txBody>
                  <a:tcPr marL="144000" marR="144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0667484"/>
                  </a:ext>
                </a:extLst>
              </a:tr>
            </a:tbl>
          </a:graphicData>
        </a:graphic>
      </p:graphicFrame>
      <p:sp>
        <p:nvSpPr>
          <p:cNvPr id="6" name="テキスト ボックス 5">
            <a:extLst>
              <a:ext uri="{FF2B5EF4-FFF2-40B4-BE49-F238E27FC236}">
                <a16:creationId xmlns:a16="http://schemas.microsoft.com/office/drawing/2014/main" id="{81CA5D31-3794-F1D8-6D97-0248C6BE6386}"/>
              </a:ext>
            </a:extLst>
          </p:cNvPr>
          <p:cNvSpPr txBox="1"/>
          <p:nvPr/>
        </p:nvSpPr>
        <p:spPr>
          <a:xfrm>
            <a:off x="556957" y="2773520"/>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1</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33FB56BC-E4A9-3B4E-D3E8-8BF102AED60C}"/>
              </a:ext>
            </a:extLst>
          </p:cNvPr>
          <p:cNvSpPr txBox="1"/>
          <p:nvPr/>
        </p:nvSpPr>
        <p:spPr>
          <a:xfrm>
            <a:off x="556957" y="3785901"/>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2</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AEADECF6-1135-5616-3AA9-3E81F9EDB205}"/>
              </a:ext>
            </a:extLst>
          </p:cNvPr>
          <p:cNvSpPr txBox="1"/>
          <p:nvPr/>
        </p:nvSpPr>
        <p:spPr>
          <a:xfrm>
            <a:off x="556957" y="4798282"/>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3</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21528004-C0A9-4845-AF77-041F4818DD16}"/>
              </a:ext>
            </a:extLst>
          </p:cNvPr>
          <p:cNvSpPr txBox="1"/>
          <p:nvPr/>
        </p:nvSpPr>
        <p:spPr>
          <a:xfrm>
            <a:off x="556957" y="5810663"/>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4</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13" name="四角形: 角を丸くする 12">
            <a:extLst>
              <a:ext uri="{FF2B5EF4-FFF2-40B4-BE49-F238E27FC236}">
                <a16:creationId xmlns:a16="http://schemas.microsoft.com/office/drawing/2014/main" id="{604C50FF-5A88-0B2A-8825-1A3B2131D456}"/>
              </a:ext>
            </a:extLst>
          </p:cNvPr>
          <p:cNvSpPr/>
          <p:nvPr/>
        </p:nvSpPr>
        <p:spPr>
          <a:xfrm>
            <a:off x="1264414" y="7091136"/>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a:solidFill>
                  <a:schemeClr val="tx1">
                    <a:lumMod val="75000"/>
                    <a:lumOff val="25000"/>
                  </a:schemeClr>
                </a:solidFill>
              </a:rPr>
              <a:t>出所：こども家庭庁「児童育成支援拠点事業ガイドライン」</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/50439ba1-c44b-450c-b936-cf0f572709d7/f2e9ccae/20240826_policies_kosodateshien_jido-kyoten_03.pdf〉</a:t>
            </a:r>
            <a:r>
              <a:rPr kumimoji="1" lang="zh-TW" altLang="en-US" sz="800">
                <a:solidFill>
                  <a:schemeClr val="tx1">
                    <a:lumMod val="75000"/>
                    <a:lumOff val="25000"/>
                  </a:schemeClr>
                </a:solidFill>
              </a:rPr>
              <a:t> （最終閲覧日</a:t>
            </a:r>
            <a:r>
              <a:rPr kumimoji="1" lang="en-US" altLang="zh-TW" sz="800">
                <a:solidFill>
                  <a:schemeClr val="tx1">
                    <a:lumMod val="75000"/>
                    <a:lumOff val="25000"/>
                  </a:schemeClr>
                </a:solidFill>
              </a:rPr>
              <a:t>2026/3/23</a:t>
            </a:r>
            <a:r>
              <a:rPr kumimoji="1" lang="zh-TW" altLang="en-US" sz="800">
                <a:solidFill>
                  <a:schemeClr val="tx1">
                    <a:lumMod val="75000"/>
                    <a:lumOff val="25000"/>
                  </a:schemeClr>
                </a:solidFill>
              </a:rPr>
              <a:t>）</a:t>
            </a:r>
            <a:r>
              <a:rPr kumimoji="1" lang="ja-JP" altLang="en-US" sz="800">
                <a:solidFill>
                  <a:schemeClr val="tx1">
                    <a:lumMod val="75000"/>
                    <a:lumOff val="25000"/>
                  </a:schemeClr>
                </a:solidFill>
              </a:rPr>
              <a:t>より抜粋</a:t>
            </a:r>
          </a:p>
        </p:txBody>
      </p:sp>
    </p:spTree>
    <p:extLst>
      <p:ext uri="{BB962C8B-B14F-4D97-AF65-F5344CB8AC3E}">
        <p14:creationId xmlns:p14="http://schemas.microsoft.com/office/powerpoint/2010/main" val="278705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803C-1409-2CAA-5C41-C02FF9DF017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E78B016-6BF4-CB01-094D-022917180556}"/>
              </a:ext>
            </a:extLst>
          </p:cNvPr>
          <p:cNvSpPr>
            <a:spLocks noGrp="1"/>
          </p:cNvSpPr>
          <p:nvPr>
            <p:ph type="title"/>
          </p:nvPr>
        </p:nvSpPr>
        <p:spPr/>
        <p:txBody>
          <a:bodyPr/>
          <a:lstStyle/>
          <a:p>
            <a:r>
              <a:rPr lang="en-US" altLang="ja-JP"/>
              <a:t>2.</a:t>
            </a:r>
            <a:r>
              <a:rPr lang="ja-JP" altLang="en-US"/>
              <a:t>児童育成支援拠点開設に向けて</a:t>
            </a:r>
          </a:p>
        </p:txBody>
      </p:sp>
      <p:sp>
        <p:nvSpPr>
          <p:cNvPr id="3" name="スライド番号プレースホルダー 2">
            <a:extLst>
              <a:ext uri="{FF2B5EF4-FFF2-40B4-BE49-F238E27FC236}">
                <a16:creationId xmlns:a16="http://schemas.microsoft.com/office/drawing/2014/main" id="{6B12BEA3-BF6D-A0D0-063A-DBF883FD04BC}"/>
              </a:ext>
            </a:extLst>
          </p:cNvPr>
          <p:cNvSpPr>
            <a:spLocks noGrp="1"/>
          </p:cNvSpPr>
          <p:nvPr>
            <p:ph type="sldNum" sz="quarter" idx="12"/>
          </p:nvPr>
        </p:nvSpPr>
        <p:spPr/>
        <p:txBody>
          <a:bodyPr/>
          <a:lstStyle/>
          <a:p>
            <a:pPr algn="ctr"/>
            <a:fld id="{76EF8E48-CEE7-4676-9C0E-B2BDD8285033}" type="slidenum">
              <a:rPr kumimoji="1" lang="ja-JP" altLang="en-US" smtClean="0"/>
              <a:pPr algn="ctr"/>
              <a:t>24</a:t>
            </a:fld>
            <a:endParaRPr kumimoji="1" lang="ja-JP" altLang="en-US"/>
          </a:p>
        </p:txBody>
      </p:sp>
      <p:sp>
        <p:nvSpPr>
          <p:cNvPr id="9" name="テキスト プレースホルダー 8">
            <a:extLst>
              <a:ext uri="{FF2B5EF4-FFF2-40B4-BE49-F238E27FC236}">
                <a16:creationId xmlns:a16="http://schemas.microsoft.com/office/drawing/2014/main" id="{3B0BE4FF-6938-6D88-8BF6-BFFAD1DE0A4C}"/>
              </a:ext>
            </a:extLst>
          </p:cNvPr>
          <p:cNvSpPr>
            <a:spLocks noGrp="1"/>
          </p:cNvSpPr>
          <p:nvPr>
            <p:ph type="body" sz="half" idx="2"/>
          </p:nvPr>
        </p:nvSpPr>
        <p:spPr/>
        <p:txBody>
          <a:bodyPr/>
          <a:lstStyle/>
          <a:p>
            <a:r>
              <a:rPr lang="ja-JP" altLang="en-US" dirty="0"/>
              <a:t>⑶ 人員整備</a:t>
            </a:r>
          </a:p>
        </p:txBody>
      </p:sp>
    </p:spTree>
    <p:extLst>
      <p:ext uri="{BB962C8B-B14F-4D97-AF65-F5344CB8AC3E}">
        <p14:creationId xmlns:p14="http://schemas.microsoft.com/office/powerpoint/2010/main" val="419082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1665-16AF-35B8-7C1B-384BD8D7A37A}"/>
            </a:ext>
          </a:extLst>
        </p:cNvPr>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00EFA690-3431-C13A-D378-8F1E8222C6E2}"/>
              </a:ext>
            </a:extLst>
          </p:cNvPr>
          <p:cNvSpPr/>
          <p:nvPr/>
        </p:nvSpPr>
        <p:spPr>
          <a:xfrm>
            <a:off x="3073400" y="3286125"/>
            <a:ext cx="6899275" cy="310222"/>
          </a:xfrm>
          <a:prstGeom prst="rect">
            <a:avLst/>
          </a:prstGeom>
          <a:solidFill>
            <a:srgbClr val="FFD66A"/>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 name="タイトル 1">
            <a:extLst>
              <a:ext uri="{FF2B5EF4-FFF2-40B4-BE49-F238E27FC236}">
                <a16:creationId xmlns:a16="http://schemas.microsoft.com/office/drawing/2014/main" id="{1B274215-4C5B-70C0-8546-80B3DD3FD281}"/>
              </a:ext>
            </a:extLst>
          </p:cNvPr>
          <p:cNvSpPr>
            <a:spLocks noGrp="1"/>
          </p:cNvSpPr>
          <p:nvPr>
            <p:ph type="title"/>
          </p:nvPr>
        </p:nvSpPr>
        <p:spPr/>
        <p:txBody>
          <a:bodyPr/>
          <a:lstStyle/>
          <a:p>
            <a:r>
              <a:rPr kumimoji="1" lang="ja-JP" altLang="en-US"/>
              <a:t>人員整備スケジュール</a:t>
            </a:r>
          </a:p>
        </p:txBody>
      </p:sp>
      <p:sp>
        <p:nvSpPr>
          <p:cNvPr id="3" name="スライド番号プレースホルダー 2">
            <a:extLst>
              <a:ext uri="{FF2B5EF4-FFF2-40B4-BE49-F238E27FC236}">
                <a16:creationId xmlns:a16="http://schemas.microsoft.com/office/drawing/2014/main" id="{2F942AF7-76FB-4E52-C5E7-2E59EBD42F83}"/>
              </a:ext>
            </a:extLst>
          </p:cNvPr>
          <p:cNvSpPr>
            <a:spLocks noGrp="1"/>
          </p:cNvSpPr>
          <p:nvPr>
            <p:ph type="sldNum" sz="quarter" idx="12"/>
          </p:nvPr>
        </p:nvSpPr>
        <p:spPr/>
        <p:txBody>
          <a:bodyPr/>
          <a:lstStyle/>
          <a:p>
            <a:pPr algn="ctr"/>
            <a:fld id="{76EF8E48-CEE7-4676-9C0E-B2BDD8285033}" type="slidenum">
              <a:rPr kumimoji="1" lang="ja-JP" altLang="en-US" smtClean="0"/>
              <a:pPr algn="ctr"/>
              <a:t>25</a:t>
            </a:fld>
            <a:endParaRPr kumimoji="1" lang="ja-JP" altLang="en-US"/>
          </a:p>
        </p:txBody>
      </p:sp>
      <p:sp>
        <p:nvSpPr>
          <p:cNvPr id="4" name="テキスト プレースホルダー 3">
            <a:extLst>
              <a:ext uri="{FF2B5EF4-FFF2-40B4-BE49-F238E27FC236}">
                <a16:creationId xmlns:a16="http://schemas.microsoft.com/office/drawing/2014/main" id="{2BB96166-7FC7-5E12-FF52-063D57D2109E}"/>
              </a:ext>
            </a:extLst>
          </p:cNvPr>
          <p:cNvSpPr>
            <a:spLocks noGrp="1"/>
          </p:cNvSpPr>
          <p:nvPr>
            <p:ph type="body" sz="half" idx="2"/>
          </p:nvPr>
        </p:nvSpPr>
        <p:spPr>
          <a:xfrm>
            <a:off x="539906" y="1002464"/>
            <a:ext cx="9612000" cy="1274045"/>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en-US" altLang="ja-JP" spc="50">
                <a:solidFill>
                  <a:prstClr val="black">
                    <a:lumMod val="75000"/>
                    <a:lumOff val="25000"/>
                  </a:prstClr>
                </a:solidFill>
              </a:rPr>
              <a:t>P.15</a:t>
            </a:r>
            <a:r>
              <a:rPr lang="ja-JP" altLang="en-US" spc="50">
                <a:solidFill>
                  <a:prstClr val="black">
                    <a:lumMod val="75000"/>
                    <a:lumOff val="25000"/>
                  </a:prstClr>
                </a:solidFill>
              </a:rPr>
              <a:t>に記載したとおり、拠点の人員を整備する際、開設までのスケジュールがタイトとなりやすい上に、以下のアンケート結果が示すとおり全国的に人材不足の課題があります。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そのため、正式な事業実施決定前にも、</a:t>
            </a:r>
            <a:r>
              <a:rPr lang="ja-JP" altLang="en-US" spc="50">
                <a:solidFill>
                  <a:srgbClr val="019DB7"/>
                </a:solidFill>
              </a:rPr>
              <a:t>人員整備について可能な範囲で事前に検討</a:t>
            </a:r>
            <a:r>
              <a:rPr lang="ja-JP" altLang="en-US" spc="50">
                <a:solidFill>
                  <a:prstClr val="black">
                    <a:lumMod val="75000"/>
                    <a:lumOff val="25000"/>
                  </a:prstClr>
                </a:solidFill>
              </a:rPr>
              <a:t>しておけると望ましいです。</a:t>
            </a:r>
          </a:p>
        </p:txBody>
      </p:sp>
      <p:grpSp>
        <p:nvGrpSpPr>
          <p:cNvPr id="5" name="グループ化 4">
            <a:extLst>
              <a:ext uri="{FF2B5EF4-FFF2-40B4-BE49-F238E27FC236}">
                <a16:creationId xmlns:a16="http://schemas.microsoft.com/office/drawing/2014/main" id="{C244A433-0294-94D0-7305-E12BD7180A3E}"/>
              </a:ext>
            </a:extLst>
          </p:cNvPr>
          <p:cNvGrpSpPr/>
          <p:nvPr/>
        </p:nvGrpSpPr>
        <p:grpSpPr>
          <a:xfrm>
            <a:off x="552280" y="2445992"/>
            <a:ext cx="9599626" cy="222096"/>
            <a:chOff x="552280" y="2206375"/>
            <a:chExt cx="9599626" cy="222096"/>
          </a:xfrm>
        </p:grpSpPr>
        <p:sp>
          <p:nvSpPr>
            <p:cNvPr id="6" name="四角形: 角を丸くする 5">
              <a:extLst>
                <a:ext uri="{FF2B5EF4-FFF2-40B4-BE49-F238E27FC236}">
                  <a16:creationId xmlns:a16="http://schemas.microsoft.com/office/drawing/2014/main" id="{9090A4EF-41A3-A26F-7598-944EFFD4DC6C}"/>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本事業運用に当たって苦労した点・課題</a:t>
              </a:r>
            </a:p>
          </p:txBody>
        </p:sp>
        <p:sp>
          <p:nvSpPr>
            <p:cNvPr id="7" name="四角形: 角を丸くする 6">
              <a:extLst>
                <a:ext uri="{FF2B5EF4-FFF2-40B4-BE49-F238E27FC236}">
                  <a16:creationId xmlns:a16="http://schemas.microsoft.com/office/drawing/2014/main" id="{CAA5DC49-935F-6DF6-3E52-9F5BE1E9C93D}"/>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8" name="四角形: 角を丸くする 7">
            <a:extLst>
              <a:ext uri="{FF2B5EF4-FFF2-40B4-BE49-F238E27FC236}">
                <a16:creationId xmlns:a16="http://schemas.microsoft.com/office/drawing/2014/main" id="{1464D245-C896-8BA3-A966-5161C33B2C05}"/>
              </a:ext>
            </a:extLst>
          </p:cNvPr>
          <p:cNvSpPr/>
          <p:nvPr/>
        </p:nvSpPr>
        <p:spPr>
          <a:xfrm>
            <a:off x="1185848" y="6662057"/>
            <a:ext cx="8869493" cy="49128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日本総合研究所「児童育成支援拠点事業の実施状況の把握と事業促進に向けた調査研究」アンケート調査結果より</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設問内容「本事業を運用するにあたり苦労した点・課題について当てはまる内容をすべてお選びください。」</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回答者は自治体</a:t>
            </a:r>
          </a:p>
        </p:txBody>
      </p:sp>
      <p:graphicFrame>
        <p:nvGraphicFramePr>
          <p:cNvPr id="19" name="グラフ 18">
            <a:extLst>
              <a:ext uri="{FF2B5EF4-FFF2-40B4-BE49-F238E27FC236}">
                <a16:creationId xmlns:a16="http://schemas.microsoft.com/office/drawing/2014/main" id="{1A7F925D-35CD-7668-A3BC-7B76EDC00061}"/>
              </a:ext>
            </a:extLst>
          </p:cNvPr>
          <p:cNvGraphicFramePr/>
          <p:nvPr>
            <p:extLst>
              <p:ext uri="{D42A27DB-BD31-4B8C-83A1-F6EECF244321}">
                <p14:modId xmlns:p14="http://schemas.microsoft.com/office/powerpoint/2010/main" val="4209931287"/>
              </p:ext>
            </p:extLst>
          </p:nvPr>
        </p:nvGraphicFramePr>
        <p:xfrm>
          <a:off x="443341" y="2831475"/>
          <a:ext cx="9612000" cy="3725736"/>
        </p:xfrm>
        <a:graphic>
          <a:graphicData uri="http://schemas.openxmlformats.org/drawingml/2006/chart">
            <c:chart xmlns:c="http://schemas.openxmlformats.org/drawingml/2006/chart" xmlns:r="http://schemas.openxmlformats.org/officeDocument/2006/relationships" r:id="rId2"/>
          </a:graphicData>
        </a:graphic>
      </p:graphicFrame>
      <p:sp>
        <p:nvSpPr>
          <p:cNvPr id="20" name="四角形: 角を丸くする 19">
            <a:extLst>
              <a:ext uri="{FF2B5EF4-FFF2-40B4-BE49-F238E27FC236}">
                <a16:creationId xmlns:a16="http://schemas.microsoft.com/office/drawing/2014/main" id="{E3E2654C-7602-F11F-A486-1D57C19DCB7E}"/>
              </a:ext>
            </a:extLst>
          </p:cNvPr>
          <p:cNvSpPr/>
          <p:nvPr/>
        </p:nvSpPr>
        <p:spPr>
          <a:xfrm>
            <a:off x="9507192" y="2825379"/>
            <a:ext cx="519455" cy="21600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a:t>
            </a:r>
            <a:r>
              <a:rPr kumimoji="1" lang="en-US" altLang="ja-JP" sz="900">
                <a:solidFill>
                  <a:schemeClr val="tx1">
                    <a:lumMod val="75000"/>
                    <a:lumOff val="25000"/>
                  </a:schemeClr>
                </a:solidFill>
              </a:rPr>
              <a:t>n=81</a:t>
            </a:r>
            <a:r>
              <a:rPr kumimoji="1" lang="ja-JP" altLang="en-US" sz="900">
                <a:solidFill>
                  <a:schemeClr val="tx1">
                    <a:lumMod val="75000"/>
                    <a:lumOff val="25000"/>
                  </a:schemeClr>
                </a:solidFill>
              </a:rPr>
              <a:t>）</a:t>
            </a:r>
          </a:p>
        </p:txBody>
      </p:sp>
      <p:grpSp>
        <p:nvGrpSpPr>
          <p:cNvPr id="9" name="グループ化 8">
            <a:extLst>
              <a:ext uri="{FF2B5EF4-FFF2-40B4-BE49-F238E27FC236}">
                <a16:creationId xmlns:a16="http://schemas.microsoft.com/office/drawing/2014/main" id="{16E60F48-AAC3-B705-0ED2-E125FA1709A5}"/>
              </a:ext>
            </a:extLst>
          </p:cNvPr>
          <p:cNvGrpSpPr/>
          <p:nvPr/>
        </p:nvGrpSpPr>
        <p:grpSpPr>
          <a:xfrm>
            <a:off x="5345906" y="3041380"/>
            <a:ext cx="4585450" cy="3313917"/>
            <a:chOff x="5345906" y="3041380"/>
            <a:chExt cx="4585450" cy="3313917"/>
          </a:xfrm>
        </p:grpSpPr>
        <p:sp>
          <p:nvSpPr>
            <p:cNvPr id="21" name="四角形: 角を丸くする 20">
              <a:extLst>
                <a:ext uri="{FF2B5EF4-FFF2-40B4-BE49-F238E27FC236}">
                  <a16:creationId xmlns:a16="http://schemas.microsoft.com/office/drawing/2014/main" id="{1978CE08-AFE7-6FAE-9551-B393D48B06A8}"/>
                </a:ext>
              </a:extLst>
            </p:cNvPr>
            <p:cNvSpPr/>
            <p:nvPr/>
          </p:nvSpPr>
          <p:spPr>
            <a:xfrm>
              <a:off x="7908848" y="3041380"/>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28.4%</a:t>
              </a:r>
              <a:endParaRPr kumimoji="1" lang="ja-JP" altLang="en-US" sz="1200">
                <a:solidFill>
                  <a:schemeClr val="tx1">
                    <a:lumMod val="75000"/>
                    <a:lumOff val="25000"/>
                  </a:schemeClr>
                </a:solidFill>
              </a:endParaRPr>
            </a:p>
          </p:txBody>
        </p:sp>
        <p:sp>
          <p:nvSpPr>
            <p:cNvPr id="23" name="四角形: 角を丸くする 22">
              <a:extLst>
                <a:ext uri="{FF2B5EF4-FFF2-40B4-BE49-F238E27FC236}">
                  <a16:creationId xmlns:a16="http://schemas.microsoft.com/office/drawing/2014/main" id="{0D0789DB-ABEC-A237-FDB9-36E7AEE66177}"/>
                </a:ext>
              </a:extLst>
            </p:cNvPr>
            <p:cNvSpPr/>
            <p:nvPr/>
          </p:nvSpPr>
          <p:spPr>
            <a:xfrm>
              <a:off x="9411901" y="3355214"/>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44.4%</a:t>
              </a:r>
              <a:endParaRPr kumimoji="1" lang="ja-JP" altLang="en-US" sz="1200">
                <a:solidFill>
                  <a:schemeClr val="tx1">
                    <a:lumMod val="75000"/>
                    <a:lumOff val="25000"/>
                  </a:schemeClr>
                </a:solidFill>
              </a:endParaRPr>
            </a:p>
          </p:txBody>
        </p:sp>
        <p:sp>
          <p:nvSpPr>
            <p:cNvPr id="24" name="四角形: 角を丸くする 23">
              <a:extLst>
                <a:ext uri="{FF2B5EF4-FFF2-40B4-BE49-F238E27FC236}">
                  <a16:creationId xmlns:a16="http://schemas.microsoft.com/office/drawing/2014/main" id="{FD5BD754-2F0D-0023-816F-565D4F0E89DA}"/>
                </a:ext>
              </a:extLst>
            </p:cNvPr>
            <p:cNvSpPr/>
            <p:nvPr/>
          </p:nvSpPr>
          <p:spPr>
            <a:xfrm>
              <a:off x="5813348" y="3669048"/>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6.2%</a:t>
              </a:r>
              <a:endParaRPr kumimoji="1" lang="ja-JP" altLang="en-US" sz="1200">
                <a:solidFill>
                  <a:schemeClr val="tx1">
                    <a:lumMod val="75000"/>
                    <a:lumOff val="25000"/>
                  </a:schemeClr>
                </a:solidFill>
              </a:endParaRPr>
            </a:p>
          </p:txBody>
        </p:sp>
        <p:sp>
          <p:nvSpPr>
            <p:cNvPr id="25" name="四角形: 角を丸くする 24">
              <a:extLst>
                <a:ext uri="{FF2B5EF4-FFF2-40B4-BE49-F238E27FC236}">
                  <a16:creationId xmlns:a16="http://schemas.microsoft.com/office/drawing/2014/main" id="{05C85925-FF0C-6808-9E96-BBEB3DFBB936}"/>
                </a:ext>
              </a:extLst>
            </p:cNvPr>
            <p:cNvSpPr/>
            <p:nvPr/>
          </p:nvSpPr>
          <p:spPr>
            <a:xfrm>
              <a:off x="6392443" y="3982882"/>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12.3%</a:t>
              </a:r>
              <a:endParaRPr kumimoji="1" lang="ja-JP" altLang="en-US" sz="1200">
                <a:solidFill>
                  <a:schemeClr val="tx1">
                    <a:lumMod val="75000"/>
                    <a:lumOff val="25000"/>
                  </a:schemeClr>
                </a:solidFill>
              </a:endParaRPr>
            </a:p>
          </p:txBody>
        </p:sp>
        <p:sp>
          <p:nvSpPr>
            <p:cNvPr id="26" name="四角形: 角を丸くする 25">
              <a:extLst>
                <a:ext uri="{FF2B5EF4-FFF2-40B4-BE49-F238E27FC236}">
                  <a16:creationId xmlns:a16="http://schemas.microsoft.com/office/drawing/2014/main" id="{3EA18BC1-0F02-77E1-C3A5-B7A86392AE4F}"/>
                </a:ext>
              </a:extLst>
            </p:cNvPr>
            <p:cNvSpPr/>
            <p:nvPr/>
          </p:nvSpPr>
          <p:spPr>
            <a:xfrm>
              <a:off x="5345906" y="4296716"/>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1.2%</a:t>
              </a:r>
              <a:endParaRPr kumimoji="1" lang="ja-JP" altLang="en-US" sz="120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B15A66AB-82D8-99E2-2059-FC1119FCBE04}"/>
                </a:ext>
              </a:extLst>
            </p:cNvPr>
            <p:cNvSpPr/>
            <p:nvPr/>
          </p:nvSpPr>
          <p:spPr>
            <a:xfrm>
              <a:off x="6854748" y="4610550"/>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17.3%</a:t>
              </a:r>
              <a:endParaRPr kumimoji="1" lang="ja-JP" altLang="en-US" sz="1200">
                <a:solidFill>
                  <a:schemeClr val="tx1">
                    <a:lumMod val="75000"/>
                    <a:lumOff val="25000"/>
                  </a:schemeClr>
                </a:solidFill>
              </a:endParaRPr>
            </a:p>
          </p:txBody>
        </p:sp>
        <p:sp>
          <p:nvSpPr>
            <p:cNvPr id="28" name="四角形: 角を丸くする 27">
              <a:extLst>
                <a:ext uri="{FF2B5EF4-FFF2-40B4-BE49-F238E27FC236}">
                  <a16:creationId xmlns:a16="http://schemas.microsoft.com/office/drawing/2014/main" id="{2CED72EB-0DB0-F724-E517-3DF318F8D8BE}"/>
                </a:ext>
              </a:extLst>
            </p:cNvPr>
            <p:cNvSpPr/>
            <p:nvPr/>
          </p:nvSpPr>
          <p:spPr>
            <a:xfrm>
              <a:off x="6759498" y="4924384"/>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16.0%</a:t>
              </a:r>
              <a:endParaRPr kumimoji="1" lang="ja-JP" altLang="en-US" sz="1200">
                <a:solidFill>
                  <a:schemeClr val="tx1">
                    <a:lumMod val="75000"/>
                    <a:lumOff val="25000"/>
                  </a:schemeClr>
                </a:solidFill>
              </a:endParaRPr>
            </a:p>
          </p:txBody>
        </p:sp>
        <p:sp>
          <p:nvSpPr>
            <p:cNvPr id="29" name="四角形: 角を丸くする 28">
              <a:extLst>
                <a:ext uri="{FF2B5EF4-FFF2-40B4-BE49-F238E27FC236}">
                  <a16:creationId xmlns:a16="http://schemas.microsoft.com/office/drawing/2014/main" id="{C5498D09-D527-C6DF-D34D-EDA5561519FE}"/>
                </a:ext>
              </a:extLst>
            </p:cNvPr>
            <p:cNvSpPr/>
            <p:nvPr/>
          </p:nvSpPr>
          <p:spPr>
            <a:xfrm>
              <a:off x="6550570" y="5238218"/>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13.6%</a:t>
              </a:r>
              <a:endParaRPr kumimoji="1" lang="ja-JP" altLang="en-US" sz="1200">
                <a:solidFill>
                  <a:schemeClr val="tx1">
                    <a:lumMod val="75000"/>
                    <a:lumOff val="25000"/>
                  </a:schemeClr>
                </a:solidFill>
              </a:endParaRPr>
            </a:p>
          </p:txBody>
        </p:sp>
        <p:sp>
          <p:nvSpPr>
            <p:cNvPr id="30" name="四角形: 角を丸くする 29">
              <a:extLst>
                <a:ext uri="{FF2B5EF4-FFF2-40B4-BE49-F238E27FC236}">
                  <a16:creationId xmlns:a16="http://schemas.microsoft.com/office/drawing/2014/main" id="{434BF686-2CFB-47B5-A4D8-7B145F158882}"/>
                </a:ext>
              </a:extLst>
            </p:cNvPr>
            <p:cNvSpPr/>
            <p:nvPr/>
          </p:nvSpPr>
          <p:spPr>
            <a:xfrm>
              <a:off x="6911898" y="5552052"/>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17.3%</a:t>
              </a:r>
              <a:endParaRPr kumimoji="1" lang="ja-JP" altLang="en-US" sz="1200">
                <a:solidFill>
                  <a:schemeClr val="tx1">
                    <a:lumMod val="75000"/>
                    <a:lumOff val="25000"/>
                  </a:schemeClr>
                </a:solidFill>
              </a:endParaRPr>
            </a:p>
          </p:txBody>
        </p:sp>
        <p:sp>
          <p:nvSpPr>
            <p:cNvPr id="31" name="四角形: 角を丸くする 30">
              <a:extLst>
                <a:ext uri="{FF2B5EF4-FFF2-40B4-BE49-F238E27FC236}">
                  <a16:creationId xmlns:a16="http://schemas.microsoft.com/office/drawing/2014/main" id="{23C86896-522A-A1FE-1978-AC3D4C5E9CFC}"/>
                </a:ext>
              </a:extLst>
            </p:cNvPr>
            <p:cNvSpPr/>
            <p:nvPr/>
          </p:nvSpPr>
          <p:spPr>
            <a:xfrm>
              <a:off x="7019225" y="5865886"/>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18.5%</a:t>
              </a:r>
              <a:endParaRPr kumimoji="1" lang="ja-JP" altLang="en-US" sz="1200">
                <a:solidFill>
                  <a:schemeClr val="tx1">
                    <a:lumMod val="75000"/>
                    <a:lumOff val="25000"/>
                  </a:schemeClr>
                </a:solidFill>
              </a:endParaRPr>
            </a:p>
          </p:txBody>
        </p:sp>
        <p:sp>
          <p:nvSpPr>
            <p:cNvPr id="32" name="四角形: 角を丸くする 31">
              <a:extLst>
                <a:ext uri="{FF2B5EF4-FFF2-40B4-BE49-F238E27FC236}">
                  <a16:creationId xmlns:a16="http://schemas.microsoft.com/office/drawing/2014/main" id="{5358348E-2430-EC0E-CCBE-BDBA0FC6DC77}"/>
                </a:ext>
              </a:extLst>
            </p:cNvPr>
            <p:cNvSpPr/>
            <p:nvPr/>
          </p:nvSpPr>
          <p:spPr>
            <a:xfrm>
              <a:off x="6759498" y="6179719"/>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16.0%</a:t>
              </a:r>
              <a:endParaRPr kumimoji="1" lang="ja-JP" altLang="en-US" sz="1200">
                <a:solidFill>
                  <a:schemeClr val="tx1">
                    <a:lumMod val="75000"/>
                    <a:lumOff val="25000"/>
                  </a:schemeClr>
                </a:solidFill>
              </a:endParaRPr>
            </a:p>
          </p:txBody>
        </p:sp>
      </p:grpSp>
    </p:spTree>
    <p:extLst>
      <p:ext uri="{BB962C8B-B14F-4D97-AF65-F5344CB8AC3E}">
        <p14:creationId xmlns:p14="http://schemas.microsoft.com/office/powerpoint/2010/main" val="835058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D1C71-F61D-3D6F-A930-102530AE410B}"/>
            </a:ext>
          </a:extLst>
        </p:cNvPr>
        <p:cNvGrpSpPr/>
        <p:nvPr/>
      </p:nvGrpSpPr>
      <p:grpSpPr>
        <a:xfrm>
          <a:off x="0" y="0"/>
          <a:ext cx="0" cy="0"/>
          <a:chOff x="0" y="0"/>
          <a:chExt cx="0" cy="0"/>
        </a:xfrm>
      </p:grpSpPr>
      <p:graphicFrame>
        <p:nvGraphicFramePr>
          <p:cNvPr id="8" name="Group 77">
            <a:extLst>
              <a:ext uri="{FF2B5EF4-FFF2-40B4-BE49-F238E27FC236}">
                <a16:creationId xmlns:a16="http://schemas.microsoft.com/office/drawing/2014/main" id="{CB9EF147-5D31-9212-F9EF-102219761C2F}"/>
              </a:ext>
            </a:extLst>
          </p:cNvPr>
          <p:cNvGraphicFramePr>
            <a:graphicFrameLocks noGrp="1"/>
          </p:cNvGraphicFramePr>
          <p:nvPr>
            <p:extLst>
              <p:ext uri="{D42A27DB-BD31-4B8C-83A1-F6EECF244321}">
                <p14:modId xmlns:p14="http://schemas.microsoft.com/office/powerpoint/2010/main" val="3399830139"/>
              </p:ext>
            </p:extLst>
          </p:nvPr>
        </p:nvGraphicFramePr>
        <p:xfrm>
          <a:off x="529542" y="2183362"/>
          <a:ext cx="9611999" cy="4717860"/>
        </p:xfrm>
        <a:graphic>
          <a:graphicData uri="http://schemas.openxmlformats.org/drawingml/2006/table">
            <a:tbl>
              <a:tblPr/>
              <a:tblGrid>
                <a:gridCol w="341315">
                  <a:extLst>
                    <a:ext uri="{9D8B030D-6E8A-4147-A177-3AD203B41FA5}">
                      <a16:colId xmlns:a16="http://schemas.microsoft.com/office/drawing/2014/main" val="1766451872"/>
                    </a:ext>
                  </a:extLst>
                </a:gridCol>
                <a:gridCol w="1582057">
                  <a:extLst>
                    <a:ext uri="{9D8B030D-6E8A-4147-A177-3AD203B41FA5}">
                      <a16:colId xmlns:a16="http://schemas.microsoft.com/office/drawing/2014/main" val="20002"/>
                    </a:ext>
                  </a:extLst>
                </a:gridCol>
                <a:gridCol w="4039802">
                  <a:extLst>
                    <a:ext uri="{9D8B030D-6E8A-4147-A177-3AD203B41FA5}">
                      <a16:colId xmlns:a16="http://schemas.microsoft.com/office/drawing/2014/main" val="2807189317"/>
                    </a:ext>
                  </a:extLst>
                </a:gridCol>
                <a:gridCol w="3648825">
                  <a:extLst>
                    <a:ext uri="{9D8B030D-6E8A-4147-A177-3AD203B41FA5}">
                      <a16:colId xmlns:a16="http://schemas.microsoft.com/office/drawing/2014/main" val="184606563"/>
                    </a:ext>
                  </a:extLst>
                </a:gridCol>
              </a:tblGrid>
              <a:tr h="298427">
                <a:tc row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dirty="0">
                          <a:solidFill>
                            <a:schemeClr val="bg1"/>
                          </a:solidFill>
                          <a:effectLst/>
                          <a:latin typeface="+mn-ea"/>
                          <a:ea typeface="+mn-ea"/>
                          <a:cs typeface="+mn-cs"/>
                        </a:rPr>
                        <a:t>職員配置、要件及び職務の内容</a:t>
                      </a:r>
                    </a:p>
                  </a:txBody>
                  <a:tcPr marL="0" marR="0" marT="0" marB="0" vert="eaVert"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分類</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主な職務内容</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要件</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extLst>
                  <a:ext uri="{0D108BD9-81ED-4DB2-BD59-A6C34878D82A}">
                    <a16:rowId xmlns:a16="http://schemas.microsoft.com/office/drawing/2014/main" val="10000"/>
                  </a:ext>
                </a:extLst>
              </a:tr>
              <a:tr h="461019">
                <a:tc vMerge="1">
                  <a:txBody>
                    <a:bodyPr/>
                    <a:lstStyle/>
                    <a:p>
                      <a:pPr marL="0" algn="l" defTabSz="1007943" rtl="0" eaLnBrk="1" latinLnBrk="0" hangingPunct="1"/>
                      <a:endParaRPr kumimoji="1" lang="ja-JP" altLang="en-US" sz="1100" kern="1200">
                        <a:solidFill>
                          <a:srgbClr val="019DB7"/>
                        </a:solidFill>
                        <a:latin typeface="+mn-lt"/>
                        <a:ea typeface="+mn-ea"/>
                        <a:cs typeface="+mn-cs"/>
                      </a:endParaRP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1007943" rtl="0" eaLnBrk="1" latinLnBrk="0" hangingPunct="1"/>
                      <a:r>
                        <a:rPr kumimoji="1" lang="en-US" altLang="ja-JP" sz="1200" b="1" kern="1200" dirty="0">
                          <a:solidFill>
                            <a:srgbClr val="019DB7"/>
                          </a:solidFill>
                          <a:latin typeface="+mn-lt"/>
                          <a:ea typeface="+mn-ea"/>
                          <a:cs typeface="+mn-cs"/>
                        </a:rPr>
                        <a:t>1. </a:t>
                      </a:r>
                      <a:r>
                        <a:rPr kumimoji="1" lang="zh-TW" altLang="en-US" sz="1050" b="1" kern="1200" dirty="0">
                          <a:solidFill>
                            <a:schemeClr val="tx1">
                              <a:lumMod val="75000"/>
                              <a:lumOff val="25000"/>
                            </a:schemeClr>
                          </a:solidFill>
                          <a:latin typeface="+mn-lt"/>
                          <a:ea typeface="+mn-ea"/>
                          <a:cs typeface="+mn-cs"/>
                        </a:rPr>
                        <a:t>管理者</a:t>
                      </a:r>
                      <a:r>
                        <a:rPr kumimoji="1" lang="zh-TW" altLang="en-US" sz="1050" b="1" kern="1200" dirty="0">
                          <a:solidFill>
                            <a:srgbClr val="019DB7"/>
                          </a:solidFill>
                          <a:latin typeface="+mn-lt"/>
                          <a:ea typeface="+mn-ea"/>
                          <a:cs typeface="+mn-cs"/>
                        </a:rPr>
                        <a:t>（必須）</a:t>
                      </a:r>
                      <a:endParaRPr kumimoji="1" lang="ja-JP" altLang="en-US" sz="1050" b="1" kern="1200" dirty="0">
                        <a:solidFill>
                          <a:srgbClr val="019DB7"/>
                        </a:solidFill>
                        <a:latin typeface="+mn-lt"/>
                        <a:ea typeface="+mn-ea"/>
                        <a:cs typeface="+mn-cs"/>
                      </a:endParaRP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支援員の指導・調整、運営に関わる管理、市町村の事業担当部署やこども家庭センター・学校・児童福祉施設・医療機関等との連携、アセスメントに基づいた支援計画の作成、等</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児童福祉事業又はそれに類する業務に従事していた十分な経験等を持つ者で、支援員の指導・調整、運営に関わる管理等の現場を統括する能力を有するもの</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7388">
                <a:tc vMerge="1">
                  <a:txBody>
                    <a:bodyPr/>
                    <a:lstStyle/>
                    <a:p>
                      <a:pPr marL="0" algn="l" defTabSz="1007943" rtl="0" eaLnBrk="1" latinLnBrk="0" hangingPunct="1"/>
                      <a:endParaRPr kumimoji="1" lang="ja-JP" altLang="en-US" sz="1100" kern="1200">
                        <a:solidFill>
                          <a:srgbClr val="019DB7"/>
                        </a:solidFill>
                        <a:latin typeface="+mn-lt"/>
                        <a:ea typeface="+mn-ea"/>
                        <a:cs typeface="+mn-cs"/>
                      </a:endParaRP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1007943" rtl="0" eaLnBrk="1" latinLnBrk="0" hangingPunct="1"/>
                      <a:r>
                        <a:rPr kumimoji="1" lang="en-US" altLang="ja-JP" sz="1200" b="1" kern="1200" dirty="0">
                          <a:solidFill>
                            <a:srgbClr val="019DB7"/>
                          </a:solidFill>
                          <a:latin typeface="+mn-lt"/>
                          <a:ea typeface="+mn-ea"/>
                          <a:cs typeface="+mn-cs"/>
                        </a:rPr>
                        <a:t>2. </a:t>
                      </a:r>
                      <a:r>
                        <a:rPr kumimoji="1" lang="zh-TW" altLang="en-US" sz="1050" b="1" kern="1200" dirty="0">
                          <a:solidFill>
                            <a:schemeClr val="tx1">
                              <a:lumMod val="75000"/>
                              <a:lumOff val="25000"/>
                            </a:schemeClr>
                          </a:solidFill>
                          <a:latin typeface="+mn-lt"/>
                          <a:ea typeface="+mn-ea"/>
                          <a:cs typeface="+mn-cs"/>
                        </a:rPr>
                        <a:t>支援員</a:t>
                      </a:r>
                      <a:r>
                        <a:rPr kumimoji="1" lang="zh-TW" altLang="en-US" sz="1050" b="1" kern="1200" dirty="0">
                          <a:solidFill>
                            <a:srgbClr val="019DB7"/>
                          </a:solidFill>
                          <a:latin typeface="+mn-lt"/>
                          <a:ea typeface="+mn-ea"/>
                          <a:cs typeface="+mn-cs"/>
                        </a:rPr>
                        <a:t>（必須）</a:t>
                      </a:r>
                      <a:endParaRPr kumimoji="1" lang="ja-JP" altLang="en-US" sz="1050" b="1" kern="1200" dirty="0">
                        <a:solidFill>
                          <a:srgbClr val="019DB7"/>
                        </a:solidFill>
                        <a:latin typeface="+mn-lt"/>
                        <a:ea typeface="+mn-ea"/>
                        <a:cs typeface="+mn-cs"/>
                      </a:endParaRP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児童や保護者への支援等</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児童の福祉の向上に理解と熱意を有する者であって、児童に対して適切な生活支援等ができるもの</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8332457"/>
                  </a:ext>
                </a:extLst>
              </a:tr>
              <a:tr h="995542">
                <a:tc vMerge="1">
                  <a:txBody>
                    <a:bodyPr/>
                    <a:lstStyle/>
                    <a:p>
                      <a:pPr marL="0" algn="l" defTabSz="1007943" rtl="0" eaLnBrk="1" latinLnBrk="0" hangingPunct="1"/>
                      <a:endParaRPr kumimoji="1" lang="zh-TW" altLang="en-US" sz="1100" kern="1200">
                        <a:solidFill>
                          <a:schemeClr val="tx1">
                            <a:lumMod val="75000"/>
                            <a:lumOff val="25000"/>
                          </a:schemeClr>
                        </a:solidFill>
                        <a:latin typeface="+mn-lt"/>
                        <a:ea typeface="+mn-ea"/>
                        <a:cs typeface="+mn-cs"/>
                      </a:endParaRP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1007943" rtl="0" eaLnBrk="1" latinLnBrk="0" hangingPunct="1"/>
                      <a:r>
                        <a:rPr kumimoji="1" lang="en-US" altLang="ja-JP" sz="1200" b="1" kern="1200" dirty="0">
                          <a:solidFill>
                            <a:srgbClr val="019DB7"/>
                          </a:solidFill>
                          <a:latin typeface="+mn-lt"/>
                          <a:ea typeface="+mn-ea"/>
                          <a:cs typeface="+mn-cs"/>
                        </a:rPr>
                        <a:t>3. </a:t>
                      </a:r>
                      <a:r>
                        <a:rPr kumimoji="1" lang="zh-TW" altLang="en-US" sz="1050" b="1" kern="1200" dirty="0">
                          <a:solidFill>
                            <a:schemeClr val="tx1">
                              <a:lumMod val="75000"/>
                              <a:lumOff val="25000"/>
                            </a:schemeClr>
                          </a:solidFill>
                          <a:latin typeface="+mn-lt"/>
                          <a:ea typeface="+mn-ea"/>
                          <a:cs typeface="+mn-cs"/>
                        </a:rPr>
                        <a:t>心理療法担当職員 </a:t>
                      </a:r>
                      <a:endParaRPr kumimoji="1" lang="en-US" altLang="zh-TW" sz="1050" b="1" kern="1200" dirty="0">
                        <a:solidFill>
                          <a:schemeClr val="tx1">
                            <a:lumMod val="75000"/>
                            <a:lumOff val="25000"/>
                          </a:schemeClr>
                        </a:solidFill>
                        <a:latin typeface="+mn-lt"/>
                        <a:ea typeface="+mn-ea"/>
                        <a:cs typeface="+mn-cs"/>
                      </a:endParaRPr>
                    </a:p>
                    <a:p>
                      <a:pPr marL="0" algn="l" defTabSz="1007943" rtl="0" eaLnBrk="1" latinLnBrk="0" hangingPunct="1"/>
                      <a:r>
                        <a:rPr kumimoji="1" lang="en-US" altLang="zh-TW" sz="1050" b="1" kern="1200" dirty="0">
                          <a:solidFill>
                            <a:schemeClr val="tx1">
                              <a:lumMod val="75000"/>
                              <a:lumOff val="25000"/>
                            </a:schemeClr>
                          </a:solidFill>
                          <a:latin typeface="+mn-lt"/>
                          <a:ea typeface="+mn-ea"/>
                          <a:cs typeface="+mn-cs"/>
                        </a:rPr>
                        <a:t>   </a:t>
                      </a:r>
                      <a:r>
                        <a:rPr kumimoji="1" lang="zh-TW" altLang="en-US" sz="1050" b="1" kern="1200" dirty="0">
                          <a:solidFill>
                            <a:schemeClr val="tx1">
                              <a:lumMod val="75000"/>
                              <a:lumOff val="25000"/>
                            </a:schemeClr>
                          </a:solidFill>
                          <a:latin typeface="+mn-lt"/>
                          <a:ea typeface="+mn-ea"/>
                          <a:cs typeface="+mn-cs"/>
                        </a:rPr>
                        <a:t>（任意）</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メンタルケア等が必要な利用者に対する心理的支援</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学校教育法の規定による大学の学部で、心理学を専修する学科若しくはこれに相当する課程を修めて卒業した者又は同法の規定による大学の学部で、心理学に関する科目の単位を優秀な成績で修得したことにより、同法第</a:t>
                      </a:r>
                      <a:r>
                        <a:rPr kumimoji="1" lang="en-US" altLang="ja-JP" sz="1050" kern="1200">
                          <a:solidFill>
                            <a:schemeClr val="tx1">
                              <a:lumMod val="75000"/>
                              <a:lumOff val="25000"/>
                            </a:schemeClr>
                          </a:solidFill>
                          <a:latin typeface="+mn-lt"/>
                          <a:ea typeface="+mn-ea"/>
                          <a:cs typeface="+mn-cs"/>
                        </a:rPr>
                        <a:t>102</a:t>
                      </a:r>
                      <a:r>
                        <a:rPr kumimoji="1" lang="ja-JP" altLang="en-US" sz="1050" kern="1200">
                          <a:solidFill>
                            <a:schemeClr val="tx1">
                              <a:lumMod val="75000"/>
                              <a:lumOff val="25000"/>
                            </a:schemeClr>
                          </a:solidFill>
                          <a:latin typeface="+mn-lt"/>
                          <a:ea typeface="+mn-ea"/>
                          <a:cs typeface="+mn-cs"/>
                        </a:rPr>
                        <a:t>条第２項の規定により大学院への入学を認められた者であって、個人及び集団心理療法の技術を有し、かつ、心理療法に関する１年以上の経験を有するもの</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1000223"/>
                  </a:ext>
                </a:extLst>
              </a:tr>
              <a:tr h="861911">
                <a:tc vMerge="1">
                  <a:txBody>
                    <a:bodyPr/>
                    <a:lstStyle/>
                    <a:p>
                      <a:pPr marL="0" algn="l" defTabSz="1007943" rtl="0" eaLnBrk="1" latinLnBrk="0" hangingPunct="1"/>
                      <a:endParaRPr kumimoji="1" lang="ja-JP" altLang="en-US" sz="1100" kern="1200">
                        <a:solidFill>
                          <a:schemeClr val="tx1">
                            <a:lumMod val="75000"/>
                            <a:lumOff val="25000"/>
                          </a:schemeClr>
                        </a:solidFill>
                        <a:latin typeface="+mn-lt"/>
                        <a:ea typeface="+mn-ea"/>
                        <a:cs typeface="+mn-cs"/>
                      </a:endParaRP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1007943" rtl="0" eaLnBrk="1" latinLnBrk="0" hangingPunct="1"/>
                      <a:r>
                        <a:rPr kumimoji="1" lang="en-US" altLang="ja-JP" sz="1200" b="1" kern="1200" dirty="0">
                          <a:solidFill>
                            <a:srgbClr val="019DB7"/>
                          </a:solidFill>
                          <a:latin typeface="+mn-lt"/>
                          <a:ea typeface="+mn-ea"/>
                          <a:cs typeface="+mn-cs"/>
                        </a:rPr>
                        <a:t>4.</a:t>
                      </a:r>
                      <a:r>
                        <a:rPr kumimoji="1" lang="ja-JP" altLang="en-US" sz="1200" b="1" kern="1200" dirty="0">
                          <a:solidFill>
                            <a:srgbClr val="019DB7"/>
                          </a:solidFill>
                          <a:latin typeface="+mn-lt"/>
                          <a:ea typeface="+mn-ea"/>
                          <a:cs typeface="+mn-cs"/>
                        </a:rPr>
                        <a:t> </a:t>
                      </a:r>
                      <a:r>
                        <a:rPr kumimoji="1" lang="ja-JP" altLang="en-US" sz="1050" b="1" kern="1200" dirty="0">
                          <a:solidFill>
                            <a:schemeClr val="tx1">
                              <a:lumMod val="75000"/>
                              <a:lumOff val="25000"/>
                            </a:schemeClr>
                          </a:solidFill>
                          <a:latin typeface="+mn-lt"/>
                          <a:ea typeface="+mn-ea"/>
                          <a:cs typeface="+mn-cs"/>
                        </a:rPr>
                        <a:t>ソーシャルワーク</a:t>
                      </a:r>
                      <a:endParaRPr kumimoji="1" lang="en-US" altLang="ja-JP" sz="1050" b="1" kern="1200" dirty="0">
                        <a:solidFill>
                          <a:schemeClr val="tx1">
                            <a:lumMod val="75000"/>
                            <a:lumOff val="25000"/>
                          </a:schemeClr>
                        </a:solidFill>
                        <a:latin typeface="+mn-lt"/>
                        <a:ea typeface="+mn-ea"/>
                        <a:cs typeface="+mn-cs"/>
                      </a:endParaRPr>
                    </a:p>
                    <a:p>
                      <a:pPr marL="0" algn="l" defTabSz="1007943" rtl="0" eaLnBrk="1" latinLnBrk="0" hangingPunct="1"/>
                      <a:r>
                        <a:rPr kumimoji="1" lang="en-US" altLang="ja-JP" sz="1050" b="1" kern="1200" dirty="0">
                          <a:solidFill>
                            <a:schemeClr val="tx1">
                              <a:lumMod val="75000"/>
                              <a:lumOff val="25000"/>
                            </a:schemeClr>
                          </a:solidFill>
                          <a:latin typeface="+mn-lt"/>
                          <a:ea typeface="+mn-ea"/>
                          <a:cs typeface="+mn-cs"/>
                        </a:rPr>
                        <a:t>      </a:t>
                      </a:r>
                      <a:r>
                        <a:rPr kumimoji="1" lang="ja-JP" altLang="en-US" sz="1050" b="1" kern="1200" dirty="0">
                          <a:solidFill>
                            <a:schemeClr val="tx1">
                              <a:lumMod val="75000"/>
                              <a:lumOff val="25000"/>
                            </a:schemeClr>
                          </a:solidFill>
                          <a:latin typeface="+mn-lt"/>
                          <a:ea typeface="+mn-ea"/>
                          <a:cs typeface="+mn-cs"/>
                        </a:rPr>
                        <a:t>専門職員（任意</a:t>
                      </a:r>
                      <a:r>
                        <a:rPr kumimoji="1" lang="en-US" altLang="ja-JP" sz="1050" b="1" kern="1200" dirty="0">
                          <a:solidFill>
                            <a:schemeClr val="tx1">
                              <a:lumMod val="75000"/>
                              <a:lumOff val="25000"/>
                            </a:schemeClr>
                          </a:solidFill>
                          <a:latin typeface="+mn-lt"/>
                          <a:ea typeface="+mn-ea"/>
                          <a:cs typeface="+mn-cs"/>
                        </a:rPr>
                        <a:t>)</a:t>
                      </a:r>
                      <a:endParaRPr kumimoji="1" lang="ja-JP" altLang="en-US" sz="1050" b="1" kern="1200" dirty="0">
                        <a:solidFill>
                          <a:schemeClr val="tx1">
                            <a:lumMod val="75000"/>
                            <a:lumOff val="25000"/>
                          </a:schemeClr>
                        </a:solidFill>
                        <a:latin typeface="+mn-lt"/>
                        <a:ea typeface="+mn-ea"/>
                        <a:cs typeface="+mn-cs"/>
                      </a:endParaRP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dirty="0">
                          <a:solidFill>
                            <a:schemeClr val="tx1">
                              <a:lumMod val="75000"/>
                              <a:lumOff val="25000"/>
                            </a:schemeClr>
                          </a:solidFill>
                          <a:latin typeface="+mn-lt"/>
                          <a:ea typeface="+mn-ea"/>
                          <a:cs typeface="+mn-cs"/>
                        </a:rPr>
                        <a:t>児童及びその家庭を対象にした下記のソーシャルワークの支援等</a:t>
                      </a:r>
                    </a:p>
                    <a:p>
                      <a:pPr marL="171450" indent="-171450" algn="just" defTabSz="1007943" rtl="0" eaLnBrk="1" latinLnBrk="0" hangingPunct="1">
                        <a:lnSpc>
                          <a:spcPct val="100000"/>
                        </a:lnSpc>
                        <a:buClr>
                          <a:schemeClr val="tx1">
                            <a:lumMod val="50000"/>
                            <a:lumOff val="50000"/>
                          </a:schemeClr>
                        </a:buClr>
                        <a:buSzPct val="75000"/>
                        <a:buFont typeface="Wingdings" panose="05000000000000000000" pitchFamily="2" charset="2"/>
                        <a:buChar char="l"/>
                      </a:pPr>
                      <a:r>
                        <a:rPr kumimoji="1" lang="ja-JP" altLang="en-US" sz="1050" kern="1200" dirty="0">
                          <a:solidFill>
                            <a:schemeClr val="tx1">
                              <a:lumMod val="75000"/>
                              <a:lumOff val="25000"/>
                            </a:schemeClr>
                          </a:solidFill>
                          <a:latin typeface="+mn-lt"/>
                          <a:ea typeface="+mn-ea"/>
                          <a:cs typeface="+mn-cs"/>
                        </a:rPr>
                        <a:t>学校、要保護児童対策地域協議会等の関係機関における会議への出席等 </a:t>
                      </a:r>
                    </a:p>
                    <a:p>
                      <a:pPr marL="171450" indent="-171450" algn="just" defTabSz="1007943" rtl="0" eaLnBrk="1" latinLnBrk="0" hangingPunct="1">
                        <a:lnSpc>
                          <a:spcPct val="100000"/>
                        </a:lnSpc>
                        <a:buClr>
                          <a:schemeClr val="tx1">
                            <a:lumMod val="50000"/>
                            <a:lumOff val="50000"/>
                          </a:schemeClr>
                        </a:buClr>
                        <a:buSzPct val="75000"/>
                        <a:buFont typeface="Wingdings" panose="05000000000000000000" pitchFamily="2" charset="2"/>
                        <a:buChar char="l"/>
                      </a:pPr>
                      <a:r>
                        <a:rPr kumimoji="1" lang="ja-JP" altLang="en-US" sz="1050" kern="1200" dirty="0">
                          <a:solidFill>
                            <a:schemeClr val="tx1">
                              <a:lumMod val="75000"/>
                              <a:lumOff val="25000"/>
                            </a:schemeClr>
                          </a:solidFill>
                          <a:latin typeface="+mn-lt"/>
                          <a:ea typeface="+mn-ea"/>
                          <a:cs typeface="+mn-cs"/>
                        </a:rPr>
                        <a:t>児童の家庭への訪問を含めた支援</a:t>
                      </a:r>
                    </a:p>
                    <a:p>
                      <a:pPr marL="171450" indent="-171450" algn="just" defTabSz="1007943" rtl="0" eaLnBrk="1" latinLnBrk="0" hangingPunct="1">
                        <a:lnSpc>
                          <a:spcPct val="100000"/>
                        </a:lnSpc>
                        <a:buClr>
                          <a:schemeClr val="tx1">
                            <a:lumMod val="50000"/>
                            <a:lumOff val="50000"/>
                          </a:schemeClr>
                        </a:buClr>
                        <a:buSzPct val="75000"/>
                        <a:buFont typeface="Wingdings" panose="05000000000000000000" pitchFamily="2" charset="2"/>
                        <a:buChar char="l"/>
                      </a:pPr>
                      <a:r>
                        <a:rPr kumimoji="1" lang="ja-JP" altLang="en-US" sz="1050" kern="1200" dirty="0">
                          <a:solidFill>
                            <a:schemeClr val="tx1">
                              <a:lumMod val="75000"/>
                              <a:lumOff val="25000"/>
                            </a:schemeClr>
                          </a:solidFill>
                          <a:latin typeface="+mn-lt"/>
                          <a:ea typeface="+mn-ea"/>
                          <a:cs typeface="+mn-cs"/>
                        </a:rPr>
                        <a:t>その他、居場所における児童に必要な支援</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児童を対象としたソーシャルワークの業務に従事していたもの</a:t>
                      </a:r>
                    </a:p>
                    <a:p>
                      <a:pPr marL="0" algn="just" defTabSz="1007943" rtl="0" eaLnBrk="1" latinLnBrk="0" hangingPunct="1">
                        <a:lnSpc>
                          <a:spcPct val="100000"/>
                        </a:lnSpc>
                      </a:pPr>
                      <a:r>
                        <a:rPr kumimoji="1" lang="ja-JP" altLang="en-US" sz="1050" kern="1200">
                          <a:solidFill>
                            <a:schemeClr val="tx1">
                              <a:lumMod val="75000"/>
                              <a:lumOff val="25000"/>
                            </a:schemeClr>
                          </a:solidFill>
                          <a:latin typeface="+mn-lt"/>
                          <a:ea typeface="+mn-ea"/>
                          <a:cs typeface="+mn-cs"/>
                        </a:rPr>
                        <a:t>なお、支援計画の作成や要保護児童対策地域協議会等関係機関との会議への出席等が想定され、十分なソーシャルワークスキルが求められることから、社会福祉士又は精神保健福祉士の資格を有することが望ましい</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0667484"/>
                  </a:ext>
                </a:extLst>
              </a:tr>
              <a:tr h="995542">
                <a:tc vMerge="1">
                  <a:txBody>
                    <a:bodyPr/>
                    <a:lstStyle/>
                    <a:p>
                      <a:pPr marL="0" algn="l" defTabSz="1007943" rtl="0" eaLnBrk="1" latinLnBrk="0" hangingPunct="1"/>
                      <a:endParaRPr kumimoji="1" lang="en-US" altLang="ja-JP" sz="1100" kern="1200">
                        <a:solidFill>
                          <a:schemeClr val="tx1">
                            <a:lumMod val="75000"/>
                            <a:lumOff val="25000"/>
                          </a:schemeClr>
                        </a:solidFill>
                        <a:latin typeface="+mn-lt"/>
                        <a:ea typeface="+mn-ea"/>
                        <a:cs typeface="+mn-cs"/>
                      </a:endParaRPr>
                    </a:p>
                  </a:txBody>
                  <a:tcPr marL="180000" marR="72000" marT="36000" marB="36000" anchor="ctr">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1007943" rtl="0" eaLnBrk="1" latinLnBrk="0" hangingPunct="1"/>
                      <a:r>
                        <a:rPr kumimoji="1" lang="en-US" altLang="ja-JP" sz="1050" b="1" kern="1200">
                          <a:solidFill>
                            <a:schemeClr val="tx1">
                              <a:lumMod val="75000"/>
                              <a:lumOff val="25000"/>
                            </a:schemeClr>
                          </a:solidFill>
                          <a:latin typeface="+mn-lt"/>
                          <a:ea typeface="+mn-ea"/>
                          <a:cs typeface="+mn-cs"/>
                        </a:rPr>
                        <a:t>【</a:t>
                      </a:r>
                      <a:r>
                        <a:rPr kumimoji="1" lang="ja-JP" altLang="en-US" sz="1050" b="1" kern="1200">
                          <a:solidFill>
                            <a:schemeClr val="tx1">
                              <a:lumMod val="75000"/>
                              <a:lumOff val="25000"/>
                            </a:schemeClr>
                          </a:solidFill>
                          <a:latin typeface="+mn-lt"/>
                          <a:ea typeface="+mn-ea"/>
                          <a:cs typeface="+mn-cs"/>
                        </a:rPr>
                        <a:t>共通要件</a:t>
                      </a:r>
                      <a:r>
                        <a:rPr kumimoji="1" lang="en-US" altLang="ja-JP" sz="1050" b="1" kern="1200">
                          <a:solidFill>
                            <a:schemeClr val="tx1">
                              <a:lumMod val="75000"/>
                              <a:lumOff val="25000"/>
                            </a:schemeClr>
                          </a:solidFill>
                          <a:latin typeface="+mn-lt"/>
                          <a:ea typeface="+mn-ea"/>
                          <a:cs typeface="+mn-cs"/>
                        </a:rPr>
                        <a:t>】</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171450" indent="-171450" algn="just" defTabSz="1007943" rtl="0" eaLnBrk="1" latinLnBrk="0" hangingPunct="1">
                        <a:lnSpc>
                          <a:spcPct val="100000"/>
                        </a:lnSpc>
                        <a:buClr>
                          <a:schemeClr val="tx1">
                            <a:lumMod val="50000"/>
                            <a:lumOff val="50000"/>
                          </a:schemeClr>
                        </a:buClr>
                        <a:buSzPct val="75000"/>
                        <a:buFont typeface="Wingdings" panose="05000000000000000000" pitchFamily="2" charset="2"/>
                        <a:buChar char="l"/>
                      </a:pPr>
                      <a:r>
                        <a:rPr kumimoji="1" lang="ja-JP" altLang="en-US" sz="1050" kern="1200">
                          <a:solidFill>
                            <a:schemeClr val="tx1">
                              <a:lumMod val="75000"/>
                              <a:lumOff val="25000"/>
                            </a:schemeClr>
                          </a:solidFill>
                          <a:latin typeface="+mn-lt"/>
                          <a:ea typeface="+mn-ea"/>
                          <a:cs typeface="+mn-cs"/>
                        </a:rPr>
                        <a:t>１人以上は、児童指導員、保育士、社会福祉士、精神保健福祉士のいずれかの資格、教育職員免許法第４条に規定する免許状若しくは児童福祉事業に２年以上従事していた経験を有する者又は③心理療法担当職員に該当する者を必ず置くこと。</a:t>
                      </a:r>
                    </a:p>
                    <a:p>
                      <a:pPr marL="171450" indent="-171450" algn="just" defTabSz="1007943" rtl="0" eaLnBrk="1" latinLnBrk="0" hangingPunct="1">
                        <a:lnSpc>
                          <a:spcPct val="100000"/>
                        </a:lnSpc>
                        <a:buClr>
                          <a:schemeClr val="tx1">
                            <a:lumMod val="50000"/>
                            <a:lumOff val="50000"/>
                          </a:schemeClr>
                        </a:buClr>
                        <a:buSzPct val="75000"/>
                        <a:buFont typeface="Wingdings" panose="05000000000000000000" pitchFamily="2" charset="2"/>
                        <a:buChar char="l"/>
                      </a:pPr>
                      <a:r>
                        <a:rPr kumimoji="1" lang="ja-JP" altLang="en-US" sz="1050" kern="1200">
                          <a:solidFill>
                            <a:schemeClr val="tx1">
                              <a:lumMod val="75000"/>
                              <a:lumOff val="25000"/>
                            </a:schemeClr>
                          </a:solidFill>
                          <a:latin typeface="+mn-lt"/>
                          <a:ea typeface="+mn-ea"/>
                          <a:cs typeface="+mn-cs"/>
                        </a:rPr>
                        <a:t>管理者又は支援員のうち１人以上は、必ず常勤職員とすることとし、利用者や関係機関と信頼関係の構築に努めること</a:t>
                      </a:r>
                    </a:p>
                    <a:p>
                      <a:pPr marL="171450" indent="-171450" algn="just" defTabSz="1007943" rtl="0" eaLnBrk="1" latinLnBrk="0" hangingPunct="1">
                        <a:lnSpc>
                          <a:spcPct val="100000"/>
                        </a:lnSpc>
                        <a:buClr>
                          <a:schemeClr val="tx1">
                            <a:lumMod val="50000"/>
                            <a:lumOff val="50000"/>
                          </a:schemeClr>
                        </a:buClr>
                        <a:buSzPct val="75000"/>
                        <a:buFont typeface="Wingdings" panose="05000000000000000000" pitchFamily="2" charset="2"/>
                        <a:buChar char="l"/>
                      </a:pPr>
                      <a:r>
                        <a:rPr kumimoji="1" lang="ja-JP" altLang="en-US" sz="1050" kern="1200">
                          <a:solidFill>
                            <a:schemeClr val="tx1">
                              <a:lumMod val="75000"/>
                              <a:lumOff val="25000"/>
                            </a:schemeClr>
                          </a:solidFill>
                          <a:latin typeface="+mn-lt"/>
                          <a:ea typeface="+mn-ea"/>
                          <a:cs typeface="+mn-cs"/>
                        </a:rPr>
                        <a:t>人員配置にあたっては、児童５人に対し１人以上の職員を目安に配置することとし、利用児童がいる時間帯については、２人以上の職員を必ず配置すること。</a:t>
                      </a:r>
                    </a:p>
                    <a:p>
                      <a:pPr marL="171450" indent="-171450" algn="just" defTabSz="1007943" rtl="0" eaLnBrk="1" latinLnBrk="0" hangingPunct="1">
                        <a:lnSpc>
                          <a:spcPct val="100000"/>
                        </a:lnSpc>
                        <a:buClr>
                          <a:schemeClr val="tx1">
                            <a:lumMod val="50000"/>
                            <a:lumOff val="50000"/>
                          </a:schemeClr>
                        </a:buClr>
                        <a:buSzPct val="75000"/>
                        <a:buFont typeface="Wingdings" panose="05000000000000000000" pitchFamily="2" charset="2"/>
                        <a:buChar char="l"/>
                      </a:pPr>
                      <a:r>
                        <a:rPr kumimoji="1" lang="ja-JP" altLang="en-US" sz="1050" kern="1200">
                          <a:solidFill>
                            <a:schemeClr val="tx1">
                              <a:lumMod val="75000"/>
                              <a:lumOff val="25000"/>
                            </a:schemeClr>
                          </a:solidFill>
                          <a:latin typeface="+mn-lt"/>
                          <a:ea typeface="+mn-ea"/>
                          <a:cs typeface="+mn-cs"/>
                        </a:rPr>
                        <a:t>利用児童が５人未満の場合は、職員のうち１人を除いた者については同一敷地内にある他の事業所、施設等の職務に従事していても差し支えないこと。</a:t>
                      </a:r>
                    </a:p>
                  </a:txBody>
                  <a:tcPr marL="72000" marR="72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algn="just" defTabSz="1007943" rtl="0" eaLnBrk="1" latinLnBrk="0" hangingPunct="1">
                        <a:lnSpc>
                          <a:spcPct val="130000"/>
                        </a:lnSpc>
                      </a:pPr>
                      <a:endParaRPr kumimoji="1" lang="ja-JP" altLang="en-US" sz="1050" kern="1200">
                        <a:solidFill>
                          <a:schemeClr val="tx1">
                            <a:lumMod val="75000"/>
                            <a:lumOff val="25000"/>
                          </a:schemeClr>
                        </a:solidFill>
                        <a:latin typeface="+mn-lt"/>
                        <a:ea typeface="+mn-ea"/>
                        <a:cs typeface="+mn-cs"/>
                      </a:endParaRPr>
                    </a:p>
                  </a:txBody>
                  <a:tcPr marL="144000" marR="144000" marT="36000" marB="36000" anchor="ctr">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29324449"/>
                  </a:ext>
                </a:extLst>
              </a:tr>
            </a:tbl>
          </a:graphicData>
        </a:graphic>
      </p:graphicFrame>
      <p:sp>
        <p:nvSpPr>
          <p:cNvPr id="2" name="タイトル 1">
            <a:extLst>
              <a:ext uri="{FF2B5EF4-FFF2-40B4-BE49-F238E27FC236}">
                <a16:creationId xmlns:a16="http://schemas.microsoft.com/office/drawing/2014/main" id="{53579C8F-06B2-F05E-D793-1F73060026E5}"/>
              </a:ext>
            </a:extLst>
          </p:cNvPr>
          <p:cNvSpPr>
            <a:spLocks noGrp="1"/>
          </p:cNvSpPr>
          <p:nvPr>
            <p:ph type="title"/>
          </p:nvPr>
        </p:nvSpPr>
        <p:spPr/>
        <p:txBody>
          <a:bodyPr/>
          <a:lstStyle/>
          <a:p>
            <a:r>
              <a:rPr kumimoji="1" lang="ja-JP" altLang="en-US"/>
              <a:t>満たすべき要件</a:t>
            </a:r>
          </a:p>
        </p:txBody>
      </p:sp>
      <p:sp>
        <p:nvSpPr>
          <p:cNvPr id="3" name="スライド番号プレースホルダー 2">
            <a:extLst>
              <a:ext uri="{FF2B5EF4-FFF2-40B4-BE49-F238E27FC236}">
                <a16:creationId xmlns:a16="http://schemas.microsoft.com/office/drawing/2014/main" id="{68292DAE-66A5-15B0-A854-8C57A5D48495}"/>
              </a:ext>
            </a:extLst>
          </p:cNvPr>
          <p:cNvSpPr>
            <a:spLocks noGrp="1"/>
          </p:cNvSpPr>
          <p:nvPr>
            <p:ph type="sldNum" sz="quarter" idx="12"/>
          </p:nvPr>
        </p:nvSpPr>
        <p:spPr/>
        <p:txBody>
          <a:bodyPr/>
          <a:lstStyle/>
          <a:p>
            <a:pPr algn="ctr"/>
            <a:fld id="{76EF8E48-CEE7-4676-9C0E-B2BDD8285033}" type="slidenum">
              <a:rPr kumimoji="1" lang="ja-JP" altLang="en-US" smtClean="0"/>
              <a:pPr algn="ctr"/>
              <a:t>26</a:t>
            </a:fld>
            <a:endParaRPr kumimoji="1" lang="ja-JP" altLang="en-US"/>
          </a:p>
        </p:txBody>
      </p:sp>
      <p:sp>
        <p:nvSpPr>
          <p:cNvPr id="4" name="テキスト プレースホルダー 3">
            <a:extLst>
              <a:ext uri="{FF2B5EF4-FFF2-40B4-BE49-F238E27FC236}">
                <a16:creationId xmlns:a16="http://schemas.microsoft.com/office/drawing/2014/main" id="{A2868AFB-39A2-D33B-2B53-8EE2606F8D2A}"/>
              </a:ext>
            </a:extLst>
          </p:cNvPr>
          <p:cNvSpPr>
            <a:spLocks noGrp="1"/>
          </p:cNvSpPr>
          <p:nvPr>
            <p:ph type="body" sz="half" idx="2"/>
          </p:nvPr>
        </p:nvSpPr>
        <p:spPr>
          <a:xfrm>
            <a:off x="539906" y="1002464"/>
            <a:ext cx="9612000" cy="712929"/>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z="1480" spc="50" dirty="0">
                <a:solidFill>
                  <a:prstClr val="black">
                    <a:lumMod val="75000"/>
                    <a:lumOff val="25000"/>
                  </a:prstClr>
                </a:solidFill>
              </a:rPr>
              <a:t>児童育成支援拠点における人員について、こども家庭庁が実施要綱で規定する要件は以下のとおりです。</a:t>
            </a:r>
          </a:p>
          <a:p>
            <a:pPr marL="285750" indent="-285750">
              <a:buClr>
                <a:srgbClr val="01B4D2"/>
              </a:buClr>
              <a:buSzPct val="80000"/>
              <a:buFont typeface="Wingdings" panose="05000000000000000000" pitchFamily="2" charset="2"/>
              <a:buChar char="l"/>
            </a:pPr>
            <a:r>
              <a:rPr lang="ja-JP" altLang="en-US" sz="1480" spc="50" dirty="0">
                <a:solidFill>
                  <a:prstClr val="black">
                    <a:lumMod val="75000"/>
                    <a:lumOff val="25000"/>
                  </a:prstClr>
                </a:solidFill>
              </a:rPr>
              <a:t>以下の内容に加え、</a:t>
            </a:r>
            <a:r>
              <a:rPr lang="ja-JP" altLang="en-US" sz="1480" spc="50" dirty="0">
                <a:solidFill>
                  <a:srgbClr val="019DB7"/>
                </a:solidFill>
              </a:rPr>
              <a:t>各自治体における独自の要件</a:t>
            </a:r>
            <a:r>
              <a:rPr lang="ja-JP" altLang="en-US" sz="1480" spc="50" dirty="0">
                <a:solidFill>
                  <a:prstClr val="black">
                    <a:lumMod val="75000"/>
                    <a:lumOff val="25000"/>
                  </a:prstClr>
                </a:solidFill>
              </a:rPr>
              <a:t>にも注意して人員を検討する必要があります。</a:t>
            </a:r>
          </a:p>
        </p:txBody>
      </p:sp>
      <p:grpSp>
        <p:nvGrpSpPr>
          <p:cNvPr id="5" name="グループ化 4">
            <a:extLst>
              <a:ext uri="{FF2B5EF4-FFF2-40B4-BE49-F238E27FC236}">
                <a16:creationId xmlns:a16="http://schemas.microsoft.com/office/drawing/2014/main" id="{0355459B-5429-E22C-EE2C-8E5194545A3C}"/>
              </a:ext>
            </a:extLst>
          </p:cNvPr>
          <p:cNvGrpSpPr/>
          <p:nvPr/>
        </p:nvGrpSpPr>
        <p:grpSpPr>
          <a:xfrm>
            <a:off x="552280" y="1841376"/>
            <a:ext cx="9599626" cy="222096"/>
            <a:chOff x="552280" y="2206375"/>
            <a:chExt cx="9599626" cy="222096"/>
          </a:xfrm>
        </p:grpSpPr>
        <p:sp>
          <p:nvSpPr>
            <p:cNvPr id="6" name="四角形: 角を丸くする 5">
              <a:extLst>
                <a:ext uri="{FF2B5EF4-FFF2-40B4-BE49-F238E27FC236}">
                  <a16:creationId xmlns:a16="http://schemas.microsoft.com/office/drawing/2014/main" id="{9EE7ACC9-0043-8D0B-2D14-F46A48F7A017}"/>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職員配置、要件及び職務の内容</a:t>
              </a:r>
              <a:r>
                <a:rPr kumimoji="1" lang="ja-JP" altLang="en-US" sz="1200" b="1" spc="150">
                  <a:solidFill>
                    <a:srgbClr val="01B4D2"/>
                  </a:solidFill>
                </a:rPr>
                <a:t>（こども家庭庁「児童育成支援拠点事業実施要綱」より抜粋）</a:t>
              </a:r>
              <a:endParaRPr kumimoji="1" lang="ja-JP" altLang="en-US" sz="1600" b="1" spc="150">
                <a:solidFill>
                  <a:srgbClr val="01B4D2"/>
                </a:solidFill>
              </a:endParaRPr>
            </a:p>
          </p:txBody>
        </p:sp>
        <p:sp>
          <p:nvSpPr>
            <p:cNvPr id="7" name="四角形: 角を丸くする 6">
              <a:extLst>
                <a:ext uri="{FF2B5EF4-FFF2-40B4-BE49-F238E27FC236}">
                  <a16:creationId xmlns:a16="http://schemas.microsoft.com/office/drawing/2014/main" id="{644D2341-0BCA-DBA5-15EA-6555B8231664}"/>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0" name="四角形: 角を丸くする 9">
            <a:extLst>
              <a:ext uri="{FF2B5EF4-FFF2-40B4-BE49-F238E27FC236}">
                <a16:creationId xmlns:a16="http://schemas.microsoft.com/office/drawing/2014/main" id="{4BD31004-97B3-09BF-00BA-839ACA5F1923}"/>
              </a:ext>
            </a:extLst>
          </p:cNvPr>
          <p:cNvSpPr/>
          <p:nvPr/>
        </p:nvSpPr>
        <p:spPr>
          <a:xfrm>
            <a:off x="1272048" y="6701563"/>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「職員」とは、事業所内で直接利用児童の処遇に当たっている者をいう。</a:t>
            </a:r>
          </a:p>
        </p:txBody>
      </p:sp>
      <p:sp>
        <p:nvSpPr>
          <p:cNvPr id="11" name="四角形: 角を丸くする 10">
            <a:extLst>
              <a:ext uri="{FF2B5EF4-FFF2-40B4-BE49-F238E27FC236}">
                <a16:creationId xmlns:a16="http://schemas.microsoft.com/office/drawing/2014/main" id="{CB16FAC9-1B6A-C571-0CB8-F99876C9F7F6}"/>
              </a:ext>
            </a:extLst>
          </p:cNvPr>
          <p:cNvSpPr/>
          <p:nvPr/>
        </p:nvSpPr>
        <p:spPr>
          <a:xfrm>
            <a:off x="1282413" y="702797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buClr>
                <a:schemeClr val="bg1">
                  <a:lumMod val="65000"/>
                </a:schemeClr>
              </a:buClr>
              <a:buSzPct val="70000"/>
            </a:pPr>
            <a:r>
              <a:rPr kumimoji="1" lang="ja-JP" altLang="en-US" sz="800">
                <a:solidFill>
                  <a:schemeClr val="tx1">
                    <a:lumMod val="75000"/>
                    <a:lumOff val="25000"/>
                  </a:schemeClr>
                </a:solidFill>
              </a:rPr>
              <a:t>出所：こども家庭庁「児童育成支援拠点事業実施要綱」</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/50439ba1-c44b-450c-b936-cf0f572709d7/5fa8a7e2/20250501_policies_kosodateshien_jido-kyoten_15.pdf〉</a:t>
            </a:r>
            <a:r>
              <a:rPr kumimoji="1" lang="zh-TW" altLang="en-US" sz="800">
                <a:solidFill>
                  <a:schemeClr val="tx1">
                    <a:lumMod val="75000"/>
                    <a:lumOff val="25000"/>
                  </a:schemeClr>
                </a:solidFill>
              </a:rPr>
              <a:t> （最終閲覧日</a:t>
            </a:r>
            <a:r>
              <a:rPr kumimoji="1" lang="en-US" altLang="zh-TW" sz="800">
                <a:solidFill>
                  <a:schemeClr val="tx1">
                    <a:lumMod val="75000"/>
                    <a:lumOff val="25000"/>
                  </a:schemeClr>
                </a:solidFill>
              </a:rPr>
              <a:t>2026/3/23</a:t>
            </a:r>
            <a:r>
              <a:rPr kumimoji="1" lang="zh-TW" altLang="en-US" sz="800">
                <a:solidFill>
                  <a:schemeClr val="tx1">
                    <a:lumMod val="75000"/>
                    <a:lumOff val="25000"/>
                  </a:schemeClr>
                </a:solidFill>
              </a:rPr>
              <a:t>）</a:t>
            </a:r>
            <a:r>
              <a:rPr kumimoji="1" lang="ja-JP" altLang="en-US" sz="800">
                <a:solidFill>
                  <a:schemeClr val="tx1">
                    <a:lumMod val="75000"/>
                    <a:lumOff val="25000"/>
                  </a:schemeClr>
                </a:solidFill>
              </a:rPr>
              <a:t>より抜粋</a:t>
            </a:r>
          </a:p>
        </p:txBody>
      </p:sp>
    </p:spTree>
    <p:extLst>
      <p:ext uri="{BB962C8B-B14F-4D97-AF65-F5344CB8AC3E}">
        <p14:creationId xmlns:p14="http://schemas.microsoft.com/office/powerpoint/2010/main" val="212745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9D3F-ED80-D174-7F2B-134CA818CE72}"/>
            </a:ext>
          </a:extLst>
        </p:cNvPr>
        <p:cNvGrpSpPr/>
        <p:nvPr/>
      </p:nvGrpSpPr>
      <p:grpSpPr>
        <a:xfrm>
          <a:off x="0" y="0"/>
          <a:ext cx="0" cy="0"/>
          <a:chOff x="0" y="0"/>
          <a:chExt cx="0" cy="0"/>
        </a:xfrm>
      </p:grpSpPr>
      <p:sp>
        <p:nvSpPr>
          <p:cNvPr id="21" name="矢印: 五方向 20">
            <a:extLst>
              <a:ext uri="{FF2B5EF4-FFF2-40B4-BE49-F238E27FC236}">
                <a16:creationId xmlns:a16="http://schemas.microsoft.com/office/drawing/2014/main" id="{DDDDD46C-09EB-A181-49D7-8225BC68E324}"/>
              </a:ext>
            </a:extLst>
          </p:cNvPr>
          <p:cNvSpPr/>
          <p:nvPr/>
        </p:nvSpPr>
        <p:spPr>
          <a:xfrm>
            <a:off x="5555449" y="2540000"/>
            <a:ext cx="4596457" cy="4017211"/>
          </a:xfrm>
          <a:prstGeom prst="homePlate">
            <a:avLst>
              <a:gd name="adj" fmla="val 20787"/>
            </a:avLst>
          </a:prstGeom>
          <a:solidFill>
            <a:srgbClr val="019D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0" name="矢印: 五方向 19">
            <a:extLst>
              <a:ext uri="{FF2B5EF4-FFF2-40B4-BE49-F238E27FC236}">
                <a16:creationId xmlns:a16="http://schemas.microsoft.com/office/drawing/2014/main" id="{3A5B7E26-4725-F738-8ED9-C39B79902890}"/>
              </a:ext>
            </a:extLst>
          </p:cNvPr>
          <p:cNvSpPr/>
          <p:nvPr/>
        </p:nvSpPr>
        <p:spPr>
          <a:xfrm>
            <a:off x="2928365" y="2540000"/>
            <a:ext cx="4087675" cy="4017211"/>
          </a:xfrm>
          <a:prstGeom prst="homePlate">
            <a:avLst>
              <a:gd name="adj" fmla="val 20787"/>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8" name="矢印: 五方向 17">
            <a:extLst>
              <a:ext uri="{FF2B5EF4-FFF2-40B4-BE49-F238E27FC236}">
                <a16:creationId xmlns:a16="http://schemas.microsoft.com/office/drawing/2014/main" id="{EC19638B-1455-73DE-4468-D5210C469BC7}"/>
              </a:ext>
            </a:extLst>
          </p:cNvPr>
          <p:cNvSpPr/>
          <p:nvPr/>
        </p:nvSpPr>
        <p:spPr>
          <a:xfrm>
            <a:off x="548022" y="2540000"/>
            <a:ext cx="3209723" cy="4017211"/>
          </a:xfrm>
          <a:prstGeom prst="homePlate">
            <a:avLst>
              <a:gd name="adj" fmla="val 20787"/>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 name="タイトル 1">
            <a:extLst>
              <a:ext uri="{FF2B5EF4-FFF2-40B4-BE49-F238E27FC236}">
                <a16:creationId xmlns:a16="http://schemas.microsoft.com/office/drawing/2014/main" id="{E21E4FF0-84E7-E4FC-95A8-9C84A14DB793}"/>
              </a:ext>
            </a:extLst>
          </p:cNvPr>
          <p:cNvSpPr>
            <a:spLocks noGrp="1"/>
          </p:cNvSpPr>
          <p:nvPr>
            <p:ph type="title"/>
          </p:nvPr>
        </p:nvSpPr>
        <p:spPr/>
        <p:txBody>
          <a:bodyPr/>
          <a:lstStyle/>
          <a:p>
            <a:r>
              <a:rPr kumimoji="1" lang="ja-JP" altLang="en-US"/>
              <a:t>雇用人数の検討①</a:t>
            </a:r>
            <a:r>
              <a:rPr kumimoji="1" lang="en-US" altLang="ja-JP"/>
              <a:t>_</a:t>
            </a:r>
            <a:r>
              <a:rPr kumimoji="1" lang="ja-JP" altLang="en-US"/>
              <a:t>検討の流れ</a:t>
            </a:r>
          </a:p>
        </p:txBody>
      </p:sp>
      <p:sp>
        <p:nvSpPr>
          <p:cNvPr id="3" name="スライド番号プレースホルダー 2">
            <a:extLst>
              <a:ext uri="{FF2B5EF4-FFF2-40B4-BE49-F238E27FC236}">
                <a16:creationId xmlns:a16="http://schemas.microsoft.com/office/drawing/2014/main" id="{E1326076-CB25-D63C-0EF3-B74173F7FA07}"/>
              </a:ext>
            </a:extLst>
          </p:cNvPr>
          <p:cNvSpPr>
            <a:spLocks noGrp="1"/>
          </p:cNvSpPr>
          <p:nvPr>
            <p:ph type="sldNum" sz="quarter" idx="12"/>
          </p:nvPr>
        </p:nvSpPr>
        <p:spPr/>
        <p:txBody>
          <a:bodyPr/>
          <a:lstStyle/>
          <a:p>
            <a:pPr algn="ctr"/>
            <a:fld id="{76EF8E48-CEE7-4676-9C0E-B2BDD8285033}" type="slidenum">
              <a:rPr kumimoji="1" lang="ja-JP" altLang="en-US" smtClean="0"/>
              <a:pPr algn="ctr"/>
              <a:t>27</a:t>
            </a:fld>
            <a:endParaRPr kumimoji="1" lang="ja-JP" altLang="en-US"/>
          </a:p>
        </p:txBody>
      </p:sp>
      <p:sp>
        <p:nvSpPr>
          <p:cNvPr id="4" name="テキスト プレースホルダー 3">
            <a:extLst>
              <a:ext uri="{FF2B5EF4-FFF2-40B4-BE49-F238E27FC236}">
                <a16:creationId xmlns:a16="http://schemas.microsoft.com/office/drawing/2014/main" id="{7A6917D8-C9A0-D3BE-DD4B-4519108910CA}"/>
              </a:ext>
            </a:extLst>
          </p:cNvPr>
          <p:cNvSpPr>
            <a:spLocks noGrp="1"/>
          </p:cNvSpPr>
          <p:nvPr>
            <p:ph type="body" sz="half" idx="2"/>
          </p:nvPr>
        </p:nvSpPr>
        <p:spPr>
          <a:xfrm>
            <a:off x="539906" y="1002464"/>
            <a:ext cx="9612000" cy="720047"/>
          </a:xfrm>
        </p:spPr>
        <p:txBody>
          <a:bodyPr/>
          <a:lstStyle/>
          <a:p>
            <a:r>
              <a:rPr kumimoji="1" lang="ja-JP" altLang="en-US" sz="1450"/>
              <a:t>雇用人数は、</a:t>
            </a:r>
            <a:r>
              <a:rPr kumimoji="1" lang="ja-JP" altLang="en-US" sz="1450">
                <a:solidFill>
                  <a:srgbClr val="019DB7"/>
                </a:solidFill>
              </a:rPr>
              <a:t>「①主要な業務の洗い出し」</a:t>
            </a:r>
            <a:r>
              <a:rPr kumimoji="1" lang="ja-JP" altLang="en-US" sz="1450"/>
              <a:t>、</a:t>
            </a:r>
            <a:r>
              <a:rPr kumimoji="1" lang="ja-JP" altLang="en-US" sz="1450">
                <a:solidFill>
                  <a:srgbClr val="019DB7"/>
                </a:solidFill>
              </a:rPr>
              <a:t>「②１日当たりの必要人数算出」</a:t>
            </a:r>
            <a:r>
              <a:rPr kumimoji="1" lang="ja-JP" altLang="en-US" sz="1450"/>
              <a:t>、</a:t>
            </a:r>
            <a:r>
              <a:rPr kumimoji="1" lang="ja-JP" altLang="en-US" sz="1450">
                <a:solidFill>
                  <a:srgbClr val="019DB7"/>
                </a:solidFill>
              </a:rPr>
              <a:t>「③全体必要人数検討」</a:t>
            </a:r>
            <a:r>
              <a:rPr kumimoji="1" lang="ja-JP" altLang="en-US" sz="1450"/>
              <a:t>という流れで検討することができます。</a:t>
            </a:r>
          </a:p>
        </p:txBody>
      </p:sp>
      <p:grpSp>
        <p:nvGrpSpPr>
          <p:cNvPr id="5" name="グループ化 4">
            <a:extLst>
              <a:ext uri="{FF2B5EF4-FFF2-40B4-BE49-F238E27FC236}">
                <a16:creationId xmlns:a16="http://schemas.microsoft.com/office/drawing/2014/main" id="{F6EA1FC2-ECA0-E6C9-ED1D-06082077ECBD}"/>
              </a:ext>
            </a:extLst>
          </p:cNvPr>
          <p:cNvGrpSpPr/>
          <p:nvPr/>
        </p:nvGrpSpPr>
        <p:grpSpPr>
          <a:xfrm>
            <a:off x="552280" y="2002264"/>
            <a:ext cx="9599626" cy="222096"/>
            <a:chOff x="552280" y="2206375"/>
            <a:chExt cx="9599626" cy="222096"/>
          </a:xfrm>
        </p:grpSpPr>
        <p:sp>
          <p:nvSpPr>
            <p:cNvPr id="6" name="四角形: 角を丸くする 5">
              <a:extLst>
                <a:ext uri="{FF2B5EF4-FFF2-40B4-BE49-F238E27FC236}">
                  <a16:creationId xmlns:a16="http://schemas.microsoft.com/office/drawing/2014/main" id="{36A7F17C-BE02-9A17-7910-53D6B56A373A}"/>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雇用人数の検討方法</a:t>
              </a:r>
            </a:p>
          </p:txBody>
        </p:sp>
        <p:sp>
          <p:nvSpPr>
            <p:cNvPr id="7" name="四角形: 角を丸くする 6">
              <a:extLst>
                <a:ext uri="{FF2B5EF4-FFF2-40B4-BE49-F238E27FC236}">
                  <a16:creationId xmlns:a16="http://schemas.microsoft.com/office/drawing/2014/main" id="{8B0384D8-D476-40C2-BB76-EA43FB0EC38E}"/>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9" name="テキスト ボックス 8">
            <a:extLst>
              <a:ext uri="{FF2B5EF4-FFF2-40B4-BE49-F238E27FC236}">
                <a16:creationId xmlns:a16="http://schemas.microsoft.com/office/drawing/2014/main" id="{D7A80815-B00B-9B57-6F18-1B017CD33496}"/>
              </a:ext>
            </a:extLst>
          </p:cNvPr>
          <p:cNvSpPr txBox="1"/>
          <p:nvPr/>
        </p:nvSpPr>
        <p:spPr>
          <a:xfrm>
            <a:off x="1850471" y="2755838"/>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1</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A5555710-1C0E-8DC8-97B4-E1957446C3F9}"/>
              </a:ext>
            </a:extLst>
          </p:cNvPr>
          <p:cNvSpPr txBox="1"/>
          <p:nvPr/>
        </p:nvSpPr>
        <p:spPr>
          <a:xfrm>
            <a:off x="1145638" y="3775966"/>
            <a:ext cx="1752708" cy="651905"/>
          </a:xfrm>
          <a:prstGeom prst="rect">
            <a:avLst/>
          </a:prstGeom>
          <a:noFill/>
        </p:spPr>
        <p:txBody>
          <a:bodyPr wrap="square" lIns="0" tIns="0" rIns="0" bIns="36000" rtlCol="0">
            <a:spAutoFit/>
          </a:bodyPr>
          <a:lstStyle/>
          <a:p>
            <a:pPr algn="ctr"/>
            <a:r>
              <a:rPr kumimoji="1" lang="ja-JP" altLang="en-US" sz="2000" b="1" spc="150">
                <a:solidFill>
                  <a:srgbClr val="019DB7"/>
                </a:solidFill>
                <a:latin typeface="游ゴシック"/>
                <a:ea typeface="游ゴシック"/>
              </a:rPr>
              <a:t>主要な業務の洗い出し</a:t>
            </a:r>
          </a:p>
        </p:txBody>
      </p:sp>
      <p:sp>
        <p:nvSpPr>
          <p:cNvPr id="15" name="四角形: 角を丸くする 14">
            <a:extLst>
              <a:ext uri="{FF2B5EF4-FFF2-40B4-BE49-F238E27FC236}">
                <a16:creationId xmlns:a16="http://schemas.microsoft.com/office/drawing/2014/main" id="{B9021712-A730-4093-B0F8-9FC3600F3AB9}"/>
              </a:ext>
            </a:extLst>
          </p:cNvPr>
          <p:cNvSpPr/>
          <p:nvPr/>
        </p:nvSpPr>
        <p:spPr>
          <a:xfrm>
            <a:off x="900537" y="4633801"/>
            <a:ext cx="2242911" cy="67526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30000"/>
              </a:lnSpc>
              <a:spcBef>
                <a:spcPts val="100"/>
              </a:spcBef>
              <a:spcAft>
                <a:spcPts val="100"/>
              </a:spcAft>
              <a:buClr>
                <a:schemeClr val="bg1">
                  <a:lumMod val="65000"/>
                </a:schemeClr>
              </a:buClr>
              <a:buSzPct val="70000"/>
            </a:pPr>
            <a:r>
              <a:rPr kumimoji="1" lang="ja-JP" altLang="en-US" sz="1400">
                <a:solidFill>
                  <a:schemeClr val="tx1">
                    <a:lumMod val="75000"/>
                    <a:lumOff val="25000"/>
                  </a:schemeClr>
                </a:solidFill>
              </a:rPr>
              <a:t>日次、週次、月次の単位で、主要な業務を洗い出す。</a:t>
            </a:r>
          </a:p>
        </p:txBody>
      </p:sp>
      <p:sp>
        <p:nvSpPr>
          <p:cNvPr id="11" name="テキスト ボックス 10">
            <a:extLst>
              <a:ext uri="{FF2B5EF4-FFF2-40B4-BE49-F238E27FC236}">
                <a16:creationId xmlns:a16="http://schemas.microsoft.com/office/drawing/2014/main" id="{B3A6349F-6C99-A4B4-7DB9-527A732C7B41}"/>
              </a:ext>
            </a:extLst>
          </p:cNvPr>
          <p:cNvSpPr txBox="1"/>
          <p:nvPr/>
        </p:nvSpPr>
        <p:spPr>
          <a:xfrm>
            <a:off x="4947583" y="2755838"/>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chemeClr val="bg1"/>
                </a:solidFill>
                <a:latin typeface="Arial" panose="020B0604020202020204" pitchFamily="34" charset="0"/>
                <a:cs typeface="Arial" panose="020B0604020202020204" pitchFamily="34" charset="0"/>
              </a:rPr>
              <a:t>2</a:t>
            </a:r>
            <a:endParaRPr kumimoji="1" lang="ja-JP" altLang="en-US" sz="4800" b="1">
              <a:solidFill>
                <a:schemeClr val="bg1"/>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929C8A5A-0953-0F1B-93CE-09515AF6C2B2}"/>
              </a:ext>
            </a:extLst>
          </p:cNvPr>
          <p:cNvSpPr txBox="1"/>
          <p:nvPr/>
        </p:nvSpPr>
        <p:spPr>
          <a:xfrm>
            <a:off x="3952463" y="3775966"/>
            <a:ext cx="2333282" cy="651905"/>
          </a:xfrm>
          <a:prstGeom prst="rect">
            <a:avLst/>
          </a:prstGeom>
          <a:noFill/>
        </p:spPr>
        <p:txBody>
          <a:bodyPr wrap="square" lIns="0" tIns="0" rIns="0" bIns="36000" rtlCol="0">
            <a:spAutoFit/>
          </a:bodyPr>
          <a:lstStyle/>
          <a:p>
            <a:pPr algn="ctr"/>
            <a:r>
              <a:rPr kumimoji="1" lang="ja-JP" altLang="en-US" sz="2000" b="1" spc="150">
                <a:solidFill>
                  <a:schemeClr val="bg1"/>
                </a:solidFill>
                <a:latin typeface="游ゴシック"/>
                <a:ea typeface="游ゴシック"/>
              </a:rPr>
              <a:t>１日当たりの</a:t>
            </a:r>
            <a:endParaRPr kumimoji="1" lang="en-US" altLang="ja-JP" sz="2000" b="1" spc="150">
              <a:solidFill>
                <a:schemeClr val="bg1"/>
              </a:solidFill>
              <a:latin typeface="游ゴシック"/>
              <a:ea typeface="游ゴシック"/>
            </a:endParaRPr>
          </a:p>
          <a:p>
            <a:pPr algn="ctr"/>
            <a:r>
              <a:rPr kumimoji="1" lang="ja-JP" altLang="en-US" sz="2000" b="1" spc="150">
                <a:solidFill>
                  <a:schemeClr val="bg1"/>
                </a:solidFill>
                <a:latin typeface="游ゴシック"/>
                <a:ea typeface="游ゴシック"/>
              </a:rPr>
              <a:t>必要工数を算出</a:t>
            </a:r>
          </a:p>
        </p:txBody>
      </p:sp>
      <p:sp>
        <p:nvSpPr>
          <p:cNvPr id="13" name="四角形: 角を丸くする 12">
            <a:extLst>
              <a:ext uri="{FF2B5EF4-FFF2-40B4-BE49-F238E27FC236}">
                <a16:creationId xmlns:a16="http://schemas.microsoft.com/office/drawing/2014/main" id="{A4A01560-6929-F27D-9D3D-84C78DEDCEA6}"/>
              </a:ext>
            </a:extLst>
          </p:cNvPr>
          <p:cNvSpPr/>
          <p:nvPr/>
        </p:nvSpPr>
        <p:spPr>
          <a:xfrm>
            <a:off x="3997649" y="4633801"/>
            <a:ext cx="2242911" cy="139152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30000"/>
              </a:lnSpc>
              <a:spcBef>
                <a:spcPts val="100"/>
              </a:spcBef>
              <a:spcAft>
                <a:spcPts val="100"/>
              </a:spcAft>
              <a:buClr>
                <a:schemeClr val="bg1">
                  <a:lumMod val="65000"/>
                </a:schemeClr>
              </a:buClr>
              <a:buSzPct val="70000"/>
            </a:pPr>
            <a:r>
              <a:rPr kumimoji="1" lang="ja-JP" altLang="en-US" sz="1400">
                <a:solidFill>
                  <a:schemeClr val="bg1"/>
                </a:solidFill>
              </a:rPr>
              <a:t>洗い出した業務を基に標準的な１日のスケジュールを組みつつ、１日当たりに必要な工数を算出する。</a:t>
            </a:r>
          </a:p>
        </p:txBody>
      </p:sp>
      <p:sp>
        <p:nvSpPr>
          <p:cNvPr id="14" name="テキスト ボックス 13">
            <a:extLst>
              <a:ext uri="{FF2B5EF4-FFF2-40B4-BE49-F238E27FC236}">
                <a16:creationId xmlns:a16="http://schemas.microsoft.com/office/drawing/2014/main" id="{17840583-C1D6-B720-3D04-F09F4EC05380}"/>
              </a:ext>
            </a:extLst>
          </p:cNvPr>
          <p:cNvSpPr txBox="1"/>
          <p:nvPr/>
        </p:nvSpPr>
        <p:spPr>
          <a:xfrm>
            <a:off x="8011160" y="2755838"/>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chemeClr val="bg1"/>
                </a:solidFill>
                <a:latin typeface="Arial" panose="020B0604020202020204" pitchFamily="34" charset="0"/>
                <a:cs typeface="Arial" panose="020B0604020202020204" pitchFamily="34" charset="0"/>
              </a:rPr>
              <a:t>3</a:t>
            </a:r>
            <a:endParaRPr kumimoji="1" lang="ja-JP" altLang="en-US" sz="4800" b="1">
              <a:solidFill>
                <a:schemeClr val="bg1"/>
              </a:solidFill>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BD9D2624-25B7-FC05-A812-557171CC4D59}"/>
              </a:ext>
            </a:extLst>
          </p:cNvPr>
          <p:cNvSpPr txBox="1"/>
          <p:nvPr/>
        </p:nvSpPr>
        <p:spPr>
          <a:xfrm>
            <a:off x="7016040" y="3775966"/>
            <a:ext cx="2333282" cy="651905"/>
          </a:xfrm>
          <a:prstGeom prst="rect">
            <a:avLst/>
          </a:prstGeom>
          <a:noFill/>
        </p:spPr>
        <p:txBody>
          <a:bodyPr wrap="square" lIns="0" tIns="0" rIns="0" bIns="36000" rtlCol="0">
            <a:spAutoFit/>
          </a:bodyPr>
          <a:lstStyle/>
          <a:p>
            <a:pPr algn="ctr"/>
            <a:r>
              <a:rPr kumimoji="1" lang="ja-JP" altLang="en-US" sz="2000" b="1" spc="150">
                <a:solidFill>
                  <a:schemeClr val="bg1"/>
                </a:solidFill>
                <a:latin typeface="游ゴシック"/>
                <a:ea typeface="游ゴシック"/>
              </a:rPr>
              <a:t>全体必要人数</a:t>
            </a:r>
            <a:endParaRPr kumimoji="1" lang="en-US" altLang="ja-JP" sz="2000" b="1" spc="150">
              <a:solidFill>
                <a:schemeClr val="bg1"/>
              </a:solidFill>
              <a:latin typeface="游ゴシック"/>
              <a:ea typeface="游ゴシック"/>
            </a:endParaRPr>
          </a:p>
          <a:p>
            <a:pPr algn="ctr"/>
            <a:r>
              <a:rPr kumimoji="1" lang="ja-JP" altLang="en-US" sz="2000" b="1" spc="150">
                <a:solidFill>
                  <a:schemeClr val="bg1"/>
                </a:solidFill>
                <a:latin typeface="游ゴシック"/>
                <a:ea typeface="游ゴシック"/>
              </a:rPr>
              <a:t>検討</a:t>
            </a:r>
          </a:p>
        </p:txBody>
      </p:sp>
      <p:sp>
        <p:nvSpPr>
          <p:cNvPr id="17" name="四角形: 角を丸くする 16">
            <a:extLst>
              <a:ext uri="{FF2B5EF4-FFF2-40B4-BE49-F238E27FC236}">
                <a16:creationId xmlns:a16="http://schemas.microsoft.com/office/drawing/2014/main" id="{2F9CE49D-CCED-D558-2471-429BE8F9E98E}"/>
              </a:ext>
            </a:extLst>
          </p:cNvPr>
          <p:cNvSpPr/>
          <p:nvPr/>
        </p:nvSpPr>
        <p:spPr>
          <a:xfrm>
            <a:off x="7061226" y="4633801"/>
            <a:ext cx="2242911" cy="158021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30000"/>
              </a:lnSpc>
              <a:spcBef>
                <a:spcPts val="100"/>
              </a:spcBef>
              <a:spcAft>
                <a:spcPts val="100"/>
              </a:spcAft>
              <a:buClr>
                <a:schemeClr val="bg1">
                  <a:lumMod val="65000"/>
                </a:schemeClr>
              </a:buClr>
              <a:buSzPct val="70000"/>
            </a:pPr>
            <a:r>
              <a:rPr kumimoji="1" lang="ja-JP" altLang="en-US" sz="1400">
                <a:solidFill>
                  <a:schemeClr val="bg1"/>
                </a:solidFill>
              </a:rPr>
              <a:t>採用する職員の雇用形態（常勤</a:t>
            </a:r>
            <a:r>
              <a:rPr kumimoji="1" lang="en-US" altLang="ja-JP" sz="1400">
                <a:solidFill>
                  <a:schemeClr val="bg1"/>
                </a:solidFill>
              </a:rPr>
              <a:t>/</a:t>
            </a:r>
            <a:r>
              <a:rPr kumimoji="1" lang="ja-JP" altLang="en-US" sz="1400">
                <a:solidFill>
                  <a:schemeClr val="bg1"/>
                </a:solidFill>
              </a:rPr>
              <a:t>非常勤、週の勤務日数、１日の勤務時間等）を考慮した上で、全体の必要人数を検討する。</a:t>
            </a:r>
          </a:p>
        </p:txBody>
      </p:sp>
      <p:sp>
        <p:nvSpPr>
          <p:cNvPr id="19" name="四角形: 角を丸くする 18">
            <a:extLst>
              <a:ext uri="{FF2B5EF4-FFF2-40B4-BE49-F238E27FC236}">
                <a16:creationId xmlns:a16="http://schemas.microsoft.com/office/drawing/2014/main" id="{79187E1B-992D-6233-D5C9-60DF226C0D61}"/>
              </a:ext>
            </a:extLst>
          </p:cNvPr>
          <p:cNvSpPr/>
          <p:nvPr/>
        </p:nvSpPr>
        <p:spPr>
          <a:xfrm>
            <a:off x="1185848" y="694270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出所：日本財団「</a:t>
            </a:r>
            <a:r>
              <a:rPr kumimoji="1" lang="en-US" altLang="ja-JP" sz="900" dirty="0" err="1">
                <a:solidFill>
                  <a:schemeClr val="tx1">
                    <a:lumMod val="75000"/>
                    <a:lumOff val="25000"/>
                  </a:schemeClr>
                </a:solidFill>
              </a:rPr>
              <a:t>b&amp;g</a:t>
            </a:r>
            <a:r>
              <a:rPr kumimoji="1" lang="ja-JP" altLang="en-US" sz="900" dirty="0">
                <a:solidFill>
                  <a:schemeClr val="tx1">
                    <a:lumMod val="75000"/>
                    <a:lumOff val="25000"/>
                  </a:schemeClr>
                </a:solidFill>
              </a:rPr>
              <a:t>施設の開設・運営の手引書（</a:t>
            </a:r>
            <a:r>
              <a:rPr kumimoji="1" lang="en-US" altLang="ja-JP" sz="900" dirty="0">
                <a:solidFill>
                  <a:schemeClr val="tx1">
                    <a:lumMod val="75000"/>
                    <a:lumOff val="25000"/>
                  </a:schemeClr>
                </a:solidFill>
              </a:rPr>
              <a:t>2017.7</a:t>
            </a:r>
            <a:r>
              <a:rPr kumimoji="1" lang="ja-JP" altLang="en-US" sz="900" dirty="0">
                <a:solidFill>
                  <a:schemeClr val="tx1">
                    <a:lumMod val="75000"/>
                    <a:lumOff val="25000"/>
                  </a:schemeClr>
                </a:solidFill>
              </a:rPr>
              <a:t>月改訂版）」を参考に日本総研作成</a:t>
            </a:r>
          </a:p>
        </p:txBody>
      </p:sp>
    </p:spTree>
    <p:extLst>
      <p:ext uri="{BB962C8B-B14F-4D97-AF65-F5344CB8AC3E}">
        <p14:creationId xmlns:p14="http://schemas.microsoft.com/office/powerpoint/2010/main" val="3983626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4DC3F-B527-BDB6-3DE0-12B51470F7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EDA2C7-D245-854A-E8E8-2FF39FFF8397}"/>
              </a:ext>
            </a:extLst>
          </p:cNvPr>
          <p:cNvSpPr>
            <a:spLocks noGrp="1"/>
          </p:cNvSpPr>
          <p:nvPr>
            <p:ph type="title"/>
          </p:nvPr>
        </p:nvSpPr>
        <p:spPr>
          <a:xfrm>
            <a:off x="900000" y="443148"/>
            <a:ext cx="8640240" cy="279563"/>
          </a:xfrm>
        </p:spPr>
        <p:txBody>
          <a:bodyPr>
            <a:noAutofit/>
          </a:bodyPr>
          <a:lstStyle/>
          <a:p>
            <a:r>
              <a:rPr kumimoji="1" lang="ja-JP" altLang="en-US"/>
              <a:t>雇用人数の検討②</a:t>
            </a:r>
            <a:r>
              <a:rPr kumimoji="1" lang="en-US" altLang="ja-JP"/>
              <a:t>_</a:t>
            </a:r>
            <a:r>
              <a:rPr kumimoji="1" lang="ja-JP" altLang="en-US"/>
              <a:t>主要な業務の洗い出し</a:t>
            </a:r>
          </a:p>
        </p:txBody>
      </p:sp>
      <p:sp>
        <p:nvSpPr>
          <p:cNvPr id="3" name="スライド番号プレースホルダー 2">
            <a:extLst>
              <a:ext uri="{FF2B5EF4-FFF2-40B4-BE49-F238E27FC236}">
                <a16:creationId xmlns:a16="http://schemas.microsoft.com/office/drawing/2014/main" id="{FF10C918-A516-0471-09CB-606AD3C90146}"/>
              </a:ext>
            </a:extLst>
          </p:cNvPr>
          <p:cNvSpPr>
            <a:spLocks noGrp="1"/>
          </p:cNvSpPr>
          <p:nvPr>
            <p:ph type="sldNum" sz="quarter" idx="12"/>
          </p:nvPr>
        </p:nvSpPr>
        <p:spPr/>
        <p:txBody>
          <a:bodyPr/>
          <a:lstStyle/>
          <a:p>
            <a:pPr algn="ctr"/>
            <a:fld id="{76EF8E48-CEE7-4676-9C0E-B2BDD8285033}" type="slidenum">
              <a:rPr kumimoji="1" lang="ja-JP" altLang="en-US" smtClean="0"/>
              <a:pPr algn="ctr"/>
              <a:t>28</a:t>
            </a:fld>
            <a:endParaRPr kumimoji="1" lang="ja-JP" altLang="en-US"/>
          </a:p>
        </p:txBody>
      </p:sp>
      <p:sp>
        <p:nvSpPr>
          <p:cNvPr id="4" name="テキスト プレースホルダー 3">
            <a:extLst>
              <a:ext uri="{FF2B5EF4-FFF2-40B4-BE49-F238E27FC236}">
                <a16:creationId xmlns:a16="http://schemas.microsoft.com/office/drawing/2014/main" id="{CDF37344-E31B-8A07-AA87-4573FE27BFAB}"/>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srgbClr val="019DB7"/>
                </a:solidFill>
              </a:rPr>
              <a:t>各拠点で実施する支援内容を踏まえて</a:t>
            </a:r>
            <a:r>
              <a:rPr lang="ja-JP" altLang="en-US" spc="50">
                <a:solidFill>
                  <a:prstClr val="black">
                    <a:lumMod val="75000"/>
                    <a:lumOff val="25000"/>
                  </a:prstClr>
                </a:solidFill>
              </a:rPr>
              <a:t>、想定される主要業務を洗い出します。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日次、週次、月次等の発生頻度別や、児童・保護者と関わる業務、内部事務等の業務種別に洗い出すと考えやすくなります。</a:t>
            </a:r>
          </a:p>
        </p:txBody>
      </p:sp>
      <p:graphicFrame>
        <p:nvGraphicFramePr>
          <p:cNvPr id="5" name="Group 77">
            <a:extLst>
              <a:ext uri="{FF2B5EF4-FFF2-40B4-BE49-F238E27FC236}">
                <a16:creationId xmlns:a16="http://schemas.microsoft.com/office/drawing/2014/main" id="{FAFD48AD-BD5F-F0A2-F31C-950D84EAE44D}"/>
              </a:ext>
            </a:extLst>
          </p:cNvPr>
          <p:cNvGraphicFramePr>
            <a:graphicFrameLocks noGrp="1"/>
          </p:cNvGraphicFramePr>
          <p:nvPr>
            <p:extLst>
              <p:ext uri="{D42A27DB-BD31-4B8C-83A1-F6EECF244321}">
                <p14:modId xmlns:p14="http://schemas.microsoft.com/office/powerpoint/2010/main" val="3036382124"/>
              </p:ext>
            </p:extLst>
          </p:nvPr>
        </p:nvGraphicFramePr>
        <p:xfrm>
          <a:off x="529543" y="2737156"/>
          <a:ext cx="9611999" cy="3685099"/>
        </p:xfrm>
        <a:graphic>
          <a:graphicData uri="http://schemas.openxmlformats.org/drawingml/2006/table">
            <a:tbl>
              <a:tblPr/>
              <a:tblGrid>
                <a:gridCol w="1717982">
                  <a:extLst>
                    <a:ext uri="{9D8B030D-6E8A-4147-A177-3AD203B41FA5}">
                      <a16:colId xmlns:a16="http://schemas.microsoft.com/office/drawing/2014/main" val="20000"/>
                    </a:ext>
                  </a:extLst>
                </a:gridCol>
                <a:gridCol w="2631339">
                  <a:extLst>
                    <a:ext uri="{9D8B030D-6E8A-4147-A177-3AD203B41FA5}">
                      <a16:colId xmlns:a16="http://schemas.microsoft.com/office/drawing/2014/main" val="20002"/>
                    </a:ext>
                  </a:extLst>
                </a:gridCol>
                <a:gridCol w="2631339">
                  <a:extLst>
                    <a:ext uri="{9D8B030D-6E8A-4147-A177-3AD203B41FA5}">
                      <a16:colId xmlns:a16="http://schemas.microsoft.com/office/drawing/2014/main" val="2477948086"/>
                    </a:ext>
                  </a:extLst>
                </a:gridCol>
                <a:gridCol w="2631339">
                  <a:extLst>
                    <a:ext uri="{9D8B030D-6E8A-4147-A177-3AD203B41FA5}">
                      <a16:colId xmlns:a16="http://schemas.microsoft.com/office/drawing/2014/main" val="656785177"/>
                    </a:ext>
                  </a:extLst>
                </a:gridCol>
              </a:tblGrid>
              <a:tr h="29653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分類</a:t>
                      </a:r>
                    </a:p>
                  </a:txBody>
                  <a:tcPr marL="144000" marR="144000" marT="35994" marB="35994" anchor="ctr" horzOverflow="overflow">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日次</a:t>
                      </a:r>
                    </a:p>
                  </a:txBody>
                  <a:tcPr marL="144000" marR="144000" marT="35994" marB="35994"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週次</a:t>
                      </a:r>
                    </a:p>
                  </a:txBody>
                  <a:tcPr marL="144000" marR="144000" marT="35994" marB="35994"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600">
                          <a:solidFill>
                            <a:schemeClr val="bg1"/>
                          </a:solidFill>
                          <a:effectLst/>
                          <a:latin typeface="+mn-ea"/>
                          <a:ea typeface="+mn-ea"/>
                          <a:cs typeface="+mn-cs"/>
                        </a:rPr>
                        <a:t>月次</a:t>
                      </a:r>
                    </a:p>
                  </a:txBody>
                  <a:tcPr marL="144000" marR="144000" marT="35994" marB="35994"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extLst>
                  <a:ext uri="{0D108BD9-81ED-4DB2-BD59-A6C34878D82A}">
                    <a16:rowId xmlns:a16="http://schemas.microsoft.com/office/drawing/2014/main" val="10000"/>
                  </a:ext>
                </a:extLst>
              </a:tr>
              <a:tr h="72958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a:solidFill>
                            <a:schemeClr val="tx1">
                              <a:lumMod val="75000"/>
                              <a:lumOff val="25000"/>
                            </a:schemeClr>
                          </a:solidFill>
                          <a:effectLst/>
                          <a:latin typeface="+mn-ea"/>
                          <a:ea typeface="+mn-ea"/>
                          <a:cs typeface="+mn-cs"/>
                        </a:rPr>
                        <a:t>児童・保護者と</a:t>
                      </a:r>
                      <a:br>
                        <a:rPr kumimoji="1" lang="en-US" altLang="ja-JP" sz="1400" b="1" u="none" strike="noStrike" kern="1200">
                          <a:solidFill>
                            <a:schemeClr val="tx1">
                              <a:lumMod val="75000"/>
                              <a:lumOff val="25000"/>
                            </a:schemeClr>
                          </a:solidFill>
                          <a:effectLst/>
                          <a:latin typeface="+mn-ea"/>
                          <a:ea typeface="+mn-ea"/>
                          <a:cs typeface="+mn-cs"/>
                        </a:rPr>
                      </a:br>
                      <a:r>
                        <a:rPr kumimoji="1" lang="ja-JP" altLang="en-US" sz="1400" b="1" u="none" strike="noStrike" kern="1200">
                          <a:solidFill>
                            <a:schemeClr val="tx1">
                              <a:lumMod val="75000"/>
                              <a:lumOff val="25000"/>
                            </a:schemeClr>
                          </a:solidFill>
                          <a:effectLst/>
                          <a:latin typeface="+mn-ea"/>
                          <a:ea typeface="+mn-ea"/>
                          <a:cs typeface="+mn-cs"/>
                        </a:rPr>
                        <a:t>関わる業務</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送迎</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学習支援</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遊び等の実施</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保護者への対応</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保護者への連絡帳記入</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食事提供</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掃除・洗濯（日次）</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設備点検</a:t>
                      </a:r>
                    </a:p>
                  </a:txBody>
                  <a:tcPr marL="144000" marR="144000" marT="108000" marB="108000" horzOverflow="overflow">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掃除・洗濯（週次）</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ゴミ捨て</a:t>
                      </a:r>
                    </a:p>
                  </a:txBody>
                  <a:tcPr marL="144000" marR="144000" marT="108000" marB="1080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献立作成</a:t>
                      </a:r>
                    </a:p>
                  </a:txBody>
                  <a:tcPr marL="144000" marR="144000" marT="108000" marB="108000" horzOverflow="overflow">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497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a:solidFill>
                            <a:schemeClr val="tx1">
                              <a:lumMod val="75000"/>
                              <a:lumOff val="25000"/>
                            </a:schemeClr>
                          </a:solidFill>
                          <a:effectLst/>
                          <a:latin typeface="+mn-ea"/>
                          <a:ea typeface="+mn-ea"/>
                          <a:cs typeface="+mn-cs"/>
                        </a:rPr>
                        <a:t>内部事務</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職員間の朝礼</a:t>
                      </a:r>
                      <a:r>
                        <a:rPr kumimoji="1" lang="en-US" altLang="ja-JP" sz="1200" kern="1200">
                          <a:solidFill>
                            <a:schemeClr val="tx1">
                              <a:lumMod val="75000"/>
                              <a:lumOff val="25000"/>
                            </a:schemeClr>
                          </a:solidFill>
                          <a:latin typeface="+mn-lt"/>
                          <a:ea typeface="+mn-ea"/>
                          <a:cs typeface="+mn-cs"/>
                        </a:rPr>
                        <a:t>/</a:t>
                      </a:r>
                      <a:r>
                        <a:rPr kumimoji="1" lang="ja-JP" altLang="en-US" sz="1200" kern="1200">
                          <a:solidFill>
                            <a:schemeClr val="tx1">
                              <a:lumMod val="75000"/>
                              <a:lumOff val="25000"/>
                            </a:schemeClr>
                          </a:solidFill>
                          <a:latin typeface="+mn-lt"/>
                          <a:ea typeface="+mn-ea"/>
                          <a:cs typeface="+mn-cs"/>
                        </a:rPr>
                        <a:t>終礼</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日報作成</a:t>
                      </a:r>
                    </a:p>
                  </a:txBody>
                  <a:tcPr marL="144000" marR="144000" marT="108000" marB="108000" horzOverflow="overflow">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職員のシフト作成</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備品の発注</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職員間の定期打合せ</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事業者内の定期打合せ</a:t>
                      </a:r>
                    </a:p>
                  </a:txBody>
                  <a:tcPr marL="144000" marR="144000" marT="108000" marB="1080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外部機関との定例会議</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個別支援計画の見直し</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自治体への報告</a:t>
                      </a:r>
                    </a:p>
                    <a:p>
                      <a:pPr marL="171450" marR="0" lvl="0" indent="-171450" algn="just" defTabSz="1007943" rtl="0" eaLnBrk="1" fontAlgn="auto" latinLnBrk="0" hangingPunct="1">
                        <a:lnSpc>
                          <a:spcPct val="100000"/>
                        </a:lnSpc>
                        <a:spcBef>
                          <a:spcPts val="0"/>
                        </a:spcBef>
                        <a:spcAft>
                          <a:spcPts val="600"/>
                        </a:spcAft>
                        <a:buClr>
                          <a:schemeClr val="bg1">
                            <a:lumMod val="7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経費精算</a:t>
                      </a:r>
                    </a:p>
                  </a:txBody>
                  <a:tcPr marL="144000" marR="144000" marT="108000" marB="108000" horzOverflow="overflow">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9741041"/>
                  </a:ext>
                </a:extLst>
              </a:tr>
            </a:tbl>
          </a:graphicData>
        </a:graphic>
      </p:graphicFrame>
      <p:grpSp>
        <p:nvGrpSpPr>
          <p:cNvPr id="6" name="グループ化 5">
            <a:extLst>
              <a:ext uri="{FF2B5EF4-FFF2-40B4-BE49-F238E27FC236}">
                <a16:creationId xmlns:a16="http://schemas.microsoft.com/office/drawing/2014/main" id="{3B216FC3-6B39-6A37-81BD-F30501D0A91B}"/>
              </a:ext>
            </a:extLst>
          </p:cNvPr>
          <p:cNvGrpSpPr/>
          <p:nvPr/>
        </p:nvGrpSpPr>
        <p:grpSpPr>
          <a:xfrm>
            <a:off x="552280" y="2260333"/>
            <a:ext cx="9599626" cy="222096"/>
            <a:chOff x="552280" y="2206375"/>
            <a:chExt cx="9599626" cy="222096"/>
          </a:xfrm>
        </p:grpSpPr>
        <p:sp>
          <p:nvSpPr>
            <p:cNvPr id="7" name="四角形: 角を丸くする 6">
              <a:extLst>
                <a:ext uri="{FF2B5EF4-FFF2-40B4-BE49-F238E27FC236}">
                  <a16:creationId xmlns:a16="http://schemas.microsoft.com/office/drawing/2014/main" id="{D0F7DBBF-9654-1281-BBAA-25D815AC01DE}"/>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主要業務の洗い出し</a:t>
              </a:r>
              <a:r>
                <a:rPr kumimoji="1" lang="en-US" altLang="ja-JP" sz="1600" b="1" spc="150">
                  <a:solidFill>
                    <a:srgbClr val="01B4D2"/>
                  </a:solidFill>
                </a:rPr>
                <a:t>(</a:t>
              </a:r>
              <a:r>
                <a:rPr kumimoji="1" lang="ja-JP" altLang="en-US" sz="1600" b="1" spc="150">
                  <a:solidFill>
                    <a:srgbClr val="01B4D2"/>
                  </a:solidFill>
                </a:rPr>
                <a:t>例</a:t>
              </a:r>
              <a:r>
                <a:rPr kumimoji="1" lang="en-US" altLang="ja-JP" sz="1600" b="1" spc="150">
                  <a:solidFill>
                    <a:srgbClr val="01B4D2"/>
                  </a:solidFill>
                </a:rPr>
                <a:t>)</a:t>
              </a:r>
              <a:endParaRPr kumimoji="1" lang="ja-JP" altLang="en-US" sz="1600" b="1" spc="150">
                <a:solidFill>
                  <a:srgbClr val="01B4D2"/>
                </a:solidFill>
              </a:endParaRPr>
            </a:p>
          </p:txBody>
        </p:sp>
        <p:sp>
          <p:nvSpPr>
            <p:cNvPr id="8" name="四角形: 角を丸くする 7">
              <a:extLst>
                <a:ext uri="{FF2B5EF4-FFF2-40B4-BE49-F238E27FC236}">
                  <a16:creationId xmlns:a16="http://schemas.microsoft.com/office/drawing/2014/main" id="{3164E8C2-9A1C-D994-DB6B-70E90FCAFDE1}"/>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9" name="四角形: 角を丸くする 8">
            <a:extLst>
              <a:ext uri="{FF2B5EF4-FFF2-40B4-BE49-F238E27FC236}">
                <a16:creationId xmlns:a16="http://schemas.microsoft.com/office/drawing/2014/main" id="{F1E0BD80-6D93-2E6E-6BF3-FF030A9EF263}"/>
              </a:ext>
            </a:extLst>
          </p:cNvPr>
          <p:cNvSpPr/>
          <p:nvPr/>
        </p:nvSpPr>
        <p:spPr>
          <a:xfrm>
            <a:off x="1185848" y="694270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出所：日本財団「</a:t>
            </a:r>
            <a:r>
              <a:rPr kumimoji="1" lang="en-US" altLang="ja-JP" sz="900" err="1">
                <a:solidFill>
                  <a:schemeClr val="tx1">
                    <a:lumMod val="75000"/>
                    <a:lumOff val="25000"/>
                  </a:schemeClr>
                </a:solidFill>
              </a:rPr>
              <a:t>b&amp;g</a:t>
            </a:r>
            <a:r>
              <a:rPr kumimoji="1" lang="ja-JP" altLang="en-US" sz="900">
                <a:solidFill>
                  <a:schemeClr val="tx1">
                    <a:lumMod val="75000"/>
                    <a:lumOff val="25000"/>
                  </a:schemeClr>
                </a:solidFill>
              </a:rPr>
              <a:t>施設の開設・運営の手引書（</a:t>
            </a:r>
            <a:r>
              <a:rPr kumimoji="1" lang="en-US" altLang="ja-JP" sz="900">
                <a:solidFill>
                  <a:schemeClr val="tx1">
                    <a:lumMod val="75000"/>
                    <a:lumOff val="25000"/>
                  </a:schemeClr>
                </a:solidFill>
              </a:rPr>
              <a:t>2017.7</a:t>
            </a:r>
            <a:r>
              <a:rPr kumimoji="1" lang="ja-JP" altLang="en-US" sz="900">
                <a:solidFill>
                  <a:schemeClr val="tx1">
                    <a:lumMod val="75000"/>
                    <a:lumOff val="25000"/>
                  </a:schemeClr>
                </a:solidFill>
              </a:rPr>
              <a:t>月改訂版） 」を参考に日本総研作成</a:t>
            </a:r>
          </a:p>
        </p:txBody>
      </p:sp>
    </p:spTree>
    <p:extLst>
      <p:ext uri="{BB962C8B-B14F-4D97-AF65-F5344CB8AC3E}">
        <p14:creationId xmlns:p14="http://schemas.microsoft.com/office/powerpoint/2010/main" val="55430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43B95-7F3A-8D43-DC02-C45C79A11DE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2838CEE-8E05-7060-3469-F99AF0E02851}"/>
              </a:ext>
            </a:extLst>
          </p:cNvPr>
          <p:cNvSpPr>
            <a:spLocks noGrp="1"/>
          </p:cNvSpPr>
          <p:nvPr>
            <p:ph type="title"/>
          </p:nvPr>
        </p:nvSpPr>
        <p:spPr/>
        <p:txBody>
          <a:bodyPr/>
          <a:lstStyle/>
          <a:p>
            <a:r>
              <a:rPr lang="en-US" altLang="ja-JP"/>
              <a:t>1.</a:t>
            </a:r>
            <a:r>
              <a:rPr lang="ja-JP" altLang="en-US"/>
              <a:t>はじめに</a:t>
            </a:r>
          </a:p>
        </p:txBody>
      </p:sp>
      <p:sp>
        <p:nvSpPr>
          <p:cNvPr id="3" name="スライド番号プレースホルダー 2">
            <a:extLst>
              <a:ext uri="{FF2B5EF4-FFF2-40B4-BE49-F238E27FC236}">
                <a16:creationId xmlns:a16="http://schemas.microsoft.com/office/drawing/2014/main" id="{C40432BF-95B9-FDEA-5DB5-8700B08DDCCD}"/>
              </a:ext>
            </a:extLst>
          </p:cNvPr>
          <p:cNvSpPr>
            <a:spLocks noGrp="1"/>
          </p:cNvSpPr>
          <p:nvPr>
            <p:ph type="sldNum" sz="quarter" idx="12"/>
          </p:nvPr>
        </p:nvSpPr>
        <p:spPr/>
        <p:txBody>
          <a:bodyPr/>
          <a:lstStyle/>
          <a:p>
            <a:pPr algn="ctr"/>
            <a:fld id="{76EF8E48-CEE7-4676-9C0E-B2BDD8285033}" type="slidenum">
              <a:rPr kumimoji="1" lang="ja-JP" altLang="en-US" smtClean="0"/>
              <a:pPr algn="ctr"/>
              <a:t>2</a:t>
            </a:fld>
            <a:endParaRPr kumimoji="1" lang="ja-JP" altLang="en-US"/>
          </a:p>
        </p:txBody>
      </p:sp>
      <p:sp>
        <p:nvSpPr>
          <p:cNvPr id="9" name="テキスト プレースホルダー 8">
            <a:extLst>
              <a:ext uri="{FF2B5EF4-FFF2-40B4-BE49-F238E27FC236}">
                <a16:creationId xmlns:a16="http://schemas.microsoft.com/office/drawing/2014/main" id="{8F9C8CD9-4581-7AA4-6283-FC5453B18723}"/>
              </a:ext>
            </a:extLst>
          </p:cNvPr>
          <p:cNvSpPr>
            <a:spLocks noGrp="1"/>
          </p:cNvSpPr>
          <p:nvPr>
            <p:ph type="body" sz="half" idx="2"/>
          </p:nvPr>
        </p:nvSpPr>
        <p:spPr/>
        <p:txBody>
          <a:bodyPr/>
          <a:lstStyle/>
          <a:p>
            <a:r>
              <a:rPr lang="ja-JP" altLang="en-US" dirty="0"/>
              <a:t>⑴ 本資料の目的・構成</a:t>
            </a:r>
          </a:p>
        </p:txBody>
      </p:sp>
    </p:spTree>
    <p:extLst>
      <p:ext uri="{BB962C8B-B14F-4D97-AF65-F5344CB8AC3E}">
        <p14:creationId xmlns:p14="http://schemas.microsoft.com/office/powerpoint/2010/main" val="2087588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ED1A-4D5D-DCBD-8817-01DC04F007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1B204A-64C2-02C6-5BBC-88C29B58429A}"/>
              </a:ext>
            </a:extLst>
          </p:cNvPr>
          <p:cNvSpPr>
            <a:spLocks noGrp="1"/>
          </p:cNvSpPr>
          <p:nvPr>
            <p:ph type="title"/>
          </p:nvPr>
        </p:nvSpPr>
        <p:spPr>
          <a:xfrm>
            <a:off x="900000" y="443148"/>
            <a:ext cx="8926752" cy="279563"/>
          </a:xfrm>
        </p:spPr>
        <p:txBody>
          <a:bodyPr>
            <a:noAutofit/>
          </a:bodyPr>
          <a:lstStyle/>
          <a:p>
            <a:r>
              <a:rPr kumimoji="1" lang="ja-JP" altLang="en-US" spc="0"/>
              <a:t>雇用人数の検討③</a:t>
            </a:r>
            <a:r>
              <a:rPr kumimoji="1" lang="en-US" altLang="ja-JP" spc="0"/>
              <a:t>_</a:t>
            </a:r>
            <a:r>
              <a:rPr kumimoji="1" lang="ja-JP" altLang="en-US" spc="0"/>
              <a:t>１日あたりの必要工数を算出</a:t>
            </a:r>
          </a:p>
        </p:txBody>
      </p:sp>
      <p:sp>
        <p:nvSpPr>
          <p:cNvPr id="3" name="スライド番号プレースホルダー 2">
            <a:extLst>
              <a:ext uri="{FF2B5EF4-FFF2-40B4-BE49-F238E27FC236}">
                <a16:creationId xmlns:a16="http://schemas.microsoft.com/office/drawing/2014/main" id="{8516E1C1-3F5E-65B1-C44A-1A16FB5ED5AA}"/>
              </a:ext>
            </a:extLst>
          </p:cNvPr>
          <p:cNvSpPr>
            <a:spLocks noGrp="1"/>
          </p:cNvSpPr>
          <p:nvPr>
            <p:ph type="sldNum" sz="quarter" idx="12"/>
          </p:nvPr>
        </p:nvSpPr>
        <p:spPr/>
        <p:txBody>
          <a:bodyPr/>
          <a:lstStyle/>
          <a:p>
            <a:pPr algn="ctr"/>
            <a:fld id="{76EF8E48-CEE7-4676-9C0E-B2BDD8285033}" type="slidenum">
              <a:rPr kumimoji="1" lang="ja-JP" altLang="en-US" smtClean="0"/>
              <a:pPr algn="ctr"/>
              <a:t>29</a:t>
            </a:fld>
            <a:endParaRPr kumimoji="1" lang="ja-JP" altLang="en-US"/>
          </a:p>
        </p:txBody>
      </p:sp>
      <p:sp>
        <p:nvSpPr>
          <p:cNvPr id="4" name="テキスト プレースホルダー 3">
            <a:extLst>
              <a:ext uri="{FF2B5EF4-FFF2-40B4-BE49-F238E27FC236}">
                <a16:creationId xmlns:a16="http://schemas.microsoft.com/office/drawing/2014/main" id="{28C818D2-A2E6-A217-12FF-2ED3A68F9C3E}"/>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dirty="0">
                <a:solidFill>
                  <a:prstClr val="black">
                    <a:lumMod val="75000"/>
                    <a:lumOff val="25000"/>
                  </a:prstClr>
                </a:solidFill>
              </a:rPr>
              <a:t>洗い出した主要業務や各施設の定員を念頭に置いて、標準的な１日のスケジュールを作成します。</a:t>
            </a:r>
          </a:p>
          <a:p>
            <a:pPr marL="285750" indent="-285750">
              <a:buClr>
                <a:srgbClr val="01B4D2"/>
              </a:buClr>
              <a:buSzPct val="80000"/>
              <a:buFont typeface="Wingdings" panose="05000000000000000000" pitchFamily="2" charset="2"/>
              <a:buChar char="l"/>
            </a:pPr>
            <a:r>
              <a:rPr lang="ja-JP" altLang="en-US" spc="50" dirty="0">
                <a:solidFill>
                  <a:prstClr val="black">
                    <a:lumMod val="75000"/>
                    <a:lumOff val="25000"/>
                  </a:prstClr>
                </a:solidFill>
              </a:rPr>
              <a:t>１日のスケジュールを作成する中で、１日あたりフルタイム職員が何名必要か</a:t>
            </a:r>
            <a:r>
              <a:rPr lang="en-US" altLang="ja-JP" spc="50" dirty="0">
                <a:solidFill>
                  <a:prstClr val="black">
                    <a:lumMod val="75000"/>
                    <a:lumOff val="25000"/>
                  </a:prstClr>
                </a:solidFill>
              </a:rPr>
              <a:t>(</a:t>
            </a:r>
            <a:r>
              <a:rPr lang="ja-JP" altLang="en-US" spc="50" dirty="0">
                <a:solidFill>
                  <a:prstClr val="black">
                    <a:lumMod val="75000"/>
                    <a:lumOff val="25000"/>
                  </a:prstClr>
                </a:solidFill>
              </a:rPr>
              <a:t>つまり何工数必要か</a:t>
            </a:r>
            <a:r>
              <a:rPr lang="en-US" altLang="ja-JP" spc="50" dirty="0">
                <a:solidFill>
                  <a:prstClr val="black">
                    <a:lumMod val="75000"/>
                    <a:lumOff val="25000"/>
                  </a:prstClr>
                </a:solidFill>
              </a:rPr>
              <a:t>)</a:t>
            </a:r>
            <a:r>
              <a:rPr lang="ja-JP" altLang="en-US" spc="50" dirty="0">
                <a:solidFill>
                  <a:prstClr val="black">
                    <a:lumMod val="75000"/>
                    <a:lumOff val="25000"/>
                  </a:prstClr>
                </a:solidFill>
              </a:rPr>
              <a:t>を検討します。</a:t>
            </a:r>
          </a:p>
        </p:txBody>
      </p:sp>
      <p:grpSp>
        <p:nvGrpSpPr>
          <p:cNvPr id="5" name="グループ化 4">
            <a:extLst>
              <a:ext uri="{FF2B5EF4-FFF2-40B4-BE49-F238E27FC236}">
                <a16:creationId xmlns:a16="http://schemas.microsoft.com/office/drawing/2014/main" id="{F1FB7549-CDB6-0429-C844-2110A25F1974}"/>
              </a:ext>
            </a:extLst>
          </p:cNvPr>
          <p:cNvGrpSpPr/>
          <p:nvPr/>
        </p:nvGrpSpPr>
        <p:grpSpPr>
          <a:xfrm>
            <a:off x="552280" y="2260333"/>
            <a:ext cx="9599626" cy="222096"/>
            <a:chOff x="552280" y="2206375"/>
            <a:chExt cx="9599626" cy="222096"/>
          </a:xfrm>
        </p:grpSpPr>
        <p:sp>
          <p:nvSpPr>
            <p:cNvPr id="6" name="四角形: 角を丸くする 5">
              <a:extLst>
                <a:ext uri="{FF2B5EF4-FFF2-40B4-BE49-F238E27FC236}">
                  <a16:creationId xmlns:a16="http://schemas.microsoft.com/office/drawing/2014/main" id="{6B94586F-3BED-DA33-6089-3FFE19AF401D}"/>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１日当たりのスケジュール</a:t>
              </a:r>
              <a:r>
                <a:rPr kumimoji="1" lang="en-US" altLang="ja-JP" sz="1600" b="1" spc="150">
                  <a:solidFill>
                    <a:srgbClr val="01B4D2"/>
                  </a:solidFill>
                </a:rPr>
                <a:t>(</a:t>
              </a:r>
              <a:r>
                <a:rPr kumimoji="1" lang="ja-JP" altLang="en-US" sz="1600" b="1" spc="150">
                  <a:solidFill>
                    <a:srgbClr val="01B4D2"/>
                  </a:solidFill>
                </a:rPr>
                <a:t>例</a:t>
              </a:r>
              <a:r>
                <a:rPr kumimoji="1" lang="en-US" altLang="ja-JP" sz="1600" b="1" spc="150">
                  <a:solidFill>
                    <a:srgbClr val="01B4D2"/>
                  </a:solidFill>
                </a:rPr>
                <a:t>)</a:t>
              </a:r>
              <a:endParaRPr kumimoji="1" lang="ja-JP" altLang="en-US" sz="1600" b="1" spc="150">
                <a:solidFill>
                  <a:srgbClr val="01B4D2"/>
                </a:solidFill>
              </a:endParaRPr>
            </a:p>
          </p:txBody>
        </p:sp>
        <p:sp>
          <p:nvSpPr>
            <p:cNvPr id="7" name="四角形: 角を丸くする 6">
              <a:extLst>
                <a:ext uri="{FF2B5EF4-FFF2-40B4-BE49-F238E27FC236}">
                  <a16:creationId xmlns:a16="http://schemas.microsoft.com/office/drawing/2014/main" id="{839A296B-1314-B962-8CC7-65F4C55924C8}"/>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aphicFrame>
        <p:nvGraphicFramePr>
          <p:cNvPr id="119" name="Group 77">
            <a:extLst>
              <a:ext uri="{FF2B5EF4-FFF2-40B4-BE49-F238E27FC236}">
                <a16:creationId xmlns:a16="http://schemas.microsoft.com/office/drawing/2014/main" id="{033E73FE-8909-067B-2A44-A5BC76EC9F6A}"/>
              </a:ext>
            </a:extLst>
          </p:cNvPr>
          <p:cNvGraphicFramePr>
            <a:graphicFrameLocks noGrp="1"/>
          </p:cNvGraphicFramePr>
          <p:nvPr>
            <p:extLst>
              <p:ext uri="{D42A27DB-BD31-4B8C-83A1-F6EECF244321}">
                <p14:modId xmlns:p14="http://schemas.microsoft.com/office/powerpoint/2010/main" val="612500938"/>
              </p:ext>
            </p:extLst>
          </p:nvPr>
        </p:nvGraphicFramePr>
        <p:xfrm>
          <a:off x="539906" y="2699658"/>
          <a:ext cx="9612003" cy="4021552"/>
        </p:xfrm>
        <a:graphic>
          <a:graphicData uri="http://schemas.openxmlformats.org/drawingml/2006/table">
            <a:tbl>
              <a:tblPr/>
              <a:tblGrid>
                <a:gridCol w="703615">
                  <a:extLst>
                    <a:ext uri="{9D8B030D-6E8A-4147-A177-3AD203B41FA5}">
                      <a16:colId xmlns:a16="http://schemas.microsoft.com/office/drawing/2014/main" val="3490798109"/>
                    </a:ext>
                  </a:extLst>
                </a:gridCol>
                <a:gridCol w="2036708">
                  <a:extLst>
                    <a:ext uri="{9D8B030D-6E8A-4147-A177-3AD203B41FA5}">
                      <a16:colId xmlns:a16="http://schemas.microsoft.com/office/drawing/2014/main" val="20002"/>
                    </a:ext>
                  </a:extLst>
                </a:gridCol>
                <a:gridCol w="1717920">
                  <a:extLst>
                    <a:ext uri="{9D8B030D-6E8A-4147-A177-3AD203B41FA5}">
                      <a16:colId xmlns:a16="http://schemas.microsoft.com/office/drawing/2014/main" val="1289773086"/>
                    </a:ext>
                  </a:extLst>
                </a:gridCol>
                <a:gridCol w="1717920">
                  <a:extLst>
                    <a:ext uri="{9D8B030D-6E8A-4147-A177-3AD203B41FA5}">
                      <a16:colId xmlns:a16="http://schemas.microsoft.com/office/drawing/2014/main" val="197792364"/>
                    </a:ext>
                  </a:extLst>
                </a:gridCol>
                <a:gridCol w="1717920">
                  <a:extLst>
                    <a:ext uri="{9D8B030D-6E8A-4147-A177-3AD203B41FA5}">
                      <a16:colId xmlns:a16="http://schemas.microsoft.com/office/drawing/2014/main" val="1323772910"/>
                    </a:ext>
                  </a:extLst>
                </a:gridCol>
                <a:gridCol w="1717920">
                  <a:extLst>
                    <a:ext uri="{9D8B030D-6E8A-4147-A177-3AD203B41FA5}">
                      <a16:colId xmlns:a16="http://schemas.microsoft.com/office/drawing/2014/main" val="2079772968"/>
                    </a:ext>
                  </a:extLst>
                </a:gridCol>
              </a:tblGrid>
              <a:tr h="252000">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時間</a:t>
                      </a:r>
                    </a:p>
                  </a:txBody>
                  <a:tcPr marL="72000" marR="72000" marT="72000" marB="72000" anchor="ctr" horzOverflow="overflow">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拠点スケジュール</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スタッフ１</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1B4D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スタッフ２</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1B4D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スタッフ３</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1B4D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スタッフ４</a:t>
                      </a:r>
                    </a:p>
                  </a:txBody>
                  <a:tcPr marL="72000" marR="72000" marT="36000" marB="36000" anchor="ctr" horzOverflow="overflow">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1B4D2"/>
                    </a:solidFill>
                  </a:tcPr>
                </a:tc>
                <a:extLst>
                  <a:ext uri="{0D108BD9-81ED-4DB2-BD59-A6C34878D82A}">
                    <a16:rowId xmlns:a16="http://schemas.microsoft.com/office/drawing/2014/main" val="10000"/>
                  </a:ext>
                </a:extLst>
              </a:tr>
              <a:tr h="252000">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spc="600">
                        <a:solidFill>
                          <a:schemeClr val="bg1"/>
                        </a:solidFill>
                        <a:effectLst/>
                        <a:latin typeface="+mn-ea"/>
                        <a:ea typeface="+mn-ea"/>
                        <a:cs typeface="+mn-cs"/>
                      </a:endParaRP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v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400" b="1" u="none" strike="noStrike" kern="1200" spc="600">
                        <a:solidFill>
                          <a:schemeClr val="bg1"/>
                        </a:solidFill>
                        <a:effectLst/>
                        <a:latin typeface="+mn-ea"/>
                        <a:ea typeface="+mn-ea"/>
                        <a:cs typeface="+mn-cs"/>
                      </a:endParaRP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9DB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1" u="none" strike="noStrike" kern="1200" spc="0">
                          <a:solidFill>
                            <a:schemeClr val="bg1"/>
                          </a:solidFill>
                          <a:effectLst/>
                          <a:latin typeface="+mn-ea"/>
                          <a:ea typeface="+mn-ea"/>
                          <a:cs typeface="+mn-cs"/>
                        </a:rPr>
                        <a:t>管理者</a:t>
                      </a:r>
                      <a:r>
                        <a:rPr kumimoji="1" lang="en-US" altLang="ja-JP" sz="1400" b="1" u="none" strike="noStrike" kern="1200" spc="0">
                          <a:solidFill>
                            <a:schemeClr val="bg1"/>
                          </a:solidFill>
                          <a:effectLst/>
                          <a:latin typeface="+mn-ea"/>
                          <a:ea typeface="+mn-ea"/>
                          <a:cs typeface="+mn-cs"/>
                        </a:rPr>
                        <a:t>/</a:t>
                      </a:r>
                      <a:r>
                        <a:rPr kumimoji="1" lang="ja-JP" altLang="en-US" sz="1400" b="1" u="none" strike="noStrike" kern="1200" spc="0">
                          <a:solidFill>
                            <a:schemeClr val="bg1"/>
                          </a:solidFill>
                          <a:effectLst/>
                          <a:latin typeface="+mn-ea"/>
                          <a:ea typeface="+mn-ea"/>
                          <a:cs typeface="+mn-cs"/>
                        </a:rPr>
                        <a:t>常勤</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B4D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1400" b="1" u="none" strike="noStrike" kern="1200" spc="0">
                          <a:solidFill>
                            <a:schemeClr val="bg1"/>
                          </a:solidFill>
                          <a:effectLst/>
                          <a:latin typeface="+mn-ea"/>
                          <a:ea typeface="+mn-ea"/>
                          <a:cs typeface="+mn-cs"/>
                        </a:rPr>
                        <a:t>支援員</a:t>
                      </a:r>
                      <a:r>
                        <a:rPr kumimoji="1" lang="en-US" altLang="zh-TW" sz="1400" b="1" u="none" strike="noStrike" kern="1200" spc="0">
                          <a:solidFill>
                            <a:schemeClr val="bg1"/>
                          </a:solidFill>
                          <a:effectLst/>
                          <a:latin typeface="+mn-ea"/>
                          <a:ea typeface="+mn-ea"/>
                          <a:cs typeface="+mn-cs"/>
                        </a:rPr>
                        <a:t>/</a:t>
                      </a:r>
                      <a:r>
                        <a:rPr kumimoji="1" lang="zh-TW" altLang="en-US" sz="1400" b="1" u="none" strike="noStrike" kern="1200" spc="0">
                          <a:solidFill>
                            <a:schemeClr val="bg1"/>
                          </a:solidFill>
                          <a:effectLst/>
                          <a:latin typeface="+mn-ea"/>
                          <a:ea typeface="+mn-ea"/>
                          <a:cs typeface="+mn-cs"/>
                        </a:rPr>
                        <a:t>非常勤</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B4D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1400" b="1" u="none" strike="noStrike" kern="1200" spc="0">
                          <a:solidFill>
                            <a:schemeClr val="bg1"/>
                          </a:solidFill>
                          <a:effectLst/>
                          <a:latin typeface="+mn-ea"/>
                          <a:ea typeface="+mn-ea"/>
                          <a:cs typeface="+mn-cs"/>
                        </a:rPr>
                        <a:t>支援員</a:t>
                      </a:r>
                      <a:r>
                        <a:rPr kumimoji="1" lang="en-US" altLang="zh-TW" sz="1400" b="1" u="none" strike="noStrike" kern="1200" spc="0">
                          <a:solidFill>
                            <a:schemeClr val="bg1"/>
                          </a:solidFill>
                          <a:effectLst/>
                          <a:latin typeface="+mn-ea"/>
                          <a:ea typeface="+mn-ea"/>
                          <a:cs typeface="+mn-cs"/>
                        </a:rPr>
                        <a:t>/</a:t>
                      </a:r>
                      <a:r>
                        <a:rPr kumimoji="1" lang="zh-TW" altLang="en-US" sz="1400" b="1" u="none" strike="noStrike" kern="1200" spc="0">
                          <a:solidFill>
                            <a:schemeClr val="bg1"/>
                          </a:solidFill>
                          <a:effectLst/>
                          <a:latin typeface="+mn-ea"/>
                          <a:ea typeface="+mn-ea"/>
                          <a:cs typeface="+mn-cs"/>
                        </a:rPr>
                        <a:t>非常勤</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B4D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1400" b="1" u="none" strike="noStrike" kern="1200" spc="0">
                          <a:solidFill>
                            <a:schemeClr val="bg1"/>
                          </a:solidFill>
                          <a:effectLst/>
                          <a:latin typeface="+mn-ea"/>
                          <a:ea typeface="+mn-ea"/>
                          <a:cs typeface="+mn-cs"/>
                        </a:rPr>
                        <a:t>支援員</a:t>
                      </a:r>
                      <a:r>
                        <a:rPr kumimoji="1" lang="en-US" altLang="zh-TW" sz="1400" b="1" u="none" strike="noStrike" kern="1200" spc="0">
                          <a:solidFill>
                            <a:schemeClr val="bg1"/>
                          </a:solidFill>
                          <a:effectLst/>
                          <a:latin typeface="+mn-ea"/>
                          <a:ea typeface="+mn-ea"/>
                          <a:cs typeface="+mn-cs"/>
                        </a:rPr>
                        <a:t>/</a:t>
                      </a:r>
                      <a:r>
                        <a:rPr kumimoji="1" lang="zh-TW" altLang="en-US" sz="1400" b="1" u="none" strike="noStrike" kern="1200" spc="0">
                          <a:solidFill>
                            <a:schemeClr val="bg1"/>
                          </a:solidFill>
                          <a:effectLst/>
                          <a:latin typeface="+mn-ea"/>
                          <a:ea typeface="+mn-ea"/>
                          <a:cs typeface="+mn-cs"/>
                        </a:rPr>
                        <a:t>非常勤</a:t>
                      </a:r>
                    </a:p>
                  </a:txBody>
                  <a:tcPr marL="72000" marR="72000" marT="36000" marB="36000" anchor="ctr" horzOverflow="overflow">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1B4D2"/>
                    </a:solidFill>
                  </a:tcPr>
                </a:tc>
                <a:extLst>
                  <a:ext uri="{0D108BD9-81ED-4DB2-BD59-A6C34878D82A}">
                    <a16:rowId xmlns:a16="http://schemas.microsoft.com/office/drawing/2014/main" val="1476032999"/>
                  </a:ext>
                </a:extLst>
              </a:tr>
              <a:tr h="492976">
                <a:tc>
                  <a:txBody>
                    <a:bodyPr/>
                    <a:lstStyle/>
                    <a:p>
                      <a:pPr marL="0" algn="just" defTabSz="1007943" rtl="0" eaLnBrk="1" latinLnBrk="0" hangingPunct="1"/>
                      <a:r>
                        <a:rPr kumimoji="1" lang="en-US" altLang="ja-JP" sz="1200" kern="1200">
                          <a:solidFill>
                            <a:schemeClr val="tx1">
                              <a:lumMod val="75000"/>
                              <a:lumOff val="25000"/>
                            </a:schemeClr>
                          </a:solidFill>
                          <a:latin typeface="+mn-lt"/>
                          <a:ea typeface="+mn-ea"/>
                          <a:cs typeface="+mn-cs"/>
                        </a:rPr>
                        <a:t>14:00</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nchorCtr="1">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開所準備・送迎</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事務作業</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準備・掃除</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送迎</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送迎</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92976">
                <a:tc>
                  <a:txBody>
                    <a:bodyPr/>
                    <a:lstStyle/>
                    <a:p>
                      <a:pPr marL="0" algn="just" defTabSz="1007943" rtl="0" eaLnBrk="1" latinLnBrk="0" hangingPunct="1"/>
                      <a:r>
                        <a:rPr kumimoji="1" lang="en-US" altLang="ja-JP" sz="1200" kern="1200">
                          <a:solidFill>
                            <a:schemeClr val="tx1">
                              <a:lumMod val="75000"/>
                              <a:lumOff val="25000"/>
                            </a:schemeClr>
                          </a:solidFill>
                          <a:latin typeface="+mn-lt"/>
                          <a:ea typeface="+mn-ea"/>
                          <a:cs typeface="+mn-cs"/>
                        </a:rPr>
                        <a:t>15:00</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nchorCtr="1">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8332457"/>
                  </a:ext>
                </a:extLst>
              </a:tr>
              <a:tr h="492976">
                <a:tc>
                  <a:txBody>
                    <a:bodyPr/>
                    <a:lstStyle/>
                    <a:p>
                      <a:pPr marL="0" algn="just" defTabSz="1007943" rtl="0" eaLnBrk="1" latinLnBrk="0" hangingPunct="1"/>
                      <a:r>
                        <a:rPr kumimoji="1" lang="en-US" altLang="ja-JP" sz="1200" kern="1200">
                          <a:solidFill>
                            <a:schemeClr val="tx1">
                              <a:lumMod val="75000"/>
                              <a:lumOff val="25000"/>
                            </a:schemeClr>
                          </a:solidFill>
                          <a:latin typeface="+mn-lt"/>
                          <a:ea typeface="+mn-ea"/>
                          <a:cs typeface="+mn-cs"/>
                        </a:rPr>
                        <a:t>16:00</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nchorCtr="1">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事務作業</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1000223"/>
                  </a:ext>
                </a:extLst>
              </a:tr>
              <a:tr h="492976">
                <a:tc>
                  <a:txBody>
                    <a:bodyPr/>
                    <a:lstStyle/>
                    <a:p>
                      <a:pPr marL="0" algn="just" defTabSz="1007943" rtl="0" eaLnBrk="1" latinLnBrk="0" hangingPunct="1"/>
                      <a:r>
                        <a:rPr kumimoji="1" lang="en-US" altLang="ja-JP" sz="1200" kern="1200">
                          <a:solidFill>
                            <a:schemeClr val="tx1">
                              <a:lumMod val="75000"/>
                              <a:lumOff val="25000"/>
                            </a:schemeClr>
                          </a:solidFill>
                          <a:latin typeface="+mn-lt"/>
                          <a:ea typeface="+mn-ea"/>
                          <a:cs typeface="+mn-cs"/>
                        </a:rPr>
                        <a:t>17:00</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nchorCtr="1">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遊び</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遊び対応</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遊び対応</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食事準備</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食事準備</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0667484"/>
                  </a:ext>
                </a:extLst>
              </a:tr>
              <a:tr h="492976">
                <a:tc>
                  <a:txBody>
                    <a:bodyPr/>
                    <a:lstStyle/>
                    <a:p>
                      <a:pPr marL="0" algn="just" defTabSz="1007943" rtl="0" eaLnBrk="1" latinLnBrk="0" hangingPunct="1"/>
                      <a:r>
                        <a:rPr kumimoji="1" lang="en-US" altLang="ja-JP" sz="1200" kern="1200">
                          <a:solidFill>
                            <a:schemeClr val="tx1">
                              <a:lumMod val="75000"/>
                              <a:lumOff val="25000"/>
                            </a:schemeClr>
                          </a:solidFill>
                          <a:latin typeface="+mn-lt"/>
                          <a:ea typeface="+mn-ea"/>
                          <a:cs typeface="+mn-cs"/>
                        </a:rPr>
                        <a:t>18:00</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nchorCtr="1">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夕食</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食事提供</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食事提供</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食事提供</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食事提供</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08285109"/>
                  </a:ext>
                </a:extLst>
              </a:tr>
              <a:tr h="492976">
                <a:tc>
                  <a:txBody>
                    <a:bodyPr/>
                    <a:lstStyle/>
                    <a:p>
                      <a:pPr marL="0" algn="just" defTabSz="1007943" rtl="0" eaLnBrk="1" latinLnBrk="0" hangingPunct="1"/>
                      <a:r>
                        <a:rPr kumimoji="1" lang="en-US" altLang="ja-JP" sz="1200" kern="1200">
                          <a:solidFill>
                            <a:schemeClr val="tx1">
                              <a:lumMod val="75000"/>
                              <a:lumOff val="25000"/>
                            </a:schemeClr>
                          </a:solidFill>
                          <a:latin typeface="+mn-lt"/>
                          <a:ea typeface="+mn-ea"/>
                          <a:cs typeface="+mn-cs"/>
                        </a:rPr>
                        <a:t>19:00</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nchorCtr="1">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自由時間</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事務作業</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遊び対応</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学習支援</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食事片付け</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28479726"/>
                  </a:ext>
                </a:extLst>
              </a:tr>
              <a:tr h="492976">
                <a:tc>
                  <a:txBody>
                    <a:bodyPr/>
                    <a:lstStyle/>
                    <a:p>
                      <a:pPr marL="0" algn="just" defTabSz="1007943" rtl="0" eaLnBrk="1" latinLnBrk="0" hangingPunct="1"/>
                      <a:r>
                        <a:rPr kumimoji="1" lang="en-US" altLang="ja-JP" sz="1200" kern="1200">
                          <a:solidFill>
                            <a:schemeClr val="tx1">
                              <a:lumMod val="75000"/>
                              <a:lumOff val="25000"/>
                            </a:schemeClr>
                          </a:solidFill>
                          <a:latin typeface="+mn-lt"/>
                          <a:ea typeface="+mn-ea"/>
                          <a:cs typeface="+mn-cs"/>
                        </a:rPr>
                        <a:t>20:00</a:t>
                      </a:r>
                      <a:endParaRPr kumimoji="1" lang="ja-JP" altLang="en-US" sz="1200" kern="1200">
                        <a:solidFill>
                          <a:schemeClr val="tx1">
                            <a:lumMod val="75000"/>
                            <a:lumOff val="25000"/>
                          </a:schemeClr>
                        </a:solidFill>
                        <a:latin typeface="+mn-lt"/>
                        <a:ea typeface="+mn-ea"/>
                        <a:cs typeface="+mn-cs"/>
                      </a:endParaRPr>
                    </a:p>
                  </a:txBody>
                  <a:tcPr marL="72000" marR="72000" marT="36000" marB="36000" anchor="ctr" anchorCtr="1">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閉所作業・送迎</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E4F6FD"/>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スタッフとりまとめ</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送迎</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送迎</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algn="just" defTabSz="1007943" rtl="0" eaLnBrk="1" latinLnBrk="0" hangingPunct="1"/>
                      <a:r>
                        <a:rPr kumimoji="1" lang="ja-JP" altLang="en-US" sz="1200" kern="1200">
                          <a:solidFill>
                            <a:schemeClr val="tx1">
                              <a:lumMod val="75000"/>
                              <a:lumOff val="25000"/>
                            </a:schemeClr>
                          </a:solidFill>
                          <a:latin typeface="+mn-lt"/>
                          <a:ea typeface="+mn-ea"/>
                          <a:cs typeface="+mn-cs"/>
                        </a:rPr>
                        <a:t>片付け・掃除</a:t>
                      </a:r>
                    </a:p>
                  </a:txBody>
                  <a:tcPr marL="108000" marR="72000" marT="36000" marB="3600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26346465"/>
                  </a:ext>
                </a:extLst>
              </a:tr>
            </a:tbl>
          </a:graphicData>
        </a:graphic>
      </p:graphicFrame>
      <p:sp>
        <p:nvSpPr>
          <p:cNvPr id="120" name="四角形: 角を丸くする 119">
            <a:extLst>
              <a:ext uri="{FF2B5EF4-FFF2-40B4-BE49-F238E27FC236}">
                <a16:creationId xmlns:a16="http://schemas.microsoft.com/office/drawing/2014/main" id="{6568FDBA-EAE4-25CD-FF3E-2443E2D07DDD}"/>
              </a:ext>
            </a:extLst>
          </p:cNvPr>
          <p:cNvSpPr/>
          <p:nvPr/>
        </p:nvSpPr>
        <p:spPr>
          <a:xfrm>
            <a:off x="1185848" y="2313713"/>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以下の例の場合、１日当たり４工数が必要。</a:t>
            </a:r>
          </a:p>
        </p:txBody>
      </p:sp>
      <p:sp>
        <p:nvSpPr>
          <p:cNvPr id="8" name="四角形: 角を丸くする 7">
            <a:extLst>
              <a:ext uri="{FF2B5EF4-FFF2-40B4-BE49-F238E27FC236}">
                <a16:creationId xmlns:a16="http://schemas.microsoft.com/office/drawing/2014/main" id="{3C591850-E821-9652-C3FC-55DB1777F4F6}"/>
              </a:ext>
            </a:extLst>
          </p:cNvPr>
          <p:cNvSpPr/>
          <p:nvPr/>
        </p:nvSpPr>
        <p:spPr>
          <a:xfrm>
            <a:off x="1185848" y="694270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出所：日本財団「</a:t>
            </a:r>
            <a:r>
              <a:rPr kumimoji="1" lang="en-US" altLang="ja-JP" sz="900" dirty="0" err="1">
                <a:solidFill>
                  <a:schemeClr val="tx1">
                    <a:lumMod val="75000"/>
                    <a:lumOff val="25000"/>
                  </a:schemeClr>
                </a:solidFill>
              </a:rPr>
              <a:t>b&amp;g</a:t>
            </a:r>
            <a:r>
              <a:rPr kumimoji="1" lang="ja-JP" altLang="en-US" sz="900" dirty="0">
                <a:solidFill>
                  <a:schemeClr val="tx1">
                    <a:lumMod val="75000"/>
                    <a:lumOff val="25000"/>
                  </a:schemeClr>
                </a:solidFill>
              </a:rPr>
              <a:t>施設の開設・運営の手引書（</a:t>
            </a:r>
            <a:r>
              <a:rPr kumimoji="1" lang="en-US" altLang="ja-JP" sz="900" dirty="0">
                <a:solidFill>
                  <a:schemeClr val="tx1">
                    <a:lumMod val="75000"/>
                    <a:lumOff val="25000"/>
                  </a:schemeClr>
                </a:solidFill>
              </a:rPr>
              <a:t>2017.7</a:t>
            </a:r>
            <a:r>
              <a:rPr kumimoji="1" lang="ja-JP" altLang="en-US" sz="900" dirty="0">
                <a:solidFill>
                  <a:schemeClr val="tx1">
                    <a:lumMod val="75000"/>
                    <a:lumOff val="25000"/>
                  </a:schemeClr>
                </a:solidFill>
              </a:rPr>
              <a:t>月改訂版）」を参考に日本総研作成</a:t>
            </a:r>
          </a:p>
        </p:txBody>
      </p:sp>
    </p:spTree>
    <p:extLst>
      <p:ext uri="{BB962C8B-B14F-4D97-AF65-F5344CB8AC3E}">
        <p14:creationId xmlns:p14="http://schemas.microsoft.com/office/powerpoint/2010/main" val="1114989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86AB9-C73A-EB48-A69A-6809A135C4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18E1C0-87A8-4F38-0ABE-A6C9CCE164AD}"/>
              </a:ext>
            </a:extLst>
          </p:cNvPr>
          <p:cNvSpPr>
            <a:spLocks noGrp="1"/>
          </p:cNvSpPr>
          <p:nvPr>
            <p:ph type="title"/>
          </p:nvPr>
        </p:nvSpPr>
        <p:spPr/>
        <p:txBody>
          <a:bodyPr/>
          <a:lstStyle/>
          <a:p>
            <a:r>
              <a:rPr kumimoji="1" lang="ja-JP" altLang="en-US"/>
              <a:t>雇用人数の検討④</a:t>
            </a:r>
            <a:r>
              <a:rPr kumimoji="1" lang="en-US" altLang="ja-JP"/>
              <a:t>_</a:t>
            </a:r>
            <a:r>
              <a:rPr kumimoji="1" lang="ja-JP" altLang="en-US"/>
              <a:t>全体必要人数の算出</a:t>
            </a:r>
          </a:p>
        </p:txBody>
      </p:sp>
      <p:sp>
        <p:nvSpPr>
          <p:cNvPr id="3" name="スライド番号プレースホルダー 2">
            <a:extLst>
              <a:ext uri="{FF2B5EF4-FFF2-40B4-BE49-F238E27FC236}">
                <a16:creationId xmlns:a16="http://schemas.microsoft.com/office/drawing/2014/main" id="{DACBA1AA-008F-6726-897B-4C1001FFFE63}"/>
              </a:ext>
            </a:extLst>
          </p:cNvPr>
          <p:cNvSpPr>
            <a:spLocks noGrp="1"/>
          </p:cNvSpPr>
          <p:nvPr>
            <p:ph type="sldNum" sz="quarter" idx="12"/>
          </p:nvPr>
        </p:nvSpPr>
        <p:spPr/>
        <p:txBody>
          <a:bodyPr/>
          <a:lstStyle/>
          <a:p>
            <a:pPr algn="ctr"/>
            <a:fld id="{76EF8E48-CEE7-4676-9C0E-B2BDD8285033}" type="slidenum">
              <a:rPr kumimoji="1" lang="ja-JP" altLang="en-US" smtClean="0"/>
              <a:pPr algn="ctr"/>
              <a:t>30</a:t>
            </a:fld>
            <a:endParaRPr kumimoji="1" lang="ja-JP" altLang="en-US"/>
          </a:p>
        </p:txBody>
      </p:sp>
      <p:sp>
        <p:nvSpPr>
          <p:cNvPr id="4" name="テキスト プレースホルダー 3">
            <a:extLst>
              <a:ext uri="{FF2B5EF4-FFF2-40B4-BE49-F238E27FC236}">
                <a16:creationId xmlns:a16="http://schemas.microsoft.com/office/drawing/2014/main" id="{DC1BE96E-B187-AF30-2C2C-831AA47AED92}"/>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１日当たり必要工数</a:t>
            </a:r>
            <a:r>
              <a:rPr lang="en-US" altLang="ja-JP" spc="50">
                <a:solidFill>
                  <a:prstClr val="black">
                    <a:lumMod val="75000"/>
                    <a:lumOff val="25000"/>
                  </a:prstClr>
                </a:solidFill>
              </a:rPr>
              <a:t>(</a:t>
            </a:r>
            <a:r>
              <a:rPr lang="ja-JP" altLang="en-US" spc="50">
                <a:solidFill>
                  <a:prstClr val="black">
                    <a:lumMod val="75000"/>
                    <a:lumOff val="25000"/>
                  </a:prstClr>
                </a:solidFill>
              </a:rPr>
              <a:t>下表の最下行の「工数計」</a:t>
            </a:r>
            <a:r>
              <a:rPr lang="en-US" altLang="ja-JP" spc="50">
                <a:solidFill>
                  <a:prstClr val="black">
                    <a:lumMod val="75000"/>
                    <a:lumOff val="25000"/>
                  </a:prstClr>
                </a:solidFill>
              </a:rPr>
              <a:t>)</a:t>
            </a:r>
            <a:r>
              <a:rPr lang="ja-JP" altLang="en-US" spc="50">
                <a:solidFill>
                  <a:prstClr val="black">
                    <a:lumMod val="75000"/>
                    <a:lumOff val="25000"/>
                  </a:prstClr>
                </a:solidFill>
              </a:rPr>
              <a:t>を満たすように、各職員の勤務日数や勤務時間を考慮しつつ、全体必要人数を検討します。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実際には、採用を進める中で下表を適宜更新しながら必要な人数を確保します。</a:t>
            </a:r>
          </a:p>
        </p:txBody>
      </p:sp>
      <p:grpSp>
        <p:nvGrpSpPr>
          <p:cNvPr id="5" name="グループ化 4">
            <a:extLst>
              <a:ext uri="{FF2B5EF4-FFF2-40B4-BE49-F238E27FC236}">
                <a16:creationId xmlns:a16="http://schemas.microsoft.com/office/drawing/2014/main" id="{2A95A2F6-2A6B-1356-D992-FAFF94791059}"/>
              </a:ext>
            </a:extLst>
          </p:cNvPr>
          <p:cNvGrpSpPr/>
          <p:nvPr/>
        </p:nvGrpSpPr>
        <p:grpSpPr>
          <a:xfrm>
            <a:off x="552280" y="2260333"/>
            <a:ext cx="4793626" cy="222096"/>
            <a:chOff x="552280" y="2206375"/>
            <a:chExt cx="4793626" cy="222096"/>
          </a:xfrm>
        </p:grpSpPr>
        <p:sp>
          <p:nvSpPr>
            <p:cNvPr id="6" name="四角形: 角を丸くする 5">
              <a:extLst>
                <a:ext uri="{FF2B5EF4-FFF2-40B4-BE49-F238E27FC236}">
                  <a16:creationId xmlns:a16="http://schemas.microsoft.com/office/drawing/2014/main" id="{62C6301F-26E9-9990-6373-116733B628C9}"/>
                </a:ext>
              </a:extLst>
            </p:cNvPr>
            <p:cNvSpPr/>
            <p:nvPr/>
          </p:nvSpPr>
          <p:spPr>
            <a:xfrm>
              <a:off x="850470" y="2206375"/>
              <a:ext cx="4495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全体必要人数の検討例</a:t>
              </a:r>
              <a:r>
                <a:rPr kumimoji="1" lang="en-US" altLang="ja-JP" sz="1600" b="1" spc="150">
                  <a:solidFill>
                    <a:srgbClr val="01B4D2"/>
                  </a:solidFill>
                </a:rPr>
                <a:t>(</a:t>
              </a:r>
              <a:r>
                <a:rPr kumimoji="1" lang="ja-JP" altLang="en-US" sz="1600" b="1" spc="150">
                  <a:solidFill>
                    <a:srgbClr val="01B4D2"/>
                  </a:solidFill>
                </a:rPr>
                <a:t>例</a:t>
              </a:r>
              <a:r>
                <a:rPr kumimoji="1" lang="en-US" altLang="ja-JP" sz="1600" b="1" spc="150">
                  <a:solidFill>
                    <a:srgbClr val="01B4D2"/>
                  </a:solidFill>
                </a:rPr>
                <a:t>)</a:t>
              </a:r>
              <a:endParaRPr kumimoji="1" lang="ja-JP" altLang="en-US" sz="1600" b="1" spc="150">
                <a:solidFill>
                  <a:srgbClr val="01B4D2"/>
                </a:solidFill>
              </a:endParaRPr>
            </a:p>
          </p:txBody>
        </p:sp>
        <p:sp>
          <p:nvSpPr>
            <p:cNvPr id="7" name="四角形: 角を丸くする 6">
              <a:extLst>
                <a:ext uri="{FF2B5EF4-FFF2-40B4-BE49-F238E27FC236}">
                  <a16:creationId xmlns:a16="http://schemas.microsoft.com/office/drawing/2014/main" id="{DE8B3C75-6681-3CAD-1525-6037A969341D}"/>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9" name="四角形: 角を丸くする 8">
            <a:extLst>
              <a:ext uri="{FF2B5EF4-FFF2-40B4-BE49-F238E27FC236}">
                <a16:creationId xmlns:a16="http://schemas.microsoft.com/office/drawing/2014/main" id="{2FB4A560-2A48-8C6F-527C-0AC3E48C46EE}"/>
              </a:ext>
            </a:extLst>
          </p:cNvPr>
          <p:cNvSpPr/>
          <p:nvPr/>
        </p:nvSpPr>
        <p:spPr>
          <a:xfrm>
            <a:off x="1185848" y="6451732"/>
            <a:ext cx="8869493" cy="38594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右表：日本総合研究所「児童育成支援拠点事業の実施状況の把握と事業促進に向けた調査研究」アンケート調査結果より</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設問内容「実際に配置されている職員の人数について、職員の合計人数、</a:t>
            </a:r>
            <a:r>
              <a:rPr kumimoji="1" lang="en-US" altLang="ja-JP" sz="900">
                <a:solidFill>
                  <a:schemeClr val="tx1">
                    <a:lumMod val="75000"/>
                    <a:lumOff val="25000"/>
                  </a:schemeClr>
                </a:solidFill>
              </a:rPr>
              <a:t>1</a:t>
            </a:r>
            <a:r>
              <a:rPr kumimoji="1" lang="ja-JP" altLang="en-US" sz="900">
                <a:solidFill>
                  <a:schemeClr val="tx1">
                    <a:lumMod val="75000"/>
                    <a:lumOff val="25000"/>
                  </a:schemeClr>
                </a:solidFill>
              </a:rPr>
              <a:t>日に必要な平均的な人数をご記入ください。」</a:t>
            </a:r>
          </a:p>
        </p:txBody>
      </p:sp>
      <p:graphicFrame>
        <p:nvGraphicFramePr>
          <p:cNvPr id="10" name="表 9">
            <a:extLst>
              <a:ext uri="{FF2B5EF4-FFF2-40B4-BE49-F238E27FC236}">
                <a16:creationId xmlns:a16="http://schemas.microsoft.com/office/drawing/2014/main" id="{135E59E4-95BE-4DA5-76A5-D6FB9AA1B388}"/>
              </a:ext>
            </a:extLst>
          </p:cNvPr>
          <p:cNvGraphicFramePr>
            <a:graphicFrameLocks noGrp="1"/>
          </p:cNvGraphicFramePr>
          <p:nvPr>
            <p:extLst>
              <p:ext uri="{D42A27DB-BD31-4B8C-83A1-F6EECF244321}">
                <p14:modId xmlns:p14="http://schemas.microsoft.com/office/powerpoint/2010/main" val="940453736"/>
              </p:ext>
            </p:extLst>
          </p:nvPr>
        </p:nvGraphicFramePr>
        <p:xfrm>
          <a:off x="552280" y="2608948"/>
          <a:ext cx="5983185" cy="3652151"/>
        </p:xfrm>
        <a:graphic>
          <a:graphicData uri="http://schemas.openxmlformats.org/drawingml/2006/table">
            <a:tbl>
              <a:tblPr firstRow="1" bandRow="1">
                <a:tableStyleId>{5C22544A-7EE6-4342-B048-85BDC9FD1C3A}</a:tableStyleId>
              </a:tblPr>
              <a:tblGrid>
                <a:gridCol w="1421125">
                  <a:extLst>
                    <a:ext uri="{9D8B030D-6E8A-4147-A177-3AD203B41FA5}">
                      <a16:colId xmlns:a16="http://schemas.microsoft.com/office/drawing/2014/main" val="911147242"/>
                    </a:ext>
                  </a:extLst>
                </a:gridCol>
                <a:gridCol w="1053548">
                  <a:extLst>
                    <a:ext uri="{9D8B030D-6E8A-4147-A177-3AD203B41FA5}">
                      <a16:colId xmlns:a16="http://schemas.microsoft.com/office/drawing/2014/main" val="266067724"/>
                    </a:ext>
                  </a:extLst>
                </a:gridCol>
                <a:gridCol w="1169504">
                  <a:extLst>
                    <a:ext uri="{9D8B030D-6E8A-4147-A177-3AD203B41FA5}">
                      <a16:colId xmlns:a16="http://schemas.microsoft.com/office/drawing/2014/main" val="1311838846"/>
                    </a:ext>
                  </a:extLst>
                </a:gridCol>
                <a:gridCol w="1169504">
                  <a:extLst>
                    <a:ext uri="{9D8B030D-6E8A-4147-A177-3AD203B41FA5}">
                      <a16:colId xmlns:a16="http://schemas.microsoft.com/office/drawing/2014/main" val="1274588418"/>
                    </a:ext>
                  </a:extLst>
                </a:gridCol>
                <a:gridCol w="1169504">
                  <a:extLst>
                    <a:ext uri="{9D8B030D-6E8A-4147-A177-3AD203B41FA5}">
                      <a16:colId xmlns:a16="http://schemas.microsoft.com/office/drawing/2014/main" val="1856647065"/>
                    </a:ext>
                  </a:extLst>
                </a:gridCol>
              </a:tblGrid>
              <a:tr h="293111">
                <a:tc>
                  <a:txBody>
                    <a:bodyPr/>
                    <a:lstStyle/>
                    <a:p>
                      <a:pPr algn="ctr"/>
                      <a:r>
                        <a:rPr kumimoji="1" lang="ja-JP" altLang="en-US" sz="1200">
                          <a:latin typeface="+mn-ea"/>
                          <a:ea typeface="+mn-ea"/>
                        </a:rPr>
                        <a:t>職員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marL="0" indent="0" algn="ctr"/>
                      <a:r>
                        <a:rPr kumimoji="1" lang="ja-JP" altLang="en-US" sz="1200">
                          <a:latin typeface="+mn-ea"/>
                          <a:ea typeface="+mn-ea"/>
                        </a:rPr>
                        <a:t>勤務日数</a:t>
                      </a:r>
                      <a:r>
                        <a:rPr kumimoji="1" lang="en-US" altLang="ja-JP" sz="1200">
                          <a:latin typeface="+mn-ea"/>
                          <a:ea typeface="+mn-ea"/>
                        </a:rPr>
                        <a:t>/</a:t>
                      </a:r>
                      <a:r>
                        <a:rPr kumimoji="1" lang="ja-JP" altLang="en-US" sz="1200">
                          <a:latin typeface="+mn-ea"/>
                          <a:ea typeface="+mn-ea"/>
                        </a:rPr>
                        <a:t>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algn="ctr"/>
                      <a:r>
                        <a:rPr kumimoji="1" lang="ja-JP" altLang="en-US" sz="1200">
                          <a:latin typeface="+mn-ea"/>
                          <a:ea typeface="+mn-ea"/>
                        </a:rPr>
                        <a:t>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algn="ctr"/>
                      <a:r>
                        <a:rPr kumimoji="1" lang="ja-JP" altLang="en-US" sz="1200">
                          <a:latin typeface="+mn-ea"/>
                          <a:ea typeface="+mn-ea"/>
                        </a:rPr>
                        <a:t>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algn="ctr"/>
                      <a:r>
                        <a:rPr kumimoji="1" lang="ja-JP" altLang="en-US" sz="1200">
                          <a:latin typeface="+mn-ea"/>
                          <a:ea typeface="+mn-ea"/>
                        </a:rPr>
                        <a:t>金</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extLst>
                  <a:ext uri="{0D108BD9-81ED-4DB2-BD59-A6C34878D82A}">
                    <a16:rowId xmlns:a16="http://schemas.microsoft.com/office/drawing/2014/main" val="4243972844"/>
                  </a:ext>
                </a:extLst>
              </a:tr>
              <a:tr h="435770">
                <a:tc>
                  <a:txBody>
                    <a:bodyPr/>
                    <a:lstStyle/>
                    <a:p>
                      <a:r>
                        <a:rPr kumimoji="1" lang="ja-JP" altLang="en-US" sz="1200">
                          <a:latin typeface="+mn-ea"/>
                          <a:ea typeface="+mn-ea"/>
                        </a:rPr>
                        <a:t>管理員</a:t>
                      </a:r>
                      <a:r>
                        <a:rPr kumimoji="1" lang="en-US" altLang="ja-JP" sz="1200">
                          <a:latin typeface="+mn-ea"/>
                          <a:ea typeface="+mn-ea"/>
                        </a:rPr>
                        <a:t>/</a:t>
                      </a:r>
                      <a:r>
                        <a:rPr kumimoji="1" lang="ja-JP" altLang="en-US" sz="1200">
                          <a:latin typeface="+mn-ea"/>
                          <a:ea typeface="+mn-ea"/>
                        </a:rPr>
                        <a:t>常勤</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4F6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rgbClr val="2C2C2C"/>
                          </a:solidFill>
                          <a:effectLst/>
                          <a:uLnTx/>
                          <a:uFillTx/>
                          <a:latin typeface="+mn-ea"/>
                          <a:ea typeface="+mn-ea"/>
                          <a:cs typeface="+mn-cs"/>
                        </a:rPr>
                        <a:t>3</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7233919"/>
                  </a:ext>
                </a:extLst>
              </a:tr>
              <a:tr h="435770">
                <a:tc>
                  <a:txBody>
                    <a:bodyPr/>
                    <a:lstStyle/>
                    <a:p>
                      <a:r>
                        <a:rPr kumimoji="1" lang="ja-JP" altLang="en-US" sz="1200" b="0" i="0" u="none" strike="noStrike" kern="1200" cap="none" spc="0" normalizeH="0" baseline="0" noProof="0">
                          <a:ln>
                            <a:noFill/>
                          </a:ln>
                          <a:solidFill>
                            <a:srgbClr val="2C2C2C"/>
                          </a:solidFill>
                          <a:effectLst/>
                          <a:uLnTx/>
                          <a:uFillTx/>
                          <a:latin typeface="+mn-ea"/>
                          <a:ea typeface="+mn-ea"/>
                          <a:cs typeface="+mn-cs"/>
                        </a:rPr>
                        <a:t>支援員</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非常勤①</a:t>
                      </a:r>
                      <a:endParaRPr kumimoji="1" lang="ja-JP" altLang="en-US" sz="1200">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4F6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rgbClr val="2C2C2C"/>
                          </a:solidFill>
                          <a:effectLst/>
                          <a:uLnTx/>
                          <a:uFillTx/>
                          <a:latin typeface="+mn-ea"/>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前半のみ</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17753"/>
                  </a:ext>
                </a:extLst>
              </a:tr>
              <a:tr h="435770">
                <a:tc>
                  <a:txBody>
                    <a:bodyPr/>
                    <a:lstStyle/>
                    <a:p>
                      <a:r>
                        <a:rPr kumimoji="1" lang="ja-JP" altLang="en-US" sz="1200" b="0" i="0" u="none" strike="noStrike" kern="1200" cap="none" spc="0" normalizeH="0" baseline="0" noProof="0">
                          <a:ln>
                            <a:noFill/>
                          </a:ln>
                          <a:solidFill>
                            <a:srgbClr val="2C2C2C"/>
                          </a:solidFill>
                          <a:effectLst/>
                          <a:uLnTx/>
                          <a:uFillTx/>
                          <a:latin typeface="+mn-ea"/>
                          <a:ea typeface="+mn-ea"/>
                          <a:cs typeface="+mn-cs"/>
                        </a:rPr>
                        <a:t>支援員</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非常勤②</a:t>
                      </a:r>
                      <a:endParaRPr kumimoji="1" lang="ja-JP" altLang="en-US" sz="1200">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4F6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rgbClr val="2C2C2C"/>
                          </a:solidFill>
                          <a:effectLst/>
                          <a:uLnTx/>
                          <a:uFillTx/>
                          <a:latin typeface="+mn-ea"/>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4501200"/>
                  </a:ext>
                </a:extLst>
              </a:tr>
              <a:tr h="435770">
                <a:tc>
                  <a:txBody>
                    <a:bodyPr/>
                    <a:lstStyle/>
                    <a:p>
                      <a:r>
                        <a:rPr kumimoji="1" lang="ja-JP" altLang="en-US" sz="1200" b="0" i="0" u="none" strike="noStrike" kern="1200" cap="none" spc="0" normalizeH="0" baseline="0" noProof="0">
                          <a:ln>
                            <a:noFill/>
                          </a:ln>
                          <a:solidFill>
                            <a:srgbClr val="2C2C2C"/>
                          </a:solidFill>
                          <a:effectLst/>
                          <a:uLnTx/>
                          <a:uFillTx/>
                          <a:latin typeface="+mn-ea"/>
                          <a:ea typeface="+mn-ea"/>
                          <a:cs typeface="+mn-cs"/>
                        </a:rPr>
                        <a:t>支援員</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非常勤③</a:t>
                      </a:r>
                      <a:endParaRPr kumimoji="1" lang="ja-JP" altLang="en-US" sz="1200">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4F6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rgbClr val="2C2C2C"/>
                          </a:solidFill>
                          <a:effectLst/>
                          <a:uLnTx/>
                          <a:uFillTx/>
                          <a:latin typeface="+mn-ea"/>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後半のみ</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391310"/>
                  </a:ext>
                </a:extLst>
              </a:tr>
              <a:tr h="435770">
                <a:tc>
                  <a:txBody>
                    <a:bodyPr/>
                    <a:lstStyle/>
                    <a:p>
                      <a:r>
                        <a:rPr kumimoji="1" lang="ja-JP" altLang="en-US" sz="1200" b="0" i="0" u="none" strike="noStrike" kern="1200" cap="none" spc="0" normalizeH="0" baseline="0" noProof="0">
                          <a:ln>
                            <a:noFill/>
                          </a:ln>
                          <a:solidFill>
                            <a:srgbClr val="2C2C2C"/>
                          </a:solidFill>
                          <a:effectLst/>
                          <a:uLnTx/>
                          <a:uFillTx/>
                          <a:latin typeface="+mn-ea"/>
                          <a:ea typeface="+mn-ea"/>
                          <a:cs typeface="+mn-cs"/>
                        </a:rPr>
                        <a:t>支援員</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非常勤④</a:t>
                      </a:r>
                      <a:endParaRPr kumimoji="1" lang="ja-JP" altLang="en-US" sz="1200">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4F6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rgbClr val="2C2C2C"/>
                          </a:solidFill>
                          <a:effectLst/>
                          <a:uLnTx/>
                          <a:uFillTx/>
                          <a:latin typeface="+mn-ea"/>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4554654"/>
                  </a:ext>
                </a:extLst>
              </a:tr>
              <a:tr h="435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支援員</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非常勤⑤</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4F6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rgbClr val="2C2C2C"/>
                          </a:solidFill>
                          <a:effectLst/>
                          <a:uLnTx/>
                          <a:uFillTx/>
                          <a:latin typeface="+mn-ea"/>
                          <a:ea typeface="+mn-ea"/>
                          <a:cs typeface="+mn-cs"/>
                        </a:rPr>
                        <a:t>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7584212"/>
                  </a:ext>
                </a:extLst>
              </a:tr>
              <a:tr h="435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支援員</a:t>
                      </a:r>
                      <a:r>
                        <a:rPr kumimoji="1" lang="en-US" altLang="ja-JP" sz="1200" b="0" i="0" u="none" strike="noStrike" kern="1200" cap="none" spc="0" normalizeH="0" baseline="0" noProof="0">
                          <a:ln>
                            <a:noFill/>
                          </a:ln>
                          <a:solidFill>
                            <a:srgbClr val="2C2C2C"/>
                          </a:solidFill>
                          <a:effectLst/>
                          <a:uLnTx/>
                          <a:uFillTx/>
                          <a:latin typeface="+mn-ea"/>
                          <a:ea typeface="+mn-ea"/>
                          <a:cs typeface="+mn-cs"/>
                        </a:rPr>
                        <a:t>/</a:t>
                      </a:r>
                      <a:r>
                        <a:rPr kumimoji="1" lang="ja-JP" altLang="en-US" sz="1200" b="0" i="0" u="none" strike="noStrike" kern="1200" cap="none" spc="0" normalizeH="0" baseline="0" noProof="0">
                          <a:ln>
                            <a:noFill/>
                          </a:ln>
                          <a:solidFill>
                            <a:srgbClr val="2C2C2C"/>
                          </a:solidFill>
                          <a:effectLst/>
                          <a:uLnTx/>
                          <a:uFillTx/>
                          <a:latin typeface="+mn-ea"/>
                          <a:ea typeface="+mn-ea"/>
                          <a:cs typeface="+mn-cs"/>
                        </a:rPr>
                        <a:t>非常勤⑥</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4F6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rgbClr val="2C2C2C"/>
                          </a:solidFill>
                          <a:effectLst/>
                          <a:uLnTx/>
                          <a:uFillTx/>
                          <a:latin typeface="+mn-ea"/>
                          <a:ea typeface="+mn-ea"/>
                          <a:cs typeface="+mn-cs"/>
                        </a:rPr>
                        <a:t>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7320858"/>
                  </a:ext>
                </a:extLst>
              </a:tr>
              <a:tr h="308650">
                <a:tc>
                  <a:txBody>
                    <a:bodyPr/>
                    <a:lstStyle/>
                    <a:p>
                      <a:r>
                        <a:rPr kumimoji="1" lang="ja-JP" altLang="en-US" sz="1200">
                          <a:latin typeface="+mn-ea"/>
                          <a:ea typeface="+mn-ea"/>
                        </a:rPr>
                        <a:t>工数計</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AFF9B"/>
                    </a:solidFill>
                  </a:tcPr>
                </a:tc>
                <a:tc>
                  <a:txBody>
                    <a:bodyPr/>
                    <a:lstStyle/>
                    <a:p>
                      <a:pPr marL="0" indent="0" algn="ctr">
                        <a:buFont typeface="Arial" panose="020B0604020202020204" pitchFamily="34" charset="0"/>
                        <a:buNone/>
                      </a:pPr>
                      <a:r>
                        <a:rPr kumimoji="1" lang="en-US" altLang="ja-JP" sz="1200">
                          <a:latin typeface="+mn-ea"/>
                          <a:ea typeface="+mn-ea"/>
                        </a:rPr>
                        <a: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AFF9B"/>
                    </a:solidFill>
                  </a:tcPr>
                </a:tc>
                <a:tc>
                  <a:txBody>
                    <a:bodyPr/>
                    <a:lstStyle/>
                    <a:p>
                      <a:pPr marL="0" indent="0" algn="ctr">
                        <a:buFont typeface="Arial" panose="020B0604020202020204" pitchFamily="34" charset="0"/>
                        <a:buNone/>
                      </a:pPr>
                      <a:r>
                        <a:rPr kumimoji="1" lang="en-US" altLang="ja-JP" sz="1200" b="1">
                          <a:latin typeface="+mn-ea"/>
                          <a:ea typeface="+mn-ea"/>
                        </a:rPr>
                        <a:t>4</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AFF9B"/>
                    </a:solidFill>
                  </a:tcPr>
                </a:tc>
                <a:tc>
                  <a:txBody>
                    <a:bodyPr/>
                    <a:lstStyle/>
                    <a:p>
                      <a:pPr marL="0" indent="0" algn="ctr">
                        <a:buFont typeface="Arial" panose="020B0604020202020204" pitchFamily="34" charset="0"/>
                        <a:buNone/>
                      </a:pPr>
                      <a:r>
                        <a:rPr kumimoji="1" lang="en-US" altLang="ja-JP" sz="1200" b="1">
                          <a:latin typeface="+mn-ea"/>
                          <a:ea typeface="+mn-ea"/>
                        </a:rPr>
                        <a:t>4</a:t>
                      </a:r>
                      <a:endParaRPr kumimoji="1" lang="ja-JP" altLang="en-US" sz="1200" b="1">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AFF9B"/>
                    </a:solidFill>
                  </a:tcPr>
                </a:tc>
                <a:tc>
                  <a:txBody>
                    <a:bodyPr/>
                    <a:lstStyle/>
                    <a:p>
                      <a:pPr marL="0" indent="0" algn="ctr">
                        <a:buFont typeface="Arial" panose="020B0604020202020204" pitchFamily="34" charset="0"/>
                        <a:buNone/>
                      </a:pPr>
                      <a:r>
                        <a:rPr kumimoji="1" lang="en-US" altLang="ja-JP" sz="1200" b="1">
                          <a:latin typeface="+mn-ea"/>
                          <a:ea typeface="+mn-ea"/>
                        </a:rPr>
                        <a:t>4</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AFF9B"/>
                    </a:solidFill>
                  </a:tcPr>
                </a:tc>
                <a:extLst>
                  <a:ext uri="{0D108BD9-81ED-4DB2-BD59-A6C34878D82A}">
                    <a16:rowId xmlns:a16="http://schemas.microsoft.com/office/drawing/2014/main" val="3548164205"/>
                  </a:ext>
                </a:extLst>
              </a:tr>
            </a:tbl>
          </a:graphicData>
        </a:graphic>
      </p:graphicFrame>
      <p:sp>
        <p:nvSpPr>
          <p:cNvPr id="11" name="四角形: 角を丸くする 10">
            <a:extLst>
              <a:ext uri="{FF2B5EF4-FFF2-40B4-BE49-F238E27FC236}">
                <a16:creationId xmlns:a16="http://schemas.microsoft.com/office/drawing/2014/main" id="{CA900E89-C677-6086-36D0-81BAE31D1E5A}"/>
              </a:ext>
            </a:extLst>
          </p:cNvPr>
          <p:cNvSpPr/>
          <p:nvPr/>
        </p:nvSpPr>
        <p:spPr>
          <a:xfrm>
            <a:off x="4125524" y="2325818"/>
            <a:ext cx="2409941" cy="15800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１日当たり４工数必要、週３日開所の場合</a:t>
            </a:r>
          </a:p>
        </p:txBody>
      </p:sp>
      <p:graphicFrame>
        <p:nvGraphicFramePr>
          <p:cNvPr id="15" name="表 14">
            <a:extLst>
              <a:ext uri="{FF2B5EF4-FFF2-40B4-BE49-F238E27FC236}">
                <a16:creationId xmlns:a16="http://schemas.microsoft.com/office/drawing/2014/main" id="{29219A36-D44C-5ED4-9F59-F2C93F0BEE81}"/>
              </a:ext>
            </a:extLst>
          </p:cNvPr>
          <p:cNvGraphicFramePr>
            <a:graphicFrameLocks noGrp="1"/>
          </p:cNvGraphicFramePr>
          <p:nvPr>
            <p:extLst>
              <p:ext uri="{D42A27DB-BD31-4B8C-83A1-F6EECF244321}">
                <p14:modId xmlns:p14="http://schemas.microsoft.com/office/powerpoint/2010/main" val="3037954886"/>
              </p:ext>
            </p:extLst>
          </p:nvPr>
        </p:nvGraphicFramePr>
        <p:xfrm>
          <a:off x="6874703" y="3256389"/>
          <a:ext cx="3247571" cy="1418900"/>
        </p:xfrm>
        <a:graphic>
          <a:graphicData uri="http://schemas.openxmlformats.org/drawingml/2006/table">
            <a:tbl>
              <a:tblPr firstRow="1" bandRow="1">
                <a:tableStyleId>{2D5ABB26-0587-4C30-8999-92F81FD0307C}</a:tableStyleId>
              </a:tblPr>
              <a:tblGrid>
                <a:gridCol w="871571">
                  <a:extLst>
                    <a:ext uri="{9D8B030D-6E8A-4147-A177-3AD203B41FA5}">
                      <a16:colId xmlns:a16="http://schemas.microsoft.com/office/drawing/2014/main" val="1506586698"/>
                    </a:ext>
                  </a:extLst>
                </a:gridCol>
                <a:gridCol w="792000">
                  <a:extLst>
                    <a:ext uri="{9D8B030D-6E8A-4147-A177-3AD203B41FA5}">
                      <a16:colId xmlns:a16="http://schemas.microsoft.com/office/drawing/2014/main" val="1446604300"/>
                    </a:ext>
                  </a:extLst>
                </a:gridCol>
                <a:gridCol w="792000">
                  <a:extLst>
                    <a:ext uri="{9D8B030D-6E8A-4147-A177-3AD203B41FA5}">
                      <a16:colId xmlns:a16="http://schemas.microsoft.com/office/drawing/2014/main" val="2021562266"/>
                    </a:ext>
                  </a:extLst>
                </a:gridCol>
                <a:gridCol w="792000">
                  <a:extLst>
                    <a:ext uri="{9D8B030D-6E8A-4147-A177-3AD203B41FA5}">
                      <a16:colId xmlns:a16="http://schemas.microsoft.com/office/drawing/2014/main" val="1828550283"/>
                    </a:ext>
                  </a:extLst>
                </a:gridCol>
              </a:tblGrid>
              <a:tr h="360000">
                <a:tc>
                  <a:txBody>
                    <a:bodyPr/>
                    <a:lstStyle/>
                    <a:p>
                      <a:endParaRPr kumimoji="1" lang="ja-JP" altLang="en-US" sz="1200" b="1">
                        <a:solidFill>
                          <a:schemeClr val="bg1"/>
                        </a:solidFill>
                        <a:latin typeface="+mn-ea"/>
                        <a:ea typeface="+mn-ea"/>
                      </a:endParaRPr>
                    </a:p>
                  </a:txBody>
                  <a:tcPr marL="0" marR="0" marT="0"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19DB7"/>
                    </a:solidFill>
                  </a:tcPr>
                </a:tc>
                <a:tc>
                  <a:txBody>
                    <a:bodyPr/>
                    <a:lstStyle/>
                    <a:p>
                      <a:pPr algn="ctr" fontAlgn="ctr"/>
                      <a:r>
                        <a:rPr lang="ja-JP" altLang="en-US" sz="1200" b="1" i="0" u="none" strike="noStrike">
                          <a:solidFill>
                            <a:schemeClr val="bg1"/>
                          </a:solidFill>
                          <a:effectLst/>
                          <a:latin typeface="+mn-ea"/>
                          <a:ea typeface="+mn-ea"/>
                        </a:rPr>
                        <a:t>常勤</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19DB7"/>
                    </a:solidFill>
                  </a:tcPr>
                </a:tc>
                <a:tc>
                  <a:txBody>
                    <a:bodyPr/>
                    <a:lstStyle/>
                    <a:p>
                      <a:pPr algn="ctr" fontAlgn="ctr"/>
                      <a:r>
                        <a:rPr lang="ja-JP" altLang="en-US" sz="1200" b="1" i="0" u="none" strike="noStrike">
                          <a:solidFill>
                            <a:schemeClr val="bg1"/>
                          </a:solidFill>
                          <a:effectLst/>
                          <a:latin typeface="+mn-ea"/>
                          <a:ea typeface="+mn-ea"/>
                        </a:rPr>
                        <a:t>非常勤</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19DB7"/>
                    </a:solidFill>
                  </a:tcPr>
                </a:tc>
                <a:tc>
                  <a:txBody>
                    <a:bodyPr/>
                    <a:lstStyle/>
                    <a:p>
                      <a:pPr algn="ctr" fontAlgn="ctr"/>
                      <a:r>
                        <a:rPr lang="ja-JP" altLang="en-US" sz="1000" b="1" i="0" u="none" strike="noStrike">
                          <a:solidFill>
                            <a:schemeClr val="bg1"/>
                          </a:solidFill>
                          <a:effectLst/>
                          <a:latin typeface="+mn-ea"/>
                          <a:ea typeface="+mn-ea"/>
                        </a:rPr>
                        <a:t>ボランティア</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19DB7"/>
                    </a:solidFill>
                  </a:tcPr>
                </a:tc>
                <a:extLst>
                  <a:ext uri="{0D108BD9-81ED-4DB2-BD59-A6C34878D82A}">
                    <a16:rowId xmlns:a16="http://schemas.microsoft.com/office/drawing/2014/main" val="2557461834"/>
                  </a:ext>
                </a:extLst>
              </a:tr>
              <a:tr h="529450">
                <a:tc>
                  <a:txBody>
                    <a:bodyPr/>
                    <a:lstStyle/>
                    <a:p>
                      <a:pPr algn="ctr"/>
                      <a:r>
                        <a:rPr kumimoji="1" lang="ja-JP" altLang="en-US" sz="1200">
                          <a:latin typeface="+mn-ea"/>
                          <a:ea typeface="+mn-ea"/>
                        </a:rPr>
                        <a:t>合計人数</a:t>
                      </a:r>
                    </a:p>
                  </a:txBody>
                  <a:tcPr marL="0" marR="0" marT="0"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fontAlgn="ctr"/>
                      <a:r>
                        <a:rPr lang="en-US" altLang="ja-JP" sz="1400" b="0" i="0" u="none" strike="noStrike">
                          <a:solidFill>
                            <a:srgbClr val="000000"/>
                          </a:solidFill>
                          <a:effectLst/>
                          <a:latin typeface="+mn-ea"/>
                          <a:ea typeface="+mn-ea"/>
                        </a:rPr>
                        <a:t>3.0</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mn-ea"/>
                          <a:ea typeface="+mn-ea"/>
                        </a:rPr>
                        <a:t>3.9</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mn-ea"/>
                          <a:ea typeface="+mn-ea"/>
                        </a:rPr>
                        <a:t>1.8</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6807798"/>
                  </a:ext>
                </a:extLst>
              </a:tr>
              <a:tr h="529450">
                <a:tc>
                  <a:txBody>
                    <a:bodyPr/>
                    <a:lstStyle/>
                    <a:p>
                      <a:pPr algn="ctr"/>
                      <a:r>
                        <a:rPr kumimoji="1" lang="ja-JP" altLang="en-US" sz="1200">
                          <a:latin typeface="+mn-ea"/>
                          <a:ea typeface="+mn-ea"/>
                        </a:rPr>
                        <a:t>１日あたり</a:t>
                      </a:r>
                      <a:br>
                        <a:rPr kumimoji="1" lang="en-US" altLang="ja-JP" sz="1200">
                          <a:latin typeface="+mn-ea"/>
                          <a:ea typeface="+mn-ea"/>
                        </a:rPr>
                      </a:br>
                      <a:r>
                        <a:rPr kumimoji="1" lang="ja-JP" altLang="en-US" sz="1200">
                          <a:latin typeface="+mn-ea"/>
                          <a:ea typeface="+mn-ea"/>
                        </a:rPr>
                        <a:t>必要人数</a:t>
                      </a:r>
                    </a:p>
                  </a:txBody>
                  <a:tcPr marL="0" marR="0" marT="0"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fontAlgn="ctr"/>
                      <a:r>
                        <a:rPr lang="en-US" altLang="ja-JP" sz="1400" b="0" i="0" u="none" strike="noStrike">
                          <a:solidFill>
                            <a:srgbClr val="000000"/>
                          </a:solidFill>
                          <a:effectLst/>
                          <a:latin typeface="+mn-ea"/>
                          <a:ea typeface="+mn-ea"/>
                        </a:rPr>
                        <a:t>2.3</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mn-ea"/>
                          <a:ea typeface="+mn-ea"/>
                        </a:rPr>
                        <a:t>2.0</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mn-ea"/>
                          <a:ea typeface="+mn-ea"/>
                        </a:rPr>
                        <a:t>0.4</a:t>
                      </a:r>
                    </a:p>
                  </a:txBody>
                  <a:tcPr marL="0" marR="0" marT="9525" marB="0"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9246921"/>
                  </a:ext>
                </a:extLst>
              </a:tr>
            </a:tbl>
          </a:graphicData>
        </a:graphic>
      </p:graphicFrame>
      <p:sp>
        <p:nvSpPr>
          <p:cNvPr id="16" name="四角形: 角を丸くする 15">
            <a:extLst>
              <a:ext uri="{FF2B5EF4-FFF2-40B4-BE49-F238E27FC236}">
                <a16:creationId xmlns:a16="http://schemas.microsoft.com/office/drawing/2014/main" id="{1368306D-C1E0-DBAF-B399-4407CDAE3DF3}"/>
              </a:ext>
            </a:extLst>
          </p:cNvPr>
          <p:cNvSpPr/>
          <p:nvPr/>
        </p:nvSpPr>
        <p:spPr>
          <a:xfrm>
            <a:off x="6874703" y="4886370"/>
            <a:ext cx="3277203" cy="124078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spcBef>
                <a:spcPts val="400"/>
              </a:spcBef>
              <a:spcAft>
                <a:spcPts val="4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アンケート結果によると、常勤職員は３人程度、非常勤は４人程度、ボランティアは２人程度が平均的に採用されています。</a:t>
            </a:r>
          </a:p>
          <a:p>
            <a:pPr marL="171450" indent="-171450" algn="just">
              <a:lnSpc>
                <a:spcPct val="130000"/>
              </a:lnSpc>
              <a:spcBef>
                <a:spcPts val="400"/>
              </a:spcBef>
              <a:spcAft>
                <a:spcPts val="400"/>
              </a:spcAft>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１日あたりの必要人数は４</a:t>
            </a:r>
            <a:r>
              <a:rPr kumimoji="1" lang="en-US" altLang="ja-JP" sz="1200">
                <a:solidFill>
                  <a:schemeClr val="tx1">
                    <a:lumMod val="75000"/>
                    <a:lumOff val="25000"/>
                  </a:schemeClr>
                </a:solidFill>
              </a:rPr>
              <a:t>,</a:t>
            </a:r>
            <a:r>
              <a:rPr kumimoji="1" lang="ja-JP" altLang="en-US" sz="1200">
                <a:solidFill>
                  <a:schemeClr val="tx1">
                    <a:lumMod val="75000"/>
                    <a:lumOff val="25000"/>
                  </a:schemeClr>
                </a:solidFill>
              </a:rPr>
              <a:t>５名程度が平均となっています。</a:t>
            </a:r>
          </a:p>
        </p:txBody>
      </p:sp>
      <p:sp>
        <p:nvSpPr>
          <p:cNvPr id="17" name="四角形: 角を丸くする 16">
            <a:extLst>
              <a:ext uri="{FF2B5EF4-FFF2-40B4-BE49-F238E27FC236}">
                <a16:creationId xmlns:a16="http://schemas.microsoft.com/office/drawing/2014/main" id="{3D797CA2-320B-2473-910D-4B603061C7A7}"/>
              </a:ext>
            </a:extLst>
          </p:cNvPr>
          <p:cNvSpPr/>
          <p:nvPr/>
        </p:nvSpPr>
        <p:spPr>
          <a:xfrm>
            <a:off x="6874702" y="2592264"/>
            <a:ext cx="3241203" cy="360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400" b="1" spc="300"/>
              <a:t>職員の配置人数の平均</a:t>
            </a:r>
          </a:p>
        </p:txBody>
      </p:sp>
      <p:sp>
        <p:nvSpPr>
          <p:cNvPr id="19" name="四角形: 角を丸くする 18">
            <a:extLst>
              <a:ext uri="{FF2B5EF4-FFF2-40B4-BE49-F238E27FC236}">
                <a16:creationId xmlns:a16="http://schemas.microsoft.com/office/drawing/2014/main" id="{F2FB0AE7-0D6F-252F-F7C1-5581E9508A6C}"/>
              </a:ext>
            </a:extLst>
          </p:cNvPr>
          <p:cNvSpPr/>
          <p:nvPr/>
        </p:nvSpPr>
        <p:spPr>
          <a:xfrm>
            <a:off x="7741965" y="3057635"/>
            <a:ext cx="2409941" cy="15800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（単位：人）</a:t>
            </a:r>
          </a:p>
        </p:txBody>
      </p:sp>
      <p:sp>
        <p:nvSpPr>
          <p:cNvPr id="12" name="四角形: 角を丸くする 11">
            <a:extLst>
              <a:ext uri="{FF2B5EF4-FFF2-40B4-BE49-F238E27FC236}">
                <a16:creationId xmlns:a16="http://schemas.microsoft.com/office/drawing/2014/main" id="{0120359B-11F7-DB2E-95C3-41F29A70D3DA}"/>
              </a:ext>
            </a:extLst>
          </p:cNvPr>
          <p:cNvSpPr/>
          <p:nvPr/>
        </p:nvSpPr>
        <p:spPr>
          <a:xfrm>
            <a:off x="1185848" y="6965011"/>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出所：日本財団「</a:t>
            </a:r>
            <a:r>
              <a:rPr kumimoji="1" lang="en-US" altLang="ja-JP" sz="900" err="1">
                <a:solidFill>
                  <a:schemeClr val="tx1">
                    <a:lumMod val="75000"/>
                    <a:lumOff val="25000"/>
                  </a:schemeClr>
                </a:solidFill>
              </a:rPr>
              <a:t>b&amp;g</a:t>
            </a:r>
            <a:r>
              <a:rPr kumimoji="1" lang="ja-JP" altLang="en-US" sz="900">
                <a:solidFill>
                  <a:schemeClr val="tx1">
                    <a:lumMod val="75000"/>
                    <a:lumOff val="25000"/>
                  </a:schemeClr>
                </a:solidFill>
              </a:rPr>
              <a:t>施設の開設・運営の手引書（</a:t>
            </a:r>
            <a:r>
              <a:rPr kumimoji="1" lang="en-US" altLang="ja-JP" sz="900">
                <a:solidFill>
                  <a:schemeClr val="tx1">
                    <a:lumMod val="75000"/>
                    <a:lumOff val="25000"/>
                  </a:schemeClr>
                </a:solidFill>
              </a:rPr>
              <a:t>2017.7</a:t>
            </a:r>
            <a:r>
              <a:rPr kumimoji="1" lang="ja-JP" altLang="en-US" sz="900">
                <a:solidFill>
                  <a:schemeClr val="tx1">
                    <a:lumMod val="75000"/>
                    <a:lumOff val="25000"/>
                  </a:schemeClr>
                </a:solidFill>
              </a:rPr>
              <a:t>月改訂版） 」を参考に日本総研作成</a:t>
            </a:r>
          </a:p>
        </p:txBody>
      </p:sp>
    </p:spTree>
    <p:extLst>
      <p:ext uri="{BB962C8B-B14F-4D97-AF65-F5344CB8AC3E}">
        <p14:creationId xmlns:p14="http://schemas.microsoft.com/office/powerpoint/2010/main" val="3759237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A2D20-AFD6-0526-3A2E-F2E3A01CF8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1D8786-B989-3D53-1D81-A2BF108ADB7A}"/>
              </a:ext>
            </a:extLst>
          </p:cNvPr>
          <p:cNvSpPr>
            <a:spLocks noGrp="1"/>
          </p:cNvSpPr>
          <p:nvPr>
            <p:ph type="title"/>
          </p:nvPr>
        </p:nvSpPr>
        <p:spPr>
          <a:xfrm>
            <a:off x="900000" y="443148"/>
            <a:ext cx="8655480" cy="279563"/>
          </a:xfrm>
        </p:spPr>
        <p:txBody>
          <a:bodyPr/>
          <a:lstStyle/>
          <a:p>
            <a:r>
              <a:rPr kumimoji="1" lang="ja-JP" altLang="en-US" spc="50"/>
              <a:t>雇用人数の検討⑤</a:t>
            </a:r>
            <a:r>
              <a:rPr kumimoji="1" lang="en-US" altLang="ja-JP" spc="50"/>
              <a:t>_</a:t>
            </a:r>
            <a:r>
              <a:rPr kumimoji="1" lang="ja-JP" altLang="en-US" spc="50"/>
              <a:t>長期休暇期間の人員確保</a:t>
            </a:r>
          </a:p>
        </p:txBody>
      </p:sp>
      <p:sp>
        <p:nvSpPr>
          <p:cNvPr id="3" name="スライド番号プレースホルダー 2">
            <a:extLst>
              <a:ext uri="{FF2B5EF4-FFF2-40B4-BE49-F238E27FC236}">
                <a16:creationId xmlns:a16="http://schemas.microsoft.com/office/drawing/2014/main" id="{D52D8BC2-0EF9-0E9F-C4CE-AEC20AC16D4E}"/>
              </a:ext>
            </a:extLst>
          </p:cNvPr>
          <p:cNvSpPr>
            <a:spLocks noGrp="1"/>
          </p:cNvSpPr>
          <p:nvPr>
            <p:ph type="sldNum" sz="quarter" idx="12"/>
          </p:nvPr>
        </p:nvSpPr>
        <p:spPr/>
        <p:txBody>
          <a:bodyPr/>
          <a:lstStyle/>
          <a:p>
            <a:pPr algn="ctr"/>
            <a:fld id="{76EF8E48-CEE7-4676-9C0E-B2BDD8285033}" type="slidenum">
              <a:rPr kumimoji="1" lang="ja-JP" altLang="en-US" smtClean="0"/>
              <a:pPr algn="ctr"/>
              <a:t>31</a:t>
            </a:fld>
            <a:endParaRPr kumimoji="1" lang="ja-JP" altLang="en-US"/>
          </a:p>
        </p:txBody>
      </p:sp>
      <p:sp>
        <p:nvSpPr>
          <p:cNvPr id="4" name="テキスト プレースホルダー 3">
            <a:extLst>
              <a:ext uri="{FF2B5EF4-FFF2-40B4-BE49-F238E27FC236}">
                <a16:creationId xmlns:a16="http://schemas.microsoft.com/office/drawing/2014/main" id="{8EA17AF2-F85D-D2DB-A3D4-84F3AB0861B7}"/>
              </a:ext>
            </a:extLst>
          </p:cNvPr>
          <p:cNvSpPr>
            <a:spLocks noGrp="1"/>
          </p:cNvSpPr>
          <p:nvPr>
            <p:ph type="body" sz="half" idx="2"/>
          </p:nvPr>
        </p:nvSpPr>
        <p:spPr>
          <a:xfrm>
            <a:off x="539906" y="1002464"/>
            <a:ext cx="9612000" cy="1828042"/>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dirty="0">
                <a:solidFill>
                  <a:srgbClr val="019DB7"/>
                </a:solidFill>
              </a:rPr>
              <a:t>長期休暇期間は人員体制確保が困難</a:t>
            </a:r>
            <a:r>
              <a:rPr lang="ja-JP" altLang="en-US" spc="50" dirty="0">
                <a:solidFill>
                  <a:prstClr val="black">
                    <a:lumMod val="75000"/>
                    <a:lumOff val="25000"/>
                  </a:prstClr>
                </a:solidFill>
              </a:rPr>
              <a:t>となる傾向にあります。</a:t>
            </a:r>
          </a:p>
          <a:p>
            <a:pPr marL="285750" indent="-285750">
              <a:buClr>
                <a:srgbClr val="01B4D2"/>
              </a:buClr>
              <a:buSzPct val="80000"/>
              <a:buFont typeface="Wingdings" panose="05000000000000000000" pitchFamily="2" charset="2"/>
              <a:buChar char="l"/>
            </a:pPr>
            <a:r>
              <a:rPr lang="ja-JP" altLang="en-US" spc="50" dirty="0">
                <a:solidFill>
                  <a:srgbClr val="019DB7"/>
                </a:solidFill>
              </a:rPr>
              <a:t>既存人員のシフト増</a:t>
            </a:r>
            <a:r>
              <a:rPr lang="ja-JP" altLang="en-US" spc="50" dirty="0">
                <a:solidFill>
                  <a:prstClr val="black">
                    <a:lumMod val="75000"/>
                    <a:lumOff val="25000"/>
                  </a:prstClr>
                </a:solidFill>
              </a:rPr>
              <a:t>により対応しているケースが多いですが、</a:t>
            </a:r>
            <a:r>
              <a:rPr lang="ja-JP" altLang="en-US" spc="50" dirty="0">
                <a:solidFill>
                  <a:srgbClr val="019DB7"/>
                </a:solidFill>
              </a:rPr>
              <a:t>短期アルバイトの採用や、ボランティアの受入</a:t>
            </a:r>
            <a:r>
              <a:rPr lang="ja-JP" altLang="en-US" spc="50" dirty="0">
                <a:solidFill>
                  <a:prstClr val="black">
                    <a:lumMod val="75000"/>
                    <a:lumOff val="25000"/>
                  </a:prstClr>
                </a:solidFill>
              </a:rPr>
              <a:t>なども検討の余地があります。（</a:t>
            </a:r>
            <a:r>
              <a:rPr lang="en-US" altLang="ja-JP" spc="50" dirty="0">
                <a:solidFill>
                  <a:prstClr val="black">
                    <a:lumMod val="75000"/>
                    <a:lumOff val="25000"/>
                  </a:prstClr>
                </a:solidFill>
              </a:rPr>
              <a:t>※</a:t>
            </a:r>
            <a:r>
              <a:rPr lang="ja-JP" altLang="en-US" spc="50" dirty="0">
                <a:solidFill>
                  <a:prstClr val="black">
                    <a:lumMod val="75000"/>
                    <a:lumOff val="25000"/>
                  </a:prstClr>
                </a:solidFill>
              </a:rPr>
              <a:t>ボランティアは届出上の職員数には含まれないため、ご留意ください。）</a:t>
            </a:r>
            <a:endParaRPr lang="en-US" altLang="ja-JP" spc="50" dirty="0">
              <a:solidFill>
                <a:prstClr val="black">
                  <a:lumMod val="75000"/>
                  <a:lumOff val="25000"/>
                </a:prstClr>
              </a:solidFill>
            </a:endParaRPr>
          </a:p>
          <a:p>
            <a:pPr marL="285750" indent="-285750">
              <a:buClr>
                <a:srgbClr val="01B4D2"/>
              </a:buClr>
              <a:buSzPct val="80000"/>
              <a:buFont typeface="Wingdings" panose="05000000000000000000" pitchFamily="2" charset="2"/>
              <a:buChar char="l"/>
            </a:pPr>
            <a:r>
              <a:rPr lang="ja-JP" altLang="en-US" spc="50" dirty="0">
                <a:solidFill>
                  <a:prstClr val="black">
                    <a:lumMod val="75000"/>
                    <a:lumOff val="25000"/>
                  </a:prstClr>
                </a:solidFill>
              </a:rPr>
              <a:t>アルバイトやボランティアに対しても、</a:t>
            </a:r>
            <a:r>
              <a:rPr lang="ja-JP" altLang="en-US" spc="50" dirty="0">
                <a:solidFill>
                  <a:srgbClr val="019DB7"/>
                </a:solidFill>
              </a:rPr>
              <a:t>適切な支援実施のために研修（</a:t>
            </a:r>
            <a:r>
              <a:rPr lang="en-US" altLang="ja-JP" spc="50" dirty="0">
                <a:solidFill>
                  <a:srgbClr val="019DB7"/>
                </a:solidFill>
              </a:rPr>
              <a:t>p.34,35</a:t>
            </a:r>
            <a:r>
              <a:rPr lang="ja-JP" altLang="en-US" spc="50" dirty="0">
                <a:solidFill>
                  <a:srgbClr val="019DB7"/>
                </a:solidFill>
              </a:rPr>
              <a:t>）を受けてもらうことが重要</a:t>
            </a:r>
            <a:r>
              <a:rPr lang="ja-JP" altLang="en-US" spc="50" dirty="0">
                <a:solidFill>
                  <a:prstClr val="black">
                    <a:lumMod val="75000"/>
                    <a:lumOff val="25000"/>
                  </a:prstClr>
                </a:solidFill>
              </a:rPr>
              <a:t>です。</a:t>
            </a:r>
          </a:p>
        </p:txBody>
      </p:sp>
      <p:grpSp>
        <p:nvGrpSpPr>
          <p:cNvPr id="5" name="グループ化 4">
            <a:extLst>
              <a:ext uri="{FF2B5EF4-FFF2-40B4-BE49-F238E27FC236}">
                <a16:creationId xmlns:a16="http://schemas.microsoft.com/office/drawing/2014/main" id="{5B4C54BC-FFBA-9F27-5DCF-806A10CE5F87}"/>
              </a:ext>
            </a:extLst>
          </p:cNvPr>
          <p:cNvGrpSpPr/>
          <p:nvPr/>
        </p:nvGrpSpPr>
        <p:grpSpPr>
          <a:xfrm>
            <a:off x="552280" y="2935178"/>
            <a:ext cx="9599626" cy="222096"/>
            <a:chOff x="552280" y="2206375"/>
            <a:chExt cx="9599626" cy="222096"/>
          </a:xfrm>
        </p:grpSpPr>
        <p:sp>
          <p:nvSpPr>
            <p:cNvPr id="6" name="四角形: 角を丸くする 5">
              <a:extLst>
                <a:ext uri="{FF2B5EF4-FFF2-40B4-BE49-F238E27FC236}">
                  <a16:creationId xmlns:a16="http://schemas.microsoft.com/office/drawing/2014/main" id="{3C158A3E-4DFE-80C2-AEDD-531388012FF9}"/>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dirty="0">
                  <a:solidFill>
                    <a:srgbClr val="01B4D2"/>
                  </a:solidFill>
                </a:rPr>
                <a:t>長期休暇期間中の課題</a:t>
              </a:r>
            </a:p>
          </p:txBody>
        </p:sp>
        <p:sp>
          <p:nvSpPr>
            <p:cNvPr id="7" name="四角形: 角を丸くする 6">
              <a:extLst>
                <a:ext uri="{FF2B5EF4-FFF2-40B4-BE49-F238E27FC236}">
                  <a16:creationId xmlns:a16="http://schemas.microsoft.com/office/drawing/2014/main" id="{E39F201E-A49C-40D6-502E-D802F7D36008}"/>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8" name="グループ化 7">
            <a:extLst>
              <a:ext uri="{FF2B5EF4-FFF2-40B4-BE49-F238E27FC236}">
                <a16:creationId xmlns:a16="http://schemas.microsoft.com/office/drawing/2014/main" id="{954C0C29-0A93-D8BF-D92A-EB7A97B5D646}"/>
              </a:ext>
            </a:extLst>
          </p:cNvPr>
          <p:cNvGrpSpPr/>
          <p:nvPr/>
        </p:nvGrpSpPr>
        <p:grpSpPr>
          <a:xfrm>
            <a:off x="552280" y="5234024"/>
            <a:ext cx="9599626" cy="222096"/>
            <a:chOff x="552280" y="2206375"/>
            <a:chExt cx="9599626" cy="222096"/>
          </a:xfrm>
        </p:grpSpPr>
        <p:sp>
          <p:nvSpPr>
            <p:cNvPr id="9" name="四角形: 角を丸くする 8">
              <a:extLst>
                <a:ext uri="{FF2B5EF4-FFF2-40B4-BE49-F238E27FC236}">
                  <a16:creationId xmlns:a16="http://schemas.microsoft.com/office/drawing/2014/main" id="{B24D3A84-B088-9283-DF30-B17472C58D1A}"/>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長期休暇期間中の人員確保方法</a:t>
              </a:r>
            </a:p>
          </p:txBody>
        </p:sp>
        <p:sp>
          <p:nvSpPr>
            <p:cNvPr id="10" name="四角形: 角を丸くする 9">
              <a:extLst>
                <a:ext uri="{FF2B5EF4-FFF2-40B4-BE49-F238E27FC236}">
                  <a16:creationId xmlns:a16="http://schemas.microsoft.com/office/drawing/2014/main" id="{65E00B12-00B2-C5E7-3327-24A16DBA5E2F}"/>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2" name="四角形: 角を丸くする 11">
            <a:extLst>
              <a:ext uri="{FF2B5EF4-FFF2-40B4-BE49-F238E27FC236}">
                <a16:creationId xmlns:a16="http://schemas.microsoft.com/office/drawing/2014/main" id="{BD844766-B0FB-7659-8A15-79F62B2485B7}"/>
              </a:ext>
            </a:extLst>
          </p:cNvPr>
          <p:cNvSpPr/>
          <p:nvPr/>
        </p:nvSpPr>
        <p:spPr>
          <a:xfrm>
            <a:off x="1185848" y="6906135"/>
            <a:ext cx="8869493" cy="53847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両グラフ：日本総合研究所「児童育成支援拠点事業の実施状況の把握と事業促進に向けた調査研究」アンケート調査結果より</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設問内容（上）「長期休暇期間中の開所に関する課題について、該当するものをすべてお選びください。」</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設問内容（下）「長期休暇期間中の開所に際して、人員体制整備のために行っている取組についてすべてお選びください。」</a:t>
            </a:r>
          </a:p>
        </p:txBody>
      </p:sp>
      <p:sp>
        <p:nvSpPr>
          <p:cNvPr id="14" name="正方形/長方形 13">
            <a:extLst>
              <a:ext uri="{FF2B5EF4-FFF2-40B4-BE49-F238E27FC236}">
                <a16:creationId xmlns:a16="http://schemas.microsoft.com/office/drawing/2014/main" id="{7D945E26-A167-86E8-036A-5158C0D7A70C}"/>
              </a:ext>
            </a:extLst>
          </p:cNvPr>
          <p:cNvSpPr/>
          <p:nvPr/>
        </p:nvSpPr>
        <p:spPr>
          <a:xfrm>
            <a:off x="1971305" y="3570711"/>
            <a:ext cx="4520354" cy="296134"/>
          </a:xfrm>
          <a:prstGeom prst="rect">
            <a:avLst/>
          </a:prstGeom>
          <a:solidFill>
            <a:srgbClr val="FFD66A"/>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aphicFrame>
        <p:nvGraphicFramePr>
          <p:cNvPr id="15" name="グラフ 14">
            <a:extLst>
              <a:ext uri="{FF2B5EF4-FFF2-40B4-BE49-F238E27FC236}">
                <a16:creationId xmlns:a16="http://schemas.microsoft.com/office/drawing/2014/main" id="{98322AA9-D3BF-3BB7-450C-34A456CCFB5B}"/>
              </a:ext>
            </a:extLst>
          </p:cNvPr>
          <p:cNvGraphicFramePr/>
          <p:nvPr>
            <p:extLst>
              <p:ext uri="{D42A27DB-BD31-4B8C-83A1-F6EECF244321}">
                <p14:modId xmlns:p14="http://schemas.microsoft.com/office/powerpoint/2010/main" val="2644152098"/>
              </p:ext>
            </p:extLst>
          </p:nvPr>
        </p:nvGraphicFramePr>
        <p:xfrm>
          <a:off x="427970" y="3228267"/>
          <a:ext cx="6251779" cy="1856616"/>
        </p:xfrm>
        <a:graphic>
          <a:graphicData uri="http://schemas.openxmlformats.org/drawingml/2006/chart">
            <c:chart xmlns:c="http://schemas.openxmlformats.org/drawingml/2006/chart" xmlns:r="http://schemas.openxmlformats.org/officeDocument/2006/relationships" r:id="rId2"/>
          </a:graphicData>
        </a:graphic>
      </p:graphicFrame>
      <p:sp>
        <p:nvSpPr>
          <p:cNvPr id="16" name="四角形: 角を丸くする 15">
            <a:extLst>
              <a:ext uri="{FF2B5EF4-FFF2-40B4-BE49-F238E27FC236}">
                <a16:creationId xmlns:a16="http://schemas.microsoft.com/office/drawing/2014/main" id="{3720EC6A-50D4-1BFE-01A8-CCD0E10ADC8F}"/>
              </a:ext>
            </a:extLst>
          </p:cNvPr>
          <p:cNvSpPr/>
          <p:nvPr/>
        </p:nvSpPr>
        <p:spPr>
          <a:xfrm>
            <a:off x="5243936" y="3149344"/>
            <a:ext cx="728268" cy="2476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a:t>
            </a:r>
            <a:r>
              <a:rPr kumimoji="1" lang="en-US" altLang="ja-JP" sz="900">
                <a:solidFill>
                  <a:schemeClr val="tx1">
                    <a:lumMod val="75000"/>
                    <a:lumOff val="25000"/>
                  </a:schemeClr>
                </a:solidFill>
              </a:rPr>
              <a:t>n=106</a:t>
            </a:r>
            <a:r>
              <a:rPr kumimoji="1" lang="ja-JP" altLang="en-US" sz="900">
                <a:solidFill>
                  <a:schemeClr val="tx1">
                    <a:lumMod val="75000"/>
                    <a:lumOff val="25000"/>
                  </a:schemeClr>
                </a:solidFill>
              </a:rPr>
              <a:t>）</a:t>
            </a:r>
          </a:p>
        </p:txBody>
      </p:sp>
      <p:grpSp>
        <p:nvGrpSpPr>
          <p:cNvPr id="17" name="グループ化 16">
            <a:extLst>
              <a:ext uri="{FF2B5EF4-FFF2-40B4-BE49-F238E27FC236}">
                <a16:creationId xmlns:a16="http://schemas.microsoft.com/office/drawing/2014/main" id="{477335E4-8D67-DFE8-BCC6-0C376345F739}"/>
              </a:ext>
            </a:extLst>
          </p:cNvPr>
          <p:cNvGrpSpPr/>
          <p:nvPr/>
        </p:nvGrpSpPr>
        <p:grpSpPr>
          <a:xfrm>
            <a:off x="4442136" y="3337603"/>
            <a:ext cx="2049523" cy="1616664"/>
            <a:chOff x="5025853" y="3002671"/>
            <a:chExt cx="2049523" cy="1616664"/>
          </a:xfrm>
        </p:grpSpPr>
        <p:sp>
          <p:nvSpPr>
            <p:cNvPr id="18" name="四角形: 角を丸くする 17">
              <a:extLst>
                <a:ext uri="{FF2B5EF4-FFF2-40B4-BE49-F238E27FC236}">
                  <a16:creationId xmlns:a16="http://schemas.microsoft.com/office/drawing/2014/main" id="{F0EF4C00-AAC8-98B0-E29A-60AA657CCC74}"/>
                </a:ext>
              </a:extLst>
            </p:cNvPr>
            <p:cNvSpPr/>
            <p:nvPr/>
          </p:nvSpPr>
          <p:spPr>
            <a:xfrm>
              <a:off x="5025853" y="3002671"/>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17.0%</a:t>
              </a:r>
              <a:endParaRPr kumimoji="1" lang="ja-JP" altLang="en-US" sz="1200">
                <a:solidFill>
                  <a:schemeClr val="tx1">
                    <a:lumMod val="75000"/>
                    <a:lumOff val="25000"/>
                  </a:schemeClr>
                </a:solidFill>
              </a:endParaRPr>
            </a:p>
          </p:txBody>
        </p:sp>
        <p:sp>
          <p:nvSpPr>
            <p:cNvPr id="19" name="四角形: 角を丸くする 18">
              <a:extLst>
                <a:ext uri="{FF2B5EF4-FFF2-40B4-BE49-F238E27FC236}">
                  <a16:creationId xmlns:a16="http://schemas.microsoft.com/office/drawing/2014/main" id="{EACA165A-7323-8CBB-12DE-E232834D43C7}"/>
                </a:ext>
              </a:extLst>
            </p:cNvPr>
            <p:cNvSpPr/>
            <p:nvPr/>
          </p:nvSpPr>
          <p:spPr>
            <a:xfrm>
              <a:off x="6555921" y="3294690"/>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47.2%</a:t>
              </a:r>
              <a:endParaRPr kumimoji="1" lang="ja-JP" altLang="en-US" sz="1200">
                <a:solidFill>
                  <a:schemeClr val="tx1">
                    <a:lumMod val="75000"/>
                    <a:lumOff val="25000"/>
                  </a:schemeClr>
                </a:solidFill>
              </a:endParaRPr>
            </a:p>
          </p:txBody>
        </p:sp>
        <p:sp>
          <p:nvSpPr>
            <p:cNvPr id="20" name="四角形: 角を丸くする 19">
              <a:extLst>
                <a:ext uri="{FF2B5EF4-FFF2-40B4-BE49-F238E27FC236}">
                  <a16:creationId xmlns:a16="http://schemas.microsoft.com/office/drawing/2014/main" id="{FD3A66DC-DDB9-0A92-C9FC-E20FFF7BDDE7}"/>
                </a:ext>
              </a:extLst>
            </p:cNvPr>
            <p:cNvSpPr/>
            <p:nvPr/>
          </p:nvSpPr>
          <p:spPr>
            <a:xfrm>
              <a:off x="5672332" y="3583052"/>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29.2%</a:t>
              </a:r>
              <a:endParaRPr kumimoji="1" lang="ja-JP" altLang="en-US" sz="1200">
                <a:solidFill>
                  <a:schemeClr val="tx1">
                    <a:lumMod val="75000"/>
                    <a:lumOff val="25000"/>
                  </a:schemeClr>
                </a:solidFill>
              </a:endParaRPr>
            </a:p>
          </p:txBody>
        </p:sp>
        <p:sp>
          <p:nvSpPr>
            <p:cNvPr id="21" name="四角形: 角を丸くする 20">
              <a:extLst>
                <a:ext uri="{FF2B5EF4-FFF2-40B4-BE49-F238E27FC236}">
                  <a16:creationId xmlns:a16="http://schemas.microsoft.com/office/drawing/2014/main" id="{D166540E-884A-75B7-6077-84AAA154E4DE}"/>
                </a:ext>
              </a:extLst>
            </p:cNvPr>
            <p:cNvSpPr/>
            <p:nvPr/>
          </p:nvSpPr>
          <p:spPr>
            <a:xfrm>
              <a:off x="5765183" y="3875931"/>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31.1%</a:t>
              </a:r>
              <a:endParaRPr kumimoji="1" lang="ja-JP" altLang="en-US" sz="1200">
                <a:solidFill>
                  <a:schemeClr val="tx1">
                    <a:lumMod val="75000"/>
                    <a:lumOff val="25000"/>
                  </a:schemeClr>
                </a:solidFill>
              </a:endParaRPr>
            </a:p>
          </p:txBody>
        </p:sp>
        <p:sp>
          <p:nvSpPr>
            <p:cNvPr id="22" name="四角形: 角を丸くする 21">
              <a:extLst>
                <a:ext uri="{FF2B5EF4-FFF2-40B4-BE49-F238E27FC236}">
                  <a16:creationId xmlns:a16="http://schemas.microsoft.com/office/drawing/2014/main" id="{92775418-CC03-AB49-05BC-27A88E8891F9}"/>
                </a:ext>
              </a:extLst>
            </p:cNvPr>
            <p:cNvSpPr/>
            <p:nvPr/>
          </p:nvSpPr>
          <p:spPr>
            <a:xfrm>
              <a:off x="5329238" y="4443757"/>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22.6%</a:t>
              </a:r>
              <a:endParaRPr kumimoji="1" lang="ja-JP" altLang="en-US" sz="1200">
                <a:solidFill>
                  <a:schemeClr val="tx1">
                    <a:lumMod val="75000"/>
                    <a:lumOff val="25000"/>
                  </a:schemeClr>
                </a:solidFill>
              </a:endParaRPr>
            </a:p>
          </p:txBody>
        </p:sp>
        <p:sp>
          <p:nvSpPr>
            <p:cNvPr id="29" name="四角形: 角を丸くする 28">
              <a:extLst>
                <a:ext uri="{FF2B5EF4-FFF2-40B4-BE49-F238E27FC236}">
                  <a16:creationId xmlns:a16="http://schemas.microsoft.com/office/drawing/2014/main" id="{3948F8EA-D871-0073-6E7F-7B8583A08F4C}"/>
                </a:ext>
              </a:extLst>
            </p:cNvPr>
            <p:cNvSpPr/>
            <p:nvPr/>
          </p:nvSpPr>
          <p:spPr>
            <a:xfrm>
              <a:off x="5724719" y="4154766"/>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30.2%</a:t>
              </a:r>
              <a:endParaRPr kumimoji="1" lang="ja-JP" altLang="en-US" sz="1200">
                <a:solidFill>
                  <a:schemeClr val="tx1">
                    <a:lumMod val="75000"/>
                    <a:lumOff val="25000"/>
                  </a:schemeClr>
                </a:solidFill>
              </a:endParaRPr>
            </a:p>
          </p:txBody>
        </p:sp>
      </p:grpSp>
      <p:graphicFrame>
        <p:nvGraphicFramePr>
          <p:cNvPr id="31" name="グラフ 30">
            <a:extLst>
              <a:ext uri="{FF2B5EF4-FFF2-40B4-BE49-F238E27FC236}">
                <a16:creationId xmlns:a16="http://schemas.microsoft.com/office/drawing/2014/main" id="{7B021761-64FA-720C-3BE2-E92119C0FAD0}"/>
              </a:ext>
            </a:extLst>
          </p:cNvPr>
          <p:cNvGraphicFramePr/>
          <p:nvPr>
            <p:extLst>
              <p:ext uri="{D42A27DB-BD31-4B8C-83A1-F6EECF244321}">
                <p14:modId xmlns:p14="http://schemas.microsoft.com/office/powerpoint/2010/main" val="1077669493"/>
              </p:ext>
            </p:extLst>
          </p:nvPr>
        </p:nvGraphicFramePr>
        <p:xfrm>
          <a:off x="427970" y="5521110"/>
          <a:ext cx="6251779" cy="1261698"/>
        </p:xfrm>
        <a:graphic>
          <a:graphicData uri="http://schemas.openxmlformats.org/drawingml/2006/chart">
            <c:chart xmlns:c="http://schemas.openxmlformats.org/drawingml/2006/chart" xmlns:r="http://schemas.openxmlformats.org/officeDocument/2006/relationships" r:id="rId3"/>
          </a:graphicData>
        </a:graphic>
      </p:graphicFrame>
      <p:sp>
        <p:nvSpPr>
          <p:cNvPr id="32" name="四角形: 角を丸くする 31">
            <a:extLst>
              <a:ext uri="{FF2B5EF4-FFF2-40B4-BE49-F238E27FC236}">
                <a16:creationId xmlns:a16="http://schemas.microsoft.com/office/drawing/2014/main" id="{0ACFBAF5-3C8F-9B5B-0EF6-310A63593AAC}"/>
              </a:ext>
            </a:extLst>
          </p:cNvPr>
          <p:cNvSpPr/>
          <p:nvPr/>
        </p:nvSpPr>
        <p:spPr>
          <a:xfrm>
            <a:off x="5005248" y="5459723"/>
            <a:ext cx="728268" cy="2476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a:t>
            </a:r>
            <a:r>
              <a:rPr kumimoji="1" lang="en-US" altLang="ja-JP" sz="900">
                <a:solidFill>
                  <a:schemeClr val="tx1">
                    <a:lumMod val="75000"/>
                    <a:lumOff val="25000"/>
                  </a:schemeClr>
                </a:solidFill>
              </a:rPr>
              <a:t>n=106</a:t>
            </a:r>
            <a:r>
              <a:rPr kumimoji="1" lang="ja-JP" altLang="en-US" sz="900">
                <a:solidFill>
                  <a:schemeClr val="tx1">
                    <a:lumMod val="75000"/>
                    <a:lumOff val="25000"/>
                  </a:schemeClr>
                </a:solidFill>
              </a:rPr>
              <a:t>）</a:t>
            </a:r>
          </a:p>
        </p:txBody>
      </p:sp>
      <p:grpSp>
        <p:nvGrpSpPr>
          <p:cNvPr id="33" name="グループ化 32">
            <a:extLst>
              <a:ext uri="{FF2B5EF4-FFF2-40B4-BE49-F238E27FC236}">
                <a16:creationId xmlns:a16="http://schemas.microsoft.com/office/drawing/2014/main" id="{D29E14AB-F6C4-3195-357B-FEE873652A15}"/>
              </a:ext>
            </a:extLst>
          </p:cNvPr>
          <p:cNvGrpSpPr/>
          <p:nvPr/>
        </p:nvGrpSpPr>
        <p:grpSpPr>
          <a:xfrm>
            <a:off x="3988486" y="5621655"/>
            <a:ext cx="2294251" cy="1057026"/>
            <a:chOff x="4625803" y="3396778"/>
            <a:chExt cx="2294251" cy="1057026"/>
          </a:xfrm>
        </p:grpSpPr>
        <p:sp>
          <p:nvSpPr>
            <p:cNvPr id="34" name="四角形: 角を丸くする 33">
              <a:extLst>
                <a:ext uri="{FF2B5EF4-FFF2-40B4-BE49-F238E27FC236}">
                  <a16:creationId xmlns:a16="http://schemas.microsoft.com/office/drawing/2014/main" id="{C3F66953-3560-23B8-E295-45155DE1B67B}"/>
                </a:ext>
              </a:extLst>
            </p:cNvPr>
            <p:cNvSpPr/>
            <p:nvPr/>
          </p:nvSpPr>
          <p:spPr>
            <a:xfrm>
              <a:off x="4625803" y="3396778"/>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9.4%</a:t>
              </a:r>
              <a:endParaRPr kumimoji="1" lang="ja-JP" altLang="en-US" sz="1200">
                <a:solidFill>
                  <a:schemeClr val="tx1">
                    <a:lumMod val="75000"/>
                    <a:lumOff val="25000"/>
                  </a:schemeClr>
                </a:solidFill>
              </a:endParaRPr>
            </a:p>
          </p:txBody>
        </p:sp>
        <p:sp>
          <p:nvSpPr>
            <p:cNvPr id="35" name="四角形: 角を丸くする 34">
              <a:extLst>
                <a:ext uri="{FF2B5EF4-FFF2-40B4-BE49-F238E27FC236}">
                  <a16:creationId xmlns:a16="http://schemas.microsoft.com/office/drawing/2014/main" id="{4AAD3A36-4E07-A474-A4BF-89CC1BD09826}"/>
                </a:ext>
              </a:extLst>
            </p:cNvPr>
            <p:cNvSpPr/>
            <p:nvPr/>
          </p:nvSpPr>
          <p:spPr>
            <a:xfrm>
              <a:off x="6400599" y="3681142"/>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42.5%</a:t>
              </a:r>
              <a:endParaRPr kumimoji="1" lang="ja-JP" altLang="en-US" sz="1200">
                <a:solidFill>
                  <a:schemeClr val="tx1">
                    <a:lumMod val="75000"/>
                    <a:lumOff val="25000"/>
                  </a:schemeClr>
                </a:solidFill>
              </a:endParaRPr>
            </a:p>
          </p:txBody>
        </p:sp>
        <p:sp>
          <p:nvSpPr>
            <p:cNvPr id="38" name="四角形: 角を丸くする 37">
              <a:extLst>
                <a:ext uri="{FF2B5EF4-FFF2-40B4-BE49-F238E27FC236}">
                  <a16:creationId xmlns:a16="http://schemas.microsoft.com/office/drawing/2014/main" id="{3F7E50D7-FF2F-8731-4625-4C980D536270}"/>
                </a:ext>
              </a:extLst>
            </p:cNvPr>
            <p:cNvSpPr/>
            <p:nvPr/>
          </p:nvSpPr>
          <p:spPr>
            <a:xfrm>
              <a:off x="5888038" y="4278226"/>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33.0%</a:t>
              </a:r>
              <a:endParaRPr kumimoji="1" lang="ja-JP" altLang="en-US" sz="1200">
                <a:solidFill>
                  <a:schemeClr val="tx1">
                    <a:lumMod val="75000"/>
                    <a:lumOff val="25000"/>
                  </a:schemeClr>
                </a:solidFill>
              </a:endParaRPr>
            </a:p>
          </p:txBody>
        </p:sp>
        <p:sp>
          <p:nvSpPr>
            <p:cNvPr id="39" name="四角形: 角を丸くする 38">
              <a:extLst>
                <a:ext uri="{FF2B5EF4-FFF2-40B4-BE49-F238E27FC236}">
                  <a16:creationId xmlns:a16="http://schemas.microsoft.com/office/drawing/2014/main" id="{F61B7A27-6DB5-F958-2D76-519D06B8DB80}"/>
                </a:ext>
              </a:extLst>
            </p:cNvPr>
            <p:cNvSpPr/>
            <p:nvPr/>
          </p:nvSpPr>
          <p:spPr>
            <a:xfrm>
              <a:off x="5545308" y="3992013"/>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26.4%</a:t>
              </a:r>
              <a:endParaRPr kumimoji="1" lang="ja-JP" altLang="en-US" sz="1200">
                <a:solidFill>
                  <a:schemeClr val="tx1">
                    <a:lumMod val="75000"/>
                    <a:lumOff val="25000"/>
                  </a:schemeClr>
                </a:solidFill>
              </a:endParaRPr>
            </a:p>
          </p:txBody>
        </p:sp>
      </p:grpSp>
      <p:sp>
        <p:nvSpPr>
          <p:cNvPr id="43" name="四角形: 角を丸くする 42">
            <a:extLst>
              <a:ext uri="{FF2B5EF4-FFF2-40B4-BE49-F238E27FC236}">
                <a16:creationId xmlns:a16="http://schemas.microsoft.com/office/drawing/2014/main" id="{7284CE12-6E24-E848-9854-FE8AA3C60758}"/>
              </a:ext>
            </a:extLst>
          </p:cNvPr>
          <p:cNvSpPr/>
          <p:nvPr/>
        </p:nvSpPr>
        <p:spPr>
          <a:xfrm>
            <a:off x="6679749" y="3179446"/>
            <a:ext cx="3472158" cy="2819039"/>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44" name="四角形: 角を丸くする 43">
            <a:extLst>
              <a:ext uri="{FF2B5EF4-FFF2-40B4-BE49-F238E27FC236}">
                <a16:creationId xmlns:a16="http://schemas.microsoft.com/office/drawing/2014/main" id="{6FD4AECB-1BB3-3BF6-DDB3-67473E99A117}"/>
              </a:ext>
            </a:extLst>
          </p:cNvPr>
          <p:cNvSpPr/>
          <p:nvPr/>
        </p:nvSpPr>
        <p:spPr>
          <a:xfrm>
            <a:off x="6872452" y="3683015"/>
            <a:ext cx="3086753" cy="211645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dirty="0">
                <a:solidFill>
                  <a:schemeClr val="tx1">
                    <a:lumMod val="75000"/>
                    <a:lumOff val="25000"/>
                  </a:schemeClr>
                </a:solidFill>
              </a:rPr>
              <a:t>自主事業で活用している</a:t>
            </a:r>
            <a:r>
              <a:rPr kumimoji="1" lang="ja-JP" altLang="en-US" sz="1200" dirty="0">
                <a:solidFill>
                  <a:srgbClr val="019DB7"/>
                </a:solidFill>
              </a:rPr>
              <a:t>学生ボランティア</a:t>
            </a:r>
            <a:r>
              <a:rPr kumimoji="1" lang="en-US" altLang="ja-JP" sz="1200" dirty="0">
                <a:solidFill>
                  <a:srgbClr val="019DB7"/>
                </a:solidFill>
              </a:rPr>
              <a:t>(300</a:t>
            </a:r>
            <a:r>
              <a:rPr kumimoji="1" lang="ja-JP" altLang="en-US" sz="1200" dirty="0">
                <a:solidFill>
                  <a:srgbClr val="019DB7"/>
                </a:solidFill>
              </a:rPr>
              <a:t>名強</a:t>
            </a:r>
            <a:r>
              <a:rPr kumimoji="1" lang="en-US" altLang="ja-JP" sz="1200" dirty="0">
                <a:solidFill>
                  <a:srgbClr val="019DB7"/>
                </a:solidFill>
              </a:rPr>
              <a:t>)</a:t>
            </a:r>
            <a:r>
              <a:rPr kumimoji="1" lang="ja-JP" altLang="en-US" sz="1200" dirty="0">
                <a:solidFill>
                  <a:srgbClr val="019DB7"/>
                </a:solidFill>
              </a:rPr>
              <a:t>の中から、児童育成支援拠点事業の対象児童に適切な支援ができそうな学生を選定</a:t>
            </a:r>
            <a:r>
              <a:rPr kumimoji="1" lang="ja-JP" altLang="en-US" sz="1200" dirty="0">
                <a:solidFill>
                  <a:schemeClr val="tx1">
                    <a:lumMod val="75000"/>
                    <a:lumOff val="25000"/>
                  </a:schemeClr>
                </a:solidFill>
              </a:rPr>
              <a:t>している。</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dirty="0">
                <a:solidFill>
                  <a:schemeClr val="tx1">
                    <a:lumMod val="75000"/>
                    <a:lumOff val="25000"/>
                  </a:schemeClr>
                </a:solidFill>
              </a:rPr>
              <a:t>学生ボランティアの採用は、サークルの一環として学生自身に行ってもらうことで、定着率やアクティブ率を高めている。</a:t>
            </a:r>
          </a:p>
          <a:p>
            <a:pPr marL="171450" indent="-171450" algn="just">
              <a:spcBef>
                <a:spcPts val="200"/>
              </a:spcBef>
              <a:spcAft>
                <a:spcPts val="200"/>
              </a:spcAft>
              <a:buClr>
                <a:schemeClr val="bg1">
                  <a:lumMod val="65000"/>
                </a:schemeClr>
              </a:buClr>
              <a:buSzPct val="70000"/>
              <a:buFont typeface="Wingdings" panose="05000000000000000000" pitchFamily="2" charset="2"/>
              <a:buChar char="l"/>
            </a:pPr>
            <a:r>
              <a:rPr kumimoji="1" lang="ja-JP" altLang="en-US" sz="1200" dirty="0">
                <a:solidFill>
                  <a:schemeClr val="tx1">
                    <a:lumMod val="75000"/>
                    <a:lumOff val="25000"/>
                  </a:schemeClr>
                </a:solidFill>
              </a:rPr>
              <a:t>活動後の振り返りにより、自分の関わりによる児童の変化を学生自身に実感してもらうことで</a:t>
            </a:r>
            <a:r>
              <a:rPr kumimoji="1" lang="ja-JP" altLang="en-US" sz="1200" dirty="0">
                <a:solidFill>
                  <a:srgbClr val="019DB7"/>
                </a:solidFill>
              </a:rPr>
              <a:t>学生自身に自己有用感</a:t>
            </a:r>
            <a:r>
              <a:rPr kumimoji="1" lang="ja-JP" altLang="en-US" sz="1200" dirty="0">
                <a:solidFill>
                  <a:schemeClr val="tx1">
                    <a:lumMod val="75000"/>
                    <a:lumOff val="25000"/>
                  </a:schemeClr>
                </a:solidFill>
              </a:rPr>
              <a:t>を持ってもらえるように工夫している。</a:t>
            </a:r>
          </a:p>
        </p:txBody>
      </p:sp>
      <p:sp>
        <p:nvSpPr>
          <p:cNvPr id="45" name="四角形: 角を丸くする 44">
            <a:extLst>
              <a:ext uri="{FF2B5EF4-FFF2-40B4-BE49-F238E27FC236}">
                <a16:creationId xmlns:a16="http://schemas.microsoft.com/office/drawing/2014/main" id="{00C73C9E-E487-BB4A-FDF4-D2C476232E3D}"/>
              </a:ext>
            </a:extLst>
          </p:cNvPr>
          <p:cNvSpPr/>
          <p:nvPr/>
        </p:nvSpPr>
        <p:spPr>
          <a:xfrm>
            <a:off x="7072348" y="3375759"/>
            <a:ext cx="2686960" cy="3496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200" b="1">
                <a:solidFill>
                  <a:srgbClr val="019DB7"/>
                </a:solidFill>
              </a:rPr>
              <a:t>鎌倉市「海辺のてらハウス」の事例</a:t>
            </a:r>
          </a:p>
        </p:txBody>
      </p:sp>
    </p:spTree>
    <p:extLst>
      <p:ext uri="{BB962C8B-B14F-4D97-AF65-F5344CB8AC3E}">
        <p14:creationId xmlns:p14="http://schemas.microsoft.com/office/powerpoint/2010/main" val="348833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77">
            <a:extLst>
              <a:ext uri="{FF2B5EF4-FFF2-40B4-BE49-F238E27FC236}">
                <a16:creationId xmlns:a16="http://schemas.microsoft.com/office/drawing/2014/main" id="{3E72CD7D-9993-7F29-BC82-730612F98328}"/>
              </a:ext>
            </a:extLst>
          </p:cNvPr>
          <p:cNvGraphicFramePr>
            <a:graphicFrameLocks noGrp="1"/>
          </p:cNvGraphicFramePr>
          <p:nvPr>
            <p:extLst>
              <p:ext uri="{D42A27DB-BD31-4B8C-83A1-F6EECF244321}">
                <p14:modId xmlns:p14="http://schemas.microsoft.com/office/powerpoint/2010/main" val="4239307752"/>
              </p:ext>
            </p:extLst>
          </p:nvPr>
        </p:nvGraphicFramePr>
        <p:xfrm>
          <a:off x="539906" y="1995146"/>
          <a:ext cx="9732825" cy="2851414"/>
        </p:xfrm>
        <a:graphic>
          <a:graphicData uri="http://schemas.openxmlformats.org/drawingml/2006/table">
            <a:tbl>
              <a:tblPr/>
              <a:tblGrid>
                <a:gridCol w="1579180">
                  <a:extLst>
                    <a:ext uri="{9D8B030D-6E8A-4147-A177-3AD203B41FA5}">
                      <a16:colId xmlns:a16="http://schemas.microsoft.com/office/drawing/2014/main" val="20000"/>
                    </a:ext>
                  </a:extLst>
                </a:gridCol>
                <a:gridCol w="2249714">
                  <a:extLst>
                    <a:ext uri="{9D8B030D-6E8A-4147-A177-3AD203B41FA5}">
                      <a16:colId xmlns:a16="http://schemas.microsoft.com/office/drawing/2014/main" val="20002"/>
                    </a:ext>
                  </a:extLst>
                </a:gridCol>
                <a:gridCol w="2409371">
                  <a:extLst>
                    <a:ext uri="{9D8B030D-6E8A-4147-A177-3AD203B41FA5}">
                      <a16:colId xmlns:a16="http://schemas.microsoft.com/office/drawing/2014/main" val="835763172"/>
                    </a:ext>
                  </a:extLst>
                </a:gridCol>
                <a:gridCol w="3494560">
                  <a:extLst>
                    <a:ext uri="{9D8B030D-6E8A-4147-A177-3AD203B41FA5}">
                      <a16:colId xmlns:a16="http://schemas.microsoft.com/office/drawing/2014/main" val="1549338752"/>
                    </a:ext>
                  </a:extLst>
                </a:gridCol>
              </a:tblGrid>
              <a:tr h="21799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en-US" sz="1200" b="1" u="none" strike="noStrike" kern="1200" dirty="0">
                        <a:solidFill>
                          <a:schemeClr val="bg1"/>
                        </a:solidFill>
                        <a:effectLst/>
                        <a:latin typeface="+mn-ea"/>
                        <a:ea typeface="+mn-ea"/>
                        <a:cs typeface="+mn-cs"/>
                      </a:endParaRP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auto" latinLnBrk="0" hangingPunct="1">
                        <a:lnSpc>
                          <a:spcPct val="120000"/>
                        </a:lnSpc>
                        <a:spcBef>
                          <a:spcPts val="0"/>
                        </a:spcBef>
                        <a:spcAft>
                          <a:spcPts val="0"/>
                        </a:spcAft>
                        <a:buClr>
                          <a:schemeClr val="bg1">
                            <a:lumMod val="65000"/>
                          </a:schemeClr>
                        </a:buClr>
                        <a:buSzTx/>
                        <a:buFontTx/>
                        <a:buNone/>
                        <a:tabLst/>
                      </a:pPr>
                      <a:r>
                        <a:rPr kumimoji="1" lang="ja-JP" altLang="en-US" sz="1200" kern="1200" spc="600">
                          <a:solidFill>
                            <a:schemeClr val="tx1">
                              <a:lumMod val="75000"/>
                              <a:lumOff val="25000"/>
                            </a:schemeClr>
                          </a:solidFill>
                          <a:latin typeface="+mn-lt"/>
                          <a:ea typeface="+mn-ea"/>
                          <a:cs typeface="+mn-cs"/>
                        </a:rPr>
                        <a:t>手段</a:t>
                      </a:r>
                    </a:p>
                  </a:txBody>
                  <a:tcPr marL="36000" marR="36000" marT="36000" marB="36000" anchor="ctr" anchorCtr="1"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hMerge="1">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Tx/>
                        <a:buFont typeface="Arial" panose="020B0604020202020204" pitchFamily="34" charset="0"/>
                        <a:buChar char="•"/>
                        <a:tabLst/>
                      </a:pPr>
                      <a:endParaRPr kumimoji="1" lang="ja-JP" altLang="en-US" sz="1200" kern="1200">
                        <a:solidFill>
                          <a:schemeClr val="tx1">
                            <a:lumMod val="75000"/>
                            <a:lumOff val="25000"/>
                          </a:schemeClr>
                        </a:solidFill>
                        <a:latin typeface="+mn-lt"/>
                        <a:ea typeface="+mn-ea"/>
                        <a:cs typeface="+mn-cs"/>
                      </a:endParaRPr>
                    </a:p>
                  </a:txBody>
                  <a:tcPr marL="108000" marR="108000" marT="108000" marB="108000" anchor="ctr" horzOverflow="overflow">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
                          <a:schemeClr val="bg1">
                            <a:lumMod val="65000"/>
                          </a:schemeClr>
                        </a:buClr>
                        <a:buSzTx/>
                        <a:buFontTx/>
                        <a:buNone/>
                        <a:tabLst/>
                      </a:pPr>
                      <a:r>
                        <a:rPr kumimoji="1" lang="ja-JP" altLang="en-US" sz="1200" kern="1200" spc="600">
                          <a:solidFill>
                            <a:schemeClr val="tx1">
                              <a:lumMod val="75000"/>
                              <a:lumOff val="25000"/>
                            </a:schemeClr>
                          </a:solidFill>
                          <a:latin typeface="+mn-lt"/>
                          <a:ea typeface="+mn-ea"/>
                          <a:cs typeface="+mn-cs"/>
                        </a:rPr>
                        <a:t>備考</a:t>
                      </a:r>
                    </a:p>
                  </a:txBody>
                  <a:tcPr marL="36000" marR="36000" marT="36000" marB="36000" anchor="ctr" anchorCtr="1"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8473958"/>
                  </a:ext>
                </a:extLst>
              </a:tr>
              <a:tr h="50144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200" b="1" u="none" strike="noStrike" kern="1200">
                          <a:solidFill>
                            <a:schemeClr val="bg1"/>
                          </a:solidFill>
                          <a:effectLst/>
                          <a:latin typeface="+mn-ea"/>
                          <a:ea typeface="+mn-ea"/>
                          <a:cs typeface="+mn-cs"/>
                        </a:rPr>
                        <a:t>地域の人材への</a:t>
                      </a: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200" b="1" u="none" strike="noStrike" kern="1200">
                          <a:solidFill>
                            <a:schemeClr val="bg1"/>
                          </a:solidFill>
                          <a:effectLst/>
                          <a:latin typeface="+mn-ea"/>
                          <a:ea typeface="+mn-ea"/>
                          <a:cs typeface="+mn-cs"/>
                        </a:rPr>
                        <a:t>アプローチ</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事業者</a:t>
                      </a:r>
                      <a:r>
                        <a:rPr kumimoji="1" lang="en-US" altLang="ja-JP" sz="1200" kern="1200">
                          <a:solidFill>
                            <a:schemeClr val="tx1">
                              <a:lumMod val="75000"/>
                              <a:lumOff val="25000"/>
                            </a:schemeClr>
                          </a:solidFill>
                          <a:latin typeface="+mn-lt"/>
                          <a:ea typeface="+mn-ea"/>
                          <a:cs typeface="+mn-cs"/>
                        </a:rPr>
                        <a:t>HP</a:t>
                      </a:r>
                      <a:r>
                        <a:rPr kumimoji="1" lang="ja-JP" altLang="en-US" sz="1200" kern="1200">
                          <a:solidFill>
                            <a:schemeClr val="tx1">
                              <a:lumMod val="75000"/>
                              <a:lumOff val="25000"/>
                            </a:schemeClr>
                          </a:solidFill>
                          <a:latin typeface="+mn-lt"/>
                          <a:ea typeface="+mn-ea"/>
                          <a:cs typeface="+mn-cs"/>
                        </a:rPr>
                        <a:t>・</a:t>
                      </a:r>
                      <a:r>
                        <a:rPr kumimoji="1" lang="en-US" altLang="ja-JP" sz="1200" kern="1200">
                          <a:solidFill>
                            <a:schemeClr val="tx1">
                              <a:lumMod val="75000"/>
                              <a:lumOff val="25000"/>
                            </a:schemeClr>
                          </a:solidFill>
                          <a:latin typeface="+mn-lt"/>
                          <a:ea typeface="+mn-ea"/>
                          <a:cs typeface="+mn-cs"/>
                        </a:rPr>
                        <a:t>SNS</a:t>
                      </a:r>
                      <a:r>
                        <a:rPr kumimoji="1" lang="ja-JP" altLang="en-US" sz="1200" kern="1200">
                          <a:solidFill>
                            <a:schemeClr val="tx1">
                              <a:lumMod val="75000"/>
                              <a:lumOff val="25000"/>
                            </a:schemeClr>
                          </a:solidFill>
                          <a:latin typeface="+mn-lt"/>
                          <a:ea typeface="+mn-ea"/>
                          <a:cs typeface="+mn-cs"/>
                        </a:rPr>
                        <a:t>　</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ハローワーク</a:t>
                      </a:r>
                    </a:p>
                  </a:txBody>
                  <a:tcPr marL="108000" marR="108000" marT="108000" marB="108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フリーペーパー・市報</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関係者・機関の紹介　等</a:t>
                      </a:r>
                    </a:p>
                  </a:txBody>
                  <a:tcPr marL="108000" marR="108000" marT="108000" marB="108000" anchor="ctr" horzOverflow="overflow">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地域で雇用を生み出す効果がある</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利用者の知り合いがいる可能性に注意</a:t>
                      </a:r>
                    </a:p>
                  </a:txBody>
                  <a:tcPr marL="108000" marR="108000" marT="108000" marB="108000" anchor="ctr" horzOverflow="overflow">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144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200" b="1" u="none" strike="noStrike" kern="1200">
                          <a:solidFill>
                            <a:schemeClr val="bg1"/>
                          </a:solidFill>
                          <a:effectLst/>
                          <a:latin typeface="+mn-ea"/>
                          <a:ea typeface="+mn-ea"/>
                          <a:cs typeface="+mn-cs"/>
                        </a:rPr>
                        <a:t>ボランティアへの</a:t>
                      </a: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200" b="1" u="none" strike="noStrike" kern="1200">
                          <a:solidFill>
                            <a:schemeClr val="bg1"/>
                          </a:solidFill>
                          <a:effectLst/>
                          <a:latin typeface="+mn-ea"/>
                          <a:ea typeface="+mn-ea"/>
                          <a:cs typeface="+mn-cs"/>
                        </a:rPr>
                        <a:t>アプローチ</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事業者</a:t>
                      </a:r>
                      <a:r>
                        <a:rPr kumimoji="1" lang="en-US" altLang="ja-JP" sz="1200" kern="1200">
                          <a:solidFill>
                            <a:schemeClr val="tx1">
                              <a:lumMod val="75000"/>
                              <a:lumOff val="25000"/>
                            </a:schemeClr>
                          </a:solidFill>
                          <a:latin typeface="+mn-lt"/>
                          <a:ea typeface="+mn-ea"/>
                          <a:cs typeface="+mn-cs"/>
                        </a:rPr>
                        <a:t>HP</a:t>
                      </a:r>
                      <a:r>
                        <a:rPr kumimoji="1" lang="ja-JP" altLang="en-US" sz="1200" kern="1200">
                          <a:solidFill>
                            <a:schemeClr val="tx1">
                              <a:lumMod val="75000"/>
                              <a:lumOff val="25000"/>
                            </a:schemeClr>
                          </a:solidFill>
                          <a:latin typeface="+mn-lt"/>
                          <a:ea typeface="+mn-ea"/>
                          <a:cs typeface="+mn-cs"/>
                        </a:rPr>
                        <a:t>等への掲載</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ボランティア募集サイト</a:t>
                      </a:r>
                      <a:endParaRPr kumimoji="1" lang="en-US" altLang="ja-JP" sz="1200" kern="1200">
                        <a:solidFill>
                          <a:schemeClr val="tx1">
                            <a:lumMod val="75000"/>
                            <a:lumOff val="25000"/>
                          </a:schemeClr>
                        </a:solidFill>
                        <a:latin typeface="+mn-lt"/>
                        <a:ea typeface="+mn-ea"/>
                        <a:cs typeface="+mn-cs"/>
                      </a:endParaRPr>
                    </a:p>
                  </a:txBody>
                  <a:tcPr marL="108000" marR="108000" marT="108000" marB="108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200" kern="1200" dirty="0">
                          <a:solidFill>
                            <a:schemeClr val="tx1">
                              <a:lumMod val="75000"/>
                              <a:lumOff val="25000"/>
                            </a:schemeClr>
                          </a:solidFill>
                          <a:latin typeface="+mn-lt"/>
                          <a:ea typeface="+mn-ea"/>
                          <a:cs typeface="+mn-cs"/>
                        </a:rPr>
                        <a:t>地元大学への周知</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200" kern="1200" dirty="0">
                          <a:solidFill>
                            <a:schemeClr val="tx1">
                              <a:lumMod val="75000"/>
                              <a:lumOff val="25000"/>
                            </a:schemeClr>
                          </a:solidFill>
                          <a:latin typeface="+mn-lt"/>
                          <a:ea typeface="+mn-ea"/>
                          <a:cs typeface="+mn-cs"/>
                        </a:rPr>
                        <a:t>実習生への声掛け　等　</a:t>
                      </a:r>
                    </a:p>
                  </a:txBody>
                  <a:tcPr marL="108000" marR="108000" marT="108000" marB="108000" anchor="ctr" horzOverflow="overflow">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長期休暇期間中の人員不足等への対応に有効</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研修・サポート等の手厚い対応が必要</a:t>
                      </a:r>
                    </a:p>
                  </a:txBody>
                  <a:tcPr marL="108000" marR="108000" marT="108000" marB="108000" anchor="ctr" horzOverflow="overflow">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9741041"/>
                  </a:ext>
                </a:extLst>
              </a:tr>
              <a:tr h="501446">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200" b="1" i="0" u="none" strike="noStrike" kern="1200" cap="none" spc="0" normalizeH="0" baseline="0" noProof="0">
                          <a:ln>
                            <a:noFill/>
                          </a:ln>
                          <a:solidFill>
                            <a:schemeClr val="bg1"/>
                          </a:solidFill>
                          <a:effectLst/>
                          <a:uLnTx/>
                          <a:uFillTx/>
                          <a:latin typeface="+mn-ea"/>
                          <a:ea typeface="+mn-ea"/>
                          <a:cs typeface="+mn-cs"/>
                        </a:rPr>
                        <a:t>幅広い人材への</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200" b="1" i="0" u="none" strike="noStrike" kern="1200" cap="none" spc="0" normalizeH="0" baseline="0" noProof="0">
                          <a:ln>
                            <a:noFill/>
                          </a:ln>
                          <a:solidFill>
                            <a:schemeClr val="bg1"/>
                          </a:solidFill>
                          <a:effectLst/>
                          <a:uLnTx/>
                          <a:uFillTx/>
                          <a:latin typeface="+mn-ea"/>
                          <a:ea typeface="+mn-ea"/>
                          <a:cs typeface="+mn-cs"/>
                        </a:rPr>
                        <a:t>アプローチ</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dirty="0">
                          <a:solidFill>
                            <a:schemeClr val="tx1">
                              <a:lumMod val="75000"/>
                              <a:lumOff val="25000"/>
                            </a:schemeClr>
                          </a:solidFill>
                          <a:latin typeface="+mn-lt"/>
                          <a:ea typeface="+mn-ea"/>
                          <a:cs typeface="+mn-cs"/>
                        </a:rPr>
                        <a:t>転職サイト</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dirty="0">
                          <a:solidFill>
                            <a:schemeClr val="tx1">
                              <a:lumMod val="75000"/>
                              <a:lumOff val="25000"/>
                            </a:schemeClr>
                          </a:solidFill>
                          <a:latin typeface="+mn-lt"/>
                          <a:ea typeface="+mn-ea"/>
                          <a:cs typeface="+mn-cs"/>
                        </a:rPr>
                        <a:t>人材紹介会社　等</a:t>
                      </a:r>
                    </a:p>
                  </a:txBody>
                  <a:tcPr marL="108000" marR="108000" marT="108000" marB="108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endParaRPr kumimoji="1" lang="ja-JP" altLang="en-US" sz="1200" kern="1200">
                        <a:solidFill>
                          <a:schemeClr val="tx1">
                            <a:lumMod val="75000"/>
                            <a:lumOff val="25000"/>
                          </a:schemeClr>
                        </a:solidFill>
                        <a:latin typeface="+mn-lt"/>
                        <a:ea typeface="+mn-ea"/>
                        <a:cs typeface="+mn-cs"/>
                      </a:endParaRPr>
                    </a:p>
                  </a:txBody>
                  <a:tcPr marL="108000" marR="108000" marT="108000" marB="108000" anchor="ctr" horzOverflow="overflow">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コストはかかるが幅広い人材に</a:t>
                      </a:r>
                      <a:br>
                        <a:rPr kumimoji="1" lang="ja-JP" altLang="en-US" sz="1200" kern="1200">
                          <a:solidFill>
                            <a:schemeClr val="tx1">
                              <a:lumMod val="75000"/>
                              <a:lumOff val="25000"/>
                            </a:schemeClr>
                          </a:solidFill>
                          <a:latin typeface="+mn-lt"/>
                          <a:ea typeface="+mn-ea"/>
                          <a:cs typeface="+mn-cs"/>
                        </a:rPr>
                      </a:br>
                      <a:r>
                        <a:rPr kumimoji="1" lang="ja-JP" altLang="en-US" sz="1200" kern="1200">
                          <a:solidFill>
                            <a:schemeClr val="tx1">
                              <a:lumMod val="75000"/>
                              <a:lumOff val="25000"/>
                            </a:schemeClr>
                          </a:solidFill>
                          <a:latin typeface="+mn-lt"/>
                          <a:ea typeface="+mn-ea"/>
                          <a:cs typeface="+mn-cs"/>
                        </a:rPr>
                        <a:t>当たることができる</a:t>
                      </a:r>
                    </a:p>
                  </a:txBody>
                  <a:tcPr marL="108000" marR="108000" marT="108000" marB="108000" anchor="ctr" horzOverflow="overflow">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1446">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200" b="1" u="none" strike="noStrike" kern="1200" noProof="0">
                          <a:solidFill>
                            <a:schemeClr val="bg1"/>
                          </a:solidFill>
                          <a:effectLst/>
                          <a:latin typeface="+mn-ea"/>
                          <a:ea typeface="+mn-ea"/>
                          <a:cs typeface="+mn-cs"/>
                        </a:rPr>
                        <a:t>専門性を持つ人材</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200" b="1" u="none" strike="noStrike" kern="1200" noProof="0">
                          <a:solidFill>
                            <a:schemeClr val="bg1"/>
                          </a:solidFill>
                          <a:effectLst/>
                          <a:latin typeface="+mn-ea"/>
                          <a:ea typeface="+mn-ea"/>
                          <a:cs typeface="+mn-cs"/>
                        </a:rPr>
                        <a:t>へのアプローチ</a:t>
                      </a:r>
                    </a:p>
                  </a:txBody>
                  <a:tcPr marL="144000" marR="144000" marT="35994" marB="3599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rgbClr val="019DB7"/>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福祉人材センターサイト</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r>
                        <a:rPr kumimoji="1" lang="ja-JP" altLang="en-US" sz="1200" kern="1200">
                          <a:solidFill>
                            <a:schemeClr val="tx1">
                              <a:lumMod val="75000"/>
                              <a:lumOff val="25000"/>
                            </a:schemeClr>
                          </a:solidFill>
                          <a:latin typeface="+mn-lt"/>
                          <a:ea typeface="+mn-ea"/>
                          <a:cs typeface="+mn-cs"/>
                        </a:rPr>
                        <a:t>社会福祉士会サイト</a:t>
                      </a:r>
                      <a:endParaRPr kumimoji="1" lang="en-US" altLang="ja-JP" sz="1200" kern="1200">
                        <a:solidFill>
                          <a:schemeClr val="tx1">
                            <a:lumMod val="75000"/>
                            <a:lumOff val="25000"/>
                          </a:schemeClr>
                        </a:solidFill>
                        <a:latin typeface="+mn-lt"/>
                        <a:ea typeface="+mn-ea"/>
                        <a:cs typeface="+mn-cs"/>
                      </a:endParaRPr>
                    </a:p>
                  </a:txBody>
                  <a:tcPr marL="108000" marR="108000" marT="108000" marB="108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200" kern="1200">
                          <a:solidFill>
                            <a:schemeClr val="tx1">
                              <a:lumMod val="75000"/>
                              <a:lumOff val="25000"/>
                            </a:schemeClr>
                          </a:solidFill>
                          <a:latin typeface="+mn-lt"/>
                          <a:ea typeface="+mn-ea"/>
                          <a:cs typeface="+mn-cs"/>
                        </a:rPr>
                        <a:t>福祉専門人材サイト　等　</a:t>
                      </a: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pPr>
                      <a:endParaRPr kumimoji="1" lang="ja-JP" altLang="en-US" sz="1200" kern="1200">
                        <a:solidFill>
                          <a:schemeClr val="tx1">
                            <a:lumMod val="75000"/>
                            <a:lumOff val="25000"/>
                          </a:schemeClr>
                        </a:solidFill>
                        <a:latin typeface="+mn-lt"/>
                        <a:ea typeface="+mn-ea"/>
                        <a:cs typeface="+mn-cs"/>
                      </a:endParaRPr>
                    </a:p>
                  </a:txBody>
                  <a:tcPr marL="108000" marR="108000" marT="108000" marB="108000" anchor="ctr" horzOverflow="overflow">
                    <a:lnL w="952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chemeClr val="bg1">
                            <a:lumMod val="65000"/>
                          </a:schemeClr>
                        </a:buClr>
                        <a:buSzTx/>
                        <a:buFontTx/>
                        <a:buNone/>
                        <a:tabLst/>
                      </a:pPr>
                      <a:r>
                        <a:rPr kumimoji="1" lang="ja-JP" altLang="en-US" sz="1200" kern="1200" dirty="0">
                          <a:solidFill>
                            <a:schemeClr val="tx1">
                              <a:lumMod val="75000"/>
                              <a:lumOff val="25000"/>
                            </a:schemeClr>
                          </a:solidFill>
                          <a:latin typeface="+mn-lt"/>
                          <a:ea typeface="+mn-ea"/>
                          <a:cs typeface="+mn-cs"/>
                        </a:rPr>
                        <a:t>　ー</a:t>
                      </a:r>
                    </a:p>
                  </a:txBody>
                  <a:tcPr marL="108000" marR="108000" marT="108000" marB="108000" anchor="ctr" horzOverflow="overflow">
                    <a:lnL w="1270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91566595"/>
                  </a:ext>
                </a:extLst>
              </a:tr>
            </a:tbl>
          </a:graphicData>
        </a:graphic>
      </p:graphicFrame>
      <p:sp>
        <p:nvSpPr>
          <p:cNvPr id="2" name="タイトル 1">
            <a:extLst>
              <a:ext uri="{FF2B5EF4-FFF2-40B4-BE49-F238E27FC236}">
                <a16:creationId xmlns:a16="http://schemas.microsoft.com/office/drawing/2014/main" id="{F5952C6D-0603-C533-4DC3-4C44C8B6BB6C}"/>
              </a:ext>
            </a:extLst>
          </p:cNvPr>
          <p:cNvSpPr>
            <a:spLocks noGrp="1"/>
          </p:cNvSpPr>
          <p:nvPr>
            <p:ph type="title"/>
          </p:nvPr>
        </p:nvSpPr>
        <p:spPr/>
        <p:txBody>
          <a:bodyPr/>
          <a:lstStyle/>
          <a:p>
            <a:r>
              <a:rPr kumimoji="1" lang="zh-TW" altLang="en-US"/>
              <a:t>採用募集手段</a:t>
            </a:r>
            <a:endParaRPr kumimoji="1" lang="ja-JP" altLang="en-US"/>
          </a:p>
        </p:txBody>
      </p:sp>
      <p:sp>
        <p:nvSpPr>
          <p:cNvPr id="3" name="スライド番号プレースホルダー 2">
            <a:extLst>
              <a:ext uri="{FF2B5EF4-FFF2-40B4-BE49-F238E27FC236}">
                <a16:creationId xmlns:a16="http://schemas.microsoft.com/office/drawing/2014/main" id="{2585AF60-1637-E85F-AC9D-1EB9AD9DE24A}"/>
              </a:ext>
            </a:extLst>
          </p:cNvPr>
          <p:cNvSpPr>
            <a:spLocks noGrp="1"/>
          </p:cNvSpPr>
          <p:nvPr>
            <p:ph type="sldNum" sz="quarter" idx="12"/>
          </p:nvPr>
        </p:nvSpPr>
        <p:spPr/>
        <p:txBody>
          <a:bodyPr/>
          <a:lstStyle/>
          <a:p>
            <a:pPr algn="ctr"/>
            <a:fld id="{76EF8E48-CEE7-4676-9C0E-B2BDD8285033}" type="slidenum">
              <a:rPr kumimoji="1" lang="ja-JP" altLang="en-US" smtClean="0"/>
              <a:pPr algn="ctr"/>
              <a:t>32</a:t>
            </a:fld>
            <a:endParaRPr kumimoji="1" lang="ja-JP" altLang="en-US"/>
          </a:p>
        </p:txBody>
      </p:sp>
      <p:sp>
        <p:nvSpPr>
          <p:cNvPr id="4" name="テキスト プレースホルダー 3">
            <a:extLst>
              <a:ext uri="{FF2B5EF4-FFF2-40B4-BE49-F238E27FC236}">
                <a16:creationId xmlns:a16="http://schemas.microsoft.com/office/drawing/2014/main" id="{C51B7073-CC1A-E63B-2313-BD1BF1FD1014}"/>
              </a:ext>
            </a:extLst>
          </p:cNvPr>
          <p:cNvSpPr>
            <a:spLocks noGrp="1"/>
          </p:cNvSpPr>
          <p:nvPr>
            <p:ph type="body" sz="half" idx="2"/>
          </p:nvPr>
        </p:nvSpPr>
        <p:spPr>
          <a:xfrm>
            <a:off x="539906" y="1002464"/>
            <a:ext cx="9612000" cy="712929"/>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z="1480" spc="50" dirty="0">
                <a:solidFill>
                  <a:prstClr val="black">
                    <a:lumMod val="75000"/>
                    <a:lumOff val="25000"/>
                  </a:prstClr>
                </a:solidFill>
              </a:rPr>
              <a:t>職員の採用には、以下のような手段が考えられます。</a:t>
            </a:r>
          </a:p>
          <a:p>
            <a:pPr marL="285750" indent="-285750">
              <a:buClr>
                <a:srgbClr val="01B4D2"/>
              </a:buClr>
              <a:buSzPct val="80000"/>
              <a:buFont typeface="Wingdings" panose="05000000000000000000" pitchFamily="2" charset="2"/>
              <a:buChar char="l"/>
            </a:pPr>
            <a:r>
              <a:rPr lang="ja-JP" altLang="en-US" sz="1480" spc="50" dirty="0">
                <a:solidFill>
                  <a:prstClr val="black">
                    <a:lumMod val="75000"/>
                    <a:lumOff val="25000"/>
                  </a:prstClr>
                </a:solidFill>
              </a:rPr>
              <a:t>事業者に</a:t>
            </a:r>
            <a:r>
              <a:rPr lang="ja-JP" altLang="en-US" sz="1480" spc="50" dirty="0">
                <a:solidFill>
                  <a:srgbClr val="019DB7"/>
                </a:solidFill>
              </a:rPr>
              <a:t>どのような人材が必要なのかを良く検討した上</a:t>
            </a:r>
            <a:r>
              <a:rPr lang="ja-JP" altLang="en-US" sz="1480" spc="50" dirty="0">
                <a:solidFill>
                  <a:prstClr val="black">
                    <a:lumMod val="75000"/>
                    <a:lumOff val="25000"/>
                  </a:prstClr>
                </a:solidFill>
              </a:rPr>
              <a:t>で、適切な手段でアプローチを開始しましょう。</a:t>
            </a:r>
          </a:p>
        </p:txBody>
      </p:sp>
      <p:grpSp>
        <p:nvGrpSpPr>
          <p:cNvPr id="5" name="グループ化 4">
            <a:extLst>
              <a:ext uri="{FF2B5EF4-FFF2-40B4-BE49-F238E27FC236}">
                <a16:creationId xmlns:a16="http://schemas.microsoft.com/office/drawing/2014/main" id="{AF0289F8-D985-EADB-7CC6-D83F193DC346}"/>
              </a:ext>
            </a:extLst>
          </p:cNvPr>
          <p:cNvGrpSpPr/>
          <p:nvPr/>
        </p:nvGrpSpPr>
        <p:grpSpPr>
          <a:xfrm>
            <a:off x="552280" y="1899432"/>
            <a:ext cx="9599626" cy="222096"/>
            <a:chOff x="552280" y="2206375"/>
            <a:chExt cx="9599626" cy="222096"/>
          </a:xfrm>
        </p:grpSpPr>
        <p:sp>
          <p:nvSpPr>
            <p:cNvPr id="6" name="四角形: 角を丸くする 5">
              <a:extLst>
                <a:ext uri="{FF2B5EF4-FFF2-40B4-BE49-F238E27FC236}">
                  <a16:creationId xmlns:a16="http://schemas.microsoft.com/office/drawing/2014/main" id="{D935C6E9-D484-720A-6EBD-235224E5DF24}"/>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zh-TW" altLang="en-US" sz="1600" b="1" spc="150">
                  <a:solidFill>
                    <a:srgbClr val="01B4D2"/>
                  </a:solidFill>
                </a:rPr>
                <a:t>採用募集手段</a:t>
              </a:r>
            </a:p>
          </p:txBody>
        </p:sp>
        <p:sp>
          <p:nvSpPr>
            <p:cNvPr id="7" name="四角形: 角を丸くする 6">
              <a:extLst>
                <a:ext uri="{FF2B5EF4-FFF2-40B4-BE49-F238E27FC236}">
                  <a16:creationId xmlns:a16="http://schemas.microsoft.com/office/drawing/2014/main" id="{32D02D60-BB9E-FE2B-6636-5E95E8B78C8F}"/>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1" name="四角形: 角を丸くする 10">
            <a:extLst>
              <a:ext uri="{FF2B5EF4-FFF2-40B4-BE49-F238E27FC236}">
                <a16:creationId xmlns:a16="http://schemas.microsoft.com/office/drawing/2014/main" id="{5924F0ED-7AD2-6FF5-6D08-470D927BAFC4}"/>
              </a:ext>
            </a:extLst>
          </p:cNvPr>
          <p:cNvSpPr/>
          <p:nvPr/>
        </p:nvSpPr>
        <p:spPr>
          <a:xfrm>
            <a:off x="539906" y="4996197"/>
            <a:ext cx="3346294" cy="310507"/>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lstStyle/>
          <a:p>
            <a:pPr algn="ctr">
              <a:lnSpc>
                <a:spcPct val="130000"/>
              </a:lnSpc>
            </a:pPr>
            <a:r>
              <a:rPr kumimoji="1" lang="en-US" altLang="ja-JP" sz="1050" b="1" spc="300"/>
              <a:t>(</a:t>
            </a:r>
            <a:r>
              <a:rPr kumimoji="1" lang="ja-JP" altLang="en-US" sz="1050" b="1" spc="300"/>
              <a:t>参考</a:t>
            </a:r>
            <a:r>
              <a:rPr kumimoji="1" lang="en-US" altLang="ja-JP" sz="1050" b="1" spc="300"/>
              <a:t>)</a:t>
            </a:r>
            <a:r>
              <a:rPr kumimoji="1" lang="ja-JP" altLang="en-US" sz="1200" b="1" spc="300"/>
              <a:t>実際の拠点の人材確保方法</a:t>
            </a:r>
          </a:p>
        </p:txBody>
      </p:sp>
      <p:sp>
        <p:nvSpPr>
          <p:cNvPr id="13" name="四角形: 角を丸くする 12">
            <a:extLst>
              <a:ext uri="{FF2B5EF4-FFF2-40B4-BE49-F238E27FC236}">
                <a16:creationId xmlns:a16="http://schemas.microsoft.com/office/drawing/2014/main" id="{6C92EF1C-27AA-0CBA-F8BE-FEABA18D6F65}"/>
              </a:ext>
            </a:extLst>
          </p:cNvPr>
          <p:cNvSpPr/>
          <p:nvPr/>
        </p:nvSpPr>
        <p:spPr>
          <a:xfrm>
            <a:off x="1185848" y="6359999"/>
            <a:ext cx="8869493" cy="53847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グラフ：日本総合研究所「児童育成支援拠点事業の実施状況の把握と</a:t>
            </a:r>
            <a:br>
              <a:rPr kumimoji="1" lang="ja-JP" altLang="en-US" sz="900">
                <a:solidFill>
                  <a:schemeClr val="tx1">
                    <a:lumMod val="75000"/>
                    <a:lumOff val="25000"/>
                  </a:schemeClr>
                </a:solidFill>
              </a:rPr>
            </a:br>
            <a:r>
              <a:rPr kumimoji="1" lang="ja-JP" altLang="en-US" sz="900">
                <a:solidFill>
                  <a:schemeClr val="tx1">
                    <a:lumMod val="75000"/>
                    <a:lumOff val="25000"/>
                  </a:schemeClr>
                </a:solidFill>
              </a:rPr>
              <a:t>事業促進に向けた調査研究」アンケート調査結果より</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設問内容「人材確保の方法について該当するものをすべてお選びください。」</a:t>
            </a:r>
          </a:p>
        </p:txBody>
      </p:sp>
      <p:sp>
        <p:nvSpPr>
          <p:cNvPr id="8" name="正方形/長方形 7">
            <a:extLst>
              <a:ext uri="{FF2B5EF4-FFF2-40B4-BE49-F238E27FC236}">
                <a16:creationId xmlns:a16="http://schemas.microsoft.com/office/drawing/2014/main" id="{29EF48C6-B8EE-B6BF-7BE7-91F027F41913}"/>
              </a:ext>
            </a:extLst>
          </p:cNvPr>
          <p:cNvSpPr/>
          <p:nvPr/>
        </p:nvSpPr>
        <p:spPr>
          <a:xfrm>
            <a:off x="636472" y="6294000"/>
            <a:ext cx="5561128" cy="296134"/>
          </a:xfrm>
          <a:prstGeom prst="rect">
            <a:avLst/>
          </a:prstGeom>
          <a:solidFill>
            <a:srgbClr val="FFD66A"/>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aphicFrame>
        <p:nvGraphicFramePr>
          <p:cNvPr id="9" name="グラフ 8">
            <a:extLst>
              <a:ext uri="{FF2B5EF4-FFF2-40B4-BE49-F238E27FC236}">
                <a16:creationId xmlns:a16="http://schemas.microsoft.com/office/drawing/2014/main" id="{08807968-0A39-CB90-3AE7-9A1AD57CD753}"/>
              </a:ext>
            </a:extLst>
          </p:cNvPr>
          <p:cNvGraphicFramePr/>
          <p:nvPr>
            <p:extLst>
              <p:ext uri="{D42A27DB-BD31-4B8C-83A1-F6EECF244321}">
                <p14:modId xmlns:p14="http://schemas.microsoft.com/office/powerpoint/2010/main" val="3960650875"/>
              </p:ext>
            </p:extLst>
          </p:nvPr>
        </p:nvGraphicFramePr>
        <p:xfrm>
          <a:off x="-1342295" y="5377418"/>
          <a:ext cx="7577995" cy="1856616"/>
        </p:xfrm>
        <a:graphic>
          <a:graphicData uri="http://schemas.openxmlformats.org/drawingml/2006/chart">
            <c:chart xmlns:c="http://schemas.openxmlformats.org/drawingml/2006/chart" xmlns:r="http://schemas.openxmlformats.org/officeDocument/2006/relationships" r:id="rId2"/>
          </a:graphicData>
        </a:graphic>
      </p:graphicFrame>
      <p:sp>
        <p:nvSpPr>
          <p:cNvPr id="10" name="四角形: 角を丸くする 9">
            <a:extLst>
              <a:ext uri="{FF2B5EF4-FFF2-40B4-BE49-F238E27FC236}">
                <a16:creationId xmlns:a16="http://schemas.microsoft.com/office/drawing/2014/main" id="{3CEBD9FA-FDAD-7842-DD54-F9C1AACDF80C}"/>
              </a:ext>
            </a:extLst>
          </p:cNvPr>
          <p:cNvSpPr/>
          <p:nvPr/>
        </p:nvSpPr>
        <p:spPr>
          <a:xfrm>
            <a:off x="4912511" y="5377418"/>
            <a:ext cx="728268" cy="2476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a:t>
            </a:r>
            <a:r>
              <a:rPr kumimoji="1" lang="en-US" altLang="ja-JP" sz="900">
                <a:solidFill>
                  <a:schemeClr val="tx1">
                    <a:lumMod val="75000"/>
                    <a:lumOff val="25000"/>
                  </a:schemeClr>
                </a:solidFill>
              </a:rPr>
              <a:t>n=106</a:t>
            </a:r>
            <a:r>
              <a:rPr kumimoji="1" lang="ja-JP" altLang="en-US" sz="900">
                <a:solidFill>
                  <a:schemeClr val="tx1">
                    <a:lumMod val="75000"/>
                    <a:lumOff val="25000"/>
                  </a:schemeClr>
                </a:solidFill>
              </a:rPr>
              <a:t>）</a:t>
            </a:r>
          </a:p>
        </p:txBody>
      </p:sp>
      <p:grpSp>
        <p:nvGrpSpPr>
          <p:cNvPr id="16" name="グループ化 15">
            <a:extLst>
              <a:ext uri="{FF2B5EF4-FFF2-40B4-BE49-F238E27FC236}">
                <a16:creationId xmlns:a16="http://schemas.microsoft.com/office/drawing/2014/main" id="{A4DE5517-2D5F-8575-7E49-90393F55EDFA}"/>
              </a:ext>
            </a:extLst>
          </p:cNvPr>
          <p:cNvGrpSpPr/>
          <p:nvPr/>
        </p:nvGrpSpPr>
        <p:grpSpPr>
          <a:xfrm>
            <a:off x="2446702" y="5501245"/>
            <a:ext cx="3713532" cy="1616664"/>
            <a:chOff x="3726264" y="3002671"/>
            <a:chExt cx="3713532" cy="1616664"/>
          </a:xfrm>
        </p:grpSpPr>
        <p:sp>
          <p:nvSpPr>
            <p:cNvPr id="17" name="四角形: 角を丸くする 16">
              <a:extLst>
                <a:ext uri="{FF2B5EF4-FFF2-40B4-BE49-F238E27FC236}">
                  <a16:creationId xmlns:a16="http://schemas.microsoft.com/office/drawing/2014/main" id="{EFCF4FDE-D71A-7585-D837-9983C1AA10D2}"/>
                </a:ext>
              </a:extLst>
            </p:cNvPr>
            <p:cNvSpPr/>
            <p:nvPr/>
          </p:nvSpPr>
          <p:spPr>
            <a:xfrm>
              <a:off x="5025853" y="3002671"/>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20.8%</a:t>
              </a:r>
              <a:endParaRPr kumimoji="1" lang="ja-JP" altLang="en-US" sz="1200">
                <a:solidFill>
                  <a:schemeClr val="tx1">
                    <a:lumMod val="75000"/>
                    <a:lumOff val="25000"/>
                  </a:schemeClr>
                </a:solidFill>
              </a:endParaRPr>
            </a:p>
          </p:txBody>
        </p:sp>
        <p:sp>
          <p:nvSpPr>
            <p:cNvPr id="18" name="四角形: 角を丸くする 17">
              <a:extLst>
                <a:ext uri="{FF2B5EF4-FFF2-40B4-BE49-F238E27FC236}">
                  <a16:creationId xmlns:a16="http://schemas.microsoft.com/office/drawing/2014/main" id="{2A7B2823-9B5F-F04F-796E-181B5BAA4453}"/>
                </a:ext>
              </a:extLst>
            </p:cNvPr>
            <p:cNvSpPr/>
            <p:nvPr/>
          </p:nvSpPr>
          <p:spPr>
            <a:xfrm>
              <a:off x="3726264" y="3294690"/>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0.0%</a:t>
              </a:r>
              <a:endParaRPr kumimoji="1" lang="ja-JP" altLang="en-US" sz="1200">
                <a:solidFill>
                  <a:schemeClr val="tx1">
                    <a:lumMod val="75000"/>
                    <a:lumOff val="25000"/>
                  </a:schemeClr>
                </a:solidFill>
              </a:endParaRPr>
            </a:p>
          </p:txBody>
        </p:sp>
        <p:sp>
          <p:nvSpPr>
            <p:cNvPr id="19" name="四角形: 角を丸くする 18">
              <a:extLst>
                <a:ext uri="{FF2B5EF4-FFF2-40B4-BE49-F238E27FC236}">
                  <a16:creationId xmlns:a16="http://schemas.microsoft.com/office/drawing/2014/main" id="{991774B3-E9C8-F8A2-BB27-53C8BBCDDA6D}"/>
                </a:ext>
              </a:extLst>
            </p:cNvPr>
            <p:cNvSpPr/>
            <p:nvPr/>
          </p:nvSpPr>
          <p:spPr>
            <a:xfrm>
              <a:off x="5672332" y="3583052"/>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31.1%</a:t>
              </a:r>
              <a:endParaRPr kumimoji="1" lang="ja-JP" altLang="en-US" sz="1200">
                <a:solidFill>
                  <a:schemeClr val="tx1">
                    <a:lumMod val="75000"/>
                    <a:lumOff val="25000"/>
                  </a:schemeClr>
                </a:solidFill>
              </a:endParaRPr>
            </a:p>
          </p:txBody>
        </p:sp>
        <p:sp>
          <p:nvSpPr>
            <p:cNvPr id="20" name="四角形: 角を丸くする 19">
              <a:extLst>
                <a:ext uri="{FF2B5EF4-FFF2-40B4-BE49-F238E27FC236}">
                  <a16:creationId xmlns:a16="http://schemas.microsoft.com/office/drawing/2014/main" id="{BBAC6885-F27C-1D02-A8EA-4D4EA51C6A2A}"/>
                </a:ext>
              </a:extLst>
            </p:cNvPr>
            <p:cNvSpPr/>
            <p:nvPr/>
          </p:nvSpPr>
          <p:spPr>
            <a:xfrm>
              <a:off x="6920341" y="3859796"/>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51.9%</a:t>
              </a:r>
              <a:endParaRPr kumimoji="1" lang="ja-JP" altLang="en-US" sz="1200">
                <a:solidFill>
                  <a:schemeClr val="tx1">
                    <a:lumMod val="75000"/>
                    <a:lumOff val="25000"/>
                  </a:schemeClr>
                </a:solidFill>
              </a:endParaRPr>
            </a:p>
          </p:txBody>
        </p:sp>
        <p:sp>
          <p:nvSpPr>
            <p:cNvPr id="21" name="四角形: 角を丸くする 20">
              <a:extLst>
                <a:ext uri="{FF2B5EF4-FFF2-40B4-BE49-F238E27FC236}">
                  <a16:creationId xmlns:a16="http://schemas.microsoft.com/office/drawing/2014/main" id="{A271DC28-2944-E715-A925-E7AFC7CE8C33}"/>
                </a:ext>
              </a:extLst>
            </p:cNvPr>
            <p:cNvSpPr/>
            <p:nvPr/>
          </p:nvSpPr>
          <p:spPr>
            <a:xfrm>
              <a:off x="5510858" y="4443757"/>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28.3%</a:t>
              </a:r>
              <a:endParaRPr kumimoji="1" lang="ja-JP" altLang="en-US" sz="1200">
                <a:solidFill>
                  <a:schemeClr val="tx1">
                    <a:lumMod val="75000"/>
                    <a:lumOff val="25000"/>
                  </a:schemeClr>
                </a:solidFill>
              </a:endParaRPr>
            </a:p>
          </p:txBody>
        </p:sp>
        <p:sp>
          <p:nvSpPr>
            <p:cNvPr id="22" name="四角形: 角を丸くする 21">
              <a:extLst>
                <a:ext uri="{FF2B5EF4-FFF2-40B4-BE49-F238E27FC236}">
                  <a16:creationId xmlns:a16="http://schemas.microsoft.com/office/drawing/2014/main" id="{2A67C094-B113-346D-41F6-92ADEC2E5D46}"/>
                </a:ext>
              </a:extLst>
            </p:cNvPr>
            <p:cNvSpPr/>
            <p:nvPr/>
          </p:nvSpPr>
          <p:spPr>
            <a:xfrm>
              <a:off x="4906034" y="4154766"/>
              <a:ext cx="519455" cy="17557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nchorCtr="1"/>
            <a:lstStyle/>
            <a:p>
              <a:pPr>
                <a:lnSpc>
                  <a:spcPct val="130000"/>
                </a:lnSpc>
                <a:buClr>
                  <a:schemeClr val="bg1">
                    <a:lumMod val="65000"/>
                  </a:schemeClr>
                </a:buClr>
                <a:buSzPct val="70000"/>
              </a:pPr>
              <a:r>
                <a:rPr kumimoji="1" lang="en-US" altLang="ja-JP" sz="1200">
                  <a:solidFill>
                    <a:schemeClr val="tx1">
                      <a:lumMod val="75000"/>
                      <a:lumOff val="25000"/>
                    </a:schemeClr>
                  </a:solidFill>
                </a:rPr>
                <a:t>18.9%</a:t>
              </a:r>
              <a:endParaRPr kumimoji="1" lang="ja-JP" altLang="en-US" sz="1200">
                <a:solidFill>
                  <a:schemeClr val="tx1">
                    <a:lumMod val="75000"/>
                    <a:lumOff val="25000"/>
                  </a:schemeClr>
                </a:solidFill>
              </a:endParaRPr>
            </a:p>
          </p:txBody>
        </p:sp>
      </p:grpSp>
      <p:sp>
        <p:nvSpPr>
          <p:cNvPr id="23" name="四角形: 角を丸くする 22">
            <a:extLst>
              <a:ext uri="{FF2B5EF4-FFF2-40B4-BE49-F238E27FC236}">
                <a16:creationId xmlns:a16="http://schemas.microsoft.com/office/drawing/2014/main" id="{822F12A6-E894-7728-F590-756C99413EB4}"/>
              </a:ext>
            </a:extLst>
          </p:cNvPr>
          <p:cNvSpPr/>
          <p:nvPr/>
        </p:nvSpPr>
        <p:spPr>
          <a:xfrm>
            <a:off x="6297905" y="5298610"/>
            <a:ext cx="1947206" cy="580847"/>
          </a:xfrm>
          <a:prstGeom prst="roundRect">
            <a:avLst>
              <a:gd name="adj" fmla="val 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lstStyle/>
          <a:p>
            <a:pPr algn="ctr">
              <a:lnSpc>
                <a:spcPct val="130000"/>
              </a:lnSpc>
            </a:pPr>
            <a:r>
              <a:rPr kumimoji="1" lang="ja-JP" altLang="en-US" sz="1050" b="1">
                <a:solidFill>
                  <a:srgbClr val="019DB7"/>
                </a:solidFill>
              </a:rPr>
              <a:t>関係者の紹介によって</a:t>
            </a:r>
            <a:br>
              <a:rPr kumimoji="1" lang="ja-JP" altLang="en-US" sz="1050" b="1">
                <a:solidFill>
                  <a:srgbClr val="019DB7"/>
                </a:solidFill>
              </a:rPr>
            </a:br>
            <a:r>
              <a:rPr kumimoji="1" lang="ja-JP" altLang="en-US" sz="1050" b="1">
                <a:solidFill>
                  <a:srgbClr val="019DB7"/>
                </a:solidFill>
              </a:rPr>
              <a:t>人材を確保する拠点が多い</a:t>
            </a:r>
          </a:p>
        </p:txBody>
      </p:sp>
      <p:cxnSp>
        <p:nvCxnSpPr>
          <p:cNvPr id="25" name="コネクタ: カギ線 24">
            <a:extLst>
              <a:ext uri="{FF2B5EF4-FFF2-40B4-BE49-F238E27FC236}">
                <a16:creationId xmlns:a16="http://schemas.microsoft.com/office/drawing/2014/main" id="{5D5A7382-709F-F956-FE9B-40B4D03D319E}"/>
              </a:ext>
            </a:extLst>
          </p:cNvPr>
          <p:cNvCxnSpPr>
            <a:cxnSpLocks/>
            <a:stCxn id="23" idx="1"/>
          </p:cNvCxnSpPr>
          <p:nvPr/>
        </p:nvCxnSpPr>
        <p:spPr>
          <a:xfrm rot="10800000" flipV="1">
            <a:off x="5900509" y="5589034"/>
            <a:ext cx="397397" cy="668170"/>
          </a:xfrm>
          <a:prstGeom prst="bentConnector2">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5" name="四角形: 角を丸くする 14">
            <a:extLst>
              <a:ext uri="{FF2B5EF4-FFF2-40B4-BE49-F238E27FC236}">
                <a16:creationId xmlns:a16="http://schemas.microsoft.com/office/drawing/2014/main" id="{3275961C-F6F0-F87F-46E3-5E0825FB7DEA}"/>
              </a:ext>
            </a:extLst>
          </p:cNvPr>
          <p:cNvSpPr/>
          <p:nvPr/>
        </p:nvSpPr>
        <p:spPr>
          <a:xfrm>
            <a:off x="1185848" y="7266094"/>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a:solidFill>
                  <a:schemeClr val="tx1">
                    <a:lumMod val="75000"/>
                    <a:lumOff val="25000"/>
                  </a:schemeClr>
                </a:solidFill>
              </a:rPr>
              <a:t>出所：日本財団「</a:t>
            </a:r>
            <a:r>
              <a:rPr kumimoji="1" lang="en-US" altLang="ja-JP" sz="900" err="1">
                <a:solidFill>
                  <a:schemeClr val="tx1">
                    <a:lumMod val="75000"/>
                    <a:lumOff val="25000"/>
                  </a:schemeClr>
                </a:solidFill>
              </a:rPr>
              <a:t>b&amp;g</a:t>
            </a:r>
            <a:r>
              <a:rPr kumimoji="1" lang="ja-JP" altLang="en-US" sz="900">
                <a:solidFill>
                  <a:schemeClr val="tx1">
                    <a:lumMod val="75000"/>
                    <a:lumOff val="25000"/>
                  </a:schemeClr>
                </a:solidFill>
              </a:rPr>
              <a:t>施設の開設・運営の手引書（</a:t>
            </a:r>
            <a:r>
              <a:rPr kumimoji="1" lang="en-US" altLang="ja-JP" sz="900">
                <a:solidFill>
                  <a:schemeClr val="tx1">
                    <a:lumMod val="75000"/>
                    <a:lumOff val="25000"/>
                  </a:schemeClr>
                </a:solidFill>
              </a:rPr>
              <a:t>2017.7</a:t>
            </a:r>
            <a:r>
              <a:rPr kumimoji="1" lang="ja-JP" altLang="en-US" sz="900">
                <a:solidFill>
                  <a:schemeClr val="tx1">
                    <a:lumMod val="75000"/>
                    <a:lumOff val="25000"/>
                  </a:schemeClr>
                </a:solidFill>
              </a:rPr>
              <a:t>月改訂版） 」を参考に日本総研作成</a:t>
            </a:r>
          </a:p>
        </p:txBody>
      </p:sp>
    </p:spTree>
    <p:extLst>
      <p:ext uri="{BB962C8B-B14F-4D97-AF65-F5344CB8AC3E}">
        <p14:creationId xmlns:p14="http://schemas.microsoft.com/office/powerpoint/2010/main" val="4112201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5005-B883-CC3C-C40A-4C7783C1BF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EA8911-096A-8C7A-5F40-F1A1038CC254}"/>
              </a:ext>
            </a:extLst>
          </p:cNvPr>
          <p:cNvSpPr>
            <a:spLocks noGrp="1"/>
          </p:cNvSpPr>
          <p:nvPr>
            <p:ph type="title"/>
          </p:nvPr>
        </p:nvSpPr>
        <p:spPr/>
        <p:txBody>
          <a:bodyPr/>
          <a:lstStyle/>
          <a:p>
            <a:r>
              <a:rPr kumimoji="1" lang="zh-CN" altLang="en-US"/>
              <a:t>研修実施｜実施内容</a:t>
            </a:r>
            <a:endParaRPr kumimoji="1" lang="ja-JP" altLang="en-US"/>
          </a:p>
        </p:txBody>
      </p:sp>
      <p:sp>
        <p:nvSpPr>
          <p:cNvPr id="3" name="スライド番号プレースホルダー 2">
            <a:extLst>
              <a:ext uri="{FF2B5EF4-FFF2-40B4-BE49-F238E27FC236}">
                <a16:creationId xmlns:a16="http://schemas.microsoft.com/office/drawing/2014/main" id="{8D2DCCAF-6A8B-AB67-1C4F-1CB2176F0892}"/>
              </a:ext>
            </a:extLst>
          </p:cNvPr>
          <p:cNvSpPr>
            <a:spLocks noGrp="1"/>
          </p:cNvSpPr>
          <p:nvPr>
            <p:ph type="sldNum" sz="quarter" idx="12"/>
          </p:nvPr>
        </p:nvSpPr>
        <p:spPr/>
        <p:txBody>
          <a:bodyPr/>
          <a:lstStyle/>
          <a:p>
            <a:pPr algn="ctr"/>
            <a:fld id="{76EF8E48-CEE7-4676-9C0E-B2BDD8285033}" type="slidenum">
              <a:rPr kumimoji="1" lang="ja-JP" altLang="en-US" smtClean="0"/>
              <a:pPr algn="ctr"/>
              <a:t>33</a:t>
            </a:fld>
            <a:endParaRPr kumimoji="1" lang="ja-JP" altLang="en-US"/>
          </a:p>
        </p:txBody>
      </p:sp>
      <p:sp>
        <p:nvSpPr>
          <p:cNvPr id="4" name="テキスト プレースホルダー 3">
            <a:extLst>
              <a:ext uri="{FF2B5EF4-FFF2-40B4-BE49-F238E27FC236}">
                <a16:creationId xmlns:a16="http://schemas.microsoft.com/office/drawing/2014/main" id="{466E29C7-48F2-AC12-39AC-45E0AF3E3F49}"/>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各事業者は、ガイドラインに記載の以下のような研修を行う必要があります。加えて、</a:t>
            </a:r>
            <a:r>
              <a:rPr lang="ja-JP" altLang="en-US" spc="50">
                <a:solidFill>
                  <a:srgbClr val="019DB7"/>
                </a:solidFill>
              </a:rPr>
              <a:t>こども性暴力防止法の対象事業者には、性暴力防止のための研修実施</a:t>
            </a:r>
            <a:r>
              <a:rPr lang="ja-JP" altLang="en-US" spc="50">
                <a:solidFill>
                  <a:prstClr val="black">
                    <a:lumMod val="75000"/>
                    <a:lumOff val="25000"/>
                  </a:prstClr>
                </a:solidFill>
              </a:rPr>
              <a:t>も求められます。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研修実施方法は次ページに記載のとおり、いくつかの選択肢があります。</a:t>
            </a:r>
          </a:p>
        </p:txBody>
      </p:sp>
      <p:grpSp>
        <p:nvGrpSpPr>
          <p:cNvPr id="5" name="グループ化 4">
            <a:extLst>
              <a:ext uri="{FF2B5EF4-FFF2-40B4-BE49-F238E27FC236}">
                <a16:creationId xmlns:a16="http://schemas.microsoft.com/office/drawing/2014/main" id="{2B8C4A42-0885-E7A5-6D3A-8D295C43E826}"/>
              </a:ext>
            </a:extLst>
          </p:cNvPr>
          <p:cNvGrpSpPr/>
          <p:nvPr/>
        </p:nvGrpSpPr>
        <p:grpSpPr>
          <a:xfrm>
            <a:off x="552280" y="2157378"/>
            <a:ext cx="9599626" cy="222096"/>
            <a:chOff x="552280" y="2206375"/>
            <a:chExt cx="9599626" cy="222096"/>
          </a:xfrm>
        </p:grpSpPr>
        <p:sp>
          <p:nvSpPr>
            <p:cNvPr id="6" name="四角形: 角を丸くする 5">
              <a:extLst>
                <a:ext uri="{FF2B5EF4-FFF2-40B4-BE49-F238E27FC236}">
                  <a16:creationId xmlns:a16="http://schemas.microsoft.com/office/drawing/2014/main" id="{718D6435-7721-6F5B-1894-6C85D32FACEC}"/>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dirty="0">
                  <a:solidFill>
                    <a:srgbClr val="01B4D2"/>
                  </a:solidFill>
                </a:rPr>
                <a:t>研修の内容例 </a:t>
              </a:r>
              <a:r>
                <a:rPr kumimoji="1" lang="en-US" altLang="ja-JP" sz="1200" b="1" spc="150" dirty="0">
                  <a:solidFill>
                    <a:srgbClr val="01B4D2"/>
                  </a:solidFill>
                </a:rPr>
                <a:t>(</a:t>
              </a:r>
              <a:r>
                <a:rPr kumimoji="1" lang="ja-JP" altLang="en-US" sz="1200" b="1" spc="150" dirty="0">
                  <a:solidFill>
                    <a:srgbClr val="01B4D2"/>
                  </a:solidFill>
                </a:rPr>
                <a:t>こども家庭庁「児童育成支援拠点事業ガイドライン」より抜粋</a:t>
              </a:r>
              <a:r>
                <a:rPr kumimoji="1" lang="en-US" altLang="ja-JP" sz="1200" b="1" spc="150" dirty="0">
                  <a:solidFill>
                    <a:srgbClr val="01B4D2"/>
                  </a:solidFill>
                </a:rPr>
                <a:t>)</a:t>
              </a:r>
              <a:endParaRPr kumimoji="1" lang="ja-JP" altLang="en-US" sz="1600" b="1" spc="150" dirty="0">
                <a:solidFill>
                  <a:srgbClr val="01B4D2"/>
                </a:solidFill>
              </a:endParaRPr>
            </a:p>
          </p:txBody>
        </p:sp>
        <p:sp>
          <p:nvSpPr>
            <p:cNvPr id="7" name="四角形: 角を丸くする 6">
              <a:extLst>
                <a:ext uri="{FF2B5EF4-FFF2-40B4-BE49-F238E27FC236}">
                  <a16:creationId xmlns:a16="http://schemas.microsoft.com/office/drawing/2014/main" id="{FC2D7430-4D92-E7DE-3141-E29A2FD0B88B}"/>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aphicFrame>
        <p:nvGraphicFramePr>
          <p:cNvPr id="8" name="表 7">
            <a:extLst>
              <a:ext uri="{FF2B5EF4-FFF2-40B4-BE49-F238E27FC236}">
                <a16:creationId xmlns:a16="http://schemas.microsoft.com/office/drawing/2014/main" id="{2AC1111B-5C87-BD88-F8B3-A759D91678DF}"/>
              </a:ext>
            </a:extLst>
          </p:cNvPr>
          <p:cNvGraphicFramePr>
            <a:graphicFrameLocks noGrp="1"/>
          </p:cNvGraphicFramePr>
          <p:nvPr>
            <p:extLst>
              <p:ext uri="{D42A27DB-BD31-4B8C-83A1-F6EECF244321}">
                <p14:modId xmlns:p14="http://schemas.microsoft.com/office/powerpoint/2010/main" val="2685723283"/>
              </p:ext>
            </p:extLst>
          </p:nvPr>
        </p:nvGraphicFramePr>
        <p:xfrm>
          <a:off x="539905" y="2539120"/>
          <a:ext cx="9612000" cy="4292174"/>
        </p:xfrm>
        <a:graphic>
          <a:graphicData uri="http://schemas.openxmlformats.org/drawingml/2006/table">
            <a:tbl>
              <a:tblPr firstRow="1" bandRow="1">
                <a:tableStyleId>{5C22544A-7EE6-4342-B048-85BDC9FD1C3A}</a:tableStyleId>
              </a:tblPr>
              <a:tblGrid>
                <a:gridCol w="359080">
                  <a:extLst>
                    <a:ext uri="{9D8B030D-6E8A-4147-A177-3AD203B41FA5}">
                      <a16:colId xmlns:a16="http://schemas.microsoft.com/office/drawing/2014/main" val="317046222"/>
                    </a:ext>
                  </a:extLst>
                </a:gridCol>
                <a:gridCol w="3414659">
                  <a:extLst>
                    <a:ext uri="{9D8B030D-6E8A-4147-A177-3AD203B41FA5}">
                      <a16:colId xmlns:a16="http://schemas.microsoft.com/office/drawing/2014/main" val="266067724"/>
                    </a:ext>
                  </a:extLst>
                </a:gridCol>
                <a:gridCol w="5838261">
                  <a:extLst>
                    <a:ext uri="{9D8B030D-6E8A-4147-A177-3AD203B41FA5}">
                      <a16:colId xmlns:a16="http://schemas.microsoft.com/office/drawing/2014/main" val="1311838846"/>
                    </a:ext>
                  </a:extLst>
                </a:gridCol>
              </a:tblGrid>
              <a:tr h="259435">
                <a:tc>
                  <a:txBody>
                    <a:bodyPr/>
                    <a:lstStyle/>
                    <a:p>
                      <a:pPr algn="ctr"/>
                      <a:endParaRPr kumimoji="1" lang="ja-JP" altLang="en-US" sz="12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algn="ctr"/>
                      <a:r>
                        <a:rPr kumimoji="1" lang="ja-JP" altLang="en-US" sz="1200" spc="600">
                          <a:latin typeface="+mn-ea"/>
                          <a:ea typeface="+mn-ea"/>
                        </a:rPr>
                        <a:t>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algn="ctr"/>
                      <a:r>
                        <a:rPr kumimoji="1" lang="ja-JP" altLang="en-US" sz="1200">
                          <a:latin typeface="+mn-ea"/>
                          <a:ea typeface="+mn-ea"/>
                        </a:rPr>
                        <a:t>習得スキルの概要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extLst>
                  <a:ext uri="{0D108BD9-81ED-4DB2-BD59-A6C34878D82A}">
                    <a16:rowId xmlns:a16="http://schemas.microsoft.com/office/drawing/2014/main" val="4243972844"/>
                  </a:ext>
                </a:extLst>
              </a:tr>
              <a:tr h="26640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ビジョン、ミッション、課題意識の共有</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理念、目的、目標、大切にする視点等の共通理解</a:t>
                      </a:r>
                      <a:endParaRPr kumimoji="1" lang="en-US" altLang="ja-JP" sz="1100" kern="1200" noProof="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7233919"/>
                  </a:ext>
                </a:extLst>
              </a:tr>
              <a:tr h="26640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子どもの権利の擁護、児童の意見の尊重</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児童の権利に関する条約</a:t>
                      </a:r>
                      <a:endParaRPr kumimoji="1" lang="en-US" altLang="ja-JP" sz="1100" kern="1200" noProof="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17753"/>
                  </a:ext>
                </a:extLst>
              </a:tr>
              <a:tr h="4566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3</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個人情報の適切な管理や守秘義務等</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個人情報の適切な管理</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児童虐待通告義務及び守秘義務　等</a:t>
                      </a:r>
                      <a:endParaRPr kumimoji="1" lang="en-US" altLang="ja-JP" sz="1100" kern="1200" noProof="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4501200"/>
                  </a:ext>
                </a:extLst>
              </a:tr>
              <a:tr h="4566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4</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児童の発達と心理</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児童との信頼関係構築や児童の健康的な成長・発達を促すための知識</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児童が安心できる環境を作る</a:t>
                      </a:r>
                      <a:endParaRPr kumimoji="1" lang="en-US" altLang="ja-JP" sz="1100" kern="1200" noProof="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391310"/>
                  </a:ext>
                </a:extLst>
              </a:tr>
              <a:tr h="4566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5</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児童の支援</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児童との関わりの基礎</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各種リスクアセスメントの理解</a:t>
                      </a:r>
                      <a:endParaRPr kumimoji="1" lang="en-US" altLang="ja-JP" sz="1100" kern="1200" noProof="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4554654"/>
                  </a:ext>
                </a:extLst>
              </a:tr>
              <a:tr h="83715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6</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保護者・家庭支援</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支援者の心得（社会全体での子育て、傾聴）</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保護者</a:t>
                      </a:r>
                      <a:r>
                        <a:rPr kumimoji="1" lang="en-US" altLang="ja-JP" sz="1100" kern="1200" noProof="0">
                          <a:solidFill>
                            <a:schemeClr val="tx1">
                              <a:lumMod val="75000"/>
                              <a:lumOff val="25000"/>
                            </a:schemeClr>
                          </a:solidFill>
                          <a:latin typeface="+mn-lt"/>
                          <a:ea typeface="+mn-ea"/>
                          <a:cs typeface="+mn-cs"/>
                        </a:rPr>
                        <a:t>/</a:t>
                      </a:r>
                      <a:r>
                        <a:rPr kumimoji="1" lang="ja-JP" altLang="en-US" sz="1100" kern="1200" noProof="0">
                          <a:solidFill>
                            <a:schemeClr val="tx1">
                              <a:lumMod val="75000"/>
                              <a:lumOff val="25000"/>
                            </a:schemeClr>
                          </a:solidFill>
                          <a:latin typeface="+mn-lt"/>
                          <a:ea typeface="+mn-ea"/>
                          <a:cs typeface="+mn-cs"/>
                        </a:rPr>
                        <a:t>家庭に関する関わりの手法やノウハウ</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行政サービス事業等に関する理解</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ヤングケアラーや障がいのある児童など様々な児童の背景に関する理解</a:t>
                      </a:r>
                      <a:endParaRPr kumimoji="1" lang="en-US" altLang="ja-JP" sz="1100" kern="1200" noProof="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7584212"/>
                  </a:ext>
                </a:extLst>
              </a:tr>
              <a:tr h="64690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7</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2C2C2C"/>
                          </a:solidFill>
                          <a:effectLst/>
                          <a:uLnTx/>
                          <a:uFillTx/>
                          <a:latin typeface="+mn-ea"/>
                          <a:ea typeface="+mn-ea"/>
                          <a:cs typeface="+mn-cs"/>
                        </a:rPr>
                        <a:t>安全管理</a:t>
                      </a:r>
                      <a:endParaRPr kumimoji="1" lang="en-US" altLang="ja-JP" sz="1200" b="0" i="0" u="none" strike="noStrike" kern="1200" cap="none" spc="0" normalizeH="0" baseline="0" noProof="0">
                        <a:ln>
                          <a:noFill/>
                        </a:ln>
                        <a:solidFill>
                          <a:srgbClr val="2C2C2C"/>
                        </a:solidFill>
                        <a:effectLst/>
                        <a:uLnTx/>
                        <a:uFillTx/>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事故・ケガ発生時の対応、救急救命</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安全な食事の提供</a:t>
                      </a:r>
                      <a:endParaRPr kumimoji="1" lang="en-US" altLang="ja-JP" sz="1100" kern="1200" noProof="0">
                        <a:solidFill>
                          <a:schemeClr val="tx1">
                            <a:lumMod val="75000"/>
                            <a:lumOff val="25000"/>
                          </a:schemeClr>
                        </a:solidFill>
                        <a:latin typeface="+mn-lt"/>
                        <a:ea typeface="+mn-ea"/>
                        <a:cs typeface="+mn-cs"/>
                      </a:endParaRPr>
                    </a:p>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noProof="0">
                          <a:solidFill>
                            <a:schemeClr val="tx1">
                              <a:lumMod val="75000"/>
                              <a:lumOff val="25000"/>
                            </a:schemeClr>
                          </a:solidFill>
                          <a:latin typeface="+mn-lt"/>
                          <a:ea typeface="+mn-ea"/>
                          <a:cs typeface="+mn-cs"/>
                        </a:rPr>
                        <a:t>緊急時の対応の理解　等</a:t>
                      </a:r>
                      <a:endParaRPr kumimoji="1" lang="en-US" altLang="ja-JP" sz="1100" kern="1200" noProof="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7320858"/>
                  </a:ext>
                </a:extLst>
              </a:tr>
              <a:tr h="268332">
                <a:tc>
                  <a:txBody>
                    <a:bodyPr/>
                    <a:lstStyle/>
                    <a:p>
                      <a:pPr marL="0" indent="0" algn="ctr">
                        <a:buFont typeface="Arial" panose="020B0604020202020204" pitchFamily="34" charset="0"/>
                        <a:buNone/>
                      </a:pPr>
                      <a:r>
                        <a:rPr kumimoji="1" lang="en-US" altLang="ja-JP" sz="1200" b="1">
                          <a:solidFill>
                            <a:srgbClr val="019DB7"/>
                          </a:solidFill>
                          <a:latin typeface="+mn-ea"/>
                          <a:ea typeface="+mn-ea"/>
                        </a:rPr>
                        <a:t>8</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200" b="0">
                          <a:latin typeface="+mn-ea"/>
                          <a:ea typeface="+mn-ea"/>
                        </a:rPr>
                        <a:t>地域の関連機関連携</a:t>
                      </a:r>
                      <a:endParaRPr kumimoji="1" lang="en-US" altLang="ja-JP" sz="1200" b="0">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a:solidFill>
                            <a:schemeClr val="tx1">
                              <a:lumMod val="75000"/>
                              <a:lumOff val="25000"/>
                            </a:schemeClr>
                          </a:solidFill>
                          <a:latin typeface="+mn-lt"/>
                          <a:ea typeface="+mn-ea"/>
                          <a:cs typeface="+mn-cs"/>
                        </a:rPr>
                        <a:t>地域の関連機関との連携体制の全体像の理解や担当者とのネットワーク構築</a:t>
                      </a:r>
                      <a:endParaRPr kumimoji="1" lang="en-US" altLang="ja-JP" sz="1100" kern="120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8164205"/>
                  </a:ext>
                </a:extLst>
              </a:tr>
              <a:tr h="266401">
                <a:tc>
                  <a:txBody>
                    <a:bodyPr/>
                    <a:lstStyle/>
                    <a:p>
                      <a:pPr marL="0" indent="0" algn="ctr">
                        <a:buFont typeface="Arial" panose="020B0604020202020204" pitchFamily="34" charset="0"/>
                        <a:buNone/>
                      </a:pPr>
                      <a:r>
                        <a:rPr kumimoji="1" lang="en-US" altLang="ja-JP" sz="1200" b="1">
                          <a:solidFill>
                            <a:srgbClr val="019DB7"/>
                          </a:solidFill>
                          <a:latin typeface="+mn-ea"/>
                          <a:ea typeface="+mn-ea"/>
                        </a:rPr>
                        <a:t>9</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200" b="0">
                          <a:latin typeface="+mn-ea"/>
                          <a:ea typeface="+mn-ea"/>
                        </a:rPr>
                        <a:t>ロールプレイング</a:t>
                      </a:r>
                      <a:endParaRPr kumimoji="1" lang="en-US" altLang="ja-JP" sz="1200" b="0">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20000"/>
                        </a:lnSpc>
                        <a:spcBef>
                          <a:spcPts val="0"/>
                        </a:spcBef>
                        <a:spcAft>
                          <a:spcPts val="0"/>
                        </a:spcAft>
                        <a:buClr>
                          <a:schemeClr val="bg1">
                            <a:lumMod val="65000"/>
                          </a:schemeClr>
                        </a:buClr>
                        <a:buSzPct val="75000"/>
                        <a:buFont typeface="Wingdings" panose="05000000000000000000" pitchFamily="2" charset="2"/>
                        <a:buChar char="l"/>
                        <a:tabLst/>
                        <a:defRPr/>
                      </a:pPr>
                      <a:r>
                        <a:rPr kumimoji="1" lang="ja-JP" altLang="en-US" sz="1100" kern="1200">
                          <a:solidFill>
                            <a:schemeClr val="tx1">
                              <a:lumMod val="75000"/>
                              <a:lumOff val="25000"/>
                            </a:schemeClr>
                          </a:solidFill>
                          <a:latin typeface="+mn-lt"/>
                          <a:ea typeface="+mn-ea"/>
                          <a:cs typeface="+mn-cs"/>
                        </a:rPr>
                        <a:t>上記の内容に関する実践的な理解の形成</a:t>
                      </a:r>
                      <a:endParaRPr kumimoji="1" lang="en-US" altLang="ja-JP" sz="1100" kern="1200">
                        <a:solidFill>
                          <a:schemeClr val="tx1">
                            <a:lumMod val="75000"/>
                            <a:lumOff val="25000"/>
                          </a:schemeClr>
                        </a:solidFill>
                        <a:latin typeface="+mn-lt"/>
                        <a:ea typeface="+mn-ea"/>
                        <a:cs typeface="+mn-cs"/>
                      </a:endParaRPr>
                    </a:p>
                  </a:txBody>
                  <a:tcPr marL="144000" marR="144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7338564"/>
                  </a:ext>
                </a:extLst>
              </a:tr>
            </a:tbl>
          </a:graphicData>
        </a:graphic>
      </p:graphicFrame>
      <p:sp>
        <p:nvSpPr>
          <p:cNvPr id="10" name="四角形: 角を丸くする 9">
            <a:extLst>
              <a:ext uri="{FF2B5EF4-FFF2-40B4-BE49-F238E27FC236}">
                <a16:creationId xmlns:a16="http://schemas.microsoft.com/office/drawing/2014/main" id="{E449C879-6D54-5B4B-D6AC-98511FC6CBD7}"/>
              </a:ext>
            </a:extLst>
          </p:cNvPr>
          <p:cNvSpPr/>
          <p:nvPr/>
        </p:nvSpPr>
        <p:spPr>
          <a:xfrm>
            <a:off x="1264414" y="6907924"/>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zh-TW" altLang="en-US" sz="800" dirty="0">
                <a:solidFill>
                  <a:schemeClr val="tx1">
                    <a:lumMod val="75000"/>
                    <a:lumOff val="25000"/>
                  </a:schemeClr>
                </a:solidFill>
              </a:rPr>
              <a:t> （最終閲覧日</a:t>
            </a:r>
            <a:r>
              <a:rPr kumimoji="1" lang="en-US" altLang="zh-TW" sz="800" dirty="0">
                <a:solidFill>
                  <a:schemeClr val="tx1">
                    <a:lumMod val="75000"/>
                    <a:lumOff val="25000"/>
                  </a:schemeClr>
                </a:solidFill>
              </a:rPr>
              <a:t>2026/3/23</a:t>
            </a:r>
            <a:r>
              <a:rPr kumimoji="1" lang="zh-TW" altLang="en-US" sz="800" dirty="0">
                <a:solidFill>
                  <a:schemeClr val="tx1">
                    <a:lumMod val="75000"/>
                    <a:lumOff val="25000"/>
                  </a:schemeClr>
                </a:solidFill>
              </a:rPr>
              <a:t>）</a:t>
            </a:r>
            <a:r>
              <a:rPr kumimoji="1" lang="ja-JP" altLang="en-US" sz="800" dirty="0">
                <a:solidFill>
                  <a:schemeClr val="tx1">
                    <a:lumMod val="75000"/>
                    <a:lumOff val="25000"/>
                  </a:schemeClr>
                </a:solidFill>
              </a:rPr>
              <a:t>より抜粋</a:t>
            </a:r>
          </a:p>
        </p:txBody>
      </p:sp>
    </p:spTree>
    <p:extLst>
      <p:ext uri="{BB962C8B-B14F-4D97-AF65-F5344CB8AC3E}">
        <p14:creationId xmlns:p14="http://schemas.microsoft.com/office/powerpoint/2010/main" val="2004734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01A5-B333-0A0F-E7E5-B436AEFE88D4}"/>
            </a:ext>
          </a:extLst>
        </p:cNvPr>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F2A91A62-647E-DBC3-62A4-F56B8D4BB823}"/>
              </a:ext>
            </a:extLst>
          </p:cNvPr>
          <p:cNvSpPr/>
          <p:nvPr/>
        </p:nvSpPr>
        <p:spPr>
          <a:xfrm>
            <a:off x="4659682" y="2369598"/>
            <a:ext cx="5492224" cy="2204329"/>
          </a:xfrm>
          <a:prstGeom prst="roundRect">
            <a:avLst>
              <a:gd name="adj" fmla="val 6463"/>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 name="タイトル 1">
            <a:extLst>
              <a:ext uri="{FF2B5EF4-FFF2-40B4-BE49-F238E27FC236}">
                <a16:creationId xmlns:a16="http://schemas.microsoft.com/office/drawing/2014/main" id="{710F33E5-4317-C4BB-816A-8C2EAF7B15F4}"/>
              </a:ext>
            </a:extLst>
          </p:cNvPr>
          <p:cNvSpPr>
            <a:spLocks noGrp="1"/>
          </p:cNvSpPr>
          <p:nvPr>
            <p:ph type="title"/>
          </p:nvPr>
        </p:nvSpPr>
        <p:spPr/>
        <p:txBody>
          <a:bodyPr/>
          <a:lstStyle/>
          <a:p>
            <a:r>
              <a:rPr kumimoji="1" lang="zh-CN" altLang="en-US"/>
              <a:t>研修実施｜実施方法</a:t>
            </a:r>
            <a:endParaRPr kumimoji="1" lang="ja-JP" altLang="en-US"/>
          </a:p>
        </p:txBody>
      </p:sp>
      <p:sp>
        <p:nvSpPr>
          <p:cNvPr id="3" name="スライド番号プレースホルダー 2">
            <a:extLst>
              <a:ext uri="{FF2B5EF4-FFF2-40B4-BE49-F238E27FC236}">
                <a16:creationId xmlns:a16="http://schemas.microsoft.com/office/drawing/2014/main" id="{534B153D-7D87-5B41-2911-B5F5F52CD9B0}"/>
              </a:ext>
            </a:extLst>
          </p:cNvPr>
          <p:cNvSpPr>
            <a:spLocks noGrp="1"/>
          </p:cNvSpPr>
          <p:nvPr>
            <p:ph type="sldNum" sz="quarter" idx="12"/>
          </p:nvPr>
        </p:nvSpPr>
        <p:spPr/>
        <p:txBody>
          <a:bodyPr/>
          <a:lstStyle/>
          <a:p>
            <a:pPr algn="ctr"/>
            <a:fld id="{76EF8E48-CEE7-4676-9C0E-B2BDD8285033}" type="slidenum">
              <a:rPr kumimoji="1" lang="ja-JP" altLang="en-US" smtClean="0"/>
              <a:pPr algn="ctr"/>
              <a:t>34</a:t>
            </a:fld>
            <a:endParaRPr kumimoji="1" lang="ja-JP" altLang="en-US"/>
          </a:p>
        </p:txBody>
      </p:sp>
      <p:sp>
        <p:nvSpPr>
          <p:cNvPr id="4" name="テキスト プレースホルダー 3">
            <a:extLst>
              <a:ext uri="{FF2B5EF4-FFF2-40B4-BE49-F238E27FC236}">
                <a16:creationId xmlns:a16="http://schemas.microsoft.com/office/drawing/2014/main" id="{BFF79E7E-10A6-1960-2935-5825E87B8D84}"/>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研修の実施方法は自前での実施や外部委託のほか、</a:t>
            </a:r>
            <a:r>
              <a:rPr lang="ja-JP" altLang="en-US" spc="50">
                <a:solidFill>
                  <a:srgbClr val="019DB7"/>
                </a:solidFill>
              </a:rPr>
              <a:t>自治体が実施する研修の活用やその他既存研修の活用</a:t>
            </a:r>
            <a:r>
              <a:rPr lang="ja-JP" altLang="en-US" spc="50">
                <a:solidFill>
                  <a:prstClr val="black">
                    <a:lumMod val="75000"/>
                    <a:lumOff val="25000"/>
                  </a:prstClr>
                </a:solidFill>
              </a:rPr>
              <a:t>も考えられます。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適宜外部リソースを上手く活用することを検討しましょう。</a:t>
            </a:r>
          </a:p>
        </p:txBody>
      </p:sp>
      <p:grpSp>
        <p:nvGrpSpPr>
          <p:cNvPr id="5" name="グループ化 4">
            <a:extLst>
              <a:ext uri="{FF2B5EF4-FFF2-40B4-BE49-F238E27FC236}">
                <a16:creationId xmlns:a16="http://schemas.microsoft.com/office/drawing/2014/main" id="{12913895-8056-13B6-E855-C1CAFB5EB30C}"/>
              </a:ext>
            </a:extLst>
          </p:cNvPr>
          <p:cNvGrpSpPr/>
          <p:nvPr/>
        </p:nvGrpSpPr>
        <p:grpSpPr>
          <a:xfrm>
            <a:off x="552280" y="2157378"/>
            <a:ext cx="9599626" cy="222096"/>
            <a:chOff x="552280" y="2206375"/>
            <a:chExt cx="9599626" cy="222096"/>
          </a:xfrm>
        </p:grpSpPr>
        <p:sp>
          <p:nvSpPr>
            <p:cNvPr id="6" name="四角形: 角を丸くする 5">
              <a:extLst>
                <a:ext uri="{FF2B5EF4-FFF2-40B4-BE49-F238E27FC236}">
                  <a16:creationId xmlns:a16="http://schemas.microsoft.com/office/drawing/2014/main" id="{852836DD-4AF6-0339-29C5-6683F5EE7A8D}"/>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研修の実施方法</a:t>
              </a:r>
            </a:p>
          </p:txBody>
        </p:sp>
        <p:sp>
          <p:nvSpPr>
            <p:cNvPr id="7" name="四角形: 角を丸くする 6">
              <a:extLst>
                <a:ext uri="{FF2B5EF4-FFF2-40B4-BE49-F238E27FC236}">
                  <a16:creationId xmlns:a16="http://schemas.microsoft.com/office/drawing/2014/main" id="{C641A70B-0624-0C42-715B-82D44A0B56B2}"/>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8" name="テキスト ボックス 7">
            <a:extLst>
              <a:ext uri="{FF2B5EF4-FFF2-40B4-BE49-F238E27FC236}">
                <a16:creationId xmlns:a16="http://schemas.microsoft.com/office/drawing/2014/main" id="{3FC82EFD-0428-1A23-48EB-75B310C98566}"/>
              </a:ext>
            </a:extLst>
          </p:cNvPr>
          <p:cNvSpPr txBox="1"/>
          <p:nvPr/>
        </p:nvSpPr>
        <p:spPr>
          <a:xfrm>
            <a:off x="556957" y="2531159"/>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1</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E626204F-95B6-AE54-3458-AE21A1840BD5}"/>
              </a:ext>
            </a:extLst>
          </p:cNvPr>
          <p:cNvSpPr txBox="1"/>
          <p:nvPr/>
        </p:nvSpPr>
        <p:spPr>
          <a:xfrm>
            <a:off x="556957" y="3377501"/>
            <a:ext cx="343043" cy="896652"/>
          </a:xfrm>
          <a:prstGeom prst="rect">
            <a:avLst/>
          </a:prstGeom>
          <a:noFill/>
        </p:spPr>
        <p:txBody>
          <a:bodyPr wrap="none" lIns="0" tIns="0" rIns="0" bIns="36000" rtlCol="0">
            <a:spAutoFit/>
          </a:bodyPr>
          <a:lstStyle/>
          <a:p>
            <a:pPr algn="just">
              <a:lnSpc>
                <a:spcPct val="130000"/>
              </a:lnSpc>
            </a:pPr>
            <a:r>
              <a:rPr kumimoji="1" lang="en-US" altLang="ja-JP" sz="4800" b="1">
                <a:solidFill>
                  <a:srgbClr val="019DB7"/>
                </a:solidFill>
                <a:latin typeface="Arial" panose="020B0604020202020204" pitchFamily="34" charset="0"/>
                <a:cs typeface="Arial" panose="020B0604020202020204" pitchFamily="34" charset="0"/>
              </a:rPr>
              <a:t>2</a:t>
            </a:r>
            <a:endParaRPr kumimoji="1" lang="ja-JP" altLang="en-US" sz="4800" b="1">
              <a:solidFill>
                <a:srgbClr val="019DB7"/>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7922C038-9DA8-36BB-C6DE-4CE8D425E70A}"/>
              </a:ext>
            </a:extLst>
          </p:cNvPr>
          <p:cNvSpPr txBox="1"/>
          <p:nvPr/>
        </p:nvSpPr>
        <p:spPr>
          <a:xfrm>
            <a:off x="556957" y="4223843"/>
            <a:ext cx="343043" cy="896652"/>
          </a:xfrm>
          <a:prstGeom prst="rect">
            <a:avLst/>
          </a:prstGeom>
          <a:noFill/>
        </p:spPr>
        <p:txBody>
          <a:bodyPr wrap="none" lIns="0" tIns="0" rIns="0" bIns="36000" rtlCol="0">
            <a:spAutoFit/>
          </a:bodyPr>
          <a:lstStyle>
            <a:defPPr>
              <a:defRPr lang="en-US"/>
            </a:defPPr>
            <a:lvl1pPr algn="just">
              <a:lnSpc>
                <a:spcPct val="130000"/>
              </a:lnSpc>
              <a:defRPr kumimoji="1" sz="48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ja-JP">
                <a:solidFill>
                  <a:srgbClr val="019DB7"/>
                </a:solidFill>
              </a:rPr>
              <a:t>3</a:t>
            </a:r>
            <a:endParaRPr lang="ja-JP" altLang="en-US">
              <a:solidFill>
                <a:srgbClr val="019DB7"/>
              </a:solidFill>
            </a:endParaRPr>
          </a:p>
        </p:txBody>
      </p:sp>
      <p:sp>
        <p:nvSpPr>
          <p:cNvPr id="11" name="テキスト ボックス 10">
            <a:extLst>
              <a:ext uri="{FF2B5EF4-FFF2-40B4-BE49-F238E27FC236}">
                <a16:creationId xmlns:a16="http://schemas.microsoft.com/office/drawing/2014/main" id="{884ED3BC-65AE-F8D2-272D-829C8A3D6916}"/>
              </a:ext>
            </a:extLst>
          </p:cNvPr>
          <p:cNvSpPr txBox="1"/>
          <p:nvPr/>
        </p:nvSpPr>
        <p:spPr>
          <a:xfrm>
            <a:off x="556957" y="5070184"/>
            <a:ext cx="343043" cy="896652"/>
          </a:xfrm>
          <a:prstGeom prst="rect">
            <a:avLst/>
          </a:prstGeom>
          <a:noFill/>
        </p:spPr>
        <p:txBody>
          <a:bodyPr wrap="none" lIns="0" tIns="0" rIns="0" bIns="36000" rtlCol="0">
            <a:spAutoFit/>
          </a:bodyPr>
          <a:lstStyle>
            <a:defPPr>
              <a:defRPr lang="en-US"/>
            </a:defPPr>
            <a:lvl1pPr algn="just">
              <a:lnSpc>
                <a:spcPct val="130000"/>
              </a:lnSpc>
              <a:defRPr kumimoji="1" sz="48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ja-JP">
                <a:solidFill>
                  <a:srgbClr val="019DB7"/>
                </a:solidFill>
              </a:rPr>
              <a:t>4</a:t>
            </a:r>
            <a:endParaRPr lang="ja-JP" altLang="en-US">
              <a:solidFill>
                <a:srgbClr val="019DB7"/>
              </a:solidFill>
            </a:endParaRPr>
          </a:p>
        </p:txBody>
      </p:sp>
      <p:sp>
        <p:nvSpPr>
          <p:cNvPr id="12" name="テキスト ボックス 11">
            <a:extLst>
              <a:ext uri="{FF2B5EF4-FFF2-40B4-BE49-F238E27FC236}">
                <a16:creationId xmlns:a16="http://schemas.microsoft.com/office/drawing/2014/main" id="{0A7FDCA7-18E5-B19B-9408-105DA6EFA013}"/>
              </a:ext>
            </a:extLst>
          </p:cNvPr>
          <p:cNvSpPr txBox="1"/>
          <p:nvPr/>
        </p:nvSpPr>
        <p:spPr>
          <a:xfrm>
            <a:off x="1197516" y="2814775"/>
            <a:ext cx="2785762" cy="370738"/>
          </a:xfrm>
          <a:prstGeom prst="rect">
            <a:avLst/>
          </a:prstGeom>
          <a:noFill/>
        </p:spPr>
        <p:txBody>
          <a:bodyPr wrap="square" lIns="0" tIns="0" rIns="0" bIns="36000" rtlCol="0">
            <a:spAutoFit/>
          </a:bodyPr>
          <a:lstStyle/>
          <a:p>
            <a:pPr>
              <a:lnSpc>
                <a:spcPct val="130000"/>
              </a:lnSpc>
            </a:pPr>
            <a:r>
              <a:rPr kumimoji="1" lang="ja-JP" altLang="en-US" b="1" spc="150">
                <a:solidFill>
                  <a:schemeClr val="tx1">
                    <a:lumMod val="75000"/>
                    <a:lumOff val="25000"/>
                  </a:schemeClr>
                </a:solidFill>
                <a:latin typeface="游ゴシック"/>
                <a:ea typeface="游ゴシック"/>
              </a:rPr>
              <a:t>自前での研修設計・実施</a:t>
            </a:r>
          </a:p>
        </p:txBody>
      </p:sp>
      <p:sp>
        <p:nvSpPr>
          <p:cNvPr id="13" name="四角形: 角を丸くする 12">
            <a:extLst>
              <a:ext uri="{FF2B5EF4-FFF2-40B4-BE49-F238E27FC236}">
                <a16:creationId xmlns:a16="http://schemas.microsoft.com/office/drawing/2014/main" id="{3E796B6A-C2A3-F296-DC7A-AC2BD81C1D6C}"/>
              </a:ext>
            </a:extLst>
          </p:cNvPr>
          <p:cNvSpPr/>
          <p:nvPr/>
        </p:nvSpPr>
        <p:spPr>
          <a:xfrm>
            <a:off x="5015145" y="2785230"/>
            <a:ext cx="5345555" cy="164821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numCol="2" spcCol="180000" rtlCol="0" anchor="t" anchorCtr="0"/>
          <a:lstStyle/>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居場所支援に関する研修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不登校支援に関する研修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放課後児童支援員認定資格研修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子育て支援員研修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保育サポーター養成講座</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虐待対応に関する研修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要対協ネットワークに関する研修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放課後等デイサービス事業者向け研修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ヤングケアラーに関する研修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教職員向け研修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相談支援従事者研修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こども家庭センター向け研修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市民救命講習　等</a:t>
            </a:r>
          </a:p>
        </p:txBody>
      </p:sp>
      <p:sp>
        <p:nvSpPr>
          <p:cNvPr id="14" name="テキスト ボックス 13">
            <a:extLst>
              <a:ext uri="{FF2B5EF4-FFF2-40B4-BE49-F238E27FC236}">
                <a16:creationId xmlns:a16="http://schemas.microsoft.com/office/drawing/2014/main" id="{BDF559AB-0503-C679-AB9F-31DF9FA3B4EF}"/>
              </a:ext>
            </a:extLst>
          </p:cNvPr>
          <p:cNvSpPr txBox="1"/>
          <p:nvPr/>
        </p:nvSpPr>
        <p:spPr>
          <a:xfrm>
            <a:off x="1197516" y="3680293"/>
            <a:ext cx="2785762" cy="370738"/>
          </a:xfrm>
          <a:prstGeom prst="rect">
            <a:avLst/>
          </a:prstGeom>
          <a:noFill/>
        </p:spPr>
        <p:txBody>
          <a:bodyPr wrap="square" lIns="0" tIns="0" rIns="0" bIns="36000" rtlCol="0">
            <a:spAutoFit/>
          </a:bodyPr>
          <a:lstStyle/>
          <a:p>
            <a:pPr>
              <a:lnSpc>
                <a:spcPct val="130000"/>
              </a:lnSpc>
            </a:pPr>
            <a:r>
              <a:rPr kumimoji="1" lang="ja-JP" altLang="en-US" b="1" spc="150">
                <a:solidFill>
                  <a:schemeClr val="tx1">
                    <a:lumMod val="75000"/>
                    <a:lumOff val="25000"/>
                  </a:schemeClr>
                </a:solidFill>
                <a:latin typeface="游ゴシック"/>
                <a:ea typeface="游ゴシック"/>
              </a:rPr>
              <a:t>外部委託</a:t>
            </a:r>
          </a:p>
        </p:txBody>
      </p:sp>
      <p:sp>
        <p:nvSpPr>
          <p:cNvPr id="15" name="テキスト ボックス 14">
            <a:extLst>
              <a:ext uri="{FF2B5EF4-FFF2-40B4-BE49-F238E27FC236}">
                <a16:creationId xmlns:a16="http://schemas.microsoft.com/office/drawing/2014/main" id="{5F726E77-3079-C738-728A-AF6C76AAA018}"/>
              </a:ext>
            </a:extLst>
          </p:cNvPr>
          <p:cNvSpPr txBox="1"/>
          <p:nvPr/>
        </p:nvSpPr>
        <p:spPr>
          <a:xfrm>
            <a:off x="1197516" y="4463655"/>
            <a:ext cx="2489114" cy="590349"/>
          </a:xfrm>
          <a:prstGeom prst="rect">
            <a:avLst/>
          </a:prstGeom>
          <a:noFill/>
        </p:spPr>
        <p:txBody>
          <a:bodyPr wrap="square" lIns="0" tIns="0" rIns="0" bIns="36000" rtlCol="0">
            <a:spAutoFit/>
          </a:bodyPr>
          <a:lstStyle>
            <a:defPPr>
              <a:defRPr lang="en-US"/>
            </a:defPPr>
            <a:lvl1pPr>
              <a:lnSpc>
                <a:spcPct val="130000"/>
              </a:lnSpc>
              <a:defRPr kumimoji="1" b="1" spc="150">
                <a:solidFill>
                  <a:schemeClr val="tx1">
                    <a:lumMod val="75000"/>
                    <a:lumOff val="25000"/>
                  </a:schemeClr>
                </a:solidFill>
                <a:latin typeface="游ゴシック"/>
                <a:ea typeface="游ゴシック"/>
              </a:defRPr>
            </a:lvl1pPr>
          </a:lstStyle>
          <a:p>
            <a:pPr>
              <a:lnSpc>
                <a:spcPct val="100000"/>
              </a:lnSpc>
            </a:pPr>
            <a:r>
              <a:rPr lang="ja-JP" altLang="en-US"/>
              <a:t>自治体が実施する研修の活用</a:t>
            </a:r>
          </a:p>
        </p:txBody>
      </p:sp>
      <p:sp>
        <p:nvSpPr>
          <p:cNvPr id="16" name="テキスト ボックス 15">
            <a:extLst>
              <a:ext uri="{FF2B5EF4-FFF2-40B4-BE49-F238E27FC236}">
                <a16:creationId xmlns:a16="http://schemas.microsoft.com/office/drawing/2014/main" id="{E0998D71-1C08-73B4-9276-984B1255E222}"/>
              </a:ext>
            </a:extLst>
          </p:cNvPr>
          <p:cNvSpPr txBox="1"/>
          <p:nvPr/>
        </p:nvSpPr>
        <p:spPr>
          <a:xfrm>
            <a:off x="1197516" y="5420311"/>
            <a:ext cx="2785762" cy="313350"/>
          </a:xfrm>
          <a:prstGeom prst="rect">
            <a:avLst/>
          </a:prstGeom>
          <a:noFill/>
        </p:spPr>
        <p:txBody>
          <a:bodyPr wrap="square" lIns="0" tIns="0" rIns="0" bIns="36000" rtlCol="0">
            <a:spAutoFit/>
          </a:bodyPr>
          <a:lstStyle>
            <a:defPPr>
              <a:defRPr lang="en-US"/>
            </a:defPPr>
            <a:lvl1pPr>
              <a:lnSpc>
                <a:spcPct val="100000"/>
              </a:lnSpc>
              <a:defRPr kumimoji="1" b="1" spc="150">
                <a:solidFill>
                  <a:schemeClr val="tx1">
                    <a:lumMod val="75000"/>
                    <a:lumOff val="25000"/>
                  </a:schemeClr>
                </a:solidFill>
                <a:latin typeface="游ゴシック"/>
                <a:ea typeface="游ゴシック"/>
              </a:defRPr>
            </a:lvl1pPr>
          </a:lstStyle>
          <a:p>
            <a:r>
              <a:rPr lang="ja-JP" altLang="en-US"/>
              <a:t>その他既存の研修の活用</a:t>
            </a:r>
          </a:p>
        </p:txBody>
      </p:sp>
      <p:sp>
        <p:nvSpPr>
          <p:cNvPr id="18" name="四角形: 角を丸くする 17">
            <a:extLst>
              <a:ext uri="{FF2B5EF4-FFF2-40B4-BE49-F238E27FC236}">
                <a16:creationId xmlns:a16="http://schemas.microsoft.com/office/drawing/2014/main" id="{AC12847F-FE85-4E78-BF46-9DFB1C4CE985}"/>
              </a:ext>
            </a:extLst>
          </p:cNvPr>
          <p:cNvSpPr/>
          <p:nvPr/>
        </p:nvSpPr>
        <p:spPr>
          <a:xfrm>
            <a:off x="5694936" y="2468221"/>
            <a:ext cx="3277351" cy="2347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600" b="1" spc="600">
                <a:solidFill>
                  <a:srgbClr val="019DB7"/>
                </a:solidFill>
              </a:rPr>
              <a:t>実施例</a:t>
            </a:r>
          </a:p>
        </p:txBody>
      </p:sp>
      <p:sp>
        <p:nvSpPr>
          <p:cNvPr id="19" name="四角形: 角を丸くする 18">
            <a:extLst>
              <a:ext uri="{FF2B5EF4-FFF2-40B4-BE49-F238E27FC236}">
                <a16:creationId xmlns:a16="http://schemas.microsoft.com/office/drawing/2014/main" id="{897E8326-2CF2-FC60-E6B2-ECB48F1CBB8E}"/>
              </a:ext>
            </a:extLst>
          </p:cNvPr>
          <p:cNvSpPr/>
          <p:nvPr/>
        </p:nvSpPr>
        <p:spPr>
          <a:xfrm>
            <a:off x="4659682" y="4723564"/>
            <a:ext cx="5492224" cy="1626311"/>
          </a:xfrm>
          <a:prstGeom prst="roundRect">
            <a:avLst>
              <a:gd name="adj" fmla="val 646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0" name="四角形: 角を丸くする 19">
            <a:extLst>
              <a:ext uri="{FF2B5EF4-FFF2-40B4-BE49-F238E27FC236}">
                <a16:creationId xmlns:a16="http://schemas.microsoft.com/office/drawing/2014/main" id="{4167A699-BF2E-E7EC-E208-DE059EA907A1}"/>
              </a:ext>
            </a:extLst>
          </p:cNvPr>
          <p:cNvSpPr/>
          <p:nvPr/>
        </p:nvSpPr>
        <p:spPr>
          <a:xfrm>
            <a:off x="5015145" y="5169140"/>
            <a:ext cx="4341797" cy="111634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numCol="1" spcCol="180000" rtlCol="0" anchor="t" anchorCtr="0"/>
          <a:lstStyle/>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社会福祉協議会が実施する研修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日本財団が実施する研修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en-US" altLang="ja-JP" sz="1100" err="1">
                <a:solidFill>
                  <a:schemeClr val="tx1">
                    <a:lumMod val="75000"/>
                    <a:lumOff val="25000"/>
                  </a:schemeClr>
                </a:solidFill>
              </a:rPr>
              <a:t>b&amp;g</a:t>
            </a:r>
            <a:r>
              <a:rPr kumimoji="1" lang="ja-JP" altLang="en-US" sz="1100">
                <a:solidFill>
                  <a:schemeClr val="tx1">
                    <a:lumMod val="75000"/>
                    <a:lumOff val="25000"/>
                  </a:schemeClr>
                </a:solidFill>
              </a:rPr>
              <a:t>財団が実施する研修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社会的養育地域支援ネットワーク</a:t>
            </a:r>
            <a:r>
              <a:rPr kumimoji="1" lang="en-US" altLang="ja-JP" sz="1100">
                <a:solidFill>
                  <a:schemeClr val="tx1">
                    <a:lumMod val="75000"/>
                    <a:lumOff val="25000"/>
                  </a:schemeClr>
                </a:solidFill>
              </a:rPr>
              <a:t>(</a:t>
            </a:r>
            <a:r>
              <a:rPr kumimoji="1" lang="ja-JP" altLang="en-US" sz="1100">
                <a:solidFill>
                  <a:schemeClr val="tx1">
                    <a:lumMod val="75000"/>
                    <a:lumOff val="25000"/>
                  </a:schemeClr>
                </a:solidFill>
              </a:rPr>
              <a:t>しゃちネット</a:t>
            </a:r>
            <a:r>
              <a:rPr kumimoji="1" lang="en-US" altLang="ja-JP" sz="1100">
                <a:solidFill>
                  <a:schemeClr val="tx1">
                    <a:lumMod val="75000"/>
                    <a:lumOff val="25000"/>
                  </a:schemeClr>
                </a:solidFill>
              </a:rPr>
              <a:t>)</a:t>
            </a:r>
            <a:r>
              <a:rPr kumimoji="1" lang="ja-JP" altLang="en-US" sz="1100">
                <a:solidFill>
                  <a:schemeClr val="tx1">
                    <a:lumMod val="75000"/>
                    <a:lumOff val="25000"/>
                  </a:schemeClr>
                </a:solidFill>
              </a:rPr>
              <a:t>の研修</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その他民間事業者が実施する研修　等</a:t>
            </a:r>
          </a:p>
        </p:txBody>
      </p:sp>
      <p:sp>
        <p:nvSpPr>
          <p:cNvPr id="21" name="四角形: 角を丸くする 20">
            <a:extLst>
              <a:ext uri="{FF2B5EF4-FFF2-40B4-BE49-F238E27FC236}">
                <a16:creationId xmlns:a16="http://schemas.microsoft.com/office/drawing/2014/main" id="{24D43007-9D92-0DD4-E10E-E95CD77FEC7E}"/>
              </a:ext>
            </a:extLst>
          </p:cNvPr>
          <p:cNvSpPr/>
          <p:nvPr/>
        </p:nvSpPr>
        <p:spPr>
          <a:xfrm>
            <a:off x="5694936" y="4828975"/>
            <a:ext cx="3277351" cy="2347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600" b="1" spc="600">
                <a:solidFill>
                  <a:srgbClr val="019DB7"/>
                </a:solidFill>
              </a:rPr>
              <a:t>実施例</a:t>
            </a:r>
          </a:p>
        </p:txBody>
      </p:sp>
      <p:cxnSp>
        <p:nvCxnSpPr>
          <p:cNvPr id="23" name="直線矢印コネクタ 22">
            <a:extLst>
              <a:ext uri="{FF2B5EF4-FFF2-40B4-BE49-F238E27FC236}">
                <a16:creationId xmlns:a16="http://schemas.microsoft.com/office/drawing/2014/main" id="{833CF54C-976D-8023-EFBC-6EB7133752B1}"/>
              </a:ext>
            </a:extLst>
          </p:cNvPr>
          <p:cNvCxnSpPr>
            <a:cxnSpLocks/>
            <a:endCxn id="17" idx="1"/>
          </p:cNvCxnSpPr>
          <p:nvPr/>
        </p:nvCxnSpPr>
        <p:spPr>
          <a:xfrm flipV="1">
            <a:off x="3773715" y="3471763"/>
            <a:ext cx="885967" cy="1102164"/>
          </a:xfrm>
          <a:prstGeom prst="straightConnector1">
            <a:avLst/>
          </a:prstGeom>
          <a:ln w="28575">
            <a:solidFill>
              <a:srgbClr val="019DB7"/>
            </a:solidFill>
            <a:tailEnd type="oval"/>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DB710972-3351-1387-17CF-EFCC59D6E4D4}"/>
              </a:ext>
            </a:extLst>
          </p:cNvPr>
          <p:cNvCxnSpPr>
            <a:cxnSpLocks/>
            <a:endCxn id="19" idx="1"/>
          </p:cNvCxnSpPr>
          <p:nvPr/>
        </p:nvCxnSpPr>
        <p:spPr>
          <a:xfrm>
            <a:off x="4038600" y="5536720"/>
            <a:ext cx="621082" cy="0"/>
          </a:xfrm>
          <a:prstGeom prst="straightConnector1">
            <a:avLst/>
          </a:prstGeom>
          <a:ln w="28575">
            <a:solidFill>
              <a:srgbClr val="01B4D2"/>
            </a:solidFill>
            <a:tailEnd type="oval"/>
          </a:ln>
        </p:spPr>
        <p:style>
          <a:lnRef idx="2">
            <a:schemeClr val="accent1"/>
          </a:lnRef>
          <a:fillRef idx="0">
            <a:schemeClr val="accent1"/>
          </a:fillRef>
          <a:effectRef idx="1">
            <a:schemeClr val="accent1"/>
          </a:effectRef>
          <a:fontRef idx="minor">
            <a:schemeClr val="tx1"/>
          </a:fontRef>
        </p:style>
      </p:cxnSp>
      <p:sp>
        <p:nvSpPr>
          <p:cNvPr id="31" name="四角形: 角を丸くする 30">
            <a:extLst>
              <a:ext uri="{FF2B5EF4-FFF2-40B4-BE49-F238E27FC236}">
                <a16:creationId xmlns:a16="http://schemas.microsoft.com/office/drawing/2014/main" id="{E6E839C6-82B1-7B9E-A7C5-D6412FAE514B}"/>
              </a:ext>
            </a:extLst>
          </p:cNvPr>
          <p:cNvSpPr/>
          <p:nvPr/>
        </p:nvSpPr>
        <p:spPr>
          <a:xfrm>
            <a:off x="1185848" y="6507460"/>
            <a:ext cx="8869493" cy="33021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実施例：日本総合研究所「児童育成支援拠点事業の実施状況の把握と事業促進に向けた調査研究」アンケート調査結果より</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設問内容「活用している既存研修があれば、具体的にご記入ください。」</a:t>
            </a:r>
          </a:p>
        </p:txBody>
      </p:sp>
    </p:spTree>
    <p:extLst>
      <p:ext uri="{BB962C8B-B14F-4D97-AF65-F5344CB8AC3E}">
        <p14:creationId xmlns:p14="http://schemas.microsoft.com/office/powerpoint/2010/main" val="290174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46DBA-F543-E206-8A32-073B2D9198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DD7012-C983-B87F-2164-208F8312119E}"/>
              </a:ext>
            </a:extLst>
          </p:cNvPr>
          <p:cNvSpPr>
            <a:spLocks noGrp="1"/>
          </p:cNvSpPr>
          <p:nvPr>
            <p:ph type="title"/>
          </p:nvPr>
        </p:nvSpPr>
        <p:spPr/>
        <p:txBody>
          <a:bodyPr/>
          <a:lstStyle/>
          <a:p>
            <a:r>
              <a:rPr kumimoji="1" lang="ja-JP" altLang="en-US"/>
              <a:t>人材定着の工夫</a:t>
            </a:r>
          </a:p>
        </p:txBody>
      </p:sp>
      <p:sp>
        <p:nvSpPr>
          <p:cNvPr id="3" name="スライド番号プレースホルダー 2">
            <a:extLst>
              <a:ext uri="{FF2B5EF4-FFF2-40B4-BE49-F238E27FC236}">
                <a16:creationId xmlns:a16="http://schemas.microsoft.com/office/drawing/2014/main" id="{B2FB2291-022C-B78B-437B-EBCDAA236E94}"/>
              </a:ext>
            </a:extLst>
          </p:cNvPr>
          <p:cNvSpPr>
            <a:spLocks noGrp="1"/>
          </p:cNvSpPr>
          <p:nvPr>
            <p:ph type="sldNum" sz="quarter" idx="12"/>
          </p:nvPr>
        </p:nvSpPr>
        <p:spPr/>
        <p:txBody>
          <a:bodyPr/>
          <a:lstStyle/>
          <a:p>
            <a:pPr algn="ctr"/>
            <a:fld id="{76EF8E48-CEE7-4676-9C0E-B2BDD8285033}" type="slidenum">
              <a:rPr kumimoji="1" lang="ja-JP" altLang="en-US" smtClean="0"/>
              <a:pPr algn="ctr"/>
              <a:t>35</a:t>
            </a:fld>
            <a:endParaRPr kumimoji="1" lang="ja-JP" altLang="en-US"/>
          </a:p>
        </p:txBody>
      </p:sp>
      <p:sp>
        <p:nvSpPr>
          <p:cNvPr id="4" name="テキスト プレースホルダー 3">
            <a:extLst>
              <a:ext uri="{FF2B5EF4-FFF2-40B4-BE49-F238E27FC236}">
                <a16:creationId xmlns:a16="http://schemas.microsoft.com/office/drawing/2014/main" id="{AEF1E296-BD6D-7DD7-DB99-C8BD8F5DE531}"/>
              </a:ext>
            </a:extLst>
          </p:cNvPr>
          <p:cNvSpPr>
            <a:spLocks noGrp="1"/>
          </p:cNvSpPr>
          <p:nvPr>
            <p:ph type="body" sz="half" idx="2"/>
          </p:nvPr>
        </p:nvSpPr>
        <p:spPr>
          <a:xfrm>
            <a:off x="539906" y="1002464"/>
            <a:ext cx="9612000" cy="997046"/>
          </a:xfrm>
          <a:solidFill>
            <a:schemeClr val="accent4">
              <a:lumMod val="20000"/>
              <a:lumOff val="80000"/>
              <a:alpha val="50000"/>
            </a:schemeClr>
          </a:solid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本事業は養育環境に課題を抱える児童を対象としており、時によってはハードケースへの対応も必要となるなど、</a:t>
            </a:r>
            <a:r>
              <a:rPr lang="ja-JP" altLang="en-US" spc="50">
                <a:solidFill>
                  <a:srgbClr val="019DB7"/>
                </a:solidFill>
              </a:rPr>
              <a:t>職員にとっても一定の心理的負荷がかかる</a:t>
            </a:r>
            <a:r>
              <a:rPr lang="ja-JP" altLang="en-US" spc="50">
                <a:solidFill>
                  <a:prstClr val="black">
                    <a:lumMod val="75000"/>
                    <a:lumOff val="25000"/>
                  </a:prstClr>
                </a:solidFill>
              </a:rPr>
              <a:t>側面があります。</a:t>
            </a:r>
          </a:p>
          <a:p>
            <a:pPr marL="285750" indent="-285750">
              <a:buClr>
                <a:srgbClr val="01B4D2"/>
              </a:buClr>
              <a:buSzPct val="80000"/>
              <a:buFont typeface="Wingdings" panose="05000000000000000000" pitchFamily="2" charset="2"/>
              <a:buChar char="l"/>
            </a:pPr>
            <a:r>
              <a:rPr lang="ja-JP" altLang="en-US" spc="50">
                <a:solidFill>
                  <a:prstClr val="black">
                    <a:lumMod val="75000"/>
                    <a:lumOff val="25000"/>
                  </a:prstClr>
                </a:solidFill>
              </a:rPr>
              <a:t>そのため、</a:t>
            </a:r>
            <a:r>
              <a:rPr lang="ja-JP" altLang="en-US" spc="50">
                <a:solidFill>
                  <a:srgbClr val="019DB7"/>
                </a:solidFill>
              </a:rPr>
              <a:t>職員の負荷を軽減し、長期的に勤務してもらえるような工夫を検討</a:t>
            </a:r>
            <a:r>
              <a:rPr lang="ja-JP" altLang="en-US" spc="50">
                <a:solidFill>
                  <a:prstClr val="black">
                    <a:lumMod val="75000"/>
                    <a:lumOff val="25000"/>
                  </a:prstClr>
                </a:solidFill>
              </a:rPr>
              <a:t>できると望ましいです。</a:t>
            </a:r>
          </a:p>
        </p:txBody>
      </p:sp>
      <p:grpSp>
        <p:nvGrpSpPr>
          <p:cNvPr id="5" name="グループ化 4">
            <a:extLst>
              <a:ext uri="{FF2B5EF4-FFF2-40B4-BE49-F238E27FC236}">
                <a16:creationId xmlns:a16="http://schemas.microsoft.com/office/drawing/2014/main" id="{ED024B30-2272-047A-7BBE-20E5655528BA}"/>
              </a:ext>
            </a:extLst>
          </p:cNvPr>
          <p:cNvGrpSpPr/>
          <p:nvPr/>
        </p:nvGrpSpPr>
        <p:grpSpPr>
          <a:xfrm>
            <a:off x="552280" y="2157378"/>
            <a:ext cx="9599626" cy="222096"/>
            <a:chOff x="552280" y="2206375"/>
            <a:chExt cx="9599626" cy="222096"/>
          </a:xfrm>
        </p:grpSpPr>
        <p:sp>
          <p:nvSpPr>
            <p:cNvPr id="6" name="四角形: 角を丸くする 5">
              <a:extLst>
                <a:ext uri="{FF2B5EF4-FFF2-40B4-BE49-F238E27FC236}">
                  <a16:creationId xmlns:a16="http://schemas.microsoft.com/office/drawing/2014/main" id="{0C238AB4-54BA-DB80-0458-09A9F9C82999}"/>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人材定着の工夫の実践例</a:t>
              </a:r>
            </a:p>
          </p:txBody>
        </p:sp>
        <p:sp>
          <p:nvSpPr>
            <p:cNvPr id="7" name="四角形: 角を丸くする 6">
              <a:extLst>
                <a:ext uri="{FF2B5EF4-FFF2-40B4-BE49-F238E27FC236}">
                  <a16:creationId xmlns:a16="http://schemas.microsoft.com/office/drawing/2014/main" id="{02589C73-5BBA-283B-9961-D7046A8AABAB}"/>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8" name="四角形: 角を丸くする 7">
            <a:extLst>
              <a:ext uri="{FF2B5EF4-FFF2-40B4-BE49-F238E27FC236}">
                <a16:creationId xmlns:a16="http://schemas.microsoft.com/office/drawing/2014/main" id="{45FAB0CA-17D5-1DA9-C461-C1078AACBF6F}"/>
              </a:ext>
            </a:extLst>
          </p:cNvPr>
          <p:cNvSpPr/>
          <p:nvPr/>
        </p:nvSpPr>
        <p:spPr>
          <a:xfrm>
            <a:off x="539905" y="2573342"/>
            <a:ext cx="9611999" cy="360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300"/>
              <a:t>実施例</a:t>
            </a:r>
          </a:p>
        </p:txBody>
      </p:sp>
      <p:sp>
        <p:nvSpPr>
          <p:cNvPr id="9" name="四角形: 角を丸くする 8">
            <a:extLst>
              <a:ext uri="{FF2B5EF4-FFF2-40B4-BE49-F238E27FC236}">
                <a16:creationId xmlns:a16="http://schemas.microsoft.com/office/drawing/2014/main" id="{8169E175-5E7B-5670-7830-95D227D85DFF}"/>
              </a:ext>
            </a:extLst>
          </p:cNvPr>
          <p:cNvSpPr/>
          <p:nvPr/>
        </p:nvSpPr>
        <p:spPr>
          <a:xfrm>
            <a:off x="732280" y="3396218"/>
            <a:ext cx="2610020" cy="10447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numCol="1" spcCol="180000" rtlCol="0" anchor="t" anchorCtr="0"/>
          <a:lstStyle/>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勤務時間・シフトの融通調整</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福利厚生の充実</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法人としての従業員満足度調査の実施</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ボランティア配置による負担軽減</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定期的な人事ヒアリングの実施　等</a:t>
            </a:r>
          </a:p>
        </p:txBody>
      </p:sp>
      <p:sp>
        <p:nvSpPr>
          <p:cNvPr id="10" name="テキスト ボックス 9">
            <a:extLst>
              <a:ext uri="{FF2B5EF4-FFF2-40B4-BE49-F238E27FC236}">
                <a16:creationId xmlns:a16="http://schemas.microsoft.com/office/drawing/2014/main" id="{F44BAEC4-ED59-C9AA-FCB7-3A964A30B724}"/>
              </a:ext>
            </a:extLst>
          </p:cNvPr>
          <p:cNvSpPr txBox="1"/>
          <p:nvPr/>
        </p:nvSpPr>
        <p:spPr>
          <a:xfrm>
            <a:off x="759738" y="3079762"/>
            <a:ext cx="2785762" cy="296423"/>
          </a:xfrm>
          <a:prstGeom prst="rect">
            <a:avLst/>
          </a:prstGeom>
          <a:noFill/>
        </p:spPr>
        <p:txBody>
          <a:bodyPr wrap="square" lIns="0" tIns="0" rIns="0" bIns="36000" rtlCol="0">
            <a:spAutoFit/>
          </a:bodyPr>
          <a:lstStyle/>
          <a:p>
            <a:pPr>
              <a:lnSpc>
                <a:spcPct val="130000"/>
              </a:lnSpc>
            </a:pPr>
            <a:r>
              <a:rPr kumimoji="1" lang="ja-JP" altLang="en-US" sz="1400" b="1" spc="150">
                <a:solidFill>
                  <a:schemeClr val="tx1">
                    <a:lumMod val="75000"/>
                    <a:lumOff val="25000"/>
                  </a:schemeClr>
                </a:solidFill>
                <a:latin typeface="游ゴシック"/>
                <a:ea typeface="游ゴシック"/>
              </a:rPr>
              <a:t>制度・環境</a:t>
            </a:r>
          </a:p>
        </p:txBody>
      </p:sp>
      <p:sp>
        <p:nvSpPr>
          <p:cNvPr id="11" name="四角形: 角を丸くする 10">
            <a:extLst>
              <a:ext uri="{FF2B5EF4-FFF2-40B4-BE49-F238E27FC236}">
                <a16:creationId xmlns:a16="http://schemas.microsoft.com/office/drawing/2014/main" id="{63403CA3-72F5-D6FE-97C4-B81D699F291F}"/>
              </a:ext>
            </a:extLst>
          </p:cNvPr>
          <p:cNvSpPr/>
          <p:nvPr/>
        </p:nvSpPr>
        <p:spPr>
          <a:xfrm>
            <a:off x="6822196" y="3396218"/>
            <a:ext cx="3189720" cy="146586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numCol="1" spcCol="180000" rtlCol="0" anchor="t" anchorCtr="0"/>
          <a:lstStyle/>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dirty="0">
                <a:solidFill>
                  <a:schemeClr val="tx1">
                    <a:lumMod val="75000"/>
                    <a:lumOff val="25000"/>
                  </a:schemeClr>
                </a:solidFill>
              </a:rPr>
              <a:t>積極的なコミュニケーション・声掛け</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dirty="0">
                <a:solidFill>
                  <a:schemeClr val="tx1">
                    <a:lumMod val="75000"/>
                    <a:lumOff val="25000"/>
                  </a:schemeClr>
                </a:solidFill>
              </a:rPr>
              <a:t>悩み等について話し合える場を定期的に開催</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dirty="0">
                <a:solidFill>
                  <a:schemeClr val="tx1">
                    <a:lumMod val="75000"/>
                    <a:lumOff val="25000"/>
                  </a:schemeClr>
                </a:solidFill>
              </a:rPr>
              <a:t>活動中に気になったことはスタッフ全体に共有し抱え込みを防止</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dirty="0">
                <a:solidFill>
                  <a:schemeClr val="tx1">
                    <a:lumMod val="75000"/>
                    <a:lumOff val="25000"/>
                  </a:schemeClr>
                </a:solidFill>
              </a:rPr>
              <a:t>日々業務終了後に打ち合わせを実施し、悩みを聞く　等</a:t>
            </a:r>
          </a:p>
        </p:txBody>
      </p:sp>
      <p:sp>
        <p:nvSpPr>
          <p:cNvPr id="12" name="テキスト ボックス 11">
            <a:extLst>
              <a:ext uri="{FF2B5EF4-FFF2-40B4-BE49-F238E27FC236}">
                <a16:creationId xmlns:a16="http://schemas.microsoft.com/office/drawing/2014/main" id="{5ED99038-9884-7BD9-9989-46BC24140698}"/>
              </a:ext>
            </a:extLst>
          </p:cNvPr>
          <p:cNvSpPr txBox="1"/>
          <p:nvPr/>
        </p:nvSpPr>
        <p:spPr>
          <a:xfrm>
            <a:off x="6794642" y="3079762"/>
            <a:ext cx="3357262" cy="296423"/>
          </a:xfrm>
          <a:prstGeom prst="rect">
            <a:avLst/>
          </a:prstGeom>
          <a:noFill/>
        </p:spPr>
        <p:txBody>
          <a:bodyPr wrap="square" lIns="0" tIns="0" rIns="0" bIns="36000" rtlCol="0">
            <a:spAutoFit/>
          </a:bodyPr>
          <a:lstStyle/>
          <a:p>
            <a:pPr>
              <a:lnSpc>
                <a:spcPct val="130000"/>
              </a:lnSpc>
            </a:pPr>
            <a:r>
              <a:rPr kumimoji="1" lang="ja-JP" altLang="en-US" sz="1400" b="1" spc="150">
                <a:solidFill>
                  <a:schemeClr val="tx1">
                    <a:lumMod val="75000"/>
                    <a:lumOff val="25000"/>
                  </a:schemeClr>
                </a:solidFill>
                <a:latin typeface="游ゴシック"/>
                <a:ea typeface="游ゴシック"/>
              </a:rPr>
              <a:t>コミュニケーション・心理的ケア</a:t>
            </a:r>
          </a:p>
        </p:txBody>
      </p:sp>
      <p:sp>
        <p:nvSpPr>
          <p:cNvPr id="13" name="四角形: 角を丸くする 12">
            <a:extLst>
              <a:ext uri="{FF2B5EF4-FFF2-40B4-BE49-F238E27FC236}">
                <a16:creationId xmlns:a16="http://schemas.microsoft.com/office/drawing/2014/main" id="{F7C37F0F-7862-F073-C9BF-3DD3B1F0BF35}"/>
              </a:ext>
            </a:extLst>
          </p:cNvPr>
          <p:cNvSpPr/>
          <p:nvPr/>
        </p:nvSpPr>
        <p:spPr>
          <a:xfrm>
            <a:off x="3736003" y="3396218"/>
            <a:ext cx="2813220" cy="10447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numCol="1" spcCol="180000" rtlCol="0" anchor="t" anchorCtr="0"/>
          <a:lstStyle/>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定期的な研修実施により児童との接し方・考え方を学んでもらい精神的に追い込まれることがないよう配慮</a:t>
            </a:r>
          </a:p>
          <a:p>
            <a:pPr marL="171450" indent="-171450" defTabSz="914400">
              <a:lnSpc>
                <a:spcPct val="13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スーパービジョンの実施　等</a:t>
            </a:r>
          </a:p>
        </p:txBody>
      </p:sp>
      <p:sp>
        <p:nvSpPr>
          <p:cNvPr id="14" name="テキスト ボックス 13">
            <a:extLst>
              <a:ext uri="{FF2B5EF4-FFF2-40B4-BE49-F238E27FC236}">
                <a16:creationId xmlns:a16="http://schemas.microsoft.com/office/drawing/2014/main" id="{439344CB-959B-4BBA-2E00-711A8584AD70}"/>
              </a:ext>
            </a:extLst>
          </p:cNvPr>
          <p:cNvSpPr txBox="1"/>
          <p:nvPr/>
        </p:nvSpPr>
        <p:spPr>
          <a:xfrm>
            <a:off x="3763461" y="3079762"/>
            <a:ext cx="2785762" cy="296423"/>
          </a:xfrm>
          <a:prstGeom prst="rect">
            <a:avLst/>
          </a:prstGeom>
          <a:noFill/>
        </p:spPr>
        <p:txBody>
          <a:bodyPr wrap="square" lIns="0" tIns="0" rIns="0" bIns="36000" rtlCol="0">
            <a:spAutoFit/>
          </a:bodyPr>
          <a:lstStyle/>
          <a:p>
            <a:pPr>
              <a:lnSpc>
                <a:spcPct val="130000"/>
              </a:lnSpc>
            </a:pPr>
            <a:r>
              <a:rPr kumimoji="1" lang="ja-JP" altLang="en-US" sz="1400" b="1" spc="150">
                <a:solidFill>
                  <a:schemeClr val="tx1">
                    <a:lumMod val="75000"/>
                    <a:lumOff val="25000"/>
                  </a:schemeClr>
                </a:solidFill>
                <a:latin typeface="游ゴシック"/>
                <a:ea typeface="游ゴシック"/>
              </a:rPr>
              <a:t>研修等</a:t>
            </a:r>
          </a:p>
        </p:txBody>
      </p:sp>
      <p:sp>
        <p:nvSpPr>
          <p:cNvPr id="15" name="四角形: 角を丸くする 14">
            <a:extLst>
              <a:ext uri="{FF2B5EF4-FFF2-40B4-BE49-F238E27FC236}">
                <a16:creationId xmlns:a16="http://schemas.microsoft.com/office/drawing/2014/main" id="{994B8E83-0034-B12D-3118-0BED1E9031B2}"/>
              </a:ext>
            </a:extLst>
          </p:cNvPr>
          <p:cNvSpPr/>
          <p:nvPr/>
        </p:nvSpPr>
        <p:spPr>
          <a:xfrm>
            <a:off x="1185848" y="6786311"/>
            <a:ext cx="8869493" cy="33021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実践例：日本総合研究所「児童育成支援拠点事業の実施状況の把握と事業促進に向けた調査研究」アンケート調査結果より</a:t>
            </a:r>
          </a:p>
          <a:p>
            <a:pPr algn="r">
              <a:lnSpc>
                <a:spcPct val="130000"/>
              </a:lnSpc>
              <a:buClr>
                <a:schemeClr val="bg1">
                  <a:lumMod val="65000"/>
                </a:schemeClr>
              </a:buClr>
              <a:buSzPct val="70000"/>
            </a:pPr>
            <a:r>
              <a:rPr kumimoji="1" lang="en-US" altLang="ja-JP" sz="900">
                <a:solidFill>
                  <a:schemeClr val="tx1">
                    <a:lumMod val="75000"/>
                    <a:lumOff val="25000"/>
                  </a:schemeClr>
                </a:solidFill>
              </a:rPr>
              <a:t>※</a:t>
            </a:r>
            <a:r>
              <a:rPr kumimoji="1" lang="ja-JP" altLang="en-US" sz="900">
                <a:solidFill>
                  <a:schemeClr val="tx1">
                    <a:lumMod val="75000"/>
                    <a:lumOff val="25000"/>
                  </a:schemeClr>
                </a:solidFill>
              </a:rPr>
              <a:t>設問内容「採用した人材を定着させるために工夫している点があればご記入ください。」</a:t>
            </a:r>
          </a:p>
        </p:txBody>
      </p:sp>
      <p:sp>
        <p:nvSpPr>
          <p:cNvPr id="16" name="四角形: 角を丸くする 15">
            <a:extLst>
              <a:ext uri="{FF2B5EF4-FFF2-40B4-BE49-F238E27FC236}">
                <a16:creationId xmlns:a16="http://schemas.microsoft.com/office/drawing/2014/main" id="{E61E0205-A608-2178-4AB7-E242828C1960}"/>
              </a:ext>
            </a:extLst>
          </p:cNvPr>
          <p:cNvSpPr/>
          <p:nvPr/>
        </p:nvSpPr>
        <p:spPr>
          <a:xfrm>
            <a:off x="539905" y="4814455"/>
            <a:ext cx="5975196" cy="1825436"/>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7" name="四角形: 角を丸くする 16">
            <a:extLst>
              <a:ext uri="{FF2B5EF4-FFF2-40B4-BE49-F238E27FC236}">
                <a16:creationId xmlns:a16="http://schemas.microsoft.com/office/drawing/2014/main" id="{F543356D-D226-FC28-E4B0-23CE66EF33A5}"/>
              </a:ext>
            </a:extLst>
          </p:cNvPr>
          <p:cNvSpPr/>
          <p:nvPr/>
        </p:nvSpPr>
        <p:spPr>
          <a:xfrm>
            <a:off x="759738" y="5275904"/>
            <a:ext cx="3130483" cy="99420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numCol="1" spcCol="180000" rtlCol="0" anchor="t" anchorCtr="0"/>
          <a:lstStyle/>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児童の</a:t>
            </a:r>
            <a:r>
              <a:rPr kumimoji="1" lang="ja-JP" altLang="en-US" sz="1100">
                <a:solidFill>
                  <a:srgbClr val="019DB7"/>
                </a:solidFill>
              </a:rPr>
              <a:t>自尊感情等を測定スケールを用いて数値化</a:t>
            </a:r>
            <a:r>
              <a:rPr kumimoji="1" lang="ja-JP" altLang="en-US" sz="1100">
                <a:solidFill>
                  <a:schemeClr val="tx1">
                    <a:lumMod val="75000"/>
                    <a:lumOff val="25000"/>
                  </a:schemeClr>
                </a:solidFill>
              </a:rPr>
              <a:t>してスタッフに共有している。数値状況を見て、今後の支援方針等を議論する。</a:t>
            </a:r>
          </a:p>
          <a:p>
            <a:pPr marL="171450" indent="-171450" defTabSz="914400">
              <a:lnSpc>
                <a:spcPct val="120000"/>
              </a:lnSpc>
              <a:buClr>
                <a:schemeClr val="bg1">
                  <a:lumMod val="65000"/>
                </a:schemeClr>
              </a:buClr>
              <a:buSzPct val="75000"/>
              <a:buFont typeface="Wingdings" panose="05000000000000000000" pitchFamily="2" charset="2"/>
              <a:buChar char="l"/>
            </a:pPr>
            <a:r>
              <a:rPr kumimoji="1" lang="ja-JP" altLang="en-US" sz="1100">
                <a:solidFill>
                  <a:schemeClr val="tx1">
                    <a:lumMod val="75000"/>
                    <a:lumOff val="25000"/>
                  </a:schemeClr>
                </a:solidFill>
              </a:rPr>
              <a:t>児童の状況の変化を可視化することで、</a:t>
            </a:r>
            <a:r>
              <a:rPr kumimoji="1" lang="ja-JP" altLang="en-US" sz="1100">
                <a:solidFill>
                  <a:srgbClr val="019DB7"/>
                </a:solidFill>
              </a:rPr>
              <a:t>スタッフのモチベーション維持・向上</a:t>
            </a:r>
            <a:r>
              <a:rPr kumimoji="1" lang="ja-JP" altLang="en-US" sz="1100">
                <a:solidFill>
                  <a:schemeClr val="tx1">
                    <a:lumMod val="75000"/>
                    <a:lumOff val="25000"/>
                  </a:schemeClr>
                </a:solidFill>
              </a:rPr>
              <a:t>の効果がある。</a:t>
            </a:r>
          </a:p>
        </p:txBody>
      </p:sp>
      <p:sp>
        <p:nvSpPr>
          <p:cNvPr id="18" name="四角形: 角を丸くする 17">
            <a:extLst>
              <a:ext uri="{FF2B5EF4-FFF2-40B4-BE49-F238E27FC236}">
                <a16:creationId xmlns:a16="http://schemas.microsoft.com/office/drawing/2014/main" id="{F20507FA-A99F-6ADB-33A2-EA0E739D1E59}"/>
              </a:ext>
            </a:extLst>
          </p:cNvPr>
          <p:cNvSpPr/>
          <p:nvPr/>
        </p:nvSpPr>
        <p:spPr>
          <a:xfrm>
            <a:off x="759738" y="4980527"/>
            <a:ext cx="3129722" cy="25183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nSpc>
                <a:spcPct val="110000"/>
              </a:lnSpc>
            </a:pPr>
            <a:r>
              <a:rPr kumimoji="1" lang="ja-JP" altLang="en-US" sz="1400" b="1">
                <a:solidFill>
                  <a:srgbClr val="019DB7"/>
                </a:solidFill>
              </a:rPr>
              <a:t>下関市「ぬっく」の事例</a:t>
            </a:r>
          </a:p>
        </p:txBody>
      </p:sp>
      <p:sp>
        <p:nvSpPr>
          <p:cNvPr id="24" name="四角形: 角を丸くする 23">
            <a:extLst>
              <a:ext uri="{FF2B5EF4-FFF2-40B4-BE49-F238E27FC236}">
                <a16:creationId xmlns:a16="http://schemas.microsoft.com/office/drawing/2014/main" id="{6A7E2BB1-9EFC-53D6-8C40-56277D524E7E}"/>
              </a:ext>
            </a:extLst>
          </p:cNvPr>
          <p:cNvSpPr/>
          <p:nvPr/>
        </p:nvSpPr>
        <p:spPr>
          <a:xfrm>
            <a:off x="6634990" y="4814455"/>
            <a:ext cx="3613910" cy="1825436"/>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5" name="四角形: 角を丸くする 24">
            <a:extLst>
              <a:ext uri="{FF2B5EF4-FFF2-40B4-BE49-F238E27FC236}">
                <a16:creationId xmlns:a16="http://schemas.microsoft.com/office/drawing/2014/main" id="{06F74FF3-19D0-1A23-B7FE-BF06494AAC9F}"/>
              </a:ext>
            </a:extLst>
          </p:cNvPr>
          <p:cNvSpPr/>
          <p:nvPr/>
        </p:nvSpPr>
        <p:spPr>
          <a:xfrm>
            <a:off x="6865621" y="5275904"/>
            <a:ext cx="3189720" cy="121948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numCol="1" spcCol="180000" rtlCol="0" anchor="t" anchorCtr="0"/>
          <a:lstStyle/>
          <a:p>
            <a:pPr defTabSz="914400">
              <a:lnSpc>
                <a:spcPct val="120000"/>
              </a:lnSpc>
              <a:buClr>
                <a:schemeClr val="bg1">
                  <a:lumMod val="65000"/>
                </a:schemeClr>
              </a:buClr>
              <a:buSzPct val="75000"/>
            </a:pPr>
            <a:r>
              <a:rPr kumimoji="1" lang="ja-JP" altLang="en-US" sz="1100">
                <a:solidFill>
                  <a:srgbClr val="019DB7"/>
                </a:solidFill>
              </a:rPr>
              <a:t>児童福祉の専門家によるスーパーバイズ</a:t>
            </a:r>
            <a:r>
              <a:rPr kumimoji="1" lang="ja-JP" altLang="en-US" sz="1100">
                <a:solidFill>
                  <a:schemeClr val="tx1">
                    <a:lumMod val="75000"/>
                    <a:lumOff val="25000"/>
                  </a:schemeClr>
                </a:solidFill>
              </a:rPr>
              <a:t>を受けていることが職員の安心感につながっている。研修内容の監修のほか、</a:t>
            </a:r>
            <a:r>
              <a:rPr kumimoji="1" lang="en-US" altLang="ja-JP" sz="1100">
                <a:solidFill>
                  <a:schemeClr val="tx1">
                    <a:lumMod val="75000"/>
                    <a:lumOff val="25000"/>
                  </a:schemeClr>
                </a:solidFill>
              </a:rPr>
              <a:t>1</a:t>
            </a:r>
            <a:r>
              <a:rPr kumimoji="1" lang="ja-JP" altLang="en-US" sz="1100">
                <a:solidFill>
                  <a:schemeClr val="tx1">
                    <a:lumMod val="75000"/>
                    <a:lumOff val="25000"/>
                  </a:schemeClr>
                </a:solidFill>
              </a:rPr>
              <a:t>か月の支援のレビュー、身に着けるべきスキルや行政への報告方法などについてアドバイスを受けている。</a:t>
            </a:r>
            <a:r>
              <a:rPr kumimoji="1" lang="ja-JP" altLang="en-US" sz="1100">
                <a:solidFill>
                  <a:srgbClr val="019DB7"/>
                </a:solidFill>
              </a:rPr>
              <a:t>職員との個別面談</a:t>
            </a:r>
            <a:r>
              <a:rPr kumimoji="1" lang="ja-JP" altLang="en-US" sz="1100">
                <a:solidFill>
                  <a:schemeClr val="tx1">
                    <a:lumMod val="75000"/>
                    <a:lumOff val="25000"/>
                  </a:schemeClr>
                </a:solidFill>
              </a:rPr>
              <a:t>もアドバイザーに行ってもらっている。</a:t>
            </a:r>
          </a:p>
        </p:txBody>
      </p:sp>
      <p:sp>
        <p:nvSpPr>
          <p:cNvPr id="26" name="四角形: 角を丸くする 25">
            <a:extLst>
              <a:ext uri="{FF2B5EF4-FFF2-40B4-BE49-F238E27FC236}">
                <a16:creationId xmlns:a16="http://schemas.microsoft.com/office/drawing/2014/main" id="{8171FAA0-8122-5D82-E016-D546398173A1}"/>
              </a:ext>
            </a:extLst>
          </p:cNvPr>
          <p:cNvSpPr/>
          <p:nvPr/>
        </p:nvSpPr>
        <p:spPr>
          <a:xfrm>
            <a:off x="7017904" y="4936489"/>
            <a:ext cx="2848083" cy="25183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400" b="1">
                <a:solidFill>
                  <a:srgbClr val="019DB7"/>
                </a:solidFill>
              </a:rPr>
              <a:t>鎌倉市「海辺のてらハウス」の事例</a:t>
            </a:r>
          </a:p>
        </p:txBody>
      </p:sp>
      <p:grpSp>
        <p:nvGrpSpPr>
          <p:cNvPr id="27" name="グループ化 26">
            <a:extLst>
              <a:ext uri="{FF2B5EF4-FFF2-40B4-BE49-F238E27FC236}">
                <a16:creationId xmlns:a16="http://schemas.microsoft.com/office/drawing/2014/main" id="{F7FC3D62-D253-484E-EE62-7B60062AE95D}"/>
              </a:ext>
            </a:extLst>
          </p:cNvPr>
          <p:cNvGrpSpPr/>
          <p:nvPr/>
        </p:nvGrpSpPr>
        <p:grpSpPr>
          <a:xfrm>
            <a:off x="4051115" y="4971003"/>
            <a:ext cx="2288506" cy="1519784"/>
            <a:chOff x="7892982" y="2366168"/>
            <a:chExt cx="1812523" cy="1203686"/>
          </a:xfrm>
        </p:grpSpPr>
        <p:pic>
          <p:nvPicPr>
            <p:cNvPr id="28" name="図 27">
              <a:extLst>
                <a:ext uri="{FF2B5EF4-FFF2-40B4-BE49-F238E27FC236}">
                  <a16:creationId xmlns:a16="http://schemas.microsoft.com/office/drawing/2014/main" id="{DAEC9165-7659-004C-CFE0-11D9F930BA92}"/>
                </a:ext>
              </a:extLst>
            </p:cNvPr>
            <p:cNvPicPr>
              <a:picLocks noChangeAspect="1"/>
            </p:cNvPicPr>
            <p:nvPr/>
          </p:nvPicPr>
          <p:blipFill>
            <a:blip r:embed="rId2"/>
            <a:srcRect r="5096" b="7159"/>
            <a:stretch/>
          </p:blipFill>
          <p:spPr>
            <a:xfrm>
              <a:off x="7892982" y="2366168"/>
              <a:ext cx="1812523" cy="1203686"/>
            </a:xfrm>
            <a:prstGeom prst="rect">
              <a:avLst/>
            </a:prstGeom>
            <a:solidFill>
              <a:schemeClr val="bg1"/>
            </a:solidFill>
          </p:spPr>
        </p:pic>
        <p:sp>
          <p:nvSpPr>
            <p:cNvPr id="29" name="正方形/長方形 28">
              <a:extLst>
                <a:ext uri="{FF2B5EF4-FFF2-40B4-BE49-F238E27FC236}">
                  <a16:creationId xmlns:a16="http://schemas.microsoft.com/office/drawing/2014/main" id="{D42A2A6A-A93D-4CA8-7BEA-12ACC6CE0238}"/>
                </a:ext>
              </a:extLst>
            </p:cNvPr>
            <p:cNvSpPr/>
            <p:nvPr/>
          </p:nvSpPr>
          <p:spPr>
            <a:xfrm>
              <a:off x="7892982" y="2960316"/>
              <a:ext cx="161582" cy="21697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grpSp>
      <p:sp>
        <p:nvSpPr>
          <p:cNvPr id="30" name="四角形: 角を丸くする 29">
            <a:extLst>
              <a:ext uri="{FF2B5EF4-FFF2-40B4-BE49-F238E27FC236}">
                <a16:creationId xmlns:a16="http://schemas.microsoft.com/office/drawing/2014/main" id="{745AA572-27A1-908D-F50E-EAC58C2D8F27}"/>
              </a:ext>
            </a:extLst>
          </p:cNvPr>
          <p:cNvSpPr/>
          <p:nvPr/>
        </p:nvSpPr>
        <p:spPr>
          <a:xfrm>
            <a:off x="2152619" y="6341153"/>
            <a:ext cx="1736841" cy="15423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zh-TW" sz="900">
                <a:solidFill>
                  <a:schemeClr val="tx1">
                    <a:lumMod val="75000"/>
                    <a:lumOff val="25000"/>
                  </a:schemeClr>
                </a:solidFill>
              </a:rPr>
              <a:t>※</a:t>
            </a:r>
            <a:r>
              <a:rPr kumimoji="1" lang="zh-TW" altLang="en-US" sz="900">
                <a:solidFill>
                  <a:schemeClr val="tx1">
                    <a:lumMod val="75000"/>
                    <a:lumOff val="25000"/>
                  </a:schemeClr>
                </a:solidFill>
              </a:rPr>
              <a:t>出所：</a:t>
            </a:r>
            <a:r>
              <a:rPr kumimoji="1" lang="en-US" altLang="zh-TW" sz="900">
                <a:solidFill>
                  <a:schemeClr val="tx1">
                    <a:lumMod val="75000"/>
                    <a:lumOff val="25000"/>
                  </a:schemeClr>
                </a:solidFill>
              </a:rPr>
              <a:t>NPO</a:t>
            </a:r>
            <a:r>
              <a:rPr kumimoji="1" lang="zh-TW" altLang="en-US" sz="900">
                <a:solidFill>
                  <a:schemeClr val="tx1">
                    <a:lumMod val="75000"/>
                    <a:lumOff val="25000"/>
                  </a:schemeClr>
                </a:solidFill>
              </a:rPr>
              <a:t>法人皆繋提供資料</a:t>
            </a:r>
          </a:p>
        </p:txBody>
      </p:sp>
    </p:spTree>
    <p:extLst>
      <p:ext uri="{BB962C8B-B14F-4D97-AF65-F5344CB8AC3E}">
        <p14:creationId xmlns:p14="http://schemas.microsoft.com/office/powerpoint/2010/main" val="3416359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A6CD9-4EDB-B3D5-4057-012F9BF9B4D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FCFF4D6-4885-7DD2-46DB-D786E38F00E9}"/>
              </a:ext>
            </a:extLst>
          </p:cNvPr>
          <p:cNvSpPr>
            <a:spLocks noGrp="1"/>
          </p:cNvSpPr>
          <p:nvPr>
            <p:ph type="title"/>
          </p:nvPr>
        </p:nvSpPr>
        <p:spPr/>
        <p:txBody>
          <a:bodyPr/>
          <a:lstStyle/>
          <a:p>
            <a:r>
              <a:rPr lang="en-US" altLang="ja-JP"/>
              <a:t>2.</a:t>
            </a:r>
            <a:r>
              <a:rPr lang="ja-JP" altLang="en-US"/>
              <a:t>児童育成支援拠点開設に向けて</a:t>
            </a:r>
          </a:p>
        </p:txBody>
      </p:sp>
      <p:sp>
        <p:nvSpPr>
          <p:cNvPr id="3" name="スライド番号プレースホルダー 2">
            <a:extLst>
              <a:ext uri="{FF2B5EF4-FFF2-40B4-BE49-F238E27FC236}">
                <a16:creationId xmlns:a16="http://schemas.microsoft.com/office/drawing/2014/main" id="{7476763C-66D2-70A3-D6BD-FCB36F00AB85}"/>
              </a:ext>
            </a:extLst>
          </p:cNvPr>
          <p:cNvSpPr>
            <a:spLocks noGrp="1"/>
          </p:cNvSpPr>
          <p:nvPr>
            <p:ph type="sldNum" sz="quarter" idx="12"/>
          </p:nvPr>
        </p:nvSpPr>
        <p:spPr/>
        <p:txBody>
          <a:bodyPr/>
          <a:lstStyle/>
          <a:p>
            <a:pPr algn="ctr"/>
            <a:fld id="{76EF8E48-CEE7-4676-9C0E-B2BDD8285033}" type="slidenum">
              <a:rPr kumimoji="1" lang="ja-JP" altLang="en-US" smtClean="0"/>
              <a:pPr algn="ctr"/>
              <a:t>36</a:t>
            </a:fld>
            <a:endParaRPr kumimoji="1" lang="ja-JP" altLang="en-US"/>
          </a:p>
        </p:txBody>
      </p:sp>
      <p:sp>
        <p:nvSpPr>
          <p:cNvPr id="9" name="テキスト プレースホルダー 8">
            <a:extLst>
              <a:ext uri="{FF2B5EF4-FFF2-40B4-BE49-F238E27FC236}">
                <a16:creationId xmlns:a16="http://schemas.microsoft.com/office/drawing/2014/main" id="{2FA94FC4-6908-8703-E0A6-84F94281DE79}"/>
              </a:ext>
            </a:extLst>
          </p:cNvPr>
          <p:cNvSpPr>
            <a:spLocks noGrp="1"/>
          </p:cNvSpPr>
          <p:nvPr>
            <p:ph type="body" sz="half" idx="2"/>
          </p:nvPr>
        </p:nvSpPr>
        <p:spPr/>
        <p:txBody>
          <a:bodyPr/>
          <a:lstStyle/>
          <a:p>
            <a:r>
              <a:rPr lang="ja-JP" altLang="en-US" dirty="0"/>
              <a:t>⑷ 支援の流れの整備</a:t>
            </a:r>
          </a:p>
        </p:txBody>
      </p:sp>
    </p:spTree>
    <p:extLst>
      <p:ext uri="{BB962C8B-B14F-4D97-AF65-F5344CB8AC3E}">
        <p14:creationId xmlns:p14="http://schemas.microsoft.com/office/powerpoint/2010/main" val="428047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D5D7-A13F-D308-C2F7-BDC8A826BB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7079BCB-3F09-00C5-FF91-C3A895C00460}"/>
              </a:ext>
            </a:extLst>
          </p:cNvPr>
          <p:cNvSpPr>
            <a:spLocks noGrp="1"/>
          </p:cNvSpPr>
          <p:nvPr>
            <p:ph type="title"/>
          </p:nvPr>
        </p:nvSpPr>
        <p:spPr/>
        <p:txBody>
          <a:bodyPr/>
          <a:lstStyle/>
          <a:p>
            <a:r>
              <a:rPr kumimoji="1" lang="ja-JP" altLang="en-US"/>
              <a:t>支援の流れの全体像</a:t>
            </a:r>
          </a:p>
        </p:txBody>
      </p:sp>
      <p:sp>
        <p:nvSpPr>
          <p:cNvPr id="3" name="スライド番号プレースホルダー 2">
            <a:extLst>
              <a:ext uri="{FF2B5EF4-FFF2-40B4-BE49-F238E27FC236}">
                <a16:creationId xmlns:a16="http://schemas.microsoft.com/office/drawing/2014/main" id="{415394F4-6E84-5FB2-10F1-7582FF9A9640}"/>
              </a:ext>
            </a:extLst>
          </p:cNvPr>
          <p:cNvSpPr>
            <a:spLocks noGrp="1"/>
          </p:cNvSpPr>
          <p:nvPr>
            <p:ph type="sldNum" sz="quarter" idx="12"/>
          </p:nvPr>
        </p:nvSpPr>
        <p:spPr/>
        <p:txBody>
          <a:bodyPr/>
          <a:lstStyle/>
          <a:p>
            <a:pPr algn="ctr"/>
            <a:fld id="{76EF8E48-CEE7-4676-9C0E-B2BDD8285033}" type="slidenum">
              <a:rPr kumimoji="1" lang="ja-JP" altLang="en-US" smtClean="0"/>
              <a:pPr algn="ctr"/>
              <a:t>37</a:t>
            </a:fld>
            <a:endParaRPr kumimoji="1" lang="ja-JP" altLang="en-US"/>
          </a:p>
        </p:txBody>
      </p:sp>
      <p:sp>
        <p:nvSpPr>
          <p:cNvPr id="4" name="テキスト プレースホルダー 3">
            <a:extLst>
              <a:ext uri="{FF2B5EF4-FFF2-40B4-BE49-F238E27FC236}">
                <a16:creationId xmlns:a16="http://schemas.microsoft.com/office/drawing/2014/main" id="{096C9EEE-D561-CBF1-230E-C6232F64B031}"/>
              </a:ext>
            </a:extLst>
          </p:cNvPr>
          <p:cNvSpPr>
            <a:spLocks noGrp="1"/>
          </p:cNvSpPr>
          <p:nvPr>
            <p:ph type="body" sz="half" idx="2"/>
          </p:nvPr>
        </p:nvSpPr>
        <p:spPr>
          <a:xfrm>
            <a:off x="539906" y="1002464"/>
            <a:ext cx="9612000" cy="1008000"/>
          </a:xfrm>
        </p:spPr>
        <p:txBody>
          <a:bodyPr/>
          <a:lstStyle/>
          <a:p>
            <a:r>
              <a:rPr kumimoji="1" lang="ja-JP" altLang="en-US"/>
              <a:t>支援の流れの一例は以下のとおりです。</a:t>
            </a:r>
          </a:p>
          <a:p>
            <a:r>
              <a:rPr kumimoji="1" lang="ja-JP" altLang="en-US"/>
              <a:t>自治体との連携が必要となる部分については、</a:t>
            </a:r>
            <a:r>
              <a:rPr kumimoji="1" lang="ja-JP" altLang="en-US">
                <a:solidFill>
                  <a:srgbClr val="01B4D2"/>
                </a:solidFill>
              </a:rPr>
              <a:t>役割の棲み分けについて適宜すり合わせを行う</a:t>
            </a:r>
            <a:r>
              <a:rPr kumimoji="1" lang="ja-JP" altLang="en-US"/>
              <a:t>ようにしましょう。</a:t>
            </a:r>
          </a:p>
        </p:txBody>
      </p:sp>
      <p:grpSp>
        <p:nvGrpSpPr>
          <p:cNvPr id="5" name="グループ化 4">
            <a:extLst>
              <a:ext uri="{FF2B5EF4-FFF2-40B4-BE49-F238E27FC236}">
                <a16:creationId xmlns:a16="http://schemas.microsoft.com/office/drawing/2014/main" id="{F8A826D3-D6A8-5BD4-DC12-D7F5AEC01E86}"/>
              </a:ext>
            </a:extLst>
          </p:cNvPr>
          <p:cNvGrpSpPr/>
          <p:nvPr/>
        </p:nvGrpSpPr>
        <p:grpSpPr>
          <a:xfrm>
            <a:off x="552280" y="2134527"/>
            <a:ext cx="9599626" cy="222096"/>
            <a:chOff x="552280" y="2206375"/>
            <a:chExt cx="9599626" cy="222096"/>
          </a:xfrm>
        </p:grpSpPr>
        <p:sp>
          <p:nvSpPr>
            <p:cNvPr id="6" name="四角形: 角を丸くする 5">
              <a:extLst>
                <a:ext uri="{FF2B5EF4-FFF2-40B4-BE49-F238E27FC236}">
                  <a16:creationId xmlns:a16="http://schemas.microsoft.com/office/drawing/2014/main" id="{C0DAB15E-783E-55C4-9007-E51888E1F166}"/>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支援の流れの一例</a:t>
              </a:r>
              <a:r>
                <a:rPr kumimoji="1" lang="ja-JP" altLang="en-US" sz="1200" b="1" spc="150">
                  <a:solidFill>
                    <a:srgbClr val="01B4D2"/>
                  </a:solidFill>
                </a:rPr>
                <a:t>（こども家庭庁「児童育成支援拠点事業ガイドライン」より抜粋）</a:t>
              </a:r>
              <a:endParaRPr kumimoji="1" lang="ja-JP" altLang="en-US" sz="1600" b="1" spc="150">
                <a:solidFill>
                  <a:srgbClr val="01B4D2"/>
                </a:solidFill>
              </a:endParaRPr>
            </a:p>
          </p:txBody>
        </p:sp>
        <p:sp>
          <p:nvSpPr>
            <p:cNvPr id="7" name="四角形: 角を丸くする 6">
              <a:extLst>
                <a:ext uri="{FF2B5EF4-FFF2-40B4-BE49-F238E27FC236}">
                  <a16:creationId xmlns:a16="http://schemas.microsoft.com/office/drawing/2014/main" id="{82B88ED7-7112-78C3-A3C6-28B2E4429381}"/>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pic>
        <p:nvPicPr>
          <p:cNvPr id="8" name="図 7">
            <a:extLst>
              <a:ext uri="{FF2B5EF4-FFF2-40B4-BE49-F238E27FC236}">
                <a16:creationId xmlns:a16="http://schemas.microsoft.com/office/drawing/2014/main" id="{E31288D2-87A8-5D7D-D920-30F79B482F6A}"/>
              </a:ext>
            </a:extLst>
          </p:cNvPr>
          <p:cNvPicPr>
            <a:picLocks noChangeAspect="1"/>
          </p:cNvPicPr>
          <p:nvPr/>
        </p:nvPicPr>
        <p:blipFill>
          <a:blip r:embed="rId2"/>
          <a:stretch>
            <a:fillRect/>
          </a:stretch>
        </p:blipFill>
        <p:spPr>
          <a:xfrm>
            <a:off x="2645906" y="2535796"/>
            <a:ext cx="5400001" cy="4473334"/>
          </a:xfrm>
          <a:prstGeom prst="rect">
            <a:avLst/>
          </a:prstGeom>
        </p:spPr>
      </p:pic>
      <p:sp>
        <p:nvSpPr>
          <p:cNvPr id="10" name="四角形: 角を丸くする 9">
            <a:extLst>
              <a:ext uri="{FF2B5EF4-FFF2-40B4-BE49-F238E27FC236}">
                <a16:creationId xmlns:a16="http://schemas.microsoft.com/office/drawing/2014/main" id="{8F8D0BDD-4DB9-D329-A1C9-89FAAF71246C}"/>
              </a:ext>
            </a:extLst>
          </p:cNvPr>
          <p:cNvSpPr/>
          <p:nvPr/>
        </p:nvSpPr>
        <p:spPr>
          <a:xfrm>
            <a:off x="1264414" y="7141936"/>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a:solidFill>
                  <a:schemeClr val="tx1">
                    <a:lumMod val="75000"/>
                    <a:lumOff val="25000"/>
                  </a:schemeClr>
                </a:solidFill>
              </a:rPr>
              <a:t>出所：こども家庭庁「児童育成支援拠点事業ガイドライン」</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/50439ba1-c44b-450c-b936-cf0f572709d7/f2e9ccae/20240826_policies_kosodateshien_jido-kyoten_03.pdf〉</a:t>
            </a:r>
            <a:r>
              <a:rPr kumimoji="1" lang="zh-TW" altLang="en-US" sz="800">
                <a:solidFill>
                  <a:schemeClr val="tx1">
                    <a:lumMod val="75000"/>
                    <a:lumOff val="25000"/>
                  </a:schemeClr>
                </a:solidFill>
              </a:rPr>
              <a:t>（最終閲覧日</a:t>
            </a:r>
            <a:r>
              <a:rPr kumimoji="1" lang="en-US" altLang="zh-TW" sz="800">
                <a:solidFill>
                  <a:schemeClr val="tx1">
                    <a:lumMod val="75000"/>
                    <a:lumOff val="25000"/>
                  </a:schemeClr>
                </a:solidFill>
              </a:rPr>
              <a:t>2026/3/23</a:t>
            </a:r>
            <a:r>
              <a:rPr kumimoji="1" lang="zh-TW" altLang="en-US" sz="800">
                <a:solidFill>
                  <a:schemeClr val="tx1">
                    <a:lumMod val="75000"/>
                    <a:lumOff val="25000"/>
                  </a:schemeClr>
                </a:solidFill>
              </a:rPr>
              <a:t>）</a:t>
            </a:r>
            <a:r>
              <a:rPr kumimoji="1" lang="ja-JP" altLang="en-US" sz="800">
                <a:solidFill>
                  <a:schemeClr val="tx1">
                    <a:lumMod val="75000"/>
                    <a:lumOff val="25000"/>
                  </a:schemeClr>
                </a:solidFill>
              </a:rPr>
              <a:t>より抜粋</a:t>
            </a:r>
          </a:p>
        </p:txBody>
      </p:sp>
    </p:spTree>
    <p:extLst>
      <p:ext uri="{BB962C8B-B14F-4D97-AF65-F5344CB8AC3E}">
        <p14:creationId xmlns:p14="http://schemas.microsoft.com/office/powerpoint/2010/main" val="613050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9740D-279E-5D07-A284-988D314974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1B333B-95B2-5536-817F-68CE1DC0A39D}"/>
              </a:ext>
            </a:extLst>
          </p:cNvPr>
          <p:cNvSpPr>
            <a:spLocks noGrp="1"/>
          </p:cNvSpPr>
          <p:nvPr>
            <p:ph type="title"/>
          </p:nvPr>
        </p:nvSpPr>
        <p:spPr/>
        <p:txBody>
          <a:bodyPr/>
          <a:lstStyle/>
          <a:p>
            <a:r>
              <a:rPr kumimoji="1" lang="ja-JP" altLang="en-US"/>
              <a:t>検討・調整が必要な事項｜事業の周知・広報</a:t>
            </a:r>
          </a:p>
        </p:txBody>
      </p:sp>
      <p:sp>
        <p:nvSpPr>
          <p:cNvPr id="3" name="スライド番号プレースホルダー 2">
            <a:extLst>
              <a:ext uri="{FF2B5EF4-FFF2-40B4-BE49-F238E27FC236}">
                <a16:creationId xmlns:a16="http://schemas.microsoft.com/office/drawing/2014/main" id="{C81AD4DE-CC56-3EE4-22F2-FFFF76C7AA8D}"/>
              </a:ext>
            </a:extLst>
          </p:cNvPr>
          <p:cNvSpPr>
            <a:spLocks noGrp="1"/>
          </p:cNvSpPr>
          <p:nvPr>
            <p:ph type="sldNum" sz="quarter" idx="12"/>
          </p:nvPr>
        </p:nvSpPr>
        <p:spPr/>
        <p:txBody>
          <a:bodyPr/>
          <a:lstStyle/>
          <a:p>
            <a:pPr algn="ctr"/>
            <a:fld id="{76EF8E48-CEE7-4676-9C0E-B2BDD8285033}" type="slidenum">
              <a:rPr kumimoji="1" lang="ja-JP" altLang="en-US" smtClean="0"/>
              <a:pPr algn="ctr"/>
              <a:t>38</a:t>
            </a:fld>
            <a:endParaRPr kumimoji="1" lang="ja-JP" altLang="en-US"/>
          </a:p>
        </p:txBody>
      </p:sp>
      <p:sp>
        <p:nvSpPr>
          <p:cNvPr id="4" name="テキスト プレースホルダー 3">
            <a:extLst>
              <a:ext uri="{FF2B5EF4-FFF2-40B4-BE49-F238E27FC236}">
                <a16:creationId xmlns:a16="http://schemas.microsoft.com/office/drawing/2014/main" id="{9D4FE477-07A3-E92E-29B2-1B38F353F5CB}"/>
              </a:ext>
            </a:extLst>
          </p:cNvPr>
          <p:cNvSpPr>
            <a:spLocks noGrp="1"/>
          </p:cNvSpPr>
          <p:nvPr>
            <p:ph type="body" sz="half" idx="2"/>
          </p:nvPr>
        </p:nvSpPr>
        <p:spPr>
          <a:xfrm>
            <a:off x="539906" y="1002464"/>
            <a:ext cx="9612000" cy="1551043"/>
          </a:xfrm>
        </p:spPr>
        <p:txBody>
          <a:bodyPr/>
          <a:lstStyle/>
          <a:p>
            <a:pPr marL="285750" indent="-285750">
              <a:buClr>
                <a:srgbClr val="01B4D2"/>
              </a:buClr>
              <a:buSzPct val="80000"/>
              <a:buFont typeface="Wingdings" panose="05000000000000000000" pitchFamily="2" charset="2"/>
              <a:buChar char="l"/>
            </a:pPr>
            <a:r>
              <a:rPr lang="ja-JP" altLang="en-US" dirty="0"/>
              <a:t>周知・広報においては、その</a:t>
            </a:r>
            <a:r>
              <a:rPr lang="ja-JP" altLang="en-US" dirty="0">
                <a:solidFill>
                  <a:srgbClr val="019DB7"/>
                </a:solidFill>
              </a:rPr>
              <a:t>対象・内容・手段について自治体と事前に検討</a:t>
            </a:r>
            <a:r>
              <a:rPr lang="ja-JP" altLang="en-US" dirty="0"/>
              <a:t>しましょう。</a:t>
            </a:r>
            <a:endParaRPr lang="en-US" altLang="ja-JP" dirty="0"/>
          </a:p>
          <a:p>
            <a:pPr marL="285750" indent="-285750">
              <a:buClr>
                <a:srgbClr val="01B4D2"/>
              </a:buClr>
              <a:buSzPct val="80000"/>
              <a:buFont typeface="Wingdings" panose="05000000000000000000" pitchFamily="2" charset="2"/>
              <a:buChar char="l"/>
            </a:pPr>
            <a:r>
              <a:rPr lang="ja-JP" altLang="en-US" dirty="0"/>
              <a:t>本事業は養育環境に課題がある児童向けの事業であるため、周知・広報に当たっては、</a:t>
            </a:r>
            <a:r>
              <a:rPr lang="ja-JP" altLang="en-US" dirty="0">
                <a:solidFill>
                  <a:srgbClr val="019DB7"/>
                </a:solidFill>
              </a:rPr>
              <a:t>個人情報保護の観点</a:t>
            </a:r>
            <a:r>
              <a:rPr lang="ja-JP" altLang="en-US" dirty="0"/>
              <a:t>での配慮に加え、</a:t>
            </a:r>
            <a:r>
              <a:rPr lang="ja-JP" altLang="en-US" dirty="0">
                <a:solidFill>
                  <a:srgbClr val="019DB7"/>
                </a:solidFill>
              </a:rPr>
              <a:t>スティグマ対策の観点も考慮する必要</a:t>
            </a:r>
            <a:r>
              <a:rPr lang="ja-JP" altLang="en-US" dirty="0"/>
              <a:t>があります。一般的には広報の対象を絞る方向で工夫をすることが多いですが、あえてオープンに広報することでスティグマを持たれないようにしている事例もあります。</a:t>
            </a:r>
            <a:endParaRPr lang="en-US" altLang="ja-JP" dirty="0"/>
          </a:p>
        </p:txBody>
      </p:sp>
      <p:sp>
        <p:nvSpPr>
          <p:cNvPr id="42" name="四角形: 角を丸くする 41">
            <a:extLst>
              <a:ext uri="{FF2B5EF4-FFF2-40B4-BE49-F238E27FC236}">
                <a16:creationId xmlns:a16="http://schemas.microsoft.com/office/drawing/2014/main" id="{C84B9D95-1317-963C-44F7-6D54AE98EC84}"/>
              </a:ext>
            </a:extLst>
          </p:cNvPr>
          <p:cNvSpPr/>
          <p:nvPr/>
        </p:nvSpPr>
        <p:spPr>
          <a:xfrm>
            <a:off x="6668069" y="4686053"/>
            <a:ext cx="3509581" cy="2430473"/>
          </a:xfrm>
          <a:prstGeom prst="roundRect">
            <a:avLst>
              <a:gd name="adj" fmla="val 575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432000" rIns="180000" bIns="180000" rtlCol="0" anchor="ctr"/>
          <a:lstStyle/>
          <a:p>
            <a:pPr marL="171450" marR="0" lvl="0" indent="-171450" algn="just" defTabSz="457200" rtl="0" eaLnBrk="1" fontAlgn="auto" latinLnBrk="0" hangingPunct="1">
              <a:lnSpc>
                <a:spcPct val="100000"/>
              </a:lnSpc>
              <a:spcBef>
                <a:spcPts val="200"/>
              </a:spcBef>
              <a:spcAft>
                <a:spcPts val="200"/>
              </a:spcAft>
              <a:buClr>
                <a:prstClr val="white">
                  <a:lumMod val="65000"/>
                </a:prstClr>
              </a:buClr>
              <a:buSzPct val="70000"/>
              <a:buFont typeface="Wingdings" panose="05000000000000000000" pitchFamily="2" charset="2"/>
              <a:buChar char="l"/>
              <a:tabLst/>
              <a:defRPr/>
            </a:pPr>
            <a:r>
              <a:rPr kumimoji="1" lang="ja-JP" altLang="en-US" sz="1100" i="0" u="none" strike="noStrike" kern="1200" cap="none" spc="0" normalizeH="0" baseline="0" noProof="0">
                <a:ln>
                  <a:noFill/>
                </a:ln>
                <a:solidFill>
                  <a:srgbClr val="019DB7"/>
                </a:solidFill>
                <a:effectLst/>
                <a:uLnTx/>
                <a:uFillTx/>
                <a:latin typeface="游ゴシック"/>
                <a:ea typeface="游ゴシック"/>
                <a:cs typeface="+mn-cs"/>
              </a:rPr>
              <a:t>町</a:t>
            </a:r>
            <a:r>
              <a:rPr kumimoji="1" lang="en-US" altLang="ja-JP" sz="1100" i="0" u="none" strike="noStrike" kern="1200" cap="none" spc="0" normalizeH="0" baseline="0" noProof="0">
                <a:ln>
                  <a:noFill/>
                </a:ln>
                <a:solidFill>
                  <a:srgbClr val="019DB7"/>
                </a:solidFill>
                <a:effectLst/>
                <a:uLnTx/>
                <a:uFillTx/>
                <a:latin typeface="游ゴシック"/>
                <a:ea typeface="游ゴシック"/>
                <a:cs typeface="+mn-cs"/>
              </a:rPr>
              <a:t>HP</a:t>
            </a:r>
            <a:r>
              <a:rPr kumimoji="1" lang="ja-JP" altLang="en-US" sz="1100" i="0" u="none" strike="noStrike" kern="1200" cap="none" spc="0" normalizeH="0" baseline="0" noProof="0">
                <a:ln>
                  <a:noFill/>
                </a:ln>
                <a:solidFill>
                  <a:srgbClr val="019DB7"/>
                </a:solidFill>
                <a:effectLst/>
                <a:uLnTx/>
                <a:uFillTx/>
                <a:latin typeface="游ゴシック"/>
                <a:ea typeface="游ゴシック"/>
                <a:cs typeface="+mn-cs"/>
              </a:rPr>
              <a:t>に本事業のパンフレットを掲載</a:t>
            </a:r>
            <a:r>
              <a:rPr kumimoji="1" lang="ja-JP" altLang="en-US" sz="1100" i="0" u="none" strike="noStrike" kern="1200" cap="none" spc="0" normalizeH="0" baseline="0" noProof="0">
                <a:ln>
                  <a:noFill/>
                </a:ln>
                <a:solidFill>
                  <a:schemeClr val="tx1">
                    <a:lumMod val="75000"/>
                    <a:lumOff val="25000"/>
                  </a:schemeClr>
                </a:solidFill>
                <a:effectLst/>
                <a:uLnTx/>
                <a:uFillTx/>
                <a:latin typeface="游ゴシック"/>
                <a:ea typeface="游ゴシック"/>
                <a:cs typeface="+mn-cs"/>
              </a:rPr>
              <a:t>するなど、周知・広報はオープンに行っている。人口規模的に広く周知・広報しても問題ないという事情もある。</a:t>
            </a:r>
          </a:p>
          <a:p>
            <a:pPr marL="171450" marR="0" lvl="0" indent="-171450" algn="just" defTabSz="457200" rtl="0" eaLnBrk="1" fontAlgn="auto" latinLnBrk="0" hangingPunct="1">
              <a:lnSpc>
                <a:spcPct val="100000"/>
              </a:lnSpc>
              <a:spcBef>
                <a:spcPts val="200"/>
              </a:spcBef>
              <a:spcAft>
                <a:spcPts val="200"/>
              </a:spcAft>
              <a:buClr>
                <a:prstClr val="white">
                  <a:lumMod val="65000"/>
                </a:prstClr>
              </a:buClr>
              <a:buSzPct val="70000"/>
              <a:buFont typeface="Wingdings" panose="05000000000000000000" pitchFamily="2" charset="2"/>
              <a:buChar char="l"/>
              <a:tabLst/>
              <a:defRPr/>
            </a:pPr>
            <a:r>
              <a:rPr kumimoji="1" lang="ja-JP" altLang="en-US" sz="1100" i="0" u="none" strike="noStrike" kern="1200" cap="none" spc="0" normalizeH="0" baseline="0" noProof="0">
                <a:ln>
                  <a:noFill/>
                </a:ln>
                <a:solidFill>
                  <a:schemeClr val="tx1">
                    <a:lumMod val="75000"/>
                    <a:lumOff val="25000"/>
                  </a:schemeClr>
                </a:solidFill>
                <a:effectLst/>
                <a:uLnTx/>
                <a:uFillTx/>
                <a:latin typeface="游ゴシック"/>
                <a:ea typeface="游ゴシック"/>
                <a:cs typeface="+mn-cs"/>
              </a:rPr>
              <a:t>多くの家庭に知ってもらうことで、</a:t>
            </a:r>
            <a:r>
              <a:rPr kumimoji="1" lang="ja-JP" altLang="en-US" sz="1100" i="0" u="none" strike="noStrike" kern="1200" cap="none" spc="0" normalizeH="0" baseline="0" noProof="0">
                <a:ln>
                  <a:noFill/>
                </a:ln>
                <a:solidFill>
                  <a:srgbClr val="019DB7"/>
                </a:solidFill>
                <a:effectLst/>
                <a:uLnTx/>
                <a:uFillTx/>
                <a:latin typeface="游ゴシック"/>
                <a:ea typeface="游ゴシック"/>
                <a:cs typeface="+mn-cs"/>
              </a:rPr>
              <a:t>利用者への偏見等もなくなり、気軽に利用してもらえる</a:t>
            </a:r>
            <a:r>
              <a:rPr kumimoji="1" lang="ja-JP" altLang="en-US" sz="1100" i="0" u="none" strike="noStrike" kern="1200" cap="none" spc="0" normalizeH="0" baseline="0" noProof="0">
                <a:ln>
                  <a:noFill/>
                </a:ln>
                <a:solidFill>
                  <a:schemeClr val="tx1">
                    <a:lumMod val="75000"/>
                    <a:lumOff val="25000"/>
                  </a:schemeClr>
                </a:solidFill>
                <a:effectLst/>
                <a:uLnTx/>
                <a:uFillTx/>
                <a:latin typeface="游ゴシック"/>
                <a:ea typeface="游ゴシック"/>
                <a:cs typeface="+mn-cs"/>
              </a:rPr>
              <a:t>のではないかと考えた。</a:t>
            </a:r>
          </a:p>
          <a:p>
            <a:pPr marL="171450" marR="0" lvl="0" indent="-171450" algn="just" defTabSz="457200" rtl="0" eaLnBrk="1" fontAlgn="auto" latinLnBrk="0" hangingPunct="1">
              <a:lnSpc>
                <a:spcPct val="100000"/>
              </a:lnSpc>
              <a:spcBef>
                <a:spcPts val="200"/>
              </a:spcBef>
              <a:spcAft>
                <a:spcPts val="200"/>
              </a:spcAft>
              <a:buClr>
                <a:prstClr val="white">
                  <a:lumMod val="65000"/>
                </a:prstClr>
              </a:buClr>
              <a:buSzPct val="70000"/>
              <a:buFont typeface="Wingdings" panose="05000000000000000000" pitchFamily="2" charset="2"/>
              <a:buChar char="l"/>
              <a:tabLst/>
              <a:defRPr/>
            </a:pPr>
            <a:r>
              <a:rPr kumimoji="1" lang="ja-JP" altLang="en-US" sz="1100" i="0" u="none" strike="noStrike" kern="1200" cap="none" spc="0" normalizeH="0" baseline="0" noProof="0">
                <a:ln>
                  <a:noFill/>
                </a:ln>
                <a:solidFill>
                  <a:schemeClr val="tx1">
                    <a:lumMod val="75000"/>
                    <a:lumOff val="25000"/>
                  </a:schemeClr>
                </a:solidFill>
                <a:effectLst/>
                <a:uLnTx/>
                <a:uFillTx/>
                <a:latin typeface="游ゴシック"/>
                <a:ea typeface="游ゴシック"/>
                <a:cs typeface="+mn-cs"/>
              </a:rPr>
              <a:t>実際に</a:t>
            </a:r>
            <a:r>
              <a:rPr kumimoji="1" lang="en-US" altLang="ja-JP" sz="1100" i="0" u="none" strike="noStrike" kern="1200" cap="none" spc="0" normalizeH="0" baseline="0" noProof="0">
                <a:ln>
                  <a:noFill/>
                </a:ln>
                <a:solidFill>
                  <a:srgbClr val="019DB7"/>
                </a:solidFill>
                <a:effectLst/>
                <a:uLnTx/>
                <a:uFillTx/>
                <a:latin typeface="游ゴシック"/>
                <a:ea typeface="游ゴシック"/>
                <a:cs typeface="+mn-cs"/>
              </a:rPr>
              <a:t>HP</a:t>
            </a:r>
            <a:r>
              <a:rPr kumimoji="1" lang="ja-JP" altLang="en-US" sz="1100" i="0" u="none" strike="noStrike" kern="1200" cap="none" spc="0" normalizeH="0" baseline="0" noProof="0">
                <a:ln>
                  <a:noFill/>
                </a:ln>
                <a:solidFill>
                  <a:srgbClr val="019DB7"/>
                </a:solidFill>
                <a:effectLst/>
                <a:uLnTx/>
                <a:uFillTx/>
                <a:latin typeface="游ゴシック"/>
                <a:ea typeface="游ゴシック"/>
                <a:cs typeface="+mn-cs"/>
              </a:rPr>
              <a:t>での案内経由で利用いただくケースがある</a:t>
            </a:r>
            <a:r>
              <a:rPr kumimoji="1" lang="ja-JP" altLang="en-US" sz="1100" i="0" u="none" strike="noStrike" kern="1200" cap="none" spc="0" normalizeH="0" baseline="0" noProof="0">
                <a:ln>
                  <a:noFill/>
                </a:ln>
                <a:solidFill>
                  <a:schemeClr val="tx1">
                    <a:lumMod val="75000"/>
                    <a:lumOff val="25000"/>
                  </a:schemeClr>
                </a:solidFill>
                <a:effectLst/>
                <a:uLnTx/>
                <a:uFillTx/>
                <a:latin typeface="游ゴシック"/>
                <a:ea typeface="游ゴシック"/>
                <a:cs typeface="+mn-cs"/>
              </a:rPr>
              <a:t>一方、広く周知・広報したことによる</a:t>
            </a:r>
            <a:r>
              <a:rPr kumimoji="1" lang="ja-JP" altLang="en-US" sz="1100" i="0" u="none" strike="noStrike" kern="1200" cap="none" spc="0" normalizeH="0" baseline="0" noProof="0">
                <a:ln>
                  <a:noFill/>
                </a:ln>
                <a:solidFill>
                  <a:srgbClr val="019DB7"/>
                </a:solidFill>
                <a:effectLst/>
                <a:uLnTx/>
                <a:uFillTx/>
                <a:latin typeface="游ゴシック"/>
                <a:ea typeface="游ゴシック"/>
                <a:cs typeface="+mn-cs"/>
              </a:rPr>
              <a:t>問題は生じていない</a:t>
            </a:r>
            <a:r>
              <a:rPr kumimoji="1" lang="ja-JP" altLang="en-US" sz="1100" i="0" u="none" strike="noStrike" kern="1200" cap="none" spc="0" normalizeH="0" baseline="0" noProof="0">
                <a:ln>
                  <a:noFill/>
                </a:ln>
                <a:solidFill>
                  <a:schemeClr val="tx1">
                    <a:lumMod val="75000"/>
                    <a:lumOff val="25000"/>
                  </a:schemeClr>
                </a:solidFill>
                <a:effectLst/>
                <a:uLnTx/>
                <a:uFillTx/>
                <a:latin typeface="游ゴシック"/>
                <a:ea typeface="游ゴシック"/>
                <a:cs typeface="+mn-cs"/>
              </a:rPr>
              <a:t>。</a:t>
            </a:r>
          </a:p>
        </p:txBody>
      </p:sp>
      <p:sp>
        <p:nvSpPr>
          <p:cNvPr id="44" name="四角形: 角を丸くする 43">
            <a:extLst>
              <a:ext uri="{FF2B5EF4-FFF2-40B4-BE49-F238E27FC236}">
                <a16:creationId xmlns:a16="http://schemas.microsoft.com/office/drawing/2014/main" id="{2BF9D55A-CDB5-0349-1362-6A159AD79109}"/>
              </a:ext>
            </a:extLst>
          </p:cNvPr>
          <p:cNvSpPr/>
          <p:nvPr/>
        </p:nvSpPr>
        <p:spPr>
          <a:xfrm>
            <a:off x="6767797" y="4813212"/>
            <a:ext cx="3310125" cy="24332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ctr">
              <a:lnSpc>
                <a:spcPct val="110000"/>
              </a:lnSpc>
            </a:pPr>
            <a:r>
              <a:rPr kumimoji="1" lang="ja-JP" altLang="en-US" sz="1200" b="1" spc="100" dirty="0">
                <a:solidFill>
                  <a:srgbClr val="019DB7"/>
                </a:solidFill>
              </a:rPr>
              <a:t>錦江町「みんなの居場所よろっで」の事例</a:t>
            </a:r>
          </a:p>
        </p:txBody>
      </p:sp>
      <p:sp>
        <p:nvSpPr>
          <p:cNvPr id="48" name="正方形/長方形 47">
            <a:extLst>
              <a:ext uri="{FF2B5EF4-FFF2-40B4-BE49-F238E27FC236}">
                <a16:creationId xmlns:a16="http://schemas.microsoft.com/office/drawing/2014/main" id="{E81823BF-782B-92CF-2E9A-55A039CD337D}"/>
              </a:ext>
            </a:extLst>
          </p:cNvPr>
          <p:cNvSpPr/>
          <p:nvPr/>
        </p:nvSpPr>
        <p:spPr>
          <a:xfrm flipV="1">
            <a:off x="539906" y="4545145"/>
            <a:ext cx="5905864" cy="25554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49" name="四角形: 角を丸くする 48">
            <a:extLst>
              <a:ext uri="{FF2B5EF4-FFF2-40B4-BE49-F238E27FC236}">
                <a16:creationId xmlns:a16="http://schemas.microsoft.com/office/drawing/2014/main" id="{4A2F187B-BEEB-1882-BC12-EC4ED3D4F5EF}"/>
              </a:ext>
            </a:extLst>
          </p:cNvPr>
          <p:cNvSpPr/>
          <p:nvPr/>
        </p:nvSpPr>
        <p:spPr>
          <a:xfrm>
            <a:off x="513071" y="5334788"/>
            <a:ext cx="5932699" cy="21215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rgbClr val="01B4D2"/>
              </a:buClr>
              <a:buSzPct val="70000"/>
              <a:buFont typeface="Wingdings" panose="05000000000000000000" pitchFamily="2" charset="2"/>
              <a:buChar char="l"/>
            </a:pPr>
            <a:r>
              <a:rPr kumimoji="1" lang="ja-JP" altLang="en-US" sz="1200">
                <a:solidFill>
                  <a:schemeClr val="tx1">
                    <a:lumMod val="75000"/>
                    <a:lumOff val="25000"/>
                  </a:schemeClr>
                </a:solidFill>
              </a:rPr>
              <a:t>簡単に近隣住民の目に触れないように留意（表に看板を出さない、など）</a:t>
            </a:r>
          </a:p>
          <a:p>
            <a:pPr marL="171450" indent="-171450" algn="just">
              <a:lnSpc>
                <a:spcPct val="130000"/>
              </a:lnSpc>
              <a:buClr>
                <a:srgbClr val="01B4D2"/>
              </a:buClr>
              <a:buSzPct val="70000"/>
              <a:buFont typeface="Wingdings" panose="05000000000000000000" pitchFamily="2" charset="2"/>
              <a:buChar char="l"/>
            </a:pPr>
            <a:r>
              <a:rPr kumimoji="1" lang="ja-JP" altLang="en-US" sz="1200">
                <a:solidFill>
                  <a:schemeClr val="tx1">
                    <a:lumMod val="75000"/>
                    <a:lumOff val="25000"/>
                  </a:schemeClr>
                </a:solidFill>
              </a:rPr>
              <a:t>幅広く広報を実施する際は「児童育成支援拠点事業」という事業名や「養育環境が困難な児童」という事業対象を明示しないようにする</a:t>
            </a:r>
          </a:p>
          <a:p>
            <a:pPr marL="171450" indent="-171450" algn="just">
              <a:lnSpc>
                <a:spcPct val="130000"/>
              </a:lnSpc>
              <a:buClr>
                <a:srgbClr val="01B4D2"/>
              </a:buClr>
              <a:buSzPct val="70000"/>
              <a:buFont typeface="Wingdings" panose="05000000000000000000" pitchFamily="2" charset="2"/>
              <a:buChar char="l"/>
            </a:pPr>
            <a:r>
              <a:rPr kumimoji="1" lang="ja-JP" altLang="en-US" sz="1200">
                <a:solidFill>
                  <a:schemeClr val="tx1">
                    <a:lumMod val="75000"/>
                    <a:lumOff val="25000"/>
                  </a:schemeClr>
                </a:solidFill>
              </a:rPr>
              <a:t>拠点の場所が特定されないよう、住所や外観の写真は出さないようにする</a:t>
            </a:r>
          </a:p>
          <a:p>
            <a:pPr marL="171450" indent="-171450" algn="just">
              <a:lnSpc>
                <a:spcPct val="130000"/>
              </a:lnSpc>
              <a:buClr>
                <a:srgbClr val="01B4D2"/>
              </a:buClr>
              <a:buSzPct val="70000"/>
              <a:buFont typeface="Wingdings" panose="05000000000000000000" pitchFamily="2" charset="2"/>
              <a:buChar char="l"/>
            </a:pPr>
            <a:r>
              <a:rPr kumimoji="1" lang="ja-JP" altLang="en-US" sz="1200">
                <a:solidFill>
                  <a:schemeClr val="tx1">
                    <a:lumMod val="75000"/>
                    <a:lumOff val="25000"/>
                  </a:schemeClr>
                </a:solidFill>
              </a:rPr>
              <a:t>利用児童が特定されないよう、利用児童の顔やエピソードは出さないようにする</a:t>
            </a:r>
          </a:p>
          <a:p>
            <a:pPr marL="171450" indent="-171450" algn="just">
              <a:lnSpc>
                <a:spcPct val="130000"/>
              </a:lnSpc>
              <a:buClr>
                <a:srgbClr val="01B4D2"/>
              </a:buClr>
              <a:buSzPct val="70000"/>
              <a:buFont typeface="Wingdings" panose="05000000000000000000" pitchFamily="2" charset="2"/>
              <a:buChar char="l"/>
            </a:pPr>
            <a:r>
              <a:rPr kumimoji="1" lang="ja-JP" altLang="en-US" sz="1200">
                <a:solidFill>
                  <a:schemeClr val="tx1">
                    <a:lumMod val="75000"/>
                    <a:lumOff val="25000"/>
                  </a:schemeClr>
                </a:solidFill>
              </a:rPr>
              <a:t>利用決定前の拠点見学を実施する際、利用児童の個人情報、施設住所等の口外を防ぐために「秘密保持の誓約書」に一筆いただくようにする</a:t>
            </a:r>
          </a:p>
        </p:txBody>
      </p:sp>
      <p:sp>
        <p:nvSpPr>
          <p:cNvPr id="55" name="四角形: 角を丸くする 54">
            <a:extLst>
              <a:ext uri="{FF2B5EF4-FFF2-40B4-BE49-F238E27FC236}">
                <a16:creationId xmlns:a16="http://schemas.microsoft.com/office/drawing/2014/main" id="{FC2DF441-E716-60AB-9311-DF68F2BEA637}"/>
              </a:ext>
            </a:extLst>
          </p:cNvPr>
          <p:cNvSpPr/>
          <p:nvPr/>
        </p:nvSpPr>
        <p:spPr>
          <a:xfrm>
            <a:off x="513070" y="4686054"/>
            <a:ext cx="5932699" cy="536853"/>
          </a:xfrm>
          <a:prstGeom prst="roundRect">
            <a:avLst>
              <a:gd name="adj" fmla="val 2165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300" normalizeH="0" baseline="0" noProof="0">
                <a:ln>
                  <a:noFill/>
                </a:ln>
                <a:solidFill>
                  <a:srgbClr val="019DB7"/>
                </a:solidFill>
                <a:effectLst/>
                <a:uLnTx/>
                <a:uFillTx/>
                <a:latin typeface="游ゴシック"/>
                <a:ea typeface="游ゴシック"/>
                <a:cs typeface="+mn-cs"/>
              </a:rPr>
              <a:t>個人情報保護・スティグマ対策の観点で</a:t>
            </a:r>
            <a:endParaRPr kumimoji="1" lang="en-US" altLang="ja-JP" sz="1400" b="1" i="0" u="none" strike="noStrike" kern="1200" cap="none" spc="300" normalizeH="0" baseline="0" noProof="0">
              <a:ln>
                <a:noFill/>
              </a:ln>
              <a:solidFill>
                <a:srgbClr val="019DB7"/>
              </a:solidFill>
              <a:effectLst/>
              <a:uLnTx/>
              <a:uFillTx/>
              <a:latin typeface="游ゴシック"/>
              <a:ea typeface="游ゴシック"/>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300" normalizeH="0" baseline="0" noProof="0">
                <a:ln>
                  <a:noFill/>
                </a:ln>
                <a:solidFill>
                  <a:srgbClr val="019DB7"/>
                </a:solidFill>
                <a:effectLst/>
                <a:uLnTx/>
                <a:uFillTx/>
                <a:latin typeface="游ゴシック"/>
                <a:ea typeface="游ゴシック"/>
                <a:cs typeface="+mn-cs"/>
              </a:rPr>
              <a:t>考慮すべき要素・工夫</a:t>
            </a:r>
          </a:p>
        </p:txBody>
      </p:sp>
      <p:grpSp>
        <p:nvGrpSpPr>
          <p:cNvPr id="8" name="グループ化 7">
            <a:extLst>
              <a:ext uri="{FF2B5EF4-FFF2-40B4-BE49-F238E27FC236}">
                <a16:creationId xmlns:a16="http://schemas.microsoft.com/office/drawing/2014/main" id="{D0DCD0F5-6807-E596-C1A3-0E48E38B3A8E}"/>
              </a:ext>
            </a:extLst>
          </p:cNvPr>
          <p:cNvGrpSpPr/>
          <p:nvPr/>
        </p:nvGrpSpPr>
        <p:grpSpPr>
          <a:xfrm>
            <a:off x="358387" y="2730356"/>
            <a:ext cx="10127211" cy="2246348"/>
            <a:chOff x="358387" y="2686814"/>
            <a:chExt cx="10127211" cy="2246348"/>
          </a:xfrm>
        </p:grpSpPr>
        <p:sp>
          <p:nvSpPr>
            <p:cNvPr id="26" name="正方形/長方形 25">
              <a:extLst>
                <a:ext uri="{FF2B5EF4-FFF2-40B4-BE49-F238E27FC236}">
                  <a16:creationId xmlns:a16="http://schemas.microsoft.com/office/drawing/2014/main" id="{5D718F6D-BE5E-FFBC-DB66-2F504241B1DE}"/>
                </a:ext>
              </a:extLst>
            </p:cNvPr>
            <p:cNvSpPr/>
            <p:nvPr/>
          </p:nvSpPr>
          <p:spPr bwMode="auto">
            <a:xfrm>
              <a:off x="358387" y="3382120"/>
              <a:ext cx="3121757" cy="1551042"/>
            </a:xfrm>
            <a:prstGeom prst="rect">
              <a:avLst/>
            </a:prstGeom>
            <a:noFill/>
            <a:ln w="9525" cap="flat" cmpd="sng" algn="ctr">
              <a:no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bodyPr>
            <a:lstStyle/>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利用対象児童・保護者</a:t>
              </a:r>
              <a:endParaRPr kumimoji="1" lang="en-US" altLang="ja-JP" sz="1200" b="1">
                <a:solidFill>
                  <a:schemeClr val="tx1">
                    <a:lumMod val="75000"/>
                    <a:lumOff val="25000"/>
                  </a:schemeClr>
                </a:solidFill>
                <a:latin typeface="+mn-ea"/>
              </a:endParaRPr>
            </a:p>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連携先外部機関</a:t>
              </a:r>
              <a:endParaRPr kumimoji="1" lang="en-US" altLang="ja-JP" sz="1200" b="1">
                <a:solidFill>
                  <a:schemeClr val="tx1">
                    <a:lumMod val="75000"/>
                    <a:lumOff val="25000"/>
                  </a:schemeClr>
                </a:solidFill>
                <a:latin typeface="+mn-ea"/>
              </a:endParaRPr>
            </a:p>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地域</a:t>
              </a:r>
              <a:endParaRPr kumimoji="1" lang="en-US" altLang="ja-JP" sz="1200" b="1">
                <a:solidFill>
                  <a:schemeClr val="tx1">
                    <a:lumMod val="75000"/>
                    <a:lumOff val="25000"/>
                  </a:schemeClr>
                </a:solidFill>
                <a:latin typeface="+mn-ea"/>
              </a:endParaRPr>
            </a:p>
          </p:txBody>
        </p:sp>
        <p:sp>
          <p:nvSpPr>
            <p:cNvPr id="28" name="正方形/長方形 27">
              <a:extLst>
                <a:ext uri="{FF2B5EF4-FFF2-40B4-BE49-F238E27FC236}">
                  <a16:creationId xmlns:a16="http://schemas.microsoft.com/office/drawing/2014/main" id="{D8D9914C-BF12-E893-CEBF-B6C942CFA368}"/>
                </a:ext>
              </a:extLst>
            </p:cNvPr>
            <p:cNvSpPr/>
            <p:nvPr/>
          </p:nvSpPr>
          <p:spPr bwMode="auto">
            <a:xfrm>
              <a:off x="3861114" y="3382120"/>
              <a:ext cx="3121757" cy="1551042"/>
            </a:xfrm>
            <a:prstGeom prst="rect">
              <a:avLst/>
            </a:prstGeom>
            <a:noFill/>
            <a:ln w="9525" cap="flat" cmpd="sng" algn="ctr">
              <a:no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bodyPr>
            <a:lstStyle/>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事業の目的・意義</a:t>
              </a:r>
              <a:endParaRPr kumimoji="1" lang="en-US" altLang="ja-JP" sz="1200" b="1">
                <a:solidFill>
                  <a:schemeClr val="tx1">
                    <a:lumMod val="75000"/>
                    <a:lumOff val="25000"/>
                  </a:schemeClr>
                </a:solidFill>
                <a:latin typeface="+mn-ea"/>
              </a:endParaRPr>
            </a:p>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提供サービスの内容</a:t>
              </a:r>
              <a:endParaRPr kumimoji="1" lang="en-US" altLang="ja-JP" sz="1200" b="1">
                <a:solidFill>
                  <a:schemeClr val="tx1">
                    <a:lumMod val="75000"/>
                    <a:lumOff val="25000"/>
                  </a:schemeClr>
                </a:solidFill>
                <a:latin typeface="+mn-ea"/>
              </a:endParaRPr>
            </a:p>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対象者の条件</a:t>
              </a:r>
              <a:endParaRPr kumimoji="1" lang="en-US" altLang="ja-JP" sz="1200" b="1">
                <a:solidFill>
                  <a:schemeClr val="tx1">
                    <a:lumMod val="75000"/>
                    <a:lumOff val="25000"/>
                  </a:schemeClr>
                </a:solidFill>
                <a:latin typeface="+mn-ea"/>
              </a:endParaRPr>
            </a:p>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施設の様子</a:t>
              </a:r>
              <a:endParaRPr kumimoji="1" lang="en-US" altLang="ja-JP" sz="1200" b="1">
                <a:solidFill>
                  <a:schemeClr val="tx1">
                    <a:lumMod val="75000"/>
                    <a:lumOff val="25000"/>
                  </a:schemeClr>
                </a:solidFill>
                <a:latin typeface="+mn-ea"/>
              </a:endParaRPr>
            </a:p>
          </p:txBody>
        </p:sp>
        <p:sp>
          <p:nvSpPr>
            <p:cNvPr id="30" name="正方形/長方形 29">
              <a:extLst>
                <a:ext uri="{FF2B5EF4-FFF2-40B4-BE49-F238E27FC236}">
                  <a16:creationId xmlns:a16="http://schemas.microsoft.com/office/drawing/2014/main" id="{CD77FAA4-0742-A6E9-8501-1C4303022C59}"/>
                </a:ext>
              </a:extLst>
            </p:cNvPr>
            <p:cNvSpPr/>
            <p:nvPr/>
          </p:nvSpPr>
          <p:spPr bwMode="auto">
            <a:xfrm>
              <a:off x="7363841" y="3382120"/>
              <a:ext cx="3121757" cy="1551042"/>
            </a:xfrm>
            <a:prstGeom prst="rect">
              <a:avLst/>
            </a:prstGeom>
            <a:noFill/>
            <a:ln w="9525" cap="flat" cmpd="sng" algn="ctr">
              <a:no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bodyPr>
            <a:lstStyle/>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チラシ・パンフレット配布</a:t>
              </a:r>
              <a:endParaRPr kumimoji="1" lang="en-US" altLang="ja-JP" sz="1200" b="1">
                <a:solidFill>
                  <a:schemeClr val="tx1">
                    <a:lumMod val="75000"/>
                    <a:lumOff val="25000"/>
                  </a:schemeClr>
                </a:solidFill>
                <a:latin typeface="+mn-ea"/>
              </a:endParaRPr>
            </a:p>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イベント実施</a:t>
              </a:r>
              <a:endParaRPr kumimoji="1" lang="en-US" altLang="ja-JP" sz="1200" b="1">
                <a:solidFill>
                  <a:schemeClr val="tx1">
                    <a:lumMod val="75000"/>
                    <a:lumOff val="25000"/>
                  </a:schemeClr>
                </a:solidFill>
                <a:latin typeface="+mn-ea"/>
              </a:endParaRPr>
            </a:p>
            <a:p>
              <a:pPr marL="243450" indent="-171450" defTabSz="914400" fontAlgn="base">
                <a:lnSpc>
                  <a:spcPct val="120000"/>
                </a:lnSpc>
                <a:spcBef>
                  <a:spcPct val="0"/>
                </a:spcBef>
                <a:spcAft>
                  <a:spcPts val="300"/>
                </a:spcAft>
                <a:buClr>
                  <a:srgbClr val="01B4D2"/>
                </a:buClr>
                <a:buSzPct val="70000"/>
                <a:buFont typeface="Wingdings" panose="05000000000000000000" pitchFamily="2" charset="2"/>
                <a:buChar char="l"/>
              </a:pPr>
              <a:r>
                <a:rPr kumimoji="1" lang="ja-JP" altLang="en-US" sz="1200" b="1">
                  <a:solidFill>
                    <a:schemeClr val="tx1">
                      <a:lumMod val="75000"/>
                      <a:lumOff val="25000"/>
                    </a:schemeClr>
                  </a:solidFill>
                  <a:latin typeface="+mn-ea"/>
                </a:rPr>
                <a:t>利用決定前面談・拠点見学の実施</a:t>
              </a:r>
              <a:endParaRPr kumimoji="1" lang="en-US" altLang="ja-JP" sz="1200" b="1">
                <a:solidFill>
                  <a:schemeClr val="tx1">
                    <a:lumMod val="75000"/>
                    <a:lumOff val="25000"/>
                  </a:schemeClr>
                </a:solidFill>
                <a:latin typeface="+mn-ea"/>
              </a:endParaRPr>
            </a:p>
            <a:p>
              <a:pPr marL="243450" marR="0" indent="-171450" algn="l" defTabSz="914400" rtl="0" eaLnBrk="1" fontAlgn="base" latinLnBrk="0" hangingPunct="1">
                <a:lnSpc>
                  <a:spcPct val="120000"/>
                </a:lnSpc>
                <a:spcBef>
                  <a:spcPct val="0"/>
                </a:spcBef>
                <a:spcAft>
                  <a:spcPts val="300"/>
                </a:spcAft>
                <a:buClr>
                  <a:srgbClr val="01B4D2"/>
                </a:buClr>
                <a:buSzPct val="70000"/>
                <a:buFont typeface="Wingdings" panose="05000000000000000000" pitchFamily="2" charset="2"/>
                <a:buChar char="l"/>
                <a:tabLst/>
              </a:pPr>
              <a:r>
                <a:rPr kumimoji="1" lang="ja-JP" altLang="en-US" sz="1200" b="1">
                  <a:solidFill>
                    <a:schemeClr val="tx1">
                      <a:lumMod val="75000"/>
                      <a:lumOff val="25000"/>
                    </a:schemeClr>
                  </a:solidFill>
                  <a:latin typeface="+mn-ea"/>
                </a:rPr>
                <a:t>マスコミを通じた広報</a:t>
              </a:r>
              <a:endParaRPr kumimoji="1" lang="en-US" altLang="ja-JP" sz="1200" b="1">
                <a:solidFill>
                  <a:schemeClr val="tx1">
                    <a:lumMod val="75000"/>
                    <a:lumOff val="25000"/>
                  </a:schemeClr>
                </a:solidFill>
                <a:latin typeface="+mn-ea"/>
              </a:endParaRPr>
            </a:p>
          </p:txBody>
        </p:sp>
        <p:sp>
          <p:nvSpPr>
            <p:cNvPr id="31" name="テキスト ボックス 30">
              <a:extLst>
                <a:ext uri="{FF2B5EF4-FFF2-40B4-BE49-F238E27FC236}">
                  <a16:creationId xmlns:a16="http://schemas.microsoft.com/office/drawing/2014/main" id="{8C095A25-3A83-EEA1-6E3D-8A1E19CBA592}"/>
                </a:ext>
              </a:extLst>
            </p:cNvPr>
            <p:cNvSpPr txBox="1"/>
            <p:nvPr/>
          </p:nvSpPr>
          <p:spPr>
            <a:xfrm>
              <a:off x="3084013" y="3417869"/>
              <a:ext cx="1030661" cy="866559"/>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2800" b="1" kern="0">
                  <a:solidFill>
                    <a:srgbClr val="01B4D2"/>
                  </a:solidFill>
                  <a:latin typeface="+mn-ea"/>
                  <a:cs typeface="メイリオ" panose="020B0604030504040204" pitchFamily="50" charset="-128"/>
                </a:rPr>
                <a:t>✖</a:t>
              </a:r>
              <a:endParaRPr kumimoji="1" lang="ja-JP" altLang="en-US" sz="1200" b="1" kern="0">
                <a:solidFill>
                  <a:srgbClr val="01B4D2"/>
                </a:solidFill>
                <a:latin typeface="+mn-ea"/>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2DFF8766-9FCE-D161-1D27-F16D24C4B4E3}"/>
                </a:ext>
              </a:extLst>
            </p:cNvPr>
            <p:cNvSpPr txBox="1"/>
            <p:nvPr/>
          </p:nvSpPr>
          <p:spPr>
            <a:xfrm>
              <a:off x="6577140" y="3457536"/>
              <a:ext cx="1030661" cy="866559"/>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2800" b="1" kern="0">
                  <a:solidFill>
                    <a:srgbClr val="01B4D2"/>
                  </a:solidFill>
                  <a:latin typeface="+mn-ea"/>
                  <a:cs typeface="メイリオ" panose="020B0604030504040204" pitchFamily="50" charset="-128"/>
                </a:rPr>
                <a:t>✖</a:t>
              </a:r>
              <a:endParaRPr kumimoji="1" lang="ja-JP" altLang="en-US" sz="1200" b="1" kern="0">
                <a:solidFill>
                  <a:srgbClr val="01B4D2"/>
                </a:solidFill>
                <a:latin typeface="+mn-ea"/>
                <a:cs typeface="メイリオ" panose="020B0604030504040204" pitchFamily="50" charset="-128"/>
              </a:endParaRPr>
            </a:p>
          </p:txBody>
        </p:sp>
        <p:sp>
          <p:nvSpPr>
            <p:cNvPr id="38" name="四角形: 角を丸くする 37">
              <a:extLst>
                <a:ext uri="{FF2B5EF4-FFF2-40B4-BE49-F238E27FC236}">
                  <a16:creationId xmlns:a16="http://schemas.microsoft.com/office/drawing/2014/main" id="{88977089-F390-C04F-508D-FC0DE43B4026}"/>
                </a:ext>
              </a:extLst>
            </p:cNvPr>
            <p:cNvSpPr/>
            <p:nvPr/>
          </p:nvSpPr>
          <p:spPr>
            <a:xfrm>
              <a:off x="539904" y="3007093"/>
              <a:ext cx="2625753" cy="34625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0" bIns="0" rtlCol="0" anchor="ctr"/>
            <a:lstStyle/>
            <a:p>
              <a:pPr algn="ctr"/>
              <a:r>
                <a:rPr kumimoji="1" lang="ja-JP" altLang="en-US" sz="1600" b="1">
                  <a:solidFill>
                    <a:schemeClr val="bg1"/>
                  </a:solidFill>
                  <a:latin typeface="+mn-ea"/>
                  <a:cs typeface="Meiryo UI" panose="020B0604030504040204" pitchFamily="50" charset="-128"/>
                </a:rPr>
                <a:t>対象（</a:t>
              </a:r>
              <a:r>
                <a:rPr kumimoji="1" lang="en-US" altLang="ja-JP" sz="1600" b="1">
                  <a:solidFill>
                    <a:schemeClr val="bg1"/>
                  </a:solidFill>
                  <a:latin typeface="+mn-ea"/>
                  <a:cs typeface="Meiryo UI" panose="020B0604030504040204" pitchFamily="50" charset="-128"/>
                </a:rPr>
                <a:t>who</a:t>
              </a:r>
              <a:r>
                <a:rPr kumimoji="1" lang="ja-JP" altLang="en-US" sz="1600" b="1">
                  <a:solidFill>
                    <a:schemeClr val="bg1"/>
                  </a:solidFill>
                  <a:latin typeface="+mn-ea"/>
                  <a:cs typeface="Meiryo UI" panose="020B0604030504040204" pitchFamily="50" charset="-128"/>
                </a:rPr>
                <a:t>）</a:t>
              </a:r>
              <a:endParaRPr kumimoji="1" lang="en-US" altLang="ja-JP" sz="1600" b="1">
                <a:solidFill>
                  <a:schemeClr val="bg1"/>
                </a:solidFill>
                <a:latin typeface="+mn-ea"/>
                <a:cs typeface="Meiryo UI" panose="020B0604030504040204" pitchFamily="50" charset="-128"/>
              </a:endParaRPr>
            </a:p>
          </p:txBody>
        </p:sp>
        <p:sp>
          <p:nvSpPr>
            <p:cNvPr id="39" name="四角形: 角を丸くする 38">
              <a:extLst>
                <a:ext uri="{FF2B5EF4-FFF2-40B4-BE49-F238E27FC236}">
                  <a16:creationId xmlns:a16="http://schemas.microsoft.com/office/drawing/2014/main" id="{E8733C3C-A6FA-D445-6BE7-75782F52CBDE}"/>
                </a:ext>
              </a:extLst>
            </p:cNvPr>
            <p:cNvSpPr/>
            <p:nvPr/>
          </p:nvSpPr>
          <p:spPr>
            <a:xfrm>
              <a:off x="4033030" y="3007093"/>
              <a:ext cx="2625753" cy="34625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0" bIns="0" rtlCol="0" anchor="ctr"/>
            <a:lstStyle/>
            <a:p>
              <a:pPr algn="ctr"/>
              <a:r>
                <a:rPr kumimoji="1" lang="ja-JP" altLang="en-US" sz="1600" b="1">
                  <a:solidFill>
                    <a:schemeClr val="bg1"/>
                  </a:solidFill>
                  <a:latin typeface="+mn-ea"/>
                  <a:cs typeface="Meiryo UI" panose="020B0604030504040204" pitchFamily="50" charset="-128"/>
                </a:rPr>
                <a:t>内容（</a:t>
              </a:r>
              <a:r>
                <a:rPr kumimoji="1" lang="en-US" altLang="ja-JP" sz="1600" b="1">
                  <a:solidFill>
                    <a:schemeClr val="bg1"/>
                  </a:solidFill>
                  <a:latin typeface="+mn-ea"/>
                  <a:cs typeface="Meiryo UI" panose="020B0604030504040204" pitchFamily="50" charset="-128"/>
                </a:rPr>
                <a:t>what</a:t>
              </a:r>
              <a:r>
                <a:rPr kumimoji="1" lang="ja-JP" altLang="en-US" sz="1600" b="1">
                  <a:solidFill>
                    <a:schemeClr val="bg1"/>
                  </a:solidFill>
                  <a:latin typeface="+mn-ea"/>
                  <a:cs typeface="Meiryo UI" panose="020B0604030504040204" pitchFamily="50" charset="-128"/>
                </a:rPr>
                <a:t>）</a:t>
              </a:r>
              <a:endParaRPr kumimoji="1" lang="en-US" altLang="ja-JP" sz="1600" b="1">
                <a:solidFill>
                  <a:schemeClr val="bg1"/>
                </a:solidFill>
                <a:latin typeface="+mn-ea"/>
                <a:cs typeface="Meiryo UI" panose="020B0604030504040204" pitchFamily="50" charset="-128"/>
              </a:endParaRPr>
            </a:p>
          </p:txBody>
        </p:sp>
        <p:sp>
          <p:nvSpPr>
            <p:cNvPr id="40" name="四角形: 角を丸くする 39">
              <a:extLst>
                <a:ext uri="{FF2B5EF4-FFF2-40B4-BE49-F238E27FC236}">
                  <a16:creationId xmlns:a16="http://schemas.microsoft.com/office/drawing/2014/main" id="{A7159E51-556B-5CD5-D2FA-A20735A998B7}"/>
                </a:ext>
              </a:extLst>
            </p:cNvPr>
            <p:cNvSpPr/>
            <p:nvPr/>
          </p:nvSpPr>
          <p:spPr>
            <a:xfrm>
              <a:off x="7545360" y="3007093"/>
              <a:ext cx="2625753" cy="34625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0" bIns="0" rtlCol="0" anchor="ctr"/>
            <a:lstStyle/>
            <a:p>
              <a:pPr algn="ctr"/>
              <a:r>
                <a:rPr kumimoji="1" lang="ja-JP" altLang="en-US" sz="1600" b="1">
                  <a:solidFill>
                    <a:schemeClr val="bg1"/>
                  </a:solidFill>
                  <a:latin typeface="+mn-ea"/>
                  <a:cs typeface="Meiryo UI" panose="020B0604030504040204" pitchFamily="50" charset="-128"/>
                </a:rPr>
                <a:t>手段（</a:t>
              </a:r>
              <a:r>
                <a:rPr kumimoji="1" lang="en-US" altLang="ja-JP" sz="1600" b="1">
                  <a:solidFill>
                    <a:schemeClr val="bg1"/>
                  </a:solidFill>
                  <a:latin typeface="+mn-ea"/>
                  <a:cs typeface="Meiryo UI" panose="020B0604030504040204" pitchFamily="50" charset="-128"/>
                </a:rPr>
                <a:t>how</a:t>
              </a:r>
              <a:r>
                <a:rPr kumimoji="1" lang="ja-JP" altLang="en-US" sz="1600" b="1">
                  <a:solidFill>
                    <a:schemeClr val="bg1"/>
                  </a:solidFill>
                  <a:latin typeface="+mn-ea"/>
                  <a:cs typeface="Meiryo UI" panose="020B0604030504040204" pitchFamily="50" charset="-128"/>
                </a:rPr>
                <a:t>）</a:t>
              </a:r>
              <a:endParaRPr kumimoji="1" lang="en-US" altLang="ja-JP" sz="1600" b="1">
                <a:solidFill>
                  <a:schemeClr val="bg1"/>
                </a:solidFill>
                <a:latin typeface="+mn-ea"/>
                <a:cs typeface="Meiryo UI" panose="020B0604030504040204" pitchFamily="50" charset="-128"/>
              </a:endParaRPr>
            </a:p>
          </p:txBody>
        </p:sp>
        <p:grpSp>
          <p:nvGrpSpPr>
            <p:cNvPr id="5" name="グループ化 4">
              <a:extLst>
                <a:ext uri="{FF2B5EF4-FFF2-40B4-BE49-F238E27FC236}">
                  <a16:creationId xmlns:a16="http://schemas.microsoft.com/office/drawing/2014/main" id="{75D85594-D110-7A25-2B30-4B857EE75B41}"/>
                </a:ext>
              </a:extLst>
            </p:cNvPr>
            <p:cNvGrpSpPr/>
            <p:nvPr/>
          </p:nvGrpSpPr>
          <p:grpSpPr>
            <a:xfrm>
              <a:off x="552280" y="2686814"/>
              <a:ext cx="9599626" cy="222096"/>
              <a:chOff x="552280" y="2206375"/>
              <a:chExt cx="9599626" cy="222096"/>
            </a:xfrm>
          </p:grpSpPr>
          <p:sp>
            <p:nvSpPr>
              <p:cNvPr id="6" name="四角形: 角を丸くする 5">
                <a:extLst>
                  <a:ext uri="{FF2B5EF4-FFF2-40B4-BE49-F238E27FC236}">
                    <a16:creationId xmlns:a16="http://schemas.microsoft.com/office/drawing/2014/main" id="{2DCDFF9A-97DD-B2C3-BE9D-C36DECC15F7A}"/>
                  </a:ext>
                </a:extLst>
              </p:cNvPr>
              <p:cNvSpPr/>
              <p:nvPr/>
            </p:nvSpPr>
            <p:spPr>
              <a:xfrm>
                <a:off x="850470" y="2206375"/>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周知・広報において検討すべき事項</a:t>
                </a:r>
              </a:p>
            </p:txBody>
          </p:sp>
          <p:sp>
            <p:nvSpPr>
              <p:cNvPr id="7" name="四角形: 角を丸くする 6">
                <a:extLst>
                  <a:ext uri="{FF2B5EF4-FFF2-40B4-BE49-F238E27FC236}">
                    <a16:creationId xmlns:a16="http://schemas.microsoft.com/office/drawing/2014/main" id="{F5BF2CD6-CDA3-5B8D-E494-8A97362D37CE}"/>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sp>
        <p:nvSpPr>
          <p:cNvPr id="9" name="四角形: 角を丸くする 8">
            <a:extLst>
              <a:ext uri="{FF2B5EF4-FFF2-40B4-BE49-F238E27FC236}">
                <a16:creationId xmlns:a16="http://schemas.microsoft.com/office/drawing/2014/main" id="{FCEAC97D-B7CB-02A8-CA29-7F55C0CDC929}"/>
              </a:ext>
            </a:extLst>
          </p:cNvPr>
          <p:cNvSpPr/>
          <p:nvPr/>
        </p:nvSpPr>
        <p:spPr>
          <a:xfrm>
            <a:off x="1185848" y="7188032"/>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出所：日本財団「</a:t>
            </a:r>
            <a:r>
              <a:rPr kumimoji="1" lang="en-US" altLang="ja-JP" sz="900" dirty="0" err="1">
                <a:solidFill>
                  <a:schemeClr val="tx1">
                    <a:lumMod val="75000"/>
                    <a:lumOff val="25000"/>
                  </a:schemeClr>
                </a:solidFill>
              </a:rPr>
              <a:t>b&amp;g</a:t>
            </a:r>
            <a:r>
              <a:rPr kumimoji="1" lang="ja-JP" altLang="en-US" sz="900" dirty="0">
                <a:solidFill>
                  <a:schemeClr val="tx1">
                    <a:lumMod val="75000"/>
                    <a:lumOff val="25000"/>
                  </a:schemeClr>
                </a:solidFill>
              </a:rPr>
              <a:t>施設の開設・運営の手引書（</a:t>
            </a:r>
            <a:r>
              <a:rPr kumimoji="1" lang="en-US" altLang="ja-JP" sz="900" dirty="0">
                <a:solidFill>
                  <a:schemeClr val="tx1">
                    <a:lumMod val="75000"/>
                    <a:lumOff val="25000"/>
                  </a:schemeClr>
                </a:solidFill>
              </a:rPr>
              <a:t>2017.7</a:t>
            </a:r>
            <a:r>
              <a:rPr kumimoji="1" lang="ja-JP" altLang="en-US" sz="900" dirty="0">
                <a:solidFill>
                  <a:schemeClr val="tx1">
                    <a:lumMod val="75000"/>
                    <a:lumOff val="25000"/>
                  </a:schemeClr>
                </a:solidFill>
              </a:rPr>
              <a:t>月改訂版）」を参考に日本総研作成</a:t>
            </a:r>
          </a:p>
        </p:txBody>
      </p:sp>
    </p:spTree>
    <p:extLst>
      <p:ext uri="{BB962C8B-B14F-4D97-AF65-F5344CB8AC3E}">
        <p14:creationId xmlns:p14="http://schemas.microsoft.com/office/powerpoint/2010/main" val="45533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四角形: 角を丸くする 62">
            <a:extLst>
              <a:ext uri="{FF2B5EF4-FFF2-40B4-BE49-F238E27FC236}">
                <a16:creationId xmlns:a16="http://schemas.microsoft.com/office/drawing/2014/main" id="{2029184D-65FA-4F1B-7CC3-70D1BBD81595}"/>
              </a:ext>
            </a:extLst>
          </p:cNvPr>
          <p:cNvSpPr/>
          <p:nvPr/>
        </p:nvSpPr>
        <p:spPr>
          <a:xfrm>
            <a:off x="6908800" y="5522189"/>
            <a:ext cx="3146541" cy="1467446"/>
          </a:xfrm>
          <a:prstGeom prst="roundRect">
            <a:avLst>
              <a:gd name="adj" fmla="val 709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2" name="四角形: 角を丸くする 61">
            <a:extLst>
              <a:ext uri="{FF2B5EF4-FFF2-40B4-BE49-F238E27FC236}">
                <a16:creationId xmlns:a16="http://schemas.microsoft.com/office/drawing/2014/main" id="{66B85F32-9EFD-DBB6-FCB2-C2695A6FEECD}"/>
              </a:ext>
            </a:extLst>
          </p:cNvPr>
          <p:cNvSpPr/>
          <p:nvPr/>
        </p:nvSpPr>
        <p:spPr>
          <a:xfrm>
            <a:off x="6908800" y="4005549"/>
            <a:ext cx="3146541" cy="1391232"/>
          </a:xfrm>
          <a:prstGeom prst="roundRect">
            <a:avLst>
              <a:gd name="adj" fmla="val 709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5" name="タイトル 4">
            <a:extLst>
              <a:ext uri="{FF2B5EF4-FFF2-40B4-BE49-F238E27FC236}">
                <a16:creationId xmlns:a16="http://schemas.microsoft.com/office/drawing/2014/main" id="{1FA7B4A1-8DD7-A8F7-EA93-1C3D567BBFB7}"/>
              </a:ext>
            </a:extLst>
          </p:cNvPr>
          <p:cNvSpPr>
            <a:spLocks noGrp="1"/>
          </p:cNvSpPr>
          <p:nvPr>
            <p:ph type="title"/>
          </p:nvPr>
        </p:nvSpPr>
        <p:spPr/>
        <p:txBody>
          <a:bodyPr/>
          <a:lstStyle/>
          <a:p>
            <a:r>
              <a:rPr lang="ja-JP" altLang="en-US"/>
              <a:t>本資料の目的・構成</a:t>
            </a:r>
          </a:p>
        </p:txBody>
      </p:sp>
      <p:sp>
        <p:nvSpPr>
          <p:cNvPr id="3" name="スライド番号プレースホルダー 2">
            <a:extLst>
              <a:ext uri="{FF2B5EF4-FFF2-40B4-BE49-F238E27FC236}">
                <a16:creationId xmlns:a16="http://schemas.microsoft.com/office/drawing/2014/main" id="{0A65062E-819D-68FC-AFCB-E50C8631D343}"/>
              </a:ext>
            </a:extLst>
          </p:cNvPr>
          <p:cNvSpPr>
            <a:spLocks noGrp="1"/>
          </p:cNvSpPr>
          <p:nvPr>
            <p:ph type="sldNum" sz="quarter" idx="12"/>
          </p:nvPr>
        </p:nvSpPr>
        <p:spPr/>
        <p:txBody>
          <a:bodyPr/>
          <a:lstStyle/>
          <a:p>
            <a:fld id="{76EF8E48-CEE7-4676-9C0E-B2BDD8285033}" type="slidenum">
              <a:rPr kumimoji="1" lang="ja-JP" altLang="en-US" smtClean="0"/>
              <a:pPr/>
              <a:t>3</a:t>
            </a:fld>
            <a:endParaRPr kumimoji="1" lang="ja-JP" altLang="en-US"/>
          </a:p>
        </p:txBody>
      </p:sp>
      <p:sp>
        <p:nvSpPr>
          <p:cNvPr id="6" name="テキスト プレースホルダー 5">
            <a:extLst>
              <a:ext uri="{FF2B5EF4-FFF2-40B4-BE49-F238E27FC236}">
                <a16:creationId xmlns:a16="http://schemas.microsoft.com/office/drawing/2014/main" id="{D3AB998F-01C2-B6FD-9CC8-8B6597E86452}"/>
              </a:ext>
            </a:extLst>
          </p:cNvPr>
          <p:cNvSpPr>
            <a:spLocks noGrp="1"/>
          </p:cNvSpPr>
          <p:nvPr>
            <p:ph type="body" sz="half" idx="2"/>
          </p:nvPr>
        </p:nvSpPr>
        <p:spPr>
          <a:xfrm>
            <a:off x="539906" y="1395224"/>
            <a:ext cx="9612000" cy="1828042"/>
          </a:xfrm>
          <a:noFill/>
        </p:spPr>
        <p:txBody>
          <a:bodyPr vert="horz" lIns="180000" tIns="72000" rIns="180000" bIns="108000" rtlCol="0">
            <a:spAutoFit/>
          </a:bodyPr>
          <a:lstStyle/>
          <a:p>
            <a:pPr marL="285750" indent="-285750">
              <a:buClr>
                <a:srgbClr val="01B4D2"/>
              </a:buClr>
              <a:buSzPct val="80000"/>
              <a:buFont typeface="Wingdings" panose="05000000000000000000" pitchFamily="2" charset="2"/>
              <a:buChar char="l"/>
            </a:pPr>
            <a:r>
              <a:rPr lang="ja-JP" altLang="en-US"/>
              <a:t>本資料は、令和７年度子ども・子育て支援調査研究事業「児童育成支援拠点事業の実施状況の把握と事業促進に向けた調査研究」の一環で作成しており、児童育成支援拠点事業の全国的な実施促進のため、事業実施を検討されている事業者等の皆様が、具体的な開設準備・検討を進めるために参考となる資料とすることを主な目的としています。</a:t>
            </a:r>
          </a:p>
          <a:p>
            <a:pPr marL="285750" indent="-285750">
              <a:buClr>
                <a:srgbClr val="01B4D2"/>
              </a:buClr>
              <a:buSzPct val="80000"/>
              <a:buFont typeface="Wingdings" panose="05000000000000000000" pitchFamily="2" charset="2"/>
              <a:buChar char="l"/>
            </a:pPr>
            <a:r>
              <a:rPr lang="ja-JP" altLang="en-US"/>
              <a:t>一方、事業運営上のポイントや事例についても記載しているため、既に本事業を実施されている事業者等の皆様にとっても、参考となる内容となっています。</a:t>
            </a:r>
          </a:p>
        </p:txBody>
      </p:sp>
      <p:grpSp>
        <p:nvGrpSpPr>
          <p:cNvPr id="2" name="グループ化 1">
            <a:extLst>
              <a:ext uri="{FF2B5EF4-FFF2-40B4-BE49-F238E27FC236}">
                <a16:creationId xmlns:a16="http://schemas.microsoft.com/office/drawing/2014/main" id="{D0C5C675-F45F-7F43-C01B-C6A6F05381FB}"/>
              </a:ext>
            </a:extLst>
          </p:cNvPr>
          <p:cNvGrpSpPr/>
          <p:nvPr/>
        </p:nvGrpSpPr>
        <p:grpSpPr>
          <a:xfrm>
            <a:off x="552280" y="1076668"/>
            <a:ext cx="5698190" cy="222096"/>
            <a:chOff x="552280" y="2206375"/>
            <a:chExt cx="5698190" cy="222096"/>
          </a:xfrm>
        </p:grpSpPr>
        <p:sp>
          <p:nvSpPr>
            <p:cNvPr id="4" name="四角形: 角を丸くする 3">
              <a:extLst>
                <a:ext uri="{FF2B5EF4-FFF2-40B4-BE49-F238E27FC236}">
                  <a16:creationId xmlns:a16="http://schemas.microsoft.com/office/drawing/2014/main" id="{E6311579-EF05-4473-26EE-C86F60EB668D}"/>
                </a:ext>
              </a:extLst>
            </p:cNvPr>
            <p:cNvSpPr/>
            <p:nvPr/>
          </p:nvSpPr>
          <p:spPr>
            <a:xfrm>
              <a:off x="850470" y="2206375"/>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本資料の目的</a:t>
              </a:r>
            </a:p>
          </p:txBody>
        </p:sp>
        <p:sp>
          <p:nvSpPr>
            <p:cNvPr id="7" name="四角形: 角を丸くする 6">
              <a:extLst>
                <a:ext uri="{FF2B5EF4-FFF2-40B4-BE49-F238E27FC236}">
                  <a16:creationId xmlns:a16="http://schemas.microsoft.com/office/drawing/2014/main" id="{F6394546-DC7A-40DA-DF99-005AF782944B}"/>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8" name="グループ化 7">
            <a:extLst>
              <a:ext uri="{FF2B5EF4-FFF2-40B4-BE49-F238E27FC236}">
                <a16:creationId xmlns:a16="http://schemas.microsoft.com/office/drawing/2014/main" id="{0CD33FBC-E42C-0026-6FDE-C39327291AB1}"/>
              </a:ext>
            </a:extLst>
          </p:cNvPr>
          <p:cNvGrpSpPr/>
          <p:nvPr/>
        </p:nvGrpSpPr>
        <p:grpSpPr>
          <a:xfrm>
            <a:off x="552280" y="3304836"/>
            <a:ext cx="5698190" cy="222096"/>
            <a:chOff x="552280" y="2206375"/>
            <a:chExt cx="5698190" cy="222096"/>
          </a:xfrm>
        </p:grpSpPr>
        <p:sp>
          <p:nvSpPr>
            <p:cNvPr id="9" name="四角形: 角を丸くする 8">
              <a:extLst>
                <a:ext uri="{FF2B5EF4-FFF2-40B4-BE49-F238E27FC236}">
                  <a16:creationId xmlns:a16="http://schemas.microsoft.com/office/drawing/2014/main" id="{E04C3BA9-F50A-49A1-9EC0-54F6DDEEA1E0}"/>
                </a:ext>
              </a:extLst>
            </p:cNvPr>
            <p:cNvSpPr/>
            <p:nvPr/>
          </p:nvSpPr>
          <p:spPr>
            <a:xfrm>
              <a:off x="850470" y="2206375"/>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本資料の構成</a:t>
              </a:r>
            </a:p>
          </p:txBody>
        </p:sp>
        <p:sp>
          <p:nvSpPr>
            <p:cNvPr id="10" name="四角形: 角を丸くする 9">
              <a:extLst>
                <a:ext uri="{FF2B5EF4-FFF2-40B4-BE49-F238E27FC236}">
                  <a16:creationId xmlns:a16="http://schemas.microsoft.com/office/drawing/2014/main" id="{CA8B2398-E41E-E93E-4279-B3C7786C80A8}"/>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1" name="テキスト プレースホルダー 5">
            <a:extLst>
              <a:ext uri="{FF2B5EF4-FFF2-40B4-BE49-F238E27FC236}">
                <a16:creationId xmlns:a16="http://schemas.microsoft.com/office/drawing/2014/main" id="{2CF14880-D4BA-2FB8-B924-E1690EE0B7E0}"/>
              </a:ext>
            </a:extLst>
          </p:cNvPr>
          <p:cNvSpPr txBox="1">
            <a:spLocks/>
          </p:cNvSpPr>
          <p:nvPr/>
        </p:nvSpPr>
        <p:spPr>
          <a:xfrm>
            <a:off x="539906" y="3562500"/>
            <a:ext cx="9612000" cy="443048"/>
          </a:xfrm>
          <a:prstGeom prst="rect">
            <a:avLst/>
          </a:prstGeom>
          <a:noFill/>
        </p:spPr>
        <p:txBody>
          <a:bodyPr vert="horz" lIns="180000" tIns="72000" rIns="180000" bIns="108000" rtlCol="0">
            <a:spAutoFit/>
          </a:bodyPr>
          <a:lstStyle>
            <a:lvl1pPr marL="0" indent="0" algn="l" defTabSz="1007943" rtl="0" eaLnBrk="1" latinLnBrk="0" hangingPunct="1">
              <a:lnSpc>
                <a:spcPct val="120000"/>
              </a:lnSpc>
              <a:spcBef>
                <a:spcPts val="0"/>
              </a:spcBef>
              <a:buFont typeface="Arial" panose="020B0604020202020204" pitchFamily="34" charset="0"/>
              <a:buNone/>
              <a:defRPr kumimoji="1" sz="1500" b="1" kern="1200" spc="100" baseline="0">
                <a:solidFill>
                  <a:schemeClr val="tx1">
                    <a:lumMod val="75000"/>
                    <a:lumOff val="25000"/>
                  </a:schemeClr>
                </a:solidFill>
                <a:latin typeface="+mn-lt"/>
                <a:ea typeface="+mn-ea"/>
                <a:cs typeface="+mn-cs"/>
              </a:defRPr>
            </a:lvl1pPr>
            <a:lvl2pPr marL="503972" indent="0" algn="l" defTabSz="1007943" rtl="0" eaLnBrk="1" latinLnBrk="0" hangingPunct="1">
              <a:lnSpc>
                <a:spcPct val="90000"/>
              </a:lnSpc>
              <a:spcBef>
                <a:spcPts val="551"/>
              </a:spcBef>
              <a:buFont typeface="Arial" panose="020B0604020202020204" pitchFamily="34" charset="0"/>
              <a:buNone/>
              <a:defRPr kumimoji="1" sz="1543" kern="1200">
                <a:solidFill>
                  <a:schemeClr val="tx1"/>
                </a:solidFill>
                <a:latin typeface="+mn-lt"/>
                <a:ea typeface="+mn-ea"/>
                <a:cs typeface="+mn-cs"/>
              </a:defRPr>
            </a:lvl2pPr>
            <a:lvl3pPr marL="1007943" indent="0" algn="l" defTabSz="1007943" rtl="0" eaLnBrk="1" latinLnBrk="0" hangingPunct="1">
              <a:lnSpc>
                <a:spcPct val="90000"/>
              </a:lnSpc>
              <a:spcBef>
                <a:spcPts val="551"/>
              </a:spcBef>
              <a:buFont typeface="Arial" panose="020B0604020202020204" pitchFamily="34" charset="0"/>
              <a:buNone/>
              <a:defRPr kumimoji="1" sz="1323" kern="1200">
                <a:solidFill>
                  <a:schemeClr val="tx1"/>
                </a:solidFill>
                <a:latin typeface="+mn-lt"/>
                <a:ea typeface="+mn-ea"/>
                <a:cs typeface="+mn-cs"/>
              </a:defRPr>
            </a:lvl3pPr>
            <a:lvl4pPr marL="1511915" indent="0" algn="l" defTabSz="1007943" rtl="0" eaLnBrk="1" latinLnBrk="0" hangingPunct="1">
              <a:lnSpc>
                <a:spcPct val="90000"/>
              </a:lnSpc>
              <a:spcBef>
                <a:spcPts val="551"/>
              </a:spcBef>
              <a:buFont typeface="Arial" panose="020B0604020202020204" pitchFamily="34" charset="0"/>
              <a:buNone/>
              <a:defRPr kumimoji="1" sz="1102" kern="1200">
                <a:solidFill>
                  <a:schemeClr val="tx1"/>
                </a:solidFill>
                <a:latin typeface="+mn-lt"/>
                <a:ea typeface="+mn-ea"/>
                <a:cs typeface="+mn-cs"/>
              </a:defRPr>
            </a:lvl4pPr>
            <a:lvl5pPr marL="2015886" indent="0" algn="l" defTabSz="1007943" rtl="0" eaLnBrk="1" latinLnBrk="0" hangingPunct="1">
              <a:lnSpc>
                <a:spcPct val="90000"/>
              </a:lnSpc>
              <a:spcBef>
                <a:spcPts val="551"/>
              </a:spcBef>
              <a:buFont typeface="Arial" panose="020B0604020202020204" pitchFamily="34" charset="0"/>
              <a:buNone/>
              <a:defRPr kumimoji="1" sz="1102" kern="1200">
                <a:solidFill>
                  <a:schemeClr val="tx1"/>
                </a:solidFill>
                <a:latin typeface="+mn-lt"/>
                <a:ea typeface="+mn-ea"/>
                <a:cs typeface="+mn-cs"/>
              </a:defRPr>
            </a:lvl5pPr>
            <a:lvl6pPr marL="2519858" indent="0" algn="l" defTabSz="1007943" rtl="0" eaLnBrk="1" latinLnBrk="0" hangingPunct="1">
              <a:lnSpc>
                <a:spcPct val="90000"/>
              </a:lnSpc>
              <a:spcBef>
                <a:spcPts val="551"/>
              </a:spcBef>
              <a:buFont typeface="Arial" panose="020B0604020202020204" pitchFamily="34" charset="0"/>
              <a:buNone/>
              <a:defRPr kumimoji="1" sz="1102" kern="1200">
                <a:solidFill>
                  <a:schemeClr val="tx1"/>
                </a:solidFill>
                <a:latin typeface="+mn-lt"/>
                <a:ea typeface="+mn-ea"/>
                <a:cs typeface="+mn-cs"/>
              </a:defRPr>
            </a:lvl6pPr>
            <a:lvl7pPr marL="3023829" indent="0" algn="l" defTabSz="1007943" rtl="0" eaLnBrk="1" latinLnBrk="0" hangingPunct="1">
              <a:lnSpc>
                <a:spcPct val="90000"/>
              </a:lnSpc>
              <a:spcBef>
                <a:spcPts val="551"/>
              </a:spcBef>
              <a:buFont typeface="Arial" panose="020B0604020202020204" pitchFamily="34" charset="0"/>
              <a:buNone/>
              <a:defRPr kumimoji="1" sz="1102" kern="1200">
                <a:solidFill>
                  <a:schemeClr val="tx1"/>
                </a:solidFill>
                <a:latin typeface="+mn-lt"/>
                <a:ea typeface="+mn-ea"/>
                <a:cs typeface="+mn-cs"/>
              </a:defRPr>
            </a:lvl7pPr>
            <a:lvl8pPr marL="3527801" indent="0" algn="l" defTabSz="1007943" rtl="0" eaLnBrk="1" latinLnBrk="0" hangingPunct="1">
              <a:lnSpc>
                <a:spcPct val="90000"/>
              </a:lnSpc>
              <a:spcBef>
                <a:spcPts val="551"/>
              </a:spcBef>
              <a:buFont typeface="Arial" panose="020B0604020202020204" pitchFamily="34" charset="0"/>
              <a:buNone/>
              <a:defRPr kumimoji="1" sz="1102" kern="1200">
                <a:solidFill>
                  <a:schemeClr val="tx1"/>
                </a:solidFill>
                <a:latin typeface="+mn-lt"/>
                <a:ea typeface="+mn-ea"/>
                <a:cs typeface="+mn-cs"/>
              </a:defRPr>
            </a:lvl8pPr>
            <a:lvl9pPr marL="4031772" indent="0" algn="l" defTabSz="1007943" rtl="0" eaLnBrk="1" latinLnBrk="0" hangingPunct="1">
              <a:lnSpc>
                <a:spcPct val="90000"/>
              </a:lnSpc>
              <a:spcBef>
                <a:spcPts val="551"/>
              </a:spcBef>
              <a:buFont typeface="Arial" panose="020B0604020202020204" pitchFamily="34" charset="0"/>
              <a:buNone/>
              <a:defRPr kumimoji="1" sz="1102" kern="1200">
                <a:solidFill>
                  <a:schemeClr val="tx1"/>
                </a:solidFill>
                <a:latin typeface="+mn-lt"/>
                <a:ea typeface="+mn-ea"/>
                <a:cs typeface="+mn-cs"/>
              </a:defRPr>
            </a:lvl9pPr>
          </a:lstStyle>
          <a:p>
            <a:pPr>
              <a:buClr>
                <a:srgbClr val="01B4D2"/>
              </a:buClr>
              <a:buSzPct val="80000"/>
            </a:pPr>
            <a:r>
              <a:rPr lang="ja-JP" altLang="en-US"/>
              <a:t>本資料の構成は以下のとおりとなっています。</a:t>
            </a:r>
          </a:p>
        </p:txBody>
      </p:sp>
      <p:sp>
        <p:nvSpPr>
          <p:cNvPr id="12" name="四角形: 角を丸くする 11">
            <a:extLst>
              <a:ext uri="{FF2B5EF4-FFF2-40B4-BE49-F238E27FC236}">
                <a16:creationId xmlns:a16="http://schemas.microsoft.com/office/drawing/2014/main" id="{202604D4-61AD-AB5F-FB64-FE5B487F129B}"/>
              </a:ext>
            </a:extLst>
          </p:cNvPr>
          <p:cNvSpPr/>
          <p:nvPr/>
        </p:nvSpPr>
        <p:spPr>
          <a:xfrm>
            <a:off x="7109256" y="4249775"/>
            <a:ext cx="2740141" cy="94918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児童育成支援拠点事業の概要や、開設に向けての検討・準備事項を説明</a:t>
            </a: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主に</a:t>
            </a:r>
            <a:r>
              <a:rPr kumimoji="1" lang="ja-JP" altLang="en-US" sz="1200">
                <a:solidFill>
                  <a:srgbClr val="019DB7"/>
                </a:solidFill>
              </a:rPr>
              <a:t>これからの事業実施を検討中の事業者向け</a:t>
            </a:r>
          </a:p>
        </p:txBody>
      </p:sp>
      <p:sp>
        <p:nvSpPr>
          <p:cNvPr id="13" name="四角形: 角を丸くする 12">
            <a:extLst>
              <a:ext uri="{FF2B5EF4-FFF2-40B4-BE49-F238E27FC236}">
                <a16:creationId xmlns:a16="http://schemas.microsoft.com/office/drawing/2014/main" id="{590F3F2A-92D7-ADD7-9E4B-7A0F7F95849B}"/>
              </a:ext>
            </a:extLst>
          </p:cNvPr>
          <p:cNvSpPr/>
          <p:nvPr/>
        </p:nvSpPr>
        <p:spPr>
          <a:xfrm>
            <a:off x="7109256" y="5675014"/>
            <a:ext cx="2740141" cy="119181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児童育成支援拠点事業を実際に運営する際のポイントを説明</a:t>
            </a: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これからの事業実施を検討中の事業者に加え、</a:t>
            </a:r>
            <a:r>
              <a:rPr kumimoji="1" lang="ja-JP" altLang="en-US" sz="1200">
                <a:solidFill>
                  <a:srgbClr val="019DB7"/>
                </a:solidFill>
              </a:rPr>
              <a:t>既に事業を実施している事業者も含む全体向け</a:t>
            </a:r>
          </a:p>
        </p:txBody>
      </p:sp>
      <p:sp>
        <p:nvSpPr>
          <p:cNvPr id="14" name="正方形/長方形 13">
            <a:extLst>
              <a:ext uri="{FF2B5EF4-FFF2-40B4-BE49-F238E27FC236}">
                <a16:creationId xmlns:a16="http://schemas.microsoft.com/office/drawing/2014/main" id="{635930C6-DDFF-473F-105E-A3301032FBD9}"/>
              </a:ext>
            </a:extLst>
          </p:cNvPr>
          <p:cNvSpPr/>
          <p:nvPr/>
        </p:nvSpPr>
        <p:spPr>
          <a:xfrm>
            <a:off x="732280" y="4043336"/>
            <a:ext cx="5320177" cy="602167"/>
          </a:xfrm>
          <a:prstGeom prst="rect">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sz="1000" b="1" spc="100"/>
          </a:p>
        </p:txBody>
      </p:sp>
      <p:sp>
        <p:nvSpPr>
          <p:cNvPr id="15" name="テキスト ボックス 14">
            <a:extLst>
              <a:ext uri="{FF2B5EF4-FFF2-40B4-BE49-F238E27FC236}">
                <a16:creationId xmlns:a16="http://schemas.microsoft.com/office/drawing/2014/main" id="{CDDCFA5B-A263-C396-0733-E3BAF6F44090}"/>
              </a:ext>
            </a:extLst>
          </p:cNvPr>
          <p:cNvSpPr txBox="1"/>
          <p:nvPr/>
        </p:nvSpPr>
        <p:spPr>
          <a:xfrm>
            <a:off x="869811" y="4092367"/>
            <a:ext cx="190203" cy="517272"/>
          </a:xfrm>
          <a:prstGeom prst="rect">
            <a:avLst/>
          </a:prstGeom>
          <a:noFill/>
        </p:spPr>
        <p:txBody>
          <a:bodyPr wrap="none" lIns="0" tIns="0" rIns="0" bIns="36000" rtlCol="0">
            <a:spAutoFit/>
          </a:bodyPr>
          <a:lstStyle/>
          <a:p>
            <a:pPr algn="just">
              <a:lnSpc>
                <a:spcPct val="130000"/>
              </a:lnSpc>
            </a:pPr>
            <a:r>
              <a:rPr kumimoji="1" lang="en-US" altLang="ja-JP" sz="2400" b="1">
                <a:solidFill>
                  <a:srgbClr val="019DB7"/>
                </a:solidFill>
                <a:latin typeface="Arial" panose="020B0604020202020204" pitchFamily="34" charset="0"/>
                <a:cs typeface="Arial" panose="020B0604020202020204" pitchFamily="34" charset="0"/>
              </a:rPr>
              <a:t>1</a:t>
            </a:r>
            <a:endParaRPr kumimoji="1" lang="ja-JP" altLang="en-US" sz="2400" b="1">
              <a:solidFill>
                <a:srgbClr val="019DB7"/>
              </a:solidFill>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8C293F06-BF0E-7066-4CD3-17DDB817BD12}"/>
              </a:ext>
            </a:extLst>
          </p:cNvPr>
          <p:cNvSpPr txBox="1"/>
          <p:nvPr/>
        </p:nvSpPr>
        <p:spPr>
          <a:xfrm>
            <a:off x="1136764" y="4235504"/>
            <a:ext cx="615553" cy="231405"/>
          </a:xfrm>
          <a:prstGeom prst="rect">
            <a:avLst/>
          </a:prstGeom>
          <a:noFill/>
        </p:spPr>
        <p:txBody>
          <a:bodyPr wrap="none" lIns="0" tIns="0" rIns="0" bIns="36000" rtlCol="0">
            <a:spAutoFit/>
          </a:bodyPr>
          <a:lstStyle/>
          <a:p>
            <a:pPr>
              <a:lnSpc>
                <a:spcPct val="130000"/>
              </a:lnSpc>
            </a:pPr>
            <a:r>
              <a:rPr kumimoji="1" lang="ja-JP" altLang="en-US" sz="1050" b="1" spc="150">
                <a:solidFill>
                  <a:srgbClr val="019DB7"/>
                </a:solidFill>
                <a:latin typeface="游ゴシック"/>
                <a:ea typeface="游ゴシック"/>
              </a:rPr>
              <a:t>はじめに</a:t>
            </a:r>
          </a:p>
        </p:txBody>
      </p:sp>
      <p:sp>
        <p:nvSpPr>
          <p:cNvPr id="17" name="四角形: 角を丸くする 16">
            <a:extLst>
              <a:ext uri="{FF2B5EF4-FFF2-40B4-BE49-F238E27FC236}">
                <a16:creationId xmlns:a16="http://schemas.microsoft.com/office/drawing/2014/main" id="{DA1FB376-992F-622F-4D0B-7E4C84F334CF}"/>
              </a:ext>
            </a:extLst>
          </p:cNvPr>
          <p:cNvSpPr/>
          <p:nvPr/>
        </p:nvSpPr>
        <p:spPr>
          <a:xfrm>
            <a:off x="3504949" y="4168776"/>
            <a:ext cx="2827348" cy="45449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just">
              <a:lnSpc>
                <a:spcPct val="120000"/>
              </a:lnSpc>
              <a:spcBef>
                <a:spcPts val="200"/>
              </a:spcBef>
              <a:spcAft>
                <a:spcPts val="200"/>
              </a:spcAft>
            </a:pPr>
            <a:r>
              <a:rPr kumimoji="1" lang="ja-JP" altLang="ja-JP" sz="900">
                <a:solidFill>
                  <a:schemeClr val="tx1">
                    <a:lumMod val="75000"/>
                    <a:lumOff val="25000"/>
                  </a:schemeClr>
                </a:solidFill>
              </a:rPr>
              <a:t>本資料の目的・構成</a:t>
            </a:r>
          </a:p>
          <a:p>
            <a:pPr algn="just">
              <a:lnSpc>
                <a:spcPct val="120000"/>
              </a:lnSpc>
              <a:spcBef>
                <a:spcPts val="200"/>
              </a:spcBef>
              <a:spcAft>
                <a:spcPts val="200"/>
              </a:spcAft>
            </a:pPr>
            <a:r>
              <a:rPr kumimoji="1" lang="ja-JP" altLang="ja-JP" sz="900">
                <a:solidFill>
                  <a:schemeClr val="tx1">
                    <a:lumMod val="75000"/>
                    <a:lumOff val="25000"/>
                  </a:schemeClr>
                </a:solidFill>
              </a:rPr>
              <a:t>児童育成支援拠点事業とは</a:t>
            </a:r>
          </a:p>
        </p:txBody>
      </p:sp>
      <p:sp>
        <p:nvSpPr>
          <p:cNvPr id="18" name="テキスト ボックス 17">
            <a:extLst>
              <a:ext uri="{FF2B5EF4-FFF2-40B4-BE49-F238E27FC236}">
                <a16:creationId xmlns:a16="http://schemas.microsoft.com/office/drawing/2014/main" id="{6044428D-E432-E2C2-B13F-A7BBAEBF5272}"/>
              </a:ext>
            </a:extLst>
          </p:cNvPr>
          <p:cNvSpPr txBox="1"/>
          <p:nvPr/>
        </p:nvSpPr>
        <p:spPr>
          <a:xfrm>
            <a:off x="869811" y="4687569"/>
            <a:ext cx="190203" cy="517272"/>
          </a:xfrm>
          <a:prstGeom prst="rect">
            <a:avLst/>
          </a:prstGeom>
          <a:noFill/>
        </p:spPr>
        <p:txBody>
          <a:bodyPr wrap="none" lIns="0" tIns="0" rIns="0" bIns="36000" rtlCol="0">
            <a:spAutoFit/>
          </a:bodyPr>
          <a:lstStyle/>
          <a:p>
            <a:pPr algn="just">
              <a:lnSpc>
                <a:spcPct val="130000"/>
              </a:lnSpc>
            </a:pPr>
            <a:r>
              <a:rPr kumimoji="1" lang="en-US" altLang="ja-JP" sz="2400" b="1">
                <a:solidFill>
                  <a:srgbClr val="019DB7"/>
                </a:solidFill>
                <a:latin typeface="Arial" panose="020B0604020202020204" pitchFamily="34" charset="0"/>
                <a:cs typeface="Arial" panose="020B0604020202020204" pitchFamily="34" charset="0"/>
              </a:rPr>
              <a:t>2</a:t>
            </a:r>
            <a:endParaRPr kumimoji="1" lang="ja-JP" altLang="en-US" sz="2400" b="1">
              <a:solidFill>
                <a:srgbClr val="019DB7"/>
              </a:solidFill>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827216C6-96C4-EDF8-9987-55BD12277741}"/>
              </a:ext>
            </a:extLst>
          </p:cNvPr>
          <p:cNvSpPr txBox="1"/>
          <p:nvPr/>
        </p:nvSpPr>
        <p:spPr>
          <a:xfrm>
            <a:off x="1136764" y="4737929"/>
            <a:ext cx="1231106" cy="441462"/>
          </a:xfrm>
          <a:prstGeom prst="rect">
            <a:avLst/>
          </a:prstGeom>
          <a:noFill/>
        </p:spPr>
        <p:txBody>
          <a:bodyPr wrap="none" lIns="0" tIns="0" rIns="0" bIns="36000" rtlCol="0">
            <a:spAutoFit/>
          </a:bodyPr>
          <a:lstStyle/>
          <a:p>
            <a:pPr>
              <a:lnSpc>
                <a:spcPct val="130000"/>
              </a:lnSpc>
            </a:pPr>
            <a:r>
              <a:rPr kumimoji="1" lang="ja-JP" altLang="en-US" sz="1050" b="1" spc="150">
                <a:solidFill>
                  <a:srgbClr val="019DB7"/>
                </a:solidFill>
                <a:latin typeface="游ゴシック"/>
                <a:ea typeface="游ゴシック"/>
              </a:rPr>
              <a:t>児童育成支援拠点</a:t>
            </a:r>
            <a:endParaRPr kumimoji="1" lang="en-US" altLang="ja-JP" sz="1050" b="1" spc="150">
              <a:solidFill>
                <a:srgbClr val="019DB7"/>
              </a:solidFill>
              <a:latin typeface="游ゴシック"/>
              <a:ea typeface="游ゴシック"/>
            </a:endParaRPr>
          </a:p>
          <a:p>
            <a:pPr>
              <a:lnSpc>
                <a:spcPct val="130000"/>
              </a:lnSpc>
            </a:pPr>
            <a:r>
              <a:rPr kumimoji="1" lang="ja-JP" altLang="en-US" sz="1050" b="1" spc="150">
                <a:solidFill>
                  <a:srgbClr val="019DB7"/>
                </a:solidFill>
                <a:latin typeface="游ゴシック"/>
                <a:ea typeface="游ゴシック"/>
              </a:rPr>
              <a:t>開設に向けて</a:t>
            </a:r>
          </a:p>
        </p:txBody>
      </p:sp>
      <p:sp>
        <p:nvSpPr>
          <p:cNvPr id="20" name="四角形: 角を丸くする 19">
            <a:extLst>
              <a:ext uri="{FF2B5EF4-FFF2-40B4-BE49-F238E27FC236}">
                <a16:creationId xmlns:a16="http://schemas.microsoft.com/office/drawing/2014/main" id="{51862933-125F-F8E6-6B8D-0DBAC0965C3C}"/>
              </a:ext>
            </a:extLst>
          </p:cNvPr>
          <p:cNvSpPr/>
          <p:nvPr/>
        </p:nvSpPr>
        <p:spPr>
          <a:xfrm>
            <a:off x="3504949" y="4723318"/>
            <a:ext cx="2467228" cy="150800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pPr algn="just">
              <a:lnSpc>
                <a:spcPct val="120000"/>
              </a:lnSpc>
              <a:spcBef>
                <a:spcPts val="200"/>
              </a:spcBef>
              <a:spcAft>
                <a:spcPts val="200"/>
              </a:spcAft>
            </a:pPr>
            <a:r>
              <a:rPr kumimoji="1" lang="ja-JP" altLang="ja-JP" sz="900" dirty="0">
                <a:solidFill>
                  <a:schemeClr val="tx1">
                    <a:lumMod val="75000"/>
                    <a:lumOff val="25000"/>
                  </a:schemeClr>
                </a:solidFill>
              </a:rPr>
              <a:t>開設までに検討・準備すべき事項</a:t>
            </a:r>
          </a:p>
          <a:p>
            <a:pPr algn="just">
              <a:lnSpc>
                <a:spcPct val="120000"/>
              </a:lnSpc>
              <a:spcBef>
                <a:spcPts val="200"/>
              </a:spcBef>
              <a:spcAft>
                <a:spcPts val="200"/>
              </a:spcAft>
            </a:pPr>
            <a:r>
              <a:rPr kumimoji="1" lang="ja-JP" altLang="ja-JP" sz="900" dirty="0">
                <a:solidFill>
                  <a:schemeClr val="tx1">
                    <a:lumMod val="75000"/>
                    <a:lumOff val="25000"/>
                  </a:schemeClr>
                </a:solidFill>
              </a:rPr>
              <a:t>施設整備</a:t>
            </a:r>
          </a:p>
          <a:p>
            <a:pPr algn="just">
              <a:lnSpc>
                <a:spcPct val="120000"/>
              </a:lnSpc>
              <a:spcBef>
                <a:spcPts val="200"/>
              </a:spcBef>
              <a:spcAft>
                <a:spcPts val="200"/>
              </a:spcAft>
            </a:pPr>
            <a:r>
              <a:rPr kumimoji="1" lang="ja-JP" altLang="ja-JP" sz="900" dirty="0">
                <a:solidFill>
                  <a:schemeClr val="tx1">
                    <a:lumMod val="75000"/>
                    <a:lumOff val="25000"/>
                  </a:schemeClr>
                </a:solidFill>
              </a:rPr>
              <a:t>人員整備</a:t>
            </a:r>
          </a:p>
          <a:p>
            <a:pPr algn="just">
              <a:lnSpc>
                <a:spcPct val="120000"/>
              </a:lnSpc>
              <a:spcBef>
                <a:spcPts val="200"/>
              </a:spcBef>
              <a:spcAft>
                <a:spcPts val="200"/>
              </a:spcAft>
            </a:pPr>
            <a:r>
              <a:rPr kumimoji="1" lang="ja-JP" altLang="ja-JP" sz="900" dirty="0">
                <a:solidFill>
                  <a:schemeClr val="tx1">
                    <a:lumMod val="75000"/>
                    <a:lumOff val="25000"/>
                  </a:schemeClr>
                </a:solidFill>
              </a:rPr>
              <a:t>支援の流れの整備</a:t>
            </a:r>
          </a:p>
          <a:p>
            <a:pPr algn="just">
              <a:lnSpc>
                <a:spcPct val="120000"/>
              </a:lnSpc>
              <a:spcBef>
                <a:spcPts val="200"/>
              </a:spcBef>
              <a:spcAft>
                <a:spcPts val="200"/>
              </a:spcAft>
            </a:pPr>
            <a:r>
              <a:rPr kumimoji="1" lang="ja-JP" altLang="ja-JP" sz="900" dirty="0">
                <a:solidFill>
                  <a:schemeClr val="tx1">
                    <a:lumMod val="75000"/>
                    <a:lumOff val="25000"/>
                  </a:schemeClr>
                </a:solidFill>
              </a:rPr>
              <a:t>外部関係構築</a:t>
            </a:r>
          </a:p>
          <a:p>
            <a:pPr algn="just">
              <a:lnSpc>
                <a:spcPct val="120000"/>
              </a:lnSpc>
              <a:spcBef>
                <a:spcPts val="200"/>
              </a:spcBef>
              <a:spcAft>
                <a:spcPts val="200"/>
              </a:spcAft>
            </a:pPr>
            <a:r>
              <a:rPr kumimoji="1" lang="ja-JP" altLang="ja-JP" sz="900" dirty="0">
                <a:solidFill>
                  <a:schemeClr val="tx1">
                    <a:lumMod val="75000"/>
                    <a:lumOff val="25000"/>
                  </a:schemeClr>
                </a:solidFill>
              </a:rPr>
              <a:t>安全対策・衛生管理</a:t>
            </a:r>
          </a:p>
          <a:p>
            <a:pPr algn="just">
              <a:lnSpc>
                <a:spcPct val="120000"/>
              </a:lnSpc>
              <a:spcBef>
                <a:spcPts val="200"/>
              </a:spcBef>
              <a:spcAft>
                <a:spcPts val="200"/>
              </a:spcAft>
            </a:pPr>
            <a:r>
              <a:rPr kumimoji="1" lang="ja-JP" altLang="ja-JP" sz="900" dirty="0">
                <a:solidFill>
                  <a:schemeClr val="tx1">
                    <a:lumMod val="75000"/>
                    <a:lumOff val="25000"/>
                  </a:schemeClr>
                </a:solidFill>
              </a:rPr>
              <a:t>その他：日本財団「子ども第三の居場所」</a:t>
            </a:r>
            <a:r>
              <a:rPr kumimoji="1" lang="ja-JP" altLang="en-US" sz="900" dirty="0">
                <a:solidFill>
                  <a:schemeClr val="tx1">
                    <a:lumMod val="75000"/>
                    <a:lumOff val="25000"/>
                  </a:schemeClr>
                </a:solidFill>
              </a:rPr>
              <a:t>等</a:t>
            </a:r>
            <a:br>
              <a:rPr kumimoji="1" lang="en-US" altLang="ja-JP" sz="900" dirty="0">
                <a:solidFill>
                  <a:schemeClr val="tx1">
                    <a:lumMod val="75000"/>
                    <a:lumOff val="25000"/>
                  </a:schemeClr>
                </a:solidFill>
              </a:rPr>
            </a:br>
            <a:r>
              <a:rPr kumimoji="1" lang="ja-JP" altLang="ja-JP" sz="900" dirty="0">
                <a:solidFill>
                  <a:schemeClr val="tx1">
                    <a:lumMod val="75000"/>
                    <a:lumOff val="25000"/>
                  </a:schemeClr>
                </a:solidFill>
              </a:rPr>
              <a:t>から移行する場合の留意点</a:t>
            </a:r>
          </a:p>
        </p:txBody>
      </p:sp>
      <p:sp>
        <p:nvSpPr>
          <p:cNvPr id="21" name="正方形/長方形 20">
            <a:extLst>
              <a:ext uri="{FF2B5EF4-FFF2-40B4-BE49-F238E27FC236}">
                <a16:creationId xmlns:a16="http://schemas.microsoft.com/office/drawing/2014/main" id="{C8E236A5-40E3-7358-D068-B29DFB33313D}"/>
              </a:ext>
            </a:extLst>
          </p:cNvPr>
          <p:cNvSpPr/>
          <p:nvPr/>
        </p:nvSpPr>
        <p:spPr>
          <a:xfrm>
            <a:off x="732280" y="6382837"/>
            <a:ext cx="5320177" cy="602167"/>
          </a:xfrm>
          <a:prstGeom prst="rect">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sz="1000" b="1" spc="100"/>
          </a:p>
        </p:txBody>
      </p:sp>
      <p:sp>
        <p:nvSpPr>
          <p:cNvPr id="22" name="テキスト ボックス 21">
            <a:extLst>
              <a:ext uri="{FF2B5EF4-FFF2-40B4-BE49-F238E27FC236}">
                <a16:creationId xmlns:a16="http://schemas.microsoft.com/office/drawing/2014/main" id="{A5D3BF79-D8A7-CD75-8260-72B0CF8CCE2B}"/>
              </a:ext>
            </a:extLst>
          </p:cNvPr>
          <p:cNvSpPr txBox="1"/>
          <p:nvPr/>
        </p:nvSpPr>
        <p:spPr>
          <a:xfrm>
            <a:off x="869811" y="6449919"/>
            <a:ext cx="190203" cy="517272"/>
          </a:xfrm>
          <a:prstGeom prst="rect">
            <a:avLst/>
          </a:prstGeom>
          <a:noFill/>
        </p:spPr>
        <p:txBody>
          <a:bodyPr wrap="none" lIns="0" tIns="0" rIns="0" bIns="36000" rtlCol="0">
            <a:spAutoFit/>
          </a:bodyPr>
          <a:lstStyle/>
          <a:p>
            <a:pPr algn="just">
              <a:lnSpc>
                <a:spcPct val="130000"/>
              </a:lnSpc>
            </a:pPr>
            <a:r>
              <a:rPr kumimoji="1" lang="en-US" altLang="ja-JP" sz="2400" b="1">
                <a:solidFill>
                  <a:srgbClr val="019DB7"/>
                </a:solidFill>
                <a:latin typeface="Arial" panose="020B0604020202020204" pitchFamily="34" charset="0"/>
                <a:cs typeface="Arial" panose="020B0604020202020204" pitchFamily="34" charset="0"/>
              </a:rPr>
              <a:t>3</a:t>
            </a:r>
            <a:endParaRPr kumimoji="1" lang="ja-JP" altLang="en-US" sz="2400" b="1">
              <a:solidFill>
                <a:srgbClr val="019DB7"/>
              </a:solidFill>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0A927784-6107-AAE3-5A54-7820D0F5687B}"/>
              </a:ext>
            </a:extLst>
          </p:cNvPr>
          <p:cNvSpPr txBox="1"/>
          <p:nvPr/>
        </p:nvSpPr>
        <p:spPr>
          <a:xfrm>
            <a:off x="1136764" y="6486597"/>
            <a:ext cx="1846659" cy="441462"/>
          </a:xfrm>
          <a:prstGeom prst="rect">
            <a:avLst/>
          </a:prstGeom>
          <a:noFill/>
        </p:spPr>
        <p:txBody>
          <a:bodyPr wrap="none" lIns="0" tIns="0" rIns="0" bIns="36000" rtlCol="0">
            <a:spAutoFit/>
          </a:bodyPr>
          <a:lstStyle/>
          <a:p>
            <a:pPr>
              <a:lnSpc>
                <a:spcPct val="130000"/>
              </a:lnSpc>
            </a:pPr>
            <a:r>
              <a:rPr kumimoji="1" lang="ja-JP" altLang="en-US" sz="1050" b="1" spc="150">
                <a:solidFill>
                  <a:srgbClr val="019DB7"/>
                </a:solidFill>
                <a:latin typeface="游ゴシック"/>
                <a:ea typeface="游ゴシック"/>
              </a:rPr>
              <a:t>児童育成支援拠点</a:t>
            </a:r>
            <a:endParaRPr kumimoji="1" lang="en-US" altLang="ja-JP" sz="1050" b="1" spc="150">
              <a:solidFill>
                <a:srgbClr val="019DB7"/>
              </a:solidFill>
              <a:latin typeface="游ゴシック"/>
              <a:ea typeface="游ゴシック"/>
            </a:endParaRPr>
          </a:p>
          <a:p>
            <a:pPr>
              <a:lnSpc>
                <a:spcPct val="130000"/>
              </a:lnSpc>
            </a:pPr>
            <a:r>
              <a:rPr kumimoji="1" lang="ja-JP" altLang="en-US" sz="1050" b="1" spc="150">
                <a:solidFill>
                  <a:srgbClr val="019DB7"/>
                </a:solidFill>
                <a:latin typeface="游ゴシック"/>
                <a:ea typeface="游ゴシック"/>
              </a:rPr>
              <a:t>運営時のポイントについて</a:t>
            </a:r>
          </a:p>
        </p:txBody>
      </p:sp>
      <p:sp>
        <p:nvSpPr>
          <p:cNvPr id="24" name="四角形: 角を丸くする 23">
            <a:extLst>
              <a:ext uri="{FF2B5EF4-FFF2-40B4-BE49-F238E27FC236}">
                <a16:creationId xmlns:a16="http://schemas.microsoft.com/office/drawing/2014/main" id="{A70982B4-17D6-9450-7694-0CC251D19042}"/>
              </a:ext>
            </a:extLst>
          </p:cNvPr>
          <p:cNvSpPr/>
          <p:nvPr/>
        </p:nvSpPr>
        <p:spPr>
          <a:xfrm>
            <a:off x="3504949" y="6508277"/>
            <a:ext cx="2815844" cy="36078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nchorCtr="0"/>
          <a:lstStyle/>
          <a:p>
            <a:pPr algn="just">
              <a:lnSpc>
                <a:spcPct val="120000"/>
              </a:lnSpc>
              <a:spcBef>
                <a:spcPts val="200"/>
              </a:spcBef>
              <a:spcAft>
                <a:spcPts val="200"/>
              </a:spcAft>
            </a:pPr>
            <a:r>
              <a:rPr kumimoji="1" lang="ja-JP" altLang="ja-JP" sz="900">
                <a:solidFill>
                  <a:schemeClr val="tx1">
                    <a:lumMod val="75000"/>
                    <a:lumOff val="25000"/>
                  </a:schemeClr>
                </a:solidFill>
              </a:rPr>
              <a:t>支援実施上のポイント</a:t>
            </a:r>
          </a:p>
          <a:p>
            <a:pPr algn="just">
              <a:lnSpc>
                <a:spcPct val="120000"/>
              </a:lnSpc>
              <a:spcBef>
                <a:spcPts val="200"/>
              </a:spcBef>
              <a:spcAft>
                <a:spcPts val="200"/>
              </a:spcAft>
            </a:pPr>
            <a:r>
              <a:rPr kumimoji="1" lang="ja-JP" altLang="ja-JP" sz="900">
                <a:solidFill>
                  <a:schemeClr val="tx1">
                    <a:lumMod val="75000"/>
                    <a:lumOff val="25000"/>
                  </a:schemeClr>
                </a:solidFill>
              </a:rPr>
              <a:t>虐待発見時の通告等</a:t>
            </a:r>
          </a:p>
        </p:txBody>
      </p:sp>
      <p:sp>
        <p:nvSpPr>
          <p:cNvPr id="25" name="楕円 24">
            <a:extLst>
              <a:ext uri="{FF2B5EF4-FFF2-40B4-BE49-F238E27FC236}">
                <a16:creationId xmlns:a16="http://schemas.microsoft.com/office/drawing/2014/main" id="{1BC5300E-5FAE-E0FC-26EA-2B99A90049AF}"/>
              </a:ext>
            </a:extLst>
          </p:cNvPr>
          <p:cNvSpPr/>
          <p:nvPr/>
        </p:nvSpPr>
        <p:spPr>
          <a:xfrm>
            <a:off x="3260696" y="6508277"/>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1</a:t>
            </a:r>
            <a:endParaRPr kumimoji="1" lang="ja-JP" altLang="en-US" sz="800" b="1" spc="100"/>
          </a:p>
        </p:txBody>
      </p:sp>
      <p:sp>
        <p:nvSpPr>
          <p:cNvPr id="26" name="楕円 25">
            <a:extLst>
              <a:ext uri="{FF2B5EF4-FFF2-40B4-BE49-F238E27FC236}">
                <a16:creationId xmlns:a16="http://schemas.microsoft.com/office/drawing/2014/main" id="{32FBB021-78C6-75AB-40E6-ABFCCEA394C7}"/>
              </a:ext>
            </a:extLst>
          </p:cNvPr>
          <p:cNvSpPr/>
          <p:nvPr/>
        </p:nvSpPr>
        <p:spPr>
          <a:xfrm>
            <a:off x="3260696" y="6704833"/>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2</a:t>
            </a:r>
            <a:endParaRPr kumimoji="1" lang="ja-JP" altLang="en-US" sz="800" b="1" spc="100"/>
          </a:p>
        </p:txBody>
      </p:sp>
      <p:sp>
        <p:nvSpPr>
          <p:cNvPr id="27" name="楕円 26">
            <a:extLst>
              <a:ext uri="{FF2B5EF4-FFF2-40B4-BE49-F238E27FC236}">
                <a16:creationId xmlns:a16="http://schemas.microsoft.com/office/drawing/2014/main" id="{994F042A-B1A1-8FB0-9B17-4CDC24D2F69B}"/>
              </a:ext>
            </a:extLst>
          </p:cNvPr>
          <p:cNvSpPr/>
          <p:nvPr/>
        </p:nvSpPr>
        <p:spPr>
          <a:xfrm>
            <a:off x="3260696" y="4168776"/>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1</a:t>
            </a:r>
            <a:endParaRPr kumimoji="1" lang="ja-JP" altLang="en-US" sz="800" b="1" spc="100"/>
          </a:p>
        </p:txBody>
      </p:sp>
      <p:sp>
        <p:nvSpPr>
          <p:cNvPr id="28" name="楕円 27">
            <a:extLst>
              <a:ext uri="{FF2B5EF4-FFF2-40B4-BE49-F238E27FC236}">
                <a16:creationId xmlns:a16="http://schemas.microsoft.com/office/drawing/2014/main" id="{E9C21E50-002C-FAD6-8030-C8D771908799}"/>
              </a:ext>
            </a:extLst>
          </p:cNvPr>
          <p:cNvSpPr/>
          <p:nvPr/>
        </p:nvSpPr>
        <p:spPr>
          <a:xfrm>
            <a:off x="3260696" y="4371551"/>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2</a:t>
            </a:r>
            <a:endParaRPr kumimoji="1" lang="ja-JP" altLang="en-US" sz="800" b="1" spc="100"/>
          </a:p>
        </p:txBody>
      </p:sp>
      <p:sp>
        <p:nvSpPr>
          <p:cNvPr id="29" name="楕円 28">
            <a:extLst>
              <a:ext uri="{FF2B5EF4-FFF2-40B4-BE49-F238E27FC236}">
                <a16:creationId xmlns:a16="http://schemas.microsoft.com/office/drawing/2014/main" id="{5B4C48F1-AB38-BA42-D169-BFA66B991491}"/>
              </a:ext>
            </a:extLst>
          </p:cNvPr>
          <p:cNvSpPr/>
          <p:nvPr/>
        </p:nvSpPr>
        <p:spPr>
          <a:xfrm>
            <a:off x="3260696" y="4729918"/>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1</a:t>
            </a:r>
            <a:endParaRPr kumimoji="1" lang="ja-JP" altLang="en-US" sz="800" b="1" spc="100"/>
          </a:p>
        </p:txBody>
      </p:sp>
      <p:sp>
        <p:nvSpPr>
          <p:cNvPr id="30" name="楕円 29">
            <a:extLst>
              <a:ext uri="{FF2B5EF4-FFF2-40B4-BE49-F238E27FC236}">
                <a16:creationId xmlns:a16="http://schemas.microsoft.com/office/drawing/2014/main" id="{45721ABE-A129-0FB1-DB79-C8CBFD06A1DB}"/>
              </a:ext>
            </a:extLst>
          </p:cNvPr>
          <p:cNvSpPr/>
          <p:nvPr/>
        </p:nvSpPr>
        <p:spPr>
          <a:xfrm>
            <a:off x="3260696" y="4928348"/>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2</a:t>
            </a:r>
            <a:endParaRPr kumimoji="1" lang="ja-JP" altLang="en-US" sz="800" b="1" spc="100"/>
          </a:p>
        </p:txBody>
      </p:sp>
      <p:sp>
        <p:nvSpPr>
          <p:cNvPr id="31" name="楕円 30">
            <a:extLst>
              <a:ext uri="{FF2B5EF4-FFF2-40B4-BE49-F238E27FC236}">
                <a16:creationId xmlns:a16="http://schemas.microsoft.com/office/drawing/2014/main" id="{DAEEEDA8-A6D1-1BC0-1E6B-783AE7165BA0}"/>
              </a:ext>
            </a:extLst>
          </p:cNvPr>
          <p:cNvSpPr/>
          <p:nvPr/>
        </p:nvSpPr>
        <p:spPr>
          <a:xfrm>
            <a:off x="3260696" y="5116639"/>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3</a:t>
            </a:r>
            <a:endParaRPr kumimoji="1" lang="ja-JP" altLang="en-US" sz="800" b="1" spc="100"/>
          </a:p>
        </p:txBody>
      </p:sp>
      <p:sp>
        <p:nvSpPr>
          <p:cNvPr id="32" name="楕円 31">
            <a:extLst>
              <a:ext uri="{FF2B5EF4-FFF2-40B4-BE49-F238E27FC236}">
                <a16:creationId xmlns:a16="http://schemas.microsoft.com/office/drawing/2014/main" id="{432D7D32-25EA-41C3-8E23-B3F850D5D704}"/>
              </a:ext>
            </a:extLst>
          </p:cNvPr>
          <p:cNvSpPr/>
          <p:nvPr/>
        </p:nvSpPr>
        <p:spPr>
          <a:xfrm>
            <a:off x="3260696" y="5319414"/>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4</a:t>
            </a:r>
            <a:endParaRPr kumimoji="1" lang="ja-JP" altLang="en-US" sz="800" b="1" spc="100"/>
          </a:p>
        </p:txBody>
      </p:sp>
      <p:sp>
        <p:nvSpPr>
          <p:cNvPr id="33" name="楕円 32">
            <a:extLst>
              <a:ext uri="{FF2B5EF4-FFF2-40B4-BE49-F238E27FC236}">
                <a16:creationId xmlns:a16="http://schemas.microsoft.com/office/drawing/2014/main" id="{BAF302EC-75B1-D663-39FB-CA2ABB3F1E62}"/>
              </a:ext>
            </a:extLst>
          </p:cNvPr>
          <p:cNvSpPr/>
          <p:nvPr/>
        </p:nvSpPr>
        <p:spPr>
          <a:xfrm>
            <a:off x="3260696" y="5522189"/>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5</a:t>
            </a:r>
            <a:endParaRPr kumimoji="1" lang="ja-JP" altLang="en-US" sz="800" b="1" spc="100"/>
          </a:p>
        </p:txBody>
      </p:sp>
      <p:sp>
        <p:nvSpPr>
          <p:cNvPr id="34" name="楕円 33">
            <a:extLst>
              <a:ext uri="{FF2B5EF4-FFF2-40B4-BE49-F238E27FC236}">
                <a16:creationId xmlns:a16="http://schemas.microsoft.com/office/drawing/2014/main" id="{1596D352-DCB1-0AB6-D3B5-E285DDBEDB0A}"/>
              </a:ext>
            </a:extLst>
          </p:cNvPr>
          <p:cNvSpPr/>
          <p:nvPr/>
        </p:nvSpPr>
        <p:spPr>
          <a:xfrm>
            <a:off x="3260696" y="5724965"/>
            <a:ext cx="162000" cy="162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0" rtlCol="0" anchor="ctr"/>
          <a:lstStyle/>
          <a:p>
            <a:pPr algn="ctr">
              <a:lnSpc>
                <a:spcPct val="130000"/>
              </a:lnSpc>
            </a:pPr>
            <a:r>
              <a:rPr kumimoji="1" lang="en-US" altLang="ja-JP" sz="800" b="1" spc="100"/>
              <a:t>6</a:t>
            </a:r>
            <a:endParaRPr kumimoji="1" lang="ja-JP" altLang="en-US" sz="800" b="1" spc="100"/>
          </a:p>
        </p:txBody>
      </p:sp>
      <p:sp>
        <p:nvSpPr>
          <p:cNvPr id="53" name="右大かっこ 52">
            <a:extLst>
              <a:ext uri="{FF2B5EF4-FFF2-40B4-BE49-F238E27FC236}">
                <a16:creationId xmlns:a16="http://schemas.microsoft.com/office/drawing/2014/main" id="{73B66C94-D630-1F67-76C0-092C4A7C3DE0}"/>
              </a:ext>
            </a:extLst>
          </p:cNvPr>
          <p:cNvSpPr/>
          <p:nvPr/>
        </p:nvSpPr>
        <p:spPr>
          <a:xfrm>
            <a:off x="6207367" y="4092367"/>
            <a:ext cx="168907" cy="2213184"/>
          </a:xfrm>
          <a:prstGeom prst="rightBracket">
            <a:avLst>
              <a:gd name="adj" fmla="val 92921"/>
            </a:avLst>
          </a:prstGeom>
          <a:ln>
            <a:solidFill>
              <a:srgbClr val="019DB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99BF4B2D-ECB3-47A9-30E5-7C766744C525}"/>
              </a:ext>
            </a:extLst>
          </p:cNvPr>
          <p:cNvCxnSpPr>
            <a:cxnSpLocks/>
          </p:cNvCxnSpPr>
          <p:nvPr/>
        </p:nvCxnSpPr>
        <p:spPr>
          <a:xfrm>
            <a:off x="6376274" y="4740774"/>
            <a:ext cx="532526" cy="0"/>
          </a:xfrm>
          <a:prstGeom prst="straightConnector1">
            <a:avLst/>
          </a:prstGeom>
          <a:ln>
            <a:solidFill>
              <a:srgbClr val="019DB7"/>
            </a:solidFill>
            <a:tailEnd type="oval"/>
          </a:ln>
        </p:spPr>
        <p:style>
          <a:lnRef idx="2">
            <a:schemeClr val="accent1"/>
          </a:lnRef>
          <a:fillRef idx="0">
            <a:schemeClr val="accent1"/>
          </a:fillRef>
          <a:effectRef idx="1">
            <a:schemeClr val="accent1"/>
          </a:effectRef>
          <a:fontRef idx="minor">
            <a:schemeClr val="tx1"/>
          </a:fontRef>
        </p:style>
      </p:cxnSp>
      <p:sp>
        <p:nvSpPr>
          <p:cNvPr id="56" name="右大かっこ 55">
            <a:extLst>
              <a:ext uri="{FF2B5EF4-FFF2-40B4-BE49-F238E27FC236}">
                <a16:creationId xmlns:a16="http://schemas.microsoft.com/office/drawing/2014/main" id="{FEED3CA7-088D-C6C3-54C0-7F62E191AEB4}"/>
              </a:ext>
            </a:extLst>
          </p:cNvPr>
          <p:cNvSpPr/>
          <p:nvPr/>
        </p:nvSpPr>
        <p:spPr>
          <a:xfrm>
            <a:off x="6207367" y="6392369"/>
            <a:ext cx="168907" cy="574821"/>
          </a:xfrm>
          <a:prstGeom prst="rightBracket">
            <a:avLst>
              <a:gd name="adj" fmla="val 92921"/>
            </a:avLst>
          </a:prstGeom>
          <a:ln>
            <a:solidFill>
              <a:srgbClr val="019DB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7" name="直線矢印コネクタ 56">
            <a:extLst>
              <a:ext uri="{FF2B5EF4-FFF2-40B4-BE49-F238E27FC236}">
                <a16:creationId xmlns:a16="http://schemas.microsoft.com/office/drawing/2014/main" id="{0DC1521F-2100-C02B-BAB7-2913A7158C2E}"/>
              </a:ext>
            </a:extLst>
          </p:cNvPr>
          <p:cNvCxnSpPr>
            <a:cxnSpLocks/>
            <a:stCxn id="56" idx="2"/>
          </p:cNvCxnSpPr>
          <p:nvPr/>
        </p:nvCxnSpPr>
        <p:spPr>
          <a:xfrm>
            <a:off x="6376274" y="6679780"/>
            <a:ext cx="532526" cy="0"/>
          </a:xfrm>
          <a:prstGeom prst="straightConnector1">
            <a:avLst/>
          </a:prstGeom>
          <a:ln>
            <a:solidFill>
              <a:srgbClr val="019DB7"/>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070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80AF6-126D-0769-60AC-EB96ACE8DB1D}"/>
            </a:ext>
          </a:extLst>
        </p:cNvPr>
        <p:cNvGrpSpPr/>
        <p:nvPr/>
      </p:nvGrpSpPr>
      <p:grpSpPr>
        <a:xfrm>
          <a:off x="0" y="0"/>
          <a:ext cx="0" cy="0"/>
          <a:chOff x="0" y="0"/>
          <a:chExt cx="0" cy="0"/>
        </a:xfrm>
      </p:grpSpPr>
      <p:graphicFrame>
        <p:nvGraphicFramePr>
          <p:cNvPr id="32" name="グラフ 31">
            <a:extLst>
              <a:ext uri="{FF2B5EF4-FFF2-40B4-BE49-F238E27FC236}">
                <a16:creationId xmlns:a16="http://schemas.microsoft.com/office/drawing/2014/main" id="{52207A9C-7702-C077-358F-FED7E91DEA48}"/>
              </a:ext>
            </a:extLst>
          </p:cNvPr>
          <p:cNvGraphicFramePr/>
          <p:nvPr/>
        </p:nvGraphicFramePr>
        <p:xfrm>
          <a:off x="461721" y="2922249"/>
          <a:ext cx="8158172" cy="278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8930E428-321B-B1F4-365D-D763269399B9}"/>
              </a:ext>
            </a:extLst>
          </p:cNvPr>
          <p:cNvSpPr>
            <a:spLocks noGrp="1"/>
          </p:cNvSpPr>
          <p:nvPr>
            <p:ph type="title"/>
          </p:nvPr>
        </p:nvSpPr>
        <p:spPr/>
        <p:txBody>
          <a:bodyPr/>
          <a:lstStyle/>
          <a:p>
            <a:r>
              <a:rPr kumimoji="1" lang="ja-JP" altLang="en-US"/>
              <a:t>検討・調整が必要な事項｜利用情報の共有ルール・内容</a:t>
            </a:r>
          </a:p>
        </p:txBody>
      </p:sp>
      <p:sp>
        <p:nvSpPr>
          <p:cNvPr id="3" name="スライド番号プレースホルダー 2">
            <a:extLst>
              <a:ext uri="{FF2B5EF4-FFF2-40B4-BE49-F238E27FC236}">
                <a16:creationId xmlns:a16="http://schemas.microsoft.com/office/drawing/2014/main" id="{7EE53C18-45D5-B973-CF15-1CF3375FFE65}"/>
              </a:ext>
            </a:extLst>
          </p:cNvPr>
          <p:cNvSpPr>
            <a:spLocks noGrp="1"/>
          </p:cNvSpPr>
          <p:nvPr>
            <p:ph type="sldNum" sz="quarter" idx="12"/>
          </p:nvPr>
        </p:nvSpPr>
        <p:spPr/>
        <p:txBody>
          <a:bodyPr/>
          <a:lstStyle/>
          <a:p>
            <a:pPr algn="ctr"/>
            <a:fld id="{76EF8E48-CEE7-4676-9C0E-B2BDD8285033}" type="slidenum">
              <a:rPr kumimoji="1" lang="ja-JP" altLang="en-US" smtClean="0"/>
              <a:pPr algn="ctr"/>
              <a:t>39</a:t>
            </a:fld>
            <a:endParaRPr kumimoji="1" lang="ja-JP" altLang="en-US"/>
          </a:p>
        </p:txBody>
      </p:sp>
      <p:sp>
        <p:nvSpPr>
          <p:cNvPr id="4" name="テキスト プレースホルダー 3">
            <a:extLst>
              <a:ext uri="{FF2B5EF4-FFF2-40B4-BE49-F238E27FC236}">
                <a16:creationId xmlns:a16="http://schemas.microsoft.com/office/drawing/2014/main" id="{1EF6B463-6E96-3CA0-50BE-7768A59D0531}"/>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自治体・事業者間で利用者に関する必要情報がスムーズに共有されるよう、</a:t>
            </a:r>
            <a:r>
              <a:rPr kumimoji="1" lang="ja-JP" altLang="en-US">
                <a:solidFill>
                  <a:srgbClr val="019DB7"/>
                </a:solidFill>
              </a:rPr>
              <a:t>情報の共有範囲や守秘義務契約等のルールについて、事前に取り決めておく</a:t>
            </a:r>
            <a:r>
              <a:rPr kumimoji="1" lang="ja-JP" altLang="en-US"/>
              <a:t>ようにしましょう。</a:t>
            </a:r>
          </a:p>
          <a:p>
            <a:pPr marL="285750" indent="-285750">
              <a:buClr>
                <a:srgbClr val="01B4D2"/>
              </a:buClr>
              <a:buSzPct val="80000"/>
              <a:buFont typeface="Wingdings" panose="05000000000000000000" pitchFamily="2" charset="2"/>
              <a:buChar char="l"/>
            </a:pPr>
            <a:r>
              <a:rPr kumimoji="1" lang="ja-JP" altLang="en-US"/>
              <a:t>利用決定後はもちろんのこと、</a:t>
            </a:r>
            <a:r>
              <a:rPr kumimoji="1" lang="ja-JP" altLang="en-US">
                <a:solidFill>
                  <a:srgbClr val="019DB7"/>
                </a:solidFill>
              </a:rPr>
              <a:t>利用決定前の調整段階</a:t>
            </a:r>
            <a:r>
              <a:rPr kumimoji="1" lang="ja-JP" altLang="en-US"/>
              <a:t>においても、拠点見学の実施や事業説明への協力を実施する場合等のため、利用者の情報が自治体から共有されると望ましいです。</a:t>
            </a:r>
          </a:p>
        </p:txBody>
      </p:sp>
      <p:sp>
        <p:nvSpPr>
          <p:cNvPr id="10" name="テキスト ボックス 9">
            <a:extLst>
              <a:ext uri="{FF2B5EF4-FFF2-40B4-BE49-F238E27FC236}">
                <a16:creationId xmlns:a16="http://schemas.microsoft.com/office/drawing/2014/main" id="{2BD8D126-7E91-8576-1EB0-B009D12A3A21}"/>
              </a:ext>
            </a:extLst>
          </p:cNvPr>
          <p:cNvSpPr txBox="1"/>
          <p:nvPr/>
        </p:nvSpPr>
        <p:spPr>
          <a:xfrm>
            <a:off x="8514701" y="4891103"/>
            <a:ext cx="1156928" cy="288000"/>
          </a:xfrm>
          <a:prstGeom prst="rect">
            <a:avLst/>
          </a:prstGeom>
          <a:noFill/>
        </p:spPr>
        <p:txBody>
          <a:bodyPr wrap="square" lIns="72000" tIns="36000" rIns="72000" bIns="36000" rtlCol="0" anchor="ctr">
            <a:normAutofit/>
          </a:bodyPr>
          <a:lstStyle/>
          <a:p>
            <a:pPr marL="0" marR="0" indent="0" defTabSz="914400" eaLnBrk="1" fontAlgn="auto" latinLnBrk="0" hangingPunct="1">
              <a:lnSpc>
                <a:spcPct val="110000"/>
              </a:lnSpc>
              <a:spcBef>
                <a:spcPts val="0"/>
              </a:spcBef>
              <a:spcAft>
                <a:spcPts val="300"/>
              </a:spcAft>
              <a:buClrTx/>
              <a:buSzTx/>
              <a:buFontTx/>
              <a:buNone/>
              <a:tabLst/>
            </a:pPr>
            <a:r>
              <a:rPr kumimoji="1" lang="ja-JP" altLang="en-US" sz="1200" kern="0">
                <a:solidFill>
                  <a:schemeClr val="tx1">
                    <a:lumMod val="75000"/>
                    <a:lumOff val="25000"/>
                  </a:schemeClr>
                </a:solidFill>
                <a:latin typeface="+mn-ea"/>
                <a:cs typeface="メイリオ" panose="020B0604030504040204" pitchFamily="50" charset="-128"/>
              </a:rPr>
              <a:t>（</a:t>
            </a:r>
            <a:r>
              <a:rPr kumimoji="1" lang="en-US" altLang="ja-JP" sz="1200" kern="0">
                <a:solidFill>
                  <a:schemeClr val="tx1">
                    <a:lumMod val="75000"/>
                    <a:lumOff val="25000"/>
                  </a:schemeClr>
                </a:solidFill>
                <a:latin typeface="+mn-ea"/>
                <a:cs typeface="メイリオ" panose="020B0604030504040204" pitchFamily="50" charset="-128"/>
              </a:rPr>
              <a:t>n=106</a:t>
            </a:r>
            <a:r>
              <a:rPr kumimoji="1" lang="ja-JP" altLang="en-US" sz="1200" kern="0">
                <a:solidFill>
                  <a:schemeClr val="tx1">
                    <a:lumMod val="75000"/>
                    <a:lumOff val="25000"/>
                  </a:schemeClr>
                </a:solidFill>
                <a:latin typeface="+mn-ea"/>
                <a:cs typeface="メイリオ" panose="020B0604030504040204" pitchFamily="50" charset="-128"/>
              </a:rPr>
              <a:t>）</a:t>
            </a:r>
          </a:p>
        </p:txBody>
      </p:sp>
      <p:grpSp>
        <p:nvGrpSpPr>
          <p:cNvPr id="37" name="グループ化 36">
            <a:extLst>
              <a:ext uri="{FF2B5EF4-FFF2-40B4-BE49-F238E27FC236}">
                <a16:creationId xmlns:a16="http://schemas.microsoft.com/office/drawing/2014/main" id="{658E15D2-3BA9-8A72-CA20-3BC78EC1A416}"/>
              </a:ext>
            </a:extLst>
          </p:cNvPr>
          <p:cNvGrpSpPr/>
          <p:nvPr/>
        </p:nvGrpSpPr>
        <p:grpSpPr>
          <a:xfrm>
            <a:off x="552280" y="2486655"/>
            <a:ext cx="9599626" cy="216000"/>
            <a:chOff x="552280" y="2228677"/>
            <a:chExt cx="9599626" cy="216000"/>
          </a:xfrm>
        </p:grpSpPr>
        <p:sp>
          <p:nvSpPr>
            <p:cNvPr id="38" name="四角形: 角を丸くする 37">
              <a:extLst>
                <a:ext uri="{FF2B5EF4-FFF2-40B4-BE49-F238E27FC236}">
                  <a16:creationId xmlns:a16="http://schemas.microsoft.com/office/drawing/2014/main" id="{92F2BD14-6AEE-96B5-0BA2-2214969C6967}"/>
                </a:ext>
              </a:extLst>
            </p:cNvPr>
            <p:cNvSpPr/>
            <p:nvPr/>
          </p:nvSpPr>
          <p:spPr>
            <a:xfrm>
              <a:off x="850470" y="2228677"/>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提供されることが多い利用者情報</a:t>
              </a:r>
            </a:p>
          </p:txBody>
        </p:sp>
        <p:sp>
          <p:nvSpPr>
            <p:cNvPr id="39" name="四角形: 角を丸くする 38">
              <a:extLst>
                <a:ext uri="{FF2B5EF4-FFF2-40B4-BE49-F238E27FC236}">
                  <a16:creationId xmlns:a16="http://schemas.microsoft.com/office/drawing/2014/main" id="{890C205A-9293-F819-55BD-4E0FFA375050}"/>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44" name="グループ化 43">
            <a:extLst>
              <a:ext uri="{FF2B5EF4-FFF2-40B4-BE49-F238E27FC236}">
                <a16:creationId xmlns:a16="http://schemas.microsoft.com/office/drawing/2014/main" id="{9678E9F1-E072-E99D-5FC5-1DCE0DAEFE34}"/>
              </a:ext>
            </a:extLst>
          </p:cNvPr>
          <p:cNvGrpSpPr/>
          <p:nvPr/>
        </p:nvGrpSpPr>
        <p:grpSpPr>
          <a:xfrm>
            <a:off x="8674318" y="5179103"/>
            <a:ext cx="1037202" cy="401726"/>
            <a:chOff x="8744657" y="5209004"/>
            <a:chExt cx="1037202" cy="401726"/>
          </a:xfrm>
        </p:grpSpPr>
        <p:grpSp>
          <p:nvGrpSpPr>
            <p:cNvPr id="40" name="グループ化 39">
              <a:extLst>
                <a:ext uri="{FF2B5EF4-FFF2-40B4-BE49-F238E27FC236}">
                  <a16:creationId xmlns:a16="http://schemas.microsoft.com/office/drawing/2014/main" id="{866CF79A-7B49-7AC3-AEDA-D49F5696B235}"/>
                </a:ext>
              </a:extLst>
            </p:cNvPr>
            <p:cNvGrpSpPr/>
            <p:nvPr/>
          </p:nvGrpSpPr>
          <p:grpSpPr>
            <a:xfrm>
              <a:off x="8744657" y="5254835"/>
              <a:ext cx="122802" cy="313995"/>
              <a:chOff x="-7622395" y="5054192"/>
              <a:chExt cx="161769" cy="413630"/>
            </a:xfrm>
          </p:grpSpPr>
          <p:sp>
            <p:nvSpPr>
              <p:cNvPr id="12" name="正方形/長方形 11">
                <a:extLst>
                  <a:ext uri="{FF2B5EF4-FFF2-40B4-BE49-F238E27FC236}">
                    <a16:creationId xmlns:a16="http://schemas.microsoft.com/office/drawing/2014/main" id="{D312C810-4062-E721-DC9B-D75A93FEBEBB}"/>
                  </a:ext>
                </a:extLst>
              </p:cNvPr>
              <p:cNvSpPr/>
              <p:nvPr/>
            </p:nvSpPr>
            <p:spPr>
              <a:xfrm>
                <a:off x="-7622395" y="5054192"/>
                <a:ext cx="161769" cy="163555"/>
              </a:xfrm>
              <a:prstGeom prst="rect">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3" name="正方形/長方形 12">
                <a:extLst>
                  <a:ext uri="{FF2B5EF4-FFF2-40B4-BE49-F238E27FC236}">
                    <a16:creationId xmlns:a16="http://schemas.microsoft.com/office/drawing/2014/main" id="{AA6F519A-0586-B715-F3B7-39E12AACA484}"/>
                  </a:ext>
                </a:extLst>
              </p:cNvPr>
              <p:cNvSpPr/>
              <p:nvPr/>
            </p:nvSpPr>
            <p:spPr>
              <a:xfrm>
                <a:off x="-7622395" y="5304267"/>
                <a:ext cx="161769" cy="163555"/>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accent1">
                      <a:lumMod val="60000"/>
                      <a:lumOff val="40000"/>
                    </a:schemeClr>
                  </a:solidFill>
                  <a:latin typeface="+mn-ea"/>
                  <a:cs typeface="メイリオ" panose="020B0604030504040204" pitchFamily="50" charset="-128"/>
                </a:endParaRPr>
              </a:p>
            </p:txBody>
          </p:sp>
        </p:grpSp>
        <p:sp>
          <p:nvSpPr>
            <p:cNvPr id="14" name="テキスト ボックス 13">
              <a:extLst>
                <a:ext uri="{FF2B5EF4-FFF2-40B4-BE49-F238E27FC236}">
                  <a16:creationId xmlns:a16="http://schemas.microsoft.com/office/drawing/2014/main" id="{189B51F1-D453-1EC6-9318-E3EE1BD0E9EA}"/>
                </a:ext>
              </a:extLst>
            </p:cNvPr>
            <p:cNvSpPr txBox="1"/>
            <p:nvPr/>
          </p:nvSpPr>
          <p:spPr>
            <a:xfrm>
              <a:off x="8867459" y="5209004"/>
              <a:ext cx="914400" cy="215831"/>
            </a:xfrm>
            <a:prstGeom prst="rect">
              <a:avLst/>
            </a:prstGeom>
            <a:noFill/>
          </p:spPr>
          <p:txBody>
            <a:bodyPr wrap="square" lIns="72000" tIns="36000" rIns="72000" bIns="36000" rtlCol="0" anchor="ctr">
              <a:noAutofit/>
            </a:bodyPr>
            <a:lstStyle/>
            <a:p>
              <a:pPr marL="0" marR="0" indent="0" defTabSz="914400" eaLnBrk="1" fontAlgn="auto" latinLnBrk="0" hangingPunct="1">
                <a:lnSpc>
                  <a:spcPct val="110000"/>
                </a:lnSpc>
                <a:spcBef>
                  <a:spcPts val="0"/>
                </a:spcBef>
                <a:spcAft>
                  <a:spcPts val="300"/>
                </a:spcAft>
                <a:buClrTx/>
                <a:buSzTx/>
                <a:buFontTx/>
                <a:buNone/>
                <a:tabLst/>
              </a:pPr>
              <a:r>
                <a:rPr kumimoji="1" lang="ja-JP" altLang="en-US" sz="900" kern="0">
                  <a:latin typeface="+mn-ea"/>
                  <a:cs typeface="メイリオ" panose="020B0604030504040204" pitchFamily="50" charset="-128"/>
                </a:rPr>
                <a:t>利用決定前</a:t>
              </a:r>
            </a:p>
          </p:txBody>
        </p:sp>
        <p:sp>
          <p:nvSpPr>
            <p:cNvPr id="43" name="テキスト ボックス 42">
              <a:extLst>
                <a:ext uri="{FF2B5EF4-FFF2-40B4-BE49-F238E27FC236}">
                  <a16:creationId xmlns:a16="http://schemas.microsoft.com/office/drawing/2014/main" id="{F2AF7EB4-C9A0-7C8C-8189-7D7867333555}"/>
                </a:ext>
              </a:extLst>
            </p:cNvPr>
            <p:cNvSpPr txBox="1"/>
            <p:nvPr/>
          </p:nvSpPr>
          <p:spPr>
            <a:xfrm>
              <a:off x="8867459" y="5394899"/>
              <a:ext cx="914400" cy="215831"/>
            </a:xfrm>
            <a:prstGeom prst="rect">
              <a:avLst/>
            </a:prstGeom>
            <a:noFill/>
          </p:spPr>
          <p:txBody>
            <a:bodyPr wrap="square" lIns="72000" tIns="36000" rIns="72000" bIns="36000" rtlCol="0" anchor="ctr">
              <a:noAutofit/>
            </a:bodyPr>
            <a:lstStyle/>
            <a:p>
              <a:pPr marL="0" marR="0" indent="0" defTabSz="914400" eaLnBrk="1" fontAlgn="auto" latinLnBrk="0" hangingPunct="1">
                <a:lnSpc>
                  <a:spcPct val="110000"/>
                </a:lnSpc>
                <a:spcBef>
                  <a:spcPts val="0"/>
                </a:spcBef>
                <a:spcAft>
                  <a:spcPts val="300"/>
                </a:spcAft>
                <a:buClrTx/>
                <a:buSzTx/>
                <a:buFontTx/>
                <a:buNone/>
                <a:tabLst/>
              </a:pPr>
              <a:r>
                <a:rPr kumimoji="1" lang="ja-JP" altLang="en-US" sz="900" kern="0">
                  <a:latin typeface="+mn-ea"/>
                  <a:cs typeface="メイリオ" panose="020B0604030504040204" pitchFamily="50" charset="-128"/>
                </a:rPr>
                <a:t>利用決定後</a:t>
              </a:r>
            </a:p>
          </p:txBody>
        </p:sp>
      </p:grpSp>
      <p:sp>
        <p:nvSpPr>
          <p:cNvPr id="46" name="正方形/長方形 45">
            <a:extLst>
              <a:ext uri="{FF2B5EF4-FFF2-40B4-BE49-F238E27FC236}">
                <a16:creationId xmlns:a16="http://schemas.microsoft.com/office/drawing/2014/main" id="{59F10E0A-5509-5210-EE2B-4D7FB4AEC84A}"/>
              </a:ext>
            </a:extLst>
          </p:cNvPr>
          <p:cNvSpPr/>
          <p:nvPr/>
        </p:nvSpPr>
        <p:spPr>
          <a:xfrm>
            <a:off x="520700" y="5980383"/>
            <a:ext cx="6278133" cy="12124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0" rIns="0" bIns="180000" rtlCol="0" anchor="t" anchorCtr="0"/>
          <a:lstStyle/>
          <a:p>
            <a:pPr marL="285750" marR="0" lvl="0" indent="-285750" algn="just" defTabSz="457200" rtl="0" eaLnBrk="1" fontAlgn="auto" latinLnBrk="0" hangingPunct="1">
              <a:lnSpc>
                <a:spcPct val="13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要対協への参加</a:t>
            </a:r>
          </a:p>
          <a:p>
            <a:pPr marL="285750" marR="0" lvl="0" indent="-285750" algn="just" defTabSz="457200" rtl="0" eaLnBrk="1" fontAlgn="auto" latinLnBrk="0" hangingPunct="1">
              <a:lnSpc>
                <a:spcPct val="13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守秘義務契約の締結</a:t>
            </a:r>
          </a:p>
          <a:p>
            <a:pPr marL="285750" marR="0" lvl="0" indent="-285750" algn="just" defTabSz="457200" rtl="0" eaLnBrk="1" fontAlgn="auto" latinLnBrk="0" hangingPunct="1">
              <a:lnSpc>
                <a:spcPct val="13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（利用前段階において）個人情報を伏せたうえでケース像を共有</a:t>
            </a:r>
          </a:p>
        </p:txBody>
      </p:sp>
      <p:sp>
        <p:nvSpPr>
          <p:cNvPr id="47" name="二等辺三角形 46">
            <a:extLst>
              <a:ext uri="{FF2B5EF4-FFF2-40B4-BE49-F238E27FC236}">
                <a16:creationId xmlns:a16="http://schemas.microsoft.com/office/drawing/2014/main" id="{EF379DF8-E6EB-E148-9798-656B425FC4FC}"/>
              </a:ext>
            </a:extLst>
          </p:cNvPr>
          <p:cNvSpPr/>
          <p:nvPr/>
        </p:nvSpPr>
        <p:spPr>
          <a:xfrm>
            <a:off x="5144150" y="5709424"/>
            <a:ext cx="403512" cy="314406"/>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48" name="テキスト ボックス 47">
            <a:extLst>
              <a:ext uri="{FF2B5EF4-FFF2-40B4-BE49-F238E27FC236}">
                <a16:creationId xmlns:a16="http://schemas.microsoft.com/office/drawing/2014/main" id="{661A9989-7FB1-D966-1E86-E638384E402B}"/>
              </a:ext>
            </a:extLst>
          </p:cNvPr>
          <p:cNvSpPr txBox="1"/>
          <p:nvPr/>
        </p:nvSpPr>
        <p:spPr>
          <a:xfrm>
            <a:off x="2024702" y="6100156"/>
            <a:ext cx="3270127" cy="251795"/>
          </a:xfrm>
          <a:prstGeom prst="rect">
            <a:avLst/>
          </a:prstGeom>
          <a:noFill/>
        </p:spPr>
        <p:txBody>
          <a:bodyPr wrap="none" lIns="0" tIns="0" rIns="0" bIns="36000" rtlCol="0">
            <a:spAutoFit/>
          </a:bodyPr>
          <a:lstStyle/>
          <a:p>
            <a:pPr algn="ctr"/>
            <a:r>
              <a:rPr kumimoji="1" lang="ja-JP" altLang="en-US" sz="1400" b="1" spc="100">
                <a:solidFill>
                  <a:srgbClr val="019DB7"/>
                </a:solidFill>
                <a:latin typeface="+mn-ea"/>
                <a:cs typeface="メイリオ" panose="020B0604030504040204" pitchFamily="50" charset="-128"/>
              </a:rPr>
              <a:t>情報提供時の工夫（守秘義務の観点）</a:t>
            </a:r>
            <a:endParaRPr kumimoji="1" lang="en-US" altLang="ja-JP" sz="1400" b="1" spc="100">
              <a:solidFill>
                <a:srgbClr val="019DB7"/>
              </a:solidFill>
              <a:latin typeface="+mn-ea"/>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5B193DB5-D8E9-1BCC-114A-57386140AFAF}"/>
              </a:ext>
            </a:extLst>
          </p:cNvPr>
          <p:cNvSpPr txBox="1"/>
          <p:nvPr/>
        </p:nvSpPr>
        <p:spPr>
          <a:xfrm>
            <a:off x="6960198" y="6447206"/>
            <a:ext cx="3367143" cy="826216"/>
          </a:xfrm>
          <a:prstGeom prst="rect">
            <a:avLst/>
          </a:prstGeom>
          <a:noFill/>
        </p:spPr>
        <p:txBody>
          <a:bodyPr wrap="square" lIns="72000" tIns="36000" rIns="72000" bIns="36000" rtlCol="0" anchor="ctr">
            <a:noAutofit/>
          </a:bodyPr>
          <a:lstStyle/>
          <a:p>
            <a:pPr marL="0" marR="0" indent="0" defTabSz="914400" eaLnBrk="1" fontAlgn="auto" latinLnBrk="0" hangingPunct="1">
              <a:lnSpc>
                <a:spcPct val="110000"/>
              </a:lnSpc>
              <a:spcBef>
                <a:spcPts val="0"/>
              </a:spcBef>
              <a:spcAft>
                <a:spcPts val="300"/>
              </a:spcAft>
              <a:buClrTx/>
              <a:buSzTx/>
              <a:buFontTx/>
              <a:buNone/>
              <a:tabLst/>
            </a:pPr>
            <a:r>
              <a:rPr kumimoji="1" lang="en-US" altLang="ja-JP" sz="900" kern="0" spc="50">
                <a:solidFill>
                  <a:schemeClr val="tx1">
                    <a:lumMod val="75000"/>
                    <a:lumOff val="25000"/>
                  </a:schemeClr>
                </a:solidFill>
                <a:latin typeface="+mn-ea"/>
                <a:cs typeface="メイリオ" panose="020B0604030504040204" pitchFamily="50" charset="-128"/>
              </a:rPr>
              <a:t>※</a:t>
            </a:r>
            <a:r>
              <a:rPr kumimoji="1" lang="ja-JP" altLang="en-US" sz="900" kern="0" spc="50">
                <a:solidFill>
                  <a:schemeClr val="tx1">
                    <a:lumMod val="75000"/>
                    <a:lumOff val="25000"/>
                  </a:schemeClr>
                </a:solidFill>
                <a:latin typeface="+mn-ea"/>
                <a:cs typeface="メイリオ" panose="020B0604030504040204" pitchFamily="50" charset="-128"/>
              </a:rPr>
              <a:t>日本総合研究所「児童育成支援拠点事業の実施状況の把握と事業促進に向けた調査研究」アンケート調査結果より</a:t>
            </a:r>
            <a:endParaRPr kumimoji="1" lang="en-US" altLang="ja-JP" sz="900" kern="0" spc="50">
              <a:solidFill>
                <a:schemeClr val="tx1">
                  <a:lumMod val="75000"/>
                  <a:lumOff val="25000"/>
                </a:schemeClr>
              </a:solidFill>
              <a:latin typeface="+mn-ea"/>
              <a:cs typeface="メイリオ" panose="020B0604030504040204" pitchFamily="50" charset="-128"/>
            </a:endParaRPr>
          </a:p>
          <a:p>
            <a:pPr marL="0" marR="0" indent="0" defTabSz="914400" eaLnBrk="1" fontAlgn="auto" latinLnBrk="0" hangingPunct="1">
              <a:lnSpc>
                <a:spcPct val="110000"/>
              </a:lnSpc>
              <a:spcBef>
                <a:spcPts val="0"/>
              </a:spcBef>
              <a:spcAft>
                <a:spcPts val="300"/>
              </a:spcAft>
              <a:buClrTx/>
              <a:buSzTx/>
              <a:buFontTx/>
              <a:buNone/>
              <a:tabLst/>
            </a:pPr>
            <a:r>
              <a:rPr kumimoji="1" lang="en-US" altLang="ja-JP" sz="900" kern="0" spc="50">
                <a:solidFill>
                  <a:schemeClr val="tx1">
                    <a:lumMod val="75000"/>
                    <a:lumOff val="25000"/>
                  </a:schemeClr>
                </a:solidFill>
                <a:latin typeface="+mn-ea"/>
                <a:cs typeface="メイリオ" panose="020B0604030504040204" pitchFamily="50" charset="-128"/>
              </a:rPr>
              <a:t>※</a:t>
            </a:r>
            <a:r>
              <a:rPr kumimoji="1" lang="ja-JP" altLang="en-US" sz="900" kern="0" spc="50">
                <a:solidFill>
                  <a:schemeClr val="tx1">
                    <a:lumMod val="75000"/>
                    <a:lumOff val="25000"/>
                  </a:schemeClr>
                </a:solidFill>
                <a:latin typeface="+mn-ea"/>
                <a:cs typeface="メイリオ" panose="020B0604030504040204" pitchFamily="50" charset="-128"/>
              </a:rPr>
              <a:t>設問内容「利用決定前の調整段階と利用決定後のそれぞれのタイミングで、利用対象者情報として当該拠点に共有している情報をすべてお選びください」</a:t>
            </a:r>
          </a:p>
        </p:txBody>
      </p:sp>
      <p:sp>
        <p:nvSpPr>
          <p:cNvPr id="5" name="テキスト ボックス 4">
            <a:extLst>
              <a:ext uri="{FF2B5EF4-FFF2-40B4-BE49-F238E27FC236}">
                <a16:creationId xmlns:a16="http://schemas.microsoft.com/office/drawing/2014/main" id="{B4C175C6-6B02-61FD-AC5F-BA683BFA5747}"/>
              </a:ext>
            </a:extLst>
          </p:cNvPr>
          <p:cNvSpPr txBox="1"/>
          <p:nvPr/>
        </p:nvSpPr>
        <p:spPr>
          <a:xfrm>
            <a:off x="5057775" y="7196313"/>
            <a:ext cx="5191284" cy="300692"/>
          </a:xfrm>
          <a:prstGeom prst="rect">
            <a:avLst/>
          </a:prstGeom>
          <a:noFill/>
        </p:spPr>
        <p:txBody>
          <a:bodyPr wrap="square" lIns="72000" tIns="36000" rIns="72000" bIns="36000" rtlCol="0" anchor="ctr">
            <a:normAutofit/>
          </a:bodyPr>
          <a:lstStyle/>
          <a:p>
            <a:pPr algn="r" defTabSz="914400">
              <a:lnSpc>
                <a:spcPct val="110000"/>
              </a:lnSpc>
              <a:spcAft>
                <a:spcPts val="300"/>
              </a:spcAft>
            </a:pPr>
            <a:r>
              <a:rPr kumimoji="1" lang="ja-JP" altLang="en-US" sz="900" kern="0">
                <a:solidFill>
                  <a:schemeClr val="tx1">
                    <a:lumMod val="75000"/>
                    <a:lumOff val="25000"/>
                  </a:schemeClr>
                </a:solidFill>
                <a:latin typeface="+mn-ea"/>
                <a:cs typeface="メイリオ" panose="020B0604030504040204" pitchFamily="50" charset="-128"/>
              </a:rPr>
              <a:t>出所：日本総研作成</a:t>
            </a:r>
          </a:p>
        </p:txBody>
      </p:sp>
    </p:spTree>
    <p:extLst>
      <p:ext uri="{BB962C8B-B14F-4D97-AF65-F5344CB8AC3E}">
        <p14:creationId xmlns:p14="http://schemas.microsoft.com/office/powerpoint/2010/main" val="361138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7E4DE-9DC6-A6D2-D6AB-3D6156E2B5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EDD7294-711B-6FD1-A681-DAAB3C62FCA7}"/>
              </a:ext>
            </a:extLst>
          </p:cNvPr>
          <p:cNvSpPr>
            <a:spLocks noGrp="1"/>
          </p:cNvSpPr>
          <p:nvPr>
            <p:ph type="title"/>
          </p:nvPr>
        </p:nvSpPr>
        <p:spPr/>
        <p:txBody>
          <a:bodyPr/>
          <a:lstStyle/>
          <a:p>
            <a:r>
              <a:rPr kumimoji="1" lang="ja-JP" altLang="en-US"/>
              <a:t>検討・調整が必要な事項｜利用決定に至るまでの流れ</a:t>
            </a:r>
          </a:p>
        </p:txBody>
      </p:sp>
      <p:sp>
        <p:nvSpPr>
          <p:cNvPr id="3" name="スライド番号プレースホルダー 2">
            <a:extLst>
              <a:ext uri="{FF2B5EF4-FFF2-40B4-BE49-F238E27FC236}">
                <a16:creationId xmlns:a16="http://schemas.microsoft.com/office/drawing/2014/main" id="{12085ED2-C7FD-9D3A-4FA2-010D111A1369}"/>
              </a:ext>
            </a:extLst>
          </p:cNvPr>
          <p:cNvSpPr>
            <a:spLocks noGrp="1"/>
          </p:cNvSpPr>
          <p:nvPr>
            <p:ph type="sldNum" sz="quarter" idx="12"/>
          </p:nvPr>
        </p:nvSpPr>
        <p:spPr/>
        <p:txBody>
          <a:bodyPr/>
          <a:lstStyle/>
          <a:p>
            <a:pPr algn="ctr"/>
            <a:fld id="{76EF8E48-CEE7-4676-9C0E-B2BDD8285033}" type="slidenum">
              <a:rPr kumimoji="1" lang="ja-JP" altLang="en-US" smtClean="0"/>
              <a:pPr algn="ctr"/>
              <a:t>40</a:t>
            </a:fld>
            <a:endParaRPr kumimoji="1" lang="ja-JP" altLang="en-US"/>
          </a:p>
        </p:txBody>
      </p:sp>
      <p:sp>
        <p:nvSpPr>
          <p:cNvPr id="4" name="テキスト プレースホルダー 3">
            <a:extLst>
              <a:ext uri="{FF2B5EF4-FFF2-40B4-BE49-F238E27FC236}">
                <a16:creationId xmlns:a16="http://schemas.microsoft.com/office/drawing/2014/main" id="{3A077FFF-F922-AE19-ACB4-6F6E3E5A99FA}"/>
              </a:ext>
            </a:extLst>
          </p:cNvPr>
          <p:cNvSpPr>
            <a:spLocks noGrp="1"/>
          </p:cNvSpPr>
          <p:nvPr>
            <p:ph type="body" sz="half" idx="2"/>
          </p:nvPr>
        </p:nvSpPr>
        <p:spPr>
          <a:xfrm>
            <a:off x="539906" y="1002464"/>
            <a:ext cx="9612000" cy="720047"/>
          </a:xfrm>
        </p:spPr>
        <p:txBody>
          <a:bodyPr/>
          <a:lstStyle/>
          <a:p>
            <a:pPr marL="285750" indent="-285750">
              <a:buClr>
                <a:srgbClr val="01B4D2"/>
              </a:buClr>
              <a:buSzPct val="80000"/>
              <a:buFont typeface="Wingdings" panose="05000000000000000000" pitchFamily="2" charset="2"/>
              <a:buChar char="l"/>
            </a:pPr>
            <a:r>
              <a:rPr kumimoji="1" lang="ja-JP" altLang="en-US"/>
              <a:t>利用決定に至るまでの流れは、</a:t>
            </a:r>
            <a:r>
              <a:rPr kumimoji="1" lang="ja-JP" altLang="en-US">
                <a:solidFill>
                  <a:srgbClr val="019DB7"/>
                </a:solidFill>
              </a:rPr>
              <a:t>主な児童の流入経路</a:t>
            </a:r>
            <a:r>
              <a:rPr kumimoji="1" lang="ja-JP" altLang="en-US"/>
              <a:t>や</a:t>
            </a:r>
            <a:r>
              <a:rPr kumimoji="1" lang="ja-JP" altLang="en-US">
                <a:solidFill>
                  <a:srgbClr val="019DB7"/>
                </a:solidFill>
              </a:rPr>
              <a:t>自治体・事業者それぞれのノウハウ</a:t>
            </a:r>
            <a:r>
              <a:rPr kumimoji="1" lang="ja-JP" altLang="en-US"/>
              <a:t>を考慮した上で、</a:t>
            </a:r>
            <a:r>
              <a:rPr kumimoji="1" lang="ja-JP" altLang="en-US">
                <a:solidFill>
                  <a:srgbClr val="019DB7"/>
                </a:solidFill>
              </a:rPr>
              <a:t>事前に取り決めておく</a:t>
            </a:r>
            <a:r>
              <a:rPr kumimoji="1" lang="ja-JP" altLang="en-US"/>
              <a:t>ようにしましょう。</a:t>
            </a:r>
          </a:p>
        </p:txBody>
      </p:sp>
      <p:sp>
        <p:nvSpPr>
          <p:cNvPr id="15" name="テキスト ボックス 14">
            <a:extLst>
              <a:ext uri="{FF2B5EF4-FFF2-40B4-BE49-F238E27FC236}">
                <a16:creationId xmlns:a16="http://schemas.microsoft.com/office/drawing/2014/main" id="{80E66811-A0E1-CED5-4104-8163288F7741}"/>
              </a:ext>
            </a:extLst>
          </p:cNvPr>
          <p:cNvSpPr txBox="1"/>
          <p:nvPr/>
        </p:nvSpPr>
        <p:spPr>
          <a:xfrm>
            <a:off x="534878" y="5225474"/>
            <a:ext cx="4734379" cy="1840452"/>
          </a:xfrm>
          <a:prstGeom prst="rect">
            <a:avLst/>
          </a:prstGeom>
          <a:solidFill>
            <a:srgbClr val="E4F6FD"/>
          </a:solidFill>
        </p:spPr>
        <p:txBody>
          <a:bodyPr wrap="square" lIns="180000" tIns="108000" rIns="180000" bIns="108000" rtlCol="0" anchor="ctr">
            <a:normAutofit lnSpcReduction="10000"/>
          </a:bodyPr>
          <a:lstStyle/>
          <a:p>
            <a:pPr marL="171450" marR="0" indent="-171450" defTabSz="914400" eaLnBrk="1" fontAlgn="auto" latinLnBrk="0" hangingPunct="1">
              <a:lnSpc>
                <a:spcPct val="110000"/>
              </a:lnSpc>
              <a:spcBef>
                <a:spcPts val="0"/>
              </a:spcBef>
              <a:spcAft>
                <a:spcPts val="300"/>
              </a:spcAft>
              <a:buClr>
                <a:srgbClr val="01B4D2"/>
              </a:buClr>
              <a:buSzPct val="70000"/>
              <a:buFont typeface="Wingdings" panose="05000000000000000000" pitchFamily="2" charset="2"/>
              <a:buChar char="l"/>
              <a:tabLst/>
            </a:pPr>
            <a:r>
              <a:rPr kumimoji="1" lang="ja-JP" altLang="en-US" sz="1200" kern="0" spc="100" dirty="0">
                <a:latin typeface="+mn-ea"/>
                <a:cs typeface="メイリオ" panose="020B0604030504040204" pitchFamily="50" charset="-128"/>
              </a:rPr>
              <a:t>上記の事例では、主に</a:t>
            </a:r>
            <a:r>
              <a:rPr kumimoji="1" lang="en-US" altLang="ja-JP" sz="1200" b="1" kern="0" spc="100" dirty="0">
                <a:solidFill>
                  <a:srgbClr val="019DB7"/>
                </a:solidFill>
                <a:latin typeface="+mn-ea"/>
                <a:cs typeface="メイリオ" panose="020B0604030504040204" pitchFamily="50" charset="-128"/>
              </a:rPr>
              <a:t>SSW</a:t>
            </a:r>
            <a:r>
              <a:rPr kumimoji="1" lang="ja-JP" altLang="en-US" sz="1200" b="1" kern="0" spc="100" dirty="0">
                <a:solidFill>
                  <a:srgbClr val="019DB7"/>
                </a:solidFill>
                <a:latin typeface="+mn-ea"/>
                <a:cs typeface="メイリオ" panose="020B0604030504040204" pitchFamily="50" charset="-128"/>
              </a:rPr>
              <a:t>から事業者への紹介</a:t>
            </a:r>
            <a:r>
              <a:rPr kumimoji="1" lang="ja-JP" altLang="en-US" sz="1200" kern="0" spc="100" dirty="0">
                <a:latin typeface="+mn-ea"/>
                <a:cs typeface="メイリオ" panose="020B0604030504040204" pitchFamily="50" charset="-128"/>
              </a:rPr>
              <a:t>によって利用に至るケースが多い。</a:t>
            </a:r>
            <a:endParaRPr kumimoji="1" lang="en-US" altLang="ja-JP" sz="1200" kern="0" spc="100" dirty="0">
              <a:latin typeface="+mn-ea"/>
              <a:cs typeface="メイリオ" panose="020B0604030504040204" pitchFamily="50" charset="-128"/>
            </a:endParaRPr>
          </a:p>
          <a:p>
            <a:pPr marL="171450" marR="0" indent="-171450" defTabSz="914400" eaLnBrk="1" fontAlgn="auto" latinLnBrk="0" hangingPunct="1">
              <a:lnSpc>
                <a:spcPct val="110000"/>
              </a:lnSpc>
              <a:spcBef>
                <a:spcPts val="0"/>
              </a:spcBef>
              <a:spcAft>
                <a:spcPts val="300"/>
              </a:spcAft>
              <a:buClr>
                <a:srgbClr val="01B4D2"/>
              </a:buClr>
              <a:buSzPct val="70000"/>
              <a:buFont typeface="Wingdings" panose="05000000000000000000" pitchFamily="2" charset="2"/>
              <a:buChar char="l"/>
              <a:tabLst/>
            </a:pPr>
            <a:r>
              <a:rPr kumimoji="1" lang="ja-JP" altLang="en-US" sz="1200" kern="0" spc="100" dirty="0">
                <a:latin typeface="+mn-ea"/>
                <a:cs typeface="メイリオ" panose="020B0604030504040204" pitchFamily="50" charset="-128"/>
              </a:rPr>
              <a:t>紹介があった保護者・児童について、</a:t>
            </a:r>
            <a:r>
              <a:rPr kumimoji="1" lang="ja-JP" altLang="en-US" sz="1200" b="1" kern="0" spc="100" dirty="0">
                <a:solidFill>
                  <a:srgbClr val="019DB7"/>
                </a:solidFill>
                <a:latin typeface="+mn-ea"/>
                <a:cs typeface="メイリオ" panose="020B0604030504040204" pitchFamily="50" charset="-128"/>
              </a:rPr>
              <a:t>事業者にて拠点見学や面談・アセスメント</a:t>
            </a:r>
            <a:r>
              <a:rPr kumimoji="1" lang="ja-JP" altLang="en-US" sz="1200" kern="0" spc="100" dirty="0">
                <a:latin typeface="+mn-ea"/>
                <a:cs typeface="メイリオ" panose="020B0604030504040204" pitchFamily="50" charset="-128"/>
              </a:rPr>
              <a:t>に対応した後、拠点での</a:t>
            </a:r>
            <a:r>
              <a:rPr kumimoji="1" lang="ja-JP" altLang="en-US" sz="1200" b="1" kern="0" spc="100" dirty="0">
                <a:solidFill>
                  <a:srgbClr val="019DB7"/>
                </a:solidFill>
                <a:latin typeface="+mn-ea"/>
                <a:cs typeface="メイリオ" panose="020B0604030504040204" pitchFamily="50" charset="-128"/>
              </a:rPr>
              <a:t>受入可否を判断</a:t>
            </a:r>
            <a:r>
              <a:rPr kumimoji="1" lang="ja-JP" altLang="en-US" sz="1200" kern="0" spc="100" dirty="0">
                <a:latin typeface="+mn-ea"/>
                <a:cs typeface="メイリオ" panose="020B0604030504040204" pitchFamily="50" charset="-128"/>
              </a:rPr>
              <a:t>し、保護者が利用を希望する場合</a:t>
            </a:r>
            <a:r>
              <a:rPr kumimoji="1" lang="ja-JP" altLang="en-US" sz="1200" kern="0" spc="100">
                <a:latin typeface="+mn-ea"/>
                <a:cs typeface="メイリオ" panose="020B0604030504040204" pitchFamily="50" charset="-128"/>
              </a:rPr>
              <a:t>には自治体に</a:t>
            </a:r>
            <a:r>
              <a:rPr kumimoji="1" lang="ja-JP" altLang="en-US" sz="1200" b="1" kern="0" spc="100" dirty="0">
                <a:solidFill>
                  <a:srgbClr val="019DB7"/>
                </a:solidFill>
                <a:latin typeface="+mn-ea"/>
                <a:cs typeface="メイリオ" panose="020B0604030504040204" pitchFamily="50" charset="-128"/>
              </a:rPr>
              <a:t>意見書を送っている</a:t>
            </a:r>
            <a:r>
              <a:rPr kumimoji="1" lang="ja-JP" altLang="en-US" sz="1200" kern="0" spc="100" dirty="0">
                <a:solidFill>
                  <a:schemeClr val="tx1">
                    <a:lumMod val="75000"/>
                    <a:lumOff val="25000"/>
                  </a:schemeClr>
                </a:solidFill>
                <a:latin typeface="+mn-ea"/>
                <a:cs typeface="メイリオ" panose="020B0604030504040204" pitchFamily="50" charset="-128"/>
              </a:rPr>
              <a:t>。</a:t>
            </a:r>
            <a:endParaRPr kumimoji="1" lang="en-US" altLang="ja-JP" sz="1200" kern="0" spc="100" dirty="0">
              <a:solidFill>
                <a:schemeClr val="tx1">
                  <a:lumMod val="75000"/>
                  <a:lumOff val="25000"/>
                </a:schemeClr>
              </a:solidFill>
              <a:latin typeface="+mn-ea"/>
              <a:cs typeface="メイリオ" panose="020B0604030504040204" pitchFamily="50" charset="-128"/>
            </a:endParaRPr>
          </a:p>
          <a:p>
            <a:pPr marL="171450" marR="0" indent="-171450" defTabSz="914400" eaLnBrk="1" fontAlgn="auto" latinLnBrk="0" hangingPunct="1">
              <a:lnSpc>
                <a:spcPct val="110000"/>
              </a:lnSpc>
              <a:spcBef>
                <a:spcPts val="0"/>
              </a:spcBef>
              <a:spcAft>
                <a:spcPts val="300"/>
              </a:spcAft>
              <a:buClr>
                <a:srgbClr val="01B4D2"/>
              </a:buClr>
              <a:buSzPct val="70000"/>
              <a:buFont typeface="Wingdings" panose="05000000000000000000" pitchFamily="2" charset="2"/>
              <a:buChar char="l"/>
              <a:tabLst/>
            </a:pPr>
            <a:r>
              <a:rPr kumimoji="1" lang="ja-JP" altLang="en-US" sz="1200" kern="0" spc="100" dirty="0">
                <a:latin typeface="+mn-ea"/>
                <a:cs typeface="メイリオ" panose="020B0604030504040204" pitchFamily="50" charset="-128"/>
              </a:rPr>
              <a:t>日頃児童や家庭に伴走して支援を行うノウハウがある事業者が利用決定に至る判断までの役割を多く担っている。</a:t>
            </a:r>
            <a:endParaRPr kumimoji="1" lang="en-US" altLang="ja-JP" sz="1200" kern="0" spc="100" dirty="0">
              <a:latin typeface="+mn-ea"/>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B4A43E75-FE1E-1ACC-BEB7-AFBAAE71B168}"/>
              </a:ext>
            </a:extLst>
          </p:cNvPr>
          <p:cNvSpPr txBox="1"/>
          <p:nvPr/>
        </p:nvSpPr>
        <p:spPr>
          <a:xfrm>
            <a:off x="5421859" y="5225474"/>
            <a:ext cx="4759990" cy="1840451"/>
          </a:xfrm>
          <a:prstGeom prst="rect">
            <a:avLst/>
          </a:prstGeom>
          <a:solidFill>
            <a:srgbClr val="E4F6FD"/>
          </a:solidFill>
        </p:spPr>
        <p:txBody>
          <a:bodyPr wrap="square" lIns="180000" tIns="108000" rIns="180000" bIns="108000" rtlCol="0" anchor="ctr">
            <a:normAutofit/>
          </a:bodyPr>
          <a:lstStyle/>
          <a:p>
            <a:pPr marL="171450" marR="0" indent="-171450" defTabSz="914400" eaLnBrk="1" fontAlgn="auto" latinLnBrk="0" hangingPunct="1">
              <a:lnSpc>
                <a:spcPct val="110000"/>
              </a:lnSpc>
              <a:spcBef>
                <a:spcPts val="0"/>
              </a:spcBef>
              <a:spcAft>
                <a:spcPts val="300"/>
              </a:spcAft>
              <a:buClr>
                <a:srgbClr val="01B4D2"/>
              </a:buClr>
              <a:buSzPct val="70000"/>
              <a:buFont typeface="Wingdings" panose="05000000000000000000" pitchFamily="2" charset="2"/>
              <a:buChar char="l"/>
              <a:tabLst/>
            </a:pPr>
            <a:r>
              <a:rPr kumimoji="1" lang="ja-JP" altLang="en-US" sz="1200" kern="0" spc="100" dirty="0">
                <a:latin typeface="+mn-ea"/>
                <a:cs typeface="メイリオ" panose="020B0604030504040204" pitchFamily="50" charset="-128"/>
              </a:rPr>
              <a:t>上記の事例では、主に</a:t>
            </a:r>
            <a:r>
              <a:rPr kumimoji="1" lang="ja-JP" altLang="en-US" sz="1200" b="1" kern="0" spc="100" dirty="0">
                <a:solidFill>
                  <a:srgbClr val="019DB7"/>
                </a:solidFill>
                <a:latin typeface="+mn-ea"/>
                <a:cs typeface="メイリオ" panose="020B0604030504040204" pitchFamily="50" charset="-128"/>
              </a:rPr>
              <a:t>自治体ワーカーによる利用勧奨</a:t>
            </a:r>
            <a:r>
              <a:rPr kumimoji="1" lang="ja-JP" altLang="en-US" sz="1200" kern="0" spc="100" dirty="0">
                <a:latin typeface="+mn-ea"/>
                <a:cs typeface="メイリオ" panose="020B0604030504040204" pitchFamily="50" charset="-128"/>
              </a:rPr>
              <a:t>によって利用に至るケースが多い。</a:t>
            </a:r>
            <a:endParaRPr kumimoji="1" lang="en-US" altLang="ja-JP" sz="1200" kern="0" spc="100" dirty="0">
              <a:latin typeface="+mn-ea"/>
              <a:cs typeface="メイリオ" panose="020B0604030504040204" pitchFamily="50" charset="-128"/>
            </a:endParaRPr>
          </a:p>
          <a:p>
            <a:pPr marL="171450" marR="0" indent="-171450" defTabSz="914400" eaLnBrk="1" fontAlgn="auto" latinLnBrk="0" hangingPunct="1">
              <a:lnSpc>
                <a:spcPct val="110000"/>
              </a:lnSpc>
              <a:spcBef>
                <a:spcPts val="0"/>
              </a:spcBef>
              <a:spcAft>
                <a:spcPts val="300"/>
              </a:spcAft>
              <a:buClr>
                <a:srgbClr val="01B4D2"/>
              </a:buClr>
              <a:buSzPct val="70000"/>
              <a:buFont typeface="Wingdings" panose="05000000000000000000" pitchFamily="2" charset="2"/>
              <a:buChar char="l"/>
              <a:tabLst/>
            </a:pPr>
            <a:r>
              <a:rPr kumimoji="1" lang="ja-JP" altLang="en-US" sz="1200" kern="0" spc="100" dirty="0">
                <a:latin typeface="+mn-ea"/>
                <a:cs typeface="メイリオ" panose="020B0604030504040204" pitchFamily="50" charset="-128"/>
              </a:rPr>
              <a:t>対象となる保護者・児童について、</a:t>
            </a:r>
            <a:r>
              <a:rPr kumimoji="1" lang="ja-JP" altLang="en-US" sz="1200" b="1" kern="0" spc="100" dirty="0">
                <a:solidFill>
                  <a:srgbClr val="019DB7"/>
                </a:solidFill>
                <a:latin typeface="+mn-ea"/>
                <a:cs typeface="メイリオ" panose="020B0604030504040204" pitchFamily="50" charset="-128"/>
              </a:rPr>
              <a:t>自治体ワーカーにて面談・アセスメント</a:t>
            </a:r>
            <a:r>
              <a:rPr kumimoji="1" lang="ja-JP" altLang="en-US" sz="1200" kern="0" spc="100" dirty="0">
                <a:latin typeface="+mn-ea"/>
                <a:cs typeface="メイリオ" panose="020B0604030504040204" pitchFamily="50" charset="-128"/>
              </a:rPr>
              <a:t>に対応した後、</a:t>
            </a:r>
            <a:r>
              <a:rPr kumimoji="1" lang="ja-JP" altLang="en-US" sz="1200" b="1" kern="0" spc="100" dirty="0">
                <a:solidFill>
                  <a:srgbClr val="019DB7"/>
                </a:solidFill>
                <a:latin typeface="+mn-ea"/>
                <a:cs typeface="メイリオ" panose="020B0604030504040204" pitchFamily="50" charset="-128"/>
              </a:rPr>
              <a:t>事業者は拠点見学に協力</a:t>
            </a:r>
            <a:r>
              <a:rPr kumimoji="1" lang="ja-JP" altLang="en-US" sz="1200" kern="0" spc="100" dirty="0">
                <a:latin typeface="+mn-ea"/>
                <a:cs typeface="メイリオ" panose="020B0604030504040204" pitchFamily="50" charset="-128"/>
              </a:rPr>
              <a:t>する形をとっている。</a:t>
            </a:r>
            <a:endParaRPr kumimoji="1" lang="en-US" altLang="ja-JP" sz="1200" kern="0" spc="100" dirty="0">
              <a:latin typeface="+mn-ea"/>
              <a:cs typeface="メイリオ" panose="020B0604030504040204" pitchFamily="50" charset="-128"/>
            </a:endParaRPr>
          </a:p>
        </p:txBody>
      </p:sp>
      <p:grpSp>
        <p:nvGrpSpPr>
          <p:cNvPr id="33" name="グループ化 32">
            <a:extLst>
              <a:ext uri="{FF2B5EF4-FFF2-40B4-BE49-F238E27FC236}">
                <a16:creationId xmlns:a16="http://schemas.microsoft.com/office/drawing/2014/main" id="{7C917A73-FD6C-625B-665A-3445A882A80F}"/>
              </a:ext>
            </a:extLst>
          </p:cNvPr>
          <p:cNvGrpSpPr/>
          <p:nvPr/>
        </p:nvGrpSpPr>
        <p:grpSpPr>
          <a:xfrm>
            <a:off x="552280" y="1929204"/>
            <a:ext cx="9599626" cy="216123"/>
            <a:chOff x="552280" y="2212348"/>
            <a:chExt cx="9599626" cy="216123"/>
          </a:xfrm>
        </p:grpSpPr>
        <p:sp>
          <p:nvSpPr>
            <p:cNvPr id="34" name="四角形: 角を丸くする 33">
              <a:extLst>
                <a:ext uri="{FF2B5EF4-FFF2-40B4-BE49-F238E27FC236}">
                  <a16:creationId xmlns:a16="http://schemas.microsoft.com/office/drawing/2014/main" id="{A48D6E0A-AE75-AEA5-44B2-11E814AD765B}"/>
                </a:ext>
              </a:extLst>
            </p:cNvPr>
            <p:cNvSpPr/>
            <p:nvPr/>
          </p:nvSpPr>
          <p:spPr>
            <a:xfrm>
              <a:off x="850470" y="2212348"/>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dirty="0">
                  <a:solidFill>
                    <a:srgbClr val="01B4D2"/>
                  </a:solidFill>
                </a:rPr>
                <a:t>事業者が深く関わる事例</a:t>
              </a:r>
            </a:p>
          </p:txBody>
        </p:sp>
        <p:sp>
          <p:nvSpPr>
            <p:cNvPr id="35" name="四角形: 角を丸くする 34">
              <a:extLst>
                <a:ext uri="{FF2B5EF4-FFF2-40B4-BE49-F238E27FC236}">
                  <a16:creationId xmlns:a16="http://schemas.microsoft.com/office/drawing/2014/main" id="{7B74F642-F92B-038D-2251-FF099AB8B23F}"/>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36" name="グループ化 35">
            <a:extLst>
              <a:ext uri="{FF2B5EF4-FFF2-40B4-BE49-F238E27FC236}">
                <a16:creationId xmlns:a16="http://schemas.microsoft.com/office/drawing/2014/main" id="{F69B3819-3644-E34A-44A6-D671DCF254D2}"/>
              </a:ext>
            </a:extLst>
          </p:cNvPr>
          <p:cNvGrpSpPr/>
          <p:nvPr/>
        </p:nvGrpSpPr>
        <p:grpSpPr>
          <a:xfrm>
            <a:off x="5421858" y="1929204"/>
            <a:ext cx="9599626" cy="216123"/>
            <a:chOff x="552280" y="2212348"/>
            <a:chExt cx="9599626" cy="216123"/>
          </a:xfrm>
        </p:grpSpPr>
        <p:sp>
          <p:nvSpPr>
            <p:cNvPr id="37" name="四角形: 角を丸くする 36">
              <a:extLst>
                <a:ext uri="{FF2B5EF4-FFF2-40B4-BE49-F238E27FC236}">
                  <a16:creationId xmlns:a16="http://schemas.microsoft.com/office/drawing/2014/main" id="{A50FB94C-86C9-16AD-87C3-71E5E03DDB98}"/>
                </a:ext>
              </a:extLst>
            </p:cNvPr>
            <p:cNvSpPr/>
            <p:nvPr/>
          </p:nvSpPr>
          <p:spPr>
            <a:xfrm>
              <a:off x="850470" y="2212348"/>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自治体主導で進める事例</a:t>
              </a:r>
            </a:p>
          </p:txBody>
        </p:sp>
        <p:sp>
          <p:nvSpPr>
            <p:cNvPr id="38" name="四角形: 角を丸くする 37">
              <a:extLst>
                <a:ext uri="{FF2B5EF4-FFF2-40B4-BE49-F238E27FC236}">
                  <a16:creationId xmlns:a16="http://schemas.microsoft.com/office/drawing/2014/main" id="{57EF894D-11EC-8BE1-B561-4D1614B18C13}"/>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1" name="四角形: 角を丸くする 10">
            <a:extLst>
              <a:ext uri="{FF2B5EF4-FFF2-40B4-BE49-F238E27FC236}">
                <a16:creationId xmlns:a16="http://schemas.microsoft.com/office/drawing/2014/main" id="{9603487E-A415-1CA7-C847-D4E4D95478AE}"/>
              </a:ext>
            </a:extLst>
          </p:cNvPr>
          <p:cNvSpPr/>
          <p:nvPr/>
        </p:nvSpPr>
        <p:spPr>
          <a:xfrm>
            <a:off x="2970904" y="2729333"/>
            <a:ext cx="2298353" cy="504000"/>
          </a:xfrm>
          <a:prstGeom prst="roundRect">
            <a:avLst/>
          </a:prstGeom>
          <a:solidFill>
            <a:srgbClr val="FDFFD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en-US" altLang="ja-JP" sz="1200" b="1">
                <a:solidFill>
                  <a:srgbClr val="019DB7"/>
                </a:solidFill>
                <a:cs typeface="メイリオ" panose="020B0604030504040204" pitchFamily="50" charset="-128"/>
              </a:rPr>
              <a:t>SSW※</a:t>
            </a:r>
            <a:r>
              <a:rPr kumimoji="1" lang="ja-JP" altLang="en-US" sz="1200" b="1">
                <a:solidFill>
                  <a:srgbClr val="019DB7"/>
                </a:solidFill>
                <a:cs typeface="メイリオ" panose="020B0604030504040204" pitchFamily="50" charset="-128"/>
              </a:rPr>
              <a:t>から事業者への</a:t>
            </a:r>
            <a:br>
              <a:rPr kumimoji="1" lang="en-US" altLang="ja-JP" sz="1200" b="1">
                <a:solidFill>
                  <a:srgbClr val="019DB7"/>
                </a:solidFill>
                <a:cs typeface="メイリオ" panose="020B0604030504040204" pitchFamily="50" charset="-128"/>
              </a:rPr>
            </a:br>
            <a:r>
              <a:rPr kumimoji="1" lang="ja-JP" altLang="en-US" sz="1200" b="1">
                <a:solidFill>
                  <a:srgbClr val="019DB7"/>
                </a:solidFill>
                <a:cs typeface="メイリオ" panose="020B0604030504040204" pitchFamily="50" charset="-128"/>
              </a:rPr>
              <a:t>直接紹介のケースが主</a:t>
            </a:r>
          </a:p>
        </p:txBody>
      </p:sp>
      <p:cxnSp>
        <p:nvCxnSpPr>
          <p:cNvPr id="12" name="直線矢印コネクタ 11">
            <a:extLst>
              <a:ext uri="{FF2B5EF4-FFF2-40B4-BE49-F238E27FC236}">
                <a16:creationId xmlns:a16="http://schemas.microsoft.com/office/drawing/2014/main" id="{793E18F4-37E4-5ADF-39A2-F0FB3BB3388E}"/>
              </a:ext>
            </a:extLst>
          </p:cNvPr>
          <p:cNvCxnSpPr>
            <a:cxnSpLocks/>
            <a:stCxn id="16" idx="1"/>
            <a:endCxn id="13" idx="3"/>
          </p:cNvCxnSpPr>
          <p:nvPr/>
        </p:nvCxnSpPr>
        <p:spPr>
          <a:xfrm flipH="1">
            <a:off x="2798576" y="4486898"/>
            <a:ext cx="172328"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4B27A23D-B99D-7D8B-C902-B73F77CA7786}"/>
              </a:ext>
            </a:extLst>
          </p:cNvPr>
          <p:cNvSpPr/>
          <p:nvPr/>
        </p:nvSpPr>
        <p:spPr>
          <a:xfrm>
            <a:off x="500223" y="4234898"/>
            <a:ext cx="2298353" cy="504000"/>
          </a:xfrm>
          <a:prstGeom prst="round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200" b="1">
                <a:solidFill>
                  <a:schemeClr val="tx1">
                    <a:lumMod val="75000"/>
                    <a:lumOff val="25000"/>
                  </a:schemeClr>
                </a:solidFill>
                <a:latin typeface="+mj-lt"/>
                <a:cs typeface="メイリオ" panose="020B0604030504040204" pitchFamily="50" charset="-128"/>
              </a:rPr>
              <a:t>申請受付・利用判断</a:t>
            </a:r>
          </a:p>
        </p:txBody>
      </p:sp>
      <p:cxnSp>
        <p:nvCxnSpPr>
          <p:cNvPr id="14" name="直線矢印コネクタ 13">
            <a:extLst>
              <a:ext uri="{FF2B5EF4-FFF2-40B4-BE49-F238E27FC236}">
                <a16:creationId xmlns:a16="http://schemas.microsoft.com/office/drawing/2014/main" id="{4B38FE9B-6408-A8EB-0AA5-9AD130B6EFF2}"/>
              </a:ext>
            </a:extLst>
          </p:cNvPr>
          <p:cNvCxnSpPr>
            <a:cxnSpLocks/>
            <a:stCxn id="11" idx="2"/>
            <a:endCxn id="26" idx="0"/>
          </p:cNvCxnSpPr>
          <p:nvPr/>
        </p:nvCxnSpPr>
        <p:spPr>
          <a:xfrm>
            <a:off x="4120081" y="3233333"/>
            <a:ext cx="0" cy="25140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4646E151-AC52-AC0C-4BD6-48F123FB7388}"/>
              </a:ext>
            </a:extLst>
          </p:cNvPr>
          <p:cNvSpPr/>
          <p:nvPr/>
        </p:nvSpPr>
        <p:spPr>
          <a:xfrm>
            <a:off x="2970904" y="4234898"/>
            <a:ext cx="2298353" cy="504000"/>
          </a:xfrm>
          <a:prstGeom prst="round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200" b="1">
                <a:solidFill>
                  <a:schemeClr val="tx1">
                    <a:lumMod val="75000"/>
                    <a:lumOff val="25000"/>
                  </a:schemeClr>
                </a:solidFill>
                <a:latin typeface="+mj-lt"/>
                <a:cs typeface="メイリオ" panose="020B0604030504040204" pitchFamily="50" charset="-128"/>
              </a:rPr>
              <a:t>受入可否意見</a:t>
            </a:r>
          </a:p>
        </p:txBody>
      </p:sp>
      <p:sp>
        <p:nvSpPr>
          <p:cNvPr id="17" name="テキスト ボックス 16">
            <a:extLst>
              <a:ext uri="{FF2B5EF4-FFF2-40B4-BE49-F238E27FC236}">
                <a16:creationId xmlns:a16="http://schemas.microsoft.com/office/drawing/2014/main" id="{AAFFBFB9-F9B2-3F8B-EE9F-B2A26FB12544}"/>
              </a:ext>
            </a:extLst>
          </p:cNvPr>
          <p:cNvSpPr txBox="1"/>
          <p:nvPr/>
        </p:nvSpPr>
        <p:spPr>
          <a:xfrm>
            <a:off x="1150474" y="4797758"/>
            <a:ext cx="3496532" cy="250650"/>
          </a:xfrm>
          <a:prstGeom prst="rect">
            <a:avLst/>
          </a:prstGeom>
          <a:noFill/>
        </p:spPr>
        <p:txBody>
          <a:bodyPr wrap="square" lIns="72000" tIns="36000" rIns="72000" bIns="36000" rtlCol="0" anchor="ctr">
            <a:no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kern="0">
                <a:solidFill>
                  <a:schemeClr val="tx1">
                    <a:lumMod val="75000"/>
                    <a:lumOff val="25000"/>
                  </a:schemeClr>
                </a:solidFill>
                <a:latin typeface="+mj-lt"/>
                <a:ea typeface="+mj-ea"/>
                <a:cs typeface="メイリオ" panose="020B0604030504040204" pitchFamily="50" charset="-128"/>
              </a:rPr>
              <a:t>保護者が利用を希望する場合、意見書を送付</a:t>
            </a:r>
          </a:p>
        </p:txBody>
      </p:sp>
      <p:sp>
        <p:nvSpPr>
          <p:cNvPr id="19" name="正方形/長方形 18">
            <a:extLst>
              <a:ext uri="{FF2B5EF4-FFF2-40B4-BE49-F238E27FC236}">
                <a16:creationId xmlns:a16="http://schemas.microsoft.com/office/drawing/2014/main" id="{1566B383-CB8D-F522-7470-0ED1599B7658}"/>
              </a:ext>
            </a:extLst>
          </p:cNvPr>
          <p:cNvSpPr/>
          <p:nvPr/>
        </p:nvSpPr>
        <p:spPr>
          <a:xfrm>
            <a:off x="7872759" y="2286001"/>
            <a:ext cx="2298353" cy="366401"/>
          </a:xfrm>
          <a:prstGeom prst="rect">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spc="300">
                <a:solidFill>
                  <a:schemeClr val="bg1"/>
                </a:solidFill>
                <a:latin typeface="+mj-lt"/>
                <a:cs typeface="メイリオ" panose="020B0604030504040204" pitchFamily="50" charset="-128"/>
              </a:rPr>
              <a:t>事業者</a:t>
            </a:r>
          </a:p>
        </p:txBody>
      </p:sp>
      <p:sp>
        <p:nvSpPr>
          <p:cNvPr id="20" name="四角形: 角を丸くする 19">
            <a:extLst>
              <a:ext uri="{FF2B5EF4-FFF2-40B4-BE49-F238E27FC236}">
                <a16:creationId xmlns:a16="http://schemas.microsoft.com/office/drawing/2014/main" id="{2059DB29-6E04-982C-B94B-3EF5879AA98E}"/>
              </a:ext>
            </a:extLst>
          </p:cNvPr>
          <p:cNvSpPr/>
          <p:nvPr/>
        </p:nvSpPr>
        <p:spPr>
          <a:xfrm>
            <a:off x="5421866" y="4234898"/>
            <a:ext cx="2298343" cy="504000"/>
          </a:xfrm>
          <a:prstGeom prst="round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200" b="1">
                <a:solidFill>
                  <a:schemeClr val="tx1">
                    <a:lumMod val="75000"/>
                    <a:lumOff val="25000"/>
                  </a:schemeClr>
                </a:solidFill>
                <a:latin typeface="+mj-lt"/>
                <a:cs typeface="メイリオ" panose="020B0604030504040204" pitchFamily="50" charset="-128"/>
              </a:rPr>
              <a:t>申請受付・利用判断</a:t>
            </a:r>
          </a:p>
        </p:txBody>
      </p:sp>
      <p:sp>
        <p:nvSpPr>
          <p:cNvPr id="21" name="四角形: 角を丸くする 20">
            <a:extLst>
              <a:ext uri="{FF2B5EF4-FFF2-40B4-BE49-F238E27FC236}">
                <a16:creationId xmlns:a16="http://schemas.microsoft.com/office/drawing/2014/main" id="{73236CCD-F6E3-0A2D-2C4D-6EC26AEA5FDC}"/>
              </a:ext>
            </a:extLst>
          </p:cNvPr>
          <p:cNvSpPr/>
          <p:nvPr/>
        </p:nvSpPr>
        <p:spPr>
          <a:xfrm>
            <a:off x="7940216" y="3474144"/>
            <a:ext cx="2056766" cy="504000"/>
          </a:xfrm>
          <a:prstGeom prst="round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200" b="1">
                <a:solidFill>
                  <a:schemeClr val="tx1">
                    <a:lumMod val="75000"/>
                    <a:lumOff val="25000"/>
                  </a:schemeClr>
                </a:solidFill>
                <a:latin typeface="+mj-lt"/>
                <a:cs typeface="メイリオ" panose="020B0604030504040204" pitchFamily="50" charset="-128"/>
              </a:rPr>
              <a:t>拠点見学</a:t>
            </a:r>
            <a:endParaRPr kumimoji="1" lang="en-US" altLang="ja-JP" sz="1200" b="1">
              <a:solidFill>
                <a:schemeClr val="tx1">
                  <a:lumMod val="75000"/>
                  <a:lumOff val="25000"/>
                </a:schemeClr>
              </a:solidFill>
              <a:latin typeface="+mj-lt"/>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82542A6D-AFAD-C28D-FB98-E9032738A9CD}"/>
              </a:ext>
            </a:extLst>
          </p:cNvPr>
          <p:cNvSpPr txBox="1"/>
          <p:nvPr/>
        </p:nvSpPr>
        <p:spPr>
          <a:xfrm>
            <a:off x="7147756" y="4571796"/>
            <a:ext cx="2523873" cy="508754"/>
          </a:xfrm>
          <a:prstGeom prst="rect">
            <a:avLst/>
          </a:prstGeom>
          <a:noFill/>
        </p:spPr>
        <p:txBody>
          <a:bodyPr wrap="square" lIns="72000" tIns="36000" rIns="72000" bIns="36000" rtlCol="0" anchor="ctr">
            <a:no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kern="0">
                <a:solidFill>
                  <a:schemeClr val="tx1">
                    <a:lumMod val="75000"/>
                    <a:lumOff val="25000"/>
                  </a:schemeClr>
                </a:solidFill>
                <a:latin typeface="+mj-lt"/>
                <a:ea typeface="+mj-ea"/>
                <a:cs typeface="メイリオ" panose="020B0604030504040204" pitchFamily="50" charset="-128"/>
              </a:rPr>
              <a:t>保護者が利用を</a:t>
            </a:r>
            <a:endParaRPr kumimoji="1" lang="en-US" altLang="ja-JP" sz="1200" kern="0">
              <a:solidFill>
                <a:schemeClr val="tx1">
                  <a:lumMod val="75000"/>
                  <a:lumOff val="25000"/>
                </a:schemeClr>
              </a:solidFill>
              <a:latin typeface="+mj-lt"/>
              <a:ea typeface="+mj-ea"/>
              <a:cs typeface="メイリオ" panose="020B0604030504040204" pitchFamily="50" charset="-128"/>
            </a:endParaRPr>
          </a:p>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kern="0">
                <a:solidFill>
                  <a:schemeClr val="tx1">
                    <a:lumMod val="75000"/>
                    <a:lumOff val="25000"/>
                  </a:schemeClr>
                </a:solidFill>
                <a:latin typeface="+mj-lt"/>
                <a:ea typeface="+mj-ea"/>
                <a:cs typeface="メイリオ" panose="020B0604030504040204" pitchFamily="50" charset="-128"/>
              </a:rPr>
              <a:t>希望する場合</a:t>
            </a:r>
          </a:p>
        </p:txBody>
      </p:sp>
      <p:sp>
        <p:nvSpPr>
          <p:cNvPr id="24" name="四角形: 角を丸くする 23">
            <a:extLst>
              <a:ext uri="{FF2B5EF4-FFF2-40B4-BE49-F238E27FC236}">
                <a16:creationId xmlns:a16="http://schemas.microsoft.com/office/drawing/2014/main" id="{BFAC0CEC-D790-8F27-5059-D752CBED4CBF}"/>
              </a:ext>
            </a:extLst>
          </p:cNvPr>
          <p:cNvSpPr/>
          <p:nvPr/>
        </p:nvSpPr>
        <p:spPr>
          <a:xfrm>
            <a:off x="5421866" y="2723470"/>
            <a:ext cx="2298351" cy="504000"/>
          </a:xfrm>
          <a:prstGeom prst="roundRect">
            <a:avLst/>
          </a:prstGeom>
          <a:solidFill>
            <a:srgbClr val="FDFFD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200" b="1">
                <a:solidFill>
                  <a:srgbClr val="019DB7"/>
                </a:solidFill>
                <a:cs typeface="メイリオ" panose="020B0604030504040204" pitchFamily="50" charset="-128"/>
              </a:rPr>
              <a:t>ワーカーによる利用勧奨が主</a:t>
            </a:r>
            <a:endParaRPr kumimoji="1" lang="en-US" altLang="ja-JP" sz="1200" b="1">
              <a:solidFill>
                <a:srgbClr val="019DB7"/>
              </a:solidFill>
              <a:cs typeface="メイリオ" panose="020B0604030504040204" pitchFamily="50" charset="-128"/>
            </a:endParaRPr>
          </a:p>
        </p:txBody>
      </p:sp>
      <p:cxnSp>
        <p:nvCxnSpPr>
          <p:cNvPr id="25" name="コネクタ: カギ線 24">
            <a:extLst>
              <a:ext uri="{FF2B5EF4-FFF2-40B4-BE49-F238E27FC236}">
                <a16:creationId xmlns:a16="http://schemas.microsoft.com/office/drawing/2014/main" id="{88B292EB-6C8F-6A24-120B-5C41DB8A36C5}"/>
              </a:ext>
            </a:extLst>
          </p:cNvPr>
          <p:cNvCxnSpPr>
            <a:cxnSpLocks/>
            <a:stCxn id="21" idx="2"/>
            <a:endCxn id="20" idx="3"/>
          </p:cNvCxnSpPr>
          <p:nvPr/>
        </p:nvCxnSpPr>
        <p:spPr>
          <a:xfrm rot="5400000">
            <a:off x="8090027" y="3608326"/>
            <a:ext cx="508754" cy="1248390"/>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E24929D1-3E36-B8A3-17AF-C4B7172BB7A6}"/>
              </a:ext>
            </a:extLst>
          </p:cNvPr>
          <p:cNvSpPr/>
          <p:nvPr/>
        </p:nvSpPr>
        <p:spPr>
          <a:xfrm>
            <a:off x="2970905" y="3484734"/>
            <a:ext cx="2298352" cy="504000"/>
          </a:xfrm>
          <a:prstGeom prst="round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200" b="1">
                <a:solidFill>
                  <a:schemeClr val="tx1">
                    <a:lumMod val="75000"/>
                    <a:lumOff val="25000"/>
                  </a:schemeClr>
                </a:solidFill>
                <a:latin typeface="+mj-lt"/>
                <a:cs typeface="メイリオ" panose="020B0604030504040204" pitchFamily="50" charset="-128"/>
              </a:rPr>
              <a:t>拠点見学</a:t>
            </a:r>
            <a:endParaRPr kumimoji="1" lang="en-US" altLang="ja-JP" sz="1200" b="1">
              <a:solidFill>
                <a:schemeClr val="tx1">
                  <a:lumMod val="75000"/>
                  <a:lumOff val="25000"/>
                </a:schemeClr>
              </a:solidFill>
              <a:latin typeface="+mj-lt"/>
              <a:cs typeface="メイリオ" panose="020B0604030504040204" pitchFamily="50" charset="-128"/>
            </a:endParaRPr>
          </a:p>
          <a:p>
            <a:pPr algn="ctr"/>
            <a:r>
              <a:rPr kumimoji="1" lang="ja-JP" altLang="en-US" sz="1200" b="1">
                <a:solidFill>
                  <a:schemeClr val="tx1">
                    <a:lumMod val="75000"/>
                    <a:lumOff val="25000"/>
                  </a:schemeClr>
                </a:solidFill>
                <a:latin typeface="+mj-lt"/>
                <a:cs typeface="メイリオ" panose="020B0604030504040204" pitchFamily="50" charset="-128"/>
              </a:rPr>
              <a:t>面談・アセスメント実施</a:t>
            </a:r>
          </a:p>
        </p:txBody>
      </p:sp>
      <p:cxnSp>
        <p:nvCxnSpPr>
          <p:cNvPr id="27" name="直線矢印コネクタ 26">
            <a:extLst>
              <a:ext uri="{FF2B5EF4-FFF2-40B4-BE49-F238E27FC236}">
                <a16:creationId xmlns:a16="http://schemas.microsoft.com/office/drawing/2014/main" id="{E73C8824-679F-BCAB-7CA9-B747A8A463B6}"/>
              </a:ext>
            </a:extLst>
          </p:cNvPr>
          <p:cNvCxnSpPr>
            <a:cxnSpLocks/>
            <a:stCxn id="26" idx="2"/>
            <a:endCxn id="16" idx="0"/>
          </p:cNvCxnSpPr>
          <p:nvPr/>
        </p:nvCxnSpPr>
        <p:spPr>
          <a:xfrm>
            <a:off x="4120081" y="3988734"/>
            <a:ext cx="0" cy="24616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四角形: 角を丸くする 27">
            <a:extLst>
              <a:ext uri="{FF2B5EF4-FFF2-40B4-BE49-F238E27FC236}">
                <a16:creationId xmlns:a16="http://schemas.microsoft.com/office/drawing/2014/main" id="{AA452FB9-EC18-4624-2F60-02FA07A4CB07}"/>
              </a:ext>
            </a:extLst>
          </p:cNvPr>
          <p:cNvSpPr/>
          <p:nvPr/>
        </p:nvSpPr>
        <p:spPr>
          <a:xfrm>
            <a:off x="5421858" y="3467909"/>
            <a:ext cx="2298352" cy="504000"/>
          </a:xfrm>
          <a:prstGeom prst="round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200" b="1">
                <a:solidFill>
                  <a:schemeClr val="tx1">
                    <a:lumMod val="75000"/>
                    <a:lumOff val="25000"/>
                  </a:schemeClr>
                </a:solidFill>
                <a:latin typeface="+mj-lt"/>
                <a:cs typeface="メイリオ" panose="020B0604030504040204" pitchFamily="50" charset="-128"/>
              </a:rPr>
              <a:t>面談・アセスメント実施</a:t>
            </a:r>
            <a:br>
              <a:rPr kumimoji="1" lang="en-US" altLang="ja-JP" sz="1200" b="1">
                <a:solidFill>
                  <a:schemeClr val="tx1">
                    <a:lumMod val="75000"/>
                    <a:lumOff val="25000"/>
                  </a:schemeClr>
                </a:solidFill>
                <a:latin typeface="+mj-lt"/>
                <a:cs typeface="メイリオ" panose="020B0604030504040204" pitchFamily="50" charset="-128"/>
              </a:rPr>
            </a:br>
            <a:r>
              <a:rPr kumimoji="1" lang="en-US" altLang="ja-JP" sz="1200" b="1">
                <a:solidFill>
                  <a:schemeClr val="tx1">
                    <a:lumMod val="75000"/>
                    <a:lumOff val="25000"/>
                  </a:schemeClr>
                </a:solidFill>
                <a:latin typeface="+mj-lt"/>
                <a:cs typeface="メイリオ" panose="020B0604030504040204" pitchFamily="50" charset="-128"/>
              </a:rPr>
              <a:t>(</a:t>
            </a:r>
            <a:r>
              <a:rPr kumimoji="1" lang="ja-JP" altLang="en-US" sz="1200" b="1">
                <a:solidFill>
                  <a:schemeClr val="tx1">
                    <a:lumMod val="75000"/>
                    <a:lumOff val="25000"/>
                  </a:schemeClr>
                </a:solidFill>
                <a:latin typeface="+mj-lt"/>
                <a:cs typeface="メイリオ" panose="020B0604030504040204" pitchFamily="50" charset="-128"/>
              </a:rPr>
              <a:t>ワーカー</a:t>
            </a:r>
            <a:r>
              <a:rPr kumimoji="1" lang="en-US" altLang="ja-JP" sz="1200" b="1">
                <a:solidFill>
                  <a:schemeClr val="tx1">
                    <a:lumMod val="75000"/>
                    <a:lumOff val="25000"/>
                  </a:schemeClr>
                </a:solidFill>
                <a:latin typeface="+mj-lt"/>
                <a:cs typeface="メイリオ" panose="020B0604030504040204" pitchFamily="50" charset="-128"/>
              </a:rPr>
              <a:t>)</a:t>
            </a:r>
            <a:endParaRPr kumimoji="1" lang="ja-JP" altLang="en-US" sz="1200" b="1">
              <a:solidFill>
                <a:schemeClr val="tx1">
                  <a:lumMod val="75000"/>
                  <a:lumOff val="25000"/>
                </a:schemeClr>
              </a:solidFill>
              <a:latin typeface="+mj-lt"/>
              <a:cs typeface="メイリオ" panose="020B0604030504040204" pitchFamily="50" charset="-128"/>
            </a:endParaRPr>
          </a:p>
        </p:txBody>
      </p:sp>
      <p:cxnSp>
        <p:nvCxnSpPr>
          <p:cNvPr id="29" name="直線矢印コネクタ 28">
            <a:extLst>
              <a:ext uri="{FF2B5EF4-FFF2-40B4-BE49-F238E27FC236}">
                <a16:creationId xmlns:a16="http://schemas.microsoft.com/office/drawing/2014/main" id="{A3C40518-845F-48DC-33B1-F3026A02360F}"/>
              </a:ext>
            </a:extLst>
          </p:cNvPr>
          <p:cNvCxnSpPr>
            <a:cxnSpLocks/>
            <a:stCxn id="24" idx="2"/>
            <a:endCxn id="28" idx="0"/>
          </p:cNvCxnSpPr>
          <p:nvPr/>
        </p:nvCxnSpPr>
        <p:spPr>
          <a:xfrm flipH="1">
            <a:off x="6571034" y="3227470"/>
            <a:ext cx="8" cy="24043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8F41A553-F23B-C410-5110-0EDEA6C07351}"/>
              </a:ext>
            </a:extLst>
          </p:cNvPr>
          <p:cNvCxnSpPr>
            <a:cxnSpLocks/>
            <a:stCxn id="28" idx="3"/>
            <a:endCxn id="21" idx="1"/>
          </p:cNvCxnSpPr>
          <p:nvPr/>
        </p:nvCxnSpPr>
        <p:spPr>
          <a:xfrm>
            <a:off x="7720210" y="3719909"/>
            <a:ext cx="220006" cy="623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CC09D9D4-F1EA-7FF1-C179-B03AA2539D22}"/>
              </a:ext>
            </a:extLst>
          </p:cNvPr>
          <p:cNvSpPr/>
          <p:nvPr/>
        </p:nvSpPr>
        <p:spPr>
          <a:xfrm>
            <a:off x="5421867" y="2286001"/>
            <a:ext cx="2298353" cy="366401"/>
          </a:xfrm>
          <a:prstGeom prst="rect">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spc="300">
                <a:solidFill>
                  <a:schemeClr val="bg1"/>
                </a:solidFill>
                <a:latin typeface="+mj-lt"/>
                <a:cs typeface="メイリオ" panose="020B0604030504040204" pitchFamily="50" charset="-128"/>
              </a:rPr>
              <a:t>自治体</a:t>
            </a:r>
          </a:p>
        </p:txBody>
      </p:sp>
      <p:sp>
        <p:nvSpPr>
          <p:cNvPr id="40" name="正方形/長方形 39">
            <a:extLst>
              <a:ext uri="{FF2B5EF4-FFF2-40B4-BE49-F238E27FC236}">
                <a16:creationId xmlns:a16="http://schemas.microsoft.com/office/drawing/2014/main" id="{87F8200F-6831-E9B3-AE3A-39E8144851F8}"/>
              </a:ext>
            </a:extLst>
          </p:cNvPr>
          <p:cNvSpPr/>
          <p:nvPr/>
        </p:nvSpPr>
        <p:spPr>
          <a:xfrm>
            <a:off x="2970975" y="2286001"/>
            <a:ext cx="2298353" cy="366401"/>
          </a:xfrm>
          <a:prstGeom prst="rect">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spc="300">
                <a:solidFill>
                  <a:schemeClr val="bg1"/>
                </a:solidFill>
                <a:latin typeface="+mj-lt"/>
                <a:cs typeface="メイリオ" panose="020B0604030504040204" pitchFamily="50" charset="-128"/>
              </a:rPr>
              <a:t>事業者</a:t>
            </a:r>
          </a:p>
        </p:txBody>
      </p:sp>
      <p:sp>
        <p:nvSpPr>
          <p:cNvPr id="41" name="正方形/長方形 40">
            <a:extLst>
              <a:ext uri="{FF2B5EF4-FFF2-40B4-BE49-F238E27FC236}">
                <a16:creationId xmlns:a16="http://schemas.microsoft.com/office/drawing/2014/main" id="{0EA1F3E9-D8E9-1C0B-A042-87583E8716D4}"/>
              </a:ext>
            </a:extLst>
          </p:cNvPr>
          <p:cNvSpPr/>
          <p:nvPr/>
        </p:nvSpPr>
        <p:spPr>
          <a:xfrm>
            <a:off x="520084" y="2286001"/>
            <a:ext cx="2298353" cy="366401"/>
          </a:xfrm>
          <a:prstGeom prst="rect">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spc="300">
                <a:solidFill>
                  <a:schemeClr val="bg1"/>
                </a:solidFill>
                <a:latin typeface="+mj-lt"/>
                <a:cs typeface="メイリオ" panose="020B0604030504040204" pitchFamily="50" charset="-128"/>
              </a:rPr>
              <a:t>自治体</a:t>
            </a:r>
          </a:p>
        </p:txBody>
      </p:sp>
      <p:sp>
        <p:nvSpPr>
          <p:cNvPr id="68" name="テキスト ボックス 67">
            <a:extLst>
              <a:ext uri="{FF2B5EF4-FFF2-40B4-BE49-F238E27FC236}">
                <a16:creationId xmlns:a16="http://schemas.microsoft.com/office/drawing/2014/main" id="{E5879145-07F7-8BC6-E35E-72EB318DA532}"/>
              </a:ext>
            </a:extLst>
          </p:cNvPr>
          <p:cNvSpPr txBox="1"/>
          <p:nvPr/>
        </p:nvSpPr>
        <p:spPr>
          <a:xfrm>
            <a:off x="3038823" y="7076684"/>
            <a:ext cx="2307083" cy="194018"/>
          </a:xfrm>
          <a:prstGeom prst="rect">
            <a:avLst/>
          </a:prstGeom>
          <a:noFill/>
        </p:spPr>
        <p:txBody>
          <a:bodyPr wrap="square" lIns="72000" tIns="36000" rIns="72000" bIns="36000" rtlCol="0" anchor="ctr">
            <a:noAutofit/>
          </a:bodyPr>
          <a:lstStyle/>
          <a:p>
            <a:pPr marL="0" marR="0" indent="0" algn="r" defTabSz="914400" eaLnBrk="1" fontAlgn="auto" latinLnBrk="0" hangingPunct="1">
              <a:lnSpc>
                <a:spcPct val="110000"/>
              </a:lnSpc>
              <a:spcBef>
                <a:spcPts val="0"/>
              </a:spcBef>
              <a:spcAft>
                <a:spcPts val="300"/>
              </a:spcAft>
              <a:buClrTx/>
              <a:buSzTx/>
              <a:buFontTx/>
              <a:buNone/>
              <a:tabLst/>
            </a:pPr>
            <a:r>
              <a:rPr kumimoji="1" lang="en-US" altLang="ja-JP" sz="900" kern="0">
                <a:solidFill>
                  <a:schemeClr val="tx1">
                    <a:lumMod val="75000"/>
                    <a:lumOff val="25000"/>
                  </a:schemeClr>
                </a:solidFill>
                <a:latin typeface="+mn-ea"/>
                <a:cs typeface="メイリオ" panose="020B0604030504040204" pitchFamily="50" charset="-128"/>
              </a:rPr>
              <a:t>※SSW</a:t>
            </a:r>
            <a:r>
              <a:rPr kumimoji="1" lang="ja-JP" altLang="en-US" sz="900" kern="0">
                <a:solidFill>
                  <a:schemeClr val="tx1">
                    <a:lumMod val="75000"/>
                    <a:lumOff val="25000"/>
                  </a:schemeClr>
                </a:solidFill>
                <a:latin typeface="+mn-ea"/>
                <a:cs typeface="メイリオ" panose="020B0604030504040204" pitchFamily="50" charset="-128"/>
              </a:rPr>
              <a:t>：スクールソーシャルワーカー</a:t>
            </a:r>
          </a:p>
        </p:txBody>
      </p:sp>
      <p:sp>
        <p:nvSpPr>
          <p:cNvPr id="5" name="テキスト ボックス 4">
            <a:extLst>
              <a:ext uri="{FF2B5EF4-FFF2-40B4-BE49-F238E27FC236}">
                <a16:creationId xmlns:a16="http://schemas.microsoft.com/office/drawing/2014/main" id="{08630E47-FE12-8C78-A917-16C272CBCE5A}"/>
              </a:ext>
            </a:extLst>
          </p:cNvPr>
          <p:cNvSpPr txBox="1"/>
          <p:nvPr/>
        </p:nvSpPr>
        <p:spPr>
          <a:xfrm>
            <a:off x="5057775" y="7148688"/>
            <a:ext cx="5191284" cy="300692"/>
          </a:xfrm>
          <a:prstGeom prst="rect">
            <a:avLst/>
          </a:prstGeom>
          <a:noFill/>
        </p:spPr>
        <p:txBody>
          <a:bodyPr wrap="square" lIns="72000" tIns="36000" rIns="72000" bIns="36000" rtlCol="0" anchor="ctr">
            <a:normAutofit/>
          </a:bodyPr>
          <a:lstStyle/>
          <a:p>
            <a:pPr algn="r" defTabSz="914400">
              <a:lnSpc>
                <a:spcPct val="110000"/>
              </a:lnSpc>
              <a:spcAft>
                <a:spcPts val="300"/>
              </a:spcAft>
            </a:pPr>
            <a:r>
              <a:rPr kumimoji="1" lang="ja-JP" altLang="en-US" sz="900" kern="0">
                <a:solidFill>
                  <a:schemeClr val="tx1">
                    <a:lumMod val="75000"/>
                    <a:lumOff val="25000"/>
                  </a:schemeClr>
                </a:solidFill>
                <a:latin typeface="+mn-ea"/>
                <a:cs typeface="メイリオ" panose="020B0604030504040204" pitchFamily="50" charset="-128"/>
              </a:rPr>
              <a:t>出所：日本総研作成</a:t>
            </a:r>
          </a:p>
        </p:txBody>
      </p:sp>
    </p:spTree>
    <p:extLst>
      <p:ext uri="{BB962C8B-B14F-4D97-AF65-F5344CB8AC3E}">
        <p14:creationId xmlns:p14="http://schemas.microsoft.com/office/powerpoint/2010/main" val="3139584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A7E1-D93F-DE0C-548F-8AAE5EDB5F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FB0D01-18CD-0DA7-44BE-A4CCCD220ADF}"/>
              </a:ext>
            </a:extLst>
          </p:cNvPr>
          <p:cNvSpPr>
            <a:spLocks noGrp="1"/>
          </p:cNvSpPr>
          <p:nvPr>
            <p:ph type="title"/>
          </p:nvPr>
        </p:nvSpPr>
        <p:spPr/>
        <p:txBody>
          <a:bodyPr/>
          <a:lstStyle/>
          <a:p>
            <a:r>
              <a:rPr kumimoji="1" lang="ja-JP" altLang="en-US"/>
              <a:t>検討・調整が必要な事項｜支援計画の作成</a:t>
            </a:r>
          </a:p>
        </p:txBody>
      </p:sp>
      <p:sp>
        <p:nvSpPr>
          <p:cNvPr id="3" name="スライド番号プレースホルダー 2">
            <a:extLst>
              <a:ext uri="{FF2B5EF4-FFF2-40B4-BE49-F238E27FC236}">
                <a16:creationId xmlns:a16="http://schemas.microsoft.com/office/drawing/2014/main" id="{07002EC3-364E-DFA9-B985-D9826E4DE3D0}"/>
              </a:ext>
            </a:extLst>
          </p:cNvPr>
          <p:cNvSpPr>
            <a:spLocks noGrp="1"/>
          </p:cNvSpPr>
          <p:nvPr>
            <p:ph type="sldNum" sz="quarter" idx="12"/>
          </p:nvPr>
        </p:nvSpPr>
        <p:spPr/>
        <p:txBody>
          <a:bodyPr/>
          <a:lstStyle/>
          <a:p>
            <a:pPr algn="ctr"/>
            <a:fld id="{76EF8E48-CEE7-4676-9C0E-B2BDD8285033}" type="slidenum">
              <a:rPr kumimoji="1" lang="ja-JP" altLang="en-US" smtClean="0"/>
              <a:pPr algn="ctr"/>
              <a:t>41</a:t>
            </a:fld>
            <a:endParaRPr kumimoji="1" lang="ja-JP" altLang="en-US"/>
          </a:p>
        </p:txBody>
      </p:sp>
      <p:sp>
        <p:nvSpPr>
          <p:cNvPr id="4" name="テキスト プレースホルダー 3">
            <a:extLst>
              <a:ext uri="{FF2B5EF4-FFF2-40B4-BE49-F238E27FC236}">
                <a16:creationId xmlns:a16="http://schemas.microsoft.com/office/drawing/2014/main" id="{071633ED-95C2-FF5D-A46C-5209B2E86882}"/>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支援計画の作成に当たっては、市町村・事業者のどちらが作成主体となるかなど、</a:t>
            </a:r>
            <a:r>
              <a:rPr kumimoji="1" lang="ja-JP" altLang="en-US">
                <a:solidFill>
                  <a:srgbClr val="019DB7"/>
                </a:solidFill>
              </a:rPr>
              <a:t>作成方針・役割分担について事前にすり合わせ</a:t>
            </a:r>
            <a:r>
              <a:rPr kumimoji="1" lang="ja-JP" altLang="en-US"/>
              <a:t>ましょう。</a:t>
            </a:r>
          </a:p>
          <a:p>
            <a:pPr marL="285750" indent="-285750">
              <a:buClr>
                <a:srgbClr val="01B4D2"/>
              </a:buClr>
              <a:buSzPct val="80000"/>
              <a:buFont typeface="Wingdings" panose="05000000000000000000" pitchFamily="2" charset="2"/>
              <a:buChar char="l"/>
            </a:pPr>
            <a:r>
              <a:rPr kumimoji="1" lang="ja-JP" altLang="en-US"/>
              <a:t>各々の実情に合わせて、児童・保護者の意向を確認しつつ、自治体が利用決定時に検討した支援方針と整合が取れるような運用としましょう。</a:t>
            </a:r>
          </a:p>
        </p:txBody>
      </p:sp>
      <p:grpSp>
        <p:nvGrpSpPr>
          <p:cNvPr id="7" name="グループ化 6">
            <a:extLst>
              <a:ext uri="{FF2B5EF4-FFF2-40B4-BE49-F238E27FC236}">
                <a16:creationId xmlns:a16="http://schemas.microsoft.com/office/drawing/2014/main" id="{E57B2F7B-7B57-F2AB-B3D4-3EF4537CED42}"/>
              </a:ext>
            </a:extLst>
          </p:cNvPr>
          <p:cNvGrpSpPr/>
          <p:nvPr/>
        </p:nvGrpSpPr>
        <p:grpSpPr>
          <a:xfrm>
            <a:off x="552280" y="2503730"/>
            <a:ext cx="9910188" cy="218598"/>
            <a:chOff x="552280" y="2209873"/>
            <a:chExt cx="9910188" cy="218598"/>
          </a:xfrm>
        </p:grpSpPr>
        <p:sp>
          <p:nvSpPr>
            <p:cNvPr id="8" name="四角形: 角を丸くする 7">
              <a:extLst>
                <a:ext uri="{FF2B5EF4-FFF2-40B4-BE49-F238E27FC236}">
                  <a16:creationId xmlns:a16="http://schemas.microsoft.com/office/drawing/2014/main" id="{A61951DE-BD9B-A2D7-B456-B0C9EE6D3AAC}"/>
                </a:ext>
              </a:extLst>
            </p:cNvPr>
            <p:cNvSpPr/>
            <p:nvPr/>
          </p:nvSpPr>
          <p:spPr>
            <a:xfrm>
              <a:off x="850469" y="2209873"/>
              <a:ext cx="9611999" cy="218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00">
                  <a:solidFill>
                    <a:srgbClr val="01B4D2"/>
                  </a:solidFill>
                </a:rPr>
                <a:t>支援計画の記載事項の一例</a:t>
              </a:r>
              <a:r>
                <a:rPr kumimoji="1" lang="ja-JP" altLang="en-US" sz="1200" b="1" spc="100">
                  <a:solidFill>
                    <a:srgbClr val="01B4D2"/>
                  </a:solidFill>
                </a:rPr>
                <a:t>（こども家庭庁「児童育成支援拠点事業ガイドライン」より抜粋）</a:t>
              </a:r>
              <a:endParaRPr kumimoji="1" lang="ja-JP" altLang="en-US" sz="1600" b="1" spc="100">
                <a:solidFill>
                  <a:srgbClr val="01B4D2"/>
                </a:solidFill>
              </a:endParaRPr>
            </a:p>
          </p:txBody>
        </p:sp>
        <p:sp>
          <p:nvSpPr>
            <p:cNvPr id="9" name="四角形: 角を丸くする 8">
              <a:extLst>
                <a:ext uri="{FF2B5EF4-FFF2-40B4-BE49-F238E27FC236}">
                  <a16:creationId xmlns:a16="http://schemas.microsoft.com/office/drawing/2014/main" id="{801D3BA8-7CB4-1B25-BE2A-B766DDB1CDB6}"/>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aphicFrame>
        <p:nvGraphicFramePr>
          <p:cNvPr id="5" name="表 4">
            <a:extLst>
              <a:ext uri="{FF2B5EF4-FFF2-40B4-BE49-F238E27FC236}">
                <a16:creationId xmlns:a16="http://schemas.microsoft.com/office/drawing/2014/main" id="{9CBD15F0-2494-FB43-B46E-444ABC3E0CEA}"/>
              </a:ext>
            </a:extLst>
          </p:cNvPr>
          <p:cNvGraphicFramePr>
            <a:graphicFrameLocks noGrp="1"/>
          </p:cNvGraphicFramePr>
          <p:nvPr>
            <p:extLst>
              <p:ext uri="{D42A27DB-BD31-4B8C-83A1-F6EECF244321}">
                <p14:modId xmlns:p14="http://schemas.microsoft.com/office/powerpoint/2010/main" val="3703983337"/>
              </p:ext>
            </p:extLst>
          </p:nvPr>
        </p:nvGraphicFramePr>
        <p:xfrm>
          <a:off x="539906" y="2832653"/>
          <a:ext cx="9612000" cy="3968380"/>
        </p:xfrm>
        <a:graphic>
          <a:graphicData uri="http://schemas.openxmlformats.org/drawingml/2006/table">
            <a:tbl>
              <a:tblPr firstRow="1" bandRow="1">
                <a:tableStyleId>{5C22544A-7EE6-4342-B048-85BDC9FD1C3A}</a:tableStyleId>
              </a:tblPr>
              <a:tblGrid>
                <a:gridCol w="359080">
                  <a:extLst>
                    <a:ext uri="{9D8B030D-6E8A-4147-A177-3AD203B41FA5}">
                      <a16:colId xmlns:a16="http://schemas.microsoft.com/office/drawing/2014/main" val="317046222"/>
                    </a:ext>
                  </a:extLst>
                </a:gridCol>
                <a:gridCol w="3414659">
                  <a:extLst>
                    <a:ext uri="{9D8B030D-6E8A-4147-A177-3AD203B41FA5}">
                      <a16:colId xmlns:a16="http://schemas.microsoft.com/office/drawing/2014/main" val="266067724"/>
                    </a:ext>
                  </a:extLst>
                </a:gridCol>
                <a:gridCol w="5838261">
                  <a:extLst>
                    <a:ext uri="{9D8B030D-6E8A-4147-A177-3AD203B41FA5}">
                      <a16:colId xmlns:a16="http://schemas.microsoft.com/office/drawing/2014/main" val="1311838846"/>
                    </a:ext>
                  </a:extLst>
                </a:gridCol>
              </a:tblGrid>
              <a:tr h="273600">
                <a:tc>
                  <a:txBody>
                    <a:bodyPr/>
                    <a:lstStyle/>
                    <a:p>
                      <a:pPr algn="ctr"/>
                      <a:endParaRPr kumimoji="1" lang="ja-JP" altLang="en-US" sz="12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algn="ctr"/>
                      <a:r>
                        <a:rPr kumimoji="1" lang="ja-JP" altLang="en-US" sz="1200" spc="600">
                          <a:latin typeface="+mn-ea"/>
                          <a:ea typeface="+mn-ea"/>
                        </a:rPr>
                        <a:t>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tc>
                  <a:txBody>
                    <a:bodyPr/>
                    <a:lstStyle/>
                    <a:p>
                      <a:pPr algn="ctr"/>
                      <a:r>
                        <a:rPr kumimoji="1" lang="ja-JP" altLang="en-US" sz="1200">
                          <a:latin typeface="+mn-ea"/>
                          <a:ea typeface="+mn-ea"/>
                        </a:rPr>
                        <a:t>具体的な内容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9DB7"/>
                    </a:solidFill>
                  </a:tcPr>
                </a:tc>
                <a:extLst>
                  <a:ext uri="{0D108BD9-81ED-4DB2-BD59-A6C34878D82A}">
                    <a16:rowId xmlns:a16="http://schemas.microsoft.com/office/drawing/2014/main" val="4243972844"/>
                  </a:ext>
                </a:extLst>
              </a:tr>
              <a:tr h="51038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児童の基礎情報</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児童名、年齢、学年</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7233919"/>
                  </a:ext>
                </a:extLst>
              </a:tr>
              <a:tr h="51038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保護者の基礎情報</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保護者名、連絡先</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17753"/>
                  </a:ext>
                </a:extLst>
              </a:tr>
              <a:tr h="51038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3</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意向</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児童が気になること、保護者が心配していること、児童が希望すること、保護者が希望すること　等</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4501200"/>
                  </a:ext>
                </a:extLst>
              </a:tr>
              <a:tr h="59499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4</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解決すべき課題</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全体の目標、支援者が気になっていること、一緒に解決を目指すこと</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rPr>
                        <a:t>※</a:t>
                      </a: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短期的な目標（今すぐ取り組むこと）</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rPr>
                        <a:t>※</a:t>
                      </a: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中・長期的な目標（なりたい姿）</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391310"/>
                  </a:ext>
                </a:extLst>
              </a:tr>
              <a:tr h="51038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5</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支援の内容</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取組むことに対して、支援者ができること</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rPr>
                        <a:t>※</a:t>
                      </a: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主な利用曜日、時間、頻度</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4554654"/>
                  </a:ext>
                </a:extLst>
              </a:tr>
              <a:tr h="51038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6</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支援計画の見直しの時期</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支援計画の見直しの時期</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7584212"/>
                  </a:ext>
                </a:extLst>
              </a:tr>
              <a:tr h="51038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srgbClr val="019DB7"/>
                          </a:solidFill>
                          <a:effectLst/>
                          <a:uLnTx/>
                          <a:uFillTx/>
                          <a:latin typeface="+mn-ea"/>
                          <a:ea typeface="+mn-ea"/>
                          <a:cs typeface="+mn-cs"/>
                        </a:rPr>
                        <a:t>7</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その他</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mn-ea"/>
                          <a:ea typeface="+mn-ea"/>
                          <a:cs typeface="+mn-cs"/>
                        </a:rPr>
                        <a:t>その他事業者が必要と認める事項</a:t>
                      </a:r>
                      <a:endParaRPr kumimoji="1" lang="en-US" altLang="ja-JP" sz="1200" b="0" i="0" u="none" strike="noStrike" kern="1200" cap="none" spc="0" normalizeH="0" baseline="0" noProof="0">
                        <a:ln>
                          <a:noFill/>
                        </a:ln>
                        <a:solidFill>
                          <a:schemeClr val="tx1">
                            <a:lumMod val="75000"/>
                            <a:lumOff val="25000"/>
                          </a:schemeClr>
                        </a:solidFill>
                        <a:effectLst/>
                        <a:uLnTx/>
                        <a:uFillTx/>
                        <a:latin typeface="+mn-ea"/>
                        <a:ea typeface="+mn-ea"/>
                        <a:cs typeface="+mn-cs"/>
                      </a:endParaRPr>
                    </a:p>
                  </a:txBody>
                  <a:tcPr marT="41564" marB="41564"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7320858"/>
                  </a:ext>
                </a:extLst>
              </a:tr>
            </a:tbl>
          </a:graphicData>
        </a:graphic>
      </p:graphicFrame>
      <p:sp>
        <p:nvSpPr>
          <p:cNvPr id="6" name="四角形: 角を丸くする 5">
            <a:extLst>
              <a:ext uri="{FF2B5EF4-FFF2-40B4-BE49-F238E27FC236}">
                <a16:creationId xmlns:a16="http://schemas.microsoft.com/office/drawing/2014/main" id="{D542DAE1-4456-63CC-5F02-A7E6437C8830}"/>
              </a:ext>
            </a:extLst>
          </p:cNvPr>
          <p:cNvSpPr/>
          <p:nvPr/>
        </p:nvSpPr>
        <p:spPr>
          <a:xfrm>
            <a:off x="1282413" y="6866442"/>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a:solidFill>
                  <a:schemeClr val="tx1">
                    <a:lumMod val="75000"/>
                    <a:lumOff val="25000"/>
                  </a:schemeClr>
                </a:solidFill>
              </a:rPr>
              <a:t>出所：こども家庭庁「児童育成支援拠点事業ガイドライン」</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/50439ba1-c44b-450c-b936-cf0f572709d7/f2e9ccae/20240826_policies_kosodateshien_jido-kyoten_03.pdf〉</a:t>
            </a:r>
            <a:r>
              <a:rPr kumimoji="1" lang="zh-TW" altLang="en-US" sz="800">
                <a:solidFill>
                  <a:schemeClr val="tx1">
                    <a:lumMod val="75000"/>
                    <a:lumOff val="25000"/>
                  </a:schemeClr>
                </a:solidFill>
              </a:rPr>
              <a:t> （最終閲覧日</a:t>
            </a:r>
            <a:r>
              <a:rPr kumimoji="1" lang="en-US" altLang="zh-TW" sz="800">
                <a:solidFill>
                  <a:schemeClr val="tx1">
                    <a:lumMod val="75000"/>
                    <a:lumOff val="25000"/>
                  </a:schemeClr>
                </a:solidFill>
              </a:rPr>
              <a:t>2026/3/23</a:t>
            </a:r>
            <a:r>
              <a:rPr kumimoji="1" lang="zh-TW" altLang="en-US" sz="800">
                <a:solidFill>
                  <a:schemeClr val="tx1">
                    <a:lumMod val="75000"/>
                    <a:lumOff val="25000"/>
                  </a:schemeClr>
                </a:solidFill>
              </a:rPr>
              <a:t>）</a:t>
            </a:r>
            <a:r>
              <a:rPr kumimoji="1" lang="ja-JP" altLang="en-US" sz="800">
                <a:solidFill>
                  <a:schemeClr val="tx1">
                    <a:lumMod val="75000"/>
                    <a:lumOff val="25000"/>
                  </a:schemeClr>
                </a:solidFill>
              </a:rPr>
              <a:t>より抜粋</a:t>
            </a:r>
          </a:p>
        </p:txBody>
      </p:sp>
    </p:spTree>
    <p:extLst>
      <p:ext uri="{BB962C8B-B14F-4D97-AF65-F5344CB8AC3E}">
        <p14:creationId xmlns:p14="http://schemas.microsoft.com/office/powerpoint/2010/main" val="2462394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67F70-2DCC-09DA-292A-B2945DBE774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1DA723-9EB1-02B4-4780-FDF9D172A6F4}"/>
              </a:ext>
            </a:extLst>
          </p:cNvPr>
          <p:cNvSpPr>
            <a:spLocks noGrp="1"/>
          </p:cNvSpPr>
          <p:nvPr>
            <p:ph type="title"/>
          </p:nvPr>
        </p:nvSpPr>
        <p:spPr/>
        <p:txBody>
          <a:bodyPr/>
          <a:lstStyle/>
          <a:p>
            <a:r>
              <a:rPr kumimoji="1" lang="ja-JP" altLang="en-US"/>
              <a:t>検討・調整が必要な事項｜支援状況の報告</a:t>
            </a:r>
          </a:p>
        </p:txBody>
      </p:sp>
      <p:sp>
        <p:nvSpPr>
          <p:cNvPr id="3" name="スライド番号プレースホルダー 2">
            <a:extLst>
              <a:ext uri="{FF2B5EF4-FFF2-40B4-BE49-F238E27FC236}">
                <a16:creationId xmlns:a16="http://schemas.microsoft.com/office/drawing/2014/main" id="{F011C46A-B7E2-57F6-AE47-DFC2B14E41A6}"/>
              </a:ext>
            </a:extLst>
          </p:cNvPr>
          <p:cNvSpPr>
            <a:spLocks noGrp="1"/>
          </p:cNvSpPr>
          <p:nvPr>
            <p:ph type="sldNum" sz="quarter" idx="12"/>
          </p:nvPr>
        </p:nvSpPr>
        <p:spPr/>
        <p:txBody>
          <a:bodyPr/>
          <a:lstStyle/>
          <a:p>
            <a:pPr algn="ctr"/>
            <a:fld id="{76EF8E48-CEE7-4676-9C0E-B2BDD8285033}" type="slidenum">
              <a:rPr kumimoji="1" lang="ja-JP" altLang="en-US" smtClean="0"/>
              <a:pPr algn="ctr"/>
              <a:t>42</a:t>
            </a:fld>
            <a:endParaRPr kumimoji="1" lang="ja-JP" altLang="en-US"/>
          </a:p>
        </p:txBody>
      </p:sp>
      <p:sp>
        <p:nvSpPr>
          <p:cNvPr id="4" name="テキスト プレースホルダー 3">
            <a:extLst>
              <a:ext uri="{FF2B5EF4-FFF2-40B4-BE49-F238E27FC236}">
                <a16:creationId xmlns:a16="http://schemas.microsoft.com/office/drawing/2014/main" id="{76C78D05-F5C3-8D71-0AD3-CAAA249F919E}"/>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より適切な支援のため、事業者は市町村へ</a:t>
            </a:r>
            <a:r>
              <a:rPr kumimoji="1" lang="ja-JP" altLang="en-US">
                <a:solidFill>
                  <a:srgbClr val="019DB7"/>
                </a:solidFill>
              </a:rPr>
              <a:t>「定期報告」と「随時報告」の２種類の報告をどちらも行うことが望ましい</a:t>
            </a:r>
            <a:r>
              <a:rPr kumimoji="1" lang="ja-JP" altLang="en-US"/>
              <a:t>です。</a:t>
            </a:r>
          </a:p>
          <a:p>
            <a:pPr marL="285750" indent="-285750">
              <a:buClr>
                <a:srgbClr val="01B4D2"/>
              </a:buClr>
              <a:buSzPct val="80000"/>
              <a:buFont typeface="Wingdings" panose="05000000000000000000" pitchFamily="2" charset="2"/>
              <a:buChar char="l"/>
            </a:pPr>
            <a:r>
              <a:rPr kumimoji="1" lang="ja-JP" altLang="en-US">
                <a:solidFill>
                  <a:srgbClr val="019DB7"/>
                </a:solidFill>
              </a:rPr>
              <a:t>定期報告の方式・内容や随時報告のために把握・共有すべき事項</a:t>
            </a:r>
            <a:r>
              <a:rPr kumimoji="1" lang="ja-JP" altLang="en-US"/>
              <a:t>について、</a:t>
            </a:r>
            <a:r>
              <a:rPr kumimoji="1" lang="ja-JP" altLang="en-US">
                <a:solidFill>
                  <a:srgbClr val="019DB7"/>
                </a:solidFill>
              </a:rPr>
              <a:t>事前に自治体とすり合わせ</a:t>
            </a:r>
            <a:r>
              <a:rPr kumimoji="1" lang="ja-JP" altLang="en-US"/>
              <a:t>ましょう。</a:t>
            </a:r>
          </a:p>
        </p:txBody>
      </p:sp>
      <p:sp>
        <p:nvSpPr>
          <p:cNvPr id="10" name="正方形/長方形 9">
            <a:extLst>
              <a:ext uri="{FF2B5EF4-FFF2-40B4-BE49-F238E27FC236}">
                <a16:creationId xmlns:a16="http://schemas.microsoft.com/office/drawing/2014/main" id="{59F23A8D-10DD-37E9-8168-8F8209894CB4}"/>
              </a:ext>
            </a:extLst>
          </p:cNvPr>
          <p:cNvSpPr/>
          <p:nvPr/>
        </p:nvSpPr>
        <p:spPr>
          <a:xfrm>
            <a:off x="552280" y="2885643"/>
            <a:ext cx="1338223" cy="873784"/>
          </a:xfrm>
          <a:prstGeom prst="rect">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spc="300">
                <a:solidFill>
                  <a:schemeClr val="bg1"/>
                </a:solidFill>
                <a:latin typeface="+mn-ea"/>
                <a:cs typeface="メイリオ" panose="020B0604030504040204" pitchFamily="50" charset="-128"/>
              </a:rPr>
              <a:t>定期報告</a:t>
            </a:r>
          </a:p>
        </p:txBody>
      </p:sp>
      <p:sp>
        <p:nvSpPr>
          <p:cNvPr id="11" name="正方形/長方形 10">
            <a:extLst>
              <a:ext uri="{FF2B5EF4-FFF2-40B4-BE49-F238E27FC236}">
                <a16:creationId xmlns:a16="http://schemas.microsoft.com/office/drawing/2014/main" id="{B169E916-10FE-68A2-7136-3CA4342367EF}"/>
              </a:ext>
            </a:extLst>
          </p:cNvPr>
          <p:cNvSpPr/>
          <p:nvPr/>
        </p:nvSpPr>
        <p:spPr>
          <a:xfrm>
            <a:off x="552280" y="3956189"/>
            <a:ext cx="1338223" cy="873784"/>
          </a:xfrm>
          <a:prstGeom prst="rect">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spc="300">
                <a:solidFill>
                  <a:schemeClr val="bg1"/>
                </a:solidFill>
                <a:latin typeface="+mn-ea"/>
                <a:cs typeface="メイリオ" panose="020B0604030504040204" pitchFamily="50" charset="-128"/>
              </a:rPr>
              <a:t>随時報告</a:t>
            </a:r>
          </a:p>
        </p:txBody>
      </p:sp>
      <p:sp>
        <p:nvSpPr>
          <p:cNvPr id="12" name="正方形/長方形 11">
            <a:extLst>
              <a:ext uri="{FF2B5EF4-FFF2-40B4-BE49-F238E27FC236}">
                <a16:creationId xmlns:a16="http://schemas.microsoft.com/office/drawing/2014/main" id="{2C9A88ED-869E-30C0-C239-272C6BAE88FC}"/>
              </a:ext>
            </a:extLst>
          </p:cNvPr>
          <p:cNvSpPr/>
          <p:nvPr/>
        </p:nvSpPr>
        <p:spPr>
          <a:xfrm>
            <a:off x="1957285" y="2885643"/>
            <a:ext cx="8194621" cy="873784"/>
          </a:xfrm>
          <a:prstGeom prst="rect">
            <a:avLst/>
          </a:prstGeom>
          <a:solidFill>
            <a:srgbClr val="E4F6F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marL="285750" indent="-285750">
              <a:lnSpc>
                <a:spcPct val="120000"/>
              </a:lnSpc>
              <a:buClr>
                <a:srgbClr val="01B4D2"/>
              </a:buClr>
              <a:buSzPct val="70000"/>
              <a:buFont typeface="Wingdings" panose="05000000000000000000" pitchFamily="2" charset="2"/>
              <a:buChar char="l"/>
            </a:pPr>
            <a:r>
              <a:rPr kumimoji="1" lang="ja-JP" altLang="en-US" sz="1400">
                <a:solidFill>
                  <a:schemeClr val="tx1">
                    <a:lumMod val="75000"/>
                    <a:lumOff val="25000"/>
                  </a:schemeClr>
                </a:solidFill>
                <a:latin typeface="+mn-ea"/>
                <a:cs typeface="メイリオ" panose="020B0604030504040204" pitchFamily="50" charset="-128"/>
              </a:rPr>
              <a:t>月１回程度、利用者の利用状況や様子、支援内容等を市町村に報告する。</a:t>
            </a:r>
            <a:endParaRPr kumimoji="1" lang="en-US" altLang="ja-JP" sz="1400">
              <a:solidFill>
                <a:schemeClr val="tx1">
                  <a:lumMod val="75000"/>
                  <a:lumOff val="25000"/>
                </a:schemeClr>
              </a:solidFill>
              <a:latin typeface="+mn-ea"/>
              <a:cs typeface="メイリオ" panose="020B0604030504040204" pitchFamily="50" charset="-128"/>
            </a:endParaRPr>
          </a:p>
          <a:p>
            <a:pPr marL="285750" indent="-285750">
              <a:lnSpc>
                <a:spcPct val="120000"/>
              </a:lnSpc>
              <a:buClr>
                <a:srgbClr val="01B4D2"/>
              </a:buClr>
              <a:buSzPct val="70000"/>
              <a:buFont typeface="Wingdings" panose="05000000000000000000" pitchFamily="2" charset="2"/>
              <a:buChar char="l"/>
            </a:pPr>
            <a:endParaRPr kumimoji="1" lang="ja-JP" altLang="en-US" sz="1400">
              <a:solidFill>
                <a:schemeClr val="tx1">
                  <a:lumMod val="75000"/>
                  <a:lumOff val="25000"/>
                </a:schemeClr>
              </a:solidFill>
              <a:latin typeface="+mn-ea"/>
              <a:cs typeface="メイリオ" panose="020B0604030504040204" pitchFamily="50" charset="-128"/>
            </a:endParaRPr>
          </a:p>
        </p:txBody>
      </p:sp>
      <p:sp>
        <p:nvSpPr>
          <p:cNvPr id="13" name="正方形/長方形 12">
            <a:extLst>
              <a:ext uri="{FF2B5EF4-FFF2-40B4-BE49-F238E27FC236}">
                <a16:creationId xmlns:a16="http://schemas.microsoft.com/office/drawing/2014/main" id="{B61DF358-5773-27FD-9B68-17C1BBE24B4A}"/>
              </a:ext>
            </a:extLst>
          </p:cNvPr>
          <p:cNvSpPr/>
          <p:nvPr/>
        </p:nvSpPr>
        <p:spPr>
          <a:xfrm>
            <a:off x="1957285" y="3956189"/>
            <a:ext cx="8182248" cy="873784"/>
          </a:xfrm>
          <a:prstGeom prst="rect">
            <a:avLst/>
          </a:prstGeom>
          <a:solidFill>
            <a:srgbClr val="E4F6F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marL="285750" indent="-285750">
              <a:lnSpc>
                <a:spcPct val="120000"/>
              </a:lnSpc>
              <a:buClr>
                <a:srgbClr val="01B4D2"/>
              </a:buClr>
              <a:buSzPct val="70000"/>
              <a:buFont typeface="Wingdings" panose="05000000000000000000" pitchFamily="2" charset="2"/>
              <a:buChar char="l"/>
            </a:pPr>
            <a:r>
              <a:rPr kumimoji="1" lang="ja-JP" altLang="en-US" sz="1400" b="1">
                <a:solidFill>
                  <a:srgbClr val="019DB7"/>
                </a:solidFill>
                <a:latin typeface="+mn-ea"/>
                <a:cs typeface="メイリオ" panose="020B0604030504040204" pitchFamily="50" charset="-128"/>
              </a:rPr>
              <a:t>養育環境の悪化などにより他の支援の必要性が認められる場合</a:t>
            </a:r>
            <a:r>
              <a:rPr kumimoji="1" lang="ja-JP" altLang="en-US" sz="1400">
                <a:solidFill>
                  <a:schemeClr val="tx1">
                    <a:lumMod val="75000"/>
                    <a:lumOff val="25000"/>
                  </a:schemeClr>
                </a:solidFill>
                <a:latin typeface="+mn-ea"/>
                <a:cs typeface="メイリオ" panose="020B0604030504040204" pitchFamily="50" charset="-128"/>
              </a:rPr>
              <a:t>等に随時の報告を行う。</a:t>
            </a:r>
          </a:p>
        </p:txBody>
      </p:sp>
      <p:grpSp>
        <p:nvGrpSpPr>
          <p:cNvPr id="16" name="グループ化 15">
            <a:extLst>
              <a:ext uri="{FF2B5EF4-FFF2-40B4-BE49-F238E27FC236}">
                <a16:creationId xmlns:a16="http://schemas.microsoft.com/office/drawing/2014/main" id="{0D3242AA-5B46-87B9-E93E-14542AC3A9B6}"/>
              </a:ext>
            </a:extLst>
          </p:cNvPr>
          <p:cNvGrpSpPr/>
          <p:nvPr/>
        </p:nvGrpSpPr>
        <p:grpSpPr>
          <a:xfrm>
            <a:off x="552280" y="2473208"/>
            <a:ext cx="9599626" cy="216000"/>
            <a:chOff x="552280" y="2215230"/>
            <a:chExt cx="9599626" cy="216000"/>
          </a:xfrm>
        </p:grpSpPr>
        <p:sp>
          <p:nvSpPr>
            <p:cNvPr id="17" name="四角形: 角を丸くする 16">
              <a:extLst>
                <a:ext uri="{FF2B5EF4-FFF2-40B4-BE49-F238E27FC236}">
                  <a16:creationId xmlns:a16="http://schemas.microsoft.com/office/drawing/2014/main" id="{54D78CAA-378B-3D3B-5DAD-2B7ABF9E42F3}"/>
                </a:ext>
              </a:extLst>
            </p:cNvPr>
            <p:cNvSpPr/>
            <p:nvPr/>
          </p:nvSpPr>
          <p:spPr>
            <a:xfrm>
              <a:off x="850470" y="2215230"/>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定期報告・随時報告</a:t>
              </a:r>
              <a:r>
                <a:rPr kumimoji="1" lang="ja-JP" altLang="en-US" sz="1200" b="1" spc="150">
                  <a:solidFill>
                    <a:srgbClr val="01B4D2"/>
                  </a:solidFill>
                </a:rPr>
                <a:t>（こども家庭庁「児童育成支援拠点事業ガイドライン」より抜粋）</a:t>
              </a:r>
              <a:endParaRPr kumimoji="1" lang="ja-JP" altLang="en-US" sz="1600" b="1" spc="150">
                <a:solidFill>
                  <a:srgbClr val="01B4D2"/>
                </a:solidFill>
              </a:endParaRPr>
            </a:p>
          </p:txBody>
        </p:sp>
        <p:sp>
          <p:nvSpPr>
            <p:cNvPr id="18" name="四角形: 角を丸くする 17">
              <a:extLst>
                <a:ext uri="{FF2B5EF4-FFF2-40B4-BE49-F238E27FC236}">
                  <a16:creationId xmlns:a16="http://schemas.microsoft.com/office/drawing/2014/main" id="{45D2520E-C74C-D1E6-9BA9-4FBA37E4A240}"/>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21" name="正方形/長方形 20">
            <a:extLst>
              <a:ext uri="{FF2B5EF4-FFF2-40B4-BE49-F238E27FC236}">
                <a16:creationId xmlns:a16="http://schemas.microsoft.com/office/drawing/2014/main" id="{2B773BD1-5848-91E4-7F5B-A69BA47BA69D}"/>
              </a:ext>
            </a:extLst>
          </p:cNvPr>
          <p:cNvSpPr/>
          <p:nvPr/>
        </p:nvSpPr>
        <p:spPr>
          <a:xfrm>
            <a:off x="520699" y="5048046"/>
            <a:ext cx="9631207" cy="16869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432000" rIns="0" bIns="36000" numCol="2" rtlCol="0" anchor="t" anchorCtr="0"/>
          <a:lstStyle/>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事故やケガや災害が発生したとき</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食中毒や感染症が発生したとき</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利用者との間や児童間でトラブルが発生したとき</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児童の帰り渋りが発生したとき</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児童や家庭の状況に心配される事象があったとき</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欠席が続くなど個別に家庭訪問等を行ったときなど</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新規相談があったとき、継続案件に何か状況変化があったとき</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他機関・事業との連携が必要と感じたとき（自治体、学校、</a:t>
            </a:r>
            <a:br>
              <a:rPr kumimoji="1" lang="en-US" altLang="ja-JP" sz="1200" i="0" u="none" strike="noStrike" kern="1200" cap="none" normalizeH="0" noProof="0">
                <a:ln>
                  <a:noFill/>
                </a:ln>
                <a:solidFill>
                  <a:prstClr val="black">
                    <a:lumMod val="75000"/>
                    <a:lumOff val="25000"/>
                  </a:prstClr>
                </a:solidFill>
                <a:effectLst/>
                <a:uLnTx/>
                <a:uFillTx/>
                <a:latin typeface="游ゴシック"/>
                <a:ea typeface="游ゴシック"/>
                <a:cs typeface="+mn-cs"/>
              </a:rPr>
            </a:b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要対協、警察との連携等）</a:t>
            </a:r>
          </a:p>
        </p:txBody>
      </p:sp>
      <p:sp>
        <p:nvSpPr>
          <p:cNvPr id="22" name="二等辺三角形 21">
            <a:extLst>
              <a:ext uri="{FF2B5EF4-FFF2-40B4-BE49-F238E27FC236}">
                <a16:creationId xmlns:a16="http://schemas.microsoft.com/office/drawing/2014/main" id="{00284758-3854-AC8C-B4B7-DBEF3650F3D0}"/>
              </a:ext>
            </a:extLst>
          </p:cNvPr>
          <p:cNvSpPr/>
          <p:nvPr/>
        </p:nvSpPr>
        <p:spPr>
          <a:xfrm>
            <a:off x="5134543" y="4777088"/>
            <a:ext cx="422726" cy="314406"/>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3" name="テキスト ボックス 22">
            <a:extLst>
              <a:ext uri="{FF2B5EF4-FFF2-40B4-BE49-F238E27FC236}">
                <a16:creationId xmlns:a16="http://schemas.microsoft.com/office/drawing/2014/main" id="{B62D13CE-916B-672F-3F36-C2B4B5DA7D73}"/>
              </a:ext>
            </a:extLst>
          </p:cNvPr>
          <p:cNvSpPr txBox="1"/>
          <p:nvPr/>
        </p:nvSpPr>
        <p:spPr>
          <a:xfrm>
            <a:off x="3632985" y="5195469"/>
            <a:ext cx="3425841" cy="251795"/>
          </a:xfrm>
          <a:prstGeom prst="rect">
            <a:avLst/>
          </a:prstGeom>
          <a:noFill/>
        </p:spPr>
        <p:txBody>
          <a:bodyPr wrap="square" lIns="0" tIns="0" rIns="0" bIns="36000" rtlCol="0">
            <a:spAutoFit/>
          </a:bodyPr>
          <a:lstStyle/>
          <a:p>
            <a:pPr algn="ctr"/>
            <a:r>
              <a:rPr kumimoji="1" lang="ja-JP" altLang="en-US" sz="1400" b="1" spc="100">
                <a:solidFill>
                  <a:srgbClr val="019DB7"/>
                </a:solidFill>
                <a:latin typeface="+mn-ea"/>
                <a:cs typeface="メイリオ" panose="020B0604030504040204" pitchFamily="50" charset="-128"/>
              </a:rPr>
              <a:t>随時報告の主な場面例</a:t>
            </a:r>
          </a:p>
        </p:txBody>
      </p:sp>
      <p:sp>
        <p:nvSpPr>
          <p:cNvPr id="5" name="四角形: 角を丸くする 4">
            <a:extLst>
              <a:ext uri="{FF2B5EF4-FFF2-40B4-BE49-F238E27FC236}">
                <a16:creationId xmlns:a16="http://schemas.microsoft.com/office/drawing/2014/main" id="{98BCE6EC-8961-0637-D3F9-E6D01405F4CF}"/>
              </a:ext>
            </a:extLst>
          </p:cNvPr>
          <p:cNvSpPr/>
          <p:nvPr/>
        </p:nvSpPr>
        <p:spPr>
          <a:xfrm>
            <a:off x="2298700" y="3338166"/>
            <a:ext cx="7891306" cy="4143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b" anchorCtr="0"/>
          <a:lstStyle/>
          <a:p>
            <a:pPr marL="171450" indent="-171450">
              <a:buClr>
                <a:srgbClr val="019DB7"/>
              </a:buClr>
              <a:buSzPct val="70000"/>
              <a:buFont typeface="游ゴシック" panose="020B0400000000000000" pitchFamily="50" charset="-128"/>
              <a:buChar char="▶"/>
            </a:pPr>
            <a:r>
              <a:rPr kumimoji="1" lang="ja-JP" altLang="en-US" sz="1200" b="1" dirty="0">
                <a:solidFill>
                  <a:srgbClr val="019DB7"/>
                </a:solidFill>
              </a:rPr>
              <a:t>令和７年度子ども・子育て支援調査研究事業「児童育成支援拠点事業の実施状況の把握と事業促進に向けた</a:t>
            </a:r>
            <a:br>
              <a:rPr kumimoji="1" lang="en-US" altLang="ja-JP" sz="1200" b="1" dirty="0">
                <a:solidFill>
                  <a:srgbClr val="019DB7"/>
                </a:solidFill>
              </a:rPr>
            </a:br>
            <a:r>
              <a:rPr kumimoji="1" lang="ja-JP" altLang="en-US" sz="1200" b="1" dirty="0">
                <a:solidFill>
                  <a:srgbClr val="019DB7"/>
                </a:solidFill>
              </a:rPr>
              <a:t>調査研究」の報告書資料編にて定期報告様式の実例を添付しているので、適宜ご参照ください。</a:t>
            </a:r>
            <a:endParaRPr kumimoji="1" lang="en-US" altLang="ja-JP" sz="1200" b="1" dirty="0">
              <a:solidFill>
                <a:srgbClr val="019DB7"/>
              </a:solidFill>
            </a:endParaRPr>
          </a:p>
        </p:txBody>
      </p:sp>
      <p:sp>
        <p:nvSpPr>
          <p:cNvPr id="6" name="四角形: 角を丸くする 5">
            <a:extLst>
              <a:ext uri="{FF2B5EF4-FFF2-40B4-BE49-F238E27FC236}">
                <a16:creationId xmlns:a16="http://schemas.microsoft.com/office/drawing/2014/main" id="{04930819-5DC9-C107-475F-BB79BD0BF363}"/>
              </a:ext>
            </a:extLst>
          </p:cNvPr>
          <p:cNvSpPr/>
          <p:nvPr/>
        </p:nvSpPr>
        <p:spPr>
          <a:xfrm>
            <a:off x="1282413" y="7022780"/>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zh-TW" altLang="en-US" sz="800" dirty="0">
                <a:solidFill>
                  <a:schemeClr val="tx1">
                    <a:lumMod val="75000"/>
                    <a:lumOff val="25000"/>
                  </a:schemeClr>
                </a:solidFill>
              </a:rPr>
              <a:t> （最終閲覧日</a:t>
            </a:r>
            <a:r>
              <a:rPr kumimoji="1" lang="en-US" altLang="zh-TW" sz="800" dirty="0">
                <a:solidFill>
                  <a:schemeClr val="tx1">
                    <a:lumMod val="75000"/>
                    <a:lumOff val="25000"/>
                  </a:schemeClr>
                </a:solidFill>
              </a:rPr>
              <a:t>2026/3/23</a:t>
            </a:r>
            <a:r>
              <a:rPr kumimoji="1" lang="zh-TW" altLang="en-US" sz="800" dirty="0">
                <a:solidFill>
                  <a:schemeClr val="tx1">
                    <a:lumMod val="75000"/>
                    <a:lumOff val="25000"/>
                  </a:schemeClr>
                </a:solidFill>
              </a:rPr>
              <a:t>）</a:t>
            </a:r>
            <a:r>
              <a:rPr kumimoji="1" lang="ja-JP" altLang="en-US" sz="800" dirty="0">
                <a:solidFill>
                  <a:schemeClr val="tx1">
                    <a:lumMod val="75000"/>
                    <a:lumOff val="25000"/>
                  </a:schemeClr>
                </a:solidFill>
              </a:rPr>
              <a:t>を参考に日本総研作成</a:t>
            </a:r>
          </a:p>
        </p:txBody>
      </p:sp>
    </p:spTree>
    <p:extLst>
      <p:ext uri="{BB962C8B-B14F-4D97-AF65-F5344CB8AC3E}">
        <p14:creationId xmlns:p14="http://schemas.microsoft.com/office/powerpoint/2010/main" val="1215920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D33D-E052-4FD0-C9BF-DD458DCDE3F9}"/>
            </a:ext>
          </a:extLst>
        </p:cNvPr>
        <p:cNvGrpSpPr/>
        <p:nvPr/>
      </p:nvGrpSpPr>
      <p:grpSpPr>
        <a:xfrm>
          <a:off x="0" y="0"/>
          <a:ext cx="0" cy="0"/>
          <a:chOff x="0" y="0"/>
          <a:chExt cx="0" cy="0"/>
        </a:xfrm>
      </p:grpSpPr>
      <p:graphicFrame>
        <p:nvGraphicFramePr>
          <p:cNvPr id="46" name="グラフ 45">
            <a:extLst>
              <a:ext uri="{FF2B5EF4-FFF2-40B4-BE49-F238E27FC236}">
                <a16:creationId xmlns:a16="http://schemas.microsoft.com/office/drawing/2014/main" id="{B00D30DB-6CFE-BB73-B1F2-62998631BFDF}"/>
              </a:ext>
            </a:extLst>
          </p:cNvPr>
          <p:cNvGraphicFramePr/>
          <p:nvPr>
            <p:extLst>
              <p:ext uri="{D42A27DB-BD31-4B8C-83A1-F6EECF244321}">
                <p14:modId xmlns:p14="http://schemas.microsoft.com/office/powerpoint/2010/main" val="4026152827"/>
              </p:ext>
            </p:extLst>
          </p:nvPr>
        </p:nvGraphicFramePr>
        <p:xfrm>
          <a:off x="502613" y="5118296"/>
          <a:ext cx="5904115" cy="129483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36B76AE6-E19C-F77A-488B-82CEB9D84C7A}"/>
              </a:ext>
            </a:extLst>
          </p:cNvPr>
          <p:cNvSpPr>
            <a:spLocks noGrp="1"/>
          </p:cNvSpPr>
          <p:nvPr>
            <p:ph type="title"/>
          </p:nvPr>
        </p:nvSpPr>
        <p:spPr/>
        <p:txBody>
          <a:bodyPr/>
          <a:lstStyle/>
          <a:p>
            <a:r>
              <a:rPr lang="ja-JP" altLang="en-US"/>
              <a:t>検討・調整が必要な事項｜</a:t>
            </a:r>
            <a:r>
              <a:rPr kumimoji="1" lang="ja-JP" altLang="en-US"/>
              <a:t>支援終了の判断・他支援への接続</a:t>
            </a:r>
          </a:p>
        </p:txBody>
      </p:sp>
      <p:sp>
        <p:nvSpPr>
          <p:cNvPr id="3" name="スライド番号プレースホルダー 2">
            <a:extLst>
              <a:ext uri="{FF2B5EF4-FFF2-40B4-BE49-F238E27FC236}">
                <a16:creationId xmlns:a16="http://schemas.microsoft.com/office/drawing/2014/main" id="{2175897A-3D06-79CB-251C-D9400CF80DE7}"/>
              </a:ext>
            </a:extLst>
          </p:cNvPr>
          <p:cNvSpPr>
            <a:spLocks noGrp="1"/>
          </p:cNvSpPr>
          <p:nvPr>
            <p:ph type="sldNum" sz="quarter" idx="12"/>
          </p:nvPr>
        </p:nvSpPr>
        <p:spPr/>
        <p:txBody>
          <a:bodyPr/>
          <a:lstStyle/>
          <a:p>
            <a:pPr algn="ctr"/>
            <a:fld id="{76EF8E48-CEE7-4676-9C0E-B2BDD8285033}" type="slidenum">
              <a:rPr kumimoji="1" lang="ja-JP" altLang="en-US" smtClean="0"/>
              <a:pPr algn="ctr"/>
              <a:t>43</a:t>
            </a:fld>
            <a:endParaRPr kumimoji="1" lang="ja-JP" altLang="en-US"/>
          </a:p>
        </p:txBody>
      </p:sp>
      <p:sp>
        <p:nvSpPr>
          <p:cNvPr id="4" name="テキスト プレースホルダー 3">
            <a:extLst>
              <a:ext uri="{FF2B5EF4-FFF2-40B4-BE49-F238E27FC236}">
                <a16:creationId xmlns:a16="http://schemas.microsoft.com/office/drawing/2014/main" id="{C444BFE4-5846-7E64-9249-495AA4F6986E}"/>
              </a:ext>
            </a:extLst>
          </p:cNvPr>
          <p:cNvSpPr>
            <a:spLocks noGrp="1"/>
          </p:cNvSpPr>
          <p:nvPr>
            <p:ph type="body" sz="half" idx="2"/>
          </p:nvPr>
        </p:nvSpPr>
        <p:spPr>
          <a:xfrm>
            <a:off x="539906" y="1002464"/>
            <a:ext cx="9612000" cy="1551043"/>
          </a:xfrm>
        </p:spPr>
        <p:txBody>
          <a:bodyPr/>
          <a:lstStyle/>
          <a:p>
            <a:pPr marL="285750" indent="-285750">
              <a:buClr>
                <a:srgbClr val="01B4D2"/>
              </a:buClr>
              <a:buSzPct val="80000"/>
              <a:buFont typeface="Wingdings" panose="05000000000000000000" pitchFamily="2" charset="2"/>
              <a:buChar char="l"/>
            </a:pPr>
            <a:r>
              <a:rPr kumimoji="1" lang="ja-JP" altLang="en-US" spc="50"/>
              <a:t>支援終了の最終的な判断は自治体が行う一方、</a:t>
            </a:r>
            <a:r>
              <a:rPr kumimoji="1" lang="ja-JP" altLang="en-US" spc="50">
                <a:solidFill>
                  <a:srgbClr val="019DB7"/>
                </a:solidFill>
              </a:rPr>
              <a:t>自治体・事業者間で綿密な情報共有・協議</a:t>
            </a:r>
            <a:r>
              <a:rPr kumimoji="1" lang="ja-JP" altLang="en-US" spc="50"/>
              <a:t>を行うことが望ましいです。また、児童が</a:t>
            </a:r>
            <a:r>
              <a:rPr kumimoji="1" lang="en-US" altLang="ja-JP" spc="50"/>
              <a:t>18</a:t>
            </a:r>
            <a:r>
              <a:rPr kumimoji="1" lang="ja-JP" altLang="en-US" spc="50"/>
              <a:t>歳に到達した後の取り扱いについても、</a:t>
            </a:r>
            <a:r>
              <a:rPr kumimoji="1" lang="ja-JP" altLang="en-US" spc="50">
                <a:solidFill>
                  <a:srgbClr val="019DB7"/>
                </a:solidFill>
              </a:rPr>
              <a:t>本事業の拠点の継続利用可否を含め、ケースに応じて自治体と協議</a:t>
            </a:r>
            <a:r>
              <a:rPr kumimoji="1" lang="ja-JP" altLang="en-US" spc="50"/>
              <a:t>しましょう。</a:t>
            </a:r>
          </a:p>
          <a:p>
            <a:pPr marL="285750" indent="-285750">
              <a:buClr>
                <a:srgbClr val="01B4D2"/>
              </a:buClr>
              <a:buSzPct val="80000"/>
              <a:buFont typeface="Wingdings" panose="05000000000000000000" pitchFamily="2" charset="2"/>
              <a:buChar char="l"/>
            </a:pPr>
            <a:r>
              <a:rPr kumimoji="1" lang="ja-JP" altLang="en-US" spc="50"/>
              <a:t>なお、支援終了判断や他支援への接続について、</a:t>
            </a:r>
            <a:r>
              <a:rPr kumimoji="1" lang="ja-JP" altLang="en-US" spc="50">
                <a:solidFill>
                  <a:srgbClr val="019DB7"/>
                </a:solidFill>
              </a:rPr>
              <a:t>最も尊重されるべきは児童自身の意向</a:t>
            </a:r>
            <a:r>
              <a:rPr kumimoji="1" lang="ja-JP" altLang="en-US" spc="50"/>
              <a:t>である点に留意しましょう。</a:t>
            </a:r>
          </a:p>
        </p:txBody>
      </p:sp>
      <p:grpSp>
        <p:nvGrpSpPr>
          <p:cNvPr id="14" name="グループ化 13">
            <a:extLst>
              <a:ext uri="{FF2B5EF4-FFF2-40B4-BE49-F238E27FC236}">
                <a16:creationId xmlns:a16="http://schemas.microsoft.com/office/drawing/2014/main" id="{9EF07A72-460D-6447-DEBF-7F2A51CDDE57}"/>
              </a:ext>
            </a:extLst>
          </p:cNvPr>
          <p:cNvGrpSpPr/>
          <p:nvPr/>
        </p:nvGrpSpPr>
        <p:grpSpPr>
          <a:xfrm>
            <a:off x="520700" y="4870757"/>
            <a:ext cx="4352210" cy="216000"/>
            <a:chOff x="552280" y="2220230"/>
            <a:chExt cx="4352210" cy="216000"/>
          </a:xfrm>
        </p:grpSpPr>
        <p:sp>
          <p:nvSpPr>
            <p:cNvPr id="15" name="四角形: 角を丸くする 14">
              <a:extLst>
                <a:ext uri="{FF2B5EF4-FFF2-40B4-BE49-F238E27FC236}">
                  <a16:creationId xmlns:a16="http://schemas.microsoft.com/office/drawing/2014/main" id="{B6A7511F-C6AB-0E78-5063-64F310B28A71}"/>
                </a:ext>
              </a:extLst>
            </p:cNvPr>
            <p:cNvSpPr/>
            <p:nvPr/>
          </p:nvSpPr>
          <p:spPr>
            <a:xfrm>
              <a:off x="850470" y="2220230"/>
              <a:ext cx="405402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en-US" altLang="ja-JP" sz="1600" b="1" spc="150" dirty="0">
                  <a:solidFill>
                    <a:srgbClr val="01B4D2"/>
                  </a:solidFill>
                </a:rPr>
                <a:t>(</a:t>
              </a:r>
              <a:r>
                <a:rPr kumimoji="1" lang="ja-JP" altLang="en-US" sz="1600" b="1" spc="150" dirty="0">
                  <a:solidFill>
                    <a:srgbClr val="01B4D2"/>
                  </a:solidFill>
                </a:rPr>
                <a:t>参考</a:t>
              </a:r>
              <a:r>
                <a:rPr kumimoji="1" lang="en-US" altLang="ja-JP" sz="1600" b="1" spc="150" dirty="0">
                  <a:solidFill>
                    <a:srgbClr val="01B4D2"/>
                  </a:solidFill>
                </a:rPr>
                <a:t>) 18</a:t>
              </a:r>
              <a:r>
                <a:rPr kumimoji="1" lang="ja-JP" altLang="en-US" sz="1600" b="1" spc="150" dirty="0">
                  <a:solidFill>
                    <a:srgbClr val="01B4D2"/>
                  </a:solidFill>
                </a:rPr>
                <a:t>歳以上への支援状況</a:t>
              </a:r>
            </a:p>
          </p:txBody>
        </p:sp>
        <p:sp>
          <p:nvSpPr>
            <p:cNvPr id="16" name="四角形: 角を丸くする 15">
              <a:extLst>
                <a:ext uri="{FF2B5EF4-FFF2-40B4-BE49-F238E27FC236}">
                  <a16:creationId xmlns:a16="http://schemas.microsoft.com/office/drawing/2014/main" id="{8F057DEA-4FC0-522B-ADC0-AE688F57C43D}"/>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29" name="テキスト ボックス 28">
            <a:extLst>
              <a:ext uri="{FF2B5EF4-FFF2-40B4-BE49-F238E27FC236}">
                <a16:creationId xmlns:a16="http://schemas.microsoft.com/office/drawing/2014/main" id="{8954D3A7-888F-BA8A-A6F3-6ADCEBB9B853}"/>
              </a:ext>
            </a:extLst>
          </p:cNvPr>
          <p:cNvSpPr txBox="1"/>
          <p:nvPr/>
        </p:nvSpPr>
        <p:spPr>
          <a:xfrm>
            <a:off x="435936" y="6683760"/>
            <a:ext cx="6236630" cy="412096"/>
          </a:xfrm>
          <a:prstGeom prst="rect">
            <a:avLst/>
          </a:prstGeom>
          <a:noFill/>
        </p:spPr>
        <p:txBody>
          <a:bodyPr wrap="square" lIns="72000" tIns="36000" rIns="72000" bIns="36000" rtlCol="0" anchor="ctr">
            <a:noAutofit/>
          </a:bodyPr>
          <a:lstStyle/>
          <a:p>
            <a:pPr marL="0" marR="0" indent="0" defTabSz="914400" eaLnBrk="1" fontAlgn="auto" latinLnBrk="0" hangingPunct="1">
              <a:spcBef>
                <a:spcPts val="0"/>
              </a:spcBef>
              <a:spcAft>
                <a:spcPts val="300"/>
              </a:spcAft>
              <a:buClrTx/>
              <a:buSzTx/>
              <a:buFontTx/>
              <a:buNone/>
              <a:tabLst/>
            </a:pPr>
            <a:r>
              <a:rPr kumimoji="1" lang="en-US" altLang="ja-JP" sz="900" kern="0" spc="-50" dirty="0">
                <a:solidFill>
                  <a:schemeClr val="tx1">
                    <a:lumMod val="75000"/>
                    <a:lumOff val="25000"/>
                  </a:schemeClr>
                </a:solidFill>
                <a:latin typeface="+mn-ea"/>
                <a:cs typeface="メイリオ" panose="020B0604030504040204" pitchFamily="50" charset="-128"/>
              </a:rPr>
              <a:t>※</a:t>
            </a:r>
            <a:r>
              <a:rPr kumimoji="1" lang="ja-JP" altLang="en-US" sz="900" kern="0" spc="-50" dirty="0">
                <a:solidFill>
                  <a:schemeClr val="tx1">
                    <a:lumMod val="75000"/>
                    <a:lumOff val="25000"/>
                  </a:schemeClr>
                </a:solidFill>
                <a:latin typeface="+mn-ea"/>
                <a:cs typeface="メイリオ" panose="020B0604030504040204" pitchFamily="50" charset="-128"/>
              </a:rPr>
              <a:t>グラフ：日本総合研究所「児童育成支援拠点事業の実施状況の把握と事業促進に向けた調査研究」アンケート調査結果より</a:t>
            </a:r>
            <a:endParaRPr kumimoji="1" lang="en-US" altLang="ja-JP" sz="900" kern="0" spc="-50" dirty="0">
              <a:solidFill>
                <a:schemeClr val="tx1">
                  <a:lumMod val="75000"/>
                  <a:lumOff val="25000"/>
                </a:schemeClr>
              </a:solidFill>
              <a:latin typeface="+mn-ea"/>
              <a:cs typeface="メイリオ" panose="020B0604030504040204" pitchFamily="50" charset="-128"/>
            </a:endParaRPr>
          </a:p>
          <a:p>
            <a:pPr marL="0" marR="0" indent="0" defTabSz="914400" eaLnBrk="1" fontAlgn="auto" latinLnBrk="0" hangingPunct="1">
              <a:spcBef>
                <a:spcPts val="0"/>
              </a:spcBef>
              <a:spcAft>
                <a:spcPts val="300"/>
              </a:spcAft>
              <a:buClrTx/>
              <a:buSzTx/>
              <a:buFontTx/>
              <a:buNone/>
              <a:tabLst/>
            </a:pPr>
            <a:r>
              <a:rPr kumimoji="1" lang="en-US" altLang="ja-JP" sz="900" kern="0" spc="-50" dirty="0">
                <a:solidFill>
                  <a:schemeClr val="tx1">
                    <a:lumMod val="75000"/>
                    <a:lumOff val="25000"/>
                  </a:schemeClr>
                </a:solidFill>
                <a:latin typeface="+mn-ea"/>
                <a:cs typeface="メイリオ" panose="020B0604030504040204" pitchFamily="50" charset="-128"/>
              </a:rPr>
              <a:t>※</a:t>
            </a:r>
            <a:r>
              <a:rPr kumimoji="1" lang="ja-JP" altLang="en-US" sz="900" kern="0" spc="-50" dirty="0">
                <a:solidFill>
                  <a:schemeClr val="tx1">
                    <a:lumMod val="75000"/>
                    <a:lumOff val="25000"/>
                  </a:schemeClr>
                </a:solidFill>
                <a:latin typeface="+mn-ea"/>
                <a:cs typeface="メイリオ" panose="020B0604030504040204" pitchFamily="50" charset="-128"/>
              </a:rPr>
              <a:t>設問内容「 </a:t>
            </a:r>
            <a:r>
              <a:rPr kumimoji="1" lang="en-US" altLang="ja-JP" sz="900" kern="0" spc="-50" dirty="0">
                <a:solidFill>
                  <a:schemeClr val="tx1">
                    <a:lumMod val="75000"/>
                    <a:lumOff val="25000"/>
                  </a:schemeClr>
                </a:solidFill>
                <a:latin typeface="+mn-ea"/>
                <a:cs typeface="メイリオ" panose="020B0604030504040204" pitchFamily="50" charset="-128"/>
              </a:rPr>
              <a:t>18</a:t>
            </a:r>
            <a:r>
              <a:rPr kumimoji="1" lang="ja-JP" altLang="en-US" sz="900" kern="0" spc="-50" dirty="0">
                <a:solidFill>
                  <a:schemeClr val="tx1">
                    <a:lumMod val="75000"/>
                    <a:lumOff val="25000"/>
                  </a:schemeClr>
                </a:solidFill>
                <a:latin typeface="+mn-ea"/>
                <a:cs typeface="メイリオ" panose="020B0604030504040204" pitchFamily="50" charset="-128"/>
              </a:rPr>
              <a:t>歳以上への支援について、ガイドラインにて以下の通りの整理となっています。どのように対応しているか該当するものをすべてお選びください。 </a:t>
            </a:r>
            <a:r>
              <a:rPr kumimoji="1" lang="ja-JP" altLang="en-US" sz="900" b="0" spc="-50" dirty="0">
                <a:solidFill>
                  <a:schemeClr val="tx1">
                    <a:lumMod val="75000"/>
                    <a:lumOff val="25000"/>
                  </a:schemeClr>
                </a:solidFill>
                <a:latin typeface="+mn-ea"/>
              </a:rPr>
              <a:t>」</a:t>
            </a:r>
            <a:endParaRPr kumimoji="1" lang="en-US" altLang="ja-JP" sz="900" kern="0" spc="-50" dirty="0">
              <a:solidFill>
                <a:schemeClr val="tx1">
                  <a:lumMod val="75000"/>
                  <a:lumOff val="25000"/>
                </a:schemeClr>
              </a:solidFill>
              <a:latin typeface="+mn-ea"/>
              <a:cs typeface="メイリオ" panose="020B0604030504040204" pitchFamily="50" charset="-128"/>
            </a:endParaRPr>
          </a:p>
        </p:txBody>
      </p:sp>
      <p:sp>
        <p:nvSpPr>
          <p:cNvPr id="31" name="四角形: 角を丸くする 30">
            <a:extLst>
              <a:ext uri="{FF2B5EF4-FFF2-40B4-BE49-F238E27FC236}">
                <a16:creationId xmlns:a16="http://schemas.microsoft.com/office/drawing/2014/main" id="{40EBD87A-6C75-FC2C-EE4F-4413938CA8A4}"/>
              </a:ext>
            </a:extLst>
          </p:cNvPr>
          <p:cNvSpPr/>
          <p:nvPr/>
        </p:nvSpPr>
        <p:spPr>
          <a:xfrm>
            <a:off x="548779" y="6044507"/>
            <a:ext cx="5689183" cy="271978"/>
          </a:xfrm>
          <a:prstGeom prst="roundRect">
            <a:avLst/>
          </a:prstGeom>
          <a:noFill/>
          <a:ln w="190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6" name="四角形: 角を丸くする 25">
            <a:extLst>
              <a:ext uri="{FF2B5EF4-FFF2-40B4-BE49-F238E27FC236}">
                <a16:creationId xmlns:a16="http://schemas.microsoft.com/office/drawing/2014/main" id="{A12FAD50-15D1-FB55-C5D7-C3B106266E8B}"/>
              </a:ext>
            </a:extLst>
          </p:cNvPr>
          <p:cNvSpPr/>
          <p:nvPr/>
        </p:nvSpPr>
        <p:spPr>
          <a:xfrm>
            <a:off x="517187" y="2800164"/>
            <a:ext cx="6570896" cy="357738"/>
          </a:xfrm>
          <a:prstGeom prst="roundRect">
            <a:avLst>
              <a:gd name="adj" fmla="val 50000"/>
            </a:avLst>
          </a:prstGeom>
          <a:solidFill>
            <a:srgbClr val="01B4D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ja-JP" altLang="en-US" sz="1600" b="1" spc="120">
                <a:solidFill>
                  <a:schemeClr val="bg1"/>
                </a:solidFill>
                <a:latin typeface="+mn-ea"/>
                <a:cs typeface="メイリオ" panose="020B0604030504040204" pitchFamily="50" charset="-128"/>
              </a:rPr>
              <a:t>終了判断を下すケース</a:t>
            </a:r>
          </a:p>
        </p:txBody>
      </p:sp>
      <p:sp>
        <p:nvSpPr>
          <p:cNvPr id="39" name="四角形: 角を丸くする 38">
            <a:extLst>
              <a:ext uri="{FF2B5EF4-FFF2-40B4-BE49-F238E27FC236}">
                <a16:creationId xmlns:a16="http://schemas.microsoft.com/office/drawing/2014/main" id="{31D0C879-0D9A-EE4B-8D48-DB12D77DA939}"/>
              </a:ext>
            </a:extLst>
          </p:cNvPr>
          <p:cNvSpPr/>
          <p:nvPr/>
        </p:nvSpPr>
        <p:spPr>
          <a:xfrm>
            <a:off x="343858" y="3196984"/>
            <a:ext cx="7103387" cy="794936"/>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nSpc>
                <a:spcPct val="130000"/>
              </a:lnSpc>
            </a:pPr>
            <a:r>
              <a:rPr kumimoji="1" lang="ja-JP" altLang="en-US" sz="1400" b="1" spc="50">
                <a:solidFill>
                  <a:schemeClr val="tx1">
                    <a:lumMod val="75000"/>
                    <a:lumOff val="25000"/>
                  </a:schemeClr>
                </a:solidFill>
                <a:latin typeface="+mn-ea"/>
                <a:cs typeface="メイリオ" panose="020B0604030504040204" pitchFamily="50" charset="-128"/>
              </a:rPr>
              <a:t>支援対象年齢の範囲内において、利用者の状態が好転し、本事業による支援を必要としなくなったと考えられるケース</a:t>
            </a:r>
          </a:p>
        </p:txBody>
      </p:sp>
      <p:sp>
        <p:nvSpPr>
          <p:cNvPr id="40" name="四角形: 角を丸くする 39">
            <a:extLst>
              <a:ext uri="{FF2B5EF4-FFF2-40B4-BE49-F238E27FC236}">
                <a16:creationId xmlns:a16="http://schemas.microsoft.com/office/drawing/2014/main" id="{C080095C-D477-0D93-5221-BA1C53CA00E1}"/>
              </a:ext>
            </a:extLst>
          </p:cNvPr>
          <p:cNvSpPr/>
          <p:nvPr/>
        </p:nvSpPr>
        <p:spPr>
          <a:xfrm>
            <a:off x="343858" y="3858961"/>
            <a:ext cx="6744225" cy="441631"/>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400" b="1" spc="50">
                <a:solidFill>
                  <a:schemeClr val="tx1">
                    <a:lumMod val="75000"/>
                    <a:lumOff val="25000"/>
                  </a:schemeClr>
                </a:solidFill>
                <a:latin typeface="+mn-ea"/>
                <a:cs typeface="メイリオ" panose="020B0604030504040204" pitchFamily="50" charset="-128"/>
              </a:rPr>
              <a:t>支援対象年齢の範囲内において、利用者から終了相談があったケース</a:t>
            </a:r>
          </a:p>
        </p:txBody>
      </p:sp>
      <p:sp>
        <p:nvSpPr>
          <p:cNvPr id="41" name="四角形: 角を丸くする 40">
            <a:extLst>
              <a:ext uri="{FF2B5EF4-FFF2-40B4-BE49-F238E27FC236}">
                <a16:creationId xmlns:a16="http://schemas.microsoft.com/office/drawing/2014/main" id="{8D616929-085A-E9F7-AA0F-34EAB5B840D7}"/>
              </a:ext>
            </a:extLst>
          </p:cNvPr>
          <p:cNvSpPr/>
          <p:nvPr/>
        </p:nvSpPr>
        <p:spPr>
          <a:xfrm>
            <a:off x="343858" y="4351021"/>
            <a:ext cx="6744225" cy="441631"/>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400" b="1" spc="50">
                <a:solidFill>
                  <a:schemeClr val="tx1">
                    <a:lumMod val="75000"/>
                    <a:lumOff val="25000"/>
                  </a:schemeClr>
                </a:solidFill>
                <a:latin typeface="+mn-ea"/>
                <a:cs typeface="メイリオ" panose="020B0604030504040204" pitchFamily="50" charset="-128"/>
              </a:rPr>
              <a:t>支援対象年齢（</a:t>
            </a:r>
            <a:r>
              <a:rPr kumimoji="1" lang="en-US" altLang="ja-JP" sz="1400" b="1" spc="50">
                <a:solidFill>
                  <a:schemeClr val="tx1">
                    <a:lumMod val="75000"/>
                    <a:lumOff val="25000"/>
                  </a:schemeClr>
                </a:solidFill>
                <a:latin typeface="+mn-ea"/>
                <a:cs typeface="メイリオ" panose="020B0604030504040204" pitchFamily="50" charset="-128"/>
              </a:rPr>
              <a:t>18</a:t>
            </a:r>
            <a:r>
              <a:rPr kumimoji="1" lang="ja-JP" altLang="en-US" sz="1400" b="1" spc="50">
                <a:solidFill>
                  <a:schemeClr val="tx1">
                    <a:lumMod val="75000"/>
                    <a:lumOff val="25000"/>
                  </a:schemeClr>
                </a:solidFill>
                <a:latin typeface="+mn-ea"/>
                <a:cs typeface="メイリオ" panose="020B0604030504040204" pitchFamily="50" charset="-128"/>
              </a:rPr>
              <a:t>歳未満）の範囲外となったケース</a:t>
            </a:r>
          </a:p>
        </p:txBody>
      </p:sp>
      <p:pic>
        <p:nvPicPr>
          <p:cNvPr id="42" name="図 41" descr="アイコン&#10;&#10;AI 生成コンテンツは誤りを含む可能性があります。">
            <a:extLst>
              <a:ext uri="{FF2B5EF4-FFF2-40B4-BE49-F238E27FC236}">
                <a16:creationId xmlns:a16="http://schemas.microsoft.com/office/drawing/2014/main" id="{3E16F974-B0B2-7B61-73EB-CCC09376B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23" y="3920378"/>
            <a:ext cx="318402" cy="321651"/>
          </a:xfrm>
          <a:prstGeom prst="rect">
            <a:avLst/>
          </a:prstGeom>
        </p:spPr>
      </p:pic>
      <p:pic>
        <p:nvPicPr>
          <p:cNvPr id="43" name="図 42" descr="アイコン&#10;&#10;AI 生成コンテンツは誤りを含む可能性があります。">
            <a:extLst>
              <a:ext uri="{FF2B5EF4-FFF2-40B4-BE49-F238E27FC236}">
                <a16:creationId xmlns:a16="http://schemas.microsoft.com/office/drawing/2014/main" id="{CBFFA44C-01AA-7947-751D-6B30522C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23" y="3432552"/>
            <a:ext cx="318402" cy="321651"/>
          </a:xfrm>
          <a:prstGeom prst="rect">
            <a:avLst/>
          </a:prstGeom>
        </p:spPr>
      </p:pic>
      <p:pic>
        <p:nvPicPr>
          <p:cNvPr id="44" name="図 43" descr="アイコン&#10;&#10;AI 生成コンテンツは誤りを含む可能性があります。">
            <a:extLst>
              <a:ext uri="{FF2B5EF4-FFF2-40B4-BE49-F238E27FC236}">
                <a16:creationId xmlns:a16="http://schemas.microsoft.com/office/drawing/2014/main" id="{D2A133E0-7E3D-F857-D521-E277B2F02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23" y="4408204"/>
            <a:ext cx="318402" cy="321651"/>
          </a:xfrm>
          <a:prstGeom prst="rect">
            <a:avLst/>
          </a:prstGeom>
        </p:spPr>
      </p:pic>
      <p:sp>
        <p:nvSpPr>
          <p:cNvPr id="47" name="テキスト ボックス 46">
            <a:extLst>
              <a:ext uri="{FF2B5EF4-FFF2-40B4-BE49-F238E27FC236}">
                <a16:creationId xmlns:a16="http://schemas.microsoft.com/office/drawing/2014/main" id="{4B66C7DB-B710-5FC4-24B3-CC37FD81D557}"/>
              </a:ext>
            </a:extLst>
          </p:cNvPr>
          <p:cNvSpPr txBox="1"/>
          <p:nvPr/>
        </p:nvSpPr>
        <p:spPr>
          <a:xfrm>
            <a:off x="5621920" y="4928009"/>
            <a:ext cx="1156928" cy="288000"/>
          </a:xfrm>
          <a:prstGeom prst="rect">
            <a:avLst/>
          </a:prstGeom>
          <a:noFill/>
        </p:spPr>
        <p:txBody>
          <a:bodyPr wrap="square" lIns="72000" tIns="36000" rIns="72000" bIns="36000" rtlCol="0" anchor="ctr">
            <a:normAutofit/>
          </a:bodyPr>
          <a:lstStyle/>
          <a:p>
            <a:pPr marL="0" marR="0" indent="0" defTabSz="914400" eaLnBrk="1" fontAlgn="auto" latinLnBrk="0" hangingPunct="1">
              <a:lnSpc>
                <a:spcPct val="110000"/>
              </a:lnSpc>
              <a:spcBef>
                <a:spcPts val="0"/>
              </a:spcBef>
              <a:spcAft>
                <a:spcPts val="300"/>
              </a:spcAft>
              <a:buClrTx/>
              <a:buSzTx/>
              <a:buFontTx/>
              <a:buNone/>
              <a:tabLst/>
            </a:pPr>
            <a:r>
              <a:rPr kumimoji="1" lang="ja-JP" altLang="en-US" sz="1200" kern="0">
                <a:solidFill>
                  <a:schemeClr val="tx1">
                    <a:lumMod val="75000"/>
                    <a:lumOff val="25000"/>
                  </a:schemeClr>
                </a:solidFill>
                <a:latin typeface="+mn-ea"/>
                <a:cs typeface="メイリオ" panose="020B0604030504040204" pitchFamily="50" charset="-128"/>
              </a:rPr>
              <a:t>（</a:t>
            </a:r>
            <a:r>
              <a:rPr kumimoji="1" lang="en-US" altLang="ja-JP" sz="1200" kern="0">
                <a:solidFill>
                  <a:schemeClr val="tx1">
                    <a:lumMod val="75000"/>
                    <a:lumOff val="25000"/>
                  </a:schemeClr>
                </a:solidFill>
                <a:latin typeface="+mn-ea"/>
                <a:cs typeface="メイリオ" panose="020B0604030504040204" pitchFamily="50" charset="-128"/>
              </a:rPr>
              <a:t>n=106</a:t>
            </a:r>
            <a:r>
              <a:rPr kumimoji="1" lang="ja-JP" altLang="en-US" sz="1200" kern="0">
                <a:solidFill>
                  <a:schemeClr val="tx1">
                    <a:lumMod val="75000"/>
                    <a:lumOff val="25000"/>
                  </a:schemeClr>
                </a:solidFill>
                <a:latin typeface="+mn-ea"/>
                <a:cs typeface="メイリオ" panose="020B0604030504040204" pitchFamily="50" charset="-128"/>
              </a:rPr>
              <a:t>）</a:t>
            </a:r>
          </a:p>
        </p:txBody>
      </p:sp>
      <p:sp>
        <p:nvSpPr>
          <p:cNvPr id="55" name="テキスト ボックス 54">
            <a:extLst>
              <a:ext uri="{FF2B5EF4-FFF2-40B4-BE49-F238E27FC236}">
                <a16:creationId xmlns:a16="http://schemas.microsoft.com/office/drawing/2014/main" id="{3B5DCA99-C51E-03F6-D2FB-DE67568D3190}"/>
              </a:ext>
            </a:extLst>
          </p:cNvPr>
          <p:cNvSpPr txBox="1"/>
          <p:nvPr/>
        </p:nvSpPr>
        <p:spPr>
          <a:xfrm>
            <a:off x="3393370" y="6319651"/>
            <a:ext cx="2885405" cy="296423"/>
          </a:xfrm>
          <a:prstGeom prst="rect">
            <a:avLst/>
          </a:prstGeom>
          <a:noFill/>
        </p:spPr>
        <p:txBody>
          <a:bodyPr wrap="none" lIns="0" tIns="0" rIns="0" bIns="36000" rtlCol="0">
            <a:spAutoFit/>
          </a:bodyPr>
          <a:lstStyle/>
          <a:p>
            <a:pPr algn="just">
              <a:lnSpc>
                <a:spcPct val="130000"/>
              </a:lnSpc>
            </a:pPr>
            <a:r>
              <a:rPr kumimoji="1" lang="ja-JP" altLang="en-US" sz="1400" b="1" spc="100">
                <a:solidFill>
                  <a:srgbClr val="FE7C34"/>
                </a:solidFill>
              </a:rPr>
              <a:t>現状は支援接続等が進んでいない</a:t>
            </a:r>
          </a:p>
        </p:txBody>
      </p:sp>
      <p:sp>
        <p:nvSpPr>
          <p:cNvPr id="56" name="正方形/長方形 55">
            <a:extLst>
              <a:ext uri="{FF2B5EF4-FFF2-40B4-BE49-F238E27FC236}">
                <a16:creationId xmlns:a16="http://schemas.microsoft.com/office/drawing/2014/main" id="{A49F8A98-F09E-D600-E723-31473EB73A16}"/>
              </a:ext>
            </a:extLst>
          </p:cNvPr>
          <p:cNvSpPr/>
          <p:nvPr/>
        </p:nvSpPr>
        <p:spPr>
          <a:xfrm>
            <a:off x="7233434" y="5064201"/>
            <a:ext cx="2940377" cy="18251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0" rIns="0" bIns="180000" rtlCol="0" anchor="t" anchorCtr="0"/>
          <a:lstStyle/>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こども若者家庭センター</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ひきこもり支援</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就労支援</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自立支援</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若者向け居場所事業</a:t>
            </a:r>
          </a:p>
          <a:p>
            <a:pPr marL="285750" marR="0" lvl="0" indent="-285750" algn="just" defTabSz="457200" rtl="0" eaLnBrk="1" fontAlgn="auto" latinLnBrk="0" hangingPunct="1">
              <a:lnSpc>
                <a:spcPct val="120000"/>
              </a:lnSpc>
              <a:spcBef>
                <a:spcPts val="0"/>
              </a:spcBef>
              <a:spcAft>
                <a:spcPts val="0"/>
              </a:spcAft>
              <a:buClr>
                <a:schemeClr val="bg1">
                  <a:lumMod val="65000"/>
                </a:schemeClr>
              </a:buClr>
              <a:buSzPct val="70000"/>
              <a:buFont typeface="Wingdings" panose="05000000000000000000" pitchFamily="2" charset="2"/>
              <a:buChar char="l"/>
              <a:tabLst/>
              <a:defRPr/>
            </a:pPr>
            <a:r>
              <a:rPr kumimoji="1" lang="ja-JP" altLang="en-US" sz="1200" i="0" u="none" strike="noStrike" kern="1200" cap="none" normalizeH="0" noProof="0">
                <a:ln>
                  <a:noFill/>
                </a:ln>
                <a:solidFill>
                  <a:prstClr val="black">
                    <a:lumMod val="75000"/>
                    <a:lumOff val="25000"/>
                  </a:prstClr>
                </a:solidFill>
                <a:effectLst/>
                <a:uLnTx/>
                <a:uFillTx/>
                <a:latin typeface="游ゴシック"/>
                <a:ea typeface="游ゴシック"/>
                <a:cs typeface="+mn-cs"/>
              </a:rPr>
              <a:t>重層的支援体制整備事業</a:t>
            </a:r>
          </a:p>
        </p:txBody>
      </p:sp>
      <p:sp>
        <p:nvSpPr>
          <p:cNvPr id="57" name="テキスト ボックス 56">
            <a:extLst>
              <a:ext uri="{FF2B5EF4-FFF2-40B4-BE49-F238E27FC236}">
                <a16:creationId xmlns:a16="http://schemas.microsoft.com/office/drawing/2014/main" id="{F2FE7E3A-B4D3-E76A-642F-1ED9540EDE41}"/>
              </a:ext>
            </a:extLst>
          </p:cNvPr>
          <p:cNvSpPr txBox="1"/>
          <p:nvPr/>
        </p:nvSpPr>
        <p:spPr>
          <a:xfrm>
            <a:off x="7616604" y="5161416"/>
            <a:ext cx="1927575" cy="251795"/>
          </a:xfrm>
          <a:prstGeom prst="rect">
            <a:avLst/>
          </a:prstGeom>
          <a:noFill/>
        </p:spPr>
        <p:txBody>
          <a:bodyPr wrap="square" lIns="0" tIns="0" rIns="0" bIns="36000" rtlCol="0">
            <a:spAutoFit/>
          </a:bodyPr>
          <a:lstStyle/>
          <a:p>
            <a:pPr algn="ctr"/>
            <a:r>
              <a:rPr kumimoji="1" lang="ja-JP" altLang="en-US" sz="1400" b="1" spc="100">
                <a:solidFill>
                  <a:srgbClr val="019DB7"/>
                </a:solidFill>
                <a:latin typeface="+mn-ea"/>
                <a:cs typeface="メイリオ" panose="020B0604030504040204" pitchFamily="50" charset="-128"/>
              </a:rPr>
              <a:t>主なその他回答</a:t>
            </a:r>
          </a:p>
        </p:txBody>
      </p:sp>
      <p:sp>
        <p:nvSpPr>
          <p:cNvPr id="58" name="二等辺三角形 57">
            <a:extLst>
              <a:ext uri="{FF2B5EF4-FFF2-40B4-BE49-F238E27FC236}">
                <a16:creationId xmlns:a16="http://schemas.microsoft.com/office/drawing/2014/main" id="{3FC2194B-CEF3-43FF-4746-D215EC619AAE}"/>
              </a:ext>
            </a:extLst>
          </p:cNvPr>
          <p:cNvSpPr/>
          <p:nvPr/>
        </p:nvSpPr>
        <p:spPr>
          <a:xfrm rot="16200000">
            <a:off x="6866881" y="5842881"/>
            <a:ext cx="422726" cy="314406"/>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 name="四角形: 角を丸くする 5">
            <a:extLst>
              <a:ext uri="{FF2B5EF4-FFF2-40B4-BE49-F238E27FC236}">
                <a16:creationId xmlns:a16="http://schemas.microsoft.com/office/drawing/2014/main" id="{519DE1A2-9605-4A70-5A68-CFD2FB25F6ED}"/>
              </a:ext>
            </a:extLst>
          </p:cNvPr>
          <p:cNvSpPr/>
          <p:nvPr/>
        </p:nvSpPr>
        <p:spPr>
          <a:xfrm>
            <a:off x="7233435" y="3203335"/>
            <a:ext cx="2918471" cy="1610508"/>
          </a:xfrm>
          <a:prstGeom prst="roundRect">
            <a:avLst>
              <a:gd name="adj" fmla="val 3596"/>
            </a:avLst>
          </a:prstGeom>
          <a:solidFill>
            <a:srgbClr val="E4F6F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0" rtlCol="0" anchor="t" anchorCtr="0"/>
          <a:lstStyle/>
          <a:p>
            <a:pPr marL="180000" marR="0" lvl="0" indent="-180000" algn="l" defTabSz="457200" rtl="0" eaLnBrk="1" fontAlgn="auto" latinLnBrk="0" hangingPunct="1">
              <a:lnSpc>
                <a:spcPct val="120000"/>
              </a:lnSpc>
              <a:spcAft>
                <a:spcPts val="600"/>
              </a:spcAft>
              <a:buClr>
                <a:srgbClr val="01B4D2"/>
              </a:buClr>
              <a:buSzPct val="70000"/>
              <a:buFont typeface="Wingdings" panose="05000000000000000000" pitchFamily="2" charset="2"/>
              <a:buChar char="l"/>
              <a:tabLst/>
              <a:defRPr/>
            </a:pPr>
            <a:r>
              <a:rPr kumimoji="0" lang="ja-JP" altLang="en-US" sz="14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他支援への接続や支援終了の検討を行うに当たっては、必ず</a:t>
            </a:r>
            <a:r>
              <a:rPr kumimoji="0" lang="ja-JP" altLang="en-US" sz="1400" b="1" i="0" u="none" strike="noStrike" kern="1200" cap="none" spc="50" normalizeH="0" noProof="0">
                <a:ln>
                  <a:noFill/>
                </a:ln>
                <a:solidFill>
                  <a:srgbClr val="019DB7"/>
                </a:solidFill>
                <a:effectLst/>
                <a:uLnTx/>
                <a:uFillTx/>
                <a:latin typeface="游ゴシック"/>
                <a:ea typeface="游ゴシック"/>
                <a:cs typeface="+mn-cs"/>
              </a:rPr>
              <a:t>児童自身の意向を聴取する機会を作り、尊重</a:t>
            </a:r>
            <a:r>
              <a:rPr kumimoji="0" lang="ja-JP" altLang="en-US" sz="14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するようにしましょう。</a:t>
            </a:r>
          </a:p>
        </p:txBody>
      </p:sp>
      <p:sp>
        <p:nvSpPr>
          <p:cNvPr id="7" name="四角形: 角を丸くする 6">
            <a:extLst>
              <a:ext uri="{FF2B5EF4-FFF2-40B4-BE49-F238E27FC236}">
                <a16:creationId xmlns:a16="http://schemas.microsoft.com/office/drawing/2014/main" id="{70EAF1B7-A333-5B39-C94D-9C37B1D12E7D}"/>
              </a:ext>
            </a:extLst>
          </p:cNvPr>
          <p:cNvSpPr/>
          <p:nvPr/>
        </p:nvSpPr>
        <p:spPr>
          <a:xfrm>
            <a:off x="7592597" y="3119754"/>
            <a:ext cx="2213629" cy="288000"/>
          </a:xfrm>
          <a:prstGeom prst="roundRect">
            <a:avLst>
              <a:gd name="adj" fmla="val 50000"/>
            </a:avLst>
          </a:prstGeom>
          <a:solidFill>
            <a:srgbClr val="FDFFD9"/>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400" b="1" spc="300">
                <a:solidFill>
                  <a:srgbClr val="019DB7"/>
                </a:solidFill>
              </a:rPr>
              <a:t>ポイント</a:t>
            </a:r>
          </a:p>
        </p:txBody>
      </p:sp>
      <p:pic>
        <p:nvPicPr>
          <p:cNvPr id="12" name="図 11">
            <a:extLst>
              <a:ext uri="{FF2B5EF4-FFF2-40B4-BE49-F238E27FC236}">
                <a16:creationId xmlns:a16="http://schemas.microsoft.com/office/drawing/2014/main" id="{F78091C0-73CC-CC6E-9CB7-5B69FFE59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7320" y="3137347"/>
            <a:ext cx="141535" cy="244470"/>
          </a:xfrm>
          <a:prstGeom prst="rect">
            <a:avLst/>
          </a:prstGeom>
        </p:spPr>
      </p:pic>
      <p:sp>
        <p:nvSpPr>
          <p:cNvPr id="13" name="四角形: 角を丸くする 12">
            <a:extLst>
              <a:ext uri="{FF2B5EF4-FFF2-40B4-BE49-F238E27FC236}">
                <a16:creationId xmlns:a16="http://schemas.microsoft.com/office/drawing/2014/main" id="{87C53095-B224-A381-6EBE-3EC8D546B6C1}"/>
              </a:ext>
            </a:extLst>
          </p:cNvPr>
          <p:cNvSpPr/>
          <p:nvPr/>
        </p:nvSpPr>
        <p:spPr>
          <a:xfrm>
            <a:off x="1282413" y="718939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a:solidFill>
                  <a:schemeClr val="tx1">
                    <a:lumMod val="75000"/>
                    <a:lumOff val="25000"/>
                  </a:schemeClr>
                </a:solidFill>
              </a:rPr>
              <a:t>出所：こども家庭庁「児童育成支援拠点事業ガイドライン」</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/50439ba1-c44b-450c-b936-cf0f572709d7/f2e9ccae/20240826_policies_kosodateshien_jido-kyoten_03.pdf〉</a:t>
            </a:r>
            <a:r>
              <a:rPr kumimoji="1" lang="zh-TW" altLang="en-US" sz="800">
                <a:solidFill>
                  <a:schemeClr val="tx1">
                    <a:lumMod val="75000"/>
                    <a:lumOff val="25000"/>
                  </a:schemeClr>
                </a:solidFill>
              </a:rPr>
              <a:t>（最終閲覧日</a:t>
            </a:r>
            <a:r>
              <a:rPr kumimoji="1" lang="en-US" altLang="zh-TW" sz="800">
                <a:solidFill>
                  <a:schemeClr val="tx1">
                    <a:lumMod val="75000"/>
                    <a:lumOff val="25000"/>
                  </a:schemeClr>
                </a:solidFill>
              </a:rPr>
              <a:t>2026/3/23</a:t>
            </a:r>
            <a:r>
              <a:rPr kumimoji="1" lang="zh-TW" altLang="en-US" sz="800">
                <a:solidFill>
                  <a:schemeClr val="tx1">
                    <a:lumMod val="75000"/>
                    <a:lumOff val="25000"/>
                  </a:schemeClr>
                </a:solidFill>
              </a:rPr>
              <a:t>）</a:t>
            </a:r>
            <a:r>
              <a:rPr kumimoji="1" lang="ja-JP" altLang="en-US" sz="800">
                <a:solidFill>
                  <a:schemeClr val="tx1">
                    <a:lumMod val="75000"/>
                    <a:lumOff val="25000"/>
                  </a:schemeClr>
                </a:solidFill>
              </a:rPr>
              <a:t>を参考に日本総研作成</a:t>
            </a:r>
          </a:p>
        </p:txBody>
      </p:sp>
    </p:spTree>
    <p:extLst>
      <p:ext uri="{BB962C8B-B14F-4D97-AF65-F5344CB8AC3E}">
        <p14:creationId xmlns:p14="http://schemas.microsoft.com/office/powerpoint/2010/main" val="4223632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C462-00BD-B4EE-DD68-3E9606A6D5C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E3B1158-5C87-AF80-0ACF-737EE09906F4}"/>
              </a:ext>
            </a:extLst>
          </p:cNvPr>
          <p:cNvSpPr>
            <a:spLocks noGrp="1"/>
          </p:cNvSpPr>
          <p:nvPr>
            <p:ph type="title"/>
          </p:nvPr>
        </p:nvSpPr>
        <p:spPr/>
        <p:txBody>
          <a:bodyPr/>
          <a:lstStyle/>
          <a:p>
            <a:r>
              <a:rPr lang="en-US" altLang="ja-JP"/>
              <a:t>2.</a:t>
            </a:r>
            <a:r>
              <a:rPr lang="ja-JP" altLang="en-US"/>
              <a:t>児童育成支援拠点開設に向けて</a:t>
            </a:r>
          </a:p>
        </p:txBody>
      </p:sp>
      <p:sp>
        <p:nvSpPr>
          <p:cNvPr id="3" name="スライド番号プレースホルダー 2">
            <a:extLst>
              <a:ext uri="{FF2B5EF4-FFF2-40B4-BE49-F238E27FC236}">
                <a16:creationId xmlns:a16="http://schemas.microsoft.com/office/drawing/2014/main" id="{80472221-A038-C532-FBCD-15A3E852BC71}"/>
              </a:ext>
            </a:extLst>
          </p:cNvPr>
          <p:cNvSpPr>
            <a:spLocks noGrp="1"/>
          </p:cNvSpPr>
          <p:nvPr>
            <p:ph type="sldNum" sz="quarter" idx="12"/>
          </p:nvPr>
        </p:nvSpPr>
        <p:spPr/>
        <p:txBody>
          <a:bodyPr/>
          <a:lstStyle/>
          <a:p>
            <a:pPr algn="ctr"/>
            <a:fld id="{76EF8E48-CEE7-4676-9C0E-B2BDD8285033}" type="slidenum">
              <a:rPr kumimoji="1" lang="ja-JP" altLang="en-US" smtClean="0"/>
              <a:pPr algn="ctr"/>
              <a:t>44</a:t>
            </a:fld>
            <a:endParaRPr kumimoji="1" lang="ja-JP" altLang="en-US"/>
          </a:p>
        </p:txBody>
      </p:sp>
      <p:sp>
        <p:nvSpPr>
          <p:cNvPr id="9" name="テキスト プレースホルダー 8">
            <a:extLst>
              <a:ext uri="{FF2B5EF4-FFF2-40B4-BE49-F238E27FC236}">
                <a16:creationId xmlns:a16="http://schemas.microsoft.com/office/drawing/2014/main" id="{0E8AAE83-1A07-CD47-02D6-965F63ABA02A}"/>
              </a:ext>
            </a:extLst>
          </p:cNvPr>
          <p:cNvSpPr>
            <a:spLocks noGrp="1"/>
          </p:cNvSpPr>
          <p:nvPr>
            <p:ph type="body" sz="half" idx="2"/>
          </p:nvPr>
        </p:nvSpPr>
        <p:spPr/>
        <p:txBody>
          <a:bodyPr/>
          <a:lstStyle/>
          <a:p>
            <a:r>
              <a:rPr lang="zh-TW" altLang="en-US" dirty="0"/>
              <a:t>⑸ 外部関係構築</a:t>
            </a:r>
          </a:p>
        </p:txBody>
      </p:sp>
    </p:spTree>
    <p:extLst>
      <p:ext uri="{BB962C8B-B14F-4D97-AF65-F5344CB8AC3E}">
        <p14:creationId xmlns:p14="http://schemas.microsoft.com/office/powerpoint/2010/main" val="3978349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A00D1-DD6A-ECB0-A340-D16ECD76056C}"/>
            </a:ext>
          </a:extLst>
        </p:cNvPr>
        <p:cNvGrpSpPr/>
        <p:nvPr/>
      </p:nvGrpSpPr>
      <p:grpSpPr>
        <a:xfrm>
          <a:off x="0" y="0"/>
          <a:ext cx="0" cy="0"/>
          <a:chOff x="0" y="0"/>
          <a:chExt cx="0" cy="0"/>
        </a:xfrm>
      </p:grpSpPr>
      <p:sp>
        <p:nvSpPr>
          <p:cNvPr id="53" name="正方形/長方形 52">
            <a:extLst>
              <a:ext uri="{FF2B5EF4-FFF2-40B4-BE49-F238E27FC236}">
                <a16:creationId xmlns:a16="http://schemas.microsoft.com/office/drawing/2014/main" id="{95576F58-7D68-0EE6-0BB1-7AEB033873F8}"/>
              </a:ext>
            </a:extLst>
          </p:cNvPr>
          <p:cNvSpPr/>
          <p:nvPr/>
        </p:nvSpPr>
        <p:spPr>
          <a:xfrm>
            <a:off x="6850903" y="3331220"/>
            <a:ext cx="3165986" cy="3825896"/>
          </a:xfrm>
          <a:prstGeom prst="rect">
            <a:avLst/>
          </a:prstGeom>
          <a:solidFill>
            <a:srgbClr val="FF7C80">
              <a:alpha val="1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216000" rIns="180000" bIns="180000" rtlCol="0" anchor="t" anchorCtr="0"/>
          <a:lstStyle/>
          <a:p>
            <a:pPr>
              <a:lnSpc>
                <a:spcPct val="130000"/>
              </a:lnSpc>
              <a:buClr>
                <a:srgbClr val="01B4D2"/>
              </a:buClr>
            </a:pPr>
            <a:r>
              <a:rPr kumimoji="1" lang="ja-JP" altLang="en-US" sz="1200" b="1" i="0" u="none" strike="noStrike" kern="1200" cap="none" spc="50" normalizeH="0" baseline="0" noProof="0">
                <a:ln>
                  <a:noFill/>
                </a:ln>
                <a:solidFill>
                  <a:srgbClr val="FF7C80"/>
                </a:solidFill>
                <a:effectLst/>
                <a:uLnTx/>
                <a:uFillTx/>
                <a:latin typeface="游ゴシック"/>
                <a:ea typeface="游ゴシック"/>
                <a:cs typeface="メイリオ" panose="020B0604030504040204" pitchFamily="50" charset="-128"/>
              </a:rPr>
              <a:t>＜イメージ＞</a:t>
            </a:r>
          </a:p>
        </p:txBody>
      </p:sp>
      <p:sp>
        <p:nvSpPr>
          <p:cNvPr id="2" name="タイトル 1">
            <a:extLst>
              <a:ext uri="{FF2B5EF4-FFF2-40B4-BE49-F238E27FC236}">
                <a16:creationId xmlns:a16="http://schemas.microsoft.com/office/drawing/2014/main" id="{5C105279-E76B-C095-EE2F-C7F4A4A1FC5A}"/>
              </a:ext>
            </a:extLst>
          </p:cNvPr>
          <p:cNvSpPr>
            <a:spLocks noGrp="1"/>
          </p:cNvSpPr>
          <p:nvPr>
            <p:ph type="title"/>
          </p:nvPr>
        </p:nvSpPr>
        <p:spPr/>
        <p:txBody>
          <a:bodyPr/>
          <a:lstStyle/>
          <a:p>
            <a:r>
              <a:rPr kumimoji="1" lang="ja-JP" altLang="en-US"/>
              <a:t>関係づくりが必要な機関</a:t>
            </a:r>
          </a:p>
        </p:txBody>
      </p:sp>
      <p:sp>
        <p:nvSpPr>
          <p:cNvPr id="3" name="スライド番号プレースホルダー 2">
            <a:extLst>
              <a:ext uri="{FF2B5EF4-FFF2-40B4-BE49-F238E27FC236}">
                <a16:creationId xmlns:a16="http://schemas.microsoft.com/office/drawing/2014/main" id="{5F0B1B65-E6B2-D9F6-7E2E-FDB57D0F4ACD}"/>
              </a:ext>
            </a:extLst>
          </p:cNvPr>
          <p:cNvSpPr>
            <a:spLocks noGrp="1"/>
          </p:cNvSpPr>
          <p:nvPr>
            <p:ph type="sldNum" sz="quarter" idx="12"/>
          </p:nvPr>
        </p:nvSpPr>
        <p:spPr/>
        <p:txBody>
          <a:bodyPr/>
          <a:lstStyle/>
          <a:p>
            <a:pPr algn="ctr"/>
            <a:fld id="{76EF8E48-CEE7-4676-9C0E-B2BDD8285033}" type="slidenum">
              <a:rPr kumimoji="1" lang="ja-JP" altLang="en-US" smtClean="0"/>
              <a:pPr algn="ctr"/>
              <a:t>45</a:t>
            </a:fld>
            <a:endParaRPr kumimoji="1" lang="ja-JP" altLang="en-US"/>
          </a:p>
        </p:txBody>
      </p:sp>
      <p:sp>
        <p:nvSpPr>
          <p:cNvPr id="4" name="テキスト プレースホルダー 3">
            <a:extLst>
              <a:ext uri="{FF2B5EF4-FFF2-40B4-BE49-F238E27FC236}">
                <a16:creationId xmlns:a16="http://schemas.microsoft.com/office/drawing/2014/main" id="{99D71105-B25C-8F6E-D3D3-B89DDC38C6A1}"/>
              </a:ext>
            </a:extLst>
          </p:cNvPr>
          <p:cNvSpPr>
            <a:spLocks noGrp="1"/>
          </p:cNvSpPr>
          <p:nvPr>
            <p:ph type="body" sz="half" idx="2"/>
          </p:nvPr>
        </p:nvSpPr>
        <p:spPr>
          <a:xfrm>
            <a:off x="539906" y="1002464"/>
            <a:ext cx="9612000" cy="720047"/>
          </a:xfrm>
        </p:spPr>
        <p:txBody>
          <a:bodyPr/>
          <a:lstStyle/>
          <a:p>
            <a:pPr marL="285750" indent="-285750">
              <a:buClr>
                <a:srgbClr val="01B4D2"/>
              </a:buClr>
              <a:buSzPct val="80000"/>
              <a:buFont typeface="Wingdings" panose="05000000000000000000" pitchFamily="2" charset="2"/>
              <a:buChar char="l"/>
            </a:pPr>
            <a:r>
              <a:rPr kumimoji="1" lang="ja-JP" altLang="en-US" spc="50"/>
              <a:t>本事業の運営にあたっては外部関係機関との関係性づくりが重要です。</a:t>
            </a:r>
          </a:p>
          <a:p>
            <a:pPr marL="285750" indent="-285750">
              <a:buClr>
                <a:srgbClr val="01B4D2"/>
              </a:buClr>
              <a:buSzPct val="80000"/>
              <a:buFont typeface="Wingdings" panose="05000000000000000000" pitchFamily="2" charset="2"/>
              <a:buChar char="l"/>
            </a:pPr>
            <a:r>
              <a:rPr kumimoji="1" lang="ja-JP" altLang="en-US" spc="50"/>
              <a:t>予め</a:t>
            </a:r>
            <a:r>
              <a:rPr kumimoji="1" lang="ja-JP" altLang="en-US" spc="50">
                <a:solidFill>
                  <a:srgbClr val="019DB7"/>
                </a:solidFill>
              </a:rPr>
              <a:t>関係づくりが必要な機関を検討し、必要な関係性や重要度を整理</a:t>
            </a:r>
            <a:r>
              <a:rPr kumimoji="1" lang="ja-JP" altLang="en-US" spc="50"/>
              <a:t>すると取り組みやすくなります。</a:t>
            </a:r>
          </a:p>
        </p:txBody>
      </p:sp>
      <p:graphicFrame>
        <p:nvGraphicFramePr>
          <p:cNvPr id="10" name="表 9">
            <a:extLst>
              <a:ext uri="{FF2B5EF4-FFF2-40B4-BE49-F238E27FC236}">
                <a16:creationId xmlns:a16="http://schemas.microsoft.com/office/drawing/2014/main" id="{5CC4CE2A-F03E-7570-5A2D-3D29787604F2}"/>
              </a:ext>
            </a:extLst>
          </p:cNvPr>
          <p:cNvGraphicFramePr>
            <a:graphicFrameLocks noGrp="1"/>
          </p:cNvGraphicFramePr>
          <p:nvPr>
            <p:extLst>
              <p:ext uri="{D42A27DB-BD31-4B8C-83A1-F6EECF244321}">
                <p14:modId xmlns:p14="http://schemas.microsoft.com/office/powerpoint/2010/main" val="4201965465"/>
              </p:ext>
            </p:extLst>
          </p:nvPr>
        </p:nvGraphicFramePr>
        <p:xfrm>
          <a:off x="6997627" y="3849267"/>
          <a:ext cx="2872538" cy="2930312"/>
        </p:xfrm>
        <a:graphic>
          <a:graphicData uri="http://schemas.openxmlformats.org/drawingml/2006/table">
            <a:tbl>
              <a:tblPr firstRow="1" firstCol="1" bandRow="1">
                <a:tableStyleId>{5A111915-BE36-4E01-A7E5-04B1672EAD32}</a:tableStyleId>
              </a:tblPr>
              <a:tblGrid>
                <a:gridCol w="1004036">
                  <a:extLst>
                    <a:ext uri="{9D8B030D-6E8A-4147-A177-3AD203B41FA5}">
                      <a16:colId xmlns:a16="http://schemas.microsoft.com/office/drawing/2014/main" val="1834782958"/>
                    </a:ext>
                  </a:extLst>
                </a:gridCol>
                <a:gridCol w="622834">
                  <a:extLst>
                    <a:ext uri="{9D8B030D-6E8A-4147-A177-3AD203B41FA5}">
                      <a16:colId xmlns:a16="http://schemas.microsoft.com/office/drawing/2014/main" val="1052513653"/>
                    </a:ext>
                  </a:extLst>
                </a:gridCol>
                <a:gridCol w="622834">
                  <a:extLst>
                    <a:ext uri="{9D8B030D-6E8A-4147-A177-3AD203B41FA5}">
                      <a16:colId xmlns:a16="http://schemas.microsoft.com/office/drawing/2014/main" val="2192793295"/>
                    </a:ext>
                  </a:extLst>
                </a:gridCol>
                <a:gridCol w="622834">
                  <a:extLst>
                    <a:ext uri="{9D8B030D-6E8A-4147-A177-3AD203B41FA5}">
                      <a16:colId xmlns:a16="http://schemas.microsoft.com/office/drawing/2014/main" val="3144802268"/>
                    </a:ext>
                  </a:extLst>
                </a:gridCol>
              </a:tblGrid>
              <a:tr h="1022063">
                <a:tc>
                  <a:txBody>
                    <a:bodyPr/>
                    <a:lstStyle/>
                    <a:p>
                      <a:pPr algn="ctr">
                        <a:tabLst>
                          <a:tab pos="1242060" algn="l"/>
                        </a:tabLst>
                      </a:pPr>
                      <a:r>
                        <a:rPr lang="ja-JP" sz="1200" b="1" kern="100" dirty="0">
                          <a:solidFill>
                            <a:schemeClr val="bg1"/>
                          </a:solidFill>
                          <a:effectLst/>
                        </a:rPr>
                        <a:t>機関・団体</a:t>
                      </a:r>
                      <a:endParaRPr lang="ja-JP" sz="1200" b="1" kern="100" dirty="0">
                        <a:solidFill>
                          <a:schemeClr val="bg1"/>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rgbClr val="FF7C80"/>
                    </a:solidFill>
                  </a:tcPr>
                </a:tc>
                <a:tc>
                  <a:txBody>
                    <a:bodyPr/>
                    <a:lstStyle/>
                    <a:p>
                      <a:pPr algn="ctr">
                        <a:tabLst>
                          <a:tab pos="1242060" algn="l"/>
                        </a:tabLst>
                      </a:pPr>
                      <a:r>
                        <a:rPr lang="ja-JP" sz="1200" b="1" kern="100">
                          <a:solidFill>
                            <a:schemeClr val="bg1"/>
                          </a:solidFill>
                          <a:effectLst/>
                        </a:rPr>
                        <a:t>①</a:t>
                      </a:r>
                      <a:endParaRPr lang="en-US" altLang="ja-JP" sz="1200" b="1" kern="100">
                        <a:solidFill>
                          <a:schemeClr val="bg1"/>
                        </a:solidFill>
                        <a:effectLst/>
                      </a:endParaRPr>
                    </a:p>
                    <a:p>
                      <a:pPr algn="ctr">
                        <a:tabLst>
                          <a:tab pos="1242060" algn="l"/>
                        </a:tabLst>
                      </a:pPr>
                      <a:r>
                        <a:rPr lang="ja-JP" sz="1200" b="1" kern="100">
                          <a:solidFill>
                            <a:schemeClr val="bg1"/>
                          </a:solidFill>
                          <a:effectLst/>
                        </a:rPr>
                        <a:t>児童</a:t>
                      </a:r>
                      <a:endParaRPr lang="en-US" altLang="ja-JP" sz="1200" b="1" kern="100">
                        <a:solidFill>
                          <a:schemeClr val="bg1"/>
                        </a:solidFill>
                        <a:effectLst/>
                      </a:endParaRPr>
                    </a:p>
                    <a:p>
                      <a:pPr algn="ctr">
                        <a:tabLst>
                          <a:tab pos="1242060" algn="l"/>
                        </a:tabLst>
                      </a:pPr>
                      <a:r>
                        <a:rPr lang="ja-JP" sz="1200" b="1" kern="100">
                          <a:solidFill>
                            <a:schemeClr val="bg1"/>
                          </a:solidFill>
                          <a:effectLst/>
                        </a:rPr>
                        <a:t>募集</a:t>
                      </a:r>
                      <a:endParaRPr lang="ja-JP" sz="1200" b="1" kern="100">
                        <a:solidFill>
                          <a:schemeClr val="bg1"/>
                        </a:solidFill>
                        <a:effectLst/>
                        <a:latin typeface="+mn-ea"/>
                        <a:ea typeface="+mn-ea"/>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rgbClr val="FF7C80"/>
                    </a:solidFill>
                  </a:tcPr>
                </a:tc>
                <a:tc>
                  <a:txBody>
                    <a:bodyPr/>
                    <a:lstStyle/>
                    <a:p>
                      <a:pPr algn="ctr">
                        <a:tabLst>
                          <a:tab pos="1242060" algn="l"/>
                        </a:tabLst>
                      </a:pPr>
                      <a:r>
                        <a:rPr lang="ja-JP" sz="1200" b="1" kern="100" dirty="0">
                          <a:solidFill>
                            <a:schemeClr val="bg1"/>
                          </a:solidFill>
                          <a:effectLst/>
                        </a:rPr>
                        <a:t>②</a:t>
                      </a:r>
                      <a:endParaRPr lang="en-US" altLang="ja-JP" sz="1200" b="1" kern="100" dirty="0">
                        <a:solidFill>
                          <a:schemeClr val="bg1"/>
                        </a:solidFill>
                        <a:effectLst/>
                      </a:endParaRPr>
                    </a:p>
                    <a:p>
                      <a:pPr algn="ctr">
                        <a:tabLst>
                          <a:tab pos="1242060" algn="l"/>
                        </a:tabLst>
                      </a:pPr>
                      <a:r>
                        <a:rPr lang="ja-JP" sz="1200" b="1" kern="100" dirty="0">
                          <a:solidFill>
                            <a:schemeClr val="bg1"/>
                          </a:solidFill>
                          <a:effectLst/>
                        </a:rPr>
                        <a:t>児童、保護者への</a:t>
                      </a:r>
                      <a:endParaRPr lang="en-US" altLang="ja-JP" sz="1200" b="1" kern="100" dirty="0">
                        <a:solidFill>
                          <a:schemeClr val="bg1"/>
                        </a:solidFill>
                        <a:effectLst/>
                      </a:endParaRPr>
                    </a:p>
                    <a:p>
                      <a:pPr algn="ctr">
                        <a:tabLst>
                          <a:tab pos="1242060" algn="l"/>
                        </a:tabLst>
                      </a:pPr>
                      <a:r>
                        <a:rPr lang="ja-JP" sz="1200" b="1" kern="100" dirty="0">
                          <a:solidFill>
                            <a:schemeClr val="bg1"/>
                          </a:solidFill>
                          <a:effectLst/>
                        </a:rPr>
                        <a:t>支援</a:t>
                      </a:r>
                      <a:endParaRPr lang="ja-JP" sz="1200" b="1" kern="100" dirty="0">
                        <a:solidFill>
                          <a:schemeClr val="bg1"/>
                        </a:solidFill>
                        <a:effectLst/>
                        <a:latin typeface="+mn-ea"/>
                        <a:ea typeface="+mn-ea"/>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rgbClr val="FF7C80"/>
                    </a:solidFill>
                  </a:tcPr>
                </a:tc>
                <a:tc>
                  <a:txBody>
                    <a:bodyPr/>
                    <a:lstStyle/>
                    <a:p>
                      <a:pPr algn="ctr">
                        <a:tabLst>
                          <a:tab pos="1242060" algn="l"/>
                        </a:tabLst>
                      </a:pPr>
                      <a:r>
                        <a:rPr lang="ja-JP" sz="1200" b="1" kern="100" dirty="0">
                          <a:solidFill>
                            <a:schemeClr val="bg1"/>
                          </a:solidFill>
                          <a:effectLst/>
                        </a:rPr>
                        <a:t>③</a:t>
                      </a:r>
                      <a:endParaRPr lang="en-US" altLang="ja-JP" sz="1200" b="1" kern="100" dirty="0">
                        <a:solidFill>
                          <a:schemeClr val="bg1"/>
                        </a:solidFill>
                        <a:effectLst/>
                      </a:endParaRPr>
                    </a:p>
                    <a:p>
                      <a:pPr algn="ctr">
                        <a:tabLst>
                          <a:tab pos="1242060" algn="l"/>
                        </a:tabLst>
                      </a:pPr>
                      <a:r>
                        <a:rPr lang="ja-JP" sz="1200" b="1" kern="100" dirty="0">
                          <a:solidFill>
                            <a:schemeClr val="bg1"/>
                          </a:solidFill>
                          <a:effectLst/>
                        </a:rPr>
                        <a:t>地域の</a:t>
                      </a:r>
                      <a:endParaRPr lang="en-US" altLang="ja-JP" sz="1200" b="1" kern="100" dirty="0">
                        <a:solidFill>
                          <a:schemeClr val="bg1"/>
                        </a:solidFill>
                        <a:effectLst/>
                      </a:endParaRPr>
                    </a:p>
                    <a:p>
                      <a:pPr algn="ctr">
                        <a:tabLst>
                          <a:tab pos="1242060" algn="l"/>
                        </a:tabLst>
                      </a:pPr>
                      <a:r>
                        <a:rPr lang="ja-JP" sz="1200" b="1" kern="100" dirty="0">
                          <a:solidFill>
                            <a:schemeClr val="bg1"/>
                          </a:solidFill>
                          <a:effectLst/>
                        </a:rPr>
                        <a:t>理解・</a:t>
                      </a:r>
                      <a:endParaRPr lang="en-US" altLang="ja-JP" sz="1200" b="1" kern="100" dirty="0">
                        <a:solidFill>
                          <a:schemeClr val="bg1"/>
                        </a:solidFill>
                        <a:effectLst/>
                      </a:endParaRPr>
                    </a:p>
                    <a:p>
                      <a:pPr algn="ctr">
                        <a:tabLst>
                          <a:tab pos="1242060" algn="l"/>
                        </a:tabLst>
                      </a:pPr>
                      <a:r>
                        <a:rPr lang="ja-JP" sz="1200" b="1" kern="100" dirty="0">
                          <a:solidFill>
                            <a:schemeClr val="bg1"/>
                          </a:solidFill>
                          <a:effectLst/>
                        </a:rPr>
                        <a:t>協力の</a:t>
                      </a:r>
                      <a:endParaRPr lang="en-US" altLang="ja-JP" sz="1200" b="1" kern="100" dirty="0">
                        <a:solidFill>
                          <a:schemeClr val="bg1"/>
                        </a:solidFill>
                        <a:effectLst/>
                      </a:endParaRPr>
                    </a:p>
                    <a:p>
                      <a:pPr algn="ctr">
                        <a:tabLst>
                          <a:tab pos="1242060" algn="l"/>
                        </a:tabLst>
                      </a:pPr>
                      <a:r>
                        <a:rPr lang="ja-JP" sz="1200" b="1" kern="100" dirty="0">
                          <a:solidFill>
                            <a:schemeClr val="bg1"/>
                          </a:solidFill>
                          <a:effectLst/>
                        </a:rPr>
                        <a:t>獲得</a:t>
                      </a:r>
                      <a:endParaRPr lang="ja-JP" sz="1200" b="1" kern="100" dirty="0">
                        <a:solidFill>
                          <a:schemeClr val="bg1"/>
                        </a:solidFill>
                        <a:effectLst/>
                        <a:latin typeface="+mn-ea"/>
                        <a:ea typeface="+mn-ea"/>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rgbClr val="FF7C80"/>
                    </a:solidFill>
                  </a:tcPr>
                </a:tc>
                <a:extLst>
                  <a:ext uri="{0D108BD9-81ED-4DB2-BD59-A6C34878D82A}">
                    <a16:rowId xmlns:a16="http://schemas.microsoft.com/office/drawing/2014/main" val="2429157781"/>
                  </a:ext>
                </a:extLst>
              </a:tr>
              <a:tr h="340538">
                <a:tc>
                  <a:txBody>
                    <a:bodyPr/>
                    <a:lstStyle/>
                    <a:p>
                      <a:pPr algn="ctr">
                        <a:tabLst>
                          <a:tab pos="1242060" algn="l"/>
                        </a:tabLst>
                      </a:pPr>
                      <a:r>
                        <a:rPr lang="ja-JP" sz="1200" b="0" kern="100">
                          <a:solidFill>
                            <a:schemeClr val="tx1">
                              <a:lumMod val="75000"/>
                              <a:lumOff val="25000"/>
                            </a:schemeClr>
                          </a:solidFill>
                          <a:effectLst/>
                        </a:rPr>
                        <a:t>行政</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extLst>
                  <a:ext uri="{0D108BD9-81ED-4DB2-BD59-A6C34878D82A}">
                    <a16:rowId xmlns:a16="http://schemas.microsoft.com/office/drawing/2014/main" val="901869081"/>
                  </a:ext>
                </a:extLst>
              </a:tr>
              <a:tr h="340538">
                <a:tc>
                  <a:txBody>
                    <a:bodyPr/>
                    <a:lstStyle/>
                    <a:p>
                      <a:pPr algn="ctr">
                        <a:tabLst>
                          <a:tab pos="1242060" algn="l"/>
                        </a:tabLst>
                      </a:pPr>
                      <a:r>
                        <a:rPr lang="ja-JP" sz="1200" b="0" kern="100">
                          <a:solidFill>
                            <a:schemeClr val="tx1">
                              <a:lumMod val="75000"/>
                              <a:lumOff val="25000"/>
                            </a:schemeClr>
                          </a:solidFill>
                          <a:effectLst/>
                        </a:rPr>
                        <a:t>学校</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extLst>
                  <a:ext uri="{0D108BD9-81ED-4DB2-BD59-A6C34878D82A}">
                    <a16:rowId xmlns:a16="http://schemas.microsoft.com/office/drawing/2014/main" val="3440801196"/>
                  </a:ext>
                </a:extLst>
              </a:tr>
              <a:tr h="492259">
                <a:tc>
                  <a:txBody>
                    <a:bodyPr/>
                    <a:lstStyle/>
                    <a:p>
                      <a:pPr algn="ctr">
                        <a:tabLst>
                          <a:tab pos="1242060" algn="l"/>
                        </a:tabLst>
                      </a:pPr>
                      <a:r>
                        <a:rPr lang="ja-JP" altLang="en-US" sz="1200" b="0" kern="100" dirty="0">
                          <a:solidFill>
                            <a:schemeClr val="tx1">
                              <a:lumMod val="75000"/>
                              <a:lumOff val="25000"/>
                            </a:schemeClr>
                          </a:solidFill>
                          <a:effectLst/>
                        </a:rPr>
                        <a:t>放課後児童</a:t>
                      </a:r>
                      <a:br>
                        <a:rPr lang="en-US" altLang="ja-JP" sz="1200" b="0" kern="100" dirty="0">
                          <a:solidFill>
                            <a:schemeClr val="tx1">
                              <a:lumMod val="75000"/>
                              <a:lumOff val="25000"/>
                            </a:schemeClr>
                          </a:solidFill>
                          <a:effectLst/>
                        </a:rPr>
                      </a:br>
                      <a:r>
                        <a:rPr lang="ja-JP" altLang="en-US" sz="1200" b="0" kern="100" dirty="0">
                          <a:solidFill>
                            <a:schemeClr val="tx1">
                              <a:lumMod val="75000"/>
                              <a:lumOff val="25000"/>
                            </a:schemeClr>
                          </a:solidFill>
                          <a:effectLst/>
                        </a:rPr>
                        <a:t>クラブ</a:t>
                      </a:r>
                      <a:endParaRPr lang="ja-JP" sz="1200" b="0" kern="100" dirty="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extLst>
                  <a:ext uri="{0D108BD9-81ED-4DB2-BD59-A6C34878D82A}">
                    <a16:rowId xmlns:a16="http://schemas.microsoft.com/office/drawing/2014/main" val="178816748"/>
                  </a:ext>
                </a:extLst>
              </a:tr>
              <a:tr h="340538">
                <a:tc>
                  <a:txBody>
                    <a:bodyPr/>
                    <a:lstStyle/>
                    <a:p>
                      <a:pPr algn="ctr">
                        <a:tabLst>
                          <a:tab pos="1242060" algn="l"/>
                        </a:tabLst>
                      </a:pPr>
                      <a:r>
                        <a:rPr lang="ja-JP" sz="1200" b="0" kern="100">
                          <a:solidFill>
                            <a:schemeClr val="tx1">
                              <a:lumMod val="75000"/>
                              <a:lumOff val="25000"/>
                            </a:schemeClr>
                          </a:solidFill>
                          <a:effectLst/>
                        </a:rPr>
                        <a:t>地域団体</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extLst>
                  <a:ext uri="{0D108BD9-81ED-4DB2-BD59-A6C34878D82A}">
                    <a16:rowId xmlns:a16="http://schemas.microsoft.com/office/drawing/2014/main" val="705644271"/>
                  </a:ext>
                </a:extLst>
              </a:tr>
              <a:tr h="340538">
                <a:tc>
                  <a:txBody>
                    <a:bodyPr/>
                    <a:lstStyle/>
                    <a:p>
                      <a:pPr algn="ctr">
                        <a:tabLst>
                          <a:tab pos="1242060" algn="l"/>
                        </a:tabLst>
                      </a:pPr>
                      <a:r>
                        <a:rPr lang="ja-JP" sz="1200" b="0" kern="100">
                          <a:solidFill>
                            <a:schemeClr val="tx1">
                              <a:lumMod val="75000"/>
                              <a:lumOff val="25000"/>
                            </a:schemeClr>
                          </a:solidFill>
                          <a:effectLst/>
                        </a:rPr>
                        <a:t>医療機関</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en-US" alt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ja-JP" sz="1200" b="0" kern="100">
                          <a:solidFill>
                            <a:schemeClr val="tx1">
                              <a:lumMod val="75000"/>
                              <a:lumOff val="25000"/>
                            </a:schemeClr>
                          </a:solidFill>
                          <a:effectLst/>
                        </a:rPr>
                        <a:t>○</a:t>
                      </a:r>
                      <a:endParaRPr lang="ja-JP" sz="1200" b="0" kern="10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tc>
                  <a:txBody>
                    <a:bodyPr/>
                    <a:lstStyle/>
                    <a:p>
                      <a:pPr algn="ctr">
                        <a:tabLst>
                          <a:tab pos="1242060" algn="l"/>
                        </a:tabLst>
                      </a:pPr>
                      <a:r>
                        <a:rPr lang="en-US" altLang="ja-JP" sz="1200" b="0" kern="100" dirty="0">
                          <a:solidFill>
                            <a:schemeClr val="tx1">
                              <a:lumMod val="75000"/>
                              <a:lumOff val="25000"/>
                            </a:schemeClr>
                          </a:solidFill>
                          <a:effectLst/>
                        </a:rPr>
                        <a:t>-</a:t>
                      </a:r>
                      <a:endParaRPr lang="en-US" altLang="ja-JP" sz="1200" b="0" kern="100" dirty="0">
                        <a:solidFill>
                          <a:schemeClr val="tx1">
                            <a:lumMod val="75000"/>
                            <a:lumOff val="25000"/>
                          </a:schemeClr>
                        </a:solidFill>
                        <a:effectLst/>
                        <a:latin typeface="+mn-ea"/>
                        <a:ea typeface="+mn-ea"/>
                        <a:cs typeface="Times New Roman" panose="02020603050405020304" pitchFamily="18" charset="0"/>
                      </a:endParaRPr>
                    </a:p>
                  </a:txBody>
                  <a:tcPr marL="72000" marR="72000" marT="72000" marB="72000" anchor="ctr">
                    <a:lnL w="12700" cap="flat" cmpd="sng" algn="ctr">
                      <a:solidFill>
                        <a:srgbClr val="FF7C80"/>
                      </a:solidFill>
                      <a:prstDash val="solid"/>
                      <a:round/>
                      <a:headEnd type="none" w="med" len="med"/>
                      <a:tailEnd type="none" w="med" len="med"/>
                    </a:lnL>
                    <a:lnR w="12700" cap="flat" cmpd="sng" algn="ctr">
                      <a:solidFill>
                        <a:srgbClr val="FF7C80"/>
                      </a:solidFill>
                      <a:prstDash val="solid"/>
                      <a:round/>
                      <a:headEnd type="none" w="med" len="med"/>
                      <a:tailEnd type="none" w="med" len="med"/>
                    </a:lnR>
                    <a:lnT w="12700" cap="flat" cmpd="sng" algn="ctr">
                      <a:solidFill>
                        <a:srgbClr val="FF7C80"/>
                      </a:solidFill>
                      <a:prstDash val="solid"/>
                      <a:round/>
                      <a:headEnd type="none" w="med" len="med"/>
                      <a:tailEnd type="none" w="med" len="med"/>
                    </a:lnT>
                    <a:lnB w="12700" cap="flat" cmpd="sng" algn="ctr">
                      <a:solidFill>
                        <a:srgbClr val="FF7C80"/>
                      </a:solidFill>
                      <a:prstDash val="solid"/>
                      <a:round/>
                      <a:headEnd type="none" w="med" len="med"/>
                      <a:tailEnd type="none" w="med" len="med"/>
                    </a:lnB>
                    <a:solidFill>
                      <a:schemeClr val="bg1"/>
                    </a:solidFill>
                  </a:tcPr>
                </a:tc>
                <a:extLst>
                  <a:ext uri="{0D108BD9-81ED-4DB2-BD59-A6C34878D82A}">
                    <a16:rowId xmlns:a16="http://schemas.microsoft.com/office/drawing/2014/main" val="2206443517"/>
                  </a:ext>
                </a:extLst>
              </a:tr>
            </a:tbl>
          </a:graphicData>
        </a:graphic>
      </p:graphicFrame>
      <p:grpSp>
        <p:nvGrpSpPr>
          <p:cNvPr id="23" name="グループ化 22">
            <a:extLst>
              <a:ext uri="{FF2B5EF4-FFF2-40B4-BE49-F238E27FC236}">
                <a16:creationId xmlns:a16="http://schemas.microsoft.com/office/drawing/2014/main" id="{51EE5734-6CCD-8C48-89BD-B82580532384}"/>
              </a:ext>
            </a:extLst>
          </p:cNvPr>
          <p:cNvGrpSpPr/>
          <p:nvPr/>
        </p:nvGrpSpPr>
        <p:grpSpPr>
          <a:xfrm>
            <a:off x="539905" y="1809960"/>
            <a:ext cx="9611998" cy="535537"/>
            <a:chOff x="344488" y="5049180"/>
            <a:chExt cx="9181024" cy="648000"/>
          </a:xfrm>
        </p:grpSpPr>
        <p:sp>
          <p:nvSpPr>
            <p:cNvPr id="24" name="矢印: 五方向 23">
              <a:extLst>
                <a:ext uri="{FF2B5EF4-FFF2-40B4-BE49-F238E27FC236}">
                  <a16:creationId xmlns:a16="http://schemas.microsoft.com/office/drawing/2014/main" id="{843B9AF3-B344-B661-3553-C163AEE2788B}"/>
                </a:ext>
              </a:extLst>
            </p:cNvPr>
            <p:cNvSpPr/>
            <p:nvPr/>
          </p:nvSpPr>
          <p:spPr bwMode="gray">
            <a:xfrm>
              <a:off x="6321512" y="5049180"/>
              <a:ext cx="3204000" cy="648000"/>
            </a:xfrm>
            <a:prstGeom prst="homePlate">
              <a:avLst>
                <a:gd name="adj" fmla="val 33318"/>
              </a:avLst>
            </a:prstGeom>
            <a:solidFill>
              <a:srgbClr val="FF7C80"/>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1400" b="1" kern="0" spc="50">
                  <a:solidFill>
                    <a:srgbClr val="FFFFFF"/>
                  </a:solidFill>
                </a:rPr>
                <a:t>S</a:t>
              </a:r>
              <a:r>
                <a:rPr kumimoji="1" lang="en-US" altLang="ja-JP" sz="1400" b="1" i="0" u="none" strike="noStrike" kern="0" cap="none" spc="50" normalizeH="0" baseline="0" noProof="0" err="1">
                  <a:ln>
                    <a:noFill/>
                  </a:ln>
                  <a:solidFill>
                    <a:srgbClr val="FFFFFF"/>
                  </a:solidFill>
                  <a:effectLst/>
                  <a:uLnTx/>
                  <a:uFillTx/>
                </a:rPr>
                <a:t>tep</a:t>
              </a:r>
              <a:r>
                <a:rPr kumimoji="1" lang="en-US" altLang="ja-JP" sz="1400" b="1" kern="0" spc="50">
                  <a:solidFill>
                    <a:srgbClr val="FFFFFF"/>
                  </a:solidFill>
                </a:rPr>
                <a:t>3.</a:t>
              </a:r>
              <a:r>
                <a:rPr kumimoji="1" lang="ja-JP" altLang="en-US" sz="1400" b="1" i="0" u="none" strike="noStrike" kern="0" cap="none" spc="50" normalizeH="0" baseline="0" noProof="0">
                  <a:ln>
                    <a:noFill/>
                  </a:ln>
                  <a:solidFill>
                    <a:srgbClr val="FFFFFF"/>
                  </a:solidFill>
                  <a:effectLst/>
                  <a:uLnTx/>
                  <a:uFillTx/>
                </a:rPr>
                <a:t>重みづけ</a:t>
              </a:r>
              <a:endParaRPr kumimoji="1" lang="en-US" altLang="ja-JP" sz="1400" b="1" i="0" u="none" strike="noStrike" kern="0" cap="none" spc="50" normalizeH="0" baseline="0" noProof="0">
                <a:ln>
                  <a:noFill/>
                </a:ln>
                <a:solidFill>
                  <a:srgbClr val="FFFFFF"/>
                </a:solidFill>
                <a:effectLst/>
                <a:uLnTx/>
                <a:uFillTx/>
              </a:endParaRPr>
            </a:p>
          </p:txBody>
        </p:sp>
        <p:sp>
          <p:nvSpPr>
            <p:cNvPr id="25" name="矢印: 五方向 24">
              <a:extLst>
                <a:ext uri="{FF2B5EF4-FFF2-40B4-BE49-F238E27FC236}">
                  <a16:creationId xmlns:a16="http://schemas.microsoft.com/office/drawing/2014/main" id="{D2A1A28B-D527-F3B8-81F9-60422FE43920}"/>
                </a:ext>
              </a:extLst>
            </p:cNvPr>
            <p:cNvSpPr/>
            <p:nvPr/>
          </p:nvSpPr>
          <p:spPr bwMode="gray">
            <a:xfrm>
              <a:off x="3333180" y="5049180"/>
              <a:ext cx="3204000" cy="648000"/>
            </a:xfrm>
            <a:prstGeom prst="homePlate">
              <a:avLst>
                <a:gd name="adj" fmla="val 33318"/>
              </a:avLst>
            </a:prstGeom>
            <a:solidFill>
              <a:srgbClr val="FFC000"/>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1400" b="1" i="0" u="none" strike="noStrike" kern="0" cap="none" spc="50" normalizeH="0" baseline="0" noProof="0">
                  <a:ln>
                    <a:noFill/>
                  </a:ln>
                  <a:solidFill>
                    <a:srgbClr val="FFFFFF"/>
                  </a:solidFill>
                  <a:effectLst/>
                  <a:uLnTx/>
                  <a:uFillTx/>
                </a:rPr>
                <a:t>Step2.</a:t>
              </a:r>
              <a:r>
                <a:rPr kumimoji="1" lang="ja-JP" altLang="en-US" sz="1400" b="1" i="0" u="none" strike="noStrike" kern="0" cap="none" spc="50" normalizeH="0" baseline="0" noProof="0">
                  <a:ln>
                    <a:noFill/>
                  </a:ln>
                  <a:solidFill>
                    <a:srgbClr val="FFFFFF"/>
                  </a:solidFill>
                  <a:effectLst/>
                  <a:uLnTx/>
                  <a:uFillTx/>
                </a:rPr>
                <a:t>接点の確認</a:t>
              </a:r>
              <a:endParaRPr kumimoji="1" lang="en-US" altLang="ja-JP" sz="1400" b="1" i="0" u="none" strike="noStrike" kern="0" cap="none" spc="50" normalizeH="0" baseline="0" noProof="0">
                <a:ln>
                  <a:noFill/>
                </a:ln>
                <a:solidFill>
                  <a:srgbClr val="FFFFFF"/>
                </a:solidFill>
                <a:effectLst/>
                <a:uLnTx/>
                <a:uFillTx/>
              </a:endParaRPr>
            </a:p>
          </p:txBody>
        </p:sp>
        <p:sp>
          <p:nvSpPr>
            <p:cNvPr id="26" name="矢印: 五方向 25">
              <a:extLst>
                <a:ext uri="{FF2B5EF4-FFF2-40B4-BE49-F238E27FC236}">
                  <a16:creationId xmlns:a16="http://schemas.microsoft.com/office/drawing/2014/main" id="{A50003DF-C55C-2DB7-5790-25B00A128FEB}"/>
                </a:ext>
              </a:extLst>
            </p:cNvPr>
            <p:cNvSpPr/>
            <p:nvPr/>
          </p:nvSpPr>
          <p:spPr bwMode="gray">
            <a:xfrm>
              <a:off x="344488" y="5049180"/>
              <a:ext cx="3204000" cy="648000"/>
            </a:xfrm>
            <a:prstGeom prst="homePlate">
              <a:avLst>
                <a:gd name="adj" fmla="val 33318"/>
              </a:avLst>
            </a:prstGeom>
            <a:solidFill>
              <a:srgbClr val="01B4D2"/>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1400" b="1" kern="0" spc="50">
                  <a:solidFill>
                    <a:srgbClr val="FFFFFF"/>
                  </a:solidFill>
                </a:rPr>
                <a:t>Step1.</a:t>
              </a:r>
              <a:r>
                <a:rPr kumimoji="1" lang="ja-JP" altLang="en-US" sz="1400" b="1" kern="0" spc="50">
                  <a:solidFill>
                    <a:srgbClr val="FFFFFF"/>
                  </a:solidFill>
                </a:rPr>
                <a:t>関係機関のリストアップ</a:t>
              </a:r>
              <a:endParaRPr kumimoji="1" lang="en-US" altLang="ja-JP" sz="1400" b="1" i="0" u="none" strike="noStrike" kern="0" cap="none" spc="50" normalizeH="0" baseline="0" noProof="0">
                <a:ln>
                  <a:noFill/>
                </a:ln>
                <a:solidFill>
                  <a:srgbClr val="FFFFFF"/>
                </a:solidFill>
                <a:effectLst/>
                <a:uLnTx/>
                <a:uFillTx/>
              </a:endParaRPr>
            </a:p>
          </p:txBody>
        </p:sp>
      </p:grpSp>
      <p:grpSp>
        <p:nvGrpSpPr>
          <p:cNvPr id="27" name="グループ化 26">
            <a:extLst>
              <a:ext uri="{FF2B5EF4-FFF2-40B4-BE49-F238E27FC236}">
                <a16:creationId xmlns:a16="http://schemas.microsoft.com/office/drawing/2014/main" id="{05592CD5-FF07-AEA9-C0E8-572CAC1C73FA}"/>
              </a:ext>
            </a:extLst>
          </p:cNvPr>
          <p:cNvGrpSpPr/>
          <p:nvPr/>
        </p:nvGrpSpPr>
        <p:grpSpPr>
          <a:xfrm>
            <a:off x="465047" y="2448593"/>
            <a:ext cx="9686847" cy="396044"/>
            <a:chOff x="274913" y="5913276"/>
            <a:chExt cx="9034239" cy="396044"/>
          </a:xfrm>
        </p:grpSpPr>
        <p:sp>
          <p:nvSpPr>
            <p:cNvPr id="28" name="テキスト ボックス 27">
              <a:extLst>
                <a:ext uri="{FF2B5EF4-FFF2-40B4-BE49-F238E27FC236}">
                  <a16:creationId xmlns:a16="http://schemas.microsoft.com/office/drawing/2014/main" id="{25D147AD-8572-2E8F-610C-5DC60B6D521B}"/>
                </a:ext>
              </a:extLst>
            </p:cNvPr>
            <p:cNvSpPr txBox="1"/>
            <p:nvPr/>
          </p:nvSpPr>
          <p:spPr>
            <a:xfrm>
              <a:off x="274913" y="5913276"/>
              <a:ext cx="2988000" cy="396044"/>
            </a:xfrm>
            <a:prstGeom prst="rect">
              <a:avLst/>
            </a:prstGeom>
            <a:noFill/>
          </p:spPr>
          <p:txBody>
            <a:bodyPr wrap="square" lIns="108000" tIns="0" rIns="108000" bIns="0" rtlCol="0" anchor="t" anchorCtr="0">
              <a:noAutofit/>
            </a:bodyPr>
            <a:lstStyle/>
            <a:p>
              <a:pPr marL="0" marR="0" indent="0" algn="l" defTabSz="914400" eaLnBrk="1" fontAlgn="auto" latinLnBrk="0" hangingPunct="1">
                <a:lnSpc>
                  <a:spcPct val="120000"/>
                </a:lnSpc>
                <a:spcBef>
                  <a:spcPts val="0"/>
                </a:spcBef>
                <a:buClrTx/>
                <a:buSzTx/>
                <a:buFontTx/>
                <a:buNone/>
                <a:tabLst/>
              </a:pPr>
              <a:r>
                <a:rPr kumimoji="1" lang="ja-JP" altLang="en-US" sz="1200" kern="0" spc="100">
                  <a:solidFill>
                    <a:schemeClr val="tx1">
                      <a:lumMod val="75000"/>
                      <a:lumOff val="25000"/>
                    </a:schemeClr>
                  </a:solidFill>
                  <a:latin typeface="+mn-ea"/>
                  <a:cs typeface="メイリオ" panose="020B0604030504040204" pitchFamily="50" charset="-128"/>
                </a:rPr>
                <a:t>地域にどのような機関があるかリストアップする（キーマンへのヒアリングや行政の刊行物、インターネット等）</a:t>
              </a:r>
            </a:p>
          </p:txBody>
        </p:sp>
        <p:sp>
          <p:nvSpPr>
            <p:cNvPr id="29" name="テキスト ボックス 28">
              <a:extLst>
                <a:ext uri="{FF2B5EF4-FFF2-40B4-BE49-F238E27FC236}">
                  <a16:creationId xmlns:a16="http://schemas.microsoft.com/office/drawing/2014/main" id="{5E4207EA-2FA9-D4D0-337F-60C36DAAEB45}"/>
                </a:ext>
              </a:extLst>
            </p:cNvPr>
            <p:cNvSpPr txBox="1"/>
            <p:nvPr/>
          </p:nvSpPr>
          <p:spPr>
            <a:xfrm>
              <a:off x="3332821" y="5913276"/>
              <a:ext cx="2847926" cy="396044"/>
            </a:xfrm>
            <a:prstGeom prst="rect">
              <a:avLst/>
            </a:prstGeom>
            <a:noFill/>
          </p:spPr>
          <p:txBody>
            <a:bodyPr wrap="square" lIns="108000" tIns="0" rIns="108000" bIns="0" rtlCol="0" anchor="t" anchorCtr="0">
              <a:noAutofit/>
            </a:bodyPr>
            <a:lstStyle/>
            <a:p>
              <a:pPr marL="0" marR="0" indent="0" algn="l" defTabSz="914400" eaLnBrk="1" fontAlgn="auto" latinLnBrk="0" hangingPunct="1">
                <a:lnSpc>
                  <a:spcPct val="120000"/>
                </a:lnSpc>
                <a:spcBef>
                  <a:spcPts val="0"/>
                </a:spcBef>
                <a:buClrTx/>
                <a:buSzTx/>
                <a:buFontTx/>
                <a:buNone/>
                <a:tabLst/>
              </a:pPr>
              <a:r>
                <a:rPr kumimoji="1" lang="ja-JP" altLang="en-US" sz="1200" kern="0" spc="100">
                  <a:solidFill>
                    <a:schemeClr val="tx1">
                      <a:lumMod val="75000"/>
                      <a:lumOff val="25000"/>
                    </a:schemeClr>
                  </a:solidFill>
                  <a:latin typeface="+mn-ea"/>
                  <a:cs typeface="メイリオ" panose="020B0604030504040204" pitchFamily="50" charset="-128"/>
                </a:rPr>
                <a:t>児童育成支援拠点事業を運営する中で、</a:t>
              </a:r>
              <a:endParaRPr kumimoji="1" lang="en-US" altLang="ja-JP" sz="1200" kern="0" spc="100">
                <a:solidFill>
                  <a:schemeClr val="tx1">
                    <a:lumMod val="75000"/>
                    <a:lumOff val="25000"/>
                  </a:schemeClr>
                </a:solidFill>
                <a:latin typeface="+mn-ea"/>
                <a:cs typeface="メイリオ" panose="020B0604030504040204" pitchFamily="50" charset="-128"/>
              </a:endParaRPr>
            </a:p>
            <a:p>
              <a:pPr marL="0" marR="0" indent="0" algn="l" defTabSz="914400" eaLnBrk="1" fontAlgn="auto" latinLnBrk="0" hangingPunct="1">
                <a:lnSpc>
                  <a:spcPct val="120000"/>
                </a:lnSpc>
                <a:spcBef>
                  <a:spcPts val="0"/>
                </a:spcBef>
                <a:buClrTx/>
                <a:buSzTx/>
                <a:buFontTx/>
                <a:buNone/>
                <a:tabLst/>
              </a:pPr>
              <a:r>
                <a:rPr kumimoji="1" lang="ja-JP" altLang="en-US" sz="1200" kern="0" spc="100">
                  <a:solidFill>
                    <a:schemeClr val="tx1">
                      <a:lumMod val="75000"/>
                      <a:lumOff val="25000"/>
                    </a:schemeClr>
                  </a:solidFill>
                  <a:latin typeface="+mn-ea"/>
                  <a:cs typeface="メイリオ" panose="020B0604030504040204" pitchFamily="50" charset="-128"/>
                </a:rPr>
                <a:t>児童とどのような場面で関わるかを検討する</a:t>
              </a:r>
            </a:p>
          </p:txBody>
        </p:sp>
        <p:sp>
          <p:nvSpPr>
            <p:cNvPr id="30" name="テキスト ボックス 29">
              <a:extLst>
                <a:ext uri="{FF2B5EF4-FFF2-40B4-BE49-F238E27FC236}">
                  <a16:creationId xmlns:a16="http://schemas.microsoft.com/office/drawing/2014/main" id="{2DCE0982-D94F-CF16-D2AD-A7A76E56673F}"/>
                </a:ext>
              </a:extLst>
            </p:cNvPr>
            <p:cNvSpPr txBox="1"/>
            <p:nvPr/>
          </p:nvSpPr>
          <p:spPr>
            <a:xfrm>
              <a:off x="6321152" y="5913276"/>
              <a:ext cx="2988000" cy="396044"/>
            </a:xfrm>
            <a:prstGeom prst="rect">
              <a:avLst/>
            </a:prstGeom>
            <a:noFill/>
          </p:spPr>
          <p:txBody>
            <a:bodyPr wrap="square" lIns="108000" tIns="0" rIns="108000" bIns="0" rtlCol="0" anchor="t" anchorCtr="0">
              <a:noAutofit/>
            </a:bodyPr>
            <a:lstStyle/>
            <a:p>
              <a:pPr marL="0" marR="0" indent="0" algn="l" defTabSz="914400" eaLnBrk="1" fontAlgn="auto" latinLnBrk="0" hangingPunct="1">
                <a:lnSpc>
                  <a:spcPct val="120000"/>
                </a:lnSpc>
                <a:spcBef>
                  <a:spcPts val="0"/>
                </a:spcBef>
                <a:buClrTx/>
                <a:buSzTx/>
                <a:buFontTx/>
                <a:buNone/>
                <a:tabLst/>
              </a:pPr>
              <a:r>
                <a:rPr kumimoji="1" lang="ja-JP" altLang="en-US" sz="1200" kern="0" spc="100" dirty="0">
                  <a:solidFill>
                    <a:schemeClr val="tx1">
                      <a:lumMod val="75000"/>
                      <a:lumOff val="25000"/>
                    </a:schemeClr>
                  </a:solidFill>
                  <a:latin typeface="+mn-ea"/>
                  <a:cs typeface="メイリオ" panose="020B0604030504040204" pitchFamily="50" charset="-128"/>
                </a:rPr>
                <a:t>リストアップした各機関が、児童とどのような場面で関わるのかを重みづけ評価する</a:t>
              </a:r>
            </a:p>
          </p:txBody>
        </p:sp>
      </p:grpSp>
      <p:sp>
        <p:nvSpPr>
          <p:cNvPr id="33" name="正方形/長方形 32">
            <a:extLst>
              <a:ext uri="{FF2B5EF4-FFF2-40B4-BE49-F238E27FC236}">
                <a16:creationId xmlns:a16="http://schemas.microsoft.com/office/drawing/2014/main" id="{D7053FAD-5AD2-C075-1E16-D6E684B093EE}"/>
              </a:ext>
            </a:extLst>
          </p:cNvPr>
          <p:cNvSpPr/>
          <p:nvPr/>
        </p:nvSpPr>
        <p:spPr>
          <a:xfrm>
            <a:off x="539905" y="3331220"/>
            <a:ext cx="3165986" cy="3825896"/>
          </a:xfrm>
          <a:prstGeom prst="rect">
            <a:avLst/>
          </a:prstGeom>
          <a:solidFill>
            <a:srgbClr val="E4F6F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216000" rIns="180000" bIns="180000" rtlCol="0" anchor="t" anchorCtr="0"/>
          <a:lstStyle/>
          <a:p>
            <a:pPr marL="171450" indent="-171450">
              <a:lnSpc>
                <a:spcPct val="130000"/>
              </a:lnSpc>
              <a:buClr>
                <a:srgbClr val="01B4D2"/>
              </a:buClr>
              <a:buSzPct val="70000"/>
              <a:buFont typeface="Wingdings" panose="05000000000000000000" pitchFamily="2" charset="2"/>
              <a:buChar char="l"/>
            </a:pPr>
            <a:r>
              <a:rPr kumimoji="1" lang="ja-JP" altLang="en-US" sz="1200" b="1" spc="50" dirty="0">
                <a:solidFill>
                  <a:schemeClr val="tx1">
                    <a:lumMod val="75000"/>
                    <a:lumOff val="25000"/>
                  </a:schemeClr>
                </a:solidFill>
                <a:latin typeface="+mn-ea"/>
                <a:cs typeface="メイリオ" panose="020B0604030504040204" pitchFamily="50" charset="-128"/>
              </a:rPr>
              <a:t>行政</a:t>
            </a:r>
            <a:endParaRPr kumimoji="1" lang="en-US" altLang="ja-JP" sz="1200" b="1" spc="50" dirty="0">
              <a:solidFill>
                <a:schemeClr val="tx1">
                  <a:lumMod val="75000"/>
                  <a:lumOff val="25000"/>
                </a:schemeClr>
              </a:solidFill>
              <a:latin typeface="+mn-ea"/>
              <a:cs typeface="メイリオ" panose="020B0604030504040204" pitchFamily="50" charset="-128"/>
            </a:endParaRPr>
          </a:p>
          <a:p>
            <a:pPr marL="354013" lvl="1" indent="-171450" defTabSz="179388">
              <a:lnSpc>
                <a:spcPct val="130000"/>
              </a:lnSpc>
              <a:buClr>
                <a:schemeClr val="bg1">
                  <a:lumMod val="50000"/>
                </a:schemeClr>
              </a:buClr>
              <a:buFont typeface="Arial" panose="020B0604020202020204" pitchFamily="34" charset="0"/>
              <a:buChar char="•"/>
              <a:tabLst>
                <a:tab pos="1520825" algn="l"/>
              </a:tabLst>
            </a:pPr>
            <a:r>
              <a:rPr kumimoji="1" lang="ja-JP" altLang="en-US" sz="1200" spc="50" dirty="0">
                <a:solidFill>
                  <a:schemeClr val="tx1">
                    <a:lumMod val="75000"/>
                    <a:lumOff val="25000"/>
                  </a:schemeClr>
                </a:solidFill>
                <a:latin typeface="+mn-ea"/>
                <a:cs typeface="メイリオ" panose="020B0604030504040204" pitchFamily="50" charset="-128"/>
              </a:rPr>
              <a:t>児童・家庭支援に関する課</a:t>
            </a:r>
            <a:endParaRPr kumimoji="1" lang="en-US" altLang="ja-JP" sz="1200" spc="50" dirty="0">
              <a:solidFill>
                <a:schemeClr val="tx1">
                  <a:lumMod val="75000"/>
                  <a:lumOff val="25000"/>
                </a:schemeClr>
              </a:solidFill>
              <a:latin typeface="+mn-ea"/>
              <a:cs typeface="メイリオ" panose="020B0604030504040204" pitchFamily="50" charset="-128"/>
            </a:endParaRPr>
          </a:p>
          <a:p>
            <a:pPr marL="354013" lvl="1" indent="-171450" defTabSz="179388">
              <a:lnSpc>
                <a:spcPct val="130000"/>
              </a:lnSpc>
              <a:buClr>
                <a:schemeClr val="bg1">
                  <a:lumMod val="50000"/>
                </a:schemeClr>
              </a:buClr>
              <a:buFont typeface="Arial" panose="020B0604020202020204" pitchFamily="34" charset="0"/>
              <a:buChar char="•"/>
              <a:tabLst>
                <a:tab pos="1520825" algn="l"/>
              </a:tabLst>
            </a:pPr>
            <a:r>
              <a:rPr kumimoji="1" lang="ja-JP" altLang="en-US" sz="1200" spc="50" dirty="0">
                <a:solidFill>
                  <a:schemeClr val="tx1">
                    <a:lumMod val="75000"/>
                    <a:lumOff val="25000"/>
                  </a:schemeClr>
                </a:solidFill>
                <a:latin typeface="+mn-ea"/>
                <a:cs typeface="メイリオ" panose="020B0604030504040204" pitchFamily="50" charset="-128"/>
              </a:rPr>
              <a:t>こども家庭センター</a:t>
            </a:r>
            <a:endParaRPr kumimoji="1" lang="en-US" altLang="ja-JP" sz="1200" spc="50" dirty="0">
              <a:solidFill>
                <a:schemeClr val="tx1">
                  <a:lumMod val="75000"/>
                  <a:lumOff val="25000"/>
                </a:schemeClr>
              </a:solidFill>
              <a:latin typeface="+mn-ea"/>
              <a:cs typeface="メイリオ" panose="020B0604030504040204" pitchFamily="50" charset="-128"/>
            </a:endParaRPr>
          </a:p>
          <a:p>
            <a:pPr marL="354013" lvl="1" indent="-171450" defTabSz="179388">
              <a:lnSpc>
                <a:spcPct val="130000"/>
              </a:lnSpc>
              <a:buClr>
                <a:schemeClr val="bg1">
                  <a:lumMod val="50000"/>
                </a:schemeClr>
              </a:buClr>
              <a:buFont typeface="Arial" panose="020B0604020202020204" pitchFamily="34" charset="0"/>
              <a:buChar char="•"/>
              <a:tabLst>
                <a:tab pos="1520825" algn="l"/>
              </a:tabLst>
            </a:pPr>
            <a:r>
              <a:rPr kumimoji="1" lang="ja-JP" altLang="en-US" sz="1200" spc="50" dirty="0">
                <a:solidFill>
                  <a:schemeClr val="tx1">
                    <a:lumMod val="75000"/>
                    <a:lumOff val="25000"/>
                  </a:schemeClr>
                </a:solidFill>
                <a:latin typeface="+mn-ea"/>
                <a:cs typeface="メイリオ" panose="020B0604030504040204" pitchFamily="50" charset="-128"/>
              </a:rPr>
              <a:t>生活保護に関する課</a:t>
            </a:r>
            <a:endParaRPr kumimoji="1" lang="en-US" altLang="ja-JP" sz="1200" spc="50" dirty="0">
              <a:solidFill>
                <a:schemeClr val="tx1">
                  <a:lumMod val="75000"/>
                  <a:lumOff val="25000"/>
                </a:schemeClr>
              </a:solidFill>
              <a:latin typeface="+mn-ea"/>
              <a:cs typeface="メイリオ" panose="020B0604030504040204" pitchFamily="50" charset="-128"/>
            </a:endParaRPr>
          </a:p>
          <a:p>
            <a:pPr marL="354013" lvl="1" indent="-171450" defTabSz="179388">
              <a:lnSpc>
                <a:spcPct val="130000"/>
              </a:lnSpc>
              <a:buClr>
                <a:schemeClr val="bg1">
                  <a:lumMod val="50000"/>
                </a:schemeClr>
              </a:buClr>
              <a:buFont typeface="Arial" panose="020B0604020202020204" pitchFamily="34" charset="0"/>
              <a:buChar char="•"/>
              <a:tabLst>
                <a:tab pos="1520825" algn="l"/>
              </a:tabLst>
            </a:pPr>
            <a:r>
              <a:rPr kumimoji="1" lang="ja-JP" altLang="en-US" sz="1200" spc="50" dirty="0">
                <a:solidFill>
                  <a:schemeClr val="tx1">
                    <a:lumMod val="75000"/>
                    <a:lumOff val="25000"/>
                  </a:schemeClr>
                </a:solidFill>
                <a:latin typeface="+mn-ea"/>
                <a:cs typeface="メイリオ" panose="020B0604030504040204" pitchFamily="50" charset="-128"/>
              </a:rPr>
              <a:t>教育委員会</a:t>
            </a:r>
            <a:endParaRPr kumimoji="1" lang="en-US" altLang="ja-JP" sz="1200" spc="50" dirty="0">
              <a:solidFill>
                <a:schemeClr val="tx1">
                  <a:lumMod val="75000"/>
                  <a:lumOff val="25000"/>
                </a:schemeClr>
              </a:solidFill>
              <a:latin typeface="+mn-ea"/>
              <a:cs typeface="メイリオ" panose="020B0604030504040204" pitchFamily="50" charset="-128"/>
            </a:endParaRPr>
          </a:p>
          <a:p>
            <a:pPr marL="354013" lvl="1" indent="-171450" defTabSz="179388">
              <a:lnSpc>
                <a:spcPct val="130000"/>
              </a:lnSpc>
              <a:buClr>
                <a:schemeClr val="bg1">
                  <a:lumMod val="50000"/>
                </a:schemeClr>
              </a:buClr>
              <a:buFont typeface="Arial" panose="020B0604020202020204" pitchFamily="34" charset="0"/>
              <a:buChar char="•"/>
              <a:tabLst>
                <a:tab pos="1520825" algn="l"/>
              </a:tabLst>
            </a:pPr>
            <a:r>
              <a:rPr kumimoji="1" lang="ja-JP" altLang="en-US" sz="1200" spc="50" dirty="0">
                <a:solidFill>
                  <a:schemeClr val="tx1">
                    <a:lumMod val="75000"/>
                    <a:lumOff val="25000"/>
                  </a:schemeClr>
                </a:solidFill>
                <a:latin typeface="+mn-ea"/>
                <a:cs typeface="メイリオ" panose="020B0604030504040204" pitchFamily="50" charset="-128"/>
              </a:rPr>
              <a:t>要保護児童対策地域協議会</a:t>
            </a:r>
            <a:endParaRPr kumimoji="1" lang="en-US" altLang="ja-JP" sz="1200" spc="50" dirty="0">
              <a:solidFill>
                <a:schemeClr val="tx1">
                  <a:lumMod val="75000"/>
                  <a:lumOff val="25000"/>
                </a:schemeClr>
              </a:solidFill>
              <a:latin typeface="+mn-ea"/>
              <a:cs typeface="メイリオ" panose="020B0604030504040204" pitchFamily="50" charset="-128"/>
            </a:endParaRPr>
          </a:p>
          <a:p>
            <a:pPr marL="171450" indent="-171450">
              <a:lnSpc>
                <a:spcPct val="130000"/>
              </a:lnSpc>
              <a:buClr>
                <a:srgbClr val="01B4D2"/>
              </a:buClr>
              <a:buSzPct val="70000"/>
              <a:buFont typeface="Wingdings" panose="05000000000000000000" pitchFamily="2" charset="2"/>
              <a:buChar char="l"/>
            </a:pPr>
            <a:r>
              <a:rPr kumimoji="1" lang="ja-JP" altLang="en-US" sz="1200" b="1" spc="50" dirty="0">
                <a:solidFill>
                  <a:schemeClr val="tx1">
                    <a:lumMod val="75000"/>
                    <a:lumOff val="25000"/>
                  </a:schemeClr>
                </a:solidFill>
                <a:latin typeface="+mn-ea"/>
                <a:cs typeface="メイリオ" panose="020B0604030504040204" pitchFamily="50" charset="-128"/>
              </a:rPr>
              <a:t>学校</a:t>
            </a:r>
            <a:endParaRPr kumimoji="1" lang="en-US" altLang="ja-JP" sz="1200" b="1" spc="50" dirty="0">
              <a:solidFill>
                <a:schemeClr val="tx1">
                  <a:lumMod val="75000"/>
                  <a:lumOff val="25000"/>
                </a:schemeClr>
              </a:solidFill>
              <a:latin typeface="+mn-ea"/>
              <a:cs typeface="メイリオ" panose="020B0604030504040204" pitchFamily="50" charset="-128"/>
            </a:endParaRPr>
          </a:p>
          <a:p>
            <a:pPr marL="171450" indent="-171450">
              <a:lnSpc>
                <a:spcPct val="130000"/>
              </a:lnSpc>
              <a:buClr>
                <a:srgbClr val="01B4D2"/>
              </a:buClr>
              <a:buSzPct val="70000"/>
              <a:buFont typeface="Wingdings" panose="05000000000000000000" pitchFamily="2" charset="2"/>
              <a:buChar char="l"/>
            </a:pPr>
            <a:r>
              <a:rPr kumimoji="1" lang="ja-JP" altLang="en-US" sz="1200" b="1" spc="50" dirty="0">
                <a:solidFill>
                  <a:schemeClr val="tx1">
                    <a:lumMod val="75000"/>
                    <a:lumOff val="25000"/>
                  </a:schemeClr>
                </a:solidFill>
                <a:latin typeface="+mn-ea"/>
                <a:cs typeface="メイリオ" panose="020B0604030504040204" pitchFamily="50" charset="-128"/>
              </a:rPr>
              <a:t>放課後児童クラブ</a:t>
            </a:r>
            <a:endParaRPr kumimoji="1" lang="en-US" altLang="ja-JP" sz="1200" b="1" spc="50" dirty="0">
              <a:solidFill>
                <a:schemeClr val="tx1">
                  <a:lumMod val="75000"/>
                  <a:lumOff val="25000"/>
                </a:schemeClr>
              </a:solidFill>
              <a:latin typeface="+mn-ea"/>
              <a:cs typeface="メイリオ" panose="020B0604030504040204" pitchFamily="50" charset="-128"/>
            </a:endParaRPr>
          </a:p>
          <a:p>
            <a:pPr marL="171450" indent="-171450">
              <a:lnSpc>
                <a:spcPct val="130000"/>
              </a:lnSpc>
              <a:buClr>
                <a:srgbClr val="01B4D2"/>
              </a:buClr>
              <a:buSzPct val="70000"/>
              <a:buFont typeface="Wingdings" panose="05000000000000000000" pitchFamily="2" charset="2"/>
              <a:buChar char="l"/>
            </a:pPr>
            <a:r>
              <a:rPr kumimoji="1" lang="ja-JP" altLang="en-US" sz="1200" b="1" spc="50" dirty="0">
                <a:solidFill>
                  <a:schemeClr val="tx1">
                    <a:lumMod val="75000"/>
                    <a:lumOff val="25000"/>
                  </a:schemeClr>
                </a:solidFill>
                <a:latin typeface="+mn-ea"/>
                <a:cs typeface="メイリオ" panose="020B0604030504040204" pitchFamily="50" charset="-128"/>
              </a:rPr>
              <a:t>地域団体</a:t>
            </a:r>
            <a:endParaRPr kumimoji="1" lang="en-US" altLang="ja-JP" sz="1200" b="1" spc="50" dirty="0">
              <a:solidFill>
                <a:schemeClr val="tx1">
                  <a:lumMod val="75000"/>
                  <a:lumOff val="25000"/>
                </a:schemeClr>
              </a:solidFill>
              <a:latin typeface="+mn-ea"/>
              <a:cs typeface="メイリオ" panose="020B0604030504040204" pitchFamily="50" charset="-128"/>
            </a:endParaRPr>
          </a:p>
          <a:p>
            <a:pPr marL="354013" lvl="1" indent="-171450">
              <a:lnSpc>
                <a:spcPct val="130000"/>
              </a:lnSpc>
              <a:buClr>
                <a:schemeClr val="bg1">
                  <a:lumMod val="50000"/>
                </a:schemeClr>
              </a:buClr>
              <a:buFont typeface="Arial" panose="020B0604020202020204" pitchFamily="34" charset="0"/>
              <a:buChar char="•"/>
            </a:pPr>
            <a:r>
              <a:rPr kumimoji="1" lang="ja-JP" altLang="en-US" sz="1200" spc="50" dirty="0">
                <a:solidFill>
                  <a:schemeClr val="tx1">
                    <a:lumMod val="75000"/>
                    <a:lumOff val="25000"/>
                  </a:schemeClr>
                </a:solidFill>
                <a:latin typeface="+mn-ea"/>
                <a:cs typeface="メイリオ" panose="020B0604030504040204" pitchFamily="50" charset="-128"/>
              </a:rPr>
              <a:t>町内会</a:t>
            </a:r>
            <a:endParaRPr kumimoji="1" lang="en-US" altLang="ja-JP" sz="1200" spc="50" dirty="0">
              <a:solidFill>
                <a:schemeClr val="tx1">
                  <a:lumMod val="75000"/>
                  <a:lumOff val="25000"/>
                </a:schemeClr>
              </a:solidFill>
              <a:latin typeface="+mn-ea"/>
              <a:cs typeface="メイリオ" panose="020B0604030504040204" pitchFamily="50" charset="-128"/>
            </a:endParaRPr>
          </a:p>
          <a:p>
            <a:pPr marL="354013" lvl="1" indent="-171450">
              <a:lnSpc>
                <a:spcPct val="130000"/>
              </a:lnSpc>
              <a:buClr>
                <a:schemeClr val="bg1">
                  <a:lumMod val="50000"/>
                </a:schemeClr>
              </a:buClr>
              <a:buFont typeface="Arial" panose="020B0604020202020204" pitchFamily="34" charset="0"/>
              <a:buChar char="•"/>
            </a:pPr>
            <a:r>
              <a:rPr kumimoji="1" lang="en-US" altLang="ja-JP" sz="1200" spc="50" dirty="0">
                <a:solidFill>
                  <a:schemeClr val="tx1">
                    <a:lumMod val="75000"/>
                    <a:lumOff val="25000"/>
                  </a:schemeClr>
                </a:solidFill>
                <a:latin typeface="+mn-ea"/>
                <a:cs typeface="メイリオ" panose="020B0604030504040204" pitchFamily="50" charset="-128"/>
              </a:rPr>
              <a:t>PTA</a:t>
            </a:r>
          </a:p>
          <a:p>
            <a:pPr marL="354013" lvl="1" indent="-171450">
              <a:lnSpc>
                <a:spcPct val="130000"/>
              </a:lnSpc>
              <a:buClr>
                <a:schemeClr val="bg1">
                  <a:lumMod val="50000"/>
                </a:schemeClr>
              </a:buClr>
              <a:buFont typeface="Arial" panose="020B0604020202020204" pitchFamily="34" charset="0"/>
              <a:buChar char="•"/>
            </a:pPr>
            <a:r>
              <a:rPr kumimoji="1" lang="ja-JP" altLang="en-US" sz="1200" spc="50" dirty="0">
                <a:solidFill>
                  <a:schemeClr val="tx1">
                    <a:lumMod val="75000"/>
                    <a:lumOff val="25000"/>
                  </a:schemeClr>
                </a:solidFill>
                <a:latin typeface="+mn-ea"/>
                <a:cs typeface="メイリオ" panose="020B0604030504040204" pitchFamily="50" charset="-128"/>
              </a:rPr>
              <a:t>民生委員、児童委員</a:t>
            </a:r>
            <a:endParaRPr kumimoji="1" lang="en-US" altLang="ja-JP" sz="1200" spc="50" dirty="0">
              <a:solidFill>
                <a:schemeClr val="tx1">
                  <a:lumMod val="75000"/>
                  <a:lumOff val="25000"/>
                </a:schemeClr>
              </a:solidFill>
              <a:latin typeface="+mn-ea"/>
              <a:cs typeface="メイリオ" panose="020B0604030504040204" pitchFamily="50" charset="-128"/>
            </a:endParaRPr>
          </a:p>
          <a:p>
            <a:pPr marL="354013" lvl="1" indent="-171450">
              <a:lnSpc>
                <a:spcPct val="130000"/>
              </a:lnSpc>
              <a:buClr>
                <a:schemeClr val="bg1">
                  <a:lumMod val="50000"/>
                </a:schemeClr>
              </a:buClr>
              <a:buFont typeface="Arial" panose="020B0604020202020204" pitchFamily="34" charset="0"/>
              <a:buChar char="•"/>
            </a:pPr>
            <a:r>
              <a:rPr kumimoji="1" lang="ja-JP" altLang="en-US" sz="1200" spc="50" dirty="0">
                <a:solidFill>
                  <a:schemeClr val="tx1">
                    <a:lumMod val="75000"/>
                    <a:lumOff val="25000"/>
                  </a:schemeClr>
                </a:solidFill>
                <a:latin typeface="+mn-ea"/>
                <a:cs typeface="メイリオ" panose="020B0604030504040204" pitchFamily="50" charset="-128"/>
              </a:rPr>
              <a:t>社会福祉協議会</a:t>
            </a:r>
            <a:endParaRPr kumimoji="1" lang="en-US" altLang="ja-JP" sz="1200" spc="50" dirty="0">
              <a:solidFill>
                <a:schemeClr val="tx1">
                  <a:lumMod val="75000"/>
                  <a:lumOff val="25000"/>
                </a:schemeClr>
              </a:solidFill>
              <a:latin typeface="+mn-ea"/>
              <a:cs typeface="メイリオ" panose="020B0604030504040204" pitchFamily="50" charset="-128"/>
            </a:endParaRPr>
          </a:p>
          <a:p>
            <a:pPr marL="171450" indent="-171450">
              <a:lnSpc>
                <a:spcPct val="130000"/>
              </a:lnSpc>
              <a:buClr>
                <a:srgbClr val="01B4D2"/>
              </a:buClr>
              <a:buSzPct val="70000"/>
              <a:buFont typeface="Wingdings" panose="05000000000000000000" pitchFamily="2" charset="2"/>
              <a:buChar char="l"/>
            </a:pPr>
            <a:r>
              <a:rPr kumimoji="1" lang="ja-JP" altLang="en-US" sz="1200" b="1" spc="50" dirty="0">
                <a:solidFill>
                  <a:schemeClr val="tx1">
                    <a:lumMod val="75000"/>
                    <a:lumOff val="25000"/>
                  </a:schemeClr>
                </a:solidFill>
                <a:latin typeface="+mn-ea"/>
                <a:cs typeface="メイリオ" panose="020B0604030504040204" pitchFamily="50" charset="-128"/>
              </a:rPr>
              <a:t>医療機関</a:t>
            </a:r>
            <a:endParaRPr kumimoji="1" lang="en-US" altLang="ja-JP" sz="1200" b="1" spc="50" dirty="0">
              <a:solidFill>
                <a:schemeClr val="tx1">
                  <a:lumMod val="75000"/>
                  <a:lumOff val="25000"/>
                </a:schemeClr>
              </a:solidFill>
              <a:latin typeface="+mn-ea"/>
              <a:cs typeface="メイリオ" panose="020B0604030504040204" pitchFamily="50" charset="-128"/>
            </a:endParaRPr>
          </a:p>
          <a:p>
            <a:pPr marL="354013" lvl="1" indent="-171450">
              <a:lnSpc>
                <a:spcPct val="130000"/>
              </a:lnSpc>
              <a:buClr>
                <a:schemeClr val="bg1">
                  <a:lumMod val="50000"/>
                </a:schemeClr>
              </a:buClr>
              <a:buFont typeface="Arial" panose="020B0604020202020204" pitchFamily="34" charset="0"/>
              <a:buChar char="•"/>
            </a:pPr>
            <a:r>
              <a:rPr kumimoji="1" lang="ja-JP" altLang="en-US" sz="1200" spc="50" dirty="0">
                <a:solidFill>
                  <a:schemeClr val="tx1">
                    <a:lumMod val="75000"/>
                    <a:lumOff val="25000"/>
                  </a:schemeClr>
                </a:solidFill>
                <a:latin typeface="+mn-ea"/>
                <a:cs typeface="メイリオ" panose="020B0604030504040204" pitchFamily="50" charset="-128"/>
              </a:rPr>
              <a:t>急性期病院、小児科</a:t>
            </a:r>
            <a:endParaRPr kumimoji="1" lang="en-US" altLang="ja-JP" sz="1200" spc="50" dirty="0">
              <a:solidFill>
                <a:schemeClr val="tx1">
                  <a:lumMod val="75000"/>
                  <a:lumOff val="25000"/>
                </a:schemeClr>
              </a:solidFill>
              <a:latin typeface="+mn-ea"/>
              <a:cs typeface="メイリオ" panose="020B0604030504040204" pitchFamily="50" charset="-128"/>
            </a:endParaRPr>
          </a:p>
        </p:txBody>
      </p:sp>
      <p:grpSp>
        <p:nvGrpSpPr>
          <p:cNvPr id="7" name="グループ化 6">
            <a:extLst>
              <a:ext uri="{FF2B5EF4-FFF2-40B4-BE49-F238E27FC236}">
                <a16:creationId xmlns:a16="http://schemas.microsoft.com/office/drawing/2014/main" id="{DD2EE0C1-3F77-7A8C-ADE0-C1CA0233D916}"/>
              </a:ext>
            </a:extLst>
          </p:cNvPr>
          <p:cNvGrpSpPr/>
          <p:nvPr/>
        </p:nvGrpSpPr>
        <p:grpSpPr>
          <a:xfrm>
            <a:off x="3705891" y="2376513"/>
            <a:ext cx="3145012" cy="504056"/>
            <a:chOff x="3705891" y="2543940"/>
            <a:chExt cx="3145012" cy="504056"/>
          </a:xfrm>
        </p:grpSpPr>
        <p:cxnSp>
          <p:nvCxnSpPr>
            <p:cNvPr id="31" name="直線コネクタ 30">
              <a:extLst>
                <a:ext uri="{FF2B5EF4-FFF2-40B4-BE49-F238E27FC236}">
                  <a16:creationId xmlns:a16="http://schemas.microsoft.com/office/drawing/2014/main" id="{C9200E3F-64DF-B7AC-7BA1-D729A59D1294}"/>
                </a:ext>
              </a:extLst>
            </p:cNvPr>
            <p:cNvCxnSpPr>
              <a:cxnSpLocks/>
            </p:cNvCxnSpPr>
            <p:nvPr/>
          </p:nvCxnSpPr>
          <p:spPr>
            <a:xfrm>
              <a:off x="3705891" y="2543940"/>
              <a:ext cx="0" cy="50405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A071C102-B91B-7845-AB26-EA403AF9D4B1}"/>
                </a:ext>
              </a:extLst>
            </p:cNvPr>
            <p:cNvCxnSpPr>
              <a:cxnSpLocks/>
            </p:cNvCxnSpPr>
            <p:nvPr/>
          </p:nvCxnSpPr>
          <p:spPr>
            <a:xfrm>
              <a:off x="6850903" y="2543940"/>
              <a:ext cx="0" cy="50405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0" name="正方形/長方形 49">
            <a:extLst>
              <a:ext uri="{FF2B5EF4-FFF2-40B4-BE49-F238E27FC236}">
                <a16:creationId xmlns:a16="http://schemas.microsoft.com/office/drawing/2014/main" id="{2544D1C6-979B-C86E-DDE4-062AEB7F71F8}"/>
              </a:ext>
            </a:extLst>
          </p:cNvPr>
          <p:cNvSpPr/>
          <p:nvPr/>
        </p:nvSpPr>
        <p:spPr>
          <a:xfrm>
            <a:off x="3684917" y="3331220"/>
            <a:ext cx="3165986" cy="3825896"/>
          </a:xfrm>
          <a:prstGeom prst="rect">
            <a:avLst/>
          </a:prstGeom>
          <a:solidFill>
            <a:srgbClr val="FDFFD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216000" rIns="180000" bIns="180000" rtlCol="0" anchor="t" anchorCtr="0"/>
          <a:lstStyle/>
          <a:p>
            <a:pPr marL="228600" indent="-228600">
              <a:lnSpc>
                <a:spcPct val="130000"/>
              </a:lnSpc>
              <a:buClr>
                <a:srgbClr val="FFC000"/>
              </a:buClr>
              <a:buFont typeface="+mj-lt"/>
              <a:buAutoNum type="arabicPeriod"/>
            </a:pPr>
            <a:r>
              <a:rPr kumimoji="1" lang="ja-JP" altLang="en-US" sz="1200" b="1" spc="50" dirty="0">
                <a:solidFill>
                  <a:schemeClr val="tx1">
                    <a:lumMod val="75000"/>
                    <a:lumOff val="25000"/>
                  </a:schemeClr>
                </a:solidFill>
                <a:latin typeface="+mn-ea"/>
                <a:cs typeface="メイリオ" panose="020B0604030504040204" pitchFamily="50" charset="-128"/>
              </a:rPr>
              <a:t>児童募集</a:t>
            </a:r>
            <a:endParaRPr kumimoji="1" lang="en-US" altLang="ja-JP" sz="1200" b="1" spc="50" dirty="0">
              <a:solidFill>
                <a:schemeClr val="tx1">
                  <a:lumMod val="75000"/>
                  <a:lumOff val="25000"/>
                </a:schemeClr>
              </a:solidFill>
              <a:latin typeface="+mn-ea"/>
              <a:cs typeface="メイリオ" panose="020B0604030504040204" pitchFamily="50" charset="-128"/>
            </a:endParaRPr>
          </a:p>
          <a:p>
            <a:pPr marL="354013" marR="0" lvl="1" indent="-171450" algn="l" defTabSz="179388" rtl="0" eaLnBrk="1" fontAlgn="auto" latinLnBrk="0" hangingPunct="1">
              <a:lnSpc>
                <a:spcPct val="130000"/>
              </a:lnSpc>
              <a:spcBef>
                <a:spcPts val="0"/>
              </a:spcBef>
              <a:spcAft>
                <a:spcPts val="0"/>
              </a:spcAft>
              <a:buClr>
                <a:prstClr val="white">
                  <a:lumMod val="50000"/>
                </a:prstClr>
              </a:buClr>
              <a:buSzTx/>
              <a:buFont typeface="Arial" panose="020B0604020202020204" pitchFamily="34" charset="0"/>
              <a:buChar char="•"/>
              <a:tabLst>
                <a:tab pos="1520825" algn="l"/>
              </a:tabLst>
              <a:defRPr/>
            </a:pPr>
            <a:r>
              <a:rPr kumimoji="1" lang="ja-JP" altLang="en-US" sz="1200" b="0"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メイリオ" panose="020B0604030504040204" pitchFamily="50" charset="-128"/>
              </a:rPr>
              <a:t>受け入れ対象児童及びその保護者と直接的な関係がある可能性の高い機関・団体</a:t>
            </a:r>
          </a:p>
          <a:p>
            <a:pPr marL="228600" marR="0" lvl="0" indent="-228600" algn="l" defTabSz="457200" rtl="0" eaLnBrk="1" fontAlgn="auto" latinLnBrk="0" hangingPunct="1">
              <a:lnSpc>
                <a:spcPct val="130000"/>
              </a:lnSpc>
              <a:spcBef>
                <a:spcPts val="0"/>
              </a:spcBef>
              <a:spcAft>
                <a:spcPts val="0"/>
              </a:spcAft>
              <a:buClr>
                <a:srgbClr val="FFC000"/>
              </a:buClr>
              <a:buSzTx/>
              <a:buFont typeface="+mj-lt"/>
              <a:buAutoNum type="arabicPeriod"/>
              <a:tabLst/>
              <a:defRPr/>
            </a:pPr>
            <a:r>
              <a:rPr kumimoji="1" lang="ja-JP" altLang="en-US" sz="1200" b="1"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メイリオ" panose="020B0604030504040204" pitchFamily="50" charset="-128"/>
              </a:rPr>
              <a:t>児童・保護者への支援</a:t>
            </a:r>
          </a:p>
          <a:p>
            <a:pPr marL="354013" marR="0" lvl="1" indent="-171450" algn="l" defTabSz="179388" rtl="0" eaLnBrk="1" fontAlgn="auto" latinLnBrk="0" hangingPunct="1">
              <a:lnSpc>
                <a:spcPct val="130000"/>
              </a:lnSpc>
              <a:spcBef>
                <a:spcPts val="0"/>
              </a:spcBef>
              <a:spcAft>
                <a:spcPts val="0"/>
              </a:spcAft>
              <a:buClr>
                <a:prstClr val="white">
                  <a:lumMod val="50000"/>
                </a:prstClr>
              </a:buClr>
              <a:buSzTx/>
              <a:buFont typeface="Arial" panose="020B0604020202020204" pitchFamily="34" charset="0"/>
              <a:buChar char="•"/>
              <a:tabLst>
                <a:tab pos="1520825" algn="l"/>
              </a:tabLst>
              <a:defRPr/>
            </a:pPr>
            <a:r>
              <a:rPr kumimoji="1" lang="ja-JP" altLang="en-US" sz="1200" b="0"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メイリオ" panose="020B0604030504040204" pitchFamily="50" charset="-128"/>
              </a:rPr>
              <a:t>受け入れ後に連携が必要な機関・団体</a:t>
            </a:r>
          </a:p>
          <a:p>
            <a:pPr marL="228600" marR="0" lvl="0" indent="-228600" algn="l" defTabSz="457200" rtl="0" eaLnBrk="1" fontAlgn="auto" latinLnBrk="0" hangingPunct="1">
              <a:lnSpc>
                <a:spcPct val="130000"/>
              </a:lnSpc>
              <a:spcBef>
                <a:spcPts val="0"/>
              </a:spcBef>
              <a:spcAft>
                <a:spcPts val="0"/>
              </a:spcAft>
              <a:buClr>
                <a:srgbClr val="FFC000"/>
              </a:buClr>
              <a:buSzTx/>
              <a:buFont typeface="+mj-lt"/>
              <a:buAutoNum type="arabicPeriod"/>
              <a:tabLst/>
              <a:defRPr/>
            </a:pPr>
            <a:r>
              <a:rPr kumimoji="1" lang="ja-JP" altLang="en-US" sz="1200" b="1"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メイリオ" panose="020B0604030504040204" pitchFamily="50" charset="-128"/>
              </a:rPr>
              <a:t>地域の理解・協力の獲得</a:t>
            </a:r>
          </a:p>
          <a:p>
            <a:pPr marL="354013" marR="0" lvl="1" indent="-171450" algn="l" defTabSz="179388" rtl="0" eaLnBrk="1" fontAlgn="auto" latinLnBrk="0" hangingPunct="1">
              <a:lnSpc>
                <a:spcPct val="130000"/>
              </a:lnSpc>
              <a:spcBef>
                <a:spcPts val="0"/>
              </a:spcBef>
              <a:spcAft>
                <a:spcPts val="0"/>
              </a:spcAft>
              <a:buClr>
                <a:prstClr val="white">
                  <a:lumMod val="50000"/>
                </a:prstClr>
              </a:buClr>
              <a:buSzTx/>
              <a:buFont typeface="Arial" panose="020B0604020202020204" pitchFamily="34" charset="0"/>
              <a:buChar char="•"/>
              <a:tabLst>
                <a:tab pos="1520825" algn="l"/>
              </a:tabLst>
              <a:defRPr/>
            </a:pPr>
            <a:r>
              <a:rPr kumimoji="1" lang="ja-JP" altLang="en-US" sz="1200" b="0"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メイリオ" panose="020B0604030504040204" pitchFamily="50" charset="-128"/>
              </a:rPr>
              <a:t>課外活動の実施等で協力を得たい機関・団体</a:t>
            </a:r>
          </a:p>
          <a:p>
            <a:pPr marL="354013" marR="0" lvl="1" indent="-171450" algn="l" defTabSz="179388" rtl="0" eaLnBrk="1" fontAlgn="auto" latinLnBrk="0" hangingPunct="1">
              <a:lnSpc>
                <a:spcPct val="130000"/>
              </a:lnSpc>
              <a:spcBef>
                <a:spcPts val="0"/>
              </a:spcBef>
              <a:spcAft>
                <a:spcPts val="0"/>
              </a:spcAft>
              <a:buClr>
                <a:prstClr val="white">
                  <a:lumMod val="50000"/>
                </a:prstClr>
              </a:buClr>
              <a:buSzTx/>
              <a:buFont typeface="Arial" panose="020B0604020202020204" pitchFamily="34" charset="0"/>
              <a:buChar char="•"/>
              <a:tabLst>
                <a:tab pos="1520825" algn="l"/>
              </a:tabLst>
              <a:defRPr/>
            </a:pPr>
            <a:r>
              <a:rPr kumimoji="1" lang="ja-JP" altLang="en-US" sz="1200" b="0" i="0" u="none" strike="noStrike" kern="1200" cap="none" spc="50" normalizeH="0" baseline="0" noProof="0" dirty="0">
                <a:ln>
                  <a:noFill/>
                </a:ln>
                <a:solidFill>
                  <a:prstClr val="black">
                    <a:lumMod val="75000"/>
                    <a:lumOff val="25000"/>
                  </a:prstClr>
                </a:solidFill>
                <a:effectLst/>
                <a:uLnTx/>
                <a:uFillTx/>
                <a:latin typeface="游ゴシック"/>
                <a:ea typeface="游ゴシック"/>
                <a:cs typeface="メイリオ" panose="020B0604030504040204" pitchFamily="50" charset="-128"/>
              </a:rPr>
              <a:t>地域を熟知し、その地域住民に信頼されている人物が所属する機関・団体	</a:t>
            </a:r>
          </a:p>
        </p:txBody>
      </p:sp>
      <p:sp>
        <p:nvSpPr>
          <p:cNvPr id="58" name="四角形: 角を丸くする 57">
            <a:extLst>
              <a:ext uri="{FF2B5EF4-FFF2-40B4-BE49-F238E27FC236}">
                <a16:creationId xmlns:a16="http://schemas.microsoft.com/office/drawing/2014/main" id="{27B509F9-37F1-0254-64E9-B1BE6CE4C3B4}"/>
              </a:ext>
            </a:extLst>
          </p:cNvPr>
          <p:cNvSpPr/>
          <p:nvPr/>
        </p:nvSpPr>
        <p:spPr>
          <a:xfrm>
            <a:off x="854513" y="3187220"/>
            <a:ext cx="2536769" cy="288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200" b="1" spc="100" dirty="0"/>
              <a:t>機関の例</a:t>
            </a:r>
          </a:p>
        </p:txBody>
      </p:sp>
      <p:sp>
        <p:nvSpPr>
          <p:cNvPr id="59" name="四角形: 角を丸くする 58">
            <a:extLst>
              <a:ext uri="{FF2B5EF4-FFF2-40B4-BE49-F238E27FC236}">
                <a16:creationId xmlns:a16="http://schemas.microsoft.com/office/drawing/2014/main" id="{127BFBB3-63F6-9830-79E9-5E965B08BAAB}"/>
              </a:ext>
            </a:extLst>
          </p:cNvPr>
          <p:cNvSpPr/>
          <p:nvPr/>
        </p:nvSpPr>
        <p:spPr>
          <a:xfrm>
            <a:off x="3999525" y="3187220"/>
            <a:ext cx="2536769" cy="288000"/>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200" b="1" spc="100"/>
              <a:t>児童との接点</a:t>
            </a:r>
          </a:p>
        </p:txBody>
      </p:sp>
      <p:sp>
        <p:nvSpPr>
          <p:cNvPr id="60" name="四角形: 角を丸くする 59">
            <a:extLst>
              <a:ext uri="{FF2B5EF4-FFF2-40B4-BE49-F238E27FC236}">
                <a16:creationId xmlns:a16="http://schemas.microsoft.com/office/drawing/2014/main" id="{6373C987-6863-C184-4AC3-AC912CCF6D50}"/>
              </a:ext>
            </a:extLst>
          </p:cNvPr>
          <p:cNvSpPr/>
          <p:nvPr/>
        </p:nvSpPr>
        <p:spPr>
          <a:xfrm>
            <a:off x="7169246" y="3187220"/>
            <a:ext cx="2536769" cy="288000"/>
          </a:xfrm>
          <a:prstGeom prst="roundRect">
            <a:avLst>
              <a:gd name="adj" fmla="val 50000"/>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200" b="1" spc="100"/>
              <a:t>各機関の持つ接点を分析</a:t>
            </a:r>
          </a:p>
        </p:txBody>
      </p:sp>
      <p:grpSp>
        <p:nvGrpSpPr>
          <p:cNvPr id="63" name="グループ化 62">
            <a:extLst>
              <a:ext uri="{FF2B5EF4-FFF2-40B4-BE49-F238E27FC236}">
                <a16:creationId xmlns:a16="http://schemas.microsoft.com/office/drawing/2014/main" id="{2E877AF5-F8E9-0565-2180-D9A24913FF42}"/>
              </a:ext>
            </a:extLst>
          </p:cNvPr>
          <p:cNvGrpSpPr/>
          <p:nvPr/>
        </p:nvGrpSpPr>
        <p:grpSpPr>
          <a:xfrm>
            <a:off x="3511697" y="3241763"/>
            <a:ext cx="367412" cy="178913"/>
            <a:chOff x="3560450" y="3409190"/>
            <a:chExt cx="367412" cy="178913"/>
          </a:xfrm>
        </p:grpSpPr>
        <p:sp>
          <p:nvSpPr>
            <p:cNvPr id="61" name="二等辺三角形 60">
              <a:extLst>
                <a:ext uri="{FF2B5EF4-FFF2-40B4-BE49-F238E27FC236}">
                  <a16:creationId xmlns:a16="http://schemas.microsoft.com/office/drawing/2014/main" id="{13D5B28B-6080-13BA-3481-3F691870AD5A}"/>
                </a:ext>
              </a:extLst>
            </p:cNvPr>
            <p:cNvSpPr/>
            <p:nvPr/>
          </p:nvSpPr>
          <p:spPr>
            <a:xfrm rot="5400000">
              <a:off x="3771871" y="3432113"/>
              <a:ext cx="178913" cy="133068"/>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2" name="二等辺三角形 61">
              <a:extLst>
                <a:ext uri="{FF2B5EF4-FFF2-40B4-BE49-F238E27FC236}">
                  <a16:creationId xmlns:a16="http://schemas.microsoft.com/office/drawing/2014/main" id="{3D230BF0-5010-AD8A-6807-66D10CBA8DA3}"/>
                </a:ext>
              </a:extLst>
            </p:cNvPr>
            <p:cNvSpPr/>
            <p:nvPr/>
          </p:nvSpPr>
          <p:spPr>
            <a:xfrm rot="5400000">
              <a:off x="3537527" y="3432113"/>
              <a:ext cx="178913" cy="133068"/>
            </a:xfrm>
            <a:prstGeom prst="triangl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64" name="グループ化 63">
            <a:extLst>
              <a:ext uri="{FF2B5EF4-FFF2-40B4-BE49-F238E27FC236}">
                <a16:creationId xmlns:a16="http://schemas.microsoft.com/office/drawing/2014/main" id="{6D0A2C6C-093D-CDC5-6D95-63F8679CDD3C}"/>
              </a:ext>
            </a:extLst>
          </p:cNvPr>
          <p:cNvGrpSpPr/>
          <p:nvPr/>
        </p:nvGrpSpPr>
        <p:grpSpPr>
          <a:xfrm>
            <a:off x="6670533" y="3241763"/>
            <a:ext cx="367412" cy="178913"/>
            <a:chOff x="3560450" y="3409190"/>
            <a:chExt cx="367412" cy="178913"/>
          </a:xfrm>
        </p:grpSpPr>
        <p:sp>
          <p:nvSpPr>
            <p:cNvPr id="65" name="二等辺三角形 64">
              <a:extLst>
                <a:ext uri="{FF2B5EF4-FFF2-40B4-BE49-F238E27FC236}">
                  <a16:creationId xmlns:a16="http://schemas.microsoft.com/office/drawing/2014/main" id="{AFF344BE-5827-9368-6A26-F65AE4564944}"/>
                </a:ext>
              </a:extLst>
            </p:cNvPr>
            <p:cNvSpPr/>
            <p:nvPr/>
          </p:nvSpPr>
          <p:spPr>
            <a:xfrm rot="5400000">
              <a:off x="3771871" y="3432113"/>
              <a:ext cx="178913" cy="133068"/>
            </a:xfrm>
            <a:prstGeom prst="triangle">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6" name="二等辺三角形 65">
              <a:extLst>
                <a:ext uri="{FF2B5EF4-FFF2-40B4-BE49-F238E27FC236}">
                  <a16:creationId xmlns:a16="http://schemas.microsoft.com/office/drawing/2014/main" id="{F9806D7D-412C-76A3-0C8A-FB5148493529}"/>
                </a:ext>
              </a:extLst>
            </p:cNvPr>
            <p:cNvSpPr/>
            <p:nvPr/>
          </p:nvSpPr>
          <p:spPr>
            <a:xfrm rot="5400000">
              <a:off x="3537527" y="3432113"/>
              <a:ext cx="178913" cy="133068"/>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6" name="四角形: 角を丸くする 5">
            <a:extLst>
              <a:ext uri="{FF2B5EF4-FFF2-40B4-BE49-F238E27FC236}">
                <a16:creationId xmlns:a16="http://schemas.microsoft.com/office/drawing/2014/main" id="{9AFC9308-D2F8-7B6F-DD27-37E910EA73E9}"/>
              </a:ext>
            </a:extLst>
          </p:cNvPr>
          <p:cNvSpPr/>
          <p:nvPr/>
        </p:nvSpPr>
        <p:spPr>
          <a:xfrm>
            <a:off x="1185848" y="721165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900" dirty="0">
                <a:solidFill>
                  <a:schemeClr val="tx1">
                    <a:lumMod val="75000"/>
                    <a:lumOff val="25000"/>
                  </a:schemeClr>
                </a:solidFill>
              </a:rPr>
              <a:t>出所：日本財団「</a:t>
            </a:r>
            <a:r>
              <a:rPr kumimoji="1" lang="en-US" altLang="ja-JP" sz="900" dirty="0" err="1">
                <a:solidFill>
                  <a:schemeClr val="tx1">
                    <a:lumMod val="75000"/>
                    <a:lumOff val="25000"/>
                  </a:schemeClr>
                </a:solidFill>
              </a:rPr>
              <a:t>b&amp;g</a:t>
            </a:r>
            <a:r>
              <a:rPr kumimoji="1" lang="ja-JP" altLang="en-US" sz="900" dirty="0">
                <a:solidFill>
                  <a:schemeClr val="tx1">
                    <a:lumMod val="75000"/>
                    <a:lumOff val="25000"/>
                  </a:schemeClr>
                </a:solidFill>
              </a:rPr>
              <a:t>施設の開設・運営の手引書（</a:t>
            </a:r>
            <a:r>
              <a:rPr kumimoji="1" lang="en-US" altLang="ja-JP" sz="900" dirty="0">
                <a:solidFill>
                  <a:schemeClr val="tx1">
                    <a:lumMod val="75000"/>
                    <a:lumOff val="25000"/>
                  </a:schemeClr>
                </a:solidFill>
              </a:rPr>
              <a:t>2017.7</a:t>
            </a:r>
            <a:r>
              <a:rPr kumimoji="1" lang="ja-JP" altLang="en-US" sz="900" dirty="0">
                <a:solidFill>
                  <a:schemeClr val="tx1">
                    <a:lumMod val="75000"/>
                    <a:lumOff val="25000"/>
                  </a:schemeClr>
                </a:solidFill>
              </a:rPr>
              <a:t>月改訂版）」を参考に日本総研作成</a:t>
            </a:r>
          </a:p>
        </p:txBody>
      </p:sp>
    </p:spTree>
    <p:extLst>
      <p:ext uri="{BB962C8B-B14F-4D97-AF65-F5344CB8AC3E}">
        <p14:creationId xmlns:p14="http://schemas.microsoft.com/office/powerpoint/2010/main" val="3784419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02249-894E-A100-340C-85741C7B51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BEB4C3-97BF-D7BE-BDFE-F2A7F163A7B0}"/>
              </a:ext>
            </a:extLst>
          </p:cNvPr>
          <p:cNvSpPr>
            <a:spLocks noGrp="1"/>
          </p:cNvSpPr>
          <p:nvPr>
            <p:ph type="title"/>
          </p:nvPr>
        </p:nvSpPr>
        <p:spPr/>
        <p:txBody>
          <a:bodyPr/>
          <a:lstStyle/>
          <a:p>
            <a:r>
              <a:rPr kumimoji="1" lang="ja-JP" altLang="en-US"/>
              <a:t>関係づくりのポイント</a:t>
            </a:r>
          </a:p>
        </p:txBody>
      </p:sp>
      <p:sp>
        <p:nvSpPr>
          <p:cNvPr id="3" name="スライド番号プレースホルダー 2">
            <a:extLst>
              <a:ext uri="{FF2B5EF4-FFF2-40B4-BE49-F238E27FC236}">
                <a16:creationId xmlns:a16="http://schemas.microsoft.com/office/drawing/2014/main" id="{D8CF8148-53AB-73BC-A7ED-6432DB0B74F4}"/>
              </a:ext>
            </a:extLst>
          </p:cNvPr>
          <p:cNvSpPr>
            <a:spLocks noGrp="1"/>
          </p:cNvSpPr>
          <p:nvPr>
            <p:ph type="sldNum" sz="quarter" idx="12"/>
          </p:nvPr>
        </p:nvSpPr>
        <p:spPr/>
        <p:txBody>
          <a:bodyPr/>
          <a:lstStyle/>
          <a:p>
            <a:pPr algn="ctr"/>
            <a:fld id="{76EF8E48-CEE7-4676-9C0E-B2BDD8285033}" type="slidenum">
              <a:rPr kumimoji="1" lang="ja-JP" altLang="en-US" smtClean="0"/>
              <a:pPr algn="ctr"/>
              <a:t>46</a:t>
            </a:fld>
            <a:endParaRPr kumimoji="1" lang="ja-JP" altLang="en-US"/>
          </a:p>
        </p:txBody>
      </p:sp>
      <p:sp>
        <p:nvSpPr>
          <p:cNvPr id="4" name="テキスト プレースホルダー 3">
            <a:extLst>
              <a:ext uri="{FF2B5EF4-FFF2-40B4-BE49-F238E27FC236}">
                <a16:creationId xmlns:a16="http://schemas.microsoft.com/office/drawing/2014/main" id="{37F41237-09D2-48E9-073F-90CE046EB6E6}"/>
              </a:ext>
            </a:extLst>
          </p:cNvPr>
          <p:cNvSpPr>
            <a:spLocks noGrp="1"/>
          </p:cNvSpPr>
          <p:nvPr>
            <p:ph type="body" sz="half" idx="2"/>
          </p:nvPr>
        </p:nvSpPr>
        <p:spPr>
          <a:xfrm>
            <a:off x="539906" y="1002464"/>
            <a:ext cx="9612000" cy="720047"/>
          </a:xfrm>
        </p:spPr>
        <p:txBody>
          <a:bodyPr/>
          <a:lstStyle/>
          <a:p>
            <a:r>
              <a:rPr kumimoji="1" lang="ja-JP" altLang="en-US"/>
              <a:t>コーディネート機能を担う職員の配置や、地域の会合等に積極的に参加するなどにより、関係性づくりをより円滑に進めることができます。</a:t>
            </a:r>
          </a:p>
        </p:txBody>
      </p:sp>
      <p:sp>
        <p:nvSpPr>
          <p:cNvPr id="5" name="四角形: 角を丸くする 4">
            <a:extLst>
              <a:ext uri="{FF2B5EF4-FFF2-40B4-BE49-F238E27FC236}">
                <a16:creationId xmlns:a16="http://schemas.microsoft.com/office/drawing/2014/main" id="{F72F6488-FF5E-916D-EEDC-5A557200EB56}"/>
              </a:ext>
            </a:extLst>
          </p:cNvPr>
          <p:cNvSpPr/>
          <p:nvPr/>
        </p:nvSpPr>
        <p:spPr>
          <a:xfrm>
            <a:off x="539906" y="2521598"/>
            <a:ext cx="9612000" cy="864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216000" bIns="36000" rtlCol="0" anchor="ctr" anchorCtr="0"/>
          <a:lstStyle/>
          <a:p>
            <a:pPr algn="just">
              <a:lnSpc>
                <a:spcPct val="130000"/>
              </a:lnSpc>
            </a:pPr>
            <a:r>
              <a:rPr kumimoji="1" lang="ja-JP" altLang="en-US" sz="1400" spc="50">
                <a:solidFill>
                  <a:schemeClr val="tx1">
                    <a:lumMod val="75000"/>
                    <a:lumOff val="25000"/>
                  </a:schemeClr>
                </a:solidFill>
              </a:rPr>
              <a:t>他事業で設置したコーディネート機能を持つ職員がいる場合、児童育成支援拠点事業の関係性づくりに活用できると有効です。</a:t>
            </a:r>
          </a:p>
        </p:txBody>
      </p:sp>
      <p:sp>
        <p:nvSpPr>
          <p:cNvPr id="6" name="四角形: 角を丸くする 5">
            <a:extLst>
              <a:ext uri="{FF2B5EF4-FFF2-40B4-BE49-F238E27FC236}">
                <a16:creationId xmlns:a16="http://schemas.microsoft.com/office/drawing/2014/main" id="{498BC07E-5E01-BEF1-282B-CEC3FFE71E02}"/>
              </a:ext>
            </a:extLst>
          </p:cNvPr>
          <p:cNvSpPr/>
          <p:nvPr/>
        </p:nvSpPr>
        <p:spPr>
          <a:xfrm>
            <a:off x="369400" y="2017598"/>
            <a:ext cx="9599626" cy="504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48000" tIns="0" rIns="216000" bIns="36000" rtlCol="0" anchor="ctr"/>
          <a:lstStyle/>
          <a:p>
            <a:pPr algn="just">
              <a:lnSpc>
                <a:spcPct val="130000"/>
              </a:lnSpc>
            </a:pPr>
            <a:r>
              <a:rPr kumimoji="1" lang="ja-JP" altLang="en-US" sz="1600" b="1" spc="50">
                <a:solidFill>
                  <a:schemeClr val="tx1">
                    <a:lumMod val="75000"/>
                    <a:lumOff val="25000"/>
                  </a:schemeClr>
                </a:solidFill>
                <a:latin typeface="+mn-ea"/>
                <a:cs typeface="メイリオ" panose="020B0604030504040204" pitchFamily="50" charset="-128"/>
              </a:rPr>
              <a:t>地域支援のコーディネートを行う職員の配置</a:t>
            </a:r>
          </a:p>
        </p:txBody>
      </p:sp>
      <p:pic>
        <p:nvPicPr>
          <p:cNvPr id="7" name="図 6" descr="アイコン&#10;&#10;AI 生成コンテンツは誤りを含む可能性があります。">
            <a:extLst>
              <a:ext uri="{FF2B5EF4-FFF2-40B4-BE49-F238E27FC236}">
                <a16:creationId xmlns:a16="http://schemas.microsoft.com/office/drawing/2014/main" id="{84789D4A-DEBD-2B64-89A0-B59518DEF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61" y="2107598"/>
            <a:ext cx="320727" cy="324000"/>
          </a:xfrm>
          <a:prstGeom prst="rect">
            <a:avLst/>
          </a:prstGeom>
        </p:spPr>
      </p:pic>
      <p:sp>
        <p:nvSpPr>
          <p:cNvPr id="10" name="四角形: 角を丸くする 9">
            <a:extLst>
              <a:ext uri="{FF2B5EF4-FFF2-40B4-BE49-F238E27FC236}">
                <a16:creationId xmlns:a16="http://schemas.microsoft.com/office/drawing/2014/main" id="{9B357D07-394B-4D2F-03CC-254220262DC7}"/>
              </a:ext>
            </a:extLst>
          </p:cNvPr>
          <p:cNvSpPr/>
          <p:nvPr/>
        </p:nvSpPr>
        <p:spPr>
          <a:xfrm>
            <a:off x="539906" y="4150613"/>
            <a:ext cx="9612000" cy="864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216000" bIns="36000" rtlCol="0" anchor="ctr" anchorCtr="0"/>
          <a:lstStyle/>
          <a:p>
            <a:pPr algn="just">
              <a:lnSpc>
                <a:spcPct val="130000"/>
              </a:lnSpc>
            </a:pPr>
            <a:r>
              <a:rPr kumimoji="1" lang="ja-JP" altLang="en-US" sz="1400" spc="50" dirty="0">
                <a:solidFill>
                  <a:schemeClr val="tx1">
                    <a:lumMod val="75000"/>
                    <a:lumOff val="25000"/>
                  </a:schemeClr>
                </a:solidFill>
              </a:rPr>
              <a:t>社会福祉協議会などが主催する地域の多くの団体が参加する会合やイベントに積極的に参加し、顔を知ってもらう。すでに多くのつながりを持っている団体と連携すると、より連携先を広げやすいです。</a:t>
            </a:r>
          </a:p>
        </p:txBody>
      </p:sp>
      <p:sp>
        <p:nvSpPr>
          <p:cNvPr id="11" name="四角形: 角を丸くする 10">
            <a:extLst>
              <a:ext uri="{FF2B5EF4-FFF2-40B4-BE49-F238E27FC236}">
                <a16:creationId xmlns:a16="http://schemas.microsoft.com/office/drawing/2014/main" id="{2605AA29-F06F-B652-6EB5-9F2EA4D9522E}"/>
              </a:ext>
            </a:extLst>
          </p:cNvPr>
          <p:cNvSpPr/>
          <p:nvPr/>
        </p:nvSpPr>
        <p:spPr>
          <a:xfrm>
            <a:off x="369400" y="3626735"/>
            <a:ext cx="9599626" cy="504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48000" tIns="0" rIns="216000" bIns="36000" rtlCol="0" anchor="ctr"/>
          <a:lstStyle/>
          <a:p>
            <a:pPr algn="just">
              <a:lnSpc>
                <a:spcPct val="130000"/>
              </a:lnSpc>
            </a:pPr>
            <a:r>
              <a:rPr kumimoji="1" lang="ja-JP" altLang="en-US" sz="1600" b="1" spc="50" dirty="0">
                <a:solidFill>
                  <a:schemeClr val="tx1">
                    <a:lumMod val="75000"/>
                    <a:lumOff val="25000"/>
                  </a:schemeClr>
                </a:solidFill>
                <a:latin typeface="+mn-ea"/>
                <a:cs typeface="メイリオ" panose="020B0604030504040204" pitchFamily="50" charset="-128"/>
              </a:rPr>
              <a:t>地域の会合・イベントに積極的に参加</a:t>
            </a:r>
          </a:p>
        </p:txBody>
      </p:sp>
      <p:pic>
        <p:nvPicPr>
          <p:cNvPr id="12" name="図 11" descr="アイコン&#10;&#10;AI 生成コンテンツは誤りを含む可能性があります。">
            <a:extLst>
              <a:ext uri="{FF2B5EF4-FFF2-40B4-BE49-F238E27FC236}">
                <a16:creationId xmlns:a16="http://schemas.microsoft.com/office/drawing/2014/main" id="{3019CC8A-64B3-F4CE-A7FE-09D5F1174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61" y="3736613"/>
            <a:ext cx="320727" cy="324000"/>
          </a:xfrm>
          <a:prstGeom prst="rect">
            <a:avLst/>
          </a:prstGeom>
        </p:spPr>
      </p:pic>
      <p:sp>
        <p:nvSpPr>
          <p:cNvPr id="14" name="四角形: 角を丸くする 13">
            <a:extLst>
              <a:ext uri="{FF2B5EF4-FFF2-40B4-BE49-F238E27FC236}">
                <a16:creationId xmlns:a16="http://schemas.microsoft.com/office/drawing/2014/main" id="{F15901BB-EAD7-AD22-FD4E-66F9F2924D64}"/>
              </a:ext>
            </a:extLst>
          </p:cNvPr>
          <p:cNvSpPr/>
          <p:nvPr/>
        </p:nvSpPr>
        <p:spPr>
          <a:xfrm>
            <a:off x="539906" y="5779628"/>
            <a:ext cx="9612000" cy="864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216000" bIns="36000" rtlCol="0" anchor="ctr" anchorCtr="0"/>
          <a:lstStyle/>
          <a:p>
            <a:pPr algn="just">
              <a:lnSpc>
                <a:spcPct val="130000"/>
              </a:lnSpc>
            </a:pPr>
            <a:r>
              <a:rPr kumimoji="1" lang="ja-JP" altLang="en-US" sz="1400" spc="50">
                <a:solidFill>
                  <a:schemeClr val="tx1">
                    <a:lumMod val="75000"/>
                    <a:lumOff val="25000"/>
                  </a:schemeClr>
                </a:solidFill>
              </a:rPr>
              <a:t>他事業でのつながりや地域の関係機関ネットワークが十分にない場合には、事業者から連携を働きかけ、児童を地域で包括的に支援できる体制づくりを行うことが重要です。</a:t>
            </a:r>
          </a:p>
        </p:txBody>
      </p:sp>
      <p:sp>
        <p:nvSpPr>
          <p:cNvPr id="15" name="四角形: 角を丸くする 14">
            <a:extLst>
              <a:ext uri="{FF2B5EF4-FFF2-40B4-BE49-F238E27FC236}">
                <a16:creationId xmlns:a16="http://schemas.microsoft.com/office/drawing/2014/main" id="{A6C419D2-A08A-D8BF-37D0-21131B205271}"/>
              </a:ext>
            </a:extLst>
          </p:cNvPr>
          <p:cNvSpPr/>
          <p:nvPr/>
        </p:nvSpPr>
        <p:spPr>
          <a:xfrm>
            <a:off x="369400" y="5275628"/>
            <a:ext cx="9599626" cy="504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48000" tIns="0" rIns="216000" bIns="36000" rtlCol="0" anchor="ctr"/>
          <a:lstStyle/>
          <a:p>
            <a:pPr algn="just">
              <a:lnSpc>
                <a:spcPct val="130000"/>
              </a:lnSpc>
            </a:pPr>
            <a:r>
              <a:rPr kumimoji="1" lang="ja-JP" altLang="en-US" sz="1600" b="1" spc="50">
                <a:solidFill>
                  <a:schemeClr val="tx1">
                    <a:lumMod val="75000"/>
                    <a:lumOff val="25000"/>
                  </a:schemeClr>
                </a:solidFill>
                <a:latin typeface="+mn-ea"/>
                <a:cs typeface="メイリオ" panose="020B0604030504040204" pitchFamily="50" charset="-128"/>
              </a:rPr>
              <a:t>関係機関同士の連携が進んでいない場合に事業者から働きかけを行うことも有効</a:t>
            </a:r>
          </a:p>
        </p:txBody>
      </p:sp>
      <p:pic>
        <p:nvPicPr>
          <p:cNvPr id="16" name="図 15" descr="アイコン&#10;&#10;AI 生成コンテンツは誤りを含む可能性があります。">
            <a:extLst>
              <a:ext uri="{FF2B5EF4-FFF2-40B4-BE49-F238E27FC236}">
                <a16:creationId xmlns:a16="http://schemas.microsoft.com/office/drawing/2014/main" id="{F536C1C7-74A5-FD92-BA4E-44674EBD0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61" y="5365628"/>
            <a:ext cx="320727" cy="324000"/>
          </a:xfrm>
          <a:prstGeom prst="rect">
            <a:avLst/>
          </a:prstGeom>
        </p:spPr>
      </p:pic>
      <p:sp>
        <p:nvSpPr>
          <p:cNvPr id="8" name="テキスト ボックス 7">
            <a:extLst>
              <a:ext uri="{FF2B5EF4-FFF2-40B4-BE49-F238E27FC236}">
                <a16:creationId xmlns:a16="http://schemas.microsoft.com/office/drawing/2014/main" id="{DC4FCFBD-D9CE-172A-515A-FE5909422047}"/>
              </a:ext>
            </a:extLst>
          </p:cNvPr>
          <p:cNvSpPr txBox="1"/>
          <p:nvPr/>
        </p:nvSpPr>
        <p:spPr>
          <a:xfrm>
            <a:off x="5057775" y="7148688"/>
            <a:ext cx="5191284" cy="300692"/>
          </a:xfrm>
          <a:prstGeom prst="rect">
            <a:avLst/>
          </a:prstGeom>
          <a:noFill/>
        </p:spPr>
        <p:txBody>
          <a:bodyPr wrap="square" lIns="72000" tIns="36000" rIns="72000" bIns="36000" rtlCol="0" anchor="ctr">
            <a:normAutofit/>
          </a:bodyPr>
          <a:lstStyle/>
          <a:p>
            <a:pPr algn="r" defTabSz="914400">
              <a:lnSpc>
                <a:spcPct val="110000"/>
              </a:lnSpc>
              <a:spcAft>
                <a:spcPts val="300"/>
              </a:spcAft>
            </a:pPr>
            <a:r>
              <a:rPr kumimoji="1" lang="ja-JP" altLang="en-US" sz="900" kern="0">
                <a:solidFill>
                  <a:schemeClr val="tx1">
                    <a:lumMod val="75000"/>
                    <a:lumOff val="25000"/>
                  </a:schemeClr>
                </a:solidFill>
                <a:latin typeface="+mn-ea"/>
                <a:cs typeface="メイリオ" panose="020B0604030504040204" pitchFamily="50" charset="-128"/>
              </a:rPr>
              <a:t>出所：日本総研作成</a:t>
            </a:r>
          </a:p>
        </p:txBody>
      </p:sp>
    </p:spTree>
    <p:extLst>
      <p:ext uri="{BB962C8B-B14F-4D97-AF65-F5344CB8AC3E}">
        <p14:creationId xmlns:p14="http://schemas.microsoft.com/office/powerpoint/2010/main" val="1304514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C6A5-40DD-0DB3-EC77-57F177D677F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B3C9A3B-6A53-7C45-70D8-42D2C7E73F98}"/>
              </a:ext>
            </a:extLst>
          </p:cNvPr>
          <p:cNvSpPr>
            <a:spLocks noGrp="1"/>
          </p:cNvSpPr>
          <p:nvPr>
            <p:ph type="title"/>
          </p:nvPr>
        </p:nvSpPr>
        <p:spPr/>
        <p:txBody>
          <a:bodyPr/>
          <a:lstStyle/>
          <a:p>
            <a:r>
              <a:rPr lang="en-US" altLang="ja-JP"/>
              <a:t>2.</a:t>
            </a:r>
            <a:r>
              <a:rPr lang="ja-JP" altLang="en-US"/>
              <a:t>児童育成支援拠点開設に向けて</a:t>
            </a:r>
          </a:p>
        </p:txBody>
      </p:sp>
      <p:sp>
        <p:nvSpPr>
          <p:cNvPr id="3" name="スライド番号プレースホルダー 2">
            <a:extLst>
              <a:ext uri="{FF2B5EF4-FFF2-40B4-BE49-F238E27FC236}">
                <a16:creationId xmlns:a16="http://schemas.microsoft.com/office/drawing/2014/main" id="{12F9B61B-CEBF-6229-03D9-7BBD111D88C7}"/>
              </a:ext>
            </a:extLst>
          </p:cNvPr>
          <p:cNvSpPr>
            <a:spLocks noGrp="1"/>
          </p:cNvSpPr>
          <p:nvPr>
            <p:ph type="sldNum" sz="quarter" idx="12"/>
          </p:nvPr>
        </p:nvSpPr>
        <p:spPr/>
        <p:txBody>
          <a:bodyPr/>
          <a:lstStyle/>
          <a:p>
            <a:pPr algn="ctr"/>
            <a:fld id="{76EF8E48-CEE7-4676-9C0E-B2BDD8285033}" type="slidenum">
              <a:rPr kumimoji="1" lang="ja-JP" altLang="en-US" smtClean="0"/>
              <a:pPr algn="ctr"/>
              <a:t>47</a:t>
            </a:fld>
            <a:endParaRPr kumimoji="1" lang="ja-JP" altLang="en-US"/>
          </a:p>
        </p:txBody>
      </p:sp>
      <p:sp>
        <p:nvSpPr>
          <p:cNvPr id="9" name="テキスト プレースホルダー 8">
            <a:extLst>
              <a:ext uri="{FF2B5EF4-FFF2-40B4-BE49-F238E27FC236}">
                <a16:creationId xmlns:a16="http://schemas.microsoft.com/office/drawing/2014/main" id="{268508E8-00B3-1726-35E7-05C8630B00A3}"/>
              </a:ext>
            </a:extLst>
          </p:cNvPr>
          <p:cNvSpPr>
            <a:spLocks noGrp="1"/>
          </p:cNvSpPr>
          <p:nvPr>
            <p:ph type="body" sz="half" idx="2"/>
          </p:nvPr>
        </p:nvSpPr>
        <p:spPr/>
        <p:txBody>
          <a:bodyPr/>
          <a:lstStyle/>
          <a:p>
            <a:r>
              <a:rPr lang="ja-JP" altLang="en-US"/>
              <a:t>⑹ 安全対策・衛生管理</a:t>
            </a:r>
          </a:p>
        </p:txBody>
      </p:sp>
    </p:spTree>
    <p:extLst>
      <p:ext uri="{BB962C8B-B14F-4D97-AF65-F5344CB8AC3E}">
        <p14:creationId xmlns:p14="http://schemas.microsoft.com/office/powerpoint/2010/main" val="1153474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FEC2-E00F-A5F9-ED7E-C4FF1700E3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4C70F8B-9E58-5918-7EB0-301BA4960102}"/>
              </a:ext>
            </a:extLst>
          </p:cNvPr>
          <p:cNvSpPr>
            <a:spLocks noGrp="1"/>
          </p:cNvSpPr>
          <p:nvPr>
            <p:ph type="title"/>
          </p:nvPr>
        </p:nvSpPr>
        <p:spPr/>
        <p:txBody>
          <a:bodyPr/>
          <a:lstStyle/>
          <a:p>
            <a:r>
              <a:rPr kumimoji="1" lang="ja-JP" altLang="en-US"/>
              <a:t>安全対策</a:t>
            </a:r>
          </a:p>
        </p:txBody>
      </p:sp>
      <p:sp>
        <p:nvSpPr>
          <p:cNvPr id="3" name="スライド番号プレースホルダー 2">
            <a:extLst>
              <a:ext uri="{FF2B5EF4-FFF2-40B4-BE49-F238E27FC236}">
                <a16:creationId xmlns:a16="http://schemas.microsoft.com/office/drawing/2014/main" id="{1660CEF8-86D2-2E3A-FA6E-14ECBFBCF9EC}"/>
              </a:ext>
            </a:extLst>
          </p:cNvPr>
          <p:cNvSpPr>
            <a:spLocks noGrp="1"/>
          </p:cNvSpPr>
          <p:nvPr>
            <p:ph type="sldNum" sz="quarter" idx="12"/>
          </p:nvPr>
        </p:nvSpPr>
        <p:spPr/>
        <p:txBody>
          <a:bodyPr/>
          <a:lstStyle/>
          <a:p>
            <a:pPr algn="ctr"/>
            <a:fld id="{76EF8E48-CEE7-4676-9C0E-B2BDD8285033}" type="slidenum">
              <a:rPr kumimoji="1" lang="ja-JP" altLang="en-US" smtClean="0"/>
              <a:pPr algn="ctr"/>
              <a:t>48</a:t>
            </a:fld>
            <a:endParaRPr kumimoji="1" lang="ja-JP" altLang="en-US"/>
          </a:p>
        </p:txBody>
      </p:sp>
      <p:sp>
        <p:nvSpPr>
          <p:cNvPr id="4" name="テキスト プレースホルダー 3">
            <a:extLst>
              <a:ext uri="{FF2B5EF4-FFF2-40B4-BE49-F238E27FC236}">
                <a16:creationId xmlns:a16="http://schemas.microsoft.com/office/drawing/2014/main" id="{452C61BE-6928-3C3E-BC52-F2C735AE5C37}"/>
              </a:ext>
            </a:extLst>
          </p:cNvPr>
          <p:cNvSpPr>
            <a:spLocks noGrp="1"/>
          </p:cNvSpPr>
          <p:nvPr>
            <p:ph type="body" sz="half" idx="2"/>
          </p:nvPr>
        </p:nvSpPr>
        <p:spPr>
          <a:xfrm>
            <a:off x="539906" y="1002464"/>
            <a:ext cx="9612000" cy="997046"/>
          </a:xfrm>
        </p:spPr>
        <p:txBody>
          <a:bodyPr/>
          <a:lstStyle/>
          <a:p>
            <a:pPr marL="285750" indent="-285750">
              <a:buClr>
                <a:srgbClr val="01B4D2"/>
              </a:buClr>
              <a:buSzPct val="80000"/>
              <a:buFont typeface="Wingdings" panose="05000000000000000000" pitchFamily="2" charset="2"/>
              <a:buChar char="l"/>
            </a:pPr>
            <a:r>
              <a:rPr kumimoji="1" lang="ja-JP" altLang="en-US"/>
              <a:t>事業者は法令に基づき、設備の安全点検、事業者や日常生活における安全に関する指導、職員の研修及び訓練等の安全に関する事項についての安全計画の策定及び必要な措置を講じること等に努めることが必要です。</a:t>
            </a:r>
          </a:p>
        </p:txBody>
      </p:sp>
      <p:sp>
        <p:nvSpPr>
          <p:cNvPr id="15" name="テキスト ボックス 14">
            <a:extLst>
              <a:ext uri="{FF2B5EF4-FFF2-40B4-BE49-F238E27FC236}">
                <a16:creationId xmlns:a16="http://schemas.microsoft.com/office/drawing/2014/main" id="{7F203F4E-146D-4DFB-676B-986666557402}"/>
              </a:ext>
            </a:extLst>
          </p:cNvPr>
          <p:cNvSpPr txBox="1"/>
          <p:nvPr/>
        </p:nvSpPr>
        <p:spPr>
          <a:xfrm>
            <a:off x="5854512" y="6192944"/>
            <a:ext cx="4145508" cy="728533"/>
          </a:xfrm>
          <a:prstGeom prst="rect">
            <a:avLst/>
          </a:prstGeom>
          <a:noFill/>
        </p:spPr>
        <p:txBody>
          <a:bodyPr wrap="square" lIns="0" tIns="0" rIns="0" bIns="0">
            <a:spAutoFit/>
          </a:bodyPr>
          <a:lstStyle/>
          <a:p>
            <a:pPr algn="just">
              <a:lnSpc>
                <a:spcPct val="120000"/>
              </a:lnSpc>
            </a:pPr>
            <a:r>
              <a:rPr lang="ja-JP" altLang="en-US" sz="1000">
                <a:solidFill>
                  <a:schemeClr val="tx1">
                    <a:lumMod val="75000"/>
                    <a:lumOff val="25000"/>
                  </a:schemeClr>
                </a:solidFill>
                <a:latin typeface="+mj-lt"/>
              </a:rPr>
              <a:t>＜留意点＞</a:t>
            </a:r>
            <a:endParaRPr lang="en-US" altLang="ja-JP" sz="1000">
              <a:solidFill>
                <a:schemeClr val="tx1">
                  <a:lumMod val="75000"/>
                  <a:lumOff val="25000"/>
                </a:schemeClr>
              </a:solidFill>
              <a:latin typeface="+mj-lt"/>
            </a:endParaRPr>
          </a:p>
          <a:p>
            <a:pPr>
              <a:lnSpc>
                <a:spcPct val="120000"/>
              </a:lnSpc>
            </a:pPr>
            <a:r>
              <a:rPr lang="ja-JP" altLang="en-US" sz="1000">
                <a:solidFill>
                  <a:schemeClr val="tx1">
                    <a:lumMod val="75000"/>
                    <a:lumOff val="25000"/>
                  </a:schemeClr>
                </a:solidFill>
                <a:latin typeface="+mj-lt"/>
              </a:rPr>
              <a:t>事故の発生及び再発防止に関する努力義務や事故が発生した場合における市町村への報告義務が課されているため、</a:t>
            </a:r>
            <a:r>
              <a:rPr lang="ja-JP" altLang="en-US" sz="1000" b="1">
                <a:solidFill>
                  <a:srgbClr val="019DB7"/>
                </a:solidFill>
                <a:latin typeface="+mj-lt"/>
              </a:rPr>
              <a:t>事故が発生した場合は速やかに指導監督権限をもつ市町村への報告等を行う</a:t>
            </a:r>
            <a:r>
              <a:rPr lang="ja-JP" altLang="en-US" sz="1000">
                <a:solidFill>
                  <a:schemeClr val="tx1">
                    <a:lumMod val="75000"/>
                    <a:lumOff val="25000"/>
                  </a:schemeClr>
                </a:solidFill>
                <a:latin typeface="+mj-lt"/>
              </a:rPr>
              <a:t>ことが必要です</a:t>
            </a:r>
          </a:p>
        </p:txBody>
      </p:sp>
      <p:sp>
        <p:nvSpPr>
          <p:cNvPr id="16" name="四角形: 角を丸くする 15">
            <a:extLst>
              <a:ext uri="{FF2B5EF4-FFF2-40B4-BE49-F238E27FC236}">
                <a16:creationId xmlns:a16="http://schemas.microsoft.com/office/drawing/2014/main" id="{85CF2F8E-8CC1-0782-6BB6-FF12BD07FC9E}"/>
              </a:ext>
            </a:extLst>
          </p:cNvPr>
          <p:cNvSpPr/>
          <p:nvPr/>
        </p:nvSpPr>
        <p:spPr>
          <a:xfrm>
            <a:off x="539906" y="2424077"/>
            <a:ext cx="9612000" cy="4680000"/>
          </a:xfrm>
          <a:prstGeom prst="roundRect">
            <a:avLst>
              <a:gd name="adj" fmla="val 0"/>
            </a:avLst>
          </a:prstGeom>
          <a:no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just">
              <a:lnSpc>
                <a:spcPct val="120000"/>
              </a:lnSpc>
            </a:pPr>
            <a:endParaRPr kumimoji="1" lang="ja-JP" altLang="en-US" sz="1300" spc="-40">
              <a:solidFill>
                <a:schemeClr val="tx1">
                  <a:lumMod val="75000"/>
                  <a:lumOff val="25000"/>
                </a:schemeClr>
              </a:solidFill>
            </a:endParaRPr>
          </a:p>
        </p:txBody>
      </p:sp>
      <p:sp>
        <p:nvSpPr>
          <p:cNvPr id="18" name="四角形: 角を丸くする 17">
            <a:extLst>
              <a:ext uri="{FF2B5EF4-FFF2-40B4-BE49-F238E27FC236}">
                <a16:creationId xmlns:a16="http://schemas.microsoft.com/office/drawing/2014/main" id="{A57DE7D6-FA48-A363-3767-E4E27BDFEFBD}"/>
              </a:ext>
            </a:extLst>
          </p:cNvPr>
          <p:cNvSpPr/>
          <p:nvPr/>
        </p:nvSpPr>
        <p:spPr>
          <a:xfrm>
            <a:off x="539906" y="2121294"/>
            <a:ext cx="9612000" cy="288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500" b="1" spc="100">
                <a:solidFill>
                  <a:schemeClr val="bg1"/>
                </a:solidFill>
              </a:rPr>
              <a:t>こども家庭庁「児童育成支援拠点事業ガイドライン」の安全対策に関する内容抜粋</a:t>
            </a:r>
          </a:p>
        </p:txBody>
      </p:sp>
      <p:grpSp>
        <p:nvGrpSpPr>
          <p:cNvPr id="30" name="グループ化 29">
            <a:extLst>
              <a:ext uri="{FF2B5EF4-FFF2-40B4-BE49-F238E27FC236}">
                <a16:creationId xmlns:a16="http://schemas.microsoft.com/office/drawing/2014/main" id="{DAA406BB-046F-DDDA-79BE-96837D4E5021}"/>
              </a:ext>
            </a:extLst>
          </p:cNvPr>
          <p:cNvGrpSpPr/>
          <p:nvPr/>
        </p:nvGrpSpPr>
        <p:grpSpPr>
          <a:xfrm>
            <a:off x="691792" y="2543604"/>
            <a:ext cx="9308228" cy="4438221"/>
            <a:chOff x="645678" y="2543604"/>
            <a:chExt cx="9308228" cy="4438221"/>
          </a:xfrm>
        </p:grpSpPr>
        <p:grpSp>
          <p:nvGrpSpPr>
            <p:cNvPr id="19" name="グループ化 18">
              <a:extLst>
                <a:ext uri="{FF2B5EF4-FFF2-40B4-BE49-F238E27FC236}">
                  <a16:creationId xmlns:a16="http://schemas.microsoft.com/office/drawing/2014/main" id="{0D2BFF7D-A647-5DF6-3401-8D7FD3A5AF50}"/>
                </a:ext>
              </a:extLst>
            </p:cNvPr>
            <p:cNvGrpSpPr/>
            <p:nvPr/>
          </p:nvGrpSpPr>
          <p:grpSpPr>
            <a:xfrm>
              <a:off x="645678" y="2543604"/>
              <a:ext cx="5021697" cy="4438221"/>
              <a:chOff x="645679" y="2543604"/>
              <a:chExt cx="4700227" cy="4438221"/>
            </a:xfrm>
          </p:grpSpPr>
          <p:sp>
            <p:nvSpPr>
              <p:cNvPr id="9" name="四角形: 角を丸くする 8">
                <a:extLst>
                  <a:ext uri="{FF2B5EF4-FFF2-40B4-BE49-F238E27FC236}">
                    <a16:creationId xmlns:a16="http://schemas.microsoft.com/office/drawing/2014/main" id="{B3A347A2-32DF-A82F-366A-6E26D998CF4A}"/>
                  </a:ext>
                </a:extLst>
              </p:cNvPr>
              <p:cNvSpPr/>
              <p:nvPr/>
            </p:nvSpPr>
            <p:spPr>
              <a:xfrm>
                <a:off x="645679" y="2801505"/>
                <a:ext cx="4700227" cy="4180320"/>
              </a:xfrm>
              <a:prstGeom prst="roundRect">
                <a:avLst>
                  <a:gd name="adj" fmla="val 0"/>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0" rtlCol="0" anchor="t" anchorCtr="0"/>
              <a:lstStyle/>
              <a:p>
                <a:pPr marL="180000" marR="0" lvl="0" indent="-180000" algn="l" defTabSz="457200" rtl="0" eaLnBrk="1" fontAlgn="auto" latinLnBrk="0" hangingPunct="1">
                  <a:lnSpc>
                    <a:spcPct val="120000"/>
                  </a:lnSpc>
                  <a:spcAft>
                    <a:spcPts val="600"/>
                  </a:spcAft>
                  <a:buClr>
                    <a:schemeClr val="bg1">
                      <a:lumMod val="65000"/>
                    </a:schemeClr>
                  </a:buClr>
                  <a:buSzPct val="70000"/>
                  <a:buFont typeface="Wingdings" panose="05000000000000000000" pitchFamily="2" charset="2"/>
                  <a:buChar char="l"/>
                  <a:tabLst/>
                  <a:defRPr/>
                </a:pP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日常の遊びや生活の中で起きる事故やケガを防止するために、</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室内及び屋外の環境の安全性について毎日点検</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し、必要な補修等を行う。これには、遠足等行事の際の安全点検も含まれる。</a:t>
                </a:r>
              </a:p>
              <a:p>
                <a:pPr marL="180000" marR="0" lvl="0" indent="-180000" algn="l" defTabSz="457200" rtl="0" eaLnBrk="1" fontAlgn="auto" latinLnBrk="0" hangingPunct="1">
                  <a:lnSpc>
                    <a:spcPct val="120000"/>
                  </a:lnSpc>
                  <a:spcAft>
                    <a:spcPts val="600"/>
                  </a:spcAft>
                  <a:buClr>
                    <a:schemeClr val="bg1">
                      <a:lumMod val="65000"/>
                    </a:schemeClr>
                  </a:buClr>
                  <a:buSzPct val="70000"/>
                  <a:buFont typeface="Wingdings" panose="05000000000000000000" pitchFamily="2" charset="2"/>
                  <a:buChar char="l"/>
                  <a:tabLst/>
                  <a:defRPr/>
                </a:pP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事故やケガの防止に向けた対策や発生時の対応に関するマニュアルを作成</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し、マニュアルに沿った訓練又は研修を行い、職員等の間で共有する。</a:t>
                </a:r>
              </a:p>
              <a:p>
                <a:pPr marL="180000" marR="0" lvl="0" indent="-180000" algn="l" defTabSz="457200" rtl="0" eaLnBrk="1" fontAlgn="auto" latinLnBrk="0" hangingPunct="1">
                  <a:lnSpc>
                    <a:spcPct val="120000"/>
                  </a:lnSpc>
                  <a:spcAft>
                    <a:spcPts val="600"/>
                  </a:spcAft>
                  <a:buClr>
                    <a:schemeClr val="bg1">
                      <a:lumMod val="65000"/>
                    </a:schemeClr>
                  </a:buClr>
                  <a:buSzPct val="70000"/>
                  <a:buFont typeface="Wingdings" panose="05000000000000000000" pitchFamily="2" charset="2"/>
                  <a:buChar char="l"/>
                  <a:tabLst/>
                  <a:defRPr/>
                </a:pP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職員等は、児童の年齢や発達の状況を理解して、児童が</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自らの安全を守るための行動について学習し、習得できるように援助</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する。</a:t>
                </a:r>
              </a:p>
              <a:p>
                <a:pPr marL="180000" marR="0" lvl="0" indent="-180000" algn="l" defTabSz="457200" rtl="0" eaLnBrk="1" fontAlgn="auto" latinLnBrk="0" hangingPunct="1">
                  <a:lnSpc>
                    <a:spcPct val="120000"/>
                  </a:lnSpc>
                  <a:spcAft>
                    <a:spcPts val="600"/>
                  </a:spcAft>
                  <a:buClr>
                    <a:schemeClr val="bg1">
                      <a:lumMod val="65000"/>
                    </a:schemeClr>
                  </a:buClr>
                  <a:buSzPct val="70000"/>
                  <a:buFont typeface="Wingdings" panose="05000000000000000000" pitchFamily="2" charset="2"/>
                  <a:buChar char="l"/>
                  <a:tabLst/>
                  <a:defRPr/>
                </a:pP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食事やおやつの提供に際して、食物アレルギー事故、窒息事故等を防止するため、職員等は</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応急対応</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について学んでおく。</a:t>
                </a:r>
              </a:p>
              <a:p>
                <a:pPr marL="180000" marR="0" lvl="0" indent="-180000" algn="l" defTabSz="457200" rtl="0" eaLnBrk="1" fontAlgn="auto" latinLnBrk="0" hangingPunct="1">
                  <a:lnSpc>
                    <a:spcPct val="120000"/>
                  </a:lnSpc>
                  <a:spcAft>
                    <a:spcPts val="600"/>
                  </a:spcAft>
                  <a:buClr>
                    <a:schemeClr val="bg1">
                      <a:lumMod val="65000"/>
                    </a:schemeClr>
                  </a:buClr>
                  <a:buSzPct val="70000"/>
                  <a:buFont typeface="Wingdings" panose="05000000000000000000" pitchFamily="2" charset="2"/>
                  <a:buChar char="l"/>
                  <a:tabLst/>
                  <a:defRPr/>
                </a:pP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事故やケガが発生した場合には、</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速やかに適切な処置</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を行うとともに、児童の状況等について速やかに</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保護者に連絡し、運営主体及び市町村に報告</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する。</a:t>
                </a:r>
              </a:p>
              <a:p>
                <a:pPr marL="180000" marR="0" lvl="0" indent="-180000" algn="l" defTabSz="457200" rtl="0" eaLnBrk="1" fontAlgn="auto" latinLnBrk="0" hangingPunct="1">
                  <a:lnSpc>
                    <a:spcPct val="120000"/>
                  </a:lnSpc>
                  <a:spcAft>
                    <a:spcPts val="600"/>
                  </a:spcAft>
                  <a:buClr>
                    <a:schemeClr val="bg1">
                      <a:lumMod val="65000"/>
                    </a:schemeClr>
                  </a:buClr>
                  <a:buSzPct val="70000"/>
                  <a:buFont typeface="Wingdings" panose="05000000000000000000" pitchFamily="2" charset="2"/>
                  <a:buChar char="l"/>
                  <a:tabLst/>
                  <a:defRPr/>
                </a:pP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事業者は、職員等及び児童に適切な安全教育を行うとともに、発生した事故事例や事故につながりそうな事例の情報を収集し、分析するなどして</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事故防止</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に努める。</a:t>
                </a:r>
              </a:p>
              <a:p>
                <a:pPr marL="180000" marR="0" lvl="0" indent="-180000" algn="l" defTabSz="457200" rtl="0" eaLnBrk="1" fontAlgn="auto" latinLnBrk="0" hangingPunct="1">
                  <a:lnSpc>
                    <a:spcPct val="120000"/>
                  </a:lnSpc>
                  <a:spcAft>
                    <a:spcPts val="600"/>
                  </a:spcAft>
                  <a:buClr>
                    <a:schemeClr val="bg1">
                      <a:lumMod val="65000"/>
                    </a:schemeClr>
                  </a:buClr>
                  <a:buSzPct val="70000"/>
                  <a:buFont typeface="Wingdings" panose="05000000000000000000" pitchFamily="2" charset="2"/>
                  <a:buChar char="l"/>
                  <a:tabLst/>
                  <a:defRPr/>
                </a:pP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事業者は、必ず</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損害賠償保険に加入</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し、賠償すべき事故が発生した場合は、損害賠償を速やかに行う。また、</a:t>
                </a:r>
                <a:r>
                  <a:rPr kumimoji="0" lang="ja-JP" altLang="en-US" sz="1050" b="1" i="0" u="none" strike="noStrike" kern="1200" cap="none" spc="50" normalizeH="0" noProof="0">
                    <a:ln>
                      <a:noFill/>
                    </a:ln>
                    <a:solidFill>
                      <a:srgbClr val="019DB7"/>
                    </a:solidFill>
                    <a:effectLst/>
                    <a:uLnTx/>
                    <a:uFillTx/>
                    <a:latin typeface="游ゴシック"/>
                    <a:ea typeface="游ゴシック"/>
                    <a:cs typeface="+mn-cs"/>
                  </a:rPr>
                  <a:t>傷害保険</a:t>
                </a:r>
                <a:r>
                  <a:rPr kumimoji="0" lang="ja-JP" altLang="en-US" sz="105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等に加入することも必要である。</a:t>
                </a:r>
              </a:p>
            </p:txBody>
          </p:sp>
          <p:sp>
            <p:nvSpPr>
              <p:cNvPr id="23" name="四角形: 角を丸くする 22">
                <a:extLst>
                  <a:ext uri="{FF2B5EF4-FFF2-40B4-BE49-F238E27FC236}">
                    <a16:creationId xmlns:a16="http://schemas.microsoft.com/office/drawing/2014/main" id="{3AF38203-1290-50AF-BE0F-B3EBA689D0AA}"/>
                  </a:ext>
                </a:extLst>
              </p:cNvPr>
              <p:cNvSpPr/>
              <p:nvPr/>
            </p:nvSpPr>
            <p:spPr>
              <a:xfrm>
                <a:off x="645679" y="2543604"/>
                <a:ext cx="4700227" cy="257901"/>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300" b="1" spc="300" dirty="0"/>
                  <a:t>日 常</a:t>
                </a:r>
              </a:p>
            </p:txBody>
          </p:sp>
        </p:grpSp>
        <p:grpSp>
          <p:nvGrpSpPr>
            <p:cNvPr id="27" name="グループ化 26">
              <a:extLst>
                <a:ext uri="{FF2B5EF4-FFF2-40B4-BE49-F238E27FC236}">
                  <a16:creationId xmlns:a16="http://schemas.microsoft.com/office/drawing/2014/main" id="{51D9FF78-A247-9AB3-8F19-3E8AF86F9A66}"/>
                </a:ext>
              </a:extLst>
            </p:cNvPr>
            <p:cNvGrpSpPr/>
            <p:nvPr/>
          </p:nvGrpSpPr>
          <p:grpSpPr>
            <a:xfrm>
              <a:off x="5808398" y="2543604"/>
              <a:ext cx="4145508" cy="3497901"/>
              <a:chOff x="645679" y="2543604"/>
              <a:chExt cx="4700227" cy="3405783"/>
            </a:xfrm>
          </p:grpSpPr>
          <p:sp>
            <p:nvSpPr>
              <p:cNvPr id="28" name="四角形: 角を丸くする 27">
                <a:extLst>
                  <a:ext uri="{FF2B5EF4-FFF2-40B4-BE49-F238E27FC236}">
                    <a16:creationId xmlns:a16="http://schemas.microsoft.com/office/drawing/2014/main" id="{90F667F8-F6F7-781C-06C2-9F0F0047C2A7}"/>
                  </a:ext>
                </a:extLst>
              </p:cNvPr>
              <p:cNvSpPr/>
              <p:nvPr/>
            </p:nvSpPr>
            <p:spPr>
              <a:xfrm>
                <a:off x="645679" y="2801505"/>
                <a:ext cx="4700227" cy="3147882"/>
              </a:xfrm>
              <a:prstGeom prst="roundRect">
                <a:avLst>
                  <a:gd name="adj" fmla="val 0"/>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0" rtlCol="0" anchor="t" anchorCtr="0"/>
              <a:lstStyle/>
              <a:p>
                <a:pPr marL="180000" lvl="0" indent="-180000">
                  <a:lnSpc>
                    <a:spcPct val="120000"/>
                  </a:lnSpc>
                  <a:spcAft>
                    <a:spcPts val="600"/>
                  </a:spcAft>
                  <a:buClr>
                    <a:schemeClr val="bg1">
                      <a:lumMod val="65000"/>
                    </a:schemeClr>
                  </a:buClr>
                  <a:buSzPct val="70000"/>
                  <a:buFont typeface="Wingdings" panose="05000000000000000000" pitchFamily="2" charset="2"/>
                  <a:buChar char="l"/>
                  <a:defRPr/>
                </a:pPr>
                <a:r>
                  <a:rPr lang="ja-JP" altLang="en-US" sz="1050" spc="50">
                    <a:solidFill>
                      <a:prstClr val="black">
                        <a:lumMod val="75000"/>
                        <a:lumOff val="25000"/>
                      </a:prstClr>
                    </a:solidFill>
                  </a:rPr>
                  <a:t>事業者は、市町村との連携のもとに</a:t>
                </a:r>
                <a:r>
                  <a:rPr lang="ja-JP" altLang="en-US" sz="1050" b="1" spc="50">
                    <a:solidFill>
                      <a:srgbClr val="019DB7"/>
                    </a:solidFill>
                  </a:rPr>
                  <a:t>災害等の発生に備えて具体的な計画及びマニュアル</a:t>
                </a:r>
                <a:r>
                  <a:rPr lang="ja-JP" altLang="en-US" sz="1050" spc="50">
                    <a:solidFill>
                      <a:prstClr val="black">
                        <a:lumMod val="75000"/>
                        <a:lumOff val="25000"/>
                      </a:prstClr>
                    </a:solidFill>
                  </a:rPr>
                  <a:t>を作成し、必要な施設設備を設けるとともに、定期的に（少なくとも年２回以上）</a:t>
                </a:r>
                <a:r>
                  <a:rPr lang="ja-JP" altLang="en-US" sz="1050" b="1" spc="50">
                    <a:solidFill>
                      <a:srgbClr val="019DB7"/>
                    </a:solidFill>
                  </a:rPr>
                  <a:t>訓練</a:t>
                </a:r>
                <a:r>
                  <a:rPr lang="ja-JP" altLang="en-US" sz="1050" spc="50">
                    <a:solidFill>
                      <a:prstClr val="black">
                        <a:lumMod val="75000"/>
                        <a:lumOff val="25000"/>
                      </a:prstClr>
                    </a:solidFill>
                  </a:rPr>
                  <a:t>を行うなどして迅速に対応できるようにしておく。また、</a:t>
                </a:r>
                <a:r>
                  <a:rPr lang="ja-JP" altLang="en-US" sz="1050" b="1" spc="50">
                    <a:solidFill>
                      <a:srgbClr val="019DB7"/>
                    </a:solidFill>
                  </a:rPr>
                  <a:t>外部からの不審者等の侵入防止のための措置や訓練</a:t>
                </a:r>
                <a:r>
                  <a:rPr lang="ja-JP" altLang="en-US" sz="1050" spc="50">
                    <a:solidFill>
                      <a:prstClr val="black">
                        <a:lumMod val="75000"/>
                        <a:lumOff val="25000"/>
                      </a:prstClr>
                    </a:solidFill>
                  </a:rPr>
                  <a:t>など不測の事態に備えて必要な対応を図る。</a:t>
                </a:r>
              </a:p>
              <a:p>
                <a:pPr marL="180000" lvl="0" indent="-180000">
                  <a:lnSpc>
                    <a:spcPct val="120000"/>
                  </a:lnSpc>
                  <a:spcAft>
                    <a:spcPts val="600"/>
                  </a:spcAft>
                  <a:buClr>
                    <a:schemeClr val="bg1">
                      <a:lumMod val="65000"/>
                    </a:schemeClr>
                  </a:buClr>
                  <a:buSzPct val="70000"/>
                  <a:buFont typeface="Wingdings" panose="05000000000000000000" pitchFamily="2" charset="2"/>
                  <a:buChar char="l"/>
                  <a:defRPr/>
                </a:pPr>
                <a:r>
                  <a:rPr lang="ja-JP" altLang="en-US" sz="1050" spc="50">
                    <a:solidFill>
                      <a:prstClr val="black">
                        <a:lumMod val="75000"/>
                        <a:lumOff val="25000"/>
                      </a:prstClr>
                    </a:solidFill>
                  </a:rPr>
                  <a:t>市町村や学校等関係機関と連携及び協力を図り、防災や防犯に関する訓練を実施するなど、</a:t>
                </a:r>
                <a:r>
                  <a:rPr lang="ja-JP" altLang="en-US" sz="1050" b="1" spc="50">
                    <a:solidFill>
                      <a:srgbClr val="019DB7"/>
                    </a:solidFill>
                  </a:rPr>
                  <a:t>地域における児童の安全確保や安全点検に関する情報の共有</a:t>
                </a:r>
                <a:r>
                  <a:rPr lang="ja-JP" altLang="en-US" sz="1050" spc="50">
                    <a:solidFill>
                      <a:prstClr val="black">
                        <a:lumMod val="75000"/>
                        <a:lumOff val="25000"/>
                      </a:prstClr>
                    </a:solidFill>
                  </a:rPr>
                  <a:t>に努める。</a:t>
                </a:r>
              </a:p>
              <a:p>
                <a:pPr marL="180000" lvl="0" indent="-180000">
                  <a:lnSpc>
                    <a:spcPct val="120000"/>
                  </a:lnSpc>
                  <a:spcAft>
                    <a:spcPts val="600"/>
                  </a:spcAft>
                  <a:buClr>
                    <a:schemeClr val="bg1">
                      <a:lumMod val="65000"/>
                    </a:schemeClr>
                  </a:buClr>
                  <a:buSzPct val="70000"/>
                  <a:buFont typeface="Wingdings" panose="05000000000000000000" pitchFamily="2" charset="2"/>
                  <a:buChar char="l"/>
                  <a:defRPr/>
                </a:pPr>
                <a:r>
                  <a:rPr lang="ja-JP" altLang="en-US" sz="1050" spc="50">
                    <a:solidFill>
                      <a:prstClr val="black">
                        <a:lumMod val="75000"/>
                        <a:lumOff val="25000"/>
                      </a:prstClr>
                    </a:solidFill>
                  </a:rPr>
                  <a:t>災害等が発生した場合には、</a:t>
                </a:r>
                <a:r>
                  <a:rPr lang="ja-JP" altLang="en-US" sz="1050" b="1" spc="50">
                    <a:solidFill>
                      <a:srgbClr val="019DB7"/>
                    </a:solidFill>
                  </a:rPr>
                  <a:t>児童の安全確保を最優先</a:t>
                </a:r>
                <a:r>
                  <a:rPr lang="ja-JP" altLang="en-US" sz="1050" spc="50">
                    <a:solidFill>
                      <a:prstClr val="black">
                        <a:lumMod val="75000"/>
                        <a:lumOff val="25000"/>
                      </a:prstClr>
                    </a:solidFill>
                  </a:rPr>
                  <a:t>にし、災害等の状況に応じた適切な対応をとる。</a:t>
                </a:r>
              </a:p>
              <a:p>
                <a:pPr marL="180000" lvl="0" indent="-180000">
                  <a:lnSpc>
                    <a:spcPct val="120000"/>
                  </a:lnSpc>
                  <a:spcAft>
                    <a:spcPts val="600"/>
                  </a:spcAft>
                  <a:buClr>
                    <a:schemeClr val="bg1">
                      <a:lumMod val="65000"/>
                    </a:schemeClr>
                  </a:buClr>
                  <a:buSzPct val="70000"/>
                  <a:buFont typeface="Wingdings" panose="05000000000000000000" pitchFamily="2" charset="2"/>
                  <a:buChar char="l"/>
                  <a:defRPr/>
                </a:pPr>
                <a:r>
                  <a:rPr lang="ja-JP" altLang="en-US" sz="1050" spc="50">
                    <a:solidFill>
                      <a:prstClr val="black">
                        <a:lumMod val="75000"/>
                        <a:lumOff val="25000"/>
                      </a:prstClr>
                    </a:solidFill>
                  </a:rPr>
                  <a:t>災害等が発生した際の対応については、その対応の仕方を事前に定めておくとともに、</a:t>
                </a:r>
                <a:r>
                  <a:rPr lang="ja-JP" altLang="en-US" sz="1050" b="1" spc="50">
                    <a:solidFill>
                      <a:srgbClr val="019DB7"/>
                    </a:solidFill>
                  </a:rPr>
                  <a:t>緊急時の連絡体制を整備</a:t>
                </a:r>
                <a:r>
                  <a:rPr lang="ja-JP" altLang="en-US" sz="1050" spc="50">
                    <a:solidFill>
                      <a:prstClr val="black">
                        <a:lumMod val="75000"/>
                        <a:lumOff val="25000"/>
                      </a:prstClr>
                    </a:solidFill>
                  </a:rPr>
                  <a:t>して保護者や学校と共有しておく。</a:t>
                </a:r>
              </a:p>
            </p:txBody>
          </p:sp>
          <p:sp>
            <p:nvSpPr>
              <p:cNvPr id="29" name="四角形: 角を丸くする 28">
                <a:extLst>
                  <a:ext uri="{FF2B5EF4-FFF2-40B4-BE49-F238E27FC236}">
                    <a16:creationId xmlns:a16="http://schemas.microsoft.com/office/drawing/2014/main" id="{80502291-CB04-EE73-00F6-62477C064295}"/>
                  </a:ext>
                </a:extLst>
              </p:cNvPr>
              <p:cNvSpPr/>
              <p:nvPr/>
            </p:nvSpPr>
            <p:spPr>
              <a:xfrm>
                <a:off x="645679" y="2543604"/>
                <a:ext cx="4700227" cy="257901"/>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300" b="1" spc="300" dirty="0"/>
                  <a:t>防 災</a:t>
                </a:r>
              </a:p>
            </p:txBody>
          </p:sp>
        </p:grpSp>
      </p:grpSp>
      <p:sp>
        <p:nvSpPr>
          <p:cNvPr id="6" name="四角形: 角を丸くする 5">
            <a:extLst>
              <a:ext uri="{FF2B5EF4-FFF2-40B4-BE49-F238E27FC236}">
                <a16:creationId xmlns:a16="http://schemas.microsoft.com/office/drawing/2014/main" id="{132F1E9E-1B39-987D-D7C7-ACFD0011F255}"/>
              </a:ext>
            </a:extLst>
          </p:cNvPr>
          <p:cNvSpPr/>
          <p:nvPr/>
        </p:nvSpPr>
        <p:spPr>
          <a:xfrm>
            <a:off x="1282413" y="718939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zh-TW" altLang="en-US" sz="800" dirty="0">
                <a:solidFill>
                  <a:schemeClr val="tx1">
                    <a:lumMod val="75000"/>
                    <a:lumOff val="25000"/>
                  </a:schemeClr>
                </a:solidFill>
              </a:rPr>
              <a:t> （最終閲覧日</a:t>
            </a:r>
            <a:r>
              <a:rPr kumimoji="1" lang="en-US" altLang="zh-TW" sz="800" dirty="0">
                <a:solidFill>
                  <a:schemeClr val="tx1">
                    <a:lumMod val="75000"/>
                    <a:lumOff val="25000"/>
                  </a:schemeClr>
                </a:solidFill>
              </a:rPr>
              <a:t>2026/3/23</a:t>
            </a:r>
            <a:r>
              <a:rPr kumimoji="1" lang="zh-TW" altLang="en-US" sz="800" dirty="0">
                <a:solidFill>
                  <a:schemeClr val="tx1">
                    <a:lumMod val="75000"/>
                    <a:lumOff val="25000"/>
                  </a:schemeClr>
                </a:solidFill>
              </a:rPr>
              <a:t>）</a:t>
            </a:r>
            <a:r>
              <a:rPr kumimoji="1" lang="ja-JP" altLang="en-US" sz="800" dirty="0">
                <a:solidFill>
                  <a:schemeClr val="tx1">
                    <a:lumMod val="75000"/>
                    <a:lumOff val="25000"/>
                  </a:schemeClr>
                </a:solidFill>
              </a:rPr>
              <a:t>より抜粋</a:t>
            </a:r>
          </a:p>
        </p:txBody>
      </p:sp>
    </p:spTree>
    <p:extLst>
      <p:ext uri="{BB962C8B-B14F-4D97-AF65-F5344CB8AC3E}">
        <p14:creationId xmlns:p14="http://schemas.microsoft.com/office/powerpoint/2010/main" val="19716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7157C-CBC1-04C9-3524-6B7DB2CD885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4E75311-272C-789E-6476-EE7828072317}"/>
              </a:ext>
            </a:extLst>
          </p:cNvPr>
          <p:cNvSpPr>
            <a:spLocks noGrp="1"/>
          </p:cNvSpPr>
          <p:nvPr>
            <p:ph type="title"/>
          </p:nvPr>
        </p:nvSpPr>
        <p:spPr/>
        <p:txBody>
          <a:bodyPr/>
          <a:lstStyle/>
          <a:p>
            <a:r>
              <a:rPr lang="en-US" altLang="ja-JP"/>
              <a:t>1.</a:t>
            </a:r>
            <a:r>
              <a:rPr lang="ja-JP" altLang="en-US"/>
              <a:t>はじめに</a:t>
            </a:r>
          </a:p>
        </p:txBody>
      </p:sp>
      <p:sp>
        <p:nvSpPr>
          <p:cNvPr id="3" name="スライド番号プレースホルダー 2">
            <a:extLst>
              <a:ext uri="{FF2B5EF4-FFF2-40B4-BE49-F238E27FC236}">
                <a16:creationId xmlns:a16="http://schemas.microsoft.com/office/drawing/2014/main" id="{76D05CDB-6D7B-4EF8-09AE-AEBCBFABD4B4}"/>
              </a:ext>
            </a:extLst>
          </p:cNvPr>
          <p:cNvSpPr>
            <a:spLocks noGrp="1"/>
          </p:cNvSpPr>
          <p:nvPr>
            <p:ph type="sldNum" sz="quarter" idx="12"/>
          </p:nvPr>
        </p:nvSpPr>
        <p:spPr/>
        <p:txBody>
          <a:bodyPr/>
          <a:lstStyle/>
          <a:p>
            <a:pPr algn="ctr"/>
            <a:fld id="{76EF8E48-CEE7-4676-9C0E-B2BDD8285033}" type="slidenum">
              <a:rPr kumimoji="1" lang="ja-JP" altLang="en-US" smtClean="0"/>
              <a:pPr algn="ctr"/>
              <a:t>4</a:t>
            </a:fld>
            <a:endParaRPr kumimoji="1" lang="ja-JP" altLang="en-US"/>
          </a:p>
        </p:txBody>
      </p:sp>
      <p:sp>
        <p:nvSpPr>
          <p:cNvPr id="9" name="テキスト プレースホルダー 8">
            <a:extLst>
              <a:ext uri="{FF2B5EF4-FFF2-40B4-BE49-F238E27FC236}">
                <a16:creationId xmlns:a16="http://schemas.microsoft.com/office/drawing/2014/main" id="{721F9EF8-0BF5-EBBF-D2EC-E5E0D7AF4531}"/>
              </a:ext>
            </a:extLst>
          </p:cNvPr>
          <p:cNvSpPr>
            <a:spLocks noGrp="1"/>
          </p:cNvSpPr>
          <p:nvPr>
            <p:ph type="body" sz="half" idx="2"/>
          </p:nvPr>
        </p:nvSpPr>
        <p:spPr/>
        <p:txBody>
          <a:bodyPr/>
          <a:lstStyle/>
          <a:p>
            <a:r>
              <a:rPr lang="ja-JP" altLang="en-US" dirty="0"/>
              <a:t>⑵ 児童育成支援拠点事業とは</a:t>
            </a:r>
          </a:p>
        </p:txBody>
      </p:sp>
    </p:spTree>
    <p:extLst>
      <p:ext uri="{BB962C8B-B14F-4D97-AF65-F5344CB8AC3E}">
        <p14:creationId xmlns:p14="http://schemas.microsoft.com/office/powerpoint/2010/main" val="3111987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CAEBA-D195-1CD5-3E4A-D48316F943EE}"/>
            </a:ext>
          </a:extLst>
        </p:cNvPr>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85F725AE-2398-2650-A5F8-9CD50E82B415}"/>
              </a:ext>
            </a:extLst>
          </p:cNvPr>
          <p:cNvSpPr/>
          <p:nvPr/>
        </p:nvSpPr>
        <p:spPr>
          <a:xfrm>
            <a:off x="539906" y="2106440"/>
            <a:ext cx="9612000" cy="4917227"/>
          </a:xfrm>
          <a:prstGeom prst="roundRect">
            <a:avLst>
              <a:gd name="adj" fmla="val 0"/>
            </a:avLst>
          </a:prstGeom>
          <a:solidFill>
            <a:schemeClr val="bg1"/>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just">
              <a:lnSpc>
                <a:spcPct val="120000"/>
              </a:lnSpc>
            </a:pPr>
            <a:endParaRPr kumimoji="1" lang="ja-JP" altLang="en-US" sz="1300" spc="-40">
              <a:solidFill>
                <a:schemeClr val="tx1">
                  <a:lumMod val="75000"/>
                  <a:lumOff val="25000"/>
                </a:schemeClr>
              </a:solidFill>
            </a:endParaRPr>
          </a:p>
        </p:txBody>
      </p:sp>
      <p:sp>
        <p:nvSpPr>
          <p:cNvPr id="2" name="タイトル 1">
            <a:extLst>
              <a:ext uri="{FF2B5EF4-FFF2-40B4-BE49-F238E27FC236}">
                <a16:creationId xmlns:a16="http://schemas.microsoft.com/office/drawing/2014/main" id="{44CB2FED-700B-F0CA-999F-49D60B5278E1}"/>
              </a:ext>
            </a:extLst>
          </p:cNvPr>
          <p:cNvSpPr>
            <a:spLocks noGrp="1"/>
          </p:cNvSpPr>
          <p:nvPr>
            <p:ph type="title"/>
          </p:nvPr>
        </p:nvSpPr>
        <p:spPr/>
        <p:txBody>
          <a:bodyPr/>
          <a:lstStyle/>
          <a:p>
            <a:r>
              <a:rPr kumimoji="1" lang="ja-JP" altLang="en-US"/>
              <a:t>衛生管理</a:t>
            </a:r>
          </a:p>
        </p:txBody>
      </p:sp>
      <p:sp>
        <p:nvSpPr>
          <p:cNvPr id="3" name="スライド番号プレースホルダー 2">
            <a:extLst>
              <a:ext uri="{FF2B5EF4-FFF2-40B4-BE49-F238E27FC236}">
                <a16:creationId xmlns:a16="http://schemas.microsoft.com/office/drawing/2014/main" id="{686297B8-5F15-C54E-A646-109D8190CBA1}"/>
              </a:ext>
            </a:extLst>
          </p:cNvPr>
          <p:cNvSpPr>
            <a:spLocks noGrp="1"/>
          </p:cNvSpPr>
          <p:nvPr>
            <p:ph type="sldNum" sz="quarter" idx="12"/>
          </p:nvPr>
        </p:nvSpPr>
        <p:spPr/>
        <p:txBody>
          <a:bodyPr/>
          <a:lstStyle/>
          <a:p>
            <a:pPr algn="ctr"/>
            <a:fld id="{76EF8E48-CEE7-4676-9C0E-B2BDD8285033}" type="slidenum">
              <a:rPr kumimoji="1" lang="ja-JP" altLang="en-US" smtClean="0"/>
              <a:pPr algn="ctr"/>
              <a:t>49</a:t>
            </a:fld>
            <a:endParaRPr kumimoji="1" lang="ja-JP" altLang="en-US"/>
          </a:p>
        </p:txBody>
      </p:sp>
      <p:sp>
        <p:nvSpPr>
          <p:cNvPr id="4" name="テキスト プレースホルダー 3">
            <a:extLst>
              <a:ext uri="{FF2B5EF4-FFF2-40B4-BE49-F238E27FC236}">
                <a16:creationId xmlns:a16="http://schemas.microsoft.com/office/drawing/2014/main" id="{DC5C45D2-0DE6-EB8A-9D4B-142ED02E0B5D}"/>
              </a:ext>
            </a:extLst>
          </p:cNvPr>
          <p:cNvSpPr>
            <a:spLocks noGrp="1"/>
          </p:cNvSpPr>
          <p:nvPr>
            <p:ph type="body" sz="half" idx="2"/>
          </p:nvPr>
        </p:nvSpPr>
        <p:spPr>
          <a:xfrm>
            <a:off x="539906" y="1002464"/>
            <a:ext cx="9612000" cy="720047"/>
          </a:xfrm>
        </p:spPr>
        <p:txBody>
          <a:bodyPr/>
          <a:lstStyle/>
          <a:p>
            <a:r>
              <a:rPr kumimoji="1" lang="ja-JP" altLang="en-US"/>
              <a:t>事業者は法令に基づき、感染症や非常災害の発生時において、業務継続計画の策定及び必要な措置を講じること等に努めることが必要です。</a:t>
            </a:r>
          </a:p>
        </p:txBody>
      </p:sp>
      <p:sp>
        <p:nvSpPr>
          <p:cNvPr id="8" name="四角形: 角を丸くする 7">
            <a:extLst>
              <a:ext uri="{FF2B5EF4-FFF2-40B4-BE49-F238E27FC236}">
                <a16:creationId xmlns:a16="http://schemas.microsoft.com/office/drawing/2014/main" id="{4252C76B-A775-D1FB-722C-7E28524F888D}"/>
              </a:ext>
            </a:extLst>
          </p:cNvPr>
          <p:cNvSpPr/>
          <p:nvPr/>
        </p:nvSpPr>
        <p:spPr>
          <a:xfrm>
            <a:off x="755906" y="2398153"/>
            <a:ext cx="9180000" cy="828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500" spc="50">
                <a:solidFill>
                  <a:schemeClr val="tx1">
                    <a:lumMod val="75000"/>
                    <a:lumOff val="25000"/>
                  </a:schemeClr>
                </a:solidFill>
                <a:latin typeface="+mn-ea"/>
                <a:cs typeface="メイリオ" panose="020B0604030504040204" pitchFamily="50" charset="-128"/>
              </a:rPr>
              <a:t>手洗いやうがいを励行するなど、</a:t>
            </a:r>
            <a:r>
              <a:rPr kumimoji="1" lang="ja-JP" altLang="en-US" sz="1500" b="1" spc="50">
                <a:solidFill>
                  <a:schemeClr val="tx1">
                    <a:lumMod val="75000"/>
                    <a:lumOff val="25000"/>
                  </a:schemeClr>
                </a:solidFill>
                <a:latin typeface="+mn-ea"/>
                <a:cs typeface="メイリオ" panose="020B0604030504040204" pitchFamily="50" charset="-128"/>
              </a:rPr>
              <a:t>日常の衛生管理</a:t>
            </a:r>
            <a:r>
              <a:rPr kumimoji="1" lang="ja-JP" altLang="en-US" sz="1500" spc="50">
                <a:solidFill>
                  <a:schemeClr val="tx1">
                    <a:lumMod val="75000"/>
                    <a:lumOff val="25000"/>
                  </a:schemeClr>
                </a:solidFill>
                <a:latin typeface="+mn-ea"/>
                <a:cs typeface="メイリオ" panose="020B0604030504040204" pitchFamily="50" charset="-128"/>
              </a:rPr>
              <a:t>に努める。また、</a:t>
            </a:r>
            <a:r>
              <a:rPr kumimoji="1" lang="ja-JP" altLang="en-US" sz="1500" b="1" spc="50">
                <a:solidFill>
                  <a:schemeClr val="tx1">
                    <a:lumMod val="75000"/>
                    <a:lumOff val="25000"/>
                  </a:schemeClr>
                </a:solidFill>
                <a:latin typeface="+mn-ea"/>
                <a:cs typeface="メイリオ" panose="020B0604030504040204" pitchFamily="50" charset="-128"/>
              </a:rPr>
              <a:t>必要な医薬品その他の医療品を備える</a:t>
            </a:r>
            <a:r>
              <a:rPr kumimoji="1" lang="ja-JP" altLang="en-US" sz="1500" spc="50">
                <a:solidFill>
                  <a:schemeClr val="tx1">
                    <a:lumMod val="75000"/>
                    <a:lumOff val="25000"/>
                  </a:schemeClr>
                </a:solidFill>
                <a:latin typeface="+mn-ea"/>
                <a:cs typeface="メイリオ" panose="020B0604030504040204" pitchFamily="50" charset="-128"/>
              </a:rPr>
              <a:t>とともに、それらの管理を適正に行い、適切に使用する。</a:t>
            </a:r>
          </a:p>
        </p:txBody>
      </p:sp>
      <p:pic>
        <p:nvPicPr>
          <p:cNvPr id="9" name="図 8" descr="アイコン&#10;&#10;AI 生成コンテンツは誤りを含む可能性があります。">
            <a:extLst>
              <a:ext uri="{FF2B5EF4-FFF2-40B4-BE49-F238E27FC236}">
                <a16:creationId xmlns:a16="http://schemas.microsoft.com/office/drawing/2014/main" id="{535E1C56-9B93-8D69-62CF-194963174FC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04188" y="2632153"/>
            <a:ext cx="360000" cy="360000"/>
          </a:xfrm>
          <a:prstGeom prst="rect">
            <a:avLst/>
          </a:prstGeom>
        </p:spPr>
      </p:pic>
      <p:sp>
        <p:nvSpPr>
          <p:cNvPr id="24" name="四角形: 角を丸くする 23">
            <a:extLst>
              <a:ext uri="{FF2B5EF4-FFF2-40B4-BE49-F238E27FC236}">
                <a16:creationId xmlns:a16="http://schemas.microsoft.com/office/drawing/2014/main" id="{5A32A0FE-BF1A-BC28-54BF-CDE071B4D438}"/>
              </a:ext>
            </a:extLst>
          </p:cNvPr>
          <p:cNvSpPr/>
          <p:nvPr/>
        </p:nvSpPr>
        <p:spPr>
          <a:xfrm>
            <a:off x="539906" y="1923077"/>
            <a:ext cx="9612000" cy="360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600" b="1" spc="100">
                <a:solidFill>
                  <a:schemeClr val="bg1"/>
                </a:solidFill>
              </a:rPr>
              <a:t>こども家庭庁「児童育成支援拠点事業ガイドライン」の衛生管理に関する内容抜粋</a:t>
            </a:r>
          </a:p>
        </p:txBody>
      </p:sp>
      <p:sp>
        <p:nvSpPr>
          <p:cNvPr id="12" name="四角形: 角を丸くする 11">
            <a:extLst>
              <a:ext uri="{FF2B5EF4-FFF2-40B4-BE49-F238E27FC236}">
                <a16:creationId xmlns:a16="http://schemas.microsoft.com/office/drawing/2014/main" id="{CD169173-22C1-4C16-9255-6F4231790381}"/>
              </a:ext>
            </a:extLst>
          </p:cNvPr>
          <p:cNvSpPr/>
          <p:nvPr/>
        </p:nvSpPr>
        <p:spPr>
          <a:xfrm>
            <a:off x="755906" y="3372016"/>
            <a:ext cx="9180000" cy="648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500" spc="50">
                <a:solidFill>
                  <a:schemeClr val="tx1">
                    <a:lumMod val="75000"/>
                    <a:lumOff val="25000"/>
                  </a:schemeClr>
                </a:solidFill>
                <a:latin typeface="+mn-ea"/>
                <a:cs typeface="メイリオ" panose="020B0604030504040204" pitchFamily="50" charset="-128"/>
              </a:rPr>
              <a:t>施設設備や食事・おやつ等の衛生管理を徹底し、</a:t>
            </a:r>
            <a:r>
              <a:rPr kumimoji="1" lang="ja-JP" altLang="en-US" sz="1500" b="1" spc="50">
                <a:solidFill>
                  <a:schemeClr val="tx1">
                    <a:lumMod val="75000"/>
                    <a:lumOff val="25000"/>
                  </a:schemeClr>
                </a:solidFill>
                <a:latin typeface="+mn-ea"/>
                <a:cs typeface="メイリオ" panose="020B0604030504040204" pitchFamily="50" charset="-128"/>
              </a:rPr>
              <a:t>食中毒の発生を防止</a:t>
            </a:r>
            <a:r>
              <a:rPr kumimoji="1" lang="ja-JP" altLang="en-US" sz="1500" spc="50">
                <a:solidFill>
                  <a:schemeClr val="tx1">
                    <a:lumMod val="75000"/>
                    <a:lumOff val="25000"/>
                  </a:schemeClr>
                </a:solidFill>
                <a:latin typeface="+mn-ea"/>
                <a:cs typeface="メイリオ" panose="020B0604030504040204" pitchFamily="50" charset="-128"/>
              </a:rPr>
              <a:t>する。</a:t>
            </a:r>
          </a:p>
        </p:txBody>
      </p:sp>
      <p:pic>
        <p:nvPicPr>
          <p:cNvPr id="26" name="図 25" descr="アイコン&#10;&#10;AI 生成コンテンツは誤りを含む可能性があります。">
            <a:extLst>
              <a:ext uri="{FF2B5EF4-FFF2-40B4-BE49-F238E27FC236}">
                <a16:creationId xmlns:a16="http://schemas.microsoft.com/office/drawing/2014/main" id="{D847524B-4624-A1E4-1014-5661173D2C2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04188" y="3516016"/>
            <a:ext cx="360000" cy="360000"/>
          </a:xfrm>
          <a:prstGeom prst="rect">
            <a:avLst/>
          </a:prstGeom>
        </p:spPr>
      </p:pic>
      <p:sp>
        <p:nvSpPr>
          <p:cNvPr id="15" name="四角形: 角を丸くする 14">
            <a:extLst>
              <a:ext uri="{FF2B5EF4-FFF2-40B4-BE49-F238E27FC236}">
                <a16:creationId xmlns:a16="http://schemas.microsoft.com/office/drawing/2014/main" id="{630EFD5F-41F0-1D3E-0E8C-6D6B8CF744CF}"/>
              </a:ext>
            </a:extLst>
          </p:cNvPr>
          <p:cNvSpPr/>
          <p:nvPr/>
        </p:nvSpPr>
        <p:spPr>
          <a:xfrm>
            <a:off x="755906" y="4165879"/>
            <a:ext cx="9180000" cy="828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500" b="1" spc="50">
                <a:solidFill>
                  <a:schemeClr val="tx1">
                    <a:lumMod val="75000"/>
                    <a:lumOff val="25000"/>
                  </a:schemeClr>
                </a:solidFill>
                <a:latin typeface="+mn-ea"/>
                <a:cs typeface="メイリオ" panose="020B0604030504040204" pitchFamily="50" charset="-128"/>
              </a:rPr>
              <a:t>感染症の発生状況について情報を収集し、予防に努める</a:t>
            </a:r>
            <a:r>
              <a:rPr kumimoji="1" lang="ja-JP" altLang="en-US" sz="1500" spc="50">
                <a:solidFill>
                  <a:schemeClr val="tx1">
                    <a:lumMod val="75000"/>
                    <a:lumOff val="25000"/>
                  </a:schemeClr>
                </a:solidFill>
                <a:latin typeface="+mn-ea"/>
                <a:cs typeface="メイリオ" panose="020B0604030504040204" pitchFamily="50" charset="-128"/>
              </a:rPr>
              <a:t>。感染症の発生や疑いがある場合は、必要に応じて市町村、保健所等に連絡し、必要な措置を講じて二次感染を防ぐ。</a:t>
            </a:r>
          </a:p>
        </p:txBody>
      </p:sp>
      <p:pic>
        <p:nvPicPr>
          <p:cNvPr id="27" name="図 26" descr="アイコン&#10;&#10;AI 生成コンテンツは誤りを含む可能性があります。">
            <a:extLst>
              <a:ext uri="{FF2B5EF4-FFF2-40B4-BE49-F238E27FC236}">
                <a16:creationId xmlns:a16="http://schemas.microsoft.com/office/drawing/2014/main" id="{C1900680-A79B-95AE-2196-D872669CCFA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04188" y="4399879"/>
            <a:ext cx="360000" cy="360000"/>
          </a:xfrm>
          <a:prstGeom prst="rect">
            <a:avLst/>
          </a:prstGeom>
        </p:spPr>
      </p:pic>
      <p:sp>
        <p:nvSpPr>
          <p:cNvPr id="18" name="四角形: 角を丸くする 17">
            <a:extLst>
              <a:ext uri="{FF2B5EF4-FFF2-40B4-BE49-F238E27FC236}">
                <a16:creationId xmlns:a16="http://schemas.microsoft.com/office/drawing/2014/main" id="{D476F693-CFD7-B372-ED82-F159177B7F31}"/>
              </a:ext>
            </a:extLst>
          </p:cNvPr>
          <p:cNvSpPr/>
          <p:nvPr/>
        </p:nvSpPr>
        <p:spPr>
          <a:xfrm>
            <a:off x="755906" y="5139742"/>
            <a:ext cx="9180000" cy="828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500" b="1" spc="50">
                <a:solidFill>
                  <a:schemeClr val="tx1">
                    <a:lumMod val="75000"/>
                    <a:lumOff val="25000"/>
                  </a:schemeClr>
                </a:solidFill>
                <a:latin typeface="+mn-ea"/>
                <a:cs typeface="メイリオ" panose="020B0604030504040204" pitchFamily="50" charset="-128"/>
              </a:rPr>
              <a:t>感染症や食中毒等の発生時の対応</a:t>
            </a:r>
            <a:r>
              <a:rPr kumimoji="1" lang="ja-JP" altLang="en-US" sz="1500" spc="50">
                <a:solidFill>
                  <a:schemeClr val="tx1">
                    <a:lumMod val="75000"/>
                    <a:lumOff val="25000"/>
                  </a:schemeClr>
                </a:solidFill>
                <a:latin typeface="+mn-ea"/>
                <a:cs typeface="メイリオ" panose="020B0604030504040204" pitchFamily="50" charset="-128"/>
              </a:rPr>
              <a:t>については、市町村や保健所との連携のもと、あらかじめ事業所としての対応方針を定めておくとともに、保護者と共有しておく。</a:t>
            </a:r>
          </a:p>
        </p:txBody>
      </p:sp>
      <p:pic>
        <p:nvPicPr>
          <p:cNvPr id="28" name="図 27" descr="アイコン&#10;&#10;AI 生成コンテンツは誤りを含む可能性があります。">
            <a:extLst>
              <a:ext uri="{FF2B5EF4-FFF2-40B4-BE49-F238E27FC236}">
                <a16:creationId xmlns:a16="http://schemas.microsoft.com/office/drawing/2014/main" id="{6B28CA6F-D888-C16C-F57E-CEA50AD4AEE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04188" y="5373742"/>
            <a:ext cx="360000" cy="360000"/>
          </a:xfrm>
          <a:prstGeom prst="rect">
            <a:avLst/>
          </a:prstGeom>
        </p:spPr>
      </p:pic>
      <p:sp>
        <p:nvSpPr>
          <p:cNvPr id="21" name="四角形: 角を丸くする 20">
            <a:extLst>
              <a:ext uri="{FF2B5EF4-FFF2-40B4-BE49-F238E27FC236}">
                <a16:creationId xmlns:a16="http://schemas.microsoft.com/office/drawing/2014/main" id="{DE9A913D-F70E-2D1A-2D71-7857CEEB4E33}"/>
              </a:ext>
            </a:extLst>
          </p:cNvPr>
          <p:cNvSpPr/>
          <p:nvPr/>
        </p:nvSpPr>
        <p:spPr>
          <a:xfrm>
            <a:off x="755906" y="6113606"/>
            <a:ext cx="9180000" cy="828000"/>
          </a:xfrm>
          <a:prstGeom prst="roundRect">
            <a:avLst>
              <a:gd name="adj" fmla="val 774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2000" tIns="0" rIns="216000" bIns="36000" rtlCol="0" anchor="ctr"/>
          <a:lstStyle/>
          <a:p>
            <a:pPr algn="just">
              <a:lnSpc>
                <a:spcPct val="130000"/>
              </a:lnSpc>
            </a:pPr>
            <a:r>
              <a:rPr kumimoji="1" lang="ja-JP" altLang="en-US" sz="1500" dirty="0">
                <a:solidFill>
                  <a:schemeClr val="tx1">
                    <a:lumMod val="75000"/>
                    <a:lumOff val="25000"/>
                  </a:schemeClr>
                </a:solidFill>
                <a:latin typeface="+mn-ea"/>
                <a:cs typeface="メイリオ" panose="020B0604030504040204" pitchFamily="50" charset="-128"/>
              </a:rPr>
              <a:t>食事の提供に際しては「保育所における食事の提供ガイドライン」（平成</a:t>
            </a:r>
            <a:r>
              <a:rPr kumimoji="1" lang="en-US" altLang="ja-JP" sz="1500" dirty="0">
                <a:solidFill>
                  <a:schemeClr val="tx1">
                    <a:lumMod val="75000"/>
                    <a:lumOff val="25000"/>
                  </a:schemeClr>
                </a:solidFill>
                <a:latin typeface="+mn-ea"/>
                <a:cs typeface="メイリオ" panose="020B0604030504040204" pitchFamily="50" charset="-128"/>
              </a:rPr>
              <a:t>24</a:t>
            </a:r>
            <a:r>
              <a:rPr kumimoji="1" lang="ja-JP" altLang="en-US" sz="1500" dirty="0">
                <a:solidFill>
                  <a:schemeClr val="tx1">
                    <a:lumMod val="75000"/>
                    <a:lumOff val="25000"/>
                  </a:schemeClr>
                </a:solidFill>
                <a:latin typeface="+mn-ea"/>
                <a:cs typeface="メイリオ" panose="020B0604030504040204" pitchFamily="50" charset="-128"/>
              </a:rPr>
              <a:t>年３月</a:t>
            </a:r>
            <a:r>
              <a:rPr kumimoji="1" lang="en-US" altLang="ja-JP" sz="1500" dirty="0">
                <a:solidFill>
                  <a:schemeClr val="tx1">
                    <a:lumMod val="75000"/>
                    <a:lumOff val="25000"/>
                  </a:schemeClr>
                </a:solidFill>
                <a:latin typeface="+mn-ea"/>
                <a:cs typeface="メイリオ" panose="020B0604030504040204" pitchFamily="50" charset="-128"/>
              </a:rPr>
              <a:t>30</a:t>
            </a:r>
            <a:r>
              <a:rPr kumimoji="1" lang="ja-JP" altLang="en-US" sz="1500" dirty="0">
                <a:solidFill>
                  <a:schemeClr val="tx1">
                    <a:lumMod val="75000"/>
                    <a:lumOff val="25000"/>
                  </a:schemeClr>
                </a:solidFill>
                <a:latin typeface="+mn-ea"/>
                <a:cs typeface="メイリオ" panose="020B0604030504040204" pitchFamily="50" charset="-128"/>
              </a:rPr>
              <a:t>日付け雇児保発</a:t>
            </a:r>
            <a:r>
              <a:rPr kumimoji="1" lang="en-US" altLang="ja-JP" sz="1500" dirty="0">
                <a:solidFill>
                  <a:schemeClr val="tx1">
                    <a:lumMod val="75000"/>
                    <a:lumOff val="25000"/>
                  </a:schemeClr>
                </a:solidFill>
                <a:latin typeface="+mn-ea"/>
                <a:cs typeface="メイリオ" panose="020B0604030504040204" pitchFamily="50" charset="-128"/>
              </a:rPr>
              <a:t>0330</a:t>
            </a:r>
            <a:r>
              <a:rPr kumimoji="1" lang="ja-JP" altLang="en-US" sz="1500" dirty="0">
                <a:solidFill>
                  <a:schemeClr val="tx1">
                    <a:lumMod val="75000"/>
                    <a:lumOff val="25000"/>
                  </a:schemeClr>
                </a:solidFill>
                <a:latin typeface="+mn-ea"/>
                <a:cs typeface="メイリオ" panose="020B0604030504040204" pitchFamily="50" charset="-128"/>
              </a:rPr>
              <a:t>第１号厚生労働省雇用均等・児童家庭局保育課長通知）を参照すること</a:t>
            </a:r>
          </a:p>
        </p:txBody>
      </p:sp>
      <p:pic>
        <p:nvPicPr>
          <p:cNvPr id="29" name="図 28" descr="アイコン&#10;&#10;AI 生成コンテンツは誤りを含む可能性があります。">
            <a:extLst>
              <a:ext uri="{FF2B5EF4-FFF2-40B4-BE49-F238E27FC236}">
                <a16:creationId xmlns:a16="http://schemas.microsoft.com/office/drawing/2014/main" id="{AE31744F-A431-EA0E-8A45-66151C5A08E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04188" y="6347606"/>
            <a:ext cx="360000" cy="360000"/>
          </a:xfrm>
          <a:prstGeom prst="rect">
            <a:avLst/>
          </a:prstGeom>
        </p:spPr>
      </p:pic>
      <p:sp>
        <p:nvSpPr>
          <p:cNvPr id="5" name="四角形: 角を丸くする 4">
            <a:extLst>
              <a:ext uri="{FF2B5EF4-FFF2-40B4-BE49-F238E27FC236}">
                <a16:creationId xmlns:a16="http://schemas.microsoft.com/office/drawing/2014/main" id="{827DBFBF-D722-466C-C9BB-B742C33D95F0}"/>
              </a:ext>
            </a:extLst>
          </p:cNvPr>
          <p:cNvSpPr/>
          <p:nvPr/>
        </p:nvSpPr>
        <p:spPr>
          <a:xfrm>
            <a:off x="1282413" y="7107338"/>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a:solidFill>
                  <a:schemeClr val="tx1">
                    <a:lumMod val="75000"/>
                    <a:lumOff val="25000"/>
                  </a:schemeClr>
                </a:solidFill>
              </a:rPr>
              <a:t>出所：こども家庭庁「児童育成支援拠点事業ガイドライン」</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/50439ba1-c44b-450c-b936-cf0f572709d7/f2e9ccae/20240826_policies_kosodateshien_jido-kyoten_03.pdf〉</a:t>
            </a:r>
            <a:r>
              <a:rPr kumimoji="1" lang="zh-TW" altLang="en-US" sz="800">
                <a:solidFill>
                  <a:schemeClr val="tx1">
                    <a:lumMod val="75000"/>
                    <a:lumOff val="25000"/>
                  </a:schemeClr>
                </a:solidFill>
              </a:rPr>
              <a:t>（最終閲覧日</a:t>
            </a:r>
            <a:r>
              <a:rPr kumimoji="1" lang="en-US" altLang="zh-TW" sz="800">
                <a:solidFill>
                  <a:schemeClr val="tx1">
                    <a:lumMod val="75000"/>
                    <a:lumOff val="25000"/>
                  </a:schemeClr>
                </a:solidFill>
              </a:rPr>
              <a:t>2026/3/23</a:t>
            </a:r>
            <a:r>
              <a:rPr kumimoji="1" lang="zh-TW" altLang="en-US" sz="800">
                <a:solidFill>
                  <a:schemeClr val="tx1">
                    <a:lumMod val="75000"/>
                    <a:lumOff val="25000"/>
                  </a:schemeClr>
                </a:solidFill>
              </a:rPr>
              <a:t>）</a:t>
            </a:r>
            <a:r>
              <a:rPr kumimoji="1" lang="ja-JP" altLang="en-US" sz="800">
                <a:solidFill>
                  <a:schemeClr val="tx1">
                    <a:lumMod val="75000"/>
                    <a:lumOff val="25000"/>
                  </a:schemeClr>
                </a:solidFill>
              </a:rPr>
              <a:t>より抜粋</a:t>
            </a:r>
          </a:p>
        </p:txBody>
      </p:sp>
    </p:spTree>
    <p:extLst>
      <p:ext uri="{BB962C8B-B14F-4D97-AF65-F5344CB8AC3E}">
        <p14:creationId xmlns:p14="http://schemas.microsoft.com/office/powerpoint/2010/main" val="3888756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F031F-EB5B-DE53-23C3-4CB5590575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D88252-782E-40BC-ED45-0F7D2337DCA5}"/>
              </a:ext>
            </a:extLst>
          </p:cNvPr>
          <p:cNvSpPr>
            <a:spLocks noGrp="1"/>
          </p:cNvSpPr>
          <p:nvPr>
            <p:ph type="title"/>
          </p:nvPr>
        </p:nvSpPr>
        <p:spPr>
          <a:xfrm>
            <a:off x="900000" y="443148"/>
            <a:ext cx="8556420" cy="279563"/>
          </a:xfrm>
        </p:spPr>
        <p:txBody>
          <a:bodyPr/>
          <a:lstStyle/>
          <a:p>
            <a:r>
              <a:rPr kumimoji="1" lang="ja-JP" altLang="en-US" spc="0"/>
              <a:t>その他）日本財団「子ども第三の居場所」等から移行する場合の留意点</a:t>
            </a:r>
          </a:p>
        </p:txBody>
      </p:sp>
      <p:sp>
        <p:nvSpPr>
          <p:cNvPr id="3" name="スライド番号プレースホルダー 2">
            <a:extLst>
              <a:ext uri="{FF2B5EF4-FFF2-40B4-BE49-F238E27FC236}">
                <a16:creationId xmlns:a16="http://schemas.microsoft.com/office/drawing/2014/main" id="{4DCBAB6F-220F-5034-784D-FBE8D8BE579F}"/>
              </a:ext>
            </a:extLst>
          </p:cNvPr>
          <p:cNvSpPr>
            <a:spLocks noGrp="1"/>
          </p:cNvSpPr>
          <p:nvPr>
            <p:ph type="sldNum" sz="quarter" idx="12"/>
          </p:nvPr>
        </p:nvSpPr>
        <p:spPr/>
        <p:txBody>
          <a:bodyPr/>
          <a:lstStyle/>
          <a:p>
            <a:pPr algn="ctr"/>
            <a:fld id="{76EF8E48-CEE7-4676-9C0E-B2BDD8285033}" type="slidenum">
              <a:rPr kumimoji="1" lang="ja-JP" altLang="en-US" smtClean="0"/>
              <a:pPr algn="ctr"/>
              <a:t>50</a:t>
            </a:fld>
            <a:endParaRPr kumimoji="1" lang="ja-JP" altLang="en-US"/>
          </a:p>
        </p:txBody>
      </p:sp>
      <p:sp>
        <p:nvSpPr>
          <p:cNvPr id="4" name="テキスト プレースホルダー 3">
            <a:extLst>
              <a:ext uri="{FF2B5EF4-FFF2-40B4-BE49-F238E27FC236}">
                <a16:creationId xmlns:a16="http://schemas.microsoft.com/office/drawing/2014/main" id="{1FCA4840-EB89-817A-A5ED-C6D41592FAD3}"/>
              </a:ext>
            </a:extLst>
          </p:cNvPr>
          <p:cNvSpPr>
            <a:spLocks noGrp="1"/>
          </p:cNvSpPr>
          <p:nvPr>
            <p:ph type="body" sz="half" idx="2"/>
          </p:nvPr>
        </p:nvSpPr>
        <p:spPr>
          <a:xfrm>
            <a:off x="539906" y="1002464"/>
            <a:ext cx="9612000" cy="720047"/>
          </a:xfrm>
        </p:spPr>
        <p:txBody>
          <a:bodyPr/>
          <a:lstStyle/>
          <a:p>
            <a:r>
              <a:rPr kumimoji="1" lang="ja-JP" altLang="en-US"/>
              <a:t>財団等の事業と本事業では、主に以下の点で相違があるため、移行に当たっては</a:t>
            </a:r>
            <a:r>
              <a:rPr kumimoji="1" lang="ja-JP" altLang="en-US">
                <a:solidFill>
                  <a:srgbClr val="019DB7"/>
                </a:solidFill>
              </a:rPr>
              <a:t>相違点について慎重に対応を検討する必要</a:t>
            </a:r>
            <a:r>
              <a:rPr kumimoji="1" lang="ja-JP" altLang="en-US"/>
              <a:t>があります。</a:t>
            </a:r>
          </a:p>
        </p:txBody>
      </p:sp>
      <p:grpSp>
        <p:nvGrpSpPr>
          <p:cNvPr id="5" name="グループ化 4">
            <a:extLst>
              <a:ext uri="{FF2B5EF4-FFF2-40B4-BE49-F238E27FC236}">
                <a16:creationId xmlns:a16="http://schemas.microsoft.com/office/drawing/2014/main" id="{2BF9A925-8BE5-3217-6253-667862BDC320}"/>
              </a:ext>
            </a:extLst>
          </p:cNvPr>
          <p:cNvGrpSpPr/>
          <p:nvPr/>
        </p:nvGrpSpPr>
        <p:grpSpPr>
          <a:xfrm>
            <a:off x="539905" y="2194769"/>
            <a:ext cx="9611999" cy="2483108"/>
            <a:chOff x="539906" y="3301967"/>
            <a:chExt cx="3926216" cy="2483108"/>
          </a:xfrm>
        </p:grpSpPr>
        <p:sp>
          <p:nvSpPr>
            <p:cNvPr id="6" name="四角形: 角を丸くする 5">
              <a:extLst>
                <a:ext uri="{FF2B5EF4-FFF2-40B4-BE49-F238E27FC236}">
                  <a16:creationId xmlns:a16="http://schemas.microsoft.com/office/drawing/2014/main" id="{950430A1-413C-EE4D-1082-E0B4F7DE9448}"/>
                </a:ext>
              </a:extLst>
            </p:cNvPr>
            <p:cNvSpPr/>
            <p:nvPr/>
          </p:nvSpPr>
          <p:spPr>
            <a:xfrm>
              <a:off x="539906" y="3769966"/>
              <a:ext cx="3926216" cy="2015109"/>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80000" bIns="0" rtlCol="0" anchor="t" anchorCtr="0">
              <a:noAutofit/>
            </a:bodyPr>
            <a:lstStyle/>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a:solidFill>
                    <a:schemeClr val="tx1">
                      <a:lumMod val="75000"/>
                      <a:lumOff val="25000"/>
                    </a:schemeClr>
                  </a:solidFill>
                </a:rPr>
                <a:t>ポピュレーションを対象に居場所を提供していた事業者の場合、本事業では養育課題を抱える児童が主な支援対象となるため、求められる支援の内容に差異が生じます。そのため、既存事業と本事業の棲み分け・人員配置・研修等について事前に検討する必要があります。</a:t>
              </a: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a:solidFill>
                    <a:schemeClr val="tx1">
                      <a:lumMod val="75000"/>
                      <a:lumOff val="25000"/>
                    </a:schemeClr>
                  </a:solidFill>
                </a:rPr>
                <a:t>また、場合によっては、本事業への移行によって既存事業の利用者が利用できなくなってしまう、という事態が発生することも考えられます。その場合は、既存事業の利用者に対する対応についても、適宜自治体とも相談しながら検討しましょう。</a:t>
              </a:r>
            </a:p>
          </p:txBody>
        </p:sp>
        <p:sp>
          <p:nvSpPr>
            <p:cNvPr id="7" name="四角形: 角を丸くする 6">
              <a:extLst>
                <a:ext uri="{FF2B5EF4-FFF2-40B4-BE49-F238E27FC236}">
                  <a16:creationId xmlns:a16="http://schemas.microsoft.com/office/drawing/2014/main" id="{368EEAF8-9CD5-4AB4-EE88-3438B6C6CD99}"/>
                </a:ext>
              </a:extLst>
            </p:cNvPr>
            <p:cNvSpPr/>
            <p:nvPr/>
          </p:nvSpPr>
          <p:spPr>
            <a:xfrm>
              <a:off x="539906" y="3301967"/>
              <a:ext cx="3926216" cy="468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600" b="1" spc="300">
                  <a:solidFill>
                    <a:schemeClr val="bg1"/>
                  </a:solidFill>
                </a:rPr>
                <a:t>対象児童</a:t>
              </a:r>
            </a:p>
          </p:txBody>
        </p:sp>
      </p:grpSp>
      <p:grpSp>
        <p:nvGrpSpPr>
          <p:cNvPr id="8" name="グループ化 7">
            <a:extLst>
              <a:ext uri="{FF2B5EF4-FFF2-40B4-BE49-F238E27FC236}">
                <a16:creationId xmlns:a16="http://schemas.microsoft.com/office/drawing/2014/main" id="{2039BA7B-7D4B-AA85-3EF6-60A463DEC9CC}"/>
              </a:ext>
            </a:extLst>
          </p:cNvPr>
          <p:cNvGrpSpPr/>
          <p:nvPr/>
        </p:nvGrpSpPr>
        <p:grpSpPr>
          <a:xfrm>
            <a:off x="539905" y="5093717"/>
            <a:ext cx="9611999" cy="1655999"/>
            <a:chOff x="539906" y="3301967"/>
            <a:chExt cx="3926216" cy="1655999"/>
          </a:xfrm>
        </p:grpSpPr>
        <p:sp>
          <p:nvSpPr>
            <p:cNvPr id="9" name="四角形: 角を丸くする 8">
              <a:extLst>
                <a:ext uri="{FF2B5EF4-FFF2-40B4-BE49-F238E27FC236}">
                  <a16:creationId xmlns:a16="http://schemas.microsoft.com/office/drawing/2014/main" id="{CADA63AC-5876-2B2C-7710-7B2F012B7290}"/>
                </a:ext>
              </a:extLst>
            </p:cNvPr>
            <p:cNvSpPr/>
            <p:nvPr/>
          </p:nvSpPr>
          <p:spPr>
            <a:xfrm>
              <a:off x="539906" y="3769966"/>
              <a:ext cx="3926216" cy="1188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80000" bIns="0" rtlCol="0" anchor="t" anchorCtr="0">
              <a:noAutofit/>
            </a:bodyPr>
            <a:lstStyle/>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a:solidFill>
                    <a:schemeClr val="tx1">
                      <a:lumMod val="75000"/>
                      <a:lumOff val="25000"/>
                    </a:schemeClr>
                  </a:solidFill>
                </a:rPr>
                <a:t>概ね類似している事業ではありますが、開所日数・時間、施設定員、職員要件、施設要件（専用スペースの確保）など、詳細な要件ではところどころ差異が見られます。</a:t>
              </a:r>
            </a:p>
            <a:p>
              <a:pPr marL="180000" indent="-180000" algn="just">
                <a:lnSpc>
                  <a:spcPct val="130000"/>
                </a:lnSpc>
                <a:buClr>
                  <a:schemeClr val="bg1">
                    <a:lumMod val="50000"/>
                  </a:schemeClr>
                </a:buClr>
                <a:buSzPct val="70000"/>
                <a:buFont typeface="Wingdings" panose="05000000000000000000" pitchFamily="2" charset="2"/>
                <a:buChar char="l"/>
              </a:pPr>
              <a:r>
                <a:rPr kumimoji="1" lang="ja-JP" altLang="en-US" sz="1400">
                  <a:solidFill>
                    <a:schemeClr val="tx1">
                      <a:lumMod val="75000"/>
                      <a:lumOff val="25000"/>
                    </a:schemeClr>
                  </a:solidFill>
                </a:rPr>
                <a:t>双方の事業の要綱等を詳細に確認しましょう。</a:t>
              </a:r>
            </a:p>
          </p:txBody>
        </p:sp>
        <p:sp>
          <p:nvSpPr>
            <p:cNvPr id="10" name="四角形: 角を丸くする 9">
              <a:extLst>
                <a:ext uri="{FF2B5EF4-FFF2-40B4-BE49-F238E27FC236}">
                  <a16:creationId xmlns:a16="http://schemas.microsoft.com/office/drawing/2014/main" id="{1DE04B28-5223-34DA-400A-7224C79FE397}"/>
                </a:ext>
              </a:extLst>
            </p:cNvPr>
            <p:cNvSpPr/>
            <p:nvPr/>
          </p:nvSpPr>
          <p:spPr>
            <a:xfrm>
              <a:off x="539906" y="3301967"/>
              <a:ext cx="3926216" cy="468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lnSpc>
                  <a:spcPct val="110000"/>
                </a:lnSpc>
              </a:pPr>
              <a:r>
                <a:rPr kumimoji="1" lang="ja-JP" altLang="en-US" sz="1600" b="1" spc="300">
                  <a:solidFill>
                    <a:schemeClr val="bg1"/>
                  </a:solidFill>
                </a:rPr>
                <a:t>実施内容</a:t>
              </a:r>
            </a:p>
          </p:txBody>
        </p:sp>
      </p:grpSp>
      <p:sp>
        <p:nvSpPr>
          <p:cNvPr id="13" name="テキスト ボックス 12">
            <a:extLst>
              <a:ext uri="{FF2B5EF4-FFF2-40B4-BE49-F238E27FC236}">
                <a16:creationId xmlns:a16="http://schemas.microsoft.com/office/drawing/2014/main" id="{F5349070-74A4-DA8C-8135-EE2035A99621}"/>
              </a:ext>
            </a:extLst>
          </p:cNvPr>
          <p:cNvSpPr txBox="1"/>
          <p:nvPr/>
        </p:nvSpPr>
        <p:spPr>
          <a:xfrm>
            <a:off x="5057775" y="7148688"/>
            <a:ext cx="5191284" cy="300692"/>
          </a:xfrm>
          <a:prstGeom prst="rect">
            <a:avLst/>
          </a:prstGeom>
          <a:noFill/>
        </p:spPr>
        <p:txBody>
          <a:bodyPr wrap="square" lIns="72000" tIns="36000" rIns="72000" bIns="36000" rtlCol="0" anchor="ctr">
            <a:normAutofit/>
          </a:bodyPr>
          <a:lstStyle/>
          <a:p>
            <a:pPr algn="r" defTabSz="914400">
              <a:lnSpc>
                <a:spcPct val="110000"/>
              </a:lnSpc>
              <a:spcAft>
                <a:spcPts val="300"/>
              </a:spcAft>
            </a:pPr>
            <a:r>
              <a:rPr kumimoji="1" lang="ja-JP" altLang="en-US" sz="900" kern="0">
                <a:solidFill>
                  <a:schemeClr val="tx1">
                    <a:lumMod val="75000"/>
                    <a:lumOff val="25000"/>
                  </a:schemeClr>
                </a:solidFill>
                <a:latin typeface="+mn-ea"/>
                <a:cs typeface="メイリオ" panose="020B0604030504040204" pitchFamily="50" charset="-128"/>
              </a:rPr>
              <a:t>出所：日本総研作成</a:t>
            </a:r>
          </a:p>
        </p:txBody>
      </p:sp>
    </p:spTree>
    <p:extLst>
      <p:ext uri="{BB962C8B-B14F-4D97-AF65-F5344CB8AC3E}">
        <p14:creationId xmlns:p14="http://schemas.microsoft.com/office/powerpoint/2010/main" val="1005577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24B3-4DB5-4050-6D9B-E251A383968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AEA89E7-FC47-27A7-9B26-B91FEEF0265E}"/>
              </a:ext>
            </a:extLst>
          </p:cNvPr>
          <p:cNvSpPr>
            <a:spLocks noGrp="1"/>
          </p:cNvSpPr>
          <p:nvPr>
            <p:ph type="title"/>
          </p:nvPr>
        </p:nvSpPr>
        <p:spPr>
          <a:xfrm>
            <a:off x="1025906" y="2555837"/>
            <a:ext cx="8640000" cy="1224000"/>
          </a:xfrm>
        </p:spPr>
        <p:txBody>
          <a:bodyPr/>
          <a:lstStyle/>
          <a:p>
            <a:pPr>
              <a:lnSpc>
                <a:spcPct val="110000"/>
              </a:lnSpc>
            </a:pPr>
            <a:r>
              <a:rPr lang="en-US" altLang="ja-JP" spc="0"/>
              <a:t>3.</a:t>
            </a:r>
            <a:r>
              <a:rPr lang="ja-JP" altLang="en-US" spc="0"/>
              <a:t>児童育成支援拠点運営時の</a:t>
            </a:r>
            <a:br>
              <a:rPr lang="en-US" altLang="ja-JP" spc="0"/>
            </a:br>
            <a:r>
              <a:rPr lang="ja-JP" altLang="en-US" spc="0"/>
              <a:t>ポイントについて</a:t>
            </a:r>
          </a:p>
        </p:txBody>
      </p:sp>
      <p:sp>
        <p:nvSpPr>
          <p:cNvPr id="3" name="スライド番号プレースホルダー 2">
            <a:extLst>
              <a:ext uri="{FF2B5EF4-FFF2-40B4-BE49-F238E27FC236}">
                <a16:creationId xmlns:a16="http://schemas.microsoft.com/office/drawing/2014/main" id="{10878854-E4B5-7371-9E2A-10DDA167B854}"/>
              </a:ext>
            </a:extLst>
          </p:cNvPr>
          <p:cNvSpPr>
            <a:spLocks noGrp="1"/>
          </p:cNvSpPr>
          <p:nvPr>
            <p:ph type="sldNum" sz="quarter" idx="12"/>
          </p:nvPr>
        </p:nvSpPr>
        <p:spPr/>
        <p:txBody>
          <a:bodyPr/>
          <a:lstStyle/>
          <a:p>
            <a:pPr algn="ctr"/>
            <a:fld id="{76EF8E48-CEE7-4676-9C0E-B2BDD8285033}" type="slidenum">
              <a:rPr kumimoji="1" lang="ja-JP" altLang="en-US" smtClean="0"/>
              <a:pPr algn="ctr"/>
              <a:t>51</a:t>
            </a:fld>
            <a:endParaRPr kumimoji="1" lang="ja-JP" altLang="en-US"/>
          </a:p>
        </p:txBody>
      </p:sp>
      <p:sp>
        <p:nvSpPr>
          <p:cNvPr id="9" name="テキスト プレースホルダー 8">
            <a:extLst>
              <a:ext uri="{FF2B5EF4-FFF2-40B4-BE49-F238E27FC236}">
                <a16:creationId xmlns:a16="http://schemas.microsoft.com/office/drawing/2014/main" id="{DDBF6D42-8EC7-0F9B-403B-AEEAF08E229C}"/>
              </a:ext>
            </a:extLst>
          </p:cNvPr>
          <p:cNvSpPr>
            <a:spLocks noGrp="1"/>
          </p:cNvSpPr>
          <p:nvPr>
            <p:ph type="body" sz="half" idx="2"/>
          </p:nvPr>
        </p:nvSpPr>
        <p:spPr/>
        <p:txBody>
          <a:bodyPr/>
          <a:lstStyle/>
          <a:p>
            <a:r>
              <a:rPr lang="en-US" altLang="ja-JP"/>
              <a:t>⑴ </a:t>
            </a:r>
            <a:r>
              <a:rPr lang="ja-JP" altLang="en-US"/>
              <a:t>支援実施上のポイント</a:t>
            </a:r>
          </a:p>
        </p:txBody>
      </p:sp>
    </p:spTree>
    <p:extLst>
      <p:ext uri="{BB962C8B-B14F-4D97-AF65-F5344CB8AC3E}">
        <p14:creationId xmlns:p14="http://schemas.microsoft.com/office/powerpoint/2010/main" val="1193101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3DEF9-5F11-A545-ACC9-9FD773D22F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890794-5F07-E99C-A69F-8EAD6431F968}"/>
              </a:ext>
            </a:extLst>
          </p:cNvPr>
          <p:cNvSpPr>
            <a:spLocks noGrp="1"/>
          </p:cNvSpPr>
          <p:nvPr>
            <p:ph type="title"/>
          </p:nvPr>
        </p:nvSpPr>
        <p:spPr/>
        <p:txBody>
          <a:bodyPr/>
          <a:lstStyle/>
          <a:p>
            <a:r>
              <a:rPr kumimoji="1" lang="ja-JP" altLang="en-US"/>
              <a:t>職場倫理と法令順守</a:t>
            </a:r>
          </a:p>
        </p:txBody>
      </p:sp>
      <p:sp>
        <p:nvSpPr>
          <p:cNvPr id="3" name="スライド番号プレースホルダー 2">
            <a:extLst>
              <a:ext uri="{FF2B5EF4-FFF2-40B4-BE49-F238E27FC236}">
                <a16:creationId xmlns:a16="http://schemas.microsoft.com/office/drawing/2014/main" id="{D8BE4378-CDB4-CE3D-2939-B334A163194C}"/>
              </a:ext>
            </a:extLst>
          </p:cNvPr>
          <p:cNvSpPr>
            <a:spLocks noGrp="1"/>
          </p:cNvSpPr>
          <p:nvPr>
            <p:ph type="sldNum" sz="quarter" idx="12"/>
          </p:nvPr>
        </p:nvSpPr>
        <p:spPr/>
        <p:txBody>
          <a:bodyPr/>
          <a:lstStyle/>
          <a:p>
            <a:pPr algn="ctr"/>
            <a:fld id="{76EF8E48-CEE7-4676-9C0E-B2BDD8285033}" type="slidenum">
              <a:rPr kumimoji="1" lang="ja-JP" altLang="en-US" smtClean="0"/>
              <a:pPr algn="ctr"/>
              <a:t>52</a:t>
            </a:fld>
            <a:endParaRPr kumimoji="1" lang="ja-JP" altLang="en-US"/>
          </a:p>
        </p:txBody>
      </p:sp>
      <p:sp>
        <p:nvSpPr>
          <p:cNvPr id="4" name="テキスト プレースホルダー 3">
            <a:extLst>
              <a:ext uri="{FF2B5EF4-FFF2-40B4-BE49-F238E27FC236}">
                <a16:creationId xmlns:a16="http://schemas.microsoft.com/office/drawing/2014/main" id="{D6F8199E-4052-9C04-91A2-B2C8EA44180F}"/>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支援員の言動は児童や保護者に大きな影響を与えるため、仕事を進める上での倫理を自覚して支援に取り組むことが求められます。</a:t>
            </a:r>
          </a:p>
          <a:p>
            <a:pPr marL="285750" indent="-285750">
              <a:buClr>
                <a:srgbClr val="01B4D2"/>
              </a:buClr>
              <a:buSzPct val="80000"/>
              <a:buFont typeface="Wingdings" panose="05000000000000000000" pitchFamily="2" charset="2"/>
              <a:buChar char="l"/>
            </a:pPr>
            <a:r>
              <a:rPr kumimoji="1" lang="ja-JP" altLang="en-US"/>
              <a:t>事業者は、法令を遵守するとともに、次の事項を明文化して、全ての支援員等が職場倫理を自覚して職務に当たるように組織的に取り組むことが求められます。</a:t>
            </a:r>
          </a:p>
        </p:txBody>
      </p:sp>
      <p:grpSp>
        <p:nvGrpSpPr>
          <p:cNvPr id="14" name="グループ化 13">
            <a:extLst>
              <a:ext uri="{FF2B5EF4-FFF2-40B4-BE49-F238E27FC236}">
                <a16:creationId xmlns:a16="http://schemas.microsoft.com/office/drawing/2014/main" id="{C33BE8C2-8522-2C7E-B8B0-7F521FB44135}"/>
              </a:ext>
            </a:extLst>
          </p:cNvPr>
          <p:cNvGrpSpPr/>
          <p:nvPr/>
        </p:nvGrpSpPr>
        <p:grpSpPr>
          <a:xfrm>
            <a:off x="621280" y="2830493"/>
            <a:ext cx="9325359" cy="4248000"/>
            <a:chOff x="939515" y="2807663"/>
            <a:chExt cx="9325359" cy="4248000"/>
          </a:xfrm>
        </p:grpSpPr>
        <p:sp>
          <p:nvSpPr>
            <p:cNvPr id="9" name="四角形: 角を丸くする 8">
              <a:extLst>
                <a:ext uri="{FF2B5EF4-FFF2-40B4-BE49-F238E27FC236}">
                  <a16:creationId xmlns:a16="http://schemas.microsoft.com/office/drawing/2014/main" id="{F9E5FBAE-E8EC-FE27-A6A8-DDA2BF97C820}"/>
                </a:ext>
              </a:extLst>
            </p:cNvPr>
            <p:cNvSpPr/>
            <p:nvPr/>
          </p:nvSpPr>
          <p:spPr>
            <a:xfrm>
              <a:off x="939515" y="2807663"/>
              <a:ext cx="9325359" cy="4248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0" tIns="0" rIns="216000" bIns="36000" rtlCol="0" anchor="ctr"/>
            <a:lstStyle/>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児童や保護者の人権に十分配慮するとともに、一人ひとりの人格を尊重する。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児童の年齢及び発達の程度に応じて、自己に直接関係する全ての事項に関して意見を表明する</a:t>
              </a:r>
              <a:endParaRPr kumimoji="1" lang="en-US" altLang="ja-JP" sz="1500">
                <a:solidFill>
                  <a:schemeClr val="tx1">
                    <a:lumMod val="75000"/>
                    <a:lumOff val="25000"/>
                  </a:schemeClr>
                </a:solidFill>
                <a:latin typeface="+mn-ea"/>
                <a:cs typeface="メイリオ" panose="020B0604030504040204" pitchFamily="50" charset="-128"/>
              </a:endParaRP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機会及び多様な社会的活動に参画する機会を確保する。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児童の年齢及び発達の程度に応じて、その意見が尊重され、その最善の利益を優先して考慮する。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児童虐待等の児童の心身に有害な影響を与える行為を禁止する。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国籍、信条又は社会的な身分による差別的な扱いを禁止する。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守秘義務を遵守する。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関係法令に基づき個人情報を適切に取り扱い、プライバシーを保護する。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保護者に誠実に対応し、信頼関係を構築する。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支援員等が相互に協力し、研鑽を積みながら、事業内容の向上に努める。</a:t>
              </a:r>
            </a:p>
            <a:p>
              <a:pPr algn="just">
                <a:lnSpc>
                  <a:spcPct val="160000"/>
                </a:lnSpc>
              </a:pPr>
              <a:r>
                <a:rPr kumimoji="1" lang="ja-JP" altLang="en-US" sz="1500">
                  <a:solidFill>
                    <a:schemeClr val="tx1">
                      <a:lumMod val="75000"/>
                      <a:lumOff val="25000"/>
                    </a:schemeClr>
                  </a:solidFill>
                  <a:latin typeface="+mn-ea"/>
                  <a:cs typeface="メイリオ" panose="020B0604030504040204" pitchFamily="50" charset="-128"/>
                </a:rPr>
                <a:t>事業の社会的責任や公共性を自覚する。</a:t>
              </a:r>
            </a:p>
          </p:txBody>
        </p:sp>
        <p:grpSp>
          <p:nvGrpSpPr>
            <p:cNvPr id="13" name="グループ化 12">
              <a:extLst>
                <a:ext uri="{FF2B5EF4-FFF2-40B4-BE49-F238E27FC236}">
                  <a16:creationId xmlns:a16="http://schemas.microsoft.com/office/drawing/2014/main" id="{DCFAADC0-230B-95D8-87EC-5D87BB5BC35E}"/>
                </a:ext>
              </a:extLst>
            </p:cNvPr>
            <p:cNvGrpSpPr/>
            <p:nvPr/>
          </p:nvGrpSpPr>
          <p:grpSpPr>
            <a:xfrm>
              <a:off x="1250823" y="3013164"/>
              <a:ext cx="245159" cy="3879333"/>
              <a:chOff x="1250823" y="2908389"/>
              <a:chExt cx="245159" cy="3879333"/>
            </a:xfrm>
          </p:grpSpPr>
          <p:pic>
            <p:nvPicPr>
              <p:cNvPr id="10" name="図 9" descr="アイコン&#10;&#10;AI 生成コンテンツは誤りを含む可能性があります。">
                <a:extLst>
                  <a:ext uri="{FF2B5EF4-FFF2-40B4-BE49-F238E27FC236}">
                    <a16:creationId xmlns:a16="http://schemas.microsoft.com/office/drawing/2014/main" id="{AC2B09BF-1E79-8E12-3FD8-2B0F493C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2908389"/>
                <a:ext cx="245159" cy="247661"/>
              </a:xfrm>
              <a:prstGeom prst="rect">
                <a:avLst/>
              </a:prstGeom>
            </p:spPr>
          </p:pic>
          <p:pic>
            <p:nvPicPr>
              <p:cNvPr id="29" name="図 28" descr="アイコン&#10;&#10;AI 生成コンテンツは誤りを含む可能性があります。">
                <a:extLst>
                  <a:ext uri="{FF2B5EF4-FFF2-40B4-BE49-F238E27FC236}">
                    <a16:creationId xmlns:a16="http://schemas.microsoft.com/office/drawing/2014/main" id="{B598A139-2DE1-F7AD-06A5-FB7D59ABD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3271556"/>
                <a:ext cx="245159" cy="247661"/>
              </a:xfrm>
              <a:prstGeom prst="rect">
                <a:avLst/>
              </a:prstGeom>
            </p:spPr>
          </p:pic>
          <p:pic>
            <p:nvPicPr>
              <p:cNvPr id="31" name="図 30" descr="アイコン&#10;&#10;AI 生成コンテンツは誤りを含む可能性があります。">
                <a:extLst>
                  <a:ext uri="{FF2B5EF4-FFF2-40B4-BE49-F238E27FC236}">
                    <a16:creationId xmlns:a16="http://schemas.microsoft.com/office/drawing/2014/main" id="{E1546F28-BE39-2AE0-374D-3A0810669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3997890"/>
                <a:ext cx="245159" cy="247661"/>
              </a:xfrm>
              <a:prstGeom prst="rect">
                <a:avLst/>
              </a:prstGeom>
            </p:spPr>
          </p:pic>
          <p:pic>
            <p:nvPicPr>
              <p:cNvPr id="32" name="図 31" descr="アイコン&#10;&#10;AI 生成コンテンツは誤りを含む可能性があります。">
                <a:extLst>
                  <a:ext uri="{FF2B5EF4-FFF2-40B4-BE49-F238E27FC236}">
                    <a16:creationId xmlns:a16="http://schemas.microsoft.com/office/drawing/2014/main" id="{CE764621-D9C7-756F-A4CD-20DF6BF57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4361057"/>
                <a:ext cx="245159" cy="247661"/>
              </a:xfrm>
              <a:prstGeom prst="rect">
                <a:avLst/>
              </a:prstGeom>
            </p:spPr>
          </p:pic>
          <p:pic>
            <p:nvPicPr>
              <p:cNvPr id="33" name="図 32" descr="アイコン&#10;&#10;AI 生成コンテンツは誤りを含む可能性があります。">
                <a:extLst>
                  <a:ext uri="{FF2B5EF4-FFF2-40B4-BE49-F238E27FC236}">
                    <a16:creationId xmlns:a16="http://schemas.microsoft.com/office/drawing/2014/main" id="{5428A327-3C94-5D55-A834-B7444B0AC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4724224"/>
                <a:ext cx="245159" cy="247661"/>
              </a:xfrm>
              <a:prstGeom prst="rect">
                <a:avLst/>
              </a:prstGeom>
            </p:spPr>
          </p:pic>
          <p:pic>
            <p:nvPicPr>
              <p:cNvPr id="34" name="図 33" descr="アイコン&#10;&#10;AI 生成コンテンツは誤りを含む可能性があります。">
                <a:extLst>
                  <a:ext uri="{FF2B5EF4-FFF2-40B4-BE49-F238E27FC236}">
                    <a16:creationId xmlns:a16="http://schemas.microsoft.com/office/drawing/2014/main" id="{DAAE3517-3428-556E-7C94-7A7B949D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5087391"/>
                <a:ext cx="245159" cy="247661"/>
              </a:xfrm>
              <a:prstGeom prst="rect">
                <a:avLst/>
              </a:prstGeom>
            </p:spPr>
          </p:pic>
          <p:pic>
            <p:nvPicPr>
              <p:cNvPr id="35" name="図 34" descr="アイコン&#10;&#10;AI 生成コンテンツは誤りを含む可能性があります。">
                <a:extLst>
                  <a:ext uri="{FF2B5EF4-FFF2-40B4-BE49-F238E27FC236}">
                    <a16:creationId xmlns:a16="http://schemas.microsoft.com/office/drawing/2014/main" id="{F1597A34-32B6-1B2D-1894-AD82D5EA4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5450558"/>
                <a:ext cx="245159" cy="247661"/>
              </a:xfrm>
              <a:prstGeom prst="rect">
                <a:avLst/>
              </a:prstGeom>
            </p:spPr>
          </p:pic>
          <p:pic>
            <p:nvPicPr>
              <p:cNvPr id="36" name="図 35" descr="アイコン&#10;&#10;AI 生成コンテンツは誤りを含む可能性があります。">
                <a:extLst>
                  <a:ext uri="{FF2B5EF4-FFF2-40B4-BE49-F238E27FC236}">
                    <a16:creationId xmlns:a16="http://schemas.microsoft.com/office/drawing/2014/main" id="{C7ACF818-C0FF-5B27-BE41-F710DC30E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5813725"/>
                <a:ext cx="245159" cy="247661"/>
              </a:xfrm>
              <a:prstGeom prst="rect">
                <a:avLst/>
              </a:prstGeom>
            </p:spPr>
          </p:pic>
          <p:pic>
            <p:nvPicPr>
              <p:cNvPr id="37" name="図 36" descr="アイコン&#10;&#10;AI 生成コンテンツは誤りを含む可能性があります。">
                <a:extLst>
                  <a:ext uri="{FF2B5EF4-FFF2-40B4-BE49-F238E27FC236}">
                    <a16:creationId xmlns:a16="http://schemas.microsoft.com/office/drawing/2014/main" id="{1F15AD60-F120-524A-3B50-0F52B287D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6176892"/>
                <a:ext cx="245159" cy="247661"/>
              </a:xfrm>
              <a:prstGeom prst="rect">
                <a:avLst/>
              </a:prstGeom>
            </p:spPr>
          </p:pic>
          <p:pic>
            <p:nvPicPr>
              <p:cNvPr id="38" name="図 37" descr="アイコン&#10;&#10;AI 生成コンテンツは誤りを含む可能性があります。">
                <a:extLst>
                  <a:ext uri="{FF2B5EF4-FFF2-40B4-BE49-F238E27FC236}">
                    <a16:creationId xmlns:a16="http://schemas.microsoft.com/office/drawing/2014/main" id="{5B890F10-3F64-C05F-44A9-115AC3AF9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23" y="6540061"/>
                <a:ext cx="245159" cy="247661"/>
              </a:xfrm>
              <a:prstGeom prst="rect">
                <a:avLst/>
              </a:prstGeom>
            </p:spPr>
          </p:pic>
        </p:grpSp>
      </p:grpSp>
      <p:sp>
        <p:nvSpPr>
          <p:cNvPr id="8" name="四角形: 角を丸くする 7">
            <a:extLst>
              <a:ext uri="{FF2B5EF4-FFF2-40B4-BE49-F238E27FC236}">
                <a16:creationId xmlns:a16="http://schemas.microsoft.com/office/drawing/2014/main" id="{66067FF0-94CB-25E4-9DF8-BB927ABB8E34}"/>
              </a:ext>
            </a:extLst>
          </p:cNvPr>
          <p:cNvSpPr/>
          <p:nvPr/>
        </p:nvSpPr>
        <p:spPr>
          <a:xfrm>
            <a:off x="539906" y="2520788"/>
            <a:ext cx="9612000" cy="4595739"/>
          </a:xfrm>
          <a:prstGeom prst="roundRect">
            <a:avLst>
              <a:gd name="adj" fmla="val 0"/>
            </a:avLst>
          </a:prstGeom>
          <a:no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just">
              <a:lnSpc>
                <a:spcPct val="120000"/>
              </a:lnSpc>
            </a:pPr>
            <a:endParaRPr kumimoji="1" lang="ja-JP" altLang="en-US" sz="1300" spc="-40">
              <a:solidFill>
                <a:schemeClr val="tx1">
                  <a:lumMod val="75000"/>
                  <a:lumOff val="25000"/>
                </a:schemeClr>
              </a:solidFill>
            </a:endParaRPr>
          </a:p>
        </p:txBody>
      </p:sp>
      <p:sp>
        <p:nvSpPr>
          <p:cNvPr id="11" name="四角形: 角を丸くする 10">
            <a:extLst>
              <a:ext uri="{FF2B5EF4-FFF2-40B4-BE49-F238E27FC236}">
                <a16:creationId xmlns:a16="http://schemas.microsoft.com/office/drawing/2014/main" id="{DBDDA10C-8955-8B35-B193-D51A5C0059D9}"/>
              </a:ext>
            </a:extLst>
          </p:cNvPr>
          <p:cNvSpPr/>
          <p:nvPr/>
        </p:nvSpPr>
        <p:spPr>
          <a:xfrm>
            <a:off x="539906" y="2452549"/>
            <a:ext cx="9612000" cy="360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600" b="1">
                <a:solidFill>
                  <a:schemeClr val="bg1"/>
                </a:solidFill>
              </a:rPr>
              <a:t>明文化して取り組むべき事項</a:t>
            </a:r>
            <a:r>
              <a:rPr kumimoji="1" lang="ja-JP" altLang="en-US" sz="1200" b="1">
                <a:solidFill>
                  <a:schemeClr val="bg1"/>
                </a:solidFill>
              </a:rPr>
              <a:t>（こども家庭庁「児童育成支援拠点事業ガイドライン」より抜粋）</a:t>
            </a:r>
            <a:endParaRPr kumimoji="1" lang="ja-JP" altLang="en-US" sz="1600" b="1">
              <a:solidFill>
                <a:schemeClr val="bg1"/>
              </a:solidFill>
            </a:endParaRPr>
          </a:p>
        </p:txBody>
      </p:sp>
      <p:sp>
        <p:nvSpPr>
          <p:cNvPr id="5" name="四角形: 角を丸くする 4">
            <a:extLst>
              <a:ext uri="{FF2B5EF4-FFF2-40B4-BE49-F238E27FC236}">
                <a16:creationId xmlns:a16="http://schemas.microsoft.com/office/drawing/2014/main" id="{26C4B727-6323-98FD-077C-BA96AA98AF02}"/>
              </a:ext>
            </a:extLst>
          </p:cNvPr>
          <p:cNvSpPr/>
          <p:nvPr/>
        </p:nvSpPr>
        <p:spPr>
          <a:xfrm>
            <a:off x="1282413" y="718939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zh-TW" altLang="en-US" sz="800" dirty="0">
                <a:solidFill>
                  <a:schemeClr val="tx1">
                    <a:lumMod val="75000"/>
                    <a:lumOff val="25000"/>
                  </a:schemeClr>
                </a:solidFill>
              </a:rPr>
              <a:t> （最終閲覧日</a:t>
            </a:r>
            <a:r>
              <a:rPr kumimoji="1" lang="en-US" altLang="zh-TW" sz="800" dirty="0">
                <a:solidFill>
                  <a:schemeClr val="tx1">
                    <a:lumMod val="75000"/>
                    <a:lumOff val="25000"/>
                  </a:schemeClr>
                </a:solidFill>
              </a:rPr>
              <a:t>2026/3/23</a:t>
            </a:r>
            <a:r>
              <a:rPr kumimoji="1" lang="zh-TW" altLang="en-US" sz="800" dirty="0">
                <a:solidFill>
                  <a:schemeClr val="tx1">
                    <a:lumMod val="75000"/>
                    <a:lumOff val="25000"/>
                  </a:schemeClr>
                </a:solidFill>
              </a:rPr>
              <a:t>）</a:t>
            </a:r>
            <a:r>
              <a:rPr kumimoji="1" lang="ja-JP" altLang="en-US" sz="800" dirty="0">
                <a:solidFill>
                  <a:schemeClr val="tx1">
                    <a:lumMod val="75000"/>
                    <a:lumOff val="25000"/>
                  </a:schemeClr>
                </a:solidFill>
              </a:rPr>
              <a:t>より抜粋</a:t>
            </a:r>
          </a:p>
        </p:txBody>
      </p:sp>
    </p:spTree>
    <p:extLst>
      <p:ext uri="{BB962C8B-B14F-4D97-AF65-F5344CB8AC3E}">
        <p14:creationId xmlns:p14="http://schemas.microsoft.com/office/powerpoint/2010/main" val="414024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C8236-737B-96F1-596E-F6D1DBA148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FDF9F71-A21E-F3D3-4E84-3E84ACC89910}"/>
              </a:ext>
            </a:extLst>
          </p:cNvPr>
          <p:cNvSpPr>
            <a:spLocks noGrp="1"/>
          </p:cNvSpPr>
          <p:nvPr>
            <p:ph type="title"/>
          </p:nvPr>
        </p:nvSpPr>
        <p:spPr/>
        <p:txBody>
          <a:bodyPr/>
          <a:lstStyle/>
          <a:p>
            <a:r>
              <a:rPr kumimoji="1" lang="ja-JP" altLang="en-US"/>
              <a:t>本事業実施を実施する上での事業者類型別の強み</a:t>
            </a:r>
          </a:p>
        </p:txBody>
      </p:sp>
      <p:sp>
        <p:nvSpPr>
          <p:cNvPr id="3" name="スライド番号プレースホルダー 2">
            <a:extLst>
              <a:ext uri="{FF2B5EF4-FFF2-40B4-BE49-F238E27FC236}">
                <a16:creationId xmlns:a16="http://schemas.microsoft.com/office/drawing/2014/main" id="{675F8485-67F5-5B13-B275-F84DEEB974D4}"/>
              </a:ext>
            </a:extLst>
          </p:cNvPr>
          <p:cNvSpPr>
            <a:spLocks noGrp="1"/>
          </p:cNvSpPr>
          <p:nvPr>
            <p:ph type="sldNum" sz="quarter" idx="12"/>
          </p:nvPr>
        </p:nvSpPr>
        <p:spPr/>
        <p:txBody>
          <a:bodyPr/>
          <a:lstStyle/>
          <a:p>
            <a:pPr algn="ctr"/>
            <a:fld id="{76EF8E48-CEE7-4676-9C0E-B2BDD8285033}" type="slidenum">
              <a:rPr kumimoji="1" lang="ja-JP" altLang="en-US" smtClean="0"/>
              <a:pPr algn="ctr"/>
              <a:t>53</a:t>
            </a:fld>
            <a:endParaRPr kumimoji="1" lang="ja-JP" altLang="en-US"/>
          </a:p>
        </p:txBody>
      </p:sp>
      <p:sp>
        <p:nvSpPr>
          <p:cNvPr id="4" name="テキスト プレースホルダー 3">
            <a:extLst>
              <a:ext uri="{FF2B5EF4-FFF2-40B4-BE49-F238E27FC236}">
                <a16:creationId xmlns:a16="http://schemas.microsoft.com/office/drawing/2014/main" id="{A5A89E64-1D0C-B683-B957-8CD02E3A0045}"/>
              </a:ext>
            </a:extLst>
          </p:cNvPr>
          <p:cNvSpPr>
            <a:spLocks noGrp="1"/>
          </p:cNvSpPr>
          <p:nvPr>
            <p:ph type="body" sz="half" idx="2"/>
          </p:nvPr>
        </p:nvSpPr>
        <p:spPr>
          <a:xfrm>
            <a:off x="539906" y="1002464"/>
            <a:ext cx="9612000" cy="997046"/>
          </a:xfrm>
        </p:spPr>
        <p:txBody>
          <a:bodyPr/>
          <a:lstStyle/>
          <a:p>
            <a:pPr marL="285750" indent="-285750">
              <a:buClr>
                <a:srgbClr val="01B4D2"/>
              </a:buClr>
              <a:buSzPct val="80000"/>
              <a:buFont typeface="Wingdings" panose="05000000000000000000" pitchFamily="2" charset="2"/>
              <a:buChar char="l"/>
            </a:pPr>
            <a:r>
              <a:rPr kumimoji="1" lang="ja-JP" altLang="en-US"/>
              <a:t>本事業を実施するに当たって、それぞれの</a:t>
            </a:r>
            <a:r>
              <a:rPr kumimoji="1" lang="ja-JP" altLang="en-US">
                <a:solidFill>
                  <a:srgbClr val="019DB7"/>
                </a:solidFill>
              </a:rPr>
              <a:t>事業者にノウハウを活かせる強みとなる部分</a:t>
            </a:r>
            <a:r>
              <a:rPr kumimoji="1" lang="ja-JP" altLang="en-US"/>
              <a:t>があります。</a:t>
            </a:r>
          </a:p>
          <a:p>
            <a:pPr marL="285750" indent="-285750">
              <a:buClr>
                <a:srgbClr val="01B4D2"/>
              </a:buClr>
              <a:buSzPct val="80000"/>
              <a:buFont typeface="Wingdings" panose="05000000000000000000" pitchFamily="2" charset="2"/>
              <a:buChar char="l"/>
            </a:pPr>
            <a:r>
              <a:rPr kumimoji="1" lang="ja-JP" altLang="en-US">
                <a:solidFill>
                  <a:srgbClr val="019DB7"/>
                </a:solidFill>
              </a:rPr>
              <a:t>強みを活かす</a:t>
            </a:r>
            <a:r>
              <a:rPr kumimoji="1" lang="ja-JP" altLang="en-US"/>
              <a:t>ことを意識しつつ、既存ノウハウが活かせない実施内容については丁寧に設計しましょう。</a:t>
            </a:r>
          </a:p>
        </p:txBody>
      </p:sp>
      <p:sp>
        <p:nvSpPr>
          <p:cNvPr id="9" name="正方形/長方形 8">
            <a:extLst>
              <a:ext uri="{FF2B5EF4-FFF2-40B4-BE49-F238E27FC236}">
                <a16:creationId xmlns:a16="http://schemas.microsoft.com/office/drawing/2014/main" id="{0BBA251D-DC7B-9D58-4AA3-621BBB94A458}"/>
              </a:ext>
            </a:extLst>
          </p:cNvPr>
          <p:cNvSpPr/>
          <p:nvPr/>
        </p:nvSpPr>
        <p:spPr>
          <a:xfrm>
            <a:off x="4204028" y="3396936"/>
            <a:ext cx="5520924" cy="7449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r>
              <a:rPr kumimoji="1" lang="ja-JP" altLang="en-US" sz="1600" b="1" spc="100">
                <a:solidFill>
                  <a:srgbClr val="01B4D2"/>
                </a:solidFill>
                <a:latin typeface="+mn-ea"/>
                <a:cs typeface="メイリオ" panose="020B0604030504040204" pitchFamily="50" charset="-128"/>
              </a:rPr>
              <a:t>通所型施設の運営</a:t>
            </a:r>
            <a:r>
              <a:rPr kumimoji="1" lang="ja-JP" altLang="en-US" sz="1600" spc="100">
                <a:solidFill>
                  <a:schemeClr val="tx1">
                    <a:lumMod val="75000"/>
                    <a:lumOff val="25000"/>
                  </a:schemeClr>
                </a:solidFill>
                <a:latin typeface="+mn-ea"/>
                <a:cs typeface="メイリオ" panose="020B0604030504040204" pitchFamily="50" charset="-128"/>
              </a:rPr>
              <a:t>や、居場所を核とした</a:t>
            </a:r>
            <a:r>
              <a:rPr kumimoji="1" lang="ja-JP" altLang="en-US" sz="1600" b="1" spc="100">
                <a:solidFill>
                  <a:srgbClr val="01B4D2"/>
                </a:solidFill>
                <a:latin typeface="+mn-ea"/>
                <a:cs typeface="メイリオ" panose="020B0604030504040204" pitchFamily="50" charset="-128"/>
              </a:rPr>
              <a:t>児童・家庭への支援</a:t>
            </a:r>
            <a:r>
              <a:rPr kumimoji="1" lang="ja-JP" altLang="en-US" sz="1600" spc="100">
                <a:solidFill>
                  <a:schemeClr val="tx1">
                    <a:lumMod val="75000"/>
                    <a:lumOff val="25000"/>
                  </a:schemeClr>
                </a:solidFill>
                <a:latin typeface="+mn-ea"/>
                <a:cs typeface="メイリオ" panose="020B0604030504040204" pitchFamily="50" charset="-128"/>
              </a:rPr>
              <a:t>についてのノウハウがある</a:t>
            </a:r>
          </a:p>
        </p:txBody>
      </p:sp>
      <p:sp>
        <p:nvSpPr>
          <p:cNvPr id="10" name="正方形/長方形 9">
            <a:extLst>
              <a:ext uri="{FF2B5EF4-FFF2-40B4-BE49-F238E27FC236}">
                <a16:creationId xmlns:a16="http://schemas.microsoft.com/office/drawing/2014/main" id="{24626BAC-02CC-3704-91F8-F3D711C555E0}"/>
              </a:ext>
            </a:extLst>
          </p:cNvPr>
          <p:cNvSpPr/>
          <p:nvPr/>
        </p:nvSpPr>
        <p:spPr>
          <a:xfrm>
            <a:off x="4204028" y="4368732"/>
            <a:ext cx="5520924" cy="7449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r>
              <a:rPr kumimoji="1" lang="ja-JP" altLang="en-US" sz="1600" b="1" spc="100">
                <a:solidFill>
                  <a:srgbClr val="01B4D2"/>
                </a:solidFill>
                <a:latin typeface="+mn-ea"/>
                <a:cs typeface="メイリオ" panose="020B0604030504040204" pitchFamily="50" charset="-128"/>
              </a:rPr>
              <a:t>養育環境に課題を抱える児童への接し方・対応</a:t>
            </a:r>
            <a:r>
              <a:rPr kumimoji="1" lang="ja-JP" altLang="en-US" sz="1600" spc="100">
                <a:solidFill>
                  <a:schemeClr val="tx1">
                    <a:lumMod val="75000"/>
                    <a:lumOff val="25000"/>
                  </a:schemeClr>
                </a:solidFill>
                <a:latin typeface="+mn-ea"/>
                <a:cs typeface="メイリオ" panose="020B0604030504040204" pitchFamily="50" charset="-128"/>
              </a:rPr>
              <a:t>についてノウハウがある</a:t>
            </a:r>
            <a:endParaRPr kumimoji="1" lang="en-US" altLang="ja-JP" sz="1600" spc="100">
              <a:solidFill>
                <a:schemeClr val="tx1">
                  <a:lumMod val="75000"/>
                  <a:lumOff val="25000"/>
                </a:schemeClr>
              </a:solidFill>
              <a:latin typeface="+mn-ea"/>
              <a:cs typeface="メイリオ" panose="020B0604030504040204" pitchFamily="50" charset="-128"/>
            </a:endParaRPr>
          </a:p>
        </p:txBody>
      </p:sp>
      <p:sp>
        <p:nvSpPr>
          <p:cNvPr id="11" name="正方形/長方形 10">
            <a:extLst>
              <a:ext uri="{FF2B5EF4-FFF2-40B4-BE49-F238E27FC236}">
                <a16:creationId xmlns:a16="http://schemas.microsoft.com/office/drawing/2014/main" id="{78FCCCC7-F251-2088-B8E5-A4C2AD914440}"/>
              </a:ext>
            </a:extLst>
          </p:cNvPr>
          <p:cNvSpPr/>
          <p:nvPr/>
        </p:nvSpPr>
        <p:spPr>
          <a:xfrm>
            <a:off x="4204027" y="5393671"/>
            <a:ext cx="5520924" cy="7449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r>
              <a:rPr kumimoji="1" lang="ja-JP" altLang="en-US" sz="1600" b="1" spc="100">
                <a:solidFill>
                  <a:srgbClr val="01B4D2"/>
                </a:solidFill>
                <a:latin typeface="+mn-ea"/>
                <a:cs typeface="メイリオ" panose="020B0604030504040204" pitchFamily="50" charset="-128"/>
              </a:rPr>
              <a:t>学校連携の素地となる関係性</a:t>
            </a:r>
            <a:r>
              <a:rPr kumimoji="1" lang="ja-JP" altLang="en-US" sz="1600" spc="100">
                <a:solidFill>
                  <a:schemeClr val="tx1">
                    <a:lumMod val="75000"/>
                    <a:lumOff val="25000"/>
                  </a:schemeClr>
                </a:solidFill>
                <a:latin typeface="+mn-ea"/>
                <a:cs typeface="メイリオ" panose="020B0604030504040204" pitchFamily="50" charset="-128"/>
              </a:rPr>
              <a:t>や</a:t>
            </a:r>
            <a:r>
              <a:rPr kumimoji="1" lang="ja-JP" altLang="en-US" sz="1600" b="1" spc="100">
                <a:solidFill>
                  <a:srgbClr val="01B4D2"/>
                </a:solidFill>
                <a:latin typeface="+mn-ea"/>
                <a:cs typeface="メイリオ" panose="020B0604030504040204" pitchFamily="50" charset="-128"/>
              </a:rPr>
              <a:t>学習支援</a:t>
            </a:r>
            <a:r>
              <a:rPr kumimoji="1" lang="ja-JP" altLang="en-US" sz="1600" spc="100">
                <a:solidFill>
                  <a:schemeClr val="tx1">
                    <a:lumMod val="75000"/>
                    <a:lumOff val="25000"/>
                  </a:schemeClr>
                </a:solidFill>
                <a:latin typeface="+mn-ea"/>
                <a:cs typeface="メイリオ" panose="020B0604030504040204" pitchFamily="50" charset="-128"/>
              </a:rPr>
              <a:t>の実施にノウハウがある</a:t>
            </a:r>
          </a:p>
        </p:txBody>
      </p:sp>
      <p:sp>
        <p:nvSpPr>
          <p:cNvPr id="18" name="四角形: 角を丸くする 17">
            <a:extLst>
              <a:ext uri="{FF2B5EF4-FFF2-40B4-BE49-F238E27FC236}">
                <a16:creationId xmlns:a16="http://schemas.microsoft.com/office/drawing/2014/main" id="{5D6B465D-C5A2-4450-E59D-0E0F7D03CD92}"/>
              </a:ext>
            </a:extLst>
          </p:cNvPr>
          <p:cNvSpPr/>
          <p:nvPr/>
        </p:nvSpPr>
        <p:spPr>
          <a:xfrm>
            <a:off x="1042486" y="2779507"/>
            <a:ext cx="2976562" cy="360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sz="1600" b="1" spc="100"/>
              <a:t>事業者類型</a:t>
            </a:r>
            <a:r>
              <a:rPr kumimoji="1" lang="en-US" altLang="zh-TW" sz="1600" b="1" spc="100"/>
              <a:t>(</a:t>
            </a:r>
            <a:r>
              <a:rPr kumimoji="1" lang="zh-TW" altLang="en-US" sz="1600" b="1" spc="100"/>
              <a:t>例</a:t>
            </a:r>
            <a:r>
              <a:rPr kumimoji="1" lang="en-US" altLang="zh-TW" sz="1600" b="1" spc="100"/>
              <a:t>)</a:t>
            </a:r>
          </a:p>
        </p:txBody>
      </p:sp>
      <p:sp>
        <p:nvSpPr>
          <p:cNvPr id="19" name="四角形: 角を丸くする 18">
            <a:extLst>
              <a:ext uri="{FF2B5EF4-FFF2-40B4-BE49-F238E27FC236}">
                <a16:creationId xmlns:a16="http://schemas.microsoft.com/office/drawing/2014/main" id="{B9370995-4E44-A874-16DA-67FB80FAA316}"/>
              </a:ext>
            </a:extLst>
          </p:cNvPr>
          <p:cNvSpPr/>
          <p:nvPr/>
        </p:nvSpPr>
        <p:spPr>
          <a:xfrm>
            <a:off x="4204027" y="2779507"/>
            <a:ext cx="5520925" cy="360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a:t>本事業に活かせる既存ノウハウ</a:t>
            </a:r>
          </a:p>
        </p:txBody>
      </p:sp>
      <p:sp>
        <p:nvSpPr>
          <p:cNvPr id="23" name="四角形: 角を丸くする 22">
            <a:extLst>
              <a:ext uri="{FF2B5EF4-FFF2-40B4-BE49-F238E27FC236}">
                <a16:creationId xmlns:a16="http://schemas.microsoft.com/office/drawing/2014/main" id="{0FFC5F18-8B66-6429-4FCC-8A8BBED1A74E}"/>
              </a:ext>
            </a:extLst>
          </p:cNvPr>
          <p:cNvSpPr/>
          <p:nvPr/>
        </p:nvSpPr>
        <p:spPr>
          <a:xfrm>
            <a:off x="1042486" y="3262350"/>
            <a:ext cx="2976562" cy="879550"/>
          </a:xfrm>
          <a:prstGeom prst="roundRect">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b="1" spc="100">
                <a:solidFill>
                  <a:srgbClr val="019DB7"/>
                </a:solidFill>
              </a:rPr>
              <a:t>居場所</a:t>
            </a:r>
          </a:p>
          <a:p>
            <a:pPr algn="ctr">
              <a:lnSpc>
                <a:spcPct val="130000"/>
              </a:lnSpc>
            </a:pPr>
            <a:r>
              <a:rPr kumimoji="1" lang="zh-TW" altLang="en-US" sz="1200" b="1" spc="100">
                <a:solidFill>
                  <a:srgbClr val="019DB7"/>
                </a:solidFill>
              </a:rPr>
              <a:t>関連事業者</a:t>
            </a:r>
          </a:p>
        </p:txBody>
      </p:sp>
      <p:sp>
        <p:nvSpPr>
          <p:cNvPr id="24" name="四角形: 角を丸くする 23">
            <a:extLst>
              <a:ext uri="{FF2B5EF4-FFF2-40B4-BE49-F238E27FC236}">
                <a16:creationId xmlns:a16="http://schemas.microsoft.com/office/drawing/2014/main" id="{E1011BD3-5F31-74F0-D57D-2FD8A42CA8A2}"/>
              </a:ext>
            </a:extLst>
          </p:cNvPr>
          <p:cNvSpPr/>
          <p:nvPr/>
        </p:nvSpPr>
        <p:spPr>
          <a:xfrm>
            <a:off x="1042486" y="4264743"/>
            <a:ext cx="2976562" cy="879550"/>
          </a:xfrm>
          <a:prstGeom prst="roundRect">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b="1" spc="100">
                <a:solidFill>
                  <a:srgbClr val="019DB7"/>
                </a:solidFill>
              </a:rPr>
              <a:t>社会的養護</a:t>
            </a:r>
          </a:p>
          <a:p>
            <a:pPr algn="ctr">
              <a:lnSpc>
                <a:spcPct val="130000"/>
              </a:lnSpc>
            </a:pPr>
            <a:r>
              <a:rPr kumimoji="1" lang="zh-TW" altLang="en-US" sz="1200" b="1" spc="100">
                <a:solidFill>
                  <a:srgbClr val="019DB7"/>
                </a:solidFill>
              </a:rPr>
              <a:t>関連事業者</a:t>
            </a:r>
          </a:p>
        </p:txBody>
      </p:sp>
      <p:sp>
        <p:nvSpPr>
          <p:cNvPr id="25" name="四角形: 角を丸くする 24">
            <a:extLst>
              <a:ext uri="{FF2B5EF4-FFF2-40B4-BE49-F238E27FC236}">
                <a16:creationId xmlns:a16="http://schemas.microsoft.com/office/drawing/2014/main" id="{27061A63-9268-D021-A004-C1201412C4C0}"/>
              </a:ext>
            </a:extLst>
          </p:cNvPr>
          <p:cNvSpPr/>
          <p:nvPr/>
        </p:nvSpPr>
        <p:spPr>
          <a:xfrm>
            <a:off x="1042486" y="5296374"/>
            <a:ext cx="2976562" cy="879550"/>
          </a:xfrm>
          <a:prstGeom prst="roundRect">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b="1" spc="100">
                <a:solidFill>
                  <a:srgbClr val="019DB7"/>
                </a:solidFill>
              </a:rPr>
              <a:t>フリースクール</a:t>
            </a:r>
          </a:p>
          <a:p>
            <a:pPr algn="ctr">
              <a:lnSpc>
                <a:spcPct val="130000"/>
              </a:lnSpc>
            </a:pPr>
            <a:r>
              <a:rPr kumimoji="1" lang="ja-JP" altLang="en-US" sz="1200" b="1" spc="100">
                <a:solidFill>
                  <a:srgbClr val="019DB7"/>
                </a:solidFill>
              </a:rPr>
              <a:t>関連事業者</a:t>
            </a:r>
          </a:p>
        </p:txBody>
      </p:sp>
      <p:pic>
        <p:nvPicPr>
          <p:cNvPr id="7" name="図 6">
            <a:extLst>
              <a:ext uri="{FF2B5EF4-FFF2-40B4-BE49-F238E27FC236}">
                <a16:creationId xmlns:a16="http://schemas.microsoft.com/office/drawing/2014/main" id="{2E98B225-ED76-0574-350E-2E980BD71E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3963" y="5469724"/>
            <a:ext cx="693779" cy="567637"/>
          </a:xfrm>
          <a:prstGeom prst="rect">
            <a:avLst/>
          </a:prstGeom>
        </p:spPr>
      </p:pic>
      <p:pic>
        <p:nvPicPr>
          <p:cNvPr id="13" name="図 12">
            <a:extLst>
              <a:ext uri="{FF2B5EF4-FFF2-40B4-BE49-F238E27FC236}">
                <a16:creationId xmlns:a16="http://schemas.microsoft.com/office/drawing/2014/main" id="{991307B5-A551-37BB-5439-29191C3D1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09" y="4341288"/>
            <a:ext cx="679279" cy="725177"/>
          </a:xfrm>
          <a:prstGeom prst="rect">
            <a:avLst/>
          </a:prstGeom>
        </p:spPr>
      </p:pic>
      <p:pic>
        <p:nvPicPr>
          <p:cNvPr id="15" name="図 14">
            <a:extLst>
              <a:ext uri="{FF2B5EF4-FFF2-40B4-BE49-F238E27FC236}">
                <a16:creationId xmlns:a16="http://schemas.microsoft.com/office/drawing/2014/main" id="{21AD1A3F-8287-56A2-6468-44497026E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409" y="3413051"/>
            <a:ext cx="659461" cy="567637"/>
          </a:xfrm>
          <a:prstGeom prst="rect">
            <a:avLst/>
          </a:prstGeom>
        </p:spPr>
      </p:pic>
      <p:sp>
        <p:nvSpPr>
          <p:cNvPr id="5" name="テキスト ボックス 4">
            <a:extLst>
              <a:ext uri="{FF2B5EF4-FFF2-40B4-BE49-F238E27FC236}">
                <a16:creationId xmlns:a16="http://schemas.microsoft.com/office/drawing/2014/main" id="{09153F01-764A-C499-C888-AB66E5E375B5}"/>
              </a:ext>
            </a:extLst>
          </p:cNvPr>
          <p:cNvSpPr txBox="1"/>
          <p:nvPr/>
        </p:nvSpPr>
        <p:spPr>
          <a:xfrm>
            <a:off x="5057775" y="7148688"/>
            <a:ext cx="5191284" cy="300692"/>
          </a:xfrm>
          <a:prstGeom prst="rect">
            <a:avLst/>
          </a:prstGeom>
          <a:noFill/>
        </p:spPr>
        <p:txBody>
          <a:bodyPr wrap="square" lIns="72000" tIns="36000" rIns="72000" bIns="36000" rtlCol="0" anchor="ctr">
            <a:normAutofit/>
          </a:bodyPr>
          <a:lstStyle/>
          <a:p>
            <a:pPr algn="r" defTabSz="914400">
              <a:lnSpc>
                <a:spcPct val="110000"/>
              </a:lnSpc>
              <a:spcAft>
                <a:spcPts val="300"/>
              </a:spcAft>
            </a:pPr>
            <a:r>
              <a:rPr kumimoji="1" lang="ja-JP" altLang="en-US" sz="900" kern="0">
                <a:solidFill>
                  <a:schemeClr val="tx1">
                    <a:lumMod val="75000"/>
                    <a:lumOff val="25000"/>
                  </a:schemeClr>
                </a:solidFill>
                <a:latin typeface="+mn-ea"/>
                <a:cs typeface="メイリオ" panose="020B0604030504040204" pitchFamily="50" charset="-128"/>
              </a:rPr>
              <a:t>出所：日本総研作成</a:t>
            </a:r>
          </a:p>
        </p:txBody>
      </p:sp>
    </p:spTree>
    <p:extLst>
      <p:ext uri="{BB962C8B-B14F-4D97-AF65-F5344CB8AC3E}">
        <p14:creationId xmlns:p14="http://schemas.microsoft.com/office/powerpoint/2010/main" val="1143448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E66C8-2272-C165-3973-8417E8004961}"/>
            </a:ext>
          </a:extLst>
        </p:cNvPr>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A65E6558-7E7C-61B6-7E9A-09DE0407D433}"/>
              </a:ext>
            </a:extLst>
          </p:cNvPr>
          <p:cNvSpPr/>
          <p:nvPr/>
        </p:nvSpPr>
        <p:spPr>
          <a:xfrm>
            <a:off x="539906" y="2891592"/>
            <a:ext cx="9612000" cy="3204000"/>
          </a:xfrm>
          <a:prstGeom prst="roundRect">
            <a:avLst>
              <a:gd name="adj" fmla="val 0"/>
            </a:avLst>
          </a:prstGeom>
          <a:no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just">
              <a:lnSpc>
                <a:spcPct val="120000"/>
              </a:lnSpc>
            </a:pPr>
            <a:endParaRPr kumimoji="1" lang="ja-JP" altLang="en-US" sz="1300" spc="-40">
              <a:solidFill>
                <a:schemeClr val="tx1">
                  <a:lumMod val="75000"/>
                  <a:lumOff val="25000"/>
                </a:schemeClr>
              </a:solidFill>
            </a:endParaRPr>
          </a:p>
        </p:txBody>
      </p:sp>
      <p:sp>
        <p:nvSpPr>
          <p:cNvPr id="42" name="四角形: 角を丸くする 41">
            <a:extLst>
              <a:ext uri="{FF2B5EF4-FFF2-40B4-BE49-F238E27FC236}">
                <a16:creationId xmlns:a16="http://schemas.microsoft.com/office/drawing/2014/main" id="{CE58FE59-126E-ABC0-1604-C87A67F47648}"/>
              </a:ext>
            </a:extLst>
          </p:cNvPr>
          <p:cNvSpPr/>
          <p:nvPr/>
        </p:nvSpPr>
        <p:spPr>
          <a:xfrm>
            <a:off x="539906" y="2568730"/>
            <a:ext cx="9612000" cy="360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0" rIns="0" bIns="0" rtlCol="0" anchor="ctr" anchorCtr="0"/>
          <a:lstStyle/>
          <a:p>
            <a:pPr>
              <a:lnSpc>
                <a:spcPct val="130000"/>
              </a:lnSpc>
            </a:pPr>
            <a:r>
              <a:rPr kumimoji="1" lang="ja-JP" altLang="en-US" sz="1600" b="1" spc="100">
                <a:solidFill>
                  <a:schemeClr val="bg1"/>
                </a:solidFill>
              </a:rPr>
              <a:t>こども家庭庁「児童育成支援拠点事業実施要綱」の活動内容に関する内容抜粋</a:t>
            </a:r>
          </a:p>
        </p:txBody>
      </p:sp>
      <p:sp>
        <p:nvSpPr>
          <p:cNvPr id="2" name="タイトル 1">
            <a:extLst>
              <a:ext uri="{FF2B5EF4-FFF2-40B4-BE49-F238E27FC236}">
                <a16:creationId xmlns:a16="http://schemas.microsoft.com/office/drawing/2014/main" id="{485D967B-21C5-899B-7D18-FD98CD36984A}"/>
              </a:ext>
            </a:extLst>
          </p:cNvPr>
          <p:cNvSpPr>
            <a:spLocks noGrp="1"/>
          </p:cNvSpPr>
          <p:nvPr>
            <p:ph type="title"/>
          </p:nvPr>
        </p:nvSpPr>
        <p:spPr/>
        <p:txBody>
          <a:bodyPr/>
          <a:lstStyle/>
          <a:p>
            <a:r>
              <a:rPr kumimoji="1" lang="ja-JP" altLang="en-US"/>
              <a:t>本事業の実施内容</a:t>
            </a:r>
          </a:p>
        </p:txBody>
      </p:sp>
      <p:sp>
        <p:nvSpPr>
          <p:cNvPr id="3" name="スライド番号プレースホルダー 2">
            <a:extLst>
              <a:ext uri="{FF2B5EF4-FFF2-40B4-BE49-F238E27FC236}">
                <a16:creationId xmlns:a16="http://schemas.microsoft.com/office/drawing/2014/main" id="{EB035D20-D3A6-5225-17A5-3A7E7B4160B0}"/>
              </a:ext>
            </a:extLst>
          </p:cNvPr>
          <p:cNvSpPr>
            <a:spLocks noGrp="1"/>
          </p:cNvSpPr>
          <p:nvPr>
            <p:ph type="sldNum" sz="quarter" idx="12"/>
          </p:nvPr>
        </p:nvSpPr>
        <p:spPr/>
        <p:txBody>
          <a:bodyPr/>
          <a:lstStyle/>
          <a:p>
            <a:pPr algn="ctr"/>
            <a:fld id="{76EF8E48-CEE7-4676-9C0E-B2BDD8285033}" type="slidenum">
              <a:rPr kumimoji="1" lang="ja-JP" altLang="en-US" smtClean="0"/>
              <a:pPr algn="ctr"/>
              <a:t>54</a:t>
            </a:fld>
            <a:endParaRPr kumimoji="1" lang="ja-JP" altLang="en-US"/>
          </a:p>
        </p:txBody>
      </p:sp>
      <p:sp>
        <p:nvSpPr>
          <p:cNvPr id="4" name="テキスト プレースホルダー 3">
            <a:extLst>
              <a:ext uri="{FF2B5EF4-FFF2-40B4-BE49-F238E27FC236}">
                <a16:creationId xmlns:a16="http://schemas.microsoft.com/office/drawing/2014/main" id="{866111D2-F36D-3E42-3795-73B27EB79B62}"/>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本事業の実施を求める背景や具体的な実施事項例等を参考に、</a:t>
            </a:r>
            <a:r>
              <a:rPr kumimoji="1" lang="ja-JP" altLang="en-US">
                <a:solidFill>
                  <a:srgbClr val="019DB7"/>
                </a:solidFill>
              </a:rPr>
              <a:t>利用者の状況に応じた具体的な支援内容を市町村の仕様書に基づき設定</a:t>
            </a:r>
            <a:r>
              <a:rPr kumimoji="1" lang="ja-JP" altLang="en-US"/>
              <a:t>します。</a:t>
            </a:r>
          </a:p>
          <a:p>
            <a:pPr marL="285750" indent="-285750">
              <a:buClr>
                <a:srgbClr val="01B4D2"/>
              </a:buClr>
              <a:buSzPct val="80000"/>
              <a:buFont typeface="Wingdings" panose="05000000000000000000" pitchFamily="2" charset="2"/>
              <a:buChar char="l"/>
            </a:pPr>
            <a:r>
              <a:rPr kumimoji="1" lang="ja-JP" altLang="en-US"/>
              <a:t>なお、支援内容については、利用者の個々の状況に応じて流動的に変化することを踏まえ、適宜、利用者のニーズを確認し、必要な支援の提供に努めることが重要です。</a:t>
            </a:r>
          </a:p>
        </p:txBody>
      </p:sp>
      <p:sp>
        <p:nvSpPr>
          <p:cNvPr id="39" name="四角形: 角を丸くする 38">
            <a:extLst>
              <a:ext uri="{FF2B5EF4-FFF2-40B4-BE49-F238E27FC236}">
                <a16:creationId xmlns:a16="http://schemas.microsoft.com/office/drawing/2014/main" id="{268370BA-42E4-2396-5647-77EBFF64073A}"/>
              </a:ext>
            </a:extLst>
          </p:cNvPr>
          <p:cNvSpPr/>
          <p:nvPr/>
        </p:nvSpPr>
        <p:spPr>
          <a:xfrm>
            <a:off x="8737600" y="2646385"/>
            <a:ext cx="751332" cy="216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200" b="1" spc="100" dirty="0">
                <a:solidFill>
                  <a:srgbClr val="01B4D2"/>
                </a:solidFill>
              </a:rPr>
              <a:t>再 掲</a:t>
            </a:r>
            <a:endParaRPr kumimoji="1" lang="en-US" altLang="zh-TW" sz="1200" b="1" spc="100" dirty="0">
              <a:solidFill>
                <a:srgbClr val="01B4D2"/>
              </a:solidFill>
            </a:endParaRPr>
          </a:p>
        </p:txBody>
      </p:sp>
      <p:grpSp>
        <p:nvGrpSpPr>
          <p:cNvPr id="49" name="グループ化 48">
            <a:extLst>
              <a:ext uri="{FF2B5EF4-FFF2-40B4-BE49-F238E27FC236}">
                <a16:creationId xmlns:a16="http://schemas.microsoft.com/office/drawing/2014/main" id="{7FB5CC7D-C779-504F-E135-992A89CC1757}"/>
              </a:ext>
            </a:extLst>
          </p:cNvPr>
          <p:cNvGrpSpPr/>
          <p:nvPr/>
        </p:nvGrpSpPr>
        <p:grpSpPr>
          <a:xfrm>
            <a:off x="719906" y="3412986"/>
            <a:ext cx="9252000" cy="2520000"/>
            <a:chOff x="719906" y="3318560"/>
            <a:chExt cx="9252000" cy="2520000"/>
          </a:xfrm>
        </p:grpSpPr>
        <p:sp>
          <p:nvSpPr>
            <p:cNvPr id="19" name="正方形/長方形 18">
              <a:extLst>
                <a:ext uri="{FF2B5EF4-FFF2-40B4-BE49-F238E27FC236}">
                  <a16:creationId xmlns:a16="http://schemas.microsoft.com/office/drawing/2014/main" id="{871EA1D7-CC25-8772-6D80-AE31355E7006}"/>
                </a:ext>
              </a:extLst>
            </p:cNvPr>
            <p:cNvSpPr/>
            <p:nvPr/>
          </p:nvSpPr>
          <p:spPr>
            <a:xfrm>
              <a:off x="719906" y="3318560"/>
              <a:ext cx="9252000" cy="25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nvGrpSpPr>
            <p:cNvPr id="20" name="グループ化 19">
              <a:extLst>
                <a:ext uri="{FF2B5EF4-FFF2-40B4-BE49-F238E27FC236}">
                  <a16:creationId xmlns:a16="http://schemas.microsoft.com/office/drawing/2014/main" id="{DF9616F1-2B67-9A3F-1747-8E1678C5E09C}"/>
                </a:ext>
              </a:extLst>
            </p:cNvPr>
            <p:cNvGrpSpPr/>
            <p:nvPr/>
          </p:nvGrpSpPr>
          <p:grpSpPr>
            <a:xfrm>
              <a:off x="887790" y="3424460"/>
              <a:ext cx="8916232" cy="2260444"/>
              <a:chOff x="1139109" y="2184033"/>
              <a:chExt cx="8916232" cy="2260444"/>
            </a:xfrm>
          </p:grpSpPr>
          <p:sp>
            <p:nvSpPr>
              <p:cNvPr id="21" name="四角形: 角を丸くする 20">
                <a:extLst>
                  <a:ext uri="{FF2B5EF4-FFF2-40B4-BE49-F238E27FC236}">
                    <a16:creationId xmlns:a16="http://schemas.microsoft.com/office/drawing/2014/main" id="{E3B0FD51-6A6D-85C9-1AF2-55F1B5FC846B}"/>
                  </a:ext>
                </a:extLst>
              </p:cNvPr>
              <p:cNvSpPr/>
              <p:nvPr/>
            </p:nvSpPr>
            <p:spPr>
              <a:xfrm>
                <a:off x="1496410" y="2592686"/>
                <a:ext cx="3898900" cy="139693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spcBef>
                    <a:spcPts val="300"/>
                  </a:spcBef>
                  <a:spcAft>
                    <a:spcPts val="300"/>
                  </a:spcAft>
                </a:pPr>
                <a:r>
                  <a:rPr kumimoji="1" lang="ja-JP" altLang="en-US" sz="1400">
                    <a:solidFill>
                      <a:schemeClr val="tx1">
                        <a:lumMod val="75000"/>
                        <a:lumOff val="25000"/>
                      </a:schemeClr>
                    </a:solidFill>
                  </a:rPr>
                  <a:t>安全・安心な居場所の提供</a:t>
                </a:r>
              </a:p>
              <a:p>
                <a:pPr>
                  <a:spcBef>
                    <a:spcPts val="300"/>
                  </a:spcBef>
                  <a:spcAft>
                    <a:spcPts val="300"/>
                  </a:spcAft>
                </a:pPr>
                <a:r>
                  <a:rPr kumimoji="1" lang="ja-JP" altLang="en-US" sz="1400">
                    <a:solidFill>
                      <a:schemeClr val="tx1">
                        <a:lumMod val="75000"/>
                        <a:lumOff val="25000"/>
                      </a:schemeClr>
                    </a:solidFill>
                  </a:rPr>
                  <a:t>生活習慣の形成　　　　　　　　　　　　　　　　　</a:t>
                </a:r>
                <a:r>
                  <a:rPr kumimoji="1" lang="en-US" altLang="ja-JP" sz="1100">
                    <a:solidFill>
                      <a:schemeClr val="tx1">
                        <a:lumMod val="75000"/>
                        <a:lumOff val="25000"/>
                      </a:schemeClr>
                    </a:solidFill>
                  </a:rPr>
                  <a:t>(</a:t>
                </a:r>
                <a:r>
                  <a:rPr kumimoji="1" lang="ja-JP" altLang="en-US" sz="1100">
                    <a:solidFill>
                      <a:schemeClr val="tx1">
                        <a:lumMod val="75000"/>
                        <a:lumOff val="25000"/>
                      </a:schemeClr>
                    </a:solidFill>
                  </a:rPr>
                  <a:t>片付けや手洗い、うがい等の健康管理の習慣づけ、日用品の使い方に関する助言等）</a:t>
                </a:r>
              </a:p>
              <a:p>
                <a:pPr>
                  <a:spcBef>
                    <a:spcPts val="300"/>
                  </a:spcBef>
                  <a:spcAft>
                    <a:spcPts val="300"/>
                  </a:spcAft>
                </a:pPr>
                <a:r>
                  <a:rPr kumimoji="1" lang="ja-JP" altLang="en-US" sz="1400">
                    <a:solidFill>
                      <a:schemeClr val="tx1">
                        <a:lumMod val="75000"/>
                        <a:lumOff val="25000"/>
                      </a:schemeClr>
                    </a:solidFill>
                  </a:rPr>
                  <a:t>学習の支援　　　　　　　　　　　　　　　　　</a:t>
                </a:r>
                <a:r>
                  <a:rPr kumimoji="1" lang="en-US" altLang="ja-JP" sz="1100">
                    <a:solidFill>
                      <a:schemeClr val="tx1">
                        <a:lumMod val="75000"/>
                        <a:lumOff val="25000"/>
                      </a:schemeClr>
                    </a:solidFill>
                  </a:rPr>
                  <a:t>(</a:t>
                </a:r>
                <a:r>
                  <a:rPr kumimoji="1" lang="ja-JP" altLang="en-US" sz="1100">
                    <a:solidFill>
                      <a:schemeClr val="tx1">
                        <a:lumMod val="75000"/>
                        <a:lumOff val="25000"/>
                      </a:schemeClr>
                    </a:solidFill>
                  </a:rPr>
                  <a:t>宿題の見守り、学校の授業や進学のためのサポート等）</a:t>
                </a:r>
              </a:p>
            </p:txBody>
          </p:sp>
          <p:sp>
            <p:nvSpPr>
              <p:cNvPr id="22" name="四角形: 角を丸くする 21">
                <a:extLst>
                  <a:ext uri="{FF2B5EF4-FFF2-40B4-BE49-F238E27FC236}">
                    <a16:creationId xmlns:a16="http://schemas.microsoft.com/office/drawing/2014/main" id="{CE534613-297E-D0D7-C6ED-18E566C8E9AB}"/>
                  </a:ext>
                </a:extLst>
              </p:cNvPr>
              <p:cNvSpPr/>
              <p:nvPr/>
            </p:nvSpPr>
            <p:spPr>
              <a:xfrm>
                <a:off x="1139110" y="2184033"/>
                <a:ext cx="2232044"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500" b="1" spc="150">
                    <a:solidFill>
                      <a:schemeClr val="tx1">
                        <a:lumMod val="75000"/>
                        <a:lumOff val="25000"/>
                      </a:schemeClr>
                    </a:solidFill>
                  </a:rPr>
                  <a:t>包括的に実施する内容</a:t>
                </a:r>
              </a:p>
            </p:txBody>
          </p:sp>
          <p:sp>
            <p:nvSpPr>
              <p:cNvPr id="23" name="楕円 22">
                <a:extLst>
                  <a:ext uri="{FF2B5EF4-FFF2-40B4-BE49-F238E27FC236}">
                    <a16:creationId xmlns:a16="http://schemas.microsoft.com/office/drawing/2014/main" id="{88780709-373A-2F50-F225-9DC1A7FF2ADE}"/>
                  </a:ext>
                </a:extLst>
              </p:cNvPr>
              <p:cNvSpPr/>
              <p:nvPr/>
            </p:nvSpPr>
            <p:spPr>
              <a:xfrm>
                <a:off x="1183662" y="2592686"/>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1</a:t>
                </a:r>
                <a:endParaRPr kumimoji="1" lang="ja-JP" altLang="en-US" sz="1100" b="1" spc="100"/>
              </a:p>
            </p:txBody>
          </p:sp>
          <p:sp>
            <p:nvSpPr>
              <p:cNvPr id="24" name="楕円 23">
                <a:extLst>
                  <a:ext uri="{FF2B5EF4-FFF2-40B4-BE49-F238E27FC236}">
                    <a16:creationId xmlns:a16="http://schemas.microsoft.com/office/drawing/2014/main" id="{B0A42B90-04D9-6F25-EBAA-CCD7E2EF9187}"/>
                  </a:ext>
                </a:extLst>
              </p:cNvPr>
              <p:cNvSpPr/>
              <p:nvPr/>
            </p:nvSpPr>
            <p:spPr>
              <a:xfrm>
                <a:off x="1183662" y="2883183"/>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2</a:t>
                </a:r>
                <a:endParaRPr kumimoji="1" lang="ja-JP" altLang="en-US" sz="1100" b="1" spc="100"/>
              </a:p>
            </p:txBody>
          </p:sp>
          <p:sp>
            <p:nvSpPr>
              <p:cNvPr id="25" name="楕円 24">
                <a:extLst>
                  <a:ext uri="{FF2B5EF4-FFF2-40B4-BE49-F238E27FC236}">
                    <a16:creationId xmlns:a16="http://schemas.microsoft.com/office/drawing/2014/main" id="{830D60DA-7134-5683-3020-E7DB69861AD6}"/>
                  </a:ext>
                </a:extLst>
              </p:cNvPr>
              <p:cNvSpPr/>
              <p:nvPr/>
            </p:nvSpPr>
            <p:spPr>
              <a:xfrm>
                <a:off x="1183662" y="3513514"/>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3</a:t>
                </a:r>
                <a:endParaRPr kumimoji="1" lang="ja-JP" altLang="en-US" sz="1100" b="1" spc="100"/>
              </a:p>
            </p:txBody>
          </p:sp>
          <p:sp>
            <p:nvSpPr>
              <p:cNvPr id="26" name="楕円 25">
                <a:extLst>
                  <a:ext uri="{FF2B5EF4-FFF2-40B4-BE49-F238E27FC236}">
                    <a16:creationId xmlns:a16="http://schemas.microsoft.com/office/drawing/2014/main" id="{9F97AF91-1CEE-44F8-5834-B2C2DF6536EF}"/>
                  </a:ext>
                </a:extLst>
              </p:cNvPr>
              <p:cNvSpPr/>
              <p:nvPr/>
            </p:nvSpPr>
            <p:spPr>
              <a:xfrm>
                <a:off x="5640308" y="2592686"/>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4</a:t>
                </a:r>
                <a:endParaRPr kumimoji="1" lang="ja-JP" altLang="en-US" sz="1100" b="1" spc="100"/>
              </a:p>
            </p:txBody>
          </p:sp>
          <p:sp>
            <p:nvSpPr>
              <p:cNvPr id="27" name="楕円 26">
                <a:extLst>
                  <a:ext uri="{FF2B5EF4-FFF2-40B4-BE49-F238E27FC236}">
                    <a16:creationId xmlns:a16="http://schemas.microsoft.com/office/drawing/2014/main" id="{C373AAC9-C0D8-623A-0814-B045A9081271}"/>
                  </a:ext>
                </a:extLst>
              </p:cNvPr>
              <p:cNvSpPr/>
              <p:nvPr/>
            </p:nvSpPr>
            <p:spPr>
              <a:xfrm>
                <a:off x="5640308" y="2875943"/>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5</a:t>
                </a:r>
                <a:endParaRPr kumimoji="1" lang="ja-JP" altLang="en-US" sz="1100" b="1" spc="100"/>
              </a:p>
            </p:txBody>
          </p:sp>
          <p:sp>
            <p:nvSpPr>
              <p:cNvPr id="28" name="楕円 27">
                <a:extLst>
                  <a:ext uri="{FF2B5EF4-FFF2-40B4-BE49-F238E27FC236}">
                    <a16:creationId xmlns:a16="http://schemas.microsoft.com/office/drawing/2014/main" id="{52B65BD2-D379-DCF7-5677-4F9F888ABFE9}"/>
                  </a:ext>
                </a:extLst>
              </p:cNvPr>
              <p:cNvSpPr/>
              <p:nvPr/>
            </p:nvSpPr>
            <p:spPr>
              <a:xfrm>
                <a:off x="5640308" y="3159200"/>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6</a:t>
                </a:r>
                <a:endParaRPr kumimoji="1" lang="ja-JP" altLang="en-US" sz="1100" b="1" spc="100"/>
              </a:p>
            </p:txBody>
          </p:sp>
          <p:sp>
            <p:nvSpPr>
              <p:cNvPr id="29" name="楕円 28">
                <a:extLst>
                  <a:ext uri="{FF2B5EF4-FFF2-40B4-BE49-F238E27FC236}">
                    <a16:creationId xmlns:a16="http://schemas.microsoft.com/office/drawing/2014/main" id="{C875EB67-C5EB-A6A4-2181-B9B661E1E51C}"/>
                  </a:ext>
                </a:extLst>
              </p:cNvPr>
              <p:cNvSpPr/>
              <p:nvPr/>
            </p:nvSpPr>
            <p:spPr>
              <a:xfrm>
                <a:off x="5640308" y="3442458"/>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7</a:t>
                </a:r>
                <a:endParaRPr kumimoji="1" lang="ja-JP" altLang="en-US" sz="1100" b="1" spc="100"/>
              </a:p>
            </p:txBody>
          </p:sp>
          <p:sp>
            <p:nvSpPr>
              <p:cNvPr id="30" name="四角形: 角を丸くする 29">
                <a:extLst>
                  <a:ext uri="{FF2B5EF4-FFF2-40B4-BE49-F238E27FC236}">
                    <a16:creationId xmlns:a16="http://schemas.microsoft.com/office/drawing/2014/main" id="{F07C9776-2C3A-7E94-1C3E-6555B2261C50}"/>
                  </a:ext>
                </a:extLst>
              </p:cNvPr>
              <p:cNvSpPr/>
              <p:nvPr/>
            </p:nvSpPr>
            <p:spPr>
              <a:xfrm>
                <a:off x="1139109" y="4124017"/>
                <a:ext cx="3930755"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500" b="1" spc="150">
                    <a:solidFill>
                      <a:schemeClr val="tx1">
                        <a:lumMod val="75000"/>
                        <a:lumOff val="25000"/>
                      </a:schemeClr>
                    </a:solidFill>
                  </a:rPr>
                  <a:t>地域の実情等に応じて実施する内容事項</a:t>
                </a:r>
              </a:p>
            </p:txBody>
          </p:sp>
          <p:sp>
            <p:nvSpPr>
              <p:cNvPr id="31" name="四角形: 角を丸くする 30">
                <a:extLst>
                  <a:ext uri="{FF2B5EF4-FFF2-40B4-BE49-F238E27FC236}">
                    <a16:creationId xmlns:a16="http://schemas.microsoft.com/office/drawing/2014/main" id="{39EE1F86-A139-3A2A-4D5B-2A8B91BF52D8}"/>
                  </a:ext>
                </a:extLst>
              </p:cNvPr>
              <p:cNvSpPr/>
              <p:nvPr/>
            </p:nvSpPr>
            <p:spPr>
              <a:xfrm>
                <a:off x="5962371" y="2592686"/>
                <a:ext cx="4092970" cy="113682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spcBef>
                    <a:spcPts val="300"/>
                  </a:spcBef>
                  <a:spcAft>
                    <a:spcPts val="300"/>
                  </a:spcAft>
                </a:pPr>
                <a:r>
                  <a:rPr kumimoji="1" lang="ja-JP" altLang="en-US" sz="1400" dirty="0">
                    <a:solidFill>
                      <a:schemeClr val="tx1">
                        <a:lumMod val="75000"/>
                        <a:lumOff val="25000"/>
                      </a:schemeClr>
                    </a:solidFill>
                  </a:rPr>
                  <a:t>食事の提供</a:t>
                </a:r>
              </a:p>
              <a:p>
                <a:pPr>
                  <a:spcBef>
                    <a:spcPts val="300"/>
                  </a:spcBef>
                  <a:spcAft>
                    <a:spcPts val="300"/>
                  </a:spcAft>
                </a:pPr>
                <a:r>
                  <a:rPr kumimoji="1" lang="ja-JP" altLang="en-US" sz="1400" dirty="0">
                    <a:solidFill>
                      <a:schemeClr val="tx1">
                        <a:lumMod val="75000"/>
                        <a:lumOff val="25000"/>
                      </a:schemeClr>
                    </a:solidFill>
                  </a:rPr>
                  <a:t>課外活動の提供</a:t>
                </a:r>
              </a:p>
              <a:p>
                <a:pPr>
                  <a:spcBef>
                    <a:spcPts val="300"/>
                  </a:spcBef>
                  <a:spcAft>
                    <a:spcPts val="300"/>
                  </a:spcAft>
                </a:pPr>
                <a:r>
                  <a:rPr kumimoji="1" lang="ja-JP" altLang="en-US" sz="1400" dirty="0">
                    <a:solidFill>
                      <a:schemeClr val="tx1">
                        <a:lumMod val="75000"/>
                        <a:lumOff val="25000"/>
                      </a:schemeClr>
                    </a:solidFill>
                  </a:rPr>
                  <a:t>学校、医療機関、地域団体等の関係機関との連携</a:t>
                </a:r>
              </a:p>
              <a:p>
                <a:pPr>
                  <a:spcBef>
                    <a:spcPts val="300"/>
                  </a:spcBef>
                  <a:spcAft>
                    <a:spcPts val="300"/>
                  </a:spcAft>
                </a:pPr>
                <a:r>
                  <a:rPr kumimoji="1" lang="ja-JP" altLang="en-US" sz="1400" dirty="0">
                    <a:solidFill>
                      <a:schemeClr val="tx1">
                        <a:lumMod val="75000"/>
                        <a:lumOff val="25000"/>
                      </a:schemeClr>
                    </a:solidFill>
                  </a:rPr>
                  <a:t>保護者への情報提供、相談支援</a:t>
                </a:r>
                <a:endParaRPr kumimoji="1" lang="ja-JP" altLang="en-US" sz="1100" dirty="0">
                  <a:solidFill>
                    <a:schemeClr val="tx1">
                      <a:lumMod val="75000"/>
                      <a:lumOff val="25000"/>
                    </a:schemeClr>
                  </a:solidFill>
                </a:endParaRPr>
              </a:p>
            </p:txBody>
          </p:sp>
          <p:sp>
            <p:nvSpPr>
              <p:cNvPr id="32" name="楕円 31">
                <a:extLst>
                  <a:ext uri="{FF2B5EF4-FFF2-40B4-BE49-F238E27FC236}">
                    <a16:creationId xmlns:a16="http://schemas.microsoft.com/office/drawing/2014/main" id="{DE4A32B1-05A1-0F3D-779A-5088E7653A7D}"/>
                  </a:ext>
                </a:extLst>
              </p:cNvPr>
              <p:cNvSpPr/>
              <p:nvPr/>
            </p:nvSpPr>
            <p:spPr>
              <a:xfrm>
                <a:off x="5640308" y="4169109"/>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8</a:t>
                </a:r>
                <a:endParaRPr kumimoji="1" lang="ja-JP" altLang="en-US" sz="1100" b="1" spc="100"/>
              </a:p>
            </p:txBody>
          </p:sp>
          <p:sp>
            <p:nvSpPr>
              <p:cNvPr id="33" name="四角形: 角を丸くする 32">
                <a:extLst>
                  <a:ext uri="{FF2B5EF4-FFF2-40B4-BE49-F238E27FC236}">
                    <a16:creationId xmlns:a16="http://schemas.microsoft.com/office/drawing/2014/main" id="{41009F8B-0C03-5027-F1A4-3915C987D6FC}"/>
                  </a:ext>
                </a:extLst>
              </p:cNvPr>
              <p:cNvSpPr/>
              <p:nvPr/>
            </p:nvSpPr>
            <p:spPr>
              <a:xfrm>
                <a:off x="5962371" y="4172115"/>
                <a:ext cx="409297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spcBef>
                    <a:spcPts val="300"/>
                  </a:spcBef>
                  <a:spcAft>
                    <a:spcPts val="300"/>
                  </a:spcAft>
                </a:pPr>
                <a:r>
                  <a:rPr kumimoji="1" lang="ja-JP" altLang="en-US" sz="1400">
                    <a:solidFill>
                      <a:schemeClr val="tx1">
                        <a:lumMod val="75000"/>
                        <a:lumOff val="25000"/>
                      </a:schemeClr>
                    </a:solidFill>
                  </a:rPr>
                  <a:t>送迎支援</a:t>
                </a:r>
              </a:p>
            </p:txBody>
          </p:sp>
          <p:cxnSp>
            <p:nvCxnSpPr>
              <p:cNvPr id="34" name="直線コネクタ 33">
                <a:extLst>
                  <a:ext uri="{FF2B5EF4-FFF2-40B4-BE49-F238E27FC236}">
                    <a16:creationId xmlns:a16="http://schemas.microsoft.com/office/drawing/2014/main" id="{1949C172-DB18-9ED1-E0BD-64934192B2DF}"/>
                  </a:ext>
                </a:extLst>
              </p:cNvPr>
              <p:cNvCxnSpPr>
                <a:cxnSpLocks/>
              </p:cNvCxnSpPr>
              <p:nvPr/>
            </p:nvCxnSpPr>
            <p:spPr>
              <a:xfrm>
                <a:off x="1139109" y="3989618"/>
                <a:ext cx="877762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43" name="四角形: 角を丸くする 42">
            <a:extLst>
              <a:ext uri="{FF2B5EF4-FFF2-40B4-BE49-F238E27FC236}">
                <a16:creationId xmlns:a16="http://schemas.microsoft.com/office/drawing/2014/main" id="{EEF7DE42-C259-0E0C-4B28-0BC96D5DC14D}"/>
              </a:ext>
            </a:extLst>
          </p:cNvPr>
          <p:cNvSpPr/>
          <p:nvPr/>
        </p:nvSpPr>
        <p:spPr>
          <a:xfrm>
            <a:off x="719905" y="3088986"/>
            <a:ext cx="9251999" cy="3240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sz="1500" b="1" spc="300"/>
              <a:t>事業</a:t>
            </a:r>
            <a:r>
              <a:rPr kumimoji="1" lang="ja-JP" altLang="en-US" sz="1500" b="1" spc="300"/>
              <a:t>の</a:t>
            </a:r>
            <a:r>
              <a:rPr kumimoji="1" lang="zh-TW" altLang="en-US" sz="1500" b="1" spc="300"/>
              <a:t>内容</a:t>
            </a:r>
          </a:p>
        </p:txBody>
      </p:sp>
      <p:sp>
        <p:nvSpPr>
          <p:cNvPr id="5" name="四角形: 角を丸くする 4">
            <a:extLst>
              <a:ext uri="{FF2B5EF4-FFF2-40B4-BE49-F238E27FC236}">
                <a16:creationId xmlns:a16="http://schemas.microsoft.com/office/drawing/2014/main" id="{1C61B5F8-5A46-560D-1BAC-118A5C35CE1E}"/>
              </a:ext>
            </a:extLst>
          </p:cNvPr>
          <p:cNvSpPr/>
          <p:nvPr/>
        </p:nvSpPr>
        <p:spPr>
          <a:xfrm>
            <a:off x="1282413" y="6255265"/>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buClr>
                <a:schemeClr val="bg1">
                  <a:lumMod val="65000"/>
                </a:schemeClr>
              </a:buClr>
              <a:buSzPct val="70000"/>
            </a:pPr>
            <a:r>
              <a:rPr kumimoji="1" lang="ja-JP" altLang="en-US" sz="800">
                <a:solidFill>
                  <a:schemeClr val="tx1">
                    <a:lumMod val="75000"/>
                    <a:lumOff val="25000"/>
                  </a:schemeClr>
                </a:solidFill>
              </a:rPr>
              <a:t>出所：こども家庭庁「児童育成支援拠点事業実施要綱」</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/50439ba1-c44b-450c-b936-cf0f572709d7/5fa8a7e2/20250501_policies_kosodateshien_jido-kyoten_15.pdf〉</a:t>
            </a:r>
            <a:r>
              <a:rPr kumimoji="1" lang="ja-JP" altLang="en-US" sz="800">
                <a:solidFill>
                  <a:schemeClr val="tx1">
                    <a:lumMod val="75000"/>
                    <a:lumOff val="25000"/>
                  </a:schemeClr>
                </a:solidFill>
              </a:rPr>
              <a:t>（最終閲覧日</a:t>
            </a:r>
            <a:r>
              <a:rPr kumimoji="1" lang="en-US" altLang="ja-JP" sz="800">
                <a:solidFill>
                  <a:schemeClr val="tx1">
                    <a:lumMod val="75000"/>
                    <a:lumOff val="25000"/>
                  </a:schemeClr>
                </a:solidFill>
              </a:rPr>
              <a:t>2026/3/23</a:t>
            </a:r>
            <a:r>
              <a:rPr kumimoji="1" lang="ja-JP" altLang="en-US" sz="800">
                <a:solidFill>
                  <a:schemeClr val="tx1">
                    <a:lumMod val="75000"/>
                    <a:lumOff val="25000"/>
                  </a:schemeClr>
                </a:solidFill>
              </a:rPr>
              <a:t>）より抜粋</a:t>
            </a:r>
          </a:p>
        </p:txBody>
      </p:sp>
    </p:spTree>
    <p:extLst>
      <p:ext uri="{BB962C8B-B14F-4D97-AF65-F5344CB8AC3E}">
        <p14:creationId xmlns:p14="http://schemas.microsoft.com/office/powerpoint/2010/main" val="394768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50E9E-DB99-BF6F-BD38-F2CA0ECDAC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DC94FC-46D1-14BB-EACE-8FFD2D6B0297}"/>
              </a:ext>
            </a:extLst>
          </p:cNvPr>
          <p:cNvSpPr>
            <a:spLocks noGrp="1"/>
          </p:cNvSpPr>
          <p:nvPr>
            <p:ph type="title"/>
          </p:nvPr>
        </p:nvSpPr>
        <p:spPr/>
        <p:txBody>
          <a:bodyPr/>
          <a:lstStyle/>
          <a:p>
            <a:r>
              <a:rPr kumimoji="1" lang="ja-JP" altLang="en-US"/>
              <a:t>「安全・安心な居場所の提供」の重要性</a:t>
            </a:r>
          </a:p>
        </p:txBody>
      </p:sp>
      <p:sp>
        <p:nvSpPr>
          <p:cNvPr id="3" name="スライド番号プレースホルダー 2">
            <a:extLst>
              <a:ext uri="{FF2B5EF4-FFF2-40B4-BE49-F238E27FC236}">
                <a16:creationId xmlns:a16="http://schemas.microsoft.com/office/drawing/2014/main" id="{382A6075-B667-2919-420E-6E19D60014F4}"/>
              </a:ext>
            </a:extLst>
          </p:cNvPr>
          <p:cNvSpPr>
            <a:spLocks noGrp="1"/>
          </p:cNvSpPr>
          <p:nvPr>
            <p:ph type="sldNum" sz="quarter" idx="12"/>
          </p:nvPr>
        </p:nvSpPr>
        <p:spPr/>
        <p:txBody>
          <a:bodyPr/>
          <a:lstStyle/>
          <a:p>
            <a:pPr algn="ctr"/>
            <a:fld id="{76EF8E48-CEE7-4676-9C0E-B2BDD8285033}" type="slidenum">
              <a:rPr kumimoji="1" lang="ja-JP" altLang="en-US" smtClean="0"/>
              <a:pPr algn="ctr"/>
              <a:t>55</a:t>
            </a:fld>
            <a:endParaRPr kumimoji="1" lang="ja-JP" altLang="en-US"/>
          </a:p>
        </p:txBody>
      </p:sp>
      <p:sp>
        <p:nvSpPr>
          <p:cNvPr id="4" name="テキスト プレースホルダー 3">
            <a:extLst>
              <a:ext uri="{FF2B5EF4-FFF2-40B4-BE49-F238E27FC236}">
                <a16:creationId xmlns:a16="http://schemas.microsoft.com/office/drawing/2014/main" id="{A9B811E4-E865-4A3C-A36A-1995A53F42FC}"/>
              </a:ext>
            </a:extLst>
          </p:cNvPr>
          <p:cNvSpPr>
            <a:spLocks noGrp="1"/>
          </p:cNvSpPr>
          <p:nvPr>
            <p:ph type="body" sz="half" idx="2"/>
          </p:nvPr>
        </p:nvSpPr>
        <p:spPr>
          <a:xfrm>
            <a:off x="539906" y="1002464"/>
            <a:ext cx="9612000" cy="997046"/>
          </a:xfrm>
        </p:spPr>
        <p:txBody>
          <a:bodyPr/>
          <a:lstStyle/>
          <a:p>
            <a:pPr marL="285750" indent="-285750">
              <a:buClr>
                <a:srgbClr val="01B4D2"/>
              </a:buClr>
              <a:buSzPct val="80000"/>
              <a:buFont typeface="Wingdings" panose="05000000000000000000" pitchFamily="2" charset="2"/>
              <a:buChar char="l"/>
            </a:pPr>
            <a:r>
              <a:rPr kumimoji="1" lang="ja-JP" altLang="en-US"/>
              <a:t>８つの実施項目のうち、</a:t>
            </a:r>
            <a:r>
              <a:rPr kumimoji="1" lang="ja-JP" altLang="en-US">
                <a:solidFill>
                  <a:srgbClr val="019DB7"/>
                </a:solidFill>
              </a:rPr>
              <a:t>最も重要で優先されるべきは「</a:t>
            </a:r>
            <a:r>
              <a:rPr kumimoji="1" lang="en-US" altLang="ja-JP">
                <a:solidFill>
                  <a:srgbClr val="019DB7"/>
                </a:solidFill>
              </a:rPr>
              <a:t>1.</a:t>
            </a:r>
            <a:r>
              <a:rPr kumimoji="1" lang="ja-JP" altLang="en-US">
                <a:solidFill>
                  <a:srgbClr val="019DB7"/>
                </a:solidFill>
              </a:rPr>
              <a:t>安全・安心な居場所の提供」</a:t>
            </a:r>
            <a:r>
              <a:rPr kumimoji="1" lang="ja-JP" altLang="en-US"/>
              <a:t>です。</a:t>
            </a:r>
          </a:p>
          <a:p>
            <a:pPr marL="285750" indent="-285750">
              <a:buClr>
                <a:srgbClr val="01B4D2"/>
              </a:buClr>
              <a:buSzPct val="80000"/>
              <a:buFont typeface="Wingdings" panose="05000000000000000000" pitchFamily="2" charset="2"/>
              <a:buChar char="l"/>
            </a:pPr>
            <a:r>
              <a:rPr kumimoji="1" lang="ja-JP" altLang="en-US"/>
              <a:t>特に</a:t>
            </a:r>
            <a:r>
              <a:rPr kumimoji="1" lang="ja-JP" altLang="en-US">
                <a:solidFill>
                  <a:srgbClr val="019DB7"/>
                </a:solidFill>
              </a:rPr>
              <a:t>「</a:t>
            </a:r>
            <a:r>
              <a:rPr kumimoji="1" lang="en-US" altLang="ja-JP">
                <a:solidFill>
                  <a:srgbClr val="019DB7"/>
                </a:solidFill>
              </a:rPr>
              <a:t>3.</a:t>
            </a:r>
            <a:r>
              <a:rPr kumimoji="1" lang="ja-JP" altLang="en-US">
                <a:solidFill>
                  <a:srgbClr val="019DB7"/>
                </a:solidFill>
              </a:rPr>
              <a:t>学習の支援」、「</a:t>
            </a:r>
            <a:r>
              <a:rPr kumimoji="1" lang="en-US" altLang="ja-JP">
                <a:solidFill>
                  <a:srgbClr val="019DB7"/>
                </a:solidFill>
              </a:rPr>
              <a:t>5.</a:t>
            </a:r>
            <a:r>
              <a:rPr kumimoji="1" lang="ja-JP" altLang="en-US">
                <a:solidFill>
                  <a:srgbClr val="019DB7"/>
                </a:solidFill>
              </a:rPr>
              <a:t>課外活動の提供」</a:t>
            </a:r>
            <a:r>
              <a:rPr kumimoji="1" lang="ja-JP" altLang="en-US"/>
              <a:t>などは、</a:t>
            </a:r>
            <a:r>
              <a:rPr kumimoji="1" lang="ja-JP" altLang="en-US">
                <a:solidFill>
                  <a:srgbClr val="019DB7"/>
                </a:solidFill>
              </a:rPr>
              <a:t>利用児童の意向を踏まえ、安全・安心感を損なわないことに留意</a:t>
            </a:r>
            <a:r>
              <a:rPr kumimoji="1" lang="ja-JP" altLang="en-US"/>
              <a:t>しつつ実施することが重要です。</a:t>
            </a:r>
          </a:p>
        </p:txBody>
      </p:sp>
      <p:sp>
        <p:nvSpPr>
          <p:cNvPr id="5" name="フローチャート: 手作業 21">
            <a:extLst>
              <a:ext uri="{FF2B5EF4-FFF2-40B4-BE49-F238E27FC236}">
                <a16:creationId xmlns:a16="http://schemas.microsoft.com/office/drawing/2014/main" id="{F420ADBC-696F-74E0-2B3F-5B0E820148E0}"/>
              </a:ext>
            </a:extLst>
          </p:cNvPr>
          <p:cNvSpPr/>
          <p:nvPr/>
        </p:nvSpPr>
        <p:spPr>
          <a:xfrm>
            <a:off x="494521" y="2386644"/>
            <a:ext cx="9702770" cy="413366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35 w 10000"/>
              <a:gd name="connsiteY2" fmla="*/ 9965 h 10000"/>
              <a:gd name="connsiteX3" fmla="*/ 2000 w 10000"/>
              <a:gd name="connsiteY3" fmla="*/ 10000 h 10000"/>
              <a:gd name="connsiteX4" fmla="*/ 0 w 10000"/>
              <a:gd name="connsiteY4" fmla="*/ 0 h 10000"/>
              <a:gd name="connsiteX0" fmla="*/ 0 w 10000"/>
              <a:gd name="connsiteY0" fmla="*/ 0 h 9965"/>
              <a:gd name="connsiteX1" fmla="*/ 10000 w 10000"/>
              <a:gd name="connsiteY1" fmla="*/ 0 h 9965"/>
              <a:gd name="connsiteX2" fmla="*/ 8435 w 10000"/>
              <a:gd name="connsiteY2" fmla="*/ 9965 h 9965"/>
              <a:gd name="connsiteX3" fmla="*/ 1575 w 10000"/>
              <a:gd name="connsiteY3" fmla="*/ 9965 h 9965"/>
              <a:gd name="connsiteX4" fmla="*/ 0 w 10000"/>
              <a:gd name="connsiteY4" fmla="*/ 0 h 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65">
                <a:moveTo>
                  <a:pt x="0" y="0"/>
                </a:moveTo>
                <a:lnTo>
                  <a:pt x="10000" y="0"/>
                </a:lnTo>
                <a:lnTo>
                  <a:pt x="8435" y="9965"/>
                </a:lnTo>
                <a:lnTo>
                  <a:pt x="1575" y="9965"/>
                </a:lnTo>
                <a:lnTo>
                  <a:pt x="0" y="0"/>
                </a:lnTo>
                <a:close/>
              </a:path>
            </a:pathLst>
          </a:custGeom>
          <a:gradFill flip="none" rotWithShape="1">
            <a:gsLst>
              <a:gs pos="0">
                <a:schemeClr val="bg1"/>
              </a:gs>
              <a:gs pos="80000">
                <a:srgbClr val="E4F6FD"/>
              </a:gs>
              <a:gs pos="100000">
                <a:srgbClr val="E4F6FD"/>
              </a:gs>
            </a:gsLst>
            <a:lin ang="54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6" name="楕円 15">
            <a:extLst>
              <a:ext uri="{FF2B5EF4-FFF2-40B4-BE49-F238E27FC236}">
                <a16:creationId xmlns:a16="http://schemas.microsoft.com/office/drawing/2014/main" id="{0CB5D5E6-AD33-57D6-9F18-55B60D1EFE35}"/>
              </a:ext>
            </a:extLst>
          </p:cNvPr>
          <p:cNvSpPr/>
          <p:nvPr/>
        </p:nvSpPr>
        <p:spPr>
          <a:xfrm>
            <a:off x="1434999" y="2966258"/>
            <a:ext cx="1505394" cy="1505394"/>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rPr>
              <a:t>生活習慣の</a:t>
            </a:r>
            <a:endParaRPr kumimoji="1" lang="en-US" altLang="ja-JP"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rPr>
              <a:t>形成</a:t>
            </a:r>
          </a:p>
        </p:txBody>
      </p:sp>
      <p:sp>
        <p:nvSpPr>
          <p:cNvPr id="18" name="楕円 17">
            <a:extLst>
              <a:ext uri="{FF2B5EF4-FFF2-40B4-BE49-F238E27FC236}">
                <a16:creationId xmlns:a16="http://schemas.microsoft.com/office/drawing/2014/main" id="{A78E1A31-0BE4-9F95-DB72-1900138C7A5B}"/>
              </a:ext>
            </a:extLst>
          </p:cNvPr>
          <p:cNvSpPr/>
          <p:nvPr/>
        </p:nvSpPr>
        <p:spPr>
          <a:xfrm>
            <a:off x="2040249" y="2854683"/>
            <a:ext cx="286636" cy="286636"/>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2</a:t>
            </a:r>
            <a:endParaRPr kumimoji="1" lang="ja-JP" altLang="en-US" sz="1200" b="1" spc="100"/>
          </a:p>
        </p:txBody>
      </p:sp>
      <p:sp>
        <p:nvSpPr>
          <p:cNvPr id="22" name="楕円 21">
            <a:extLst>
              <a:ext uri="{FF2B5EF4-FFF2-40B4-BE49-F238E27FC236}">
                <a16:creationId xmlns:a16="http://schemas.microsoft.com/office/drawing/2014/main" id="{A56C6E80-1F60-B9A9-6949-6779746FD014}"/>
              </a:ext>
            </a:extLst>
          </p:cNvPr>
          <p:cNvSpPr/>
          <p:nvPr/>
        </p:nvSpPr>
        <p:spPr>
          <a:xfrm>
            <a:off x="2589588" y="4181596"/>
            <a:ext cx="1505394" cy="1505394"/>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rPr>
              <a:t>学習の支援</a:t>
            </a:r>
          </a:p>
        </p:txBody>
      </p:sp>
      <p:sp>
        <p:nvSpPr>
          <p:cNvPr id="23" name="楕円 22">
            <a:extLst>
              <a:ext uri="{FF2B5EF4-FFF2-40B4-BE49-F238E27FC236}">
                <a16:creationId xmlns:a16="http://schemas.microsoft.com/office/drawing/2014/main" id="{9E98FBEA-FEA6-D953-AD2B-F1C95E2A6D4B}"/>
              </a:ext>
            </a:extLst>
          </p:cNvPr>
          <p:cNvSpPr/>
          <p:nvPr/>
        </p:nvSpPr>
        <p:spPr>
          <a:xfrm>
            <a:off x="3195758" y="4048814"/>
            <a:ext cx="286636" cy="286636"/>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3</a:t>
            </a:r>
            <a:endParaRPr kumimoji="1" lang="ja-JP" altLang="en-US" sz="1200" b="1" spc="100"/>
          </a:p>
        </p:txBody>
      </p:sp>
      <p:sp>
        <p:nvSpPr>
          <p:cNvPr id="24" name="楕円 23">
            <a:extLst>
              <a:ext uri="{FF2B5EF4-FFF2-40B4-BE49-F238E27FC236}">
                <a16:creationId xmlns:a16="http://schemas.microsoft.com/office/drawing/2014/main" id="{ED9B92A8-2275-7DB9-8236-034FA0528144}"/>
              </a:ext>
            </a:extLst>
          </p:cNvPr>
          <p:cNvSpPr/>
          <p:nvPr/>
        </p:nvSpPr>
        <p:spPr>
          <a:xfrm>
            <a:off x="3693395" y="2966258"/>
            <a:ext cx="1505394" cy="1505394"/>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rPr>
              <a:t>食事の提供</a:t>
            </a:r>
          </a:p>
        </p:txBody>
      </p:sp>
      <p:sp>
        <p:nvSpPr>
          <p:cNvPr id="25" name="楕円 24">
            <a:extLst>
              <a:ext uri="{FF2B5EF4-FFF2-40B4-BE49-F238E27FC236}">
                <a16:creationId xmlns:a16="http://schemas.microsoft.com/office/drawing/2014/main" id="{B5C019D1-6C3B-265F-D395-55D01D379C3B}"/>
              </a:ext>
            </a:extLst>
          </p:cNvPr>
          <p:cNvSpPr/>
          <p:nvPr/>
        </p:nvSpPr>
        <p:spPr>
          <a:xfrm>
            <a:off x="4302774" y="2854683"/>
            <a:ext cx="286636" cy="286636"/>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4</a:t>
            </a:r>
            <a:endParaRPr kumimoji="1" lang="ja-JP" altLang="en-US" sz="1200" b="1" spc="100"/>
          </a:p>
        </p:txBody>
      </p:sp>
      <p:sp>
        <p:nvSpPr>
          <p:cNvPr id="26" name="楕円 25">
            <a:extLst>
              <a:ext uri="{FF2B5EF4-FFF2-40B4-BE49-F238E27FC236}">
                <a16:creationId xmlns:a16="http://schemas.microsoft.com/office/drawing/2014/main" id="{98A8CEA2-9C59-709F-6BA0-FFE6D3B7428B}"/>
              </a:ext>
            </a:extLst>
          </p:cNvPr>
          <p:cNvSpPr/>
          <p:nvPr/>
        </p:nvSpPr>
        <p:spPr>
          <a:xfrm>
            <a:off x="4892349" y="4181596"/>
            <a:ext cx="1505394" cy="1505394"/>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rPr>
              <a:t>課外活動の</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rPr>
              <a:t>提供</a:t>
            </a:r>
          </a:p>
        </p:txBody>
      </p:sp>
      <p:sp>
        <p:nvSpPr>
          <p:cNvPr id="27" name="楕円 26">
            <a:extLst>
              <a:ext uri="{FF2B5EF4-FFF2-40B4-BE49-F238E27FC236}">
                <a16:creationId xmlns:a16="http://schemas.microsoft.com/office/drawing/2014/main" id="{046D12F5-54FE-5B14-C383-6739D92DC1F9}"/>
              </a:ext>
            </a:extLst>
          </p:cNvPr>
          <p:cNvSpPr/>
          <p:nvPr/>
        </p:nvSpPr>
        <p:spPr>
          <a:xfrm>
            <a:off x="5501728" y="4048814"/>
            <a:ext cx="286636" cy="286636"/>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5</a:t>
            </a:r>
            <a:endParaRPr kumimoji="1" lang="ja-JP" altLang="en-US" sz="1200" b="1" spc="100"/>
          </a:p>
        </p:txBody>
      </p:sp>
      <p:sp>
        <p:nvSpPr>
          <p:cNvPr id="29" name="楕円 28">
            <a:extLst>
              <a:ext uri="{FF2B5EF4-FFF2-40B4-BE49-F238E27FC236}">
                <a16:creationId xmlns:a16="http://schemas.microsoft.com/office/drawing/2014/main" id="{985FFEF6-92E2-B71A-B876-1B9A1249989C}"/>
              </a:ext>
            </a:extLst>
          </p:cNvPr>
          <p:cNvSpPr/>
          <p:nvPr/>
        </p:nvSpPr>
        <p:spPr>
          <a:xfrm>
            <a:off x="6091302" y="2966258"/>
            <a:ext cx="1505394" cy="1505394"/>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rPr>
              <a:t>学校、医療機関、地域団体等の関係機関との連携</a:t>
            </a:r>
          </a:p>
        </p:txBody>
      </p:sp>
      <p:sp>
        <p:nvSpPr>
          <p:cNvPr id="30" name="楕円 29">
            <a:extLst>
              <a:ext uri="{FF2B5EF4-FFF2-40B4-BE49-F238E27FC236}">
                <a16:creationId xmlns:a16="http://schemas.microsoft.com/office/drawing/2014/main" id="{E094BF8D-3911-DE5E-EE30-A0C80AF32351}"/>
              </a:ext>
            </a:extLst>
          </p:cNvPr>
          <p:cNvSpPr/>
          <p:nvPr/>
        </p:nvSpPr>
        <p:spPr>
          <a:xfrm>
            <a:off x="6700681" y="2859485"/>
            <a:ext cx="286636" cy="286636"/>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6</a:t>
            </a:r>
            <a:endParaRPr kumimoji="1" lang="ja-JP" altLang="en-US" sz="1200" b="1" spc="100"/>
          </a:p>
        </p:txBody>
      </p:sp>
      <p:sp>
        <p:nvSpPr>
          <p:cNvPr id="31" name="楕円 30">
            <a:extLst>
              <a:ext uri="{FF2B5EF4-FFF2-40B4-BE49-F238E27FC236}">
                <a16:creationId xmlns:a16="http://schemas.microsoft.com/office/drawing/2014/main" id="{C3CE6D9F-D1BF-CC13-1635-9617CCF24AD9}"/>
              </a:ext>
            </a:extLst>
          </p:cNvPr>
          <p:cNvSpPr/>
          <p:nvPr/>
        </p:nvSpPr>
        <p:spPr>
          <a:xfrm>
            <a:off x="7280622" y="4181596"/>
            <a:ext cx="1505394" cy="1505394"/>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20000"/>
              </a:lnSpc>
              <a:spcBef>
                <a:spcPts val="0"/>
              </a:spcBef>
              <a:spcAft>
                <a:spcPts val="0"/>
              </a:spcAft>
              <a:buClrTx/>
              <a:buSzTx/>
              <a:buFontTx/>
              <a:buNone/>
              <a:tabLst>
                <a:tab pos="92075" algn="l"/>
              </a:tabLst>
              <a:defRPr/>
            </a:pPr>
            <a:endParaRPr kumimoji="1" lang="ja-JP" altLang="en-US" sz="1400" b="1" i="0" u="none" strike="noStrike" kern="1200" cap="none" spc="0" normalizeH="0" baseline="0" noProof="0">
              <a:ln>
                <a:noFill/>
              </a:ln>
              <a:solidFill>
                <a:srgbClr val="01B4D2"/>
              </a:solidFill>
              <a:effectLst/>
              <a:uLnTx/>
              <a:uFillTx/>
              <a:latin typeface="游ゴシック"/>
              <a:ea typeface="游ゴシック"/>
              <a:cs typeface="メイリオ" panose="020B0604030504040204" pitchFamily="50" charset="-128"/>
            </a:endParaRPr>
          </a:p>
        </p:txBody>
      </p:sp>
      <p:sp>
        <p:nvSpPr>
          <p:cNvPr id="32" name="楕円 31">
            <a:extLst>
              <a:ext uri="{FF2B5EF4-FFF2-40B4-BE49-F238E27FC236}">
                <a16:creationId xmlns:a16="http://schemas.microsoft.com/office/drawing/2014/main" id="{E26B5DCC-471B-1178-48EC-E2C0ABE5376C}"/>
              </a:ext>
            </a:extLst>
          </p:cNvPr>
          <p:cNvSpPr/>
          <p:nvPr/>
        </p:nvSpPr>
        <p:spPr>
          <a:xfrm>
            <a:off x="7890002" y="4055478"/>
            <a:ext cx="286636" cy="286636"/>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200" b="1" spc="100"/>
              <a:t>7</a:t>
            </a:r>
            <a:endParaRPr kumimoji="1" lang="ja-JP" altLang="en-US" sz="1200" b="1" spc="100"/>
          </a:p>
        </p:txBody>
      </p:sp>
      <p:sp>
        <p:nvSpPr>
          <p:cNvPr id="33" name="テキスト ボックス 32">
            <a:extLst>
              <a:ext uri="{FF2B5EF4-FFF2-40B4-BE49-F238E27FC236}">
                <a16:creationId xmlns:a16="http://schemas.microsoft.com/office/drawing/2014/main" id="{7CABCBEA-3E0E-3382-6DC0-287419B57D1D}"/>
              </a:ext>
            </a:extLst>
          </p:cNvPr>
          <p:cNvSpPr txBox="1"/>
          <p:nvPr/>
        </p:nvSpPr>
        <p:spPr>
          <a:xfrm>
            <a:off x="7169902" y="4477588"/>
            <a:ext cx="1726835" cy="955896"/>
          </a:xfrm>
          <a:prstGeom prst="rect">
            <a:avLst/>
          </a:prstGeom>
          <a:noFill/>
        </p:spPr>
        <p:txBody>
          <a:bodyPr wrap="square" lIns="0" tIns="0" rIns="0" bIns="36000" rtlCol="0">
            <a:spAutoFit/>
          </a:bodyPr>
          <a:lstStyle/>
          <a:p>
            <a:pPr algn="ctr">
              <a:lnSpc>
                <a:spcPct val="130000"/>
              </a:lnSpc>
            </a:pPr>
            <a:r>
              <a:rPr kumimoji="1" lang="ja-JP" altLang="en-US" sz="1400" b="1">
                <a:solidFill>
                  <a:srgbClr val="01B4D2"/>
                </a:solidFill>
                <a:cs typeface="メイリオ" panose="020B0604030504040204" pitchFamily="50" charset="-128"/>
              </a:rPr>
              <a:t>保護者への</a:t>
            </a:r>
            <a:endParaRPr kumimoji="1" lang="en-US" altLang="ja-JP" sz="1400" b="1">
              <a:solidFill>
                <a:srgbClr val="01B4D2"/>
              </a:solidFill>
              <a:cs typeface="メイリオ" panose="020B0604030504040204" pitchFamily="50" charset="-128"/>
            </a:endParaRPr>
          </a:p>
          <a:p>
            <a:pPr algn="ctr">
              <a:lnSpc>
                <a:spcPct val="130000"/>
              </a:lnSpc>
              <a:tabLst>
                <a:tab pos="174625" algn="l"/>
              </a:tabLst>
            </a:pPr>
            <a:r>
              <a:rPr kumimoji="1" lang="en-US" altLang="ja-JP" sz="1400" b="1">
                <a:solidFill>
                  <a:srgbClr val="01B4D2"/>
                </a:solidFill>
                <a:cs typeface="メイリオ" panose="020B0604030504040204" pitchFamily="50" charset="-128"/>
              </a:rPr>
              <a:t>	</a:t>
            </a:r>
            <a:r>
              <a:rPr kumimoji="1" lang="ja-JP" altLang="en-US" sz="1400" b="1">
                <a:solidFill>
                  <a:srgbClr val="01B4D2"/>
                </a:solidFill>
                <a:cs typeface="メイリオ" panose="020B0604030504040204" pitchFamily="50" charset="-128"/>
              </a:rPr>
              <a:t>情報提供、</a:t>
            </a:r>
            <a:endParaRPr kumimoji="1" lang="en-US" altLang="ja-JP" sz="1400" b="1">
              <a:solidFill>
                <a:srgbClr val="01B4D2"/>
              </a:solidFill>
              <a:cs typeface="メイリオ" panose="020B0604030504040204" pitchFamily="50" charset="-128"/>
            </a:endParaRPr>
          </a:p>
          <a:p>
            <a:pPr algn="ctr">
              <a:lnSpc>
                <a:spcPct val="130000"/>
              </a:lnSpc>
            </a:pPr>
            <a:r>
              <a:rPr kumimoji="1" lang="ja-JP" altLang="en-US" sz="1400" b="1">
                <a:solidFill>
                  <a:srgbClr val="01B4D2"/>
                </a:solidFill>
                <a:cs typeface="メイリオ" panose="020B0604030504040204" pitchFamily="50" charset="-128"/>
              </a:rPr>
              <a:t>相談支援</a:t>
            </a:r>
          </a:p>
        </p:txBody>
      </p:sp>
      <p:pic>
        <p:nvPicPr>
          <p:cNvPr id="44" name="図 43">
            <a:extLst>
              <a:ext uri="{FF2B5EF4-FFF2-40B4-BE49-F238E27FC236}">
                <a16:creationId xmlns:a16="http://schemas.microsoft.com/office/drawing/2014/main" id="{17DA67EC-24A1-2371-5A6E-13408A9C2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67" y="4205119"/>
            <a:ext cx="476240" cy="367385"/>
          </a:xfrm>
          <a:prstGeom prst="rect">
            <a:avLst/>
          </a:prstGeom>
        </p:spPr>
      </p:pic>
      <p:pic>
        <p:nvPicPr>
          <p:cNvPr id="46" name="図 45">
            <a:extLst>
              <a:ext uri="{FF2B5EF4-FFF2-40B4-BE49-F238E27FC236}">
                <a16:creationId xmlns:a16="http://schemas.microsoft.com/office/drawing/2014/main" id="{44247E35-D986-EBB8-721B-067A20552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750" y="5356891"/>
            <a:ext cx="387795" cy="387795"/>
          </a:xfrm>
          <a:prstGeom prst="rect">
            <a:avLst/>
          </a:prstGeom>
        </p:spPr>
      </p:pic>
      <p:pic>
        <p:nvPicPr>
          <p:cNvPr id="48" name="図 47">
            <a:extLst>
              <a:ext uri="{FF2B5EF4-FFF2-40B4-BE49-F238E27FC236}">
                <a16:creationId xmlns:a16="http://schemas.microsoft.com/office/drawing/2014/main" id="{1D3163F3-1CE6-1AC5-8C05-C3A9B8E62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186" y="4109693"/>
            <a:ext cx="421812" cy="387795"/>
          </a:xfrm>
          <a:prstGeom prst="rect">
            <a:avLst/>
          </a:prstGeom>
        </p:spPr>
      </p:pic>
      <p:pic>
        <p:nvPicPr>
          <p:cNvPr id="50" name="図 49">
            <a:extLst>
              <a:ext uri="{FF2B5EF4-FFF2-40B4-BE49-F238E27FC236}">
                <a16:creationId xmlns:a16="http://schemas.microsoft.com/office/drawing/2014/main" id="{3716282F-9E85-EA30-8527-6134F686C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8372" y="5392059"/>
            <a:ext cx="306154" cy="415008"/>
          </a:xfrm>
          <a:prstGeom prst="rect">
            <a:avLst/>
          </a:prstGeom>
        </p:spPr>
      </p:pic>
      <p:pic>
        <p:nvPicPr>
          <p:cNvPr id="52" name="図 51">
            <a:extLst>
              <a:ext uri="{FF2B5EF4-FFF2-40B4-BE49-F238E27FC236}">
                <a16:creationId xmlns:a16="http://schemas.microsoft.com/office/drawing/2014/main" id="{AD463AAF-C85B-A88F-33B7-74C3E2EF85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0059" y="4238069"/>
            <a:ext cx="428615" cy="265334"/>
          </a:xfrm>
          <a:prstGeom prst="rect">
            <a:avLst/>
          </a:prstGeom>
        </p:spPr>
      </p:pic>
      <p:pic>
        <p:nvPicPr>
          <p:cNvPr id="54" name="図 53">
            <a:extLst>
              <a:ext uri="{FF2B5EF4-FFF2-40B4-BE49-F238E27FC236}">
                <a16:creationId xmlns:a16="http://schemas.microsoft.com/office/drawing/2014/main" id="{990FC991-5F2A-041E-9CDC-8833BC383F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341" y="5433484"/>
            <a:ext cx="387795" cy="394599"/>
          </a:xfrm>
          <a:prstGeom prst="rect">
            <a:avLst/>
          </a:prstGeom>
        </p:spPr>
      </p:pic>
      <p:sp>
        <p:nvSpPr>
          <p:cNvPr id="20" name="四角形: 角を丸くする 19">
            <a:extLst>
              <a:ext uri="{FF2B5EF4-FFF2-40B4-BE49-F238E27FC236}">
                <a16:creationId xmlns:a16="http://schemas.microsoft.com/office/drawing/2014/main" id="{B515C298-1A8E-15B2-230D-87939F30D3F3}"/>
              </a:ext>
            </a:extLst>
          </p:cNvPr>
          <p:cNvSpPr/>
          <p:nvPr/>
        </p:nvSpPr>
        <p:spPr>
          <a:xfrm>
            <a:off x="780045" y="6288952"/>
            <a:ext cx="9131723" cy="707868"/>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0" rIns="0" bIns="36000" rtlCol="0" anchor="ctr" anchorCtr="1"/>
          <a:lstStyle/>
          <a:p>
            <a:pPr algn="ctr">
              <a:lnSpc>
                <a:spcPct val="130000"/>
              </a:lnSpc>
            </a:pPr>
            <a:r>
              <a:rPr kumimoji="1" lang="ja-JP" altLang="en-US" sz="2800" b="1" spc="100"/>
              <a:t>安全・安心な居場所の提供</a:t>
            </a:r>
          </a:p>
        </p:txBody>
      </p:sp>
      <p:sp>
        <p:nvSpPr>
          <p:cNvPr id="21" name="楕円 20">
            <a:extLst>
              <a:ext uri="{FF2B5EF4-FFF2-40B4-BE49-F238E27FC236}">
                <a16:creationId xmlns:a16="http://schemas.microsoft.com/office/drawing/2014/main" id="{9D0CAE26-DD17-8D73-B788-810696F36EEB}"/>
              </a:ext>
            </a:extLst>
          </p:cNvPr>
          <p:cNvSpPr/>
          <p:nvPr/>
        </p:nvSpPr>
        <p:spPr>
          <a:xfrm>
            <a:off x="2691823" y="644720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2400" b="1" spc="100">
                <a:solidFill>
                  <a:srgbClr val="01B4D2"/>
                </a:solidFill>
              </a:rPr>
              <a:t>1</a:t>
            </a:r>
            <a:endParaRPr kumimoji="1" lang="ja-JP" altLang="en-US" sz="2400" b="1" spc="100">
              <a:solidFill>
                <a:srgbClr val="01B4D2"/>
              </a:solidFill>
            </a:endParaRPr>
          </a:p>
        </p:txBody>
      </p:sp>
      <p:pic>
        <p:nvPicPr>
          <p:cNvPr id="59" name="図 58">
            <a:extLst>
              <a:ext uri="{FF2B5EF4-FFF2-40B4-BE49-F238E27FC236}">
                <a16:creationId xmlns:a16="http://schemas.microsoft.com/office/drawing/2014/main" id="{E7A879A1-DB2E-65CC-4A9C-30AC92F9459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876233" y="6345604"/>
            <a:ext cx="637818" cy="556364"/>
          </a:xfrm>
          <a:prstGeom prst="rect">
            <a:avLst/>
          </a:prstGeom>
        </p:spPr>
      </p:pic>
      <p:sp>
        <p:nvSpPr>
          <p:cNvPr id="7" name="四角形: 角を丸くする 6">
            <a:extLst>
              <a:ext uri="{FF2B5EF4-FFF2-40B4-BE49-F238E27FC236}">
                <a16:creationId xmlns:a16="http://schemas.microsoft.com/office/drawing/2014/main" id="{F7162ABD-8DD1-E4F4-B17D-7CA04DC18EE2}"/>
              </a:ext>
            </a:extLst>
          </p:cNvPr>
          <p:cNvSpPr/>
          <p:nvPr/>
        </p:nvSpPr>
        <p:spPr>
          <a:xfrm>
            <a:off x="695188" y="2357454"/>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600" b="1" spc="150">
                <a:solidFill>
                  <a:srgbClr val="01B4D2"/>
                </a:solidFill>
              </a:rPr>
              <a:t>安全・安心感を損なわないよう利用児童の意向に沿って実施</a:t>
            </a:r>
          </a:p>
        </p:txBody>
      </p:sp>
      <p:sp>
        <p:nvSpPr>
          <p:cNvPr id="6" name="テキスト ボックス 5">
            <a:extLst>
              <a:ext uri="{FF2B5EF4-FFF2-40B4-BE49-F238E27FC236}">
                <a16:creationId xmlns:a16="http://schemas.microsoft.com/office/drawing/2014/main" id="{AFFB8368-791A-5E56-3750-4150E8751785}"/>
              </a:ext>
            </a:extLst>
          </p:cNvPr>
          <p:cNvSpPr txBox="1"/>
          <p:nvPr/>
        </p:nvSpPr>
        <p:spPr>
          <a:xfrm>
            <a:off x="5057775" y="7148688"/>
            <a:ext cx="5191284" cy="300692"/>
          </a:xfrm>
          <a:prstGeom prst="rect">
            <a:avLst/>
          </a:prstGeom>
          <a:noFill/>
        </p:spPr>
        <p:txBody>
          <a:bodyPr wrap="square" lIns="72000" tIns="36000" rIns="72000" bIns="36000" rtlCol="0" anchor="ctr">
            <a:normAutofit/>
          </a:bodyPr>
          <a:lstStyle/>
          <a:p>
            <a:pPr algn="r" defTabSz="914400">
              <a:lnSpc>
                <a:spcPct val="110000"/>
              </a:lnSpc>
              <a:spcAft>
                <a:spcPts val="300"/>
              </a:spcAft>
            </a:pPr>
            <a:r>
              <a:rPr kumimoji="1" lang="ja-JP" altLang="en-US" sz="900" kern="0">
                <a:solidFill>
                  <a:schemeClr val="tx1">
                    <a:lumMod val="75000"/>
                    <a:lumOff val="25000"/>
                  </a:schemeClr>
                </a:solidFill>
                <a:latin typeface="+mn-ea"/>
                <a:cs typeface="メイリオ" panose="020B0604030504040204" pitchFamily="50" charset="-128"/>
              </a:rPr>
              <a:t>出所：日本総研作成</a:t>
            </a:r>
          </a:p>
        </p:txBody>
      </p:sp>
    </p:spTree>
    <p:extLst>
      <p:ext uri="{BB962C8B-B14F-4D97-AF65-F5344CB8AC3E}">
        <p14:creationId xmlns:p14="http://schemas.microsoft.com/office/powerpoint/2010/main" val="984511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6614D-8AF4-2B6D-A0AA-21E3D5EBD4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38808C4-33D0-A335-F092-FCE7F5DEEC7F}"/>
              </a:ext>
            </a:extLst>
          </p:cNvPr>
          <p:cNvSpPr>
            <a:spLocks noGrp="1"/>
          </p:cNvSpPr>
          <p:nvPr>
            <p:ph type="title"/>
          </p:nvPr>
        </p:nvSpPr>
        <p:spPr/>
        <p:txBody>
          <a:bodyPr/>
          <a:lstStyle/>
          <a:p>
            <a:r>
              <a:rPr kumimoji="1" lang="ja-JP" altLang="en-US" spc="0"/>
              <a:t>提供サービス別の実施上のポイント｜（１）安全・安心な居場所の提供</a:t>
            </a:r>
          </a:p>
        </p:txBody>
      </p:sp>
      <p:sp>
        <p:nvSpPr>
          <p:cNvPr id="3" name="スライド番号プレースホルダー 2">
            <a:extLst>
              <a:ext uri="{FF2B5EF4-FFF2-40B4-BE49-F238E27FC236}">
                <a16:creationId xmlns:a16="http://schemas.microsoft.com/office/drawing/2014/main" id="{7408F488-3E6C-D9CF-9DFF-F06B9E1A026D}"/>
              </a:ext>
            </a:extLst>
          </p:cNvPr>
          <p:cNvSpPr>
            <a:spLocks noGrp="1"/>
          </p:cNvSpPr>
          <p:nvPr>
            <p:ph type="sldNum" sz="quarter" idx="12"/>
          </p:nvPr>
        </p:nvSpPr>
        <p:spPr/>
        <p:txBody>
          <a:bodyPr/>
          <a:lstStyle/>
          <a:p>
            <a:pPr algn="ctr"/>
            <a:fld id="{76EF8E48-CEE7-4676-9C0E-B2BDD8285033}" type="slidenum">
              <a:rPr kumimoji="1" lang="ja-JP" altLang="en-US" smtClean="0"/>
              <a:pPr algn="ctr"/>
              <a:t>56</a:t>
            </a:fld>
            <a:endParaRPr kumimoji="1" lang="ja-JP" altLang="en-US"/>
          </a:p>
        </p:txBody>
      </p:sp>
      <p:sp>
        <p:nvSpPr>
          <p:cNvPr id="4" name="テキスト プレースホルダー 3">
            <a:extLst>
              <a:ext uri="{FF2B5EF4-FFF2-40B4-BE49-F238E27FC236}">
                <a16:creationId xmlns:a16="http://schemas.microsoft.com/office/drawing/2014/main" id="{89305A5E-0F3C-095F-B319-6FD58ACA8FAD}"/>
              </a:ext>
            </a:extLst>
          </p:cNvPr>
          <p:cNvSpPr>
            <a:spLocks noGrp="1"/>
          </p:cNvSpPr>
          <p:nvPr>
            <p:ph type="body" sz="half" idx="2"/>
          </p:nvPr>
        </p:nvSpPr>
        <p:spPr>
          <a:xfrm>
            <a:off x="539906" y="1002464"/>
            <a:ext cx="9612000" cy="720047"/>
          </a:xfrm>
        </p:spPr>
        <p:txBody>
          <a:bodyPr/>
          <a:lstStyle/>
          <a:p>
            <a:pPr marL="285750" indent="-285750">
              <a:buClr>
                <a:srgbClr val="01B4D2"/>
              </a:buClr>
              <a:buFont typeface="Wingdings" panose="05000000000000000000" pitchFamily="2" charset="2"/>
              <a:buChar char="l"/>
            </a:pPr>
            <a:r>
              <a:rPr kumimoji="1" lang="ja-JP" altLang="en-US"/>
              <a:t>本事業の支援対象は養育環境等に課題を抱える児童等や家のみならず学校にも居場所がない児童であるため、安心・安全な居場所の提供は最も重要です。</a:t>
            </a:r>
          </a:p>
        </p:txBody>
      </p:sp>
      <p:sp>
        <p:nvSpPr>
          <p:cNvPr id="7" name="四角形: 角を丸くする 6">
            <a:extLst>
              <a:ext uri="{FF2B5EF4-FFF2-40B4-BE49-F238E27FC236}">
                <a16:creationId xmlns:a16="http://schemas.microsoft.com/office/drawing/2014/main" id="{A58D2CC9-0E88-7741-074D-4956FDB152D8}"/>
              </a:ext>
            </a:extLst>
          </p:cNvPr>
          <p:cNvSpPr/>
          <p:nvPr/>
        </p:nvSpPr>
        <p:spPr>
          <a:xfrm>
            <a:off x="5489575" y="2624327"/>
            <a:ext cx="4662331" cy="1924881"/>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100" normalizeH="0" noProof="0">
                <a:ln>
                  <a:noFill/>
                </a:ln>
                <a:solidFill>
                  <a:prstClr val="black">
                    <a:lumMod val="75000"/>
                    <a:lumOff val="25000"/>
                  </a:prstClr>
                </a:solidFill>
                <a:effectLst/>
                <a:uLnTx/>
                <a:uFillTx/>
                <a:ea typeface="游ゴシック"/>
                <a:cs typeface="+mn-cs"/>
              </a:rPr>
              <a:t>関係性が構築されると、</a:t>
            </a:r>
            <a:r>
              <a:rPr kumimoji="1" lang="ja-JP" altLang="en-US" sz="1200" spc="100">
                <a:solidFill>
                  <a:prstClr val="black">
                    <a:lumMod val="75000"/>
                    <a:lumOff val="25000"/>
                  </a:prstClr>
                </a:solidFill>
                <a:ea typeface="游ゴシック"/>
              </a:rPr>
              <a:t>児童</a:t>
            </a:r>
            <a:r>
              <a:rPr kumimoji="1" lang="ja-JP" altLang="en-US" sz="1200" b="0" i="0" u="none" strike="noStrike" kern="1200" cap="none" spc="100" normalizeH="0" noProof="0">
                <a:ln>
                  <a:noFill/>
                </a:ln>
                <a:solidFill>
                  <a:prstClr val="black">
                    <a:lumMod val="75000"/>
                    <a:lumOff val="25000"/>
                  </a:prstClr>
                </a:solidFill>
                <a:effectLst/>
                <a:uLnTx/>
                <a:uFillTx/>
                <a:ea typeface="游ゴシック"/>
                <a:cs typeface="+mn-cs"/>
              </a:rPr>
              <a:t>が自分の思いや困りごとなどを打ち明けてくれることがあります。</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100" normalizeH="0" noProof="0">
                <a:ln>
                  <a:noFill/>
                </a:ln>
                <a:solidFill>
                  <a:prstClr val="black">
                    <a:lumMod val="75000"/>
                    <a:lumOff val="25000"/>
                  </a:prstClr>
                </a:solidFill>
                <a:effectLst/>
                <a:uLnTx/>
                <a:uFillTx/>
                <a:ea typeface="游ゴシック"/>
                <a:cs typeface="+mn-cs"/>
              </a:rPr>
              <a:t>打ち明けてくれた声を拾い肯定すること、そして児童の声を保護者や関係機関に代弁してさらなる支援につなげることが重要です。</a:t>
            </a:r>
          </a:p>
        </p:txBody>
      </p:sp>
      <p:sp>
        <p:nvSpPr>
          <p:cNvPr id="8" name="四角形: 角を丸くする 7">
            <a:extLst>
              <a:ext uri="{FF2B5EF4-FFF2-40B4-BE49-F238E27FC236}">
                <a16:creationId xmlns:a16="http://schemas.microsoft.com/office/drawing/2014/main" id="{F602710F-0A57-4696-B523-DEBBF4AF1B4E}"/>
              </a:ext>
            </a:extLst>
          </p:cNvPr>
          <p:cNvSpPr/>
          <p:nvPr/>
        </p:nvSpPr>
        <p:spPr>
          <a:xfrm>
            <a:off x="5489575" y="2367495"/>
            <a:ext cx="4662331" cy="324290"/>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児童の声を拾い、さらなる支援につなげる</a:t>
            </a:r>
          </a:p>
        </p:txBody>
      </p:sp>
      <p:sp>
        <p:nvSpPr>
          <p:cNvPr id="10" name="テキスト ボックス 9">
            <a:extLst>
              <a:ext uri="{FF2B5EF4-FFF2-40B4-BE49-F238E27FC236}">
                <a16:creationId xmlns:a16="http://schemas.microsoft.com/office/drawing/2014/main" id="{C5C7B5DC-8DFA-D67F-D78F-AC717A65EC65}"/>
              </a:ext>
            </a:extLst>
          </p:cNvPr>
          <p:cNvSpPr txBox="1"/>
          <p:nvPr/>
        </p:nvSpPr>
        <p:spPr>
          <a:xfrm>
            <a:off x="557214" y="2814998"/>
            <a:ext cx="4789486" cy="1940206"/>
          </a:xfrm>
          <a:prstGeom prst="rect">
            <a:avLst/>
          </a:prstGeom>
          <a:noFill/>
        </p:spPr>
        <p:txBody>
          <a:bodyPr wrap="square" lIns="0" tIns="0" rIns="0" bIns="36000" rtlCol="0">
            <a:spAutoFit/>
          </a:bodyPr>
          <a:lstStyle/>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児童にとって</a:t>
            </a:r>
            <a:r>
              <a:rPr kumimoji="1" lang="ja-JP" altLang="en-US" sz="1200" b="1" spc="100">
                <a:solidFill>
                  <a:srgbClr val="01B4D2"/>
                </a:solidFill>
              </a:rPr>
              <a:t>安心できる場所となる</a:t>
            </a:r>
            <a:r>
              <a:rPr kumimoji="1" lang="ja-JP" altLang="en-US" sz="1200" spc="100">
                <a:solidFill>
                  <a:prstClr val="black">
                    <a:lumMod val="75000"/>
                    <a:lumOff val="25000"/>
                  </a:prstClr>
                </a:solidFill>
              </a:rPr>
              <a:t>ことが求められます。</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児童に対し指導的に関わることも想定されますが、アセスメントを十分に行い、児童の実態（成長やこころとからだの状態）を踏まえた支援を心がけ、</a:t>
            </a:r>
            <a:r>
              <a:rPr kumimoji="1" lang="ja-JP" altLang="en-US" sz="1200" b="1" spc="100">
                <a:solidFill>
                  <a:srgbClr val="01B4D2"/>
                </a:solidFill>
              </a:rPr>
              <a:t>安全・安心な居場所を提供することを最優先</a:t>
            </a:r>
            <a:r>
              <a:rPr kumimoji="1" lang="ja-JP" altLang="en-US" sz="1200" spc="100">
                <a:solidFill>
                  <a:prstClr val="black">
                    <a:lumMod val="75000"/>
                    <a:lumOff val="25000"/>
                  </a:prstClr>
                </a:solidFill>
              </a:rPr>
              <a:t>と考える必要があります。</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本来保護者に話すような</a:t>
            </a:r>
            <a:r>
              <a:rPr kumimoji="1" lang="ja-JP" altLang="en-US" sz="1200" b="1" spc="100">
                <a:solidFill>
                  <a:srgbClr val="01B4D2"/>
                </a:solidFill>
              </a:rPr>
              <a:t>悩み事を共有できる関係性づくり</a:t>
            </a:r>
            <a:r>
              <a:rPr kumimoji="1" lang="ja-JP" altLang="en-US" sz="1200" spc="100">
                <a:solidFill>
                  <a:prstClr val="black">
                    <a:lumMod val="75000"/>
                    <a:lumOff val="25000"/>
                  </a:prstClr>
                </a:solidFill>
              </a:rPr>
              <a:t>や、遊びを始めとした</a:t>
            </a:r>
            <a:r>
              <a:rPr kumimoji="1" lang="ja-JP" altLang="en-US" sz="1200" b="1" spc="100">
                <a:solidFill>
                  <a:srgbClr val="01B4D2"/>
                </a:solidFill>
              </a:rPr>
              <a:t>自由な活動が認められること</a:t>
            </a:r>
            <a:r>
              <a:rPr kumimoji="1" lang="ja-JP" altLang="en-US" sz="1200" spc="100">
                <a:solidFill>
                  <a:prstClr val="black">
                    <a:lumMod val="75000"/>
                    <a:lumOff val="25000"/>
                  </a:prstClr>
                </a:solidFill>
              </a:rPr>
              <a:t>が必要です。</a:t>
            </a:r>
          </a:p>
          <a:p>
            <a:pPr lvl="0" algn="just">
              <a:lnSpc>
                <a:spcPct val="130000"/>
              </a:lnSpc>
              <a:buClr>
                <a:srgbClr val="01B4D2"/>
              </a:buClr>
              <a:buSzPct val="70000"/>
              <a:defRPr/>
            </a:pPr>
            <a:endParaRPr kumimoji="1" lang="ja-JP" altLang="en-US" sz="1200" spc="100">
              <a:solidFill>
                <a:prstClr val="black">
                  <a:lumMod val="75000"/>
                  <a:lumOff val="25000"/>
                </a:prstClr>
              </a:solidFill>
            </a:endParaRPr>
          </a:p>
        </p:txBody>
      </p:sp>
      <p:sp>
        <p:nvSpPr>
          <p:cNvPr id="12" name="四角形: 角を丸くする 11">
            <a:extLst>
              <a:ext uri="{FF2B5EF4-FFF2-40B4-BE49-F238E27FC236}">
                <a16:creationId xmlns:a16="http://schemas.microsoft.com/office/drawing/2014/main" id="{059F11D5-361A-C32C-0FEF-199283B94F09}"/>
              </a:ext>
            </a:extLst>
          </p:cNvPr>
          <p:cNvSpPr/>
          <p:nvPr/>
        </p:nvSpPr>
        <p:spPr>
          <a:xfrm>
            <a:off x="539906" y="2367313"/>
            <a:ext cx="4806000" cy="357573"/>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13" name="グループ化 12">
            <a:extLst>
              <a:ext uri="{FF2B5EF4-FFF2-40B4-BE49-F238E27FC236}">
                <a16:creationId xmlns:a16="http://schemas.microsoft.com/office/drawing/2014/main" id="{3F44E31C-2A48-39D8-48F8-C4E9E703EFF1}"/>
              </a:ext>
            </a:extLst>
          </p:cNvPr>
          <p:cNvGrpSpPr/>
          <p:nvPr/>
        </p:nvGrpSpPr>
        <p:grpSpPr>
          <a:xfrm>
            <a:off x="3450770" y="2323710"/>
            <a:ext cx="432000" cy="432000"/>
            <a:chOff x="3949040" y="4445195"/>
            <a:chExt cx="573742" cy="573742"/>
          </a:xfrm>
        </p:grpSpPr>
        <p:sp>
          <p:nvSpPr>
            <p:cNvPr id="14" name="楕円 13">
              <a:extLst>
                <a:ext uri="{FF2B5EF4-FFF2-40B4-BE49-F238E27FC236}">
                  <a16:creationId xmlns:a16="http://schemas.microsoft.com/office/drawing/2014/main" id="{617233F2-9E83-9B0F-D2FB-6DEACF601661}"/>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15" name="図 14">
              <a:extLst>
                <a:ext uri="{FF2B5EF4-FFF2-40B4-BE49-F238E27FC236}">
                  <a16:creationId xmlns:a16="http://schemas.microsoft.com/office/drawing/2014/main" id="{6E4CD0AF-30F0-2DFA-ADDC-49A2DCAF2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sp>
        <p:nvSpPr>
          <p:cNvPr id="20" name="四角形: 角を丸くする 19">
            <a:extLst>
              <a:ext uri="{FF2B5EF4-FFF2-40B4-BE49-F238E27FC236}">
                <a16:creationId xmlns:a16="http://schemas.microsoft.com/office/drawing/2014/main" id="{B1508C3C-71CC-2199-5AA4-3A3E8ED1B6B6}"/>
              </a:ext>
            </a:extLst>
          </p:cNvPr>
          <p:cNvSpPr/>
          <p:nvPr/>
        </p:nvSpPr>
        <p:spPr>
          <a:xfrm>
            <a:off x="5489575" y="4901522"/>
            <a:ext cx="4662331" cy="1828711"/>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100" normalizeH="0" noProof="0">
                <a:ln>
                  <a:noFill/>
                </a:ln>
                <a:solidFill>
                  <a:prstClr val="black">
                    <a:lumMod val="75000"/>
                    <a:lumOff val="25000"/>
                  </a:prstClr>
                </a:solidFill>
                <a:effectLst/>
                <a:uLnTx/>
                <a:uFillTx/>
                <a:ea typeface="游ゴシック"/>
                <a:cs typeface="+mn-cs"/>
              </a:rPr>
              <a:t>家庭の中で自身の意見が尊重される経験が少ない児童が多く利用します。拠点の運営や過ごし方について、</a:t>
            </a:r>
            <a:r>
              <a:rPr kumimoji="1" lang="ja-JP" altLang="en-US" sz="1200" spc="100">
                <a:solidFill>
                  <a:prstClr val="black">
                    <a:lumMod val="75000"/>
                    <a:lumOff val="25000"/>
                  </a:prstClr>
                </a:solidFill>
                <a:ea typeface="游ゴシック"/>
              </a:rPr>
              <a:t>児童</a:t>
            </a:r>
            <a:r>
              <a:rPr kumimoji="1" lang="ja-JP" altLang="en-US" sz="1200" b="0" i="0" u="none" strike="noStrike" kern="1200" cap="none" spc="100" normalizeH="0" noProof="0">
                <a:ln>
                  <a:noFill/>
                </a:ln>
                <a:solidFill>
                  <a:prstClr val="black">
                    <a:lumMod val="75000"/>
                    <a:lumOff val="25000"/>
                  </a:prstClr>
                </a:solidFill>
                <a:effectLst/>
                <a:uLnTx/>
                <a:uFillTx/>
                <a:ea typeface="游ゴシック"/>
                <a:cs typeface="+mn-cs"/>
              </a:rPr>
              <a:t>の声を反映することは「子どもの権利」を尊重することに繋がります。</a:t>
            </a:r>
          </a:p>
        </p:txBody>
      </p:sp>
      <p:sp>
        <p:nvSpPr>
          <p:cNvPr id="21" name="四角形: 角を丸くする 20">
            <a:extLst>
              <a:ext uri="{FF2B5EF4-FFF2-40B4-BE49-F238E27FC236}">
                <a16:creationId xmlns:a16="http://schemas.microsoft.com/office/drawing/2014/main" id="{DD96504E-3130-F024-56E4-5ADBA17B12BA}"/>
              </a:ext>
            </a:extLst>
          </p:cNvPr>
          <p:cNvSpPr/>
          <p:nvPr/>
        </p:nvSpPr>
        <p:spPr>
          <a:xfrm>
            <a:off x="5489575" y="4644690"/>
            <a:ext cx="4662331" cy="324290"/>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「子どもの権利」の尊重</a:t>
            </a:r>
          </a:p>
        </p:txBody>
      </p:sp>
      <p:sp>
        <p:nvSpPr>
          <p:cNvPr id="29" name="テキスト ボックス 28">
            <a:extLst>
              <a:ext uri="{FF2B5EF4-FFF2-40B4-BE49-F238E27FC236}">
                <a16:creationId xmlns:a16="http://schemas.microsoft.com/office/drawing/2014/main" id="{B1C2F0E8-209D-A259-E987-56C4062F30EA}"/>
              </a:ext>
            </a:extLst>
          </p:cNvPr>
          <p:cNvSpPr txBox="1"/>
          <p:nvPr/>
        </p:nvSpPr>
        <p:spPr>
          <a:xfrm>
            <a:off x="-205828" y="6911463"/>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grpSp>
        <p:nvGrpSpPr>
          <p:cNvPr id="22" name="グループ化 21">
            <a:extLst>
              <a:ext uri="{FF2B5EF4-FFF2-40B4-BE49-F238E27FC236}">
                <a16:creationId xmlns:a16="http://schemas.microsoft.com/office/drawing/2014/main" id="{B4148900-CAAC-060A-B0A4-7F808420E3EC}"/>
              </a:ext>
            </a:extLst>
          </p:cNvPr>
          <p:cNvGrpSpPr/>
          <p:nvPr/>
        </p:nvGrpSpPr>
        <p:grpSpPr>
          <a:xfrm>
            <a:off x="552281" y="5295813"/>
            <a:ext cx="4794420" cy="1434420"/>
            <a:chOff x="589897" y="4954857"/>
            <a:chExt cx="4794420" cy="1434420"/>
          </a:xfrm>
        </p:grpSpPr>
        <p:sp>
          <p:nvSpPr>
            <p:cNvPr id="11" name="四角形: 角を丸くする 10">
              <a:extLst>
                <a:ext uri="{FF2B5EF4-FFF2-40B4-BE49-F238E27FC236}">
                  <a16:creationId xmlns:a16="http://schemas.microsoft.com/office/drawing/2014/main" id="{BED2731B-AA6F-D493-FB87-EDB76DA7B208}"/>
                </a:ext>
              </a:extLst>
            </p:cNvPr>
            <p:cNvSpPr/>
            <p:nvPr/>
          </p:nvSpPr>
          <p:spPr>
            <a:xfrm>
              <a:off x="594830" y="4954857"/>
              <a:ext cx="4787899" cy="1434420"/>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9" name="テキスト ボックス 8">
              <a:extLst>
                <a:ext uri="{FF2B5EF4-FFF2-40B4-BE49-F238E27FC236}">
                  <a16:creationId xmlns:a16="http://schemas.microsoft.com/office/drawing/2014/main" id="{151E4E58-C605-FF99-9AD1-B67CA71B9FF6}"/>
                </a:ext>
              </a:extLst>
            </p:cNvPr>
            <p:cNvSpPr txBox="1"/>
            <p:nvPr/>
          </p:nvSpPr>
          <p:spPr>
            <a:xfrm>
              <a:off x="594830" y="5466344"/>
              <a:ext cx="4289797" cy="822657"/>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ガイドライン「４．実施方法」や「５．職場倫理及び事業内容の向上」に記載された内容の実施</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児童の声を聴き、その声を反映するような取組 </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周囲とのコミュニケーション支援 等</a:t>
              </a:r>
            </a:p>
          </p:txBody>
        </p:sp>
        <p:sp>
          <p:nvSpPr>
            <p:cNvPr id="16" name="テキスト ボックス 15">
              <a:extLst>
                <a:ext uri="{FF2B5EF4-FFF2-40B4-BE49-F238E27FC236}">
                  <a16:creationId xmlns:a16="http://schemas.microsoft.com/office/drawing/2014/main" id="{E1AE03AE-DE68-8857-6D9C-DF65181F589A}"/>
                </a:ext>
              </a:extLst>
            </p:cNvPr>
            <p:cNvSpPr txBox="1"/>
            <p:nvPr/>
          </p:nvSpPr>
          <p:spPr>
            <a:xfrm>
              <a:off x="589897" y="5176517"/>
              <a:ext cx="4794420"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sp>
        <p:nvSpPr>
          <p:cNvPr id="30" name="四角形: 角を丸くする 29">
            <a:extLst>
              <a:ext uri="{FF2B5EF4-FFF2-40B4-BE49-F238E27FC236}">
                <a16:creationId xmlns:a16="http://schemas.microsoft.com/office/drawing/2014/main" id="{BEE5157C-F738-776D-EA5B-2D8341F738B0}"/>
              </a:ext>
            </a:extLst>
          </p:cNvPr>
          <p:cNvSpPr/>
          <p:nvPr/>
        </p:nvSpPr>
        <p:spPr>
          <a:xfrm>
            <a:off x="850470" y="2002263"/>
            <a:ext cx="4494643" cy="25824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（１）安全・安心な居場所の提供</a:t>
            </a:r>
          </a:p>
        </p:txBody>
      </p:sp>
      <p:sp>
        <p:nvSpPr>
          <p:cNvPr id="31" name="四角形: 角を丸くする 30">
            <a:extLst>
              <a:ext uri="{FF2B5EF4-FFF2-40B4-BE49-F238E27FC236}">
                <a16:creationId xmlns:a16="http://schemas.microsoft.com/office/drawing/2014/main" id="{99AE2B45-EF9B-71F9-1502-183F9DF6C132}"/>
              </a:ext>
            </a:extLst>
          </p:cNvPr>
          <p:cNvSpPr/>
          <p:nvPr/>
        </p:nvSpPr>
        <p:spPr>
          <a:xfrm>
            <a:off x="552280" y="2038387"/>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32" name="四角形: 角を丸くする 31">
            <a:extLst>
              <a:ext uri="{FF2B5EF4-FFF2-40B4-BE49-F238E27FC236}">
                <a16:creationId xmlns:a16="http://schemas.microsoft.com/office/drawing/2014/main" id="{3CA00E4D-EC01-6BBD-6252-355B0AA5955A}"/>
              </a:ext>
            </a:extLst>
          </p:cNvPr>
          <p:cNvSpPr/>
          <p:nvPr/>
        </p:nvSpPr>
        <p:spPr>
          <a:xfrm>
            <a:off x="5790751" y="2002263"/>
            <a:ext cx="4494643" cy="25824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安全・安心な居場所を提供する意味</a:t>
            </a:r>
          </a:p>
        </p:txBody>
      </p:sp>
      <p:sp>
        <p:nvSpPr>
          <p:cNvPr id="33" name="四角形: 角を丸くする 32">
            <a:extLst>
              <a:ext uri="{FF2B5EF4-FFF2-40B4-BE49-F238E27FC236}">
                <a16:creationId xmlns:a16="http://schemas.microsoft.com/office/drawing/2014/main" id="{7EF6D62B-F00C-8C02-5B68-F8EB47C4025B}"/>
              </a:ext>
            </a:extLst>
          </p:cNvPr>
          <p:cNvSpPr/>
          <p:nvPr/>
        </p:nvSpPr>
        <p:spPr>
          <a:xfrm>
            <a:off x="5492561" y="2038387"/>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Tree>
    <p:extLst>
      <p:ext uri="{BB962C8B-B14F-4D97-AF65-F5344CB8AC3E}">
        <p14:creationId xmlns:p14="http://schemas.microsoft.com/office/powerpoint/2010/main" val="831622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C5092-2849-8C3F-EEF8-DC071DF416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A999118-D5D4-048E-C5BD-0E6B81032B6F}"/>
              </a:ext>
            </a:extLst>
          </p:cNvPr>
          <p:cNvSpPr>
            <a:spLocks noGrp="1"/>
          </p:cNvSpPr>
          <p:nvPr>
            <p:ph type="title"/>
          </p:nvPr>
        </p:nvSpPr>
        <p:spPr/>
        <p:txBody>
          <a:bodyPr/>
          <a:lstStyle/>
          <a:p>
            <a:r>
              <a:rPr kumimoji="1" lang="ja-JP" altLang="en-US" spc="0"/>
              <a:t>提供サービス別の実施上のポイント｜（１）安全・安心な居場所の提供</a:t>
            </a:r>
          </a:p>
        </p:txBody>
      </p:sp>
      <p:sp>
        <p:nvSpPr>
          <p:cNvPr id="3" name="スライド番号プレースホルダー 2">
            <a:extLst>
              <a:ext uri="{FF2B5EF4-FFF2-40B4-BE49-F238E27FC236}">
                <a16:creationId xmlns:a16="http://schemas.microsoft.com/office/drawing/2014/main" id="{E91F9F2B-EC72-89EF-3B3A-2DE15EF36184}"/>
              </a:ext>
            </a:extLst>
          </p:cNvPr>
          <p:cNvSpPr>
            <a:spLocks noGrp="1"/>
          </p:cNvSpPr>
          <p:nvPr>
            <p:ph type="sldNum" sz="quarter" idx="12"/>
          </p:nvPr>
        </p:nvSpPr>
        <p:spPr/>
        <p:txBody>
          <a:bodyPr/>
          <a:lstStyle/>
          <a:p>
            <a:pPr algn="ctr"/>
            <a:fld id="{76EF8E48-CEE7-4676-9C0E-B2BDD8285033}" type="slidenum">
              <a:rPr kumimoji="1" lang="ja-JP" altLang="en-US" smtClean="0"/>
              <a:pPr algn="ctr"/>
              <a:t>57</a:t>
            </a:fld>
            <a:endParaRPr kumimoji="1" lang="ja-JP" altLang="en-US"/>
          </a:p>
        </p:txBody>
      </p:sp>
      <p:sp>
        <p:nvSpPr>
          <p:cNvPr id="4" name="テキスト プレースホルダー 3">
            <a:extLst>
              <a:ext uri="{FF2B5EF4-FFF2-40B4-BE49-F238E27FC236}">
                <a16:creationId xmlns:a16="http://schemas.microsoft.com/office/drawing/2014/main" id="{D9299B93-9A09-F725-2E65-93F2FDB7619B}"/>
              </a:ext>
            </a:extLst>
          </p:cNvPr>
          <p:cNvSpPr>
            <a:spLocks noGrp="1"/>
          </p:cNvSpPr>
          <p:nvPr>
            <p:ph type="body" sz="half" idx="2"/>
          </p:nvPr>
        </p:nvSpPr>
        <p:spPr>
          <a:xfrm>
            <a:off x="539906" y="1002464"/>
            <a:ext cx="9612000" cy="720047"/>
          </a:xfrm>
        </p:spPr>
        <p:txBody>
          <a:bodyPr/>
          <a:lstStyle/>
          <a:p>
            <a:pPr marL="285750" indent="-285750">
              <a:buClr>
                <a:srgbClr val="01B4D2"/>
              </a:buClr>
              <a:buSzPct val="70000"/>
              <a:buFont typeface="Wingdings" panose="05000000000000000000" pitchFamily="2" charset="2"/>
              <a:buChar char="l"/>
            </a:pPr>
            <a:r>
              <a:rPr lang="ja-JP" altLang="en-US"/>
              <a:t>児童</a:t>
            </a:r>
            <a:r>
              <a:rPr kumimoji="1" lang="ja-JP" altLang="en-US"/>
              <a:t>とのコミュニケーションと施設運営の両面の工夫が重要です。安全・安心な居場所づくりの視点を根底に置き、拠点の設計・運営全体を考えていくことが求められます。</a:t>
            </a:r>
          </a:p>
        </p:txBody>
      </p:sp>
      <p:grpSp>
        <p:nvGrpSpPr>
          <p:cNvPr id="5" name="グループ化 4">
            <a:extLst>
              <a:ext uri="{FF2B5EF4-FFF2-40B4-BE49-F238E27FC236}">
                <a16:creationId xmlns:a16="http://schemas.microsoft.com/office/drawing/2014/main" id="{312A3AA2-9DB9-0489-6A38-B64C44E18DE6}"/>
              </a:ext>
            </a:extLst>
          </p:cNvPr>
          <p:cNvGrpSpPr/>
          <p:nvPr/>
        </p:nvGrpSpPr>
        <p:grpSpPr>
          <a:xfrm>
            <a:off x="552280" y="2002264"/>
            <a:ext cx="9599626" cy="216123"/>
            <a:chOff x="552280" y="2212348"/>
            <a:chExt cx="9599626" cy="216123"/>
          </a:xfrm>
        </p:grpSpPr>
        <p:sp>
          <p:nvSpPr>
            <p:cNvPr id="6" name="四角形: 角を丸くする 5">
              <a:extLst>
                <a:ext uri="{FF2B5EF4-FFF2-40B4-BE49-F238E27FC236}">
                  <a16:creationId xmlns:a16="http://schemas.microsoft.com/office/drawing/2014/main" id="{BC102C83-F365-95AA-22A1-C5B4222C818B}"/>
                </a:ext>
              </a:extLst>
            </p:cNvPr>
            <p:cNvSpPr/>
            <p:nvPr/>
          </p:nvSpPr>
          <p:spPr>
            <a:xfrm>
              <a:off x="850470" y="2212348"/>
              <a:ext cx="9301436"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（１）安全・安心な居場所の提供</a:t>
              </a:r>
            </a:p>
          </p:txBody>
        </p:sp>
        <p:sp>
          <p:nvSpPr>
            <p:cNvPr id="7" name="四角形: 角を丸くする 6">
              <a:extLst>
                <a:ext uri="{FF2B5EF4-FFF2-40B4-BE49-F238E27FC236}">
                  <a16:creationId xmlns:a16="http://schemas.microsoft.com/office/drawing/2014/main" id="{140FCC1B-A4CB-72CF-C48E-C3C8C215F28D}"/>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8" name="四角形: 角を丸くする 7">
            <a:extLst>
              <a:ext uri="{FF2B5EF4-FFF2-40B4-BE49-F238E27FC236}">
                <a16:creationId xmlns:a16="http://schemas.microsoft.com/office/drawing/2014/main" id="{A13439AE-E195-8019-00AE-B3D1E8AE1637}"/>
              </a:ext>
            </a:extLst>
          </p:cNvPr>
          <p:cNvSpPr/>
          <p:nvPr/>
        </p:nvSpPr>
        <p:spPr>
          <a:xfrm>
            <a:off x="557213" y="2533193"/>
            <a:ext cx="4700227" cy="4103636"/>
          </a:xfrm>
          <a:prstGeom prst="roundRect">
            <a:avLst>
              <a:gd name="adj" fmla="val 3596"/>
            </a:avLst>
          </a:prstGeom>
          <a:solidFill>
            <a:srgbClr val="E4F6F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0" rtlCol="0" anchor="t" anchorCtr="0"/>
          <a:lstStyle/>
          <a:p>
            <a:pPr marL="180000" marR="0" lvl="0" indent="-180000" algn="l" defTabSz="457200" rtl="0" eaLnBrk="1" fontAlgn="auto" latinLnBrk="0" hangingPunct="1">
              <a:lnSpc>
                <a:spcPct val="120000"/>
              </a:lnSpc>
              <a:spcAft>
                <a:spcPts val="600"/>
              </a:spcAft>
              <a:buClr>
                <a:srgbClr val="01B4D2"/>
              </a:buClr>
              <a:buSzPct val="70000"/>
              <a:buFont typeface="Wingdings" panose="05000000000000000000" pitchFamily="2" charset="2"/>
              <a:buChar char="l"/>
              <a:tabLst/>
              <a:defRPr/>
            </a:pP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児童の行動を変えようとするのではなく、</a:t>
            </a:r>
            <a:r>
              <a:rPr kumimoji="0" lang="ja-JP" altLang="en-US" sz="1200" b="1" i="0" u="none" strike="noStrike" kern="1200" cap="none" spc="50" normalizeH="0" noProof="0">
                <a:ln>
                  <a:noFill/>
                </a:ln>
                <a:solidFill>
                  <a:srgbClr val="019DB7"/>
                </a:solidFill>
                <a:effectLst/>
                <a:uLnTx/>
                <a:uFillTx/>
                <a:latin typeface="游ゴシック"/>
                <a:ea typeface="游ゴシック"/>
                <a:cs typeface="+mn-cs"/>
              </a:rPr>
              <a:t>行動の意味を伝え、振り返りを重ねる</a:t>
            </a:r>
            <a:r>
              <a:rPr kumimoji="0" lang="ja-JP" altLang="en-US" sz="120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ことで、</a:t>
            </a:r>
            <a:r>
              <a:rPr kumimoji="0" lang="ja-JP" altLang="en-US" sz="1200" b="1" i="0" u="none" strike="noStrike" kern="1200" cap="none" spc="50" normalizeH="0" noProof="0">
                <a:ln>
                  <a:noFill/>
                </a:ln>
                <a:solidFill>
                  <a:srgbClr val="019DB7"/>
                </a:solidFill>
                <a:effectLst/>
                <a:uLnTx/>
                <a:uFillTx/>
                <a:latin typeface="游ゴシック"/>
                <a:ea typeface="游ゴシック"/>
                <a:cs typeface="+mn-cs"/>
              </a:rPr>
              <a:t>自ら気づかせ、行動を促していく</a:t>
            </a: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ことが重要です。</a:t>
            </a:r>
          </a:p>
          <a:p>
            <a:pPr marL="180000" marR="0" lvl="0" indent="-180000" algn="l" defTabSz="457200" rtl="0" eaLnBrk="1" fontAlgn="auto" latinLnBrk="0" hangingPunct="1">
              <a:lnSpc>
                <a:spcPct val="120000"/>
              </a:lnSpc>
              <a:spcAft>
                <a:spcPts val="600"/>
              </a:spcAft>
              <a:buClr>
                <a:srgbClr val="01B4D2"/>
              </a:buClr>
              <a:buSzPct val="70000"/>
              <a:buFont typeface="Wingdings" panose="05000000000000000000" pitchFamily="2" charset="2"/>
              <a:buChar char="l"/>
              <a:tabLst/>
              <a:defRPr/>
            </a:pP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職員は</a:t>
            </a:r>
            <a:r>
              <a:rPr kumimoji="0" lang="ja-JP" altLang="en-US" sz="1200" b="1" i="0" u="none" strike="noStrike" kern="1200" cap="none" spc="50" normalizeH="0" noProof="0">
                <a:ln>
                  <a:noFill/>
                </a:ln>
                <a:solidFill>
                  <a:srgbClr val="019DB7"/>
                </a:solidFill>
                <a:effectLst/>
                <a:uLnTx/>
                <a:uFillTx/>
                <a:latin typeface="游ゴシック"/>
                <a:ea typeface="游ゴシック"/>
                <a:cs typeface="+mn-cs"/>
              </a:rPr>
              <a:t>”善い”大人のモデル</a:t>
            </a: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として、</a:t>
            </a:r>
            <a:r>
              <a:rPr kumimoji="0" lang="ja-JP" altLang="en-US" sz="1200" b="1" i="0" u="none" strike="noStrike" kern="1200" cap="none" spc="50" normalizeH="0" noProof="0">
                <a:ln>
                  <a:noFill/>
                </a:ln>
                <a:solidFill>
                  <a:srgbClr val="019DB7"/>
                </a:solidFill>
                <a:effectLst/>
                <a:uLnTx/>
                <a:uFillTx/>
                <a:latin typeface="游ゴシック"/>
                <a:ea typeface="游ゴシック"/>
                <a:cs typeface="+mn-cs"/>
              </a:rPr>
              <a:t>常に自身の行動を見られているという意識を持つ</a:t>
            </a: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ことが大切です。拠点において職員自らが意識して立ち回りお手本を見せることは児童の行動に良い影響を与えます。</a:t>
            </a:r>
          </a:p>
          <a:p>
            <a:pPr marL="180000" marR="0" lvl="0" indent="-180000" algn="l" defTabSz="457200" rtl="0" eaLnBrk="1" fontAlgn="auto" latinLnBrk="0" hangingPunct="1">
              <a:lnSpc>
                <a:spcPct val="120000"/>
              </a:lnSpc>
              <a:spcAft>
                <a:spcPts val="600"/>
              </a:spcAft>
              <a:buClr>
                <a:srgbClr val="01B4D2"/>
              </a:buClr>
              <a:buSzPct val="70000"/>
              <a:buFont typeface="Wingdings" panose="05000000000000000000" pitchFamily="2" charset="2"/>
              <a:buChar char="l"/>
              <a:tabLst/>
              <a:defRPr/>
            </a:pPr>
            <a:r>
              <a:rPr lang="ja-JP" altLang="en-US" sz="1200" spc="50">
                <a:solidFill>
                  <a:schemeClr val="tx1">
                    <a:lumMod val="75000"/>
                    <a:lumOff val="25000"/>
                  </a:schemeClr>
                </a:solidFill>
                <a:latin typeface="游ゴシック"/>
                <a:ea typeface="游ゴシック"/>
              </a:rPr>
              <a:t>アタッチメント</a:t>
            </a: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形成</a:t>
            </a:r>
            <a:r>
              <a:rPr lang="ja-JP" altLang="en-US" sz="1200" spc="50">
                <a:solidFill>
                  <a:schemeClr val="tx1">
                    <a:lumMod val="75000"/>
                    <a:lumOff val="25000"/>
                  </a:schemeClr>
                </a:solidFill>
                <a:latin typeface="游ゴシック"/>
                <a:ea typeface="游ゴシック"/>
              </a:rPr>
              <a:t>に課題を抱えており、</a:t>
            </a: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個別対応が必要な場合には、</a:t>
            </a:r>
            <a:r>
              <a:rPr kumimoji="0" lang="ja-JP" altLang="en-US" sz="1200" b="1" i="0" u="none" strike="noStrike" kern="1200" cap="none" spc="50" normalizeH="0" noProof="0">
                <a:ln>
                  <a:noFill/>
                </a:ln>
                <a:solidFill>
                  <a:srgbClr val="019DB7"/>
                </a:solidFill>
                <a:effectLst/>
                <a:uLnTx/>
                <a:uFillTx/>
                <a:latin typeface="游ゴシック"/>
                <a:ea typeface="游ゴシック"/>
                <a:cs typeface="+mn-cs"/>
              </a:rPr>
              <a:t>一人ひとりを特別に見ているというコミュニケーション</a:t>
            </a:r>
            <a:r>
              <a:rPr kumimoji="0" lang="ja-JP" altLang="en-US" sz="1200" b="0" i="0" u="none" strike="noStrike" kern="1200" cap="none" spc="50" normalizeH="0" noProof="0">
                <a:ln>
                  <a:noFill/>
                </a:ln>
                <a:solidFill>
                  <a:schemeClr val="tx1">
                    <a:lumMod val="75000"/>
                    <a:lumOff val="25000"/>
                  </a:schemeClr>
                </a:solidFill>
                <a:effectLst/>
                <a:uLnTx/>
                <a:uFillTx/>
                <a:latin typeface="游ゴシック"/>
                <a:ea typeface="游ゴシック"/>
                <a:cs typeface="+mn-cs"/>
              </a:rPr>
              <a:t>が重要です。特に新しい児童が入ってくる日は、児童は大人をとられたと感じることが多くあるため、対応人数を増やす、時間を決めて個別にフォローするといった対応が必要です。</a:t>
            </a:r>
          </a:p>
        </p:txBody>
      </p:sp>
      <p:sp>
        <p:nvSpPr>
          <p:cNvPr id="9" name="四角形: 角を丸くする 8">
            <a:extLst>
              <a:ext uri="{FF2B5EF4-FFF2-40B4-BE49-F238E27FC236}">
                <a16:creationId xmlns:a16="http://schemas.microsoft.com/office/drawing/2014/main" id="{6F9E7A92-6E7F-8416-3918-3B5355003AE1}"/>
              </a:ext>
            </a:extLst>
          </p:cNvPr>
          <p:cNvSpPr/>
          <p:nvPr/>
        </p:nvSpPr>
        <p:spPr>
          <a:xfrm>
            <a:off x="5434373" y="2526234"/>
            <a:ext cx="4700227" cy="4103636"/>
          </a:xfrm>
          <a:prstGeom prst="roundRect">
            <a:avLst>
              <a:gd name="adj" fmla="val 3801"/>
            </a:avLst>
          </a:prstGeom>
          <a:solidFill>
            <a:srgbClr val="E4F6F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0" rtlCol="0" anchor="t" anchorCtr="0"/>
          <a:lstStyle/>
          <a:p>
            <a:pPr marL="180000" marR="0" lvl="0" indent="-180000" algn="l" defTabSz="457200" rtl="0" eaLnBrk="1" fontAlgn="auto" latinLnBrk="0" hangingPunct="1">
              <a:lnSpc>
                <a:spcPct val="120000"/>
              </a:lnSpc>
              <a:spcBef>
                <a:spcPts val="0"/>
              </a:spcBef>
              <a:spcAft>
                <a:spcPts val="600"/>
              </a:spcAft>
              <a:buClr>
                <a:srgbClr val="01B4D2"/>
              </a:buClr>
              <a:buSzPct val="70000"/>
              <a:buFont typeface="Wingdings" panose="05000000000000000000" pitchFamily="2" charset="2"/>
              <a:buChar char="l"/>
              <a:tabLst/>
              <a:defRPr/>
            </a:pPr>
            <a:r>
              <a:rPr kumimoji="0" lang="ja-JP" altLang="en-US" sz="1200" b="1" i="0" u="none" strike="noStrike" kern="1200" cap="none" spc="50" normalizeH="0" baseline="0" noProof="0">
                <a:ln>
                  <a:noFill/>
                </a:ln>
                <a:solidFill>
                  <a:srgbClr val="019DB7"/>
                </a:solidFill>
                <a:effectLst/>
                <a:uLnTx/>
                <a:uFillTx/>
                <a:latin typeface="游ゴシック"/>
                <a:ea typeface="游ゴシック"/>
                <a:cs typeface="+mn-cs"/>
              </a:rPr>
              <a:t>基本的な整理整頓</a:t>
            </a:r>
            <a:r>
              <a:rPr kumimoji="0" lang="ja-JP" altLang="en-US" sz="1200" b="0"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も重要です。環境整備（家具の配置や美化が保たれている）が行き届いていることで、いつもより散らかっているといった事象から児童の状態を読み取ることができます。</a:t>
            </a:r>
          </a:p>
          <a:p>
            <a:pPr marL="180000" marR="0" lvl="0" indent="-180000" algn="l" defTabSz="457200" rtl="0" eaLnBrk="1" fontAlgn="auto" latinLnBrk="0" hangingPunct="1">
              <a:lnSpc>
                <a:spcPct val="120000"/>
              </a:lnSpc>
              <a:spcBef>
                <a:spcPts val="0"/>
              </a:spcBef>
              <a:spcAft>
                <a:spcPts val="600"/>
              </a:spcAft>
              <a:buClr>
                <a:srgbClr val="01B4D2"/>
              </a:buClr>
              <a:buSzPct val="70000"/>
              <a:buFont typeface="Wingdings" panose="05000000000000000000" pitchFamily="2" charset="2"/>
              <a:buChar char="l"/>
              <a:tabLst/>
              <a:defRPr/>
            </a:pPr>
            <a:r>
              <a:rPr kumimoji="0" lang="ja-JP" altLang="en-US" sz="1200" b="0"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アタッチメント形成に課題を抱える児童が多いため、</a:t>
            </a:r>
            <a:r>
              <a:rPr kumimoji="0" lang="ja-JP" altLang="en-US" sz="1200" b="1" i="0" u="none" strike="noStrike" kern="1200" cap="none" spc="50" normalizeH="0" baseline="0" noProof="0">
                <a:ln>
                  <a:noFill/>
                </a:ln>
                <a:solidFill>
                  <a:srgbClr val="019DB7"/>
                </a:solidFill>
                <a:effectLst/>
                <a:uLnTx/>
                <a:uFillTx/>
                <a:latin typeface="游ゴシック"/>
                <a:ea typeface="游ゴシック"/>
                <a:cs typeface="+mn-cs"/>
              </a:rPr>
              <a:t>児童の対人関係に配慮</a:t>
            </a:r>
            <a:r>
              <a:rPr kumimoji="0" lang="ja-JP" altLang="en-US" sz="1200" i="0" u="none" strike="noStrike" kern="1200" cap="none" spc="50" normalizeH="0" baseline="0" noProof="0">
                <a:ln>
                  <a:noFill/>
                </a:ln>
                <a:solidFill>
                  <a:schemeClr val="tx1">
                    <a:lumMod val="75000"/>
                    <a:lumOff val="25000"/>
                  </a:schemeClr>
                </a:solidFill>
                <a:effectLst/>
                <a:uLnTx/>
                <a:uFillTx/>
                <a:latin typeface="游ゴシック"/>
                <a:ea typeface="游ゴシック"/>
                <a:cs typeface="+mn-cs"/>
              </a:rPr>
              <a:t>しながら支援をすることが大切です。</a:t>
            </a:r>
            <a:r>
              <a:rPr kumimoji="0" lang="ja-JP" altLang="en-US" sz="1200" b="0"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密室になることのないよう死角をなくすほか、児童や支援員の性別等に配慮して活動の場を離したり送迎を別にするなどの工夫・配慮が必要です。</a:t>
            </a:r>
          </a:p>
          <a:p>
            <a:pPr marL="180000" marR="0" lvl="0" indent="-180000" algn="l" defTabSz="457200" rtl="0" eaLnBrk="1" fontAlgn="auto" latinLnBrk="0" hangingPunct="1">
              <a:lnSpc>
                <a:spcPct val="120000"/>
              </a:lnSpc>
              <a:spcBef>
                <a:spcPts val="0"/>
              </a:spcBef>
              <a:spcAft>
                <a:spcPts val="600"/>
              </a:spcAft>
              <a:buClr>
                <a:srgbClr val="01B4D2"/>
              </a:buClr>
              <a:buSzPct val="70000"/>
              <a:buFont typeface="Wingdings" panose="05000000000000000000" pitchFamily="2" charset="2"/>
              <a:buChar char="l"/>
              <a:tabLst/>
              <a:defRPr/>
            </a:pPr>
            <a:r>
              <a:rPr lang="ja-JP" altLang="en-US" sz="1200" spc="50">
                <a:solidFill>
                  <a:prstClr val="black">
                    <a:lumMod val="75000"/>
                    <a:lumOff val="25000"/>
                  </a:prstClr>
                </a:solidFill>
                <a:latin typeface="游ゴシック"/>
                <a:ea typeface="游ゴシック"/>
              </a:rPr>
              <a:t>利用児童</a:t>
            </a:r>
            <a:r>
              <a:rPr kumimoji="0" lang="ja-JP" altLang="en-US" sz="1200" b="0"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の意見を尊重し、</a:t>
            </a:r>
            <a:r>
              <a:rPr kumimoji="0" lang="ja-JP" altLang="en-US" sz="1200" b="1" i="0" u="none" strike="noStrike" kern="1200" cap="none" spc="50" normalizeH="0" baseline="0" noProof="0">
                <a:ln>
                  <a:noFill/>
                </a:ln>
                <a:solidFill>
                  <a:srgbClr val="019DB7"/>
                </a:solidFill>
                <a:effectLst/>
                <a:uLnTx/>
                <a:uFillTx/>
                <a:latin typeface="游ゴシック"/>
                <a:ea typeface="游ゴシック"/>
                <a:cs typeface="+mn-cs"/>
              </a:rPr>
              <a:t>拠点のルールやその日の過ごし方などを</a:t>
            </a:r>
            <a:r>
              <a:rPr lang="ja-JP" altLang="en-US" sz="1200" b="1" spc="50">
                <a:solidFill>
                  <a:srgbClr val="019DB7"/>
                </a:solidFill>
                <a:latin typeface="游ゴシック"/>
                <a:ea typeface="游ゴシック"/>
              </a:rPr>
              <a:t>利用児童</a:t>
            </a:r>
            <a:r>
              <a:rPr kumimoji="0" lang="ja-JP" altLang="en-US" sz="1200" b="1" i="0" u="none" strike="noStrike" kern="1200" cap="none" spc="50" normalizeH="0" baseline="0" noProof="0">
                <a:ln>
                  <a:noFill/>
                </a:ln>
                <a:solidFill>
                  <a:srgbClr val="019DB7"/>
                </a:solidFill>
                <a:effectLst/>
                <a:uLnTx/>
                <a:uFillTx/>
                <a:latin typeface="游ゴシック"/>
                <a:ea typeface="游ゴシック"/>
                <a:cs typeface="+mn-cs"/>
              </a:rPr>
              <a:t>自身で決められるようにする</a:t>
            </a:r>
            <a:r>
              <a:rPr kumimoji="0" lang="ja-JP" altLang="en-US" sz="1200" b="0"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ことで、自由な活動が認められた安心できる居場所にすることも工夫の一つです。</a:t>
            </a:r>
          </a:p>
          <a:p>
            <a:pPr marL="180000" marR="0" lvl="0" indent="-180000" algn="l" defTabSz="457200" rtl="0" eaLnBrk="1" fontAlgn="auto" latinLnBrk="0" hangingPunct="1">
              <a:lnSpc>
                <a:spcPct val="120000"/>
              </a:lnSpc>
              <a:spcBef>
                <a:spcPts val="0"/>
              </a:spcBef>
              <a:spcAft>
                <a:spcPts val="600"/>
              </a:spcAft>
              <a:buClr>
                <a:srgbClr val="01B4D2"/>
              </a:buClr>
              <a:buSzPct val="70000"/>
              <a:buFont typeface="Wingdings" panose="05000000000000000000" pitchFamily="2" charset="2"/>
              <a:buChar char="l"/>
              <a:tabLst/>
              <a:defRPr/>
            </a:pPr>
            <a:r>
              <a:rPr kumimoji="0" lang="ja-JP" altLang="en-US" sz="1200" b="0" i="0" u="none" strike="noStrike" kern="1200" cap="none" spc="50" normalizeH="0" baseline="0" noProof="0">
                <a:ln>
                  <a:noFill/>
                </a:ln>
                <a:solidFill>
                  <a:prstClr val="black">
                    <a:lumMod val="75000"/>
                    <a:lumOff val="25000"/>
                  </a:prstClr>
                </a:solidFill>
                <a:effectLst/>
                <a:uLnTx/>
                <a:uFillTx/>
                <a:latin typeface="游ゴシック"/>
                <a:ea typeface="游ゴシック"/>
                <a:cs typeface="+mn-cs"/>
              </a:rPr>
              <a:t>一目見て自分の居心地の良い場所が選択できるような家具の配置などの工夫も考えられます。</a:t>
            </a:r>
          </a:p>
        </p:txBody>
      </p:sp>
      <p:sp>
        <p:nvSpPr>
          <p:cNvPr id="12" name="四角形: 角を丸くする 11">
            <a:extLst>
              <a:ext uri="{FF2B5EF4-FFF2-40B4-BE49-F238E27FC236}">
                <a16:creationId xmlns:a16="http://schemas.microsoft.com/office/drawing/2014/main" id="{C2D2D926-B33C-47A5-AD74-F3C47529EC9F}"/>
              </a:ext>
            </a:extLst>
          </p:cNvPr>
          <p:cNvSpPr/>
          <p:nvPr/>
        </p:nvSpPr>
        <p:spPr>
          <a:xfrm>
            <a:off x="1434156" y="2390140"/>
            <a:ext cx="2946340" cy="288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400" b="1" spc="300"/>
              <a:t>コミュニケーションの工夫</a:t>
            </a:r>
          </a:p>
        </p:txBody>
      </p:sp>
      <p:sp>
        <p:nvSpPr>
          <p:cNvPr id="14" name="四角形: 角を丸くする 13">
            <a:extLst>
              <a:ext uri="{FF2B5EF4-FFF2-40B4-BE49-F238E27FC236}">
                <a16:creationId xmlns:a16="http://schemas.microsoft.com/office/drawing/2014/main" id="{72D46F19-561F-9E7A-8156-E39AA57E0F9B}"/>
              </a:ext>
            </a:extLst>
          </p:cNvPr>
          <p:cNvSpPr/>
          <p:nvPr/>
        </p:nvSpPr>
        <p:spPr>
          <a:xfrm>
            <a:off x="6292112" y="2389193"/>
            <a:ext cx="2946340" cy="288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400" b="1" spc="300"/>
              <a:t>施設運営における工夫</a:t>
            </a:r>
          </a:p>
        </p:txBody>
      </p:sp>
      <p:sp>
        <p:nvSpPr>
          <p:cNvPr id="11" name="テキスト ボックス 10">
            <a:extLst>
              <a:ext uri="{FF2B5EF4-FFF2-40B4-BE49-F238E27FC236}">
                <a16:creationId xmlns:a16="http://schemas.microsoft.com/office/drawing/2014/main" id="{7CC0C341-F58E-84F0-5A57-C13333F8D6D3}"/>
              </a:ext>
            </a:extLst>
          </p:cNvPr>
          <p:cNvSpPr txBox="1"/>
          <p:nvPr/>
        </p:nvSpPr>
        <p:spPr>
          <a:xfrm>
            <a:off x="-205828" y="6911463"/>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Tree>
    <p:extLst>
      <p:ext uri="{BB962C8B-B14F-4D97-AF65-F5344CB8AC3E}">
        <p14:creationId xmlns:p14="http://schemas.microsoft.com/office/powerpoint/2010/main" val="1334193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BA183-0F65-508F-32B4-A84CCE379301}"/>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565FADF-AAB8-1697-8701-742C9DCD51CB}"/>
              </a:ext>
            </a:extLst>
          </p:cNvPr>
          <p:cNvSpPr>
            <a:spLocks noGrp="1"/>
          </p:cNvSpPr>
          <p:nvPr>
            <p:ph type="sldNum" sz="quarter" idx="12"/>
          </p:nvPr>
        </p:nvSpPr>
        <p:spPr/>
        <p:txBody>
          <a:bodyPr/>
          <a:lstStyle/>
          <a:p>
            <a:pPr algn="ctr"/>
            <a:fld id="{76EF8E48-CEE7-4676-9C0E-B2BDD8285033}" type="slidenum">
              <a:rPr kumimoji="1" lang="ja-JP" altLang="en-US" smtClean="0"/>
              <a:pPr algn="ctr"/>
              <a:t>58</a:t>
            </a:fld>
            <a:endParaRPr kumimoji="1" lang="ja-JP" altLang="en-US"/>
          </a:p>
        </p:txBody>
      </p:sp>
      <p:sp>
        <p:nvSpPr>
          <p:cNvPr id="22" name="四角形: 角を丸くする 21">
            <a:extLst>
              <a:ext uri="{FF2B5EF4-FFF2-40B4-BE49-F238E27FC236}">
                <a16:creationId xmlns:a16="http://schemas.microsoft.com/office/drawing/2014/main" id="{E071FBDD-07DB-60C8-3725-ECC995FF3935}"/>
              </a:ext>
            </a:extLst>
          </p:cNvPr>
          <p:cNvSpPr/>
          <p:nvPr/>
        </p:nvSpPr>
        <p:spPr>
          <a:xfrm>
            <a:off x="5489575" y="4730350"/>
            <a:ext cx="4662331" cy="917303"/>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100" normalizeH="0" noProof="0">
                <a:ln>
                  <a:noFill/>
                </a:ln>
                <a:solidFill>
                  <a:prstClr val="black">
                    <a:lumMod val="75000"/>
                    <a:lumOff val="25000"/>
                  </a:prstClr>
                </a:solidFill>
                <a:effectLst/>
                <a:uLnTx/>
                <a:uFillTx/>
                <a:ea typeface="游ゴシック"/>
                <a:cs typeface="+mn-cs"/>
              </a:rPr>
              <a:t>家庭でも自ら積極的に取り組むよう、入浴や歯磨きなどの</a:t>
            </a:r>
            <a:r>
              <a:rPr kumimoji="1" lang="ja-JP" altLang="en-US" sz="1200" b="1" i="0" u="none" strike="noStrike" kern="1200" cap="none" spc="100" normalizeH="0" noProof="0">
                <a:ln>
                  <a:noFill/>
                </a:ln>
                <a:solidFill>
                  <a:srgbClr val="019DB7"/>
                </a:solidFill>
                <a:effectLst/>
                <a:uLnTx/>
                <a:uFillTx/>
                <a:ea typeface="游ゴシック"/>
                <a:cs typeface="+mn-cs"/>
              </a:rPr>
              <a:t>「必要性」から</a:t>
            </a:r>
            <a:r>
              <a:rPr kumimoji="1" lang="ja-JP" altLang="en-US" sz="1200" b="1" spc="100">
                <a:solidFill>
                  <a:srgbClr val="019DB7"/>
                </a:solidFill>
                <a:ea typeface="游ゴシック"/>
              </a:rPr>
              <a:t>利用児童</a:t>
            </a:r>
            <a:r>
              <a:rPr kumimoji="1" lang="ja-JP" altLang="en-US" sz="1200" b="1" i="0" u="none" strike="noStrike" kern="1200" cap="none" spc="100" normalizeH="0" noProof="0">
                <a:ln>
                  <a:noFill/>
                </a:ln>
                <a:solidFill>
                  <a:srgbClr val="019DB7"/>
                </a:solidFill>
                <a:effectLst/>
                <a:uLnTx/>
                <a:uFillTx/>
                <a:ea typeface="游ゴシック"/>
                <a:cs typeface="+mn-cs"/>
              </a:rPr>
              <a:t>に伝えている。</a:t>
            </a:r>
          </a:p>
        </p:txBody>
      </p:sp>
      <p:sp>
        <p:nvSpPr>
          <p:cNvPr id="23" name="タイトル 1">
            <a:extLst>
              <a:ext uri="{FF2B5EF4-FFF2-40B4-BE49-F238E27FC236}">
                <a16:creationId xmlns:a16="http://schemas.microsoft.com/office/drawing/2014/main" id="{FBCA86BB-581A-D463-8D47-09C3540BEADB}"/>
              </a:ext>
            </a:extLst>
          </p:cNvPr>
          <p:cNvSpPr txBox="1">
            <a:spLocks/>
          </p:cNvSpPr>
          <p:nvPr/>
        </p:nvSpPr>
        <p:spPr>
          <a:xfrm>
            <a:off x="900000" y="443148"/>
            <a:ext cx="8255342" cy="279563"/>
          </a:xfrm>
          <a:prstGeom prst="rect">
            <a:avLst/>
          </a:prstGeom>
        </p:spPr>
        <p:txBody>
          <a:bodyPr vert="horz" lIns="0" tIns="0" rIns="0" bIns="0" rtlCol="0" anchor="ctr">
            <a:noAutofit/>
          </a:bodyPr>
          <a:lstStyle>
            <a:lvl1pPr algn="l" defTabSz="1007943" rtl="0" eaLnBrk="1" latinLnBrk="0" hangingPunct="1">
              <a:lnSpc>
                <a:spcPct val="90000"/>
              </a:lnSpc>
              <a:spcBef>
                <a:spcPct val="0"/>
              </a:spcBef>
              <a:buNone/>
              <a:defRPr kumimoji="1" sz="2000" b="1" kern="1200" spc="150" baseline="0">
                <a:solidFill>
                  <a:schemeClr val="tx1">
                    <a:lumMod val="75000"/>
                    <a:lumOff val="25000"/>
                  </a:schemeClr>
                </a:solidFill>
                <a:latin typeface="+mn-ea"/>
                <a:ea typeface="+mn-ea"/>
                <a:cs typeface="+mj-cs"/>
              </a:defRPr>
            </a:lvl1pPr>
          </a:lstStyle>
          <a:p>
            <a:r>
              <a:rPr lang="ja-JP" altLang="en-US" spc="0"/>
              <a:t>提供サービス別の実施上のポイント｜（２）生活習慣の形成</a:t>
            </a:r>
          </a:p>
        </p:txBody>
      </p:sp>
      <p:sp>
        <p:nvSpPr>
          <p:cNvPr id="25" name="テキスト プレースホルダー 3">
            <a:extLst>
              <a:ext uri="{FF2B5EF4-FFF2-40B4-BE49-F238E27FC236}">
                <a16:creationId xmlns:a16="http://schemas.microsoft.com/office/drawing/2014/main" id="{8F25D52C-327A-49EC-9B42-1A865B4919F3}"/>
              </a:ext>
            </a:extLst>
          </p:cNvPr>
          <p:cNvSpPr>
            <a:spLocks noGrp="1"/>
          </p:cNvSpPr>
          <p:nvPr>
            <p:ph type="body" sz="half" idx="2"/>
          </p:nvPr>
        </p:nvSpPr>
        <p:spPr>
          <a:xfrm>
            <a:off x="539906" y="1002464"/>
            <a:ext cx="9612000" cy="997046"/>
          </a:xfrm>
        </p:spPr>
        <p:txBody>
          <a:bodyPr/>
          <a:lstStyle/>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100" normalizeH="0" baseline="0" noProof="0">
                <a:ln>
                  <a:noFill/>
                </a:ln>
                <a:effectLst/>
                <a:uLnTx/>
                <a:uFillTx/>
                <a:latin typeface="游ゴシック"/>
                <a:ea typeface="游ゴシック"/>
                <a:cs typeface="+mn-cs"/>
              </a:rPr>
              <a:t>本事業の支援対象の児童は生活習慣を形成する機会に乏しい場合が想定されるため、児童が基本的な生活習慣を習慣化するための取組が必要です。</a:t>
            </a:r>
          </a:p>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100" normalizeH="0" baseline="0" noProof="0">
                <a:ln>
                  <a:noFill/>
                </a:ln>
                <a:effectLst/>
                <a:uLnTx/>
                <a:uFillTx/>
                <a:latin typeface="游ゴシック"/>
                <a:ea typeface="游ゴシック"/>
                <a:cs typeface="+mn-cs"/>
              </a:rPr>
              <a:t>生活習慣の形成支援の中で、虐待の早期発見や家族関係の改善につながることもあります。</a:t>
            </a:r>
          </a:p>
        </p:txBody>
      </p:sp>
      <p:sp>
        <p:nvSpPr>
          <p:cNvPr id="27" name="四角形: 角を丸くする 26">
            <a:extLst>
              <a:ext uri="{FF2B5EF4-FFF2-40B4-BE49-F238E27FC236}">
                <a16:creationId xmlns:a16="http://schemas.microsoft.com/office/drawing/2014/main" id="{9FA9A0C7-924C-FCBC-5EA9-AAF95B5348E4}"/>
              </a:ext>
            </a:extLst>
          </p:cNvPr>
          <p:cNvSpPr/>
          <p:nvPr/>
        </p:nvSpPr>
        <p:spPr>
          <a:xfrm>
            <a:off x="850470" y="2129578"/>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（２）生活習慣の形成</a:t>
            </a:r>
          </a:p>
        </p:txBody>
      </p:sp>
      <p:sp>
        <p:nvSpPr>
          <p:cNvPr id="28" name="四角形: 角を丸くする 27">
            <a:extLst>
              <a:ext uri="{FF2B5EF4-FFF2-40B4-BE49-F238E27FC236}">
                <a16:creationId xmlns:a16="http://schemas.microsoft.com/office/drawing/2014/main" id="{45CBF045-695E-7D20-D2E2-99DA6CE908AB}"/>
              </a:ext>
            </a:extLst>
          </p:cNvPr>
          <p:cNvSpPr/>
          <p:nvPr/>
        </p:nvSpPr>
        <p:spPr>
          <a:xfrm>
            <a:off x="552280" y="2158795"/>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9" name="四角形: 角を丸くする 28">
            <a:extLst>
              <a:ext uri="{FF2B5EF4-FFF2-40B4-BE49-F238E27FC236}">
                <a16:creationId xmlns:a16="http://schemas.microsoft.com/office/drawing/2014/main" id="{A19910EF-4C47-790B-D59F-3509D70F6DC1}"/>
              </a:ext>
            </a:extLst>
          </p:cNvPr>
          <p:cNvSpPr/>
          <p:nvPr/>
        </p:nvSpPr>
        <p:spPr>
          <a:xfrm>
            <a:off x="5489575" y="4473517"/>
            <a:ext cx="4662331" cy="31967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dirty="0">
                <a:solidFill>
                  <a:schemeClr val="bg1"/>
                </a:solidFill>
                <a:latin typeface="+mn-ea"/>
              </a:rPr>
              <a:t>下関市「ぬっく」の事例</a:t>
            </a:r>
            <a:endParaRPr kumimoji="1" lang="en-US" altLang="ja-JP" sz="1400" b="1" spc="130" dirty="0">
              <a:solidFill>
                <a:schemeClr val="bg1"/>
              </a:solidFill>
              <a:latin typeface="+mn-ea"/>
            </a:endParaRPr>
          </a:p>
        </p:txBody>
      </p:sp>
      <p:sp>
        <p:nvSpPr>
          <p:cNvPr id="2" name="四角形: 角を丸くする 1">
            <a:extLst>
              <a:ext uri="{FF2B5EF4-FFF2-40B4-BE49-F238E27FC236}">
                <a16:creationId xmlns:a16="http://schemas.microsoft.com/office/drawing/2014/main" id="{4C788BAE-0F15-84F4-A95A-4D973AC34FC1}"/>
              </a:ext>
            </a:extLst>
          </p:cNvPr>
          <p:cNvSpPr/>
          <p:nvPr/>
        </p:nvSpPr>
        <p:spPr>
          <a:xfrm>
            <a:off x="5489575" y="6011310"/>
            <a:ext cx="4662331" cy="917303"/>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spc="100" normalizeH="0" noProof="0">
                <a:ln>
                  <a:noFill/>
                </a:ln>
                <a:solidFill>
                  <a:srgbClr val="019DB7"/>
                </a:solidFill>
                <a:effectLst/>
                <a:uLnTx/>
                <a:uFillTx/>
                <a:ea typeface="游ゴシック"/>
                <a:cs typeface="+mn-cs"/>
              </a:rPr>
              <a:t>海で遊ぶ活動を行い入浴のきっかけをつくる</a:t>
            </a:r>
            <a:r>
              <a:rPr kumimoji="1" lang="ja-JP" altLang="en-US" sz="1200" b="0" i="0" u="none" strike="noStrike" kern="1200" cap="none" spc="100" normalizeH="0" noProof="0">
                <a:ln>
                  <a:noFill/>
                </a:ln>
                <a:solidFill>
                  <a:prstClr val="black">
                    <a:lumMod val="75000"/>
                    <a:lumOff val="25000"/>
                  </a:prstClr>
                </a:solidFill>
                <a:effectLst/>
                <a:uLnTx/>
                <a:uFillTx/>
                <a:ea typeface="游ゴシック"/>
                <a:cs typeface="+mn-cs"/>
              </a:rPr>
              <a:t>ことで、一緒に入浴を行い身体の洗い方を教えている。</a:t>
            </a:r>
          </a:p>
        </p:txBody>
      </p:sp>
      <p:sp>
        <p:nvSpPr>
          <p:cNvPr id="4" name="四角形: 角を丸くする 3">
            <a:extLst>
              <a:ext uri="{FF2B5EF4-FFF2-40B4-BE49-F238E27FC236}">
                <a16:creationId xmlns:a16="http://schemas.microsoft.com/office/drawing/2014/main" id="{BD6A220D-FE6A-37C0-1576-2A549E47D98A}"/>
              </a:ext>
            </a:extLst>
          </p:cNvPr>
          <p:cNvSpPr/>
          <p:nvPr/>
        </p:nvSpPr>
        <p:spPr>
          <a:xfrm>
            <a:off x="5489575" y="5754477"/>
            <a:ext cx="4662331" cy="31967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鎌倉市「海辺のてらハウス」の事例</a:t>
            </a:r>
          </a:p>
        </p:txBody>
      </p:sp>
      <p:sp>
        <p:nvSpPr>
          <p:cNvPr id="30" name="テキスト ボックス 29">
            <a:extLst>
              <a:ext uri="{FF2B5EF4-FFF2-40B4-BE49-F238E27FC236}">
                <a16:creationId xmlns:a16="http://schemas.microsoft.com/office/drawing/2014/main" id="{1C5C36BB-CC86-0FF5-894B-82A3CCB95744}"/>
              </a:ext>
            </a:extLst>
          </p:cNvPr>
          <p:cNvSpPr txBox="1"/>
          <p:nvPr/>
        </p:nvSpPr>
        <p:spPr>
          <a:xfrm>
            <a:off x="557214" y="2923330"/>
            <a:ext cx="9577386" cy="1460075"/>
          </a:xfrm>
          <a:prstGeom prst="rect">
            <a:avLst/>
          </a:prstGeom>
          <a:noFill/>
        </p:spPr>
        <p:txBody>
          <a:bodyPr wrap="square" lIns="0" tIns="0" rIns="0" bIns="36000" rtlCol="0">
            <a:spAutoFit/>
          </a:bodyPr>
          <a:lstStyle/>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50" dirty="0">
                <a:solidFill>
                  <a:prstClr val="black">
                    <a:lumMod val="75000"/>
                    <a:lumOff val="25000"/>
                  </a:prstClr>
                </a:solidFill>
              </a:rPr>
              <a:t>生活習慣の形成は、</a:t>
            </a:r>
            <a:r>
              <a:rPr kumimoji="1" lang="ja-JP" altLang="en-US" sz="1200" b="1" spc="50" dirty="0">
                <a:solidFill>
                  <a:srgbClr val="01B4D2"/>
                </a:solidFill>
              </a:rPr>
              <a:t>本来家庭で身に着けるべき生活能力</a:t>
            </a:r>
            <a:r>
              <a:rPr kumimoji="1" lang="ja-JP" altLang="en-US" sz="1200" spc="50" dirty="0">
                <a:solidFill>
                  <a:prstClr val="black">
                    <a:lumMod val="75000"/>
                    <a:lumOff val="25000"/>
                  </a:prstClr>
                </a:solidFill>
              </a:rPr>
              <a:t>を育むことを想定しています。</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50" dirty="0">
                <a:solidFill>
                  <a:prstClr val="black">
                    <a:lumMod val="75000"/>
                    <a:lumOff val="25000"/>
                  </a:prstClr>
                </a:solidFill>
              </a:rPr>
              <a:t>掃除や洗濯、調理のお手伝いなど、</a:t>
            </a:r>
            <a:r>
              <a:rPr kumimoji="1" lang="ja-JP" altLang="en-US" sz="1200" b="1" spc="50" dirty="0">
                <a:solidFill>
                  <a:srgbClr val="01B4D2"/>
                </a:solidFill>
              </a:rPr>
              <a:t>児童の年齢や児童の実態（成長やこころとからだの状態）に応じた生活する力を身につけるための支援</a:t>
            </a:r>
            <a:r>
              <a:rPr kumimoji="1" lang="ja-JP" altLang="en-US" sz="1200" spc="50" dirty="0">
                <a:solidFill>
                  <a:prstClr val="black">
                    <a:lumMod val="75000"/>
                    <a:lumOff val="25000"/>
                  </a:prstClr>
                </a:solidFill>
              </a:rPr>
              <a:t>を行うことが望ましいです。</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b="1" spc="50" dirty="0">
                <a:solidFill>
                  <a:srgbClr val="01B4D2"/>
                </a:solidFill>
              </a:rPr>
              <a:t>拠点に来ない日や家庭でも実施できる内容を指導する</a:t>
            </a:r>
            <a:r>
              <a:rPr kumimoji="1" lang="ja-JP" altLang="en-US" sz="1200" spc="50" dirty="0">
                <a:solidFill>
                  <a:prstClr val="black">
                    <a:lumMod val="75000"/>
                    <a:lumOff val="25000"/>
                  </a:prstClr>
                </a:solidFill>
              </a:rPr>
              <a:t>ことが最も重要です。</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50" dirty="0">
                <a:solidFill>
                  <a:prstClr val="black">
                    <a:lumMod val="75000"/>
                    <a:lumOff val="25000"/>
                  </a:prstClr>
                </a:solidFill>
              </a:rPr>
              <a:t>あいさつや清潔感は児童が円滑に地域や学校に溶け込むのに必要な能力であり、積極的な支援が必要です。</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50" dirty="0">
                <a:solidFill>
                  <a:prstClr val="black">
                    <a:lumMod val="75000"/>
                    <a:lumOff val="25000"/>
                  </a:prstClr>
                </a:solidFill>
              </a:rPr>
              <a:t>入浴支援は、心身の衛生状態を保つためだけではなく、児童の身体のあざなど虐待の早期発見につながることも考えられます。</a:t>
            </a:r>
          </a:p>
        </p:txBody>
      </p:sp>
      <p:sp>
        <p:nvSpPr>
          <p:cNvPr id="31" name="四角形: 角を丸くする 30">
            <a:extLst>
              <a:ext uri="{FF2B5EF4-FFF2-40B4-BE49-F238E27FC236}">
                <a16:creationId xmlns:a16="http://schemas.microsoft.com/office/drawing/2014/main" id="{C772C0D7-8D1D-2E4C-0753-9F19C4EE898A}"/>
              </a:ext>
            </a:extLst>
          </p:cNvPr>
          <p:cNvSpPr/>
          <p:nvPr/>
        </p:nvSpPr>
        <p:spPr>
          <a:xfrm>
            <a:off x="539906" y="2475645"/>
            <a:ext cx="9612000" cy="357573"/>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39" name="グループ化 38">
            <a:extLst>
              <a:ext uri="{FF2B5EF4-FFF2-40B4-BE49-F238E27FC236}">
                <a16:creationId xmlns:a16="http://schemas.microsoft.com/office/drawing/2014/main" id="{267F9CD2-24CB-0027-1E54-F55043933FEE}"/>
              </a:ext>
            </a:extLst>
          </p:cNvPr>
          <p:cNvGrpSpPr/>
          <p:nvPr/>
        </p:nvGrpSpPr>
        <p:grpSpPr>
          <a:xfrm>
            <a:off x="5943449" y="2432042"/>
            <a:ext cx="432000" cy="432000"/>
            <a:chOff x="3949040" y="4445195"/>
            <a:chExt cx="573742" cy="573742"/>
          </a:xfrm>
        </p:grpSpPr>
        <p:sp>
          <p:nvSpPr>
            <p:cNvPr id="40" name="楕円 39">
              <a:extLst>
                <a:ext uri="{FF2B5EF4-FFF2-40B4-BE49-F238E27FC236}">
                  <a16:creationId xmlns:a16="http://schemas.microsoft.com/office/drawing/2014/main" id="{B057119D-31B9-F0F4-3850-5E7DCD7595F8}"/>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41" name="図 40">
              <a:extLst>
                <a:ext uri="{FF2B5EF4-FFF2-40B4-BE49-F238E27FC236}">
                  <a16:creationId xmlns:a16="http://schemas.microsoft.com/office/drawing/2014/main" id="{4E8805EB-BC65-96B6-B4F4-4C1417256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grpSp>
        <p:nvGrpSpPr>
          <p:cNvPr id="52" name="グループ化 51">
            <a:extLst>
              <a:ext uri="{FF2B5EF4-FFF2-40B4-BE49-F238E27FC236}">
                <a16:creationId xmlns:a16="http://schemas.microsoft.com/office/drawing/2014/main" id="{0399C122-9C65-8059-C091-65862956A1B4}"/>
              </a:ext>
            </a:extLst>
          </p:cNvPr>
          <p:cNvGrpSpPr/>
          <p:nvPr/>
        </p:nvGrpSpPr>
        <p:grpSpPr>
          <a:xfrm>
            <a:off x="539906" y="5347749"/>
            <a:ext cx="4806795" cy="1580864"/>
            <a:chOff x="529499" y="5319257"/>
            <a:chExt cx="4964826" cy="1580864"/>
          </a:xfrm>
        </p:grpSpPr>
        <p:sp>
          <p:nvSpPr>
            <p:cNvPr id="49" name="四角形: 角を丸くする 48">
              <a:extLst>
                <a:ext uri="{FF2B5EF4-FFF2-40B4-BE49-F238E27FC236}">
                  <a16:creationId xmlns:a16="http://schemas.microsoft.com/office/drawing/2014/main" id="{7792A6A1-1E53-2F38-5327-14E609D01C8B}"/>
                </a:ext>
              </a:extLst>
            </p:cNvPr>
            <p:cNvSpPr/>
            <p:nvPr/>
          </p:nvSpPr>
          <p:spPr>
            <a:xfrm>
              <a:off x="557214" y="5319257"/>
              <a:ext cx="4936290" cy="1580864"/>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50" name="テキスト ボックス 49">
              <a:extLst>
                <a:ext uri="{FF2B5EF4-FFF2-40B4-BE49-F238E27FC236}">
                  <a16:creationId xmlns:a16="http://schemas.microsoft.com/office/drawing/2014/main" id="{96C3AA3B-83DF-015B-9475-E9777A75673B}"/>
                </a:ext>
              </a:extLst>
            </p:cNvPr>
            <p:cNvSpPr txBox="1"/>
            <p:nvPr/>
          </p:nvSpPr>
          <p:spPr>
            <a:xfrm>
              <a:off x="557214" y="5802861"/>
              <a:ext cx="4289797" cy="1022712"/>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挨拶</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片付けや手洗い、うがい等の健康管理の習慣づけ</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入浴支援</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日用品の使い方に関する助言</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整理整頓、その他お手伝い 等</a:t>
              </a:r>
            </a:p>
          </p:txBody>
        </p:sp>
        <p:sp>
          <p:nvSpPr>
            <p:cNvPr id="51" name="テキスト ボックス 50">
              <a:extLst>
                <a:ext uri="{FF2B5EF4-FFF2-40B4-BE49-F238E27FC236}">
                  <a16:creationId xmlns:a16="http://schemas.microsoft.com/office/drawing/2014/main" id="{09AC3744-DA6F-132C-5C10-82DB552753EE}"/>
                </a:ext>
              </a:extLst>
            </p:cNvPr>
            <p:cNvSpPr txBox="1"/>
            <p:nvPr/>
          </p:nvSpPr>
          <p:spPr>
            <a:xfrm>
              <a:off x="529499" y="5547912"/>
              <a:ext cx="4964826"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sp>
        <p:nvSpPr>
          <p:cNvPr id="6" name="テキスト ボックス 5">
            <a:extLst>
              <a:ext uri="{FF2B5EF4-FFF2-40B4-BE49-F238E27FC236}">
                <a16:creationId xmlns:a16="http://schemas.microsoft.com/office/drawing/2014/main" id="{D9F81E91-26D5-FB20-37D4-AA40CCAA7D8F}"/>
              </a:ext>
            </a:extLst>
          </p:cNvPr>
          <p:cNvSpPr txBox="1"/>
          <p:nvPr/>
        </p:nvSpPr>
        <p:spPr>
          <a:xfrm>
            <a:off x="-205828" y="6911463"/>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Tree>
    <p:extLst>
      <p:ext uri="{BB962C8B-B14F-4D97-AF65-F5344CB8AC3E}">
        <p14:creationId xmlns:p14="http://schemas.microsoft.com/office/powerpoint/2010/main" val="201988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1596E23D-C021-9D3A-D62F-D4ED5FF17980}"/>
              </a:ext>
            </a:extLst>
          </p:cNvPr>
          <p:cNvSpPr/>
          <p:nvPr/>
        </p:nvSpPr>
        <p:spPr>
          <a:xfrm>
            <a:off x="539906" y="2307219"/>
            <a:ext cx="9612000" cy="47673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1" name="タイトル 10">
            <a:extLst>
              <a:ext uri="{FF2B5EF4-FFF2-40B4-BE49-F238E27FC236}">
                <a16:creationId xmlns:a16="http://schemas.microsoft.com/office/drawing/2014/main" id="{F1524AE7-2D71-98BE-AA02-D452D043E7F9}"/>
              </a:ext>
            </a:extLst>
          </p:cNvPr>
          <p:cNvSpPr>
            <a:spLocks noGrp="1"/>
          </p:cNvSpPr>
          <p:nvPr>
            <p:ph type="title"/>
          </p:nvPr>
        </p:nvSpPr>
        <p:spPr/>
        <p:txBody>
          <a:bodyPr/>
          <a:lstStyle/>
          <a:p>
            <a:r>
              <a:rPr lang="ja-JP" altLang="en-US"/>
              <a:t>児童育成支援拠点事業の概要</a:t>
            </a:r>
          </a:p>
        </p:txBody>
      </p:sp>
      <p:sp>
        <p:nvSpPr>
          <p:cNvPr id="6" name="スライド番号プレースホルダー 5">
            <a:extLst>
              <a:ext uri="{FF2B5EF4-FFF2-40B4-BE49-F238E27FC236}">
                <a16:creationId xmlns:a16="http://schemas.microsoft.com/office/drawing/2014/main" id="{71C96B82-E6E7-9246-E73B-057367B9F247}"/>
              </a:ext>
            </a:extLst>
          </p:cNvPr>
          <p:cNvSpPr>
            <a:spLocks noGrp="1"/>
          </p:cNvSpPr>
          <p:nvPr>
            <p:ph type="sldNum" sz="quarter" idx="12"/>
          </p:nvPr>
        </p:nvSpPr>
        <p:spPr/>
        <p:txBody>
          <a:bodyPr/>
          <a:lstStyle/>
          <a:p>
            <a:pPr algn="ctr"/>
            <a:fld id="{76EF8E48-CEE7-4676-9C0E-B2BDD8285033}" type="slidenum">
              <a:rPr kumimoji="1" lang="ja-JP" altLang="en-US" smtClean="0"/>
              <a:pPr algn="ctr"/>
              <a:t>5</a:t>
            </a:fld>
            <a:endParaRPr kumimoji="1" lang="ja-JP" altLang="en-US"/>
          </a:p>
        </p:txBody>
      </p:sp>
      <p:sp>
        <p:nvSpPr>
          <p:cNvPr id="5" name="テキスト プレースホルダー 4">
            <a:extLst>
              <a:ext uri="{FF2B5EF4-FFF2-40B4-BE49-F238E27FC236}">
                <a16:creationId xmlns:a16="http://schemas.microsoft.com/office/drawing/2014/main" id="{8737382D-B000-9478-E91C-5682AC753737}"/>
              </a:ext>
            </a:extLst>
          </p:cNvPr>
          <p:cNvSpPr>
            <a:spLocks noGrp="1"/>
          </p:cNvSpPr>
          <p:nvPr>
            <p:ph type="body" sz="half" idx="2"/>
          </p:nvPr>
        </p:nvSpPr>
        <p:spPr>
          <a:xfrm>
            <a:off x="539906" y="1002464"/>
            <a:ext cx="9612000" cy="951731"/>
          </a:xfrm>
        </p:spPr>
        <p:txBody>
          <a:bodyPr/>
          <a:lstStyle/>
          <a:p>
            <a:r>
              <a:rPr lang="ja-JP" altLang="en-US">
                <a:latin typeface="+mn-ea"/>
              </a:rPr>
              <a:t>児童育成支援拠点事業は、児童福祉法第</a:t>
            </a:r>
            <a:r>
              <a:rPr lang="en-US" altLang="ja-JP">
                <a:latin typeface="+mn-ea"/>
              </a:rPr>
              <a:t>21</a:t>
            </a:r>
            <a:r>
              <a:rPr lang="ja-JP" altLang="en-US">
                <a:latin typeface="+mn-ea"/>
              </a:rPr>
              <a:t>条の</a:t>
            </a:r>
            <a:r>
              <a:rPr lang="en-US" altLang="ja-JP">
                <a:latin typeface="+mn-ea"/>
              </a:rPr>
              <a:t>18</a:t>
            </a:r>
            <a:r>
              <a:rPr lang="ja-JP" altLang="en-US">
                <a:latin typeface="+mn-ea"/>
              </a:rPr>
              <a:t>に規定された家庭支援事業の一つであり、虐待や不登校などにより養育環境に課題のある、家や学校に居場所のない学齢期以降の児童に居場所の提供や相談等を行う事業です。</a:t>
            </a:r>
          </a:p>
        </p:txBody>
      </p:sp>
      <p:sp>
        <p:nvSpPr>
          <p:cNvPr id="13" name="四角形: 角を丸くする 12">
            <a:extLst>
              <a:ext uri="{FF2B5EF4-FFF2-40B4-BE49-F238E27FC236}">
                <a16:creationId xmlns:a16="http://schemas.microsoft.com/office/drawing/2014/main" id="{6BB3DC5D-00E3-7CA0-AD07-952B7E36C6F6}"/>
              </a:ext>
            </a:extLst>
          </p:cNvPr>
          <p:cNvSpPr/>
          <p:nvPr/>
        </p:nvSpPr>
        <p:spPr>
          <a:xfrm>
            <a:off x="3869906" y="2090540"/>
            <a:ext cx="2952000" cy="504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sz="2000" b="1" spc="300"/>
              <a:t>家庭支援事業</a:t>
            </a:r>
            <a:endParaRPr kumimoji="1" lang="en-US" altLang="ja-JP" sz="1000" spc="300"/>
          </a:p>
        </p:txBody>
      </p:sp>
      <p:sp>
        <p:nvSpPr>
          <p:cNvPr id="17" name="四角形: 角を丸くする 16">
            <a:extLst>
              <a:ext uri="{FF2B5EF4-FFF2-40B4-BE49-F238E27FC236}">
                <a16:creationId xmlns:a16="http://schemas.microsoft.com/office/drawing/2014/main" id="{FA4D302A-BA12-0B83-8B76-509828FC4D90}"/>
              </a:ext>
            </a:extLst>
          </p:cNvPr>
          <p:cNvSpPr/>
          <p:nvPr/>
        </p:nvSpPr>
        <p:spPr>
          <a:xfrm>
            <a:off x="738063" y="2730885"/>
            <a:ext cx="2988000" cy="2160000"/>
          </a:xfrm>
          <a:prstGeom prst="roundRect">
            <a:avLst>
              <a:gd name="adj" fmla="val 57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8" name="四角形: 角を丸くする 17">
            <a:extLst>
              <a:ext uri="{FF2B5EF4-FFF2-40B4-BE49-F238E27FC236}">
                <a16:creationId xmlns:a16="http://schemas.microsoft.com/office/drawing/2014/main" id="{06BCEC6B-C60C-FE41-CF50-30EA28B03202}"/>
              </a:ext>
            </a:extLst>
          </p:cNvPr>
          <p:cNvSpPr/>
          <p:nvPr/>
        </p:nvSpPr>
        <p:spPr>
          <a:xfrm>
            <a:off x="918063" y="3328217"/>
            <a:ext cx="2628000" cy="139339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200">
                <a:solidFill>
                  <a:schemeClr val="tx1">
                    <a:lumMod val="75000"/>
                    <a:lumOff val="25000"/>
                  </a:schemeClr>
                </a:solidFill>
              </a:rPr>
              <a:t>保護者の疾病や育児疲れ等の理由により家庭において養育を受けることが一時的に困難となった児童について、児童養護施設等や里親等への委託により、レスパイトケア等、必要な支援を行う事業</a:t>
            </a:r>
          </a:p>
        </p:txBody>
      </p:sp>
      <p:grpSp>
        <p:nvGrpSpPr>
          <p:cNvPr id="21" name="グループ化 20">
            <a:extLst>
              <a:ext uri="{FF2B5EF4-FFF2-40B4-BE49-F238E27FC236}">
                <a16:creationId xmlns:a16="http://schemas.microsoft.com/office/drawing/2014/main" id="{885571A7-DD0C-911F-6BB0-9A6DA305FAB5}"/>
              </a:ext>
            </a:extLst>
          </p:cNvPr>
          <p:cNvGrpSpPr/>
          <p:nvPr/>
        </p:nvGrpSpPr>
        <p:grpSpPr>
          <a:xfrm>
            <a:off x="922320" y="2892811"/>
            <a:ext cx="2628000" cy="330200"/>
            <a:chOff x="4949950" y="3149600"/>
            <a:chExt cx="2628000" cy="330200"/>
          </a:xfrm>
        </p:grpSpPr>
        <p:sp>
          <p:nvSpPr>
            <p:cNvPr id="19" name="四角形: 角を丸くする 18">
              <a:extLst>
                <a:ext uri="{FF2B5EF4-FFF2-40B4-BE49-F238E27FC236}">
                  <a16:creationId xmlns:a16="http://schemas.microsoft.com/office/drawing/2014/main" id="{ECFD5C5B-EB9E-DA2E-DD59-B3FC3372A230}"/>
                </a:ext>
              </a:extLst>
            </p:cNvPr>
            <p:cNvSpPr/>
            <p:nvPr/>
          </p:nvSpPr>
          <p:spPr>
            <a:xfrm>
              <a:off x="5345906" y="3159340"/>
              <a:ext cx="2232044"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600" b="1" spc="150">
                  <a:solidFill>
                    <a:schemeClr val="tx1">
                      <a:lumMod val="75000"/>
                      <a:lumOff val="25000"/>
                    </a:schemeClr>
                  </a:solidFill>
                </a:rPr>
                <a:t>子育て短期支援事業</a:t>
              </a:r>
            </a:p>
          </p:txBody>
        </p:sp>
        <p:sp>
          <p:nvSpPr>
            <p:cNvPr id="20" name="楕円 19">
              <a:extLst>
                <a:ext uri="{FF2B5EF4-FFF2-40B4-BE49-F238E27FC236}">
                  <a16:creationId xmlns:a16="http://schemas.microsoft.com/office/drawing/2014/main" id="{28D10BCE-9722-3165-C7DA-B58BF2F4B18F}"/>
                </a:ext>
              </a:extLst>
            </p:cNvPr>
            <p:cNvSpPr/>
            <p:nvPr/>
          </p:nvSpPr>
          <p:spPr>
            <a:xfrm>
              <a:off x="4949950" y="3149600"/>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400" b="1" spc="100"/>
                <a:t>1</a:t>
              </a:r>
              <a:endParaRPr kumimoji="1" lang="ja-JP" altLang="en-US" sz="1400" b="1" spc="100"/>
            </a:p>
          </p:txBody>
        </p:sp>
      </p:grpSp>
      <p:sp>
        <p:nvSpPr>
          <p:cNvPr id="24" name="四角形: 角を丸くする 23">
            <a:extLst>
              <a:ext uri="{FF2B5EF4-FFF2-40B4-BE49-F238E27FC236}">
                <a16:creationId xmlns:a16="http://schemas.microsoft.com/office/drawing/2014/main" id="{09F938AD-80AD-3279-B0CA-00513780E3B1}"/>
              </a:ext>
            </a:extLst>
          </p:cNvPr>
          <p:cNvSpPr/>
          <p:nvPr/>
        </p:nvSpPr>
        <p:spPr>
          <a:xfrm>
            <a:off x="3851906" y="2730885"/>
            <a:ext cx="2988000" cy="2160000"/>
          </a:xfrm>
          <a:prstGeom prst="roundRect">
            <a:avLst>
              <a:gd name="adj" fmla="val 57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5" name="四角形: 角を丸くする 24">
            <a:extLst>
              <a:ext uri="{FF2B5EF4-FFF2-40B4-BE49-F238E27FC236}">
                <a16:creationId xmlns:a16="http://schemas.microsoft.com/office/drawing/2014/main" id="{72A1846C-0268-9F77-F624-FD09A9539C06}"/>
              </a:ext>
            </a:extLst>
          </p:cNvPr>
          <p:cNvSpPr/>
          <p:nvPr/>
        </p:nvSpPr>
        <p:spPr>
          <a:xfrm>
            <a:off x="4031906" y="3328217"/>
            <a:ext cx="2628000" cy="139339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200">
                <a:solidFill>
                  <a:schemeClr val="tx1">
                    <a:lumMod val="75000"/>
                    <a:lumOff val="25000"/>
                  </a:schemeClr>
                </a:solidFill>
              </a:rPr>
              <a:t>子育てに不安や孤立感等を抱える家庭や養育支援が必要となっている家庭に対して、保健師等による具体的な養育に関する指導助言等を訪問により実施する事業</a:t>
            </a:r>
          </a:p>
        </p:txBody>
      </p:sp>
      <p:grpSp>
        <p:nvGrpSpPr>
          <p:cNvPr id="26" name="グループ化 25">
            <a:extLst>
              <a:ext uri="{FF2B5EF4-FFF2-40B4-BE49-F238E27FC236}">
                <a16:creationId xmlns:a16="http://schemas.microsoft.com/office/drawing/2014/main" id="{D40C9446-4D75-9476-0834-A41F24DAFF35}"/>
              </a:ext>
            </a:extLst>
          </p:cNvPr>
          <p:cNvGrpSpPr/>
          <p:nvPr/>
        </p:nvGrpSpPr>
        <p:grpSpPr>
          <a:xfrm>
            <a:off x="4036163" y="2892811"/>
            <a:ext cx="2628000" cy="330200"/>
            <a:chOff x="4949950" y="3149600"/>
            <a:chExt cx="2628000" cy="330200"/>
          </a:xfrm>
        </p:grpSpPr>
        <p:sp>
          <p:nvSpPr>
            <p:cNvPr id="27" name="四角形: 角を丸くする 26">
              <a:extLst>
                <a:ext uri="{FF2B5EF4-FFF2-40B4-BE49-F238E27FC236}">
                  <a16:creationId xmlns:a16="http://schemas.microsoft.com/office/drawing/2014/main" id="{DD9182A0-786F-C5B6-2D60-719550F8B537}"/>
                </a:ext>
              </a:extLst>
            </p:cNvPr>
            <p:cNvSpPr/>
            <p:nvPr/>
          </p:nvSpPr>
          <p:spPr>
            <a:xfrm>
              <a:off x="5345906" y="3159340"/>
              <a:ext cx="2232044"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zh-TW" altLang="en-US" sz="1600" b="1" spc="150">
                  <a:solidFill>
                    <a:schemeClr val="tx1">
                      <a:lumMod val="75000"/>
                      <a:lumOff val="25000"/>
                    </a:schemeClr>
                  </a:solidFill>
                </a:rPr>
                <a:t>養育支援訪問事業</a:t>
              </a:r>
            </a:p>
          </p:txBody>
        </p:sp>
        <p:sp>
          <p:nvSpPr>
            <p:cNvPr id="28" name="楕円 27">
              <a:extLst>
                <a:ext uri="{FF2B5EF4-FFF2-40B4-BE49-F238E27FC236}">
                  <a16:creationId xmlns:a16="http://schemas.microsoft.com/office/drawing/2014/main" id="{2EA44C1F-7ABA-F52A-AE37-6B3F02843FF0}"/>
                </a:ext>
              </a:extLst>
            </p:cNvPr>
            <p:cNvSpPr/>
            <p:nvPr/>
          </p:nvSpPr>
          <p:spPr>
            <a:xfrm>
              <a:off x="4949950" y="3149600"/>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400" b="1" spc="100"/>
                <a:t>2</a:t>
              </a:r>
              <a:endParaRPr kumimoji="1" lang="ja-JP" altLang="en-US" sz="1400" b="1" spc="100"/>
            </a:p>
          </p:txBody>
        </p:sp>
      </p:grpSp>
      <p:sp>
        <p:nvSpPr>
          <p:cNvPr id="30" name="四角形: 角を丸くする 29">
            <a:extLst>
              <a:ext uri="{FF2B5EF4-FFF2-40B4-BE49-F238E27FC236}">
                <a16:creationId xmlns:a16="http://schemas.microsoft.com/office/drawing/2014/main" id="{FA156F86-500F-EB56-4CA7-EE6BCD78FD43}"/>
              </a:ext>
            </a:extLst>
          </p:cNvPr>
          <p:cNvSpPr/>
          <p:nvPr/>
        </p:nvSpPr>
        <p:spPr>
          <a:xfrm>
            <a:off x="6965749" y="2730885"/>
            <a:ext cx="2988000" cy="2160000"/>
          </a:xfrm>
          <a:prstGeom prst="roundRect">
            <a:avLst>
              <a:gd name="adj" fmla="val 57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31" name="四角形: 角を丸くする 30">
            <a:extLst>
              <a:ext uri="{FF2B5EF4-FFF2-40B4-BE49-F238E27FC236}">
                <a16:creationId xmlns:a16="http://schemas.microsoft.com/office/drawing/2014/main" id="{7EA6719F-5193-A377-3AA9-AC40B364FE37}"/>
              </a:ext>
            </a:extLst>
          </p:cNvPr>
          <p:cNvSpPr/>
          <p:nvPr/>
        </p:nvSpPr>
        <p:spPr>
          <a:xfrm>
            <a:off x="7145749" y="3328217"/>
            <a:ext cx="2628000" cy="139339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200">
                <a:solidFill>
                  <a:schemeClr val="tx1">
                    <a:lumMod val="75000"/>
                    <a:lumOff val="25000"/>
                  </a:schemeClr>
                </a:solidFill>
              </a:rPr>
              <a:t>家庭において保育を受けることが一時的に困難となった乳幼児について、主として昼間に、認定こども園、幼稚園、保育所、地域子育て支援拠点その他の場所において、一時的に預かり、必要な保護を行う事業</a:t>
            </a:r>
          </a:p>
        </p:txBody>
      </p:sp>
      <p:grpSp>
        <p:nvGrpSpPr>
          <p:cNvPr id="32" name="グループ化 31">
            <a:extLst>
              <a:ext uri="{FF2B5EF4-FFF2-40B4-BE49-F238E27FC236}">
                <a16:creationId xmlns:a16="http://schemas.microsoft.com/office/drawing/2014/main" id="{A4776016-0689-731E-9C4C-E3DA04B369A4}"/>
              </a:ext>
            </a:extLst>
          </p:cNvPr>
          <p:cNvGrpSpPr/>
          <p:nvPr/>
        </p:nvGrpSpPr>
        <p:grpSpPr>
          <a:xfrm>
            <a:off x="7150006" y="2892811"/>
            <a:ext cx="2628000" cy="330200"/>
            <a:chOff x="4949950" y="3149600"/>
            <a:chExt cx="2628000" cy="330200"/>
          </a:xfrm>
        </p:grpSpPr>
        <p:sp>
          <p:nvSpPr>
            <p:cNvPr id="33" name="四角形: 角を丸くする 32">
              <a:extLst>
                <a:ext uri="{FF2B5EF4-FFF2-40B4-BE49-F238E27FC236}">
                  <a16:creationId xmlns:a16="http://schemas.microsoft.com/office/drawing/2014/main" id="{AC3F538D-FDFE-D936-8C06-4C51F97B39EF}"/>
                </a:ext>
              </a:extLst>
            </p:cNvPr>
            <p:cNvSpPr/>
            <p:nvPr/>
          </p:nvSpPr>
          <p:spPr>
            <a:xfrm>
              <a:off x="5345906" y="3159340"/>
              <a:ext cx="2232044"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600" b="1" spc="150">
                  <a:solidFill>
                    <a:schemeClr val="tx1">
                      <a:lumMod val="75000"/>
                      <a:lumOff val="25000"/>
                    </a:schemeClr>
                  </a:solidFill>
                </a:rPr>
                <a:t>一時預かり事業</a:t>
              </a:r>
            </a:p>
          </p:txBody>
        </p:sp>
        <p:sp>
          <p:nvSpPr>
            <p:cNvPr id="34" name="楕円 33">
              <a:extLst>
                <a:ext uri="{FF2B5EF4-FFF2-40B4-BE49-F238E27FC236}">
                  <a16:creationId xmlns:a16="http://schemas.microsoft.com/office/drawing/2014/main" id="{BB53AC4F-FC63-105B-6168-02F8D3C9FB2B}"/>
                </a:ext>
              </a:extLst>
            </p:cNvPr>
            <p:cNvSpPr/>
            <p:nvPr/>
          </p:nvSpPr>
          <p:spPr>
            <a:xfrm>
              <a:off x="4949950" y="3149600"/>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400" b="1" spc="100"/>
                <a:t>3</a:t>
              </a:r>
              <a:endParaRPr kumimoji="1" lang="ja-JP" altLang="en-US" sz="1400" b="1" spc="100"/>
            </a:p>
          </p:txBody>
        </p:sp>
      </p:grpSp>
      <p:grpSp>
        <p:nvGrpSpPr>
          <p:cNvPr id="102" name="グループ化 101">
            <a:extLst>
              <a:ext uri="{FF2B5EF4-FFF2-40B4-BE49-F238E27FC236}">
                <a16:creationId xmlns:a16="http://schemas.microsoft.com/office/drawing/2014/main" id="{0FA4D2E8-1208-227E-0E66-243881199C52}"/>
              </a:ext>
            </a:extLst>
          </p:cNvPr>
          <p:cNvGrpSpPr/>
          <p:nvPr/>
        </p:nvGrpSpPr>
        <p:grpSpPr>
          <a:xfrm>
            <a:off x="738063" y="5056606"/>
            <a:ext cx="9215686" cy="1800000"/>
            <a:chOff x="738063" y="4705508"/>
            <a:chExt cx="9215686" cy="1800000"/>
          </a:xfrm>
        </p:grpSpPr>
        <p:sp>
          <p:nvSpPr>
            <p:cNvPr id="68" name="四角形: 角を丸くする 67">
              <a:extLst>
                <a:ext uri="{FF2B5EF4-FFF2-40B4-BE49-F238E27FC236}">
                  <a16:creationId xmlns:a16="http://schemas.microsoft.com/office/drawing/2014/main" id="{1B37CAD8-64C3-B118-69C0-6161FF1E08E5}"/>
                </a:ext>
              </a:extLst>
            </p:cNvPr>
            <p:cNvSpPr/>
            <p:nvPr/>
          </p:nvSpPr>
          <p:spPr>
            <a:xfrm>
              <a:off x="738063" y="4705508"/>
              <a:ext cx="2988000" cy="1800000"/>
            </a:xfrm>
            <a:prstGeom prst="roundRect">
              <a:avLst>
                <a:gd name="adj" fmla="val 57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9" name="四角形: 角を丸くする 68">
              <a:extLst>
                <a:ext uri="{FF2B5EF4-FFF2-40B4-BE49-F238E27FC236}">
                  <a16:creationId xmlns:a16="http://schemas.microsoft.com/office/drawing/2014/main" id="{98E1C207-B9CB-5616-70AE-D75E30A962C0}"/>
                </a:ext>
              </a:extLst>
            </p:cNvPr>
            <p:cNvSpPr/>
            <p:nvPr/>
          </p:nvSpPr>
          <p:spPr>
            <a:xfrm>
              <a:off x="918063" y="5302840"/>
              <a:ext cx="2628000" cy="1008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200">
                  <a:solidFill>
                    <a:schemeClr val="tx1">
                      <a:lumMod val="75000"/>
                      <a:lumOff val="25000"/>
                    </a:schemeClr>
                  </a:solidFill>
                </a:rPr>
                <a:t>家事・育児等に対して不安を抱えた子育て家庭等を訪問し、家庭が抱える不安や悩みを傾聴するとともに、家事・育児等の支援を行う事業</a:t>
              </a:r>
            </a:p>
          </p:txBody>
        </p:sp>
        <p:grpSp>
          <p:nvGrpSpPr>
            <p:cNvPr id="70" name="グループ化 69">
              <a:extLst>
                <a:ext uri="{FF2B5EF4-FFF2-40B4-BE49-F238E27FC236}">
                  <a16:creationId xmlns:a16="http://schemas.microsoft.com/office/drawing/2014/main" id="{759D4BBE-3509-C057-A572-224E72B573BE}"/>
                </a:ext>
              </a:extLst>
            </p:cNvPr>
            <p:cNvGrpSpPr/>
            <p:nvPr/>
          </p:nvGrpSpPr>
          <p:grpSpPr>
            <a:xfrm>
              <a:off x="922320" y="4867434"/>
              <a:ext cx="2668246" cy="330200"/>
              <a:chOff x="4949950" y="3149600"/>
              <a:chExt cx="2668246" cy="330200"/>
            </a:xfrm>
          </p:grpSpPr>
          <p:sp>
            <p:nvSpPr>
              <p:cNvPr id="71" name="四角形: 角を丸くする 70">
                <a:extLst>
                  <a:ext uri="{FF2B5EF4-FFF2-40B4-BE49-F238E27FC236}">
                    <a16:creationId xmlns:a16="http://schemas.microsoft.com/office/drawing/2014/main" id="{1AADE059-5D3A-C18C-79AB-4AC2E16B98F1}"/>
                  </a:ext>
                </a:extLst>
              </p:cNvPr>
              <p:cNvSpPr/>
              <p:nvPr/>
            </p:nvSpPr>
            <p:spPr>
              <a:xfrm>
                <a:off x="5345905" y="3159340"/>
                <a:ext cx="2272291"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600" b="1">
                    <a:solidFill>
                      <a:schemeClr val="tx1">
                        <a:lumMod val="75000"/>
                        <a:lumOff val="25000"/>
                      </a:schemeClr>
                    </a:solidFill>
                  </a:rPr>
                  <a:t>子育て世帯訪問支援事業</a:t>
                </a:r>
              </a:p>
            </p:txBody>
          </p:sp>
          <p:sp>
            <p:nvSpPr>
              <p:cNvPr id="72" name="楕円 71">
                <a:extLst>
                  <a:ext uri="{FF2B5EF4-FFF2-40B4-BE49-F238E27FC236}">
                    <a16:creationId xmlns:a16="http://schemas.microsoft.com/office/drawing/2014/main" id="{18FA8BC2-4DEA-22BF-BD17-942AF30C6290}"/>
                  </a:ext>
                </a:extLst>
              </p:cNvPr>
              <p:cNvSpPr/>
              <p:nvPr/>
            </p:nvSpPr>
            <p:spPr>
              <a:xfrm>
                <a:off x="4949950" y="3149600"/>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400" b="1" spc="100"/>
                  <a:t>4</a:t>
                </a:r>
                <a:endParaRPr kumimoji="1" lang="ja-JP" altLang="en-US" sz="1400" b="1" spc="100"/>
              </a:p>
            </p:txBody>
          </p:sp>
        </p:grpSp>
        <p:sp>
          <p:nvSpPr>
            <p:cNvPr id="63" name="四角形: 角を丸くする 62">
              <a:extLst>
                <a:ext uri="{FF2B5EF4-FFF2-40B4-BE49-F238E27FC236}">
                  <a16:creationId xmlns:a16="http://schemas.microsoft.com/office/drawing/2014/main" id="{7C707869-E923-9A07-39FB-DACED5794EBB}"/>
                </a:ext>
              </a:extLst>
            </p:cNvPr>
            <p:cNvSpPr/>
            <p:nvPr/>
          </p:nvSpPr>
          <p:spPr>
            <a:xfrm>
              <a:off x="3851906" y="4705508"/>
              <a:ext cx="2988000" cy="1800000"/>
            </a:xfrm>
            <a:prstGeom prst="roundRect">
              <a:avLst>
                <a:gd name="adj" fmla="val 5754"/>
              </a:avLst>
            </a:prstGeom>
            <a:solidFill>
              <a:srgbClr val="FAFF9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64" name="四角形: 角を丸くする 63">
              <a:extLst>
                <a:ext uri="{FF2B5EF4-FFF2-40B4-BE49-F238E27FC236}">
                  <a16:creationId xmlns:a16="http://schemas.microsoft.com/office/drawing/2014/main" id="{111C5078-3CCB-641C-D600-7D1CB5FE657A}"/>
                </a:ext>
              </a:extLst>
            </p:cNvPr>
            <p:cNvSpPr/>
            <p:nvPr/>
          </p:nvSpPr>
          <p:spPr>
            <a:xfrm>
              <a:off x="4031906" y="5302840"/>
              <a:ext cx="2628000" cy="1008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200">
                  <a:solidFill>
                    <a:schemeClr val="tx1">
                      <a:lumMod val="75000"/>
                      <a:lumOff val="25000"/>
                    </a:schemeClr>
                  </a:solidFill>
                </a:rPr>
                <a:t>虐待や不登校などにより養育環境に課題のある、家や学校に居場所のない学齢期以降のこどもに居場所の提供や相談等を行う事業</a:t>
              </a:r>
            </a:p>
          </p:txBody>
        </p:sp>
        <p:grpSp>
          <p:nvGrpSpPr>
            <p:cNvPr id="65" name="グループ化 64">
              <a:extLst>
                <a:ext uri="{FF2B5EF4-FFF2-40B4-BE49-F238E27FC236}">
                  <a16:creationId xmlns:a16="http://schemas.microsoft.com/office/drawing/2014/main" id="{C63824EB-D301-1C0A-735B-17E33FDDC6A8}"/>
                </a:ext>
              </a:extLst>
            </p:cNvPr>
            <p:cNvGrpSpPr/>
            <p:nvPr/>
          </p:nvGrpSpPr>
          <p:grpSpPr>
            <a:xfrm>
              <a:off x="4036163" y="4867434"/>
              <a:ext cx="2628000" cy="330200"/>
              <a:chOff x="4949950" y="3149600"/>
              <a:chExt cx="2628000" cy="330200"/>
            </a:xfrm>
          </p:grpSpPr>
          <p:sp>
            <p:nvSpPr>
              <p:cNvPr id="66" name="四角形: 角を丸くする 65">
                <a:extLst>
                  <a:ext uri="{FF2B5EF4-FFF2-40B4-BE49-F238E27FC236}">
                    <a16:creationId xmlns:a16="http://schemas.microsoft.com/office/drawing/2014/main" id="{0B69A884-FB9F-68FC-81C1-5028B8900C21}"/>
                  </a:ext>
                </a:extLst>
              </p:cNvPr>
              <p:cNvSpPr/>
              <p:nvPr/>
            </p:nvSpPr>
            <p:spPr>
              <a:xfrm>
                <a:off x="5345906" y="3159340"/>
                <a:ext cx="2232044"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600" b="1" spc="150">
                    <a:solidFill>
                      <a:schemeClr val="tx1">
                        <a:lumMod val="75000"/>
                        <a:lumOff val="25000"/>
                      </a:schemeClr>
                    </a:solidFill>
                  </a:rPr>
                  <a:t>児童育成支援拠点事業</a:t>
                </a:r>
              </a:p>
            </p:txBody>
          </p:sp>
          <p:sp>
            <p:nvSpPr>
              <p:cNvPr id="67" name="楕円 66">
                <a:extLst>
                  <a:ext uri="{FF2B5EF4-FFF2-40B4-BE49-F238E27FC236}">
                    <a16:creationId xmlns:a16="http://schemas.microsoft.com/office/drawing/2014/main" id="{2C107B2A-8881-2676-9D76-D1A541754149}"/>
                  </a:ext>
                </a:extLst>
              </p:cNvPr>
              <p:cNvSpPr/>
              <p:nvPr/>
            </p:nvSpPr>
            <p:spPr>
              <a:xfrm>
                <a:off x="4949950" y="3149600"/>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400" b="1" spc="100"/>
                  <a:t>5</a:t>
                </a:r>
                <a:endParaRPr kumimoji="1" lang="ja-JP" altLang="en-US" sz="1400" b="1" spc="100"/>
              </a:p>
            </p:txBody>
          </p:sp>
        </p:grpSp>
        <p:sp>
          <p:nvSpPr>
            <p:cNvPr id="58" name="四角形: 角を丸くする 57">
              <a:extLst>
                <a:ext uri="{FF2B5EF4-FFF2-40B4-BE49-F238E27FC236}">
                  <a16:creationId xmlns:a16="http://schemas.microsoft.com/office/drawing/2014/main" id="{9F46ABAD-18FE-0376-6C55-AA5E1E45F2A1}"/>
                </a:ext>
              </a:extLst>
            </p:cNvPr>
            <p:cNvSpPr/>
            <p:nvPr/>
          </p:nvSpPr>
          <p:spPr>
            <a:xfrm>
              <a:off x="6965749" y="4705508"/>
              <a:ext cx="2988000" cy="1800000"/>
            </a:xfrm>
            <a:prstGeom prst="roundRect">
              <a:avLst>
                <a:gd name="adj" fmla="val 57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59" name="四角形: 角を丸くする 58">
              <a:extLst>
                <a:ext uri="{FF2B5EF4-FFF2-40B4-BE49-F238E27FC236}">
                  <a16:creationId xmlns:a16="http://schemas.microsoft.com/office/drawing/2014/main" id="{02445695-B990-A721-2572-0100F6F21C06}"/>
                </a:ext>
              </a:extLst>
            </p:cNvPr>
            <p:cNvSpPr/>
            <p:nvPr/>
          </p:nvSpPr>
          <p:spPr>
            <a:xfrm>
              <a:off x="7145749" y="5302840"/>
              <a:ext cx="2628000" cy="1008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200">
                  <a:solidFill>
                    <a:schemeClr val="tx1">
                      <a:lumMod val="75000"/>
                      <a:lumOff val="25000"/>
                    </a:schemeClr>
                  </a:solidFill>
                </a:rPr>
                <a:t>こどもとの関わり方に悩みや不安を抱える子育て家庭に対して、こどもとの関わり方を学ぶためのペアレントトレーニング等を行う事業</a:t>
              </a:r>
            </a:p>
          </p:txBody>
        </p:sp>
        <p:grpSp>
          <p:nvGrpSpPr>
            <p:cNvPr id="60" name="グループ化 59">
              <a:extLst>
                <a:ext uri="{FF2B5EF4-FFF2-40B4-BE49-F238E27FC236}">
                  <a16:creationId xmlns:a16="http://schemas.microsoft.com/office/drawing/2014/main" id="{2E139D0E-DF76-8A7D-8753-CD0F8E8EE8E6}"/>
                </a:ext>
              </a:extLst>
            </p:cNvPr>
            <p:cNvGrpSpPr/>
            <p:nvPr/>
          </p:nvGrpSpPr>
          <p:grpSpPr>
            <a:xfrm>
              <a:off x="7150006" y="4867434"/>
              <a:ext cx="2628000" cy="330200"/>
              <a:chOff x="4949950" y="3149600"/>
              <a:chExt cx="2628000" cy="330200"/>
            </a:xfrm>
          </p:grpSpPr>
          <p:sp>
            <p:nvSpPr>
              <p:cNvPr id="61" name="四角形: 角を丸くする 60">
                <a:extLst>
                  <a:ext uri="{FF2B5EF4-FFF2-40B4-BE49-F238E27FC236}">
                    <a16:creationId xmlns:a16="http://schemas.microsoft.com/office/drawing/2014/main" id="{ED5A68B4-A99C-E774-0061-3B6EAA5087D3}"/>
                  </a:ext>
                </a:extLst>
              </p:cNvPr>
              <p:cNvSpPr/>
              <p:nvPr/>
            </p:nvSpPr>
            <p:spPr>
              <a:xfrm>
                <a:off x="5345906" y="3159340"/>
                <a:ext cx="2232044"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zh-TW" altLang="en-US" sz="1600" b="1" spc="150">
                    <a:solidFill>
                      <a:schemeClr val="tx1">
                        <a:lumMod val="75000"/>
                        <a:lumOff val="25000"/>
                      </a:schemeClr>
                    </a:solidFill>
                  </a:rPr>
                  <a:t>親子関係形成支援事業</a:t>
                </a:r>
              </a:p>
            </p:txBody>
          </p:sp>
          <p:sp>
            <p:nvSpPr>
              <p:cNvPr id="62" name="楕円 61">
                <a:extLst>
                  <a:ext uri="{FF2B5EF4-FFF2-40B4-BE49-F238E27FC236}">
                    <a16:creationId xmlns:a16="http://schemas.microsoft.com/office/drawing/2014/main" id="{E8534C5A-123E-9F98-E382-BFBFC76D9D7C}"/>
                  </a:ext>
                </a:extLst>
              </p:cNvPr>
              <p:cNvSpPr/>
              <p:nvPr/>
            </p:nvSpPr>
            <p:spPr>
              <a:xfrm>
                <a:off x="4949950" y="3149600"/>
                <a:ext cx="324000" cy="324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en-US" altLang="ja-JP" sz="1400" b="1" spc="100"/>
                  <a:t>6</a:t>
                </a:r>
                <a:endParaRPr kumimoji="1" lang="ja-JP" altLang="en-US" sz="1400" b="1" spc="100"/>
              </a:p>
            </p:txBody>
          </p:sp>
        </p:grpSp>
      </p:grpSp>
      <p:sp>
        <p:nvSpPr>
          <p:cNvPr id="103" name="四角形: 角を丸くする 102">
            <a:extLst>
              <a:ext uri="{FF2B5EF4-FFF2-40B4-BE49-F238E27FC236}">
                <a16:creationId xmlns:a16="http://schemas.microsoft.com/office/drawing/2014/main" id="{B02BE393-1A34-8F84-AFA3-778D1D050504}"/>
              </a:ext>
            </a:extLst>
          </p:cNvPr>
          <p:cNvSpPr/>
          <p:nvPr/>
        </p:nvSpPr>
        <p:spPr>
          <a:xfrm>
            <a:off x="1638300" y="7174967"/>
            <a:ext cx="8513606" cy="11627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pPr>
            <a:r>
              <a:rPr kumimoji="1" lang="ja-JP" altLang="en-US" sz="900" spc="50">
                <a:solidFill>
                  <a:schemeClr val="tx1">
                    <a:lumMod val="75000"/>
                    <a:lumOff val="25000"/>
                  </a:schemeClr>
                </a:solidFill>
              </a:rPr>
              <a:t>出所：こども家庭庁</a:t>
            </a:r>
            <a:r>
              <a:rPr kumimoji="1" lang="en-US" altLang="ja-JP" sz="900" spc="50">
                <a:solidFill>
                  <a:schemeClr val="tx1">
                    <a:lumMod val="75000"/>
                    <a:lumOff val="25000"/>
                  </a:schemeClr>
                </a:solidFill>
              </a:rPr>
              <a:t>HP</a:t>
            </a:r>
            <a:r>
              <a:rPr kumimoji="1" lang="ja-JP" altLang="en-US" sz="900" spc="50">
                <a:solidFill>
                  <a:schemeClr val="tx1">
                    <a:lumMod val="75000"/>
                    <a:lumOff val="25000"/>
                  </a:schemeClr>
                </a:solidFill>
              </a:rPr>
              <a:t>「家庭支援事業について」</a:t>
            </a:r>
            <a:r>
              <a:rPr kumimoji="1" lang="en-US" altLang="ja-JP" sz="900" spc="50">
                <a:solidFill>
                  <a:schemeClr val="tx1">
                    <a:lumMod val="75000"/>
                    <a:lumOff val="25000"/>
                  </a:schemeClr>
                </a:solidFill>
              </a:rPr>
              <a:t>〈https://www.cfa.go.jp/policies/</a:t>
            </a:r>
            <a:r>
              <a:rPr kumimoji="1" lang="en-US" altLang="ja-JP" sz="900" spc="50" err="1">
                <a:solidFill>
                  <a:schemeClr val="tx1">
                    <a:lumMod val="75000"/>
                    <a:lumOff val="25000"/>
                  </a:schemeClr>
                </a:solidFill>
              </a:rPr>
              <a:t>katei_shien</a:t>
            </a:r>
            <a:r>
              <a:rPr kumimoji="1" lang="en-US" altLang="ja-JP" sz="900" spc="50">
                <a:solidFill>
                  <a:schemeClr val="tx1">
                    <a:lumMod val="75000"/>
                    <a:lumOff val="25000"/>
                  </a:schemeClr>
                </a:solidFill>
              </a:rPr>
              <a:t>〉</a:t>
            </a:r>
            <a:r>
              <a:rPr kumimoji="1" lang="ja-JP" altLang="en-US" sz="900" spc="50">
                <a:solidFill>
                  <a:schemeClr val="tx1">
                    <a:lumMod val="75000"/>
                    <a:lumOff val="25000"/>
                  </a:schemeClr>
                </a:solidFill>
              </a:rPr>
              <a:t>（最終閲覧日</a:t>
            </a:r>
            <a:r>
              <a:rPr kumimoji="1" lang="en-US" altLang="ja-JP" sz="900" spc="50">
                <a:solidFill>
                  <a:schemeClr val="tx1">
                    <a:lumMod val="75000"/>
                    <a:lumOff val="25000"/>
                  </a:schemeClr>
                </a:solidFill>
              </a:rPr>
              <a:t>2026/3/23</a:t>
            </a:r>
            <a:r>
              <a:rPr kumimoji="1" lang="ja-JP" altLang="en-US" sz="900" spc="50">
                <a:solidFill>
                  <a:schemeClr val="tx1">
                    <a:lumMod val="75000"/>
                    <a:lumOff val="25000"/>
                  </a:schemeClr>
                </a:solidFill>
              </a:rPr>
              <a:t>）を参考に日本総研作成</a:t>
            </a:r>
          </a:p>
        </p:txBody>
      </p:sp>
      <p:sp>
        <p:nvSpPr>
          <p:cNvPr id="104" name="四角形: 角を丸くする 103">
            <a:extLst>
              <a:ext uri="{FF2B5EF4-FFF2-40B4-BE49-F238E27FC236}">
                <a16:creationId xmlns:a16="http://schemas.microsoft.com/office/drawing/2014/main" id="{0CB70F9E-576C-3D90-AF90-0233E53AD98C}"/>
              </a:ext>
            </a:extLst>
          </p:cNvPr>
          <p:cNvSpPr/>
          <p:nvPr/>
        </p:nvSpPr>
        <p:spPr>
          <a:xfrm>
            <a:off x="7829749" y="2445679"/>
            <a:ext cx="2124000" cy="18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pPr>
            <a:endParaRPr kumimoji="1" lang="en-US" altLang="ja-JP" sz="1100" b="1" spc="50">
              <a:solidFill>
                <a:schemeClr val="tx1">
                  <a:lumMod val="75000"/>
                  <a:lumOff val="25000"/>
                </a:schemeClr>
              </a:solidFill>
            </a:endParaRPr>
          </a:p>
        </p:txBody>
      </p:sp>
    </p:spTree>
    <p:extLst>
      <p:ext uri="{BB962C8B-B14F-4D97-AF65-F5344CB8AC3E}">
        <p14:creationId xmlns:p14="http://schemas.microsoft.com/office/powerpoint/2010/main" val="761351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3EC87-1105-EEDA-6353-14AF5BAAF2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B7A7EA-9952-7A49-82C9-ED40045C561C}"/>
              </a:ext>
            </a:extLst>
          </p:cNvPr>
          <p:cNvSpPr>
            <a:spLocks noGrp="1"/>
          </p:cNvSpPr>
          <p:nvPr>
            <p:ph type="title"/>
          </p:nvPr>
        </p:nvSpPr>
        <p:spPr/>
        <p:txBody>
          <a:bodyPr/>
          <a:lstStyle/>
          <a:p>
            <a:r>
              <a:rPr kumimoji="1" lang="ja-JP" altLang="en-US" spc="0"/>
              <a:t>提供サービス別の実施上のポイント｜（３）学習の支援</a:t>
            </a:r>
          </a:p>
        </p:txBody>
      </p:sp>
      <p:sp>
        <p:nvSpPr>
          <p:cNvPr id="3" name="スライド番号プレースホルダー 2">
            <a:extLst>
              <a:ext uri="{FF2B5EF4-FFF2-40B4-BE49-F238E27FC236}">
                <a16:creationId xmlns:a16="http://schemas.microsoft.com/office/drawing/2014/main" id="{6A3F1746-967E-5B0B-A938-A4E78D3E3013}"/>
              </a:ext>
            </a:extLst>
          </p:cNvPr>
          <p:cNvSpPr>
            <a:spLocks noGrp="1"/>
          </p:cNvSpPr>
          <p:nvPr>
            <p:ph type="sldNum" sz="quarter" idx="12"/>
          </p:nvPr>
        </p:nvSpPr>
        <p:spPr/>
        <p:txBody>
          <a:bodyPr/>
          <a:lstStyle/>
          <a:p>
            <a:pPr algn="ctr"/>
            <a:fld id="{76EF8E48-CEE7-4676-9C0E-B2BDD8285033}" type="slidenum">
              <a:rPr kumimoji="1" lang="ja-JP" altLang="en-US" smtClean="0"/>
              <a:pPr algn="ctr"/>
              <a:t>59</a:t>
            </a:fld>
            <a:endParaRPr kumimoji="1" lang="ja-JP" altLang="en-US"/>
          </a:p>
        </p:txBody>
      </p:sp>
      <p:sp>
        <p:nvSpPr>
          <p:cNvPr id="4" name="テキスト プレースホルダー 3">
            <a:extLst>
              <a:ext uri="{FF2B5EF4-FFF2-40B4-BE49-F238E27FC236}">
                <a16:creationId xmlns:a16="http://schemas.microsoft.com/office/drawing/2014/main" id="{64DD3404-65E9-8228-F7CD-CB8AEA8CDAF5}"/>
              </a:ext>
            </a:extLst>
          </p:cNvPr>
          <p:cNvSpPr>
            <a:spLocks noGrp="1"/>
          </p:cNvSpPr>
          <p:nvPr>
            <p:ph type="body" sz="half" idx="2"/>
          </p:nvPr>
        </p:nvSpPr>
        <p:spPr>
          <a:xfrm>
            <a:off x="539906" y="1002464"/>
            <a:ext cx="9612000" cy="1274045"/>
          </a:xfrm>
        </p:spPr>
        <p:txBody>
          <a:bodyPr/>
          <a:lstStyle/>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100" normalizeH="0" baseline="0" noProof="0">
                <a:ln>
                  <a:noFill/>
                </a:ln>
                <a:effectLst/>
                <a:uLnTx/>
                <a:uFillTx/>
                <a:latin typeface="游ゴシック"/>
                <a:ea typeface="游ゴシック"/>
                <a:cs typeface="+mn-cs"/>
              </a:rPr>
              <a:t>家庭での学習のサポートや学習時間の確保が難しい場合が想定されるため、宿題の見守りや学習習慣を身につける支援を行う必要があります。</a:t>
            </a:r>
          </a:p>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100" normalizeH="0" baseline="0" noProof="0">
                <a:ln>
                  <a:noFill/>
                </a:ln>
                <a:effectLst/>
                <a:uLnTx/>
                <a:uFillTx/>
                <a:latin typeface="游ゴシック"/>
                <a:ea typeface="游ゴシック"/>
                <a:cs typeface="+mn-cs"/>
              </a:rPr>
              <a:t>通っている学校や個人の学習能力によって必要な支援が異なるため、児童自身の学びに寄り添った支援が重要です。</a:t>
            </a:r>
          </a:p>
        </p:txBody>
      </p:sp>
      <p:sp>
        <p:nvSpPr>
          <p:cNvPr id="5" name="四角形: 角を丸くする 4">
            <a:extLst>
              <a:ext uri="{FF2B5EF4-FFF2-40B4-BE49-F238E27FC236}">
                <a16:creationId xmlns:a16="http://schemas.microsoft.com/office/drawing/2014/main" id="{42E44A38-E172-508A-3821-E9D47DAFA2AC}"/>
              </a:ext>
            </a:extLst>
          </p:cNvPr>
          <p:cNvSpPr/>
          <p:nvPr/>
        </p:nvSpPr>
        <p:spPr>
          <a:xfrm>
            <a:off x="5499100" y="2690535"/>
            <a:ext cx="4635499" cy="1885362"/>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80000" marR="0" lvl="0" indent="-180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児童の</a:t>
            </a:r>
            <a:r>
              <a:rPr kumimoji="1" lang="ja-JP" altLang="en-US" sz="1200" b="1" i="0" u="none" strike="noStrike" kern="1200" cap="none" normalizeH="0" noProof="0">
                <a:ln>
                  <a:noFill/>
                </a:ln>
                <a:solidFill>
                  <a:srgbClr val="019DB7"/>
                </a:solidFill>
                <a:effectLst/>
                <a:uLnTx/>
                <a:uFillTx/>
                <a:ea typeface="游ゴシック"/>
                <a:cs typeface="+mn-cs"/>
              </a:rPr>
              <a:t>発達状況や学習能力</a:t>
            </a: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を鑑みて、どの範囲まで学習させるのか</a:t>
            </a:r>
            <a:r>
              <a:rPr kumimoji="1" lang="ja-JP" altLang="en-US" sz="1200" b="1" i="0" u="none" strike="noStrike" kern="1200" cap="none" normalizeH="0" noProof="0">
                <a:ln>
                  <a:noFill/>
                </a:ln>
                <a:solidFill>
                  <a:srgbClr val="019DB7"/>
                </a:solidFill>
                <a:effectLst/>
                <a:uLnTx/>
                <a:uFillTx/>
                <a:ea typeface="游ゴシック"/>
                <a:cs typeface="+mn-cs"/>
              </a:rPr>
              <a:t>学校と相談</a:t>
            </a: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している。</a:t>
            </a:r>
          </a:p>
          <a:p>
            <a:pPr marL="180000" marR="0" lvl="0" indent="-180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不登校となっている児童の場合、学校の時間割をもらい、その教科学習に沿う形で</a:t>
            </a:r>
            <a:r>
              <a:rPr kumimoji="1" lang="ja-JP" altLang="en-US" sz="1200" b="1" i="0" u="none" strike="noStrike" kern="1200" cap="none" normalizeH="0" noProof="0">
                <a:ln>
                  <a:noFill/>
                </a:ln>
                <a:solidFill>
                  <a:srgbClr val="019DB7"/>
                </a:solidFill>
                <a:effectLst/>
                <a:uLnTx/>
                <a:uFillTx/>
                <a:ea typeface="游ゴシック"/>
                <a:cs typeface="+mn-cs"/>
              </a:rPr>
              <a:t>成果物を学校にクラウドで共有</a:t>
            </a: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している。</a:t>
            </a:r>
          </a:p>
          <a:p>
            <a:pPr marL="180000" marR="0" lvl="0" indent="-180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学力を上げるというより、学校の学習内容から大幅に外れることのないよう密に学校と協議している。</a:t>
            </a:r>
          </a:p>
        </p:txBody>
      </p:sp>
      <p:sp>
        <p:nvSpPr>
          <p:cNvPr id="6" name="四角形: 角を丸くする 5">
            <a:extLst>
              <a:ext uri="{FF2B5EF4-FFF2-40B4-BE49-F238E27FC236}">
                <a16:creationId xmlns:a16="http://schemas.microsoft.com/office/drawing/2014/main" id="{B0F2D11E-A521-1024-930C-5022EE720CCC}"/>
              </a:ext>
            </a:extLst>
          </p:cNvPr>
          <p:cNvSpPr/>
          <p:nvPr/>
        </p:nvSpPr>
        <p:spPr>
          <a:xfrm>
            <a:off x="850470" y="2419670"/>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（３）学習の支援</a:t>
            </a:r>
          </a:p>
        </p:txBody>
      </p:sp>
      <p:sp>
        <p:nvSpPr>
          <p:cNvPr id="7" name="四角形: 角を丸くする 6">
            <a:extLst>
              <a:ext uri="{FF2B5EF4-FFF2-40B4-BE49-F238E27FC236}">
                <a16:creationId xmlns:a16="http://schemas.microsoft.com/office/drawing/2014/main" id="{BF5817C8-FFD7-215E-7FC1-B59306737654}"/>
              </a:ext>
            </a:extLst>
          </p:cNvPr>
          <p:cNvSpPr/>
          <p:nvPr/>
        </p:nvSpPr>
        <p:spPr>
          <a:xfrm>
            <a:off x="552280" y="2448887"/>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8" name="四角形: 角を丸くする 7">
            <a:extLst>
              <a:ext uri="{FF2B5EF4-FFF2-40B4-BE49-F238E27FC236}">
                <a16:creationId xmlns:a16="http://schemas.microsoft.com/office/drawing/2014/main" id="{8E132F5F-1FBC-4972-48FA-99B4D661553C}"/>
              </a:ext>
            </a:extLst>
          </p:cNvPr>
          <p:cNvSpPr/>
          <p:nvPr/>
        </p:nvSpPr>
        <p:spPr>
          <a:xfrm>
            <a:off x="5499100" y="2448887"/>
            <a:ext cx="4635499"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latin typeface="+mn-ea"/>
              </a:rPr>
              <a:t>錦江町「みんなの居場所よろっで」の事例</a:t>
            </a:r>
          </a:p>
        </p:txBody>
      </p:sp>
      <p:sp>
        <p:nvSpPr>
          <p:cNvPr id="16" name="四角形: 角を丸くする 15">
            <a:extLst>
              <a:ext uri="{FF2B5EF4-FFF2-40B4-BE49-F238E27FC236}">
                <a16:creationId xmlns:a16="http://schemas.microsoft.com/office/drawing/2014/main" id="{30B816E3-8D75-1DCA-44D8-1EC3FCA395A8}"/>
              </a:ext>
            </a:extLst>
          </p:cNvPr>
          <p:cNvSpPr/>
          <p:nvPr/>
        </p:nvSpPr>
        <p:spPr>
          <a:xfrm>
            <a:off x="5499100" y="4926043"/>
            <a:ext cx="4635499" cy="1948618"/>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80000" marR="0" lvl="0" indent="-180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学校での学習段階ではなく、</a:t>
            </a:r>
            <a:r>
              <a:rPr kumimoji="1" lang="ja-JP" altLang="en-US" sz="1200" b="1" i="0" u="none" strike="noStrike" kern="1200" cap="none" normalizeH="0" noProof="0">
                <a:ln>
                  <a:noFill/>
                </a:ln>
                <a:solidFill>
                  <a:srgbClr val="019DB7"/>
                </a:solidFill>
                <a:effectLst/>
                <a:uLnTx/>
                <a:uFillTx/>
                <a:ea typeface="游ゴシック"/>
                <a:cs typeface="+mn-cs"/>
              </a:rPr>
              <a:t>児童のレベルに合わせたプリントを用意</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している。</a:t>
            </a:r>
          </a:p>
          <a:p>
            <a:pPr marL="180000" marR="0" lvl="0" indent="-180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自尊心が低く学びに向かう意欲が低下している児童に対しては、</a:t>
            </a:r>
            <a:r>
              <a:rPr kumimoji="1" lang="ja-JP" altLang="en-US" sz="1200" b="1" i="0" u="none" strike="noStrike" kern="1200" cap="none" normalizeH="0" noProof="0">
                <a:ln>
                  <a:noFill/>
                </a:ln>
                <a:solidFill>
                  <a:srgbClr val="019DB7"/>
                </a:solidFill>
                <a:effectLst/>
                <a:uLnTx/>
                <a:uFillTx/>
                <a:ea typeface="游ゴシック"/>
                <a:cs typeface="+mn-cs"/>
              </a:rPr>
              <a:t>その子を大事にすることを最重要視</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した上で、ボードゲームや</a:t>
            </a:r>
            <a:r>
              <a:rPr kumimoji="1" lang="ja-JP" altLang="en-US" sz="1200">
                <a:solidFill>
                  <a:schemeClr val="tx1">
                    <a:lumMod val="75000"/>
                    <a:lumOff val="25000"/>
                  </a:schemeClr>
                </a:solidFill>
                <a:ea typeface="游ゴシック"/>
              </a:rPr>
              <a:t>カードゲーム</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などの好きなものを入り口に支援を行い、</a:t>
            </a:r>
            <a:r>
              <a:rPr kumimoji="1" lang="ja-JP" altLang="en-US" sz="1200" b="1" i="0" u="none" strike="noStrike" kern="1200" cap="none" normalizeH="0" noProof="0">
                <a:ln>
                  <a:noFill/>
                </a:ln>
                <a:solidFill>
                  <a:srgbClr val="019DB7"/>
                </a:solidFill>
                <a:effectLst/>
                <a:uLnTx/>
                <a:uFillTx/>
                <a:ea typeface="游ゴシック"/>
                <a:cs typeface="+mn-cs"/>
              </a:rPr>
              <a:t>「できた」や「分かった」という気持ちを育てていくアプローチ</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をとっている。</a:t>
            </a:r>
          </a:p>
        </p:txBody>
      </p:sp>
      <p:sp>
        <p:nvSpPr>
          <p:cNvPr id="17" name="四角形: 角を丸くする 16">
            <a:extLst>
              <a:ext uri="{FF2B5EF4-FFF2-40B4-BE49-F238E27FC236}">
                <a16:creationId xmlns:a16="http://schemas.microsoft.com/office/drawing/2014/main" id="{4EFF6330-9E47-837E-7B72-94801C3DED09}"/>
              </a:ext>
            </a:extLst>
          </p:cNvPr>
          <p:cNvSpPr/>
          <p:nvPr/>
        </p:nvSpPr>
        <p:spPr>
          <a:xfrm>
            <a:off x="5499100" y="4703393"/>
            <a:ext cx="4635499"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latin typeface="+mn-ea"/>
              </a:rPr>
              <a:t>下関市「ぬっく」の事例</a:t>
            </a:r>
          </a:p>
        </p:txBody>
      </p:sp>
      <p:sp>
        <p:nvSpPr>
          <p:cNvPr id="12" name="テキスト ボックス 11">
            <a:extLst>
              <a:ext uri="{FF2B5EF4-FFF2-40B4-BE49-F238E27FC236}">
                <a16:creationId xmlns:a16="http://schemas.microsoft.com/office/drawing/2014/main" id="{3AB502D0-E79D-B111-ABC0-0ED6330CC290}"/>
              </a:ext>
            </a:extLst>
          </p:cNvPr>
          <p:cNvSpPr txBox="1"/>
          <p:nvPr/>
        </p:nvSpPr>
        <p:spPr>
          <a:xfrm>
            <a:off x="557214" y="3154081"/>
            <a:ext cx="4789486" cy="2221693"/>
          </a:xfrm>
          <a:prstGeom prst="rect">
            <a:avLst/>
          </a:prstGeom>
          <a:noFill/>
        </p:spPr>
        <p:txBody>
          <a:bodyPr wrap="square" lIns="0" tIns="0" rIns="0" bIns="36000" rtlCol="0">
            <a:spAutoFit/>
          </a:bodyPr>
          <a:lstStyle/>
          <a:p>
            <a:pPr marL="180000" lvl="0" indent="-180000" algn="just">
              <a:lnSpc>
                <a:spcPct val="130000"/>
              </a:lnSpc>
              <a:buClr>
                <a:srgbClr val="01B4D2"/>
              </a:buClr>
              <a:buSzPct val="70000"/>
              <a:buFont typeface="Wingdings" panose="05000000000000000000" pitchFamily="2" charset="2"/>
              <a:buChar char="l"/>
              <a:defRPr/>
            </a:pPr>
            <a:r>
              <a:rPr kumimoji="1" lang="ja-JP" altLang="en-US" sz="1100">
                <a:solidFill>
                  <a:prstClr val="black">
                    <a:lumMod val="75000"/>
                    <a:lumOff val="25000"/>
                  </a:prstClr>
                </a:solidFill>
              </a:rPr>
              <a:t>本事業利用者には、</a:t>
            </a:r>
            <a:r>
              <a:rPr kumimoji="1" lang="ja-JP" altLang="en-US" sz="1100" b="1">
                <a:solidFill>
                  <a:srgbClr val="01B4D2"/>
                </a:solidFill>
              </a:rPr>
              <a:t>学習に気持ちが向いていない児童も多い</a:t>
            </a:r>
            <a:r>
              <a:rPr kumimoji="1" lang="ja-JP" altLang="en-US" sz="1100">
                <a:solidFill>
                  <a:prstClr val="black">
                    <a:lumMod val="75000"/>
                    <a:lumOff val="25000"/>
                  </a:prstClr>
                </a:solidFill>
              </a:rPr>
              <a:t>です。そのような児童に対しては勉強を無理強いするのではなく、学びの必要性を伝える、</a:t>
            </a:r>
            <a:r>
              <a:rPr kumimoji="1" lang="ja-JP" altLang="en-US" sz="1100" b="1">
                <a:solidFill>
                  <a:srgbClr val="01B4D2"/>
                </a:solidFill>
              </a:rPr>
              <a:t>児童の好きなものを切り口に楽しく学習に取り組んでもらう</a:t>
            </a:r>
            <a:r>
              <a:rPr kumimoji="1" lang="ja-JP" altLang="en-US" sz="1100">
                <a:solidFill>
                  <a:prstClr val="black">
                    <a:lumMod val="75000"/>
                    <a:lumOff val="25000"/>
                  </a:prstClr>
                </a:solidFill>
              </a:rPr>
              <a:t>などの工夫を行うことが望ましいです。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100">
                <a:solidFill>
                  <a:prstClr val="black">
                    <a:lumMod val="75000"/>
                    <a:lumOff val="25000"/>
                  </a:prstClr>
                </a:solidFill>
              </a:rPr>
              <a:t>児童の学習のリズムには個人差があるため、</a:t>
            </a:r>
            <a:r>
              <a:rPr kumimoji="1" lang="ja-JP" altLang="en-US" sz="1100" b="1">
                <a:solidFill>
                  <a:srgbClr val="01B4D2"/>
                </a:solidFill>
              </a:rPr>
              <a:t>個々の児童のリズムに合わせて支援</a:t>
            </a:r>
            <a:r>
              <a:rPr kumimoji="1" lang="ja-JP" altLang="en-US" sz="1100">
                <a:solidFill>
                  <a:prstClr val="black">
                    <a:lumMod val="75000"/>
                    <a:lumOff val="25000"/>
                  </a:prstClr>
                </a:solidFill>
              </a:rPr>
              <a:t>を行うことが望ましいです。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100">
                <a:solidFill>
                  <a:prstClr val="black">
                    <a:lumMod val="75000"/>
                    <a:lumOff val="25000"/>
                  </a:prstClr>
                </a:solidFill>
              </a:rPr>
              <a:t>児童の学習の進捗状況は様々です。</a:t>
            </a:r>
            <a:r>
              <a:rPr kumimoji="1" lang="ja-JP" altLang="en-US" sz="1100" b="1">
                <a:solidFill>
                  <a:srgbClr val="01B4D2"/>
                </a:solidFill>
              </a:rPr>
              <a:t>学年・年齢に囚われずに、個々の状況にあった支援</a:t>
            </a:r>
            <a:r>
              <a:rPr kumimoji="1" lang="ja-JP" altLang="en-US" sz="1100">
                <a:solidFill>
                  <a:prstClr val="black">
                    <a:lumMod val="75000"/>
                    <a:lumOff val="25000"/>
                  </a:prstClr>
                </a:solidFill>
              </a:rPr>
              <a:t>を行うことが重要です。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100">
                <a:solidFill>
                  <a:prstClr val="black">
                    <a:lumMod val="75000"/>
                    <a:lumOff val="25000"/>
                  </a:prstClr>
                </a:solidFill>
              </a:rPr>
              <a:t>児童の学習や宿題の状況等について、適宜</a:t>
            </a:r>
            <a:r>
              <a:rPr kumimoji="1" lang="ja-JP" altLang="en-US" sz="1100" b="1">
                <a:solidFill>
                  <a:srgbClr val="01B4D2"/>
                </a:solidFill>
              </a:rPr>
              <a:t>学校と情報連携</a:t>
            </a:r>
            <a:r>
              <a:rPr kumimoji="1" lang="ja-JP" altLang="en-US" sz="1100">
                <a:solidFill>
                  <a:prstClr val="black">
                    <a:lumMod val="75000"/>
                    <a:lumOff val="25000"/>
                  </a:prstClr>
                </a:solidFill>
              </a:rPr>
              <a:t>しつつ支援を行えると望ましいです。</a:t>
            </a:r>
          </a:p>
        </p:txBody>
      </p:sp>
      <p:sp>
        <p:nvSpPr>
          <p:cNvPr id="13" name="四角形: 角を丸くする 12">
            <a:extLst>
              <a:ext uri="{FF2B5EF4-FFF2-40B4-BE49-F238E27FC236}">
                <a16:creationId xmlns:a16="http://schemas.microsoft.com/office/drawing/2014/main" id="{61059551-F6E5-2529-12AA-5BB748A1193C}"/>
              </a:ext>
            </a:extLst>
          </p:cNvPr>
          <p:cNvSpPr/>
          <p:nvPr/>
        </p:nvSpPr>
        <p:spPr>
          <a:xfrm>
            <a:off x="539906" y="2729842"/>
            <a:ext cx="4806000" cy="357573"/>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14" name="グループ化 13">
            <a:extLst>
              <a:ext uri="{FF2B5EF4-FFF2-40B4-BE49-F238E27FC236}">
                <a16:creationId xmlns:a16="http://schemas.microsoft.com/office/drawing/2014/main" id="{83890889-CB4A-0E63-75A6-D91699884163}"/>
              </a:ext>
            </a:extLst>
          </p:cNvPr>
          <p:cNvGrpSpPr/>
          <p:nvPr/>
        </p:nvGrpSpPr>
        <p:grpSpPr>
          <a:xfrm>
            <a:off x="3450770" y="2686239"/>
            <a:ext cx="432000" cy="432000"/>
            <a:chOff x="3949040" y="4445195"/>
            <a:chExt cx="573742" cy="573742"/>
          </a:xfrm>
        </p:grpSpPr>
        <p:sp>
          <p:nvSpPr>
            <p:cNvPr id="15" name="楕円 14">
              <a:extLst>
                <a:ext uri="{FF2B5EF4-FFF2-40B4-BE49-F238E27FC236}">
                  <a16:creationId xmlns:a16="http://schemas.microsoft.com/office/drawing/2014/main" id="{A3526782-7EA6-CF1D-BCE2-F839500164B6}"/>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19" name="図 18">
              <a:extLst>
                <a:ext uri="{FF2B5EF4-FFF2-40B4-BE49-F238E27FC236}">
                  <a16:creationId xmlns:a16="http://schemas.microsoft.com/office/drawing/2014/main" id="{E9AD3B84-D2AD-8DD9-D027-98305A33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grpSp>
        <p:nvGrpSpPr>
          <p:cNvPr id="21" name="グループ化 20">
            <a:extLst>
              <a:ext uri="{FF2B5EF4-FFF2-40B4-BE49-F238E27FC236}">
                <a16:creationId xmlns:a16="http://schemas.microsoft.com/office/drawing/2014/main" id="{4F652F39-1B65-4F5F-8FEB-49A15C156B4D}"/>
              </a:ext>
            </a:extLst>
          </p:cNvPr>
          <p:cNvGrpSpPr/>
          <p:nvPr/>
        </p:nvGrpSpPr>
        <p:grpSpPr>
          <a:xfrm>
            <a:off x="564940" y="5362579"/>
            <a:ext cx="4789486" cy="1512082"/>
            <a:chOff x="557213" y="5433251"/>
            <a:chExt cx="4946949" cy="1512082"/>
          </a:xfrm>
        </p:grpSpPr>
        <p:sp>
          <p:nvSpPr>
            <p:cNvPr id="26" name="四角形: 角を丸くする 25">
              <a:extLst>
                <a:ext uri="{FF2B5EF4-FFF2-40B4-BE49-F238E27FC236}">
                  <a16:creationId xmlns:a16="http://schemas.microsoft.com/office/drawing/2014/main" id="{0DCDF758-0A24-2481-52C2-EB80EA64EF33}"/>
                </a:ext>
              </a:extLst>
            </p:cNvPr>
            <p:cNvSpPr/>
            <p:nvPr/>
          </p:nvSpPr>
          <p:spPr>
            <a:xfrm>
              <a:off x="557214" y="5433251"/>
              <a:ext cx="4938968" cy="1512082"/>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27" name="テキスト ボックス 26">
              <a:extLst>
                <a:ext uri="{FF2B5EF4-FFF2-40B4-BE49-F238E27FC236}">
                  <a16:creationId xmlns:a16="http://schemas.microsoft.com/office/drawing/2014/main" id="{3C40307E-8111-193B-3F6C-09BD1FFA64D6}"/>
                </a:ext>
              </a:extLst>
            </p:cNvPr>
            <p:cNvSpPr txBox="1"/>
            <p:nvPr/>
          </p:nvSpPr>
          <p:spPr>
            <a:xfrm>
              <a:off x="557213" y="5868323"/>
              <a:ext cx="4938148" cy="1022712"/>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宿題の見守り</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子どもの権利を学ぶ機会の提供</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学校の授業や進学のためのサポート</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読書習慣の形成</a:t>
              </a:r>
              <a:endParaRPr kumimoji="1" lang="en-US" altLang="ja-JP" sz="1000" spc="100" dirty="0">
                <a:solidFill>
                  <a:schemeClr val="tx1">
                    <a:lumMod val="75000"/>
                    <a:lumOff val="25000"/>
                  </a:schemeClr>
                </a:solidFill>
              </a:endParaRPr>
            </a:p>
            <a:p>
              <a:pPr marL="28575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50" dirty="0">
                  <a:solidFill>
                    <a:schemeClr val="tx1">
                      <a:lumMod val="75000"/>
                      <a:lumOff val="25000"/>
                    </a:schemeClr>
                  </a:solidFill>
                </a:rPr>
                <a:t>個人の学習能力に合わせたサポート、運動能力の向上に向けたサポート 等</a:t>
              </a:r>
              <a:endParaRPr kumimoji="1" lang="en-US" altLang="ja-JP" sz="1000" spc="-50" dirty="0">
                <a:solidFill>
                  <a:schemeClr val="tx1">
                    <a:lumMod val="75000"/>
                    <a:lumOff val="25000"/>
                  </a:schemeClr>
                </a:solidFill>
              </a:endParaRPr>
            </a:p>
          </p:txBody>
        </p:sp>
        <p:sp>
          <p:nvSpPr>
            <p:cNvPr id="28" name="テキスト ボックス 27">
              <a:extLst>
                <a:ext uri="{FF2B5EF4-FFF2-40B4-BE49-F238E27FC236}">
                  <a16:creationId xmlns:a16="http://schemas.microsoft.com/office/drawing/2014/main" id="{968020F6-6D4E-E3C0-06C3-E7ED50C8353A}"/>
                </a:ext>
              </a:extLst>
            </p:cNvPr>
            <p:cNvSpPr txBox="1"/>
            <p:nvPr/>
          </p:nvSpPr>
          <p:spPr>
            <a:xfrm>
              <a:off x="557213" y="5641126"/>
              <a:ext cx="4946949"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sp>
        <p:nvSpPr>
          <p:cNvPr id="9" name="テキスト ボックス 8">
            <a:extLst>
              <a:ext uri="{FF2B5EF4-FFF2-40B4-BE49-F238E27FC236}">
                <a16:creationId xmlns:a16="http://schemas.microsoft.com/office/drawing/2014/main" id="{7D255FCC-89E1-982B-733B-4FFEEBE149FB}"/>
              </a:ext>
            </a:extLst>
          </p:cNvPr>
          <p:cNvSpPr txBox="1"/>
          <p:nvPr/>
        </p:nvSpPr>
        <p:spPr>
          <a:xfrm>
            <a:off x="-205828" y="6911463"/>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Tree>
    <p:extLst>
      <p:ext uri="{BB962C8B-B14F-4D97-AF65-F5344CB8AC3E}">
        <p14:creationId xmlns:p14="http://schemas.microsoft.com/office/powerpoint/2010/main" val="2314666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ADF29-4D32-8FCB-2E89-4BFCE8D682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A7370E-2C78-452B-2E95-2141D292E132}"/>
              </a:ext>
            </a:extLst>
          </p:cNvPr>
          <p:cNvSpPr>
            <a:spLocks noGrp="1"/>
          </p:cNvSpPr>
          <p:nvPr>
            <p:ph type="title"/>
          </p:nvPr>
        </p:nvSpPr>
        <p:spPr/>
        <p:txBody>
          <a:bodyPr/>
          <a:lstStyle/>
          <a:p>
            <a:r>
              <a:rPr kumimoji="1" lang="ja-JP" altLang="en-US" spc="0"/>
              <a:t>提供サービス別の実施上のポイント｜（４）食事の提供</a:t>
            </a:r>
          </a:p>
        </p:txBody>
      </p:sp>
      <p:sp>
        <p:nvSpPr>
          <p:cNvPr id="3" name="スライド番号プレースホルダー 2">
            <a:extLst>
              <a:ext uri="{FF2B5EF4-FFF2-40B4-BE49-F238E27FC236}">
                <a16:creationId xmlns:a16="http://schemas.microsoft.com/office/drawing/2014/main" id="{2E80A681-3BFE-26AE-E758-EE3FBFC5D912}"/>
              </a:ext>
            </a:extLst>
          </p:cNvPr>
          <p:cNvSpPr>
            <a:spLocks noGrp="1"/>
          </p:cNvSpPr>
          <p:nvPr>
            <p:ph type="sldNum" sz="quarter" idx="12"/>
          </p:nvPr>
        </p:nvSpPr>
        <p:spPr/>
        <p:txBody>
          <a:bodyPr/>
          <a:lstStyle/>
          <a:p>
            <a:pPr algn="ctr"/>
            <a:fld id="{76EF8E48-CEE7-4676-9C0E-B2BDD8285033}" type="slidenum">
              <a:rPr kumimoji="1" lang="ja-JP" altLang="en-US" smtClean="0"/>
              <a:pPr algn="ctr"/>
              <a:t>60</a:t>
            </a:fld>
            <a:endParaRPr kumimoji="1" lang="ja-JP" altLang="en-US"/>
          </a:p>
        </p:txBody>
      </p:sp>
      <p:sp>
        <p:nvSpPr>
          <p:cNvPr id="4" name="テキスト プレースホルダー 3">
            <a:extLst>
              <a:ext uri="{FF2B5EF4-FFF2-40B4-BE49-F238E27FC236}">
                <a16:creationId xmlns:a16="http://schemas.microsoft.com/office/drawing/2014/main" id="{6822D4FB-840A-403C-231F-C2CA124E373E}"/>
              </a:ext>
            </a:extLst>
          </p:cNvPr>
          <p:cNvSpPr>
            <a:spLocks noGrp="1"/>
          </p:cNvSpPr>
          <p:nvPr>
            <p:ph type="body" sz="half" idx="2"/>
          </p:nvPr>
        </p:nvSpPr>
        <p:spPr>
          <a:xfrm>
            <a:off x="539906" y="1002464"/>
            <a:ext cx="9612000" cy="997046"/>
          </a:xfrm>
        </p:spPr>
        <p:txBody>
          <a:bodyPr/>
          <a:lstStyle/>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100" normalizeH="0" baseline="0" noProof="0">
                <a:ln>
                  <a:noFill/>
                </a:ln>
                <a:effectLst/>
                <a:uLnTx/>
                <a:uFillTx/>
                <a:latin typeface="游ゴシック"/>
                <a:ea typeface="游ゴシック"/>
                <a:cs typeface="+mn-cs"/>
              </a:rPr>
              <a:t>本事業の支援対象の児童は、十分な食事が摂れていない場合も想定されるため、</a:t>
            </a:r>
            <a:r>
              <a:rPr lang="ja-JP" altLang="en-US">
                <a:latin typeface="游ゴシック"/>
                <a:ea typeface="游ゴシック"/>
              </a:rPr>
              <a:t>拠点</a:t>
            </a:r>
            <a:r>
              <a:rPr kumimoji="1" lang="ja-JP" altLang="en-US" sz="1500" b="1" i="0" u="none" strike="noStrike" kern="1200" cap="none" spc="100" normalizeH="0" baseline="0" noProof="0">
                <a:ln>
                  <a:noFill/>
                </a:ln>
                <a:effectLst/>
                <a:uLnTx/>
                <a:uFillTx/>
                <a:latin typeface="游ゴシック"/>
                <a:ea typeface="游ゴシック"/>
                <a:cs typeface="+mn-cs"/>
              </a:rPr>
              <a:t>において食事を提供する必要があります。</a:t>
            </a:r>
          </a:p>
          <a:p>
            <a:pPr marL="285750" marR="0" lvl="0" indent="-285750" algn="l" defTabSz="1007943" rtl="0" eaLnBrk="1" fontAlgn="auto" latinLnBrk="0" hangingPunct="1">
              <a:lnSpc>
                <a:spcPct val="120000"/>
              </a:lnSpc>
              <a:spcBef>
                <a:spcPts val="0"/>
              </a:spcBef>
              <a:spcAft>
                <a:spcPts val="0"/>
              </a:spcAft>
              <a:buClr>
                <a:srgbClr val="01B4D2"/>
              </a:buClr>
              <a:buSzPct val="80000"/>
              <a:buFont typeface="Wingdings" panose="05000000000000000000" pitchFamily="2" charset="2"/>
              <a:buChar char="l"/>
              <a:tabLst/>
              <a:defRPr/>
            </a:pPr>
            <a:r>
              <a:rPr kumimoji="1" lang="ja-JP" altLang="en-US" sz="1500" b="1" i="0" u="none" strike="noStrike" kern="1200" cap="none" spc="100" normalizeH="0" baseline="0" noProof="0">
                <a:ln>
                  <a:noFill/>
                </a:ln>
                <a:effectLst/>
                <a:uLnTx/>
                <a:uFillTx/>
                <a:latin typeface="游ゴシック"/>
                <a:ea typeface="游ゴシック"/>
                <a:cs typeface="+mn-cs"/>
              </a:rPr>
              <a:t>食事の様子から家庭環境の把握につながることもあります。</a:t>
            </a:r>
          </a:p>
        </p:txBody>
      </p:sp>
      <p:sp>
        <p:nvSpPr>
          <p:cNvPr id="5" name="四角形: 角を丸くする 4">
            <a:extLst>
              <a:ext uri="{FF2B5EF4-FFF2-40B4-BE49-F238E27FC236}">
                <a16:creationId xmlns:a16="http://schemas.microsoft.com/office/drawing/2014/main" id="{456EE507-EC0C-D913-1825-DCB6D8C25560}"/>
              </a:ext>
            </a:extLst>
          </p:cNvPr>
          <p:cNvSpPr/>
          <p:nvPr/>
        </p:nvSpPr>
        <p:spPr>
          <a:xfrm>
            <a:off x="5499100" y="2379649"/>
            <a:ext cx="4652806" cy="1602044"/>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44000" marR="0" lvl="0" indent="-144000" algn="just" defTabSz="457200" rtl="0" eaLnBrk="1" fontAlgn="auto" latinLnBrk="0" hangingPunct="1">
              <a:lnSpc>
                <a:spcPct val="12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30" normalizeH="0" noProof="0">
                <a:ln>
                  <a:noFill/>
                </a:ln>
                <a:solidFill>
                  <a:prstClr val="black">
                    <a:lumMod val="75000"/>
                    <a:lumOff val="25000"/>
                  </a:prstClr>
                </a:solidFill>
                <a:effectLst/>
                <a:uLnTx/>
                <a:uFillTx/>
                <a:ea typeface="游ゴシック"/>
                <a:cs typeface="+mn-cs"/>
              </a:rPr>
              <a:t>夕食は家族の団欒の時間とするため、お迎えが遅くても</a:t>
            </a:r>
            <a:r>
              <a:rPr kumimoji="1" lang="ja-JP" altLang="en-US" sz="1200" b="1" i="0" u="none" strike="noStrike" kern="1200" cap="none" spc="-30" normalizeH="0" noProof="0">
                <a:ln>
                  <a:noFill/>
                </a:ln>
                <a:solidFill>
                  <a:srgbClr val="019DB7"/>
                </a:solidFill>
                <a:effectLst/>
                <a:uLnTx/>
                <a:uFillTx/>
                <a:ea typeface="游ゴシック"/>
                <a:cs typeface="+mn-cs"/>
              </a:rPr>
              <a:t>腹持ちが良く人の手がかかった軽食</a:t>
            </a:r>
            <a:r>
              <a:rPr kumimoji="1" lang="ja-JP" altLang="en-US" sz="1200" b="0" i="0" u="none" strike="noStrike" kern="1200" cap="none" spc="-30" normalizeH="0" noProof="0">
                <a:ln>
                  <a:noFill/>
                </a:ln>
                <a:solidFill>
                  <a:prstClr val="black">
                    <a:lumMod val="75000"/>
                    <a:lumOff val="25000"/>
                  </a:prstClr>
                </a:solidFill>
                <a:effectLst/>
                <a:uLnTx/>
                <a:uFillTx/>
                <a:ea typeface="游ゴシック"/>
                <a:cs typeface="+mn-cs"/>
              </a:rPr>
              <a:t>（焼き芋やおにぎりなど）を提供している。（家庭で食事がとれない児童がいる場合には拠点でも夕食を提供）</a:t>
            </a:r>
          </a:p>
          <a:p>
            <a:pPr marL="144000" marR="0" lvl="0" indent="-144000" algn="just" defTabSz="457200" rtl="0" eaLnBrk="1" fontAlgn="auto" latinLnBrk="0" hangingPunct="1">
              <a:lnSpc>
                <a:spcPct val="12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30" normalizeH="0" noProof="0">
                <a:ln>
                  <a:noFill/>
                </a:ln>
                <a:solidFill>
                  <a:prstClr val="black">
                    <a:lumMod val="75000"/>
                    <a:lumOff val="25000"/>
                  </a:prstClr>
                </a:solidFill>
                <a:effectLst/>
                <a:uLnTx/>
                <a:uFillTx/>
                <a:ea typeface="游ゴシック"/>
                <a:cs typeface="+mn-cs"/>
              </a:rPr>
              <a:t>食中毒等が起きないよう、</a:t>
            </a:r>
            <a:r>
              <a:rPr kumimoji="1" lang="ja-JP" altLang="en-US" sz="1200" b="1" i="0" u="none" strike="noStrike" kern="1200" cap="none" spc="-30" normalizeH="0" noProof="0">
                <a:ln>
                  <a:noFill/>
                </a:ln>
                <a:solidFill>
                  <a:srgbClr val="019DB7"/>
                </a:solidFill>
                <a:effectLst/>
                <a:uLnTx/>
                <a:uFillTx/>
                <a:ea typeface="游ゴシック"/>
                <a:cs typeface="+mn-cs"/>
              </a:rPr>
              <a:t>検査の徹底や保険の加入をしているほか、拠点の調理設備で調理した食べ物のみを提供</a:t>
            </a:r>
            <a:r>
              <a:rPr kumimoji="1" lang="ja-JP" altLang="en-US" sz="1200" b="0" i="0" u="none" strike="noStrike" kern="1200" cap="none" spc="-30" normalizeH="0" noProof="0">
                <a:ln>
                  <a:noFill/>
                </a:ln>
                <a:solidFill>
                  <a:prstClr val="black">
                    <a:lumMod val="75000"/>
                    <a:lumOff val="25000"/>
                  </a:prstClr>
                </a:solidFill>
                <a:effectLst/>
                <a:uLnTx/>
                <a:uFillTx/>
                <a:ea typeface="游ゴシック"/>
                <a:cs typeface="+mn-cs"/>
              </a:rPr>
              <a:t>するようにしている。</a:t>
            </a:r>
          </a:p>
        </p:txBody>
      </p:sp>
      <p:sp>
        <p:nvSpPr>
          <p:cNvPr id="6" name="四角形: 角を丸くする 5">
            <a:extLst>
              <a:ext uri="{FF2B5EF4-FFF2-40B4-BE49-F238E27FC236}">
                <a16:creationId xmlns:a16="http://schemas.microsoft.com/office/drawing/2014/main" id="{08DE0525-AB96-0E4C-DF12-AA377FE49C45}"/>
              </a:ext>
            </a:extLst>
          </p:cNvPr>
          <p:cNvSpPr/>
          <p:nvPr/>
        </p:nvSpPr>
        <p:spPr>
          <a:xfrm>
            <a:off x="850470" y="2129213"/>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（４）食事の提供</a:t>
            </a:r>
          </a:p>
        </p:txBody>
      </p:sp>
      <p:sp>
        <p:nvSpPr>
          <p:cNvPr id="7" name="四角形: 角を丸くする 6">
            <a:extLst>
              <a:ext uri="{FF2B5EF4-FFF2-40B4-BE49-F238E27FC236}">
                <a16:creationId xmlns:a16="http://schemas.microsoft.com/office/drawing/2014/main" id="{EECBFDF2-1C5A-22F3-50C1-21126DEC81E4}"/>
              </a:ext>
            </a:extLst>
          </p:cNvPr>
          <p:cNvSpPr/>
          <p:nvPr/>
        </p:nvSpPr>
        <p:spPr>
          <a:xfrm>
            <a:off x="552280" y="2158430"/>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8" name="四角形: 角を丸くする 7">
            <a:extLst>
              <a:ext uri="{FF2B5EF4-FFF2-40B4-BE49-F238E27FC236}">
                <a16:creationId xmlns:a16="http://schemas.microsoft.com/office/drawing/2014/main" id="{1BE6B5B5-7846-9DBA-9DBA-4793762DD0CF}"/>
              </a:ext>
            </a:extLst>
          </p:cNvPr>
          <p:cNvSpPr/>
          <p:nvPr/>
        </p:nvSpPr>
        <p:spPr>
          <a:xfrm>
            <a:off x="5499100" y="2102832"/>
            <a:ext cx="4652806"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錦江町「みんなの居場所よろっで」の事例</a:t>
            </a:r>
          </a:p>
        </p:txBody>
      </p:sp>
      <p:sp>
        <p:nvSpPr>
          <p:cNvPr id="11" name="四角形: 角を丸くする 10">
            <a:extLst>
              <a:ext uri="{FF2B5EF4-FFF2-40B4-BE49-F238E27FC236}">
                <a16:creationId xmlns:a16="http://schemas.microsoft.com/office/drawing/2014/main" id="{F0F5ECED-5FAA-28F3-7620-3C994700C510}"/>
              </a:ext>
            </a:extLst>
          </p:cNvPr>
          <p:cNvSpPr/>
          <p:nvPr/>
        </p:nvSpPr>
        <p:spPr>
          <a:xfrm>
            <a:off x="5499100" y="4351417"/>
            <a:ext cx="4652806" cy="808683"/>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44000" marR="0" lvl="0" indent="-144000" algn="just" defTabSz="457200" rtl="0" eaLnBrk="1" fontAlgn="auto" latinLnBrk="0" hangingPunct="1">
              <a:lnSpc>
                <a:spcPct val="12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spc="-30" normalizeH="0" noProof="0">
                <a:ln>
                  <a:noFill/>
                </a:ln>
                <a:solidFill>
                  <a:schemeClr val="tx1">
                    <a:lumMod val="75000"/>
                    <a:lumOff val="25000"/>
                  </a:schemeClr>
                </a:solidFill>
                <a:effectLst/>
                <a:uLnTx/>
                <a:uFillTx/>
                <a:ea typeface="游ゴシック"/>
                <a:cs typeface="+mn-cs"/>
              </a:rPr>
              <a:t>近所の食堂に地産地消の手作りのお弁当を作ってもらい、スタッフと一緒に食事をしている。</a:t>
            </a:r>
            <a:r>
              <a:rPr kumimoji="1" lang="ja-JP" altLang="en-US" sz="1200" b="1" i="0" u="none" strike="noStrike" kern="1200" cap="none" spc="-30" normalizeH="0" noProof="0">
                <a:ln>
                  <a:noFill/>
                </a:ln>
                <a:solidFill>
                  <a:srgbClr val="019DB7"/>
                </a:solidFill>
                <a:effectLst/>
                <a:uLnTx/>
                <a:uFillTx/>
                <a:ea typeface="游ゴシック"/>
                <a:cs typeface="+mn-cs"/>
              </a:rPr>
              <a:t>調理を外注することで、スタッフが</a:t>
            </a:r>
            <a:r>
              <a:rPr kumimoji="1" lang="ja-JP" altLang="en-US" sz="1200" b="1" spc="-30">
                <a:solidFill>
                  <a:srgbClr val="019DB7"/>
                </a:solidFill>
                <a:ea typeface="游ゴシック"/>
              </a:rPr>
              <a:t>児童</a:t>
            </a:r>
            <a:r>
              <a:rPr kumimoji="1" lang="ja-JP" altLang="en-US" sz="1200" b="1" i="0" u="none" strike="noStrike" kern="1200" cap="none" spc="-30" normalizeH="0" noProof="0">
                <a:ln>
                  <a:noFill/>
                </a:ln>
                <a:solidFill>
                  <a:srgbClr val="019DB7"/>
                </a:solidFill>
                <a:effectLst/>
                <a:uLnTx/>
                <a:uFillTx/>
                <a:ea typeface="游ゴシック"/>
                <a:cs typeface="+mn-cs"/>
              </a:rPr>
              <a:t>の個別支援に専念できるように工夫</a:t>
            </a:r>
            <a:r>
              <a:rPr kumimoji="1" lang="ja-JP" altLang="en-US" sz="1200" i="0" u="none" strike="noStrike" kern="1200" cap="none" spc="-30" normalizeH="0" noProof="0">
                <a:ln>
                  <a:noFill/>
                </a:ln>
                <a:solidFill>
                  <a:schemeClr val="tx1">
                    <a:lumMod val="75000"/>
                    <a:lumOff val="25000"/>
                  </a:schemeClr>
                </a:solidFill>
                <a:effectLst/>
                <a:uLnTx/>
                <a:uFillTx/>
                <a:ea typeface="游ゴシック"/>
                <a:cs typeface="+mn-cs"/>
              </a:rPr>
              <a:t>している。</a:t>
            </a:r>
          </a:p>
        </p:txBody>
      </p:sp>
      <p:sp>
        <p:nvSpPr>
          <p:cNvPr id="12" name="四角形: 角を丸くする 11">
            <a:extLst>
              <a:ext uri="{FF2B5EF4-FFF2-40B4-BE49-F238E27FC236}">
                <a16:creationId xmlns:a16="http://schemas.microsoft.com/office/drawing/2014/main" id="{BB881BA1-1D02-22FE-3D18-D2201C784334}"/>
              </a:ext>
            </a:extLst>
          </p:cNvPr>
          <p:cNvSpPr/>
          <p:nvPr/>
        </p:nvSpPr>
        <p:spPr>
          <a:xfrm>
            <a:off x="5499100" y="4082212"/>
            <a:ext cx="4652806"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下関市「ぬっく」の事例</a:t>
            </a:r>
          </a:p>
        </p:txBody>
      </p:sp>
      <p:sp>
        <p:nvSpPr>
          <p:cNvPr id="14" name="テキスト ボックス 13">
            <a:extLst>
              <a:ext uri="{FF2B5EF4-FFF2-40B4-BE49-F238E27FC236}">
                <a16:creationId xmlns:a16="http://schemas.microsoft.com/office/drawing/2014/main" id="{733D41D5-0DC4-9CF1-9835-3FD3CE14CF75}"/>
              </a:ext>
            </a:extLst>
          </p:cNvPr>
          <p:cNvSpPr txBox="1"/>
          <p:nvPr/>
        </p:nvSpPr>
        <p:spPr>
          <a:xfrm>
            <a:off x="539905" y="2888750"/>
            <a:ext cx="4803303" cy="1700140"/>
          </a:xfrm>
          <a:prstGeom prst="rect">
            <a:avLst/>
          </a:prstGeom>
          <a:noFill/>
        </p:spPr>
        <p:txBody>
          <a:bodyPr wrap="square" lIns="0" tIns="0" rIns="0" bIns="36000" rtlCol="0">
            <a:spAutoFit/>
          </a:bodyPr>
          <a:lstStyle/>
          <a:p>
            <a:pPr marL="180000" lvl="0" indent="-180000" algn="just">
              <a:lnSpc>
                <a:spcPct val="130000"/>
              </a:lnSpc>
              <a:buClr>
                <a:srgbClr val="01B4D2"/>
              </a:buClr>
              <a:buSzPct val="70000"/>
              <a:buFont typeface="Wingdings" panose="05000000000000000000" pitchFamily="2" charset="2"/>
              <a:buChar char="l"/>
              <a:defRPr/>
            </a:pPr>
            <a:r>
              <a:rPr kumimoji="1" lang="ja-JP" altLang="en-US" sz="1200" spc="50">
                <a:solidFill>
                  <a:prstClr val="black">
                    <a:lumMod val="75000"/>
                    <a:lumOff val="25000"/>
                  </a:prstClr>
                </a:solidFill>
              </a:rPr>
              <a:t>家庭で食事がとれない児童の支援のため、</a:t>
            </a:r>
            <a:r>
              <a:rPr kumimoji="1" lang="ja-JP" altLang="en-US" sz="1200" b="1" spc="50">
                <a:solidFill>
                  <a:srgbClr val="01B4D2"/>
                </a:solidFill>
              </a:rPr>
              <a:t>平日であれば夕食の提供を行うことを想定しています。児童の身体</a:t>
            </a:r>
            <a:r>
              <a:rPr kumimoji="1" lang="ja-JP" altLang="en-US" sz="1200" spc="50">
                <a:solidFill>
                  <a:prstClr val="black">
                    <a:lumMod val="75000"/>
                    <a:lumOff val="25000"/>
                  </a:prstClr>
                </a:solidFill>
              </a:rPr>
              <a:t>の状況を考慮しつつ適切な食事を提供することが望ましいです。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200" spc="50">
                <a:solidFill>
                  <a:prstClr val="black">
                    <a:lumMod val="75000"/>
                    <a:lumOff val="25000"/>
                  </a:prstClr>
                </a:solidFill>
              </a:rPr>
              <a:t>“食べる”という行為だけでなく、</a:t>
            </a:r>
            <a:r>
              <a:rPr kumimoji="1" lang="ja-JP" altLang="en-US" sz="1200" b="1" spc="50">
                <a:solidFill>
                  <a:srgbClr val="01B4D2"/>
                </a:solidFill>
              </a:rPr>
              <a:t>あいさつや片づけ、食事を通したコミュニケーションを含めた包括的な支援</a:t>
            </a:r>
            <a:r>
              <a:rPr kumimoji="1" lang="ja-JP" altLang="en-US" sz="1200" spc="50">
                <a:solidFill>
                  <a:prstClr val="black">
                    <a:lumMod val="75000"/>
                    <a:lumOff val="25000"/>
                  </a:prstClr>
                </a:solidFill>
              </a:rPr>
              <a:t>が求められます。児童にも調理を手伝ってもらい、一緒に調理することも支援の一つです。</a:t>
            </a:r>
          </a:p>
        </p:txBody>
      </p:sp>
      <p:sp>
        <p:nvSpPr>
          <p:cNvPr id="15" name="四角形: 角を丸くする 14">
            <a:extLst>
              <a:ext uri="{FF2B5EF4-FFF2-40B4-BE49-F238E27FC236}">
                <a16:creationId xmlns:a16="http://schemas.microsoft.com/office/drawing/2014/main" id="{423D2249-19C1-D0B4-D5BB-205C011081B2}"/>
              </a:ext>
            </a:extLst>
          </p:cNvPr>
          <p:cNvSpPr/>
          <p:nvPr/>
        </p:nvSpPr>
        <p:spPr>
          <a:xfrm>
            <a:off x="539905" y="2484097"/>
            <a:ext cx="4803303" cy="319679"/>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16" name="グループ化 15">
            <a:extLst>
              <a:ext uri="{FF2B5EF4-FFF2-40B4-BE49-F238E27FC236}">
                <a16:creationId xmlns:a16="http://schemas.microsoft.com/office/drawing/2014/main" id="{769D2F3B-788F-EDF2-8C54-F84D7821B727}"/>
              </a:ext>
            </a:extLst>
          </p:cNvPr>
          <p:cNvGrpSpPr/>
          <p:nvPr/>
        </p:nvGrpSpPr>
        <p:grpSpPr>
          <a:xfrm>
            <a:off x="3473838" y="2436432"/>
            <a:ext cx="432000" cy="432000"/>
            <a:chOff x="3949040" y="4445195"/>
            <a:chExt cx="573742" cy="573742"/>
          </a:xfrm>
        </p:grpSpPr>
        <p:sp>
          <p:nvSpPr>
            <p:cNvPr id="17" name="楕円 16">
              <a:extLst>
                <a:ext uri="{FF2B5EF4-FFF2-40B4-BE49-F238E27FC236}">
                  <a16:creationId xmlns:a16="http://schemas.microsoft.com/office/drawing/2014/main" id="{6071201E-8220-8316-7197-5890FED86925}"/>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18" name="図 17">
              <a:extLst>
                <a:ext uri="{FF2B5EF4-FFF2-40B4-BE49-F238E27FC236}">
                  <a16:creationId xmlns:a16="http://schemas.microsoft.com/office/drawing/2014/main" id="{D0A58224-AFC1-A114-F61D-25E20842C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sp>
        <p:nvSpPr>
          <p:cNvPr id="19" name="四角形: 角を丸くする 18">
            <a:extLst>
              <a:ext uri="{FF2B5EF4-FFF2-40B4-BE49-F238E27FC236}">
                <a16:creationId xmlns:a16="http://schemas.microsoft.com/office/drawing/2014/main" id="{CF52774B-3702-7FFB-BD7B-A8C217E7C56C}"/>
              </a:ext>
            </a:extLst>
          </p:cNvPr>
          <p:cNvSpPr/>
          <p:nvPr/>
        </p:nvSpPr>
        <p:spPr>
          <a:xfrm>
            <a:off x="5499100" y="5523217"/>
            <a:ext cx="4652806" cy="1400836"/>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44000" marR="0" lvl="0" indent="-144000" algn="just" defTabSz="457200" rtl="0" eaLnBrk="1" fontAlgn="auto" latinLnBrk="0" hangingPunct="1">
              <a:lnSpc>
                <a:spcPct val="12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spc="-30" normalizeH="0" noProof="0">
                <a:ln>
                  <a:noFill/>
                </a:ln>
                <a:solidFill>
                  <a:schemeClr val="tx1">
                    <a:lumMod val="75000"/>
                    <a:lumOff val="25000"/>
                  </a:schemeClr>
                </a:solidFill>
                <a:effectLst/>
                <a:uLnTx/>
                <a:uFillTx/>
                <a:ea typeface="游ゴシック"/>
                <a:cs typeface="+mn-cs"/>
              </a:rPr>
              <a:t>近隣の社会福祉法人から</a:t>
            </a:r>
            <a:r>
              <a:rPr kumimoji="1" lang="ja-JP" altLang="en-US" sz="1200" b="1" i="0" u="none" strike="noStrike" kern="1200" cap="none" spc="-30" normalizeH="0" noProof="0">
                <a:ln>
                  <a:noFill/>
                </a:ln>
                <a:solidFill>
                  <a:srgbClr val="019DB7"/>
                </a:solidFill>
                <a:effectLst/>
                <a:uLnTx/>
                <a:uFillTx/>
                <a:ea typeface="游ゴシック"/>
                <a:cs typeface="+mn-cs"/>
              </a:rPr>
              <a:t>給食を購入</a:t>
            </a:r>
            <a:r>
              <a:rPr kumimoji="1" lang="ja-JP" altLang="en-US" sz="1200" i="0" u="none" strike="noStrike" kern="1200" cap="none" spc="-30" normalizeH="0" noProof="0">
                <a:ln>
                  <a:noFill/>
                </a:ln>
                <a:solidFill>
                  <a:schemeClr val="tx1">
                    <a:lumMod val="75000"/>
                    <a:lumOff val="25000"/>
                  </a:schemeClr>
                </a:solidFill>
                <a:effectLst/>
                <a:uLnTx/>
                <a:uFillTx/>
                <a:ea typeface="游ゴシック"/>
                <a:cs typeface="+mn-cs"/>
              </a:rPr>
              <a:t>している。</a:t>
            </a:r>
            <a:r>
              <a:rPr kumimoji="1" lang="ja-JP" altLang="en-US" sz="1200" spc="-30">
                <a:solidFill>
                  <a:schemeClr val="tx1">
                    <a:lumMod val="75000"/>
                    <a:lumOff val="25000"/>
                  </a:schemeClr>
                </a:solidFill>
                <a:ea typeface="游ゴシック"/>
              </a:rPr>
              <a:t>児童</a:t>
            </a:r>
            <a:r>
              <a:rPr kumimoji="1" lang="ja-JP" altLang="en-US" sz="1200" i="0" u="none" strike="noStrike" kern="1200" cap="none" spc="-30" normalizeH="0" noProof="0">
                <a:ln>
                  <a:noFill/>
                </a:ln>
                <a:solidFill>
                  <a:schemeClr val="tx1">
                    <a:lumMod val="75000"/>
                    <a:lumOff val="25000"/>
                  </a:schemeClr>
                </a:solidFill>
                <a:effectLst/>
                <a:uLnTx/>
                <a:uFillTx/>
                <a:ea typeface="游ゴシック"/>
                <a:cs typeface="+mn-cs"/>
              </a:rPr>
              <a:t>の偏食や宗教上の理由で食べられないものが多い場合には、施設内で調理実習を行っている。事前に献立を提示することで、来所の動機付けにもなっている。</a:t>
            </a:r>
          </a:p>
          <a:p>
            <a:pPr marL="144000" marR="0" lvl="0" indent="-144000" algn="just" defTabSz="457200" rtl="0" eaLnBrk="1" fontAlgn="auto" latinLnBrk="0" hangingPunct="1">
              <a:lnSpc>
                <a:spcPct val="12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spc="-30" normalizeH="0" noProof="0">
                <a:ln>
                  <a:noFill/>
                </a:ln>
                <a:solidFill>
                  <a:srgbClr val="019DB7"/>
                </a:solidFill>
                <a:effectLst/>
                <a:uLnTx/>
                <a:uFillTx/>
                <a:ea typeface="游ゴシック"/>
                <a:cs typeface="+mn-cs"/>
              </a:rPr>
              <a:t>調理実習では</a:t>
            </a:r>
            <a:r>
              <a:rPr kumimoji="1" lang="ja-JP" altLang="en-US" sz="1200" b="1" spc="-30">
                <a:solidFill>
                  <a:srgbClr val="019DB7"/>
                </a:solidFill>
                <a:ea typeface="游ゴシック"/>
              </a:rPr>
              <a:t>利用児童</a:t>
            </a:r>
            <a:r>
              <a:rPr kumimoji="1" lang="ja-JP" altLang="en-US" sz="1200" b="1" i="0" u="none" strike="noStrike" kern="1200" cap="none" spc="-30" normalizeH="0" noProof="0">
                <a:ln>
                  <a:noFill/>
                </a:ln>
                <a:solidFill>
                  <a:srgbClr val="019DB7"/>
                </a:solidFill>
                <a:effectLst/>
                <a:uLnTx/>
                <a:uFillTx/>
                <a:ea typeface="游ゴシック"/>
                <a:cs typeface="+mn-cs"/>
              </a:rPr>
              <a:t>に食材を切るなどお手伝い</a:t>
            </a:r>
            <a:r>
              <a:rPr kumimoji="1" lang="ja-JP" altLang="en-US" sz="1200" i="0" u="none" strike="noStrike" kern="1200" cap="none" spc="-30" normalizeH="0" noProof="0">
                <a:ln>
                  <a:noFill/>
                </a:ln>
                <a:solidFill>
                  <a:schemeClr val="tx1">
                    <a:lumMod val="75000"/>
                    <a:lumOff val="25000"/>
                  </a:schemeClr>
                </a:solidFill>
                <a:effectLst/>
                <a:uLnTx/>
                <a:uFillTx/>
                <a:ea typeface="游ゴシック"/>
                <a:cs typeface="+mn-cs"/>
              </a:rPr>
              <a:t>をしてもらっている。</a:t>
            </a:r>
          </a:p>
        </p:txBody>
      </p:sp>
      <p:sp>
        <p:nvSpPr>
          <p:cNvPr id="20" name="四角形: 角を丸くする 19">
            <a:extLst>
              <a:ext uri="{FF2B5EF4-FFF2-40B4-BE49-F238E27FC236}">
                <a16:creationId xmlns:a16="http://schemas.microsoft.com/office/drawing/2014/main" id="{8900BF4D-6D66-111B-1769-3E6CBB2AFB1F}"/>
              </a:ext>
            </a:extLst>
          </p:cNvPr>
          <p:cNvSpPr/>
          <p:nvPr/>
        </p:nvSpPr>
        <p:spPr>
          <a:xfrm>
            <a:off x="5499100" y="5265735"/>
            <a:ext cx="4652806"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鎌倉市「海辺のてらハウス」の事例</a:t>
            </a:r>
          </a:p>
        </p:txBody>
      </p:sp>
      <p:grpSp>
        <p:nvGrpSpPr>
          <p:cNvPr id="24" name="グループ化 23">
            <a:extLst>
              <a:ext uri="{FF2B5EF4-FFF2-40B4-BE49-F238E27FC236}">
                <a16:creationId xmlns:a16="http://schemas.microsoft.com/office/drawing/2014/main" id="{BE8FA441-FA6D-93C8-5830-E43C129D645B}"/>
              </a:ext>
            </a:extLst>
          </p:cNvPr>
          <p:cNvGrpSpPr/>
          <p:nvPr/>
        </p:nvGrpSpPr>
        <p:grpSpPr>
          <a:xfrm>
            <a:off x="552565" y="4531235"/>
            <a:ext cx="4781760" cy="1257729"/>
            <a:chOff x="557213" y="5433251"/>
            <a:chExt cx="4938969" cy="1257729"/>
          </a:xfrm>
        </p:grpSpPr>
        <p:sp>
          <p:nvSpPr>
            <p:cNvPr id="26" name="四角形: 角を丸くする 25">
              <a:extLst>
                <a:ext uri="{FF2B5EF4-FFF2-40B4-BE49-F238E27FC236}">
                  <a16:creationId xmlns:a16="http://schemas.microsoft.com/office/drawing/2014/main" id="{67564392-707A-DF34-A922-15317B0B96B2}"/>
                </a:ext>
              </a:extLst>
            </p:cNvPr>
            <p:cNvSpPr/>
            <p:nvPr/>
          </p:nvSpPr>
          <p:spPr>
            <a:xfrm>
              <a:off x="557214" y="5433251"/>
              <a:ext cx="4938968" cy="1256193"/>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27" name="テキスト ボックス 26">
              <a:extLst>
                <a:ext uri="{FF2B5EF4-FFF2-40B4-BE49-F238E27FC236}">
                  <a16:creationId xmlns:a16="http://schemas.microsoft.com/office/drawing/2014/main" id="{F7471F58-D130-440F-7C53-85F3650A34B3}"/>
                </a:ext>
              </a:extLst>
            </p:cNvPr>
            <p:cNvSpPr txBox="1"/>
            <p:nvPr/>
          </p:nvSpPr>
          <p:spPr>
            <a:xfrm>
              <a:off x="557213" y="5868323"/>
              <a:ext cx="4938148" cy="822657"/>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食事の提供</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適宜おやつの提供</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こども食堂や地域食堂との連携・交流による食事の提供</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各種イベントでの食事の提供 等</a:t>
              </a:r>
            </a:p>
          </p:txBody>
        </p:sp>
        <p:sp>
          <p:nvSpPr>
            <p:cNvPr id="28" name="テキスト ボックス 27">
              <a:extLst>
                <a:ext uri="{FF2B5EF4-FFF2-40B4-BE49-F238E27FC236}">
                  <a16:creationId xmlns:a16="http://schemas.microsoft.com/office/drawing/2014/main" id="{A4703FC5-6967-BEB1-538E-D2D61A9DE779}"/>
                </a:ext>
              </a:extLst>
            </p:cNvPr>
            <p:cNvSpPr txBox="1"/>
            <p:nvPr/>
          </p:nvSpPr>
          <p:spPr>
            <a:xfrm>
              <a:off x="557213" y="5641126"/>
              <a:ext cx="4935362"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grpSp>
        <p:nvGrpSpPr>
          <p:cNvPr id="29" name="グループ化 28">
            <a:extLst>
              <a:ext uri="{FF2B5EF4-FFF2-40B4-BE49-F238E27FC236}">
                <a16:creationId xmlns:a16="http://schemas.microsoft.com/office/drawing/2014/main" id="{3C4CA89A-745C-E100-61F2-F147EC07E917}"/>
              </a:ext>
            </a:extLst>
          </p:cNvPr>
          <p:cNvGrpSpPr/>
          <p:nvPr/>
        </p:nvGrpSpPr>
        <p:grpSpPr>
          <a:xfrm>
            <a:off x="539111" y="5876849"/>
            <a:ext cx="4795214" cy="1047204"/>
            <a:chOff x="543317" y="5515312"/>
            <a:chExt cx="4952865" cy="1047204"/>
          </a:xfrm>
        </p:grpSpPr>
        <p:sp>
          <p:nvSpPr>
            <p:cNvPr id="30" name="四角形: 角を丸くする 29">
              <a:extLst>
                <a:ext uri="{FF2B5EF4-FFF2-40B4-BE49-F238E27FC236}">
                  <a16:creationId xmlns:a16="http://schemas.microsoft.com/office/drawing/2014/main" id="{1A8CEA87-0B92-A7A2-94B8-A2FCF060C0CC}"/>
                </a:ext>
              </a:extLst>
            </p:cNvPr>
            <p:cNvSpPr/>
            <p:nvPr/>
          </p:nvSpPr>
          <p:spPr>
            <a:xfrm>
              <a:off x="557214" y="5515312"/>
              <a:ext cx="4938968" cy="1047204"/>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留意事項等</a:t>
              </a:r>
            </a:p>
          </p:txBody>
        </p:sp>
        <p:sp>
          <p:nvSpPr>
            <p:cNvPr id="31" name="テキスト ボックス 30">
              <a:extLst>
                <a:ext uri="{FF2B5EF4-FFF2-40B4-BE49-F238E27FC236}">
                  <a16:creationId xmlns:a16="http://schemas.microsoft.com/office/drawing/2014/main" id="{7CD9287D-0EFB-7EDA-6408-87CC1132A060}"/>
                </a:ext>
              </a:extLst>
            </p:cNvPr>
            <p:cNvSpPr txBox="1"/>
            <p:nvPr/>
          </p:nvSpPr>
          <p:spPr>
            <a:xfrm>
              <a:off x="543317" y="5939078"/>
              <a:ext cx="4938148" cy="622602"/>
            </a:xfrm>
            <a:prstGeom prst="rect">
              <a:avLst/>
            </a:prstGeom>
            <a:noFill/>
          </p:spPr>
          <p:txBody>
            <a:bodyPr wrap="square" lIns="180000" tIns="0" rIns="180000" bIns="36000" rtlCol="0">
              <a:spAutoFit/>
            </a:bodyPr>
            <a:lstStyle/>
            <a:p>
              <a:pPr lvl="0" algn="just">
                <a:lnSpc>
                  <a:spcPct val="130000"/>
                </a:lnSpc>
                <a:buClr>
                  <a:schemeClr val="bg1">
                    <a:lumMod val="65000"/>
                  </a:schemeClr>
                </a:buClr>
                <a:buSzPct val="70000"/>
                <a:defRPr/>
              </a:pPr>
              <a:r>
                <a:rPr kumimoji="1" lang="ja-JP" altLang="en-US" sz="1000" spc="100" dirty="0">
                  <a:solidFill>
                    <a:schemeClr val="tx1">
                      <a:lumMod val="75000"/>
                      <a:lumOff val="25000"/>
                    </a:schemeClr>
                  </a:solidFill>
                </a:rPr>
                <a:t>食事の提供に際しては「保育所における食事の提供ガイドライン」（平成</a:t>
              </a:r>
              <a:r>
                <a:rPr kumimoji="1" lang="en-US" altLang="ja-JP" sz="1000" spc="100" dirty="0">
                  <a:solidFill>
                    <a:schemeClr val="tx1">
                      <a:lumMod val="75000"/>
                      <a:lumOff val="25000"/>
                    </a:schemeClr>
                  </a:solidFill>
                </a:rPr>
                <a:t>24</a:t>
              </a:r>
              <a:r>
                <a:rPr kumimoji="1" lang="ja-JP" altLang="en-US" sz="1000" spc="100" dirty="0">
                  <a:solidFill>
                    <a:schemeClr val="tx1">
                      <a:lumMod val="75000"/>
                      <a:lumOff val="25000"/>
                    </a:schemeClr>
                  </a:solidFill>
                </a:rPr>
                <a:t>年３月</a:t>
              </a:r>
              <a:r>
                <a:rPr kumimoji="1" lang="en-US" altLang="ja-JP" sz="1000" spc="100" dirty="0">
                  <a:solidFill>
                    <a:schemeClr val="tx1">
                      <a:lumMod val="75000"/>
                      <a:lumOff val="25000"/>
                    </a:schemeClr>
                  </a:solidFill>
                </a:rPr>
                <a:t>30</a:t>
              </a:r>
              <a:r>
                <a:rPr kumimoji="1" lang="ja-JP" altLang="en-US" sz="1000" spc="100" dirty="0">
                  <a:solidFill>
                    <a:schemeClr val="tx1">
                      <a:lumMod val="75000"/>
                      <a:lumOff val="25000"/>
                    </a:schemeClr>
                  </a:solidFill>
                </a:rPr>
                <a:t>日付け雇児保発</a:t>
              </a:r>
              <a:r>
                <a:rPr kumimoji="1" lang="en-US" altLang="ja-JP" sz="1000" spc="100" dirty="0">
                  <a:solidFill>
                    <a:schemeClr val="tx1">
                      <a:lumMod val="75000"/>
                      <a:lumOff val="25000"/>
                    </a:schemeClr>
                  </a:solidFill>
                </a:rPr>
                <a:t>0330</a:t>
              </a:r>
              <a:r>
                <a:rPr kumimoji="1" lang="ja-JP" altLang="en-US" sz="1000" spc="100" dirty="0">
                  <a:solidFill>
                    <a:schemeClr val="tx1">
                      <a:lumMod val="75000"/>
                      <a:lumOff val="25000"/>
                    </a:schemeClr>
                  </a:solidFill>
                </a:rPr>
                <a:t>第１号厚生労働省雇用均等・児童家庭局保育課長通知）を参照すること</a:t>
              </a:r>
            </a:p>
          </p:txBody>
        </p:sp>
      </p:grpSp>
      <p:sp>
        <p:nvSpPr>
          <p:cNvPr id="10" name="テキスト ボックス 9">
            <a:extLst>
              <a:ext uri="{FF2B5EF4-FFF2-40B4-BE49-F238E27FC236}">
                <a16:creationId xmlns:a16="http://schemas.microsoft.com/office/drawing/2014/main" id="{13D6D1CA-3568-0065-F008-7F7DE7BA76F1}"/>
              </a:ext>
            </a:extLst>
          </p:cNvPr>
          <p:cNvSpPr txBox="1"/>
          <p:nvPr/>
        </p:nvSpPr>
        <p:spPr>
          <a:xfrm>
            <a:off x="-205828" y="6911463"/>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
        <p:nvSpPr>
          <p:cNvPr id="13" name="テキスト ボックス 12">
            <a:extLst>
              <a:ext uri="{FF2B5EF4-FFF2-40B4-BE49-F238E27FC236}">
                <a16:creationId xmlns:a16="http://schemas.microsoft.com/office/drawing/2014/main" id="{2D6E3A35-E9EE-8493-8F73-0063CAECE6F2}"/>
              </a:ext>
            </a:extLst>
          </p:cNvPr>
          <p:cNvSpPr txBox="1"/>
          <p:nvPr/>
        </p:nvSpPr>
        <p:spPr>
          <a:xfrm>
            <a:off x="720832" y="6046446"/>
            <a:ext cx="4778268"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dirty="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spTree>
    <p:extLst>
      <p:ext uri="{BB962C8B-B14F-4D97-AF65-F5344CB8AC3E}">
        <p14:creationId xmlns:p14="http://schemas.microsoft.com/office/powerpoint/2010/main" val="278863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7872-10CF-AF3C-30AB-2316F83D27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3F68444-823B-137A-3155-73AE9820F479}"/>
              </a:ext>
            </a:extLst>
          </p:cNvPr>
          <p:cNvSpPr>
            <a:spLocks noGrp="1"/>
          </p:cNvSpPr>
          <p:nvPr>
            <p:ph type="title"/>
          </p:nvPr>
        </p:nvSpPr>
        <p:spPr/>
        <p:txBody>
          <a:bodyPr/>
          <a:lstStyle/>
          <a:p>
            <a:r>
              <a:rPr kumimoji="1" lang="ja-JP" altLang="en-US" spc="0"/>
              <a:t>提供サービス別の実施上のポイント｜（５）課外活動の提供</a:t>
            </a:r>
          </a:p>
        </p:txBody>
      </p:sp>
      <p:sp>
        <p:nvSpPr>
          <p:cNvPr id="3" name="スライド番号プレースホルダー 2">
            <a:extLst>
              <a:ext uri="{FF2B5EF4-FFF2-40B4-BE49-F238E27FC236}">
                <a16:creationId xmlns:a16="http://schemas.microsoft.com/office/drawing/2014/main" id="{3055AB19-DE62-F565-FFCA-F2CE22B459A8}"/>
              </a:ext>
            </a:extLst>
          </p:cNvPr>
          <p:cNvSpPr>
            <a:spLocks noGrp="1"/>
          </p:cNvSpPr>
          <p:nvPr>
            <p:ph type="sldNum" sz="quarter" idx="12"/>
          </p:nvPr>
        </p:nvSpPr>
        <p:spPr/>
        <p:txBody>
          <a:bodyPr/>
          <a:lstStyle/>
          <a:p>
            <a:pPr algn="ctr"/>
            <a:fld id="{76EF8E48-CEE7-4676-9C0E-B2BDD8285033}" type="slidenum">
              <a:rPr kumimoji="1" lang="ja-JP" altLang="en-US" smtClean="0"/>
              <a:pPr algn="ctr"/>
              <a:t>61</a:t>
            </a:fld>
            <a:endParaRPr kumimoji="1" lang="ja-JP" altLang="en-US"/>
          </a:p>
        </p:txBody>
      </p:sp>
      <p:sp>
        <p:nvSpPr>
          <p:cNvPr id="4" name="テキスト プレースホルダー 3">
            <a:extLst>
              <a:ext uri="{FF2B5EF4-FFF2-40B4-BE49-F238E27FC236}">
                <a16:creationId xmlns:a16="http://schemas.microsoft.com/office/drawing/2014/main" id="{E269D120-4EA8-3BA9-284A-4CDC9B22A630}"/>
              </a:ext>
            </a:extLst>
          </p:cNvPr>
          <p:cNvSpPr>
            <a:spLocks noGrp="1"/>
          </p:cNvSpPr>
          <p:nvPr>
            <p:ph type="body" sz="half" idx="2"/>
          </p:nvPr>
        </p:nvSpPr>
        <p:spPr>
          <a:xfrm>
            <a:off x="539906" y="1002464"/>
            <a:ext cx="9612000" cy="997046"/>
          </a:xfrm>
        </p:spPr>
        <p:txBody>
          <a:bodyPr/>
          <a:lstStyle/>
          <a:p>
            <a:pPr marL="285750" indent="-285750">
              <a:buClr>
                <a:srgbClr val="01B4D2"/>
              </a:buClr>
              <a:buSzPct val="80000"/>
              <a:buFont typeface="Wingdings" panose="05000000000000000000" pitchFamily="2" charset="2"/>
              <a:buChar char="l"/>
            </a:pPr>
            <a:r>
              <a:rPr kumimoji="1" lang="ja-JP" altLang="en-US"/>
              <a:t>人と出会う機会を得たり、自己肯定感・自己有用感を高め、社会で生き抜く力を得たりするために、体験活動や外遊び等の課外活動を提供することが必要です。</a:t>
            </a:r>
          </a:p>
          <a:p>
            <a:pPr marL="285750" indent="-285750">
              <a:buClr>
                <a:srgbClr val="01B4D2"/>
              </a:buClr>
              <a:buSzPct val="80000"/>
              <a:buFont typeface="Wingdings" panose="05000000000000000000" pitchFamily="2" charset="2"/>
              <a:buChar char="l"/>
            </a:pPr>
            <a:r>
              <a:rPr kumimoji="1" lang="ja-JP" altLang="en-US"/>
              <a:t>課外活動を通じて、対象児童の家庭での会話・活動を促進することができる可能性もあります。</a:t>
            </a:r>
          </a:p>
        </p:txBody>
      </p:sp>
      <p:sp>
        <p:nvSpPr>
          <p:cNvPr id="43" name="四角形: 角を丸くする 42">
            <a:extLst>
              <a:ext uri="{FF2B5EF4-FFF2-40B4-BE49-F238E27FC236}">
                <a16:creationId xmlns:a16="http://schemas.microsoft.com/office/drawing/2014/main" id="{AD9FA396-F3A4-5B4E-F035-53F3120BB0C1}"/>
              </a:ext>
            </a:extLst>
          </p:cNvPr>
          <p:cNvSpPr/>
          <p:nvPr/>
        </p:nvSpPr>
        <p:spPr>
          <a:xfrm>
            <a:off x="5489575" y="2241726"/>
            <a:ext cx="4669609" cy="1376742"/>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44000" marR="0" lvl="0" indent="-144000" defTabSz="485775"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tab pos="2330450" algn="l"/>
              </a:tabLst>
              <a:defRPr/>
            </a:pPr>
            <a:r>
              <a:rPr kumimoji="1" lang="ja-JP" altLang="en-US" sz="1200" b="1" i="0" u="none" strike="noStrike" kern="1200" cap="none" normalizeH="0" noProof="0">
                <a:ln>
                  <a:noFill/>
                </a:ln>
                <a:solidFill>
                  <a:srgbClr val="019DB7"/>
                </a:solidFill>
                <a:effectLst/>
                <a:uLnTx/>
                <a:uFillTx/>
                <a:ea typeface="游ゴシック"/>
                <a:cs typeface="+mn-cs"/>
              </a:rPr>
              <a:t>日本財団の支援事業を活用</a:t>
            </a: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し、アスレチック施設、海水浴、キャンプなどを行った。市の</a:t>
            </a:r>
            <a:r>
              <a:rPr kumimoji="1" lang="ja-JP" altLang="en-US" sz="1200" b="1" i="0" u="none" strike="noStrike" kern="1200" cap="none" normalizeH="0" noProof="0">
                <a:ln>
                  <a:noFill/>
                </a:ln>
                <a:solidFill>
                  <a:srgbClr val="019DB7"/>
                </a:solidFill>
                <a:effectLst/>
                <a:uLnTx/>
                <a:uFillTx/>
                <a:ea typeface="游ゴシック"/>
                <a:cs typeface="+mn-cs"/>
              </a:rPr>
              <a:t>出前講座を活用</a:t>
            </a: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したこともある。</a:t>
            </a:r>
          </a:p>
          <a:p>
            <a:pPr marL="144000" marR="0" lvl="0" indent="-144000"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海水浴など保護者も関わるイベントを行うことで、非日常の中で</a:t>
            </a:r>
            <a:r>
              <a:rPr kumimoji="1" lang="ja-JP" altLang="en-US" sz="1200" b="1" i="0" u="none" strike="noStrike" kern="1200" cap="none" normalizeH="0" noProof="0">
                <a:ln>
                  <a:noFill/>
                </a:ln>
                <a:solidFill>
                  <a:srgbClr val="019DB7"/>
                </a:solidFill>
                <a:effectLst/>
                <a:uLnTx/>
                <a:uFillTx/>
                <a:ea typeface="游ゴシック"/>
                <a:cs typeface="+mn-cs"/>
              </a:rPr>
              <a:t>親子関係改善を狙ったプログラム</a:t>
            </a:r>
            <a:r>
              <a:rPr kumimoji="1" lang="ja-JP" altLang="en-US" sz="1200" b="0" i="0" u="none" strike="noStrike" kern="1200" cap="none" normalizeH="0" noProof="0">
                <a:ln>
                  <a:noFill/>
                </a:ln>
                <a:solidFill>
                  <a:prstClr val="black">
                    <a:lumMod val="75000"/>
                    <a:lumOff val="25000"/>
                  </a:prstClr>
                </a:solidFill>
                <a:effectLst/>
                <a:uLnTx/>
                <a:uFillTx/>
                <a:ea typeface="游ゴシック"/>
                <a:cs typeface="+mn-cs"/>
              </a:rPr>
              <a:t>を設計、実施している。</a:t>
            </a:r>
          </a:p>
        </p:txBody>
      </p:sp>
      <p:sp>
        <p:nvSpPr>
          <p:cNvPr id="44" name="四角形: 角を丸くする 43">
            <a:extLst>
              <a:ext uri="{FF2B5EF4-FFF2-40B4-BE49-F238E27FC236}">
                <a16:creationId xmlns:a16="http://schemas.microsoft.com/office/drawing/2014/main" id="{BD0D58B2-0443-1599-1225-1D9F148E2AFF}"/>
              </a:ext>
            </a:extLst>
          </p:cNvPr>
          <p:cNvSpPr/>
          <p:nvPr/>
        </p:nvSpPr>
        <p:spPr>
          <a:xfrm>
            <a:off x="850470" y="2129213"/>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（５）課外活動の提供</a:t>
            </a:r>
          </a:p>
        </p:txBody>
      </p:sp>
      <p:sp>
        <p:nvSpPr>
          <p:cNvPr id="45" name="四角形: 角を丸くする 44">
            <a:extLst>
              <a:ext uri="{FF2B5EF4-FFF2-40B4-BE49-F238E27FC236}">
                <a16:creationId xmlns:a16="http://schemas.microsoft.com/office/drawing/2014/main" id="{BF47EE3E-F170-0C75-81F2-E973B7A551C7}"/>
              </a:ext>
            </a:extLst>
          </p:cNvPr>
          <p:cNvSpPr/>
          <p:nvPr/>
        </p:nvSpPr>
        <p:spPr>
          <a:xfrm>
            <a:off x="552280" y="2158430"/>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46" name="四角形: 角を丸くする 45">
            <a:extLst>
              <a:ext uri="{FF2B5EF4-FFF2-40B4-BE49-F238E27FC236}">
                <a16:creationId xmlns:a16="http://schemas.microsoft.com/office/drawing/2014/main" id="{73AEA6F9-26B4-BB35-19C5-E0874ECCAD45}"/>
              </a:ext>
            </a:extLst>
          </p:cNvPr>
          <p:cNvSpPr/>
          <p:nvPr/>
        </p:nvSpPr>
        <p:spPr>
          <a:xfrm>
            <a:off x="5489575" y="2102832"/>
            <a:ext cx="4669609"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下関市「ぬっく」の事例</a:t>
            </a:r>
          </a:p>
        </p:txBody>
      </p:sp>
      <p:sp>
        <p:nvSpPr>
          <p:cNvPr id="49" name="四角形: 角を丸くする 48">
            <a:extLst>
              <a:ext uri="{FF2B5EF4-FFF2-40B4-BE49-F238E27FC236}">
                <a16:creationId xmlns:a16="http://schemas.microsoft.com/office/drawing/2014/main" id="{4A2CAB0E-7BD2-BDB6-7160-B4DA82CD535B}"/>
              </a:ext>
            </a:extLst>
          </p:cNvPr>
          <p:cNvSpPr/>
          <p:nvPr/>
        </p:nvSpPr>
        <p:spPr>
          <a:xfrm>
            <a:off x="5489575" y="4044958"/>
            <a:ext cx="4669609" cy="1298681"/>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44000" marR="0" lvl="0" indent="-144000"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キャリアコンサルタントに定期的に来室してもらい、</a:t>
            </a:r>
            <a:r>
              <a:rPr kumimoji="1" lang="ja-JP" altLang="en-US" sz="1200" b="1" i="0" u="none" strike="noStrike" kern="1200" cap="none" normalizeH="0" noProof="0">
                <a:ln>
                  <a:noFill/>
                </a:ln>
                <a:solidFill>
                  <a:srgbClr val="019DB7"/>
                </a:solidFill>
                <a:effectLst/>
                <a:uLnTx/>
                <a:uFillTx/>
                <a:ea typeface="游ゴシック"/>
                <a:cs typeface="+mn-cs"/>
              </a:rPr>
              <a:t>カードやゲームを通して自分の個性や強み、職業について考えるゲーム</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を実施している。</a:t>
            </a:r>
          </a:p>
          <a:p>
            <a:pPr marL="144000" marR="0" lvl="0" indent="-144000"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normalizeH="0" noProof="0">
                <a:ln>
                  <a:noFill/>
                </a:ln>
                <a:solidFill>
                  <a:srgbClr val="019DB7"/>
                </a:solidFill>
                <a:effectLst/>
                <a:uLnTx/>
                <a:uFillTx/>
                <a:ea typeface="游ゴシック"/>
                <a:cs typeface="+mn-cs"/>
              </a:rPr>
              <a:t>将来的な自立に向けて考えるきっかけ</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として活用している。</a:t>
            </a:r>
          </a:p>
        </p:txBody>
      </p:sp>
      <p:sp>
        <p:nvSpPr>
          <p:cNvPr id="50" name="四角形: 角を丸くする 49">
            <a:extLst>
              <a:ext uri="{FF2B5EF4-FFF2-40B4-BE49-F238E27FC236}">
                <a16:creationId xmlns:a16="http://schemas.microsoft.com/office/drawing/2014/main" id="{E4996632-7C39-EE7A-D2E3-BE7EEF7694A0}"/>
              </a:ext>
            </a:extLst>
          </p:cNvPr>
          <p:cNvSpPr/>
          <p:nvPr/>
        </p:nvSpPr>
        <p:spPr>
          <a:xfrm>
            <a:off x="5489575" y="3776942"/>
            <a:ext cx="4669609" cy="37317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瀬戸市「せと</a:t>
            </a:r>
            <a:r>
              <a:rPr kumimoji="1" lang="en-US" altLang="ja-JP" sz="1400" b="1" spc="130">
                <a:solidFill>
                  <a:schemeClr val="bg1"/>
                </a:solidFill>
                <a:latin typeface="+mn-ea"/>
              </a:rPr>
              <a:t>“</a:t>
            </a:r>
            <a:r>
              <a:rPr kumimoji="1" lang="ja-JP" altLang="en-US" sz="1400" b="1" spc="130">
                <a:solidFill>
                  <a:schemeClr val="bg1"/>
                </a:solidFill>
                <a:latin typeface="+mn-ea"/>
              </a:rPr>
              <a:t>ここ</a:t>
            </a:r>
            <a:r>
              <a:rPr kumimoji="1" lang="en-US" altLang="ja-JP" sz="1400" b="1" spc="130">
                <a:solidFill>
                  <a:schemeClr val="bg1"/>
                </a:solidFill>
                <a:latin typeface="+mn-ea"/>
              </a:rPr>
              <a:t>”</a:t>
            </a:r>
            <a:r>
              <a:rPr kumimoji="1" lang="ja-JP" altLang="en-US" sz="1400" b="1" spc="130">
                <a:solidFill>
                  <a:schemeClr val="bg1"/>
                </a:solidFill>
                <a:latin typeface="+mn-ea"/>
              </a:rPr>
              <a:t>ほっとルーム」</a:t>
            </a:r>
            <a:r>
              <a:rPr kumimoji="1" lang="en-US" altLang="ja-JP" sz="1400" b="1" spc="130">
                <a:solidFill>
                  <a:schemeClr val="bg1"/>
                </a:solidFill>
                <a:latin typeface="+mn-ea"/>
              </a:rPr>
              <a:t>(</a:t>
            </a:r>
            <a:r>
              <a:rPr kumimoji="1" lang="ja-JP" altLang="en-US" sz="1400" b="1" spc="130">
                <a:solidFill>
                  <a:schemeClr val="bg1"/>
                </a:solidFill>
                <a:latin typeface="+mn-ea"/>
              </a:rPr>
              <a:t>直営</a:t>
            </a:r>
            <a:r>
              <a:rPr kumimoji="1" lang="en-US" altLang="ja-JP" sz="1400" b="1" spc="130">
                <a:solidFill>
                  <a:schemeClr val="bg1"/>
                </a:solidFill>
                <a:latin typeface="+mn-ea"/>
              </a:rPr>
              <a:t>)</a:t>
            </a:r>
            <a:r>
              <a:rPr kumimoji="1" lang="ja-JP" altLang="en-US" sz="1400" b="1" spc="130">
                <a:solidFill>
                  <a:schemeClr val="bg1"/>
                </a:solidFill>
                <a:latin typeface="+mn-ea"/>
              </a:rPr>
              <a:t>の事例</a:t>
            </a:r>
          </a:p>
        </p:txBody>
      </p:sp>
      <p:sp>
        <p:nvSpPr>
          <p:cNvPr id="57" name="四角形: 角を丸くする 56">
            <a:extLst>
              <a:ext uri="{FF2B5EF4-FFF2-40B4-BE49-F238E27FC236}">
                <a16:creationId xmlns:a16="http://schemas.microsoft.com/office/drawing/2014/main" id="{F7ABBF22-8A2C-886D-872D-48386F6EC1D6}"/>
              </a:ext>
            </a:extLst>
          </p:cNvPr>
          <p:cNvSpPr/>
          <p:nvPr/>
        </p:nvSpPr>
        <p:spPr>
          <a:xfrm>
            <a:off x="5489575" y="5765059"/>
            <a:ext cx="4669609" cy="1138852"/>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144000" marR="0" lvl="0" indent="-144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市の</a:t>
            </a:r>
            <a:r>
              <a:rPr kumimoji="1" lang="ja-JP" altLang="en-US" sz="1200" b="1" i="0" u="none" strike="noStrike" kern="1200" cap="none" normalizeH="0" noProof="0">
                <a:ln>
                  <a:noFill/>
                </a:ln>
                <a:solidFill>
                  <a:srgbClr val="019DB7"/>
                </a:solidFill>
                <a:effectLst/>
                <a:uLnTx/>
                <a:uFillTx/>
                <a:ea typeface="游ゴシック"/>
                <a:cs typeface="+mn-cs"/>
              </a:rPr>
              <a:t>児童専門</a:t>
            </a:r>
            <a:r>
              <a:rPr kumimoji="1" lang="ja-JP" altLang="en-US" sz="1200" b="1">
                <a:solidFill>
                  <a:srgbClr val="019DB7"/>
                </a:solidFill>
                <a:ea typeface="游ゴシック"/>
              </a:rPr>
              <a:t>ケースワーカー</a:t>
            </a:r>
            <a:r>
              <a:rPr kumimoji="1" lang="ja-JP" altLang="en-US" sz="1200">
                <a:solidFill>
                  <a:schemeClr val="tx1">
                    <a:lumMod val="75000"/>
                    <a:lumOff val="25000"/>
                  </a:schemeClr>
                </a:solidFill>
                <a:ea typeface="游ゴシック"/>
              </a:rPr>
              <a:t>（困難な状況の家庭やこどもの支援を専門に行う職員）や</a:t>
            </a:r>
            <a:r>
              <a:rPr kumimoji="1" lang="ja-JP" altLang="en-US" sz="1200" b="1">
                <a:solidFill>
                  <a:srgbClr val="019DB7"/>
                </a:solidFill>
                <a:ea typeface="游ゴシック"/>
              </a:rPr>
              <a:t>スクールソーシャル</a:t>
            </a:r>
            <a:r>
              <a:rPr kumimoji="1" lang="ja-JP" altLang="en-US" sz="1200" b="1" i="0" u="none" strike="noStrike" kern="1200" cap="none" normalizeH="0" noProof="0">
                <a:ln>
                  <a:noFill/>
                </a:ln>
                <a:solidFill>
                  <a:srgbClr val="019DB7"/>
                </a:solidFill>
                <a:effectLst/>
                <a:uLnTx/>
                <a:uFillTx/>
                <a:ea typeface="游ゴシック"/>
                <a:cs typeface="+mn-cs"/>
              </a:rPr>
              <a:t>ワーカー</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等</a:t>
            </a:r>
            <a:r>
              <a:rPr kumimoji="1" lang="ja-JP" altLang="en-US" sz="1200">
                <a:solidFill>
                  <a:schemeClr val="tx1">
                    <a:lumMod val="75000"/>
                    <a:lumOff val="25000"/>
                  </a:schemeClr>
                </a:solidFill>
                <a:ea typeface="游ゴシック"/>
              </a:rPr>
              <a:t>と</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連携し、本事業の課外活動の企画を行い、行事等にもそれらの職員が参加している。</a:t>
            </a:r>
          </a:p>
        </p:txBody>
      </p:sp>
      <p:sp>
        <p:nvSpPr>
          <p:cNvPr id="58" name="四角形: 角を丸くする 57">
            <a:extLst>
              <a:ext uri="{FF2B5EF4-FFF2-40B4-BE49-F238E27FC236}">
                <a16:creationId xmlns:a16="http://schemas.microsoft.com/office/drawing/2014/main" id="{36313A0A-15E3-34E0-E402-5A73FBE45114}"/>
              </a:ext>
            </a:extLst>
          </p:cNvPr>
          <p:cNvSpPr/>
          <p:nvPr/>
        </p:nvSpPr>
        <p:spPr>
          <a:xfrm>
            <a:off x="5489575" y="5495855"/>
            <a:ext cx="4669609"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尼崎市の事例</a:t>
            </a:r>
          </a:p>
        </p:txBody>
      </p:sp>
      <p:sp>
        <p:nvSpPr>
          <p:cNvPr id="5" name="テキスト ボックス 4">
            <a:extLst>
              <a:ext uri="{FF2B5EF4-FFF2-40B4-BE49-F238E27FC236}">
                <a16:creationId xmlns:a16="http://schemas.microsoft.com/office/drawing/2014/main" id="{C9F6F324-078D-B4E6-06D5-E20172A6F17E}"/>
              </a:ext>
            </a:extLst>
          </p:cNvPr>
          <p:cNvSpPr txBox="1"/>
          <p:nvPr/>
        </p:nvSpPr>
        <p:spPr>
          <a:xfrm>
            <a:off x="539905" y="2888750"/>
            <a:ext cx="4803303" cy="1700012"/>
          </a:xfrm>
          <a:prstGeom prst="rect">
            <a:avLst/>
          </a:prstGeom>
          <a:noFill/>
        </p:spPr>
        <p:txBody>
          <a:bodyPr wrap="square" lIns="0" tIns="0" rIns="0" bIns="36000" rtlCol="0">
            <a:spAutoFit/>
          </a:bodyPr>
          <a:lstStyle/>
          <a:p>
            <a:pPr marL="144000" marR="0" lvl="0" indent="-144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spc="0" normalizeH="0" baseline="0" noProof="0">
                <a:ln>
                  <a:noFill/>
                </a:ln>
                <a:solidFill>
                  <a:srgbClr val="01B4D2"/>
                </a:solidFill>
                <a:effectLst/>
                <a:uLnTx/>
                <a:uFillTx/>
                <a:latin typeface="游ゴシック"/>
                <a:ea typeface="游ゴシック"/>
                <a:cs typeface="+mn-cs"/>
              </a:rPr>
              <a:t>家では体験できない様々な経験や体験</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をする機会（文化的体験など含む）とできると望ましいです。</a:t>
            </a:r>
          </a:p>
          <a:p>
            <a:pPr marL="144000" marR="0" lvl="0" indent="-144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将来</a:t>
            </a:r>
            <a:r>
              <a:rPr kumimoji="1" lang="ja-JP" altLang="en-US" sz="1200" b="1" i="0" u="none" strike="noStrike" kern="1200" cap="none" spc="0" normalizeH="0" baseline="0" noProof="0">
                <a:ln>
                  <a:noFill/>
                </a:ln>
                <a:solidFill>
                  <a:srgbClr val="01B4D2"/>
                </a:solidFill>
                <a:effectLst/>
                <a:uLnTx/>
                <a:uFillTx/>
                <a:latin typeface="游ゴシック"/>
                <a:ea typeface="游ゴシック"/>
                <a:cs typeface="+mn-cs"/>
              </a:rPr>
              <a:t>社会で生き抜く力を育てるための活動</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を行うことも観点の一つとして有効です。</a:t>
            </a:r>
          </a:p>
          <a:p>
            <a:pPr marL="144000" marR="0" lvl="0" indent="-14400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課外活動を企画する上では、適宜</a:t>
            </a:r>
            <a:r>
              <a:rPr kumimoji="1" lang="ja-JP" altLang="en-US" sz="1200" b="1" i="0" u="none" strike="noStrike" kern="1200" cap="none" spc="0" normalizeH="0" baseline="0" noProof="0">
                <a:ln>
                  <a:noFill/>
                </a:ln>
                <a:solidFill>
                  <a:srgbClr val="01B4D2"/>
                </a:solidFill>
                <a:effectLst/>
                <a:uLnTx/>
                <a:uFillTx/>
                <a:latin typeface="游ゴシック"/>
                <a:ea typeface="游ゴシック"/>
                <a:cs typeface="+mn-cs"/>
              </a:rPr>
              <a:t>外部資源</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を有効活用できると望ましいです。外部資源を活用する上では、</a:t>
            </a:r>
            <a:r>
              <a:rPr kumimoji="1" lang="ja-JP" altLang="en-US" sz="1200" b="1" i="0" u="none" strike="noStrike" kern="1200" cap="none" spc="0" normalizeH="0" baseline="0" noProof="0">
                <a:ln>
                  <a:noFill/>
                </a:ln>
                <a:solidFill>
                  <a:srgbClr val="01B4D2"/>
                </a:solidFill>
                <a:effectLst/>
                <a:uLnTx/>
                <a:uFillTx/>
                <a:latin typeface="游ゴシック"/>
                <a:ea typeface="游ゴシック"/>
                <a:cs typeface="+mn-cs"/>
              </a:rPr>
              <a:t>既存のネットワークや自治体等と連携して効率的な実施</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を検討しましょう。</a:t>
            </a:r>
          </a:p>
        </p:txBody>
      </p:sp>
      <p:sp>
        <p:nvSpPr>
          <p:cNvPr id="6" name="四角形: 角を丸くする 5">
            <a:extLst>
              <a:ext uri="{FF2B5EF4-FFF2-40B4-BE49-F238E27FC236}">
                <a16:creationId xmlns:a16="http://schemas.microsoft.com/office/drawing/2014/main" id="{609CF050-1B0E-96F4-40D5-2DB47695FECD}"/>
              </a:ext>
            </a:extLst>
          </p:cNvPr>
          <p:cNvSpPr/>
          <p:nvPr/>
        </p:nvSpPr>
        <p:spPr>
          <a:xfrm>
            <a:off x="539905" y="2484097"/>
            <a:ext cx="4803303" cy="319679"/>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7" name="グループ化 6">
            <a:extLst>
              <a:ext uri="{FF2B5EF4-FFF2-40B4-BE49-F238E27FC236}">
                <a16:creationId xmlns:a16="http://schemas.microsoft.com/office/drawing/2014/main" id="{9FD278EB-6FC4-C60D-BD80-503CD3CC2721}"/>
              </a:ext>
            </a:extLst>
          </p:cNvPr>
          <p:cNvGrpSpPr/>
          <p:nvPr/>
        </p:nvGrpSpPr>
        <p:grpSpPr>
          <a:xfrm>
            <a:off x="3473838" y="2436432"/>
            <a:ext cx="432000" cy="432000"/>
            <a:chOff x="3949040" y="4445195"/>
            <a:chExt cx="573742" cy="573742"/>
          </a:xfrm>
        </p:grpSpPr>
        <p:sp>
          <p:nvSpPr>
            <p:cNvPr id="8" name="楕円 7">
              <a:extLst>
                <a:ext uri="{FF2B5EF4-FFF2-40B4-BE49-F238E27FC236}">
                  <a16:creationId xmlns:a16="http://schemas.microsoft.com/office/drawing/2014/main" id="{5FAE9071-95CF-010D-9227-7C7205EE1108}"/>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9" name="図 8">
              <a:extLst>
                <a:ext uri="{FF2B5EF4-FFF2-40B4-BE49-F238E27FC236}">
                  <a16:creationId xmlns:a16="http://schemas.microsoft.com/office/drawing/2014/main" id="{95317EF7-93A0-612D-C6AD-39D6414D5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grpSp>
        <p:nvGrpSpPr>
          <p:cNvPr id="10" name="グループ化 9">
            <a:extLst>
              <a:ext uri="{FF2B5EF4-FFF2-40B4-BE49-F238E27FC236}">
                <a16:creationId xmlns:a16="http://schemas.microsoft.com/office/drawing/2014/main" id="{90004FCB-6F15-4775-DB85-B1733AB20146}"/>
              </a:ext>
            </a:extLst>
          </p:cNvPr>
          <p:cNvGrpSpPr/>
          <p:nvPr/>
        </p:nvGrpSpPr>
        <p:grpSpPr>
          <a:xfrm>
            <a:off x="564940" y="4725268"/>
            <a:ext cx="4781760" cy="2178642"/>
            <a:chOff x="557213" y="5433251"/>
            <a:chExt cx="4938969" cy="2178642"/>
          </a:xfrm>
        </p:grpSpPr>
        <p:sp>
          <p:nvSpPr>
            <p:cNvPr id="11" name="四角形: 角を丸くする 10">
              <a:extLst>
                <a:ext uri="{FF2B5EF4-FFF2-40B4-BE49-F238E27FC236}">
                  <a16:creationId xmlns:a16="http://schemas.microsoft.com/office/drawing/2014/main" id="{BCD558F5-8E6A-268E-7A90-BAA678CF0038}"/>
                </a:ext>
              </a:extLst>
            </p:cNvPr>
            <p:cNvSpPr/>
            <p:nvPr/>
          </p:nvSpPr>
          <p:spPr>
            <a:xfrm>
              <a:off x="557214" y="5433251"/>
              <a:ext cx="4938968" cy="2178642"/>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12" name="テキスト ボックス 11">
              <a:extLst>
                <a:ext uri="{FF2B5EF4-FFF2-40B4-BE49-F238E27FC236}">
                  <a16:creationId xmlns:a16="http://schemas.microsoft.com/office/drawing/2014/main" id="{ECB28A00-BE00-1E60-9393-B781C35DBE8B}"/>
                </a:ext>
              </a:extLst>
            </p:cNvPr>
            <p:cNvSpPr txBox="1"/>
            <p:nvPr/>
          </p:nvSpPr>
          <p:spPr>
            <a:xfrm>
              <a:off x="557213" y="5868323"/>
              <a:ext cx="4938148" cy="1622876"/>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調理実習、農業体験</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年中行事の体験</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学校訪問</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施設外での体験活動や遊びの提供</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観光地の見学、地域のイベントへの参加</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社会資源を知る、つながる機会の提供</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地域住民と接する機会や地域のイベント、ボランティア、職業体験等、社会参画へ導く機会の提供 等</a:t>
              </a:r>
            </a:p>
          </p:txBody>
        </p:sp>
        <p:sp>
          <p:nvSpPr>
            <p:cNvPr id="13" name="テキスト ボックス 12">
              <a:extLst>
                <a:ext uri="{FF2B5EF4-FFF2-40B4-BE49-F238E27FC236}">
                  <a16:creationId xmlns:a16="http://schemas.microsoft.com/office/drawing/2014/main" id="{70B72287-ACC9-4666-4BEF-2B6FE7CBCDB2}"/>
                </a:ext>
              </a:extLst>
            </p:cNvPr>
            <p:cNvSpPr txBox="1"/>
            <p:nvPr/>
          </p:nvSpPr>
          <p:spPr>
            <a:xfrm>
              <a:off x="557213" y="5641126"/>
              <a:ext cx="4935362"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sp>
        <p:nvSpPr>
          <p:cNvPr id="14" name="テキスト ボックス 13">
            <a:extLst>
              <a:ext uri="{FF2B5EF4-FFF2-40B4-BE49-F238E27FC236}">
                <a16:creationId xmlns:a16="http://schemas.microsoft.com/office/drawing/2014/main" id="{FEFBF496-5078-7A19-DEAE-5260295F37FE}"/>
              </a:ext>
            </a:extLst>
          </p:cNvPr>
          <p:cNvSpPr txBox="1"/>
          <p:nvPr/>
        </p:nvSpPr>
        <p:spPr>
          <a:xfrm>
            <a:off x="-205828" y="6911463"/>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Tree>
    <p:extLst>
      <p:ext uri="{BB962C8B-B14F-4D97-AF65-F5344CB8AC3E}">
        <p14:creationId xmlns:p14="http://schemas.microsoft.com/office/powerpoint/2010/main" val="2300511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A15FF-11E3-0087-AB81-8BD533FBAB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33209F-83B4-A171-9A66-CF496E567D2B}"/>
              </a:ext>
            </a:extLst>
          </p:cNvPr>
          <p:cNvSpPr>
            <a:spLocks noGrp="1"/>
          </p:cNvSpPr>
          <p:nvPr>
            <p:ph type="title"/>
          </p:nvPr>
        </p:nvSpPr>
        <p:spPr>
          <a:xfrm>
            <a:off x="900000" y="443148"/>
            <a:ext cx="8640240" cy="279563"/>
          </a:xfrm>
        </p:spPr>
        <p:txBody>
          <a:bodyPr/>
          <a:lstStyle/>
          <a:p>
            <a:r>
              <a:rPr kumimoji="1" lang="ja-JP" altLang="en-US" sz="1700" spc="-50"/>
              <a:t>提供サービス別の実施上のポイント</a:t>
            </a:r>
            <a:r>
              <a:rPr kumimoji="1" lang="ja-JP" altLang="en-US" sz="1700" spc="-1200"/>
              <a:t>｜</a:t>
            </a:r>
            <a:r>
              <a:rPr kumimoji="1" lang="ja-JP" altLang="en-US" sz="1700" spc="-300"/>
              <a:t>（６）</a:t>
            </a:r>
            <a:r>
              <a:rPr kumimoji="1" lang="ja-JP" altLang="en-US" sz="1700" spc="-50"/>
              <a:t>学校、医療機関、地域団体等の関係機関との連携</a:t>
            </a:r>
          </a:p>
        </p:txBody>
      </p:sp>
      <p:sp>
        <p:nvSpPr>
          <p:cNvPr id="3" name="スライド番号プレースホルダー 2">
            <a:extLst>
              <a:ext uri="{FF2B5EF4-FFF2-40B4-BE49-F238E27FC236}">
                <a16:creationId xmlns:a16="http://schemas.microsoft.com/office/drawing/2014/main" id="{DF24AB9D-F97B-ECF6-0B6D-64EE209EB198}"/>
              </a:ext>
            </a:extLst>
          </p:cNvPr>
          <p:cNvSpPr>
            <a:spLocks noGrp="1"/>
          </p:cNvSpPr>
          <p:nvPr>
            <p:ph type="sldNum" sz="quarter" idx="12"/>
          </p:nvPr>
        </p:nvSpPr>
        <p:spPr/>
        <p:txBody>
          <a:bodyPr/>
          <a:lstStyle/>
          <a:p>
            <a:pPr algn="ctr"/>
            <a:fld id="{76EF8E48-CEE7-4676-9C0E-B2BDD8285033}" type="slidenum">
              <a:rPr kumimoji="1" lang="ja-JP" altLang="en-US" smtClean="0"/>
              <a:pPr algn="ctr"/>
              <a:t>62</a:t>
            </a:fld>
            <a:endParaRPr kumimoji="1" lang="ja-JP" altLang="en-US"/>
          </a:p>
        </p:txBody>
      </p:sp>
      <p:sp>
        <p:nvSpPr>
          <p:cNvPr id="4" name="テキスト プレースホルダー 3">
            <a:extLst>
              <a:ext uri="{FF2B5EF4-FFF2-40B4-BE49-F238E27FC236}">
                <a16:creationId xmlns:a16="http://schemas.microsoft.com/office/drawing/2014/main" id="{13C622E6-58A7-35B2-697B-00905E82DB4A}"/>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多様な課題を抱える本事業の対象児童・家庭をより適切に支援するために、各機関が相互理解に基づく一体的な連携を行い、このネットワークを市町村が活用できることが必要です。</a:t>
            </a:r>
          </a:p>
          <a:p>
            <a:pPr marL="285750" indent="-285750">
              <a:buClr>
                <a:srgbClr val="01B4D2"/>
              </a:buClr>
              <a:buSzPct val="80000"/>
              <a:buFont typeface="Wingdings" panose="05000000000000000000" pitchFamily="2" charset="2"/>
              <a:buChar char="l"/>
            </a:pPr>
            <a:r>
              <a:rPr kumimoji="1" lang="ja-JP" altLang="en-US"/>
              <a:t>地域住民等も本事業に参画することで、地域に新たな交流が生まれ、地域づくりにつながることも考えられます。</a:t>
            </a:r>
          </a:p>
        </p:txBody>
      </p:sp>
      <p:sp>
        <p:nvSpPr>
          <p:cNvPr id="19" name="四角形: 角を丸くする 18">
            <a:extLst>
              <a:ext uri="{FF2B5EF4-FFF2-40B4-BE49-F238E27FC236}">
                <a16:creationId xmlns:a16="http://schemas.microsoft.com/office/drawing/2014/main" id="{A9E47242-CD97-B561-DA27-904AD1E92A15}"/>
              </a:ext>
            </a:extLst>
          </p:cNvPr>
          <p:cNvSpPr/>
          <p:nvPr/>
        </p:nvSpPr>
        <p:spPr>
          <a:xfrm>
            <a:off x="850470" y="2419727"/>
            <a:ext cx="9301436" cy="2523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（６）学校、医療機関、地域団体等の関係機関との連携</a:t>
            </a:r>
          </a:p>
        </p:txBody>
      </p:sp>
      <p:sp>
        <p:nvSpPr>
          <p:cNvPr id="20" name="四角形: 角を丸くする 19">
            <a:extLst>
              <a:ext uri="{FF2B5EF4-FFF2-40B4-BE49-F238E27FC236}">
                <a16:creationId xmlns:a16="http://schemas.microsoft.com/office/drawing/2014/main" id="{B6331211-629F-0E80-F820-C58C7779416F}"/>
              </a:ext>
            </a:extLst>
          </p:cNvPr>
          <p:cNvSpPr/>
          <p:nvPr/>
        </p:nvSpPr>
        <p:spPr>
          <a:xfrm>
            <a:off x="552280" y="2448945"/>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21" name="テキスト ボックス 20">
            <a:extLst>
              <a:ext uri="{FF2B5EF4-FFF2-40B4-BE49-F238E27FC236}">
                <a16:creationId xmlns:a16="http://schemas.microsoft.com/office/drawing/2014/main" id="{7642075B-292E-8BE7-306B-17A8990614AF}"/>
              </a:ext>
            </a:extLst>
          </p:cNvPr>
          <p:cNvSpPr txBox="1"/>
          <p:nvPr/>
        </p:nvSpPr>
        <p:spPr>
          <a:xfrm>
            <a:off x="557214" y="3213480"/>
            <a:ext cx="9577386" cy="1940078"/>
          </a:xfrm>
          <a:prstGeom prst="rect">
            <a:avLst/>
          </a:prstGeom>
          <a:noFill/>
        </p:spPr>
        <p:txBody>
          <a:bodyPr wrap="square" lIns="0" tIns="0" rIns="0" bIns="36000" rtlCol="0">
            <a:spAutoFit/>
          </a:bodyPr>
          <a:lstStyle/>
          <a:p>
            <a:pPr marL="180000" lvl="0" indent="-18000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支援対象になり得る児童を地域団体や</a:t>
            </a:r>
            <a:r>
              <a:rPr kumimoji="1" lang="en-US" altLang="ja-JP" sz="1200" spc="100">
                <a:solidFill>
                  <a:prstClr val="black">
                    <a:lumMod val="75000"/>
                    <a:lumOff val="25000"/>
                  </a:prstClr>
                </a:solidFill>
              </a:rPr>
              <a:t>NPO</a:t>
            </a:r>
            <a:r>
              <a:rPr kumimoji="1" lang="ja-JP" altLang="en-US" sz="1200" spc="100">
                <a:solidFill>
                  <a:prstClr val="black">
                    <a:lumMod val="75000"/>
                    <a:lumOff val="25000"/>
                  </a:prstClr>
                </a:solidFill>
              </a:rPr>
              <a:t>等が把握している可能性があり、</a:t>
            </a:r>
            <a:r>
              <a:rPr kumimoji="1" lang="ja-JP" altLang="en-US" sz="1200" b="1" spc="100">
                <a:solidFill>
                  <a:srgbClr val="01B4D2"/>
                </a:solidFill>
              </a:rPr>
              <a:t>居場所となる機関・施設等と日頃から連携し、把握した情報を市町村に共有する</a:t>
            </a:r>
            <a:r>
              <a:rPr kumimoji="1" lang="ja-JP" altLang="en-US" sz="1200" spc="100">
                <a:solidFill>
                  <a:prstClr val="black">
                    <a:lumMod val="75000"/>
                    <a:lumOff val="25000"/>
                  </a:prstClr>
                </a:solidFill>
              </a:rPr>
              <a:t>ことが望ましいです。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本事業のみで複雑な課題を抱える児童をケアしきることは難しいため、地域の各機関と連携する必要があります。</a:t>
            </a:r>
            <a:r>
              <a:rPr kumimoji="1" lang="ja-JP" altLang="en-US" sz="1200" b="1" spc="100">
                <a:solidFill>
                  <a:srgbClr val="01B4D2"/>
                </a:solidFill>
              </a:rPr>
              <a:t>利用児童への連続的な支援</a:t>
            </a:r>
            <a:r>
              <a:rPr kumimoji="1" lang="ja-JP" altLang="en-US" sz="1200" spc="100">
                <a:solidFill>
                  <a:prstClr val="black">
                    <a:lumMod val="75000"/>
                    <a:lumOff val="25000"/>
                  </a:prstClr>
                </a:solidFill>
              </a:rPr>
              <a:t>や家庭支援のための</a:t>
            </a:r>
            <a:r>
              <a:rPr kumimoji="1" lang="ja-JP" altLang="en-US" sz="1200" b="1" spc="100">
                <a:solidFill>
                  <a:srgbClr val="01B4D2"/>
                </a:solidFill>
              </a:rPr>
              <a:t>別のサービスへの接続</a:t>
            </a:r>
            <a:r>
              <a:rPr kumimoji="1" lang="ja-JP" altLang="en-US" sz="1200" spc="100">
                <a:solidFill>
                  <a:prstClr val="black">
                    <a:lumMod val="75000"/>
                    <a:lumOff val="25000"/>
                  </a:prstClr>
                </a:solidFill>
              </a:rPr>
              <a:t>に役立ちます。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さらに、常に地域の各種機関と情報共有することで</a:t>
            </a:r>
            <a:r>
              <a:rPr kumimoji="1" lang="ja-JP" altLang="en-US" sz="1200" b="1" spc="100">
                <a:solidFill>
                  <a:srgbClr val="01B4D2"/>
                </a:solidFill>
              </a:rPr>
              <a:t>有事の際に迅速に対応</a:t>
            </a:r>
            <a:r>
              <a:rPr kumimoji="1" lang="ja-JP" altLang="en-US" sz="1200" spc="100">
                <a:solidFill>
                  <a:prstClr val="black">
                    <a:lumMod val="75000"/>
                    <a:lumOff val="25000"/>
                  </a:prstClr>
                </a:solidFill>
              </a:rPr>
              <a:t>することができます。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様々な居場所に携わる者同士が対話し、互いに尊重し学び合い、地域の児童の居場所づくりにおける大切にしたいことを確認し合うことも大切です。</a:t>
            </a:r>
          </a:p>
          <a:p>
            <a:pPr marL="180000" lvl="0" indent="-18000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保護者や地域住民等が本事業の活動に参画することは、</a:t>
            </a:r>
            <a:r>
              <a:rPr kumimoji="1" lang="ja-JP" altLang="en-US" sz="1200" b="1" spc="100">
                <a:solidFill>
                  <a:srgbClr val="01B4D2"/>
                </a:solidFill>
              </a:rPr>
              <a:t>地域そのものが安心・安全な居場所となること</a:t>
            </a:r>
            <a:r>
              <a:rPr kumimoji="1" lang="ja-JP" altLang="en-US" sz="1200" spc="100">
                <a:solidFill>
                  <a:prstClr val="black">
                    <a:lumMod val="75000"/>
                    <a:lumOff val="25000"/>
                  </a:prstClr>
                </a:solidFill>
              </a:rPr>
              <a:t>にもつながります。</a:t>
            </a:r>
          </a:p>
        </p:txBody>
      </p:sp>
      <p:sp>
        <p:nvSpPr>
          <p:cNvPr id="22" name="四角形: 角を丸くする 21">
            <a:extLst>
              <a:ext uri="{FF2B5EF4-FFF2-40B4-BE49-F238E27FC236}">
                <a16:creationId xmlns:a16="http://schemas.microsoft.com/office/drawing/2014/main" id="{7FF4D565-A36A-782B-3321-871B030F0401}"/>
              </a:ext>
            </a:extLst>
          </p:cNvPr>
          <p:cNvSpPr/>
          <p:nvPr/>
        </p:nvSpPr>
        <p:spPr>
          <a:xfrm>
            <a:off x="539906" y="2765795"/>
            <a:ext cx="9612000" cy="357573"/>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23" name="グループ化 22">
            <a:extLst>
              <a:ext uri="{FF2B5EF4-FFF2-40B4-BE49-F238E27FC236}">
                <a16:creationId xmlns:a16="http://schemas.microsoft.com/office/drawing/2014/main" id="{6D83F207-5F95-BE43-B18C-1CFA82B44256}"/>
              </a:ext>
            </a:extLst>
          </p:cNvPr>
          <p:cNvGrpSpPr/>
          <p:nvPr/>
        </p:nvGrpSpPr>
        <p:grpSpPr>
          <a:xfrm>
            <a:off x="5943449" y="2740030"/>
            <a:ext cx="432000" cy="432000"/>
            <a:chOff x="3949040" y="4445195"/>
            <a:chExt cx="573742" cy="573742"/>
          </a:xfrm>
        </p:grpSpPr>
        <p:sp>
          <p:nvSpPr>
            <p:cNvPr id="24" name="楕円 23">
              <a:extLst>
                <a:ext uri="{FF2B5EF4-FFF2-40B4-BE49-F238E27FC236}">
                  <a16:creationId xmlns:a16="http://schemas.microsoft.com/office/drawing/2014/main" id="{20B20F37-BED7-9CBA-9622-466C29F7E9B0}"/>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25" name="図 24">
              <a:extLst>
                <a:ext uri="{FF2B5EF4-FFF2-40B4-BE49-F238E27FC236}">
                  <a16:creationId xmlns:a16="http://schemas.microsoft.com/office/drawing/2014/main" id="{7975E793-F898-C058-D669-794E2E74B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grpSp>
        <p:nvGrpSpPr>
          <p:cNvPr id="27" name="グループ化 26">
            <a:extLst>
              <a:ext uri="{FF2B5EF4-FFF2-40B4-BE49-F238E27FC236}">
                <a16:creationId xmlns:a16="http://schemas.microsoft.com/office/drawing/2014/main" id="{B4114115-39B1-06A7-B212-3B3AEC3A2486}"/>
              </a:ext>
            </a:extLst>
          </p:cNvPr>
          <p:cNvGrpSpPr/>
          <p:nvPr/>
        </p:nvGrpSpPr>
        <p:grpSpPr>
          <a:xfrm>
            <a:off x="564940" y="5188480"/>
            <a:ext cx="9569660" cy="1657840"/>
            <a:chOff x="557213" y="5433251"/>
            <a:chExt cx="4938969" cy="1657840"/>
          </a:xfrm>
        </p:grpSpPr>
        <p:sp>
          <p:nvSpPr>
            <p:cNvPr id="28" name="四角形: 角を丸くする 27">
              <a:extLst>
                <a:ext uri="{FF2B5EF4-FFF2-40B4-BE49-F238E27FC236}">
                  <a16:creationId xmlns:a16="http://schemas.microsoft.com/office/drawing/2014/main" id="{7D46DE0D-E0DB-B86B-6FCB-A17724CB8A46}"/>
                </a:ext>
              </a:extLst>
            </p:cNvPr>
            <p:cNvSpPr/>
            <p:nvPr/>
          </p:nvSpPr>
          <p:spPr>
            <a:xfrm>
              <a:off x="557214" y="5433251"/>
              <a:ext cx="4938968" cy="1657840"/>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29" name="テキスト ボックス 28">
              <a:extLst>
                <a:ext uri="{FF2B5EF4-FFF2-40B4-BE49-F238E27FC236}">
                  <a16:creationId xmlns:a16="http://schemas.microsoft.com/office/drawing/2014/main" id="{FBBE267D-15ED-DD3E-5BCE-7CD892F71773}"/>
                </a:ext>
              </a:extLst>
            </p:cNvPr>
            <p:cNvSpPr txBox="1"/>
            <p:nvPr/>
          </p:nvSpPr>
          <p:spPr>
            <a:xfrm>
              <a:off x="557213" y="5868323"/>
              <a:ext cx="4938148" cy="1222767"/>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柔軟な各種関係機関との情報共有の実施</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定期的な情報交換会の開催</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学校との行事予定の情報交換、宿題の提供状況の把握や事前に保護者、学校、事業者で決めておいた内容についての情報共有</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保護者や医療機関から求められた際の利用時の様子の情報提供</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学校や地域、関係機関等の行事への参加、協働実施</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en-US" altLang="ja-JP" sz="1000" spc="100" dirty="0">
                  <a:solidFill>
                    <a:schemeClr val="tx1">
                      <a:lumMod val="75000"/>
                      <a:lumOff val="25000"/>
                    </a:schemeClr>
                  </a:solidFill>
                </a:rPr>
                <a:t>SNS</a:t>
              </a:r>
              <a:r>
                <a:rPr kumimoji="1" lang="ja-JP" altLang="en-US" sz="1000" spc="100" dirty="0">
                  <a:solidFill>
                    <a:schemeClr val="tx1">
                      <a:lumMod val="75000"/>
                      <a:lumOff val="25000"/>
                    </a:schemeClr>
                  </a:solidFill>
                </a:rPr>
                <a:t>等を活用したシームレスな情報共有体制の構築 等</a:t>
              </a:r>
            </a:p>
          </p:txBody>
        </p:sp>
        <p:sp>
          <p:nvSpPr>
            <p:cNvPr id="30" name="テキスト ボックス 29">
              <a:extLst>
                <a:ext uri="{FF2B5EF4-FFF2-40B4-BE49-F238E27FC236}">
                  <a16:creationId xmlns:a16="http://schemas.microsoft.com/office/drawing/2014/main" id="{4A93F35B-445A-2D37-D32A-699DC9C973BA}"/>
                </a:ext>
              </a:extLst>
            </p:cNvPr>
            <p:cNvSpPr txBox="1"/>
            <p:nvPr/>
          </p:nvSpPr>
          <p:spPr>
            <a:xfrm>
              <a:off x="557213" y="5641126"/>
              <a:ext cx="4935362"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sp>
        <p:nvSpPr>
          <p:cNvPr id="6" name="テキスト ボックス 5">
            <a:extLst>
              <a:ext uri="{FF2B5EF4-FFF2-40B4-BE49-F238E27FC236}">
                <a16:creationId xmlns:a16="http://schemas.microsoft.com/office/drawing/2014/main" id="{D211DFB4-1D88-218A-6C6F-FB702CD5E6D8}"/>
              </a:ext>
            </a:extLst>
          </p:cNvPr>
          <p:cNvSpPr txBox="1"/>
          <p:nvPr/>
        </p:nvSpPr>
        <p:spPr>
          <a:xfrm>
            <a:off x="-205828" y="6911463"/>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Tree>
    <p:extLst>
      <p:ext uri="{BB962C8B-B14F-4D97-AF65-F5344CB8AC3E}">
        <p14:creationId xmlns:p14="http://schemas.microsoft.com/office/powerpoint/2010/main" val="2913206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F63E8-159A-9B36-30DD-C16F9017BC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E694DF-6FDB-362A-8535-231DF7E8D108}"/>
              </a:ext>
            </a:extLst>
          </p:cNvPr>
          <p:cNvSpPr>
            <a:spLocks noGrp="1"/>
          </p:cNvSpPr>
          <p:nvPr>
            <p:ph type="title"/>
          </p:nvPr>
        </p:nvSpPr>
        <p:spPr/>
        <p:txBody>
          <a:bodyPr/>
          <a:lstStyle/>
          <a:p>
            <a:r>
              <a:rPr lang="ja-JP" altLang="en-US"/>
              <a:t>機関ごとの連携のポイント</a:t>
            </a:r>
            <a:r>
              <a:rPr kumimoji="1" lang="ja-JP" altLang="en-US"/>
              <a:t>①</a:t>
            </a:r>
          </a:p>
        </p:txBody>
      </p:sp>
      <p:sp>
        <p:nvSpPr>
          <p:cNvPr id="3" name="スライド番号プレースホルダー 2">
            <a:extLst>
              <a:ext uri="{FF2B5EF4-FFF2-40B4-BE49-F238E27FC236}">
                <a16:creationId xmlns:a16="http://schemas.microsoft.com/office/drawing/2014/main" id="{37D71B98-95C0-E5CA-DCF3-926734E91CE0}"/>
              </a:ext>
            </a:extLst>
          </p:cNvPr>
          <p:cNvSpPr>
            <a:spLocks noGrp="1"/>
          </p:cNvSpPr>
          <p:nvPr>
            <p:ph type="sldNum" sz="quarter" idx="12"/>
          </p:nvPr>
        </p:nvSpPr>
        <p:spPr/>
        <p:txBody>
          <a:bodyPr/>
          <a:lstStyle/>
          <a:p>
            <a:pPr algn="ctr"/>
            <a:fld id="{76EF8E48-CEE7-4676-9C0E-B2BDD8285033}" type="slidenum">
              <a:rPr kumimoji="1" lang="ja-JP" altLang="en-US" smtClean="0"/>
              <a:pPr algn="ctr"/>
              <a:t>63</a:t>
            </a:fld>
            <a:endParaRPr kumimoji="1" lang="ja-JP" altLang="en-US"/>
          </a:p>
        </p:txBody>
      </p:sp>
      <p:sp>
        <p:nvSpPr>
          <p:cNvPr id="4" name="テキスト プレースホルダー 3">
            <a:extLst>
              <a:ext uri="{FF2B5EF4-FFF2-40B4-BE49-F238E27FC236}">
                <a16:creationId xmlns:a16="http://schemas.microsoft.com/office/drawing/2014/main" id="{C15A9519-55DC-73C5-342D-BD3C48BA23F8}"/>
              </a:ext>
            </a:extLst>
          </p:cNvPr>
          <p:cNvSpPr>
            <a:spLocks noGrp="1"/>
          </p:cNvSpPr>
          <p:nvPr>
            <p:ph type="body" sz="half" idx="2"/>
          </p:nvPr>
        </p:nvSpPr>
        <p:spPr>
          <a:xfrm>
            <a:off x="539906" y="1002464"/>
            <a:ext cx="9612000" cy="720047"/>
          </a:xfrm>
        </p:spPr>
        <p:txBody>
          <a:bodyPr/>
          <a:lstStyle/>
          <a:p>
            <a:pPr marL="285750" indent="-285750">
              <a:buClr>
                <a:srgbClr val="01B4D2"/>
              </a:buClr>
              <a:buSzPct val="80000"/>
              <a:buFont typeface="Wingdings" panose="05000000000000000000" pitchFamily="2" charset="2"/>
              <a:buChar char="l"/>
            </a:pPr>
            <a:r>
              <a:rPr kumimoji="1" lang="ja-JP" altLang="en-US"/>
              <a:t>行政は、他の機関との関係性づくりを共に行うとともに、適宜情報共有・相談できる体制整備が重要です。</a:t>
            </a:r>
          </a:p>
        </p:txBody>
      </p:sp>
      <p:grpSp>
        <p:nvGrpSpPr>
          <p:cNvPr id="9" name="グループ化 8">
            <a:extLst>
              <a:ext uri="{FF2B5EF4-FFF2-40B4-BE49-F238E27FC236}">
                <a16:creationId xmlns:a16="http://schemas.microsoft.com/office/drawing/2014/main" id="{09A829AE-88CA-3A1E-44D1-9F10203553F1}"/>
              </a:ext>
            </a:extLst>
          </p:cNvPr>
          <p:cNvGrpSpPr/>
          <p:nvPr/>
        </p:nvGrpSpPr>
        <p:grpSpPr>
          <a:xfrm>
            <a:off x="557214" y="1897760"/>
            <a:ext cx="9592508" cy="914010"/>
            <a:chOff x="557214" y="1897760"/>
            <a:chExt cx="9592508" cy="914010"/>
          </a:xfrm>
        </p:grpSpPr>
        <p:sp>
          <p:nvSpPr>
            <p:cNvPr id="5" name="四角形: 角を丸くする 4">
              <a:extLst>
                <a:ext uri="{FF2B5EF4-FFF2-40B4-BE49-F238E27FC236}">
                  <a16:creationId xmlns:a16="http://schemas.microsoft.com/office/drawing/2014/main" id="{FC62FD59-E095-83FA-A924-34D622B382CA}"/>
                </a:ext>
              </a:extLst>
            </p:cNvPr>
            <p:cNvSpPr/>
            <p:nvPr/>
          </p:nvSpPr>
          <p:spPr>
            <a:xfrm>
              <a:off x="557214" y="2154594"/>
              <a:ext cx="9592508" cy="483768"/>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ctr" defTabSz="457200" rtl="0" eaLnBrk="1" fontAlgn="auto" latinLnBrk="0" hangingPunct="1">
                <a:lnSpc>
                  <a:spcPct val="130000"/>
                </a:lnSpc>
                <a:spcBef>
                  <a:spcPts val="0"/>
                </a:spcBef>
                <a:spcAft>
                  <a:spcPts val="0"/>
                </a:spcAft>
                <a:buClr>
                  <a:srgbClr val="01B4D2"/>
                </a:buClr>
                <a:buSzPct val="70000"/>
                <a:tabLst/>
                <a:defRPr/>
              </a:pPr>
              <a:r>
                <a:rPr kumimoji="1" lang="ja-JP" altLang="en-US" sz="1400" b="1" i="0" u="none" strike="noStrike" kern="1200" cap="none" spc="100" normalizeH="0" noProof="0">
                  <a:ln>
                    <a:noFill/>
                  </a:ln>
                  <a:solidFill>
                    <a:srgbClr val="019DB7"/>
                  </a:solidFill>
                  <a:effectLst/>
                  <a:uLnTx/>
                  <a:uFillTx/>
                  <a:ea typeface="游ゴシック"/>
                  <a:cs typeface="+mn-cs"/>
                </a:rPr>
                <a:t>情報共有できる体制づくり</a:t>
              </a:r>
            </a:p>
          </p:txBody>
        </p:sp>
        <p:sp>
          <p:nvSpPr>
            <p:cNvPr id="6" name="四角形: 角を丸くする 5">
              <a:extLst>
                <a:ext uri="{FF2B5EF4-FFF2-40B4-BE49-F238E27FC236}">
                  <a16:creationId xmlns:a16="http://schemas.microsoft.com/office/drawing/2014/main" id="{6506B5D2-D872-BE56-5E7D-5BA290A2AAB3}"/>
                </a:ext>
              </a:extLst>
            </p:cNvPr>
            <p:cNvSpPr/>
            <p:nvPr/>
          </p:nvSpPr>
          <p:spPr>
            <a:xfrm>
              <a:off x="557214" y="1897760"/>
              <a:ext cx="9577386" cy="28828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行政</a:t>
              </a:r>
            </a:p>
          </p:txBody>
        </p:sp>
        <p:sp>
          <p:nvSpPr>
            <p:cNvPr id="7" name="二等辺三角形 6">
              <a:extLst>
                <a:ext uri="{FF2B5EF4-FFF2-40B4-BE49-F238E27FC236}">
                  <a16:creationId xmlns:a16="http://schemas.microsoft.com/office/drawing/2014/main" id="{11A6A42F-0E9E-1193-728B-AF8FF777045E}"/>
                </a:ext>
              </a:extLst>
            </p:cNvPr>
            <p:cNvSpPr/>
            <p:nvPr/>
          </p:nvSpPr>
          <p:spPr>
            <a:xfrm rot="10800000">
              <a:off x="5226507" y="2618132"/>
              <a:ext cx="224620" cy="193638"/>
            </a:xfrm>
            <a:prstGeom prst="triangle">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solidFill>
                  <a:srgbClr val="E4F6FD"/>
                </a:solidFill>
              </a:endParaRPr>
            </a:p>
          </p:txBody>
        </p:sp>
      </p:grpSp>
      <p:sp>
        <p:nvSpPr>
          <p:cNvPr id="8" name="テキスト ボックス 7">
            <a:extLst>
              <a:ext uri="{FF2B5EF4-FFF2-40B4-BE49-F238E27FC236}">
                <a16:creationId xmlns:a16="http://schemas.microsoft.com/office/drawing/2014/main" id="{311486E8-E307-C94B-C06B-EE3907B2D7DB}"/>
              </a:ext>
            </a:extLst>
          </p:cNvPr>
          <p:cNvSpPr txBox="1"/>
          <p:nvPr/>
        </p:nvSpPr>
        <p:spPr>
          <a:xfrm>
            <a:off x="557215" y="2844419"/>
            <a:ext cx="9577386" cy="1220009"/>
          </a:xfrm>
          <a:prstGeom prst="rect">
            <a:avLst/>
          </a:prstGeom>
          <a:noFill/>
        </p:spPr>
        <p:txBody>
          <a:bodyPr wrap="square" lIns="0" tIns="0" rIns="0" bIns="36000" rtlCol="0">
            <a:spAutoFit/>
          </a:bodyPr>
          <a:lstStyle/>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要保護児童対策地域協議会の調整機関を担うこども家庭センター等と担当部署が分かれて業務を担うことが想定されるため、</a:t>
            </a:r>
            <a:r>
              <a:rPr kumimoji="1" lang="ja-JP" altLang="en-US" sz="1200" b="1" spc="100">
                <a:solidFill>
                  <a:srgbClr val="01B4D2"/>
                </a:solidFill>
              </a:rPr>
              <a:t>どの部署が担当するのかを事前に把握</a:t>
            </a:r>
            <a:r>
              <a:rPr kumimoji="1" lang="ja-JP" altLang="en-US" sz="1200" spc="100">
                <a:solidFill>
                  <a:prstClr val="black">
                    <a:lumMod val="75000"/>
                    <a:lumOff val="25000"/>
                  </a:prstClr>
                </a:solidFill>
              </a:rPr>
              <a:t>しておくことが重要。</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児童や保護者の状況の変化等により</a:t>
            </a:r>
            <a:r>
              <a:rPr kumimoji="1" lang="ja-JP" altLang="en-US" sz="1200" b="1" spc="100">
                <a:solidFill>
                  <a:srgbClr val="01B4D2"/>
                </a:solidFill>
              </a:rPr>
              <a:t>他の機関との連携が必要な場合や事業者で対応が難しい場合には、速やかに市町村に相談する。</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行政が他の関係性づくりが必要な機関との関係性づくりに協力してくれる場合がある。適宜相談できる体制の構築が重要。</a:t>
            </a:r>
          </a:p>
        </p:txBody>
      </p:sp>
      <p:sp>
        <p:nvSpPr>
          <p:cNvPr id="11" name="四角形: 角を丸くする 10">
            <a:extLst>
              <a:ext uri="{FF2B5EF4-FFF2-40B4-BE49-F238E27FC236}">
                <a16:creationId xmlns:a16="http://schemas.microsoft.com/office/drawing/2014/main" id="{07CDB4F3-5519-397C-5EB9-2362A58BA59D}"/>
              </a:ext>
            </a:extLst>
          </p:cNvPr>
          <p:cNvSpPr/>
          <p:nvPr/>
        </p:nvSpPr>
        <p:spPr>
          <a:xfrm>
            <a:off x="572334" y="4712653"/>
            <a:ext cx="3079957" cy="2375077"/>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コーディネート機能を持つ職員を中心に、</a:t>
            </a:r>
            <a:r>
              <a:rPr kumimoji="1" lang="ja-JP" altLang="en-US" sz="1200" b="1" i="0" u="none" strike="noStrike" kern="1200" cap="none" normalizeH="0" noProof="0" dirty="0">
                <a:ln>
                  <a:noFill/>
                </a:ln>
                <a:solidFill>
                  <a:srgbClr val="019DB7"/>
                </a:solidFill>
                <a:effectLst/>
                <a:uLnTx/>
                <a:uFillTx/>
                <a:ea typeface="游ゴシック"/>
                <a:cs typeface="+mn-cs"/>
              </a:rPr>
              <a:t>子ども家庭支援センターとほぼ毎日電話で情報共有</a:t>
            </a: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を行っている。緊急時にはすぐに連携できる関係性を作っている。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月に１回オンラインで利用児童への今後の対応方針を共有するほか、利用実績を記録した報告書を提出している。</a:t>
            </a:r>
          </a:p>
        </p:txBody>
      </p:sp>
      <p:sp>
        <p:nvSpPr>
          <p:cNvPr id="12" name="四角形: 角を丸くする 11">
            <a:extLst>
              <a:ext uri="{FF2B5EF4-FFF2-40B4-BE49-F238E27FC236}">
                <a16:creationId xmlns:a16="http://schemas.microsoft.com/office/drawing/2014/main" id="{8662BD2D-BB0B-7D73-0656-FEEEE301C969}"/>
              </a:ext>
            </a:extLst>
          </p:cNvPr>
          <p:cNvSpPr/>
          <p:nvPr/>
        </p:nvSpPr>
        <p:spPr>
          <a:xfrm>
            <a:off x="572334" y="4424653"/>
            <a:ext cx="3079957"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n-ea"/>
              </a:rPr>
              <a:t>ある拠点（東京都区部）の事例</a:t>
            </a:r>
          </a:p>
        </p:txBody>
      </p:sp>
      <p:sp>
        <p:nvSpPr>
          <p:cNvPr id="17" name="四角形: 角を丸くする 16">
            <a:extLst>
              <a:ext uri="{FF2B5EF4-FFF2-40B4-BE49-F238E27FC236}">
                <a16:creationId xmlns:a16="http://schemas.microsoft.com/office/drawing/2014/main" id="{ADEC5800-EE84-0272-87DD-D8D4E2711193}"/>
              </a:ext>
            </a:extLst>
          </p:cNvPr>
          <p:cNvSpPr/>
          <p:nvPr/>
        </p:nvSpPr>
        <p:spPr>
          <a:xfrm>
            <a:off x="3813488" y="4710745"/>
            <a:ext cx="3079957" cy="2375077"/>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錦江町にはスクールソーシャルワーカーが設置されていないため、</a:t>
            </a:r>
            <a:r>
              <a:rPr kumimoji="1" lang="ja-JP" altLang="en-US" sz="1200" b="1" i="0" u="none" strike="noStrike" kern="1200" cap="none" normalizeH="0" noProof="0">
                <a:ln>
                  <a:noFill/>
                </a:ln>
                <a:solidFill>
                  <a:srgbClr val="019DB7"/>
                </a:solidFill>
                <a:effectLst/>
                <a:uLnTx/>
                <a:uFillTx/>
                <a:ea typeface="游ゴシック"/>
                <a:cs typeface="+mn-cs"/>
              </a:rPr>
              <a:t>事業者が直接行政とやり取り</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をしている。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事業者からの随時の報告に基づき、行政が</a:t>
            </a:r>
            <a:r>
              <a:rPr kumimoji="1" lang="ja-JP" altLang="en-US" sz="1200" b="1" i="0" u="none" strike="noStrike" kern="1200" cap="none" normalizeH="0" noProof="0">
                <a:ln>
                  <a:noFill/>
                </a:ln>
                <a:solidFill>
                  <a:srgbClr val="019DB7"/>
                </a:solidFill>
                <a:effectLst/>
                <a:uLnTx/>
                <a:uFillTx/>
                <a:ea typeface="游ゴシック"/>
                <a:cs typeface="+mn-cs"/>
              </a:rPr>
              <a:t>柔軟に要対協ケース会議を開催</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し、関係所管を集めて今後の支援方針の検討を行う仕組みとなっている。</a:t>
            </a:r>
          </a:p>
        </p:txBody>
      </p:sp>
      <p:sp>
        <p:nvSpPr>
          <p:cNvPr id="18" name="四角形: 角を丸くする 17">
            <a:extLst>
              <a:ext uri="{FF2B5EF4-FFF2-40B4-BE49-F238E27FC236}">
                <a16:creationId xmlns:a16="http://schemas.microsoft.com/office/drawing/2014/main" id="{68F9418B-3C15-65CB-F252-EB7C8B3780F3}"/>
              </a:ext>
            </a:extLst>
          </p:cNvPr>
          <p:cNvSpPr/>
          <p:nvPr/>
        </p:nvSpPr>
        <p:spPr>
          <a:xfrm>
            <a:off x="3813488" y="4422745"/>
            <a:ext cx="3079957"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latin typeface="+mn-ea"/>
              </a:rPr>
              <a:t>錦江町「みんなの居場所よろっで」の事例</a:t>
            </a:r>
          </a:p>
        </p:txBody>
      </p:sp>
      <p:sp>
        <p:nvSpPr>
          <p:cNvPr id="19" name="四角形: 角を丸くする 18">
            <a:extLst>
              <a:ext uri="{FF2B5EF4-FFF2-40B4-BE49-F238E27FC236}">
                <a16:creationId xmlns:a16="http://schemas.microsoft.com/office/drawing/2014/main" id="{FA99564C-1DA2-58BA-6B0F-352989F8565B}"/>
              </a:ext>
            </a:extLst>
          </p:cNvPr>
          <p:cNvSpPr/>
          <p:nvPr/>
        </p:nvSpPr>
        <p:spPr>
          <a:xfrm>
            <a:off x="7054643" y="4710745"/>
            <a:ext cx="3079957" cy="2375077"/>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月に</a:t>
            </a:r>
            <a:r>
              <a:rPr kumimoji="1" lang="en-US" altLang="ja-JP" sz="1200" i="0" u="none" strike="noStrike" kern="1200" cap="none" normalizeH="0" noProof="0">
                <a:ln>
                  <a:noFill/>
                </a:ln>
                <a:solidFill>
                  <a:schemeClr val="tx1">
                    <a:lumMod val="75000"/>
                    <a:lumOff val="25000"/>
                  </a:schemeClr>
                </a:solidFill>
                <a:effectLst/>
                <a:uLnTx/>
                <a:uFillTx/>
                <a:ea typeface="游ゴシック"/>
                <a:cs typeface="+mn-cs"/>
              </a:rPr>
              <a:t>1</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回、</a:t>
            </a:r>
            <a:r>
              <a:rPr kumimoji="1" lang="ja-JP" altLang="en-US" sz="1200" b="1" i="0" u="none" strike="noStrike" kern="1200" cap="none" normalizeH="0" noProof="0">
                <a:ln>
                  <a:noFill/>
                </a:ln>
                <a:solidFill>
                  <a:srgbClr val="019DB7"/>
                </a:solidFill>
                <a:effectLst/>
                <a:uLnTx/>
                <a:uFillTx/>
                <a:ea typeface="游ゴシック"/>
                <a:cs typeface="+mn-cs"/>
              </a:rPr>
              <a:t>面談と文書で市に定期報告</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を行っている。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家庭児童相談室の相談員とは、タイムリーに情報共有している。拠点の独断ではなく、相談員と認識や支援の方向性を揃えた上で、どちらが次のアクションを取るか都度相談している。</a:t>
            </a:r>
          </a:p>
        </p:txBody>
      </p:sp>
      <p:sp>
        <p:nvSpPr>
          <p:cNvPr id="20" name="四角形: 角を丸くする 19">
            <a:extLst>
              <a:ext uri="{FF2B5EF4-FFF2-40B4-BE49-F238E27FC236}">
                <a16:creationId xmlns:a16="http://schemas.microsoft.com/office/drawing/2014/main" id="{48742704-62EA-75A1-14CB-11EB2AE60ABF}"/>
              </a:ext>
            </a:extLst>
          </p:cNvPr>
          <p:cNvSpPr/>
          <p:nvPr/>
        </p:nvSpPr>
        <p:spPr>
          <a:xfrm>
            <a:off x="7054643" y="4422745"/>
            <a:ext cx="3079957"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latin typeface="+mn-ea"/>
              </a:rPr>
              <a:t>鎌倉市「海辺のてらハウス」の事例</a:t>
            </a:r>
          </a:p>
        </p:txBody>
      </p:sp>
      <p:sp>
        <p:nvSpPr>
          <p:cNvPr id="10" name="四角形: 角を丸くする 9">
            <a:extLst>
              <a:ext uri="{FF2B5EF4-FFF2-40B4-BE49-F238E27FC236}">
                <a16:creationId xmlns:a16="http://schemas.microsoft.com/office/drawing/2014/main" id="{855217CB-EA9B-D1AA-8FBF-B2661EA548CA}"/>
              </a:ext>
            </a:extLst>
          </p:cNvPr>
          <p:cNvSpPr/>
          <p:nvPr/>
        </p:nvSpPr>
        <p:spPr>
          <a:xfrm>
            <a:off x="1282413" y="7177676"/>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ja-JP" altLang="en-US" sz="800" dirty="0">
                <a:solidFill>
                  <a:schemeClr val="tx1">
                    <a:lumMod val="75000"/>
                    <a:lumOff val="25000"/>
                  </a:schemeClr>
                </a:solidFill>
              </a:rPr>
              <a:t> （最終閲覧日</a:t>
            </a:r>
            <a:r>
              <a:rPr kumimoji="1" lang="en-US" altLang="ja-JP" sz="800" dirty="0">
                <a:solidFill>
                  <a:schemeClr val="tx1">
                    <a:lumMod val="75000"/>
                    <a:lumOff val="25000"/>
                  </a:schemeClr>
                </a:solidFill>
              </a:rPr>
              <a:t>2026/3/23</a:t>
            </a:r>
            <a:r>
              <a:rPr kumimoji="1" lang="ja-JP" altLang="en-US" sz="800" dirty="0">
                <a:solidFill>
                  <a:schemeClr val="tx1">
                    <a:lumMod val="75000"/>
                    <a:lumOff val="25000"/>
                  </a:schemeClr>
                </a:solidFill>
              </a:rPr>
              <a:t>）を参考に日本総研作成</a:t>
            </a:r>
          </a:p>
        </p:txBody>
      </p:sp>
    </p:spTree>
    <p:extLst>
      <p:ext uri="{BB962C8B-B14F-4D97-AF65-F5344CB8AC3E}">
        <p14:creationId xmlns:p14="http://schemas.microsoft.com/office/powerpoint/2010/main" val="1137043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9DA9F-9B42-E905-A4C8-B286ACD4C9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348D13-3446-6D85-400B-F6B5BA41FA60}"/>
              </a:ext>
            </a:extLst>
          </p:cNvPr>
          <p:cNvSpPr>
            <a:spLocks noGrp="1"/>
          </p:cNvSpPr>
          <p:nvPr>
            <p:ph type="title"/>
          </p:nvPr>
        </p:nvSpPr>
        <p:spPr/>
        <p:txBody>
          <a:bodyPr/>
          <a:lstStyle/>
          <a:p>
            <a:r>
              <a:rPr kumimoji="1" lang="ja-JP" altLang="en-US"/>
              <a:t>機関ごとの連携のポイント②</a:t>
            </a:r>
          </a:p>
        </p:txBody>
      </p:sp>
      <p:sp>
        <p:nvSpPr>
          <p:cNvPr id="3" name="スライド番号プレースホルダー 2">
            <a:extLst>
              <a:ext uri="{FF2B5EF4-FFF2-40B4-BE49-F238E27FC236}">
                <a16:creationId xmlns:a16="http://schemas.microsoft.com/office/drawing/2014/main" id="{868E2A29-4054-EDA8-7491-1EC6B50633FB}"/>
              </a:ext>
            </a:extLst>
          </p:cNvPr>
          <p:cNvSpPr>
            <a:spLocks noGrp="1"/>
          </p:cNvSpPr>
          <p:nvPr>
            <p:ph type="sldNum" sz="quarter" idx="12"/>
          </p:nvPr>
        </p:nvSpPr>
        <p:spPr/>
        <p:txBody>
          <a:bodyPr/>
          <a:lstStyle/>
          <a:p>
            <a:pPr algn="ctr"/>
            <a:fld id="{76EF8E48-CEE7-4676-9C0E-B2BDD8285033}" type="slidenum">
              <a:rPr kumimoji="1" lang="ja-JP" altLang="en-US" smtClean="0"/>
              <a:pPr algn="ctr"/>
              <a:t>64</a:t>
            </a:fld>
            <a:endParaRPr kumimoji="1" lang="ja-JP" altLang="en-US"/>
          </a:p>
        </p:txBody>
      </p:sp>
      <p:sp>
        <p:nvSpPr>
          <p:cNvPr id="4" name="テキスト プレースホルダー 3">
            <a:extLst>
              <a:ext uri="{FF2B5EF4-FFF2-40B4-BE49-F238E27FC236}">
                <a16:creationId xmlns:a16="http://schemas.microsoft.com/office/drawing/2014/main" id="{BD5E9B0E-B7D1-2C69-45B9-56185C0DD442}"/>
              </a:ext>
            </a:extLst>
          </p:cNvPr>
          <p:cNvSpPr>
            <a:spLocks noGrp="1"/>
          </p:cNvSpPr>
          <p:nvPr>
            <p:ph type="body" sz="half" idx="2"/>
          </p:nvPr>
        </p:nvSpPr>
        <p:spPr>
          <a:xfrm>
            <a:off x="539906" y="1002464"/>
            <a:ext cx="9612000" cy="720047"/>
          </a:xfrm>
        </p:spPr>
        <p:txBody>
          <a:bodyPr/>
          <a:lstStyle/>
          <a:p>
            <a:pPr marL="285750" indent="-285750">
              <a:buClr>
                <a:srgbClr val="01B4D2"/>
              </a:buClr>
              <a:buSzPct val="80000"/>
              <a:buFont typeface="Wingdings" panose="05000000000000000000" pitchFamily="2" charset="2"/>
              <a:buChar char="l"/>
            </a:pPr>
            <a:r>
              <a:rPr kumimoji="1" lang="ja-JP" altLang="en-US"/>
              <a:t>学校は、包括的な支援を行うため日常的な情報共有が必要です。情報共有においては児童の意向確認を行います。</a:t>
            </a:r>
          </a:p>
        </p:txBody>
      </p:sp>
      <p:grpSp>
        <p:nvGrpSpPr>
          <p:cNvPr id="16" name="グループ化 15">
            <a:extLst>
              <a:ext uri="{FF2B5EF4-FFF2-40B4-BE49-F238E27FC236}">
                <a16:creationId xmlns:a16="http://schemas.microsoft.com/office/drawing/2014/main" id="{C2220C68-D9F6-C7CA-0617-5CD79D742485}"/>
              </a:ext>
            </a:extLst>
          </p:cNvPr>
          <p:cNvGrpSpPr/>
          <p:nvPr/>
        </p:nvGrpSpPr>
        <p:grpSpPr>
          <a:xfrm>
            <a:off x="557214" y="1897760"/>
            <a:ext cx="9592508" cy="914010"/>
            <a:chOff x="557214" y="1897760"/>
            <a:chExt cx="9592508" cy="914010"/>
          </a:xfrm>
        </p:grpSpPr>
        <p:sp>
          <p:nvSpPr>
            <p:cNvPr id="17" name="四角形: 角を丸くする 16">
              <a:extLst>
                <a:ext uri="{FF2B5EF4-FFF2-40B4-BE49-F238E27FC236}">
                  <a16:creationId xmlns:a16="http://schemas.microsoft.com/office/drawing/2014/main" id="{8CF3AA97-F043-B960-4B0C-31AF0CD991E3}"/>
                </a:ext>
              </a:extLst>
            </p:cNvPr>
            <p:cNvSpPr/>
            <p:nvPr/>
          </p:nvSpPr>
          <p:spPr>
            <a:xfrm>
              <a:off x="557214" y="2154594"/>
              <a:ext cx="9592508" cy="483768"/>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lnSpc>
                  <a:spcPct val="130000"/>
                </a:lnSpc>
                <a:buClr>
                  <a:srgbClr val="01B4D2"/>
                </a:buClr>
                <a:buSzPct val="70000"/>
                <a:defRPr/>
              </a:pPr>
              <a:r>
                <a:rPr kumimoji="1" lang="ja-JP" altLang="en-US" sz="1400" b="1" spc="100">
                  <a:solidFill>
                    <a:srgbClr val="019DB7"/>
                  </a:solidFill>
                </a:rPr>
                <a:t>児童の生活の連続性の保障</a:t>
              </a:r>
            </a:p>
          </p:txBody>
        </p:sp>
        <p:sp>
          <p:nvSpPr>
            <p:cNvPr id="18" name="四角形: 角を丸くする 17">
              <a:extLst>
                <a:ext uri="{FF2B5EF4-FFF2-40B4-BE49-F238E27FC236}">
                  <a16:creationId xmlns:a16="http://schemas.microsoft.com/office/drawing/2014/main" id="{129899A2-EB3D-BB5B-C509-7E429F10149A}"/>
                </a:ext>
              </a:extLst>
            </p:cNvPr>
            <p:cNvSpPr/>
            <p:nvPr/>
          </p:nvSpPr>
          <p:spPr>
            <a:xfrm>
              <a:off x="557214" y="1897760"/>
              <a:ext cx="9577386" cy="28828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学校</a:t>
              </a:r>
            </a:p>
          </p:txBody>
        </p:sp>
        <p:sp>
          <p:nvSpPr>
            <p:cNvPr id="19" name="二等辺三角形 18">
              <a:extLst>
                <a:ext uri="{FF2B5EF4-FFF2-40B4-BE49-F238E27FC236}">
                  <a16:creationId xmlns:a16="http://schemas.microsoft.com/office/drawing/2014/main" id="{9E145F76-422B-5BB5-3FF0-E863798FD94F}"/>
                </a:ext>
              </a:extLst>
            </p:cNvPr>
            <p:cNvSpPr/>
            <p:nvPr/>
          </p:nvSpPr>
          <p:spPr>
            <a:xfrm rot="10800000">
              <a:off x="5226507" y="2618132"/>
              <a:ext cx="224620" cy="193638"/>
            </a:xfrm>
            <a:prstGeom prst="triangle">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solidFill>
                  <a:srgbClr val="E4F6FD"/>
                </a:solidFill>
              </a:endParaRPr>
            </a:p>
          </p:txBody>
        </p:sp>
      </p:grpSp>
      <p:sp>
        <p:nvSpPr>
          <p:cNvPr id="20" name="テキスト ボックス 19">
            <a:extLst>
              <a:ext uri="{FF2B5EF4-FFF2-40B4-BE49-F238E27FC236}">
                <a16:creationId xmlns:a16="http://schemas.microsoft.com/office/drawing/2014/main" id="{C26E1685-6A74-6612-D979-A6F71797970F}"/>
              </a:ext>
            </a:extLst>
          </p:cNvPr>
          <p:cNvSpPr txBox="1"/>
          <p:nvPr/>
        </p:nvSpPr>
        <p:spPr>
          <a:xfrm>
            <a:off x="557215" y="2844419"/>
            <a:ext cx="9577386" cy="1700140"/>
          </a:xfrm>
          <a:prstGeom prst="rect">
            <a:avLst/>
          </a:prstGeom>
          <a:noFill/>
        </p:spPr>
        <p:txBody>
          <a:bodyPr wrap="square" lIns="0" tIns="0" rIns="0" bIns="36000" rtlCol="0">
            <a:spAutoFit/>
          </a:bodyP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50" normalizeH="0" noProof="0">
                <a:ln>
                  <a:noFill/>
                </a:ln>
                <a:solidFill>
                  <a:prstClr val="black">
                    <a:lumMod val="75000"/>
                    <a:lumOff val="25000"/>
                  </a:prstClr>
                </a:solidFill>
                <a:effectLst/>
                <a:uLnTx/>
                <a:uFillTx/>
                <a:latin typeface="游ゴシック"/>
                <a:ea typeface="游ゴシック"/>
                <a:cs typeface="+mn-cs"/>
              </a:rPr>
              <a:t>年間計画や行事予定等の交換、児童の下校時刻の確認、児童の学校での様子や指導方針等、</a:t>
            </a:r>
            <a:r>
              <a:rPr kumimoji="1" lang="ja-JP" altLang="en-US" sz="1200" b="1" i="0" u="none" strike="noStrike" kern="1200" cap="none" spc="50" normalizeH="0" noProof="0">
                <a:ln>
                  <a:noFill/>
                </a:ln>
                <a:solidFill>
                  <a:srgbClr val="01B4D2"/>
                </a:solidFill>
                <a:effectLst/>
                <a:uLnTx/>
                <a:uFillTx/>
                <a:latin typeface="游ゴシック"/>
                <a:ea typeface="游ゴシック"/>
                <a:cs typeface="+mn-cs"/>
              </a:rPr>
              <a:t>学校との情報交換や情報共有は日常的、定期的に行う。</a:t>
            </a:r>
            <a:r>
              <a:rPr kumimoji="1" lang="ja-JP" altLang="en-US" sz="1200" b="0" i="0" u="none" strike="noStrike" kern="1200" cap="none" spc="50" normalizeH="0" noProof="0">
                <a:ln>
                  <a:noFill/>
                </a:ln>
                <a:solidFill>
                  <a:prstClr val="black">
                    <a:lumMod val="75000"/>
                    <a:lumOff val="25000"/>
                  </a:prstClr>
                </a:solidFill>
                <a:effectLst/>
                <a:uLnTx/>
                <a:uFillTx/>
                <a:latin typeface="游ゴシック"/>
                <a:ea typeface="游ゴシック"/>
                <a:cs typeface="+mn-cs"/>
              </a:rPr>
              <a:t>（ソーシャルワーク専門職員やスクールソーシャルワーカー等が情報を共有する役割を担うことが多い）</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spc="50" normalizeH="0" noProof="0">
                <a:ln>
                  <a:noFill/>
                </a:ln>
                <a:solidFill>
                  <a:srgbClr val="01B4D2"/>
                </a:solidFill>
                <a:effectLst/>
                <a:uLnTx/>
                <a:uFillTx/>
                <a:latin typeface="游ゴシック"/>
                <a:ea typeface="游ゴシック"/>
                <a:cs typeface="+mn-cs"/>
              </a:rPr>
              <a:t>利用者個人に関わる情報共有</a:t>
            </a:r>
            <a:r>
              <a:rPr kumimoji="1" lang="ja-JP" altLang="en-US" sz="1200" b="0" i="0" u="none" strike="noStrike" kern="1200" cap="none" spc="50" normalizeH="0" noProof="0">
                <a:ln>
                  <a:noFill/>
                </a:ln>
                <a:solidFill>
                  <a:prstClr val="black">
                    <a:lumMod val="75000"/>
                    <a:lumOff val="25000"/>
                  </a:prstClr>
                </a:solidFill>
                <a:effectLst/>
                <a:uLnTx/>
                <a:uFillTx/>
                <a:latin typeface="游ゴシック"/>
                <a:ea typeface="游ゴシック"/>
                <a:cs typeface="+mn-cs"/>
              </a:rPr>
              <a:t>については、児童や保護者に、</a:t>
            </a:r>
            <a:r>
              <a:rPr kumimoji="1" lang="ja-JP" altLang="en-US" sz="1200" b="1" i="0" u="none" strike="noStrike" kern="1200" cap="none" spc="50" normalizeH="0" noProof="0">
                <a:ln>
                  <a:noFill/>
                </a:ln>
                <a:solidFill>
                  <a:srgbClr val="01B4D2"/>
                </a:solidFill>
                <a:effectLst/>
                <a:uLnTx/>
                <a:uFillTx/>
                <a:latin typeface="游ゴシック"/>
                <a:ea typeface="游ゴシック"/>
                <a:cs typeface="+mn-cs"/>
              </a:rPr>
              <a:t>伝える内容や共有・連携の必要性などを説明し、意向を確認した上で行う。</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50" normalizeH="0" noProof="0">
                <a:ln>
                  <a:noFill/>
                </a:ln>
                <a:solidFill>
                  <a:prstClr val="black">
                    <a:lumMod val="75000"/>
                    <a:lumOff val="25000"/>
                  </a:prstClr>
                </a:solidFill>
                <a:effectLst/>
                <a:uLnTx/>
                <a:uFillTx/>
                <a:latin typeface="游ゴシック"/>
                <a:ea typeface="游ゴシック"/>
                <a:cs typeface="+mn-cs"/>
              </a:rPr>
              <a:t>特に学校の授業終了後の迎えにおいて、他事業者の車も来るため、事故等が発生しないよう、</a:t>
            </a:r>
            <a:r>
              <a:rPr kumimoji="1" lang="ja-JP" altLang="en-US" sz="1200" b="1" i="0" u="none" strike="noStrike" kern="1200" cap="none" spc="50" normalizeH="0" noProof="0">
                <a:ln>
                  <a:noFill/>
                </a:ln>
                <a:solidFill>
                  <a:srgbClr val="01B4D2"/>
                </a:solidFill>
                <a:effectLst/>
                <a:uLnTx/>
                <a:uFillTx/>
                <a:latin typeface="游ゴシック"/>
                <a:ea typeface="游ゴシック"/>
                <a:cs typeface="+mn-cs"/>
              </a:rPr>
              <a:t>送迎時の対応について学校と事前に調整しておく</a:t>
            </a:r>
            <a:r>
              <a:rPr kumimoji="1" lang="ja-JP" altLang="en-US" sz="1200" b="0" i="0" u="none" strike="noStrike" kern="1200" cap="none" spc="50" normalizeH="0" noProof="0">
                <a:ln>
                  <a:noFill/>
                </a:ln>
                <a:solidFill>
                  <a:prstClr val="black">
                    <a:lumMod val="75000"/>
                    <a:lumOff val="25000"/>
                  </a:prstClr>
                </a:solidFill>
                <a:effectLst/>
                <a:uLnTx/>
                <a:uFillTx/>
                <a:latin typeface="游ゴシック"/>
                <a:ea typeface="游ゴシック"/>
                <a:cs typeface="+mn-cs"/>
              </a:rPr>
              <a:t>ことが必要。</a:t>
            </a:r>
          </a:p>
          <a:p>
            <a:pPr marL="0" marR="0" lvl="0" indent="0" algn="just" defTabSz="457200" rtl="0" eaLnBrk="1" fontAlgn="auto" latinLnBrk="0" hangingPunct="1">
              <a:lnSpc>
                <a:spcPct val="130000"/>
              </a:lnSpc>
              <a:spcBef>
                <a:spcPts val="0"/>
              </a:spcBef>
              <a:spcAft>
                <a:spcPts val="0"/>
              </a:spcAft>
              <a:buClr>
                <a:srgbClr val="01B4D2"/>
              </a:buClr>
              <a:buSzPct val="70000"/>
              <a:buFontTx/>
              <a:buNone/>
              <a:tabLst/>
              <a:defRPr/>
            </a:pPr>
            <a:endParaRPr kumimoji="1" lang="ja-JP" altLang="en-US" sz="1200" b="0" i="0" u="none" strike="noStrike" kern="1200" cap="none" spc="50" normalizeH="0" noProof="0">
              <a:ln>
                <a:noFill/>
              </a:ln>
              <a:solidFill>
                <a:prstClr val="black">
                  <a:lumMod val="75000"/>
                  <a:lumOff val="25000"/>
                </a:prstClr>
              </a:solidFill>
              <a:effectLst/>
              <a:uLnTx/>
              <a:uFillTx/>
              <a:latin typeface="游ゴシック"/>
              <a:ea typeface="游ゴシック"/>
              <a:cs typeface="+mn-cs"/>
            </a:endParaRPr>
          </a:p>
        </p:txBody>
      </p:sp>
      <p:sp>
        <p:nvSpPr>
          <p:cNvPr id="21" name="四角形: 角を丸くする 20">
            <a:extLst>
              <a:ext uri="{FF2B5EF4-FFF2-40B4-BE49-F238E27FC236}">
                <a16:creationId xmlns:a16="http://schemas.microsoft.com/office/drawing/2014/main" id="{0A046252-71CB-3CB5-85E0-06108952A2F7}"/>
              </a:ext>
            </a:extLst>
          </p:cNvPr>
          <p:cNvSpPr/>
          <p:nvPr/>
        </p:nvSpPr>
        <p:spPr>
          <a:xfrm>
            <a:off x="572334" y="4831119"/>
            <a:ext cx="3079957" cy="2285408"/>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学校の管理職が窓口となり連携している。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学校に通えない児童は、校長に相談し、</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拠点での学習を出席認定</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してもらっている。</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成果物をクラウドで共有</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し学校側で評価がつけやすいよう工夫している。</a:t>
            </a:r>
          </a:p>
        </p:txBody>
      </p:sp>
      <p:sp>
        <p:nvSpPr>
          <p:cNvPr id="22" name="四角形: 角を丸くする 21">
            <a:extLst>
              <a:ext uri="{FF2B5EF4-FFF2-40B4-BE49-F238E27FC236}">
                <a16:creationId xmlns:a16="http://schemas.microsoft.com/office/drawing/2014/main" id="{CF0A67D9-BDF3-6BCE-10A1-13978013C71C}"/>
              </a:ext>
            </a:extLst>
          </p:cNvPr>
          <p:cNvSpPr/>
          <p:nvPr/>
        </p:nvSpPr>
        <p:spPr>
          <a:xfrm>
            <a:off x="572334" y="4541211"/>
            <a:ext cx="3079957"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latin typeface="+mn-ea"/>
              </a:rPr>
              <a:t>錦江町「みんなの居場所よろっで」の事例</a:t>
            </a:r>
          </a:p>
        </p:txBody>
      </p:sp>
      <p:sp>
        <p:nvSpPr>
          <p:cNvPr id="23" name="四角形: 角を丸くする 22">
            <a:extLst>
              <a:ext uri="{FF2B5EF4-FFF2-40B4-BE49-F238E27FC236}">
                <a16:creationId xmlns:a16="http://schemas.microsoft.com/office/drawing/2014/main" id="{34396582-282F-8E1D-6594-2DF33641BB3E}"/>
              </a:ext>
            </a:extLst>
          </p:cNvPr>
          <p:cNvSpPr/>
          <p:nvPr/>
        </p:nvSpPr>
        <p:spPr>
          <a:xfrm>
            <a:off x="3813488" y="4829211"/>
            <a:ext cx="3079957" cy="2285408"/>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学校に通えない児童には、校長に相談し</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出席認定</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をしてもらっている。一般向けの広報は積極的に行っていないが、学校に拠点を紹介することで、</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校長から拠点の利用を紹介</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してもらうこともできるようになった。</a:t>
            </a:r>
          </a:p>
        </p:txBody>
      </p:sp>
      <p:sp>
        <p:nvSpPr>
          <p:cNvPr id="24" name="四角形: 角を丸くする 23">
            <a:extLst>
              <a:ext uri="{FF2B5EF4-FFF2-40B4-BE49-F238E27FC236}">
                <a16:creationId xmlns:a16="http://schemas.microsoft.com/office/drawing/2014/main" id="{0F1DF7D6-4245-6F74-6103-846BA75D6A04}"/>
              </a:ext>
            </a:extLst>
          </p:cNvPr>
          <p:cNvSpPr/>
          <p:nvPr/>
        </p:nvSpPr>
        <p:spPr>
          <a:xfrm>
            <a:off x="3813488" y="4539303"/>
            <a:ext cx="3079957"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latin typeface="+mn-ea"/>
              </a:rPr>
              <a:t>下関市「ぬっく」の事例</a:t>
            </a:r>
          </a:p>
        </p:txBody>
      </p:sp>
      <p:sp>
        <p:nvSpPr>
          <p:cNvPr id="25" name="四角形: 角を丸くする 24">
            <a:extLst>
              <a:ext uri="{FF2B5EF4-FFF2-40B4-BE49-F238E27FC236}">
                <a16:creationId xmlns:a16="http://schemas.microsoft.com/office/drawing/2014/main" id="{31D959CE-8D16-9CA0-BD1C-9EE1077C1A74}"/>
              </a:ext>
            </a:extLst>
          </p:cNvPr>
          <p:cNvSpPr/>
          <p:nvPr/>
        </p:nvSpPr>
        <p:spPr>
          <a:xfrm>
            <a:off x="7054643" y="4829211"/>
            <a:ext cx="3079957" cy="2285408"/>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教頭と連携し、学校で気になることやトラブル等があった場合には、行政を通してではなく</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直接拠点に連絡が来る体制を構築</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した。（行政には事後に報告する）</a:t>
            </a:r>
          </a:p>
        </p:txBody>
      </p:sp>
      <p:sp>
        <p:nvSpPr>
          <p:cNvPr id="26" name="四角形: 角を丸くする 25">
            <a:extLst>
              <a:ext uri="{FF2B5EF4-FFF2-40B4-BE49-F238E27FC236}">
                <a16:creationId xmlns:a16="http://schemas.microsoft.com/office/drawing/2014/main" id="{655F4924-270F-C10F-230B-AE8346D9E05D}"/>
              </a:ext>
            </a:extLst>
          </p:cNvPr>
          <p:cNvSpPr/>
          <p:nvPr/>
        </p:nvSpPr>
        <p:spPr>
          <a:xfrm>
            <a:off x="7054643" y="4539303"/>
            <a:ext cx="3079957"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latin typeface="+mn-ea"/>
              </a:rPr>
              <a:t>鎌倉市「海辺のてらハウス」の事例</a:t>
            </a:r>
          </a:p>
        </p:txBody>
      </p:sp>
      <p:sp>
        <p:nvSpPr>
          <p:cNvPr id="5" name="四角形: 角を丸くする 4">
            <a:extLst>
              <a:ext uri="{FF2B5EF4-FFF2-40B4-BE49-F238E27FC236}">
                <a16:creationId xmlns:a16="http://schemas.microsoft.com/office/drawing/2014/main" id="{FEA3585E-8FD7-F200-BD71-7AACB97D417E}"/>
              </a:ext>
            </a:extLst>
          </p:cNvPr>
          <p:cNvSpPr/>
          <p:nvPr/>
        </p:nvSpPr>
        <p:spPr>
          <a:xfrm>
            <a:off x="1282413" y="7177676"/>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ja-JP" altLang="en-US" sz="800" dirty="0">
                <a:solidFill>
                  <a:schemeClr val="tx1">
                    <a:lumMod val="75000"/>
                    <a:lumOff val="25000"/>
                  </a:schemeClr>
                </a:solidFill>
              </a:rPr>
              <a:t> （最終閲覧日</a:t>
            </a:r>
            <a:r>
              <a:rPr kumimoji="1" lang="en-US" altLang="ja-JP" sz="800" dirty="0">
                <a:solidFill>
                  <a:schemeClr val="tx1">
                    <a:lumMod val="75000"/>
                    <a:lumOff val="25000"/>
                  </a:schemeClr>
                </a:solidFill>
              </a:rPr>
              <a:t>2026/3/23</a:t>
            </a:r>
            <a:r>
              <a:rPr kumimoji="1" lang="ja-JP" altLang="en-US" sz="800" dirty="0">
                <a:solidFill>
                  <a:schemeClr val="tx1">
                    <a:lumMod val="75000"/>
                    <a:lumOff val="25000"/>
                  </a:schemeClr>
                </a:solidFill>
              </a:rPr>
              <a:t>）を参考に日本総研作成</a:t>
            </a:r>
          </a:p>
        </p:txBody>
      </p:sp>
    </p:spTree>
    <p:extLst>
      <p:ext uri="{BB962C8B-B14F-4D97-AF65-F5344CB8AC3E}">
        <p14:creationId xmlns:p14="http://schemas.microsoft.com/office/powerpoint/2010/main" val="1656765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09565-CB86-206B-D24A-7D9BE39EE6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99F547D-36CB-1FE3-B38E-88714B672CE6}"/>
              </a:ext>
            </a:extLst>
          </p:cNvPr>
          <p:cNvSpPr>
            <a:spLocks noGrp="1"/>
          </p:cNvSpPr>
          <p:nvPr>
            <p:ph type="title"/>
          </p:nvPr>
        </p:nvSpPr>
        <p:spPr/>
        <p:txBody>
          <a:bodyPr/>
          <a:lstStyle/>
          <a:p>
            <a:r>
              <a:rPr kumimoji="1" lang="ja-JP" altLang="en-US"/>
              <a:t>機関ごとの連携のポイント③</a:t>
            </a:r>
          </a:p>
        </p:txBody>
      </p:sp>
      <p:sp>
        <p:nvSpPr>
          <p:cNvPr id="3" name="スライド番号プレースホルダー 2">
            <a:extLst>
              <a:ext uri="{FF2B5EF4-FFF2-40B4-BE49-F238E27FC236}">
                <a16:creationId xmlns:a16="http://schemas.microsoft.com/office/drawing/2014/main" id="{CCCD4E57-4B15-76E1-1FD1-2964EAABE278}"/>
              </a:ext>
            </a:extLst>
          </p:cNvPr>
          <p:cNvSpPr>
            <a:spLocks noGrp="1"/>
          </p:cNvSpPr>
          <p:nvPr>
            <p:ph type="sldNum" sz="quarter" idx="12"/>
          </p:nvPr>
        </p:nvSpPr>
        <p:spPr/>
        <p:txBody>
          <a:bodyPr/>
          <a:lstStyle/>
          <a:p>
            <a:pPr algn="ctr"/>
            <a:fld id="{76EF8E48-CEE7-4676-9C0E-B2BDD8285033}" type="slidenum">
              <a:rPr kumimoji="1" lang="ja-JP" altLang="en-US" smtClean="0"/>
              <a:pPr algn="ctr"/>
              <a:t>65</a:t>
            </a:fld>
            <a:endParaRPr kumimoji="1" lang="ja-JP" altLang="en-US"/>
          </a:p>
        </p:txBody>
      </p:sp>
      <p:sp>
        <p:nvSpPr>
          <p:cNvPr id="4" name="テキスト プレースホルダー 3">
            <a:extLst>
              <a:ext uri="{FF2B5EF4-FFF2-40B4-BE49-F238E27FC236}">
                <a16:creationId xmlns:a16="http://schemas.microsoft.com/office/drawing/2014/main" id="{A1289EB8-1685-68BA-527C-7F38CE377E2A}"/>
              </a:ext>
            </a:extLst>
          </p:cNvPr>
          <p:cNvSpPr>
            <a:spLocks noGrp="1"/>
          </p:cNvSpPr>
          <p:nvPr>
            <p:ph type="body" sz="half" idx="2"/>
          </p:nvPr>
        </p:nvSpPr>
        <p:spPr>
          <a:xfrm>
            <a:off x="539906" y="1002464"/>
            <a:ext cx="9612000" cy="997046"/>
          </a:xfrm>
        </p:spPr>
        <p:txBody>
          <a:bodyPr/>
          <a:lstStyle/>
          <a:p>
            <a:pPr marL="285750" indent="-285750">
              <a:buClr>
                <a:srgbClr val="01B4D2"/>
              </a:buClr>
              <a:buSzPct val="80000"/>
              <a:buFont typeface="Wingdings" panose="05000000000000000000" pitchFamily="2" charset="2"/>
              <a:buChar char="l"/>
            </a:pPr>
            <a:r>
              <a:rPr kumimoji="1" lang="ja-JP" altLang="en-US"/>
              <a:t>放課後等デイサービスなどほかの事業も利用している児童もいるため、各事業の事業者とも連携しながら支援を組み立てることが重要です。</a:t>
            </a:r>
          </a:p>
          <a:p>
            <a:pPr marL="285750" indent="-285750">
              <a:buClr>
                <a:srgbClr val="01B4D2"/>
              </a:buClr>
              <a:buSzPct val="80000"/>
              <a:buFont typeface="Wingdings" panose="05000000000000000000" pitchFamily="2" charset="2"/>
              <a:buChar char="l"/>
            </a:pPr>
            <a:r>
              <a:rPr kumimoji="1" lang="ja-JP" altLang="en-US"/>
              <a:t>同一施設内の他事業者とも連携し、児童の交流の場を広げられるようにしましょう。</a:t>
            </a:r>
          </a:p>
        </p:txBody>
      </p:sp>
      <p:sp>
        <p:nvSpPr>
          <p:cNvPr id="13" name="四角形: 角を丸くする 12">
            <a:extLst>
              <a:ext uri="{FF2B5EF4-FFF2-40B4-BE49-F238E27FC236}">
                <a16:creationId xmlns:a16="http://schemas.microsoft.com/office/drawing/2014/main" id="{9137A6BB-956C-F6B1-A21B-9FDF46668DC5}"/>
              </a:ext>
            </a:extLst>
          </p:cNvPr>
          <p:cNvSpPr/>
          <p:nvPr/>
        </p:nvSpPr>
        <p:spPr>
          <a:xfrm>
            <a:off x="539906" y="2536096"/>
            <a:ext cx="4724990" cy="602437"/>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ctr" defTabSz="457200" rtl="0" eaLnBrk="1" fontAlgn="auto" latinLnBrk="0" hangingPunct="1">
              <a:lnSpc>
                <a:spcPct val="130000"/>
              </a:lnSpc>
              <a:spcBef>
                <a:spcPts val="0"/>
              </a:spcBef>
              <a:spcAft>
                <a:spcPts val="0"/>
              </a:spcAft>
              <a:buClr>
                <a:srgbClr val="01B4D2"/>
              </a:buClr>
              <a:buSzPct val="70000"/>
              <a:tabLst/>
              <a:defRPr/>
            </a:pPr>
            <a:r>
              <a:rPr kumimoji="1" lang="ja-JP" altLang="en-US" sz="1400" b="1" i="0" u="none" strike="noStrike" kern="1200" cap="none" spc="100" normalizeH="0" noProof="0">
                <a:ln>
                  <a:noFill/>
                </a:ln>
                <a:solidFill>
                  <a:srgbClr val="019DB7"/>
                </a:solidFill>
                <a:effectLst/>
                <a:uLnTx/>
                <a:uFillTx/>
                <a:ea typeface="游ゴシック"/>
                <a:cs typeface="+mn-cs"/>
              </a:rPr>
              <a:t>事業者の壁を越えた児童への包括的な支援</a:t>
            </a:r>
          </a:p>
        </p:txBody>
      </p:sp>
      <p:sp>
        <p:nvSpPr>
          <p:cNvPr id="14" name="四角形: 角を丸くする 13">
            <a:extLst>
              <a:ext uri="{FF2B5EF4-FFF2-40B4-BE49-F238E27FC236}">
                <a16:creationId xmlns:a16="http://schemas.microsoft.com/office/drawing/2014/main" id="{3B537C88-94CB-E70A-D32D-BCF86EDDFB73}"/>
              </a:ext>
            </a:extLst>
          </p:cNvPr>
          <p:cNvSpPr/>
          <p:nvPr/>
        </p:nvSpPr>
        <p:spPr>
          <a:xfrm>
            <a:off x="539906" y="2279263"/>
            <a:ext cx="4724990" cy="31967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放課後等デイサービスなど（</a:t>
            </a:r>
            <a:r>
              <a:rPr kumimoji="1" lang="en-US" altLang="ja-JP" sz="1400" b="1" spc="130">
                <a:solidFill>
                  <a:schemeClr val="bg1"/>
                </a:solidFill>
                <a:latin typeface="+mn-ea"/>
              </a:rPr>
              <a:t>※</a:t>
            </a:r>
            <a:r>
              <a:rPr kumimoji="1" lang="ja-JP" altLang="en-US" sz="1400" b="1" spc="130">
                <a:solidFill>
                  <a:schemeClr val="bg1"/>
                </a:solidFill>
                <a:latin typeface="+mn-ea"/>
              </a:rPr>
              <a:t>）</a:t>
            </a:r>
          </a:p>
        </p:txBody>
      </p:sp>
      <p:sp>
        <p:nvSpPr>
          <p:cNvPr id="15" name="二等辺三角形 14">
            <a:extLst>
              <a:ext uri="{FF2B5EF4-FFF2-40B4-BE49-F238E27FC236}">
                <a16:creationId xmlns:a16="http://schemas.microsoft.com/office/drawing/2014/main" id="{A206688F-88F0-D8AE-B9C8-3ED266B0C525}"/>
              </a:ext>
            </a:extLst>
          </p:cNvPr>
          <p:cNvSpPr/>
          <p:nvPr/>
        </p:nvSpPr>
        <p:spPr>
          <a:xfrm rot="10800000">
            <a:off x="2790091" y="3138533"/>
            <a:ext cx="224620" cy="193638"/>
          </a:xfrm>
          <a:prstGeom prst="triangle">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solidFill>
                <a:srgbClr val="E4F6FD"/>
              </a:solidFill>
            </a:endParaRPr>
          </a:p>
        </p:txBody>
      </p:sp>
      <p:sp>
        <p:nvSpPr>
          <p:cNvPr id="16" name="テキスト ボックス 15">
            <a:extLst>
              <a:ext uri="{FF2B5EF4-FFF2-40B4-BE49-F238E27FC236}">
                <a16:creationId xmlns:a16="http://schemas.microsoft.com/office/drawing/2014/main" id="{64315ED4-11EA-65B5-1FAD-A6A8CA1262F2}"/>
              </a:ext>
            </a:extLst>
          </p:cNvPr>
          <p:cNvSpPr txBox="1"/>
          <p:nvPr/>
        </p:nvSpPr>
        <p:spPr>
          <a:xfrm>
            <a:off x="537723" y="3395366"/>
            <a:ext cx="4724990" cy="1940206"/>
          </a:xfrm>
          <a:prstGeom prst="rect">
            <a:avLst/>
          </a:prstGeom>
          <a:noFill/>
        </p:spPr>
        <p:txBody>
          <a:bodyPr wrap="square" lIns="0" tIns="0" rIns="0" bIns="36000" rtlCol="0">
            <a:spAutoFit/>
          </a:bodyPr>
          <a:lstStyle/>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利用者が放課後児童健全育成事業や放課後等デイサービス、教育支援センター、生活困窮者自立支援制度に基づく子どもの学習・生活支援事業等との併行利用をしている場合がある。その場合には、</a:t>
            </a:r>
            <a:r>
              <a:rPr kumimoji="1" lang="ja-JP" altLang="en-US" sz="1200" b="1" spc="100">
                <a:solidFill>
                  <a:srgbClr val="01B4D2"/>
                </a:solidFill>
              </a:rPr>
              <a:t>各事業の事業者と連携を図りながら、児童等に対して、適切な支援を行っていくことが重要。</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b="1" spc="100">
                <a:solidFill>
                  <a:srgbClr val="01B4D2"/>
                </a:solidFill>
              </a:rPr>
              <a:t>個人に関わる情報共有</a:t>
            </a:r>
            <a:r>
              <a:rPr kumimoji="1" lang="ja-JP" altLang="en-US" sz="1200" spc="100">
                <a:solidFill>
                  <a:prstClr val="black">
                    <a:lumMod val="75000"/>
                    <a:lumOff val="25000"/>
                  </a:prstClr>
                </a:solidFill>
              </a:rPr>
              <a:t>に関しては、児童や保護者に、伝える内容や共有・連携の必要性などを説明し、</a:t>
            </a:r>
            <a:r>
              <a:rPr kumimoji="1" lang="ja-JP" altLang="en-US" sz="1200" b="1" spc="100">
                <a:solidFill>
                  <a:srgbClr val="01B4D2"/>
                </a:solidFill>
              </a:rPr>
              <a:t>意向を確認した上で行う。</a:t>
            </a:r>
          </a:p>
        </p:txBody>
      </p:sp>
      <p:sp>
        <p:nvSpPr>
          <p:cNvPr id="18" name="四角形: 角を丸くする 17">
            <a:extLst>
              <a:ext uri="{FF2B5EF4-FFF2-40B4-BE49-F238E27FC236}">
                <a16:creationId xmlns:a16="http://schemas.microsoft.com/office/drawing/2014/main" id="{539B26F4-9C3D-2F1C-DA49-22F5022B8D02}"/>
              </a:ext>
            </a:extLst>
          </p:cNvPr>
          <p:cNvSpPr/>
          <p:nvPr/>
        </p:nvSpPr>
        <p:spPr>
          <a:xfrm>
            <a:off x="5477666" y="2536096"/>
            <a:ext cx="4724990" cy="602437"/>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ctr" defTabSz="457200" rtl="0" eaLnBrk="1" fontAlgn="auto" latinLnBrk="0" hangingPunct="1">
              <a:lnSpc>
                <a:spcPct val="130000"/>
              </a:lnSpc>
              <a:spcBef>
                <a:spcPts val="0"/>
              </a:spcBef>
              <a:spcAft>
                <a:spcPts val="0"/>
              </a:spcAft>
              <a:buClr>
                <a:srgbClr val="01B4D2"/>
              </a:buClr>
              <a:buSzPct val="70000"/>
              <a:tabLst/>
              <a:defRPr/>
            </a:pPr>
            <a:r>
              <a:rPr kumimoji="1" lang="ja-JP" altLang="en-US" sz="1400" b="1" i="0" u="none" strike="noStrike" kern="1200" cap="none" spc="100" normalizeH="0" noProof="0">
                <a:ln>
                  <a:noFill/>
                </a:ln>
                <a:solidFill>
                  <a:srgbClr val="019DB7"/>
                </a:solidFill>
                <a:effectLst/>
                <a:uLnTx/>
                <a:uFillTx/>
                <a:ea typeface="游ゴシック"/>
                <a:cs typeface="+mn-cs"/>
              </a:rPr>
              <a:t>交流機会の創出</a:t>
            </a:r>
          </a:p>
        </p:txBody>
      </p:sp>
      <p:sp>
        <p:nvSpPr>
          <p:cNvPr id="19" name="四角形: 角を丸くする 18">
            <a:extLst>
              <a:ext uri="{FF2B5EF4-FFF2-40B4-BE49-F238E27FC236}">
                <a16:creationId xmlns:a16="http://schemas.microsoft.com/office/drawing/2014/main" id="{81B53AAE-04EE-151D-D0C4-ADEA90D2A200}"/>
              </a:ext>
            </a:extLst>
          </p:cNvPr>
          <p:cNvSpPr/>
          <p:nvPr/>
        </p:nvSpPr>
        <p:spPr>
          <a:xfrm>
            <a:off x="5477666" y="2279263"/>
            <a:ext cx="4724990" cy="31967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同一施設内で実施されている事業等との連携</a:t>
            </a:r>
          </a:p>
        </p:txBody>
      </p:sp>
      <p:sp>
        <p:nvSpPr>
          <p:cNvPr id="20" name="二等辺三角形 19">
            <a:extLst>
              <a:ext uri="{FF2B5EF4-FFF2-40B4-BE49-F238E27FC236}">
                <a16:creationId xmlns:a16="http://schemas.microsoft.com/office/drawing/2014/main" id="{11BFCCD4-1BFF-A182-4EC3-3EDC64CBBE15}"/>
              </a:ext>
            </a:extLst>
          </p:cNvPr>
          <p:cNvSpPr/>
          <p:nvPr/>
        </p:nvSpPr>
        <p:spPr>
          <a:xfrm rot="10800000">
            <a:off x="7727851" y="3138533"/>
            <a:ext cx="224620" cy="193638"/>
          </a:xfrm>
          <a:prstGeom prst="triangle">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solidFill>
                <a:srgbClr val="E4F6FD"/>
              </a:solidFill>
            </a:endParaRPr>
          </a:p>
        </p:txBody>
      </p:sp>
      <p:sp>
        <p:nvSpPr>
          <p:cNvPr id="21" name="テキスト ボックス 20">
            <a:extLst>
              <a:ext uri="{FF2B5EF4-FFF2-40B4-BE49-F238E27FC236}">
                <a16:creationId xmlns:a16="http://schemas.microsoft.com/office/drawing/2014/main" id="{257AAA16-40D2-6071-0FCB-05C863AFB9EF}"/>
              </a:ext>
            </a:extLst>
          </p:cNvPr>
          <p:cNvSpPr txBox="1"/>
          <p:nvPr/>
        </p:nvSpPr>
        <p:spPr>
          <a:xfrm>
            <a:off x="5475483" y="3395366"/>
            <a:ext cx="4724990" cy="3380600"/>
          </a:xfrm>
          <a:prstGeom prst="rect">
            <a:avLst/>
          </a:prstGeom>
          <a:noFill/>
        </p:spPr>
        <p:txBody>
          <a:bodyPr wrap="square" lIns="0" tIns="0" rIns="0" bIns="36000" rtlCol="0">
            <a:spAutoFit/>
          </a:bodyPr>
          <a:lstStyle/>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同一施設内の関係機関等と情報交換や情報共有を行い、本事業の利用者が希望する場合に、</a:t>
            </a:r>
            <a:r>
              <a:rPr kumimoji="1" lang="ja-JP" altLang="en-US" sz="1200" b="1" spc="100">
                <a:solidFill>
                  <a:srgbClr val="01B4D2"/>
                </a:solidFill>
              </a:rPr>
              <a:t>他事業を利用する児童等と交流する機会を設定するなど配慮し、利用者の活動と交流の場を広げることが望ましい。</a:t>
            </a:r>
            <a:r>
              <a:rPr kumimoji="1" lang="ja-JP" altLang="en-US" sz="1200" spc="100">
                <a:solidFill>
                  <a:prstClr val="black">
                    <a:lumMod val="75000"/>
                    <a:lumOff val="25000"/>
                  </a:prstClr>
                </a:solidFill>
              </a:rPr>
              <a:t>（他の事業を利用する児童への配慮から交流の場を設けない場合もある。）</a:t>
            </a:r>
          </a:p>
          <a:p>
            <a:pPr marL="285750" lvl="0" indent="-285750" algn="just">
              <a:lnSpc>
                <a:spcPct val="130000"/>
              </a:lnSpc>
              <a:buClr>
                <a:srgbClr val="01B4D2"/>
              </a:buClr>
              <a:buSzPct val="70000"/>
              <a:buFont typeface="Wingdings" panose="05000000000000000000" pitchFamily="2" charset="2"/>
              <a:buChar char="l"/>
              <a:defRPr/>
            </a:pPr>
            <a:endParaRPr kumimoji="1" lang="ja-JP" altLang="en-US" sz="1200" spc="100">
              <a:solidFill>
                <a:prstClr val="black">
                  <a:lumMod val="75000"/>
                  <a:lumOff val="25000"/>
                </a:prstClr>
              </a:solidFill>
            </a:endParaRPr>
          </a:p>
          <a:p>
            <a:pPr lvl="0" algn="just">
              <a:lnSpc>
                <a:spcPct val="130000"/>
              </a:lnSpc>
              <a:buClr>
                <a:srgbClr val="01B4D2"/>
              </a:buClr>
              <a:buSzPct val="70000"/>
              <a:defRPr/>
            </a:pPr>
            <a:r>
              <a:rPr kumimoji="1" lang="en-US" altLang="ja-JP" sz="1200" spc="100">
                <a:solidFill>
                  <a:prstClr val="black">
                    <a:lumMod val="75000"/>
                    <a:lumOff val="25000"/>
                  </a:prstClr>
                </a:solidFill>
              </a:rPr>
              <a:t>【</a:t>
            </a:r>
            <a:r>
              <a:rPr kumimoji="1" lang="ja-JP" altLang="en-US" sz="1200" spc="100">
                <a:solidFill>
                  <a:prstClr val="black">
                    <a:lumMod val="75000"/>
                    <a:lumOff val="25000"/>
                  </a:prstClr>
                </a:solidFill>
              </a:rPr>
              <a:t>同一施設内での実施が想定される事業等（一例）</a:t>
            </a:r>
            <a:r>
              <a:rPr kumimoji="1" lang="en-US" altLang="ja-JP" sz="1200" spc="100">
                <a:solidFill>
                  <a:prstClr val="black">
                    <a:lumMod val="75000"/>
                    <a:lumOff val="25000"/>
                  </a:prstClr>
                </a:solidFill>
              </a:rPr>
              <a:t>】</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200" spc="100">
                <a:solidFill>
                  <a:prstClr val="black">
                    <a:lumMod val="75000"/>
                    <a:lumOff val="25000"/>
                  </a:prstClr>
                </a:solidFill>
              </a:rPr>
              <a:t>児童養護施設、児童館、こども家庭センター、児童家庭支援センター</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200" spc="100">
                <a:solidFill>
                  <a:prstClr val="black">
                    <a:lumMod val="75000"/>
                    <a:lumOff val="25000"/>
                  </a:prstClr>
                </a:solidFill>
              </a:rPr>
              <a:t>子育て短期支援事業、放課後児童健全育成事業、放課後等デイサービス</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200" spc="100">
                <a:solidFill>
                  <a:prstClr val="black">
                    <a:lumMod val="75000"/>
                    <a:lumOff val="25000"/>
                  </a:prstClr>
                </a:solidFill>
              </a:rPr>
              <a:t>老人福祉施設</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200" spc="100">
                <a:solidFill>
                  <a:prstClr val="black">
                    <a:lumMod val="75000"/>
                    <a:lumOff val="25000"/>
                  </a:prstClr>
                </a:solidFill>
              </a:rPr>
              <a:t>教育支援センター（適応指導教室）</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200" spc="100">
                <a:solidFill>
                  <a:prstClr val="black">
                    <a:lumMod val="75000"/>
                    <a:lumOff val="25000"/>
                  </a:prstClr>
                </a:solidFill>
              </a:rPr>
              <a:t>子どもの学習・生活支援事業</a:t>
            </a:r>
          </a:p>
        </p:txBody>
      </p:sp>
      <p:sp>
        <p:nvSpPr>
          <p:cNvPr id="22" name="テキスト ボックス 21">
            <a:extLst>
              <a:ext uri="{FF2B5EF4-FFF2-40B4-BE49-F238E27FC236}">
                <a16:creationId xmlns:a16="http://schemas.microsoft.com/office/drawing/2014/main" id="{EED86588-5756-A05A-9B95-7E9075B4B96B}"/>
              </a:ext>
            </a:extLst>
          </p:cNvPr>
          <p:cNvSpPr txBox="1"/>
          <p:nvPr/>
        </p:nvSpPr>
        <p:spPr>
          <a:xfrm>
            <a:off x="735263" y="5033853"/>
            <a:ext cx="4481067" cy="1052623"/>
          </a:xfrm>
          <a:prstGeom prst="rect">
            <a:avLst/>
          </a:prstGeom>
          <a:noFill/>
        </p:spPr>
        <p:txBody>
          <a:bodyPr wrap="square" lIns="72000" tIns="36000" rIns="72000" bIns="36000" rtlCol="0" anchor="ctr">
            <a:normAutofit/>
          </a:bodyPr>
          <a:lstStyle/>
          <a:p>
            <a:pPr marL="0" marR="0" indent="0" defTabSz="914400" eaLnBrk="1" fontAlgn="auto" latinLnBrk="0" hangingPunct="1">
              <a:lnSpc>
                <a:spcPct val="110000"/>
              </a:lnSpc>
              <a:spcBef>
                <a:spcPts val="0"/>
              </a:spcBef>
              <a:spcAft>
                <a:spcPts val="300"/>
              </a:spcAft>
              <a:buClrTx/>
              <a:buSzTx/>
              <a:buFontTx/>
              <a:buNone/>
              <a:tabLst/>
            </a:pPr>
            <a:r>
              <a:rPr kumimoji="1" lang="en-US" altLang="ja-JP" sz="900" kern="0" dirty="0">
                <a:solidFill>
                  <a:schemeClr val="tx1">
                    <a:lumMod val="75000"/>
                    <a:lumOff val="25000"/>
                  </a:schemeClr>
                </a:solidFill>
                <a:latin typeface="+mn-ea"/>
                <a:cs typeface="メイリオ" panose="020B0604030504040204" pitchFamily="50" charset="-128"/>
              </a:rPr>
              <a:t>※</a:t>
            </a:r>
            <a:r>
              <a:rPr kumimoji="1" lang="ja-JP" altLang="en-US" sz="900" kern="0" dirty="0">
                <a:solidFill>
                  <a:schemeClr val="tx1">
                    <a:lumMod val="75000"/>
                    <a:lumOff val="25000"/>
                  </a:schemeClr>
                </a:solidFill>
                <a:latin typeface="+mn-ea"/>
                <a:cs typeface="メイリオ" panose="020B0604030504040204" pitchFamily="50" charset="-128"/>
              </a:rPr>
              <a:t>放課後児童健全育成事業や放課後等デイサービス、教育支援センター（適応指導教室）、生活困窮者自立支援制度に基づく子どもの学習・生活支援事業等との連携</a:t>
            </a:r>
          </a:p>
        </p:txBody>
      </p:sp>
      <p:sp>
        <p:nvSpPr>
          <p:cNvPr id="5" name="四角形: 角を丸くする 4">
            <a:extLst>
              <a:ext uri="{FF2B5EF4-FFF2-40B4-BE49-F238E27FC236}">
                <a16:creationId xmlns:a16="http://schemas.microsoft.com/office/drawing/2014/main" id="{DDF7ACFA-8890-F38C-FD79-BD96F8CAC3DA}"/>
              </a:ext>
            </a:extLst>
          </p:cNvPr>
          <p:cNvSpPr/>
          <p:nvPr/>
        </p:nvSpPr>
        <p:spPr>
          <a:xfrm>
            <a:off x="1282413" y="7177676"/>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a:solidFill>
                  <a:schemeClr val="tx1">
                    <a:lumMod val="75000"/>
                    <a:lumOff val="25000"/>
                  </a:schemeClr>
                </a:solidFill>
              </a:rPr>
              <a:t>出所：こども家庭庁「児童育成支援拠点事業ガイドライン」</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/50439ba1-c44b-450c-b936-cf0f572709d7/f2e9ccae/20240826_policies_kosodateshien_jido-kyoten_03.pdf〉</a:t>
            </a:r>
            <a:r>
              <a:rPr kumimoji="1" lang="ja-JP" altLang="en-US" sz="800">
                <a:solidFill>
                  <a:schemeClr val="tx1">
                    <a:lumMod val="75000"/>
                    <a:lumOff val="25000"/>
                  </a:schemeClr>
                </a:solidFill>
              </a:rPr>
              <a:t> （最終閲覧日</a:t>
            </a:r>
            <a:r>
              <a:rPr kumimoji="1" lang="en-US" altLang="ja-JP" sz="800">
                <a:solidFill>
                  <a:schemeClr val="tx1">
                    <a:lumMod val="75000"/>
                    <a:lumOff val="25000"/>
                  </a:schemeClr>
                </a:solidFill>
              </a:rPr>
              <a:t>2026/3/23</a:t>
            </a:r>
            <a:r>
              <a:rPr kumimoji="1" lang="ja-JP" altLang="en-US" sz="800">
                <a:solidFill>
                  <a:schemeClr val="tx1">
                    <a:lumMod val="75000"/>
                    <a:lumOff val="25000"/>
                  </a:schemeClr>
                </a:solidFill>
              </a:rPr>
              <a:t>）を参考に日本総研作成</a:t>
            </a:r>
          </a:p>
        </p:txBody>
      </p:sp>
    </p:spTree>
    <p:extLst>
      <p:ext uri="{BB962C8B-B14F-4D97-AF65-F5344CB8AC3E}">
        <p14:creationId xmlns:p14="http://schemas.microsoft.com/office/powerpoint/2010/main" val="32083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DB07-175F-6E69-CED2-E978DDE358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A8B856-6371-921B-6A65-B225B590F550}"/>
              </a:ext>
            </a:extLst>
          </p:cNvPr>
          <p:cNvSpPr>
            <a:spLocks noGrp="1"/>
          </p:cNvSpPr>
          <p:nvPr>
            <p:ph type="title"/>
          </p:nvPr>
        </p:nvSpPr>
        <p:spPr/>
        <p:txBody>
          <a:bodyPr/>
          <a:lstStyle/>
          <a:p>
            <a:r>
              <a:rPr kumimoji="1" lang="ja-JP" altLang="en-US"/>
              <a:t>機関ごとの連携のポイント④</a:t>
            </a:r>
          </a:p>
        </p:txBody>
      </p:sp>
      <p:sp>
        <p:nvSpPr>
          <p:cNvPr id="3" name="スライド番号プレースホルダー 2">
            <a:extLst>
              <a:ext uri="{FF2B5EF4-FFF2-40B4-BE49-F238E27FC236}">
                <a16:creationId xmlns:a16="http://schemas.microsoft.com/office/drawing/2014/main" id="{97B25BED-D0EA-6FAC-E378-B8D2B004FF4D}"/>
              </a:ext>
            </a:extLst>
          </p:cNvPr>
          <p:cNvSpPr>
            <a:spLocks noGrp="1"/>
          </p:cNvSpPr>
          <p:nvPr>
            <p:ph type="sldNum" sz="quarter" idx="12"/>
          </p:nvPr>
        </p:nvSpPr>
        <p:spPr/>
        <p:txBody>
          <a:bodyPr/>
          <a:lstStyle/>
          <a:p>
            <a:pPr algn="ctr"/>
            <a:fld id="{76EF8E48-CEE7-4676-9C0E-B2BDD8285033}" type="slidenum">
              <a:rPr kumimoji="1" lang="ja-JP" altLang="en-US" smtClean="0"/>
              <a:pPr algn="ctr"/>
              <a:t>66</a:t>
            </a:fld>
            <a:endParaRPr kumimoji="1" lang="ja-JP" altLang="en-US"/>
          </a:p>
        </p:txBody>
      </p:sp>
      <p:sp>
        <p:nvSpPr>
          <p:cNvPr id="4" name="テキスト プレースホルダー 3">
            <a:extLst>
              <a:ext uri="{FF2B5EF4-FFF2-40B4-BE49-F238E27FC236}">
                <a16:creationId xmlns:a16="http://schemas.microsoft.com/office/drawing/2014/main" id="{B7A37929-5C25-D946-56AD-7BEF91FBBC86}"/>
              </a:ext>
            </a:extLst>
          </p:cNvPr>
          <p:cNvSpPr>
            <a:spLocks noGrp="1"/>
          </p:cNvSpPr>
          <p:nvPr>
            <p:ph type="body" sz="half" idx="2"/>
          </p:nvPr>
        </p:nvSpPr>
        <p:spPr>
          <a:xfrm>
            <a:off x="539906" y="1002464"/>
            <a:ext cx="9612000" cy="720047"/>
          </a:xfrm>
        </p:spPr>
        <p:txBody>
          <a:bodyPr/>
          <a:lstStyle/>
          <a:p>
            <a:pPr marL="285750" indent="-285750">
              <a:buClr>
                <a:srgbClr val="01B4D2"/>
              </a:buClr>
              <a:buSzPct val="80000"/>
              <a:buFont typeface="Wingdings" panose="05000000000000000000" pitchFamily="2" charset="2"/>
              <a:buChar char="l"/>
            </a:pPr>
            <a:r>
              <a:rPr kumimoji="1" lang="ja-JP" altLang="en-US" spc="0"/>
              <a:t>地域からの理解を得ることは児童の安全や交流の場、支援終了後の生活の組み立てなどの観点で重要です。</a:t>
            </a:r>
          </a:p>
          <a:p>
            <a:pPr marL="285750" indent="-285750">
              <a:buClr>
                <a:srgbClr val="01B4D2"/>
              </a:buClr>
              <a:buSzPct val="80000"/>
              <a:buFont typeface="Wingdings" panose="05000000000000000000" pitchFamily="2" charset="2"/>
              <a:buChar char="l"/>
            </a:pPr>
            <a:r>
              <a:rPr kumimoji="1" lang="ja-JP" altLang="en-US"/>
              <a:t>緊急時や日常的な支援を行う上で、医療機関との連携は特に重要です。</a:t>
            </a:r>
          </a:p>
        </p:txBody>
      </p:sp>
      <p:grpSp>
        <p:nvGrpSpPr>
          <p:cNvPr id="12" name="グループ化 11">
            <a:extLst>
              <a:ext uri="{FF2B5EF4-FFF2-40B4-BE49-F238E27FC236}">
                <a16:creationId xmlns:a16="http://schemas.microsoft.com/office/drawing/2014/main" id="{5697161F-4AAF-21A8-5445-7119EE4D4D60}"/>
              </a:ext>
            </a:extLst>
          </p:cNvPr>
          <p:cNvGrpSpPr/>
          <p:nvPr/>
        </p:nvGrpSpPr>
        <p:grpSpPr>
          <a:xfrm>
            <a:off x="557214" y="1863602"/>
            <a:ext cx="9592508" cy="914010"/>
            <a:chOff x="557214" y="1897760"/>
            <a:chExt cx="9592508" cy="914010"/>
          </a:xfrm>
        </p:grpSpPr>
        <p:sp>
          <p:nvSpPr>
            <p:cNvPr id="13" name="四角形: 角を丸くする 12">
              <a:extLst>
                <a:ext uri="{FF2B5EF4-FFF2-40B4-BE49-F238E27FC236}">
                  <a16:creationId xmlns:a16="http://schemas.microsoft.com/office/drawing/2014/main" id="{E397F0E6-2BBC-CAA9-7EB3-B163F5BD82AF}"/>
                </a:ext>
              </a:extLst>
            </p:cNvPr>
            <p:cNvSpPr/>
            <p:nvPr/>
          </p:nvSpPr>
          <p:spPr>
            <a:xfrm>
              <a:off x="557214" y="2154594"/>
              <a:ext cx="9592508" cy="483768"/>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lnSpc>
                  <a:spcPct val="130000"/>
                </a:lnSpc>
                <a:buClr>
                  <a:srgbClr val="01B4D2"/>
                </a:buClr>
                <a:buSzPct val="70000"/>
                <a:defRPr/>
              </a:pPr>
              <a:r>
                <a:rPr kumimoji="1" lang="ja-JP" altLang="en-US" sz="1400" b="1" spc="100">
                  <a:solidFill>
                    <a:srgbClr val="019DB7"/>
                  </a:solidFill>
                </a:rPr>
                <a:t>地域の理解や協力を得られる体制づくり</a:t>
              </a:r>
            </a:p>
          </p:txBody>
        </p:sp>
        <p:sp>
          <p:nvSpPr>
            <p:cNvPr id="14" name="四角形: 角を丸くする 13">
              <a:extLst>
                <a:ext uri="{FF2B5EF4-FFF2-40B4-BE49-F238E27FC236}">
                  <a16:creationId xmlns:a16="http://schemas.microsoft.com/office/drawing/2014/main" id="{F9E3E90B-7ED7-6652-9446-F73546FB278D}"/>
                </a:ext>
              </a:extLst>
            </p:cNvPr>
            <p:cNvSpPr/>
            <p:nvPr/>
          </p:nvSpPr>
          <p:spPr>
            <a:xfrm>
              <a:off x="557214" y="1897760"/>
              <a:ext cx="9577386" cy="28828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その他関係機関、地域との連携</a:t>
              </a:r>
            </a:p>
          </p:txBody>
        </p:sp>
        <p:sp>
          <p:nvSpPr>
            <p:cNvPr id="15" name="二等辺三角形 14">
              <a:extLst>
                <a:ext uri="{FF2B5EF4-FFF2-40B4-BE49-F238E27FC236}">
                  <a16:creationId xmlns:a16="http://schemas.microsoft.com/office/drawing/2014/main" id="{BD55FC44-E54A-3D18-1B5C-F74A9FC95B5F}"/>
                </a:ext>
              </a:extLst>
            </p:cNvPr>
            <p:cNvSpPr/>
            <p:nvPr/>
          </p:nvSpPr>
          <p:spPr>
            <a:xfrm rot="10800000">
              <a:off x="5226507" y="2618132"/>
              <a:ext cx="224620" cy="193638"/>
            </a:xfrm>
            <a:prstGeom prst="triangle">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solidFill>
                  <a:srgbClr val="E4F6FD"/>
                </a:solidFill>
              </a:endParaRPr>
            </a:p>
          </p:txBody>
        </p:sp>
      </p:grpSp>
      <p:sp>
        <p:nvSpPr>
          <p:cNvPr id="16" name="テキスト ボックス 15">
            <a:extLst>
              <a:ext uri="{FF2B5EF4-FFF2-40B4-BE49-F238E27FC236}">
                <a16:creationId xmlns:a16="http://schemas.microsoft.com/office/drawing/2014/main" id="{9294E354-1409-1371-F12B-CAF6EAC12261}"/>
              </a:ext>
            </a:extLst>
          </p:cNvPr>
          <p:cNvSpPr txBox="1"/>
          <p:nvPr/>
        </p:nvSpPr>
        <p:spPr>
          <a:xfrm>
            <a:off x="572336" y="2777240"/>
            <a:ext cx="9577386" cy="979815"/>
          </a:xfrm>
          <a:prstGeom prst="rect">
            <a:avLst/>
          </a:prstGeom>
          <a:noFill/>
        </p:spPr>
        <p:txBody>
          <a:bodyPr wrap="square" lIns="0" tIns="0" rIns="0" bIns="36000" rtlCol="0">
            <a:spAutoFit/>
          </a:bodyP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spc="100" normalizeH="0" baseline="0" noProof="0">
                <a:ln>
                  <a:noFill/>
                </a:ln>
                <a:solidFill>
                  <a:srgbClr val="01B4D2"/>
                </a:solidFill>
                <a:effectLst/>
                <a:uLnTx/>
                <a:uFillTx/>
                <a:latin typeface="游ゴシック"/>
                <a:ea typeface="游ゴシック"/>
                <a:cs typeface="+mn-cs"/>
              </a:rPr>
              <a:t>地域組織や児童に関わる関係機関等の情報交換や情報共有、相互交流</a:t>
            </a:r>
            <a:r>
              <a:rPr kumimoji="1" lang="ja-JP" altLang="en-US" sz="1200" b="0" i="0" u="none" strike="noStrike" kern="1200" cap="none" spc="100" normalizeH="0" baseline="0" noProof="0">
                <a:ln>
                  <a:noFill/>
                </a:ln>
                <a:solidFill>
                  <a:prstClr val="black">
                    <a:lumMod val="75000"/>
                    <a:lumOff val="25000"/>
                  </a:prstClr>
                </a:solidFill>
                <a:effectLst/>
                <a:uLnTx/>
                <a:uFillTx/>
                <a:latin typeface="游ゴシック"/>
                <a:ea typeface="游ゴシック"/>
                <a:cs typeface="+mn-cs"/>
              </a:rPr>
              <a:t>を図ることで地域の理解を得る。地域の理解を得ることで、地域の児童館や公共施設等を活用し、利用者の活動と交流の場を広げることができる。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spc="100" normalizeH="0" baseline="0" noProof="0">
                <a:ln>
                  <a:noFill/>
                </a:ln>
                <a:solidFill>
                  <a:srgbClr val="01B4D2"/>
                </a:solidFill>
                <a:effectLst/>
                <a:uLnTx/>
                <a:uFillTx/>
                <a:latin typeface="游ゴシック"/>
                <a:ea typeface="游ゴシック"/>
                <a:cs typeface="+mn-cs"/>
              </a:rPr>
              <a:t>児童の安全確保のための地域の住民との連携</a:t>
            </a:r>
            <a:r>
              <a:rPr kumimoji="1" lang="ja-JP" altLang="en-US" sz="1200" b="0" i="0" u="none" strike="noStrike" kern="1200" cap="none" spc="100" normalizeH="0" baseline="0" noProof="0">
                <a:ln>
                  <a:noFill/>
                </a:ln>
                <a:solidFill>
                  <a:prstClr val="black">
                    <a:lumMod val="75000"/>
                    <a:lumOff val="25000"/>
                  </a:prstClr>
                </a:solidFill>
                <a:effectLst/>
                <a:uLnTx/>
                <a:uFillTx/>
                <a:latin typeface="游ゴシック"/>
                <a:ea typeface="游ゴシック"/>
                <a:cs typeface="+mn-cs"/>
              </a:rPr>
              <a:t>や、適切に保険や医療が提供されるような</a:t>
            </a:r>
            <a:r>
              <a:rPr kumimoji="1" lang="ja-JP" altLang="en-US" sz="1200" b="1" i="0" u="none" strike="noStrike" kern="1200" cap="none" spc="100" normalizeH="0" baseline="0" noProof="0">
                <a:ln>
                  <a:noFill/>
                </a:ln>
                <a:solidFill>
                  <a:srgbClr val="01B4D2"/>
                </a:solidFill>
                <a:effectLst/>
                <a:uLnTx/>
                <a:uFillTx/>
                <a:latin typeface="游ゴシック"/>
                <a:ea typeface="游ゴシック"/>
                <a:cs typeface="+mn-cs"/>
              </a:rPr>
              <a:t>地域保健医療機関との連携</a:t>
            </a:r>
            <a:r>
              <a:rPr kumimoji="1" lang="ja-JP" altLang="en-US" sz="1200" b="0" i="0" u="none" strike="noStrike" kern="1200" cap="none" spc="100" normalizeH="0" baseline="0" noProof="0">
                <a:ln>
                  <a:noFill/>
                </a:ln>
                <a:solidFill>
                  <a:prstClr val="black">
                    <a:lumMod val="75000"/>
                    <a:lumOff val="25000"/>
                  </a:prstClr>
                </a:solidFill>
                <a:effectLst/>
                <a:uLnTx/>
                <a:uFillTx/>
                <a:latin typeface="游ゴシック"/>
                <a:ea typeface="游ゴシック"/>
                <a:cs typeface="+mn-cs"/>
              </a:rPr>
              <a:t>を行う。</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spc="100" normalizeH="0" baseline="0" noProof="0">
                <a:ln>
                  <a:noFill/>
                </a:ln>
                <a:solidFill>
                  <a:srgbClr val="01B4D2"/>
                </a:solidFill>
                <a:effectLst/>
                <a:uLnTx/>
                <a:uFillTx/>
                <a:latin typeface="游ゴシック"/>
                <a:ea typeface="游ゴシック"/>
                <a:cs typeface="+mn-cs"/>
              </a:rPr>
              <a:t>支援終了後の生活</a:t>
            </a:r>
            <a:r>
              <a:rPr kumimoji="1" lang="ja-JP" altLang="en-US" sz="1200" b="0" i="0" u="none" strike="noStrike" kern="1200" cap="none" spc="100" normalizeH="0" baseline="0" noProof="0">
                <a:ln>
                  <a:noFill/>
                </a:ln>
                <a:solidFill>
                  <a:prstClr val="black">
                    <a:lumMod val="75000"/>
                    <a:lumOff val="25000"/>
                  </a:prstClr>
                </a:solidFill>
                <a:effectLst/>
                <a:uLnTx/>
                <a:uFillTx/>
                <a:latin typeface="游ゴシック"/>
                <a:ea typeface="游ゴシック"/>
                <a:cs typeface="+mn-cs"/>
              </a:rPr>
              <a:t>を見据え、様々な地域の関係機関の情報を収集し、日頃から連携、協力、交流を行うことが重要。</a:t>
            </a:r>
          </a:p>
        </p:txBody>
      </p:sp>
      <p:sp>
        <p:nvSpPr>
          <p:cNvPr id="17" name="四角形: 角を丸くする 16">
            <a:extLst>
              <a:ext uri="{FF2B5EF4-FFF2-40B4-BE49-F238E27FC236}">
                <a16:creationId xmlns:a16="http://schemas.microsoft.com/office/drawing/2014/main" id="{F9C88073-3306-30CA-B574-B2B11893FAC3}"/>
              </a:ext>
            </a:extLst>
          </p:cNvPr>
          <p:cNvSpPr/>
          <p:nvPr/>
        </p:nvSpPr>
        <p:spPr>
          <a:xfrm>
            <a:off x="572334" y="4107490"/>
            <a:ext cx="9562266" cy="2973868"/>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0" marR="0" lvl="0" indent="0" algn="ctr" defTabSz="457200" rtl="0" eaLnBrk="1" fontAlgn="auto" latinLnBrk="0" hangingPunct="1">
              <a:lnSpc>
                <a:spcPct val="130000"/>
              </a:lnSpc>
              <a:spcBef>
                <a:spcPts val="0"/>
              </a:spcBef>
              <a:spcAft>
                <a:spcPts val="0"/>
              </a:spcAft>
              <a:buClr>
                <a:srgbClr val="01B4D2"/>
              </a:buClr>
              <a:buSzPct val="70000"/>
              <a:buFontTx/>
              <a:buNone/>
              <a:tabLst/>
              <a:defRPr/>
            </a:pPr>
            <a:endParaRPr kumimoji="1" lang="ja-JP" altLang="en-US" sz="1400" b="1" i="0" strike="noStrike" kern="1200" cap="none" spc="100" normalizeH="0" baseline="0" noProof="0">
              <a:ln>
                <a:noFill/>
              </a:ln>
              <a:solidFill>
                <a:srgbClr val="019DB7"/>
              </a:solidFill>
              <a:effectLst/>
              <a:uLnTx/>
              <a:uFillTx/>
              <a:latin typeface="游ゴシック"/>
              <a:ea typeface="游ゴシック"/>
              <a:cs typeface="+mn-cs"/>
            </a:endParaRP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発達障害傾向がある</a:t>
            </a:r>
            <a:r>
              <a:rPr kumimoji="1" lang="ja-JP" altLang="en-US" sz="1200">
                <a:solidFill>
                  <a:prstClr val="black">
                    <a:lumMod val="75000"/>
                    <a:lumOff val="25000"/>
                  </a:prstClr>
                </a:solidFill>
                <a:latin typeface="游ゴシック"/>
                <a:ea typeface="游ゴシック"/>
              </a:rPr>
              <a:t>児童</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が専門的な受診や診断がないまま支援者が対応に苦慮している場合もある。その場合には、</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事業者が受診を促し適切な支援につなげる。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また、保護者が医師に症状などをうまく伝えられない場合には、</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受診に同行</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して症状などを説明したり、医師からの情報をもとに</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拠点での内服管理や体重管理、飲み方の工夫を伝える支援</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を行う。</a:t>
            </a:r>
            <a:endParaRPr kumimoji="1" lang="en-US" altLang="ja-JP"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endParaRPr>
          </a:p>
          <a:p>
            <a:pPr marR="0" lvl="0" algn="just" defTabSz="457200" rtl="0" eaLnBrk="1" fontAlgn="auto" latinLnBrk="0" hangingPunct="1">
              <a:lnSpc>
                <a:spcPct val="130000"/>
              </a:lnSpc>
              <a:spcBef>
                <a:spcPts val="0"/>
              </a:spcBef>
              <a:spcAft>
                <a:spcPts val="0"/>
              </a:spcAft>
              <a:buClr>
                <a:srgbClr val="01B4D2"/>
              </a:buClr>
              <a:buSzPct val="70000"/>
              <a:tabLst/>
              <a:defRPr/>
            </a:pPr>
            <a:endParaRPr kumimoji="1" lang="ja-JP" altLang="en-US" sz="8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endParaRPr>
          </a:p>
          <a:p>
            <a:pPr marL="0" marR="0" lvl="0" indent="0" algn="ctr" defTabSz="457200" rtl="0" eaLnBrk="1" fontAlgn="auto" latinLnBrk="0" hangingPunct="1">
              <a:lnSpc>
                <a:spcPct val="130000"/>
              </a:lnSpc>
              <a:spcBef>
                <a:spcPts val="0"/>
              </a:spcBef>
              <a:spcAft>
                <a:spcPts val="0"/>
              </a:spcAft>
              <a:buClr>
                <a:srgbClr val="01B4D2"/>
              </a:buClr>
              <a:buSzPct val="70000"/>
              <a:buFontTx/>
              <a:buNone/>
              <a:tabLst/>
              <a:defRPr/>
            </a:pPr>
            <a:endParaRPr kumimoji="1" lang="ja-JP" altLang="en-US" sz="1400" b="1" i="0" u="none" strike="noStrike" kern="1200" cap="none" spc="100" normalizeH="0" baseline="0" noProof="0">
              <a:ln>
                <a:noFill/>
              </a:ln>
              <a:solidFill>
                <a:srgbClr val="019DB7"/>
              </a:solidFill>
              <a:effectLst/>
              <a:uLnTx/>
              <a:uFillTx/>
              <a:latin typeface="游ゴシック"/>
              <a:ea typeface="游ゴシック"/>
              <a:cs typeface="+mn-cs"/>
            </a:endParaRP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拠点でつながっている家庭を社会福祉協議会に連携することで、社会福祉協議会</a:t>
            </a:r>
            <a:r>
              <a:rPr kumimoji="1" lang="ja-JP" altLang="en-US" sz="1200">
                <a:solidFill>
                  <a:prstClr val="black">
                    <a:lumMod val="75000"/>
                    <a:lumOff val="25000"/>
                  </a:prstClr>
                </a:solidFill>
                <a:latin typeface="游ゴシック"/>
                <a:ea typeface="游ゴシック"/>
              </a:rPr>
              <a:t>が</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実施している家庭への</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アウトリーチ型の訪問支援</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につなげている。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反対に、社会福祉協議会は、家庭との信頼関係がないと訪問しても家に入れてもらえないことがあるため、拠点に通っている児童の家庭の面談を拠点で行い、情報を事前に社会福祉協議会に伝えることで、</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社会福祉協議会による訪問支援のハードルを下げる</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ことにも寄与している。</a:t>
            </a:r>
          </a:p>
        </p:txBody>
      </p:sp>
      <p:sp>
        <p:nvSpPr>
          <p:cNvPr id="18" name="四角形: 角を丸くする 17">
            <a:extLst>
              <a:ext uri="{FF2B5EF4-FFF2-40B4-BE49-F238E27FC236}">
                <a16:creationId xmlns:a16="http://schemas.microsoft.com/office/drawing/2014/main" id="{6CE65466-E401-E721-1F03-7BBDDCFBE3A8}"/>
              </a:ext>
            </a:extLst>
          </p:cNvPr>
          <p:cNvSpPr/>
          <p:nvPr/>
        </p:nvSpPr>
        <p:spPr>
          <a:xfrm>
            <a:off x="572334" y="3854659"/>
            <a:ext cx="9562266"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50">
                <a:solidFill>
                  <a:schemeClr val="bg1"/>
                </a:solidFill>
                <a:latin typeface="+mn-ea"/>
              </a:rPr>
              <a:t>下関市「ぬっく」の事例</a:t>
            </a:r>
          </a:p>
        </p:txBody>
      </p:sp>
      <p:sp>
        <p:nvSpPr>
          <p:cNvPr id="5" name="四角形: 角を丸くする 4">
            <a:extLst>
              <a:ext uri="{FF2B5EF4-FFF2-40B4-BE49-F238E27FC236}">
                <a16:creationId xmlns:a16="http://schemas.microsoft.com/office/drawing/2014/main" id="{BE048DC7-CEE7-93DA-C9B1-B9766390F679}"/>
              </a:ext>
            </a:extLst>
          </p:cNvPr>
          <p:cNvSpPr/>
          <p:nvPr/>
        </p:nvSpPr>
        <p:spPr>
          <a:xfrm>
            <a:off x="3865647" y="4217802"/>
            <a:ext cx="2946340" cy="216378"/>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200" b="1" spc="300"/>
              <a:t>医療機関との連携</a:t>
            </a:r>
          </a:p>
        </p:txBody>
      </p:sp>
      <p:sp>
        <p:nvSpPr>
          <p:cNvPr id="6" name="四角形: 角を丸くする 5">
            <a:extLst>
              <a:ext uri="{FF2B5EF4-FFF2-40B4-BE49-F238E27FC236}">
                <a16:creationId xmlns:a16="http://schemas.microsoft.com/office/drawing/2014/main" id="{7302A0EC-BBC2-8106-4CA8-67F6E60EBB6D}"/>
              </a:ext>
            </a:extLst>
          </p:cNvPr>
          <p:cNvSpPr/>
          <p:nvPr/>
        </p:nvSpPr>
        <p:spPr>
          <a:xfrm>
            <a:off x="3865647" y="5611846"/>
            <a:ext cx="2946340" cy="216378"/>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200" b="1" spc="300"/>
              <a:t>社会福祉協議会との連携</a:t>
            </a:r>
          </a:p>
        </p:txBody>
      </p:sp>
      <p:sp>
        <p:nvSpPr>
          <p:cNvPr id="7" name="四角形: 角を丸くする 6">
            <a:extLst>
              <a:ext uri="{FF2B5EF4-FFF2-40B4-BE49-F238E27FC236}">
                <a16:creationId xmlns:a16="http://schemas.microsoft.com/office/drawing/2014/main" id="{2088185A-422B-F84B-0B49-7068C20966D1}"/>
              </a:ext>
            </a:extLst>
          </p:cNvPr>
          <p:cNvSpPr/>
          <p:nvPr/>
        </p:nvSpPr>
        <p:spPr>
          <a:xfrm>
            <a:off x="1282413" y="7177676"/>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ja-JP" altLang="en-US" sz="800" dirty="0">
                <a:solidFill>
                  <a:schemeClr val="tx1">
                    <a:lumMod val="75000"/>
                    <a:lumOff val="25000"/>
                  </a:schemeClr>
                </a:solidFill>
              </a:rPr>
              <a:t> （最終閲覧日</a:t>
            </a:r>
            <a:r>
              <a:rPr kumimoji="1" lang="en-US" altLang="ja-JP" sz="800" dirty="0">
                <a:solidFill>
                  <a:schemeClr val="tx1">
                    <a:lumMod val="75000"/>
                    <a:lumOff val="25000"/>
                  </a:schemeClr>
                </a:solidFill>
              </a:rPr>
              <a:t>2026/3/23</a:t>
            </a:r>
            <a:r>
              <a:rPr kumimoji="1" lang="ja-JP" altLang="en-US" sz="800" dirty="0">
                <a:solidFill>
                  <a:schemeClr val="tx1">
                    <a:lumMod val="75000"/>
                    <a:lumOff val="25000"/>
                  </a:schemeClr>
                </a:solidFill>
              </a:rPr>
              <a:t>）を参考に日本総研作成</a:t>
            </a:r>
          </a:p>
        </p:txBody>
      </p:sp>
    </p:spTree>
    <p:extLst>
      <p:ext uri="{BB962C8B-B14F-4D97-AF65-F5344CB8AC3E}">
        <p14:creationId xmlns:p14="http://schemas.microsoft.com/office/powerpoint/2010/main" val="3384745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70DA5-CD6E-C4C9-BAA0-F1F0BAA6A76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D3B7EC-A5A2-1607-F1D3-0B3EE3F194CC}"/>
              </a:ext>
            </a:extLst>
          </p:cNvPr>
          <p:cNvSpPr>
            <a:spLocks noGrp="1"/>
          </p:cNvSpPr>
          <p:nvPr>
            <p:ph type="title"/>
          </p:nvPr>
        </p:nvSpPr>
        <p:spPr/>
        <p:txBody>
          <a:bodyPr/>
          <a:lstStyle/>
          <a:p>
            <a:r>
              <a:rPr kumimoji="1" lang="ja-JP" altLang="en-US"/>
              <a:t>機関ごとの連携のポイント⑤</a:t>
            </a:r>
          </a:p>
        </p:txBody>
      </p:sp>
      <p:sp>
        <p:nvSpPr>
          <p:cNvPr id="3" name="スライド番号プレースホルダー 2">
            <a:extLst>
              <a:ext uri="{FF2B5EF4-FFF2-40B4-BE49-F238E27FC236}">
                <a16:creationId xmlns:a16="http://schemas.microsoft.com/office/drawing/2014/main" id="{DB471220-02FD-D6C0-4D1D-DF5731336CC9}"/>
              </a:ext>
            </a:extLst>
          </p:cNvPr>
          <p:cNvSpPr>
            <a:spLocks noGrp="1"/>
          </p:cNvSpPr>
          <p:nvPr>
            <p:ph type="sldNum" sz="quarter" idx="12"/>
          </p:nvPr>
        </p:nvSpPr>
        <p:spPr/>
        <p:txBody>
          <a:bodyPr/>
          <a:lstStyle/>
          <a:p>
            <a:pPr algn="ctr"/>
            <a:fld id="{76EF8E48-CEE7-4676-9C0E-B2BDD8285033}" type="slidenum">
              <a:rPr kumimoji="1" lang="ja-JP" altLang="en-US" smtClean="0"/>
              <a:pPr algn="ctr"/>
              <a:t>67</a:t>
            </a:fld>
            <a:endParaRPr kumimoji="1" lang="ja-JP" altLang="en-US"/>
          </a:p>
        </p:txBody>
      </p:sp>
      <p:sp>
        <p:nvSpPr>
          <p:cNvPr id="4" name="テキスト プレースホルダー 3">
            <a:extLst>
              <a:ext uri="{FF2B5EF4-FFF2-40B4-BE49-F238E27FC236}">
                <a16:creationId xmlns:a16="http://schemas.microsoft.com/office/drawing/2014/main" id="{C5CD1DFA-57EA-679B-A475-C079124C1D58}"/>
              </a:ext>
            </a:extLst>
          </p:cNvPr>
          <p:cNvSpPr>
            <a:spLocks noGrp="1"/>
          </p:cNvSpPr>
          <p:nvPr>
            <p:ph type="body" sz="half" idx="2"/>
          </p:nvPr>
        </p:nvSpPr>
        <p:spPr>
          <a:xfrm>
            <a:off x="539906" y="1002464"/>
            <a:ext cx="9612000" cy="720047"/>
          </a:xfrm>
        </p:spPr>
        <p:txBody>
          <a:bodyPr/>
          <a:lstStyle/>
          <a:p>
            <a:pPr marL="285750" indent="-285750">
              <a:buClr>
                <a:srgbClr val="01B4D2"/>
              </a:buClr>
              <a:buSzPct val="80000"/>
              <a:buFont typeface="Wingdings" panose="05000000000000000000" pitchFamily="2" charset="2"/>
              <a:buChar char="l"/>
            </a:pPr>
            <a:r>
              <a:rPr kumimoji="1" lang="ja-JP" altLang="en-US" dirty="0"/>
              <a:t>保護者とは、情報共有することで、確実に児童の状況確認ができる信頼関係を構築することが必要です。</a:t>
            </a:r>
          </a:p>
        </p:txBody>
      </p:sp>
      <p:grpSp>
        <p:nvGrpSpPr>
          <p:cNvPr id="12" name="グループ化 11">
            <a:extLst>
              <a:ext uri="{FF2B5EF4-FFF2-40B4-BE49-F238E27FC236}">
                <a16:creationId xmlns:a16="http://schemas.microsoft.com/office/drawing/2014/main" id="{8571320D-58AE-6115-A4E0-BE7979135CBB}"/>
              </a:ext>
            </a:extLst>
          </p:cNvPr>
          <p:cNvGrpSpPr/>
          <p:nvPr/>
        </p:nvGrpSpPr>
        <p:grpSpPr>
          <a:xfrm>
            <a:off x="557214" y="1880004"/>
            <a:ext cx="9592508" cy="914010"/>
            <a:chOff x="557214" y="1897760"/>
            <a:chExt cx="9592508" cy="914010"/>
          </a:xfrm>
        </p:grpSpPr>
        <p:sp>
          <p:nvSpPr>
            <p:cNvPr id="13" name="四角形: 角を丸くする 12">
              <a:extLst>
                <a:ext uri="{FF2B5EF4-FFF2-40B4-BE49-F238E27FC236}">
                  <a16:creationId xmlns:a16="http://schemas.microsoft.com/office/drawing/2014/main" id="{C2FB8B4D-70D3-D825-0ADE-5781876B85EE}"/>
                </a:ext>
              </a:extLst>
            </p:cNvPr>
            <p:cNvSpPr/>
            <p:nvPr/>
          </p:nvSpPr>
          <p:spPr>
            <a:xfrm>
              <a:off x="557214" y="2154594"/>
              <a:ext cx="9592508" cy="483768"/>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lnSpc>
                  <a:spcPct val="130000"/>
                </a:lnSpc>
                <a:buClr>
                  <a:srgbClr val="01B4D2"/>
                </a:buClr>
                <a:buSzPct val="70000"/>
                <a:defRPr/>
              </a:pPr>
              <a:r>
                <a:rPr kumimoji="1" lang="ja-JP" altLang="en-US" sz="1400" b="1" spc="100">
                  <a:solidFill>
                    <a:srgbClr val="019DB7"/>
                  </a:solidFill>
                </a:rPr>
                <a:t>児童の状況確認、信頼関係の構築</a:t>
              </a:r>
            </a:p>
          </p:txBody>
        </p:sp>
        <p:sp>
          <p:nvSpPr>
            <p:cNvPr id="14" name="四角形: 角を丸くする 13">
              <a:extLst>
                <a:ext uri="{FF2B5EF4-FFF2-40B4-BE49-F238E27FC236}">
                  <a16:creationId xmlns:a16="http://schemas.microsoft.com/office/drawing/2014/main" id="{736DA83F-98FC-26EE-F343-7AC923114DEA}"/>
                </a:ext>
              </a:extLst>
            </p:cNvPr>
            <p:cNvSpPr/>
            <p:nvPr/>
          </p:nvSpPr>
          <p:spPr>
            <a:xfrm>
              <a:off x="557214" y="1897760"/>
              <a:ext cx="9577386" cy="288289"/>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保護者との連携</a:t>
              </a:r>
            </a:p>
          </p:txBody>
        </p:sp>
        <p:sp>
          <p:nvSpPr>
            <p:cNvPr id="15" name="二等辺三角形 14">
              <a:extLst>
                <a:ext uri="{FF2B5EF4-FFF2-40B4-BE49-F238E27FC236}">
                  <a16:creationId xmlns:a16="http://schemas.microsoft.com/office/drawing/2014/main" id="{7A965C37-D282-7DF9-5EE1-173094790C86}"/>
                </a:ext>
              </a:extLst>
            </p:cNvPr>
            <p:cNvSpPr/>
            <p:nvPr/>
          </p:nvSpPr>
          <p:spPr>
            <a:xfrm rot="10800000">
              <a:off x="5226507" y="2618132"/>
              <a:ext cx="224620" cy="193638"/>
            </a:xfrm>
            <a:prstGeom prst="triangle">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solidFill>
                  <a:srgbClr val="E4F6FD"/>
                </a:solidFill>
              </a:endParaRPr>
            </a:p>
          </p:txBody>
        </p:sp>
      </p:grpSp>
      <p:sp>
        <p:nvSpPr>
          <p:cNvPr id="16" name="テキスト ボックス 15">
            <a:extLst>
              <a:ext uri="{FF2B5EF4-FFF2-40B4-BE49-F238E27FC236}">
                <a16:creationId xmlns:a16="http://schemas.microsoft.com/office/drawing/2014/main" id="{9F7E60BD-2470-C900-B62D-124A3E202B6D}"/>
              </a:ext>
            </a:extLst>
          </p:cNvPr>
          <p:cNvSpPr txBox="1"/>
          <p:nvPr/>
        </p:nvSpPr>
        <p:spPr>
          <a:xfrm>
            <a:off x="557215" y="2826663"/>
            <a:ext cx="9577386" cy="1460075"/>
          </a:xfrm>
          <a:prstGeom prst="rect">
            <a:avLst/>
          </a:prstGeom>
          <a:noFill/>
        </p:spPr>
        <p:txBody>
          <a:bodyPr wrap="square" lIns="0" tIns="0" rIns="0" bIns="36000" rtlCol="0">
            <a:spAutoFit/>
          </a:bodyPr>
          <a:lstStyle/>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保護者との連絡により、</a:t>
            </a:r>
            <a:r>
              <a:rPr kumimoji="1" lang="ja-JP" altLang="en-US" sz="1200" b="1" spc="100">
                <a:solidFill>
                  <a:srgbClr val="01B4D2"/>
                </a:solidFill>
              </a:rPr>
              <a:t>児童の出欠席や帰宅の状況について確実に確認することが必要</a:t>
            </a:r>
            <a:r>
              <a:rPr kumimoji="1" lang="ja-JP" altLang="en-US" sz="1200" spc="100">
                <a:solidFill>
                  <a:prstClr val="black">
                    <a:lumMod val="75000"/>
                    <a:lumOff val="25000"/>
                  </a:prstClr>
                </a:solidFill>
              </a:rPr>
              <a:t>である。</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本事業の活動や児童の状況を共有し、</a:t>
            </a:r>
            <a:r>
              <a:rPr kumimoji="1" lang="ja-JP" altLang="en-US" sz="1200" b="1" spc="100">
                <a:solidFill>
                  <a:srgbClr val="01B4D2"/>
                </a:solidFill>
              </a:rPr>
              <a:t>保護者との信頼関係を構築することが大切</a:t>
            </a:r>
            <a:r>
              <a:rPr kumimoji="1" lang="ja-JP" altLang="en-US" sz="1200" spc="100">
                <a:solidFill>
                  <a:prstClr val="black">
                    <a:lumMod val="75000"/>
                    <a:lumOff val="25000"/>
                  </a:prstClr>
                </a:solidFill>
              </a:rPr>
              <a:t>である。定期的に直接会って話す機会を設けたり、イベント等を実施し、保護者が事業者内で児童と交流することも考えられる。</a:t>
            </a:r>
          </a:p>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児童の状況を共有する際は、児童の意向に配慮するとともに、</a:t>
            </a:r>
            <a:r>
              <a:rPr kumimoji="1" lang="ja-JP" altLang="en-US" sz="1200" b="1" spc="100">
                <a:solidFill>
                  <a:srgbClr val="01B4D2"/>
                </a:solidFill>
              </a:rPr>
              <a:t>児童から相談を受けた内容が保護者に不用意に伝わることにより児童が不利益を被ることがないよう、充分注意</a:t>
            </a:r>
            <a:r>
              <a:rPr kumimoji="1" lang="ja-JP" altLang="en-US" sz="1200" spc="100">
                <a:solidFill>
                  <a:schemeClr val="tx1">
                    <a:lumMod val="75000"/>
                    <a:lumOff val="25000"/>
                  </a:schemeClr>
                </a:solidFill>
              </a:rPr>
              <a:t>する</a:t>
            </a:r>
            <a:r>
              <a:rPr kumimoji="1" lang="ja-JP" altLang="en-US" sz="1200" spc="100">
                <a:solidFill>
                  <a:prstClr val="black">
                    <a:lumMod val="75000"/>
                    <a:lumOff val="25000"/>
                  </a:prstClr>
                </a:solidFill>
              </a:rPr>
              <a:t>ことが必要。また、保護者と話す内容や状況に応じて、児童の最善の利益を考慮し、場所や話し方の配慮に努めることが重要。</a:t>
            </a:r>
          </a:p>
        </p:txBody>
      </p:sp>
      <p:sp>
        <p:nvSpPr>
          <p:cNvPr id="19" name="四角形: 角を丸くする 18">
            <a:extLst>
              <a:ext uri="{FF2B5EF4-FFF2-40B4-BE49-F238E27FC236}">
                <a16:creationId xmlns:a16="http://schemas.microsoft.com/office/drawing/2014/main" id="{2B5A989E-6F88-6D7C-14FC-21A0ED0F048A}"/>
              </a:ext>
            </a:extLst>
          </p:cNvPr>
          <p:cNvSpPr/>
          <p:nvPr/>
        </p:nvSpPr>
        <p:spPr>
          <a:xfrm>
            <a:off x="572334" y="4706742"/>
            <a:ext cx="9562266" cy="1003620"/>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80000" bIns="36000" rtlCol="0" anchor="t" anchorCtr="0"/>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地域企業に提供していただける食料品を保護者に提供するフードパントリーの活動を行っている。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食料品の提供など、</a:t>
            </a:r>
            <a:r>
              <a:rPr kumimoji="1" lang="ja-JP" altLang="en-US" sz="1200" b="1" i="0" u="none" strike="noStrike" kern="1200" cap="none" spc="0" normalizeH="0" baseline="0" noProof="0">
                <a:ln>
                  <a:noFill/>
                </a:ln>
                <a:solidFill>
                  <a:srgbClr val="019DB7"/>
                </a:solidFill>
                <a:effectLst/>
                <a:uLnTx/>
                <a:uFillTx/>
                <a:latin typeface="游ゴシック"/>
                <a:ea typeface="游ゴシック"/>
                <a:cs typeface="+mn-cs"/>
              </a:rPr>
              <a:t>事業者側から何か保護者のメリットとなるものを提供できると保護者との関係構築に役立ち</a:t>
            </a:r>
            <a:r>
              <a:rPr kumimoji="1" lang="ja-JP" altLang="en-US" sz="1200" b="0" i="0" u="none" strike="noStrike" kern="1200" cap="none" spc="0" normalizeH="0" baseline="0" noProof="0">
                <a:ln>
                  <a:noFill/>
                </a:ln>
                <a:solidFill>
                  <a:prstClr val="black">
                    <a:lumMod val="75000"/>
                    <a:lumOff val="25000"/>
                  </a:prstClr>
                </a:solidFill>
                <a:effectLst/>
                <a:uLnTx/>
                <a:uFillTx/>
                <a:latin typeface="游ゴシック"/>
                <a:ea typeface="游ゴシック"/>
                <a:cs typeface="+mn-cs"/>
              </a:rPr>
              <a:t>、家庭の状況を教えてもらいやすくなることがある。</a:t>
            </a:r>
          </a:p>
        </p:txBody>
      </p:sp>
      <p:sp>
        <p:nvSpPr>
          <p:cNvPr id="20" name="四角形: 角を丸くする 19">
            <a:extLst>
              <a:ext uri="{FF2B5EF4-FFF2-40B4-BE49-F238E27FC236}">
                <a16:creationId xmlns:a16="http://schemas.microsoft.com/office/drawing/2014/main" id="{A1A30664-E9CE-8D05-291A-C2F7A0E8D01A}"/>
              </a:ext>
            </a:extLst>
          </p:cNvPr>
          <p:cNvSpPr/>
          <p:nvPr/>
        </p:nvSpPr>
        <p:spPr>
          <a:xfrm>
            <a:off x="572334" y="4416834"/>
            <a:ext cx="9562266" cy="288000"/>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latin typeface="+mn-ea"/>
              </a:rPr>
              <a:t>下関市「ぬっく」の事例</a:t>
            </a:r>
          </a:p>
        </p:txBody>
      </p:sp>
      <p:sp>
        <p:nvSpPr>
          <p:cNvPr id="5" name="四角形: 角を丸くする 4">
            <a:extLst>
              <a:ext uri="{FF2B5EF4-FFF2-40B4-BE49-F238E27FC236}">
                <a16:creationId xmlns:a16="http://schemas.microsoft.com/office/drawing/2014/main" id="{01ECC171-FF97-CDF1-86F3-54F2A8D7A10D}"/>
              </a:ext>
            </a:extLst>
          </p:cNvPr>
          <p:cNvSpPr/>
          <p:nvPr/>
        </p:nvSpPr>
        <p:spPr>
          <a:xfrm>
            <a:off x="1282413" y="7177676"/>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出所：こども家庭庁「児童育成支援拠点事業ガイドライン」</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/50439ba1-c44b-450c-b936-cf0f572709d7/f2e9ccae/20240826_policies_kosodateshien_jido-kyoten_03.pdf〉</a:t>
            </a:r>
            <a:r>
              <a:rPr kumimoji="1" lang="ja-JP" altLang="en-US" sz="800" dirty="0">
                <a:solidFill>
                  <a:schemeClr val="tx1">
                    <a:lumMod val="75000"/>
                    <a:lumOff val="25000"/>
                  </a:schemeClr>
                </a:solidFill>
              </a:rPr>
              <a:t> （最終閲覧日</a:t>
            </a:r>
            <a:r>
              <a:rPr kumimoji="1" lang="en-US" altLang="ja-JP" sz="800" dirty="0">
                <a:solidFill>
                  <a:schemeClr val="tx1">
                    <a:lumMod val="75000"/>
                    <a:lumOff val="25000"/>
                  </a:schemeClr>
                </a:solidFill>
              </a:rPr>
              <a:t>2026/3/23</a:t>
            </a:r>
            <a:r>
              <a:rPr kumimoji="1" lang="ja-JP" altLang="en-US" sz="800" dirty="0">
                <a:solidFill>
                  <a:schemeClr val="tx1">
                    <a:lumMod val="75000"/>
                    <a:lumOff val="25000"/>
                  </a:schemeClr>
                </a:solidFill>
              </a:rPr>
              <a:t>）を参考に日本総研作成</a:t>
            </a:r>
          </a:p>
        </p:txBody>
      </p:sp>
    </p:spTree>
    <p:extLst>
      <p:ext uri="{BB962C8B-B14F-4D97-AF65-F5344CB8AC3E}">
        <p14:creationId xmlns:p14="http://schemas.microsoft.com/office/powerpoint/2010/main" val="2833806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1F645-4620-597C-DB04-17B0468918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8B5AD0-F8B0-8C2D-6E20-26FDB1ED8F03}"/>
              </a:ext>
            </a:extLst>
          </p:cNvPr>
          <p:cNvSpPr>
            <a:spLocks noGrp="1"/>
          </p:cNvSpPr>
          <p:nvPr>
            <p:ph type="title"/>
          </p:nvPr>
        </p:nvSpPr>
        <p:spPr>
          <a:xfrm>
            <a:off x="900000" y="443148"/>
            <a:ext cx="8640240" cy="279563"/>
          </a:xfrm>
        </p:spPr>
        <p:txBody>
          <a:bodyPr/>
          <a:lstStyle/>
          <a:p>
            <a:r>
              <a:rPr kumimoji="1" lang="ja-JP" altLang="en-US" spc="0"/>
              <a:t>提供サービス別の実施上のポイント</a:t>
            </a:r>
            <a:r>
              <a:rPr kumimoji="1" lang="ja-JP" altLang="en-US" spc="-1000"/>
              <a:t>｜</a:t>
            </a:r>
            <a:r>
              <a:rPr kumimoji="1" lang="ja-JP" altLang="en-US" spc="0"/>
              <a:t>（７）保護者への情報提供、相談支援</a:t>
            </a:r>
          </a:p>
        </p:txBody>
      </p:sp>
      <p:sp>
        <p:nvSpPr>
          <p:cNvPr id="3" name="スライド番号プレースホルダー 2">
            <a:extLst>
              <a:ext uri="{FF2B5EF4-FFF2-40B4-BE49-F238E27FC236}">
                <a16:creationId xmlns:a16="http://schemas.microsoft.com/office/drawing/2014/main" id="{55824B56-A929-8DD3-DBD8-071237E5513F}"/>
              </a:ext>
            </a:extLst>
          </p:cNvPr>
          <p:cNvSpPr>
            <a:spLocks noGrp="1"/>
          </p:cNvSpPr>
          <p:nvPr>
            <p:ph type="sldNum" sz="quarter" idx="12"/>
          </p:nvPr>
        </p:nvSpPr>
        <p:spPr/>
        <p:txBody>
          <a:bodyPr/>
          <a:lstStyle/>
          <a:p>
            <a:pPr algn="ctr"/>
            <a:fld id="{76EF8E48-CEE7-4676-9C0E-B2BDD8285033}" type="slidenum">
              <a:rPr kumimoji="1" lang="ja-JP" altLang="en-US" smtClean="0"/>
              <a:pPr algn="ctr"/>
              <a:t>68</a:t>
            </a:fld>
            <a:endParaRPr kumimoji="1" lang="ja-JP" altLang="en-US"/>
          </a:p>
        </p:txBody>
      </p:sp>
      <p:sp>
        <p:nvSpPr>
          <p:cNvPr id="4" name="テキスト プレースホルダー 3">
            <a:extLst>
              <a:ext uri="{FF2B5EF4-FFF2-40B4-BE49-F238E27FC236}">
                <a16:creationId xmlns:a16="http://schemas.microsoft.com/office/drawing/2014/main" id="{EE74D5B5-C0FC-7E36-C1EE-744F2A1EF239}"/>
              </a:ext>
            </a:extLst>
          </p:cNvPr>
          <p:cNvSpPr>
            <a:spLocks noGrp="1"/>
          </p:cNvSpPr>
          <p:nvPr>
            <p:ph type="body" sz="half" idx="2"/>
          </p:nvPr>
        </p:nvSpPr>
        <p:spPr>
          <a:xfrm>
            <a:off x="539906" y="1002464"/>
            <a:ext cx="9612000" cy="997046"/>
          </a:xfrm>
        </p:spPr>
        <p:txBody>
          <a:bodyPr/>
          <a:lstStyle/>
          <a:p>
            <a:pPr marL="285750" indent="-285750">
              <a:buClr>
                <a:srgbClr val="01B4D2"/>
              </a:buClr>
              <a:buSzPct val="80000"/>
              <a:buFont typeface="Wingdings" panose="05000000000000000000" pitchFamily="2" charset="2"/>
              <a:buChar char="l"/>
            </a:pPr>
            <a:r>
              <a:rPr kumimoji="1" lang="ja-JP" altLang="en-US"/>
              <a:t>支援対象の児童の保護者も様々な悩みや困難を抱えている場合が想定されるため、児童を通じて保護者の子育てに対しても支援を行うことが必要です。</a:t>
            </a:r>
          </a:p>
          <a:p>
            <a:pPr marL="285750" indent="-285750">
              <a:buClr>
                <a:srgbClr val="01B4D2"/>
              </a:buClr>
              <a:buSzPct val="80000"/>
              <a:buFont typeface="Wingdings" panose="05000000000000000000" pitchFamily="2" charset="2"/>
              <a:buChar char="l"/>
            </a:pPr>
            <a:r>
              <a:rPr kumimoji="1" lang="ja-JP" altLang="en-US"/>
              <a:t>コミュニケーションを通じて関係性を構築した上で支援ができると望ましいです。</a:t>
            </a:r>
          </a:p>
        </p:txBody>
      </p:sp>
      <p:sp>
        <p:nvSpPr>
          <p:cNvPr id="6" name="四角形: 角を丸くする 5">
            <a:extLst>
              <a:ext uri="{FF2B5EF4-FFF2-40B4-BE49-F238E27FC236}">
                <a16:creationId xmlns:a16="http://schemas.microsoft.com/office/drawing/2014/main" id="{9EA2334A-4EFD-D6C1-F2A0-652A7DEFFDF0}"/>
              </a:ext>
            </a:extLst>
          </p:cNvPr>
          <p:cNvSpPr/>
          <p:nvPr/>
        </p:nvSpPr>
        <p:spPr>
          <a:xfrm>
            <a:off x="850470" y="2209581"/>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50">
                <a:solidFill>
                  <a:srgbClr val="01B4D2"/>
                </a:solidFill>
              </a:rPr>
              <a:t>（７）保護者への情報提供、相談支援</a:t>
            </a:r>
          </a:p>
        </p:txBody>
      </p:sp>
      <p:sp>
        <p:nvSpPr>
          <p:cNvPr id="7" name="四角形: 角を丸くする 6">
            <a:extLst>
              <a:ext uri="{FF2B5EF4-FFF2-40B4-BE49-F238E27FC236}">
                <a16:creationId xmlns:a16="http://schemas.microsoft.com/office/drawing/2014/main" id="{4D39BA0F-D707-43F9-EAE6-C3D1D65C3880}"/>
              </a:ext>
            </a:extLst>
          </p:cNvPr>
          <p:cNvSpPr/>
          <p:nvPr/>
        </p:nvSpPr>
        <p:spPr>
          <a:xfrm>
            <a:off x="552280" y="2238798"/>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0" name="四角形: 角を丸くする 9">
            <a:extLst>
              <a:ext uri="{FF2B5EF4-FFF2-40B4-BE49-F238E27FC236}">
                <a16:creationId xmlns:a16="http://schemas.microsoft.com/office/drawing/2014/main" id="{83EA8771-5D2E-8E62-D227-1C2BE2B13432}"/>
              </a:ext>
            </a:extLst>
          </p:cNvPr>
          <p:cNvSpPr/>
          <p:nvPr/>
        </p:nvSpPr>
        <p:spPr>
          <a:xfrm>
            <a:off x="4356100" y="2502550"/>
            <a:ext cx="5803084" cy="1936311"/>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保護者には</a:t>
            </a:r>
            <a:r>
              <a:rPr kumimoji="1" lang="ja-JP" altLang="en-US" sz="1200" b="1" i="0" u="none" strike="noStrike" kern="1200" cap="none" normalizeH="0" noProof="0">
                <a:ln>
                  <a:noFill/>
                </a:ln>
                <a:solidFill>
                  <a:srgbClr val="019DB7"/>
                </a:solidFill>
                <a:effectLst/>
                <a:uLnTx/>
                <a:uFillTx/>
                <a:ea typeface="游ゴシック"/>
                <a:cs typeface="+mn-cs"/>
              </a:rPr>
              <a:t>公式</a:t>
            </a:r>
            <a:r>
              <a:rPr kumimoji="1" lang="en-US" altLang="ja-JP" sz="1200" b="1" i="0" u="none" strike="noStrike" kern="1200" cap="none" normalizeH="0" noProof="0">
                <a:ln>
                  <a:noFill/>
                </a:ln>
                <a:solidFill>
                  <a:srgbClr val="019DB7"/>
                </a:solidFill>
                <a:effectLst/>
                <a:uLnTx/>
                <a:uFillTx/>
                <a:ea typeface="游ゴシック"/>
                <a:cs typeface="+mn-cs"/>
              </a:rPr>
              <a:t>LINE</a:t>
            </a:r>
            <a:r>
              <a:rPr kumimoji="1" lang="ja-JP" altLang="en-US" sz="1200" b="1" i="0" u="none" strike="noStrike" kern="1200" cap="none" normalizeH="0" noProof="0">
                <a:ln>
                  <a:noFill/>
                </a:ln>
                <a:solidFill>
                  <a:srgbClr val="019DB7"/>
                </a:solidFill>
                <a:effectLst/>
                <a:uLnTx/>
                <a:uFillTx/>
                <a:ea typeface="游ゴシック"/>
                <a:cs typeface="+mn-cs"/>
              </a:rPr>
              <a:t>に登録</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してもらい、随時対応するようにしている。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把握した保護者・家庭の課題に応じ</a:t>
            </a:r>
            <a:r>
              <a:rPr kumimoji="1" lang="ja-JP" altLang="en-US" sz="1200" b="1" i="0" u="none" strike="noStrike" kern="1200" cap="none" normalizeH="0" noProof="0">
                <a:ln>
                  <a:noFill/>
                </a:ln>
                <a:solidFill>
                  <a:srgbClr val="019DB7"/>
                </a:solidFill>
                <a:effectLst/>
                <a:uLnTx/>
                <a:uFillTx/>
                <a:ea typeface="游ゴシック"/>
                <a:cs typeface="+mn-cs"/>
              </a:rPr>
              <a:t>都度関係機関へ連携</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している。</a:t>
            </a:r>
          </a:p>
          <a:p>
            <a:pPr marL="274638" marR="0" lvl="0" indent="-274638" algn="just" defTabSz="457200" rtl="0" eaLnBrk="1" fontAlgn="auto" latinLnBrk="0" hangingPunct="1">
              <a:lnSpc>
                <a:spcPct val="130000"/>
              </a:lnSpc>
              <a:spcBef>
                <a:spcPts val="0"/>
              </a:spcBef>
              <a:spcAft>
                <a:spcPts val="0"/>
              </a:spcAft>
              <a:buClr>
                <a:schemeClr val="bg1">
                  <a:lumMod val="65000"/>
                </a:schemeClr>
              </a:buClr>
              <a:buSzPct val="70000"/>
              <a:buFont typeface="Wingdings" panose="05000000000000000000" pitchFamily="2" charset="2"/>
              <a:buChar char="ü"/>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生活困窮の課題を抱える家庭等に対し</a:t>
            </a:r>
            <a:r>
              <a:rPr kumimoji="1" lang="ja-JP" altLang="en-US" sz="1200" b="1" i="0" u="none" strike="noStrike" kern="1200" cap="none" normalizeH="0" noProof="0">
                <a:ln>
                  <a:noFill/>
                </a:ln>
                <a:solidFill>
                  <a:srgbClr val="019DB7"/>
                </a:solidFill>
                <a:effectLst/>
                <a:uLnTx/>
                <a:uFillTx/>
                <a:ea typeface="游ゴシック"/>
                <a:cs typeface="+mn-cs"/>
              </a:rPr>
              <a:t>社会福祉協議会に連携して訪問対応</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を行ってもらうケースがある。保護者が警戒する場合は拠点の職員が同行する。</a:t>
            </a:r>
          </a:p>
          <a:p>
            <a:pPr marL="274638" marR="0" lvl="0" indent="-274638" algn="just" defTabSz="457200" rtl="0" eaLnBrk="1" fontAlgn="auto" latinLnBrk="0" hangingPunct="1">
              <a:lnSpc>
                <a:spcPct val="130000"/>
              </a:lnSpc>
              <a:spcBef>
                <a:spcPts val="0"/>
              </a:spcBef>
              <a:spcAft>
                <a:spcPts val="0"/>
              </a:spcAft>
              <a:buClr>
                <a:schemeClr val="bg1">
                  <a:lumMod val="65000"/>
                </a:schemeClr>
              </a:buClr>
              <a:buSzPct val="70000"/>
              <a:buFont typeface="Wingdings" panose="05000000000000000000" pitchFamily="2" charset="2"/>
              <a:buChar char="ü"/>
              <a:tabLst/>
              <a:defRPr/>
            </a:pPr>
            <a:r>
              <a:rPr kumimoji="1" lang="en-US" altLang="ja-JP" sz="1200" i="0" u="none" strike="noStrike" kern="1200" cap="none" normalizeH="0" noProof="0">
                <a:ln>
                  <a:noFill/>
                </a:ln>
                <a:solidFill>
                  <a:schemeClr val="tx1">
                    <a:lumMod val="75000"/>
                    <a:lumOff val="25000"/>
                  </a:schemeClr>
                </a:solidFill>
                <a:effectLst/>
                <a:uLnTx/>
                <a:uFillTx/>
                <a:ea typeface="游ゴシック"/>
                <a:cs typeface="+mn-cs"/>
              </a:rPr>
              <a:t>ADHD</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傾向やセンシティブな傾向にある児童について、</a:t>
            </a:r>
            <a:r>
              <a:rPr kumimoji="1" lang="ja-JP" altLang="en-US" sz="1200" b="1" i="0" u="none" strike="noStrike" kern="1200" cap="none" normalizeH="0" noProof="0">
                <a:ln>
                  <a:noFill/>
                </a:ln>
                <a:solidFill>
                  <a:srgbClr val="019DB7"/>
                </a:solidFill>
                <a:effectLst/>
                <a:uLnTx/>
                <a:uFillTx/>
                <a:ea typeface="游ゴシック"/>
                <a:cs typeface="+mn-cs"/>
              </a:rPr>
              <a:t>医療機関へのつなぎ役</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を担うことがある。保護者が医師の聞きたいポイントをうまく伝えられない場合があるため、適宜同行も行う。</a:t>
            </a:r>
          </a:p>
        </p:txBody>
      </p:sp>
      <p:sp>
        <p:nvSpPr>
          <p:cNvPr id="11" name="四角形: 角を丸くする 10">
            <a:extLst>
              <a:ext uri="{FF2B5EF4-FFF2-40B4-BE49-F238E27FC236}">
                <a16:creationId xmlns:a16="http://schemas.microsoft.com/office/drawing/2014/main" id="{DFE968D7-0527-435B-DDE3-03F5F7EFCFDC}"/>
              </a:ext>
            </a:extLst>
          </p:cNvPr>
          <p:cNvSpPr/>
          <p:nvPr/>
        </p:nvSpPr>
        <p:spPr>
          <a:xfrm>
            <a:off x="4356100" y="2277357"/>
            <a:ext cx="5803084"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下関市「ぬっく」の事例</a:t>
            </a:r>
          </a:p>
        </p:txBody>
      </p:sp>
      <p:sp>
        <p:nvSpPr>
          <p:cNvPr id="17" name="四角形: 角を丸くする 16">
            <a:extLst>
              <a:ext uri="{FF2B5EF4-FFF2-40B4-BE49-F238E27FC236}">
                <a16:creationId xmlns:a16="http://schemas.microsoft.com/office/drawing/2014/main" id="{E64F57EA-AC95-0FF8-7B8E-452949C3EC43}"/>
              </a:ext>
            </a:extLst>
          </p:cNvPr>
          <p:cNvSpPr/>
          <p:nvPr/>
        </p:nvSpPr>
        <p:spPr>
          <a:xfrm>
            <a:off x="4356100" y="4799469"/>
            <a:ext cx="5803084" cy="1981327"/>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ソーシャルワーカーが学校の</a:t>
            </a:r>
            <a:r>
              <a:rPr kumimoji="1" lang="ja-JP" altLang="en-US" sz="1200" b="1" i="0" u="none" strike="noStrike" kern="1200" cap="none" normalizeH="0" noProof="0">
                <a:ln>
                  <a:noFill/>
                </a:ln>
                <a:solidFill>
                  <a:srgbClr val="019DB7"/>
                </a:solidFill>
                <a:effectLst/>
                <a:uLnTx/>
                <a:uFillTx/>
                <a:ea typeface="游ゴシック"/>
                <a:cs typeface="+mn-cs"/>
              </a:rPr>
              <a:t>家庭訪問等に同行</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して適宜面談を行う。利用児童に加え、利用対象となりうる課題を抱える家庭にも赴くことがある。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発達障害のある児童の場合は</a:t>
            </a:r>
            <a:r>
              <a:rPr kumimoji="1" lang="ja-JP" altLang="en-US" sz="1200">
                <a:solidFill>
                  <a:schemeClr val="tx1">
                    <a:lumMod val="75000"/>
                    <a:lumOff val="25000"/>
                  </a:schemeClr>
                </a:solidFill>
                <a:ea typeface="游ゴシック"/>
              </a:rPr>
              <a:t>発達支援担当所管、</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放課後デイサービス等、生活困窮の課題がある家庭の場合は自立支援の担当所管など、</a:t>
            </a:r>
            <a:r>
              <a:rPr kumimoji="1" lang="ja-JP" altLang="en-US" sz="1200" b="1" i="0" u="none" strike="noStrike" kern="1200" cap="none" normalizeH="0" noProof="0">
                <a:ln>
                  <a:noFill/>
                </a:ln>
                <a:solidFill>
                  <a:srgbClr val="019DB7"/>
                </a:solidFill>
                <a:effectLst/>
                <a:uLnTx/>
                <a:uFillTx/>
                <a:ea typeface="游ゴシック"/>
                <a:cs typeface="+mn-cs"/>
              </a:rPr>
              <a:t>ケースに応じて適宜関係機関・所管に連携</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normalizeH="0" noProof="0">
                <a:ln>
                  <a:noFill/>
                </a:ln>
                <a:solidFill>
                  <a:srgbClr val="019DB7"/>
                </a:solidFill>
                <a:effectLst/>
                <a:uLnTx/>
                <a:uFillTx/>
                <a:ea typeface="游ゴシック"/>
                <a:cs typeface="+mn-cs"/>
              </a:rPr>
              <a:t>既存の会議体（生活困窮者自立支援会議等）を活用し、学校や関係所管が一堂に会したケース会議</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を開催して連携を行っている。</a:t>
            </a:r>
          </a:p>
        </p:txBody>
      </p:sp>
      <p:sp>
        <p:nvSpPr>
          <p:cNvPr id="18" name="四角形: 角を丸くする 17">
            <a:extLst>
              <a:ext uri="{FF2B5EF4-FFF2-40B4-BE49-F238E27FC236}">
                <a16:creationId xmlns:a16="http://schemas.microsoft.com/office/drawing/2014/main" id="{2EDB255A-9A35-C031-6479-C8939AD8DDF9}"/>
              </a:ext>
            </a:extLst>
          </p:cNvPr>
          <p:cNvSpPr/>
          <p:nvPr/>
        </p:nvSpPr>
        <p:spPr>
          <a:xfrm>
            <a:off x="4356100" y="4570609"/>
            <a:ext cx="5803084"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瀬戸市「せと“ここ”ほっとルーム」</a:t>
            </a:r>
            <a:r>
              <a:rPr kumimoji="1" lang="en-US" altLang="ja-JP" sz="1400" b="1" spc="130">
                <a:solidFill>
                  <a:schemeClr val="bg1"/>
                </a:solidFill>
                <a:latin typeface="+mn-ea"/>
              </a:rPr>
              <a:t>(</a:t>
            </a:r>
            <a:r>
              <a:rPr kumimoji="1" lang="ja-JP" altLang="en-US" sz="1400" b="1" spc="130">
                <a:solidFill>
                  <a:schemeClr val="bg1"/>
                </a:solidFill>
                <a:latin typeface="+mn-ea"/>
              </a:rPr>
              <a:t>直営</a:t>
            </a:r>
            <a:r>
              <a:rPr kumimoji="1" lang="en-US" altLang="ja-JP" sz="1400" b="1" spc="130">
                <a:solidFill>
                  <a:schemeClr val="bg1"/>
                </a:solidFill>
                <a:latin typeface="+mn-ea"/>
              </a:rPr>
              <a:t>)</a:t>
            </a:r>
            <a:r>
              <a:rPr kumimoji="1" lang="ja-JP" altLang="en-US" sz="1400" b="1" spc="130">
                <a:solidFill>
                  <a:schemeClr val="bg1"/>
                </a:solidFill>
                <a:latin typeface="+mn-ea"/>
              </a:rPr>
              <a:t>の事例</a:t>
            </a:r>
          </a:p>
        </p:txBody>
      </p:sp>
      <p:sp>
        <p:nvSpPr>
          <p:cNvPr id="5" name="テキスト ボックス 4">
            <a:extLst>
              <a:ext uri="{FF2B5EF4-FFF2-40B4-BE49-F238E27FC236}">
                <a16:creationId xmlns:a16="http://schemas.microsoft.com/office/drawing/2014/main" id="{4E13CB06-4C26-7183-75BB-2FA6BF5043AC}"/>
              </a:ext>
            </a:extLst>
          </p:cNvPr>
          <p:cNvSpPr txBox="1"/>
          <p:nvPr/>
        </p:nvSpPr>
        <p:spPr>
          <a:xfrm>
            <a:off x="539905" y="2969118"/>
            <a:ext cx="3651620" cy="1940078"/>
          </a:xfrm>
          <a:prstGeom prst="rect">
            <a:avLst/>
          </a:prstGeom>
          <a:noFill/>
        </p:spPr>
        <p:txBody>
          <a:bodyPr wrap="square" lIns="0" tIns="0" rIns="0" bIns="36000" rtlCol="0">
            <a:spAutoFit/>
          </a:bodyP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保護者とのコミュニケーションを通じて</a:t>
            </a:r>
            <a:r>
              <a:rPr kumimoji="1" lang="ja-JP" altLang="en-US" sz="1200" b="1" i="0" u="none" strike="noStrike" kern="1200" cap="none" spc="100" normalizeH="0" noProof="0">
                <a:ln>
                  <a:noFill/>
                </a:ln>
                <a:solidFill>
                  <a:srgbClr val="01B4D2"/>
                </a:solidFill>
                <a:effectLst/>
                <a:uLnTx/>
                <a:uFillTx/>
                <a:latin typeface="游ゴシック"/>
                <a:ea typeface="游ゴシック"/>
                <a:cs typeface="+mn-cs"/>
              </a:rPr>
              <a:t>関係性を構築し、愚痴や悩みを聞く中</a:t>
            </a:r>
            <a:r>
              <a:rPr kumimoji="1" lang="ja-JP" altLang="en-US" sz="1200" b="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で支援を行えると望ましいです。</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把握した保護者の課題への対処は、</a:t>
            </a:r>
            <a:r>
              <a:rPr kumimoji="1" lang="ja-JP" altLang="en-US" sz="1200" b="1" i="0" u="none" strike="noStrike" kern="1200" cap="none" spc="100" normalizeH="0" noProof="0">
                <a:ln>
                  <a:noFill/>
                </a:ln>
                <a:solidFill>
                  <a:srgbClr val="01B4D2"/>
                </a:solidFill>
                <a:effectLst/>
                <a:uLnTx/>
                <a:uFillTx/>
                <a:latin typeface="游ゴシック"/>
                <a:ea typeface="游ゴシック"/>
                <a:cs typeface="+mn-cs"/>
              </a:rPr>
              <a:t>適宜自治体や関係機関に連携し、他事業の枠組みの活用も検討</a:t>
            </a:r>
            <a:r>
              <a:rPr kumimoji="1" lang="ja-JP" altLang="en-US" sz="1200" b="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しましょう。</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必要に応じて、子育てサービスや資源の利用の</a:t>
            </a:r>
            <a:r>
              <a:rPr kumimoji="1" lang="ja-JP" altLang="en-US" sz="1200" b="1" i="0" u="none" strike="noStrike" kern="1200" cap="none" spc="100" normalizeH="0" noProof="0">
                <a:ln>
                  <a:noFill/>
                </a:ln>
                <a:solidFill>
                  <a:srgbClr val="01B4D2"/>
                </a:solidFill>
                <a:effectLst/>
                <a:uLnTx/>
                <a:uFillTx/>
                <a:latin typeface="游ゴシック"/>
                <a:ea typeface="游ゴシック"/>
                <a:cs typeface="+mn-cs"/>
              </a:rPr>
              <a:t>サポート</a:t>
            </a:r>
            <a:r>
              <a:rPr kumimoji="1" lang="ja-JP" altLang="en-US" sz="1200" b="0" i="0" u="none" strike="noStrike" kern="1200" cap="none" spc="100" normalizeH="0" noProof="0">
                <a:ln>
                  <a:noFill/>
                </a:ln>
                <a:solidFill>
                  <a:prstClr val="black">
                    <a:lumMod val="75000"/>
                    <a:lumOff val="25000"/>
                  </a:prstClr>
                </a:solidFill>
                <a:effectLst/>
                <a:uLnTx/>
                <a:uFillTx/>
                <a:latin typeface="游ゴシック"/>
                <a:ea typeface="游ゴシック"/>
                <a:cs typeface="+mn-cs"/>
              </a:rPr>
              <a:t>を行えると望ましいです。</a:t>
            </a:r>
          </a:p>
        </p:txBody>
      </p:sp>
      <p:sp>
        <p:nvSpPr>
          <p:cNvPr id="8" name="四角形: 角を丸くする 7">
            <a:extLst>
              <a:ext uri="{FF2B5EF4-FFF2-40B4-BE49-F238E27FC236}">
                <a16:creationId xmlns:a16="http://schemas.microsoft.com/office/drawing/2014/main" id="{6E4CF67A-EDF9-6E80-4AB1-303F98A83922}"/>
              </a:ext>
            </a:extLst>
          </p:cNvPr>
          <p:cNvSpPr/>
          <p:nvPr/>
        </p:nvSpPr>
        <p:spPr>
          <a:xfrm>
            <a:off x="539905" y="2564465"/>
            <a:ext cx="3651620" cy="319679"/>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31" name="グループ化 30">
            <a:extLst>
              <a:ext uri="{FF2B5EF4-FFF2-40B4-BE49-F238E27FC236}">
                <a16:creationId xmlns:a16="http://schemas.microsoft.com/office/drawing/2014/main" id="{711B5506-D0DC-4E5B-E134-76E524FD0E33}"/>
              </a:ext>
            </a:extLst>
          </p:cNvPr>
          <p:cNvGrpSpPr/>
          <p:nvPr/>
        </p:nvGrpSpPr>
        <p:grpSpPr>
          <a:xfrm>
            <a:off x="564940" y="5335187"/>
            <a:ext cx="3629235" cy="1447814"/>
            <a:chOff x="564940" y="5543675"/>
            <a:chExt cx="3629235" cy="1447814"/>
          </a:xfrm>
        </p:grpSpPr>
        <p:sp>
          <p:nvSpPr>
            <p:cNvPr id="25" name="四角形: 角を丸くする 24">
              <a:extLst>
                <a:ext uri="{FF2B5EF4-FFF2-40B4-BE49-F238E27FC236}">
                  <a16:creationId xmlns:a16="http://schemas.microsoft.com/office/drawing/2014/main" id="{CFBCFD85-54BA-2D35-B4E9-80DE166936E0}"/>
                </a:ext>
              </a:extLst>
            </p:cNvPr>
            <p:cNvSpPr/>
            <p:nvPr/>
          </p:nvSpPr>
          <p:spPr>
            <a:xfrm>
              <a:off x="564941" y="5543675"/>
              <a:ext cx="3629234" cy="1447814"/>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26" name="テキスト ボックス 25">
              <a:extLst>
                <a:ext uri="{FF2B5EF4-FFF2-40B4-BE49-F238E27FC236}">
                  <a16:creationId xmlns:a16="http://schemas.microsoft.com/office/drawing/2014/main" id="{0133240D-06B6-A637-03BB-07DB0F76E8ED}"/>
                </a:ext>
              </a:extLst>
            </p:cNvPr>
            <p:cNvSpPr txBox="1"/>
            <p:nvPr/>
          </p:nvSpPr>
          <p:spPr>
            <a:xfrm>
              <a:off x="564940" y="6046479"/>
              <a:ext cx="3628632" cy="822657"/>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送迎の際の声掛けや、児童の様子の共有</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子育てサービスや資源の情報提供、利用に向けてのつなぎ役や同行支援</a:t>
              </a:r>
            </a:p>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dirty="0">
                  <a:solidFill>
                    <a:schemeClr val="tx1">
                      <a:lumMod val="75000"/>
                      <a:lumOff val="25000"/>
                    </a:schemeClr>
                  </a:solidFill>
                </a:rPr>
                <a:t>定期的な面談の実施 等</a:t>
              </a:r>
            </a:p>
          </p:txBody>
        </p:sp>
        <p:sp>
          <p:nvSpPr>
            <p:cNvPr id="27" name="テキスト ボックス 26">
              <a:extLst>
                <a:ext uri="{FF2B5EF4-FFF2-40B4-BE49-F238E27FC236}">
                  <a16:creationId xmlns:a16="http://schemas.microsoft.com/office/drawing/2014/main" id="{73BDC8E6-828E-6A87-CB8A-868A5BADA180}"/>
                </a:ext>
              </a:extLst>
            </p:cNvPr>
            <p:cNvSpPr txBox="1"/>
            <p:nvPr/>
          </p:nvSpPr>
          <p:spPr>
            <a:xfrm>
              <a:off x="564940" y="5751550"/>
              <a:ext cx="3626585" cy="32429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grpSp>
        <p:nvGrpSpPr>
          <p:cNvPr id="28" name="グループ化 27">
            <a:extLst>
              <a:ext uri="{FF2B5EF4-FFF2-40B4-BE49-F238E27FC236}">
                <a16:creationId xmlns:a16="http://schemas.microsoft.com/office/drawing/2014/main" id="{4A1762F4-5EB5-00ED-74BB-EF3674BF7748}"/>
              </a:ext>
            </a:extLst>
          </p:cNvPr>
          <p:cNvGrpSpPr/>
          <p:nvPr/>
        </p:nvGrpSpPr>
        <p:grpSpPr>
          <a:xfrm>
            <a:off x="2851770" y="2514520"/>
            <a:ext cx="432000" cy="432000"/>
            <a:chOff x="3949040" y="4445195"/>
            <a:chExt cx="573742" cy="573742"/>
          </a:xfrm>
        </p:grpSpPr>
        <p:sp>
          <p:nvSpPr>
            <p:cNvPr id="29" name="楕円 28">
              <a:extLst>
                <a:ext uri="{FF2B5EF4-FFF2-40B4-BE49-F238E27FC236}">
                  <a16:creationId xmlns:a16="http://schemas.microsoft.com/office/drawing/2014/main" id="{1446AD67-3D81-893B-F100-17F633ACF59F}"/>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30" name="図 29">
              <a:extLst>
                <a:ext uri="{FF2B5EF4-FFF2-40B4-BE49-F238E27FC236}">
                  <a16:creationId xmlns:a16="http://schemas.microsoft.com/office/drawing/2014/main" id="{F795BAE8-AA73-A9E5-0F6F-996B4F127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sp>
        <p:nvSpPr>
          <p:cNvPr id="9" name="テキスト ボックス 8">
            <a:extLst>
              <a:ext uri="{FF2B5EF4-FFF2-40B4-BE49-F238E27FC236}">
                <a16:creationId xmlns:a16="http://schemas.microsoft.com/office/drawing/2014/main" id="{043CBAC5-8E6F-64E9-49E8-B04117C2CC77}"/>
              </a:ext>
            </a:extLst>
          </p:cNvPr>
          <p:cNvSpPr txBox="1"/>
          <p:nvPr/>
        </p:nvSpPr>
        <p:spPr>
          <a:xfrm>
            <a:off x="-205828" y="6888017"/>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 （最終閲覧日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Tree>
    <p:extLst>
      <p:ext uri="{BB962C8B-B14F-4D97-AF65-F5344CB8AC3E}">
        <p14:creationId xmlns:p14="http://schemas.microsoft.com/office/powerpoint/2010/main" val="392119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14344-0B25-A6E6-7B8E-AC9AC8F86A58}"/>
            </a:ext>
          </a:extLst>
        </p:cNvPr>
        <p:cNvGrpSpPr/>
        <p:nvPr/>
      </p:nvGrpSpPr>
      <p:grpSpPr>
        <a:xfrm>
          <a:off x="0" y="0"/>
          <a:ext cx="0" cy="0"/>
          <a:chOff x="0" y="0"/>
          <a:chExt cx="0" cy="0"/>
        </a:xfrm>
      </p:grpSpPr>
      <p:sp>
        <p:nvSpPr>
          <p:cNvPr id="150" name="四角形: 角を丸くする 149">
            <a:extLst>
              <a:ext uri="{FF2B5EF4-FFF2-40B4-BE49-F238E27FC236}">
                <a16:creationId xmlns:a16="http://schemas.microsoft.com/office/drawing/2014/main" id="{34F4624E-9886-9FE9-F8E8-2DFF2744AB3B}"/>
              </a:ext>
            </a:extLst>
          </p:cNvPr>
          <p:cNvSpPr/>
          <p:nvPr/>
        </p:nvSpPr>
        <p:spPr>
          <a:xfrm>
            <a:off x="5431408" y="3996584"/>
            <a:ext cx="4763047" cy="3109643"/>
          </a:xfrm>
          <a:prstGeom prst="roundRect">
            <a:avLst>
              <a:gd name="adj" fmla="val 799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11" name="タイトル 10">
            <a:extLst>
              <a:ext uri="{FF2B5EF4-FFF2-40B4-BE49-F238E27FC236}">
                <a16:creationId xmlns:a16="http://schemas.microsoft.com/office/drawing/2014/main" id="{E7BD3C54-2C50-C8C7-38B8-BEA19D24FC7C}"/>
              </a:ext>
            </a:extLst>
          </p:cNvPr>
          <p:cNvSpPr>
            <a:spLocks noGrp="1"/>
          </p:cNvSpPr>
          <p:nvPr>
            <p:ph type="title"/>
          </p:nvPr>
        </p:nvSpPr>
        <p:spPr/>
        <p:txBody>
          <a:bodyPr/>
          <a:lstStyle/>
          <a:p>
            <a:r>
              <a:rPr lang="ja-JP" altLang="en-US"/>
              <a:t>児童育成支援拠点事業の概要</a:t>
            </a:r>
          </a:p>
        </p:txBody>
      </p:sp>
      <p:sp>
        <p:nvSpPr>
          <p:cNvPr id="6" name="スライド番号プレースホルダー 5">
            <a:extLst>
              <a:ext uri="{FF2B5EF4-FFF2-40B4-BE49-F238E27FC236}">
                <a16:creationId xmlns:a16="http://schemas.microsoft.com/office/drawing/2014/main" id="{7591F08F-B340-39CD-69C6-BA0FD29B24CB}"/>
              </a:ext>
            </a:extLst>
          </p:cNvPr>
          <p:cNvSpPr>
            <a:spLocks noGrp="1"/>
          </p:cNvSpPr>
          <p:nvPr>
            <p:ph type="sldNum" sz="quarter" idx="12"/>
          </p:nvPr>
        </p:nvSpPr>
        <p:spPr/>
        <p:txBody>
          <a:bodyPr/>
          <a:lstStyle/>
          <a:p>
            <a:pPr algn="ctr"/>
            <a:fld id="{76EF8E48-CEE7-4676-9C0E-B2BDD8285033}" type="slidenum">
              <a:rPr kumimoji="1" lang="ja-JP" altLang="en-US" smtClean="0"/>
              <a:pPr algn="ctr"/>
              <a:t>6</a:t>
            </a:fld>
            <a:endParaRPr kumimoji="1" lang="ja-JP" altLang="en-US"/>
          </a:p>
        </p:txBody>
      </p:sp>
      <p:sp>
        <p:nvSpPr>
          <p:cNvPr id="5" name="テキスト プレースホルダー 4">
            <a:extLst>
              <a:ext uri="{FF2B5EF4-FFF2-40B4-BE49-F238E27FC236}">
                <a16:creationId xmlns:a16="http://schemas.microsoft.com/office/drawing/2014/main" id="{13AF81F6-06E9-9869-EA04-D4A8CA30D8AA}"/>
              </a:ext>
            </a:extLst>
          </p:cNvPr>
          <p:cNvSpPr>
            <a:spLocks noGrp="1"/>
          </p:cNvSpPr>
          <p:nvPr>
            <p:ph type="body" sz="half" idx="2"/>
          </p:nvPr>
        </p:nvSpPr>
        <p:spPr>
          <a:xfrm>
            <a:off x="539906" y="1002464"/>
            <a:ext cx="9612000" cy="1110803"/>
          </a:xfrm>
        </p:spPr>
        <p:txBody>
          <a:bodyPr/>
          <a:lstStyle/>
          <a:p>
            <a:pPr marL="285750" indent="-285750">
              <a:buClr>
                <a:srgbClr val="01B4D2"/>
              </a:buClr>
              <a:buSzPct val="80000"/>
              <a:buFont typeface="Wingdings" panose="05000000000000000000" pitchFamily="2" charset="2"/>
              <a:buChar char="l"/>
            </a:pPr>
            <a:r>
              <a:rPr lang="ja-JP" altLang="en-US" sz="1400" dirty="0"/>
              <a:t>児童育成支援拠点事業は、養育環境等に課題を抱える、家庭や学校に居場所のない児童に対する居場所の提供やその他必要な包括的な支援により、虐待防止、児童の最善の利益の保障と健全な育成を図ることを目的としています。</a:t>
            </a:r>
          </a:p>
          <a:p>
            <a:pPr marL="285750" indent="-285750">
              <a:buClr>
                <a:srgbClr val="01B4D2"/>
              </a:buClr>
              <a:buSzPct val="80000"/>
              <a:buFont typeface="Wingdings" panose="05000000000000000000" pitchFamily="2" charset="2"/>
              <a:buChar char="l"/>
            </a:pPr>
            <a:r>
              <a:rPr lang="ja-JP" altLang="en-US" sz="1400" dirty="0"/>
              <a:t>事業者は、市町村からの事業委託を受け、関係機関と連携しながら対象児童への支援を提供します。</a:t>
            </a:r>
          </a:p>
        </p:txBody>
      </p:sp>
      <p:sp>
        <p:nvSpPr>
          <p:cNvPr id="103" name="四角形: 角を丸くする 102">
            <a:extLst>
              <a:ext uri="{FF2B5EF4-FFF2-40B4-BE49-F238E27FC236}">
                <a16:creationId xmlns:a16="http://schemas.microsoft.com/office/drawing/2014/main" id="{BD37C3F3-E801-3C9C-D431-163470B9D9D5}"/>
              </a:ext>
            </a:extLst>
          </p:cNvPr>
          <p:cNvSpPr/>
          <p:nvPr/>
        </p:nvSpPr>
        <p:spPr>
          <a:xfrm>
            <a:off x="213815" y="7177229"/>
            <a:ext cx="10264182" cy="31888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r>
              <a:rPr kumimoji="1" lang="ja-JP" altLang="en-US" sz="800" dirty="0">
                <a:solidFill>
                  <a:schemeClr val="tx1">
                    <a:lumMod val="75000"/>
                    <a:lumOff val="25000"/>
                  </a:schemeClr>
                </a:solidFill>
              </a:rPr>
              <a:t>出所：こども家庭庁「児童育成支援拠点事業　令和</a:t>
            </a:r>
            <a:r>
              <a:rPr kumimoji="1" lang="en-US" altLang="ja-JP" sz="800" dirty="0">
                <a:solidFill>
                  <a:schemeClr val="tx1">
                    <a:lumMod val="75000"/>
                    <a:lumOff val="25000"/>
                  </a:schemeClr>
                </a:solidFill>
              </a:rPr>
              <a:t>7</a:t>
            </a:r>
            <a:r>
              <a:rPr kumimoji="1" lang="ja-JP" altLang="en-US" sz="800" dirty="0">
                <a:solidFill>
                  <a:schemeClr val="tx1">
                    <a:lumMod val="75000"/>
                    <a:lumOff val="25000"/>
                  </a:schemeClr>
                </a:solidFill>
              </a:rPr>
              <a:t>年度当初予算（概要）」</a:t>
            </a:r>
            <a:br>
              <a:rPr kumimoji="1" lang="en-US" altLang="ja-JP" sz="800" dirty="0">
                <a:solidFill>
                  <a:schemeClr val="tx1">
                    <a:lumMod val="75000"/>
                    <a:lumOff val="25000"/>
                  </a:schemeClr>
                </a:solidFill>
              </a:rPr>
            </a:b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/50439ba1-c44b-450c-b936-cf0f572709d7/615cd5d7/20250501_policies_kosodateshien_jido-kyoten_14.pdf〉</a:t>
            </a:r>
            <a:r>
              <a:rPr kumimoji="1" lang="ja-JP" altLang="en-US" sz="800" spc="50" dirty="0">
                <a:solidFill>
                  <a:schemeClr val="tx1">
                    <a:lumMod val="75000"/>
                    <a:lumOff val="25000"/>
                  </a:schemeClr>
                </a:solidFill>
              </a:rPr>
              <a:t> </a:t>
            </a:r>
            <a:endParaRPr kumimoji="1" lang="en-US" altLang="ja-JP" sz="800" spc="50" dirty="0">
              <a:solidFill>
                <a:schemeClr val="tx1">
                  <a:lumMod val="75000"/>
                  <a:lumOff val="25000"/>
                </a:schemeClr>
              </a:solidFill>
            </a:endParaRPr>
          </a:p>
          <a:p>
            <a:pPr algn="r"/>
            <a:r>
              <a:rPr kumimoji="1" lang="ja-JP" altLang="en-US" sz="800" spc="50" dirty="0">
                <a:solidFill>
                  <a:schemeClr val="tx1">
                    <a:lumMod val="75000"/>
                    <a:lumOff val="25000"/>
                  </a:schemeClr>
                </a:solidFill>
              </a:rPr>
              <a:t>（最終閲覧日</a:t>
            </a:r>
            <a:r>
              <a:rPr kumimoji="1" lang="en-US" altLang="ja-JP" sz="800" spc="50" dirty="0">
                <a:solidFill>
                  <a:schemeClr val="tx1">
                    <a:lumMod val="75000"/>
                    <a:lumOff val="25000"/>
                  </a:schemeClr>
                </a:solidFill>
              </a:rPr>
              <a:t>2026/3/23</a:t>
            </a:r>
            <a:r>
              <a:rPr kumimoji="1" lang="ja-JP" altLang="en-US" sz="800" spc="50" dirty="0">
                <a:solidFill>
                  <a:schemeClr val="tx1">
                    <a:lumMod val="75000"/>
                    <a:lumOff val="25000"/>
                  </a:schemeClr>
                </a:solidFill>
              </a:rPr>
              <a:t>）</a:t>
            </a:r>
            <a:r>
              <a:rPr kumimoji="1" lang="ja-JP" altLang="en-US" sz="800" dirty="0">
                <a:solidFill>
                  <a:schemeClr val="tx1">
                    <a:lumMod val="75000"/>
                    <a:lumOff val="25000"/>
                  </a:schemeClr>
                </a:solidFill>
              </a:rPr>
              <a:t>を参考に日本総研作成</a:t>
            </a:r>
          </a:p>
        </p:txBody>
      </p:sp>
      <p:grpSp>
        <p:nvGrpSpPr>
          <p:cNvPr id="88" name="グループ化 87">
            <a:extLst>
              <a:ext uri="{FF2B5EF4-FFF2-40B4-BE49-F238E27FC236}">
                <a16:creationId xmlns:a16="http://schemas.microsoft.com/office/drawing/2014/main" id="{8D9E97F3-4A8D-ABF8-3606-6A2D10871D8B}"/>
              </a:ext>
            </a:extLst>
          </p:cNvPr>
          <p:cNvGrpSpPr/>
          <p:nvPr/>
        </p:nvGrpSpPr>
        <p:grpSpPr>
          <a:xfrm>
            <a:off x="552280" y="2129794"/>
            <a:ext cx="5698190" cy="222096"/>
            <a:chOff x="552280" y="2206375"/>
            <a:chExt cx="5698190" cy="222096"/>
          </a:xfrm>
        </p:grpSpPr>
        <p:sp>
          <p:nvSpPr>
            <p:cNvPr id="86" name="四角形: 角を丸くする 85">
              <a:extLst>
                <a:ext uri="{FF2B5EF4-FFF2-40B4-BE49-F238E27FC236}">
                  <a16:creationId xmlns:a16="http://schemas.microsoft.com/office/drawing/2014/main" id="{5AD3F55A-2F72-18E7-EBB0-80C8FB29F008}"/>
                </a:ext>
              </a:extLst>
            </p:cNvPr>
            <p:cNvSpPr/>
            <p:nvPr/>
          </p:nvSpPr>
          <p:spPr>
            <a:xfrm>
              <a:off x="850470" y="2206375"/>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dirty="0">
                  <a:solidFill>
                    <a:srgbClr val="01B4D2"/>
                  </a:solidFill>
                </a:rPr>
                <a:t>目 的</a:t>
              </a:r>
            </a:p>
          </p:txBody>
        </p:sp>
        <p:sp>
          <p:nvSpPr>
            <p:cNvPr id="87" name="四角形: 角を丸くする 86">
              <a:extLst>
                <a:ext uri="{FF2B5EF4-FFF2-40B4-BE49-F238E27FC236}">
                  <a16:creationId xmlns:a16="http://schemas.microsoft.com/office/drawing/2014/main" id="{8759936F-873C-BB6A-E1B3-9C4636AE5AE3}"/>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89" name="グループ化 88">
            <a:extLst>
              <a:ext uri="{FF2B5EF4-FFF2-40B4-BE49-F238E27FC236}">
                <a16:creationId xmlns:a16="http://schemas.microsoft.com/office/drawing/2014/main" id="{3265EBAF-BDBA-6B01-852E-54BA2B9A24C2}"/>
              </a:ext>
            </a:extLst>
          </p:cNvPr>
          <p:cNvGrpSpPr/>
          <p:nvPr/>
        </p:nvGrpSpPr>
        <p:grpSpPr>
          <a:xfrm>
            <a:off x="552280" y="4087131"/>
            <a:ext cx="3980991" cy="222096"/>
            <a:chOff x="552280" y="2206375"/>
            <a:chExt cx="3980991" cy="222096"/>
          </a:xfrm>
        </p:grpSpPr>
        <p:sp>
          <p:nvSpPr>
            <p:cNvPr id="90" name="四角形: 角を丸くする 89">
              <a:extLst>
                <a:ext uri="{FF2B5EF4-FFF2-40B4-BE49-F238E27FC236}">
                  <a16:creationId xmlns:a16="http://schemas.microsoft.com/office/drawing/2014/main" id="{DD706CFE-5EE7-2E73-A5F4-E8316A09AA89}"/>
                </a:ext>
              </a:extLst>
            </p:cNvPr>
            <p:cNvSpPr/>
            <p:nvPr/>
          </p:nvSpPr>
          <p:spPr>
            <a:xfrm>
              <a:off x="850470" y="2206375"/>
              <a:ext cx="3682801"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実施体制</a:t>
              </a:r>
            </a:p>
          </p:txBody>
        </p:sp>
        <p:sp>
          <p:nvSpPr>
            <p:cNvPr id="91" name="四角形: 角を丸くする 90">
              <a:extLst>
                <a:ext uri="{FF2B5EF4-FFF2-40B4-BE49-F238E27FC236}">
                  <a16:creationId xmlns:a16="http://schemas.microsoft.com/office/drawing/2014/main" id="{33F8595A-D494-BCAC-3D73-3966672874B1}"/>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120" name="グループ化 119">
            <a:extLst>
              <a:ext uri="{FF2B5EF4-FFF2-40B4-BE49-F238E27FC236}">
                <a16:creationId xmlns:a16="http://schemas.microsoft.com/office/drawing/2014/main" id="{845BB17E-990B-8DB5-59D8-AE834B7B4073}"/>
              </a:ext>
            </a:extLst>
          </p:cNvPr>
          <p:cNvGrpSpPr/>
          <p:nvPr/>
        </p:nvGrpSpPr>
        <p:grpSpPr>
          <a:xfrm>
            <a:off x="5524312" y="4163577"/>
            <a:ext cx="4577237" cy="2723327"/>
            <a:chOff x="5565649" y="4310350"/>
            <a:chExt cx="4577237" cy="2723327"/>
          </a:xfrm>
        </p:grpSpPr>
        <p:sp>
          <p:nvSpPr>
            <p:cNvPr id="97" name="四角形: 角を丸くする 96">
              <a:extLst>
                <a:ext uri="{FF2B5EF4-FFF2-40B4-BE49-F238E27FC236}">
                  <a16:creationId xmlns:a16="http://schemas.microsoft.com/office/drawing/2014/main" id="{B43B2B18-074B-0D1B-15EE-1BE596374D0C}"/>
                </a:ext>
              </a:extLst>
            </p:cNvPr>
            <p:cNvSpPr/>
            <p:nvPr/>
          </p:nvSpPr>
          <p:spPr>
            <a:xfrm>
              <a:off x="6231649" y="4310350"/>
              <a:ext cx="3204000" cy="288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500" b="1" spc="100"/>
                <a:t>ステークホルダーの役割</a:t>
              </a:r>
            </a:p>
          </p:txBody>
        </p:sp>
        <p:grpSp>
          <p:nvGrpSpPr>
            <p:cNvPr id="109" name="グループ化 108">
              <a:extLst>
                <a:ext uri="{FF2B5EF4-FFF2-40B4-BE49-F238E27FC236}">
                  <a16:creationId xmlns:a16="http://schemas.microsoft.com/office/drawing/2014/main" id="{217F5870-D505-CBDA-70F1-EA1F2614B893}"/>
                </a:ext>
              </a:extLst>
            </p:cNvPr>
            <p:cNvGrpSpPr/>
            <p:nvPr/>
          </p:nvGrpSpPr>
          <p:grpSpPr>
            <a:xfrm>
              <a:off x="5565649" y="4707925"/>
              <a:ext cx="4577237" cy="834432"/>
              <a:chOff x="5565649" y="4909897"/>
              <a:chExt cx="4577237" cy="834432"/>
            </a:xfrm>
          </p:grpSpPr>
          <p:grpSp>
            <p:nvGrpSpPr>
              <p:cNvPr id="108" name="グループ化 107">
                <a:extLst>
                  <a:ext uri="{FF2B5EF4-FFF2-40B4-BE49-F238E27FC236}">
                    <a16:creationId xmlns:a16="http://schemas.microsoft.com/office/drawing/2014/main" id="{9A6E5565-6B39-CB94-416D-4D7A95BC46F6}"/>
                  </a:ext>
                </a:extLst>
              </p:cNvPr>
              <p:cNvGrpSpPr/>
              <p:nvPr/>
            </p:nvGrpSpPr>
            <p:grpSpPr>
              <a:xfrm>
                <a:off x="5565649" y="5233696"/>
                <a:ext cx="4577237" cy="510633"/>
                <a:chOff x="5627300" y="5314976"/>
                <a:chExt cx="4577237" cy="510633"/>
              </a:xfrm>
            </p:grpSpPr>
            <p:sp>
              <p:nvSpPr>
                <p:cNvPr id="99" name="四角形: 角を丸くする 98">
                  <a:extLst>
                    <a:ext uri="{FF2B5EF4-FFF2-40B4-BE49-F238E27FC236}">
                      <a16:creationId xmlns:a16="http://schemas.microsoft.com/office/drawing/2014/main" id="{F809B117-CF06-3028-BEEF-A58BDF350FB3}"/>
                    </a:ext>
                  </a:extLst>
                </p:cNvPr>
                <p:cNvSpPr/>
                <p:nvPr/>
              </p:nvSpPr>
              <p:spPr>
                <a:xfrm>
                  <a:off x="5627300" y="5314976"/>
                  <a:ext cx="2350019" cy="51063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対象児童への利用案内・勧奨</a:t>
                  </a:r>
                  <a:endParaRPr kumimoji="1" lang="en-US" altLang="ja-JP" sz="1200">
                    <a:solidFill>
                      <a:schemeClr val="tx1">
                        <a:lumMod val="75000"/>
                        <a:lumOff val="25000"/>
                      </a:schemeClr>
                    </a:solidFill>
                  </a:endParaRP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関係機関との調整</a:t>
                  </a:r>
                </a:p>
              </p:txBody>
            </p:sp>
            <p:sp>
              <p:nvSpPr>
                <p:cNvPr id="100" name="四角形: 角を丸くする 99">
                  <a:extLst>
                    <a:ext uri="{FF2B5EF4-FFF2-40B4-BE49-F238E27FC236}">
                      <a16:creationId xmlns:a16="http://schemas.microsoft.com/office/drawing/2014/main" id="{EB7CBEE4-5F3C-0FFD-E94B-255C39EE7EAF}"/>
                    </a:ext>
                  </a:extLst>
                </p:cNvPr>
                <p:cNvSpPr/>
                <p:nvPr/>
              </p:nvSpPr>
              <p:spPr>
                <a:xfrm>
                  <a:off x="7854518" y="5314976"/>
                  <a:ext cx="2350019" cy="51063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事業所への事業委託、情報連携</a:t>
                  </a:r>
                </a:p>
              </p:txBody>
            </p:sp>
          </p:grpSp>
          <p:sp>
            <p:nvSpPr>
              <p:cNvPr id="106" name="四角形: 角を丸くする 105">
                <a:extLst>
                  <a:ext uri="{FF2B5EF4-FFF2-40B4-BE49-F238E27FC236}">
                    <a16:creationId xmlns:a16="http://schemas.microsoft.com/office/drawing/2014/main" id="{7F006744-7B40-17D5-04F2-D749D893231B}"/>
                  </a:ext>
                </a:extLst>
              </p:cNvPr>
              <p:cNvSpPr/>
              <p:nvPr/>
            </p:nvSpPr>
            <p:spPr>
              <a:xfrm>
                <a:off x="5565649" y="4909897"/>
                <a:ext cx="4536000" cy="25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nchorCtr="0"/>
              <a:lstStyle/>
              <a:p>
                <a:pPr algn="ctr">
                  <a:lnSpc>
                    <a:spcPct val="130000"/>
                  </a:lnSpc>
                  <a:buClr>
                    <a:schemeClr val="bg1">
                      <a:lumMod val="65000"/>
                    </a:schemeClr>
                  </a:buClr>
                  <a:buSzPct val="70000"/>
                </a:pPr>
                <a:r>
                  <a:rPr kumimoji="1" lang="ja-JP" altLang="en-US" sz="1200" b="1">
                    <a:solidFill>
                      <a:srgbClr val="01B4D2"/>
                    </a:solidFill>
                  </a:rPr>
                  <a:t>実施主体：市町村（特別区を含む）</a:t>
                </a:r>
              </a:p>
            </p:txBody>
          </p:sp>
        </p:grpSp>
        <p:grpSp>
          <p:nvGrpSpPr>
            <p:cNvPr id="110" name="グループ化 109">
              <a:extLst>
                <a:ext uri="{FF2B5EF4-FFF2-40B4-BE49-F238E27FC236}">
                  <a16:creationId xmlns:a16="http://schemas.microsoft.com/office/drawing/2014/main" id="{8503FDE7-7F5A-89B2-F7A8-884080C73C15}"/>
                </a:ext>
              </a:extLst>
            </p:cNvPr>
            <p:cNvGrpSpPr/>
            <p:nvPr/>
          </p:nvGrpSpPr>
          <p:grpSpPr>
            <a:xfrm>
              <a:off x="5565649" y="5589988"/>
              <a:ext cx="4536000" cy="840528"/>
              <a:chOff x="5565649" y="4909897"/>
              <a:chExt cx="4536000" cy="840528"/>
            </a:xfrm>
          </p:grpSpPr>
          <p:sp>
            <p:nvSpPr>
              <p:cNvPr id="113" name="四角形: 角を丸くする 112">
                <a:extLst>
                  <a:ext uri="{FF2B5EF4-FFF2-40B4-BE49-F238E27FC236}">
                    <a16:creationId xmlns:a16="http://schemas.microsoft.com/office/drawing/2014/main" id="{EE3DAF10-A837-AFDF-54B4-2A6C4F650DB1}"/>
                  </a:ext>
                </a:extLst>
              </p:cNvPr>
              <p:cNvSpPr/>
              <p:nvPr/>
            </p:nvSpPr>
            <p:spPr>
              <a:xfrm>
                <a:off x="5565649" y="5239792"/>
                <a:ext cx="4536000" cy="51063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dirty="0">
                    <a:solidFill>
                      <a:schemeClr val="tx1">
                        <a:lumMod val="75000"/>
                        <a:lumOff val="25000"/>
                      </a:schemeClr>
                    </a:solidFill>
                  </a:rPr>
                  <a:t>市町村からの委託を受けて利用者に支援を提供</a:t>
                </a:r>
              </a:p>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dirty="0">
                    <a:solidFill>
                      <a:schemeClr val="tx1">
                        <a:lumMod val="75000"/>
                        <a:lumOff val="25000"/>
                      </a:schemeClr>
                    </a:solidFill>
                  </a:rPr>
                  <a:t>市町村、関係機関との情報連携</a:t>
                </a:r>
              </a:p>
            </p:txBody>
          </p:sp>
          <p:sp>
            <p:nvSpPr>
              <p:cNvPr id="112" name="四角形: 角を丸くする 111">
                <a:extLst>
                  <a:ext uri="{FF2B5EF4-FFF2-40B4-BE49-F238E27FC236}">
                    <a16:creationId xmlns:a16="http://schemas.microsoft.com/office/drawing/2014/main" id="{19192F01-CB46-406A-091D-E17EB5F369FA}"/>
                  </a:ext>
                </a:extLst>
              </p:cNvPr>
              <p:cNvSpPr/>
              <p:nvPr/>
            </p:nvSpPr>
            <p:spPr>
              <a:xfrm>
                <a:off x="5565649" y="4909897"/>
                <a:ext cx="4536000" cy="25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nchorCtr="0"/>
              <a:lstStyle/>
              <a:p>
                <a:pPr algn="ctr">
                  <a:lnSpc>
                    <a:spcPct val="130000"/>
                  </a:lnSpc>
                  <a:buClr>
                    <a:schemeClr val="bg1">
                      <a:lumMod val="65000"/>
                    </a:schemeClr>
                  </a:buClr>
                  <a:buSzPct val="70000"/>
                </a:pPr>
                <a:r>
                  <a:rPr kumimoji="1" lang="ja-JP" altLang="en-US" sz="1200" b="1">
                    <a:solidFill>
                      <a:srgbClr val="01B4D2"/>
                    </a:solidFill>
                  </a:rPr>
                  <a:t>拠点事業所</a:t>
                </a:r>
              </a:p>
            </p:txBody>
          </p:sp>
        </p:grpSp>
        <p:grpSp>
          <p:nvGrpSpPr>
            <p:cNvPr id="115" name="グループ化 114">
              <a:extLst>
                <a:ext uri="{FF2B5EF4-FFF2-40B4-BE49-F238E27FC236}">
                  <a16:creationId xmlns:a16="http://schemas.microsoft.com/office/drawing/2014/main" id="{A918D6B2-794B-AE01-0931-681B09854CB2}"/>
                </a:ext>
              </a:extLst>
            </p:cNvPr>
            <p:cNvGrpSpPr/>
            <p:nvPr/>
          </p:nvGrpSpPr>
          <p:grpSpPr>
            <a:xfrm>
              <a:off x="5565649" y="6469253"/>
              <a:ext cx="4536000" cy="564424"/>
              <a:chOff x="5565649" y="4909897"/>
              <a:chExt cx="4536000" cy="564424"/>
            </a:xfrm>
          </p:grpSpPr>
          <p:sp>
            <p:nvSpPr>
              <p:cNvPr id="116" name="四角形: 角を丸くする 115">
                <a:extLst>
                  <a:ext uri="{FF2B5EF4-FFF2-40B4-BE49-F238E27FC236}">
                    <a16:creationId xmlns:a16="http://schemas.microsoft.com/office/drawing/2014/main" id="{42341CF3-BAA2-D3B4-058A-514D0FDDFC2F}"/>
                  </a:ext>
                </a:extLst>
              </p:cNvPr>
              <p:cNvSpPr/>
              <p:nvPr/>
            </p:nvSpPr>
            <p:spPr>
              <a:xfrm>
                <a:off x="5565649" y="5239793"/>
                <a:ext cx="4536000" cy="23452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marL="171450" indent="-171450" algn="just">
                  <a:lnSpc>
                    <a:spcPct val="130000"/>
                  </a:lnSpc>
                  <a:buClr>
                    <a:schemeClr val="bg1">
                      <a:lumMod val="65000"/>
                    </a:schemeClr>
                  </a:buClr>
                  <a:buSzPct val="70000"/>
                  <a:buFont typeface="Wingdings" panose="05000000000000000000" pitchFamily="2" charset="2"/>
                  <a:buChar char="l"/>
                </a:pPr>
                <a:r>
                  <a:rPr kumimoji="1" lang="ja-JP" altLang="en-US" sz="1200">
                    <a:solidFill>
                      <a:schemeClr val="tx1">
                        <a:lumMod val="75000"/>
                        <a:lumOff val="25000"/>
                      </a:schemeClr>
                    </a:solidFill>
                  </a:rPr>
                  <a:t>市町村、事業所との情報連携</a:t>
                </a:r>
              </a:p>
            </p:txBody>
          </p:sp>
          <p:sp>
            <p:nvSpPr>
              <p:cNvPr id="117" name="四角形: 角を丸くする 116">
                <a:extLst>
                  <a:ext uri="{FF2B5EF4-FFF2-40B4-BE49-F238E27FC236}">
                    <a16:creationId xmlns:a16="http://schemas.microsoft.com/office/drawing/2014/main" id="{E43B25CA-8247-4126-3A2E-0570B74DAB12}"/>
                  </a:ext>
                </a:extLst>
              </p:cNvPr>
              <p:cNvSpPr/>
              <p:nvPr/>
            </p:nvSpPr>
            <p:spPr>
              <a:xfrm>
                <a:off x="5565649" y="4909897"/>
                <a:ext cx="4536000" cy="25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nchorCtr="0"/>
              <a:lstStyle/>
              <a:p>
                <a:pPr algn="ctr">
                  <a:lnSpc>
                    <a:spcPct val="130000"/>
                  </a:lnSpc>
                  <a:buClr>
                    <a:schemeClr val="bg1">
                      <a:lumMod val="65000"/>
                    </a:schemeClr>
                  </a:buClr>
                  <a:buSzPct val="70000"/>
                </a:pPr>
                <a:r>
                  <a:rPr kumimoji="1" lang="ja-JP" altLang="en-US" sz="1200" b="1">
                    <a:solidFill>
                      <a:srgbClr val="01B4D2"/>
                    </a:solidFill>
                  </a:rPr>
                  <a:t>関係機関</a:t>
                </a:r>
              </a:p>
            </p:txBody>
          </p:sp>
        </p:grpSp>
      </p:grpSp>
      <p:sp>
        <p:nvSpPr>
          <p:cNvPr id="123" name="四角形: 角を丸くする 122">
            <a:extLst>
              <a:ext uri="{FF2B5EF4-FFF2-40B4-BE49-F238E27FC236}">
                <a16:creationId xmlns:a16="http://schemas.microsoft.com/office/drawing/2014/main" id="{6DAAE927-8D37-9434-0A0C-14FD382AF137}"/>
              </a:ext>
            </a:extLst>
          </p:cNvPr>
          <p:cNvSpPr/>
          <p:nvPr/>
        </p:nvSpPr>
        <p:spPr>
          <a:xfrm>
            <a:off x="1580394" y="4495034"/>
            <a:ext cx="1879641" cy="376851"/>
          </a:xfrm>
          <a:prstGeom prst="roundRect">
            <a:avLst>
              <a:gd name="adj" fmla="val 20344"/>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kumimoji="1" lang="zh-TW" altLang="en-US" sz="1600" b="1" spc="300"/>
              <a:t>市町村</a:t>
            </a:r>
          </a:p>
        </p:txBody>
      </p:sp>
      <p:sp>
        <p:nvSpPr>
          <p:cNvPr id="125" name="四角形: 角を丸くする 124">
            <a:extLst>
              <a:ext uri="{FF2B5EF4-FFF2-40B4-BE49-F238E27FC236}">
                <a16:creationId xmlns:a16="http://schemas.microsoft.com/office/drawing/2014/main" id="{79BC42E7-E3F2-F45F-D60F-40EA280C1497}"/>
              </a:ext>
            </a:extLst>
          </p:cNvPr>
          <p:cNvSpPr/>
          <p:nvPr/>
        </p:nvSpPr>
        <p:spPr>
          <a:xfrm>
            <a:off x="1580394" y="6259771"/>
            <a:ext cx="1879641" cy="791020"/>
          </a:xfrm>
          <a:prstGeom prst="roundRect">
            <a:avLst>
              <a:gd name="adj" fmla="val 11353"/>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600" b="1" spc="300"/>
              <a:t>児童育成支援</a:t>
            </a:r>
            <a:endParaRPr kumimoji="1" lang="en-US" altLang="zh-TW" sz="1600" b="1" spc="300"/>
          </a:p>
          <a:p>
            <a:pPr algn="ctr"/>
            <a:r>
              <a:rPr kumimoji="1" lang="zh-TW" altLang="en-US" sz="1600" b="1" spc="300"/>
              <a:t>拠点事業所</a:t>
            </a:r>
          </a:p>
        </p:txBody>
      </p:sp>
      <p:sp>
        <p:nvSpPr>
          <p:cNvPr id="126" name="四角形: 角を丸くする 125">
            <a:extLst>
              <a:ext uri="{FF2B5EF4-FFF2-40B4-BE49-F238E27FC236}">
                <a16:creationId xmlns:a16="http://schemas.microsoft.com/office/drawing/2014/main" id="{E11AC7EB-FFF8-A304-52FB-866D96638C29}"/>
              </a:ext>
            </a:extLst>
          </p:cNvPr>
          <p:cNvSpPr/>
          <p:nvPr/>
        </p:nvSpPr>
        <p:spPr>
          <a:xfrm>
            <a:off x="3913077" y="5179674"/>
            <a:ext cx="1332000" cy="1188000"/>
          </a:xfrm>
          <a:prstGeom prst="roundRect">
            <a:avLst>
              <a:gd name="adj" fmla="val 1135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zh-TW" altLang="en-US" sz="1600" b="1" spc="300"/>
              <a:t>関係機関</a:t>
            </a:r>
          </a:p>
        </p:txBody>
      </p:sp>
      <p:sp>
        <p:nvSpPr>
          <p:cNvPr id="129" name="四角形: 角を丸くする 128">
            <a:extLst>
              <a:ext uri="{FF2B5EF4-FFF2-40B4-BE49-F238E27FC236}">
                <a16:creationId xmlns:a16="http://schemas.microsoft.com/office/drawing/2014/main" id="{0DFD087A-1E5A-CBF5-82DD-3466CBFB4C0B}"/>
              </a:ext>
            </a:extLst>
          </p:cNvPr>
          <p:cNvSpPr/>
          <p:nvPr/>
        </p:nvSpPr>
        <p:spPr>
          <a:xfrm>
            <a:off x="2893840" y="5417141"/>
            <a:ext cx="1029134" cy="37685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spc="50" dirty="0">
                <a:solidFill>
                  <a:schemeClr val="tx1">
                    <a:lumMod val="75000"/>
                    <a:lumOff val="25000"/>
                  </a:schemeClr>
                </a:solidFill>
              </a:rPr>
              <a:t>情報共有等の</a:t>
            </a:r>
            <a:endParaRPr kumimoji="1" lang="en-US" altLang="ja-JP" sz="1000" b="1" spc="50" dirty="0">
              <a:solidFill>
                <a:schemeClr val="tx1">
                  <a:lumMod val="75000"/>
                  <a:lumOff val="25000"/>
                </a:schemeClr>
              </a:solidFill>
            </a:endParaRPr>
          </a:p>
          <a:p>
            <a:r>
              <a:rPr kumimoji="1" lang="ja-JP" altLang="en-US" sz="1000" b="1" spc="50" dirty="0">
                <a:solidFill>
                  <a:schemeClr val="tx1">
                    <a:lumMod val="75000"/>
                    <a:lumOff val="25000"/>
                  </a:schemeClr>
                </a:solidFill>
              </a:rPr>
              <a:t>連携</a:t>
            </a:r>
          </a:p>
        </p:txBody>
      </p:sp>
      <p:grpSp>
        <p:nvGrpSpPr>
          <p:cNvPr id="135" name="グループ化 134">
            <a:extLst>
              <a:ext uri="{FF2B5EF4-FFF2-40B4-BE49-F238E27FC236}">
                <a16:creationId xmlns:a16="http://schemas.microsoft.com/office/drawing/2014/main" id="{44697168-73AF-A26B-BA5C-32DE4BBB992B}"/>
              </a:ext>
            </a:extLst>
          </p:cNvPr>
          <p:cNvGrpSpPr/>
          <p:nvPr/>
        </p:nvGrpSpPr>
        <p:grpSpPr>
          <a:xfrm>
            <a:off x="2327174" y="4956966"/>
            <a:ext cx="386080" cy="1237311"/>
            <a:chOff x="1998980" y="5132794"/>
            <a:chExt cx="386080" cy="900000"/>
          </a:xfrm>
        </p:grpSpPr>
        <p:sp>
          <p:nvSpPr>
            <p:cNvPr id="132" name="フリーフォーム: 図形 131">
              <a:extLst>
                <a:ext uri="{FF2B5EF4-FFF2-40B4-BE49-F238E27FC236}">
                  <a16:creationId xmlns:a16="http://schemas.microsoft.com/office/drawing/2014/main" id="{34BC1559-A86B-DDE3-1422-BABE78113606}"/>
                </a:ext>
              </a:extLst>
            </p:cNvPr>
            <p:cNvSpPr/>
            <p:nvPr/>
          </p:nvSpPr>
          <p:spPr>
            <a:xfrm>
              <a:off x="2385060" y="5132794"/>
              <a:ext cx="0" cy="900000"/>
            </a:xfrm>
            <a:custGeom>
              <a:avLst/>
              <a:gdLst>
                <a:gd name="csX0" fmla="*/ 0 w 0"/>
                <a:gd name="csY0" fmla="*/ 0 h 792480"/>
                <a:gd name="csX1" fmla="*/ 0 w 0"/>
                <a:gd name="csY1" fmla="*/ 792480 h 792480"/>
              </a:gdLst>
              <a:ahLst/>
              <a:cxnLst>
                <a:cxn ang="0">
                  <a:pos x="csX0" y="csY0"/>
                </a:cxn>
                <a:cxn ang="0">
                  <a:pos x="csX1" y="csY1"/>
                </a:cxn>
              </a:cxnLst>
              <a:rect l="l" t="t" r="r" b="b"/>
              <a:pathLst>
                <a:path h="792480">
                  <a:moveTo>
                    <a:pt x="0" y="0"/>
                  </a:moveTo>
                  <a:lnTo>
                    <a:pt x="0" y="792480"/>
                  </a:lnTo>
                </a:path>
              </a:pathLst>
            </a:custGeom>
            <a:noFill/>
            <a:ln w="63500">
              <a:solidFill>
                <a:schemeClr val="bg1">
                  <a:lumMod val="65000"/>
                </a:schemeClr>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1D92E5CE-DFE3-CAC2-D570-787EC0EA9DE4}"/>
                </a:ext>
              </a:extLst>
            </p:cNvPr>
            <p:cNvSpPr/>
            <p:nvPr/>
          </p:nvSpPr>
          <p:spPr>
            <a:xfrm>
              <a:off x="1998980" y="5132794"/>
              <a:ext cx="0" cy="900000"/>
            </a:xfrm>
            <a:custGeom>
              <a:avLst/>
              <a:gdLst>
                <a:gd name="csX0" fmla="*/ 0 w 0"/>
                <a:gd name="csY0" fmla="*/ 0 h 792480"/>
                <a:gd name="csX1" fmla="*/ 0 w 0"/>
                <a:gd name="csY1" fmla="*/ 792480 h 792480"/>
              </a:gdLst>
              <a:ahLst/>
              <a:cxnLst>
                <a:cxn ang="0">
                  <a:pos x="csX0" y="csY0"/>
                </a:cxn>
                <a:cxn ang="0">
                  <a:pos x="csX1" y="csY1"/>
                </a:cxn>
              </a:cxnLst>
              <a:rect l="l" t="t" r="r" b="b"/>
              <a:pathLst>
                <a:path h="792480">
                  <a:moveTo>
                    <a:pt x="0" y="0"/>
                  </a:moveTo>
                  <a:lnTo>
                    <a:pt x="0" y="792480"/>
                  </a:lnTo>
                </a:path>
              </a:pathLst>
            </a:custGeom>
            <a:noFill/>
            <a:ln w="63500">
              <a:solidFill>
                <a:srgbClr val="FFC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四角形: 角を丸くする 133">
            <a:extLst>
              <a:ext uri="{FF2B5EF4-FFF2-40B4-BE49-F238E27FC236}">
                <a16:creationId xmlns:a16="http://schemas.microsoft.com/office/drawing/2014/main" id="{674D138A-3235-26C2-19DA-7F9A5B38933E}"/>
              </a:ext>
            </a:extLst>
          </p:cNvPr>
          <p:cNvSpPr/>
          <p:nvPr/>
        </p:nvSpPr>
        <p:spPr>
          <a:xfrm>
            <a:off x="1870613" y="5417141"/>
            <a:ext cx="348184" cy="37685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spc="50">
                <a:solidFill>
                  <a:schemeClr val="tx1">
                    <a:lumMod val="75000"/>
                    <a:lumOff val="25000"/>
                  </a:schemeClr>
                </a:solidFill>
              </a:rPr>
              <a:t>事業</a:t>
            </a:r>
          </a:p>
          <a:p>
            <a:r>
              <a:rPr kumimoji="1" lang="ja-JP" altLang="en-US" sz="1000" b="1" spc="50">
                <a:solidFill>
                  <a:schemeClr val="tx1">
                    <a:lumMod val="75000"/>
                    <a:lumOff val="25000"/>
                  </a:schemeClr>
                </a:solidFill>
              </a:rPr>
              <a:t>委託</a:t>
            </a:r>
          </a:p>
        </p:txBody>
      </p:sp>
      <p:sp>
        <p:nvSpPr>
          <p:cNvPr id="136" name="フリーフォーム: 図形 135">
            <a:extLst>
              <a:ext uri="{FF2B5EF4-FFF2-40B4-BE49-F238E27FC236}">
                <a16:creationId xmlns:a16="http://schemas.microsoft.com/office/drawing/2014/main" id="{17FD0C7C-4554-6935-C9DA-E88B732C43F6}"/>
              </a:ext>
            </a:extLst>
          </p:cNvPr>
          <p:cNvSpPr/>
          <p:nvPr/>
        </p:nvSpPr>
        <p:spPr>
          <a:xfrm>
            <a:off x="3549059" y="4729340"/>
            <a:ext cx="1029133" cy="427473"/>
          </a:xfrm>
          <a:custGeom>
            <a:avLst/>
            <a:gdLst>
              <a:gd name="csX0" fmla="*/ 0 w 891540"/>
              <a:gd name="csY0" fmla="*/ 0 h 335280"/>
              <a:gd name="csX1" fmla="*/ 891540 w 891540"/>
              <a:gd name="csY1" fmla="*/ 0 h 335280"/>
              <a:gd name="csX2" fmla="*/ 891540 w 891540"/>
              <a:gd name="csY2" fmla="*/ 335280 h 335280"/>
            </a:gdLst>
            <a:ahLst/>
            <a:cxnLst>
              <a:cxn ang="0">
                <a:pos x="csX0" y="csY0"/>
              </a:cxn>
              <a:cxn ang="0">
                <a:pos x="csX1" y="csY1"/>
              </a:cxn>
              <a:cxn ang="0">
                <a:pos x="csX2" y="csY2"/>
              </a:cxn>
            </a:cxnLst>
            <a:rect l="l" t="t" r="r" b="b"/>
            <a:pathLst>
              <a:path w="891540" h="335280">
                <a:moveTo>
                  <a:pt x="0" y="0"/>
                </a:moveTo>
                <a:lnTo>
                  <a:pt x="891540" y="0"/>
                </a:lnTo>
                <a:lnTo>
                  <a:pt x="891540" y="335280"/>
                </a:lnTo>
              </a:path>
            </a:pathLst>
          </a:custGeom>
          <a:noFill/>
          <a:ln w="63500">
            <a:solidFill>
              <a:schemeClr val="bg1">
                <a:lumMod val="6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図形 136">
            <a:extLst>
              <a:ext uri="{FF2B5EF4-FFF2-40B4-BE49-F238E27FC236}">
                <a16:creationId xmlns:a16="http://schemas.microsoft.com/office/drawing/2014/main" id="{03E6EDF6-BC95-8898-71F4-C53437FC0BD3}"/>
              </a:ext>
            </a:extLst>
          </p:cNvPr>
          <p:cNvSpPr/>
          <p:nvPr/>
        </p:nvSpPr>
        <p:spPr>
          <a:xfrm flipV="1">
            <a:off x="3549059" y="6439475"/>
            <a:ext cx="1029133" cy="427473"/>
          </a:xfrm>
          <a:custGeom>
            <a:avLst/>
            <a:gdLst>
              <a:gd name="csX0" fmla="*/ 0 w 891540"/>
              <a:gd name="csY0" fmla="*/ 0 h 335280"/>
              <a:gd name="csX1" fmla="*/ 891540 w 891540"/>
              <a:gd name="csY1" fmla="*/ 0 h 335280"/>
              <a:gd name="csX2" fmla="*/ 891540 w 891540"/>
              <a:gd name="csY2" fmla="*/ 335280 h 335280"/>
            </a:gdLst>
            <a:ahLst/>
            <a:cxnLst>
              <a:cxn ang="0">
                <a:pos x="csX0" y="csY0"/>
              </a:cxn>
              <a:cxn ang="0">
                <a:pos x="csX1" y="csY1"/>
              </a:cxn>
              <a:cxn ang="0">
                <a:pos x="csX2" y="csY2"/>
              </a:cxn>
            </a:cxnLst>
            <a:rect l="l" t="t" r="r" b="b"/>
            <a:pathLst>
              <a:path w="891540" h="335280">
                <a:moveTo>
                  <a:pt x="0" y="0"/>
                </a:moveTo>
                <a:lnTo>
                  <a:pt x="891540" y="0"/>
                </a:lnTo>
                <a:lnTo>
                  <a:pt x="891540" y="335280"/>
                </a:lnTo>
              </a:path>
            </a:pathLst>
          </a:custGeom>
          <a:noFill/>
          <a:ln w="63500">
            <a:solidFill>
              <a:schemeClr val="bg1">
                <a:lumMod val="6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四角形: 角を丸くする 137">
            <a:extLst>
              <a:ext uri="{FF2B5EF4-FFF2-40B4-BE49-F238E27FC236}">
                <a16:creationId xmlns:a16="http://schemas.microsoft.com/office/drawing/2014/main" id="{243ADFAD-B590-4772-4E46-9B47F53FD258}"/>
              </a:ext>
            </a:extLst>
          </p:cNvPr>
          <p:cNvSpPr/>
          <p:nvPr/>
        </p:nvSpPr>
        <p:spPr>
          <a:xfrm>
            <a:off x="4099409" y="5639202"/>
            <a:ext cx="1012034" cy="55507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r>
              <a:rPr kumimoji="1" lang="zh-TW" altLang="en-US" sz="1200" b="1" dirty="0">
                <a:solidFill>
                  <a:schemeClr val="bg1"/>
                </a:solidFill>
              </a:rPr>
              <a:t>要対協</a:t>
            </a:r>
          </a:p>
          <a:p>
            <a:pPr algn="just"/>
            <a:r>
              <a:rPr kumimoji="1" lang="zh-TW" altLang="en-US" sz="1200" b="1" dirty="0">
                <a:solidFill>
                  <a:schemeClr val="bg1"/>
                </a:solidFill>
              </a:rPr>
              <a:t>学校　</a:t>
            </a:r>
          </a:p>
          <a:p>
            <a:pPr algn="just"/>
            <a:r>
              <a:rPr kumimoji="1" lang="zh-TW" altLang="en-US" sz="1200" b="1" dirty="0">
                <a:solidFill>
                  <a:schemeClr val="bg1"/>
                </a:solidFill>
              </a:rPr>
              <a:t>医療機関　等</a:t>
            </a:r>
          </a:p>
        </p:txBody>
      </p:sp>
      <p:sp>
        <p:nvSpPr>
          <p:cNvPr id="139" name="フリーフォーム: 図形 138">
            <a:extLst>
              <a:ext uri="{FF2B5EF4-FFF2-40B4-BE49-F238E27FC236}">
                <a16:creationId xmlns:a16="http://schemas.microsoft.com/office/drawing/2014/main" id="{9DA6C193-96FF-94AC-721F-8668FF773835}"/>
              </a:ext>
            </a:extLst>
          </p:cNvPr>
          <p:cNvSpPr/>
          <p:nvPr/>
        </p:nvSpPr>
        <p:spPr>
          <a:xfrm flipH="1">
            <a:off x="966107" y="4785960"/>
            <a:ext cx="547325" cy="427473"/>
          </a:xfrm>
          <a:custGeom>
            <a:avLst/>
            <a:gdLst>
              <a:gd name="csX0" fmla="*/ 0 w 891540"/>
              <a:gd name="csY0" fmla="*/ 0 h 335280"/>
              <a:gd name="csX1" fmla="*/ 891540 w 891540"/>
              <a:gd name="csY1" fmla="*/ 0 h 335280"/>
              <a:gd name="csX2" fmla="*/ 891540 w 891540"/>
              <a:gd name="csY2" fmla="*/ 335280 h 335280"/>
            </a:gdLst>
            <a:ahLst/>
            <a:cxnLst>
              <a:cxn ang="0">
                <a:pos x="csX0" y="csY0"/>
              </a:cxn>
              <a:cxn ang="0">
                <a:pos x="csX1" y="csY1"/>
              </a:cxn>
              <a:cxn ang="0">
                <a:pos x="csX2" y="csY2"/>
              </a:cxn>
            </a:cxnLst>
            <a:rect l="l" t="t" r="r" b="b"/>
            <a:pathLst>
              <a:path w="891540" h="335280">
                <a:moveTo>
                  <a:pt x="0" y="0"/>
                </a:moveTo>
                <a:lnTo>
                  <a:pt x="891540" y="0"/>
                </a:lnTo>
                <a:lnTo>
                  <a:pt x="891540" y="335280"/>
                </a:lnTo>
              </a:path>
            </a:pathLst>
          </a:custGeom>
          <a:noFill/>
          <a:ln w="63500">
            <a:solidFill>
              <a:srgbClr val="FFC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図形 139">
            <a:extLst>
              <a:ext uri="{FF2B5EF4-FFF2-40B4-BE49-F238E27FC236}">
                <a16:creationId xmlns:a16="http://schemas.microsoft.com/office/drawing/2014/main" id="{99655B9F-196E-AF14-CE18-C54799C1806B}"/>
              </a:ext>
            </a:extLst>
          </p:cNvPr>
          <p:cNvSpPr/>
          <p:nvPr/>
        </p:nvSpPr>
        <p:spPr>
          <a:xfrm rot="5400000" flipH="1" flipV="1">
            <a:off x="759194" y="4325834"/>
            <a:ext cx="547325" cy="961152"/>
          </a:xfrm>
          <a:custGeom>
            <a:avLst/>
            <a:gdLst>
              <a:gd name="csX0" fmla="*/ 0 w 891540"/>
              <a:gd name="csY0" fmla="*/ 0 h 335280"/>
              <a:gd name="csX1" fmla="*/ 891540 w 891540"/>
              <a:gd name="csY1" fmla="*/ 0 h 335280"/>
              <a:gd name="csX2" fmla="*/ 891540 w 891540"/>
              <a:gd name="csY2" fmla="*/ 335280 h 335280"/>
            </a:gdLst>
            <a:ahLst/>
            <a:cxnLst>
              <a:cxn ang="0">
                <a:pos x="csX0" y="csY0"/>
              </a:cxn>
              <a:cxn ang="0">
                <a:pos x="csX1" y="csY1"/>
              </a:cxn>
              <a:cxn ang="0">
                <a:pos x="csX2" y="csY2"/>
              </a:cxn>
            </a:cxnLst>
            <a:rect l="l" t="t" r="r" b="b"/>
            <a:pathLst>
              <a:path w="891540" h="335280">
                <a:moveTo>
                  <a:pt x="0" y="0"/>
                </a:moveTo>
                <a:lnTo>
                  <a:pt x="891540" y="0"/>
                </a:lnTo>
                <a:lnTo>
                  <a:pt x="891540" y="335280"/>
                </a:lnTo>
              </a:path>
            </a:pathLst>
          </a:custGeom>
          <a:noFill/>
          <a:ln w="63500">
            <a:solidFill>
              <a:srgbClr val="01B4D2"/>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図形 142">
            <a:extLst>
              <a:ext uri="{FF2B5EF4-FFF2-40B4-BE49-F238E27FC236}">
                <a16:creationId xmlns:a16="http://schemas.microsoft.com/office/drawing/2014/main" id="{6EB5CAF8-6CE2-AEC9-5B62-5388BFDAE8D0}"/>
              </a:ext>
            </a:extLst>
          </p:cNvPr>
          <p:cNvSpPr/>
          <p:nvPr/>
        </p:nvSpPr>
        <p:spPr>
          <a:xfrm flipH="1" flipV="1">
            <a:off x="966107" y="6114986"/>
            <a:ext cx="547325" cy="427473"/>
          </a:xfrm>
          <a:custGeom>
            <a:avLst/>
            <a:gdLst>
              <a:gd name="csX0" fmla="*/ 0 w 891540"/>
              <a:gd name="csY0" fmla="*/ 0 h 335280"/>
              <a:gd name="csX1" fmla="*/ 891540 w 891540"/>
              <a:gd name="csY1" fmla="*/ 0 h 335280"/>
              <a:gd name="csX2" fmla="*/ 891540 w 891540"/>
              <a:gd name="csY2" fmla="*/ 335280 h 335280"/>
            </a:gdLst>
            <a:ahLst/>
            <a:cxnLst>
              <a:cxn ang="0">
                <a:pos x="csX0" y="csY0"/>
              </a:cxn>
              <a:cxn ang="0">
                <a:pos x="csX1" y="csY1"/>
              </a:cxn>
              <a:cxn ang="0">
                <a:pos x="csX2" y="csY2"/>
              </a:cxn>
            </a:cxnLst>
            <a:rect l="l" t="t" r="r" b="b"/>
            <a:pathLst>
              <a:path w="891540" h="335280">
                <a:moveTo>
                  <a:pt x="0" y="0"/>
                </a:moveTo>
                <a:lnTo>
                  <a:pt x="891540" y="0"/>
                </a:lnTo>
                <a:lnTo>
                  <a:pt x="891540" y="335280"/>
                </a:lnTo>
              </a:path>
            </a:pathLst>
          </a:custGeom>
          <a:noFill/>
          <a:ln w="63500">
            <a:solidFill>
              <a:srgbClr val="FF7C8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フリーフォーム: 図形 143">
            <a:extLst>
              <a:ext uri="{FF2B5EF4-FFF2-40B4-BE49-F238E27FC236}">
                <a16:creationId xmlns:a16="http://schemas.microsoft.com/office/drawing/2014/main" id="{0447E543-7EA4-93C0-346E-CB25BAE9373D}"/>
              </a:ext>
            </a:extLst>
          </p:cNvPr>
          <p:cNvSpPr/>
          <p:nvPr/>
        </p:nvSpPr>
        <p:spPr>
          <a:xfrm rot="16200000" flipH="1">
            <a:off x="759194" y="6041433"/>
            <a:ext cx="547325" cy="961152"/>
          </a:xfrm>
          <a:custGeom>
            <a:avLst/>
            <a:gdLst>
              <a:gd name="csX0" fmla="*/ 0 w 891540"/>
              <a:gd name="csY0" fmla="*/ 0 h 335280"/>
              <a:gd name="csX1" fmla="*/ 891540 w 891540"/>
              <a:gd name="csY1" fmla="*/ 0 h 335280"/>
              <a:gd name="csX2" fmla="*/ 891540 w 891540"/>
              <a:gd name="csY2" fmla="*/ 335280 h 335280"/>
            </a:gdLst>
            <a:ahLst/>
            <a:cxnLst>
              <a:cxn ang="0">
                <a:pos x="csX0" y="csY0"/>
              </a:cxn>
              <a:cxn ang="0">
                <a:pos x="csX1" y="csY1"/>
              </a:cxn>
              <a:cxn ang="0">
                <a:pos x="csX2" y="csY2"/>
              </a:cxn>
            </a:cxnLst>
            <a:rect l="l" t="t" r="r" b="b"/>
            <a:pathLst>
              <a:path w="891540" h="335280">
                <a:moveTo>
                  <a:pt x="0" y="0"/>
                </a:moveTo>
                <a:lnTo>
                  <a:pt x="891540" y="0"/>
                </a:lnTo>
                <a:lnTo>
                  <a:pt x="891540" y="335280"/>
                </a:lnTo>
              </a:path>
            </a:pathLst>
          </a:custGeom>
          <a:noFill/>
          <a:ln w="63500">
            <a:solidFill>
              <a:srgbClr val="01B4D2"/>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四角形: 角を丸くする 144">
            <a:extLst>
              <a:ext uri="{FF2B5EF4-FFF2-40B4-BE49-F238E27FC236}">
                <a16:creationId xmlns:a16="http://schemas.microsoft.com/office/drawing/2014/main" id="{98FBC589-39FB-4317-16E2-6E1E3F8BEA02}"/>
              </a:ext>
            </a:extLst>
          </p:cNvPr>
          <p:cNvSpPr/>
          <p:nvPr/>
        </p:nvSpPr>
        <p:spPr>
          <a:xfrm>
            <a:off x="1122015" y="4902076"/>
            <a:ext cx="574559" cy="37685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spc="50">
                <a:solidFill>
                  <a:schemeClr val="tx1">
                    <a:lumMod val="75000"/>
                    <a:lumOff val="25000"/>
                  </a:schemeClr>
                </a:solidFill>
              </a:rPr>
              <a:t>利用案内</a:t>
            </a:r>
          </a:p>
          <a:p>
            <a:r>
              <a:rPr kumimoji="1" lang="ja-JP" altLang="en-US" sz="1000" b="1" spc="50">
                <a:solidFill>
                  <a:schemeClr val="tx1">
                    <a:lumMod val="75000"/>
                    <a:lumOff val="25000"/>
                  </a:schemeClr>
                </a:solidFill>
              </a:rPr>
              <a:t>・勧奨</a:t>
            </a:r>
          </a:p>
        </p:txBody>
      </p:sp>
      <p:sp>
        <p:nvSpPr>
          <p:cNvPr id="146" name="四角形: 角を丸くする 145">
            <a:extLst>
              <a:ext uri="{FF2B5EF4-FFF2-40B4-BE49-F238E27FC236}">
                <a16:creationId xmlns:a16="http://schemas.microsoft.com/office/drawing/2014/main" id="{DA26F48F-9CE2-621D-03D7-0857E0065D0F}"/>
              </a:ext>
            </a:extLst>
          </p:cNvPr>
          <p:cNvSpPr/>
          <p:nvPr/>
        </p:nvSpPr>
        <p:spPr>
          <a:xfrm>
            <a:off x="177277" y="4657984"/>
            <a:ext cx="348184" cy="41009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spc="50">
                <a:solidFill>
                  <a:schemeClr val="tx1">
                    <a:lumMod val="75000"/>
                    <a:lumOff val="25000"/>
                  </a:schemeClr>
                </a:solidFill>
              </a:rPr>
              <a:t>相談</a:t>
            </a:r>
          </a:p>
        </p:txBody>
      </p:sp>
      <p:sp>
        <p:nvSpPr>
          <p:cNvPr id="147" name="四角形: 角を丸くする 146">
            <a:extLst>
              <a:ext uri="{FF2B5EF4-FFF2-40B4-BE49-F238E27FC236}">
                <a16:creationId xmlns:a16="http://schemas.microsoft.com/office/drawing/2014/main" id="{5720D852-7642-D818-7AC7-F2A3E8492CDD}"/>
              </a:ext>
            </a:extLst>
          </p:cNvPr>
          <p:cNvSpPr/>
          <p:nvPr/>
        </p:nvSpPr>
        <p:spPr>
          <a:xfrm>
            <a:off x="1134371" y="6094987"/>
            <a:ext cx="574559" cy="37685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spc="50">
                <a:solidFill>
                  <a:schemeClr val="tx1">
                    <a:lumMod val="75000"/>
                    <a:lumOff val="25000"/>
                  </a:schemeClr>
                </a:solidFill>
              </a:rPr>
              <a:t>支援の</a:t>
            </a:r>
          </a:p>
          <a:p>
            <a:r>
              <a:rPr kumimoji="1" lang="ja-JP" altLang="en-US" sz="1000" b="1" spc="50">
                <a:solidFill>
                  <a:schemeClr val="tx1">
                    <a:lumMod val="75000"/>
                    <a:lumOff val="25000"/>
                  </a:schemeClr>
                </a:solidFill>
              </a:rPr>
              <a:t>提供</a:t>
            </a:r>
          </a:p>
        </p:txBody>
      </p:sp>
      <p:sp>
        <p:nvSpPr>
          <p:cNvPr id="148" name="四角形: 角を丸くする 147">
            <a:extLst>
              <a:ext uri="{FF2B5EF4-FFF2-40B4-BE49-F238E27FC236}">
                <a16:creationId xmlns:a16="http://schemas.microsoft.com/office/drawing/2014/main" id="{57CAFD98-306A-BF10-6625-9491CF79DE35}"/>
              </a:ext>
            </a:extLst>
          </p:cNvPr>
          <p:cNvSpPr/>
          <p:nvPr/>
        </p:nvSpPr>
        <p:spPr>
          <a:xfrm>
            <a:off x="177277" y="6342700"/>
            <a:ext cx="348184" cy="41009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spc="50">
                <a:solidFill>
                  <a:schemeClr val="tx1">
                    <a:lumMod val="75000"/>
                    <a:lumOff val="25000"/>
                  </a:schemeClr>
                </a:solidFill>
              </a:rPr>
              <a:t>利用</a:t>
            </a:r>
          </a:p>
        </p:txBody>
      </p:sp>
      <p:pic>
        <p:nvPicPr>
          <p:cNvPr id="152" name="図 151">
            <a:extLst>
              <a:ext uri="{FF2B5EF4-FFF2-40B4-BE49-F238E27FC236}">
                <a16:creationId xmlns:a16="http://schemas.microsoft.com/office/drawing/2014/main" id="{47841BAD-C1EF-106D-0D50-7B6BB4D6B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12598" y="4231085"/>
            <a:ext cx="536494" cy="443313"/>
          </a:xfrm>
          <a:prstGeom prst="rect">
            <a:avLst/>
          </a:prstGeom>
        </p:spPr>
      </p:pic>
      <p:pic>
        <p:nvPicPr>
          <p:cNvPr id="154" name="図 153">
            <a:extLst>
              <a:ext uri="{FF2B5EF4-FFF2-40B4-BE49-F238E27FC236}">
                <a16:creationId xmlns:a16="http://schemas.microsoft.com/office/drawing/2014/main" id="{488C2EFE-EE62-1EFE-2F69-DD58DBEF14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448" y="6731524"/>
            <a:ext cx="517082" cy="347502"/>
          </a:xfrm>
          <a:prstGeom prst="rect">
            <a:avLst/>
          </a:prstGeom>
        </p:spPr>
      </p:pic>
      <p:grpSp>
        <p:nvGrpSpPr>
          <p:cNvPr id="159" name="グループ化 158">
            <a:extLst>
              <a:ext uri="{FF2B5EF4-FFF2-40B4-BE49-F238E27FC236}">
                <a16:creationId xmlns:a16="http://schemas.microsoft.com/office/drawing/2014/main" id="{92716B27-A536-7D5A-D115-061B1AB63919}"/>
              </a:ext>
            </a:extLst>
          </p:cNvPr>
          <p:cNvGrpSpPr/>
          <p:nvPr/>
        </p:nvGrpSpPr>
        <p:grpSpPr>
          <a:xfrm>
            <a:off x="3838149" y="6200046"/>
            <a:ext cx="1474262" cy="399045"/>
            <a:chOff x="3855548" y="6210345"/>
            <a:chExt cx="1474262" cy="399045"/>
          </a:xfrm>
        </p:grpSpPr>
        <p:pic>
          <p:nvPicPr>
            <p:cNvPr id="156" name="図 155">
              <a:extLst>
                <a:ext uri="{FF2B5EF4-FFF2-40B4-BE49-F238E27FC236}">
                  <a16:creationId xmlns:a16="http://schemas.microsoft.com/office/drawing/2014/main" id="{858D7608-972C-82D9-3355-9EEB04323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55548" y="6210345"/>
              <a:ext cx="487722" cy="399045"/>
            </a:xfrm>
            <a:prstGeom prst="rect">
              <a:avLst/>
            </a:prstGeom>
          </p:spPr>
        </p:pic>
        <p:pic>
          <p:nvPicPr>
            <p:cNvPr id="158" name="図 157">
              <a:extLst>
                <a:ext uri="{FF2B5EF4-FFF2-40B4-BE49-F238E27FC236}">
                  <a16:creationId xmlns:a16="http://schemas.microsoft.com/office/drawing/2014/main" id="{67C6A02A-1D7E-45AB-8489-1D9E58D5B3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23798" y="6222734"/>
              <a:ext cx="506012" cy="386459"/>
            </a:xfrm>
            <a:prstGeom prst="rect">
              <a:avLst/>
            </a:prstGeom>
          </p:spPr>
        </p:pic>
      </p:grpSp>
      <p:pic>
        <p:nvPicPr>
          <p:cNvPr id="162" name="図 161">
            <a:extLst>
              <a:ext uri="{FF2B5EF4-FFF2-40B4-BE49-F238E27FC236}">
                <a16:creationId xmlns:a16="http://schemas.microsoft.com/office/drawing/2014/main" id="{67A70BAB-7398-5E88-38B0-2C25F79E4DA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864" y="5366337"/>
            <a:ext cx="544722" cy="563834"/>
          </a:xfrm>
          <a:prstGeom prst="rect">
            <a:avLst/>
          </a:prstGeom>
        </p:spPr>
      </p:pic>
      <p:pic>
        <p:nvPicPr>
          <p:cNvPr id="163" name="図 162">
            <a:extLst>
              <a:ext uri="{FF2B5EF4-FFF2-40B4-BE49-F238E27FC236}">
                <a16:creationId xmlns:a16="http://schemas.microsoft.com/office/drawing/2014/main" id="{6D5FED7F-F56D-DF4F-15D0-E5FC31C3A13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0000" y="5366337"/>
            <a:ext cx="544722" cy="563834"/>
          </a:xfrm>
          <a:prstGeom prst="rect">
            <a:avLst/>
          </a:prstGeom>
        </p:spPr>
      </p:pic>
      <p:grpSp>
        <p:nvGrpSpPr>
          <p:cNvPr id="3" name="グループ化 2">
            <a:extLst>
              <a:ext uri="{FF2B5EF4-FFF2-40B4-BE49-F238E27FC236}">
                <a16:creationId xmlns:a16="http://schemas.microsoft.com/office/drawing/2014/main" id="{2B545AF8-4CC7-31D3-5A05-79E7D88017DA}"/>
              </a:ext>
            </a:extLst>
          </p:cNvPr>
          <p:cNvGrpSpPr/>
          <p:nvPr/>
        </p:nvGrpSpPr>
        <p:grpSpPr>
          <a:xfrm>
            <a:off x="539906" y="2445929"/>
            <a:ext cx="9612000" cy="1454492"/>
            <a:chOff x="539906" y="2393414"/>
            <a:chExt cx="9612000" cy="1454492"/>
          </a:xfrm>
        </p:grpSpPr>
        <p:sp>
          <p:nvSpPr>
            <p:cNvPr id="85" name="四角形: 角を丸くする 84">
              <a:extLst>
                <a:ext uri="{FF2B5EF4-FFF2-40B4-BE49-F238E27FC236}">
                  <a16:creationId xmlns:a16="http://schemas.microsoft.com/office/drawing/2014/main" id="{9DBADD1B-BC29-A62A-9C4B-CDBA55527154}"/>
                </a:ext>
              </a:extLst>
            </p:cNvPr>
            <p:cNvSpPr/>
            <p:nvPr/>
          </p:nvSpPr>
          <p:spPr>
            <a:xfrm>
              <a:off x="539906" y="2682550"/>
              <a:ext cx="9612000" cy="1165356"/>
            </a:xfrm>
            <a:prstGeom prst="roundRect">
              <a:avLst>
                <a:gd name="adj" fmla="val 0"/>
              </a:avLst>
            </a:prstGeom>
            <a:solidFill>
              <a:schemeClr val="bg1"/>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08000" rtlCol="0" anchor="ctr" anchorCtr="0">
              <a:spAutoFit/>
            </a:bodyPr>
            <a:lstStyle/>
            <a:p>
              <a:pPr algn="just">
                <a:lnSpc>
                  <a:spcPct val="120000"/>
                </a:lnSpc>
              </a:pPr>
              <a:r>
                <a:rPr kumimoji="1" lang="ja-JP" altLang="en-US" sz="1300" spc="-40" dirty="0">
                  <a:solidFill>
                    <a:schemeClr val="tx1">
                      <a:lumMod val="75000"/>
                      <a:lumOff val="25000"/>
                    </a:schemeClr>
                  </a:solidFill>
                </a:rPr>
                <a:t>養育環境等に課題を抱える、家庭や学校に居場所のない児童等に対して、当該児童の居場所となる場を開設し、児童とその家庭が抱える多様な課題に応じて、生活習慣の形成や学習のサポート、進路等の相談支援、食事の提供等を行うとともに、児童及び家庭の状況をアセスメントし、関係機関へのつなぎを行う等の個々の児童の状況に応じた支援を包括的に提供することにより、虐待を防止し、児童の最善の利益の保障と健全な育成を図ることを目的とする。</a:t>
              </a:r>
            </a:p>
          </p:txBody>
        </p:sp>
        <p:sp>
          <p:nvSpPr>
            <p:cNvPr id="2" name="四角形: 角を丸くする 1">
              <a:extLst>
                <a:ext uri="{FF2B5EF4-FFF2-40B4-BE49-F238E27FC236}">
                  <a16:creationId xmlns:a16="http://schemas.microsoft.com/office/drawing/2014/main" id="{41FFA310-926C-8BE4-701B-D38F07CA87A1}"/>
                </a:ext>
              </a:extLst>
            </p:cNvPr>
            <p:cNvSpPr/>
            <p:nvPr/>
          </p:nvSpPr>
          <p:spPr>
            <a:xfrm>
              <a:off x="539906" y="2393414"/>
              <a:ext cx="9612000" cy="288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300" b="1" spc="100">
                  <a:solidFill>
                    <a:schemeClr val="bg1"/>
                  </a:solidFill>
                </a:rPr>
                <a:t>こども家庭庁「児童育成支援拠点事業実施要綱」より抜粋</a:t>
              </a:r>
            </a:p>
          </p:txBody>
        </p:sp>
      </p:grpSp>
    </p:spTree>
    <p:extLst>
      <p:ext uri="{BB962C8B-B14F-4D97-AF65-F5344CB8AC3E}">
        <p14:creationId xmlns:p14="http://schemas.microsoft.com/office/powerpoint/2010/main" val="3237478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16D43-EA78-2725-6C02-F565182520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4150AD-1F0D-045B-83F2-A5EFA567607E}"/>
              </a:ext>
            </a:extLst>
          </p:cNvPr>
          <p:cNvSpPr>
            <a:spLocks noGrp="1"/>
          </p:cNvSpPr>
          <p:nvPr>
            <p:ph type="title"/>
          </p:nvPr>
        </p:nvSpPr>
        <p:spPr>
          <a:xfrm>
            <a:off x="900000" y="443148"/>
            <a:ext cx="8640240" cy="279563"/>
          </a:xfrm>
        </p:spPr>
        <p:txBody>
          <a:bodyPr/>
          <a:lstStyle/>
          <a:p>
            <a:r>
              <a:rPr kumimoji="1" lang="ja-JP" altLang="en-US" spc="0"/>
              <a:t>提供サービス別の実施上のポイント</a:t>
            </a:r>
            <a:r>
              <a:rPr kumimoji="1" lang="ja-JP" altLang="en-US" spc="-1000"/>
              <a:t>｜</a:t>
            </a:r>
            <a:r>
              <a:rPr kumimoji="1" lang="ja-JP" altLang="en-US" spc="0"/>
              <a:t>（</a:t>
            </a:r>
            <a:r>
              <a:rPr kumimoji="1" lang="en-US" altLang="ja-JP" spc="0"/>
              <a:t>8</a:t>
            </a:r>
            <a:r>
              <a:rPr kumimoji="1" lang="ja-JP" altLang="en-US" spc="0"/>
              <a:t>）送迎支援</a:t>
            </a:r>
          </a:p>
        </p:txBody>
      </p:sp>
      <p:sp>
        <p:nvSpPr>
          <p:cNvPr id="3" name="スライド番号プレースホルダー 2">
            <a:extLst>
              <a:ext uri="{FF2B5EF4-FFF2-40B4-BE49-F238E27FC236}">
                <a16:creationId xmlns:a16="http://schemas.microsoft.com/office/drawing/2014/main" id="{DA89ABB8-B7BD-65FD-70B4-AB2E0490743D}"/>
              </a:ext>
            </a:extLst>
          </p:cNvPr>
          <p:cNvSpPr>
            <a:spLocks noGrp="1"/>
          </p:cNvSpPr>
          <p:nvPr>
            <p:ph type="sldNum" sz="quarter" idx="12"/>
          </p:nvPr>
        </p:nvSpPr>
        <p:spPr/>
        <p:txBody>
          <a:bodyPr/>
          <a:lstStyle/>
          <a:p>
            <a:pPr algn="ctr"/>
            <a:fld id="{76EF8E48-CEE7-4676-9C0E-B2BDD8285033}" type="slidenum">
              <a:rPr kumimoji="1" lang="ja-JP" altLang="en-US" smtClean="0"/>
              <a:pPr algn="ctr"/>
              <a:t>69</a:t>
            </a:fld>
            <a:endParaRPr kumimoji="1" lang="ja-JP" altLang="en-US"/>
          </a:p>
        </p:txBody>
      </p:sp>
      <p:sp>
        <p:nvSpPr>
          <p:cNvPr id="4" name="テキスト プレースホルダー 3">
            <a:extLst>
              <a:ext uri="{FF2B5EF4-FFF2-40B4-BE49-F238E27FC236}">
                <a16:creationId xmlns:a16="http://schemas.microsoft.com/office/drawing/2014/main" id="{1E0E09D9-23C0-2537-E69E-2B8ADA47B612}"/>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a:t>地域によっては、児童の自宅・学校と事業者が遠い場合や、帰宅時間が夜間に及ぶ場合が想定されるため、地域の実情に応じて送迎支援を実施することが望ましいです。</a:t>
            </a:r>
          </a:p>
          <a:p>
            <a:pPr marL="285750" indent="-285750">
              <a:buClr>
                <a:srgbClr val="01B4D2"/>
              </a:buClr>
              <a:buSzPct val="80000"/>
              <a:buFont typeface="Wingdings" panose="05000000000000000000" pitchFamily="2" charset="2"/>
              <a:buChar char="l"/>
            </a:pPr>
            <a:r>
              <a:rPr kumimoji="1" lang="ja-JP" altLang="en-US"/>
              <a:t>送迎時に保護者・学校関係者と直接会う機会を持つことで、信頼関係構築や状況把握の機会とすることも期待されます。</a:t>
            </a:r>
          </a:p>
        </p:txBody>
      </p:sp>
      <p:sp>
        <p:nvSpPr>
          <p:cNvPr id="5" name="四角形: 角を丸くする 4">
            <a:extLst>
              <a:ext uri="{FF2B5EF4-FFF2-40B4-BE49-F238E27FC236}">
                <a16:creationId xmlns:a16="http://schemas.microsoft.com/office/drawing/2014/main" id="{548769A6-E057-07EF-9630-D594A40B3997}"/>
              </a:ext>
            </a:extLst>
          </p:cNvPr>
          <p:cNvSpPr/>
          <p:nvPr/>
        </p:nvSpPr>
        <p:spPr>
          <a:xfrm>
            <a:off x="850470" y="2556443"/>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（８）送迎支援</a:t>
            </a:r>
          </a:p>
        </p:txBody>
      </p:sp>
      <p:sp>
        <p:nvSpPr>
          <p:cNvPr id="6" name="四角形: 角を丸くする 5">
            <a:extLst>
              <a:ext uri="{FF2B5EF4-FFF2-40B4-BE49-F238E27FC236}">
                <a16:creationId xmlns:a16="http://schemas.microsoft.com/office/drawing/2014/main" id="{1FACFB9B-F4D0-210B-5127-590A6F478AFE}"/>
              </a:ext>
            </a:extLst>
          </p:cNvPr>
          <p:cNvSpPr/>
          <p:nvPr/>
        </p:nvSpPr>
        <p:spPr>
          <a:xfrm>
            <a:off x="552280" y="2585660"/>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sp>
        <p:nvSpPr>
          <p:cNvPr id="8" name="四角形: 角を丸くする 7">
            <a:extLst>
              <a:ext uri="{FF2B5EF4-FFF2-40B4-BE49-F238E27FC236}">
                <a16:creationId xmlns:a16="http://schemas.microsoft.com/office/drawing/2014/main" id="{22B7DB4A-1DE4-0AF0-2499-42DA193B534D}"/>
              </a:ext>
            </a:extLst>
          </p:cNvPr>
          <p:cNvSpPr/>
          <p:nvPr/>
        </p:nvSpPr>
        <p:spPr>
          <a:xfrm>
            <a:off x="3461657" y="2773216"/>
            <a:ext cx="6672943" cy="1306299"/>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基本的に小学生に対して自宅までの送迎を行っている。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車を運転できる</a:t>
            </a:r>
            <a:r>
              <a:rPr kumimoji="1" lang="ja-JP" altLang="en-US" sz="1200" b="1" i="0" u="none" strike="noStrike" kern="1200" cap="none" normalizeH="0" noProof="0" dirty="0">
                <a:ln>
                  <a:noFill/>
                </a:ln>
                <a:solidFill>
                  <a:srgbClr val="019DB7"/>
                </a:solidFill>
                <a:effectLst/>
                <a:uLnTx/>
                <a:uFillTx/>
                <a:ea typeface="游ゴシック"/>
                <a:cs typeface="+mn-cs"/>
              </a:rPr>
              <a:t>職員がいない際は徒歩</a:t>
            </a: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で家まで送り、拠点へは自転車で戻ってくる形（行きは手押し）で対応している。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拠点から離れた場所に居住していてバスで拠点に通う利用者の場合、一人でバスに乗れるようになってからは</a:t>
            </a:r>
            <a:r>
              <a:rPr kumimoji="1" lang="ja-JP" altLang="en-US" sz="1200" b="1" i="0" u="none" strike="noStrike" kern="1200" cap="none" normalizeH="0" noProof="0" dirty="0">
                <a:ln>
                  <a:noFill/>
                </a:ln>
                <a:solidFill>
                  <a:srgbClr val="019DB7"/>
                </a:solidFill>
                <a:effectLst/>
                <a:uLnTx/>
                <a:uFillTx/>
                <a:ea typeface="游ゴシック"/>
                <a:cs typeface="+mn-cs"/>
              </a:rPr>
              <a:t>バス停まで送り届ける</a:t>
            </a:r>
            <a:r>
              <a:rPr kumimoji="1" lang="ja-JP" altLang="en-US" sz="1200" i="0" u="none" strike="noStrike" kern="1200" cap="none" normalizeH="0" noProof="0" dirty="0">
                <a:ln>
                  <a:noFill/>
                </a:ln>
                <a:solidFill>
                  <a:schemeClr val="tx1">
                    <a:lumMod val="75000"/>
                    <a:lumOff val="25000"/>
                  </a:schemeClr>
                </a:solidFill>
                <a:effectLst/>
                <a:uLnTx/>
                <a:uFillTx/>
                <a:ea typeface="游ゴシック"/>
                <a:cs typeface="+mn-cs"/>
              </a:rPr>
              <a:t>形としている。</a:t>
            </a:r>
          </a:p>
        </p:txBody>
      </p:sp>
      <p:sp>
        <p:nvSpPr>
          <p:cNvPr id="9" name="四角形: 角を丸くする 8">
            <a:extLst>
              <a:ext uri="{FF2B5EF4-FFF2-40B4-BE49-F238E27FC236}">
                <a16:creationId xmlns:a16="http://schemas.microsoft.com/office/drawing/2014/main" id="{1B3B84F8-3AC3-FF18-7D4A-6BBAF79E97A4}"/>
              </a:ext>
            </a:extLst>
          </p:cNvPr>
          <p:cNvSpPr/>
          <p:nvPr/>
        </p:nvSpPr>
        <p:spPr>
          <a:xfrm>
            <a:off x="3461657" y="2556262"/>
            <a:ext cx="6672943"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dirty="0">
                <a:solidFill>
                  <a:schemeClr val="bg1"/>
                </a:solidFill>
                <a:latin typeface="+mn-ea"/>
              </a:rPr>
              <a:t>ある拠点（東京都区部）の事例</a:t>
            </a:r>
          </a:p>
        </p:txBody>
      </p:sp>
      <p:sp>
        <p:nvSpPr>
          <p:cNvPr id="10" name="テキスト ボックス 9">
            <a:extLst>
              <a:ext uri="{FF2B5EF4-FFF2-40B4-BE49-F238E27FC236}">
                <a16:creationId xmlns:a16="http://schemas.microsoft.com/office/drawing/2014/main" id="{0224B595-2FFE-9910-B131-EAAB812A5DDA}"/>
              </a:ext>
            </a:extLst>
          </p:cNvPr>
          <p:cNvSpPr txBox="1"/>
          <p:nvPr/>
        </p:nvSpPr>
        <p:spPr>
          <a:xfrm>
            <a:off x="539906" y="3337936"/>
            <a:ext cx="2667233" cy="1220009"/>
          </a:xfrm>
          <a:prstGeom prst="rect">
            <a:avLst/>
          </a:prstGeom>
          <a:noFill/>
        </p:spPr>
        <p:txBody>
          <a:bodyPr wrap="square" lIns="0" tIns="0" rIns="0" bIns="36000" rtlCol="0">
            <a:spAutoFit/>
          </a:bodyPr>
          <a:lstStyle/>
          <a:p>
            <a:pPr marL="285750" lvl="0" indent="-285750" algn="just">
              <a:lnSpc>
                <a:spcPct val="130000"/>
              </a:lnSpc>
              <a:buClr>
                <a:srgbClr val="01B4D2"/>
              </a:buClr>
              <a:buSzPct val="70000"/>
              <a:buFont typeface="Wingdings" panose="05000000000000000000" pitchFamily="2" charset="2"/>
              <a:buChar char="l"/>
              <a:defRPr/>
            </a:pPr>
            <a:r>
              <a:rPr kumimoji="1" lang="ja-JP" altLang="en-US" sz="1200" spc="100">
                <a:solidFill>
                  <a:prstClr val="black">
                    <a:lumMod val="75000"/>
                    <a:lumOff val="25000"/>
                  </a:prstClr>
                </a:solidFill>
              </a:rPr>
              <a:t>就労等、保護者が送迎することが困難な状況も想定されるため、</a:t>
            </a:r>
            <a:r>
              <a:rPr kumimoji="1" lang="ja-JP" altLang="en-US" sz="1200" b="1" spc="100">
                <a:solidFill>
                  <a:srgbClr val="01B4D2"/>
                </a:solidFill>
              </a:rPr>
              <a:t>地域の実情や利用者の状況を踏まえ、送迎支援を実施</a:t>
            </a:r>
            <a:r>
              <a:rPr kumimoji="1" lang="ja-JP" altLang="en-US" sz="1200" spc="100">
                <a:solidFill>
                  <a:prstClr val="black">
                    <a:lumMod val="75000"/>
                    <a:lumOff val="25000"/>
                  </a:prstClr>
                </a:solidFill>
              </a:rPr>
              <a:t>することが望ましいです。</a:t>
            </a:r>
          </a:p>
        </p:txBody>
      </p:sp>
      <p:sp>
        <p:nvSpPr>
          <p:cNvPr id="11" name="四角形: 角を丸くする 10">
            <a:extLst>
              <a:ext uri="{FF2B5EF4-FFF2-40B4-BE49-F238E27FC236}">
                <a16:creationId xmlns:a16="http://schemas.microsoft.com/office/drawing/2014/main" id="{C0AD6C18-B07F-BAA3-1E71-CBA6E9DDEA5B}"/>
              </a:ext>
            </a:extLst>
          </p:cNvPr>
          <p:cNvSpPr/>
          <p:nvPr/>
        </p:nvSpPr>
        <p:spPr>
          <a:xfrm>
            <a:off x="539906" y="2933283"/>
            <a:ext cx="2721192" cy="325258"/>
          </a:xfrm>
          <a:prstGeom prst="roundRect">
            <a:avLst>
              <a:gd name="adj" fmla="val 50000"/>
            </a:avLst>
          </a:prstGeom>
          <a:solidFill>
            <a:srgbClr val="FDFF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buClr>
                <a:schemeClr val="bg1">
                  <a:lumMod val="65000"/>
                </a:schemeClr>
              </a:buClr>
              <a:buSzPct val="70000"/>
            </a:pPr>
            <a:r>
              <a:rPr kumimoji="1" lang="ja-JP" altLang="en-US" sz="1400" b="1" spc="300">
                <a:solidFill>
                  <a:srgbClr val="019DB7"/>
                </a:solidFill>
              </a:rPr>
              <a:t>ポイント</a:t>
            </a:r>
          </a:p>
        </p:txBody>
      </p:sp>
      <p:grpSp>
        <p:nvGrpSpPr>
          <p:cNvPr id="12" name="グループ化 11">
            <a:extLst>
              <a:ext uri="{FF2B5EF4-FFF2-40B4-BE49-F238E27FC236}">
                <a16:creationId xmlns:a16="http://schemas.microsoft.com/office/drawing/2014/main" id="{4F5D921E-35CE-D26E-F3DA-BFC150157526}"/>
              </a:ext>
            </a:extLst>
          </p:cNvPr>
          <p:cNvGrpSpPr/>
          <p:nvPr/>
        </p:nvGrpSpPr>
        <p:grpSpPr>
          <a:xfrm>
            <a:off x="2382034" y="2885618"/>
            <a:ext cx="432000" cy="432000"/>
            <a:chOff x="3949040" y="4445195"/>
            <a:chExt cx="573742" cy="573742"/>
          </a:xfrm>
        </p:grpSpPr>
        <p:sp>
          <p:nvSpPr>
            <p:cNvPr id="13" name="楕円 12">
              <a:extLst>
                <a:ext uri="{FF2B5EF4-FFF2-40B4-BE49-F238E27FC236}">
                  <a16:creationId xmlns:a16="http://schemas.microsoft.com/office/drawing/2014/main" id="{9B304153-6325-B5F8-7920-50F9ACDD6E4D}"/>
                </a:ext>
              </a:extLst>
            </p:cNvPr>
            <p:cNvSpPr/>
            <p:nvPr/>
          </p:nvSpPr>
          <p:spPr>
            <a:xfrm>
              <a:off x="3949040" y="4445195"/>
              <a:ext cx="573742" cy="573742"/>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pic>
          <p:nvPicPr>
            <p:cNvPr id="14" name="図 13">
              <a:extLst>
                <a:ext uri="{FF2B5EF4-FFF2-40B4-BE49-F238E27FC236}">
                  <a16:creationId xmlns:a16="http://schemas.microsoft.com/office/drawing/2014/main" id="{BF277294-C2C8-ACAF-0243-66CD09EF1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69" y="4521558"/>
              <a:ext cx="236684" cy="408818"/>
            </a:xfrm>
            <a:prstGeom prst="rect">
              <a:avLst/>
            </a:prstGeom>
          </p:spPr>
        </p:pic>
      </p:grpSp>
      <p:sp>
        <p:nvSpPr>
          <p:cNvPr id="19" name="四角形: 角を丸くする 18">
            <a:extLst>
              <a:ext uri="{FF2B5EF4-FFF2-40B4-BE49-F238E27FC236}">
                <a16:creationId xmlns:a16="http://schemas.microsoft.com/office/drawing/2014/main" id="{050659D5-C869-5A95-1BFE-825BC34EBEEF}"/>
              </a:ext>
            </a:extLst>
          </p:cNvPr>
          <p:cNvSpPr/>
          <p:nvPr/>
        </p:nvSpPr>
        <p:spPr>
          <a:xfrm>
            <a:off x="3461657" y="4351624"/>
            <a:ext cx="6672943" cy="608179"/>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車で朝、午後、夕方のタイミングで児童を迎えに行っている。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normalizeH="0" noProof="0">
                <a:ln>
                  <a:noFill/>
                </a:ln>
                <a:solidFill>
                  <a:srgbClr val="019DB7"/>
                </a:solidFill>
                <a:effectLst/>
                <a:uLnTx/>
                <a:uFillTx/>
                <a:ea typeface="游ゴシック"/>
                <a:cs typeface="+mn-cs"/>
              </a:rPr>
              <a:t>拠点利用後は親に迎えに来てもらう</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仕組みとしている。</a:t>
            </a:r>
          </a:p>
        </p:txBody>
      </p:sp>
      <p:sp>
        <p:nvSpPr>
          <p:cNvPr id="20" name="四角形: 角を丸くする 19">
            <a:extLst>
              <a:ext uri="{FF2B5EF4-FFF2-40B4-BE49-F238E27FC236}">
                <a16:creationId xmlns:a16="http://schemas.microsoft.com/office/drawing/2014/main" id="{A91F96BE-054D-F460-0313-64B2537D57A3}"/>
              </a:ext>
            </a:extLst>
          </p:cNvPr>
          <p:cNvSpPr/>
          <p:nvPr/>
        </p:nvSpPr>
        <p:spPr>
          <a:xfrm>
            <a:off x="3461657" y="4134671"/>
            <a:ext cx="6672943"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錦江町「みんなの居場所よろっで」の事例</a:t>
            </a:r>
          </a:p>
        </p:txBody>
      </p:sp>
      <p:sp>
        <p:nvSpPr>
          <p:cNvPr id="21" name="四角形: 角を丸くする 20">
            <a:extLst>
              <a:ext uri="{FF2B5EF4-FFF2-40B4-BE49-F238E27FC236}">
                <a16:creationId xmlns:a16="http://schemas.microsoft.com/office/drawing/2014/main" id="{1A4ECB5E-8B86-A4CA-C36A-0B8733DFFD30}"/>
              </a:ext>
            </a:extLst>
          </p:cNvPr>
          <p:cNvSpPr/>
          <p:nvPr/>
        </p:nvSpPr>
        <p:spPr>
          <a:xfrm>
            <a:off x="3461657" y="5244578"/>
            <a:ext cx="6672943" cy="1546937"/>
          </a:xfrm>
          <a:prstGeom prst="roundRect">
            <a:avLst>
              <a:gd name="adj" fmla="val 0"/>
            </a:avLst>
          </a:prstGeom>
          <a:solidFill>
            <a:srgbClr val="E4F6FD"/>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ctr"/>
          <a:lstStyle/>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スティグマ対策のため、学校ではなく、</a:t>
            </a:r>
            <a:r>
              <a:rPr kumimoji="1" lang="ja-JP" altLang="en-US" sz="1200" b="1" i="0" u="none" strike="noStrike" kern="1200" cap="none" normalizeH="0" noProof="0">
                <a:ln>
                  <a:noFill/>
                </a:ln>
                <a:solidFill>
                  <a:srgbClr val="019DB7"/>
                </a:solidFill>
                <a:effectLst/>
                <a:uLnTx/>
                <a:uFillTx/>
                <a:ea typeface="游ゴシック"/>
                <a:cs typeface="+mn-cs"/>
              </a:rPr>
              <a:t>自宅近く</a:t>
            </a:r>
            <a:r>
              <a:rPr kumimoji="1" lang="en-US" altLang="ja-JP" sz="1200" b="1" i="0" u="none" strike="noStrike" kern="1200" cap="none" normalizeH="0" noProof="0">
                <a:ln>
                  <a:noFill/>
                </a:ln>
                <a:solidFill>
                  <a:srgbClr val="019DB7"/>
                </a:solidFill>
                <a:effectLst/>
                <a:uLnTx/>
                <a:uFillTx/>
                <a:ea typeface="游ゴシック"/>
                <a:cs typeface="+mn-cs"/>
              </a:rPr>
              <a:t>(</a:t>
            </a:r>
            <a:r>
              <a:rPr kumimoji="1" lang="ja-JP" altLang="en-US" sz="1200" b="1" i="0" u="none" strike="noStrike" kern="1200" cap="none" normalizeH="0" noProof="0">
                <a:ln>
                  <a:noFill/>
                </a:ln>
                <a:solidFill>
                  <a:srgbClr val="019DB7"/>
                </a:solidFill>
                <a:effectLst/>
                <a:uLnTx/>
                <a:uFillTx/>
                <a:ea typeface="游ゴシック"/>
                <a:cs typeface="+mn-cs"/>
              </a:rPr>
              <a:t>前まではいかない</a:t>
            </a:r>
            <a:r>
              <a:rPr kumimoji="1" lang="en-US" altLang="ja-JP" sz="1200" b="1" i="0" u="none" strike="noStrike" kern="1200" cap="none" normalizeH="0" noProof="0">
                <a:ln>
                  <a:noFill/>
                </a:ln>
                <a:solidFill>
                  <a:srgbClr val="019DB7"/>
                </a:solidFill>
                <a:effectLst/>
                <a:uLnTx/>
                <a:uFillTx/>
                <a:ea typeface="游ゴシック"/>
                <a:cs typeface="+mn-cs"/>
              </a:rPr>
              <a:t>)</a:t>
            </a:r>
            <a:r>
              <a:rPr kumimoji="1" lang="ja-JP" altLang="en-US" sz="1200" b="1" i="0" u="none" strike="noStrike" kern="1200" cap="none" normalizeH="0" noProof="0">
                <a:ln>
                  <a:noFill/>
                </a:ln>
                <a:solidFill>
                  <a:srgbClr val="019DB7"/>
                </a:solidFill>
                <a:effectLst/>
                <a:uLnTx/>
                <a:uFillTx/>
                <a:ea typeface="游ゴシック"/>
                <a:cs typeface="+mn-cs"/>
              </a:rPr>
              <a:t>から拠点まで往復の送迎</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を行っている。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法人車両に加えや</a:t>
            </a:r>
            <a:r>
              <a:rPr kumimoji="1" lang="ja-JP" altLang="en-US" sz="1200">
                <a:solidFill>
                  <a:schemeClr val="tx1">
                    <a:lumMod val="75000"/>
                    <a:lumOff val="25000"/>
                  </a:schemeClr>
                </a:solidFill>
                <a:ea typeface="游ゴシック"/>
              </a:rPr>
              <a:t>児童</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の成長に合わせて</a:t>
            </a:r>
            <a:r>
              <a:rPr kumimoji="1" lang="ja-JP" altLang="en-US" sz="1200" b="1" i="0" u="none" strike="noStrike" kern="1200" cap="none" normalizeH="0" noProof="0">
                <a:ln>
                  <a:noFill/>
                </a:ln>
                <a:solidFill>
                  <a:srgbClr val="019DB7"/>
                </a:solidFill>
                <a:effectLst/>
                <a:uLnTx/>
                <a:uFillTx/>
                <a:ea typeface="游ゴシック"/>
                <a:cs typeface="+mn-cs"/>
              </a:rPr>
              <a:t>公共交通機関での送迎</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も行っている。</a:t>
            </a:r>
          </a:p>
          <a:p>
            <a:pPr marL="285750" marR="0" lvl="0" indent="-285750" algn="just" defTabSz="457200" rtl="0" eaLnBrk="1" fontAlgn="auto" latinLnBrk="0" hangingPunct="1">
              <a:lnSpc>
                <a:spcPct val="130000"/>
              </a:lnSpc>
              <a:spcBef>
                <a:spcPts val="0"/>
              </a:spcBef>
              <a:spcAft>
                <a:spcPts val="0"/>
              </a:spcAft>
              <a:buClr>
                <a:srgbClr val="01B4D2"/>
              </a:buClr>
              <a:buSzPct val="70000"/>
              <a:buFont typeface="Wingdings" panose="05000000000000000000" pitchFamily="2" charset="2"/>
              <a:buChar char="l"/>
              <a:tabLst/>
              <a:defRPr/>
            </a:pPr>
            <a:r>
              <a:rPr kumimoji="1" lang="ja-JP" altLang="en-US" sz="1200" b="1" i="0" u="none" strike="noStrike" kern="1200" cap="none" normalizeH="0" noProof="0">
                <a:ln>
                  <a:noFill/>
                </a:ln>
                <a:solidFill>
                  <a:srgbClr val="019DB7"/>
                </a:solidFill>
                <a:effectLst/>
                <a:uLnTx/>
                <a:uFillTx/>
                <a:ea typeface="游ゴシック"/>
                <a:cs typeface="+mn-cs"/>
              </a:rPr>
              <a:t>地元のタクシー会社と提携</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を行い、法人車両で全ての</a:t>
            </a:r>
            <a:r>
              <a:rPr kumimoji="1" lang="ja-JP" altLang="en-US" sz="1200">
                <a:solidFill>
                  <a:schemeClr val="tx1">
                    <a:lumMod val="75000"/>
                    <a:lumOff val="25000"/>
                  </a:schemeClr>
                </a:solidFill>
                <a:ea typeface="游ゴシック"/>
              </a:rPr>
              <a:t>児童</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の送迎を行うことが難しい場合は、</a:t>
            </a:r>
            <a:r>
              <a:rPr kumimoji="1" lang="ja-JP" altLang="en-US" sz="1200" b="1" i="0" u="none" strike="noStrike" kern="1200" cap="none" normalizeH="0" noProof="0">
                <a:ln>
                  <a:noFill/>
                </a:ln>
                <a:solidFill>
                  <a:srgbClr val="019DB7"/>
                </a:solidFill>
                <a:effectLst/>
                <a:uLnTx/>
                <a:uFillTx/>
                <a:ea typeface="游ゴシック"/>
                <a:cs typeface="+mn-cs"/>
              </a:rPr>
              <a:t>同じ車両、運転手を手配</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してもらい、タクシーも利用する。タクシー利用時は、個人情報保護のため、</a:t>
            </a:r>
            <a:r>
              <a:rPr kumimoji="1" lang="ja-JP" altLang="en-US" sz="1200" b="1" i="0" u="none" strike="noStrike" kern="1200" cap="none" normalizeH="0" noProof="0">
                <a:ln>
                  <a:noFill/>
                </a:ln>
                <a:solidFill>
                  <a:srgbClr val="019DB7"/>
                </a:solidFill>
                <a:effectLst/>
                <a:uLnTx/>
                <a:uFillTx/>
                <a:ea typeface="游ゴシック"/>
                <a:cs typeface="+mn-cs"/>
              </a:rPr>
              <a:t>名前や住所は伏せた形で近隣までの送迎</a:t>
            </a:r>
            <a:r>
              <a:rPr kumimoji="1" lang="ja-JP" altLang="en-US" sz="1200" i="0" u="none" strike="noStrike" kern="1200" cap="none" normalizeH="0" noProof="0">
                <a:ln>
                  <a:noFill/>
                </a:ln>
                <a:solidFill>
                  <a:schemeClr val="tx1">
                    <a:lumMod val="75000"/>
                    <a:lumOff val="25000"/>
                  </a:schemeClr>
                </a:solidFill>
                <a:effectLst/>
                <a:uLnTx/>
                <a:uFillTx/>
                <a:ea typeface="游ゴシック"/>
                <a:cs typeface="+mn-cs"/>
              </a:rPr>
              <a:t>としている。</a:t>
            </a:r>
          </a:p>
        </p:txBody>
      </p:sp>
      <p:sp>
        <p:nvSpPr>
          <p:cNvPr id="22" name="四角形: 角を丸くする 21">
            <a:extLst>
              <a:ext uri="{FF2B5EF4-FFF2-40B4-BE49-F238E27FC236}">
                <a16:creationId xmlns:a16="http://schemas.microsoft.com/office/drawing/2014/main" id="{BB93DAF0-6FF3-BB3A-CACE-4776EFB0163D}"/>
              </a:ext>
            </a:extLst>
          </p:cNvPr>
          <p:cNvSpPr/>
          <p:nvPr/>
        </p:nvSpPr>
        <p:spPr>
          <a:xfrm>
            <a:off x="3461657" y="5013447"/>
            <a:ext cx="6672943" cy="296447"/>
          </a:xfrm>
          <a:prstGeom prst="roundRect">
            <a:avLst>
              <a:gd name="adj" fmla="val 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spc="130">
                <a:solidFill>
                  <a:schemeClr val="bg1"/>
                </a:solidFill>
                <a:latin typeface="+mn-ea"/>
              </a:rPr>
              <a:t>鎌倉市「海辺のてらハウス」の事例</a:t>
            </a:r>
          </a:p>
        </p:txBody>
      </p:sp>
      <p:grpSp>
        <p:nvGrpSpPr>
          <p:cNvPr id="15" name="グループ化 14">
            <a:extLst>
              <a:ext uri="{FF2B5EF4-FFF2-40B4-BE49-F238E27FC236}">
                <a16:creationId xmlns:a16="http://schemas.microsoft.com/office/drawing/2014/main" id="{ADFED542-CAC8-FF46-00B2-952AE8FA1250}"/>
              </a:ext>
            </a:extLst>
          </p:cNvPr>
          <p:cNvGrpSpPr/>
          <p:nvPr/>
        </p:nvGrpSpPr>
        <p:grpSpPr>
          <a:xfrm>
            <a:off x="564940" y="5995085"/>
            <a:ext cx="3628632" cy="802367"/>
            <a:chOff x="564940" y="5543675"/>
            <a:chExt cx="3628632" cy="802367"/>
          </a:xfrm>
        </p:grpSpPr>
        <p:sp>
          <p:nvSpPr>
            <p:cNvPr id="16" name="四角形: 角を丸くする 15">
              <a:extLst>
                <a:ext uri="{FF2B5EF4-FFF2-40B4-BE49-F238E27FC236}">
                  <a16:creationId xmlns:a16="http://schemas.microsoft.com/office/drawing/2014/main" id="{CAF65A62-D392-56C7-202D-48A9FE71CA97}"/>
                </a:ext>
              </a:extLst>
            </p:cNvPr>
            <p:cNvSpPr/>
            <p:nvPr/>
          </p:nvSpPr>
          <p:spPr>
            <a:xfrm>
              <a:off x="564941" y="5543675"/>
              <a:ext cx="2721192" cy="802367"/>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nchorCtr="0"/>
            <a:lstStyle/>
            <a:p>
              <a:pPr algn="ctr"/>
              <a:r>
                <a:rPr kumimoji="1" lang="ja-JP" altLang="en-US" sz="1200" b="1" spc="130">
                  <a:solidFill>
                    <a:schemeClr val="tx1">
                      <a:lumMod val="75000"/>
                      <a:lumOff val="25000"/>
                    </a:schemeClr>
                  </a:solidFill>
                  <a:latin typeface="+mn-ea"/>
                </a:rPr>
                <a:t>具体的な実施事項例</a:t>
              </a:r>
              <a:endParaRPr kumimoji="1" lang="ja-JP" altLang="en-US" sz="1200" b="1" spc="130" baseline="30000">
                <a:solidFill>
                  <a:schemeClr val="tx1">
                    <a:lumMod val="75000"/>
                    <a:lumOff val="25000"/>
                  </a:schemeClr>
                </a:solidFill>
                <a:latin typeface="+mn-ea"/>
              </a:endParaRPr>
            </a:p>
          </p:txBody>
        </p:sp>
        <p:sp>
          <p:nvSpPr>
            <p:cNvPr id="23" name="テキスト ボックス 22">
              <a:extLst>
                <a:ext uri="{FF2B5EF4-FFF2-40B4-BE49-F238E27FC236}">
                  <a16:creationId xmlns:a16="http://schemas.microsoft.com/office/drawing/2014/main" id="{61C9DC67-9178-F1A3-4B6D-63B0095955D2}"/>
                </a:ext>
              </a:extLst>
            </p:cNvPr>
            <p:cNvSpPr txBox="1"/>
            <p:nvPr/>
          </p:nvSpPr>
          <p:spPr>
            <a:xfrm>
              <a:off x="564940" y="6046479"/>
              <a:ext cx="3628632" cy="222493"/>
            </a:xfrm>
            <a:prstGeom prst="rect">
              <a:avLst/>
            </a:prstGeom>
            <a:noFill/>
          </p:spPr>
          <p:txBody>
            <a:bodyPr wrap="square" lIns="180000" tIns="0" rIns="180000" bIns="36000" rtlCol="0">
              <a:spAutoFit/>
            </a:bodyPr>
            <a:lstStyle/>
            <a:p>
              <a:pPr marL="285750" lvl="0" indent="-285750" algn="just">
                <a:lnSpc>
                  <a:spcPct val="130000"/>
                </a:lnSpc>
                <a:buClr>
                  <a:schemeClr val="bg1">
                    <a:lumMod val="65000"/>
                  </a:schemeClr>
                </a:buClr>
                <a:buSzPct val="70000"/>
                <a:buFont typeface="Wingdings" panose="05000000000000000000" pitchFamily="2" charset="2"/>
                <a:buChar char="l"/>
                <a:defRPr/>
              </a:pPr>
              <a:r>
                <a:rPr kumimoji="1" lang="ja-JP" altLang="en-US" sz="1000" spc="100">
                  <a:solidFill>
                    <a:schemeClr val="tx1">
                      <a:lumMod val="75000"/>
                      <a:lumOff val="25000"/>
                    </a:schemeClr>
                  </a:solidFill>
                </a:rPr>
                <a:t>送迎支援</a:t>
              </a:r>
            </a:p>
          </p:txBody>
        </p:sp>
        <p:sp>
          <p:nvSpPr>
            <p:cNvPr id="24" name="テキスト ボックス 23">
              <a:extLst>
                <a:ext uri="{FF2B5EF4-FFF2-40B4-BE49-F238E27FC236}">
                  <a16:creationId xmlns:a16="http://schemas.microsoft.com/office/drawing/2014/main" id="{E600E850-66A7-A960-57A9-7A795B7CA62B}"/>
                </a:ext>
              </a:extLst>
            </p:cNvPr>
            <p:cNvSpPr txBox="1"/>
            <p:nvPr/>
          </p:nvSpPr>
          <p:spPr>
            <a:xfrm>
              <a:off x="564940" y="5767048"/>
              <a:ext cx="2721193" cy="33730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700" kern="0" spc="-100">
                  <a:solidFill>
                    <a:schemeClr val="tx1">
                      <a:lumMod val="75000"/>
                      <a:lumOff val="25000"/>
                    </a:schemeClr>
                  </a:solidFill>
                  <a:latin typeface="+mn-ea"/>
                  <a:cs typeface="メイリオ" panose="020B0604030504040204" pitchFamily="50" charset="-128"/>
                </a:rPr>
                <a:t>（こども家庭庁「児童育成支援拠点事業ガイドライン」より抜粋）</a:t>
              </a:r>
            </a:p>
          </p:txBody>
        </p:sp>
      </p:grpSp>
      <p:sp>
        <p:nvSpPr>
          <p:cNvPr id="7" name="テキスト ボックス 6">
            <a:extLst>
              <a:ext uri="{FF2B5EF4-FFF2-40B4-BE49-F238E27FC236}">
                <a16:creationId xmlns:a16="http://schemas.microsoft.com/office/drawing/2014/main" id="{E2E2677A-BF1C-C716-0C68-9A732277F6C9}"/>
              </a:ext>
            </a:extLst>
          </p:cNvPr>
          <p:cNvSpPr txBox="1"/>
          <p:nvPr/>
        </p:nvSpPr>
        <p:spPr>
          <a:xfrm>
            <a:off x="3133940" y="6747034"/>
            <a:ext cx="7085219" cy="266455"/>
          </a:xfrm>
          <a:prstGeom prst="rect">
            <a:avLst/>
          </a:prstGeom>
          <a:noFill/>
        </p:spPr>
        <p:txBody>
          <a:bodyPr wrap="square" lIns="72000" tIns="36000" rIns="72000" bIns="36000" rtlCol="0" anchor="ctr">
            <a:normAutofit fontScale="92500"/>
          </a:bodyPr>
          <a:lstStyle>
            <a:defPPr>
              <a:defRPr lang="en-US"/>
            </a:defPPr>
            <a:lvl1pPr marR="0" indent="0" algn="r" defTabSz="914400" fontAlgn="auto">
              <a:lnSpc>
                <a:spcPct val="110000"/>
              </a:lnSpc>
              <a:spcBef>
                <a:spcPts val="0"/>
              </a:spcBef>
              <a:spcAft>
                <a:spcPts val="300"/>
              </a:spcAft>
              <a:buClrTx/>
              <a:buSzTx/>
              <a:buFontTx/>
              <a:buNone/>
              <a:tabLst/>
              <a:defRPr kumimoji="1" sz="900" kern="0">
                <a:solidFill>
                  <a:schemeClr val="tx1">
                    <a:lumMod val="75000"/>
                    <a:lumOff val="25000"/>
                  </a:schemeClr>
                </a:solidFill>
                <a:latin typeface="+mn-ea"/>
                <a:cs typeface="メイリオ" panose="020B0604030504040204" pitchFamily="50" charset="-128"/>
              </a:defRPr>
            </a:lvl1pPr>
          </a:lstStyle>
          <a:p>
            <a:r>
              <a:rPr lang="en-US" altLang="ja-JP"/>
              <a:t>※</a:t>
            </a:r>
            <a:r>
              <a:rPr lang="ja-JP" altLang="en-US"/>
              <a:t>利用児童・保護者とタクシー間の契約は送迎加算の対象になりません。法人とタクシー会社の業務委託という形をとる必要があります。</a:t>
            </a:r>
            <a:endParaRPr lang="en-US" altLang="ja-JP"/>
          </a:p>
        </p:txBody>
      </p:sp>
      <p:sp>
        <p:nvSpPr>
          <p:cNvPr id="18" name="テキスト ボックス 17">
            <a:extLst>
              <a:ext uri="{FF2B5EF4-FFF2-40B4-BE49-F238E27FC236}">
                <a16:creationId xmlns:a16="http://schemas.microsoft.com/office/drawing/2014/main" id="{9C643D11-5CFD-6471-ADC3-13799379F04B}"/>
              </a:ext>
            </a:extLst>
          </p:cNvPr>
          <p:cNvSpPr txBox="1"/>
          <p:nvPr/>
        </p:nvSpPr>
        <p:spPr>
          <a:xfrm>
            <a:off x="-205828" y="7033518"/>
            <a:ext cx="10357734" cy="533131"/>
          </a:xfrm>
          <a:prstGeom prst="rect">
            <a:avLst/>
          </a:prstGeom>
          <a:noFill/>
        </p:spPr>
        <p:txBody>
          <a:bodyPr wrap="square" lIns="72000" tIns="36000" rIns="72000" bIns="36000" rtlCol="0" anchor="ctr">
            <a:normAutofit fontScale="92500" lnSpcReduction="20000"/>
          </a:bodyPr>
          <a:lstStyle/>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出所：こども家庭庁「児童育成支援拠点事業ガイドライン」</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/50439ba1-c44b-450c-b936-cf0f572709d7/f2e9ccae/20240826_policies_kosodateshien_jido-kyoten_03.pdf〉</a:t>
            </a:r>
            <a:r>
              <a:rPr kumimoji="1" lang="ja-JP" altLang="en-US" sz="900" dirty="0">
                <a:solidFill>
                  <a:schemeClr val="tx1">
                    <a:lumMod val="75000"/>
                    <a:lumOff val="25000"/>
                  </a:schemeClr>
                </a:solidFill>
              </a:rPr>
              <a:t>（最終閲覧日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 </a:t>
            </a:r>
            <a:r>
              <a:rPr kumimoji="1" lang="ja-JP" altLang="en-US" sz="900" kern="0" dirty="0">
                <a:solidFill>
                  <a:schemeClr val="tx1">
                    <a:lumMod val="75000"/>
                    <a:lumOff val="25000"/>
                  </a:schemeClr>
                </a:solidFill>
                <a:latin typeface="+mn-ea"/>
                <a:cs typeface="メイリオ" panose="020B0604030504040204" pitchFamily="50" charset="-128"/>
              </a:rPr>
              <a:t>、</a:t>
            </a:r>
            <a:endParaRPr kumimoji="1" lang="en-US" altLang="ja-JP" sz="900" kern="0" dirty="0">
              <a:solidFill>
                <a:schemeClr val="tx1">
                  <a:lumMod val="75000"/>
                  <a:lumOff val="25000"/>
                </a:schemeClr>
              </a:solidFill>
              <a:latin typeface="+mn-ea"/>
              <a:cs typeface="メイリオ" panose="020B0604030504040204" pitchFamily="50" charset="-128"/>
            </a:endParaRPr>
          </a:p>
          <a:p>
            <a:pPr algn="r" defTabSz="914400">
              <a:spcAft>
                <a:spcPts val="300"/>
              </a:spcAft>
            </a:pPr>
            <a:r>
              <a:rPr kumimoji="1" lang="ja-JP" altLang="en-US" sz="900" kern="0" dirty="0">
                <a:solidFill>
                  <a:schemeClr val="tx1">
                    <a:lumMod val="75000"/>
                    <a:lumOff val="25000"/>
                  </a:schemeClr>
                </a:solidFill>
                <a:latin typeface="+mn-ea"/>
                <a:cs typeface="メイリオ" panose="020B0604030504040204" pitchFamily="50" charset="-128"/>
              </a:rPr>
              <a:t>こども家庭庁「児童育成支援拠点事業ガイドラインのポイント解説～取組具体例とともに～」</a:t>
            </a:r>
            <a:r>
              <a:rPr kumimoji="1" lang="en-US" altLang="ja-JP" sz="900" kern="0" dirty="0">
                <a:solidFill>
                  <a:schemeClr val="tx1">
                    <a:lumMod val="75000"/>
                    <a:lumOff val="25000"/>
                  </a:schemeClr>
                </a:solidFill>
                <a:latin typeface="+mn-ea"/>
                <a:cs typeface="メイリオ" panose="020B0604030504040204" pitchFamily="50" charset="-128"/>
              </a:rPr>
              <a:t>〈https://www.cfa.go.jp/assets/contents/node/</a:t>
            </a:r>
            <a:r>
              <a:rPr kumimoji="1" lang="en-US" altLang="ja-JP" sz="900" kern="0" dirty="0" err="1">
                <a:solidFill>
                  <a:schemeClr val="tx1">
                    <a:lumMod val="75000"/>
                    <a:lumOff val="25000"/>
                  </a:schemeClr>
                </a:solidFill>
                <a:latin typeface="+mn-ea"/>
                <a:cs typeface="メイリオ" panose="020B0604030504040204" pitchFamily="50" charset="-128"/>
              </a:rPr>
              <a:t>basic_page</a:t>
            </a:r>
            <a:r>
              <a:rPr kumimoji="1" lang="en-US" altLang="ja-JP" sz="900" kern="0" dirty="0">
                <a:solidFill>
                  <a:schemeClr val="tx1">
                    <a:lumMod val="75000"/>
                    <a:lumOff val="25000"/>
                  </a:schemeClr>
                </a:solidFill>
                <a:latin typeface="+mn-ea"/>
                <a:cs typeface="メイリオ" panose="020B0604030504040204" pitchFamily="50" charset="-128"/>
              </a:rPr>
              <a:t>/</a:t>
            </a:r>
            <a:r>
              <a:rPr kumimoji="1" lang="en-US" altLang="ja-JP" sz="900" kern="0" dirty="0" err="1">
                <a:solidFill>
                  <a:schemeClr val="tx1">
                    <a:lumMod val="75000"/>
                    <a:lumOff val="25000"/>
                  </a:schemeClr>
                </a:solidFill>
                <a:latin typeface="+mn-ea"/>
                <a:cs typeface="メイリオ" panose="020B0604030504040204" pitchFamily="50" charset="-128"/>
              </a:rPr>
              <a:t>field_ref_resources</a:t>
            </a:r>
            <a:r>
              <a:rPr kumimoji="1" lang="en-US" altLang="ja-JP" sz="900" kern="0" dirty="0">
                <a:solidFill>
                  <a:schemeClr val="tx1">
                    <a:lumMod val="75000"/>
                    <a:lumOff val="25000"/>
                  </a:schemeClr>
                </a:solidFill>
                <a:latin typeface="+mn-ea"/>
                <a:cs typeface="メイリオ" panose="020B0604030504040204" pitchFamily="50" charset="-128"/>
              </a:rPr>
              <a:t>/50439ba1-c44b-450c-b936-cf0f572709d7/fc6b9eac/20250325_policies_kosodateshien_jido-kyoten_13.pdf〉</a:t>
            </a:r>
            <a:r>
              <a:rPr kumimoji="1" lang="ja-JP" altLang="en-US" sz="900" dirty="0">
                <a:solidFill>
                  <a:schemeClr val="tx1">
                    <a:lumMod val="75000"/>
                    <a:lumOff val="25000"/>
                  </a:schemeClr>
                </a:solidFill>
              </a:rPr>
              <a:t>（最終閲覧日</a:t>
            </a:r>
            <a:r>
              <a:rPr kumimoji="1" lang="en-US" altLang="ja-JP" sz="900" dirty="0">
                <a:solidFill>
                  <a:schemeClr val="tx1">
                    <a:lumMod val="75000"/>
                    <a:lumOff val="25000"/>
                  </a:schemeClr>
                </a:solidFill>
              </a:rPr>
              <a:t>2026/3/23</a:t>
            </a:r>
            <a:r>
              <a:rPr kumimoji="1" lang="ja-JP" altLang="en-US" sz="900" dirty="0">
                <a:solidFill>
                  <a:schemeClr val="tx1">
                    <a:lumMod val="75000"/>
                    <a:lumOff val="25000"/>
                  </a:schemeClr>
                </a:solidFill>
              </a:rPr>
              <a:t>）</a:t>
            </a:r>
            <a:r>
              <a:rPr kumimoji="1" lang="ja-JP" altLang="en-US" sz="900" kern="0" dirty="0">
                <a:solidFill>
                  <a:schemeClr val="tx1">
                    <a:lumMod val="75000"/>
                    <a:lumOff val="25000"/>
                  </a:schemeClr>
                </a:solidFill>
                <a:latin typeface="+mn-ea"/>
                <a:cs typeface="メイリオ" panose="020B0604030504040204" pitchFamily="50" charset="-128"/>
              </a:rPr>
              <a:t>を参考に日本総研作成</a:t>
            </a:r>
          </a:p>
        </p:txBody>
      </p:sp>
    </p:spTree>
    <p:extLst>
      <p:ext uri="{BB962C8B-B14F-4D97-AF65-F5344CB8AC3E}">
        <p14:creationId xmlns:p14="http://schemas.microsoft.com/office/powerpoint/2010/main" val="2157640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70059-BD8B-1709-FACE-2E2E8711BAD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EC1F151-E4B4-4919-C0CC-7D7C6370265F}"/>
              </a:ext>
            </a:extLst>
          </p:cNvPr>
          <p:cNvSpPr>
            <a:spLocks noGrp="1"/>
          </p:cNvSpPr>
          <p:nvPr>
            <p:ph type="title"/>
          </p:nvPr>
        </p:nvSpPr>
        <p:spPr>
          <a:xfrm>
            <a:off x="1025906" y="2555837"/>
            <a:ext cx="8640000" cy="1224000"/>
          </a:xfrm>
        </p:spPr>
        <p:txBody>
          <a:bodyPr/>
          <a:lstStyle/>
          <a:p>
            <a:pPr>
              <a:lnSpc>
                <a:spcPct val="110000"/>
              </a:lnSpc>
            </a:pPr>
            <a:r>
              <a:rPr lang="en-US" altLang="ja-JP" spc="0"/>
              <a:t>3.</a:t>
            </a:r>
            <a:r>
              <a:rPr lang="ja-JP" altLang="en-US" spc="0"/>
              <a:t>児童育成支援拠点運営時の</a:t>
            </a:r>
            <a:br>
              <a:rPr lang="en-US" altLang="ja-JP" spc="0"/>
            </a:br>
            <a:r>
              <a:rPr lang="ja-JP" altLang="en-US" spc="0"/>
              <a:t>ポイントについて</a:t>
            </a:r>
          </a:p>
        </p:txBody>
      </p:sp>
      <p:sp>
        <p:nvSpPr>
          <p:cNvPr id="3" name="スライド番号プレースホルダー 2">
            <a:extLst>
              <a:ext uri="{FF2B5EF4-FFF2-40B4-BE49-F238E27FC236}">
                <a16:creationId xmlns:a16="http://schemas.microsoft.com/office/drawing/2014/main" id="{A050D552-A8FB-9719-8E71-1A8A340CB95D}"/>
              </a:ext>
            </a:extLst>
          </p:cNvPr>
          <p:cNvSpPr>
            <a:spLocks noGrp="1"/>
          </p:cNvSpPr>
          <p:nvPr>
            <p:ph type="sldNum" sz="quarter" idx="12"/>
          </p:nvPr>
        </p:nvSpPr>
        <p:spPr/>
        <p:txBody>
          <a:bodyPr/>
          <a:lstStyle/>
          <a:p>
            <a:pPr algn="ctr"/>
            <a:fld id="{76EF8E48-CEE7-4676-9C0E-B2BDD8285033}" type="slidenum">
              <a:rPr kumimoji="1" lang="ja-JP" altLang="en-US" smtClean="0"/>
              <a:pPr algn="ctr"/>
              <a:t>70</a:t>
            </a:fld>
            <a:endParaRPr kumimoji="1" lang="ja-JP" altLang="en-US"/>
          </a:p>
        </p:txBody>
      </p:sp>
      <p:sp>
        <p:nvSpPr>
          <p:cNvPr id="9" name="テキスト プレースホルダー 8">
            <a:extLst>
              <a:ext uri="{FF2B5EF4-FFF2-40B4-BE49-F238E27FC236}">
                <a16:creationId xmlns:a16="http://schemas.microsoft.com/office/drawing/2014/main" id="{44174083-D4BA-4F33-59F3-F982D504F9D5}"/>
              </a:ext>
            </a:extLst>
          </p:cNvPr>
          <p:cNvSpPr>
            <a:spLocks noGrp="1"/>
          </p:cNvSpPr>
          <p:nvPr>
            <p:ph type="body" sz="half" idx="2"/>
          </p:nvPr>
        </p:nvSpPr>
        <p:spPr/>
        <p:txBody>
          <a:bodyPr/>
          <a:lstStyle/>
          <a:p>
            <a:r>
              <a:rPr lang="ja-JP" altLang="en-US" dirty="0"/>
              <a:t>⑵ 虐待発見時の通告等</a:t>
            </a:r>
          </a:p>
        </p:txBody>
      </p:sp>
    </p:spTree>
    <p:extLst>
      <p:ext uri="{BB962C8B-B14F-4D97-AF65-F5344CB8AC3E}">
        <p14:creationId xmlns:p14="http://schemas.microsoft.com/office/powerpoint/2010/main" val="3545695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787A-A5E2-43B7-0EA6-A7C9B4F89A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8CC7D0-7113-FA6A-CA64-1A54FD1B1B82}"/>
              </a:ext>
            </a:extLst>
          </p:cNvPr>
          <p:cNvSpPr>
            <a:spLocks noGrp="1"/>
          </p:cNvSpPr>
          <p:nvPr>
            <p:ph type="title"/>
          </p:nvPr>
        </p:nvSpPr>
        <p:spPr/>
        <p:txBody>
          <a:bodyPr/>
          <a:lstStyle/>
          <a:p>
            <a:r>
              <a:rPr kumimoji="1" lang="ja-JP" altLang="en-US" spc="0"/>
              <a:t>虐待の通告義務</a:t>
            </a:r>
          </a:p>
        </p:txBody>
      </p:sp>
      <p:sp>
        <p:nvSpPr>
          <p:cNvPr id="3" name="スライド番号プレースホルダー 2">
            <a:extLst>
              <a:ext uri="{FF2B5EF4-FFF2-40B4-BE49-F238E27FC236}">
                <a16:creationId xmlns:a16="http://schemas.microsoft.com/office/drawing/2014/main" id="{B919D80A-C54B-F2EA-0C9C-A332EC3DA913}"/>
              </a:ext>
            </a:extLst>
          </p:cNvPr>
          <p:cNvSpPr>
            <a:spLocks noGrp="1"/>
          </p:cNvSpPr>
          <p:nvPr>
            <p:ph type="sldNum" sz="quarter" idx="12"/>
          </p:nvPr>
        </p:nvSpPr>
        <p:spPr/>
        <p:txBody>
          <a:bodyPr/>
          <a:lstStyle/>
          <a:p>
            <a:pPr algn="ctr"/>
            <a:fld id="{76EF8E48-CEE7-4676-9C0E-B2BDD8285033}" type="slidenum">
              <a:rPr kumimoji="1" lang="ja-JP" altLang="en-US" smtClean="0"/>
              <a:pPr algn="ctr"/>
              <a:t>71</a:t>
            </a:fld>
            <a:endParaRPr kumimoji="1" lang="ja-JP" altLang="en-US"/>
          </a:p>
        </p:txBody>
      </p:sp>
      <p:sp>
        <p:nvSpPr>
          <p:cNvPr id="4" name="テキスト プレースホルダー 3">
            <a:extLst>
              <a:ext uri="{FF2B5EF4-FFF2-40B4-BE49-F238E27FC236}">
                <a16:creationId xmlns:a16="http://schemas.microsoft.com/office/drawing/2014/main" id="{FA30B807-2B87-96AC-4634-E91D80A58B6E}"/>
              </a:ext>
            </a:extLst>
          </p:cNvPr>
          <p:cNvSpPr>
            <a:spLocks noGrp="1"/>
          </p:cNvSpPr>
          <p:nvPr>
            <p:ph type="body" sz="half" idx="2"/>
          </p:nvPr>
        </p:nvSpPr>
        <p:spPr>
          <a:xfrm>
            <a:off x="539906" y="1002464"/>
            <a:ext cx="9612000" cy="720000"/>
          </a:xfrm>
        </p:spPr>
        <p:txBody>
          <a:bodyPr/>
          <a:lstStyle/>
          <a:p>
            <a:r>
              <a:rPr kumimoji="1" lang="ja-JP" altLang="en-US"/>
              <a:t>児童虐待の防止等に関する法律（児童虐待防止法）に規定されているとおり、虐待を発見した者は必ず通告を行う必要があります。</a:t>
            </a:r>
          </a:p>
          <a:p>
            <a:endParaRPr kumimoji="1" lang="ja-JP" altLang="en-US"/>
          </a:p>
        </p:txBody>
      </p:sp>
      <p:grpSp>
        <p:nvGrpSpPr>
          <p:cNvPr id="21" name="グループ化 20">
            <a:extLst>
              <a:ext uri="{FF2B5EF4-FFF2-40B4-BE49-F238E27FC236}">
                <a16:creationId xmlns:a16="http://schemas.microsoft.com/office/drawing/2014/main" id="{1531D3BE-8FFE-EDC7-F502-2D932E4641E5}"/>
              </a:ext>
            </a:extLst>
          </p:cNvPr>
          <p:cNvGrpSpPr/>
          <p:nvPr/>
        </p:nvGrpSpPr>
        <p:grpSpPr>
          <a:xfrm>
            <a:off x="642281" y="2420352"/>
            <a:ext cx="9509625" cy="1302019"/>
            <a:chOff x="642281" y="2423605"/>
            <a:chExt cx="9509625" cy="1404000"/>
          </a:xfrm>
        </p:grpSpPr>
        <p:sp>
          <p:nvSpPr>
            <p:cNvPr id="5" name="四角形: 角を丸くする 4">
              <a:extLst>
                <a:ext uri="{FF2B5EF4-FFF2-40B4-BE49-F238E27FC236}">
                  <a16:creationId xmlns:a16="http://schemas.microsoft.com/office/drawing/2014/main" id="{0B81D7E2-409A-8895-D97F-4B994A5B47A9}"/>
                </a:ext>
              </a:extLst>
            </p:cNvPr>
            <p:cNvSpPr/>
            <p:nvPr/>
          </p:nvSpPr>
          <p:spPr>
            <a:xfrm>
              <a:off x="1744718" y="2423605"/>
              <a:ext cx="8407188" cy="1404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0" rIns="216000" bIns="36000" rtlCol="0" anchor="ctr" anchorCtr="0"/>
            <a:lstStyle/>
            <a:p>
              <a:pPr algn="just">
                <a:lnSpc>
                  <a:spcPct val="130000"/>
                </a:lnSpc>
              </a:pPr>
              <a:r>
                <a:rPr kumimoji="1" lang="ja-JP" altLang="en-US" sz="1600" b="1" spc="100">
                  <a:solidFill>
                    <a:srgbClr val="019DB7"/>
                  </a:solidFill>
                </a:rPr>
                <a:t>児童虐待を受けたと思われる児童を発見した者は、速やかに、</a:t>
              </a:r>
              <a:r>
                <a:rPr kumimoji="1" lang="ja-JP" altLang="en-US" sz="1600" spc="100">
                  <a:solidFill>
                    <a:schemeClr val="tx1">
                      <a:lumMod val="75000"/>
                      <a:lumOff val="25000"/>
                    </a:schemeClr>
                  </a:solidFill>
                </a:rPr>
                <a:t>これを市町村、都道府県の設置する福祉事務所若しくは児童相談所又は児童委員を介して市町村、都道府県の設置する福祉事務所若しくは児童相談所に</a:t>
              </a:r>
              <a:r>
                <a:rPr kumimoji="1" lang="ja-JP" altLang="en-US" sz="1600" b="1" spc="100">
                  <a:solidFill>
                    <a:srgbClr val="019DB7"/>
                  </a:solidFill>
                </a:rPr>
                <a:t>通告しなければならない。</a:t>
              </a:r>
            </a:p>
          </p:txBody>
        </p:sp>
        <p:sp>
          <p:nvSpPr>
            <p:cNvPr id="20" name="四角形: 角を丸くする 19">
              <a:extLst>
                <a:ext uri="{FF2B5EF4-FFF2-40B4-BE49-F238E27FC236}">
                  <a16:creationId xmlns:a16="http://schemas.microsoft.com/office/drawing/2014/main" id="{1C2C14E1-8661-A6D4-84AE-725496479288}"/>
                </a:ext>
              </a:extLst>
            </p:cNvPr>
            <p:cNvSpPr/>
            <p:nvPr/>
          </p:nvSpPr>
          <p:spPr>
            <a:xfrm>
              <a:off x="642281" y="2423605"/>
              <a:ext cx="1102436" cy="1404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0" rIns="216000" bIns="36000" rtlCol="0" anchor="ctr" anchorCtr="0"/>
            <a:lstStyle/>
            <a:p>
              <a:pPr algn="ctr">
                <a:lnSpc>
                  <a:spcPct val="130000"/>
                </a:lnSpc>
              </a:pPr>
              <a:r>
                <a:rPr kumimoji="1" lang="ja-JP" altLang="en-US" sz="1600" b="1" spc="100">
                  <a:solidFill>
                    <a:schemeClr val="bg1"/>
                  </a:solidFill>
                </a:rPr>
                <a:t>第６条</a:t>
              </a:r>
            </a:p>
          </p:txBody>
        </p:sp>
      </p:grpSp>
      <p:grpSp>
        <p:nvGrpSpPr>
          <p:cNvPr id="22" name="グループ化 21">
            <a:extLst>
              <a:ext uri="{FF2B5EF4-FFF2-40B4-BE49-F238E27FC236}">
                <a16:creationId xmlns:a16="http://schemas.microsoft.com/office/drawing/2014/main" id="{35DB2664-B8CC-5E7D-B008-4813643D0BB3}"/>
              </a:ext>
            </a:extLst>
          </p:cNvPr>
          <p:cNvGrpSpPr/>
          <p:nvPr/>
        </p:nvGrpSpPr>
        <p:grpSpPr>
          <a:xfrm>
            <a:off x="642281" y="3875459"/>
            <a:ext cx="9509625" cy="1206980"/>
            <a:chOff x="642281" y="2423605"/>
            <a:chExt cx="9509625" cy="1404000"/>
          </a:xfrm>
        </p:grpSpPr>
        <p:sp>
          <p:nvSpPr>
            <p:cNvPr id="23" name="四角形: 角を丸くする 22">
              <a:extLst>
                <a:ext uri="{FF2B5EF4-FFF2-40B4-BE49-F238E27FC236}">
                  <a16:creationId xmlns:a16="http://schemas.microsoft.com/office/drawing/2014/main" id="{D041D143-D743-D590-C855-C8D0A76E7CBE}"/>
                </a:ext>
              </a:extLst>
            </p:cNvPr>
            <p:cNvSpPr/>
            <p:nvPr/>
          </p:nvSpPr>
          <p:spPr>
            <a:xfrm>
              <a:off x="1744718" y="2423605"/>
              <a:ext cx="8407188" cy="1404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0" rIns="216000" bIns="36000" rtlCol="0" anchor="ctr" anchorCtr="0"/>
            <a:lstStyle/>
            <a:p>
              <a:pPr algn="just">
                <a:lnSpc>
                  <a:spcPct val="130000"/>
                </a:lnSpc>
              </a:pPr>
              <a:r>
                <a:rPr kumimoji="1" lang="ja-JP" altLang="en-US" sz="1600" spc="100">
                  <a:solidFill>
                    <a:schemeClr val="tx1">
                      <a:lumMod val="75000"/>
                      <a:lumOff val="25000"/>
                    </a:schemeClr>
                  </a:solidFill>
                </a:rPr>
                <a:t>刑法</a:t>
              </a:r>
              <a:r>
                <a:rPr kumimoji="1" lang="zh-CN" altLang="en-US" sz="1600" spc="100">
                  <a:solidFill>
                    <a:schemeClr val="tx1">
                      <a:lumMod val="75000"/>
                      <a:lumOff val="25000"/>
                    </a:schemeClr>
                  </a:solidFill>
                </a:rPr>
                <a:t>（明治四十年法律第四十五号）</a:t>
              </a:r>
              <a:r>
                <a:rPr kumimoji="1" lang="ja-JP" altLang="en-US" sz="1600" spc="100">
                  <a:solidFill>
                    <a:schemeClr val="tx1">
                      <a:lumMod val="75000"/>
                      <a:lumOff val="25000"/>
                    </a:schemeClr>
                  </a:solidFill>
                </a:rPr>
                <a:t>の秘密漏示罪の規定その他の守秘義務に関する法律の規定は、第一項の規定による</a:t>
              </a:r>
              <a:r>
                <a:rPr kumimoji="1" lang="ja-JP" altLang="en-US" sz="1600" b="1" spc="100">
                  <a:solidFill>
                    <a:srgbClr val="019DB7"/>
                  </a:solidFill>
                </a:rPr>
                <a:t>通告をする義務の遵守を妨げるものと解釈してはならない。</a:t>
              </a:r>
            </a:p>
          </p:txBody>
        </p:sp>
        <p:sp>
          <p:nvSpPr>
            <p:cNvPr id="24" name="四角形: 角を丸くする 23">
              <a:extLst>
                <a:ext uri="{FF2B5EF4-FFF2-40B4-BE49-F238E27FC236}">
                  <a16:creationId xmlns:a16="http://schemas.microsoft.com/office/drawing/2014/main" id="{4CCA9444-6FCF-3B0A-7C2F-FF1222EF35F2}"/>
                </a:ext>
              </a:extLst>
            </p:cNvPr>
            <p:cNvSpPr/>
            <p:nvPr/>
          </p:nvSpPr>
          <p:spPr>
            <a:xfrm>
              <a:off x="642281" y="2423605"/>
              <a:ext cx="1102436" cy="1404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0" rIns="216000" bIns="36000" rtlCol="0" anchor="ctr" anchorCtr="0"/>
            <a:lstStyle/>
            <a:p>
              <a:pPr algn="ctr">
                <a:lnSpc>
                  <a:spcPct val="130000"/>
                </a:lnSpc>
              </a:pPr>
              <a:r>
                <a:rPr kumimoji="1" lang="ja-JP" altLang="en-US" sz="1600" b="1" spc="100">
                  <a:solidFill>
                    <a:schemeClr val="bg1"/>
                  </a:solidFill>
                </a:rPr>
                <a:t>第６条３</a:t>
              </a:r>
            </a:p>
          </p:txBody>
        </p:sp>
      </p:grpSp>
      <p:grpSp>
        <p:nvGrpSpPr>
          <p:cNvPr id="25" name="グループ化 24">
            <a:extLst>
              <a:ext uri="{FF2B5EF4-FFF2-40B4-BE49-F238E27FC236}">
                <a16:creationId xmlns:a16="http://schemas.microsoft.com/office/drawing/2014/main" id="{1D764128-66F0-B11F-FACE-E4D7AC7F493A}"/>
              </a:ext>
            </a:extLst>
          </p:cNvPr>
          <p:cNvGrpSpPr/>
          <p:nvPr/>
        </p:nvGrpSpPr>
        <p:grpSpPr>
          <a:xfrm>
            <a:off x="642281" y="5235527"/>
            <a:ext cx="9509625" cy="1937337"/>
            <a:chOff x="642281" y="2423605"/>
            <a:chExt cx="9509625" cy="1404000"/>
          </a:xfrm>
        </p:grpSpPr>
        <p:sp>
          <p:nvSpPr>
            <p:cNvPr id="26" name="四角形: 角を丸くする 25">
              <a:extLst>
                <a:ext uri="{FF2B5EF4-FFF2-40B4-BE49-F238E27FC236}">
                  <a16:creationId xmlns:a16="http://schemas.microsoft.com/office/drawing/2014/main" id="{8A112A0B-DDB7-F5AA-482A-C1F1E8A3CC66}"/>
                </a:ext>
              </a:extLst>
            </p:cNvPr>
            <p:cNvSpPr/>
            <p:nvPr/>
          </p:nvSpPr>
          <p:spPr>
            <a:xfrm>
              <a:off x="1744718" y="2423605"/>
              <a:ext cx="8407188" cy="1404000"/>
            </a:xfrm>
            <a:prstGeom prst="roundRect">
              <a:avLst>
                <a:gd name="adj" fmla="val 0"/>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0" rIns="216000" bIns="36000" rtlCol="0" anchor="ctr" anchorCtr="0"/>
            <a:lstStyle/>
            <a:p>
              <a:pPr algn="just">
                <a:lnSpc>
                  <a:spcPct val="130000"/>
                </a:lnSpc>
              </a:pPr>
              <a:r>
                <a:rPr kumimoji="1" lang="ja-JP" altLang="en-US" sz="1600" spc="100">
                  <a:solidFill>
                    <a:schemeClr val="tx1">
                      <a:lumMod val="75000"/>
                      <a:lumOff val="25000"/>
                    </a:schemeClr>
                  </a:solidFill>
                </a:rPr>
                <a:t>市町村、都道府県の設置する福祉事務所又は児童相談所が前条第一項の規定による通告を受けた場合においては、当該通告を受けた市町村、都道府県の設置する福祉事務所又は児童相談所の所長、所員その他の職員及び当該通告を仲介した児童委員は、その職務上知り得た事項であって</a:t>
              </a:r>
              <a:r>
                <a:rPr kumimoji="1" lang="ja-JP" altLang="en-US" sz="1600" b="1" spc="100">
                  <a:solidFill>
                    <a:srgbClr val="019DB7"/>
                  </a:solidFill>
                </a:rPr>
                <a:t>当該通告をした者を特定させるものを漏らしてはならない。</a:t>
              </a:r>
            </a:p>
          </p:txBody>
        </p:sp>
        <p:sp>
          <p:nvSpPr>
            <p:cNvPr id="27" name="四角形: 角を丸くする 26">
              <a:extLst>
                <a:ext uri="{FF2B5EF4-FFF2-40B4-BE49-F238E27FC236}">
                  <a16:creationId xmlns:a16="http://schemas.microsoft.com/office/drawing/2014/main" id="{BB98A48B-5DF1-1D46-9605-CC91D8B9524D}"/>
                </a:ext>
              </a:extLst>
            </p:cNvPr>
            <p:cNvSpPr/>
            <p:nvPr/>
          </p:nvSpPr>
          <p:spPr>
            <a:xfrm>
              <a:off x="642281" y="2423605"/>
              <a:ext cx="1102436" cy="1404000"/>
            </a:xfrm>
            <a:prstGeom prst="roundRect">
              <a:avLst>
                <a:gd name="adj" fmla="val 0"/>
              </a:avLst>
            </a:prstGeom>
            <a:solidFill>
              <a:srgbClr val="019DB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0" rIns="216000" bIns="36000" rtlCol="0" anchor="ctr" anchorCtr="0"/>
            <a:lstStyle/>
            <a:p>
              <a:pPr algn="ctr">
                <a:lnSpc>
                  <a:spcPct val="130000"/>
                </a:lnSpc>
              </a:pPr>
              <a:r>
                <a:rPr kumimoji="1" lang="ja-JP" altLang="en-US" sz="1600" b="1" spc="100">
                  <a:solidFill>
                    <a:schemeClr val="bg1"/>
                  </a:solidFill>
                </a:rPr>
                <a:t>第７条</a:t>
              </a:r>
            </a:p>
          </p:txBody>
        </p:sp>
      </p:grpSp>
      <p:sp>
        <p:nvSpPr>
          <p:cNvPr id="28" name="四角形: 角を丸くする 27">
            <a:extLst>
              <a:ext uri="{FF2B5EF4-FFF2-40B4-BE49-F238E27FC236}">
                <a16:creationId xmlns:a16="http://schemas.microsoft.com/office/drawing/2014/main" id="{6202AD18-89F0-D48E-5B83-E1F3FABEE400}"/>
              </a:ext>
            </a:extLst>
          </p:cNvPr>
          <p:cNvSpPr/>
          <p:nvPr/>
        </p:nvSpPr>
        <p:spPr>
          <a:xfrm>
            <a:off x="2720585" y="1819440"/>
            <a:ext cx="5250642" cy="423666"/>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2000" b="1" spc="150" dirty="0"/>
              <a:t>児童虐待の防止等に関する法律</a:t>
            </a:r>
          </a:p>
        </p:txBody>
      </p:sp>
      <p:sp>
        <p:nvSpPr>
          <p:cNvPr id="6" name="四角形: 角を丸くする 5">
            <a:extLst>
              <a:ext uri="{FF2B5EF4-FFF2-40B4-BE49-F238E27FC236}">
                <a16:creationId xmlns:a16="http://schemas.microsoft.com/office/drawing/2014/main" id="{D286543D-F209-6E08-BDC9-A7C0CF3D1FF9}"/>
              </a:ext>
            </a:extLst>
          </p:cNvPr>
          <p:cNvSpPr/>
          <p:nvPr/>
        </p:nvSpPr>
        <p:spPr>
          <a:xfrm>
            <a:off x="1282413" y="7200537"/>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lnSpc>
                <a:spcPct val="130000"/>
              </a:lnSpc>
              <a:buClr>
                <a:schemeClr val="bg1">
                  <a:lumMod val="65000"/>
                </a:schemeClr>
              </a:buClr>
              <a:buSzPct val="70000"/>
            </a:pPr>
            <a:r>
              <a:rPr kumimoji="1" lang="en-US" altLang="ja-JP" sz="800">
                <a:solidFill>
                  <a:schemeClr val="tx1">
                    <a:lumMod val="75000"/>
                    <a:lumOff val="25000"/>
                  </a:schemeClr>
                </a:solidFill>
              </a:rPr>
              <a:t>※</a:t>
            </a:r>
            <a:r>
              <a:rPr kumimoji="1" lang="ja-JP" altLang="en-US" sz="800">
                <a:solidFill>
                  <a:schemeClr val="tx1">
                    <a:lumMod val="75000"/>
                    <a:lumOff val="25000"/>
                  </a:schemeClr>
                </a:solidFill>
              </a:rPr>
              <a:t>強調は日本総研</a:t>
            </a:r>
          </a:p>
        </p:txBody>
      </p:sp>
    </p:spTree>
    <p:extLst>
      <p:ext uri="{BB962C8B-B14F-4D97-AF65-F5344CB8AC3E}">
        <p14:creationId xmlns:p14="http://schemas.microsoft.com/office/powerpoint/2010/main" val="2600140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93FD9-C2E0-9C3D-36FB-450177B82B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BD25043-9289-FF42-F8BE-1380468885CD}"/>
              </a:ext>
            </a:extLst>
          </p:cNvPr>
          <p:cNvSpPr>
            <a:spLocks noGrp="1"/>
          </p:cNvSpPr>
          <p:nvPr>
            <p:ph type="title"/>
          </p:nvPr>
        </p:nvSpPr>
        <p:spPr/>
        <p:txBody>
          <a:bodyPr/>
          <a:lstStyle/>
          <a:p>
            <a:r>
              <a:rPr kumimoji="1" lang="ja-JP" altLang="en-US" spc="0"/>
              <a:t>虐待発見のためのチェック</a:t>
            </a:r>
          </a:p>
        </p:txBody>
      </p:sp>
      <p:sp>
        <p:nvSpPr>
          <p:cNvPr id="3" name="スライド番号プレースホルダー 2">
            <a:extLst>
              <a:ext uri="{FF2B5EF4-FFF2-40B4-BE49-F238E27FC236}">
                <a16:creationId xmlns:a16="http://schemas.microsoft.com/office/drawing/2014/main" id="{F65125B5-AF62-3F9F-9B24-C4A22E2E0B21}"/>
              </a:ext>
            </a:extLst>
          </p:cNvPr>
          <p:cNvSpPr>
            <a:spLocks noGrp="1"/>
          </p:cNvSpPr>
          <p:nvPr>
            <p:ph type="sldNum" sz="quarter" idx="12"/>
          </p:nvPr>
        </p:nvSpPr>
        <p:spPr/>
        <p:txBody>
          <a:bodyPr/>
          <a:lstStyle/>
          <a:p>
            <a:pPr algn="ctr"/>
            <a:fld id="{76EF8E48-CEE7-4676-9C0E-B2BDD8285033}" type="slidenum">
              <a:rPr kumimoji="1" lang="ja-JP" altLang="en-US" smtClean="0"/>
              <a:pPr algn="ctr"/>
              <a:t>72</a:t>
            </a:fld>
            <a:endParaRPr kumimoji="1" lang="ja-JP" altLang="en-US"/>
          </a:p>
        </p:txBody>
      </p:sp>
      <p:sp>
        <p:nvSpPr>
          <p:cNvPr id="4" name="テキスト プレースホルダー 3">
            <a:extLst>
              <a:ext uri="{FF2B5EF4-FFF2-40B4-BE49-F238E27FC236}">
                <a16:creationId xmlns:a16="http://schemas.microsoft.com/office/drawing/2014/main" id="{C424867E-3643-2114-6585-EE7AC7443285}"/>
              </a:ext>
            </a:extLst>
          </p:cNvPr>
          <p:cNvSpPr>
            <a:spLocks noGrp="1"/>
          </p:cNvSpPr>
          <p:nvPr>
            <p:ph type="body" sz="half" idx="2"/>
          </p:nvPr>
        </p:nvSpPr>
        <p:spPr>
          <a:xfrm>
            <a:off x="539906" y="1002464"/>
            <a:ext cx="9612000" cy="720000"/>
          </a:xfrm>
        </p:spPr>
        <p:txBody>
          <a:bodyPr/>
          <a:lstStyle/>
          <a:p>
            <a:r>
              <a:rPr kumimoji="1" lang="ja-JP" altLang="en-US"/>
              <a:t>虐待を見逃さずに発見するために、以下の「気づきのポイント情報共有ツール」等を活用するなど、定期的にチェックを行うことができると望ましいです。</a:t>
            </a:r>
          </a:p>
        </p:txBody>
      </p:sp>
      <p:pic>
        <p:nvPicPr>
          <p:cNvPr id="5" name="図 4">
            <a:extLst>
              <a:ext uri="{FF2B5EF4-FFF2-40B4-BE49-F238E27FC236}">
                <a16:creationId xmlns:a16="http://schemas.microsoft.com/office/drawing/2014/main" id="{95AA6190-C43E-C0B8-DF9A-0ED0F43CE1FB}"/>
              </a:ext>
            </a:extLst>
          </p:cNvPr>
          <p:cNvPicPr>
            <a:picLocks noChangeAspect="1"/>
          </p:cNvPicPr>
          <p:nvPr/>
        </p:nvPicPr>
        <p:blipFill>
          <a:blip r:embed="rId2"/>
          <a:stretch>
            <a:fillRect/>
          </a:stretch>
        </p:blipFill>
        <p:spPr>
          <a:xfrm>
            <a:off x="1342043" y="2370518"/>
            <a:ext cx="8007727" cy="4498621"/>
          </a:xfrm>
          <a:prstGeom prst="rect">
            <a:avLst/>
          </a:prstGeom>
        </p:spPr>
      </p:pic>
      <p:grpSp>
        <p:nvGrpSpPr>
          <p:cNvPr id="6" name="グループ化 5">
            <a:extLst>
              <a:ext uri="{FF2B5EF4-FFF2-40B4-BE49-F238E27FC236}">
                <a16:creationId xmlns:a16="http://schemas.microsoft.com/office/drawing/2014/main" id="{4ABC2C98-3F6D-7EF2-EFCC-D40B9F5BBAD7}"/>
              </a:ext>
            </a:extLst>
          </p:cNvPr>
          <p:cNvGrpSpPr/>
          <p:nvPr/>
        </p:nvGrpSpPr>
        <p:grpSpPr>
          <a:xfrm>
            <a:off x="552280" y="1989251"/>
            <a:ext cx="5698190" cy="222096"/>
            <a:chOff x="552280" y="2206375"/>
            <a:chExt cx="5698190" cy="222096"/>
          </a:xfrm>
        </p:grpSpPr>
        <p:sp>
          <p:nvSpPr>
            <p:cNvPr id="7" name="四角形: 角を丸くする 6">
              <a:extLst>
                <a:ext uri="{FF2B5EF4-FFF2-40B4-BE49-F238E27FC236}">
                  <a16:creationId xmlns:a16="http://schemas.microsoft.com/office/drawing/2014/main" id="{C9CE22AA-6532-1C2F-EB79-61E16028D6B5}"/>
                </a:ext>
              </a:extLst>
            </p:cNvPr>
            <p:cNvSpPr/>
            <p:nvPr/>
          </p:nvSpPr>
          <p:spPr>
            <a:xfrm>
              <a:off x="850470" y="2206375"/>
              <a:ext cx="540000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気づきのポイント情報共有ツール（抜粋）</a:t>
              </a:r>
            </a:p>
          </p:txBody>
        </p:sp>
        <p:sp>
          <p:nvSpPr>
            <p:cNvPr id="8" name="四角形: 角を丸くする 7">
              <a:extLst>
                <a:ext uri="{FF2B5EF4-FFF2-40B4-BE49-F238E27FC236}">
                  <a16:creationId xmlns:a16="http://schemas.microsoft.com/office/drawing/2014/main" id="{46662626-3811-FE35-E423-AD4A0216E794}"/>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9" name="四角形: 角を丸くする 8">
            <a:extLst>
              <a:ext uri="{FF2B5EF4-FFF2-40B4-BE49-F238E27FC236}">
                <a16:creationId xmlns:a16="http://schemas.microsoft.com/office/drawing/2014/main" id="{79B7A41C-F9D5-1D44-1596-9EE5516AEC1D}"/>
              </a:ext>
            </a:extLst>
          </p:cNvPr>
          <p:cNvSpPr/>
          <p:nvPr/>
        </p:nvSpPr>
        <p:spPr>
          <a:xfrm>
            <a:off x="290956" y="7116527"/>
            <a:ext cx="1004095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r>
              <a:rPr kumimoji="1" lang="ja-JP" altLang="en-US" sz="800">
                <a:solidFill>
                  <a:schemeClr val="tx1">
                    <a:lumMod val="75000"/>
                    <a:lumOff val="25000"/>
                  </a:schemeClr>
                </a:solidFill>
              </a:rPr>
              <a:t>出典：こども家庭庁「保育所等から市町村又は児童相談所への定期的な情報提供について（周知）別添</a:t>
            </a:r>
            <a:r>
              <a:rPr kumimoji="1" lang="en-US" altLang="ja-JP" sz="800">
                <a:solidFill>
                  <a:schemeClr val="tx1">
                    <a:lumMod val="75000"/>
                    <a:lumOff val="25000"/>
                  </a:schemeClr>
                </a:solidFill>
              </a:rPr>
              <a:t>3</a:t>
            </a:r>
            <a:r>
              <a:rPr kumimoji="1" lang="ja-JP" altLang="en-US" sz="800">
                <a:solidFill>
                  <a:schemeClr val="tx1">
                    <a:lumMod val="75000"/>
                    <a:lumOff val="25000"/>
                  </a:schemeClr>
                </a:solidFill>
              </a:rPr>
              <a:t>）」</a:t>
            </a:r>
            <a:r>
              <a:rPr kumimoji="1" lang="en-US" altLang="ja-JP" sz="800">
                <a:solidFill>
                  <a:schemeClr val="tx1">
                    <a:lumMod val="75000"/>
                    <a:lumOff val="25000"/>
                  </a:schemeClr>
                </a:solidFill>
              </a:rPr>
              <a:t>〈https://www.cfa.go.jp/assets/contents/node/</a:t>
            </a:r>
            <a:r>
              <a:rPr kumimoji="1" lang="en-US" altLang="ja-JP" sz="800" err="1">
                <a:solidFill>
                  <a:schemeClr val="tx1">
                    <a:lumMod val="75000"/>
                    <a:lumOff val="25000"/>
                  </a:schemeClr>
                </a:solidFill>
              </a:rPr>
              <a:t>basic_page</a:t>
            </a:r>
            <a:r>
              <a:rPr kumimoji="1" lang="en-US" altLang="ja-JP" sz="800">
                <a:solidFill>
                  <a:schemeClr val="tx1">
                    <a:lumMod val="75000"/>
                    <a:lumOff val="25000"/>
                  </a:schemeClr>
                </a:solidFill>
              </a:rPr>
              <a:t>/</a:t>
            </a:r>
            <a:r>
              <a:rPr kumimoji="1" lang="en-US" altLang="ja-JP" sz="800" err="1">
                <a:solidFill>
                  <a:schemeClr val="tx1">
                    <a:lumMod val="75000"/>
                    <a:lumOff val="25000"/>
                  </a:schemeClr>
                </a:solidFill>
              </a:rPr>
              <a:t>field_ref_resources</a:t>
            </a:r>
            <a:r>
              <a:rPr kumimoji="1" lang="en-US" altLang="ja-JP" sz="800">
                <a:solidFill>
                  <a:schemeClr val="tx1">
                    <a:lumMod val="75000"/>
                    <a:lumOff val="25000"/>
                  </a:schemeClr>
                </a:solidFill>
              </a:rPr>
              <a:t>/fdf4848a-9194-4b7c-b228-1b7ed4847d58/4ae45759/20230804_policies_jidougyakutai_hourei-tsuuchi_174.pdf〉</a:t>
            </a:r>
            <a:r>
              <a:rPr kumimoji="1" lang="ja-JP" altLang="en-US" sz="800">
                <a:solidFill>
                  <a:schemeClr val="tx1">
                    <a:lumMod val="75000"/>
                    <a:lumOff val="25000"/>
                  </a:schemeClr>
                </a:solidFill>
              </a:rPr>
              <a:t> （最終閲覧日</a:t>
            </a:r>
            <a:r>
              <a:rPr kumimoji="1" lang="en-US" altLang="ja-JP" sz="800">
                <a:solidFill>
                  <a:schemeClr val="tx1">
                    <a:lumMod val="75000"/>
                    <a:lumOff val="25000"/>
                  </a:schemeClr>
                </a:solidFill>
              </a:rPr>
              <a:t>2026/3/23</a:t>
            </a:r>
            <a:r>
              <a:rPr kumimoji="1" lang="ja-JP" altLang="en-US" sz="800">
                <a:solidFill>
                  <a:schemeClr val="tx1">
                    <a:lumMod val="75000"/>
                    <a:lumOff val="25000"/>
                  </a:schemeClr>
                </a:solidFill>
              </a:rPr>
              <a:t>）より抜粋</a:t>
            </a:r>
          </a:p>
        </p:txBody>
      </p:sp>
    </p:spTree>
    <p:extLst>
      <p:ext uri="{BB962C8B-B14F-4D97-AF65-F5344CB8AC3E}">
        <p14:creationId xmlns:p14="http://schemas.microsoft.com/office/powerpoint/2010/main" val="40419661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DDBDF-D209-268B-0440-B4B40F7562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9F2D9F-3649-3354-1709-49B95B326FC0}"/>
              </a:ext>
            </a:extLst>
          </p:cNvPr>
          <p:cNvSpPr>
            <a:spLocks noGrp="1"/>
          </p:cNvSpPr>
          <p:nvPr>
            <p:ph type="title"/>
          </p:nvPr>
        </p:nvSpPr>
        <p:spPr/>
        <p:txBody>
          <a:bodyPr/>
          <a:lstStyle/>
          <a:p>
            <a:r>
              <a:rPr kumimoji="1" lang="ja-JP" altLang="en-US" spc="0"/>
              <a:t>虐待通告を含むイレギュラー発生時の対応フロー</a:t>
            </a:r>
          </a:p>
        </p:txBody>
      </p:sp>
      <p:sp>
        <p:nvSpPr>
          <p:cNvPr id="3" name="スライド番号プレースホルダー 2">
            <a:extLst>
              <a:ext uri="{FF2B5EF4-FFF2-40B4-BE49-F238E27FC236}">
                <a16:creationId xmlns:a16="http://schemas.microsoft.com/office/drawing/2014/main" id="{4FB26F0A-3B73-64E3-0B35-1CC77A9DA481}"/>
              </a:ext>
            </a:extLst>
          </p:cNvPr>
          <p:cNvSpPr>
            <a:spLocks noGrp="1"/>
          </p:cNvSpPr>
          <p:nvPr>
            <p:ph type="sldNum" sz="quarter" idx="12"/>
          </p:nvPr>
        </p:nvSpPr>
        <p:spPr/>
        <p:txBody>
          <a:bodyPr/>
          <a:lstStyle/>
          <a:p>
            <a:pPr algn="ctr"/>
            <a:fld id="{76EF8E48-CEE7-4676-9C0E-B2BDD8285033}" type="slidenum">
              <a:rPr kumimoji="1" lang="ja-JP" altLang="en-US" smtClean="0"/>
              <a:pPr algn="ctr"/>
              <a:t>73</a:t>
            </a:fld>
            <a:endParaRPr kumimoji="1" lang="ja-JP" altLang="en-US"/>
          </a:p>
        </p:txBody>
      </p:sp>
      <p:sp>
        <p:nvSpPr>
          <p:cNvPr id="4" name="テキスト プレースホルダー 3">
            <a:extLst>
              <a:ext uri="{FF2B5EF4-FFF2-40B4-BE49-F238E27FC236}">
                <a16:creationId xmlns:a16="http://schemas.microsoft.com/office/drawing/2014/main" id="{E3CA5A80-68B0-1AEF-8DAB-C11F75B8F889}"/>
              </a:ext>
            </a:extLst>
          </p:cNvPr>
          <p:cNvSpPr>
            <a:spLocks noGrp="1"/>
          </p:cNvSpPr>
          <p:nvPr>
            <p:ph type="body" sz="half" idx="2"/>
          </p:nvPr>
        </p:nvSpPr>
        <p:spPr>
          <a:xfrm>
            <a:off x="539906" y="1002464"/>
            <a:ext cx="9612000" cy="1274045"/>
          </a:xfrm>
        </p:spPr>
        <p:txBody>
          <a:bodyPr/>
          <a:lstStyle/>
          <a:p>
            <a:pPr marL="285750" indent="-285750">
              <a:buClr>
                <a:srgbClr val="01B4D2"/>
              </a:buClr>
              <a:buSzPct val="80000"/>
              <a:buFont typeface="Wingdings" panose="05000000000000000000" pitchFamily="2" charset="2"/>
              <a:buChar char="l"/>
            </a:pPr>
            <a:r>
              <a:rPr kumimoji="1" lang="ja-JP" altLang="en-US" dirty="0"/>
              <a:t>虐待通告をはじめ、帰り渋り、事故・病気（軽微なものを除く）等のイレギュラーが発生した際、対応フローの大枠は以下のとおりです。</a:t>
            </a:r>
          </a:p>
          <a:p>
            <a:pPr marL="285750" indent="-285750">
              <a:buClr>
                <a:srgbClr val="01B4D2"/>
              </a:buClr>
              <a:buSzPct val="80000"/>
              <a:buFont typeface="Wingdings" panose="05000000000000000000" pitchFamily="2" charset="2"/>
              <a:buChar char="l"/>
            </a:pPr>
            <a:r>
              <a:rPr kumimoji="1" lang="ja-JP" altLang="en-US" dirty="0"/>
              <a:t>あらかじめ、イレギュラー発生時の事業者内での報告等のフローの検討や、夜間・休日等におけるイレギュラー発生後の対応フローについて自治体とのすり合わせを行っておく必要があります。</a:t>
            </a:r>
          </a:p>
        </p:txBody>
      </p:sp>
      <p:sp>
        <p:nvSpPr>
          <p:cNvPr id="20" name="四角形: 角を丸くする 19">
            <a:extLst>
              <a:ext uri="{FF2B5EF4-FFF2-40B4-BE49-F238E27FC236}">
                <a16:creationId xmlns:a16="http://schemas.microsoft.com/office/drawing/2014/main" id="{D1E217E6-251F-401C-C6EE-30C879A8FBF5}"/>
              </a:ext>
            </a:extLst>
          </p:cNvPr>
          <p:cNvSpPr/>
          <p:nvPr/>
        </p:nvSpPr>
        <p:spPr>
          <a:xfrm>
            <a:off x="2645906" y="2485833"/>
            <a:ext cx="5400000" cy="31624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b="1" spc="150">
                <a:solidFill>
                  <a:srgbClr val="01B4D2"/>
                </a:solidFill>
              </a:rPr>
              <a:t>イレギュラー発生時の対応フローの大枠</a:t>
            </a:r>
          </a:p>
        </p:txBody>
      </p:sp>
      <p:grpSp>
        <p:nvGrpSpPr>
          <p:cNvPr id="41" name="グループ化 40">
            <a:extLst>
              <a:ext uri="{FF2B5EF4-FFF2-40B4-BE49-F238E27FC236}">
                <a16:creationId xmlns:a16="http://schemas.microsoft.com/office/drawing/2014/main" id="{EB0B16C1-E000-5C4F-F3D7-111AFEF5E6FC}"/>
              </a:ext>
            </a:extLst>
          </p:cNvPr>
          <p:cNvGrpSpPr/>
          <p:nvPr/>
        </p:nvGrpSpPr>
        <p:grpSpPr>
          <a:xfrm>
            <a:off x="1087344" y="3004108"/>
            <a:ext cx="9237125" cy="4218443"/>
            <a:chOff x="914782" y="2927268"/>
            <a:chExt cx="9237125" cy="4218443"/>
          </a:xfrm>
        </p:grpSpPr>
        <p:sp>
          <p:nvSpPr>
            <p:cNvPr id="22" name="四角形: 角を丸くする 21">
              <a:extLst>
                <a:ext uri="{FF2B5EF4-FFF2-40B4-BE49-F238E27FC236}">
                  <a16:creationId xmlns:a16="http://schemas.microsoft.com/office/drawing/2014/main" id="{20AC5561-9786-2769-AEED-C09826975AAD}"/>
                </a:ext>
              </a:extLst>
            </p:cNvPr>
            <p:cNvSpPr/>
            <p:nvPr/>
          </p:nvSpPr>
          <p:spPr>
            <a:xfrm>
              <a:off x="914782" y="2927268"/>
              <a:ext cx="3600000" cy="38677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a:t>自治体</a:t>
              </a:r>
            </a:p>
          </p:txBody>
        </p:sp>
        <p:sp>
          <p:nvSpPr>
            <p:cNvPr id="23" name="四角形: 角を丸くする 22">
              <a:extLst>
                <a:ext uri="{FF2B5EF4-FFF2-40B4-BE49-F238E27FC236}">
                  <a16:creationId xmlns:a16="http://schemas.microsoft.com/office/drawing/2014/main" id="{099F9E39-AEEB-297D-1F8A-082754619FFA}"/>
                </a:ext>
              </a:extLst>
            </p:cNvPr>
            <p:cNvSpPr/>
            <p:nvPr/>
          </p:nvSpPr>
          <p:spPr>
            <a:xfrm>
              <a:off x="5831906" y="2927268"/>
              <a:ext cx="3600000" cy="38677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a:t>事業者</a:t>
              </a:r>
            </a:p>
          </p:txBody>
        </p:sp>
        <p:sp>
          <p:nvSpPr>
            <p:cNvPr id="24" name="四角形: 角を丸くする 23">
              <a:extLst>
                <a:ext uri="{FF2B5EF4-FFF2-40B4-BE49-F238E27FC236}">
                  <a16:creationId xmlns:a16="http://schemas.microsoft.com/office/drawing/2014/main" id="{7B83BC6C-E481-5644-F13E-387D3E408B8D}"/>
                </a:ext>
              </a:extLst>
            </p:cNvPr>
            <p:cNvSpPr/>
            <p:nvPr/>
          </p:nvSpPr>
          <p:spPr>
            <a:xfrm>
              <a:off x="6011906" y="3549502"/>
              <a:ext cx="3240000" cy="396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a:t>イレギュラー発生</a:t>
              </a:r>
            </a:p>
          </p:txBody>
        </p:sp>
        <p:sp>
          <p:nvSpPr>
            <p:cNvPr id="25" name="四角形: 角を丸くする 24">
              <a:extLst>
                <a:ext uri="{FF2B5EF4-FFF2-40B4-BE49-F238E27FC236}">
                  <a16:creationId xmlns:a16="http://schemas.microsoft.com/office/drawing/2014/main" id="{6C8D9359-9410-80C5-8221-FD0F220BF729}"/>
                </a:ext>
              </a:extLst>
            </p:cNvPr>
            <p:cNvSpPr/>
            <p:nvPr/>
          </p:nvSpPr>
          <p:spPr>
            <a:xfrm>
              <a:off x="6011906" y="4953194"/>
              <a:ext cx="3240000" cy="396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dirty="0"/>
                <a:t>報 告</a:t>
              </a:r>
            </a:p>
          </p:txBody>
        </p:sp>
        <p:sp>
          <p:nvSpPr>
            <p:cNvPr id="26" name="四角形: 角を丸くする 25">
              <a:extLst>
                <a:ext uri="{FF2B5EF4-FFF2-40B4-BE49-F238E27FC236}">
                  <a16:creationId xmlns:a16="http://schemas.microsoft.com/office/drawing/2014/main" id="{9D0D4A4E-56DB-811E-3513-10628A053A21}"/>
                </a:ext>
              </a:extLst>
            </p:cNvPr>
            <p:cNvSpPr/>
            <p:nvPr/>
          </p:nvSpPr>
          <p:spPr>
            <a:xfrm>
              <a:off x="1094782" y="4953194"/>
              <a:ext cx="3240000" cy="396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a:t>報告受理</a:t>
              </a:r>
            </a:p>
          </p:txBody>
        </p:sp>
        <p:sp>
          <p:nvSpPr>
            <p:cNvPr id="27" name="四角形: 角を丸くする 26">
              <a:extLst>
                <a:ext uri="{FF2B5EF4-FFF2-40B4-BE49-F238E27FC236}">
                  <a16:creationId xmlns:a16="http://schemas.microsoft.com/office/drawing/2014/main" id="{5AF1F2C4-7244-4335-3EE1-C43AB277EB4D}"/>
                </a:ext>
              </a:extLst>
            </p:cNvPr>
            <p:cNvSpPr/>
            <p:nvPr/>
          </p:nvSpPr>
          <p:spPr>
            <a:xfrm>
              <a:off x="6888481" y="4071348"/>
              <a:ext cx="3263426" cy="756000"/>
            </a:xfrm>
            <a:prstGeom prst="roundRect">
              <a:avLst>
                <a:gd name="adj" fmla="val 15522"/>
              </a:avLst>
            </a:prstGeom>
            <a:solidFill>
              <a:srgbClr val="FAFF9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36000" rtlCol="0" anchor="ctr"/>
            <a:lstStyle/>
            <a:p>
              <a:pPr>
                <a:lnSpc>
                  <a:spcPct val="130000"/>
                </a:lnSpc>
              </a:pPr>
              <a:r>
                <a:rPr kumimoji="1" lang="ja-JP" altLang="en-US" sz="1400" b="1" spc="100">
                  <a:solidFill>
                    <a:srgbClr val="FE7C34"/>
                  </a:solidFill>
                </a:rPr>
                <a:t>事業者内での報告フロー</a:t>
              </a:r>
              <a:r>
                <a:rPr kumimoji="1" lang="ja-JP" altLang="en-US" sz="1400" spc="100">
                  <a:solidFill>
                    <a:schemeClr val="tx1">
                      <a:lumMod val="75000"/>
                      <a:lumOff val="25000"/>
                    </a:schemeClr>
                  </a:solidFill>
                </a:rPr>
                <a:t>について、</a:t>
              </a:r>
              <a:endParaRPr kumimoji="1" lang="en-US" altLang="ja-JP" sz="1400" spc="100">
                <a:solidFill>
                  <a:schemeClr val="tx1">
                    <a:lumMod val="75000"/>
                    <a:lumOff val="25000"/>
                  </a:schemeClr>
                </a:solidFill>
              </a:endParaRPr>
            </a:p>
            <a:p>
              <a:pPr>
                <a:lnSpc>
                  <a:spcPct val="130000"/>
                </a:lnSpc>
              </a:pPr>
              <a:r>
                <a:rPr kumimoji="1" lang="ja-JP" altLang="en-US" sz="1400" spc="100">
                  <a:solidFill>
                    <a:schemeClr val="tx1">
                      <a:lumMod val="75000"/>
                      <a:lumOff val="25000"/>
                    </a:schemeClr>
                  </a:solidFill>
                </a:rPr>
                <a:t>各事業者にて事前検討が必要</a:t>
              </a:r>
            </a:p>
          </p:txBody>
        </p:sp>
        <p:sp>
          <p:nvSpPr>
            <p:cNvPr id="28" name="四角形: 角を丸くする 27">
              <a:extLst>
                <a:ext uri="{FF2B5EF4-FFF2-40B4-BE49-F238E27FC236}">
                  <a16:creationId xmlns:a16="http://schemas.microsoft.com/office/drawing/2014/main" id="{52F217CF-9DC2-DC82-60A7-40F4BC14C841}"/>
                </a:ext>
              </a:extLst>
            </p:cNvPr>
            <p:cNvSpPr/>
            <p:nvPr/>
          </p:nvSpPr>
          <p:spPr>
            <a:xfrm>
              <a:off x="3831220" y="5454323"/>
              <a:ext cx="6320687" cy="756000"/>
            </a:xfrm>
            <a:prstGeom prst="roundRect">
              <a:avLst>
                <a:gd name="adj" fmla="val 15522"/>
              </a:avLst>
            </a:prstGeom>
            <a:solidFill>
              <a:srgbClr val="FAFF9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36000" rtlCol="0" anchor="ctr"/>
            <a:lstStyle/>
            <a:p>
              <a:pPr>
                <a:lnSpc>
                  <a:spcPct val="130000"/>
                </a:lnSpc>
              </a:pPr>
              <a:r>
                <a:rPr kumimoji="1" lang="ja-JP" altLang="en-US" sz="1400">
                  <a:solidFill>
                    <a:schemeClr val="tx1">
                      <a:lumMod val="75000"/>
                      <a:lumOff val="25000"/>
                    </a:schemeClr>
                  </a:solidFill>
                </a:rPr>
                <a:t>報告後の対応は</a:t>
              </a:r>
              <a:r>
                <a:rPr kumimoji="1" lang="ja-JP" altLang="en-US" sz="1400" b="1">
                  <a:solidFill>
                    <a:srgbClr val="FE7C34"/>
                  </a:solidFill>
                </a:rPr>
                <a:t>原則自治体</a:t>
              </a:r>
              <a:r>
                <a:rPr kumimoji="1" lang="ja-JP" altLang="en-US" sz="1400">
                  <a:solidFill>
                    <a:schemeClr val="tx1">
                      <a:lumMod val="75000"/>
                      <a:lumOff val="25000"/>
                    </a:schemeClr>
                  </a:solidFill>
                </a:rPr>
                <a:t>としつつ、</a:t>
              </a:r>
              <a:r>
                <a:rPr kumimoji="1" lang="ja-JP" altLang="en-US" sz="1400" b="1">
                  <a:solidFill>
                    <a:srgbClr val="FE7C34"/>
                  </a:solidFill>
                </a:rPr>
                <a:t>夜間・休日等におけるイレギュラー</a:t>
              </a:r>
              <a:endParaRPr kumimoji="1" lang="en-US" altLang="ja-JP" sz="1400" b="1">
                <a:solidFill>
                  <a:srgbClr val="FE7C34"/>
                </a:solidFill>
              </a:endParaRPr>
            </a:p>
            <a:p>
              <a:pPr>
                <a:lnSpc>
                  <a:spcPct val="130000"/>
                </a:lnSpc>
              </a:pPr>
              <a:r>
                <a:rPr kumimoji="1" lang="ja-JP" altLang="en-US" sz="1400" b="1">
                  <a:solidFill>
                    <a:srgbClr val="FE7C34"/>
                  </a:solidFill>
                </a:rPr>
                <a:t>発生後の対応フロー</a:t>
              </a:r>
              <a:r>
                <a:rPr kumimoji="1" lang="ja-JP" altLang="en-US" sz="1400">
                  <a:solidFill>
                    <a:schemeClr val="tx1">
                      <a:lumMod val="75000"/>
                      <a:lumOff val="25000"/>
                    </a:schemeClr>
                  </a:solidFill>
                </a:rPr>
                <a:t>について、事前に自治体とすり合わせが必要</a:t>
              </a:r>
            </a:p>
          </p:txBody>
        </p:sp>
        <p:sp>
          <p:nvSpPr>
            <p:cNvPr id="29" name="四角形: 角を丸くする 28">
              <a:extLst>
                <a:ext uri="{FF2B5EF4-FFF2-40B4-BE49-F238E27FC236}">
                  <a16:creationId xmlns:a16="http://schemas.microsoft.com/office/drawing/2014/main" id="{8A4A5D7E-7785-9DF6-A4E6-937AD2A7A277}"/>
                </a:ext>
              </a:extLst>
            </p:cNvPr>
            <p:cNvSpPr/>
            <p:nvPr/>
          </p:nvSpPr>
          <p:spPr>
            <a:xfrm>
              <a:off x="6011906" y="6749711"/>
              <a:ext cx="3240000" cy="396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a:t>適宜対応</a:t>
              </a:r>
            </a:p>
          </p:txBody>
        </p:sp>
        <p:sp>
          <p:nvSpPr>
            <p:cNvPr id="30" name="四角形: 角を丸くする 29">
              <a:extLst>
                <a:ext uri="{FF2B5EF4-FFF2-40B4-BE49-F238E27FC236}">
                  <a16:creationId xmlns:a16="http://schemas.microsoft.com/office/drawing/2014/main" id="{E955C491-9C8D-F4DD-2679-43D7CAD7AA15}"/>
                </a:ext>
              </a:extLst>
            </p:cNvPr>
            <p:cNvSpPr/>
            <p:nvPr/>
          </p:nvSpPr>
          <p:spPr>
            <a:xfrm>
              <a:off x="1094782" y="6749711"/>
              <a:ext cx="3240000" cy="396000"/>
            </a:xfrm>
            <a:prstGeom prst="roundRect">
              <a:avLst>
                <a:gd name="adj" fmla="val 50000"/>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ja-JP" altLang="en-US" sz="1600" b="1" spc="100"/>
                <a:t>対応</a:t>
              </a:r>
              <a:r>
                <a:rPr kumimoji="1" lang="en-US" altLang="ja-JP" sz="1200" b="1" spc="100"/>
                <a:t>(</a:t>
              </a:r>
              <a:r>
                <a:rPr kumimoji="1" lang="ja-JP" altLang="en-US" sz="1200" b="1" spc="100"/>
                <a:t>虐待通告の場合児相と連携等</a:t>
              </a:r>
              <a:r>
                <a:rPr kumimoji="1" lang="en-US" altLang="ja-JP" sz="1200" b="1" spc="100"/>
                <a:t>)</a:t>
              </a:r>
            </a:p>
          </p:txBody>
        </p:sp>
        <p:sp>
          <p:nvSpPr>
            <p:cNvPr id="33" name="フリーフォーム: 図形 32">
              <a:extLst>
                <a:ext uri="{FF2B5EF4-FFF2-40B4-BE49-F238E27FC236}">
                  <a16:creationId xmlns:a16="http://schemas.microsoft.com/office/drawing/2014/main" id="{649243EC-917E-63FF-FEDF-2755DF70F75C}"/>
                </a:ext>
              </a:extLst>
            </p:cNvPr>
            <p:cNvSpPr/>
            <p:nvPr/>
          </p:nvSpPr>
          <p:spPr>
            <a:xfrm>
              <a:off x="6631666" y="3945502"/>
              <a:ext cx="0" cy="936000"/>
            </a:xfrm>
            <a:custGeom>
              <a:avLst/>
              <a:gdLst>
                <a:gd name="csX0" fmla="*/ 0 w 0"/>
                <a:gd name="csY0" fmla="*/ 0 h 792480"/>
                <a:gd name="csX1" fmla="*/ 0 w 0"/>
                <a:gd name="csY1" fmla="*/ 792480 h 792480"/>
              </a:gdLst>
              <a:ahLst/>
              <a:cxnLst>
                <a:cxn ang="0">
                  <a:pos x="csX0" y="csY0"/>
                </a:cxn>
                <a:cxn ang="0">
                  <a:pos x="csX1" y="csY1"/>
                </a:cxn>
              </a:cxnLst>
              <a:rect l="l" t="t" r="r" b="b"/>
              <a:pathLst>
                <a:path h="792480">
                  <a:moveTo>
                    <a:pt x="0" y="0"/>
                  </a:moveTo>
                  <a:lnTo>
                    <a:pt x="0" y="792480"/>
                  </a:lnTo>
                </a:path>
              </a:pathLst>
            </a:custGeom>
            <a:noFill/>
            <a:ln w="63500">
              <a:solidFill>
                <a:srgbClr val="01B4D2">
                  <a:alpha val="60000"/>
                </a:srgbClr>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A91AA18B-756A-3B3F-3C46-155BBC8C30D4}"/>
                </a:ext>
              </a:extLst>
            </p:cNvPr>
            <p:cNvSpPr/>
            <p:nvPr/>
          </p:nvSpPr>
          <p:spPr>
            <a:xfrm rot="5400000" flipH="1">
              <a:off x="5215046" y="4340368"/>
              <a:ext cx="45719" cy="1548000"/>
            </a:xfrm>
            <a:custGeom>
              <a:avLst/>
              <a:gdLst>
                <a:gd name="csX0" fmla="*/ 0 w 0"/>
                <a:gd name="csY0" fmla="*/ 0 h 792480"/>
                <a:gd name="csX1" fmla="*/ 0 w 0"/>
                <a:gd name="csY1" fmla="*/ 792480 h 792480"/>
              </a:gdLst>
              <a:ahLst/>
              <a:cxnLst>
                <a:cxn ang="0">
                  <a:pos x="csX0" y="csY0"/>
                </a:cxn>
                <a:cxn ang="0">
                  <a:pos x="csX1" y="csY1"/>
                </a:cxn>
              </a:cxnLst>
              <a:rect l="l" t="t" r="r" b="b"/>
              <a:pathLst>
                <a:path h="792480">
                  <a:moveTo>
                    <a:pt x="0" y="0"/>
                  </a:moveTo>
                  <a:lnTo>
                    <a:pt x="0" y="792480"/>
                  </a:lnTo>
                </a:path>
              </a:pathLst>
            </a:custGeom>
            <a:noFill/>
            <a:ln w="63500">
              <a:solidFill>
                <a:srgbClr val="01B4D2">
                  <a:alpha val="60000"/>
                </a:srgbClr>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749A6432-F04B-ED66-74EE-38BAC5410D80}"/>
                </a:ext>
              </a:extLst>
            </p:cNvPr>
            <p:cNvSpPr/>
            <p:nvPr/>
          </p:nvSpPr>
          <p:spPr>
            <a:xfrm>
              <a:off x="2038750" y="5346018"/>
              <a:ext cx="64363" cy="1342523"/>
            </a:xfrm>
            <a:custGeom>
              <a:avLst/>
              <a:gdLst>
                <a:gd name="csX0" fmla="*/ 0 w 0"/>
                <a:gd name="csY0" fmla="*/ 0 h 792480"/>
                <a:gd name="csX1" fmla="*/ 0 w 0"/>
                <a:gd name="csY1" fmla="*/ 792480 h 792480"/>
              </a:gdLst>
              <a:ahLst/>
              <a:cxnLst>
                <a:cxn ang="0">
                  <a:pos x="csX0" y="csY0"/>
                </a:cxn>
                <a:cxn ang="0">
                  <a:pos x="csX1" y="csY1"/>
                </a:cxn>
              </a:cxnLst>
              <a:rect l="l" t="t" r="r" b="b"/>
              <a:pathLst>
                <a:path h="792480">
                  <a:moveTo>
                    <a:pt x="0" y="0"/>
                  </a:moveTo>
                  <a:lnTo>
                    <a:pt x="0" y="792480"/>
                  </a:lnTo>
                </a:path>
              </a:pathLst>
            </a:custGeom>
            <a:noFill/>
            <a:ln w="63500">
              <a:solidFill>
                <a:srgbClr val="01B4D2">
                  <a:alpha val="60000"/>
                </a:srgbClr>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B72A0704-5B24-B8D9-DFA4-310F1535AE1A}"/>
                </a:ext>
              </a:extLst>
            </p:cNvPr>
            <p:cNvSpPr/>
            <p:nvPr/>
          </p:nvSpPr>
          <p:spPr>
            <a:xfrm>
              <a:off x="2956560" y="5346019"/>
              <a:ext cx="4686300" cy="1405301"/>
            </a:xfrm>
            <a:custGeom>
              <a:avLst/>
              <a:gdLst>
                <a:gd name="csX0" fmla="*/ 0 w 4686300"/>
                <a:gd name="csY0" fmla="*/ 0 h 1264920"/>
                <a:gd name="csX1" fmla="*/ 0 w 4686300"/>
                <a:gd name="csY1" fmla="*/ 929640 h 1264920"/>
                <a:gd name="csX2" fmla="*/ 4686300 w 4686300"/>
                <a:gd name="csY2" fmla="*/ 929640 h 1264920"/>
                <a:gd name="csX3" fmla="*/ 4686300 w 4686300"/>
                <a:gd name="csY3" fmla="*/ 1264920 h 1264920"/>
              </a:gdLst>
              <a:ahLst/>
              <a:cxnLst>
                <a:cxn ang="0">
                  <a:pos x="csX0" y="csY0"/>
                </a:cxn>
                <a:cxn ang="0">
                  <a:pos x="csX1" y="csY1"/>
                </a:cxn>
                <a:cxn ang="0">
                  <a:pos x="csX2" y="csY2"/>
                </a:cxn>
                <a:cxn ang="0">
                  <a:pos x="csX3" y="csY3"/>
                </a:cxn>
              </a:cxnLst>
              <a:rect l="l" t="t" r="r" b="b"/>
              <a:pathLst>
                <a:path w="4686300" h="1264920">
                  <a:moveTo>
                    <a:pt x="0" y="0"/>
                  </a:moveTo>
                  <a:lnTo>
                    <a:pt x="0" y="929640"/>
                  </a:lnTo>
                  <a:lnTo>
                    <a:pt x="4686300" y="929640"/>
                  </a:lnTo>
                  <a:lnTo>
                    <a:pt x="4686300" y="1264920"/>
                  </a:lnTo>
                </a:path>
              </a:pathLst>
            </a:custGeom>
            <a:noFill/>
            <a:ln w="63500">
              <a:solidFill>
                <a:schemeClr val="bg1">
                  <a:lumMod val="8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3" name="図 42" descr="アイコン&#10;&#10;AI 生成コンテンツは誤りを含む可能性があります。">
            <a:extLst>
              <a:ext uri="{FF2B5EF4-FFF2-40B4-BE49-F238E27FC236}">
                <a16:creationId xmlns:a16="http://schemas.microsoft.com/office/drawing/2014/main" id="{794AC660-8D34-5060-BD38-7D844DCF1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95" y="2699091"/>
            <a:ext cx="834433" cy="692921"/>
          </a:xfrm>
          <a:prstGeom prst="rect">
            <a:avLst/>
          </a:prstGeom>
        </p:spPr>
      </p:pic>
      <p:pic>
        <p:nvPicPr>
          <p:cNvPr id="45" name="図 44" descr="挿絵 が含まれている画像&#10;&#10;AI 生成コンテンツは誤りを含む可能性があります。">
            <a:extLst>
              <a:ext uri="{FF2B5EF4-FFF2-40B4-BE49-F238E27FC236}">
                <a16:creationId xmlns:a16="http://schemas.microsoft.com/office/drawing/2014/main" id="{6121A0C9-2797-D504-6979-62C50A0EF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732" y="2840603"/>
            <a:ext cx="819794" cy="551409"/>
          </a:xfrm>
          <a:prstGeom prst="rect">
            <a:avLst/>
          </a:prstGeom>
        </p:spPr>
      </p:pic>
      <p:sp>
        <p:nvSpPr>
          <p:cNvPr id="5" name="テキスト ボックス 4">
            <a:extLst>
              <a:ext uri="{FF2B5EF4-FFF2-40B4-BE49-F238E27FC236}">
                <a16:creationId xmlns:a16="http://schemas.microsoft.com/office/drawing/2014/main" id="{4C4B4803-B9EA-82F1-A211-2D57364399A8}"/>
              </a:ext>
            </a:extLst>
          </p:cNvPr>
          <p:cNvSpPr txBox="1"/>
          <p:nvPr/>
        </p:nvSpPr>
        <p:spPr>
          <a:xfrm>
            <a:off x="5133185" y="7222551"/>
            <a:ext cx="5191284" cy="300692"/>
          </a:xfrm>
          <a:prstGeom prst="rect">
            <a:avLst/>
          </a:prstGeom>
          <a:noFill/>
        </p:spPr>
        <p:txBody>
          <a:bodyPr wrap="square" lIns="72000" tIns="36000" rIns="72000" bIns="36000" rtlCol="0" anchor="ctr">
            <a:normAutofit/>
          </a:bodyPr>
          <a:lstStyle/>
          <a:p>
            <a:pPr algn="r" defTabSz="914400">
              <a:lnSpc>
                <a:spcPct val="110000"/>
              </a:lnSpc>
              <a:spcAft>
                <a:spcPts val="300"/>
              </a:spcAft>
            </a:pPr>
            <a:r>
              <a:rPr kumimoji="1" lang="ja-JP" altLang="en-US" sz="900" kern="0">
                <a:solidFill>
                  <a:schemeClr val="tx1">
                    <a:lumMod val="75000"/>
                    <a:lumOff val="25000"/>
                  </a:schemeClr>
                </a:solidFill>
                <a:latin typeface="+mn-ea"/>
                <a:cs typeface="メイリオ" panose="020B0604030504040204" pitchFamily="50" charset="-128"/>
              </a:rPr>
              <a:t>出所：日本総研作成</a:t>
            </a:r>
          </a:p>
        </p:txBody>
      </p:sp>
    </p:spTree>
    <p:extLst>
      <p:ext uri="{BB962C8B-B14F-4D97-AF65-F5344CB8AC3E}">
        <p14:creationId xmlns:p14="http://schemas.microsoft.com/office/powerpoint/2010/main" val="199046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C9F2A78F-3D4F-F484-CED0-F5E8D2592C96}"/>
              </a:ext>
            </a:extLst>
          </p:cNvPr>
          <p:cNvGrpSpPr/>
          <p:nvPr/>
        </p:nvGrpSpPr>
        <p:grpSpPr>
          <a:xfrm>
            <a:off x="6200194" y="4593004"/>
            <a:ext cx="3771712" cy="2402506"/>
            <a:chOff x="719905" y="4680686"/>
            <a:chExt cx="5309235" cy="2402506"/>
          </a:xfrm>
        </p:grpSpPr>
        <p:sp>
          <p:nvSpPr>
            <p:cNvPr id="53" name="正方形/長方形 52">
              <a:extLst>
                <a:ext uri="{FF2B5EF4-FFF2-40B4-BE49-F238E27FC236}">
                  <a16:creationId xmlns:a16="http://schemas.microsoft.com/office/drawing/2014/main" id="{7A1B29B9-13CB-B32D-6598-726BDF54E86B}"/>
                </a:ext>
              </a:extLst>
            </p:cNvPr>
            <p:cNvSpPr/>
            <p:nvPr/>
          </p:nvSpPr>
          <p:spPr>
            <a:xfrm>
              <a:off x="719905" y="4959192"/>
              <a:ext cx="5309235" cy="212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just">
                <a:lnSpc>
                  <a:spcPct val="130000"/>
                </a:lnSpc>
              </a:pPr>
              <a:endParaRPr kumimoji="1" lang="ja-JP" altLang="en-US" b="1" spc="100"/>
            </a:p>
          </p:txBody>
        </p:sp>
        <p:sp>
          <p:nvSpPr>
            <p:cNvPr id="54" name="四角形: 角を丸くする 53">
              <a:extLst>
                <a:ext uri="{FF2B5EF4-FFF2-40B4-BE49-F238E27FC236}">
                  <a16:creationId xmlns:a16="http://schemas.microsoft.com/office/drawing/2014/main" id="{52CC3577-7E11-6B75-C490-EA9971EA6A59}"/>
                </a:ext>
              </a:extLst>
            </p:cNvPr>
            <p:cNvSpPr/>
            <p:nvPr/>
          </p:nvSpPr>
          <p:spPr>
            <a:xfrm>
              <a:off x="719905" y="4680686"/>
              <a:ext cx="5309235" cy="2880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sz="1500" b="1" spc="300"/>
                <a:t>実施方法</a:t>
              </a:r>
            </a:p>
          </p:txBody>
        </p:sp>
      </p:grpSp>
      <p:grpSp>
        <p:nvGrpSpPr>
          <p:cNvPr id="51" name="グループ化 50">
            <a:extLst>
              <a:ext uri="{FF2B5EF4-FFF2-40B4-BE49-F238E27FC236}">
                <a16:creationId xmlns:a16="http://schemas.microsoft.com/office/drawing/2014/main" id="{0EE84EFC-692B-D978-9953-CBEA4C5529B2}"/>
              </a:ext>
            </a:extLst>
          </p:cNvPr>
          <p:cNvGrpSpPr/>
          <p:nvPr/>
        </p:nvGrpSpPr>
        <p:grpSpPr>
          <a:xfrm>
            <a:off x="719905" y="4593004"/>
            <a:ext cx="5309235" cy="2402506"/>
            <a:chOff x="719905" y="4680686"/>
            <a:chExt cx="5309235" cy="2402506"/>
          </a:xfrm>
        </p:grpSpPr>
        <p:sp>
          <p:nvSpPr>
            <p:cNvPr id="17" name="正方形/長方形 16">
              <a:extLst>
                <a:ext uri="{FF2B5EF4-FFF2-40B4-BE49-F238E27FC236}">
                  <a16:creationId xmlns:a16="http://schemas.microsoft.com/office/drawing/2014/main" id="{5D27F2D9-1C66-85BB-7B81-695626CB5B59}"/>
                </a:ext>
              </a:extLst>
            </p:cNvPr>
            <p:cNvSpPr/>
            <p:nvPr/>
          </p:nvSpPr>
          <p:spPr>
            <a:xfrm>
              <a:off x="719905" y="4959192"/>
              <a:ext cx="5309235" cy="212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just">
                <a:lnSpc>
                  <a:spcPct val="130000"/>
                </a:lnSpc>
              </a:pPr>
              <a:endParaRPr kumimoji="1" lang="ja-JP" altLang="en-US" b="1" spc="100"/>
            </a:p>
          </p:txBody>
        </p:sp>
        <p:sp>
          <p:nvSpPr>
            <p:cNvPr id="50" name="四角形: 角を丸くする 49">
              <a:extLst>
                <a:ext uri="{FF2B5EF4-FFF2-40B4-BE49-F238E27FC236}">
                  <a16:creationId xmlns:a16="http://schemas.microsoft.com/office/drawing/2014/main" id="{EF86B1AC-3596-BFA2-B8AB-96FAEC19599D}"/>
                </a:ext>
              </a:extLst>
            </p:cNvPr>
            <p:cNvSpPr/>
            <p:nvPr/>
          </p:nvSpPr>
          <p:spPr>
            <a:xfrm>
              <a:off x="719905" y="4680686"/>
              <a:ext cx="5309235" cy="2880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sz="1500" b="1" spc="300"/>
                <a:t>対象者</a:t>
              </a:r>
            </a:p>
          </p:txBody>
        </p:sp>
      </p:grpSp>
      <p:sp>
        <p:nvSpPr>
          <p:cNvPr id="21" name="四角形: 角を丸くする 20">
            <a:extLst>
              <a:ext uri="{FF2B5EF4-FFF2-40B4-BE49-F238E27FC236}">
                <a16:creationId xmlns:a16="http://schemas.microsoft.com/office/drawing/2014/main" id="{E07FCB71-EF29-917C-B544-ADB5913EAA8F}"/>
              </a:ext>
            </a:extLst>
          </p:cNvPr>
          <p:cNvSpPr/>
          <p:nvPr/>
        </p:nvSpPr>
        <p:spPr>
          <a:xfrm>
            <a:off x="539906" y="1812133"/>
            <a:ext cx="9612000" cy="5354966"/>
          </a:xfrm>
          <a:prstGeom prst="roundRect">
            <a:avLst>
              <a:gd name="adj" fmla="val 0"/>
            </a:avLst>
          </a:prstGeom>
          <a:no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08000" rtlCol="0" anchor="ctr" anchorCtr="0">
            <a:noAutofit/>
          </a:bodyPr>
          <a:lstStyle/>
          <a:p>
            <a:pPr algn="just">
              <a:lnSpc>
                <a:spcPct val="120000"/>
              </a:lnSpc>
            </a:pPr>
            <a:endParaRPr kumimoji="1" lang="ja-JP" altLang="en-US" sz="1300" spc="-40">
              <a:solidFill>
                <a:schemeClr val="tx1">
                  <a:lumMod val="75000"/>
                  <a:lumOff val="25000"/>
                </a:schemeClr>
              </a:solidFill>
            </a:endParaRPr>
          </a:p>
        </p:txBody>
      </p:sp>
      <p:sp>
        <p:nvSpPr>
          <p:cNvPr id="2" name="タイトル 1">
            <a:extLst>
              <a:ext uri="{FF2B5EF4-FFF2-40B4-BE49-F238E27FC236}">
                <a16:creationId xmlns:a16="http://schemas.microsoft.com/office/drawing/2014/main" id="{36448E0F-E78B-B228-9806-C9240094178B}"/>
              </a:ext>
            </a:extLst>
          </p:cNvPr>
          <p:cNvSpPr>
            <a:spLocks noGrp="1"/>
          </p:cNvSpPr>
          <p:nvPr>
            <p:ph type="title"/>
          </p:nvPr>
        </p:nvSpPr>
        <p:spPr/>
        <p:txBody>
          <a:bodyPr/>
          <a:lstStyle/>
          <a:p>
            <a:r>
              <a:rPr kumimoji="1" lang="ja-JP" altLang="en-US"/>
              <a:t>児童育成支援拠点事業の実施内容</a:t>
            </a:r>
          </a:p>
        </p:txBody>
      </p:sp>
      <p:sp>
        <p:nvSpPr>
          <p:cNvPr id="3" name="スライド番号プレースホルダー 2">
            <a:extLst>
              <a:ext uri="{FF2B5EF4-FFF2-40B4-BE49-F238E27FC236}">
                <a16:creationId xmlns:a16="http://schemas.microsoft.com/office/drawing/2014/main" id="{DF360F61-870F-1FFF-A7DE-7BBAC26857B8}"/>
              </a:ext>
            </a:extLst>
          </p:cNvPr>
          <p:cNvSpPr>
            <a:spLocks noGrp="1"/>
          </p:cNvSpPr>
          <p:nvPr>
            <p:ph type="sldNum" sz="quarter" idx="12"/>
          </p:nvPr>
        </p:nvSpPr>
        <p:spPr/>
        <p:txBody>
          <a:bodyPr/>
          <a:lstStyle/>
          <a:p>
            <a:pPr algn="ctr"/>
            <a:fld id="{76EF8E48-CEE7-4676-9C0E-B2BDD8285033}" type="slidenum">
              <a:rPr kumimoji="1" lang="ja-JP" altLang="en-US" smtClean="0"/>
              <a:pPr algn="ctr"/>
              <a:t>7</a:t>
            </a:fld>
            <a:endParaRPr kumimoji="1" lang="ja-JP" altLang="en-US"/>
          </a:p>
        </p:txBody>
      </p:sp>
      <p:sp>
        <p:nvSpPr>
          <p:cNvPr id="4" name="テキスト プレースホルダー 3">
            <a:extLst>
              <a:ext uri="{FF2B5EF4-FFF2-40B4-BE49-F238E27FC236}">
                <a16:creationId xmlns:a16="http://schemas.microsoft.com/office/drawing/2014/main" id="{7538B943-5964-9E95-2E3B-5CE679B14C33}"/>
              </a:ext>
            </a:extLst>
          </p:cNvPr>
          <p:cNvSpPr>
            <a:spLocks noGrp="1"/>
          </p:cNvSpPr>
          <p:nvPr>
            <p:ph type="body" sz="half" idx="2"/>
          </p:nvPr>
        </p:nvSpPr>
        <p:spPr>
          <a:xfrm>
            <a:off x="539906" y="1002464"/>
            <a:ext cx="9612000" cy="425671"/>
          </a:xfrm>
        </p:spPr>
        <p:txBody>
          <a:bodyPr/>
          <a:lstStyle/>
          <a:p>
            <a:r>
              <a:rPr lang="ja-JP" altLang="en-US" sz="1400"/>
              <a:t>児童育成支援拠点における活動内容について、こども家庭庁が実施要綱で規定する要件は以下のとおりです。</a:t>
            </a:r>
          </a:p>
        </p:txBody>
      </p:sp>
      <p:sp>
        <p:nvSpPr>
          <p:cNvPr id="9" name="正方形/長方形 8">
            <a:extLst>
              <a:ext uri="{FF2B5EF4-FFF2-40B4-BE49-F238E27FC236}">
                <a16:creationId xmlns:a16="http://schemas.microsoft.com/office/drawing/2014/main" id="{1E0198C6-DD39-4A1C-BE5E-61EDD759C0CB}"/>
              </a:ext>
            </a:extLst>
          </p:cNvPr>
          <p:cNvSpPr/>
          <p:nvPr/>
        </p:nvSpPr>
        <p:spPr>
          <a:xfrm>
            <a:off x="719906" y="1990451"/>
            <a:ext cx="9252000" cy="25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nvGrpSpPr>
          <p:cNvPr id="33" name="グループ化 32">
            <a:extLst>
              <a:ext uri="{FF2B5EF4-FFF2-40B4-BE49-F238E27FC236}">
                <a16:creationId xmlns:a16="http://schemas.microsoft.com/office/drawing/2014/main" id="{701AAB07-1E3A-82F6-8D52-51431DFEA6DC}"/>
              </a:ext>
            </a:extLst>
          </p:cNvPr>
          <p:cNvGrpSpPr/>
          <p:nvPr/>
        </p:nvGrpSpPr>
        <p:grpSpPr>
          <a:xfrm>
            <a:off x="887790" y="2096351"/>
            <a:ext cx="8916232" cy="2260444"/>
            <a:chOff x="1139109" y="2184033"/>
            <a:chExt cx="8916232" cy="2260444"/>
          </a:xfrm>
        </p:grpSpPr>
        <p:sp>
          <p:nvSpPr>
            <p:cNvPr id="11" name="四角形: 角を丸くする 10">
              <a:extLst>
                <a:ext uri="{FF2B5EF4-FFF2-40B4-BE49-F238E27FC236}">
                  <a16:creationId xmlns:a16="http://schemas.microsoft.com/office/drawing/2014/main" id="{713BBA54-04C1-9FF8-6D00-CB354DB78D3B}"/>
                </a:ext>
              </a:extLst>
            </p:cNvPr>
            <p:cNvSpPr/>
            <p:nvPr/>
          </p:nvSpPr>
          <p:spPr>
            <a:xfrm>
              <a:off x="1496410" y="2592686"/>
              <a:ext cx="3898900" cy="139693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spcBef>
                  <a:spcPts val="300"/>
                </a:spcBef>
                <a:spcAft>
                  <a:spcPts val="300"/>
                </a:spcAft>
              </a:pPr>
              <a:r>
                <a:rPr kumimoji="1" lang="ja-JP" altLang="en-US" sz="1400">
                  <a:solidFill>
                    <a:schemeClr val="tx1">
                      <a:lumMod val="75000"/>
                      <a:lumOff val="25000"/>
                    </a:schemeClr>
                  </a:solidFill>
                </a:rPr>
                <a:t>安全・安心な居場所の提供</a:t>
              </a:r>
            </a:p>
            <a:p>
              <a:pPr>
                <a:spcBef>
                  <a:spcPts val="300"/>
                </a:spcBef>
                <a:spcAft>
                  <a:spcPts val="300"/>
                </a:spcAft>
              </a:pPr>
              <a:r>
                <a:rPr kumimoji="1" lang="ja-JP" altLang="en-US" sz="1400">
                  <a:solidFill>
                    <a:schemeClr val="tx1">
                      <a:lumMod val="75000"/>
                      <a:lumOff val="25000"/>
                    </a:schemeClr>
                  </a:solidFill>
                </a:rPr>
                <a:t>生活習慣の形成　　　　　　　　　　　　　　　　　</a:t>
              </a:r>
              <a:r>
                <a:rPr kumimoji="1" lang="en-US" altLang="ja-JP" sz="1100">
                  <a:solidFill>
                    <a:schemeClr val="tx1">
                      <a:lumMod val="75000"/>
                      <a:lumOff val="25000"/>
                    </a:schemeClr>
                  </a:solidFill>
                </a:rPr>
                <a:t>(</a:t>
              </a:r>
              <a:r>
                <a:rPr kumimoji="1" lang="ja-JP" altLang="en-US" sz="1100">
                  <a:solidFill>
                    <a:schemeClr val="tx1">
                      <a:lumMod val="75000"/>
                      <a:lumOff val="25000"/>
                    </a:schemeClr>
                  </a:solidFill>
                </a:rPr>
                <a:t>片付けや手洗い、うがい等の健康管理の習慣づけ、日用品の使い方に関する助言等）</a:t>
              </a:r>
            </a:p>
            <a:p>
              <a:pPr>
                <a:spcBef>
                  <a:spcPts val="300"/>
                </a:spcBef>
                <a:spcAft>
                  <a:spcPts val="300"/>
                </a:spcAft>
              </a:pPr>
              <a:r>
                <a:rPr kumimoji="1" lang="ja-JP" altLang="en-US" sz="1400">
                  <a:solidFill>
                    <a:schemeClr val="tx1">
                      <a:lumMod val="75000"/>
                      <a:lumOff val="25000"/>
                    </a:schemeClr>
                  </a:solidFill>
                </a:rPr>
                <a:t>学習の支援　　　　　　　　　　　　　　　　　</a:t>
              </a:r>
              <a:r>
                <a:rPr kumimoji="1" lang="en-US" altLang="ja-JP" sz="1100">
                  <a:solidFill>
                    <a:schemeClr val="tx1">
                      <a:lumMod val="75000"/>
                      <a:lumOff val="25000"/>
                    </a:schemeClr>
                  </a:solidFill>
                </a:rPr>
                <a:t>(</a:t>
              </a:r>
              <a:r>
                <a:rPr kumimoji="1" lang="ja-JP" altLang="en-US" sz="1100">
                  <a:solidFill>
                    <a:schemeClr val="tx1">
                      <a:lumMod val="75000"/>
                      <a:lumOff val="25000"/>
                    </a:schemeClr>
                  </a:solidFill>
                </a:rPr>
                <a:t>宿題の見守り、学校の授業や進学のためのサポート等）</a:t>
              </a:r>
            </a:p>
          </p:txBody>
        </p:sp>
        <p:sp>
          <p:nvSpPr>
            <p:cNvPr id="13" name="四角形: 角を丸くする 12">
              <a:extLst>
                <a:ext uri="{FF2B5EF4-FFF2-40B4-BE49-F238E27FC236}">
                  <a16:creationId xmlns:a16="http://schemas.microsoft.com/office/drawing/2014/main" id="{D2D5CE8F-8CF9-E0C0-F8F9-CAFC79129ADD}"/>
                </a:ext>
              </a:extLst>
            </p:cNvPr>
            <p:cNvSpPr/>
            <p:nvPr/>
          </p:nvSpPr>
          <p:spPr>
            <a:xfrm>
              <a:off x="1139110" y="2184033"/>
              <a:ext cx="2232044"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500" b="1" spc="150">
                  <a:solidFill>
                    <a:schemeClr val="tx1">
                      <a:lumMod val="75000"/>
                      <a:lumOff val="25000"/>
                    </a:schemeClr>
                  </a:solidFill>
                </a:rPr>
                <a:t>包括的に実施する内容</a:t>
              </a:r>
            </a:p>
          </p:txBody>
        </p:sp>
        <p:sp>
          <p:nvSpPr>
            <p:cNvPr id="16" name="楕円 15">
              <a:extLst>
                <a:ext uri="{FF2B5EF4-FFF2-40B4-BE49-F238E27FC236}">
                  <a16:creationId xmlns:a16="http://schemas.microsoft.com/office/drawing/2014/main" id="{9B28D2C6-A6B4-1916-515A-4A690F443D43}"/>
                </a:ext>
              </a:extLst>
            </p:cNvPr>
            <p:cNvSpPr/>
            <p:nvPr/>
          </p:nvSpPr>
          <p:spPr>
            <a:xfrm>
              <a:off x="1183662" y="2592686"/>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1</a:t>
              </a:r>
              <a:endParaRPr kumimoji="1" lang="ja-JP" altLang="en-US" sz="1100" b="1" spc="100"/>
            </a:p>
          </p:txBody>
        </p:sp>
        <p:sp>
          <p:nvSpPr>
            <p:cNvPr id="22" name="楕円 21">
              <a:extLst>
                <a:ext uri="{FF2B5EF4-FFF2-40B4-BE49-F238E27FC236}">
                  <a16:creationId xmlns:a16="http://schemas.microsoft.com/office/drawing/2014/main" id="{9F22C799-413E-89C2-BC2B-C4E4841477DB}"/>
                </a:ext>
              </a:extLst>
            </p:cNvPr>
            <p:cNvSpPr/>
            <p:nvPr/>
          </p:nvSpPr>
          <p:spPr>
            <a:xfrm>
              <a:off x="1183662" y="2883183"/>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2</a:t>
              </a:r>
              <a:endParaRPr kumimoji="1" lang="ja-JP" altLang="en-US" sz="1100" b="1" spc="100"/>
            </a:p>
          </p:txBody>
        </p:sp>
        <p:sp>
          <p:nvSpPr>
            <p:cNvPr id="23" name="楕円 22">
              <a:extLst>
                <a:ext uri="{FF2B5EF4-FFF2-40B4-BE49-F238E27FC236}">
                  <a16:creationId xmlns:a16="http://schemas.microsoft.com/office/drawing/2014/main" id="{BEA99756-938A-BF6F-8ED6-CF77C4637989}"/>
                </a:ext>
              </a:extLst>
            </p:cNvPr>
            <p:cNvSpPr/>
            <p:nvPr/>
          </p:nvSpPr>
          <p:spPr>
            <a:xfrm>
              <a:off x="1183662" y="3513514"/>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3</a:t>
              </a:r>
              <a:endParaRPr kumimoji="1" lang="ja-JP" altLang="en-US" sz="1100" b="1" spc="100"/>
            </a:p>
          </p:txBody>
        </p:sp>
        <p:sp>
          <p:nvSpPr>
            <p:cNvPr id="24" name="楕円 23">
              <a:extLst>
                <a:ext uri="{FF2B5EF4-FFF2-40B4-BE49-F238E27FC236}">
                  <a16:creationId xmlns:a16="http://schemas.microsoft.com/office/drawing/2014/main" id="{BB7DAD9D-7F09-4CC5-45E1-6A969F2AC289}"/>
                </a:ext>
              </a:extLst>
            </p:cNvPr>
            <p:cNvSpPr/>
            <p:nvPr/>
          </p:nvSpPr>
          <p:spPr>
            <a:xfrm>
              <a:off x="5640308" y="2592686"/>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4</a:t>
              </a:r>
              <a:endParaRPr kumimoji="1" lang="ja-JP" altLang="en-US" sz="1100" b="1" spc="100"/>
            </a:p>
          </p:txBody>
        </p:sp>
        <p:sp>
          <p:nvSpPr>
            <p:cNvPr id="25" name="楕円 24">
              <a:extLst>
                <a:ext uri="{FF2B5EF4-FFF2-40B4-BE49-F238E27FC236}">
                  <a16:creationId xmlns:a16="http://schemas.microsoft.com/office/drawing/2014/main" id="{98A883E6-A850-E155-4874-588EF014890E}"/>
                </a:ext>
              </a:extLst>
            </p:cNvPr>
            <p:cNvSpPr/>
            <p:nvPr/>
          </p:nvSpPr>
          <p:spPr>
            <a:xfrm>
              <a:off x="5640308" y="2875943"/>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5</a:t>
              </a:r>
              <a:endParaRPr kumimoji="1" lang="ja-JP" altLang="en-US" sz="1100" b="1" spc="100"/>
            </a:p>
          </p:txBody>
        </p:sp>
        <p:sp>
          <p:nvSpPr>
            <p:cNvPr id="26" name="楕円 25">
              <a:extLst>
                <a:ext uri="{FF2B5EF4-FFF2-40B4-BE49-F238E27FC236}">
                  <a16:creationId xmlns:a16="http://schemas.microsoft.com/office/drawing/2014/main" id="{2375818A-386A-2B4B-E535-1739F792A792}"/>
                </a:ext>
              </a:extLst>
            </p:cNvPr>
            <p:cNvSpPr/>
            <p:nvPr/>
          </p:nvSpPr>
          <p:spPr>
            <a:xfrm>
              <a:off x="5640308" y="3159200"/>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6</a:t>
              </a:r>
              <a:endParaRPr kumimoji="1" lang="ja-JP" altLang="en-US" sz="1100" b="1" spc="100"/>
            </a:p>
          </p:txBody>
        </p:sp>
        <p:sp>
          <p:nvSpPr>
            <p:cNvPr id="28" name="楕円 27">
              <a:extLst>
                <a:ext uri="{FF2B5EF4-FFF2-40B4-BE49-F238E27FC236}">
                  <a16:creationId xmlns:a16="http://schemas.microsoft.com/office/drawing/2014/main" id="{A72A4C80-871E-A5CB-3A91-61D98EFCF9FF}"/>
                </a:ext>
              </a:extLst>
            </p:cNvPr>
            <p:cNvSpPr/>
            <p:nvPr/>
          </p:nvSpPr>
          <p:spPr>
            <a:xfrm>
              <a:off x="5640308" y="3442458"/>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7</a:t>
              </a:r>
              <a:endParaRPr kumimoji="1" lang="ja-JP" altLang="en-US" sz="1100" b="1" spc="100"/>
            </a:p>
          </p:txBody>
        </p:sp>
        <p:sp>
          <p:nvSpPr>
            <p:cNvPr id="29" name="四角形: 角を丸くする 28">
              <a:extLst>
                <a:ext uri="{FF2B5EF4-FFF2-40B4-BE49-F238E27FC236}">
                  <a16:creationId xmlns:a16="http://schemas.microsoft.com/office/drawing/2014/main" id="{5147B1DC-4D52-7C3A-9277-6B5891A4C427}"/>
                </a:ext>
              </a:extLst>
            </p:cNvPr>
            <p:cNvSpPr/>
            <p:nvPr/>
          </p:nvSpPr>
          <p:spPr>
            <a:xfrm>
              <a:off x="1139109" y="4124017"/>
              <a:ext cx="3930755" cy="3204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ja-JP" altLang="en-US" sz="1500" b="1" spc="150">
                  <a:solidFill>
                    <a:schemeClr val="tx1">
                      <a:lumMod val="75000"/>
                      <a:lumOff val="25000"/>
                    </a:schemeClr>
                  </a:solidFill>
                </a:rPr>
                <a:t>地域の実情等に応じて実施する内容事項</a:t>
              </a:r>
            </a:p>
          </p:txBody>
        </p:sp>
        <p:sp>
          <p:nvSpPr>
            <p:cNvPr id="30" name="四角形: 角を丸くする 29">
              <a:extLst>
                <a:ext uri="{FF2B5EF4-FFF2-40B4-BE49-F238E27FC236}">
                  <a16:creationId xmlns:a16="http://schemas.microsoft.com/office/drawing/2014/main" id="{FFA56D56-77AF-E911-B20F-ECD4F19CF5BA}"/>
                </a:ext>
              </a:extLst>
            </p:cNvPr>
            <p:cNvSpPr/>
            <p:nvPr/>
          </p:nvSpPr>
          <p:spPr>
            <a:xfrm>
              <a:off x="5962371" y="2592686"/>
              <a:ext cx="4092970" cy="113682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spcBef>
                  <a:spcPts val="300"/>
                </a:spcBef>
                <a:spcAft>
                  <a:spcPts val="300"/>
                </a:spcAft>
              </a:pPr>
              <a:r>
                <a:rPr kumimoji="1" lang="ja-JP" altLang="en-US" sz="1400" dirty="0">
                  <a:solidFill>
                    <a:schemeClr val="tx1">
                      <a:lumMod val="75000"/>
                      <a:lumOff val="25000"/>
                    </a:schemeClr>
                  </a:solidFill>
                </a:rPr>
                <a:t>食事の提供</a:t>
              </a:r>
            </a:p>
            <a:p>
              <a:pPr>
                <a:spcBef>
                  <a:spcPts val="300"/>
                </a:spcBef>
                <a:spcAft>
                  <a:spcPts val="300"/>
                </a:spcAft>
              </a:pPr>
              <a:r>
                <a:rPr kumimoji="1" lang="ja-JP" altLang="en-US" sz="1400" dirty="0">
                  <a:solidFill>
                    <a:schemeClr val="tx1">
                      <a:lumMod val="75000"/>
                      <a:lumOff val="25000"/>
                    </a:schemeClr>
                  </a:solidFill>
                </a:rPr>
                <a:t>課外活動の提供</a:t>
              </a:r>
            </a:p>
            <a:p>
              <a:pPr>
                <a:spcBef>
                  <a:spcPts val="300"/>
                </a:spcBef>
                <a:spcAft>
                  <a:spcPts val="300"/>
                </a:spcAft>
              </a:pPr>
              <a:r>
                <a:rPr kumimoji="1" lang="ja-JP" altLang="en-US" sz="1400" dirty="0">
                  <a:solidFill>
                    <a:schemeClr val="tx1">
                      <a:lumMod val="75000"/>
                      <a:lumOff val="25000"/>
                    </a:schemeClr>
                  </a:solidFill>
                </a:rPr>
                <a:t>学校、医療機関、地域団体等の関係機関との連携</a:t>
              </a:r>
            </a:p>
            <a:p>
              <a:pPr>
                <a:spcBef>
                  <a:spcPts val="300"/>
                </a:spcBef>
                <a:spcAft>
                  <a:spcPts val="300"/>
                </a:spcAft>
              </a:pPr>
              <a:r>
                <a:rPr kumimoji="1" lang="ja-JP" altLang="en-US" sz="1400" dirty="0">
                  <a:solidFill>
                    <a:schemeClr val="tx1">
                      <a:lumMod val="75000"/>
                      <a:lumOff val="25000"/>
                    </a:schemeClr>
                  </a:solidFill>
                </a:rPr>
                <a:t>保護者への情報提供、相談支援</a:t>
              </a:r>
              <a:endParaRPr kumimoji="1" lang="ja-JP" altLang="en-US" sz="1100" dirty="0">
                <a:solidFill>
                  <a:schemeClr val="tx1">
                    <a:lumMod val="75000"/>
                    <a:lumOff val="25000"/>
                  </a:schemeClr>
                </a:solidFill>
              </a:endParaRPr>
            </a:p>
          </p:txBody>
        </p:sp>
        <p:sp>
          <p:nvSpPr>
            <p:cNvPr id="31" name="楕円 30">
              <a:extLst>
                <a:ext uri="{FF2B5EF4-FFF2-40B4-BE49-F238E27FC236}">
                  <a16:creationId xmlns:a16="http://schemas.microsoft.com/office/drawing/2014/main" id="{2D0F8007-64CD-2E72-9EA5-69F839FBA4C6}"/>
                </a:ext>
              </a:extLst>
            </p:cNvPr>
            <p:cNvSpPr/>
            <p:nvPr/>
          </p:nvSpPr>
          <p:spPr>
            <a:xfrm>
              <a:off x="5640308" y="4169109"/>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8</a:t>
              </a:r>
              <a:endParaRPr kumimoji="1" lang="ja-JP" altLang="en-US" sz="1100" b="1" spc="100"/>
            </a:p>
          </p:txBody>
        </p:sp>
        <p:sp>
          <p:nvSpPr>
            <p:cNvPr id="32" name="四角形: 角を丸くする 31">
              <a:extLst>
                <a:ext uri="{FF2B5EF4-FFF2-40B4-BE49-F238E27FC236}">
                  <a16:creationId xmlns:a16="http://schemas.microsoft.com/office/drawing/2014/main" id="{BF8F2EE6-EF69-2530-ABE0-044F9309E15F}"/>
                </a:ext>
              </a:extLst>
            </p:cNvPr>
            <p:cNvSpPr/>
            <p:nvPr/>
          </p:nvSpPr>
          <p:spPr>
            <a:xfrm>
              <a:off x="5962371" y="4172115"/>
              <a:ext cx="4092970"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spcBef>
                  <a:spcPts val="300"/>
                </a:spcBef>
                <a:spcAft>
                  <a:spcPts val="300"/>
                </a:spcAft>
              </a:pPr>
              <a:r>
                <a:rPr kumimoji="1" lang="ja-JP" altLang="en-US" sz="1400">
                  <a:solidFill>
                    <a:schemeClr val="tx1">
                      <a:lumMod val="75000"/>
                      <a:lumOff val="25000"/>
                    </a:schemeClr>
                  </a:solidFill>
                </a:rPr>
                <a:t>送迎支援</a:t>
              </a:r>
            </a:p>
          </p:txBody>
        </p:sp>
        <p:cxnSp>
          <p:nvCxnSpPr>
            <p:cNvPr id="34" name="直線コネクタ 33">
              <a:extLst>
                <a:ext uri="{FF2B5EF4-FFF2-40B4-BE49-F238E27FC236}">
                  <a16:creationId xmlns:a16="http://schemas.microsoft.com/office/drawing/2014/main" id="{1951D398-76B7-DFB4-772C-C1F4E5DF5BF3}"/>
                </a:ext>
              </a:extLst>
            </p:cNvPr>
            <p:cNvCxnSpPr>
              <a:cxnSpLocks/>
            </p:cNvCxnSpPr>
            <p:nvPr/>
          </p:nvCxnSpPr>
          <p:spPr>
            <a:xfrm>
              <a:off x="1139109" y="3989618"/>
              <a:ext cx="877762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5" name="四角形: 角を丸くする 34">
            <a:extLst>
              <a:ext uri="{FF2B5EF4-FFF2-40B4-BE49-F238E27FC236}">
                <a16:creationId xmlns:a16="http://schemas.microsoft.com/office/drawing/2014/main" id="{189CD6F7-F53D-7D65-513F-07A1D98EE9A7}"/>
              </a:ext>
            </a:extLst>
          </p:cNvPr>
          <p:cNvSpPr/>
          <p:nvPr/>
        </p:nvSpPr>
        <p:spPr>
          <a:xfrm>
            <a:off x="1223070" y="4996902"/>
            <a:ext cx="4487982" cy="139693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20000"/>
              </a:lnSpc>
              <a:spcBef>
                <a:spcPts val="300"/>
              </a:spcBef>
              <a:spcAft>
                <a:spcPts val="300"/>
              </a:spcAft>
            </a:pPr>
            <a:r>
              <a:rPr kumimoji="1" lang="ja-JP" altLang="en-US" sz="1200">
                <a:solidFill>
                  <a:schemeClr val="tx1">
                    <a:lumMod val="75000"/>
                    <a:lumOff val="25000"/>
                  </a:schemeClr>
                </a:solidFill>
              </a:rPr>
              <a:t>食事、衣服、生活環境等について、不適切な養育状態にある児童等、養育環境に関して課題のある主に学齢期以降の児童及びその保護者</a:t>
            </a:r>
          </a:p>
          <a:p>
            <a:pPr algn="just">
              <a:lnSpc>
                <a:spcPct val="120000"/>
              </a:lnSpc>
              <a:spcBef>
                <a:spcPts val="300"/>
              </a:spcBef>
              <a:spcAft>
                <a:spcPts val="300"/>
              </a:spcAft>
            </a:pPr>
            <a:r>
              <a:rPr kumimoji="1" lang="ja-JP" altLang="en-US" sz="1200">
                <a:solidFill>
                  <a:schemeClr val="tx1">
                    <a:lumMod val="75000"/>
                    <a:lumOff val="25000"/>
                  </a:schemeClr>
                </a:solidFill>
              </a:rPr>
              <a:t>家庭のみならず、不登校の児童や学校生活になじめない児童等、家庭以外にも居場所のない主に学齢期以降の児童及びその保護者</a:t>
            </a:r>
          </a:p>
          <a:p>
            <a:pPr algn="just">
              <a:lnSpc>
                <a:spcPct val="120000"/>
              </a:lnSpc>
              <a:spcBef>
                <a:spcPts val="300"/>
              </a:spcBef>
              <a:spcAft>
                <a:spcPts val="300"/>
              </a:spcAft>
            </a:pPr>
            <a:r>
              <a:rPr kumimoji="1" lang="ja-JP" altLang="en-US" sz="1200">
                <a:solidFill>
                  <a:schemeClr val="tx1">
                    <a:lumMod val="75000"/>
                    <a:lumOff val="25000"/>
                  </a:schemeClr>
                </a:solidFill>
              </a:rPr>
              <a:t>その他、事業の目的に鑑みて、市町村が関係機関からの情報により支援を行うことが適切であると判断した主に学齢期以降の児童及びその保護者</a:t>
            </a:r>
          </a:p>
        </p:txBody>
      </p:sp>
      <p:sp>
        <p:nvSpPr>
          <p:cNvPr id="37" name="楕円 36">
            <a:extLst>
              <a:ext uri="{FF2B5EF4-FFF2-40B4-BE49-F238E27FC236}">
                <a16:creationId xmlns:a16="http://schemas.microsoft.com/office/drawing/2014/main" id="{F3557E15-D711-9578-E36C-EBDE00B13A02}"/>
              </a:ext>
            </a:extLst>
          </p:cNvPr>
          <p:cNvSpPr/>
          <p:nvPr/>
        </p:nvSpPr>
        <p:spPr>
          <a:xfrm>
            <a:off x="900000" y="5016869"/>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1</a:t>
            </a:r>
            <a:endParaRPr kumimoji="1" lang="ja-JP" altLang="en-US" sz="1100" b="1" spc="100"/>
          </a:p>
        </p:txBody>
      </p:sp>
      <p:sp>
        <p:nvSpPr>
          <p:cNvPr id="42" name="四角形: 角を丸くする 41">
            <a:extLst>
              <a:ext uri="{FF2B5EF4-FFF2-40B4-BE49-F238E27FC236}">
                <a16:creationId xmlns:a16="http://schemas.microsoft.com/office/drawing/2014/main" id="{4CC8F990-8567-6A2C-B63A-2949C23C622B}"/>
              </a:ext>
            </a:extLst>
          </p:cNvPr>
          <p:cNvSpPr/>
          <p:nvPr/>
        </p:nvSpPr>
        <p:spPr>
          <a:xfrm>
            <a:off x="6259939" y="4977913"/>
            <a:ext cx="1410286" cy="23276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en-US" altLang="ja-JP" sz="1200" b="1" spc="50">
                <a:solidFill>
                  <a:schemeClr val="tx1">
                    <a:lumMod val="75000"/>
                    <a:lumOff val="25000"/>
                  </a:schemeClr>
                </a:solidFill>
              </a:rPr>
              <a:t>【</a:t>
            </a:r>
            <a:r>
              <a:rPr kumimoji="1" lang="ja-JP" altLang="en-US" sz="1200" b="1" spc="50">
                <a:solidFill>
                  <a:schemeClr val="tx1">
                    <a:lumMod val="75000"/>
                    <a:lumOff val="25000"/>
                  </a:schemeClr>
                </a:solidFill>
              </a:rPr>
              <a:t>定員</a:t>
            </a:r>
            <a:r>
              <a:rPr kumimoji="1" lang="en-US" altLang="ja-JP" sz="1200" b="1" spc="50">
                <a:solidFill>
                  <a:schemeClr val="tx1">
                    <a:lumMod val="75000"/>
                    <a:lumOff val="25000"/>
                  </a:schemeClr>
                </a:solidFill>
              </a:rPr>
              <a:t>】</a:t>
            </a:r>
            <a:r>
              <a:rPr kumimoji="1" lang="ja-JP" altLang="en-US" sz="1200" spc="50">
                <a:solidFill>
                  <a:schemeClr val="tx1">
                    <a:lumMod val="75000"/>
                    <a:lumOff val="25000"/>
                  </a:schemeClr>
                </a:solidFill>
              </a:rPr>
              <a:t>概ね</a:t>
            </a:r>
            <a:r>
              <a:rPr kumimoji="1" lang="en-US" altLang="ja-JP" sz="1200" spc="50">
                <a:solidFill>
                  <a:schemeClr val="tx1">
                    <a:lumMod val="75000"/>
                    <a:lumOff val="25000"/>
                  </a:schemeClr>
                </a:solidFill>
              </a:rPr>
              <a:t>20</a:t>
            </a:r>
            <a:r>
              <a:rPr kumimoji="1" lang="ja-JP" altLang="en-US" sz="1200" spc="50">
                <a:solidFill>
                  <a:schemeClr val="tx1">
                    <a:lumMod val="75000"/>
                    <a:lumOff val="25000"/>
                  </a:schemeClr>
                </a:solidFill>
              </a:rPr>
              <a:t>人</a:t>
            </a:r>
          </a:p>
          <a:p>
            <a:pPr algn="just">
              <a:lnSpc>
                <a:spcPct val="130000"/>
              </a:lnSpc>
            </a:pPr>
            <a:endParaRPr kumimoji="1" lang="ja-JP" altLang="en-US" sz="1200" b="1" spc="50">
              <a:solidFill>
                <a:schemeClr val="tx1">
                  <a:lumMod val="75000"/>
                  <a:lumOff val="25000"/>
                </a:schemeClr>
              </a:solidFill>
            </a:endParaRPr>
          </a:p>
        </p:txBody>
      </p:sp>
      <p:sp>
        <p:nvSpPr>
          <p:cNvPr id="46" name="四角形: 角を丸くする 45">
            <a:extLst>
              <a:ext uri="{FF2B5EF4-FFF2-40B4-BE49-F238E27FC236}">
                <a16:creationId xmlns:a16="http://schemas.microsoft.com/office/drawing/2014/main" id="{59D0C1B8-32E5-B085-877A-3169AB0C9612}"/>
              </a:ext>
            </a:extLst>
          </p:cNvPr>
          <p:cNvSpPr/>
          <p:nvPr/>
        </p:nvSpPr>
        <p:spPr>
          <a:xfrm>
            <a:off x="6259939" y="5242970"/>
            <a:ext cx="1410287" cy="23276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nSpc>
                <a:spcPct val="130000"/>
              </a:lnSpc>
            </a:pPr>
            <a:r>
              <a:rPr kumimoji="1" lang="en-US" altLang="ja-JP" sz="1200" b="1" spc="150">
                <a:solidFill>
                  <a:schemeClr val="tx1">
                    <a:lumMod val="75000"/>
                    <a:lumOff val="25000"/>
                  </a:schemeClr>
                </a:solidFill>
              </a:rPr>
              <a:t>【</a:t>
            </a:r>
            <a:r>
              <a:rPr kumimoji="1" lang="ja-JP" altLang="en-US" sz="1200" b="1" spc="150">
                <a:solidFill>
                  <a:schemeClr val="tx1">
                    <a:lumMod val="75000"/>
                    <a:lumOff val="25000"/>
                  </a:schemeClr>
                </a:solidFill>
              </a:rPr>
              <a:t>開所時間</a:t>
            </a:r>
            <a:r>
              <a:rPr kumimoji="1" lang="en-US" altLang="ja-JP" sz="1200" b="1" spc="150">
                <a:solidFill>
                  <a:schemeClr val="tx1">
                    <a:lumMod val="75000"/>
                    <a:lumOff val="25000"/>
                  </a:schemeClr>
                </a:solidFill>
              </a:rPr>
              <a:t>】</a:t>
            </a:r>
            <a:endParaRPr kumimoji="1" lang="ja-JP" altLang="en-US" sz="1200" b="1" spc="150">
              <a:solidFill>
                <a:schemeClr val="tx1">
                  <a:lumMod val="75000"/>
                  <a:lumOff val="25000"/>
                </a:schemeClr>
              </a:solidFill>
            </a:endParaRPr>
          </a:p>
        </p:txBody>
      </p:sp>
      <p:sp>
        <p:nvSpPr>
          <p:cNvPr id="47" name="四角形: 角を丸くする 46">
            <a:extLst>
              <a:ext uri="{FF2B5EF4-FFF2-40B4-BE49-F238E27FC236}">
                <a16:creationId xmlns:a16="http://schemas.microsoft.com/office/drawing/2014/main" id="{D33BDAC2-ED6D-DE8A-D14B-C5B86FF79E25}"/>
              </a:ext>
            </a:extLst>
          </p:cNvPr>
          <p:cNvSpPr/>
          <p:nvPr/>
        </p:nvSpPr>
        <p:spPr>
          <a:xfrm>
            <a:off x="6638544" y="5521671"/>
            <a:ext cx="3153270" cy="118931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20000"/>
              </a:lnSpc>
              <a:spcBef>
                <a:spcPts val="300"/>
              </a:spcBef>
              <a:spcAft>
                <a:spcPts val="300"/>
              </a:spcAft>
            </a:pPr>
            <a:r>
              <a:rPr kumimoji="1" lang="ja-JP" altLang="en-US" sz="1200" dirty="0">
                <a:solidFill>
                  <a:schemeClr val="tx1">
                    <a:lumMod val="75000"/>
                    <a:lumOff val="25000"/>
                  </a:schemeClr>
                </a:solidFill>
              </a:rPr>
              <a:t>学校の授業の休業日</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長期休暇期間等</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に行う児童育成支援拠点事業１日につき、８時間</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原則 </a:t>
            </a:r>
            <a:r>
              <a:rPr kumimoji="1" lang="en-US" altLang="ja-JP" sz="1200" dirty="0">
                <a:solidFill>
                  <a:schemeClr val="tx1">
                    <a:lumMod val="75000"/>
                    <a:lumOff val="25000"/>
                  </a:schemeClr>
                </a:solidFill>
              </a:rPr>
              <a:t>10 </a:t>
            </a:r>
            <a:r>
              <a:rPr kumimoji="1" lang="ja-JP" altLang="en-US" sz="1200" dirty="0">
                <a:solidFill>
                  <a:schemeClr val="tx1">
                    <a:lumMod val="75000"/>
                    <a:lumOff val="25000"/>
                  </a:schemeClr>
                </a:solidFill>
              </a:rPr>
              <a:t>時から </a:t>
            </a:r>
            <a:r>
              <a:rPr kumimoji="1" lang="en-US" altLang="ja-JP" sz="1200" dirty="0">
                <a:solidFill>
                  <a:schemeClr val="tx1">
                    <a:lumMod val="75000"/>
                    <a:lumOff val="25000"/>
                  </a:schemeClr>
                </a:solidFill>
              </a:rPr>
              <a:t>18 </a:t>
            </a:r>
            <a:r>
              <a:rPr kumimoji="1" lang="ja-JP" altLang="en-US" sz="1200" dirty="0">
                <a:solidFill>
                  <a:schemeClr val="tx1">
                    <a:lumMod val="75000"/>
                    <a:lumOff val="25000"/>
                  </a:schemeClr>
                </a:solidFill>
              </a:rPr>
              <a:t>時</a:t>
            </a:r>
            <a:r>
              <a:rPr kumimoji="1" lang="en-US" altLang="ja-JP" sz="1200" dirty="0">
                <a:solidFill>
                  <a:schemeClr val="tx1">
                    <a:lumMod val="75000"/>
                    <a:lumOff val="25000"/>
                  </a:schemeClr>
                </a:solidFill>
              </a:rPr>
              <a:t>)</a:t>
            </a:r>
            <a:endParaRPr kumimoji="1" lang="ja-JP" altLang="en-US" sz="1200" dirty="0">
              <a:solidFill>
                <a:schemeClr val="tx1">
                  <a:lumMod val="75000"/>
                  <a:lumOff val="25000"/>
                </a:schemeClr>
              </a:solidFill>
            </a:endParaRPr>
          </a:p>
          <a:p>
            <a:pPr algn="just">
              <a:lnSpc>
                <a:spcPct val="120000"/>
              </a:lnSpc>
              <a:spcBef>
                <a:spcPts val="300"/>
              </a:spcBef>
              <a:spcAft>
                <a:spcPts val="300"/>
              </a:spcAft>
            </a:pPr>
            <a:r>
              <a:rPr kumimoji="1" lang="ja-JP" altLang="en-US" sz="1200" dirty="0">
                <a:solidFill>
                  <a:schemeClr val="tx1">
                    <a:lumMod val="75000"/>
                    <a:lumOff val="25000"/>
                  </a:schemeClr>
                </a:solidFill>
              </a:rPr>
              <a:t>学校の授業の休業日以外の日</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平日</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に行う児童育成支援拠点事業１日につき、学校の授業の終了後から原則 </a:t>
            </a:r>
            <a:r>
              <a:rPr kumimoji="1" lang="en-US" altLang="ja-JP" sz="1200" dirty="0">
                <a:solidFill>
                  <a:schemeClr val="tx1">
                    <a:lumMod val="75000"/>
                    <a:lumOff val="25000"/>
                  </a:schemeClr>
                </a:solidFill>
              </a:rPr>
              <a:t>18 </a:t>
            </a:r>
            <a:r>
              <a:rPr kumimoji="1" lang="ja-JP" altLang="en-US" sz="1200" dirty="0">
                <a:solidFill>
                  <a:schemeClr val="tx1">
                    <a:lumMod val="75000"/>
                    <a:lumOff val="25000"/>
                  </a:schemeClr>
                </a:solidFill>
              </a:rPr>
              <a:t>時以降</a:t>
            </a:r>
          </a:p>
        </p:txBody>
      </p:sp>
      <p:sp>
        <p:nvSpPr>
          <p:cNvPr id="5" name="四角形: 角を丸くする 4">
            <a:extLst>
              <a:ext uri="{FF2B5EF4-FFF2-40B4-BE49-F238E27FC236}">
                <a16:creationId xmlns:a16="http://schemas.microsoft.com/office/drawing/2014/main" id="{90B188C7-D85B-AE74-5778-274D15DE02B7}"/>
              </a:ext>
            </a:extLst>
          </p:cNvPr>
          <p:cNvSpPr/>
          <p:nvPr/>
        </p:nvSpPr>
        <p:spPr>
          <a:xfrm>
            <a:off x="1282413" y="7269279"/>
            <a:ext cx="8869493" cy="16603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buClr>
                <a:schemeClr val="bg1">
                  <a:lumMod val="65000"/>
                </a:schemeClr>
              </a:buClr>
              <a:buSzPct val="70000"/>
            </a:pPr>
            <a:r>
              <a:rPr kumimoji="1" lang="ja-JP" altLang="en-US" sz="800" dirty="0">
                <a:solidFill>
                  <a:schemeClr val="tx1">
                    <a:lumMod val="75000"/>
                    <a:lumOff val="25000"/>
                  </a:schemeClr>
                </a:solidFill>
              </a:rPr>
              <a:t>出所：こども家庭庁「児童育成支援拠点事業実施要綱」</a:t>
            </a:r>
            <a:r>
              <a:rPr kumimoji="1" lang="en-US" altLang="ja-JP" sz="800" dirty="0">
                <a:solidFill>
                  <a:schemeClr val="tx1">
                    <a:lumMod val="75000"/>
                    <a:lumOff val="25000"/>
                  </a:schemeClr>
                </a:solidFill>
              </a:rPr>
              <a:t>〈https://www.cfa.go.jp/assets/contents/node/</a:t>
            </a:r>
            <a:r>
              <a:rPr kumimoji="1" lang="en-US" altLang="ja-JP" sz="800" dirty="0" err="1">
                <a:solidFill>
                  <a:schemeClr val="tx1">
                    <a:lumMod val="75000"/>
                    <a:lumOff val="25000"/>
                  </a:schemeClr>
                </a:solidFill>
              </a:rPr>
              <a:t>basic_page</a:t>
            </a:r>
            <a:r>
              <a:rPr kumimoji="1" lang="en-US" altLang="ja-JP" sz="800" dirty="0">
                <a:solidFill>
                  <a:schemeClr val="tx1">
                    <a:lumMod val="75000"/>
                    <a:lumOff val="25000"/>
                  </a:schemeClr>
                </a:solidFill>
              </a:rPr>
              <a:t>/</a:t>
            </a:r>
            <a:r>
              <a:rPr kumimoji="1" lang="en-US" altLang="ja-JP" sz="800" dirty="0" err="1">
                <a:solidFill>
                  <a:schemeClr val="tx1">
                    <a:lumMod val="75000"/>
                    <a:lumOff val="25000"/>
                  </a:schemeClr>
                </a:solidFill>
              </a:rPr>
              <a:t>field_ref_resources</a:t>
            </a:r>
            <a:r>
              <a:rPr kumimoji="1" lang="en-US" altLang="ja-JP" sz="800" dirty="0">
                <a:solidFill>
                  <a:schemeClr val="tx1">
                    <a:lumMod val="75000"/>
                    <a:lumOff val="25000"/>
                  </a:schemeClr>
                </a:solidFill>
              </a:rPr>
              <a:t>/50439ba1-c44b-450c-b936-cf0f572709d7/5fa8a7e2/20250501_policies_kosodateshien_jido-kyoten_15.pdf〉</a:t>
            </a:r>
            <a:r>
              <a:rPr kumimoji="1" lang="ja-JP" altLang="en-US" sz="800" spc="50" dirty="0">
                <a:solidFill>
                  <a:schemeClr val="tx1">
                    <a:lumMod val="75000"/>
                    <a:lumOff val="25000"/>
                  </a:schemeClr>
                </a:solidFill>
              </a:rPr>
              <a:t> （最終閲覧日</a:t>
            </a:r>
            <a:r>
              <a:rPr kumimoji="1" lang="en-US" altLang="ja-JP" sz="800" spc="50" dirty="0">
                <a:solidFill>
                  <a:schemeClr val="tx1">
                    <a:lumMod val="75000"/>
                    <a:lumOff val="25000"/>
                  </a:schemeClr>
                </a:solidFill>
              </a:rPr>
              <a:t>2026/3/23</a:t>
            </a:r>
            <a:r>
              <a:rPr kumimoji="1" lang="ja-JP" altLang="en-US" sz="800" spc="50" dirty="0">
                <a:solidFill>
                  <a:schemeClr val="tx1">
                    <a:lumMod val="75000"/>
                    <a:lumOff val="25000"/>
                  </a:schemeClr>
                </a:solidFill>
              </a:rPr>
              <a:t>）</a:t>
            </a:r>
            <a:r>
              <a:rPr kumimoji="1" lang="ja-JP" altLang="en-US" sz="800" dirty="0">
                <a:solidFill>
                  <a:schemeClr val="tx1">
                    <a:lumMod val="75000"/>
                    <a:lumOff val="25000"/>
                  </a:schemeClr>
                </a:solidFill>
              </a:rPr>
              <a:t>より抜粋</a:t>
            </a:r>
          </a:p>
        </p:txBody>
      </p:sp>
      <p:sp>
        <p:nvSpPr>
          <p:cNvPr id="27" name="四角形: 角を丸くする 26">
            <a:extLst>
              <a:ext uri="{FF2B5EF4-FFF2-40B4-BE49-F238E27FC236}">
                <a16:creationId xmlns:a16="http://schemas.microsoft.com/office/drawing/2014/main" id="{21D8E0BC-34A1-7058-A658-920F63EC0C3D}"/>
              </a:ext>
            </a:extLst>
          </p:cNvPr>
          <p:cNvSpPr/>
          <p:nvPr/>
        </p:nvSpPr>
        <p:spPr>
          <a:xfrm>
            <a:off x="539906" y="1489269"/>
            <a:ext cx="9612000" cy="360000"/>
          </a:xfrm>
          <a:prstGeom prst="roundRect">
            <a:avLst>
              <a:gd name="adj" fmla="val 0"/>
            </a:avLst>
          </a:prstGeom>
          <a:solidFill>
            <a:srgbClr val="01B4D2"/>
          </a:solidFill>
          <a:ln>
            <a:solidFill>
              <a:srgbClr val="01B4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pPr>
            <a:r>
              <a:rPr kumimoji="1" lang="ja-JP" altLang="en-US" sz="1600" b="1" spc="100">
                <a:solidFill>
                  <a:schemeClr val="bg1"/>
                </a:solidFill>
              </a:rPr>
              <a:t>こども家庭庁「児童育成支援拠点事業実施要綱」の活動内容に関する内容抜粋</a:t>
            </a:r>
          </a:p>
        </p:txBody>
      </p:sp>
      <p:sp>
        <p:nvSpPr>
          <p:cNvPr id="36" name="四角形: 角を丸くする 35">
            <a:extLst>
              <a:ext uri="{FF2B5EF4-FFF2-40B4-BE49-F238E27FC236}">
                <a16:creationId xmlns:a16="http://schemas.microsoft.com/office/drawing/2014/main" id="{F55A3BA4-3307-5805-D5B6-4FD67E512F3D}"/>
              </a:ext>
            </a:extLst>
          </p:cNvPr>
          <p:cNvSpPr/>
          <p:nvPr/>
        </p:nvSpPr>
        <p:spPr>
          <a:xfrm>
            <a:off x="7811906" y="1990451"/>
            <a:ext cx="2160000" cy="2880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r>
              <a:rPr kumimoji="1" lang="zh-TW" altLang="en-US" sz="1500" b="1" spc="300"/>
              <a:t>事業</a:t>
            </a:r>
            <a:r>
              <a:rPr kumimoji="1" lang="ja-JP" altLang="en-US" sz="1500" b="1" spc="300"/>
              <a:t>の</a:t>
            </a:r>
            <a:r>
              <a:rPr kumimoji="1" lang="zh-TW" altLang="en-US" sz="1500" b="1" spc="300"/>
              <a:t>内容</a:t>
            </a:r>
          </a:p>
        </p:txBody>
      </p:sp>
      <p:sp>
        <p:nvSpPr>
          <p:cNvPr id="56" name="四角形: 角を丸くする 55">
            <a:extLst>
              <a:ext uri="{FF2B5EF4-FFF2-40B4-BE49-F238E27FC236}">
                <a16:creationId xmlns:a16="http://schemas.microsoft.com/office/drawing/2014/main" id="{EBFE2B8F-D44C-6FB2-D4AB-6743D2CC260B}"/>
              </a:ext>
            </a:extLst>
          </p:cNvPr>
          <p:cNvSpPr/>
          <p:nvPr/>
        </p:nvSpPr>
        <p:spPr>
          <a:xfrm>
            <a:off x="7621143" y="4977913"/>
            <a:ext cx="1918204" cy="23276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just">
              <a:lnSpc>
                <a:spcPct val="130000"/>
              </a:lnSpc>
            </a:pPr>
            <a:r>
              <a:rPr kumimoji="1" lang="en-US" altLang="zh-TW" sz="1200" b="1" spc="50">
                <a:solidFill>
                  <a:schemeClr val="tx1">
                    <a:lumMod val="75000"/>
                    <a:lumOff val="25000"/>
                  </a:schemeClr>
                </a:solidFill>
              </a:rPr>
              <a:t>【</a:t>
            </a:r>
            <a:r>
              <a:rPr kumimoji="1" lang="zh-TW" altLang="en-US" sz="1200" b="1" spc="50">
                <a:solidFill>
                  <a:schemeClr val="tx1">
                    <a:lumMod val="75000"/>
                    <a:lumOff val="25000"/>
                  </a:schemeClr>
                </a:solidFill>
              </a:rPr>
              <a:t>開所日数</a:t>
            </a:r>
            <a:r>
              <a:rPr kumimoji="1" lang="en-US" altLang="zh-TW" sz="1200" b="1" spc="50">
                <a:solidFill>
                  <a:schemeClr val="tx1">
                    <a:lumMod val="75000"/>
                    <a:lumOff val="25000"/>
                  </a:schemeClr>
                </a:solidFill>
              </a:rPr>
              <a:t>】</a:t>
            </a:r>
            <a:r>
              <a:rPr kumimoji="1" lang="zh-TW" altLang="en-US" sz="1200" spc="50">
                <a:solidFill>
                  <a:schemeClr val="tx1">
                    <a:lumMod val="75000"/>
                    <a:lumOff val="25000"/>
                  </a:schemeClr>
                </a:solidFill>
              </a:rPr>
              <a:t>週３日以上</a:t>
            </a:r>
          </a:p>
        </p:txBody>
      </p:sp>
      <p:sp>
        <p:nvSpPr>
          <p:cNvPr id="58" name="楕円 57">
            <a:extLst>
              <a:ext uri="{FF2B5EF4-FFF2-40B4-BE49-F238E27FC236}">
                <a16:creationId xmlns:a16="http://schemas.microsoft.com/office/drawing/2014/main" id="{2E9B8D55-C4A2-481B-467F-22A4CA22CF1E}"/>
              </a:ext>
            </a:extLst>
          </p:cNvPr>
          <p:cNvSpPr/>
          <p:nvPr/>
        </p:nvSpPr>
        <p:spPr>
          <a:xfrm>
            <a:off x="900000" y="5730775"/>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2</a:t>
            </a:r>
            <a:endParaRPr kumimoji="1" lang="ja-JP" altLang="en-US" sz="1100" b="1" spc="100"/>
          </a:p>
        </p:txBody>
      </p:sp>
      <p:sp>
        <p:nvSpPr>
          <p:cNvPr id="59" name="楕円 58">
            <a:extLst>
              <a:ext uri="{FF2B5EF4-FFF2-40B4-BE49-F238E27FC236}">
                <a16:creationId xmlns:a16="http://schemas.microsoft.com/office/drawing/2014/main" id="{246D6132-906F-83A2-B95A-AD83CA7FF066}"/>
              </a:ext>
            </a:extLst>
          </p:cNvPr>
          <p:cNvSpPr/>
          <p:nvPr/>
        </p:nvSpPr>
        <p:spPr>
          <a:xfrm>
            <a:off x="900000" y="6233078"/>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3</a:t>
            </a:r>
            <a:endParaRPr kumimoji="1" lang="ja-JP" altLang="en-US" sz="1100" b="1" spc="100"/>
          </a:p>
        </p:txBody>
      </p:sp>
      <p:sp>
        <p:nvSpPr>
          <p:cNvPr id="60" name="楕円 59">
            <a:extLst>
              <a:ext uri="{FF2B5EF4-FFF2-40B4-BE49-F238E27FC236}">
                <a16:creationId xmlns:a16="http://schemas.microsoft.com/office/drawing/2014/main" id="{77FB13F2-6C94-0510-33C1-6064FDD1C5A8}"/>
              </a:ext>
            </a:extLst>
          </p:cNvPr>
          <p:cNvSpPr/>
          <p:nvPr/>
        </p:nvSpPr>
        <p:spPr>
          <a:xfrm>
            <a:off x="6337016" y="5521671"/>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1</a:t>
            </a:r>
            <a:endParaRPr kumimoji="1" lang="ja-JP" altLang="en-US" sz="1100" b="1" spc="100"/>
          </a:p>
        </p:txBody>
      </p:sp>
      <p:sp>
        <p:nvSpPr>
          <p:cNvPr id="61" name="楕円 60">
            <a:extLst>
              <a:ext uri="{FF2B5EF4-FFF2-40B4-BE49-F238E27FC236}">
                <a16:creationId xmlns:a16="http://schemas.microsoft.com/office/drawing/2014/main" id="{482E9763-8C60-024B-AD89-0989A87F872D}"/>
              </a:ext>
            </a:extLst>
          </p:cNvPr>
          <p:cNvSpPr/>
          <p:nvPr/>
        </p:nvSpPr>
        <p:spPr>
          <a:xfrm>
            <a:off x="6337016" y="6259623"/>
            <a:ext cx="216000" cy="216000"/>
          </a:xfrm>
          <a:prstGeom prst="ellipse">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 tIns="0" rIns="0" bIns="18000" rtlCol="0" anchor="ctr"/>
          <a:lstStyle/>
          <a:p>
            <a:pPr algn="ctr">
              <a:lnSpc>
                <a:spcPct val="130000"/>
              </a:lnSpc>
            </a:pPr>
            <a:r>
              <a:rPr kumimoji="1" lang="en-US" altLang="ja-JP" sz="1100" b="1" spc="100"/>
              <a:t>2</a:t>
            </a:r>
            <a:endParaRPr kumimoji="1" lang="ja-JP" altLang="en-US" sz="1100" b="1" spc="100"/>
          </a:p>
        </p:txBody>
      </p:sp>
    </p:spTree>
    <p:extLst>
      <p:ext uri="{BB962C8B-B14F-4D97-AF65-F5344CB8AC3E}">
        <p14:creationId xmlns:p14="http://schemas.microsoft.com/office/powerpoint/2010/main" val="195959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2FA2F-4A93-2965-F537-435F555491B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D50BF3-165D-47A8-7B32-494301EAA966}"/>
              </a:ext>
            </a:extLst>
          </p:cNvPr>
          <p:cNvSpPr>
            <a:spLocks noGrp="1"/>
          </p:cNvSpPr>
          <p:nvPr>
            <p:ph type="title"/>
          </p:nvPr>
        </p:nvSpPr>
        <p:spPr/>
        <p:txBody>
          <a:bodyPr/>
          <a:lstStyle/>
          <a:p>
            <a:r>
              <a:rPr kumimoji="1" lang="ja-JP" altLang="en-US"/>
              <a:t>家庭支援事業（児童育成支援拠点事業）が求められる社会的背景</a:t>
            </a:r>
          </a:p>
        </p:txBody>
      </p:sp>
      <p:sp>
        <p:nvSpPr>
          <p:cNvPr id="3" name="スライド番号プレースホルダー 2">
            <a:extLst>
              <a:ext uri="{FF2B5EF4-FFF2-40B4-BE49-F238E27FC236}">
                <a16:creationId xmlns:a16="http://schemas.microsoft.com/office/drawing/2014/main" id="{585AA2D0-D5F9-7692-38C2-331CBC7A0F45}"/>
              </a:ext>
            </a:extLst>
          </p:cNvPr>
          <p:cNvSpPr>
            <a:spLocks noGrp="1"/>
          </p:cNvSpPr>
          <p:nvPr>
            <p:ph type="sldNum" sz="quarter" idx="12"/>
          </p:nvPr>
        </p:nvSpPr>
        <p:spPr/>
        <p:txBody>
          <a:bodyPr/>
          <a:lstStyle/>
          <a:p>
            <a:pPr algn="ctr"/>
            <a:fld id="{76EF8E48-CEE7-4676-9C0E-B2BDD8285033}" type="slidenum">
              <a:rPr kumimoji="1" lang="ja-JP" altLang="en-US" smtClean="0"/>
              <a:pPr algn="ctr"/>
              <a:t>8</a:t>
            </a:fld>
            <a:endParaRPr kumimoji="1" lang="ja-JP" altLang="en-US"/>
          </a:p>
        </p:txBody>
      </p:sp>
      <p:sp>
        <p:nvSpPr>
          <p:cNvPr id="4" name="テキスト プレースホルダー 3">
            <a:extLst>
              <a:ext uri="{FF2B5EF4-FFF2-40B4-BE49-F238E27FC236}">
                <a16:creationId xmlns:a16="http://schemas.microsoft.com/office/drawing/2014/main" id="{84E0A05A-B5BD-FF84-C708-505B9CE39C16}"/>
              </a:ext>
            </a:extLst>
          </p:cNvPr>
          <p:cNvSpPr>
            <a:spLocks noGrp="1"/>
          </p:cNvSpPr>
          <p:nvPr>
            <p:ph type="body" sz="half" idx="2"/>
          </p:nvPr>
        </p:nvSpPr>
        <p:spPr>
          <a:xfrm>
            <a:off x="539906" y="1002464"/>
            <a:ext cx="9612000" cy="1008000"/>
          </a:xfrm>
        </p:spPr>
        <p:txBody>
          <a:bodyPr/>
          <a:lstStyle/>
          <a:p>
            <a:pPr marL="285750" indent="-285750">
              <a:buClr>
                <a:srgbClr val="01B4D2"/>
              </a:buClr>
              <a:buSzPct val="80000"/>
              <a:buFont typeface="Wingdings" panose="05000000000000000000" pitchFamily="2" charset="2"/>
              <a:buChar char="l"/>
            </a:pPr>
            <a:r>
              <a:rPr kumimoji="1" lang="ja-JP" altLang="en-US">
                <a:solidFill>
                  <a:srgbClr val="019DB7"/>
                </a:solidFill>
              </a:rPr>
              <a:t>育児をしている方が孤立</a:t>
            </a:r>
            <a:r>
              <a:rPr kumimoji="1" lang="ja-JP" altLang="en-US"/>
              <a:t>するケースが多く、虐待の相談件数も増加しています。</a:t>
            </a:r>
          </a:p>
          <a:p>
            <a:pPr marL="285750" indent="-285750">
              <a:buClr>
                <a:srgbClr val="01B4D2"/>
              </a:buClr>
              <a:buSzPct val="80000"/>
              <a:buFont typeface="Wingdings" panose="05000000000000000000" pitchFamily="2" charset="2"/>
              <a:buChar char="l"/>
            </a:pPr>
            <a:r>
              <a:rPr kumimoji="1" lang="ja-JP" altLang="en-US"/>
              <a:t>学校・児童相談所・行政との間で情報が分断され、支援対象からこぼれ落ちてしまうことがないように、</a:t>
            </a:r>
            <a:r>
              <a:rPr kumimoji="1" lang="ja-JP" altLang="en-US">
                <a:solidFill>
                  <a:srgbClr val="019DB7"/>
                </a:solidFill>
              </a:rPr>
              <a:t>関係機関で連携し包括的に支援をおこなう</a:t>
            </a:r>
            <a:r>
              <a:rPr kumimoji="1" lang="ja-JP" altLang="en-US"/>
              <a:t>ことが求められています。</a:t>
            </a:r>
          </a:p>
        </p:txBody>
      </p:sp>
      <p:pic>
        <p:nvPicPr>
          <p:cNvPr id="5" name="Picture 2" descr="孤立した育児の実態">
            <a:extLst>
              <a:ext uri="{FF2B5EF4-FFF2-40B4-BE49-F238E27FC236}">
                <a16:creationId xmlns:a16="http://schemas.microsoft.com/office/drawing/2014/main" id="{D5A17933-7817-D272-7814-6F6540E11A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472" y="2826971"/>
            <a:ext cx="4548281" cy="3102376"/>
          </a:xfrm>
          <a:prstGeom prst="rect">
            <a:avLst/>
          </a:prstGeom>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632DA728-2460-6E98-E429-684B3B4A7ADF}"/>
              </a:ext>
            </a:extLst>
          </p:cNvPr>
          <p:cNvGrpSpPr/>
          <p:nvPr/>
        </p:nvGrpSpPr>
        <p:grpSpPr>
          <a:xfrm>
            <a:off x="408847" y="2392422"/>
            <a:ext cx="4275752" cy="222096"/>
            <a:chOff x="552280" y="2206375"/>
            <a:chExt cx="4275752" cy="222096"/>
          </a:xfrm>
        </p:grpSpPr>
        <p:sp>
          <p:nvSpPr>
            <p:cNvPr id="9" name="四角形: 角を丸くする 8">
              <a:extLst>
                <a:ext uri="{FF2B5EF4-FFF2-40B4-BE49-F238E27FC236}">
                  <a16:creationId xmlns:a16="http://schemas.microsoft.com/office/drawing/2014/main" id="{13FF041E-D90E-57DA-5C2F-3F20636B55E3}"/>
                </a:ext>
              </a:extLst>
            </p:cNvPr>
            <p:cNvSpPr/>
            <p:nvPr/>
          </p:nvSpPr>
          <p:spPr>
            <a:xfrm>
              <a:off x="850470" y="2206375"/>
              <a:ext cx="3977562"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孤立した育児の実態</a:t>
              </a:r>
            </a:p>
          </p:txBody>
        </p:sp>
        <p:sp>
          <p:nvSpPr>
            <p:cNvPr id="10" name="四角形: 角を丸くする 9">
              <a:extLst>
                <a:ext uri="{FF2B5EF4-FFF2-40B4-BE49-F238E27FC236}">
                  <a16:creationId xmlns:a16="http://schemas.microsoft.com/office/drawing/2014/main" id="{8A98AA71-854D-1AE3-135E-CB59EB338407}"/>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grpSp>
        <p:nvGrpSpPr>
          <p:cNvPr id="11" name="グループ化 10">
            <a:extLst>
              <a:ext uri="{FF2B5EF4-FFF2-40B4-BE49-F238E27FC236}">
                <a16:creationId xmlns:a16="http://schemas.microsoft.com/office/drawing/2014/main" id="{D750CFD4-06F5-03C9-B965-A419A84975B7}"/>
              </a:ext>
            </a:extLst>
          </p:cNvPr>
          <p:cNvGrpSpPr/>
          <p:nvPr/>
        </p:nvGrpSpPr>
        <p:grpSpPr>
          <a:xfrm>
            <a:off x="5191252" y="2392422"/>
            <a:ext cx="4275752" cy="222096"/>
            <a:chOff x="552280" y="2206375"/>
            <a:chExt cx="4275752" cy="222096"/>
          </a:xfrm>
        </p:grpSpPr>
        <p:sp>
          <p:nvSpPr>
            <p:cNvPr id="12" name="四角形: 角を丸くする 11">
              <a:extLst>
                <a:ext uri="{FF2B5EF4-FFF2-40B4-BE49-F238E27FC236}">
                  <a16:creationId xmlns:a16="http://schemas.microsoft.com/office/drawing/2014/main" id="{98D22846-6310-A7C4-A00D-7D253DF83F4C}"/>
                </a:ext>
              </a:extLst>
            </p:cNvPr>
            <p:cNvSpPr/>
            <p:nvPr/>
          </p:nvSpPr>
          <p:spPr>
            <a:xfrm>
              <a:off x="850470" y="2206375"/>
              <a:ext cx="3977562" cy="216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just">
                <a:lnSpc>
                  <a:spcPct val="130000"/>
                </a:lnSpc>
              </a:pPr>
              <a:r>
                <a:rPr kumimoji="1" lang="ja-JP" altLang="en-US" sz="1600" b="1" spc="150">
                  <a:solidFill>
                    <a:srgbClr val="01B4D2"/>
                  </a:solidFill>
                </a:rPr>
                <a:t>児童虐待相談対応件数</a:t>
              </a:r>
            </a:p>
          </p:txBody>
        </p:sp>
        <p:sp>
          <p:nvSpPr>
            <p:cNvPr id="13" name="四角形: 角を丸くする 12">
              <a:extLst>
                <a:ext uri="{FF2B5EF4-FFF2-40B4-BE49-F238E27FC236}">
                  <a16:creationId xmlns:a16="http://schemas.microsoft.com/office/drawing/2014/main" id="{82C4C84D-2335-81E8-838C-28FB33F16DD7}"/>
                </a:ext>
              </a:extLst>
            </p:cNvPr>
            <p:cNvSpPr/>
            <p:nvPr/>
          </p:nvSpPr>
          <p:spPr>
            <a:xfrm>
              <a:off x="552280" y="2248471"/>
              <a:ext cx="180000" cy="180000"/>
            </a:xfrm>
            <a:prstGeom prst="roundRect">
              <a:avLst/>
            </a:prstGeom>
            <a:solidFill>
              <a:srgbClr val="01B4D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lnSpc>
                  <a:spcPct val="130000"/>
                </a:lnSpc>
              </a:pPr>
              <a:endParaRPr kumimoji="1" lang="ja-JP" altLang="en-US" b="1" spc="100"/>
            </a:p>
          </p:txBody>
        </p:sp>
      </p:grpSp>
      <p:sp>
        <p:nvSpPr>
          <p:cNvPr id="14" name="四角形: 角を丸くする 13">
            <a:extLst>
              <a:ext uri="{FF2B5EF4-FFF2-40B4-BE49-F238E27FC236}">
                <a16:creationId xmlns:a16="http://schemas.microsoft.com/office/drawing/2014/main" id="{D65C2159-3418-C574-73AF-5303805DC1F1}"/>
              </a:ext>
            </a:extLst>
          </p:cNvPr>
          <p:cNvSpPr/>
          <p:nvPr/>
        </p:nvSpPr>
        <p:spPr>
          <a:xfrm>
            <a:off x="-1563293" y="6141800"/>
            <a:ext cx="6428266" cy="18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p>
            <a:pPr algn="r"/>
            <a:r>
              <a:rPr kumimoji="1" lang="ja-JP" altLang="en-US" sz="800" dirty="0">
                <a:solidFill>
                  <a:schemeClr val="tx1">
                    <a:lumMod val="75000"/>
                    <a:lumOff val="25000"/>
                  </a:schemeClr>
                </a:solidFill>
              </a:rPr>
              <a:t>出所：こども家庭庁</a:t>
            </a:r>
            <a:r>
              <a:rPr kumimoji="1" lang="en-US" altLang="ja-JP" sz="800" dirty="0" err="1">
                <a:solidFill>
                  <a:schemeClr val="tx1">
                    <a:lumMod val="75000"/>
                    <a:lumOff val="25000"/>
                  </a:schemeClr>
                </a:solidFill>
              </a:rPr>
              <a:t>HP〈https</a:t>
            </a:r>
            <a:r>
              <a:rPr kumimoji="1" lang="en-US" altLang="ja-JP" sz="800" dirty="0">
                <a:solidFill>
                  <a:schemeClr val="tx1">
                    <a:lumMod val="75000"/>
                    <a:lumOff val="25000"/>
                  </a:schemeClr>
                </a:solidFill>
              </a:rPr>
              <a:t>://www.cfa.go.jp/policies/</a:t>
            </a:r>
            <a:r>
              <a:rPr kumimoji="1" lang="en-US" altLang="ja-JP" sz="800" dirty="0" err="1">
                <a:solidFill>
                  <a:schemeClr val="tx1">
                    <a:lumMod val="75000"/>
                    <a:lumOff val="25000"/>
                  </a:schemeClr>
                </a:solidFill>
              </a:rPr>
              <a:t>katei_shien</a:t>
            </a:r>
            <a:r>
              <a:rPr kumimoji="1" lang="en-US" altLang="ja-JP" sz="800" dirty="0">
                <a:solidFill>
                  <a:schemeClr val="tx1">
                    <a:lumMod val="75000"/>
                    <a:lumOff val="25000"/>
                  </a:schemeClr>
                </a:solidFill>
              </a:rPr>
              <a:t>〉</a:t>
            </a:r>
            <a:r>
              <a:rPr kumimoji="1" lang="ja-JP" altLang="en-US" sz="800" spc="50" dirty="0">
                <a:solidFill>
                  <a:schemeClr val="tx1">
                    <a:lumMod val="75000"/>
                    <a:lumOff val="25000"/>
                  </a:schemeClr>
                </a:solidFill>
              </a:rPr>
              <a:t> </a:t>
            </a:r>
            <a:endParaRPr kumimoji="1" lang="en-US" altLang="ja-JP" sz="800" spc="50" dirty="0">
              <a:solidFill>
                <a:schemeClr val="tx1">
                  <a:lumMod val="75000"/>
                  <a:lumOff val="25000"/>
                </a:schemeClr>
              </a:solidFill>
            </a:endParaRPr>
          </a:p>
          <a:p>
            <a:pPr algn="r"/>
            <a:r>
              <a:rPr kumimoji="1" lang="ja-JP" altLang="en-US" sz="800" spc="50" dirty="0">
                <a:solidFill>
                  <a:schemeClr val="tx1">
                    <a:lumMod val="75000"/>
                    <a:lumOff val="25000"/>
                  </a:schemeClr>
                </a:solidFill>
              </a:rPr>
              <a:t>（最終閲覧日</a:t>
            </a:r>
            <a:r>
              <a:rPr kumimoji="1" lang="en-US" altLang="ja-JP" sz="800" spc="50" dirty="0">
                <a:solidFill>
                  <a:schemeClr val="tx1">
                    <a:lumMod val="75000"/>
                    <a:lumOff val="25000"/>
                  </a:schemeClr>
                </a:solidFill>
              </a:rPr>
              <a:t>2026/3/23</a:t>
            </a:r>
            <a:r>
              <a:rPr kumimoji="1" lang="ja-JP" altLang="en-US" sz="800" spc="50" dirty="0">
                <a:solidFill>
                  <a:schemeClr val="tx1">
                    <a:lumMod val="75000"/>
                    <a:lumOff val="25000"/>
                  </a:schemeClr>
                </a:solidFill>
              </a:rPr>
              <a:t>）</a:t>
            </a:r>
            <a:r>
              <a:rPr kumimoji="1" lang="ja-JP" altLang="en-US" sz="800" dirty="0">
                <a:solidFill>
                  <a:schemeClr val="tx1">
                    <a:lumMod val="75000"/>
                    <a:lumOff val="25000"/>
                  </a:schemeClr>
                </a:solidFill>
              </a:rPr>
              <a:t>より抜粋</a:t>
            </a:r>
          </a:p>
        </p:txBody>
      </p:sp>
      <p:pic>
        <p:nvPicPr>
          <p:cNvPr id="7" name="図 6">
            <a:extLst>
              <a:ext uri="{FF2B5EF4-FFF2-40B4-BE49-F238E27FC236}">
                <a16:creationId xmlns:a16="http://schemas.microsoft.com/office/drawing/2014/main" id="{633E971E-60A3-CCDC-1B53-B2DFA76DDC5A}"/>
              </a:ext>
            </a:extLst>
          </p:cNvPr>
          <p:cNvPicPr>
            <a:picLocks noChangeAspect="1"/>
          </p:cNvPicPr>
          <p:nvPr/>
        </p:nvPicPr>
        <p:blipFill>
          <a:blip r:embed="rId3"/>
          <a:srcRect l="1145" r="1776"/>
          <a:stretch>
            <a:fillRect/>
          </a:stretch>
        </p:blipFill>
        <p:spPr>
          <a:xfrm>
            <a:off x="5280453" y="3157497"/>
            <a:ext cx="5173363" cy="2441324"/>
          </a:xfrm>
          <a:prstGeom prst="rect">
            <a:avLst/>
          </a:prstGeom>
          <a:ln w="28575">
            <a:solidFill>
              <a:schemeClr val="bg2">
                <a:lumMod val="90000"/>
              </a:schemeClr>
            </a:solidFill>
          </a:ln>
        </p:spPr>
      </p:pic>
      <p:sp>
        <p:nvSpPr>
          <p:cNvPr id="15" name="テキスト ボックス 14">
            <a:extLst>
              <a:ext uri="{FF2B5EF4-FFF2-40B4-BE49-F238E27FC236}">
                <a16:creationId xmlns:a16="http://schemas.microsoft.com/office/drawing/2014/main" id="{CAF1AABD-A88F-6282-AD48-464A30766C75}"/>
              </a:ext>
            </a:extLst>
          </p:cNvPr>
          <p:cNvSpPr txBox="1"/>
          <p:nvPr/>
        </p:nvSpPr>
        <p:spPr>
          <a:xfrm>
            <a:off x="5138475" y="6141800"/>
            <a:ext cx="5370896" cy="3006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nchorCtr="0"/>
          <a:lstStyle>
            <a:defPPr>
              <a:defRPr lang="en-US"/>
            </a:defPPr>
            <a:lvl1pPr algn="r">
              <a:lnSpc>
                <a:spcPct val="130000"/>
              </a:lnSpc>
              <a:defRPr kumimoji="1" sz="900">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ja-JP" altLang="en-US" sz="800" dirty="0"/>
              <a:t>出所：こども家庭庁</a:t>
            </a:r>
            <a:r>
              <a:rPr lang="en-US" altLang="ja-JP" sz="800" dirty="0" err="1"/>
              <a:t>HP〈https</a:t>
            </a:r>
            <a:r>
              <a:rPr lang="en-US" altLang="ja-JP" sz="800" dirty="0"/>
              <a:t>://www.cfa.go.jp/assets/contents/node/</a:t>
            </a:r>
            <a:r>
              <a:rPr lang="en-US" altLang="ja-JP" sz="800" dirty="0" err="1"/>
              <a:t>basic_page</a:t>
            </a:r>
            <a:r>
              <a:rPr lang="en-US" altLang="ja-JP" sz="800" dirty="0"/>
              <a:t>/</a:t>
            </a:r>
            <a:r>
              <a:rPr lang="en-US" altLang="ja-JP" sz="800" dirty="0" err="1"/>
              <a:t>field_ref_resources</a:t>
            </a:r>
            <a:r>
              <a:rPr lang="en-US" altLang="ja-JP" sz="800" dirty="0"/>
              <a:t>/a176de99-390e-4065-a7fb-fe569ab2450c/844e601a/20260130_policies_jidougyakutai_45.pdf〉</a:t>
            </a:r>
            <a:r>
              <a:rPr lang="ja-JP" altLang="en-US" sz="800" spc="50" dirty="0"/>
              <a:t> </a:t>
            </a:r>
            <a:endParaRPr lang="en-US" altLang="ja-JP" sz="800" spc="50" dirty="0"/>
          </a:p>
          <a:p>
            <a:pPr>
              <a:lnSpc>
                <a:spcPct val="100000"/>
              </a:lnSpc>
            </a:pPr>
            <a:r>
              <a:rPr lang="ja-JP" altLang="en-US" sz="800" spc="50" dirty="0"/>
              <a:t>（最終閲覧日</a:t>
            </a:r>
            <a:r>
              <a:rPr lang="en-US" altLang="ja-JP" sz="800" spc="50" dirty="0"/>
              <a:t>2026/3/23</a:t>
            </a:r>
            <a:r>
              <a:rPr lang="ja-JP" altLang="en-US" sz="800" spc="50" dirty="0"/>
              <a:t>）</a:t>
            </a:r>
            <a:r>
              <a:rPr lang="ja-JP" altLang="en-US" sz="800" dirty="0"/>
              <a:t>より抜粋</a:t>
            </a:r>
          </a:p>
        </p:txBody>
      </p:sp>
    </p:spTree>
    <p:extLst>
      <p:ext uri="{BB962C8B-B14F-4D97-AF65-F5344CB8AC3E}">
        <p14:creationId xmlns:p14="http://schemas.microsoft.com/office/powerpoint/2010/main" val="693872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lIns="0" tIns="0" rIns="0" bIns="36000" rtlCol="0" anchor="ctr"/>
      <a:lstStyle>
        <a:defPPr algn="ctr">
          <a:lnSpc>
            <a:spcPct val="130000"/>
          </a:lnSpc>
          <a:defRPr kumimoji="1" b="1" spc="100" dirty="0"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36000" rtlCol="0">
        <a:spAutoFit/>
      </a:bodyPr>
      <a:lstStyle>
        <a:defPPr algn="just">
          <a:lnSpc>
            <a:spcPct val="130000"/>
          </a:lnSpc>
          <a:defRPr kumimoji="1" sz="1400" b="1"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02fd4c-9011-4f5b-8b23-2df7a68c5dc2">
      <Terms xmlns="http://schemas.microsoft.com/office/infopath/2007/PartnerControls"/>
    </lcf76f155ced4ddcb4097134ff3c332f>
    <TaxCatchAll xmlns="90073942-40b1-4c63-8076-dea92256b2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6788315CD46C34F8F75E9994D0F8728" ma:contentTypeVersion="16" ma:contentTypeDescription="新しいドキュメントを作成します。" ma:contentTypeScope="" ma:versionID="0b66f9b79ef56de32091f57b8241ce77">
  <xsd:schema xmlns:xsd="http://www.w3.org/2001/XMLSchema" xmlns:xs="http://www.w3.org/2001/XMLSchema" xmlns:p="http://schemas.microsoft.com/office/2006/metadata/properties" xmlns:ns2="e202fd4c-9011-4f5b-8b23-2df7a68c5dc2" xmlns:ns3="90073942-40b1-4c63-8076-dea92256b28a" targetNamespace="http://schemas.microsoft.com/office/2006/metadata/properties" ma:root="true" ma:fieldsID="5b4f946a110acdbd05da772269d3d0fc" ns2:_="" ns3:_="">
    <xsd:import namespace="e202fd4c-9011-4f5b-8b23-2df7a68c5dc2"/>
    <xsd:import namespace="90073942-40b1-4c63-8076-dea92256b2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2fd4c-9011-4f5b-8b23-2df7a68c5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073942-40b1-4c63-8076-dea92256b2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0a6918-9e81-4860-99b6-66892b5870cf}" ma:internalName="TaxCatchAll" ma:showField="CatchAllData" ma:web="90073942-40b1-4c63-8076-dea92256b28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18735-7E60-42DF-A450-A72E34AD8F8F}">
  <ds:schemaRefs>
    <ds:schemaRef ds:uri="http://purl.org/dc/dcmitype/"/>
    <ds:schemaRef ds:uri="http://schemas.microsoft.com/office/2006/metadata/properties"/>
    <ds:schemaRef ds:uri="http://purl.org/dc/elements/1.1/"/>
    <ds:schemaRef ds:uri="http://schemas.microsoft.com/office/2006/documentManagement/types"/>
    <ds:schemaRef ds:uri="http://www.w3.org/XML/1998/namespace"/>
    <ds:schemaRef ds:uri="90073942-40b1-4c63-8076-dea92256b28a"/>
    <ds:schemaRef ds:uri="http://schemas.microsoft.com/office/infopath/2007/PartnerControls"/>
    <ds:schemaRef ds:uri="http://purl.org/dc/terms/"/>
    <ds:schemaRef ds:uri="http://schemas.openxmlformats.org/package/2006/metadata/core-properties"/>
    <ds:schemaRef ds:uri="e202fd4c-9011-4f5b-8b23-2df7a68c5dc2"/>
  </ds:schemaRefs>
</ds:datastoreItem>
</file>

<file path=customXml/itemProps2.xml><?xml version="1.0" encoding="utf-8"?>
<ds:datastoreItem xmlns:ds="http://schemas.openxmlformats.org/officeDocument/2006/customXml" ds:itemID="{1C81D5DD-E47B-4B92-90FB-1E36B4E12BCA}">
  <ds:schemaRefs>
    <ds:schemaRef ds:uri="http://schemas.microsoft.com/sharepoint/v3/contenttype/forms"/>
  </ds:schemaRefs>
</ds:datastoreItem>
</file>

<file path=customXml/itemProps3.xml><?xml version="1.0" encoding="utf-8"?>
<ds:datastoreItem xmlns:ds="http://schemas.openxmlformats.org/officeDocument/2006/customXml" ds:itemID="{DF92304B-6091-4629-A43A-7194625AF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2fd4c-9011-4f5b-8b23-2df7a68c5dc2"/>
    <ds:schemaRef ds:uri="90073942-40b1-4c63-8076-dea92256b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549</TotalTime>
  <Words>22327</Words>
  <Application>Microsoft Office PowerPoint</Application>
  <PresentationFormat>ユーザー設定</PresentationFormat>
  <Paragraphs>1721</Paragraphs>
  <Slides>74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74</vt:i4>
      </vt:variant>
    </vt:vector>
  </HeadingPairs>
  <TitlesOfParts>
    <vt:vector size="79" baseType="lpstr">
      <vt:lpstr>メイリオ</vt:lpstr>
      <vt:lpstr>游ゴシック</vt:lpstr>
      <vt:lpstr>Arial</vt:lpstr>
      <vt:lpstr>Wingdings</vt:lpstr>
      <vt:lpstr>Office テーマ</vt:lpstr>
      <vt:lpstr>PowerPoint プレゼンテーション</vt:lpstr>
      <vt:lpstr>目次</vt:lpstr>
      <vt:lpstr>1.はじめに</vt:lpstr>
      <vt:lpstr>本資料の目的・構成</vt:lpstr>
      <vt:lpstr>1.はじめに</vt:lpstr>
      <vt:lpstr>児童育成支援拠点事業の概要</vt:lpstr>
      <vt:lpstr>児童育成支援拠点事業の概要</vt:lpstr>
      <vt:lpstr>児童育成支援拠点事業の実施内容</vt:lpstr>
      <vt:lpstr>家庭支援事業（児童育成支援拠点事業）が求められる社会的背景</vt:lpstr>
      <vt:lpstr>児童育成支援拠点事業の果たす役割</vt:lpstr>
      <vt:lpstr>事業対象者との関わり方</vt:lpstr>
      <vt:lpstr>子どもの権利条約</vt:lpstr>
      <vt:lpstr>虐待防止・虐待対応に係る遵守事項等</vt:lpstr>
      <vt:lpstr>2.児童育成支援拠点開設に向けて</vt:lpstr>
      <vt:lpstr>開設までに検討・準備すべき事項</vt:lpstr>
      <vt:lpstr>開設までの検討・準備スケジュール_事例</vt:lpstr>
      <vt:lpstr>2.児童育成支援拠点開設に向けて</vt:lpstr>
      <vt:lpstr>満たすべき要件</vt:lpstr>
      <vt:lpstr>施設探しの方法 </vt:lpstr>
      <vt:lpstr>考慮すると望ましい要素</vt:lpstr>
      <vt:lpstr>必要となる設備の例</vt:lpstr>
      <vt:lpstr>施設の維持管理に必要な事項</vt:lpstr>
      <vt:lpstr>法令・制度関連の届出</vt:lpstr>
      <vt:lpstr>法令・制度関連の届出</vt:lpstr>
      <vt:lpstr>2.児童育成支援拠点開設に向けて</vt:lpstr>
      <vt:lpstr>人員整備スケジュール</vt:lpstr>
      <vt:lpstr>満たすべき要件</vt:lpstr>
      <vt:lpstr>雇用人数の検討①_検討の流れ</vt:lpstr>
      <vt:lpstr>雇用人数の検討②_主要な業務の洗い出し</vt:lpstr>
      <vt:lpstr>雇用人数の検討③_１日あたりの必要工数を算出</vt:lpstr>
      <vt:lpstr>雇用人数の検討④_全体必要人数の算出</vt:lpstr>
      <vt:lpstr>雇用人数の検討⑤_長期休暇期間の人員確保</vt:lpstr>
      <vt:lpstr>採用募集手段</vt:lpstr>
      <vt:lpstr>研修実施｜実施内容</vt:lpstr>
      <vt:lpstr>研修実施｜実施方法</vt:lpstr>
      <vt:lpstr>人材定着の工夫</vt:lpstr>
      <vt:lpstr>2.児童育成支援拠点開設に向けて</vt:lpstr>
      <vt:lpstr>支援の流れの全体像</vt:lpstr>
      <vt:lpstr>検討・調整が必要な事項｜事業の周知・広報</vt:lpstr>
      <vt:lpstr>検討・調整が必要な事項｜利用情報の共有ルール・内容</vt:lpstr>
      <vt:lpstr>検討・調整が必要な事項｜利用決定に至るまでの流れ</vt:lpstr>
      <vt:lpstr>検討・調整が必要な事項｜支援計画の作成</vt:lpstr>
      <vt:lpstr>検討・調整が必要な事項｜支援状況の報告</vt:lpstr>
      <vt:lpstr>検討・調整が必要な事項｜支援終了の判断・他支援への接続</vt:lpstr>
      <vt:lpstr>2.児童育成支援拠点開設に向けて</vt:lpstr>
      <vt:lpstr>関係づくりが必要な機関</vt:lpstr>
      <vt:lpstr>関係づくりのポイント</vt:lpstr>
      <vt:lpstr>2.児童育成支援拠点開設に向けて</vt:lpstr>
      <vt:lpstr>安全対策</vt:lpstr>
      <vt:lpstr>衛生管理</vt:lpstr>
      <vt:lpstr>その他）日本財団「子ども第三の居場所」等から移行する場合の留意点</vt:lpstr>
      <vt:lpstr>3.児童育成支援拠点運営時の ポイントについて</vt:lpstr>
      <vt:lpstr>職場倫理と法令順守</vt:lpstr>
      <vt:lpstr>本事業実施を実施する上での事業者類型別の強み</vt:lpstr>
      <vt:lpstr>本事業の実施内容</vt:lpstr>
      <vt:lpstr>「安全・安心な居場所の提供」の重要性</vt:lpstr>
      <vt:lpstr>提供サービス別の実施上のポイント｜（１）安全・安心な居場所の提供</vt:lpstr>
      <vt:lpstr>提供サービス別の実施上のポイント｜（１）安全・安心な居場所の提供</vt:lpstr>
      <vt:lpstr>PowerPoint プレゼンテーション</vt:lpstr>
      <vt:lpstr>提供サービス別の実施上のポイント｜（３）学習の支援</vt:lpstr>
      <vt:lpstr>提供サービス別の実施上のポイント｜（４）食事の提供</vt:lpstr>
      <vt:lpstr>提供サービス別の実施上のポイント｜（５）課外活動の提供</vt:lpstr>
      <vt:lpstr>提供サービス別の実施上のポイント｜（６）学校、医療機関、地域団体等の関係機関との連携</vt:lpstr>
      <vt:lpstr>機関ごとの連携のポイント①</vt:lpstr>
      <vt:lpstr>機関ごとの連携のポイント②</vt:lpstr>
      <vt:lpstr>機関ごとの連携のポイント③</vt:lpstr>
      <vt:lpstr>機関ごとの連携のポイント④</vt:lpstr>
      <vt:lpstr>機関ごとの連携のポイント⑤</vt:lpstr>
      <vt:lpstr>提供サービス別の実施上のポイント｜（７）保護者への情報提供、相談支援</vt:lpstr>
      <vt:lpstr>提供サービス別の実施上のポイント｜（8）送迎支援</vt:lpstr>
      <vt:lpstr>3.児童育成支援拠点運営時の ポイントについて</vt:lpstr>
      <vt:lpstr>虐待の通告義務</vt:lpstr>
      <vt:lpstr>虐待発見のためのチェック</vt:lpstr>
      <vt:lpstr>虐待通告を含むイレギュラー発生時の対応フロー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高橋 知里／事業統括ＲＣ／JRI (takahashi chisato)</cp:lastModifiedBy>
  <cp:revision>3</cp:revision>
  <dcterms:created xsi:type="dcterms:W3CDTF">2026-03-02T00:43:05Z</dcterms:created>
  <dcterms:modified xsi:type="dcterms:W3CDTF">2026-04-13T05:21:31Z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0x01010026788315CD46C34F8F75E9994D0F8728</vt:lpwstr>
  </property>
  <property fmtid="{D5CDD505-2E9C-101B-9397-08002B2CF9AE}" pid="3" name="MediaServiceImageTags">
    <vt:lpwstr/>
  </property>
</Properties>
</file>