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0" r:id="rId4"/>
  </p:sldMasterIdLst>
  <p:notesMasterIdLst>
    <p:notesMasterId r:id="rId23"/>
  </p:notesMasterIdLst>
  <p:handoutMasterIdLst>
    <p:handoutMasterId r:id="rId24"/>
  </p:handoutMasterIdLst>
  <p:sldIdLst>
    <p:sldId id="409" r:id="rId5"/>
    <p:sldId id="387" r:id="rId6"/>
    <p:sldId id="389" r:id="rId7"/>
    <p:sldId id="411" r:id="rId8"/>
    <p:sldId id="435" r:id="rId9"/>
    <p:sldId id="423" r:id="rId10"/>
    <p:sldId id="424" r:id="rId11"/>
    <p:sldId id="425" r:id="rId12"/>
    <p:sldId id="426" r:id="rId13"/>
    <p:sldId id="413" r:id="rId14"/>
    <p:sldId id="432" r:id="rId15"/>
    <p:sldId id="417" r:id="rId16"/>
    <p:sldId id="419" r:id="rId17"/>
    <p:sldId id="427" r:id="rId18"/>
    <p:sldId id="428" r:id="rId19"/>
    <p:sldId id="433" r:id="rId20"/>
    <p:sldId id="434" r:id="rId21"/>
    <p:sldId id="430" r:id="rId22"/>
  </p:sldIdLst>
  <p:sldSz cx="6858000" cy="9906000" type="A4"/>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120" userDrawn="1">
          <p15:clr>
            <a:srgbClr val="A4A3A4"/>
          </p15:clr>
        </p15:guide>
        <p15:guide id="4"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 id="{4F3F972C-D660-4927-412B-428A350CCA7F}" name="木村 梓／リサーチ・コンサル／JRI (kimura azusa)" initials="梓木" userId="S::tR05320@d1.jri.co.jp::b3d87d9b-3d4b-44db-bb0d-00c4950b3a56" providerId="AD"/>
  <p188:author id="{88A0534F-3145-0A48-DC5A-EF419BC37D3D}" name="藤居 枝里／リサーチ・コンサル／JRI (fujii eri)" initials="枝藤" userId="S::t503597@d1.jri.co.jp::457584f5-416c-41b6-9d66-8f811121c6a0" providerId="AD"/>
  <p188:author id="{032C938B-0C3A-CBB0-A566-847695B1DC6B}" name="山北 健生／人材企画／JRI (yamakita kensei)" initials="健山" userId="S::t505327@d1.jri.co.jp::9bb3f14e-b004-4823-86a3-f1e58cf0a7de" providerId="AD"/>
  <p188:author id="{AC5E15DE-7FD7-FE98-0A3F-C51BDE7EE7FC}" name="中山 祐一(NAKAYAMA Yuichi)" initials="祐中" userId="S::nakayama.yuichi.jfy@cfa.go.jp::da834787-04cc-4047-9535-65adf4513fa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BF9"/>
    <a:srgbClr val="C2E4FF"/>
    <a:srgbClr val="F2F2F2"/>
    <a:srgbClr val="0072CE"/>
    <a:srgbClr val="FFC2E4"/>
    <a:srgbClr val="FF99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3264" y="84"/>
      </p:cViewPr>
      <p:guideLst>
        <p:guide orient="horz" pos="31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9D-4BBD-884D-E9B02DC19077}"/>
              </c:ext>
            </c:extLst>
          </c:dPt>
          <c:dPt>
            <c:idx val="1"/>
            <c:bubble3D val="0"/>
            <c:spPr>
              <a:solidFill>
                <a:schemeClr val="tx2">
                  <a:lumMod val="75000"/>
                </a:schemeClr>
              </a:solidFill>
              <a:ln w="19050">
                <a:solidFill>
                  <a:schemeClr val="lt1"/>
                </a:solidFill>
              </a:ln>
              <a:effectLst/>
            </c:spPr>
            <c:extLst>
              <c:ext xmlns:c16="http://schemas.microsoft.com/office/drawing/2014/chart" uri="{C3380CC4-5D6E-409C-BE32-E72D297353CC}">
                <c16:uniqueId val="{00000002-C49D-4BBD-884D-E9B02DC19077}"/>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3-C49D-4BBD-884D-E9B02DC19077}"/>
              </c:ext>
            </c:extLst>
          </c:dPt>
          <c:dPt>
            <c:idx val="3"/>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4-C49D-4BBD-884D-E9B02DC19077}"/>
              </c:ext>
            </c:extLst>
          </c:dPt>
          <c:dPt>
            <c:idx val="4"/>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5-C49D-4BBD-884D-E9B02DC19077}"/>
              </c:ext>
            </c:extLst>
          </c:dPt>
          <c:dPt>
            <c:idx val="5"/>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6-C49D-4BBD-884D-E9B02DC19077}"/>
              </c:ext>
            </c:extLst>
          </c:dPt>
          <c:dPt>
            <c:idx val="6"/>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C49D-4BBD-884D-E9B02DC19077}"/>
              </c:ext>
            </c:extLst>
          </c:dPt>
          <c:dPt>
            <c:idx val="7"/>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8-C49D-4BBD-884D-E9B02DC19077}"/>
              </c:ext>
            </c:extLst>
          </c:dPt>
          <c:cat>
            <c:strRef>
              <c:f>Sheet1!$A$2:$A$9</c:f>
              <c:strCache>
                <c:ptCount val="8"/>
                <c:pt idx="0">
                  <c:v>自治体【直営】</c:v>
                </c:pt>
                <c:pt idx="1">
                  <c:v>こども・若者の居場所提供事業者</c:v>
                </c:pt>
                <c:pt idx="2">
                  <c:v>児童養護拠点運営事業者</c:v>
                </c:pt>
                <c:pt idx="3">
                  <c:v>児童館・放課後児童クラブ運営事業者</c:v>
                </c:pt>
                <c:pt idx="4">
                  <c:v>フリースクール運営事業者</c:v>
                </c:pt>
                <c:pt idx="5">
                  <c:v>その他児童福祉関連の支援事業者</c:v>
                </c:pt>
                <c:pt idx="6">
                  <c:v>児童福祉以外の福祉関連事業者</c:v>
                </c:pt>
                <c:pt idx="7">
                  <c:v>その他</c:v>
                </c:pt>
              </c:strCache>
            </c:strRef>
          </c:cat>
          <c:val>
            <c:numRef>
              <c:f>Sheet1!$B$2:$B$9</c:f>
              <c:numCache>
                <c:formatCode>0.0</c:formatCode>
                <c:ptCount val="8"/>
                <c:pt idx="0">
                  <c:v>24.528301886792502</c:v>
                </c:pt>
                <c:pt idx="1">
                  <c:v>30.188679245283019</c:v>
                </c:pt>
                <c:pt idx="2">
                  <c:v>4.716981132075472</c:v>
                </c:pt>
                <c:pt idx="3">
                  <c:v>5.6603773584905666</c:v>
                </c:pt>
                <c:pt idx="4">
                  <c:v>3.7735849056603774</c:v>
                </c:pt>
                <c:pt idx="5">
                  <c:v>12.264150943396226</c:v>
                </c:pt>
                <c:pt idx="6">
                  <c:v>9.433962264150944</c:v>
                </c:pt>
                <c:pt idx="7">
                  <c:v>9.433962264150944</c:v>
                </c:pt>
              </c:numCache>
            </c:numRef>
          </c:val>
          <c:extLst>
            <c:ext xmlns:c16="http://schemas.microsoft.com/office/drawing/2014/chart" uri="{C3380CC4-5D6E-409C-BE32-E72D297353CC}">
              <c16:uniqueId val="{00000000-C49D-4BBD-884D-E9B02DC19077}"/>
            </c:ext>
          </c:extLst>
        </c:ser>
        <c:ser>
          <c:idx val="1"/>
          <c:order val="1"/>
          <c:tx>
            <c:strRef>
              <c:f>Sheet1!$C$1</c:f>
              <c:strCache>
                <c:ptCount val="1"/>
                <c:pt idx="0">
                  <c:v>列2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1-CE83-4068-A675-73662567643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3-CE83-4068-A675-73662567643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5-CE83-4068-A675-73662567643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7-CE83-4068-A675-73662567643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9-CE83-4068-A675-73662567643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B-CE83-4068-A675-73662567643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D-CE83-4068-A675-73662567643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1F-CE83-4068-A675-736625676438}"/>
              </c:ext>
            </c:extLst>
          </c:dPt>
          <c:cat>
            <c:strRef>
              <c:f>Sheet1!$A$2:$A$9</c:f>
              <c:strCache>
                <c:ptCount val="8"/>
                <c:pt idx="0">
                  <c:v>自治体【直営】</c:v>
                </c:pt>
                <c:pt idx="1">
                  <c:v>こども・若者の居場所提供事業者</c:v>
                </c:pt>
                <c:pt idx="2">
                  <c:v>児童養護拠点運営事業者</c:v>
                </c:pt>
                <c:pt idx="3">
                  <c:v>児童館・放課後児童クラブ運営事業者</c:v>
                </c:pt>
                <c:pt idx="4">
                  <c:v>フリースクール運営事業者</c:v>
                </c:pt>
                <c:pt idx="5">
                  <c:v>その他児童福祉関連の支援事業者</c:v>
                </c:pt>
                <c:pt idx="6">
                  <c:v>児童福祉以外の福祉関連事業者</c:v>
                </c:pt>
                <c:pt idx="7">
                  <c:v>その他</c:v>
                </c:pt>
              </c:strCache>
            </c:strRef>
          </c:cat>
          <c:val>
            <c:numRef>
              <c:f>Sheet1!$C$2:$C$9</c:f>
              <c:numCache>
                <c:formatCode>General</c:formatCode>
                <c:ptCount val="8"/>
                <c:pt idx="0" formatCode="0.00%">
                  <c:v>0.245</c:v>
                </c:pt>
                <c:pt idx="1">
                  <c:v>30</c:v>
                </c:pt>
                <c:pt idx="2">
                  <c:v>4.716981132075472</c:v>
                </c:pt>
                <c:pt idx="3">
                  <c:v>5.6603773584905666</c:v>
                </c:pt>
                <c:pt idx="4">
                  <c:v>3.7735849056603774</c:v>
                </c:pt>
                <c:pt idx="5">
                  <c:v>12.264150943396226</c:v>
                </c:pt>
                <c:pt idx="6">
                  <c:v>9.433962264150944</c:v>
                </c:pt>
                <c:pt idx="7">
                  <c:v>9.433962264150944</c:v>
                </c:pt>
              </c:numCache>
            </c:numRef>
          </c:val>
          <c:extLst>
            <c:ext xmlns:c16="http://schemas.microsoft.com/office/drawing/2014/chart" uri="{C3380CC4-5D6E-409C-BE32-E72D297353CC}">
              <c16:uniqueId val="{00000009-C49D-4BBD-884D-E9B02DC1907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9428478616231328"/>
          <c:y val="6.7449419125736085E-2"/>
          <c:w val="0.39365232343616974"/>
          <c:h val="0.8651011617485278"/>
        </c:manualLayout>
      </c:layout>
      <c:overlay val="0"/>
      <c:spPr>
        <a:noFill/>
        <a:ln>
          <a:noFill/>
        </a:ln>
        <a:effectLst/>
      </c:spPr>
      <c:txPr>
        <a:bodyPr rot="0" spcFirstLastPara="1" vertOverflow="ellipsis" vert="horz" wrap="square" anchor="ctr" anchorCtr="1"/>
        <a:lstStyle/>
        <a:p>
          <a:pPr>
            <a:defRPr lang="ja-JP" sz="1000" b="0" i="0" u="none" strike="noStrike" kern="1200" baseline="0">
              <a:solidFill>
                <a:schemeClr val="tx1"/>
              </a:solidFill>
              <a:latin typeface="+mn-lt"/>
              <a:ea typeface="+mn-ea"/>
              <a:cs typeface="+mn-cs"/>
            </a:defRPr>
          </a:pPr>
          <a:endParaRPr lang="ja-JP"/>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フッター プレースホルダー 3"/>
          <p:cNvSpPr>
            <a:spLocks noGrp="1"/>
          </p:cNvSpPr>
          <p:nvPr>
            <p:ph type="ftr" sz="quarter" idx="2"/>
          </p:nvPr>
        </p:nvSpPr>
        <p:spPr>
          <a:xfrm>
            <a:off x="1" y="9374029"/>
            <a:ext cx="2920101" cy="495459"/>
          </a:xfrm>
          <a:prstGeom prst="rect">
            <a:avLst/>
          </a:prstGeom>
        </p:spPr>
        <p:txBody>
          <a:bodyPr vert="horz" lIns="91452" tIns="45726" rIns="91452" bIns="45726" rtlCol="0" anchor="b"/>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815662" y="9374029"/>
            <a:ext cx="2920100" cy="495459"/>
          </a:xfrm>
          <a:prstGeom prst="rect">
            <a:avLst/>
          </a:prstGeom>
        </p:spPr>
        <p:txBody>
          <a:bodyPr vert="horz" lIns="91452" tIns="45726" rIns="91452" bIns="45726" rtlCol="0" anchor="b"/>
          <a:lstStyle>
            <a:lvl1pPr algn="r">
              <a:defRPr sz="1200"/>
            </a:lvl1pPr>
          </a:lstStyle>
          <a:p>
            <a:fld id="{D9B5B11F-54D6-4D29-BE37-F0DDBB7822DA}" type="slidenum">
              <a:rPr kumimoji="1" lang="ja-JP" altLang="en-US" smtClean="0">
                <a:latin typeface="Meiryo UI" panose="020B0604030504040204" pitchFamily="50" charset="-128"/>
                <a:ea typeface="Meiryo UI" panose="020B0604030504040204" pitchFamily="50" charset="-128"/>
              </a:rPr>
              <a:t>‹#›</a:t>
            </a:fld>
            <a:endParaRPr kumimoji="1" lang="ja-JP" altLang="en-US">
              <a:latin typeface="Meiryo UI" panose="020B0604030504040204" pitchFamily="50" charset="-128"/>
              <a:ea typeface="Meiryo UI" panose="020B0604030504040204" pitchFamily="50" charset="-128"/>
            </a:endParaRPr>
          </a:p>
        </p:txBody>
      </p:sp>
      <p:sp>
        <p:nvSpPr>
          <p:cNvPr id="6" name="日付プレースホルダー 5">
            <a:extLst>
              <a:ext uri="{FF2B5EF4-FFF2-40B4-BE49-F238E27FC236}">
                <a16:creationId xmlns:a16="http://schemas.microsoft.com/office/drawing/2014/main" id="{DD1ABEEB-7D69-42E7-BB49-B3E5C0F72898}"/>
              </a:ext>
            </a:extLst>
          </p:cNvPr>
          <p:cNvSpPr>
            <a:spLocks noGrp="1"/>
          </p:cNvSpPr>
          <p:nvPr>
            <p:ph type="dt" sz="quarter" idx="1"/>
          </p:nvPr>
        </p:nvSpPr>
        <p:spPr>
          <a:xfrm>
            <a:off x="3815662" y="0"/>
            <a:ext cx="2920100" cy="495459"/>
          </a:xfrm>
          <a:prstGeom prst="rect">
            <a:avLst/>
          </a:prstGeom>
        </p:spPr>
        <p:txBody>
          <a:bodyPr vert="horz" lIns="91458" tIns="45729" rIns="91458" bIns="45729" rtlCol="0"/>
          <a:lstStyle>
            <a:lvl1pPr algn="r">
              <a:defRPr sz="1200"/>
            </a:lvl1pPr>
          </a:lstStyle>
          <a:p>
            <a:fld id="{2D691FD3-B48C-4611-BC92-B6BED326DC35}" type="datetimeFigureOut">
              <a:rPr kumimoji="1" lang="ja-JP" altLang="en-US" smtClean="0">
                <a:latin typeface="Meiryo UI" panose="020B0604030504040204" pitchFamily="50" charset="-128"/>
                <a:ea typeface="Meiryo UI" panose="020B0604030504040204" pitchFamily="50" charset="-128"/>
              </a:rPr>
              <a:t>2026/4/13</a:t>
            </a:fld>
            <a:endParaRPr kumimoji="1" lang="ja-JP" altLang="en-US">
              <a:latin typeface="Meiryo UI" panose="020B0604030504040204" pitchFamily="50" charset="-128"/>
              <a:ea typeface="Meiryo UI" panose="020B0604030504040204" pitchFamily="50" charset="-128"/>
            </a:endParaRPr>
          </a:p>
        </p:txBody>
      </p:sp>
      <p:sp>
        <p:nvSpPr>
          <p:cNvPr id="3" name="ヘッダー プレースホルダー 2">
            <a:extLst>
              <a:ext uri="{FF2B5EF4-FFF2-40B4-BE49-F238E27FC236}">
                <a16:creationId xmlns:a16="http://schemas.microsoft.com/office/drawing/2014/main" id="{E88C4EC9-9A9E-4BF0-ACD9-11734BF5176F}"/>
              </a:ext>
            </a:extLst>
          </p:cNvPr>
          <p:cNvSpPr>
            <a:spLocks noGrp="1"/>
          </p:cNvSpPr>
          <p:nvPr>
            <p:ph type="hdr" sz="quarter"/>
          </p:nvPr>
        </p:nvSpPr>
        <p:spPr>
          <a:xfrm>
            <a:off x="0" y="0"/>
            <a:ext cx="2920101" cy="495459"/>
          </a:xfrm>
          <a:prstGeom prst="rect">
            <a:avLst/>
          </a:prstGeom>
        </p:spPr>
        <p:txBody>
          <a:bodyPr vert="horz" lIns="91458" tIns="45729" rIns="91458" bIns="45729" rtlCol="0"/>
          <a:lstStyle>
            <a:lvl1pPr algn="l">
              <a:defRPr sz="1200"/>
            </a:lvl1pPr>
          </a:lstStyle>
          <a:p>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735125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519" cy="495188"/>
          </a:xfrm>
          <a:prstGeom prst="rect">
            <a:avLst/>
          </a:prstGeom>
        </p:spPr>
        <p:txBody>
          <a:bodyPr vert="horz" lIns="91452" tIns="45726" rIns="91452" bIns="45726" rtlCol="0"/>
          <a:lstStyle>
            <a:lvl1pPr algn="l">
              <a:defRPr sz="1200">
                <a:latin typeface="Meiryo UI" panose="020B0604030504040204" pitchFamily="50" charset="-128"/>
                <a:ea typeface="Meiryo UI" panose="020B0604030504040204" pitchFamily="50" charset="-128"/>
              </a:defRPr>
            </a:lvl1pPr>
          </a:lstStyle>
          <a:p>
            <a:endParaRPr kumimoji="1" lang="ja-JP" altLang="en-US"/>
          </a:p>
        </p:txBody>
      </p:sp>
      <p:sp>
        <p:nvSpPr>
          <p:cNvPr id="3" name="日付プレースホルダー 2"/>
          <p:cNvSpPr>
            <a:spLocks noGrp="1"/>
          </p:cNvSpPr>
          <p:nvPr>
            <p:ph type="dt" idx="1"/>
          </p:nvPr>
        </p:nvSpPr>
        <p:spPr>
          <a:xfrm>
            <a:off x="3816273" y="2"/>
            <a:ext cx="2919519" cy="495188"/>
          </a:xfrm>
          <a:prstGeom prst="rect">
            <a:avLst/>
          </a:prstGeom>
        </p:spPr>
        <p:txBody>
          <a:bodyPr vert="horz" lIns="91452" tIns="45726" rIns="91452" bIns="45726" rtlCol="0"/>
          <a:lstStyle>
            <a:lvl1pPr algn="r">
              <a:defRPr sz="1200">
                <a:latin typeface="Meiryo UI" panose="020B0604030504040204" pitchFamily="50" charset="-128"/>
                <a:ea typeface="Meiryo UI" panose="020B0604030504040204" pitchFamily="50" charset="-128"/>
              </a:defRPr>
            </a:lvl1pPr>
          </a:lstStyle>
          <a:p>
            <a:fld id="{966CB67D-9115-435E-8E82-4C3EEAFC0A8D}" type="datetimeFigureOut">
              <a:rPr kumimoji="1" lang="ja-JP" altLang="en-US" smtClean="0"/>
              <a:pPr/>
              <a:t>2026/4/13</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5050" cy="3330575"/>
          </a:xfrm>
          <a:prstGeom prst="rect">
            <a:avLst/>
          </a:prstGeom>
          <a:noFill/>
          <a:ln w="12700">
            <a:solidFill>
              <a:prstClr val="black"/>
            </a:solidFill>
          </a:ln>
        </p:spPr>
        <p:txBody>
          <a:bodyPr vert="horz" lIns="91452" tIns="45726" rIns="91452" bIns="45726" rtlCol="0" anchor="ctr"/>
          <a:lstStyle/>
          <a:p>
            <a:endParaRPr lang="ja-JP" altLang="en-US"/>
          </a:p>
        </p:txBody>
      </p:sp>
      <p:sp>
        <p:nvSpPr>
          <p:cNvPr id="5" name="ノート プレースホルダー 4"/>
          <p:cNvSpPr>
            <a:spLocks noGrp="1"/>
          </p:cNvSpPr>
          <p:nvPr>
            <p:ph type="body" sz="quarter" idx="3"/>
          </p:nvPr>
        </p:nvSpPr>
        <p:spPr>
          <a:xfrm>
            <a:off x="673736" y="4749693"/>
            <a:ext cx="5389880" cy="3886111"/>
          </a:xfrm>
          <a:prstGeom prst="rect">
            <a:avLst/>
          </a:prstGeom>
        </p:spPr>
        <p:txBody>
          <a:bodyPr vert="horz" lIns="91452" tIns="45726" rIns="91452" bIns="4572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4302"/>
            <a:ext cx="2919519" cy="495187"/>
          </a:xfrm>
          <a:prstGeom prst="rect">
            <a:avLst/>
          </a:prstGeom>
        </p:spPr>
        <p:txBody>
          <a:bodyPr vert="horz" lIns="91452" tIns="45726" rIns="91452" bIns="45726" rtlCol="0" anchor="b"/>
          <a:lstStyle>
            <a:lvl1pPr algn="l">
              <a:defRPr sz="1200">
                <a:latin typeface="Meiryo UI" panose="020B0604030504040204" pitchFamily="50" charset="-128"/>
                <a:ea typeface="Meiryo UI" panose="020B0604030504040204" pitchFamily="50" charset="-128"/>
              </a:defRPr>
            </a:lvl1pPr>
          </a:lstStyle>
          <a:p>
            <a:endParaRPr kumimoji="1" lang="ja-JP" altLang="en-US"/>
          </a:p>
        </p:txBody>
      </p:sp>
      <p:sp>
        <p:nvSpPr>
          <p:cNvPr id="7" name="スライド番号プレースホルダー 6"/>
          <p:cNvSpPr>
            <a:spLocks noGrp="1"/>
          </p:cNvSpPr>
          <p:nvPr>
            <p:ph type="sldNum" sz="quarter" idx="5"/>
          </p:nvPr>
        </p:nvSpPr>
        <p:spPr>
          <a:xfrm>
            <a:off x="3816273" y="9374302"/>
            <a:ext cx="2919519" cy="495187"/>
          </a:xfrm>
          <a:prstGeom prst="rect">
            <a:avLst/>
          </a:prstGeom>
        </p:spPr>
        <p:txBody>
          <a:bodyPr vert="horz" lIns="91452" tIns="45726" rIns="91452" bIns="45726" rtlCol="0" anchor="b"/>
          <a:lstStyle>
            <a:lvl1pPr algn="r">
              <a:defRPr sz="1200">
                <a:latin typeface="Meiryo UI" panose="020B0604030504040204" pitchFamily="50" charset="-128"/>
                <a:ea typeface="Meiryo UI" panose="020B0604030504040204" pitchFamily="50" charset="-128"/>
              </a:defRPr>
            </a:lvl1pPr>
          </a:lstStyle>
          <a:p>
            <a:fld id="{C20C0D6C-562A-4DB1-8A23-727E388A1A72}" type="slidenum">
              <a:rPr kumimoji="1" lang="ja-JP" altLang="en-US" smtClean="0"/>
              <a:pPr/>
              <a:t>‹#›</a:t>
            </a:fld>
            <a:endParaRPr kumimoji="1" lang="ja-JP" altLang="en-US"/>
          </a:p>
        </p:txBody>
      </p:sp>
    </p:spTree>
    <p:extLst>
      <p:ext uri="{BB962C8B-B14F-4D97-AF65-F5344CB8AC3E}">
        <p14:creationId xmlns:p14="http://schemas.microsoft.com/office/powerpoint/2010/main" val="567072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メッセージ通常">
    <p:spTree>
      <p:nvGrpSpPr>
        <p:cNvPr id="1" name=""/>
        <p:cNvGrpSpPr/>
        <p:nvPr/>
      </p:nvGrpSpPr>
      <p:grpSpPr>
        <a:xfrm>
          <a:off x="0" y="0"/>
          <a:ext cx="0" cy="0"/>
          <a:chOff x="0" y="0"/>
          <a:chExt cx="0" cy="0"/>
        </a:xfrm>
      </p:grpSpPr>
      <p:sp>
        <p:nvSpPr>
          <p:cNvPr id="13" name="テキスト プレースホルダー 6">
            <a:extLst>
              <a:ext uri="{FF2B5EF4-FFF2-40B4-BE49-F238E27FC236}">
                <a16:creationId xmlns:a16="http://schemas.microsoft.com/office/drawing/2014/main" id="{7A5FB1C7-073E-4F1B-9A1D-D131DEC79834}"/>
              </a:ext>
            </a:extLst>
          </p:cNvPr>
          <p:cNvSpPr>
            <a:spLocks noGrp="1"/>
          </p:cNvSpPr>
          <p:nvPr>
            <p:ph type="body" sz="quarter" idx="13"/>
          </p:nvPr>
        </p:nvSpPr>
        <p:spPr bwMode="gray">
          <a:xfrm>
            <a:off x="153000" y="560512"/>
            <a:ext cx="6552000" cy="576000"/>
          </a:xfrm>
        </p:spPr>
        <p:txBody>
          <a:bodyPr/>
          <a:lstStyle>
            <a:lvl2pPr marL="124186" indent="0">
              <a:buNone/>
              <a:defRPr sz="1600"/>
            </a:lvl2pPr>
            <a:lvl5pPr marL="1266026" indent="0">
              <a:buNone/>
              <a:defRPr/>
            </a:lvl5pPr>
          </a:lstStyle>
          <a:p>
            <a:pPr lvl="0"/>
            <a:r>
              <a:rPr kumimoji="1" lang="ja-JP" altLang="en-US"/>
              <a:t>マスター テキストの書式設定</a:t>
            </a:r>
            <a:endParaRPr kumimoji="1" lang="en-US" altLang="ja-JP"/>
          </a:p>
          <a:p>
            <a:pPr lvl="0"/>
            <a:r>
              <a:rPr kumimoji="1" lang="ja-JP" altLang="en-US"/>
              <a:t>第 </a:t>
            </a:r>
            <a:r>
              <a:rPr kumimoji="1" lang="en-US" altLang="ja-JP"/>
              <a:t>2 </a:t>
            </a:r>
            <a:r>
              <a:rPr kumimoji="1" lang="ja-JP" altLang="en-US"/>
              <a:t>レベル</a:t>
            </a:r>
          </a:p>
        </p:txBody>
      </p:sp>
      <p:sp>
        <p:nvSpPr>
          <p:cNvPr id="15" name="テキスト プレースホルダー 3">
            <a:extLst>
              <a:ext uri="{FF2B5EF4-FFF2-40B4-BE49-F238E27FC236}">
                <a16:creationId xmlns:a16="http://schemas.microsoft.com/office/drawing/2014/main" id="{C8584254-01F3-4A28-A6B3-F96A73018254}"/>
              </a:ext>
            </a:extLst>
          </p:cNvPr>
          <p:cNvSpPr txBox="1">
            <a:spLocks/>
          </p:cNvSpPr>
          <p:nvPr userDrawn="1"/>
        </p:nvSpPr>
        <p:spPr bwMode="gray">
          <a:xfrm>
            <a:off x="3112476" y="9551135"/>
            <a:ext cx="633046" cy="370417"/>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fld id="{EFF310A9-E521-4579-80D3-F3B8D8E7C059}" type="slidenum">
              <a:rPr lang="ja-JP" altLang="en-US" sz="1200" smtClean="0"/>
              <a:pPr/>
              <a:t>‹#›</a:t>
            </a:fld>
            <a:endParaRPr lang="ja-JP" altLang="en-US" sz="1200"/>
          </a:p>
        </p:txBody>
      </p:sp>
      <p:cxnSp>
        <p:nvCxnSpPr>
          <p:cNvPr id="5" name="直線コネクタ 4">
            <a:extLst>
              <a:ext uri="{FF2B5EF4-FFF2-40B4-BE49-F238E27FC236}">
                <a16:creationId xmlns:a16="http://schemas.microsoft.com/office/drawing/2014/main" id="{99F740F9-7630-4C96-A679-2B5A3E6D0CBA}"/>
              </a:ext>
            </a:extLst>
          </p:cNvPr>
          <p:cNvCxnSpPr>
            <a:cxnSpLocks/>
          </p:cNvCxnSpPr>
          <p:nvPr userDrawn="1"/>
        </p:nvCxnSpPr>
        <p:spPr bwMode="gray">
          <a:xfrm>
            <a:off x="152636" y="488504"/>
            <a:ext cx="655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タイトル 2">
            <a:extLst>
              <a:ext uri="{FF2B5EF4-FFF2-40B4-BE49-F238E27FC236}">
                <a16:creationId xmlns:a16="http://schemas.microsoft.com/office/drawing/2014/main" id="{738BE6C9-99D9-45F9-ADF3-56B08DC2FE8D}"/>
              </a:ext>
            </a:extLst>
          </p:cNvPr>
          <p:cNvSpPr>
            <a:spLocks noGrp="1"/>
          </p:cNvSpPr>
          <p:nvPr>
            <p:ph type="title"/>
          </p:nvPr>
        </p:nvSpPr>
        <p:spPr bwMode="gray"/>
        <p:txBody>
          <a:bodyPr/>
          <a:lstStyle/>
          <a:p>
            <a:r>
              <a:rPr kumimoji="1" lang="ja-JP" altLang="en-US"/>
              <a:t>マスター タイトルの書式設定</a:t>
            </a:r>
          </a:p>
        </p:txBody>
      </p:sp>
    </p:spTree>
    <p:extLst>
      <p:ext uri="{BB962C8B-B14F-4D97-AF65-F5344CB8AC3E}">
        <p14:creationId xmlns:p14="http://schemas.microsoft.com/office/powerpoint/2010/main" val="32335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メッセージ箇条書き1">
    <p:spTree>
      <p:nvGrpSpPr>
        <p:cNvPr id="1" name=""/>
        <p:cNvGrpSpPr/>
        <p:nvPr/>
      </p:nvGrpSpPr>
      <p:grpSpPr>
        <a:xfrm>
          <a:off x="0" y="0"/>
          <a:ext cx="0" cy="0"/>
          <a:chOff x="0" y="0"/>
          <a:chExt cx="0" cy="0"/>
        </a:xfrm>
      </p:grpSpPr>
      <p:sp>
        <p:nvSpPr>
          <p:cNvPr id="12" name="テキスト プレースホルダー 3">
            <a:extLst>
              <a:ext uri="{FF2B5EF4-FFF2-40B4-BE49-F238E27FC236}">
                <a16:creationId xmlns:a16="http://schemas.microsoft.com/office/drawing/2014/main" id="{DE155CB2-7053-4AFD-A8AC-AFAE4414D5E9}"/>
              </a:ext>
            </a:extLst>
          </p:cNvPr>
          <p:cNvSpPr txBox="1">
            <a:spLocks/>
          </p:cNvSpPr>
          <p:nvPr userDrawn="1"/>
        </p:nvSpPr>
        <p:spPr bwMode="gray">
          <a:xfrm>
            <a:off x="3112476" y="9551135"/>
            <a:ext cx="633046" cy="370417"/>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fld id="{EFF310A9-E521-4579-80D3-F3B8D8E7C059}" type="slidenum">
              <a:rPr lang="ja-JP" altLang="en-US" sz="1200" smtClean="0"/>
              <a:pPr/>
              <a:t>‹#›</a:t>
            </a:fld>
            <a:endParaRPr lang="ja-JP" altLang="en-US" sz="1200"/>
          </a:p>
        </p:txBody>
      </p:sp>
      <p:sp>
        <p:nvSpPr>
          <p:cNvPr id="7" name="テキスト プレースホルダー 3">
            <a:extLst>
              <a:ext uri="{FF2B5EF4-FFF2-40B4-BE49-F238E27FC236}">
                <a16:creationId xmlns:a16="http://schemas.microsoft.com/office/drawing/2014/main" id="{0CBF5004-82E3-45AB-A215-8076601DE2D4}"/>
              </a:ext>
            </a:extLst>
          </p:cNvPr>
          <p:cNvSpPr>
            <a:spLocks noGrp="1"/>
          </p:cNvSpPr>
          <p:nvPr>
            <p:ph type="body" sz="quarter" idx="14"/>
          </p:nvPr>
        </p:nvSpPr>
        <p:spPr bwMode="gray">
          <a:xfrm>
            <a:off x="152400" y="560512"/>
            <a:ext cx="6551613" cy="576000"/>
          </a:xfrm>
        </p:spPr>
        <p:txBody>
          <a:bodyPr/>
          <a:lstStyle>
            <a:lvl1pPr marL="180000" indent="-180000">
              <a:spcAft>
                <a:spcPts val="300"/>
              </a:spcAft>
              <a:buClr>
                <a:schemeClr val="tx1"/>
              </a:buClr>
              <a:buFont typeface="Arial" panose="020B0604020202020204" pitchFamily="34" charset="0"/>
              <a:buChar char="•"/>
              <a:defRPr kumimoji="1" lang="ja-JP" altLang="en-US" sz="1600" kern="1200" dirty="0" smtClean="0">
                <a:solidFill>
                  <a:schemeClr val="tx1"/>
                </a:solidFill>
                <a:latin typeface="+mn-lt"/>
                <a:ea typeface="+mn-ea"/>
                <a:cs typeface="+mn-cs"/>
              </a:defRPr>
            </a:lvl1pPr>
            <a:lvl2pPr marL="180000" indent="-180000">
              <a:defRPr/>
            </a:lvl2pPr>
          </a:lstStyle>
          <a:p>
            <a:pPr lvl="0"/>
            <a:r>
              <a:rPr kumimoji="1" lang="ja-JP" altLang="en-US"/>
              <a:t>マスター テキストの書式設定</a:t>
            </a:r>
          </a:p>
          <a:p>
            <a:pPr marL="180000" lvl="0" indent="-180000" algn="l" defTabSz="633012" rtl="0" eaLnBrk="1" latinLnBrk="0" hangingPunct="1">
              <a:lnSpc>
                <a:spcPct val="100000"/>
              </a:lnSpc>
              <a:spcBef>
                <a:spcPts val="0"/>
              </a:spcBef>
              <a:spcAft>
                <a:spcPts val="300"/>
              </a:spcAft>
              <a:buFont typeface="Arial" panose="020B0604020202020204" pitchFamily="34" charset="0"/>
              <a:buChar char="•"/>
            </a:pPr>
            <a:r>
              <a:rPr kumimoji="1" lang="ja-JP" altLang="en-US"/>
              <a:t>第 </a:t>
            </a:r>
            <a:r>
              <a:rPr kumimoji="1" lang="en-US" altLang="ja-JP"/>
              <a:t>2 </a:t>
            </a:r>
            <a:r>
              <a:rPr kumimoji="1" lang="ja-JP" altLang="en-US"/>
              <a:t>レベル</a:t>
            </a:r>
          </a:p>
        </p:txBody>
      </p:sp>
      <p:cxnSp>
        <p:nvCxnSpPr>
          <p:cNvPr id="5" name="直線コネクタ 4">
            <a:extLst>
              <a:ext uri="{FF2B5EF4-FFF2-40B4-BE49-F238E27FC236}">
                <a16:creationId xmlns:a16="http://schemas.microsoft.com/office/drawing/2014/main" id="{4CFDA433-679A-48DB-AA49-7C94FF9453B5}"/>
              </a:ext>
            </a:extLst>
          </p:cNvPr>
          <p:cNvCxnSpPr>
            <a:cxnSpLocks/>
          </p:cNvCxnSpPr>
          <p:nvPr userDrawn="1"/>
        </p:nvCxnSpPr>
        <p:spPr bwMode="gray">
          <a:xfrm>
            <a:off x="152636" y="488504"/>
            <a:ext cx="655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タイトル 2">
            <a:extLst>
              <a:ext uri="{FF2B5EF4-FFF2-40B4-BE49-F238E27FC236}">
                <a16:creationId xmlns:a16="http://schemas.microsoft.com/office/drawing/2014/main" id="{EB0D0147-9B7D-41E6-9D89-7388978CF116}"/>
              </a:ext>
            </a:extLst>
          </p:cNvPr>
          <p:cNvSpPr>
            <a:spLocks noGrp="1"/>
          </p:cNvSpPr>
          <p:nvPr>
            <p:ph type="title"/>
          </p:nvPr>
        </p:nvSpPr>
        <p:spPr bwMode="gray"/>
        <p:txBody>
          <a:bodyPr/>
          <a:lstStyle/>
          <a:p>
            <a:r>
              <a:rPr kumimoji="1" lang="ja-JP" altLang="en-US"/>
              <a:t>マスター タイトルの書式設定</a:t>
            </a:r>
          </a:p>
        </p:txBody>
      </p:sp>
    </p:spTree>
    <p:extLst>
      <p:ext uri="{BB962C8B-B14F-4D97-AF65-F5344CB8AC3E}">
        <p14:creationId xmlns:p14="http://schemas.microsoft.com/office/powerpoint/2010/main" val="139386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メッセージ箇条書き2">
    <p:spTree>
      <p:nvGrpSpPr>
        <p:cNvPr id="1" name=""/>
        <p:cNvGrpSpPr/>
        <p:nvPr/>
      </p:nvGrpSpPr>
      <p:grpSpPr>
        <a:xfrm>
          <a:off x="0" y="0"/>
          <a:ext cx="0" cy="0"/>
          <a:chOff x="0" y="0"/>
          <a:chExt cx="0" cy="0"/>
        </a:xfrm>
      </p:grpSpPr>
      <p:sp>
        <p:nvSpPr>
          <p:cNvPr id="12" name="テキスト プレースホルダー 3">
            <a:extLst>
              <a:ext uri="{FF2B5EF4-FFF2-40B4-BE49-F238E27FC236}">
                <a16:creationId xmlns:a16="http://schemas.microsoft.com/office/drawing/2014/main" id="{F5A70C83-9EB4-46C0-9E20-CDEA7D1AAB4A}"/>
              </a:ext>
            </a:extLst>
          </p:cNvPr>
          <p:cNvSpPr txBox="1">
            <a:spLocks/>
          </p:cNvSpPr>
          <p:nvPr userDrawn="1"/>
        </p:nvSpPr>
        <p:spPr bwMode="gray">
          <a:xfrm>
            <a:off x="3112476" y="9551135"/>
            <a:ext cx="633046" cy="370417"/>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fld id="{EFF310A9-E521-4579-80D3-F3B8D8E7C059}" type="slidenum">
              <a:rPr lang="ja-JP" altLang="en-US" sz="1200" smtClean="0"/>
              <a:pPr/>
              <a:t>‹#›</a:t>
            </a:fld>
            <a:endParaRPr lang="ja-JP" altLang="en-US" sz="1200"/>
          </a:p>
        </p:txBody>
      </p:sp>
      <p:sp>
        <p:nvSpPr>
          <p:cNvPr id="5" name="テキスト プレースホルダー 8">
            <a:extLst>
              <a:ext uri="{FF2B5EF4-FFF2-40B4-BE49-F238E27FC236}">
                <a16:creationId xmlns:a16="http://schemas.microsoft.com/office/drawing/2014/main" id="{39F22495-F639-4A9E-BA55-D7F8F60EA3F8}"/>
              </a:ext>
            </a:extLst>
          </p:cNvPr>
          <p:cNvSpPr>
            <a:spLocks noGrp="1"/>
          </p:cNvSpPr>
          <p:nvPr>
            <p:ph type="body" sz="quarter" idx="14"/>
          </p:nvPr>
        </p:nvSpPr>
        <p:spPr bwMode="gray">
          <a:xfrm>
            <a:off x="152400" y="560576"/>
            <a:ext cx="6552600" cy="576000"/>
          </a:xfrm>
        </p:spPr>
        <p:txBody>
          <a:bodyPr/>
          <a:lstStyle>
            <a:lvl1pPr marL="0" indent="0">
              <a:lnSpc>
                <a:spcPct val="100000"/>
              </a:lnSpc>
              <a:spcBef>
                <a:spcPts val="0"/>
              </a:spcBef>
              <a:spcAft>
                <a:spcPts val="300"/>
              </a:spcAft>
              <a:buFont typeface="Meiryo UI" panose="020B0604030504040204" pitchFamily="50" charset="-128"/>
              <a:buChar char="​"/>
              <a:defRPr sz="1800"/>
            </a:lvl1pPr>
            <a:lvl2pPr marL="396000" indent="-252000">
              <a:lnSpc>
                <a:spcPct val="100000"/>
              </a:lnSpc>
              <a:spcBef>
                <a:spcPts val="0"/>
              </a:spcBef>
              <a:spcAft>
                <a:spcPts val="300"/>
              </a:spcAft>
              <a:buClr>
                <a:schemeClr val="tx1"/>
              </a:buClr>
              <a:defRPr sz="1600"/>
            </a:lvl2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p:txBody>
      </p:sp>
      <p:cxnSp>
        <p:nvCxnSpPr>
          <p:cNvPr id="6" name="直線コネクタ 5">
            <a:extLst>
              <a:ext uri="{FF2B5EF4-FFF2-40B4-BE49-F238E27FC236}">
                <a16:creationId xmlns:a16="http://schemas.microsoft.com/office/drawing/2014/main" id="{5E5A8066-01B7-4978-9923-5869DD0EDCE5}"/>
              </a:ext>
            </a:extLst>
          </p:cNvPr>
          <p:cNvCxnSpPr>
            <a:cxnSpLocks/>
          </p:cNvCxnSpPr>
          <p:nvPr userDrawn="1"/>
        </p:nvCxnSpPr>
        <p:spPr bwMode="gray">
          <a:xfrm>
            <a:off x="152636" y="488504"/>
            <a:ext cx="655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タイトル 2">
            <a:extLst>
              <a:ext uri="{FF2B5EF4-FFF2-40B4-BE49-F238E27FC236}">
                <a16:creationId xmlns:a16="http://schemas.microsoft.com/office/drawing/2014/main" id="{13B9519C-580F-4C4D-9020-926653D8F0C7}"/>
              </a:ext>
            </a:extLst>
          </p:cNvPr>
          <p:cNvSpPr>
            <a:spLocks noGrp="1"/>
          </p:cNvSpPr>
          <p:nvPr>
            <p:ph type="title"/>
          </p:nvPr>
        </p:nvSpPr>
        <p:spPr bwMode="gray"/>
        <p:txBody>
          <a:bodyPr/>
          <a:lstStyle/>
          <a:p>
            <a:r>
              <a:rPr kumimoji="1" lang="ja-JP" altLang="en-US"/>
              <a:t>マスター タイトルの書式設定</a:t>
            </a:r>
          </a:p>
        </p:txBody>
      </p:sp>
    </p:spTree>
    <p:extLst>
      <p:ext uri="{BB962C8B-B14F-4D97-AF65-F5344CB8AC3E}">
        <p14:creationId xmlns:p14="http://schemas.microsoft.com/office/powerpoint/2010/main" val="213458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中扉">
    <p:spTree>
      <p:nvGrpSpPr>
        <p:cNvPr id="1" name=""/>
        <p:cNvGrpSpPr/>
        <p:nvPr/>
      </p:nvGrpSpPr>
      <p:grpSpPr>
        <a:xfrm>
          <a:off x="0" y="0"/>
          <a:ext cx="0" cy="0"/>
          <a:chOff x="0" y="0"/>
          <a:chExt cx="0" cy="0"/>
        </a:xfrm>
      </p:grpSpPr>
      <p:sp>
        <p:nvSpPr>
          <p:cNvPr id="214" name="テキスト プレースホルダー 3">
            <a:extLst>
              <a:ext uri="{FF2B5EF4-FFF2-40B4-BE49-F238E27FC236}">
                <a16:creationId xmlns:a16="http://schemas.microsoft.com/office/drawing/2014/main" id="{DD97E085-24CD-4CC9-81DE-79E406CF7705}"/>
              </a:ext>
            </a:extLst>
          </p:cNvPr>
          <p:cNvSpPr txBox="1">
            <a:spLocks/>
          </p:cNvSpPr>
          <p:nvPr userDrawn="1"/>
        </p:nvSpPr>
        <p:spPr bwMode="gray">
          <a:xfrm>
            <a:off x="3112476" y="9551135"/>
            <a:ext cx="633046" cy="370417"/>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fld id="{EFF310A9-E521-4579-80D3-F3B8D8E7C059}" type="slidenum">
              <a:rPr lang="ja-JP" altLang="en-US" sz="1200" smtClean="0"/>
              <a:pPr/>
              <a:t>‹#›</a:t>
            </a:fld>
            <a:endParaRPr lang="ja-JP" altLang="en-US" sz="1200"/>
          </a:p>
        </p:txBody>
      </p:sp>
      <p:sp>
        <p:nvSpPr>
          <p:cNvPr id="8" name="Line 4">
            <a:extLst>
              <a:ext uri="{FF2B5EF4-FFF2-40B4-BE49-F238E27FC236}">
                <a16:creationId xmlns:a16="http://schemas.microsoft.com/office/drawing/2014/main" id="{249E1DDF-EA0A-49B5-8AE8-B8F45B3511E7}"/>
              </a:ext>
            </a:extLst>
          </p:cNvPr>
          <p:cNvSpPr>
            <a:spLocks noChangeShapeType="1"/>
          </p:cNvSpPr>
          <p:nvPr userDrawn="1"/>
        </p:nvSpPr>
        <p:spPr bwMode="gray">
          <a:xfrm>
            <a:off x="1412776" y="5313040"/>
            <a:ext cx="5292000" cy="0"/>
          </a:xfrm>
          <a:prstGeom prst="line">
            <a:avLst/>
          </a:prstGeom>
          <a:noFill/>
          <a:ln w="12700">
            <a:solidFill>
              <a:srgbClr val="0075B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a:endParaRPr lang="ja-JP" altLang="en-US" sz="1246"/>
          </a:p>
        </p:txBody>
      </p:sp>
      <p:sp>
        <p:nvSpPr>
          <p:cNvPr id="2" name="タイトル 1">
            <a:extLst>
              <a:ext uri="{FF2B5EF4-FFF2-40B4-BE49-F238E27FC236}">
                <a16:creationId xmlns:a16="http://schemas.microsoft.com/office/drawing/2014/main" id="{499E240F-C827-48FA-B825-FE32C87CB793}"/>
              </a:ext>
            </a:extLst>
          </p:cNvPr>
          <p:cNvSpPr>
            <a:spLocks noGrp="1"/>
          </p:cNvSpPr>
          <p:nvPr>
            <p:ph type="title"/>
          </p:nvPr>
        </p:nvSpPr>
        <p:spPr bwMode="gray">
          <a:xfrm>
            <a:off x="1412775" y="4953040"/>
            <a:ext cx="5292000" cy="360000"/>
          </a:xfrm>
        </p:spPr>
        <p:txBody>
          <a:bodyPr anchor="b" anchorCtr="0"/>
          <a:lstStyle>
            <a:lvl1pPr algn="r">
              <a:defRPr/>
            </a:lvl1pPr>
          </a:lstStyle>
          <a:p>
            <a:r>
              <a:rPr kumimoji="1" lang="ja-JP" altLang="en-US"/>
              <a:t>マスター タイトルの書式設定</a:t>
            </a:r>
          </a:p>
        </p:txBody>
      </p:sp>
    </p:spTree>
    <p:extLst>
      <p:ext uri="{BB962C8B-B14F-4D97-AF65-F5344CB8AC3E}">
        <p14:creationId xmlns:p14="http://schemas.microsoft.com/office/powerpoint/2010/main" val="3978587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表紙：中央揃え">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A0A856-A7FB-4BD7-AFF4-699725CE8769}"/>
              </a:ext>
            </a:extLst>
          </p:cNvPr>
          <p:cNvSpPr>
            <a:spLocks noGrp="1"/>
          </p:cNvSpPr>
          <p:nvPr>
            <p:ph type="ctrTitle" hasCustomPrompt="1"/>
          </p:nvPr>
        </p:nvSpPr>
        <p:spPr bwMode="gray">
          <a:xfrm>
            <a:off x="261000" y="3152896"/>
            <a:ext cx="6336000" cy="864000"/>
          </a:xfrm>
        </p:spPr>
        <p:txBody>
          <a:bodyPr wrap="none" tIns="0" bIns="0" anchor="b" anchorCtr="0">
            <a:noAutofit/>
          </a:bodyPr>
          <a:lstStyle>
            <a:lvl1pPr algn="ctr">
              <a:lnSpc>
                <a:spcPct val="110000"/>
              </a:lnSpc>
              <a:defRPr sz="2800" b="1">
                <a:latin typeface="+mj-ea"/>
                <a:ea typeface="+mj-ea"/>
              </a:defRPr>
            </a:lvl1pPr>
          </a:lstStyle>
          <a:p>
            <a:r>
              <a:rPr lang="ja-JP" altLang="en-US"/>
              <a:t>タイトル（</a:t>
            </a:r>
            <a:r>
              <a:rPr lang="en-US" altLang="ja-JP"/>
              <a:t>28pt</a:t>
            </a:r>
            <a:r>
              <a:rPr lang="ja-JP" altLang="en-US"/>
              <a:t>）を入力</a:t>
            </a:r>
            <a:br>
              <a:rPr lang="en-US" altLang="ja-JP"/>
            </a:br>
            <a:r>
              <a:rPr lang="ja-JP" altLang="en-US"/>
              <a:t>サブタイトル（</a:t>
            </a:r>
            <a:r>
              <a:rPr lang="en-US" altLang="ja-JP"/>
              <a:t>24pt</a:t>
            </a:r>
            <a:r>
              <a:rPr lang="ja-JP" altLang="en-US"/>
              <a:t>）を入力</a:t>
            </a:r>
            <a:endParaRPr lang="en-US"/>
          </a:p>
        </p:txBody>
      </p:sp>
      <p:sp>
        <p:nvSpPr>
          <p:cNvPr id="8" name="Subtitle 2">
            <a:extLst>
              <a:ext uri="{FF2B5EF4-FFF2-40B4-BE49-F238E27FC236}">
                <a16:creationId xmlns:a16="http://schemas.microsoft.com/office/drawing/2014/main" id="{F048CA1A-0ED1-49CC-BFA6-494BD07B7B83}"/>
              </a:ext>
            </a:extLst>
          </p:cNvPr>
          <p:cNvSpPr>
            <a:spLocks noGrp="1"/>
          </p:cNvSpPr>
          <p:nvPr>
            <p:ph type="subTitle" idx="1" hasCustomPrompt="1"/>
          </p:nvPr>
        </p:nvSpPr>
        <p:spPr bwMode="gray">
          <a:xfrm>
            <a:off x="261000" y="4160960"/>
            <a:ext cx="6336000" cy="432000"/>
          </a:xfrm>
        </p:spPr>
        <p:txBody>
          <a:bodyPr wrap="none" tIns="0" bIns="0" anchor="t" anchorCtr="0">
            <a:noAutofit/>
          </a:bodyPr>
          <a:lstStyle>
            <a:lvl1pPr marL="0" indent="0" algn="ctr">
              <a:buNone/>
              <a:defRPr sz="2000" b="1"/>
            </a:lvl1pPr>
            <a:lvl2pPr marL="316506" indent="0" algn="ctr">
              <a:buNone/>
              <a:defRPr sz="1385"/>
            </a:lvl2pPr>
            <a:lvl3pPr marL="633012" indent="0" algn="ctr">
              <a:buNone/>
              <a:defRPr sz="1246"/>
            </a:lvl3pPr>
            <a:lvl4pPr marL="949519" indent="0" algn="ctr">
              <a:buNone/>
              <a:defRPr sz="1108"/>
            </a:lvl4pPr>
            <a:lvl5pPr marL="1266026" indent="0" algn="ctr">
              <a:buNone/>
              <a:defRPr sz="1108"/>
            </a:lvl5pPr>
            <a:lvl6pPr marL="1582531" indent="0" algn="ctr">
              <a:buNone/>
              <a:defRPr sz="1108"/>
            </a:lvl6pPr>
            <a:lvl7pPr marL="1899038" indent="0" algn="ctr">
              <a:buNone/>
              <a:defRPr sz="1108"/>
            </a:lvl7pPr>
            <a:lvl8pPr marL="2215544" indent="0" algn="ctr">
              <a:buNone/>
              <a:defRPr sz="1108"/>
            </a:lvl8pPr>
            <a:lvl9pPr marL="2532051" indent="0" algn="ctr">
              <a:buNone/>
              <a:defRPr sz="1108"/>
            </a:lvl9pPr>
          </a:lstStyle>
          <a:p>
            <a:r>
              <a:rPr lang="ja-JP" altLang="en-US"/>
              <a:t>資料種別を入力</a:t>
            </a:r>
            <a:endParaRPr lang="en-US"/>
          </a:p>
        </p:txBody>
      </p:sp>
      <p:sp>
        <p:nvSpPr>
          <p:cNvPr id="9" name="テキスト プレースホルダー 6">
            <a:extLst>
              <a:ext uri="{FF2B5EF4-FFF2-40B4-BE49-F238E27FC236}">
                <a16:creationId xmlns:a16="http://schemas.microsoft.com/office/drawing/2014/main" id="{B50D1731-51B9-4016-B74D-B656A044E54D}"/>
              </a:ext>
            </a:extLst>
          </p:cNvPr>
          <p:cNvSpPr>
            <a:spLocks noGrp="1"/>
          </p:cNvSpPr>
          <p:nvPr>
            <p:ph type="body" sz="quarter" idx="13" hasCustomPrompt="1"/>
          </p:nvPr>
        </p:nvSpPr>
        <p:spPr bwMode="gray">
          <a:xfrm>
            <a:off x="404664" y="1352632"/>
            <a:ext cx="3600000" cy="288000"/>
          </a:xfrm>
        </p:spPr>
        <p:txBody>
          <a:bodyPr wrap="none" tIns="0">
            <a:noAutofit/>
          </a:bodyPr>
          <a:lstStyle>
            <a:lvl1pPr>
              <a:defRPr sz="2000" b="1"/>
            </a:lvl1pPr>
          </a:lstStyle>
          <a:p>
            <a:pPr lvl="0"/>
            <a:r>
              <a:rPr kumimoji="1" lang="ja-JP" altLang="en-US"/>
              <a:t>顧客名を入力</a:t>
            </a:r>
          </a:p>
        </p:txBody>
      </p:sp>
      <p:sp>
        <p:nvSpPr>
          <p:cNvPr id="10" name="テキスト プレースホルダー 122">
            <a:extLst>
              <a:ext uri="{FF2B5EF4-FFF2-40B4-BE49-F238E27FC236}">
                <a16:creationId xmlns:a16="http://schemas.microsoft.com/office/drawing/2014/main" id="{392B543D-0091-4070-8EE0-FF95D78BE9E0}"/>
              </a:ext>
            </a:extLst>
          </p:cNvPr>
          <p:cNvSpPr>
            <a:spLocks noGrp="1"/>
          </p:cNvSpPr>
          <p:nvPr>
            <p:ph type="body" sz="quarter" idx="15" hasCustomPrompt="1"/>
          </p:nvPr>
        </p:nvSpPr>
        <p:spPr bwMode="gray">
          <a:xfrm>
            <a:off x="261000" y="7041328"/>
            <a:ext cx="6336000" cy="864000"/>
          </a:xfrm>
        </p:spPr>
        <p:txBody>
          <a:bodyPr wrap="none" tIns="0" bIns="0"/>
          <a:lstStyle>
            <a:lvl1pPr algn="ctr">
              <a:lnSpc>
                <a:spcPct val="100000"/>
              </a:lnSpc>
              <a:defRPr sz="1800" b="1"/>
            </a:lvl1pPr>
            <a:lvl2pPr marL="124186" indent="0">
              <a:buNone/>
              <a:defRPr/>
            </a:lvl2pPr>
          </a:lstStyle>
          <a:p>
            <a:pPr lvl="0"/>
            <a:r>
              <a:rPr kumimoji="1" lang="ja-JP" altLang="en-US"/>
              <a:t>会社名などを入力</a:t>
            </a:r>
          </a:p>
        </p:txBody>
      </p:sp>
      <p:sp>
        <p:nvSpPr>
          <p:cNvPr id="11" name="テキスト プレースホルダー 115">
            <a:extLst>
              <a:ext uri="{FF2B5EF4-FFF2-40B4-BE49-F238E27FC236}">
                <a16:creationId xmlns:a16="http://schemas.microsoft.com/office/drawing/2014/main" id="{274591BF-C9AD-48C8-9918-7FEDC1E99930}"/>
              </a:ext>
            </a:extLst>
          </p:cNvPr>
          <p:cNvSpPr>
            <a:spLocks noGrp="1"/>
          </p:cNvSpPr>
          <p:nvPr>
            <p:ph type="body" sz="quarter" idx="14" hasCustomPrompt="1"/>
          </p:nvPr>
        </p:nvSpPr>
        <p:spPr bwMode="gray">
          <a:xfrm>
            <a:off x="1989000" y="6609184"/>
            <a:ext cx="2880000" cy="288000"/>
          </a:xfrm>
        </p:spPr>
        <p:txBody>
          <a:bodyPr wrap="none" tIns="0" bIns="0"/>
          <a:lstStyle>
            <a:lvl1pPr algn="ctr">
              <a:lnSpc>
                <a:spcPct val="100000"/>
              </a:lnSpc>
              <a:defRPr sz="1800" b="1"/>
            </a:lvl1pPr>
          </a:lstStyle>
          <a:p>
            <a:pPr lvl="0"/>
            <a:r>
              <a:rPr kumimoji="1" lang="ja-JP" altLang="en-US"/>
              <a:t>日付を入力</a:t>
            </a:r>
          </a:p>
        </p:txBody>
      </p:sp>
      <p:cxnSp>
        <p:nvCxnSpPr>
          <p:cNvPr id="14" name="直線コネクタ 13">
            <a:extLst>
              <a:ext uri="{FF2B5EF4-FFF2-40B4-BE49-F238E27FC236}">
                <a16:creationId xmlns:a16="http://schemas.microsoft.com/office/drawing/2014/main" id="{92695A68-897E-4AF6-885C-F312FF7C69F7}"/>
              </a:ext>
            </a:extLst>
          </p:cNvPr>
          <p:cNvCxnSpPr>
            <a:cxnSpLocks/>
          </p:cNvCxnSpPr>
          <p:nvPr userDrawn="1"/>
        </p:nvCxnSpPr>
        <p:spPr bwMode="gray">
          <a:xfrm>
            <a:off x="152636" y="596516"/>
            <a:ext cx="655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5F4FDC48-BC4B-44E2-970F-E2889932D40E}"/>
              </a:ext>
            </a:extLst>
          </p:cNvPr>
          <p:cNvSpPr/>
          <p:nvPr userDrawn="1"/>
        </p:nvSpPr>
        <p:spPr bwMode="gray">
          <a:xfrm>
            <a:off x="93000" y="9525552"/>
            <a:ext cx="6660000" cy="36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1" name="正方形/長方形 90">
            <a:extLst>
              <a:ext uri="{FF2B5EF4-FFF2-40B4-BE49-F238E27FC236}">
                <a16:creationId xmlns:a16="http://schemas.microsoft.com/office/drawing/2014/main" id="{E6299C83-BF06-4371-A015-6F9BB68AE4E8}"/>
              </a:ext>
            </a:extLst>
          </p:cNvPr>
          <p:cNvSpPr/>
          <p:nvPr userDrawn="1"/>
        </p:nvSpPr>
        <p:spPr bwMode="gray">
          <a:xfrm>
            <a:off x="164468" y="9359135"/>
            <a:ext cx="1944000" cy="396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pic>
        <p:nvPicPr>
          <p:cNvPr id="86" name="図 85" descr="ロゴ&#10;&#10;自動的に生成された説明">
            <a:extLst>
              <a:ext uri="{FF2B5EF4-FFF2-40B4-BE49-F238E27FC236}">
                <a16:creationId xmlns:a16="http://schemas.microsoft.com/office/drawing/2014/main" id="{E8AA87C4-A61A-4ADE-9548-EEDF2218B5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084317" y="56243"/>
            <a:ext cx="1720850" cy="523737"/>
          </a:xfrm>
          <a:prstGeom prst="rect">
            <a:avLst/>
          </a:prstGeom>
        </p:spPr>
      </p:pic>
      <p:pic>
        <p:nvPicPr>
          <p:cNvPr id="113" name="図 112" descr="テキスト&#10;&#10;自動的に生成された説明">
            <a:extLst>
              <a:ext uri="{FF2B5EF4-FFF2-40B4-BE49-F238E27FC236}">
                <a16:creationId xmlns:a16="http://schemas.microsoft.com/office/drawing/2014/main" id="{262F5A5F-8A4F-4E7C-BD71-7B943AC1D8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3541" y="9192151"/>
            <a:ext cx="2098891" cy="623758"/>
          </a:xfrm>
          <a:prstGeom prst="rect">
            <a:avLst/>
          </a:prstGeom>
        </p:spPr>
      </p:pic>
    </p:spTree>
    <p:extLst>
      <p:ext uri="{BB962C8B-B14F-4D97-AF65-F5344CB8AC3E}">
        <p14:creationId xmlns:p14="http://schemas.microsoft.com/office/powerpoint/2010/main" val="208549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表紙：左寄せ">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BA0A856-A7FB-4BD7-AFF4-699725CE8769}"/>
              </a:ext>
            </a:extLst>
          </p:cNvPr>
          <p:cNvSpPr>
            <a:spLocks noGrp="1"/>
          </p:cNvSpPr>
          <p:nvPr>
            <p:ph type="ctrTitle" hasCustomPrompt="1"/>
          </p:nvPr>
        </p:nvSpPr>
        <p:spPr bwMode="gray">
          <a:xfrm>
            <a:off x="404664" y="3152896"/>
            <a:ext cx="6048000" cy="864000"/>
          </a:xfrm>
        </p:spPr>
        <p:txBody>
          <a:bodyPr wrap="none" tIns="0" bIns="0" anchor="b" anchorCtr="0">
            <a:noAutofit/>
          </a:bodyPr>
          <a:lstStyle>
            <a:lvl1pPr algn="l">
              <a:lnSpc>
                <a:spcPct val="110000"/>
              </a:lnSpc>
              <a:defRPr sz="2800" b="1">
                <a:latin typeface="+mj-ea"/>
                <a:ea typeface="+mj-ea"/>
              </a:defRPr>
            </a:lvl1pPr>
          </a:lstStyle>
          <a:p>
            <a:r>
              <a:rPr lang="ja-JP" altLang="en-US"/>
              <a:t>タイトル（</a:t>
            </a:r>
            <a:r>
              <a:rPr lang="en-US" altLang="ja-JP"/>
              <a:t>28pt</a:t>
            </a:r>
            <a:r>
              <a:rPr lang="ja-JP" altLang="en-US"/>
              <a:t>）を入力</a:t>
            </a:r>
            <a:br>
              <a:rPr lang="en-US" altLang="ja-JP"/>
            </a:br>
            <a:r>
              <a:rPr lang="ja-JP" altLang="en-US"/>
              <a:t>サブタイトル（</a:t>
            </a:r>
            <a:r>
              <a:rPr lang="en-US" altLang="ja-JP"/>
              <a:t>24pt</a:t>
            </a:r>
            <a:r>
              <a:rPr lang="ja-JP" altLang="en-US"/>
              <a:t>）を入力</a:t>
            </a:r>
            <a:endParaRPr lang="en-US"/>
          </a:p>
        </p:txBody>
      </p:sp>
      <p:sp>
        <p:nvSpPr>
          <p:cNvPr id="8" name="Subtitle 2">
            <a:extLst>
              <a:ext uri="{FF2B5EF4-FFF2-40B4-BE49-F238E27FC236}">
                <a16:creationId xmlns:a16="http://schemas.microsoft.com/office/drawing/2014/main" id="{F048CA1A-0ED1-49CC-BFA6-494BD07B7B83}"/>
              </a:ext>
            </a:extLst>
          </p:cNvPr>
          <p:cNvSpPr>
            <a:spLocks noGrp="1"/>
          </p:cNvSpPr>
          <p:nvPr>
            <p:ph type="subTitle" idx="1" hasCustomPrompt="1"/>
          </p:nvPr>
        </p:nvSpPr>
        <p:spPr bwMode="gray">
          <a:xfrm>
            <a:off x="404664" y="4160960"/>
            <a:ext cx="6048000" cy="432000"/>
          </a:xfrm>
        </p:spPr>
        <p:txBody>
          <a:bodyPr wrap="none" tIns="0" bIns="0" anchor="t" anchorCtr="0">
            <a:noAutofit/>
          </a:bodyPr>
          <a:lstStyle>
            <a:lvl1pPr marL="0" indent="0" algn="l">
              <a:buNone/>
              <a:defRPr sz="2000" b="1"/>
            </a:lvl1pPr>
            <a:lvl2pPr marL="316506" indent="0" algn="ctr">
              <a:buNone/>
              <a:defRPr sz="1385"/>
            </a:lvl2pPr>
            <a:lvl3pPr marL="633012" indent="0" algn="ctr">
              <a:buNone/>
              <a:defRPr sz="1246"/>
            </a:lvl3pPr>
            <a:lvl4pPr marL="949519" indent="0" algn="ctr">
              <a:buNone/>
              <a:defRPr sz="1108"/>
            </a:lvl4pPr>
            <a:lvl5pPr marL="1266026" indent="0" algn="ctr">
              <a:buNone/>
              <a:defRPr sz="1108"/>
            </a:lvl5pPr>
            <a:lvl6pPr marL="1582531" indent="0" algn="ctr">
              <a:buNone/>
              <a:defRPr sz="1108"/>
            </a:lvl6pPr>
            <a:lvl7pPr marL="1899038" indent="0" algn="ctr">
              <a:buNone/>
              <a:defRPr sz="1108"/>
            </a:lvl7pPr>
            <a:lvl8pPr marL="2215544" indent="0" algn="ctr">
              <a:buNone/>
              <a:defRPr sz="1108"/>
            </a:lvl8pPr>
            <a:lvl9pPr marL="2532051" indent="0" algn="ctr">
              <a:buNone/>
              <a:defRPr sz="1108"/>
            </a:lvl9pPr>
          </a:lstStyle>
          <a:p>
            <a:r>
              <a:rPr lang="ja-JP" altLang="en-US"/>
              <a:t>資料種別を入力</a:t>
            </a:r>
            <a:endParaRPr lang="en-US"/>
          </a:p>
        </p:txBody>
      </p:sp>
      <p:sp>
        <p:nvSpPr>
          <p:cNvPr id="9" name="テキスト プレースホルダー 6">
            <a:extLst>
              <a:ext uri="{FF2B5EF4-FFF2-40B4-BE49-F238E27FC236}">
                <a16:creationId xmlns:a16="http://schemas.microsoft.com/office/drawing/2014/main" id="{B50D1731-51B9-4016-B74D-B656A044E54D}"/>
              </a:ext>
            </a:extLst>
          </p:cNvPr>
          <p:cNvSpPr>
            <a:spLocks noGrp="1"/>
          </p:cNvSpPr>
          <p:nvPr>
            <p:ph type="body" sz="quarter" idx="13" hasCustomPrompt="1"/>
          </p:nvPr>
        </p:nvSpPr>
        <p:spPr bwMode="gray">
          <a:xfrm>
            <a:off x="404664" y="1352632"/>
            <a:ext cx="3600000" cy="288000"/>
          </a:xfrm>
        </p:spPr>
        <p:txBody>
          <a:bodyPr wrap="none" tIns="0">
            <a:noAutofit/>
          </a:bodyPr>
          <a:lstStyle>
            <a:lvl1pPr>
              <a:defRPr sz="2000" b="1"/>
            </a:lvl1pPr>
          </a:lstStyle>
          <a:p>
            <a:pPr lvl="0"/>
            <a:r>
              <a:rPr kumimoji="1" lang="ja-JP" altLang="en-US"/>
              <a:t>顧客名を入力</a:t>
            </a:r>
          </a:p>
        </p:txBody>
      </p:sp>
      <p:sp>
        <p:nvSpPr>
          <p:cNvPr id="10" name="テキスト プレースホルダー 122">
            <a:extLst>
              <a:ext uri="{FF2B5EF4-FFF2-40B4-BE49-F238E27FC236}">
                <a16:creationId xmlns:a16="http://schemas.microsoft.com/office/drawing/2014/main" id="{392B543D-0091-4070-8EE0-FF95D78BE9E0}"/>
              </a:ext>
            </a:extLst>
          </p:cNvPr>
          <p:cNvSpPr>
            <a:spLocks noGrp="1"/>
          </p:cNvSpPr>
          <p:nvPr>
            <p:ph type="body" sz="quarter" idx="15" hasCustomPrompt="1"/>
          </p:nvPr>
        </p:nvSpPr>
        <p:spPr bwMode="gray">
          <a:xfrm>
            <a:off x="404663" y="7041328"/>
            <a:ext cx="6048000" cy="864000"/>
          </a:xfrm>
        </p:spPr>
        <p:txBody>
          <a:bodyPr wrap="none" tIns="0" bIns="0"/>
          <a:lstStyle>
            <a:lvl1pPr algn="l">
              <a:lnSpc>
                <a:spcPct val="100000"/>
              </a:lnSpc>
              <a:defRPr sz="1800" b="1"/>
            </a:lvl1pPr>
            <a:lvl2pPr marL="124186" indent="0">
              <a:buNone/>
              <a:defRPr/>
            </a:lvl2pPr>
          </a:lstStyle>
          <a:p>
            <a:pPr lvl="0"/>
            <a:r>
              <a:rPr kumimoji="1" lang="ja-JP" altLang="en-US"/>
              <a:t>会社名などを入力</a:t>
            </a:r>
          </a:p>
        </p:txBody>
      </p:sp>
      <p:sp>
        <p:nvSpPr>
          <p:cNvPr id="11" name="テキスト プレースホルダー 115">
            <a:extLst>
              <a:ext uri="{FF2B5EF4-FFF2-40B4-BE49-F238E27FC236}">
                <a16:creationId xmlns:a16="http://schemas.microsoft.com/office/drawing/2014/main" id="{274591BF-C9AD-48C8-9918-7FEDC1E99930}"/>
              </a:ext>
            </a:extLst>
          </p:cNvPr>
          <p:cNvSpPr>
            <a:spLocks noGrp="1"/>
          </p:cNvSpPr>
          <p:nvPr>
            <p:ph type="body" sz="quarter" idx="14" hasCustomPrompt="1"/>
          </p:nvPr>
        </p:nvSpPr>
        <p:spPr bwMode="gray">
          <a:xfrm>
            <a:off x="404664" y="6609184"/>
            <a:ext cx="2880000" cy="288000"/>
          </a:xfrm>
        </p:spPr>
        <p:txBody>
          <a:bodyPr wrap="none" tIns="0" bIns="0"/>
          <a:lstStyle>
            <a:lvl1pPr algn="l">
              <a:lnSpc>
                <a:spcPct val="100000"/>
              </a:lnSpc>
              <a:defRPr sz="1800" b="1"/>
            </a:lvl1pPr>
          </a:lstStyle>
          <a:p>
            <a:pPr lvl="0"/>
            <a:r>
              <a:rPr kumimoji="1" lang="ja-JP" altLang="en-US"/>
              <a:t>日付を入力</a:t>
            </a:r>
          </a:p>
        </p:txBody>
      </p:sp>
      <p:cxnSp>
        <p:nvCxnSpPr>
          <p:cNvPr id="14" name="直線コネクタ 13">
            <a:extLst>
              <a:ext uri="{FF2B5EF4-FFF2-40B4-BE49-F238E27FC236}">
                <a16:creationId xmlns:a16="http://schemas.microsoft.com/office/drawing/2014/main" id="{92695A68-897E-4AF6-885C-F312FF7C69F7}"/>
              </a:ext>
            </a:extLst>
          </p:cNvPr>
          <p:cNvCxnSpPr>
            <a:cxnSpLocks/>
          </p:cNvCxnSpPr>
          <p:nvPr userDrawn="1"/>
        </p:nvCxnSpPr>
        <p:spPr bwMode="gray">
          <a:xfrm>
            <a:off x="152636" y="596516"/>
            <a:ext cx="655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0" name="正方形/長方形 89">
            <a:extLst>
              <a:ext uri="{FF2B5EF4-FFF2-40B4-BE49-F238E27FC236}">
                <a16:creationId xmlns:a16="http://schemas.microsoft.com/office/drawing/2014/main" id="{5F4FDC48-BC4B-44E2-970F-E2889932D40E}"/>
              </a:ext>
            </a:extLst>
          </p:cNvPr>
          <p:cNvSpPr/>
          <p:nvPr userDrawn="1"/>
        </p:nvSpPr>
        <p:spPr bwMode="gray">
          <a:xfrm>
            <a:off x="93000" y="9525552"/>
            <a:ext cx="6660000" cy="360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1" name="正方形/長方形 90">
            <a:extLst>
              <a:ext uri="{FF2B5EF4-FFF2-40B4-BE49-F238E27FC236}">
                <a16:creationId xmlns:a16="http://schemas.microsoft.com/office/drawing/2014/main" id="{E6299C83-BF06-4371-A015-6F9BB68AE4E8}"/>
              </a:ext>
            </a:extLst>
          </p:cNvPr>
          <p:cNvSpPr/>
          <p:nvPr userDrawn="1"/>
        </p:nvSpPr>
        <p:spPr bwMode="gray">
          <a:xfrm>
            <a:off x="164468" y="9359135"/>
            <a:ext cx="1944000" cy="396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endParaRPr kumimoji="1" lang="ja-JP" altLang="en-US" sz="1400" b="1">
              <a:solidFill>
                <a:schemeClr val="bg1"/>
              </a:solidFill>
              <a:latin typeface="+mn-ea"/>
              <a:cs typeface="メイリオ" panose="020B0604030504040204" pitchFamily="50" charset="-128"/>
            </a:endParaRPr>
          </a:p>
        </p:txBody>
      </p:sp>
      <p:pic>
        <p:nvPicPr>
          <p:cNvPr id="84" name="図 83" descr="ロゴ&#10;&#10;自動的に生成された説明">
            <a:extLst>
              <a:ext uri="{FF2B5EF4-FFF2-40B4-BE49-F238E27FC236}">
                <a16:creationId xmlns:a16="http://schemas.microsoft.com/office/drawing/2014/main" id="{72EA989F-0AE1-4807-981D-ACFA0999A9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084317" y="56243"/>
            <a:ext cx="1720850" cy="523737"/>
          </a:xfrm>
          <a:prstGeom prst="rect">
            <a:avLst/>
          </a:prstGeom>
        </p:spPr>
      </p:pic>
      <p:pic>
        <p:nvPicPr>
          <p:cNvPr id="85" name="図 84" descr="テキスト&#10;&#10;自動的に生成された説明">
            <a:extLst>
              <a:ext uri="{FF2B5EF4-FFF2-40B4-BE49-F238E27FC236}">
                <a16:creationId xmlns:a16="http://schemas.microsoft.com/office/drawing/2014/main" id="{75A1CADF-A8D4-47F6-A794-0E7F1B9860D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3541" y="9192151"/>
            <a:ext cx="2098891" cy="623758"/>
          </a:xfrm>
          <a:prstGeom prst="rect">
            <a:avLst/>
          </a:prstGeom>
        </p:spPr>
      </p:pic>
    </p:spTree>
    <p:extLst>
      <p:ext uri="{BB962C8B-B14F-4D97-AF65-F5344CB8AC3E}">
        <p14:creationId xmlns:p14="http://schemas.microsoft.com/office/powerpoint/2010/main" val="2078392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19" name="テキスト プレースホルダー 3">
            <a:extLst>
              <a:ext uri="{FF2B5EF4-FFF2-40B4-BE49-F238E27FC236}">
                <a16:creationId xmlns:a16="http://schemas.microsoft.com/office/drawing/2014/main" id="{11A492AA-5130-46F2-A5DD-E9BE62F83C72}"/>
              </a:ext>
            </a:extLst>
          </p:cNvPr>
          <p:cNvSpPr txBox="1">
            <a:spLocks/>
          </p:cNvSpPr>
          <p:nvPr userDrawn="1"/>
        </p:nvSpPr>
        <p:spPr bwMode="gray">
          <a:xfrm>
            <a:off x="3112476" y="9551135"/>
            <a:ext cx="633046" cy="370417"/>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fld id="{EFF310A9-E521-4579-80D3-F3B8D8E7C059}" type="slidenum">
              <a:rPr lang="ja-JP" altLang="en-US" sz="1200" smtClean="0"/>
              <a:pPr/>
              <a:t>‹#›</a:t>
            </a:fld>
            <a:endParaRPr lang="ja-JP" altLang="en-US" sz="1200"/>
          </a:p>
        </p:txBody>
      </p:sp>
      <p:cxnSp>
        <p:nvCxnSpPr>
          <p:cNvPr id="109" name="直線コネクタ 108">
            <a:extLst>
              <a:ext uri="{FF2B5EF4-FFF2-40B4-BE49-F238E27FC236}">
                <a16:creationId xmlns:a16="http://schemas.microsoft.com/office/drawing/2014/main" id="{09C1B013-B940-4D86-A2BD-CCCFF8D11F0D}"/>
              </a:ext>
            </a:extLst>
          </p:cNvPr>
          <p:cNvCxnSpPr>
            <a:cxnSpLocks/>
          </p:cNvCxnSpPr>
          <p:nvPr userDrawn="1"/>
        </p:nvCxnSpPr>
        <p:spPr bwMode="gray">
          <a:xfrm>
            <a:off x="152636" y="488504"/>
            <a:ext cx="655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タイトル 2">
            <a:extLst>
              <a:ext uri="{FF2B5EF4-FFF2-40B4-BE49-F238E27FC236}">
                <a16:creationId xmlns:a16="http://schemas.microsoft.com/office/drawing/2014/main" id="{59008322-FDE2-45D8-8B64-7729C5432D4A}"/>
              </a:ext>
            </a:extLst>
          </p:cNvPr>
          <p:cNvSpPr>
            <a:spLocks noGrp="1"/>
          </p:cNvSpPr>
          <p:nvPr>
            <p:ph type="title"/>
          </p:nvPr>
        </p:nvSpPr>
        <p:spPr bwMode="gray"/>
        <p:txBody>
          <a:bodyPr/>
          <a:lstStyle/>
          <a:p>
            <a:r>
              <a:rPr kumimoji="1" lang="ja-JP" altLang="en-US"/>
              <a:t>マスター タイトルの書式設定</a:t>
            </a:r>
          </a:p>
        </p:txBody>
      </p:sp>
    </p:spTree>
    <p:extLst>
      <p:ext uri="{BB962C8B-B14F-4D97-AF65-F5344CB8AC3E}">
        <p14:creationId xmlns:p14="http://schemas.microsoft.com/office/powerpoint/2010/main" val="218717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14" name="テキスト プレースホルダー 3">
            <a:extLst>
              <a:ext uri="{FF2B5EF4-FFF2-40B4-BE49-F238E27FC236}">
                <a16:creationId xmlns:a16="http://schemas.microsoft.com/office/drawing/2014/main" id="{DD97E085-24CD-4CC9-81DE-79E406CF7705}"/>
              </a:ext>
            </a:extLst>
          </p:cNvPr>
          <p:cNvSpPr txBox="1">
            <a:spLocks/>
          </p:cNvSpPr>
          <p:nvPr userDrawn="1"/>
        </p:nvSpPr>
        <p:spPr bwMode="gray">
          <a:xfrm>
            <a:off x="3112476" y="9551135"/>
            <a:ext cx="633046" cy="370417"/>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kumimoji="1" sz="1400" kern="1200">
                <a:solidFill>
                  <a:schemeClr val="tx1"/>
                </a:solidFill>
                <a:latin typeface="+mn-lt"/>
                <a:ea typeface="+mn-ea"/>
                <a:cs typeface="+mn-cs"/>
              </a:defRPr>
            </a:lvl1pPr>
            <a:lvl2pPr marL="452438" indent="-273050" algn="ctr" defTabSz="914400" rtl="0" eaLnBrk="1" latinLnBrk="0" hangingPunct="1">
              <a:lnSpc>
                <a:spcPct val="90000"/>
              </a:lnSpc>
              <a:spcBef>
                <a:spcPts val="500"/>
              </a:spcBef>
              <a:buFont typeface="Meiryo UI" panose="020B0604030504040204" pitchFamily="50" charset="-128"/>
              <a:buChar char="—"/>
              <a:defRPr kumimoji="1" sz="1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fld id="{EFF310A9-E521-4579-80D3-F3B8D8E7C059}" type="slidenum">
              <a:rPr lang="ja-JP" altLang="en-US" sz="1200" smtClean="0"/>
              <a:pPr/>
              <a:t>‹#›</a:t>
            </a:fld>
            <a:endParaRPr lang="ja-JP" altLang="en-US" sz="1200"/>
          </a:p>
        </p:txBody>
      </p:sp>
    </p:spTree>
    <p:extLst>
      <p:ext uri="{BB962C8B-B14F-4D97-AF65-F5344CB8AC3E}">
        <p14:creationId xmlns:p14="http://schemas.microsoft.com/office/powerpoint/2010/main" val="286589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50ECDD92-DA99-425D-8B9C-2F53D136B9EE}"/>
              </a:ext>
            </a:extLst>
          </p:cNvPr>
          <p:cNvGrpSpPr/>
          <p:nvPr userDrawn="1"/>
        </p:nvGrpSpPr>
        <p:grpSpPr bwMode="gray">
          <a:xfrm>
            <a:off x="260350" y="128464"/>
            <a:ext cx="6337300" cy="9072000"/>
            <a:chOff x="260350" y="128464"/>
            <a:chExt cx="6337300" cy="9072000"/>
          </a:xfrm>
        </p:grpSpPr>
        <p:sp>
          <p:nvSpPr>
            <p:cNvPr id="171" name="正方形/長方形 170">
              <a:extLst>
                <a:ext uri="{FF2B5EF4-FFF2-40B4-BE49-F238E27FC236}">
                  <a16:creationId xmlns:a16="http://schemas.microsoft.com/office/drawing/2014/main" id="{D9943F50-6A0F-4187-8804-E89693BC7846}"/>
                </a:ext>
              </a:extLst>
            </p:cNvPr>
            <p:cNvSpPr/>
            <p:nvPr userDrawn="1"/>
          </p:nvSpPr>
          <p:spPr bwMode="gray">
            <a:xfrm>
              <a:off x="261000" y="128464"/>
              <a:ext cx="6336000" cy="907200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grpSp>
          <p:nvGrpSpPr>
            <p:cNvPr id="3" name="グループ化 2">
              <a:extLst>
                <a:ext uri="{FF2B5EF4-FFF2-40B4-BE49-F238E27FC236}">
                  <a16:creationId xmlns:a16="http://schemas.microsoft.com/office/drawing/2014/main" id="{3FF715E9-FC71-48CF-98EB-47CE43B1E5F4}"/>
                </a:ext>
              </a:extLst>
            </p:cNvPr>
            <p:cNvGrpSpPr/>
            <p:nvPr userDrawn="1"/>
          </p:nvGrpSpPr>
          <p:grpSpPr bwMode="gray">
            <a:xfrm>
              <a:off x="260350" y="271302"/>
              <a:ext cx="6337300" cy="8784566"/>
              <a:chOff x="7297801" y="271302"/>
              <a:chExt cx="6337300" cy="8784566"/>
            </a:xfrm>
          </p:grpSpPr>
          <p:sp>
            <p:nvSpPr>
              <p:cNvPr id="220" name="Line 84">
                <a:extLst>
                  <a:ext uri="{FF2B5EF4-FFF2-40B4-BE49-F238E27FC236}">
                    <a16:creationId xmlns:a16="http://schemas.microsoft.com/office/drawing/2014/main" id="{E5E02D02-5521-4391-AD24-9F707D514CBA}"/>
                  </a:ext>
                </a:extLst>
              </p:cNvPr>
              <p:cNvSpPr>
                <a:spLocks noChangeShapeType="1"/>
              </p:cNvSpPr>
              <p:nvPr userDrawn="1"/>
            </p:nvSpPr>
            <p:spPr bwMode="gray">
              <a:xfrm rot="5400000">
                <a:off x="10466451" y="-2897348"/>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1" name="Line 85">
                <a:extLst>
                  <a:ext uri="{FF2B5EF4-FFF2-40B4-BE49-F238E27FC236}">
                    <a16:creationId xmlns:a16="http://schemas.microsoft.com/office/drawing/2014/main" id="{FAF7B116-C177-4474-B790-2CBB85900B64}"/>
                  </a:ext>
                </a:extLst>
              </p:cNvPr>
              <p:cNvSpPr>
                <a:spLocks noChangeShapeType="1"/>
              </p:cNvSpPr>
              <p:nvPr userDrawn="1"/>
            </p:nvSpPr>
            <p:spPr bwMode="gray">
              <a:xfrm rot="5400000">
                <a:off x="10466451" y="-2752923"/>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2" name="Line 125">
                <a:extLst>
                  <a:ext uri="{FF2B5EF4-FFF2-40B4-BE49-F238E27FC236}">
                    <a16:creationId xmlns:a16="http://schemas.microsoft.com/office/drawing/2014/main" id="{EFDE1E81-BCD0-49C5-84F2-DCA7509BC9E0}"/>
                  </a:ext>
                </a:extLst>
              </p:cNvPr>
              <p:cNvSpPr>
                <a:spLocks noChangeShapeType="1"/>
              </p:cNvSpPr>
              <p:nvPr userDrawn="1"/>
            </p:nvSpPr>
            <p:spPr bwMode="gray">
              <a:xfrm rot="5400000">
                <a:off x="10466451" y="4877800"/>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4" name="Line 126">
                <a:extLst>
                  <a:ext uri="{FF2B5EF4-FFF2-40B4-BE49-F238E27FC236}">
                    <a16:creationId xmlns:a16="http://schemas.microsoft.com/office/drawing/2014/main" id="{DC05E5B0-C662-434E-92E7-F0D99EBDDDA9}"/>
                  </a:ext>
                </a:extLst>
              </p:cNvPr>
              <p:cNvSpPr>
                <a:spLocks noChangeShapeType="1"/>
              </p:cNvSpPr>
              <p:nvPr userDrawn="1"/>
            </p:nvSpPr>
            <p:spPr bwMode="gray">
              <a:xfrm rot="5400000">
                <a:off x="10466451" y="5022225"/>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5" name="Line 127">
                <a:extLst>
                  <a:ext uri="{FF2B5EF4-FFF2-40B4-BE49-F238E27FC236}">
                    <a16:creationId xmlns:a16="http://schemas.microsoft.com/office/drawing/2014/main" id="{0DD7E6C0-5368-4677-9D4C-6DB08148BD95}"/>
                  </a:ext>
                </a:extLst>
              </p:cNvPr>
              <p:cNvSpPr>
                <a:spLocks noChangeShapeType="1"/>
              </p:cNvSpPr>
              <p:nvPr userDrawn="1"/>
            </p:nvSpPr>
            <p:spPr bwMode="gray">
              <a:xfrm rot="5400000">
                <a:off x="10466451" y="5166650"/>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6" name="Line 128">
                <a:extLst>
                  <a:ext uri="{FF2B5EF4-FFF2-40B4-BE49-F238E27FC236}">
                    <a16:creationId xmlns:a16="http://schemas.microsoft.com/office/drawing/2014/main" id="{9FC2B98B-A7F1-4913-84FE-3FFD82A10379}"/>
                  </a:ext>
                </a:extLst>
              </p:cNvPr>
              <p:cNvSpPr>
                <a:spLocks noChangeShapeType="1"/>
              </p:cNvSpPr>
              <p:nvPr userDrawn="1"/>
            </p:nvSpPr>
            <p:spPr bwMode="gray">
              <a:xfrm rot="5400000">
                <a:off x="10466451" y="5309488"/>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7" name="Line 129">
                <a:extLst>
                  <a:ext uri="{FF2B5EF4-FFF2-40B4-BE49-F238E27FC236}">
                    <a16:creationId xmlns:a16="http://schemas.microsoft.com/office/drawing/2014/main" id="{E8B3C100-8B97-4395-8B18-F2622523072A}"/>
                  </a:ext>
                </a:extLst>
              </p:cNvPr>
              <p:cNvSpPr>
                <a:spLocks noChangeShapeType="1"/>
              </p:cNvSpPr>
              <p:nvPr userDrawn="1"/>
            </p:nvSpPr>
            <p:spPr bwMode="gray">
              <a:xfrm rot="5400000">
                <a:off x="10466451" y="5453913"/>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8" name="Line 81">
                <a:extLst>
                  <a:ext uri="{FF2B5EF4-FFF2-40B4-BE49-F238E27FC236}">
                    <a16:creationId xmlns:a16="http://schemas.microsoft.com/office/drawing/2014/main" id="{B48A5AA7-9286-4FC5-916A-79794655525F}"/>
                  </a:ext>
                </a:extLst>
              </p:cNvPr>
              <p:cNvSpPr>
                <a:spLocks noChangeShapeType="1"/>
              </p:cNvSpPr>
              <p:nvPr userDrawn="1"/>
            </p:nvSpPr>
            <p:spPr bwMode="gray">
              <a:xfrm rot="5400000">
                <a:off x="10466451" y="1135444"/>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29" name="Line 84">
                <a:extLst>
                  <a:ext uri="{FF2B5EF4-FFF2-40B4-BE49-F238E27FC236}">
                    <a16:creationId xmlns:a16="http://schemas.microsoft.com/office/drawing/2014/main" id="{730CB45F-3A51-4A50-BCDB-664B70C79B47}"/>
                  </a:ext>
                </a:extLst>
              </p:cNvPr>
              <p:cNvSpPr>
                <a:spLocks noChangeShapeType="1"/>
              </p:cNvSpPr>
              <p:nvPr userDrawn="1"/>
            </p:nvSpPr>
            <p:spPr bwMode="gray">
              <a:xfrm rot="5400000">
                <a:off x="10466451" y="-2610086"/>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0" name="Line 85">
                <a:extLst>
                  <a:ext uri="{FF2B5EF4-FFF2-40B4-BE49-F238E27FC236}">
                    <a16:creationId xmlns:a16="http://schemas.microsoft.com/office/drawing/2014/main" id="{2BDB3270-8E3A-4C10-9E6B-9EBD8A7F59EF}"/>
                  </a:ext>
                </a:extLst>
              </p:cNvPr>
              <p:cNvSpPr>
                <a:spLocks noChangeShapeType="1"/>
              </p:cNvSpPr>
              <p:nvPr userDrawn="1"/>
            </p:nvSpPr>
            <p:spPr bwMode="gray">
              <a:xfrm rot="5400000">
                <a:off x="10466451" y="-2465661"/>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1" name="Line 86">
                <a:extLst>
                  <a:ext uri="{FF2B5EF4-FFF2-40B4-BE49-F238E27FC236}">
                    <a16:creationId xmlns:a16="http://schemas.microsoft.com/office/drawing/2014/main" id="{2569BAD1-979A-45AB-A91E-357AE549A872}"/>
                  </a:ext>
                </a:extLst>
              </p:cNvPr>
              <p:cNvSpPr>
                <a:spLocks noChangeShapeType="1"/>
              </p:cNvSpPr>
              <p:nvPr userDrawn="1"/>
            </p:nvSpPr>
            <p:spPr bwMode="gray">
              <a:xfrm rot="5400000">
                <a:off x="10466451" y="-2321236"/>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2" name="Line 87">
                <a:extLst>
                  <a:ext uri="{FF2B5EF4-FFF2-40B4-BE49-F238E27FC236}">
                    <a16:creationId xmlns:a16="http://schemas.microsoft.com/office/drawing/2014/main" id="{314E32D6-FB40-47F2-98CC-D2AF3E89D9DE}"/>
                  </a:ext>
                </a:extLst>
              </p:cNvPr>
              <p:cNvSpPr>
                <a:spLocks noChangeShapeType="1"/>
              </p:cNvSpPr>
              <p:nvPr userDrawn="1"/>
            </p:nvSpPr>
            <p:spPr bwMode="gray">
              <a:xfrm rot="5400000">
                <a:off x="10466451" y="-2176811"/>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3" name="Line 88">
                <a:extLst>
                  <a:ext uri="{FF2B5EF4-FFF2-40B4-BE49-F238E27FC236}">
                    <a16:creationId xmlns:a16="http://schemas.microsoft.com/office/drawing/2014/main" id="{294ABDAC-9FCF-4FB9-AB52-B10EC1FB1A95}"/>
                  </a:ext>
                </a:extLst>
              </p:cNvPr>
              <p:cNvSpPr>
                <a:spLocks noChangeShapeType="1"/>
              </p:cNvSpPr>
              <p:nvPr userDrawn="1"/>
            </p:nvSpPr>
            <p:spPr bwMode="gray">
              <a:xfrm rot="5400000">
                <a:off x="10466451" y="-2033973"/>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4" name="Line 89">
                <a:extLst>
                  <a:ext uri="{FF2B5EF4-FFF2-40B4-BE49-F238E27FC236}">
                    <a16:creationId xmlns:a16="http://schemas.microsoft.com/office/drawing/2014/main" id="{C6D5158E-8186-4E80-9F58-D6FBF229063A}"/>
                  </a:ext>
                </a:extLst>
              </p:cNvPr>
              <p:cNvSpPr>
                <a:spLocks noChangeShapeType="1"/>
              </p:cNvSpPr>
              <p:nvPr userDrawn="1"/>
            </p:nvSpPr>
            <p:spPr bwMode="gray">
              <a:xfrm rot="5400000">
                <a:off x="10466451" y="-1889548"/>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5" name="Line 90">
                <a:extLst>
                  <a:ext uri="{FF2B5EF4-FFF2-40B4-BE49-F238E27FC236}">
                    <a16:creationId xmlns:a16="http://schemas.microsoft.com/office/drawing/2014/main" id="{6993507F-23FD-4FFA-8BDF-45711C06F5DC}"/>
                  </a:ext>
                </a:extLst>
              </p:cNvPr>
              <p:cNvSpPr>
                <a:spLocks noChangeShapeType="1"/>
              </p:cNvSpPr>
              <p:nvPr userDrawn="1"/>
            </p:nvSpPr>
            <p:spPr bwMode="gray">
              <a:xfrm rot="5400000">
                <a:off x="10466451" y="-1745123"/>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6" name="Line 91">
                <a:extLst>
                  <a:ext uri="{FF2B5EF4-FFF2-40B4-BE49-F238E27FC236}">
                    <a16:creationId xmlns:a16="http://schemas.microsoft.com/office/drawing/2014/main" id="{512E3721-72A0-44A1-8F44-5FE1879E9AC7}"/>
                  </a:ext>
                </a:extLst>
              </p:cNvPr>
              <p:cNvSpPr>
                <a:spLocks noChangeShapeType="1"/>
              </p:cNvSpPr>
              <p:nvPr userDrawn="1"/>
            </p:nvSpPr>
            <p:spPr bwMode="gray">
              <a:xfrm rot="5400000">
                <a:off x="10466451" y="-1602285"/>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7" name="Line 92">
                <a:extLst>
                  <a:ext uri="{FF2B5EF4-FFF2-40B4-BE49-F238E27FC236}">
                    <a16:creationId xmlns:a16="http://schemas.microsoft.com/office/drawing/2014/main" id="{5C58E80D-ACDF-40C3-9191-D1623595DA1A}"/>
                  </a:ext>
                </a:extLst>
              </p:cNvPr>
              <p:cNvSpPr>
                <a:spLocks noChangeShapeType="1"/>
              </p:cNvSpPr>
              <p:nvPr userDrawn="1"/>
            </p:nvSpPr>
            <p:spPr bwMode="gray">
              <a:xfrm rot="5400000">
                <a:off x="10466451" y="-1457860"/>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8" name="Line 93">
                <a:extLst>
                  <a:ext uri="{FF2B5EF4-FFF2-40B4-BE49-F238E27FC236}">
                    <a16:creationId xmlns:a16="http://schemas.microsoft.com/office/drawing/2014/main" id="{EC8662D2-A692-4592-93C9-6F8EA7B7A823}"/>
                  </a:ext>
                </a:extLst>
              </p:cNvPr>
              <p:cNvSpPr>
                <a:spLocks noChangeShapeType="1"/>
              </p:cNvSpPr>
              <p:nvPr userDrawn="1"/>
            </p:nvSpPr>
            <p:spPr bwMode="gray">
              <a:xfrm rot="5400000">
                <a:off x="10466451" y="-1313435"/>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39" name="Line 94">
                <a:extLst>
                  <a:ext uri="{FF2B5EF4-FFF2-40B4-BE49-F238E27FC236}">
                    <a16:creationId xmlns:a16="http://schemas.microsoft.com/office/drawing/2014/main" id="{B0E5A75E-B30C-4D30-97FD-84F6692AB0BB}"/>
                  </a:ext>
                </a:extLst>
              </p:cNvPr>
              <p:cNvSpPr>
                <a:spLocks noChangeShapeType="1"/>
              </p:cNvSpPr>
              <p:nvPr userDrawn="1"/>
            </p:nvSpPr>
            <p:spPr bwMode="gray">
              <a:xfrm rot="5400000">
                <a:off x="10466451" y="-1169009"/>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0" name="Line 95">
                <a:extLst>
                  <a:ext uri="{FF2B5EF4-FFF2-40B4-BE49-F238E27FC236}">
                    <a16:creationId xmlns:a16="http://schemas.microsoft.com/office/drawing/2014/main" id="{DF5A00EC-19EF-46D2-829C-375C3D2E3C35}"/>
                  </a:ext>
                </a:extLst>
              </p:cNvPr>
              <p:cNvSpPr>
                <a:spLocks noChangeShapeType="1"/>
              </p:cNvSpPr>
              <p:nvPr userDrawn="1"/>
            </p:nvSpPr>
            <p:spPr bwMode="gray">
              <a:xfrm rot="5400000">
                <a:off x="10466451" y="-1026171"/>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1" name="Line 96">
                <a:extLst>
                  <a:ext uri="{FF2B5EF4-FFF2-40B4-BE49-F238E27FC236}">
                    <a16:creationId xmlns:a16="http://schemas.microsoft.com/office/drawing/2014/main" id="{4600E5D9-224A-486B-BCBF-B6E770740BEE}"/>
                  </a:ext>
                </a:extLst>
              </p:cNvPr>
              <p:cNvSpPr>
                <a:spLocks noChangeShapeType="1"/>
              </p:cNvSpPr>
              <p:nvPr userDrawn="1"/>
            </p:nvSpPr>
            <p:spPr bwMode="gray">
              <a:xfrm rot="5400000">
                <a:off x="10466451" y="-881746"/>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2" name="Line 97">
                <a:extLst>
                  <a:ext uri="{FF2B5EF4-FFF2-40B4-BE49-F238E27FC236}">
                    <a16:creationId xmlns:a16="http://schemas.microsoft.com/office/drawing/2014/main" id="{2BCFC623-1D9E-4F3D-94D1-8A563BA12BD5}"/>
                  </a:ext>
                </a:extLst>
              </p:cNvPr>
              <p:cNvSpPr>
                <a:spLocks noChangeShapeType="1"/>
              </p:cNvSpPr>
              <p:nvPr userDrawn="1"/>
            </p:nvSpPr>
            <p:spPr bwMode="gray">
              <a:xfrm rot="5400000">
                <a:off x="10466451" y="-737321"/>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3" name="Line 98">
                <a:extLst>
                  <a:ext uri="{FF2B5EF4-FFF2-40B4-BE49-F238E27FC236}">
                    <a16:creationId xmlns:a16="http://schemas.microsoft.com/office/drawing/2014/main" id="{61A7A849-DDCF-4AAC-8B4C-7DEF1509ED90}"/>
                  </a:ext>
                </a:extLst>
              </p:cNvPr>
              <p:cNvSpPr>
                <a:spLocks noChangeShapeType="1"/>
              </p:cNvSpPr>
              <p:nvPr userDrawn="1"/>
            </p:nvSpPr>
            <p:spPr bwMode="gray">
              <a:xfrm rot="5400000">
                <a:off x="10466451" y="-594483"/>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4" name="Line 99">
                <a:extLst>
                  <a:ext uri="{FF2B5EF4-FFF2-40B4-BE49-F238E27FC236}">
                    <a16:creationId xmlns:a16="http://schemas.microsoft.com/office/drawing/2014/main" id="{F28B2EB0-3422-4FF0-9EED-86B830C17174}"/>
                  </a:ext>
                </a:extLst>
              </p:cNvPr>
              <p:cNvSpPr>
                <a:spLocks noChangeShapeType="1"/>
              </p:cNvSpPr>
              <p:nvPr userDrawn="1"/>
            </p:nvSpPr>
            <p:spPr bwMode="gray">
              <a:xfrm rot="5400000">
                <a:off x="10466451" y="-450058"/>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5" name="Line 100">
                <a:extLst>
                  <a:ext uri="{FF2B5EF4-FFF2-40B4-BE49-F238E27FC236}">
                    <a16:creationId xmlns:a16="http://schemas.microsoft.com/office/drawing/2014/main" id="{161DA029-6818-472D-8681-90B7A185D0DC}"/>
                  </a:ext>
                </a:extLst>
              </p:cNvPr>
              <p:cNvSpPr>
                <a:spLocks noChangeShapeType="1"/>
              </p:cNvSpPr>
              <p:nvPr userDrawn="1"/>
            </p:nvSpPr>
            <p:spPr bwMode="gray">
              <a:xfrm rot="5400000">
                <a:off x="10466451" y="-305633"/>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6" name="Line 101">
                <a:extLst>
                  <a:ext uri="{FF2B5EF4-FFF2-40B4-BE49-F238E27FC236}">
                    <a16:creationId xmlns:a16="http://schemas.microsoft.com/office/drawing/2014/main" id="{AF866CB4-6443-4EC3-B935-A45C0110FB97}"/>
                  </a:ext>
                </a:extLst>
              </p:cNvPr>
              <p:cNvSpPr>
                <a:spLocks noChangeShapeType="1"/>
              </p:cNvSpPr>
              <p:nvPr userDrawn="1"/>
            </p:nvSpPr>
            <p:spPr bwMode="gray">
              <a:xfrm rot="5400000">
                <a:off x="10466451" y="-161208"/>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7" name="Line 102">
                <a:extLst>
                  <a:ext uri="{FF2B5EF4-FFF2-40B4-BE49-F238E27FC236}">
                    <a16:creationId xmlns:a16="http://schemas.microsoft.com/office/drawing/2014/main" id="{D1855849-2014-4E78-9061-C0DD338A8CCD}"/>
                  </a:ext>
                </a:extLst>
              </p:cNvPr>
              <p:cNvSpPr>
                <a:spLocks noChangeShapeType="1"/>
              </p:cNvSpPr>
              <p:nvPr userDrawn="1"/>
            </p:nvSpPr>
            <p:spPr bwMode="gray">
              <a:xfrm rot="5400000">
                <a:off x="10466451" y="-18370"/>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48" name="Line 103">
                <a:extLst>
                  <a:ext uri="{FF2B5EF4-FFF2-40B4-BE49-F238E27FC236}">
                    <a16:creationId xmlns:a16="http://schemas.microsoft.com/office/drawing/2014/main" id="{1E7BBE59-107E-498C-B781-03F3ECC72A7D}"/>
                  </a:ext>
                </a:extLst>
              </p:cNvPr>
              <p:cNvSpPr>
                <a:spLocks noChangeShapeType="1"/>
              </p:cNvSpPr>
              <p:nvPr userDrawn="1"/>
            </p:nvSpPr>
            <p:spPr bwMode="gray">
              <a:xfrm rot="5400000">
                <a:off x="10466451" y="126055"/>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0" name="Line 104">
                <a:extLst>
                  <a:ext uri="{FF2B5EF4-FFF2-40B4-BE49-F238E27FC236}">
                    <a16:creationId xmlns:a16="http://schemas.microsoft.com/office/drawing/2014/main" id="{2D22A503-35E3-4559-8C4F-E3C291B22886}"/>
                  </a:ext>
                </a:extLst>
              </p:cNvPr>
              <p:cNvSpPr>
                <a:spLocks noChangeShapeType="1"/>
              </p:cNvSpPr>
              <p:nvPr userDrawn="1"/>
            </p:nvSpPr>
            <p:spPr bwMode="gray">
              <a:xfrm rot="5400000">
                <a:off x="10466451" y="270481"/>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1" name="Line 105">
                <a:extLst>
                  <a:ext uri="{FF2B5EF4-FFF2-40B4-BE49-F238E27FC236}">
                    <a16:creationId xmlns:a16="http://schemas.microsoft.com/office/drawing/2014/main" id="{45455C5A-9691-4EF1-B4B2-1245815692C8}"/>
                  </a:ext>
                </a:extLst>
              </p:cNvPr>
              <p:cNvSpPr>
                <a:spLocks noChangeShapeType="1"/>
              </p:cNvSpPr>
              <p:nvPr userDrawn="1"/>
            </p:nvSpPr>
            <p:spPr bwMode="gray">
              <a:xfrm rot="5400000">
                <a:off x="10466451" y="414906"/>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2" name="Line 106">
                <a:extLst>
                  <a:ext uri="{FF2B5EF4-FFF2-40B4-BE49-F238E27FC236}">
                    <a16:creationId xmlns:a16="http://schemas.microsoft.com/office/drawing/2014/main" id="{4C5EFA36-F37B-4B14-AFC8-ADC125CDCD36}"/>
                  </a:ext>
                </a:extLst>
              </p:cNvPr>
              <p:cNvSpPr>
                <a:spLocks noChangeShapeType="1"/>
              </p:cNvSpPr>
              <p:nvPr userDrawn="1"/>
            </p:nvSpPr>
            <p:spPr bwMode="gray">
              <a:xfrm rot="5400000">
                <a:off x="10466451" y="557744"/>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3" name="Line 107">
                <a:extLst>
                  <a:ext uri="{FF2B5EF4-FFF2-40B4-BE49-F238E27FC236}">
                    <a16:creationId xmlns:a16="http://schemas.microsoft.com/office/drawing/2014/main" id="{5CDDD39F-2B65-4613-BB4F-EFEE74FA7A36}"/>
                  </a:ext>
                </a:extLst>
              </p:cNvPr>
              <p:cNvSpPr>
                <a:spLocks noChangeShapeType="1"/>
              </p:cNvSpPr>
              <p:nvPr userDrawn="1"/>
            </p:nvSpPr>
            <p:spPr bwMode="gray">
              <a:xfrm rot="5400000">
                <a:off x="10466451" y="702169"/>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4" name="Line 108">
                <a:extLst>
                  <a:ext uri="{FF2B5EF4-FFF2-40B4-BE49-F238E27FC236}">
                    <a16:creationId xmlns:a16="http://schemas.microsoft.com/office/drawing/2014/main" id="{7C4767C2-83D7-4B34-8292-7D260ACBE30C}"/>
                  </a:ext>
                </a:extLst>
              </p:cNvPr>
              <p:cNvSpPr>
                <a:spLocks noChangeShapeType="1"/>
              </p:cNvSpPr>
              <p:nvPr userDrawn="1"/>
            </p:nvSpPr>
            <p:spPr bwMode="gray">
              <a:xfrm rot="5400000">
                <a:off x="10466451" y="845007"/>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5" name="Line 109">
                <a:extLst>
                  <a:ext uri="{FF2B5EF4-FFF2-40B4-BE49-F238E27FC236}">
                    <a16:creationId xmlns:a16="http://schemas.microsoft.com/office/drawing/2014/main" id="{316E9B31-C4A0-4352-AF33-586306FA0E0E}"/>
                  </a:ext>
                </a:extLst>
              </p:cNvPr>
              <p:cNvSpPr>
                <a:spLocks noChangeShapeType="1"/>
              </p:cNvSpPr>
              <p:nvPr userDrawn="1"/>
            </p:nvSpPr>
            <p:spPr bwMode="gray">
              <a:xfrm rot="5400000">
                <a:off x="10466451" y="1567132"/>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6" name="Line 110">
                <a:extLst>
                  <a:ext uri="{FF2B5EF4-FFF2-40B4-BE49-F238E27FC236}">
                    <a16:creationId xmlns:a16="http://schemas.microsoft.com/office/drawing/2014/main" id="{E4139C83-58C6-4932-B259-F37E5500E95A}"/>
                  </a:ext>
                </a:extLst>
              </p:cNvPr>
              <p:cNvSpPr>
                <a:spLocks noChangeShapeType="1"/>
              </p:cNvSpPr>
              <p:nvPr userDrawn="1"/>
            </p:nvSpPr>
            <p:spPr bwMode="gray">
              <a:xfrm rot="5400000">
                <a:off x="10466451" y="1709970"/>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7" name="Line 111">
                <a:extLst>
                  <a:ext uri="{FF2B5EF4-FFF2-40B4-BE49-F238E27FC236}">
                    <a16:creationId xmlns:a16="http://schemas.microsoft.com/office/drawing/2014/main" id="{9BC33182-DA90-4DB1-B6A9-222D46F8DB48}"/>
                  </a:ext>
                </a:extLst>
              </p:cNvPr>
              <p:cNvSpPr>
                <a:spLocks noChangeShapeType="1"/>
              </p:cNvSpPr>
              <p:nvPr userDrawn="1"/>
            </p:nvSpPr>
            <p:spPr bwMode="gray">
              <a:xfrm rot="5400000">
                <a:off x="10466451" y="1854396"/>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8" name="Line 112">
                <a:extLst>
                  <a:ext uri="{FF2B5EF4-FFF2-40B4-BE49-F238E27FC236}">
                    <a16:creationId xmlns:a16="http://schemas.microsoft.com/office/drawing/2014/main" id="{69B243CB-E276-4093-B471-6A985380B1AE}"/>
                  </a:ext>
                </a:extLst>
              </p:cNvPr>
              <p:cNvSpPr>
                <a:spLocks noChangeShapeType="1"/>
              </p:cNvSpPr>
              <p:nvPr userDrawn="1"/>
            </p:nvSpPr>
            <p:spPr bwMode="gray">
              <a:xfrm rot="5400000">
                <a:off x="10466451" y="1998821"/>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59" name="Line 113">
                <a:extLst>
                  <a:ext uri="{FF2B5EF4-FFF2-40B4-BE49-F238E27FC236}">
                    <a16:creationId xmlns:a16="http://schemas.microsoft.com/office/drawing/2014/main" id="{99D95736-4204-4488-9AAA-0C31141C8EF0}"/>
                  </a:ext>
                </a:extLst>
              </p:cNvPr>
              <p:cNvSpPr>
                <a:spLocks noChangeShapeType="1"/>
              </p:cNvSpPr>
              <p:nvPr userDrawn="1"/>
            </p:nvSpPr>
            <p:spPr bwMode="gray">
              <a:xfrm rot="5400000">
                <a:off x="10466451" y="2141659"/>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0" name="Line 114">
                <a:extLst>
                  <a:ext uri="{FF2B5EF4-FFF2-40B4-BE49-F238E27FC236}">
                    <a16:creationId xmlns:a16="http://schemas.microsoft.com/office/drawing/2014/main" id="{16FF5757-6FB7-4512-8112-DD4863FE7739}"/>
                  </a:ext>
                </a:extLst>
              </p:cNvPr>
              <p:cNvSpPr>
                <a:spLocks noChangeShapeType="1"/>
              </p:cNvSpPr>
              <p:nvPr userDrawn="1"/>
            </p:nvSpPr>
            <p:spPr bwMode="gray">
              <a:xfrm rot="5400000">
                <a:off x="10466451" y="2286084"/>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1" name="Line 115">
                <a:extLst>
                  <a:ext uri="{FF2B5EF4-FFF2-40B4-BE49-F238E27FC236}">
                    <a16:creationId xmlns:a16="http://schemas.microsoft.com/office/drawing/2014/main" id="{B1769025-433F-4450-B4CD-0A2934B019E9}"/>
                  </a:ext>
                </a:extLst>
              </p:cNvPr>
              <p:cNvSpPr>
                <a:spLocks noChangeShapeType="1"/>
              </p:cNvSpPr>
              <p:nvPr userDrawn="1"/>
            </p:nvSpPr>
            <p:spPr bwMode="gray">
              <a:xfrm rot="5400000">
                <a:off x="10466451" y="2430509"/>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2" name="Line 116">
                <a:extLst>
                  <a:ext uri="{FF2B5EF4-FFF2-40B4-BE49-F238E27FC236}">
                    <a16:creationId xmlns:a16="http://schemas.microsoft.com/office/drawing/2014/main" id="{84A9D9BB-F855-4D8D-AE81-026F3A6BD563}"/>
                  </a:ext>
                </a:extLst>
              </p:cNvPr>
              <p:cNvSpPr>
                <a:spLocks noChangeShapeType="1"/>
              </p:cNvSpPr>
              <p:nvPr userDrawn="1"/>
            </p:nvSpPr>
            <p:spPr bwMode="gray">
              <a:xfrm rot="5400000">
                <a:off x="10466451" y="2574934"/>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3" name="Line 117">
                <a:extLst>
                  <a:ext uri="{FF2B5EF4-FFF2-40B4-BE49-F238E27FC236}">
                    <a16:creationId xmlns:a16="http://schemas.microsoft.com/office/drawing/2014/main" id="{000083FF-F126-4311-BE8C-432B676B043C}"/>
                  </a:ext>
                </a:extLst>
              </p:cNvPr>
              <p:cNvSpPr>
                <a:spLocks noChangeShapeType="1"/>
              </p:cNvSpPr>
              <p:nvPr userDrawn="1"/>
            </p:nvSpPr>
            <p:spPr bwMode="gray">
              <a:xfrm rot="5400000">
                <a:off x="10466451" y="2717772"/>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4" name="Line 118">
                <a:extLst>
                  <a:ext uri="{FF2B5EF4-FFF2-40B4-BE49-F238E27FC236}">
                    <a16:creationId xmlns:a16="http://schemas.microsoft.com/office/drawing/2014/main" id="{E4899333-F9F8-40EC-BC1B-E0F6B312358E}"/>
                  </a:ext>
                </a:extLst>
              </p:cNvPr>
              <p:cNvSpPr>
                <a:spLocks noChangeShapeType="1"/>
              </p:cNvSpPr>
              <p:nvPr userDrawn="1"/>
            </p:nvSpPr>
            <p:spPr bwMode="gray">
              <a:xfrm rot="5400000">
                <a:off x="10466451" y="2862197"/>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5" name="Line 119">
                <a:extLst>
                  <a:ext uri="{FF2B5EF4-FFF2-40B4-BE49-F238E27FC236}">
                    <a16:creationId xmlns:a16="http://schemas.microsoft.com/office/drawing/2014/main" id="{6EC21297-656F-4506-8AF6-03DFACB18F98}"/>
                  </a:ext>
                </a:extLst>
              </p:cNvPr>
              <p:cNvSpPr>
                <a:spLocks noChangeShapeType="1"/>
              </p:cNvSpPr>
              <p:nvPr userDrawn="1"/>
            </p:nvSpPr>
            <p:spPr bwMode="gray">
              <a:xfrm rot="5400000">
                <a:off x="10466451" y="3006622"/>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6" name="Line 120">
                <a:extLst>
                  <a:ext uri="{FF2B5EF4-FFF2-40B4-BE49-F238E27FC236}">
                    <a16:creationId xmlns:a16="http://schemas.microsoft.com/office/drawing/2014/main" id="{4437278F-18E6-460A-B056-C453DEF7782A}"/>
                  </a:ext>
                </a:extLst>
              </p:cNvPr>
              <p:cNvSpPr>
                <a:spLocks noChangeShapeType="1"/>
              </p:cNvSpPr>
              <p:nvPr userDrawn="1"/>
            </p:nvSpPr>
            <p:spPr bwMode="gray">
              <a:xfrm rot="5400000">
                <a:off x="10466451" y="3151047"/>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7" name="Line 121">
                <a:extLst>
                  <a:ext uri="{FF2B5EF4-FFF2-40B4-BE49-F238E27FC236}">
                    <a16:creationId xmlns:a16="http://schemas.microsoft.com/office/drawing/2014/main" id="{BDB3AAEA-6A82-44F7-A87F-F5BC6221BACE}"/>
                  </a:ext>
                </a:extLst>
              </p:cNvPr>
              <p:cNvSpPr>
                <a:spLocks noChangeShapeType="1"/>
              </p:cNvSpPr>
              <p:nvPr userDrawn="1"/>
            </p:nvSpPr>
            <p:spPr bwMode="gray">
              <a:xfrm rot="5400000">
                <a:off x="10466451" y="3293885"/>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8" name="Line 122">
                <a:extLst>
                  <a:ext uri="{FF2B5EF4-FFF2-40B4-BE49-F238E27FC236}">
                    <a16:creationId xmlns:a16="http://schemas.microsoft.com/office/drawing/2014/main" id="{3D6FD65A-5D18-4E64-AB2C-C6859A3673DE}"/>
                  </a:ext>
                </a:extLst>
              </p:cNvPr>
              <p:cNvSpPr>
                <a:spLocks noChangeShapeType="1"/>
              </p:cNvSpPr>
              <p:nvPr userDrawn="1"/>
            </p:nvSpPr>
            <p:spPr bwMode="gray">
              <a:xfrm rot="5400000">
                <a:off x="10466451" y="3438311"/>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69" name="Line 123">
                <a:extLst>
                  <a:ext uri="{FF2B5EF4-FFF2-40B4-BE49-F238E27FC236}">
                    <a16:creationId xmlns:a16="http://schemas.microsoft.com/office/drawing/2014/main" id="{F1E84BDD-1D86-4906-9597-E58D2F1F6791}"/>
                  </a:ext>
                </a:extLst>
              </p:cNvPr>
              <p:cNvSpPr>
                <a:spLocks noChangeShapeType="1"/>
              </p:cNvSpPr>
              <p:nvPr userDrawn="1"/>
            </p:nvSpPr>
            <p:spPr bwMode="gray">
              <a:xfrm rot="5400000">
                <a:off x="10466451" y="3582736"/>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0" name="Line 124">
                <a:extLst>
                  <a:ext uri="{FF2B5EF4-FFF2-40B4-BE49-F238E27FC236}">
                    <a16:creationId xmlns:a16="http://schemas.microsoft.com/office/drawing/2014/main" id="{865B8FDA-E891-4EEA-AFDB-1E1CFE92E084}"/>
                  </a:ext>
                </a:extLst>
              </p:cNvPr>
              <p:cNvSpPr>
                <a:spLocks noChangeShapeType="1"/>
              </p:cNvSpPr>
              <p:nvPr userDrawn="1"/>
            </p:nvSpPr>
            <p:spPr bwMode="gray">
              <a:xfrm rot="5400000">
                <a:off x="10466451" y="3725574"/>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1" name="Line 125">
                <a:extLst>
                  <a:ext uri="{FF2B5EF4-FFF2-40B4-BE49-F238E27FC236}">
                    <a16:creationId xmlns:a16="http://schemas.microsoft.com/office/drawing/2014/main" id="{216E2191-D23D-4A93-805B-0915DF92F59B}"/>
                  </a:ext>
                </a:extLst>
              </p:cNvPr>
              <p:cNvSpPr>
                <a:spLocks noChangeShapeType="1"/>
              </p:cNvSpPr>
              <p:nvPr userDrawn="1"/>
            </p:nvSpPr>
            <p:spPr bwMode="gray">
              <a:xfrm rot="5400000">
                <a:off x="10466451" y="3869999"/>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2" name="Line 126">
                <a:extLst>
                  <a:ext uri="{FF2B5EF4-FFF2-40B4-BE49-F238E27FC236}">
                    <a16:creationId xmlns:a16="http://schemas.microsoft.com/office/drawing/2014/main" id="{B1C6C9AA-94C1-4F73-9CF6-D11A2AC696FF}"/>
                  </a:ext>
                </a:extLst>
              </p:cNvPr>
              <p:cNvSpPr>
                <a:spLocks noChangeShapeType="1"/>
              </p:cNvSpPr>
              <p:nvPr userDrawn="1"/>
            </p:nvSpPr>
            <p:spPr bwMode="gray">
              <a:xfrm rot="5400000">
                <a:off x="10466451" y="4014424"/>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3" name="Line 127">
                <a:extLst>
                  <a:ext uri="{FF2B5EF4-FFF2-40B4-BE49-F238E27FC236}">
                    <a16:creationId xmlns:a16="http://schemas.microsoft.com/office/drawing/2014/main" id="{139AD36B-11D0-4089-A677-16105D0988E2}"/>
                  </a:ext>
                </a:extLst>
              </p:cNvPr>
              <p:cNvSpPr>
                <a:spLocks noChangeShapeType="1"/>
              </p:cNvSpPr>
              <p:nvPr userDrawn="1"/>
            </p:nvSpPr>
            <p:spPr bwMode="gray">
              <a:xfrm rot="5400000">
                <a:off x="10466451" y="4158849"/>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4" name="Line 128">
                <a:extLst>
                  <a:ext uri="{FF2B5EF4-FFF2-40B4-BE49-F238E27FC236}">
                    <a16:creationId xmlns:a16="http://schemas.microsoft.com/office/drawing/2014/main" id="{24CE4E09-6BA1-433F-8F39-6FD94DD4E49A}"/>
                  </a:ext>
                </a:extLst>
              </p:cNvPr>
              <p:cNvSpPr>
                <a:spLocks noChangeShapeType="1"/>
              </p:cNvSpPr>
              <p:nvPr userDrawn="1"/>
            </p:nvSpPr>
            <p:spPr bwMode="gray">
              <a:xfrm rot="5400000">
                <a:off x="10466451" y="4301687"/>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5" name="Line 129">
                <a:extLst>
                  <a:ext uri="{FF2B5EF4-FFF2-40B4-BE49-F238E27FC236}">
                    <a16:creationId xmlns:a16="http://schemas.microsoft.com/office/drawing/2014/main" id="{B975C98C-F626-456E-9CF1-BE17BEC7E594}"/>
                  </a:ext>
                </a:extLst>
              </p:cNvPr>
              <p:cNvSpPr>
                <a:spLocks noChangeShapeType="1"/>
              </p:cNvSpPr>
              <p:nvPr userDrawn="1"/>
            </p:nvSpPr>
            <p:spPr bwMode="gray">
              <a:xfrm rot="5400000">
                <a:off x="10466451" y="4446112"/>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6" name="Line 130">
                <a:extLst>
                  <a:ext uri="{FF2B5EF4-FFF2-40B4-BE49-F238E27FC236}">
                    <a16:creationId xmlns:a16="http://schemas.microsoft.com/office/drawing/2014/main" id="{B91306FF-1D21-40C6-9FD7-FF8DFE4EAB08}"/>
                  </a:ext>
                </a:extLst>
              </p:cNvPr>
              <p:cNvSpPr>
                <a:spLocks noChangeShapeType="1"/>
              </p:cNvSpPr>
              <p:nvPr userDrawn="1"/>
            </p:nvSpPr>
            <p:spPr bwMode="gray">
              <a:xfrm rot="5400000">
                <a:off x="10466451" y="4590537"/>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7" name="Line 131">
                <a:extLst>
                  <a:ext uri="{FF2B5EF4-FFF2-40B4-BE49-F238E27FC236}">
                    <a16:creationId xmlns:a16="http://schemas.microsoft.com/office/drawing/2014/main" id="{203656F9-49F6-41B4-801D-F224ED6D10FB}"/>
                  </a:ext>
                </a:extLst>
              </p:cNvPr>
              <p:cNvSpPr>
                <a:spLocks noChangeShapeType="1"/>
              </p:cNvSpPr>
              <p:nvPr userDrawn="1"/>
            </p:nvSpPr>
            <p:spPr bwMode="gray">
              <a:xfrm rot="5400000">
                <a:off x="10466451" y="4733375"/>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8" name="Line 133">
                <a:extLst>
                  <a:ext uri="{FF2B5EF4-FFF2-40B4-BE49-F238E27FC236}">
                    <a16:creationId xmlns:a16="http://schemas.microsoft.com/office/drawing/2014/main" id="{2A47CCA7-643E-4649-A149-5AD2CBDE80DA}"/>
                  </a:ext>
                </a:extLst>
              </p:cNvPr>
              <p:cNvSpPr>
                <a:spLocks noChangeShapeType="1"/>
              </p:cNvSpPr>
              <p:nvPr userDrawn="1"/>
            </p:nvSpPr>
            <p:spPr bwMode="gray">
              <a:xfrm rot="5400000">
                <a:off x="10466451" y="1422707"/>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79" name="Line 134">
                <a:extLst>
                  <a:ext uri="{FF2B5EF4-FFF2-40B4-BE49-F238E27FC236}">
                    <a16:creationId xmlns:a16="http://schemas.microsoft.com/office/drawing/2014/main" id="{8842B45A-0F8E-4AE3-B5EA-A00116BE1F3A}"/>
                  </a:ext>
                </a:extLst>
              </p:cNvPr>
              <p:cNvSpPr>
                <a:spLocks noChangeShapeType="1"/>
              </p:cNvSpPr>
              <p:nvPr userDrawn="1"/>
            </p:nvSpPr>
            <p:spPr bwMode="gray">
              <a:xfrm rot="5400000">
                <a:off x="10466451" y="987845"/>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0" name="Line 135">
                <a:extLst>
                  <a:ext uri="{FF2B5EF4-FFF2-40B4-BE49-F238E27FC236}">
                    <a16:creationId xmlns:a16="http://schemas.microsoft.com/office/drawing/2014/main" id="{C234032B-A009-45FD-9316-66BA6E50049A}"/>
                  </a:ext>
                </a:extLst>
              </p:cNvPr>
              <p:cNvSpPr>
                <a:spLocks noChangeShapeType="1"/>
              </p:cNvSpPr>
              <p:nvPr userDrawn="1"/>
            </p:nvSpPr>
            <p:spPr bwMode="gray">
              <a:xfrm rot="5400000">
                <a:off x="10466451" y="1278282"/>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1" name="Line 129">
                <a:extLst>
                  <a:ext uri="{FF2B5EF4-FFF2-40B4-BE49-F238E27FC236}">
                    <a16:creationId xmlns:a16="http://schemas.microsoft.com/office/drawing/2014/main" id="{29AFEC03-BF61-42A9-B405-6B106968D8AD}"/>
                  </a:ext>
                </a:extLst>
              </p:cNvPr>
              <p:cNvSpPr>
                <a:spLocks noChangeShapeType="1"/>
              </p:cNvSpPr>
              <p:nvPr userDrawn="1"/>
            </p:nvSpPr>
            <p:spPr bwMode="gray">
              <a:xfrm rot="5400000">
                <a:off x="10466451" y="5599186"/>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2" name="Line 129">
                <a:extLst>
                  <a:ext uri="{FF2B5EF4-FFF2-40B4-BE49-F238E27FC236}">
                    <a16:creationId xmlns:a16="http://schemas.microsoft.com/office/drawing/2014/main" id="{19390E73-9BF0-488F-B7E7-08A819533495}"/>
                  </a:ext>
                </a:extLst>
              </p:cNvPr>
              <p:cNvSpPr>
                <a:spLocks noChangeShapeType="1"/>
              </p:cNvSpPr>
              <p:nvPr userDrawn="1"/>
            </p:nvSpPr>
            <p:spPr bwMode="gray">
              <a:xfrm rot="5400000">
                <a:off x="10466451" y="5743202"/>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83" name="Line 129">
                <a:extLst>
                  <a:ext uri="{FF2B5EF4-FFF2-40B4-BE49-F238E27FC236}">
                    <a16:creationId xmlns:a16="http://schemas.microsoft.com/office/drawing/2014/main" id="{7EDFD7FB-33BE-40B2-BBB5-97E1B6C82DCC}"/>
                  </a:ext>
                </a:extLst>
              </p:cNvPr>
              <p:cNvSpPr>
                <a:spLocks noChangeShapeType="1"/>
              </p:cNvSpPr>
              <p:nvPr userDrawn="1"/>
            </p:nvSpPr>
            <p:spPr bwMode="gray">
              <a:xfrm rot="5400000">
                <a:off x="10466451" y="5887218"/>
                <a:ext cx="0" cy="633730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nvGrpSpPr>
            <p:cNvPr id="2" name="グループ化 1">
              <a:extLst>
                <a:ext uri="{FF2B5EF4-FFF2-40B4-BE49-F238E27FC236}">
                  <a16:creationId xmlns:a16="http://schemas.microsoft.com/office/drawing/2014/main" id="{B6329418-78DB-46B1-9B16-DC743D6AA782}"/>
                </a:ext>
              </a:extLst>
            </p:cNvPr>
            <p:cNvGrpSpPr/>
            <p:nvPr userDrawn="1"/>
          </p:nvGrpSpPr>
          <p:grpSpPr bwMode="gray">
            <a:xfrm>
              <a:off x="404813" y="128464"/>
              <a:ext cx="6048375" cy="9072000"/>
              <a:chOff x="-6543661" y="128464"/>
              <a:chExt cx="6048375" cy="9360000"/>
            </a:xfrm>
          </p:grpSpPr>
          <p:sp>
            <p:nvSpPr>
              <p:cNvPr id="175" name="Line 76">
                <a:extLst>
                  <a:ext uri="{FF2B5EF4-FFF2-40B4-BE49-F238E27FC236}">
                    <a16:creationId xmlns:a16="http://schemas.microsoft.com/office/drawing/2014/main" id="{15F79C70-2770-45D6-8FFA-6ED8A137DAFB}"/>
                  </a:ext>
                </a:extLst>
              </p:cNvPr>
              <p:cNvSpPr>
                <a:spLocks noChangeShapeType="1"/>
              </p:cNvSpPr>
              <p:nvPr userDrawn="1"/>
            </p:nvSpPr>
            <p:spPr bwMode="gray">
              <a:xfrm rot="5400000">
                <a:off x="-5175286"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76" name="Line 76">
                <a:extLst>
                  <a:ext uri="{FF2B5EF4-FFF2-40B4-BE49-F238E27FC236}">
                    <a16:creationId xmlns:a16="http://schemas.microsoft.com/office/drawing/2014/main" id="{F3E9B273-66F5-4AD3-AB3C-863B96392F48}"/>
                  </a:ext>
                </a:extLst>
              </p:cNvPr>
              <p:cNvSpPr>
                <a:spLocks noChangeShapeType="1"/>
              </p:cNvSpPr>
              <p:nvPr userDrawn="1"/>
            </p:nvSpPr>
            <p:spPr bwMode="gray">
              <a:xfrm rot="5400000">
                <a:off x="-531974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77" name="Line 76">
                <a:extLst>
                  <a:ext uri="{FF2B5EF4-FFF2-40B4-BE49-F238E27FC236}">
                    <a16:creationId xmlns:a16="http://schemas.microsoft.com/office/drawing/2014/main" id="{912FDC65-E989-433A-912A-42089141F7E0}"/>
                  </a:ext>
                </a:extLst>
              </p:cNvPr>
              <p:cNvSpPr>
                <a:spLocks noChangeShapeType="1"/>
              </p:cNvSpPr>
              <p:nvPr userDrawn="1"/>
            </p:nvSpPr>
            <p:spPr bwMode="gray">
              <a:xfrm rot="5400000">
                <a:off x="-5464210"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78" name="Line 75">
                <a:extLst>
                  <a:ext uri="{FF2B5EF4-FFF2-40B4-BE49-F238E27FC236}">
                    <a16:creationId xmlns:a16="http://schemas.microsoft.com/office/drawing/2014/main" id="{53520A35-AD9F-4212-9E9E-4877CB6161C2}"/>
                  </a:ext>
                </a:extLst>
              </p:cNvPr>
              <p:cNvSpPr>
                <a:spLocks noChangeShapeType="1"/>
              </p:cNvSpPr>
              <p:nvPr userDrawn="1"/>
            </p:nvSpPr>
            <p:spPr bwMode="gray">
              <a:xfrm rot="5400000">
                <a:off x="-6184935"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79" name="Line 42">
                <a:extLst>
                  <a:ext uri="{FF2B5EF4-FFF2-40B4-BE49-F238E27FC236}">
                    <a16:creationId xmlns:a16="http://schemas.microsoft.com/office/drawing/2014/main" id="{FD522BB5-B5C6-4B9B-A6CE-378F8D8DE1BC}"/>
                  </a:ext>
                </a:extLst>
              </p:cNvPr>
              <p:cNvSpPr>
                <a:spLocks noChangeShapeType="1"/>
              </p:cNvSpPr>
              <p:nvPr userDrawn="1"/>
            </p:nvSpPr>
            <p:spPr bwMode="gray">
              <a:xfrm rot="5400000">
                <a:off x="-11223661"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0" name="Line 43">
                <a:extLst>
                  <a:ext uri="{FF2B5EF4-FFF2-40B4-BE49-F238E27FC236}">
                    <a16:creationId xmlns:a16="http://schemas.microsoft.com/office/drawing/2014/main" id="{8B0AF14A-97B0-4C25-A5DD-FB60A4837690}"/>
                  </a:ext>
                </a:extLst>
              </p:cNvPr>
              <p:cNvSpPr>
                <a:spLocks noChangeShapeType="1"/>
              </p:cNvSpPr>
              <p:nvPr userDrawn="1"/>
            </p:nvSpPr>
            <p:spPr bwMode="gray">
              <a:xfrm rot="5400000">
                <a:off x="-11080786"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1" name="Line 44">
                <a:extLst>
                  <a:ext uri="{FF2B5EF4-FFF2-40B4-BE49-F238E27FC236}">
                    <a16:creationId xmlns:a16="http://schemas.microsoft.com/office/drawing/2014/main" id="{76B8CBDD-4137-4186-863B-AF9EBF7630EA}"/>
                  </a:ext>
                </a:extLst>
              </p:cNvPr>
              <p:cNvSpPr>
                <a:spLocks noChangeShapeType="1"/>
              </p:cNvSpPr>
              <p:nvPr userDrawn="1"/>
            </p:nvSpPr>
            <p:spPr bwMode="gray">
              <a:xfrm rot="5400000">
                <a:off x="-1093632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2" name="Line 45">
                <a:extLst>
                  <a:ext uri="{FF2B5EF4-FFF2-40B4-BE49-F238E27FC236}">
                    <a16:creationId xmlns:a16="http://schemas.microsoft.com/office/drawing/2014/main" id="{1A4981B4-03C5-4AD0-88FF-52310714497F}"/>
                  </a:ext>
                </a:extLst>
              </p:cNvPr>
              <p:cNvSpPr>
                <a:spLocks noChangeShapeType="1"/>
              </p:cNvSpPr>
              <p:nvPr userDrawn="1"/>
            </p:nvSpPr>
            <p:spPr bwMode="gray">
              <a:xfrm rot="5400000">
                <a:off x="-10791861"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3" name="Line 46">
                <a:extLst>
                  <a:ext uri="{FF2B5EF4-FFF2-40B4-BE49-F238E27FC236}">
                    <a16:creationId xmlns:a16="http://schemas.microsoft.com/office/drawing/2014/main" id="{712A3070-6760-4652-99E8-0712B8007DE1}"/>
                  </a:ext>
                </a:extLst>
              </p:cNvPr>
              <p:cNvSpPr>
                <a:spLocks noChangeShapeType="1"/>
              </p:cNvSpPr>
              <p:nvPr userDrawn="1"/>
            </p:nvSpPr>
            <p:spPr bwMode="gray">
              <a:xfrm rot="5400000">
                <a:off x="-10648986"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4" name="Line 47">
                <a:extLst>
                  <a:ext uri="{FF2B5EF4-FFF2-40B4-BE49-F238E27FC236}">
                    <a16:creationId xmlns:a16="http://schemas.microsoft.com/office/drawing/2014/main" id="{5E0E1457-C11B-4C3D-A8C8-7556F88948F3}"/>
                  </a:ext>
                </a:extLst>
              </p:cNvPr>
              <p:cNvSpPr>
                <a:spLocks noChangeShapeType="1"/>
              </p:cNvSpPr>
              <p:nvPr userDrawn="1"/>
            </p:nvSpPr>
            <p:spPr bwMode="gray">
              <a:xfrm rot="5400000">
                <a:off x="-1050452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5" name="Line 48">
                <a:extLst>
                  <a:ext uri="{FF2B5EF4-FFF2-40B4-BE49-F238E27FC236}">
                    <a16:creationId xmlns:a16="http://schemas.microsoft.com/office/drawing/2014/main" id="{D59DA030-1E73-4192-845E-256C16C7B6F7}"/>
                  </a:ext>
                </a:extLst>
              </p:cNvPr>
              <p:cNvSpPr>
                <a:spLocks noChangeShapeType="1"/>
              </p:cNvSpPr>
              <p:nvPr userDrawn="1"/>
            </p:nvSpPr>
            <p:spPr bwMode="gray">
              <a:xfrm rot="5400000">
                <a:off x="-10360061"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6" name="Line 49">
                <a:extLst>
                  <a:ext uri="{FF2B5EF4-FFF2-40B4-BE49-F238E27FC236}">
                    <a16:creationId xmlns:a16="http://schemas.microsoft.com/office/drawing/2014/main" id="{0028571B-3D36-42FA-B41D-189EF3F242A8}"/>
                  </a:ext>
                </a:extLst>
              </p:cNvPr>
              <p:cNvSpPr>
                <a:spLocks noChangeShapeType="1"/>
              </p:cNvSpPr>
              <p:nvPr userDrawn="1"/>
            </p:nvSpPr>
            <p:spPr bwMode="gray">
              <a:xfrm rot="5400000">
                <a:off x="-1021559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7" name="Line 50">
                <a:extLst>
                  <a:ext uri="{FF2B5EF4-FFF2-40B4-BE49-F238E27FC236}">
                    <a16:creationId xmlns:a16="http://schemas.microsoft.com/office/drawing/2014/main" id="{B369E602-BC07-44D1-816E-76962347AE6C}"/>
                  </a:ext>
                </a:extLst>
              </p:cNvPr>
              <p:cNvSpPr>
                <a:spLocks noChangeShapeType="1"/>
              </p:cNvSpPr>
              <p:nvPr userDrawn="1"/>
            </p:nvSpPr>
            <p:spPr bwMode="gray">
              <a:xfrm rot="5400000">
                <a:off x="-1007272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8" name="Line 51">
                <a:extLst>
                  <a:ext uri="{FF2B5EF4-FFF2-40B4-BE49-F238E27FC236}">
                    <a16:creationId xmlns:a16="http://schemas.microsoft.com/office/drawing/2014/main" id="{68FF64F8-92BE-48F6-8342-3E2BA7FB97B0}"/>
                  </a:ext>
                </a:extLst>
              </p:cNvPr>
              <p:cNvSpPr>
                <a:spLocks noChangeShapeType="1"/>
              </p:cNvSpPr>
              <p:nvPr userDrawn="1"/>
            </p:nvSpPr>
            <p:spPr bwMode="gray">
              <a:xfrm rot="5400000">
                <a:off x="-9928261"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89" name="Line 52">
                <a:extLst>
                  <a:ext uri="{FF2B5EF4-FFF2-40B4-BE49-F238E27FC236}">
                    <a16:creationId xmlns:a16="http://schemas.microsoft.com/office/drawing/2014/main" id="{23E8DDCE-FD2F-4BC3-8D35-20CE7B7DA455}"/>
                  </a:ext>
                </a:extLst>
              </p:cNvPr>
              <p:cNvSpPr>
                <a:spLocks noChangeShapeType="1"/>
              </p:cNvSpPr>
              <p:nvPr userDrawn="1"/>
            </p:nvSpPr>
            <p:spPr bwMode="gray">
              <a:xfrm rot="5400000">
                <a:off x="-978379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0" name="Line 53">
                <a:extLst>
                  <a:ext uri="{FF2B5EF4-FFF2-40B4-BE49-F238E27FC236}">
                    <a16:creationId xmlns:a16="http://schemas.microsoft.com/office/drawing/2014/main" id="{AC99A24C-00FD-404C-8C79-0E455D2BC066}"/>
                  </a:ext>
                </a:extLst>
              </p:cNvPr>
              <p:cNvSpPr>
                <a:spLocks noChangeShapeType="1"/>
              </p:cNvSpPr>
              <p:nvPr userDrawn="1"/>
            </p:nvSpPr>
            <p:spPr bwMode="gray">
              <a:xfrm rot="5400000">
                <a:off x="-9639336"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1" name="Line 54">
                <a:extLst>
                  <a:ext uri="{FF2B5EF4-FFF2-40B4-BE49-F238E27FC236}">
                    <a16:creationId xmlns:a16="http://schemas.microsoft.com/office/drawing/2014/main" id="{85BD5586-5846-4470-AC33-B665F4D46013}"/>
                  </a:ext>
                </a:extLst>
              </p:cNvPr>
              <p:cNvSpPr>
                <a:spLocks noChangeShapeType="1"/>
              </p:cNvSpPr>
              <p:nvPr userDrawn="1"/>
            </p:nvSpPr>
            <p:spPr bwMode="gray">
              <a:xfrm rot="5400000">
                <a:off x="-9496461"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2" name="Line 55">
                <a:extLst>
                  <a:ext uri="{FF2B5EF4-FFF2-40B4-BE49-F238E27FC236}">
                    <a16:creationId xmlns:a16="http://schemas.microsoft.com/office/drawing/2014/main" id="{6979843A-50CF-4107-BAB4-D56707CA9849}"/>
                  </a:ext>
                </a:extLst>
              </p:cNvPr>
              <p:cNvSpPr>
                <a:spLocks noChangeShapeType="1"/>
              </p:cNvSpPr>
              <p:nvPr userDrawn="1"/>
            </p:nvSpPr>
            <p:spPr bwMode="gray">
              <a:xfrm rot="5400000">
                <a:off x="-935199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3" name="Line 56">
                <a:extLst>
                  <a:ext uri="{FF2B5EF4-FFF2-40B4-BE49-F238E27FC236}">
                    <a16:creationId xmlns:a16="http://schemas.microsoft.com/office/drawing/2014/main" id="{721FA1C2-096E-424E-B5BA-986D3D3238BB}"/>
                  </a:ext>
                </a:extLst>
              </p:cNvPr>
              <p:cNvSpPr>
                <a:spLocks noChangeShapeType="1"/>
              </p:cNvSpPr>
              <p:nvPr userDrawn="1"/>
            </p:nvSpPr>
            <p:spPr bwMode="gray">
              <a:xfrm rot="5400000">
                <a:off x="-9207536"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4" name="Line 57">
                <a:extLst>
                  <a:ext uri="{FF2B5EF4-FFF2-40B4-BE49-F238E27FC236}">
                    <a16:creationId xmlns:a16="http://schemas.microsoft.com/office/drawing/2014/main" id="{B06CE190-D3EE-4B74-82E2-B248BA5273C2}"/>
                  </a:ext>
                </a:extLst>
              </p:cNvPr>
              <p:cNvSpPr>
                <a:spLocks noChangeShapeType="1"/>
              </p:cNvSpPr>
              <p:nvPr userDrawn="1"/>
            </p:nvSpPr>
            <p:spPr bwMode="gray">
              <a:xfrm rot="5400000">
                <a:off x="-892019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5" name="Line 58">
                <a:extLst>
                  <a:ext uri="{FF2B5EF4-FFF2-40B4-BE49-F238E27FC236}">
                    <a16:creationId xmlns:a16="http://schemas.microsoft.com/office/drawing/2014/main" id="{90ADDF0D-D153-4AC9-845D-39CDDB5007E9}"/>
                  </a:ext>
                </a:extLst>
              </p:cNvPr>
              <p:cNvSpPr>
                <a:spLocks noChangeShapeType="1"/>
              </p:cNvSpPr>
              <p:nvPr userDrawn="1"/>
            </p:nvSpPr>
            <p:spPr bwMode="gray">
              <a:xfrm rot="5400000">
                <a:off x="-8775736"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6" name="Line 59">
                <a:extLst>
                  <a:ext uri="{FF2B5EF4-FFF2-40B4-BE49-F238E27FC236}">
                    <a16:creationId xmlns:a16="http://schemas.microsoft.com/office/drawing/2014/main" id="{6C4F9BD0-5BAB-40A4-BF8E-66A420A9D57B}"/>
                  </a:ext>
                </a:extLst>
              </p:cNvPr>
              <p:cNvSpPr>
                <a:spLocks noChangeShapeType="1"/>
              </p:cNvSpPr>
              <p:nvPr userDrawn="1"/>
            </p:nvSpPr>
            <p:spPr bwMode="gray">
              <a:xfrm rot="5400000">
                <a:off x="-848839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7" name="Line 60">
                <a:extLst>
                  <a:ext uri="{FF2B5EF4-FFF2-40B4-BE49-F238E27FC236}">
                    <a16:creationId xmlns:a16="http://schemas.microsoft.com/office/drawing/2014/main" id="{8EBEA01F-6607-47CB-828E-E693FDAC7811}"/>
                  </a:ext>
                </a:extLst>
              </p:cNvPr>
              <p:cNvSpPr>
                <a:spLocks noChangeShapeType="1"/>
              </p:cNvSpPr>
              <p:nvPr userDrawn="1"/>
            </p:nvSpPr>
            <p:spPr bwMode="gray">
              <a:xfrm rot="5400000">
                <a:off x="-8343935"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8" name="Line 61">
                <a:extLst>
                  <a:ext uri="{FF2B5EF4-FFF2-40B4-BE49-F238E27FC236}">
                    <a16:creationId xmlns:a16="http://schemas.microsoft.com/office/drawing/2014/main" id="{60B7E346-C60D-4F90-B1B5-32AE6D652BB1}"/>
                  </a:ext>
                </a:extLst>
              </p:cNvPr>
              <p:cNvSpPr>
                <a:spLocks noChangeShapeType="1"/>
              </p:cNvSpPr>
              <p:nvPr userDrawn="1"/>
            </p:nvSpPr>
            <p:spPr bwMode="gray">
              <a:xfrm rot="5400000">
                <a:off x="-819947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199" name="Line 62">
                <a:extLst>
                  <a:ext uri="{FF2B5EF4-FFF2-40B4-BE49-F238E27FC236}">
                    <a16:creationId xmlns:a16="http://schemas.microsoft.com/office/drawing/2014/main" id="{070BFA34-A91B-46B9-9873-CDF57B0CD0FA}"/>
                  </a:ext>
                </a:extLst>
              </p:cNvPr>
              <p:cNvSpPr>
                <a:spLocks noChangeShapeType="1"/>
              </p:cNvSpPr>
              <p:nvPr userDrawn="1"/>
            </p:nvSpPr>
            <p:spPr bwMode="gray">
              <a:xfrm rot="5400000">
                <a:off x="-805659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0" name="Line 63">
                <a:extLst>
                  <a:ext uri="{FF2B5EF4-FFF2-40B4-BE49-F238E27FC236}">
                    <a16:creationId xmlns:a16="http://schemas.microsoft.com/office/drawing/2014/main" id="{90B79F88-6462-43D0-85B2-C54A1A4FCBE5}"/>
                  </a:ext>
                </a:extLst>
              </p:cNvPr>
              <p:cNvSpPr>
                <a:spLocks noChangeShapeType="1"/>
              </p:cNvSpPr>
              <p:nvPr userDrawn="1"/>
            </p:nvSpPr>
            <p:spPr bwMode="gray">
              <a:xfrm rot="5400000">
                <a:off x="-7912135"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1" name="Line 64">
                <a:extLst>
                  <a:ext uri="{FF2B5EF4-FFF2-40B4-BE49-F238E27FC236}">
                    <a16:creationId xmlns:a16="http://schemas.microsoft.com/office/drawing/2014/main" id="{CC326BF6-1387-4B90-87C9-13DF9803C6E5}"/>
                  </a:ext>
                </a:extLst>
              </p:cNvPr>
              <p:cNvSpPr>
                <a:spLocks noChangeShapeType="1"/>
              </p:cNvSpPr>
              <p:nvPr userDrawn="1"/>
            </p:nvSpPr>
            <p:spPr bwMode="gray">
              <a:xfrm rot="5400000">
                <a:off x="-776767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2" name="Line 65">
                <a:extLst>
                  <a:ext uri="{FF2B5EF4-FFF2-40B4-BE49-F238E27FC236}">
                    <a16:creationId xmlns:a16="http://schemas.microsoft.com/office/drawing/2014/main" id="{EC1C58A7-BB71-4682-8BC4-F40A23256334}"/>
                  </a:ext>
                </a:extLst>
              </p:cNvPr>
              <p:cNvSpPr>
                <a:spLocks noChangeShapeType="1"/>
              </p:cNvSpPr>
              <p:nvPr userDrawn="1"/>
            </p:nvSpPr>
            <p:spPr bwMode="gray">
              <a:xfrm rot="5400000">
                <a:off x="-7623210"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3" name="Line 66">
                <a:extLst>
                  <a:ext uri="{FF2B5EF4-FFF2-40B4-BE49-F238E27FC236}">
                    <a16:creationId xmlns:a16="http://schemas.microsoft.com/office/drawing/2014/main" id="{CFC5FDC4-8EB2-431C-B2AC-5B050D10B70B}"/>
                  </a:ext>
                </a:extLst>
              </p:cNvPr>
              <p:cNvSpPr>
                <a:spLocks noChangeShapeType="1"/>
              </p:cNvSpPr>
              <p:nvPr userDrawn="1"/>
            </p:nvSpPr>
            <p:spPr bwMode="gray">
              <a:xfrm rot="5400000">
                <a:off x="-7480335"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4" name="Line 67">
                <a:extLst>
                  <a:ext uri="{FF2B5EF4-FFF2-40B4-BE49-F238E27FC236}">
                    <a16:creationId xmlns:a16="http://schemas.microsoft.com/office/drawing/2014/main" id="{7E1FC3AE-6323-42A0-AECF-B8E62CE2232F}"/>
                  </a:ext>
                </a:extLst>
              </p:cNvPr>
              <p:cNvSpPr>
                <a:spLocks noChangeShapeType="1"/>
              </p:cNvSpPr>
              <p:nvPr userDrawn="1"/>
            </p:nvSpPr>
            <p:spPr bwMode="gray">
              <a:xfrm rot="5400000">
                <a:off x="-733587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5" name="Line 68">
                <a:extLst>
                  <a:ext uri="{FF2B5EF4-FFF2-40B4-BE49-F238E27FC236}">
                    <a16:creationId xmlns:a16="http://schemas.microsoft.com/office/drawing/2014/main" id="{8EE87900-FD91-40D8-A46C-630E5EFD79E0}"/>
                  </a:ext>
                </a:extLst>
              </p:cNvPr>
              <p:cNvSpPr>
                <a:spLocks noChangeShapeType="1"/>
              </p:cNvSpPr>
              <p:nvPr userDrawn="1"/>
            </p:nvSpPr>
            <p:spPr bwMode="gray">
              <a:xfrm rot="5400000">
                <a:off x="-7191410"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6" name="Line 69">
                <a:extLst>
                  <a:ext uri="{FF2B5EF4-FFF2-40B4-BE49-F238E27FC236}">
                    <a16:creationId xmlns:a16="http://schemas.microsoft.com/office/drawing/2014/main" id="{9E8EF8C7-F099-4069-B4DE-1344C83AB354}"/>
                  </a:ext>
                </a:extLst>
              </p:cNvPr>
              <p:cNvSpPr>
                <a:spLocks noChangeShapeType="1"/>
              </p:cNvSpPr>
              <p:nvPr userDrawn="1"/>
            </p:nvSpPr>
            <p:spPr bwMode="gray">
              <a:xfrm rot="5400000">
                <a:off x="-704694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7" name="Line 70">
                <a:extLst>
                  <a:ext uri="{FF2B5EF4-FFF2-40B4-BE49-F238E27FC236}">
                    <a16:creationId xmlns:a16="http://schemas.microsoft.com/office/drawing/2014/main" id="{42490723-0715-42C1-9218-129D6F7A2CF8}"/>
                  </a:ext>
                </a:extLst>
              </p:cNvPr>
              <p:cNvSpPr>
                <a:spLocks noChangeShapeType="1"/>
              </p:cNvSpPr>
              <p:nvPr userDrawn="1"/>
            </p:nvSpPr>
            <p:spPr bwMode="gray">
              <a:xfrm rot="5400000">
                <a:off x="-690407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8" name="Line 71">
                <a:extLst>
                  <a:ext uri="{FF2B5EF4-FFF2-40B4-BE49-F238E27FC236}">
                    <a16:creationId xmlns:a16="http://schemas.microsoft.com/office/drawing/2014/main" id="{0FE16B8F-5E9F-4DF1-9913-C76FE02EB911}"/>
                  </a:ext>
                </a:extLst>
              </p:cNvPr>
              <p:cNvSpPr>
                <a:spLocks noChangeShapeType="1"/>
              </p:cNvSpPr>
              <p:nvPr userDrawn="1"/>
            </p:nvSpPr>
            <p:spPr bwMode="gray">
              <a:xfrm rot="5400000">
                <a:off x="-6759610"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09" name="Line 72">
                <a:extLst>
                  <a:ext uri="{FF2B5EF4-FFF2-40B4-BE49-F238E27FC236}">
                    <a16:creationId xmlns:a16="http://schemas.microsoft.com/office/drawing/2014/main" id="{B20327CE-FE17-4245-82BD-5DB0286A101E}"/>
                  </a:ext>
                </a:extLst>
              </p:cNvPr>
              <p:cNvSpPr>
                <a:spLocks noChangeShapeType="1"/>
              </p:cNvSpPr>
              <p:nvPr userDrawn="1"/>
            </p:nvSpPr>
            <p:spPr bwMode="gray">
              <a:xfrm rot="5400000">
                <a:off x="-661514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0" name="Line 73">
                <a:extLst>
                  <a:ext uri="{FF2B5EF4-FFF2-40B4-BE49-F238E27FC236}">
                    <a16:creationId xmlns:a16="http://schemas.microsoft.com/office/drawing/2014/main" id="{739B3D23-EDF3-4ED1-935B-61490B338D82}"/>
                  </a:ext>
                </a:extLst>
              </p:cNvPr>
              <p:cNvSpPr>
                <a:spLocks noChangeShapeType="1"/>
              </p:cNvSpPr>
              <p:nvPr userDrawn="1"/>
            </p:nvSpPr>
            <p:spPr bwMode="gray">
              <a:xfrm rot="5400000">
                <a:off x="-647227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1" name="Line 74">
                <a:extLst>
                  <a:ext uri="{FF2B5EF4-FFF2-40B4-BE49-F238E27FC236}">
                    <a16:creationId xmlns:a16="http://schemas.microsoft.com/office/drawing/2014/main" id="{A54A47C2-7298-46A4-8CF1-85523A09AC3C}"/>
                  </a:ext>
                </a:extLst>
              </p:cNvPr>
              <p:cNvSpPr>
                <a:spLocks noChangeShapeType="1"/>
              </p:cNvSpPr>
              <p:nvPr userDrawn="1"/>
            </p:nvSpPr>
            <p:spPr bwMode="gray">
              <a:xfrm rot="5400000">
                <a:off x="-9064661"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2" name="Line 75">
                <a:extLst>
                  <a:ext uri="{FF2B5EF4-FFF2-40B4-BE49-F238E27FC236}">
                    <a16:creationId xmlns:a16="http://schemas.microsoft.com/office/drawing/2014/main" id="{335EAD87-502E-4F0B-A9CF-B542E54BF36A}"/>
                  </a:ext>
                </a:extLst>
              </p:cNvPr>
              <p:cNvSpPr>
                <a:spLocks noChangeShapeType="1"/>
              </p:cNvSpPr>
              <p:nvPr userDrawn="1"/>
            </p:nvSpPr>
            <p:spPr bwMode="gray">
              <a:xfrm rot="5400000">
                <a:off x="-632939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3" name="Line 77">
                <a:extLst>
                  <a:ext uri="{FF2B5EF4-FFF2-40B4-BE49-F238E27FC236}">
                    <a16:creationId xmlns:a16="http://schemas.microsoft.com/office/drawing/2014/main" id="{58752934-7425-4CBF-9D99-0332E5572636}"/>
                  </a:ext>
                </a:extLst>
              </p:cNvPr>
              <p:cNvSpPr>
                <a:spLocks noChangeShapeType="1"/>
              </p:cNvSpPr>
              <p:nvPr userDrawn="1"/>
            </p:nvSpPr>
            <p:spPr bwMode="gray">
              <a:xfrm rot="5400000">
                <a:off x="-6040473"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4" name="Line 78">
                <a:extLst>
                  <a:ext uri="{FF2B5EF4-FFF2-40B4-BE49-F238E27FC236}">
                    <a16:creationId xmlns:a16="http://schemas.microsoft.com/office/drawing/2014/main" id="{14A21387-C022-490F-87D0-84DCFC7E9F32}"/>
                  </a:ext>
                </a:extLst>
              </p:cNvPr>
              <p:cNvSpPr>
                <a:spLocks noChangeShapeType="1"/>
              </p:cNvSpPr>
              <p:nvPr userDrawn="1"/>
            </p:nvSpPr>
            <p:spPr bwMode="gray">
              <a:xfrm rot="5400000">
                <a:off x="-5897598"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5" name="Line 79">
                <a:extLst>
                  <a:ext uri="{FF2B5EF4-FFF2-40B4-BE49-F238E27FC236}">
                    <a16:creationId xmlns:a16="http://schemas.microsoft.com/office/drawing/2014/main" id="{0C43C202-FAD5-409D-B3FE-5906947B05FA}"/>
                  </a:ext>
                </a:extLst>
              </p:cNvPr>
              <p:cNvSpPr>
                <a:spLocks noChangeShapeType="1"/>
              </p:cNvSpPr>
              <p:nvPr userDrawn="1"/>
            </p:nvSpPr>
            <p:spPr bwMode="gray">
              <a:xfrm rot="5400000">
                <a:off x="-8632861"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6" name="Line 75">
                <a:extLst>
                  <a:ext uri="{FF2B5EF4-FFF2-40B4-BE49-F238E27FC236}">
                    <a16:creationId xmlns:a16="http://schemas.microsoft.com/office/drawing/2014/main" id="{BA2D6361-BAA2-4E07-8F25-8147DEB8227F}"/>
                  </a:ext>
                </a:extLst>
              </p:cNvPr>
              <p:cNvSpPr>
                <a:spLocks noChangeShapeType="1"/>
              </p:cNvSpPr>
              <p:nvPr userDrawn="1"/>
            </p:nvSpPr>
            <p:spPr bwMode="gray">
              <a:xfrm rot="5400000">
                <a:off x="-5753135"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sp>
            <p:nvSpPr>
              <p:cNvPr id="217" name="Line 76">
                <a:extLst>
                  <a:ext uri="{FF2B5EF4-FFF2-40B4-BE49-F238E27FC236}">
                    <a16:creationId xmlns:a16="http://schemas.microsoft.com/office/drawing/2014/main" id="{66BA8970-ADA3-4111-B6B5-FC46656561A8}"/>
                  </a:ext>
                </a:extLst>
              </p:cNvPr>
              <p:cNvSpPr>
                <a:spLocks noChangeShapeType="1"/>
              </p:cNvSpPr>
              <p:nvPr userDrawn="1"/>
            </p:nvSpPr>
            <p:spPr bwMode="gray">
              <a:xfrm rot="5400000">
                <a:off x="-5608672" y="4808464"/>
                <a:ext cx="9360000" cy="0"/>
              </a:xfrm>
              <a:prstGeom prst="line">
                <a:avLst/>
              </a:prstGeom>
              <a:noFill/>
              <a:ln w="6350">
                <a:no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solidFill>
                    <a:prstClr val="black"/>
                  </a:solidFill>
                </a:endParaRPr>
              </a:p>
            </p:txBody>
          </p:sp>
        </p:grpSp>
      </p:grpSp>
      <p:sp>
        <p:nvSpPr>
          <p:cNvPr id="459" name="Title Placeholder 1">
            <a:extLst>
              <a:ext uri="{FF2B5EF4-FFF2-40B4-BE49-F238E27FC236}">
                <a16:creationId xmlns:a16="http://schemas.microsoft.com/office/drawing/2014/main" id="{93A2BB04-A865-461E-B903-4470430CE93B}"/>
              </a:ext>
            </a:extLst>
          </p:cNvPr>
          <p:cNvSpPr>
            <a:spLocks noGrp="1"/>
          </p:cNvSpPr>
          <p:nvPr userDrawn="1">
            <p:ph type="title"/>
          </p:nvPr>
        </p:nvSpPr>
        <p:spPr bwMode="gray">
          <a:xfrm>
            <a:off x="153000" y="128464"/>
            <a:ext cx="6552000" cy="360000"/>
          </a:xfrm>
          <a:prstGeom prst="rect">
            <a:avLst/>
          </a:prstGeom>
        </p:spPr>
        <p:txBody>
          <a:bodyPr vert="horz" lIns="108000" tIns="36000" rIns="108000" bIns="36000" rtlCol="0" anchor="ctr" anchorCtr="0">
            <a:noAutofit/>
          </a:bodyPr>
          <a:lstStyle/>
          <a:p>
            <a:r>
              <a:rPr lang="ja-JP" altLang="en-US"/>
              <a:t>マスター タイトルの書式設定</a:t>
            </a:r>
            <a:endParaRPr lang="en-US"/>
          </a:p>
        </p:txBody>
      </p:sp>
      <p:sp>
        <p:nvSpPr>
          <p:cNvPr id="460" name="Text Placeholder 2">
            <a:extLst>
              <a:ext uri="{FF2B5EF4-FFF2-40B4-BE49-F238E27FC236}">
                <a16:creationId xmlns:a16="http://schemas.microsoft.com/office/drawing/2014/main" id="{8963D4F3-A3C2-4799-BBCF-35C39EAF71BB}"/>
              </a:ext>
            </a:extLst>
          </p:cNvPr>
          <p:cNvSpPr>
            <a:spLocks noGrp="1"/>
          </p:cNvSpPr>
          <p:nvPr userDrawn="1">
            <p:ph type="body" idx="1"/>
          </p:nvPr>
        </p:nvSpPr>
        <p:spPr bwMode="gray">
          <a:xfrm>
            <a:off x="153000" y="560512"/>
            <a:ext cx="6552000" cy="576000"/>
          </a:xfrm>
          <a:prstGeom prst="rect">
            <a:avLst/>
          </a:prstGeom>
        </p:spPr>
        <p:txBody>
          <a:bodyPr vert="horz" lIns="108000" tIns="0" rIns="108000" bIns="0" rtlCol="0">
            <a:noAutofit/>
          </a:bodyPr>
          <a:lstStyle/>
          <a:p>
            <a:pPr lvl="0"/>
            <a:r>
              <a:rPr lang="ja-JP" altLang="en-US"/>
              <a:t>マスター テキストの書式設定</a:t>
            </a:r>
          </a:p>
          <a:p>
            <a:pPr lvl="0"/>
            <a:r>
              <a:rPr lang="ja-JP" altLang="en-US"/>
              <a:t>第 </a:t>
            </a:r>
            <a:r>
              <a:rPr lang="en-US" altLang="ja-JP"/>
              <a:t>2 </a:t>
            </a:r>
            <a:r>
              <a:rPr lang="ja-JP" altLang="en-US"/>
              <a:t>レベル</a:t>
            </a:r>
            <a:endParaRPr lang="en-US"/>
          </a:p>
        </p:txBody>
      </p:sp>
      <p:cxnSp>
        <p:nvCxnSpPr>
          <p:cNvPr id="323" name="直線コネクタ 322">
            <a:extLst>
              <a:ext uri="{FF2B5EF4-FFF2-40B4-BE49-F238E27FC236}">
                <a16:creationId xmlns:a16="http://schemas.microsoft.com/office/drawing/2014/main" id="{9F2780EF-AD10-428D-9DC3-9C99E7FFEE9D}"/>
              </a:ext>
            </a:extLst>
          </p:cNvPr>
          <p:cNvCxnSpPr/>
          <p:nvPr userDrawn="1"/>
        </p:nvCxnSpPr>
        <p:spPr bwMode="gray">
          <a:xfrm>
            <a:off x="153684" y="9490306"/>
            <a:ext cx="6552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00" name="Text Box 16">
            <a:extLst>
              <a:ext uri="{FF2B5EF4-FFF2-40B4-BE49-F238E27FC236}">
                <a16:creationId xmlns:a16="http://schemas.microsoft.com/office/drawing/2014/main" id="{0C7B80EC-6DFA-42FC-8D64-40ABF9C9D97D}"/>
              </a:ext>
            </a:extLst>
          </p:cNvPr>
          <p:cNvSpPr txBox="1">
            <a:spLocks noChangeArrowheads="1"/>
          </p:cNvSpPr>
          <p:nvPr userDrawn="1"/>
        </p:nvSpPr>
        <p:spPr bwMode="gray">
          <a:xfrm>
            <a:off x="3516694" y="9489504"/>
            <a:ext cx="3188670" cy="338542"/>
          </a:xfrm>
          <a:prstGeom prst="rect">
            <a:avLst/>
          </a:prstGeom>
        </p:spPr>
        <p:txBody>
          <a:bodyPr wrap="none" lIns="0" tIns="72000" rIns="0" bIns="0">
            <a:noAutofit/>
          </a:bodyPr>
          <a:lstStyle>
            <a:defPPr>
              <a:defRPr lang="ja-JP"/>
            </a:defPPr>
            <a:lvl1pPr algn="ctr" rtl="0" fontAlgn="base">
              <a:spcBef>
                <a:spcPct val="0"/>
              </a:spcBef>
              <a:spcAft>
                <a:spcPct val="0"/>
              </a:spcAft>
              <a:defRPr kumimoji="1" sz="1400" kern="1200">
                <a:solidFill>
                  <a:schemeClr val="tx1"/>
                </a:solidFill>
                <a:latin typeface="Arial" charset="0"/>
                <a:ea typeface="HGPｺﾞｼｯｸM" pitchFamily="50" charset="-128"/>
                <a:cs typeface="+mn-cs"/>
              </a:defRPr>
            </a:lvl1pPr>
            <a:lvl2pPr marL="457200" algn="ctr" rtl="0" fontAlgn="base">
              <a:spcBef>
                <a:spcPct val="0"/>
              </a:spcBef>
              <a:spcAft>
                <a:spcPct val="0"/>
              </a:spcAft>
              <a:defRPr kumimoji="1" sz="1400" kern="1200">
                <a:solidFill>
                  <a:schemeClr val="tx1"/>
                </a:solidFill>
                <a:latin typeface="Arial" charset="0"/>
                <a:ea typeface="HGPｺﾞｼｯｸM" pitchFamily="50" charset="-128"/>
                <a:cs typeface="+mn-cs"/>
              </a:defRPr>
            </a:lvl2pPr>
            <a:lvl3pPr marL="914400" algn="ctr" rtl="0" fontAlgn="base">
              <a:spcBef>
                <a:spcPct val="0"/>
              </a:spcBef>
              <a:spcAft>
                <a:spcPct val="0"/>
              </a:spcAft>
              <a:defRPr kumimoji="1" sz="1400" kern="1200">
                <a:solidFill>
                  <a:schemeClr val="tx1"/>
                </a:solidFill>
                <a:latin typeface="Arial" charset="0"/>
                <a:ea typeface="HGPｺﾞｼｯｸM" pitchFamily="50" charset="-128"/>
                <a:cs typeface="+mn-cs"/>
              </a:defRPr>
            </a:lvl3pPr>
            <a:lvl4pPr marL="1371600" algn="ctr" rtl="0" fontAlgn="base">
              <a:spcBef>
                <a:spcPct val="0"/>
              </a:spcBef>
              <a:spcAft>
                <a:spcPct val="0"/>
              </a:spcAft>
              <a:defRPr kumimoji="1" sz="1400" kern="1200">
                <a:solidFill>
                  <a:schemeClr val="tx1"/>
                </a:solidFill>
                <a:latin typeface="Arial" charset="0"/>
                <a:ea typeface="HGPｺﾞｼｯｸM" pitchFamily="50" charset="-128"/>
                <a:cs typeface="+mn-cs"/>
              </a:defRPr>
            </a:lvl4pPr>
            <a:lvl5pPr marL="1828800" algn="ctr" rtl="0" fontAlgn="base">
              <a:spcBef>
                <a:spcPct val="0"/>
              </a:spcBef>
              <a:spcAft>
                <a:spcPct val="0"/>
              </a:spcAft>
              <a:defRPr kumimoji="1" sz="1400" kern="1200">
                <a:solidFill>
                  <a:schemeClr val="tx1"/>
                </a:solidFill>
                <a:latin typeface="Arial" charset="0"/>
                <a:ea typeface="HGPｺﾞｼｯｸM" pitchFamily="50" charset="-128"/>
                <a:cs typeface="+mn-cs"/>
              </a:defRPr>
            </a:lvl5pPr>
            <a:lvl6pPr marL="2286000" algn="l" defTabSz="914400" rtl="0" eaLnBrk="1" latinLnBrk="0" hangingPunct="1">
              <a:defRPr kumimoji="1" sz="1400" kern="1200">
                <a:solidFill>
                  <a:schemeClr val="tx1"/>
                </a:solidFill>
                <a:latin typeface="Arial" charset="0"/>
                <a:ea typeface="HGPｺﾞｼｯｸM" pitchFamily="50" charset="-128"/>
                <a:cs typeface="+mn-cs"/>
              </a:defRPr>
            </a:lvl6pPr>
            <a:lvl7pPr marL="2743200" algn="l" defTabSz="914400" rtl="0" eaLnBrk="1" latinLnBrk="0" hangingPunct="1">
              <a:defRPr kumimoji="1" sz="1400" kern="1200">
                <a:solidFill>
                  <a:schemeClr val="tx1"/>
                </a:solidFill>
                <a:latin typeface="Arial" charset="0"/>
                <a:ea typeface="HGPｺﾞｼｯｸM" pitchFamily="50" charset="-128"/>
                <a:cs typeface="+mn-cs"/>
              </a:defRPr>
            </a:lvl7pPr>
            <a:lvl8pPr marL="3200400" algn="l" defTabSz="914400" rtl="0" eaLnBrk="1" latinLnBrk="0" hangingPunct="1">
              <a:defRPr kumimoji="1" sz="1400" kern="1200">
                <a:solidFill>
                  <a:schemeClr val="tx1"/>
                </a:solidFill>
                <a:latin typeface="Arial" charset="0"/>
                <a:ea typeface="HGPｺﾞｼｯｸM" pitchFamily="50" charset="-128"/>
                <a:cs typeface="+mn-cs"/>
              </a:defRPr>
            </a:lvl8pPr>
            <a:lvl9pPr marL="3657600" algn="l" defTabSz="914400" rtl="0" eaLnBrk="1" latinLnBrk="0" hangingPunct="1">
              <a:defRPr kumimoji="1" sz="1400" kern="1200">
                <a:solidFill>
                  <a:schemeClr val="tx1"/>
                </a:solidFill>
                <a:latin typeface="Arial" charset="0"/>
                <a:ea typeface="HGPｺﾞｼｯｸM" pitchFamily="50" charset="-128"/>
                <a:cs typeface="+mn-cs"/>
              </a:defRPr>
            </a:lvl9pPr>
          </a:lstStyle>
          <a:p>
            <a:pPr algn="r">
              <a:defRPr/>
            </a:pPr>
            <a:r>
              <a:rPr lang="en-US" altLang="ja-JP" sz="800" dirty="0">
                <a:latin typeface="+mj-lt"/>
                <a:ea typeface="HGPｺﾞｼｯｸE" pitchFamily="50" charset="-128"/>
              </a:rPr>
              <a:t>Copyright (C) 2026 The Japan Research Institute, Limited.</a:t>
            </a:r>
          </a:p>
          <a:p>
            <a:pPr algn="r">
              <a:defRPr/>
            </a:pPr>
            <a:r>
              <a:rPr lang="en-US" altLang="ja-JP" sz="800" dirty="0">
                <a:latin typeface="+mj-lt"/>
                <a:ea typeface="HGPｺﾞｼｯｸE" pitchFamily="50" charset="-128"/>
              </a:rPr>
              <a:t>All Rights Reserved.</a:t>
            </a:r>
          </a:p>
        </p:txBody>
      </p:sp>
      <p:pic>
        <p:nvPicPr>
          <p:cNvPr id="223" name="図 222" descr="ロゴ&#10;&#10;自動的に生成された説明">
            <a:extLst>
              <a:ext uri="{FF2B5EF4-FFF2-40B4-BE49-F238E27FC236}">
                <a16:creationId xmlns:a16="http://schemas.microsoft.com/office/drawing/2014/main" id="{77BD97E6-020E-48BD-A873-31895C96FF7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bwMode="gray">
          <a:xfrm>
            <a:off x="84559" y="9504788"/>
            <a:ext cx="1248649" cy="380024"/>
          </a:xfrm>
          <a:prstGeom prst="rect">
            <a:avLst/>
          </a:prstGeom>
        </p:spPr>
      </p:pic>
    </p:spTree>
    <p:extLst>
      <p:ext uri="{BB962C8B-B14F-4D97-AF65-F5344CB8AC3E}">
        <p14:creationId xmlns:p14="http://schemas.microsoft.com/office/powerpoint/2010/main" val="110295136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98" r:id="rId4"/>
    <p:sldLayoutId id="2147483684" r:id="rId5"/>
    <p:sldLayoutId id="2147483687" r:id="rId6"/>
    <p:sldLayoutId id="2147483685" r:id="rId7"/>
    <p:sldLayoutId id="2147483686" r:id="rId8"/>
  </p:sldLayoutIdLst>
  <p:hf sldNum="0" hdr="0" ftr="0" dt="0"/>
  <p:txStyles>
    <p:titleStyle>
      <a:lvl1pPr algn="l" defTabSz="633012" rtl="0" eaLnBrk="1" latinLnBrk="0" hangingPunct="1">
        <a:lnSpc>
          <a:spcPct val="90000"/>
        </a:lnSpc>
        <a:spcBef>
          <a:spcPct val="0"/>
        </a:spcBef>
        <a:buNone/>
        <a:defRPr kumimoji="1" sz="2000" b="1" kern="1200">
          <a:solidFill>
            <a:schemeClr val="tx1"/>
          </a:solidFill>
          <a:latin typeface="+mj-lt"/>
          <a:ea typeface="+mj-ea"/>
          <a:cs typeface="+mj-cs"/>
        </a:defRPr>
      </a:lvl1pPr>
    </p:titleStyle>
    <p:bodyStyle>
      <a:lvl1pPr marL="0" indent="0" algn="l" defTabSz="633012" rtl="0" eaLnBrk="1" latinLnBrk="0" hangingPunct="1">
        <a:lnSpc>
          <a:spcPct val="100000"/>
        </a:lnSpc>
        <a:spcBef>
          <a:spcPts val="0"/>
        </a:spcBef>
        <a:buFont typeface="Arial" panose="020B0604020202020204" pitchFamily="34" charset="0"/>
        <a:buNone/>
        <a:defRPr kumimoji="1" sz="1800" kern="1200">
          <a:solidFill>
            <a:schemeClr val="tx1"/>
          </a:solidFill>
          <a:latin typeface="+mn-lt"/>
          <a:ea typeface="+mn-ea"/>
          <a:cs typeface="+mn-cs"/>
        </a:defRPr>
      </a:lvl1pPr>
      <a:lvl2pPr marL="313210" indent="-189024" algn="l" defTabSz="633012" rtl="0" eaLnBrk="1" latinLnBrk="0" hangingPunct="1">
        <a:lnSpc>
          <a:spcPct val="90000"/>
        </a:lnSpc>
        <a:spcBef>
          <a:spcPts val="346"/>
        </a:spcBef>
        <a:buFont typeface="Meiryo UI" panose="020B0604030504040204" pitchFamily="50" charset="-128"/>
        <a:buChar char="—"/>
        <a:defRPr kumimoji="1" sz="1108" kern="1200">
          <a:solidFill>
            <a:schemeClr val="tx1"/>
          </a:solidFill>
          <a:latin typeface="+mn-lt"/>
          <a:ea typeface="+mn-ea"/>
          <a:cs typeface="+mn-cs"/>
        </a:defRPr>
      </a:lvl2pPr>
      <a:lvl3pPr marL="791266" indent="-158254" algn="l" defTabSz="633012" rtl="0" eaLnBrk="1" latinLnBrk="0" hangingPunct="1">
        <a:lnSpc>
          <a:spcPct val="90000"/>
        </a:lnSpc>
        <a:spcBef>
          <a:spcPts val="346"/>
        </a:spcBef>
        <a:buFont typeface="Arial" panose="020B0604020202020204" pitchFamily="34" charset="0"/>
        <a:buChar char="•"/>
        <a:defRPr kumimoji="1" sz="969" kern="1200">
          <a:solidFill>
            <a:schemeClr val="tx1"/>
          </a:solidFill>
          <a:latin typeface="+mn-lt"/>
          <a:ea typeface="+mn-ea"/>
          <a:cs typeface="+mn-cs"/>
        </a:defRPr>
      </a:lvl3pPr>
      <a:lvl4pPr marL="1107772" indent="-158254" algn="l" defTabSz="633012" rtl="0" eaLnBrk="1" latinLnBrk="0" hangingPunct="1">
        <a:lnSpc>
          <a:spcPct val="90000"/>
        </a:lnSpc>
        <a:spcBef>
          <a:spcPts val="346"/>
        </a:spcBef>
        <a:buFont typeface="Arial" panose="020B0604020202020204" pitchFamily="34" charset="0"/>
        <a:buChar char="•"/>
        <a:defRPr kumimoji="1" sz="831" kern="1200">
          <a:solidFill>
            <a:schemeClr val="tx1"/>
          </a:solidFill>
          <a:latin typeface="+mn-lt"/>
          <a:ea typeface="+mn-ea"/>
          <a:cs typeface="+mn-cs"/>
        </a:defRPr>
      </a:lvl4pPr>
      <a:lvl5pPr marL="1424278" indent="-158254" algn="l" defTabSz="633012" rtl="0" eaLnBrk="1" latinLnBrk="0" hangingPunct="1">
        <a:lnSpc>
          <a:spcPct val="90000"/>
        </a:lnSpc>
        <a:spcBef>
          <a:spcPts val="346"/>
        </a:spcBef>
        <a:buFont typeface="Arial" panose="020B0604020202020204" pitchFamily="34" charset="0"/>
        <a:buChar char="•"/>
        <a:defRPr kumimoji="1" sz="831" kern="1200">
          <a:solidFill>
            <a:schemeClr val="tx1"/>
          </a:solidFill>
          <a:latin typeface="+mn-lt"/>
          <a:ea typeface="+mn-ea"/>
          <a:cs typeface="+mn-cs"/>
        </a:defRPr>
      </a:lvl5pPr>
      <a:lvl6pPr marL="1740785"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6pPr>
      <a:lvl7pPr marL="2057291"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7pPr>
      <a:lvl8pPr marL="2373798"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8pPr>
      <a:lvl9pPr marL="2690303" indent="-158254" algn="l" defTabSz="633012" rtl="0" eaLnBrk="1" latinLnBrk="0" hangingPunct="1">
        <a:lnSpc>
          <a:spcPct val="90000"/>
        </a:lnSpc>
        <a:spcBef>
          <a:spcPts val="346"/>
        </a:spcBef>
        <a:buFont typeface="Arial" panose="020B0604020202020204" pitchFamily="34" charset="0"/>
        <a:buChar char="•"/>
        <a:defRPr kumimoji="1" sz="1246" kern="1200">
          <a:solidFill>
            <a:schemeClr val="tx1"/>
          </a:solidFill>
          <a:latin typeface="+mn-lt"/>
          <a:ea typeface="+mn-ea"/>
          <a:cs typeface="+mn-cs"/>
        </a:defRPr>
      </a:lvl9pPr>
    </p:bodyStyle>
    <p:otherStyle>
      <a:defPPr>
        <a:defRPr lang="en-US"/>
      </a:defPPr>
      <a:lvl1pPr marL="0" algn="l" defTabSz="633012" rtl="0" eaLnBrk="1" latinLnBrk="0" hangingPunct="1">
        <a:defRPr kumimoji="1" sz="1246" kern="1200">
          <a:solidFill>
            <a:schemeClr val="tx1"/>
          </a:solidFill>
          <a:latin typeface="+mn-lt"/>
          <a:ea typeface="+mn-ea"/>
          <a:cs typeface="+mn-cs"/>
        </a:defRPr>
      </a:lvl1pPr>
      <a:lvl2pPr marL="316506" algn="l" defTabSz="633012" rtl="0" eaLnBrk="1" latinLnBrk="0" hangingPunct="1">
        <a:defRPr kumimoji="1" sz="1246" kern="1200">
          <a:solidFill>
            <a:schemeClr val="tx1"/>
          </a:solidFill>
          <a:latin typeface="+mn-lt"/>
          <a:ea typeface="+mn-ea"/>
          <a:cs typeface="+mn-cs"/>
        </a:defRPr>
      </a:lvl2pPr>
      <a:lvl3pPr marL="633012" algn="l" defTabSz="633012" rtl="0" eaLnBrk="1" latinLnBrk="0" hangingPunct="1">
        <a:defRPr kumimoji="1" sz="1246" kern="1200">
          <a:solidFill>
            <a:schemeClr val="tx1"/>
          </a:solidFill>
          <a:latin typeface="+mn-lt"/>
          <a:ea typeface="+mn-ea"/>
          <a:cs typeface="+mn-cs"/>
        </a:defRPr>
      </a:lvl3pPr>
      <a:lvl4pPr marL="949519" algn="l" defTabSz="633012" rtl="0" eaLnBrk="1" latinLnBrk="0" hangingPunct="1">
        <a:defRPr kumimoji="1" sz="1246" kern="1200">
          <a:solidFill>
            <a:schemeClr val="tx1"/>
          </a:solidFill>
          <a:latin typeface="+mn-lt"/>
          <a:ea typeface="+mn-ea"/>
          <a:cs typeface="+mn-cs"/>
        </a:defRPr>
      </a:lvl4pPr>
      <a:lvl5pPr marL="1266026" algn="l" defTabSz="633012" rtl="0" eaLnBrk="1" latinLnBrk="0" hangingPunct="1">
        <a:defRPr kumimoji="1" sz="1246" kern="1200">
          <a:solidFill>
            <a:schemeClr val="tx1"/>
          </a:solidFill>
          <a:latin typeface="+mn-lt"/>
          <a:ea typeface="+mn-ea"/>
          <a:cs typeface="+mn-cs"/>
        </a:defRPr>
      </a:lvl5pPr>
      <a:lvl6pPr marL="1582531" algn="l" defTabSz="633012" rtl="0" eaLnBrk="1" latinLnBrk="0" hangingPunct="1">
        <a:defRPr kumimoji="1" sz="1246" kern="1200">
          <a:solidFill>
            <a:schemeClr val="tx1"/>
          </a:solidFill>
          <a:latin typeface="+mn-lt"/>
          <a:ea typeface="+mn-ea"/>
          <a:cs typeface="+mn-cs"/>
        </a:defRPr>
      </a:lvl6pPr>
      <a:lvl7pPr marL="1899038" algn="l" defTabSz="633012" rtl="0" eaLnBrk="1" latinLnBrk="0" hangingPunct="1">
        <a:defRPr kumimoji="1" sz="1246" kern="1200">
          <a:solidFill>
            <a:schemeClr val="tx1"/>
          </a:solidFill>
          <a:latin typeface="+mn-lt"/>
          <a:ea typeface="+mn-ea"/>
          <a:cs typeface="+mn-cs"/>
        </a:defRPr>
      </a:lvl7pPr>
      <a:lvl8pPr marL="2215544" algn="l" defTabSz="633012" rtl="0" eaLnBrk="1" latinLnBrk="0" hangingPunct="1">
        <a:defRPr kumimoji="1" sz="1246" kern="1200">
          <a:solidFill>
            <a:schemeClr val="tx1"/>
          </a:solidFill>
          <a:latin typeface="+mn-lt"/>
          <a:ea typeface="+mn-ea"/>
          <a:cs typeface="+mn-cs"/>
        </a:defRPr>
      </a:lvl8pPr>
      <a:lvl9pPr marL="2532051" algn="l" defTabSz="633012" rtl="0" eaLnBrk="1" latinLnBrk="0" hangingPunct="1">
        <a:defRPr kumimoji="1" sz="1246"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160">
          <p15:clr>
            <a:srgbClr val="F26B43"/>
          </p15:clr>
        </p15:guide>
        <p15:guide id="3" pos="96">
          <p15:clr>
            <a:srgbClr val="F26B43"/>
          </p15:clr>
        </p15:guide>
        <p15:guide id="5" orient="horz" pos="353" userDrawn="1">
          <p15:clr>
            <a:srgbClr val="F26B43"/>
          </p15:clr>
        </p15:guide>
        <p15:guide id="6" orient="horz" pos="852" userDrawn="1">
          <p15:clr>
            <a:srgbClr val="F26B43"/>
          </p15:clr>
        </p15:guide>
        <p15:guide id="8" orient="horz" pos="716" userDrawn="1">
          <p15:clr>
            <a:srgbClr val="F26B43"/>
          </p15:clr>
        </p15:guide>
        <p15:guide id="9" pos="164">
          <p15:clr>
            <a:srgbClr val="F26B43"/>
          </p15:clr>
        </p15:guide>
        <p15:guide id="10" pos="4156">
          <p15:clr>
            <a:srgbClr val="F26B43"/>
          </p15:clr>
        </p15:guide>
        <p15:guide id="11" orient="horz" pos="5978">
          <p15:clr>
            <a:srgbClr val="F26B43"/>
          </p15:clr>
        </p15:guide>
        <p15:guide id="12" orient="horz" pos="5842">
          <p15:clr>
            <a:srgbClr val="F26B43"/>
          </p15:clr>
        </p15:guide>
        <p15:guide id="13" pos="4224">
          <p15:clr>
            <a:srgbClr val="F26B43"/>
          </p15:clr>
        </p15:guide>
        <p15:guide id="14" orient="horz" pos="588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364DBC3-D946-A500-3163-24BA34E5D21B}"/>
              </a:ext>
            </a:extLst>
          </p:cNvPr>
          <p:cNvSpPr/>
          <p:nvPr/>
        </p:nvSpPr>
        <p:spPr>
          <a:xfrm>
            <a:off x="0" y="2504666"/>
            <a:ext cx="6858000" cy="2725999"/>
          </a:xfrm>
          <a:prstGeom prst="rect">
            <a:avLst/>
          </a:prstGeom>
          <a:pattFill prst="ltDnDiag">
            <a:fgClr>
              <a:schemeClr val="tx2"/>
            </a:fgClr>
            <a:bgClr>
              <a:schemeClr val="bg1"/>
            </a:bgClr>
          </a:patt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 name="正方形/長方形 7">
            <a:extLst>
              <a:ext uri="{FF2B5EF4-FFF2-40B4-BE49-F238E27FC236}">
                <a16:creationId xmlns:a16="http://schemas.microsoft.com/office/drawing/2014/main" id="{3842398D-617D-23E8-CF66-B4D6C6B90D09}"/>
              </a:ext>
            </a:extLst>
          </p:cNvPr>
          <p:cNvSpPr/>
          <p:nvPr/>
        </p:nvSpPr>
        <p:spPr>
          <a:xfrm>
            <a:off x="166425" y="2783479"/>
            <a:ext cx="6525151" cy="2168373"/>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7" name="タイトル 6"/>
          <p:cNvSpPr>
            <a:spLocks noGrp="1"/>
          </p:cNvSpPr>
          <p:nvPr>
            <p:ph type="ctrTitle"/>
          </p:nvPr>
        </p:nvSpPr>
        <p:spPr bwMode="gray">
          <a:xfrm>
            <a:off x="261000" y="3728960"/>
            <a:ext cx="6336000" cy="864000"/>
          </a:xfrm>
        </p:spPr>
        <p:txBody>
          <a:bodyPr anchor="t">
            <a:normAutofit fontScale="90000"/>
          </a:bodyPr>
          <a:lstStyle/>
          <a:p>
            <a:r>
              <a:rPr lang="ja-JP" altLang="en-US" sz="2700">
                <a:solidFill>
                  <a:schemeClr val="tx2"/>
                </a:solidFill>
              </a:rPr>
              <a:t>児童育成支援拠点事業</a:t>
            </a:r>
            <a:br>
              <a:rPr lang="en-US" altLang="ja-JP" sz="2700">
                <a:solidFill>
                  <a:schemeClr val="tx2"/>
                </a:solidFill>
              </a:rPr>
            </a:br>
            <a:r>
              <a:rPr lang="ja-JP" altLang="en-US" sz="4400">
                <a:solidFill>
                  <a:schemeClr val="tx2"/>
                </a:solidFill>
              </a:rPr>
              <a:t>自治体向け取組ポイント集</a:t>
            </a:r>
            <a:endParaRPr lang="ja-JP" altLang="en-US" sz="2000">
              <a:solidFill>
                <a:schemeClr val="tx2"/>
              </a:solidFill>
            </a:endParaRPr>
          </a:p>
        </p:txBody>
      </p:sp>
      <p:sp>
        <p:nvSpPr>
          <p:cNvPr id="4" name="サブタイトル 3"/>
          <p:cNvSpPr>
            <a:spLocks noGrp="1"/>
          </p:cNvSpPr>
          <p:nvPr>
            <p:ph type="subTitle" idx="1"/>
          </p:nvPr>
        </p:nvSpPr>
        <p:spPr bwMode="gray">
          <a:xfrm>
            <a:off x="261000" y="2936872"/>
            <a:ext cx="6336000" cy="1260092"/>
          </a:xfrm>
        </p:spPr>
        <p:txBody>
          <a:bodyPr>
            <a:normAutofit/>
          </a:bodyPr>
          <a:lstStyle/>
          <a:p>
            <a:r>
              <a:rPr lang="ja-JP" altLang="en-US" sz="1400" b="0"/>
              <a:t>令和</a:t>
            </a:r>
            <a:r>
              <a:rPr lang="en-US" altLang="ja-JP" sz="1400" b="0"/>
              <a:t>7</a:t>
            </a:r>
            <a:r>
              <a:rPr lang="ja-JP" altLang="en-US" sz="1400" b="0"/>
              <a:t>年度子ども・子育て支援調査研究事業</a:t>
            </a:r>
            <a:br>
              <a:rPr lang="en-US" altLang="ja-JP" sz="1400" b="0"/>
            </a:br>
            <a:r>
              <a:rPr lang="ja-JP" altLang="en-US" sz="1400" b="0"/>
              <a:t>「児童育成支援拠点事業の実施状況の把握と事業促進に向けた調査研究」</a:t>
            </a:r>
          </a:p>
        </p:txBody>
      </p:sp>
      <p:sp>
        <p:nvSpPr>
          <p:cNvPr id="3" name="テキスト プレースホルダー 2">
            <a:extLst>
              <a:ext uri="{FF2B5EF4-FFF2-40B4-BE49-F238E27FC236}">
                <a16:creationId xmlns:a16="http://schemas.microsoft.com/office/drawing/2014/main" id="{F4E16A6F-5198-4921-8157-456940801BBA}"/>
              </a:ext>
            </a:extLst>
          </p:cNvPr>
          <p:cNvSpPr>
            <a:spLocks noGrp="1"/>
          </p:cNvSpPr>
          <p:nvPr>
            <p:ph type="body" sz="quarter" idx="15"/>
          </p:nvPr>
        </p:nvSpPr>
        <p:spPr bwMode="gray"/>
        <p:txBody>
          <a:bodyPr/>
          <a:lstStyle/>
          <a:p>
            <a:r>
              <a:rPr lang="ja-JP" altLang="en-US"/>
              <a:t>株式会社日本総合研究所</a:t>
            </a:r>
          </a:p>
        </p:txBody>
      </p:sp>
      <p:sp>
        <p:nvSpPr>
          <p:cNvPr id="2" name="テキスト プレースホルダー 1">
            <a:extLst>
              <a:ext uri="{FF2B5EF4-FFF2-40B4-BE49-F238E27FC236}">
                <a16:creationId xmlns:a16="http://schemas.microsoft.com/office/drawing/2014/main" id="{2C5D7852-E5D0-45F3-9F35-79064FE6BFEC}"/>
              </a:ext>
            </a:extLst>
          </p:cNvPr>
          <p:cNvSpPr>
            <a:spLocks noGrp="1"/>
          </p:cNvSpPr>
          <p:nvPr>
            <p:ph type="body" sz="quarter" idx="14"/>
          </p:nvPr>
        </p:nvSpPr>
        <p:spPr bwMode="gray"/>
        <p:txBody>
          <a:bodyPr/>
          <a:lstStyle/>
          <a:p>
            <a:r>
              <a:rPr lang="en-US" altLang="ja-JP"/>
              <a:t>2026</a:t>
            </a:r>
            <a:r>
              <a:rPr lang="ja-JP" altLang="en-US"/>
              <a:t>年３月</a:t>
            </a:r>
            <a:endParaRPr lang="en-US" altLang="ja-JP"/>
          </a:p>
        </p:txBody>
      </p:sp>
    </p:spTree>
    <p:extLst>
      <p:ext uri="{BB962C8B-B14F-4D97-AF65-F5344CB8AC3E}">
        <p14:creationId xmlns:p14="http://schemas.microsoft.com/office/powerpoint/2010/main" val="432444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41055CAC-9EF8-477B-BCE2-F6DEDB347B7A}"/>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
        <p:nvSpPr>
          <p:cNvPr id="99" name="正方形/長方形 98">
            <a:extLst>
              <a:ext uri="{FF2B5EF4-FFF2-40B4-BE49-F238E27FC236}">
                <a16:creationId xmlns:a16="http://schemas.microsoft.com/office/drawing/2014/main" id="{E696626F-70E8-1F4A-C71A-CF0CB8CC53D7}"/>
              </a:ext>
            </a:extLst>
          </p:cNvPr>
          <p:cNvSpPr/>
          <p:nvPr/>
        </p:nvSpPr>
        <p:spPr bwMode="gray">
          <a:xfrm>
            <a:off x="829501" y="932413"/>
            <a:ext cx="28800" cy="252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0" name="正方形/長方形 99">
            <a:extLst>
              <a:ext uri="{FF2B5EF4-FFF2-40B4-BE49-F238E27FC236}">
                <a16:creationId xmlns:a16="http://schemas.microsoft.com/office/drawing/2014/main" id="{158482F1-C8BF-5AB8-BF26-04E301BCB4F1}"/>
              </a:ext>
            </a:extLst>
          </p:cNvPr>
          <p:cNvSpPr/>
          <p:nvPr/>
        </p:nvSpPr>
        <p:spPr bwMode="gray">
          <a:xfrm>
            <a:off x="766439" y="932413"/>
            <a:ext cx="28800" cy="216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1" name="正方形/長方形 100">
            <a:extLst>
              <a:ext uri="{FF2B5EF4-FFF2-40B4-BE49-F238E27FC236}">
                <a16:creationId xmlns:a16="http://schemas.microsoft.com/office/drawing/2014/main" id="{A28EAA71-2DF5-B296-B41E-4B22662CBFB1}"/>
              </a:ext>
            </a:extLst>
          </p:cNvPr>
          <p:cNvSpPr/>
          <p:nvPr/>
        </p:nvSpPr>
        <p:spPr bwMode="gray">
          <a:xfrm>
            <a:off x="703377" y="932413"/>
            <a:ext cx="28800" cy="180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2" name="正方形/長方形 101">
            <a:extLst>
              <a:ext uri="{FF2B5EF4-FFF2-40B4-BE49-F238E27FC236}">
                <a16:creationId xmlns:a16="http://schemas.microsoft.com/office/drawing/2014/main" id="{6A9C1199-0547-D0B8-9D0B-49FB12116AE1}"/>
              </a:ext>
            </a:extLst>
          </p:cNvPr>
          <p:cNvSpPr/>
          <p:nvPr/>
        </p:nvSpPr>
        <p:spPr bwMode="gray">
          <a:xfrm>
            <a:off x="640315" y="932413"/>
            <a:ext cx="28800" cy="144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9" name="二等辺三角形 88">
            <a:extLst>
              <a:ext uri="{FF2B5EF4-FFF2-40B4-BE49-F238E27FC236}">
                <a16:creationId xmlns:a16="http://schemas.microsoft.com/office/drawing/2014/main" id="{1D3E0D13-01B1-76CA-A981-A6B8D22497B7}"/>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D727925D-D3C6-B339-1B15-0BAD45851AB7}"/>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309E79D3-3AA6-018D-EF52-4F111B6EFE45}"/>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sp>
        <p:nvSpPr>
          <p:cNvPr id="6" name="正方形/長方形 5">
            <a:extLst>
              <a:ext uri="{FF2B5EF4-FFF2-40B4-BE49-F238E27FC236}">
                <a16:creationId xmlns:a16="http://schemas.microsoft.com/office/drawing/2014/main" id="{3EAB6CE0-91E5-35E1-CD47-7BC7E2AE71DF}"/>
              </a:ext>
            </a:extLst>
          </p:cNvPr>
          <p:cNvSpPr/>
          <p:nvPr/>
        </p:nvSpPr>
        <p:spPr>
          <a:xfrm>
            <a:off x="1808425" y="980534"/>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地域に委託できる事業者がいない</a:t>
            </a:r>
            <a:r>
              <a:rPr kumimoji="1" lang="en-US" altLang="ja-JP" sz="1400" b="1">
                <a:solidFill>
                  <a:schemeClr val="tx2">
                    <a:lumMod val="50000"/>
                  </a:schemeClr>
                </a:solidFill>
                <a:latin typeface="+mn-ea"/>
                <a:cs typeface="メイリオ" panose="020B0604030504040204" pitchFamily="50" charset="-128"/>
              </a:rPr>
              <a:t>…</a:t>
            </a:r>
          </a:p>
        </p:txBody>
      </p:sp>
      <p:sp>
        <p:nvSpPr>
          <p:cNvPr id="17" name="グラフィックス 80" descr="オフィス ワーカー (女性) 単色塗りつぶし">
            <a:extLst>
              <a:ext uri="{FF2B5EF4-FFF2-40B4-BE49-F238E27FC236}">
                <a16:creationId xmlns:a16="http://schemas.microsoft.com/office/drawing/2014/main" id="{2B62E356-BC90-5EAA-4408-D6C6956D2980}"/>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graphicFrame>
        <p:nvGraphicFramePr>
          <p:cNvPr id="4" name="表 3">
            <a:extLst>
              <a:ext uri="{FF2B5EF4-FFF2-40B4-BE49-F238E27FC236}">
                <a16:creationId xmlns:a16="http://schemas.microsoft.com/office/drawing/2014/main" id="{2356A230-C463-B8F8-2C1C-263514F6E50B}"/>
              </a:ext>
            </a:extLst>
          </p:cNvPr>
          <p:cNvGraphicFramePr>
            <a:graphicFrameLocks noGrp="1"/>
          </p:cNvGraphicFramePr>
          <p:nvPr>
            <p:extLst>
              <p:ext uri="{D42A27DB-BD31-4B8C-83A1-F6EECF244321}">
                <p14:modId xmlns:p14="http://schemas.microsoft.com/office/powerpoint/2010/main" val="4202848024"/>
              </p:ext>
            </p:extLst>
          </p:nvPr>
        </p:nvGraphicFramePr>
        <p:xfrm>
          <a:off x="197146" y="2751636"/>
          <a:ext cx="4151351" cy="288000"/>
        </p:xfrm>
        <a:graphic>
          <a:graphicData uri="http://schemas.openxmlformats.org/drawingml/2006/table">
            <a:tbl>
              <a:tblPr firstRow="1" bandRow="1">
                <a:tableStyleId>{5C22544A-7EE6-4342-B048-85BDC9FD1C3A}</a:tableStyleId>
              </a:tblPr>
              <a:tblGrid>
                <a:gridCol w="4151351">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４つの類型</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graphicFrame>
        <p:nvGraphicFramePr>
          <p:cNvPr id="3" name="表 2">
            <a:extLst>
              <a:ext uri="{FF2B5EF4-FFF2-40B4-BE49-F238E27FC236}">
                <a16:creationId xmlns:a16="http://schemas.microsoft.com/office/drawing/2014/main" id="{0C180141-656E-964D-A88A-A8BF6FF5DA44}"/>
              </a:ext>
            </a:extLst>
          </p:cNvPr>
          <p:cNvGraphicFramePr>
            <a:graphicFrameLocks noGrp="1"/>
          </p:cNvGraphicFramePr>
          <p:nvPr>
            <p:extLst>
              <p:ext uri="{D42A27DB-BD31-4B8C-83A1-F6EECF244321}">
                <p14:modId xmlns:p14="http://schemas.microsoft.com/office/powerpoint/2010/main" val="182862960"/>
              </p:ext>
            </p:extLst>
          </p:nvPr>
        </p:nvGraphicFramePr>
        <p:xfrm>
          <a:off x="197146" y="3035455"/>
          <a:ext cx="6479906" cy="3540867"/>
        </p:xfrm>
        <a:graphic>
          <a:graphicData uri="http://schemas.openxmlformats.org/drawingml/2006/table">
            <a:tbl>
              <a:tblPr>
                <a:tableStyleId>{5C22544A-7EE6-4342-B048-85BDC9FD1C3A}</a:tableStyleId>
              </a:tblPr>
              <a:tblGrid>
                <a:gridCol w="1962394">
                  <a:extLst>
                    <a:ext uri="{9D8B030D-6E8A-4147-A177-3AD203B41FA5}">
                      <a16:colId xmlns:a16="http://schemas.microsoft.com/office/drawing/2014/main" val="655878996"/>
                    </a:ext>
                  </a:extLst>
                </a:gridCol>
                <a:gridCol w="2266597">
                  <a:extLst>
                    <a:ext uri="{9D8B030D-6E8A-4147-A177-3AD203B41FA5}">
                      <a16:colId xmlns:a16="http://schemas.microsoft.com/office/drawing/2014/main" val="988745523"/>
                    </a:ext>
                  </a:extLst>
                </a:gridCol>
                <a:gridCol w="2250915">
                  <a:extLst>
                    <a:ext uri="{9D8B030D-6E8A-4147-A177-3AD203B41FA5}">
                      <a16:colId xmlns:a16="http://schemas.microsoft.com/office/drawing/2014/main" val="547766318"/>
                    </a:ext>
                  </a:extLst>
                </a:gridCol>
              </a:tblGrid>
              <a:tr h="283357">
                <a:tc>
                  <a:txBody>
                    <a:bodyPr/>
                    <a:lstStyle/>
                    <a:p>
                      <a:pPr algn="ctr"/>
                      <a:endParaRPr kumimoji="1" lang="ja-JP" altLang="en-US" sz="1400">
                        <a:latin typeface="+mn-ea"/>
                        <a:ea typeface="+mn-ea"/>
                      </a:endParaRPr>
                    </a:p>
                  </a:txBody>
                  <a:tcPr marL="81142" marR="81142" marT="27047" marB="27047" anchor="ctr">
                    <a:lnL w="9525" cap="flat" cmpd="sng" algn="ctr">
                      <a:no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1400" b="1">
                          <a:solidFill>
                            <a:schemeClr val="tx1"/>
                          </a:solidFill>
                          <a:latin typeface="+mn-ea"/>
                          <a:ea typeface="+mn-ea"/>
                        </a:rPr>
                        <a:t>メリット</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tx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a:solidFill>
                            <a:schemeClr val="tx1"/>
                          </a:solidFill>
                          <a:latin typeface="+mn-ea"/>
                          <a:ea typeface="+mn-ea"/>
                        </a:rPr>
                        <a:t>デメリット</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5724445"/>
                  </a:ext>
                </a:extLst>
              </a:tr>
              <a:tr h="395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①既存の居場所系</a:t>
                      </a:r>
                      <a:endParaRPr kumimoji="1" lang="en-US" altLang="ja-JP"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   事業者</a:t>
                      </a:r>
                      <a:r>
                        <a:rPr kumimoji="1" lang="en-US" altLang="ja-JP" sz="1400" b="0" i="0" u="none" strike="noStrike" kern="1200" cap="none" spc="0" normalizeH="0" baseline="0" noProof="0" dirty="0">
                          <a:ln>
                            <a:noFill/>
                          </a:ln>
                          <a:solidFill>
                            <a:schemeClr val="tx1"/>
                          </a:solidFill>
                          <a:effectLst/>
                          <a:uLnTx/>
                          <a:uFillTx/>
                          <a:latin typeface="+mn-ea"/>
                          <a:ea typeface="+mn-ea"/>
                          <a:cs typeface="+mn-cs"/>
                        </a:rPr>
                        <a:t>(</a:t>
                      </a:r>
                      <a:r>
                        <a:rPr kumimoji="1" lang="ja-JP" altLang="en-US" sz="1400" b="0" i="0" u="none" strike="noStrike" kern="1200" cap="none" spc="0" normalizeH="0" baseline="0" noProof="0" dirty="0">
                          <a:ln>
                            <a:noFill/>
                          </a:ln>
                          <a:solidFill>
                            <a:schemeClr val="tx1"/>
                          </a:solidFill>
                          <a:effectLst/>
                          <a:uLnTx/>
                          <a:uFillTx/>
                          <a:latin typeface="+mn-ea"/>
                          <a:ea typeface="+mn-ea"/>
                          <a:cs typeface="+mn-cs"/>
                        </a:rPr>
                        <a:t>ターゲット型</a:t>
                      </a:r>
                      <a:r>
                        <a:rPr kumimoji="1" lang="en-US" altLang="ja-JP" sz="1400" b="0" i="0" u="none" strike="noStrike" kern="1200" cap="none" spc="0" normalizeH="0" baseline="0" noProof="0" dirty="0">
                          <a:ln>
                            <a:noFill/>
                          </a:ln>
                          <a:solidFill>
                            <a:schemeClr val="tx1"/>
                          </a:solidFill>
                          <a:effectLst/>
                          <a:uLnTx/>
                          <a:uFillTx/>
                          <a:latin typeface="+mn-ea"/>
                          <a:ea typeface="+mn-ea"/>
                          <a:cs typeface="+mn-cs"/>
                        </a:rPr>
                        <a:t>)</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必要なノウハウがありスムーズに開始できる</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地域によっては該当する事業者が存在しない場合がある</a:t>
                      </a:r>
                      <a:endParaRPr kumimoji="1" lang="en-US" altLang="ja-JP" sz="1400" b="0" i="0" u="none" strike="noStrike" kern="1200" cap="none" spc="0" normalizeH="0" baseline="0" noProof="0" dirty="0">
                        <a:ln>
                          <a:noFill/>
                        </a:ln>
                        <a:solidFill>
                          <a:schemeClr val="tx1"/>
                        </a:solidFill>
                        <a:effectLst/>
                        <a:uLnTx/>
                        <a:uFillTx/>
                        <a:latin typeface="+mn-ea"/>
                        <a:ea typeface="+mn-ea"/>
                        <a:cs typeface="+mn-cs"/>
                      </a:endParaRP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3653456"/>
                  </a:ext>
                </a:extLst>
              </a:tr>
              <a:tr h="570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②既存の居場所系</a:t>
                      </a:r>
                      <a:endParaRPr kumimoji="1" lang="en-US" altLang="ja-JP"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   事業者</a:t>
                      </a:r>
                      <a:endParaRPr kumimoji="1" lang="en-US" altLang="ja-JP"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chemeClr val="tx1"/>
                          </a:solidFill>
                          <a:effectLst/>
                          <a:uLnTx/>
                          <a:uFillTx/>
                          <a:latin typeface="+mn-ea"/>
                          <a:ea typeface="+mn-ea"/>
                          <a:cs typeface="+mn-cs"/>
                        </a:rPr>
                        <a:t>   (</a:t>
                      </a:r>
                      <a:r>
                        <a:rPr kumimoji="1" lang="ja-JP" altLang="en-US" sz="1400" b="0" i="0" u="none" strike="noStrike" kern="1200" cap="none" spc="0" normalizeH="0" baseline="0" noProof="0" dirty="0">
                          <a:ln>
                            <a:noFill/>
                          </a:ln>
                          <a:solidFill>
                            <a:schemeClr val="tx1"/>
                          </a:solidFill>
                          <a:effectLst/>
                          <a:uLnTx/>
                          <a:uFillTx/>
                          <a:latin typeface="+mn-ea"/>
                          <a:ea typeface="+mn-ea"/>
                          <a:cs typeface="+mn-cs"/>
                        </a:rPr>
                        <a:t>ポピュレーション型</a:t>
                      </a:r>
                      <a:r>
                        <a:rPr kumimoji="1" lang="en-US" altLang="ja-JP" sz="1400" b="0" i="0" u="none" strike="noStrike" kern="1200" cap="none" spc="0" normalizeH="0" baseline="0" noProof="0" dirty="0">
                          <a:ln>
                            <a:noFill/>
                          </a:ln>
                          <a:solidFill>
                            <a:schemeClr val="tx1"/>
                          </a:solidFill>
                          <a:effectLst/>
                          <a:uLnTx/>
                          <a:uFillTx/>
                          <a:latin typeface="+mn-ea"/>
                          <a:ea typeface="+mn-ea"/>
                          <a:cs typeface="+mn-cs"/>
                        </a:rPr>
                        <a:t>)</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地域のニーズを</a:t>
                      </a:r>
                      <a:r>
                        <a:rPr kumimoji="1" lang="ja-JP" altLang="ja-JP" sz="1400" kern="1200" dirty="0">
                          <a:solidFill>
                            <a:schemeClr val="dk1"/>
                          </a:solidFill>
                          <a:effectLst/>
                          <a:latin typeface="+mn-lt"/>
                          <a:ea typeface="+mn-ea"/>
                          <a:cs typeface="+mn-cs"/>
                        </a:rPr>
                        <a:t>把握</a:t>
                      </a:r>
                      <a:r>
                        <a:rPr kumimoji="1" lang="ja-JP" altLang="en-US" sz="1400" kern="1200" dirty="0">
                          <a:solidFill>
                            <a:schemeClr val="dk1"/>
                          </a:solidFill>
                          <a:effectLst/>
                          <a:latin typeface="+mn-lt"/>
                          <a:ea typeface="+mn-ea"/>
                          <a:cs typeface="+mn-cs"/>
                        </a:rPr>
                        <a:t>できる。常設の居場所の場合、</a:t>
                      </a:r>
                      <a:br>
                        <a:rPr kumimoji="1" lang="en-US" altLang="ja-JP" sz="1400" kern="1200" dirty="0">
                          <a:solidFill>
                            <a:schemeClr val="dk1"/>
                          </a:solidFill>
                          <a:effectLst/>
                          <a:latin typeface="+mn-lt"/>
                          <a:ea typeface="+mn-ea"/>
                          <a:cs typeface="+mn-cs"/>
                        </a:rPr>
                      </a:br>
                      <a:r>
                        <a:rPr kumimoji="1" lang="ja-JP" altLang="en-US" sz="1400" kern="1200" dirty="0">
                          <a:solidFill>
                            <a:schemeClr val="dk1"/>
                          </a:solidFill>
                          <a:effectLst/>
                          <a:latin typeface="+mn-lt"/>
                          <a:ea typeface="+mn-ea"/>
                          <a:cs typeface="+mn-cs"/>
                        </a:rPr>
                        <a:t>居場所運営のノウハウがある。</a:t>
                      </a:r>
                      <a:endParaRPr kumimoji="1" lang="ja-JP" altLang="en-US" sz="1400" b="0" i="0" u="none" strike="noStrike" kern="1200" cap="none" spc="0" normalizeH="0" baseline="0" noProof="0" dirty="0">
                        <a:ln>
                          <a:noFill/>
                        </a:ln>
                        <a:solidFill>
                          <a:schemeClr val="tx1"/>
                        </a:solidFill>
                        <a:effectLst/>
                        <a:uLnTx/>
                        <a:uFillTx/>
                        <a:latin typeface="+mn-ea"/>
                        <a:ea typeface="+mn-ea"/>
                        <a:cs typeface="+mn-cs"/>
                      </a:endParaRP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kern="1200" dirty="0">
                          <a:solidFill>
                            <a:schemeClr val="dk1"/>
                          </a:solidFill>
                          <a:effectLst/>
                          <a:latin typeface="+mn-lt"/>
                          <a:ea typeface="+mn-ea"/>
                          <a:cs typeface="+mn-cs"/>
                        </a:rPr>
                        <a:t>養育環境に課題がある児童・家庭への対応ノウハウを</a:t>
                      </a:r>
                      <a:br>
                        <a:rPr kumimoji="1" lang="en-US" altLang="ja-JP" sz="1400" kern="1200" dirty="0">
                          <a:solidFill>
                            <a:schemeClr val="dk1"/>
                          </a:solidFill>
                          <a:effectLst/>
                          <a:latin typeface="+mn-lt"/>
                          <a:ea typeface="+mn-ea"/>
                          <a:cs typeface="+mn-cs"/>
                        </a:rPr>
                      </a:br>
                      <a:r>
                        <a:rPr kumimoji="1" lang="ja-JP" altLang="en-US" sz="1400" kern="1200" dirty="0">
                          <a:solidFill>
                            <a:schemeClr val="dk1"/>
                          </a:solidFill>
                          <a:effectLst/>
                          <a:latin typeface="+mn-lt"/>
                          <a:ea typeface="+mn-ea"/>
                          <a:cs typeface="+mn-cs"/>
                        </a:rPr>
                        <a:t>有していない可能性がある。</a:t>
                      </a:r>
                      <a:endParaRPr kumimoji="1" lang="ja-JP" altLang="en-US" sz="1400" b="0" i="0" u="none" strike="noStrike" kern="1200" cap="none" spc="0" normalizeH="0" baseline="0" noProof="0" dirty="0">
                        <a:ln>
                          <a:noFill/>
                        </a:ln>
                        <a:solidFill>
                          <a:schemeClr val="tx1"/>
                        </a:solidFill>
                        <a:effectLst/>
                        <a:uLnTx/>
                        <a:uFillTx/>
                        <a:latin typeface="+mn-ea"/>
                        <a:ea typeface="+mn-ea"/>
                        <a:cs typeface="+mn-cs"/>
                      </a:endParaRP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4344997"/>
                  </a:ext>
                </a:extLst>
              </a:tr>
              <a:tr h="570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C2C2C"/>
                          </a:solidFill>
                          <a:effectLst/>
                          <a:uLnTx/>
                          <a:uFillTx/>
                          <a:latin typeface="+mn-ea"/>
                          <a:ea typeface="+mn-ea"/>
                          <a:cs typeface="+mn-cs"/>
                        </a:rPr>
                        <a:t>③居場所系事業者以外</a:t>
                      </a:r>
                      <a:endParaRPr kumimoji="1" lang="en-US" altLang="ja-JP" sz="1400" b="0" i="0" u="none" strike="noStrike" kern="1200" cap="none" spc="0" normalizeH="0" baseline="0" noProof="0" dirty="0">
                        <a:ln>
                          <a:noFill/>
                        </a:ln>
                        <a:solidFill>
                          <a:srgbClr val="2C2C2C"/>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2C2C2C"/>
                          </a:solidFill>
                          <a:effectLst/>
                          <a:uLnTx/>
                          <a:uFillTx/>
                          <a:latin typeface="+mn-ea"/>
                          <a:ea typeface="+mn-ea"/>
                          <a:cs typeface="+mn-cs"/>
                        </a:rPr>
                        <a:t>   (</a:t>
                      </a:r>
                      <a:r>
                        <a:rPr kumimoji="1" lang="ja-JP" altLang="en-US" sz="1400" b="0" i="0" u="none" strike="noStrike" kern="1200" cap="none" spc="0" normalizeH="0" baseline="0" noProof="0" dirty="0">
                          <a:ln>
                            <a:noFill/>
                          </a:ln>
                          <a:solidFill>
                            <a:srgbClr val="2C2C2C"/>
                          </a:solidFill>
                          <a:effectLst/>
                          <a:uLnTx/>
                          <a:uFillTx/>
                          <a:latin typeface="+mn-ea"/>
                          <a:ea typeface="+mn-ea"/>
                          <a:cs typeface="+mn-cs"/>
                        </a:rPr>
                        <a:t>福祉関連事業者等</a:t>
                      </a:r>
                      <a:r>
                        <a:rPr kumimoji="1" lang="en-US" altLang="ja-JP" sz="1400" b="0" i="0" u="none" strike="noStrike" kern="1200" cap="none" spc="0" normalizeH="0" baseline="0" noProof="0" dirty="0">
                          <a:ln>
                            <a:noFill/>
                          </a:ln>
                          <a:solidFill>
                            <a:srgbClr val="2C2C2C"/>
                          </a:solidFill>
                          <a:effectLst/>
                          <a:uLnTx/>
                          <a:uFillTx/>
                          <a:latin typeface="+mn-ea"/>
                          <a:ea typeface="+mn-ea"/>
                          <a:cs typeface="+mn-cs"/>
                        </a:rPr>
                        <a:t>)</a:t>
                      </a:r>
                      <a:endParaRPr kumimoji="1" lang="ja-JP" altLang="en-US" sz="1400" b="0" i="0" u="none" strike="noStrike" kern="1200" cap="none" spc="0" normalizeH="0" baseline="0" noProof="0" dirty="0">
                        <a:ln>
                          <a:noFill/>
                        </a:ln>
                        <a:solidFill>
                          <a:srgbClr val="2C2C2C"/>
                        </a:solidFill>
                        <a:effectLst/>
                        <a:uLnTx/>
                        <a:uFillTx/>
                        <a:latin typeface="+mn-ea"/>
                        <a:ea typeface="+mn-ea"/>
                        <a:cs typeface="+mn-cs"/>
                      </a:endParaRP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tx1"/>
                          </a:solidFill>
                          <a:effectLst/>
                          <a:uLnTx/>
                          <a:uFillTx/>
                          <a:latin typeface="+mn-ea"/>
                          <a:ea typeface="+mn-ea"/>
                          <a:cs typeface="+mn-cs"/>
                        </a:rPr>
                        <a:t>児童福祉をはじめとした福祉関連事業者は地域に何らか存在する可能性が高い</a:t>
                      </a:r>
                      <a:endParaRPr kumimoji="1" lang="en-US" altLang="ja-JP" sz="1400" b="0" i="0" u="none" strike="noStrike" kern="1200" cap="none" spc="0" normalizeH="0" baseline="0" noProof="0">
                        <a:ln>
                          <a:noFill/>
                        </a:ln>
                        <a:solidFill>
                          <a:schemeClr val="tx1"/>
                        </a:solidFill>
                        <a:effectLst/>
                        <a:uLnTx/>
                        <a:uFillTx/>
                        <a:latin typeface="+mn-ea"/>
                        <a:ea typeface="+mn-ea"/>
                        <a:cs typeface="+mn-cs"/>
                      </a:endParaRP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児童福祉のノウハウを十分に有しておらず丁寧な事前調整が必要な可能性がある</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11311531"/>
                  </a:ext>
                </a:extLst>
              </a:tr>
              <a:tr h="570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C2C2C"/>
                          </a:solidFill>
                          <a:effectLst/>
                          <a:uLnTx/>
                          <a:uFillTx/>
                          <a:latin typeface="+mn-ea"/>
                          <a:ea typeface="+mn-ea"/>
                          <a:cs typeface="+mn-cs"/>
                        </a:rPr>
                        <a:t>④広域で関連サービスを</a:t>
                      </a:r>
                      <a:br>
                        <a:rPr kumimoji="1" lang="en-US" altLang="ja-JP" sz="1400" b="0" i="0" u="none" strike="noStrike" kern="1200" cap="none" spc="0" normalizeH="0" baseline="0" noProof="0" dirty="0">
                          <a:ln>
                            <a:noFill/>
                          </a:ln>
                          <a:solidFill>
                            <a:srgbClr val="2C2C2C"/>
                          </a:solidFill>
                          <a:effectLst/>
                          <a:uLnTx/>
                          <a:uFillTx/>
                          <a:latin typeface="+mn-ea"/>
                          <a:ea typeface="+mn-ea"/>
                          <a:cs typeface="+mn-cs"/>
                        </a:rPr>
                      </a:br>
                      <a:r>
                        <a:rPr kumimoji="1" lang="en-US" altLang="ja-JP" sz="1400" b="0" i="0" u="none" strike="noStrike" kern="1200" cap="none" spc="0" normalizeH="0" baseline="0" noProof="0" dirty="0">
                          <a:ln>
                            <a:noFill/>
                          </a:ln>
                          <a:solidFill>
                            <a:srgbClr val="2C2C2C"/>
                          </a:solidFill>
                          <a:effectLst/>
                          <a:uLnTx/>
                          <a:uFillTx/>
                          <a:latin typeface="+mn-ea"/>
                          <a:ea typeface="+mn-ea"/>
                          <a:cs typeface="+mn-cs"/>
                        </a:rPr>
                        <a:t>   </a:t>
                      </a:r>
                      <a:r>
                        <a:rPr kumimoji="1" lang="ja-JP" altLang="en-US" sz="1400" b="0" i="0" u="none" strike="noStrike" kern="1200" cap="none" spc="0" normalizeH="0" baseline="0" noProof="0" dirty="0">
                          <a:ln>
                            <a:noFill/>
                          </a:ln>
                          <a:solidFill>
                            <a:srgbClr val="2C2C2C"/>
                          </a:solidFill>
                          <a:effectLst/>
                          <a:uLnTx/>
                          <a:uFillTx/>
                          <a:latin typeface="+mn-ea"/>
                          <a:ea typeface="+mn-ea"/>
                          <a:cs typeface="+mn-cs"/>
                        </a:rPr>
                        <a:t>提供する事業者</a:t>
                      </a:r>
                      <a:br>
                        <a:rPr kumimoji="1" lang="en-US" altLang="ja-JP" sz="1400" b="0" i="0" u="none" strike="noStrike" kern="1200" cap="none" spc="0" normalizeH="0" baseline="0" noProof="0" dirty="0">
                          <a:ln>
                            <a:noFill/>
                          </a:ln>
                          <a:solidFill>
                            <a:srgbClr val="2C2C2C"/>
                          </a:solidFill>
                          <a:effectLst/>
                          <a:uLnTx/>
                          <a:uFillTx/>
                          <a:latin typeface="+mn-ea"/>
                          <a:ea typeface="+mn-ea"/>
                          <a:cs typeface="+mn-cs"/>
                        </a:rPr>
                      </a:br>
                      <a:r>
                        <a:rPr kumimoji="1" lang="en-US" altLang="ja-JP" sz="1400" b="0" i="0" u="none" strike="noStrike" kern="1200" cap="none" spc="0" normalizeH="0" baseline="0" noProof="0" dirty="0">
                          <a:ln>
                            <a:noFill/>
                          </a:ln>
                          <a:solidFill>
                            <a:srgbClr val="2C2C2C"/>
                          </a:solidFill>
                          <a:effectLst/>
                          <a:uLnTx/>
                          <a:uFillTx/>
                          <a:latin typeface="+mn-ea"/>
                          <a:ea typeface="+mn-ea"/>
                          <a:cs typeface="+mn-cs"/>
                        </a:rPr>
                        <a:t>   (</a:t>
                      </a:r>
                      <a:r>
                        <a:rPr kumimoji="1" lang="ja-JP" altLang="en-US" sz="1400" b="0" i="0" u="none" strike="noStrike" kern="1200" cap="none" spc="0" normalizeH="0" baseline="0" noProof="0" dirty="0">
                          <a:ln>
                            <a:noFill/>
                          </a:ln>
                          <a:solidFill>
                            <a:srgbClr val="2C2C2C"/>
                          </a:solidFill>
                          <a:effectLst/>
                          <a:uLnTx/>
                          <a:uFillTx/>
                          <a:latin typeface="+mn-ea"/>
                          <a:ea typeface="+mn-ea"/>
                          <a:cs typeface="+mn-cs"/>
                        </a:rPr>
                        <a:t>自治体外</a:t>
                      </a:r>
                      <a:r>
                        <a:rPr kumimoji="1" lang="en-US" altLang="ja-JP" sz="1400" b="0" i="0" u="none" strike="noStrike" kern="1200" cap="none" spc="0" normalizeH="0" baseline="0" noProof="0" dirty="0">
                          <a:ln>
                            <a:noFill/>
                          </a:ln>
                          <a:solidFill>
                            <a:srgbClr val="2C2C2C"/>
                          </a:solidFill>
                          <a:effectLst/>
                          <a:uLnTx/>
                          <a:uFillTx/>
                          <a:latin typeface="+mn-ea"/>
                          <a:ea typeface="+mn-ea"/>
                          <a:cs typeface="+mn-cs"/>
                        </a:rPr>
                        <a:t>)</a:t>
                      </a:r>
                      <a:endParaRPr kumimoji="1" lang="ja-JP" altLang="en-US" sz="1400" b="0" i="0" u="none" strike="noStrike" kern="1200" cap="none" spc="0" normalizeH="0" baseline="0" noProof="0" dirty="0">
                        <a:ln>
                          <a:noFill/>
                        </a:ln>
                        <a:solidFill>
                          <a:srgbClr val="2C2C2C"/>
                        </a:solidFill>
                        <a:effectLst/>
                        <a:uLnTx/>
                        <a:uFillTx/>
                        <a:latin typeface="+mn-ea"/>
                        <a:ea typeface="+mn-ea"/>
                        <a:cs typeface="+mn-cs"/>
                      </a:endParaRP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地域では賄えないリソースを</a:t>
                      </a:r>
                      <a:br>
                        <a:rPr kumimoji="1" lang="en-US" altLang="ja-JP" sz="1400" b="0" i="0" u="none" strike="noStrike" kern="1200" cap="none" spc="0" normalizeH="0" baseline="0" noProof="0" dirty="0">
                          <a:ln>
                            <a:noFill/>
                          </a:ln>
                          <a:solidFill>
                            <a:schemeClr val="tx1"/>
                          </a:solidFill>
                          <a:effectLst/>
                          <a:uLnTx/>
                          <a:uFillTx/>
                          <a:latin typeface="+mn-ea"/>
                          <a:ea typeface="+mn-ea"/>
                          <a:cs typeface="+mn-cs"/>
                        </a:rPr>
                      </a:br>
                      <a:r>
                        <a:rPr kumimoji="1" lang="ja-JP" altLang="en-US" sz="1400" b="0" i="0" u="none" strike="noStrike" kern="1200" cap="none" spc="0" normalizeH="0" baseline="0" noProof="0" dirty="0">
                          <a:ln>
                            <a:noFill/>
                          </a:ln>
                          <a:solidFill>
                            <a:schemeClr val="tx1"/>
                          </a:solidFill>
                          <a:effectLst/>
                          <a:uLnTx/>
                          <a:uFillTx/>
                          <a:latin typeface="+mn-ea"/>
                          <a:ea typeface="+mn-ea"/>
                          <a:cs typeface="+mn-cs"/>
                        </a:rPr>
                        <a:t>確保できる</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誘致できるかは不透明</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62105592"/>
                  </a:ext>
                </a:extLst>
              </a:tr>
              <a:tr h="570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2C2C2C"/>
                          </a:solidFill>
                          <a:effectLst/>
                          <a:uLnTx/>
                          <a:uFillTx/>
                          <a:latin typeface="+mn-ea"/>
                          <a:ea typeface="+mn-ea"/>
                          <a:cs typeface="+mn-cs"/>
                        </a:rPr>
                        <a:t>⑤直営</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児童・保護者の状況・ニーズを自治体が直接把握できる</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本事業にかかる人員確保・</a:t>
                      </a:r>
                      <a:br>
                        <a:rPr kumimoji="1" lang="en-US" altLang="ja-JP" sz="1400" b="0" i="0" u="none" strike="noStrike" kern="1200" cap="none" spc="0" normalizeH="0" baseline="0" noProof="0" dirty="0">
                          <a:ln>
                            <a:noFill/>
                          </a:ln>
                          <a:solidFill>
                            <a:schemeClr val="tx1"/>
                          </a:solidFill>
                          <a:effectLst/>
                          <a:uLnTx/>
                          <a:uFillTx/>
                          <a:latin typeface="+mn-ea"/>
                          <a:ea typeface="+mn-ea"/>
                          <a:cs typeface="+mn-cs"/>
                        </a:rPr>
                      </a:br>
                      <a:r>
                        <a:rPr kumimoji="1" lang="ja-JP" altLang="en-US" sz="1400" b="0" i="0" u="none" strike="noStrike" kern="1200" cap="none" spc="0" normalizeH="0" baseline="0" noProof="0" dirty="0">
                          <a:ln>
                            <a:noFill/>
                          </a:ln>
                          <a:solidFill>
                            <a:schemeClr val="tx1"/>
                          </a:solidFill>
                          <a:effectLst/>
                          <a:uLnTx/>
                          <a:uFillTx/>
                          <a:latin typeface="+mn-ea"/>
                          <a:ea typeface="+mn-ea"/>
                          <a:cs typeface="+mn-cs"/>
                        </a:rPr>
                        <a:t>運営管理・事務作業負担等、自治体の負担が大きい</a:t>
                      </a:r>
                    </a:p>
                  </a:txBody>
                  <a:tcPr marL="81142" marR="81142" marT="27047" marB="27047"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79293674"/>
                  </a:ext>
                </a:extLst>
              </a:tr>
            </a:tbl>
          </a:graphicData>
        </a:graphic>
      </p:graphicFrame>
      <p:sp>
        <p:nvSpPr>
          <p:cNvPr id="5" name="吹き出し: 角を丸めた四角形 4">
            <a:extLst>
              <a:ext uri="{FF2B5EF4-FFF2-40B4-BE49-F238E27FC236}">
                <a16:creationId xmlns:a16="http://schemas.microsoft.com/office/drawing/2014/main" id="{17E0C335-8122-CB72-F061-E63B78A33F3F}"/>
              </a:ext>
            </a:extLst>
          </p:cNvPr>
          <p:cNvSpPr/>
          <p:nvPr/>
        </p:nvSpPr>
        <p:spPr bwMode="gray">
          <a:xfrm>
            <a:off x="247996" y="2045460"/>
            <a:ext cx="4986982" cy="654376"/>
          </a:xfrm>
          <a:prstGeom prst="wedgeRoundRectCallout">
            <a:avLst>
              <a:gd name="adj1" fmla="val 55965"/>
              <a:gd name="adj2" fmla="val -32683"/>
              <a:gd name="adj3" fmla="val 16667"/>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algn="ctr"/>
            <a:r>
              <a:rPr kumimoji="1" lang="ja-JP" altLang="en-US" sz="1600">
                <a:solidFill>
                  <a:schemeClr val="tx1"/>
                </a:solidFill>
                <a:latin typeface="+mn-ea"/>
                <a:cs typeface="メイリオ" panose="020B0604030504040204" pitchFamily="50" charset="-128"/>
              </a:rPr>
              <a:t>事業者の</a:t>
            </a:r>
            <a:r>
              <a:rPr kumimoji="1" lang="en-US" altLang="ja-JP" sz="1600">
                <a:solidFill>
                  <a:schemeClr val="tx1"/>
                </a:solidFill>
                <a:latin typeface="+mn-ea"/>
                <a:cs typeface="メイリオ" panose="020B0604030504040204" pitchFamily="50" charset="-128"/>
              </a:rPr>
              <a:t>4</a:t>
            </a:r>
            <a:r>
              <a:rPr kumimoji="1" lang="ja-JP" altLang="en-US" sz="1600">
                <a:solidFill>
                  <a:schemeClr val="tx1"/>
                </a:solidFill>
                <a:latin typeface="+mn-ea"/>
                <a:cs typeface="メイリオ" panose="020B0604030504040204" pitchFamily="50" charset="-128"/>
              </a:rPr>
              <a:t>つの類型とメリット・デメリットと</a:t>
            </a:r>
            <a:endParaRPr kumimoji="1" lang="en-US" altLang="ja-JP" sz="1600">
              <a:solidFill>
                <a:schemeClr val="tx1"/>
              </a:solidFill>
              <a:latin typeface="+mn-ea"/>
              <a:cs typeface="メイリオ" panose="020B0604030504040204" pitchFamily="50" charset="-128"/>
            </a:endParaRPr>
          </a:p>
          <a:p>
            <a:pPr algn="ctr"/>
            <a:r>
              <a:rPr kumimoji="1" lang="ja-JP" altLang="en-US" sz="1600">
                <a:solidFill>
                  <a:schemeClr val="tx1"/>
                </a:solidFill>
                <a:latin typeface="+mn-ea"/>
                <a:cs typeface="メイリオ" panose="020B0604030504040204" pitchFamily="50" charset="-128"/>
              </a:rPr>
              <a:t>同じ課題を持つ実施自治体の声を紹介します。</a:t>
            </a:r>
            <a:endParaRPr kumimoji="1" lang="en-US" altLang="ja-JP" sz="1600">
              <a:solidFill>
                <a:schemeClr val="tx1"/>
              </a:solidFill>
              <a:latin typeface="+mn-ea"/>
              <a:cs typeface="メイリオ" panose="020B0604030504040204" pitchFamily="50" charset="-128"/>
            </a:endParaRPr>
          </a:p>
        </p:txBody>
      </p:sp>
      <p:grpSp>
        <p:nvGrpSpPr>
          <p:cNvPr id="9" name="グループ化 8">
            <a:extLst>
              <a:ext uri="{FF2B5EF4-FFF2-40B4-BE49-F238E27FC236}">
                <a16:creationId xmlns:a16="http://schemas.microsoft.com/office/drawing/2014/main" id="{60B8A452-260F-27FA-FF72-3B1FFBBF6FE9}"/>
              </a:ext>
            </a:extLst>
          </p:cNvPr>
          <p:cNvGrpSpPr>
            <a:grpSpLocks noChangeAspect="1"/>
          </p:cNvGrpSpPr>
          <p:nvPr/>
        </p:nvGrpSpPr>
        <p:grpSpPr bwMode="gray">
          <a:xfrm flipH="1">
            <a:off x="5841402" y="1802857"/>
            <a:ext cx="578702" cy="851484"/>
            <a:chOff x="8372476" y="2019300"/>
            <a:chExt cx="1912938" cy="2814638"/>
          </a:xfrm>
          <a:solidFill>
            <a:schemeClr val="tx1"/>
          </a:solidFill>
        </p:grpSpPr>
        <p:sp>
          <p:nvSpPr>
            <p:cNvPr id="10" name="Oval 24">
              <a:extLst>
                <a:ext uri="{FF2B5EF4-FFF2-40B4-BE49-F238E27FC236}">
                  <a16:creationId xmlns:a16="http://schemas.microsoft.com/office/drawing/2014/main" id="{1073F4EA-7BD6-485D-B2FA-E7D6B1CE34B2}"/>
                </a:ext>
              </a:extLst>
            </p:cNvPr>
            <p:cNvSpPr>
              <a:spLocks noChangeArrowheads="1"/>
            </p:cNvSpPr>
            <p:nvPr/>
          </p:nvSpPr>
          <p:spPr bwMode="gray">
            <a:xfrm>
              <a:off x="9237663" y="2019300"/>
              <a:ext cx="503238" cy="503238"/>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9" name="Freeform 25">
              <a:extLst>
                <a:ext uri="{FF2B5EF4-FFF2-40B4-BE49-F238E27FC236}">
                  <a16:creationId xmlns:a16="http://schemas.microsoft.com/office/drawing/2014/main" id="{CB8AD4F9-38D2-4767-31B4-03AF040B879C}"/>
                </a:ext>
              </a:extLst>
            </p:cNvPr>
            <p:cNvSpPr>
              <a:spLocks/>
            </p:cNvSpPr>
            <p:nvPr/>
          </p:nvSpPr>
          <p:spPr bwMode="gray">
            <a:xfrm>
              <a:off x="8372476" y="2293938"/>
              <a:ext cx="1912938" cy="2540000"/>
            </a:xfrm>
            <a:custGeom>
              <a:avLst/>
              <a:gdLst>
                <a:gd name="T0" fmla="*/ 655 w 4801"/>
                <a:gd name="T1" fmla="*/ 106 h 6389"/>
                <a:gd name="T2" fmla="*/ 1313 w 4801"/>
                <a:gd name="T3" fmla="*/ 764 h 6389"/>
                <a:gd name="T4" fmla="*/ 2263 w 4801"/>
                <a:gd name="T5" fmla="*/ 764 h 6389"/>
                <a:gd name="T6" fmla="*/ 3320 w 4801"/>
                <a:gd name="T7" fmla="*/ 764 h 6389"/>
                <a:gd name="T8" fmla="*/ 3614 w 4801"/>
                <a:gd name="T9" fmla="*/ 863 h 6389"/>
                <a:gd name="T10" fmla="*/ 4352 w 4801"/>
                <a:gd name="T11" fmla="*/ 1601 h 6389"/>
                <a:gd name="T12" fmla="*/ 4399 w 4801"/>
                <a:gd name="T13" fmla="*/ 1647 h 6389"/>
                <a:gd name="T14" fmla="*/ 4423 w 4801"/>
                <a:gd name="T15" fmla="*/ 1675 h 6389"/>
                <a:gd name="T16" fmla="*/ 4481 w 4801"/>
                <a:gd name="T17" fmla="*/ 1792 h 6389"/>
                <a:gd name="T18" fmla="*/ 4762 w 4801"/>
                <a:gd name="T19" fmla="*/ 2843 h 6389"/>
                <a:gd name="T20" fmla="*/ 4635 w 4801"/>
                <a:gd name="T21" fmla="*/ 3223 h 6389"/>
                <a:gd name="T22" fmla="*/ 4635 w 4801"/>
                <a:gd name="T23" fmla="*/ 3223 h 6389"/>
                <a:gd name="T24" fmla="*/ 4062 w 4801"/>
                <a:gd name="T25" fmla="*/ 3031 h 6389"/>
                <a:gd name="T26" fmla="*/ 3715 w 4801"/>
                <a:gd name="T27" fmla="*/ 1990 h 6389"/>
                <a:gd name="T28" fmla="*/ 3715 w 4801"/>
                <a:gd name="T29" fmla="*/ 3134 h 6389"/>
                <a:gd name="T30" fmla="*/ 3714 w 4801"/>
                <a:gd name="T31" fmla="*/ 4392 h 6389"/>
                <a:gd name="T32" fmla="*/ 3715 w 4801"/>
                <a:gd name="T33" fmla="*/ 4393 h 6389"/>
                <a:gd name="T34" fmla="*/ 3714 w 4801"/>
                <a:gd name="T35" fmla="*/ 6025 h 6389"/>
                <a:gd name="T36" fmla="*/ 3352 w 4801"/>
                <a:gd name="T37" fmla="*/ 6389 h 6389"/>
                <a:gd name="T38" fmla="*/ 2989 w 4801"/>
                <a:gd name="T39" fmla="*/ 6025 h 6389"/>
                <a:gd name="T40" fmla="*/ 2989 w 4801"/>
                <a:gd name="T41" fmla="*/ 4393 h 6389"/>
                <a:gd name="T42" fmla="*/ 2989 w 4801"/>
                <a:gd name="T43" fmla="*/ 4392 h 6389"/>
                <a:gd name="T44" fmla="*/ 2989 w 4801"/>
                <a:gd name="T45" fmla="*/ 3486 h 6389"/>
                <a:gd name="T46" fmla="*/ 2626 w 4801"/>
                <a:gd name="T47" fmla="*/ 4391 h 6389"/>
                <a:gd name="T48" fmla="*/ 2626 w 4801"/>
                <a:gd name="T49" fmla="*/ 4393 h 6389"/>
                <a:gd name="T50" fmla="*/ 2626 w 4801"/>
                <a:gd name="T51" fmla="*/ 6023 h 6389"/>
                <a:gd name="T52" fmla="*/ 2626 w 4801"/>
                <a:gd name="T53" fmla="*/ 6026 h 6389"/>
                <a:gd name="T54" fmla="*/ 1900 w 4801"/>
                <a:gd name="T55" fmla="*/ 6026 h 6389"/>
                <a:gd name="T56" fmla="*/ 1900 w 4801"/>
                <a:gd name="T57" fmla="*/ 6023 h 6389"/>
                <a:gd name="T58" fmla="*/ 1900 w 4801"/>
                <a:gd name="T59" fmla="*/ 4393 h 6389"/>
                <a:gd name="T60" fmla="*/ 1900 w 4801"/>
                <a:gd name="T61" fmla="*/ 4391 h 6389"/>
                <a:gd name="T62" fmla="*/ 1900 w 4801"/>
                <a:gd name="T63" fmla="*/ 3123 h 6389"/>
                <a:gd name="T64" fmla="*/ 1900 w 4801"/>
                <a:gd name="T65" fmla="*/ 1490 h 6389"/>
                <a:gd name="T66" fmla="*/ 1168 w 4801"/>
                <a:gd name="T67" fmla="*/ 1495 h 6389"/>
                <a:gd name="T68" fmla="*/ 142 w 4801"/>
                <a:gd name="T69" fmla="*/ 619 h 6389"/>
                <a:gd name="T70" fmla="*/ 142 w 4801"/>
                <a:gd name="T71" fmla="*/ 106 h 6389"/>
                <a:gd name="T72" fmla="*/ 398 w 4801"/>
                <a:gd name="T73" fmla="*/ 0 h 6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1" h="6389">
                  <a:moveTo>
                    <a:pt x="398" y="0"/>
                  </a:moveTo>
                  <a:cubicBezTo>
                    <a:pt x="491" y="0"/>
                    <a:pt x="584" y="35"/>
                    <a:pt x="655" y="106"/>
                  </a:cubicBezTo>
                  <a:lnTo>
                    <a:pt x="655" y="106"/>
                  </a:lnTo>
                  <a:lnTo>
                    <a:pt x="1313" y="764"/>
                  </a:lnTo>
                  <a:lnTo>
                    <a:pt x="2262" y="764"/>
                  </a:lnTo>
                  <a:lnTo>
                    <a:pt x="2263" y="764"/>
                  </a:lnTo>
                  <a:lnTo>
                    <a:pt x="2265" y="764"/>
                  </a:lnTo>
                  <a:lnTo>
                    <a:pt x="3320" y="764"/>
                  </a:lnTo>
                  <a:lnTo>
                    <a:pt x="3358" y="757"/>
                  </a:lnTo>
                  <a:cubicBezTo>
                    <a:pt x="3450" y="757"/>
                    <a:pt x="3543" y="792"/>
                    <a:pt x="3614" y="863"/>
                  </a:cubicBezTo>
                  <a:lnTo>
                    <a:pt x="3614" y="863"/>
                  </a:lnTo>
                  <a:lnTo>
                    <a:pt x="4352" y="1601"/>
                  </a:lnTo>
                  <a:lnTo>
                    <a:pt x="4368" y="1612"/>
                  </a:lnTo>
                  <a:lnTo>
                    <a:pt x="4399" y="1647"/>
                  </a:lnTo>
                  <a:lnTo>
                    <a:pt x="4417" y="1662"/>
                  </a:lnTo>
                  <a:lnTo>
                    <a:pt x="4423" y="1675"/>
                  </a:lnTo>
                  <a:lnTo>
                    <a:pt x="4437" y="1692"/>
                  </a:lnTo>
                  <a:cubicBezTo>
                    <a:pt x="4456" y="1722"/>
                    <a:pt x="4471" y="1755"/>
                    <a:pt x="4481" y="1792"/>
                  </a:cubicBezTo>
                  <a:lnTo>
                    <a:pt x="4481" y="1792"/>
                  </a:lnTo>
                  <a:lnTo>
                    <a:pt x="4762" y="2843"/>
                  </a:lnTo>
                  <a:lnTo>
                    <a:pt x="4762" y="2843"/>
                  </a:lnTo>
                  <a:cubicBezTo>
                    <a:pt x="4801" y="2988"/>
                    <a:pt x="4746" y="3136"/>
                    <a:pt x="4635" y="3223"/>
                  </a:cubicBezTo>
                  <a:lnTo>
                    <a:pt x="4635" y="3223"/>
                  </a:lnTo>
                  <a:lnTo>
                    <a:pt x="4635" y="3223"/>
                  </a:lnTo>
                  <a:cubicBezTo>
                    <a:pt x="4598" y="3252"/>
                    <a:pt x="4554" y="3274"/>
                    <a:pt x="4506" y="3287"/>
                  </a:cubicBezTo>
                  <a:cubicBezTo>
                    <a:pt x="4312" y="3339"/>
                    <a:pt x="4113" y="3224"/>
                    <a:pt x="4062" y="3031"/>
                  </a:cubicBezTo>
                  <a:lnTo>
                    <a:pt x="3808" y="2083"/>
                  </a:lnTo>
                  <a:lnTo>
                    <a:pt x="3715" y="1990"/>
                  </a:lnTo>
                  <a:lnTo>
                    <a:pt x="3715" y="3123"/>
                  </a:lnTo>
                  <a:lnTo>
                    <a:pt x="3715" y="3134"/>
                  </a:lnTo>
                  <a:lnTo>
                    <a:pt x="3715" y="4391"/>
                  </a:lnTo>
                  <a:lnTo>
                    <a:pt x="3714" y="4392"/>
                  </a:lnTo>
                  <a:lnTo>
                    <a:pt x="3715" y="4393"/>
                  </a:lnTo>
                  <a:lnTo>
                    <a:pt x="3715" y="4393"/>
                  </a:lnTo>
                  <a:lnTo>
                    <a:pt x="3715" y="6023"/>
                  </a:lnTo>
                  <a:lnTo>
                    <a:pt x="3714" y="6025"/>
                  </a:lnTo>
                  <a:lnTo>
                    <a:pt x="3715" y="6026"/>
                  </a:lnTo>
                  <a:cubicBezTo>
                    <a:pt x="3715" y="6226"/>
                    <a:pt x="3552" y="6389"/>
                    <a:pt x="3352" y="6389"/>
                  </a:cubicBezTo>
                  <a:cubicBezTo>
                    <a:pt x="3151" y="6389"/>
                    <a:pt x="2989" y="6226"/>
                    <a:pt x="2989" y="6026"/>
                  </a:cubicBezTo>
                  <a:lnTo>
                    <a:pt x="2989" y="6025"/>
                  </a:lnTo>
                  <a:lnTo>
                    <a:pt x="2989" y="6023"/>
                  </a:lnTo>
                  <a:lnTo>
                    <a:pt x="2989" y="4393"/>
                  </a:lnTo>
                  <a:lnTo>
                    <a:pt x="2989" y="4393"/>
                  </a:lnTo>
                  <a:lnTo>
                    <a:pt x="2989" y="4392"/>
                  </a:lnTo>
                  <a:lnTo>
                    <a:pt x="2989" y="4391"/>
                  </a:lnTo>
                  <a:lnTo>
                    <a:pt x="2989" y="3486"/>
                  </a:lnTo>
                  <a:lnTo>
                    <a:pt x="2626" y="3486"/>
                  </a:lnTo>
                  <a:lnTo>
                    <a:pt x="2626" y="4391"/>
                  </a:lnTo>
                  <a:lnTo>
                    <a:pt x="2626" y="4392"/>
                  </a:lnTo>
                  <a:lnTo>
                    <a:pt x="2626" y="4393"/>
                  </a:lnTo>
                  <a:lnTo>
                    <a:pt x="2626" y="4393"/>
                  </a:lnTo>
                  <a:lnTo>
                    <a:pt x="2626" y="6023"/>
                  </a:lnTo>
                  <a:lnTo>
                    <a:pt x="2626" y="6025"/>
                  </a:lnTo>
                  <a:lnTo>
                    <a:pt x="2626" y="6026"/>
                  </a:lnTo>
                  <a:cubicBezTo>
                    <a:pt x="2626" y="6226"/>
                    <a:pt x="2463" y="6389"/>
                    <a:pt x="2263" y="6389"/>
                  </a:cubicBezTo>
                  <a:cubicBezTo>
                    <a:pt x="2063" y="6389"/>
                    <a:pt x="1900" y="6226"/>
                    <a:pt x="1900" y="6026"/>
                  </a:cubicBezTo>
                  <a:lnTo>
                    <a:pt x="1900" y="6025"/>
                  </a:lnTo>
                  <a:lnTo>
                    <a:pt x="1900" y="6023"/>
                  </a:lnTo>
                  <a:lnTo>
                    <a:pt x="1900" y="4393"/>
                  </a:lnTo>
                  <a:lnTo>
                    <a:pt x="1900" y="4393"/>
                  </a:lnTo>
                  <a:lnTo>
                    <a:pt x="1900" y="4392"/>
                  </a:lnTo>
                  <a:lnTo>
                    <a:pt x="1900" y="4391"/>
                  </a:lnTo>
                  <a:lnTo>
                    <a:pt x="1900" y="3123"/>
                  </a:lnTo>
                  <a:lnTo>
                    <a:pt x="1900" y="3123"/>
                  </a:lnTo>
                  <a:lnTo>
                    <a:pt x="1900" y="3122"/>
                  </a:lnTo>
                  <a:lnTo>
                    <a:pt x="1900" y="1490"/>
                  </a:lnTo>
                  <a:lnTo>
                    <a:pt x="1195" y="1490"/>
                  </a:lnTo>
                  <a:lnTo>
                    <a:pt x="1168" y="1495"/>
                  </a:lnTo>
                  <a:cubicBezTo>
                    <a:pt x="1075" y="1495"/>
                    <a:pt x="982" y="1460"/>
                    <a:pt x="911" y="1389"/>
                  </a:cubicBezTo>
                  <a:lnTo>
                    <a:pt x="142" y="619"/>
                  </a:lnTo>
                  <a:cubicBezTo>
                    <a:pt x="0" y="477"/>
                    <a:pt x="0" y="248"/>
                    <a:pt x="142" y="106"/>
                  </a:cubicBezTo>
                  <a:lnTo>
                    <a:pt x="142" y="106"/>
                  </a:lnTo>
                  <a:lnTo>
                    <a:pt x="142" y="106"/>
                  </a:lnTo>
                  <a:cubicBezTo>
                    <a:pt x="213" y="35"/>
                    <a:pt x="305" y="0"/>
                    <a:pt x="3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22" name="グループ化 21">
            <a:extLst>
              <a:ext uri="{FF2B5EF4-FFF2-40B4-BE49-F238E27FC236}">
                <a16:creationId xmlns:a16="http://schemas.microsoft.com/office/drawing/2014/main" id="{DD3D20DF-F72A-BF02-6E8B-F7F0633AFBA7}"/>
              </a:ext>
            </a:extLst>
          </p:cNvPr>
          <p:cNvGrpSpPr>
            <a:grpSpLocks noChangeAspect="1"/>
          </p:cNvGrpSpPr>
          <p:nvPr/>
        </p:nvGrpSpPr>
        <p:grpSpPr bwMode="gray">
          <a:xfrm>
            <a:off x="5999503" y="1592362"/>
            <a:ext cx="181473" cy="86705"/>
            <a:chOff x="8285787" y="3546537"/>
            <a:chExt cx="211190" cy="100903"/>
          </a:xfrm>
          <a:solidFill>
            <a:schemeClr val="tx1"/>
          </a:solidFill>
        </p:grpSpPr>
        <p:sp>
          <p:nvSpPr>
            <p:cNvPr id="23" name="正方形/長方形 22">
              <a:extLst>
                <a:ext uri="{FF2B5EF4-FFF2-40B4-BE49-F238E27FC236}">
                  <a16:creationId xmlns:a16="http://schemas.microsoft.com/office/drawing/2014/main" id="{D7D3EDC2-61C9-6602-C3AF-A794DD8B1670}"/>
                </a:ext>
              </a:extLst>
            </p:cNvPr>
            <p:cNvSpPr/>
            <p:nvPr/>
          </p:nvSpPr>
          <p:spPr bwMode="gray">
            <a:xfrm>
              <a:off x="8373384" y="3546537"/>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4" name="正方形/長方形 23">
              <a:extLst>
                <a:ext uri="{FF2B5EF4-FFF2-40B4-BE49-F238E27FC236}">
                  <a16:creationId xmlns:a16="http://schemas.microsoft.com/office/drawing/2014/main" id="{975C0586-F94E-1E96-FA40-E4E64D9B1297}"/>
                </a:ext>
              </a:extLst>
            </p:cNvPr>
            <p:cNvSpPr/>
            <p:nvPr/>
          </p:nvSpPr>
          <p:spPr bwMode="gray">
            <a:xfrm rot="19800000">
              <a:off x="8285787" y="3575440"/>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5" name="正方形/長方形 24">
              <a:extLst>
                <a:ext uri="{FF2B5EF4-FFF2-40B4-BE49-F238E27FC236}">
                  <a16:creationId xmlns:a16="http://schemas.microsoft.com/office/drawing/2014/main" id="{DF1F84E6-851C-EB54-D9D2-BFCC054D042B}"/>
                </a:ext>
              </a:extLst>
            </p:cNvPr>
            <p:cNvSpPr/>
            <p:nvPr/>
          </p:nvSpPr>
          <p:spPr bwMode="gray">
            <a:xfrm rot="1800000">
              <a:off x="8460977" y="3575440"/>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grpSp>
      <p:sp>
        <p:nvSpPr>
          <p:cNvPr id="53" name="タイトル 52">
            <a:extLst>
              <a:ext uri="{FF2B5EF4-FFF2-40B4-BE49-F238E27FC236}">
                <a16:creationId xmlns:a16="http://schemas.microsoft.com/office/drawing/2014/main" id="{AA6B590D-F4F0-FCC3-CD07-D08B4E3367E3}"/>
              </a:ext>
            </a:extLst>
          </p:cNvPr>
          <p:cNvSpPr>
            <a:spLocks noGrp="1"/>
          </p:cNvSpPr>
          <p:nvPr>
            <p:ph type="title"/>
          </p:nvPr>
        </p:nvSpPr>
        <p:spPr/>
        <p:txBody>
          <a:bodyPr/>
          <a:lstStyle/>
          <a:p>
            <a:r>
              <a:rPr lang="ja-JP" altLang="en-US"/>
              <a:t>事業</a:t>
            </a:r>
            <a:r>
              <a:rPr lang="ja-JP" altLang="en-US">
                <a:solidFill>
                  <a:schemeClr val="tx2"/>
                </a:solidFill>
              </a:rPr>
              <a:t>検討・準備時</a:t>
            </a:r>
          </a:p>
        </p:txBody>
      </p:sp>
      <p:grpSp>
        <p:nvGrpSpPr>
          <p:cNvPr id="2" name="グループ化 1">
            <a:extLst>
              <a:ext uri="{FF2B5EF4-FFF2-40B4-BE49-F238E27FC236}">
                <a16:creationId xmlns:a16="http://schemas.microsoft.com/office/drawing/2014/main" id="{78A741B0-FAD3-0FD7-A827-7F9C87E6BA74}"/>
              </a:ext>
            </a:extLst>
          </p:cNvPr>
          <p:cNvGrpSpPr/>
          <p:nvPr/>
        </p:nvGrpSpPr>
        <p:grpSpPr>
          <a:xfrm>
            <a:off x="5353766" y="9008374"/>
            <a:ext cx="1264681" cy="299362"/>
            <a:chOff x="4090261" y="6979182"/>
            <a:chExt cx="1264681" cy="299362"/>
          </a:xfrm>
        </p:grpSpPr>
        <p:sp>
          <p:nvSpPr>
            <p:cNvPr id="7" name="正方形/長方形 6">
              <a:extLst>
                <a:ext uri="{FF2B5EF4-FFF2-40B4-BE49-F238E27FC236}">
                  <a16:creationId xmlns:a16="http://schemas.microsoft.com/office/drawing/2014/main" id="{27BD8C8C-2E44-7537-7607-4E8934A35511}"/>
                </a:ext>
              </a:extLst>
            </p:cNvPr>
            <p:cNvSpPr/>
            <p:nvPr/>
          </p:nvSpPr>
          <p:spPr>
            <a:xfrm>
              <a:off x="4149080" y="7201054"/>
              <a:ext cx="1038704" cy="77490"/>
            </a:xfrm>
            <a:prstGeom prst="rect">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tx2">
                    <a:lumMod val="50000"/>
                  </a:schemeClr>
                </a:solidFill>
                <a:latin typeface="+mn-ea"/>
                <a:cs typeface="メイリオ" panose="020B0604030504040204" pitchFamily="50" charset="-128"/>
              </a:endParaRPr>
            </a:p>
          </p:txBody>
        </p:sp>
        <p:sp>
          <p:nvSpPr>
            <p:cNvPr id="11" name="直角三角形 10">
              <a:extLst>
                <a:ext uri="{FF2B5EF4-FFF2-40B4-BE49-F238E27FC236}">
                  <a16:creationId xmlns:a16="http://schemas.microsoft.com/office/drawing/2014/main" id="{7CF3D9B1-4E18-BC23-663F-24A7ECF458D9}"/>
                </a:ext>
              </a:extLst>
            </p:cNvPr>
            <p:cNvSpPr/>
            <p:nvPr/>
          </p:nvSpPr>
          <p:spPr>
            <a:xfrm>
              <a:off x="5033467" y="7028610"/>
              <a:ext cx="321475" cy="249934"/>
            </a:xfrm>
            <a:prstGeom prst="r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tx2">
                    <a:lumMod val="50000"/>
                  </a:schemeClr>
                </a:solidFill>
                <a:latin typeface="+mn-ea"/>
                <a:cs typeface="メイリオ" panose="020B0604030504040204" pitchFamily="50" charset="-128"/>
              </a:endParaRPr>
            </a:p>
          </p:txBody>
        </p:sp>
        <p:sp>
          <p:nvSpPr>
            <p:cNvPr id="12" name="テキスト ボックス 11">
              <a:extLst>
                <a:ext uri="{FF2B5EF4-FFF2-40B4-BE49-F238E27FC236}">
                  <a16:creationId xmlns:a16="http://schemas.microsoft.com/office/drawing/2014/main" id="{34536D44-2F12-0420-4590-C2F65F267EAA}"/>
                </a:ext>
              </a:extLst>
            </p:cNvPr>
            <p:cNvSpPr txBox="1"/>
            <p:nvPr/>
          </p:nvSpPr>
          <p:spPr>
            <a:xfrm>
              <a:off x="4090261" y="6979182"/>
              <a:ext cx="840200" cy="246221"/>
            </a:xfrm>
            <a:prstGeom prst="rect">
              <a:avLst/>
            </a:prstGeom>
            <a:noFill/>
          </p:spPr>
          <p:txBody>
            <a:bodyPr wrap="square">
              <a:spAutoFit/>
            </a:bodyPr>
            <a:lstStyle/>
            <a:p>
              <a:r>
                <a:rPr kumimoji="1" lang="ja-JP" altLang="en-US" sz="1000" b="1">
                  <a:solidFill>
                    <a:schemeClr val="tx2">
                      <a:lumMod val="50000"/>
                    </a:schemeClr>
                  </a:solidFill>
                  <a:latin typeface="+mn-ea"/>
                </a:rPr>
                <a:t>次頁に続く</a:t>
              </a:r>
            </a:p>
          </p:txBody>
        </p:sp>
      </p:grpSp>
      <p:graphicFrame>
        <p:nvGraphicFramePr>
          <p:cNvPr id="13" name="表 12">
            <a:extLst>
              <a:ext uri="{FF2B5EF4-FFF2-40B4-BE49-F238E27FC236}">
                <a16:creationId xmlns:a16="http://schemas.microsoft.com/office/drawing/2014/main" id="{E07C3264-C4F5-DE8B-C7FF-1C14E53A2D3B}"/>
              </a:ext>
            </a:extLst>
          </p:cNvPr>
          <p:cNvGraphicFramePr>
            <a:graphicFrameLocks noGrp="1"/>
          </p:cNvGraphicFramePr>
          <p:nvPr>
            <p:extLst>
              <p:ext uri="{D42A27DB-BD31-4B8C-83A1-F6EECF244321}">
                <p14:modId xmlns:p14="http://schemas.microsoft.com/office/powerpoint/2010/main" val="4111503723"/>
              </p:ext>
            </p:extLst>
          </p:nvPr>
        </p:nvGraphicFramePr>
        <p:xfrm>
          <a:off x="197146" y="6845260"/>
          <a:ext cx="4151351" cy="288000"/>
        </p:xfrm>
        <a:graphic>
          <a:graphicData uri="http://schemas.openxmlformats.org/drawingml/2006/table">
            <a:tbl>
              <a:tblPr firstRow="1" bandRow="1">
                <a:tableStyleId>{5C22544A-7EE6-4342-B048-85BDC9FD1C3A}</a:tableStyleId>
              </a:tblPr>
              <a:tblGrid>
                <a:gridCol w="4151351">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参考事例（詳細は次ページ）</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4" name="吹き出し: 角を丸めた四角形 13">
            <a:extLst>
              <a:ext uri="{FF2B5EF4-FFF2-40B4-BE49-F238E27FC236}">
                <a16:creationId xmlns:a16="http://schemas.microsoft.com/office/drawing/2014/main" id="{5FCAD1CD-D480-3419-539A-27775C478D4A}"/>
              </a:ext>
            </a:extLst>
          </p:cNvPr>
          <p:cNvSpPr/>
          <p:nvPr/>
        </p:nvSpPr>
        <p:spPr bwMode="gray">
          <a:xfrm>
            <a:off x="316637" y="7234523"/>
            <a:ext cx="4986982" cy="770642"/>
          </a:xfrm>
          <a:prstGeom prst="wedgeRoundRectCallout">
            <a:avLst>
              <a:gd name="adj1" fmla="val 55699"/>
              <a:gd name="adj2" fmla="val -18506"/>
              <a:gd name="adj3" fmla="val 16667"/>
            </a:avLst>
          </a:prstGeom>
          <a:solidFill>
            <a:schemeClr val="tx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algn="ctr"/>
            <a:r>
              <a:rPr kumimoji="1" lang="ja-JP" altLang="en-US" sz="1600" b="1">
                <a:solidFill>
                  <a:schemeClr val="tx2"/>
                </a:solidFill>
                <a:latin typeface="+mn-ea"/>
                <a:cs typeface="メイリオ" panose="020B0604030504040204" pitchFamily="50" charset="-128"/>
              </a:rPr>
              <a:t>直営</a:t>
            </a:r>
            <a:r>
              <a:rPr kumimoji="1" lang="ja-JP" altLang="en-US" sz="1600">
                <a:solidFill>
                  <a:schemeClr val="tx1"/>
                </a:solidFill>
                <a:latin typeface="+mn-ea"/>
                <a:cs typeface="メイリオ" panose="020B0604030504040204" pitchFamily="50" charset="-128"/>
              </a:rPr>
              <a:t>で実施しています。</a:t>
            </a:r>
            <a:endParaRPr kumimoji="1" lang="en-US" altLang="ja-JP" sz="1600">
              <a:solidFill>
                <a:schemeClr val="tx1"/>
              </a:solidFill>
              <a:latin typeface="+mn-ea"/>
              <a:cs typeface="メイリオ" panose="020B0604030504040204" pitchFamily="50" charset="-128"/>
            </a:endParaRPr>
          </a:p>
          <a:p>
            <a:pPr algn="ctr"/>
            <a:r>
              <a:rPr kumimoji="1" lang="ja-JP" altLang="en-US" sz="1600" b="1">
                <a:solidFill>
                  <a:schemeClr val="tx2"/>
                </a:solidFill>
                <a:latin typeface="+mn-ea"/>
                <a:cs typeface="メイリオ" panose="020B0604030504040204" pitchFamily="50" charset="-128"/>
              </a:rPr>
              <a:t>学校内の空き教室</a:t>
            </a:r>
            <a:r>
              <a:rPr kumimoji="1" lang="ja-JP" altLang="en-US" sz="1600">
                <a:solidFill>
                  <a:schemeClr val="tx1"/>
                </a:solidFill>
                <a:latin typeface="+mn-ea"/>
                <a:cs typeface="メイリオ" panose="020B0604030504040204" pitchFamily="50" charset="-128"/>
              </a:rPr>
              <a:t>を活用して開設しました。</a:t>
            </a:r>
            <a:endParaRPr kumimoji="1" lang="en-US" altLang="ja-JP" sz="1600">
              <a:solidFill>
                <a:schemeClr val="tx1"/>
              </a:solidFill>
              <a:latin typeface="+mn-ea"/>
              <a:cs typeface="メイリオ" panose="020B0604030504040204" pitchFamily="50" charset="-128"/>
            </a:endParaRPr>
          </a:p>
        </p:txBody>
      </p:sp>
      <p:sp>
        <p:nvSpPr>
          <p:cNvPr id="36" name="吹き出し: 角を丸めた四角形 35">
            <a:extLst>
              <a:ext uri="{FF2B5EF4-FFF2-40B4-BE49-F238E27FC236}">
                <a16:creationId xmlns:a16="http://schemas.microsoft.com/office/drawing/2014/main" id="{4AA18EF6-42A4-DED5-457E-F653D369932B}"/>
              </a:ext>
            </a:extLst>
          </p:cNvPr>
          <p:cNvSpPr/>
          <p:nvPr/>
        </p:nvSpPr>
        <p:spPr bwMode="gray">
          <a:xfrm>
            <a:off x="316637" y="8105096"/>
            <a:ext cx="4986982" cy="770642"/>
          </a:xfrm>
          <a:prstGeom prst="wedgeRoundRectCallout">
            <a:avLst>
              <a:gd name="adj1" fmla="val 54902"/>
              <a:gd name="adj2" fmla="val -2599"/>
              <a:gd name="adj3" fmla="val 16667"/>
            </a:avLst>
          </a:prstGeom>
          <a:solidFill>
            <a:schemeClr val="tx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algn="ctr"/>
            <a:r>
              <a:rPr kumimoji="1" lang="ja-JP" altLang="en-US" sz="1600" b="1">
                <a:solidFill>
                  <a:schemeClr val="tx2"/>
                </a:solidFill>
                <a:latin typeface="+mn-ea"/>
                <a:cs typeface="メイリオ" panose="020B0604030504040204" pitchFamily="50" charset="-128"/>
              </a:rPr>
              <a:t>３者</a:t>
            </a:r>
            <a:r>
              <a:rPr kumimoji="1" lang="en-US" altLang="ja-JP" sz="1600" b="1">
                <a:solidFill>
                  <a:schemeClr val="tx2"/>
                </a:solidFill>
                <a:latin typeface="+mn-ea"/>
                <a:cs typeface="メイリオ" panose="020B0604030504040204" pitchFamily="50" charset="-128"/>
              </a:rPr>
              <a:t>3</a:t>
            </a:r>
            <a:r>
              <a:rPr kumimoji="1" lang="ja-JP" altLang="en-US" sz="1600" b="1">
                <a:solidFill>
                  <a:schemeClr val="tx2"/>
                </a:solidFill>
                <a:latin typeface="+mn-ea"/>
                <a:cs typeface="メイリオ" panose="020B0604030504040204" pitchFamily="50" charset="-128"/>
              </a:rPr>
              <a:t>か所（市社会福祉協議会、</a:t>
            </a:r>
            <a:br>
              <a:rPr kumimoji="1" lang="ja-JP" altLang="en-US" sz="1600" b="1">
                <a:solidFill>
                  <a:schemeClr val="tx2"/>
                </a:solidFill>
                <a:latin typeface="+mn-ea"/>
                <a:cs typeface="メイリオ" panose="020B0604030504040204" pitchFamily="50" charset="-128"/>
              </a:rPr>
            </a:br>
            <a:r>
              <a:rPr kumimoji="1" lang="ja-JP" altLang="en-US" sz="1600" b="1">
                <a:solidFill>
                  <a:schemeClr val="tx2"/>
                </a:solidFill>
                <a:latin typeface="+mn-ea"/>
                <a:cs typeface="メイリオ" panose="020B0604030504040204" pitchFamily="50" charset="-128"/>
              </a:rPr>
              <a:t>社会的養育総合支援センター、医療法人）の</a:t>
            </a:r>
            <a:endParaRPr kumimoji="1" lang="en-US" altLang="ja-JP" sz="1600" b="1">
              <a:solidFill>
                <a:schemeClr val="tx2"/>
              </a:solidFill>
              <a:latin typeface="+mn-ea"/>
              <a:cs typeface="メイリオ" panose="020B0604030504040204" pitchFamily="50" charset="-128"/>
            </a:endParaRPr>
          </a:p>
          <a:p>
            <a:pPr algn="ctr"/>
            <a:r>
              <a:rPr kumimoji="1" lang="ja-JP" altLang="en-US" sz="1600" b="1">
                <a:solidFill>
                  <a:schemeClr val="tx2"/>
                </a:solidFill>
                <a:latin typeface="+mn-ea"/>
                <a:cs typeface="メイリオ" panose="020B0604030504040204" pitchFamily="50" charset="-128"/>
              </a:rPr>
              <a:t>コンソーシアム</a:t>
            </a:r>
            <a:r>
              <a:rPr kumimoji="1" lang="ja-JP" altLang="en-US" sz="1600">
                <a:solidFill>
                  <a:schemeClr val="tx1"/>
                </a:solidFill>
                <a:latin typeface="+mn-ea"/>
                <a:cs typeface="メイリオ" panose="020B0604030504040204" pitchFamily="50" charset="-128"/>
              </a:rPr>
              <a:t>で運営をしています。</a:t>
            </a:r>
            <a:endParaRPr kumimoji="1" lang="en-US" altLang="ja-JP" sz="1600">
              <a:solidFill>
                <a:schemeClr val="tx1"/>
              </a:solidFill>
              <a:latin typeface="+mn-ea"/>
              <a:cs typeface="メイリオ" panose="020B0604030504040204" pitchFamily="50" charset="-128"/>
            </a:endParaRPr>
          </a:p>
        </p:txBody>
      </p:sp>
      <p:grpSp>
        <p:nvGrpSpPr>
          <p:cNvPr id="37" name="グループ化 36">
            <a:extLst>
              <a:ext uri="{FF2B5EF4-FFF2-40B4-BE49-F238E27FC236}">
                <a16:creationId xmlns:a16="http://schemas.microsoft.com/office/drawing/2014/main" id="{CC95F92F-E664-0EB6-CB73-2FAC9954675D}"/>
              </a:ext>
            </a:extLst>
          </p:cNvPr>
          <p:cNvGrpSpPr/>
          <p:nvPr/>
        </p:nvGrpSpPr>
        <p:grpSpPr>
          <a:xfrm>
            <a:off x="5803230" y="8120806"/>
            <a:ext cx="432000" cy="432000"/>
            <a:chOff x="3947356" y="2674996"/>
            <a:chExt cx="609600" cy="649230"/>
          </a:xfrm>
        </p:grpSpPr>
        <p:sp>
          <p:nvSpPr>
            <p:cNvPr id="38" name="フリーフォーム: 図形 37">
              <a:extLst>
                <a:ext uri="{FF2B5EF4-FFF2-40B4-BE49-F238E27FC236}">
                  <a16:creationId xmlns:a16="http://schemas.microsoft.com/office/drawing/2014/main" id="{2518CFD9-304B-BECF-BC19-49024570A52F}"/>
                </a:ext>
              </a:extLst>
            </p:cNvPr>
            <p:cNvSpPr/>
            <p:nvPr/>
          </p:nvSpPr>
          <p:spPr>
            <a:xfrm>
              <a:off x="4099756" y="2674996"/>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tx1"/>
            </a:solidFill>
            <a:ln w="9525" cap="flat">
              <a:noFill/>
              <a:prstDash val="solid"/>
              <a:miter/>
            </a:ln>
          </p:spPr>
          <p:txBody>
            <a:bodyPr rtlCol="0" anchor="ctr"/>
            <a:lstStyle/>
            <a:p>
              <a:endParaRPr lang="ja-JP" altLang="en-US"/>
            </a:p>
          </p:txBody>
        </p:sp>
        <p:grpSp>
          <p:nvGrpSpPr>
            <p:cNvPr id="39" name="グループ化 38">
              <a:extLst>
                <a:ext uri="{FF2B5EF4-FFF2-40B4-BE49-F238E27FC236}">
                  <a16:creationId xmlns:a16="http://schemas.microsoft.com/office/drawing/2014/main" id="{F1C37D1E-8358-FA9E-123A-ED028E8EDD8B}"/>
                </a:ext>
              </a:extLst>
            </p:cNvPr>
            <p:cNvGrpSpPr/>
            <p:nvPr/>
          </p:nvGrpSpPr>
          <p:grpSpPr>
            <a:xfrm>
              <a:off x="4204275" y="3034035"/>
              <a:ext cx="95763" cy="290191"/>
              <a:chOff x="4204275" y="3034035"/>
              <a:chExt cx="95763" cy="290191"/>
            </a:xfrm>
          </p:grpSpPr>
          <p:sp>
            <p:nvSpPr>
              <p:cNvPr id="51" name="台形 50">
                <a:extLst>
                  <a:ext uri="{FF2B5EF4-FFF2-40B4-BE49-F238E27FC236}">
                    <a16:creationId xmlns:a16="http://schemas.microsoft.com/office/drawing/2014/main" id="{715AD592-CE2C-36EF-A734-912A691DA8DD}"/>
                  </a:ext>
                </a:extLst>
              </p:cNvPr>
              <p:cNvSpPr/>
              <p:nvPr/>
            </p:nvSpPr>
            <p:spPr>
              <a:xfrm rot="10800000">
                <a:off x="4204275" y="3034035"/>
                <a:ext cx="95763" cy="49074"/>
              </a:xfrm>
              <a:prstGeom prst="trapezoid">
                <a:avLst>
                  <a:gd name="adj" fmla="val 42918"/>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2" name="フリーフォーム: 図形 51">
                <a:extLst>
                  <a:ext uri="{FF2B5EF4-FFF2-40B4-BE49-F238E27FC236}">
                    <a16:creationId xmlns:a16="http://schemas.microsoft.com/office/drawing/2014/main" id="{E6A76CD1-7388-BE62-D620-B92DAE87775F}"/>
                  </a:ext>
                </a:extLst>
              </p:cNvPr>
              <p:cNvSpPr/>
              <p:nvPr/>
            </p:nvSpPr>
            <p:spPr>
              <a:xfrm flipH="1">
                <a:off x="4208112" y="3099368"/>
                <a:ext cx="88089" cy="224858"/>
              </a:xfrm>
              <a:custGeom>
                <a:avLst/>
                <a:gdLst>
                  <a:gd name="connsiteX0" fmla="*/ 55608 w 336457"/>
                  <a:gd name="connsiteY0" fmla="*/ 0 h 858854"/>
                  <a:gd name="connsiteX1" fmla="*/ 280849 w 336457"/>
                  <a:gd name="connsiteY1" fmla="*/ 0 h 858854"/>
                  <a:gd name="connsiteX2" fmla="*/ 336457 w 336457"/>
                  <a:gd name="connsiteY2" fmla="*/ 710920 h 858854"/>
                  <a:gd name="connsiteX3" fmla="*/ 314278 w 336457"/>
                  <a:gd name="connsiteY3" fmla="*/ 710920 h 858854"/>
                  <a:gd name="connsiteX4" fmla="*/ 314278 w 336457"/>
                  <a:gd name="connsiteY4" fmla="*/ 713359 h 858854"/>
                  <a:gd name="connsiteX5" fmla="*/ 335859 w 336457"/>
                  <a:gd name="connsiteY5" fmla="*/ 713359 h 858854"/>
                  <a:gd name="connsiteX6" fmla="*/ 168231 w 336457"/>
                  <a:gd name="connsiteY6" fmla="*/ 858854 h 858854"/>
                  <a:gd name="connsiteX7" fmla="*/ 606 w 336457"/>
                  <a:gd name="connsiteY7" fmla="*/ 713359 h 858854"/>
                  <a:gd name="connsiteX8" fmla="*/ 22178 w 336457"/>
                  <a:gd name="connsiteY8" fmla="*/ 713359 h 858854"/>
                  <a:gd name="connsiteX9" fmla="*/ 22178 w 336457"/>
                  <a:gd name="connsiteY9" fmla="*/ 710920 h 858854"/>
                  <a:gd name="connsiteX10" fmla="*/ 0 w 336457"/>
                  <a:gd name="connsiteY10" fmla="*/ 710920 h 858854"/>
                  <a:gd name="connsiteX0" fmla="*/ 55608 w 336457"/>
                  <a:gd name="connsiteY0" fmla="*/ 0 h 858854"/>
                  <a:gd name="connsiteX1" fmla="*/ 280849 w 336457"/>
                  <a:gd name="connsiteY1" fmla="*/ 0 h 858854"/>
                  <a:gd name="connsiteX2" fmla="*/ 336457 w 336457"/>
                  <a:gd name="connsiteY2" fmla="*/ 710920 h 858854"/>
                  <a:gd name="connsiteX3" fmla="*/ 314278 w 336457"/>
                  <a:gd name="connsiteY3" fmla="*/ 710920 h 858854"/>
                  <a:gd name="connsiteX4" fmla="*/ 314278 w 336457"/>
                  <a:gd name="connsiteY4" fmla="*/ 713359 h 858854"/>
                  <a:gd name="connsiteX5" fmla="*/ 335859 w 336457"/>
                  <a:gd name="connsiteY5" fmla="*/ 713359 h 858854"/>
                  <a:gd name="connsiteX6" fmla="*/ 168231 w 336457"/>
                  <a:gd name="connsiteY6" fmla="*/ 858854 h 858854"/>
                  <a:gd name="connsiteX7" fmla="*/ 606 w 336457"/>
                  <a:gd name="connsiteY7" fmla="*/ 713359 h 858854"/>
                  <a:gd name="connsiteX8" fmla="*/ 22178 w 336457"/>
                  <a:gd name="connsiteY8" fmla="*/ 713359 h 858854"/>
                  <a:gd name="connsiteX9" fmla="*/ 0 w 336457"/>
                  <a:gd name="connsiteY9" fmla="*/ 710920 h 858854"/>
                  <a:gd name="connsiteX10" fmla="*/ 55608 w 336457"/>
                  <a:gd name="connsiteY10" fmla="*/ 0 h 858854"/>
                  <a:gd name="connsiteX0" fmla="*/ 55608 w 336457"/>
                  <a:gd name="connsiteY0" fmla="*/ 0 h 858854"/>
                  <a:gd name="connsiteX1" fmla="*/ 280849 w 336457"/>
                  <a:gd name="connsiteY1" fmla="*/ 0 h 858854"/>
                  <a:gd name="connsiteX2" fmla="*/ 336457 w 336457"/>
                  <a:gd name="connsiteY2" fmla="*/ 710920 h 858854"/>
                  <a:gd name="connsiteX3" fmla="*/ 314278 w 336457"/>
                  <a:gd name="connsiteY3" fmla="*/ 710920 h 858854"/>
                  <a:gd name="connsiteX4" fmla="*/ 314278 w 336457"/>
                  <a:gd name="connsiteY4" fmla="*/ 713359 h 858854"/>
                  <a:gd name="connsiteX5" fmla="*/ 335859 w 336457"/>
                  <a:gd name="connsiteY5" fmla="*/ 713359 h 858854"/>
                  <a:gd name="connsiteX6" fmla="*/ 168231 w 336457"/>
                  <a:gd name="connsiteY6" fmla="*/ 858854 h 858854"/>
                  <a:gd name="connsiteX7" fmla="*/ 606 w 336457"/>
                  <a:gd name="connsiteY7" fmla="*/ 713359 h 858854"/>
                  <a:gd name="connsiteX8" fmla="*/ 0 w 336457"/>
                  <a:gd name="connsiteY8" fmla="*/ 710920 h 858854"/>
                  <a:gd name="connsiteX9" fmla="*/ 55608 w 336457"/>
                  <a:gd name="connsiteY9" fmla="*/ 0 h 858854"/>
                  <a:gd name="connsiteX0" fmla="*/ 55608 w 336457"/>
                  <a:gd name="connsiteY0" fmla="*/ 0 h 858854"/>
                  <a:gd name="connsiteX1" fmla="*/ 280849 w 336457"/>
                  <a:gd name="connsiteY1" fmla="*/ 0 h 858854"/>
                  <a:gd name="connsiteX2" fmla="*/ 336457 w 336457"/>
                  <a:gd name="connsiteY2" fmla="*/ 710920 h 858854"/>
                  <a:gd name="connsiteX3" fmla="*/ 314278 w 336457"/>
                  <a:gd name="connsiteY3" fmla="*/ 710920 h 858854"/>
                  <a:gd name="connsiteX4" fmla="*/ 335859 w 336457"/>
                  <a:gd name="connsiteY4" fmla="*/ 713359 h 858854"/>
                  <a:gd name="connsiteX5" fmla="*/ 168231 w 336457"/>
                  <a:gd name="connsiteY5" fmla="*/ 858854 h 858854"/>
                  <a:gd name="connsiteX6" fmla="*/ 606 w 336457"/>
                  <a:gd name="connsiteY6" fmla="*/ 713359 h 858854"/>
                  <a:gd name="connsiteX7" fmla="*/ 0 w 336457"/>
                  <a:gd name="connsiteY7" fmla="*/ 710920 h 858854"/>
                  <a:gd name="connsiteX8" fmla="*/ 55608 w 336457"/>
                  <a:gd name="connsiteY8" fmla="*/ 0 h 858854"/>
                  <a:gd name="connsiteX0" fmla="*/ 55608 w 336457"/>
                  <a:gd name="connsiteY0" fmla="*/ 0 h 858854"/>
                  <a:gd name="connsiteX1" fmla="*/ 280849 w 336457"/>
                  <a:gd name="connsiteY1" fmla="*/ 0 h 858854"/>
                  <a:gd name="connsiteX2" fmla="*/ 336457 w 336457"/>
                  <a:gd name="connsiteY2" fmla="*/ 710920 h 858854"/>
                  <a:gd name="connsiteX3" fmla="*/ 335859 w 336457"/>
                  <a:gd name="connsiteY3" fmla="*/ 713359 h 858854"/>
                  <a:gd name="connsiteX4" fmla="*/ 168231 w 336457"/>
                  <a:gd name="connsiteY4" fmla="*/ 858854 h 858854"/>
                  <a:gd name="connsiteX5" fmla="*/ 606 w 336457"/>
                  <a:gd name="connsiteY5" fmla="*/ 713359 h 858854"/>
                  <a:gd name="connsiteX6" fmla="*/ 0 w 336457"/>
                  <a:gd name="connsiteY6" fmla="*/ 710920 h 858854"/>
                  <a:gd name="connsiteX7" fmla="*/ 55608 w 336457"/>
                  <a:gd name="connsiteY7" fmla="*/ 0 h 8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457" h="858854">
                    <a:moveTo>
                      <a:pt x="55608" y="0"/>
                    </a:moveTo>
                    <a:lnTo>
                      <a:pt x="280849" y="0"/>
                    </a:lnTo>
                    <a:lnTo>
                      <a:pt x="336457" y="710920"/>
                    </a:lnTo>
                    <a:lnTo>
                      <a:pt x="335859" y="713359"/>
                    </a:lnTo>
                    <a:lnTo>
                      <a:pt x="168231" y="858854"/>
                    </a:lnTo>
                    <a:lnTo>
                      <a:pt x="606" y="713359"/>
                    </a:lnTo>
                    <a:lnTo>
                      <a:pt x="0" y="710920"/>
                    </a:lnTo>
                    <a:lnTo>
                      <a:pt x="55608" y="0"/>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ctr"/>
                <a:endParaRPr kumimoji="1" lang="ja-JP" altLang="en-US" sz="1400" b="1">
                  <a:solidFill>
                    <a:schemeClr val="bg1"/>
                  </a:solidFill>
                  <a:latin typeface="+mn-ea"/>
                  <a:cs typeface="メイリオ" panose="020B0604030504040204" pitchFamily="50" charset="-128"/>
                </a:endParaRPr>
              </a:p>
            </p:txBody>
          </p:sp>
        </p:grpSp>
        <p:sp>
          <p:nvSpPr>
            <p:cNvPr id="40" name="フリーフォーム: 図形 39">
              <a:extLst>
                <a:ext uri="{FF2B5EF4-FFF2-40B4-BE49-F238E27FC236}">
                  <a16:creationId xmlns:a16="http://schemas.microsoft.com/office/drawing/2014/main" id="{A511A27D-937E-0FE6-56D0-71299FBE4C3E}"/>
                </a:ext>
              </a:extLst>
            </p:cNvPr>
            <p:cNvSpPr/>
            <p:nvPr/>
          </p:nvSpPr>
          <p:spPr>
            <a:xfrm rot="10800000">
              <a:off x="4322582" y="3031939"/>
              <a:ext cx="234374" cy="290757"/>
            </a:xfrm>
            <a:custGeom>
              <a:avLst/>
              <a:gdLst>
                <a:gd name="connsiteX0" fmla="*/ 200825 w 234374"/>
                <a:gd name="connsiteY0" fmla="*/ 290757 h 290757"/>
                <a:gd name="connsiteX1" fmla="*/ 179070 w 234374"/>
                <a:gd name="connsiteY1" fmla="*/ 285750 h 290757"/>
                <a:gd name="connsiteX2" fmla="*/ 30480 w 234374"/>
                <a:gd name="connsiteY2" fmla="*/ 213360 h 290757"/>
                <a:gd name="connsiteX3" fmla="*/ 0 w 234374"/>
                <a:gd name="connsiteY3" fmla="*/ 152400 h 290757"/>
                <a:gd name="connsiteX4" fmla="*/ 0 w 234374"/>
                <a:gd name="connsiteY4" fmla="*/ 0 h 290757"/>
                <a:gd name="connsiteX5" fmla="*/ 234374 w 234374"/>
                <a:gd name="connsiteY5" fmla="*/ 0 h 290757"/>
                <a:gd name="connsiteX6" fmla="*/ 200825 w 234374"/>
                <a:gd name="connsiteY6" fmla="*/ 290757 h 29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74" h="290757">
                  <a:moveTo>
                    <a:pt x="200825" y="290757"/>
                  </a:moveTo>
                  <a:lnTo>
                    <a:pt x="179070" y="285750"/>
                  </a:lnTo>
                  <a:cubicBezTo>
                    <a:pt x="125730" y="270510"/>
                    <a:pt x="72390" y="247650"/>
                    <a:pt x="30480" y="213360"/>
                  </a:cubicBezTo>
                  <a:cubicBezTo>
                    <a:pt x="11430" y="198120"/>
                    <a:pt x="0" y="175260"/>
                    <a:pt x="0" y="152400"/>
                  </a:cubicBezTo>
                  <a:lnTo>
                    <a:pt x="0" y="0"/>
                  </a:lnTo>
                  <a:lnTo>
                    <a:pt x="234374" y="0"/>
                  </a:lnTo>
                  <a:lnTo>
                    <a:pt x="200825" y="290757"/>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ctr"/>
              <a:endParaRPr kumimoji="1" lang="ja-JP" altLang="en-US" sz="1400" b="1">
                <a:solidFill>
                  <a:schemeClr val="bg1"/>
                </a:solidFill>
                <a:latin typeface="+mn-ea"/>
                <a:cs typeface="メイリオ" panose="020B0604030504040204" pitchFamily="50" charset="-128"/>
              </a:endParaRPr>
            </a:p>
          </p:txBody>
        </p:sp>
        <p:sp>
          <p:nvSpPr>
            <p:cNvPr id="41" name="フリーフォーム: 図形 40">
              <a:extLst>
                <a:ext uri="{FF2B5EF4-FFF2-40B4-BE49-F238E27FC236}">
                  <a16:creationId xmlns:a16="http://schemas.microsoft.com/office/drawing/2014/main" id="{C8010A1C-B9C5-42E1-450C-DDEBB4E91DD0}"/>
                </a:ext>
              </a:extLst>
            </p:cNvPr>
            <p:cNvSpPr/>
            <p:nvPr/>
          </p:nvSpPr>
          <p:spPr>
            <a:xfrm rot="10800000">
              <a:off x="3947356" y="3032161"/>
              <a:ext cx="234374" cy="290535"/>
            </a:xfrm>
            <a:custGeom>
              <a:avLst/>
              <a:gdLst>
                <a:gd name="connsiteX0" fmla="*/ 33524 w 234374"/>
                <a:gd name="connsiteY0" fmla="*/ 290535 h 290535"/>
                <a:gd name="connsiteX1" fmla="*/ 0 w 234374"/>
                <a:gd name="connsiteY1" fmla="*/ 0 h 290535"/>
                <a:gd name="connsiteX2" fmla="*/ 234374 w 234374"/>
                <a:gd name="connsiteY2" fmla="*/ 0 h 290535"/>
                <a:gd name="connsiteX3" fmla="*/ 234374 w 234374"/>
                <a:gd name="connsiteY3" fmla="*/ 152400 h 290535"/>
                <a:gd name="connsiteX4" fmla="*/ 203894 w 234374"/>
                <a:gd name="connsiteY4" fmla="*/ 213360 h 290535"/>
                <a:gd name="connsiteX5" fmla="*/ 55304 w 234374"/>
                <a:gd name="connsiteY5" fmla="*/ 285750 h 290535"/>
                <a:gd name="connsiteX6" fmla="*/ 33524 w 234374"/>
                <a:gd name="connsiteY6" fmla="*/ 290535 h 29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74" h="290535">
                  <a:moveTo>
                    <a:pt x="33524" y="290535"/>
                  </a:moveTo>
                  <a:lnTo>
                    <a:pt x="0" y="0"/>
                  </a:lnTo>
                  <a:lnTo>
                    <a:pt x="234374" y="0"/>
                  </a:lnTo>
                  <a:lnTo>
                    <a:pt x="234374" y="152400"/>
                  </a:lnTo>
                  <a:cubicBezTo>
                    <a:pt x="234374" y="175260"/>
                    <a:pt x="222944" y="198120"/>
                    <a:pt x="203894" y="213360"/>
                  </a:cubicBezTo>
                  <a:cubicBezTo>
                    <a:pt x="161984" y="243840"/>
                    <a:pt x="108644" y="270510"/>
                    <a:pt x="55304" y="285750"/>
                  </a:cubicBezTo>
                  <a:lnTo>
                    <a:pt x="33524" y="290535"/>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ctr"/>
              <a:endParaRPr kumimoji="1" lang="ja-JP" altLang="en-US" sz="1400" b="1">
                <a:solidFill>
                  <a:schemeClr val="bg1"/>
                </a:solidFill>
                <a:latin typeface="+mn-ea"/>
                <a:cs typeface="メイリオ" panose="020B0604030504040204" pitchFamily="50" charset="-128"/>
              </a:endParaRPr>
            </a:p>
          </p:txBody>
        </p:sp>
      </p:grpSp>
      <p:sp>
        <p:nvSpPr>
          <p:cNvPr id="54" name="テキスト ボックス 53">
            <a:extLst>
              <a:ext uri="{FF2B5EF4-FFF2-40B4-BE49-F238E27FC236}">
                <a16:creationId xmlns:a16="http://schemas.microsoft.com/office/drawing/2014/main" id="{CBF555F7-B93A-B274-2CD2-80B08631A139}"/>
              </a:ext>
            </a:extLst>
          </p:cNvPr>
          <p:cNvSpPr txBox="1"/>
          <p:nvPr/>
        </p:nvSpPr>
        <p:spPr>
          <a:xfrm>
            <a:off x="5277822" y="7805775"/>
            <a:ext cx="1554618" cy="109508"/>
          </a:xfrm>
          <a:prstGeom prst="rect">
            <a:avLst/>
          </a:prstGeom>
          <a:no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200" kern="0">
                <a:latin typeface="+mn-ea"/>
                <a:cs typeface="メイリオ" panose="020B0604030504040204" pitchFamily="50" charset="-128"/>
              </a:rPr>
              <a:t>愛知県瀬戸市</a:t>
            </a:r>
            <a:br>
              <a:rPr kumimoji="1" lang="en-US" altLang="ja-JP" sz="1200" kern="0">
                <a:latin typeface="+mn-ea"/>
                <a:cs typeface="メイリオ" panose="020B0604030504040204" pitchFamily="50" charset="-128"/>
              </a:rPr>
            </a:br>
            <a:r>
              <a:rPr kumimoji="1" lang="ja-JP" altLang="en-US" sz="1200" kern="0">
                <a:latin typeface="+mn-ea"/>
                <a:cs typeface="メイリオ" panose="020B0604030504040204" pitchFamily="50" charset="-128"/>
              </a:rPr>
              <a:t>の拠点</a:t>
            </a:r>
            <a:endParaRPr kumimoji="1" lang="en-US" altLang="ja-JP" sz="1200" kern="0">
              <a:latin typeface="+mn-ea"/>
              <a:cs typeface="メイリオ" panose="020B0604030504040204" pitchFamily="50" charset="-128"/>
            </a:endParaRPr>
          </a:p>
        </p:txBody>
      </p:sp>
      <p:sp>
        <p:nvSpPr>
          <p:cNvPr id="55" name="テキスト ボックス 54">
            <a:extLst>
              <a:ext uri="{FF2B5EF4-FFF2-40B4-BE49-F238E27FC236}">
                <a16:creationId xmlns:a16="http://schemas.microsoft.com/office/drawing/2014/main" id="{E5296CEA-D4F8-D286-FEA4-37FB56D8C7F2}"/>
              </a:ext>
            </a:extLst>
          </p:cNvPr>
          <p:cNvSpPr txBox="1"/>
          <p:nvPr/>
        </p:nvSpPr>
        <p:spPr>
          <a:xfrm>
            <a:off x="5277822" y="8572132"/>
            <a:ext cx="1554618" cy="327265"/>
          </a:xfrm>
          <a:prstGeom prst="rect">
            <a:avLst/>
          </a:prstGeom>
          <a:no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200" kern="0">
                <a:latin typeface="+mn-ea"/>
                <a:cs typeface="メイリオ" panose="020B0604030504040204" pitchFamily="50" charset="-128"/>
              </a:rPr>
              <a:t>福井県越前市</a:t>
            </a:r>
            <a:br>
              <a:rPr kumimoji="1" lang="en-US" altLang="ja-JP" sz="1200" kern="0">
                <a:latin typeface="+mn-ea"/>
                <a:cs typeface="メイリオ" panose="020B0604030504040204" pitchFamily="50" charset="-128"/>
              </a:rPr>
            </a:br>
            <a:r>
              <a:rPr kumimoji="1" lang="ja-JP" altLang="en-US" sz="1200" kern="0">
                <a:latin typeface="+mn-ea"/>
                <a:cs typeface="メイリオ" panose="020B0604030504040204" pitchFamily="50" charset="-128"/>
              </a:rPr>
              <a:t>の拠点</a:t>
            </a:r>
            <a:endParaRPr kumimoji="1" lang="en-US" altLang="ja-JP" sz="1200" kern="0">
              <a:latin typeface="+mn-ea"/>
              <a:cs typeface="メイリオ" panose="020B0604030504040204" pitchFamily="50" charset="-128"/>
            </a:endParaRPr>
          </a:p>
        </p:txBody>
      </p:sp>
      <p:grpSp>
        <p:nvGrpSpPr>
          <p:cNvPr id="26" name="グループ化 25">
            <a:extLst>
              <a:ext uri="{FF2B5EF4-FFF2-40B4-BE49-F238E27FC236}">
                <a16:creationId xmlns:a16="http://schemas.microsoft.com/office/drawing/2014/main" id="{8BF1572E-8C31-4084-4CFC-C90FC80E5923}"/>
              </a:ext>
            </a:extLst>
          </p:cNvPr>
          <p:cNvGrpSpPr/>
          <p:nvPr/>
        </p:nvGrpSpPr>
        <p:grpSpPr>
          <a:xfrm>
            <a:off x="5803230" y="7221846"/>
            <a:ext cx="432000" cy="432000"/>
            <a:chOff x="3947356" y="2674996"/>
            <a:chExt cx="609600" cy="649230"/>
          </a:xfrm>
        </p:grpSpPr>
        <p:sp>
          <p:nvSpPr>
            <p:cNvPr id="27" name="フリーフォーム: 図形 26">
              <a:extLst>
                <a:ext uri="{FF2B5EF4-FFF2-40B4-BE49-F238E27FC236}">
                  <a16:creationId xmlns:a16="http://schemas.microsoft.com/office/drawing/2014/main" id="{098D734E-FF3B-8223-1C1B-AF767F368F89}"/>
                </a:ext>
              </a:extLst>
            </p:cNvPr>
            <p:cNvSpPr/>
            <p:nvPr/>
          </p:nvSpPr>
          <p:spPr>
            <a:xfrm>
              <a:off x="4099756" y="2674996"/>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tx1"/>
            </a:solidFill>
            <a:ln w="9525" cap="flat">
              <a:noFill/>
              <a:prstDash val="solid"/>
              <a:miter/>
            </a:ln>
          </p:spPr>
          <p:txBody>
            <a:bodyPr rtlCol="0" anchor="ctr"/>
            <a:lstStyle/>
            <a:p>
              <a:endParaRPr lang="ja-JP" altLang="en-US"/>
            </a:p>
          </p:txBody>
        </p:sp>
        <p:grpSp>
          <p:nvGrpSpPr>
            <p:cNvPr id="28" name="グループ化 27">
              <a:extLst>
                <a:ext uri="{FF2B5EF4-FFF2-40B4-BE49-F238E27FC236}">
                  <a16:creationId xmlns:a16="http://schemas.microsoft.com/office/drawing/2014/main" id="{31E59102-90B3-C826-DD69-F08EECD7E524}"/>
                </a:ext>
              </a:extLst>
            </p:cNvPr>
            <p:cNvGrpSpPr/>
            <p:nvPr/>
          </p:nvGrpSpPr>
          <p:grpSpPr>
            <a:xfrm>
              <a:off x="4204275" y="3034035"/>
              <a:ext cx="95763" cy="290191"/>
              <a:chOff x="4204275" y="3034035"/>
              <a:chExt cx="95763" cy="290191"/>
            </a:xfrm>
          </p:grpSpPr>
          <p:sp>
            <p:nvSpPr>
              <p:cNvPr id="32" name="台形 31">
                <a:extLst>
                  <a:ext uri="{FF2B5EF4-FFF2-40B4-BE49-F238E27FC236}">
                    <a16:creationId xmlns:a16="http://schemas.microsoft.com/office/drawing/2014/main" id="{37DC27B7-6669-5A75-EDCE-49584B353874}"/>
                  </a:ext>
                </a:extLst>
              </p:cNvPr>
              <p:cNvSpPr/>
              <p:nvPr/>
            </p:nvSpPr>
            <p:spPr>
              <a:xfrm rot="10800000">
                <a:off x="4204275" y="3034035"/>
                <a:ext cx="95763" cy="49074"/>
              </a:xfrm>
              <a:prstGeom prst="trapezoid">
                <a:avLst>
                  <a:gd name="adj" fmla="val 42918"/>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33" name="フリーフォーム: 図形 32">
                <a:extLst>
                  <a:ext uri="{FF2B5EF4-FFF2-40B4-BE49-F238E27FC236}">
                    <a16:creationId xmlns:a16="http://schemas.microsoft.com/office/drawing/2014/main" id="{B3295AEB-4CB4-5590-98D8-F1FCBCD65D3E}"/>
                  </a:ext>
                </a:extLst>
              </p:cNvPr>
              <p:cNvSpPr/>
              <p:nvPr/>
            </p:nvSpPr>
            <p:spPr>
              <a:xfrm flipH="1">
                <a:off x="4208112" y="3099368"/>
                <a:ext cx="88089" cy="224858"/>
              </a:xfrm>
              <a:custGeom>
                <a:avLst/>
                <a:gdLst>
                  <a:gd name="connsiteX0" fmla="*/ 55608 w 336457"/>
                  <a:gd name="connsiteY0" fmla="*/ 0 h 858854"/>
                  <a:gd name="connsiteX1" fmla="*/ 280849 w 336457"/>
                  <a:gd name="connsiteY1" fmla="*/ 0 h 858854"/>
                  <a:gd name="connsiteX2" fmla="*/ 336457 w 336457"/>
                  <a:gd name="connsiteY2" fmla="*/ 710920 h 858854"/>
                  <a:gd name="connsiteX3" fmla="*/ 314278 w 336457"/>
                  <a:gd name="connsiteY3" fmla="*/ 710920 h 858854"/>
                  <a:gd name="connsiteX4" fmla="*/ 314278 w 336457"/>
                  <a:gd name="connsiteY4" fmla="*/ 713359 h 858854"/>
                  <a:gd name="connsiteX5" fmla="*/ 335859 w 336457"/>
                  <a:gd name="connsiteY5" fmla="*/ 713359 h 858854"/>
                  <a:gd name="connsiteX6" fmla="*/ 168231 w 336457"/>
                  <a:gd name="connsiteY6" fmla="*/ 858854 h 858854"/>
                  <a:gd name="connsiteX7" fmla="*/ 606 w 336457"/>
                  <a:gd name="connsiteY7" fmla="*/ 713359 h 858854"/>
                  <a:gd name="connsiteX8" fmla="*/ 22178 w 336457"/>
                  <a:gd name="connsiteY8" fmla="*/ 713359 h 858854"/>
                  <a:gd name="connsiteX9" fmla="*/ 22178 w 336457"/>
                  <a:gd name="connsiteY9" fmla="*/ 710920 h 858854"/>
                  <a:gd name="connsiteX10" fmla="*/ 0 w 336457"/>
                  <a:gd name="connsiteY10" fmla="*/ 710920 h 858854"/>
                  <a:gd name="connsiteX0" fmla="*/ 55608 w 336457"/>
                  <a:gd name="connsiteY0" fmla="*/ 0 h 858854"/>
                  <a:gd name="connsiteX1" fmla="*/ 280849 w 336457"/>
                  <a:gd name="connsiteY1" fmla="*/ 0 h 858854"/>
                  <a:gd name="connsiteX2" fmla="*/ 336457 w 336457"/>
                  <a:gd name="connsiteY2" fmla="*/ 710920 h 858854"/>
                  <a:gd name="connsiteX3" fmla="*/ 314278 w 336457"/>
                  <a:gd name="connsiteY3" fmla="*/ 710920 h 858854"/>
                  <a:gd name="connsiteX4" fmla="*/ 314278 w 336457"/>
                  <a:gd name="connsiteY4" fmla="*/ 713359 h 858854"/>
                  <a:gd name="connsiteX5" fmla="*/ 335859 w 336457"/>
                  <a:gd name="connsiteY5" fmla="*/ 713359 h 858854"/>
                  <a:gd name="connsiteX6" fmla="*/ 168231 w 336457"/>
                  <a:gd name="connsiteY6" fmla="*/ 858854 h 858854"/>
                  <a:gd name="connsiteX7" fmla="*/ 606 w 336457"/>
                  <a:gd name="connsiteY7" fmla="*/ 713359 h 858854"/>
                  <a:gd name="connsiteX8" fmla="*/ 22178 w 336457"/>
                  <a:gd name="connsiteY8" fmla="*/ 713359 h 858854"/>
                  <a:gd name="connsiteX9" fmla="*/ 0 w 336457"/>
                  <a:gd name="connsiteY9" fmla="*/ 710920 h 858854"/>
                  <a:gd name="connsiteX10" fmla="*/ 55608 w 336457"/>
                  <a:gd name="connsiteY10" fmla="*/ 0 h 858854"/>
                  <a:gd name="connsiteX0" fmla="*/ 55608 w 336457"/>
                  <a:gd name="connsiteY0" fmla="*/ 0 h 858854"/>
                  <a:gd name="connsiteX1" fmla="*/ 280849 w 336457"/>
                  <a:gd name="connsiteY1" fmla="*/ 0 h 858854"/>
                  <a:gd name="connsiteX2" fmla="*/ 336457 w 336457"/>
                  <a:gd name="connsiteY2" fmla="*/ 710920 h 858854"/>
                  <a:gd name="connsiteX3" fmla="*/ 314278 w 336457"/>
                  <a:gd name="connsiteY3" fmla="*/ 710920 h 858854"/>
                  <a:gd name="connsiteX4" fmla="*/ 314278 w 336457"/>
                  <a:gd name="connsiteY4" fmla="*/ 713359 h 858854"/>
                  <a:gd name="connsiteX5" fmla="*/ 335859 w 336457"/>
                  <a:gd name="connsiteY5" fmla="*/ 713359 h 858854"/>
                  <a:gd name="connsiteX6" fmla="*/ 168231 w 336457"/>
                  <a:gd name="connsiteY6" fmla="*/ 858854 h 858854"/>
                  <a:gd name="connsiteX7" fmla="*/ 606 w 336457"/>
                  <a:gd name="connsiteY7" fmla="*/ 713359 h 858854"/>
                  <a:gd name="connsiteX8" fmla="*/ 0 w 336457"/>
                  <a:gd name="connsiteY8" fmla="*/ 710920 h 858854"/>
                  <a:gd name="connsiteX9" fmla="*/ 55608 w 336457"/>
                  <a:gd name="connsiteY9" fmla="*/ 0 h 858854"/>
                  <a:gd name="connsiteX0" fmla="*/ 55608 w 336457"/>
                  <a:gd name="connsiteY0" fmla="*/ 0 h 858854"/>
                  <a:gd name="connsiteX1" fmla="*/ 280849 w 336457"/>
                  <a:gd name="connsiteY1" fmla="*/ 0 h 858854"/>
                  <a:gd name="connsiteX2" fmla="*/ 336457 w 336457"/>
                  <a:gd name="connsiteY2" fmla="*/ 710920 h 858854"/>
                  <a:gd name="connsiteX3" fmla="*/ 314278 w 336457"/>
                  <a:gd name="connsiteY3" fmla="*/ 710920 h 858854"/>
                  <a:gd name="connsiteX4" fmla="*/ 335859 w 336457"/>
                  <a:gd name="connsiteY4" fmla="*/ 713359 h 858854"/>
                  <a:gd name="connsiteX5" fmla="*/ 168231 w 336457"/>
                  <a:gd name="connsiteY5" fmla="*/ 858854 h 858854"/>
                  <a:gd name="connsiteX6" fmla="*/ 606 w 336457"/>
                  <a:gd name="connsiteY6" fmla="*/ 713359 h 858854"/>
                  <a:gd name="connsiteX7" fmla="*/ 0 w 336457"/>
                  <a:gd name="connsiteY7" fmla="*/ 710920 h 858854"/>
                  <a:gd name="connsiteX8" fmla="*/ 55608 w 336457"/>
                  <a:gd name="connsiteY8" fmla="*/ 0 h 858854"/>
                  <a:gd name="connsiteX0" fmla="*/ 55608 w 336457"/>
                  <a:gd name="connsiteY0" fmla="*/ 0 h 858854"/>
                  <a:gd name="connsiteX1" fmla="*/ 280849 w 336457"/>
                  <a:gd name="connsiteY1" fmla="*/ 0 h 858854"/>
                  <a:gd name="connsiteX2" fmla="*/ 336457 w 336457"/>
                  <a:gd name="connsiteY2" fmla="*/ 710920 h 858854"/>
                  <a:gd name="connsiteX3" fmla="*/ 335859 w 336457"/>
                  <a:gd name="connsiteY3" fmla="*/ 713359 h 858854"/>
                  <a:gd name="connsiteX4" fmla="*/ 168231 w 336457"/>
                  <a:gd name="connsiteY4" fmla="*/ 858854 h 858854"/>
                  <a:gd name="connsiteX5" fmla="*/ 606 w 336457"/>
                  <a:gd name="connsiteY5" fmla="*/ 713359 h 858854"/>
                  <a:gd name="connsiteX6" fmla="*/ 0 w 336457"/>
                  <a:gd name="connsiteY6" fmla="*/ 710920 h 858854"/>
                  <a:gd name="connsiteX7" fmla="*/ 55608 w 336457"/>
                  <a:gd name="connsiteY7" fmla="*/ 0 h 85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457" h="858854">
                    <a:moveTo>
                      <a:pt x="55608" y="0"/>
                    </a:moveTo>
                    <a:lnTo>
                      <a:pt x="280849" y="0"/>
                    </a:lnTo>
                    <a:lnTo>
                      <a:pt x="336457" y="710920"/>
                    </a:lnTo>
                    <a:lnTo>
                      <a:pt x="335859" y="713359"/>
                    </a:lnTo>
                    <a:lnTo>
                      <a:pt x="168231" y="858854"/>
                    </a:lnTo>
                    <a:lnTo>
                      <a:pt x="606" y="713359"/>
                    </a:lnTo>
                    <a:lnTo>
                      <a:pt x="0" y="710920"/>
                    </a:lnTo>
                    <a:lnTo>
                      <a:pt x="55608" y="0"/>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ctr"/>
                <a:endParaRPr kumimoji="1" lang="ja-JP" altLang="en-US" sz="1400" b="1">
                  <a:solidFill>
                    <a:schemeClr val="bg1"/>
                  </a:solidFill>
                  <a:latin typeface="+mn-ea"/>
                  <a:cs typeface="メイリオ" panose="020B0604030504040204" pitchFamily="50" charset="-128"/>
                </a:endParaRPr>
              </a:p>
            </p:txBody>
          </p:sp>
        </p:grpSp>
        <p:sp>
          <p:nvSpPr>
            <p:cNvPr id="29" name="フリーフォーム: 図形 28">
              <a:extLst>
                <a:ext uri="{FF2B5EF4-FFF2-40B4-BE49-F238E27FC236}">
                  <a16:creationId xmlns:a16="http://schemas.microsoft.com/office/drawing/2014/main" id="{62AB7DBE-7FE5-3496-552B-7FC6DAA26DD2}"/>
                </a:ext>
              </a:extLst>
            </p:cNvPr>
            <p:cNvSpPr/>
            <p:nvPr/>
          </p:nvSpPr>
          <p:spPr>
            <a:xfrm rot="10800000">
              <a:off x="4322582" y="3031939"/>
              <a:ext cx="234374" cy="290757"/>
            </a:xfrm>
            <a:custGeom>
              <a:avLst/>
              <a:gdLst>
                <a:gd name="connsiteX0" fmla="*/ 200825 w 234374"/>
                <a:gd name="connsiteY0" fmla="*/ 290757 h 290757"/>
                <a:gd name="connsiteX1" fmla="*/ 179070 w 234374"/>
                <a:gd name="connsiteY1" fmla="*/ 285750 h 290757"/>
                <a:gd name="connsiteX2" fmla="*/ 30480 w 234374"/>
                <a:gd name="connsiteY2" fmla="*/ 213360 h 290757"/>
                <a:gd name="connsiteX3" fmla="*/ 0 w 234374"/>
                <a:gd name="connsiteY3" fmla="*/ 152400 h 290757"/>
                <a:gd name="connsiteX4" fmla="*/ 0 w 234374"/>
                <a:gd name="connsiteY4" fmla="*/ 0 h 290757"/>
                <a:gd name="connsiteX5" fmla="*/ 234374 w 234374"/>
                <a:gd name="connsiteY5" fmla="*/ 0 h 290757"/>
                <a:gd name="connsiteX6" fmla="*/ 200825 w 234374"/>
                <a:gd name="connsiteY6" fmla="*/ 290757 h 29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74" h="290757">
                  <a:moveTo>
                    <a:pt x="200825" y="290757"/>
                  </a:moveTo>
                  <a:lnTo>
                    <a:pt x="179070" y="285750"/>
                  </a:lnTo>
                  <a:cubicBezTo>
                    <a:pt x="125730" y="270510"/>
                    <a:pt x="72390" y="247650"/>
                    <a:pt x="30480" y="213360"/>
                  </a:cubicBezTo>
                  <a:cubicBezTo>
                    <a:pt x="11430" y="198120"/>
                    <a:pt x="0" y="175260"/>
                    <a:pt x="0" y="152400"/>
                  </a:cubicBezTo>
                  <a:lnTo>
                    <a:pt x="0" y="0"/>
                  </a:lnTo>
                  <a:lnTo>
                    <a:pt x="234374" y="0"/>
                  </a:lnTo>
                  <a:lnTo>
                    <a:pt x="200825" y="290757"/>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ctr"/>
              <a:endParaRPr kumimoji="1" lang="ja-JP" altLang="en-US" sz="1400" b="1">
                <a:solidFill>
                  <a:schemeClr val="bg1"/>
                </a:solidFill>
                <a:latin typeface="+mn-ea"/>
                <a:cs typeface="メイリオ" panose="020B0604030504040204" pitchFamily="50" charset="-128"/>
              </a:endParaRPr>
            </a:p>
          </p:txBody>
        </p:sp>
        <p:sp>
          <p:nvSpPr>
            <p:cNvPr id="31" name="フリーフォーム: 図形 30">
              <a:extLst>
                <a:ext uri="{FF2B5EF4-FFF2-40B4-BE49-F238E27FC236}">
                  <a16:creationId xmlns:a16="http://schemas.microsoft.com/office/drawing/2014/main" id="{A3A346A7-E854-7A5A-3BF4-901F3235D54C}"/>
                </a:ext>
              </a:extLst>
            </p:cNvPr>
            <p:cNvSpPr/>
            <p:nvPr/>
          </p:nvSpPr>
          <p:spPr>
            <a:xfrm rot="10800000">
              <a:off x="3947356" y="3032161"/>
              <a:ext cx="234374" cy="290535"/>
            </a:xfrm>
            <a:custGeom>
              <a:avLst/>
              <a:gdLst>
                <a:gd name="connsiteX0" fmla="*/ 33524 w 234374"/>
                <a:gd name="connsiteY0" fmla="*/ 290535 h 290535"/>
                <a:gd name="connsiteX1" fmla="*/ 0 w 234374"/>
                <a:gd name="connsiteY1" fmla="*/ 0 h 290535"/>
                <a:gd name="connsiteX2" fmla="*/ 234374 w 234374"/>
                <a:gd name="connsiteY2" fmla="*/ 0 h 290535"/>
                <a:gd name="connsiteX3" fmla="*/ 234374 w 234374"/>
                <a:gd name="connsiteY3" fmla="*/ 152400 h 290535"/>
                <a:gd name="connsiteX4" fmla="*/ 203894 w 234374"/>
                <a:gd name="connsiteY4" fmla="*/ 213360 h 290535"/>
                <a:gd name="connsiteX5" fmla="*/ 55304 w 234374"/>
                <a:gd name="connsiteY5" fmla="*/ 285750 h 290535"/>
                <a:gd name="connsiteX6" fmla="*/ 33524 w 234374"/>
                <a:gd name="connsiteY6" fmla="*/ 290535 h 29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74" h="290535">
                  <a:moveTo>
                    <a:pt x="33524" y="290535"/>
                  </a:moveTo>
                  <a:lnTo>
                    <a:pt x="0" y="0"/>
                  </a:lnTo>
                  <a:lnTo>
                    <a:pt x="234374" y="0"/>
                  </a:lnTo>
                  <a:lnTo>
                    <a:pt x="234374" y="152400"/>
                  </a:lnTo>
                  <a:cubicBezTo>
                    <a:pt x="234374" y="175260"/>
                    <a:pt x="222944" y="198120"/>
                    <a:pt x="203894" y="213360"/>
                  </a:cubicBezTo>
                  <a:cubicBezTo>
                    <a:pt x="161984" y="243840"/>
                    <a:pt x="108644" y="270510"/>
                    <a:pt x="55304" y="285750"/>
                  </a:cubicBezTo>
                  <a:lnTo>
                    <a:pt x="33524" y="290535"/>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ctr"/>
              <a:endParaRPr kumimoji="1" lang="ja-JP" altLang="en-US" sz="1400" b="1">
                <a:solidFill>
                  <a:schemeClr val="bg1"/>
                </a:solidFill>
                <a:latin typeface="+mn-ea"/>
                <a:cs typeface="メイリオ" panose="020B0604030504040204" pitchFamily="50" charset="-128"/>
              </a:endParaRPr>
            </a:p>
          </p:txBody>
        </p:sp>
      </p:grpSp>
    </p:spTree>
    <p:extLst>
      <p:ext uri="{BB962C8B-B14F-4D97-AF65-F5344CB8AC3E}">
        <p14:creationId xmlns:p14="http://schemas.microsoft.com/office/powerpoint/2010/main" val="3214232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a:extLst>
              <a:ext uri="{FF2B5EF4-FFF2-40B4-BE49-F238E27FC236}">
                <a16:creationId xmlns:a16="http://schemas.microsoft.com/office/drawing/2014/main" id="{2548E9C3-2446-CF0F-DC0F-B78C485847E1}"/>
              </a:ext>
            </a:extLst>
          </p:cNvPr>
          <p:cNvGraphicFramePr>
            <a:graphicFrameLocks noGrp="1"/>
          </p:cNvGraphicFramePr>
          <p:nvPr>
            <p:extLst>
              <p:ext uri="{D42A27DB-BD31-4B8C-83A1-F6EECF244321}">
                <p14:modId xmlns:p14="http://schemas.microsoft.com/office/powerpoint/2010/main" val="945912471"/>
              </p:ext>
            </p:extLst>
          </p:nvPr>
        </p:nvGraphicFramePr>
        <p:xfrm>
          <a:off x="197146" y="598543"/>
          <a:ext cx="4986982" cy="288000"/>
        </p:xfrm>
        <a:graphic>
          <a:graphicData uri="http://schemas.openxmlformats.org/drawingml/2006/table">
            <a:tbl>
              <a:tblPr firstRow="1" bandRow="1">
                <a:tableStyleId>{5C22544A-7EE6-4342-B048-85BDC9FD1C3A}</a:tableStyleId>
              </a:tblPr>
              <a:tblGrid>
                <a:gridCol w="4986982">
                  <a:extLst>
                    <a:ext uri="{9D8B030D-6E8A-4147-A177-3AD203B41FA5}">
                      <a16:colId xmlns:a16="http://schemas.microsoft.com/office/drawing/2014/main" val="2167884414"/>
                    </a:ext>
                  </a:extLst>
                </a:gridCol>
              </a:tblGrid>
              <a:tr h="28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参考事例①愛知県瀬戸市「せと</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ここ</a:t>
                      </a:r>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ほっとルーム」</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graphicFrame>
        <p:nvGraphicFramePr>
          <p:cNvPr id="4" name="表 3">
            <a:extLst>
              <a:ext uri="{FF2B5EF4-FFF2-40B4-BE49-F238E27FC236}">
                <a16:creationId xmlns:a16="http://schemas.microsoft.com/office/drawing/2014/main" id="{35C18868-0688-16D6-AF76-CD93D1F32325}"/>
              </a:ext>
            </a:extLst>
          </p:cNvPr>
          <p:cNvGraphicFramePr>
            <a:graphicFrameLocks noGrp="1"/>
          </p:cNvGraphicFramePr>
          <p:nvPr>
            <p:extLst>
              <p:ext uri="{D42A27DB-BD31-4B8C-83A1-F6EECF244321}">
                <p14:modId xmlns:p14="http://schemas.microsoft.com/office/powerpoint/2010/main" val="3343038422"/>
              </p:ext>
            </p:extLst>
          </p:nvPr>
        </p:nvGraphicFramePr>
        <p:xfrm>
          <a:off x="197146" y="4922200"/>
          <a:ext cx="4986982" cy="288000"/>
        </p:xfrm>
        <a:graphic>
          <a:graphicData uri="http://schemas.openxmlformats.org/drawingml/2006/table">
            <a:tbl>
              <a:tblPr firstRow="1" bandRow="1">
                <a:tableStyleId>{5C22544A-7EE6-4342-B048-85BDC9FD1C3A}</a:tableStyleId>
              </a:tblPr>
              <a:tblGrid>
                <a:gridCol w="4986982">
                  <a:extLst>
                    <a:ext uri="{9D8B030D-6E8A-4147-A177-3AD203B41FA5}">
                      <a16:colId xmlns:a16="http://schemas.microsoft.com/office/drawing/2014/main" val="2167884414"/>
                    </a:ext>
                  </a:extLst>
                </a:gridCol>
              </a:tblGrid>
              <a:tr h="28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参考事例②福井県越前市「おむすび亭えちぜん」</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8" name="正方形/長方形 17">
            <a:extLst>
              <a:ext uri="{FF2B5EF4-FFF2-40B4-BE49-F238E27FC236}">
                <a16:creationId xmlns:a16="http://schemas.microsoft.com/office/drawing/2014/main" id="{BDCCAEB3-DD03-DBC0-E538-182E54288507}"/>
              </a:ext>
            </a:extLst>
          </p:cNvPr>
          <p:cNvSpPr/>
          <p:nvPr/>
        </p:nvSpPr>
        <p:spPr>
          <a:xfrm>
            <a:off x="344489" y="2606518"/>
            <a:ext cx="6029144" cy="630955"/>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chorCtr="0"/>
          <a:lstStyle/>
          <a:p>
            <a:r>
              <a:rPr kumimoji="1" lang="ja-JP" altLang="en-US" b="1">
                <a:solidFill>
                  <a:schemeClr val="tx2"/>
                </a:solidFill>
                <a:latin typeface="+mn-ea"/>
                <a:cs typeface="メイリオ" panose="020B0604030504040204" pitchFamily="50" charset="-128"/>
              </a:rPr>
              <a:t>事業概要</a:t>
            </a:r>
          </a:p>
        </p:txBody>
      </p:sp>
      <p:sp>
        <p:nvSpPr>
          <p:cNvPr id="19" name="正方形/長方形 18">
            <a:extLst>
              <a:ext uri="{FF2B5EF4-FFF2-40B4-BE49-F238E27FC236}">
                <a16:creationId xmlns:a16="http://schemas.microsoft.com/office/drawing/2014/main" id="{40D89A7C-488E-1281-1641-A4E371128518}"/>
              </a:ext>
            </a:extLst>
          </p:cNvPr>
          <p:cNvSpPr/>
          <p:nvPr/>
        </p:nvSpPr>
        <p:spPr>
          <a:xfrm>
            <a:off x="1717894" y="2606518"/>
            <a:ext cx="4656403" cy="630955"/>
          </a:xfrm>
          <a:prstGeom prst="rect">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171450" indent="-171450">
              <a:spcAft>
                <a:spcPts val="300"/>
              </a:spcAft>
              <a:buFont typeface="Arial" panose="020B0604020202020204" pitchFamily="34" charset="0"/>
              <a:buChar char="•"/>
            </a:pPr>
            <a:r>
              <a:rPr kumimoji="1" lang="ja-JP" altLang="en-US" sz="1100">
                <a:solidFill>
                  <a:schemeClr val="tx1"/>
                </a:solidFill>
                <a:latin typeface="+mn-ea"/>
              </a:rPr>
              <a:t>教育委員会が事業を所管し、直営で運営している。</a:t>
            </a:r>
            <a:endParaRPr kumimoji="1" lang="en-US" altLang="ja-JP" sz="1100">
              <a:solidFill>
                <a:schemeClr val="tx1"/>
              </a:solidFill>
              <a:latin typeface="+mn-ea"/>
            </a:endParaRPr>
          </a:p>
          <a:p>
            <a:pPr marL="171450" indent="-171450">
              <a:spcAft>
                <a:spcPts val="300"/>
              </a:spcAft>
              <a:buFont typeface="Arial" panose="020B0604020202020204" pitchFamily="34" charset="0"/>
              <a:buChar char="•"/>
            </a:pPr>
            <a:r>
              <a:rPr kumimoji="1" lang="ja-JP" altLang="en-US" sz="1100">
                <a:solidFill>
                  <a:schemeClr val="tx1"/>
                </a:solidFill>
                <a:latin typeface="+mn-ea"/>
              </a:rPr>
              <a:t>学校の空き教室等を活用し市内８拠点を開設している。（うち、市内全中学校に７拠点）</a:t>
            </a:r>
          </a:p>
        </p:txBody>
      </p:sp>
      <p:cxnSp>
        <p:nvCxnSpPr>
          <p:cNvPr id="20" name="直線コネクタ 19">
            <a:extLst>
              <a:ext uri="{FF2B5EF4-FFF2-40B4-BE49-F238E27FC236}">
                <a16:creationId xmlns:a16="http://schemas.microsoft.com/office/drawing/2014/main" id="{92FC9C49-4693-B25A-21C2-C12AD373DC6D}"/>
              </a:ext>
            </a:extLst>
          </p:cNvPr>
          <p:cNvCxnSpPr>
            <a:cxnSpLocks/>
          </p:cNvCxnSpPr>
          <p:nvPr/>
        </p:nvCxnSpPr>
        <p:spPr>
          <a:xfrm>
            <a:off x="1717894" y="2653840"/>
            <a:ext cx="0" cy="536311"/>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正方形/長方形 29">
            <a:extLst>
              <a:ext uri="{FF2B5EF4-FFF2-40B4-BE49-F238E27FC236}">
                <a16:creationId xmlns:a16="http://schemas.microsoft.com/office/drawing/2014/main" id="{54F578D4-CB5F-782D-F97F-4BCC1EE23BB3}"/>
              </a:ext>
            </a:extLst>
          </p:cNvPr>
          <p:cNvSpPr/>
          <p:nvPr/>
        </p:nvSpPr>
        <p:spPr>
          <a:xfrm>
            <a:off x="344489" y="3289402"/>
            <a:ext cx="6029144" cy="947353"/>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chorCtr="0"/>
          <a:lstStyle/>
          <a:p>
            <a:pPr>
              <a:tabLst>
                <a:tab pos="514350" algn="l"/>
              </a:tabLst>
            </a:pPr>
            <a:r>
              <a:rPr kumimoji="1" lang="ja-JP" altLang="en-US" b="1">
                <a:solidFill>
                  <a:schemeClr val="tx2"/>
                </a:solidFill>
                <a:latin typeface="+mn-ea"/>
                <a:cs typeface="メイリオ" panose="020B0604030504040204" pitchFamily="50" charset="-128"/>
              </a:rPr>
              <a:t>強み・利点</a:t>
            </a:r>
          </a:p>
        </p:txBody>
      </p:sp>
      <p:sp>
        <p:nvSpPr>
          <p:cNvPr id="36" name="正方形/長方形 35">
            <a:extLst>
              <a:ext uri="{FF2B5EF4-FFF2-40B4-BE49-F238E27FC236}">
                <a16:creationId xmlns:a16="http://schemas.microsoft.com/office/drawing/2014/main" id="{D45F8E2C-198C-8A44-5E94-815F747D8CBF}"/>
              </a:ext>
            </a:extLst>
          </p:cNvPr>
          <p:cNvSpPr/>
          <p:nvPr/>
        </p:nvSpPr>
        <p:spPr>
          <a:xfrm>
            <a:off x="1717894" y="3319415"/>
            <a:ext cx="4656403" cy="887326"/>
          </a:xfrm>
          <a:prstGeom prst="rect">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171450" indent="-171450">
              <a:spcAft>
                <a:spcPts val="300"/>
              </a:spcAft>
              <a:buFont typeface="Arial" panose="020B0604020202020204" pitchFamily="34" charset="0"/>
              <a:buChar char="•"/>
            </a:pPr>
            <a:r>
              <a:rPr kumimoji="1" lang="ja-JP" altLang="en-US" sz="1100" dirty="0">
                <a:solidFill>
                  <a:srgbClr val="2C2C2C"/>
                </a:solidFill>
              </a:rPr>
              <a:t>学校施設を活用することにより、先生やスクールソーシャルワーカーに本事業が十分に認知され、ニーズがありそうな児童生徒について気軽に紹介してもらえるなど、福祉・教育部局間の連携が進んだ。</a:t>
            </a:r>
            <a:endParaRPr kumimoji="1" lang="en-US" altLang="ja-JP" sz="1100" dirty="0">
              <a:solidFill>
                <a:srgbClr val="2C2C2C"/>
              </a:solidFill>
            </a:endParaRPr>
          </a:p>
          <a:p>
            <a:pPr marL="171450" indent="-171450">
              <a:spcAft>
                <a:spcPts val="300"/>
              </a:spcAft>
              <a:buFont typeface="Arial" panose="020B0604020202020204" pitchFamily="34" charset="0"/>
              <a:buChar char="•"/>
            </a:pPr>
            <a:r>
              <a:rPr kumimoji="1" lang="ja-JP" altLang="en-US" sz="1100" dirty="0">
                <a:solidFill>
                  <a:srgbClr val="2C2C2C"/>
                </a:solidFill>
              </a:rPr>
              <a:t>先生目線でも、児童生徒の状況を気軽に相談・連携できる場所ができたと感じてもらえている。</a:t>
            </a:r>
            <a:endParaRPr kumimoji="1" lang="en-US" altLang="ja-JP" sz="1100" dirty="0">
              <a:solidFill>
                <a:schemeClr val="tx1"/>
              </a:solidFill>
              <a:latin typeface="+mn-ea"/>
              <a:cs typeface="メイリオ" panose="020B0604030504040204" pitchFamily="50" charset="-128"/>
            </a:endParaRPr>
          </a:p>
        </p:txBody>
      </p:sp>
      <p:cxnSp>
        <p:nvCxnSpPr>
          <p:cNvPr id="37" name="直線コネクタ 36">
            <a:extLst>
              <a:ext uri="{FF2B5EF4-FFF2-40B4-BE49-F238E27FC236}">
                <a16:creationId xmlns:a16="http://schemas.microsoft.com/office/drawing/2014/main" id="{26A02E27-B500-A2D3-7B1B-AF1BFD60E2FC}"/>
              </a:ext>
            </a:extLst>
          </p:cNvPr>
          <p:cNvCxnSpPr>
            <a:cxnSpLocks/>
          </p:cNvCxnSpPr>
          <p:nvPr/>
        </p:nvCxnSpPr>
        <p:spPr>
          <a:xfrm>
            <a:off x="1717894" y="3374624"/>
            <a:ext cx="0" cy="832117"/>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6E72E8D1-A78A-A190-4F70-A014F580D413}"/>
              </a:ext>
            </a:extLst>
          </p:cNvPr>
          <p:cNvSpPr/>
          <p:nvPr/>
        </p:nvSpPr>
        <p:spPr>
          <a:xfrm>
            <a:off x="344489" y="4289710"/>
            <a:ext cx="6029144" cy="538091"/>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chorCtr="0"/>
          <a:lstStyle/>
          <a:p>
            <a:pPr>
              <a:tabLst>
                <a:tab pos="514350" algn="l"/>
              </a:tabLst>
            </a:pPr>
            <a:r>
              <a:rPr kumimoji="1" lang="ja-JP" altLang="en-US" b="1">
                <a:solidFill>
                  <a:schemeClr val="tx2"/>
                </a:solidFill>
                <a:latin typeface="+mn-ea"/>
                <a:cs typeface="メイリオ" panose="020B0604030504040204" pitchFamily="50" charset="-128"/>
              </a:rPr>
              <a:t>留意点</a:t>
            </a:r>
          </a:p>
        </p:txBody>
      </p:sp>
      <p:sp>
        <p:nvSpPr>
          <p:cNvPr id="53" name="正方形/長方形 52">
            <a:extLst>
              <a:ext uri="{FF2B5EF4-FFF2-40B4-BE49-F238E27FC236}">
                <a16:creationId xmlns:a16="http://schemas.microsoft.com/office/drawing/2014/main" id="{8EAD9587-05B8-5486-1AF6-DB23C4D6FBD6}"/>
              </a:ext>
            </a:extLst>
          </p:cNvPr>
          <p:cNvSpPr/>
          <p:nvPr/>
        </p:nvSpPr>
        <p:spPr>
          <a:xfrm>
            <a:off x="1717894" y="4289710"/>
            <a:ext cx="4656403" cy="538091"/>
          </a:xfrm>
          <a:prstGeom prst="rect">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171450" indent="-171450">
              <a:spcAft>
                <a:spcPts val="300"/>
              </a:spcAft>
              <a:buFont typeface="Arial" panose="020B0604020202020204" pitchFamily="34" charset="0"/>
              <a:buChar char="•"/>
            </a:pPr>
            <a:r>
              <a:rPr kumimoji="1" lang="ja-JP" altLang="en-US" sz="1100">
                <a:solidFill>
                  <a:schemeClr val="tx1"/>
                </a:solidFill>
                <a:latin typeface="+mn-ea"/>
              </a:rPr>
              <a:t>開始当初に学校との調整が必要。特に、本事業が学校とは別の福祉事業であることを説明の上、何をどこまで連携するかの棲み分けの議論が必要である。</a:t>
            </a:r>
            <a:endParaRPr kumimoji="1" lang="en-US" altLang="ja-JP" sz="1100">
              <a:solidFill>
                <a:schemeClr val="tx1"/>
              </a:solidFill>
              <a:latin typeface="+mn-ea"/>
            </a:endParaRPr>
          </a:p>
        </p:txBody>
      </p:sp>
      <p:cxnSp>
        <p:nvCxnSpPr>
          <p:cNvPr id="54" name="直線コネクタ 53">
            <a:extLst>
              <a:ext uri="{FF2B5EF4-FFF2-40B4-BE49-F238E27FC236}">
                <a16:creationId xmlns:a16="http://schemas.microsoft.com/office/drawing/2014/main" id="{4F71F42C-EE8E-B7E9-5817-D1F2928F99B6}"/>
              </a:ext>
            </a:extLst>
          </p:cNvPr>
          <p:cNvCxnSpPr>
            <a:cxnSpLocks/>
          </p:cNvCxnSpPr>
          <p:nvPr/>
        </p:nvCxnSpPr>
        <p:spPr>
          <a:xfrm>
            <a:off x="1717894" y="4346995"/>
            <a:ext cx="0" cy="443232"/>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AA222D44-2CC4-A2EE-10D2-13524E82A4AC}"/>
              </a:ext>
            </a:extLst>
          </p:cNvPr>
          <p:cNvSpPr/>
          <p:nvPr/>
        </p:nvSpPr>
        <p:spPr>
          <a:xfrm>
            <a:off x="344488" y="948119"/>
            <a:ext cx="3120685" cy="1538259"/>
          </a:xfrm>
          <a:prstGeom prst="rect">
            <a:avLst/>
          </a:prstGeom>
          <a:solidFill>
            <a:srgbClr val="DAEBF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chorCtr="0"/>
          <a:lstStyle/>
          <a:p>
            <a:pPr>
              <a:tabLst>
                <a:tab pos="514350" algn="l"/>
              </a:tabLst>
            </a:pPr>
            <a:endParaRPr kumimoji="1" lang="ja-JP" altLang="en-US" b="1">
              <a:solidFill>
                <a:schemeClr val="tx2"/>
              </a:solidFill>
              <a:latin typeface="+mn-ea"/>
              <a:cs typeface="メイリオ" panose="020B0604030504040204" pitchFamily="50" charset="-128"/>
            </a:endParaRPr>
          </a:p>
        </p:txBody>
      </p:sp>
      <p:pic>
        <p:nvPicPr>
          <p:cNvPr id="6" name="図 5">
            <a:extLst>
              <a:ext uri="{FF2B5EF4-FFF2-40B4-BE49-F238E27FC236}">
                <a16:creationId xmlns:a16="http://schemas.microsoft.com/office/drawing/2014/main" id="{540AE84E-7CBE-20B4-1E6D-8A4E352C85B9}"/>
              </a:ext>
            </a:extLst>
          </p:cNvPr>
          <p:cNvPicPr>
            <a:picLocks noChangeAspect="1"/>
          </p:cNvPicPr>
          <p:nvPr/>
        </p:nvPicPr>
        <p:blipFill>
          <a:blip r:embed="rId2"/>
          <a:srcRect t="21325" b="8101"/>
          <a:stretch>
            <a:fillRect/>
          </a:stretch>
        </p:blipFill>
        <p:spPr>
          <a:xfrm>
            <a:off x="3465173" y="948119"/>
            <a:ext cx="2908460" cy="1538260"/>
          </a:xfrm>
          <a:prstGeom prst="rect">
            <a:avLst/>
          </a:prstGeom>
        </p:spPr>
      </p:pic>
      <p:pic>
        <p:nvPicPr>
          <p:cNvPr id="8" name="グラフィックス 7" descr="ライト: オン 単色塗りつぶし">
            <a:extLst>
              <a:ext uri="{FF2B5EF4-FFF2-40B4-BE49-F238E27FC236}">
                <a16:creationId xmlns:a16="http://schemas.microsoft.com/office/drawing/2014/main" id="{9BDCFB06-0D04-132B-0000-CE18BC6593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704" y="1156118"/>
            <a:ext cx="469232" cy="469232"/>
          </a:xfrm>
          <a:prstGeom prst="rect">
            <a:avLst/>
          </a:prstGeom>
        </p:spPr>
      </p:pic>
      <p:sp>
        <p:nvSpPr>
          <p:cNvPr id="9" name="テキスト ボックス 8">
            <a:extLst>
              <a:ext uri="{FF2B5EF4-FFF2-40B4-BE49-F238E27FC236}">
                <a16:creationId xmlns:a16="http://schemas.microsoft.com/office/drawing/2014/main" id="{B237AB39-7DB2-7166-682C-E6C7E6336586}"/>
              </a:ext>
            </a:extLst>
          </p:cNvPr>
          <p:cNvSpPr txBox="1"/>
          <p:nvPr/>
        </p:nvSpPr>
        <p:spPr>
          <a:xfrm>
            <a:off x="195040" y="1796495"/>
            <a:ext cx="1184560" cy="352296"/>
          </a:xfrm>
          <a:prstGeom prst="rect">
            <a:avLst/>
          </a:prstGeom>
          <a:no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200" b="1" kern="0">
                <a:solidFill>
                  <a:schemeClr val="tx2"/>
                </a:solidFill>
                <a:latin typeface="+mn-ea"/>
                <a:cs typeface="メイリオ" panose="020B0604030504040204" pitchFamily="50" charset="-128"/>
              </a:rPr>
              <a:t>本事例を</a:t>
            </a:r>
            <a:endParaRPr kumimoji="1" lang="en-US" altLang="ja-JP" sz="1200" b="1" kern="0">
              <a:solidFill>
                <a:schemeClr val="tx2"/>
              </a:solidFill>
              <a:latin typeface="+mn-ea"/>
              <a:cs typeface="メイリオ" panose="020B0604030504040204" pitchFamily="50" charset="-128"/>
            </a:endParaRPr>
          </a:p>
          <a:p>
            <a:pPr marL="0" marR="0" indent="0" algn="ctr" defTabSz="914400" eaLnBrk="1" fontAlgn="auto" latinLnBrk="0" hangingPunct="1">
              <a:spcBef>
                <a:spcPts val="0"/>
              </a:spcBef>
              <a:buClrTx/>
              <a:buSzTx/>
              <a:buFontTx/>
              <a:buNone/>
              <a:tabLst/>
            </a:pPr>
            <a:r>
              <a:rPr kumimoji="1" lang="ja-JP" altLang="en-US" sz="1200" b="1" kern="0">
                <a:solidFill>
                  <a:schemeClr val="tx2"/>
                </a:solidFill>
                <a:latin typeface="+mn-ea"/>
                <a:cs typeface="メイリオ" panose="020B0604030504040204" pitchFamily="50" charset="-128"/>
              </a:rPr>
              <a:t>受けての</a:t>
            </a:r>
            <a:endParaRPr kumimoji="1" lang="en-US" altLang="ja-JP" sz="1200" b="1" kern="0">
              <a:solidFill>
                <a:schemeClr val="tx2"/>
              </a:solidFill>
              <a:latin typeface="+mn-ea"/>
              <a:cs typeface="メイリオ" panose="020B0604030504040204" pitchFamily="50" charset="-128"/>
            </a:endParaRPr>
          </a:p>
          <a:p>
            <a:pPr marL="0" marR="0" indent="0" algn="ctr" defTabSz="914400" eaLnBrk="1" fontAlgn="auto" latinLnBrk="0" hangingPunct="1">
              <a:spcBef>
                <a:spcPts val="0"/>
              </a:spcBef>
              <a:buClrTx/>
              <a:buSzTx/>
              <a:buFontTx/>
              <a:buNone/>
              <a:tabLst/>
            </a:pPr>
            <a:r>
              <a:rPr kumimoji="1" lang="ja-JP" altLang="en-US" sz="1200" b="1" kern="0">
                <a:solidFill>
                  <a:schemeClr val="tx2"/>
                </a:solidFill>
                <a:latin typeface="+mn-ea"/>
                <a:cs typeface="メイリオ" panose="020B0604030504040204" pitchFamily="50" charset="-128"/>
              </a:rPr>
              <a:t>ポイント</a:t>
            </a:r>
          </a:p>
        </p:txBody>
      </p:sp>
      <p:sp>
        <p:nvSpPr>
          <p:cNvPr id="10" name="テキスト ボックス 9">
            <a:extLst>
              <a:ext uri="{FF2B5EF4-FFF2-40B4-BE49-F238E27FC236}">
                <a16:creationId xmlns:a16="http://schemas.microsoft.com/office/drawing/2014/main" id="{FDEA0ED7-60FF-E57A-8EFD-EDAF808D87EA}"/>
              </a:ext>
            </a:extLst>
          </p:cNvPr>
          <p:cNvSpPr txBox="1"/>
          <p:nvPr/>
        </p:nvSpPr>
        <p:spPr>
          <a:xfrm>
            <a:off x="1105319" y="1032582"/>
            <a:ext cx="2359854" cy="1385461"/>
          </a:xfrm>
          <a:prstGeom prst="rect">
            <a:avLst/>
          </a:prstGeom>
          <a:noFill/>
        </p:spPr>
        <p:txBody>
          <a:bodyPr wrap="square" lIns="72000" tIns="36000" rIns="72000" bIns="36000" rtlCol="0" anchor="ctr" anchorCtr="0">
            <a:noAutofit/>
          </a:bodyPr>
          <a:lstStyle/>
          <a:p>
            <a:pPr marL="180975" marR="0" indent="-180975" algn="l" defTabSz="914400" eaLnBrk="1" fontAlgn="auto" latinLnBrk="0" hangingPunct="1">
              <a:spcBef>
                <a:spcPts val="0"/>
              </a:spcBef>
              <a:buClrTx/>
              <a:buSzTx/>
              <a:buFont typeface="Arial" panose="020B0604020202020204" pitchFamily="34" charset="0"/>
              <a:buChar char="•"/>
              <a:tabLst/>
            </a:pPr>
            <a:r>
              <a:rPr kumimoji="1" lang="ja-JP" altLang="en-US" sz="1200" kern="0">
                <a:latin typeface="+mn-ea"/>
                <a:cs typeface="メイリオ" panose="020B0604030504040204" pitchFamily="50" charset="-128"/>
              </a:rPr>
              <a:t>直営で実施する場合、</a:t>
            </a:r>
            <a:r>
              <a:rPr kumimoji="1" lang="ja-JP" altLang="en-US" sz="1200" kern="0">
                <a:solidFill>
                  <a:schemeClr val="tx2"/>
                </a:solidFill>
                <a:latin typeface="+mn-ea"/>
                <a:cs typeface="メイリオ" panose="020B0604030504040204" pitchFamily="50" charset="-128"/>
              </a:rPr>
              <a:t>空きスペースがある行政施設の活用</a:t>
            </a:r>
            <a:r>
              <a:rPr kumimoji="1" lang="ja-JP" altLang="en-US" sz="1200" kern="0">
                <a:latin typeface="+mn-ea"/>
                <a:cs typeface="メイリオ" panose="020B0604030504040204" pitchFamily="50" charset="-128"/>
              </a:rPr>
              <a:t>が考えられる。</a:t>
            </a:r>
            <a:endParaRPr kumimoji="1" lang="en-US" altLang="ja-JP" sz="1200" kern="0">
              <a:latin typeface="+mn-ea"/>
              <a:cs typeface="メイリオ" panose="020B0604030504040204" pitchFamily="50" charset="-128"/>
            </a:endParaRPr>
          </a:p>
          <a:p>
            <a:pPr marL="180975" marR="0" indent="-180975" algn="l" defTabSz="914400" eaLnBrk="1" fontAlgn="auto" latinLnBrk="0" hangingPunct="1">
              <a:spcBef>
                <a:spcPts val="0"/>
              </a:spcBef>
              <a:buClrTx/>
              <a:buSzTx/>
              <a:buFont typeface="Arial" panose="020B0604020202020204" pitchFamily="34" charset="0"/>
              <a:buChar char="•"/>
              <a:tabLst/>
            </a:pPr>
            <a:r>
              <a:rPr kumimoji="1" lang="ja-JP" altLang="en-US" sz="1200" kern="0">
                <a:latin typeface="+mn-ea"/>
                <a:cs typeface="メイリオ" panose="020B0604030504040204" pitchFamily="50" charset="-128"/>
              </a:rPr>
              <a:t>特に学校を活用できると、</a:t>
            </a:r>
            <a:r>
              <a:rPr kumimoji="1" lang="ja-JP" altLang="en-US" sz="1200" kern="0">
                <a:solidFill>
                  <a:schemeClr val="tx2"/>
                </a:solidFill>
                <a:latin typeface="+mn-ea"/>
                <a:cs typeface="メイリオ" panose="020B0604030504040204" pitchFamily="50" charset="-128"/>
              </a:rPr>
              <a:t>児童生徒の状況把握や連携等の観点でシナジー</a:t>
            </a:r>
            <a:r>
              <a:rPr kumimoji="1" lang="ja-JP" altLang="en-US" sz="1200" kern="0">
                <a:latin typeface="+mn-ea"/>
                <a:cs typeface="メイリオ" panose="020B0604030504040204" pitchFamily="50" charset="-128"/>
              </a:rPr>
              <a:t>が生むことができる。</a:t>
            </a:r>
          </a:p>
        </p:txBody>
      </p:sp>
      <p:sp>
        <p:nvSpPr>
          <p:cNvPr id="11" name="正方形/長方形 10">
            <a:extLst>
              <a:ext uri="{FF2B5EF4-FFF2-40B4-BE49-F238E27FC236}">
                <a16:creationId xmlns:a16="http://schemas.microsoft.com/office/drawing/2014/main" id="{F0F114FE-0DA0-708B-5BBF-9DDB06DCF7F0}"/>
              </a:ext>
            </a:extLst>
          </p:cNvPr>
          <p:cNvSpPr/>
          <p:nvPr/>
        </p:nvSpPr>
        <p:spPr>
          <a:xfrm>
            <a:off x="344489" y="6927792"/>
            <a:ext cx="6029144" cy="772643"/>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chorCtr="0"/>
          <a:lstStyle/>
          <a:p>
            <a:r>
              <a:rPr kumimoji="1" lang="ja-JP" altLang="en-US" b="1">
                <a:solidFill>
                  <a:schemeClr val="tx2"/>
                </a:solidFill>
                <a:latin typeface="+mn-ea"/>
                <a:cs typeface="メイリオ" panose="020B0604030504040204" pitchFamily="50" charset="-128"/>
              </a:rPr>
              <a:t>事業概要</a:t>
            </a:r>
          </a:p>
        </p:txBody>
      </p:sp>
      <p:sp>
        <p:nvSpPr>
          <p:cNvPr id="12" name="正方形/長方形 11">
            <a:extLst>
              <a:ext uri="{FF2B5EF4-FFF2-40B4-BE49-F238E27FC236}">
                <a16:creationId xmlns:a16="http://schemas.microsoft.com/office/drawing/2014/main" id="{3DC02971-033E-34FA-D1D8-6423E1AA6C9A}"/>
              </a:ext>
            </a:extLst>
          </p:cNvPr>
          <p:cNvSpPr/>
          <p:nvPr/>
        </p:nvSpPr>
        <p:spPr>
          <a:xfrm>
            <a:off x="1717895" y="6927792"/>
            <a:ext cx="4629438" cy="767141"/>
          </a:xfrm>
          <a:prstGeom prst="rect">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171450" indent="-171450">
              <a:spcAft>
                <a:spcPts val="300"/>
              </a:spcAft>
              <a:buFont typeface="Arial" panose="020B0604020202020204" pitchFamily="34" charset="0"/>
              <a:buChar char="•"/>
            </a:pPr>
            <a:r>
              <a:rPr kumimoji="1" lang="ja-JP" altLang="en-US" sz="1100">
                <a:solidFill>
                  <a:schemeClr val="tx1"/>
                </a:solidFill>
                <a:latin typeface="+mn-ea"/>
              </a:rPr>
              <a:t>３者３か所（市社会福祉協議会</a:t>
            </a:r>
            <a:r>
              <a:rPr kumimoji="1" lang="en-US" altLang="ja-JP" sz="1100">
                <a:solidFill>
                  <a:schemeClr val="tx1"/>
                </a:solidFill>
                <a:latin typeface="+mn-ea"/>
              </a:rPr>
              <a:t>[</a:t>
            </a:r>
            <a:r>
              <a:rPr kumimoji="1" lang="ja-JP" altLang="en-US" sz="1100">
                <a:solidFill>
                  <a:schemeClr val="tx1"/>
                </a:solidFill>
                <a:latin typeface="+mn-ea"/>
              </a:rPr>
              <a:t>管理者</a:t>
            </a:r>
            <a:r>
              <a:rPr kumimoji="1" lang="en-US" altLang="ja-JP" sz="1100">
                <a:solidFill>
                  <a:schemeClr val="tx1"/>
                </a:solidFill>
                <a:latin typeface="+mn-ea"/>
              </a:rPr>
              <a:t>]</a:t>
            </a:r>
            <a:r>
              <a:rPr kumimoji="1" lang="ja-JP" altLang="en-US" sz="1100">
                <a:solidFill>
                  <a:schemeClr val="tx1"/>
                </a:solidFill>
                <a:latin typeface="+mn-ea"/>
              </a:rPr>
              <a:t>、社会的養育総合支援センター、医療法人）でのコンソーシアムで事業を運営している。</a:t>
            </a:r>
            <a:endParaRPr kumimoji="1" lang="en-US" altLang="ja-JP" sz="1100">
              <a:solidFill>
                <a:schemeClr val="tx1"/>
              </a:solidFill>
              <a:latin typeface="+mn-ea"/>
            </a:endParaRPr>
          </a:p>
          <a:p>
            <a:pPr marL="171450" indent="-171450">
              <a:spcAft>
                <a:spcPts val="300"/>
              </a:spcAft>
              <a:buFont typeface="Arial" panose="020B0604020202020204" pitchFamily="34" charset="0"/>
              <a:buChar char="•"/>
            </a:pPr>
            <a:r>
              <a:rPr kumimoji="1" lang="ja-JP" altLang="en-US" sz="1100">
                <a:solidFill>
                  <a:schemeClr val="tx1"/>
                </a:solidFill>
                <a:latin typeface="+mn-ea"/>
              </a:rPr>
              <a:t>人員確保や開所日数の制限等によりそれぞれ単独での実施は困難であったが、３者で開所日を分担することで実施可能となっている。</a:t>
            </a:r>
          </a:p>
        </p:txBody>
      </p:sp>
      <p:cxnSp>
        <p:nvCxnSpPr>
          <p:cNvPr id="13" name="直線コネクタ 12">
            <a:extLst>
              <a:ext uri="{FF2B5EF4-FFF2-40B4-BE49-F238E27FC236}">
                <a16:creationId xmlns:a16="http://schemas.microsoft.com/office/drawing/2014/main" id="{3C9B4B74-47E2-86F7-221F-6D2E37FC1DCC}"/>
              </a:ext>
            </a:extLst>
          </p:cNvPr>
          <p:cNvCxnSpPr>
            <a:cxnSpLocks/>
          </p:cNvCxnSpPr>
          <p:nvPr/>
        </p:nvCxnSpPr>
        <p:spPr>
          <a:xfrm>
            <a:off x="1717894" y="7009451"/>
            <a:ext cx="0" cy="620036"/>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71D8C15D-1B44-0FF5-3229-2387374D2D7D}"/>
              </a:ext>
            </a:extLst>
          </p:cNvPr>
          <p:cNvSpPr/>
          <p:nvPr/>
        </p:nvSpPr>
        <p:spPr>
          <a:xfrm>
            <a:off x="344489" y="7757051"/>
            <a:ext cx="6029144" cy="966176"/>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chorCtr="0"/>
          <a:lstStyle/>
          <a:p>
            <a:pPr>
              <a:tabLst>
                <a:tab pos="514350" algn="l"/>
              </a:tabLst>
            </a:pPr>
            <a:r>
              <a:rPr kumimoji="1" lang="ja-JP" altLang="en-US" b="1">
                <a:solidFill>
                  <a:schemeClr val="tx2"/>
                </a:solidFill>
                <a:latin typeface="+mn-ea"/>
                <a:cs typeface="メイリオ" panose="020B0604030504040204" pitchFamily="50" charset="-128"/>
              </a:rPr>
              <a:t>強み・利点</a:t>
            </a:r>
          </a:p>
        </p:txBody>
      </p:sp>
      <p:sp>
        <p:nvSpPr>
          <p:cNvPr id="15" name="正方形/長方形 14">
            <a:extLst>
              <a:ext uri="{FF2B5EF4-FFF2-40B4-BE49-F238E27FC236}">
                <a16:creationId xmlns:a16="http://schemas.microsoft.com/office/drawing/2014/main" id="{24EDAFF2-EF52-85E1-157D-47250FF57918}"/>
              </a:ext>
            </a:extLst>
          </p:cNvPr>
          <p:cNvSpPr/>
          <p:nvPr/>
        </p:nvSpPr>
        <p:spPr>
          <a:xfrm>
            <a:off x="1717895" y="7774526"/>
            <a:ext cx="4629439" cy="948702"/>
          </a:xfrm>
          <a:prstGeom prst="rect">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171450" indent="-171450">
              <a:spcAft>
                <a:spcPts val="300"/>
              </a:spcAft>
              <a:buFont typeface="Arial" panose="020B0604020202020204" pitchFamily="34" charset="0"/>
              <a:buChar char="•"/>
            </a:pPr>
            <a:r>
              <a:rPr kumimoji="1" lang="ja-JP" altLang="en-US" sz="1100">
                <a:solidFill>
                  <a:srgbClr val="2C2C2C"/>
                </a:solidFill>
              </a:rPr>
              <a:t>心理士やソーシャルワーカーは３か所を巡回するなど、専門人材を含む人材確保を行いやすい。</a:t>
            </a:r>
            <a:endParaRPr kumimoji="1" lang="en-US" altLang="ja-JP" sz="1100">
              <a:solidFill>
                <a:srgbClr val="2C2C2C"/>
              </a:solidFill>
            </a:endParaRPr>
          </a:p>
          <a:p>
            <a:pPr marL="171450" indent="-171450">
              <a:spcAft>
                <a:spcPts val="300"/>
              </a:spcAft>
              <a:buFont typeface="Arial" panose="020B0604020202020204" pitchFamily="34" charset="0"/>
              <a:buChar char="•"/>
            </a:pPr>
            <a:r>
              <a:rPr kumimoji="1" lang="ja-JP" altLang="en-US" sz="1100">
                <a:solidFill>
                  <a:srgbClr val="2C2C2C"/>
                </a:solidFill>
              </a:rPr>
              <a:t>重層的な世帯課題を持つ方は社協</a:t>
            </a:r>
            <a:r>
              <a:rPr kumimoji="1" lang="ja-JP" altLang="en-US" sz="1100">
                <a:solidFill>
                  <a:schemeClr val="tx1"/>
                </a:solidFill>
              </a:rPr>
              <a:t>、特に個別支援が必要とされるケース</a:t>
            </a:r>
            <a:r>
              <a:rPr kumimoji="1" lang="ja-JP" altLang="en-US" sz="1100">
                <a:solidFill>
                  <a:srgbClr val="2C2C2C"/>
                </a:solidFill>
              </a:rPr>
              <a:t>の方は社会的養育総合支援センター、外国籍の方は医療法人</a:t>
            </a:r>
            <a:r>
              <a:rPr kumimoji="1" lang="en-US" altLang="ja-JP" sz="1100">
                <a:solidFill>
                  <a:srgbClr val="2C2C2C"/>
                </a:solidFill>
              </a:rPr>
              <a:t>(</a:t>
            </a:r>
            <a:r>
              <a:rPr kumimoji="1" lang="ja-JP" altLang="en-US" sz="1100">
                <a:solidFill>
                  <a:srgbClr val="2C2C2C"/>
                </a:solidFill>
              </a:rPr>
              <a:t>子ども食堂や学習支援などの類似支援実績有</a:t>
            </a:r>
            <a:r>
              <a:rPr kumimoji="1" lang="en-US" altLang="ja-JP" sz="1100">
                <a:solidFill>
                  <a:srgbClr val="2C2C2C"/>
                </a:solidFill>
              </a:rPr>
              <a:t>)</a:t>
            </a:r>
            <a:r>
              <a:rPr kumimoji="1" lang="ja-JP" altLang="en-US" sz="1100">
                <a:solidFill>
                  <a:srgbClr val="2C2C2C"/>
                </a:solidFill>
              </a:rPr>
              <a:t>など、各々の多様なノウハウを活かせる。</a:t>
            </a:r>
          </a:p>
        </p:txBody>
      </p:sp>
      <p:cxnSp>
        <p:nvCxnSpPr>
          <p:cNvPr id="16" name="直線コネクタ 15">
            <a:extLst>
              <a:ext uri="{FF2B5EF4-FFF2-40B4-BE49-F238E27FC236}">
                <a16:creationId xmlns:a16="http://schemas.microsoft.com/office/drawing/2014/main" id="{8CC19B47-367E-D8BE-8709-9EDD3B249C08}"/>
              </a:ext>
            </a:extLst>
          </p:cNvPr>
          <p:cNvCxnSpPr>
            <a:cxnSpLocks/>
          </p:cNvCxnSpPr>
          <p:nvPr/>
        </p:nvCxnSpPr>
        <p:spPr>
          <a:xfrm>
            <a:off x="1717894" y="7845196"/>
            <a:ext cx="0" cy="783738"/>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293DDCCA-CA2E-9724-D21D-00EEB753908E}"/>
              </a:ext>
            </a:extLst>
          </p:cNvPr>
          <p:cNvSpPr/>
          <p:nvPr/>
        </p:nvSpPr>
        <p:spPr>
          <a:xfrm>
            <a:off x="344489" y="8770710"/>
            <a:ext cx="6029144" cy="506760"/>
          </a:xfrm>
          <a:prstGeom prst="rect">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chorCtr="0"/>
          <a:lstStyle/>
          <a:p>
            <a:pPr>
              <a:tabLst>
                <a:tab pos="514350" algn="l"/>
              </a:tabLst>
            </a:pPr>
            <a:r>
              <a:rPr kumimoji="1" lang="ja-JP" altLang="en-US" b="1">
                <a:solidFill>
                  <a:schemeClr val="tx2"/>
                </a:solidFill>
                <a:latin typeface="+mn-ea"/>
                <a:cs typeface="メイリオ" panose="020B0604030504040204" pitchFamily="50" charset="-128"/>
              </a:rPr>
              <a:t>留意点</a:t>
            </a:r>
          </a:p>
        </p:txBody>
      </p:sp>
      <p:sp>
        <p:nvSpPr>
          <p:cNvPr id="21" name="正方形/長方形 20">
            <a:extLst>
              <a:ext uri="{FF2B5EF4-FFF2-40B4-BE49-F238E27FC236}">
                <a16:creationId xmlns:a16="http://schemas.microsoft.com/office/drawing/2014/main" id="{AF5157FE-9C43-8CE5-54D7-01ACDEE3C701}"/>
              </a:ext>
            </a:extLst>
          </p:cNvPr>
          <p:cNvSpPr/>
          <p:nvPr/>
        </p:nvSpPr>
        <p:spPr>
          <a:xfrm>
            <a:off x="1717894" y="8770710"/>
            <a:ext cx="4656403" cy="506760"/>
          </a:xfrm>
          <a:prstGeom prst="rect">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0" bIns="0" rtlCol="0" anchor="ctr" anchorCtr="0"/>
          <a:lstStyle/>
          <a:p>
            <a:pPr marL="171450" indent="-171450">
              <a:spcAft>
                <a:spcPts val="300"/>
              </a:spcAft>
              <a:buFont typeface="Arial" panose="020B0604020202020204" pitchFamily="34" charset="0"/>
              <a:buChar char="•"/>
            </a:pPr>
            <a:r>
              <a:rPr kumimoji="1" lang="ja-JP" altLang="en-US" sz="1100">
                <a:solidFill>
                  <a:schemeClr val="tx1"/>
                </a:solidFill>
                <a:latin typeface="+mn-ea"/>
              </a:rPr>
              <a:t>３か所で実施のため状況管理には留意が必要。対応として、３者に市担当者も加えた打合せを月１度実施し、情報共有をしている。</a:t>
            </a:r>
            <a:endParaRPr kumimoji="1" lang="en-US" altLang="ja-JP" sz="1100">
              <a:solidFill>
                <a:schemeClr val="tx1"/>
              </a:solidFill>
              <a:latin typeface="+mn-ea"/>
            </a:endParaRPr>
          </a:p>
        </p:txBody>
      </p:sp>
      <p:cxnSp>
        <p:nvCxnSpPr>
          <p:cNvPr id="25" name="直線コネクタ 24">
            <a:extLst>
              <a:ext uri="{FF2B5EF4-FFF2-40B4-BE49-F238E27FC236}">
                <a16:creationId xmlns:a16="http://schemas.microsoft.com/office/drawing/2014/main" id="{C441F378-D32B-7D58-F762-098882FAE638}"/>
              </a:ext>
            </a:extLst>
          </p:cNvPr>
          <p:cNvCxnSpPr>
            <a:cxnSpLocks/>
          </p:cNvCxnSpPr>
          <p:nvPr/>
        </p:nvCxnSpPr>
        <p:spPr>
          <a:xfrm>
            <a:off x="1717894" y="8814900"/>
            <a:ext cx="0" cy="41653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B79F15F6-596F-8192-54D1-FD655F53C83B}"/>
              </a:ext>
            </a:extLst>
          </p:cNvPr>
          <p:cNvSpPr/>
          <p:nvPr/>
        </p:nvSpPr>
        <p:spPr>
          <a:xfrm>
            <a:off x="344488" y="5235140"/>
            <a:ext cx="3120685" cy="1538259"/>
          </a:xfrm>
          <a:prstGeom prst="rect">
            <a:avLst/>
          </a:prstGeom>
          <a:solidFill>
            <a:srgbClr val="DAEBF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80000" tIns="0" rIns="108000" bIns="0" rtlCol="0" anchor="ctr" anchorCtr="0"/>
          <a:lstStyle/>
          <a:p>
            <a:pPr>
              <a:tabLst>
                <a:tab pos="514350" algn="l"/>
              </a:tabLst>
            </a:pPr>
            <a:endParaRPr kumimoji="1" lang="ja-JP" altLang="en-US" b="1">
              <a:solidFill>
                <a:schemeClr val="tx2"/>
              </a:solidFill>
              <a:latin typeface="+mn-ea"/>
              <a:cs typeface="メイリオ" panose="020B0604030504040204" pitchFamily="50" charset="-128"/>
            </a:endParaRPr>
          </a:p>
        </p:txBody>
      </p:sp>
      <p:pic>
        <p:nvPicPr>
          <p:cNvPr id="29" name="グラフィックス 28" descr="ライト: オン 単色塗りつぶし">
            <a:extLst>
              <a:ext uri="{FF2B5EF4-FFF2-40B4-BE49-F238E27FC236}">
                <a16:creationId xmlns:a16="http://schemas.microsoft.com/office/drawing/2014/main" id="{AC0FAB38-9DCB-B91D-F5ED-596A5EDCFB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704" y="5443139"/>
            <a:ext cx="469232" cy="469232"/>
          </a:xfrm>
          <a:prstGeom prst="rect">
            <a:avLst/>
          </a:prstGeom>
        </p:spPr>
      </p:pic>
      <p:sp>
        <p:nvSpPr>
          <p:cNvPr id="31" name="テキスト ボックス 30">
            <a:extLst>
              <a:ext uri="{FF2B5EF4-FFF2-40B4-BE49-F238E27FC236}">
                <a16:creationId xmlns:a16="http://schemas.microsoft.com/office/drawing/2014/main" id="{8DBBCF90-7D92-DC85-B8DF-01D1953AE7F7}"/>
              </a:ext>
            </a:extLst>
          </p:cNvPr>
          <p:cNvSpPr txBox="1"/>
          <p:nvPr/>
        </p:nvSpPr>
        <p:spPr>
          <a:xfrm>
            <a:off x="195040" y="6083516"/>
            <a:ext cx="1184560" cy="352296"/>
          </a:xfrm>
          <a:prstGeom prst="rect">
            <a:avLst/>
          </a:prstGeom>
          <a:no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200" b="1" kern="0">
                <a:solidFill>
                  <a:schemeClr val="tx2"/>
                </a:solidFill>
                <a:latin typeface="+mn-ea"/>
                <a:cs typeface="メイリオ" panose="020B0604030504040204" pitchFamily="50" charset="-128"/>
              </a:rPr>
              <a:t>本事例を</a:t>
            </a:r>
            <a:endParaRPr kumimoji="1" lang="en-US" altLang="ja-JP" sz="1200" b="1" kern="0">
              <a:solidFill>
                <a:schemeClr val="tx2"/>
              </a:solidFill>
              <a:latin typeface="+mn-ea"/>
              <a:cs typeface="メイリオ" panose="020B0604030504040204" pitchFamily="50" charset="-128"/>
            </a:endParaRPr>
          </a:p>
          <a:p>
            <a:pPr marL="0" marR="0" indent="0" algn="ctr" defTabSz="914400" eaLnBrk="1" fontAlgn="auto" latinLnBrk="0" hangingPunct="1">
              <a:spcBef>
                <a:spcPts val="0"/>
              </a:spcBef>
              <a:buClrTx/>
              <a:buSzTx/>
              <a:buFontTx/>
              <a:buNone/>
              <a:tabLst/>
            </a:pPr>
            <a:r>
              <a:rPr kumimoji="1" lang="ja-JP" altLang="en-US" sz="1200" b="1" kern="0">
                <a:solidFill>
                  <a:schemeClr val="tx2"/>
                </a:solidFill>
                <a:latin typeface="+mn-ea"/>
                <a:cs typeface="メイリオ" panose="020B0604030504040204" pitchFamily="50" charset="-128"/>
              </a:rPr>
              <a:t>受けての</a:t>
            </a:r>
            <a:endParaRPr kumimoji="1" lang="en-US" altLang="ja-JP" sz="1200" b="1" kern="0">
              <a:solidFill>
                <a:schemeClr val="tx2"/>
              </a:solidFill>
              <a:latin typeface="+mn-ea"/>
              <a:cs typeface="メイリオ" panose="020B0604030504040204" pitchFamily="50" charset="-128"/>
            </a:endParaRPr>
          </a:p>
          <a:p>
            <a:pPr marL="0" marR="0" indent="0" algn="ctr" defTabSz="914400" eaLnBrk="1" fontAlgn="auto" latinLnBrk="0" hangingPunct="1">
              <a:spcBef>
                <a:spcPts val="0"/>
              </a:spcBef>
              <a:buClrTx/>
              <a:buSzTx/>
              <a:buFontTx/>
              <a:buNone/>
              <a:tabLst/>
            </a:pPr>
            <a:r>
              <a:rPr kumimoji="1" lang="ja-JP" altLang="en-US" sz="1200" b="1" kern="0">
                <a:solidFill>
                  <a:schemeClr val="tx2"/>
                </a:solidFill>
                <a:latin typeface="+mn-ea"/>
                <a:cs typeface="メイリオ" panose="020B0604030504040204" pitchFamily="50" charset="-128"/>
              </a:rPr>
              <a:t>ポイント</a:t>
            </a:r>
          </a:p>
        </p:txBody>
      </p:sp>
      <p:sp>
        <p:nvSpPr>
          <p:cNvPr id="32" name="テキスト ボックス 31">
            <a:extLst>
              <a:ext uri="{FF2B5EF4-FFF2-40B4-BE49-F238E27FC236}">
                <a16:creationId xmlns:a16="http://schemas.microsoft.com/office/drawing/2014/main" id="{446C361D-4CFA-F65B-BC74-0BA8B525CA82}"/>
              </a:ext>
            </a:extLst>
          </p:cNvPr>
          <p:cNvSpPr txBox="1"/>
          <p:nvPr/>
        </p:nvSpPr>
        <p:spPr>
          <a:xfrm>
            <a:off x="1105319" y="5319603"/>
            <a:ext cx="2359854" cy="1385461"/>
          </a:xfrm>
          <a:prstGeom prst="rect">
            <a:avLst/>
          </a:prstGeom>
          <a:noFill/>
        </p:spPr>
        <p:txBody>
          <a:bodyPr wrap="square" lIns="72000" tIns="36000" rIns="72000" bIns="36000" rtlCol="0" anchor="ctr" anchorCtr="0">
            <a:noAutofit/>
          </a:bodyPr>
          <a:lstStyle/>
          <a:p>
            <a:pPr marL="180975" marR="0" indent="-180975" algn="l" defTabSz="914400" eaLnBrk="1" fontAlgn="auto" latinLnBrk="0" hangingPunct="1">
              <a:spcBef>
                <a:spcPts val="0"/>
              </a:spcBef>
              <a:buClrTx/>
              <a:buSzTx/>
              <a:buFont typeface="Arial" panose="020B0604020202020204" pitchFamily="34" charset="0"/>
              <a:buChar char="•"/>
              <a:tabLst/>
            </a:pPr>
            <a:r>
              <a:rPr kumimoji="1" lang="ja-JP" altLang="en-US" sz="1200" kern="0">
                <a:latin typeface="+mn-ea"/>
                <a:cs typeface="メイリオ" panose="020B0604030504040204" pitchFamily="50" charset="-128"/>
              </a:rPr>
              <a:t>地域に委託できる事業者がいない場合、</a:t>
            </a:r>
            <a:r>
              <a:rPr kumimoji="1" lang="ja-JP" altLang="en-US" sz="1200" kern="0">
                <a:solidFill>
                  <a:schemeClr val="tx2"/>
                </a:solidFill>
                <a:latin typeface="+mn-ea"/>
                <a:cs typeface="メイリオ" panose="020B0604030504040204" pitchFamily="50" charset="-128"/>
              </a:rPr>
              <a:t>複数事業者での実施も検討・相談余地</a:t>
            </a:r>
            <a:r>
              <a:rPr kumimoji="1" lang="ja-JP" altLang="en-US" sz="1200" kern="0">
                <a:latin typeface="+mn-ea"/>
                <a:cs typeface="メイリオ" panose="020B0604030504040204" pitchFamily="50" charset="-128"/>
              </a:rPr>
              <a:t>がある。</a:t>
            </a:r>
            <a:endParaRPr kumimoji="1" lang="en-US" altLang="ja-JP" sz="1200" kern="0">
              <a:latin typeface="+mn-ea"/>
              <a:cs typeface="メイリオ" panose="020B0604030504040204" pitchFamily="50" charset="-128"/>
            </a:endParaRPr>
          </a:p>
          <a:p>
            <a:pPr marL="180975" indent="-180975" defTabSz="914400">
              <a:buFont typeface="Arial" panose="020B0604020202020204" pitchFamily="34" charset="0"/>
              <a:buChar char="•"/>
            </a:pPr>
            <a:r>
              <a:rPr kumimoji="1" lang="ja-JP" altLang="en-US" sz="1200" kern="0">
                <a:latin typeface="+mn-ea"/>
                <a:cs typeface="メイリオ" panose="020B0604030504040204" pitchFamily="50" charset="-128"/>
              </a:rPr>
              <a:t>複数事業者での実施の場合、</a:t>
            </a:r>
            <a:r>
              <a:rPr kumimoji="1" lang="ja-JP" altLang="en-US" sz="1200" kern="0">
                <a:solidFill>
                  <a:schemeClr val="tx2"/>
                </a:solidFill>
                <a:latin typeface="+mn-ea"/>
                <a:cs typeface="メイリオ" panose="020B0604030504040204" pitchFamily="50" charset="-128"/>
              </a:rPr>
              <a:t>人材確保のしやすさ</a:t>
            </a:r>
            <a:r>
              <a:rPr kumimoji="1" lang="ja-JP" altLang="en-US" sz="1200" kern="0">
                <a:latin typeface="+mn-ea"/>
                <a:cs typeface="メイリオ" panose="020B0604030504040204" pitchFamily="50" charset="-128"/>
              </a:rPr>
              <a:t>や</a:t>
            </a:r>
            <a:r>
              <a:rPr kumimoji="1" lang="ja-JP" altLang="en-US" sz="1200" kern="0">
                <a:solidFill>
                  <a:schemeClr val="tx2"/>
                </a:solidFill>
                <a:latin typeface="+mn-ea"/>
                <a:cs typeface="メイリオ" panose="020B0604030504040204" pitchFamily="50" charset="-128"/>
              </a:rPr>
              <a:t>各事業者の多様なノウハウを活かした支援実施</a:t>
            </a:r>
            <a:r>
              <a:rPr kumimoji="1" lang="ja-JP" altLang="en-US" sz="1200" kern="0">
                <a:latin typeface="+mn-ea"/>
                <a:cs typeface="メイリオ" panose="020B0604030504040204" pitchFamily="50" charset="-128"/>
              </a:rPr>
              <a:t>などに利点がある。</a:t>
            </a:r>
          </a:p>
        </p:txBody>
      </p:sp>
      <p:sp>
        <p:nvSpPr>
          <p:cNvPr id="39" name="タイトル 52">
            <a:extLst>
              <a:ext uri="{FF2B5EF4-FFF2-40B4-BE49-F238E27FC236}">
                <a16:creationId xmlns:a16="http://schemas.microsoft.com/office/drawing/2014/main" id="{0466B4E0-B8E9-FC25-725D-A40B4C78289F}"/>
              </a:ext>
            </a:extLst>
          </p:cNvPr>
          <p:cNvSpPr>
            <a:spLocks noGrp="1"/>
          </p:cNvSpPr>
          <p:nvPr>
            <p:ph type="title"/>
          </p:nvPr>
        </p:nvSpPr>
        <p:spPr>
          <a:xfrm>
            <a:off x="153000" y="128464"/>
            <a:ext cx="6552000" cy="360000"/>
          </a:xfrm>
        </p:spPr>
        <p:txBody>
          <a:bodyPr/>
          <a:lstStyle/>
          <a:p>
            <a:r>
              <a:rPr lang="ja-JP" altLang="en-US" dirty="0"/>
              <a:t>事業</a:t>
            </a:r>
            <a:r>
              <a:rPr lang="ja-JP" altLang="en-US" dirty="0">
                <a:solidFill>
                  <a:schemeClr val="tx2"/>
                </a:solidFill>
              </a:rPr>
              <a:t>検討・準備時</a:t>
            </a:r>
          </a:p>
        </p:txBody>
      </p:sp>
      <p:sp>
        <p:nvSpPr>
          <p:cNvPr id="40" name="テキスト ボックス 39">
            <a:extLst>
              <a:ext uri="{FF2B5EF4-FFF2-40B4-BE49-F238E27FC236}">
                <a16:creationId xmlns:a16="http://schemas.microsoft.com/office/drawing/2014/main" id="{E8019326-1DBB-BF41-C031-D23C7BD1B53C}"/>
              </a:ext>
            </a:extLst>
          </p:cNvPr>
          <p:cNvSpPr txBox="1"/>
          <p:nvPr/>
        </p:nvSpPr>
        <p:spPr>
          <a:xfrm>
            <a:off x="5010980" y="2460504"/>
            <a:ext cx="1412021" cy="182884"/>
          </a:xfrm>
          <a:prstGeom prst="rect">
            <a:avLst/>
          </a:prstGeom>
          <a:noFill/>
        </p:spPr>
        <p:txBody>
          <a:bodyPr wrap="square" lIns="72000" tIns="36000" rIns="72000" bIns="36000" rtlCol="0" anchor="ctr" anchorCtr="0">
            <a:noAutofit/>
          </a:bodyPr>
          <a:lstStyle/>
          <a:p>
            <a:pPr marL="0" marR="0" indent="0" algn="r" defTabSz="914400" eaLnBrk="1" fontAlgn="auto" latinLnBrk="0" hangingPunct="1">
              <a:spcBef>
                <a:spcPts val="0"/>
              </a:spcBef>
              <a:buClrTx/>
              <a:buSzTx/>
              <a:buFontTx/>
              <a:buNone/>
              <a:tabLst/>
            </a:pPr>
            <a:r>
              <a:rPr kumimoji="1" lang="en-US" altLang="ja-JP" sz="800" kern="0">
                <a:latin typeface="+mn-ea"/>
                <a:cs typeface="メイリオ" panose="020B0604030504040204" pitchFamily="50" charset="-128"/>
              </a:rPr>
              <a:t>※</a:t>
            </a:r>
            <a:r>
              <a:rPr kumimoji="1" lang="ja-JP" altLang="en-US" sz="800" kern="0">
                <a:latin typeface="+mn-ea"/>
                <a:cs typeface="メイリオ" panose="020B0604030504040204" pitchFamily="50" charset="-128"/>
              </a:rPr>
              <a:t>写真は瀬戸市ご提供</a:t>
            </a:r>
          </a:p>
        </p:txBody>
      </p:sp>
      <p:sp>
        <p:nvSpPr>
          <p:cNvPr id="41" name="Rectangle 11">
            <a:extLst>
              <a:ext uri="{FF2B5EF4-FFF2-40B4-BE49-F238E27FC236}">
                <a16:creationId xmlns:a16="http://schemas.microsoft.com/office/drawing/2014/main" id="{D96EDABB-C969-504C-B3C2-47A6FCA10CE1}"/>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pic>
        <p:nvPicPr>
          <p:cNvPr id="2" name="図 1">
            <a:extLst>
              <a:ext uri="{FF2B5EF4-FFF2-40B4-BE49-F238E27FC236}">
                <a16:creationId xmlns:a16="http://schemas.microsoft.com/office/drawing/2014/main" id="{00DD6223-3AF1-A048-B5C1-3A97701F0AA5}"/>
              </a:ext>
            </a:extLst>
          </p:cNvPr>
          <p:cNvPicPr>
            <a:picLocks noChangeAspect="1"/>
          </p:cNvPicPr>
          <p:nvPr/>
        </p:nvPicPr>
        <p:blipFill>
          <a:blip r:embed="rId5">
            <a:extLst>
              <a:ext uri="{28A0092B-C50C-407E-A947-70E740481C1C}">
                <a14:useLocalDpi xmlns:a14="http://schemas.microsoft.com/office/drawing/2010/main" val="0"/>
              </a:ext>
            </a:extLst>
          </a:blip>
          <a:srcRect l="-769" t="7382" r="1" b="19971"/>
          <a:stretch>
            <a:fillRect/>
          </a:stretch>
        </p:blipFill>
        <p:spPr>
          <a:xfrm>
            <a:off x="3546333" y="5241221"/>
            <a:ext cx="2827300" cy="1530478"/>
          </a:xfrm>
          <a:prstGeom prst="rect">
            <a:avLst/>
          </a:prstGeom>
        </p:spPr>
      </p:pic>
      <p:sp>
        <p:nvSpPr>
          <p:cNvPr id="3" name="テキスト ボックス 2">
            <a:extLst>
              <a:ext uri="{FF2B5EF4-FFF2-40B4-BE49-F238E27FC236}">
                <a16:creationId xmlns:a16="http://schemas.microsoft.com/office/drawing/2014/main" id="{134B36AB-B165-6A70-6EF1-819684479972}"/>
              </a:ext>
            </a:extLst>
          </p:cNvPr>
          <p:cNvSpPr txBox="1"/>
          <p:nvPr/>
        </p:nvSpPr>
        <p:spPr>
          <a:xfrm>
            <a:off x="4370294" y="6748753"/>
            <a:ext cx="2052707" cy="182884"/>
          </a:xfrm>
          <a:prstGeom prst="rect">
            <a:avLst/>
          </a:prstGeom>
          <a:noFill/>
        </p:spPr>
        <p:txBody>
          <a:bodyPr wrap="square" lIns="72000" tIns="36000" rIns="72000" bIns="36000" rtlCol="0" anchor="ctr" anchorCtr="0">
            <a:noAutofit/>
          </a:bodyPr>
          <a:lstStyle/>
          <a:p>
            <a:pPr marL="0" marR="0" indent="0" algn="r" defTabSz="914400" eaLnBrk="1" fontAlgn="auto" latinLnBrk="0" hangingPunct="1">
              <a:spcBef>
                <a:spcPts val="0"/>
              </a:spcBef>
              <a:buClrTx/>
              <a:buSzTx/>
              <a:buFontTx/>
              <a:buNone/>
              <a:tabLst/>
            </a:pPr>
            <a:r>
              <a:rPr kumimoji="1" lang="en-US" altLang="ja-JP" sz="800" kern="0">
                <a:latin typeface="+mn-ea"/>
                <a:cs typeface="メイリオ" panose="020B0604030504040204" pitchFamily="50" charset="-128"/>
              </a:rPr>
              <a:t>※</a:t>
            </a:r>
            <a:r>
              <a:rPr kumimoji="1" lang="ja-JP" altLang="en-US" sz="800" kern="0">
                <a:latin typeface="+mn-ea"/>
                <a:cs typeface="メイリオ" panose="020B0604030504040204" pitchFamily="50" charset="-128"/>
              </a:rPr>
              <a:t>写真は越前市社会福祉協議会ご提供</a:t>
            </a:r>
          </a:p>
        </p:txBody>
      </p:sp>
    </p:spTree>
    <p:extLst>
      <p:ext uri="{BB962C8B-B14F-4D97-AF65-F5344CB8AC3E}">
        <p14:creationId xmlns:p14="http://schemas.microsoft.com/office/powerpoint/2010/main" val="2879849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二等辺三角形 53">
            <a:extLst>
              <a:ext uri="{FF2B5EF4-FFF2-40B4-BE49-F238E27FC236}">
                <a16:creationId xmlns:a16="http://schemas.microsoft.com/office/drawing/2014/main" id="{373AC66A-CC80-434D-D7C0-6EA24FDA151D}"/>
              </a:ext>
            </a:extLst>
          </p:cNvPr>
          <p:cNvSpPr/>
          <p:nvPr/>
        </p:nvSpPr>
        <p:spPr>
          <a:xfrm rot="7568419" flipH="1">
            <a:off x="5657268" y="2802717"/>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5" name="四角形: 角を丸くする 54">
            <a:extLst>
              <a:ext uri="{FF2B5EF4-FFF2-40B4-BE49-F238E27FC236}">
                <a16:creationId xmlns:a16="http://schemas.microsoft.com/office/drawing/2014/main" id="{5686FC5F-95FA-5052-653D-D0404FE01744}"/>
              </a:ext>
            </a:extLst>
          </p:cNvPr>
          <p:cNvSpPr/>
          <p:nvPr/>
        </p:nvSpPr>
        <p:spPr>
          <a:xfrm>
            <a:off x="198662" y="2053911"/>
            <a:ext cx="5399999" cy="2365403"/>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endParaRPr>
          </a:p>
        </p:txBody>
      </p:sp>
      <p:pic>
        <p:nvPicPr>
          <p:cNvPr id="107" name="グラフィックス 106" descr="教授 女性 単色塗りつぶし">
            <a:extLst>
              <a:ext uri="{FF2B5EF4-FFF2-40B4-BE49-F238E27FC236}">
                <a16:creationId xmlns:a16="http://schemas.microsoft.com/office/drawing/2014/main" id="{0E6DA0B2-B216-BABB-462D-027D3E375B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9942" y="3103882"/>
            <a:ext cx="914400" cy="914400"/>
          </a:xfrm>
          <a:prstGeom prst="rect">
            <a:avLst/>
          </a:prstGeom>
        </p:spPr>
      </p:pic>
      <p:sp>
        <p:nvSpPr>
          <p:cNvPr id="58" name="二等辺三角形 57">
            <a:extLst>
              <a:ext uri="{FF2B5EF4-FFF2-40B4-BE49-F238E27FC236}">
                <a16:creationId xmlns:a16="http://schemas.microsoft.com/office/drawing/2014/main" id="{BDB2C1FF-5BE6-4DFC-E258-241B5F676A64}"/>
              </a:ext>
            </a:extLst>
          </p:cNvPr>
          <p:cNvSpPr/>
          <p:nvPr/>
        </p:nvSpPr>
        <p:spPr>
          <a:xfrm rot="14031581">
            <a:off x="1040989" y="982709"/>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9" name="四角形: 角を丸くする 58">
            <a:extLst>
              <a:ext uri="{FF2B5EF4-FFF2-40B4-BE49-F238E27FC236}">
                <a16:creationId xmlns:a16="http://schemas.microsoft.com/office/drawing/2014/main" id="{7FA3D3A1-2D2A-C7FE-CA08-D2A353B7323B}"/>
              </a:ext>
            </a:extLst>
          </p:cNvPr>
          <p:cNvSpPr/>
          <p:nvPr/>
        </p:nvSpPr>
        <p:spPr>
          <a:xfrm>
            <a:off x="1268178" y="837879"/>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7" name="四角形: 角を丸くする 56">
            <a:extLst>
              <a:ext uri="{FF2B5EF4-FFF2-40B4-BE49-F238E27FC236}">
                <a16:creationId xmlns:a16="http://schemas.microsoft.com/office/drawing/2014/main" id="{6045DCA3-D829-D367-452C-A967E66BDF4F}"/>
              </a:ext>
            </a:extLst>
          </p:cNvPr>
          <p:cNvSpPr/>
          <p:nvPr/>
        </p:nvSpPr>
        <p:spPr>
          <a:xfrm>
            <a:off x="1363047" y="913333"/>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sp>
        <p:nvSpPr>
          <p:cNvPr id="53" name="四角形: 角を丸くする 52">
            <a:extLst>
              <a:ext uri="{FF2B5EF4-FFF2-40B4-BE49-F238E27FC236}">
                <a16:creationId xmlns:a16="http://schemas.microsoft.com/office/drawing/2014/main" id="{873DD1A3-620A-D362-35EF-281B34873218}"/>
              </a:ext>
            </a:extLst>
          </p:cNvPr>
          <p:cNvSpPr/>
          <p:nvPr/>
        </p:nvSpPr>
        <p:spPr>
          <a:xfrm>
            <a:off x="324455" y="2174923"/>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grpSp>
        <p:nvGrpSpPr>
          <p:cNvPr id="18" name="グラフィックス 105" descr="オフィス ワーカー (男性) 単色塗りつぶし">
            <a:extLst>
              <a:ext uri="{FF2B5EF4-FFF2-40B4-BE49-F238E27FC236}">
                <a16:creationId xmlns:a16="http://schemas.microsoft.com/office/drawing/2014/main" id="{30896D38-5667-F150-D6B4-06CDB7617BB0}"/>
              </a:ext>
            </a:extLst>
          </p:cNvPr>
          <p:cNvGrpSpPr/>
          <p:nvPr/>
        </p:nvGrpSpPr>
        <p:grpSpPr>
          <a:xfrm>
            <a:off x="312704" y="1043866"/>
            <a:ext cx="609561" cy="751636"/>
            <a:chOff x="312704" y="5443588"/>
            <a:chExt cx="609561" cy="751636"/>
          </a:xfrm>
          <a:solidFill>
            <a:schemeClr val="tx2">
              <a:lumMod val="50000"/>
            </a:schemeClr>
          </a:solidFill>
        </p:grpSpPr>
        <p:sp>
          <p:nvSpPr>
            <p:cNvPr id="19" name="フリーフォーム: 図形 18">
              <a:extLst>
                <a:ext uri="{FF2B5EF4-FFF2-40B4-BE49-F238E27FC236}">
                  <a16:creationId xmlns:a16="http://schemas.microsoft.com/office/drawing/2014/main" id="{A66132B1-B332-D99D-F877-0AD90155DB0C}"/>
                </a:ext>
              </a:extLst>
            </p:cNvPr>
            <p:cNvSpPr/>
            <p:nvPr/>
          </p:nvSpPr>
          <p:spPr>
            <a:xfrm>
              <a:off x="569879" y="5872214"/>
              <a:ext cx="95250" cy="57150"/>
            </a:xfrm>
            <a:custGeom>
              <a:avLst/>
              <a:gdLst>
                <a:gd name="connsiteX0" fmla="*/ 18478 w 95250"/>
                <a:gd name="connsiteY0" fmla="*/ 57150 h 57150"/>
                <a:gd name="connsiteX1" fmla="*/ 76772 w 95250"/>
                <a:gd name="connsiteY1" fmla="*/ 57150 h 57150"/>
                <a:gd name="connsiteX2" fmla="*/ 95250 w 95250"/>
                <a:gd name="connsiteY2" fmla="*/ 0 h 57150"/>
                <a:gd name="connsiteX3" fmla="*/ 0 w 95250"/>
                <a:gd name="connsiteY3" fmla="*/ 0 h 57150"/>
                <a:gd name="connsiteX4" fmla="*/ 18478 w 95250"/>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18478" y="57150"/>
                  </a:moveTo>
                  <a:lnTo>
                    <a:pt x="76772" y="57150"/>
                  </a:lnTo>
                  <a:lnTo>
                    <a:pt x="95250" y="0"/>
                  </a:lnTo>
                  <a:lnTo>
                    <a:pt x="0" y="0"/>
                  </a:lnTo>
                  <a:lnTo>
                    <a:pt x="18478" y="5715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0683A563-CEC3-ED67-EB87-772CD5661CF5}"/>
                </a:ext>
              </a:extLst>
            </p:cNvPr>
            <p:cNvSpPr/>
            <p:nvPr/>
          </p:nvSpPr>
          <p:spPr>
            <a:xfrm>
              <a:off x="576832" y="5948414"/>
              <a:ext cx="81343" cy="228600"/>
            </a:xfrm>
            <a:custGeom>
              <a:avLst/>
              <a:gdLst>
                <a:gd name="connsiteX0" fmla="*/ 12954 w 81343"/>
                <a:gd name="connsiteY0" fmla="*/ 0 h 228600"/>
                <a:gd name="connsiteX1" fmla="*/ 0 w 81343"/>
                <a:gd name="connsiteY1" fmla="*/ 187928 h 228600"/>
                <a:gd name="connsiteX2" fmla="*/ 40672 w 81343"/>
                <a:gd name="connsiteY2" fmla="*/ 228600 h 228600"/>
                <a:gd name="connsiteX3" fmla="*/ 81344 w 81343"/>
                <a:gd name="connsiteY3" fmla="*/ 187928 h 228600"/>
                <a:gd name="connsiteX4" fmla="*/ 68390 w 81343"/>
                <a:gd name="connsiteY4" fmla="*/ 0 h 228600"/>
                <a:gd name="connsiteX5" fmla="*/ 12954 w 81343"/>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43" h="228600">
                  <a:moveTo>
                    <a:pt x="12954" y="0"/>
                  </a:moveTo>
                  <a:lnTo>
                    <a:pt x="0" y="187928"/>
                  </a:lnTo>
                  <a:lnTo>
                    <a:pt x="40672" y="228600"/>
                  </a:lnTo>
                  <a:lnTo>
                    <a:pt x="81344" y="187928"/>
                  </a:lnTo>
                  <a:lnTo>
                    <a:pt x="68390" y="0"/>
                  </a:lnTo>
                  <a:lnTo>
                    <a:pt x="12954" y="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64C20B30-4388-7E45-E1DB-A54705B98D7F}"/>
                </a:ext>
              </a:extLst>
            </p:cNvPr>
            <p:cNvSpPr/>
            <p:nvPr/>
          </p:nvSpPr>
          <p:spPr>
            <a:xfrm>
              <a:off x="312704" y="5443588"/>
              <a:ext cx="609561" cy="751636"/>
            </a:xfrm>
            <a:custGeom>
              <a:avLst/>
              <a:gdLst>
                <a:gd name="connsiteX0" fmla="*/ 609543 w 609561"/>
                <a:gd name="connsiteY0" fmla="*/ 533019 h 751636"/>
                <a:gd name="connsiteX1" fmla="*/ 573977 w 609561"/>
                <a:gd name="connsiteY1" fmla="*/ 461582 h 751636"/>
                <a:gd name="connsiteX2" fmla="*/ 452666 w 609561"/>
                <a:gd name="connsiteY2" fmla="*/ 398774 h 751636"/>
                <a:gd name="connsiteX3" fmla="*/ 405946 w 609561"/>
                <a:gd name="connsiteY3" fmla="*/ 379600 h 751636"/>
                <a:gd name="connsiteX4" fmla="*/ 400040 w 609561"/>
                <a:gd name="connsiteY4" fmla="*/ 370789 h 751636"/>
                <a:gd name="connsiteX5" fmla="*/ 400040 w 609561"/>
                <a:gd name="connsiteY5" fmla="*/ 347415 h 751636"/>
                <a:gd name="connsiteX6" fmla="*/ 457057 w 609561"/>
                <a:gd name="connsiteY6" fmla="*/ 231562 h 751636"/>
                <a:gd name="connsiteX7" fmla="*/ 481327 w 609561"/>
                <a:gd name="connsiteY7" fmla="*/ 189929 h 751636"/>
                <a:gd name="connsiteX8" fmla="*/ 485575 w 609561"/>
                <a:gd name="connsiteY8" fmla="*/ 162716 h 751636"/>
                <a:gd name="connsiteX9" fmla="*/ 385839 w 609561"/>
                <a:gd name="connsiteY9" fmla="*/ 17936 h 751636"/>
                <a:gd name="connsiteX10" fmla="*/ 371875 w 609561"/>
                <a:gd name="connsiteY10" fmla="*/ 19183 h 751636"/>
                <a:gd name="connsiteX11" fmla="*/ 362255 w 609561"/>
                <a:gd name="connsiteY11" fmla="*/ 25851 h 751636"/>
                <a:gd name="connsiteX12" fmla="*/ 351615 w 609561"/>
                <a:gd name="connsiteY12" fmla="*/ 11306 h 751636"/>
                <a:gd name="connsiteX13" fmla="*/ 337871 w 609561"/>
                <a:gd name="connsiteY13" fmla="*/ 2553 h 751636"/>
                <a:gd name="connsiteX14" fmla="*/ 307867 w 609561"/>
                <a:gd name="connsiteY14" fmla="*/ 0 h 751636"/>
                <a:gd name="connsiteX15" fmla="*/ 132512 w 609561"/>
                <a:gd name="connsiteY15" fmla="*/ 145352 h 751636"/>
                <a:gd name="connsiteX16" fmla="*/ 132131 w 609561"/>
                <a:gd name="connsiteY16" fmla="*/ 147428 h 751636"/>
                <a:gd name="connsiteX17" fmla="*/ 103975 w 609561"/>
                <a:gd name="connsiteY17" fmla="*/ 216646 h 751636"/>
                <a:gd name="connsiteX18" fmla="*/ 152438 w 609561"/>
                <a:gd name="connsiteY18" fmla="*/ 216646 h 751636"/>
                <a:gd name="connsiteX19" fmla="*/ 152438 w 609561"/>
                <a:gd name="connsiteY19" fmla="*/ 228600 h 751636"/>
                <a:gd name="connsiteX20" fmla="*/ 209493 w 609561"/>
                <a:gd name="connsiteY20" fmla="*/ 347348 h 751636"/>
                <a:gd name="connsiteX21" fmla="*/ 209493 w 609561"/>
                <a:gd name="connsiteY21" fmla="*/ 370742 h 751636"/>
                <a:gd name="connsiteX22" fmla="*/ 203587 w 609561"/>
                <a:gd name="connsiteY22" fmla="*/ 379552 h 751636"/>
                <a:gd name="connsiteX23" fmla="*/ 156915 w 609561"/>
                <a:gd name="connsiteY23" fmla="*/ 398688 h 751636"/>
                <a:gd name="connsiteX24" fmla="*/ 35814 w 609561"/>
                <a:gd name="connsiteY24" fmla="*/ 461277 h 751636"/>
                <a:gd name="connsiteX25" fmla="*/ 0 w 609561"/>
                <a:gd name="connsiteY25" fmla="*/ 533400 h 751636"/>
                <a:gd name="connsiteX26" fmla="*/ 0 w 609561"/>
                <a:gd name="connsiteY26" fmla="*/ 700088 h 751636"/>
                <a:gd name="connsiteX27" fmla="*/ 7620 w 609561"/>
                <a:gd name="connsiteY27" fmla="*/ 705803 h 751636"/>
                <a:gd name="connsiteX28" fmla="*/ 221933 w 609561"/>
                <a:gd name="connsiteY28" fmla="*/ 750456 h 751636"/>
                <a:gd name="connsiteX29" fmla="*/ 244345 w 609561"/>
                <a:gd name="connsiteY29" fmla="*/ 751618 h 751636"/>
                <a:gd name="connsiteX30" fmla="*/ 207274 w 609561"/>
                <a:gd name="connsiteY30" fmla="*/ 419195 h 751636"/>
                <a:gd name="connsiteX31" fmla="*/ 218046 w 609561"/>
                <a:gd name="connsiteY31" fmla="*/ 414776 h 751636"/>
                <a:gd name="connsiteX32" fmla="*/ 247593 w 609561"/>
                <a:gd name="connsiteY32" fmla="*/ 370742 h 751636"/>
                <a:gd name="connsiteX33" fmla="*/ 247593 w 609561"/>
                <a:gd name="connsiteY33" fmla="*/ 369789 h 751636"/>
                <a:gd name="connsiteX34" fmla="*/ 361950 w 609561"/>
                <a:gd name="connsiteY34" fmla="*/ 369789 h 751636"/>
                <a:gd name="connsiteX35" fmla="*/ 361950 w 609561"/>
                <a:gd name="connsiteY35" fmla="*/ 370742 h 751636"/>
                <a:gd name="connsiteX36" fmla="*/ 391478 w 609561"/>
                <a:gd name="connsiteY36" fmla="*/ 414795 h 751636"/>
                <a:gd name="connsiteX37" fmla="*/ 402250 w 609561"/>
                <a:gd name="connsiteY37" fmla="*/ 419214 h 751636"/>
                <a:gd name="connsiteX38" fmla="*/ 365169 w 609561"/>
                <a:gd name="connsiteY38" fmla="*/ 751637 h 751636"/>
                <a:gd name="connsiteX39" fmla="*/ 387572 w 609561"/>
                <a:gd name="connsiteY39" fmla="*/ 750475 h 751636"/>
                <a:gd name="connsiteX40" fmla="*/ 601942 w 609561"/>
                <a:gd name="connsiteY40" fmla="*/ 705822 h 751636"/>
                <a:gd name="connsiteX41" fmla="*/ 609562 w 609561"/>
                <a:gd name="connsiteY41" fmla="*/ 700107 h 751636"/>
                <a:gd name="connsiteX42" fmla="*/ 190538 w 609561"/>
                <a:gd name="connsiteY42" fmla="*/ 228600 h 751636"/>
                <a:gd name="connsiteX43" fmla="*/ 190538 w 609561"/>
                <a:gd name="connsiteY43" fmla="*/ 216646 h 751636"/>
                <a:gd name="connsiteX44" fmla="*/ 256918 w 609561"/>
                <a:gd name="connsiteY44" fmla="*/ 216646 h 751636"/>
                <a:gd name="connsiteX45" fmla="*/ 384362 w 609561"/>
                <a:gd name="connsiteY45" fmla="*/ 127435 h 751636"/>
                <a:gd name="connsiteX46" fmla="*/ 419138 w 609561"/>
                <a:gd name="connsiteY46" fmla="*/ 131912 h 751636"/>
                <a:gd name="connsiteX47" fmla="*/ 419138 w 609561"/>
                <a:gd name="connsiteY47" fmla="*/ 228600 h 751636"/>
                <a:gd name="connsiteX48" fmla="*/ 304838 w 609561"/>
                <a:gd name="connsiteY48" fmla="*/ 342900 h 751636"/>
                <a:gd name="connsiteX49" fmla="*/ 190538 w 609561"/>
                <a:gd name="connsiteY49" fmla="*/ 228600 h 751636"/>
                <a:gd name="connsiteX50" fmla="*/ 533390 w 609561"/>
                <a:gd name="connsiteY50" fmla="*/ 581025 h 751636"/>
                <a:gd name="connsiteX51" fmla="*/ 447665 w 609561"/>
                <a:gd name="connsiteY51" fmla="*/ 581025 h 751636"/>
                <a:gd name="connsiteX52" fmla="*/ 447665 w 609561"/>
                <a:gd name="connsiteY52" fmla="*/ 561975 h 751636"/>
                <a:gd name="connsiteX53" fmla="*/ 533390 w 609561"/>
                <a:gd name="connsiteY53" fmla="*/ 561975 h 7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9561" h="751636">
                  <a:moveTo>
                    <a:pt x="609543" y="533019"/>
                  </a:moveTo>
                  <a:cubicBezTo>
                    <a:pt x="609008" y="505076"/>
                    <a:pt x="595951" y="478850"/>
                    <a:pt x="573977" y="461582"/>
                  </a:cubicBezTo>
                  <a:cubicBezTo>
                    <a:pt x="538391" y="432454"/>
                    <a:pt x="496567" y="414471"/>
                    <a:pt x="452666" y="398774"/>
                  </a:cubicBezTo>
                  <a:lnTo>
                    <a:pt x="405946" y="379600"/>
                  </a:lnTo>
                  <a:cubicBezTo>
                    <a:pt x="402373" y="378132"/>
                    <a:pt x="400040" y="374652"/>
                    <a:pt x="400040" y="370789"/>
                  </a:cubicBezTo>
                  <a:lnTo>
                    <a:pt x="400040" y="347415"/>
                  </a:lnTo>
                  <a:cubicBezTo>
                    <a:pt x="435313" y="319185"/>
                    <a:pt x="456206" y="276733"/>
                    <a:pt x="457057" y="231562"/>
                  </a:cubicBezTo>
                  <a:lnTo>
                    <a:pt x="481327" y="189929"/>
                  </a:lnTo>
                  <a:cubicBezTo>
                    <a:pt x="484961" y="181346"/>
                    <a:pt x="486420" y="171998"/>
                    <a:pt x="485575" y="162716"/>
                  </a:cubicBezTo>
                  <a:cubicBezTo>
                    <a:pt x="480054" y="100293"/>
                    <a:pt x="442197" y="45338"/>
                    <a:pt x="385839" y="17936"/>
                  </a:cubicBezTo>
                  <a:cubicBezTo>
                    <a:pt x="381299" y="15806"/>
                    <a:pt x="375965" y="16282"/>
                    <a:pt x="371875" y="19183"/>
                  </a:cubicBezTo>
                  <a:lnTo>
                    <a:pt x="362255" y="25851"/>
                  </a:lnTo>
                  <a:lnTo>
                    <a:pt x="351615" y="11306"/>
                  </a:lnTo>
                  <a:cubicBezTo>
                    <a:pt x="348341" y="6719"/>
                    <a:pt x="343413" y="3581"/>
                    <a:pt x="337871" y="2553"/>
                  </a:cubicBezTo>
                  <a:cubicBezTo>
                    <a:pt x="327961" y="843"/>
                    <a:pt x="317923" y="-11"/>
                    <a:pt x="307867" y="0"/>
                  </a:cubicBezTo>
                  <a:cubicBezTo>
                    <a:pt x="222079" y="11"/>
                    <a:pt x="148435" y="61054"/>
                    <a:pt x="132512" y="145352"/>
                  </a:cubicBezTo>
                  <a:lnTo>
                    <a:pt x="132131" y="147428"/>
                  </a:lnTo>
                  <a:cubicBezTo>
                    <a:pt x="127506" y="172163"/>
                    <a:pt x="117929" y="195706"/>
                    <a:pt x="103975" y="216646"/>
                  </a:cubicBezTo>
                  <a:lnTo>
                    <a:pt x="152438" y="216646"/>
                  </a:lnTo>
                  <a:lnTo>
                    <a:pt x="152438" y="228600"/>
                  </a:lnTo>
                  <a:cubicBezTo>
                    <a:pt x="152441" y="274793"/>
                    <a:pt x="173432" y="318481"/>
                    <a:pt x="209493" y="347348"/>
                  </a:cubicBezTo>
                  <a:lnTo>
                    <a:pt x="209493" y="370742"/>
                  </a:lnTo>
                  <a:cubicBezTo>
                    <a:pt x="209493" y="374604"/>
                    <a:pt x="207160" y="378085"/>
                    <a:pt x="203587" y="379552"/>
                  </a:cubicBezTo>
                  <a:lnTo>
                    <a:pt x="156915" y="398688"/>
                  </a:lnTo>
                  <a:cubicBezTo>
                    <a:pt x="112986" y="414395"/>
                    <a:pt x="71190" y="432349"/>
                    <a:pt x="35814" y="461277"/>
                  </a:cubicBezTo>
                  <a:cubicBezTo>
                    <a:pt x="13593" y="478673"/>
                    <a:pt x="430" y="505183"/>
                    <a:pt x="0" y="533400"/>
                  </a:cubicBezTo>
                  <a:lnTo>
                    <a:pt x="0" y="700088"/>
                  </a:lnTo>
                  <a:lnTo>
                    <a:pt x="7620" y="705803"/>
                  </a:lnTo>
                  <a:cubicBezTo>
                    <a:pt x="49387" y="737130"/>
                    <a:pt x="159849" y="747227"/>
                    <a:pt x="221933" y="750456"/>
                  </a:cubicBezTo>
                  <a:lnTo>
                    <a:pt x="244345" y="751618"/>
                  </a:lnTo>
                  <a:lnTo>
                    <a:pt x="207274" y="419195"/>
                  </a:lnTo>
                  <a:lnTo>
                    <a:pt x="218046" y="414776"/>
                  </a:lnTo>
                  <a:cubicBezTo>
                    <a:pt x="235941" y="407482"/>
                    <a:pt x="247626" y="390066"/>
                    <a:pt x="247593" y="370742"/>
                  </a:cubicBezTo>
                  <a:lnTo>
                    <a:pt x="247593" y="369789"/>
                  </a:lnTo>
                  <a:cubicBezTo>
                    <a:pt x="284243" y="384757"/>
                    <a:pt x="325300" y="384757"/>
                    <a:pt x="361950" y="369789"/>
                  </a:cubicBezTo>
                  <a:lnTo>
                    <a:pt x="361950" y="370742"/>
                  </a:lnTo>
                  <a:cubicBezTo>
                    <a:pt x="361905" y="390068"/>
                    <a:pt x="373584" y="407492"/>
                    <a:pt x="391478" y="414795"/>
                  </a:cubicBezTo>
                  <a:lnTo>
                    <a:pt x="402250" y="419214"/>
                  </a:lnTo>
                  <a:lnTo>
                    <a:pt x="365169" y="751637"/>
                  </a:lnTo>
                  <a:lnTo>
                    <a:pt x="387572" y="750475"/>
                  </a:lnTo>
                  <a:cubicBezTo>
                    <a:pt x="449704" y="747246"/>
                    <a:pt x="560165" y="737140"/>
                    <a:pt x="601942" y="705822"/>
                  </a:cubicBezTo>
                  <a:lnTo>
                    <a:pt x="609562" y="700107"/>
                  </a:lnTo>
                  <a:close/>
                  <a:moveTo>
                    <a:pt x="190538" y="228600"/>
                  </a:moveTo>
                  <a:lnTo>
                    <a:pt x="190538" y="216646"/>
                  </a:lnTo>
                  <a:lnTo>
                    <a:pt x="256918" y="216646"/>
                  </a:lnTo>
                  <a:cubicBezTo>
                    <a:pt x="354835" y="216646"/>
                    <a:pt x="341519" y="138608"/>
                    <a:pt x="384362" y="127435"/>
                  </a:cubicBezTo>
                  <a:cubicBezTo>
                    <a:pt x="396137" y="125242"/>
                    <a:pt x="408302" y="126808"/>
                    <a:pt x="419138" y="131912"/>
                  </a:cubicBezTo>
                  <a:lnTo>
                    <a:pt x="419138" y="228600"/>
                  </a:lnTo>
                  <a:cubicBezTo>
                    <a:pt x="419138" y="291726"/>
                    <a:pt x="367964" y="342900"/>
                    <a:pt x="304838" y="342900"/>
                  </a:cubicBezTo>
                  <a:cubicBezTo>
                    <a:pt x="241712" y="342900"/>
                    <a:pt x="190538" y="291726"/>
                    <a:pt x="190538" y="228600"/>
                  </a:cubicBezTo>
                  <a:close/>
                  <a:moveTo>
                    <a:pt x="533390" y="581025"/>
                  </a:moveTo>
                  <a:lnTo>
                    <a:pt x="447665" y="581025"/>
                  </a:lnTo>
                  <a:lnTo>
                    <a:pt x="447665" y="561975"/>
                  </a:lnTo>
                  <a:lnTo>
                    <a:pt x="533390" y="561975"/>
                  </a:lnTo>
                  <a:close/>
                </a:path>
              </a:pathLst>
            </a:custGeom>
            <a:solidFill>
              <a:schemeClr val="tx2">
                <a:lumMod val="50000"/>
              </a:schemeClr>
            </a:solidFill>
            <a:ln w="9525" cap="flat">
              <a:noFill/>
              <a:prstDash val="solid"/>
              <a:miter/>
            </a:ln>
          </p:spPr>
          <p:txBody>
            <a:bodyPr rtlCol="0" anchor="ctr"/>
            <a:lstStyle/>
            <a:p>
              <a:endParaRPr lang="ja-JP" altLang="en-US"/>
            </a:p>
          </p:txBody>
        </p:sp>
      </p:grpSp>
      <p:sp>
        <p:nvSpPr>
          <p:cNvPr id="3" name="正方形/長方形 2">
            <a:extLst>
              <a:ext uri="{FF2B5EF4-FFF2-40B4-BE49-F238E27FC236}">
                <a16:creationId xmlns:a16="http://schemas.microsoft.com/office/drawing/2014/main" id="{61B76BD8-FEF9-FAEE-E689-DEE7EC6750D9}"/>
              </a:ext>
            </a:extLst>
          </p:cNvPr>
          <p:cNvSpPr/>
          <p:nvPr/>
        </p:nvSpPr>
        <p:spPr>
          <a:xfrm>
            <a:off x="740955" y="2174923"/>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準備期間を加味してスケジュールを決めましょう！</a:t>
            </a:r>
          </a:p>
        </p:txBody>
      </p:sp>
      <p:sp>
        <p:nvSpPr>
          <p:cNvPr id="4" name="正方形/長方形 3">
            <a:extLst>
              <a:ext uri="{FF2B5EF4-FFF2-40B4-BE49-F238E27FC236}">
                <a16:creationId xmlns:a16="http://schemas.microsoft.com/office/drawing/2014/main" id="{AB056A2C-965A-1F6B-369C-845C65371D6E}"/>
              </a:ext>
            </a:extLst>
          </p:cNvPr>
          <p:cNvSpPr/>
          <p:nvPr/>
        </p:nvSpPr>
        <p:spPr>
          <a:xfrm>
            <a:off x="1809940" y="910434"/>
            <a:ext cx="495310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spc="-80">
                <a:solidFill>
                  <a:schemeClr val="tx2">
                    <a:lumMod val="50000"/>
                  </a:schemeClr>
                </a:solidFill>
                <a:latin typeface="+mn-ea"/>
              </a:rPr>
              <a:t>事業者選定～事業開設のスケジュールは</a:t>
            </a:r>
            <a:br>
              <a:rPr kumimoji="1" lang="en-US" altLang="ja-JP" sz="1400" b="1" spc="-80">
                <a:solidFill>
                  <a:schemeClr val="tx2">
                    <a:lumMod val="50000"/>
                  </a:schemeClr>
                </a:solidFill>
                <a:latin typeface="+mn-ea"/>
              </a:rPr>
            </a:br>
            <a:r>
              <a:rPr kumimoji="1" lang="ja-JP" altLang="en-US" sz="1400" b="1" spc="-80">
                <a:solidFill>
                  <a:schemeClr val="tx2">
                    <a:lumMod val="50000"/>
                  </a:schemeClr>
                </a:solidFill>
                <a:latin typeface="+mn-ea"/>
              </a:rPr>
              <a:t>どのように決めたら</a:t>
            </a:r>
            <a:r>
              <a:rPr kumimoji="1" lang="en-US" altLang="ja-JP" sz="1400" b="1" spc="-80">
                <a:solidFill>
                  <a:schemeClr val="tx2">
                    <a:lumMod val="50000"/>
                  </a:schemeClr>
                </a:solidFill>
                <a:latin typeface="+mn-ea"/>
              </a:rPr>
              <a:t>…</a:t>
            </a:r>
            <a:endParaRPr kumimoji="1" lang="ja-JP" altLang="en-US" sz="1400" b="1" spc="-80">
              <a:solidFill>
                <a:schemeClr val="tx2">
                  <a:lumMod val="50000"/>
                </a:schemeClr>
              </a:solidFill>
              <a:latin typeface="+mn-ea"/>
            </a:endParaRPr>
          </a:p>
        </p:txBody>
      </p:sp>
      <p:sp>
        <p:nvSpPr>
          <p:cNvPr id="10" name="四角形: 角を丸くする 9">
            <a:extLst>
              <a:ext uri="{FF2B5EF4-FFF2-40B4-BE49-F238E27FC236}">
                <a16:creationId xmlns:a16="http://schemas.microsoft.com/office/drawing/2014/main" id="{53D85E0D-08AD-E9DB-9956-E6839F4F5114}"/>
              </a:ext>
            </a:extLst>
          </p:cNvPr>
          <p:cNvSpPr/>
          <p:nvPr/>
        </p:nvSpPr>
        <p:spPr>
          <a:xfrm>
            <a:off x="322940" y="2608698"/>
            <a:ext cx="5138686" cy="1710084"/>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dirty="0">
                <a:solidFill>
                  <a:schemeClr val="tx1"/>
                </a:solidFill>
                <a:latin typeface="+mn-ea"/>
              </a:rPr>
              <a:t>本事業は開設に向けて、施設の整備や人員確保を行うため、</a:t>
            </a:r>
            <a:r>
              <a:rPr kumimoji="1" lang="ja-JP" altLang="en-US" sz="1300" b="1" dirty="0">
                <a:solidFill>
                  <a:schemeClr val="tx1"/>
                </a:solidFill>
                <a:latin typeface="+mn-ea"/>
              </a:rPr>
              <a:t>一定の準備期間が必要</a:t>
            </a:r>
            <a:r>
              <a:rPr kumimoji="1" lang="ja-JP" altLang="en-US" sz="1300" dirty="0">
                <a:solidFill>
                  <a:schemeClr val="tx1"/>
                </a:solidFill>
                <a:latin typeface="+mn-ea"/>
              </a:rPr>
              <a:t>となることが想定されます。</a:t>
            </a:r>
          </a:p>
          <a:p>
            <a:pPr marL="177800" indent="-177800">
              <a:spcAft>
                <a:spcPts val="300"/>
              </a:spcAft>
              <a:buFont typeface="Arial" panose="020B0604020202020204" pitchFamily="34" charset="0"/>
              <a:buChar char="•"/>
            </a:pPr>
            <a:r>
              <a:rPr kumimoji="1" lang="ja-JP" altLang="en-US" sz="1300" dirty="0">
                <a:solidFill>
                  <a:schemeClr val="tx1"/>
                </a:solidFill>
                <a:latin typeface="+mn-ea"/>
              </a:rPr>
              <a:t>そのため、委託候補先の事業者に、拠点を開設する場合に必要な準備期間を確認し、準備期間を考慮した上で事業者選定～開設までのスケジュールを設定できることが望ましいです。</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r>
              <a:rPr kumimoji="1" lang="ja-JP" altLang="en-US" sz="1300" dirty="0">
                <a:solidFill>
                  <a:schemeClr val="tx1"/>
                </a:solidFill>
                <a:latin typeface="+mn-ea"/>
              </a:rPr>
              <a:t>下記事例のように公告から提案書提出まで約３カ月確保している場合でも、特に物件探しを行う事業者にとって、期限内の準備は容易ではありませんので注意が必要です。</a:t>
            </a:r>
          </a:p>
        </p:txBody>
      </p:sp>
      <p:sp>
        <p:nvSpPr>
          <p:cNvPr id="25" name="正方形/長方形 24">
            <a:extLst>
              <a:ext uri="{FF2B5EF4-FFF2-40B4-BE49-F238E27FC236}">
                <a16:creationId xmlns:a16="http://schemas.microsoft.com/office/drawing/2014/main" id="{F6338DF0-5DCB-8D42-E3E7-F995800EEBEF}"/>
              </a:ext>
            </a:extLst>
          </p:cNvPr>
          <p:cNvSpPr/>
          <p:nvPr/>
        </p:nvSpPr>
        <p:spPr>
          <a:xfrm>
            <a:off x="454661" y="685921"/>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50" name="Rectangle 11">
            <a:extLst>
              <a:ext uri="{FF2B5EF4-FFF2-40B4-BE49-F238E27FC236}">
                <a16:creationId xmlns:a16="http://schemas.microsoft.com/office/drawing/2014/main" id="{43A344BE-B126-2C8F-DB12-EB58306F0028}"/>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graphicFrame>
        <p:nvGraphicFramePr>
          <p:cNvPr id="52" name="表 51">
            <a:extLst>
              <a:ext uri="{FF2B5EF4-FFF2-40B4-BE49-F238E27FC236}">
                <a16:creationId xmlns:a16="http://schemas.microsoft.com/office/drawing/2014/main" id="{F662C2CE-C920-ECF4-0918-9EF85F8723A4}"/>
              </a:ext>
            </a:extLst>
          </p:cNvPr>
          <p:cNvGraphicFramePr>
            <a:graphicFrameLocks noGrp="1"/>
          </p:cNvGraphicFramePr>
          <p:nvPr>
            <p:extLst>
              <p:ext uri="{D42A27DB-BD31-4B8C-83A1-F6EECF244321}">
                <p14:modId xmlns:p14="http://schemas.microsoft.com/office/powerpoint/2010/main" val="2348167622"/>
              </p:ext>
            </p:extLst>
          </p:nvPr>
        </p:nvGraphicFramePr>
        <p:xfrm>
          <a:off x="197146" y="4599196"/>
          <a:ext cx="5542796" cy="288000"/>
        </p:xfrm>
        <a:graphic>
          <a:graphicData uri="http://schemas.openxmlformats.org/drawingml/2006/table">
            <a:tbl>
              <a:tblPr firstRow="1" bandRow="1">
                <a:tableStyleId>{5C22544A-7EE6-4342-B048-85BDC9FD1C3A}</a:tableStyleId>
              </a:tblPr>
              <a:tblGrid>
                <a:gridCol w="5542796">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スケジュールの例（プロポーザル方式、詳細は手引書</a:t>
                      </a:r>
                      <a:r>
                        <a:rPr kumimoji="1" lang="en-US" altLang="ja-JP" sz="1400" b="1">
                          <a:solidFill>
                            <a:schemeClr val="tx1"/>
                          </a:solidFill>
                          <a:latin typeface="Meiryo UI" panose="020B0604030504040204" pitchFamily="50" charset="-128"/>
                          <a:ea typeface="Meiryo UI" panose="020B0604030504040204" pitchFamily="50" charset="-128"/>
                        </a:rPr>
                        <a:t>p.15</a:t>
                      </a:r>
                      <a:r>
                        <a:rPr kumimoji="1" lang="ja-JP" altLang="en-US" sz="1400" b="1">
                          <a:solidFill>
                            <a:schemeClr val="tx1"/>
                          </a:solidFill>
                          <a:latin typeface="Meiryo UI" panose="020B0604030504040204" pitchFamily="50" charset="-128"/>
                          <a:ea typeface="Meiryo UI" panose="020B0604030504040204" pitchFamily="50" charset="-128"/>
                        </a:rPr>
                        <a:t>）</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pic>
        <p:nvPicPr>
          <p:cNvPr id="80" name="図 79">
            <a:extLst>
              <a:ext uri="{FF2B5EF4-FFF2-40B4-BE49-F238E27FC236}">
                <a16:creationId xmlns:a16="http://schemas.microsoft.com/office/drawing/2014/main" id="{FD5DBB19-7D8F-9F1B-5E75-2AED9F0FFFEE}"/>
              </a:ext>
            </a:extLst>
          </p:cNvPr>
          <p:cNvPicPr>
            <a:picLocks noChangeAspect="1"/>
          </p:cNvPicPr>
          <p:nvPr/>
        </p:nvPicPr>
        <p:blipFill>
          <a:blip r:embed="rId4"/>
          <a:stretch>
            <a:fillRect/>
          </a:stretch>
        </p:blipFill>
        <p:spPr>
          <a:xfrm>
            <a:off x="311728" y="4982670"/>
            <a:ext cx="6234545" cy="4077550"/>
          </a:xfrm>
          <a:prstGeom prst="rect">
            <a:avLst/>
          </a:prstGeom>
        </p:spPr>
      </p:pic>
      <p:sp>
        <p:nvSpPr>
          <p:cNvPr id="85" name="タイトル 84">
            <a:extLst>
              <a:ext uri="{FF2B5EF4-FFF2-40B4-BE49-F238E27FC236}">
                <a16:creationId xmlns:a16="http://schemas.microsoft.com/office/drawing/2014/main" id="{9CD3F4FA-C142-70E4-8F89-863BAE10864A}"/>
              </a:ext>
            </a:extLst>
          </p:cNvPr>
          <p:cNvSpPr>
            <a:spLocks noGrp="1"/>
          </p:cNvSpPr>
          <p:nvPr>
            <p:ph type="title"/>
          </p:nvPr>
        </p:nvSpPr>
        <p:spPr/>
        <p:txBody>
          <a:bodyPr/>
          <a:lstStyle/>
          <a:p>
            <a:r>
              <a:rPr lang="ja-JP" altLang="en-US"/>
              <a:t>事業</a:t>
            </a:r>
            <a:r>
              <a:rPr lang="ja-JP" altLang="en-US">
                <a:solidFill>
                  <a:schemeClr val="tx2"/>
                </a:solidFill>
              </a:rPr>
              <a:t>検討・準備時</a:t>
            </a:r>
            <a:endParaRPr lang="ja-JP" altLang="en-US"/>
          </a:p>
        </p:txBody>
      </p:sp>
    </p:spTree>
    <p:extLst>
      <p:ext uri="{BB962C8B-B14F-4D97-AF65-F5344CB8AC3E}">
        <p14:creationId xmlns:p14="http://schemas.microsoft.com/office/powerpoint/2010/main" val="2312206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二等辺三角形 53">
            <a:extLst>
              <a:ext uri="{FF2B5EF4-FFF2-40B4-BE49-F238E27FC236}">
                <a16:creationId xmlns:a16="http://schemas.microsoft.com/office/drawing/2014/main" id="{373AC66A-CC80-434D-D7C0-6EA24FDA151D}"/>
              </a:ext>
            </a:extLst>
          </p:cNvPr>
          <p:cNvSpPr/>
          <p:nvPr/>
        </p:nvSpPr>
        <p:spPr>
          <a:xfrm rot="7568419" flipH="1">
            <a:off x="5657268" y="7557766"/>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5" name="四角形: 角を丸くする 54">
            <a:extLst>
              <a:ext uri="{FF2B5EF4-FFF2-40B4-BE49-F238E27FC236}">
                <a16:creationId xmlns:a16="http://schemas.microsoft.com/office/drawing/2014/main" id="{5686FC5F-95FA-5052-653D-D0404FE01744}"/>
              </a:ext>
            </a:extLst>
          </p:cNvPr>
          <p:cNvSpPr/>
          <p:nvPr/>
        </p:nvSpPr>
        <p:spPr>
          <a:xfrm>
            <a:off x="198662" y="6212124"/>
            <a:ext cx="5399999" cy="3009093"/>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endParaRPr>
          </a:p>
        </p:txBody>
      </p:sp>
      <p:sp>
        <p:nvSpPr>
          <p:cNvPr id="8" name="Rectangle 11">
            <a:extLst>
              <a:ext uri="{FF2B5EF4-FFF2-40B4-BE49-F238E27FC236}">
                <a16:creationId xmlns:a16="http://schemas.microsoft.com/office/drawing/2014/main" id="{41055CAC-9EF8-477B-BCE2-F6DEDB347B7A}"/>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
        <p:nvSpPr>
          <p:cNvPr id="89" name="二等辺三角形 88">
            <a:extLst>
              <a:ext uri="{FF2B5EF4-FFF2-40B4-BE49-F238E27FC236}">
                <a16:creationId xmlns:a16="http://schemas.microsoft.com/office/drawing/2014/main" id="{1D3E0D13-01B1-76CA-A981-A6B8D22497B7}"/>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D727925D-D3C6-B339-1B15-0BAD45851AB7}"/>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309E79D3-3AA6-018D-EF52-4F111B6EFE45}"/>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11" name="グラフィックス 41" descr="教授 男性 単色塗りつぶし">
            <a:extLst>
              <a:ext uri="{FF2B5EF4-FFF2-40B4-BE49-F238E27FC236}">
                <a16:creationId xmlns:a16="http://schemas.microsoft.com/office/drawing/2014/main" id="{FB163E67-ACD5-94D1-9224-F7BFCCA54D4B}"/>
              </a:ext>
            </a:extLst>
          </p:cNvPr>
          <p:cNvGrpSpPr/>
          <p:nvPr/>
        </p:nvGrpSpPr>
        <p:grpSpPr>
          <a:xfrm>
            <a:off x="5823140" y="3719435"/>
            <a:ext cx="762510" cy="800100"/>
            <a:chOff x="5823140" y="3966989"/>
            <a:chExt cx="762510" cy="800100"/>
          </a:xfrm>
          <a:solidFill>
            <a:schemeClr val="tx2"/>
          </a:solidFill>
        </p:grpSpPr>
        <p:sp>
          <p:nvSpPr>
            <p:cNvPr id="12" name="フリーフォーム: 図形 11">
              <a:extLst>
                <a:ext uri="{FF2B5EF4-FFF2-40B4-BE49-F238E27FC236}">
                  <a16:creationId xmlns:a16="http://schemas.microsoft.com/office/drawing/2014/main" id="{ECE9892E-909E-FB7A-AB98-D923DAFC3160}"/>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8368F7CC-EC5D-D275-1E42-BF7B40FBDA07}"/>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D51DB036-3F24-6A58-2CE4-7EF0604750CB}"/>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FFD8F2AF-E282-CC18-A1D6-DA808B9372D1}"/>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41D3D8B2-DC83-92A9-A56C-29F7A7FAB6C2}"/>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84" name="二等辺三角形 83">
            <a:extLst>
              <a:ext uri="{FF2B5EF4-FFF2-40B4-BE49-F238E27FC236}">
                <a16:creationId xmlns:a16="http://schemas.microsoft.com/office/drawing/2014/main" id="{06EF00D9-6C3B-A8A3-E091-3E746F74402A}"/>
              </a:ext>
            </a:extLst>
          </p:cNvPr>
          <p:cNvSpPr/>
          <p:nvPr/>
        </p:nvSpPr>
        <p:spPr>
          <a:xfrm rot="7568419" flipH="1">
            <a:off x="5655753" y="3332545"/>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6" name="四角形: 角を丸くする 85">
            <a:extLst>
              <a:ext uri="{FF2B5EF4-FFF2-40B4-BE49-F238E27FC236}">
                <a16:creationId xmlns:a16="http://schemas.microsoft.com/office/drawing/2014/main" id="{730E54D4-BCD0-D076-6964-F90152726B29}"/>
              </a:ext>
            </a:extLst>
          </p:cNvPr>
          <p:cNvSpPr/>
          <p:nvPr/>
        </p:nvSpPr>
        <p:spPr>
          <a:xfrm>
            <a:off x="197147" y="1995478"/>
            <a:ext cx="5399999" cy="2728709"/>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83" name="四角形: 角を丸くする 82">
            <a:extLst>
              <a:ext uri="{FF2B5EF4-FFF2-40B4-BE49-F238E27FC236}">
                <a16:creationId xmlns:a16="http://schemas.microsoft.com/office/drawing/2014/main" id="{086263FE-5B31-B9DD-E22E-98A5FFC1F94E}"/>
              </a:ext>
            </a:extLst>
          </p:cNvPr>
          <p:cNvSpPr/>
          <p:nvPr/>
        </p:nvSpPr>
        <p:spPr>
          <a:xfrm>
            <a:off x="322940" y="2116490"/>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pic>
        <p:nvPicPr>
          <p:cNvPr id="107" name="グラフィックス 106" descr="教授 女性 単色塗りつぶし">
            <a:extLst>
              <a:ext uri="{FF2B5EF4-FFF2-40B4-BE49-F238E27FC236}">
                <a16:creationId xmlns:a16="http://schemas.microsoft.com/office/drawing/2014/main" id="{0E6DA0B2-B216-BABB-462D-027D3E375B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9942" y="7858931"/>
            <a:ext cx="914400" cy="914400"/>
          </a:xfrm>
          <a:prstGeom prst="rect">
            <a:avLst/>
          </a:prstGeom>
        </p:spPr>
      </p:pic>
      <p:sp>
        <p:nvSpPr>
          <p:cNvPr id="58" name="二等辺三角形 57">
            <a:extLst>
              <a:ext uri="{FF2B5EF4-FFF2-40B4-BE49-F238E27FC236}">
                <a16:creationId xmlns:a16="http://schemas.microsoft.com/office/drawing/2014/main" id="{BDB2C1FF-5BE6-4DFC-E258-241B5F676A64}"/>
              </a:ext>
            </a:extLst>
          </p:cNvPr>
          <p:cNvSpPr/>
          <p:nvPr/>
        </p:nvSpPr>
        <p:spPr>
          <a:xfrm rot="14031581">
            <a:off x="1040989" y="5278493"/>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9" name="四角形: 角を丸くする 58">
            <a:extLst>
              <a:ext uri="{FF2B5EF4-FFF2-40B4-BE49-F238E27FC236}">
                <a16:creationId xmlns:a16="http://schemas.microsoft.com/office/drawing/2014/main" id="{7FA3D3A1-2D2A-C7FE-CA08-D2A353B7323B}"/>
              </a:ext>
            </a:extLst>
          </p:cNvPr>
          <p:cNvSpPr/>
          <p:nvPr/>
        </p:nvSpPr>
        <p:spPr>
          <a:xfrm>
            <a:off x="1268178" y="5133663"/>
            <a:ext cx="5400000" cy="816034"/>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7" name="四角形: 角を丸くする 56">
            <a:extLst>
              <a:ext uri="{FF2B5EF4-FFF2-40B4-BE49-F238E27FC236}">
                <a16:creationId xmlns:a16="http://schemas.microsoft.com/office/drawing/2014/main" id="{6045DCA3-D829-D367-452C-A967E66BDF4F}"/>
              </a:ext>
            </a:extLst>
          </p:cNvPr>
          <p:cNvSpPr/>
          <p:nvPr/>
        </p:nvSpPr>
        <p:spPr>
          <a:xfrm>
            <a:off x="1363047" y="5209117"/>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sp>
        <p:nvSpPr>
          <p:cNvPr id="53" name="四角形: 角を丸くする 52">
            <a:extLst>
              <a:ext uri="{FF2B5EF4-FFF2-40B4-BE49-F238E27FC236}">
                <a16:creationId xmlns:a16="http://schemas.microsoft.com/office/drawing/2014/main" id="{873DD1A3-620A-D362-35EF-281B34873218}"/>
              </a:ext>
            </a:extLst>
          </p:cNvPr>
          <p:cNvSpPr/>
          <p:nvPr/>
        </p:nvSpPr>
        <p:spPr>
          <a:xfrm>
            <a:off x="324455" y="6353713"/>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grpSp>
        <p:nvGrpSpPr>
          <p:cNvPr id="18" name="グラフィックス 105" descr="オフィス ワーカー (男性) 単色塗りつぶし">
            <a:extLst>
              <a:ext uri="{FF2B5EF4-FFF2-40B4-BE49-F238E27FC236}">
                <a16:creationId xmlns:a16="http://schemas.microsoft.com/office/drawing/2014/main" id="{30896D38-5667-F150-D6B4-06CDB7617BB0}"/>
              </a:ext>
            </a:extLst>
          </p:cNvPr>
          <p:cNvGrpSpPr/>
          <p:nvPr/>
        </p:nvGrpSpPr>
        <p:grpSpPr>
          <a:xfrm>
            <a:off x="312704" y="5339650"/>
            <a:ext cx="609561" cy="751636"/>
            <a:chOff x="312704" y="5443588"/>
            <a:chExt cx="609561" cy="751636"/>
          </a:xfrm>
          <a:solidFill>
            <a:schemeClr val="tx2">
              <a:lumMod val="50000"/>
            </a:schemeClr>
          </a:solidFill>
        </p:grpSpPr>
        <p:sp>
          <p:nvSpPr>
            <p:cNvPr id="19" name="フリーフォーム: 図形 18">
              <a:extLst>
                <a:ext uri="{FF2B5EF4-FFF2-40B4-BE49-F238E27FC236}">
                  <a16:creationId xmlns:a16="http://schemas.microsoft.com/office/drawing/2014/main" id="{A66132B1-B332-D99D-F877-0AD90155DB0C}"/>
                </a:ext>
              </a:extLst>
            </p:cNvPr>
            <p:cNvSpPr/>
            <p:nvPr/>
          </p:nvSpPr>
          <p:spPr>
            <a:xfrm>
              <a:off x="569879" y="5872214"/>
              <a:ext cx="95250" cy="57150"/>
            </a:xfrm>
            <a:custGeom>
              <a:avLst/>
              <a:gdLst>
                <a:gd name="connsiteX0" fmla="*/ 18478 w 95250"/>
                <a:gd name="connsiteY0" fmla="*/ 57150 h 57150"/>
                <a:gd name="connsiteX1" fmla="*/ 76772 w 95250"/>
                <a:gd name="connsiteY1" fmla="*/ 57150 h 57150"/>
                <a:gd name="connsiteX2" fmla="*/ 95250 w 95250"/>
                <a:gd name="connsiteY2" fmla="*/ 0 h 57150"/>
                <a:gd name="connsiteX3" fmla="*/ 0 w 95250"/>
                <a:gd name="connsiteY3" fmla="*/ 0 h 57150"/>
                <a:gd name="connsiteX4" fmla="*/ 18478 w 95250"/>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18478" y="57150"/>
                  </a:moveTo>
                  <a:lnTo>
                    <a:pt x="76772" y="57150"/>
                  </a:lnTo>
                  <a:lnTo>
                    <a:pt x="95250" y="0"/>
                  </a:lnTo>
                  <a:lnTo>
                    <a:pt x="0" y="0"/>
                  </a:lnTo>
                  <a:lnTo>
                    <a:pt x="18478" y="5715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0683A563-CEC3-ED67-EB87-772CD5661CF5}"/>
                </a:ext>
              </a:extLst>
            </p:cNvPr>
            <p:cNvSpPr/>
            <p:nvPr/>
          </p:nvSpPr>
          <p:spPr>
            <a:xfrm>
              <a:off x="576832" y="5948414"/>
              <a:ext cx="81343" cy="228600"/>
            </a:xfrm>
            <a:custGeom>
              <a:avLst/>
              <a:gdLst>
                <a:gd name="connsiteX0" fmla="*/ 12954 w 81343"/>
                <a:gd name="connsiteY0" fmla="*/ 0 h 228600"/>
                <a:gd name="connsiteX1" fmla="*/ 0 w 81343"/>
                <a:gd name="connsiteY1" fmla="*/ 187928 h 228600"/>
                <a:gd name="connsiteX2" fmla="*/ 40672 w 81343"/>
                <a:gd name="connsiteY2" fmla="*/ 228600 h 228600"/>
                <a:gd name="connsiteX3" fmla="*/ 81344 w 81343"/>
                <a:gd name="connsiteY3" fmla="*/ 187928 h 228600"/>
                <a:gd name="connsiteX4" fmla="*/ 68390 w 81343"/>
                <a:gd name="connsiteY4" fmla="*/ 0 h 228600"/>
                <a:gd name="connsiteX5" fmla="*/ 12954 w 81343"/>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43" h="228600">
                  <a:moveTo>
                    <a:pt x="12954" y="0"/>
                  </a:moveTo>
                  <a:lnTo>
                    <a:pt x="0" y="187928"/>
                  </a:lnTo>
                  <a:lnTo>
                    <a:pt x="40672" y="228600"/>
                  </a:lnTo>
                  <a:lnTo>
                    <a:pt x="81344" y="187928"/>
                  </a:lnTo>
                  <a:lnTo>
                    <a:pt x="68390" y="0"/>
                  </a:lnTo>
                  <a:lnTo>
                    <a:pt x="12954" y="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64C20B30-4388-7E45-E1DB-A54705B98D7F}"/>
                </a:ext>
              </a:extLst>
            </p:cNvPr>
            <p:cNvSpPr/>
            <p:nvPr/>
          </p:nvSpPr>
          <p:spPr>
            <a:xfrm>
              <a:off x="312704" y="5443588"/>
              <a:ext cx="609561" cy="751636"/>
            </a:xfrm>
            <a:custGeom>
              <a:avLst/>
              <a:gdLst>
                <a:gd name="connsiteX0" fmla="*/ 609543 w 609561"/>
                <a:gd name="connsiteY0" fmla="*/ 533019 h 751636"/>
                <a:gd name="connsiteX1" fmla="*/ 573977 w 609561"/>
                <a:gd name="connsiteY1" fmla="*/ 461582 h 751636"/>
                <a:gd name="connsiteX2" fmla="*/ 452666 w 609561"/>
                <a:gd name="connsiteY2" fmla="*/ 398774 h 751636"/>
                <a:gd name="connsiteX3" fmla="*/ 405946 w 609561"/>
                <a:gd name="connsiteY3" fmla="*/ 379600 h 751636"/>
                <a:gd name="connsiteX4" fmla="*/ 400040 w 609561"/>
                <a:gd name="connsiteY4" fmla="*/ 370789 h 751636"/>
                <a:gd name="connsiteX5" fmla="*/ 400040 w 609561"/>
                <a:gd name="connsiteY5" fmla="*/ 347415 h 751636"/>
                <a:gd name="connsiteX6" fmla="*/ 457057 w 609561"/>
                <a:gd name="connsiteY6" fmla="*/ 231562 h 751636"/>
                <a:gd name="connsiteX7" fmla="*/ 481327 w 609561"/>
                <a:gd name="connsiteY7" fmla="*/ 189929 h 751636"/>
                <a:gd name="connsiteX8" fmla="*/ 485575 w 609561"/>
                <a:gd name="connsiteY8" fmla="*/ 162716 h 751636"/>
                <a:gd name="connsiteX9" fmla="*/ 385839 w 609561"/>
                <a:gd name="connsiteY9" fmla="*/ 17936 h 751636"/>
                <a:gd name="connsiteX10" fmla="*/ 371875 w 609561"/>
                <a:gd name="connsiteY10" fmla="*/ 19183 h 751636"/>
                <a:gd name="connsiteX11" fmla="*/ 362255 w 609561"/>
                <a:gd name="connsiteY11" fmla="*/ 25851 h 751636"/>
                <a:gd name="connsiteX12" fmla="*/ 351615 w 609561"/>
                <a:gd name="connsiteY12" fmla="*/ 11306 h 751636"/>
                <a:gd name="connsiteX13" fmla="*/ 337871 w 609561"/>
                <a:gd name="connsiteY13" fmla="*/ 2553 h 751636"/>
                <a:gd name="connsiteX14" fmla="*/ 307867 w 609561"/>
                <a:gd name="connsiteY14" fmla="*/ 0 h 751636"/>
                <a:gd name="connsiteX15" fmla="*/ 132512 w 609561"/>
                <a:gd name="connsiteY15" fmla="*/ 145352 h 751636"/>
                <a:gd name="connsiteX16" fmla="*/ 132131 w 609561"/>
                <a:gd name="connsiteY16" fmla="*/ 147428 h 751636"/>
                <a:gd name="connsiteX17" fmla="*/ 103975 w 609561"/>
                <a:gd name="connsiteY17" fmla="*/ 216646 h 751636"/>
                <a:gd name="connsiteX18" fmla="*/ 152438 w 609561"/>
                <a:gd name="connsiteY18" fmla="*/ 216646 h 751636"/>
                <a:gd name="connsiteX19" fmla="*/ 152438 w 609561"/>
                <a:gd name="connsiteY19" fmla="*/ 228600 h 751636"/>
                <a:gd name="connsiteX20" fmla="*/ 209493 w 609561"/>
                <a:gd name="connsiteY20" fmla="*/ 347348 h 751636"/>
                <a:gd name="connsiteX21" fmla="*/ 209493 w 609561"/>
                <a:gd name="connsiteY21" fmla="*/ 370742 h 751636"/>
                <a:gd name="connsiteX22" fmla="*/ 203587 w 609561"/>
                <a:gd name="connsiteY22" fmla="*/ 379552 h 751636"/>
                <a:gd name="connsiteX23" fmla="*/ 156915 w 609561"/>
                <a:gd name="connsiteY23" fmla="*/ 398688 h 751636"/>
                <a:gd name="connsiteX24" fmla="*/ 35814 w 609561"/>
                <a:gd name="connsiteY24" fmla="*/ 461277 h 751636"/>
                <a:gd name="connsiteX25" fmla="*/ 0 w 609561"/>
                <a:gd name="connsiteY25" fmla="*/ 533400 h 751636"/>
                <a:gd name="connsiteX26" fmla="*/ 0 w 609561"/>
                <a:gd name="connsiteY26" fmla="*/ 700088 h 751636"/>
                <a:gd name="connsiteX27" fmla="*/ 7620 w 609561"/>
                <a:gd name="connsiteY27" fmla="*/ 705803 h 751636"/>
                <a:gd name="connsiteX28" fmla="*/ 221933 w 609561"/>
                <a:gd name="connsiteY28" fmla="*/ 750456 h 751636"/>
                <a:gd name="connsiteX29" fmla="*/ 244345 w 609561"/>
                <a:gd name="connsiteY29" fmla="*/ 751618 h 751636"/>
                <a:gd name="connsiteX30" fmla="*/ 207274 w 609561"/>
                <a:gd name="connsiteY30" fmla="*/ 419195 h 751636"/>
                <a:gd name="connsiteX31" fmla="*/ 218046 w 609561"/>
                <a:gd name="connsiteY31" fmla="*/ 414776 h 751636"/>
                <a:gd name="connsiteX32" fmla="*/ 247593 w 609561"/>
                <a:gd name="connsiteY32" fmla="*/ 370742 h 751636"/>
                <a:gd name="connsiteX33" fmla="*/ 247593 w 609561"/>
                <a:gd name="connsiteY33" fmla="*/ 369789 h 751636"/>
                <a:gd name="connsiteX34" fmla="*/ 361950 w 609561"/>
                <a:gd name="connsiteY34" fmla="*/ 369789 h 751636"/>
                <a:gd name="connsiteX35" fmla="*/ 361950 w 609561"/>
                <a:gd name="connsiteY35" fmla="*/ 370742 h 751636"/>
                <a:gd name="connsiteX36" fmla="*/ 391478 w 609561"/>
                <a:gd name="connsiteY36" fmla="*/ 414795 h 751636"/>
                <a:gd name="connsiteX37" fmla="*/ 402250 w 609561"/>
                <a:gd name="connsiteY37" fmla="*/ 419214 h 751636"/>
                <a:gd name="connsiteX38" fmla="*/ 365169 w 609561"/>
                <a:gd name="connsiteY38" fmla="*/ 751637 h 751636"/>
                <a:gd name="connsiteX39" fmla="*/ 387572 w 609561"/>
                <a:gd name="connsiteY39" fmla="*/ 750475 h 751636"/>
                <a:gd name="connsiteX40" fmla="*/ 601942 w 609561"/>
                <a:gd name="connsiteY40" fmla="*/ 705822 h 751636"/>
                <a:gd name="connsiteX41" fmla="*/ 609562 w 609561"/>
                <a:gd name="connsiteY41" fmla="*/ 700107 h 751636"/>
                <a:gd name="connsiteX42" fmla="*/ 190538 w 609561"/>
                <a:gd name="connsiteY42" fmla="*/ 228600 h 751636"/>
                <a:gd name="connsiteX43" fmla="*/ 190538 w 609561"/>
                <a:gd name="connsiteY43" fmla="*/ 216646 h 751636"/>
                <a:gd name="connsiteX44" fmla="*/ 256918 w 609561"/>
                <a:gd name="connsiteY44" fmla="*/ 216646 h 751636"/>
                <a:gd name="connsiteX45" fmla="*/ 384362 w 609561"/>
                <a:gd name="connsiteY45" fmla="*/ 127435 h 751636"/>
                <a:gd name="connsiteX46" fmla="*/ 419138 w 609561"/>
                <a:gd name="connsiteY46" fmla="*/ 131912 h 751636"/>
                <a:gd name="connsiteX47" fmla="*/ 419138 w 609561"/>
                <a:gd name="connsiteY47" fmla="*/ 228600 h 751636"/>
                <a:gd name="connsiteX48" fmla="*/ 304838 w 609561"/>
                <a:gd name="connsiteY48" fmla="*/ 342900 h 751636"/>
                <a:gd name="connsiteX49" fmla="*/ 190538 w 609561"/>
                <a:gd name="connsiteY49" fmla="*/ 228600 h 751636"/>
                <a:gd name="connsiteX50" fmla="*/ 533390 w 609561"/>
                <a:gd name="connsiteY50" fmla="*/ 581025 h 751636"/>
                <a:gd name="connsiteX51" fmla="*/ 447665 w 609561"/>
                <a:gd name="connsiteY51" fmla="*/ 581025 h 751636"/>
                <a:gd name="connsiteX52" fmla="*/ 447665 w 609561"/>
                <a:gd name="connsiteY52" fmla="*/ 561975 h 751636"/>
                <a:gd name="connsiteX53" fmla="*/ 533390 w 609561"/>
                <a:gd name="connsiteY53" fmla="*/ 561975 h 7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9561" h="751636">
                  <a:moveTo>
                    <a:pt x="609543" y="533019"/>
                  </a:moveTo>
                  <a:cubicBezTo>
                    <a:pt x="609008" y="505076"/>
                    <a:pt x="595951" y="478850"/>
                    <a:pt x="573977" y="461582"/>
                  </a:cubicBezTo>
                  <a:cubicBezTo>
                    <a:pt x="538391" y="432454"/>
                    <a:pt x="496567" y="414471"/>
                    <a:pt x="452666" y="398774"/>
                  </a:cubicBezTo>
                  <a:lnTo>
                    <a:pt x="405946" y="379600"/>
                  </a:lnTo>
                  <a:cubicBezTo>
                    <a:pt x="402373" y="378132"/>
                    <a:pt x="400040" y="374652"/>
                    <a:pt x="400040" y="370789"/>
                  </a:cubicBezTo>
                  <a:lnTo>
                    <a:pt x="400040" y="347415"/>
                  </a:lnTo>
                  <a:cubicBezTo>
                    <a:pt x="435313" y="319185"/>
                    <a:pt x="456206" y="276733"/>
                    <a:pt x="457057" y="231562"/>
                  </a:cubicBezTo>
                  <a:lnTo>
                    <a:pt x="481327" y="189929"/>
                  </a:lnTo>
                  <a:cubicBezTo>
                    <a:pt x="484961" y="181346"/>
                    <a:pt x="486420" y="171998"/>
                    <a:pt x="485575" y="162716"/>
                  </a:cubicBezTo>
                  <a:cubicBezTo>
                    <a:pt x="480054" y="100293"/>
                    <a:pt x="442197" y="45338"/>
                    <a:pt x="385839" y="17936"/>
                  </a:cubicBezTo>
                  <a:cubicBezTo>
                    <a:pt x="381299" y="15806"/>
                    <a:pt x="375965" y="16282"/>
                    <a:pt x="371875" y="19183"/>
                  </a:cubicBezTo>
                  <a:lnTo>
                    <a:pt x="362255" y="25851"/>
                  </a:lnTo>
                  <a:lnTo>
                    <a:pt x="351615" y="11306"/>
                  </a:lnTo>
                  <a:cubicBezTo>
                    <a:pt x="348341" y="6719"/>
                    <a:pt x="343413" y="3581"/>
                    <a:pt x="337871" y="2553"/>
                  </a:cubicBezTo>
                  <a:cubicBezTo>
                    <a:pt x="327961" y="843"/>
                    <a:pt x="317923" y="-11"/>
                    <a:pt x="307867" y="0"/>
                  </a:cubicBezTo>
                  <a:cubicBezTo>
                    <a:pt x="222079" y="11"/>
                    <a:pt x="148435" y="61054"/>
                    <a:pt x="132512" y="145352"/>
                  </a:cubicBezTo>
                  <a:lnTo>
                    <a:pt x="132131" y="147428"/>
                  </a:lnTo>
                  <a:cubicBezTo>
                    <a:pt x="127506" y="172163"/>
                    <a:pt x="117929" y="195706"/>
                    <a:pt x="103975" y="216646"/>
                  </a:cubicBezTo>
                  <a:lnTo>
                    <a:pt x="152438" y="216646"/>
                  </a:lnTo>
                  <a:lnTo>
                    <a:pt x="152438" y="228600"/>
                  </a:lnTo>
                  <a:cubicBezTo>
                    <a:pt x="152441" y="274793"/>
                    <a:pt x="173432" y="318481"/>
                    <a:pt x="209493" y="347348"/>
                  </a:cubicBezTo>
                  <a:lnTo>
                    <a:pt x="209493" y="370742"/>
                  </a:lnTo>
                  <a:cubicBezTo>
                    <a:pt x="209493" y="374604"/>
                    <a:pt x="207160" y="378085"/>
                    <a:pt x="203587" y="379552"/>
                  </a:cubicBezTo>
                  <a:lnTo>
                    <a:pt x="156915" y="398688"/>
                  </a:lnTo>
                  <a:cubicBezTo>
                    <a:pt x="112986" y="414395"/>
                    <a:pt x="71190" y="432349"/>
                    <a:pt x="35814" y="461277"/>
                  </a:cubicBezTo>
                  <a:cubicBezTo>
                    <a:pt x="13593" y="478673"/>
                    <a:pt x="430" y="505183"/>
                    <a:pt x="0" y="533400"/>
                  </a:cubicBezTo>
                  <a:lnTo>
                    <a:pt x="0" y="700088"/>
                  </a:lnTo>
                  <a:lnTo>
                    <a:pt x="7620" y="705803"/>
                  </a:lnTo>
                  <a:cubicBezTo>
                    <a:pt x="49387" y="737130"/>
                    <a:pt x="159849" y="747227"/>
                    <a:pt x="221933" y="750456"/>
                  </a:cubicBezTo>
                  <a:lnTo>
                    <a:pt x="244345" y="751618"/>
                  </a:lnTo>
                  <a:lnTo>
                    <a:pt x="207274" y="419195"/>
                  </a:lnTo>
                  <a:lnTo>
                    <a:pt x="218046" y="414776"/>
                  </a:lnTo>
                  <a:cubicBezTo>
                    <a:pt x="235941" y="407482"/>
                    <a:pt x="247626" y="390066"/>
                    <a:pt x="247593" y="370742"/>
                  </a:cubicBezTo>
                  <a:lnTo>
                    <a:pt x="247593" y="369789"/>
                  </a:lnTo>
                  <a:cubicBezTo>
                    <a:pt x="284243" y="384757"/>
                    <a:pt x="325300" y="384757"/>
                    <a:pt x="361950" y="369789"/>
                  </a:cubicBezTo>
                  <a:lnTo>
                    <a:pt x="361950" y="370742"/>
                  </a:lnTo>
                  <a:cubicBezTo>
                    <a:pt x="361905" y="390068"/>
                    <a:pt x="373584" y="407492"/>
                    <a:pt x="391478" y="414795"/>
                  </a:cubicBezTo>
                  <a:lnTo>
                    <a:pt x="402250" y="419214"/>
                  </a:lnTo>
                  <a:lnTo>
                    <a:pt x="365169" y="751637"/>
                  </a:lnTo>
                  <a:lnTo>
                    <a:pt x="387572" y="750475"/>
                  </a:lnTo>
                  <a:cubicBezTo>
                    <a:pt x="449704" y="747246"/>
                    <a:pt x="560165" y="737140"/>
                    <a:pt x="601942" y="705822"/>
                  </a:cubicBezTo>
                  <a:lnTo>
                    <a:pt x="609562" y="700107"/>
                  </a:lnTo>
                  <a:close/>
                  <a:moveTo>
                    <a:pt x="190538" y="228600"/>
                  </a:moveTo>
                  <a:lnTo>
                    <a:pt x="190538" y="216646"/>
                  </a:lnTo>
                  <a:lnTo>
                    <a:pt x="256918" y="216646"/>
                  </a:lnTo>
                  <a:cubicBezTo>
                    <a:pt x="354835" y="216646"/>
                    <a:pt x="341519" y="138608"/>
                    <a:pt x="384362" y="127435"/>
                  </a:cubicBezTo>
                  <a:cubicBezTo>
                    <a:pt x="396137" y="125242"/>
                    <a:pt x="408302" y="126808"/>
                    <a:pt x="419138" y="131912"/>
                  </a:cubicBezTo>
                  <a:lnTo>
                    <a:pt x="419138" y="228600"/>
                  </a:lnTo>
                  <a:cubicBezTo>
                    <a:pt x="419138" y="291726"/>
                    <a:pt x="367964" y="342900"/>
                    <a:pt x="304838" y="342900"/>
                  </a:cubicBezTo>
                  <a:cubicBezTo>
                    <a:pt x="241712" y="342900"/>
                    <a:pt x="190538" y="291726"/>
                    <a:pt x="190538" y="228600"/>
                  </a:cubicBezTo>
                  <a:close/>
                  <a:moveTo>
                    <a:pt x="533390" y="581025"/>
                  </a:moveTo>
                  <a:lnTo>
                    <a:pt x="447665" y="581025"/>
                  </a:lnTo>
                  <a:lnTo>
                    <a:pt x="447665" y="561975"/>
                  </a:lnTo>
                  <a:lnTo>
                    <a:pt x="533390" y="561975"/>
                  </a:lnTo>
                  <a:close/>
                </a:path>
              </a:pathLst>
            </a:custGeom>
            <a:solidFill>
              <a:schemeClr val="tx2">
                <a:lumMod val="50000"/>
              </a:schemeClr>
            </a:solidFill>
            <a:ln w="9525" cap="flat">
              <a:noFill/>
              <a:prstDash val="solid"/>
              <a:miter/>
            </a:ln>
          </p:spPr>
          <p:txBody>
            <a:bodyPr rtlCol="0" anchor="ctr"/>
            <a:lstStyle/>
            <a:p>
              <a:endParaRPr lang="ja-JP" altLang="en-US"/>
            </a:p>
          </p:txBody>
        </p:sp>
      </p:grpSp>
      <p:sp>
        <p:nvSpPr>
          <p:cNvPr id="2" name="正方形/長方形 1">
            <a:extLst>
              <a:ext uri="{FF2B5EF4-FFF2-40B4-BE49-F238E27FC236}">
                <a16:creationId xmlns:a16="http://schemas.microsoft.com/office/drawing/2014/main" id="{D5A431CB-98C9-AAAB-AE54-ACC442BDECC9}"/>
              </a:ext>
            </a:extLst>
          </p:cNvPr>
          <p:cNvSpPr/>
          <p:nvPr/>
        </p:nvSpPr>
        <p:spPr>
          <a:xfrm>
            <a:off x="746119" y="2115600"/>
            <a:ext cx="485102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実施内容と予算の妥当性を確認しましょう！</a:t>
            </a:r>
          </a:p>
        </p:txBody>
      </p:sp>
      <p:sp>
        <p:nvSpPr>
          <p:cNvPr id="3" name="正方形/長方形 2">
            <a:extLst>
              <a:ext uri="{FF2B5EF4-FFF2-40B4-BE49-F238E27FC236}">
                <a16:creationId xmlns:a16="http://schemas.microsoft.com/office/drawing/2014/main" id="{61B76BD8-FEF9-FAEE-E689-DEE7EC6750D9}"/>
              </a:ext>
            </a:extLst>
          </p:cNvPr>
          <p:cNvSpPr/>
          <p:nvPr/>
        </p:nvSpPr>
        <p:spPr>
          <a:xfrm>
            <a:off x="740955" y="6353713"/>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財団の居場所事業の活用を検討しましょう！</a:t>
            </a:r>
            <a:endParaRPr kumimoji="1" lang="en-US" altLang="ja-JP" sz="1600" b="1">
              <a:solidFill>
                <a:schemeClr val="tx2"/>
              </a:solidFill>
              <a:latin typeface="+mn-ea"/>
              <a:cs typeface="メイリオ" panose="020B0604030504040204" pitchFamily="50" charset="-128"/>
            </a:endParaRPr>
          </a:p>
        </p:txBody>
      </p:sp>
      <p:sp>
        <p:nvSpPr>
          <p:cNvPr id="4" name="正方形/長方形 3">
            <a:extLst>
              <a:ext uri="{FF2B5EF4-FFF2-40B4-BE49-F238E27FC236}">
                <a16:creationId xmlns:a16="http://schemas.microsoft.com/office/drawing/2014/main" id="{AB056A2C-965A-1F6B-369C-845C65371D6E}"/>
              </a:ext>
            </a:extLst>
          </p:cNvPr>
          <p:cNvSpPr/>
          <p:nvPr/>
        </p:nvSpPr>
        <p:spPr>
          <a:xfrm>
            <a:off x="1809940" y="5243961"/>
            <a:ext cx="4856723" cy="604095"/>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試行的に居場所事業に取り組んでみたいのですが、活用できる事業はないでしょうか。また、その事業を使用する際に注意すべき点はありますか？</a:t>
            </a:r>
          </a:p>
        </p:txBody>
      </p:sp>
      <p:sp>
        <p:nvSpPr>
          <p:cNvPr id="6" name="正方形/長方形 5">
            <a:extLst>
              <a:ext uri="{FF2B5EF4-FFF2-40B4-BE49-F238E27FC236}">
                <a16:creationId xmlns:a16="http://schemas.microsoft.com/office/drawing/2014/main" id="{3EAB6CE0-91E5-35E1-CD47-7BC7E2AE71DF}"/>
              </a:ext>
            </a:extLst>
          </p:cNvPr>
          <p:cNvSpPr/>
          <p:nvPr/>
        </p:nvSpPr>
        <p:spPr>
          <a:xfrm>
            <a:off x="1808425" y="980534"/>
            <a:ext cx="511296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spc="-70">
                <a:solidFill>
                  <a:schemeClr val="tx2">
                    <a:lumMod val="50000"/>
                  </a:schemeClr>
                </a:solidFill>
                <a:latin typeface="+mn-ea"/>
                <a:cs typeface="メイリオ" panose="020B0604030504040204" pitchFamily="50" charset="-128"/>
              </a:rPr>
              <a:t>必要予算の算出にあたり気を付けるべき点はありますか？</a:t>
            </a:r>
          </a:p>
        </p:txBody>
      </p:sp>
      <p:sp>
        <p:nvSpPr>
          <p:cNvPr id="7" name="四角形: 角を丸くする 6">
            <a:extLst>
              <a:ext uri="{FF2B5EF4-FFF2-40B4-BE49-F238E27FC236}">
                <a16:creationId xmlns:a16="http://schemas.microsoft.com/office/drawing/2014/main" id="{52BA1BAD-5E05-0EE2-3F02-E765A71B1381}"/>
              </a:ext>
            </a:extLst>
          </p:cNvPr>
          <p:cNvSpPr/>
          <p:nvPr/>
        </p:nvSpPr>
        <p:spPr>
          <a:xfrm>
            <a:off x="322940" y="2566930"/>
            <a:ext cx="5138686" cy="1502164"/>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運営時必要になるものは手引書（</a:t>
            </a:r>
            <a:r>
              <a:rPr kumimoji="1" lang="en-US" altLang="ja-JP" sz="1300">
                <a:solidFill>
                  <a:schemeClr val="tx1"/>
                </a:solidFill>
                <a:latin typeface="+mn-ea"/>
              </a:rPr>
              <a:t>p.20-21</a:t>
            </a:r>
            <a:r>
              <a:rPr kumimoji="1" lang="ja-JP" altLang="en-US" sz="1300">
                <a:solidFill>
                  <a:schemeClr val="tx1"/>
                </a:solidFill>
                <a:latin typeface="+mn-ea"/>
              </a:rPr>
              <a:t>）に記載しています。そちらを参考にしながら実施内容と予算を組むことをおすすめします。</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注意点として他事業を提供している事業者が本事業も同時に実施する場合</a:t>
            </a:r>
            <a:r>
              <a:rPr kumimoji="1" lang="ja-JP" altLang="en-US" sz="1300" b="1">
                <a:solidFill>
                  <a:schemeClr val="tx1"/>
                </a:solidFill>
                <a:latin typeface="+mn-ea"/>
              </a:rPr>
              <a:t>、補助対象経費に重複が発生しないように</a:t>
            </a:r>
            <a:r>
              <a:rPr kumimoji="1" lang="ja-JP" altLang="en-US" sz="1300">
                <a:solidFill>
                  <a:schemeClr val="tx1"/>
                </a:solidFill>
                <a:latin typeface="+mn-ea"/>
              </a:rPr>
              <a:t>してください。（例：２つの補助金で同一人物への人件費を二重に計上してしまう、など）</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また</a:t>
            </a:r>
            <a:r>
              <a:rPr kumimoji="1" lang="ja-JP" altLang="en-US" sz="1300" b="1">
                <a:solidFill>
                  <a:schemeClr val="tx1"/>
                </a:solidFill>
                <a:latin typeface="+mn-ea"/>
              </a:rPr>
              <a:t>個別支援が必要</a:t>
            </a:r>
            <a:r>
              <a:rPr kumimoji="1" lang="ja-JP" altLang="en-US" sz="1300">
                <a:solidFill>
                  <a:schemeClr val="tx1"/>
                </a:solidFill>
                <a:latin typeface="+mn-ea"/>
              </a:rPr>
              <a:t>になる場合は適宜追加加算を検討する必要があります。こちらもご確認ください。</a:t>
            </a:r>
          </a:p>
        </p:txBody>
      </p:sp>
      <p:sp>
        <p:nvSpPr>
          <p:cNvPr id="10" name="四角形: 角を丸くする 9">
            <a:extLst>
              <a:ext uri="{FF2B5EF4-FFF2-40B4-BE49-F238E27FC236}">
                <a16:creationId xmlns:a16="http://schemas.microsoft.com/office/drawing/2014/main" id="{53D85E0D-08AD-E9DB-9956-E6839F4F5114}"/>
              </a:ext>
            </a:extLst>
          </p:cNvPr>
          <p:cNvSpPr/>
          <p:nvPr/>
        </p:nvSpPr>
        <p:spPr>
          <a:xfrm>
            <a:off x="322940" y="7040638"/>
            <a:ext cx="5138686" cy="1960282"/>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dirty="0">
                <a:solidFill>
                  <a:schemeClr val="tx1"/>
                </a:solidFill>
                <a:latin typeface="+mn-ea"/>
              </a:rPr>
              <a:t>日本財団等が実施している</a:t>
            </a:r>
            <a:r>
              <a:rPr kumimoji="1" lang="ja-JP" altLang="en-US" sz="1300" b="1" dirty="0">
                <a:solidFill>
                  <a:schemeClr val="tx1"/>
                </a:solidFill>
                <a:latin typeface="+mn-ea"/>
              </a:rPr>
              <a:t>「子ども第三の居場所」事業</a:t>
            </a:r>
            <a:r>
              <a:rPr kumimoji="1" lang="ja-JP" altLang="en-US" sz="1300" dirty="0">
                <a:solidFill>
                  <a:schemeClr val="tx1"/>
                </a:solidFill>
                <a:latin typeface="+mn-ea"/>
              </a:rPr>
              <a:t>の助成期間終了後に児童育成支援拠点事業へと移行している事例が多くあります。</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r>
              <a:rPr kumimoji="1" lang="ja-JP" altLang="en-US" sz="1300" dirty="0">
                <a:solidFill>
                  <a:schemeClr val="tx1"/>
                </a:solidFill>
                <a:latin typeface="+mn-ea"/>
              </a:rPr>
              <a:t>ただし、財団等の事業と本事業で対象児童・目的（例：幅広い居場所提供か、養育課題を抱える児童を重点的に支援するか）や実施内容（職員要件、施設要件等）、補助率が異なります。</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r>
              <a:rPr kumimoji="1" lang="ja-JP" altLang="en-US" sz="1300" dirty="0">
                <a:solidFill>
                  <a:schemeClr val="tx1"/>
                </a:solidFill>
                <a:latin typeface="+mn-ea"/>
              </a:rPr>
              <a:t>特に、子ども第三の居場所から本事業へ移行する際に対象から外れる利用者が出る可能性があるので注意しましょう。</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endParaRPr kumimoji="1" lang="en-US" altLang="ja-JP" sz="1300" dirty="0">
              <a:solidFill>
                <a:schemeClr val="tx1"/>
              </a:solidFill>
              <a:latin typeface="+mn-ea"/>
            </a:endParaRPr>
          </a:p>
        </p:txBody>
      </p:sp>
      <p:sp>
        <p:nvSpPr>
          <p:cNvPr id="17" name="グラフィックス 80" descr="オフィス ワーカー (女性) 単色塗りつぶし">
            <a:extLst>
              <a:ext uri="{FF2B5EF4-FFF2-40B4-BE49-F238E27FC236}">
                <a16:creationId xmlns:a16="http://schemas.microsoft.com/office/drawing/2014/main" id="{2B62E356-BC90-5EAA-4408-D6C6956D2980}"/>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4" name="正方形/長方形 23">
            <a:extLst>
              <a:ext uri="{FF2B5EF4-FFF2-40B4-BE49-F238E27FC236}">
                <a16:creationId xmlns:a16="http://schemas.microsoft.com/office/drawing/2014/main" id="{BC595970-AA4E-25BB-6A4A-644200BBC0CB}"/>
              </a:ext>
            </a:extLst>
          </p:cNvPr>
          <p:cNvSpPr/>
          <p:nvPr/>
        </p:nvSpPr>
        <p:spPr>
          <a:xfrm>
            <a:off x="472267" y="742522"/>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25" name="正方形/長方形 24">
            <a:extLst>
              <a:ext uri="{FF2B5EF4-FFF2-40B4-BE49-F238E27FC236}">
                <a16:creationId xmlns:a16="http://schemas.microsoft.com/office/drawing/2014/main" id="{F6338DF0-5DCB-8D42-E3E7-F995800EEBEF}"/>
              </a:ext>
            </a:extLst>
          </p:cNvPr>
          <p:cNvSpPr/>
          <p:nvPr/>
        </p:nvSpPr>
        <p:spPr>
          <a:xfrm>
            <a:off x="454661" y="4981705"/>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5" name="正方形/長方形 4">
            <a:extLst>
              <a:ext uri="{FF2B5EF4-FFF2-40B4-BE49-F238E27FC236}">
                <a16:creationId xmlns:a16="http://schemas.microsoft.com/office/drawing/2014/main" id="{1899F8EB-D087-8B46-EF33-466D36FB13F7}"/>
              </a:ext>
            </a:extLst>
          </p:cNvPr>
          <p:cNvSpPr/>
          <p:nvPr/>
        </p:nvSpPr>
        <p:spPr>
          <a:xfrm>
            <a:off x="823646" y="4095530"/>
            <a:ext cx="4649358" cy="515058"/>
          </a:xfrm>
          <a:prstGeom prst="rect">
            <a:avLst/>
          </a:prstGeom>
          <a:solidFill>
            <a:schemeClr val="tx1">
              <a:lumMod val="10000"/>
              <a:lumOff val="9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en-US" altLang="ja-JP" sz="1050">
                <a:solidFill>
                  <a:schemeClr val="tx1"/>
                </a:solidFill>
                <a:latin typeface="+mn-ea"/>
                <a:cs typeface="メイリオ" panose="020B0604030504040204" pitchFamily="50" charset="-128"/>
              </a:rPr>
              <a:t>[</a:t>
            </a:r>
            <a:r>
              <a:rPr kumimoji="1" lang="ja-JP" altLang="en-US" sz="1050">
                <a:solidFill>
                  <a:schemeClr val="tx1"/>
                </a:solidFill>
                <a:latin typeface="+mn-ea"/>
                <a:cs typeface="メイリオ" panose="020B0604030504040204" pitchFamily="50" charset="-128"/>
              </a:rPr>
              <a:t>個別支援の例</a:t>
            </a:r>
            <a:r>
              <a:rPr kumimoji="1" lang="en-US" altLang="ja-JP" sz="1050">
                <a:solidFill>
                  <a:schemeClr val="tx1"/>
                </a:solidFill>
                <a:latin typeface="+mn-ea"/>
                <a:cs typeface="メイリオ" panose="020B0604030504040204" pitchFamily="50" charset="-128"/>
              </a:rPr>
              <a:t>]</a:t>
            </a:r>
          </a:p>
          <a:p>
            <a:r>
              <a:rPr kumimoji="1" lang="ja-JP" altLang="en-US" sz="1050">
                <a:solidFill>
                  <a:schemeClr val="tx1"/>
                </a:solidFill>
                <a:latin typeface="+mn-ea"/>
                <a:cs typeface="メイリオ" panose="020B0604030504040204" pitchFamily="50" charset="-128"/>
              </a:rPr>
              <a:t>トラブル発生時等の個別対応、個人の状況に合わせた学習支援、保護者支援　等</a:t>
            </a:r>
            <a:endParaRPr kumimoji="1" lang="en-US" altLang="ja-JP" sz="1050">
              <a:solidFill>
                <a:schemeClr val="tx1"/>
              </a:solidFill>
              <a:latin typeface="+mn-ea"/>
              <a:cs typeface="メイリオ" panose="020B0604030504040204" pitchFamily="50" charset="-128"/>
            </a:endParaRPr>
          </a:p>
          <a:p>
            <a:r>
              <a:rPr kumimoji="1" lang="en-US" altLang="ja-JP" sz="1050">
                <a:solidFill>
                  <a:schemeClr val="tx1"/>
                </a:solidFill>
                <a:latin typeface="+mn-ea"/>
                <a:cs typeface="メイリオ" panose="020B0604030504040204" pitchFamily="50" charset="-128"/>
              </a:rPr>
              <a:t>※</a:t>
            </a:r>
            <a:r>
              <a:rPr kumimoji="1" lang="ja-JP" altLang="en-US" sz="1050">
                <a:solidFill>
                  <a:schemeClr val="tx1"/>
                </a:solidFill>
                <a:latin typeface="+mn-ea"/>
                <a:cs typeface="メイリオ" panose="020B0604030504040204" pitchFamily="50" charset="-128"/>
              </a:rPr>
              <a:t>保護者支援は本事業とは別途で支援する等事業間の連携も意識した設計が必要</a:t>
            </a:r>
          </a:p>
        </p:txBody>
      </p:sp>
      <p:sp>
        <p:nvSpPr>
          <p:cNvPr id="27" name="タイトル 26">
            <a:extLst>
              <a:ext uri="{FF2B5EF4-FFF2-40B4-BE49-F238E27FC236}">
                <a16:creationId xmlns:a16="http://schemas.microsoft.com/office/drawing/2014/main" id="{132843FA-9570-2674-A9FE-5F80FCF3462D}"/>
              </a:ext>
            </a:extLst>
          </p:cNvPr>
          <p:cNvSpPr>
            <a:spLocks noGrp="1"/>
          </p:cNvSpPr>
          <p:nvPr>
            <p:ph type="title"/>
          </p:nvPr>
        </p:nvSpPr>
        <p:spPr/>
        <p:txBody>
          <a:bodyPr/>
          <a:lstStyle/>
          <a:p>
            <a:r>
              <a:rPr lang="ja-JP" altLang="en-US"/>
              <a:t>事業</a:t>
            </a:r>
            <a:r>
              <a:rPr lang="ja-JP" altLang="en-US">
                <a:solidFill>
                  <a:schemeClr val="tx2"/>
                </a:solidFill>
              </a:rPr>
              <a:t>検討・準備時</a:t>
            </a:r>
            <a:endParaRPr lang="ja-JP" altLang="en-US"/>
          </a:p>
        </p:txBody>
      </p:sp>
      <p:sp>
        <p:nvSpPr>
          <p:cNvPr id="9" name="正方形/長方形 8">
            <a:extLst>
              <a:ext uri="{FF2B5EF4-FFF2-40B4-BE49-F238E27FC236}">
                <a16:creationId xmlns:a16="http://schemas.microsoft.com/office/drawing/2014/main" id="{35004CDE-7A36-CE0E-5E10-FD80016619AA}"/>
              </a:ext>
            </a:extLst>
          </p:cNvPr>
          <p:cNvSpPr/>
          <p:nvPr/>
        </p:nvSpPr>
        <p:spPr>
          <a:xfrm>
            <a:off x="823646" y="8583903"/>
            <a:ext cx="4649358" cy="515058"/>
          </a:xfrm>
          <a:prstGeom prst="rect">
            <a:avLst/>
          </a:prstGeom>
          <a:solidFill>
            <a:schemeClr val="tx1">
              <a:lumMod val="10000"/>
              <a:lumOff val="9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en-US" altLang="ja-JP" sz="1050">
                <a:solidFill>
                  <a:schemeClr val="tx1"/>
                </a:solidFill>
                <a:latin typeface="+mn-ea"/>
                <a:cs typeface="メイリオ" panose="020B0604030504040204" pitchFamily="50" charset="-128"/>
              </a:rPr>
              <a:t>[</a:t>
            </a:r>
            <a:r>
              <a:rPr kumimoji="1" lang="ja-JP" altLang="en-US" sz="1050">
                <a:solidFill>
                  <a:schemeClr val="tx1"/>
                </a:solidFill>
                <a:latin typeface="+mn-ea"/>
                <a:cs typeface="メイリオ" panose="020B0604030504040204" pitchFamily="50" charset="-128"/>
              </a:rPr>
              <a:t>財団事業との対象者相違に対する対応例</a:t>
            </a:r>
            <a:r>
              <a:rPr kumimoji="1" lang="en-US" altLang="ja-JP" sz="1050">
                <a:solidFill>
                  <a:schemeClr val="tx1"/>
                </a:solidFill>
                <a:latin typeface="+mn-ea"/>
                <a:cs typeface="メイリオ" panose="020B0604030504040204" pitchFamily="50" charset="-128"/>
              </a:rPr>
              <a:t>]</a:t>
            </a:r>
          </a:p>
          <a:p>
            <a:pPr>
              <a:spcAft>
                <a:spcPts val="300"/>
              </a:spcAft>
            </a:pPr>
            <a:r>
              <a:rPr kumimoji="1" lang="ja-JP" altLang="en-US" sz="1050">
                <a:solidFill>
                  <a:schemeClr val="tx1"/>
                </a:solidFill>
                <a:latin typeface="+mn-ea"/>
              </a:rPr>
              <a:t>本事業の開所日とは別日で従前の居場所事業を自主事業で実施している事例や、本事業の専用スペースを確保しつつ対象児童以外の利用を認めている事例があります</a:t>
            </a:r>
          </a:p>
        </p:txBody>
      </p:sp>
    </p:spTree>
    <p:extLst>
      <p:ext uri="{BB962C8B-B14F-4D97-AF65-F5344CB8AC3E}">
        <p14:creationId xmlns:p14="http://schemas.microsoft.com/office/powerpoint/2010/main" val="4120422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0BA6-DBB7-1177-FB96-A87AC3606F22}"/>
            </a:ext>
          </a:extLst>
        </p:cNvPr>
        <p:cNvGrpSpPr/>
        <p:nvPr/>
      </p:nvGrpSpPr>
      <p:grpSpPr>
        <a:xfrm>
          <a:off x="0" y="0"/>
          <a:ext cx="0" cy="0"/>
          <a:chOff x="0" y="0"/>
          <a:chExt cx="0" cy="0"/>
        </a:xfrm>
      </p:grpSpPr>
      <p:sp>
        <p:nvSpPr>
          <p:cNvPr id="54" name="二等辺三角形 53">
            <a:extLst>
              <a:ext uri="{FF2B5EF4-FFF2-40B4-BE49-F238E27FC236}">
                <a16:creationId xmlns:a16="http://schemas.microsoft.com/office/drawing/2014/main" id="{A0D9819F-208F-CCC3-4CD5-B7EA5849DF0F}"/>
              </a:ext>
            </a:extLst>
          </p:cNvPr>
          <p:cNvSpPr/>
          <p:nvPr/>
        </p:nvSpPr>
        <p:spPr>
          <a:xfrm rot="7568419" flipH="1">
            <a:off x="5657268" y="7534860"/>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5" name="四角形: 角を丸くする 54">
            <a:extLst>
              <a:ext uri="{FF2B5EF4-FFF2-40B4-BE49-F238E27FC236}">
                <a16:creationId xmlns:a16="http://schemas.microsoft.com/office/drawing/2014/main" id="{B0C38B10-A8B0-DA87-4B35-9A51B815C40E}"/>
              </a:ext>
            </a:extLst>
          </p:cNvPr>
          <p:cNvSpPr/>
          <p:nvPr/>
        </p:nvSpPr>
        <p:spPr>
          <a:xfrm>
            <a:off x="198662" y="6336267"/>
            <a:ext cx="5399999" cy="2285470"/>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endParaRPr>
          </a:p>
        </p:txBody>
      </p:sp>
      <p:sp>
        <p:nvSpPr>
          <p:cNvPr id="8" name="Rectangle 11">
            <a:extLst>
              <a:ext uri="{FF2B5EF4-FFF2-40B4-BE49-F238E27FC236}">
                <a16:creationId xmlns:a16="http://schemas.microsoft.com/office/drawing/2014/main" id="{FFD4513A-FD4E-4E92-64B2-AB9A9F36F48B}"/>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
        <p:nvSpPr>
          <p:cNvPr id="89" name="二等辺三角形 88">
            <a:extLst>
              <a:ext uri="{FF2B5EF4-FFF2-40B4-BE49-F238E27FC236}">
                <a16:creationId xmlns:a16="http://schemas.microsoft.com/office/drawing/2014/main" id="{49093D33-8648-02E3-4668-B02882562F69}"/>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ED4C1713-B419-8808-075C-6F55AB786A31}"/>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891CDF39-0BB5-0DE7-2AE6-A3C4087A5AE4}"/>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11" name="グラフィックス 41" descr="教授 男性 単色塗りつぶし">
            <a:extLst>
              <a:ext uri="{FF2B5EF4-FFF2-40B4-BE49-F238E27FC236}">
                <a16:creationId xmlns:a16="http://schemas.microsoft.com/office/drawing/2014/main" id="{15CDE5A0-AFE4-183E-028D-F1DF2F91798D}"/>
              </a:ext>
            </a:extLst>
          </p:cNvPr>
          <p:cNvGrpSpPr/>
          <p:nvPr/>
        </p:nvGrpSpPr>
        <p:grpSpPr>
          <a:xfrm>
            <a:off x="5823140" y="3719435"/>
            <a:ext cx="762510" cy="800100"/>
            <a:chOff x="5823140" y="3966989"/>
            <a:chExt cx="762510" cy="800100"/>
          </a:xfrm>
          <a:solidFill>
            <a:schemeClr val="tx2"/>
          </a:solidFill>
        </p:grpSpPr>
        <p:sp>
          <p:nvSpPr>
            <p:cNvPr id="12" name="フリーフォーム: 図形 11">
              <a:extLst>
                <a:ext uri="{FF2B5EF4-FFF2-40B4-BE49-F238E27FC236}">
                  <a16:creationId xmlns:a16="http://schemas.microsoft.com/office/drawing/2014/main" id="{0A062A77-5305-54C6-6FFF-31BDDF7F39DD}"/>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2732E0AF-7791-D314-EDFD-A242FE19A66E}"/>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0704BD7D-F539-938B-D6FD-3DD95CADB717}"/>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22B8BADB-A0C5-0A5C-ABEC-2CC5F6AF6357}"/>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1C6D8E5C-38A6-D959-07B0-15C919655BA2}"/>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84" name="二等辺三角形 83">
            <a:extLst>
              <a:ext uri="{FF2B5EF4-FFF2-40B4-BE49-F238E27FC236}">
                <a16:creationId xmlns:a16="http://schemas.microsoft.com/office/drawing/2014/main" id="{1D1F886F-8067-2077-B5E0-E96CAA0D1609}"/>
              </a:ext>
            </a:extLst>
          </p:cNvPr>
          <p:cNvSpPr/>
          <p:nvPr/>
        </p:nvSpPr>
        <p:spPr>
          <a:xfrm rot="7568419" flipH="1">
            <a:off x="5655753" y="3332545"/>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6" name="四角形: 角を丸くする 85">
            <a:extLst>
              <a:ext uri="{FF2B5EF4-FFF2-40B4-BE49-F238E27FC236}">
                <a16:creationId xmlns:a16="http://schemas.microsoft.com/office/drawing/2014/main" id="{BADAEE53-B082-A381-5FC6-6E316FFA21F5}"/>
              </a:ext>
            </a:extLst>
          </p:cNvPr>
          <p:cNvSpPr/>
          <p:nvPr/>
        </p:nvSpPr>
        <p:spPr>
          <a:xfrm>
            <a:off x="197147" y="1995479"/>
            <a:ext cx="5399999" cy="2140386"/>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83" name="四角形: 角を丸くする 82">
            <a:extLst>
              <a:ext uri="{FF2B5EF4-FFF2-40B4-BE49-F238E27FC236}">
                <a16:creationId xmlns:a16="http://schemas.microsoft.com/office/drawing/2014/main" id="{45A82405-769C-2860-1A0A-E2A4AA5A1A52}"/>
              </a:ext>
            </a:extLst>
          </p:cNvPr>
          <p:cNvSpPr/>
          <p:nvPr/>
        </p:nvSpPr>
        <p:spPr>
          <a:xfrm>
            <a:off x="322940" y="2116490"/>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pic>
        <p:nvPicPr>
          <p:cNvPr id="107" name="グラフィックス 106" descr="教授 女性 単色塗りつぶし">
            <a:extLst>
              <a:ext uri="{FF2B5EF4-FFF2-40B4-BE49-F238E27FC236}">
                <a16:creationId xmlns:a16="http://schemas.microsoft.com/office/drawing/2014/main" id="{B9C4A4C6-1EA9-FA33-A245-2BB203598D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9942" y="7836025"/>
            <a:ext cx="914400" cy="914400"/>
          </a:xfrm>
          <a:prstGeom prst="rect">
            <a:avLst/>
          </a:prstGeom>
        </p:spPr>
      </p:pic>
      <p:sp>
        <p:nvSpPr>
          <p:cNvPr id="53" name="四角形: 角を丸くする 52">
            <a:extLst>
              <a:ext uri="{FF2B5EF4-FFF2-40B4-BE49-F238E27FC236}">
                <a16:creationId xmlns:a16="http://schemas.microsoft.com/office/drawing/2014/main" id="{D7E0C66F-990B-334D-4099-9E443769CF15}"/>
              </a:ext>
            </a:extLst>
          </p:cNvPr>
          <p:cNvSpPr/>
          <p:nvPr/>
        </p:nvSpPr>
        <p:spPr>
          <a:xfrm>
            <a:off x="324455" y="6457278"/>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2" name="正方形/長方形 1">
            <a:extLst>
              <a:ext uri="{FF2B5EF4-FFF2-40B4-BE49-F238E27FC236}">
                <a16:creationId xmlns:a16="http://schemas.microsoft.com/office/drawing/2014/main" id="{4EFD371A-DBE7-363D-6E4A-3F33E3A1BFF4}"/>
              </a:ext>
            </a:extLst>
          </p:cNvPr>
          <p:cNvSpPr/>
          <p:nvPr/>
        </p:nvSpPr>
        <p:spPr>
          <a:xfrm>
            <a:off x="746119" y="2115600"/>
            <a:ext cx="485102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スティグマ対策に気を付けつつ自治体特性に合わせた</a:t>
            </a:r>
            <a:endParaRPr kumimoji="1" lang="en-US" altLang="ja-JP" sz="1600" b="1">
              <a:solidFill>
                <a:schemeClr val="tx2"/>
              </a:solidFill>
              <a:latin typeface="+mn-ea"/>
              <a:cs typeface="メイリオ" panose="020B0604030504040204" pitchFamily="50" charset="-128"/>
            </a:endParaRPr>
          </a:p>
          <a:p>
            <a:r>
              <a:rPr kumimoji="1" lang="ja-JP" altLang="en-US" sz="1600" b="1">
                <a:solidFill>
                  <a:schemeClr val="tx2"/>
                </a:solidFill>
                <a:latin typeface="+mn-ea"/>
                <a:cs typeface="メイリオ" panose="020B0604030504040204" pitchFamily="50" charset="-128"/>
              </a:rPr>
              <a:t>広報を実施しましょう！</a:t>
            </a:r>
          </a:p>
        </p:txBody>
      </p:sp>
      <p:sp>
        <p:nvSpPr>
          <p:cNvPr id="3" name="正方形/長方形 2">
            <a:extLst>
              <a:ext uri="{FF2B5EF4-FFF2-40B4-BE49-F238E27FC236}">
                <a16:creationId xmlns:a16="http://schemas.microsoft.com/office/drawing/2014/main" id="{96DB6D02-8927-E676-261A-98D261F43D67}"/>
              </a:ext>
            </a:extLst>
          </p:cNvPr>
          <p:cNvSpPr/>
          <p:nvPr/>
        </p:nvSpPr>
        <p:spPr>
          <a:xfrm>
            <a:off x="740955" y="6457278"/>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基本のフローを意識しながら柔軟に対応できるようにしましょう！</a:t>
            </a:r>
          </a:p>
        </p:txBody>
      </p:sp>
      <p:sp>
        <p:nvSpPr>
          <p:cNvPr id="6" name="正方形/長方形 5">
            <a:extLst>
              <a:ext uri="{FF2B5EF4-FFF2-40B4-BE49-F238E27FC236}">
                <a16:creationId xmlns:a16="http://schemas.microsoft.com/office/drawing/2014/main" id="{3E1F176A-63CE-7814-F63B-E25C077D4CE0}"/>
              </a:ext>
            </a:extLst>
          </p:cNvPr>
          <p:cNvSpPr/>
          <p:nvPr/>
        </p:nvSpPr>
        <p:spPr>
          <a:xfrm>
            <a:off x="1808425" y="980534"/>
            <a:ext cx="511296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spc="-70">
                <a:solidFill>
                  <a:schemeClr val="tx2">
                    <a:lumMod val="50000"/>
                  </a:schemeClr>
                </a:solidFill>
                <a:latin typeface="+mn-ea"/>
                <a:cs typeface="メイリオ" panose="020B0604030504040204" pitchFamily="50" charset="-128"/>
              </a:rPr>
              <a:t>本事業の広報をどのように行えば良いかわからない</a:t>
            </a:r>
            <a:r>
              <a:rPr kumimoji="1" lang="en-US" altLang="ja-JP" sz="1400" b="1" spc="-70">
                <a:solidFill>
                  <a:schemeClr val="tx2">
                    <a:lumMod val="50000"/>
                  </a:schemeClr>
                </a:solidFill>
                <a:latin typeface="+mn-ea"/>
                <a:cs typeface="メイリオ" panose="020B0604030504040204" pitchFamily="50" charset="-128"/>
              </a:rPr>
              <a:t>...</a:t>
            </a:r>
          </a:p>
        </p:txBody>
      </p:sp>
      <p:sp>
        <p:nvSpPr>
          <p:cNvPr id="7" name="四角形: 角を丸くする 6">
            <a:extLst>
              <a:ext uri="{FF2B5EF4-FFF2-40B4-BE49-F238E27FC236}">
                <a16:creationId xmlns:a16="http://schemas.microsoft.com/office/drawing/2014/main" id="{B5652923-E19D-F90B-42C7-5B7955EA3270}"/>
              </a:ext>
            </a:extLst>
          </p:cNvPr>
          <p:cNvSpPr/>
          <p:nvPr/>
        </p:nvSpPr>
        <p:spPr>
          <a:xfrm>
            <a:off x="322940" y="2582481"/>
            <a:ext cx="5138686" cy="1474177"/>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b="1" dirty="0">
                <a:solidFill>
                  <a:schemeClr val="tx1"/>
                </a:solidFill>
                <a:latin typeface="+mn-ea"/>
              </a:rPr>
              <a:t>スティグマ対策の観点</a:t>
            </a:r>
            <a:r>
              <a:rPr kumimoji="1" lang="ja-JP" altLang="en-US" sz="1300" dirty="0">
                <a:solidFill>
                  <a:schemeClr val="tx1"/>
                </a:solidFill>
                <a:latin typeface="+mn-ea"/>
              </a:rPr>
              <a:t>を踏まえ学校（</a:t>
            </a:r>
            <a:r>
              <a:rPr kumimoji="1" lang="en-US" altLang="ja-JP" sz="1300" dirty="0">
                <a:solidFill>
                  <a:schemeClr val="tx1"/>
                </a:solidFill>
                <a:latin typeface="+mn-ea"/>
              </a:rPr>
              <a:t>SSW</a:t>
            </a:r>
            <a:r>
              <a:rPr kumimoji="1" lang="ja-JP" altLang="en-US" sz="1300" dirty="0">
                <a:solidFill>
                  <a:schemeClr val="tx1"/>
                </a:solidFill>
                <a:latin typeface="+mn-ea"/>
              </a:rPr>
              <a:t>）・要対協・こども家庭センター等の紹介経由での利用を主とし、広く一般向けの広報を行わないケースがある一方、</a:t>
            </a:r>
            <a:r>
              <a:rPr kumimoji="1" lang="en-US" altLang="ja-JP" sz="1300" dirty="0">
                <a:solidFill>
                  <a:schemeClr val="tx1"/>
                </a:solidFill>
                <a:latin typeface="+mn-ea"/>
              </a:rPr>
              <a:t>HP</a:t>
            </a:r>
            <a:r>
              <a:rPr kumimoji="1" lang="ja-JP" altLang="en-US" sz="1300" dirty="0">
                <a:solidFill>
                  <a:schemeClr val="tx1"/>
                </a:solidFill>
                <a:latin typeface="+mn-ea"/>
              </a:rPr>
              <a:t>等であえて広く事業を広報することで事業理解を進めスティグマ抑制を図り、利用も促進しているケースもあります。</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r>
              <a:rPr kumimoji="1" lang="ja-JP" altLang="en-US" sz="1300" dirty="0">
                <a:solidFill>
                  <a:schemeClr val="tx1"/>
                </a:solidFill>
                <a:latin typeface="+mn-ea"/>
              </a:rPr>
              <a:t>人口規模や想定されるニーズ量を踏まえ、各自治体の特性に合わせた広報を実施することが望ましいです。</a:t>
            </a:r>
            <a:endParaRPr kumimoji="1" lang="en-US" altLang="ja-JP" sz="1300" dirty="0">
              <a:solidFill>
                <a:schemeClr val="tx1"/>
              </a:solidFill>
              <a:latin typeface="+mn-ea"/>
            </a:endParaRPr>
          </a:p>
        </p:txBody>
      </p:sp>
      <p:sp>
        <p:nvSpPr>
          <p:cNvPr id="10" name="四角形: 角を丸くする 9">
            <a:extLst>
              <a:ext uri="{FF2B5EF4-FFF2-40B4-BE49-F238E27FC236}">
                <a16:creationId xmlns:a16="http://schemas.microsoft.com/office/drawing/2014/main" id="{344CE7BE-78FB-705D-7F66-CEF55AB1CBB2}"/>
              </a:ext>
            </a:extLst>
          </p:cNvPr>
          <p:cNvSpPr/>
          <p:nvPr/>
        </p:nvSpPr>
        <p:spPr>
          <a:xfrm>
            <a:off x="322940" y="6780422"/>
            <a:ext cx="5138686" cy="1841315"/>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手引書（</a:t>
            </a:r>
            <a:r>
              <a:rPr kumimoji="1" lang="en-US" altLang="ja-JP" sz="1300">
                <a:solidFill>
                  <a:schemeClr val="tx1"/>
                </a:solidFill>
                <a:latin typeface="+mn-ea"/>
              </a:rPr>
              <a:t>p.40</a:t>
            </a:r>
            <a:r>
              <a:rPr kumimoji="1" lang="ja-JP" altLang="en-US" sz="1300">
                <a:solidFill>
                  <a:schemeClr val="tx1"/>
                </a:solidFill>
                <a:latin typeface="+mn-ea"/>
              </a:rPr>
              <a:t>）を参考に、フローを設計するよいでしょう。なお、利用手続き完了前に児童・保護者に本事業を理解してもらうため施設に来所してもらい</a:t>
            </a:r>
            <a:r>
              <a:rPr kumimoji="1" lang="ja-JP" altLang="en-US" sz="1300" b="1">
                <a:solidFill>
                  <a:schemeClr val="tx1"/>
                </a:solidFill>
                <a:latin typeface="+mn-ea"/>
              </a:rPr>
              <a:t>利用ハードルを下げる</a:t>
            </a:r>
            <a:r>
              <a:rPr kumimoji="1" lang="ja-JP" altLang="en-US" sz="1300">
                <a:solidFill>
                  <a:schemeClr val="tx1"/>
                </a:solidFill>
                <a:latin typeface="+mn-ea"/>
              </a:rPr>
              <a:t>こともおすすめです。</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児童・保護者との面談・アセスメントは、事業者が持つノウハウやリソース状況によっては事業者が担う方が合理的な場合もあるため、自治体の実情に応じて検討しましょう。</a:t>
            </a:r>
          </a:p>
        </p:txBody>
      </p:sp>
      <p:sp>
        <p:nvSpPr>
          <p:cNvPr id="17" name="グラフィックス 80" descr="オフィス ワーカー (女性) 単色塗りつぶし">
            <a:extLst>
              <a:ext uri="{FF2B5EF4-FFF2-40B4-BE49-F238E27FC236}">
                <a16:creationId xmlns:a16="http://schemas.microsoft.com/office/drawing/2014/main" id="{D18768E6-ED0C-8D37-27A3-EA00F95F57D9}"/>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4" name="正方形/長方形 23">
            <a:extLst>
              <a:ext uri="{FF2B5EF4-FFF2-40B4-BE49-F238E27FC236}">
                <a16:creationId xmlns:a16="http://schemas.microsoft.com/office/drawing/2014/main" id="{E9FBDDE8-3B40-99B2-7D70-84AA5CB5DC27}"/>
              </a:ext>
            </a:extLst>
          </p:cNvPr>
          <p:cNvSpPr/>
          <p:nvPr/>
        </p:nvSpPr>
        <p:spPr>
          <a:xfrm>
            <a:off x="472267" y="742522"/>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9" name="二等辺三角形 8">
            <a:extLst>
              <a:ext uri="{FF2B5EF4-FFF2-40B4-BE49-F238E27FC236}">
                <a16:creationId xmlns:a16="http://schemas.microsoft.com/office/drawing/2014/main" id="{C39A9E1D-B439-0E60-E3FB-B9ACEAE16FA9}"/>
              </a:ext>
            </a:extLst>
          </p:cNvPr>
          <p:cNvSpPr/>
          <p:nvPr/>
        </p:nvSpPr>
        <p:spPr>
          <a:xfrm rot="14031581">
            <a:off x="1040989" y="5300298"/>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2" name="四角形: 角を丸くする 21">
            <a:extLst>
              <a:ext uri="{FF2B5EF4-FFF2-40B4-BE49-F238E27FC236}">
                <a16:creationId xmlns:a16="http://schemas.microsoft.com/office/drawing/2014/main" id="{1B333F7F-CEFF-DD90-A35D-879BD5CFDFF2}"/>
              </a:ext>
            </a:extLst>
          </p:cNvPr>
          <p:cNvSpPr/>
          <p:nvPr/>
        </p:nvSpPr>
        <p:spPr>
          <a:xfrm>
            <a:off x="1268178" y="5155468"/>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3" name="四角形: 角を丸くする 22">
            <a:extLst>
              <a:ext uri="{FF2B5EF4-FFF2-40B4-BE49-F238E27FC236}">
                <a16:creationId xmlns:a16="http://schemas.microsoft.com/office/drawing/2014/main" id="{D4E03442-515E-1E2A-A1C1-BCF71E042629}"/>
              </a:ext>
            </a:extLst>
          </p:cNvPr>
          <p:cNvSpPr/>
          <p:nvPr/>
        </p:nvSpPr>
        <p:spPr>
          <a:xfrm>
            <a:off x="1363047" y="5230922"/>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26" name="グラフィックス 105" descr="オフィス ワーカー (男性) 単色塗りつぶし">
            <a:extLst>
              <a:ext uri="{FF2B5EF4-FFF2-40B4-BE49-F238E27FC236}">
                <a16:creationId xmlns:a16="http://schemas.microsoft.com/office/drawing/2014/main" id="{D608E78C-97C4-F30C-0237-E94BDDB86909}"/>
              </a:ext>
            </a:extLst>
          </p:cNvPr>
          <p:cNvGrpSpPr/>
          <p:nvPr/>
        </p:nvGrpSpPr>
        <p:grpSpPr>
          <a:xfrm>
            <a:off x="312704" y="5361455"/>
            <a:ext cx="609561" cy="751636"/>
            <a:chOff x="312704" y="5443588"/>
            <a:chExt cx="609561" cy="751636"/>
          </a:xfrm>
          <a:solidFill>
            <a:schemeClr val="tx2">
              <a:lumMod val="50000"/>
            </a:schemeClr>
          </a:solidFill>
        </p:grpSpPr>
        <p:sp>
          <p:nvSpPr>
            <p:cNvPr id="27" name="フリーフォーム: 図形 26">
              <a:extLst>
                <a:ext uri="{FF2B5EF4-FFF2-40B4-BE49-F238E27FC236}">
                  <a16:creationId xmlns:a16="http://schemas.microsoft.com/office/drawing/2014/main" id="{2D117006-18DB-8A3C-2768-A9DD274E25DF}"/>
                </a:ext>
              </a:extLst>
            </p:cNvPr>
            <p:cNvSpPr/>
            <p:nvPr/>
          </p:nvSpPr>
          <p:spPr>
            <a:xfrm>
              <a:off x="569879" y="5872214"/>
              <a:ext cx="95250" cy="57150"/>
            </a:xfrm>
            <a:custGeom>
              <a:avLst/>
              <a:gdLst>
                <a:gd name="connsiteX0" fmla="*/ 18478 w 95250"/>
                <a:gd name="connsiteY0" fmla="*/ 57150 h 57150"/>
                <a:gd name="connsiteX1" fmla="*/ 76772 w 95250"/>
                <a:gd name="connsiteY1" fmla="*/ 57150 h 57150"/>
                <a:gd name="connsiteX2" fmla="*/ 95250 w 95250"/>
                <a:gd name="connsiteY2" fmla="*/ 0 h 57150"/>
                <a:gd name="connsiteX3" fmla="*/ 0 w 95250"/>
                <a:gd name="connsiteY3" fmla="*/ 0 h 57150"/>
                <a:gd name="connsiteX4" fmla="*/ 18478 w 95250"/>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18478" y="57150"/>
                  </a:moveTo>
                  <a:lnTo>
                    <a:pt x="76772" y="57150"/>
                  </a:lnTo>
                  <a:lnTo>
                    <a:pt x="95250" y="0"/>
                  </a:lnTo>
                  <a:lnTo>
                    <a:pt x="0" y="0"/>
                  </a:lnTo>
                  <a:lnTo>
                    <a:pt x="18478" y="5715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D8A9436A-1FD5-C0AE-312E-0A28218909A9}"/>
                </a:ext>
              </a:extLst>
            </p:cNvPr>
            <p:cNvSpPr/>
            <p:nvPr/>
          </p:nvSpPr>
          <p:spPr>
            <a:xfrm>
              <a:off x="576832" y="5948414"/>
              <a:ext cx="81343" cy="228600"/>
            </a:xfrm>
            <a:custGeom>
              <a:avLst/>
              <a:gdLst>
                <a:gd name="connsiteX0" fmla="*/ 12954 w 81343"/>
                <a:gd name="connsiteY0" fmla="*/ 0 h 228600"/>
                <a:gd name="connsiteX1" fmla="*/ 0 w 81343"/>
                <a:gd name="connsiteY1" fmla="*/ 187928 h 228600"/>
                <a:gd name="connsiteX2" fmla="*/ 40672 w 81343"/>
                <a:gd name="connsiteY2" fmla="*/ 228600 h 228600"/>
                <a:gd name="connsiteX3" fmla="*/ 81344 w 81343"/>
                <a:gd name="connsiteY3" fmla="*/ 187928 h 228600"/>
                <a:gd name="connsiteX4" fmla="*/ 68390 w 81343"/>
                <a:gd name="connsiteY4" fmla="*/ 0 h 228600"/>
                <a:gd name="connsiteX5" fmla="*/ 12954 w 81343"/>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43" h="228600">
                  <a:moveTo>
                    <a:pt x="12954" y="0"/>
                  </a:moveTo>
                  <a:lnTo>
                    <a:pt x="0" y="187928"/>
                  </a:lnTo>
                  <a:lnTo>
                    <a:pt x="40672" y="228600"/>
                  </a:lnTo>
                  <a:lnTo>
                    <a:pt x="81344" y="187928"/>
                  </a:lnTo>
                  <a:lnTo>
                    <a:pt x="68390" y="0"/>
                  </a:lnTo>
                  <a:lnTo>
                    <a:pt x="12954" y="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B3A59AEC-BED8-7F06-F433-9ACEE8597E44}"/>
                </a:ext>
              </a:extLst>
            </p:cNvPr>
            <p:cNvSpPr/>
            <p:nvPr/>
          </p:nvSpPr>
          <p:spPr>
            <a:xfrm>
              <a:off x="312704" y="5443588"/>
              <a:ext cx="609561" cy="751636"/>
            </a:xfrm>
            <a:custGeom>
              <a:avLst/>
              <a:gdLst>
                <a:gd name="connsiteX0" fmla="*/ 609543 w 609561"/>
                <a:gd name="connsiteY0" fmla="*/ 533019 h 751636"/>
                <a:gd name="connsiteX1" fmla="*/ 573977 w 609561"/>
                <a:gd name="connsiteY1" fmla="*/ 461582 h 751636"/>
                <a:gd name="connsiteX2" fmla="*/ 452666 w 609561"/>
                <a:gd name="connsiteY2" fmla="*/ 398774 h 751636"/>
                <a:gd name="connsiteX3" fmla="*/ 405946 w 609561"/>
                <a:gd name="connsiteY3" fmla="*/ 379600 h 751636"/>
                <a:gd name="connsiteX4" fmla="*/ 400040 w 609561"/>
                <a:gd name="connsiteY4" fmla="*/ 370789 h 751636"/>
                <a:gd name="connsiteX5" fmla="*/ 400040 w 609561"/>
                <a:gd name="connsiteY5" fmla="*/ 347415 h 751636"/>
                <a:gd name="connsiteX6" fmla="*/ 457057 w 609561"/>
                <a:gd name="connsiteY6" fmla="*/ 231562 h 751636"/>
                <a:gd name="connsiteX7" fmla="*/ 481327 w 609561"/>
                <a:gd name="connsiteY7" fmla="*/ 189929 h 751636"/>
                <a:gd name="connsiteX8" fmla="*/ 485575 w 609561"/>
                <a:gd name="connsiteY8" fmla="*/ 162716 h 751636"/>
                <a:gd name="connsiteX9" fmla="*/ 385839 w 609561"/>
                <a:gd name="connsiteY9" fmla="*/ 17936 h 751636"/>
                <a:gd name="connsiteX10" fmla="*/ 371875 w 609561"/>
                <a:gd name="connsiteY10" fmla="*/ 19183 h 751636"/>
                <a:gd name="connsiteX11" fmla="*/ 362255 w 609561"/>
                <a:gd name="connsiteY11" fmla="*/ 25851 h 751636"/>
                <a:gd name="connsiteX12" fmla="*/ 351615 w 609561"/>
                <a:gd name="connsiteY12" fmla="*/ 11306 h 751636"/>
                <a:gd name="connsiteX13" fmla="*/ 337871 w 609561"/>
                <a:gd name="connsiteY13" fmla="*/ 2553 h 751636"/>
                <a:gd name="connsiteX14" fmla="*/ 307867 w 609561"/>
                <a:gd name="connsiteY14" fmla="*/ 0 h 751636"/>
                <a:gd name="connsiteX15" fmla="*/ 132512 w 609561"/>
                <a:gd name="connsiteY15" fmla="*/ 145352 h 751636"/>
                <a:gd name="connsiteX16" fmla="*/ 132131 w 609561"/>
                <a:gd name="connsiteY16" fmla="*/ 147428 h 751636"/>
                <a:gd name="connsiteX17" fmla="*/ 103975 w 609561"/>
                <a:gd name="connsiteY17" fmla="*/ 216646 h 751636"/>
                <a:gd name="connsiteX18" fmla="*/ 152438 w 609561"/>
                <a:gd name="connsiteY18" fmla="*/ 216646 h 751636"/>
                <a:gd name="connsiteX19" fmla="*/ 152438 w 609561"/>
                <a:gd name="connsiteY19" fmla="*/ 228600 h 751636"/>
                <a:gd name="connsiteX20" fmla="*/ 209493 w 609561"/>
                <a:gd name="connsiteY20" fmla="*/ 347348 h 751636"/>
                <a:gd name="connsiteX21" fmla="*/ 209493 w 609561"/>
                <a:gd name="connsiteY21" fmla="*/ 370742 h 751636"/>
                <a:gd name="connsiteX22" fmla="*/ 203587 w 609561"/>
                <a:gd name="connsiteY22" fmla="*/ 379552 h 751636"/>
                <a:gd name="connsiteX23" fmla="*/ 156915 w 609561"/>
                <a:gd name="connsiteY23" fmla="*/ 398688 h 751636"/>
                <a:gd name="connsiteX24" fmla="*/ 35814 w 609561"/>
                <a:gd name="connsiteY24" fmla="*/ 461277 h 751636"/>
                <a:gd name="connsiteX25" fmla="*/ 0 w 609561"/>
                <a:gd name="connsiteY25" fmla="*/ 533400 h 751636"/>
                <a:gd name="connsiteX26" fmla="*/ 0 w 609561"/>
                <a:gd name="connsiteY26" fmla="*/ 700088 h 751636"/>
                <a:gd name="connsiteX27" fmla="*/ 7620 w 609561"/>
                <a:gd name="connsiteY27" fmla="*/ 705803 h 751636"/>
                <a:gd name="connsiteX28" fmla="*/ 221933 w 609561"/>
                <a:gd name="connsiteY28" fmla="*/ 750456 h 751636"/>
                <a:gd name="connsiteX29" fmla="*/ 244345 w 609561"/>
                <a:gd name="connsiteY29" fmla="*/ 751618 h 751636"/>
                <a:gd name="connsiteX30" fmla="*/ 207274 w 609561"/>
                <a:gd name="connsiteY30" fmla="*/ 419195 h 751636"/>
                <a:gd name="connsiteX31" fmla="*/ 218046 w 609561"/>
                <a:gd name="connsiteY31" fmla="*/ 414776 h 751636"/>
                <a:gd name="connsiteX32" fmla="*/ 247593 w 609561"/>
                <a:gd name="connsiteY32" fmla="*/ 370742 h 751636"/>
                <a:gd name="connsiteX33" fmla="*/ 247593 w 609561"/>
                <a:gd name="connsiteY33" fmla="*/ 369789 h 751636"/>
                <a:gd name="connsiteX34" fmla="*/ 361950 w 609561"/>
                <a:gd name="connsiteY34" fmla="*/ 369789 h 751636"/>
                <a:gd name="connsiteX35" fmla="*/ 361950 w 609561"/>
                <a:gd name="connsiteY35" fmla="*/ 370742 h 751636"/>
                <a:gd name="connsiteX36" fmla="*/ 391478 w 609561"/>
                <a:gd name="connsiteY36" fmla="*/ 414795 h 751636"/>
                <a:gd name="connsiteX37" fmla="*/ 402250 w 609561"/>
                <a:gd name="connsiteY37" fmla="*/ 419214 h 751636"/>
                <a:gd name="connsiteX38" fmla="*/ 365169 w 609561"/>
                <a:gd name="connsiteY38" fmla="*/ 751637 h 751636"/>
                <a:gd name="connsiteX39" fmla="*/ 387572 w 609561"/>
                <a:gd name="connsiteY39" fmla="*/ 750475 h 751636"/>
                <a:gd name="connsiteX40" fmla="*/ 601942 w 609561"/>
                <a:gd name="connsiteY40" fmla="*/ 705822 h 751636"/>
                <a:gd name="connsiteX41" fmla="*/ 609562 w 609561"/>
                <a:gd name="connsiteY41" fmla="*/ 700107 h 751636"/>
                <a:gd name="connsiteX42" fmla="*/ 190538 w 609561"/>
                <a:gd name="connsiteY42" fmla="*/ 228600 h 751636"/>
                <a:gd name="connsiteX43" fmla="*/ 190538 w 609561"/>
                <a:gd name="connsiteY43" fmla="*/ 216646 h 751636"/>
                <a:gd name="connsiteX44" fmla="*/ 256918 w 609561"/>
                <a:gd name="connsiteY44" fmla="*/ 216646 h 751636"/>
                <a:gd name="connsiteX45" fmla="*/ 384362 w 609561"/>
                <a:gd name="connsiteY45" fmla="*/ 127435 h 751636"/>
                <a:gd name="connsiteX46" fmla="*/ 419138 w 609561"/>
                <a:gd name="connsiteY46" fmla="*/ 131912 h 751636"/>
                <a:gd name="connsiteX47" fmla="*/ 419138 w 609561"/>
                <a:gd name="connsiteY47" fmla="*/ 228600 h 751636"/>
                <a:gd name="connsiteX48" fmla="*/ 304838 w 609561"/>
                <a:gd name="connsiteY48" fmla="*/ 342900 h 751636"/>
                <a:gd name="connsiteX49" fmla="*/ 190538 w 609561"/>
                <a:gd name="connsiteY49" fmla="*/ 228600 h 751636"/>
                <a:gd name="connsiteX50" fmla="*/ 533390 w 609561"/>
                <a:gd name="connsiteY50" fmla="*/ 581025 h 751636"/>
                <a:gd name="connsiteX51" fmla="*/ 447665 w 609561"/>
                <a:gd name="connsiteY51" fmla="*/ 581025 h 751636"/>
                <a:gd name="connsiteX52" fmla="*/ 447665 w 609561"/>
                <a:gd name="connsiteY52" fmla="*/ 561975 h 751636"/>
                <a:gd name="connsiteX53" fmla="*/ 533390 w 609561"/>
                <a:gd name="connsiteY53" fmla="*/ 561975 h 7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9561" h="751636">
                  <a:moveTo>
                    <a:pt x="609543" y="533019"/>
                  </a:moveTo>
                  <a:cubicBezTo>
                    <a:pt x="609008" y="505076"/>
                    <a:pt x="595951" y="478850"/>
                    <a:pt x="573977" y="461582"/>
                  </a:cubicBezTo>
                  <a:cubicBezTo>
                    <a:pt x="538391" y="432454"/>
                    <a:pt x="496567" y="414471"/>
                    <a:pt x="452666" y="398774"/>
                  </a:cubicBezTo>
                  <a:lnTo>
                    <a:pt x="405946" y="379600"/>
                  </a:lnTo>
                  <a:cubicBezTo>
                    <a:pt x="402373" y="378132"/>
                    <a:pt x="400040" y="374652"/>
                    <a:pt x="400040" y="370789"/>
                  </a:cubicBezTo>
                  <a:lnTo>
                    <a:pt x="400040" y="347415"/>
                  </a:lnTo>
                  <a:cubicBezTo>
                    <a:pt x="435313" y="319185"/>
                    <a:pt x="456206" y="276733"/>
                    <a:pt x="457057" y="231562"/>
                  </a:cubicBezTo>
                  <a:lnTo>
                    <a:pt x="481327" y="189929"/>
                  </a:lnTo>
                  <a:cubicBezTo>
                    <a:pt x="484961" y="181346"/>
                    <a:pt x="486420" y="171998"/>
                    <a:pt x="485575" y="162716"/>
                  </a:cubicBezTo>
                  <a:cubicBezTo>
                    <a:pt x="480054" y="100293"/>
                    <a:pt x="442197" y="45338"/>
                    <a:pt x="385839" y="17936"/>
                  </a:cubicBezTo>
                  <a:cubicBezTo>
                    <a:pt x="381299" y="15806"/>
                    <a:pt x="375965" y="16282"/>
                    <a:pt x="371875" y="19183"/>
                  </a:cubicBezTo>
                  <a:lnTo>
                    <a:pt x="362255" y="25851"/>
                  </a:lnTo>
                  <a:lnTo>
                    <a:pt x="351615" y="11306"/>
                  </a:lnTo>
                  <a:cubicBezTo>
                    <a:pt x="348341" y="6719"/>
                    <a:pt x="343413" y="3581"/>
                    <a:pt x="337871" y="2553"/>
                  </a:cubicBezTo>
                  <a:cubicBezTo>
                    <a:pt x="327961" y="843"/>
                    <a:pt x="317923" y="-11"/>
                    <a:pt x="307867" y="0"/>
                  </a:cubicBezTo>
                  <a:cubicBezTo>
                    <a:pt x="222079" y="11"/>
                    <a:pt x="148435" y="61054"/>
                    <a:pt x="132512" y="145352"/>
                  </a:cubicBezTo>
                  <a:lnTo>
                    <a:pt x="132131" y="147428"/>
                  </a:lnTo>
                  <a:cubicBezTo>
                    <a:pt x="127506" y="172163"/>
                    <a:pt x="117929" y="195706"/>
                    <a:pt x="103975" y="216646"/>
                  </a:cubicBezTo>
                  <a:lnTo>
                    <a:pt x="152438" y="216646"/>
                  </a:lnTo>
                  <a:lnTo>
                    <a:pt x="152438" y="228600"/>
                  </a:lnTo>
                  <a:cubicBezTo>
                    <a:pt x="152441" y="274793"/>
                    <a:pt x="173432" y="318481"/>
                    <a:pt x="209493" y="347348"/>
                  </a:cubicBezTo>
                  <a:lnTo>
                    <a:pt x="209493" y="370742"/>
                  </a:lnTo>
                  <a:cubicBezTo>
                    <a:pt x="209493" y="374604"/>
                    <a:pt x="207160" y="378085"/>
                    <a:pt x="203587" y="379552"/>
                  </a:cubicBezTo>
                  <a:lnTo>
                    <a:pt x="156915" y="398688"/>
                  </a:lnTo>
                  <a:cubicBezTo>
                    <a:pt x="112986" y="414395"/>
                    <a:pt x="71190" y="432349"/>
                    <a:pt x="35814" y="461277"/>
                  </a:cubicBezTo>
                  <a:cubicBezTo>
                    <a:pt x="13593" y="478673"/>
                    <a:pt x="430" y="505183"/>
                    <a:pt x="0" y="533400"/>
                  </a:cubicBezTo>
                  <a:lnTo>
                    <a:pt x="0" y="700088"/>
                  </a:lnTo>
                  <a:lnTo>
                    <a:pt x="7620" y="705803"/>
                  </a:lnTo>
                  <a:cubicBezTo>
                    <a:pt x="49387" y="737130"/>
                    <a:pt x="159849" y="747227"/>
                    <a:pt x="221933" y="750456"/>
                  </a:cubicBezTo>
                  <a:lnTo>
                    <a:pt x="244345" y="751618"/>
                  </a:lnTo>
                  <a:lnTo>
                    <a:pt x="207274" y="419195"/>
                  </a:lnTo>
                  <a:lnTo>
                    <a:pt x="218046" y="414776"/>
                  </a:lnTo>
                  <a:cubicBezTo>
                    <a:pt x="235941" y="407482"/>
                    <a:pt x="247626" y="390066"/>
                    <a:pt x="247593" y="370742"/>
                  </a:cubicBezTo>
                  <a:lnTo>
                    <a:pt x="247593" y="369789"/>
                  </a:lnTo>
                  <a:cubicBezTo>
                    <a:pt x="284243" y="384757"/>
                    <a:pt x="325300" y="384757"/>
                    <a:pt x="361950" y="369789"/>
                  </a:cubicBezTo>
                  <a:lnTo>
                    <a:pt x="361950" y="370742"/>
                  </a:lnTo>
                  <a:cubicBezTo>
                    <a:pt x="361905" y="390068"/>
                    <a:pt x="373584" y="407492"/>
                    <a:pt x="391478" y="414795"/>
                  </a:cubicBezTo>
                  <a:lnTo>
                    <a:pt x="402250" y="419214"/>
                  </a:lnTo>
                  <a:lnTo>
                    <a:pt x="365169" y="751637"/>
                  </a:lnTo>
                  <a:lnTo>
                    <a:pt x="387572" y="750475"/>
                  </a:lnTo>
                  <a:cubicBezTo>
                    <a:pt x="449704" y="747246"/>
                    <a:pt x="560165" y="737140"/>
                    <a:pt x="601942" y="705822"/>
                  </a:cubicBezTo>
                  <a:lnTo>
                    <a:pt x="609562" y="700107"/>
                  </a:lnTo>
                  <a:close/>
                  <a:moveTo>
                    <a:pt x="190538" y="228600"/>
                  </a:moveTo>
                  <a:lnTo>
                    <a:pt x="190538" y="216646"/>
                  </a:lnTo>
                  <a:lnTo>
                    <a:pt x="256918" y="216646"/>
                  </a:lnTo>
                  <a:cubicBezTo>
                    <a:pt x="354835" y="216646"/>
                    <a:pt x="341519" y="138608"/>
                    <a:pt x="384362" y="127435"/>
                  </a:cubicBezTo>
                  <a:cubicBezTo>
                    <a:pt x="396137" y="125242"/>
                    <a:pt x="408302" y="126808"/>
                    <a:pt x="419138" y="131912"/>
                  </a:cubicBezTo>
                  <a:lnTo>
                    <a:pt x="419138" y="228600"/>
                  </a:lnTo>
                  <a:cubicBezTo>
                    <a:pt x="419138" y="291726"/>
                    <a:pt x="367964" y="342900"/>
                    <a:pt x="304838" y="342900"/>
                  </a:cubicBezTo>
                  <a:cubicBezTo>
                    <a:pt x="241712" y="342900"/>
                    <a:pt x="190538" y="291726"/>
                    <a:pt x="190538" y="228600"/>
                  </a:cubicBezTo>
                  <a:close/>
                  <a:moveTo>
                    <a:pt x="533390" y="581025"/>
                  </a:moveTo>
                  <a:lnTo>
                    <a:pt x="447665" y="581025"/>
                  </a:lnTo>
                  <a:lnTo>
                    <a:pt x="447665" y="561975"/>
                  </a:lnTo>
                  <a:lnTo>
                    <a:pt x="533390" y="561975"/>
                  </a:lnTo>
                  <a:close/>
                </a:path>
              </a:pathLst>
            </a:custGeom>
            <a:solidFill>
              <a:schemeClr val="tx2">
                <a:lumMod val="50000"/>
              </a:schemeClr>
            </a:solidFill>
            <a:ln w="9525" cap="flat">
              <a:noFill/>
              <a:prstDash val="solid"/>
              <a:miter/>
            </a:ln>
          </p:spPr>
          <p:txBody>
            <a:bodyPr rtlCol="0" anchor="ctr"/>
            <a:lstStyle/>
            <a:p>
              <a:endParaRPr lang="ja-JP" altLang="en-US"/>
            </a:p>
          </p:txBody>
        </p:sp>
      </p:grpSp>
      <p:sp>
        <p:nvSpPr>
          <p:cNvPr id="30" name="正方形/長方形 29">
            <a:extLst>
              <a:ext uri="{FF2B5EF4-FFF2-40B4-BE49-F238E27FC236}">
                <a16:creationId xmlns:a16="http://schemas.microsoft.com/office/drawing/2014/main" id="{C16220BB-2F1A-3E0A-2FC7-878E3BCBC4FC}"/>
              </a:ext>
            </a:extLst>
          </p:cNvPr>
          <p:cNvSpPr/>
          <p:nvPr/>
        </p:nvSpPr>
        <p:spPr>
          <a:xfrm>
            <a:off x="1809940" y="5228023"/>
            <a:ext cx="485672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利用希望～利用決定のフローはどのように設計すべきでしょうか？</a:t>
            </a:r>
          </a:p>
        </p:txBody>
      </p:sp>
      <p:sp>
        <p:nvSpPr>
          <p:cNvPr id="31" name="正方形/長方形 30">
            <a:extLst>
              <a:ext uri="{FF2B5EF4-FFF2-40B4-BE49-F238E27FC236}">
                <a16:creationId xmlns:a16="http://schemas.microsoft.com/office/drawing/2014/main" id="{40FD6246-6548-E571-96FF-FDBAB607813D}"/>
              </a:ext>
            </a:extLst>
          </p:cNvPr>
          <p:cNvSpPr/>
          <p:nvPr/>
        </p:nvSpPr>
        <p:spPr>
          <a:xfrm>
            <a:off x="454661" y="5003510"/>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33" name="タイトル 17">
            <a:extLst>
              <a:ext uri="{FF2B5EF4-FFF2-40B4-BE49-F238E27FC236}">
                <a16:creationId xmlns:a16="http://schemas.microsoft.com/office/drawing/2014/main" id="{35EF2483-38F6-C135-B7DF-B8A8E5DDF434}"/>
              </a:ext>
            </a:extLst>
          </p:cNvPr>
          <p:cNvSpPr>
            <a:spLocks noGrp="1"/>
          </p:cNvSpPr>
          <p:nvPr>
            <p:ph type="title"/>
          </p:nvPr>
        </p:nvSpPr>
        <p:spPr>
          <a:xfrm>
            <a:off x="153000" y="128464"/>
            <a:ext cx="6552000" cy="360000"/>
          </a:xfrm>
        </p:spPr>
        <p:txBody>
          <a:bodyPr/>
          <a:lstStyle/>
          <a:p>
            <a:r>
              <a:rPr lang="ja-JP" altLang="en-US"/>
              <a:t>事業</a:t>
            </a:r>
            <a:r>
              <a:rPr lang="ja-JP" altLang="en-US">
                <a:solidFill>
                  <a:schemeClr val="accent1"/>
                </a:solidFill>
              </a:rPr>
              <a:t>実施時</a:t>
            </a:r>
          </a:p>
        </p:txBody>
      </p:sp>
    </p:spTree>
    <p:extLst>
      <p:ext uri="{BB962C8B-B14F-4D97-AF65-F5344CB8AC3E}">
        <p14:creationId xmlns:p14="http://schemas.microsoft.com/office/powerpoint/2010/main" val="4209660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76C4C-2762-9931-26DC-EA5548D8B288}"/>
            </a:ext>
          </a:extLst>
        </p:cNvPr>
        <p:cNvGrpSpPr/>
        <p:nvPr/>
      </p:nvGrpSpPr>
      <p:grpSpPr>
        <a:xfrm>
          <a:off x="0" y="0"/>
          <a:ext cx="0" cy="0"/>
          <a:chOff x="0" y="0"/>
          <a:chExt cx="0" cy="0"/>
        </a:xfrm>
      </p:grpSpPr>
      <p:sp>
        <p:nvSpPr>
          <p:cNvPr id="8" name="Rectangle 11">
            <a:extLst>
              <a:ext uri="{FF2B5EF4-FFF2-40B4-BE49-F238E27FC236}">
                <a16:creationId xmlns:a16="http://schemas.microsoft.com/office/drawing/2014/main" id="{4BA02D09-750E-20D4-6DD7-77F56426EB7F}"/>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
        <p:nvSpPr>
          <p:cNvPr id="89" name="二等辺三角形 88">
            <a:extLst>
              <a:ext uri="{FF2B5EF4-FFF2-40B4-BE49-F238E27FC236}">
                <a16:creationId xmlns:a16="http://schemas.microsoft.com/office/drawing/2014/main" id="{B0260748-1C1C-C2DB-F8A2-5BD8F39A1FBB}"/>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6FDAB1E3-018C-85A8-B702-EE6FE679BE30}"/>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9E28FB4D-26B1-E5D4-7F97-1A010A5D9237}"/>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11" name="グラフィックス 41" descr="教授 男性 単色塗りつぶし">
            <a:extLst>
              <a:ext uri="{FF2B5EF4-FFF2-40B4-BE49-F238E27FC236}">
                <a16:creationId xmlns:a16="http://schemas.microsoft.com/office/drawing/2014/main" id="{619502CB-8D47-5C8A-0B85-113AA3853546}"/>
              </a:ext>
            </a:extLst>
          </p:cNvPr>
          <p:cNvGrpSpPr/>
          <p:nvPr/>
        </p:nvGrpSpPr>
        <p:grpSpPr>
          <a:xfrm>
            <a:off x="5823140" y="3719435"/>
            <a:ext cx="762510" cy="800100"/>
            <a:chOff x="5823140" y="3966989"/>
            <a:chExt cx="762510" cy="800100"/>
          </a:xfrm>
          <a:solidFill>
            <a:schemeClr val="tx2"/>
          </a:solidFill>
        </p:grpSpPr>
        <p:sp>
          <p:nvSpPr>
            <p:cNvPr id="12" name="フリーフォーム: 図形 11">
              <a:extLst>
                <a:ext uri="{FF2B5EF4-FFF2-40B4-BE49-F238E27FC236}">
                  <a16:creationId xmlns:a16="http://schemas.microsoft.com/office/drawing/2014/main" id="{AE6842E2-440B-ECB9-A890-DEB0B8B6D189}"/>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7F2B15EE-A3CB-4054-2801-BFCF07AAA90A}"/>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D3998571-A4C2-4709-CFF5-CC9924E09743}"/>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B3418713-B5C0-0CFA-30E9-5A80F0057D7D}"/>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157F27D6-E8BF-3FF6-B5A3-6A7BF0DDE748}"/>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84" name="二等辺三角形 83">
            <a:extLst>
              <a:ext uri="{FF2B5EF4-FFF2-40B4-BE49-F238E27FC236}">
                <a16:creationId xmlns:a16="http://schemas.microsoft.com/office/drawing/2014/main" id="{8756A62D-79EC-ADA3-FAAF-D0BD0AD5B61C}"/>
              </a:ext>
            </a:extLst>
          </p:cNvPr>
          <p:cNvSpPr/>
          <p:nvPr/>
        </p:nvSpPr>
        <p:spPr>
          <a:xfrm rot="7568419" flipH="1">
            <a:off x="5655753" y="3332545"/>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6" name="四角形: 角を丸くする 85">
            <a:extLst>
              <a:ext uri="{FF2B5EF4-FFF2-40B4-BE49-F238E27FC236}">
                <a16:creationId xmlns:a16="http://schemas.microsoft.com/office/drawing/2014/main" id="{E97B09EE-3AC8-F407-4C86-470492A64DD0}"/>
              </a:ext>
            </a:extLst>
          </p:cNvPr>
          <p:cNvSpPr/>
          <p:nvPr/>
        </p:nvSpPr>
        <p:spPr>
          <a:xfrm>
            <a:off x="197147" y="1995479"/>
            <a:ext cx="5399999" cy="2131864"/>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83" name="四角形: 角を丸くする 82">
            <a:extLst>
              <a:ext uri="{FF2B5EF4-FFF2-40B4-BE49-F238E27FC236}">
                <a16:creationId xmlns:a16="http://schemas.microsoft.com/office/drawing/2014/main" id="{1C993D99-971F-FF36-6E00-33E6184F4532}"/>
              </a:ext>
            </a:extLst>
          </p:cNvPr>
          <p:cNvSpPr/>
          <p:nvPr/>
        </p:nvSpPr>
        <p:spPr>
          <a:xfrm>
            <a:off x="322940" y="2116490"/>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2" name="正方形/長方形 1">
            <a:extLst>
              <a:ext uri="{FF2B5EF4-FFF2-40B4-BE49-F238E27FC236}">
                <a16:creationId xmlns:a16="http://schemas.microsoft.com/office/drawing/2014/main" id="{FB3AC913-6D34-0382-1E11-B4A8F08264E8}"/>
              </a:ext>
            </a:extLst>
          </p:cNvPr>
          <p:cNvSpPr/>
          <p:nvPr/>
        </p:nvSpPr>
        <p:spPr>
          <a:xfrm>
            <a:off x="746119" y="2115600"/>
            <a:ext cx="485102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保護者に本事業のメリットをわかりやすく提示しましょう！</a:t>
            </a:r>
          </a:p>
        </p:txBody>
      </p:sp>
      <p:sp>
        <p:nvSpPr>
          <p:cNvPr id="6" name="正方形/長方形 5">
            <a:extLst>
              <a:ext uri="{FF2B5EF4-FFF2-40B4-BE49-F238E27FC236}">
                <a16:creationId xmlns:a16="http://schemas.microsoft.com/office/drawing/2014/main" id="{3B59780C-6D70-E908-479E-A2577BE7A3AF}"/>
              </a:ext>
            </a:extLst>
          </p:cNvPr>
          <p:cNvSpPr/>
          <p:nvPr/>
        </p:nvSpPr>
        <p:spPr>
          <a:xfrm>
            <a:off x="1808425" y="980534"/>
            <a:ext cx="511296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spc="-70">
                <a:solidFill>
                  <a:schemeClr val="tx2">
                    <a:lumMod val="50000"/>
                  </a:schemeClr>
                </a:solidFill>
                <a:latin typeface="+mn-ea"/>
                <a:cs typeface="メイリオ" panose="020B0604030504040204" pitchFamily="50" charset="-128"/>
              </a:rPr>
              <a:t>利用勧奨を行う中で保護者の理解を得ることが難しい</a:t>
            </a:r>
            <a:r>
              <a:rPr kumimoji="1" lang="en-US" altLang="ja-JP" sz="1400" b="1" spc="-70">
                <a:solidFill>
                  <a:schemeClr val="tx2">
                    <a:lumMod val="50000"/>
                  </a:schemeClr>
                </a:solidFill>
                <a:latin typeface="+mn-ea"/>
                <a:cs typeface="メイリオ" panose="020B0604030504040204" pitchFamily="50" charset="-128"/>
              </a:rPr>
              <a:t>…</a:t>
            </a:r>
          </a:p>
        </p:txBody>
      </p:sp>
      <p:sp>
        <p:nvSpPr>
          <p:cNvPr id="7" name="四角形: 角を丸くする 6">
            <a:extLst>
              <a:ext uri="{FF2B5EF4-FFF2-40B4-BE49-F238E27FC236}">
                <a16:creationId xmlns:a16="http://schemas.microsoft.com/office/drawing/2014/main" id="{B61C414A-C79C-5C8C-8AA3-7933285C0A5B}"/>
              </a:ext>
            </a:extLst>
          </p:cNvPr>
          <p:cNvSpPr/>
          <p:nvPr/>
        </p:nvSpPr>
        <p:spPr>
          <a:xfrm>
            <a:off x="322940" y="2582482"/>
            <a:ext cx="5138686" cy="1502164"/>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本事業の対象が養育環境に困難がある家庭であると明言してしまうと保護者の抵抗感を招く可能性があります。そのため、直接的な表現を避けるなどの</a:t>
            </a:r>
            <a:r>
              <a:rPr kumimoji="1" lang="ja-JP" altLang="en-US" sz="1300" b="1">
                <a:solidFill>
                  <a:schemeClr val="tx1"/>
                </a:solidFill>
                <a:latin typeface="+mn-ea"/>
              </a:rPr>
              <a:t>配慮が必要</a:t>
            </a:r>
            <a:r>
              <a:rPr kumimoji="1" lang="ja-JP" altLang="en-US" sz="1300">
                <a:solidFill>
                  <a:schemeClr val="tx1"/>
                </a:solidFill>
                <a:latin typeface="+mn-ea"/>
              </a:rPr>
              <a:t>となります。</a:t>
            </a:r>
          </a:p>
          <a:p>
            <a:pPr marL="177800" indent="-177800">
              <a:spcAft>
                <a:spcPts val="300"/>
              </a:spcAft>
              <a:buFont typeface="Arial" panose="020B0604020202020204" pitchFamily="34" charset="0"/>
              <a:buChar char="•"/>
            </a:pPr>
            <a:r>
              <a:rPr kumimoji="1" lang="ja-JP" altLang="en-US" sz="1300">
                <a:solidFill>
                  <a:schemeClr val="tx1"/>
                </a:solidFill>
                <a:latin typeface="+mn-ea"/>
              </a:rPr>
              <a:t>また、特に養育環境に問題意識がない保護者に対しては、「宿題を見る」「食事を提供する」「保護者の負担軽減になる」といった保護者にとってのメリットを分かりやすく提示することも有効です。</a:t>
            </a:r>
          </a:p>
        </p:txBody>
      </p:sp>
      <p:sp>
        <p:nvSpPr>
          <p:cNvPr id="17" name="グラフィックス 80" descr="オフィス ワーカー (女性) 単色塗りつぶし">
            <a:extLst>
              <a:ext uri="{FF2B5EF4-FFF2-40B4-BE49-F238E27FC236}">
                <a16:creationId xmlns:a16="http://schemas.microsoft.com/office/drawing/2014/main" id="{25A0EB18-2515-0971-38E7-07F1155CF8E8}"/>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4" name="正方形/長方形 23">
            <a:extLst>
              <a:ext uri="{FF2B5EF4-FFF2-40B4-BE49-F238E27FC236}">
                <a16:creationId xmlns:a16="http://schemas.microsoft.com/office/drawing/2014/main" id="{E1C955FB-2AC7-A04B-B02F-5DD55717CA77}"/>
              </a:ext>
            </a:extLst>
          </p:cNvPr>
          <p:cNvSpPr/>
          <p:nvPr/>
        </p:nvSpPr>
        <p:spPr>
          <a:xfrm>
            <a:off x="472267" y="742522"/>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18" name="タイトル 17">
            <a:extLst>
              <a:ext uri="{FF2B5EF4-FFF2-40B4-BE49-F238E27FC236}">
                <a16:creationId xmlns:a16="http://schemas.microsoft.com/office/drawing/2014/main" id="{ACD338E6-9B68-6FC7-4B16-FE9B0E57B497}"/>
              </a:ext>
            </a:extLst>
          </p:cNvPr>
          <p:cNvSpPr>
            <a:spLocks noGrp="1"/>
          </p:cNvSpPr>
          <p:nvPr>
            <p:ph type="title"/>
          </p:nvPr>
        </p:nvSpPr>
        <p:spPr/>
        <p:txBody>
          <a:bodyPr/>
          <a:lstStyle/>
          <a:p>
            <a:r>
              <a:rPr lang="ja-JP" altLang="en-US"/>
              <a:t>事業</a:t>
            </a:r>
            <a:r>
              <a:rPr lang="ja-JP" altLang="en-US">
                <a:solidFill>
                  <a:schemeClr val="accent1"/>
                </a:solidFill>
              </a:rPr>
              <a:t>実施時</a:t>
            </a:r>
            <a:endParaRPr lang="ja-JP" altLang="en-US"/>
          </a:p>
        </p:txBody>
      </p:sp>
      <p:graphicFrame>
        <p:nvGraphicFramePr>
          <p:cNvPr id="5" name="表 4">
            <a:extLst>
              <a:ext uri="{FF2B5EF4-FFF2-40B4-BE49-F238E27FC236}">
                <a16:creationId xmlns:a16="http://schemas.microsoft.com/office/drawing/2014/main" id="{FF5A15AF-D9EC-AA46-3C4D-C6C0F5F7CFB0}"/>
              </a:ext>
            </a:extLst>
          </p:cNvPr>
          <p:cNvGraphicFramePr>
            <a:graphicFrameLocks noGrp="1"/>
          </p:cNvGraphicFramePr>
          <p:nvPr>
            <p:extLst>
              <p:ext uri="{D42A27DB-BD31-4B8C-83A1-F6EECF244321}">
                <p14:modId xmlns:p14="http://schemas.microsoft.com/office/powerpoint/2010/main" val="941223010"/>
              </p:ext>
            </p:extLst>
          </p:nvPr>
        </p:nvGraphicFramePr>
        <p:xfrm>
          <a:off x="197147" y="5239535"/>
          <a:ext cx="6277836" cy="2569929"/>
        </p:xfrm>
        <a:graphic>
          <a:graphicData uri="http://schemas.openxmlformats.org/drawingml/2006/table">
            <a:tbl>
              <a:tblPr firstRow="1" bandRow="1"/>
              <a:tblGrid>
                <a:gridCol w="1605149">
                  <a:extLst>
                    <a:ext uri="{9D8B030D-6E8A-4147-A177-3AD203B41FA5}">
                      <a16:colId xmlns:a16="http://schemas.microsoft.com/office/drawing/2014/main" val="20000"/>
                    </a:ext>
                  </a:extLst>
                </a:gridCol>
                <a:gridCol w="2580075">
                  <a:extLst>
                    <a:ext uri="{9D8B030D-6E8A-4147-A177-3AD203B41FA5}">
                      <a16:colId xmlns:a16="http://schemas.microsoft.com/office/drawing/2014/main" val="20001"/>
                    </a:ext>
                  </a:extLst>
                </a:gridCol>
                <a:gridCol w="2092612">
                  <a:extLst>
                    <a:ext uri="{9D8B030D-6E8A-4147-A177-3AD203B41FA5}">
                      <a16:colId xmlns:a16="http://schemas.microsoft.com/office/drawing/2014/main" val="20002"/>
                    </a:ext>
                  </a:extLst>
                </a:gridCol>
              </a:tblGrid>
              <a:tr h="321293">
                <a:tc>
                  <a:txBody>
                    <a:bodyPr/>
                    <a:lstStyle/>
                    <a:p>
                      <a:pPr algn="ctr"/>
                      <a:r>
                        <a:rPr kumimoji="1" lang="ja-JP" altLang="en-US" sz="1400" b="1">
                          <a:solidFill>
                            <a:schemeClr val="bg1"/>
                          </a:solidFill>
                          <a:latin typeface="+mn-ea"/>
                          <a:ea typeface="+mn-ea"/>
                        </a:rPr>
                        <a:t>分類</a:t>
                      </a:r>
                    </a:p>
                  </a:txBody>
                  <a:tcPr marL="108000" marR="108000" marT="36000" marB="36000"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tx2"/>
                    </a:solidFill>
                  </a:tcPr>
                </a:tc>
                <a:tc>
                  <a:txBody>
                    <a:bodyPr/>
                    <a:lstStyle/>
                    <a:p>
                      <a:pPr algn="ctr"/>
                      <a:r>
                        <a:rPr kumimoji="1" lang="ja-JP" altLang="en-US" sz="1400" b="1">
                          <a:solidFill>
                            <a:schemeClr val="bg1"/>
                          </a:solidFill>
                          <a:latin typeface="+mn-ea"/>
                          <a:ea typeface="+mn-ea"/>
                        </a:rPr>
                        <a:t>保護者にとってのメリット</a:t>
                      </a:r>
                    </a:p>
                  </a:txBody>
                  <a:tcPr marL="108000" marR="108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tx2"/>
                    </a:solidFill>
                  </a:tcPr>
                </a:tc>
                <a:tc>
                  <a:txBody>
                    <a:bodyPr/>
                    <a:lstStyle/>
                    <a:p>
                      <a:pPr algn="ctr"/>
                      <a:r>
                        <a:rPr kumimoji="1" lang="ja-JP" altLang="en-US" sz="1400" b="1">
                          <a:solidFill>
                            <a:schemeClr val="bg1"/>
                          </a:solidFill>
                          <a:latin typeface="+mn-ea"/>
                          <a:ea typeface="+mn-ea"/>
                        </a:rPr>
                        <a:t>本事業活動の具体</a:t>
                      </a:r>
                    </a:p>
                  </a:txBody>
                  <a:tcPr marL="108000" marR="108000" marT="36000" marB="3600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561519">
                <a:tc>
                  <a:txBody>
                    <a:bodyPr/>
                    <a:lstStyle/>
                    <a:p>
                      <a:pPr algn="ctr"/>
                      <a:r>
                        <a:rPr kumimoji="1" lang="ja-JP" altLang="en-US" sz="1400" b="1">
                          <a:solidFill>
                            <a:schemeClr val="tx1"/>
                          </a:solidFill>
                          <a:latin typeface="+mn-ea"/>
                          <a:ea typeface="+mn-ea"/>
                        </a:rPr>
                        <a:t>家庭負担の軽減</a:t>
                      </a:r>
                    </a:p>
                  </a:txBody>
                  <a:tcPr marL="108000" marR="108000" marT="36000" marB="36000" anchor="ctr">
                    <a:lnL w="12700" cap="flat" cmpd="sng" algn="ctr">
                      <a:noFill/>
                      <a:prstDash val="solid"/>
                      <a:round/>
                      <a:headEnd type="none" w="med" len="med"/>
                      <a:tailEnd type="none" w="med" len="med"/>
                    </a:lnL>
                    <a:lnR w="6350" cap="flat" cmpd="sng" algn="ctr">
                      <a:solidFill>
                        <a:schemeClr val="tx2">
                          <a:lumMod val="20000"/>
                          <a:lumOff val="80000"/>
                        </a:schemeClr>
                      </a:solidFill>
                      <a:prstDash val="solid"/>
                      <a:round/>
                      <a:headEnd type="none" w="med" len="med"/>
                      <a:tailEnd type="none" w="med" len="med"/>
                    </a:lnR>
                    <a:lnT w="76200"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400" b="0">
                          <a:latin typeface="+mn-ea"/>
                          <a:ea typeface="+mn-ea"/>
                        </a:rPr>
                        <a:t>日常の家事・育児負担が減る</a:t>
                      </a:r>
                    </a:p>
                  </a:txBody>
                  <a:tcPr marL="108000" marR="108000" marT="36000" marB="36000" anchor="ctr">
                    <a:lnL w="6350" cap="flat" cmpd="sng" algn="ctr">
                      <a:solidFill>
                        <a:schemeClr val="tx2">
                          <a:lumMod val="20000"/>
                          <a:lumOff val="80000"/>
                        </a:schemeClr>
                      </a:solidFill>
                      <a:prstDash val="solid"/>
                      <a:round/>
                      <a:headEnd type="none" w="med" len="med"/>
                      <a:tailEnd type="none" w="med" len="med"/>
                    </a:lnL>
                    <a:lnR w="9525" cap="flat" cmpd="sng" algn="ctr">
                      <a:solidFill>
                        <a:schemeClr val="tx2"/>
                      </a:solidFill>
                      <a:prstDash val="solid"/>
                      <a:round/>
                      <a:headEnd type="none" w="med" len="med"/>
                      <a:tailEnd type="none" w="med" len="med"/>
                    </a:lnR>
                    <a:lnT w="76200"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kumimoji="1" lang="ja-JP" altLang="en-US" sz="1400" b="0">
                          <a:latin typeface="+mn-ea"/>
                          <a:ea typeface="+mn-ea"/>
                        </a:rPr>
                        <a:t>食事提供、児童への居場所の提供</a:t>
                      </a:r>
                    </a:p>
                  </a:txBody>
                  <a:tcPr marL="108000" marR="108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1"/>
                  </a:ext>
                </a:extLst>
              </a:tr>
              <a:tr h="561519">
                <a:tc>
                  <a:txBody>
                    <a:bodyPr/>
                    <a:lstStyle/>
                    <a:p>
                      <a:pPr algn="ctr"/>
                      <a:r>
                        <a:rPr kumimoji="1" lang="ja-JP" altLang="en-US" sz="1400" b="1">
                          <a:solidFill>
                            <a:schemeClr val="tx1"/>
                          </a:solidFill>
                          <a:latin typeface="+mn-ea"/>
                          <a:ea typeface="+mn-ea"/>
                        </a:rPr>
                        <a:t>保護者の支援</a:t>
                      </a:r>
                    </a:p>
                  </a:txBody>
                  <a:tcPr marL="108000" marR="108000" marT="36000" marB="36000" anchor="ctr">
                    <a:lnL w="12700" cap="flat" cmpd="sng" algn="ctr">
                      <a:noFill/>
                      <a:prstDash val="solid"/>
                      <a:round/>
                      <a:headEnd type="none" w="med" len="med"/>
                      <a:tailEnd type="none" w="med" len="med"/>
                    </a:lnL>
                    <a:lnR w="6350" cap="flat" cmpd="sng" algn="ctr">
                      <a:solidFill>
                        <a:schemeClr val="tx2">
                          <a:lumMod val="20000"/>
                          <a:lumOff val="80000"/>
                        </a:schemeClr>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400">
                          <a:latin typeface="+mn-ea"/>
                          <a:ea typeface="+mn-ea"/>
                        </a:rPr>
                        <a:t>保護者の悩み相談や</a:t>
                      </a:r>
                      <a:endParaRPr kumimoji="1" lang="en-US" altLang="ja-JP" sz="1400">
                        <a:latin typeface="+mn-ea"/>
                        <a:ea typeface="+mn-ea"/>
                      </a:endParaRPr>
                    </a:p>
                    <a:p>
                      <a:pPr algn="ctr"/>
                      <a:r>
                        <a:rPr kumimoji="1" lang="ja-JP" altLang="en-US" sz="1400">
                          <a:latin typeface="+mn-ea"/>
                          <a:ea typeface="+mn-ea"/>
                        </a:rPr>
                        <a:t>情報提供を受けられる</a:t>
                      </a:r>
                    </a:p>
                  </a:txBody>
                  <a:tcPr marL="108000" marR="108000" marT="36000" marB="36000" anchor="ctr">
                    <a:lnL w="6350" cap="flat" cmpd="sng" algn="ctr">
                      <a:solidFill>
                        <a:schemeClr val="tx2">
                          <a:lumMod val="20000"/>
                          <a:lumOff val="80000"/>
                        </a:schemeClr>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kumimoji="1" lang="ja-JP" altLang="en-US" sz="1400">
                          <a:latin typeface="+mn-ea"/>
                          <a:ea typeface="+mn-ea"/>
                        </a:rPr>
                        <a:t>子育て相談、</a:t>
                      </a:r>
                      <a:endParaRPr kumimoji="1" lang="en-US" altLang="ja-JP" sz="1400">
                        <a:latin typeface="+mn-ea"/>
                        <a:ea typeface="+mn-ea"/>
                      </a:endParaRPr>
                    </a:p>
                    <a:p>
                      <a:pPr algn="ctr"/>
                      <a:r>
                        <a:rPr kumimoji="1" lang="ja-JP" altLang="en-US" sz="1400">
                          <a:latin typeface="+mn-ea"/>
                          <a:ea typeface="+mn-ea"/>
                        </a:rPr>
                        <a:t>関係機関とのつなぎ</a:t>
                      </a:r>
                    </a:p>
                  </a:txBody>
                  <a:tcPr marL="108000" marR="108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735685306"/>
                  </a:ext>
                </a:extLst>
              </a:tr>
              <a:tr h="561519">
                <a:tc>
                  <a:txBody>
                    <a:bodyPr/>
                    <a:lstStyle/>
                    <a:p>
                      <a:pPr algn="ctr"/>
                      <a:r>
                        <a:rPr kumimoji="1" lang="ja-JP" altLang="en-US" sz="1400" b="1">
                          <a:solidFill>
                            <a:schemeClr val="tx1"/>
                          </a:solidFill>
                          <a:latin typeface="+mn-ea"/>
                          <a:ea typeface="+mn-ea"/>
                        </a:rPr>
                        <a:t>こどもの学習支援</a:t>
                      </a:r>
                    </a:p>
                  </a:txBody>
                  <a:tcPr marL="108000" marR="108000" marT="36000" marB="36000" anchor="ctr">
                    <a:lnL w="12700" cap="flat" cmpd="sng" algn="ctr">
                      <a:noFill/>
                      <a:prstDash val="solid"/>
                      <a:round/>
                      <a:headEnd type="none" w="med" len="med"/>
                      <a:tailEnd type="none" w="med" len="med"/>
                    </a:lnL>
                    <a:lnR w="6350" cap="flat" cmpd="sng" algn="ctr">
                      <a:solidFill>
                        <a:schemeClr val="tx2">
                          <a:lumMod val="20000"/>
                          <a:lumOff val="80000"/>
                        </a:schemeClr>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400" b="0">
                          <a:latin typeface="+mn-ea"/>
                          <a:ea typeface="+mn-ea"/>
                        </a:rPr>
                        <a:t>こどもの学習を</a:t>
                      </a:r>
                      <a:endParaRPr kumimoji="1" lang="en-US" altLang="ja-JP" sz="1400" b="0">
                        <a:latin typeface="+mn-ea"/>
                        <a:ea typeface="+mn-ea"/>
                      </a:endParaRPr>
                    </a:p>
                    <a:p>
                      <a:pPr algn="ctr"/>
                      <a:r>
                        <a:rPr kumimoji="1" lang="ja-JP" altLang="en-US" sz="1400" b="0">
                          <a:latin typeface="+mn-ea"/>
                          <a:ea typeface="+mn-ea"/>
                        </a:rPr>
                        <a:t>サポートしてもらえる</a:t>
                      </a:r>
                    </a:p>
                  </a:txBody>
                  <a:tcPr marL="108000" marR="108000" marT="36000" marB="36000" anchor="ctr">
                    <a:lnL w="6350" cap="flat" cmpd="sng" algn="ctr">
                      <a:solidFill>
                        <a:schemeClr val="tx2">
                          <a:lumMod val="20000"/>
                          <a:lumOff val="80000"/>
                        </a:schemeClr>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kumimoji="1" lang="ja-JP" altLang="en-US" sz="1400" b="0">
                          <a:latin typeface="+mn-ea"/>
                          <a:ea typeface="+mn-ea"/>
                        </a:rPr>
                        <a:t>宿題の見守り、</a:t>
                      </a:r>
                      <a:endParaRPr kumimoji="1" lang="en-US" altLang="ja-JP" sz="1400" b="0">
                        <a:latin typeface="+mn-ea"/>
                        <a:ea typeface="+mn-ea"/>
                      </a:endParaRPr>
                    </a:p>
                    <a:p>
                      <a:pPr algn="ctr"/>
                      <a:r>
                        <a:rPr kumimoji="1" lang="ja-JP" altLang="en-US" sz="1400" b="0">
                          <a:latin typeface="+mn-ea"/>
                          <a:ea typeface="+mn-ea"/>
                        </a:rPr>
                        <a:t>学習習慣の形成</a:t>
                      </a:r>
                    </a:p>
                  </a:txBody>
                  <a:tcPr marL="108000" marR="108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215349909"/>
                  </a:ext>
                </a:extLst>
              </a:tr>
              <a:tr h="564079">
                <a:tc>
                  <a:txBody>
                    <a:bodyPr/>
                    <a:lstStyle/>
                    <a:p>
                      <a:pPr algn="ctr"/>
                      <a:r>
                        <a:rPr kumimoji="1" lang="ja-JP" altLang="en-US" sz="1400" b="1">
                          <a:solidFill>
                            <a:schemeClr val="tx1"/>
                          </a:solidFill>
                          <a:latin typeface="+mn-ea"/>
                          <a:ea typeface="+mn-ea"/>
                        </a:rPr>
                        <a:t>こどもの生活支援</a:t>
                      </a:r>
                    </a:p>
                  </a:txBody>
                  <a:tcPr marL="108000" marR="108000" marT="36000" marB="36000" anchor="ctr">
                    <a:lnL w="12700" cap="flat" cmpd="sng" algn="ctr">
                      <a:noFill/>
                      <a:prstDash val="solid"/>
                      <a:round/>
                      <a:headEnd type="none" w="med" len="med"/>
                      <a:tailEnd type="none" w="med" len="med"/>
                    </a:lnL>
                    <a:lnR w="6350" cap="flat" cmpd="sng" algn="ctr">
                      <a:solidFill>
                        <a:schemeClr val="tx2">
                          <a:lumMod val="20000"/>
                          <a:lumOff val="80000"/>
                        </a:schemeClr>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ctr"/>
                      <a:r>
                        <a:rPr kumimoji="1" lang="ja-JP" altLang="en-US" sz="1400" b="0">
                          <a:latin typeface="+mn-ea"/>
                          <a:ea typeface="+mn-ea"/>
                        </a:rPr>
                        <a:t>こどもの生活リズムや</a:t>
                      </a:r>
                      <a:endParaRPr kumimoji="1" lang="en-US" altLang="ja-JP" sz="1400" b="0">
                        <a:latin typeface="+mn-ea"/>
                        <a:ea typeface="+mn-ea"/>
                      </a:endParaRPr>
                    </a:p>
                    <a:p>
                      <a:pPr algn="ctr"/>
                      <a:r>
                        <a:rPr kumimoji="1" lang="ja-JP" altLang="en-US" sz="1400" b="0">
                          <a:latin typeface="+mn-ea"/>
                          <a:ea typeface="+mn-ea"/>
                        </a:rPr>
                        <a:t>基本的な生活習慣が整う</a:t>
                      </a:r>
                    </a:p>
                  </a:txBody>
                  <a:tcPr marL="108000" marR="108000" marT="36000" marB="36000" anchor="ctr">
                    <a:lnL w="6350" cap="flat" cmpd="sng" algn="ctr">
                      <a:solidFill>
                        <a:schemeClr val="tx2">
                          <a:lumMod val="20000"/>
                          <a:lumOff val="80000"/>
                        </a:schemeClr>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kumimoji="1" lang="ja-JP" altLang="en-US" sz="1400" b="0">
                          <a:latin typeface="+mn-ea"/>
                          <a:ea typeface="+mn-ea"/>
                        </a:rPr>
                        <a:t>放課後の見守り、</a:t>
                      </a:r>
                      <a:endParaRPr kumimoji="1" lang="en-US" altLang="ja-JP" sz="1400" b="0">
                        <a:latin typeface="+mn-ea"/>
                        <a:ea typeface="+mn-ea"/>
                      </a:endParaRPr>
                    </a:p>
                    <a:p>
                      <a:pPr algn="ctr"/>
                      <a:r>
                        <a:rPr kumimoji="1" lang="ja-JP" altLang="en-US" sz="1400" b="0">
                          <a:latin typeface="+mn-ea"/>
                          <a:ea typeface="+mn-ea"/>
                        </a:rPr>
                        <a:t>生活習慣の形成支援</a:t>
                      </a:r>
                    </a:p>
                  </a:txBody>
                  <a:tcPr marL="108000" marR="108000" marT="36000" marB="36000" anchor="ctr">
                    <a:lnL w="9525" cap="flat" cmpd="sng" algn="ctr">
                      <a:solidFill>
                        <a:schemeClr val="tx2"/>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237280318"/>
                  </a:ext>
                </a:extLst>
              </a:tr>
            </a:tbl>
          </a:graphicData>
        </a:graphic>
      </p:graphicFrame>
      <p:graphicFrame>
        <p:nvGraphicFramePr>
          <p:cNvPr id="21" name="表 20">
            <a:extLst>
              <a:ext uri="{FF2B5EF4-FFF2-40B4-BE49-F238E27FC236}">
                <a16:creationId xmlns:a16="http://schemas.microsoft.com/office/drawing/2014/main" id="{1AFFDED6-FBC0-FD94-2D2E-785F8C2955F3}"/>
              </a:ext>
            </a:extLst>
          </p:cNvPr>
          <p:cNvGraphicFramePr>
            <a:graphicFrameLocks noGrp="1"/>
          </p:cNvGraphicFramePr>
          <p:nvPr>
            <p:extLst>
              <p:ext uri="{D42A27DB-BD31-4B8C-83A1-F6EECF244321}">
                <p14:modId xmlns:p14="http://schemas.microsoft.com/office/powerpoint/2010/main" val="1453553843"/>
              </p:ext>
            </p:extLst>
          </p:nvPr>
        </p:nvGraphicFramePr>
        <p:xfrm>
          <a:off x="169239" y="4782208"/>
          <a:ext cx="3422100" cy="288000"/>
        </p:xfrm>
        <a:graphic>
          <a:graphicData uri="http://schemas.openxmlformats.org/drawingml/2006/table">
            <a:tbl>
              <a:tblPr firstRow="1" bandRow="1">
                <a:tableStyleId>{5C22544A-7EE6-4342-B048-85BDC9FD1C3A}</a:tableStyleId>
              </a:tblPr>
              <a:tblGrid>
                <a:gridCol w="3422100">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本事業における保護者のメリットの一例</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Tree>
    <p:extLst>
      <p:ext uri="{BB962C8B-B14F-4D97-AF65-F5344CB8AC3E}">
        <p14:creationId xmlns:p14="http://schemas.microsoft.com/office/powerpoint/2010/main" val="558192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B295D-BF7F-22B8-1B9C-7D2F41064E21}"/>
            </a:ext>
          </a:extLst>
        </p:cNvPr>
        <p:cNvGrpSpPr/>
        <p:nvPr/>
      </p:nvGrpSpPr>
      <p:grpSpPr>
        <a:xfrm>
          <a:off x="0" y="0"/>
          <a:ext cx="0" cy="0"/>
          <a:chOff x="0" y="0"/>
          <a:chExt cx="0" cy="0"/>
        </a:xfrm>
      </p:grpSpPr>
      <p:sp>
        <p:nvSpPr>
          <p:cNvPr id="54" name="二等辺三角形 53">
            <a:extLst>
              <a:ext uri="{FF2B5EF4-FFF2-40B4-BE49-F238E27FC236}">
                <a16:creationId xmlns:a16="http://schemas.microsoft.com/office/drawing/2014/main" id="{A861B8FF-A352-2AE5-5AAE-7C3EA10ED2BF}"/>
              </a:ext>
            </a:extLst>
          </p:cNvPr>
          <p:cNvSpPr/>
          <p:nvPr/>
        </p:nvSpPr>
        <p:spPr>
          <a:xfrm rot="7568419" flipH="1">
            <a:off x="5611606" y="3405445"/>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5" name="四角形: 角を丸くする 54">
            <a:extLst>
              <a:ext uri="{FF2B5EF4-FFF2-40B4-BE49-F238E27FC236}">
                <a16:creationId xmlns:a16="http://schemas.microsoft.com/office/drawing/2014/main" id="{EB5B7399-CB2D-7D94-90C4-8D7BD57F2936}"/>
              </a:ext>
            </a:extLst>
          </p:cNvPr>
          <p:cNvSpPr/>
          <p:nvPr/>
        </p:nvSpPr>
        <p:spPr>
          <a:xfrm>
            <a:off x="153000" y="2206852"/>
            <a:ext cx="5399999" cy="2370750"/>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endParaRPr>
          </a:p>
        </p:txBody>
      </p:sp>
      <p:sp>
        <p:nvSpPr>
          <p:cNvPr id="8" name="Rectangle 11">
            <a:extLst>
              <a:ext uri="{FF2B5EF4-FFF2-40B4-BE49-F238E27FC236}">
                <a16:creationId xmlns:a16="http://schemas.microsoft.com/office/drawing/2014/main" id="{87CE0791-B13F-577C-CB0E-8EBF63389FDE}"/>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pic>
        <p:nvPicPr>
          <p:cNvPr id="107" name="グラフィックス 106" descr="教授 女性 単色塗りつぶし">
            <a:extLst>
              <a:ext uri="{FF2B5EF4-FFF2-40B4-BE49-F238E27FC236}">
                <a16:creationId xmlns:a16="http://schemas.microsoft.com/office/drawing/2014/main" id="{7B3F8D7F-38C6-6004-DB17-D821BA50BB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94280" y="3706610"/>
            <a:ext cx="914400" cy="914400"/>
          </a:xfrm>
          <a:prstGeom prst="rect">
            <a:avLst/>
          </a:prstGeom>
        </p:spPr>
      </p:pic>
      <p:sp>
        <p:nvSpPr>
          <p:cNvPr id="53" name="四角形: 角を丸くする 52">
            <a:extLst>
              <a:ext uri="{FF2B5EF4-FFF2-40B4-BE49-F238E27FC236}">
                <a16:creationId xmlns:a16="http://schemas.microsoft.com/office/drawing/2014/main" id="{956B8A20-DED9-9C2A-1127-147208C600C2}"/>
              </a:ext>
            </a:extLst>
          </p:cNvPr>
          <p:cNvSpPr/>
          <p:nvPr/>
        </p:nvSpPr>
        <p:spPr>
          <a:xfrm>
            <a:off x="278793" y="2327863"/>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3" name="正方形/長方形 2">
            <a:extLst>
              <a:ext uri="{FF2B5EF4-FFF2-40B4-BE49-F238E27FC236}">
                <a16:creationId xmlns:a16="http://schemas.microsoft.com/office/drawing/2014/main" id="{736BE45A-25BD-387F-5EF7-91C91AF3E1FC}"/>
              </a:ext>
            </a:extLst>
          </p:cNvPr>
          <p:cNvSpPr/>
          <p:nvPr/>
        </p:nvSpPr>
        <p:spPr>
          <a:xfrm>
            <a:off x="695293" y="2327863"/>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児童の意向を尊重しつつ利用のモニタリングを行いましょう！</a:t>
            </a:r>
          </a:p>
        </p:txBody>
      </p:sp>
      <p:sp>
        <p:nvSpPr>
          <p:cNvPr id="10" name="四角形: 角を丸くする 9">
            <a:extLst>
              <a:ext uri="{FF2B5EF4-FFF2-40B4-BE49-F238E27FC236}">
                <a16:creationId xmlns:a16="http://schemas.microsoft.com/office/drawing/2014/main" id="{64AF38B1-6065-250A-A165-5E67321B523F}"/>
              </a:ext>
            </a:extLst>
          </p:cNvPr>
          <p:cNvSpPr/>
          <p:nvPr/>
        </p:nvSpPr>
        <p:spPr>
          <a:xfrm>
            <a:off x="242886" y="2753070"/>
            <a:ext cx="5207469" cy="1841315"/>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事業はやりっぱなしではなく、利用頻度や</a:t>
            </a:r>
            <a:r>
              <a:rPr kumimoji="1" lang="ja-JP" altLang="en-US" sz="1300" b="1">
                <a:solidFill>
                  <a:schemeClr val="tx1"/>
                </a:solidFill>
                <a:latin typeface="+mn-ea"/>
              </a:rPr>
              <a:t>児童・保護者の生活状況等を定期的にモニタリング</a:t>
            </a:r>
            <a:r>
              <a:rPr kumimoji="1" lang="ja-JP" altLang="en-US" sz="1300">
                <a:solidFill>
                  <a:schemeClr val="tx1"/>
                </a:solidFill>
                <a:latin typeface="+mn-ea"/>
              </a:rPr>
              <a:t>しましょう。（また、支援計画の見直しを行いましょう）</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大規模自治体では定員ひっ迫が課題となる可能性があるため、その観点でもより適切な利用管理が求められます。</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一方、利用頻度の調整や利用終了について検討する際には、</a:t>
            </a:r>
            <a:r>
              <a:rPr kumimoji="1" lang="ja-JP" altLang="en-US" sz="1300" b="1">
                <a:solidFill>
                  <a:schemeClr val="tx1"/>
                </a:solidFill>
                <a:latin typeface="+mn-ea"/>
              </a:rPr>
              <a:t>児童の意向が尊重されることが最も重要</a:t>
            </a:r>
            <a:r>
              <a:rPr kumimoji="1" lang="ja-JP" altLang="en-US" sz="1300">
                <a:solidFill>
                  <a:schemeClr val="tx1"/>
                </a:solidFill>
                <a:latin typeface="+mn-ea"/>
              </a:rPr>
              <a:t>です。児童の意向を聴取する体制は整えるようにしましょう。</a:t>
            </a:r>
            <a:endParaRPr kumimoji="1" lang="en-US" altLang="ja-JP" sz="1300">
              <a:solidFill>
                <a:schemeClr val="tx1"/>
              </a:solidFill>
              <a:latin typeface="+mn-ea"/>
            </a:endParaRPr>
          </a:p>
        </p:txBody>
      </p:sp>
      <p:sp>
        <p:nvSpPr>
          <p:cNvPr id="9" name="二等辺三角形 8">
            <a:extLst>
              <a:ext uri="{FF2B5EF4-FFF2-40B4-BE49-F238E27FC236}">
                <a16:creationId xmlns:a16="http://schemas.microsoft.com/office/drawing/2014/main" id="{F89EA89A-3219-E3D3-1337-6C05797BF519}"/>
              </a:ext>
            </a:extLst>
          </p:cNvPr>
          <p:cNvSpPr/>
          <p:nvPr/>
        </p:nvSpPr>
        <p:spPr>
          <a:xfrm rot="14031581">
            <a:off x="993812" y="1271076"/>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2" name="四角形: 角を丸くする 21">
            <a:extLst>
              <a:ext uri="{FF2B5EF4-FFF2-40B4-BE49-F238E27FC236}">
                <a16:creationId xmlns:a16="http://schemas.microsoft.com/office/drawing/2014/main" id="{091E5F83-0CD4-BBD4-16EE-9E4F32DE1535}"/>
              </a:ext>
            </a:extLst>
          </p:cNvPr>
          <p:cNvSpPr/>
          <p:nvPr/>
        </p:nvSpPr>
        <p:spPr>
          <a:xfrm>
            <a:off x="1221001" y="1126246"/>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3" name="四角形: 角を丸くする 22">
            <a:extLst>
              <a:ext uri="{FF2B5EF4-FFF2-40B4-BE49-F238E27FC236}">
                <a16:creationId xmlns:a16="http://schemas.microsoft.com/office/drawing/2014/main" id="{5B358983-03F2-54AC-5270-A89AF704FB00}"/>
              </a:ext>
            </a:extLst>
          </p:cNvPr>
          <p:cNvSpPr/>
          <p:nvPr/>
        </p:nvSpPr>
        <p:spPr>
          <a:xfrm>
            <a:off x="1315870" y="1201700"/>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26" name="グラフィックス 105" descr="オフィス ワーカー (男性) 単色塗りつぶし">
            <a:extLst>
              <a:ext uri="{FF2B5EF4-FFF2-40B4-BE49-F238E27FC236}">
                <a16:creationId xmlns:a16="http://schemas.microsoft.com/office/drawing/2014/main" id="{63403250-1859-083D-4324-822C8C4E2456}"/>
              </a:ext>
            </a:extLst>
          </p:cNvPr>
          <p:cNvGrpSpPr/>
          <p:nvPr/>
        </p:nvGrpSpPr>
        <p:grpSpPr>
          <a:xfrm>
            <a:off x="265527" y="1332233"/>
            <a:ext cx="609561" cy="751636"/>
            <a:chOff x="312704" y="5443588"/>
            <a:chExt cx="609561" cy="751636"/>
          </a:xfrm>
          <a:solidFill>
            <a:schemeClr val="tx2">
              <a:lumMod val="50000"/>
            </a:schemeClr>
          </a:solidFill>
        </p:grpSpPr>
        <p:sp>
          <p:nvSpPr>
            <p:cNvPr id="27" name="フリーフォーム: 図形 26">
              <a:extLst>
                <a:ext uri="{FF2B5EF4-FFF2-40B4-BE49-F238E27FC236}">
                  <a16:creationId xmlns:a16="http://schemas.microsoft.com/office/drawing/2014/main" id="{2F9F97D3-035E-D5D7-D709-3C64C6D1CB09}"/>
                </a:ext>
              </a:extLst>
            </p:cNvPr>
            <p:cNvSpPr/>
            <p:nvPr/>
          </p:nvSpPr>
          <p:spPr>
            <a:xfrm>
              <a:off x="569879" y="5872214"/>
              <a:ext cx="95250" cy="57150"/>
            </a:xfrm>
            <a:custGeom>
              <a:avLst/>
              <a:gdLst>
                <a:gd name="connsiteX0" fmla="*/ 18478 w 95250"/>
                <a:gd name="connsiteY0" fmla="*/ 57150 h 57150"/>
                <a:gd name="connsiteX1" fmla="*/ 76772 w 95250"/>
                <a:gd name="connsiteY1" fmla="*/ 57150 h 57150"/>
                <a:gd name="connsiteX2" fmla="*/ 95250 w 95250"/>
                <a:gd name="connsiteY2" fmla="*/ 0 h 57150"/>
                <a:gd name="connsiteX3" fmla="*/ 0 w 95250"/>
                <a:gd name="connsiteY3" fmla="*/ 0 h 57150"/>
                <a:gd name="connsiteX4" fmla="*/ 18478 w 95250"/>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18478" y="57150"/>
                  </a:moveTo>
                  <a:lnTo>
                    <a:pt x="76772" y="57150"/>
                  </a:lnTo>
                  <a:lnTo>
                    <a:pt x="95250" y="0"/>
                  </a:lnTo>
                  <a:lnTo>
                    <a:pt x="0" y="0"/>
                  </a:lnTo>
                  <a:lnTo>
                    <a:pt x="18478" y="5715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13361EDE-543D-09BC-1F86-C245A43622EE}"/>
                </a:ext>
              </a:extLst>
            </p:cNvPr>
            <p:cNvSpPr/>
            <p:nvPr/>
          </p:nvSpPr>
          <p:spPr>
            <a:xfrm>
              <a:off x="576832" y="5948414"/>
              <a:ext cx="81343" cy="228600"/>
            </a:xfrm>
            <a:custGeom>
              <a:avLst/>
              <a:gdLst>
                <a:gd name="connsiteX0" fmla="*/ 12954 w 81343"/>
                <a:gd name="connsiteY0" fmla="*/ 0 h 228600"/>
                <a:gd name="connsiteX1" fmla="*/ 0 w 81343"/>
                <a:gd name="connsiteY1" fmla="*/ 187928 h 228600"/>
                <a:gd name="connsiteX2" fmla="*/ 40672 w 81343"/>
                <a:gd name="connsiteY2" fmla="*/ 228600 h 228600"/>
                <a:gd name="connsiteX3" fmla="*/ 81344 w 81343"/>
                <a:gd name="connsiteY3" fmla="*/ 187928 h 228600"/>
                <a:gd name="connsiteX4" fmla="*/ 68390 w 81343"/>
                <a:gd name="connsiteY4" fmla="*/ 0 h 228600"/>
                <a:gd name="connsiteX5" fmla="*/ 12954 w 81343"/>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43" h="228600">
                  <a:moveTo>
                    <a:pt x="12954" y="0"/>
                  </a:moveTo>
                  <a:lnTo>
                    <a:pt x="0" y="187928"/>
                  </a:lnTo>
                  <a:lnTo>
                    <a:pt x="40672" y="228600"/>
                  </a:lnTo>
                  <a:lnTo>
                    <a:pt x="81344" y="187928"/>
                  </a:lnTo>
                  <a:lnTo>
                    <a:pt x="68390" y="0"/>
                  </a:lnTo>
                  <a:lnTo>
                    <a:pt x="12954" y="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4519CBCA-188A-26BC-F451-D51EBD17E52C}"/>
                </a:ext>
              </a:extLst>
            </p:cNvPr>
            <p:cNvSpPr/>
            <p:nvPr/>
          </p:nvSpPr>
          <p:spPr>
            <a:xfrm>
              <a:off x="312704" y="5443588"/>
              <a:ext cx="609561" cy="751636"/>
            </a:xfrm>
            <a:custGeom>
              <a:avLst/>
              <a:gdLst>
                <a:gd name="connsiteX0" fmla="*/ 609543 w 609561"/>
                <a:gd name="connsiteY0" fmla="*/ 533019 h 751636"/>
                <a:gd name="connsiteX1" fmla="*/ 573977 w 609561"/>
                <a:gd name="connsiteY1" fmla="*/ 461582 h 751636"/>
                <a:gd name="connsiteX2" fmla="*/ 452666 w 609561"/>
                <a:gd name="connsiteY2" fmla="*/ 398774 h 751636"/>
                <a:gd name="connsiteX3" fmla="*/ 405946 w 609561"/>
                <a:gd name="connsiteY3" fmla="*/ 379600 h 751636"/>
                <a:gd name="connsiteX4" fmla="*/ 400040 w 609561"/>
                <a:gd name="connsiteY4" fmla="*/ 370789 h 751636"/>
                <a:gd name="connsiteX5" fmla="*/ 400040 w 609561"/>
                <a:gd name="connsiteY5" fmla="*/ 347415 h 751636"/>
                <a:gd name="connsiteX6" fmla="*/ 457057 w 609561"/>
                <a:gd name="connsiteY6" fmla="*/ 231562 h 751636"/>
                <a:gd name="connsiteX7" fmla="*/ 481327 w 609561"/>
                <a:gd name="connsiteY7" fmla="*/ 189929 h 751636"/>
                <a:gd name="connsiteX8" fmla="*/ 485575 w 609561"/>
                <a:gd name="connsiteY8" fmla="*/ 162716 h 751636"/>
                <a:gd name="connsiteX9" fmla="*/ 385839 w 609561"/>
                <a:gd name="connsiteY9" fmla="*/ 17936 h 751636"/>
                <a:gd name="connsiteX10" fmla="*/ 371875 w 609561"/>
                <a:gd name="connsiteY10" fmla="*/ 19183 h 751636"/>
                <a:gd name="connsiteX11" fmla="*/ 362255 w 609561"/>
                <a:gd name="connsiteY11" fmla="*/ 25851 h 751636"/>
                <a:gd name="connsiteX12" fmla="*/ 351615 w 609561"/>
                <a:gd name="connsiteY12" fmla="*/ 11306 h 751636"/>
                <a:gd name="connsiteX13" fmla="*/ 337871 w 609561"/>
                <a:gd name="connsiteY13" fmla="*/ 2553 h 751636"/>
                <a:gd name="connsiteX14" fmla="*/ 307867 w 609561"/>
                <a:gd name="connsiteY14" fmla="*/ 0 h 751636"/>
                <a:gd name="connsiteX15" fmla="*/ 132512 w 609561"/>
                <a:gd name="connsiteY15" fmla="*/ 145352 h 751636"/>
                <a:gd name="connsiteX16" fmla="*/ 132131 w 609561"/>
                <a:gd name="connsiteY16" fmla="*/ 147428 h 751636"/>
                <a:gd name="connsiteX17" fmla="*/ 103975 w 609561"/>
                <a:gd name="connsiteY17" fmla="*/ 216646 h 751636"/>
                <a:gd name="connsiteX18" fmla="*/ 152438 w 609561"/>
                <a:gd name="connsiteY18" fmla="*/ 216646 h 751636"/>
                <a:gd name="connsiteX19" fmla="*/ 152438 w 609561"/>
                <a:gd name="connsiteY19" fmla="*/ 228600 h 751636"/>
                <a:gd name="connsiteX20" fmla="*/ 209493 w 609561"/>
                <a:gd name="connsiteY20" fmla="*/ 347348 h 751636"/>
                <a:gd name="connsiteX21" fmla="*/ 209493 w 609561"/>
                <a:gd name="connsiteY21" fmla="*/ 370742 h 751636"/>
                <a:gd name="connsiteX22" fmla="*/ 203587 w 609561"/>
                <a:gd name="connsiteY22" fmla="*/ 379552 h 751636"/>
                <a:gd name="connsiteX23" fmla="*/ 156915 w 609561"/>
                <a:gd name="connsiteY23" fmla="*/ 398688 h 751636"/>
                <a:gd name="connsiteX24" fmla="*/ 35814 w 609561"/>
                <a:gd name="connsiteY24" fmla="*/ 461277 h 751636"/>
                <a:gd name="connsiteX25" fmla="*/ 0 w 609561"/>
                <a:gd name="connsiteY25" fmla="*/ 533400 h 751636"/>
                <a:gd name="connsiteX26" fmla="*/ 0 w 609561"/>
                <a:gd name="connsiteY26" fmla="*/ 700088 h 751636"/>
                <a:gd name="connsiteX27" fmla="*/ 7620 w 609561"/>
                <a:gd name="connsiteY27" fmla="*/ 705803 h 751636"/>
                <a:gd name="connsiteX28" fmla="*/ 221933 w 609561"/>
                <a:gd name="connsiteY28" fmla="*/ 750456 h 751636"/>
                <a:gd name="connsiteX29" fmla="*/ 244345 w 609561"/>
                <a:gd name="connsiteY29" fmla="*/ 751618 h 751636"/>
                <a:gd name="connsiteX30" fmla="*/ 207274 w 609561"/>
                <a:gd name="connsiteY30" fmla="*/ 419195 h 751636"/>
                <a:gd name="connsiteX31" fmla="*/ 218046 w 609561"/>
                <a:gd name="connsiteY31" fmla="*/ 414776 h 751636"/>
                <a:gd name="connsiteX32" fmla="*/ 247593 w 609561"/>
                <a:gd name="connsiteY32" fmla="*/ 370742 h 751636"/>
                <a:gd name="connsiteX33" fmla="*/ 247593 w 609561"/>
                <a:gd name="connsiteY33" fmla="*/ 369789 h 751636"/>
                <a:gd name="connsiteX34" fmla="*/ 361950 w 609561"/>
                <a:gd name="connsiteY34" fmla="*/ 369789 h 751636"/>
                <a:gd name="connsiteX35" fmla="*/ 361950 w 609561"/>
                <a:gd name="connsiteY35" fmla="*/ 370742 h 751636"/>
                <a:gd name="connsiteX36" fmla="*/ 391478 w 609561"/>
                <a:gd name="connsiteY36" fmla="*/ 414795 h 751636"/>
                <a:gd name="connsiteX37" fmla="*/ 402250 w 609561"/>
                <a:gd name="connsiteY37" fmla="*/ 419214 h 751636"/>
                <a:gd name="connsiteX38" fmla="*/ 365169 w 609561"/>
                <a:gd name="connsiteY38" fmla="*/ 751637 h 751636"/>
                <a:gd name="connsiteX39" fmla="*/ 387572 w 609561"/>
                <a:gd name="connsiteY39" fmla="*/ 750475 h 751636"/>
                <a:gd name="connsiteX40" fmla="*/ 601942 w 609561"/>
                <a:gd name="connsiteY40" fmla="*/ 705822 h 751636"/>
                <a:gd name="connsiteX41" fmla="*/ 609562 w 609561"/>
                <a:gd name="connsiteY41" fmla="*/ 700107 h 751636"/>
                <a:gd name="connsiteX42" fmla="*/ 190538 w 609561"/>
                <a:gd name="connsiteY42" fmla="*/ 228600 h 751636"/>
                <a:gd name="connsiteX43" fmla="*/ 190538 w 609561"/>
                <a:gd name="connsiteY43" fmla="*/ 216646 h 751636"/>
                <a:gd name="connsiteX44" fmla="*/ 256918 w 609561"/>
                <a:gd name="connsiteY44" fmla="*/ 216646 h 751636"/>
                <a:gd name="connsiteX45" fmla="*/ 384362 w 609561"/>
                <a:gd name="connsiteY45" fmla="*/ 127435 h 751636"/>
                <a:gd name="connsiteX46" fmla="*/ 419138 w 609561"/>
                <a:gd name="connsiteY46" fmla="*/ 131912 h 751636"/>
                <a:gd name="connsiteX47" fmla="*/ 419138 w 609561"/>
                <a:gd name="connsiteY47" fmla="*/ 228600 h 751636"/>
                <a:gd name="connsiteX48" fmla="*/ 304838 w 609561"/>
                <a:gd name="connsiteY48" fmla="*/ 342900 h 751636"/>
                <a:gd name="connsiteX49" fmla="*/ 190538 w 609561"/>
                <a:gd name="connsiteY49" fmla="*/ 228600 h 751636"/>
                <a:gd name="connsiteX50" fmla="*/ 533390 w 609561"/>
                <a:gd name="connsiteY50" fmla="*/ 581025 h 751636"/>
                <a:gd name="connsiteX51" fmla="*/ 447665 w 609561"/>
                <a:gd name="connsiteY51" fmla="*/ 581025 h 751636"/>
                <a:gd name="connsiteX52" fmla="*/ 447665 w 609561"/>
                <a:gd name="connsiteY52" fmla="*/ 561975 h 751636"/>
                <a:gd name="connsiteX53" fmla="*/ 533390 w 609561"/>
                <a:gd name="connsiteY53" fmla="*/ 561975 h 7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9561" h="751636">
                  <a:moveTo>
                    <a:pt x="609543" y="533019"/>
                  </a:moveTo>
                  <a:cubicBezTo>
                    <a:pt x="609008" y="505076"/>
                    <a:pt x="595951" y="478850"/>
                    <a:pt x="573977" y="461582"/>
                  </a:cubicBezTo>
                  <a:cubicBezTo>
                    <a:pt x="538391" y="432454"/>
                    <a:pt x="496567" y="414471"/>
                    <a:pt x="452666" y="398774"/>
                  </a:cubicBezTo>
                  <a:lnTo>
                    <a:pt x="405946" y="379600"/>
                  </a:lnTo>
                  <a:cubicBezTo>
                    <a:pt x="402373" y="378132"/>
                    <a:pt x="400040" y="374652"/>
                    <a:pt x="400040" y="370789"/>
                  </a:cubicBezTo>
                  <a:lnTo>
                    <a:pt x="400040" y="347415"/>
                  </a:lnTo>
                  <a:cubicBezTo>
                    <a:pt x="435313" y="319185"/>
                    <a:pt x="456206" y="276733"/>
                    <a:pt x="457057" y="231562"/>
                  </a:cubicBezTo>
                  <a:lnTo>
                    <a:pt x="481327" y="189929"/>
                  </a:lnTo>
                  <a:cubicBezTo>
                    <a:pt x="484961" y="181346"/>
                    <a:pt x="486420" y="171998"/>
                    <a:pt x="485575" y="162716"/>
                  </a:cubicBezTo>
                  <a:cubicBezTo>
                    <a:pt x="480054" y="100293"/>
                    <a:pt x="442197" y="45338"/>
                    <a:pt x="385839" y="17936"/>
                  </a:cubicBezTo>
                  <a:cubicBezTo>
                    <a:pt x="381299" y="15806"/>
                    <a:pt x="375965" y="16282"/>
                    <a:pt x="371875" y="19183"/>
                  </a:cubicBezTo>
                  <a:lnTo>
                    <a:pt x="362255" y="25851"/>
                  </a:lnTo>
                  <a:lnTo>
                    <a:pt x="351615" y="11306"/>
                  </a:lnTo>
                  <a:cubicBezTo>
                    <a:pt x="348341" y="6719"/>
                    <a:pt x="343413" y="3581"/>
                    <a:pt x="337871" y="2553"/>
                  </a:cubicBezTo>
                  <a:cubicBezTo>
                    <a:pt x="327961" y="843"/>
                    <a:pt x="317923" y="-11"/>
                    <a:pt x="307867" y="0"/>
                  </a:cubicBezTo>
                  <a:cubicBezTo>
                    <a:pt x="222079" y="11"/>
                    <a:pt x="148435" y="61054"/>
                    <a:pt x="132512" y="145352"/>
                  </a:cubicBezTo>
                  <a:lnTo>
                    <a:pt x="132131" y="147428"/>
                  </a:lnTo>
                  <a:cubicBezTo>
                    <a:pt x="127506" y="172163"/>
                    <a:pt x="117929" y="195706"/>
                    <a:pt x="103975" y="216646"/>
                  </a:cubicBezTo>
                  <a:lnTo>
                    <a:pt x="152438" y="216646"/>
                  </a:lnTo>
                  <a:lnTo>
                    <a:pt x="152438" y="228600"/>
                  </a:lnTo>
                  <a:cubicBezTo>
                    <a:pt x="152441" y="274793"/>
                    <a:pt x="173432" y="318481"/>
                    <a:pt x="209493" y="347348"/>
                  </a:cubicBezTo>
                  <a:lnTo>
                    <a:pt x="209493" y="370742"/>
                  </a:lnTo>
                  <a:cubicBezTo>
                    <a:pt x="209493" y="374604"/>
                    <a:pt x="207160" y="378085"/>
                    <a:pt x="203587" y="379552"/>
                  </a:cubicBezTo>
                  <a:lnTo>
                    <a:pt x="156915" y="398688"/>
                  </a:lnTo>
                  <a:cubicBezTo>
                    <a:pt x="112986" y="414395"/>
                    <a:pt x="71190" y="432349"/>
                    <a:pt x="35814" y="461277"/>
                  </a:cubicBezTo>
                  <a:cubicBezTo>
                    <a:pt x="13593" y="478673"/>
                    <a:pt x="430" y="505183"/>
                    <a:pt x="0" y="533400"/>
                  </a:cubicBezTo>
                  <a:lnTo>
                    <a:pt x="0" y="700088"/>
                  </a:lnTo>
                  <a:lnTo>
                    <a:pt x="7620" y="705803"/>
                  </a:lnTo>
                  <a:cubicBezTo>
                    <a:pt x="49387" y="737130"/>
                    <a:pt x="159849" y="747227"/>
                    <a:pt x="221933" y="750456"/>
                  </a:cubicBezTo>
                  <a:lnTo>
                    <a:pt x="244345" y="751618"/>
                  </a:lnTo>
                  <a:lnTo>
                    <a:pt x="207274" y="419195"/>
                  </a:lnTo>
                  <a:lnTo>
                    <a:pt x="218046" y="414776"/>
                  </a:lnTo>
                  <a:cubicBezTo>
                    <a:pt x="235941" y="407482"/>
                    <a:pt x="247626" y="390066"/>
                    <a:pt x="247593" y="370742"/>
                  </a:cubicBezTo>
                  <a:lnTo>
                    <a:pt x="247593" y="369789"/>
                  </a:lnTo>
                  <a:cubicBezTo>
                    <a:pt x="284243" y="384757"/>
                    <a:pt x="325300" y="384757"/>
                    <a:pt x="361950" y="369789"/>
                  </a:cubicBezTo>
                  <a:lnTo>
                    <a:pt x="361950" y="370742"/>
                  </a:lnTo>
                  <a:cubicBezTo>
                    <a:pt x="361905" y="390068"/>
                    <a:pt x="373584" y="407492"/>
                    <a:pt x="391478" y="414795"/>
                  </a:cubicBezTo>
                  <a:lnTo>
                    <a:pt x="402250" y="419214"/>
                  </a:lnTo>
                  <a:lnTo>
                    <a:pt x="365169" y="751637"/>
                  </a:lnTo>
                  <a:lnTo>
                    <a:pt x="387572" y="750475"/>
                  </a:lnTo>
                  <a:cubicBezTo>
                    <a:pt x="449704" y="747246"/>
                    <a:pt x="560165" y="737140"/>
                    <a:pt x="601942" y="705822"/>
                  </a:cubicBezTo>
                  <a:lnTo>
                    <a:pt x="609562" y="700107"/>
                  </a:lnTo>
                  <a:close/>
                  <a:moveTo>
                    <a:pt x="190538" y="228600"/>
                  </a:moveTo>
                  <a:lnTo>
                    <a:pt x="190538" y="216646"/>
                  </a:lnTo>
                  <a:lnTo>
                    <a:pt x="256918" y="216646"/>
                  </a:lnTo>
                  <a:cubicBezTo>
                    <a:pt x="354835" y="216646"/>
                    <a:pt x="341519" y="138608"/>
                    <a:pt x="384362" y="127435"/>
                  </a:cubicBezTo>
                  <a:cubicBezTo>
                    <a:pt x="396137" y="125242"/>
                    <a:pt x="408302" y="126808"/>
                    <a:pt x="419138" y="131912"/>
                  </a:cubicBezTo>
                  <a:lnTo>
                    <a:pt x="419138" y="228600"/>
                  </a:lnTo>
                  <a:cubicBezTo>
                    <a:pt x="419138" y="291726"/>
                    <a:pt x="367964" y="342900"/>
                    <a:pt x="304838" y="342900"/>
                  </a:cubicBezTo>
                  <a:cubicBezTo>
                    <a:pt x="241712" y="342900"/>
                    <a:pt x="190538" y="291726"/>
                    <a:pt x="190538" y="228600"/>
                  </a:cubicBezTo>
                  <a:close/>
                  <a:moveTo>
                    <a:pt x="533390" y="581025"/>
                  </a:moveTo>
                  <a:lnTo>
                    <a:pt x="447665" y="581025"/>
                  </a:lnTo>
                  <a:lnTo>
                    <a:pt x="447665" y="561975"/>
                  </a:lnTo>
                  <a:lnTo>
                    <a:pt x="533390" y="561975"/>
                  </a:lnTo>
                  <a:close/>
                </a:path>
              </a:pathLst>
            </a:custGeom>
            <a:solidFill>
              <a:schemeClr val="tx2">
                <a:lumMod val="50000"/>
              </a:schemeClr>
            </a:solidFill>
            <a:ln w="9525" cap="flat">
              <a:noFill/>
              <a:prstDash val="solid"/>
              <a:miter/>
            </a:ln>
          </p:spPr>
          <p:txBody>
            <a:bodyPr rtlCol="0" anchor="ctr"/>
            <a:lstStyle/>
            <a:p>
              <a:endParaRPr lang="ja-JP" altLang="en-US"/>
            </a:p>
          </p:txBody>
        </p:sp>
      </p:grpSp>
      <p:sp>
        <p:nvSpPr>
          <p:cNvPr id="30" name="正方形/長方形 29">
            <a:extLst>
              <a:ext uri="{FF2B5EF4-FFF2-40B4-BE49-F238E27FC236}">
                <a16:creationId xmlns:a16="http://schemas.microsoft.com/office/drawing/2014/main" id="{064778B9-4868-38D9-FF1D-AE73CA7AF5BA}"/>
              </a:ext>
            </a:extLst>
          </p:cNvPr>
          <p:cNvSpPr/>
          <p:nvPr/>
        </p:nvSpPr>
        <p:spPr>
          <a:xfrm>
            <a:off x="1762763" y="1198801"/>
            <a:ext cx="485672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利用者のケース進捗管理において注意点はありますか？</a:t>
            </a:r>
          </a:p>
        </p:txBody>
      </p:sp>
      <p:sp>
        <p:nvSpPr>
          <p:cNvPr id="31" name="正方形/長方形 30">
            <a:extLst>
              <a:ext uri="{FF2B5EF4-FFF2-40B4-BE49-F238E27FC236}">
                <a16:creationId xmlns:a16="http://schemas.microsoft.com/office/drawing/2014/main" id="{4217890B-0C64-6223-B2AF-15C13DA5231C}"/>
              </a:ext>
            </a:extLst>
          </p:cNvPr>
          <p:cNvSpPr/>
          <p:nvPr/>
        </p:nvSpPr>
        <p:spPr>
          <a:xfrm>
            <a:off x="407484" y="944792"/>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18" name="タイトル 17">
            <a:extLst>
              <a:ext uri="{FF2B5EF4-FFF2-40B4-BE49-F238E27FC236}">
                <a16:creationId xmlns:a16="http://schemas.microsoft.com/office/drawing/2014/main" id="{FAE4A7DC-F2B3-0AFC-295D-FDFAAE907683}"/>
              </a:ext>
            </a:extLst>
          </p:cNvPr>
          <p:cNvSpPr>
            <a:spLocks noGrp="1"/>
          </p:cNvSpPr>
          <p:nvPr>
            <p:ph type="title"/>
          </p:nvPr>
        </p:nvSpPr>
        <p:spPr/>
        <p:txBody>
          <a:bodyPr/>
          <a:lstStyle/>
          <a:p>
            <a:r>
              <a:rPr lang="ja-JP" altLang="en-US"/>
              <a:t>事業</a:t>
            </a:r>
            <a:r>
              <a:rPr lang="ja-JP" altLang="en-US">
                <a:solidFill>
                  <a:schemeClr val="accent1"/>
                </a:solidFill>
              </a:rPr>
              <a:t>実施時</a:t>
            </a:r>
            <a:endParaRPr lang="ja-JP" altLang="en-US"/>
          </a:p>
        </p:txBody>
      </p:sp>
      <p:sp>
        <p:nvSpPr>
          <p:cNvPr id="89" name="二等辺三角形 88">
            <a:extLst>
              <a:ext uri="{FF2B5EF4-FFF2-40B4-BE49-F238E27FC236}">
                <a16:creationId xmlns:a16="http://schemas.microsoft.com/office/drawing/2014/main" id="{18BCE1B1-4DB8-4360-FB9A-55BA70E81CBB}"/>
              </a:ext>
            </a:extLst>
          </p:cNvPr>
          <p:cNvSpPr/>
          <p:nvPr/>
        </p:nvSpPr>
        <p:spPr>
          <a:xfrm rot="14031581">
            <a:off x="1039474" y="5500818"/>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2C2F3185-6A48-A110-AA5B-2EBB9D6D6950}"/>
              </a:ext>
            </a:extLst>
          </p:cNvPr>
          <p:cNvSpPr/>
          <p:nvPr/>
        </p:nvSpPr>
        <p:spPr>
          <a:xfrm>
            <a:off x="1266663" y="5355988"/>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49B99581-83A5-0F39-5944-50D30E45002D}"/>
              </a:ext>
            </a:extLst>
          </p:cNvPr>
          <p:cNvSpPr/>
          <p:nvPr/>
        </p:nvSpPr>
        <p:spPr>
          <a:xfrm>
            <a:off x="1361532" y="5431442"/>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11" name="グラフィックス 41" descr="教授 男性 単色塗りつぶし">
            <a:extLst>
              <a:ext uri="{FF2B5EF4-FFF2-40B4-BE49-F238E27FC236}">
                <a16:creationId xmlns:a16="http://schemas.microsoft.com/office/drawing/2014/main" id="{C8D8C857-637E-C578-BAE7-1675CCC9FA72}"/>
              </a:ext>
            </a:extLst>
          </p:cNvPr>
          <p:cNvGrpSpPr/>
          <p:nvPr/>
        </p:nvGrpSpPr>
        <p:grpSpPr>
          <a:xfrm>
            <a:off x="5823140" y="7414968"/>
            <a:ext cx="762510" cy="800100"/>
            <a:chOff x="5823140" y="3966989"/>
            <a:chExt cx="762510" cy="800100"/>
          </a:xfrm>
          <a:solidFill>
            <a:schemeClr val="tx2"/>
          </a:solidFill>
        </p:grpSpPr>
        <p:sp>
          <p:nvSpPr>
            <p:cNvPr id="12" name="フリーフォーム: 図形 11">
              <a:extLst>
                <a:ext uri="{FF2B5EF4-FFF2-40B4-BE49-F238E27FC236}">
                  <a16:creationId xmlns:a16="http://schemas.microsoft.com/office/drawing/2014/main" id="{350C4D34-1C57-8CAB-11D4-1AC23D7FDC95}"/>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5AB1EF6D-A2BA-30FD-7DD7-AF72A1D1A8B4}"/>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F9C510CA-EED7-27CC-EC47-824DB461FA61}"/>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8C91D8CF-3E66-56D5-A63A-1F3DFAF75169}"/>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07F5132D-435D-B574-4620-B772C4E11FBC}"/>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84" name="二等辺三角形 83">
            <a:extLst>
              <a:ext uri="{FF2B5EF4-FFF2-40B4-BE49-F238E27FC236}">
                <a16:creationId xmlns:a16="http://schemas.microsoft.com/office/drawing/2014/main" id="{5694B5AD-F262-5CB8-8A35-16AEEF36EC50}"/>
              </a:ext>
            </a:extLst>
          </p:cNvPr>
          <p:cNvSpPr/>
          <p:nvPr/>
        </p:nvSpPr>
        <p:spPr>
          <a:xfrm rot="7568419" flipH="1">
            <a:off x="5655753" y="7028078"/>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6" name="四角形: 角を丸くする 85">
            <a:extLst>
              <a:ext uri="{FF2B5EF4-FFF2-40B4-BE49-F238E27FC236}">
                <a16:creationId xmlns:a16="http://schemas.microsoft.com/office/drawing/2014/main" id="{F75125F2-F400-1240-67B8-A898E765B731}"/>
              </a:ext>
            </a:extLst>
          </p:cNvPr>
          <p:cNvSpPr/>
          <p:nvPr/>
        </p:nvSpPr>
        <p:spPr>
          <a:xfrm>
            <a:off x="197147" y="6446387"/>
            <a:ext cx="5399999" cy="1999260"/>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83" name="四角形: 角を丸くする 82">
            <a:extLst>
              <a:ext uri="{FF2B5EF4-FFF2-40B4-BE49-F238E27FC236}">
                <a16:creationId xmlns:a16="http://schemas.microsoft.com/office/drawing/2014/main" id="{2EFBE000-1B2A-6D65-0194-C3B45A819C46}"/>
              </a:ext>
            </a:extLst>
          </p:cNvPr>
          <p:cNvSpPr/>
          <p:nvPr/>
        </p:nvSpPr>
        <p:spPr>
          <a:xfrm>
            <a:off x="322940" y="6567398"/>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6" name="正方形/長方形 5">
            <a:extLst>
              <a:ext uri="{FF2B5EF4-FFF2-40B4-BE49-F238E27FC236}">
                <a16:creationId xmlns:a16="http://schemas.microsoft.com/office/drawing/2014/main" id="{FAB278BC-E2C2-02D2-009C-4A0D5055D2CB}"/>
              </a:ext>
            </a:extLst>
          </p:cNvPr>
          <p:cNvSpPr/>
          <p:nvPr/>
        </p:nvSpPr>
        <p:spPr>
          <a:xfrm>
            <a:off x="746119" y="6566508"/>
            <a:ext cx="485102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継続利用の可能性や他若者支援への接続を</a:t>
            </a:r>
            <a:endParaRPr kumimoji="1" lang="en-US" altLang="ja-JP" sz="1600" b="1">
              <a:solidFill>
                <a:schemeClr val="tx2"/>
              </a:solidFill>
              <a:latin typeface="+mn-ea"/>
              <a:cs typeface="メイリオ" panose="020B0604030504040204" pitchFamily="50" charset="-128"/>
            </a:endParaRPr>
          </a:p>
          <a:p>
            <a:r>
              <a:rPr kumimoji="1" lang="ja-JP" altLang="en-US" sz="1600" b="1">
                <a:solidFill>
                  <a:schemeClr val="tx2"/>
                </a:solidFill>
                <a:latin typeface="+mn-ea"/>
                <a:cs typeface="メイリオ" panose="020B0604030504040204" pitchFamily="50" charset="-128"/>
              </a:rPr>
              <a:t>事前に検討しておきましょう！</a:t>
            </a:r>
          </a:p>
        </p:txBody>
      </p:sp>
      <p:sp>
        <p:nvSpPr>
          <p:cNvPr id="7" name="正方形/長方形 6">
            <a:extLst>
              <a:ext uri="{FF2B5EF4-FFF2-40B4-BE49-F238E27FC236}">
                <a16:creationId xmlns:a16="http://schemas.microsoft.com/office/drawing/2014/main" id="{E3F02DB2-0B1E-43F4-C59C-843997F630B0}"/>
              </a:ext>
            </a:extLst>
          </p:cNvPr>
          <p:cNvSpPr/>
          <p:nvPr/>
        </p:nvSpPr>
        <p:spPr>
          <a:xfrm>
            <a:off x="1808425" y="5431442"/>
            <a:ext cx="511296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spc="-70">
                <a:solidFill>
                  <a:schemeClr val="tx2">
                    <a:lumMod val="50000"/>
                  </a:schemeClr>
                </a:solidFill>
                <a:latin typeface="+mn-ea"/>
                <a:cs typeface="メイリオ" panose="020B0604030504040204" pitchFamily="50" charset="-128"/>
              </a:rPr>
              <a:t>利用者が</a:t>
            </a:r>
            <a:r>
              <a:rPr kumimoji="1" lang="en-US" altLang="ja-JP" sz="1400" b="1" spc="-70">
                <a:solidFill>
                  <a:schemeClr val="tx2">
                    <a:lumMod val="50000"/>
                  </a:schemeClr>
                </a:solidFill>
                <a:latin typeface="+mn-ea"/>
                <a:cs typeface="メイリオ" panose="020B0604030504040204" pitchFamily="50" charset="-128"/>
              </a:rPr>
              <a:t>18</a:t>
            </a:r>
            <a:r>
              <a:rPr kumimoji="1" lang="ja-JP" altLang="en-US" sz="1400" b="1" spc="-70">
                <a:solidFill>
                  <a:schemeClr val="tx2">
                    <a:lumMod val="50000"/>
                  </a:schemeClr>
                </a:solidFill>
                <a:latin typeface="+mn-ea"/>
                <a:cs typeface="メイリオ" panose="020B0604030504040204" pitchFamily="50" charset="-128"/>
              </a:rPr>
              <a:t>歳に到達した場合、どうしたらいいですか？</a:t>
            </a:r>
            <a:endParaRPr kumimoji="1" lang="en-US" altLang="ja-JP" sz="1400" b="1" spc="-70">
              <a:solidFill>
                <a:schemeClr val="tx2">
                  <a:lumMod val="50000"/>
                </a:schemeClr>
              </a:solidFill>
              <a:latin typeface="+mn-ea"/>
              <a:cs typeface="メイリオ" panose="020B0604030504040204" pitchFamily="50" charset="-128"/>
            </a:endParaRPr>
          </a:p>
        </p:txBody>
      </p:sp>
      <p:sp>
        <p:nvSpPr>
          <p:cNvPr id="17" name="四角形: 角を丸くする 16">
            <a:extLst>
              <a:ext uri="{FF2B5EF4-FFF2-40B4-BE49-F238E27FC236}">
                <a16:creationId xmlns:a16="http://schemas.microsoft.com/office/drawing/2014/main" id="{7B41BA66-CB0A-C58A-3341-C1743690F44B}"/>
              </a:ext>
            </a:extLst>
          </p:cNvPr>
          <p:cNvSpPr/>
          <p:nvPr/>
        </p:nvSpPr>
        <p:spPr>
          <a:xfrm>
            <a:off x="322940" y="7033390"/>
            <a:ext cx="5138686" cy="1387525"/>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dirty="0">
                <a:solidFill>
                  <a:schemeClr val="tx1"/>
                </a:solidFill>
                <a:latin typeface="+mn-ea"/>
              </a:rPr>
              <a:t>本事業は</a:t>
            </a:r>
            <a:r>
              <a:rPr kumimoji="1" lang="en-US" altLang="ja-JP" sz="1300" dirty="0">
                <a:solidFill>
                  <a:schemeClr val="tx1"/>
                </a:solidFill>
                <a:latin typeface="+mn-ea"/>
              </a:rPr>
              <a:t>18</a:t>
            </a:r>
            <a:r>
              <a:rPr kumimoji="1" lang="ja-JP" altLang="en-US" sz="1300" dirty="0">
                <a:solidFill>
                  <a:schemeClr val="tx1"/>
                </a:solidFill>
                <a:latin typeface="+mn-ea"/>
              </a:rPr>
              <a:t>歳未満の児童を対象としているため、</a:t>
            </a:r>
            <a:r>
              <a:rPr kumimoji="1" lang="en-US" altLang="ja-JP" sz="1300" dirty="0">
                <a:solidFill>
                  <a:schemeClr val="tx1"/>
                </a:solidFill>
                <a:latin typeface="+mn-ea"/>
              </a:rPr>
              <a:t>18</a:t>
            </a:r>
            <a:r>
              <a:rPr kumimoji="1" lang="ja-JP" altLang="en-US" sz="1300" dirty="0">
                <a:solidFill>
                  <a:schemeClr val="tx1"/>
                </a:solidFill>
                <a:latin typeface="+mn-ea"/>
              </a:rPr>
              <a:t>歳以降の継続利用の検討やその他若者向け支援の接続先について適宜検討しておきましょう。</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r>
              <a:rPr kumimoji="1" lang="ja-JP" altLang="en-US" sz="1300" dirty="0">
                <a:solidFill>
                  <a:schemeClr val="tx1"/>
                </a:solidFill>
                <a:latin typeface="+mn-ea"/>
              </a:rPr>
              <a:t>あわせて児童自身が</a:t>
            </a:r>
            <a:r>
              <a:rPr kumimoji="1" lang="en-US" altLang="ja-JP" sz="1300" b="1" dirty="0">
                <a:solidFill>
                  <a:schemeClr val="tx1"/>
                </a:solidFill>
                <a:latin typeface="+mn-ea"/>
              </a:rPr>
              <a:t>18</a:t>
            </a:r>
            <a:r>
              <a:rPr kumimoji="1" lang="ja-JP" altLang="en-US" sz="1300" b="1" dirty="0">
                <a:solidFill>
                  <a:schemeClr val="tx1"/>
                </a:solidFill>
                <a:latin typeface="+mn-ea"/>
              </a:rPr>
              <a:t>歳到達後にどのようにしたいか意向を尊重することが重要</a:t>
            </a:r>
            <a:r>
              <a:rPr kumimoji="1" lang="ja-JP" altLang="en-US" sz="1300" dirty="0">
                <a:solidFill>
                  <a:schemeClr val="tx1"/>
                </a:solidFill>
                <a:latin typeface="+mn-ea"/>
              </a:rPr>
              <a:t>です。適宜アセスメント等を実施し児童の意向を聴取する体制を整え、児童に寄り添った支援を実施しましょう。</a:t>
            </a:r>
          </a:p>
        </p:txBody>
      </p:sp>
      <p:sp>
        <p:nvSpPr>
          <p:cNvPr id="24" name="グラフィックス 80" descr="オフィス ワーカー (女性) 単色塗りつぶし">
            <a:extLst>
              <a:ext uri="{FF2B5EF4-FFF2-40B4-BE49-F238E27FC236}">
                <a16:creationId xmlns:a16="http://schemas.microsoft.com/office/drawing/2014/main" id="{74C5B859-B299-9603-2EEE-C40D20FEC560}"/>
              </a:ext>
            </a:extLst>
          </p:cNvPr>
          <p:cNvSpPr/>
          <p:nvPr/>
        </p:nvSpPr>
        <p:spPr>
          <a:xfrm>
            <a:off x="320761" y="5561402"/>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43" name="正方形/長方形 42">
            <a:extLst>
              <a:ext uri="{FF2B5EF4-FFF2-40B4-BE49-F238E27FC236}">
                <a16:creationId xmlns:a16="http://schemas.microsoft.com/office/drawing/2014/main" id="{72846BAA-0332-AA36-885A-2631129B06D9}"/>
              </a:ext>
            </a:extLst>
          </p:cNvPr>
          <p:cNvSpPr/>
          <p:nvPr/>
        </p:nvSpPr>
        <p:spPr>
          <a:xfrm>
            <a:off x="472267" y="5193430"/>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Tree>
    <p:extLst>
      <p:ext uri="{BB962C8B-B14F-4D97-AF65-F5344CB8AC3E}">
        <p14:creationId xmlns:p14="http://schemas.microsoft.com/office/powerpoint/2010/main" val="1805224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A08AF-8572-1616-1784-6313FA822E4B}"/>
            </a:ext>
          </a:extLst>
        </p:cNvPr>
        <p:cNvGrpSpPr/>
        <p:nvPr/>
      </p:nvGrpSpPr>
      <p:grpSpPr>
        <a:xfrm>
          <a:off x="0" y="0"/>
          <a:ext cx="0" cy="0"/>
          <a:chOff x="0" y="0"/>
          <a:chExt cx="0" cy="0"/>
        </a:xfrm>
      </p:grpSpPr>
      <p:sp>
        <p:nvSpPr>
          <p:cNvPr id="54" name="二等辺三角形 53">
            <a:extLst>
              <a:ext uri="{FF2B5EF4-FFF2-40B4-BE49-F238E27FC236}">
                <a16:creationId xmlns:a16="http://schemas.microsoft.com/office/drawing/2014/main" id="{2BD24E51-E1C6-4408-C9DA-FA2443C6FF9D}"/>
              </a:ext>
            </a:extLst>
          </p:cNvPr>
          <p:cNvSpPr/>
          <p:nvPr/>
        </p:nvSpPr>
        <p:spPr>
          <a:xfrm rot="7568419" flipH="1">
            <a:off x="5657268" y="2978103"/>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5" name="四角形: 角を丸くする 54">
            <a:extLst>
              <a:ext uri="{FF2B5EF4-FFF2-40B4-BE49-F238E27FC236}">
                <a16:creationId xmlns:a16="http://schemas.microsoft.com/office/drawing/2014/main" id="{C5C3EDE0-15C2-4DB3-69A4-C766281F79EE}"/>
              </a:ext>
            </a:extLst>
          </p:cNvPr>
          <p:cNvSpPr/>
          <p:nvPr/>
        </p:nvSpPr>
        <p:spPr>
          <a:xfrm>
            <a:off x="197147" y="1819644"/>
            <a:ext cx="5399999" cy="3404107"/>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endParaRPr>
          </a:p>
        </p:txBody>
      </p:sp>
      <p:sp>
        <p:nvSpPr>
          <p:cNvPr id="8" name="Rectangle 11">
            <a:extLst>
              <a:ext uri="{FF2B5EF4-FFF2-40B4-BE49-F238E27FC236}">
                <a16:creationId xmlns:a16="http://schemas.microsoft.com/office/drawing/2014/main" id="{ED43F79E-E83E-20F8-0923-85E286CC70A7}"/>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pic>
        <p:nvPicPr>
          <p:cNvPr id="107" name="グラフィックス 106" descr="教授 女性 単色塗りつぶし">
            <a:extLst>
              <a:ext uri="{FF2B5EF4-FFF2-40B4-BE49-F238E27FC236}">
                <a16:creationId xmlns:a16="http://schemas.microsoft.com/office/drawing/2014/main" id="{69C83377-DFF6-DCC3-2209-4AC8F09A4A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9942" y="3279268"/>
            <a:ext cx="914400" cy="914400"/>
          </a:xfrm>
          <a:prstGeom prst="rect">
            <a:avLst/>
          </a:prstGeom>
        </p:spPr>
      </p:pic>
      <p:sp>
        <p:nvSpPr>
          <p:cNvPr id="53" name="四角形: 角を丸くする 52">
            <a:extLst>
              <a:ext uri="{FF2B5EF4-FFF2-40B4-BE49-F238E27FC236}">
                <a16:creationId xmlns:a16="http://schemas.microsoft.com/office/drawing/2014/main" id="{AEF5CAE6-15C4-198D-B062-92E59124E680}"/>
              </a:ext>
            </a:extLst>
          </p:cNvPr>
          <p:cNvSpPr/>
          <p:nvPr/>
        </p:nvSpPr>
        <p:spPr>
          <a:xfrm>
            <a:off x="324455" y="2005707"/>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3" name="正方形/長方形 2">
            <a:extLst>
              <a:ext uri="{FF2B5EF4-FFF2-40B4-BE49-F238E27FC236}">
                <a16:creationId xmlns:a16="http://schemas.microsoft.com/office/drawing/2014/main" id="{5C4E743F-8DC2-277E-6493-62E7CF7F9C54}"/>
              </a:ext>
            </a:extLst>
          </p:cNvPr>
          <p:cNvSpPr/>
          <p:nvPr/>
        </p:nvSpPr>
        <p:spPr>
          <a:xfrm>
            <a:off x="740955" y="2005707"/>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関係機関との連携のための会議体を整備できると望ましいです！</a:t>
            </a:r>
          </a:p>
        </p:txBody>
      </p:sp>
      <p:sp>
        <p:nvSpPr>
          <p:cNvPr id="10" name="四角形: 角を丸くする 9">
            <a:extLst>
              <a:ext uri="{FF2B5EF4-FFF2-40B4-BE49-F238E27FC236}">
                <a16:creationId xmlns:a16="http://schemas.microsoft.com/office/drawing/2014/main" id="{62F8FD6D-0BFB-1134-2D7E-B953D93612B3}"/>
              </a:ext>
            </a:extLst>
          </p:cNvPr>
          <p:cNvSpPr/>
          <p:nvPr/>
        </p:nvSpPr>
        <p:spPr>
          <a:xfrm>
            <a:off x="324455" y="2471525"/>
            <a:ext cx="5138686" cy="1318988"/>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dirty="0">
                <a:solidFill>
                  <a:schemeClr val="tx1"/>
                </a:solidFill>
                <a:latin typeface="+mn-ea"/>
              </a:rPr>
              <a:t>事業者から懸念事項のある</a:t>
            </a:r>
            <a:r>
              <a:rPr kumimoji="1" lang="ja-JP" altLang="en-US" sz="1300" b="1" dirty="0">
                <a:solidFill>
                  <a:schemeClr val="tx1"/>
                </a:solidFill>
                <a:latin typeface="+mn-ea"/>
              </a:rPr>
              <a:t>児童・保護者について報告を受けた場合、速やかに対応できる体制</a:t>
            </a:r>
            <a:r>
              <a:rPr kumimoji="1" lang="ja-JP" altLang="en-US" sz="1300" dirty="0">
                <a:solidFill>
                  <a:schemeClr val="tx1"/>
                </a:solidFill>
                <a:latin typeface="+mn-ea"/>
              </a:rPr>
              <a:t>を整備しておきましょう。特に、関係機関と連携を行うための</a:t>
            </a:r>
            <a:r>
              <a:rPr kumimoji="1" lang="ja-JP" altLang="en-US" sz="1300" b="1" dirty="0">
                <a:solidFill>
                  <a:schemeClr val="tx1"/>
                </a:solidFill>
                <a:latin typeface="+mn-ea"/>
              </a:rPr>
              <a:t>会議体を整備</a:t>
            </a:r>
            <a:r>
              <a:rPr kumimoji="1" lang="ja-JP" altLang="en-US" sz="1300" dirty="0">
                <a:solidFill>
                  <a:schemeClr val="tx1"/>
                </a:solidFill>
                <a:latin typeface="+mn-ea"/>
              </a:rPr>
              <a:t>しておくことが有効です（既存の会議体を活用できると効率的です）。</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r>
              <a:rPr kumimoji="1" lang="ja-JP" altLang="en-US" sz="1300" dirty="0">
                <a:solidFill>
                  <a:schemeClr val="tx1"/>
                </a:solidFill>
                <a:latin typeface="+mn-ea"/>
              </a:rPr>
              <a:t>なお、要対協ケースでない場合の情報共有が困難となる場合があるため、利用申請時等で関係機関間での情報共有に同意をもらうことが有効です。</a:t>
            </a:r>
            <a:endParaRPr kumimoji="1" lang="en-US" altLang="ja-JP" sz="1300" dirty="0">
              <a:solidFill>
                <a:schemeClr val="tx1"/>
              </a:solidFill>
              <a:latin typeface="+mn-ea"/>
            </a:endParaRPr>
          </a:p>
        </p:txBody>
      </p:sp>
      <p:sp>
        <p:nvSpPr>
          <p:cNvPr id="9" name="二等辺三角形 8">
            <a:extLst>
              <a:ext uri="{FF2B5EF4-FFF2-40B4-BE49-F238E27FC236}">
                <a16:creationId xmlns:a16="http://schemas.microsoft.com/office/drawing/2014/main" id="{AFB8A312-21F8-349B-6261-E382439B6B25}"/>
              </a:ext>
            </a:extLst>
          </p:cNvPr>
          <p:cNvSpPr/>
          <p:nvPr/>
        </p:nvSpPr>
        <p:spPr>
          <a:xfrm rot="14031581">
            <a:off x="1040989" y="868887"/>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2" name="四角形: 角を丸くする 21">
            <a:extLst>
              <a:ext uri="{FF2B5EF4-FFF2-40B4-BE49-F238E27FC236}">
                <a16:creationId xmlns:a16="http://schemas.microsoft.com/office/drawing/2014/main" id="{1CA67DE7-9E17-406B-9D44-E8B854F1D011}"/>
              </a:ext>
            </a:extLst>
          </p:cNvPr>
          <p:cNvSpPr/>
          <p:nvPr/>
        </p:nvSpPr>
        <p:spPr>
          <a:xfrm>
            <a:off x="1268178" y="724057"/>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3" name="四角形: 角を丸くする 22">
            <a:extLst>
              <a:ext uri="{FF2B5EF4-FFF2-40B4-BE49-F238E27FC236}">
                <a16:creationId xmlns:a16="http://schemas.microsoft.com/office/drawing/2014/main" id="{91714B58-4FBA-32C4-C133-165D9A76856D}"/>
              </a:ext>
            </a:extLst>
          </p:cNvPr>
          <p:cNvSpPr/>
          <p:nvPr/>
        </p:nvSpPr>
        <p:spPr>
          <a:xfrm>
            <a:off x="1363047" y="799511"/>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26" name="グラフィックス 105" descr="オフィス ワーカー (男性) 単色塗りつぶし">
            <a:extLst>
              <a:ext uri="{FF2B5EF4-FFF2-40B4-BE49-F238E27FC236}">
                <a16:creationId xmlns:a16="http://schemas.microsoft.com/office/drawing/2014/main" id="{89603B81-69B0-2DB3-C1CB-77306DFCC78C}"/>
              </a:ext>
            </a:extLst>
          </p:cNvPr>
          <p:cNvGrpSpPr/>
          <p:nvPr/>
        </p:nvGrpSpPr>
        <p:grpSpPr>
          <a:xfrm>
            <a:off x="312704" y="930044"/>
            <a:ext cx="609561" cy="751636"/>
            <a:chOff x="312704" y="5443588"/>
            <a:chExt cx="609561" cy="751636"/>
          </a:xfrm>
          <a:solidFill>
            <a:schemeClr val="tx2">
              <a:lumMod val="50000"/>
            </a:schemeClr>
          </a:solidFill>
        </p:grpSpPr>
        <p:sp>
          <p:nvSpPr>
            <p:cNvPr id="27" name="フリーフォーム: 図形 26">
              <a:extLst>
                <a:ext uri="{FF2B5EF4-FFF2-40B4-BE49-F238E27FC236}">
                  <a16:creationId xmlns:a16="http://schemas.microsoft.com/office/drawing/2014/main" id="{94035B38-DB52-D6E4-277A-8D29A892774F}"/>
                </a:ext>
              </a:extLst>
            </p:cNvPr>
            <p:cNvSpPr/>
            <p:nvPr/>
          </p:nvSpPr>
          <p:spPr>
            <a:xfrm>
              <a:off x="569879" y="5872214"/>
              <a:ext cx="95250" cy="57150"/>
            </a:xfrm>
            <a:custGeom>
              <a:avLst/>
              <a:gdLst>
                <a:gd name="connsiteX0" fmla="*/ 18478 w 95250"/>
                <a:gd name="connsiteY0" fmla="*/ 57150 h 57150"/>
                <a:gd name="connsiteX1" fmla="*/ 76772 w 95250"/>
                <a:gd name="connsiteY1" fmla="*/ 57150 h 57150"/>
                <a:gd name="connsiteX2" fmla="*/ 95250 w 95250"/>
                <a:gd name="connsiteY2" fmla="*/ 0 h 57150"/>
                <a:gd name="connsiteX3" fmla="*/ 0 w 95250"/>
                <a:gd name="connsiteY3" fmla="*/ 0 h 57150"/>
                <a:gd name="connsiteX4" fmla="*/ 18478 w 95250"/>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18478" y="57150"/>
                  </a:moveTo>
                  <a:lnTo>
                    <a:pt x="76772" y="57150"/>
                  </a:lnTo>
                  <a:lnTo>
                    <a:pt x="95250" y="0"/>
                  </a:lnTo>
                  <a:lnTo>
                    <a:pt x="0" y="0"/>
                  </a:lnTo>
                  <a:lnTo>
                    <a:pt x="18478" y="5715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6B771748-266A-D8DF-F8F9-3AB1FCE80564}"/>
                </a:ext>
              </a:extLst>
            </p:cNvPr>
            <p:cNvSpPr/>
            <p:nvPr/>
          </p:nvSpPr>
          <p:spPr>
            <a:xfrm>
              <a:off x="576832" y="5948414"/>
              <a:ext cx="81343" cy="228600"/>
            </a:xfrm>
            <a:custGeom>
              <a:avLst/>
              <a:gdLst>
                <a:gd name="connsiteX0" fmla="*/ 12954 w 81343"/>
                <a:gd name="connsiteY0" fmla="*/ 0 h 228600"/>
                <a:gd name="connsiteX1" fmla="*/ 0 w 81343"/>
                <a:gd name="connsiteY1" fmla="*/ 187928 h 228600"/>
                <a:gd name="connsiteX2" fmla="*/ 40672 w 81343"/>
                <a:gd name="connsiteY2" fmla="*/ 228600 h 228600"/>
                <a:gd name="connsiteX3" fmla="*/ 81344 w 81343"/>
                <a:gd name="connsiteY3" fmla="*/ 187928 h 228600"/>
                <a:gd name="connsiteX4" fmla="*/ 68390 w 81343"/>
                <a:gd name="connsiteY4" fmla="*/ 0 h 228600"/>
                <a:gd name="connsiteX5" fmla="*/ 12954 w 81343"/>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43" h="228600">
                  <a:moveTo>
                    <a:pt x="12954" y="0"/>
                  </a:moveTo>
                  <a:lnTo>
                    <a:pt x="0" y="187928"/>
                  </a:lnTo>
                  <a:lnTo>
                    <a:pt x="40672" y="228600"/>
                  </a:lnTo>
                  <a:lnTo>
                    <a:pt x="81344" y="187928"/>
                  </a:lnTo>
                  <a:lnTo>
                    <a:pt x="68390" y="0"/>
                  </a:lnTo>
                  <a:lnTo>
                    <a:pt x="12954" y="0"/>
                  </a:ln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62BD375F-CBE5-20E5-90D6-D356EC300CF7}"/>
                </a:ext>
              </a:extLst>
            </p:cNvPr>
            <p:cNvSpPr/>
            <p:nvPr/>
          </p:nvSpPr>
          <p:spPr>
            <a:xfrm>
              <a:off x="312704" y="5443588"/>
              <a:ext cx="609561" cy="751636"/>
            </a:xfrm>
            <a:custGeom>
              <a:avLst/>
              <a:gdLst>
                <a:gd name="connsiteX0" fmla="*/ 609543 w 609561"/>
                <a:gd name="connsiteY0" fmla="*/ 533019 h 751636"/>
                <a:gd name="connsiteX1" fmla="*/ 573977 w 609561"/>
                <a:gd name="connsiteY1" fmla="*/ 461582 h 751636"/>
                <a:gd name="connsiteX2" fmla="*/ 452666 w 609561"/>
                <a:gd name="connsiteY2" fmla="*/ 398774 h 751636"/>
                <a:gd name="connsiteX3" fmla="*/ 405946 w 609561"/>
                <a:gd name="connsiteY3" fmla="*/ 379600 h 751636"/>
                <a:gd name="connsiteX4" fmla="*/ 400040 w 609561"/>
                <a:gd name="connsiteY4" fmla="*/ 370789 h 751636"/>
                <a:gd name="connsiteX5" fmla="*/ 400040 w 609561"/>
                <a:gd name="connsiteY5" fmla="*/ 347415 h 751636"/>
                <a:gd name="connsiteX6" fmla="*/ 457057 w 609561"/>
                <a:gd name="connsiteY6" fmla="*/ 231562 h 751636"/>
                <a:gd name="connsiteX7" fmla="*/ 481327 w 609561"/>
                <a:gd name="connsiteY7" fmla="*/ 189929 h 751636"/>
                <a:gd name="connsiteX8" fmla="*/ 485575 w 609561"/>
                <a:gd name="connsiteY8" fmla="*/ 162716 h 751636"/>
                <a:gd name="connsiteX9" fmla="*/ 385839 w 609561"/>
                <a:gd name="connsiteY9" fmla="*/ 17936 h 751636"/>
                <a:gd name="connsiteX10" fmla="*/ 371875 w 609561"/>
                <a:gd name="connsiteY10" fmla="*/ 19183 h 751636"/>
                <a:gd name="connsiteX11" fmla="*/ 362255 w 609561"/>
                <a:gd name="connsiteY11" fmla="*/ 25851 h 751636"/>
                <a:gd name="connsiteX12" fmla="*/ 351615 w 609561"/>
                <a:gd name="connsiteY12" fmla="*/ 11306 h 751636"/>
                <a:gd name="connsiteX13" fmla="*/ 337871 w 609561"/>
                <a:gd name="connsiteY13" fmla="*/ 2553 h 751636"/>
                <a:gd name="connsiteX14" fmla="*/ 307867 w 609561"/>
                <a:gd name="connsiteY14" fmla="*/ 0 h 751636"/>
                <a:gd name="connsiteX15" fmla="*/ 132512 w 609561"/>
                <a:gd name="connsiteY15" fmla="*/ 145352 h 751636"/>
                <a:gd name="connsiteX16" fmla="*/ 132131 w 609561"/>
                <a:gd name="connsiteY16" fmla="*/ 147428 h 751636"/>
                <a:gd name="connsiteX17" fmla="*/ 103975 w 609561"/>
                <a:gd name="connsiteY17" fmla="*/ 216646 h 751636"/>
                <a:gd name="connsiteX18" fmla="*/ 152438 w 609561"/>
                <a:gd name="connsiteY18" fmla="*/ 216646 h 751636"/>
                <a:gd name="connsiteX19" fmla="*/ 152438 w 609561"/>
                <a:gd name="connsiteY19" fmla="*/ 228600 h 751636"/>
                <a:gd name="connsiteX20" fmla="*/ 209493 w 609561"/>
                <a:gd name="connsiteY20" fmla="*/ 347348 h 751636"/>
                <a:gd name="connsiteX21" fmla="*/ 209493 w 609561"/>
                <a:gd name="connsiteY21" fmla="*/ 370742 h 751636"/>
                <a:gd name="connsiteX22" fmla="*/ 203587 w 609561"/>
                <a:gd name="connsiteY22" fmla="*/ 379552 h 751636"/>
                <a:gd name="connsiteX23" fmla="*/ 156915 w 609561"/>
                <a:gd name="connsiteY23" fmla="*/ 398688 h 751636"/>
                <a:gd name="connsiteX24" fmla="*/ 35814 w 609561"/>
                <a:gd name="connsiteY24" fmla="*/ 461277 h 751636"/>
                <a:gd name="connsiteX25" fmla="*/ 0 w 609561"/>
                <a:gd name="connsiteY25" fmla="*/ 533400 h 751636"/>
                <a:gd name="connsiteX26" fmla="*/ 0 w 609561"/>
                <a:gd name="connsiteY26" fmla="*/ 700088 h 751636"/>
                <a:gd name="connsiteX27" fmla="*/ 7620 w 609561"/>
                <a:gd name="connsiteY27" fmla="*/ 705803 h 751636"/>
                <a:gd name="connsiteX28" fmla="*/ 221933 w 609561"/>
                <a:gd name="connsiteY28" fmla="*/ 750456 h 751636"/>
                <a:gd name="connsiteX29" fmla="*/ 244345 w 609561"/>
                <a:gd name="connsiteY29" fmla="*/ 751618 h 751636"/>
                <a:gd name="connsiteX30" fmla="*/ 207274 w 609561"/>
                <a:gd name="connsiteY30" fmla="*/ 419195 h 751636"/>
                <a:gd name="connsiteX31" fmla="*/ 218046 w 609561"/>
                <a:gd name="connsiteY31" fmla="*/ 414776 h 751636"/>
                <a:gd name="connsiteX32" fmla="*/ 247593 w 609561"/>
                <a:gd name="connsiteY32" fmla="*/ 370742 h 751636"/>
                <a:gd name="connsiteX33" fmla="*/ 247593 w 609561"/>
                <a:gd name="connsiteY33" fmla="*/ 369789 h 751636"/>
                <a:gd name="connsiteX34" fmla="*/ 361950 w 609561"/>
                <a:gd name="connsiteY34" fmla="*/ 369789 h 751636"/>
                <a:gd name="connsiteX35" fmla="*/ 361950 w 609561"/>
                <a:gd name="connsiteY35" fmla="*/ 370742 h 751636"/>
                <a:gd name="connsiteX36" fmla="*/ 391478 w 609561"/>
                <a:gd name="connsiteY36" fmla="*/ 414795 h 751636"/>
                <a:gd name="connsiteX37" fmla="*/ 402250 w 609561"/>
                <a:gd name="connsiteY37" fmla="*/ 419214 h 751636"/>
                <a:gd name="connsiteX38" fmla="*/ 365169 w 609561"/>
                <a:gd name="connsiteY38" fmla="*/ 751637 h 751636"/>
                <a:gd name="connsiteX39" fmla="*/ 387572 w 609561"/>
                <a:gd name="connsiteY39" fmla="*/ 750475 h 751636"/>
                <a:gd name="connsiteX40" fmla="*/ 601942 w 609561"/>
                <a:gd name="connsiteY40" fmla="*/ 705822 h 751636"/>
                <a:gd name="connsiteX41" fmla="*/ 609562 w 609561"/>
                <a:gd name="connsiteY41" fmla="*/ 700107 h 751636"/>
                <a:gd name="connsiteX42" fmla="*/ 190538 w 609561"/>
                <a:gd name="connsiteY42" fmla="*/ 228600 h 751636"/>
                <a:gd name="connsiteX43" fmla="*/ 190538 w 609561"/>
                <a:gd name="connsiteY43" fmla="*/ 216646 h 751636"/>
                <a:gd name="connsiteX44" fmla="*/ 256918 w 609561"/>
                <a:gd name="connsiteY44" fmla="*/ 216646 h 751636"/>
                <a:gd name="connsiteX45" fmla="*/ 384362 w 609561"/>
                <a:gd name="connsiteY45" fmla="*/ 127435 h 751636"/>
                <a:gd name="connsiteX46" fmla="*/ 419138 w 609561"/>
                <a:gd name="connsiteY46" fmla="*/ 131912 h 751636"/>
                <a:gd name="connsiteX47" fmla="*/ 419138 w 609561"/>
                <a:gd name="connsiteY47" fmla="*/ 228600 h 751636"/>
                <a:gd name="connsiteX48" fmla="*/ 304838 w 609561"/>
                <a:gd name="connsiteY48" fmla="*/ 342900 h 751636"/>
                <a:gd name="connsiteX49" fmla="*/ 190538 w 609561"/>
                <a:gd name="connsiteY49" fmla="*/ 228600 h 751636"/>
                <a:gd name="connsiteX50" fmla="*/ 533390 w 609561"/>
                <a:gd name="connsiteY50" fmla="*/ 581025 h 751636"/>
                <a:gd name="connsiteX51" fmla="*/ 447665 w 609561"/>
                <a:gd name="connsiteY51" fmla="*/ 581025 h 751636"/>
                <a:gd name="connsiteX52" fmla="*/ 447665 w 609561"/>
                <a:gd name="connsiteY52" fmla="*/ 561975 h 751636"/>
                <a:gd name="connsiteX53" fmla="*/ 533390 w 609561"/>
                <a:gd name="connsiteY53" fmla="*/ 561975 h 7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9561" h="751636">
                  <a:moveTo>
                    <a:pt x="609543" y="533019"/>
                  </a:moveTo>
                  <a:cubicBezTo>
                    <a:pt x="609008" y="505076"/>
                    <a:pt x="595951" y="478850"/>
                    <a:pt x="573977" y="461582"/>
                  </a:cubicBezTo>
                  <a:cubicBezTo>
                    <a:pt x="538391" y="432454"/>
                    <a:pt x="496567" y="414471"/>
                    <a:pt x="452666" y="398774"/>
                  </a:cubicBezTo>
                  <a:lnTo>
                    <a:pt x="405946" y="379600"/>
                  </a:lnTo>
                  <a:cubicBezTo>
                    <a:pt x="402373" y="378132"/>
                    <a:pt x="400040" y="374652"/>
                    <a:pt x="400040" y="370789"/>
                  </a:cubicBezTo>
                  <a:lnTo>
                    <a:pt x="400040" y="347415"/>
                  </a:lnTo>
                  <a:cubicBezTo>
                    <a:pt x="435313" y="319185"/>
                    <a:pt x="456206" y="276733"/>
                    <a:pt x="457057" y="231562"/>
                  </a:cubicBezTo>
                  <a:lnTo>
                    <a:pt x="481327" y="189929"/>
                  </a:lnTo>
                  <a:cubicBezTo>
                    <a:pt x="484961" y="181346"/>
                    <a:pt x="486420" y="171998"/>
                    <a:pt x="485575" y="162716"/>
                  </a:cubicBezTo>
                  <a:cubicBezTo>
                    <a:pt x="480054" y="100293"/>
                    <a:pt x="442197" y="45338"/>
                    <a:pt x="385839" y="17936"/>
                  </a:cubicBezTo>
                  <a:cubicBezTo>
                    <a:pt x="381299" y="15806"/>
                    <a:pt x="375965" y="16282"/>
                    <a:pt x="371875" y="19183"/>
                  </a:cubicBezTo>
                  <a:lnTo>
                    <a:pt x="362255" y="25851"/>
                  </a:lnTo>
                  <a:lnTo>
                    <a:pt x="351615" y="11306"/>
                  </a:lnTo>
                  <a:cubicBezTo>
                    <a:pt x="348341" y="6719"/>
                    <a:pt x="343413" y="3581"/>
                    <a:pt x="337871" y="2553"/>
                  </a:cubicBezTo>
                  <a:cubicBezTo>
                    <a:pt x="327961" y="843"/>
                    <a:pt x="317923" y="-11"/>
                    <a:pt x="307867" y="0"/>
                  </a:cubicBezTo>
                  <a:cubicBezTo>
                    <a:pt x="222079" y="11"/>
                    <a:pt x="148435" y="61054"/>
                    <a:pt x="132512" y="145352"/>
                  </a:cubicBezTo>
                  <a:lnTo>
                    <a:pt x="132131" y="147428"/>
                  </a:lnTo>
                  <a:cubicBezTo>
                    <a:pt x="127506" y="172163"/>
                    <a:pt x="117929" y="195706"/>
                    <a:pt x="103975" y="216646"/>
                  </a:cubicBezTo>
                  <a:lnTo>
                    <a:pt x="152438" y="216646"/>
                  </a:lnTo>
                  <a:lnTo>
                    <a:pt x="152438" y="228600"/>
                  </a:lnTo>
                  <a:cubicBezTo>
                    <a:pt x="152441" y="274793"/>
                    <a:pt x="173432" y="318481"/>
                    <a:pt x="209493" y="347348"/>
                  </a:cubicBezTo>
                  <a:lnTo>
                    <a:pt x="209493" y="370742"/>
                  </a:lnTo>
                  <a:cubicBezTo>
                    <a:pt x="209493" y="374604"/>
                    <a:pt x="207160" y="378085"/>
                    <a:pt x="203587" y="379552"/>
                  </a:cubicBezTo>
                  <a:lnTo>
                    <a:pt x="156915" y="398688"/>
                  </a:lnTo>
                  <a:cubicBezTo>
                    <a:pt x="112986" y="414395"/>
                    <a:pt x="71190" y="432349"/>
                    <a:pt x="35814" y="461277"/>
                  </a:cubicBezTo>
                  <a:cubicBezTo>
                    <a:pt x="13593" y="478673"/>
                    <a:pt x="430" y="505183"/>
                    <a:pt x="0" y="533400"/>
                  </a:cubicBezTo>
                  <a:lnTo>
                    <a:pt x="0" y="700088"/>
                  </a:lnTo>
                  <a:lnTo>
                    <a:pt x="7620" y="705803"/>
                  </a:lnTo>
                  <a:cubicBezTo>
                    <a:pt x="49387" y="737130"/>
                    <a:pt x="159849" y="747227"/>
                    <a:pt x="221933" y="750456"/>
                  </a:cubicBezTo>
                  <a:lnTo>
                    <a:pt x="244345" y="751618"/>
                  </a:lnTo>
                  <a:lnTo>
                    <a:pt x="207274" y="419195"/>
                  </a:lnTo>
                  <a:lnTo>
                    <a:pt x="218046" y="414776"/>
                  </a:lnTo>
                  <a:cubicBezTo>
                    <a:pt x="235941" y="407482"/>
                    <a:pt x="247626" y="390066"/>
                    <a:pt x="247593" y="370742"/>
                  </a:cubicBezTo>
                  <a:lnTo>
                    <a:pt x="247593" y="369789"/>
                  </a:lnTo>
                  <a:cubicBezTo>
                    <a:pt x="284243" y="384757"/>
                    <a:pt x="325300" y="384757"/>
                    <a:pt x="361950" y="369789"/>
                  </a:cubicBezTo>
                  <a:lnTo>
                    <a:pt x="361950" y="370742"/>
                  </a:lnTo>
                  <a:cubicBezTo>
                    <a:pt x="361905" y="390068"/>
                    <a:pt x="373584" y="407492"/>
                    <a:pt x="391478" y="414795"/>
                  </a:cubicBezTo>
                  <a:lnTo>
                    <a:pt x="402250" y="419214"/>
                  </a:lnTo>
                  <a:lnTo>
                    <a:pt x="365169" y="751637"/>
                  </a:lnTo>
                  <a:lnTo>
                    <a:pt x="387572" y="750475"/>
                  </a:lnTo>
                  <a:cubicBezTo>
                    <a:pt x="449704" y="747246"/>
                    <a:pt x="560165" y="737140"/>
                    <a:pt x="601942" y="705822"/>
                  </a:cubicBezTo>
                  <a:lnTo>
                    <a:pt x="609562" y="700107"/>
                  </a:lnTo>
                  <a:close/>
                  <a:moveTo>
                    <a:pt x="190538" y="228600"/>
                  </a:moveTo>
                  <a:lnTo>
                    <a:pt x="190538" y="216646"/>
                  </a:lnTo>
                  <a:lnTo>
                    <a:pt x="256918" y="216646"/>
                  </a:lnTo>
                  <a:cubicBezTo>
                    <a:pt x="354835" y="216646"/>
                    <a:pt x="341519" y="138608"/>
                    <a:pt x="384362" y="127435"/>
                  </a:cubicBezTo>
                  <a:cubicBezTo>
                    <a:pt x="396137" y="125242"/>
                    <a:pt x="408302" y="126808"/>
                    <a:pt x="419138" y="131912"/>
                  </a:cubicBezTo>
                  <a:lnTo>
                    <a:pt x="419138" y="228600"/>
                  </a:lnTo>
                  <a:cubicBezTo>
                    <a:pt x="419138" y="291726"/>
                    <a:pt x="367964" y="342900"/>
                    <a:pt x="304838" y="342900"/>
                  </a:cubicBezTo>
                  <a:cubicBezTo>
                    <a:pt x="241712" y="342900"/>
                    <a:pt x="190538" y="291726"/>
                    <a:pt x="190538" y="228600"/>
                  </a:cubicBezTo>
                  <a:close/>
                  <a:moveTo>
                    <a:pt x="533390" y="581025"/>
                  </a:moveTo>
                  <a:lnTo>
                    <a:pt x="447665" y="581025"/>
                  </a:lnTo>
                  <a:lnTo>
                    <a:pt x="447665" y="561975"/>
                  </a:lnTo>
                  <a:lnTo>
                    <a:pt x="533390" y="561975"/>
                  </a:lnTo>
                  <a:close/>
                </a:path>
              </a:pathLst>
            </a:custGeom>
            <a:solidFill>
              <a:schemeClr val="tx2">
                <a:lumMod val="50000"/>
              </a:schemeClr>
            </a:solidFill>
            <a:ln w="9525" cap="flat">
              <a:noFill/>
              <a:prstDash val="solid"/>
              <a:miter/>
            </a:ln>
          </p:spPr>
          <p:txBody>
            <a:bodyPr rtlCol="0" anchor="ctr"/>
            <a:lstStyle/>
            <a:p>
              <a:endParaRPr lang="ja-JP" altLang="en-US"/>
            </a:p>
          </p:txBody>
        </p:sp>
      </p:grpSp>
      <p:sp>
        <p:nvSpPr>
          <p:cNvPr id="30" name="正方形/長方形 29">
            <a:extLst>
              <a:ext uri="{FF2B5EF4-FFF2-40B4-BE49-F238E27FC236}">
                <a16:creationId xmlns:a16="http://schemas.microsoft.com/office/drawing/2014/main" id="{26436CEF-4724-835E-1F4C-F445AAACD6BA}"/>
              </a:ext>
            </a:extLst>
          </p:cNvPr>
          <p:cNvSpPr/>
          <p:nvPr/>
        </p:nvSpPr>
        <p:spPr>
          <a:xfrm>
            <a:off x="1809940" y="796612"/>
            <a:ext cx="485672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各種関係機関との連携はどのように行ったらよいでしょうか？</a:t>
            </a:r>
          </a:p>
        </p:txBody>
      </p:sp>
      <p:sp>
        <p:nvSpPr>
          <p:cNvPr id="31" name="正方形/長方形 30">
            <a:extLst>
              <a:ext uri="{FF2B5EF4-FFF2-40B4-BE49-F238E27FC236}">
                <a16:creationId xmlns:a16="http://schemas.microsoft.com/office/drawing/2014/main" id="{4AAA7775-22E7-48AB-DF74-CB0BBA326A88}"/>
              </a:ext>
            </a:extLst>
          </p:cNvPr>
          <p:cNvSpPr/>
          <p:nvPr/>
        </p:nvSpPr>
        <p:spPr>
          <a:xfrm>
            <a:off x="454661" y="572099"/>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19" name="タイトル 17">
            <a:extLst>
              <a:ext uri="{FF2B5EF4-FFF2-40B4-BE49-F238E27FC236}">
                <a16:creationId xmlns:a16="http://schemas.microsoft.com/office/drawing/2014/main" id="{AAB19BFE-F98E-F35F-2B2F-8A1D56269A19}"/>
              </a:ext>
            </a:extLst>
          </p:cNvPr>
          <p:cNvSpPr>
            <a:spLocks noGrp="1"/>
          </p:cNvSpPr>
          <p:nvPr>
            <p:ph type="title"/>
          </p:nvPr>
        </p:nvSpPr>
        <p:spPr>
          <a:xfrm>
            <a:off x="152400" y="128588"/>
            <a:ext cx="6553200" cy="360362"/>
          </a:xfrm>
        </p:spPr>
        <p:txBody>
          <a:bodyPr/>
          <a:lstStyle/>
          <a:p>
            <a:r>
              <a:rPr lang="ja-JP" altLang="en-US"/>
              <a:t>事業</a:t>
            </a:r>
            <a:r>
              <a:rPr lang="ja-JP" altLang="en-US">
                <a:solidFill>
                  <a:schemeClr val="accent1"/>
                </a:solidFill>
              </a:rPr>
              <a:t>実施時</a:t>
            </a:r>
            <a:endParaRPr lang="ja-JP" altLang="en-US"/>
          </a:p>
        </p:txBody>
      </p:sp>
      <p:sp>
        <p:nvSpPr>
          <p:cNvPr id="42" name="正方形/長方形 41">
            <a:extLst>
              <a:ext uri="{FF2B5EF4-FFF2-40B4-BE49-F238E27FC236}">
                <a16:creationId xmlns:a16="http://schemas.microsoft.com/office/drawing/2014/main" id="{886FA25C-F26B-87C0-CB87-A7CEAAB97864}"/>
              </a:ext>
            </a:extLst>
          </p:cNvPr>
          <p:cNvSpPr/>
          <p:nvPr/>
        </p:nvSpPr>
        <p:spPr>
          <a:xfrm>
            <a:off x="766902" y="3782268"/>
            <a:ext cx="4695482" cy="386971"/>
          </a:xfrm>
          <a:prstGeom prst="rect">
            <a:avLst/>
          </a:prstGeom>
          <a:solidFill>
            <a:schemeClr val="tx1">
              <a:lumMod val="10000"/>
              <a:lumOff val="9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en-US" altLang="ja-JP" sz="1050">
                <a:solidFill>
                  <a:schemeClr val="tx1"/>
                </a:solidFill>
                <a:latin typeface="+mn-ea"/>
                <a:cs typeface="メイリオ" panose="020B0604030504040204" pitchFamily="50" charset="-128"/>
              </a:rPr>
              <a:t>[</a:t>
            </a:r>
            <a:r>
              <a:rPr kumimoji="1" lang="ja-JP" altLang="en-US" sz="1050">
                <a:solidFill>
                  <a:schemeClr val="tx1"/>
                </a:solidFill>
                <a:latin typeface="+mn-ea"/>
                <a:cs typeface="メイリオ" panose="020B0604030504040204" pitchFamily="50" charset="-128"/>
              </a:rPr>
              <a:t>活用できる既存会議体の例</a:t>
            </a:r>
            <a:r>
              <a:rPr kumimoji="1" lang="en-US" altLang="ja-JP" sz="1050">
                <a:solidFill>
                  <a:schemeClr val="tx1"/>
                </a:solidFill>
                <a:latin typeface="+mn-ea"/>
                <a:cs typeface="メイリオ" panose="020B0604030504040204" pitchFamily="50" charset="-128"/>
              </a:rPr>
              <a:t>]</a:t>
            </a:r>
          </a:p>
          <a:p>
            <a:r>
              <a:rPr kumimoji="1" lang="ja-JP" altLang="en-US" sz="1050">
                <a:solidFill>
                  <a:schemeClr val="tx1"/>
                </a:solidFill>
                <a:latin typeface="+mn-ea"/>
              </a:rPr>
              <a:t>要対協ケース会議、重層的支援体制整備事業の会議、生活困窮者支援の会議、等</a:t>
            </a:r>
            <a:endParaRPr kumimoji="1" lang="ja-JP" altLang="en-US" sz="1050">
              <a:solidFill>
                <a:schemeClr val="tx1"/>
              </a:solidFill>
              <a:latin typeface="+mn-ea"/>
              <a:cs typeface="メイリオ" panose="020B0604030504040204" pitchFamily="50" charset="-128"/>
            </a:endParaRPr>
          </a:p>
        </p:txBody>
      </p:sp>
      <p:sp>
        <p:nvSpPr>
          <p:cNvPr id="43" name="四角形: 角を丸くする 42">
            <a:extLst>
              <a:ext uri="{FF2B5EF4-FFF2-40B4-BE49-F238E27FC236}">
                <a16:creationId xmlns:a16="http://schemas.microsoft.com/office/drawing/2014/main" id="{31F26C28-41DD-EABB-EB4A-8F7DF741E1D9}"/>
              </a:ext>
            </a:extLst>
          </p:cNvPr>
          <p:cNvSpPr/>
          <p:nvPr/>
        </p:nvSpPr>
        <p:spPr>
          <a:xfrm>
            <a:off x="322940" y="4129913"/>
            <a:ext cx="5138686" cy="503213"/>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自治体・事業者間は</a:t>
            </a:r>
            <a:r>
              <a:rPr kumimoji="1" lang="ja-JP" altLang="en-US" sz="1300" b="1">
                <a:solidFill>
                  <a:schemeClr val="tx1"/>
                </a:solidFill>
                <a:latin typeface="+mn-ea"/>
              </a:rPr>
              <a:t>密に連携できる体制を整えることが重要</a:t>
            </a:r>
            <a:r>
              <a:rPr kumimoji="1" lang="ja-JP" altLang="en-US" sz="1300">
                <a:solidFill>
                  <a:schemeClr val="tx1"/>
                </a:solidFill>
                <a:latin typeface="+mn-ea"/>
              </a:rPr>
              <a:t>です。定期報告のほかに以下のような連携を行っている事例があります。</a:t>
            </a:r>
            <a:endParaRPr kumimoji="1" lang="en-US" altLang="ja-JP" sz="1300">
              <a:solidFill>
                <a:schemeClr val="tx1"/>
              </a:solidFill>
              <a:latin typeface="+mn-ea"/>
            </a:endParaRPr>
          </a:p>
        </p:txBody>
      </p:sp>
      <p:sp>
        <p:nvSpPr>
          <p:cNvPr id="44" name="正方形/長方形 43">
            <a:extLst>
              <a:ext uri="{FF2B5EF4-FFF2-40B4-BE49-F238E27FC236}">
                <a16:creationId xmlns:a16="http://schemas.microsoft.com/office/drawing/2014/main" id="{668D20E4-E44A-1F6A-381E-DD32545140EA}"/>
              </a:ext>
            </a:extLst>
          </p:cNvPr>
          <p:cNvSpPr/>
          <p:nvPr/>
        </p:nvSpPr>
        <p:spPr>
          <a:xfrm>
            <a:off x="766902" y="4613951"/>
            <a:ext cx="4695482" cy="468235"/>
          </a:xfrm>
          <a:prstGeom prst="rect">
            <a:avLst/>
          </a:prstGeom>
          <a:solidFill>
            <a:schemeClr val="tx1">
              <a:lumMod val="10000"/>
              <a:lumOff val="9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en-US" altLang="ja-JP" sz="1050">
                <a:solidFill>
                  <a:schemeClr val="tx1"/>
                </a:solidFill>
                <a:latin typeface="+mn-ea"/>
                <a:cs typeface="メイリオ" panose="020B0604030504040204" pitchFamily="50" charset="-128"/>
              </a:rPr>
              <a:t>[</a:t>
            </a:r>
            <a:r>
              <a:rPr kumimoji="1" lang="ja-JP" altLang="en-US" sz="1050">
                <a:solidFill>
                  <a:schemeClr val="tx1"/>
                </a:solidFill>
                <a:latin typeface="+mn-ea"/>
                <a:cs typeface="メイリオ" panose="020B0604030504040204" pitchFamily="50" charset="-128"/>
              </a:rPr>
              <a:t>自治体・事業者間の連携工夫例</a:t>
            </a:r>
            <a:r>
              <a:rPr kumimoji="1" lang="en-US" altLang="ja-JP" sz="1050">
                <a:solidFill>
                  <a:schemeClr val="tx1"/>
                </a:solidFill>
                <a:latin typeface="+mn-ea"/>
                <a:cs typeface="メイリオ" panose="020B0604030504040204" pitchFamily="50" charset="-128"/>
              </a:rPr>
              <a:t>]</a:t>
            </a:r>
          </a:p>
          <a:p>
            <a:r>
              <a:rPr kumimoji="1" lang="ja-JP" altLang="en-US" sz="1050">
                <a:solidFill>
                  <a:schemeClr val="tx1"/>
                </a:solidFill>
                <a:latin typeface="+mn-ea"/>
              </a:rPr>
              <a:t>月１回程度打合せを実施、学期に１度事業者・自治体・保護者の</a:t>
            </a:r>
            <a:r>
              <a:rPr kumimoji="1" lang="en-US" altLang="ja-JP" sz="1050">
                <a:solidFill>
                  <a:schemeClr val="tx1"/>
                </a:solidFill>
                <a:latin typeface="+mn-ea"/>
              </a:rPr>
              <a:t>3</a:t>
            </a:r>
            <a:r>
              <a:rPr kumimoji="1" lang="ja-JP" altLang="en-US" sz="1050">
                <a:solidFill>
                  <a:schemeClr val="tx1"/>
                </a:solidFill>
                <a:latin typeface="+mn-ea"/>
              </a:rPr>
              <a:t>者で面談を実施、連絡担当となる担当者を定めてスムーズな連絡体制構築、等</a:t>
            </a:r>
            <a:endParaRPr kumimoji="1" lang="ja-JP" altLang="en-US" sz="1050">
              <a:solidFill>
                <a:schemeClr val="tx1"/>
              </a:solidFill>
              <a:latin typeface="+mn-ea"/>
              <a:cs typeface="メイリオ" panose="020B0604030504040204" pitchFamily="50" charset="-128"/>
            </a:endParaRPr>
          </a:p>
        </p:txBody>
      </p:sp>
      <p:sp>
        <p:nvSpPr>
          <p:cNvPr id="45" name="二等辺三角形 44">
            <a:extLst>
              <a:ext uri="{FF2B5EF4-FFF2-40B4-BE49-F238E27FC236}">
                <a16:creationId xmlns:a16="http://schemas.microsoft.com/office/drawing/2014/main" id="{BE842ED0-AD71-601F-6093-EC1C3BBCD426}"/>
              </a:ext>
            </a:extLst>
          </p:cNvPr>
          <p:cNvSpPr/>
          <p:nvPr/>
        </p:nvSpPr>
        <p:spPr>
          <a:xfrm rot="14031581">
            <a:off x="1039474" y="5602411"/>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46" name="四角形: 角を丸くする 45">
            <a:extLst>
              <a:ext uri="{FF2B5EF4-FFF2-40B4-BE49-F238E27FC236}">
                <a16:creationId xmlns:a16="http://schemas.microsoft.com/office/drawing/2014/main" id="{9E3F275F-46AB-DB8C-D29A-E9AADEA90993}"/>
              </a:ext>
            </a:extLst>
          </p:cNvPr>
          <p:cNvSpPr/>
          <p:nvPr/>
        </p:nvSpPr>
        <p:spPr>
          <a:xfrm>
            <a:off x="1266663" y="5457581"/>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47" name="四角形: 角を丸くする 46">
            <a:extLst>
              <a:ext uri="{FF2B5EF4-FFF2-40B4-BE49-F238E27FC236}">
                <a16:creationId xmlns:a16="http://schemas.microsoft.com/office/drawing/2014/main" id="{37A3B6EF-33FD-FC3D-6F14-6E36BAFABF30}"/>
              </a:ext>
            </a:extLst>
          </p:cNvPr>
          <p:cNvSpPr/>
          <p:nvPr/>
        </p:nvSpPr>
        <p:spPr>
          <a:xfrm>
            <a:off x="1361532" y="5533035"/>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48" name="グラフィックス 41" descr="教授 男性 単色塗りつぶし">
            <a:extLst>
              <a:ext uri="{FF2B5EF4-FFF2-40B4-BE49-F238E27FC236}">
                <a16:creationId xmlns:a16="http://schemas.microsoft.com/office/drawing/2014/main" id="{79581755-68A5-7F13-8C69-BCE61B203680}"/>
              </a:ext>
            </a:extLst>
          </p:cNvPr>
          <p:cNvGrpSpPr/>
          <p:nvPr/>
        </p:nvGrpSpPr>
        <p:grpSpPr>
          <a:xfrm>
            <a:off x="5823140" y="7476369"/>
            <a:ext cx="762510" cy="800100"/>
            <a:chOff x="5823140" y="3966989"/>
            <a:chExt cx="762510" cy="800100"/>
          </a:xfrm>
          <a:solidFill>
            <a:schemeClr val="tx2"/>
          </a:solidFill>
        </p:grpSpPr>
        <p:sp>
          <p:nvSpPr>
            <p:cNvPr id="49" name="フリーフォーム: 図形 48">
              <a:extLst>
                <a:ext uri="{FF2B5EF4-FFF2-40B4-BE49-F238E27FC236}">
                  <a16:creationId xmlns:a16="http://schemas.microsoft.com/office/drawing/2014/main" id="{E7FD7B02-0B92-DAEB-175D-0B2D26E4B4B9}"/>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7726BA29-59CF-9F7C-F0B4-A019C7E1D72E}"/>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9CE60A4B-AFDA-34A1-4590-0F93C4974869}"/>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FB410F4B-1909-6082-9DFF-D8D2A4C5C423}"/>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56" name="フリーフォーム: 図形 55">
              <a:extLst>
                <a:ext uri="{FF2B5EF4-FFF2-40B4-BE49-F238E27FC236}">
                  <a16:creationId xmlns:a16="http://schemas.microsoft.com/office/drawing/2014/main" id="{A904805C-6B13-DC5D-018D-F3E1250C3471}"/>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57" name="二等辺三角形 56">
            <a:extLst>
              <a:ext uri="{FF2B5EF4-FFF2-40B4-BE49-F238E27FC236}">
                <a16:creationId xmlns:a16="http://schemas.microsoft.com/office/drawing/2014/main" id="{A727737A-B633-0399-2648-911B8C2679A7}"/>
              </a:ext>
            </a:extLst>
          </p:cNvPr>
          <p:cNvSpPr/>
          <p:nvPr/>
        </p:nvSpPr>
        <p:spPr>
          <a:xfrm rot="7568419" flipH="1">
            <a:off x="5655753" y="7089479"/>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8" name="四角形: 角を丸くする 57">
            <a:extLst>
              <a:ext uri="{FF2B5EF4-FFF2-40B4-BE49-F238E27FC236}">
                <a16:creationId xmlns:a16="http://schemas.microsoft.com/office/drawing/2014/main" id="{657C7FD7-266D-3FCE-AFB0-196B44EB4243}"/>
              </a:ext>
            </a:extLst>
          </p:cNvPr>
          <p:cNvSpPr/>
          <p:nvPr/>
        </p:nvSpPr>
        <p:spPr>
          <a:xfrm>
            <a:off x="197147" y="6507789"/>
            <a:ext cx="5399999" cy="1571163"/>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59" name="四角形: 角を丸くする 58">
            <a:extLst>
              <a:ext uri="{FF2B5EF4-FFF2-40B4-BE49-F238E27FC236}">
                <a16:creationId xmlns:a16="http://schemas.microsoft.com/office/drawing/2014/main" id="{56CE7D41-1AA5-4F85-C87A-6473DF384FAB}"/>
              </a:ext>
            </a:extLst>
          </p:cNvPr>
          <p:cNvSpPr/>
          <p:nvPr/>
        </p:nvSpPr>
        <p:spPr>
          <a:xfrm>
            <a:off x="322940" y="6673703"/>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60" name="正方形/長方形 59">
            <a:extLst>
              <a:ext uri="{FF2B5EF4-FFF2-40B4-BE49-F238E27FC236}">
                <a16:creationId xmlns:a16="http://schemas.microsoft.com/office/drawing/2014/main" id="{05A16990-5A06-DDAD-11F6-41E77527FE04}"/>
              </a:ext>
            </a:extLst>
          </p:cNvPr>
          <p:cNvSpPr/>
          <p:nvPr/>
        </p:nvSpPr>
        <p:spPr>
          <a:xfrm>
            <a:off x="746119" y="6672813"/>
            <a:ext cx="485102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保護者支援のあり方について関係機関で協議できる体制を整えましょう！</a:t>
            </a:r>
          </a:p>
        </p:txBody>
      </p:sp>
      <p:sp>
        <p:nvSpPr>
          <p:cNvPr id="61" name="正方形/長方形 60">
            <a:extLst>
              <a:ext uri="{FF2B5EF4-FFF2-40B4-BE49-F238E27FC236}">
                <a16:creationId xmlns:a16="http://schemas.microsoft.com/office/drawing/2014/main" id="{CC7DF3E9-D95C-7814-414B-05D411835484}"/>
              </a:ext>
            </a:extLst>
          </p:cNvPr>
          <p:cNvSpPr/>
          <p:nvPr/>
        </p:nvSpPr>
        <p:spPr>
          <a:xfrm>
            <a:off x="1808425" y="5533035"/>
            <a:ext cx="511296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保護者支援をどの事業の枠組みで誰が行うべきか難しい</a:t>
            </a:r>
            <a:r>
              <a:rPr kumimoji="1" lang="en-US" altLang="ja-JP" sz="1400" b="1">
                <a:solidFill>
                  <a:schemeClr val="tx2">
                    <a:lumMod val="50000"/>
                  </a:schemeClr>
                </a:solidFill>
                <a:latin typeface="+mn-ea"/>
                <a:cs typeface="メイリオ" panose="020B0604030504040204" pitchFamily="50" charset="-128"/>
              </a:rPr>
              <a:t>...</a:t>
            </a:r>
            <a:endParaRPr kumimoji="1" lang="ja-JP" altLang="en-US" sz="1400" b="1">
              <a:solidFill>
                <a:schemeClr val="tx2">
                  <a:lumMod val="50000"/>
                </a:schemeClr>
              </a:solidFill>
              <a:latin typeface="+mn-ea"/>
              <a:cs typeface="メイリオ" panose="020B0604030504040204" pitchFamily="50" charset="-128"/>
            </a:endParaRPr>
          </a:p>
        </p:txBody>
      </p:sp>
      <p:sp>
        <p:nvSpPr>
          <p:cNvPr id="62" name="四角形: 角を丸くする 61">
            <a:extLst>
              <a:ext uri="{FF2B5EF4-FFF2-40B4-BE49-F238E27FC236}">
                <a16:creationId xmlns:a16="http://schemas.microsoft.com/office/drawing/2014/main" id="{5D070F18-F018-D6C8-598C-3BB02960536C}"/>
              </a:ext>
            </a:extLst>
          </p:cNvPr>
          <p:cNvSpPr/>
          <p:nvPr/>
        </p:nvSpPr>
        <p:spPr>
          <a:xfrm>
            <a:off x="322940" y="7105609"/>
            <a:ext cx="5138686" cy="937399"/>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保護者支援は、施設の職員ではなく、</a:t>
            </a:r>
            <a:r>
              <a:rPr kumimoji="1" lang="ja-JP" altLang="en-US" sz="1300" b="1">
                <a:solidFill>
                  <a:schemeClr val="tx1"/>
                </a:solidFill>
                <a:latin typeface="+mn-ea"/>
              </a:rPr>
              <a:t>こども家庭センターや他事業による支援が適切な場合も考えられます</a:t>
            </a:r>
            <a:r>
              <a:rPr kumimoji="1" lang="ja-JP" altLang="en-US" sz="1300">
                <a:solidFill>
                  <a:schemeClr val="tx1"/>
                </a:solidFill>
                <a:latin typeface="+mn-ea"/>
              </a:rPr>
              <a:t>。誰が支援を行うべきか、各事業の役割や保護者との関係性などを考慮し、</a:t>
            </a:r>
            <a:r>
              <a:rPr kumimoji="1" lang="ja-JP" altLang="en-US" sz="1300" b="1">
                <a:solidFill>
                  <a:schemeClr val="tx1"/>
                </a:solidFill>
                <a:latin typeface="+mn-ea"/>
              </a:rPr>
              <a:t>事業者や関係機関と協議</a:t>
            </a:r>
            <a:r>
              <a:rPr kumimoji="1" lang="ja-JP" altLang="en-US" sz="1300">
                <a:solidFill>
                  <a:schemeClr val="tx1"/>
                </a:solidFill>
                <a:latin typeface="+mn-ea"/>
              </a:rPr>
              <a:t>を行うようにしましょう。</a:t>
            </a:r>
            <a:endParaRPr kumimoji="1" lang="en-US" altLang="ja-JP" sz="1300">
              <a:solidFill>
                <a:schemeClr val="tx1"/>
              </a:solidFill>
              <a:latin typeface="+mn-ea"/>
            </a:endParaRPr>
          </a:p>
        </p:txBody>
      </p:sp>
      <p:sp>
        <p:nvSpPr>
          <p:cNvPr id="63" name="グラフィックス 80" descr="オフィス ワーカー (女性) 単色塗りつぶし">
            <a:extLst>
              <a:ext uri="{FF2B5EF4-FFF2-40B4-BE49-F238E27FC236}">
                <a16:creationId xmlns:a16="http://schemas.microsoft.com/office/drawing/2014/main" id="{EC01FE0C-8D34-0301-F41D-16BC039F8C12}"/>
              </a:ext>
            </a:extLst>
          </p:cNvPr>
          <p:cNvSpPr/>
          <p:nvPr/>
        </p:nvSpPr>
        <p:spPr>
          <a:xfrm>
            <a:off x="320761" y="5662995"/>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96" name="正方形/長方形 95">
            <a:extLst>
              <a:ext uri="{FF2B5EF4-FFF2-40B4-BE49-F238E27FC236}">
                <a16:creationId xmlns:a16="http://schemas.microsoft.com/office/drawing/2014/main" id="{C56F4FC9-1BC5-9E44-7BF8-7CAC6650F4FE}"/>
              </a:ext>
            </a:extLst>
          </p:cNvPr>
          <p:cNvSpPr/>
          <p:nvPr/>
        </p:nvSpPr>
        <p:spPr>
          <a:xfrm>
            <a:off x="472267" y="5295023"/>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97" name="正方形/長方形 96">
            <a:extLst>
              <a:ext uri="{FF2B5EF4-FFF2-40B4-BE49-F238E27FC236}">
                <a16:creationId xmlns:a16="http://schemas.microsoft.com/office/drawing/2014/main" id="{18A88A4E-BF2B-CE2A-793C-13D1692A01D7}"/>
              </a:ext>
            </a:extLst>
          </p:cNvPr>
          <p:cNvSpPr/>
          <p:nvPr/>
        </p:nvSpPr>
        <p:spPr>
          <a:xfrm>
            <a:off x="156381" y="8358288"/>
            <a:ext cx="6390302" cy="942323"/>
          </a:xfrm>
          <a:prstGeom prst="rect">
            <a:avLst/>
          </a:prstGeom>
          <a:solidFill>
            <a:schemeClr val="tx2">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984250" indent="-171450">
              <a:spcAft>
                <a:spcPts val="300"/>
              </a:spcAft>
              <a:buFont typeface="Arial" panose="020B0604020202020204" pitchFamily="34" charset="0"/>
              <a:buChar char="•"/>
            </a:pPr>
            <a:r>
              <a:rPr kumimoji="1" lang="ja-JP" altLang="en-US" sz="1200">
                <a:solidFill>
                  <a:schemeClr val="tx1"/>
                </a:solidFill>
                <a:latin typeface="+mn-ea"/>
              </a:rPr>
              <a:t>本事業は児童と接点が多く</a:t>
            </a:r>
            <a:r>
              <a:rPr kumimoji="1" lang="ja-JP" altLang="en-US" sz="1200" b="1">
                <a:solidFill>
                  <a:schemeClr val="tx1"/>
                </a:solidFill>
                <a:latin typeface="+mn-ea"/>
              </a:rPr>
              <a:t>児童視点での気付きを得やすいことが特徴</a:t>
            </a:r>
            <a:r>
              <a:rPr kumimoji="1" lang="ja-JP" altLang="en-US" sz="1200">
                <a:solidFill>
                  <a:schemeClr val="tx1"/>
                </a:solidFill>
                <a:latin typeface="+mn-ea"/>
              </a:rPr>
              <a:t>です。</a:t>
            </a:r>
            <a:endParaRPr kumimoji="1" lang="en-US" altLang="ja-JP" sz="1200">
              <a:solidFill>
                <a:schemeClr val="tx1"/>
              </a:solidFill>
              <a:latin typeface="+mn-ea"/>
            </a:endParaRPr>
          </a:p>
          <a:p>
            <a:pPr marL="984250" indent="-171450">
              <a:spcAft>
                <a:spcPts val="300"/>
              </a:spcAft>
              <a:buFont typeface="Arial" panose="020B0604020202020204" pitchFamily="34" charset="0"/>
              <a:buChar char="•"/>
            </a:pPr>
            <a:r>
              <a:rPr kumimoji="1" lang="ja-JP" altLang="en-US" sz="1200">
                <a:solidFill>
                  <a:schemeClr val="tx1"/>
                </a:solidFill>
                <a:latin typeface="+mn-ea"/>
              </a:rPr>
              <a:t>本事業の報告から得られる</a:t>
            </a:r>
            <a:r>
              <a:rPr kumimoji="1" lang="ja-JP" altLang="en-US" sz="1200" b="1">
                <a:solidFill>
                  <a:schemeClr val="tx1"/>
                </a:solidFill>
                <a:latin typeface="+mn-ea"/>
              </a:rPr>
              <a:t>児童視点の情報をこども家庭センター等にしっかり共有</a:t>
            </a:r>
            <a:r>
              <a:rPr kumimoji="1" lang="ja-JP" altLang="en-US" sz="1200">
                <a:solidFill>
                  <a:schemeClr val="tx1"/>
                </a:solidFill>
                <a:latin typeface="+mn-ea"/>
              </a:rPr>
              <a:t>することで、本事業におけるリスク検知や効果検証に活用できたり、保護者支援を含め、</a:t>
            </a:r>
            <a:r>
              <a:rPr kumimoji="1" lang="ja-JP" altLang="en-US" sz="1200" b="1">
                <a:solidFill>
                  <a:schemeClr val="tx1"/>
                </a:solidFill>
                <a:latin typeface="+mn-ea"/>
              </a:rPr>
              <a:t>利用家庭への包括的な支援の提供につながります</a:t>
            </a:r>
            <a:r>
              <a:rPr kumimoji="1" lang="ja-JP" altLang="en-US" sz="1200">
                <a:solidFill>
                  <a:schemeClr val="tx1"/>
                </a:solidFill>
                <a:latin typeface="+mn-ea"/>
              </a:rPr>
              <a:t>。</a:t>
            </a:r>
            <a:endParaRPr kumimoji="1" lang="ja-JP" altLang="en-US" sz="1200">
              <a:solidFill>
                <a:schemeClr val="tx1"/>
              </a:solidFill>
              <a:latin typeface="+mn-ea"/>
              <a:cs typeface="メイリオ" panose="020B0604030504040204" pitchFamily="50" charset="-128"/>
            </a:endParaRPr>
          </a:p>
        </p:txBody>
      </p:sp>
      <p:pic>
        <p:nvPicPr>
          <p:cNvPr id="99" name="グラフィックス 98" descr="ライト: オン 単色塗りつぶし">
            <a:extLst>
              <a:ext uri="{FF2B5EF4-FFF2-40B4-BE49-F238E27FC236}">
                <a16:creationId xmlns:a16="http://schemas.microsoft.com/office/drawing/2014/main" id="{2E4DD68C-F38A-CBF8-AA0B-4E1B6B689C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3559" y="8466347"/>
            <a:ext cx="469232" cy="469232"/>
          </a:xfrm>
          <a:prstGeom prst="rect">
            <a:avLst/>
          </a:prstGeom>
        </p:spPr>
      </p:pic>
      <p:sp>
        <p:nvSpPr>
          <p:cNvPr id="100" name="テキスト ボックス 99">
            <a:extLst>
              <a:ext uri="{FF2B5EF4-FFF2-40B4-BE49-F238E27FC236}">
                <a16:creationId xmlns:a16="http://schemas.microsoft.com/office/drawing/2014/main" id="{4DD09019-AD46-2D80-213A-F80112D1A3BE}"/>
              </a:ext>
            </a:extLst>
          </p:cNvPr>
          <p:cNvSpPr txBox="1"/>
          <p:nvPr/>
        </p:nvSpPr>
        <p:spPr>
          <a:xfrm>
            <a:off x="238008" y="8844837"/>
            <a:ext cx="854242" cy="352296"/>
          </a:xfrm>
          <a:prstGeom prst="rect">
            <a:avLst/>
          </a:prstGeom>
          <a:no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en-US" altLang="ja-JP" sz="1400" b="1" kern="0">
                <a:solidFill>
                  <a:schemeClr val="tx2"/>
                </a:solidFill>
                <a:latin typeface="+mn-ea"/>
                <a:cs typeface="メイリオ" panose="020B0604030504040204" pitchFamily="50" charset="-128"/>
              </a:rPr>
              <a:t>Point</a:t>
            </a:r>
            <a:endParaRPr kumimoji="1" lang="ja-JP" altLang="en-US" sz="1400" b="1" kern="0">
              <a:solidFill>
                <a:schemeClr val="tx2"/>
              </a:solidFill>
              <a:latin typeface="+mn-ea"/>
              <a:cs typeface="メイリオ" panose="020B0604030504040204" pitchFamily="50" charset="-128"/>
            </a:endParaRPr>
          </a:p>
        </p:txBody>
      </p:sp>
    </p:spTree>
    <p:extLst>
      <p:ext uri="{BB962C8B-B14F-4D97-AF65-F5344CB8AC3E}">
        <p14:creationId xmlns:p14="http://schemas.microsoft.com/office/powerpoint/2010/main" val="198851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EBF80-A02D-10BE-6E3B-8EE5713E166E}"/>
            </a:ext>
          </a:extLst>
        </p:cNvPr>
        <p:cNvGrpSpPr/>
        <p:nvPr/>
      </p:nvGrpSpPr>
      <p:grpSpPr>
        <a:xfrm>
          <a:off x="0" y="0"/>
          <a:ext cx="0" cy="0"/>
          <a:chOff x="0" y="0"/>
          <a:chExt cx="0" cy="0"/>
        </a:xfrm>
      </p:grpSpPr>
      <p:sp>
        <p:nvSpPr>
          <p:cNvPr id="8" name="Rectangle 11">
            <a:extLst>
              <a:ext uri="{FF2B5EF4-FFF2-40B4-BE49-F238E27FC236}">
                <a16:creationId xmlns:a16="http://schemas.microsoft.com/office/drawing/2014/main" id="{9C28DA95-8035-9091-8561-F0701E65812F}"/>
              </a:ext>
            </a:extLst>
          </p:cNvPr>
          <p:cNvSpPr>
            <a:spLocks noChangeArrowheads="1"/>
          </p:cNvSpPr>
          <p:nvPr/>
        </p:nvSpPr>
        <p:spPr bwMode="gray">
          <a:xfrm>
            <a:off x="3414843" y="9346568"/>
            <a:ext cx="3334859" cy="14292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
        <p:nvSpPr>
          <p:cNvPr id="89" name="二等辺三角形 88">
            <a:extLst>
              <a:ext uri="{FF2B5EF4-FFF2-40B4-BE49-F238E27FC236}">
                <a16:creationId xmlns:a16="http://schemas.microsoft.com/office/drawing/2014/main" id="{376C8ED5-18A1-321C-7C10-1A06C6C6D1D3}"/>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2BEEB815-96CF-E099-E5AF-EA2CBC1BA690}"/>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CA6EBF12-41B5-E004-5F88-D9E0FD86C3F1}"/>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grpSp>
        <p:nvGrpSpPr>
          <p:cNvPr id="11" name="グラフィックス 41" descr="教授 男性 単色塗りつぶし">
            <a:extLst>
              <a:ext uri="{FF2B5EF4-FFF2-40B4-BE49-F238E27FC236}">
                <a16:creationId xmlns:a16="http://schemas.microsoft.com/office/drawing/2014/main" id="{6BA051DF-1CCE-84B0-AAC0-27FAF47856A7}"/>
              </a:ext>
            </a:extLst>
          </p:cNvPr>
          <p:cNvGrpSpPr/>
          <p:nvPr/>
        </p:nvGrpSpPr>
        <p:grpSpPr>
          <a:xfrm>
            <a:off x="5823140" y="2964060"/>
            <a:ext cx="762510" cy="800100"/>
            <a:chOff x="5823140" y="3966989"/>
            <a:chExt cx="762510" cy="800100"/>
          </a:xfrm>
          <a:solidFill>
            <a:schemeClr val="tx2"/>
          </a:solidFill>
        </p:grpSpPr>
        <p:sp>
          <p:nvSpPr>
            <p:cNvPr id="12" name="フリーフォーム: 図形 11">
              <a:extLst>
                <a:ext uri="{FF2B5EF4-FFF2-40B4-BE49-F238E27FC236}">
                  <a16:creationId xmlns:a16="http://schemas.microsoft.com/office/drawing/2014/main" id="{4CA4662C-D900-C8E5-09DE-CBD711F51BEF}"/>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A25FD387-E87E-DDF8-E218-E3F41872065F}"/>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4F4BE696-4A69-D1B3-FC3D-72CEA32C8B45}"/>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874CF16A-DFD5-022D-49A8-923C5F71BCE5}"/>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C5AF44F-516F-F459-6BA5-81A70FB2CAD9}"/>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84" name="二等辺三角形 83">
            <a:extLst>
              <a:ext uri="{FF2B5EF4-FFF2-40B4-BE49-F238E27FC236}">
                <a16:creationId xmlns:a16="http://schemas.microsoft.com/office/drawing/2014/main" id="{A4E73EDD-100F-9095-85AB-D18B3E860EC4}"/>
              </a:ext>
            </a:extLst>
          </p:cNvPr>
          <p:cNvSpPr/>
          <p:nvPr/>
        </p:nvSpPr>
        <p:spPr>
          <a:xfrm rot="7568419" flipH="1">
            <a:off x="5655753" y="2577170"/>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6" name="四角形: 角を丸くする 85">
            <a:extLst>
              <a:ext uri="{FF2B5EF4-FFF2-40B4-BE49-F238E27FC236}">
                <a16:creationId xmlns:a16="http://schemas.microsoft.com/office/drawing/2014/main" id="{C553519F-C101-414D-ADDA-39CE5795EC0F}"/>
              </a:ext>
            </a:extLst>
          </p:cNvPr>
          <p:cNvSpPr/>
          <p:nvPr/>
        </p:nvSpPr>
        <p:spPr>
          <a:xfrm>
            <a:off x="197147" y="1995478"/>
            <a:ext cx="5399999" cy="2550017"/>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83" name="四角形: 角を丸くする 82">
            <a:extLst>
              <a:ext uri="{FF2B5EF4-FFF2-40B4-BE49-F238E27FC236}">
                <a16:creationId xmlns:a16="http://schemas.microsoft.com/office/drawing/2014/main" id="{FAF9FF2B-C34A-2C35-8BC3-3052BB6FC7D2}"/>
              </a:ext>
            </a:extLst>
          </p:cNvPr>
          <p:cNvSpPr/>
          <p:nvPr/>
        </p:nvSpPr>
        <p:spPr>
          <a:xfrm>
            <a:off x="322940" y="2116490"/>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2" name="正方形/長方形 1">
            <a:extLst>
              <a:ext uri="{FF2B5EF4-FFF2-40B4-BE49-F238E27FC236}">
                <a16:creationId xmlns:a16="http://schemas.microsoft.com/office/drawing/2014/main" id="{C8F70B2B-9F11-1B05-D679-D6562579DAAA}"/>
              </a:ext>
            </a:extLst>
          </p:cNvPr>
          <p:cNvSpPr/>
          <p:nvPr/>
        </p:nvSpPr>
        <p:spPr>
          <a:xfrm>
            <a:off x="746119" y="2115600"/>
            <a:ext cx="485102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事前に対応マニュアルを作成しましょう！</a:t>
            </a:r>
          </a:p>
        </p:txBody>
      </p:sp>
      <p:sp>
        <p:nvSpPr>
          <p:cNvPr id="6" name="正方形/長方形 5">
            <a:extLst>
              <a:ext uri="{FF2B5EF4-FFF2-40B4-BE49-F238E27FC236}">
                <a16:creationId xmlns:a16="http://schemas.microsoft.com/office/drawing/2014/main" id="{92A70676-B5B3-ED66-CB65-29330E04C0B7}"/>
              </a:ext>
            </a:extLst>
          </p:cNvPr>
          <p:cNvSpPr/>
          <p:nvPr/>
        </p:nvSpPr>
        <p:spPr>
          <a:xfrm>
            <a:off x="1808425" y="980534"/>
            <a:ext cx="5112963"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イレギュラー発生時はどのように対応すればよいでしょうか？</a:t>
            </a:r>
          </a:p>
        </p:txBody>
      </p:sp>
      <p:sp>
        <p:nvSpPr>
          <p:cNvPr id="7" name="四角形: 角を丸くする 6">
            <a:extLst>
              <a:ext uri="{FF2B5EF4-FFF2-40B4-BE49-F238E27FC236}">
                <a16:creationId xmlns:a16="http://schemas.microsoft.com/office/drawing/2014/main" id="{51B96A4D-A3F4-BF14-1E53-9A1399EC81AD}"/>
              </a:ext>
            </a:extLst>
          </p:cNvPr>
          <p:cNvSpPr/>
          <p:nvPr/>
        </p:nvSpPr>
        <p:spPr>
          <a:xfrm>
            <a:off x="322940" y="2582482"/>
            <a:ext cx="5138686" cy="1769761"/>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虐待通告、帰り渋り、事故・病気等</a:t>
            </a:r>
            <a:r>
              <a:rPr kumimoji="1" lang="en-US" altLang="ja-JP" sz="1300">
                <a:solidFill>
                  <a:schemeClr val="tx1"/>
                </a:solidFill>
                <a:latin typeface="+mn-ea"/>
              </a:rPr>
              <a:t>(</a:t>
            </a:r>
            <a:r>
              <a:rPr kumimoji="1" lang="ja-JP" altLang="en-US" sz="1300">
                <a:solidFill>
                  <a:schemeClr val="tx1"/>
                </a:solidFill>
                <a:latin typeface="+mn-ea"/>
              </a:rPr>
              <a:t>軽微なものを除く</a:t>
            </a:r>
            <a:r>
              <a:rPr kumimoji="1" lang="en-US" altLang="ja-JP" sz="1300">
                <a:solidFill>
                  <a:schemeClr val="tx1"/>
                </a:solidFill>
                <a:latin typeface="+mn-ea"/>
              </a:rPr>
              <a:t>)</a:t>
            </a:r>
            <a:r>
              <a:rPr kumimoji="1" lang="ja-JP" altLang="en-US" sz="1300">
                <a:solidFill>
                  <a:schemeClr val="tx1"/>
                </a:solidFill>
                <a:latin typeface="+mn-ea"/>
              </a:rPr>
              <a:t>のイレギュラーが発生した際は、事業者にて一次対応を行いつつ、事業者が自治体に随時報告を行い、その後の対応は自治体が行う（適宜児童相談所や警察へ連絡）、という対応が一般的です。</a:t>
            </a:r>
          </a:p>
          <a:p>
            <a:pPr marL="177800" indent="-177800">
              <a:spcAft>
                <a:spcPts val="300"/>
              </a:spcAft>
              <a:buFont typeface="Arial" panose="020B0604020202020204" pitchFamily="34" charset="0"/>
              <a:buChar char="•"/>
            </a:pPr>
            <a:r>
              <a:rPr kumimoji="1" lang="ja-JP" altLang="en-US" sz="1300">
                <a:solidFill>
                  <a:schemeClr val="tx1"/>
                </a:solidFill>
                <a:latin typeface="+mn-ea"/>
              </a:rPr>
              <a:t>実際にイレギュラーが発生した際に正確に対処できるよう、</a:t>
            </a:r>
            <a:r>
              <a:rPr kumimoji="1" lang="ja-JP" altLang="en-US" sz="1300" b="1">
                <a:solidFill>
                  <a:schemeClr val="tx1"/>
                </a:solidFill>
                <a:latin typeface="+mn-ea"/>
              </a:rPr>
              <a:t>事業者と調整した上で事前にマニュアル等を作成</a:t>
            </a:r>
            <a:r>
              <a:rPr kumimoji="1" lang="ja-JP" altLang="en-US" sz="1300">
                <a:solidFill>
                  <a:schemeClr val="tx1"/>
                </a:solidFill>
                <a:latin typeface="+mn-ea"/>
              </a:rPr>
              <a:t>しておきましょう。この際、自治体の</a:t>
            </a:r>
            <a:r>
              <a:rPr kumimoji="1" lang="ja-JP" altLang="en-US" sz="1300" b="1">
                <a:solidFill>
                  <a:schemeClr val="tx1"/>
                </a:solidFill>
                <a:latin typeface="+mn-ea"/>
              </a:rPr>
              <a:t>閉庁時間にイレギュラーが発生した際の対応も定めておく</a:t>
            </a:r>
            <a:r>
              <a:rPr kumimoji="1" lang="ja-JP" altLang="en-US" sz="1300">
                <a:solidFill>
                  <a:schemeClr val="tx1"/>
                </a:solidFill>
                <a:latin typeface="+mn-ea"/>
              </a:rPr>
              <a:t>ことが肝要です。</a:t>
            </a:r>
          </a:p>
        </p:txBody>
      </p:sp>
      <p:sp>
        <p:nvSpPr>
          <p:cNvPr id="17" name="グラフィックス 80" descr="オフィス ワーカー (女性) 単色塗りつぶし">
            <a:extLst>
              <a:ext uri="{FF2B5EF4-FFF2-40B4-BE49-F238E27FC236}">
                <a16:creationId xmlns:a16="http://schemas.microsoft.com/office/drawing/2014/main" id="{17F24191-69D6-6F5C-8428-0C259249911B}"/>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sp>
        <p:nvSpPr>
          <p:cNvPr id="24" name="正方形/長方形 23">
            <a:extLst>
              <a:ext uri="{FF2B5EF4-FFF2-40B4-BE49-F238E27FC236}">
                <a16:creationId xmlns:a16="http://schemas.microsoft.com/office/drawing/2014/main" id="{D6BD5D5C-FB5C-FC62-8B46-1A526A44A2CF}"/>
              </a:ext>
            </a:extLst>
          </p:cNvPr>
          <p:cNvSpPr/>
          <p:nvPr/>
        </p:nvSpPr>
        <p:spPr>
          <a:xfrm>
            <a:off x="472267" y="742522"/>
            <a:ext cx="312241"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r>
              <a:rPr kumimoji="1" lang="ja-JP" altLang="en-US" b="1">
                <a:solidFill>
                  <a:schemeClr val="tx2">
                    <a:lumMod val="50000"/>
                  </a:schemeClr>
                </a:solidFill>
                <a:latin typeface="+mn-ea"/>
                <a:cs typeface="メイリオ" panose="020B0604030504040204" pitchFamily="50" charset="-128"/>
              </a:rPr>
              <a:t>？</a:t>
            </a:r>
          </a:p>
        </p:txBody>
      </p:sp>
      <p:sp>
        <p:nvSpPr>
          <p:cNvPr id="5" name="正方形/長方形 4">
            <a:extLst>
              <a:ext uri="{FF2B5EF4-FFF2-40B4-BE49-F238E27FC236}">
                <a16:creationId xmlns:a16="http://schemas.microsoft.com/office/drawing/2014/main" id="{717C7FC7-5A16-3F79-AC78-45D2334F73C8}"/>
              </a:ext>
            </a:extLst>
          </p:cNvPr>
          <p:cNvSpPr/>
          <p:nvPr/>
        </p:nvSpPr>
        <p:spPr>
          <a:xfrm>
            <a:off x="197147" y="5528801"/>
            <a:ext cx="2753362" cy="366401"/>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a:solidFill>
                  <a:schemeClr val="bg1"/>
                </a:solidFill>
                <a:latin typeface="+mn-ea"/>
                <a:cs typeface="メイリオ" panose="020B0604030504040204" pitchFamily="50" charset="-128"/>
              </a:rPr>
              <a:t>自治体</a:t>
            </a:r>
          </a:p>
        </p:txBody>
      </p:sp>
      <p:sp>
        <p:nvSpPr>
          <p:cNvPr id="18" name="正方形/長方形 17">
            <a:extLst>
              <a:ext uri="{FF2B5EF4-FFF2-40B4-BE49-F238E27FC236}">
                <a16:creationId xmlns:a16="http://schemas.microsoft.com/office/drawing/2014/main" id="{9CBA4572-5FA3-5F73-A60A-15E4C1B8B5CD}"/>
              </a:ext>
            </a:extLst>
          </p:cNvPr>
          <p:cNvSpPr/>
          <p:nvPr/>
        </p:nvSpPr>
        <p:spPr>
          <a:xfrm>
            <a:off x="3637692" y="5528801"/>
            <a:ext cx="2753362" cy="366401"/>
          </a:xfrm>
          <a:prstGeom prst="rect">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a:solidFill>
                  <a:schemeClr val="bg1"/>
                </a:solidFill>
                <a:latin typeface="+mn-ea"/>
                <a:cs typeface="メイリオ" panose="020B0604030504040204" pitchFamily="50" charset="-128"/>
              </a:rPr>
              <a:t>事業者</a:t>
            </a:r>
          </a:p>
        </p:txBody>
      </p:sp>
      <p:sp>
        <p:nvSpPr>
          <p:cNvPr id="19" name="四角形: 角を丸くする 18">
            <a:extLst>
              <a:ext uri="{FF2B5EF4-FFF2-40B4-BE49-F238E27FC236}">
                <a16:creationId xmlns:a16="http://schemas.microsoft.com/office/drawing/2014/main" id="{97A59DA3-4794-DD21-D2F2-E383335EA67F}"/>
              </a:ext>
            </a:extLst>
          </p:cNvPr>
          <p:cNvSpPr/>
          <p:nvPr/>
        </p:nvSpPr>
        <p:spPr>
          <a:xfrm>
            <a:off x="3762845" y="6016425"/>
            <a:ext cx="2503056" cy="302811"/>
          </a:xfrm>
          <a:prstGeom prst="roundRect">
            <a:avLst/>
          </a:prstGeom>
          <a:noFill/>
          <a:ln w="952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a:solidFill>
                  <a:schemeClr val="tx1"/>
                </a:solidFill>
                <a:latin typeface="+mn-ea"/>
                <a:cs typeface="メイリオ" panose="020B0604030504040204" pitchFamily="50" charset="-128"/>
              </a:rPr>
              <a:t>イレギュラー発生</a:t>
            </a:r>
          </a:p>
        </p:txBody>
      </p:sp>
      <p:sp>
        <p:nvSpPr>
          <p:cNvPr id="20" name="四角形: 角を丸くする 19">
            <a:extLst>
              <a:ext uri="{FF2B5EF4-FFF2-40B4-BE49-F238E27FC236}">
                <a16:creationId xmlns:a16="http://schemas.microsoft.com/office/drawing/2014/main" id="{FE4029D9-B36E-FEEA-0ABB-ADE40F8C2730}"/>
              </a:ext>
            </a:extLst>
          </p:cNvPr>
          <p:cNvSpPr/>
          <p:nvPr/>
        </p:nvSpPr>
        <p:spPr>
          <a:xfrm>
            <a:off x="3762845" y="7320075"/>
            <a:ext cx="2503056" cy="302811"/>
          </a:xfrm>
          <a:prstGeom prst="roundRect">
            <a:avLst/>
          </a:prstGeom>
          <a:noFill/>
          <a:ln w="952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a:solidFill>
                  <a:schemeClr val="tx1"/>
                </a:solidFill>
                <a:latin typeface="+mn-ea"/>
                <a:cs typeface="メイリオ" panose="020B0604030504040204" pitchFamily="50" charset="-128"/>
              </a:rPr>
              <a:t>報告</a:t>
            </a:r>
          </a:p>
        </p:txBody>
      </p:sp>
      <p:cxnSp>
        <p:nvCxnSpPr>
          <p:cNvPr id="21" name="直線矢印コネクタ 20">
            <a:extLst>
              <a:ext uri="{FF2B5EF4-FFF2-40B4-BE49-F238E27FC236}">
                <a16:creationId xmlns:a16="http://schemas.microsoft.com/office/drawing/2014/main" id="{B224B2CC-B84E-600E-9222-CBD46A898214}"/>
              </a:ext>
            </a:extLst>
          </p:cNvPr>
          <p:cNvCxnSpPr>
            <a:cxnSpLocks/>
            <a:stCxn id="20" idx="1"/>
            <a:endCxn id="25" idx="3"/>
          </p:cNvCxnSpPr>
          <p:nvPr/>
        </p:nvCxnSpPr>
        <p:spPr>
          <a:xfrm flipH="1">
            <a:off x="2825356" y="7471481"/>
            <a:ext cx="937489"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四角形: 角を丸くする 24">
            <a:extLst>
              <a:ext uri="{FF2B5EF4-FFF2-40B4-BE49-F238E27FC236}">
                <a16:creationId xmlns:a16="http://schemas.microsoft.com/office/drawing/2014/main" id="{9882CE2A-989B-D96A-1BBA-0F2BEE72B89B}"/>
              </a:ext>
            </a:extLst>
          </p:cNvPr>
          <p:cNvSpPr/>
          <p:nvPr/>
        </p:nvSpPr>
        <p:spPr>
          <a:xfrm>
            <a:off x="322300" y="7320075"/>
            <a:ext cx="2503056" cy="302811"/>
          </a:xfrm>
          <a:prstGeom prst="roundRect">
            <a:avLst/>
          </a:prstGeom>
          <a:noFill/>
          <a:ln w="952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a:solidFill>
                  <a:schemeClr val="tx1"/>
                </a:solidFill>
                <a:latin typeface="+mn-ea"/>
                <a:cs typeface="メイリオ" panose="020B0604030504040204" pitchFamily="50" charset="-128"/>
              </a:rPr>
              <a:t>報告受理</a:t>
            </a:r>
          </a:p>
        </p:txBody>
      </p:sp>
      <p:cxnSp>
        <p:nvCxnSpPr>
          <p:cNvPr id="32" name="直線矢印コネクタ 31">
            <a:extLst>
              <a:ext uri="{FF2B5EF4-FFF2-40B4-BE49-F238E27FC236}">
                <a16:creationId xmlns:a16="http://schemas.microsoft.com/office/drawing/2014/main" id="{C0D1156A-00A2-9FCF-85B9-E5779277F737}"/>
              </a:ext>
            </a:extLst>
          </p:cNvPr>
          <p:cNvCxnSpPr>
            <a:cxnSpLocks/>
          </p:cNvCxnSpPr>
          <p:nvPr/>
        </p:nvCxnSpPr>
        <p:spPr>
          <a:xfrm>
            <a:off x="4109209" y="6319236"/>
            <a:ext cx="0" cy="1000839"/>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A7018B43-6B02-4074-E31C-80460B264CDF}"/>
              </a:ext>
            </a:extLst>
          </p:cNvPr>
          <p:cNvSpPr txBox="1"/>
          <p:nvPr/>
        </p:nvSpPr>
        <p:spPr>
          <a:xfrm>
            <a:off x="4194646" y="6489816"/>
            <a:ext cx="2366817" cy="701963"/>
          </a:xfrm>
          <a:prstGeom prst="rect">
            <a:avLst/>
          </a:prstGeom>
          <a:solidFill>
            <a:srgbClr val="D9EEFF"/>
          </a:solidFill>
        </p:spPr>
        <p:txBody>
          <a:bodyPr wrap="square" lIns="72000" tIns="36000" rIns="72000" bIns="36000" rtlCol="0" anchor="ctr">
            <a:normAutofit/>
          </a:bodyPr>
          <a:lstStyle/>
          <a:p>
            <a:pPr marL="171450" marR="0" indent="-171450" defTabSz="914400" eaLnBrk="1" fontAlgn="auto" latinLnBrk="0" hangingPunct="1">
              <a:lnSpc>
                <a:spcPct val="110000"/>
              </a:lnSpc>
              <a:spcBef>
                <a:spcPts val="0"/>
              </a:spcBef>
              <a:spcAft>
                <a:spcPts val="300"/>
              </a:spcAft>
              <a:buClr>
                <a:schemeClr val="tx1"/>
              </a:buClr>
              <a:buSzTx/>
              <a:buFont typeface="Arial" panose="020B0604020202020204" pitchFamily="34" charset="0"/>
              <a:buChar char="•"/>
              <a:tabLst/>
            </a:pPr>
            <a:r>
              <a:rPr kumimoji="1" lang="ja-JP" altLang="en-US" sz="1200" b="1" kern="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事業者内での報告フロー</a:t>
            </a:r>
            <a:r>
              <a:rPr kumimoji="1" lang="ja-JP" altLang="en-US" sz="1200" kern="0">
                <a:latin typeface="Meiryo UI" panose="020B0604030504040204" pitchFamily="50" charset="-128"/>
                <a:ea typeface="Meiryo UI" panose="020B0604030504040204" pitchFamily="50" charset="-128"/>
                <a:cs typeface="メイリオ" panose="020B0604030504040204" pitchFamily="50" charset="-128"/>
              </a:rPr>
              <a:t>について、各事業者にて事前検討が必要</a:t>
            </a:r>
            <a:endParaRPr kumimoji="1" lang="en-US" altLang="ja-JP" sz="1200" kern="0">
              <a:latin typeface="Meiryo UI" panose="020B0604030504040204" pitchFamily="50" charset="-128"/>
              <a:ea typeface="Meiryo UI" panose="020B0604030504040204" pitchFamily="50" charset="-128"/>
              <a:cs typeface="メイリオ" panose="020B0604030504040204" pitchFamily="50" charset="-128"/>
            </a:endParaRPr>
          </a:p>
        </p:txBody>
      </p:sp>
      <p:sp>
        <p:nvSpPr>
          <p:cNvPr id="34" name="四角形: 角を丸くする 33">
            <a:extLst>
              <a:ext uri="{FF2B5EF4-FFF2-40B4-BE49-F238E27FC236}">
                <a16:creationId xmlns:a16="http://schemas.microsoft.com/office/drawing/2014/main" id="{9ACD0367-D5E1-D280-55C8-5DC0D12E8777}"/>
              </a:ext>
            </a:extLst>
          </p:cNvPr>
          <p:cNvSpPr/>
          <p:nvPr/>
        </p:nvSpPr>
        <p:spPr>
          <a:xfrm>
            <a:off x="322300" y="8661314"/>
            <a:ext cx="2503056" cy="302811"/>
          </a:xfrm>
          <a:prstGeom prst="roundRect">
            <a:avLst/>
          </a:prstGeom>
          <a:noFill/>
          <a:ln w="952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a:solidFill>
                  <a:schemeClr val="tx1"/>
                </a:solidFill>
                <a:latin typeface="+mn-ea"/>
                <a:cs typeface="メイリオ" panose="020B0604030504040204" pitchFamily="50" charset="-128"/>
              </a:rPr>
              <a:t>対応</a:t>
            </a:r>
            <a:r>
              <a:rPr kumimoji="1" lang="en-US" altLang="ja-JP" sz="1000" b="1">
                <a:solidFill>
                  <a:schemeClr val="tx1"/>
                </a:solidFill>
                <a:latin typeface="+mn-ea"/>
                <a:cs typeface="メイリオ" panose="020B0604030504040204" pitchFamily="50" charset="-128"/>
              </a:rPr>
              <a:t>(</a:t>
            </a:r>
            <a:r>
              <a:rPr kumimoji="1" lang="ja-JP" altLang="en-US" sz="1000" b="1">
                <a:solidFill>
                  <a:schemeClr val="tx1"/>
                </a:solidFill>
                <a:latin typeface="+mn-ea"/>
                <a:cs typeface="メイリオ" panose="020B0604030504040204" pitchFamily="50" charset="-128"/>
              </a:rPr>
              <a:t>虐待通告の場合児相と連携等</a:t>
            </a:r>
            <a:r>
              <a:rPr kumimoji="1" lang="en-US" altLang="ja-JP" sz="1000" b="1">
                <a:solidFill>
                  <a:schemeClr val="tx1"/>
                </a:solidFill>
                <a:latin typeface="+mn-ea"/>
                <a:cs typeface="メイリオ" panose="020B0604030504040204" pitchFamily="50" charset="-128"/>
              </a:rPr>
              <a:t>)</a:t>
            </a:r>
            <a:endParaRPr kumimoji="1" lang="ja-JP" altLang="en-US" sz="1400" b="1">
              <a:solidFill>
                <a:schemeClr val="tx1"/>
              </a:solidFill>
              <a:latin typeface="+mn-ea"/>
              <a:cs typeface="メイリオ" panose="020B0604030504040204" pitchFamily="50" charset="-128"/>
            </a:endParaRPr>
          </a:p>
        </p:txBody>
      </p:sp>
      <p:cxnSp>
        <p:nvCxnSpPr>
          <p:cNvPr id="35" name="直線矢印コネクタ 34">
            <a:extLst>
              <a:ext uri="{FF2B5EF4-FFF2-40B4-BE49-F238E27FC236}">
                <a16:creationId xmlns:a16="http://schemas.microsoft.com/office/drawing/2014/main" id="{BF09D0E7-E16D-84F0-938D-640D652634BF}"/>
              </a:ext>
            </a:extLst>
          </p:cNvPr>
          <p:cNvCxnSpPr>
            <a:cxnSpLocks/>
          </p:cNvCxnSpPr>
          <p:nvPr/>
        </p:nvCxnSpPr>
        <p:spPr>
          <a:xfrm>
            <a:off x="724083" y="7622886"/>
            <a:ext cx="0" cy="103842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四角形: 角を丸くする 35">
            <a:extLst>
              <a:ext uri="{FF2B5EF4-FFF2-40B4-BE49-F238E27FC236}">
                <a16:creationId xmlns:a16="http://schemas.microsoft.com/office/drawing/2014/main" id="{EADC2E77-74AE-CB26-2BE8-4B24EEF6BB7E}"/>
              </a:ext>
            </a:extLst>
          </p:cNvPr>
          <p:cNvSpPr/>
          <p:nvPr/>
        </p:nvSpPr>
        <p:spPr>
          <a:xfrm>
            <a:off x="3762845" y="8661314"/>
            <a:ext cx="2503056" cy="302811"/>
          </a:xfrm>
          <a:prstGeom prst="roundRect">
            <a:avLst/>
          </a:prstGeom>
          <a:solidFill>
            <a:schemeClr val="bg1">
              <a:lumMod val="95000"/>
            </a:schemeClr>
          </a:solidFill>
          <a:ln w="9525">
            <a:solidFill>
              <a:schemeClr val="tx2">
                <a:lumMod val="75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pPr algn="ctr"/>
            <a:r>
              <a:rPr kumimoji="1" lang="ja-JP" altLang="en-US" sz="1400" b="1">
                <a:solidFill>
                  <a:schemeClr val="tx1"/>
                </a:solidFill>
                <a:latin typeface="+mn-ea"/>
                <a:cs typeface="メイリオ" panose="020B0604030504040204" pitchFamily="50" charset="-128"/>
              </a:rPr>
              <a:t>適宜対応</a:t>
            </a:r>
          </a:p>
        </p:txBody>
      </p:sp>
      <p:sp>
        <p:nvSpPr>
          <p:cNvPr id="37" name="テキスト ボックス 36">
            <a:extLst>
              <a:ext uri="{FF2B5EF4-FFF2-40B4-BE49-F238E27FC236}">
                <a16:creationId xmlns:a16="http://schemas.microsoft.com/office/drawing/2014/main" id="{1C9D95D8-2FF6-F139-B1C4-E25F984630F0}"/>
              </a:ext>
            </a:extLst>
          </p:cNvPr>
          <p:cNvSpPr txBox="1"/>
          <p:nvPr/>
        </p:nvSpPr>
        <p:spPr>
          <a:xfrm>
            <a:off x="1824798" y="7735543"/>
            <a:ext cx="4739693" cy="701963"/>
          </a:xfrm>
          <a:prstGeom prst="rect">
            <a:avLst/>
          </a:prstGeom>
          <a:solidFill>
            <a:srgbClr val="D9EEFF"/>
          </a:solidFill>
        </p:spPr>
        <p:txBody>
          <a:bodyPr wrap="square" lIns="72000" tIns="36000" rIns="72000" bIns="36000" rtlCol="0" anchor="ctr">
            <a:normAutofit/>
          </a:bodyPr>
          <a:lstStyle/>
          <a:p>
            <a:pPr marL="171450" marR="0" indent="-171450" defTabSz="914400" eaLnBrk="1" fontAlgn="auto" latinLnBrk="0" hangingPunct="1">
              <a:lnSpc>
                <a:spcPct val="110000"/>
              </a:lnSpc>
              <a:spcBef>
                <a:spcPts val="0"/>
              </a:spcBef>
              <a:spcAft>
                <a:spcPts val="300"/>
              </a:spcAft>
              <a:buClrTx/>
              <a:buSzTx/>
              <a:buFont typeface="Arial" panose="020B0604020202020204" pitchFamily="34" charset="0"/>
              <a:buChar char="•"/>
              <a:tabLst/>
            </a:pPr>
            <a:r>
              <a:rPr kumimoji="1" lang="ja-JP" altLang="en-US" sz="1200" kern="0">
                <a:latin typeface="Meiryo UI" panose="020B0604030504040204" pitchFamily="50" charset="-128"/>
                <a:ea typeface="Meiryo UI" panose="020B0604030504040204" pitchFamily="50" charset="-128"/>
                <a:cs typeface="メイリオ" panose="020B0604030504040204" pitchFamily="50" charset="-128"/>
              </a:rPr>
              <a:t>報告後の対応は</a:t>
            </a:r>
            <a:r>
              <a:rPr kumimoji="1" lang="ja-JP" altLang="en-US" sz="1200" b="1" kern="0">
                <a:latin typeface="Meiryo UI" panose="020B0604030504040204" pitchFamily="50" charset="-128"/>
                <a:ea typeface="Meiryo UI" panose="020B0604030504040204" pitchFamily="50" charset="-128"/>
                <a:cs typeface="メイリオ" panose="020B0604030504040204" pitchFamily="50" charset="-128"/>
              </a:rPr>
              <a:t>原則自治体</a:t>
            </a:r>
            <a:r>
              <a:rPr kumimoji="1" lang="ja-JP" altLang="en-US" sz="1200" kern="0">
                <a:latin typeface="Meiryo UI" panose="020B0604030504040204" pitchFamily="50" charset="-128"/>
                <a:ea typeface="Meiryo UI" panose="020B0604030504040204" pitchFamily="50" charset="-128"/>
                <a:cs typeface="メイリオ" panose="020B0604030504040204" pitchFamily="50" charset="-128"/>
              </a:rPr>
              <a:t>としつつ、</a:t>
            </a:r>
            <a:r>
              <a:rPr kumimoji="1" lang="ja-JP" altLang="en-US" sz="1200" b="1" kern="0">
                <a:solidFill>
                  <a:schemeClr val="tx2">
                    <a:lumMod val="75000"/>
                  </a:schemeClr>
                </a:solidFill>
                <a:latin typeface="Meiryo UI" panose="020B0604030504040204" pitchFamily="50" charset="-128"/>
                <a:ea typeface="Meiryo UI" panose="020B0604030504040204" pitchFamily="50" charset="-128"/>
                <a:cs typeface="メイリオ" panose="020B0604030504040204" pitchFamily="50" charset="-128"/>
              </a:rPr>
              <a:t>夜間・休日等におけるイレギュラー発生後の対応フロー</a:t>
            </a:r>
            <a:r>
              <a:rPr kumimoji="1" lang="ja-JP" altLang="en-US" sz="1200" kern="0">
                <a:latin typeface="Meiryo UI" panose="020B0604030504040204" pitchFamily="50" charset="-128"/>
                <a:ea typeface="Meiryo UI" panose="020B0604030504040204" pitchFamily="50" charset="-128"/>
                <a:cs typeface="メイリオ" panose="020B0604030504040204" pitchFamily="50" charset="-128"/>
              </a:rPr>
              <a:t>について、事前に自治体とすり合わせが必要</a:t>
            </a:r>
            <a:endParaRPr kumimoji="1" lang="en-US" altLang="ja-JP" sz="1200" kern="0">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38" name="コネクタ: カギ線 37">
            <a:extLst>
              <a:ext uri="{FF2B5EF4-FFF2-40B4-BE49-F238E27FC236}">
                <a16:creationId xmlns:a16="http://schemas.microsoft.com/office/drawing/2014/main" id="{7C452152-EAFB-878F-B146-206D55A968DD}"/>
              </a:ext>
            </a:extLst>
          </p:cNvPr>
          <p:cNvCxnSpPr>
            <a:cxnSpLocks/>
            <a:stCxn id="25" idx="2"/>
            <a:endCxn id="36" idx="0"/>
          </p:cNvCxnSpPr>
          <p:nvPr/>
        </p:nvCxnSpPr>
        <p:spPr>
          <a:xfrm rot="16200000" flipH="1">
            <a:off x="2774886" y="6421827"/>
            <a:ext cx="1038428" cy="3440545"/>
          </a:xfrm>
          <a:prstGeom prst="bentConnector3">
            <a:avLst>
              <a:gd name="adj1" fmla="val 86625"/>
            </a:avLst>
          </a:prstGeom>
          <a:ln w="19050">
            <a:solidFill>
              <a:schemeClr val="bg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39" name="表 38">
            <a:extLst>
              <a:ext uri="{FF2B5EF4-FFF2-40B4-BE49-F238E27FC236}">
                <a16:creationId xmlns:a16="http://schemas.microsoft.com/office/drawing/2014/main" id="{3F4729D9-A125-9CDD-F98E-52847A6185A9}"/>
              </a:ext>
            </a:extLst>
          </p:cNvPr>
          <p:cNvGraphicFramePr>
            <a:graphicFrameLocks noGrp="1"/>
          </p:cNvGraphicFramePr>
          <p:nvPr>
            <p:extLst>
              <p:ext uri="{D42A27DB-BD31-4B8C-83A1-F6EECF244321}">
                <p14:modId xmlns:p14="http://schemas.microsoft.com/office/powerpoint/2010/main" val="2808240272"/>
              </p:ext>
            </p:extLst>
          </p:nvPr>
        </p:nvGraphicFramePr>
        <p:xfrm>
          <a:off x="197146" y="5016993"/>
          <a:ext cx="4151351" cy="288000"/>
        </p:xfrm>
        <a:graphic>
          <a:graphicData uri="http://schemas.openxmlformats.org/drawingml/2006/table">
            <a:tbl>
              <a:tblPr firstRow="1" bandRow="1">
                <a:tableStyleId>{5C22544A-7EE6-4342-B048-85BDC9FD1C3A}</a:tableStyleId>
              </a:tblPr>
              <a:tblGrid>
                <a:gridCol w="4151351">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イレギュラー発生時の対応フロー例（手引書</a:t>
                      </a:r>
                      <a:r>
                        <a:rPr kumimoji="1" lang="en-US" altLang="ja-JP" sz="1400" b="1">
                          <a:solidFill>
                            <a:schemeClr val="tx1"/>
                          </a:solidFill>
                          <a:latin typeface="Meiryo UI" panose="020B0604030504040204" pitchFamily="50" charset="-128"/>
                          <a:ea typeface="Meiryo UI" panose="020B0604030504040204" pitchFamily="50" charset="-128"/>
                        </a:rPr>
                        <a:t>p.73</a:t>
                      </a:r>
                      <a:r>
                        <a:rPr kumimoji="1" lang="ja-JP" altLang="en-US" sz="1400" b="1">
                          <a:solidFill>
                            <a:schemeClr val="tx1"/>
                          </a:solidFill>
                          <a:latin typeface="Meiryo UI" panose="020B0604030504040204" pitchFamily="50" charset="-128"/>
                          <a:ea typeface="Meiryo UI" panose="020B0604030504040204" pitchFamily="50" charset="-128"/>
                        </a:rPr>
                        <a:t>）</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42" name="タイトル 17">
            <a:extLst>
              <a:ext uri="{FF2B5EF4-FFF2-40B4-BE49-F238E27FC236}">
                <a16:creationId xmlns:a16="http://schemas.microsoft.com/office/drawing/2014/main" id="{1430EF40-759A-9EA7-4AB7-77132821B4AF}"/>
              </a:ext>
            </a:extLst>
          </p:cNvPr>
          <p:cNvSpPr>
            <a:spLocks noGrp="1"/>
          </p:cNvSpPr>
          <p:nvPr>
            <p:ph type="title"/>
          </p:nvPr>
        </p:nvSpPr>
        <p:spPr>
          <a:xfrm>
            <a:off x="152400" y="128588"/>
            <a:ext cx="6553200" cy="360362"/>
          </a:xfrm>
        </p:spPr>
        <p:txBody>
          <a:bodyPr/>
          <a:lstStyle/>
          <a:p>
            <a:r>
              <a:rPr lang="ja-JP" altLang="en-US"/>
              <a:t>事業</a:t>
            </a:r>
            <a:r>
              <a:rPr lang="ja-JP" altLang="en-US">
                <a:solidFill>
                  <a:schemeClr val="accent1"/>
                </a:solidFill>
              </a:rPr>
              <a:t>実施時</a:t>
            </a:r>
            <a:endParaRPr lang="ja-JP" altLang="en-US"/>
          </a:p>
        </p:txBody>
      </p:sp>
    </p:spTree>
    <p:extLst>
      <p:ext uri="{BB962C8B-B14F-4D97-AF65-F5344CB8AC3E}">
        <p14:creationId xmlns:p14="http://schemas.microsoft.com/office/powerpoint/2010/main" val="2556476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bwMode="gray">
          <a:xfrm>
            <a:off x="153000" y="128464"/>
            <a:ext cx="6552000" cy="360000"/>
          </a:xfrm>
        </p:spPr>
        <p:txBody>
          <a:bodyPr/>
          <a:lstStyle/>
          <a:p>
            <a:r>
              <a:rPr lang="ja-JP" altLang="en-US"/>
              <a:t>はじめに</a:t>
            </a:r>
          </a:p>
        </p:txBody>
      </p:sp>
      <p:sp>
        <p:nvSpPr>
          <p:cNvPr id="9" name="タイトル 4">
            <a:extLst>
              <a:ext uri="{FF2B5EF4-FFF2-40B4-BE49-F238E27FC236}">
                <a16:creationId xmlns:a16="http://schemas.microsoft.com/office/drawing/2014/main" id="{8435B485-1660-455E-9CEC-61F0B6122A07}"/>
              </a:ext>
            </a:extLst>
          </p:cNvPr>
          <p:cNvSpPr txBox="1">
            <a:spLocks/>
          </p:cNvSpPr>
          <p:nvPr/>
        </p:nvSpPr>
        <p:spPr bwMode="gray">
          <a:xfrm>
            <a:off x="152636" y="2655487"/>
            <a:ext cx="6537723" cy="1727721"/>
          </a:xfrm>
          <a:prstGeom prst="rect">
            <a:avLst/>
          </a:prstGeom>
        </p:spPr>
        <p:txBody>
          <a:bodyPr vert="horz" lIns="108000" tIns="0" rIns="108000" bIns="0" rtlCol="0" anchor="t">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pPr algn="just">
              <a:lnSpc>
                <a:spcPct val="130000"/>
              </a:lnSpc>
            </a:pPr>
            <a:r>
              <a:rPr lang="ja-JP" altLang="en-US" b="0"/>
              <a:t>　本資料は、令和</a:t>
            </a:r>
            <a:r>
              <a:rPr lang="en-US" altLang="ja-JP" b="0"/>
              <a:t>7</a:t>
            </a:r>
            <a:r>
              <a:rPr lang="ja-JP" altLang="en-US" b="0"/>
              <a:t>年度子ども・子育て支援調査研究事業</a:t>
            </a:r>
            <a:br>
              <a:rPr lang="en-US" altLang="ja-JP" b="0"/>
            </a:br>
            <a:r>
              <a:rPr lang="ja-JP" altLang="en-US" b="0"/>
              <a:t>「児童育成支援拠点事業の実施状況の把握と事業促進に向けた調査研究」における、自治体向けアンケート調査及び自治体向けヒアリング調査において得られた事実や示唆のうち、重要と思われる点を取組のポイントとして取りまとめたものです。</a:t>
            </a:r>
            <a:endParaRPr lang="en-US" altLang="ja-JP" b="0"/>
          </a:p>
        </p:txBody>
      </p:sp>
      <p:sp>
        <p:nvSpPr>
          <p:cNvPr id="10" name="タイトル 4">
            <a:extLst>
              <a:ext uri="{FF2B5EF4-FFF2-40B4-BE49-F238E27FC236}">
                <a16:creationId xmlns:a16="http://schemas.microsoft.com/office/drawing/2014/main" id="{C4B65780-4E48-4FAD-AF9C-1F6BA694C662}"/>
              </a:ext>
            </a:extLst>
          </p:cNvPr>
          <p:cNvSpPr txBox="1">
            <a:spLocks/>
          </p:cNvSpPr>
          <p:nvPr/>
        </p:nvSpPr>
        <p:spPr bwMode="gray">
          <a:xfrm>
            <a:off x="1015778" y="6177296"/>
            <a:ext cx="5689586" cy="1440000"/>
          </a:xfrm>
          <a:prstGeom prst="rect">
            <a:avLst/>
          </a:prstGeom>
        </p:spPr>
        <p:txBody>
          <a:bodyPr vert="horz" lIns="108000" tIns="0" rIns="108000" bIns="0" rtlCol="0" anchor="t" anchorCtr="0">
            <a:noAutofit/>
          </a:bodyPr>
          <a:lstStyle>
            <a:lvl1pPr algn="l" defTabSz="914400" rtl="0" eaLnBrk="1" latinLnBrk="0" hangingPunct="1">
              <a:lnSpc>
                <a:spcPct val="90000"/>
              </a:lnSpc>
              <a:spcBef>
                <a:spcPct val="0"/>
              </a:spcBef>
              <a:buNone/>
              <a:defRPr kumimoji="1" sz="2000" b="1" kern="1200">
                <a:solidFill>
                  <a:schemeClr val="tx1"/>
                </a:solidFill>
                <a:latin typeface="+mj-lt"/>
                <a:ea typeface="+mj-ea"/>
                <a:cs typeface="+mj-cs"/>
              </a:defRPr>
            </a:lvl1pPr>
          </a:lstStyle>
          <a:p>
            <a:pPr algn="r">
              <a:lnSpc>
                <a:spcPct val="100000"/>
              </a:lnSpc>
            </a:pPr>
            <a:r>
              <a:rPr lang="en-US" altLang="ja-JP" sz="1600" b="0">
                <a:latin typeface="+mn-ea"/>
                <a:ea typeface="+mn-ea"/>
              </a:rPr>
              <a:t>2026</a:t>
            </a:r>
            <a:r>
              <a:rPr lang="ja-JP" altLang="en-US" sz="1600" b="0">
                <a:latin typeface="+mn-ea"/>
                <a:ea typeface="+mn-ea"/>
              </a:rPr>
              <a:t>年</a:t>
            </a:r>
            <a:r>
              <a:rPr lang="en-US" altLang="ja-JP" sz="1600" b="0">
                <a:latin typeface="+mn-ea"/>
                <a:ea typeface="+mn-ea"/>
              </a:rPr>
              <a:t>3</a:t>
            </a:r>
            <a:r>
              <a:rPr lang="ja-JP" altLang="en-US" sz="1600" b="0">
                <a:latin typeface="+mn-ea"/>
                <a:ea typeface="+mn-ea"/>
              </a:rPr>
              <a:t>月</a:t>
            </a:r>
          </a:p>
          <a:p>
            <a:pPr algn="r">
              <a:lnSpc>
                <a:spcPct val="100000"/>
              </a:lnSpc>
            </a:pPr>
            <a:r>
              <a:rPr lang="ja-JP" altLang="en-US" sz="1600" b="0">
                <a:latin typeface="+mn-ea"/>
                <a:ea typeface="+mn-ea"/>
              </a:rPr>
              <a:t>株式会社日本総合研究所</a:t>
            </a:r>
          </a:p>
        </p:txBody>
      </p:sp>
    </p:spTree>
    <p:extLst>
      <p:ext uri="{BB962C8B-B14F-4D97-AF65-F5344CB8AC3E}">
        <p14:creationId xmlns:p14="http://schemas.microsoft.com/office/powerpoint/2010/main" val="264631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C4B024E1-F032-4973-A05C-BB64D4676BCA}"/>
              </a:ext>
            </a:extLst>
          </p:cNvPr>
          <p:cNvSpPr/>
          <p:nvPr/>
        </p:nvSpPr>
        <p:spPr bwMode="gray">
          <a:xfrm>
            <a:off x="153000" y="452500"/>
            <a:ext cx="6552000" cy="720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graphicFrame>
        <p:nvGraphicFramePr>
          <p:cNvPr id="5" name="表 4">
            <a:extLst>
              <a:ext uri="{FF2B5EF4-FFF2-40B4-BE49-F238E27FC236}">
                <a16:creationId xmlns:a16="http://schemas.microsoft.com/office/drawing/2014/main" id="{A0E492DD-011F-45CD-AA43-39556A1F7D13}"/>
              </a:ext>
            </a:extLst>
          </p:cNvPr>
          <p:cNvGraphicFramePr>
            <a:graphicFrameLocks noGrp="1"/>
          </p:cNvGraphicFramePr>
          <p:nvPr>
            <p:extLst>
              <p:ext uri="{D42A27DB-BD31-4B8C-83A1-F6EECF244321}">
                <p14:modId xmlns:p14="http://schemas.microsoft.com/office/powerpoint/2010/main" val="2290884758"/>
              </p:ext>
            </p:extLst>
          </p:nvPr>
        </p:nvGraphicFramePr>
        <p:xfrm>
          <a:off x="400286" y="1496616"/>
          <a:ext cx="6057430" cy="7276223"/>
        </p:xfrm>
        <a:graphic>
          <a:graphicData uri="http://schemas.openxmlformats.org/drawingml/2006/table">
            <a:tbl>
              <a:tblPr firstRow="1" bandRow="1">
                <a:tableStyleId>{5940675A-B579-460E-94D1-54222C63F5DA}</a:tableStyleId>
              </a:tblPr>
              <a:tblGrid>
                <a:gridCol w="5238514">
                  <a:extLst>
                    <a:ext uri="{9D8B030D-6E8A-4147-A177-3AD203B41FA5}">
                      <a16:colId xmlns:a16="http://schemas.microsoft.com/office/drawing/2014/main" val="1182374701"/>
                    </a:ext>
                  </a:extLst>
                </a:gridCol>
                <a:gridCol w="818916">
                  <a:extLst>
                    <a:ext uri="{9D8B030D-6E8A-4147-A177-3AD203B41FA5}">
                      <a16:colId xmlns:a16="http://schemas.microsoft.com/office/drawing/2014/main" val="2293048292"/>
                    </a:ext>
                  </a:extLst>
                </a:gridCol>
              </a:tblGrid>
              <a:tr h="328084">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lumMod val="50000"/>
                            </a:schemeClr>
                          </a:solidFill>
                          <a:effectLst/>
                          <a:uLnTx/>
                          <a:uFillTx/>
                          <a:latin typeface="+mn-lt"/>
                          <a:ea typeface="+mn-ea"/>
                          <a:cs typeface="+mn-cs"/>
                        </a:rPr>
                        <a:t>事業検討・準備時</a:t>
                      </a:r>
                      <a:endParaRPr kumimoji="1" lang="en-US" altLang="ja-JP" sz="1600" b="1" i="0" u="none" strike="noStrike" kern="1200" cap="none" spc="0" normalizeH="0" baseline="0" noProof="0">
                        <a:ln>
                          <a:noFill/>
                        </a:ln>
                        <a:solidFill>
                          <a:schemeClr val="tx2">
                            <a:lumMod val="50000"/>
                          </a:schemeClr>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kumimoji="1" lang="ja-JP" altLang="en-US" sz="1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809850"/>
                  </a:ext>
                </a:extLst>
              </a:tr>
              <a:tr h="328084">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mn-lt"/>
                          <a:ea typeface="+mn-ea"/>
                          <a:cs typeface="+mn-cs"/>
                        </a:rPr>
                        <a:t>事業の開始、委託先の確保</a:t>
                      </a:r>
                      <a:endParaRPr kumimoji="1" lang="en-US" altLang="ja-JP" sz="1600" b="1" i="0" u="none" strike="noStrike" kern="1200" cap="none" spc="0" normalizeH="0" baseline="0" noProof="0">
                        <a:ln>
                          <a:noFill/>
                        </a:ln>
                        <a:solidFill>
                          <a:schemeClr val="tx2"/>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kumimoji="1" lang="ja-JP" altLang="en-US" sz="1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898355"/>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eiryo UI"/>
                          <a:ea typeface="Meiryo UI"/>
                          <a:cs typeface="+mn-cs"/>
                        </a:rPr>
                        <a:t>Q. </a:t>
                      </a:r>
                      <a:r>
                        <a:rPr kumimoji="1" lang="ja-JP" altLang="en-US" sz="1200" b="0" i="0" u="none" strike="noStrike" kern="1200" cap="none" spc="0" normalizeH="0" baseline="0" noProof="0">
                          <a:ln>
                            <a:noFill/>
                          </a:ln>
                          <a:solidFill>
                            <a:srgbClr val="2C2C2C"/>
                          </a:solidFill>
                          <a:effectLst/>
                          <a:uLnTx/>
                          <a:uFillTx/>
                          <a:latin typeface="Meiryo UI"/>
                          <a:ea typeface="Meiryo UI"/>
                          <a:cs typeface="+mn-cs"/>
                        </a:rPr>
                        <a:t>本事業の意義がわからない</a:t>
                      </a:r>
                      <a:r>
                        <a:rPr kumimoji="1" lang="en-US" altLang="ja-JP" sz="1200" b="0" i="0" u="none" strike="noStrike" kern="1200" cap="none" spc="0" normalizeH="0" baseline="0" noProof="0">
                          <a:ln>
                            <a:noFill/>
                          </a:ln>
                          <a:solidFill>
                            <a:srgbClr val="2C2C2C"/>
                          </a:solidFill>
                          <a:effectLst/>
                          <a:uLnTx/>
                          <a:uFillTx/>
                          <a:latin typeface="Meiryo UI"/>
                          <a:ea typeface="Meiryo UI"/>
                          <a:cs typeface="+mn-cs"/>
                        </a:rPr>
                        <a:t>…</a:t>
                      </a:r>
                      <a:r>
                        <a:rPr kumimoji="1" lang="ja-JP" altLang="en-US" sz="1200" b="0" i="0" u="none" strike="noStrike" kern="1200" cap="none" spc="0" normalizeH="0" baseline="0" noProof="0">
                          <a:ln>
                            <a:noFill/>
                          </a:ln>
                          <a:solidFill>
                            <a:srgbClr val="2C2C2C"/>
                          </a:solidFill>
                          <a:effectLst/>
                          <a:uLnTx/>
                          <a:uFillTx/>
                          <a:latin typeface="Meiryo UI"/>
                          <a:ea typeface="Meiryo UI"/>
                          <a:cs typeface="+mn-cs"/>
                        </a:rPr>
                        <a:t>他の事業との違い</a:t>
                      </a:r>
                      <a:r>
                        <a:rPr kumimoji="1" lang="en-US" altLang="ja-JP" sz="1200" b="0" i="0" u="none" strike="noStrike" kern="1200" cap="none" spc="0" normalizeH="0" baseline="0" noProof="0">
                          <a:ln>
                            <a:noFill/>
                          </a:ln>
                          <a:solidFill>
                            <a:srgbClr val="2C2C2C"/>
                          </a:solidFill>
                          <a:effectLst/>
                          <a:uLnTx/>
                          <a:uFillTx/>
                          <a:latin typeface="Meiryo UI"/>
                          <a:ea typeface="Meiryo UI"/>
                          <a:cs typeface="+mn-cs"/>
                        </a:rPr>
                        <a:t>…</a:t>
                      </a:r>
                      <a:r>
                        <a:rPr kumimoji="1" lang="ja-JP" altLang="en-US" sz="1200" b="0" i="0" u="none" strike="noStrike" kern="1200" cap="none" spc="0" normalizeH="0" baseline="0" noProof="0">
                          <a:ln>
                            <a:noFill/>
                          </a:ln>
                          <a:solidFill>
                            <a:srgbClr val="2C2C2C"/>
                          </a:solidFill>
                          <a:effectLst/>
                          <a:uLnTx/>
                          <a:uFillTx/>
                          <a:latin typeface="Meiryo UI"/>
                          <a:ea typeface="Meiryo UI"/>
                          <a:cs typeface="+mn-cs"/>
                        </a:rPr>
                        <a:t>？</a:t>
                      </a:r>
                      <a:endParaRPr kumimoji="1" lang="en-US" altLang="ja-JP" sz="1200" b="0" i="0" u="none" strike="noStrike" kern="1200" cap="none" spc="0" normalizeH="0" baseline="0" noProof="0">
                        <a:ln>
                          <a:noFill/>
                        </a:ln>
                        <a:solidFill>
                          <a:srgbClr val="2C2C2C"/>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2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rPr>
                        <a:t>p.03</a:t>
                      </a:r>
                      <a:endParaRPr kumimoji="1" lang="ja-JP" altLang="en-US" sz="12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908870"/>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eiryo UI"/>
                          <a:ea typeface="Meiryo UI"/>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なぜ本事業を実施するのか、庁内で説明するのが難しい</a:t>
                      </a:r>
                      <a:r>
                        <a:rPr kumimoji="1" lang="en-US" altLang="ja-JP" sz="1200" b="0" i="0" u="none" strike="noStrike" kern="1200" cap="none" spc="0" normalizeH="0" baseline="0" noProof="0">
                          <a:ln>
                            <a:noFill/>
                          </a:ln>
                          <a:solidFill>
                            <a:srgbClr val="2C2C2C"/>
                          </a:solidFill>
                          <a:effectLst/>
                          <a:uLnTx/>
                          <a:uFillTx/>
                          <a:latin typeface="+mn-lt"/>
                          <a:ea typeface="+mn-ea"/>
                          <a:cs typeface="+mn-cs"/>
                        </a:rPr>
                        <a:t>…</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p.05</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38883"/>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C2C2C"/>
                          </a:solidFill>
                          <a:effectLst/>
                          <a:uLnTx/>
                          <a:uFillTx/>
                          <a:latin typeface="Meiryo UI"/>
                          <a:ea typeface="Meiryo UI"/>
                          <a:cs typeface="+mn-cs"/>
                        </a:rPr>
                        <a:t>Q.</a:t>
                      </a:r>
                      <a:r>
                        <a:rPr kumimoji="1" lang="ja-JP" altLang="en-US" sz="1200" b="0" i="0" u="none" strike="noStrike" kern="1200" cap="none" spc="0" normalizeH="0" baseline="0" noProof="0" dirty="0">
                          <a:ln>
                            <a:noFill/>
                          </a:ln>
                          <a:solidFill>
                            <a:srgbClr val="2C2C2C"/>
                          </a:solidFill>
                          <a:effectLst/>
                          <a:uLnTx/>
                          <a:uFillTx/>
                          <a:latin typeface="Meiryo UI"/>
                          <a:ea typeface="Meiryo UI"/>
                          <a:cs typeface="+mn-cs"/>
                        </a:rPr>
                        <a:t> </a:t>
                      </a:r>
                      <a:r>
                        <a:rPr kumimoji="1" lang="ja-JP" altLang="en-US" sz="1200" b="0" i="0" u="none" strike="noStrike" kern="1200" cap="none" spc="0" normalizeH="0" baseline="0" noProof="0" dirty="0">
                          <a:ln>
                            <a:noFill/>
                          </a:ln>
                          <a:solidFill>
                            <a:srgbClr val="2C2C2C"/>
                          </a:solidFill>
                          <a:effectLst/>
                          <a:uLnTx/>
                          <a:uFillTx/>
                          <a:latin typeface="+mn-lt"/>
                          <a:ea typeface="+mn-ea"/>
                          <a:cs typeface="+mn-cs"/>
                        </a:rPr>
                        <a:t>本事業の「量の見込み」の算出が難しい</a:t>
                      </a:r>
                      <a:r>
                        <a:rPr kumimoji="1" lang="en-US" altLang="ja-JP" sz="1200" b="0" i="0" u="none" strike="noStrike" kern="1200" cap="none" spc="0" normalizeH="0" baseline="0" noProof="0" dirty="0">
                          <a:ln>
                            <a:noFill/>
                          </a:ln>
                          <a:solidFill>
                            <a:srgbClr val="2C2C2C"/>
                          </a:solidFill>
                          <a:effectLst/>
                          <a:uLnTx/>
                          <a:uFillTx/>
                          <a:latin typeface="+mn-lt"/>
                          <a:ea typeface="+mn-ea"/>
                          <a:cs typeface="+mn-cs"/>
                        </a:rPr>
                        <a:t>…</a:t>
                      </a:r>
                      <a:endParaRPr kumimoji="1" lang="ja-JP" altLang="en-US" sz="1200" b="0" i="0" u="none" strike="noStrike" kern="1200" cap="none" spc="0" normalizeH="0" baseline="0" noProof="0" dirty="0">
                        <a:ln>
                          <a:noFill/>
                        </a:ln>
                        <a:solidFill>
                          <a:srgbClr val="2C2C2C"/>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p.06</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906660"/>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2C2C2C"/>
                          </a:solidFill>
                          <a:effectLst/>
                          <a:uLnTx/>
                          <a:uFillTx/>
                          <a:latin typeface="Meiryo UI"/>
                          <a:ea typeface="Meiryo UI"/>
                          <a:cs typeface="+mn-cs"/>
                        </a:rPr>
                        <a:t>Q.</a:t>
                      </a:r>
                      <a:r>
                        <a:rPr kumimoji="1" lang="ja-JP" altLang="en-US" sz="1200" b="0" i="0" u="none" strike="noStrike" kern="1200" cap="none" spc="0" normalizeH="0" baseline="0" noProof="0" dirty="0">
                          <a:ln>
                            <a:noFill/>
                          </a:ln>
                          <a:solidFill>
                            <a:srgbClr val="2C2C2C"/>
                          </a:solidFill>
                          <a:effectLst/>
                          <a:uLnTx/>
                          <a:uFillTx/>
                          <a:latin typeface="Meiryo UI"/>
                          <a:ea typeface="Meiryo UI"/>
                          <a:cs typeface="+mn-cs"/>
                        </a:rPr>
                        <a:t>　</a:t>
                      </a:r>
                      <a:r>
                        <a:rPr kumimoji="1" lang="ja-JP" altLang="en-US" sz="1200" b="0" i="0" u="none" strike="noStrike" kern="1200" cap="none" spc="0" normalizeH="0" baseline="0" noProof="0" dirty="0">
                          <a:ln>
                            <a:noFill/>
                          </a:ln>
                          <a:solidFill>
                            <a:srgbClr val="2C2C2C"/>
                          </a:solidFill>
                          <a:effectLst/>
                          <a:uLnTx/>
                          <a:uFillTx/>
                          <a:latin typeface="+mn-lt"/>
                          <a:ea typeface="+mn-ea"/>
                          <a:cs typeface="+mn-cs"/>
                        </a:rPr>
                        <a:t>地域に委託できる事業者がいない</a:t>
                      </a:r>
                      <a:r>
                        <a:rPr kumimoji="1" lang="en-US" altLang="ja-JP" sz="1200" b="0" i="0" u="none" strike="noStrike" kern="1200" cap="none" spc="0" normalizeH="0" baseline="0" noProof="0" dirty="0">
                          <a:ln>
                            <a:noFill/>
                          </a:ln>
                          <a:solidFill>
                            <a:srgbClr val="2C2C2C"/>
                          </a:solidFill>
                          <a:effectLst/>
                          <a:uLnTx/>
                          <a:uFillTx/>
                          <a:latin typeface="+mn-lt"/>
                          <a:ea typeface="+mn-ea"/>
                          <a:cs typeface="+mn-cs"/>
                        </a:rPr>
                        <a:t>…</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p.08</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9961182"/>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mn-lt"/>
                          <a:ea typeface="+mn-ea"/>
                          <a:cs typeface="+mn-cs"/>
                        </a:rPr>
                        <a:t>スケジュール・予算</a:t>
                      </a:r>
                    </a:p>
                  </a:txBody>
                  <a:tcPr marL="87486" marR="87486"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747301"/>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事業者選定～事業開設のスケジュールはどのように決めたら</a:t>
                      </a:r>
                      <a:r>
                        <a:rPr kumimoji="1" lang="en-US" altLang="ja-JP" sz="1200" b="0" i="0" u="none" strike="noStrike" kern="1200" cap="none" spc="0" normalizeH="0" baseline="0" noProof="0">
                          <a:ln>
                            <a:noFill/>
                          </a:ln>
                          <a:solidFill>
                            <a:srgbClr val="2C2C2C"/>
                          </a:solidFill>
                          <a:effectLst/>
                          <a:uLnTx/>
                          <a:uFillTx/>
                          <a:latin typeface="+mn-lt"/>
                          <a:ea typeface="+mn-ea"/>
                          <a:cs typeface="+mn-cs"/>
                        </a:rPr>
                        <a:t>…</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p.11</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98665"/>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必要予算の算出にあたり気を付けるべき点はありますか？</a:t>
                      </a:r>
                      <a:endParaRPr kumimoji="1" lang="en-US" altLang="ja-JP" sz="1200" b="0" i="0" u="none" strike="noStrike" kern="1200" cap="none" spc="0" normalizeH="0" baseline="0" noProof="0">
                        <a:ln>
                          <a:noFill/>
                        </a:ln>
                        <a:solidFill>
                          <a:srgbClr val="2C2C2C"/>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p.12</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41192668"/>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mn-lt"/>
                          <a:ea typeface="+mn-ea"/>
                          <a:cs typeface="+mn-cs"/>
                        </a:rPr>
                        <a:t>試行的実施</a:t>
                      </a:r>
                    </a:p>
                  </a:txBody>
                  <a:tcPr marL="87486" marR="87486"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0533703"/>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試行的に居場所事業に取り組んでみたいのですが、活用できる事業はないでしょうか。また、その事業を使用する際に注意すべき点はありますか？</a:t>
                      </a:r>
                      <a:endParaRPr kumimoji="1" lang="en-US" altLang="ja-JP" sz="1200" b="0" i="0" u="none" strike="noStrike" kern="1200" cap="none" spc="0" normalizeH="0" baseline="0" noProof="0">
                        <a:ln>
                          <a:noFill/>
                        </a:ln>
                        <a:solidFill>
                          <a:srgbClr val="2C2C2C"/>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p.12</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1991892"/>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srgbClr val="2C2C2C"/>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1266843"/>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lumMod val="50000"/>
                            </a:schemeClr>
                          </a:solidFill>
                          <a:effectLst/>
                          <a:uLnTx/>
                          <a:uFillTx/>
                          <a:latin typeface="+mn-lt"/>
                          <a:ea typeface="+mn-ea"/>
                          <a:cs typeface="+mn-cs"/>
                        </a:rPr>
                        <a:t>事業実施時</a:t>
                      </a:r>
                      <a:endParaRPr kumimoji="1" lang="en-US" altLang="ja-JP" sz="1600" b="1" i="0" u="none" strike="noStrike" kern="1200" cap="none" spc="0" normalizeH="0" baseline="0" noProof="0">
                        <a:ln>
                          <a:noFill/>
                        </a:ln>
                        <a:solidFill>
                          <a:schemeClr val="tx2">
                            <a:lumMod val="50000"/>
                          </a:schemeClr>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0163729"/>
                  </a:ext>
                </a:extLst>
              </a:tr>
              <a:tr h="0">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mn-lt"/>
                          <a:ea typeface="+mn-ea"/>
                          <a:cs typeface="+mn-cs"/>
                        </a:rPr>
                        <a:t>利用フロー</a:t>
                      </a:r>
                    </a:p>
                  </a:txBody>
                  <a:tcPr marL="87486" marR="87486"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346445"/>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本事業の広報をどのように行えば良いかわからない</a:t>
                      </a:r>
                      <a:r>
                        <a:rPr kumimoji="1" lang="en-US" altLang="ja-JP" sz="1200" b="0" i="0" u="none" strike="noStrike" kern="1200" cap="none" spc="0" normalizeH="0" baseline="0" noProof="0">
                          <a:ln>
                            <a:noFill/>
                          </a:ln>
                          <a:solidFill>
                            <a:srgbClr val="2C2C2C"/>
                          </a:solidFill>
                          <a:effectLst/>
                          <a:uLnTx/>
                          <a:uFillTx/>
                          <a:latin typeface="+mn-lt"/>
                          <a:ea typeface="+mn-ea"/>
                          <a:cs typeface="+mn-cs"/>
                        </a:rPr>
                        <a:t>...</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p.13</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4288418"/>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利用希望～利用決定のフローはどのように設計すべきでしょうか？</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p.13</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8461191"/>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利用勧奨を行う中で保護者の理解を得ることが難しい</a:t>
                      </a:r>
                      <a:r>
                        <a:rPr kumimoji="1" lang="en-US" altLang="ja-JP" sz="1200" b="0" i="0" u="none" strike="noStrike" kern="1200" cap="none" spc="0" normalizeH="0" baseline="0" noProof="0">
                          <a:ln>
                            <a:noFill/>
                          </a:ln>
                          <a:solidFill>
                            <a:srgbClr val="2C2C2C"/>
                          </a:solidFill>
                          <a:effectLst/>
                          <a:uLnTx/>
                          <a:uFillTx/>
                          <a:latin typeface="+mn-lt"/>
                          <a:ea typeface="+mn-ea"/>
                          <a:cs typeface="+mn-cs"/>
                        </a:rPr>
                        <a:t>…</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p.14</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1592500"/>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mn-lt"/>
                          <a:ea typeface="+mn-ea"/>
                          <a:cs typeface="+mn-cs"/>
                        </a:rPr>
                        <a:t>利用者管理</a:t>
                      </a:r>
                    </a:p>
                  </a:txBody>
                  <a:tcPr marL="87486" marR="87486"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6464308"/>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利用者のケース進捗管理において注意点はありますか？</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p.15</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5805478"/>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利用者が</a:t>
                      </a:r>
                      <a:r>
                        <a:rPr kumimoji="1" lang="en-US" altLang="ja-JP" sz="1200" b="0" i="0" u="none" strike="noStrike" kern="1200" cap="none" spc="0" normalizeH="0" baseline="0" noProof="0">
                          <a:ln>
                            <a:noFill/>
                          </a:ln>
                          <a:solidFill>
                            <a:srgbClr val="2C2C2C"/>
                          </a:solidFill>
                          <a:effectLst/>
                          <a:uLnTx/>
                          <a:uFillTx/>
                          <a:latin typeface="+mn-lt"/>
                          <a:ea typeface="+mn-ea"/>
                          <a:cs typeface="+mn-cs"/>
                        </a:rPr>
                        <a:t>18</a:t>
                      </a:r>
                      <a:r>
                        <a:rPr kumimoji="1" lang="ja-JP" altLang="en-US" sz="1200" b="0" i="0" u="none" strike="noStrike" kern="1200" cap="none" spc="0" normalizeH="0" baseline="0" noProof="0">
                          <a:ln>
                            <a:noFill/>
                          </a:ln>
                          <a:solidFill>
                            <a:srgbClr val="2C2C2C"/>
                          </a:solidFill>
                          <a:effectLst/>
                          <a:uLnTx/>
                          <a:uFillTx/>
                          <a:latin typeface="+mn-lt"/>
                          <a:ea typeface="+mn-ea"/>
                          <a:cs typeface="+mn-cs"/>
                        </a:rPr>
                        <a:t>歳以上になった場合、どうしたらいいですか？</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p.15</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2200640"/>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chemeClr val="tx2"/>
                          </a:solidFill>
                          <a:effectLst/>
                          <a:uLnTx/>
                          <a:uFillTx/>
                          <a:latin typeface="+mn-lt"/>
                          <a:ea typeface="+mn-ea"/>
                          <a:cs typeface="+mn-cs"/>
                        </a:rPr>
                        <a:t>関係機関との連携</a:t>
                      </a:r>
                    </a:p>
                  </a:txBody>
                  <a:tcPr marL="87486" marR="87486"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2C2C2C"/>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0567903"/>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各種関係機関との連携はどのように行ったらよいでしょうか？</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p.16</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863842"/>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保護者支援をどの事業の枠組みで誰が行うべきか難しい</a:t>
                      </a:r>
                      <a:r>
                        <a:rPr kumimoji="1" lang="en-US" altLang="ja-JP" sz="1200" b="0" i="0" u="none" strike="noStrike" kern="1200" cap="none" spc="0" normalizeH="0" baseline="0" noProof="0">
                          <a:ln>
                            <a:noFill/>
                          </a:ln>
                          <a:solidFill>
                            <a:srgbClr val="2C2C2C"/>
                          </a:solidFill>
                          <a:effectLst/>
                          <a:uLnTx/>
                          <a:uFillTx/>
                          <a:latin typeface="+mn-lt"/>
                          <a:ea typeface="+mn-ea"/>
                          <a:cs typeface="+mn-cs"/>
                        </a:rPr>
                        <a:t>...</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p.16</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1810917"/>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srgbClr val="0072CE"/>
                          </a:solidFill>
                          <a:effectLst/>
                          <a:uLnTx/>
                          <a:uFillTx/>
                          <a:latin typeface="+mn-lt"/>
                          <a:ea typeface="+mn-ea"/>
                          <a:cs typeface="+mn-cs"/>
                        </a:rPr>
                        <a:t>イレギュラー対応</a:t>
                      </a:r>
                      <a:endParaRPr kumimoji="1" lang="en-US" altLang="ja-JP" sz="1200" b="0" i="0" u="none" strike="noStrike" kern="1200" cap="none" spc="0" normalizeH="0" baseline="0" noProof="0">
                        <a:ln>
                          <a:noFill/>
                        </a:ln>
                        <a:solidFill>
                          <a:srgbClr val="2C2C2C"/>
                        </a:solidFill>
                        <a:effectLst/>
                        <a:uLnTx/>
                        <a:uFillTx/>
                        <a:latin typeface="+mn-lt"/>
                        <a:ea typeface="+mn-ea"/>
                        <a:cs typeface="+mn-cs"/>
                      </a:endParaRP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algn="l"/>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0061334"/>
                  </a:ext>
                </a:extLst>
              </a:tr>
              <a:tr h="264761">
                <a:tc>
                  <a:txBody>
                    <a:bodyPr/>
                    <a:lstStyle/>
                    <a:p>
                      <a:pPr marL="0" marR="0" lvl="0" indent="0" algn="l" defTabSz="633012"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a:ln>
                            <a:noFill/>
                          </a:ln>
                          <a:solidFill>
                            <a:srgbClr val="2C2C2C"/>
                          </a:solidFill>
                          <a:effectLst/>
                          <a:uLnTx/>
                          <a:uFillTx/>
                          <a:latin typeface="+mn-lt"/>
                          <a:ea typeface="+mn-ea"/>
                          <a:cs typeface="+mn-cs"/>
                        </a:rPr>
                        <a:t>Q. </a:t>
                      </a:r>
                      <a:r>
                        <a:rPr kumimoji="1" lang="ja-JP" altLang="en-US" sz="1200" b="0" i="0" u="none" strike="noStrike" kern="1200" cap="none" spc="0" normalizeH="0" baseline="0" noProof="0">
                          <a:ln>
                            <a:noFill/>
                          </a:ln>
                          <a:solidFill>
                            <a:srgbClr val="2C2C2C"/>
                          </a:solidFill>
                          <a:effectLst/>
                          <a:uLnTx/>
                          <a:uFillTx/>
                          <a:latin typeface="+mn-lt"/>
                          <a:ea typeface="+mn-ea"/>
                          <a:cs typeface="+mn-cs"/>
                        </a:rPr>
                        <a:t>イレギュラー発生時はどのように対応すればよいでしょうか？</a:t>
                      </a:r>
                    </a:p>
                  </a:txBody>
                  <a:tcPr marL="87486" marR="87486"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p.17</a:t>
                      </a:r>
                      <a:endParaRPr kumimoji="1"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7486" marR="87486"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6978973"/>
                  </a:ext>
                </a:extLst>
              </a:tr>
            </a:tbl>
          </a:graphicData>
        </a:graphic>
      </p:graphicFrame>
      <p:sp>
        <p:nvSpPr>
          <p:cNvPr id="2" name="タイトル 1">
            <a:extLst>
              <a:ext uri="{FF2B5EF4-FFF2-40B4-BE49-F238E27FC236}">
                <a16:creationId xmlns:a16="http://schemas.microsoft.com/office/drawing/2014/main" id="{CEE452DA-777B-45A8-881B-A3C4CE59D099}"/>
              </a:ext>
            </a:extLst>
          </p:cNvPr>
          <p:cNvSpPr>
            <a:spLocks noGrp="1"/>
          </p:cNvSpPr>
          <p:nvPr>
            <p:ph type="title"/>
          </p:nvPr>
        </p:nvSpPr>
        <p:spPr bwMode="gray">
          <a:xfrm>
            <a:off x="153000" y="92460"/>
            <a:ext cx="1944000" cy="360000"/>
          </a:xfrm>
        </p:spPr>
        <p:txBody>
          <a:bodyPr/>
          <a:lstStyle/>
          <a:p>
            <a:r>
              <a:rPr lang="ja-JP" altLang="en-US"/>
              <a:t>目次</a:t>
            </a:r>
          </a:p>
        </p:txBody>
      </p:sp>
      <p:cxnSp>
        <p:nvCxnSpPr>
          <p:cNvPr id="7" name="直線コネクタ 6">
            <a:extLst>
              <a:ext uri="{FF2B5EF4-FFF2-40B4-BE49-F238E27FC236}">
                <a16:creationId xmlns:a16="http://schemas.microsoft.com/office/drawing/2014/main" id="{F745B01B-710A-4C2A-A90C-E7E5443F4FDE}"/>
              </a:ext>
            </a:extLst>
          </p:cNvPr>
          <p:cNvCxnSpPr/>
          <p:nvPr/>
        </p:nvCxnSpPr>
        <p:spPr bwMode="gray">
          <a:xfrm flipH="1">
            <a:off x="153000" y="452504"/>
            <a:ext cx="190750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800AF144-7787-1A7F-D809-1A3E250D678C}"/>
              </a:ext>
            </a:extLst>
          </p:cNvPr>
          <p:cNvSpPr txBox="1"/>
          <p:nvPr/>
        </p:nvSpPr>
        <p:spPr>
          <a:xfrm>
            <a:off x="870384" y="721088"/>
            <a:ext cx="5024633" cy="646331"/>
          </a:xfrm>
          <a:prstGeom prst="rect">
            <a:avLst/>
          </a:prstGeom>
          <a:noFill/>
        </p:spPr>
        <p:txBody>
          <a:bodyPr wrap="square">
            <a:spAutoFit/>
          </a:bodyPr>
          <a:lstStyle/>
          <a:p>
            <a:pPr algn="ctr"/>
            <a:r>
              <a:rPr lang="ja-JP" altLang="en-US" b="1">
                <a:solidFill>
                  <a:schemeClr val="tx2"/>
                </a:solidFill>
              </a:rPr>
              <a:t>児童育成支援拠点事業について、</a:t>
            </a:r>
            <a:endParaRPr lang="en-US" altLang="ja-JP" b="1">
              <a:solidFill>
                <a:schemeClr val="tx2"/>
              </a:solidFill>
            </a:endParaRPr>
          </a:p>
          <a:p>
            <a:pPr algn="ctr"/>
            <a:r>
              <a:rPr lang="ja-JP" altLang="en-US" b="1">
                <a:solidFill>
                  <a:schemeClr val="tx2"/>
                </a:solidFill>
              </a:rPr>
              <a:t>以下のような悩みや不安はありませんか？</a:t>
            </a:r>
          </a:p>
        </p:txBody>
      </p:sp>
      <p:grpSp>
        <p:nvGrpSpPr>
          <p:cNvPr id="6" name="グラフィックス 105" descr="オフィス ワーカー (男性) 単色塗りつぶし">
            <a:extLst>
              <a:ext uri="{FF2B5EF4-FFF2-40B4-BE49-F238E27FC236}">
                <a16:creationId xmlns:a16="http://schemas.microsoft.com/office/drawing/2014/main" id="{1FBE92A9-60A7-7414-46A5-838412B3384B}"/>
              </a:ext>
            </a:extLst>
          </p:cNvPr>
          <p:cNvGrpSpPr/>
          <p:nvPr/>
        </p:nvGrpSpPr>
        <p:grpSpPr>
          <a:xfrm>
            <a:off x="5434928" y="628898"/>
            <a:ext cx="609561" cy="751636"/>
            <a:chOff x="312704" y="5443588"/>
            <a:chExt cx="609561" cy="751636"/>
          </a:xfrm>
          <a:solidFill>
            <a:schemeClr val="tx2"/>
          </a:solidFill>
        </p:grpSpPr>
        <p:sp>
          <p:nvSpPr>
            <p:cNvPr id="10" name="フリーフォーム: 図形 9">
              <a:extLst>
                <a:ext uri="{FF2B5EF4-FFF2-40B4-BE49-F238E27FC236}">
                  <a16:creationId xmlns:a16="http://schemas.microsoft.com/office/drawing/2014/main" id="{F205291D-4340-90F4-8133-F18849B58E03}"/>
                </a:ext>
              </a:extLst>
            </p:cNvPr>
            <p:cNvSpPr/>
            <p:nvPr/>
          </p:nvSpPr>
          <p:spPr>
            <a:xfrm>
              <a:off x="569879" y="5872214"/>
              <a:ext cx="95250" cy="57150"/>
            </a:xfrm>
            <a:custGeom>
              <a:avLst/>
              <a:gdLst>
                <a:gd name="connsiteX0" fmla="*/ 18478 w 95250"/>
                <a:gd name="connsiteY0" fmla="*/ 57150 h 57150"/>
                <a:gd name="connsiteX1" fmla="*/ 76772 w 95250"/>
                <a:gd name="connsiteY1" fmla="*/ 57150 h 57150"/>
                <a:gd name="connsiteX2" fmla="*/ 95250 w 95250"/>
                <a:gd name="connsiteY2" fmla="*/ 0 h 57150"/>
                <a:gd name="connsiteX3" fmla="*/ 0 w 95250"/>
                <a:gd name="connsiteY3" fmla="*/ 0 h 57150"/>
                <a:gd name="connsiteX4" fmla="*/ 18478 w 95250"/>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57150">
                  <a:moveTo>
                    <a:pt x="18478" y="57150"/>
                  </a:moveTo>
                  <a:lnTo>
                    <a:pt x="76772" y="57150"/>
                  </a:lnTo>
                  <a:lnTo>
                    <a:pt x="95250" y="0"/>
                  </a:lnTo>
                  <a:lnTo>
                    <a:pt x="0" y="0"/>
                  </a:lnTo>
                  <a:lnTo>
                    <a:pt x="18478" y="57150"/>
                  </a:lnTo>
                  <a:close/>
                </a:path>
              </a:pathLst>
            </a:custGeom>
            <a:grpFill/>
            <a:ln w="9525" cap="flat">
              <a:noFill/>
              <a:prstDash val="solid"/>
              <a:miter/>
            </a:ln>
          </p:spPr>
          <p:txBody>
            <a:bodyPr rtlCol="0" anchor="ctr"/>
            <a:lstStyle/>
            <a:p>
              <a:endParaRPr lang="ja-JP" altLang="en-US"/>
            </a:p>
          </p:txBody>
        </p:sp>
        <p:sp>
          <p:nvSpPr>
            <p:cNvPr id="11" name="フリーフォーム: 図形 10">
              <a:extLst>
                <a:ext uri="{FF2B5EF4-FFF2-40B4-BE49-F238E27FC236}">
                  <a16:creationId xmlns:a16="http://schemas.microsoft.com/office/drawing/2014/main" id="{54AE16C3-499A-8A2D-0F4D-40979FC7493F}"/>
                </a:ext>
              </a:extLst>
            </p:cNvPr>
            <p:cNvSpPr/>
            <p:nvPr/>
          </p:nvSpPr>
          <p:spPr>
            <a:xfrm>
              <a:off x="576832" y="5948414"/>
              <a:ext cx="81343" cy="228600"/>
            </a:xfrm>
            <a:custGeom>
              <a:avLst/>
              <a:gdLst>
                <a:gd name="connsiteX0" fmla="*/ 12954 w 81343"/>
                <a:gd name="connsiteY0" fmla="*/ 0 h 228600"/>
                <a:gd name="connsiteX1" fmla="*/ 0 w 81343"/>
                <a:gd name="connsiteY1" fmla="*/ 187928 h 228600"/>
                <a:gd name="connsiteX2" fmla="*/ 40672 w 81343"/>
                <a:gd name="connsiteY2" fmla="*/ 228600 h 228600"/>
                <a:gd name="connsiteX3" fmla="*/ 81344 w 81343"/>
                <a:gd name="connsiteY3" fmla="*/ 187928 h 228600"/>
                <a:gd name="connsiteX4" fmla="*/ 68390 w 81343"/>
                <a:gd name="connsiteY4" fmla="*/ 0 h 228600"/>
                <a:gd name="connsiteX5" fmla="*/ 12954 w 81343"/>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43" h="228600">
                  <a:moveTo>
                    <a:pt x="12954" y="0"/>
                  </a:moveTo>
                  <a:lnTo>
                    <a:pt x="0" y="187928"/>
                  </a:lnTo>
                  <a:lnTo>
                    <a:pt x="40672" y="228600"/>
                  </a:lnTo>
                  <a:lnTo>
                    <a:pt x="81344" y="187928"/>
                  </a:lnTo>
                  <a:lnTo>
                    <a:pt x="68390" y="0"/>
                  </a:lnTo>
                  <a:lnTo>
                    <a:pt x="12954" y="0"/>
                  </a:lnTo>
                  <a:close/>
                </a:path>
              </a:pathLst>
            </a:custGeom>
            <a:grpFill/>
            <a:ln w="9525" cap="flat">
              <a:noFill/>
              <a:prstDash val="solid"/>
              <a:miter/>
            </a:ln>
          </p:spPr>
          <p:txBody>
            <a:bodyPr rtlCol="0" anchor="ctr"/>
            <a:lstStyle/>
            <a:p>
              <a:endParaRPr lang="ja-JP" altLang="en-US"/>
            </a:p>
          </p:txBody>
        </p:sp>
        <p:sp>
          <p:nvSpPr>
            <p:cNvPr id="12" name="フリーフォーム: 図形 11">
              <a:extLst>
                <a:ext uri="{FF2B5EF4-FFF2-40B4-BE49-F238E27FC236}">
                  <a16:creationId xmlns:a16="http://schemas.microsoft.com/office/drawing/2014/main" id="{DE5C5AD6-AE94-B103-5FA3-19389ED4962D}"/>
                </a:ext>
              </a:extLst>
            </p:cNvPr>
            <p:cNvSpPr/>
            <p:nvPr/>
          </p:nvSpPr>
          <p:spPr>
            <a:xfrm>
              <a:off x="312704" y="5443588"/>
              <a:ext cx="609561" cy="751636"/>
            </a:xfrm>
            <a:custGeom>
              <a:avLst/>
              <a:gdLst>
                <a:gd name="connsiteX0" fmla="*/ 609543 w 609561"/>
                <a:gd name="connsiteY0" fmla="*/ 533019 h 751636"/>
                <a:gd name="connsiteX1" fmla="*/ 573977 w 609561"/>
                <a:gd name="connsiteY1" fmla="*/ 461582 h 751636"/>
                <a:gd name="connsiteX2" fmla="*/ 452666 w 609561"/>
                <a:gd name="connsiteY2" fmla="*/ 398774 h 751636"/>
                <a:gd name="connsiteX3" fmla="*/ 405946 w 609561"/>
                <a:gd name="connsiteY3" fmla="*/ 379600 h 751636"/>
                <a:gd name="connsiteX4" fmla="*/ 400040 w 609561"/>
                <a:gd name="connsiteY4" fmla="*/ 370789 h 751636"/>
                <a:gd name="connsiteX5" fmla="*/ 400040 w 609561"/>
                <a:gd name="connsiteY5" fmla="*/ 347415 h 751636"/>
                <a:gd name="connsiteX6" fmla="*/ 457057 w 609561"/>
                <a:gd name="connsiteY6" fmla="*/ 231562 h 751636"/>
                <a:gd name="connsiteX7" fmla="*/ 481327 w 609561"/>
                <a:gd name="connsiteY7" fmla="*/ 189929 h 751636"/>
                <a:gd name="connsiteX8" fmla="*/ 485575 w 609561"/>
                <a:gd name="connsiteY8" fmla="*/ 162716 h 751636"/>
                <a:gd name="connsiteX9" fmla="*/ 385839 w 609561"/>
                <a:gd name="connsiteY9" fmla="*/ 17936 h 751636"/>
                <a:gd name="connsiteX10" fmla="*/ 371875 w 609561"/>
                <a:gd name="connsiteY10" fmla="*/ 19183 h 751636"/>
                <a:gd name="connsiteX11" fmla="*/ 362255 w 609561"/>
                <a:gd name="connsiteY11" fmla="*/ 25851 h 751636"/>
                <a:gd name="connsiteX12" fmla="*/ 351615 w 609561"/>
                <a:gd name="connsiteY12" fmla="*/ 11306 h 751636"/>
                <a:gd name="connsiteX13" fmla="*/ 337871 w 609561"/>
                <a:gd name="connsiteY13" fmla="*/ 2553 h 751636"/>
                <a:gd name="connsiteX14" fmla="*/ 307867 w 609561"/>
                <a:gd name="connsiteY14" fmla="*/ 0 h 751636"/>
                <a:gd name="connsiteX15" fmla="*/ 132512 w 609561"/>
                <a:gd name="connsiteY15" fmla="*/ 145352 h 751636"/>
                <a:gd name="connsiteX16" fmla="*/ 132131 w 609561"/>
                <a:gd name="connsiteY16" fmla="*/ 147428 h 751636"/>
                <a:gd name="connsiteX17" fmla="*/ 103975 w 609561"/>
                <a:gd name="connsiteY17" fmla="*/ 216646 h 751636"/>
                <a:gd name="connsiteX18" fmla="*/ 152438 w 609561"/>
                <a:gd name="connsiteY18" fmla="*/ 216646 h 751636"/>
                <a:gd name="connsiteX19" fmla="*/ 152438 w 609561"/>
                <a:gd name="connsiteY19" fmla="*/ 228600 h 751636"/>
                <a:gd name="connsiteX20" fmla="*/ 209493 w 609561"/>
                <a:gd name="connsiteY20" fmla="*/ 347348 h 751636"/>
                <a:gd name="connsiteX21" fmla="*/ 209493 w 609561"/>
                <a:gd name="connsiteY21" fmla="*/ 370742 h 751636"/>
                <a:gd name="connsiteX22" fmla="*/ 203587 w 609561"/>
                <a:gd name="connsiteY22" fmla="*/ 379552 h 751636"/>
                <a:gd name="connsiteX23" fmla="*/ 156915 w 609561"/>
                <a:gd name="connsiteY23" fmla="*/ 398688 h 751636"/>
                <a:gd name="connsiteX24" fmla="*/ 35814 w 609561"/>
                <a:gd name="connsiteY24" fmla="*/ 461277 h 751636"/>
                <a:gd name="connsiteX25" fmla="*/ 0 w 609561"/>
                <a:gd name="connsiteY25" fmla="*/ 533400 h 751636"/>
                <a:gd name="connsiteX26" fmla="*/ 0 w 609561"/>
                <a:gd name="connsiteY26" fmla="*/ 700088 h 751636"/>
                <a:gd name="connsiteX27" fmla="*/ 7620 w 609561"/>
                <a:gd name="connsiteY27" fmla="*/ 705803 h 751636"/>
                <a:gd name="connsiteX28" fmla="*/ 221933 w 609561"/>
                <a:gd name="connsiteY28" fmla="*/ 750456 h 751636"/>
                <a:gd name="connsiteX29" fmla="*/ 244345 w 609561"/>
                <a:gd name="connsiteY29" fmla="*/ 751618 h 751636"/>
                <a:gd name="connsiteX30" fmla="*/ 207274 w 609561"/>
                <a:gd name="connsiteY30" fmla="*/ 419195 h 751636"/>
                <a:gd name="connsiteX31" fmla="*/ 218046 w 609561"/>
                <a:gd name="connsiteY31" fmla="*/ 414776 h 751636"/>
                <a:gd name="connsiteX32" fmla="*/ 247593 w 609561"/>
                <a:gd name="connsiteY32" fmla="*/ 370742 h 751636"/>
                <a:gd name="connsiteX33" fmla="*/ 247593 w 609561"/>
                <a:gd name="connsiteY33" fmla="*/ 369789 h 751636"/>
                <a:gd name="connsiteX34" fmla="*/ 361950 w 609561"/>
                <a:gd name="connsiteY34" fmla="*/ 369789 h 751636"/>
                <a:gd name="connsiteX35" fmla="*/ 361950 w 609561"/>
                <a:gd name="connsiteY35" fmla="*/ 370742 h 751636"/>
                <a:gd name="connsiteX36" fmla="*/ 391478 w 609561"/>
                <a:gd name="connsiteY36" fmla="*/ 414795 h 751636"/>
                <a:gd name="connsiteX37" fmla="*/ 402250 w 609561"/>
                <a:gd name="connsiteY37" fmla="*/ 419214 h 751636"/>
                <a:gd name="connsiteX38" fmla="*/ 365169 w 609561"/>
                <a:gd name="connsiteY38" fmla="*/ 751637 h 751636"/>
                <a:gd name="connsiteX39" fmla="*/ 387572 w 609561"/>
                <a:gd name="connsiteY39" fmla="*/ 750475 h 751636"/>
                <a:gd name="connsiteX40" fmla="*/ 601942 w 609561"/>
                <a:gd name="connsiteY40" fmla="*/ 705822 h 751636"/>
                <a:gd name="connsiteX41" fmla="*/ 609562 w 609561"/>
                <a:gd name="connsiteY41" fmla="*/ 700107 h 751636"/>
                <a:gd name="connsiteX42" fmla="*/ 190538 w 609561"/>
                <a:gd name="connsiteY42" fmla="*/ 228600 h 751636"/>
                <a:gd name="connsiteX43" fmla="*/ 190538 w 609561"/>
                <a:gd name="connsiteY43" fmla="*/ 216646 h 751636"/>
                <a:gd name="connsiteX44" fmla="*/ 256918 w 609561"/>
                <a:gd name="connsiteY44" fmla="*/ 216646 h 751636"/>
                <a:gd name="connsiteX45" fmla="*/ 384362 w 609561"/>
                <a:gd name="connsiteY45" fmla="*/ 127435 h 751636"/>
                <a:gd name="connsiteX46" fmla="*/ 419138 w 609561"/>
                <a:gd name="connsiteY46" fmla="*/ 131912 h 751636"/>
                <a:gd name="connsiteX47" fmla="*/ 419138 w 609561"/>
                <a:gd name="connsiteY47" fmla="*/ 228600 h 751636"/>
                <a:gd name="connsiteX48" fmla="*/ 304838 w 609561"/>
                <a:gd name="connsiteY48" fmla="*/ 342900 h 751636"/>
                <a:gd name="connsiteX49" fmla="*/ 190538 w 609561"/>
                <a:gd name="connsiteY49" fmla="*/ 228600 h 751636"/>
                <a:gd name="connsiteX50" fmla="*/ 533390 w 609561"/>
                <a:gd name="connsiteY50" fmla="*/ 581025 h 751636"/>
                <a:gd name="connsiteX51" fmla="*/ 447665 w 609561"/>
                <a:gd name="connsiteY51" fmla="*/ 581025 h 751636"/>
                <a:gd name="connsiteX52" fmla="*/ 447665 w 609561"/>
                <a:gd name="connsiteY52" fmla="*/ 561975 h 751636"/>
                <a:gd name="connsiteX53" fmla="*/ 533390 w 609561"/>
                <a:gd name="connsiteY53" fmla="*/ 561975 h 7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9561" h="751636">
                  <a:moveTo>
                    <a:pt x="609543" y="533019"/>
                  </a:moveTo>
                  <a:cubicBezTo>
                    <a:pt x="609008" y="505076"/>
                    <a:pt x="595951" y="478850"/>
                    <a:pt x="573977" y="461582"/>
                  </a:cubicBezTo>
                  <a:cubicBezTo>
                    <a:pt x="538391" y="432454"/>
                    <a:pt x="496567" y="414471"/>
                    <a:pt x="452666" y="398774"/>
                  </a:cubicBezTo>
                  <a:lnTo>
                    <a:pt x="405946" y="379600"/>
                  </a:lnTo>
                  <a:cubicBezTo>
                    <a:pt x="402373" y="378132"/>
                    <a:pt x="400040" y="374652"/>
                    <a:pt x="400040" y="370789"/>
                  </a:cubicBezTo>
                  <a:lnTo>
                    <a:pt x="400040" y="347415"/>
                  </a:lnTo>
                  <a:cubicBezTo>
                    <a:pt x="435313" y="319185"/>
                    <a:pt x="456206" y="276733"/>
                    <a:pt x="457057" y="231562"/>
                  </a:cubicBezTo>
                  <a:lnTo>
                    <a:pt x="481327" y="189929"/>
                  </a:lnTo>
                  <a:cubicBezTo>
                    <a:pt x="484961" y="181346"/>
                    <a:pt x="486420" y="171998"/>
                    <a:pt x="485575" y="162716"/>
                  </a:cubicBezTo>
                  <a:cubicBezTo>
                    <a:pt x="480054" y="100293"/>
                    <a:pt x="442197" y="45338"/>
                    <a:pt x="385839" y="17936"/>
                  </a:cubicBezTo>
                  <a:cubicBezTo>
                    <a:pt x="381299" y="15806"/>
                    <a:pt x="375965" y="16282"/>
                    <a:pt x="371875" y="19183"/>
                  </a:cubicBezTo>
                  <a:lnTo>
                    <a:pt x="362255" y="25851"/>
                  </a:lnTo>
                  <a:lnTo>
                    <a:pt x="351615" y="11306"/>
                  </a:lnTo>
                  <a:cubicBezTo>
                    <a:pt x="348341" y="6719"/>
                    <a:pt x="343413" y="3581"/>
                    <a:pt x="337871" y="2553"/>
                  </a:cubicBezTo>
                  <a:cubicBezTo>
                    <a:pt x="327961" y="843"/>
                    <a:pt x="317923" y="-11"/>
                    <a:pt x="307867" y="0"/>
                  </a:cubicBezTo>
                  <a:cubicBezTo>
                    <a:pt x="222079" y="11"/>
                    <a:pt x="148435" y="61054"/>
                    <a:pt x="132512" y="145352"/>
                  </a:cubicBezTo>
                  <a:lnTo>
                    <a:pt x="132131" y="147428"/>
                  </a:lnTo>
                  <a:cubicBezTo>
                    <a:pt x="127506" y="172163"/>
                    <a:pt x="117929" y="195706"/>
                    <a:pt x="103975" y="216646"/>
                  </a:cubicBezTo>
                  <a:lnTo>
                    <a:pt x="152438" y="216646"/>
                  </a:lnTo>
                  <a:lnTo>
                    <a:pt x="152438" y="228600"/>
                  </a:lnTo>
                  <a:cubicBezTo>
                    <a:pt x="152441" y="274793"/>
                    <a:pt x="173432" y="318481"/>
                    <a:pt x="209493" y="347348"/>
                  </a:cubicBezTo>
                  <a:lnTo>
                    <a:pt x="209493" y="370742"/>
                  </a:lnTo>
                  <a:cubicBezTo>
                    <a:pt x="209493" y="374604"/>
                    <a:pt x="207160" y="378085"/>
                    <a:pt x="203587" y="379552"/>
                  </a:cubicBezTo>
                  <a:lnTo>
                    <a:pt x="156915" y="398688"/>
                  </a:lnTo>
                  <a:cubicBezTo>
                    <a:pt x="112986" y="414395"/>
                    <a:pt x="71190" y="432349"/>
                    <a:pt x="35814" y="461277"/>
                  </a:cubicBezTo>
                  <a:cubicBezTo>
                    <a:pt x="13593" y="478673"/>
                    <a:pt x="430" y="505183"/>
                    <a:pt x="0" y="533400"/>
                  </a:cubicBezTo>
                  <a:lnTo>
                    <a:pt x="0" y="700088"/>
                  </a:lnTo>
                  <a:lnTo>
                    <a:pt x="7620" y="705803"/>
                  </a:lnTo>
                  <a:cubicBezTo>
                    <a:pt x="49387" y="737130"/>
                    <a:pt x="159849" y="747227"/>
                    <a:pt x="221933" y="750456"/>
                  </a:cubicBezTo>
                  <a:lnTo>
                    <a:pt x="244345" y="751618"/>
                  </a:lnTo>
                  <a:lnTo>
                    <a:pt x="207274" y="419195"/>
                  </a:lnTo>
                  <a:lnTo>
                    <a:pt x="218046" y="414776"/>
                  </a:lnTo>
                  <a:cubicBezTo>
                    <a:pt x="235941" y="407482"/>
                    <a:pt x="247626" y="390066"/>
                    <a:pt x="247593" y="370742"/>
                  </a:cubicBezTo>
                  <a:lnTo>
                    <a:pt x="247593" y="369789"/>
                  </a:lnTo>
                  <a:cubicBezTo>
                    <a:pt x="284243" y="384757"/>
                    <a:pt x="325300" y="384757"/>
                    <a:pt x="361950" y="369789"/>
                  </a:cubicBezTo>
                  <a:lnTo>
                    <a:pt x="361950" y="370742"/>
                  </a:lnTo>
                  <a:cubicBezTo>
                    <a:pt x="361905" y="390068"/>
                    <a:pt x="373584" y="407492"/>
                    <a:pt x="391478" y="414795"/>
                  </a:cubicBezTo>
                  <a:lnTo>
                    <a:pt x="402250" y="419214"/>
                  </a:lnTo>
                  <a:lnTo>
                    <a:pt x="365169" y="751637"/>
                  </a:lnTo>
                  <a:lnTo>
                    <a:pt x="387572" y="750475"/>
                  </a:lnTo>
                  <a:cubicBezTo>
                    <a:pt x="449704" y="747246"/>
                    <a:pt x="560165" y="737140"/>
                    <a:pt x="601942" y="705822"/>
                  </a:cubicBezTo>
                  <a:lnTo>
                    <a:pt x="609562" y="700107"/>
                  </a:lnTo>
                  <a:close/>
                  <a:moveTo>
                    <a:pt x="190538" y="228600"/>
                  </a:moveTo>
                  <a:lnTo>
                    <a:pt x="190538" y="216646"/>
                  </a:lnTo>
                  <a:lnTo>
                    <a:pt x="256918" y="216646"/>
                  </a:lnTo>
                  <a:cubicBezTo>
                    <a:pt x="354835" y="216646"/>
                    <a:pt x="341519" y="138608"/>
                    <a:pt x="384362" y="127435"/>
                  </a:cubicBezTo>
                  <a:cubicBezTo>
                    <a:pt x="396137" y="125242"/>
                    <a:pt x="408302" y="126808"/>
                    <a:pt x="419138" y="131912"/>
                  </a:cubicBezTo>
                  <a:lnTo>
                    <a:pt x="419138" y="228600"/>
                  </a:lnTo>
                  <a:cubicBezTo>
                    <a:pt x="419138" y="291726"/>
                    <a:pt x="367964" y="342900"/>
                    <a:pt x="304838" y="342900"/>
                  </a:cubicBezTo>
                  <a:cubicBezTo>
                    <a:pt x="241712" y="342900"/>
                    <a:pt x="190538" y="291726"/>
                    <a:pt x="190538" y="228600"/>
                  </a:cubicBezTo>
                  <a:close/>
                  <a:moveTo>
                    <a:pt x="533390" y="581025"/>
                  </a:moveTo>
                  <a:lnTo>
                    <a:pt x="447665" y="581025"/>
                  </a:lnTo>
                  <a:lnTo>
                    <a:pt x="447665" y="561975"/>
                  </a:lnTo>
                  <a:lnTo>
                    <a:pt x="533390" y="561975"/>
                  </a:lnTo>
                  <a:close/>
                </a:path>
              </a:pathLst>
            </a:custGeom>
            <a:grpFill/>
            <a:ln w="9525" cap="flat">
              <a:noFill/>
              <a:prstDash val="solid"/>
              <a:miter/>
            </a:ln>
          </p:spPr>
          <p:txBody>
            <a:bodyPr rtlCol="0" anchor="ctr"/>
            <a:lstStyle/>
            <a:p>
              <a:endParaRPr lang="ja-JP" altLang="en-US"/>
            </a:p>
          </p:txBody>
        </p:sp>
      </p:grpSp>
      <p:sp>
        <p:nvSpPr>
          <p:cNvPr id="13" name="Freeform 9">
            <a:extLst>
              <a:ext uri="{FF2B5EF4-FFF2-40B4-BE49-F238E27FC236}">
                <a16:creationId xmlns:a16="http://schemas.microsoft.com/office/drawing/2014/main" id="{F5B958CA-3E8B-BEBE-3D82-850171D9CD17}"/>
              </a:ext>
            </a:extLst>
          </p:cNvPr>
          <p:cNvSpPr>
            <a:spLocks noChangeAspect="1" noEditPoints="1"/>
          </p:cNvSpPr>
          <p:nvPr/>
        </p:nvSpPr>
        <p:spPr bwMode="auto">
          <a:xfrm>
            <a:off x="5418647" y="416496"/>
            <a:ext cx="275407" cy="288000"/>
          </a:xfrm>
          <a:custGeom>
            <a:avLst/>
            <a:gdLst>
              <a:gd name="T0" fmla="*/ 74 w 188"/>
              <a:gd name="T1" fmla="*/ 184 h 197"/>
              <a:gd name="T2" fmla="*/ 57 w 188"/>
              <a:gd name="T3" fmla="*/ 159 h 197"/>
              <a:gd name="T4" fmla="*/ 29 w 188"/>
              <a:gd name="T5" fmla="*/ 132 h 197"/>
              <a:gd name="T6" fmla="*/ 2 w 188"/>
              <a:gd name="T7" fmla="*/ 84 h 197"/>
              <a:gd name="T8" fmla="*/ 4 w 188"/>
              <a:gd name="T9" fmla="*/ 56 h 197"/>
              <a:gd name="T10" fmla="*/ 37 w 188"/>
              <a:gd name="T11" fmla="*/ 11 h 197"/>
              <a:gd name="T12" fmla="*/ 59 w 188"/>
              <a:gd name="T13" fmla="*/ 6 h 197"/>
              <a:gd name="T14" fmla="*/ 105 w 188"/>
              <a:gd name="T15" fmla="*/ 6 h 197"/>
              <a:gd name="T16" fmla="*/ 183 w 188"/>
              <a:gd name="T17" fmla="*/ 53 h 197"/>
              <a:gd name="T18" fmla="*/ 187 w 188"/>
              <a:gd name="T19" fmla="*/ 73 h 197"/>
              <a:gd name="T20" fmla="*/ 160 w 188"/>
              <a:gd name="T21" fmla="*/ 116 h 197"/>
              <a:gd name="T22" fmla="*/ 127 w 188"/>
              <a:gd name="T23" fmla="*/ 144 h 197"/>
              <a:gd name="T24" fmla="*/ 102 w 188"/>
              <a:gd name="T25" fmla="*/ 170 h 197"/>
              <a:gd name="T26" fmla="*/ 84 w 188"/>
              <a:gd name="T27" fmla="*/ 173 h 197"/>
              <a:gd name="T28" fmla="*/ 92 w 188"/>
              <a:gd name="T29" fmla="*/ 196 h 197"/>
              <a:gd name="T30" fmla="*/ 92 w 188"/>
              <a:gd name="T31" fmla="*/ 161 h 197"/>
              <a:gd name="T32" fmla="*/ 114 w 188"/>
              <a:gd name="T33" fmla="*/ 141 h 197"/>
              <a:gd name="T34" fmla="*/ 107 w 188"/>
              <a:gd name="T35" fmla="*/ 136 h 197"/>
              <a:gd name="T36" fmla="*/ 67 w 188"/>
              <a:gd name="T37" fmla="*/ 143 h 197"/>
              <a:gd name="T38" fmla="*/ 77 w 188"/>
              <a:gd name="T39" fmla="*/ 145 h 197"/>
              <a:gd name="T40" fmla="*/ 67 w 188"/>
              <a:gd name="T41" fmla="*/ 143 h 197"/>
              <a:gd name="T42" fmla="*/ 54 w 188"/>
              <a:gd name="T43" fmla="*/ 145 h 197"/>
              <a:gd name="T44" fmla="*/ 68 w 188"/>
              <a:gd name="T45" fmla="*/ 130 h 197"/>
              <a:gd name="T46" fmla="*/ 97 w 188"/>
              <a:gd name="T47" fmla="*/ 125 h 197"/>
              <a:gd name="T48" fmla="*/ 71 w 188"/>
              <a:gd name="T49" fmla="*/ 120 h 197"/>
              <a:gd name="T50" fmla="*/ 55 w 188"/>
              <a:gd name="T51" fmla="*/ 129 h 197"/>
              <a:gd name="T52" fmla="*/ 58 w 188"/>
              <a:gd name="T53" fmla="*/ 113 h 197"/>
              <a:gd name="T54" fmla="*/ 41 w 188"/>
              <a:gd name="T55" fmla="*/ 119 h 197"/>
              <a:gd name="T56" fmla="*/ 150 w 188"/>
              <a:gd name="T57" fmla="*/ 108 h 197"/>
              <a:gd name="T58" fmla="*/ 124 w 188"/>
              <a:gd name="T59" fmla="*/ 102 h 197"/>
              <a:gd name="T60" fmla="*/ 123 w 188"/>
              <a:gd name="T61" fmla="*/ 109 h 197"/>
              <a:gd name="T62" fmla="*/ 110 w 188"/>
              <a:gd name="T63" fmla="*/ 105 h 197"/>
              <a:gd name="T64" fmla="*/ 105 w 188"/>
              <a:gd name="T65" fmla="*/ 102 h 197"/>
              <a:gd name="T66" fmla="*/ 71 w 188"/>
              <a:gd name="T67" fmla="*/ 104 h 197"/>
              <a:gd name="T68" fmla="*/ 64 w 188"/>
              <a:gd name="T69" fmla="*/ 102 h 197"/>
              <a:gd name="T70" fmla="*/ 116 w 188"/>
              <a:gd name="T71" fmla="*/ 89 h 197"/>
              <a:gd name="T72" fmla="*/ 94 w 188"/>
              <a:gd name="T73" fmla="*/ 89 h 197"/>
              <a:gd name="T74" fmla="*/ 25 w 188"/>
              <a:gd name="T75" fmla="*/ 89 h 197"/>
              <a:gd name="T76" fmla="*/ 14 w 188"/>
              <a:gd name="T77" fmla="*/ 86 h 197"/>
              <a:gd name="T78" fmla="*/ 151 w 188"/>
              <a:gd name="T79" fmla="*/ 87 h 197"/>
              <a:gd name="T80" fmla="*/ 174 w 188"/>
              <a:gd name="T81" fmla="*/ 65 h 197"/>
              <a:gd name="T82" fmla="*/ 142 w 188"/>
              <a:gd name="T83" fmla="*/ 33 h 197"/>
              <a:gd name="T84" fmla="*/ 145 w 188"/>
              <a:gd name="T85" fmla="*/ 52 h 197"/>
              <a:gd name="T86" fmla="*/ 130 w 188"/>
              <a:gd name="T87" fmla="*/ 75 h 197"/>
              <a:gd name="T88" fmla="*/ 115 w 188"/>
              <a:gd name="T89" fmla="*/ 68 h 197"/>
              <a:gd name="T90" fmla="*/ 105 w 188"/>
              <a:gd name="T91" fmla="*/ 56 h 197"/>
              <a:gd name="T92" fmla="*/ 95 w 188"/>
              <a:gd name="T93" fmla="*/ 74 h 197"/>
              <a:gd name="T94" fmla="*/ 35 w 188"/>
              <a:gd name="T95" fmla="*/ 72 h 197"/>
              <a:gd name="T96" fmla="*/ 19 w 188"/>
              <a:gd name="T97" fmla="*/ 66 h 197"/>
              <a:gd name="T98" fmla="*/ 82 w 188"/>
              <a:gd name="T99" fmla="*/ 72 h 197"/>
              <a:gd name="T100" fmla="*/ 86 w 188"/>
              <a:gd name="T101" fmla="*/ 51 h 197"/>
              <a:gd name="T102" fmla="*/ 46 w 188"/>
              <a:gd name="T103" fmla="*/ 67 h 197"/>
              <a:gd name="T104" fmla="*/ 77 w 188"/>
              <a:gd name="T105" fmla="*/ 41 h 197"/>
              <a:gd name="T106" fmla="*/ 44 w 188"/>
              <a:gd name="T107" fmla="*/ 63 h 197"/>
              <a:gd name="T108" fmla="*/ 131 w 188"/>
              <a:gd name="T109" fmla="*/ 59 h 197"/>
              <a:gd name="T110" fmla="*/ 130 w 188"/>
              <a:gd name="T111" fmla="*/ 36 h 197"/>
              <a:gd name="T112" fmla="*/ 93 w 188"/>
              <a:gd name="T113" fmla="*/ 36 h 197"/>
              <a:gd name="T114" fmla="*/ 129 w 188"/>
              <a:gd name="T115" fmla="*/ 58 h 197"/>
              <a:gd name="T116" fmla="*/ 19 w 188"/>
              <a:gd name="T117" fmla="*/ 42 h 197"/>
              <a:gd name="T118" fmla="*/ 50 w 188"/>
              <a:gd name="T119" fmla="*/ 27 h 197"/>
              <a:gd name="T120" fmla="*/ 61 w 188"/>
              <a:gd name="T121" fmla="*/ 19 h 197"/>
              <a:gd name="T122" fmla="*/ 102 w 188"/>
              <a:gd name="T123" fmla="*/ 18 h 197"/>
              <a:gd name="T124" fmla="*/ 61 w 188"/>
              <a:gd name="T125" fmla="*/ 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197">
                <a:moveTo>
                  <a:pt x="88" y="197"/>
                </a:moveTo>
                <a:cubicBezTo>
                  <a:pt x="86" y="197"/>
                  <a:pt x="84" y="196"/>
                  <a:pt x="83" y="195"/>
                </a:cubicBezTo>
                <a:cubicBezTo>
                  <a:pt x="82" y="194"/>
                  <a:pt x="81" y="193"/>
                  <a:pt x="80" y="192"/>
                </a:cubicBezTo>
                <a:cubicBezTo>
                  <a:pt x="78" y="190"/>
                  <a:pt x="76" y="187"/>
                  <a:pt x="74" y="184"/>
                </a:cubicBezTo>
                <a:cubicBezTo>
                  <a:pt x="72" y="180"/>
                  <a:pt x="72" y="175"/>
                  <a:pt x="72" y="170"/>
                </a:cubicBezTo>
                <a:cubicBezTo>
                  <a:pt x="69" y="170"/>
                  <a:pt x="66" y="168"/>
                  <a:pt x="63" y="167"/>
                </a:cubicBezTo>
                <a:cubicBezTo>
                  <a:pt x="60" y="165"/>
                  <a:pt x="59" y="162"/>
                  <a:pt x="58" y="159"/>
                </a:cubicBezTo>
                <a:cubicBezTo>
                  <a:pt x="58" y="159"/>
                  <a:pt x="57" y="159"/>
                  <a:pt x="57" y="159"/>
                </a:cubicBezTo>
                <a:cubicBezTo>
                  <a:pt x="51" y="158"/>
                  <a:pt x="46" y="156"/>
                  <a:pt x="40" y="154"/>
                </a:cubicBezTo>
                <a:cubicBezTo>
                  <a:pt x="36" y="153"/>
                  <a:pt x="33" y="150"/>
                  <a:pt x="32" y="146"/>
                </a:cubicBezTo>
                <a:cubicBezTo>
                  <a:pt x="30" y="142"/>
                  <a:pt x="29" y="138"/>
                  <a:pt x="29" y="134"/>
                </a:cubicBezTo>
                <a:cubicBezTo>
                  <a:pt x="29" y="133"/>
                  <a:pt x="29" y="133"/>
                  <a:pt x="29" y="132"/>
                </a:cubicBezTo>
                <a:cubicBezTo>
                  <a:pt x="25" y="128"/>
                  <a:pt x="22" y="123"/>
                  <a:pt x="21" y="118"/>
                </a:cubicBezTo>
                <a:cubicBezTo>
                  <a:pt x="19" y="112"/>
                  <a:pt x="19" y="107"/>
                  <a:pt x="20" y="102"/>
                </a:cubicBezTo>
                <a:cubicBezTo>
                  <a:pt x="16" y="101"/>
                  <a:pt x="12" y="100"/>
                  <a:pt x="7" y="99"/>
                </a:cubicBezTo>
                <a:cubicBezTo>
                  <a:pt x="4" y="97"/>
                  <a:pt x="0" y="94"/>
                  <a:pt x="2" y="84"/>
                </a:cubicBezTo>
                <a:cubicBezTo>
                  <a:pt x="3" y="78"/>
                  <a:pt x="4" y="72"/>
                  <a:pt x="6" y="67"/>
                </a:cubicBezTo>
                <a:cubicBezTo>
                  <a:pt x="5" y="65"/>
                  <a:pt x="5" y="64"/>
                  <a:pt x="4" y="61"/>
                </a:cubicBezTo>
                <a:cubicBezTo>
                  <a:pt x="4" y="59"/>
                  <a:pt x="4" y="59"/>
                  <a:pt x="4" y="59"/>
                </a:cubicBezTo>
                <a:cubicBezTo>
                  <a:pt x="3" y="58"/>
                  <a:pt x="3" y="57"/>
                  <a:pt x="4" y="56"/>
                </a:cubicBezTo>
                <a:cubicBezTo>
                  <a:pt x="4" y="53"/>
                  <a:pt x="5" y="51"/>
                  <a:pt x="5" y="49"/>
                </a:cubicBezTo>
                <a:cubicBezTo>
                  <a:pt x="6" y="44"/>
                  <a:pt x="7" y="39"/>
                  <a:pt x="9" y="33"/>
                </a:cubicBezTo>
                <a:cubicBezTo>
                  <a:pt x="11" y="28"/>
                  <a:pt x="23" y="17"/>
                  <a:pt x="28" y="14"/>
                </a:cubicBezTo>
                <a:cubicBezTo>
                  <a:pt x="31" y="12"/>
                  <a:pt x="34" y="12"/>
                  <a:pt x="37" y="11"/>
                </a:cubicBezTo>
                <a:cubicBezTo>
                  <a:pt x="38" y="11"/>
                  <a:pt x="39" y="11"/>
                  <a:pt x="41" y="10"/>
                </a:cubicBezTo>
                <a:cubicBezTo>
                  <a:pt x="42" y="10"/>
                  <a:pt x="44" y="10"/>
                  <a:pt x="45" y="11"/>
                </a:cubicBezTo>
                <a:cubicBezTo>
                  <a:pt x="48" y="12"/>
                  <a:pt x="48" y="12"/>
                  <a:pt x="48" y="12"/>
                </a:cubicBezTo>
                <a:cubicBezTo>
                  <a:pt x="51" y="10"/>
                  <a:pt x="55" y="8"/>
                  <a:pt x="59" y="6"/>
                </a:cubicBezTo>
                <a:cubicBezTo>
                  <a:pt x="64" y="3"/>
                  <a:pt x="70" y="2"/>
                  <a:pt x="75" y="2"/>
                </a:cubicBezTo>
                <a:cubicBezTo>
                  <a:pt x="77" y="1"/>
                  <a:pt x="79" y="1"/>
                  <a:pt x="81" y="0"/>
                </a:cubicBezTo>
                <a:cubicBezTo>
                  <a:pt x="83" y="0"/>
                  <a:pt x="84" y="0"/>
                  <a:pt x="85" y="1"/>
                </a:cubicBezTo>
                <a:cubicBezTo>
                  <a:pt x="93" y="3"/>
                  <a:pt x="100" y="5"/>
                  <a:pt x="105" y="6"/>
                </a:cubicBezTo>
                <a:cubicBezTo>
                  <a:pt x="117" y="9"/>
                  <a:pt x="124" y="10"/>
                  <a:pt x="133" y="20"/>
                </a:cubicBezTo>
                <a:cubicBezTo>
                  <a:pt x="145" y="19"/>
                  <a:pt x="162" y="21"/>
                  <a:pt x="170" y="30"/>
                </a:cubicBezTo>
                <a:cubicBezTo>
                  <a:pt x="175" y="35"/>
                  <a:pt x="177" y="41"/>
                  <a:pt x="180" y="47"/>
                </a:cubicBezTo>
                <a:cubicBezTo>
                  <a:pt x="181" y="49"/>
                  <a:pt x="182" y="51"/>
                  <a:pt x="183" y="53"/>
                </a:cubicBezTo>
                <a:cubicBezTo>
                  <a:pt x="184" y="55"/>
                  <a:pt x="185" y="58"/>
                  <a:pt x="186" y="61"/>
                </a:cubicBezTo>
                <a:cubicBezTo>
                  <a:pt x="188" y="64"/>
                  <a:pt x="188" y="64"/>
                  <a:pt x="188" y="64"/>
                </a:cubicBezTo>
                <a:cubicBezTo>
                  <a:pt x="188" y="66"/>
                  <a:pt x="188" y="68"/>
                  <a:pt x="188" y="69"/>
                </a:cubicBezTo>
                <a:cubicBezTo>
                  <a:pt x="187" y="70"/>
                  <a:pt x="187" y="72"/>
                  <a:pt x="187" y="73"/>
                </a:cubicBezTo>
                <a:cubicBezTo>
                  <a:pt x="186" y="77"/>
                  <a:pt x="185" y="81"/>
                  <a:pt x="181" y="85"/>
                </a:cubicBezTo>
                <a:cubicBezTo>
                  <a:pt x="174" y="91"/>
                  <a:pt x="168" y="95"/>
                  <a:pt x="161" y="97"/>
                </a:cubicBezTo>
                <a:cubicBezTo>
                  <a:pt x="161" y="98"/>
                  <a:pt x="161" y="98"/>
                  <a:pt x="161" y="98"/>
                </a:cubicBezTo>
                <a:cubicBezTo>
                  <a:pt x="162" y="103"/>
                  <a:pt x="164" y="110"/>
                  <a:pt x="160" y="116"/>
                </a:cubicBezTo>
                <a:cubicBezTo>
                  <a:pt x="157" y="120"/>
                  <a:pt x="152" y="122"/>
                  <a:pt x="145" y="122"/>
                </a:cubicBezTo>
                <a:cubicBezTo>
                  <a:pt x="138" y="122"/>
                  <a:pt x="130" y="122"/>
                  <a:pt x="123" y="122"/>
                </a:cubicBezTo>
                <a:cubicBezTo>
                  <a:pt x="126" y="123"/>
                  <a:pt x="129" y="124"/>
                  <a:pt x="131" y="128"/>
                </a:cubicBezTo>
                <a:cubicBezTo>
                  <a:pt x="133" y="132"/>
                  <a:pt x="131" y="135"/>
                  <a:pt x="127" y="144"/>
                </a:cubicBezTo>
                <a:cubicBezTo>
                  <a:pt x="126" y="146"/>
                  <a:pt x="126" y="146"/>
                  <a:pt x="126" y="146"/>
                </a:cubicBezTo>
                <a:cubicBezTo>
                  <a:pt x="124" y="150"/>
                  <a:pt x="121" y="153"/>
                  <a:pt x="119" y="155"/>
                </a:cubicBezTo>
                <a:cubicBezTo>
                  <a:pt x="118" y="156"/>
                  <a:pt x="118" y="157"/>
                  <a:pt x="117" y="157"/>
                </a:cubicBezTo>
                <a:cubicBezTo>
                  <a:pt x="115" y="160"/>
                  <a:pt x="108" y="167"/>
                  <a:pt x="102" y="170"/>
                </a:cubicBezTo>
                <a:cubicBezTo>
                  <a:pt x="100" y="171"/>
                  <a:pt x="98" y="172"/>
                  <a:pt x="96" y="173"/>
                </a:cubicBezTo>
                <a:cubicBezTo>
                  <a:pt x="95" y="173"/>
                  <a:pt x="94" y="173"/>
                  <a:pt x="93" y="174"/>
                </a:cubicBezTo>
                <a:cubicBezTo>
                  <a:pt x="92" y="174"/>
                  <a:pt x="91" y="174"/>
                  <a:pt x="89" y="174"/>
                </a:cubicBezTo>
                <a:cubicBezTo>
                  <a:pt x="88" y="174"/>
                  <a:pt x="86" y="173"/>
                  <a:pt x="84" y="173"/>
                </a:cubicBezTo>
                <a:cubicBezTo>
                  <a:pt x="84" y="175"/>
                  <a:pt x="85" y="177"/>
                  <a:pt x="85" y="178"/>
                </a:cubicBezTo>
                <a:cubicBezTo>
                  <a:pt x="86" y="180"/>
                  <a:pt x="88" y="181"/>
                  <a:pt x="89" y="183"/>
                </a:cubicBezTo>
                <a:cubicBezTo>
                  <a:pt x="90" y="184"/>
                  <a:pt x="92" y="185"/>
                  <a:pt x="93" y="187"/>
                </a:cubicBezTo>
                <a:cubicBezTo>
                  <a:pt x="95" y="189"/>
                  <a:pt x="94" y="193"/>
                  <a:pt x="92" y="196"/>
                </a:cubicBezTo>
                <a:cubicBezTo>
                  <a:pt x="91" y="197"/>
                  <a:pt x="89" y="197"/>
                  <a:pt x="88" y="197"/>
                </a:cubicBezTo>
                <a:close/>
                <a:moveTo>
                  <a:pt x="86" y="160"/>
                </a:moveTo>
                <a:cubicBezTo>
                  <a:pt x="87" y="161"/>
                  <a:pt x="89" y="161"/>
                  <a:pt x="91" y="161"/>
                </a:cubicBezTo>
                <a:cubicBezTo>
                  <a:pt x="91" y="161"/>
                  <a:pt x="91" y="161"/>
                  <a:pt x="92" y="161"/>
                </a:cubicBezTo>
                <a:cubicBezTo>
                  <a:pt x="93" y="160"/>
                  <a:pt x="95" y="160"/>
                  <a:pt x="96" y="159"/>
                </a:cubicBezTo>
                <a:cubicBezTo>
                  <a:pt x="99" y="157"/>
                  <a:pt x="104" y="153"/>
                  <a:pt x="107" y="149"/>
                </a:cubicBezTo>
                <a:cubicBezTo>
                  <a:pt x="108" y="148"/>
                  <a:pt x="109" y="147"/>
                  <a:pt x="110" y="146"/>
                </a:cubicBezTo>
                <a:cubicBezTo>
                  <a:pt x="112" y="144"/>
                  <a:pt x="114" y="143"/>
                  <a:pt x="114" y="141"/>
                </a:cubicBezTo>
                <a:cubicBezTo>
                  <a:pt x="116" y="139"/>
                  <a:pt x="116" y="139"/>
                  <a:pt x="116" y="139"/>
                </a:cubicBezTo>
                <a:cubicBezTo>
                  <a:pt x="116" y="137"/>
                  <a:pt x="117" y="135"/>
                  <a:pt x="118" y="134"/>
                </a:cubicBezTo>
                <a:cubicBezTo>
                  <a:pt x="116" y="134"/>
                  <a:pt x="114" y="134"/>
                  <a:pt x="113" y="135"/>
                </a:cubicBezTo>
                <a:cubicBezTo>
                  <a:pt x="110" y="135"/>
                  <a:pt x="108" y="135"/>
                  <a:pt x="107" y="136"/>
                </a:cubicBezTo>
                <a:cubicBezTo>
                  <a:pt x="107" y="136"/>
                  <a:pt x="107" y="136"/>
                  <a:pt x="106" y="136"/>
                </a:cubicBezTo>
                <a:cubicBezTo>
                  <a:pt x="102" y="145"/>
                  <a:pt x="95" y="151"/>
                  <a:pt x="87" y="154"/>
                </a:cubicBezTo>
                <a:cubicBezTo>
                  <a:pt x="86" y="156"/>
                  <a:pt x="86" y="158"/>
                  <a:pt x="86" y="160"/>
                </a:cubicBezTo>
                <a:close/>
                <a:moveTo>
                  <a:pt x="67" y="143"/>
                </a:moveTo>
                <a:cubicBezTo>
                  <a:pt x="67" y="144"/>
                  <a:pt x="67" y="144"/>
                  <a:pt x="67" y="144"/>
                </a:cubicBezTo>
                <a:cubicBezTo>
                  <a:pt x="68" y="145"/>
                  <a:pt x="68" y="146"/>
                  <a:pt x="69" y="147"/>
                </a:cubicBezTo>
                <a:cubicBezTo>
                  <a:pt x="69" y="147"/>
                  <a:pt x="70" y="147"/>
                  <a:pt x="70" y="147"/>
                </a:cubicBezTo>
                <a:cubicBezTo>
                  <a:pt x="72" y="146"/>
                  <a:pt x="74" y="146"/>
                  <a:pt x="77" y="145"/>
                </a:cubicBezTo>
                <a:cubicBezTo>
                  <a:pt x="77" y="144"/>
                  <a:pt x="77" y="144"/>
                  <a:pt x="77" y="143"/>
                </a:cubicBezTo>
                <a:cubicBezTo>
                  <a:pt x="77" y="143"/>
                  <a:pt x="76" y="143"/>
                  <a:pt x="76" y="143"/>
                </a:cubicBezTo>
                <a:cubicBezTo>
                  <a:pt x="73" y="143"/>
                  <a:pt x="70" y="143"/>
                  <a:pt x="67" y="143"/>
                </a:cubicBezTo>
                <a:cubicBezTo>
                  <a:pt x="67" y="143"/>
                  <a:pt x="67" y="143"/>
                  <a:pt x="67" y="143"/>
                </a:cubicBezTo>
                <a:close/>
                <a:moveTo>
                  <a:pt x="43" y="140"/>
                </a:moveTo>
                <a:cubicBezTo>
                  <a:pt x="43" y="141"/>
                  <a:pt x="43" y="141"/>
                  <a:pt x="43" y="141"/>
                </a:cubicBezTo>
                <a:cubicBezTo>
                  <a:pt x="44" y="142"/>
                  <a:pt x="44" y="142"/>
                  <a:pt x="45" y="142"/>
                </a:cubicBezTo>
                <a:cubicBezTo>
                  <a:pt x="48" y="144"/>
                  <a:pt x="51" y="145"/>
                  <a:pt x="54" y="145"/>
                </a:cubicBezTo>
                <a:cubicBezTo>
                  <a:pt x="54" y="144"/>
                  <a:pt x="54" y="143"/>
                  <a:pt x="54" y="142"/>
                </a:cubicBezTo>
                <a:cubicBezTo>
                  <a:pt x="54" y="142"/>
                  <a:pt x="54" y="142"/>
                  <a:pt x="54" y="142"/>
                </a:cubicBezTo>
                <a:cubicBezTo>
                  <a:pt x="50" y="142"/>
                  <a:pt x="47" y="141"/>
                  <a:pt x="43" y="140"/>
                </a:cubicBezTo>
                <a:close/>
                <a:moveTo>
                  <a:pt x="68" y="130"/>
                </a:moveTo>
                <a:cubicBezTo>
                  <a:pt x="71" y="130"/>
                  <a:pt x="74" y="130"/>
                  <a:pt x="76" y="131"/>
                </a:cubicBezTo>
                <a:cubicBezTo>
                  <a:pt x="78" y="130"/>
                  <a:pt x="79" y="130"/>
                  <a:pt x="80" y="130"/>
                </a:cubicBezTo>
                <a:cubicBezTo>
                  <a:pt x="83" y="130"/>
                  <a:pt x="85" y="130"/>
                  <a:pt x="88" y="129"/>
                </a:cubicBezTo>
                <a:cubicBezTo>
                  <a:pt x="91" y="128"/>
                  <a:pt x="94" y="127"/>
                  <a:pt x="97" y="125"/>
                </a:cubicBezTo>
                <a:cubicBezTo>
                  <a:pt x="97" y="123"/>
                  <a:pt x="98" y="121"/>
                  <a:pt x="98" y="119"/>
                </a:cubicBezTo>
                <a:cubicBezTo>
                  <a:pt x="95" y="119"/>
                  <a:pt x="92" y="119"/>
                  <a:pt x="90" y="118"/>
                </a:cubicBezTo>
                <a:cubicBezTo>
                  <a:pt x="85" y="118"/>
                  <a:pt x="80" y="117"/>
                  <a:pt x="75" y="117"/>
                </a:cubicBezTo>
                <a:cubicBezTo>
                  <a:pt x="73" y="118"/>
                  <a:pt x="71" y="120"/>
                  <a:pt x="71" y="120"/>
                </a:cubicBezTo>
                <a:cubicBezTo>
                  <a:pt x="69" y="123"/>
                  <a:pt x="69" y="126"/>
                  <a:pt x="68" y="130"/>
                </a:cubicBezTo>
                <a:close/>
                <a:moveTo>
                  <a:pt x="41" y="126"/>
                </a:moveTo>
                <a:cubicBezTo>
                  <a:pt x="41" y="126"/>
                  <a:pt x="41" y="126"/>
                  <a:pt x="42" y="126"/>
                </a:cubicBezTo>
                <a:cubicBezTo>
                  <a:pt x="46" y="128"/>
                  <a:pt x="50" y="129"/>
                  <a:pt x="55" y="129"/>
                </a:cubicBezTo>
                <a:cubicBezTo>
                  <a:pt x="56" y="124"/>
                  <a:pt x="57" y="119"/>
                  <a:pt x="59" y="114"/>
                </a:cubicBezTo>
                <a:cubicBezTo>
                  <a:pt x="59" y="114"/>
                  <a:pt x="59" y="114"/>
                  <a:pt x="60" y="114"/>
                </a:cubicBezTo>
                <a:cubicBezTo>
                  <a:pt x="59" y="114"/>
                  <a:pt x="59" y="114"/>
                  <a:pt x="59" y="114"/>
                </a:cubicBezTo>
                <a:cubicBezTo>
                  <a:pt x="59" y="113"/>
                  <a:pt x="58" y="113"/>
                  <a:pt x="58" y="113"/>
                </a:cubicBezTo>
                <a:cubicBezTo>
                  <a:pt x="56" y="111"/>
                  <a:pt x="54" y="110"/>
                  <a:pt x="53" y="107"/>
                </a:cubicBezTo>
                <a:cubicBezTo>
                  <a:pt x="52" y="105"/>
                  <a:pt x="51" y="103"/>
                  <a:pt x="51" y="102"/>
                </a:cubicBezTo>
                <a:cubicBezTo>
                  <a:pt x="47" y="104"/>
                  <a:pt x="45" y="106"/>
                  <a:pt x="44" y="107"/>
                </a:cubicBezTo>
                <a:cubicBezTo>
                  <a:pt x="42" y="109"/>
                  <a:pt x="41" y="114"/>
                  <a:pt x="41" y="119"/>
                </a:cubicBezTo>
                <a:cubicBezTo>
                  <a:pt x="41" y="121"/>
                  <a:pt x="41" y="123"/>
                  <a:pt x="41" y="126"/>
                </a:cubicBezTo>
                <a:close/>
                <a:moveTo>
                  <a:pt x="123" y="109"/>
                </a:moveTo>
                <a:cubicBezTo>
                  <a:pt x="130" y="110"/>
                  <a:pt x="137" y="110"/>
                  <a:pt x="144" y="109"/>
                </a:cubicBezTo>
                <a:cubicBezTo>
                  <a:pt x="149" y="109"/>
                  <a:pt x="150" y="108"/>
                  <a:pt x="150" y="108"/>
                </a:cubicBezTo>
                <a:cubicBezTo>
                  <a:pt x="150" y="107"/>
                  <a:pt x="149" y="103"/>
                  <a:pt x="149" y="102"/>
                </a:cubicBezTo>
                <a:cubicBezTo>
                  <a:pt x="149" y="101"/>
                  <a:pt x="149" y="101"/>
                  <a:pt x="149" y="101"/>
                </a:cubicBezTo>
                <a:cubicBezTo>
                  <a:pt x="147" y="100"/>
                  <a:pt x="147" y="100"/>
                  <a:pt x="147" y="100"/>
                </a:cubicBezTo>
                <a:cubicBezTo>
                  <a:pt x="140" y="102"/>
                  <a:pt x="132" y="102"/>
                  <a:pt x="124" y="102"/>
                </a:cubicBezTo>
                <a:cubicBezTo>
                  <a:pt x="124" y="102"/>
                  <a:pt x="123" y="102"/>
                  <a:pt x="122" y="102"/>
                </a:cubicBezTo>
                <a:cubicBezTo>
                  <a:pt x="123" y="104"/>
                  <a:pt x="123" y="104"/>
                  <a:pt x="123" y="104"/>
                </a:cubicBezTo>
                <a:cubicBezTo>
                  <a:pt x="123" y="105"/>
                  <a:pt x="123" y="106"/>
                  <a:pt x="123" y="108"/>
                </a:cubicBezTo>
                <a:cubicBezTo>
                  <a:pt x="123" y="108"/>
                  <a:pt x="123" y="109"/>
                  <a:pt x="123" y="109"/>
                </a:cubicBezTo>
                <a:close/>
                <a:moveTo>
                  <a:pt x="108" y="108"/>
                </a:moveTo>
                <a:cubicBezTo>
                  <a:pt x="109" y="108"/>
                  <a:pt x="109" y="108"/>
                  <a:pt x="110" y="108"/>
                </a:cubicBezTo>
                <a:cubicBezTo>
                  <a:pt x="110" y="108"/>
                  <a:pt x="110" y="107"/>
                  <a:pt x="110" y="106"/>
                </a:cubicBezTo>
                <a:cubicBezTo>
                  <a:pt x="110" y="105"/>
                  <a:pt x="110" y="105"/>
                  <a:pt x="110" y="105"/>
                </a:cubicBezTo>
                <a:cubicBezTo>
                  <a:pt x="110" y="104"/>
                  <a:pt x="109" y="103"/>
                  <a:pt x="109" y="102"/>
                </a:cubicBezTo>
                <a:cubicBezTo>
                  <a:pt x="108" y="102"/>
                  <a:pt x="108" y="102"/>
                  <a:pt x="108" y="103"/>
                </a:cubicBezTo>
                <a:cubicBezTo>
                  <a:pt x="107" y="103"/>
                  <a:pt x="107" y="103"/>
                  <a:pt x="106" y="102"/>
                </a:cubicBezTo>
                <a:cubicBezTo>
                  <a:pt x="106" y="102"/>
                  <a:pt x="105" y="102"/>
                  <a:pt x="105" y="102"/>
                </a:cubicBezTo>
                <a:cubicBezTo>
                  <a:pt x="105" y="103"/>
                  <a:pt x="106" y="103"/>
                  <a:pt x="106" y="104"/>
                </a:cubicBezTo>
                <a:cubicBezTo>
                  <a:pt x="107" y="105"/>
                  <a:pt x="107" y="107"/>
                  <a:pt x="108" y="108"/>
                </a:cubicBezTo>
                <a:close/>
                <a:moveTo>
                  <a:pt x="66" y="103"/>
                </a:moveTo>
                <a:cubicBezTo>
                  <a:pt x="68" y="103"/>
                  <a:pt x="70" y="103"/>
                  <a:pt x="71" y="104"/>
                </a:cubicBezTo>
                <a:cubicBezTo>
                  <a:pt x="73" y="103"/>
                  <a:pt x="74" y="102"/>
                  <a:pt x="76" y="101"/>
                </a:cubicBezTo>
                <a:cubicBezTo>
                  <a:pt x="72" y="100"/>
                  <a:pt x="68" y="99"/>
                  <a:pt x="65" y="98"/>
                </a:cubicBezTo>
                <a:cubicBezTo>
                  <a:pt x="64" y="98"/>
                  <a:pt x="64" y="99"/>
                  <a:pt x="63" y="99"/>
                </a:cubicBezTo>
                <a:cubicBezTo>
                  <a:pt x="63" y="100"/>
                  <a:pt x="64" y="101"/>
                  <a:pt x="64" y="102"/>
                </a:cubicBezTo>
                <a:cubicBezTo>
                  <a:pt x="64" y="102"/>
                  <a:pt x="65" y="102"/>
                  <a:pt x="66" y="103"/>
                </a:cubicBezTo>
                <a:cubicBezTo>
                  <a:pt x="66" y="103"/>
                  <a:pt x="66" y="103"/>
                  <a:pt x="66" y="103"/>
                </a:cubicBezTo>
                <a:close/>
                <a:moveTo>
                  <a:pt x="116" y="89"/>
                </a:moveTo>
                <a:cubicBezTo>
                  <a:pt x="116" y="89"/>
                  <a:pt x="116" y="89"/>
                  <a:pt x="116" y="89"/>
                </a:cubicBezTo>
                <a:cubicBezTo>
                  <a:pt x="117" y="89"/>
                  <a:pt x="117" y="89"/>
                  <a:pt x="118" y="89"/>
                </a:cubicBezTo>
                <a:cubicBezTo>
                  <a:pt x="117" y="89"/>
                  <a:pt x="117" y="89"/>
                  <a:pt x="116" y="89"/>
                </a:cubicBezTo>
                <a:close/>
                <a:moveTo>
                  <a:pt x="90" y="89"/>
                </a:moveTo>
                <a:cubicBezTo>
                  <a:pt x="91" y="89"/>
                  <a:pt x="92" y="89"/>
                  <a:pt x="94" y="89"/>
                </a:cubicBezTo>
                <a:cubicBezTo>
                  <a:pt x="93" y="89"/>
                  <a:pt x="93" y="89"/>
                  <a:pt x="92" y="89"/>
                </a:cubicBezTo>
                <a:cubicBezTo>
                  <a:pt x="91" y="89"/>
                  <a:pt x="91" y="89"/>
                  <a:pt x="90" y="89"/>
                </a:cubicBezTo>
                <a:close/>
                <a:moveTo>
                  <a:pt x="14" y="88"/>
                </a:moveTo>
                <a:cubicBezTo>
                  <a:pt x="18" y="89"/>
                  <a:pt x="21" y="89"/>
                  <a:pt x="25" y="89"/>
                </a:cubicBezTo>
                <a:cubicBezTo>
                  <a:pt x="26" y="88"/>
                  <a:pt x="28" y="87"/>
                  <a:pt x="29" y="86"/>
                </a:cubicBezTo>
                <a:cubicBezTo>
                  <a:pt x="25" y="85"/>
                  <a:pt x="21" y="84"/>
                  <a:pt x="18" y="83"/>
                </a:cubicBezTo>
                <a:cubicBezTo>
                  <a:pt x="17" y="82"/>
                  <a:pt x="16" y="82"/>
                  <a:pt x="15" y="82"/>
                </a:cubicBezTo>
                <a:cubicBezTo>
                  <a:pt x="15" y="83"/>
                  <a:pt x="15" y="85"/>
                  <a:pt x="14" y="86"/>
                </a:cubicBezTo>
                <a:cubicBezTo>
                  <a:pt x="14" y="87"/>
                  <a:pt x="14" y="87"/>
                  <a:pt x="14" y="88"/>
                </a:cubicBezTo>
                <a:close/>
                <a:moveTo>
                  <a:pt x="125" y="77"/>
                </a:moveTo>
                <a:cubicBezTo>
                  <a:pt x="125" y="77"/>
                  <a:pt x="126" y="77"/>
                  <a:pt x="126" y="77"/>
                </a:cubicBezTo>
                <a:cubicBezTo>
                  <a:pt x="138" y="78"/>
                  <a:pt x="140" y="79"/>
                  <a:pt x="151" y="87"/>
                </a:cubicBezTo>
                <a:cubicBezTo>
                  <a:pt x="158" y="85"/>
                  <a:pt x="166" y="82"/>
                  <a:pt x="173" y="75"/>
                </a:cubicBezTo>
                <a:cubicBezTo>
                  <a:pt x="174" y="74"/>
                  <a:pt x="174" y="72"/>
                  <a:pt x="175" y="70"/>
                </a:cubicBezTo>
                <a:cubicBezTo>
                  <a:pt x="175" y="69"/>
                  <a:pt x="175" y="68"/>
                  <a:pt x="175" y="67"/>
                </a:cubicBezTo>
                <a:cubicBezTo>
                  <a:pt x="174" y="65"/>
                  <a:pt x="174" y="65"/>
                  <a:pt x="174" y="65"/>
                </a:cubicBezTo>
                <a:cubicBezTo>
                  <a:pt x="174" y="63"/>
                  <a:pt x="173" y="61"/>
                  <a:pt x="171" y="58"/>
                </a:cubicBezTo>
                <a:cubicBezTo>
                  <a:pt x="170" y="56"/>
                  <a:pt x="169" y="54"/>
                  <a:pt x="168" y="52"/>
                </a:cubicBezTo>
                <a:cubicBezTo>
                  <a:pt x="166" y="47"/>
                  <a:pt x="164" y="42"/>
                  <a:pt x="161" y="38"/>
                </a:cubicBezTo>
                <a:cubicBezTo>
                  <a:pt x="158" y="35"/>
                  <a:pt x="150" y="33"/>
                  <a:pt x="142" y="33"/>
                </a:cubicBezTo>
                <a:cubicBezTo>
                  <a:pt x="143" y="35"/>
                  <a:pt x="144" y="36"/>
                  <a:pt x="144" y="38"/>
                </a:cubicBezTo>
                <a:cubicBezTo>
                  <a:pt x="145" y="39"/>
                  <a:pt x="145" y="40"/>
                  <a:pt x="146" y="42"/>
                </a:cubicBezTo>
                <a:cubicBezTo>
                  <a:pt x="146" y="43"/>
                  <a:pt x="146" y="44"/>
                  <a:pt x="146" y="46"/>
                </a:cubicBezTo>
                <a:cubicBezTo>
                  <a:pt x="145" y="47"/>
                  <a:pt x="145" y="50"/>
                  <a:pt x="145" y="52"/>
                </a:cubicBezTo>
                <a:cubicBezTo>
                  <a:pt x="144" y="57"/>
                  <a:pt x="144" y="63"/>
                  <a:pt x="140" y="67"/>
                </a:cubicBezTo>
                <a:cubicBezTo>
                  <a:pt x="139" y="69"/>
                  <a:pt x="138" y="70"/>
                  <a:pt x="137" y="70"/>
                </a:cubicBezTo>
                <a:cubicBezTo>
                  <a:pt x="136" y="73"/>
                  <a:pt x="134" y="75"/>
                  <a:pt x="131" y="75"/>
                </a:cubicBezTo>
                <a:cubicBezTo>
                  <a:pt x="131" y="75"/>
                  <a:pt x="131" y="75"/>
                  <a:pt x="130" y="75"/>
                </a:cubicBezTo>
                <a:cubicBezTo>
                  <a:pt x="129" y="76"/>
                  <a:pt x="127" y="76"/>
                  <a:pt x="125" y="77"/>
                </a:cubicBezTo>
                <a:close/>
                <a:moveTo>
                  <a:pt x="95" y="74"/>
                </a:moveTo>
                <a:cubicBezTo>
                  <a:pt x="95" y="74"/>
                  <a:pt x="96" y="74"/>
                  <a:pt x="97" y="74"/>
                </a:cubicBezTo>
                <a:cubicBezTo>
                  <a:pt x="101" y="73"/>
                  <a:pt x="107" y="71"/>
                  <a:pt x="115" y="68"/>
                </a:cubicBezTo>
                <a:cubicBezTo>
                  <a:pt x="116" y="67"/>
                  <a:pt x="117" y="67"/>
                  <a:pt x="118" y="66"/>
                </a:cubicBezTo>
                <a:cubicBezTo>
                  <a:pt x="118" y="66"/>
                  <a:pt x="118" y="66"/>
                  <a:pt x="118" y="66"/>
                </a:cubicBezTo>
                <a:cubicBezTo>
                  <a:pt x="116" y="65"/>
                  <a:pt x="114" y="63"/>
                  <a:pt x="114" y="61"/>
                </a:cubicBezTo>
                <a:cubicBezTo>
                  <a:pt x="112" y="60"/>
                  <a:pt x="109" y="58"/>
                  <a:pt x="105" y="56"/>
                </a:cubicBezTo>
                <a:cubicBezTo>
                  <a:pt x="104" y="55"/>
                  <a:pt x="102" y="54"/>
                  <a:pt x="100" y="54"/>
                </a:cubicBezTo>
                <a:cubicBezTo>
                  <a:pt x="100" y="54"/>
                  <a:pt x="99" y="53"/>
                  <a:pt x="99" y="53"/>
                </a:cubicBezTo>
                <a:cubicBezTo>
                  <a:pt x="98" y="60"/>
                  <a:pt x="97" y="66"/>
                  <a:pt x="95" y="72"/>
                </a:cubicBezTo>
                <a:cubicBezTo>
                  <a:pt x="95" y="73"/>
                  <a:pt x="95" y="73"/>
                  <a:pt x="95" y="74"/>
                </a:cubicBezTo>
                <a:close/>
                <a:moveTo>
                  <a:pt x="22" y="71"/>
                </a:moveTo>
                <a:cubicBezTo>
                  <a:pt x="27" y="72"/>
                  <a:pt x="31" y="73"/>
                  <a:pt x="36" y="74"/>
                </a:cubicBezTo>
                <a:cubicBezTo>
                  <a:pt x="36" y="74"/>
                  <a:pt x="36" y="74"/>
                  <a:pt x="36" y="74"/>
                </a:cubicBezTo>
                <a:cubicBezTo>
                  <a:pt x="35" y="73"/>
                  <a:pt x="35" y="73"/>
                  <a:pt x="35" y="72"/>
                </a:cubicBezTo>
                <a:cubicBezTo>
                  <a:pt x="34" y="71"/>
                  <a:pt x="34" y="69"/>
                  <a:pt x="33" y="68"/>
                </a:cubicBezTo>
                <a:cubicBezTo>
                  <a:pt x="31" y="64"/>
                  <a:pt x="29" y="60"/>
                  <a:pt x="29" y="55"/>
                </a:cubicBezTo>
                <a:cubicBezTo>
                  <a:pt x="30" y="53"/>
                  <a:pt x="30" y="52"/>
                  <a:pt x="30" y="50"/>
                </a:cubicBezTo>
                <a:cubicBezTo>
                  <a:pt x="25" y="53"/>
                  <a:pt x="22" y="59"/>
                  <a:pt x="19" y="66"/>
                </a:cubicBezTo>
                <a:cubicBezTo>
                  <a:pt x="20" y="66"/>
                  <a:pt x="20" y="66"/>
                  <a:pt x="20" y="67"/>
                </a:cubicBezTo>
                <a:cubicBezTo>
                  <a:pt x="21" y="68"/>
                  <a:pt x="21" y="68"/>
                  <a:pt x="21" y="69"/>
                </a:cubicBezTo>
                <a:cubicBezTo>
                  <a:pt x="22" y="70"/>
                  <a:pt x="22" y="70"/>
                  <a:pt x="22" y="71"/>
                </a:cubicBezTo>
                <a:close/>
                <a:moveTo>
                  <a:pt x="82" y="72"/>
                </a:moveTo>
                <a:cubicBezTo>
                  <a:pt x="82" y="72"/>
                  <a:pt x="82" y="72"/>
                  <a:pt x="82" y="72"/>
                </a:cubicBezTo>
                <a:cubicBezTo>
                  <a:pt x="82" y="71"/>
                  <a:pt x="83" y="69"/>
                  <a:pt x="83" y="68"/>
                </a:cubicBezTo>
                <a:cubicBezTo>
                  <a:pt x="85" y="63"/>
                  <a:pt x="86" y="58"/>
                  <a:pt x="86" y="52"/>
                </a:cubicBezTo>
                <a:cubicBezTo>
                  <a:pt x="86" y="52"/>
                  <a:pt x="86" y="51"/>
                  <a:pt x="86" y="51"/>
                </a:cubicBezTo>
                <a:cubicBezTo>
                  <a:pt x="75" y="55"/>
                  <a:pt x="71" y="57"/>
                  <a:pt x="70" y="59"/>
                </a:cubicBezTo>
                <a:cubicBezTo>
                  <a:pt x="68" y="63"/>
                  <a:pt x="66" y="66"/>
                  <a:pt x="65" y="69"/>
                </a:cubicBezTo>
                <a:cubicBezTo>
                  <a:pt x="71" y="70"/>
                  <a:pt x="77" y="71"/>
                  <a:pt x="82" y="72"/>
                </a:cubicBezTo>
                <a:close/>
                <a:moveTo>
                  <a:pt x="46" y="67"/>
                </a:moveTo>
                <a:cubicBezTo>
                  <a:pt x="48" y="69"/>
                  <a:pt x="48" y="69"/>
                  <a:pt x="48" y="69"/>
                </a:cubicBezTo>
                <a:cubicBezTo>
                  <a:pt x="48" y="70"/>
                  <a:pt x="49" y="71"/>
                  <a:pt x="50" y="72"/>
                </a:cubicBezTo>
                <a:cubicBezTo>
                  <a:pt x="52" y="66"/>
                  <a:pt x="55" y="59"/>
                  <a:pt x="60" y="52"/>
                </a:cubicBezTo>
                <a:cubicBezTo>
                  <a:pt x="62" y="48"/>
                  <a:pt x="68" y="45"/>
                  <a:pt x="77" y="41"/>
                </a:cubicBezTo>
                <a:cubicBezTo>
                  <a:pt x="75" y="40"/>
                  <a:pt x="74" y="39"/>
                  <a:pt x="72" y="39"/>
                </a:cubicBezTo>
                <a:cubicBezTo>
                  <a:pt x="62" y="40"/>
                  <a:pt x="52" y="42"/>
                  <a:pt x="44" y="45"/>
                </a:cubicBezTo>
                <a:cubicBezTo>
                  <a:pt x="43" y="48"/>
                  <a:pt x="43" y="52"/>
                  <a:pt x="42" y="56"/>
                </a:cubicBezTo>
                <a:cubicBezTo>
                  <a:pt x="42" y="58"/>
                  <a:pt x="43" y="60"/>
                  <a:pt x="44" y="63"/>
                </a:cubicBezTo>
                <a:cubicBezTo>
                  <a:pt x="45" y="64"/>
                  <a:pt x="46" y="66"/>
                  <a:pt x="46" y="67"/>
                </a:cubicBezTo>
                <a:close/>
                <a:moveTo>
                  <a:pt x="129" y="58"/>
                </a:moveTo>
                <a:cubicBezTo>
                  <a:pt x="130" y="58"/>
                  <a:pt x="130" y="58"/>
                  <a:pt x="130" y="58"/>
                </a:cubicBezTo>
                <a:cubicBezTo>
                  <a:pt x="130" y="58"/>
                  <a:pt x="130" y="58"/>
                  <a:pt x="131" y="59"/>
                </a:cubicBezTo>
                <a:cubicBezTo>
                  <a:pt x="132" y="56"/>
                  <a:pt x="132" y="53"/>
                  <a:pt x="132" y="50"/>
                </a:cubicBezTo>
                <a:cubicBezTo>
                  <a:pt x="133" y="48"/>
                  <a:pt x="133" y="46"/>
                  <a:pt x="133" y="45"/>
                </a:cubicBezTo>
                <a:cubicBezTo>
                  <a:pt x="133" y="44"/>
                  <a:pt x="133" y="43"/>
                  <a:pt x="132" y="42"/>
                </a:cubicBezTo>
                <a:cubicBezTo>
                  <a:pt x="131" y="40"/>
                  <a:pt x="131" y="38"/>
                  <a:pt x="130" y="36"/>
                </a:cubicBezTo>
                <a:cubicBezTo>
                  <a:pt x="129" y="35"/>
                  <a:pt x="128" y="34"/>
                  <a:pt x="127" y="32"/>
                </a:cubicBezTo>
                <a:cubicBezTo>
                  <a:pt x="125" y="32"/>
                  <a:pt x="123" y="32"/>
                  <a:pt x="122" y="32"/>
                </a:cubicBezTo>
                <a:cubicBezTo>
                  <a:pt x="119" y="33"/>
                  <a:pt x="114" y="33"/>
                  <a:pt x="109" y="34"/>
                </a:cubicBezTo>
                <a:cubicBezTo>
                  <a:pt x="104" y="34"/>
                  <a:pt x="99" y="35"/>
                  <a:pt x="93" y="36"/>
                </a:cubicBezTo>
                <a:cubicBezTo>
                  <a:pt x="95" y="37"/>
                  <a:pt x="98" y="39"/>
                  <a:pt x="100" y="40"/>
                </a:cubicBezTo>
                <a:cubicBezTo>
                  <a:pt x="102" y="41"/>
                  <a:pt x="103" y="41"/>
                  <a:pt x="105" y="42"/>
                </a:cubicBezTo>
                <a:cubicBezTo>
                  <a:pt x="107" y="43"/>
                  <a:pt x="110" y="44"/>
                  <a:pt x="112" y="45"/>
                </a:cubicBezTo>
                <a:cubicBezTo>
                  <a:pt x="121" y="51"/>
                  <a:pt x="127" y="55"/>
                  <a:pt x="129" y="58"/>
                </a:cubicBezTo>
                <a:close/>
                <a:moveTo>
                  <a:pt x="37" y="24"/>
                </a:moveTo>
                <a:cubicBezTo>
                  <a:pt x="36" y="24"/>
                  <a:pt x="35" y="25"/>
                  <a:pt x="34" y="25"/>
                </a:cubicBezTo>
                <a:cubicBezTo>
                  <a:pt x="31" y="27"/>
                  <a:pt x="22" y="36"/>
                  <a:pt x="21" y="38"/>
                </a:cubicBezTo>
                <a:cubicBezTo>
                  <a:pt x="20" y="40"/>
                  <a:pt x="20" y="41"/>
                  <a:pt x="19" y="42"/>
                </a:cubicBezTo>
                <a:cubicBezTo>
                  <a:pt x="21" y="41"/>
                  <a:pt x="23" y="39"/>
                  <a:pt x="25" y="38"/>
                </a:cubicBezTo>
                <a:cubicBezTo>
                  <a:pt x="27" y="37"/>
                  <a:pt x="30" y="36"/>
                  <a:pt x="33" y="35"/>
                </a:cubicBezTo>
                <a:cubicBezTo>
                  <a:pt x="34" y="31"/>
                  <a:pt x="35" y="27"/>
                  <a:pt x="37" y="24"/>
                </a:cubicBezTo>
                <a:close/>
                <a:moveTo>
                  <a:pt x="50" y="27"/>
                </a:moveTo>
                <a:cubicBezTo>
                  <a:pt x="49" y="28"/>
                  <a:pt x="49" y="29"/>
                  <a:pt x="48" y="30"/>
                </a:cubicBezTo>
                <a:cubicBezTo>
                  <a:pt x="50" y="30"/>
                  <a:pt x="52" y="29"/>
                  <a:pt x="54" y="29"/>
                </a:cubicBezTo>
                <a:cubicBezTo>
                  <a:pt x="53" y="28"/>
                  <a:pt x="51" y="28"/>
                  <a:pt x="50" y="27"/>
                </a:cubicBezTo>
                <a:close/>
                <a:moveTo>
                  <a:pt x="61" y="19"/>
                </a:moveTo>
                <a:cubicBezTo>
                  <a:pt x="66" y="21"/>
                  <a:pt x="70" y="23"/>
                  <a:pt x="74" y="25"/>
                </a:cubicBezTo>
                <a:cubicBezTo>
                  <a:pt x="86" y="24"/>
                  <a:pt x="98" y="22"/>
                  <a:pt x="108" y="21"/>
                </a:cubicBezTo>
                <a:cubicBezTo>
                  <a:pt x="110" y="21"/>
                  <a:pt x="111" y="21"/>
                  <a:pt x="112" y="21"/>
                </a:cubicBezTo>
                <a:cubicBezTo>
                  <a:pt x="109" y="20"/>
                  <a:pt x="106" y="19"/>
                  <a:pt x="102" y="18"/>
                </a:cubicBezTo>
                <a:cubicBezTo>
                  <a:pt x="97" y="17"/>
                  <a:pt x="91" y="16"/>
                  <a:pt x="83" y="13"/>
                </a:cubicBezTo>
                <a:cubicBezTo>
                  <a:pt x="81" y="13"/>
                  <a:pt x="79" y="14"/>
                  <a:pt x="77" y="14"/>
                </a:cubicBezTo>
                <a:cubicBezTo>
                  <a:pt x="72" y="15"/>
                  <a:pt x="68" y="16"/>
                  <a:pt x="64" y="17"/>
                </a:cubicBezTo>
                <a:cubicBezTo>
                  <a:pt x="63" y="18"/>
                  <a:pt x="62" y="18"/>
                  <a:pt x="61" y="19"/>
                </a:cubicBezTo>
                <a:close/>
              </a:path>
            </a:pathLst>
          </a:custGeom>
          <a:solidFill>
            <a:schemeClr val="tx2"/>
          </a:solidFill>
          <a:ln w="9525" cap="flat">
            <a:noFill/>
            <a:prstDash val="solid"/>
            <a:miter/>
          </a:ln>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ja-JP" altLang="en-US">
              <a:highlight>
                <a:srgbClr val="FFFF00"/>
              </a:highlight>
            </a:endParaRPr>
          </a:p>
        </p:txBody>
      </p:sp>
    </p:spTree>
    <p:extLst>
      <p:ext uri="{BB962C8B-B14F-4D97-AF65-F5344CB8AC3E}">
        <p14:creationId xmlns:p14="http://schemas.microsoft.com/office/powerpoint/2010/main" val="226029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1">
            <a:extLst>
              <a:ext uri="{FF2B5EF4-FFF2-40B4-BE49-F238E27FC236}">
                <a16:creationId xmlns:a16="http://schemas.microsoft.com/office/drawing/2014/main" id="{41055CAC-9EF8-477B-BCE2-F6DEDB347B7A}"/>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
        <p:nvSpPr>
          <p:cNvPr id="99" name="正方形/長方形 98">
            <a:extLst>
              <a:ext uri="{FF2B5EF4-FFF2-40B4-BE49-F238E27FC236}">
                <a16:creationId xmlns:a16="http://schemas.microsoft.com/office/drawing/2014/main" id="{E696626F-70E8-1F4A-C71A-CF0CB8CC53D7}"/>
              </a:ext>
            </a:extLst>
          </p:cNvPr>
          <p:cNvSpPr/>
          <p:nvPr/>
        </p:nvSpPr>
        <p:spPr bwMode="gray">
          <a:xfrm>
            <a:off x="829501" y="932413"/>
            <a:ext cx="28800" cy="252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0" name="正方形/長方形 99">
            <a:extLst>
              <a:ext uri="{FF2B5EF4-FFF2-40B4-BE49-F238E27FC236}">
                <a16:creationId xmlns:a16="http://schemas.microsoft.com/office/drawing/2014/main" id="{158482F1-C8BF-5AB8-BF26-04E301BCB4F1}"/>
              </a:ext>
            </a:extLst>
          </p:cNvPr>
          <p:cNvSpPr/>
          <p:nvPr/>
        </p:nvSpPr>
        <p:spPr bwMode="gray">
          <a:xfrm>
            <a:off x="766439" y="932413"/>
            <a:ext cx="28800" cy="216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1" name="正方形/長方形 100">
            <a:extLst>
              <a:ext uri="{FF2B5EF4-FFF2-40B4-BE49-F238E27FC236}">
                <a16:creationId xmlns:a16="http://schemas.microsoft.com/office/drawing/2014/main" id="{A28EAA71-2DF5-B296-B41E-4B22662CBFB1}"/>
              </a:ext>
            </a:extLst>
          </p:cNvPr>
          <p:cNvSpPr/>
          <p:nvPr/>
        </p:nvSpPr>
        <p:spPr bwMode="gray">
          <a:xfrm>
            <a:off x="703377" y="932413"/>
            <a:ext cx="28800" cy="180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2" name="正方形/長方形 101">
            <a:extLst>
              <a:ext uri="{FF2B5EF4-FFF2-40B4-BE49-F238E27FC236}">
                <a16:creationId xmlns:a16="http://schemas.microsoft.com/office/drawing/2014/main" id="{6A9C1199-0547-D0B8-9D0B-49FB12116AE1}"/>
              </a:ext>
            </a:extLst>
          </p:cNvPr>
          <p:cNvSpPr/>
          <p:nvPr/>
        </p:nvSpPr>
        <p:spPr bwMode="gray">
          <a:xfrm>
            <a:off x="640315" y="932413"/>
            <a:ext cx="28800" cy="144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9" name="二等辺三角形 88">
            <a:extLst>
              <a:ext uri="{FF2B5EF4-FFF2-40B4-BE49-F238E27FC236}">
                <a16:creationId xmlns:a16="http://schemas.microsoft.com/office/drawing/2014/main" id="{1D3E0D13-01B1-76CA-A981-A6B8D22497B7}"/>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D727925D-D3C6-B339-1B15-0BAD45851AB7}"/>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309E79D3-3AA6-018D-EF52-4F111B6EFE45}"/>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sp>
        <p:nvSpPr>
          <p:cNvPr id="6" name="正方形/長方形 5">
            <a:extLst>
              <a:ext uri="{FF2B5EF4-FFF2-40B4-BE49-F238E27FC236}">
                <a16:creationId xmlns:a16="http://schemas.microsoft.com/office/drawing/2014/main" id="{3EAB6CE0-91E5-35E1-CD47-7BC7E2AE71DF}"/>
              </a:ext>
            </a:extLst>
          </p:cNvPr>
          <p:cNvSpPr/>
          <p:nvPr/>
        </p:nvSpPr>
        <p:spPr>
          <a:xfrm>
            <a:off x="1808425" y="980534"/>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本事業の意義が分からない</a:t>
            </a:r>
            <a:r>
              <a:rPr kumimoji="1" lang="en-US" altLang="ja-JP" sz="1400" b="1">
                <a:solidFill>
                  <a:schemeClr val="tx2">
                    <a:lumMod val="50000"/>
                  </a:schemeClr>
                </a:solidFill>
                <a:latin typeface="+mn-ea"/>
                <a:cs typeface="メイリオ" panose="020B0604030504040204" pitchFamily="50" charset="-128"/>
              </a:rPr>
              <a:t>...</a:t>
            </a:r>
          </a:p>
          <a:p>
            <a:r>
              <a:rPr kumimoji="1" lang="ja-JP" altLang="en-US" sz="1400" b="1">
                <a:solidFill>
                  <a:schemeClr val="tx2">
                    <a:lumMod val="50000"/>
                  </a:schemeClr>
                </a:solidFill>
                <a:latin typeface="+mn-ea"/>
                <a:cs typeface="メイリオ" panose="020B0604030504040204" pitchFamily="50" charset="-128"/>
              </a:rPr>
              <a:t>他の事業とどのように異なるかが分からない</a:t>
            </a:r>
            <a:r>
              <a:rPr kumimoji="1" lang="en-US" altLang="ja-JP" sz="1400" b="1">
                <a:solidFill>
                  <a:schemeClr val="tx2">
                    <a:lumMod val="50000"/>
                  </a:schemeClr>
                </a:solidFill>
                <a:latin typeface="+mn-ea"/>
                <a:cs typeface="メイリオ" panose="020B0604030504040204" pitchFamily="50" charset="-128"/>
              </a:rPr>
              <a:t>...</a:t>
            </a:r>
          </a:p>
        </p:txBody>
      </p:sp>
      <p:sp>
        <p:nvSpPr>
          <p:cNvPr id="17" name="グラフィックス 80" descr="オフィス ワーカー (女性) 単色塗りつぶし">
            <a:extLst>
              <a:ext uri="{FF2B5EF4-FFF2-40B4-BE49-F238E27FC236}">
                <a16:creationId xmlns:a16="http://schemas.microsoft.com/office/drawing/2014/main" id="{2B62E356-BC90-5EAA-4408-D6C6956D2980}"/>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grpSp>
        <p:nvGrpSpPr>
          <p:cNvPr id="70" name="グラフィックス 41" descr="教授 男性 単色塗りつぶし">
            <a:extLst>
              <a:ext uri="{FF2B5EF4-FFF2-40B4-BE49-F238E27FC236}">
                <a16:creationId xmlns:a16="http://schemas.microsoft.com/office/drawing/2014/main" id="{580A9BEB-22F5-FD47-9FB7-F9C736F50AC7}"/>
              </a:ext>
            </a:extLst>
          </p:cNvPr>
          <p:cNvGrpSpPr/>
          <p:nvPr/>
        </p:nvGrpSpPr>
        <p:grpSpPr>
          <a:xfrm>
            <a:off x="5823140" y="3966989"/>
            <a:ext cx="762510" cy="800100"/>
            <a:chOff x="5823140" y="3966989"/>
            <a:chExt cx="762510" cy="800100"/>
          </a:xfrm>
          <a:solidFill>
            <a:schemeClr val="tx2"/>
          </a:solidFill>
        </p:grpSpPr>
        <p:sp>
          <p:nvSpPr>
            <p:cNvPr id="71" name="フリーフォーム: 図形 70">
              <a:extLst>
                <a:ext uri="{FF2B5EF4-FFF2-40B4-BE49-F238E27FC236}">
                  <a16:creationId xmlns:a16="http://schemas.microsoft.com/office/drawing/2014/main" id="{CE84EBE3-F9FA-5F41-7363-593C13D3B227}"/>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28AA2C95-17C9-A9D2-82F3-8D2B546F9D5A}"/>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3D56BA0F-0908-C918-D4C5-B096E3A44AA3}"/>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530F4BD7-E27B-1E61-AB1E-914FC0923BD9}"/>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CA567903-1EE4-2F33-6345-7AAD7BB3729B}"/>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76" name="二等辺三角形 75">
            <a:extLst>
              <a:ext uri="{FF2B5EF4-FFF2-40B4-BE49-F238E27FC236}">
                <a16:creationId xmlns:a16="http://schemas.microsoft.com/office/drawing/2014/main" id="{5478A613-4438-3050-7523-008D4AB3132E}"/>
              </a:ext>
            </a:extLst>
          </p:cNvPr>
          <p:cNvSpPr/>
          <p:nvPr/>
        </p:nvSpPr>
        <p:spPr>
          <a:xfrm rot="7568419" flipH="1">
            <a:off x="5655753" y="3580099"/>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77" name="四角形: 角を丸くする 76">
            <a:extLst>
              <a:ext uri="{FF2B5EF4-FFF2-40B4-BE49-F238E27FC236}">
                <a16:creationId xmlns:a16="http://schemas.microsoft.com/office/drawing/2014/main" id="{318CE60D-F7C1-5D86-15B2-F8C9D0352398}"/>
              </a:ext>
            </a:extLst>
          </p:cNvPr>
          <p:cNvSpPr/>
          <p:nvPr/>
        </p:nvSpPr>
        <p:spPr>
          <a:xfrm>
            <a:off x="197147" y="2243033"/>
            <a:ext cx="5399999" cy="2360322"/>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78" name="四角形: 角を丸くする 77">
            <a:extLst>
              <a:ext uri="{FF2B5EF4-FFF2-40B4-BE49-F238E27FC236}">
                <a16:creationId xmlns:a16="http://schemas.microsoft.com/office/drawing/2014/main" id="{1AADADCC-C6AC-5368-A995-C48A5CCE31F9}"/>
              </a:ext>
            </a:extLst>
          </p:cNvPr>
          <p:cNvSpPr/>
          <p:nvPr/>
        </p:nvSpPr>
        <p:spPr>
          <a:xfrm>
            <a:off x="322940" y="2364044"/>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79" name="正方形/長方形 78">
            <a:extLst>
              <a:ext uri="{FF2B5EF4-FFF2-40B4-BE49-F238E27FC236}">
                <a16:creationId xmlns:a16="http://schemas.microsoft.com/office/drawing/2014/main" id="{0470790B-1AC6-E8B8-01D1-17EF65E07496}"/>
              </a:ext>
            </a:extLst>
          </p:cNvPr>
          <p:cNvSpPr/>
          <p:nvPr/>
        </p:nvSpPr>
        <p:spPr>
          <a:xfrm>
            <a:off x="746119" y="2363154"/>
            <a:ext cx="4976820"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類似事業との異なる位置づけ・目的があります！</a:t>
            </a:r>
          </a:p>
        </p:txBody>
      </p:sp>
      <p:sp>
        <p:nvSpPr>
          <p:cNvPr id="80" name="四角形: 角を丸くする 79">
            <a:extLst>
              <a:ext uri="{FF2B5EF4-FFF2-40B4-BE49-F238E27FC236}">
                <a16:creationId xmlns:a16="http://schemas.microsoft.com/office/drawing/2014/main" id="{002CCCF1-2FFC-F343-30A8-713F6C49805E}"/>
              </a:ext>
            </a:extLst>
          </p:cNvPr>
          <p:cNvSpPr/>
          <p:nvPr/>
        </p:nvSpPr>
        <p:spPr>
          <a:xfrm>
            <a:off x="289072" y="2824270"/>
            <a:ext cx="5214260" cy="1701116"/>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本事業は養育環境に課題がある児童や、学校や家庭、類似事業による支援が届きにくい居場所がない児童を対象として継続的に居場所を提供する事業であり</a:t>
            </a:r>
            <a:r>
              <a:rPr kumimoji="1" lang="ja-JP" altLang="en-US" sz="1300" b="1">
                <a:solidFill>
                  <a:schemeClr val="tx1"/>
                </a:solidFill>
                <a:latin typeface="+mn-ea"/>
              </a:rPr>
              <a:t>、「支援が必要でも既存の受け皿に入れない／入りにくい」児童への支援ができる</a:t>
            </a:r>
            <a:r>
              <a:rPr kumimoji="1" lang="ja-JP" altLang="en-US" sz="1300">
                <a:solidFill>
                  <a:schemeClr val="tx1"/>
                </a:solidFill>
                <a:latin typeface="+mn-ea"/>
              </a:rPr>
              <a:t>事業です。</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拠点を通じてこれまで十分に</a:t>
            </a:r>
            <a:r>
              <a:rPr kumimoji="1" lang="ja-JP" altLang="en-US" sz="1300" b="1">
                <a:solidFill>
                  <a:schemeClr val="tx1"/>
                </a:solidFill>
                <a:latin typeface="+mn-ea"/>
              </a:rPr>
              <a:t>支援が行き届いていなかった児童の状況を継続的に把握することが可能</a:t>
            </a:r>
            <a:r>
              <a:rPr kumimoji="1" lang="ja-JP" altLang="en-US" sz="1300">
                <a:solidFill>
                  <a:schemeClr val="tx1"/>
                </a:solidFill>
                <a:latin typeface="+mn-ea"/>
              </a:rPr>
              <a:t>となり、児童一人ひとりの生活状況や発達の様子に応じた見守りを行うことができます。</a:t>
            </a:r>
            <a:endParaRPr kumimoji="1" lang="en-US" altLang="ja-JP" sz="1300">
              <a:solidFill>
                <a:schemeClr val="tx1"/>
              </a:solidFill>
              <a:latin typeface="+mn-ea"/>
            </a:endParaRPr>
          </a:p>
        </p:txBody>
      </p:sp>
      <p:sp>
        <p:nvSpPr>
          <p:cNvPr id="4" name="タイトル 3">
            <a:extLst>
              <a:ext uri="{FF2B5EF4-FFF2-40B4-BE49-F238E27FC236}">
                <a16:creationId xmlns:a16="http://schemas.microsoft.com/office/drawing/2014/main" id="{9B84CD4F-F9B2-892A-7754-75DE0357C342}"/>
              </a:ext>
            </a:extLst>
          </p:cNvPr>
          <p:cNvSpPr>
            <a:spLocks noGrp="1"/>
          </p:cNvSpPr>
          <p:nvPr>
            <p:ph type="title"/>
          </p:nvPr>
        </p:nvSpPr>
        <p:spPr/>
        <p:txBody>
          <a:bodyPr/>
          <a:lstStyle/>
          <a:p>
            <a:r>
              <a:rPr lang="ja-JP" altLang="en-US" dirty="0"/>
              <a:t>事業</a:t>
            </a:r>
            <a:r>
              <a:rPr lang="ja-JP" altLang="en-US" dirty="0">
                <a:solidFill>
                  <a:schemeClr val="tx2"/>
                </a:solidFill>
              </a:rPr>
              <a:t>検討・準備時</a:t>
            </a:r>
          </a:p>
        </p:txBody>
      </p:sp>
      <p:grpSp>
        <p:nvGrpSpPr>
          <p:cNvPr id="22" name="グループ化 21">
            <a:extLst>
              <a:ext uri="{FF2B5EF4-FFF2-40B4-BE49-F238E27FC236}">
                <a16:creationId xmlns:a16="http://schemas.microsoft.com/office/drawing/2014/main" id="{1E3BEE67-4D94-23A1-4FE5-643B386D07EB}"/>
              </a:ext>
            </a:extLst>
          </p:cNvPr>
          <p:cNvGrpSpPr/>
          <p:nvPr/>
        </p:nvGrpSpPr>
        <p:grpSpPr>
          <a:xfrm>
            <a:off x="437362" y="5439735"/>
            <a:ext cx="5800055" cy="732571"/>
            <a:chOff x="1677000" y="4401108"/>
            <a:chExt cx="8903928" cy="468052"/>
          </a:xfrm>
        </p:grpSpPr>
        <p:grpSp>
          <p:nvGrpSpPr>
            <p:cNvPr id="23" name="グループ化 22">
              <a:extLst>
                <a:ext uri="{FF2B5EF4-FFF2-40B4-BE49-F238E27FC236}">
                  <a16:creationId xmlns:a16="http://schemas.microsoft.com/office/drawing/2014/main" id="{3D2B0E49-2805-77B7-24C9-207A58FCD198}"/>
                </a:ext>
              </a:extLst>
            </p:cNvPr>
            <p:cNvGrpSpPr/>
            <p:nvPr/>
          </p:nvGrpSpPr>
          <p:grpSpPr>
            <a:xfrm>
              <a:off x="1748643" y="4401108"/>
              <a:ext cx="6408233" cy="432000"/>
              <a:chOff x="358263" y="3735043"/>
              <a:chExt cx="6408233" cy="432000"/>
            </a:xfrm>
          </p:grpSpPr>
          <p:grpSp>
            <p:nvGrpSpPr>
              <p:cNvPr id="25" name="グループ化 24">
                <a:extLst>
                  <a:ext uri="{FF2B5EF4-FFF2-40B4-BE49-F238E27FC236}">
                    <a16:creationId xmlns:a16="http://schemas.microsoft.com/office/drawing/2014/main" id="{4C0970B4-083F-203C-5A05-CC41CEC306C1}"/>
                  </a:ext>
                </a:extLst>
              </p:cNvPr>
              <p:cNvGrpSpPr/>
              <p:nvPr/>
            </p:nvGrpSpPr>
            <p:grpSpPr>
              <a:xfrm>
                <a:off x="358263" y="3810813"/>
                <a:ext cx="776814" cy="291771"/>
                <a:chOff x="344487" y="2999727"/>
                <a:chExt cx="776814" cy="291771"/>
              </a:xfrm>
            </p:grpSpPr>
            <p:sp>
              <p:nvSpPr>
                <p:cNvPr id="27" name="Freeform 5">
                  <a:extLst>
                    <a:ext uri="{FF2B5EF4-FFF2-40B4-BE49-F238E27FC236}">
                      <a16:creationId xmlns:a16="http://schemas.microsoft.com/office/drawing/2014/main" id="{BCB073CE-19DF-F992-9C6C-21D4D48F28C4}"/>
                    </a:ext>
                  </a:extLst>
                </p:cNvPr>
                <p:cNvSpPr>
                  <a:spLocks/>
                </p:cNvSpPr>
                <p:nvPr/>
              </p:nvSpPr>
              <p:spPr bwMode="auto">
                <a:xfrm>
                  <a:off x="344487" y="3003498"/>
                  <a:ext cx="588439" cy="288000"/>
                </a:xfrm>
                <a:custGeom>
                  <a:avLst/>
                  <a:gdLst>
                    <a:gd name="T0" fmla="*/ 169 w 196"/>
                    <a:gd name="T1" fmla="*/ 169 h 197"/>
                    <a:gd name="T2" fmla="*/ 26 w 196"/>
                    <a:gd name="T3" fmla="*/ 169 h 197"/>
                    <a:gd name="T4" fmla="*/ 26 w 196"/>
                    <a:gd name="T5" fmla="*/ 27 h 197"/>
                    <a:gd name="T6" fmla="*/ 147 w 196"/>
                    <a:gd name="T7" fmla="*/ 27 h 197"/>
                    <a:gd name="T8" fmla="*/ 174 w 196"/>
                    <a:gd name="T9" fmla="*/ 0 h 197"/>
                    <a:gd name="T10" fmla="*/ 0 w 196"/>
                    <a:gd name="T11" fmla="*/ 0 h 197"/>
                    <a:gd name="T12" fmla="*/ 0 w 196"/>
                    <a:gd name="T13" fmla="*/ 197 h 197"/>
                    <a:gd name="T14" fmla="*/ 196 w 196"/>
                    <a:gd name="T15" fmla="*/ 197 h 197"/>
                    <a:gd name="T16" fmla="*/ 196 w 196"/>
                    <a:gd name="T17" fmla="*/ 183 h 197"/>
                    <a:gd name="T18" fmla="*/ 196 w 196"/>
                    <a:gd name="T19" fmla="*/ 124 h 197"/>
                    <a:gd name="T20" fmla="*/ 169 w 196"/>
                    <a:gd name="T21" fmla="*/ 150 h 197"/>
                    <a:gd name="T22" fmla="*/ 169 w 196"/>
                    <a:gd name="T23"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97">
                      <a:moveTo>
                        <a:pt x="169" y="169"/>
                      </a:moveTo>
                      <a:lnTo>
                        <a:pt x="26" y="169"/>
                      </a:lnTo>
                      <a:lnTo>
                        <a:pt x="26" y="27"/>
                      </a:lnTo>
                      <a:lnTo>
                        <a:pt x="147" y="27"/>
                      </a:lnTo>
                      <a:lnTo>
                        <a:pt x="174" y="0"/>
                      </a:lnTo>
                      <a:lnTo>
                        <a:pt x="0" y="0"/>
                      </a:lnTo>
                      <a:lnTo>
                        <a:pt x="0" y="197"/>
                      </a:lnTo>
                      <a:lnTo>
                        <a:pt x="196" y="197"/>
                      </a:lnTo>
                      <a:lnTo>
                        <a:pt x="196" y="183"/>
                      </a:lnTo>
                      <a:lnTo>
                        <a:pt x="196" y="124"/>
                      </a:lnTo>
                      <a:lnTo>
                        <a:pt x="169" y="150"/>
                      </a:lnTo>
                      <a:lnTo>
                        <a:pt x="169" y="169"/>
                      </a:lnTo>
                      <a:close/>
                    </a:path>
                  </a:pathLst>
                </a:custGeom>
                <a:solidFill>
                  <a:schemeClr val="tx2"/>
                </a:solidFill>
                <a:ln>
                  <a:noFill/>
                </a:ln>
              </p:spPr>
              <p:txBody>
                <a:bodyPr/>
                <a:lstStyle/>
                <a:p>
                  <a:pPr defTabSz="976762" fontAlgn="auto">
                    <a:spcBef>
                      <a:spcPts val="0"/>
                    </a:spcBef>
                    <a:spcAft>
                      <a:spcPts val="0"/>
                    </a:spcAft>
                    <a:defRPr/>
                  </a:pPr>
                  <a:endParaRPr lang="ja-JP" altLang="en-US">
                    <a:latin typeface="+mn-ea"/>
                  </a:endParaRPr>
                </a:p>
              </p:txBody>
            </p:sp>
            <p:sp>
              <p:nvSpPr>
                <p:cNvPr id="28" name="Freeform 6">
                  <a:extLst>
                    <a:ext uri="{FF2B5EF4-FFF2-40B4-BE49-F238E27FC236}">
                      <a16:creationId xmlns:a16="http://schemas.microsoft.com/office/drawing/2014/main" id="{47CAC36B-5B11-0B3E-AC84-CBE6FD6D63AB}"/>
                    </a:ext>
                  </a:extLst>
                </p:cNvPr>
                <p:cNvSpPr>
                  <a:spLocks/>
                </p:cNvSpPr>
                <p:nvPr/>
              </p:nvSpPr>
              <p:spPr bwMode="auto">
                <a:xfrm>
                  <a:off x="532863" y="2999727"/>
                  <a:ext cx="588438" cy="216000"/>
                </a:xfrm>
                <a:custGeom>
                  <a:avLst/>
                  <a:gdLst>
                    <a:gd name="T0" fmla="*/ 44450 w 207"/>
                    <a:gd name="T1" fmla="*/ 95250 h 161"/>
                    <a:gd name="T2" fmla="*/ 0 w 207"/>
                    <a:gd name="T3" fmla="*/ 139700 h 161"/>
                    <a:gd name="T4" fmla="*/ 71438 w 207"/>
                    <a:gd name="T5" fmla="*/ 212725 h 161"/>
                    <a:gd name="T6" fmla="*/ 115888 w 207"/>
                    <a:gd name="T7" fmla="*/ 255588 h 161"/>
                    <a:gd name="T8" fmla="*/ 160338 w 207"/>
                    <a:gd name="T9" fmla="*/ 212725 h 161"/>
                    <a:gd name="T10" fmla="*/ 328613 w 207"/>
                    <a:gd name="T11" fmla="*/ 44450 h 161"/>
                    <a:gd name="T12" fmla="*/ 284163 w 207"/>
                    <a:gd name="T13" fmla="*/ 0 h 161"/>
                    <a:gd name="T14" fmla="*/ 115888 w 207"/>
                    <a:gd name="T15" fmla="*/ 168275 h 161"/>
                    <a:gd name="T16" fmla="*/ 44450 w 207"/>
                    <a:gd name="T17" fmla="*/ 95250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 h="161">
                      <a:moveTo>
                        <a:pt x="28" y="60"/>
                      </a:moveTo>
                      <a:lnTo>
                        <a:pt x="0" y="88"/>
                      </a:lnTo>
                      <a:lnTo>
                        <a:pt x="45" y="134"/>
                      </a:lnTo>
                      <a:lnTo>
                        <a:pt x="73" y="161"/>
                      </a:lnTo>
                      <a:lnTo>
                        <a:pt x="101" y="134"/>
                      </a:lnTo>
                      <a:lnTo>
                        <a:pt x="207" y="28"/>
                      </a:lnTo>
                      <a:lnTo>
                        <a:pt x="179" y="0"/>
                      </a:lnTo>
                      <a:lnTo>
                        <a:pt x="73" y="106"/>
                      </a:lnTo>
                      <a:lnTo>
                        <a:pt x="2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sp>
            <p:nvSpPr>
              <p:cNvPr id="26" name="Text Box 6">
                <a:extLst>
                  <a:ext uri="{FF2B5EF4-FFF2-40B4-BE49-F238E27FC236}">
                    <a16:creationId xmlns:a16="http://schemas.microsoft.com/office/drawing/2014/main" id="{F9C4BE73-0C87-3989-4C04-D902833D3260}"/>
                  </a:ext>
                </a:extLst>
              </p:cNvPr>
              <p:cNvSpPr txBox="1">
                <a:spLocks noChangeArrowheads="1"/>
              </p:cNvSpPr>
              <p:nvPr/>
            </p:nvSpPr>
            <p:spPr bwMode="auto">
              <a:xfrm>
                <a:off x="790496" y="3735043"/>
                <a:ext cx="5976000"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a:defRPr kumimoji="1" sz="1900">
                    <a:solidFill>
                      <a:schemeClr val="tx1"/>
                    </a:solidFill>
                    <a:latin typeface="ＭＳ Ｐゴシック" pitchFamily="50" charset="-128"/>
                    <a:ea typeface="ＭＳ Ｐゴシック" pitchFamily="50" charset="-128"/>
                  </a:defRPr>
                </a:lvl1pPr>
                <a:lvl2pPr marL="742950" indent="-285750">
                  <a:defRPr kumimoji="1" sz="1900">
                    <a:solidFill>
                      <a:schemeClr val="tx1"/>
                    </a:solidFill>
                    <a:latin typeface="ＭＳ Ｐゴシック" pitchFamily="50" charset="-128"/>
                    <a:ea typeface="ＭＳ Ｐゴシック" pitchFamily="50" charset="-128"/>
                  </a:defRPr>
                </a:lvl2pPr>
                <a:lvl3pPr marL="1143000" indent="-228600">
                  <a:defRPr kumimoji="1" sz="1900">
                    <a:solidFill>
                      <a:schemeClr val="tx1"/>
                    </a:solidFill>
                    <a:latin typeface="ＭＳ Ｐゴシック" pitchFamily="50" charset="-128"/>
                    <a:ea typeface="ＭＳ Ｐゴシック" pitchFamily="50" charset="-128"/>
                  </a:defRPr>
                </a:lvl3pPr>
                <a:lvl4pPr marL="1600200" indent="-228600">
                  <a:defRPr kumimoji="1" sz="1900">
                    <a:solidFill>
                      <a:schemeClr val="tx1"/>
                    </a:solidFill>
                    <a:latin typeface="ＭＳ Ｐゴシック" pitchFamily="50" charset="-128"/>
                    <a:ea typeface="ＭＳ Ｐゴシック" pitchFamily="50" charset="-128"/>
                  </a:defRPr>
                </a:lvl4pPr>
                <a:lvl5pPr marL="2057400" indent="-228600">
                  <a:defRPr kumimoji="1" sz="1900">
                    <a:solidFill>
                      <a:schemeClr val="tx1"/>
                    </a:solidFill>
                    <a:latin typeface="ＭＳ Ｐゴシック" pitchFamily="50" charset="-128"/>
                    <a:ea typeface="ＭＳ Ｐゴシック" pitchFamily="50" charset="-128"/>
                  </a:defRPr>
                </a:lvl5pPr>
                <a:lvl6pPr marL="2514600" indent="-228600" defTabSz="976313" fontAlgn="base">
                  <a:spcBef>
                    <a:spcPct val="0"/>
                  </a:spcBef>
                  <a:spcAft>
                    <a:spcPct val="0"/>
                  </a:spcAft>
                  <a:defRPr kumimoji="1" sz="1900">
                    <a:solidFill>
                      <a:schemeClr val="tx1"/>
                    </a:solidFill>
                    <a:latin typeface="ＭＳ Ｐゴシック" pitchFamily="50" charset="-128"/>
                    <a:ea typeface="ＭＳ Ｐゴシック" pitchFamily="50" charset="-128"/>
                  </a:defRPr>
                </a:lvl6pPr>
                <a:lvl7pPr marL="2971800" indent="-228600" defTabSz="976313" fontAlgn="base">
                  <a:spcBef>
                    <a:spcPct val="0"/>
                  </a:spcBef>
                  <a:spcAft>
                    <a:spcPct val="0"/>
                  </a:spcAft>
                  <a:defRPr kumimoji="1" sz="1900">
                    <a:solidFill>
                      <a:schemeClr val="tx1"/>
                    </a:solidFill>
                    <a:latin typeface="ＭＳ Ｐゴシック" pitchFamily="50" charset="-128"/>
                    <a:ea typeface="ＭＳ Ｐゴシック" pitchFamily="50" charset="-128"/>
                  </a:defRPr>
                </a:lvl7pPr>
                <a:lvl8pPr marL="3429000" indent="-228600" defTabSz="976313" fontAlgn="base">
                  <a:spcBef>
                    <a:spcPct val="0"/>
                  </a:spcBef>
                  <a:spcAft>
                    <a:spcPct val="0"/>
                  </a:spcAft>
                  <a:defRPr kumimoji="1" sz="1900">
                    <a:solidFill>
                      <a:schemeClr val="tx1"/>
                    </a:solidFill>
                    <a:latin typeface="ＭＳ Ｐゴシック" pitchFamily="50" charset="-128"/>
                    <a:ea typeface="ＭＳ Ｐゴシック" pitchFamily="50" charset="-128"/>
                  </a:defRPr>
                </a:lvl8pPr>
                <a:lvl9pPr marL="3886200" indent="-228600" defTabSz="976313" fontAlgn="base">
                  <a:spcBef>
                    <a:spcPct val="0"/>
                  </a:spcBef>
                  <a:spcAft>
                    <a:spcPct val="0"/>
                  </a:spcAft>
                  <a:defRPr kumimoji="1" sz="1900">
                    <a:solidFill>
                      <a:schemeClr val="tx1"/>
                    </a:solidFill>
                    <a:latin typeface="ＭＳ Ｐゴシック" pitchFamily="50" charset="-128"/>
                    <a:ea typeface="ＭＳ Ｐゴシック" pitchFamily="50" charset="-128"/>
                  </a:defRPr>
                </a:lvl9pPr>
              </a:lstStyle>
              <a:p>
                <a:pPr>
                  <a:spcBef>
                    <a:spcPts val="1800"/>
                  </a:spcBef>
                </a:pPr>
                <a:endParaRPr lang="ja-JP" altLang="en-US" sz="1400">
                  <a:latin typeface="+mn-ea"/>
                  <a:ea typeface="+mn-ea"/>
                </a:endParaRPr>
              </a:p>
            </p:txBody>
          </p:sp>
        </p:grpSp>
        <p:cxnSp>
          <p:nvCxnSpPr>
            <p:cNvPr id="24" name="直線コネクタ 23">
              <a:extLst>
                <a:ext uri="{FF2B5EF4-FFF2-40B4-BE49-F238E27FC236}">
                  <a16:creationId xmlns:a16="http://schemas.microsoft.com/office/drawing/2014/main" id="{369F216C-C83D-7BAD-3CFF-0D0BF12EDFEC}"/>
                </a:ext>
              </a:extLst>
            </p:cNvPr>
            <p:cNvCxnSpPr>
              <a:cxnSpLocks/>
            </p:cNvCxnSpPr>
            <p:nvPr/>
          </p:nvCxnSpPr>
          <p:spPr>
            <a:xfrm>
              <a:off x="1677000" y="4869160"/>
              <a:ext cx="8903928"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5A0EF553-3713-2BBF-DC17-8E473AB59398}"/>
              </a:ext>
            </a:extLst>
          </p:cNvPr>
          <p:cNvGrpSpPr/>
          <p:nvPr/>
        </p:nvGrpSpPr>
        <p:grpSpPr>
          <a:xfrm>
            <a:off x="437361" y="6420355"/>
            <a:ext cx="5876724" cy="702642"/>
            <a:chOff x="1700755" y="4431272"/>
            <a:chExt cx="4590717" cy="448930"/>
          </a:xfrm>
        </p:grpSpPr>
        <p:grpSp>
          <p:nvGrpSpPr>
            <p:cNvPr id="30" name="グループ化 29">
              <a:extLst>
                <a:ext uri="{FF2B5EF4-FFF2-40B4-BE49-F238E27FC236}">
                  <a16:creationId xmlns:a16="http://schemas.microsoft.com/office/drawing/2014/main" id="{95F9F27C-007F-C0E2-BCEE-9CA5B5184FDA}"/>
                </a:ext>
              </a:extLst>
            </p:cNvPr>
            <p:cNvGrpSpPr/>
            <p:nvPr/>
          </p:nvGrpSpPr>
          <p:grpSpPr>
            <a:xfrm>
              <a:off x="1748644" y="4431272"/>
              <a:ext cx="4542828" cy="432000"/>
              <a:chOff x="358264" y="3765207"/>
              <a:chExt cx="4542828" cy="432000"/>
            </a:xfrm>
          </p:grpSpPr>
          <p:grpSp>
            <p:nvGrpSpPr>
              <p:cNvPr id="64" name="グループ化 63">
                <a:extLst>
                  <a:ext uri="{FF2B5EF4-FFF2-40B4-BE49-F238E27FC236}">
                    <a16:creationId xmlns:a16="http://schemas.microsoft.com/office/drawing/2014/main" id="{2D179398-CF53-3704-9956-EAD5D98743EB}"/>
                  </a:ext>
                </a:extLst>
              </p:cNvPr>
              <p:cNvGrpSpPr/>
              <p:nvPr/>
            </p:nvGrpSpPr>
            <p:grpSpPr>
              <a:xfrm>
                <a:off x="358264" y="3805969"/>
                <a:ext cx="359988" cy="290149"/>
                <a:chOff x="344488" y="2994883"/>
                <a:chExt cx="359988" cy="290149"/>
              </a:xfrm>
            </p:grpSpPr>
            <p:sp>
              <p:nvSpPr>
                <p:cNvPr id="66" name="Freeform 5">
                  <a:extLst>
                    <a:ext uri="{FF2B5EF4-FFF2-40B4-BE49-F238E27FC236}">
                      <a16:creationId xmlns:a16="http://schemas.microsoft.com/office/drawing/2014/main" id="{D4703E36-B2EB-1209-E6AE-F9DBC4A8C449}"/>
                    </a:ext>
                  </a:extLst>
                </p:cNvPr>
                <p:cNvSpPr>
                  <a:spLocks/>
                </p:cNvSpPr>
                <p:nvPr/>
              </p:nvSpPr>
              <p:spPr bwMode="auto">
                <a:xfrm>
                  <a:off x="344488" y="2997032"/>
                  <a:ext cx="288000" cy="288000"/>
                </a:xfrm>
                <a:custGeom>
                  <a:avLst/>
                  <a:gdLst>
                    <a:gd name="T0" fmla="*/ 169 w 196"/>
                    <a:gd name="T1" fmla="*/ 169 h 197"/>
                    <a:gd name="T2" fmla="*/ 26 w 196"/>
                    <a:gd name="T3" fmla="*/ 169 h 197"/>
                    <a:gd name="T4" fmla="*/ 26 w 196"/>
                    <a:gd name="T5" fmla="*/ 27 h 197"/>
                    <a:gd name="T6" fmla="*/ 147 w 196"/>
                    <a:gd name="T7" fmla="*/ 27 h 197"/>
                    <a:gd name="T8" fmla="*/ 174 w 196"/>
                    <a:gd name="T9" fmla="*/ 0 h 197"/>
                    <a:gd name="T10" fmla="*/ 0 w 196"/>
                    <a:gd name="T11" fmla="*/ 0 h 197"/>
                    <a:gd name="T12" fmla="*/ 0 w 196"/>
                    <a:gd name="T13" fmla="*/ 197 h 197"/>
                    <a:gd name="T14" fmla="*/ 196 w 196"/>
                    <a:gd name="T15" fmla="*/ 197 h 197"/>
                    <a:gd name="T16" fmla="*/ 196 w 196"/>
                    <a:gd name="T17" fmla="*/ 183 h 197"/>
                    <a:gd name="T18" fmla="*/ 196 w 196"/>
                    <a:gd name="T19" fmla="*/ 124 h 197"/>
                    <a:gd name="T20" fmla="*/ 169 w 196"/>
                    <a:gd name="T21" fmla="*/ 150 h 197"/>
                    <a:gd name="T22" fmla="*/ 169 w 196"/>
                    <a:gd name="T23" fmla="*/ 16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97">
                      <a:moveTo>
                        <a:pt x="169" y="169"/>
                      </a:moveTo>
                      <a:lnTo>
                        <a:pt x="26" y="169"/>
                      </a:lnTo>
                      <a:lnTo>
                        <a:pt x="26" y="27"/>
                      </a:lnTo>
                      <a:lnTo>
                        <a:pt x="147" y="27"/>
                      </a:lnTo>
                      <a:lnTo>
                        <a:pt x="174" y="0"/>
                      </a:lnTo>
                      <a:lnTo>
                        <a:pt x="0" y="0"/>
                      </a:lnTo>
                      <a:lnTo>
                        <a:pt x="0" y="197"/>
                      </a:lnTo>
                      <a:lnTo>
                        <a:pt x="196" y="197"/>
                      </a:lnTo>
                      <a:lnTo>
                        <a:pt x="196" y="183"/>
                      </a:lnTo>
                      <a:lnTo>
                        <a:pt x="196" y="124"/>
                      </a:lnTo>
                      <a:lnTo>
                        <a:pt x="169" y="150"/>
                      </a:lnTo>
                      <a:lnTo>
                        <a:pt x="169" y="169"/>
                      </a:lnTo>
                      <a:close/>
                    </a:path>
                  </a:pathLst>
                </a:custGeom>
                <a:solidFill>
                  <a:schemeClr val="tx2"/>
                </a:solidFill>
                <a:ln>
                  <a:noFill/>
                </a:ln>
              </p:spPr>
              <p:txBody>
                <a:bodyPr/>
                <a:lstStyle/>
                <a:p>
                  <a:pPr defTabSz="976762" fontAlgn="auto">
                    <a:spcBef>
                      <a:spcPts val="0"/>
                    </a:spcBef>
                    <a:spcAft>
                      <a:spcPts val="0"/>
                    </a:spcAft>
                    <a:defRPr/>
                  </a:pPr>
                  <a:endParaRPr lang="ja-JP" altLang="en-US">
                    <a:latin typeface="+mn-ea"/>
                  </a:endParaRPr>
                </a:p>
              </p:txBody>
            </p:sp>
            <p:sp>
              <p:nvSpPr>
                <p:cNvPr id="67" name="Freeform 6">
                  <a:extLst>
                    <a:ext uri="{FF2B5EF4-FFF2-40B4-BE49-F238E27FC236}">
                      <a16:creationId xmlns:a16="http://schemas.microsoft.com/office/drawing/2014/main" id="{FD5B765F-4839-BCD8-4EE0-C1B8B0323BED}"/>
                    </a:ext>
                  </a:extLst>
                </p:cNvPr>
                <p:cNvSpPr>
                  <a:spLocks/>
                </p:cNvSpPr>
                <p:nvPr/>
              </p:nvSpPr>
              <p:spPr bwMode="auto">
                <a:xfrm>
                  <a:off x="416476" y="2994883"/>
                  <a:ext cx="288000" cy="216000"/>
                </a:xfrm>
                <a:custGeom>
                  <a:avLst/>
                  <a:gdLst>
                    <a:gd name="T0" fmla="*/ 44450 w 207"/>
                    <a:gd name="T1" fmla="*/ 95250 h 161"/>
                    <a:gd name="T2" fmla="*/ 0 w 207"/>
                    <a:gd name="T3" fmla="*/ 139700 h 161"/>
                    <a:gd name="T4" fmla="*/ 71438 w 207"/>
                    <a:gd name="T5" fmla="*/ 212725 h 161"/>
                    <a:gd name="T6" fmla="*/ 115888 w 207"/>
                    <a:gd name="T7" fmla="*/ 255588 h 161"/>
                    <a:gd name="T8" fmla="*/ 160338 w 207"/>
                    <a:gd name="T9" fmla="*/ 212725 h 161"/>
                    <a:gd name="T10" fmla="*/ 328613 w 207"/>
                    <a:gd name="T11" fmla="*/ 44450 h 161"/>
                    <a:gd name="T12" fmla="*/ 284163 w 207"/>
                    <a:gd name="T13" fmla="*/ 0 h 161"/>
                    <a:gd name="T14" fmla="*/ 115888 w 207"/>
                    <a:gd name="T15" fmla="*/ 168275 h 161"/>
                    <a:gd name="T16" fmla="*/ 44450 w 207"/>
                    <a:gd name="T17" fmla="*/ 95250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7" h="161">
                      <a:moveTo>
                        <a:pt x="28" y="60"/>
                      </a:moveTo>
                      <a:lnTo>
                        <a:pt x="0" y="88"/>
                      </a:lnTo>
                      <a:lnTo>
                        <a:pt x="45" y="134"/>
                      </a:lnTo>
                      <a:lnTo>
                        <a:pt x="73" y="161"/>
                      </a:lnTo>
                      <a:lnTo>
                        <a:pt x="101" y="134"/>
                      </a:lnTo>
                      <a:lnTo>
                        <a:pt x="207" y="28"/>
                      </a:lnTo>
                      <a:lnTo>
                        <a:pt x="179" y="0"/>
                      </a:lnTo>
                      <a:lnTo>
                        <a:pt x="73" y="106"/>
                      </a:lnTo>
                      <a:lnTo>
                        <a:pt x="28" y="6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mn-ea"/>
                  </a:endParaRPr>
                </a:p>
              </p:txBody>
            </p:sp>
          </p:grpSp>
          <p:sp>
            <p:nvSpPr>
              <p:cNvPr id="65" name="Text Box 6">
                <a:extLst>
                  <a:ext uri="{FF2B5EF4-FFF2-40B4-BE49-F238E27FC236}">
                    <a16:creationId xmlns:a16="http://schemas.microsoft.com/office/drawing/2014/main" id="{F293C1C5-FDB1-F4DC-1E07-A2FAA8F630CE}"/>
                  </a:ext>
                </a:extLst>
              </p:cNvPr>
              <p:cNvSpPr txBox="1">
                <a:spLocks noChangeArrowheads="1"/>
              </p:cNvSpPr>
              <p:nvPr/>
            </p:nvSpPr>
            <p:spPr bwMode="auto">
              <a:xfrm>
                <a:off x="893571" y="3765207"/>
                <a:ext cx="4007521" cy="4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0"/>
              <a:lstStyle>
                <a:lvl1pPr>
                  <a:defRPr kumimoji="1" sz="1900">
                    <a:solidFill>
                      <a:schemeClr val="tx1"/>
                    </a:solidFill>
                    <a:latin typeface="ＭＳ Ｐゴシック" pitchFamily="50" charset="-128"/>
                    <a:ea typeface="ＭＳ Ｐゴシック" pitchFamily="50" charset="-128"/>
                  </a:defRPr>
                </a:lvl1pPr>
                <a:lvl2pPr marL="742950" indent="-285750">
                  <a:defRPr kumimoji="1" sz="1900">
                    <a:solidFill>
                      <a:schemeClr val="tx1"/>
                    </a:solidFill>
                    <a:latin typeface="ＭＳ Ｐゴシック" pitchFamily="50" charset="-128"/>
                    <a:ea typeface="ＭＳ Ｐゴシック" pitchFamily="50" charset="-128"/>
                  </a:defRPr>
                </a:lvl2pPr>
                <a:lvl3pPr marL="1143000" indent="-228600">
                  <a:defRPr kumimoji="1" sz="1900">
                    <a:solidFill>
                      <a:schemeClr val="tx1"/>
                    </a:solidFill>
                    <a:latin typeface="ＭＳ Ｐゴシック" pitchFamily="50" charset="-128"/>
                    <a:ea typeface="ＭＳ Ｐゴシック" pitchFamily="50" charset="-128"/>
                  </a:defRPr>
                </a:lvl3pPr>
                <a:lvl4pPr marL="1600200" indent="-228600">
                  <a:defRPr kumimoji="1" sz="1900">
                    <a:solidFill>
                      <a:schemeClr val="tx1"/>
                    </a:solidFill>
                    <a:latin typeface="ＭＳ Ｐゴシック" pitchFamily="50" charset="-128"/>
                    <a:ea typeface="ＭＳ Ｐゴシック" pitchFamily="50" charset="-128"/>
                  </a:defRPr>
                </a:lvl4pPr>
                <a:lvl5pPr marL="2057400" indent="-228600">
                  <a:defRPr kumimoji="1" sz="1900">
                    <a:solidFill>
                      <a:schemeClr val="tx1"/>
                    </a:solidFill>
                    <a:latin typeface="ＭＳ Ｐゴシック" pitchFamily="50" charset="-128"/>
                    <a:ea typeface="ＭＳ Ｐゴシック" pitchFamily="50" charset="-128"/>
                  </a:defRPr>
                </a:lvl5pPr>
                <a:lvl6pPr marL="2514600" indent="-228600" defTabSz="976313" fontAlgn="base">
                  <a:spcBef>
                    <a:spcPct val="0"/>
                  </a:spcBef>
                  <a:spcAft>
                    <a:spcPct val="0"/>
                  </a:spcAft>
                  <a:defRPr kumimoji="1" sz="1900">
                    <a:solidFill>
                      <a:schemeClr val="tx1"/>
                    </a:solidFill>
                    <a:latin typeface="ＭＳ Ｐゴシック" pitchFamily="50" charset="-128"/>
                    <a:ea typeface="ＭＳ Ｐゴシック" pitchFamily="50" charset="-128"/>
                  </a:defRPr>
                </a:lvl6pPr>
                <a:lvl7pPr marL="2971800" indent="-228600" defTabSz="976313" fontAlgn="base">
                  <a:spcBef>
                    <a:spcPct val="0"/>
                  </a:spcBef>
                  <a:spcAft>
                    <a:spcPct val="0"/>
                  </a:spcAft>
                  <a:defRPr kumimoji="1" sz="1900">
                    <a:solidFill>
                      <a:schemeClr val="tx1"/>
                    </a:solidFill>
                    <a:latin typeface="ＭＳ Ｐゴシック" pitchFamily="50" charset="-128"/>
                    <a:ea typeface="ＭＳ Ｐゴシック" pitchFamily="50" charset="-128"/>
                  </a:defRPr>
                </a:lvl7pPr>
                <a:lvl8pPr marL="3429000" indent="-228600" defTabSz="976313" fontAlgn="base">
                  <a:spcBef>
                    <a:spcPct val="0"/>
                  </a:spcBef>
                  <a:spcAft>
                    <a:spcPct val="0"/>
                  </a:spcAft>
                  <a:defRPr kumimoji="1" sz="1900">
                    <a:solidFill>
                      <a:schemeClr val="tx1"/>
                    </a:solidFill>
                    <a:latin typeface="ＭＳ Ｐゴシック" pitchFamily="50" charset="-128"/>
                    <a:ea typeface="ＭＳ Ｐゴシック" pitchFamily="50" charset="-128"/>
                  </a:defRPr>
                </a:lvl8pPr>
                <a:lvl9pPr marL="3886200" indent="-228600" defTabSz="976313" fontAlgn="base">
                  <a:spcBef>
                    <a:spcPct val="0"/>
                  </a:spcBef>
                  <a:spcAft>
                    <a:spcPct val="0"/>
                  </a:spcAft>
                  <a:defRPr kumimoji="1" sz="1900">
                    <a:solidFill>
                      <a:schemeClr val="tx1"/>
                    </a:solidFill>
                    <a:latin typeface="ＭＳ Ｐゴシック" pitchFamily="50" charset="-128"/>
                    <a:ea typeface="ＭＳ Ｐゴシック" pitchFamily="50" charset="-128"/>
                  </a:defRPr>
                </a:lvl9pPr>
              </a:lstStyle>
              <a:p>
                <a:pPr>
                  <a:spcBef>
                    <a:spcPts val="1800"/>
                  </a:spcBef>
                </a:pPr>
                <a:r>
                  <a:rPr lang="ja-JP" altLang="ja-JP" sz="1800" b="0" kern="100" dirty="0">
                    <a:effectLst/>
                    <a:latin typeface="Meiryo UI" panose="020B0604030504040204" pitchFamily="50" charset="-128"/>
                    <a:ea typeface="Meiryo UI" panose="020B0604030504040204" pitchFamily="50" charset="-128"/>
                  </a:rPr>
                  <a:t>養育環境等に課題を抱え</a:t>
                </a:r>
                <a:r>
                  <a:rPr lang="ja-JP" altLang="en-US" sz="1800" b="0" kern="100" dirty="0">
                    <a:effectLst/>
                    <a:latin typeface="Meiryo UI" panose="020B0604030504040204" pitchFamily="50" charset="-128"/>
                    <a:ea typeface="Meiryo UI" panose="020B0604030504040204" pitchFamily="50" charset="-128"/>
                  </a:rPr>
                  <a:t>、</a:t>
                </a:r>
                <a:r>
                  <a:rPr kumimoji="1" lang="ja-JP" altLang="en-US" sz="1800" dirty="0">
                    <a:latin typeface="Meiryo UI" panose="020B0604030504040204" pitchFamily="50" charset="-128"/>
                    <a:ea typeface="Meiryo UI" panose="020B0604030504040204" pitchFamily="50" charset="-128"/>
                  </a:rPr>
                  <a:t>虐待の恐れがある</a:t>
                </a:r>
                <a:r>
                  <a:rPr lang="ja-JP" altLang="en-US" sz="1800" b="0" kern="100" dirty="0">
                    <a:effectLst/>
                    <a:latin typeface="Meiryo UI" panose="020B0604030504040204" pitchFamily="50" charset="-128"/>
                    <a:ea typeface="Meiryo UI" panose="020B0604030504040204" pitchFamily="50" charset="-128"/>
                  </a:rPr>
                  <a:t>児童の</a:t>
                </a:r>
                <a:br>
                  <a:rPr lang="en-US" altLang="ja-JP" sz="1800" b="0" kern="100" dirty="0">
                    <a:effectLst/>
                    <a:latin typeface="Meiryo UI" panose="020B0604030504040204" pitchFamily="50" charset="-128"/>
                    <a:ea typeface="Meiryo UI" panose="020B0604030504040204" pitchFamily="50" charset="-128"/>
                  </a:rPr>
                </a:br>
                <a:r>
                  <a:rPr lang="ja-JP" altLang="en-US" sz="1800" b="0" kern="100" dirty="0">
                    <a:effectLst/>
                    <a:latin typeface="Meiryo UI" panose="020B0604030504040204" pitchFamily="50" charset="-128"/>
                    <a:ea typeface="Meiryo UI" panose="020B0604030504040204" pitchFamily="50" charset="-128"/>
                  </a:rPr>
                  <a:t>居場所づくりを行う</a:t>
                </a:r>
                <a:endParaRPr lang="ja-JP" altLang="en-US" sz="1800" dirty="0">
                  <a:latin typeface="Meiryo UI" panose="020B0604030504040204" pitchFamily="50" charset="-128"/>
                  <a:ea typeface="Meiryo UI" panose="020B0604030504040204" pitchFamily="50" charset="-128"/>
                </a:endParaRPr>
              </a:p>
            </p:txBody>
          </p:sp>
        </p:grpSp>
        <p:cxnSp>
          <p:nvCxnSpPr>
            <p:cNvPr id="31" name="直線コネクタ 30">
              <a:extLst>
                <a:ext uri="{FF2B5EF4-FFF2-40B4-BE49-F238E27FC236}">
                  <a16:creationId xmlns:a16="http://schemas.microsoft.com/office/drawing/2014/main" id="{C8B67100-D35D-6878-9B8A-D473EDB1B6FF}"/>
                </a:ext>
              </a:extLst>
            </p:cNvPr>
            <p:cNvCxnSpPr>
              <a:cxnSpLocks/>
            </p:cNvCxnSpPr>
            <p:nvPr/>
          </p:nvCxnSpPr>
          <p:spPr>
            <a:xfrm>
              <a:off x="1700755" y="4880202"/>
              <a:ext cx="4530826"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8" name="テキスト ボックス 67">
            <a:extLst>
              <a:ext uri="{FF2B5EF4-FFF2-40B4-BE49-F238E27FC236}">
                <a16:creationId xmlns:a16="http://schemas.microsoft.com/office/drawing/2014/main" id="{E21B404B-7B99-5878-3998-CC3B29BB6BB4}"/>
              </a:ext>
            </a:extLst>
          </p:cNvPr>
          <p:cNvSpPr txBox="1"/>
          <p:nvPr/>
        </p:nvSpPr>
        <p:spPr>
          <a:xfrm>
            <a:off x="1071813" y="5456642"/>
            <a:ext cx="5242272" cy="646331"/>
          </a:xfrm>
          <a:prstGeom prst="rect">
            <a:avLst/>
          </a:prstGeom>
          <a:noFill/>
        </p:spPr>
        <p:txBody>
          <a:bodyPr wrap="square">
            <a:spAutoFit/>
          </a:bodyPr>
          <a:lstStyle/>
          <a:p>
            <a:r>
              <a:rPr lang="ja-JP" altLang="en-US" dirty="0"/>
              <a:t>自治体は、支援が必要な児童・家庭にまず利用勧奨を行い、難しい場合は措置によって支援を行うことが可能</a:t>
            </a:r>
          </a:p>
        </p:txBody>
      </p:sp>
      <p:sp>
        <p:nvSpPr>
          <p:cNvPr id="69" name="吹き出し: 四角形 68">
            <a:extLst>
              <a:ext uri="{FF2B5EF4-FFF2-40B4-BE49-F238E27FC236}">
                <a16:creationId xmlns:a16="http://schemas.microsoft.com/office/drawing/2014/main" id="{CC6AD15E-333A-60B0-009A-252746932B01}"/>
              </a:ext>
            </a:extLst>
          </p:cNvPr>
          <p:cNvSpPr/>
          <p:nvPr/>
        </p:nvSpPr>
        <p:spPr>
          <a:xfrm>
            <a:off x="437362" y="7730765"/>
            <a:ext cx="5800056" cy="1151132"/>
          </a:xfrm>
          <a:prstGeom prst="wedgeRectCallout">
            <a:avLst>
              <a:gd name="adj1" fmla="val -19116"/>
              <a:gd name="adj2" fmla="val -81783"/>
            </a:avLst>
          </a:prstGeom>
          <a:solidFill>
            <a:srgbClr val="D9EEF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rIns="108000" bIns="0" rtlCol="0" anchor="ctr" anchorCtr="0"/>
          <a:lstStyle/>
          <a:p>
            <a:r>
              <a:rPr kumimoji="1" lang="ja-JP" altLang="en-US" sz="1500">
                <a:solidFill>
                  <a:schemeClr val="tx1"/>
                </a:solidFill>
                <a:latin typeface="+mn-ea"/>
                <a:cs typeface="メイリオ" panose="020B0604030504040204" pitchFamily="50" charset="-128"/>
              </a:rPr>
              <a:t>児童育成支援拠点事業は、放課後児童健全育成事業や日本財団「子ども第三の居場所」などの</a:t>
            </a:r>
            <a:r>
              <a:rPr kumimoji="1" lang="en-US" altLang="ja-JP" sz="1500">
                <a:solidFill>
                  <a:schemeClr val="tx1"/>
                </a:solidFill>
                <a:latin typeface="+mn-ea"/>
                <a:cs typeface="メイリオ" panose="020B0604030504040204" pitchFamily="50" charset="-128"/>
              </a:rPr>
              <a:t>”</a:t>
            </a:r>
            <a:r>
              <a:rPr kumimoji="1" lang="ja-JP" altLang="en-US" sz="1500">
                <a:solidFill>
                  <a:schemeClr val="tx1"/>
                </a:solidFill>
                <a:latin typeface="+mn-ea"/>
                <a:cs typeface="メイリオ" panose="020B0604030504040204" pitchFamily="50" charset="-128"/>
              </a:rPr>
              <a:t>幅広い児童を対象</a:t>
            </a:r>
            <a:r>
              <a:rPr kumimoji="1" lang="en-US" altLang="ja-JP" sz="1500">
                <a:solidFill>
                  <a:schemeClr val="tx1"/>
                </a:solidFill>
                <a:latin typeface="+mn-ea"/>
                <a:cs typeface="メイリオ" panose="020B0604030504040204" pitchFamily="50" charset="-128"/>
              </a:rPr>
              <a:t>”</a:t>
            </a:r>
            <a:r>
              <a:rPr kumimoji="1" lang="ja-JP" altLang="en-US" sz="1500">
                <a:solidFill>
                  <a:schemeClr val="tx1"/>
                </a:solidFill>
                <a:latin typeface="+mn-ea"/>
                <a:cs typeface="メイリオ" panose="020B0604030504040204" pitchFamily="50" charset="-128"/>
              </a:rPr>
              <a:t>とした事業ではなく、</a:t>
            </a:r>
            <a:r>
              <a:rPr kumimoji="1" lang="en-US" altLang="ja-JP" sz="1500" b="1">
                <a:solidFill>
                  <a:schemeClr val="tx1"/>
                </a:solidFill>
                <a:latin typeface="+mn-ea"/>
                <a:cs typeface="メイリオ" panose="020B0604030504040204" pitchFamily="50" charset="-128"/>
              </a:rPr>
              <a:t>”</a:t>
            </a:r>
            <a:r>
              <a:rPr kumimoji="1" lang="ja-JP" altLang="en-US" sz="1500" b="1">
                <a:solidFill>
                  <a:schemeClr val="tx1"/>
                </a:solidFill>
                <a:latin typeface="+mn-ea"/>
                <a:cs typeface="メイリオ" panose="020B0604030504040204" pitchFamily="50" charset="-128"/>
              </a:rPr>
              <a:t>家庭に課題を抱える児童</a:t>
            </a:r>
            <a:r>
              <a:rPr kumimoji="1" lang="en-US" altLang="ja-JP" sz="1500" b="1">
                <a:solidFill>
                  <a:schemeClr val="tx1"/>
                </a:solidFill>
                <a:latin typeface="+mn-ea"/>
                <a:cs typeface="メイリオ" panose="020B0604030504040204" pitchFamily="50" charset="-128"/>
              </a:rPr>
              <a:t>”</a:t>
            </a:r>
            <a:r>
              <a:rPr kumimoji="1" lang="ja-JP" altLang="en-US" sz="1500" b="1">
                <a:solidFill>
                  <a:schemeClr val="tx1"/>
                </a:solidFill>
                <a:latin typeface="+mn-ea"/>
                <a:cs typeface="メイリオ" panose="020B0604030504040204" pitchFamily="50" charset="-128"/>
              </a:rPr>
              <a:t>に絞って</a:t>
            </a:r>
            <a:r>
              <a:rPr kumimoji="1" lang="ja-JP" altLang="en-US" sz="1500">
                <a:solidFill>
                  <a:schemeClr val="tx1"/>
                </a:solidFill>
                <a:latin typeface="+mn-ea"/>
                <a:cs typeface="メイリオ" panose="020B0604030504040204" pitchFamily="50" charset="-128"/>
              </a:rPr>
              <a:t>居場所を提供する事業です。</a:t>
            </a:r>
          </a:p>
        </p:txBody>
      </p:sp>
      <p:graphicFrame>
        <p:nvGraphicFramePr>
          <p:cNvPr id="81" name="表 80">
            <a:extLst>
              <a:ext uri="{FF2B5EF4-FFF2-40B4-BE49-F238E27FC236}">
                <a16:creationId xmlns:a16="http://schemas.microsoft.com/office/drawing/2014/main" id="{189D3935-EBA0-BC64-E94E-89EF50B0352B}"/>
              </a:ext>
            </a:extLst>
          </p:cNvPr>
          <p:cNvGraphicFramePr>
            <a:graphicFrameLocks noGrp="1"/>
          </p:cNvGraphicFramePr>
          <p:nvPr>
            <p:extLst>
              <p:ext uri="{D42A27DB-BD31-4B8C-83A1-F6EECF244321}">
                <p14:modId xmlns:p14="http://schemas.microsoft.com/office/powerpoint/2010/main" val="2258232114"/>
              </p:ext>
            </p:extLst>
          </p:nvPr>
        </p:nvGraphicFramePr>
        <p:xfrm>
          <a:off x="169238" y="5000630"/>
          <a:ext cx="3599197" cy="288000"/>
        </p:xfrm>
        <a:graphic>
          <a:graphicData uri="http://schemas.openxmlformats.org/drawingml/2006/table">
            <a:tbl>
              <a:tblPr firstRow="1" bandRow="1">
                <a:tableStyleId>{5C22544A-7EE6-4342-B048-85BDC9FD1C3A}</a:tableStyleId>
              </a:tblPr>
              <a:tblGrid>
                <a:gridCol w="3599197">
                  <a:extLst>
                    <a:ext uri="{9D8B030D-6E8A-4147-A177-3AD203B41FA5}">
                      <a16:colId xmlns:a16="http://schemas.microsoft.com/office/drawing/2014/main" val="2167884414"/>
                    </a:ext>
                  </a:extLst>
                </a:gridCol>
              </a:tblGrid>
              <a:tr h="28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ほかの居場所づくり事業と違うポイント</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Tree>
    <p:extLst>
      <p:ext uri="{BB962C8B-B14F-4D97-AF65-F5344CB8AC3E}">
        <p14:creationId xmlns:p14="http://schemas.microsoft.com/office/powerpoint/2010/main" val="38898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475E55-BDB6-43B1-5D90-56C5D417F2DB}"/>
              </a:ext>
            </a:extLst>
          </p:cNvPr>
          <p:cNvSpPr>
            <a:spLocks noGrp="1"/>
          </p:cNvSpPr>
          <p:nvPr>
            <p:ph type="title"/>
          </p:nvPr>
        </p:nvSpPr>
        <p:spPr/>
        <p:txBody>
          <a:bodyPr/>
          <a:lstStyle/>
          <a:p>
            <a:r>
              <a:rPr lang="ja-JP" altLang="en-US" dirty="0"/>
              <a:t>事業</a:t>
            </a:r>
            <a:r>
              <a:rPr lang="ja-JP" altLang="en-US" dirty="0">
                <a:solidFill>
                  <a:schemeClr val="tx2"/>
                </a:solidFill>
              </a:rPr>
              <a:t>検討・準備時</a:t>
            </a:r>
            <a:endParaRPr kumimoji="1" lang="ja-JP" altLang="en-US" dirty="0"/>
          </a:p>
        </p:txBody>
      </p:sp>
      <p:sp>
        <p:nvSpPr>
          <p:cNvPr id="4" name="正方形/長方形 3">
            <a:extLst>
              <a:ext uri="{FF2B5EF4-FFF2-40B4-BE49-F238E27FC236}">
                <a16:creationId xmlns:a16="http://schemas.microsoft.com/office/drawing/2014/main" id="{4FDB4B78-92CB-8775-F2EE-8166E45ED982}"/>
              </a:ext>
            </a:extLst>
          </p:cNvPr>
          <p:cNvSpPr/>
          <p:nvPr/>
        </p:nvSpPr>
        <p:spPr bwMode="gray">
          <a:xfrm>
            <a:off x="829501" y="932413"/>
            <a:ext cx="28800" cy="252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5" name="正方形/長方形 4">
            <a:extLst>
              <a:ext uri="{FF2B5EF4-FFF2-40B4-BE49-F238E27FC236}">
                <a16:creationId xmlns:a16="http://schemas.microsoft.com/office/drawing/2014/main" id="{9A724FC8-EBAE-6692-99A2-CF5729A9EA9B}"/>
              </a:ext>
            </a:extLst>
          </p:cNvPr>
          <p:cNvSpPr/>
          <p:nvPr/>
        </p:nvSpPr>
        <p:spPr bwMode="gray">
          <a:xfrm>
            <a:off x="766439" y="932413"/>
            <a:ext cx="28800" cy="216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6" name="正方形/長方形 5">
            <a:extLst>
              <a:ext uri="{FF2B5EF4-FFF2-40B4-BE49-F238E27FC236}">
                <a16:creationId xmlns:a16="http://schemas.microsoft.com/office/drawing/2014/main" id="{54408DF1-4BD4-6C1B-4EF1-5E25FCCB2542}"/>
              </a:ext>
            </a:extLst>
          </p:cNvPr>
          <p:cNvSpPr/>
          <p:nvPr/>
        </p:nvSpPr>
        <p:spPr bwMode="gray">
          <a:xfrm>
            <a:off x="703377" y="932413"/>
            <a:ext cx="28800" cy="180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7" name="正方形/長方形 6">
            <a:extLst>
              <a:ext uri="{FF2B5EF4-FFF2-40B4-BE49-F238E27FC236}">
                <a16:creationId xmlns:a16="http://schemas.microsoft.com/office/drawing/2014/main" id="{B9EE99C9-1E63-048D-ECBC-154AD10911FC}"/>
              </a:ext>
            </a:extLst>
          </p:cNvPr>
          <p:cNvSpPr/>
          <p:nvPr/>
        </p:nvSpPr>
        <p:spPr bwMode="gray">
          <a:xfrm>
            <a:off x="640315" y="932413"/>
            <a:ext cx="28800" cy="144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 name="二等辺三角形 7">
            <a:extLst>
              <a:ext uri="{FF2B5EF4-FFF2-40B4-BE49-F238E27FC236}">
                <a16:creationId xmlns:a16="http://schemas.microsoft.com/office/drawing/2014/main" id="{09F89DFF-F122-A4F6-D79E-16766B58158A}"/>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 name="四角形: 角を丸くする 8">
            <a:extLst>
              <a:ext uri="{FF2B5EF4-FFF2-40B4-BE49-F238E27FC236}">
                <a16:creationId xmlns:a16="http://schemas.microsoft.com/office/drawing/2014/main" id="{170762B8-1C47-5A59-54C0-1D244D6A2562}"/>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 name="四角形: 角を丸くする 9">
            <a:extLst>
              <a:ext uri="{FF2B5EF4-FFF2-40B4-BE49-F238E27FC236}">
                <a16:creationId xmlns:a16="http://schemas.microsoft.com/office/drawing/2014/main" id="{78EAD802-39AD-2D50-5284-707414866C16}"/>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sp>
        <p:nvSpPr>
          <p:cNvPr id="11" name="正方形/長方形 10">
            <a:extLst>
              <a:ext uri="{FF2B5EF4-FFF2-40B4-BE49-F238E27FC236}">
                <a16:creationId xmlns:a16="http://schemas.microsoft.com/office/drawing/2014/main" id="{1E36E152-61D6-AF9E-1325-167C47BD7960}"/>
              </a:ext>
            </a:extLst>
          </p:cNvPr>
          <p:cNvSpPr/>
          <p:nvPr/>
        </p:nvSpPr>
        <p:spPr>
          <a:xfrm>
            <a:off x="1808425" y="980534"/>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本事業の意義が分からない</a:t>
            </a:r>
            <a:r>
              <a:rPr kumimoji="1" lang="en-US" altLang="ja-JP" sz="1400" b="1">
                <a:solidFill>
                  <a:schemeClr val="tx2">
                    <a:lumMod val="50000"/>
                  </a:schemeClr>
                </a:solidFill>
                <a:latin typeface="+mn-ea"/>
                <a:cs typeface="メイリオ" panose="020B0604030504040204" pitchFamily="50" charset="-128"/>
              </a:rPr>
              <a:t>...</a:t>
            </a:r>
          </a:p>
          <a:p>
            <a:r>
              <a:rPr kumimoji="1" lang="ja-JP" altLang="en-US" sz="1400" b="1">
                <a:solidFill>
                  <a:schemeClr val="tx2">
                    <a:lumMod val="50000"/>
                  </a:schemeClr>
                </a:solidFill>
                <a:latin typeface="+mn-ea"/>
                <a:cs typeface="メイリオ" panose="020B0604030504040204" pitchFamily="50" charset="-128"/>
              </a:rPr>
              <a:t>他の事業とどのように異なるかが分からない</a:t>
            </a:r>
            <a:r>
              <a:rPr kumimoji="1" lang="en-US" altLang="ja-JP" sz="1400" b="1">
                <a:solidFill>
                  <a:schemeClr val="tx2">
                    <a:lumMod val="50000"/>
                  </a:schemeClr>
                </a:solidFill>
                <a:latin typeface="+mn-ea"/>
                <a:cs typeface="メイリオ" panose="020B0604030504040204" pitchFamily="50" charset="-128"/>
              </a:rPr>
              <a:t>...</a:t>
            </a:r>
          </a:p>
        </p:txBody>
      </p:sp>
      <p:sp>
        <p:nvSpPr>
          <p:cNvPr id="12" name="グラフィックス 80" descr="オフィス ワーカー (女性) 単色塗りつぶし">
            <a:extLst>
              <a:ext uri="{FF2B5EF4-FFF2-40B4-BE49-F238E27FC236}">
                <a16:creationId xmlns:a16="http://schemas.microsoft.com/office/drawing/2014/main" id="{DCA55D9D-E33E-DD7A-D706-BB826D322419}"/>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grpSp>
        <p:nvGrpSpPr>
          <p:cNvPr id="13" name="グラフィックス 41" descr="教授 男性 単色塗りつぶし">
            <a:extLst>
              <a:ext uri="{FF2B5EF4-FFF2-40B4-BE49-F238E27FC236}">
                <a16:creationId xmlns:a16="http://schemas.microsoft.com/office/drawing/2014/main" id="{97BBCC72-1D86-0C4F-124F-6C2A2A7236D3}"/>
              </a:ext>
            </a:extLst>
          </p:cNvPr>
          <p:cNvGrpSpPr/>
          <p:nvPr/>
        </p:nvGrpSpPr>
        <p:grpSpPr>
          <a:xfrm>
            <a:off x="5823140" y="3966989"/>
            <a:ext cx="762510" cy="800100"/>
            <a:chOff x="5823140" y="3966989"/>
            <a:chExt cx="762510" cy="800100"/>
          </a:xfrm>
          <a:solidFill>
            <a:schemeClr val="tx2"/>
          </a:solidFill>
        </p:grpSpPr>
        <p:sp>
          <p:nvSpPr>
            <p:cNvPr id="14" name="フリーフォーム: 図形 13">
              <a:extLst>
                <a:ext uri="{FF2B5EF4-FFF2-40B4-BE49-F238E27FC236}">
                  <a16:creationId xmlns:a16="http://schemas.microsoft.com/office/drawing/2014/main" id="{CE7E5F2E-BCD2-1B9B-3E7B-606A9F4F3A7C}"/>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B80A51A8-030A-6B50-10D2-44AE6631666A}"/>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5123E84A-7F77-EFEB-E1C7-CD5BEE81E81F}"/>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0103447E-1846-4C2A-DC95-097009C1B947}"/>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FAD8923B-8AAF-EA43-EAFF-46D054073FC5}"/>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19" name="二等辺三角形 18">
            <a:extLst>
              <a:ext uri="{FF2B5EF4-FFF2-40B4-BE49-F238E27FC236}">
                <a16:creationId xmlns:a16="http://schemas.microsoft.com/office/drawing/2014/main" id="{219BE02F-9863-CF64-230C-8B6D972D6C68}"/>
              </a:ext>
            </a:extLst>
          </p:cNvPr>
          <p:cNvSpPr/>
          <p:nvPr/>
        </p:nvSpPr>
        <p:spPr>
          <a:xfrm rot="7568419" flipH="1">
            <a:off x="5655753" y="3580099"/>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20" name="四角形: 角を丸くする 19">
            <a:extLst>
              <a:ext uri="{FF2B5EF4-FFF2-40B4-BE49-F238E27FC236}">
                <a16:creationId xmlns:a16="http://schemas.microsoft.com/office/drawing/2014/main" id="{DABC958D-908F-F6E5-FB41-03F6346A490A}"/>
              </a:ext>
            </a:extLst>
          </p:cNvPr>
          <p:cNvSpPr/>
          <p:nvPr/>
        </p:nvSpPr>
        <p:spPr>
          <a:xfrm>
            <a:off x="197147" y="2243032"/>
            <a:ext cx="5399999" cy="2709967"/>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21" name="四角形: 角を丸くする 20">
            <a:extLst>
              <a:ext uri="{FF2B5EF4-FFF2-40B4-BE49-F238E27FC236}">
                <a16:creationId xmlns:a16="http://schemas.microsoft.com/office/drawing/2014/main" id="{804594F6-AB4E-98F3-BDB0-33E59D288839}"/>
              </a:ext>
            </a:extLst>
          </p:cNvPr>
          <p:cNvSpPr/>
          <p:nvPr/>
        </p:nvSpPr>
        <p:spPr>
          <a:xfrm>
            <a:off x="322940" y="2364044"/>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22" name="正方形/長方形 21">
            <a:extLst>
              <a:ext uri="{FF2B5EF4-FFF2-40B4-BE49-F238E27FC236}">
                <a16:creationId xmlns:a16="http://schemas.microsoft.com/office/drawing/2014/main" id="{A0F0E64A-3B88-91FE-33B0-4E60DB9F72A3}"/>
              </a:ext>
            </a:extLst>
          </p:cNvPr>
          <p:cNvSpPr/>
          <p:nvPr/>
        </p:nvSpPr>
        <p:spPr>
          <a:xfrm>
            <a:off x="746119" y="2363154"/>
            <a:ext cx="4976820"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dirty="0">
                <a:solidFill>
                  <a:schemeClr val="tx2"/>
                </a:solidFill>
                <a:latin typeface="+mn-ea"/>
                <a:cs typeface="メイリオ" panose="020B0604030504040204" pitchFamily="50" charset="-128"/>
              </a:rPr>
              <a:t>学校や児童相談所、児童養護施設等の連携先として</a:t>
            </a:r>
            <a:br>
              <a:rPr kumimoji="1" lang="en-US" altLang="ja-JP" sz="1600" b="1" dirty="0">
                <a:solidFill>
                  <a:schemeClr val="tx2"/>
                </a:solidFill>
                <a:latin typeface="+mn-ea"/>
                <a:cs typeface="メイリオ" panose="020B0604030504040204" pitchFamily="50" charset="-128"/>
              </a:rPr>
            </a:br>
            <a:r>
              <a:rPr kumimoji="1" lang="ja-JP" altLang="en-US" sz="1600" b="1" dirty="0">
                <a:solidFill>
                  <a:schemeClr val="tx2"/>
                </a:solidFill>
                <a:latin typeface="+mn-ea"/>
                <a:cs typeface="メイリオ" panose="020B0604030504040204" pitchFamily="50" charset="-128"/>
              </a:rPr>
              <a:t>位置づけて整備することも考えられます！</a:t>
            </a:r>
          </a:p>
        </p:txBody>
      </p:sp>
      <p:sp>
        <p:nvSpPr>
          <p:cNvPr id="23" name="四角形: 角を丸くする 22">
            <a:extLst>
              <a:ext uri="{FF2B5EF4-FFF2-40B4-BE49-F238E27FC236}">
                <a16:creationId xmlns:a16="http://schemas.microsoft.com/office/drawing/2014/main" id="{0750EB60-912C-40E9-5AFF-EF0F3515A3FA}"/>
              </a:ext>
            </a:extLst>
          </p:cNvPr>
          <p:cNvSpPr/>
          <p:nvPr/>
        </p:nvSpPr>
        <p:spPr>
          <a:xfrm>
            <a:off x="289072" y="2881420"/>
            <a:ext cx="5214260" cy="1953110"/>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dirty="0">
                <a:solidFill>
                  <a:schemeClr val="tx1"/>
                </a:solidFill>
                <a:latin typeface="+mn-ea"/>
              </a:rPr>
              <a:t>児童相談所が児童養護施設や一時保護所等への入所とは判断しなかったが、引き続き支援が必要な児童を、市町村において</a:t>
            </a:r>
            <a:r>
              <a:rPr kumimoji="1" lang="ja-JP" altLang="en-US" sz="1300" b="1" dirty="0">
                <a:solidFill>
                  <a:schemeClr val="tx1"/>
                </a:solidFill>
                <a:latin typeface="+mn-ea"/>
              </a:rPr>
              <a:t>より身近な形で在宅で支援する手段</a:t>
            </a:r>
            <a:r>
              <a:rPr kumimoji="1" lang="ja-JP" altLang="en-US" sz="1300" dirty="0">
                <a:solidFill>
                  <a:schemeClr val="tx1"/>
                </a:solidFill>
                <a:latin typeface="+mn-ea"/>
              </a:rPr>
              <a:t>として本事業を活用することも考えられます。</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r>
              <a:rPr kumimoji="1" lang="ja-JP" altLang="en-US" sz="1300" dirty="0">
                <a:solidFill>
                  <a:schemeClr val="tx1"/>
                </a:solidFill>
                <a:latin typeface="+mn-ea"/>
              </a:rPr>
              <a:t>また、児童養護施設等の入所施設からの家庭復帰後に、</a:t>
            </a:r>
            <a:r>
              <a:rPr kumimoji="1" lang="ja-JP" altLang="en-US" sz="1300" b="1" dirty="0">
                <a:solidFill>
                  <a:schemeClr val="tx1"/>
                </a:solidFill>
                <a:latin typeface="+mn-ea"/>
              </a:rPr>
              <a:t>児童が家庭や地域になじんでいるかを見守る機能や、このような児童・家庭を支援する機能</a:t>
            </a:r>
            <a:r>
              <a:rPr kumimoji="1" lang="ja-JP" altLang="en-US" sz="1300" dirty="0">
                <a:solidFill>
                  <a:schemeClr val="tx1"/>
                </a:solidFill>
                <a:latin typeface="+mn-ea"/>
              </a:rPr>
              <a:t>として本事業を位置づけることも有効です。</a:t>
            </a:r>
            <a:endParaRPr kumimoji="1" lang="en-US" altLang="ja-JP" sz="1300" dirty="0">
              <a:solidFill>
                <a:schemeClr val="tx1"/>
              </a:solidFill>
              <a:latin typeface="+mn-ea"/>
            </a:endParaRPr>
          </a:p>
          <a:p>
            <a:pPr marL="177800" indent="-177800">
              <a:spcAft>
                <a:spcPts val="300"/>
              </a:spcAft>
              <a:buFont typeface="Arial" panose="020B0604020202020204" pitchFamily="34" charset="0"/>
              <a:buChar char="•"/>
            </a:pPr>
            <a:r>
              <a:rPr kumimoji="1" lang="ja-JP" altLang="en-US" sz="1300" dirty="0">
                <a:solidFill>
                  <a:schemeClr val="tx1"/>
                </a:solidFill>
                <a:latin typeface="+mn-ea"/>
              </a:rPr>
              <a:t>また、学校において養育環境が要因で不登校になっている児童も多い中、</a:t>
            </a:r>
            <a:r>
              <a:rPr kumimoji="1" lang="ja-JP" altLang="en-US" sz="1300" b="1" dirty="0">
                <a:solidFill>
                  <a:schemeClr val="tx1"/>
                </a:solidFill>
                <a:latin typeface="+mn-ea"/>
              </a:rPr>
              <a:t>不登校に至る前や不登校になってから登校を促す手立て</a:t>
            </a:r>
            <a:r>
              <a:rPr kumimoji="1" lang="ja-JP" altLang="en-US" sz="1300" dirty="0">
                <a:solidFill>
                  <a:schemeClr val="tx1"/>
                </a:solidFill>
                <a:latin typeface="+mn-ea"/>
              </a:rPr>
              <a:t>として本事業を活用することもできます。</a:t>
            </a:r>
            <a:endParaRPr kumimoji="1" lang="en-US" altLang="ja-JP" sz="1300" dirty="0">
              <a:solidFill>
                <a:schemeClr val="tx1"/>
              </a:solidFill>
              <a:latin typeface="+mn-ea"/>
            </a:endParaRPr>
          </a:p>
        </p:txBody>
      </p:sp>
      <p:pic>
        <p:nvPicPr>
          <p:cNvPr id="28" name="グラフィックス 27" descr="校舎 単色塗りつぶし">
            <a:extLst>
              <a:ext uri="{FF2B5EF4-FFF2-40B4-BE49-F238E27FC236}">
                <a16:creationId xmlns:a16="http://schemas.microsoft.com/office/drawing/2014/main" id="{F22413DE-EAA9-5E70-175A-DCCD0A519B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9125" y="7868370"/>
            <a:ext cx="1274045" cy="1274045"/>
          </a:xfrm>
          <a:prstGeom prst="rect">
            <a:avLst/>
          </a:prstGeom>
        </p:spPr>
      </p:pic>
      <p:sp>
        <p:nvSpPr>
          <p:cNvPr id="29" name="テキスト ボックス 28">
            <a:extLst>
              <a:ext uri="{FF2B5EF4-FFF2-40B4-BE49-F238E27FC236}">
                <a16:creationId xmlns:a16="http://schemas.microsoft.com/office/drawing/2014/main" id="{A49262F6-F47B-86C9-139B-5F5DA1CF261F}"/>
              </a:ext>
            </a:extLst>
          </p:cNvPr>
          <p:cNvSpPr txBox="1"/>
          <p:nvPr/>
        </p:nvSpPr>
        <p:spPr>
          <a:xfrm>
            <a:off x="868947" y="7696492"/>
            <a:ext cx="914400" cy="387795"/>
          </a:xfrm>
          <a:prstGeom prst="rect">
            <a:avLst/>
          </a:prstGeom>
          <a:noFill/>
        </p:spPr>
        <p:txBody>
          <a:bodyPr wrap="non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400" b="1" kern="0" dirty="0">
                <a:latin typeface="+mn-ea"/>
                <a:cs typeface="メイリオ" panose="020B0604030504040204" pitchFamily="50" charset="-128"/>
              </a:rPr>
              <a:t>学校</a:t>
            </a:r>
          </a:p>
        </p:txBody>
      </p:sp>
      <p:sp>
        <p:nvSpPr>
          <p:cNvPr id="32" name="フリーフォーム: 図形 31">
            <a:extLst>
              <a:ext uri="{FF2B5EF4-FFF2-40B4-BE49-F238E27FC236}">
                <a16:creationId xmlns:a16="http://schemas.microsoft.com/office/drawing/2014/main" id="{2EE3C4C2-3CCE-C544-3BCC-5F05CEA660C5}"/>
              </a:ext>
            </a:extLst>
          </p:cNvPr>
          <p:cNvSpPr>
            <a:spLocks noChangeAspect="1"/>
          </p:cNvSpPr>
          <p:nvPr/>
        </p:nvSpPr>
        <p:spPr bwMode="gray">
          <a:xfrm>
            <a:off x="4803835" y="8115720"/>
            <a:ext cx="1047148" cy="822851"/>
          </a:xfrm>
          <a:custGeom>
            <a:avLst/>
            <a:gdLst>
              <a:gd name="connsiteX0" fmla="*/ 504000 w 1008000"/>
              <a:gd name="connsiteY0" fmla="*/ 0 h 792088"/>
              <a:gd name="connsiteX1" fmla="*/ 1008000 w 1008000"/>
              <a:gd name="connsiteY1" fmla="*/ 288000 h 792088"/>
              <a:gd name="connsiteX2" fmla="*/ 899988 w 1008000"/>
              <a:gd name="connsiteY2" fmla="*/ 288000 h 792088"/>
              <a:gd name="connsiteX3" fmla="*/ 899988 w 1008000"/>
              <a:gd name="connsiteY3" fmla="*/ 792088 h 792088"/>
              <a:gd name="connsiteX4" fmla="*/ 828027 w 1008000"/>
              <a:gd name="connsiteY4" fmla="*/ 792088 h 792088"/>
              <a:gd name="connsiteX5" fmla="*/ 395883 w 1008000"/>
              <a:gd name="connsiteY5" fmla="*/ 792088 h 792088"/>
              <a:gd name="connsiteX6" fmla="*/ 215883 w 1008000"/>
              <a:gd name="connsiteY6" fmla="*/ 792088 h 792088"/>
              <a:gd name="connsiteX7" fmla="*/ 143951 w 1008000"/>
              <a:gd name="connsiteY7" fmla="*/ 792088 h 792088"/>
              <a:gd name="connsiteX8" fmla="*/ 108012 w 1008000"/>
              <a:gd name="connsiteY8" fmla="*/ 792088 h 792088"/>
              <a:gd name="connsiteX9" fmla="*/ 108012 w 1008000"/>
              <a:gd name="connsiteY9" fmla="*/ 288000 h 792088"/>
              <a:gd name="connsiteX10" fmla="*/ 0 w 1008000"/>
              <a:gd name="connsiteY10" fmla="*/ 28800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8000" h="792088">
                <a:moveTo>
                  <a:pt x="504000" y="0"/>
                </a:moveTo>
                <a:lnTo>
                  <a:pt x="1008000" y="288000"/>
                </a:lnTo>
                <a:lnTo>
                  <a:pt x="899988" y="288000"/>
                </a:lnTo>
                <a:lnTo>
                  <a:pt x="899988" y="792088"/>
                </a:lnTo>
                <a:lnTo>
                  <a:pt x="828027" y="792088"/>
                </a:lnTo>
                <a:lnTo>
                  <a:pt x="395883" y="792088"/>
                </a:lnTo>
                <a:lnTo>
                  <a:pt x="215883" y="792088"/>
                </a:lnTo>
                <a:lnTo>
                  <a:pt x="143951" y="792088"/>
                </a:lnTo>
                <a:lnTo>
                  <a:pt x="108012" y="792088"/>
                </a:lnTo>
                <a:lnTo>
                  <a:pt x="108012" y="288000"/>
                </a:lnTo>
                <a:lnTo>
                  <a:pt x="0" y="288000"/>
                </a:lnTo>
                <a:close/>
              </a:path>
            </a:pathLst>
          </a:cu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144000" rIns="0" bIns="0" rtlCol="0" anchor="ctr" anchorCtr="0">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本事業の</a:t>
            </a:r>
            <a:endParaRPr kumimoji="1"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支援拠点</a:t>
            </a:r>
            <a:endParaRPr kumimoji="1" lang="ja-JP" altLang="en-US" sz="105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37" name="テキスト ボックス 36">
            <a:extLst>
              <a:ext uri="{FF2B5EF4-FFF2-40B4-BE49-F238E27FC236}">
                <a16:creationId xmlns:a16="http://schemas.microsoft.com/office/drawing/2014/main" id="{8A1129C1-95AC-B8F7-A446-372D329316BA}"/>
              </a:ext>
            </a:extLst>
          </p:cNvPr>
          <p:cNvSpPr txBox="1"/>
          <p:nvPr/>
        </p:nvSpPr>
        <p:spPr>
          <a:xfrm>
            <a:off x="1808425" y="7305914"/>
            <a:ext cx="3603089" cy="914400"/>
          </a:xfrm>
          <a:prstGeom prst="rect">
            <a:avLst/>
          </a:prstGeom>
          <a:noFill/>
        </p:spPr>
        <p:txBody>
          <a:bodyPr wrap="none" lIns="72000" tIns="36000" rIns="72000" bIns="36000" rtlCol="0" anchor="ctr" anchorCtr="0">
            <a:noAutofit/>
          </a:bodyPr>
          <a:lstStyle/>
          <a:p>
            <a:pPr marR="0" algn="l" defTabSz="914400" eaLnBrk="1" fontAlgn="auto" latinLnBrk="0" hangingPunct="1">
              <a:spcBef>
                <a:spcPts val="0"/>
              </a:spcBef>
              <a:buClrTx/>
              <a:buSzTx/>
              <a:tabLst/>
            </a:pPr>
            <a:r>
              <a:rPr kumimoji="1" lang="en-US" altLang="ja-JP" sz="1400" b="1" kern="0" dirty="0">
                <a:solidFill>
                  <a:schemeClr val="tx2"/>
                </a:solidFill>
                <a:latin typeface="+mn-ea"/>
                <a:cs typeface="メイリオ" panose="020B0604030504040204" pitchFamily="50" charset="-128"/>
              </a:rPr>
              <a:t>【</a:t>
            </a:r>
            <a:r>
              <a:rPr kumimoji="1" lang="ja-JP" altLang="en-US" sz="1400" b="1" kern="0" dirty="0">
                <a:solidFill>
                  <a:schemeClr val="tx2"/>
                </a:solidFill>
                <a:latin typeface="+mn-ea"/>
                <a:cs typeface="メイリオ" panose="020B0604030504040204" pitchFamily="50" charset="-128"/>
              </a:rPr>
              <a:t>機能例</a:t>
            </a:r>
            <a:r>
              <a:rPr kumimoji="1" lang="en-US" altLang="ja-JP" sz="1400" b="1" kern="0" dirty="0">
                <a:solidFill>
                  <a:schemeClr val="tx2"/>
                </a:solidFill>
                <a:latin typeface="+mn-ea"/>
                <a:cs typeface="メイリオ" panose="020B0604030504040204" pitchFamily="50" charset="-128"/>
              </a:rPr>
              <a:t>】</a:t>
            </a:r>
          </a:p>
          <a:p>
            <a:pPr marL="285750" marR="0" indent="-285750" algn="l" defTabSz="914400" eaLnBrk="1" fontAlgn="auto" latinLnBrk="0" hangingPunct="1">
              <a:spcBef>
                <a:spcPts val="0"/>
              </a:spcBef>
              <a:buClrTx/>
              <a:buSzTx/>
              <a:buFont typeface="Wingdings" panose="05000000000000000000" pitchFamily="2" charset="2"/>
              <a:buChar char="ü"/>
              <a:tabLst/>
            </a:pPr>
            <a:r>
              <a:rPr kumimoji="1" lang="ja-JP" altLang="en-US" sz="1400" b="1" kern="0" dirty="0">
                <a:solidFill>
                  <a:schemeClr val="tx2"/>
                </a:solidFill>
                <a:latin typeface="+mn-ea"/>
                <a:cs typeface="メイリオ" panose="020B0604030504040204" pitchFamily="50" charset="-128"/>
              </a:rPr>
              <a:t>不登校になる前に養育環境におけるリスクを把握</a:t>
            </a:r>
            <a:endParaRPr kumimoji="1" lang="en-US" altLang="ja-JP" sz="1400" b="1" kern="0" dirty="0">
              <a:solidFill>
                <a:schemeClr val="tx2"/>
              </a:solidFill>
              <a:latin typeface="+mn-ea"/>
              <a:cs typeface="メイリオ" panose="020B0604030504040204" pitchFamily="50" charset="-128"/>
            </a:endParaRPr>
          </a:p>
          <a:p>
            <a:pPr marL="285750" marR="0" indent="-285750" algn="l" defTabSz="914400" eaLnBrk="1" fontAlgn="auto" latinLnBrk="0" hangingPunct="1">
              <a:spcBef>
                <a:spcPts val="0"/>
              </a:spcBef>
              <a:buClrTx/>
              <a:buSzTx/>
              <a:buFont typeface="Wingdings" panose="05000000000000000000" pitchFamily="2" charset="2"/>
              <a:buChar char="ü"/>
              <a:tabLst/>
            </a:pPr>
            <a:r>
              <a:rPr kumimoji="1" lang="ja-JP" altLang="en-US" sz="1400" b="1" kern="0" dirty="0">
                <a:solidFill>
                  <a:schemeClr val="tx2"/>
                </a:solidFill>
                <a:latin typeface="+mn-ea"/>
                <a:cs typeface="メイリオ" panose="020B0604030504040204" pitchFamily="50" charset="-128"/>
              </a:rPr>
              <a:t>支援拠点を利用しながら養育環境の改善　等</a:t>
            </a:r>
          </a:p>
        </p:txBody>
      </p:sp>
      <p:sp>
        <p:nvSpPr>
          <p:cNvPr id="44" name="テキスト ボックス 43">
            <a:extLst>
              <a:ext uri="{FF2B5EF4-FFF2-40B4-BE49-F238E27FC236}">
                <a16:creationId xmlns:a16="http://schemas.microsoft.com/office/drawing/2014/main" id="{AEBC690D-3D89-9ADB-65C7-9B08487B71CB}"/>
              </a:ext>
            </a:extLst>
          </p:cNvPr>
          <p:cNvSpPr txBox="1"/>
          <p:nvPr/>
        </p:nvSpPr>
        <p:spPr>
          <a:xfrm>
            <a:off x="895649" y="5751330"/>
            <a:ext cx="914400" cy="387795"/>
          </a:xfrm>
          <a:prstGeom prst="rect">
            <a:avLst/>
          </a:prstGeom>
          <a:noFill/>
        </p:spPr>
        <p:txBody>
          <a:bodyPr wrap="non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400" b="1" kern="0" dirty="0">
                <a:latin typeface="+mn-ea"/>
                <a:cs typeface="メイリオ" panose="020B0604030504040204" pitchFamily="50" charset="-128"/>
              </a:rPr>
              <a:t>児童相談所等</a:t>
            </a:r>
          </a:p>
        </p:txBody>
      </p:sp>
      <p:sp>
        <p:nvSpPr>
          <p:cNvPr id="46" name="フリーフォーム: 図形 45">
            <a:extLst>
              <a:ext uri="{FF2B5EF4-FFF2-40B4-BE49-F238E27FC236}">
                <a16:creationId xmlns:a16="http://schemas.microsoft.com/office/drawing/2014/main" id="{7B956E45-85E8-4BB6-8E32-ABDEBBE05950}"/>
              </a:ext>
            </a:extLst>
          </p:cNvPr>
          <p:cNvSpPr>
            <a:spLocks noChangeAspect="1"/>
          </p:cNvSpPr>
          <p:nvPr/>
        </p:nvSpPr>
        <p:spPr bwMode="gray">
          <a:xfrm>
            <a:off x="4830537" y="6200748"/>
            <a:ext cx="1047148" cy="822851"/>
          </a:xfrm>
          <a:custGeom>
            <a:avLst/>
            <a:gdLst>
              <a:gd name="connsiteX0" fmla="*/ 504000 w 1008000"/>
              <a:gd name="connsiteY0" fmla="*/ 0 h 792088"/>
              <a:gd name="connsiteX1" fmla="*/ 1008000 w 1008000"/>
              <a:gd name="connsiteY1" fmla="*/ 288000 h 792088"/>
              <a:gd name="connsiteX2" fmla="*/ 899988 w 1008000"/>
              <a:gd name="connsiteY2" fmla="*/ 288000 h 792088"/>
              <a:gd name="connsiteX3" fmla="*/ 899988 w 1008000"/>
              <a:gd name="connsiteY3" fmla="*/ 792088 h 792088"/>
              <a:gd name="connsiteX4" fmla="*/ 828027 w 1008000"/>
              <a:gd name="connsiteY4" fmla="*/ 792088 h 792088"/>
              <a:gd name="connsiteX5" fmla="*/ 395883 w 1008000"/>
              <a:gd name="connsiteY5" fmla="*/ 792088 h 792088"/>
              <a:gd name="connsiteX6" fmla="*/ 215883 w 1008000"/>
              <a:gd name="connsiteY6" fmla="*/ 792088 h 792088"/>
              <a:gd name="connsiteX7" fmla="*/ 143951 w 1008000"/>
              <a:gd name="connsiteY7" fmla="*/ 792088 h 792088"/>
              <a:gd name="connsiteX8" fmla="*/ 108012 w 1008000"/>
              <a:gd name="connsiteY8" fmla="*/ 792088 h 792088"/>
              <a:gd name="connsiteX9" fmla="*/ 108012 w 1008000"/>
              <a:gd name="connsiteY9" fmla="*/ 288000 h 792088"/>
              <a:gd name="connsiteX10" fmla="*/ 0 w 1008000"/>
              <a:gd name="connsiteY10" fmla="*/ 28800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8000" h="792088">
                <a:moveTo>
                  <a:pt x="504000" y="0"/>
                </a:moveTo>
                <a:lnTo>
                  <a:pt x="1008000" y="288000"/>
                </a:lnTo>
                <a:lnTo>
                  <a:pt x="899988" y="288000"/>
                </a:lnTo>
                <a:lnTo>
                  <a:pt x="899988" y="792088"/>
                </a:lnTo>
                <a:lnTo>
                  <a:pt x="828027" y="792088"/>
                </a:lnTo>
                <a:lnTo>
                  <a:pt x="395883" y="792088"/>
                </a:lnTo>
                <a:lnTo>
                  <a:pt x="215883" y="792088"/>
                </a:lnTo>
                <a:lnTo>
                  <a:pt x="143951" y="792088"/>
                </a:lnTo>
                <a:lnTo>
                  <a:pt x="108012" y="792088"/>
                </a:lnTo>
                <a:lnTo>
                  <a:pt x="108012" y="288000"/>
                </a:lnTo>
                <a:lnTo>
                  <a:pt x="0" y="288000"/>
                </a:lnTo>
                <a:close/>
              </a:path>
            </a:pathLst>
          </a:cu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144000" rIns="0" bIns="0" rtlCol="0" anchor="ctr" anchorCtr="0">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本事業の</a:t>
            </a:r>
            <a:endParaRPr kumimoji="1" lang="en-US" altLang="ja-JP"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a:p>
            <a:pPr algn="ctr"/>
            <a:r>
              <a:rPr kumimoji="1" lang="ja-JP" altLang="en-US" sz="14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支援拠点</a:t>
            </a:r>
            <a:endParaRPr kumimoji="1" lang="ja-JP" altLang="en-US" sz="105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1" name="テキスト ボックス 50">
            <a:extLst>
              <a:ext uri="{FF2B5EF4-FFF2-40B4-BE49-F238E27FC236}">
                <a16:creationId xmlns:a16="http://schemas.microsoft.com/office/drawing/2014/main" id="{6C591EB5-BDA2-BA93-C7CF-1F408B81C158}"/>
              </a:ext>
            </a:extLst>
          </p:cNvPr>
          <p:cNvSpPr txBox="1"/>
          <p:nvPr/>
        </p:nvSpPr>
        <p:spPr>
          <a:xfrm>
            <a:off x="1851002" y="5226326"/>
            <a:ext cx="3603089" cy="914400"/>
          </a:xfrm>
          <a:prstGeom prst="rect">
            <a:avLst/>
          </a:prstGeom>
          <a:noFill/>
        </p:spPr>
        <p:txBody>
          <a:bodyPr wrap="none" lIns="72000" tIns="36000" rIns="72000" bIns="36000" rtlCol="0" anchor="ctr" anchorCtr="0">
            <a:noAutofit/>
          </a:bodyPr>
          <a:lstStyle/>
          <a:p>
            <a:pPr marR="0" algn="l" defTabSz="914400" eaLnBrk="1" fontAlgn="auto" latinLnBrk="0" hangingPunct="1">
              <a:spcBef>
                <a:spcPts val="0"/>
              </a:spcBef>
              <a:buClrTx/>
              <a:buSzTx/>
              <a:tabLst/>
            </a:pPr>
            <a:r>
              <a:rPr kumimoji="1" lang="en-US" altLang="ja-JP" sz="1400" b="1" kern="0" dirty="0">
                <a:solidFill>
                  <a:schemeClr val="tx2"/>
                </a:solidFill>
                <a:latin typeface="+mn-ea"/>
                <a:cs typeface="メイリオ" panose="020B0604030504040204" pitchFamily="50" charset="-128"/>
              </a:rPr>
              <a:t>【</a:t>
            </a:r>
            <a:r>
              <a:rPr kumimoji="1" lang="ja-JP" altLang="en-US" sz="1400" b="1" kern="0" dirty="0">
                <a:solidFill>
                  <a:schemeClr val="tx2"/>
                </a:solidFill>
                <a:latin typeface="+mn-ea"/>
                <a:cs typeface="メイリオ" panose="020B0604030504040204" pitchFamily="50" charset="-128"/>
              </a:rPr>
              <a:t>機能例</a:t>
            </a:r>
            <a:r>
              <a:rPr kumimoji="1" lang="en-US" altLang="ja-JP" sz="1400" b="1" kern="0" dirty="0">
                <a:solidFill>
                  <a:schemeClr val="tx2"/>
                </a:solidFill>
                <a:latin typeface="+mn-ea"/>
                <a:cs typeface="メイリオ" panose="020B0604030504040204" pitchFamily="50" charset="-128"/>
              </a:rPr>
              <a:t>】</a:t>
            </a:r>
          </a:p>
          <a:p>
            <a:pPr marL="285750" marR="0" indent="-285750" algn="l" defTabSz="914400" eaLnBrk="1" fontAlgn="auto" latinLnBrk="0" hangingPunct="1">
              <a:spcBef>
                <a:spcPts val="0"/>
              </a:spcBef>
              <a:buClrTx/>
              <a:buSzTx/>
              <a:buFont typeface="Wingdings" panose="05000000000000000000" pitchFamily="2" charset="2"/>
              <a:buChar char="ü"/>
              <a:tabLst/>
            </a:pPr>
            <a:r>
              <a:rPr kumimoji="1" lang="ja-JP" altLang="en-US" sz="1400" b="1" kern="0" dirty="0">
                <a:solidFill>
                  <a:schemeClr val="tx2"/>
                </a:solidFill>
                <a:latin typeface="+mn-ea"/>
                <a:cs typeface="メイリオ" panose="020B0604030504040204" pitchFamily="50" charset="-128"/>
              </a:rPr>
              <a:t>児童相談所が施設入所等とは判断しなかったが</a:t>
            </a:r>
            <a:br>
              <a:rPr kumimoji="1" lang="en-US" altLang="ja-JP" sz="1400" b="1" kern="0" dirty="0">
                <a:solidFill>
                  <a:schemeClr val="tx2"/>
                </a:solidFill>
                <a:latin typeface="+mn-ea"/>
                <a:cs typeface="メイリオ" panose="020B0604030504040204" pitchFamily="50" charset="-128"/>
              </a:rPr>
            </a:br>
            <a:r>
              <a:rPr kumimoji="1" lang="ja-JP" altLang="en-US" sz="1400" b="1" kern="0" dirty="0">
                <a:solidFill>
                  <a:schemeClr val="tx2"/>
                </a:solidFill>
                <a:latin typeface="+mn-ea"/>
                <a:cs typeface="メイリオ" panose="020B0604030504040204" pitchFamily="50" charset="-128"/>
              </a:rPr>
              <a:t>見守りが必要な際の段階的支援機能</a:t>
            </a:r>
            <a:endParaRPr kumimoji="1" lang="en-US" altLang="ja-JP" sz="1400" b="1" kern="0" dirty="0">
              <a:solidFill>
                <a:schemeClr val="tx2"/>
              </a:solidFill>
              <a:latin typeface="+mn-ea"/>
              <a:cs typeface="メイリオ" panose="020B0604030504040204" pitchFamily="50" charset="-128"/>
            </a:endParaRPr>
          </a:p>
          <a:p>
            <a:pPr marL="285750" marR="0" indent="-285750" algn="l" defTabSz="914400" eaLnBrk="1" fontAlgn="auto" latinLnBrk="0" hangingPunct="1">
              <a:spcBef>
                <a:spcPts val="0"/>
              </a:spcBef>
              <a:buClrTx/>
              <a:buSzTx/>
              <a:buFont typeface="Wingdings" panose="05000000000000000000" pitchFamily="2" charset="2"/>
              <a:buChar char="ü"/>
              <a:tabLst/>
            </a:pPr>
            <a:r>
              <a:rPr kumimoji="1" lang="ja-JP" altLang="en-US" sz="1400" b="1" kern="0" dirty="0">
                <a:solidFill>
                  <a:schemeClr val="tx2"/>
                </a:solidFill>
                <a:latin typeface="+mn-ea"/>
                <a:cs typeface="メイリオ" panose="020B0604030504040204" pitchFamily="50" charset="-128"/>
              </a:rPr>
              <a:t>児童養護施設等からの家庭復帰後の見守り　等</a:t>
            </a:r>
          </a:p>
        </p:txBody>
      </p:sp>
      <p:sp>
        <p:nvSpPr>
          <p:cNvPr id="52" name="フリーフォーム: 図形 51">
            <a:extLst>
              <a:ext uri="{FF2B5EF4-FFF2-40B4-BE49-F238E27FC236}">
                <a16:creationId xmlns:a16="http://schemas.microsoft.com/office/drawing/2014/main" id="{7AA88118-0149-29D7-10AC-1C7529BED340}"/>
              </a:ext>
            </a:extLst>
          </p:cNvPr>
          <p:cNvSpPr>
            <a:spLocks noChangeAspect="1"/>
          </p:cNvSpPr>
          <p:nvPr/>
        </p:nvSpPr>
        <p:spPr bwMode="gray">
          <a:xfrm>
            <a:off x="837508" y="6195370"/>
            <a:ext cx="1000439" cy="833607"/>
          </a:xfrm>
          <a:custGeom>
            <a:avLst/>
            <a:gdLst>
              <a:gd name="connsiteX0" fmla="*/ 0 w 864096"/>
              <a:gd name="connsiteY0" fmla="*/ 0 h 720000"/>
              <a:gd name="connsiteX1" fmla="*/ 864096 w 864096"/>
              <a:gd name="connsiteY1" fmla="*/ 0 h 720000"/>
              <a:gd name="connsiteX2" fmla="*/ 864096 w 864096"/>
              <a:gd name="connsiteY2" fmla="*/ 720000 h 720000"/>
              <a:gd name="connsiteX3" fmla="*/ 539992 w 864096"/>
              <a:gd name="connsiteY3" fmla="*/ 720000 h 720000"/>
              <a:gd name="connsiteX4" fmla="*/ 539992 w 864096"/>
              <a:gd name="connsiteY4" fmla="*/ 576108 h 720000"/>
              <a:gd name="connsiteX5" fmla="*/ 323992 w 864096"/>
              <a:gd name="connsiteY5" fmla="*/ 576108 h 720000"/>
              <a:gd name="connsiteX6" fmla="*/ 323992 w 864096"/>
              <a:gd name="connsiteY6" fmla="*/ 720000 h 720000"/>
              <a:gd name="connsiteX7" fmla="*/ 0 w 864096"/>
              <a:gd name="connsiteY7" fmla="*/ 720000 h 720000"/>
              <a:gd name="connsiteX8" fmla="*/ 0 w 864096"/>
              <a:gd name="connsiteY8" fmla="*/ 0 h 720000"/>
              <a:gd name="connsiteX9" fmla="*/ 71948 w 864096"/>
              <a:gd name="connsiteY9" fmla="*/ 252080 h 720000"/>
              <a:gd name="connsiteX10" fmla="*/ 71948 w 864096"/>
              <a:gd name="connsiteY10" fmla="*/ 360080 h 720000"/>
              <a:gd name="connsiteX11" fmla="*/ 143948 w 864096"/>
              <a:gd name="connsiteY11" fmla="*/ 360080 h 720000"/>
              <a:gd name="connsiteX12" fmla="*/ 143948 w 864096"/>
              <a:gd name="connsiteY12" fmla="*/ 252080 h 720000"/>
              <a:gd name="connsiteX13" fmla="*/ 71948 w 864096"/>
              <a:gd name="connsiteY13" fmla="*/ 252080 h 720000"/>
              <a:gd name="connsiteX14" fmla="*/ 164529 w 864096"/>
              <a:gd name="connsiteY14" fmla="*/ 252080 h 720000"/>
              <a:gd name="connsiteX15" fmla="*/ 164529 w 864096"/>
              <a:gd name="connsiteY15" fmla="*/ 360080 h 720000"/>
              <a:gd name="connsiteX16" fmla="*/ 236529 w 864096"/>
              <a:gd name="connsiteY16" fmla="*/ 360080 h 720000"/>
              <a:gd name="connsiteX17" fmla="*/ 236529 w 864096"/>
              <a:gd name="connsiteY17" fmla="*/ 252080 h 720000"/>
              <a:gd name="connsiteX18" fmla="*/ 164529 w 864096"/>
              <a:gd name="connsiteY18" fmla="*/ 252080 h 720000"/>
              <a:gd name="connsiteX19" fmla="*/ 257110 w 864096"/>
              <a:gd name="connsiteY19" fmla="*/ 252080 h 720000"/>
              <a:gd name="connsiteX20" fmla="*/ 257110 w 864096"/>
              <a:gd name="connsiteY20" fmla="*/ 360080 h 720000"/>
              <a:gd name="connsiteX21" fmla="*/ 329110 w 864096"/>
              <a:gd name="connsiteY21" fmla="*/ 360080 h 720000"/>
              <a:gd name="connsiteX22" fmla="*/ 329110 w 864096"/>
              <a:gd name="connsiteY22" fmla="*/ 252080 h 720000"/>
              <a:gd name="connsiteX23" fmla="*/ 257110 w 864096"/>
              <a:gd name="connsiteY23" fmla="*/ 252080 h 720000"/>
              <a:gd name="connsiteX24" fmla="*/ 349691 w 864096"/>
              <a:gd name="connsiteY24" fmla="*/ 252080 h 720000"/>
              <a:gd name="connsiteX25" fmla="*/ 349691 w 864096"/>
              <a:gd name="connsiteY25" fmla="*/ 360080 h 720000"/>
              <a:gd name="connsiteX26" fmla="*/ 421691 w 864096"/>
              <a:gd name="connsiteY26" fmla="*/ 360080 h 720000"/>
              <a:gd name="connsiteX27" fmla="*/ 421691 w 864096"/>
              <a:gd name="connsiteY27" fmla="*/ 252080 h 720000"/>
              <a:gd name="connsiteX28" fmla="*/ 349691 w 864096"/>
              <a:gd name="connsiteY28" fmla="*/ 252080 h 720000"/>
              <a:gd name="connsiteX29" fmla="*/ 442272 w 864096"/>
              <a:gd name="connsiteY29" fmla="*/ 252080 h 720000"/>
              <a:gd name="connsiteX30" fmla="*/ 442272 w 864096"/>
              <a:gd name="connsiteY30" fmla="*/ 360080 h 720000"/>
              <a:gd name="connsiteX31" fmla="*/ 514272 w 864096"/>
              <a:gd name="connsiteY31" fmla="*/ 360080 h 720000"/>
              <a:gd name="connsiteX32" fmla="*/ 514272 w 864096"/>
              <a:gd name="connsiteY32" fmla="*/ 252080 h 720000"/>
              <a:gd name="connsiteX33" fmla="*/ 442272 w 864096"/>
              <a:gd name="connsiteY33" fmla="*/ 252080 h 720000"/>
              <a:gd name="connsiteX34" fmla="*/ 534853 w 864096"/>
              <a:gd name="connsiteY34" fmla="*/ 252080 h 720000"/>
              <a:gd name="connsiteX35" fmla="*/ 534853 w 864096"/>
              <a:gd name="connsiteY35" fmla="*/ 360080 h 720000"/>
              <a:gd name="connsiteX36" fmla="*/ 606853 w 864096"/>
              <a:gd name="connsiteY36" fmla="*/ 360080 h 720000"/>
              <a:gd name="connsiteX37" fmla="*/ 606853 w 864096"/>
              <a:gd name="connsiteY37" fmla="*/ 252080 h 720000"/>
              <a:gd name="connsiteX38" fmla="*/ 534853 w 864096"/>
              <a:gd name="connsiteY38" fmla="*/ 252080 h 720000"/>
              <a:gd name="connsiteX39" fmla="*/ 627434 w 864096"/>
              <a:gd name="connsiteY39" fmla="*/ 252080 h 720000"/>
              <a:gd name="connsiteX40" fmla="*/ 627434 w 864096"/>
              <a:gd name="connsiteY40" fmla="*/ 360080 h 720000"/>
              <a:gd name="connsiteX41" fmla="*/ 699434 w 864096"/>
              <a:gd name="connsiteY41" fmla="*/ 360080 h 720000"/>
              <a:gd name="connsiteX42" fmla="*/ 699434 w 864096"/>
              <a:gd name="connsiteY42" fmla="*/ 252080 h 720000"/>
              <a:gd name="connsiteX43" fmla="*/ 627434 w 864096"/>
              <a:gd name="connsiteY43" fmla="*/ 252080 h 720000"/>
              <a:gd name="connsiteX44" fmla="*/ 720012 w 864096"/>
              <a:gd name="connsiteY44" fmla="*/ 252080 h 720000"/>
              <a:gd name="connsiteX45" fmla="*/ 720012 w 864096"/>
              <a:gd name="connsiteY45" fmla="*/ 360080 h 720000"/>
              <a:gd name="connsiteX46" fmla="*/ 792012 w 864096"/>
              <a:gd name="connsiteY46" fmla="*/ 360080 h 720000"/>
              <a:gd name="connsiteX47" fmla="*/ 792012 w 864096"/>
              <a:gd name="connsiteY47" fmla="*/ 252080 h 720000"/>
              <a:gd name="connsiteX48" fmla="*/ 720012 w 864096"/>
              <a:gd name="connsiteY48" fmla="*/ 252080 h 720000"/>
              <a:gd name="connsiteX49" fmla="*/ 71948 w 864096"/>
              <a:gd name="connsiteY49" fmla="*/ 396096 h 720000"/>
              <a:gd name="connsiteX50" fmla="*/ 71948 w 864096"/>
              <a:gd name="connsiteY50" fmla="*/ 504096 h 720000"/>
              <a:gd name="connsiteX51" fmla="*/ 143948 w 864096"/>
              <a:gd name="connsiteY51" fmla="*/ 504096 h 720000"/>
              <a:gd name="connsiteX52" fmla="*/ 143948 w 864096"/>
              <a:gd name="connsiteY52" fmla="*/ 396096 h 720000"/>
              <a:gd name="connsiteX53" fmla="*/ 71948 w 864096"/>
              <a:gd name="connsiteY53" fmla="*/ 396096 h 720000"/>
              <a:gd name="connsiteX54" fmla="*/ 164529 w 864096"/>
              <a:gd name="connsiteY54" fmla="*/ 396096 h 720000"/>
              <a:gd name="connsiteX55" fmla="*/ 164529 w 864096"/>
              <a:gd name="connsiteY55" fmla="*/ 504096 h 720000"/>
              <a:gd name="connsiteX56" fmla="*/ 236529 w 864096"/>
              <a:gd name="connsiteY56" fmla="*/ 504096 h 720000"/>
              <a:gd name="connsiteX57" fmla="*/ 236529 w 864096"/>
              <a:gd name="connsiteY57" fmla="*/ 396096 h 720000"/>
              <a:gd name="connsiteX58" fmla="*/ 164529 w 864096"/>
              <a:gd name="connsiteY58" fmla="*/ 396096 h 720000"/>
              <a:gd name="connsiteX59" fmla="*/ 257110 w 864096"/>
              <a:gd name="connsiteY59" fmla="*/ 396096 h 720000"/>
              <a:gd name="connsiteX60" fmla="*/ 257110 w 864096"/>
              <a:gd name="connsiteY60" fmla="*/ 504096 h 720000"/>
              <a:gd name="connsiteX61" fmla="*/ 329110 w 864096"/>
              <a:gd name="connsiteY61" fmla="*/ 504096 h 720000"/>
              <a:gd name="connsiteX62" fmla="*/ 329110 w 864096"/>
              <a:gd name="connsiteY62" fmla="*/ 396096 h 720000"/>
              <a:gd name="connsiteX63" fmla="*/ 257110 w 864096"/>
              <a:gd name="connsiteY63" fmla="*/ 396096 h 720000"/>
              <a:gd name="connsiteX64" fmla="*/ 349691 w 864096"/>
              <a:gd name="connsiteY64" fmla="*/ 396096 h 720000"/>
              <a:gd name="connsiteX65" fmla="*/ 349691 w 864096"/>
              <a:gd name="connsiteY65" fmla="*/ 504096 h 720000"/>
              <a:gd name="connsiteX66" fmla="*/ 421691 w 864096"/>
              <a:gd name="connsiteY66" fmla="*/ 504096 h 720000"/>
              <a:gd name="connsiteX67" fmla="*/ 421691 w 864096"/>
              <a:gd name="connsiteY67" fmla="*/ 396096 h 720000"/>
              <a:gd name="connsiteX68" fmla="*/ 349691 w 864096"/>
              <a:gd name="connsiteY68" fmla="*/ 396096 h 720000"/>
              <a:gd name="connsiteX69" fmla="*/ 442272 w 864096"/>
              <a:gd name="connsiteY69" fmla="*/ 396096 h 720000"/>
              <a:gd name="connsiteX70" fmla="*/ 442272 w 864096"/>
              <a:gd name="connsiteY70" fmla="*/ 504096 h 720000"/>
              <a:gd name="connsiteX71" fmla="*/ 514272 w 864096"/>
              <a:gd name="connsiteY71" fmla="*/ 504096 h 720000"/>
              <a:gd name="connsiteX72" fmla="*/ 514272 w 864096"/>
              <a:gd name="connsiteY72" fmla="*/ 396096 h 720000"/>
              <a:gd name="connsiteX73" fmla="*/ 442272 w 864096"/>
              <a:gd name="connsiteY73" fmla="*/ 396096 h 720000"/>
              <a:gd name="connsiteX74" fmla="*/ 534853 w 864096"/>
              <a:gd name="connsiteY74" fmla="*/ 396096 h 720000"/>
              <a:gd name="connsiteX75" fmla="*/ 534853 w 864096"/>
              <a:gd name="connsiteY75" fmla="*/ 504096 h 720000"/>
              <a:gd name="connsiteX76" fmla="*/ 606853 w 864096"/>
              <a:gd name="connsiteY76" fmla="*/ 504096 h 720000"/>
              <a:gd name="connsiteX77" fmla="*/ 606853 w 864096"/>
              <a:gd name="connsiteY77" fmla="*/ 396096 h 720000"/>
              <a:gd name="connsiteX78" fmla="*/ 534853 w 864096"/>
              <a:gd name="connsiteY78" fmla="*/ 396096 h 720000"/>
              <a:gd name="connsiteX79" fmla="*/ 627434 w 864096"/>
              <a:gd name="connsiteY79" fmla="*/ 396096 h 720000"/>
              <a:gd name="connsiteX80" fmla="*/ 627434 w 864096"/>
              <a:gd name="connsiteY80" fmla="*/ 504096 h 720000"/>
              <a:gd name="connsiteX81" fmla="*/ 699434 w 864096"/>
              <a:gd name="connsiteY81" fmla="*/ 504096 h 720000"/>
              <a:gd name="connsiteX82" fmla="*/ 699434 w 864096"/>
              <a:gd name="connsiteY82" fmla="*/ 396096 h 720000"/>
              <a:gd name="connsiteX83" fmla="*/ 627434 w 864096"/>
              <a:gd name="connsiteY83" fmla="*/ 396096 h 720000"/>
              <a:gd name="connsiteX84" fmla="*/ 720012 w 864096"/>
              <a:gd name="connsiteY84" fmla="*/ 396096 h 720000"/>
              <a:gd name="connsiteX85" fmla="*/ 720012 w 864096"/>
              <a:gd name="connsiteY85" fmla="*/ 504096 h 720000"/>
              <a:gd name="connsiteX86" fmla="*/ 792012 w 864096"/>
              <a:gd name="connsiteY86" fmla="*/ 504096 h 720000"/>
              <a:gd name="connsiteX87" fmla="*/ 792012 w 864096"/>
              <a:gd name="connsiteY87" fmla="*/ 396096 h 720000"/>
              <a:gd name="connsiteX88" fmla="*/ 720012 w 864096"/>
              <a:gd name="connsiteY88" fmla="*/ 396096 h 720000"/>
              <a:gd name="connsiteX89" fmla="*/ 71948 w 864096"/>
              <a:gd name="connsiteY89" fmla="*/ 540100 h 720000"/>
              <a:gd name="connsiteX90" fmla="*/ 71948 w 864096"/>
              <a:gd name="connsiteY90" fmla="*/ 648100 h 720000"/>
              <a:gd name="connsiteX91" fmla="*/ 143948 w 864096"/>
              <a:gd name="connsiteY91" fmla="*/ 648100 h 720000"/>
              <a:gd name="connsiteX92" fmla="*/ 143948 w 864096"/>
              <a:gd name="connsiteY92" fmla="*/ 540100 h 720000"/>
              <a:gd name="connsiteX93" fmla="*/ 71948 w 864096"/>
              <a:gd name="connsiteY93" fmla="*/ 540100 h 720000"/>
              <a:gd name="connsiteX94" fmla="*/ 164529 w 864096"/>
              <a:gd name="connsiteY94" fmla="*/ 540100 h 720000"/>
              <a:gd name="connsiteX95" fmla="*/ 164529 w 864096"/>
              <a:gd name="connsiteY95" fmla="*/ 648100 h 720000"/>
              <a:gd name="connsiteX96" fmla="*/ 236529 w 864096"/>
              <a:gd name="connsiteY96" fmla="*/ 648100 h 720000"/>
              <a:gd name="connsiteX97" fmla="*/ 236529 w 864096"/>
              <a:gd name="connsiteY97" fmla="*/ 540100 h 720000"/>
              <a:gd name="connsiteX98" fmla="*/ 164529 w 864096"/>
              <a:gd name="connsiteY98" fmla="*/ 540100 h 720000"/>
              <a:gd name="connsiteX99" fmla="*/ 627434 w 864096"/>
              <a:gd name="connsiteY99" fmla="*/ 540100 h 720000"/>
              <a:gd name="connsiteX100" fmla="*/ 627434 w 864096"/>
              <a:gd name="connsiteY100" fmla="*/ 648100 h 720000"/>
              <a:gd name="connsiteX101" fmla="*/ 699434 w 864096"/>
              <a:gd name="connsiteY101" fmla="*/ 648100 h 720000"/>
              <a:gd name="connsiteX102" fmla="*/ 699434 w 864096"/>
              <a:gd name="connsiteY102" fmla="*/ 540100 h 720000"/>
              <a:gd name="connsiteX103" fmla="*/ 627434 w 864096"/>
              <a:gd name="connsiteY103" fmla="*/ 540100 h 720000"/>
              <a:gd name="connsiteX104" fmla="*/ 720012 w 864096"/>
              <a:gd name="connsiteY104" fmla="*/ 540100 h 720000"/>
              <a:gd name="connsiteX105" fmla="*/ 720012 w 864096"/>
              <a:gd name="connsiteY105" fmla="*/ 648100 h 720000"/>
              <a:gd name="connsiteX106" fmla="*/ 792012 w 864096"/>
              <a:gd name="connsiteY106" fmla="*/ 648100 h 720000"/>
              <a:gd name="connsiteX107" fmla="*/ 792012 w 864096"/>
              <a:gd name="connsiteY107" fmla="*/ 540100 h 720000"/>
              <a:gd name="connsiteX108" fmla="*/ 720012 w 864096"/>
              <a:gd name="connsiteY108" fmla="*/ 540100 h 7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864096" h="720000">
                <a:moveTo>
                  <a:pt x="0" y="0"/>
                </a:moveTo>
                <a:lnTo>
                  <a:pt x="864096" y="0"/>
                </a:lnTo>
                <a:lnTo>
                  <a:pt x="864096" y="720000"/>
                </a:lnTo>
                <a:lnTo>
                  <a:pt x="539992" y="720000"/>
                </a:lnTo>
                <a:lnTo>
                  <a:pt x="539992" y="576108"/>
                </a:lnTo>
                <a:lnTo>
                  <a:pt x="323992" y="576108"/>
                </a:lnTo>
                <a:lnTo>
                  <a:pt x="323992" y="720000"/>
                </a:lnTo>
                <a:lnTo>
                  <a:pt x="0" y="720000"/>
                </a:lnTo>
                <a:lnTo>
                  <a:pt x="0" y="0"/>
                </a:lnTo>
                <a:close/>
                <a:moveTo>
                  <a:pt x="71948" y="252080"/>
                </a:moveTo>
                <a:lnTo>
                  <a:pt x="71948" y="360080"/>
                </a:lnTo>
                <a:lnTo>
                  <a:pt x="143948" y="360080"/>
                </a:lnTo>
                <a:lnTo>
                  <a:pt x="143948" y="252080"/>
                </a:lnTo>
                <a:lnTo>
                  <a:pt x="71948" y="252080"/>
                </a:lnTo>
                <a:close/>
                <a:moveTo>
                  <a:pt x="164529" y="252080"/>
                </a:moveTo>
                <a:lnTo>
                  <a:pt x="164529" y="360080"/>
                </a:lnTo>
                <a:lnTo>
                  <a:pt x="236529" y="360080"/>
                </a:lnTo>
                <a:lnTo>
                  <a:pt x="236529" y="252080"/>
                </a:lnTo>
                <a:lnTo>
                  <a:pt x="164529" y="252080"/>
                </a:lnTo>
                <a:close/>
                <a:moveTo>
                  <a:pt x="257110" y="252080"/>
                </a:moveTo>
                <a:lnTo>
                  <a:pt x="257110" y="360080"/>
                </a:lnTo>
                <a:lnTo>
                  <a:pt x="329110" y="360080"/>
                </a:lnTo>
                <a:lnTo>
                  <a:pt x="329110" y="252080"/>
                </a:lnTo>
                <a:lnTo>
                  <a:pt x="257110" y="252080"/>
                </a:lnTo>
                <a:close/>
                <a:moveTo>
                  <a:pt x="349691" y="252080"/>
                </a:moveTo>
                <a:lnTo>
                  <a:pt x="349691" y="360080"/>
                </a:lnTo>
                <a:lnTo>
                  <a:pt x="421691" y="360080"/>
                </a:lnTo>
                <a:lnTo>
                  <a:pt x="421691" y="252080"/>
                </a:lnTo>
                <a:lnTo>
                  <a:pt x="349691" y="252080"/>
                </a:lnTo>
                <a:close/>
                <a:moveTo>
                  <a:pt x="442272" y="252080"/>
                </a:moveTo>
                <a:lnTo>
                  <a:pt x="442272" y="360080"/>
                </a:lnTo>
                <a:lnTo>
                  <a:pt x="514272" y="360080"/>
                </a:lnTo>
                <a:lnTo>
                  <a:pt x="514272" y="252080"/>
                </a:lnTo>
                <a:lnTo>
                  <a:pt x="442272" y="252080"/>
                </a:lnTo>
                <a:close/>
                <a:moveTo>
                  <a:pt x="534853" y="252080"/>
                </a:moveTo>
                <a:lnTo>
                  <a:pt x="534853" y="360080"/>
                </a:lnTo>
                <a:lnTo>
                  <a:pt x="606853" y="360080"/>
                </a:lnTo>
                <a:lnTo>
                  <a:pt x="606853" y="252080"/>
                </a:lnTo>
                <a:lnTo>
                  <a:pt x="534853" y="252080"/>
                </a:lnTo>
                <a:close/>
                <a:moveTo>
                  <a:pt x="627434" y="252080"/>
                </a:moveTo>
                <a:lnTo>
                  <a:pt x="627434" y="360080"/>
                </a:lnTo>
                <a:lnTo>
                  <a:pt x="699434" y="360080"/>
                </a:lnTo>
                <a:lnTo>
                  <a:pt x="699434" y="252080"/>
                </a:lnTo>
                <a:lnTo>
                  <a:pt x="627434" y="252080"/>
                </a:lnTo>
                <a:close/>
                <a:moveTo>
                  <a:pt x="720012" y="252080"/>
                </a:moveTo>
                <a:lnTo>
                  <a:pt x="720012" y="360080"/>
                </a:lnTo>
                <a:lnTo>
                  <a:pt x="792012" y="360080"/>
                </a:lnTo>
                <a:lnTo>
                  <a:pt x="792012" y="252080"/>
                </a:lnTo>
                <a:lnTo>
                  <a:pt x="720012" y="252080"/>
                </a:lnTo>
                <a:close/>
                <a:moveTo>
                  <a:pt x="71948" y="396096"/>
                </a:moveTo>
                <a:lnTo>
                  <a:pt x="71948" y="504096"/>
                </a:lnTo>
                <a:lnTo>
                  <a:pt x="143948" y="504096"/>
                </a:lnTo>
                <a:lnTo>
                  <a:pt x="143948" y="396096"/>
                </a:lnTo>
                <a:lnTo>
                  <a:pt x="71948" y="396096"/>
                </a:lnTo>
                <a:close/>
                <a:moveTo>
                  <a:pt x="164529" y="396096"/>
                </a:moveTo>
                <a:lnTo>
                  <a:pt x="164529" y="504096"/>
                </a:lnTo>
                <a:lnTo>
                  <a:pt x="236529" y="504096"/>
                </a:lnTo>
                <a:lnTo>
                  <a:pt x="236529" y="396096"/>
                </a:lnTo>
                <a:lnTo>
                  <a:pt x="164529" y="396096"/>
                </a:lnTo>
                <a:close/>
                <a:moveTo>
                  <a:pt x="257110" y="396096"/>
                </a:moveTo>
                <a:lnTo>
                  <a:pt x="257110" y="504096"/>
                </a:lnTo>
                <a:lnTo>
                  <a:pt x="329110" y="504096"/>
                </a:lnTo>
                <a:lnTo>
                  <a:pt x="329110" y="396096"/>
                </a:lnTo>
                <a:lnTo>
                  <a:pt x="257110" y="396096"/>
                </a:lnTo>
                <a:close/>
                <a:moveTo>
                  <a:pt x="349691" y="396096"/>
                </a:moveTo>
                <a:lnTo>
                  <a:pt x="349691" y="504096"/>
                </a:lnTo>
                <a:lnTo>
                  <a:pt x="421691" y="504096"/>
                </a:lnTo>
                <a:lnTo>
                  <a:pt x="421691" y="396096"/>
                </a:lnTo>
                <a:lnTo>
                  <a:pt x="349691" y="396096"/>
                </a:lnTo>
                <a:close/>
                <a:moveTo>
                  <a:pt x="442272" y="396096"/>
                </a:moveTo>
                <a:lnTo>
                  <a:pt x="442272" y="504096"/>
                </a:lnTo>
                <a:lnTo>
                  <a:pt x="514272" y="504096"/>
                </a:lnTo>
                <a:lnTo>
                  <a:pt x="514272" y="396096"/>
                </a:lnTo>
                <a:lnTo>
                  <a:pt x="442272" y="396096"/>
                </a:lnTo>
                <a:close/>
                <a:moveTo>
                  <a:pt x="534853" y="396096"/>
                </a:moveTo>
                <a:lnTo>
                  <a:pt x="534853" y="504096"/>
                </a:lnTo>
                <a:lnTo>
                  <a:pt x="606853" y="504096"/>
                </a:lnTo>
                <a:lnTo>
                  <a:pt x="606853" y="396096"/>
                </a:lnTo>
                <a:lnTo>
                  <a:pt x="534853" y="396096"/>
                </a:lnTo>
                <a:close/>
                <a:moveTo>
                  <a:pt x="627434" y="396096"/>
                </a:moveTo>
                <a:lnTo>
                  <a:pt x="627434" y="504096"/>
                </a:lnTo>
                <a:lnTo>
                  <a:pt x="699434" y="504096"/>
                </a:lnTo>
                <a:lnTo>
                  <a:pt x="699434" y="396096"/>
                </a:lnTo>
                <a:lnTo>
                  <a:pt x="627434" y="396096"/>
                </a:lnTo>
                <a:close/>
                <a:moveTo>
                  <a:pt x="720012" y="396096"/>
                </a:moveTo>
                <a:lnTo>
                  <a:pt x="720012" y="504096"/>
                </a:lnTo>
                <a:lnTo>
                  <a:pt x="792012" y="504096"/>
                </a:lnTo>
                <a:lnTo>
                  <a:pt x="792012" y="396096"/>
                </a:lnTo>
                <a:lnTo>
                  <a:pt x="720012" y="396096"/>
                </a:lnTo>
                <a:close/>
                <a:moveTo>
                  <a:pt x="71948" y="540100"/>
                </a:moveTo>
                <a:lnTo>
                  <a:pt x="71948" y="648100"/>
                </a:lnTo>
                <a:lnTo>
                  <a:pt x="143948" y="648100"/>
                </a:lnTo>
                <a:lnTo>
                  <a:pt x="143948" y="540100"/>
                </a:lnTo>
                <a:lnTo>
                  <a:pt x="71948" y="540100"/>
                </a:lnTo>
                <a:close/>
                <a:moveTo>
                  <a:pt x="164529" y="540100"/>
                </a:moveTo>
                <a:lnTo>
                  <a:pt x="164529" y="648100"/>
                </a:lnTo>
                <a:lnTo>
                  <a:pt x="236529" y="648100"/>
                </a:lnTo>
                <a:lnTo>
                  <a:pt x="236529" y="540100"/>
                </a:lnTo>
                <a:lnTo>
                  <a:pt x="164529" y="540100"/>
                </a:lnTo>
                <a:close/>
                <a:moveTo>
                  <a:pt x="627434" y="540100"/>
                </a:moveTo>
                <a:lnTo>
                  <a:pt x="627434" y="648100"/>
                </a:lnTo>
                <a:lnTo>
                  <a:pt x="699434" y="648100"/>
                </a:lnTo>
                <a:lnTo>
                  <a:pt x="699434" y="540100"/>
                </a:lnTo>
                <a:lnTo>
                  <a:pt x="627434" y="540100"/>
                </a:lnTo>
                <a:close/>
                <a:moveTo>
                  <a:pt x="720012" y="540100"/>
                </a:moveTo>
                <a:lnTo>
                  <a:pt x="720012" y="648100"/>
                </a:lnTo>
                <a:lnTo>
                  <a:pt x="792012" y="648100"/>
                </a:lnTo>
                <a:lnTo>
                  <a:pt x="792012" y="540100"/>
                </a:lnTo>
                <a:lnTo>
                  <a:pt x="720012" y="540100"/>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36000" rIns="0" bIns="0" numCol="1" spcCol="0" rtlCol="0" fromWordArt="0" anchor="t" anchorCtr="0" forceAA="0" compatLnSpc="1">
            <a:prstTxWarp prst="textNoShape">
              <a:avLst/>
            </a:prstTxWarp>
            <a:noAutofit/>
          </a:bodyPr>
          <a:lstStyle/>
          <a:p>
            <a:pPr algn="ctr"/>
            <a:endParaRPr kumimoji="1" lang="ja-JP" altLang="en-US" sz="1000" b="1"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3" name="矢印: 左右 52">
            <a:extLst>
              <a:ext uri="{FF2B5EF4-FFF2-40B4-BE49-F238E27FC236}">
                <a16:creationId xmlns:a16="http://schemas.microsoft.com/office/drawing/2014/main" id="{A1895DF4-454F-97B8-8A53-7A85F86DE382}"/>
              </a:ext>
            </a:extLst>
          </p:cNvPr>
          <p:cNvSpPr/>
          <p:nvPr/>
        </p:nvSpPr>
        <p:spPr>
          <a:xfrm>
            <a:off x="2166425" y="8306858"/>
            <a:ext cx="2481265" cy="440575"/>
          </a:xfrm>
          <a:prstGeom prst="leftRightArrow">
            <a:avLst/>
          </a:prstGeom>
          <a:solidFill>
            <a:schemeClr val="bg1">
              <a:lumMod val="50000"/>
            </a:schemeClr>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
        <p:nvSpPr>
          <p:cNvPr id="55" name="矢印: 左右 54">
            <a:extLst>
              <a:ext uri="{FF2B5EF4-FFF2-40B4-BE49-F238E27FC236}">
                <a16:creationId xmlns:a16="http://schemas.microsoft.com/office/drawing/2014/main" id="{79DD7E23-CA16-17E6-F483-63E3413D29C8}"/>
              </a:ext>
            </a:extLst>
          </p:cNvPr>
          <p:cNvSpPr/>
          <p:nvPr/>
        </p:nvSpPr>
        <p:spPr>
          <a:xfrm>
            <a:off x="2150906" y="6391886"/>
            <a:ext cx="2481265" cy="440575"/>
          </a:xfrm>
          <a:prstGeom prst="leftRightArrow">
            <a:avLst/>
          </a:prstGeom>
          <a:solidFill>
            <a:schemeClr val="bg1">
              <a:lumMod val="50000"/>
            </a:schemeClr>
          </a:solidFill>
          <a:ln w="9525">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dirty="0">
              <a:solidFill>
                <a:schemeClr val="bg1"/>
              </a:solidFill>
              <a:latin typeface="+mn-ea"/>
              <a:cs typeface="メイリオ" panose="020B0604030504040204" pitchFamily="50" charset="-128"/>
            </a:endParaRPr>
          </a:p>
        </p:txBody>
      </p:sp>
      <p:sp>
        <p:nvSpPr>
          <p:cNvPr id="2" name="Rectangle 11">
            <a:extLst>
              <a:ext uri="{FF2B5EF4-FFF2-40B4-BE49-F238E27FC236}">
                <a16:creationId xmlns:a16="http://schemas.microsoft.com/office/drawing/2014/main" id="{77C82F65-1FFE-C0D6-5C38-AD04C5F2504D}"/>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Tree>
    <p:extLst>
      <p:ext uri="{BB962C8B-B14F-4D97-AF65-F5344CB8AC3E}">
        <p14:creationId xmlns:p14="http://schemas.microsoft.com/office/powerpoint/2010/main" val="288552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679CE-CF8C-DE43-06F9-E2CA999E5DEF}"/>
            </a:ext>
          </a:extLst>
        </p:cNvPr>
        <p:cNvGrpSpPr/>
        <p:nvPr/>
      </p:nvGrpSpPr>
      <p:grpSpPr>
        <a:xfrm>
          <a:off x="0" y="0"/>
          <a:ext cx="0" cy="0"/>
          <a:chOff x="0" y="0"/>
          <a:chExt cx="0" cy="0"/>
        </a:xfrm>
      </p:grpSpPr>
      <p:sp>
        <p:nvSpPr>
          <p:cNvPr id="8" name="Rectangle 11">
            <a:extLst>
              <a:ext uri="{FF2B5EF4-FFF2-40B4-BE49-F238E27FC236}">
                <a16:creationId xmlns:a16="http://schemas.microsoft.com/office/drawing/2014/main" id="{81291F92-57EB-957A-0408-B984FE8BF621}"/>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
        <p:nvSpPr>
          <p:cNvPr id="99" name="正方形/長方形 98">
            <a:extLst>
              <a:ext uri="{FF2B5EF4-FFF2-40B4-BE49-F238E27FC236}">
                <a16:creationId xmlns:a16="http://schemas.microsoft.com/office/drawing/2014/main" id="{52C9EB51-AF92-7B8E-7262-46680BE7975A}"/>
              </a:ext>
            </a:extLst>
          </p:cNvPr>
          <p:cNvSpPr/>
          <p:nvPr/>
        </p:nvSpPr>
        <p:spPr bwMode="gray">
          <a:xfrm>
            <a:off x="829501" y="932413"/>
            <a:ext cx="28800" cy="252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0" name="正方形/長方形 99">
            <a:extLst>
              <a:ext uri="{FF2B5EF4-FFF2-40B4-BE49-F238E27FC236}">
                <a16:creationId xmlns:a16="http://schemas.microsoft.com/office/drawing/2014/main" id="{C82C7F1F-6F56-F451-0144-C3D876863747}"/>
              </a:ext>
            </a:extLst>
          </p:cNvPr>
          <p:cNvSpPr/>
          <p:nvPr/>
        </p:nvSpPr>
        <p:spPr bwMode="gray">
          <a:xfrm>
            <a:off x="766439" y="932413"/>
            <a:ext cx="28800" cy="216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1" name="正方形/長方形 100">
            <a:extLst>
              <a:ext uri="{FF2B5EF4-FFF2-40B4-BE49-F238E27FC236}">
                <a16:creationId xmlns:a16="http://schemas.microsoft.com/office/drawing/2014/main" id="{1EBE1449-6A3D-0F46-7CD1-DB1115C1BB9D}"/>
              </a:ext>
            </a:extLst>
          </p:cNvPr>
          <p:cNvSpPr/>
          <p:nvPr/>
        </p:nvSpPr>
        <p:spPr bwMode="gray">
          <a:xfrm>
            <a:off x="703377" y="932413"/>
            <a:ext cx="28800" cy="180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2" name="正方形/長方形 101">
            <a:extLst>
              <a:ext uri="{FF2B5EF4-FFF2-40B4-BE49-F238E27FC236}">
                <a16:creationId xmlns:a16="http://schemas.microsoft.com/office/drawing/2014/main" id="{C98792D1-FA60-AEDA-60BE-D54FD6FAF48A}"/>
              </a:ext>
            </a:extLst>
          </p:cNvPr>
          <p:cNvSpPr/>
          <p:nvPr/>
        </p:nvSpPr>
        <p:spPr bwMode="gray">
          <a:xfrm>
            <a:off x="640315" y="932413"/>
            <a:ext cx="28800" cy="144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9" name="二等辺三角形 88">
            <a:extLst>
              <a:ext uri="{FF2B5EF4-FFF2-40B4-BE49-F238E27FC236}">
                <a16:creationId xmlns:a16="http://schemas.microsoft.com/office/drawing/2014/main" id="{D64699E8-904B-471F-F3AF-E52720C5736C}"/>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50429E35-FA00-33AF-92F8-4C2F19162DC4}"/>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C5F3A1D7-B8B5-200A-7A99-F2AC1F6191CF}"/>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sp>
        <p:nvSpPr>
          <p:cNvPr id="6" name="正方形/長方形 5">
            <a:extLst>
              <a:ext uri="{FF2B5EF4-FFF2-40B4-BE49-F238E27FC236}">
                <a16:creationId xmlns:a16="http://schemas.microsoft.com/office/drawing/2014/main" id="{44C35D6D-A758-C151-E199-DB133B9B5385}"/>
              </a:ext>
            </a:extLst>
          </p:cNvPr>
          <p:cNvSpPr/>
          <p:nvPr/>
        </p:nvSpPr>
        <p:spPr>
          <a:xfrm>
            <a:off x="1808425" y="980534"/>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なぜ本事業を実施するのか、庁内で説明するのが難しい</a:t>
            </a:r>
            <a:r>
              <a:rPr kumimoji="1" lang="en-US" altLang="ja-JP" sz="1400" b="1">
                <a:solidFill>
                  <a:schemeClr val="tx2">
                    <a:lumMod val="50000"/>
                  </a:schemeClr>
                </a:solidFill>
                <a:latin typeface="+mn-ea"/>
                <a:cs typeface="メイリオ" panose="020B0604030504040204" pitchFamily="50" charset="-128"/>
              </a:rPr>
              <a:t>…</a:t>
            </a:r>
          </a:p>
        </p:txBody>
      </p:sp>
      <p:sp>
        <p:nvSpPr>
          <p:cNvPr id="17" name="グラフィックス 80" descr="オフィス ワーカー (女性) 単色塗りつぶし">
            <a:extLst>
              <a:ext uri="{FF2B5EF4-FFF2-40B4-BE49-F238E27FC236}">
                <a16:creationId xmlns:a16="http://schemas.microsoft.com/office/drawing/2014/main" id="{D8653F7E-A0BA-5DF5-FD85-8121347E7BAF}"/>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grpSp>
        <p:nvGrpSpPr>
          <p:cNvPr id="70" name="グラフィックス 41" descr="教授 男性 単色塗りつぶし">
            <a:extLst>
              <a:ext uri="{FF2B5EF4-FFF2-40B4-BE49-F238E27FC236}">
                <a16:creationId xmlns:a16="http://schemas.microsoft.com/office/drawing/2014/main" id="{99E5DC5B-D754-F61D-1241-1B74D047D127}"/>
              </a:ext>
            </a:extLst>
          </p:cNvPr>
          <p:cNvGrpSpPr/>
          <p:nvPr/>
        </p:nvGrpSpPr>
        <p:grpSpPr>
          <a:xfrm>
            <a:off x="5823140" y="3966989"/>
            <a:ext cx="762510" cy="800100"/>
            <a:chOff x="5823140" y="3966989"/>
            <a:chExt cx="762510" cy="800100"/>
          </a:xfrm>
          <a:solidFill>
            <a:schemeClr val="tx2"/>
          </a:solidFill>
        </p:grpSpPr>
        <p:sp>
          <p:nvSpPr>
            <p:cNvPr id="71" name="フリーフォーム: 図形 70">
              <a:extLst>
                <a:ext uri="{FF2B5EF4-FFF2-40B4-BE49-F238E27FC236}">
                  <a16:creationId xmlns:a16="http://schemas.microsoft.com/office/drawing/2014/main" id="{5FB11364-0518-1FD4-37C4-8A20092DCD43}"/>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420043AE-6598-49DA-B1B4-70BAB81EF307}"/>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82E6957B-EE5B-DD11-E419-0826C23E24ED}"/>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9555A9B0-02B0-183A-1BCD-C04C2CE5A1AD}"/>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A716565C-CEE7-3097-9174-7F4D582122E8}"/>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76" name="二等辺三角形 75">
            <a:extLst>
              <a:ext uri="{FF2B5EF4-FFF2-40B4-BE49-F238E27FC236}">
                <a16:creationId xmlns:a16="http://schemas.microsoft.com/office/drawing/2014/main" id="{F929C85F-5876-3FD5-236B-C30AFD0EF404}"/>
              </a:ext>
            </a:extLst>
          </p:cNvPr>
          <p:cNvSpPr/>
          <p:nvPr/>
        </p:nvSpPr>
        <p:spPr>
          <a:xfrm rot="7568419" flipH="1">
            <a:off x="5655753" y="3580099"/>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77" name="四角形: 角を丸くする 76">
            <a:extLst>
              <a:ext uri="{FF2B5EF4-FFF2-40B4-BE49-F238E27FC236}">
                <a16:creationId xmlns:a16="http://schemas.microsoft.com/office/drawing/2014/main" id="{AB1F0555-EB0D-AABB-3212-3B2373F5E7D1}"/>
              </a:ext>
            </a:extLst>
          </p:cNvPr>
          <p:cNvSpPr/>
          <p:nvPr/>
        </p:nvSpPr>
        <p:spPr>
          <a:xfrm>
            <a:off x="197147" y="2243033"/>
            <a:ext cx="5399999" cy="2863614"/>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78" name="四角形: 角を丸くする 77">
            <a:extLst>
              <a:ext uri="{FF2B5EF4-FFF2-40B4-BE49-F238E27FC236}">
                <a16:creationId xmlns:a16="http://schemas.microsoft.com/office/drawing/2014/main" id="{B2EBA073-F2DA-0C4C-5A46-81061CE4B361}"/>
              </a:ext>
            </a:extLst>
          </p:cNvPr>
          <p:cNvSpPr/>
          <p:nvPr/>
        </p:nvSpPr>
        <p:spPr>
          <a:xfrm>
            <a:off x="322940" y="2364044"/>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79" name="正方形/長方形 78">
            <a:extLst>
              <a:ext uri="{FF2B5EF4-FFF2-40B4-BE49-F238E27FC236}">
                <a16:creationId xmlns:a16="http://schemas.microsoft.com/office/drawing/2014/main" id="{D3317968-49D5-63BC-4D4C-40C190295F75}"/>
              </a:ext>
            </a:extLst>
          </p:cNvPr>
          <p:cNvSpPr/>
          <p:nvPr/>
        </p:nvSpPr>
        <p:spPr>
          <a:xfrm>
            <a:off x="746119" y="2363154"/>
            <a:ext cx="4976820"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本事業における実際のメリットを整理しました！</a:t>
            </a:r>
          </a:p>
        </p:txBody>
      </p:sp>
      <p:sp>
        <p:nvSpPr>
          <p:cNvPr id="80" name="四角形: 角を丸くする 79">
            <a:extLst>
              <a:ext uri="{FF2B5EF4-FFF2-40B4-BE49-F238E27FC236}">
                <a16:creationId xmlns:a16="http://schemas.microsoft.com/office/drawing/2014/main" id="{3BDB0DC1-62AF-4D24-8DD9-7CFD89D1551B}"/>
              </a:ext>
            </a:extLst>
          </p:cNvPr>
          <p:cNvSpPr/>
          <p:nvPr/>
        </p:nvSpPr>
        <p:spPr>
          <a:xfrm>
            <a:off x="322940" y="2841088"/>
            <a:ext cx="5138686" cy="2077098"/>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実施自治体では、安定した居場所・食事の提供により</a:t>
            </a:r>
            <a:r>
              <a:rPr kumimoji="1" lang="ja-JP" altLang="en-US" sz="1300" b="1">
                <a:solidFill>
                  <a:schemeClr val="tx1"/>
                </a:solidFill>
                <a:latin typeface="+mn-ea"/>
              </a:rPr>
              <a:t>児童の生活・行動が改善</a:t>
            </a:r>
            <a:r>
              <a:rPr kumimoji="1" lang="ja-JP" altLang="en-US" sz="1300">
                <a:solidFill>
                  <a:schemeClr val="tx1"/>
                </a:solidFill>
                <a:latin typeface="+mn-ea"/>
              </a:rPr>
              <a:t>したり、</a:t>
            </a:r>
            <a:r>
              <a:rPr kumimoji="1" lang="ja-JP" altLang="en-US" sz="1300" b="1">
                <a:solidFill>
                  <a:schemeClr val="tx1"/>
                </a:solidFill>
                <a:latin typeface="+mn-ea"/>
              </a:rPr>
              <a:t>保護者の安定や就労につながる</a:t>
            </a:r>
            <a:r>
              <a:rPr kumimoji="1" lang="ja-JP" altLang="en-US" sz="1300">
                <a:solidFill>
                  <a:schemeClr val="tx1"/>
                </a:solidFill>
                <a:latin typeface="+mn-ea"/>
              </a:rPr>
              <a:t>事例が報告されています。</a:t>
            </a:r>
          </a:p>
          <a:p>
            <a:pPr marL="177800" indent="-177800">
              <a:spcAft>
                <a:spcPts val="300"/>
              </a:spcAft>
              <a:buFont typeface="Arial" panose="020B0604020202020204" pitchFamily="34" charset="0"/>
              <a:buChar char="•"/>
            </a:pPr>
            <a:r>
              <a:rPr kumimoji="1" lang="ja-JP" altLang="en-US" sz="1300">
                <a:solidFill>
                  <a:schemeClr val="tx1"/>
                </a:solidFill>
                <a:latin typeface="+mn-ea"/>
              </a:rPr>
              <a:t>また、早期リスクに対応できることは、虐待事案に至ってしまったり、児童が課題を抱えたまま大人になってしまう場合に必要となる支援コストを考慮すると、</a:t>
            </a:r>
            <a:r>
              <a:rPr kumimoji="1" lang="ja-JP" altLang="en-US" sz="1300" b="1">
                <a:solidFill>
                  <a:schemeClr val="tx1"/>
                </a:solidFill>
                <a:latin typeface="+mn-ea"/>
              </a:rPr>
              <a:t>長期的には自治体の対応コスト削減</a:t>
            </a:r>
            <a:r>
              <a:rPr kumimoji="1" lang="ja-JP" altLang="en-US" sz="1300">
                <a:solidFill>
                  <a:schemeClr val="tx1"/>
                </a:solidFill>
                <a:latin typeface="+mn-ea"/>
              </a:rPr>
              <a:t>にもつながる、との声も聞かれています。</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虐待相談件数、ネグレクト件数、要対協ケース数などの</a:t>
            </a:r>
            <a:r>
              <a:rPr kumimoji="1" lang="ja-JP" altLang="en-US" sz="1300" b="1">
                <a:solidFill>
                  <a:schemeClr val="tx1"/>
                </a:solidFill>
                <a:latin typeface="+mn-ea"/>
              </a:rPr>
              <a:t>定量的な指標</a:t>
            </a:r>
            <a:r>
              <a:rPr kumimoji="1" lang="ja-JP" altLang="en-US" sz="1300">
                <a:solidFill>
                  <a:schemeClr val="tx1"/>
                </a:solidFill>
                <a:latin typeface="+mn-ea"/>
              </a:rPr>
              <a:t>や、本事業のニーズがある</a:t>
            </a:r>
            <a:r>
              <a:rPr kumimoji="1" lang="ja-JP" altLang="en-US" sz="1300" b="1">
                <a:solidFill>
                  <a:schemeClr val="tx1"/>
                </a:solidFill>
                <a:latin typeface="+mn-ea"/>
              </a:rPr>
              <a:t>具体的な困難ケース事例の説明</a:t>
            </a:r>
            <a:r>
              <a:rPr kumimoji="1" lang="ja-JP" altLang="en-US" sz="1300">
                <a:solidFill>
                  <a:schemeClr val="tx1"/>
                </a:solidFill>
                <a:latin typeface="+mn-ea"/>
              </a:rPr>
              <a:t>によって、</a:t>
            </a:r>
            <a:r>
              <a:rPr kumimoji="1" lang="ja-JP" altLang="en-US" sz="1300" b="1">
                <a:solidFill>
                  <a:schemeClr val="tx1"/>
                </a:solidFill>
                <a:latin typeface="+mn-ea"/>
              </a:rPr>
              <a:t>自治体の現状・課題を説明</a:t>
            </a:r>
            <a:r>
              <a:rPr kumimoji="1" lang="ja-JP" altLang="en-US" sz="1300">
                <a:solidFill>
                  <a:schemeClr val="tx1"/>
                </a:solidFill>
                <a:latin typeface="+mn-ea"/>
              </a:rPr>
              <a:t>することも有効です。</a:t>
            </a:r>
          </a:p>
        </p:txBody>
      </p:sp>
      <p:graphicFrame>
        <p:nvGraphicFramePr>
          <p:cNvPr id="11" name="表 10">
            <a:extLst>
              <a:ext uri="{FF2B5EF4-FFF2-40B4-BE49-F238E27FC236}">
                <a16:creationId xmlns:a16="http://schemas.microsoft.com/office/drawing/2014/main" id="{ADDE12A4-A6CA-5F41-CE36-25134797F6FF}"/>
              </a:ext>
            </a:extLst>
          </p:cNvPr>
          <p:cNvGraphicFramePr>
            <a:graphicFrameLocks noGrp="1"/>
          </p:cNvGraphicFramePr>
          <p:nvPr>
            <p:extLst>
              <p:ext uri="{D42A27DB-BD31-4B8C-83A1-F6EECF244321}">
                <p14:modId xmlns:p14="http://schemas.microsoft.com/office/powerpoint/2010/main" val="3954359641"/>
              </p:ext>
            </p:extLst>
          </p:nvPr>
        </p:nvGraphicFramePr>
        <p:xfrm>
          <a:off x="197147" y="5204959"/>
          <a:ext cx="2448000" cy="288000"/>
        </p:xfrm>
        <a:graphic>
          <a:graphicData uri="http://schemas.openxmlformats.org/drawingml/2006/table">
            <a:tbl>
              <a:tblPr firstRow="1" bandRow="1">
                <a:tableStyleId>{5C22544A-7EE6-4342-B048-85BDC9FD1C3A}</a:tableStyleId>
              </a:tblPr>
              <a:tblGrid>
                <a:gridCol w="2448000">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本事業メリットの例</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2" name="テキスト ボックス 23">
            <a:extLst>
              <a:ext uri="{FF2B5EF4-FFF2-40B4-BE49-F238E27FC236}">
                <a16:creationId xmlns:a16="http://schemas.microsoft.com/office/drawing/2014/main" id="{EFA43C09-2AA0-C6CC-F1F7-3540E781F533}"/>
              </a:ext>
            </a:extLst>
          </p:cNvPr>
          <p:cNvSpPr txBox="1">
            <a:spLocks noChangeArrowheads="1"/>
          </p:cNvSpPr>
          <p:nvPr/>
        </p:nvSpPr>
        <p:spPr bwMode="auto">
          <a:xfrm>
            <a:off x="881346" y="5801070"/>
            <a:ext cx="4980495" cy="63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0" tIns="72000" rIns="72000" bIns="36000">
            <a:noAutofit/>
          </a:bodyPr>
          <a:lstStyle>
            <a:lvl1pPr marL="171450" indent="-171450">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144000" indent="-144000">
              <a:buClr>
                <a:schemeClr val="tx2"/>
              </a:buClr>
              <a:buFont typeface="Arial" panose="020B0604020202020204" pitchFamily="34" charset="0"/>
              <a:buChar char="•"/>
            </a:pPr>
            <a:r>
              <a:rPr lang="ja-JP" altLang="en-US">
                <a:latin typeface="Meiryo UI" panose="020B0604030504040204" pitchFamily="50" charset="-128"/>
                <a:ea typeface="Meiryo UI" panose="020B0604030504040204" pitchFamily="50" charset="-128"/>
              </a:rPr>
              <a:t>福祉的な課題から学校に通えていない児童が利用し、見守りが可能になる。</a:t>
            </a:r>
            <a:endParaRPr lang="en-US" altLang="ja-JP">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77F7D881-B4CC-8C12-ACDE-34E9C4EB53D1}"/>
              </a:ext>
            </a:extLst>
          </p:cNvPr>
          <p:cNvGraphicFramePr>
            <a:graphicFrameLocks noGrp="1"/>
          </p:cNvGraphicFramePr>
          <p:nvPr>
            <p:extLst>
              <p:ext uri="{D42A27DB-BD31-4B8C-83A1-F6EECF244321}">
                <p14:modId xmlns:p14="http://schemas.microsoft.com/office/powerpoint/2010/main" val="411046980"/>
              </p:ext>
            </p:extLst>
          </p:nvPr>
        </p:nvGraphicFramePr>
        <p:xfrm>
          <a:off x="881346" y="5513070"/>
          <a:ext cx="4980495" cy="288000"/>
        </p:xfrm>
        <a:graphic>
          <a:graphicData uri="http://schemas.openxmlformats.org/drawingml/2006/table">
            <a:tbl>
              <a:tblPr firstRow="1" bandRow="1">
                <a:tableStyleId>{5C22544A-7EE6-4342-B048-85BDC9FD1C3A}</a:tableStyleId>
              </a:tblPr>
              <a:tblGrid>
                <a:gridCol w="4980495">
                  <a:extLst>
                    <a:ext uri="{9D8B030D-6E8A-4147-A177-3AD203B41FA5}">
                      <a16:colId xmlns:a16="http://schemas.microsoft.com/office/drawing/2014/main" val="2167884414"/>
                    </a:ext>
                  </a:extLst>
                </a:gridCol>
              </a:tblGrid>
              <a:tr h="288000">
                <a:tc>
                  <a:txBody>
                    <a:bodyPr/>
                    <a:lstStyle/>
                    <a:p>
                      <a:r>
                        <a:rPr kumimoji="1" lang="ja-JP" altLang="en-US" sz="1400">
                          <a:solidFill>
                            <a:schemeClr val="tx2"/>
                          </a:solidFill>
                        </a:rPr>
                        <a:t>既存事業では支援が届いていない児童にアプローチできる</a:t>
                      </a:r>
                      <a:endParaRPr kumimoji="1" lang="en-US" altLang="ja-JP" sz="1400">
                        <a:solidFill>
                          <a:schemeClr val="bg1">
                            <a:lumMod val="75000"/>
                          </a:schemeClr>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4" name="テキスト ボックス 23">
            <a:extLst>
              <a:ext uri="{FF2B5EF4-FFF2-40B4-BE49-F238E27FC236}">
                <a16:creationId xmlns:a16="http://schemas.microsoft.com/office/drawing/2014/main" id="{A6F7EAEC-76CD-3F94-AB7E-AF4026E758CF}"/>
              </a:ext>
            </a:extLst>
          </p:cNvPr>
          <p:cNvSpPr txBox="1">
            <a:spLocks noChangeArrowheads="1"/>
          </p:cNvSpPr>
          <p:nvPr/>
        </p:nvSpPr>
        <p:spPr bwMode="auto">
          <a:xfrm>
            <a:off x="881346" y="6451404"/>
            <a:ext cx="6040270" cy="63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0" tIns="72000" rIns="72000" bIns="36000">
            <a:noAutofit/>
          </a:bodyPr>
          <a:lstStyle>
            <a:lvl1pPr marL="171450" indent="-171450">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144000" indent="-144000">
              <a:buClr>
                <a:schemeClr val="tx2"/>
              </a:buClr>
              <a:buFont typeface="Arial" panose="020B0604020202020204" pitchFamily="34" charset="0"/>
              <a:buChar char="•"/>
            </a:pPr>
            <a:r>
              <a:rPr lang="ja-JP" altLang="en-US">
                <a:latin typeface="Meiryo UI" panose="020B0604030504040204" pitchFamily="50" charset="-128"/>
                <a:ea typeface="Meiryo UI" panose="020B0604030504040204" pitchFamily="50" charset="-128"/>
              </a:rPr>
              <a:t>ネグレクト状態で入浴できていなかった児童が、生活習慣を取り戻す。</a:t>
            </a:r>
            <a:endParaRPr lang="en-US" altLang="ja-JP">
              <a:latin typeface="Meiryo UI" panose="020B0604030504040204" pitchFamily="50" charset="-128"/>
              <a:ea typeface="Meiryo UI" panose="020B0604030504040204" pitchFamily="50" charset="-128"/>
            </a:endParaRPr>
          </a:p>
          <a:p>
            <a:pPr marL="144000" indent="-144000">
              <a:buClr>
                <a:schemeClr val="tx2"/>
              </a:buClr>
              <a:buFont typeface="Arial" panose="020B0604020202020204" pitchFamily="34" charset="0"/>
              <a:buChar char="•"/>
            </a:pPr>
            <a:endParaRPr lang="en-US" altLang="ja-JP">
              <a:latin typeface="Meiryo UI" panose="020B0604030504040204" pitchFamily="50" charset="-128"/>
              <a:ea typeface="Meiryo UI" panose="020B0604030504040204" pitchFamily="50" charset="-128"/>
            </a:endParaRPr>
          </a:p>
        </p:txBody>
      </p:sp>
      <p:graphicFrame>
        <p:nvGraphicFramePr>
          <p:cNvPr id="15" name="表 14">
            <a:extLst>
              <a:ext uri="{FF2B5EF4-FFF2-40B4-BE49-F238E27FC236}">
                <a16:creationId xmlns:a16="http://schemas.microsoft.com/office/drawing/2014/main" id="{031C5C56-850E-6EF0-8A8E-E1855117C0E7}"/>
              </a:ext>
            </a:extLst>
          </p:cNvPr>
          <p:cNvGraphicFramePr>
            <a:graphicFrameLocks noGrp="1"/>
          </p:cNvGraphicFramePr>
          <p:nvPr>
            <p:extLst>
              <p:ext uri="{D42A27DB-BD31-4B8C-83A1-F6EECF244321}">
                <p14:modId xmlns:p14="http://schemas.microsoft.com/office/powerpoint/2010/main" val="2537640390"/>
              </p:ext>
            </p:extLst>
          </p:nvPr>
        </p:nvGraphicFramePr>
        <p:xfrm>
          <a:off x="881346" y="6163404"/>
          <a:ext cx="4980495" cy="288000"/>
        </p:xfrm>
        <a:graphic>
          <a:graphicData uri="http://schemas.openxmlformats.org/drawingml/2006/table">
            <a:tbl>
              <a:tblPr firstRow="1" bandRow="1">
                <a:tableStyleId>{5C22544A-7EE6-4342-B048-85BDC9FD1C3A}</a:tableStyleId>
              </a:tblPr>
              <a:tblGrid>
                <a:gridCol w="4980495">
                  <a:extLst>
                    <a:ext uri="{9D8B030D-6E8A-4147-A177-3AD203B41FA5}">
                      <a16:colId xmlns:a16="http://schemas.microsoft.com/office/drawing/2014/main" val="2167884414"/>
                    </a:ext>
                  </a:extLst>
                </a:gridCol>
              </a:tblGrid>
              <a:tr h="288000">
                <a:tc>
                  <a:txBody>
                    <a:bodyPr/>
                    <a:lstStyle/>
                    <a:p>
                      <a:r>
                        <a:rPr kumimoji="1" lang="ja-JP" altLang="en-US" sz="1400">
                          <a:solidFill>
                            <a:schemeClr val="tx2"/>
                          </a:solidFill>
                        </a:rPr>
                        <a:t>児童の生活環境が改善する</a:t>
                      </a:r>
                      <a:endParaRPr kumimoji="1" lang="en-US" altLang="ja-JP" sz="1400">
                        <a:solidFill>
                          <a:schemeClr val="bg1">
                            <a:lumMod val="75000"/>
                          </a:schemeClr>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6" name="テキスト ボックス 23">
            <a:extLst>
              <a:ext uri="{FF2B5EF4-FFF2-40B4-BE49-F238E27FC236}">
                <a16:creationId xmlns:a16="http://schemas.microsoft.com/office/drawing/2014/main" id="{8BC1A2A5-E78B-A664-B54F-EF1251BE7D1A}"/>
              </a:ext>
            </a:extLst>
          </p:cNvPr>
          <p:cNvSpPr txBox="1">
            <a:spLocks noChangeArrowheads="1"/>
          </p:cNvSpPr>
          <p:nvPr/>
        </p:nvSpPr>
        <p:spPr bwMode="auto">
          <a:xfrm>
            <a:off x="881346" y="7101738"/>
            <a:ext cx="5207846" cy="63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0" tIns="72000" rIns="72000" bIns="36000">
            <a:noAutofit/>
          </a:bodyPr>
          <a:lstStyle>
            <a:lvl1pPr marL="171450" indent="-171450">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144000" indent="-144000">
              <a:buClr>
                <a:schemeClr val="tx2"/>
              </a:buClr>
              <a:buFont typeface="Arial" panose="020B0604020202020204" pitchFamily="34" charset="0"/>
              <a:buChar char="•"/>
            </a:pPr>
            <a:r>
              <a:rPr lang="ja-JP" altLang="en-US">
                <a:latin typeface="Meiryo UI" panose="020B0604030504040204" pitchFamily="50" charset="-128"/>
                <a:ea typeface="Meiryo UI" panose="020B0604030504040204" pitchFamily="50" charset="-128"/>
              </a:rPr>
              <a:t>児童に居場所ができることで、保護者の精神的負担軽減が図れる。</a:t>
            </a:r>
            <a:endParaRPr lang="en-US" altLang="ja-JP">
              <a:latin typeface="Meiryo UI" panose="020B0604030504040204" pitchFamily="50" charset="-128"/>
              <a:ea typeface="Meiryo UI" panose="020B0604030504040204" pitchFamily="50" charset="-128"/>
            </a:endParaRPr>
          </a:p>
        </p:txBody>
      </p:sp>
      <p:graphicFrame>
        <p:nvGraphicFramePr>
          <p:cNvPr id="18" name="表 17">
            <a:extLst>
              <a:ext uri="{FF2B5EF4-FFF2-40B4-BE49-F238E27FC236}">
                <a16:creationId xmlns:a16="http://schemas.microsoft.com/office/drawing/2014/main" id="{6E9F7248-E821-2B97-07C1-40FA1A5BAA2F}"/>
              </a:ext>
            </a:extLst>
          </p:cNvPr>
          <p:cNvGraphicFramePr>
            <a:graphicFrameLocks noGrp="1"/>
          </p:cNvGraphicFramePr>
          <p:nvPr>
            <p:extLst>
              <p:ext uri="{D42A27DB-BD31-4B8C-83A1-F6EECF244321}">
                <p14:modId xmlns:p14="http://schemas.microsoft.com/office/powerpoint/2010/main" val="3487449323"/>
              </p:ext>
            </p:extLst>
          </p:nvPr>
        </p:nvGraphicFramePr>
        <p:xfrm>
          <a:off x="881346" y="6813738"/>
          <a:ext cx="4980495" cy="288000"/>
        </p:xfrm>
        <a:graphic>
          <a:graphicData uri="http://schemas.openxmlformats.org/drawingml/2006/table">
            <a:tbl>
              <a:tblPr firstRow="1" bandRow="1">
                <a:tableStyleId>{5C22544A-7EE6-4342-B048-85BDC9FD1C3A}</a:tableStyleId>
              </a:tblPr>
              <a:tblGrid>
                <a:gridCol w="4980495">
                  <a:extLst>
                    <a:ext uri="{9D8B030D-6E8A-4147-A177-3AD203B41FA5}">
                      <a16:colId xmlns:a16="http://schemas.microsoft.com/office/drawing/2014/main" val="2167884414"/>
                    </a:ext>
                  </a:extLst>
                </a:gridCol>
              </a:tblGrid>
              <a:tr h="288000">
                <a:tc>
                  <a:txBody>
                    <a:bodyPr/>
                    <a:lstStyle/>
                    <a:p>
                      <a:r>
                        <a:rPr kumimoji="1" lang="ja-JP" altLang="en-US" sz="1400">
                          <a:solidFill>
                            <a:schemeClr val="tx2"/>
                          </a:solidFill>
                        </a:rPr>
                        <a:t>保護者の負担が軽減される</a:t>
                      </a:r>
                      <a:endParaRPr kumimoji="1" lang="en-US" altLang="ja-JP" sz="1400">
                        <a:solidFill>
                          <a:schemeClr val="bg1">
                            <a:lumMod val="75000"/>
                          </a:schemeClr>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19" name="テキスト ボックス 23">
            <a:extLst>
              <a:ext uri="{FF2B5EF4-FFF2-40B4-BE49-F238E27FC236}">
                <a16:creationId xmlns:a16="http://schemas.microsoft.com/office/drawing/2014/main" id="{722A9354-1118-2B0F-B792-57357E785EBE}"/>
              </a:ext>
            </a:extLst>
          </p:cNvPr>
          <p:cNvSpPr txBox="1">
            <a:spLocks noChangeArrowheads="1"/>
          </p:cNvSpPr>
          <p:nvPr/>
        </p:nvSpPr>
        <p:spPr bwMode="auto">
          <a:xfrm>
            <a:off x="881346" y="7752072"/>
            <a:ext cx="6040270" cy="63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0" tIns="72000" rIns="72000" bIns="36000">
            <a:noAutofit/>
          </a:bodyPr>
          <a:lstStyle>
            <a:lvl1pPr marL="171450" indent="-171450">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144000" indent="-144000">
              <a:buClr>
                <a:schemeClr val="tx2"/>
              </a:buClr>
              <a:buFont typeface="Arial" panose="020B0604020202020204" pitchFamily="34" charset="0"/>
              <a:buChar char="•"/>
            </a:pPr>
            <a:r>
              <a:rPr lang="ja-JP" altLang="en-US">
                <a:latin typeface="Meiryo UI" panose="020B0604030504040204" pitchFamily="50" charset="-128"/>
                <a:ea typeface="Meiryo UI" panose="020B0604030504040204" pitchFamily="50" charset="-128"/>
              </a:rPr>
              <a:t>虐待リスクや家庭の困難を、拠点での見守りから早期把握できる。</a:t>
            </a:r>
            <a:endParaRPr lang="en-US" altLang="ja-JP">
              <a:latin typeface="Meiryo UI" panose="020B0604030504040204" pitchFamily="50" charset="-128"/>
              <a:ea typeface="Meiryo UI" panose="020B0604030504040204" pitchFamily="50" charset="-128"/>
            </a:endParaRPr>
          </a:p>
        </p:txBody>
      </p:sp>
      <p:graphicFrame>
        <p:nvGraphicFramePr>
          <p:cNvPr id="20" name="表 19">
            <a:extLst>
              <a:ext uri="{FF2B5EF4-FFF2-40B4-BE49-F238E27FC236}">
                <a16:creationId xmlns:a16="http://schemas.microsoft.com/office/drawing/2014/main" id="{D4FEAE8A-6297-03D9-5938-96E761534A32}"/>
              </a:ext>
            </a:extLst>
          </p:cNvPr>
          <p:cNvGraphicFramePr>
            <a:graphicFrameLocks noGrp="1"/>
          </p:cNvGraphicFramePr>
          <p:nvPr>
            <p:extLst>
              <p:ext uri="{D42A27DB-BD31-4B8C-83A1-F6EECF244321}">
                <p14:modId xmlns:p14="http://schemas.microsoft.com/office/powerpoint/2010/main" val="3112026205"/>
              </p:ext>
            </p:extLst>
          </p:nvPr>
        </p:nvGraphicFramePr>
        <p:xfrm>
          <a:off x="881346" y="7464072"/>
          <a:ext cx="4980495" cy="288000"/>
        </p:xfrm>
        <a:graphic>
          <a:graphicData uri="http://schemas.openxmlformats.org/drawingml/2006/table">
            <a:tbl>
              <a:tblPr firstRow="1" bandRow="1">
                <a:tableStyleId>{5C22544A-7EE6-4342-B048-85BDC9FD1C3A}</a:tableStyleId>
              </a:tblPr>
              <a:tblGrid>
                <a:gridCol w="4980495">
                  <a:extLst>
                    <a:ext uri="{9D8B030D-6E8A-4147-A177-3AD203B41FA5}">
                      <a16:colId xmlns:a16="http://schemas.microsoft.com/office/drawing/2014/main" val="2167884414"/>
                    </a:ext>
                  </a:extLst>
                </a:gridCol>
              </a:tblGrid>
              <a:tr h="288000">
                <a:tc>
                  <a:txBody>
                    <a:bodyPr/>
                    <a:lstStyle/>
                    <a:p>
                      <a:r>
                        <a:rPr kumimoji="1" lang="ja-JP" altLang="en-US" sz="1400">
                          <a:solidFill>
                            <a:schemeClr val="tx2"/>
                          </a:solidFill>
                        </a:rPr>
                        <a:t>深刻な問題の早期発見につながる</a:t>
                      </a:r>
                      <a:endParaRPr kumimoji="1" lang="en-US" altLang="ja-JP" sz="1400">
                        <a:solidFill>
                          <a:schemeClr val="bg1">
                            <a:lumMod val="75000"/>
                          </a:schemeClr>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21" name="テキスト ボックス 23">
            <a:extLst>
              <a:ext uri="{FF2B5EF4-FFF2-40B4-BE49-F238E27FC236}">
                <a16:creationId xmlns:a16="http://schemas.microsoft.com/office/drawing/2014/main" id="{A1AA84B9-8FD7-DD0C-6781-B0CB5817B499}"/>
              </a:ext>
            </a:extLst>
          </p:cNvPr>
          <p:cNvSpPr txBox="1">
            <a:spLocks noChangeArrowheads="1"/>
          </p:cNvSpPr>
          <p:nvPr/>
        </p:nvSpPr>
        <p:spPr bwMode="auto">
          <a:xfrm>
            <a:off x="881346" y="8402406"/>
            <a:ext cx="6040270" cy="63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0" tIns="72000" rIns="72000" bIns="36000">
            <a:noAutofit/>
          </a:bodyPr>
          <a:lstStyle>
            <a:lvl1pPr marL="171450" indent="-171450">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144000" indent="-144000">
              <a:buClr>
                <a:schemeClr val="tx2"/>
              </a:buClr>
              <a:buFont typeface="Arial" panose="020B0604020202020204" pitchFamily="34" charset="0"/>
              <a:buChar char="•"/>
            </a:pPr>
            <a:r>
              <a:rPr lang="ja-JP" altLang="en-US">
                <a:latin typeface="Meiryo UI" panose="020B0604030504040204" pitchFamily="50" charset="-128"/>
                <a:ea typeface="Meiryo UI" panose="020B0604030504040204" pitchFamily="50" charset="-128"/>
              </a:rPr>
              <a:t>早期支援により、生活保護や児童相談対応の増加を防ぐ可能性がある。</a:t>
            </a:r>
            <a:endParaRPr lang="en-US" altLang="ja-JP">
              <a:latin typeface="Meiryo UI" panose="020B0604030504040204" pitchFamily="50" charset="-128"/>
              <a:ea typeface="Meiryo UI" panose="020B0604030504040204" pitchFamily="50" charset="-128"/>
            </a:endParaRPr>
          </a:p>
        </p:txBody>
      </p:sp>
      <p:graphicFrame>
        <p:nvGraphicFramePr>
          <p:cNvPr id="22" name="表 21">
            <a:extLst>
              <a:ext uri="{FF2B5EF4-FFF2-40B4-BE49-F238E27FC236}">
                <a16:creationId xmlns:a16="http://schemas.microsoft.com/office/drawing/2014/main" id="{C3B1A3AB-7D5F-1704-79DE-56B05E4BB89A}"/>
              </a:ext>
            </a:extLst>
          </p:cNvPr>
          <p:cNvGraphicFramePr>
            <a:graphicFrameLocks noGrp="1"/>
          </p:cNvGraphicFramePr>
          <p:nvPr>
            <p:extLst>
              <p:ext uri="{D42A27DB-BD31-4B8C-83A1-F6EECF244321}">
                <p14:modId xmlns:p14="http://schemas.microsoft.com/office/powerpoint/2010/main" val="2012141537"/>
              </p:ext>
            </p:extLst>
          </p:nvPr>
        </p:nvGraphicFramePr>
        <p:xfrm>
          <a:off x="881346" y="8114406"/>
          <a:ext cx="4980495" cy="288000"/>
        </p:xfrm>
        <a:graphic>
          <a:graphicData uri="http://schemas.openxmlformats.org/drawingml/2006/table">
            <a:tbl>
              <a:tblPr firstRow="1" bandRow="1">
                <a:tableStyleId>{5C22544A-7EE6-4342-B048-85BDC9FD1C3A}</a:tableStyleId>
              </a:tblPr>
              <a:tblGrid>
                <a:gridCol w="4980495">
                  <a:extLst>
                    <a:ext uri="{9D8B030D-6E8A-4147-A177-3AD203B41FA5}">
                      <a16:colId xmlns:a16="http://schemas.microsoft.com/office/drawing/2014/main" val="2167884414"/>
                    </a:ext>
                  </a:extLst>
                </a:gridCol>
              </a:tblGrid>
              <a:tr h="288000">
                <a:tc>
                  <a:txBody>
                    <a:bodyPr/>
                    <a:lstStyle/>
                    <a:p>
                      <a:r>
                        <a:rPr kumimoji="1" lang="ja-JP" altLang="en-US" sz="1400">
                          <a:solidFill>
                            <a:schemeClr val="tx2"/>
                          </a:solidFill>
                        </a:rPr>
                        <a:t>将来的な行政コストの抑制につながる</a:t>
                      </a:r>
                      <a:endParaRPr kumimoji="1" lang="en-US" altLang="ja-JP" sz="1400">
                        <a:solidFill>
                          <a:schemeClr val="bg1">
                            <a:lumMod val="75000"/>
                          </a:schemeClr>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
        <p:nvSpPr>
          <p:cNvPr id="4" name="タイトル 3">
            <a:extLst>
              <a:ext uri="{FF2B5EF4-FFF2-40B4-BE49-F238E27FC236}">
                <a16:creationId xmlns:a16="http://schemas.microsoft.com/office/drawing/2014/main" id="{4C31C789-3BFE-0AA3-9B55-DEB7FD346704}"/>
              </a:ext>
            </a:extLst>
          </p:cNvPr>
          <p:cNvSpPr>
            <a:spLocks noGrp="1"/>
          </p:cNvSpPr>
          <p:nvPr>
            <p:ph type="title"/>
          </p:nvPr>
        </p:nvSpPr>
        <p:spPr/>
        <p:txBody>
          <a:bodyPr/>
          <a:lstStyle/>
          <a:p>
            <a:r>
              <a:rPr lang="ja-JP" altLang="en-US"/>
              <a:t>事業</a:t>
            </a:r>
            <a:r>
              <a:rPr lang="ja-JP" altLang="en-US">
                <a:solidFill>
                  <a:schemeClr val="tx2"/>
                </a:solidFill>
              </a:rPr>
              <a:t>検討・準備時</a:t>
            </a:r>
          </a:p>
        </p:txBody>
      </p:sp>
      <p:sp>
        <p:nvSpPr>
          <p:cNvPr id="2" name="テキスト ボックス 23">
            <a:extLst>
              <a:ext uri="{FF2B5EF4-FFF2-40B4-BE49-F238E27FC236}">
                <a16:creationId xmlns:a16="http://schemas.microsoft.com/office/drawing/2014/main" id="{2EF9B15A-8A5E-7688-0382-0BF01F952818}"/>
              </a:ext>
            </a:extLst>
          </p:cNvPr>
          <p:cNvSpPr txBox="1">
            <a:spLocks noChangeArrowheads="1"/>
          </p:cNvSpPr>
          <p:nvPr/>
        </p:nvSpPr>
        <p:spPr bwMode="auto">
          <a:xfrm>
            <a:off x="881346" y="9005310"/>
            <a:ext cx="6040270" cy="63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6000" tIns="72000" rIns="72000" bIns="36000">
            <a:noAutofit/>
          </a:bodyPr>
          <a:lstStyle>
            <a:lvl1pPr marL="171450" indent="-171450">
              <a:defRPr kumimoji="1" sz="1200">
                <a:solidFill>
                  <a:schemeClr val="tx1"/>
                </a:solidFill>
                <a:latin typeface="Arial" panose="020B0604020202020204" pitchFamily="34" charset="0"/>
                <a:ea typeface="ＭＳ Ｐゴシック" panose="020B0600070205080204" pitchFamily="50" charset="-128"/>
              </a:defRPr>
            </a:lvl1pPr>
            <a:lvl2pPr marL="742950" indent="-285750">
              <a:defRPr kumimoji="1" sz="1200">
                <a:solidFill>
                  <a:schemeClr val="tx1"/>
                </a:solidFill>
                <a:latin typeface="Arial" panose="020B0604020202020204" pitchFamily="34" charset="0"/>
                <a:ea typeface="ＭＳ Ｐゴシック" panose="020B0600070205080204" pitchFamily="50" charset="-128"/>
              </a:defRPr>
            </a:lvl2pPr>
            <a:lvl3pPr marL="1143000" indent="-228600">
              <a:defRPr kumimoji="1" sz="1200">
                <a:solidFill>
                  <a:schemeClr val="tx1"/>
                </a:solidFill>
                <a:latin typeface="Arial" panose="020B0604020202020204" pitchFamily="34" charset="0"/>
                <a:ea typeface="ＭＳ Ｐゴシック" panose="020B0600070205080204" pitchFamily="50" charset="-128"/>
              </a:defRPr>
            </a:lvl3pPr>
            <a:lvl4pPr marL="1600200" indent="-228600">
              <a:defRPr kumimoji="1" sz="1200">
                <a:solidFill>
                  <a:schemeClr val="tx1"/>
                </a:solidFill>
                <a:latin typeface="Arial" panose="020B0604020202020204" pitchFamily="34" charset="0"/>
                <a:ea typeface="ＭＳ Ｐゴシック" panose="020B0600070205080204" pitchFamily="50" charset="-128"/>
              </a:defRPr>
            </a:lvl4pPr>
            <a:lvl5pPr marL="2057400" indent="-228600">
              <a:defRPr kumimoji="1" sz="12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1200">
                <a:solidFill>
                  <a:schemeClr val="tx1"/>
                </a:solidFill>
                <a:latin typeface="Arial" panose="020B0604020202020204" pitchFamily="34" charset="0"/>
                <a:ea typeface="ＭＳ Ｐゴシック" panose="020B0600070205080204" pitchFamily="50" charset="-128"/>
              </a:defRPr>
            </a:lvl9pPr>
          </a:lstStyle>
          <a:p>
            <a:pPr marL="144000" indent="-144000">
              <a:buClr>
                <a:schemeClr val="tx2"/>
              </a:buClr>
              <a:buFont typeface="Arial" panose="020B0604020202020204" pitchFamily="34" charset="0"/>
              <a:buChar char="•"/>
            </a:pPr>
            <a:r>
              <a:rPr lang="ja-JP" altLang="en-US">
                <a:latin typeface="Meiryo UI" panose="020B0604030504040204" pitchFamily="50" charset="-128"/>
                <a:ea typeface="Meiryo UI" panose="020B0604030504040204" pitchFamily="50" charset="-128"/>
              </a:rPr>
              <a:t>虐待予防のみならず、ヤングケアラーに対する支援としても活用可能である。</a:t>
            </a:r>
            <a:endParaRPr lang="en-US" altLang="ja-JP">
              <a:latin typeface="Meiryo UI" panose="020B0604030504040204" pitchFamily="50" charset="-128"/>
              <a:ea typeface="Meiryo UI" panose="020B0604030504040204" pitchFamily="50" charset="-128"/>
            </a:endParaRPr>
          </a:p>
        </p:txBody>
      </p:sp>
      <p:graphicFrame>
        <p:nvGraphicFramePr>
          <p:cNvPr id="3" name="表 2">
            <a:extLst>
              <a:ext uri="{FF2B5EF4-FFF2-40B4-BE49-F238E27FC236}">
                <a16:creationId xmlns:a16="http://schemas.microsoft.com/office/drawing/2014/main" id="{285B3F2A-71A0-0D09-5052-5479F362BFF1}"/>
              </a:ext>
            </a:extLst>
          </p:cNvPr>
          <p:cNvGraphicFramePr>
            <a:graphicFrameLocks noGrp="1"/>
          </p:cNvGraphicFramePr>
          <p:nvPr>
            <p:extLst>
              <p:ext uri="{D42A27DB-BD31-4B8C-83A1-F6EECF244321}">
                <p14:modId xmlns:p14="http://schemas.microsoft.com/office/powerpoint/2010/main" val="184717096"/>
              </p:ext>
            </p:extLst>
          </p:nvPr>
        </p:nvGraphicFramePr>
        <p:xfrm>
          <a:off x="881346" y="8717310"/>
          <a:ext cx="4980495" cy="288000"/>
        </p:xfrm>
        <a:graphic>
          <a:graphicData uri="http://schemas.openxmlformats.org/drawingml/2006/table">
            <a:tbl>
              <a:tblPr firstRow="1" bandRow="1">
                <a:tableStyleId>{5C22544A-7EE6-4342-B048-85BDC9FD1C3A}</a:tableStyleId>
              </a:tblPr>
              <a:tblGrid>
                <a:gridCol w="4980495">
                  <a:extLst>
                    <a:ext uri="{9D8B030D-6E8A-4147-A177-3AD203B41FA5}">
                      <a16:colId xmlns:a16="http://schemas.microsoft.com/office/drawing/2014/main" val="2167884414"/>
                    </a:ext>
                  </a:extLst>
                </a:gridCol>
              </a:tblGrid>
              <a:tr h="288000">
                <a:tc>
                  <a:txBody>
                    <a:bodyPr/>
                    <a:lstStyle/>
                    <a:p>
                      <a:r>
                        <a:rPr kumimoji="1" lang="ja-JP" altLang="en-US" sz="1400">
                          <a:solidFill>
                            <a:schemeClr val="tx2"/>
                          </a:solidFill>
                        </a:rPr>
                        <a:t>ヤングケアラー支援につながる</a:t>
                      </a:r>
                      <a:endParaRPr kumimoji="1" lang="en-US" altLang="ja-JP" sz="1400">
                        <a:solidFill>
                          <a:schemeClr val="bg1">
                            <a:lumMod val="75000"/>
                          </a:schemeClr>
                        </a:solidFill>
                      </a:endParaRPr>
                    </a:p>
                  </a:txBody>
                  <a:tcPr marL="180000" marR="0" marT="0" marB="0" anchor="ctr">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Tree>
    <p:extLst>
      <p:ext uri="{BB962C8B-B14F-4D97-AF65-F5344CB8AC3E}">
        <p14:creationId xmlns:p14="http://schemas.microsoft.com/office/powerpoint/2010/main" val="2177425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95C1D-F911-F9E8-F796-A76D2EFA4DC0}"/>
            </a:ext>
          </a:extLst>
        </p:cNvPr>
        <p:cNvGrpSpPr/>
        <p:nvPr/>
      </p:nvGrpSpPr>
      <p:grpSpPr>
        <a:xfrm>
          <a:off x="0" y="0"/>
          <a:ext cx="0" cy="0"/>
          <a:chOff x="0" y="0"/>
          <a:chExt cx="0" cy="0"/>
        </a:xfrm>
      </p:grpSpPr>
      <p:sp>
        <p:nvSpPr>
          <p:cNvPr id="8" name="Rectangle 11">
            <a:extLst>
              <a:ext uri="{FF2B5EF4-FFF2-40B4-BE49-F238E27FC236}">
                <a16:creationId xmlns:a16="http://schemas.microsoft.com/office/drawing/2014/main" id="{401CBE7B-0B0A-3644-61C6-FC98AE75733D}"/>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dirty="0">
                <a:latin typeface="+mn-ea"/>
              </a:rPr>
              <a:t>出所：株式会社日本総合研究所作成</a:t>
            </a:r>
          </a:p>
        </p:txBody>
      </p:sp>
      <p:sp>
        <p:nvSpPr>
          <p:cNvPr id="99" name="正方形/長方形 98">
            <a:extLst>
              <a:ext uri="{FF2B5EF4-FFF2-40B4-BE49-F238E27FC236}">
                <a16:creationId xmlns:a16="http://schemas.microsoft.com/office/drawing/2014/main" id="{B468D239-FA08-DC43-95F3-EA28F9853B46}"/>
              </a:ext>
            </a:extLst>
          </p:cNvPr>
          <p:cNvSpPr/>
          <p:nvPr/>
        </p:nvSpPr>
        <p:spPr bwMode="gray">
          <a:xfrm>
            <a:off x="829501" y="932413"/>
            <a:ext cx="28800" cy="252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0" name="正方形/長方形 99">
            <a:extLst>
              <a:ext uri="{FF2B5EF4-FFF2-40B4-BE49-F238E27FC236}">
                <a16:creationId xmlns:a16="http://schemas.microsoft.com/office/drawing/2014/main" id="{9CF3A6CC-C015-C6AA-A539-7C07636FD2B2}"/>
              </a:ext>
            </a:extLst>
          </p:cNvPr>
          <p:cNvSpPr/>
          <p:nvPr/>
        </p:nvSpPr>
        <p:spPr bwMode="gray">
          <a:xfrm>
            <a:off x="766439" y="932413"/>
            <a:ext cx="28800" cy="216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1" name="正方形/長方形 100">
            <a:extLst>
              <a:ext uri="{FF2B5EF4-FFF2-40B4-BE49-F238E27FC236}">
                <a16:creationId xmlns:a16="http://schemas.microsoft.com/office/drawing/2014/main" id="{7B7D55BA-E1F6-F928-B005-7065368D1473}"/>
              </a:ext>
            </a:extLst>
          </p:cNvPr>
          <p:cNvSpPr/>
          <p:nvPr/>
        </p:nvSpPr>
        <p:spPr bwMode="gray">
          <a:xfrm>
            <a:off x="703377" y="932413"/>
            <a:ext cx="28800" cy="180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2" name="正方形/長方形 101">
            <a:extLst>
              <a:ext uri="{FF2B5EF4-FFF2-40B4-BE49-F238E27FC236}">
                <a16:creationId xmlns:a16="http://schemas.microsoft.com/office/drawing/2014/main" id="{ED7B1AF5-DA5F-421D-AAE3-2A06A5F55C97}"/>
              </a:ext>
            </a:extLst>
          </p:cNvPr>
          <p:cNvSpPr/>
          <p:nvPr/>
        </p:nvSpPr>
        <p:spPr bwMode="gray">
          <a:xfrm>
            <a:off x="640315" y="932413"/>
            <a:ext cx="28800" cy="144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9" name="二等辺三角形 88">
            <a:extLst>
              <a:ext uri="{FF2B5EF4-FFF2-40B4-BE49-F238E27FC236}">
                <a16:creationId xmlns:a16="http://schemas.microsoft.com/office/drawing/2014/main" id="{EA0C49C1-FDF1-F539-E357-9D5DD94DC5E0}"/>
              </a:ext>
            </a:extLst>
          </p:cNvPr>
          <p:cNvSpPr/>
          <p:nvPr/>
        </p:nvSpPr>
        <p:spPr>
          <a:xfrm rot="14031581">
            <a:off x="1039474" y="10499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8A77B167-B2D8-A350-48C7-7E9C9EF31507}"/>
              </a:ext>
            </a:extLst>
          </p:cNvPr>
          <p:cNvSpPr/>
          <p:nvPr/>
        </p:nvSpPr>
        <p:spPr>
          <a:xfrm>
            <a:off x="1266663" y="9050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8764E525-01CA-56C3-348C-65668367E025}"/>
              </a:ext>
            </a:extLst>
          </p:cNvPr>
          <p:cNvSpPr/>
          <p:nvPr/>
        </p:nvSpPr>
        <p:spPr>
          <a:xfrm>
            <a:off x="1361532" y="9805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sp>
        <p:nvSpPr>
          <p:cNvPr id="6" name="正方形/長方形 5">
            <a:extLst>
              <a:ext uri="{FF2B5EF4-FFF2-40B4-BE49-F238E27FC236}">
                <a16:creationId xmlns:a16="http://schemas.microsoft.com/office/drawing/2014/main" id="{470EFDFF-CEBB-D06C-5CB8-6AB82549FC0F}"/>
              </a:ext>
            </a:extLst>
          </p:cNvPr>
          <p:cNvSpPr/>
          <p:nvPr/>
        </p:nvSpPr>
        <p:spPr>
          <a:xfrm>
            <a:off x="1808425" y="980534"/>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本事業の「量の見込み」の算出が難しい・・・</a:t>
            </a:r>
          </a:p>
        </p:txBody>
      </p:sp>
      <p:sp>
        <p:nvSpPr>
          <p:cNvPr id="17" name="グラフィックス 80" descr="オフィス ワーカー (女性) 単色塗りつぶし">
            <a:extLst>
              <a:ext uri="{FF2B5EF4-FFF2-40B4-BE49-F238E27FC236}">
                <a16:creationId xmlns:a16="http://schemas.microsoft.com/office/drawing/2014/main" id="{A9AA9205-15D5-9B24-4876-0FF72A17DDAC}"/>
              </a:ext>
            </a:extLst>
          </p:cNvPr>
          <p:cNvSpPr/>
          <p:nvPr/>
        </p:nvSpPr>
        <p:spPr>
          <a:xfrm>
            <a:off x="320761" y="11104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grpSp>
        <p:nvGrpSpPr>
          <p:cNvPr id="70" name="グラフィックス 41" descr="教授 男性 単色塗りつぶし">
            <a:extLst>
              <a:ext uri="{FF2B5EF4-FFF2-40B4-BE49-F238E27FC236}">
                <a16:creationId xmlns:a16="http://schemas.microsoft.com/office/drawing/2014/main" id="{2E24336B-BB09-4F28-BD61-800EEE51A8D4}"/>
              </a:ext>
            </a:extLst>
          </p:cNvPr>
          <p:cNvGrpSpPr/>
          <p:nvPr/>
        </p:nvGrpSpPr>
        <p:grpSpPr>
          <a:xfrm>
            <a:off x="5823140" y="3966989"/>
            <a:ext cx="762510" cy="800100"/>
            <a:chOff x="5823140" y="3966989"/>
            <a:chExt cx="762510" cy="800100"/>
          </a:xfrm>
          <a:solidFill>
            <a:schemeClr val="tx2"/>
          </a:solidFill>
        </p:grpSpPr>
        <p:sp>
          <p:nvSpPr>
            <p:cNvPr id="71" name="フリーフォーム: 図形 70">
              <a:extLst>
                <a:ext uri="{FF2B5EF4-FFF2-40B4-BE49-F238E27FC236}">
                  <a16:creationId xmlns:a16="http://schemas.microsoft.com/office/drawing/2014/main" id="{5FD8C840-083D-053B-0C26-E82D43593537}"/>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72" name="フリーフォーム: 図形 71">
              <a:extLst>
                <a:ext uri="{FF2B5EF4-FFF2-40B4-BE49-F238E27FC236}">
                  <a16:creationId xmlns:a16="http://schemas.microsoft.com/office/drawing/2014/main" id="{60BB2E7D-4034-588C-8B28-3BE0E13D1E2F}"/>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73" name="フリーフォーム: 図形 72">
              <a:extLst>
                <a:ext uri="{FF2B5EF4-FFF2-40B4-BE49-F238E27FC236}">
                  <a16:creationId xmlns:a16="http://schemas.microsoft.com/office/drawing/2014/main" id="{9C4A6AFA-199C-0EBD-A3F1-71E3DF97A813}"/>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74" name="フリーフォーム: 図形 73">
              <a:extLst>
                <a:ext uri="{FF2B5EF4-FFF2-40B4-BE49-F238E27FC236}">
                  <a16:creationId xmlns:a16="http://schemas.microsoft.com/office/drawing/2014/main" id="{2E55B917-6B7A-B59B-3FA1-E86CF313F1CB}"/>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75" name="フリーフォーム: 図形 74">
              <a:extLst>
                <a:ext uri="{FF2B5EF4-FFF2-40B4-BE49-F238E27FC236}">
                  <a16:creationId xmlns:a16="http://schemas.microsoft.com/office/drawing/2014/main" id="{04379E7B-B33C-56EA-5F04-475F3B78152E}"/>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76" name="二等辺三角形 75">
            <a:extLst>
              <a:ext uri="{FF2B5EF4-FFF2-40B4-BE49-F238E27FC236}">
                <a16:creationId xmlns:a16="http://schemas.microsoft.com/office/drawing/2014/main" id="{06F2546A-CE96-E06A-72F5-9082B044C659}"/>
              </a:ext>
            </a:extLst>
          </p:cNvPr>
          <p:cNvSpPr/>
          <p:nvPr/>
        </p:nvSpPr>
        <p:spPr>
          <a:xfrm rot="7568419" flipH="1">
            <a:off x="5655753" y="3580099"/>
            <a:ext cx="239312"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77" name="四角形: 角を丸くする 76">
            <a:extLst>
              <a:ext uri="{FF2B5EF4-FFF2-40B4-BE49-F238E27FC236}">
                <a16:creationId xmlns:a16="http://schemas.microsoft.com/office/drawing/2014/main" id="{2E188C54-E646-5B72-5138-E5BE1DCD1FA9}"/>
              </a:ext>
            </a:extLst>
          </p:cNvPr>
          <p:cNvSpPr/>
          <p:nvPr/>
        </p:nvSpPr>
        <p:spPr>
          <a:xfrm>
            <a:off x="197147" y="2243033"/>
            <a:ext cx="5399999" cy="1903902"/>
          </a:xfrm>
          <a:prstGeom prst="roundRect">
            <a:avLst>
              <a:gd name="adj" fmla="val 4540"/>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sp>
        <p:nvSpPr>
          <p:cNvPr id="78" name="四角形: 角を丸くする 77">
            <a:extLst>
              <a:ext uri="{FF2B5EF4-FFF2-40B4-BE49-F238E27FC236}">
                <a16:creationId xmlns:a16="http://schemas.microsoft.com/office/drawing/2014/main" id="{1F499DAE-2DA3-11B4-52C4-A08F6BD2B141}"/>
              </a:ext>
            </a:extLst>
          </p:cNvPr>
          <p:cNvSpPr/>
          <p:nvPr/>
        </p:nvSpPr>
        <p:spPr>
          <a:xfrm>
            <a:off x="322940" y="2364044"/>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79" name="正方形/長方形 78">
            <a:extLst>
              <a:ext uri="{FF2B5EF4-FFF2-40B4-BE49-F238E27FC236}">
                <a16:creationId xmlns:a16="http://schemas.microsoft.com/office/drawing/2014/main" id="{C18A0752-6D37-28E3-6951-AB734024F585}"/>
              </a:ext>
            </a:extLst>
          </p:cNvPr>
          <p:cNvSpPr/>
          <p:nvPr/>
        </p:nvSpPr>
        <p:spPr>
          <a:xfrm>
            <a:off x="746119" y="2363154"/>
            <a:ext cx="4976820"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量の見込みの算出例をご紹介します！</a:t>
            </a:r>
          </a:p>
        </p:txBody>
      </p:sp>
      <p:sp>
        <p:nvSpPr>
          <p:cNvPr id="80" name="四角形: 角を丸くする 79">
            <a:extLst>
              <a:ext uri="{FF2B5EF4-FFF2-40B4-BE49-F238E27FC236}">
                <a16:creationId xmlns:a16="http://schemas.microsoft.com/office/drawing/2014/main" id="{110251AC-29C4-8D16-0DF9-EF64AD272B9E}"/>
              </a:ext>
            </a:extLst>
          </p:cNvPr>
          <p:cNvSpPr/>
          <p:nvPr/>
        </p:nvSpPr>
        <p:spPr>
          <a:xfrm>
            <a:off x="322940" y="2871568"/>
            <a:ext cx="5138686" cy="1502164"/>
          </a:xfrm>
          <a:prstGeom prst="roundRect">
            <a:avLst>
              <a:gd name="adj" fmla="val 3140"/>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「量の見込み」の算出は、「対象児童数」について一義的な定義・算出が難しく、</a:t>
            </a:r>
            <a:r>
              <a:rPr kumimoji="1" lang="ja-JP" altLang="en-US" sz="1300" b="1">
                <a:solidFill>
                  <a:schemeClr val="tx1"/>
                </a:solidFill>
                <a:latin typeface="+mn-ea"/>
              </a:rPr>
              <a:t>各自治体の実情に応じて様々な算出方法</a:t>
            </a:r>
            <a:r>
              <a:rPr kumimoji="1" lang="ja-JP" altLang="en-US" sz="1300">
                <a:solidFill>
                  <a:schemeClr val="tx1"/>
                </a:solidFill>
                <a:latin typeface="+mn-ea"/>
              </a:rPr>
              <a:t>が考えられます。</a:t>
            </a:r>
          </a:p>
          <a:p>
            <a:pPr marL="177800" indent="-177800">
              <a:spcAft>
                <a:spcPts val="300"/>
              </a:spcAft>
              <a:buFont typeface="Arial" panose="020B0604020202020204" pitchFamily="34" charset="0"/>
              <a:buChar char="•"/>
            </a:pPr>
            <a:r>
              <a:rPr kumimoji="1" lang="ja-JP" altLang="en-US" sz="1300">
                <a:solidFill>
                  <a:schemeClr val="tx1"/>
                </a:solidFill>
                <a:latin typeface="+mn-ea"/>
              </a:rPr>
              <a:t>量の見込みの算出事例を整理しましたので、以下を参考にして各自治体の実情に応じて算出方法を検討しましょう。</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endParaRPr kumimoji="1" lang="ja-JP" altLang="en-US" sz="1300">
              <a:solidFill>
                <a:schemeClr val="tx1"/>
              </a:solidFill>
              <a:latin typeface="+mn-ea"/>
            </a:endParaRPr>
          </a:p>
          <a:p>
            <a:pPr marL="177800" indent="-177800">
              <a:spcAft>
                <a:spcPts val="300"/>
              </a:spcAft>
              <a:buFont typeface="Arial" panose="020B0604020202020204" pitchFamily="34" charset="0"/>
              <a:buChar char="•"/>
            </a:pPr>
            <a:endParaRPr kumimoji="1" lang="ja-JP" altLang="en-US" sz="1300">
              <a:solidFill>
                <a:schemeClr val="tx1"/>
              </a:solidFill>
              <a:latin typeface="+mn-ea"/>
            </a:endParaRPr>
          </a:p>
        </p:txBody>
      </p:sp>
      <p:graphicFrame>
        <p:nvGraphicFramePr>
          <p:cNvPr id="2" name="表 1">
            <a:extLst>
              <a:ext uri="{FF2B5EF4-FFF2-40B4-BE49-F238E27FC236}">
                <a16:creationId xmlns:a16="http://schemas.microsoft.com/office/drawing/2014/main" id="{4714C9A1-12C9-9D66-6ED6-E21F59B9CBE8}"/>
              </a:ext>
            </a:extLst>
          </p:cNvPr>
          <p:cNvGraphicFramePr>
            <a:graphicFrameLocks noGrp="1"/>
          </p:cNvGraphicFramePr>
          <p:nvPr>
            <p:extLst>
              <p:ext uri="{D42A27DB-BD31-4B8C-83A1-F6EECF244321}">
                <p14:modId xmlns:p14="http://schemas.microsoft.com/office/powerpoint/2010/main" val="2186759216"/>
              </p:ext>
            </p:extLst>
          </p:nvPr>
        </p:nvGraphicFramePr>
        <p:xfrm>
          <a:off x="198272" y="4638425"/>
          <a:ext cx="4151351" cy="288000"/>
        </p:xfrm>
        <a:graphic>
          <a:graphicData uri="http://schemas.openxmlformats.org/drawingml/2006/table">
            <a:tbl>
              <a:tblPr firstRow="1" bandRow="1">
                <a:tableStyleId>{5C22544A-7EE6-4342-B048-85BDC9FD1C3A}</a:tableStyleId>
              </a:tblPr>
              <a:tblGrid>
                <a:gridCol w="4151351">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国が提示する算出方法を利用する場合</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grpSp>
        <p:nvGrpSpPr>
          <p:cNvPr id="4" name="グループ化 3">
            <a:extLst>
              <a:ext uri="{FF2B5EF4-FFF2-40B4-BE49-F238E27FC236}">
                <a16:creationId xmlns:a16="http://schemas.microsoft.com/office/drawing/2014/main" id="{69BBDAB8-9A5B-4B8E-3117-6AED1BCB4786}"/>
              </a:ext>
            </a:extLst>
          </p:cNvPr>
          <p:cNvGrpSpPr/>
          <p:nvPr/>
        </p:nvGrpSpPr>
        <p:grpSpPr>
          <a:xfrm>
            <a:off x="5333371" y="8578455"/>
            <a:ext cx="1264681" cy="299362"/>
            <a:chOff x="4090261" y="6979182"/>
            <a:chExt cx="1264681" cy="299362"/>
          </a:xfrm>
        </p:grpSpPr>
        <p:sp>
          <p:nvSpPr>
            <p:cNvPr id="5" name="正方形/長方形 4">
              <a:extLst>
                <a:ext uri="{FF2B5EF4-FFF2-40B4-BE49-F238E27FC236}">
                  <a16:creationId xmlns:a16="http://schemas.microsoft.com/office/drawing/2014/main" id="{08BC7EFA-6EEC-0773-15D9-E54983ADE089}"/>
                </a:ext>
              </a:extLst>
            </p:cNvPr>
            <p:cNvSpPr/>
            <p:nvPr/>
          </p:nvSpPr>
          <p:spPr>
            <a:xfrm>
              <a:off x="4149080" y="7201054"/>
              <a:ext cx="1038704" cy="77490"/>
            </a:xfrm>
            <a:prstGeom prst="rect">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tx2">
                    <a:lumMod val="50000"/>
                  </a:schemeClr>
                </a:solidFill>
                <a:latin typeface="+mn-ea"/>
                <a:cs typeface="メイリオ" panose="020B0604030504040204" pitchFamily="50" charset="-128"/>
              </a:endParaRPr>
            </a:p>
          </p:txBody>
        </p:sp>
        <p:sp>
          <p:nvSpPr>
            <p:cNvPr id="7" name="直角三角形 6">
              <a:extLst>
                <a:ext uri="{FF2B5EF4-FFF2-40B4-BE49-F238E27FC236}">
                  <a16:creationId xmlns:a16="http://schemas.microsoft.com/office/drawing/2014/main" id="{DFD28CFF-1A11-B426-47D5-48D4F9F5A2AE}"/>
                </a:ext>
              </a:extLst>
            </p:cNvPr>
            <p:cNvSpPr/>
            <p:nvPr/>
          </p:nvSpPr>
          <p:spPr>
            <a:xfrm>
              <a:off x="5033467" y="7028610"/>
              <a:ext cx="321475" cy="249934"/>
            </a:xfrm>
            <a:prstGeom prst="r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tx2">
                    <a:lumMod val="50000"/>
                  </a:schemeClr>
                </a:solidFill>
                <a:latin typeface="+mn-ea"/>
                <a:cs typeface="メイリオ" panose="020B0604030504040204" pitchFamily="50" charset="-128"/>
              </a:endParaRPr>
            </a:p>
          </p:txBody>
        </p:sp>
        <p:sp>
          <p:nvSpPr>
            <p:cNvPr id="9" name="テキスト ボックス 8">
              <a:extLst>
                <a:ext uri="{FF2B5EF4-FFF2-40B4-BE49-F238E27FC236}">
                  <a16:creationId xmlns:a16="http://schemas.microsoft.com/office/drawing/2014/main" id="{92825462-BCE9-5885-0E15-4445CC353D38}"/>
                </a:ext>
              </a:extLst>
            </p:cNvPr>
            <p:cNvSpPr txBox="1"/>
            <p:nvPr/>
          </p:nvSpPr>
          <p:spPr>
            <a:xfrm>
              <a:off x="4090261" y="6979182"/>
              <a:ext cx="840200" cy="246221"/>
            </a:xfrm>
            <a:prstGeom prst="rect">
              <a:avLst/>
            </a:prstGeom>
            <a:noFill/>
          </p:spPr>
          <p:txBody>
            <a:bodyPr wrap="square">
              <a:spAutoFit/>
            </a:bodyPr>
            <a:lstStyle/>
            <a:p>
              <a:r>
                <a:rPr kumimoji="1" lang="ja-JP" altLang="en-US" sz="1000" b="1">
                  <a:solidFill>
                    <a:schemeClr val="tx2">
                      <a:lumMod val="50000"/>
                    </a:schemeClr>
                  </a:solidFill>
                  <a:latin typeface="+mn-ea"/>
                </a:rPr>
                <a:t>次頁に続く</a:t>
              </a:r>
            </a:p>
          </p:txBody>
        </p:sp>
      </p:grpSp>
      <p:grpSp>
        <p:nvGrpSpPr>
          <p:cNvPr id="27" name="グループ化 26">
            <a:extLst>
              <a:ext uri="{FF2B5EF4-FFF2-40B4-BE49-F238E27FC236}">
                <a16:creationId xmlns:a16="http://schemas.microsoft.com/office/drawing/2014/main" id="{A2E6013D-832F-A94D-3AE0-0463ABFAFE37}"/>
              </a:ext>
            </a:extLst>
          </p:cNvPr>
          <p:cNvGrpSpPr/>
          <p:nvPr/>
        </p:nvGrpSpPr>
        <p:grpSpPr>
          <a:xfrm>
            <a:off x="255609" y="5166405"/>
            <a:ext cx="6476034" cy="1058336"/>
            <a:chOff x="255570" y="5255137"/>
            <a:chExt cx="6476034" cy="1058336"/>
          </a:xfrm>
        </p:grpSpPr>
        <p:sp>
          <p:nvSpPr>
            <p:cNvPr id="3" name="テキスト ボックス 2">
              <a:extLst>
                <a:ext uri="{FF2B5EF4-FFF2-40B4-BE49-F238E27FC236}">
                  <a16:creationId xmlns:a16="http://schemas.microsoft.com/office/drawing/2014/main" id="{85EF7B60-74F4-7E58-6090-BB626B515C10}"/>
                </a:ext>
              </a:extLst>
            </p:cNvPr>
            <p:cNvSpPr txBox="1"/>
            <p:nvPr/>
          </p:nvSpPr>
          <p:spPr>
            <a:xfrm>
              <a:off x="361019" y="5603202"/>
              <a:ext cx="4107625" cy="37229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ja-JP" altLang="en-US" sz="1600" b="1" kern="0">
                  <a:latin typeface="+mn-ea"/>
                  <a:cs typeface="メイリオ" panose="020B0604030504040204" pitchFamily="50" charset="-128"/>
                </a:rPr>
                <a:t>量の見込み（人）</a:t>
              </a:r>
              <a:r>
                <a:rPr kumimoji="1" lang="ja-JP" altLang="en-US" sz="1600" kern="0">
                  <a:latin typeface="+mn-ea"/>
                  <a:cs typeface="メイリオ" panose="020B0604030504040204" pitchFamily="50" charset="-128"/>
                </a:rPr>
                <a:t>＝　推計児童数（人）</a:t>
              </a:r>
              <a:r>
                <a:rPr kumimoji="1" lang="en-US" altLang="ja-JP" sz="1600" kern="0">
                  <a:latin typeface="+mn-ea"/>
                  <a:cs typeface="メイリオ" panose="020B0604030504040204" pitchFamily="50" charset="-128"/>
                </a:rPr>
                <a:t>×</a:t>
              </a:r>
              <a:endParaRPr kumimoji="1" lang="ja-JP" altLang="en-US" sz="1600" kern="0">
                <a:latin typeface="+mn-ea"/>
                <a:cs typeface="メイリオ" panose="020B0604030504040204" pitchFamily="50" charset="-128"/>
              </a:endParaRPr>
            </a:p>
          </p:txBody>
        </p:sp>
        <p:sp>
          <p:nvSpPr>
            <p:cNvPr id="10" name="テキスト ボックス 9">
              <a:extLst>
                <a:ext uri="{FF2B5EF4-FFF2-40B4-BE49-F238E27FC236}">
                  <a16:creationId xmlns:a16="http://schemas.microsoft.com/office/drawing/2014/main" id="{A419E56D-DE75-ADBC-56FB-F6A213EE2A85}"/>
                </a:ext>
              </a:extLst>
            </p:cNvPr>
            <p:cNvSpPr txBox="1"/>
            <p:nvPr/>
          </p:nvSpPr>
          <p:spPr>
            <a:xfrm>
              <a:off x="3926040" y="5393190"/>
              <a:ext cx="2805564" cy="372293"/>
            </a:xfrm>
            <a:prstGeom prst="rect">
              <a:avLst/>
            </a:prstGeom>
            <a:no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600" kern="0">
                  <a:latin typeface="+mn-ea"/>
                  <a:cs typeface="メイリオ" panose="020B0604030504040204" pitchFamily="50" charset="-128"/>
                </a:rPr>
                <a:t>対象児童数（人）</a:t>
              </a:r>
            </a:p>
          </p:txBody>
        </p:sp>
        <p:sp>
          <p:nvSpPr>
            <p:cNvPr id="23" name="テキスト ボックス 22">
              <a:extLst>
                <a:ext uri="{FF2B5EF4-FFF2-40B4-BE49-F238E27FC236}">
                  <a16:creationId xmlns:a16="http://schemas.microsoft.com/office/drawing/2014/main" id="{E269C23B-C939-EE1A-5CCE-23400D9EA321}"/>
                </a:ext>
              </a:extLst>
            </p:cNvPr>
            <p:cNvSpPr txBox="1"/>
            <p:nvPr/>
          </p:nvSpPr>
          <p:spPr>
            <a:xfrm>
              <a:off x="3926040" y="5860861"/>
              <a:ext cx="2805564" cy="372293"/>
            </a:xfrm>
            <a:prstGeom prst="rect">
              <a:avLst/>
            </a:prstGeom>
            <a:no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en-US" altLang="ja-JP" sz="1600" kern="0">
                  <a:latin typeface="+mn-ea"/>
                  <a:cs typeface="メイリオ" panose="020B0604030504040204" pitchFamily="50" charset="-128"/>
                </a:rPr>
                <a:t>6</a:t>
              </a:r>
              <a:r>
                <a:rPr kumimoji="1" lang="ja-JP" altLang="en-US" sz="1600" kern="0">
                  <a:latin typeface="+mn-ea"/>
                  <a:cs typeface="メイリオ" panose="020B0604030504040204" pitchFamily="50" charset="-128"/>
                </a:rPr>
                <a:t>歳以上の児童数（人）</a:t>
              </a:r>
            </a:p>
          </p:txBody>
        </p:sp>
        <p:cxnSp>
          <p:nvCxnSpPr>
            <p:cNvPr id="25" name="直線コネクタ 24">
              <a:extLst>
                <a:ext uri="{FF2B5EF4-FFF2-40B4-BE49-F238E27FC236}">
                  <a16:creationId xmlns:a16="http://schemas.microsoft.com/office/drawing/2014/main" id="{21B325AA-9979-3FBA-0454-D9A6225E65C6}"/>
                </a:ext>
              </a:extLst>
            </p:cNvPr>
            <p:cNvCxnSpPr/>
            <p:nvPr/>
          </p:nvCxnSpPr>
          <p:spPr>
            <a:xfrm>
              <a:off x="4205713" y="5803355"/>
              <a:ext cx="2206908"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7F0D32AA-A77C-5942-FF97-E71457C9D624}"/>
                </a:ext>
              </a:extLst>
            </p:cNvPr>
            <p:cNvSpPr/>
            <p:nvPr/>
          </p:nvSpPr>
          <p:spPr>
            <a:xfrm>
              <a:off x="255570" y="5255137"/>
              <a:ext cx="6241411" cy="1058336"/>
            </a:xfrm>
            <a:prstGeom prst="rect">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600" b="1">
                <a:solidFill>
                  <a:schemeClr val="bg1"/>
                </a:solidFill>
                <a:latin typeface="+mn-ea"/>
                <a:cs typeface="メイリオ" panose="020B0604030504040204" pitchFamily="50" charset="-128"/>
              </a:endParaRPr>
            </a:p>
          </p:txBody>
        </p:sp>
      </p:grpSp>
      <p:grpSp>
        <p:nvGrpSpPr>
          <p:cNvPr id="28" name="グループ化 27">
            <a:extLst>
              <a:ext uri="{FF2B5EF4-FFF2-40B4-BE49-F238E27FC236}">
                <a16:creationId xmlns:a16="http://schemas.microsoft.com/office/drawing/2014/main" id="{C421F387-D4E7-4341-0BCA-ED3F33B0A4C3}"/>
              </a:ext>
            </a:extLst>
          </p:cNvPr>
          <p:cNvGrpSpPr>
            <a:grpSpLocks noChangeAspect="1"/>
          </p:cNvGrpSpPr>
          <p:nvPr/>
        </p:nvGrpSpPr>
        <p:grpSpPr bwMode="gray">
          <a:xfrm flipH="1">
            <a:off x="367198" y="7284080"/>
            <a:ext cx="578702" cy="851484"/>
            <a:chOff x="8372476" y="2019300"/>
            <a:chExt cx="1912938" cy="2814638"/>
          </a:xfrm>
          <a:solidFill>
            <a:schemeClr val="tx1"/>
          </a:solidFill>
        </p:grpSpPr>
        <p:sp>
          <p:nvSpPr>
            <p:cNvPr id="29" name="Oval 24">
              <a:extLst>
                <a:ext uri="{FF2B5EF4-FFF2-40B4-BE49-F238E27FC236}">
                  <a16:creationId xmlns:a16="http://schemas.microsoft.com/office/drawing/2014/main" id="{87B111E6-EA1C-6310-A9E7-676289B8949B}"/>
                </a:ext>
              </a:extLst>
            </p:cNvPr>
            <p:cNvSpPr>
              <a:spLocks noChangeArrowheads="1"/>
            </p:cNvSpPr>
            <p:nvPr/>
          </p:nvSpPr>
          <p:spPr bwMode="gray">
            <a:xfrm>
              <a:off x="9237663" y="2019300"/>
              <a:ext cx="503238" cy="503238"/>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25">
              <a:extLst>
                <a:ext uri="{FF2B5EF4-FFF2-40B4-BE49-F238E27FC236}">
                  <a16:creationId xmlns:a16="http://schemas.microsoft.com/office/drawing/2014/main" id="{DA7250AF-32A1-7010-4688-AEE1FE980118}"/>
                </a:ext>
              </a:extLst>
            </p:cNvPr>
            <p:cNvSpPr>
              <a:spLocks/>
            </p:cNvSpPr>
            <p:nvPr/>
          </p:nvSpPr>
          <p:spPr bwMode="gray">
            <a:xfrm>
              <a:off x="8372476" y="2293938"/>
              <a:ext cx="1912938" cy="2540000"/>
            </a:xfrm>
            <a:custGeom>
              <a:avLst/>
              <a:gdLst>
                <a:gd name="T0" fmla="*/ 655 w 4801"/>
                <a:gd name="T1" fmla="*/ 106 h 6389"/>
                <a:gd name="T2" fmla="*/ 1313 w 4801"/>
                <a:gd name="T3" fmla="*/ 764 h 6389"/>
                <a:gd name="T4" fmla="*/ 2263 w 4801"/>
                <a:gd name="T5" fmla="*/ 764 h 6389"/>
                <a:gd name="T6" fmla="*/ 3320 w 4801"/>
                <a:gd name="T7" fmla="*/ 764 h 6389"/>
                <a:gd name="T8" fmla="*/ 3614 w 4801"/>
                <a:gd name="T9" fmla="*/ 863 h 6389"/>
                <a:gd name="T10" fmla="*/ 4352 w 4801"/>
                <a:gd name="T11" fmla="*/ 1601 h 6389"/>
                <a:gd name="T12" fmla="*/ 4399 w 4801"/>
                <a:gd name="T13" fmla="*/ 1647 h 6389"/>
                <a:gd name="T14" fmla="*/ 4423 w 4801"/>
                <a:gd name="T15" fmla="*/ 1675 h 6389"/>
                <a:gd name="T16" fmla="*/ 4481 w 4801"/>
                <a:gd name="T17" fmla="*/ 1792 h 6389"/>
                <a:gd name="T18" fmla="*/ 4762 w 4801"/>
                <a:gd name="T19" fmla="*/ 2843 h 6389"/>
                <a:gd name="T20" fmla="*/ 4635 w 4801"/>
                <a:gd name="T21" fmla="*/ 3223 h 6389"/>
                <a:gd name="T22" fmla="*/ 4635 w 4801"/>
                <a:gd name="T23" fmla="*/ 3223 h 6389"/>
                <a:gd name="T24" fmla="*/ 4062 w 4801"/>
                <a:gd name="T25" fmla="*/ 3031 h 6389"/>
                <a:gd name="T26" fmla="*/ 3715 w 4801"/>
                <a:gd name="T27" fmla="*/ 1990 h 6389"/>
                <a:gd name="T28" fmla="*/ 3715 w 4801"/>
                <a:gd name="T29" fmla="*/ 3134 h 6389"/>
                <a:gd name="T30" fmla="*/ 3714 w 4801"/>
                <a:gd name="T31" fmla="*/ 4392 h 6389"/>
                <a:gd name="T32" fmla="*/ 3715 w 4801"/>
                <a:gd name="T33" fmla="*/ 4393 h 6389"/>
                <a:gd name="T34" fmla="*/ 3714 w 4801"/>
                <a:gd name="T35" fmla="*/ 6025 h 6389"/>
                <a:gd name="T36" fmla="*/ 3352 w 4801"/>
                <a:gd name="T37" fmla="*/ 6389 h 6389"/>
                <a:gd name="T38" fmla="*/ 2989 w 4801"/>
                <a:gd name="T39" fmla="*/ 6025 h 6389"/>
                <a:gd name="T40" fmla="*/ 2989 w 4801"/>
                <a:gd name="T41" fmla="*/ 4393 h 6389"/>
                <a:gd name="T42" fmla="*/ 2989 w 4801"/>
                <a:gd name="T43" fmla="*/ 4392 h 6389"/>
                <a:gd name="T44" fmla="*/ 2989 w 4801"/>
                <a:gd name="T45" fmla="*/ 3486 h 6389"/>
                <a:gd name="T46" fmla="*/ 2626 w 4801"/>
                <a:gd name="T47" fmla="*/ 4391 h 6389"/>
                <a:gd name="T48" fmla="*/ 2626 w 4801"/>
                <a:gd name="T49" fmla="*/ 4393 h 6389"/>
                <a:gd name="T50" fmla="*/ 2626 w 4801"/>
                <a:gd name="T51" fmla="*/ 6023 h 6389"/>
                <a:gd name="T52" fmla="*/ 2626 w 4801"/>
                <a:gd name="T53" fmla="*/ 6026 h 6389"/>
                <a:gd name="T54" fmla="*/ 1900 w 4801"/>
                <a:gd name="T55" fmla="*/ 6026 h 6389"/>
                <a:gd name="T56" fmla="*/ 1900 w 4801"/>
                <a:gd name="T57" fmla="*/ 6023 h 6389"/>
                <a:gd name="T58" fmla="*/ 1900 w 4801"/>
                <a:gd name="T59" fmla="*/ 4393 h 6389"/>
                <a:gd name="T60" fmla="*/ 1900 w 4801"/>
                <a:gd name="T61" fmla="*/ 4391 h 6389"/>
                <a:gd name="T62" fmla="*/ 1900 w 4801"/>
                <a:gd name="T63" fmla="*/ 3123 h 6389"/>
                <a:gd name="T64" fmla="*/ 1900 w 4801"/>
                <a:gd name="T65" fmla="*/ 1490 h 6389"/>
                <a:gd name="T66" fmla="*/ 1168 w 4801"/>
                <a:gd name="T67" fmla="*/ 1495 h 6389"/>
                <a:gd name="T68" fmla="*/ 142 w 4801"/>
                <a:gd name="T69" fmla="*/ 619 h 6389"/>
                <a:gd name="T70" fmla="*/ 142 w 4801"/>
                <a:gd name="T71" fmla="*/ 106 h 6389"/>
                <a:gd name="T72" fmla="*/ 398 w 4801"/>
                <a:gd name="T73" fmla="*/ 0 h 6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1" h="6389">
                  <a:moveTo>
                    <a:pt x="398" y="0"/>
                  </a:moveTo>
                  <a:cubicBezTo>
                    <a:pt x="491" y="0"/>
                    <a:pt x="584" y="35"/>
                    <a:pt x="655" y="106"/>
                  </a:cubicBezTo>
                  <a:lnTo>
                    <a:pt x="655" y="106"/>
                  </a:lnTo>
                  <a:lnTo>
                    <a:pt x="1313" y="764"/>
                  </a:lnTo>
                  <a:lnTo>
                    <a:pt x="2262" y="764"/>
                  </a:lnTo>
                  <a:lnTo>
                    <a:pt x="2263" y="764"/>
                  </a:lnTo>
                  <a:lnTo>
                    <a:pt x="2265" y="764"/>
                  </a:lnTo>
                  <a:lnTo>
                    <a:pt x="3320" y="764"/>
                  </a:lnTo>
                  <a:lnTo>
                    <a:pt x="3358" y="757"/>
                  </a:lnTo>
                  <a:cubicBezTo>
                    <a:pt x="3450" y="757"/>
                    <a:pt x="3543" y="792"/>
                    <a:pt x="3614" y="863"/>
                  </a:cubicBezTo>
                  <a:lnTo>
                    <a:pt x="3614" y="863"/>
                  </a:lnTo>
                  <a:lnTo>
                    <a:pt x="4352" y="1601"/>
                  </a:lnTo>
                  <a:lnTo>
                    <a:pt x="4368" y="1612"/>
                  </a:lnTo>
                  <a:lnTo>
                    <a:pt x="4399" y="1647"/>
                  </a:lnTo>
                  <a:lnTo>
                    <a:pt x="4417" y="1662"/>
                  </a:lnTo>
                  <a:lnTo>
                    <a:pt x="4423" y="1675"/>
                  </a:lnTo>
                  <a:lnTo>
                    <a:pt x="4437" y="1692"/>
                  </a:lnTo>
                  <a:cubicBezTo>
                    <a:pt x="4456" y="1722"/>
                    <a:pt x="4471" y="1755"/>
                    <a:pt x="4481" y="1792"/>
                  </a:cubicBezTo>
                  <a:lnTo>
                    <a:pt x="4481" y="1792"/>
                  </a:lnTo>
                  <a:lnTo>
                    <a:pt x="4762" y="2843"/>
                  </a:lnTo>
                  <a:lnTo>
                    <a:pt x="4762" y="2843"/>
                  </a:lnTo>
                  <a:cubicBezTo>
                    <a:pt x="4801" y="2988"/>
                    <a:pt x="4746" y="3136"/>
                    <a:pt x="4635" y="3223"/>
                  </a:cubicBezTo>
                  <a:lnTo>
                    <a:pt x="4635" y="3223"/>
                  </a:lnTo>
                  <a:lnTo>
                    <a:pt x="4635" y="3223"/>
                  </a:lnTo>
                  <a:cubicBezTo>
                    <a:pt x="4598" y="3252"/>
                    <a:pt x="4554" y="3274"/>
                    <a:pt x="4506" y="3287"/>
                  </a:cubicBezTo>
                  <a:cubicBezTo>
                    <a:pt x="4312" y="3339"/>
                    <a:pt x="4113" y="3224"/>
                    <a:pt x="4062" y="3031"/>
                  </a:cubicBezTo>
                  <a:lnTo>
                    <a:pt x="3808" y="2083"/>
                  </a:lnTo>
                  <a:lnTo>
                    <a:pt x="3715" y="1990"/>
                  </a:lnTo>
                  <a:lnTo>
                    <a:pt x="3715" y="3123"/>
                  </a:lnTo>
                  <a:lnTo>
                    <a:pt x="3715" y="3134"/>
                  </a:lnTo>
                  <a:lnTo>
                    <a:pt x="3715" y="4391"/>
                  </a:lnTo>
                  <a:lnTo>
                    <a:pt x="3714" y="4392"/>
                  </a:lnTo>
                  <a:lnTo>
                    <a:pt x="3715" y="4393"/>
                  </a:lnTo>
                  <a:lnTo>
                    <a:pt x="3715" y="4393"/>
                  </a:lnTo>
                  <a:lnTo>
                    <a:pt x="3715" y="6023"/>
                  </a:lnTo>
                  <a:lnTo>
                    <a:pt x="3714" y="6025"/>
                  </a:lnTo>
                  <a:lnTo>
                    <a:pt x="3715" y="6026"/>
                  </a:lnTo>
                  <a:cubicBezTo>
                    <a:pt x="3715" y="6226"/>
                    <a:pt x="3552" y="6389"/>
                    <a:pt x="3352" y="6389"/>
                  </a:cubicBezTo>
                  <a:cubicBezTo>
                    <a:pt x="3151" y="6389"/>
                    <a:pt x="2989" y="6226"/>
                    <a:pt x="2989" y="6026"/>
                  </a:cubicBezTo>
                  <a:lnTo>
                    <a:pt x="2989" y="6025"/>
                  </a:lnTo>
                  <a:lnTo>
                    <a:pt x="2989" y="6023"/>
                  </a:lnTo>
                  <a:lnTo>
                    <a:pt x="2989" y="4393"/>
                  </a:lnTo>
                  <a:lnTo>
                    <a:pt x="2989" y="4393"/>
                  </a:lnTo>
                  <a:lnTo>
                    <a:pt x="2989" y="4392"/>
                  </a:lnTo>
                  <a:lnTo>
                    <a:pt x="2989" y="4391"/>
                  </a:lnTo>
                  <a:lnTo>
                    <a:pt x="2989" y="3486"/>
                  </a:lnTo>
                  <a:lnTo>
                    <a:pt x="2626" y="3486"/>
                  </a:lnTo>
                  <a:lnTo>
                    <a:pt x="2626" y="4391"/>
                  </a:lnTo>
                  <a:lnTo>
                    <a:pt x="2626" y="4392"/>
                  </a:lnTo>
                  <a:lnTo>
                    <a:pt x="2626" y="4393"/>
                  </a:lnTo>
                  <a:lnTo>
                    <a:pt x="2626" y="4393"/>
                  </a:lnTo>
                  <a:lnTo>
                    <a:pt x="2626" y="6023"/>
                  </a:lnTo>
                  <a:lnTo>
                    <a:pt x="2626" y="6025"/>
                  </a:lnTo>
                  <a:lnTo>
                    <a:pt x="2626" y="6026"/>
                  </a:lnTo>
                  <a:cubicBezTo>
                    <a:pt x="2626" y="6226"/>
                    <a:pt x="2463" y="6389"/>
                    <a:pt x="2263" y="6389"/>
                  </a:cubicBezTo>
                  <a:cubicBezTo>
                    <a:pt x="2063" y="6389"/>
                    <a:pt x="1900" y="6226"/>
                    <a:pt x="1900" y="6026"/>
                  </a:cubicBezTo>
                  <a:lnTo>
                    <a:pt x="1900" y="6025"/>
                  </a:lnTo>
                  <a:lnTo>
                    <a:pt x="1900" y="6023"/>
                  </a:lnTo>
                  <a:lnTo>
                    <a:pt x="1900" y="4393"/>
                  </a:lnTo>
                  <a:lnTo>
                    <a:pt x="1900" y="4393"/>
                  </a:lnTo>
                  <a:lnTo>
                    <a:pt x="1900" y="4392"/>
                  </a:lnTo>
                  <a:lnTo>
                    <a:pt x="1900" y="4391"/>
                  </a:lnTo>
                  <a:lnTo>
                    <a:pt x="1900" y="3123"/>
                  </a:lnTo>
                  <a:lnTo>
                    <a:pt x="1900" y="3123"/>
                  </a:lnTo>
                  <a:lnTo>
                    <a:pt x="1900" y="3122"/>
                  </a:lnTo>
                  <a:lnTo>
                    <a:pt x="1900" y="1490"/>
                  </a:lnTo>
                  <a:lnTo>
                    <a:pt x="1195" y="1490"/>
                  </a:lnTo>
                  <a:lnTo>
                    <a:pt x="1168" y="1495"/>
                  </a:lnTo>
                  <a:cubicBezTo>
                    <a:pt x="1075" y="1495"/>
                    <a:pt x="982" y="1460"/>
                    <a:pt x="911" y="1389"/>
                  </a:cubicBezTo>
                  <a:lnTo>
                    <a:pt x="142" y="619"/>
                  </a:lnTo>
                  <a:cubicBezTo>
                    <a:pt x="0" y="477"/>
                    <a:pt x="0" y="248"/>
                    <a:pt x="142" y="106"/>
                  </a:cubicBezTo>
                  <a:lnTo>
                    <a:pt x="142" y="106"/>
                  </a:lnTo>
                  <a:lnTo>
                    <a:pt x="142" y="106"/>
                  </a:lnTo>
                  <a:cubicBezTo>
                    <a:pt x="213" y="35"/>
                    <a:pt x="305" y="0"/>
                    <a:pt x="3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31" name="グループ化 30">
            <a:extLst>
              <a:ext uri="{FF2B5EF4-FFF2-40B4-BE49-F238E27FC236}">
                <a16:creationId xmlns:a16="http://schemas.microsoft.com/office/drawing/2014/main" id="{3F61CECB-25BA-0330-70C0-1C39A37C6921}"/>
              </a:ext>
            </a:extLst>
          </p:cNvPr>
          <p:cNvGrpSpPr>
            <a:grpSpLocks noChangeAspect="1"/>
          </p:cNvGrpSpPr>
          <p:nvPr/>
        </p:nvGrpSpPr>
        <p:grpSpPr bwMode="gray">
          <a:xfrm>
            <a:off x="526425" y="6903010"/>
            <a:ext cx="181473" cy="86705"/>
            <a:chOff x="8285787" y="3546537"/>
            <a:chExt cx="211190" cy="100903"/>
          </a:xfrm>
          <a:solidFill>
            <a:schemeClr val="tx1"/>
          </a:solidFill>
        </p:grpSpPr>
        <p:sp>
          <p:nvSpPr>
            <p:cNvPr id="64" name="正方形/長方形 63">
              <a:extLst>
                <a:ext uri="{FF2B5EF4-FFF2-40B4-BE49-F238E27FC236}">
                  <a16:creationId xmlns:a16="http://schemas.microsoft.com/office/drawing/2014/main" id="{A96506F8-2C89-50F5-1C20-390371A3267C}"/>
                </a:ext>
              </a:extLst>
            </p:cNvPr>
            <p:cNvSpPr/>
            <p:nvPr/>
          </p:nvSpPr>
          <p:spPr bwMode="gray">
            <a:xfrm>
              <a:off x="8373384" y="3546537"/>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65" name="正方形/長方形 64">
              <a:extLst>
                <a:ext uri="{FF2B5EF4-FFF2-40B4-BE49-F238E27FC236}">
                  <a16:creationId xmlns:a16="http://schemas.microsoft.com/office/drawing/2014/main" id="{ECA976D3-B300-0E2C-C4C3-706ABAF04837}"/>
                </a:ext>
              </a:extLst>
            </p:cNvPr>
            <p:cNvSpPr/>
            <p:nvPr/>
          </p:nvSpPr>
          <p:spPr bwMode="gray">
            <a:xfrm rot="19800000">
              <a:off x="8285787" y="3575440"/>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66" name="正方形/長方形 65">
              <a:extLst>
                <a:ext uri="{FF2B5EF4-FFF2-40B4-BE49-F238E27FC236}">
                  <a16:creationId xmlns:a16="http://schemas.microsoft.com/office/drawing/2014/main" id="{6903E1CB-D12B-1AAE-B47C-B789CE153A7C}"/>
                </a:ext>
              </a:extLst>
            </p:cNvPr>
            <p:cNvSpPr/>
            <p:nvPr/>
          </p:nvSpPr>
          <p:spPr bwMode="gray">
            <a:xfrm rot="1800000">
              <a:off x="8460977" y="3575440"/>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grpSp>
      <p:sp>
        <p:nvSpPr>
          <p:cNvPr id="67" name="吹き出し: 角を丸めた四角形 66">
            <a:extLst>
              <a:ext uri="{FF2B5EF4-FFF2-40B4-BE49-F238E27FC236}">
                <a16:creationId xmlns:a16="http://schemas.microsoft.com/office/drawing/2014/main" id="{67BB5952-8A8B-7C61-3EDD-4178ED64AA42}"/>
              </a:ext>
            </a:extLst>
          </p:cNvPr>
          <p:cNvSpPr/>
          <p:nvPr/>
        </p:nvSpPr>
        <p:spPr bwMode="gray">
          <a:xfrm>
            <a:off x="1266663" y="6486642"/>
            <a:ext cx="5141812" cy="1763648"/>
          </a:xfrm>
          <a:prstGeom prst="wedgeRoundRectCallout">
            <a:avLst>
              <a:gd name="adj1" fmla="val -53652"/>
              <a:gd name="adj2" fmla="val -24184"/>
              <a:gd name="adj3" fmla="val 16667"/>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algn="ctr"/>
            <a:r>
              <a:rPr kumimoji="1" lang="ja-JP" altLang="en-US" sz="1600">
                <a:solidFill>
                  <a:schemeClr val="tx1"/>
                </a:solidFill>
                <a:latin typeface="+mn-ea"/>
                <a:cs typeface="メイリオ" panose="020B0604030504040204" pitchFamily="50" charset="-128"/>
              </a:rPr>
              <a:t>国が提示する「対象児童数」の算出方法は</a:t>
            </a:r>
            <a:endParaRPr kumimoji="1" lang="en-US" altLang="ja-JP" sz="1600">
              <a:solidFill>
                <a:schemeClr val="tx1"/>
              </a:solidFill>
              <a:latin typeface="+mn-ea"/>
              <a:cs typeface="メイリオ" panose="020B0604030504040204" pitchFamily="50" charset="-128"/>
            </a:endParaRPr>
          </a:p>
          <a:p>
            <a:pPr algn="ctr"/>
            <a:r>
              <a:rPr kumimoji="1" lang="ja-JP" altLang="en-US" sz="1600">
                <a:solidFill>
                  <a:schemeClr val="tx1"/>
                </a:solidFill>
                <a:latin typeface="+mn-ea"/>
                <a:cs typeface="メイリオ" panose="020B0604030504040204" pitchFamily="50" charset="-128"/>
              </a:rPr>
              <a:t>「相談支援員等が相談を含め対応している児童のうち、本事業の利用が望ましい児童の総計。（後略）」</a:t>
            </a:r>
            <a:endParaRPr kumimoji="1" lang="en-US" altLang="ja-JP" sz="1600">
              <a:solidFill>
                <a:schemeClr val="tx1"/>
              </a:solidFill>
              <a:latin typeface="+mn-ea"/>
              <a:cs typeface="メイリオ" panose="020B0604030504040204" pitchFamily="50" charset="-128"/>
            </a:endParaRPr>
          </a:p>
          <a:p>
            <a:pPr algn="ctr"/>
            <a:r>
              <a:rPr kumimoji="1" lang="ja-JP" altLang="en-US" sz="1600">
                <a:solidFill>
                  <a:schemeClr val="tx1"/>
                </a:solidFill>
                <a:latin typeface="+mn-ea"/>
                <a:cs typeface="メイリオ" panose="020B0604030504040204" pitchFamily="50" charset="-128"/>
              </a:rPr>
              <a:t>となっていますが、</a:t>
            </a:r>
            <a:r>
              <a:rPr kumimoji="1" lang="ja-JP" altLang="en-US" sz="1600" b="1">
                <a:solidFill>
                  <a:schemeClr val="tx1"/>
                </a:solidFill>
                <a:latin typeface="+mn-ea"/>
                <a:cs typeface="メイリオ" panose="020B0604030504040204" pitchFamily="50" charset="-128"/>
              </a:rPr>
              <a:t>実際に自治体で実践されている</a:t>
            </a:r>
            <a:br>
              <a:rPr kumimoji="1" lang="en-US" altLang="ja-JP" sz="1600" b="1">
                <a:solidFill>
                  <a:schemeClr val="tx1"/>
                </a:solidFill>
                <a:latin typeface="+mn-ea"/>
                <a:cs typeface="メイリオ" panose="020B0604030504040204" pitchFamily="50" charset="-128"/>
              </a:rPr>
            </a:br>
            <a:r>
              <a:rPr kumimoji="1" lang="ja-JP" altLang="en-US" sz="1600" b="1">
                <a:solidFill>
                  <a:schemeClr val="tx1"/>
                </a:solidFill>
                <a:latin typeface="+mn-ea"/>
                <a:cs typeface="メイリオ" panose="020B0604030504040204" pitchFamily="50" charset="-128"/>
              </a:rPr>
              <a:t>量の見込みの算出方法について次ページで紹介</a:t>
            </a:r>
            <a:r>
              <a:rPr kumimoji="1" lang="ja-JP" altLang="en-US" sz="1600">
                <a:solidFill>
                  <a:schemeClr val="tx1"/>
                </a:solidFill>
                <a:latin typeface="+mn-ea"/>
                <a:cs typeface="メイリオ" panose="020B0604030504040204" pitchFamily="50" charset="-128"/>
              </a:rPr>
              <a:t>しています。</a:t>
            </a:r>
            <a:endParaRPr kumimoji="1" lang="en-US" altLang="ja-JP" sz="1600">
              <a:solidFill>
                <a:schemeClr val="tx1"/>
              </a:solidFill>
              <a:latin typeface="+mn-ea"/>
              <a:cs typeface="メイリオ" panose="020B0604030504040204" pitchFamily="50" charset="-128"/>
            </a:endParaRPr>
          </a:p>
        </p:txBody>
      </p:sp>
      <p:sp>
        <p:nvSpPr>
          <p:cNvPr id="18" name="タイトル 17">
            <a:extLst>
              <a:ext uri="{FF2B5EF4-FFF2-40B4-BE49-F238E27FC236}">
                <a16:creationId xmlns:a16="http://schemas.microsoft.com/office/drawing/2014/main" id="{B75D3492-82A9-CF88-DD59-68EA43091B6A}"/>
              </a:ext>
            </a:extLst>
          </p:cNvPr>
          <p:cNvSpPr>
            <a:spLocks noGrp="1"/>
          </p:cNvSpPr>
          <p:nvPr>
            <p:ph type="title"/>
          </p:nvPr>
        </p:nvSpPr>
        <p:spPr/>
        <p:txBody>
          <a:bodyPr/>
          <a:lstStyle/>
          <a:p>
            <a:r>
              <a:rPr lang="ja-JP" altLang="en-US"/>
              <a:t>事業</a:t>
            </a:r>
            <a:r>
              <a:rPr lang="ja-JP" altLang="en-US">
                <a:solidFill>
                  <a:schemeClr val="tx2"/>
                </a:solidFill>
              </a:rPr>
              <a:t>検討・準備時</a:t>
            </a:r>
            <a:endParaRPr lang="ja-JP" altLang="en-US"/>
          </a:p>
        </p:txBody>
      </p:sp>
      <p:sp>
        <p:nvSpPr>
          <p:cNvPr id="11" name="Rectangle 11">
            <a:extLst>
              <a:ext uri="{FF2B5EF4-FFF2-40B4-BE49-F238E27FC236}">
                <a16:creationId xmlns:a16="http://schemas.microsoft.com/office/drawing/2014/main" id="{F92EC19E-FB63-F129-68C4-D739612F0279}"/>
              </a:ext>
            </a:extLst>
          </p:cNvPr>
          <p:cNvSpPr>
            <a:spLocks noChangeArrowheads="1"/>
          </p:cNvSpPr>
          <p:nvPr/>
        </p:nvSpPr>
        <p:spPr bwMode="gray">
          <a:xfrm>
            <a:off x="3414843" y="9148347"/>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dirty="0">
                <a:latin typeface="+mn-ea"/>
              </a:rPr>
              <a:t>出所：こども家庭庁「第三期市町村子ども・子育て支援事業計画等における</a:t>
            </a:r>
            <a:r>
              <a:rPr lang="en-US" altLang="ja-JP" sz="1000" dirty="0">
                <a:latin typeface="+mn-ea"/>
              </a:rPr>
              <a:t>『</a:t>
            </a:r>
            <a:r>
              <a:rPr lang="ja-JP" altLang="en-US" sz="1000" dirty="0">
                <a:latin typeface="+mn-ea"/>
              </a:rPr>
              <a:t>量の見込み</a:t>
            </a:r>
            <a:r>
              <a:rPr lang="en-US" altLang="ja-JP" sz="1000" dirty="0">
                <a:latin typeface="+mn-ea"/>
              </a:rPr>
              <a:t>』</a:t>
            </a:r>
            <a:r>
              <a:rPr lang="ja-JP" altLang="en-US" sz="1000" dirty="0">
                <a:latin typeface="+mn-ea"/>
              </a:rPr>
              <a:t>の算出等の考え方」</a:t>
            </a:r>
          </a:p>
        </p:txBody>
      </p:sp>
    </p:spTree>
    <p:extLst>
      <p:ext uri="{BB962C8B-B14F-4D97-AF65-F5344CB8AC3E}">
        <p14:creationId xmlns:p14="http://schemas.microsoft.com/office/powerpoint/2010/main" val="4067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テキスト ボックス 64">
            <a:extLst>
              <a:ext uri="{FF2B5EF4-FFF2-40B4-BE49-F238E27FC236}">
                <a16:creationId xmlns:a16="http://schemas.microsoft.com/office/drawing/2014/main" id="{6C5F3E7C-2A5C-CE3D-353C-DB1659839749}"/>
              </a:ext>
            </a:extLst>
          </p:cNvPr>
          <p:cNvSpPr txBox="1"/>
          <p:nvPr/>
        </p:nvSpPr>
        <p:spPr>
          <a:xfrm>
            <a:off x="351579" y="4200130"/>
            <a:ext cx="2508000" cy="2232207"/>
          </a:xfrm>
          <a:prstGeom prst="rect">
            <a:avLst/>
          </a:prstGeom>
          <a:solidFill>
            <a:srgbClr val="F2F2F2"/>
          </a:solidFill>
        </p:spPr>
        <p:txBody>
          <a:bodyPr wrap="square" lIns="72000" tIns="36000" rIns="72000" bIns="36000" rtlCol="0" anchor="ctr" anchorCtr="0">
            <a:noAutofit/>
          </a:bodyPr>
          <a:lstStyle/>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こども家庭センター</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教育委員会</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スクールソーシャルワーカー</a:t>
            </a:r>
            <a:r>
              <a:rPr kumimoji="1" lang="en-US" altLang="ja-JP" sz="1400" kern="0" dirty="0">
                <a:latin typeface="+mn-ea"/>
                <a:cs typeface="メイリオ" panose="020B0604030504040204" pitchFamily="50" charset="-128"/>
              </a:rPr>
              <a:t>(SSW)</a:t>
            </a: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要保護児童対策地域協議会</a:t>
            </a:r>
            <a:r>
              <a:rPr kumimoji="1" lang="en-US" altLang="ja-JP" sz="1400" kern="0" dirty="0">
                <a:latin typeface="+mn-ea"/>
                <a:cs typeface="メイリオ" panose="020B0604030504040204" pitchFamily="50" charset="-128"/>
              </a:rPr>
              <a:t>(</a:t>
            </a:r>
            <a:r>
              <a:rPr kumimoji="1" lang="ja-JP" altLang="en-US" sz="1400" kern="0">
                <a:latin typeface="+mn-ea"/>
                <a:cs typeface="メイリオ" panose="020B0604030504040204" pitchFamily="50" charset="-128"/>
              </a:rPr>
              <a:t>要対協</a:t>
            </a:r>
            <a:r>
              <a:rPr kumimoji="1" lang="en-US" altLang="ja-JP" sz="1400" kern="0">
                <a:latin typeface="+mn-ea"/>
                <a:cs typeface="メイリオ" panose="020B0604030504040204" pitchFamily="50" charset="-128"/>
              </a:rPr>
              <a:t>)</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　　　　　　　　　　　　　　　   </a:t>
            </a:r>
            <a:r>
              <a:rPr kumimoji="1" lang="en-US" altLang="ja-JP" sz="1400" kern="0" dirty="0">
                <a:latin typeface="+mn-ea"/>
                <a:cs typeface="メイリオ" panose="020B0604030504040204" pitchFamily="50" charset="-128"/>
              </a:rPr>
              <a:t>…</a:t>
            </a:r>
            <a:r>
              <a:rPr kumimoji="1" lang="ja-JP" altLang="en-US" sz="1400" kern="0" dirty="0">
                <a:latin typeface="+mn-ea"/>
                <a:cs typeface="メイリオ" panose="020B0604030504040204" pitchFamily="50" charset="-128"/>
              </a:rPr>
              <a:t>等</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endParaRPr kumimoji="1" lang="ja-JP" altLang="en-US" sz="1400" kern="0" dirty="0">
              <a:latin typeface="+mn-ea"/>
              <a:cs typeface="メイリオ" panose="020B0604030504040204" pitchFamily="50" charset="-128"/>
            </a:endParaRPr>
          </a:p>
        </p:txBody>
      </p:sp>
      <p:graphicFrame>
        <p:nvGraphicFramePr>
          <p:cNvPr id="11" name="表 10">
            <a:extLst>
              <a:ext uri="{FF2B5EF4-FFF2-40B4-BE49-F238E27FC236}">
                <a16:creationId xmlns:a16="http://schemas.microsoft.com/office/drawing/2014/main" id="{EEF20552-CDEB-427E-2689-5E3524148AAD}"/>
              </a:ext>
            </a:extLst>
          </p:cNvPr>
          <p:cNvGraphicFramePr>
            <a:graphicFrameLocks noGrp="1"/>
          </p:cNvGraphicFramePr>
          <p:nvPr>
            <p:extLst>
              <p:ext uri="{D42A27DB-BD31-4B8C-83A1-F6EECF244321}">
                <p14:modId xmlns:p14="http://schemas.microsoft.com/office/powerpoint/2010/main" val="874342943"/>
              </p:ext>
            </p:extLst>
          </p:nvPr>
        </p:nvGraphicFramePr>
        <p:xfrm>
          <a:off x="197146" y="2607677"/>
          <a:ext cx="4151351" cy="288000"/>
        </p:xfrm>
        <a:graphic>
          <a:graphicData uri="http://schemas.openxmlformats.org/drawingml/2006/table">
            <a:tbl>
              <a:tblPr firstRow="1" bandRow="1">
                <a:tableStyleId>{5C22544A-7EE6-4342-B048-85BDC9FD1C3A}</a:tableStyleId>
              </a:tblPr>
              <a:tblGrid>
                <a:gridCol w="4151351">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類似の居場所事業を</a:t>
                      </a:r>
                      <a:r>
                        <a:rPr kumimoji="1" lang="ja-JP" altLang="en-US" sz="1400" b="1">
                          <a:solidFill>
                            <a:schemeClr val="tx2"/>
                          </a:solidFill>
                          <a:latin typeface="Meiryo UI" panose="020B0604030504040204" pitchFamily="50" charset="-128"/>
                          <a:ea typeface="Meiryo UI" panose="020B0604030504040204" pitchFamily="50" charset="-128"/>
                        </a:rPr>
                        <a:t>実施していない</a:t>
                      </a:r>
                      <a:r>
                        <a:rPr kumimoji="1" lang="ja-JP" altLang="en-US" sz="1400" b="1">
                          <a:solidFill>
                            <a:schemeClr val="tx1"/>
                          </a:solidFill>
                          <a:latin typeface="Meiryo UI" panose="020B0604030504040204" pitchFamily="50" charset="-128"/>
                          <a:ea typeface="Meiryo UI" panose="020B0604030504040204" pitchFamily="50" charset="-128"/>
                        </a:rPr>
                        <a:t>場合</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graphicFrame>
        <p:nvGraphicFramePr>
          <p:cNvPr id="4" name="表 3">
            <a:extLst>
              <a:ext uri="{FF2B5EF4-FFF2-40B4-BE49-F238E27FC236}">
                <a16:creationId xmlns:a16="http://schemas.microsoft.com/office/drawing/2014/main" id="{33905903-2461-2CDD-F030-CC3F06560BC8}"/>
              </a:ext>
            </a:extLst>
          </p:cNvPr>
          <p:cNvGraphicFramePr>
            <a:graphicFrameLocks noGrp="1"/>
          </p:cNvGraphicFramePr>
          <p:nvPr>
            <p:extLst>
              <p:ext uri="{D42A27DB-BD31-4B8C-83A1-F6EECF244321}">
                <p14:modId xmlns:p14="http://schemas.microsoft.com/office/powerpoint/2010/main" val="3443822571"/>
              </p:ext>
            </p:extLst>
          </p:nvPr>
        </p:nvGraphicFramePr>
        <p:xfrm>
          <a:off x="197146" y="640761"/>
          <a:ext cx="4151351" cy="288000"/>
        </p:xfrm>
        <a:graphic>
          <a:graphicData uri="http://schemas.openxmlformats.org/drawingml/2006/table">
            <a:tbl>
              <a:tblPr firstRow="1" bandRow="1">
                <a:tableStyleId>{5C22544A-7EE6-4342-B048-85BDC9FD1C3A}</a:tableStyleId>
              </a:tblPr>
              <a:tblGrid>
                <a:gridCol w="4151351">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類似の居場所事業を</a:t>
                      </a:r>
                      <a:r>
                        <a:rPr kumimoji="1" lang="ja-JP" altLang="en-US" sz="1400" b="1">
                          <a:solidFill>
                            <a:schemeClr val="tx2"/>
                          </a:solidFill>
                          <a:latin typeface="Meiryo UI" panose="020B0604030504040204" pitchFamily="50" charset="-128"/>
                          <a:ea typeface="Meiryo UI" panose="020B0604030504040204" pitchFamily="50" charset="-128"/>
                        </a:rPr>
                        <a:t>実施している</a:t>
                      </a:r>
                      <a:r>
                        <a:rPr kumimoji="1" lang="ja-JP" altLang="en-US" sz="1400" b="1">
                          <a:solidFill>
                            <a:schemeClr val="tx1"/>
                          </a:solidFill>
                          <a:latin typeface="Meiryo UI" panose="020B0604030504040204" pitchFamily="50" charset="-128"/>
                          <a:ea typeface="Meiryo UI" panose="020B0604030504040204" pitchFamily="50" charset="-128"/>
                        </a:rPr>
                        <a:t>場合</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grpSp>
        <p:nvGrpSpPr>
          <p:cNvPr id="5" name="グループ化 4">
            <a:extLst>
              <a:ext uri="{FF2B5EF4-FFF2-40B4-BE49-F238E27FC236}">
                <a16:creationId xmlns:a16="http://schemas.microsoft.com/office/drawing/2014/main" id="{83A8B9DB-1979-5F81-2363-2AC54429AC0A}"/>
              </a:ext>
            </a:extLst>
          </p:cNvPr>
          <p:cNvGrpSpPr>
            <a:grpSpLocks noChangeAspect="1"/>
          </p:cNvGrpSpPr>
          <p:nvPr/>
        </p:nvGrpSpPr>
        <p:grpSpPr bwMode="gray">
          <a:xfrm flipH="1">
            <a:off x="462200" y="1414477"/>
            <a:ext cx="578702" cy="851484"/>
            <a:chOff x="8372476" y="2019300"/>
            <a:chExt cx="1912938" cy="2814638"/>
          </a:xfrm>
          <a:solidFill>
            <a:schemeClr val="tx1"/>
          </a:solidFill>
        </p:grpSpPr>
        <p:sp>
          <p:nvSpPr>
            <p:cNvPr id="6" name="Oval 24">
              <a:extLst>
                <a:ext uri="{FF2B5EF4-FFF2-40B4-BE49-F238E27FC236}">
                  <a16:creationId xmlns:a16="http://schemas.microsoft.com/office/drawing/2014/main" id="{E1334905-7894-7BA5-0528-26FBC4690373}"/>
                </a:ext>
              </a:extLst>
            </p:cNvPr>
            <p:cNvSpPr>
              <a:spLocks noChangeArrowheads="1"/>
            </p:cNvSpPr>
            <p:nvPr/>
          </p:nvSpPr>
          <p:spPr bwMode="gray">
            <a:xfrm>
              <a:off x="9237663" y="2019300"/>
              <a:ext cx="503238" cy="503238"/>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 name="Freeform 25">
              <a:extLst>
                <a:ext uri="{FF2B5EF4-FFF2-40B4-BE49-F238E27FC236}">
                  <a16:creationId xmlns:a16="http://schemas.microsoft.com/office/drawing/2014/main" id="{0E6AE5F1-BCBD-4588-2CA3-47CA3D334ADD}"/>
                </a:ext>
              </a:extLst>
            </p:cNvPr>
            <p:cNvSpPr>
              <a:spLocks/>
            </p:cNvSpPr>
            <p:nvPr/>
          </p:nvSpPr>
          <p:spPr bwMode="gray">
            <a:xfrm>
              <a:off x="8372476" y="2293938"/>
              <a:ext cx="1912938" cy="2540000"/>
            </a:xfrm>
            <a:custGeom>
              <a:avLst/>
              <a:gdLst>
                <a:gd name="T0" fmla="*/ 655 w 4801"/>
                <a:gd name="T1" fmla="*/ 106 h 6389"/>
                <a:gd name="T2" fmla="*/ 1313 w 4801"/>
                <a:gd name="T3" fmla="*/ 764 h 6389"/>
                <a:gd name="T4" fmla="*/ 2263 w 4801"/>
                <a:gd name="T5" fmla="*/ 764 h 6389"/>
                <a:gd name="T6" fmla="*/ 3320 w 4801"/>
                <a:gd name="T7" fmla="*/ 764 h 6389"/>
                <a:gd name="T8" fmla="*/ 3614 w 4801"/>
                <a:gd name="T9" fmla="*/ 863 h 6389"/>
                <a:gd name="T10" fmla="*/ 4352 w 4801"/>
                <a:gd name="T11" fmla="*/ 1601 h 6389"/>
                <a:gd name="T12" fmla="*/ 4399 w 4801"/>
                <a:gd name="T13" fmla="*/ 1647 h 6389"/>
                <a:gd name="T14" fmla="*/ 4423 w 4801"/>
                <a:gd name="T15" fmla="*/ 1675 h 6389"/>
                <a:gd name="T16" fmla="*/ 4481 w 4801"/>
                <a:gd name="T17" fmla="*/ 1792 h 6389"/>
                <a:gd name="T18" fmla="*/ 4762 w 4801"/>
                <a:gd name="T19" fmla="*/ 2843 h 6389"/>
                <a:gd name="T20" fmla="*/ 4635 w 4801"/>
                <a:gd name="T21" fmla="*/ 3223 h 6389"/>
                <a:gd name="T22" fmla="*/ 4635 w 4801"/>
                <a:gd name="T23" fmla="*/ 3223 h 6389"/>
                <a:gd name="T24" fmla="*/ 4062 w 4801"/>
                <a:gd name="T25" fmla="*/ 3031 h 6389"/>
                <a:gd name="T26" fmla="*/ 3715 w 4801"/>
                <a:gd name="T27" fmla="*/ 1990 h 6389"/>
                <a:gd name="T28" fmla="*/ 3715 w 4801"/>
                <a:gd name="T29" fmla="*/ 3134 h 6389"/>
                <a:gd name="T30" fmla="*/ 3714 w 4801"/>
                <a:gd name="T31" fmla="*/ 4392 h 6389"/>
                <a:gd name="T32" fmla="*/ 3715 w 4801"/>
                <a:gd name="T33" fmla="*/ 4393 h 6389"/>
                <a:gd name="T34" fmla="*/ 3714 w 4801"/>
                <a:gd name="T35" fmla="*/ 6025 h 6389"/>
                <a:gd name="T36" fmla="*/ 3352 w 4801"/>
                <a:gd name="T37" fmla="*/ 6389 h 6389"/>
                <a:gd name="T38" fmla="*/ 2989 w 4801"/>
                <a:gd name="T39" fmla="*/ 6025 h 6389"/>
                <a:gd name="T40" fmla="*/ 2989 w 4801"/>
                <a:gd name="T41" fmla="*/ 4393 h 6389"/>
                <a:gd name="T42" fmla="*/ 2989 w 4801"/>
                <a:gd name="T43" fmla="*/ 4392 h 6389"/>
                <a:gd name="T44" fmla="*/ 2989 w 4801"/>
                <a:gd name="T45" fmla="*/ 3486 h 6389"/>
                <a:gd name="T46" fmla="*/ 2626 w 4801"/>
                <a:gd name="T47" fmla="*/ 4391 h 6389"/>
                <a:gd name="T48" fmla="*/ 2626 w 4801"/>
                <a:gd name="T49" fmla="*/ 4393 h 6389"/>
                <a:gd name="T50" fmla="*/ 2626 w 4801"/>
                <a:gd name="T51" fmla="*/ 6023 h 6389"/>
                <a:gd name="T52" fmla="*/ 2626 w 4801"/>
                <a:gd name="T53" fmla="*/ 6026 h 6389"/>
                <a:gd name="T54" fmla="*/ 1900 w 4801"/>
                <a:gd name="T55" fmla="*/ 6026 h 6389"/>
                <a:gd name="T56" fmla="*/ 1900 w 4801"/>
                <a:gd name="T57" fmla="*/ 6023 h 6389"/>
                <a:gd name="T58" fmla="*/ 1900 w 4801"/>
                <a:gd name="T59" fmla="*/ 4393 h 6389"/>
                <a:gd name="T60" fmla="*/ 1900 w 4801"/>
                <a:gd name="T61" fmla="*/ 4391 h 6389"/>
                <a:gd name="T62" fmla="*/ 1900 w 4801"/>
                <a:gd name="T63" fmla="*/ 3123 h 6389"/>
                <a:gd name="T64" fmla="*/ 1900 w 4801"/>
                <a:gd name="T65" fmla="*/ 1490 h 6389"/>
                <a:gd name="T66" fmla="*/ 1168 w 4801"/>
                <a:gd name="T67" fmla="*/ 1495 h 6389"/>
                <a:gd name="T68" fmla="*/ 142 w 4801"/>
                <a:gd name="T69" fmla="*/ 619 h 6389"/>
                <a:gd name="T70" fmla="*/ 142 w 4801"/>
                <a:gd name="T71" fmla="*/ 106 h 6389"/>
                <a:gd name="T72" fmla="*/ 398 w 4801"/>
                <a:gd name="T73" fmla="*/ 0 h 6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1" h="6389">
                  <a:moveTo>
                    <a:pt x="398" y="0"/>
                  </a:moveTo>
                  <a:cubicBezTo>
                    <a:pt x="491" y="0"/>
                    <a:pt x="584" y="35"/>
                    <a:pt x="655" y="106"/>
                  </a:cubicBezTo>
                  <a:lnTo>
                    <a:pt x="655" y="106"/>
                  </a:lnTo>
                  <a:lnTo>
                    <a:pt x="1313" y="764"/>
                  </a:lnTo>
                  <a:lnTo>
                    <a:pt x="2262" y="764"/>
                  </a:lnTo>
                  <a:lnTo>
                    <a:pt x="2263" y="764"/>
                  </a:lnTo>
                  <a:lnTo>
                    <a:pt x="2265" y="764"/>
                  </a:lnTo>
                  <a:lnTo>
                    <a:pt x="3320" y="764"/>
                  </a:lnTo>
                  <a:lnTo>
                    <a:pt x="3358" y="757"/>
                  </a:lnTo>
                  <a:cubicBezTo>
                    <a:pt x="3450" y="757"/>
                    <a:pt x="3543" y="792"/>
                    <a:pt x="3614" y="863"/>
                  </a:cubicBezTo>
                  <a:lnTo>
                    <a:pt x="3614" y="863"/>
                  </a:lnTo>
                  <a:lnTo>
                    <a:pt x="4352" y="1601"/>
                  </a:lnTo>
                  <a:lnTo>
                    <a:pt x="4368" y="1612"/>
                  </a:lnTo>
                  <a:lnTo>
                    <a:pt x="4399" y="1647"/>
                  </a:lnTo>
                  <a:lnTo>
                    <a:pt x="4417" y="1662"/>
                  </a:lnTo>
                  <a:lnTo>
                    <a:pt x="4423" y="1675"/>
                  </a:lnTo>
                  <a:lnTo>
                    <a:pt x="4437" y="1692"/>
                  </a:lnTo>
                  <a:cubicBezTo>
                    <a:pt x="4456" y="1722"/>
                    <a:pt x="4471" y="1755"/>
                    <a:pt x="4481" y="1792"/>
                  </a:cubicBezTo>
                  <a:lnTo>
                    <a:pt x="4481" y="1792"/>
                  </a:lnTo>
                  <a:lnTo>
                    <a:pt x="4762" y="2843"/>
                  </a:lnTo>
                  <a:lnTo>
                    <a:pt x="4762" y="2843"/>
                  </a:lnTo>
                  <a:cubicBezTo>
                    <a:pt x="4801" y="2988"/>
                    <a:pt x="4746" y="3136"/>
                    <a:pt x="4635" y="3223"/>
                  </a:cubicBezTo>
                  <a:lnTo>
                    <a:pt x="4635" y="3223"/>
                  </a:lnTo>
                  <a:lnTo>
                    <a:pt x="4635" y="3223"/>
                  </a:lnTo>
                  <a:cubicBezTo>
                    <a:pt x="4598" y="3252"/>
                    <a:pt x="4554" y="3274"/>
                    <a:pt x="4506" y="3287"/>
                  </a:cubicBezTo>
                  <a:cubicBezTo>
                    <a:pt x="4312" y="3339"/>
                    <a:pt x="4113" y="3224"/>
                    <a:pt x="4062" y="3031"/>
                  </a:cubicBezTo>
                  <a:lnTo>
                    <a:pt x="3808" y="2083"/>
                  </a:lnTo>
                  <a:lnTo>
                    <a:pt x="3715" y="1990"/>
                  </a:lnTo>
                  <a:lnTo>
                    <a:pt x="3715" y="3123"/>
                  </a:lnTo>
                  <a:lnTo>
                    <a:pt x="3715" y="3134"/>
                  </a:lnTo>
                  <a:lnTo>
                    <a:pt x="3715" y="4391"/>
                  </a:lnTo>
                  <a:lnTo>
                    <a:pt x="3714" y="4392"/>
                  </a:lnTo>
                  <a:lnTo>
                    <a:pt x="3715" y="4393"/>
                  </a:lnTo>
                  <a:lnTo>
                    <a:pt x="3715" y="4393"/>
                  </a:lnTo>
                  <a:lnTo>
                    <a:pt x="3715" y="6023"/>
                  </a:lnTo>
                  <a:lnTo>
                    <a:pt x="3714" y="6025"/>
                  </a:lnTo>
                  <a:lnTo>
                    <a:pt x="3715" y="6026"/>
                  </a:lnTo>
                  <a:cubicBezTo>
                    <a:pt x="3715" y="6226"/>
                    <a:pt x="3552" y="6389"/>
                    <a:pt x="3352" y="6389"/>
                  </a:cubicBezTo>
                  <a:cubicBezTo>
                    <a:pt x="3151" y="6389"/>
                    <a:pt x="2989" y="6226"/>
                    <a:pt x="2989" y="6026"/>
                  </a:cubicBezTo>
                  <a:lnTo>
                    <a:pt x="2989" y="6025"/>
                  </a:lnTo>
                  <a:lnTo>
                    <a:pt x="2989" y="6023"/>
                  </a:lnTo>
                  <a:lnTo>
                    <a:pt x="2989" y="4393"/>
                  </a:lnTo>
                  <a:lnTo>
                    <a:pt x="2989" y="4393"/>
                  </a:lnTo>
                  <a:lnTo>
                    <a:pt x="2989" y="4392"/>
                  </a:lnTo>
                  <a:lnTo>
                    <a:pt x="2989" y="4391"/>
                  </a:lnTo>
                  <a:lnTo>
                    <a:pt x="2989" y="3486"/>
                  </a:lnTo>
                  <a:lnTo>
                    <a:pt x="2626" y="3486"/>
                  </a:lnTo>
                  <a:lnTo>
                    <a:pt x="2626" y="4391"/>
                  </a:lnTo>
                  <a:lnTo>
                    <a:pt x="2626" y="4392"/>
                  </a:lnTo>
                  <a:lnTo>
                    <a:pt x="2626" y="4393"/>
                  </a:lnTo>
                  <a:lnTo>
                    <a:pt x="2626" y="4393"/>
                  </a:lnTo>
                  <a:lnTo>
                    <a:pt x="2626" y="6023"/>
                  </a:lnTo>
                  <a:lnTo>
                    <a:pt x="2626" y="6025"/>
                  </a:lnTo>
                  <a:lnTo>
                    <a:pt x="2626" y="6026"/>
                  </a:lnTo>
                  <a:cubicBezTo>
                    <a:pt x="2626" y="6226"/>
                    <a:pt x="2463" y="6389"/>
                    <a:pt x="2263" y="6389"/>
                  </a:cubicBezTo>
                  <a:cubicBezTo>
                    <a:pt x="2063" y="6389"/>
                    <a:pt x="1900" y="6226"/>
                    <a:pt x="1900" y="6026"/>
                  </a:cubicBezTo>
                  <a:lnTo>
                    <a:pt x="1900" y="6025"/>
                  </a:lnTo>
                  <a:lnTo>
                    <a:pt x="1900" y="6023"/>
                  </a:lnTo>
                  <a:lnTo>
                    <a:pt x="1900" y="4393"/>
                  </a:lnTo>
                  <a:lnTo>
                    <a:pt x="1900" y="4393"/>
                  </a:lnTo>
                  <a:lnTo>
                    <a:pt x="1900" y="4392"/>
                  </a:lnTo>
                  <a:lnTo>
                    <a:pt x="1900" y="4391"/>
                  </a:lnTo>
                  <a:lnTo>
                    <a:pt x="1900" y="3123"/>
                  </a:lnTo>
                  <a:lnTo>
                    <a:pt x="1900" y="3123"/>
                  </a:lnTo>
                  <a:lnTo>
                    <a:pt x="1900" y="3122"/>
                  </a:lnTo>
                  <a:lnTo>
                    <a:pt x="1900" y="1490"/>
                  </a:lnTo>
                  <a:lnTo>
                    <a:pt x="1195" y="1490"/>
                  </a:lnTo>
                  <a:lnTo>
                    <a:pt x="1168" y="1495"/>
                  </a:lnTo>
                  <a:cubicBezTo>
                    <a:pt x="1075" y="1495"/>
                    <a:pt x="982" y="1460"/>
                    <a:pt x="911" y="1389"/>
                  </a:cubicBezTo>
                  <a:lnTo>
                    <a:pt x="142" y="619"/>
                  </a:lnTo>
                  <a:cubicBezTo>
                    <a:pt x="0" y="477"/>
                    <a:pt x="0" y="248"/>
                    <a:pt x="142" y="106"/>
                  </a:cubicBezTo>
                  <a:lnTo>
                    <a:pt x="142" y="106"/>
                  </a:lnTo>
                  <a:lnTo>
                    <a:pt x="142" y="106"/>
                  </a:lnTo>
                  <a:cubicBezTo>
                    <a:pt x="213" y="35"/>
                    <a:pt x="305" y="0"/>
                    <a:pt x="3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8" name="グループ化 7">
            <a:extLst>
              <a:ext uri="{FF2B5EF4-FFF2-40B4-BE49-F238E27FC236}">
                <a16:creationId xmlns:a16="http://schemas.microsoft.com/office/drawing/2014/main" id="{C6A8A14B-7CAF-BCB4-1BC5-A9BD1EE9AE95}"/>
              </a:ext>
            </a:extLst>
          </p:cNvPr>
          <p:cNvGrpSpPr>
            <a:grpSpLocks noChangeAspect="1"/>
          </p:cNvGrpSpPr>
          <p:nvPr/>
        </p:nvGrpSpPr>
        <p:grpSpPr bwMode="gray">
          <a:xfrm>
            <a:off x="620301" y="1203982"/>
            <a:ext cx="181473" cy="86705"/>
            <a:chOff x="8285787" y="3546537"/>
            <a:chExt cx="211190" cy="100903"/>
          </a:xfrm>
          <a:solidFill>
            <a:schemeClr val="tx1"/>
          </a:solidFill>
        </p:grpSpPr>
        <p:sp>
          <p:nvSpPr>
            <p:cNvPr id="9" name="正方形/長方形 8">
              <a:extLst>
                <a:ext uri="{FF2B5EF4-FFF2-40B4-BE49-F238E27FC236}">
                  <a16:creationId xmlns:a16="http://schemas.microsoft.com/office/drawing/2014/main" id="{F3674D2E-B1E0-44BB-2F5F-05AF5D34AFDC}"/>
                </a:ext>
              </a:extLst>
            </p:cNvPr>
            <p:cNvSpPr/>
            <p:nvPr/>
          </p:nvSpPr>
          <p:spPr bwMode="gray">
            <a:xfrm>
              <a:off x="8373384" y="3546537"/>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 name="正方形/長方形 9">
              <a:extLst>
                <a:ext uri="{FF2B5EF4-FFF2-40B4-BE49-F238E27FC236}">
                  <a16:creationId xmlns:a16="http://schemas.microsoft.com/office/drawing/2014/main" id="{CFB87C2A-DA12-941B-45DD-C99995DC9FB7}"/>
                </a:ext>
              </a:extLst>
            </p:cNvPr>
            <p:cNvSpPr/>
            <p:nvPr/>
          </p:nvSpPr>
          <p:spPr bwMode="gray">
            <a:xfrm rot="19800000">
              <a:off x="8285787" y="3575440"/>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2" name="正方形/長方形 11">
              <a:extLst>
                <a:ext uri="{FF2B5EF4-FFF2-40B4-BE49-F238E27FC236}">
                  <a16:creationId xmlns:a16="http://schemas.microsoft.com/office/drawing/2014/main" id="{074E22E8-F7EB-4606-B77C-2EA7586D7313}"/>
                </a:ext>
              </a:extLst>
            </p:cNvPr>
            <p:cNvSpPr/>
            <p:nvPr/>
          </p:nvSpPr>
          <p:spPr bwMode="gray">
            <a:xfrm rot="1800000">
              <a:off x="8460977" y="3575440"/>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grpSp>
      <p:sp>
        <p:nvSpPr>
          <p:cNvPr id="13" name="吹き出し: 角を丸めた四角形 12">
            <a:extLst>
              <a:ext uri="{FF2B5EF4-FFF2-40B4-BE49-F238E27FC236}">
                <a16:creationId xmlns:a16="http://schemas.microsoft.com/office/drawing/2014/main" id="{5A3E7440-2B3F-E401-1430-7047342F3248}"/>
              </a:ext>
            </a:extLst>
          </p:cNvPr>
          <p:cNvSpPr/>
          <p:nvPr/>
        </p:nvSpPr>
        <p:spPr bwMode="gray">
          <a:xfrm>
            <a:off x="1361665" y="1139781"/>
            <a:ext cx="4986982" cy="1072553"/>
          </a:xfrm>
          <a:prstGeom prst="wedgeRoundRectCallout">
            <a:avLst>
              <a:gd name="adj1" fmla="val -52456"/>
              <a:gd name="adj2" fmla="val -6018"/>
              <a:gd name="adj3" fmla="val 16667"/>
            </a:avLst>
          </a:prstGeom>
          <a:ln>
            <a:solidFill>
              <a:schemeClr val="tx2"/>
            </a:solidFill>
          </a:ln>
        </p:spPr>
        <p:style>
          <a:lnRef idx="2">
            <a:schemeClr val="dk1"/>
          </a:lnRef>
          <a:fillRef idx="1">
            <a:schemeClr val="lt1"/>
          </a:fillRef>
          <a:effectRef idx="0">
            <a:schemeClr val="dk1"/>
          </a:effectRef>
          <a:fontRef idx="minor">
            <a:schemeClr val="dk1"/>
          </a:fontRef>
        </p:style>
        <p:txBody>
          <a:bodyPr lIns="72000" tIns="0" rIns="72000" bIns="0" rtlCol="0" anchor="ctr" anchorCtr="0"/>
          <a:lstStyle/>
          <a:p>
            <a:pPr algn="ctr"/>
            <a:r>
              <a:rPr kumimoji="1" lang="ja-JP" altLang="en-US" sz="1600" dirty="0">
                <a:solidFill>
                  <a:schemeClr val="tx1"/>
                </a:solidFill>
                <a:latin typeface="+mn-ea"/>
                <a:cs typeface="メイリオ" panose="020B0604030504040204" pitchFamily="50" charset="-128"/>
              </a:rPr>
              <a:t>類似の居場所事業の利用実績をベースに本事業が必要と見込まれる児童数を算出すると効率的です！</a:t>
            </a:r>
            <a:endParaRPr kumimoji="1" lang="en-US" altLang="ja-JP" sz="1600" dirty="0">
              <a:solidFill>
                <a:schemeClr val="tx1"/>
              </a:solidFill>
              <a:latin typeface="+mn-ea"/>
              <a:cs typeface="メイリオ" panose="020B0604030504040204" pitchFamily="50" charset="-128"/>
            </a:endParaRPr>
          </a:p>
          <a:p>
            <a:pPr algn="ctr"/>
            <a:r>
              <a:rPr kumimoji="1" lang="ja-JP" altLang="en-US" sz="1600" dirty="0">
                <a:solidFill>
                  <a:schemeClr val="tx1"/>
                </a:solidFill>
                <a:latin typeface="+mn-ea"/>
                <a:cs typeface="メイリオ" panose="020B0604030504040204" pitchFamily="50" charset="-128"/>
              </a:rPr>
              <a:t>類似事業例：</a:t>
            </a:r>
            <a:r>
              <a:rPr kumimoji="1" lang="ja-JP" altLang="en-US" sz="1600" b="1" dirty="0">
                <a:solidFill>
                  <a:schemeClr val="tx1"/>
                </a:solidFill>
                <a:latin typeface="+mn-ea"/>
                <a:cs typeface="メイリオ" panose="020B0604030504040204" pitchFamily="50" charset="-128"/>
              </a:rPr>
              <a:t>日本財団「子ども第三の居場所」　</a:t>
            </a:r>
            <a:r>
              <a:rPr kumimoji="1" lang="ja-JP" altLang="en-US" sz="1600" dirty="0">
                <a:solidFill>
                  <a:schemeClr val="tx1"/>
                </a:solidFill>
                <a:latin typeface="+mn-ea"/>
                <a:cs typeface="メイリオ" panose="020B0604030504040204" pitchFamily="50" charset="-128"/>
              </a:rPr>
              <a:t>等</a:t>
            </a:r>
            <a:endParaRPr kumimoji="1" lang="en-US" altLang="ja-JP" sz="1600" dirty="0">
              <a:solidFill>
                <a:schemeClr val="tx1"/>
              </a:solidFill>
              <a:latin typeface="+mn-ea"/>
              <a:cs typeface="メイリオ" panose="020B0604030504040204" pitchFamily="50" charset="-128"/>
            </a:endParaRPr>
          </a:p>
        </p:txBody>
      </p:sp>
      <p:sp>
        <p:nvSpPr>
          <p:cNvPr id="20" name="吹き出し: 角を丸めた四角形 19">
            <a:extLst>
              <a:ext uri="{FF2B5EF4-FFF2-40B4-BE49-F238E27FC236}">
                <a16:creationId xmlns:a16="http://schemas.microsoft.com/office/drawing/2014/main" id="{4E16BEFE-4A63-B5F4-24F0-843A8AE80A75}"/>
              </a:ext>
            </a:extLst>
          </p:cNvPr>
          <p:cNvSpPr/>
          <p:nvPr/>
        </p:nvSpPr>
        <p:spPr bwMode="gray">
          <a:xfrm>
            <a:off x="316637" y="3003225"/>
            <a:ext cx="4986982" cy="654376"/>
          </a:xfrm>
          <a:prstGeom prst="wedgeRoundRectCallout">
            <a:avLst>
              <a:gd name="adj1" fmla="val 55965"/>
              <a:gd name="adj2" fmla="val -32683"/>
              <a:gd name="adj3" fmla="val 16667"/>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algn="ctr"/>
            <a:r>
              <a:rPr kumimoji="1" lang="ja-JP" altLang="en-US" sz="1600">
                <a:solidFill>
                  <a:schemeClr val="tx1"/>
                </a:solidFill>
                <a:latin typeface="+mn-ea"/>
                <a:cs typeface="メイリオ" panose="020B0604030504040204" pitchFamily="50" charset="-128"/>
              </a:rPr>
              <a:t>本事業の対象となる児童・家庭と接点を持つ</a:t>
            </a:r>
            <a:endParaRPr kumimoji="1" lang="en-US" altLang="ja-JP" sz="1600">
              <a:solidFill>
                <a:schemeClr val="tx1"/>
              </a:solidFill>
              <a:latin typeface="+mn-ea"/>
              <a:cs typeface="メイリオ" panose="020B0604030504040204" pitchFamily="50" charset="-128"/>
            </a:endParaRPr>
          </a:p>
          <a:p>
            <a:pPr algn="ctr"/>
            <a:r>
              <a:rPr kumimoji="1" lang="ja-JP" altLang="en-US" sz="1600">
                <a:solidFill>
                  <a:schemeClr val="tx1"/>
                </a:solidFill>
                <a:latin typeface="+mn-ea"/>
                <a:cs typeface="メイリオ" panose="020B0604030504040204" pitchFamily="50" charset="-128"/>
              </a:rPr>
              <a:t>関係所管への</a:t>
            </a:r>
            <a:r>
              <a:rPr kumimoji="1" lang="ja-JP" altLang="en-US" sz="1600" b="1">
                <a:solidFill>
                  <a:schemeClr val="tx1"/>
                </a:solidFill>
                <a:latin typeface="+mn-ea"/>
                <a:cs typeface="メイリオ" panose="020B0604030504040204" pitchFamily="50" charset="-128"/>
              </a:rPr>
              <a:t>ニーズ調査</a:t>
            </a:r>
            <a:r>
              <a:rPr kumimoji="1" lang="ja-JP" altLang="en-US" sz="1600">
                <a:solidFill>
                  <a:schemeClr val="tx1"/>
                </a:solidFill>
                <a:latin typeface="+mn-ea"/>
                <a:cs typeface="メイリオ" panose="020B0604030504040204" pitchFamily="50" charset="-128"/>
              </a:rPr>
              <a:t>をおすすめしています。</a:t>
            </a:r>
            <a:endParaRPr kumimoji="1" lang="en-US" altLang="ja-JP" sz="1600">
              <a:solidFill>
                <a:schemeClr val="tx1"/>
              </a:solidFill>
              <a:latin typeface="+mn-ea"/>
              <a:cs typeface="メイリオ" panose="020B0604030504040204" pitchFamily="50" charset="-128"/>
            </a:endParaRPr>
          </a:p>
        </p:txBody>
      </p:sp>
      <p:sp>
        <p:nvSpPr>
          <p:cNvPr id="27" name="吹き出し: 角を丸めた四角形 26">
            <a:extLst>
              <a:ext uri="{FF2B5EF4-FFF2-40B4-BE49-F238E27FC236}">
                <a16:creationId xmlns:a16="http://schemas.microsoft.com/office/drawing/2014/main" id="{DBDEC7E2-9941-F83E-B1AD-C707B5ABD826}"/>
              </a:ext>
            </a:extLst>
          </p:cNvPr>
          <p:cNvSpPr/>
          <p:nvPr/>
        </p:nvSpPr>
        <p:spPr bwMode="gray">
          <a:xfrm>
            <a:off x="316637" y="6518207"/>
            <a:ext cx="4986982" cy="654376"/>
          </a:xfrm>
          <a:prstGeom prst="wedgeRoundRectCallout">
            <a:avLst>
              <a:gd name="adj1" fmla="val 55699"/>
              <a:gd name="adj2" fmla="val -18506"/>
              <a:gd name="adj3" fmla="val 16667"/>
            </a:avLst>
          </a:prstGeom>
          <a:noFill/>
          <a:ln w="95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algn="ctr"/>
            <a:r>
              <a:rPr kumimoji="1" lang="ja-JP" altLang="en-US" sz="1600" b="1">
                <a:solidFill>
                  <a:schemeClr val="tx1"/>
                </a:solidFill>
                <a:latin typeface="+mn-ea"/>
                <a:cs typeface="メイリオ" panose="020B0604030504040204" pitchFamily="50" charset="-128"/>
              </a:rPr>
              <a:t>庁内保有データ</a:t>
            </a:r>
            <a:r>
              <a:rPr kumimoji="1" lang="ja-JP" altLang="en-US" sz="1600">
                <a:solidFill>
                  <a:schemeClr val="tx1"/>
                </a:solidFill>
                <a:latin typeface="+mn-ea"/>
                <a:cs typeface="メイリオ" panose="020B0604030504040204" pitchFamily="50" charset="-128"/>
              </a:rPr>
              <a:t>を活用し、一定の割合を乗じて</a:t>
            </a:r>
            <a:endParaRPr kumimoji="1" lang="en-US" altLang="ja-JP" sz="1600">
              <a:solidFill>
                <a:schemeClr val="tx1"/>
              </a:solidFill>
              <a:latin typeface="+mn-ea"/>
              <a:cs typeface="メイリオ" panose="020B0604030504040204" pitchFamily="50" charset="-128"/>
            </a:endParaRPr>
          </a:p>
          <a:p>
            <a:pPr algn="ctr"/>
            <a:r>
              <a:rPr kumimoji="1" lang="ja-JP" altLang="en-US" sz="1600">
                <a:solidFill>
                  <a:schemeClr val="tx1"/>
                </a:solidFill>
                <a:latin typeface="+mn-ea"/>
                <a:cs typeface="メイリオ" panose="020B0604030504040204" pitchFamily="50" charset="-128"/>
              </a:rPr>
              <a:t>算出することも考えられます。</a:t>
            </a:r>
            <a:endParaRPr kumimoji="1" lang="en-US" altLang="ja-JP" sz="1600">
              <a:solidFill>
                <a:schemeClr val="tx1"/>
              </a:solidFill>
              <a:latin typeface="+mn-ea"/>
              <a:cs typeface="メイリオ" panose="020B0604030504040204" pitchFamily="50" charset="-128"/>
            </a:endParaRPr>
          </a:p>
        </p:txBody>
      </p:sp>
      <p:grpSp>
        <p:nvGrpSpPr>
          <p:cNvPr id="41" name="Group 94">
            <a:extLst>
              <a:ext uri="{FF2B5EF4-FFF2-40B4-BE49-F238E27FC236}">
                <a16:creationId xmlns:a16="http://schemas.microsoft.com/office/drawing/2014/main" id="{74F81F1E-D010-072C-A19C-4FA285351DEF}"/>
              </a:ext>
            </a:extLst>
          </p:cNvPr>
          <p:cNvGrpSpPr>
            <a:grpSpLocks noChangeAspect="1"/>
          </p:cNvGrpSpPr>
          <p:nvPr/>
        </p:nvGrpSpPr>
        <p:grpSpPr bwMode="gray">
          <a:xfrm>
            <a:off x="1508301" y="5498400"/>
            <a:ext cx="900000" cy="750000"/>
            <a:chOff x="3906" y="1380"/>
            <a:chExt cx="636" cy="530"/>
          </a:xfrm>
          <a:solidFill>
            <a:schemeClr val="tx1"/>
          </a:solidFill>
        </p:grpSpPr>
        <p:sp>
          <p:nvSpPr>
            <p:cNvPr id="42" name="Freeform 95">
              <a:extLst>
                <a:ext uri="{FF2B5EF4-FFF2-40B4-BE49-F238E27FC236}">
                  <a16:creationId xmlns:a16="http://schemas.microsoft.com/office/drawing/2014/main" id="{0A079F5E-34B4-168A-DDEA-6303C4DAF6F0}"/>
                </a:ext>
              </a:extLst>
            </p:cNvPr>
            <p:cNvSpPr>
              <a:spLocks/>
            </p:cNvSpPr>
            <p:nvPr/>
          </p:nvSpPr>
          <p:spPr bwMode="gray">
            <a:xfrm>
              <a:off x="3906" y="1433"/>
              <a:ext cx="402" cy="477"/>
            </a:xfrm>
            <a:custGeom>
              <a:avLst/>
              <a:gdLst>
                <a:gd name="T0" fmla="*/ 235 w 345"/>
                <a:gd name="T1" fmla="*/ 127 h 410"/>
                <a:gd name="T2" fmla="*/ 295 w 345"/>
                <a:gd name="T3" fmla="*/ 98 h 410"/>
                <a:gd name="T4" fmla="*/ 304 w 345"/>
                <a:gd name="T5" fmla="*/ 79 h 410"/>
                <a:gd name="T6" fmla="*/ 343 w 345"/>
                <a:gd name="T7" fmla="*/ 14 h 410"/>
                <a:gd name="T8" fmla="*/ 340 w 345"/>
                <a:gd name="T9" fmla="*/ 3 h 410"/>
                <a:gd name="T10" fmla="*/ 329 w 345"/>
                <a:gd name="T11" fmla="*/ 5 h 410"/>
                <a:gd name="T12" fmla="*/ 292 w 345"/>
                <a:gd name="T13" fmla="*/ 68 h 410"/>
                <a:gd name="T14" fmla="*/ 283 w 345"/>
                <a:gd name="T15" fmla="*/ 68 h 410"/>
                <a:gd name="T16" fmla="*/ 229 w 345"/>
                <a:gd name="T17" fmla="*/ 87 h 410"/>
                <a:gd name="T18" fmla="*/ 180 w 345"/>
                <a:gd name="T19" fmla="*/ 70 h 410"/>
                <a:gd name="T20" fmla="*/ 151 w 345"/>
                <a:gd name="T21" fmla="*/ 64 h 410"/>
                <a:gd name="T22" fmla="*/ 113 w 345"/>
                <a:gd name="T23" fmla="*/ 64 h 410"/>
                <a:gd name="T24" fmla="*/ 29 w 345"/>
                <a:gd name="T25" fmla="*/ 121 h 410"/>
                <a:gd name="T26" fmla="*/ 1 w 345"/>
                <a:gd name="T27" fmla="*/ 235 h 410"/>
                <a:gd name="T28" fmla="*/ 13 w 345"/>
                <a:gd name="T29" fmla="*/ 255 h 410"/>
                <a:gd name="T30" fmla="*/ 32 w 345"/>
                <a:gd name="T31" fmla="*/ 243 h 410"/>
                <a:gd name="T32" fmla="*/ 61 w 345"/>
                <a:gd name="T33" fmla="*/ 167 h 410"/>
                <a:gd name="T34" fmla="*/ 69 w 345"/>
                <a:gd name="T35" fmla="*/ 392 h 410"/>
                <a:gd name="T36" fmla="*/ 88 w 345"/>
                <a:gd name="T37" fmla="*/ 410 h 410"/>
                <a:gd name="T38" fmla="*/ 105 w 345"/>
                <a:gd name="T39" fmla="*/ 392 h 410"/>
                <a:gd name="T40" fmla="*/ 113 w 345"/>
                <a:gd name="T41" fmla="*/ 257 h 410"/>
                <a:gd name="T42" fmla="*/ 121 w 345"/>
                <a:gd name="T43" fmla="*/ 392 h 410"/>
                <a:gd name="T44" fmla="*/ 139 w 345"/>
                <a:gd name="T45" fmla="*/ 410 h 410"/>
                <a:gd name="T46" fmla="*/ 158 w 345"/>
                <a:gd name="T47" fmla="*/ 392 h 410"/>
                <a:gd name="T48" fmla="*/ 168 w 345"/>
                <a:gd name="T49" fmla="*/ 118 h 410"/>
                <a:gd name="T50" fmla="*/ 213 w 345"/>
                <a:gd name="T51" fmla="*/ 130 h 410"/>
                <a:gd name="T52" fmla="*/ 235 w 345"/>
                <a:gd name="T53" fmla="*/ 12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5" h="410">
                  <a:moveTo>
                    <a:pt x="235" y="127"/>
                  </a:moveTo>
                  <a:cubicBezTo>
                    <a:pt x="295" y="98"/>
                    <a:pt x="295" y="98"/>
                    <a:pt x="295" y="98"/>
                  </a:cubicBezTo>
                  <a:cubicBezTo>
                    <a:pt x="303" y="95"/>
                    <a:pt x="306" y="86"/>
                    <a:pt x="304" y="79"/>
                  </a:cubicBezTo>
                  <a:cubicBezTo>
                    <a:pt x="343" y="14"/>
                    <a:pt x="343" y="14"/>
                    <a:pt x="343" y="14"/>
                  </a:cubicBezTo>
                  <a:cubicBezTo>
                    <a:pt x="345" y="10"/>
                    <a:pt x="344" y="5"/>
                    <a:pt x="340" y="3"/>
                  </a:cubicBezTo>
                  <a:cubicBezTo>
                    <a:pt x="336" y="0"/>
                    <a:pt x="331" y="2"/>
                    <a:pt x="329" y="5"/>
                  </a:cubicBezTo>
                  <a:cubicBezTo>
                    <a:pt x="292" y="68"/>
                    <a:pt x="292" y="68"/>
                    <a:pt x="292" y="68"/>
                  </a:cubicBezTo>
                  <a:cubicBezTo>
                    <a:pt x="289" y="67"/>
                    <a:pt x="286" y="67"/>
                    <a:pt x="283" y="68"/>
                  </a:cubicBezTo>
                  <a:cubicBezTo>
                    <a:pt x="229" y="87"/>
                    <a:pt x="229" y="87"/>
                    <a:pt x="229" y="87"/>
                  </a:cubicBezTo>
                  <a:cubicBezTo>
                    <a:pt x="180" y="70"/>
                    <a:pt x="180" y="70"/>
                    <a:pt x="180" y="70"/>
                  </a:cubicBezTo>
                  <a:cubicBezTo>
                    <a:pt x="171" y="67"/>
                    <a:pt x="161" y="65"/>
                    <a:pt x="151" y="64"/>
                  </a:cubicBezTo>
                  <a:cubicBezTo>
                    <a:pt x="113" y="64"/>
                    <a:pt x="113" y="64"/>
                    <a:pt x="113" y="64"/>
                  </a:cubicBezTo>
                  <a:cubicBezTo>
                    <a:pt x="73" y="64"/>
                    <a:pt x="38" y="77"/>
                    <a:pt x="29" y="121"/>
                  </a:cubicBezTo>
                  <a:cubicBezTo>
                    <a:pt x="1" y="235"/>
                    <a:pt x="1" y="235"/>
                    <a:pt x="1" y="235"/>
                  </a:cubicBezTo>
                  <a:cubicBezTo>
                    <a:pt x="0" y="244"/>
                    <a:pt x="4" y="252"/>
                    <a:pt x="13" y="255"/>
                  </a:cubicBezTo>
                  <a:cubicBezTo>
                    <a:pt x="22" y="256"/>
                    <a:pt x="30" y="250"/>
                    <a:pt x="32" y="243"/>
                  </a:cubicBezTo>
                  <a:cubicBezTo>
                    <a:pt x="61" y="167"/>
                    <a:pt x="61" y="167"/>
                    <a:pt x="61" y="167"/>
                  </a:cubicBezTo>
                  <a:cubicBezTo>
                    <a:pt x="69" y="392"/>
                    <a:pt x="69" y="392"/>
                    <a:pt x="69" y="392"/>
                  </a:cubicBezTo>
                  <a:cubicBezTo>
                    <a:pt x="69" y="403"/>
                    <a:pt x="76" y="410"/>
                    <a:pt x="88" y="410"/>
                  </a:cubicBezTo>
                  <a:cubicBezTo>
                    <a:pt x="98" y="410"/>
                    <a:pt x="105" y="403"/>
                    <a:pt x="105" y="392"/>
                  </a:cubicBezTo>
                  <a:cubicBezTo>
                    <a:pt x="113" y="257"/>
                    <a:pt x="113" y="257"/>
                    <a:pt x="113" y="257"/>
                  </a:cubicBezTo>
                  <a:cubicBezTo>
                    <a:pt x="121" y="392"/>
                    <a:pt x="121" y="392"/>
                    <a:pt x="121" y="392"/>
                  </a:cubicBezTo>
                  <a:cubicBezTo>
                    <a:pt x="121" y="403"/>
                    <a:pt x="129" y="410"/>
                    <a:pt x="139" y="410"/>
                  </a:cubicBezTo>
                  <a:cubicBezTo>
                    <a:pt x="149" y="410"/>
                    <a:pt x="158" y="403"/>
                    <a:pt x="158" y="392"/>
                  </a:cubicBezTo>
                  <a:cubicBezTo>
                    <a:pt x="168" y="118"/>
                    <a:pt x="168" y="118"/>
                    <a:pt x="168" y="118"/>
                  </a:cubicBezTo>
                  <a:cubicBezTo>
                    <a:pt x="213" y="130"/>
                    <a:pt x="213" y="130"/>
                    <a:pt x="213" y="130"/>
                  </a:cubicBezTo>
                  <a:cubicBezTo>
                    <a:pt x="220" y="131"/>
                    <a:pt x="229" y="130"/>
                    <a:pt x="235" y="1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Oval 96">
              <a:extLst>
                <a:ext uri="{FF2B5EF4-FFF2-40B4-BE49-F238E27FC236}">
                  <a16:creationId xmlns:a16="http://schemas.microsoft.com/office/drawing/2014/main" id="{69A7C984-F602-D906-4172-8C0568DCE8B8}"/>
                </a:ext>
              </a:extLst>
            </p:cNvPr>
            <p:cNvSpPr>
              <a:spLocks noChangeArrowheads="1"/>
            </p:cNvSpPr>
            <p:nvPr/>
          </p:nvSpPr>
          <p:spPr bwMode="gray">
            <a:xfrm>
              <a:off x="3991" y="1401"/>
              <a:ext cx="87" cy="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97">
              <a:extLst>
                <a:ext uri="{FF2B5EF4-FFF2-40B4-BE49-F238E27FC236}">
                  <a16:creationId xmlns:a16="http://schemas.microsoft.com/office/drawing/2014/main" id="{445ED6AF-3E27-077F-D9CD-CC54BDAD1543}"/>
                </a:ext>
              </a:extLst>
            </p:cNvPr>
            <p:cNvSpPr>
              <a:spLocks/>
            </p:cNvSpPr>
            <p:nvPr/>
          </p:nvSpPr>
          <p:spPr bwMode="gray">
            <a:xfrm>
              <a:off x="4133" y="1380"/>
              <a:ext cx="329" cy="203"/>
            </a:xfrm>
            <a:custGeom>
              <a:avLst/>
              <a:gdLst>
                <a:gd name="T0" fmla="*/ 282 w 282"/>
                <a:gd name="T1" fmla="*/ 0 h 175"/>
                <a:gd name="T2" fmla="*/ 0 w 282"/>
                <a:gd name="T3" fmla="*/ 0 h 175"/>
                <a:gd name="T4" fmla="*/ 0 w 282"/>
                <a:gd name="T5" fmla="*/ 100 h 175"/>
                <a:gd name="T6" fmla="*/ 21 w 282"/>
                <a:gd name="T7" fmla="*/ 106 h 175"/>
                <a:gd name="T8" fmla="*/ 21 w 282"/>
                <a:gd name="T9" fmla="*/ 20 h 175"/>
                <a:gd name="T10" fmla="*/ 261 w 282"/>
                <a:gd name="T11" fmla="*/ 20 h 175"/>
                <a:gd name="T12" fmla="*/ 261 w 282"/>
                <a:gd name="T13" fmla="*/ 175 h 175"/>
                <a:gd name="T14" fmla="*/ 282 w 282"/>
                <a:gd name="T15" fmla="*/ 168 h 175"/>
                <a:gd name="T16" fmla="*/ 282 w 282"/>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175">
                  <a:moveTo>
                    <a:pt x="282" y="0"/>
                  </a:moveTo>
                  <a:cubicBezTo>
                    <a:pt x="0" y="0"/>
                    <a:pt x="0" y="0"/>
                    <a:pt x="0" y="0"/>
                  </a:cubicBezTo>
                  <a:cubicBezTo>
                    <a:pt x="0" y="100"/>
                    <a:pt x="0" y="100"/>
                    <a:pt x="0" y="100"/>
                  </a:cubicBezTo>
                  <a:cubicBezTo>
                    <a:pt x="21" y="106"/>
                    <a:pt x="21" y="106"/>
                    <a:pt x="21" y="106"/>
                  </a:cubicBezTo>
                  <a:cubicBezTo>
                    <a:pt x="21" y="20"/>
                    <a:pt x="21" y="20"/>
                    <a:pt x="21" y="20"/>
                  </a:cubicBezTo>
                  <a:cubicBezTo>
                    <a:pt x="261" y="20"/>
                    <a:pt x="261" y="20"/>
                    <a:pt x="261" y="20"/>
                  </a:cubicBezTo>
                  <a:cubicBezTo>
                    <a:pt x="261" y="104"/>
                    <a:pt x="261" y="150"/>
                    <a:pt x="261" y="175"/>
                  </a:cubicBezTo>
                  <a:cubicBezTo>
                    <a:pt x="267" y="172"/>
                    <a:pt x="274" y="169"/>
                    <a:pt x="282" y="168"/>
                  </a:cubicBezTo>
                  <a:cubicBezTo>
                    <a:pt x="282" y="16"/>
                    <a:pt x="282" y="1"/>
                    <a:pt x="28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98">
              <a:extLst>
                <a:ext uri="{FF2B5EF4-FFF2-40B4-BE49-F238E27FC236}">
                  <a16:creationId xmlns:a16="http://schemas.microsoft.com/office/drawing/2014/main" id="{E16B666C-6734-92B2-91DF-DCBA5A2A27A3}"/>
                </a:ext>
              </a:extLst>
            </p:cNvPr>
            <p:cNvSpPr>
              <a:spLocks/>
            </p:cNvSpPr>
            <p:nvPr/>
          </p:nvSpPr>
          <p:spPr bwMode="gray">
            <a:xfrm>
              <a:off x="4133" y="1596"/>
              <a:ext cx="146" cy="48"/>
            </a:xfrm>
            <a:custGeom>
              <a:avLst/>
              <a:gdLst>
                <a:gd name="T0" fmla="*/ 125 w 125"/>
                <a:gd name="T1" fmla="*/ 20 h 41"/>
                <a:gd name="T2" fmla="*/ 21 w 125"/>
                <a:gd name="T3" fmla="*/ 20 h 41"/>
                <a:gd name="T4" fmla="*/ 21 w 125"/>
                <a:gd name="T5" fmla="*/ 4 h 41"/>
                <a:gd name="T6" fmla="*/ 12 w 125"/>
                <a:gd name="T7" fmla="*/ 2 h 41"/>
                <a:gd name="T8" fmla="*/ 11 w 125"/>
                <a:gd name="T9" fmla="*/ 2 h 41"/>
                <a:gd name="T10" fmla="*/ 0 w 125"/>
                <a:gd name="T11" fmla="*/ 0 h 41"/>
                <a:gd name="T12" fmla="*/ 0 w 125"/>
                <a:gd name="T13" fmla="*/ 41 h 41"/>
                <a:gd name="T14" fmla="*/ 113 w 125"/>
                <a:gd name="T15" fmla="*/ 41 h 41"/>
                <a:gd name="T16" fmla="*/ 119 w 125"/>
                <a:gd name="T17" fmla="*/ 26 h 41"/>
                <a:gd name="T18" fmla="*/ 125 w 125"/>
                <a:gd name="T19"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41">
                  <a:moveTo>
                    <a:pt x="125" y="20"/>
                  </a:moveTo>
                  <a:cubicBezTo>
                    <a:pt x="21" y="20"/>
                    <a:pt x="21" y="20"/>
                    <a:pt x="21" y="20"/>
                  </a:cubicBezTo>
                  <a:cubicBezTo>
                    <a:pt x="21" y="4"/>
                    <a:pt x="21" y="4"/>
                    <a:pt x="21" y="4"/>
                  </a:cubicBezTo>
                  <a:cubicBezTo>
                    <a:pt x="18" y="4"/>
                    <a:pt x="15" y="4"/>
                    <a:pt x="12" y="2"/>
                  </a:cubicBezTo>
                  <a:cubicBezTo>
                    <a:pt x="11" y="2"/>
                    <a:pt x="11" y="2"/>
                    <a:pt x="11" y="2"/>
                  </a:cubicBezTo>
                  <a:cubicBezTo>
                    <a:pt x="0" y="0"/>
                    <a:pt x="0" y="0"/>
                    <a:pt x="0" y="0"/>
                  </a:cubicBezTo>
                  <a:cubicBezTo>
                    <a:pt x="0" y="41"/>
                    <a:pt x="0" y="41"/>
                    <a:pt x="0" y="41"/>
                  </a:cubicBezTo>
                  <a:cubicBezTo>
                    <a:pt x="45" y="41"/>
                    <a:pt x="82" y="41"/>
                    <a:pt x="113" y="41"/>
                  </a:cubicBezTo>
                  <a:cubicBezTo>
                    <a:pt x="114" y="35"/>
                    <a:pt x="116" y="30"/>
                    <a:pt x="119" y="26"/>
                  </a:cubicBezTo>
                  <a:cubicBezTo>
                    <a:pt x="121" y="24"/>
                    <a:pt x="123" y="22"/>
                    <a:pt x="125"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99">
              <a:extLst>
                <a:ext uri="{FF2B5EF4-FFF2-40B4-BE49-F238E27FC236}">
                  <a16:creationId xmlns:a16="http://schemas.microsoft.com/office/drawing/2014/main" id="{E650E7E5-4422-B5BB-868D-2570A6E16458}"/>
                </a:ext>
              </a:extLst>
            </p:cNvPr>
            <p:cNvSpPr>
              <a:spLocks noEditPoints="1"/>
            </p:cNvSpPr>
            <p:nvPr/>
          </p:nvSpPr>
          <p:spPr bwMode="gray">
            <a:xfrm>
              <a:off x="4274" y="1616"/>
              <a:ext cx="113" cy="148"/>
            </a:xfrm>
            <a:custGeom>
              <a:avLst/>
              <a:gdLst>
                <a:gd name="T0" fmla="*/ 89 w 97"/>
                <a:gd name="T1" fmla="*/ 60 h 127"/>
                <a:gd name="T2" fmla="*/ 95 w 97"/>
                <a:gd name="T3" fmla="*/ 59 h 127"/>
                <a:gd name="T4" fmla="*/ 90 w 97"/>
                <a:gd name="T5" fmla="*/ 17 h 127"/>
                <a:gd name="T6" fmla="*/ 69 w 97"/>
                <a:gd name="T7" fmla="*/ 1 h 127"/>
                <a:gd name="T8" fmla="*/ 18 w 97"/>
                <a:gd name="T9" fmla="*/ 7 h 127"/>
                <a:gd name="T10" fmla="*/ 1 w 97"/>
                <a:gd name="T11" fmla="*/ 28 h 127"/>
                <a:gd name="T12" fmla="*/ 9 w 97"/>
                <a:gd name="T13" fmla="*/ 90 h 127"/>
                <a:gd name="T14" fmla="*/ 11 w 97"/>
                <a:gd name="T15" fmla="*/ 110 h 127"/>
                <a:gd name="T16" fmla="*/ 32 w 97"/>
                <a:gd name="T17" fmla="*/ 126 h 127"/>
                <a:gd name="T18" fmla="*/ 40 w 97"/>
                <a:gd name="T19" fmla="*/ 125 h 127"/>
                <a:gd name="T20" fmla="*/ 84 w 97"/>
                <a:gd name="T21" fmla="*/ 120 h 127"/>
                <a:gd name="T22" fmla="*/ 97 w 97"/>
                <a:gd name="T23" fmla="*/ 111 h 127"/>
                <a:gd name="T24" fmla="*/ 83 w 97"/>
                <a:gd name="T25" fmla="*/ 102 h 127"/>
                <a:gd name="T26" fmla="*/ 82 w 97"/>
                <a:gd name="T27" fmla="*/ 101 h 127"/>
                <a:gd name="T28" fmla="*/ 76 w 97"/>
                <a:gd name="T29" fmla="*/ 104 h 127"/>
                <a:gd name="T30" fmla="*/ 36 w 97"/>
                <a:gd name="T31" fmla="*/ 108 h 127"/>
                <a:gd name="T32" fmla="*/ 27 w 97"/>
                <a:gd name="T33" fmla="*/ 107 h 127"/>
                <a:gd name="T34" fmla="*/ 15 w 97"/>
                <a:gd name="T35" fmla="*/ 93 h 127"/>
                <a:gd name="T36" fmla="*/ 15 w 97"/>
                <a:gd name="T37" fmla="*/ 92 h 127"/>
                <a:gd name="T38" fmla="*/ 8 w 97"/>
                <a:gd name="T39" fmla="*/ 36 h 127"/>
                <a:gd name="T40" fmla="*/ 25 w 97"/>
                <a:gd name="T41" fmla="*/ 15 h 127"/>
                <a:gd name="T42" fmla="*/ 64 w 97"/>
                <a:gd name="T43" fmla="*/ 10 h 127"/>
                <a:gd name="T44" fmla="*/ 85 w 97"/>
                <a:gd name="T45" fmla="*/ 27 h 127"/>
                <a:gd name="T46" fmla="*/ 89 w 97"/>
                <a:gd name="T47" fmla="*/ 60 h 127"/>
                <a:gd name="T48" fmla="*/ 57 w 97"/>
                <a:gd name="T49" fmla="*/ 112 h 127"/>
                <a:gd name="T50" fmla="*/ 60 w 97"/>
                <a:gd name="T51" fmla="*/ 115 h 127"/>
                <a:gd name="T52" fmla="*/ 57 w 97"/>
                <a:gd name="T53" fmla="*/ 118 h 127"/>
                <a:gd name="T54" fmla="*/ 54 w 97"/>
                <a:gd name="T55" fmla="*/ 115 h 127"/>
                <a:gd name="T56" fmla="*/ 57 w 97"/>
                <a:gd name="T57" fmla="*/ 1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27">
                  <a:moveTo>
                    <a:pt x="89" y="60"/>
                  </a:moveTo>
                  <a:cubicBezTo>
                    <a:pt x="91" y="59"/>
                    <a:pt x="93" y="59"/>
                    <a:pt x="95" y="59"/>
                  </a:cubicBezTo>
                  <a:cubicBezTo>
                    <a:pt x="90" y="17"/>
                    <a:pt x="90" y="17"/>
                    <a:pt x="90" y="17"/>
                  </a:cubicBezTo>
                  <a:cubicBezTo>
                    <a:pt x="89" y="7"/>
                    <a:pt x="79" y="0"/>
                    <a:pt x="69" y="1"/>
                  </a:cubicBezTo>
                  <a:cubicBezTo>
                    <a:pt x="18" y="7"/>
                    <a:pt x="18" y="7"/>
                    <a:pt x="18" y="7"/>
                  </a:cubicBezTo>
                  <a:cubicBezTo>
                    <a:pt x="8" y="9"/>
                    <a:pt x="0" y="18"/>
                    <a:pt x="1" y="28"/>
                  </a:cubicBezTo>
                  <a:cubicBezTo>
                    <a:pt x="9" y="90"/>
                    <a:pt x="9" y="90"/>
                    <a:pt x="9" y="90"/>
                  </a:cubicBezTo>
                  <a:cubicBezTo>
                    <a:pt x="11" y="110"/>
                    <a:pt x="11" y="110"/>
                    <a:pt x="11" y="110"/>
                  </a:cubicBezTo>
                  <a:cubicBezTo>
                    <a:pt x="13" y="120"/>
                    <a:pt x="22" y="127"/>
                    <a:pt x="32" y="126"/>
                  </a:cubicBezTo>
                  <a:cubicBezTo>
                    <a:pt x="40" y="125"/>
                    <a:pt x="40" y="125"/>
                    <a:pt x="40" y="125"/>
                  </a:cubicBezTo>
                  <a:cubicBezTo>
                    <a:pt x="84" y="120"/>
                    <a:pt x="84" y="120"/>
                    <a:pt x="84" y="120"/>
                  </a:cubicBezTo>
                  <a:cubicBezTo>
                    <a:pt x="89" y="119"/>
                    <a:pt x="94" y="116"/>
                    <a:pt x="97" y="111"/>
                  </a:cubicBezTo>
                  <a:cubicBezTo>
                    <a:pt x="83" y="102"/>
                    <a:pt x="83" y="102"/>
                    <a:pt x="83" y="102"/>
                  </a:cubicBezTo>
                  <a:cubicBezTo>
                    <a:pt x="83" y="102"/>
                    <a:pt x="83" y="102"/>
                    <a:pt x="82" y="101"/>
                  </a:cubicBezTo>
                  <a:cubicBezTo>
                    <a:pt x="80" y="102"/>
                    <a:pt x="78" y="103"/>
                    <a:pt x="76" y="104"/>
                  </a:cubicBezTo>
                  <a:cubicBezTo>
                    <a:pt x="36" y="108"/>
                    <a:pt x="36" y="108"/>
                    <a:pt x="36" y="108"/>
                  </a:cubicBezTo>
                  <a:cubicBezTo>
                    <a:pt x="33" y="109"/>
                    <a:pt x="30" y="108"/>
                    <a:pt x="27" y="107"/>
                  </a:cubicBezTo>
                  <a:cubicBezTo>
                    <a:pt x="21" y="105"/>
                    <a:pt x="16" y="99"/>
                    <a:pt x="15" y="93"/>
                  </a:cubicBezTo>
                  <a:cubicBezTo>
                    <a:pt x="15" y="93"/>
                    <a:pt x="15" y="92"/>
                    <a:pt x="15" y="92"/>
                  </a:cubicBezTo>
                  <a:cubicBezTo>
                    <a:pt x="8" y="36"/>
                    <a:pt x="8" y="36"/>
                    <a:pt x="8" y="36"/>
                  </a:cubicBezTo>
                  <a:cubicBezTo>
                    <a:pt x="7" y="26"/>
                    <a:pt x="14" y="16"/>
                    <a:pt x="25" y="15"/>
                  </a:cubicBezTo>
                  <a:cubicBezTo>
                    <a:pt x="64" y="10"/>
                    <a:pt x="64" y="10"/>
                    <a:pt x="64" y="10"/>
                  </a:cubicBezTo>
                  <a:cubicBezTo>
                    <a:pt x="74" y="9"/>
                    <a:pt x="84" y="17"/>
                    <a:pt x="85" y="27"/>
                  </a:cubicBezTo>
                  <a:lnTo>
                    <a:pt x="89" y="60"/>
                  </a:lnTo>
                  <a:close/>
                  <a:moveTo>
                    <a:pt x="57" y="112"/>
                  </a:moveTo>
                  <a:cubicBezTo>
                    <a:pt x="58" y="112"/>
                    <a:pt x="60" y="113"/>
                    <a:pt x="60" y="115"/>
                  </a:cubicBezTo>
                  <a:cubicBezTo>
                    <a:pt x="60" y="116"/>
                    <a:pt x="59" y="118"/>
                    <a:pt x="57" y="118"/>
                  </a:cubicBezTo>
                  <a:cubicBezTo>
                    <a:pt x="56" y="118"/>
                    <a:pt x="54" y="117"/>
                    <a:pt x="54" y="115"/>
                  </a:cubicBezTo>
                  <a:cubicBezTo>
                    <a:pt x="54" y="114"/>
                    <a:pt x="55" y="112"/>
                    <a:pt x="57"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Oval 100">
              <a:extLst>
                <a:ext uri="{FF2B5EF4-FFF2-40B4-BE49-F238E27FC236}">
                  <a16:creationId xmlns:a16="http://schemas.microsoft.com/office/drawing/2014/main" id="{CE0C8EE5-CCBA-547F-1D14-20C46C1EF75C}"/>
                </a:ext>
              </a:extLst>
            </p:cNvPr>
            <p:cNvSpPr>
              <a:spLocks noChangeArrowheads="1"/>
            </p:cNvSpPr>
            <p:nvPr/>
          </p:nvSpPr>
          <p:spPr bwMode="gray">
            <a:xfrm>
              <a:off x="4414" y="1585"/>
              <a:ext cx="120" cy="11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01">
              <a:extLst>
                <a:ext uri="{FF2B5EF4-FFF2-40B4-BE49-F238E27FC236}">
                  <a16:creationId xmlns:a16="http://schemas.microsoft.com/office/drawing/2014/main" id="{79B33A5F-ACBA-7FA3-2AE7-D7127381253A}"/>
                </a:ext>
              </a:extLst>
            </p:cNvPr>
            <p:cNvSpPr>
              <a:spLocks/>
            </p:cNvSpPr>
            <p:nvPr/>
          </p:nvSpPr>
          <p:spPr bwMode="gray">
            <a:xfrm>
              <a:off x="4364" y="1692"/>
              <a:ext cx="65" cy="52"/>
            </a:xfrm>
            <a:custGeom>
              <a:avLst/>
              <a:gdLst>
                <a:gd name="T0" fmla="*/ 50 w 56"/>
                <a:gd name="T1" fmla="*/ 24 h 45"/>
                <a:gd name="T2" fmla="*/ 50 w 56"/>
                <a:gd name="T3" fmla="*/ 25 h 45"/>
                <a:gd name="T4" fmla="*/ 49 w 56"/>
                <a:gd name="T5" fmla="*/ 26 h 45"/>
                <a:gd name="T6" fmla="*/ 47 w 56"/>
                <a:gd name="T7" fmla="*/ 27 h 45"/>
                <a:gd name="T8" fmla="*/ 29 w 56"/>
                <a:gd name="T9" fmla="*/ 45 h 45"/>
                <a:gd name="T10" fmla="*/ 28 w 56"/>
                <a:gd name="T11" fmla="*/ 44 h 45"/>
                <a:gd name="T12" fmla="*/ 22 w 56"/>
                <a:gd name="T13" fmla="*/ 41 h 45"/>
                <a:gd name="T14" fmla="*/ 10 w 56"/>
                <a:gd name="T15" fmla="*/ 32 h 45"/>
                <a:gd name="T16" fmla="*/ 10 w 56"/>
                <a:gd name="T17" fmla="*/ 32 h 45"/>
                <a:gd name="T18" fmla="*/ 5 w 56"/>
                <a:gd name="T19" fmla="*/ 7 h 45"/>
                <a:gd name="T20" fmla="*/ 13 w 56"/>
                <a:gd name="T21" fmla="*/ 1 h 45"/>
                <a:gd name="T22" fmla="*/ 19 w 56"/>
                <a:gd name="T23" fmla="*/ 0 h 45"/>
                <a:gd name="T24" fmla="*/ 25 w 56"/>
                <a:gd name="T25" fmla="*/ 1 h 45"/>
                <a:gd name="T26" fmla="*/ 29 w 56"/>
                <a:gd name="T27" fmla="*/ 3 h 45"/>
                <a:gd name="T28" fmla="*/ 56 w 56"/>
                <a:gd name="T29" fmla="*/ 21 h 45"/>
                <a:gd name="T30" fmla="*/ 50 w 56"/>
                <a:gd name="T3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45">
                  <a:moveTo>
                    <a:pt x="50" y="24"/>
                  </a:moveTo>
                  <a:cubicBezTo>
                    <a:pt x="50" y="25"/>
                    <a:pt x="50" y="25"/>
                    <a:pt x="50" y="25"/>
                  </a:cubicBezTo>
                  <a:cubicBezTo>
                    <a:pt x="49" y="25"/>
                    <a:pt x="49" y="25"/>
                    <a:pt x="49" y="26"/>
                  </a:cubicBezTo>
                  <a:cubicBezTo>
                    <a:pt x="48" y="26"/>
                    <a:pt x="47" y="27"/>
                    <a:pt x="47" y="27"/>
                  </a:cubicBezTo>
                  <a:cubicBezTo>
                    <a:pt x="29" y="45"/>
                    <a:pt x="29" y="45"/>
                    <a:pt x="29" y="45"/>
                  </a:cubicBezTo>
                  <a:cubicBezTo>
                    <a:pt x="28" y="44"/>
                    <a:pt x="28" y="44"/>
                    <a:pt x="28" y="44"/>
                  </a:cubicBezTo>
                  <a:cubicBezTo>
                    <a:pt x="22" y="41"/>
                    <a:pt x="22" y="41"/>
                    <a:pt x="22" y="41"/>
                  </a:cubicBezTo>
                  <a:cubicBezTo>
                    <a:pt x="10" y="32"/>
                    <a:pt x="10" y="32"/>
                    <a:pt x="10" y="32"/>
                  </a:cubicBezTo>
                  <a:cubicBezTo>
                    <a:pt x="10" y="32"/>
                    <a:pt x="10" y="32"/>
                    <a:pt x="10" y="32"/>
                  </a:cubicBezTo>
                  <a:cubicBezTo>
                    <a:pt x="2" y="26"/>
                    <a:pt x="0" y="15"/>
                    <a:pt x="5" y="7"/>
                  </a:cubicBezTo>
                  <a:cubicBezTo>
                    <a:pt x="7" y="4"/>
                    <a:pt x="10" y="2"/>
                    <a:pt x="13" y="1"/>
                  </a:cubicBezTo>
                  <a:cubicBezTo>
                    <a:pt x="15" y="0"/>
                    <a:pt x="17" y="0"/>
                    <a:pt x="19" y="0"/>
                  </a:cubicBezTo>
                  <a:cubicBezTo>
                    <a:pt x="21" y="0"/>
                    <a:pt x="23" y="0"/>
                    <a:pt x="25" y="1"/>
                  </a:cubicBezTo>
                  <a:cubicBezTo>
                    <a:pt x="27" y="1"/>
                    <a:pt x="28" y="2"/>
                    <a:pt x="29" y="3"/>
                  </a:cubicBezTo>
                  <a:cubicBezTo>
                    <a:pt x="56" y="21"/>
                    <a:pt x="56" y="21"/>
                    <a:pt x="56" y="21"/>
                  </a:cubicBezTo>
                  <a:cubicBezTo>
                    <a:pt x="54" y="22"/>
                    <a:pt x="52" y="23"/>
                    <a:pt x="5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02">
              <a:extLst>
                <a:ext uri="{FF2B5EF4-FFF2-40B4-BE49-F238E27FC236}">
                  <a16:creationId xmlns:a16="http://schemas.microsoft.com/office/drawing/2014/main" id="{9D23E34C-245C-62A8-52A1-DA35911C2BA4}"/>
                </a:ext>
              </a:extLst>
            </p:cNvPr>
            <p:cNvSpPr>
              <a:spLocks/>
            </p:cNvSpPr>
            <p:nvPr/>
          </p:nvSpPr>
          <p:spPr bwMode="gray">
            <a:xfrm>
              <a:off x="4257" y="1715"/>
              <a:ext cx="285" cy="195"/>
            </a:xfrm>
            <a:custGeom>
              <a:avLst/>
              <a:gdLst>
                <a:gd name="T0" fmla="*/ 9 w 245"/>
                <a:gd name="T1" fmla="*/ 8 h 168"/>
                <a:gd name="T2" fmla="*/ 18 w 245"/>
                <a:gd name="T3" fmla="*/ 4 h 168"/>
                <a:gd name="T4" fmla="*/ 20 w 245"/>
                <a:gd name="T5" fmla="*/ 26 h 168"/>
                <a:gd name="T6" fmla="*/ 45 w 245"/>
                <a:gd name="T7" fmla="*/ 47 h 168"/>
                <a:gd name="T8" fmla="*/ 48 w 245"/>
                <a:gd name="T9" fmla="*/ 47 h 168"/>
                <a:gd name="T10" fmla="*/ 60 w 245"/>
                <a:gd name="T11" fmla="*/ 46 h 168"/>
                <a:gd name="T12" fmla="*/ 77 w 245"/>
                <a:gd name="T13" fmla="*/ 69 h 168"/>
                <a:gd name="T14" fmla="*/ 77 w 245"/>
                <a:gd name="T15" fmla="*/ 69 h 168"/>
                <a:gd name="T16" fmla="*/ 81 w 245"/>
                <a:gd name="T17" fmla="*/ 74 h 168"/>
                <a:gd name="T18" fmla="*/ 85 w 245"/>
                <a:gd name="T19" fmla="*/ 70 h 168"/>
                <a:gd name="T20" fmla="*/ 85 w 245"/>
                <a:gd name="T21" fmla="*/ 70 h 168"/>
                <a:gd name="T22" fmla="*/ 122 w 245"/>
                <a:gd name="T23" fmla="*/ 33 h 168"/>
                <a:gd name="T24" fmla="*/ 126 w 245"/>
                <a:gd name="T25" fmla="*/ 29 h 168"/>
                <a:gd name="T26" fmla="*/ 139 w 245"/>
                <a:gd name="T27" fmla="*/ 16 h 168"/>
                <a:gd name="T28" fmla="*/ 145 w 245"/>
                <a:gd name="T29" fmla="*/ 10 h 168"/>
                <a:gd name="T30" fmla="*/ 146 w 245"/>
                <a:gd name="T31" fmla="*/ 9 h 168"/>
                <a:gd name="T32" fmla="*/ 154 w 245"/>
                <a:gd name="T33" fmla="*/ 5 h 168"/>
                <a:gd name="T34" fmla="*/ 161 w 245"/>
                <a:gd name="T35" fmla="*/ 2 h 168"/>
                <a:gd name="T36" fmla="*/ 173 w 245"/>
                <a:gd name="T37" fmla="*/ 0 h 168"/>
                <a:gd name="T38" fmla="*/ 200 w 245"/>
                <a:gd name="T39" fmla="*/ 0 h 168"/>
                <a:gd name="T40" fmla="*/ 245 w 245"/>
                <a:gd name="T41" fmla="*/ 45 h 168"/>
                <a:gd name="T42" fmla="*/ 245 w 245"/>
                <a:gd name="T43" fmla="*/ 155 h 168"/>
                <a:gd name="T44" fmla="*/ 232 w 245"/>
                <a:gd name="T45" fmla="*/ 168 h 168"/>
                <a:gd name="T46" fmla="*/ 141 w 245"/>
                <a:gd name="T47" fmla="*/ 168 h 168"/>
                <a:gd name="T48" fmla="*/ 128 w 245"/>
                <a:gd name="T49" fmla="*/ 155 h 168"/>
                <a:gd name="T50" fmla="*/ 128 w 245"/>
                <a:gd name="T51" fmla="*/ 76 h 168"/>
                <a:gd name="T52" fmla="*/ 102 w 245"/>
                <a:gd name="T53" fmla="*/ 102 h 168"/>
                <a:gd name="T54" fmla="*/ 92 w 245"/>
                <a:gd name="T55" fmla="*/ 113 h 168"/>
                <a:gd name="T56" fmla="*/ 78 w 245"/>
                <a:gd name="T57" fmla="*/ 118 h 168"/>
                <a:gd name="T58" fmla="*/ 72 w 245"/>
                <a:gd name="T59" fmla="*/ 116 h 168"/>
                <a:gd name="T60" fmla="*/ 67 w 245"/>
                <a:gd name="T61" fmla="*/ 113 h 168"/>
                <a:gd name="T62" fmla="*/ 5 w 245"/>
                <a:gd name="T63" fmla="*/ 32 h 168"/>
                <a:gd name="T64" fmla="*/ 9 w 245"/>
                <a:gd name="T65" fmla="*/ 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5" h="168">
                  <a:moveTo>
                    <a:pt x="9" y="8"/>
                  </a:moveTo>
                  <a:cubicBezTo>
                    <a:pt x="12" y="6"/>
                    <a:pt x="15" y="5"/>
                    <a:pt x="18" y="4"/>
                  </a:cubicBezTo>
                  <a:cubicBezTo>
                    <a:pt x="20" y="26"/>
                    <a:pt x="20" y="26"/>
                    <a:pt x="20" y="26"/>
                  </a:cubicBezTo>
                  <a:cubicBezTo>
                    <a:pt x="22" y="38"/>
                    <a:pt x="32" y="47"/>
                    <a:pt x="45" y="47"/>
                  </a:cubicBezTo>
                  <a:cubicBezTo>
                    <a:pt x="46" y="47"/>
                    <a:pt x="47" y="47"/>
                    <a:pt x="48" y="47"/>
                  </a:cubicBezTo>
                  <a:cubicBezTo>
                    <a:pt x="60" y="46"/>
                    <a:pt x="60" y="46"/>
                    <a:pt x="60" y="46"/>
                  </a:cubicBezTo>
                  <a:cubicBezTo>
                    <a:pt x="77" y="69"/>
                    <a:pt x="77" y="69"/>
                    <a:pt x="77" y="69"/>
                  </a:cubicBezTo>
                  <a:cubicBezTo>
                    <a:pt x="77" y="69"/>
                    <a:pt x="77" y="69"/>
                    <a:pt x="77" y="69"/>
                  </a:cubicBezTo>
                  <a:cubicBezTo>
                    <a:pt x="81" y="74"/>
                    <a:pt x="81" y="74"/>
                    <a:pt x="81" y="74"/>
                  </a:cubicBezTo>
                  <a:cubicBezTo>
                    <a:pt x="85" y="70"/>
                    <a:pt x="85" y="70"/>
                    <a:pt x="85" y="70"/>
                  </a:cubicBezTo>
                  <a:cubicBezTo>
                    <a:pt x="85" y="70"/>
                    <a:pt x="85" y="70"/>
                    <a:pt x="85" y="70"/>
                  </a:cubicBezTo>
                  <a:cubicBezTo>
                    <a:pt x="122" y="33"/>
                    <a:pt x="122" y="33"/>
                    <a:pt x="122" y="33"/>
                  </a:cubicBezTo>
                  <a:cubicBezTo>
                    <a:pt x="126" y="29"/>
                    <a:pt x="126" y="29"/>
                    <a:pt x="126" y="29"/>
                  </a:cubicBezTo>
                  <a:cubicBezTo>
                    <a:pt x="139" y="16"/>
                    <a:pt x="139" y="16"/>
                    <a:pt x="139" y="16"/>
                  </a:cubicBezTo>
                  <a:cubicBezTo>
                    <a:pt x="141" y="14"/>
                    <a:pt x="143" y="12"/>
                    <a:pt x="145" y="10"/>
                  </a:cubicBezTo>
                  <a:cubicBezTo>
                    <a:pt x="145" y="10"/>
                    <a:pt x="146" y="10"/>
                    <a:pt x="146" y="9"/>
                  </a:cubicBezTo>
                  <a:cubicBezTo>
                    <a:pt x="149" y="7"/>
                    <a:pt x="151" y="6"/>
                    <a:pt x="154" y="5"/>
                  </a:cubicBezTo>
                  <a:cubicBezTo>
                    <a:pt x="156" y="4"/>
                    <a:pt x="158" y="3"/>
                    <a:pt x="161" y="2"/>
                  </a:cubicBezTo>
                  <a:cubicBezTo>
                    <a:pt x="165" y="1"/>
                    <a:pt x="169" y="0"/>
                    <a:pt x="173" y="0"/>
                  </a:cubicBezTo>
                  <a:cubicBezTo>
                    <a:pt x="200" y="0"/>
                    <a:pt x="200" y="0"/>
                    <a:pt x="200" y="0"/>
                  </a:cubicBezTo>
                  <a:cubicBezTo>
                    <a:pt x="224" y="0"/>
                    <a:pt x="245" y="20"/>
                    <a:pt x="245" y="45"/>
                  </a:cubicBezTo>
                  <a:cubicBezTo>
                    <a:pt x="245" y="155"/>
                    <a:pt x="245" y="155"/>
                    <a:pt x="245" y="155"/>
                  </a:cubicBezTo>
                  <a:cubicBezTo>
                    <a:pt x="245" y="162"/>
                    <a:pt x="239" y="168"/>
                    <a:pt x="232" y="168"/>
                  </a:cubicBezTo>
                  <a:cubicBezTo>
                    <a:pt x="141" y="168"/>
                    <a:pt x="141" y="168"/>
                    <a:pt x="141" y="168"/>
                  </a:cubicBezTo>
                  <a:cubicBezTo>
                    <a:pt x="134" y="168"/>
                    <a:pt x="128" y="162"/>
                    <a:pt x="128" y="155"/>
                  </a:cubicBezTo>
                  <a:cubicBezTo>
                    <a:pt x="128" y="76"/>
                    <a:pt x="128" y="76"/>
                    <a:pt x="128" y="76"/>
                  </a:cubicBezTo>
                  <a:cubicBezTo>
                    <a:pt x="102" y="102"/>
                    <a:pt x="102" y="102"/>
                    <a:pt x="102" y="102"/>
                  </a:cubicBezTo>
                  <a:cubicBezTo>
                    <a:pt x="92" y="113"/>
                    <a:pt x="92" y="113"/>
                    <a:pt x="92" y="113"/>
                  </a:cubicBezTo>
                  <a:cubicBezTo>
                    <a:pt x="88" y="117"/>
                    <a:pt x="83" y="118"/>
                    <a:pt x="78" y="118"/>
                  </a:cubicBezTo>
                  <a:cubicBezTo>
                    <a:pt x="76" y="118"/>
                    <a:pt x="74" y="117"/>
                    <a:pt x="72" y="116"/>
                  </a:cubicBezTo>
                  <a:cubicBezTo>
                    <a:pt x="70" y="116"/>
                    <a:pt x="67" y="113"/>
                    <a:pt x="67" y="113"/>
                  </a:cubicBezTo>
                  <a:cubicBezTo>
                    <a:pt x="68" y="114"/>
                    <a:pt x="5" y="32"/>
                    <a:pt x="5" y="32"/>
                  </a:cubicBezTo>
                  <a:cubicBezTo>
                    <a:pt x="0" y="24"/>
                    <a:pt x="1" y="13"/>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グループ化 55">
            <a:extLst>
              <a:ext uri="{FF2B5EF4-FFF2-40B4-BE49-F238E27FC236}">
                <a16:creationId xmlns:a16="http://schemas.microsoft.com/office/drawing/2014/main" id="{3C5EA90F-AADD-F6FB-93A9-4779E2B82566}"/>
              </a:ext>
            </a:extLst>
          </p:cNvPr>
          <p:cNvGrpSpPr>
            <a:grpSpLocks noChangeAspect="1"/>
          </p:cNvGrpSpPr>
          <p:nvPr/>
        </p:nvGrpSpPr>
        <p:grpSpPr bwMode="gray">
          <a:xfrm flipH="1">
            <a:off x="5910043" y="2760622"/>
            <a:ext cx="578702" cy="851484"/>
            <a:chOff x="8372476" y="2019300"/>
            <a:chExt cx="1912938" cy="2814638"/>
          </a:xfrm>
          <a:solidFill>
            <a:schemeClr val="tx1"/>
          </a:solidFill>
        </p:grpSpPr>
        <p:sp>
          <p:nvSpPr>
            <p:cNvPr id="57" name="Oval 24">
              <a:extLst>
                <a:ext uri="{FF2B5EF4-FFF2-40B4-BE49-F238E27FC236}">
                  <a16:creationId xmlns:a16="http://schemas.microsoft.com/office/drawing/2014/main" id="{D45915D5-496C-3A19-68A1-9CDA102F82F8}"/>
                </a:ext>
              </a:extLst>
            </p:cNvPr>
            <p:cNvSpPr>
              <a:spLocks noChangeArrowheads="1"/>
            </p:cNvSpPr>
            <p:nvPr/>
          </p:nvSpPr>
          <p:spPr bwMode="gray">
            <a:xfrm>
              <a:off x="9237663" y="2019300"/>
              <a:ext cx="503238" cy="503238"/>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25">
              <a:extLst>
                <a:ext uri="{FF2B5EF4-FFF2-40B4-BE49-F238E27FC236}">
                  <a16:creationId xmlns:a16="http://schemas.microsoft.com/office/drawing/2014/main" id="{9DFB9742-80DD-0698-8066-246D352D295F}"/>
                </a:ext>
              </a:extLst>
            </p:cNvPr>
            <p:cNvSpPr>
              <a:spLocks/>
            </p:cNvSpPr>
            <p:nvPr/>
          </p:nvSpPr>
          <p:spPr bwMode="gray">
            <a:xfrm>
              <a:off x="8372476" y="2293938"/>
              <a:ext cx="1912938" cy="2540000"/>
            </a:xfrm>
            <a:custGeom>
              <a:avLst/>
              <a:gdLst>
                <a:gd name="T0" fmla="*/ 655 w 4801"/>
                <a:gd name="T1" fmla="*/ 106 h 6389"/>
                <a:gd name="T2" fmla="*/ 1313 w 4801"/>
                <a:gd name="T3" fmla="*/ 764 h 6389"/>
                <a:gd name="T4" fmla="*/ 2263 w 4801"/>
                <a:gd name="T5" fmla="*/ 764 h 6389"/>
                <a:gd name="T6" fmla="*/ 3320 w 4801"/>
                <a:gd name="T7" fmla="*/ 764 h 6389"/>
                <a:gd name="T8" fmla="*/ 3614 w 4801"/>
                <a:gd name="T9" fmla="*/ 863 h 6389"/>
                <a:gd name="T10" fmla="*/ 4352 w 4801"/>
                <a:gd name="T11" fmla="*/ 1601 h 6389"/>
                <a:gd name="T12" fmla="*/ 4399 w 4801"/>
                <a:gd name="T13" fmla="*/ 1647 h 6389"/>
                <a:gd name="T14" fmla="*/ 4423 w 4801"/>
                <a:gd name="T15" fmla="*/ 1675 h 6389"/>
                <a:gd name="T16" fmla="*/ 4481 w 4801"/>
                <a:gd name="T17" fmla="*/ 1792 h 6389"/>
                <a:gd name="T18" fmla="*/ 4762 w 4801"/>
                <a:gd name="T19" fmla="*/ 2843 h 6389"/>
                <a:gd name="T20" fmla="*/ 4635 w 4801"/>
                <a:gd name="T21" fmla="*/ 3223 h 6389"/>
                <a:gd name="T22" fmla="*/ 4635 w 4801"/>
                <a:gd name="T23" fmla="*/ 3223 h 6389"/>
                <a:gd name="T24" fmla="*/ 4062 w 4801"/>
                <a:gd name="T25" fmla="*/ 3031 h 6389"/>
                <a:gd name="T26" fmla="*/ 3715 w 4801"/>
                <a:gd name="T27" fmla="*/ 1990 h 6389"/>
                <a:gd name="T28" fmla="*/ 3715 w 4801"/>
                <a:gd name="T29" fmla="*/ 3134 h 6389"/>
                <a:gd name="T30" fmla="*/ 3714 w 4801"/>
                <a:gd name="T31" fmla="*/ 4392 h 6389"/>
                <a:gd name="T32" fmla="*/ 3715 w 4801"/>
                <a:gd name="T33" fmla="*/ 4393 h 6389"/>
                <a:gd name="T34" fmla="*/ 3714 w 4801"/>
                <a:gd name="T35" fmla="*/ 6025 h 6389"/>
                <a:gd name="T36" fmla="*/ 3352 w 4801"/>
                <a:gd name="T37" fmla="*/ 6389 h 6389"/>
                <a:gd name="T38" fmla="*/ 2989 w 4801"/>
                <a:gd name="T39" fmla="*/ 6025 h 6389"/>
                <a:gd name="T40" fmla="*/ 2989 w 4801"/>
                <a:gd name="T41" fmla="*/ 4393 h 6389"/>
                <a:gd name="T42" fmla="*/ 2989 w 4801"/>
                <a:gd name="T43" fmla="*/ 4392 h 6389"/>
                <a:gd name="T44" fmla="*/ 2989 w 4801"/>
                <a:gd name="T45" fmla="*/ 3486 h 6389"/>
                <a:gd name="T46" fmla="*/ 2626 w 4801"/>
                <a:gd name="T47" fmla="*/ 4391 h 6389"/>
                <a:gd name="T48" fmla="*/ 2626 w 4801"/>
                <a:gd name="T49" fmla="*/ 4393 h 6389"/>
                <a:gd name="T50" fmla="*/ 2626 w 4801"/>
                <a:gd name="T51" fmla="*/ 6023 h 6389"/>
                <a:gd name="T52" fmla="*/ 2626 w 4801"/>
                <a:gd name="T53" fmla="*/ 6026 h 6389"/>
                <a:gd name="T54" fmla="*/ 1900 w 4801"/>
                <a:gd name="T55" fmla="*/ 6026 h 6389"/>
                <a:gd name="T56" fmla="*/ 1900 w 4801"/>
                <a:gd name="T57" fmla="*/ 6023 h 6389"/>
                <a:gd name="T58" fmla="*/ 1900 w 4801"/>
                <a:gd name="T59" fmla="*/ 4393 h 6389"/>
                <a:gd name="T60" fmla="*/ 1900 w 4801"/>
                <a:gd name="T61" fmla="*/ 4391 h 6389"/>
                <a:gd name="T62" fmla="*/ 1900 w 4801"/>
                <a:gd name="T63" fmla="*/ 3123 h 6389"/>
                <a:gd name="T64" fmla="*/ 1900 w 4801"/>
                <a:gd name="T65" fmla="*/ 1490 h 6389"/>
                <a:gd name="T66" fmla="*/ 1168 w 4801"/>
                <a:gd name="T67" fmla="*/ 1495 h 6389"/>
                <a:gd name="T68" fmla="*/ 142 w 4801"/>
                <a:gd name="T69" fmla="*/ 619 h 6389"/>
                <a:gd name="T70" fmla="*/ 142 w 4801"/>
                <a:gd name="T71" fmla="*/ 106 h 6389"/>
                <a:gd name="T72" fmla="*/ 398 w 4801"/>
                <a:gd name="T73" fmla="*/ 0 h 6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01" h="6389">
                  <a:moveTo>
                    <a:pt x="398" y="0"/>
                  </a:moveTo>
                  <a:cubicBezTo>
                    <a:pt x="491" y="0"/>
                    <a:pt x="584" y="35"/>
                    <a:pt x="655" y="106"/>
                  </a:cubicBezTo>
                  <a:lnTo>
                    <a:pt x="655" y="106"/>
                  </a:lnTo>
                  <a:lnTo>
                    <a:pt x="1313" y="764"/>
                  </a:lnTo>
                  <a:lnTo>
                    <a:pt x="2262" y="764"/>
                  </a:lnTo>
                  <a:lnTo>
                    <a:pt x="2263" y="764"/>
                  </a:lnTo>
                  <a:lnTo>
                    <a:pt x="2265" y="764"/>
                  </a:lnTo>
                  <a:lnTo>
                    <a:pt x="3320" y="764"/>
                  </a:lnTo>
                  <a:lnTo>
                    <a:pt x="3358" y="757"/>
                  </a:lnTo>
                  <a:cubicBezTo>
                    <a:pt x="3450" y="757"/>
                    <a:pt x="3543" y="792"/>
                    <a:pt x="3614" y="863"/>
                  </a:cubicBezTo>
                  <a:lnTo>
                    <a:pt x="3614" y="863"/>
                  </a:lnTo>
                  <a:lnTo>
                    <a:pt x="4352" y="1601"/>
                  </a:lnTo>
                  <a:lnTo>
                    <a:pt x="4368" y="1612"/>
                  </a:lnTo>
                  <a:lnTo>
                    <a:pt x="4399" y="1647"/>
                  </a:lnTo>
                  <a:lnTo>
                    <a:pt x="4417" y="1662"/>
                  </a:lnTo>
                  <a:lnTo>
                    <a:pt x="4423" y="1675"/>
                  </a:lnTo>
                  <a:lnTo>
                    <a:pt x="4437" y="1692"/>
                  </a:lnTo>
                  <a:cubicBezTo>
                    <a:pt x="4456" y="1722"/>
                    <a:pt x="4471" y="1755"/>
                    <a:pt x="4481" y="1792"/>
                  </a:cubicBezTo>
                  <a:lnTo>
                    <a:pt x="4481" y="1792"/>
                  </a:lnTo>
                  <a:lnTo>
                    <a:pt x="4762" y="2843"/>
                  </a:lnTo>
                  <a:lnTo>
                    <a:pt x="4762" y="2843"/>
                  </a:lnTo>
                  <a:cubicBezTo>
                    <a:pt x="4801" y="2988"/>
                    <a:pt x="4746" y="3136"/>
                    <a:pt x="4635" y="3223"/>
                  </a:cubicBezTo>
                  <a:lnTo>
                    <a:pt x="4635" y="3223"/>
                  </a:lnTo>
                  <a:lnTo>
                    <a:pt x="4635" y="3223"/>
                  </a:lnTo>
                  <a:cubicBezTo>
                    <a:pt x="4598" y="3252"/>
                    <a:pt x="4554" y="3274"/>
                    <a:pt x="4506" y="3287"/>
                  </a:cubicBezTo>
                  <a:cubicBezTo>
                    <a:pt x="4312" y="3339"/>
                    <a:pt x="4113" y="3224"/>
                    <a:pt x="4062" y="3031"/>
                  </a:cubicBezTo>
                  <a:lnTo>
                    <a:pt x="3808" y="2083"/>
                  </a:lnTo>
                  <a:lnTo>
                    <a:pt x="3715" y="1990"/>
                  </a:lnTo>
                  <a:lnTo>
                    <a:pt x="3715" y="3123"/>
                  </a:lnTo>
                  <a:lnTo>
                    <a:pt x="3715" y="3134"/>
                  </a:lnTo>
                  <a:lnTo>
                    <a:pt x="3715" y="4391"/>
                  </a:lnTo>
                  <a:lnTo>
                    <a:pt x="3714" y="4392"/>
                  </a:lnTo>
                  <a:lnTo>
                    <a:pt x="3715" y="4393"/>
                  </a:lnTo>
                  <a:lnTo>
                    <a:pt x="3715" y="4393"/>
                  </a:lnTo>
                  <a:lnTo>
                    <a:pt x="3715" y="6023"/>
                  </a:lnTo>
                  <a:lnTo>
                    <a:pt x="3714" y="6025"/>
                  </a:lnTo>
                  <a:lnTo>
                    <a:pt x="3715" y="6026"/>
                  </a:lnTo>
                  <a:cubicBezTo>
                    <a:pt x="3715" y="6226"/>
                    <a:pt x="3552" y="6389"/>
                    <a:pt x="3352" y="6389"/>
                  </a:cubicBezTo>
                  <a:cubicBezTo>
                    <a:pt x="3151" y="6389"/>
                    <a:pt x="2989" y="6226"/>
                    <a:pt x="2989" y="6026"/>
                  </a:cubicBezTo>
                  <a:lnTo>
                    <a:pt x="2989" y="6025"/>
                  </a:lnTo>
                  <a:lnTo>
                    <a:pt x="2989" y="6023"/>
                  </a:lnTo>
                  <a:lnTo>
                    <a:pt x="2989" y="4393"/>
                  </a:lnTo>
                  <a:lnTo>
                    <a:pt x="2989" y="4393"/>
                  </a:lnTo>
                  <a:lnTo>
                    <a:pt x="2989" y="4392"/>
                  </a:lnTo>
                  <a:lnTo>
                    <a:pt x="2989" y="4391"/>
                  </a:lnTo>
                  <a:lnTo>
                    <a:pt x="2989" y="3486"/>
                  </a:lnTo>
                  <a:lnTo>
                    <a:pt x="2626" y="3486"/>
                  </a:lnTo>
                  <a:lnTo>
                    <a:pt x="2626" y="4391"/>
                  </a:lnTo>
                  <a:lnTo>
                    <a:pt x="2626" y="4392"/>
                  </a:lnTo>
                  <a:lnTo>
                    <a:pt x="2626" y="4393"/>
                  </a:lnTo>
                  <a:lnTo>
                    <a:pt x="2626" y="4393"/>
                  </a:lnTo>
                  <a:lnTo>
                    <a:pt x="2626" y="6023"/>
                  </a:lnTo>
                  <a:lnTo>
                    <a:pt x="2626" y="6025"/>
                  </a:lnTo>
                  <a:lnTo>
                    <a:pt x="2626" y="6026"/>
                  </a:lnTo>
                  <a:cubicBezTo>
                    <a:pt x="2626" y="6226"/>
                    <a:pt x="2463" y="6389"/>
                    <a:pt x="2263" y="6389"/>
                  </a:cubicBezTo>
                  <a:cubicBezTo>
                    <a:pt x="2063" y="6389"/>
                    <a:pt x="1900" y="6226"/>
                    <a:pt x="1900" y="6026"/>
                  </a:cubicBezTo>
                  <a:lnTo>
                    <a:pt x="1900" y="6025"/>
                  </a:lnTo>
                  <a:lnTo>
                    <a:pt x="1900" y="6023"/>
                  </a:lnTo>
                  <a:lnTo>
                    <a:pt x="1900" y="4393"/>
                  </a:lnTo>
                  <a:lnTo>
                    <a:pt x="1900" y="4393"/>
                  </a:lnTo>
                  <a:lnTo>
                    <a:pt x="1900" y="4392"/>
                  </a:lnTo>
                  <a:lnTo>
                    <a:pt x="1900" y="4391"/>
                  </a:lnTo>
                  <a:lnTo>
                    <a:pt x="1900" y="3123"/>
                  </a:lnTo>
                  <a:lnTo>
                    <a:pt x="1900" y="3123"/>
                  </a:lnTo>
                  <a:lnTo>
                    <a:pt x="1900" y="3122"/>
                  </a:lnTo>
                  <a:lnTo>
                    <a:pt x="1900" y="1490"/>
                  </a:lnTo>
                  <a:lnTo>
                    <a:pt x="1195" y="1490"/>
                  </a:lnTo>
                  <a:lnTo>
                    <a:pt x="1168" y="1495"/>
                  </a:lnTo>
                  <a:cubicBezTo>
                    <a:pt x="1075" y="1495"/>
                    <a:pt x="982" y="1460"/>
                    <a:pt x="911" y="1389"/>
                  </a:cubicBezTo>
                  <a:lnTo>
                    <a:pt x="142" y="619"/>
                  </a:lnTo>
                  <a:cubicBezTo>
                    <a:pt x="0" y="477"/>
                    <a:pt x="0" y="248"/>
                    <a:pt x="142" y="106"/>
                  </a:cubicBezTo>
                  <a:lnTo>
                    <a:pt x="142" y="106"/>
                  </a:lnTo>
                  <a:lnTo>
                    <a:pt x="142" y="106"/>
                  </a:lnTo>
                  <a:cubicBezTo>
                    <a:pt x="213" y="35"/>
                    <a:pt x="305" y="0"/>
                    <a:pt x="39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59" name="グループ化 58">
            <a:extLst>
              <a:ext uri="{FF2B5EF4-FFF2-40B4-BE49-F238E27FC236}">
                <a16:creationId xmlns:a16="http://schemas.microsoft.com/office/drawing/2014/main" id="{D49A2BDC-8134-00BF-4D72-AD7CC967BE12}"/>
              </a:ext>
            </a:extLst>
          </p:cNvPr>
          <p:cNvGrpSpPr>
            <a:grpSpLocks noChangeAspect="1"/>
          </p:cNvGrpSpPr>
          <p:nvPr/>
        </p:nvGrpSpPr>
        <p:grpSpPr bwMode="gray">
          <a:xfrm>
            <a:off x="6068144" y="2550127"/>
            <a:ext cx="181473" cy="86705"/>
            <a:chOff x="8285787" y="3546537"/>
            <a:chExt cx="211190" cy="100903"/>
          </a:xfrm>
          <a:solidFill>
            <a:schemeClr val="tx1"/>
          </a:solidFill>
        </p:grpSpPr>
        <p:sp>
          <p:nvSpPr>
            <p:cNvPr id="60" name="正方形/長方形 59">
              <a:extLst>
                <a:ext uri="{FF2B5EF4-FFF2-40B4-BE49-F238E27FC236}">
                  <a16:creationId xmlns:a16="http://schemas.microsoft.com/office/drawing/2014/main" id="{3D834F0A-1DBF-C73C-1B6A-CE6E20536688}"/>
                </a:ext>
              </a:extLst>
            </p:cNvPr>
            <p:cNvSpPr/>
            <p:nvPr/>
          </p:nvSpPr>
          <p:spPr bwMode="gray">
            <a:xfrm>
              <a:off x="8373384" y="3546537"/>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61" name="正方形/長方形 60">
              <a:extLst>
                <a:ext uri="{FF2B5EF4-FFF2-40B4-BE49-F238E27FC236}">
                  <a16:creationId xmlns:a16="http://schemas.microsoft.com/office/drawing/2014/main" id="{815643C2-5C57-A7D9-535C-98043465786C}"/>
                </a:ext>
              </a:extLst>
            </p:cNvPr>
            <p:cNvSpPr/>
            <p:nvPr/>
          </p:nvSpPr>
          <p:spPr bwMode="gray">
            <a:xfrm rot="19800000">
              <a:off x="8285787" y="3575440"/>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62" name="正方形/長方形 61">
              <a:extLst>
                <a:ext uri="{FF2B5EF4-FFF2-40B4-BE49-F238E27FC236}">
                  <a16:creationId xmlns:a16="http://schemas.microsoft.com/office/drawing/2014/main" id="{5D6E3394-50B9-82D1-4454-3337042DF47D}"/>
                </a:ext>
              </a:extLst>
            </p:cNvPr>
            <p:cNvSpPr/>
            <p:nvPr/>
          </p:nvSpPr>
          <p:spPr bwMode="gray">
            <a:xfrm rot="1800000">
              <a:off x="8460977" y="3575440"/>
              <a:ext cx="36000" cy="720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grpSp>
      <p:sp>
        <p:nvSpPr>
          <p:cNvPr id="63" name="テキスト ボックス 62">
            <a:extLst>
              <a:ext uri="{FF2B5EF4-FFF2-40B4-BE49-F238E27FC236}">
                <a16:creationId xmlns:a16="http://schemas.microsoft.com/office/drawing/2014/main" id="{F8A243D1-F428-AC97-E790-108236DFB5F7}"/>
              </a:ext>
            </a:extLst>
          </p:cNvPr>
          <p:cNvSpPr txBox="1"/>
          <p:nvPr/>
        </p:nvSpPr>
        <p:spPr>
          <a:xfrm>
            <a:off x="351579" y="3738517"/>
            <a:ext cx="2508000" cy="387942"/>
          </a:xfrm>
          <a:prstGeom prst="rect">
            <a:avLst/>
          </a:prstGeom>
          <a:solidFill>
            <a:schemeClr val="bg1">
              <a:lumMod val="95000"/>
            </a:schemeClr>
          </a:solid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400" b="1" kern="0">
                <a:latin typeface="+mn-ea"/>
                <a:cs typeface="メイリオ" panose="020B0604030504040204" pitchFamily="50" charset="-128"/>
              </a:rPr>
              <a:t>ニーズ調査対象</a:t>
            </a:r>
          </a:p>
        </p:txBody>
      </p:sp>
      <p:sp>
        <p:nvSpPr>
          <p:cNvPr id="66" name="テキスト ボックス 65">
            <a:extLst>
              <a:ext uri="{FF2B5EF4-FFF2-40B4-BE49-F238E27FC236}">
                <a16:creationId xmlns:a16="http://schemas.microsoft.com/office/drawing/2014/main" id="{65B95233-4A28-8A75-BC1B-100A995F2AE4}"/>
              </a:ext>
            </a:extLst>
          </p:cNvPr>
          <p:cNvSpPr txBox="1"/>
          <p:nvPr/>
        </p:nvSpPr>
        <p:spPr>
          <a:xfrm>
            <a:off x="2904999" y="4200131"/>
            <a:ext cx="3601422" cy="2272560"/>
          </a:xfrm>
          <a:prstGeom prst="rect">
            <a:avLst/>
          </a:prstGeom>
          <a:solidFill>
            <a:schemeClr val="bg1">
              <a:lumMod val="95000"/>
            </a:schemeClr>
          </a:solidFill>
        </p:spPr>
        <p:txBody>
          <a:bodyPr wrap="square" lIns="72000" tIns="36000" rIns="72000" bIns="36000" rtlCol="0" anchor="ctr" anchorCtr="0">
            <a:noAutofit/>
          </a:bodyPr>
          <a:lstStyle/>
          <a:p>
            <a:pPr marL="285750" marR="0" indent="-285750" defTabSz="914400" eaLnBrk="1" fontAlgn="auto" latinLnBrk="0" hangingPunct="1">
              <a:spcBef>
                <a:spcPts val="0"/>
              </a:spcBef>
              <a:buClrTx/>
              <a:buSzTx/>
              <a:buFont typeface="Arial" panose="020B0604020202020204" pitchFamily="34" charset="0"/>
              <a:buChar char="•"/>
              <a:tabLst/>
            </a:pPr>
            <a:r>
              <a:rPr kumimoji="1" lang="ja-JP" altLang="en-US" sz="1400" kern="0" dirty="0">
                <a:latin typeface="+mn-ea"/>
                <a:cs typeface="メイリオ" panose="020B0604030504040204" pitchFamily="50" charset="-128"/>
              </a:rPr>
              <a:t>相談員や</a:t>
            </a:r>
            <a:r>
              <a:rPr kumimoji="1" lang="en-US" altLang="ja-JP" sz="1400" kern="0" dirty="0">
                <a:latin typeface="+mn-ea"/>
                <a:cs typeface="メイリオ" panose="020B0604030504040204" pitchFamily="50" charset="-128"/>
              </a:rPr>
              <a:t>SSW</a:t>
            </a:r>
            <a:r>
              <a:rPr kumimoji="1" lang="ja-JP" altLang="en-US" sz="1400" kern="0" dirty="0">
                <a:latin typeface="+mn-ea"/>
                <a:cs typeface="メイリオ" panose="020B0604030504040204" pitchFamily="50" charset="-128"/>
              </a:rPr>
              <a:t>、保健士等への簡易アンケート調査やヒアリング調査を実施</a:t>
            </a:r>
            <a:endParaRPr kumimoji="1" lang="en-US" altLang="ja-JP" sz="1400" kern="0" dirty="0">
              <a:latin typeface="+mn-ea"/>
              <a:cs typeface="メイリオ" panose="020B0604030504040204" pitchFamily="50" charset="-128"/>
            </a:endParaRPr>
          </a:p>
          <a:p>
            <a:pPr marL="285750" marR="0" indent="-285750" defTabSz="914400" eaLnBrk="1" fontAlgn="auto" latinLnBrk="0" hangingPunct="1">
              <a:spcBef>
                <a:spcPts val="0"/>
              </a:spcBef>
              <a:buClrTx/>
              <a:buSzTx/>
              <a:buFont typeface="Arial" panose="020B0604020202020204" pitchFamily="34" charset="0"/>
              <a:buChar char="•"/>
              <a:tabLst/>
            </a:pPr>
            <a:r>
              <a:rPr kumimoji="1" lang="ja-JP" altLang="en-US" sz="1400" kern="0" dirty="0">
                <a:latin typeface="+mn-ea"/>
                <a:cs typeface="メイリオ" panose="020B0604030504040204" pitchFamily="50" charset="-128"/>
              </a:rPr>
              <a:t>上記調査にて「利用が望ましい」と判断した児童の数を算出</a:t>
            </a:r>
            <a:endParaRPr kumimoji="1" lang="en-US" altLang="ja-JP" sz="1400" kern="0" dirty="0">
              <a:latin typeface="+mn-ea"/>
              <a:cs typeface="メイリオ" panose="020B0604030504040204" pitchFamily="50" charset="-128"/>
            </a:endParaRPr>
          </a:p>
          <a:p>
            <a:pPr marL="285750" marR="0" indent="-285750" defTabSz="914400" eaLnBrk="1" fontAlgn="auto" latinLnBrk="0" hangingPunct="1">
              <a:spcBef>
                <a:spcPts val="0"/>
              </a:spcBef>
              <a:buClrTx/>
              <a:buSzTx/>
              <a:buFont typeface="Arial" panose="020B0604020202020204" pitchFamily="34" charset="0"/>
              <a:buChar char="•"/>
              <a:tabLst/>
            </a:pPr>
            <a:endParaRPr kumimoji="1" lang="en-US" altLang="ja-JP" sz="1400" kern="0" dirty="0">
              <a:latin typeface="+mn-ea"/>
              <a:cs typeface="メイリオ" panose="020B0604030504040204" pitchFamily="50" charset="-128"/>
            </a:endParaRPr>
          </a:p>
          <a:p>
            <a:pPr marL="285750" marR="0" indent="-285750" defTabSz="914400" eaLnBrk="1" fontAlgn="auto" latinLnBrk="0" hangingPunct="1">
              <a:spcBef>
                <a:spcPts val="0"/>
              </a:spcBef>
              <a:buClrTx/>
              <a:buSzTx/>
              <a:buFont typeface="Arial" panose="020B0604020202020204" pitchFamily="34" charset="0"/>
              <a:buChar char="•"/>
              <a:tabLst/>
            </a:pPr>
            <a:endParaRPr kumimoji="1" lang="en-US" altLang="ja-JP" sz="1400" kern="0" dirty="0">
              <a:latin typeface="+mn-ea"/>
              <a:cs typeface="メイリオ" panose="020B0604030504040204" pitchFamily="50" charset="-128"/>
            </a:endParaRPr>
          </a:p>
          <a:p>
            <a:pPr marL="285750" marR="0" indent="-285750" defTabSz="914400" eaLnBrk="1" fontAlgn="auto" latinLnBrk="0" hangingPunct="1">
              <a:spcBef>
                <a:spcPts val="0"/>
              </a:spcBef>
              <a:buClrTx/>
              <a:buSzTx/>
              <a:buFont typeface="Arial" panose="020B0604020202020204" pitchFamily="34" charset="0"/>
              <a:buChar char="•"/>
              <a:tabLst/>
            </a:pPr>
            <a:endParaRPr kumimoji="1" lang="en-US" altLang="ja-JP" sz="1400" kern="0" dirty="0">
              <a:latin typeface="+mn-ea"/>
              <a:cs typeface="メイリオ" panose="020B0604030504040204" pitchFamily="50" charset="-128"/>
            </a:endParaRPr>
          </a:p>
        </p:txBody>
      </p:sp>
      <p:sp>
        <p:nvSpPr>
          <p:cNvPr id="67" name="テキスト ボックス 66">
            <a:extLst>
              <a:ext uri="{FF2B5EF4-FFF2-40B4-BE49-F238E27FC236}">
                <a16:creationId xmlns:a16="http://schemas.microsoft.com/office/drawing/2014/main" id="{B11B02EC-4361-CF87-98CD-D6E6095ADD2D}"/>
              </a:ext>
            </a:extLst>
          </p:cNvPr>
          <p:cNvSpPr txBox="1"/>
          <p:nvPr/>
        </p:nvSpPr>
        <p:spPr>
          <a:xfrm>
            <a:off x="2904999" y="3738517"/>
            <a:ext cx="3601422" cy="387942"/>
          </a:xfrm>
          <a:prstGeom prst="rect">
            <a:avLst/>
          </a:prstGeom>
          <a:solidFill>
            <a:schemeClr val="bg1">
              <a:lumMod val="95000"/>
            </a:schemeClr>
          </a:solid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400" b="1" kern="0">
                <a:latin typeface="+mn-ea"/>
                <a:cs typeface="メイリオ" panose="020B0604030504040204" pitchFamily="50" charset="-128"/>
              </a:rPr>
              <a:t>ニーズ調査概要</a:t>
            </a:r>
          </a:p>
        </p:txBody>
      </p:sp>
      <p:sp>
        <p:nvSpPr>
          <p:cNvPr id="71" name="テキスト ボックス 70">
            <a:extLst>
              <a:ext uri="{FF2B5EF4-FFF2-40B4-BE49-F238E27FC236}">
                <a16:creationId xmlns:a16="http://schemas.microsoft.com/office/drawing/2014/main" id="{0BAC24F9-7C19-4C0D-5531-E927E9DFD212}"/>
              </a:ext>
            </a:extLst>
          </p:cNvPr>
          <p:cNvSpPr txBox="1"/>
          <p:nvPr/>
        </p:nvSpPr>
        <p:spPr>
          <a:xfrm>
            <a:off x="351579" y="7712610"/>
            <a:ext cx="3294146" cy="1621650"/>
          </a:xfrm>
          <a:prstGeom prst="rect">
            <a:avLst/>
          </a:prstGeom>
          <a:solidFill>
            <a:schemeClr val="bg1">
              <a:lumMod val="95000"/>
            </a:schemeClr>
          </a:solidFill>
        </p:spPr>
        <p:txBody>
          <a:bodyPr wrap="square" lIns="72000" tIns="36000" rIns="72000" bIns="36000" rtlCol="0" anchor="ctr" anchorCtr="0">
            <a:noAutofit/>
          </a:bodyPr>
          <a:lstStyle/>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要保護・要支援児童数</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不登校児童数</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生活保護・就学援助・ひとり親世帯世帯数</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ネグレクト相談件数</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要対協登録ケース数</a:t>
            </a:r>
            <a:endParaRPr kumimoji="1" lang="en-US" altLang="ja-JP" sz="1400" kern="0" dirty="0">
              <a:latin typeface="+mn-ea"/>
              <a:cs typeface="メイリオ" panose="020B0604030504040204" pitchFamily="50" charset="-128"/>
            </a:endParaRPr>
          </a:p>
          <a:p>
            <a:pPr marL="0" marR="0" indent="0" defTabSz="914400" eaLnBrk="1" fontAlgn="auto" latinLnBrk="0" hangingPunct="1">
              <a:spcBef>
                <a:spcPts val="0"/>
              </a:spcBef>
              <a:buClrTx/>
              <a:buSzTx/>
              <a:buFontTx/>
              <a:buNone/>
              <a:tabLst/>
            </a:pPr>
            <a:r>
              <a:rPr kumimoji="1" lang="ja-JP" altLang="en-US" sz="1400" kern="0" dirty="0">
                <a:latin typeface="+mn-ea"/>
                <a:cs typeface="メイリオ" panose="020B0604030504040204" pitchFamily="50" charset="-128"/>
              </a:rPr>
              <a:t>こども家庭センターや</a:t>
            </a:r>
            <a:r>
              <a:rPr kumimoji="1" lang="en-US" altLang="ja-JP" sz="1400" kern="0" dirty="0">
                <a:latin typeface="+mn-ea"/>
                <a:cs typeface="メイリオ" panose="020B0604030504040204" pitchFamily="50" charset="-128"/>
              </a:rPr>
              <a:t>SSW</a:t>
            </a:r>
            <a:r>
              <a:rPr kumimoji="1" lang="ja-JP" altLang="en-US" sz="1400" kern="0" dirty="0">
                <a:latin typeface="+mn-ea"/>
                <a:cs typeface="メイリオ" panose="020B0604030504040204" pitchFamily="50" charset="-128"/>
              </a:rPr>
              <a:t>への相談件数、等</a:t>
            </a:r>
          </a:p>
        </p:txBody>
      </p:sp>
      <p:sp>
        <p:nvSpPr>
          <p:cNvPr id="72" name="テキスト ボックス 71">
            <a:extLst>
              <a:ext uri="{FF2B5EF4-FFF2-40B4-BE49-F238E27FC236}">
                <a16:creationId xmlns:a16="http://schemas.microsoft.com/office/drawing/2014/main" id="{5B79D40D-C1F0-4001-BA82-E08CCF4C819B}"/>
              </a:ext>
            </a:extLst>
          </p:cNvPr>
          <p:cNvSpPr txBox="1"/>
          <p:nvPr/>
        </p:nvSpPr>
        <p:spPr>
          <a:xfrm>
            <a:off x="351579" y="7250996"/>
            <a:ext cx="3294146" cy="387942"/>
          </a:xfrm>
          <a:prstGeom prst="rect">
            <a:avLst/>
          </a:prstGeom>
          <a:solidFill>
            <a:schemeClr val="bg1">
              <a:lumMod val="95000"/>
            </a:schemeClr>
          </a:solid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400" b="1" kern="0">
                <a:latin typeface="+mn-ea"/>
                <a:cs typeface="メイリオ" panose="020B0604030504040204" pitchFamily="50" charset="-128"/>
              </a:rPr>
              <a:t>庁内保有データ</a:t>
            </a:r>
          </a:p>
        </p:txBody>
      </p:sp>
      <p:sp>
        <p:nvSpPr>
          <p:cNvPr id="73" name="テキスト ボックス 72">
            <a:extLst>
              <a:ext uri="{FF2B5EF4-FFF2-40B4-BE49-F238E27FC236}">
                <a16:creationId xmlns:a16="http://schemas.microsoft.com/office/drawing/2014/main" id="{CDAFE23E-AF64-917E-5FC9-33B8447275A1}"/>
              </a:ext>
            </a:extLst>
          </p:cNvPr>
          <p:cNvSpPr txBox="1"/>
          <p:nvPr/>
        </p:nvSpPr>
        <p:spPr>
          <a:xfrm>
            <a:off x="3842925" y="7712610"/>
            <a:ext cx="2663496" cy="1621650"/>
          </a:xfrm>
          <a:prstGeom prst="rect">
            <a:avLst/>
          </a:prstGeom>
          <a:solidFill>
            <a:schemeClr val="bg1">
              <a:lumMod val="95000"/>
            </a:schemeClr>
          </a:solidFill>
        </p:spPr>
        <p:txBody>
          <a:bodyPr wrap="square" lIns="72000" tIns="36000" rIns="72000" bIns="36000" rtlCol="0" anchor="ctr" anchorCtr="0">
            <a:noAutofit/>
          </a:bodyPr>
          <a:lstStyle/>
          <a:p>
            <a:pPr marL="285750" marR="0" indent="-285750" defTabSz="914400" eaLnBrk="1" fontAlgn="auto" latinLnBrk="0" hangingPunct="1">
              <a:spcBef>
                <a:spcPts val="0"/>
              </a:spcBef>
              <a:buClrTx/>
              <a:buSzTx/>
              <a:buFont typeface="Arial" panose="020B0604020202020204" pitchFamily="34" charset="0"/>
              <a:buChar char="•"/>
              <a:tabLst/>
            </a:pPr>
            <a:r>
              <a:rPr kumimoji="1" lang="ja-JP" altLang="en-US" sz="1400" kern="0">
                <a:latin typeface="+mn-ea"/>
                <a:cs typeface="メイリオ" panose="020B0604030504040204" pitchFamily="50" charset="-128"/>
              </a:rPr>
              <a:t>児童数に対する要保護児童・要支援児童数の割合</a:t>
            </a:r>
            <a:endParaRPr kumimoji="1" lang="en-US" altLang="ja-JP" sz="1400" kern="0">
              <a:latin typeface="+mn-ea"/>
              <a:cs typeface="メイリオ" panose="020B0604030504040204" pitchFamily="50" charset="-128"/>
            </a:endParaRPr>
          </a:p>
          <a:p>
            <a:pPr marL="285750" marR="0" indent="-285750" defTabSz="914400" eaLnBrk="1" fontAlgn="auto" latinLnBrk="0" hangingPunct="1">
              <a:spcBef>
                <a:spcPts val="0"/>
              </a:spcBef>
              <a:buClrTx/>
              <a:buSzTx/>
              <a:buFont typeface="Arial" panose="020B0604020202020204" pitchFamily="34" charset="0"/>
              <a:buChar char="•"/>
              <a:tabLst/>
            </a:pPr>
            <a:r>
              <a:rPr kumimoji="1" lang="ja-JP" altLang="en-US" sz="1400" kern="0">
                <a:latin typeface="+mn-ea"/>
                <a:cs typeface="メイリオ" panose="020B0604030504040204" pitchFamily="50" charset="-128"/>
              </a:rPr>
              <a:t>児童虐待の平均発生率</a:t>
            </a:r>
            <a:endParaRPr kumimoji="1" lang="en-US" altLang="ja-JP" sz="1400" kern="0">
              <a:latin typeface="+mn-ea"/>
              <a:cs typeface="メイリオ" panose="020B0604030504040204" pitchFamily="50" charset="-128"/>
            </a:endParaRPr>
          </a:p>
          <a:p>
            <a:pPr marL="285750" marR="0" indent="-285750" defTabSz="914400" eaLnBrk="1" fontAlgn="auto" latinLnBrk="0" hangingPunct="1">
              <a:spcBef>
                <a:spcPts val="0"/>
              </a:spcBef>
              <a:buClrTx/>
              <a:buSzTx/>
              <a:buFont typeface="Arial" panose="020B0604020202020204" pitchFamily="34" charset="0"/>
              <a:buChar char="•"/>
              <a:tabLst/>
            </a:pPr>
            <a:r>
              <a:rPr kumimoji="1" lang="ja-JP" altLang="en-US" sz="1400" kern="0">
                <a:latin typeface="+mn-ea"/>
                <a:cs typeface="メイリオ" panose="020B0604030504040204" pitchFamily="50" charset="-128"/>
              </a:rPr>
              <a:t>児童・家庭と接点のある関係所管へのヒアリング　等</a:t>
            </a:r>
            <a:endParaRPr kumimoji="1" lang="en-US" altLang="ja-JP" sz="1400" kern="0">
              <a:latin typeface="+mn-ea"/>
              <a:cs typeface="メイリオ" panose="020B0604030504040204" pitchFamily="50" charset="-128"/>
            </a:endParaRPr>
          </a:p>
          <a:p>
            <a:pPr marR="0" defTabSz="914400" eaLnBrk="1" fontAlgn="auto" latinLnBrk="0" hangingPunct="1">
              <a:spcBef>
                <a:spcPts val="0"/>
              </a:spcBef>
              <a:buClrTx/>
              <a:buSzTx/>
              <a:tabLst/>
            </a:pPr>
            <a:endParaRPr kumimoji="1" lang="en-US" altLang="ja-JP" sz="1400" kern="0">
              <a:latin typeface="+mn-ea"/>
              <a:cs typeface="メイリオ" panose="020B0604030504040204" pitchFamily="50" charset="-128"/>
            </a:endParaRPr>
          </a:p>
          <a:p>
            <a:pPr marR="0" defTabSz="914400" eaLnBrk="1" fontAlgn="auto" latinLnBrk="0" hangingPunct="1">
              <a:spcBef>
                <a:spcPts val="0"/>
              </a:spcBef>
              <a:buClrTx/>
              <a:buSzTx/>
              <a:tabLst/>
            </a:pPr>
            <a:endParaRPr kumimoji="1" lang="ja-JP" altLang="en-US" sz="1400" kern="0">
              <a:latin typeface="+mn-ea"/>
              <a:cs typeface="メイリオ" panose="020B0604030504040204" pitchFamily="50" charset="-128"/>
            </a:endParaRPr>
          </a:p>
        </p:txBody>
      </p:sp>
      <p:sp>
        <p:nvSpPr>
          <p:cNvPr id="74" name="テキスト ボックス 73">
            <a:extLst>
              <a:ext uri="{FF2B5EF4-FFF2-40B4-BE49-F238E27FC236}">
                <a16:creationId xmlns:a16="http://schemas.microsoft.com/office/drawing/2014/main" id="{EA788EDB-3BC7-721D-C166-702B910CA01C}"/>
              </a:ext>
            </a:extLst>
          </p:cNvPr>
          <p:cNvSpPr txBox="1"/>
          <p:nvPr/>
        </p:nvSpPr>
        <p:spPr>
          <a:xfrm>
            <a:off x="3842925" y="7250996"/>
            <a:ext cx="2663496" cy="387942"/>
          </a:xfrm>
          <a:prstGeom prst="rect">
            <a:avLst/>
          </a:prstGeom>
          <a:solidFill>
            <a:schemeClr val="bg1">
              <a:lumMod val="95000"/>
            </a:schemeClr>
          </a:solid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ja-JP" altLang="en-US" sz="1400" b="1" kern="0">
                <a:latin typeface="+mn-ea"/>
                <a:cs typeface="メイリオ" panose="020B0604030504040204" pitchFamily="50" charset="-128"/>
              </a:rPr>
              <a:t>一定の割合（実例）</a:t>
            </a:r>
            <a:endParaRPr kumimoji="1" lang="ja-JP" altLang="en-US" sz="1400" kern="0">
              <a:latin typeface="+mn-ea"/>
              <a:cs typeface="メイリオ" panose="020B0604030504040204" pitchFamily="50" charset="-128"/>
            </a:endParaRPr>
          </a:p>
        </p:txBody>
      </p:sp>
      <p:sp>
        <p:nvSpPr>
          <p:cNvPr id="77" name="テキスト ボックス 76">
            <a:extLst>
              <a:ext uri="{FF2B5EF4-FFF2-40B4-BE49-F238E27FC236}">
                <a16:creationId xmlns:a16="http://schemas.microsoft.com/office/drawing/2014/main" id="{CF3E2D63-2992-9AC2-DE11-011DD8E47F2C}"/>
              </a:ext>
            </a:extLst>
          </p:cNvPr>
          <p:cNvSpPr txBox="1"/>
          <p:nvPr/>
        </p:nvSpPr>
        <p:spPr>
          <a:xfrm>
            <a:off x="3525664" y="7231356"/>
            <a:ext cx="437322" cy="453098"/>
          </a:xfrm>
          <a:prstGeom prst="rect">
            <a:avLst/>
          </a:prstGeom>
          <a:noFill/>
        </p:spPr>
        <p:txBody>
          <a:bodyPr wrap="square" lIns="72000" tIns="36000" rIns="72000" bIns="36000" rtlCol="0" anchor="ctr" anchorCtr="0">
            <a:noAutofit/>
          </a:bodyPr>
          <a:lstStyle/>
          <a:p>
            <a:pPr marL="0" marR="0" indent="0" algn="ctr" defTabSz="914400" eaLnBrk="1" fontAlgn="auto" latinLnBrk="0" hangingPunct="1">
              <a:spcBef>
                <a:spcPts val="0"/>
              </a:spcBef>
              <a:buClrTx/>
              <a:buSzTx/>
              <a:buFontTx/>
              <a:buNone/>
              <a:tabLst/>
            </a:pPr>
            <a:r>
              <a:rPr kumimoji="1" lang="en-US" altLang="ja-JP" b="1" kern="0">
                <a:latin typeface="+mn-ea"/>
                <a:cs typeface="メイリオ" panose="020B0604030504040204" pitchFamily="50" charset="-128"/>
              </a:rPr>
              <a:t>×</a:t>
            </a:r>
            <a:endParaRPr kumimoji="1" lang="ja-JP" altLang="en-US" b="1" kern="0">
              <a:latin typeface="+mn-ea"/>
              <a:cs typeface="メイリオ" panose="020B0604030504040204" pitchFamily="50" charset="-128"/>
            </a:endParaRPr>
          </a:p>
        </p:txBody>
      </p:sp>
      <p:sp>
        <p:nvSpPr>
          <p:cNvPr id="19" name="タイトル 18">
            <a:extLst>
              <a:ext uri="{FF2B5EF4-FFF2-40B4-BE49-F238E27FC236}">
                <a16:creationId xmlns:a16="http://schemas.microsoft.com/office/drawing/2014/main" id="{DEE87E57-EA26-06A8-C515-8E4BFE335475}"/>
              </a:ext>
            </a:extLst>
          </p:cNvPr>
          <p:cNvSpPr>
            <a:spLocks noGrp="1"/>
          </p:cNvSpPr>
          <p:nvPr>
            <p:ph type="title"/>
          </p:nvPr>
        </p:nvSpPr>
        <p:spPr/>
        <p:txBody>
          <a:bodyPr/>
          <a:lstStyle/>
          <a:p>
            <a:r>
              <a:rPr lang="ja-JP" altLang="en-US"/>
              <a:t>事業</a:t>
            </a:r>
            <a:r>
              <a:rPr lang="ja-JP" altLang="en-US">
                <a:solidFill>
                  <a:schemeClr val="tx2"/>
                </a:solidFill>
              </a:rPr>
              <a:t>検討・準備時</a:t>
            </a:r>
            <a:endParaRPr lang="ja-JP" altLang="en-US"/>
          </a:p>
        </p:txBody>
      </p:sp>
      <p:sp>
        <p:nvSpPr>
          <p:cNvPr id="2" name="正方形/長方形 1">
            <a:extLst>
              <a:ext uri="{FF2B5EF4-FFF2-40B4-BE49-F238E27FC236}">
                <a16:creationId xmlns:a16="http://schemas.microsoft.com/office/drawing/2014/main" id="{08356699-3383-EC89-AC8A-F944B0227D3B}"/>
              </a:ext>
            </a:extLst>
          </p:cNvPr>
          <p:cNvSpPr/>
          <p:nvPr/>
        </p:nvSpPr>
        <p:spPr>
          <a:xfrm>
            <a:off x="3059108" y="5582000"/>
            <a:ext cx="3333916" cy="604547"/>
          </a:xfrm>
          <a:prstGeom prst="rect">
            <a:avLst/>
          </a:prstGeom>
          <a:solidFill>
            <a:srgbClr val="DAEBF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050" dirty="0">
                <a:solidFill>
                  <a:schemeClr val="tx1"/>
                </a:solidFill>
                <a:latin typeface="+mn-ea"/>
                <a:cs typeface="メイリオ" panose="020B0604030504040204" pitchFamily="50" charset="-128"/>
              </a:rPr>
              <a:t>特に、教育委員会や</a:t>
            </a:r>
            <a:r>
              <a:rPr kumimoji="1" lang="en-US" altLang="ja-JP" sz="1050" dirty="0">
                <a:solidFill>
                  <a:schemeClr val="tx1"/>
                </a:solidFill>
                <a:latin typeface="+mn-ea"/>
                <a:cs typeface="メイリオ" panose="020B0604030504040204" pitchFamily="50" charset="-128"/>
              </a:rPr>
              <a:t>SSW</a:t>
            </a:r>
            <a:r>
              <a:rPr kumimoji="1" lang="ja-JP" altLang="en-US" sz="1050" dirty="0">
                <a:solidFill>
                  <a:schemeClr val="tx1"/>
                </a:solidFill>
                <a:latin typeface="+mn-ea"/>
                <a:cs typeface="メイリオ" panose="020B0604030504040204" pitchFamily="50" charset="-128"/>
              </a:rPr>
              <a:t>に対して本事業の周知を十分に行った上でニーズ調査を行うことで、</a:t>
            </a:r>
            <a:r>
              <a:rPr kumimoji="1" lang="ja-JP" altLang="en-US" sz="1050" b="1" dirty="0">
                <a:solidFill>
                  <a:schemeClr val="tx1"/>
                </a:solidFill>
                <a:latin typeface="+mn-ea"/>
                <a:cs typeface="メイリオ" panose="020B0604030504040204" pitchFamily="50" charset="-128"/>
              </a:rPr>
              <a:t>担当部局では把握しきれていないニーズを掘り起こせる可能性</a:t>
            </a:r>
            <a:r>
              <a:rPr kumimoji="1" lang="ja-JP" altLang="en-US" sz="1050" dirty="0">
                <a:solidFill>
                  <a:schemeClr val="tx1"/>
                </a:solidFill>
                <a:latin typeface="+mn-ea"/>
                <a:cs typeface="メイリオ" panose="020B0604030504040204" pitchFamily="50" charset="-128"/>
              </a:rPr>
              <a:t>があります。</a:t>
            </a:r>
          </a:p>
        </p:txBody>
      </p:sp>
      <p:sp>
        <p:nvSpPr>
          <p:cNvPr id="3" name="正方形/長方形 2">
            <a:extLst>
              <a:ext uri="{FF2B5EF4-FFF2-40B4-BE49-F238E27FC236}">
                <a16:creationId xmlns:a16="http://schemas.microsoft.com/office/drawing/2014/main" id="{6A0DCD3C-8F80-6D17-BAB2-53797024FACC}"/>
              </a:ext>
            </a:extLst>
          </p:cNvPr>
          <p:cNvSpPr/>
          <p:nvPr/>
        </p:nvSpPr>
        <p:spPr>
          <a:xfrm>
            <a:off x="3963071" y="8880875"/>
            <a:ext cx="2421536" cy="375376"/>
          </a:xfrm>
          <a:prstGeom prst="rect">
            <a:avLst/>
          </a:prstGeom>
          <a:solidFill>
            <a:srgbClr val="C2E4FF">
              <a:alpha val="50196"/>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050" b="1">
                <a:solidFill>
                  <a:schemeClr val="tx1"/>
                </a:solidFill>
                <a:latin typeface="+mn-ea"/>
                <a:cs typeface="メイリオ" panose="020B0604030504040204" pitchFamily="50" charset="-128"/>
              </a:rPr>
              <a:t>明確な根拠のある割合ではない</a:t>
            </a:r>
            <a:r>
              <a:rPr kumimoji="1" lang="ja-JP" altLang="en-US" sz="1050">
                <a:solidFill>
                  <a:schemeClr val="tx1"/>
                </a:solidFill>
                <a:latin typeface="+mn-ea"/>
                <a:cs typeface="メイリオ" panose="020B0604030504040204" pitchFamily="50" charset="-128"/>
              </a:rPr>
              <a:t>ため、庁内説明等の際には注意が必要です。</a:t>
            </a:r>
          </a:p>
        </p:txBody>
      </p:sp>
      <p:grpSp>
        <p:nvGrpSpPr>
          <p:cNvPr id="35" name="グループ化 34">
            <a:extLst>
              <a:ext uri="{FF2B5EF4-FFF2-40B4-BE49-F238E27FC236}">
                <a16:creationId xmlns:a16="http://schemas.microsoft.com/office/drawing/2014/main" id="{9D8B619D-99FB-142A-E00B-BE614E68F528}"/>
              </a:ext>
            </a:extLst>
          </p:cNvPr>
          <p:cNvGrpSpPr/>
          <p:nvPr/>
        </p:nvGrpSpPr>
        <p:grpSpPr>
          <a:xfrm>
            <a:off x="5824169" y="6525844"/>
            <a:ext cx="609600" cy="647700"/>
            <a:chOff x="3173618" y="2674996"/>
            <a:chExt cx="609600" cy="647700"/>
          </a:xfrm>
        </p:grpSpPr>
        <p:sp>
          <p:nvSpPr>
            <p:cNvPr id="36" name="フリーフォーム: 図形 35">
              <a:extLst>
                <a:ext uri="{FF2B5EF4-FFF2-40B4-BE49-F238E27FC236}">
                  <a16:creationId xmlns:a16="http://schemas.microsoft.com/office/drawing/2014/main" id="{C677D4C7-0730-4994-53DA-070374B75FC9}"/>
                </a:ext>
              </a:extLst>
            </p:cNvPr>
            <p:cNvSpPr/>
            <p:nvPr/>
          </p:nvSpPr>
          <p:spPr>
            <a:xfrm>
              <a:off x="3326018" y="2674996"/>
              <a:ext cx="304800" cy="304800"/>
            </a:xfrm>
            <a:custGeom>
              <a:avLst/>
              <a:gdLst>
                <a:gd name="connsiteX0" fmla="*/ 304800 w 304800"/>
                <a:gd name="connsiteY0" fmla="*/ 152400 h 304800"/>
                <a:gd name="connsiteX1" fmla="*/ 152400 w 304800"/>
                <a:gd name="connsiteY1" fmla="*/ 304800 h 304800"/>
                <a:gd name="connsiteX2" fmla="*/ 0 w 304800"/>
                <a:gd name="connsiteY2" fmla="*/ 152400 h 304800"/>
                <a:gd name="connsiteX3" fmla="*/ 152400 w 304800"/>
                <a:gd name="connsiteY3" fmla="*/ 0 h 304800"/>
                <a:gd name="connsiteX4" fmla="*/ 304800 w 304800"/>
                <a:gd name="connsiteY4" fmla="*/ 15240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152400"/>
                  </a:moveTo>
                  <a:cubicBezTo>
                    <a:pt x="304800" y="236568"/>
                    <a:pt x="236568" y="304800"/>
                    <a:pt x="152400" y="304800"/>
                  </a:cubicBezTo>
                  <a:cubicBezTo>
                    <a:pt x="68232" y="304800"/>
                    <a:pt x="0" y="236568"/>
                    <a:pt x="0" y="152400"/>
                  </a:cubicBezTo>
                  <a:cubicBezTo>
                    <a:pt x="0" y="68232"/>
                    <a:pt x="68232" y="0"/>
                    <a:pt x="152400" y="0"/>
                  </a:cubicBezTo>
                  <a:cubicBezTo>
                    <a:pt x="236568" y="0"/>
                    <a:pt x="304800" y="68232"/>
                    <a:pt x="304800" y="152400"/>
                  </a:cubicBezTo>
                  <a:close/>
                </a:path>
              </a:pathLst>
            </a:custGeom>
            <a:solidFill>
              <a:schemeClr val="tx1"/>
            </a:solidFill>
            <a:ln w="9525" cap="flat">
              <a:noFill/>
              <a:prstDash val="solid"/>
              <a:miter/>
            </a:ln>
          </p:spPr>
          <p:txBody>
            <a:bodyPr rtlCol="0" anchor="ctr"/>
            <a:lstStyle/>
            <a:p>
              <a:endParaRPr lang="ja-JP" altLang="en-US"/>
            </a:p>
          </p:txBody>
        </p:sp>
        <p:sp>
          <p:nvSpPr>
            <p:cNvPr id="37" name="台形 36">
              <a:extLst>
                <a:ext uri="{FF2B5EF4-FFF2-40B4-BE49-F238E27FC236}">
                  <a16:creationId xmlns:a16="http://schemas.microsoft.com/office/drawing/2014/main" id="{37CB4C2E-FA98-BEE8-5CC3-BA521F040E6F}"/>
                </a:ext>
              </a:extLst>
            </p:cNvPr>
            <p:cNvSpPr/>
            <p:nvPr/>
          </p:nvSpPr>
          <p:spPr>
            <a:xfrm rot="10800000">
              <a:off x="3402671" y="3070668"/>
              <a:ext cx="151495" cy="252028"/>
            </a:xfrm>
            <a:prstGeom prst="trapezoid">
              <a:avLst>
                <a:gd name="adj" fmla="val 17665"/>
              </a:avLst>
            </a:pr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grpSp>
          <p:nvGrpSpPr>
            <p:cNvPr id="38" name="グループ化 37">
              <a:extLst>
                <a:ext uri="{FF2B5EF4-FFF2-40B4-BE49-F238E27FC236}">
                  <a16:creationId xmlns:a16="http://schemas.microsoft.com/office/drawing/2014/main" id="{96D0938D-0941-0284-6B6D-7826B02601F6}"/>
                </a:ext>
              </a:extLst>
            </p:cNvPr>
            <p:cNvGrpSpPr/>
            <p:nvPr/>
          </p:nvGrpSpPr>
          <p:grpSpPr>
            <a:xfrm>
              <a:off x="3173618" y="3031939"/>
              <a:ext cx="609600" cy="290757"/>
              <a:chOff x="3173618" y="3031939"/>
              <a:chExt cx="609600" cy="290757"/>
            </a:xfrm>
          </p:grpSpPr>
          <p:sp>
            <p:nvSpPr>
              <p:cNvPr id="39" name="フリーフォーム: 図形 38">
                <a:extLst>
                  <a:ext uri="{FF2B5EF4-FFF2-40B4-BE49-F238E27FC236}">
                    <a16:creationId xmlns:a16="http://schemas.microsoft.com/office/drawing/2014/main" id="{B8860B08-723A-20EF-9238-43DC7AD96238}"/>
                  </a:ext>
                </a:extLst>
              </p:cNvPr>
              <p:cNvSpPr/>
              <p:nvPr/>
            </p:nvSpPr>
            <p:spPr>
              <a:xfrm rot="10800000">
                <a:off x="3548844" y="3031939"/>
                <a:ext cx="234374" cy="290757"/>
              </a:xfrm>
              <a:custGeom>
                <a:avLst/>
                <a:gdLst>
                  <a:gd name="connsiteX0" fmla="*/ 200825 w 234374"/>
                  <a:gd name="connsiteY0" fmla="*/ 290757 h 290757"/>
                  <a:gd name="connsiteX1" fmla="*/ 179070 w 234374"/>
                  <a:gd name="connsiteY1" fmla="*/ 285750 h 290757"/>
                  <a:gd name="connsiteX2" fmla="*/ 30480 w 234374"/>
                  <a:gd name="connsiteY2" fmla="*/ 213360 h 290757"/>
                  <a:gd name="connsiteX3" fmla="*/ 0 w 234374"/>
                  <a:gd name="connsiteY3" fmla="*/ 152400 h 290757"/>
                  <a:gd name="connsiteX4" fmla="*/ 0 w 234374"/>
                  <a:gd name="connsiteY4" fmla="*/ 0 h 290757"/>
                  <a:gd name="connsiteX5" fmla="*/ 234374 w 234374"/>
                  <a:gd name="connsiteY5" fmla="*/ 0 h 290757"/>
                  <a:gd name="connsiteX6" fmla="*/ 200825 w 234374"/>
                  <a:gd name="connsiteY6" fmla="*/ 290757 h 29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74" h="290757">
                    <a:moveTo>
                      <a:pt x="200825" y="290757"/>
                    </a:moveTo>
                    <a:lnTo>
                      <a:pt x="179070" y="285750"/>
                    </a:lnTo>
                    <a:cubicBezTo>
                      <a:pt x="125730" y="270510"/>
                      <a:pt x="72390" y="247650"/>
                      <a:pt x="30480" y="213360"/>
                    </a:cubicBezTo>
                    <a:cubicBezTo>
                      <a:pt x="11430" y="198120"/>
                      <a:pt x="0" y="175260"/>
                      <a:pt x="0" y="152400"/>
                    </a:cubicBezTo>
                    <a:lnTo>
                      <a:pt x="0" y="0"/>
                    </a:lnTo>
                    <a:lnTo>
                      <a:pt x="234374" y="0"/>
                    </a:lnTo>
                    <a:lnTo>
                      <a:pt x="200825" y="290757"/>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ctr"/>
                <a:endParaRPr kumimoji="1" lang="ja-JP" altLang="en-US" sz="1400" b="1">
                  <a:solidFill>
                    <a:schemeClr val="bg1"/>
                  </a:solidFill>
                  <a:latin typeface="+mn-ea"/>
                  <a:cs typeface="メイリオ" panose="020B0604030504040204" pitchFamily="50" charset="-128"/>
                </a:endParaRPr>
              </a:p>
            </p:txBody>
          </p:sp>
          <p:sp>
            <p:nvSpPr>
              <p:cNvPr id="40" name="フリーフォーム: 図形 39">
                <a:extLst>
                  <a:ext uri="{FF2B5EF4-FFF2-40B4-BE49-F238E27FC236}">
                    <a16:creationId xmlns:a16="http://schemas.microsoft.com/office/drawing/2014/main" id="{6923F7AF-2EE1-E5AB-30B7-D1DB2104AC5D}"/>
                  </a:ext>
                </a:extLst>
              </p:cNvPr>
              <p:cNvSpPr/>
              <p:nvPr/>
            </p:nvSpPr>
            <p:spPr>
              <a:xfrm rot="10800000">
                <a:off x="3173618" y="3032161"/>
                <a:ext cx="234374" cy="290535"/>
              </a:xfrm>
              <a:custGeom>
                <a:avLst/>
                <a:gdLst>
                  <a:gd name="connsiteX0" fmla="*/ 33524 w 234374"/>
                  <a:gd name="connsiteY0" fmla="*/ 290535 h 290535"/>
                  <a:gd name="connsiteX1" fmla="*/ 0 w 234374"/>
                  <a:gd name="connsiteY1" fmla="*/ 0 h 290535"/>
                  <a:gd name="connsiteX2" fmla="*/ 234374 w 234374"/>
                  <a:gd name="connsiteY2" fmla="*/ 0 h 290535"/>
                  <a:gd name="connsiteX3" fmla="*/ 234374 w 234374"/>
                  <a:gd name="connsiteY3" fmla="*/ 152400 h 290535"/>
                  <a:gd name="connsiteX4" fmla="*/ 203894 w 234374"/>
                  <a:gd name="connsiteY4" fmla="*/ 213360 h 290535"/>
                  <a:gd name="connsiteX5" fmla="*/ 55304 w 234374"/>
                  <a:gd name="connsiteY5" fmla="*/ 285750 h 290535"/>
                  <a:gd name="connsiteX6" fmla="*/ 33524 w 234374"/>
                  <a:gd name="connsiteY6" fmla="*/ 290535 h 29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74" h="290535">
                    <a:moveTo>
                      <a:pt x="33524" y="290535"/>
                    </a:moveTo>
                    <a:lnTo>
                      <a:pt x="0" y="0"/>
                    </a:lnTo>
                    <a:lnTo>
                      <a:pt x="234374" y="0"/>
                    </a:lnTo>
                    <a:lnTo>
                      <a:pt x="234374" y="152400"/>
                    </a:lnTo>
                    <a:cubicBezTo>
                      <a:pt x="234374" y="175260"/>
                      <a:pt x="222944" y="198120"/>
                      <a:pt x="203894" y="213360"/>
                    </a:cubicBezTo>
                    <a:cubicBezTo>
                      <a:pt x="161984" y="243840"/>
                      <a:pt x="108644" y="270510"/>
                      <a:pt x="55304" y="285750"/>
                    </a:cubicBezTo>
                    <a:lnTo>
                      <a:pt x="33524" y="290535"/>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algn="ctr"/>
                <a:endParaRPr kumimoji="1" lang="ja-JP" altLang="en-US" sz="1400" b="1">
                  <a:solidFill>
                    <a:schemeClr val="bg1"/>
                  </a:solidFill>
                  <a:latin typeface="+mn-ea"/>
                  <a:cs typeface="メイリオ" panose="020B0604030504040204" pitchFamily="50" charset="-128"/>
                </a:endParaRPr>
              </a:p>
            </p:txBody>
          </p:sp>
        </p:grpSp>
      </p:grpSp>
      <p:sp>
        <p:nvSpPr>
          <p:cNvPr id="14" name="Rectangle 11">
            <a:extLst>
              <a:ext uri="{FF2B5EF4-FFF2-40B4-BE49-F238E27FC236}">
                <a16:creationId xmlns:a16="http://schemas.microsoft.com/office/drawing/2014/main" id="{CD79BDF6-8433-1241-CA76-753417CB9712}"/>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dirty="0">
                <a:latin typeface="+mn-ea"/>
              </a:rPr>
              <a:t>出所：株式会社日本総合研究所作成</a:t>
            </a:r>
          </a:p>
        </p:txBody>
      </p:sp>
    </p:spTree>
    <p:extLst>
      <p:ext uri="{BB962C8B-B14F-4D97-AF65-F5344CB8AC3E}">
        <p14:creationId xmlns:p14="http://schemas.microsoft.com/office/powerpoint/2010/main" val="2858041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81BB04-4B7B-D8B2-902D-189E3927488E}"/>
            </a:ext>
          </a:extLst>
        </p:cNvPr>
        <p:cNvGrpSpPr/>
        <p:nvPr/>
      </p:nvGrpSpPr>
      <p:grpSpPr>
        <a:xfrm>
          <a:off x="0" y="0"/>
          <a:ext cx="0" cy="0"/>
          <a:chOff x="0" y="0"/>
          <a:chExt cx="0" cy="0"/>
        </a:xfrm>
      </p:grpSpPr>
      <p:sp>
        <p:nvSpPr>
          <p:cNvPr id="54" name="二等辺三角形 53">
            <a:extLst>
              <a:ext uri="{FF2B5EF4-FFF2-40B4-BE49-F238E27FC236}">
                <a16:creationId xmlns:a16="http://schemas.microsoft.com/office/drawing/2014/main" id="{378E515A-4C1E-AE8E-36BE-5B6D80D5BF34}"/>
              </a:ext>
            </a:extLst>
          </p:cNvPr>
          <p:cNvSpPr/>
          <p:nvPr/>
        </p:nvSpPr>
        <p:spPr>
          <a:xfrm rot="7568419" flipH="1">
            <a:off x="5796213" y="2788437"/>
            <a:ext cx="109063" cy="602331"/>
          </a:xfrm>
          <a:prstGeom prst="triangle">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6" name="四角形: 角を丸くする 85">
            <a:extLst>
              <a:ext uri="{FF2B5EF4-FFF2-40B4-BE49-F238E27FC236}">
                <a16:creationId xmlns:a16="http://schemas.microsoft.com/office/drawing/2014/main" id="{8E8CAE31-C82D-2FB8-768B-3417A2826029}"/>
              </a:ext>
            </a:extLst>
          </p:cNvPr>
          <p:cNvSpPr/>
          <p:nvPr/>
        </p:nvSpPr>
        <p:spPr>
          <a:xfrm>
            <a:off x="197147" y="1878816"/>
            <a:ext cx="5399999" cy="2541283"/>
          </a:xfrm>
          <a:prstGeom prst="roundRect">
            <a:avLst>
              <a:gd name="adj" fmla="val 1968"/>
            </a:avLst>
          </a:prstGeom>
          <a:solidFill>
            <a:schemeClr val="bg1"/>
          </a:solidFill>
          <a:ln w="889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nchorCtr="0"/>
          <a:lstStyle/>
          <a:p>
            <a:endParaRPr kumimoji="1" lang="ja-JP" altLang="en-US" sz="1400" b="1">
              <a:solidFill>
                <a:schemeClr val="bg1"/>
              </a:solidFill>
              <a:latin typeface="+mn-ea"/>
            </a:endParaRPr>
          </a:p>
        </p:txBody>
      </p:sp>
      <p:grpSp>
        <p:nvGrpSpPr>
          <p:cNvPr id="11" name="グラフィックス 41" descr="教授 男性 単色塗りつぶし">
            <a:extLst>
              <a:ext uri="{FF2B5EF4-FFF2-40B4-BE49-F238E27FC236}">
                <a16:creationId xmlns:a16="http://schemas.microsoft.com/office/drawing/2014/main" id="{5A37CC2E-CFE6-4D9C-87D8-FFFCC0EEC4CE}"/>
              </a:ext>
            </a:extLst>
          </p:cNvPr>
          <p:cNvGrpSpPr/>
          <p:nvPr/>
        </p:nvGrpSpPr>
        <p:grpSpPr>
          <a:xfrm>
            <a:off x="5850744" y="3275209"/>
            <a:ext cx="762510" cy="800100"/>
            <a:chOff x="5823140" y="3966989"/>
            <a:chExt cx="762510" cy="800100"/>
          </a:xfrm>
          <a:solidFill>
            <a:schemeClr val="tx2"/>
          </a:solidFill>
        </p:grpSpPr>
        <p:sp>
          <p:nvSpPr>
            <p:cNvPr id="12" name="フリーフォーム: 図形 11">
              <a:extLst>
                <a:ext uri="{FF2B5EF4-FFF2-40B4-BE49-F238E27FC236}">
                  <a16:creationId xmlns:a16="http://schemas.microsoft.com/office/drawing/2014/main" id="{2B0DF808-7A75-A827-069C-7E0B97FE9423}"/>
                </a:ext>
              </a:extLst>
            </p:cNvPr>
            <p:cNvSpPr/>
            <p:nvPr/>
          </p:nvSpPr>
          <p:spPr>
            <a:xfrm>
              <a:off x="5823140" y="3966989"/>
              <a:ext cx="723543" cy="751408"/>
            </a:xfrm>
            <a:custGeom>
              <a:avLst/>
              <a:gdLst>
                <a:gd name="connsiteX0" fmla="*/ 423830 w 723543"/>
                <a:gd name="connsiteY0" fmla="*/ 457200 h 751408"/>
                <a:gd name="connsiteX1" fmla="*/ 506878 w 723543"/>
                <a:gd name="connsiteY1" fmla="*/ 445989 h 751408"/>
                <a:gd name="connsiteX2" fmla="*/ 503516 w 723543"/>
                <a:gd name="connsiteY2" fmla="*/ 504825 h 751408"/>
                <a:gd name="connsiteX3" fmla="*/ 723543 w 723543"/>
                <a:gd name="connsiteY3" fmla="*/ 504825 h 751408"/>
                <a:gd name="connsiteX4" fmla="*/ 693064 w 723543"/>
                <a:gd name="connsiteY4" fmla="*/ 461543 h 751408"/>
                <a:gd name="connsiteX5" fmla="*/ 571591 w 723543"/>
                <a:gd name="connsiteY5" fmla="*/ 398678 h 751408"/>
                <a:gd name="connsiteX6" fmla="*/ 525023 w 723543"/>
                <a:gd name="connsiteY6" fmla="*/ 379562 h 751408"/>
                <a:gd name="connsiteX7" fmla="*/ 519127 w 723543"/>
                <a:gd name="connsiteY7" fmla="*/ 370751 h 751408"/>
                <a:gd name="connsiteX8" fmla="*/ 519127 w 723543"/>
                <a:gd name="connsiteY8" fmla="*/ 347424 h 751408"/>
                <a:gd name="connsiteX9" fmla="*/ 576239 w 723543"/>
                <a:gd name="connsiteY9" fmla="*/ 228600 h 751408"/>
                <a:gd name="connsiteX10" fmla="*/ 576239 w 723543"/>
                <a:gd name="connsiteY10" fmla="*/ 214313 h 751408"/>
                <a:gd name="connsiteX11" fmla="*/ 591813 w 723543"/>
                <a:gd name="connsiteY11" fmla="*/ 160487 h 751408"/>
                <a:gd name="connsiteX12" fmla="*/ 496134 w 723543"/>
                <a:gd name="connsiteY12" fmla="*/ 17983 h 751408"/>
                <a:gd name="connsiteX13" fmla="*/ 482161 w 723543"/>
                <a:gd name="connsiteY13" fmla="*/ 19231 h 751408"/>
                <a:gd name="connsiteX14" fmla="*/ 472541 w 723543"/>
                <a:gd name="connsiteY14" fmla="*/ 25898 h 751408"/>
                <a:gd name="connsiteX15" fmla="*/ 461911 w 723543"/>
                <a:gd name="connsiteY15" fmla="*/ 11430 h 751408"/>
                <a:gd name="connsiteX16" fmla="*/ 448166 w 723543"/>
                <a:gd name="connsiteY16" fmla="*/ 2677 h 751408"/>
                <a:gd name="connsiteX17" fmla="*/ 418143 w 723543"/>
                <a:gd name="connsiteY17" fmla="*/ 0 h 751408"/>
                <a:gd name="connsiteX18" fmla="*/ 272944 w 723543"/>
                <a:gd name="connsiteY18" fmla="*/ 91440 h 751408"/>
                <a:gd name="connsiteX19" fmla="*/ 271173 w 723543"/>
                <a:gd name="connsiteY19" fmla="*/ 219427 h 751408"/>
                <a:gd name="connsiteX20" fmla="*/ 271439 w 723543"/>
                <a:gd name="connsiteY20" fmla="*/ 221428 h 751408"/>
                <a:gd name="connsiteX21" fmla="*/ 271439 w 723543"/>
                <a:gd name="connsiteY21" fmla="*/ 228600 h 751408"/>
                <a:gd name="connsiteX22" fmla="*/ 328494 w 723543"/>
                <a:gd name="connsiteY22" fmla="*/ 347358 h 751408"/>
                <a:gd name="connsiteX23" fmla="*/ 328494 w 723543"/>
                <a:gd name="connsiteY23" fmla="*/ 370751 h 751408"/>
                <a:gd name="connsiteX24" fmla="*/ 322589 w 723543"/>
                <a:gd name="connsiteY24" fmla="*/ 379562 h 751408"/>
                <a:gd name="connsiteX25" fmla="*/ 275754 w 723543"/>
                <a:gd name="connsiteY25" fmla="*/ 398783 h 751408"/>
                <a:gd name="connsiteX26" fmla="*/ 154901 w 723543"/>
                <a:gd name="connsiteY26" fmla="*/ 461286 h 751408"/>
                <a:gd name="connsiteX27" fmla="*/ 119049 w 723543"/>
                <a:gd name="connsiteY27" fmla="*/ 533400 h 751408"/>
                <a:gd name="connsiteX28" fmla="*/ 119049 w 723543"/>
                <a:gd name="connsiteY28" fmla="*/ 597056 h 751408"/>
                <a:gd name="connsiteX29" fmla="*/ 106343 w 723543"/>
                <a:gd name="connsiteY29" fmla="*/ 597056 h 751408"/>
                <a:gd name="connsiteX30" fmla="*/ 27876 w 723543"/>
                <a:gd name="connsiteY30" fmla="*/ 339881 h 751408"/>
                <a:gd name="connsiteX31" fmla="*/ 9865 w 723543"/>
                <a:gd name="connsiteY31" fmla="*/ 330721 h 751408"/>
                <a:gd name="connsiteX32" fmla="*/ 548 w 723543"/>
                <a:gd name="connsiteY32" fmla="*/ 348215 h 751408"/>
                <a:gd name="connsiteX33" fmla="*/ 78425 w 723543"/>
                <a:gd name="connsiteY33" fmla="*/ 603485 h 751408"/>
                <a:gd name="connsiteX34" fmla="*/ 45506 w 723543"/>
                <a:gd name="connsiteY34" fmla="*/ 685305 h 751408"/>
                <a:gd name="connsiteX35" fmla="*/ 79711 w 723543"/>
                <a:gd name="connsiteY35" fmla="*/ 739150 h 751408"/>
                <a:gd name="connsiteX36" fmla="*/ 98161 w 723543"/>
                <a:gd name="connsiteY36" fmla="*/ 742950 h 751408"/>
                <a:gd name="connsiteX37" fmla="*/ 127964 w 723543"/>
                <a:gd name="connsiteY37" fmla="*/ 737778 h 751408"/>
                <a:gd name="connsiteX38" fmla="*/ 160130 w 723543"/>
                <a:gd name="connsiteY38" fmla="*/ 721652 h 751408"/>
                <a:gd name="connsiteX39" fmla="*/ 355297 w 723543"/>
                <a:gd name="connsiteY39" fmla="*/ 751408 h 751408"/>
                <a:gd name="connsiteX40" fmla="*/ 340686 w 723543"/>
                <a:gd name="connsiteY40" fmla="*/ 445999 h 751408"/>
                <a:gd name="connsiteX41" fmla="*/ 423830 w 723543"/>
                <a:gd name="connsiteY41" fmla="*/ 457200 h 751408"/>
                <a:gd name="connsiteX42" fmla="*/ 119097 w 723543"/>
                <a:gd name="connsiteY42" fmla="*/ 700726 h 751408"/>
                <a:gd name="connsiteX43" fmla="*/ 95284 w 723543"/>
                <a:gd name="connsiteY43" fmla="*/ 704431 h 751408"/>
                <a:gd name="connsiteX44" fmla="*/ 82387 w 723543"/>
                <a:gd name="connsiteY44" fmla="*/ 675808 h 751408"/>
                <a:gd name="connsiteX45" fmla="*/ 101675 w 723543"/>
                <a:gd name="connsiteY45" fmla="*/ 636403 h 751408"/>
                <a:gd name="connsiteX46" fmla="*/ 104095 w 723543"/>
                <a:gd name="connsiteY46" fmla="*/ 635784 h 751408"/>
                <a:gd name="connsiteX47" fmla="*/ 120516 w 723543"/>
                <a:gd name="connsiteY47" fmla="*/ 635727 h 751408"/>
                <a:gd name="connsiteX48" fmla="*/ 122687 w 723543"/>
                <a:gd name="connsiteY48" fmla="*/ 636203 h 751408"/>
                <a:gd name="connsiteX49" fmla="*/ 146833 w 723543"/>
                <a:gd name="connsiteY49" fmla="*/ 658911 h 751408"/>
                <a:gd name="connsiteX50" fmla="*/ 119097 w 723543"/>
                <a:gd name="connsiteY50" fmla="*/ 700726 h 751408"/>
                <a:gd name="connsiteX51" fmla="*/ 423830 w 723543"/>
                <a:gd name="connsiteY51" fmla="*/ 419100 h 751408"/>
                <a:gd name="connsiteX52" fmla="*/ 348068 w 723543"/>
                <a:gd name="connsiteY52" fmla="*/ 408356 h 751408"/>
                <a:gd name="connsiteX53" fmla="*/ 366594 w 723543"/>
                <a:gd name="connsiteY53" fmla="*/ 370751 h 751408"/>
                <a:gd name="connsiteX54" fmla="*/ 366594 w 723543"/>
                <a:gd name="connsiteY54" fmla="*/ 369799 h 751408"/>
                <a:gd name="connsiteX55" fmla="*/ 480951 w 723543"/>
                <a:gd name="connsiteY55" fmla="*/ 369799 h 751408"/>
                <a:gd name="connsiteX56" fmla="*/ 480951 w 723543"/>
                <a:gd name="connsiteY56" fmla="*/ 370751 h 751408"/>
                <a:gd name="connsiteX57" fmla="*/ 499506 w 723543"/>
                <a:gd name="connsiteY57" fmla="*/ 408394 h 751408"/>
                <a:gd name="connsiteX58" fmla="*/ 423830 w 723543"/>
                <a:gd name="connsiteY58" fmla="*/ 419100 h 751408"/>
                <a:gd name="connsiteX59" fmla="*/ 309530 w 723543"/>
                <a:gd name="connsiteY59" fmla="*/ 228600 h 751408"/>
                <a:gd name="connsiteX60" fmla="*/ 309530 w 723543"/>
                <a:gd name="connsiteY60" fmla="*/ 196215 h 751408"/>
                <a:gd name="connsiteX61" fmla="*/ 494620 w 723543"/>
                <a:gd name="connsiteY61" fmla="*/ 117872 h 751408"/>
                <a:gd name="connsiteX62" fmla="*/ 538130 w 723543"/>
                <a:gd name="connsiteY62" fmla="*/ 182261 h 751408"/>
                <a:gd name="connsiteX63" fmla="*/ 538130 w 723543"/>
                <a:gd name="connsiteY63" fmla="*/ 228600 h 751408"/>
                <a:gd name="connsiteX64" fmla="*/ 423830 w 723543"/>
                <a:gd name="connsiteY64" fmla="*/ 342900 h 751408"/>
                <a:gd name="connsiteX65" fmla="*/ 309530 w 723543"/>
                <a:gd name="connsiteY65" fmla="*/ 228600 h 7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23543" h="751408">
                  <a:moveTo>
                    <a:pt x="423830" y="457200"/>
                  </a:moveTo>
                  <a:cubicBezTo>
                    <a:pt x="451908" y="457470"/>
                    <a:pt x="479877" y="453694"/>
                    <a:pt x="506878" y="445989"/>
                  </a:cubicBezTo>
                  <a:lnTo>
                    <a:pt x="503516" y="504825"/>
                  </a:lnTo>
                  <a:lnTo>
                    <a:pt x="723543" y="504825"/>
                  </a:lnTo>
                  <a:cubicBezTo>
                    <a:pt x="717823" y="487733"/>
                    <a:pt x="707227" y="472689"/>
                    <a:pt x="693064" y="461543"/>
                  </a:cubicBezTo>
                  <a:cubicBezTo>
                    <a:pt x="657440" y="432387"/>
                    <a:pt x="615559" y="414395"/>
                    <a:pt x="571591" y="398678"/>
                  </a:cubicBezTo>
                  <a:lnTo>
                    <a:pt x="525023" y="379562"/>
                  </a:lnTo>
                  <a:cubicBezTo>
                    <a:pt x="521454" y="378091"/>
                    <a:pt x="519126" y="374612"/>
                    <a:pt x="519127" y="370751"/>
                  </a:cubicBezTo>
                  <a:lnTo>
                    <a:pt x="519127" y="347424"/>
                  </a:lnTo>
                  <a:cubicBezTo>
                    <a:pt x="555230" y="318551"/>
                    <a:pt x="576246" y="274829"/>
                    <a:pt x="576239" y="228600"/>
                  </a:cubicBezTo>
                  <a:lnTo>
                    <a:pt x="576239" y="214313"/>
                  </a:lnTo>
                  <a:cubicBezTo>
                    <a:pt x="584547" y="197423"/>
                    <a:pt x="589819" y="179203"/>
                    <a:pt x="591813" y="160487"/>
                  </a:cubicBezTo>
                  <a:cubicBezTo>
                    <a:pt x="591708" y="96488"/>
                    <a:pt x="551112" y="44768"/>
                    <a:pt x="496134" y="17983"/>
                  </a:cubicBezTo>
                  <a:cubicBezTo>
                    <a:pt x="491592" y="15852"/>
                    <a:pt x="486254" y="16328"/>
                    <a:pt x="482161" y="19231"/>
                  </a:cubicBezTo>
                  <a:lnTo>
                    <a:pt x="472541" y="25898"/>
                  </a:lnTo>
                  <a:lnTo>
                    <a:pt x="461911" y="11430"/>
                  </a:lnTo>
                  <a:cubicBezTo>
                    <a:pt x="458638" y="6840"/>
                    <a:pt x="453710" y="3702"/>
                    <a:pt x="448166" y="2677"/>
                  </a:cubicBezTo>
                  <a:cubicBezTo>
                    <a:pt x="438254" y="928"/>
                    <a:pt x="428209" y="33"/>
                    <a:pt x="418143" y="0"/>
                  </a:cubicBezTo>
                  <a:cubicBezTo>
                    <a:pt x="351192" y="0"/>
                    <a:pt x="295871" y="36290"/>
                    <a:pt x="272944" y="91440"/>
                  </a:cubicBezTo>
                  <a:cubicBezTo>
                    <a:pt x="257875" y="132671"/>
                    <a:pt x="257251" y="177796"/>
                    <a:pt x="271173" y="219427"/>
                  </a:cubicBezTo>
                  <a:lnTo>
                    <a:pt x="271439" y="221428"/>
                  </a:lnTo>
                  <a:lnTo>
                    <a:pt x="271439" y="228600"/>
                  </a:lnTo>
                  <a:cubicBezTo>
                    <a:pt x="271439" y="274795"/>
                    <a:pt x="292431" y="318488"/>
                    <a:pt x="328494" y="347358"/>
                  </a:cubicBezTo>
                  <a:lnTo>
                    <a:pt x="328494" y="370751"/>
                  </a:lnTo>
                  <a:cubicBezTo>
                    <a:pt x="328494" y="374613"/>
                    <a:pt x="326161" y="378094"/>
                    <a:pt x="322589" y="379562"/>
                  </a:cubicBezTo>
                  <a:lnTo>
                    <a:pt x="275754" y="398783"/>
                  </a:lnTo>
                  <a:cubicBezTo>
                    <a:pt x="231939" y="414471"/>
                    <a:pt x="190172" y="432416"/>
                    <a:pt x="154901" y="461286"/>
                  </a:cubicBezTo>
                  <a:cubicBezTo>
                    <a:pt x="132675" y="478678"/>
                    <a:pt x="119498" y="505182"/>
                    <a:pt x="119049" y="533400"/>
                  </a:cubicBezTo>
                  <a:lnTo>
                    <a:pt x="119049" y="597056"/>
                  </a:lnTo>
                  <a:cubicBezTo>
                    <a:pt x="114821" y="596698"/>
                    <a:pt x="110571" y="596698"/>
                    <a:pt x="106343" y="597056"/>
                  </a:cubicBezTo>
                  <a:lnTo>
                    <a:pt x="27876" y="339881"/>
                  </a:lnTo>
                  <a:cubicBezTo>
                    <a:pt x="25431" y="332378"/>
                    <a:pt x="17368" y="328277"/>
                    <a:pt x="9865" y="330721"/>
                  </a:cubicBezTo>
                  <a:cubicBezTo>
                    <a:pt x="2562" y="333100"/>
                    <a:pt x="-1553" y="340827"/>
                    <a:pt x="548" y="348215"/>
                  </a:cubicBezTo>
                  <a:lnTo>
                    <a:pt x="78425" y="603485"/>
                  </a:lnTo>
                  <a:cubicBezTo>
                    <a:pt x="49383" y="613191"/>
                    <a:pt x="31200" y="629964"/>
                    <a:pt x="45506" y="685305"/>
                  </a:cubicBezTo>
                  <a:cubicBezTo>
                    <a:pt x="51078" y="706850"/>
                    <a:pt x="59499" y="730072"/>
                    <a:pt x="79711" y="739150"/>
                  </a:cubicBezTo>
                  <a:cubicBezTo>
                    <a:pt x="85516" y="741728"/>
                    <a:pt x="91809" y="743024"/>
                    <a:pt x="98161" y="742950"/>
                  </a:cubicBezTo>
                  <a:cubicBezTo>
                    <a:pt x="108271" y="742475"/>
                    <a:pt x="118284" y="740737"/>
                    <a:pt x="127964" y="737778"/>
                  </a:cubicBezTo>
                  <a:cubicBezTo>
                    <a:pt x="139862" y="735166"/>
                    <a:pt x="150920" y="729624"/>
                    <a:pt x="160130" y="721652"/>
                  </a:cubicBezTo>
                  <a:cubicBezTo>
                    <a:pt x="205993" y="737759"/>
                    <a:pt x="277726" y="747674"/>
                    <a:pt x="355297" y="751408"/>
                  </a:cubicBezTo>
                  <a:lnTo>
                    <a:pt x="340686" y="445999"/>
                  </a:lnTo>
                  <a:cubicBezTo>
                    <a:pt x="367718" y="453711"/>
                    <a:pt x="395721" y="457484"/>
                    <a:pt x="423830" y="457200"/>
                  </a:cubicBezTo>
                  <a:close/>
                  <a:moveTo>
                    <a:pt x="119097" y="700726"/>
                  </a:moveTo>
                  <a:cubicBezTo>
                    <a:pt x="111478" y="703509"/>
                    <a:pt x="103388" y="704767"/>
                    <a:pt x="95284" y="704431"/>
                  </a:cubicBezTo>
                  <a:cubicBezTo>
                    <a:pt x="94246" y="703964"/>
                    <a:pt x="88740" y="700392"/>
                    <a:pt x="82387" y="675808"/>
                  </a:cubicBezTo>
                  <a:cubicBezTo>
                    <a:pt x="74119" y="643823"/>
                    <a:pt x="74043" y="643547"/>
                    <a:pt x="101675" y="636403"/>
                  </a:cubicBezTo>
                  <a:lnTo>
                    <a:pt x="104095" y="635784"/>
                  </a:lnTo>
                  <a:cubicBezTo>
                    <a:pt x="109496" y="634551"/>
                    <a:pt x="115106" y="634531"/>
                    <a:pt x="120516" y="635727"/>
                  </a:cubicBezTo>
                  <a:lnTo>
                    <a:pt x="122687" y="636203"/>
                  </a:lnTo>
                  <a:cubicBezTo>
                    <a:pt x="134279" y="638795"/>
                    <a:pt x="143536" y="647500"/>
                    <a:pt x="146833" y="658911"/>
                  </a:cubicBezTo>
                  <a:cubicBezTo>
                    <a:pt x="150632" y="678100"/>
                    <a:pt x="138252" y="696763"/>
                    <a:pt x="119097" y="700726"/>
                  </a:cubicBezTo>
                  <a:close/>
                  <a:moveTo>
                    <a:pt x="423830" y="419100"/>
                  </a:moveTo>
                  <a:cubicBezTo>
                    <a:pt x="398178" y="419370"/>
                    <a:pt x="372633" y="415747"/>
                    <a:pt x="348068" y="408356"/>
                  </a:cubicBezTo>
                  <a:cubicBezTo>
                    <a:pt x="359752" y="399381"/>
                    <a:pt x="366599" y="385484"/>
                    <a:pt x="366594" y="370751"/>
                  </a:cubicBezTo>
                  <a:lnTo>
                    <a:pt x="366594" y="369799"/>
                  </a:lnTo>
                  <a:cubicBezTo>
                    <a:pt x="403244" y="384766"/>
                    <a:pt x="444301" y="384766"/>
                    <a:pt x="480951" y="369799"/>
                  </a:cubicBezTo>
                  <a:lnTo>
                    <a:pt x="480951" y="370751"/>
                  </a:lnTo>
                  <a:cubicBezTo>
                    <a:pt x="480937" y="385503"/>
                    <a:pt x="487797" y="399420"/>
                    <a:pt x="499506" y="408394"/>
                  </a:cubicBezTo>
                  <a:cubicBezTo>
                    <a:pt x="474966" y="415764"/>
                    <a:pt x="449451" y="419374"/>
                    <a:pt x="423830" y="419100"/>
                  </a:cubicBezTo>
                  <a:close/>
                  <a:moveTo>
                    <a:pt x="309530" y="228600"/>
                  </a:moveTo>
                  <a:lnTo>
                    <a:pt x="309530" y="196215"/>
                  </a:lnTo>
                  <a:cubicBezTo>
                    <a:pt x="357698" y="138113"/>
                    <a:pt x="409295" y="177384"/>
                    <a:pt x="494620" y="117872"/>
                  </a:cubicBezTo>
                  <a:cubicBezTo>
                    <a:pt x="506221" y="109785"/>
                    <a:pt x="518042" y="163497"/>
                    <a:pt x="538130" y="182261"/>
                  </a:cubicBezTo>
                  <a:lnTo>
                    <a:pt x="538130" y="228600"/>
                  </a:lnTo>
                  <a:cubicBezTo>
                    <a:pt x="538130" y="291726"/>
                    <a:pt x="486956" y="342900"/>
                    <a:pt x="423830" y="342900"/>
                  </a:cubicBezTo>
                  <a:cubicBezTo>
                    <a:pt x="360704" y="342900"/>
                    <a:pt x="309530" y="291726"/>
                    <a:pt x="309530" y="228600"/>
                  </a:cubicBezTo>
                  <a:close/>
                </a:path>
              </a:pathLst>
            </a:custGeom>
            <a:solidFill>
              <a:schemeClr val="tx2"/>
            </a:solidFill>
            <a:ln w="9525"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DD7B4E65-7746-D921-683B-2EF1DAF33070}"/>
                </a:ext>
              </a:extLst>
            </p:cNvPr>
            <p:cNvSpPr/>
            <p:nvPr/>
          </p:nvSpPr>
          <p:spPr>
            <a:xfrm>
              <a:off x="6237417" y="4490864"/>
              <a:ext cx="348234" cy="276225"/>
            </a:xfrm>
            <a:custGeom>
              <a:avLst/>
              <a:gdLst>
                <a:gd name="connsiteX0" fmla="*/ 0 w 348234"/>
                <a:gd name="connsiteY0" fmla="*/ 0 h 276225"/>
                <a:gd name="connsiteX1" fmla="*/ 0 w 348234"/>
                <a:gd name="connsiteY1" fmla="*/ 260890 h 276225"/>
                <a:gd name="connsiteX2" fmla="*/ 133350 w 348234"/>
                <a:gd name="connsiteY2" fmla="*/ 260890 h 276225"/>
                <a:gd name="connsiteX3" fmla="*/ 148304 w 348234"/>
                <a:gd name="connsiteY3" fmla="*/ 276225 h 276225"/>
                <a:gd name="connsiteX4" fmla="*/ 199453 w 348234"/>
                <a:gd name="connsiteY4" fmla="*/ 276225 h 276225"/>
                <a:gd name="connsiteX5" fmla="*/ 214884 w 348234"/>
                <a:gd name="connsiteY5" fmla="*/ 260890 h 276225"/>
                <a:gd name="connsiteX6" fmla="*/ 348234 w 348234"/>
                <a:gd name="connsiteY6" fmla="*/ 260890 h 276225"/>
                <a:gd name="connsiteX7" fmla="*/ 348234 w 348234"/>
                <a:gd name="connsiteY7" fmla="*/ 0 h 276225"/>
                <a:gd name="connsiteX8" fmla="*/ 164020 w 348234"/>
                <a:gd name="connsiteY8" fmla="*/ 230219 h 276225"/>
                <a:gd name="connsiteX9" fmla="*/ 30671 w 348234"/>
                <a:gd name="connsiteY9" fmla="*/ 230219 h 276225"/>
                <a:gd name="connsiteX10" fmla="*/ 30671 w 348234"/>
                <a:gd name="connsiteY10" fmla="*/ 30194 h 276225"/>
                <a:gd name="connsiteX11" fmla="*/ 164020 w 348234"/>
                <a:gd name="connsiteY11" fmla="*/ 30194 h 276225"/>
                <a:gd name="connsiteX12" fmla="*/ 317183 w 348234"/>
                <a:gd name="connsiteY12" fmla="*/ 230219 h 276225"/>
                <a:gd name="connsiteX13" fmla="*/ 183833 w 348234"/>
                <a:gd name="connsiteY13" fmla="*/ 230219 h 276225"/>
                <a:gd name="connsiteX14" fmla="*/ 183833 w 348234"/>
                <a:gd name="connsiteY14" fmla="*/ 30194 h 276225"/>
                <a:gd name="connsiteX15" fmla="*/ 317183 w 348234"/>
                <a:gd name="connsiteY15" fmla="*/ 30194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8234" h="276225">
                  <a:moveTo>
                    <a:pt x="0" y="0"/>
                  </a:moveTo>
                  <a:lnTo>
                    <a:pt x="0" y="260890"/>
                  </a:lnTo>
                  <a:lnTo>
                    <a:pt x="133350" y="260890"/>
                  </a:lnTo>
                  <a:cubicBezTo>
                    <a:pt x="133347" y="269213"/>
                    <a:pt x="139984" y="276018"/>
                    <a:pt x="148304" y="276225"/>
                  </a:cubicBezTo>
                  <a:lnTo>
                    <a:pt x="199453" y="276225"/>
                  </a:lnTo>
                  <a:cubicBezTo>
                    <a:pt x="207938" y="276225"/>
                    <a:pt x="214832" y="269375"/>
                    <a:pt x="214884" y="260890"/>
                  </a:cubicBezTo>
                  <a:lnTo>
                    <a:pt x="348234" y="260890"/>
                  </a:lnTo>
                  <a:lnTo>
                    <a:pt x="348234" y="0"/>
                  </a:lnTo>
                  <a:close/>
                  <a:moveTo>
                    <a:pt x="164020" y="230219"/>
                  </a:moveTo>
                  <a:lnTo>
                    <a:pt x="30671" y="230219"/>
                  </a:lnTo>
                  <a:lnTo>
                    <a:pt x="30671" y="30194"/>
                  </a:lnTo>
                  <a:lnTo>
                    <a:pt x="164020" y="30194"/>
                  </a:lnTo>
                  <a:close/>
                  <a:moveTo>
                    <a:pt x="317183" y="230219"/>
                  </a:moveTo>
                  <a:lnTo>
                    <a:pt x="183833" y="230219"/>
                  </a:lnTo>
                  <a:lnTo>
                    <a:pt x="183833" y="30194"/>
                  </a:lnTo>
                  <a:lnTo>
                    <a:pt x="317183" y="30194"/>
                  </a:lnTo>
                  <a:close/>
                </a:path>
              </a:pathLst>
            </a:custGeom>
            <a:solidFill>
              <a:schemeClr val="tx2"/>
            </a:solidFill>
            <a:ln w="9525"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E1496E1F-5AAF-289A-8E9B-CA1623500419}"/>
                </a:ext>
              </a:extLst>
            </p:cNvPr>
            <p:cNvSpPr/>
            <p:nvPr/>
          </p:nvSpPr>
          <p:spPr>
            <a:xfrm>
              <a:off x="6452301" y="4572683"/>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D3651DA9-6460-F9D7-0FBC-8BB1D0726E85}"/>
                </a:ext>
              </a:extLst>
            </p:cNvPr>
            <p:cNvSpPr/>
            <p:nvPr/>
          </p:nvSpPr>
          <p:spPr>
            <a:xfrm>
              <a:off x="6452301" y="4603354"/>
              <a:ext cx="71627" cy="15335"/>
            </a:xfrm>
            <a:custGeom>
              <a:avLst/>
              <a:gdLst>
                <a:gd name="connsiteX0" fmla="*/ 0 w 71627"/>
                <a:gd name="connsiteY0" fmla="*/ 0 h 15335"/>
                <a:gd name="connsiteX1" fmla="*/ 71628 w 71627"/>
                <a:gd name="connsiteY1" fmla="*/ 0 h 15335"/>
                <a:gd name="connsiteX2" fmla="*/ 71628 w 71627"/>
                <a:gd name="connsiteY2" fmla="*/ 15335 h 15335"/>
                <a:gd name="connsiteX3" fmla="*/ 0 w 71627"/>
                <a:gd name="connsiteY3" fmla="*/ 15335 h 15335"/>
              </a:gdLst>
              <a:ahLst/>
              <a:cxnLst>
                <a:cxn ang="0">
                  <a:pos x="connsiteX0" y="connsiteY0"/>
                </a:cxn>
                <a:cxn ang="0">
                  <a:pos x="connsiteX1" y="connsiteY1"/>
                </a:cxn>
                <a:cxn ang="0">
                  <a:pos x="connsiteX2" y="connsiteY2"/>
                </a:cxn>
                <a:cxn ang="0">
                  <a:pos x="connsiteX3" y="connsiteY3"/>
                </a:cxn>
              </a:cxnLst>
              <a:rect l="l" t="t" r="r" b="b"/>
              <a:pathLst>
                <a:path w="71627" h="15335">
                  <a:moveTo>
                    <a:pt x="0" y="0"/>
                  </a:moveTo>
                  <a:lnTo>
                    <a:pt x="71628" y="0"/>
                  </a:lnTo>
                  <a:lnTo>
                    <a:pt x="71628" y="15335"/>
                  </a:lnTo>
                  <a:lnTo>
                    <a:pt x="0" y="15335"/>
                  </a:lnTo>
                  <a:close/>
                </a:path>
              </a:pathLst>
            </a:custGeom>
            <a:solidFill>
              <a:schemeClr val="tx2"/>
            </a:solidFill>
            <a:ln w="9525"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1AE5244-7CF0-B2F4-B01F-9873A4C531F3}"/>
                </a:ext>
              </a:extLst>
            </p:cNvPr>
            <p:cNvSpPr/>
            <p:nvPr/>
          </p:nvSpPr>
          <p:spPr>
            <a:xfrm>
              <a:off x="6452301" y="4634120"/>
              <a:ext cx="49625" cy="15335"/>
            </a:xfrm>
            <a:custGeom>
              <a:avLst/>
              <a:gdLst>
                <a:gd name="connsiteX0" fmla="*/ 0 w 49625"/>
                <a:gd name="connsiteY0" fmla="*/ 0 h 15335"/>
                <a:gd name="connsiteX1" fmla="*/ 49625 w 49625"/>
                <a:gd name="connsiteY1" fmla="*/ 0 h 15335"/>
                <a:gd name="connsiteX2" fmla="*/ 49625 w 49625"/>
                <a:gd name="connsiteY2" fmla="*/ 15335 h 15335"/>
                <a:gd name="connsiteX3" fmla="*/ 0 w 49625"/>
                <a:gd name="connsiteY3" fmla="*/ 15335 h 15335"/>
              </a:gdLst>
              <a:ahLst/>
              <a:cxnLst>
                <a:cxn ang="0">
                  <a:pos x="connsiteX0" y="connsiteY0"/>
                </a:cxn>
                <a:cxn ang="0">
                  <a:pos x="connsiteX1" y="connsiteY1"/>
                </a:cxn>
                <a:cxn ang="0">
                  <a:pos x="connsiteX2" y="connsiteY2"/>
                </a:cxn>
                <a:cxn ang="0">
                  <a:pos x="connsiteX3" y="connsiteY3"/>
                </a:cxn>
              </a:cxnLst>
              <a:rect l="l" t="t" r="r" b="b"/>
              <a:pathLst>
                <a:path w="49625" h="15335">
                  <a:moveTo>
                    <a:pt x="0" y="0"/>
                  </a:moveTo>
                  <a:lnTo>
                    <a:pt x="49625" y="0"/>
                  </a:lnTo>
                  <a:lnTo>
                    <a:pt x="49625" y="15335"/>
                  </a:lnTo>
                  <a:lnTo>
                    <a:pt x="0" y="15335"/>
                  </a:lnTo>
                  <a:close/>
                </a:path>
              </a:pathLst>
            </a:custGeom>
            <a:solidFill>
              <a:schemeClr val="tx2"/>
            </a:solidFill>
            <a:ln w="9525" cap="flat">
              <a:noFill/>
              <a:prstDash val="solid"/>
              <a:miter/>
            </a:ln>
          </p:spPr>
          <p:txBody>
            <a:bodyPr rtlCol="0" anchor="ctr"/>
            <a:lstStyle/>
            <a:p>
              <a:endParaRPr lang="ja-JP" altLang="en-US"/>
            </a:p>
          </p:txBody>
        </p:sp>
      </p:grpSp>
      <p:sp>
        <p:nvSpPr>
          <p:cNvPr id="8" name="Rectangle 11">
            <a:extLst>
              <a:ext uri="{FF2B5EF4-FFF2-40B4-BE49-F238E27FC236}">
                <a16:creationId xmlns:a16="http://schemas.microsoft.com/office/drawing/2014/main" id="{269416E8-6695-CAC5-3BAB-276BB5077CD6}"/>
              </a:ext>
            </a:extLst>
          </p:cNvPr>
          <p:cNvSpPr>
            <a:spLocks noChangeArrowheads="1"/>
          </p:cNvSpPr>
          <p:nvPr/>
        </p:nvSpPr>
        <p:spPr bwMode="gray">
          <a:xfrm>
            <a:off x="3414843" y="9345488"/>
            <a:ext cx="3290521" cy="14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308" tIns="32400" rIns="62308" bIns="32400" anchor="ctr"/>
          <a:lstStyle/>
          <a:p>
            <a:pPr algn="r"/>
            <a:r>
              <a:rPr lang="ja-JP" altLang="en-US" sz="1000">
                <a:latin typeface="+mn-ea"/>
              </a:rPr>
              <a:t>出所：株式会社日本総合研究所作成</a:t>
            </a:r>
          </a:p>
        </p:txBody>
      </p:sp>
      <p:sp>
        <p:nvSpPr>
          <p:cNvPr id="99" name="正方形/長方形 98">
            <a:extLst>
              <a:ext uri="{FF2B5EF4-FFF2-40B4-BE49-F238E27FC236}">
                <a16:creationId xmlns:a16="http://schemas.microsoft.com/office/drawing/2014/main" id="{8A9C5345-F6E4-4590-C6F9-8D27038693F9}"/>
              </a:ext>
            </a:extLst>
          </p:cNvPr>
          <p:cNvSpPr/>
          <p:nvPr/>
        </p:nvSpPr>
        <p:spPr bwMode="gray">
          <a:xfrm>
            <a:off x="829501" y="782513"/>
            <a:ext cx="28800" cy="252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0" name="正方形/長方形 99">
            <a:extLst>
              <a:ext uri="{FF2B5EF4-FFF2-40B4-BE49-F238E27FC236}">
                <a16:creationId xmlns:a16="http://schemas.microsoft.com/office/drawing/2014/main" id="{1633E681-6CA8-5C91-4126-31AC540CD0DD}"/>
              </a:ext>
            </a:extLst>
          </p:cNvPr>
          <p:cNvSpPr/>
          <p:nvPr/>
        </p:nvSpPr>
        <p:spPr bwMode="gray">
          <a:xfrm>
            <a:off x="766439" y="782513"/>
            <a:ext cx="28800" cy="216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1" name="正方形/長方形 100">
            <a:extLst>
              <a:ext uri="{FF2B5EF4-FFF2-40B4-BE49-F238E27FC236}">
                <a16:creationId xmlns:a16="http://schemas.microsoft.com/office/drawing/2014/main" id="{94C44FEE-59BA-0DF8-6D5B-1F82F3E49A28}"/>
              </a:ext>
            </a:extLst>
          </p:cNvPr>
          <p:cNvSpPr/>
          <p:nvPr/>
        </p:nvSpPr>
        <p:spPr bwMode="gray">
          <a:xfrm>
            <a:off x="703377" y="782513"/>
            <a:ext cx="28800" cy="180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102" name="正方形/長方形 101">
            <a:extLst>
              <a:ext uri="{FF2B5EF4-FFF2-40B4-BE49-F238E27FC236}">
                <a16:creationId xmlns:a16="http://schemas.microsoft.com/office/drawing/2014/main" id="{C227FA70-1278-D925-769A-487F9C237245}"/>
              </a:ext>
            </a:extLst>
          </p:cNvPr>
          <p:cNvSpPr/>
          <p:nvPr/>
        </p:nvSpPr>
        <p:spPr bwMode="gray">
          <a:xfrm>
            <a:off x="640315" y="782513"/>
            <a:ext cx="28800" cy="144000"/>
          </a:xfrm>
          <a:prstGeom prst="rect">
            <a:avLst/>
          </a:prstGeom>
          <a:solidFill>
            <a:schemeClr val="tx2">
              <a:lumMod val="50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9" name="二等辺三角形 88">
            <a:extLst>
              <a:ext uri="{FF2B5EF4-FFF2-40B4-BE49-F238E27FC236}">
                <a16:creationId xmlns:a16="http://schemas.microsoft.com/office/drawing/2014/main" id="{4122AC9E-86D2-518C-BA96-D24377FFED08}"/>
              </a:ext>
            </a:extLst>
          </p:cNvPr>
          <p:cNvSpPr/>
          <p:nvPr/>
        </p:nvSpPr>
        <p:spPr>
          <a:xfrm rot="14031581">
            <a:off x="1039474" y="900010"/>
            <a:ext cx="239312" cy="542565"/>
          </a:xfrm>
          <a:prstGeom prs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98" name="四角形: 角を丸くする 97">
            <a:extLst>
              <a:ext uri="{FF2B5EF4-FFF2-40B4-BE49-F238E27FC236}">
                <a16:creationId xmlns:a16="http://schemas.microsoft.com/office/drawing/2014/main" id="{81CD5B5D-520F-F11D-06EF-CB7D93613552}"/>
              </a:ext>
            </a:extLst>
          </p:cNvPr>
          <p:cNvSpPr/>
          <p:nvPr/>
        </p:nvSpPr>
        <p:spPr>
          <a:xfrm>
            <a:off x="1266663" y="755180"/>
            <a:ext cx="5400000" cy="586321"/>
          </a:xfrm>
          <a:prstGeom prst="roundRect">
            <a:avLst>
              <a:gd name="adj" fmla="val 17268"/>
            </a:avLst>
          </a:prstGeom>
          <a:solidFill>
            <a:schemeClr val="bg1"/>
          </a:solidFill>
          <a:ln w="889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bg1"/>
              </a:solidFill>
              <a:latin typeface="+mn-ea"/>
              <a:cs typeface="メイリオ" panose="020B0604030504040204" pitchFamily="50" charset="-128"/>
            </a:endParaRPr>
          </a:p>
        </p:txBody>
      </p:sp>
      <p:sp>
        <p:nvSpPr>
          <p:cNvPr id="88" name="四角形: 角を丸くする 87">
            <a:extLst>
              <a:ext uri="{FF2B5EF4-FFF2-40B4-BE49-F238E27FC236}">
                <a16:creationId xmlns:a16="http://schemas.microsoft.com/office/drawing/2014/main" id="{DC733276-1F67-F633-16D8-744E341705CD}"/>
              </a:ext>
            </a:extLst>
          </p:cNvPr>
          <p:cNvSpPr/>
          <p:nvPr/>
        </p:nvSpPr>
        <p:spPr>
          <a:xfrm>
            <a:off x="1361532" y="830634"/>
            <a:ext cx="372344" cy="434043"/>
          </a:xfrm>
          <a:prstGeom prst="roundRect">
            <a:avLst>
              <a:gd name="adj" fmla="val 20760"/>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Q</a:t>
            </a:r>
            <a:endParaRPr kumimoji="1" lang="ja-JP" altLang="en-US" sz="2400" b="1">
              <a:solidFill>
                <a:schemeClr val="bg1"/>
              </a:solidFill>
              <a:latin typeface="+mn-ea"/>
              <a:cs typeface="メイリオ" panose="020B0604030504040204" pitchFamily="50" charset="-128"/>
            </a:endParaRPr>
          </a:p>
        </p:txBody>
      </p:sp>
      <p:sp>
        <p:nvSpPr>
          <p:cNvPr id="83" name="四角形: 角を丸くする 82">
            <a:extLst>
              <a:ext uri="{FF2B5EF4-FFF2-40B4-BE49-F238E27FC236}">
                <a16:creationId xmlns:a16="http://schemas.microsoft.com/office/drawing/2014/main" id="{D61DAA03-5A34-69B6-A9AB-7102C2EB0D08}"/>
              </a:ext>
            </a:extLst>
          </p:cNvPr>
          <p:cNvSpPr/>
          <p:nvPr/>
        </p:nvSpPr>
        <p:spPr>
          <a:xfrm>
            <a:off x="322940" y="1999828"/>
            <a:ext cx="372344" cy="434043"/>
          </a:xfrm>
          <a:prstGeom prst="roundRect">
            <a:avLst>
              <a:gd name="adj" fmla="val 20760"/>
            </a:avLst>
          </a:prstGeom>
          <a:solidFill>
            <a:schemeClr val="tx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nchorCtr="0"/>
          <a:lstStyle/>
          <a:p>
            <a:pPr algn="ctr"/>
            <a:r>
              <a:rPr kumimoji="1" lang="en-US" altLang="ja-JP" sz="2400" b="1">
                <a:solidFill>
                  <a:schemeClr val="bg1"/>
                </a:solidFill>
                <a:latin typeface="+mn-ea"/>
                <a:cs typeface="メイリオ" panose="020B0604030504040204" pitchFamily="50" charset="-128"/>
              </a:rPr>
              <a:t>A</a:t>
            </a:r>
            <a:endParaRPr kumimoji="1" lang="ja-JP" altLang="en-US" sz="2400" b="1">
              <a:solidFill>
                <a:schemeClr val="bg1"/>
              </a:solidFill>
              <a:latin typeface="+mn-ea"/>
              <a:cs typeface="メイリオ" panose="020B0604030504040204" pitchFamily="50" charset="-128"/>
            </a:endParaRPr>
          </a:p>
        </p:txBody>
      </p:sp>
      <p:sp>
        <p:nvSpPr>
          <p:cNvPr id="2" name="正方形/長方形 1">
            <a:extLst>
              <a:ext uri="{FF2B5EF4-FFF2-40B4-BE49-F238E27FC236}">
                <a16:creationId xmlns:a16="http://schemas.microsoft.com/office/drawing/2014/main" id="{654A4FBA-2742-2023-6384-1F4E87FD4B8B}"/>
              </a:ext>
            </a:extLst>
          </p:cNvPr>
          <p:cNvSpPr/>
          <p:nvPr/>
        </p:nvSpPr>
        <p:spPr>
          <a:xfrm>
            <a:off x="746119" y="1998938"/>
            <a:ext cx="485102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600" b="1">
                <a:solidFill>
                  <a:schemeClr val="tx2"/>
                </a:solidFill>
                <a:latin typeface="+mn-ea"/>
                <a:cs typeface="メイリオ" panose="020B0604030504040204" pitchFamily="50" charset="-128"/>
              </a:rPr>
              <a:t>自治体内外の事業者へ相談してみましょう！同じ課題を持つ自治体の実際の事例をご紹介します！</a:t>
            </a:r>
          </a:p>
        </p:txBody>
      </p:sp>
      <p:sp>
        <p:nvSpPr>
          <p:cNvPr id="6" name="正方形/長方形 5">
            <a:extLst>
              <a:ext uri="{FF2B5EF4-FFF2-40B4-BE49-F238E27FC236}">
                <a16:creationId xmlns:a16="http://schemas.microsoft.com/office/drawing/2014/main" id="{58770DBF-4BF9-A917-1E41-1843DBC392BB}"/>
              </a:ext>
            </a:extLst>
          </p:cNvPr>
          <p:cNvSpPr/>
          <p:nvPr/>
        </p:nvSpPr>
        <p:spPr>
          <a:xfrm>
            <a:off x="1808425" y="830634"/>
            <a:ext cx="4695187" cy="434043"/>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r>
              <a:rPr kumimoji="1" lang="ja-JP" altLang="en-US" sz="1400" b="1">
                <a:solidFill>
                  <a:schemeClr val="tx2">
                    <a:lumMod val="50000"/>
                  </a:schemeClr>
                </a:solidFill>
                <a:latin typeface="+mn-ea"/>
                <a:cs typeface="メイリオ" panose="020B0604030504040204" pitchFamily="50" charset="-128"/>
              </a:rPr>
              <a:t>地域に委託できる事業者がいない</a:t>
            </a:r>
            <a:r>
              <a:rPr kumimoji="1" lang="en-US" altLang="ja-JP" sz="1400" b="1">
                <a:solidFill>
                  <a:schemeClr val="tx2">
                    <a:lumMod val="50000"/>
                  </a:schemeClr>
                </a:solidFill>
                <a:latin typeface="+mn-ea"/>
                <a:cs typeface="メイリオ" panose="020B0604030504040204" pitchFamily="50" charset="-128"/>
              </a:rPr>
              <a:t>…</a:t>
            </a:r>
          </a:p>
        </p:txBody>
      </p:sp>
      <p:sp>
        <p:nvSpPr>
          <p:cNvPr id="7" name="正方形/長方形 6">
            <a:extLst>
              <a:ext uri="{FF2B5EF4-FFF2-40B4-BE49-F238E27FC236}">
                <a16:creationId xmlns:a16="http://schemas.microsoft.com/office/drawing/2014/main" id="{07F29035-B11F-28EA-3AAF-BA1BF6C175C2}"/>
              </a:ext>
            </a:extLst>
          </p:cNvPr>
          <p:cNvSpPr/>
          <p:nvPr/>
        </p:nvSpPr>
        <p:spPr>
          <a:xfrm>
            <a:off x="306468" y="2612959"/>
            <a:ext cx="5138686" cy="1440241"/>
          </a:xfrm>
          <a:prstGeom prst="rect">
            <a:avLst/>
          </a:prstGeom>
          <a:noFill/>
          <a:ln w="12700">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nchorCtr="0"/>
          <a:lstStyle/>
          <a:p>
            <a:pPr marL="177800" indent="-177800">
              <a:spcAft>
                <a:spcPts val="300"/>
              </a:spcAft>
              <a:buFont typeface="Arial" panose="020B0604020202020204" pitchFamily="34" charset="0"/>
              <a:buChar char="•"/>
            </a:pPr>
            <a:r>
              <a:rPr kumimoji="1" lang="ja-JP" altLang="en-US" sz="1300">
                <a:solidFill>
                  <a:schemeClr val="tx1"/>
                </a:solidFill>
                <a:latin typeface="+mn-ea"/>
              </a:rPr>
              <a:t>下記グラフに示すように</a:t>
            </a:r>
            <a:r>
              <a:rPr kumimoji="1" lang="ja-JP" altLang="en-US" sz="1300" b="1">
                <a:solidFill>
                  <a:schemeClr val="tx1"/>
                </a:solidFill>
                <a:latin typeface="+mn-ea"/>
              </a:rPr>
              <a:t>様々な種類の事業者が実施</a:t>
            </a:r>
            <a:r>
              <a:rPr kumimoji="1" lang="ja-JP" altLang="en-US" sz="1300">
                <a:solidFill>
                  <a:schemeClr val="tx1"/>
                </a:solidFill>
                <a:latin typeface="+mn-ea"/>
              </a:rPr>
              <a:t>しています！</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まず、</a:t>
            </a:r>
            <a:r>
              <a:rPr kumimoji="1" lang="ja-JP" altLang="en-US" sz="1300" b="1">
                <a:solidFill>
                  <a:schemeClr val="tx1"/>
                </a:solidFill>
                <a:latin typeface="+mn-ea"/>
              </a:rPr>
              <a:t>居場所系事業者</a:t>
            </a:r>
            <a:r>
              <a:rPr kumimoji="1" lang="ja-JP" altLang="en-US" sz="1300">
                <a:solidFill>
                  <a:schemeClr val="tx1"/>
                </a:solidFill>
                <a:latin typeface="+mn-ea"/>
              </a:rPr>
              <a:t>が実施できる可能性があります。その他、</a:t>
            </a:r>
            <a:r>
              <a:rPr kumimoji="1" lang="ja-JP" altLang="en-US" sz="1300" b="1">
                <a:solidFill>
                  <a:schemeClr val="tx1"/>
                </a:solidFill>
                <a:latin typeface="+mn-ea"/>
              </a:rPr>
              <a:t>児童福祉をはじめとした福祉関連事業者</a:t>
            </a:r>
            <a:r>
              <a:rPr kumimoji="1" lang="ja-JP" altLang="en-US" sz="1300">
                <a:solidFill>
                  <a:schemeClr val="tx1"/>
                </a:solidFill>
                <a:latin typeface="+mn-ea"/>
              </a:rPr>
              <a:t>に</a:t>
            </a:r>
            <a:r>
              <a:rPr kumimoji="1" lang="ja-JP" altLang="en-US" sz="1300" b="1">
                <a:solidFill>
                  <a:schemeClr val="tx1"/>
                </a:solidFill>
                <a:latin typeface="+mn-ea"/>
              </a:rPr>
              <a:t>一度相談</a:t>
            </a:r>
            <a:r>
              <a:rPr kumimoji="1" lang="ja-JP" altLang="en-US" sz="1300">
                <a:solidFill>
                  <a:schemeClr val="tx1"/>
                </a:solidFill>
                <a:latin typeface="+mn-ea"/>
              </a:rPr>
              <a:t>をしてみましょう。</a:t>
            </a:r>
            <a:endParaRPr kumimoji="1" lang="en-US" altLang="ja-JP" sz="1300">
              <a:solidFill>
                <a:schemeClr val="tx1"/>
              </a:solidFill>
              <a:latin typeface="+mn-ea"/>
            </a:endParaRPr>
          </a:p>
          <a:p>
            <a:pPr marL="177800" indent="-177800">
              <a:spcAft>
                <a:spcPts val="300"/>
              </a:spcAft>
              <a:buFont typeface="Arial" panose="020B0604020202020204" pitchFamily="34" charset="0"/>
              <a:buChar char="•"/>
            </a:pPr>
            <a:r>
              <a:rPr kumimoji="1" lang="ja-JP" altLang="en-US" sz="1300">
                <a:solidFill>
                  <a:schemeClr val="tx1"/>
                </a:solidFill>
                <a:latin typeface="+mn-ea"/>
              </a:rPr>
              <a:t>その他、職員の負担は増えてしまいますが</a:t>
            </a:r>
            <a:r>
              <a:rPr kumimoji="1" lang="ja-JP" altLang="en-US" sz="1300" b="1">
                <a:solidFill>
                  <a:schemeClr val="tx1"/>
                </a:solidFill>
                <a:latin typeface="+mn-ea"/>
              </a:rPr>
              <a:t>直営での実施</a:t>
            </a:r>
            <a:r>
              <a:rPr kumimoji="1" lang="ja-JP" altLang="en-US" sz="1300">
                <a:solidFill>
                  <a:schemeClr val="tx1"/>
                </a:solidFill>
                <a:latin typeface="+mn-ea"/>
              </a:rPr>
              <a:t>を行う自治体も存在しています。直営での実施ならではのメリットもあるため（詳細後述）、可能な規模からのスモールスタートを検討しましょう。</a:t>
            </a:r>
          </a:p>
          <a:p>
            <a:pPr marL="177800" indent="-177800">
              <a:spcAft>
                <a:spcPts val="300"/>
              </a:spcAft>
              <a:buFont typeface="Arial" panose="020B0604020202020204" pitchFamily="34" charset="0"/>
              <a:buChar char="•"/>
            </a:pPr>
            <a:r>
              <a:rPr kumimoji="1" lang="ja-JP" altLang="en-US" sz="1300">
                <a:solidFill>
                  <a:schemeClr val="tx1"/>
                </a:solidFill>
                <a:latin typeface="+mn-ea"/>
              </a:rPr>
              <a:t>事業者の類型や同じお悩みを持つ自治体で課題を解決している自治体の声を次ページにご紹介します！</a:t>
            </a:r>
            <a:endParaRPr kumimoji="1" lang="en-US" altLang="ja-JP" sz="1300">
              <a:solidFill>
                <a:schemeClr val="tx1"/>
              </a:solidFill>
              <a:latin typeface="+mn-ea"/>
            </a:endParaRPr>
          </a:p>
        </p:txBody>
      </p:sp>
      <p:sp>
        <p:nvSpPr>
          <p:cNvPr id="17" name="グラフィックス 80" descr="オフィス ワーカー (女性) 単色塗りつぶし">
            <a:extLst>
              <a:ext uri="{FF2B5EF4-FFF2-40B4-BE49-F238E27FC236}">
                <a16:creationId xmlns:a16="http://schemas.microsoft.com/office/drawing/2014/main" id="{5465DBC6-3A28-F76A-27E2-ACFCF7CD20F7}"/>
              </a:ext>
            </a:extLst>
          </p:cNvPr>
          <p:cNvSpPr/>
          <p:nvPr/>
        </p:nvSpPr>
        <p:spPr>
          <a:xfrm>
            <a:off x="320761" y="960594"/>
            <a:ext cx="590550" cy="753143"/>
          </a:xfrm>
          <a:custGeom>
            <a:avLst/>
            <a:gdLst>
              <a:gd name="connsiteX0" fmla="*/ 590445 w 590550"/>
              <a:gd name="connsiteY0" fmla="*/ 533592 h 753143"/>
              <a:gd name="connsiteX1" fmla="*/ 555203 w 590550"/>
              <a:gd name="connsiteY1" fmla="*/ 462326 h 753143"/>
              <a:gd name="connsiteX2" fmla="*/ 427263 w 590550"/>
              <a:gd name="connsiteY2" fmla="*/ 393965 h 753143"/>
              <a:gd name="connsiteX3" fmla="*/ 485785 w 590550"/>
              <a:gd name="connsiteY3" fmla="*/ 379392 h 753143"/>
              <a:gd name="connsiteX4" fmla="*/ 450894 w 590550"/>
              <a:gd name="connsiteY4" fmla="*/ 313765 h 753143"/>
              <a:gd name="connsiteX5" fmla="*/ 475107 w 590550"/>
              <a:gd name="connsiteY5" fmla="*/ 139457 h 753143"/>
              <a:gd name="connsiteX6" fmla="*/ 436817 w 590550"/>
              <a:gd name="connsiteY6" fmla="*/ 57714 h 753143"/>
              <a:gd name="connsiteX7" fmla="*/ 389039 w 590550"/>
              <a:gd name="connsiteY7" fmla="*/ 57076 h 753143"/>
              <a:gd name="connsiteX8" fmla="*/ 314220 w 590550"/>
              <a:gd name="connsiteY8" fmla="*/ 6498 h 753143"/>
              <a:gd name="connsiteX9" fmla="*/ 173726 w 590550"/>
              <a:gd name="connsiteY9" fmla="*/ 24452 h 753143"/>
              <a:gd name="connsiteX10" fmla="*/ 120053 w 590550"/>
              <a:gd name="connsiteY10" fmla="*/ 159860 h 753143"/>
              <a:gd name="connsiteX11" fmla="*/ 125216 w 590550"/>
              <a:gd name="connsiteY11" fmla="*/ 343959 h 753143"/>
              <a:gd name="connsiteX12" fmla="*/ 104775 w 590550"/>
              <a:gd name="connsiteY12" fmla="*/ 395051 h 753143"/>
              <a:gd name="connsiteX13" fmla="*/ 157467 w 590550"/>
              <a:gd name="connsiteY13" fmla="*/ 396185 h 753143"/>
              <a:gd name="connsiteX14" fmla="*/ 35290 w 590550"/>
              <a:gd name="connsiteY14" fmla="*/ 462326 h 753143"/>
              <a:gd name="connsiteX15" fmla="*/ 0 w 590550"/>
              <a:gd name="connsiteY15" fmla="*/ 533973 h 753143"/>
              <a:gd name="connsiteX16" fmla="*/ 76 w 590550"/>
              <a:gd name="connsiteY16" fmla="*/ 701328 h 753143"/>
              <a:gd name="connsiteX17" fmla="*/ 8553 w 590550"/>
              <a:gd name="connsiteY17" fmla="*/ 706985 h 753143"/>
              <a:gd name="connsiteX18" fmla="*/ 246898 w 590550"/>
              <a:gd name="connsiteY18" fmla="*/ 752124 h 753143"/>
              <a:gd name="connsiteX19" fmla="*/ 271358 w 590550"/>
              <a:gd name="connsiteY19" fmla="*/ 753048 h 753143"/>
              <a:gd name="connsiteX20" fmla="*/ 208902 w 590550"/>
              <a:gd name="connsiteY20" fmla="*/ 464441 h 753143"/>
              <a:gd name="connsiteX21" fmla="*/ 295256 w 590550"/>
              <a:gd name="connsiteY21" fmla="*/ 476823 h 753143"/>
              <a:gd name="connsiteX22" fmla="*/ 381572 w 590550"/>
              <a:gd name="connsiteY22" fmla="*/ 464441 h 753143"/>
              <a:gd name="connsiteX23" fmla="*/ 319049 w 590550"/>
              <a:gd name="connsiteY23" fmla="*/ 753144 h 753143"/>
              <a:gd name="connsiteX24" fmla="*/ 343405 w 590550"/>
              <a:gd name="connsiteY24" fmla="*/ 752391 h 753143"/>
              <a:gd name="connsiteX25" fmla="*/ 582930 w 590550"/>
              <a:gd name="connsiteY25" fmla="*/ 706395 h 753143"/>
              <a:gd name="connsiteX26" fmla="*/ 590550 w 590550"/>
              <a:gd name="connsiteY26" fmla="*/ 700680 h 753143"/>
              <a:gd name="connsiteX27" fmla="*/ 180956 w 590550"/>
              <a:gd name="connsiteY27" fmla="*/ 229173 h 753143"/>
              <a:gd name="connsiteX28" fmla="*/ 180956 w 590550"/>
              <a:gd name="connsiteY28" fmla="*/ 180986 h 753143"/>
              <a:gd name="connsiteX29" fmla="*/ 194805 w 590550"/>
              <a:gd name="connsiteY29" fmla="*/ 179319 h 753143"/>
              <a:gd name="connsiteX30" fmla="*/ 287407 w 590550"/>
              <a:gd name="connsiteY30" fmla="*/ 153269 h 753143"/>
              <a:gd name="connsiteX31" fmla="*/ 366998 w 590550"/>
              <a:gd name="connsiteY31" fmla="*/ 103558 h 753143"/>
              <a:gd name="connsiteX32" fmla="*/ 380024 w 590550"/>
              <a:gd name="connsiteY32" fmla="*/ 103679 h 753143"/>
              <a:gd name="connsiteX33" fmla="*/ 382553 w 590550"/>
              <a:gd name="connsiteY33" fmla="*/ 108720 h 753143"/>
              <a:gd name="connsiteX34" fmla="*/ 398021 w 590550"/>
              <a:gd name="connsiteY34" fmla="*/ 170480 h 753143"/>
              <a:gd name="connsiteX35" fmla="*/ 409565 w 590550"/>
              <a:gd name="connsiteY35" fmla="*/ 189330 h 753143"/>
              <a:gd name="connsiteX36" fmla="*/ 409565 w 590550"/>
              <a:gd name="connsiteY36" fmla="*/ 229173 h 753143"/>
              <a:gd name="connsiteX37" fmla="*/ 295265 w 590550"/>
              <a:gd name="connsiteY37" fmla="*/ 343473 h 753143"/>
              <a:gd name="connsiteX38" fmla="*/ 295265 w 590550"/>
              <a:gd name="connsiteY38" fmla="*/ 343473 h 753143"/>
              <a:gd name="connsiteX39" fmla="*/ 180956 w 590550"/>
              <a:gd name="connsiteY39" fmla="*/ 229173 h 753143"/>
              <a:gd name="connsiteX40" fmla="*/ 295256 w 590550"/>
              <a:gd name="connsiteY40" fmla="*/ 438723 h 753143"/>
              <a:gd name="connsiteX41" fmla="*/ 200235 w 590550"/>
              <a:gd name="connsiteY41" fmla="*/ 419930 h 753143"/>
              <a:gd name="connsiteX42" fmla="*/ 208493 w 590550"/>
              <a:gd name="connsiteY42" fmla="*/ 416540 h 753143"/>
              <a:gd name="connsiteX43" fmla="*/ 238020 w 590550"/>
              <a:gd name="connsiteY43" fmla="*/ 372496 h 753143"/>
              <a:gd name="connsiteX44" fmla="*/ 238020 w 590550"/>
              <a:gd name="connsiteY44" fmla="*/ 370353 h 753143"/>
              <a:gd name="connsiteX45" fmla="*/ 352377 w 590550"/>
              <a:gd name="connsiteY45" fmla="*/ 370353 h 753143"/>
              <a:gd name="connsiteX46" fmla="*/ 352377 w 590550"/>
              <a:gd name="connsiteY46" fmla="*/ 372467 h 753143"/>
              <a:gd name="connsiteX47" fmla="*/ 381905 w 590550"/>
              <a:gd name="connsiteY47" fmla="*/ 416530 h 753143"/>
              <a:gd name="connsiteX48" fmla="*/ 390201 w 590550"/>
              <a:gd name="connsiteY48" fmla="*/ 419940 h 753143"/>
              <a:gd name="connsiteX49" fmla="*/ 295256 w 590550"/>
              <a:gd name="connsiteY49" fmla="*/ 438723 h 75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90550" h="753143">
                <a:moveTo>
                  <a:pt x="590445" y="533592"/>
                </a:moveTo>
                <a:cubicBezTo>
                  <a:pt x="589400" y="505897"/>
                  <a:pt x="576577" y="479968"/>
                  <a:pt x="555203" y="462326"/>
                </a:cubicBezTo>
                <a:cubicBezTo>
                  <a:pt x="525342" y="436980"/>
                  <a:pt x="484413" y="415168"/>
                  <a:pt x="427263" y="393965"/>
                </a:cubicBezTo>
                <a:cubicBezTo>
                  <a:pt x="447341" y="391782"/>
                  <a:pt x="467028" y="386880"/>
                  <a:pt x="485785" y="379392"/>
                </a:cubicBezTo>
                <a:cubicBezTo>
                  <a:pt x="485785" y="379392"/>
                  <a:pt x="464249" y="366505"/>
                  <a:pt x="450894" y="313765"/>
                </a:cubicBezTo>
                <a:cubicBezTo>
                  <a:pt x="442427" y="280627"/>
                  <a:pt x="474831" y="197779"/>
                  <a:pt x="475107" y="139457"/>
                </a:cubicBezTo>
                <a:cubicBezTo>
                  <a:pt x="475107" y="92785"/>
                  <a:pt x="461848" y="71896"/>
                  <a:pt x="436817" y="57714"/>
                </a:cubicBezTo>
                <a:cubicBezTo>
                  <a:pt x="422358" y="49522"/>
                  <a:pt x="389039" y="57076"/>
                  <a:pt x="389039" y="57076"/>
                </a:cubicBezTo>
                <a:cubicBezTo>
                  <a:pt x="389039" y="57076"/>
                  <a:pt x="371818" y="24452"/>
                  <a:pt x="314220" y="6498"/>
                </a:cubicBezTo>
                <a:cubicBezTo>
                  <a:pt x="266862" y="-6398"/>
                  <a:pt x="216319" y="61"/>
                  <a:pt x="173726" y="24452"/>
                </a:cubicBezTo>
                <a:cubicBezTo>
                  <a:pt x="138103" y="47465"/>
                  <a:pt x="120882" y="72773"/>
                  <a:pt x="120053" y="159860"/>
                </a:cubicBezTo>
                <a:cubicBezTo>
                  <a:pt x="119320" y="239660"/>
                  <a:pt x="130273" y="310545"/>
                  <a:pt x="125216" y="343959"/>
                </a:cubicBezTo>
                <a:cubicBezTo>
                  <a:pt x="122880" y="362457"/>
                  <a:pt x="115842" y="380046"/>
                  <a:pt x="104775" y="395051"/>
                </a:cubicBezTo>
                <a:cubicBezTo>
                  <a:pt x="122299" y="396518"/>
                  <a:pt x="139897" y="396896"/>
                  <a:pt x="157467" y="396185"/>
                </a:cubicBezTo>
                <a:cubicBezTo>
                  <a:pt x="103375" y="416701"/>
                  <a:pt x="64122" y="437866"/>
                  <a:pt x="35290" y="462326"/>
                </a:cubicBezTo>
                <a:cubicBezTo>
                  <a:pt x="13807" y="480051"/>
                  <a:pt x="958" y="506138"/>
                  <a:pt x="0" y="533973"/>
                </a:cubicBezTo>
                <a:lnTo>
                  <a:pt x="76" y="701328"/>
                </a:lnTo>
                <a:lnTo>
                  <a:pt x="8553" y="706985"/>
                </a:lnTo>
                <a:cubicBezTo>
                  <a:pt x="60941" y="741914"/>
                  <a:pt x="192691" y="750191"/>
                  <a:pt x="246898" y="752124"/>
                </a:cubicBezTo>
                <a:lnTo>
                  <a:pt x="271358" y="753048"/>
                </a:lnTo>
                <a:lnTo>
                  <a:pt x="208902" y="464441"/>
                </a:lnTo>
                <a:cubicBezTo>
                  <a:pt x="236889" y="472938"/>
                  <a:pt x="266009" y="477114"/>
                  <a:pt x="295256" y="476823"/>
                </a:cubicBezTo>
                <a:cubicBezTo>
                  <a:pt x="324490" y="477113"/>
                  <a:pt x="353598" y="472937"/>
                  <a:pt x="381572" y="464441"/>
                </a:cubicBezTo>
                <a:lnTo>
                  <a:pt x="319049" y="753144"/>
                </a:lnTo>
                <a:lnTo>
                  <a:pt x="343405" y="752391"/>
                </a:lnTo>
                <a:cubicBezTo>
                  <a:pt x="399278" y="750677"/>
                  <a:pt x="534438" y="742771"/>
                  <a:pt x="582930" y="706395"/>
                </a:cubicBezTo>
                <a:lnTo>
                  <a:pt x="590550" y="700680"/>
                </a:lnTo>
                <a:close/>
                <a:moveTo>
                  <a:pt x="180956" y="229173"/>
                </a:moveTo>
                <a:lnTo>
                  <a:pt x="180956" y="180986"/>
                </a:lnTo>
                <a:cubicBezTo>
                  <a:pt x="185601" y="180706"/>
                  <a:pt x="190226" y="180150"/>
                  <a:pt x="194805" y="179319"/>
                </a:cubicBezTo>
                <a:cubicBezTo>
                  <a:pt x="226760" y="175110"/>
                  <a:pt x="257945" y="166337"/>
                  <a:pt x="287407" y="153269"/>
                </a:cubicBezTo>
                <a:cubicBezTo>
                  <a:pt x="320526" y="136619"/>
                  <a:pt x="339519" y="128446"/>
                  <a:pt x="366998" y="103558"/>
                </a:cubicBezTo>
                <a:cubicBezTo>
                  <a:pt x="370628" y="99994"/>
                  <a:pt x="376460" y="100049"/>
                  <a:pt x="380024" y="103679"/>
                </a:cubicBezTo>
                <a:cubicBezTo>
                  <a:pt x="381373" y="105053"/>
                  <a:pt x="382257" y="106816"/>
                  <a:pt x="382553" y="108720"/>
                </a:cubicBezTo>
                <a:cubicBezTo>
                  <a:pt x="384743" y="123855"/>
                  <a:pt x="390439" y="157183"/>
                  <a:pt x="398021" y="170480"/>
                </a:cubicBezTo>
                <a:cubicBezTo>
                  <a:pt x="401440" y="177017"/>
                  <a:pt x="405296" y="183315"/>
                  <a:pt x="409565" y="189330"/>
                </a:cubicBezTo>
                <a:lnTo>
                  <a:pt x="409565" y="229173"/>
                </a:lnTo>
                <a:cubicBezTo>
                  <a:pt x="409497" y="292271"/>
                  <a:pt x="358363" y="343405"/>
                  <a:pt x="295265" y="343473"/>
                </a:cubicBezTo>
                <a:lnTo>
                  <a:pt x="295265" y="343473"/>
                </a:lnTo>
                <a:cubicBezTo>
                  <a:pt x="232164" y="343410"/>
                  <a:pt x="181025" y="292275"/>
                  <a:pt x="180956" y="229173"/>
                </a:cubicBezTo>
                <a:close/>
                <a:moveTo>
                  <a:pt x="295256" y="438723"/>
                </a:moveTo>
                <a:cubicBezTo>
                  <a:pt x="262573" y="439669"/>
                  <a:pt x="230096" y="433246"/>
                  <a:pt x="200235" y="419930"/>
                </a:cubicBezTo>
                <a:lnTo>
                  <a:pt x="208493" y="416540"/>
                </a:lnTo>
                <a:cubicBezTo>
                  <a:pt x="226384" y="409238"/>
                  <a:pt x="238061" y="391819"/>
                  <a:pt x="238020" y="372496"/>
                </a:cubicBezTo>
                <a:lnTo>
                  <a:pt x="238020" y="370353"/>
                </a:lnTo>
                <a:cubicBezTo>
                  <a:pt x="274671" y="385320"/>
                  <a:pt x="315727" y="385320"/>
                  <a:pt x="352377" y="370353"/>
                </a:cubicBezTo>
                <a:lnTo>
                  <a:pt x="352377" y="372467"/>
                </a:lnTo>
                <a:cubicBezTo>
                  <a:pt x="352329" y="391797"/>
                  <a:pt x="364008" y="409225"/>
                  <a:pt x="381905" y="416530"/>
                </a:cubicBezTo>
                <a:lnTo>
                  <a:pt x="390201" y="419940"/>
                </a:lnTo>
                <a:cubicBezTo>
                  <a:pt x="360361" y="433242"/>
                  <a:pt x="327912" y="439661"/>
                  <a:pt x="295256" y="438723"/>
                </a:cubicBezTo>
                <a:close/>
              </a:path>
            </a:pathLst>
          </a:custGeom>
          <a:solidFill>
            <a:schemeClr val="tx2">
              <a:lumMod val="50000"/>
            </a:schemeClr>
          </a:solidFill>
          <a:ln w="9525" cap="flat">
            <a:noFill/>
            <a:prstDash val="solid"/>
            <a:miter/>
          </a:ln>
        </p:spPr>
        <p:txBody>
          <a:bodyPr rtlCol="0" anchor="ctr"/>
          <a:lstStyle/>
          <a:p>
            <a:endParaRPr lang="ja-JP" altLang="en-US"/>
          </a:p>
        </p:txBody>
      </p:sp>
      <p:graphicFrame>
        <p:nvGraphicFramePr>
          <p:cNvPr id="4" name="表 3">
            <a:extLst>
              <a:ext uri="{FF2B5EF4-FFF2-40B4-BE49-F238E27FC236}">
                <a16:creationId xmlns:a16="http://schemas.microsoft.com/office/drawing/2014/main" id="{6D6E277B-16C9-CBD7-A1F6-E3EF0205ED1D}"/>
              </a:ext>
            </a:extLst>
          </p:cNvPr>
          <p:cNvGraphicFramePr>
            <a:graphicFrameLocks noGrp="1"/>
          </p:cNvGraphicFramePr>
          <p:nvPr>
            <p:extLst>
              <p:ext uri="{D42A27DB-BD31-4B8C-83A1-F6EECF244321}">
                <p14:modId xmlns:p14="http://schemas.microsoft.com/office/powerpoint/2010/main" val="3978671909"/>
              </p:ext>
            </p:extLst>
          </p:nvPr>
        </p:nvGraphicFramePr>
        <p:xfrm>
          <a:off x="197147" y="4540348"/>
          <a:ext cx="4151351" cy="288000"/>
        </p:xfrm>
        <a:graphic>
          <a:graphicData uri="http://schemas.openxmlformats.org/drawingml/2006/table">
            <a:tbl>
              <a:tblPr firstRow="1" bandRow="1">
                <a:tableStyleId>{5C22544A-7EE6-4342-B048-85BDC9FD1C3A}</a:tableStyleId>
              </a:tblPr>
              <a:tblGrid>
                <a:gridCol w="4151351">
                  <a:extLst>
                    <a:ext uri="{9D8B030D-6E8A-4147-A177-3AD203B41FA5}">
                      <a16:colId xmlns:a16="http://schemas.microsoft.com/office/drawing/2014/main" val="2167884414"/>
                    </a:ext>
                  </a:extLst>
                </a:gridCol>
              </a:tblGrid>
              <a:tr h="288000">
                <a:tc>
                  <a:txBody>
                    <a:bodyPr/>
                    <a:lstStyle/>
                    <a:p>
                      <a:r>
                        <a:rPr kumimoji="1" lang="ja-JP" altLang="en-US" sz="1400" b="1">
                          <a:solidFill>
                            <a:schemeClr val="tx1"/>
                          </a:solidFill>
                          <a:latin typeface="Meiryo UI" panose="020B0604030504040204" pitchFamily="50" charset="-128"/>
                          <a:ea typeface="Meiryo UI" panose="020B0604030504040204" pitchFamily="50" charset="-128"/>
                        </a:rPr>
                        <a:t>事業者分類</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grpSp>
        <p:nvGrpSpPr>
          <p:cNvPr id="18" name="グループ化 17">
            <a:extLst>
              <a:ext uri="{FF2B5EF4-FFF2-40B4-BE49-F238E27FC236}">
                <a16:creationId xmlns:a16="http://schemas.microsoft.com/office/drawing/2014/main" id="{4D5099A4-4331-CF08-E5A3-303249EED8A9}"/>
              </a:ext>
            </a:extLst>
          </p:cNvPr>
          <p:cNvGrpSpPr/>
          <p:nvPr/>
        </p:nvGrpSpPr>
        <p:grpSpPr>
          <a:xfrm>
            <a:off x="5333371" y="9036638"/>
            <a:ext cx="1264681" cy="299362"/>
            <a:chOff x="4090261" y="6979182"/>
            <a:chExt cx="1264681" cy="299362"/>
          </a:xfrm>
        </p:grpSpPr>
        <p:sp>
          <p:nvSpPr>
            <p:cNvPr id="20" name="正方形/長方形 19">
              <a:extLst>
                <a:ext uri="{FF2B5EF4-FFF2-40B4-BE49-F238E27FC236}">
                  <a16:creationId xmlns:a16="http://schemas.microsoft.com/office/drawing/2014/main" id="{537178F9-A528-54E3-415E-4C11BDFEE3E3}"/>
                </a:ext>
              </a:extLst>
            </p:cNvPr>
            <p:cNvSpPr/>
            <p:nvPr/>
          </p:nvSpPr>
          <p:spPr>
            <a:xfrm>
              <a:off x="4149080" y="7201054"/>
              <a:ext cx="1038704" cy="77490"/>
            </a:xfrm>
            <a:prstGeom prst="rect">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tx2">
                    <a:lumMod val="50000"/>
                  </a:schemeClr>
                </a:solidFill>
                <a:latin typeface="+mn-ea"/>
                <a:cs typeface="メイリオ" panose="020B0604030504040204" pitchFamily="50" charset="-128"/>
              </a:endParaRPr>
            </a:p>
          </p:txBody>
        </p:sp>
        <p:sp>
          <p:nvSpPr>
            <p:cNvPr id="21" name="直角三角形 20">
              <a:extLst>
                <a:ext uri="{FF2B5EF4-FFF2-40B4-BE49-F238E27FC236}">
                  <a16:creationId xmlns:a16="http://schemas.microsoft.com/office/drawing/2014/main" id="{3587B7DD-91C3-A4CD-6483-1456AB1F0163}"/>
                </a:ext>
              </a:extLst>
            </p:cNvPr>
            <p:cNvSpPr/>
            <p:nvPr/>
          </p:nvSpPr>
          <p:spPr>
            <a:xfrm>
              <a:off x="5033467" y="7028610"/>
              <a:ext cx="321475" cy="249934"/>
            </a:xfrm>
            <a:prstGeom prst="rtTriangle">
              <a:avLst/>
            </a:prstGeom>
            <a:solidFill>
              <a:schemeClr val="tx2">
                <a:lumMod val="5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algn="ctr"/>
              <a:endParaRPr kumimoji="1" lang="ja-JP" altLang="en-US" sz="1400" b="1">
                <a:solidFill>
                  <a:schemeClr val="tx2">
                    <a:lumMod val="50000"/>
                  </a:schemeClr>
                </a:solidFill>
                <a:latin typeface="+mn-ea"/>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9E1A1A98-7BB9-6CF0-D100-E6C88CA00800}"/>
                </a:ext>
              </a:extLst>
            </p:cNvPr>
            <p:cNvSpPr txBox="1"/>
            <p:nvPr/>
          </p:nvSpPr>
          <p:spPr>
            <a:xfrm>
              <a:off x="4090261" y="6979182"/>
              <a:ext cx="840200" cy="246221"/>
            </a:xfrm>
            <a:prstGeom prst="rect">
              <a:avLst/>
            </a:prstGeom>
            <a:noFill/>
          </p:spPr>
          <p:txBody>
            <a:bodyPr wrap="square">
              <a:spAutoFit/>
            </a:bodyPr>
            <a:lstStyle/>
            <a:p>
              <a:r>
                <a:rPr kumimoji="1" lang="ja-JP" altLang="en-US" sz="1000" b="1">
                  <a:solidFill>
                    <a:schemeClr val="tx2">
                      <a:lumMod val="50000"/>
                    </a:schemeClr>
                  </a:solidFill>
                  <a:latin typeface="+mn-ea"/>
                </a:rPr>
                <a:t>次頁に続く</a:t>
              </a:r>
            </a:p>
          </p:txBody>
        </p:sp>
      </p:grpSp>
      <p:graphicFrame>
        <p:nvGraphicFramePr>
          <p:cNvPr id="10" name="グラフ 9">
            <a:extLst>
              <a:ext uri="{FF2B5EF4-FFF2-40B4-BE49-F238E27FC236}">
                <a16:creationId xmlns:a16="http://schemas.microsoft.com/office/drawing/2014/main" id="{0F4F931F-3A2B-5B7E-835D-3AA391067969}"/>
              </a:ext>
            </a:extLst>
          </p:cNvPr>
          <p:cNvGraphicFramePr/>
          <p:nvPr>
            <p:extLst>
              <p:ext uri="{D42A27DB-BD31-4B8C-83A1-F6EECF244321}">
                <p14:modId xmlns:p14="http://schemas.microsoft.com/office/powerpoint/2010/main" val="2612213117"/>
              </p:ext>
            </p:extLst>
          </p:nvPr>
        </p:nvGraphicFramePr>
        <p:xfrm>
          <a:off x="-105329" y="4737183"/>
          <a:ext cx="6316894" cy="2536067"/>
        </p:xfrm>
        <a:graphic>
          <a:graphicData uri="http://schemas.openxmlformats.org/drawingml/2006/chart">
            <c:chart xmlns:c="http://schemas.openxmlformats.org/drawingml/2006/chart" xmlns:r="http://schemas.openxmlformats.org/officeDocument/2006/relationships" r:id="rId2"/>
          </a:graphicData>
        </a:graphic>
      </p:graphicFrame>
      <p:sp>
        <p:nvSpPr>
          <p:cNvPr id="19" name="テキスト ボックス 18">
            <a:extLst>
              <a:ext uri="{FF2B5EF4-FFF2-40B4-BE49-F238E27FC236}">
                <a16:creationId xmlns:a16="http://schemas.microsoft.com/office/drawing/2014/main" id="{F8F860FC-B393-2781-8046-3A53FA594BD7}"/>
              </a:ext>
            </a:extLst>
          </p:cNvPr>
          <p:cNvSpPr txBox="1"/>
          <p:nvPr/>
        </p:nvSpPr>
        <p:spPr>
          <a:xfrm>
            <a:off x="2200891" y="5283925"/>
            <a:ext cx="1020418" cy="37102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en-US" altLang="ja-JP" sz="1400" b="1" kern="0">
                <a:solidFill>
                  <a:schemeClr val="bg1"/>
                </a:solidFill>
                <a:latin typeface="+mn-ea"/>
                <a:cs typeface="メイリオ" panose="020B0604030504040204" pitchFamily="50" charset="-128"/>
              </a:rPr>
              <a:t>24.5%</a:t>
            </a:r>
            <a:endParaRPr kumimoji="1" lang="ja-JP" altLang="en-US" sz="1400" b="1" kern="0">
              <a:solidFill>
                <a:schemeClr val="bg1"/>
              </a:solidFill>
              <a:latin typeface="+mn-ea"/>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C3450B49-BDAA-0D82-37F6-C6DFF8A98905}"/>
              </a:ext>
            </a:extLst>
          </p:cNvPr>
          <p:cNvSpPr txBox="1"/>
          <p:nvPr/>
        </p:nvSpPr>
        <p:spPr>
          <a:xfrm>
            <a:off x="2025635" y="6161561"/>
            <a:ext cx="1020418" cy="37102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en-US" altLang="ja-JP" sz="1400" b="1" kern="0">
                <a:solidFill>
                  <a:schemeClr val="bg1"/>
                </a:solidFill>
                <a:latin typeface="+mn-ea"/>
                <a:cs typeface="メイリオ" panose="020B0604030504040204" pitchFamily="50" charset="-128"/>
              </a:rPr>
              <a:t>30.2%</a:t>
            </a:r>
            <a:endParaRPr kumimoji="1" lang="ja-JP" altLang="en-US" sz="1400" b="1" kern="0">
              <a:solidFill>
                <a:schemeClr val="bg1"/>
              </a:solidFill>
              <a:latin typeface="+mn-ea"/>
              <a:cs typeface="メイリオ" panose="020B0604030504040204" pitchFamily="50" charset="-128"/>
            </a:endParaRPr>
          </a:p>
        </p:txBody>
      </p:sp>
      <p:sp>
        <p:nvSpPr>
          <p:cNvPr id="23" name="テキスト ボックス 22">
            <a:extLst>
              <a:ext uri="{FF2B5EF4-FFF2-40B4-BE49-F238E27FC236}">
                <a16:creationId xmlns:a16="http://schemas.microsoft.com/office/drawing/2014/main" id="{8DF50B15-122F-8DDB-1BB7-D6B86F551329}"/>
              </a:ext>
            </a:extLst>
          </p:cNvPr>
          <p:cNvSpPr txBox="1"/>
          <p:nvPr/>
        </p:nvSpPr>
        <p:spPr>
          <a:xfrm>
            <a:off x="1307640" y="6687755"/>
            <a:ext cx="1020418" cy="37102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en-US" altLang="ja-JP" sz="1100" b="1" kern="0">
                <a:solidFill>
                  <a:schemeClr val="bg1"/>
                </a:solidFill>
                <a:latin typeface="+mn-ea"/>
                <a:cs typeface="メイリオ" panose="020B0604030504040204" pitchFamily="50" charset="-128"/>
              </a:rPr>
              <a:t>4.7%</a:t>
            </a:r>
            <a:endParaRPr kumimoji="1" lang="ja-JP" altLang="en-US" sz="1100" b="1" kern="0">
              <a:solidFill>
                <a:schemeClr val="bg1"/>
              </a:solidFill>
              <a:latin typeface="+mn-ea"/>
              <a:cs typeface="メイリオ" panose="020B0604030504040204" pitchFamily="50" charset="-128"/>
            </a:endParaRPr>
          </a:p>
        </p:txBody>
      </p:sp>
      <p:sp>
        <p:nvSpPr>
          <p:cNvPr id="24" name="テキスト ボックス 23">
            <a:extLst>
              <a:ext uri="{FF2B5EF4-FFF2-40B4-BE49-F238E27FC236}">
                <a16:creationId xmlns:a16="http://schemas.microsoft.com/office/drawing/2014/main" id="{23F839E3-833A-20E0-1353-42F0894E8E07}"/>
              </a:ext>
            </a:extLst>
          </p:cNvPr>
          <p:cNvSpPr txBox="1"/>
          <p:nvPr/>
        </p:nvSpPr>
        <p:spPr>
          <a:xfrm>
            <a:off x="1095670" y="6436791"/>
            <a:ext cx="1020418" cy="37102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en-US" altLang="ja-JP" sz="1100" b="1" kern="0">
                <a:solidFill>
                  <a:schemeClr val="bg1"/>
                </a:solidFill>
                <a:latin typeface="+mn-ea"/>
                <a:cs typeface="メイリオ" panose="020B0604030504040204" pitchFamily="50" charset="-128"/>
              </a:rPr>
              <a:t>5.7%</a:t>
            </a:r>
            <a:endParaRPr kumimoji="1" lang="ja-JP" altLang="en-US" sz="1100" b="1" kern="0">
              <a:solidFill>
                <a:schemeClr val="bg1"/>
              </a:solidFill>
              <a:latin typeface="+mn-ea"/>
              <a:cs typeface="メイリオ" panose="020B0604030504040204" pitchFamily="50" charset="-128"/>
            </a:endParaRPr>
          </a:p>
        </p:txBody>
      </p:sp>
      <p:sp>
        <p:nvSpPr>
          <p:cNvPr id="25" name="テキスト ボックス 24">
            <a:extLst>
              <a:ext uri="{FF2B5EF4-FFF2-40B4-BE49-F238E27FC236}">
                <a16:creationId xmlns:a16="http://schemas.microsoft.com/office/drawing/2014/main" id="{5280A702-F3F3-54CB-DAD0-C7A1947699A6}"/>
              </a:ext>
            </a:extLst>
          </p:cNvPr>
          <p:cNvSpPr txBox="1"/>
          <p:nvPr/>
        </p:nvSpPr>
        <p:spPr>
          <a:xfrm>
            <a:off x="883700" y="6233446"/>
            <a:ext cx="1020418" cy="37102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en-US" altLang="ja-JP" sz="1100" b="1" kern="0">
                <a:latin typeface="+mn-ea"/>
                <a:cs typeface="メイリオ" panose="020B0604030504040204" pitchFamily="50" charset="-128"/>
              </a:rPr>
              <a:t>3.8%</a:t>
            </a:r>
            <a:endParaRPr kumimoji="1" lang="ja-JP" altLang="en-US" sz="1100" b="1" kern="0">
              <a:latin typeface="+mn-ea"/>
              <a:cs typeface="メイリオ" panose="020B0604030504040204" pitchFamily="50" charset="-128"/>
            </a:endParaRPr>
          </a:p>
        </p:txBody>
      </p:sp>
      <p:sp>
        <p:nvSpPr>
          <p:cNvPr id="28" name="テキスト ボックス 27">
            <a:extLst>
              <a:ext uri="{FF2B5EF4-FFF2-40B4-BE49-F238E27FC236}">
                <a16:creationId xmlns:a16="http://schemas.microsoft.com/office/drawing/2014/main" id="{3DB1556A-33E7-3A34-2629-3B30AF4C8817}"/>
              </a:ext>
            </a:extLst>
          </p:cNvPr>
          <p:cNvSpPr txBox="1"/>
          <p:nvPr/>
        </p:nvSpPr>
        <p:spPr>
          <a:xfrm>
            <a:off x="782616" y="5788320"/>
            <a:ext cx="1020418" cy="37102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en-US" altLang="ja-JP" sz="1400" b="1" kern="0">
                <a:latin typeface="+mn-ea"/>
                <a:cs typeface="メイリオ" panose="020B0604030504040204" pitchFamily="50" charset="-128"/>
              </a:rPr>
              <a:t>12.8%</a:t>
            </a:r>
            <a:endParaRPr kumimoji="1" lang="ja-JP" altLang="en-US" sz="1400" b="1" kern="0">
              <a:latin typeface="+mn-ea"/>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CE84BB63-7805-7B9E-25E8-164AA188E096}"/>
              </a:ext>
            </a:extLst>
          </p:cNvPr>
          <p:cNvSpPr txBox="1"/>
          <p:nvPr/>
        </p:nvSpPr>
        <p:spPr>
          <a:xfrm>
            <a:off x="958249" y="5299225"/>
            <a:ext cx="1020418" cy="37102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en-US" altLang="ja-JP" sz="1400" b="1" kern="0">
                <a:latin typeface="+mn-ea"/>
                <a:cs typeface="メイリオ" panose="020B0604030504040204" pitchFamily="50" charset="-128"/>
              </a:rPr>
              <a:t>9.4%</a:t>
            </a:r>
            <a:endParaRPr kumimoji="1" lang="ja-JP" altLang="en-US" sz="1400" b="1" kern="0">
              <a:latin typeface="+mn-ea"/>
              <a:cs typeface="メイリオ" panose="020B0604030504040204" pitchFamily="50" charset="-128"/>
            </a:endParaRPr>
          </a:p>
        </p:txBody>
      </p:sp>
      <p:sp>
        <p:nvSpPr>
          <p:cNvPr id="31" name="テキスト ボックス 30">
            <a:extLst>
              <a:ext uri="{FF2B5EF4-FFF2-40B4-BE49-F238E27FC236}">
                <a16:creationId xmlns:a16="http://schemas.microsoft.com/office/drawing/2014/main" id="{3C55F4D3-7635-79B6-0FA7-CA7DC50A92CC}"/>
              </a:ext>
            </a:extLst>
          </p:cNvPr>
          <p:cNvSpPr txBox="1"/>
          <p:nvPr/>
        </p:nvSpPr>
        <p:spPr>
          <a:xfrm>
            <a:off x="1434015" y="4964795"/>
            <a:ext cx="1020418" cy="371023"/>
          </a:xfrm>
          <a:prstGeom prst="rect">
            <a:avLst/>
          </a:prstGeom>
          <a:noFill/>
        </p:spPr>
        <p:txBody>
          <a:bodyPr wrap="square" lIns="72000" tIns="36000" rIns="72000" bIns="36000" rtlCol="0" anchor="ctr" anchorCtr="0">
            <a:noAutofit/>
          </a:bodyPr>
          <a:lstStyle/>
          <a:p>
            <a:pPr marL="0" marR="0" indent="0" algn="l" defTabSz="914400" eaLnBrk="1" fontAlgn="auto" latinLnBrk="0" hangingPunct="1">
              <a:spcBef>
                <a:spcPts val="0"/>
              </a:spcBef>
              <a:buClrTx/>
              <a:buSzTx/>
              <a:buFontTx/>
              <a:buNone/>
              <a:tabLst/>
            </a:pPr>
            <a:r>
              <a:rPr kumimoji="1" lang="en-US" altLang="ja-JP" sz="1400" b="1" kern="0">
                <a:latin typeface="+mn-ea"/>
                <a:cs typeface="メイリオ" panose="020B0604030504040204" pitchFamily="50" charset="-128"/>
              </a:rPr>
              <a:t>9.4%</a:t>
            </a:r>
            <a:endParaRPr kumimoji="1" lang="ja-JP" altLang="en-US" sz="1400" b="1" kern="0">
              <a:latin typeface="+mn-ea"/>
              <a:cs typeface="メイリオ" panose="020B0604030504040204" pitchFamily="50" charset="-128"/>
            </a:endParaRPr>
          </a:p>
        </p:txBody>
      </p:sp>
      <p:sp>
        <p:nvSpPr>
          <p:cNvPr id="37" name="タイトル 1">
            <a:extLst>
              <a:ext uri="{FF2B5EF4-FFF2-40B4-BE49-F238E27FC236}">
                <a16:creationId xmlns:a16="http://schemas.microsoft.com/office/drawing/2014/main" id="{BE4023CE-C815-111D-6E81-994940E4D97B}"/>
              </a:ext>
            </a:extLst>
          </p:cNvPr>
          <p:cNvSpPr>
            <a:spLocks noGrp="1"/>
          </p:cNvSpPr>
          <p:nvPr>
            <p:ph type="title"/>
          </p:nvPr>
        </p:nvSpPr>
        <p:spPr bwMode="gray">
          <a:xfrm>
            <a:off x="152400" y="128588"/>
            <a:ext cx="6553200" cy="360362"/>
          </a:xfrm>
        </p:spPr>
        <p:txBody>
          <a:bodyPr/>
          <a:lstStyle/>
          <a:p>
            <a:r>
              <a:rPr lang="ja-JP" altLang="en-US"/>
              <a:t>事業</a:t>
            </a:r>
            <a:r>
              <a:rPr lang="ja-JP" altLang="en-US">
                <a:solidFill>
                  <a:schemeClr val="tx2"/>
                </a:solidFill>
              </a:rPr>
              <a:t>検討・準備時</a:t>
            </a:r>
          </a:p>
        </p:txBody>
      </p:sp>
      <p:sp>
        <p:nvSpPr>
          <p:cNvPr id="3" name="テキスト ボックス 2">
            <a:extLst>
              <a:ext uri="{FF2B5EF4-FFF2-40B4-BE49-F238E27FC236}">
                <a16:creationId xmlns:a16="http://schemas.microsoft.com/office/drawing/2014/main" id="{E75C8D12-A22D-6A8F-44C6-506D2B44CB36}"/>
              </a:ext>
            </a:extLst>
          </p:cNvPr>
          <p:cNvSpPr txBox="1"/>
          <p:nvPr/>
        </p:nvSpPr>
        <p:spPr>
          <a:xfrm>
            <a:off x="1178525" y="7039197"/>
            <a:ext cx="5258789" cy="215444"/>
          </a:xfrm>
          <a:prstGeom prst="rect">
            <a:avLst/>
          </a:prstGeom>
          <a:noFill/>
        </p:spPr>
        <p:txBody>
          <a:bodyPr wrap="square">
            <a:spAutoFit/>
          </a:bodyPr>
          <a:lstStyle>
            <a:defPPr>
              <a:defRPr lang="en-US"/>
            </a:defPPr>
            <a:lvl1pPr>
              <a:defRPr kumimoji="1" sz="700" b="0"/>
            </a:lvl1pPr>
          </a:lstStyle>
          <a:p>
            <a:pPr algn="r"/>
            <a:r>
              <a:rPr lang="ja-JP" altLang="en-US" sz="800"/>
              <a:t>拠点の運営者をお伺いします。運営者の分類として該当するものをお選びください。</a:t>
            </a:r>
            <a:r>
              <a:rPr lang="ja-JP" altLang="en-US"/>
              <a:t>（</a:t>
            </a:r>
            <a:r>
              <a:rPr lang="en-US" altLang="ja-JP"/>
              <a:t>n=106</a:t>
            </a:r>
            <a:r>
              <a:rPr lang="ja-JP" altLang="en-US"/>
              <a:t>）</a:t>
            </a:r>
          </a:p>
        </p:txBody>
      </p:sp>
      <p:sp>
        <p:nvSpPr>
          <p:cNvPr id="9" name="フローチャート: 処理 8">
            <a:extLst>
              <a:ext uri="{FF2B5EF4-FFF2-40B4-BE49-F238E27FC236}">
                <a16:creationId xmlns:a16="http://schemas.microsoft.com/office/drawing/2014/main" id="{F14978D4-34EE-13E0-9D54-017DF92EC654}"/>
              </a:ext>
            </a:extLst>
          </p:cNvPr>
          <p:cNvSpPr/>
          <p:nvPr/>
        </p:nvSpPr>
        <p:spPr>
          <a:xfrm>
            <a:off x="429788" y="7650895"/>
            <a:ext cx="5970109" cy="1332602"/>
          </a:xfrm>
          <a:prstGeom prst="flowChartProcess">
            <a:avLst/>
          </a:prstGeom>
          <a:solidFill>
            <a:srgbClr val="F2F2F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numCol="2" rtlCol="0" anchor="ctr" anchorCtr="0"/>
          <a:lstStyle/>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児童養護施設</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児童家庭支援センター</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フリースクール</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こども食堂</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児童館</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放課後児童健全育成事業</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放課後等デイサービス</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幼保連携型こども園</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学校</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相談支援事業所（障害福祉）</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居宅介護支援事業（高齢者福祉）</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こども・若者交流施設</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地域交流拠点</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こども家庭センター・子育て支援拠点事業</a:t>
            </a:r>
            <a:endParaRPr kumimoji="1" lang="en-US" altLang="ja-JP" sz="1000" dirty="0">
              <a:solidFill>
                <a:schemeClr val="tx1"/>
              </a:solidFill>
              <a:latin typeface="+mn-ea"/>
              <a:cs typeface="メイリオ" panose="020B0604030504040204" pitchFamily="50" charset="-128"/>
            </a:endParaRPr>
          </a:p>
          <a:p>
            <a:pPr marL="285750" indent="-285750">
              <a:buFont typeface="Arial" panose="020B0604020202020204" pitchFamily="34" charset="0"/>
              <a:buChar char="•"/>
            </a:pPr>
            <a:r>
              <a:rPr kumimoji="1" lang="ja-JP" altLang="en-US" sz="1000" dirty="0">
                <a:solidFill>
                  <a:schemeClr val="tx1"/>
                </a:solidFill>
                <a:latin typeface="+mn-ea"/>
                <a:cs typeface="メイリオ" panose="020B0604030504040204" pitchFamily="50" charset="-128"/>
              </a:rPr>
              <a:t>教育相談センター・教育支援センター　　　　　　等</a:t>
            </a:r>
            <a:endParaRPr kumimoji="1" lang="en-US" altLang="ja-JP" sz="1000" dirty="0">
              <a:solidFill>
                <a:schemeClr val="tx1"/>
              </a:solidFill>
              <a:latin typeface="+mn-ea"/>
              <a:cs typeface="メイリオ" panose="020B0604030504040204" pitchFamily="50" charset="-128"/>
            </a:endParaRPr>
          </a:p>
        </p:txBody>
      </p:sp>
      <p:graphicFrame>
        <p:nvGraphicFramePr>
          <p:cNvPr id="27" name="表 26">
            <a:extLst>
              <a:ext uri="{FF2B5EF4-FFF2-40B4-BE49-F238E27FC236}">
                <a16:creationId xmlns:a16="http://schemas.microsoft.com/office/drawing/2014/main" id="{CDBD41D0-4764-2739-A924-BF8CA81049FB}"/>
              </a:ext>
            </a:extLst>
          </p:cNvPr>
          <p:cNvGraphicFramePr>
            <a:graphicFrameLocks noGrp="1"/>
          </p:cNvGraphicFramePr>
          <p:nvPr>
            <p:extLst>
              <p:ext uri="{D42A27DB-BD31-4B8C-83A1-F6EECF244321}">
                <p14:modId xmlns:p14="http://schemas.microsoft.com/office/powerpoint/2010/main" val="2548493969"/>
              </p:ext>
            </p:extLst>
          </p:nvPr>
        </p:nvGraphicFramePr>
        <p:xfrm>
          <a:off x="197147" y="7332693"/>
          <a:ext cx="5928973" cy="288000"/>
        </p:xfrm>
        <a:graphic>
          <a:graphicData uri="http://schemas.openxmlformats.org/drawingml/2006/table">
            <a:tbl>
              <a:tblPr firstRow="1" bandRow="1">
                <a:tableStyleId>{5C22544A-7EE6-4342-B048-85BDC9FD1C3A}</a:tableStyleId>
              </a:tblPr>
              <a:tblGrid>
                <a:gridCol w="5928973">
                  <a:extLst>
                    <a:ext uri="{9D8B030D-6E8A-4147-A177-3AD203B41FA5}">
                      <a16:colId xmlns:a16="http://schemas.microsoft.com/office/drawing/2014/main" val="2167884414"/>
                    </a:ext>
                  </a:extLst>
                </a:gridCol>
              </a:tblGrid>
              <a:tr h="288000">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（本事業が既存施設に併設されている場合の）既存施設の事業・機能の事例</a:t>
                      </a:r>
                    </a:p>
                  </a:txBody>
                  <a:tcPr marL="180000" marR="0" marT="0" marB="0" anchor="ctr">
                    <a:lnL w="76200" cap="flat" cmpd="sng" algn="ctr">
                      <a:solidFill>
                        <a:schemeClr val="tx2"/>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noFill/>
                  </a:tcPr>
                </a:tc>
                <a:extLst>
                  <a:ext uri="{0D108BD9-81ED-4DB2-BD59-A6C34878D82A}">
                    <a16:rowId xmlns:a16="http://schemas.microsoft.com/office/drawing/2014/main" val="730149330"/>
                  </a:ext>
                </a:extLst>
              </a:tr>
            </a:tbl>
          </a:graphicData>
        </a:graphic>
      </p:graphicFrame>
    </p:spTree>
    <p:extLst>
      <p:ext uri="{BB962C8B-B14F-4D97-AF65-F5344CB8AC3E}">
        <p14:creationId xmlns:p14="http://schemas.microsoft.com/office/powerpoint/2010/main" val="2560644271"/>
      </p:ext>
    </p:extLst>
  </p:cSld>
  <p:clrMapOvr>
    <a:masterClrMapping/>
  </p:clrMapOvr>
</p:sld>
</file>

<file path=ppt/theme/theme1.xml><?xml version="1.0" encoding="utf-8"?>
<a:theme xmlns:a="http://schemas.openxmlformats.org/drawingml/2006/main" name="2022-提案書">
  <a:themeElements>
    <a:clrScheme name="日本総研カラーパレット2021">
      <a:dk1>
        <a:srgbClr val="2C2C2C"/>
      </a:dk1>
      <a:lt1>
        <a:srgbClr val="FFFFFF"/>
      </a:lt1>
      <a:dk2>
        <a:srgbClr val="0072CE"/>
      </a:dk2>
      <a:lt2>
        <a:srgbClr val="DDDDDD"/>
      </a:lt2>
      <a:accent1>
        <a:srgbClr val="FF4C00"/>
      </a:accent1>
      <a:accent2>
        <a:srgbClr val="317689"/>
      </a:accent2>
      <a:accent3>
        <a:srgbClr val="008057"/>
      </a:accent3>
      <a:accent4>
        <a:srgbClr val="72CF00"/>
      </a:accent4>
      <a:accent5>
        <a:srgbClr val="CFC400"/>
      </a:accent5>
      <a:accent6>
        <a:srgbClr val="CF5D00"/>
      </a:accent6>
      <a:hlink>
        <a:srgbClr val="0072CE"/>
      </a:hlink>
      <a:folHlink>
        <a:srgbClr val="0072CE"/>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a:noFill/>
        </a:ln>
        <a:effectLst/>
      </a:spPr>
      <a:bodyPr lIns="72000" tIns="36000" rIns="72000" bIns="36000" rtlCol="0" anchor="ctr" anchorCtr="0"/>
      <a:lstStyle>
        <a:defPPr algn="ctr">
          <a:defRPr kumimoji="1" sz="1400" b="1" dirty="0">
            <a:solidFill>
              <a:schemeClr val="bg1"/>
            </a:solidFill>
            <a:latin typeface="+mn-ea"/>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nchor="ctr" anchorCtr="0">
        <a:noAutofit/>
      </a:bodyPr>
      <a:lstStyle>
        <a:defPPr marL="0" marR="0" indent="0" algn="l" defTabSz="914400" eaLnBrk="1" fontAlgn="auto" latinLnBrk="0" hangingPunct="1">
          <a:spcBef>
            <a:spcPts val="0"/>
          </a:spcBef>
          <a:buClrTx/>
          <a:buSzTx/>
          <a:buFontTx/>
          <a:buNone/>
          <a:tabLst/>
          <a:defRPr kumimoji="1" sz="1400" kern="0" dirty="0" smtClean="0">
            <a:latin typeface="+mn-ea"/>
            <a:cs typeface="メイリオ" panose="020B0604030504040204" pitchFamily="50" charset="-128"/>
          </a:defRPr>
        </a:defPPr>
      </a:lstStyle>
    </a:txDef>
  </a:objectDefaults>
  <a:extraClrSchemeLst/>
  <a:extLst>
    <a:ext uri="{05A4C25C-085E-4340-85A3-A5531E510DB2}">
      <thm15:themeFamily xmlns:thm15="http://schemas.microsoft.com/office/thememl/2012/main" name="20190617_提案書テンプレート（A4縦）_Ver.1.04.pptx" id="{8BC31D76-9539-425B-AF1D-E26729027310}" vid="{AC21BF84-A8CD-42E9-85D6-F8A600E4D8B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202fd4c-9011-4f5b-8b23-2df7a68c5dc2">
      <Terms xmlns="http://schemas.microsoft.com/office/infopath/2007/PartnerControls"/>
    </lcf76f155ced4ddcb4097134ff3c332f>
    <TaxCatchAll xmlns="90073942-40b1-4c63-8076-dea92256b28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6788315CD46C34F8F75E9994D0F8728" ma:contentTypeVersion="16" ma:contentTypeDescription="新しいドキュメントを作成します。" ma:contentTypeScope="" ma:versionID="0b66f9b79ef56de32091f57b8241ce77">
  <xsd:schema xmlns:xsd="http://www.w3.org/2001/XMLSchema" xmlns:xs="http://www.w3.org/2001/XMLSchema" xmlns:p="http://schemas.microsoft.com/office/2006/metadata/properties" xmlns:ns2="e202fd4c-9011-4f5b-8b23-2df7a68c5dc2" xmlns:ns3="90073942-40b1-4c63-8076-dea92256b28a" targetNamespace="http://schemas.microsoft.com/office/2006/metadata/properties" ma:root="true" ma:fieldsID="5b4f946a110acdbd05da772269d3d0fc" ns2:_="" ns3:_="">
    <xsd:import namespace="e202fd4c-9011-4f5b-8b23-2df7a68c5dc2"/>
    <xsd:import namespace="90073942-40b1-4c63-8076-dea92256b2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2fd4c-9011-4f5b-8b23-2df7a68c5d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9d9c9a3c-fcc5-402f-98fe-c7c4e5ec2b6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internalName="MediaServiceDateTake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073942-40b1-4c63-8076-dea92256b28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0a6918-9e81-4860-99b6-66892b5870cf}" ma:internalName="TaxCatchAll" ma:showField="CatchAllData" ma:web="90073942-40b1-4c63-8076-dea92256b28a">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3B8139-A69A-4DD9-AE1F-AAA2A8D1E1BF}">
  <ds:schemaRefs>
    <ds:schemaRef ds:uri="http://schemas.microsoft.com/sharepoint/v3/contenttype/forms"/>
  </ds:schemaRefs>
</ds:datastoreItem>
</file>

<file path=customXml/itemProps2.xml><?xml version="1.0" encoding="utf-8"?>
<ds:datastoreItem xmlns:ds="http://schemas.openxmlformats.org/officeDocument/2006/customXml" ds:itemID="{DC68999C-6BE2-4042-8BA2-CBCD73289CBE}">
  <ds:schemaRefs>
    <ds:schemaRef ds:uri="http://schemas.microsoft.com/office/2006/documentManagement/types"/>
    <ds:schemaRef ds:uri="90073942-40b1-4c63-8076-dea92256b28a"/>
    <ds:schemaRef ds:uri="http://purl.org/dc/elements/1.1/"/>
    <ds:schemaRef ds:uri="http://purl.org/dc/terms/"/>
    <ds:schemaRef ds:uri="http://purl.org/dc/dcmitype/"/>
    <ds:schemaRef ds:uri="http://schemas.openxmlformats.org/package/2006/metadata/core-properties"/>
    <ds:schemaRef ds:uri="http://schemas.microsoft.com/office/infopath/2007/PartnerControls"/>
    <ds:schemaRef ds:uri="e202fd4c-9011-4f5b-8b23-2df7a68c5dc2"/>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1E35DF3-6D83-4A3C-A3B5-8460B47E1F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2fd4c-9011-4f5b-8b23-2df7a68c5dc2"/>
    <ds:schemaRef ds:uri="90073942-40b1-4c63-8076-dea92256b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371</TotalTime>
  <Words>4959</Words>
  <Application>Microsoft Office PowerPoint</Application>
  <PresentationFormat>A4 210 x 297 mm</PresentationFormat>
  <Paragraphs>408</Paragraphs>
  <Slides>18</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Meiryo UI</vt:lpstr>
      <vt:lpstr>Arial</vt:lpstr>
      <vt:lpstr>Wingdings</vt:lpstr>
      <vt:lpstr>2022-提案書</vt:lpstr>
      <vt:lpstr>児童育成支援拠点事業 自治体向け取組ポイント集</vt:lpstr>
      <vt:lpstr>はじめに</vt:lpstr>
      <vt:lpstr>目次</vt:lpstr>
      <vt:lpstr>事業検討・準備時</vt:lpstr>
      <vt:lpstr>事業検討・準備時</vt:lpstr>
      <vt:lpstr>事業検討・準備時</vt:lpstr>
      <vt:lpstr>事業検討・準備時</vt:lpstr>
      <vt:lpstr>事業検討・準備時</vt:lpstr>
      <vt:lpstr>事業検討・準備時</vt:lpstr>
      <vt:lpstr>事業検討・準備時</vt:lpstr>
      <vt:lpstr>事業検討・準備時</vt:lpstr>
      <vt:lpstr>事業検討・準備時</vt:lpstr>
      <vt:lpstr>事業検討・準備時</vt:lpstr>
      <vt:lpstr>事業実施時</vt:lpstr>
      <vt:lpstr>事業実施時</vt:lpstr>
      <vt:lpstr>事業実施時</vt:lpstr>
      <vt:lpstr>事業実施時</vt:lpstr>
      <vt:lpstr>事業実施時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高橋 知里／事業統括ＲＣ／JRI (takahashi chisato)</cp:lastModifiedBy>
  <cp:revision>3</cp:revision>
  <dcterms:created xsi:type="dcterms:W3CDTF">2026-03-12T05:17:13Z</dcterms:created>
  <dcterms:modified xsi:type="dcterms:W3CDTF">2026-04-13T05:21:13Z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0x01010026788315CD46C34F8F75E9994D0F8728</vt:lpwstr>
  </property>
  <property fmtid="{D5CDD505-2E9C-101B-9397-08002B2CF9AE}" pid="3" name="MediaServiceImageTags">
    <vt:lpwstr/>
  </property>
</Properties>
</file>