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charts/chart18.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9" r:id="rId4"/>
  </p:sldMasterIdLst>
  <p:notesMasterIdLst>
    <p:notesMasterId r:id="rId110"/>
  </p:notesMasterIdLst>
  <p:handoutMasterIdLst>
    <p:handoutMasterId r:id="rId111"/>
  </p:handoutMasterIdLst>
  <p:sldIdLst>
    <p:sldId id="2146847750" r:id="rId5"/>
    <p:sldId id="22890" r:id="rId6"/>
    <p:sldId id="2146847942" r:id="rId7"/>
    <p:sldId id="2146847944" r:id="rId8"/>
    <p:sldId id="2146847628" r:id="rId9"/>
    <p:sldId id="2146847794" r:id="rId10"/>
    <p:sldId id="2146847795" r:id="rId11"/>
    <p:sldId id="2146847855" r:id="rId12"/>
    <p:sldId id="2146847856" r:id="rId13"/>
    <p:sldId id="2146847857" r:id="rId14"/>
    <p:sldId id="2146847797" r:id="rId15"/>
    <p:sldId id="2146847798" r:id="rId16"/>
    <p:sldId id="2146847945" r:id="rId17"/>
    <p:sldId id="2146847800" r:id="rId18"/>
    <p:sldId id="2146847801" r:id="rId19"/>
    <p:sldId id="2146847802" r:id="rId20"/>
    <p:sldId id="2146847803" r:id="rId21"/>
    <p:sldId id="2146847804" r:id="rId22"/>
    <p:sldId id="2146847805" r:id="rId23"/>
    <p:sldId id="2146847806" r:id="rId24"/>
    <p:sldId id="2146847807" r:id="rId25"/>
    <p:sldId id="2146847808" r:id="rId26"/>
    <p:sldId id="2146847949" r:id="rId27"/>
    <p:sldId id="2146847799" r:id="rId28"/>
    <p:sldId id="2146847809" r:id="rId29"/>
    <p:sldId id="2146847902" r:id="rId30"/>
    <p:sldId id="2146847904" r:id="rId31"/>
    <p:sldId id="2146847899" r:id="rId32"/>
    <p:sldId id="2146847905" r:id="rId33"/>
    <p:sldId id="2146847906" r:id="rId34"/>
    <p:sldId id="2146847901" r:id="rId35"/>
    <p:sldId id="2146847887" r:id="rId36"/>
    <p:sldId id="2146847888" r:id="rId37"/>
    <p:sldId id="2146847907" r:id="rId38"/>
    <p:sldId id="2146847911" r:id="rId39"/>
    <p:sldId id="2146847912" r:id="rId40"/>
    <p:sldId id="2146847913" r:id="rId41"/>
    <p:sldId id="2146847889" r:id="rId42"/>
    <p:sldId id="2146847914" r:id="rId43"/>
    <p:sldId id="2146847890" r:id="rId44"/>
    <p:sldId id="2146847915" r:id="rId45"/>
    <p:sldId id="2146847891" r:id="rId46"/>
    <p:sldId id="2146847916" r:id="rId47"/>
    <p:sldId id="2146847892" r:id="rId48"/>
    <p:sldId id="2146847893" r:id="rId49"/>
    <p:sldId id="2146847917" r:id="rId50"/>
    <p:sldId id="2146847894" r:id="rId51"/>
    <p:sldId id="2146847918" r:id="rId52"/>
    <p:sldId id="2146847895" r:id="rId53"/>
    <p:sldId id="2146847920" r:id="rId54"/>
    <p:sldId id="2146847896" r:id="rId55"/>
    <p:sldId id="2146847921" r:id="rId56"/>
    <p:sldId id="2146847897" r:id="rId57"/>
    <p:sldId id="2146847898" r:id="rId58"/>
    <p:sldId id="2146847919" r:id="rId59"/>
    <p:sldId id="2146847861" r:id="rId60"/>
    <p:sldId id="2146847922" r:id="rId61"/>
    <p:sldId id="2146847877" r:id="rId62"/>
    <p:sldId id="2146847923" r:id="rId63"/>
    <p:sldId id="2146847878" r:id="rId64"/>
    <p:sldId id="2146847924" r:id="rId65"/>
    <p:sldId id="2146847947" r:id="rId66"/>
    <p:sldId id="2146847880" r:id="rId67"/>
    <p:sldId id="2146847881" r:id="rId68"/>
    <p:sldId id="2146847925" r:id="rId69"/>
    <p:sldId id="2146847882" r:id="rId70"/>
    <p:sldId id="2146847928" r:id="rId71"/>
    <p:sldId id="2146847883" r:id="rId72"/>
    <p:sldId id="2146847929" r:id="rId73"/>
    <p:sldId id="2146847884" r:id="rId74"/>
    <p:sldId id="2146847930" r:id="rId75"/>
    <p:sldId id="2146847885" r:id="rId76"/>
    <p:sldId id="2146847926" r:id="rId77"/>
    <p:sldId id="2146847886" r:id="rId78"/>
    <p:sldId id="2146847927" r:id="rId79"/>
    <p:sldId id="2146847863" r:id="rId80"/>
    <p:sldId id="2146847864" r:id="rId81"/>
    <p:sldId id="2146847865" r:id="rId82"/>
    <p:sldId id="2146847933" r:id="rId83"/>
    <p:sldId id="2146847866" r:id="rId84"/>
    <p:sldId id="2146847867" r:id="rId85"/>
    <p:sldId id="2146847931" r:id="rId86"/>
    <p:sldId id="2146847868" r:id="rId87"/>
    <p:sldId id="2146847932" r:id="rId88"/>
    <p:sldId id="2146847869" r:id="rId89"/>
    <p:sldId id="2146847934" r:id="rId90"/>
    <p:sldId id="2146847870" r:id="rId91"/>
    <p:sldId id="2146847935" r:id="rId92"/>
    <p:sldId id="2146847871" r:id="rId93"/>
    <p:sldId id="2146847873" r:id="rId94"/>
    <p:sldId id="2146847936" r:id="rId95"/>
    <p:sldId id="2146847876" r:id="rId96"/>
    <p:sldId id="2146847937" r:id="rId97"/>
    <p:sldId id="2146847874" r:id="rId98"/>
    <p:sldId id="2146847939" r:id="rId99"/>
    <p:sldId id="2146847872" r:id="rId100"/>
    <p:sldId id="2146847875" r:id="rId101"/>
    <p:sldId id="2146847796" r:id="rId102"/>
    <p:sldId id="2146847815" r:id="rId103"/>
    <p:sldId id="2146847858" r:id="rId104"/>
    <p:sldId id="2146847819" r:id="rId105"/>
    <p:sldId id="2146847818" r:id="rId106"/>
    <p:sldId id="2146847841" r:id="rId107"/>
    <p:sldId id="2146847842" r:id="rId108"/>
    <p:sldId id="2146847843" r:id="rId109"/>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F8DC8B6-F15F-4502-988A-CB4EF217CF3B}">
          <p14:sldIdLst>
            <p14:sldId id="2146847750"/>
            <p14:sldId id="22890"/>
            <p14:sldId id="2146847942"/>
            <p14:sldId id="2146847944"/>
          </p14:sldIdLst>
        </p14:section>
        <p14:section name="共通設問" id="{AC4C5EAA-1F8B-4BA2-9EEA-CCDB81BA150F}">
          <p14:sldIdLst>
            <p14:sldId id="2146847628"/>
            <p14:sldId id="2146847794"/>
            <p14:sldId id="2146847795"/>
            <p14:sldId id="2146847855"/>
            <p14:sldId id="2146847856"/>
            <p14:sldId id="2146847857"/>
            <p14:sldId id="2146847797"/>
            <p14:sldId id="2146847798"/>
            <p14:sldId id="2146847945"/>
            <p14:sldId id="2146847800"/>
            <p14:sldId id="2146847801"/>
            <p14:sldId id="2146847802"/>
            <p14:sldId id="2146847803"/>
            <p14:sldId id="2146847804"/>
            <p14:sldId id="2146847805"/>
            <p14:sldId id="2146847806"/>
            <p14:sldId id="2146847807"/>
            <p14:sldId id="2146847808"/>
            <p14:sldId id="2146847949"/>
            <p14:sldId id="2146847799"/>
            <p14:sldId id="2146847809"/>
          </p14:sldIdLst>
        </p14:section>
        <p14:section name="実施自治体" id="{FE350363-E039-4E04-9976-3736CA486001}">
          <p14:sldIdLst>
            <p14:sldId id="2146847902"/>
            <p14:sldId id="2146847904"/>
            <p14:sldId id="2146847899"/>
            <p14:sldId id="2146847905"/>
            <p14:sldId id="2146847906"/>
            <p14:sldId id="2146847901"/>
            <p14:sldId id="2146847887"/>
            <p14:sldId id="2146847888"/>
            <p14:sldId id="2146847907"/>
            <p14:sldId id="2146847911"/>
            <p14:sldId id="2146847912"/>
            <p14:sldId id="2146847913"/>
            <p14:sldId id="2146847889"/>
            <p14:sldId id="2146847914"/>
            <p14:sldId id="2146847890"/>
            <p14:sldId id="2146847915"/>
            <p14:sldId id="2146847891"/>
            <p14:sldId id="2146847916"/>
            <p14:sldId id="2146847892"/>
            <p14:sldId id="2146847893"/>
            <p14:sldId id="2146847917"/>
            <p14:sldId id="2146847894"/>
            <p14:sldId id="2146847918"/>
            <p14:sldId id="2146847895"/>
            <p14:sldId id="2146847920"/>
            <p14:sldId id="2146847896"/>
            <p14:sldId id="2146847921"/>
            <p14:sldId id="2146847897"/>
            <p14:sldId id="2146847898"/>
            <p14:sldId id="2146847919"/>
            <p14:sldId id="2146847861"/>
            <p14:sldId id="2146847922"/>
            <p14:sldId id="2146847877"/>
            <p14:sldId id="2146847923"/>
            <p14:sldId id="2146847878"/>
            <p14:sldId id="2146847924"/>
            <p14:sldId id="2146847947"/>
            <p14:sldId id="2146847880"/>
            <p14:sldId id="2146847881"/>
            <p14:sldId id="2146847925"/>
            <p14:sldId id="2146847882"/>
            <p14:sldId id="2146847928"/>
            <p14:sldId id="2146847883"/>
            <p14:sldId id="2146847929"/>
            <p14:sldId id="2146847884"/>
            <p14:sldId id="2146847930"/>
            <p14:sldId id="2146847885"/>
            <p14:sldId id="2146847926"/>
            <p14:sldId id="2146847886"/>
            <p14:sldId id="2146847927"/>
            <p14:sldId id="2146847863"/>
            <p14:sldId id="2146847864"/>
            <p14:sldId id="2146847865"/>
            <p14:sldId id="2146847933"/>
            <p14:sldId id="2146847866"/>
            <p14:sldId id="2146847867"/>
            <p14:sldId id="2146847931"/>
            <p14:sldId id="2146847868"/>
            <p14:sldId id="2146847932"/>
            <p14:sldId id="2146847869"/>
            <p14:sldId id="2146847934"/>
            <p14:sldId id="2146847870"/>
            <p14:sldId id="2146847935"/>
            <p14:sldId id="2146847871"/>
            <p14:sldId id="2146847873"/>
            <p14:sldId id="2146847936"/>
            <p14:sldId id="2146847876"/>
            <p14:sldId id="2146847937"/>
            <p14:sldId id="2146847874"/>
            <p14:sldId id="2146847939"/>
            <p14:sldId id="2146847872"/>
            <p14:sldId id="2146847875"/>
          </p14:sldIdLst>
        </p14:section>
        <p14:section name="未実施自治体" id="{A78B32FE-0572-4D1E-85F0-14B550D8141A}">
          <p14:sldIdLst>
            <p14:sldId id="2146847796"/>
            <p14:sldId id="2146847815"/>
            <p14:sldId id="2146847858"/>
            <p14:sldId id="2146847819"/>
            <p14:sldId id="2146847818"/>
            <p14:sldId id="2146847841"/>
            <p14:sldId id="2146847842"/>
            <p14:sldId id="2146847843"/>
          </p14:sldIdLst>
        </p14:section>
      </p14:sectionLst>
    </p:ext>
    <p:ext uri="{EFAFB233-063F-42B5-8137-9DF3F51BA10A}">
      <p15:sldGuideLst xmlns:p15="http://schemas.microsoft.com/office/powerpoint/2012/main">
        <p15:guide id="2" pos="3097" userDrawn="1">
          <p15:clr>
            <a:srgbClr val="A4A3A4"/>
          </p15:clr>
        </p15:guide>
        <p15:guide id="3" orient="horz" pos="867" userDrawn="1">
          <p15:clr>
            <a:srgbClr val="A4A3A4"/>
          </p15:clr>
        </p15:guide>
        <p15:guide id="5" orient="horz" pos="3906" userDrawn="1">
          <p15:clr>
            <a:srgbClr val="A4A3A4"/>
          </p15:clr>
        </p15:guide>
        <p15:guide id="8" orient="horz" pos="2137" userDrawn="1">
          <p15:clr>
            <a:srgbClr val="A4A3A4"/>
          </p15:clr>
        </p15:guide>
        <p15:guide id="9" orient="horz" pos="2568" userDrawn="1">
          <p15:clr>
            <a:srgbClr val="A4A3A4"/>
          </p15:clr>
        </p15:guide>
        <p15:guide id="10" orient="horz" pos="1117" userDrawn="1">
          <p15:clr>
            <a:srgbClr val="A4A3A4"/>
          </p15:clr>
        </p15:guide>
        <p15:guide id="11" orient="horz" pos="40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E1"/>
    <a:srgbClr val="FFE4D9"/>
    <a:srgbClr val="FFC2E4"/>
    <a:srgbClr val="FF33CC"/>
    <a:srgbClr val="F81991"/>
    <a:srgbClr val="C2E4FF"/>
    <a:srgbClr val="FF6699"/>
    <a:srgbClr val="FFF4EF"/>
    <a:srgbClr val="0072C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94" y="90"/>
      </p:cViewPr>
      <p:guideLst>
        <p:guide pos="3097"/>
        <p:guide orient="horz" pos="867"/>
        <p:guide orient="horz" pos="3906"/>
        <p:guide orient="horz" pos="2137"/>
        <p:guide orient="horz" pos="2568"/>
        <p:guide orient="horz" pos="1117"/>
        <p:guide orient="horz" pos="40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8/10/relationships/authors" Targe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3"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 Id="rId2" Type="http://schemas.microsoft.com/office/2011/relationships/chartColorStyle" Target="colors5.xml"/><Relationship Id="rId1" Type="http://schemas.microsoft.com/office/2011/relationships/chartStyle" Target="style5.xml"/></Relationships>
</file>

<file path=ppt/charts/_rels/chart18.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06_&#12450;&#12531;&#12465;&#12540;&#12488;&#38598;&#3533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06_&#12450;&#12531;&#12465;&#12540;&#12488;&#38598;&#3533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601_&#12450;&#12531;&#12465;&#12540;&#12488;&#38598;&#35336;&#65288;&#20840;&#20307;&#12539;&#26410;&#23455;&#26045;&#65289;_&#12525;&#12540;&#12487;&#12540;&#12479;&#26368;&#32066;&#29256;&#21453;&#26144;_0106fuji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smfg.sharepoint.com/sites/msteams_e0671a-R4__/Shared%20Documents/R7_&#12371;&#12393;&#12418;&#23478;&#24237;&#24193;_&#35519;&#26619;&#30740;&#31350;/R7&#24180;&#24230;&#26989;&#21209;(&#20816;&#31461;&#32946;&#25104;&#25903;&#25588;&#25312;&#28857;&#20107;&#26989;)/04_&#23455;&#26045;/03_&#33258;&#27835;&#20307;&#12450;&#12531;&#12465;&#12540;&#12488;&#35519;&#26619;/70_&#38598;&#35336;&#12539;&#20998;&#26512;/202511_&#23455;&#26045;&#33258;&#27835;&#20307;&#38598;&#35336;_1119fujii_202511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'3'!$C$18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60F0-43ED-A60C-5215F0A0A77E}"/>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60F0-43ED-A60C-5215F0A0A77E}"/>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60F0-43ED-A60C-5215F0A0A77E}"/>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60F0-43ED-A60C-5215F0A0A77E}"/>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60F0-43ED-A60C-5215F0A0A77E}"/>
              </c:ext>
            </c:extLst>
          </c:dPt>
          <c:dPt>
            <c:idx val="6"/>
            <c:bubble3D val="0"/>
            <c:spPr>
              <a:pattFill prst="ltUpDiag">
                <a:fgClr>
                  <a:srgbClr val="000000"/>
                </a:fgClr>
                <a:bgClr>
                  <a:srgbClr val="FFFFFF"/>
                </a:bgClr>
              </a:pattFill>
              <a:ln>
                <a:solidFill>
                  <a:srgbClr val="000000"/>
                </a:solidFill>
              </a:ln>
            </c:spPr>
            <c:extLst>
              <c:ext xmlns:c16="http://schemas.microsoft.com/office/drawing/2014/chart" uri="{C3380CC4-5D6E-409C-BE32-E72D297353CC}">
                <c16:uniqueId val="{0000000B-60F0-43ED-A60C-5215F0A0A77E}"/>
              </c:ext>
            </c:extLst>
          </c:dPt>
          <c:dPt>
            <c:idx val="7"/>
            <c:bubble3D val="0"/>
            <c:spPr>
              <a:pattFill prst="pct50">
                <a:fgClr>
                  <a:srgbClr val="000000"/>
                </a:fgClr>
                <a:bgClr>
                  <a:srgbClr val="FFFFFF"/>
                </a:bgClr>
              </a:pattFill>
              <a:ln>
                <a:solidFill>
                  <a:srgbClr val="000000"/>
                </a:solidFill>
              </a:ln>
            </c:spPr>
            <c:extLst>
              <c:ext xmlns:c16="http://schemas.microsoft.com/office/drawing/2014/chart" uri="{C3380CC4-5D6E-409C-BE32-E72D297353CC}">
                <c16:uniqueId val="{0000000D-60F0-43ED-A60C-5215F0A0A77E}"/>
              </c:ext>
            </c:extLst>
          </c:dPt>
          <c:dPt>
            <c:idx val="8"/>
            <c:bubble3D val="0"/>
            <c:spPr>
              <a:pattFill prst="dkDnDiag">
                <a:fgClr>
                  <a:srgbClr val="000000"/>
                </a:fgClr>
                <a:bgClr>
                  <a:srgbClr val="FFFFFF"/>
                </a:bgClr>
              </a:pattFill>
              <a:ln>
                <a:solidFill>
                  <a:srgbClr val="000000"/>
                </a:solidFill>
              </a:ln>
            </c:spPr>
            <c:extLst>
              <c:ext xmlns:c16="http://schemas.microsoft.com/office/drawing/2014/chart" uri="{C3380CC4-5D6E-409C-BE32-E72D297353CC}">
                <c16:uniqueId val="{0000000F-60F0-43ED-A60C-5215F0A0A77E}"/>
              </c:ext>
            </c:extLst>
          </c:dPt>
          <c:dLbls>
            <c:dLbl>
              <c:idx val="8"/>
              <c:layout>
                <c:manualLayout>
                  <c:x val="0.12883030521594402"/>
                  <c:y val="0.17142857142857143"/>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692363875117962"/>
                      <c:h val="0.11774090738657668"/>
                    </c:manualLayout>
                  </c15:layout>
                </c:ext>
                <c:ext xmlns:c16="http://schemas.microsoft.com/office/drawing/2014/chart" uri="{C3380CC4-5D6E-409C-BE32-E72D297353CC}">
                  <c16:uniqueId val="{0000000F-60F0-43ED-A60C-5215F0A0A77E}"/>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'3'!$A$19:$A$27</c:f>
              <c:strCache>
                <c:ptCount val="9"/>
                <c:pt idx="0">
                  <c:v>１人～50人</c:v>
                </c:pt>
                <c:pt idx="1">
                  <c:v>51人～100人</c:v>
                </c:pt>
                <c:pt idx="2">
                  <c:v>101人～200人</c:v>
                </c:pt>
                <c:pt idx="3">
                  <c:v>201人～300人</c:v>
                </c:pt>
                <c:pt idx="4">
                  <c:v>301人～400人</c:v>
                </c:pt>
                <c:pt idx="5">
                  <c:v>401人～500人</c:v>
                </c:pt>
                <c:pt idx="6">
                  <c:v>501人～1000人</c:v>
                </c:pt>
                <c:pt idx="7">
                  <c:v>1001人以上</c:v>
                </c:pt>
                <c:pt idx="8">
                  <c:v>要保護・要支援児童はいない（0人）</c:v>
                </c:pt>
              </c:strCache>
            </c:strRef>
          </c:cat>
          <c:val>
            <c:numRef>
              <c:f>'3'!$C$19:$C$27</c:f>
              <c:numCache>
                <c:formatCode>0.0</c:formatCode>
                <c:ptCount val="9"/>
                <c:pt idx="0">
                  <c:v>40.774907749077485</c:v>
                </c:pt>
                <c:pt idx="1">
                  <c:v>18.357933579335793</c:v>
                </c:pt>
                <c:pt idx="2">
                  <c:v>10.793357933579335</c:v>
                </c:pt>
                <c:pt idx="3">
                  <c:v>5.9040590405904059</c:v>
                </c:pt>
                <c:pt idx="4">
                  <c:v>3.7822878228782288</c:v>
                </c:pt>
                <c:pt idx="5">
                  <c:v>1.5682656826568264</c:v>
                </c:pt>
                <c:pt idx="6">
                  <c:v>3.6900369003690034</c:v>
                </c:pt>
                <c:pt idx="7">
                  <c:v>3.0442804428044279</c:v>
                </c:pt>
                <c:pt idx="8">
                  <c:v>12.084870848708487</c:v>
                </c:pt>
              </c:numCache>
            </c:numRef>
          </c:val>
          <c:extLst>
            <c:ext xmlns:c16="http://schemas.microsoft.com/office/drawing/2014/chart" uri="{C3380CC4-5D6E-409C-BE32-E72D297353CC}">
              <c16:uniqueId val="{00000010-60F0-43ED-A60C-5215F0A0A77E}"/>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'7-1（開始年）'!$C$16</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C119-4AFC-A802-694EE9EC38E0}"/>
              </c:ext>
            </c:extLst>
          </c:dPt>
          <c:dLbls>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'7-1（開始年）'!$A$17:$A$18</c:f>
              <c:strCache>
                <c:ptCount val="2"/>
                <c:pt idx="0">
                  <c:v>令和6年度</c:v>
                </c:pt>
                <c:pt idx="1">
                  <c:v>令和7年度</c:v>
                </c:pt>
              </c:strCache>
            </c:strRef>
          </c:cat>
          <c:val>
            <c:numRef>
              <c:f>'7-1（開始年）'!$C$17:$C$18</c:f>
              <c:numCache>
                <c:formatCode>0.0</c:formatCode>
                <c:ptCount val="2"/>
                <c:pt idx="0">
                  <c:v>70.476190476190482</c:v>
                </c:pt>
                <c:pt idx="1">
                  <c:v>29.523809523809526</c:v>
                </c:pt>
              </c:numCache>
            </c:numRef>
          </c:val>
          <c:extLst>
            <c:ext xmlns:c16="http://schemas.microsoft.com/office/drawing/2014/chart" uri="{C3380CC4-5D6E-409C-BE32-E72D297353CC}">
              <c16:uniqueId val="{00000002-C119-4AFC-A802-694EE9EC38E0}"/>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'7-2（利用者数）'!$C$16</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F9FC-43EA-8E57-B31DC178DFA0}"/>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F9FC-43EA-8E57-B31DC178DFA0}"/>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F9FC-43EA-8E57-B31DC178DFA0}"/>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F9FC-43EA-8E57-B31DC178DFA0}"/>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F9FC-43EA-8E57-B31DC178DFA0}"/>
              </c:ext>
            </c:extLst>
          </c:dPt>
          <c:dLbls>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'7-2（利用者数）'!$A$17:$A$22</c:f>
              <c:strCache>
                <c:ptCount val="6"/>
                <c:pt idx="0">
                  <c:v>9人以下</c:v>
                </c:pt>
                <c:pt idx="1">
                  <c:v>10人～19人</c:v>
                </c:pt>
                <c:pt idx="2">
                  <c:v>20人～29人</c:v>
                </c:pt>
                <c:pt idx="3">
                  <c:v>30人～39人</c:v>
                </c:pt>
                <c:pt idx="4">
                  <c:v>40人～49人</c:v>
                </c:pt>
                <c:pt idx="5">
                  <c:v>50人以上</c:v>
                </c:pt>
              </c:strCache>
            </c:strRef>
          </c:cat>
          <c:val>
            <c:numRef>
              <c:f>'7-2（利用者数）'!$C$17:$C$22</c:f>
              <c:numCache>
                <c:formatCode>0.0</c:formatCode>
                <c:ptCount val="6"/>
                <c:pt idx="0">
                  <c:v>16.883116883116884</c:v>
                </c:pt>
                <c:pt idx="1">
                  <c:v>29.870129870129869</c:v>
                </c:pt>
                <c:pt idx="2">
                  <c:v>22.077922077922079</c:v>
                </c:pt>
                <c:pt idx="3">
                  <c:v>12.987012987012985</c:v>
                </c:pt>
                <c:pt idx="4">
                  <c:v>6.4935064935064926</c:v>
                </c:pt>
                <c:pt idx="5">
                  <c:v>11.688311688311687</c:v>
                </c:pt>
              </c:numCache>
            </c:numRef>
          </c:val>
          <c:extLst>
            <c:ext xmlns:c16="http://schemas.microsoft.com/office/drawing/2014/chart" uri="{C3380CC4-5D6E-409C-BE32-E72D297353CC}">
              <c16:uniqueId val="{0000000A-F9FC-43EA-8E57-B31DC178DFA0}"/>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v>平日</c:v>
          </c:tx>
          <c:spPr>
            <a:ln w="38100" cap="rnd">
              <a:noFill/>
              <a:round/>
            </a:ln>
            <a:effectLst/>
          </c:spPr>
          <c:marker>
            <c:symbol val="circle"/>
            <c:size val="5"/>
            <c:spPr>
              <a:solidFill>
                <a:schemeClr val="dk1">
                  <a:tint val="88500"/>
                </a:schemeClr>
              </a:solidFill>
              <a:ln w="9525">
                <a:solidFill>
                  <a:schemeClr val="dk1">
                    <a:tint val="88500"/>
                  </a:schemeClr>
                </a:solidFill>
              </a:ln>
              <a:effectLst/>
            </c:spPr>
          </c:marker>
          <c:xVal>
            <c:numRef>
              <c:f>'7-5（開所時間）'!$D$2:$D$111</c:f>
              <c:numCache>
                <c:formatCode>h:mm</c:formatCode>
                <c:ptCount val="110"/>
                <c:pt idx="0">
                  <c:v>0.58333333333333337</c:v>
                </c:pt>
                <c:pt idx="1">
                  <c:v>0.66666666666666663</c:v>
                </c:pt>
                <c:pt idx="2">
                  <c:v>0.41666666666666669</c:v>
                </c:pt>
                <c:pt idx="3">
                  <c:v>0.375</c:v>
                </c:pt>
                <c:pt idx="4">
                  <c:v>0.41666666666666669</c:v>
                </c:pt>
                <c:pt idx="5">
                  <c:v>0.39583333333333331</c:v>
                </c:pt>
                <c:pt idx="6">
                  <c:v>0.58333333333333337</c:v>
                </c:pt>
                <c:pt idx="7">
                  <c:v>0.375</c:v>
                </c:pt>
                <c:pt idx="8">
                  <c:v>0.58333333333333337</c:v>
                </c:pt>
                <c:pt idx="9">
                  <c:v>0.41666666666666669</c:v>
                </c:pt>
                <c:pt idx="10">
                  <c:v>0.375</c:v>
                </c:pt>
                <c:pt idx="11">
                  <c:v>0.58333333333333337</c:v>
                </c:pt>
                <c:pt idx="12">
                  <c:v>0.35416666666666669</c:v>
                </c:pt>
                <c:pt idx="13">
                  <c:v>0.54166666666666663</c:v>
                </c:pt>
                <c:pt idx="14">
                  <c:v>0.35416666666666669</c:v>
                </c:pt>
                <c:pt idx="15">
                  <c:v>0.54166666666666663</c:v>
                </c:pt>
                <c:pt idx="16">
                  <c:v>0.58333333333333337</c:v>
                </c:pt>
                <c:pt idx="17">
                  <c:v>0.41666666666666669</c:v>
                </c:pt>
                <c:pt idx="18">
                  <c:v>0.58333333333333337</c:v>
                </c:pt>
                <c:pt idx="19">
                  <c:v>0.5</c:v>
                </c:pt>
                <c:pt idx="20">
                  <c:v>0.58333333333333337</c:v>
                </c:pt>
                <c:pt idx="21">
                  <c:v>0.5</c:v>
                </c:pt>
                <c:pt idx="22">
                  <c:v>0.375</c:v>
                </c:pt>
                <c:pt idx="23">
                  <c:v>0.375</c:v>
                </c:pt>
                <c:pt idx="24">
                  <c:v>0.375</c:v>
                </c:pt>
                <c:pt idx="25">
                  <c:v>0.39583333333333331</c:v>
                </c:pt>
                <c:pt idx="26">
                  <c:v>0.58333333333333337</c:v>
                </c:pt>
                <c:pt idx="27">
                  <c:v>0.375</c:v>
                </c:pt>
                <c:pt idx="28">
                  <c:v>0.60416666666666663</c:v>
                </c:pt>
                <c:pt idx="29">
                  <c:v>0.58333333333333337</c:v>
                </c:pt>
                <c:pt idx="30">
                  <c:v>0.54166666666666663</c:v>
                </c:pt>
                <c:pt idx="31">
                  <c:v>0.5625</c:v>
                </c:pt>
                <c:pt idx="32">
                  <c:v>0.58333333333333337</c:v>
                </c:pt>
                <c:pt idx="33">
                  <c:v>0.5625</c:v>
                </c:pt>
                <c:pt idx="34">
                  <c:v>0.58333333333333337</c:v>
                </c:pt>
                <c:pt idx="35">
                  <c:v>0.625</c:v>
                </c:pt>
                <c:pt idx="36">
                  <c:v>0.39583333333333331</c:v>
                </c:pt>
                <c:pt idx="37">
                  <c:v>0.5625</c:v>
                </c:pt>
                <c:pt idx="38">
                  <c:v>0.35416666666666669</c:v>
                </c:pt>
                <c:pt idx="39">
                  <c:v>0.45833333333333331</c:v>
                </c:pt>
                <c:pt idx="40">
                  <c:v>0.58333333333333337</c:v>
                </c:pt>
                <c:pt idx="41">
                  <c:v>0.54166666666666663</c:v>
                </c:pt>
                <c:pt idx="42">
                  <c:v>0.375</c:v>
                </c:pt>
                <c:pt idx="43">
                  <c:v>0.4375</c:v>
                </c:pt>
                <c:pt idx="44">
                  <c:v>0.35416666666666669</c:v>
                </c:pt>
                <c:pt idx="45">
                  <c:v>0.375</c:v>
                </c:pt>
                <c:pt idx="46">
                  <c:v>0.54166666666666663</c:v>
                </c:pt>
                <c:pt idx="47">
                  <c:v>0.66666666666666663</c:v>
                </c:pt>
                <c:pt idx="48">
                  <c:v>0.625</c:v>
                </c:pt>
                <c:pt idx="49">
                  <c:v>0.41666666666666669</c:v>
                </c:pt>
                <c:pt idx="50">
                  <c:v>0.60416666666666663</c:v>
                </c:pt>
                <c:pt idx="51">
                  <c:v>0.45833333333333331</c:v>
                </c:pt>
                <c:pt idx="52">
                  <c:v>0.66666666666666663</c:v>
                </c:pt>
                <c:pt idx="53">
                  <c:v>0.39583333333333331</c:v>
                </c:pt>
                <c:pt idx="54">
                  <c:v>0.54166666666666663</c:v>
                </c:pt>
                <c:pt idx="55">
                  <c:v>0.66666666666666663</c:v>
                </c:pt>
                <c:pt idx="56">
                  <c:v>0.41666666666666669</c:v>
                </c:pt>
                <c:pt idx="57">
                  <c:v>0.625</c:v>
                </c:pt>
                <c:pt idx="58">
                  <c:v>0.375</c:v>
                </c:pt>
                <c:pt idx="59">
                  <c:v>0.375</c:v>
                </c:pt>
                <c:pt idx="60">
                  <c:v>0.66666666666666663</c:v>
                </c:pt>
                <c:pt idx="61">
                  <c:v>0.45833333333333331</c:v>
                </c:pt>
                <c:pt idx="62">
                  <c:v>0.33333333333333331</c:v>
                </c:pt>
                <c:pt idx="63">
                  <c:v>0.58333333333333337</c:v>
                </c:pt>
                <c:pt idx="64">
                  <c:v>0.58333333333333337</c:v>
                </c:pt>
                <c:pt idx="65">
                  <c:v>0.625</c:v>
                </c:pt>
                <c:pt idx="66">
                  <c:v>0.45833333333333331</c:v>
                </c:pt>
                <c:pt idx="67">
                  <c:v>0.58333333333333337</c:v>
                </c:pt>
                <c:pt idx="68">
                  <c:v>0.5</c:v>
                </c:pt>
                <c:pt idx="69">
                  <c:v>0.375</c:v>
                </c:pt>
                <c:pt idx="70">
                  <c:v>0.75</c:v>
                </c:pt>
                <c:pt idx="71">
                  <c:v>0.41666666666666669</c:v>
                </c:pt>
                <c:pt idx="72">
                  <c:v>0.625</c:v>
                </c:pt>
                <c:pt idx="73">
                  <c:v>0.45833333333333331</c:v>
                </c:pt>
                <c:pt idx="74">
                  <c:v>0.625</c:v>
                </c:pt>
                <c:pt idx="75">
                  <c:v>0.41666666666666669</c:v>
                </c:pt>
                <c:pt idx="76">
                  <c:v>0.625</c:v>
                </c:pt>
                <c:pt idx="77">
                  <c:v>0.54166666666666663</c:v>
                </c:pt>
                <c:pt idx="78">
                  <c:v>0.41666666666666669</c:v>
                </c:pt>
                <c:pt idx="79">
                  <c:v>0.58333333333333337</c:v>
                </c:pt>
                <c:pt idx="80">
                  <c:v>0.54166666666666663</c:v>
                </c:pt>
                <c:pt idx="81">
                  <c:v>0.60416666666666663</c:v>
                </c:pt>
                <c:pt idx="82">
                  <c:v>0.375</c:v>
                </c:pt>
                <c:pt idx="83">
                  <c:v>0.58333333333333337</c:v>
                </c:pt>
                <c:pt idx="84">
                  <c:v>0.54166666666666663</c:v>
                </c:pt>
                <c:pt idx="85">
                  <c:v>0.54166666666666663</c:v>
                </c:pt>
                <c:pt idx="86">
                  <c:v>0.35416666666666669</c:v>
                </c:pt>
                <c:pt idx="87">
                  <c:v>0.5</c:v>
                </c:pt>
                <c:pt idx="88">
                  <c:v>0.375</c:v>
                </c:pt>
                <c:pt idx="89">
                  <c:v>0.58333333333333337</c:v>
                </c:pt>
                <c:pt idx="90">
                  <c:v>0.58333333333333337</c:v>
                </c:pt>
                <c:pt idx="91">
                  <c:v>0.375</c:v>
                </c:pt>
                <c:pt idx="92">
                  <c:v>0.58333333333333337</c:v>
                </c:pt>
                <c:pt idx="93">
                  <c:v>0.41666666666666669</c:v>
                </c:pt>
                <c:pt idx="94">
                  <c:v>0.39583333333333331</c:v>
                </c:pt>
                <c:pt idx="95">
                  <c:v>0.58333333333333337</c:v>
                </c:pt>
                <c:pt idx="96">
                  <c:v>0.54166666666666663</c:v>
                </c:pt>
                <c:pt idx="97">
                  <c:v>0.35416666666666669</c:v>
                </c:pt>
                <c:pt idx="98">
                  <c:v>0.375</c:v>
                </c:pt>
                <c:pt idx="99">
                  <c:v>0.58333333333333337</c:v>
                </c:pt>
                <c:pt idx="100">
                  <c:v>0.41666666666666669</c:v>
                </c:pt>
                <c:pt idx="101">
                  <c:v>0.54166666666666663</c:v>
                </c:pt>
                <c:pt idx="102">
                  <c:v>0.35416666666666669</c:v>
                </c:pt>
                <c:pt idx="103">
                  <c:v>0.58333333333333337</c:v>
                </c:pt>
                <c:pt idx="104">
                  <c:v>0.125</c:v>
                </c:pt>
                <c:pt idx="105">
                  <c:v>0.35416666666666669</c:v>
                </c:pt>
                <c:pt idx="106">
                  <c:v>0.54166666666666663</c:v>
                </c:pt>
                <c:pt idx="107">
                  <c:v>0.35416666666666669</c:v>
                </c:pt>
                <c:pt idx="108">
                  <c:v>0.35416666666666669</c:v>
                </c:pt>
                <c:pt idx="109">
                  <c:v>0.35416666666666669</c:v>
                </c:pt>
              </c:numCache>
            </c:numRef>
          </c:xVal>
          <c:yVal>
            <c:numRef>
              <c:f>'7-5（開所時間）'!$E$2:$E$111</c:f>
              <c:numCache>
                <c:formatCode>h:mm</c:formatCode>
                <c:ptCount val="110"/>
                <c:pt idx="0">
                  <c:v>0.79166666666666663</c:v>
                </c:pt>
                <c:pt idx="1">
                  <c:v>0.75</c:v>
                </c:pt>
                <c:pt idx="2">
                  <c:v>0.75</c:v>
                </c:pt>
                <c:pt idx="3">
                  <c:v>0.75</c:v>
                </c:pt>
                <c:pt idx="4">
                  <c:v>0.75</c:v>
                </c:pt>
                <c:pt idx="5">
                  <c:v>0.77083333333333337</c:v>
                </c:pt>
                <c:pt idx="6">
                  <c:v>0.83333333333333337</c:v>
                </c:pt>
                <c:pt idx="7">
                  <c:v>0.66666666666666663</c:v>
                </c:pt>
                <c:pt idx="8">
                  <c:v>0.83333333333333337</c:v>
                </c:pt>
                <c:pt idx="9">
                  <c:v>0.75</c:v>
                </c:pt>
                <c:pt idx="10">
                  <c:v>0.75</c:v>
                </c:pt>
                <c:pt idx="11">
                  <c:v>0.85416666666666663</c:v>
                </c:pt>
                <c:pt idx="12">
                  <c:v>0.70833333333333337</c:v>
                </c:pt>
                <c:pt idx="13">
                  <c:v>0.79166666666666663</c:v>
                </c:pt>
                <c:pt idx="14">
                  <c:v>0.75</c:v>
                </c:pt>
                <c:pt idx="15">
                  <c:v>0.79166666666666663</c:v>
                </c:pt>
                <c:pt idx="16">
                  <c:v>0.75</c:v>
                </c:pt>
                <c:pt idx="17">
                  <c:v>0.75</c:v>
                </c:pt>
                <c:pt idx="18">
                  <c:v>0.83333333333333337</c:v>
                </c:pt>
                <c:pt idx="19">
                  <c:v>0.83333333333333337</c:v>
                </c:pt>
                <c:pt idx="20">
                  <c:v>0.83333333333333337</c:v>
                </c:pt>
                <c:pt idx="21">
                  <c:v>0.79166666666666663</c:v>
                </c:pt>
                <c:pt idx="22">
                  <c:v>0.70833333333333337</c:v>
                </c:pt>
                <c:pt idx="23">
                  <c:v>0.83333333333333337</c:v>
                </c:pt>
                <c:pt idx="24">
                  <c:v>0.79166666666666663</c:v>
                </c:pt>
                <c:pt idx="25">
                  <c:v>0.75</c:v>
                </c:pt>
                <c:pt idx="26">
                  <c:v>0.79166666666666663</c:v>
                </c:pt>
                <c:pt idx="27">
                  <c:v>0.70833333333333337</c:v>
                </c:pt>
                <c:pt idx="28">
                  <c:v>0.79166666666666663</c:v>
                </c:pt>
                <c:pt idx="29">
                  <c:v>0.91666666666666663</c:v>
                </c:pt>
                <c:pt idx="30">
                  <c:v>0.83333333333333337</c:v>
                </c:pt>
                <c:pt idx="31">
                  <c:v>0.75</c:v>
                </c:pt>
                <c:pt idx="32">
                  <c:v>0.83333333333333337</c:v>
                </c:pt>
                <c:pt idx="33">
                  <c:v>0.79166666666666663</c:v>
                </c:pt>
                <c:pt idx="34">
                  <c:v>0.83333333333333337</c:v>
                </c:pt>
                <c:pt idx="35">
                  <c:v>0.75</c:v>
                </c:pt>
                <c:pt idx="36">
                  <c:v>0.47916666666666669</c:v>
                </c:pt>
                <c:pt idx="37">
                  <c:v>0.64583333333333337</c:v>
                </c:pt>
                <c:pt idx="38">
                  <c:v>0.70833333333333337</c:v>
                </c:pt>
                <c:pt idx="39">
                  <c:v>0.79166666666666663</c:v>
                </c:pt>
                <c:pt idx="40">
                  <c:v>0.79166666666666663</c:v>
                </c:pt>
                <c:pt idx="41">
                  <c:v>0.75</c:v>
                </c:pt>
                <c:pt idx="42">
                  <c:v>0.66666666666666663</c:v>
                </c:pt>
                <c:pt idx="43">
                  <c:v>0.77083333333333337</c:v>
                </c:pt>
                <c:pt idx="44">
                  <c:v>0.71875</c:v>
                </c:pt>
                <c:pt idx="45">
                  <c:v>0.70833333333333337</c:v>
                </c:pt>
                <c:pt idx="46">
                  <c:v>0.875</c:v>
                </c:pt>
                <c:pt idx="47">
                  <c:v>0.75</c:v>
                </c:pt>
                <c:pt idx="48">
                  <c:v>0.83333333333333337</c:v>
                </c:pt>
                <c:pt idx="49">
                  <c:v>0.75</c:v>
                </c:pt>
                <c:pt idx="50">
                  <c:v>0.79166666666666663</c:v>
                </c:pt>
                <c:pt idx="51">
                  <c:v>0.79166666666666663</c:v>
                </c:pt>
                <c:pt idx="52">
                  <c:v>0.79166666666666663</c:v>
                </c:pt>
                <c:pt idx="53">
                  <c:v>0.77083333333333337</c:v>
                </c:pt>
                <c:pt idx="54">
                  <c:v>0.79166666666666663</c:v>
                </c:pt>
                <c:pt idx="55">
                  <c:v>0.875</c:v>
                </c:pt>
                <c:pt idx="56">
                  <c:v>0.79166666666666663</c:v>
                </c:pt>
                <c:pt idx="57">
                  <c:v>0.75</c:v>
                </c:pt>
                <c:pt idx="58">
                  <c:v>0.85416666666666663</c:v>
                </c:pt>
                <c:pt idx="59">
                  <c:v>0.70833333333333337</c:v>
                </c:pt>
                <c:pt idx="60">
                  <c:v>0.875</c:v>
                </c:pt>
                <c:pt idx="61">
                  <c:v>0.79166666666666663</c:v>
                </c:pt>
                <c:pt idx="62">
                  <c:v>0.875</c:v>
                </c:pt>
                <c:pt idx="63">
                  <c:v>0.875</c:v>
                </c:pt>
                <c:pt idx="64">
                  <c:v>0.83333333333333337</c:v>
                </c:pt>
                <c:pt idx="65">
                  <c:v>0.83333333333333337</c:v>
                </c:pt>
                <c:pt idx="66">
                  <c:v>0.79166666666666663</c:v>
                </c:pt>
                <c:pt idx="67">
                  <c:v>0.79166666666666663</c:v>
                </c:pt>
                <c:pt idx="68">
                  <c:v>0.83333333333333337</c:v>
                </c:pt>
                <c:pt idx="69">
                  <c:v>0.69791666666666663</c:v>
                </c:pt>
                <c:pt idx="70">
                  <c:v>0.8125</c:v>
                </c:pt>
                <c:pt idx="71">
                  <c:v>0.75</c:v>
                </c:pt>
                <c:pt idx="72">
                  <c:v>0.83333333333333337</c:v>
                </c:pt>
                <c:pt idx="73">
                  <c:v>0.83333333333333337</c:v>
                </c:pt>
                <c:pt idx="74">
                  <c:v>0.79166666666666663</c:v>
                </c:pt>
                <c:pt idx="75">
                  <c:v>0.75</c:v>
                </c:pt>
                <c:pt idx="76">
                  <c:v>0.8125</c:v>
                </c:pt>
                <c:pt idx="77">
                  <c:v>0.8125</c:v>
                </c:pt>
                <c:pt idx="78">
                  <c:v>0.75</c:v>
                </c:pt>
                <c:pt idx="79">
                  <c:v>0.79166666666666663</c:v>
                </c:pt>
                <c:pt idx="80">
                  <c:v>0.79166666666666663</c:v>
                </c:pt>
                <c:pt idx="81">
                  <c:v>0.8125</c:v>
                </c:pt>
                <c:pt idx="82">
                  <c:v>0.625</c:v>
                </c:pt>
                <c:pt idx="83">
                  <c:v>0.83333333333333337</c:v>
                </c:pt>
                <c:pt idx="84">
                  <c:v>0.875</c:v>
                </c:pt>
                <c:pt idx="85">
                  <c:v>0.79166666666666663</c:v>
                </c:pt>
                <c:pt idx="86">
                  <c:v>0.75</c:v>
                </c:pt>
                <c:pt idx="87">
                  <c:v>0.83333333333333337</c:v>
                </c:pt>
                <c:pt idx="88">
                  <c:v>0.5</c:v>
                </c:pt>
                <c:pt idx="89">
                  <c:v>0.83333333333333337</c:v>
                </c:pt>
                <c:pt idx="90">
                  <c:v>0.79166666666666663</c:v>
                </c:pt>
                <c:pt idx="91">
                  <c:v>0.70833333333333337</c:v>
                </c:pt>
                <c:pt idx="92">
                  <c:v>0.79166666666666663</c:v>
                </c:pt>
                <c:pt idx="93">
                  <c:v>0.75</c:v>
                </c:pt>
                <c:pt idx="94">
                  <c:v>0.8125</c:v>
                </c:pt>
                <c:pt idx="95">
                  <c:v>0.79166666666666663</c:v>
                </c:pt>
                <c:pt idx="96">
                  <c:v>0.875</c:v>
                </c:pt>
                <c:pt idx="97">
                  <c:v>0.75</c:v>
                </c:pt>
                <c:pt idx="98">
                  <c:v>0.70833333333333337</c:v>
                </c:pt>
                <c:pt idx="99">
                  <c:v>0.79166666666666663</c:v>
                </c:pt>
                <c:pt idx="100">
                  <c:v>0.75</c:v>
                </c:pt>
                <c:pt idx="101">
                  <c:v>0.875</c:v>
                </c:pt>
                <c:pt idx="102">
                  <c:v>0.75</c:v>
                </c:pt>
                <c:pt idx="103">
                  <c:v>0.79166666666666663</c:v>
                </c:pt>
                <c:pt idx="104">
                  <c:v>0.875</c:v>
                </c:pt>
                <c:pt idx="105">
                  <c:v>0.75</c:v>
                </c:pt>
                <c:pt idx="106">
                  <c:v>0.875</c:v>
                </c:pt>
                <c:pt idx="107">
                  <c:v>0.75</c:v>
                </c:pt>
                <c:pt idx="108">
                  <c:v>0.75</c:v>
                </c:pt>
                <c:pt idx="109">
                  <c:v>0.75</c:v>
                </c:pt>
              </c:numCache>
            </c:numRef>
          </c:yVal>
          <c:smooth val="0"/>
          <c:extLst>
            <c:ext xmlns:c16="http://schemas.microsoft.com/office/drawing/2014/chart" uri="{C3380CC4-5D6E-409C-BE32-E72D297353CC}">
              <c16:uniqueId val="{00000000-D361-4058-9350-E8C20AE29E37}"/>
            </c:ext>
          </c:extLst>
        </c:ser>
        <c:ser>
          <c:idx val="1"/>
          <c:order val="1"/>
          <c:tx>
            <c:v>長期休暇</c:v>
          </c:tx>
          <c:spPr>
            <a:ln w="25400" cap="rnd">
              <a:noFill/>
              <a:round/>
            </a:ln>
            <a:effectLst/>
          </c:spPr>
          <c:marker>
            <c:symbol val="circle"/>
            <c:size val="5"/>
            <c:spPr>
              <a:solidFill>
                <a:schemeClr val="dk1">
                  <a:tint val="55000"/>
                </a:schemeClr>
              </a:solidFill>
              <a:ln w="9525">
                <a:solidFill>
                  <a:schemeClr val="dk1">
                    <a:tint val="55000"/>
                  </a:schemeClr>
                </a:solidFill>
              </a:ln>
              <a:effectLst/>
            </c:spPr>
          </c:marker>
          <c:xVal>
            <c:numRef>
              <c:f>'7-5（開所時間）'!$G$2:$G$108</c:f>
              <c:numCache>
                <c:formatCode>h:mm</c:formatCode>
                <c:ptCount val="107"/>
                <c:pt idx="0">
                  <c:v>0.375</c:v>
                </c:pt>
                <c:pt idx="1">
                  <c:v>0.41666666666666669</c:v>
                </c:pt>
                <c:pt idx="2">
                  <c:v>0.41666666666666669</c:v>
                </c:pt>
                <c:pt idx="3">
                  <c:v>0.375</c:v>
                </c:pt>
                <c:pt idx="4">
                  <c:v>0.41666666666666669</c:v>
                </c:pt>
                <c:pt idx="5">
                  <c:v>0.33333333333333331</c:v>
                </c:pt>
                <c:pt idx="6">
                  <c:v>0.33333333333333331</c:v>
                </c:pt>
                <c:pt idx="7">
                  <c:v>0.375</c:v>
                </c:pt>
                <c:pt idx="8">
                  <c:v>0.5</c:v>
                </c:pt>
                <c:pt idx="9">
                  <c:v>0.41666666666666669</c:v>
                </c:pt>
                <c:pt idx="10">
                  <c:v>0.375</c:v>
                </c:pt>
                <c:pt idx="11">
                  <c:v>0.47916666666666669</c:v>
                </c:pt>
                <c:pt idx="12">
                  <c:v>0.35416666666666669</c:v>
                </c:pt>
                <c:pt idx="13">
                  <c:v>0.375</c:v>
                </c:pt>
                <c:pt idx="14">
                  <c:v>0.41666666666666669</c:v>
                </c:pt>
                <c:pt idx="15">
                  <c:v>0.375</c:v>
                </c:pt>
                <c:pt idx="16">
                  <c:v>0.41666666666666669</c:v>
                </c:pt>
                <c:pt idx="17">
                  <c:v>0.41666666666666669</c:v>
                </c:pt>
                <c:pt idx="18">
                  <c:v>0.41666666666666669</c:v>
                </c:pt>
                <c:pt idx="19">
                  <c:v>0.5</c:v>
                </c:pt>
                <c:pt idx="20">
                  <c:v>0.45833333333333331</c:v>
                </c:pt>
                <c:pt idx="21">
                  <c:v>0.375</c:v>
                </c:pt>
                <c:pt idx="22">
                  <c:v>0.375</c:v>
                </c:pt>
                <c:pt idx="23">
                  <c:v>0.375</c:v>
                </c:pt>
                <c:pt idx="24">
                  <c:v>0.33333333333333331</c:v>
                </c:pt>
                <c:pt idx="25">
                  <c:v>0.39583333333333331</c:v>
                </c:pt>
                <c:pt idx="26">
                  <c:v>0.41666666666666669</c:v>
                </c:pt>
                <c:pt idx="27">
                  <c:v>0.375</c:v>
                </c:pt>
                <c:pt idx="28">
                  <c:v>0.41666666666666669</c:v>
                </c:pt>
                <c:pt idx="29">
                  <c:v>0.375</c:v>
                </c:pt>
                <c:pt idx="30">
                  <c:v>0.33333333333333331</c:v>
                </c:pt>
                <c:pt idx="31">
                  <c:v>0.35416666666666669</c:v>
                </c:pt>
                <c:pt idx="32">
                  <c:v>0.375</c:v>
                </c:pt>
                <c:pt idx="33">
                  <c:v>0.41666666666666669</c:v>
                </c:pt>
                <c:pt idx="34">
                  <c:v>0.5</c:v>
                </c:pt>
                <c:pt idx="35">
                  <c:v>0.41666666666666669</c:v>
                </c:pt>
                <c:pt idx="36">
                  <c:v>0.39583333333333331</c:v>
                </c:pt>
                <c:pt idx="37">
                  <c:v>0.35416666666666669</c:v>
                </c:pt>
                <c:pt idx="38">
                  <c:v>0.41666666666666669</c:v>
                </c:pt>
                <c:pt idx="39">
                  <c:v>0.41666666666666669</c:v>
                </c:pt>
                <c:pt idx="40">
                  <c:v>0.41666666666666669</c:v>
                </c:pt>
                <c:pt idx="41">
                  <c:v>0.375</c:v>
                </c:pt>
                <c:pt idx="42">
                  <c:v>0.4375</c:v>
                </c:pt>
                <c:pt idx="43">
                  <c:v>0.35416666666666669</c:v>
                </c:pt>
                <c:pt idx="44">
                  <c:v>0.375</c:v>
                </c:pt>
                <c:pt idx="45">
                  <c:v>0.375</c:v>
                </c:pt>
                <c:pt idx="46">
                  <c:v>0.41666666666666669</c:v>
                </c:pt>
                <c:pt idx="47">
                  <c:v>0.375</c:v>
                </c:pt>
                <c:pt idx="48">
                  <c:v>0.41666666666666669</c:v>
                </c:pt>
                <c:pt idx="49">
                  <c:v>0.45833333333333331</c:v>
                </c:pt>
                <c:pt idx="50">
                  <c:v>0.45833333333333331</c:v>
                </c:pt>
                <c:pt idx="51">
                  <c:v>0.39583333333333331</c:v>
                </c:pt>
                <c:pt idx="52">
                  <c:v>0.45833333333333331</c:v>
                </c:pt>
                <c:pt idx="53">
                  <c:v>0.45833333333333331</c:v>
                </c:pt>
                <c:pt idx="54">
                  <c:v>0.41666666666666669</c:v>
                </c:pt>
                <c:pt idx="55">
                  <c:v>0.41666666666666669</c:v>
                </c:pt>
                <c:pt idx="56">
                  <c:v>0.29166666666666669</c:v>
                </c:pt>
                <c:pt idx="57">
                  <c:v>0.375</c:v>
                </c:pt>
                <c:pt idx="58">
                  <c:v>0.41666666666666669</c:v>
                </c:pt>
                <c:pt idx="59">
                  <c:v>0.45833333333333331</c:v>
                </c:pt>
                <c:pt idx="60">
                  <c:v>0.33333333333333331</c:v>
                </c:pt>
                <c:pt idx="61">
                  <c:v>0.41666666666666669</c:v>
                </c:pt>
                <c:pt idx="62">
                  <c:v>0.41666666666666669</c:v>
                </c:pt>
                <c:pt idx="63">
                  <c:v>0.45833333333333331</c:v>
                </c:pt>
                <c:pt idx="64">
                  <c:v>0.41666666666666669</c:v>
                </c:pt>
                <c:pt idx="65">
                  <c:v>0.5</c:v>
                </c:pt>
                <c:pt idx="66">
                  <c:v>0.375</c:v>
                </c:pt>
                <c:pt idx="67">
                  <c:v>0.75</c:v>
                </c:pt>
                <c:pt idx="68">
                  <c:v>0.41666666666666669</c:v>
                </c:pt>
                <c:pt idx="69">
                  <c:v>0.45833333333333331</c:v>
                </c:pt>
                <c:pt idx="70">
                  <c:v>0.41666666666666669</c:v>
                </c:pt>
                <c:pt idx="71">
                  <c:v>0.625</c:v>
                </c:pt>
                <c:pt idx="72">
                  <c:v>0.41666666666666669</c:v>
                </c:pt>
                <c:pt idx="73">
                  <c:v>0.625</c:v>
                </c:pt>
                <c:pt idx="74">
                  <c:v>0.54166666666666663</c:v>
                </c:pt>
                <c:pt idx="75">
                  <c:v>0.41666666666666669</c:v>
                </c:pt>
                <c:pt idx="76">
                  <c:v>0.45833333333333331</c:v>
                </c:pt>
                <c:pt idx="77">
                  <c:v>0.54166666666666663</c:v>
                </c:pt>
                <c:pt idx="78">
                  <c:v>0.4375</c:v>
                </c:pt>
                <c:pt idx="79">
                  <c:v>0.375</c:v>
                </c:pt>
                <c:pt idx="80">
                  <c:v>0.375</c:v>
                </c:pt>
                <c:pt idx="81">
                  <c:v>0.54166666666666663</c:v>
                </c:pt>
                <c:pt idx="82">
                  <c:v>0.375</c:v>
                </c:pt>
                <c:pt idx="83">
                  <c:v>0.41666666666666669</c:v>
                </c:pt>
                <c:pt idx="84">
                  <c:v>0.5</c:v>
                </c:pt>
                <c:pt idx="85">
                  <c:v>0.375</c:v>
                </c:pt>
                <c:pt idx="86">
                  <c:v>0.41666666666666669</c:v>
                </c:pt>
                <c:pt idx="87">
                  <c:v>0.41666666666666669</c:v>
                </c:pt>
                <c:pt idx="88">
                  <c:v>0.375</c:v>
                </c:pt>
                <c:pt idx="89">
                  <c:v>0.45833333333333331</c:v>
                </c:pt>
                <c:pt idx="90">
                  <c:v>0.41666666666666669</c:v>
                </c:pt>
                <c:pt idx="91">
                  <c:v>0.39583333333333331</c:v>
                </c:pt>
                <c:pt idx="92">
                  <c:v>0.45833333333333331</c:v>
                </c:pt>
                <c:pt idx="93">
                  <c:v>0.54166666666666663</c:v>
                </c:pt>
                <c:pt idx="94">
                  <c:v>0.41666666666666669</c:v>
                </c:pt>
                <c:pt idx="95">
                  <c:v>0.375</c:v>
                </c:pt>
                <c:pt idx="96">
                  <c:v>0.45833333333333331</c:v>
                </c:pt>
                <c:pt idx="97">
                  <c:v>0.41666666666666669</c:v>
                </c:pt>
                <c:pt idx="98">
                  <c:v>0.54166666666666663</c:v>
                </c:pt>
                <c:pt idx="99">
                  <c:v>0.41666666666666669</c:v>
                </c:pt>
                <c:pt idx="100">
                  <c:v>0.41666666666666669</c:v>
                </c:pt>
                <c:pt idx="101">
                  <c:v>0.125</c:v>
                </c:pt>
                <c:pt idx="102">
                  <c:v>0.41666666666666669</c:v>
                </c:pt>
                <c:pt idx="103">
                  <c:v>0.54166666666666663</c:v>
                </c:pt>
                <c:pt idx="104">
                  <c:v>0.41666666666666669</c:v>
                </c:pt>
                <c:pt idx="105">
                  <c:v>0.41666666666666669</c:v>
                </c:pt>
                <c:pt idx="106">
                  <c:v>0.41666666666666669</c:v>
                </c:pt>
              </c:numCache>
            </c:numRef>
          </c:xVal>
          <c:yVal>
            <c:numRef>
              <c:f>'7-5（開所時間）'!$H$2:$H$108</c:f>
              <c:numCache>
                <c:formatCode>h:mm</c:formatCode>
                <c:ptCount val="107"/>
                <c:pt idx="0">
                  <c:v>0.75</c:v>
                </c:pt>
                <c:pt idx="1">
                  <c:v>0.75</c:v>
                </c:pt>
                <c:pt idx="2">
                  <c:v>0.75</c:v>
                </c:pt>
                <c:pt idx="3">
                  <c:v>0.75</c:v>
                </c:pt>
                <c:pt idx="4">
                  <c:v>0.75</c:v>
                </c:pt>
                <c:pt idx="5">
                  <c:v>0.77083333333333337</c:v>
                </c:pt>
                <c:pt idx="6">
                  <c:v>0.875</c:v>
                </c:pt>
                <c:pt idx="7">
                  <c:v>0.66666666666666663</c:v>
                </c:pt>
                <c:pt idx="8">
                  <c:v>0.83333333333333337</c:v>
                </c:pt>
                <c:pt idx="9">
                  <c:v>0.75</c:v>
                </c:pt>
                <c:pt idx="10">
                  <c:v>0.75</c:v>
                </c:pt>
                <c:pt idx="11">
                  <c:v>0.8125</c:v>
                </c:pt>
                <c:pt idx="12">
                  <c:v>0.70833333333333337</c:v>
                </c:pt>
                <c:pt idx="13">
                  <c:v>0.79166666666666663</c:v>
                </c:pt>
                <c:pt idx="14">
                  <c:v>0.75</c:v>
                </c:pt>
                <c:pt idx="15">
                  <c:v>0.75</c:v>
                </c:pt>
                <c:pt idx="16">
                  <c:v>0.75</c:v>
                </c:pt>
                <c:pt idx="17">
                  <c:v>0.75</c:v>
                </c:pt>
                <c:pt idx="18">
                  <c:v>0.83333333333333337</c:v>
                </c:pt>
                <c:pt idx="19">
                  <c:v>0.83333333333333337</c:v>
                </c:pt>
                <c:pt idx="20">
                  <c:v>0.79166666666666663</c:v>
                </c:pt>
                <c:pt idx="21">
                  <c:v>0.79166666666666663</c:v>
                </c:pt>
                <c:pt idx="22">
                  <c:v>0.70833333333333337</c:v>
                </c:pt>
                <c:pt idx="23">
                  <c:v>0.83333333333333337</c:v>
                </c:pt>
                <c:pt idx="24">
                  <c:v>0.83333333333333337</c:v>
                </c:pt>
                <c:pt idx="25">
                  <c:v>0.75</c:v>
                </c:pt>
                <c:pt idx="26">
                  <c:v>0.75</c:v>
                </c:pt>
                <c:pt idx="27">
                  <c:v>0.70833333333333337</c:v>
                </c:pt>
                <c:pt idx="28">
                  <c:v>0.75</c:v>
                </c:pt>
                <c:pt idx="29">
                  <c:v>0.70833333333333337</c:v>
                </c:pt>
                <c:pt idx="30">
                  <c:v>0.83333333333333337</c:v>
                </c:pt>
                <c:pt idx="31">
                  <c:v>0.75</c:v>
                </c:pt>
                <c:pt idx="32">
                  <c:v>0.70833333333333337</c:v>
                </c:pt>
                <c:pt idx="33">
                  <c:v>0.75</c:v>
                </c:pt>
                <c:pt idx="34">
                  <c:v>0.83333333333333337</c:v>
                </c:pt>
                <c:pt idx="35">
                  <c:v>0.75</c:v>
                </c:pt>
                <c:pt idx="36">
                  <c:v>0.47916666666666669</c:v>
                </c:pt>
                <c:pt idx="37">
                  <c:v>0.70833333333333337</c:v>
                </c:pt>
                <c:pt idx="38">
                  <c:v>0.75</c:v>
                </c:pt>
                <c:pt idx="39">
                  <c:v>0.79166666666666663</c:v>
                </c:pt>
                <c:pt idx="40">
                  <c:v>0.75</c:v>
                </c:pt>
                <c:pt idx="41">
                  <c:v>0.70833333333333337</c:v>
                </c:pt>
                <c:pt idx="42">
                  <c:v>0.77083333333333337</c:v>
                </c:pt>
                <c:pt idx="43">
                  <c:v>0.71875</c:v>
                </c:pt>
                <c:pt idx="44">
                  <c:v>0.70833333333333337</c:v>
                </c:pt>
                <c:pt idx="45">
                  <c:v>0.875</c:v>
                </c:pt>
                <c:pt idx="46">
                  <c:v>0.75</c:v>
                </c:pt>
                <c:pt idx="47">
                  <c:v>0.70833333333333337</c:v>
                </c:pt>
                <c:pt idx="48">
                  <c:v>0.75</c:v>
                </c:pt>
                <c:pt idx="49">
                  <c:v>0.79166666666666663</c:v>
                </c:pt>
                <c:pt idx="50">
                  <c:v>0.79166666666666663</c:v>
                </c:pt>
                <c:pt idx="51">
                  <c:v>0.77083333333333337</c:v>
                </c:pt>
                <c:pt idx="52">
                  <c:v>0.79166666666666663</c:v>
                </c:pt>
                <c:pt idx="53">
                  <c:v>0.79166666666666663</c:v>
                </c:pt>
                <c:pt idx="54">
                  <c:v>0.79166666666666663</c:v>
                </c:pt>
                <c:pt idx="55">
                  <c:v>0.75</c:v>
                </c:pt>
                <c:pt idx="56">
                  <c:v>0.85416666666666663</c:v>
                </c:pt>
                <c:pt idx="57">
                  <c:v>0.70833333333333337</c:v>
                </c:pt>
                <c:pt idx="58">
                  <c:v>0.875</c:v>
                </c:pt>
                <c:pt idx="59">
                  <c:v>0.79166666666666663</c:v>
                </c:pt>
                <c:pt idx="60">
                  <c:v>0.875</c:v>
                </c:pt>
                <c:pt idx="61">
                  <c:v>0.75</c:v>
                </c:pt>
                <c:pt idx="62">
                  <c:v>0.83333333333333337</c:v>
                </c:pt>
                <c:pt idx="63">
                  <c:v>0.79166666666666663</c:v>
                </c:pt>
                <c:pt idx="64">
                  <c:v>0.79166666666666663</c:v>
                </c:pt>
                <c:pt idx="65">
                  <c:v>0.83333333333333337</c:v>
                </c:pt>
                <c:pt idx="66">
                  <c:v>0.69791666666666663</c:v>
                </c:pt>
                <c:pt idx="67">
                  <c:v>0.8125</c:v>
                </c:pt>
                <c:pt idx="68">
                  <c:v>0.75</c:v>
                </c:pt>
                <c:pt idx="69">
                  <c:v>0.83333333333333337</c:v>
                </c:pt>
                <c:pt idx="70">
                  <c:v>0.70833333333333337</c:v>
                </c:pt>
                <c:pt idx="71">
                  <c:v>0.79166666666666663</c:v>
                </c:pt>
                <c:pt idx="72">
                  <c:v>0.75</c:v>
                </c:pt>
                <c:pt idx="73">
                  <c:v>0.8125</c:v>
                </c:pt>
                <c:pt idx="74">
                  <c:v>0.8125</c:v>
                </c:pt>
                <c:pt idx="75">
                  <c:v>0.75</c:v>
                </c:pt>
                <c:pt idx="76">
                  <c:v>0.79166666666666663</c:v>
                </c:pt>
                <c:pt idx="77">
                  <c:v>0.79166666666666663</c:v>
                </c:pt>
                <c:pt idx="78">
                  <c:v>0.8125</c:v>
                </c:pt>
                <c:pt idx="79">
                  <c:v>0.625</c:v>
                </c:pt>
                <c:pt idx="80">
                  <c:v>0.83333333333333337</c:v>
                </c:pt>
                <c:pt idx="81">
                  <c:v>0.875</c:v>
                </c:pt>
                <c:pt idx="82">
                  <c:v>0.79166666666666663</c:v>
                </c:pt>
                <c:pt idx="83">
                  <c:v>0.75</c:v>
                </c:pt>
                <c:pt idx="84">
                  <c:v>0.83333333333333337</c:v>
                </c:pt>
                <c:pt idx="85">
                  <c:v>0.5</c:v>
                </c:pt>
                <c:pt idx="86">
                  <c:v>0.79166666666666663</c:v>
                </c:pt>
                <c:pt idx="87">
                  <c:v>0.75</c:v>
                </c:pt>
                <c:pt idx="88">
                  <c:v>0.70833333333333337</c:v>
                </c:pt>
                <c:pt idx="89">
                  <c:v>0.79166666666666663</c:v>
                </c:pt>
                <c:pt idx="90">
                  <c:v>0.75</c:v>
                </c:pt>
                <c:pt idx="91">
                  <c:v>0.8125</c:v>
                </c:pt>
                <c:pt idx="92">
                  <c:v>0.79166666666666663</c:v>
                </c:pt>
                <c:pt idx="93">
                  <c:v>0.875</c:v>
                </c:pt>
                <c:pt idx="94">
                  <c:v>0.75</c:v>
                </c:pt>
                <c:pt idx="95">
                  <c:v>0.70833333333333337</c:v>
                </c:pt>
                <c:pt idx="96">
                  <c:v>0.79166666666666663</c:v>
                </c:pt>
                <c:pt idx="97">
                  <c:v>0.75</c:v>
                </c:pt>
                <c:pt idx="98">
                  <c:v>0.875</c:v>
                </c:pt>
                <c:pt idx="99">
                  <c:v>0.75</c:v>
                </c:pt>
                <c:pt idx="100">
                  <c:v>0.75</c:v>
                </c:pt>
                <c:pt idx="101">
                  <c:v>0.875</c:v>
                </c:pt>
                <c:pt idx="102">
                  <c:v>0.75</c:v>
                </c:pt>
                <c:pt idx="103">
                  <c:v>0.875</c:v>
                </c:pt>
                <c:pt idx="104">
                  <c:v>0.75</c:v>
                </c:pt>
                <c:pt idx="105">
                  <c:v>0.75</c:v>
                </c:pt>
                <c:pt idx="106">
                  <c:v>0.75</c:v>
                </c:pt>
              </c:numCache>
            </c:numRef>
          </c:yVal>
          <c:smooth val="0"/>
          <c:extLst>
            <c:ext xmlns:c16="http://schemas.microsoft.com/office/drawing/2014/chart" uri="{C3380CC4-5D6E-409C-BE32-E72D297353CC}">
              <c16:uniqueId val="{00000001-D361-4058-9350-E8C20AE29E37}"/>
            </c:ext>
          </c:extLst>
        </c:ser>
        <c:dLbls>
          <c:showLegendKey val="0"/>
          <c:showVal val="0"/>
          <c:showCatName val="0"/>
          <c:showSerName val="0"/>
          <c:showPercent val="0"/>
          <c:showBubbleSize val="0"/>
        </c:dLbls>
        <c:axId val="1426368232"/>
        <c:axId val="1426365712"/>
      </c:scatterChart>
      <c:valAx>
        <c:axId val="1426368232"/>
        <c:scaling>
          <c:orientation val="minMax"/>
          <c:min val="0.249999999990000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開始時間</a:t>
                </a:r>
              </a:p>
            </c:rich>
          </c:tx>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426365712"/>
        <c:crosses val="autoZero"/>
        <c:crossBetween val="midCat"/>
        <c:majorUnit val="8.3333333000000009E-2"/>
      </c:valAx>
      <c:valAx>
        <c:axId val="1426365712"/>
        <c:scaling>
          <c:orientation val="minMax"/>
          <c:min val="0.249999999990000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終了時間</a:t>
                </a:r>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426368232"/>
        <c:crosses val="autoZero"/>
        <c:crossBetween val="midCat"/>
        <c:majorUnit val="8.3333330000000011E-2"/>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'11'!$G$3</c:f>
              <c:strCache>
                <c:ptCount val="1"/>
                <c:pt idx="0">
                  <c:v>常勤</c:v>
                </c:pt>
              </c:strCache>
            </c:strRef>
          </c:tx>
          <c:spPr>
            <a:solidFill>
              <a:schemeClr val="dk1">
                <a:tint val="88500"/>
              </a:schemeClr>
            </a:solidFill>
            <a:ln>
              <a:no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'11'!$G$5:$G$14</c:f>
              <c:numCache>
                <c:formatCode>General</c:formatCode>
                <c:ptCount val="10"/>
                <c:pt idx="0">
                  <c:v>19</c:v>
                </c:pt>
                <c:pt idx="1">
                  <c:v>34</c:v>
                </c:pt>
                <c:pt idx="2">
                  <c:v>25</c:v>
                </c:pt>
                <c:pt idx="3">
                  <c:v>10</c:v>
                </c:pt>
                <c:pt idx="4">
                  <c:v>6</c:v>
                </c:pt>
                <c:pt idx="5">
                  <c:v>3</c:v>
                </c:pt>
                <c:pt idx="6">
                  <c:v>4</c:v>
                </c:pt>
                <c:pt idx="7">
                  <c:v>0</c:v>
                </c:pt>
                <c:pt idx="8">
                  <c:v>1</c:v>
                </c:pt>
                <c:pt idx="9">
                  <c:v>1</c:v>
                </c:pt>
              </c:numCache>
            </c:numRef>
          </c:val>
          <c:extLst>
            <c:ext xmlns:c16="http://schemas.microsoft.com/office/drawing/2014/chart" uri="{C3380CC4-5D6E-409C-BE32-E72D297353CC}">
              <c16:uniqueId val="{00000000-F53C-4CDC-9FAD-EA2675A6C293}"/>
            </c:ext>
          </c:extLst>
        </c:ser>
        <c:ser>
          <c:idx val="1"/>
          <c:order val="1"/>
          <c:tx>
            <c:strRef>
              <c:f>'11'!$H$3</c:f>
              <c:strCache>
                <c:ptCount val="1"/>
                <c:pt idx="0">
                  <c:v>非常勤</c:v>
                </c:pt>
              </c:strCache>
            </c:strRef>
          </c:tx>
          <c:spPr>
            <a:solidFill>
              <a:schemeClr val="dk1">
                <a:tint val="55000"/>
              </a:schemeClr>
            </a:solidFill>
            <a:ln>
              <a:no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'11'!$H$5:$H$14</c:f>
              <c:numCache>
                <c:formatCode>General</c:formatCode>
                <c:ptCount val="10"/>
                <c:pt idx="0">
                  <c:v>23</c:v>
                </c:pt>
                <c:pt idx="1">
                  <c:v>22</c:v>
                </c:pt>
                <c:pt idx="2">
                  <c:v>14</c:v>
                </c:pt>
                <c:pt idx="3">
                  <c:v>10</c:v>
                </c:pt>
                <c:pt idx="4">
                  <c:v>5</c:v>
                </c:pt>
                <c:pt idx="5">
                  <c:v>4</c:v>
                </c:pt>
                <c:pt idx="6">
                  <c:v>2</c:v>
                </c:pt>
                <c:pt idx="7">
                  <c:v>3</c:v>
                </c:pt>
                <c:pt idx="8">
                  <c:v>6</c:v>
                </c:pt>
                <c:pt idx="9">
                  <c:v>7</c:v>
                </c:pt>
              </c:numCache>
            </c:numRef>
          </c:val>
          <c:extLst>
            <c:ext xmlns:c16="http://schemas.microsoft.com/office/drawing/2014/chart" uri="{C3380CC4-5D6E-409C-BE32-E72D297353CC}">
              <c16:uniqueId val="{00000001-F53C-4CDC-9FAD-EA2675A6C293}"/>
            </c:ext>
          </c:extLst>
        </c:ser>
        <c:ser>
          <c:idx val="2"/>
          <c:order val="2"/>
          <c:tx>
            <c:strRef>
              <c:f>'11'!$I$3</c:f>
              <c:strCache>
                <c:ptCount val="1"/>
                <c:pt idx="0">
                  <c:v>ボランティア</c:v>
                </c:pt>
              </c:strCache>
            </c:strRef>
          </c:tx>
          <c:spPr>
            <a:solidFill>
              <a:schemeClr val="bg1">
                <a:lumMod val="95000"/>
              </a:schemeClr>
            </a:solidFill>
            <a:ln>
              <a:solidFill>
                <a:sysClr val="windowText" lastClr="000000"/>
              </a:solid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'11'!$I$5:$I$14</c:f>
              <c:numCache>
                <c:formatCode>General</c:formatCode>
                <c:ptCount val="10"/>
                <c:pt idx="0">
                  <c:v>6</c:v>
                </c:pt>
                <c:pt idx="1">
                  <c:v>6</c:v>
                </c:pt>
                <c:pt idx="2">
                  <c:v>4</c:v>
                </c:pt>
                <c:pt idx="3">
                  <c:v>3</c:v>
                </c:pt>
                <c:pt idx="4">
                  <c:v>2</c:v>
                </c:pt>
                <c:pt idx="5">
                  <c:v>2</c:v>
                </c:pt>
                <c:pt idx="6">
                  <c:v>1</c:v>
                </c:pt>
                <c:pt idx="7">
                  <c:v>0</c:v>
                </c:pt>
                <c:pt idx="8">
                  <c:v>2</c:v>
                </c:pt>
                <c:pt idx="9">
                  <c:v>3</c:v>
                </c:pt>
              </c:numCache>
            </c:numRef>
          </c:val>
          <c:extLst>
            <c:ext xmlns:c16="http://schemas.microsoft.com/office/drawing/2014/chart" uri="{C3380CC4-5D6E-409C-BE32-E72D297353CC}">
              <c16:uniqueId val="{00000002-F53C-4CDC-9FAD-EA2675A6C293}"/>
            </c:ext>
          </c:extLst>
        </c:ser>
        <c:dLbls>
          <c:showLegendKey val="0"/>
          <c:showVal val="0"/>
          <c:showCatName val="0"/>
          <c:showSerName val="0"/>
          <c:showPercent val="0"/>
          <c:showBubbleSize val="0"/>
        </c:dLbls>
        <c:gapWidth val="50"/>
        <c:axId val="833030048"/>
        <c:axId val="833034368"/>
      </c:barChart>
      <c:catAx>
        <c:axId val="8330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833034368"/>
        <c:crosses val="autoZero"/>
        <c:auto val="1"/>
        <c:lblAlgn val="ctr"/>
        <c:lblOffset val="100"/>
        <c:noMultiLvlLbl val="0"/>
      </c:catAx>
      <c:valAx>
        <c:axId val="83303436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83303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'11'!$U$3</c:f>
              <c:strCache>
                <c:ptCount val="1"/>
                <c:pt idx="0">
                  <c:v>常勤</c:v>
                </c:pt>
              </c:strCache>
            </c:strRef>
          </c:tx>
          <c:spPr>
            <a:solidFill>
              <a:schemeClr val="dk1">
                <a:tint val="88500"/>
              </a:schemeClr>
            </a:solidFill>
            <a:ln>
              <a:no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'11'!$U$5:$U$14</c:f>
              <c:numCache>
                <c:formatCode>General</c:formatCode>
                <c:ptCount val="10"/>
                <c:pt idx="0">
                  <c:v>26</c:v>
                </c:pt>
                <c:pt idx="1">
                  <c:v>43</c:v>
                </c:pt>
                <c:pt idx="2">
                  <c:v>21</c:v>
                </c:pt>
                <c:pt idx="3">
                  <c:v>6</c:v>
                </c:pt>
                <c:pt idx="4">
                  <c:v>3</c:v>
                </c:pt>
                <c:pt idx="5">
                  <c:v>1</c:v>
                </c:pt>
                <c:pt idx="6">
                  <c:v>1</c:v>
                </c:pt>
                <c:pt idx="7">
                  <c:v>1</c:v>
                </c:pt>
                <c:pt idx="8">
                  <c:v>0</c:v>
                </c:pt>
                <c:pt idx="9">
                  <c:v>0</c:v>
                </c:pt>
              </c:numCache>
            </c:numRef>
          </c:val>
          <c:extLst>
            <c:ext xmlns:c16="http://schemas.microsoft.com/office/drawing/2014/chart" uri="{C3380CC4-5D6E-409C-BE32-E72D297353CC}">
              <c16:uniqueId val="{00000000-1DE3-4D14-BD98-B2C83E019F12}"/>
            </c:ext>
          </c:extLst>
        </c:ser>
        <c:ser>
          <c:idx val="1"/>
          <c:order val="1"/>
          <c:tx>
            <c:strRef>
              <c:f>'11'!$V$3</c:f>
              <c:strCache>
                <c:ptCount val="1"/>
                <c:pt idx="0">
                  <c:v>非常勤</c:v>
                </c:pt>
              </c:strCache>
            </c:strRef>
          </c:tx>
          <c:spPr>
            <a:solidFill>
              <a:schemeClr val="dk1">
                <a:tint val="55000"/>
              </a:schemeClr>
            </a:solidFill>
            <a:ln>
              <a:no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'11'!$V$5:$V$14</c:f>
              <c:numCache>
                <c:formatCode>General</c:formatCode>
                <c:ptCount val="10"/>
                <c:pt idx="0">
                  <c:v>41</c:v>
                </c:pt>
                <c:pt idx="1">
                  <c:v>26</c:v>
                </c:pt>
                <c:pt idx="2">
                  <c:v>11</c:v>
                </c:pt>
                <c:pt idx="3">
                  <c:v>8</c:v>
                </c:pt>
                <c:pt idx="4">
                  <c:v>4</c:v>
                </c:pt>
                <c:pt idx="5">
                  <c:v>1</c:v>
                </c:pt>
                <c:pt idx="7">
                  <c:v>2</c:v>
                </c:pt>
                <c:pt idx="9">
                  <c:v>1</c:v>
                </c:pt>
              </c:numCache>
            </c:numRef>
          </c:val>
          <c:extLst>
            <c:ext xmlns:c16="http://schemas.microsoft.com/office/drawing/2014/chart" uri="{C3380CC4-5D6E-409C-BE32-E72D297353CC}">
              <c16:uniqueId val="{00000001-1DE3-4D14-BD98-B2C83E019F12}"/>
            </c:ext>
          </c:extLst>
        </c:ser>
        <c:ser>
          <c:idx val="2"/>
          <c:order val="2"/>
          <c:tx>
            <c:strRef>
              <c:f>'11'!$W$3</c:f>
              <c:strCache>
                <c:ptCount val="1"/>
                <c:pt idx="0">
                  <c:v>ボランティア</c:v>
                </c:pt>
              </c:strCache>
            </c:strRef>
          </c:tx>
          <c:spPr>
            <a:solidFill>
              <a:schemeClr val="bg1">
                <a:lumMod val="95000"/>
              </a:schemeClr>
            </a:solidFill>
            <a:ln>
              <a:solidFill>
                <a:sysClr val="windowText" lastClr="000000"/>
              </a:solidFill>
            </a:ln>
            <a:effectLst/>
          </c:spPr>
          <c:invertIfNegative val="0"/>
          <c:cat>
            <c:strRef>
              <c:f>'11'!$F$5:$F$14</c:f>
              <c:strCache>
                <c:ptCount val="10"/>
                <c:pt idx="0">
                  <c:v>１人</c:v>
                </c:pt>
                <c:pt idx="1">
                  <c:v>２人</c:v>
                </c:pt>
                <c:pt idx="2">
                  <c:v>３人</c:v>
                </c:pt>
                <c:pt idx="3">
                  <c:v>４人</c:v>
                </c:pt>
                <c:pt idx="4">
                  <c:v>５人</c:v>
                </c:pt>
                <c:pt idx="5">
                  <c:v>６人</c:v>
                </c:pt>
                <c:pt idx="6">
                  <c:v>７人</c:v>
                </c:pt>
                <c:pt idx="7">
                  <c:v>８人</c:v>
                </c:pt>
                <c:pt idx="8">
                  <c:v>９人</c:v>
                </c:pt>
                <c:pt idx="9">
                  <c:v>１０人以上</c:v>
                </c:pt>
              </c:strCache>
            </c:strRef>
          </c:cat>
          <c:val>
            <c:numRef>
              <c:f>'11'!$W$5:$W$14</c:f>
              <c:numCache>
                <c:formatCode>General</c:formatCode>
                <c:ptCount val="10"/>
                <c:pt idx="0">
                  <c:v>14</c:v>
                </c:pt>
                <c:pt idx="1">
                  <c:v>3</c:v>
                </c:pt>
                <c:pt idx="2">
                  <c:v>2</c:v>
                </c:pt>
                <c:pt idx="3">
                  <c:v>3</c:v>
                </c:pt>
              </c:numCache>
            </c:numRef>
          </c:val>
          <c:extLst>
            <c:ext xmlns:c16="http://schemas.microsoft.com/office/drawing/2014/chart" uri="{C3380CC4-5D6E-409C-BE32-E72D297353CC}">
              <c16:uniqueId val="{00000002-1DE3-4D14-BD98-B2C83E019F12}"/>
            </c:ext>
          </c:extLst>
        </c:ser>
        <c:dLbls>
          <c:showLegendKey val="0"/>
          <c:showVal val="0"/>
          <c:showCatName val="0"/>
          <c:showSerName val="0"/>
          <c:showPercent val="0"/>
          <c:showBubbleSize val="0"/>
        </c:dLbls>
        <c:gapWidth val="50"/>
        <c:axId val="833030048"/>
        <c:axId val="833034368"/>
      </c:barChart>
      <c:catAx>
        <c:axId val="8330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833034368"/>
        <c:crosses val="autoZero"/>
        <c:auto val="1"/>
        <c:lblAlgn val="ctr"/>
        <c:lblOffset val="100"/>
        <c:noMultiLvlLbl val="0"/>
      </c:catAx>
      <c:valAx>
        <c:axId val="833034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83303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'22'!$C$16</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7A1E-4710-85B5-84A0BA0FEE9E}"/>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7A1E-4710-85B5-84A0BA0FEE9E}"/>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7A1E-4710-85B5-84A0BA0FEE9E}"/>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7A1E-4710-85B5-84A0BA0FEE9E}"/>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7A1E-4710-85B5-84A0BA0FEE9E}"/>
              </c:ext>
            </c:extLst>
          </c:dPt>
          <c:dLbls>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'22'!$A$17:$A$22</c:f>
              <c:strCache>
                <c:ptCount val="6"/>
                <c:pt idx="0">
                  <c:v>100円以下</c:v>
                </c:pt>
                <c:pt idx="1">
                  <c:v>200円以下</c:v>
                </c:pt>
                <c:pt idx="2">
                  <c:v>300円以下</c:v>
                </c:pt>
                <c:pt idx="3">
                  <c:v>400円以下</c:v>
                </c:pt>
                <c:pt idx="4">
                  <c:v>500円以下</c:v>
                </c:pt>
                <c:pt idx="5">
                  <c:v>501円以上</c:v>
                </c:pt>
              </c:strCache>
            </c:strRef>
          </c:cat>
          <c:val>
            <c:numRef>
              <c:f>'22'!$C$17:$C$22</c:f>
              <c:numCache>
                <c:formatCode>0.0</c:formatCode>
                <c:ptCount val="6"/>
                <c:pt idx="0">
                  <c:v>4.4943820224719104</c:v>
                </c:pt>
                <c:pt idx="1">
                  <c:v>8.9887640449438209</c:v>
                </c:pt>
                <c:pt idx="2">
                  <c:v>21.348314606741571</c:v>
                </c:pt>
                <c:pt idx="3">
                  <c:v>31.460674157303369</c:v>
                </c:pt>
                <c:pt idx="4">
                  <c:v>25.842696629213485</c:v>
                </c:pt>
                <c:pt idx="5">
                  <c:v>7.8651685393258424</c:v>
                </c:pt>
              </c:numCache>
            </c:numRef>
          </c:val>
          <c:extLst>
            <c:ext xmlns:c16="http://schemas.microsoft.com/office/drawing/2014/chart" uri="{C3380CC4-5D6E-409C-BE32-E72D297353CC}">
              <c16:uniqueId val="{0000000A-7A1E-4710-85B5-84A0BA0FEE9E}"/>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'30'!$B$3</c:f>
              <c:strCache>
                <c:ptCount val="1"/>
                <c:pt idx="0">
                  <c:v>１日当たり送迎回数</c:v>
                </c:pt>
              </c:strCache>
            </c:strRef>
          </c:tx>
          <c:spPr>
            <a:solidFill>
              <a:schemeClr val="dk1">
                <a:tint val="88500"/>
              </a:schemeClr>
            </a:solidFill>
            <a:ln>
              <a:noFill/>
            </a:ln>
            <a:effectLst/>
          </c:spPr>
          <c:invertIfNegative val="0"/>
          <c:cat>
            <c:strRef>
              <c:f>'30'!$A$4:$A$13</c:f>
              <c:strCache>
                <c:ptCount val="10"/>
                <c:pt idx="0">
                  <c:v>1回</c:v>
                </c:pt>
                <c:pt idx="1">
                  <c:v>2回</c:v>
                </c:pt>
                <c:pt idx="2">
                  <c:v>3回</c:v>
                </c:pt>
                <c:pt idx="3">
                  <c:v>4回</c:v>
                </c:pt>
                <c:pt idx="4">
                  <c:v>5回</c:v>
                </c:pt>
                <c:pt idx="5">
                  <c:v>6回</c:v>
                </c:pt>
                <c:pt idx="6">
                  <c:v>7回</c:v>
                </c:pt>
                <c:pt idx="7">
                  <c:v>8回</c:v>
                </c:pt>
                <c:pt idx="8">
                  <c:v>9回</c:v>
                </c:pt>
                <c:pt idx="9">
                  <c:v>10回以上</c:v>
                </c:pt>
              </c:strCache>
            </c:strRef>
          </c:cat>
          <c:val>
            <c:numRef>
              <c:f>'30'!$B$4:$B$13</c:f>
              <c:numCache>
                <c:formatCode>General</c:formatCode>
                <c:ptCount val="10"/>
                <c:pt idx="0">
                  <c:v>15</c:v>
                </c:pt>
                <c:pt idx="1">
                  <c:v>14</c:v>
                </c:pt>
                <c:pt idx="2">
                  <c:v>6</c:v>
                </c:pt>
                <c:pt idx="3">
                  <c:v>16</c:v>
                </c:pt>
                <c:pt idx="4">
                  <c:v>3</c:v>
                </c:pt>
                <c:pt idx="5">
                  <c:v>6</c:v>
                </c:pt>
                <c:pt idx="6">
                  <c:v>1</c:v>
                </c:pt>
                <c:pt idx="7">
                  <c:v>2</c:v>
                </c:pt>
                <c:pt idx="8">
                  <c:v>0</c:v>
                </c:pt>
                <c:pt idx="9">
                  <c:v>5</c:v>
                </c:pt>
              </c:numCache>
            </c:numRef>
          </c:val>
          <c:extLst>
            <c:ext xmlns:c16="http://schemas.microsoft.com/office/drawing/2014/chart" uri="{C3380CC4-5D6E-409C-BE32-E72D297353CC}">
              <c16:uniqueId val="{00000000-76EF-4159-BEF6-31004EF3ABE9}"/>
            </c:ext>
          </c:extLst>
        </c:ser>
        <c:dLbls>
          <c:showLegendKey val="0"/>
          <c:showVal val="0"/>
          <c:showCatName val="0"/>
          <c:showSerName val="0"/>
          <c:showPercent val="0"/>
          <c:showBubbleSize val="0"/>
        </c:dLbls>
        <c:gapWidth val="0"/>
        <c:overlap val="-27"/>
        <c:axId val="755387808"/>
        <c:axId val="755388888"/>
      </c:barChart>
      <c:catAx>
        <c:axId val="75538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755388888"/>
        <c:crosses val="autoZero"/>
        <c:auto val="1"/>
        <c:lblAlgn val="ctr"/>
        <c:lblOffset val="100"/>
        <c:noMultiLvlLbl val="0"/>
      </c:catAx>
      <c:valAx>
        <c:axId val="755388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755387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cat>
            <c:strRef>
              <c:f>'30'!$K$4:$K$9</c:f>
              <c:strCache>
                <c:ptCount val="6"/>
                <c:pt idx="0">
                  <c:v>10分以内</c:v>
                </c:pt>
                <c:pt idx="1">
                  <c:v>２０分以内</c:v>
                </c:pt>
                <c:pt idx="2">
                  <c:v>３０分以内</c:v>
                </c:pt>
                <c:pt idx="3">
                  <c:v>４０分以内</c:v>
                </c:pt>
                <c:pt idx="4">
                  <c:v>５０分以内</c:v>
                </c:pt>
                <c:pt idx="5">
                  <c:v>１時間以上</c:v>
                </c:pt>
              </c:strCache>
            </c:strRef>
          </c:cat>
          <c:val>
            <c:numRef>
              <c:f>'30'!$L$4:$L$9</c:f>
              <c:numCache>
                <c:formatCode>General</c:formatCode>
                <c:ptCount val="6"/>
                <c:pt idx="0">
                  <c:v>6</c:v>
                </c:pt>
                <c:pt idx="1">
                  <c:v>16</c:v>
                </c:pt>
                <c:pt idx="2">
                  <c:v>25</c:v>
                </c:pt>
                <c:pt idx="3">
                  <c:v>4</c:v>
                </c:pt>
                <c:pt idx="4">
                  <c:v>8</c:v>
                </c:pt>
                <c:pt idx="5">
                  <c:v>9</c:v>
                </c:pt>
              </c:numCache>
            </c:numRef>
          </c:val>
          <c:extLst>
            <c:ext xmlns:c16="http://schemas.microsoft.com/office/drawing/2014/chart" uri="{C3380CC4-5D6E-409C-BE32-E72D297353CC}">
              <c16:uniqueId val="{00000000-FACA-44F9-A8AA-D67885CB602F}"/>
            </c:ext>
          </c:extLst>
        </c:ser>
        <c:dLbls>
          <c:showLegendKey val="0"/>
          <c:showVal val="0"/>
          <c:showCatName val="0"/>
          <c:showSerName val="0"/>
          <c:showPercent val="0"/>
          <c:showBubbleSize val="0"/>
        </c:dLbls>
        <c:gapWidth val="0"/>
        <c:overlap val="-27"/>
        <c:axId val="1088546704"/>
        <c:axId val="1088547064"/>
      </c:barChart>
      <c:catAx>
        <c:axId val="108854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088547064"/>
        <c:crosses val="autoZero"/>
        <c:auto val="1"/>
        <c:lblAlgn val="ctr"/>
        <c:lblOffset val="100"/>
        <c:noMultiLvlLbl val="0"/>
      </c:catAx>
      <c:valAx>
        <c:axId val="1088547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088546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'10'!$C$18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6AA2-48BF-A4FE-AD9D9F1B3221}"/>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6AA2-48BF-A4FE-AD9D9F1B3221}"/>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6AA2-48BF-A4FE-AD9D9F1B3221}"/>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6AA2-48BF-A4FE-AD9D9F1B3221}"/>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6AA2-48BF-A4FE-AD9D9F1B3221}"/>
              </c:ext>
            </c:extLst>
          </c:dPt>
          <c:dPt>
            <c:idx val="6"/>
            <c:bubble3D val="0"/>
            <c:spPr>
              <a:pattFill prst="ltUpDiag">
                <a:fgClr>
                  <a:srgbClr val="000000"/>
                </a:fgClr>
                <a:bgClr>
                  <a:srgbClr val="FFFFFF"/>
                </a:bgClr>
              </a:pattFill>
              <a:ln>
                <a:solidFill>
                  <a:srgbClr val="000000"/>
                </a:solidFill>
              </a:ln>
            </c:spPr>
            <c:extLst>
              <c:ext xmlns:c16="http://schemas.microsoft.com/office/drawing/2014/chart" uri="{C3380CC4-5D6E-409C-BE32-E72D297353CC}">
                <c16:uniqueId val="{0000000B-6AA2-48BF-A4FE-AD9D9F1B3221}"/>
              </c:ext>
            </c:extLst>
          </c:dPt>
          <c:dLbls>
            <c:dLbl>
              <c:idx val="0"/>
              <c:layout>
                <c:manualLayout>
                  <c:x val="-0.22822445561139029"/>
                  <c:y val="2.4460881317779039E-2"/>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5528676848810983"/>
                      <c:h val="7.7493553639714191E-2"/>
                    </c:manualLayout>
                  </c15:layout>
                </c:ext>
                <c:ext xmlns:c16="http://schemas.microsoft.com/office/drawing/2014/chart" uri="{C3380CC4-5D6E-409C-BE32-E72D297353CC}">
                  <c16:uniqueId val="{0000000C-6AA2-48BF-A4FE-AD9D9F1B3221}"/>
                </c:ext>
              </c:extLst>
            </c:dLbl>
            <c:dLbl>
              <c:idx val="1"/>
              <c:layout>
                <c:manualLayout>
                  <c:x val="0.12981574539363491"/>
                  <c:y val="2.72170174685985E-2"/>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36714824120603012"/>
                      <c:h val="8.3351784454008274E-2"/>
                    </c:manualLayout>
                  </c15:layout>
                </c:ext>
                <c:ext xmlns:c16="http://schemas.microsoft.com/office/drawing/2014/chart" uri="{C3380CC4-5D6E-409C-BE32-E72D297353CC}">
                  <c16:uniqueId val="{00000001-6AA2-48BF-A4FE-AD9D9F1B3221}"/>
                </c:ext>
              </c:extLst>
            </c:dLbl>
            <c:dLbl>
              <c:idx val="2"/>
              <c:layout>
                <c:manualLayout>
                  <c:x val="-0.14796415153988099"/>
                  <c:y val="0.1433157725787873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AA2-48BF-A4FE-AD9D9F1B3221}"/>
                </c:ext>
              </c:extLst>
            </c:dLbl>
            <c:dLbl>
              <c:idx val="5"/>
              <c:layout>
                <c:manualLayout>
                  <c:x val="7.473330539564906E-3"/>
                  <c:y val="-1.668989218074359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AA2-48BF-A4FE-AD9D9F1B3221}"/>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'10'!$A$19:$A$25</c:f>
              <c:strCache>
                <c:ptCount val="7"/>
                <c:pt idx="0">
                  <c:v>令和７年度内に実施予定である</c:v>
                </c:pt>
                <c:pt idx="1">
                  <c:v>令和８年度実施に向けて調整中である</c:v>
                </c:pt>
                <c:pt idx="2">
                  <c:v>今後の事業実施に向けて具体的に検討を実施中である</c:v>
                </c:pt>
                <c:pt idx="3">
                  <c:v>具体的な検討は行っていないが、情報収集中である</c:v>
                </c:pt>
                <c:pt idx="4">
                  <c:v>事業に関心はあるが、特に検討はしていない</c:v>
                </c:pt>
                <c:pt idx="5">
                  <c:v>既に日本財団の子ども第三の居場所事業を実施しており、検討していない</c:v>
                </c:pt>
                <c:pt idx="6">
                  <c:v>全く検討していない</c:v>
                </c:pt>
              </c:strCache>
            </c:strRef>
          </c:cat>
          <c:val>
            <c:numRef>
              <c:f>'10'!$C$19:$C$25</c:f>
              <c:numCache>
                <c:formatCode>0.0</c:formatCode>
                <c:ptCount val="7"/>
                <c:pt idx="0">
                  <c:v>0.59820538384845467</c:v>
                </c:pt>
                <c:pt idx="1">
                  <c:v>5.383848454636091</c:v>
                </c:pt>
                <c:pt idx="2">
                  <c:v>8.9730807577268195</c:v>
                </c:pt>
                <c:pt idx="3">
                  <c:v>37.986041874376866</c:v>
                </c:pt>
                <c:pt idx="4">
                  <c:v>29.611166500498502</c:v>
                </c:pt>
                <c:pt idx="5">
                  <c:v>1.3958125623130608</c:v>
                </c:pt>
                <c:pt idx="6">
                  <c:v>16.051844466600198</c:v>
                </c:pt>
              </c:numCache>
            </c:numRef>
          </c:val>
          <c:extLst>
            <c:ext xmlns:c16="http://schemas.microsoft.com/office/drawing/2014/chart" uri="{C3380CC4-5D6E-409C-BE32-E72D297353CC}">
              <c16:uniqueId val="{0000000D-6AA2-48BF-A4FE-AD9D9F1B3221}"/>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'4'!$C$18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F5CF-49DA-9DFF-18F9EF47A26F}"/>
              </c:ext>
            </c:extLst>
          </c:dPt>
          <c:dLbls>
            <c:dLbl>
              <c:idx val="0"/>
              <c:layout>
                <c:manualLayout>
                  <c:x val="-0.22594409933072337"/>
                  <c:y val="-0.26304124484439456"/>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2893696505158517"/>
                      <c:h val="0.16535995500562431"/>
                    </c:manualLayout>
                  </c15:layout>
                </c:ext>
                <c:ext xmlns:c16="http://schemas.microsoft.com/office/drawing/2014/chart" uri="{C3380CC4-5D6E-409C-BE32-E72D297353CC}">
                  <c16:uniqueId val="{00000002-F5CF-49DA-9DFF-18F9EF47A26F}"/>
                </c:ext>
              </c:extLst>
            </c:dLbl>
            <c:dLbl>
              <c:idx val="1"/>
              <c:layout>
                <c:manualLayout>
                  <c:x val="0.1864242423001149"/>
                  <c:y val="0.22343506333090601"/>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2427456644089805"/>
                      <c:h val="0.12557411033513549"/>
                    </c:manualLayout>
                  </c15:layout>
                </c:ext>
                <c:ext xmlns:c16="http://schemas.microsoft.com/office/drawing/2014/chart" uri="{C3380CC4-5D6E-409C-BE32-E72D297353CC}">
                  <c16:uniqueId val="{00000001-F5CF-49DA-9DFF-18F9EF47A26F}"/>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'4'!$A$19:$A$20</c:f>
              <c:strCache>
                <c:ptCount val="2"/>
                <c:pt idx="0">
                  <c:v>設置している</c:v>
                </c:pt>
                <c:pt idx="1">
                  <c:v>設置していない</c:v>
                </c:pt>
              </c:strCache>
            </c:strRef>
          </c:cat>
          <c:val>
            <c:numRef>
              <c:f>'4'!$C$19:$C$20</c:f>
              <c:numCache>
                <c:formatCode>0.0</c:formatCode>
                <c:ptCount val="2"/>
                <c:pt idx="0">
                  <c:v>76.752767527675275</c:v>
                </c:pt>
                <c:pt idx="1">
                  <c:v>23.247232472324722</c:v>
                </c:pt>
              </c:numCache>
            </c:numRef>
          </c:val>
          <c:extLst>
            <c:ext xmlns:c16="http://schemas.microsoft.com/office/drawing/2014/chart" uri="{C3380CC4-5D6E-409C-BE32-E72D297353CC}">
              <c16:uniqueId val="{00000003-F5CF-49DA-9DFF-18F9EF47A26F}"/>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'5'!$C$18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5A13-44F4-85FA-CC2DB0828AD3}"/>
              </c:ext>
            </c:extLst>
          </c:dPt>
          <c:dLbls>
            <c:dLbl>
              <c:idx val="0"/>
              <c:layout>
                <c:manualLayout>
                  <c:x val="-6.058892657238469E-2"/>
                  <c:y val="0.13214276340457443"/>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5833588005364277"/>
                      <c:h val="9.1550431196100471E-2"/>
                    </c:manualLayout>
                  </c15:layout>
                </c:ext>
                <c:ext xmlns:c16="http://schemas.microsoft.com/office/drawing/2014/chart" uri="{C3380CC4-5D6E-409C-BE32-E72D297353CC}">
                  <c16:uniqueId val="{00000002-5A13-44F4-85FA-CC2DB0828AD3}"/>
                </c:ext>
              </c:extLst>
            </c:dLbl>
            <c:dLbl>
              <c:idx val="1"/>
              <c:layout>
                <c:manualLayout>
                  <c:x val="8.0636065158393479E-3"/>
                  <c:y val="-0.26666666666666677"/>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2427456644089805"/>
                      <c:h val="0.12557411033513549"/>
                    </c:manualLayout>
                  </c15:layout>
                </c:ext>
                <c:ext xmlns:c16="http://schemas.microsoft.com/office/drawing/2014/chart" uri="{C3380CC4-5D6E-409C-BE32-E72D297353CC}">
                  <c16:uniqueId val="{00000001-5A13-44F4-85FA-CC2DB0828AD3}"/>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'5'!$A$19:$A$20</c:f>
              <c:strCache>
                <c:ptCount val="2"/>
                <c:pt idx="0">
                  <c:v>実施している</c:v>
                </c:pt>
                <c:pt idx="1">
                  <c:v>実施していない</c:v>
                </c:pt>
              </c:strCache>
            </c:strRef>
          </c:cat>
          <c:val>
            <c:numRef>
              <c:f>'5'!$C$19:$C$20</c:f>
              <c:numCache>
                <c:formatCode>0.0</c:formatCode>
                <c:ptCount val="2"/>
                <c:pt idx="0">
                  <c:v>7.4723247232472323</c:v>
                </c:pt>
                <c:pt idx="1">
                  <c:v>92.52767527675276</c:v>
                </c:pt>
              </c:numCache>
            </c:numRef>
          </c:val>
          <c:extLst>
            <c:ext xmlns:c16="http://schemas.microsoft.com/office/drawing/2014/chart" uri="{C3380CC4-5D6E-409C-BE32-E72D297353CC}">
              <c16:uniqueId val="{00000003-5A13-44F4-85FA-CC2DB0828AD3}"/>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dLbls>
          <c:showLegendKey val="0"/>
          <c:showVal val="0"/>
          <c:showCatName val="0"/>
          <c:showSerName val="0"/>
          <c:showPercent val="0"/>
          <c:showBubbleSize val="0"/>
          <c:showLeaderLines val="0"/>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'6'!$C$18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A733-4E1D-9F30-C7E88EF872CC}"/>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A733-4E1D-9F30-C7E88EF872CC}"/>
              </c:ext>
            </c:extLst>
          </c:dPt>
          <c:dLbls>
            <c:dLbl>
              <c:idx val="0"/>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7344965458790723"/>
                      <c:h val="0.14186279554749071"/>
                    </c:manualLayout>
                  </c15:layout>
                </c:ext>
                <c:ext xmlns:c16="http://schemas.microsoft.com/office/drawing/2014/chart" uri="{C3380CC4-5D6E-409C-BE32-E72D297353CC}">
                  <c16:uniqueId val="{00000004-A733-4E1D-9F30-C7E88EF872CC}"/>
                </c:ext>
              </c:extLst>
            </c:dLbl>
            <c:dLbl>
              <c:idx val="2"/>
              <c:layout>
                <c:manualLayout>
                  <c:x val="0.21594393900683084"/>
                  <c:y val="-0.22184910442701353"/>
                </c:manualLayout>
              </c:layout>
              <c:spPr>
                <a:solidFill>
                  <a:schemeClr val="bg1"/>
                </a:solidFill>
                <a:ln>
                  <a:noFill/>
                </a:ln>
                <a:effectLst/>
              </c:spPr>
              <c:txPr>
                <a:bodyPr wrap="square" lIns="0" tIns="0" rIns="0" bIns="0" anchor="ctr" anchorCtr="0">
                  <a:no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8894552311363838"/>
                      <c:h val="0.15051453770988457"/>
                    </c:manualLayout>
                  </c15:layout>
                </c:ext>
                <c:ext xmlns:c16="http://schemas.microsoft.com/office/drawing/2014/chart" uri="{C3380CC4-5D6E-409C-BE32-E72D297353CC}">
                  <c16:uniqueId val="{00000003-A733-4E1D-9F30-C7E88EF872CC}"/>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'6'!$A$19:$A$21</c:f>
              <c:strCache>
                <c:ptCount val="3"/>
                <c:pt idx="0">
                  <c:v>国が提示する算出方法で算出している</c:v>
                </c:pt>
                <c:pt idx="1">
                  <c:v>国が提示する算出方法以外で算出している</c:v>
                </c:pt>
                <c:pt idx="2">
                  <c:v>算出していない</c:v>
                </c:pt>
              </c:strCache>
            </c:strRef>
          </c:cat>
          <c:val>
            <c:numRef>
              <c:f>'6'!$C$19:$C$21</c:f>
              <c:numCache>
                <c:formatCode>0.0</c:formatCode>
                <c:ptCount val="3"/>
                <c:pt idx="0">
                  <c:v>15.143120960295475</c:v>
                </c:pt>
                <c:pt idx="1">
                  <c:v>12.096029547553092</c:v>
                </c:pt>
                <c:pt idx="2">
                  <c:v>72.760849492151436</c:v>
                </c:pt>
              </c:numCache>
            </c:numRef>
          </c:val>
          <c:extLst>
            <c:ext xmlns:c16="http://schemas.microsoft.com/office/drawing/2014/chart" uri="{C3380CC4-5D6E-409C-BE32-E72D297353CC}">
              <c16:uniqueId val="{00000005-A733-4E1D-9F30-C7E88EF872CC}"/>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dLbls>
          <c:showLegendKey val="0"/>
          <c:showVal val="0"/>
          <c:showCatName val="0"/>
          <c:showSerName val="0"/>
          <c:showPercent val="0"/>
          <c:showBubbleSize val="0"/>
          <c:showLeaderLines val="0"/>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dLbls>
          <c:showLegendKey val="0"/>
          <c:showVal val="0"/>
          <c:showCatName val="0"/>
          <c:showSerName val="0"/>
          <c:showPercent val="0"/>
          <c:showBubbleSize val="0"/>
          <c:showLeaderLines val="0"/>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'7'!$C$18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8A6F-43F2-821F-1CC1E46ADBE1}"/>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8A6F-43F2-821F-1CC1E46ADBE1}"/>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8A6F-43F2-821F-1CC1E46ADBE1}"/>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8A6F-43F2-821F-1CC1E46ADBE1}"/>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8A6F-43F2-821F-1CC1E46ADBE1}"/>
              </c:ext>
            </c:extLst>
          </c:dPt>
          <c:dPt>
            <c:idx val="6"/>
            <c:bubble3D val="0"/>
            <c:spPr>
              <a:pattFill prst="ltUpDiag">
                <a:fgClr>
                  <a:srgbClr val="000000"/>
                </a:fgClr>
                <a:bgClr>
                  <a:srgbClr val="FFFFFF"/>
                </a:bgClr>
              </a:pattFill>
              <a:ln>
                <a:solidFill>
                  <a:srgbClr val="000000"/>
                </a:solidFill>
              </a:ln>
            </c:spPr>
            <c:extLst>
              <c:ext xmlns:c16="http://schemas.microsoft.com/office/drawing/2014/chart" uri="{C3380CC4-5D6E-409C-BE32-E72D297353CC}">
                <c16:uniqueId val="{0000000B-8A6F-43F2-821F-1CC1E46ADBE1}"/>
              </c:ext>
            </c:extLst>
          </c:dPt>
          <c:dPt>
            <c:idx val="7"/>
            <c:bubble3D val="0"/>
            <c:spPr>
              <a:pattFill prst="pct50">
                <a:fgClr>
                  <a:srgbClr val="000000"/>
                </a:fgClr>
                <a:bgClr>
                  <a:srgbClr val="FFFFFF"/>
                </a:bgClr>
              </a:pattFill>
              <a:ln>
                <a:solidFill>
                  <a:srgbClr val="000000"/>
                </a:solidFill>
              </a:ln>
            </c:spPr>
            <c:extLst>
              <c:ext xmlns:c16="http://schemas.microsoft.com/office/drawing/2014/chart" uri="{C3380CC4-5D6E-409C-BE32-E72D297353CC}">
                <c16:uniqueId val="{0000000D-8A6F-43F2-821F-1CC1E46ADBE1}"/>
              </c:ext>
            </c:extLst>
          </c:dPt>
          <c:dLbls>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'7'!$A$19:$A$26</c:f>
              <c:strCache>
                <c:ptCount val="8"/>
                <c:pt idx="0">
                  <c:v>0人</c:v>
                </c:pt>
                <c:pt idx="1">
                  <c:v>1人～10人</c:v>
                </c:pt>
                <c:pt idx="2">
                  <c:v>11人～20人</c:v>
                </c:pt>
                <c:pt idx="3">
                  <c:v>21人～30人</c:v>
                </c:pt>
                <c:pt idx="4">
                  <c:v>31人～40人</c:v>
                </c:pt>
                <c:pt idx="5">
                  <c:v>41人～50人</c:v>
                </c:pt>
                <c:pt idx="6">
                  <c:v>51人～100人</c:v>
                </c:pt>
                <c:pt idx="7">
                  <c:v>101人以上</c:v>
                </c:pt>
              </c:strCache>
            </c:strRef>
          </c:cat>
          <c:val>
            <c:numRef>
              <c:f>'7'!$C$19:$C$26</c:f>
              <c:numCache>
                <c:formatCode>0.0</c:formatCode>
                <c:ptCount val="8"/>
                <c:pt idx="0">
                  <c:v>22.711864406779661</c:v>
                </c:pt>
                <c:pt idx="1">
                  <c:v>23.389830508474578</c:v>
                </c:pt>
                <c:pt idx="2">
                  <c:v>22.033898305084744</c:v>
                </c:pt>
                <c:pt idx="3">
                  <c:v>6.4406779661016946</c:v>
                </c:pt>
                <c:pt idx="4">
                  <c:v>5.7627118644067794</c:v>
                </c:pt>
                <c:pt idx="5">
                  <c:v>2.0338983050847457</c:v>
                </c:pt>
                <c:pt idx="6">
                  <c:v>6.4406779661016946</c:v>
                </c:pt>
                <c:pt idx="7">
                  <c:v>11.186440677966102</c:v>
                </c:pt>
              </c:numCache>
            </c:numRef>
          </c:val>
          <c:extLst>
            <c:ext xmlns:c16="http://schemas.microsoft.com/office/drawing/2014/chart" uri="{C3380CC4-5D6E-409C-BE32-E72D297353CC}">
              <c16:uniqueId val="{0000000E-8A6F-43F2-821F-1CC1E46ADBE1}"/>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80955779587748E-2"/>
          <c:y val="9.6236573369505279E-2"/>
          <c:w val="0.88949493191997042"/>
          <c:h val="0.88275502326915023"/>
        </c:manualLayout>
      </c:layout>
      <c:pieChart>
        <c:varyColors val="1"/>
        <c:ser>
          <c:idx val="1"/>
          <c:order val="0"/>
          <c:tx>
            <c:strRef>
              <c:f>'6'!$C$18</c:f>
              <c:strCache>
                <c:ptCount val="1"/>
                <c:pt idx="0">
                  <c:v>%</c:v>
                </c:pt>
              </c:strCache>
            </c:strRef>
          </c:tx>
          <c:spPr>
            <a:pattFill prst="pct70">
              <a:fgClr>
                <a:srgbClr val="000000"/>
              </a:fgClr>
              <a:bgClr>
                <a:srgbClr val="FFFFFF"/>
              </a:bgClr>
            </a:pattFill>
            <a:ln>
              <a:solidFill>
                <a:srgbClr val="000000"/>
              </a:solidFill>
            </a:ln>
          </c:spPr>
          <c:dPt>
            <c:idx val="1"/>
            <c:bubble3D val="0"/>
            <c:spPr>
              <a:pattFill prst="dkUpDiag">
                <a:fgClr>
                  <a:srgbClr val="000000"/>
                </a:fgClr>
                <a:bgClr>
                  <a:srgbClr val="FFFFFF"/>
                </a:bgClr>
              </a:pattFill>
              <a:ln>
                <a:solidFill>
                  <a:srgbClr val="000000"/>
                </a:solidFill>
              </a:ln>
            </c:spPr>
            <c:extLst>
              <c:ext xmlns:c16="http://schemas.microsoft.com/office/drawing/2014/chart" uri="{C3380CC4-5D6E-409C-BE32-E72D297353CC}">
                <c16:uniqueId val="{00000001-FE40-4F24-A7EE-4E5F65CCCAF7}"/>
              </c:ext>
            </c:extLst>
          </c:dPt>
          <c:dPt>
            <c:idx val="2"/>
            <c:bubble3D val="0"/>
            <c:spPr>
              <a:pattFill prst="pct30">
                <a:fgClr>
                  <a:srgbClr val="000000"/>
                </a:fgClr>
                <a:bgClr>
                  <a:srgbClr val="FFFFFF"/>
                </a:bgClr>
              </a:pattFill>
              <a:ln>
                <a:solidFill>
                  <a:srgbClr val="000000"/>
                </a:solidFill>
              </a:ln>
            </c:spPr>
            <c:extLst>
              <c:ext xmlns:c16="http://schemas.microsoft.com/office/drawing/2014/chart" uri="{C3380CC4-5D6E-409C-BE32-E72D297353CC}">
                <c16:uniqueId val="{00000003-FE40-4F24-A7EE-4E5F65CCCAF7}"/>
              </c:ext>
            </c:extLst>
          </c:dPt>
          <c:dPt>
            <c:idx val="3"/>
            <c:bubble3D val="0"/>
            <c:spPr>
              <a:pattFill prst="ltDnDiag">
                <a:fgClr>
                  <a:srgbClr val="000000"/>
                </a:fgClr>
                <a:bgClr>
                  <a:srgbClr val="FFFFFF"/>
                </a:bgClr>
              </a:pattFill>
              <a:ln>
                <a:solidFill>
                  <a:srgbClr val="000000"/>
                </a:solidFill>
              </a:ln>
            </c:spPr>
            <c:extLst>
              <c:ext xmlns:c16="http://schemas.microsoft.com/office/drawing/2014/chart" uri="{C3380CC4-5D6E-409C-BE32-E72D297353CC}">
                <c16:uniqueId val="{00000005-FE40-4F24-A7EE-4E5F65CCCAF7}"/>
              </c:ext>
            </c:extLst>
          </c:dPt>
          <c:dPt>
            <c:idx val="4"/>
            <c:bubble3D val="0"/>
            <c:spPr>
              <a:pattFill prst="pct5">
                <a:fgClr>
                  <a:srgbClr val="000000"/>
                </a:fgClr>
                <a:bgClr>
                  <a:srgbClr val="FFFFFF"/>
                </a:bgClr>
              </a:pattFill>
              <a:ln>
                <a:solidFill>
                  <a:srgbClr val="000000"/>
                </a:solidFill>
              </a:ln>
            </c:spPr>
            <c:extLst>
              <c:ext xmlns:c16="http://schemas.microsoft.com/office/drawing/2014/chart" uri="{C3380CC4-5D6E-409C-BE32-E72D297353CC}">
                <c16:uniqueId val="{00000007-FE40-4F24-A7EE-4E5F65CCCAF7}"/>
              </c:ext>
            </c:extLst>
          </c:dPt>
          <c:dPt>
            <c:idx val="5"/>
            <c:bubble3D val="0"/>
            <c:spPr>
              <a:pattFill prst="pct20">
                <a:fgClr>
                  <a:srgbClr val="000000"/>
                </a:fgClr>
                <a:bgClr>
                  <a:srgbClr val="FFFFFF"/>
                </a:bgClr>
              </a:pattFill>
              <a:ln>
                <a:solidFill>
                  <a:srgbClr val="000000"/>
                </a:solidFill>
              </a:ln>
            </c:spPr>
            <c:extLst>
              <c:ext xmlns:c16="http://schemas.microsoft.com/office/drawing/2014/chart" uri="{C3380CC4-5D6E-409C-BE32-E72D297353CC}">
                <c16:uniqueId val="{00000009-FE40-4F24-A7EE-4E5F65CCCAF7}"/>
              </c:ext>
            </c:extLst>
          </c:dPt>
          <c:dPt>
            <c:idx val="6"/>
            <c:bubble3D val="0"/>
            <c:spPr>
              <a:pattFill prst="ltUpDiag">
                <a:fgClr>
                  <a:srgbClr val="000000"/>
                </a:fgClr>
                <a:bgClr>
                  <a:srgbClr val="FFFFFF"/>
                </a:bgClr>
              </a:pattFill>
              <a:ln>
                <a:solidFill>
                  <a:srgbClr val="000000"/>
                </a:solidFill>
              </a:ln>
            </c:spPr>
            <c:extLst>
              <c:ext xmlns:c16="http://schemas.microsoft.com/office/drawing/2014/chart" uri="{C3380CC4-5D6E-409C-BE32-E72D297353CC}">
                <c16:uniqueId val="{0000000B-FE40-4F24-A7EE-4E5F65CCCAF7}"/>
              </c:ext>
            </c:extLst>
          </c:dPt>
          <c:dPt>
            <c:idx val="7"/>
            <c:bubble3D val="0"/>
            <c:spPr>
              <a:pattFill prst="pct50">
                <a:fgClr>
                  <a:srgbClr val="000000"/>
                </a:fgClr>
                <a:bgClr>
                  <a:srgbClr val="FFFFFF"/>
                </a:bgClr>
              </a:pattFill>
              <a:ln>
                <a:solidFill>
                  <a:srgbClr val="000000"/>
                </a:solidFill>
              </a:ln>
            </c:spPr>
            <c:extLst>
              <c:ext xmlns:c16="http://schemas.microsoft.com/office/drawing/2014/chart" uri="{C3380CC4-5D6E-409C-BE32-E72D297353CC}">
                <c16:uniqueId val="{0000000D-FE40-4F24-A7EE-4E5F65CCCAF7}"/>
              </c:ext>
            </c:extLst>
          </c:dPt>
          <c:dLbls>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7534325169152851"/>
                      <c:h val="9.7862359004834115E-2"/>
                    </c:manualLayout>
                  </c15:layout>
                </c:ext>
                <c:ext xmlns:c16="http://schemas.microsoft.com/office/drawing/2014/chart" uri="{C3380CC4-5D6E-409C-BE32-E72D297353CC}">
                  <c16:uniqueId val="{00000001-FE40-4F24-A7EE-4E5F65CCCAF7}"/>
                </c:ext>
              </c:extLst>
            </c:dLbl>
            <c:dLbl>
              <c:idx val="5"/>
              <c:showLegendKey val="0"/>
              <c:showVal val="1"/>
              <c:showCatName val="1"/>
              <c:showSerName val="0"/>
              <c:showPercent val="0"/>
              <c:showBubbleSize val="0"/>
              <c:separator>
</c:separator>
              <c:extLst>
                <c:ext xmlns:c15="http://schemas.microsoft.com/office/drawing/2012/chart" uri="{CE6537A1-D6FC-4f65-9D91-7224C49458BB}">
                  <c15:layout>
                    <c:manualLayout>
                      <c:w val="0.18912756037404871"/>
                      <c:h val="9.7862359004834115E-2"/>
                    </c:manualLayout>
                  </c15:layout>
                </c:ext>
                <c:ext xmlns:c16="http://schemas.microsoft.com/office/drawing/2014/chart" uri="{C3380CC4-5D6E-409C-BE32-E72D297353CC}">
                  <c16:uniqueId val="{00000009-FE40-4F24-A7EE-4E5F65CCCAF7}"/>
                </c:ext>
              </c:extLst>
            </c:dLbl>
            <c:dLbl>
              <c:idx val="6"/>
              <c:showLegendKey val="0"/>
              <c:showVal val="1"/>
              <c:showCatName val="1"/>
              <c:showSerName val="0"/>
              <c:showPercent val="0"/>
              <c:showBubbleSize val="0"/>
              <c:separator>
</c:separator>
              <c:extLst>
                <c:ext xmlns:c15="http://schemas.microsoft.com/office/drawing/2012/chart" uri="{CE6537A1-D6FC-4f65-9D91-7224C49458BB}">
                  <c15:layout>
                    <c:manualLayout>
                      <c:w val="0.1407302259328137"/>
                      <c:h val="9.7862359004834115E-2"/>
                    </c:manualLayout>
                  </c15:layout>
                </c:ext>
                <c:ext xmlns:c16="http://schemas.microsoft.com/office/drawing/2014/chart" uri="{C3380CC4-5D6E-409C-BE32-E72D297353CC}">
                  <c16:uniqueId val="{0000000B-FE40-4F24-A7EE-4E5F65CCCAF7}"/>
                </c:ext>
              </c:extLst>
            </c:dLbl>
            <c:spPr>
              <a:solidFill>
                <a:schemeClr val="bg1"/>
              </a:solidFill>
              <a:ln>
                <a:noFill/>
              </a:ln>
              <a:effectLst/>
            </c:spPr>
            <c:txPr>
              <a:bodyPr wrap="square" lIns="0" tIns="0" rIns="0" bIns="0" anchor="ctr" anchorCtr="0">
                <a:spAutoFit/>
              </a:bodyPr>
              <a:lstStyle/>
              <a:p>
                <a:pPr>
                  <a:defRPr lang="ja-JP" sz="900" b="0" i="0">
                    <a:solidFill>
                      <a:srgbClr val="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15:spPr xmlns:c15="http://schemas.microsoft.com/office/drawing/2012/chart">
                  <a:prstGeom prst="rect">
                    <a:avLst/>
                  </a:prstGeom>
                </c15:spPr>
              </c:ext>
            </c:extLst>
          </c:dLbls>
          <c:cat>
            <c:strRef>
              <c:f>'6'!$A$19:$A$26</c:f>
              <c:strCache>
                <c:ptCount val="8"/>
                <c:pt idx="0">
                  <c:v>自治体【直営】</c:v>
                </c:pt>
                <c:pt idx="1">
                  <c:v>こども・若者の居場所提供事業者</c:v>
                </c:pt>
                <c:pt idx="2">
                  <c:v>児童養護拠点運営事業者</c:v>
                </c:pt>
                <c:pt idx="3">
                  <c:v>児童館・放課後児童クラブ運営事業者</c:v>
                </c:pt>
                <c:pt idx="4">
                  <c:v>フリースクール運営事業者</c:v>
                </c:pt>
                <c:pt idx="5">
                  <c:v>その他児童福祉関連の支援事業者</c:v>
                </c:pt>
                <c:pt idx="6">
                  <c:v>児童福祉以外の福祉関連事業者</c:v>
                </c:pt>
                <c:pt idx="7">
                  <c:v>その他</c:v>
                </c:pt>
              </c:strCache>
            </c:strRef>
          </c:cat>
          <c:val>
            <c:numRef>
              <c:f>'6'!$C$19:$C$26</c:f>
              <c:numCache>
                <c:formatCode>0.0</c:formatCode>
                <c:ptCount val="8"/>
                <c:pt idx="0">
                  <c:v>24.528301886792452</c:v>
                </c:pt>
                <c:pt idx="1">
                  <c:v>30.188679245283019</c:v>
                </c:pt>
                <c:pt idx="2">
                  <c:v>4.716981132075472</c:v>
                </c:pt>
                <c:pt idx="3">
                  <c:v>5.6603773584905666</c:v>
                </c:pt>
                <c:pt idx="4">
                  <c:v>3.7735849056603774</c:v>
                </c:pt>
                <c:pt idx="5">
                  <c:v>12.264150943396226</c:v>
                </c:pt>
                <c:pt idx="6">
                  <c:v>9.433962264150944</c:v>
                </c:pt>
                <c:pt idx="7">
                  <c:v>9.433962264150944</c:v>
                </c:pt>
              </c:numCache>
            </c:numRef>
          </c:val>
          <c:extLst>
            <c:ext xmlns:c16="http://schemas.microsoft.com/office/drawing/2014/chart" uri="{C3380CC4-5D6E-409C-BE32-E72D297353CC}">
              <c16:uniqueId val="{0000000E-FE40-4F24-A7EE-4E5F65CCCAF7}"/>
            </c:ext>
          </c:extLst>
        </c:ser>
        <c:dLbls>
          <c:showLegendKey val="0"/>
          <c:showVal val="0"/>
          <c:showCatName val="0"/>
          <c:showSerName val="0"/>
          <c:showPercent val="0"/>
          <c:showBubbleSize val="0"/>
          <c:showLeaderLines val="1"/>
        </c:dLbls>
        <c:firstSliceAng val="0"/>
      </c:pieChart>
      <c:spPr>
        <a:noFill/>
        <a:ln w="12700">
          <a:noFill/>
          <a:prstDash val="solid"/>
        </a:ln>
      </c:spPr>
    </c:plotArea>
    <c:plotVisOnly val="1"/>
    <c:dispBlanksAs val="gap"/>
    <c:showDLblsOverMax val="0"/>
  </c:chart>
  <c:spPr>
    <a:noFill/>
    <a:ln w="6350">
      <a:noFill/>
    </a:ln>
  </c:sp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B431E2E-CDB8-48E6-A80C-56CDC41EA0B7}" type="datetimeFigureOut">
              <a:rPr kumimoji="1" lang="ja-JP" altLang="en-US" smtClean="0"/>
              <a:t>2026/4/13</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9B5B11F-54D6-4D29-BE37-F0DDBB7822DA}" type="slidenum">
              <a:rPr kumimoji="1" lang="ja-JP" altLang="en-US" smtClean="0"/>
              <a:t>‹#›</a:t>
            </a:fld>
            <a:endParaRPr kumimoji="1" lang="ja-JP" altLang="en-US"/>
          </a:p>
        </p:txBody>
      </p:sp>
    </p:spTree>
    <p:extLst>
      <p:ext uri="{BB962C8B-B14F-4D97-AF65-F5344CB8AC3E}">
        <p14:creationId xmlns:p14="http://schemas.microsoft.com/office/powerpoint/2010/main" val="87351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66CB67D-9115-435E-8E82-4C3EEAFC0A8D}"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20C0D6C-562A-4DB1-8A23-727E388A1A72}" type="slidenum">
              <a:rPr kumimoji="1" lang="ja-JP" altLang="en-US" smtClean="0"/>
              <a:t>‹#›</a:t>
            </a:fld>
            <a:endParaRPr kumimoji="1" lang="ja-JP" altLang="en-US"/>
          </a:p>
        </p:txBody>
      </p:sp>
    </p:spTree>
    <p:extLst>
      <p:ext uri="{BB962C8B-B14F-4D97-AF65-F5344CB8AC3E}">
        <p14:creationId xmlns:p14="http://schemas.microsoft.com/office/powerpoint/2010/main" val="5670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メッセージ部分通常ver.">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4400"/>
          </a:xfrm>
          <a:prstGeom prst="rect">
            <a:avLst/>
          </a:prstGeom>
        </p:spPr>
        <p:txBody>
          <a:bodyPr/>
          <a:lstStyle>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5" name="テキスト プレースホルダー 3">
            <a:extLst>
              <a:ext uri="{FF2B5EF4-FFF2-40B4-BE49-F238E27FC236}">
                <a16:creationId xmlns:a16="http://schemas.microsoft.com/office/drawing/2014/main" id="{526CDFEB-99B3-4558-9508-2CE77DBFA678}"/>
              </a:ext>
            </a:extLst>
          </p:cNvPr>
          <p:cNvSpPr txBox="1">
            <a:spLocks/>
          </p:cNvSpPr>
          <p:nvPr/>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33928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メッセージ部分行頭文字ver.1">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5" name="テキスト プレースホルダー 3">
            <a:extLst>
              <a:ext uri="{FF2B5EF4-FFF2-40B4-BE49-F238E27FC236}">
                <a16:creationId xmlns:a16="http://schemas.microsoft.com/office/drawing/2014/main" id="{ABCE1062-4177-442F-AD3B-8B63C9EB7275}"/>
              </a:ext>
            </a:extLst>
          </p:cNvPr>
          <p:cNvSpPr txBox="1">
            <a:spLocks/>
          </p:cNvSpPr>
          <p:nvPr/>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203305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メッセージ部分行頭文字ver.2">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0" indent="0">
              <a:spcAft>
                <a:spcPts val="0"/>
              </a:spcAft>
              <a:buClr>
                <a:schemeClr val="bg1"/>
              </a:buClr>
              <a:buSzPct val="25000"/>
              <a:buFont typeface="Arial" panose="020B0604020202020204" pitchFamily="34" charset="0"/>
              <a:buChar char="•"/>
              <a:defRPr sz="1800"/>
            </a:lvl1pPr>
            <a:lvl2pPr>
              <a:spcBef>
                <a:spcPts val="0"/>
              </a:spcBef>
              <a:defRPr/>
            </a:lvl2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5" name="テキスト プレースホルダー 3">
            <a:extLst>
              <a:ext uri="{FF2B5EF4-FFF2-40B4-BE49-F238E27FC236}">
                <a16:creationId xmlns:a16="http://schemas.microsoft.com/office/drawing/2014/main" id="{8B0903E9-741C-4F3E-96AA-A775DF2BF2A7}"/>
              </a:ext>
            </a:extLst>
          </p:cNvPr>
          <p:cNvSpPr txBox="1">
            <a:spLocks/>
          </p:cNvSpPr>
          <p:nvPr/>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402689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p:spPr>
        <p:txBody>
          <a:bodyPr anchor="ctr">
            <a:normAutofit/>
          </a:bodyPr>
          <a:lstStyle>
            <a:lvl1pPr algn="ctr">
              <a:defRPr sz="2800" b="1"/>
            </a:lvl1pPr>
          </a:lstStyle>
          <a:p>
            <a:r>
              <a:rPr lang="ja-JP" altLang="en-US"/>
              <a:t>マスター タイトルの書式設定</a:t>
            </a:r>
            <a:endParaRPr lang="en-US"/>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p>
        </p:txBody>
      </p:sp>
      <p:grpSp>
        <p:nvGrpSpPr>
          <p:cNvPr id="5" name="グループ化 4"/>
          <p:cNvGrpSpPr/>
          <p:nvPr/>
        </p:nvGrpSpPr>
        <p:grpSpPr bwMode="gray">
          <a:xfrm>
            <a:off x="198089" y="1153839"/>
            <a:ext cx="9505951" cy="5040000"/>
            <a:chOff x="198089" y="1153839"/>
            <a:chExt cx="9505951" cy="5040000"/>
          </a:xfrm>
        </p:grpSpPr>
        <p:grpSp>
          <p:nvGrpSpPr>
            <p:cNvPr id="6" name="Group 40"/>
            <p:cNvGrpSpPr>
              <a:grpSpLocks/>
            </p:cNvGrpSpPr>
            <p:nvPr/>
          </p:nvGrpSpPr>
          <p:grpSpPr bwMode="gray">
            <a:xfrm>
              <a:off x="198089" y="1153839"/>
              <a:ext cx="9359903" cy="5040000"/>
              <a:chOff x="397" y="737"/>
              <a:chExt cx="5896" cy="3447"/>
            </a:xfrm>
          </p:grpSpPr>
          <p:sp>
            <p:nvSpPr>
              <p:cNvPr id="45" name="Line 41"/>
              <p:cNvSpPr>
                <a:spLocks noChangeShapeType="1"/>
              </p:cNvSpPr>
              <p:nvPr/>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2"/>
              <p:cNvSpPr>
                <a:spLocks noChangeShapeType="1"/>
              </p:cNvSpPr>
              <p:nvPr/>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3"/>
              <p:cNvSpPr>
                <a:spLocks noChangeShapeType="1"/>
              </p:cNvSpPr>
              <p:nvPr/>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4"/>
              <p:cNvSpPr>
                <a:spLocks noChangeShapeType="1"/>
              </p:cNvSpPr>
              <p:nvPr/>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5"/>
              <p:cNvSpPr>
                <a:spLocks noChangeShapeType="1"/>
              </p:cNvSpPr>
              <p:nvPr/>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6"/>
              <p:cNvSpPr>
                <a:spLocks noChangeShapeType="1"/>
              </p:cNvSpPr>
              <p:nvPr/>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7"/>
              <p:cNvSpPr>
                <a:spLocks noChangeShapeType="1"/>
              </p:cNvSpPr>
              <p:nvPr/>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8"/>
              <p:cNvSpPr>
                <a:spLocks noChangeShapeType="1"/>
              </p:cNvSpPr>
              <p:nvPr/>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9"/>
              <p:cNvSpPr>
                <a:spLocks noChangeShapeType="1"/>
              </p:cNvSpPr>
              <p:nvPr/>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0"/>
              <p:cNvSpPr>
                <a:spLocks noChangeShapeType="1"/>
              </p:cNvSpPr>
              <p:nvPr/>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1"/>
              <p:cNvSpPr>
                <a:spLocks noChangeShapeType="1"/>
              </p:cNvSpPr>
              <p:nvPr/>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2"/>
              <p:cNvSpPr>
                <a:spLocks noChangeShapeType="1"/>
              </p:cNvSpPr>
              <p:nvPr/>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3"/>
              <p:cNvSpPr>
                <a:spLocks noChangeShapeType="1"/>
              </p:cNvSpPr>
              <p:nvPr/>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4"/>
              <p:cNvSpPr>
                <a:spLocks noChangeShapeType="1"/>
              </p:cNvSpPr>
              <p:nvPr/>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5"/>
              <p:cNvSpPr>
                <a:spLocks noChangeShapeType="1"/>
              </p:cNvSpPr>
              <p:nvPr/>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6"/>
              <p:cNvSpPr>
                <a:spLocks noChangeShapeType="1"/>
              </p:cNvSpPr>
              <p:nvPr/>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7"/>
              <p:cNvSpPr>
                <a:spLocks noChangeShapeType="1"/>
              </p:cNvSpPr>
              <p:nvPr/>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8"/>
              <p:cNvSpPr>
                <a:spLocks noChangeShapeType="1"/>
              </p:cNvSpPr>
              <p:nvPr/>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9"/>
              <p:cNvSpPr>
                <a:spLocks noChangeShapeType="1"/>
              </p:cNvSpPr>
              <p:nvPr/>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0"/>
              <p:cNvSpPr>
                <a:spLocks noChangeShapeType="1"/>
              </p:cNvSpPr>
              <p:nvPr/>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1"/>
              <p:cNvSpPr>
                <a:spLocks noChangeShapeType="1"/>
              </p:cNvSpPr>
              <p:nvPr/>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2"/>
              <p:cNvSpPr>
                <a:spLocks noChangeShapeType="1"/>
              </p:cNvSpPr>
              <p:nvPr/>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3"/>
              <p:cNvSpPr>
                <a:spLocks noChangeShapeType="1"/>
              </p:cNvSpPr>
              <p:nvPr/>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4"/>
              <p:cNvSpPr>
                <a:spLocks noChangeShapeType="1"/>
              </p:cNvSpPr>
              <p:nvPr/>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5"/>
              <p:cNvSpPr>
                <a:spLocks noChangeShapeType="1"/>
              </p:cNvSpPr>
              <p:nvPr/>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6"/>
              <p:cNvSpPr>
                <a:spLocks noChangeShapeType="1"/>
              </p:cNvSpPr>
              <p:nvPr/>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7"/>
              <p:cNvSpPr>
                <a:spLocks noChangeShapeType="1"/>
              </p:cNvSpPr>
              <p:nvPr/>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8"/>
              <p:cNvSpPr>
                <a:spLocks noChangeShapeType="1"/>
              </p:cNvSpPr>
              <p:nvPr/>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9"/>
              <p:cNvSpPr>
                <a:spLocks noChangeShapeType="1"/>
              </p:cNvSpPr>
              <p:nvPr/>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0"/>
              <p:cNvSpPr>
                <a:spLocks noChangeShapeType="1"/>
              </p:cNvSpPr>
              <p:nvPr/>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1"/>
              <p:cNvSpPr>
                <a:spLocks noChangeShapeType="1"/>
              </p:cNvSpPr>
              <p:nvPr/>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2"/>
              <p:cNvSpPr>
                <a:spLocks noChangeShapeType="1"/>
              </p:cNvSpPr>
              <p:nvPr/>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3"/>
              <p:cNvSpPr>
                <a:spLocks noChangeShapeType="1"/>
              </p:cNvSpPr>
              <p:nvPr/>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4"/>
              <p:cNvSpPr>
                <a:spLocks noChangeShapeType="1"/>
              </p:cNvSpPr>
              <p:nvPr/>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5"/>
              <p:cNvSpPr>
                <a:spLocks noChangeShapeType="1"/>
              </p:cNvSpPr>
              <p:nvPr/>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6"/>
              <p:cNvSpPr>
                <a:spLocks noChangeShapeType="1"/>
              </p:cNvSpPr>
              <p:nvPr/>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7"/>
              <p:cNvSpPr>
                <a:spLocks noChangeShapeType="1"/>
              </p:cNvSpPr>
              <p:nvPr/>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8"/>
              <p:cNvSpPr>
                <a:spLocks noChangeShapeType="1"/>
              </p:cNvSpPr>
              <p:nvPr/>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9"/>
              <p:cNvSpPr>
                <a:spLocks noChangeShapeType="1"/>
              </p:cNvSpPr>
              <p:nvPr/>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0"/>
              <p:cNvSpPr>
                <a:spLocks noChangeShapeType="1"/>
              </p:cNvSpPr>
              <p:nvPr/>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1"/>
              <p:cNvSpPr>
                <a:spLocks noChangeShapeType="1"/>
              </p:cNvSpPr>
              <p:nvPr/>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2"/>
              <p:cNvSpPr>
                <a:spLocks noChangeShapeType="1"/>
              </p:cNvSpPr>
              <p:nvPr/>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3"/>
              <p:cNvSpPr>
                <a:spLocks noChangeShapeType="1"/>
              </p:cNvSpPr>
              <p:nvPr/>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4"/>
              <p:cNvSpPr>
                <a:spLocks noChangeShapeType="1"/>
              </p:cNvSpPr>
              <p:nvPr/>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5"/>
              <p:cNvSpPr>
                <a:spLocks noChangeShapeType="1"/>
              </p:cNvSpPr>
              <p:nvPr/>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6"/>
              <p:cNvSpPr>
                <a:spLocks noChangeShapeType="1"/>
              </p:cNvSpPr>
              <p:nvPr/>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7"/>
              <p:cNvSpPr>
                <a:spLocks noChangeShapeType="1"/>
              </p:cNvSpPr>
              <p:nvPr/>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8"/>
              <p:cNvSpPr>
                <a:spLocks noChangeShapeType="1"/>
              </p:cNvSpPr>
              <p:nvPr/>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9"/>
              <p:cNvSpPr>
                <a:spLocks noChangeShapeType="1"/>
              </p:cNvSpPr>
              <p:nvPr/>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0"/>
              <p:cNvSpPr>
                <a:spLocks noChangeShapeType="1"/>
              </p:cNvSpPr>
              <p:nvPr/>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1"/>
              <p:cNvSpPr>
                <a:spLocks noChangeShapeType="1"/>
              </p:cNvSpPr>
              <p:nvPr/>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2"/>
              <p:cNvSpPr>
                <a:spLocks noChangeShapeType="1"/>
              </p:cNvSpPr>
              <p:nvPr/>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3"/>
              <p:cNvSpPr>
                <a:spLocks noChangeShapeType="1"/>
              </p:cNvSpPr>
              <p:nvPr/>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4"/>
              <p:cNvSpPr>
                <a:spLocks noChangeShapeType="1"/>
              </p:cNvSpPr>
              <p:nvPr/>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5"/>
              <p:cNvSpPr>
                <a:spLocks noChangeShapeType="1"/>
              </p:cNvSpPr>
              <p:nvPr/>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6"/>
              <p:cNvSpPr>
                <a:spLocks noChangeShapeType="1"/>
              </p:cNvSpPr>
              <p:nvPr/>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7"/>
              <p:cNvSpPr>
                <a:spLocks noChangeShapeType="1"/>
              </p:cNvSpPr>
              <p:nvPr/>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8"/>
              <p:cNvSpPr>
                <a:spLocks noChangeShapeType="1"/>
              </p:cNvSpPr>
              <p:nvPr/>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100"/>
              <p:cNvSpPr>
                <a:spLocks noChangeShapeType="1"/>
              </p:cNvSpPr>
              <p:nvPr/>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9"/>
              <p:cNvSpPr>
                <a:spLocks noChangeShapeType="1"/>
              </p:cNvSpPr>
              <p:nvPr/>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70"/>
              <p:cNvSpPr>
                <a:spLocks noChangeShapeType="1"/>
              </p:cNvSpPr>
              <p:nvPr/>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8" name="Rectangle 104"/>
            <p:cNvSpPr>
              <a:spLocks noChangeArrowheads="1"/>
            </p:cNvSpPr>
            <p:nvPr/>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9" name="グループ化 8"/>
            <p:cNvGrpSpPr/>
            <p:nvPr/>
          </p:nvGrpSpPr>
          <p:grpSpPr bwMode="gray">
            <a:xfrm>
              <a:off x="198089" y="1295486"/>
              <a:ext cx="9504000" cy="4897176"/>
              <a:chOff x="198089" y="1295486"/>
              <a:chExt cx="9504000" cy="4897176"/>
            </a:xfrm>
          </p:grpSpPr>
          <p:sp>
            <p:nvSpPr>
              <p:cNvPr id="10" name="Line 4"/>
              <p:cNvSpPr>
                <a:spLocks noChangeShapeType="1"/>
              </p:cNvSpPr>
              <p:nvPr/>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5"/>
              <p:cNvSpPr>
                <a:spLocks noChangeShapeType="1"/>
              </p:cNvSpPr>
              <p:nvPr/>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6"/>
              <p:cNvSpPr>
                <a:spLocks noChangeShapeType="1"/>
              </p:cNvSpPr>
              <p:nvPr/>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7"/>
              <p:cNvSpPr>
                <a:spLocks noChangeShapeType="1"/>
              </p:cNvSpPr>
              <p:nvPr/>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8"/>
              <p:cNvSpPr>
                <a:spLocks noChangeShapeType="1"/>
              </p:cNvSpPr>
              <p:nvPr/>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9"/>
              <p:cNvSpPr>
                <a:spLocks noChangeShapeType="1"/>
              </p:cNvSpPr>
              <p:nvPr/>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0"/>
              <p:cNvSpPr>
                <a:spLocks noChangeShapeType="1"/>
              </p:cNvSpPr>
              <p:nvPr/>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1"/>
              <p:cNvSpPr>
                <a:spLocks noChangeShapeType="1"/>
              </p:cNvSpPr>
              <p:nvPr/>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2"/>
              <p:cNvSpPr>
                <a:spLocks noChangeShapeType="1"/>
              </p:cNvSpPr>
              <p:nvPr/>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3"/>
              <p:cNvSpPr>
                <a:spLocks noChangeShapeType="1"/>
              </p:cNvSpPr>
              <p:nvPr/>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4"/>
              <p:cNvSpPr>
                <a:spLocks noChangeShapeType="1"/>
              </p:cNvSpPr>
              <p:nvPr/>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5"/>
              <p:cNvSpPr>
                <a:spLocks noChangeShapeType="1"/>
              </p:cNvSpPr>
              <p:nvPr/>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6"/>
              <p:cNvSpPr>
                <a:spLocks noChangeShapeType="1"/>
              </p:cNvSpPr>
              <p:nvPr/>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7"/>
              <p:cNvSpPr>
                <a:spLocks noChangeShapeType="1"/>
              </p:cNvSpPr>
              <p:nvPr/>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8"/>
              <p:cNvSpPr>
                <a:spLocks noChangeShapeType="1"/>
              </p:cNvSpPr>
              <p:nvPr/>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9"/>
              <p:cNvSpPr>
                <a:spLocks noChangeShapeType="1"/>
              </p:cNvSpPr>
              <p:nvPr/>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0"/>
              <p:cNvSpPr>
                <a:spLocks noChangeShapeType="1"/>
              </p:cNvSpPr>
              <p:nvPr/>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1"/>
              <p:cNvSpPr>
                <a:spLocks noChangeShapeType="1"/>
              </p:cNvSpPr>
              <p:nvPr/>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2"/>
              <p:cNvSpPr>
                <a:spLocks noChangeShapeType="1"/>
              </p:cNvSpPr>
              <p:nvPr/>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3"/>
              <p:cNvSpPr>
                <a:spLocks noChangeShapeType="1"/>
              </p:cNvSpPr>
              <p:nvPr/>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4"/>
              <p:cNvSpPr>
                <a:spLocks noChangeShapeType="1"/>
              </p:cNvSpPr>
              <p:nvPr/>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5"/>
              <p:cNvSpPr>
                <a:spLocks noChangeShapeType="1"/>
              </p:cNvSpPr>
              <p:nvPr/>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6"/>
              <p:cNvSpPr>
                <a:spLocks noChangeShapeType="1"/>
              </p:cNvSpPr>
              <p:nvPr/>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8"/>
              <p:cNvSpPr>
                <a:spLocks noChangeShapeType="1"/>
              </p:cNvSpPr>
              <p:nvPr/>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9"/>
              <p:cNvSpPr>
                <a:spLocks noChangeShapeType="1"/>
              </p:cNvSpPr>
              <p:nvPr/>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0"/>
              <p:cNvSpPr>
                <a:spLocks noChangeShapeType="1"/>
              </p:cNvSpPr>
              <p:nvPr/>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1"/>
              <p:cNvSpPr>
                <a:spLocks noChangeShapeType="1"/>
              </p:cNvSpPr>
              <p:nvPr/>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2"/>
              <p:cNvSpPr>
                <a:spLocks noChangeShapeType="1"/>
              </p:cNvSpPr>
              <p:nvPr/>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3"/>
              <p:cNvSpPr>
                <a:spLocks noChangeShapeType="1"/>
              </p:cNvSpPr>
              <p:nvPr/>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4"/>
              <p:cNvSpPr>
                <a:spLocks noChangeShapeType="1"/>
              </p:cNvSpPr>
              <p:nvPr/>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5"/>
              <p:cNvSpPr>
                <a:spLocks noChangeShapeType="1"/>
              </p:cNvSpPr>
              <p:nvPr/>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6"/>
              <p:cNvSpPr>
                <a:spLocks noChangeShapeType="1"/>
              </p:cNvSpPr>
              <p:nvPr/>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7"/>
              <p:cNvSpPr>
                <a:spLocks noChangeShapeType="1"/>
              </p:cNvSpPr>
              <p:nvPr/>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8"/>
              <p:cNvSpPr>
                <a:spLocks noChangeShapeType="1"/>
              </p:cNvSpPr>
              <p:nvPr/>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9"/>
              <p:cNvSpPr>
                <a:spLocks noChangeShapeType="1"/>
              </p:cNvSpPr>
              <p:nvPr/>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pic>
        <p:nvPicPr>
          <p:cNvPr id="112" name="Picture 14" descr="日本総研">
            <a:extLst>
              <a:ext uri="{FF2B5EF4-FFF2-40B4-BE49-F238E27FC236}">
                <a16:creationId xmlns:a16="http://schemas.microsoft.com/office/drawing/2014/main" id="{A48B82CC-2EC7-49A6-A40F-B7A12743A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161658" y="82051"/>
            <a:ext cx="1558835" cy="3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正方形/長方形 112">
            <a:extLst>
              <a:ext uri="{FF2B5EF4-FFF2-40B4-BE49-F238E27FC236}">
                <a16:creationId xmlns:a16="http://schemas.microsoft.com/office/drawing/2014/main" id="{1FFB9D90-0CF5-4C7D-8608-ADD004F61066}"/>
              </a:ext>
            </a:extLst>
          </p:cNvPr>
          <p:cNvSpPr/>
          <p:nvPr/>
        </p:nvSpPr>
        <p:spPr bwMode="gray">
          <a:xfrm>
            <a:off x="128464" y="6392622"/>
            <a:ext cx="9685076" cy="46537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7" name="Rectangle 10">
            <a:extLst>
              <a:ext uri="{FF2B5EF4-FFF2-40B4-BE49-F238E27FC236}">
                <a16:creationId xmlns:a16="http://schemas.microsoft.com/office/drawing/2014/main" id="{72A1CFFA-C9A3-478C-9D6F-3ABC61A54A04}"/>
              </a:ext>
            </a:extLst>
          </p:cNvPr>
          <p:cNvSpPr>
            <a:spLocks noChangeArrowheads="1"/>
          </p:cNvSpPr>
          <p:nvPr/>
        </p:nvSpPr>
        <p:spPr bwMode="gray">
          <a:xfrm>
            <a:off x="199556" y="6417332"/>
            <a:ext cx="9504000" cy="10800"/>
          </a:xfrm>
          <a:prstGeom prst="rect">
            <a:avLst/>
          </a:prstGeom>
          <a:solidFill>
            <a:schemeClr val="tx2"/>
          </a:solidFill>
          <a:ln w="9525">
            <a:noFill/>
            <a:miter lim="800000"/>
            <a:headEnd/>
            <a:tailEnd/>
          </a:ln>
          <a:effectLst/>
        </p:spPr>
        <p:txBody>
          <a:bodyPr wrap="none" anchor="ct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endParaRPr lang="ja-JP" altLang="en-US"/>
          </a:p>
        </p:txBody>
      </p:sp>
      <p:sp>
        <p:nvSpPr>
          <p:cNvPr id="114" name="正方形/長方形 113">
            <a:extLst>
              <a:ext uri="{FF2B5EF4-FFF2-40B4-BE49-F238E27FC236}">
                <a16:creationId xmlns:a16="http://schemas.microsoft.com/office/drawing/2014/main" id="{1F9860F3-8E8A-40BE-B47D-A494C46866F7}"/>
              </a:ext>
            </a:extLst>
          </p:cNvPr>
          <p:cNvSpPr/>
          <p:nvPr/>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pic>
        <p:nvPicPr>
          <p:cNvPr id="119" name="Picture 15" descr="次世代の国づくり">
            <a:extLst>
              <a:ext uri="{FF2B5EF4-FFF2-40B4-BE49-F238E27FC236}">
                <a16:creationId xmlns:a16="http://schemas.microsoft.com/office/drawing/2014/main" id="{26E8142C-990C-4B35-A831-EC832D23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3" y="6201308"/>
            <a:ext cx="1856639" cy="46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08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表紙:左寄せ">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630238" y="1996963"/>
            <a:ext cx="8420100" cy="1797271"/>
          </a:xfrm>
        </p:spPr>
        <p:txBody>
          <a:bodyPr anchor="ctr">
            <a:normAutofit/>
          </a:bodyPr>
          <a:lstStyle>
            <a:lvl1pPr algn="l">
              <a:defRPr sz="2800" b="1"/>
            </a:lvl1pPr>
          </a:lstStyle>
          <a:p>
            <a:r>
              <a:rPr lang="ja-JP" altLang="en-US"/>
              <a:t>マスター タイトルの書式設定</a:t>
            </a:r>
            <a:endParaRPr lang="en-US"/>
          </a:p>
        </p:txBody>
      </p:sp>
      <p:sp>
        <p:nvSpPr>
          <p:cNvPr id="3" name="Subtitle 2"/>
          <p:cNvSpPr>
            <a:spLocks noGrp="1"/>
          </p:cNvSpPr>
          <p:nvPr>
            <p:ph type="subTitle" idx="1"/>
          </p:nvPr>
        </p:nvSpPr>
        <p:spPr bwMode="gray">
          <a:xfrm>
            <a:off x="630238" y="4159085"/>
            <a:ext cx="7429500" cy="1655762"/>
          </a:xfrm>
          <a:prstGeom prst="rect">
            <a:avLst/>
          </a:prstGeom>
        </p:spPr>
        <p:txBody>
          <a:bodyPr anchor="ctr">
            <a:normAutofit/>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lgn="l">
              <a:defRPr sz="2000" b="1"/>
            </a:lvl1pPr>
          </a:lstStyle>
          <a:p>
            <a:pPr lvl="0"/>
            <a:r>
              <a:rPr kumimoji="1" lang="ja-JP" altLang="en-US"/>
              <a:t>マスター テキストの書式設定</a:t>
            </a:r>
          </a:p>
        </p:txBody>
      </p:sp>
      <p:pic>
        <p:nvPicPr>
          <p:cNvPr id="112" name="Picture 14" descr="日本総研">
            <a:extLst>
              <a:ext uri="{FF2B5EF4-FFF2-40B4-BE49-F238E27FC236}">
                <a16:creationId xmlns:a16="http://schemas.microsoft.com/office/drawing/2014/main" id="{A48B82CC-2EC7-49A6-A40F-B7A12743A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161658" y="82051"/>
            <a:ext cx="1558835" cy="3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正方形/長方形 112">
            <a:extLst>
              <a:ext uri="{FF2B5EF4-FFF2-40B4-BE49-F238E27FC236}">
                <a16:creationId xmlns:a16="http://schemas.microsoft.com/office/drawing/2014/main" id="{1FFB9D90-0CF5-4C7D-8608-ADD004F61066}"/>
              </a:ext>
            </a:extLst>
          </p:cNvPr>
          <p:cNvSpPr/>
          <p:nvPr/>
        </p:nvSpPr>
        <p:spPr bwMode="gray">
          <a:xfrm>
            <a:off x="128464" y="6392622"/>
            <a:ext cx="9685076" cy="46537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7" name="Rectangle 10">
            <a:extLst>
              <a:ext uri="{FF2B5EF4-FFF2-40B4-BE49-F238E27FC236}">
                <a16:creationId xmlns:a16="http://schemas.microsoft.com/office/drawing/2014/main" id="{72A1CFFA-C9A3-478C-9D6F-3ABC61A54A04}"/>
              </a:ext>
            </a:extLst>
          </p:cNvPr>
          <p:cNvSpPr>
            <a:spLocks noChangeArrowheads="1"/>
          </p:cNvSpPr>
          <p:nvPr/>
        </p:nvSpPr>
        <p:spPr bwMode="gray">
          <a:xfrm>
            <a:off x="199556" y="6417332"/>
            <a:ext cx="9504000" cy="10800"/>
          </a:xfrm>
          <a:prstGeom prst="rect">
            <a:avLst/>
          </a:prstGeom>
          <a:solidFill>
            <a:schemeClr val="tx2"/>
          </a:solidFill>
          <a:ln w="9525">
            <a:noFill/>
            <a:miter lim="800000"/>
            <a:headEnd/>
            <a:tailEnd/>
          </a:ln>
          <a:effectLst/>
        </p:spPr>
        <p:txBody>
          <a:bodyPr wrap="none" anchor="ct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endParaRPr lang="ja-JP" altLang="en-US"/>
          </a:p>
        </p:txBody>
      </p:sp>
      <p:sp>
        <p:nvSpPr>
          <p:cNvPr id="114" name="正方形/長方形 113">
            <a:extLst>
              <a:ext uri="{FF2B5EF4-FFF2-40B4-BE49-F238E27FC236}">
                <a16:creationId xmlns:a16="http://schemas.microsoft.com/office/drawing/2014/main" id="{1F9860F3-8E8A-40BE-B47D-A494C46866F7}"/>
              </a:ext>
            </a:extLst>
          </p:cNvPr>
          <p:cNvSpPr/>
          <p:nvPr/>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pic>
        <p:nvPicPr>
          <p:cNvPr id="119" name="Picture 15" descr="次世代の国づくり">
            <a:extLst>
              <a:ext uri="{FF2B5EF4-FFF2-40B4-BE49-F238E27FC236}">
                <a16:creationId xmlns:a16="http://schemas.microsoft.com/office/drawing/2014/main" id="{26E8142C-990C-4B35-A831-EC832D23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3" y="6201308"/>
            <a:ext cx="1856639" cy="46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1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ja-JP" altLang="en-US"/>
              <a:t>マスター タイトルの書式設定</a:t>
            </a:r>
            <a:endParaRPr lang="en-US"/>
          </a:p>
        </p:txBody>
      </p:sp>
      <p:grpSp>
        <p:nvGrpSpPr>
          <p:cNvPr id="5" name="グループ化 4"/>
          <p:cNvGrpSpPr/>
          <p:nvPr/>
        </p:nvGrpSpPr>
        <p:grpSpPr bwMode="gray">
          <a:xfrm>
            <a:off x="198089" y="1153839"/>
            <a:ext cx="9505951" cy="5040000"/>
            <a:chOff x="198089" y="1153839"/>
            <a:chExt cx="9505951" cy="5040000"/>
          </a:xfrm>
        </p:grpSpPr>
        <p:grpSp>
          <p:nvGrpSpPr>
            <p:cNvPr id="6" name="Group 40"/>
            <p:cNvGrpSpPr>
              <a:grpSpLocks/>
            </p:cNvGrpSpPr>
            <p:nvPr/>
          </p:nvGrpSpPr>
          <p:grpSpPr bwMode="gray">
            <a:xfrm>
              <a:off x="198089" y="1153839"/>
              <a:ext cx="9359903" cy="5040000"/>
              <a:chOff x="397" y="737"/>
              <a:chExt cx="5896" cy="3447"/>
            </a:xfrm>
          </p:grpSpPr>
          <p:sp>
            <p:nvSpPr>
              <p:cNvPr id="44" name="Line 41"/>
              <p:cNvSpPr>
                <a:spLocks noChangeShapeType="1"/>
              </p:cNvSpPr>
              <p:nvPr/>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42"/>
              <p:cNvSpPr>
                <a:spLocks noChangeShapeType="1"/>
              </p:cNvSpPr>
              <p:nvPr/>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3"/>
              <p:cNvSpPr>
                <a:spLocks noChangeShapeType="1"/>
              </p:cNvSpPr>
              <p:nvPr/>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4"/>
              <p:cNvSpPr>
                <a:spLocks noChangeShapeType="1"/>
              </p:cNvSpPr>
              <p:nvPr/>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5"/>
              <p:cNvSpPr>
                <a:spLocks noChangeShapeType="1"/>
              </p:cNvSpPr>
              <p:nvPr/>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6"/>
              <p:cNvSpPr>
                <a:spLocks noChangeShapeType="1"/>
              </p:cNvSpPr>
              <p:nvPr/>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7"/>
              <p:cNvSpPr>
                <a:spLocks noChangeShapeType="1"/>
              </p:cNvSpPr>
              <p:nvPr/>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48"/>
              <p:cNvSpPr>
                <a:spLocks noChangeShapeType="1"/>
              </p:cNvSpPr>
              <p:nvPr/>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49"/>
              <p:cNvSpPr>
                <a:spLocks noChangeShapeType="1"/>
              </p:cNvSpPr>
              <p:nvPr/>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50"/>
              <p:cNvSpPr>
                <a:spLocks noChangeShapeType="1"/>
              </p:cNvSpPr>
              <p:nvPr/>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1"/>
              <p:cNvSpPr>
                <a:spLocks noChangeShapeType="1"/>
              </p:cNvSpPr>
              <p:nvPr/>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2"/>
              <p:cNvSpPr>
                <a:spLocks noChangeShapeType="1"/>
              </p:cNvSpPr>
              <p:nvPr/>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3"/>
              <p:cNvSpPr>
                <a:spLocks noChangeShapeType="1"/>
              </p:cNvSpPr>
              <p:nvPr/>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4"/>
              <p:cNvSpPr>
                <a:spLocks noChangeShapeType="1"/>
              </p:cNvSpPr>
              <p:nvPr/>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5"/>
              <p:cNvSpPr>
                <a:spLocks noChangeShapeType="1"/>
              </p:cNvSpPr>
              <p:nvPr/>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6"/>
              <p:cNvSpPr>
                <a:spLocks noChangeShapeType="1"/>
              </p:cNvSpPr>
              <p:nvPr/>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7"/>
              <p:cNvSpPr>
                <a:spLocks noChangeShapeType="1"/>
              </p:cNvSpPr>
              <p:nvPr/>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8"/>
              <p:cNvSpPr>
                <a:spLocks noChangeShapeType="1"/>
              </p:cNvSpPr>
              <p:nvPr/>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9"/>
              <p:cNvSpPr>
                <a:spLocks noChangeShapeType="1"/>
              </p:cNvSpPr>
              <p:nvPr/>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60"/>
              <p:cNvSpPr>
                <a:spLocks noChangeShapeType="1"/>
              </p:cNvSpPr>
              <p:nvPr/>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1"/>
              <p:cNvSpPr>
                <a:spLocks noChangeShapeType="1"/>
              </p:cNvSpPr>
              <p:nvPr/>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2"/>
              <p:cNvSpPr>
                <a:spLocks noChangeShapeType="1"/>
              </p:cNvSpPr>
              <p:nvPr/>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3"/>
              <p:cNvSpPr>
                <a:spLocks noChangeShapeType="1"/>
              </p:cNvSpPr>
              <p:nvPr/>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4"/>
              <p:cNvSpPr>
                <a:spLocks noChangeShapeType="1"/>
              </p:cNvSpPr>
              <p:nvPr/>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5"/>
              <p:cNvSpPr>
                <a:spLocks noChangeShapeType="1"/>
              </p:cNvSpPr>
              <p:nvPr/>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6"/>
              <p:cNvSpPr>
                <a:spLocks noChangeShapeType="1"/>
              </p:cNvSpPr>
              <p:nvPr/>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7"/>
              <p:cNvSpPr>
                <a:spLocks noChangeShapeType="1"/>
              </p:cNvSpPr>
              <p:nvPr/>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8"/>
              <p:cNvSpPr>
                <a:spLocks noChangeShapeType="1"/>
              </p:cNvSpPr>
              <p:nvPr/>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9"/>
              <p:cNvSpPr>
                <a:spLocks noChangeShapeType="1"/>
              </p:cNvSpPr>
              <p:nvPr/>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70"/>
              <p:cNvSpPr>
                <a:spLocks noChangeShapeType="1"/>
              </p:cNvSpPr>
              <p:nvPr/>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1"/>
              <p:cNvSpPr>
                <a:spLocks noChangeShapeType="1"/>
              </p:cNvSpPr>
              <p:nvPr/>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2"/>
              <p:cNvSpPr>
                <a:spLocks noChangeShapeType="1"/>
              </p:cNvSpPr>
              <p:nvPr/>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3"/>
              <p:cNvSpPr>
                <a:spLocks noChangeShapeType="1"/>
              </p:cNvSpPr>
              <p:nvPr/>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4"/>
              <p:cNvSpPr>
                <a:spLocks noChangeShapeType="1"/>
              </p:cNvSpPr>
              <p:nvPr/>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5"/>
              <p:cNvSpPr>
                <a:spLocks noChangeShapeType="1"/>
              </p:cNvSpPr>
              <p:nvPr/>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6"/>
              <p:cNvSpPr>
                <a:spLocks noChangeShapeType="1"/>
              </p:cNvSpPr>
              <p:nvPr/>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7"/>
              <p:cNvSpPr>
                <a:spLocks noChangeShapeType="1"/>
              </p:cNvSpPr>
              <p:nvPr/>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8"/>
              <p:cNvSpPr>
                <a:spLocks noChangeShapeType="1"/>
              </p:cNvSpPr>
              <p:nvPr/>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9"/>
              <p:cNvSpPr>
                <a:spLocks noChangeShapeType="1"/>
              </p:cNvSpPr>
              <p:nvPr/>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80"/>
              <p:cNvSpPr>
                <a:spLocks noChangeShapeType="1"/>
              </p:cNvSpPr>
              <p:nvPr/>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1"/>
              <p:cNvSpPr>
                <a:spLocks noChangeShapeType="1"/>
              </p:cNvSpPr>
              <p:nvPr/>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2"/>
              <p:cNvSpPr>
                <a:spLocks noChangeShapeType="1"/>
              </p:cNvSpPr>
              <p:nvPr/>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3"/>
              <p:cNvSpPr>
                <a:spLocks noChangeShapeType="1"/>
              </p:cNvSpPr>
              <p:nvPr/>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4"/>
              <p:cNvSpPr>
                <a:spLocks noChangeShapeType="1"/>
              </p:cNvSpPr>
              <p:nvPr/>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5"/>
              <p:cNvSpPr>
                <a:spLocks noChangeShapeType="1"/>
              </p:cNvSpPr>
              <p:nvPr/>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6"/>
              <p:cNvSpPr>
                <a:spLocks noChangeShapeType="1"/>
              </p:cNvSpPr>
              <p:nvPr/>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7"/>
              <p:cNvSpPr>
                <a:spLocks noChangeShapeType="1"/>
              </p:cNvSpPr>
              <p:nvPr/>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8"/>
              <p:cNvSpPr>
                <a:spLocks noChangeShapeType="1"/>
              </p:cNvSpPr>
              <p:nvPr/>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9"/>
              <p:cNvSpPr>
                <a:spLocks noChangeShapeType="1"/>
              </p:cNvSpPr>
              <p:nvPr/>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90"/>
              <p:cNvSpPr>
                <a:spLocks noChangeShapeType="1"/>
              </p:cNvSpPr>
              <p:nvPr/>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1"/>
              <p:cNvSpPr>
                <a:spLocks noChangeShapeType="1"/>
              </p:cNvSpPr>
              <p:nvPr/>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2"/>
              <p:cNvSpPr>
                <a:spLocks noChangeShapeType="1"/>
              </p:cNvSpPr>
              <p:nvPr/>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3"/>
              <p:cNvSpPr>
                <a:spLocks noChangeShapeType="1"/>
              </p:cNvSpPr>
              <p:nvPr/>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4"/>
              <p:cNvSpPr>
                <a:spLocks noChangeShapeType="1"/>
              </p:cNvSpPr>
              <p:nvPr/>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5"/>
              <p:cNvSpPr>
                <a:spLocks noChangeShapeType="1"/>
              </p:cNvSpPr>
              <p:nvPr/>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6"/>
              <p:cNvSpPr>
                <a:spLocks noChangeShapeType="1"/>
              </p:cNvSpPr>
              <p:nvPr/>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7"/>
              <p:cNvSpPr>
                <a:spLocks noChangeShapeType="1"/>
              </p:cNvSpPr>
              <p:nvPr/>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8"/>
              <p:cNvSpPr>
                <a:spLocks noChangeShapeType="1"/>
              </p:cNvSpPr>
              <p:nvPr/>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9"/>
              <p:cNvSpPr>
                <a:spLocks noChangeShapeType="1"/>
              </p:cNvSpPr>
              <p:nvPr/>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100"/>
              <p:cNvSpPr>
                <a:spLocks noChangeShapeType="1"/>
              </p:cNvSpPr>
              <p:nvPr/>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9"/>
              <p:cNvSpPr>
                <a:spLocks noChangeShapeType="1"/>
              </p:cNvSpPr>
              <p:nvPr/>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9"/>
              <p:cNvSpPr>
                <a:spLocks noChangeShapeType="1"/>
              </p:cNvSpPr>
              <p:nvPr/>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9"/>
              <p:cNvSpPr>
                <a:spLocks noChangeShapeType="1"/>
              </p:cNvSpPr>
              <p:nvPr/>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70"/>
              <p:cNvSpPr>
                <a:spLocks noChangeShapeType="1"/>
              </p:cNvSpPr>
              <p:nvPr/>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7" name="Rectangle 104"/>
            <p:cNvSpPr>
              <a:spLocks noChangeArrowheads="1"/>
            </p:cNvSpPr>
            <p:nvPr/>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8" name="グループ化 7"/>
            <p:cNvGrpSpPr/>
            <p:nvPr/>
          </p:nvGrpSpPr>
          <p:grpSpPr bwMode="gray">
            <a:xfrm>
              <a:off x="198089" y="1295486"/>
              <a:ext cx="9504000" cy="4897176"/>
              <a:chOff x="198089" y="1295486"/>
              <a:chExt cx="9504000" cy="4897176"/>
            </a:xfrm>
          </p:grpSpPr>
          <p:sp>
            <p:nvSpPr>
              <p:cNvPr id="9" name="Line 4"/>
              <p:cNvSpPr>
                <a:spLocks noChangeShapeType="1"/>
              </p:cNvSpPr>
              <p:nvPr/>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 name="Line 5"/>
              <p:cNvSpPr>
                <a:spLocks noChangeShapeType="1"/>
              </p:cNvSpPr>
              <p:nvPr/>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6"/>
              <p:cNvSpPr>
                <a:spLocks noChangeShapeType="1"/>
              </p:cNvSpPr>
              <p:nvPr/>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7"/>
              <p:cNvSpPr>
                <a:spLocks noChangeShapeType="1"/>
              </p:cNvSpPr>
              <p:nvPr/>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8"/>
              <p:cNvSpPr>
                <a:spLocks noChangeShapeType="1"/>
              </p:cNvSpPr>
              <p:nvPr/>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9"/>
              <p:cNvSpPr>
                <a:spLocks noChangeShapeType="1"/>
              </p:cNvSpPr>
              <p:nvPr/>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10"/>
              <p:cNvSpPr>
                <a:spLocks noChangeShapeType="1"/>
              </p:cNvSpPr>
              <p:nvPr/>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1"/>
              <p:cNvSpPr>
                <a:spLocks noChangeShapeType="1"/>
              </p:cNvSpPr>
              <p:nvPr/>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2"/>
              <p:cNvSpPr>
                <a:spLocks noChangeShapeType="1"/>
              </p:cNvSpPr>
              <p:nvPr/>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3"/>
              <p:cNvSpPr>
                <a:spLocks noChangeShapeType="1"/>
              </p:cNvSpPr>
              <p:nvPr/>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4"/>
              <p:cNvSpPr>
                <a:spLocks noChangeShapeType="1"/>
              </p:cNvSpPr>
              <p:nvPr/>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5"/>
              <p:cNvSpPr>
                <a:spLocks noChangeShapeType="1"/>
              </p:cNvSpPr>
              <p:nvPr/>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6"/>
              <p:cNvSpPr>
                <a:spLocks noChangeShapeType="1"/>
              </p:cNvSpPr>
              <p:nvPr/>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7"/>
              <p:cNvSpPr>
                <a:spLocks noChangeShapeType="1"/>
              </p:cNvSpPr>
              <p:nvPr/>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8"/>
              <p:cNvSpPr>
                <a:spLocks noChangeShapeType="1"/>
              </p:cNvSpPr>
              <p:nvPr/>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9"/>
              <p:cNvSpPr>
                <a:spLocks noChangeShapeType="1"/>
              </p:cNvSpPr>
              <p:nvPr/>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20"/>
              <p:cNvSpPr>
                <a:spLocks noChangeShapeType="1"/>
              </p:cNvSpPr>
              <p:nvPr/>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1"/>
              <p:cNvSpPr>
                <a:spLocks noChangeShapeType="1"/>
              </p:cNvSpPr>
              <p:nvPr/>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2"/>
              <p:cNvSpPr>
                <a:spLocks noChangeShapeType="1"/>
              </p:cNvSpPr>
              <p:nvPr/>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3"/>
              <p:cNvSpPr>
                <a:spLocks noChangeShapeType="1"/>
              </p:cNvSpPr>
              <p:nvPr/>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4"/>
              <p:cNvSpPr>
                <a:spLocks noChangeShapeType="1"/>
              </p:cNvSpPr>
              <p:nvPr/>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5"/>
              <p:cNvSpPr>
                <a:spLocks noChangeShapeType="1"/>
              </p:cNvSpPr>
              <p:nvPr/>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6"/>
              <p:cNvSpPr>
                <a:spLocks noChangeShapeType="1"/>
              </p:cNvSpPr>
              <p:nvPr/>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28"/>
              <p:cNvSpPr>
                <a:spLocks noChangeShapeType="1"/>
              </p:cNvSpPr>
              <p:nvPr/>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9"/>
              <p:cNvSpPr>
                <a:spLocks noChangeShapeType="1"/>
              </p:cNvSpPr>
              <p:nvPr/>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30"/>
              <p:cNvSpPr>
                <a:spLocks noChangeShapeType="1"/>
              </p:cNvSpPr>
              <p:nvPr/>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1"/>
              <p:cNvSpPr>
                <a:spLocks noChangeShapeType="1"/>
              </p:cNvSpPr>
              <p:nvPr/>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2"/>
              <p:cNvSpPr>
                <a:spLocks noChangeShapeType="1"/>
              </p:cNvSpPr>
              <p:nvPr/>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3"/>
              <p:cNvSpPr>
                <a:spLocks noChangeShapeType="1"/>
              </p:cNvSpPr>
              <p:nvPr/>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4"/>
              <p:cNvSpPr>
                <a:spLocks noChangeShapeType="1"/>
              </p:cNvSpPr>
              <p:nvPr/>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5"/>
              <p:cNvSpPr>
                <a:spLocks noChangeShapeType="1"/>
              </p:cNvSpPr>
              <p:nvPr/>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6"/>
              <p:cNvSpPr>
                <a:spLocks noChangeShapeType="1"/>
              </p:cNvSpPr>
              <p:nvPr/>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7"/>
              <p:cNvSpPr>
                <a:spLocks noChangeShapeType="1"/>
              </p:cNvSpPr>
              <p:nvPr/>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8"/>
              <p:cNvSpPr>
                <a:spLocks noChangeShapeType="1"/>
              </p:cNvSpPr>
              <p:nvPr/>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9"/>
              <p:cNvSpPr>
                <a:spLocks noChangeShapeType="1"/>
              </p:cNvSpPr>
              <p:nvPr/>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216" name="テキスト プレースホルダー 3">
            <a:extLst>
              <a:ext uri="{FF2B5EF4-FFF2-40B4-BE49-F238E27FC236}">
                <a16:creationId xmlns:a16="http://schemas.microsoft.com/office/drawing/2014/main" id="{F2347415-D895-4273-AB6F-3B623874B4A3}"/>
              </a:ext>
            </a:extLst>
          </p:cNvPr>
          <p:cNvSpPr txBox="1">
            <a:spLocks/>
          </p:cNvSpPr>
          <p:nvPr/>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422752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3" name="グループ化 2"/>
          <p:cNvGrpSpPr/>
          <p:nvPr/>
        </p:nvGrpSpPr>
        <p:grpSpPr bwMode="gray">
          <a:xfrm>
            <a:off x="198089" y="1153839"/>
            <a:ext cx="9505951" cy="5040000"/>
            <a:chOff x="198089" y="1153839"/>
            <a:chExt cx="9505951" cy="5040000"/>
          </a:xfrm>
        </p:grpSpPr>
        <p:grpSp>
          <p:nvGrpSpPr>
            <p:cNvPr id="4" name="Group 40"/>
            <p:cNvGrpSpPr>
              <a:grpSpLocks/>
            </p:cNvGrpSpPr>
            <p:nvPr/>
          </p:nvGrpSpPr>
          <p:grpSpPr bwMode="gray">
            <a:xfrm>
              <a:off x="198089" y="1153839"/>
              <a:ext cx="9359903" cy="5040000"/>
              <a:chOff x="397" y="737"/>
              <a:chExt cx="5896" cy="3447"/>
            </a:xfrm>
          </p:grpSpPr>
          <p:sp>
            <p:nvSpPr>
              <p:cNvPr id="42" name="Line 41"/>
              <p:cNvSpPr>
                <a:spLocks noChangeShapeType="1"/>
              </p:cNvSpPr>
              <p:nvPr/>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42"/>
              <p:cNvSpPr>
                <a:spLocks noChangeShapeType="1"/>
              </p:cNvSpPr>
              <p:nvPr/>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43"/>
              <p:cNvSpPr>
                <a:spLocks noChangeShapeType="1"/>
              </p:cNvSpPr>
              <p:nvPr/>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44"/>
              <p:cNvSpPr>
                <a:spLocks noChangeShapeType="1"/>
              </p:cNvSpPr>
              <p:nvPr/>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45"/>
              <p:cNvSpPr>
                <a:spLocks noChangeShapeType="1"/>
              </p:cNvSpPr>
              <p:nvPr/>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46"/>
              <p:cNvSpPr>
                <a:spLocks noChangeShapeType="1"/>
              </p:cNvSpPr>
              <p:nvPr/>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47"/>
              <p:cNvSpPr>
                <a:spLocks noChangeShapeType="1"/>
              </p:cNvSpPr>
              <p:nvPr/>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48"/>
              <p:cNvSpPr>
                <a:spLocks noChangeShapeType="1"/>
              </p:cNvSpPr>
              <p:nvPr/>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49"/>
              <p:cNvSpPr>
                <a:spLocks noChangeShapeType="1"/>
              </p:cNvSpPr>
              <p:nvPr/>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50"/>
              <p:cNvSpPr>
                <a:spLocks noChangeShapeType="1"/>
              </p:cNvSpPr>
              <p:nvPr/>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2" name="Line 51"/>
              <p:cNvSpPr>
                <a:spLocks noChangeShapeType="1"/>
              </p:cNvSpPr>
              <p:nvPr/>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52"/>
              <p:cNvSpPr>
                <a:spLocks noChangeShapeType="1"/>
              </p:cNvSpPr>
              <p:nvPr/>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53"/>
              <p:cNvSpPr>
                <a:spLocks noChangeShapeType="1"/>
              </p:cNvSpPr>
              <p:nvPr/>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54"/>
              <p:cNvSpPr>
                <a:spLocks noChangeShapeType="1"/>
              </p:cNvSpPr>
              <p:nvPr/>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55"/>
              <p:cNvSpPr>
                <a:spLocks noChangeShapeType="1"/>
              </p:cNvSpPr>
              <p:nvPr/>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56"/>
              <p:cNvSpPr>
                <a:spLocks noChangeShapeType="1"/>
              </p:cNvSpPr>
              <p:nvPr/>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57"/>
              <p:cNvSpPr>
                <a:spLocks noChangeShapeType="1"/>
              </p:cNvSpPr>
              <p:nvPr/>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58"/>
              <p:cNvSpPr>
                <a:spLocks noChangeShapeType="1"/>
              </p:cNvSpPr>
              <p:nvPr/>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59"/>
              <p:cNvSpPr>
                <a:spLocks noChangeShapeType="1"/>
              </p:cNvSpPr>
              <p:nvPr/>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60"/>
              <p:cNvSpPr>
                <a:spLocks noChangeShapeType="1"/>
              </p:cNvSpPr>
              <p:nvPr/>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61"/>
              <p:cNvSpPr>
                <a:spLocks noChangeShapeType="1"/>
              </p:cNvSpPr>
              <p:nvPr/>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62"/>
              <p:cNvSpPr>
                <a:spLocks noChangeShapeType="1"/>
              </p:cNvSpPr>
              <p:nvPr/>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63"/>
              <p:cNvSpPr>
                <a:spLocks noChangeShapeType="1"/>
              </p:cNvSpPr>
              <p:nvPr/>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64"/>
              <p:cNvSpPr>
                <a:spLocks noChangeShapeType="1"/>
              </p:cNvSpPr>
              <p:nvPr/>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65"/>
              <p:cNvSpPr>
                <a:spLocks noChangeShapeType="1"/>
              </p:cNvSpPr>
              <p:nvPr/>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66"/>
              <p:cNvSpPr>
                <a:spLocks noChangeShapeType="1"/>
              </p:cNvSpPr>
              <p:nvPr/>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67"/>
              <p:cNvSpPr>
                <a:spLocks noChangeShapeType="1"/>
              </p:cNvSpPr>
              <p:nvPr/>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68"/>
              <p:cNvSpPr>
                <a:spLocks noChangeShapeType="1"/>
              </p:cNvSpPr>
              <p:nvPr/>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69"/>
              <p:cNvSpPr>
                <a:spLocks noChangeShapeType="1"/>
              </p:cNvSpPr>
              <p:nvPr/>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70"/>
              <p:cNvSpPr>
                <a:spLocks noChangeShapeType="1"/>
              </p:cNvSpPr>
              <p:nvPr/>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71"/>
              <p:cNvSpPr>
                <a:spLocks noChangeShapeType="1"/>
              </p:cNvSpPr>
              <p:nvPr/>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72"/>
              <p:cNvSpPr>
                <a:spLocks noChangeShapeType="1"/>
              </p:cNvSpPr>
              <p:nvPr/>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73"/>
              <p:cNvSpPr>
                <a:spLocks noChangeShapeType="1"/>
              </p:cNvSpPr>
              <p:nvPr/>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74"/>
              <p:cNvSpPr>
                <a:spLocks noChangeShapeType="1"/>
              </p:cNvSpPr>
              <p:nvPr/>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75"/>
              <p:cNvSpPr>
                <a:spLocks noChangeShapeType="1"/>
              </p:cNvSpPr>
              <p:nvPr/>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76"/>
              <p:cNvSpPr>
                <a:spLocks noChangeShapeType="1"/>
              </p:cNvSpPr>
              <p:nvPr/>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77"/>
              <p:cNvSpPr>
                <a:spLocks noChangeShapeType="1"/>
              </p:cNvSpPr>
              <p:nvPr/>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78"/>
              <p:cNvSpPr>
                <a:spLocks noChangeShapeType="1"/>
              </p:cNvSpPr>
              <p:nvPr/>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79"/>
              <p:cNvSpPr>
                <a:spLocks noChangeShapeType="1"/>
              </p:cNvSpPr>
              <p:nvPr/>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80"/>
              <p:cNvSpPr>
                <a:spLocks noChangeShapeType="1"/>
              </p:cNvSpPr>
              <p:nvPr/>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81"/>
              <p:cNvSpPr>
                <a:spLocks noChangeShapeType="1"/>
              </p:cNvSpPr>
              <p:nvPr/>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82"/>
              <p:cNvSpPr>
                <a:spLocks noChangeShapeType="1"/>
              </p:cNvSpPr>
              <p:nvPr/>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83"/>
              <p:cNvSpPr>
                <a:spLocks noChangeShapeType="1"/>
              </p:cNvSpPr>
              <p:nvPr/>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84"/>
              <p:cNvSpPr>
                <a:spLocks noChangeShapeType="1"/>
              </p:cNvSpPr>
              <p:nvPr/>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85"/>
              <p:cNvSpPr>
                <a:spLocks noChangeShapeType="1"/>
              </p:cNvSpPr>
              <p:nvPr/>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86"/>
              <p:cNvSpPr>
                <a:spLocks noChangeShapeType="1"/>
              </p:cNvSpPr>
              <p:nvPr/>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87"/>
              <p:cNvSpPr>
                <a:spLocks noChangeShapeType="1"/>
              </p:cNvSpPr>
              <p:nvPr/>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88"/>
              <p:cNvSpPr>
                <a:spLocks noChangeShapeType="1"/>
              </p:cNvSpPr>
              <p:nvPr/>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89"/>
              <p:cNvSpPr>
                <a:spLocks noChangeShapeType="1"/>
              </p:cNvSpPr>
              <p:nvPr/>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90"/>
              <p:cNvSpPr>
                <a:spLocks noChangeShapeType="1"/>
              </p:cNvSpPr>
              <p:nvPr/>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91"/>
              <p:cNvSpPr>
                <a:spLocks noChangeShapeType="1"/>
              </p:cNvSpPr>
              <p:nvPr/>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92"/>
              <p:cNvSpPr>
                <a:spLocks noChangeShapeType="1"/>
              </p:cNvSpPr>
              <p:nvPr/>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93"/>
              <p:cNvSpPr>
                <a:spLocks noChangeShapeType="1"/>
              </p:cNvSpPr>
              <p:nvPr/>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94"/>
              <p:cNvSpPr>
                <a:spLocks noChangeShapeType="1"/>
              </p:cNvSpPr>
              <p:nvPr/>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95"/>
              <p:cNvSpPr>
                <a:spLocks noChangeShapeType="1"/>
              </p:cNvSpPr>
              <p:nvPr/>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96"/>
              <p:cNvSpPr>
                <a:spLocks noChangeShapeType="1"/>
              </p:cNvSpPr>
              <p:nvPr/>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97"/>
              <p:cNvSpPr>
                <a:spLocks noChangeShapeType="1"/>
              </p:cNvSpPr>
              <p:nvPr/>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98"/>
              <p:cNvSpPr>
                <a:spLocks noChangeShapeType="1"/>
              </p:cNvSpPr>
              <p:nvPr/>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99"/>
              <p:cNvSpPr>
                <a:spLocks noChangeShapeType="1"/>
              </p:cNvSpPr>
              <p:nvPr/>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100"/>
              <p:cNvSpPr>
                <a:spLocks noChangeShapeType="1"/>
              </p:cNvSpPr>
              <p:nvPr/>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9"/>
              <p:cNvSpPr>
                <a:spLocks noChangeShapeType="1"/>
              </p:cNvSpPr>
              <p:nvPr/>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9"/>
              <p:cNvSpPr>
                <a:spLocks noChangeShapeType="1"/>
              </p:cNvSpPr>
              <p:nvPr/>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9"/>
              <p:cNvSpPr>
                <a:spLocks noChangeShapeType="1"/>
              </p:cNvSpPr>
              <p:nvPr/>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9"/>
              <p:cNvSpPr>
                <a:spLocks noChangeShapeType="1"/>
              </p:cNvSpPr>
              <p:nvPr/>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9"/>
              <p:cNvSpPr>
                <a:spLocks noChangeShapeType="1"/>
              </p:cNvSpPr>
              <p:nvPr/>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70"/>
              <p:cNvSpPr>
                <a:spLocks noChangeShapeType="1"/>
              </p:cNvSpPr>
              <p:nvPr/>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5" name="Rectangle 104"/>
            <p:cNvSpPr>
              <a:spLocks noChangeArrowheads="1"/>
            </p:cNvSpPr>
            <p:nvPr/>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6" name="グループ化 5"/>
            <p:cNvGrpSpPr/>
            <p:nvPr/>
          </p:nvGrpSpPr>
          <p:grpSpPr bwMode="gray">
            <a:xfrm>
              <a:off x="198089" y="1295486"/>
              <a:ext cx="9504000" cy="4897176"/>
              <a:chOff x="198089" y="1295486"/>
              <a:chExt cx="9504000" cy="4897176"/>
            </a:xfrm>
          </p:grpSpPr>
          <p:sp>
            <p:nvSpPr>
              <p:cNvPr id="7" name="Line 4"/>
              <p:cNvSpPr>
                <a:spLocks noChangeShapeType="1"/>
              </p:cNvSpPr>
              <p:nvPr/>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 name="Line 5"/>
              <p:cNvSpPr>
                <a:spLocks noChangeShapeType="1"/>
              </p:cNvSpPr>
              <p:nvPr/>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 name="Line 6"/>
              <p:cNvSpPr>
                <a:spLocks noChangeShapeType="1"/>
              </p:cNvSpPr>
              <p:nvPr/>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 name="Line 7"/>
              <p:cNvSpPr>
                <a:spLocks noChangeShapeType="1"/>
              </p:cNvSpPr>
              <p:nvPr/>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 name="Line 8"/>
              <p:cNvSpPr>
                <a:spLocks noChangeShapeType="1"/>
              </p:cNvSpPr>
              <p:nvPr/>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2" name="Line 9"/>
              <p:cNvSpPr>
                <a:spLocks noChangeShapeType="1"/>
              </p:cNvSpPr>
              <p:nvPr/>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3" name="Line 10"/>
              <p:cNvSpPr>
                <a:spLocks noChangeShapeType="1"/>
              </p:cNvSpPr>
              <p:nvPr/>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4" name="Line 11"/>
              <p:cNvSpPr>
                <a:spLocks noChangeShapeType="1"/>
              </p:cNvSpPr>
              <p:nvPr/>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5" name="Line 12"/>
              <p:cNvSpPr>
                <a:spLocks noChangeShapeType="1"/>
              </p:cNvSpPr>
              <p:nvPr/>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6" name="Line 13"/>
              <p:cNvSpPr>
                <a:spLocks noChangeShapeType="1"/>
              </p:cNvSpPr>
              <p:nvPr/>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7" name="Line 14"/>
              <p:cNvSpPr>
                <a:spLocks noChangeShapeType="1"/>
              </p:cNvSpPr>
              <p:nvPr/>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15"/>
              <p:cNvSpPr>
                <a:spLocks noChangeShapeType="1"/>
              </p:cNvSpPr>
              <p:nvPr/>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16"/>
              <p:cNvSpPr>
                <a:spLocks noChangeShapeType="1"/>
              </p:cNvSpPr>
              <p:nvPr/>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17"/>
              <p:cNvSpPr>
                <a:spLocks noChangeShapeType="1"/>
              </p:cNvSpPr>
              <p:nvPr/>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18"/>
              <p:cNvSpPr>
                <a:spLocks noChangeShapeType="1"/>
              </p:cNvSpPr>
              <p:nvPr/>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19"/>
              <p:cNvSpPr>
                <a:spLocks noChangeShapeType="1"/>
              </p:cNvSpPr>
              <p:nvPr/>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20"/>
              <p:cNvSpPr>
                <a:spLocks noChangeShapeType="1"/>
              </p:cNvSpPr>
              <p:nvPr/>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21"/>
              <p:cNvSpPr>
                <a:spLocks noChangeShapeType="1"/>
              </p:cNvSpPr>
              <p:nvPr/>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22"/>
              <p:cNvSpPr>
                <a:spLocks noChangeShapeType="1"/>
              </p:cNvSpPr>
              <p:nvPr/>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23"/>
              <p:cNvSpPr>
                <a:spLocks noChangeShapeType="1"/>
              </p:cNvSpPr>
              <p:nvPr/>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24"/>
              <p:cNvSpPr>
                <a:spLocks noChangeShapeType="1"/>
              </p:cNvSpPr>
              <p:nvPr/>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25"/>
              <p:cNvSpPr>
                <a:spLocks noChangeShapeType="1"/>
              </p:cNvSpPr>
              <p:nvPr/>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26"/>
              <p:cNvSpPr>
                <a:spLocks noChangeShapeType="1"/>
              </p:cNvSpPr>
              <p:nvPr/>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28"/>
              <p:cNvSpPr>
                <a:spLocks noChangeShapeType="1"/>
              </p:cNvSpPr>
              <p:nvPr/>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29"/>
              <p:cNvSpPr>
                <a:spLocks noChangeShapeType="1"/>
              </p:cNvSpPr>
              <p:nvPr/>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30"/>
              <p:cNvSpPr>
                <a:spLocks noChangeShapeType="1"/>
              </p:cNvSpPr>
              <p:nvPr/>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31"/>
              <p:cNvSpPr>
                <a:spLocks noChangeShapeType="1"/>
              </p:cNvSpPr>
              <p:nvPr/>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32"/>
              <p:cNvSpPr>
                <a:spLocks noChangeShapeType="1"/>
              </p:cNvSpPr>
              <p:nvPr/>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33"/>
              <p:cNvSpPr>
                <a:spLocks noChangeShapeType="1"/>
              </p:cNvSpPr>
              <p:nvPr/>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34"/>
              <p:cNvSpPr>
                <a:spLocks noChangeShapeType="1"/>
              </p:cNvSpPr>
              <p:nvPr/>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35"/>
              <p:cNvSpPr>
                <a:spLocks noChangeShapeType="1"/>
              </p:cNvSpPr>
              <p:nvPr/>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36"/>
              <p:cNvSpPr>
                <a:spLocks noChangeShapeType="1"/>
              </p:cNvSpPr>
              <p:nvPr/>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37"/>
              <p:cNvSpPr>
                <a:spLocks noChangeShapeType="1"/>
              </p:cNvSpPr>
              <p:nvPr/>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38"/>
              <p:cNvSpPr>
                <a:spLocks noChangeShapeType="1"/>
              </p:cNvSpPr>
              <p:nvPr/>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39"/>
              <p:cNvSpPr>
                <a:spLocks noChangeShapeType="1"/>
              </p:cNvSpPr>
              <p:nvPr/>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sp>
        <p:nvSpPr>
          <p:cNvPr id="108" name="正方形/長方形 107">
            <a:extLst>
              <a:ext uri="{FF2B5EF4-FFF2-40B4-BE49-F238E27FC236}">
                <a16:creationId xmlns:a16="http://schemas.microsoft.com/office/drawing/2014/main" id="{2F04C2CD-5D05-4859-94C2-50CAA83DA3C6}"/>
              </a:ext>
            </a:extLst>
          </p:cNvPr>
          <p:cNvSpPr/>
          <p:nvPr/>
        </p:nvSpPr>
        <p:spPr bwMode="gray">
          <a:xfrm>
            <a:off x="198088" y="368660"/>
            <a:ext cx="9579443" cy="29549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10" name="テキスト プレースホルダー 3">
            <a:extLst>
              <a:ext uri="{FF2B5EF4-FFF2-40B4-BE49-F238E27FC236}">
                <a16:creationId xmlns:a16="http://schemas.microsoft.com/office/drawing/2014/main" id="{2E442112-7A70-4856-9832-94CF129E7727}"/>
              </a:ext>
            </a:extLst>
          </p:cNvPr>
          <p:cNvSpPr txBox="1">
            <a:spLocks/>
          </p:cNvSpPr>
          <p:nvPr/>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a:p>
        </p:txBody>
      </p:sp>
    </p:spTree>
    <p:extLst>
      <p:ext uri="{BB962C8B-B14F-4D97-AF65-F5344CB8AC3E}">
        <p14:creationId xmlns:p14="http://schemas.microsoft.com/office/powerpoint/2010/main" val="42457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a:t>マスター タイトルの書式設定</a:t>
            </a:r>
          </a:p>
        </p:txBody>
      </p:sp>
      <p:sp>
        <p:nvSpPr>
          <p:cNvPr id="7" name="テキスト プレースホルダー 6"/>
          <p:cNvSpPr>
            <a:spLocks noGrp="1"/>
          </p:cNvSpPr>
          <p:nvPr>
            <p:ph type="body" sz="quarter" idx="13"/>
          </p:nvPr>
        </p:nvSpPr>
        <p:spPr>
          <a:xfrm>
            <a:off x="200025" y="988739"/>
            <a:ext cx="9505950" cy="640062"/>
          </a:xfrm>
        </p:spPr>
        <p:txBody>
          <a:bodyPr/>
          <a:lstStyle>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p:txBody>
      </p:sp>
      <p:cxnSp>
        <p:nvCxnSpPr>
          <p:cNvPr id="4" name="直線コネクタ 3"/>
          <p:cNvCxnSpPr/>
          <p:nvPr userDrawn="1"/>
        </p:nvCxnSpPr>
        <p:spPr>
          <a:xfrm flipH="1">
            <a:off x="200025" y="908720"/>
            <a:ext cx="9513094" cy="0"/>
          </a:xfrm>
          <a:prstGeom prst="line">
            <a:avLst/>
          </a:prstGeom>
          <a:ln>
            <a:solidFill>
              <a:srgbClr val="0072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8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907200"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1"/>
            <a:ext cx="3896710"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a:xfrm>
            <a:off x="0" y="-1"/>
            <a:ext cx="9906000" cy="606049"/>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1314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8" name="直線コネクタ 117">
            <a:extLst>
              <a:ext uri="{FF2B5EF4-FFF2-40B4-BE49-F238E27FC236}">
                <a16:creationId xmlns:a16="http://schemas.microsoft.com/office/drawing/2014/main" id="{F611991D-AF9E-4078-A374-6A93C386EA22}"/>
              </a:ext>
            </a:extLst>
          </p:cNvPr>
          <p:cNvCxnSpPr/>
          <p:nvPr/>
        </p:nvCxnSpPr>
        <p:spPr bwMode="gray">
          <a:xfrm>
            <a:off x="199556" y="515676"/>
            <a:ext cx="95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199556" y="136843"/>
            <a:ext cx="9505949" cy="369332"/>
          </a:xfrm>
          <a:prstGeom prst="rect">
            <a:avLst/>
          </a:prstGeom>
        </p:spPr>
        <p:txBody>
          <a:bodyPr vert="horz" lIns="36000" tIns="45720" rIns="0" bIns="45720" rtlCol="0" anchor="ctr">
            <a:noAutofit/>
          </a:bodyPr>
          <a:lstStyle/>
          <a:p>
            <a:r>
              <a:rPr lang="ja-JP" altLang="en-US"/>
              <a:t>マスター タイトルの書式設定</a:t>
            </a:r>
            <a:endParaRPr lang="en-US"/>
          </a:p>
        </p:txBody>
      </p:sp>
      <p:grpSp>
        <p:nvGrpSpPr>
          <p:cNvPr id="13" name="グループ化 12"/>
          <p:cNvGrpSpPr/>
          <p:nvPr/>
        </p:nvGrpSpPr>
        <p:grpSpPr bwMode="gray">
          <a:xfrm>
            <a:off x="198089" y="1153839"/>
            <a:ext cx="9505951" cy="5040000"/>
            <a:chOff x="198089" y="1153839"/>
            <a:chExt cx="9505951" cy="5040000"/>
          </a:xfrm>
        </p:grpSpPr>
        <p:grpSp>
          <p:nvGrpSpPr>
            <p:cNvPr id="14" name="Group 40"/>
            <p:cNvGrpSpPr>
              <a:grpSpLocks/>
            </p:cNvGrpSpPr>
            <p:nvPr/>
          </p:nvGrpSpPr>
          <p:grpSpPr bwMode="gray">
            <a:xfrm>
              <a:off x="198089" y="1153839"/>
              <a:ext cx="9359903" cy="5040000"/>
              <a:chOff x="397" y="737"/>
              <a:chExt cx="5896" cy="3447"/>
            </a:xfrm>
          </p:grpSpPr>
          <p:sp>
            <p:nvSpPr>
              <p:cNvPr id="52" name="Line 41"/>
              <p:cNvSpPr>
                <a:spLocks noChangeShapeType="1"/>
              </p:cNvSpPr>
              <p:nvPr/>
            </p:nvSpPr>
            <p:spPr bwMode="gray">
              <a:xfrm>
                <a:off x="4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3" name="Line 42"/>
              <p:cNvSpPr>
                <a:spLocks noChangeShapeType="1"/>
              </p:cNvSpPr>
              <p:nvPr/>
            </p:nvSpPr>
            <p:spPr bwMode="gray">
              <a:xfrm>
                <a:off x="5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4" name="Line 43"/>
              <p:cNvSpPr>
                <a:spLocks noChangeShapeType="1"/>
              </p:cNvSpPr>
              <p:nvPr/>
            </p:nvSpPr>
            <p:spPr bwMode="gray">
              <a:xfrm>
                <a:off x="67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5" name="Line 44"/>
              <p:cNvSpPr>
                <a:spLocks noChangeShapeType="1"/>
              </p:cNvSpPr>
              <p:nvPr/>
            </p:nvSpPr>
            <p:spPr bwMode="gray">
              <a:xfrm>
                <a:off x="7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6" name="Line 45"/>
              <p:cNvSpPr>
                <a:spLocks noChangeShapeType="1"/>
              </p:cNvSpPr>
              <p:nvPr/>
            </p:nvSpPr>
            <p:spPr bwMode="gray">
              <a:xfrm>
                <a:off x="8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7" name="Line 46"/>
              <p:cNvSpPr>
                <a:spLocks noChangeShapeType="1"/>
              </p:cNvSpPr>
              <p:nvPr/>
            </p:nvSpPr>
            <p:spPr bwMode="gray">
              <a:xfrm>
                <a:off x="9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8" name="Line 47"/>
              <p:cNvSpPr>
                <a:spLocks noChangeShapeType="1"/>
              </p:cNvSpPr>
              <p:nvPr/>
            </p:nvSpPr>
            <p:spPr bwMode="gray">
              <a:xfrm>
                <a:off x="103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9" name="Line 48"/>
              <p:cNvSpPr>
                <a:spLocks noChangeShapeType="1"/>
              </p:cNvSpPr>
              <p:nvPr/>
            </p:nvSpPr>
            <p:spPr bwMode="gray">
              <a:xfrm>
                <a:off x="11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0" name="Line 49"/>
              <p:cNvSpPr>
                <a:spLocks noChangeShapeType="1"/>
              </p:cNvSpPr>
              <p:nvPr/>
            </p:nvSpPr>
            <p:spPr bwMode="gray">
              <a:xfrm>
                <a:off x="12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1" name="Line 50"/>
              <p:cNvSpPr>
                <a:spLocks noChangeShapeType="1"/>
              </p:cNvSpPr>
              <p:nvPr/>
            </p:nvSpPr>
            <p:spPr bwMode="gray">
              <a:xfrm>
                <a:off x="130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2" name="Line 51"/>
              <p:cNvSpPr>
                <a:spLocks noChangeShapeType="1"/>
              </p:cNvSpPr>
              <p:nvPr/>
            </p:nvSpPr>
            <p:spPr bwMode="gray">
              <a:xfrm>
                <a:off x="13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3" name="Line 52"/>
              <p:cNvSpPr>
                <a:spLocks noChangeShapeType="1"/>
              </p:cNvSpPr>
              <p:nvPr/>
            </p:nvSpPr>
            <p:spPr bwMode="gray">
              <a:xfrm>
                <a:off x="14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4" name="Line 53"/>
              <p:cNvSpPr>
                <a:spLocks noChangeShapeType="1"/>
              </p:cNvSpPr>
              <p:nvPr/>
            </p:nvSpPr>
            <p:spPr bwMode="gray">
              <a:xfrm>
                <a:off x="15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5" name="Line 54"/>
              <p:cNvSpPr>
                <a:spLocks noChangeShapeType="1"/>
              </p:cNvSpPr>
              <p:nvPr/>
            </p:nvSpPr>
            <p:spPr bwMode="gray">
              <a:xfrm>
                <a:off x="166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6" name="Line 55"/>
              <p:cNvSpPr>
                <a:spLocks noChangeShapeType="1"/>
              </p:cNvSpPr>
              <p:nvPr/>
            </p:nvSpPr>
            <p:spPr bwMode="gray">
              <a:xfrm>
                <a:off x="17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7" name="Line 56"/>
              <p:cNvSpPr>
                <a:spLocks noChangeShapeType="1"/>
              </p:cNvSpPr>
              <p:nvPr/>
            </p:nvSpPr>
            <p:spPr bwMode="gray">
              <a:xfrm>
                <a:off x="18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8" name="Line 57"/>
              <p:cNvSpPr>
                <a:spLocks noChangeShapeType="1"/>
              </p:cNvSpPr>
              <p:nvPr/>
            </p:nvSpPr>
            <p:spPr bwMode="gray">
              <a:xfrm>
                <a:off x="19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69" name="Line 58"/>
              <p:cNvSpPr>
                <a:spLocks noChangeShapeType="1"/>
              </p:cNvSpPr>
              <p:nvPr/>
            </p:nvSpPr>
            <p:spPr bwMode="gray">
              <a:xfrm>
                <a:off x="203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0" name="Line 59"/>
              <p:cNvSpPr>
                <a:spLocks noChangeShapeType="1"/>
              </p:cNvSpPr>
              <p:nvPr/>
            </p:nvSpPr>
            <p:spPr bwMode="gray">
              <a:xfrm>
                <a:off x="21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1" name="Line 60"/>
              <p:cNvSpPr>
                <a:spLocks noChangeShapeType="1"/>
              </p:cNvSpPr>
              <p:nvPr/>
            </p:nvSpPr>
            <p:spPr bwMode="gray">
              <a:xfrm>
                <a:off x="22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2" name="Line 61"/>
              <p:cNvSpPr>
                <a:spLocks noChangeShapeType="1"/>
              </p:cNvSpPr>
              <p:nvPr/>
            </p:nvSpPr>
            <p:spPr bwMode="gray">
              <a:xfrm>
                <a:off x="23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3" name="Line 62"/>
              <p:cNvSpPr>
                <a:spLocks noChangeShapeType="1"/>
              </p:cNvSpPr>
              <p:nvPr/>
            </p:nvSpPr>
            <p:spPr bwMode="gray">
              <a:xfrm>
                <a:off x="23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4" name="Line 63"/>
              <p:cNvSpPr>
                <a:spLocks noChangeShapeType="1"/>
              </p:cNvSpPr>
              <p:nvPr/>
            </p:nvSpPr>
            <p:spPr bwMode="gray">
              <a:xfrm>
                <a:off x="248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5" name="Line 64"/>
              <p:cNvSpPr>
                <a:spLocks noChangeShapeType="1"/>
              </p:cNvSpPr>
              <p:nvPr/>
            </p:nvSpPr>
            <p:spPr bwMode="gray">
              <a:xfrm>
                <a:off x="257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6" name="Line 65"/>
              <p:cNvSpPr>
                <a:spLocks noChangeShapeType="1"/>
              </p:cNvSpPr>
              <p:nvPr/>
            </p:nvSpPr>
            <p:spPr bwMode="gray">
              <a:xfrm>
                <a:off x="266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7" name="Line 66"/>
              <p:cNvSpPr>
                <a:spLocks noChangeShapeType="1"/>
              </p:cNvSpPr>
              <p:nvPr/>
            </p:nvSpPr>
            <p:spPr bwMode="gray">
              <a:xfrm>
                <a:off x="275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8" name="Line 67"/>
              <p:cNvSpPr>
                <a:spLocks noChangeShapeType="1"/>
              </p:cNvSpPr>
              <p:nvPr/>
            </p:nvSpPr>
            <p:spPr bwMode="gray">
              <a:xfrm>
                <a:off x="284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79" name="Line 68"/>
              <p:cNvSpPr>
                <a:spLocks noChangeShapeType="1"/>
              </p:cNvSpPr>
              <p:nvPr/>
            </p:nvSpPr>
            <p:spPr bwMode="gray">
              <a:xfrm>
                <a:off x="293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0" name="Line 69"/>
              <p:cNvSpPr>
                <a:spLocks noChangeShapeType="1"/>
              </p:cNvSpPr>
              <p:nvPr/>
            </p:nvSpPr>
            <p:spPr bwMode="gray">
              <a:xfrm>
                <a:off x="302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1" name="Line 70"/>
              <p:cNvSpPr>
                <a:spLocks noChangeShapeType="1"/>
              </p:cNvSpPr>
              <p:nvPr/>
            </p:nvSpPr>
            <p:spPr bwMode="gray">
              <a:xfrm>
                <a:off x="320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2" name="Line 71"/>
              <p:cNvSpPr>
                <a:spLocks noChangeShapeType="1"/>
              </p:cNvSpPr>
              <p:nvPr/>
            </p:nvSpPr>
            <p:spPr bwMode="gray">
              <a:xfrm>
                <a:off x="329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3" name="Line 72"/>
              <p:cNvSpPr>
                <a:spLocks noChangeShapeType="1"/>
              </p:cNvSpPr>
              <p:nvPr/>
            </p:nvSpPr>
            <p:spPr bwMode="gray">
              <a:xfrm>
                <a:off x="339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4" name="Line 73"/>
              <p:cNvSpPr>
                <a:spLocks noChangeShapeType="1"/>
              </p:cNvSpPr>
              <p:nvPr/>
            </p:nvSpPr>
            <p:spPr bwMode="gray">
              <a:xfrm>
                <a:off x="348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5" name="Line 74"/>
              <p:cNvSpPr>
                <a:spLocks noChangeShapeType="1"/>
              </p:cNvSpPr>
              <p:nvPr/>
            </p:nvSpPr>
            <p:spPr bwMode="gray">
              <a:xfrm>
                <a:off x="357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6" name="Line 75"/>
              <p:cNvSpPr>
                <a:spLocks noChangeShapeType="1"/>
              </p:cNvSpPr>
              <p:nvPr/>
            </p:nvSpPr>
            <p:spPr bwMode="gray">
              <a:xfrm>
                <a:off x="366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7" name="Line 76"/>
              <p:cNvSpPr>
                <a:spLocks noChangeShapeType="1"/>
              </p:cNvSpPr>
              <p:nvPr/>
            </p:nvSpPr>
            <p:spPr bwMode="gray">
              <a:xfrm>
                <a:off x="375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8" name="Line 77"/>
              <p:cNvSpPr>
                <a:spLocks noChangeShapeType="1"/>
              </p:cNvSpPr>
              <p:nvPr/>
            </p:nvSpPr>
            <p:spPr bwMode="gray">
              <a:xfrm>
                <a:off x="384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89" name="Line 78"/>
              <p:cNvSpPr>
                <a:spLocks noChangeShapeType="1"/>
              </p:cNvSpPr>
              <p:nvPr/>
            </p:nvSpPr>
            <p:spPr bwMode="gray">
              <a:xfrm>
                <a:off x="393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0" name="Line 79"/>
              <p:cNvSpPr>
                <a:spLocks noChangeShapeType="1"/>
              </p:cNvSpPr>
              <p:nvPr/>
            </p:nvSpPr>
            <p:spPr bwMode="gray">
              <a:xfrm>
                <a:off x="402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1" name="Line 80"/>
              <p:cNvSpPr>
                <a:spLocks noChangeShapeType="1"/>
              </p:cNvSpPr>
              <p:nvPr/>
            </p:nvSpPr>
            <p:spPr bwMode="gray">
              <a:xfrm>
                <a:off x="411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2" name="Line 81"/>
              <p:cNvSpPr>
                <a:spLocks noChangeShapeType="1"/>
              </p:cNvSpPr>
              <p:nvPr/>
            </p:nvSpPr>
            <p:spPr bwMode="gray">
              <a:xfrm>
                <a:off x="420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3" name="Line 82"/>
              <p:cNvSpPr>
                <a:spLocks noChangeShapeType="1"/>
              </p:cNvSpPr>
              <p:nvPr/>
            </p:nvSpPr>
            <p:spPr bwMode="gray">
              <a:xfrm>
                <a:off x="42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4" name="Line 83"/>
              <p:cNvSpPr>
                <a:spLocks noChangeShapeType="1"/>
              </p:cNvSpPr>
              <p:nvPr/>
            </p:nvSpPr>
            <p:spPr bwMode="gray">
              <a:xfrm>
                <a:off x="43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5" name="Line 84"/>
              <p:cNvSpPr>
                <a:spLocks noChangeShapeType="1"/>
              </p:cNvSpPr>
              <p:nvPr/>
            </p:nvSpPr>
            <p:spPr bwMode="gray">
              <a:xfrm>
                <a:off x="44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6" name="Line 85"/>
              <p:cNvSpPr>
                <a:spLocks noChangeShapeType="1"/>
              </p:cNvSpPr>
              <p:nvPr/>
            </p:nvSpPr>
            <p:spPr bwMode="gray">
              <a:xfrm>
                <a:off x="456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7" name="Line 86"/>
              <p:cNvSpPr>
                <a:spLocks noChangeShapeType="1"/>
              </p:cNvSpPr>
              <p:nvPr/>
            </p:nvSpPr>
            <p:spPr bwMode="gray">
              <a:xfrm>
                <a:off x="46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8" name="Line 87"/>
              <p:cNvSpPr>
                <a:spLocks noChangeShapeType="1"/>
              </p:cNvSpPr>
              <p:nvPr/>
            </p:nvSpPr>
            <p:spPr bwMode="gray">
              <a:xfrm>
                <a:off x="47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99" name="Line 88"/>
              <p:cNvSpPr>
                <a:spLocks noChangeShapeType="1"/>
              </p:cNvSpPr>
              <p:nvPr/>
            </p:nvSpPr>
            <p:spPr bwMode="gray">
              <a:xfrm>
                <a:off x="48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0" name="Line 89"/>
              <p:cNvSpPr>
                <a:spLocks noChangeShapeType="1"/>
              </p:cNvSpPr>
              <p:nvPr/>
            </p:nvSpPr>
            <p:spPr bwMode="gray">
              <a:xfrm>
                <a:off x="493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1" name="Line 90"/>
              <p:cNvSpPr>
                <a:spLocks noChangeShapeType="1"/>
              </p:cNvSpPr>
              <p:nvPr/>
            </p:nvSpPr>
            <p:spPr bwMode="gray">
              <a:xfrm>
                <a:off x="50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2" name="Line 91"/>
              <p:cNvSpPr>
                <a:spLocks noChangeShapeType="1"/>
              </p:cNvSpPr>
              <p:nvPr/>
            </p:nvSpPr>
            <p:spPr bwMode="gray">
              <a:xfrm>
                <a:off x="51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3" name="Line 92"/>
              <p:cNvSpPr>
                <a:spLocks noChangeShapeType="1"/>
              </p:cNvSpPr>
              <p:nvPr/>
            </p:nvSpPr>
            <p:spPr bwMode="gray">
              <a:xfrm>
                <a:off x="520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4" name="Line 93"/>
              <p:cNvSpPr>
                <a:spLocks noChangeShapeType="1"/>
              </p:cNvSpPr>
              <p:nvPr/>
            </p:nvSpPr>
            <p:spPr bwMode="gray">
              <a:xfrm>
                <a:off x="52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5" name="Line 94"/>
              <p:cNvSpPr>
                <a:spLocks noChangeShapeType="1"/>
              </p:cNvSpPr>
              <p:nvPr/>
            </p:nvSpPr>
            <p:spPr bwMode="gray">
              <a:xfrm>
                <a:off x="53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6" name="Line 95"/>
              <p:cNvSpPr>
                <a:spLocks noChangeShapeType="1"/>
              </p:cNvSpPr>
              <p:nvPr/>
            </p:nvSpPr>
            <p:spPr bwMode="gray">
              <a:xfrm>
                <a:off x="54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7" name="Line 96"/>
              <p:cNvSpPr>
                <a:spLocks noChangeShapeType="1"/>
              </p:cNvSpPr>
              <p:nvPr/>
            </p:nvSpPr>
            <p:spPr bwMode="gray">
              <a:xfrm>
                <a:off x="556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8" name="Line 97"/>
              <p:cNvSpPr>
                <a:spLocks noChangeShapeType="1"/>
              </p:cNvSpPr>
              <p:nvPr/>
            </p:nvSpPr>
            <p:spPr bwMode="gray">
              <a:xfrm>
                <a:off x="56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09" name="Line 98"/>
              <p:cNvSpPr>
                <a:spLocks noChangeShapeType="1"/>
              </p:cNvSpPr>
              <p:nvPr/>
            </p:nvSpPr>
            <p:spPr bwMode="gray">
              <a:xfrm>
                <a:off x="57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0" name="Line 99"/>
              <p:cNvSpPr>
                <a:spLocks noChangeShapeType="1"/>
              </p:cNvSpPr>
              <p:nvPr/>
            </p:nvSpPr>
            <p:spPr bwMode="gray">
              <a:xfrm>
                <a:off x="3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1" name="Line 100"/>
              <p:cNvSpPr>
                <a:spLocks noChangeShapeType="1"/>
              </p:cNvSpPr>
              <p:nvPr/>
            </p:nvSpPr>
            <p:spPr bwMode="gray">
              <a:xfrm>
                <a:off x="58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2" name="Line 99"/>
              <p:cNvSpPr>
                <a:spLocks noChangeShapeType="1"/>
              </p:cNvSpPr>
              <p:nvPr/>
            </p:nvSpPr>
            <p:spPr bwMode="gray">
              <a:xfrm>
                <a:off x="593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3" name="Line 99"/>
              <p:cNvSpPr>
                <a:spLocks noChangeShapeType="1"/>
              </p:cNvSpPr>
              <p:nvPr/>
            </p:nvSpPr>
            <p:spPr bwMode="gray">
              <a:xfrm>
                <a:off x="60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4" name="Line 99"/>
              <p:cNvSpPr>
                <a:spLocks noChangeShapeType="1"/>
              </p:cNvSpPr>
              <p:nvPr/>
            </p:nvSpPr>
            <p:spPr bwMode="gray">
              <a:xfrm>
                <a:off x="61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5" name="Line 99"/>
              <p:cNvSpPr>
                <a:spLocks noChangeShapeType="1"/>
              </p:cNvSpPr>
              <p:nvPr/>
            </p:nvSpPr>
            <p:spPr bwMode="gray">
              <a:xfrm>
                <a:off x="62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6" name="Line 99"/>
              <p:cNvSpPr>
                <a:spLocks noChangeShapeType="1"/>
              </p:cNvSpPr>
              <p:nvPr/>
            </p:nvSpPr>
            <p:spPr bwMode="gray">
              <a:xfrm>
                <a:off x="62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17" name="Line 70"/>
              <p:cNvSpPr>
                <a:spLocks noChangeShapeType="1"/>
              </p:cNvSpPr>
              <p:nvPr/>
            </p:nvSpPr>
            <p:spPr bwMode="gray">
              <a:xfrm>
                <a:off x="311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sp>
          <p:nvSpPr>
            <p:cNvPr id="15" name="Rectangle 104"/>
            <p:cNvSpPr>
              <a:spLocks noChangeArrowheads="1"/>
            </p:cNvSpPr>
            <p:nvPr/>
          </p:nvSpPr>
          <p:spPr bwMode="gray">
            <a:xfrm>
              <a:off x="198089" y="1153839"/>
              <a:ext cx="9505951" cy="5038610"/>
            </a:xfrm>
            <a:prstGeom prst="rect">
              <a:avLst/>
            </a:prstGeom>
            <a:noFill/>
            <a:ln w="63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ndParaRPr>
            </a:p>
          </p:txBody>
        </p:sp>
        <p:grpSp>
          <p:nvGrpSpPr>
            <p:cNvPr id="16" name="グループ化 15"/>
            <p:cNvGrpSpPr/>
            <p:nvPr/>
          </p:nvGrpSpPr>
          <p:grpSpPr bwMode="gray">
            <a:xfrm>
              <a:off x="198089" y="1295486"/>
              <a:ext cx="9504000" cy="4897176"/>
              <a:chOff x="198089" y="1295486"/>
              <a:chExt cx="9504000" cy="4897176"/>
            </a:xfrm>
          </p:grpSpPr>
          <p:sp>
            <p:nvSpPr>
              <p:cNvPr id="17" name="Line 4"/>
              <p:cNvSpPr>
                <a:spLocks noChangeShapeType="1"/>
              </p:cNvSpPr>
              <p:nvPr/>
            </p:nvSpPr>
            <p:spPr bwMode="gray">
              <a:xfrm>
                <a:off x="198089" y="6192662"/>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8" name="Line 5"/>
              <p:cNvSpPr>
                <a:spLocks noChangeShapeType="1"/>
              </p:cNvSpPr>
              <p:nvPr/>
            </p:nvSpPr>
            <p:spPr bwMode="gray">
              <a:xfrm>
                <a:off x="198089" y="60486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19" name="Line 6"/>
              <p:cNvSpPr>
                <a:spLocks noChangeShapeType="1"/>
              </p:cNvSpPr>
              <p:nvPr/>
            </p:nvSpPr>
            <p:spPr bwMode="gray">
              <a:xfrm>
                <a:off x="198089" y="59046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0" name="Line 7"/>
              <p:cNvSpPr>
                <a:spLocks noChangeShapeType="1"/>
              </p:cNvSpPr>
              <p:nvPr/>
            </p:nvSpPr>
            <p:spPr bwMode="gray">
              <a:xfrm>
                <a:off x="198089" y="57605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1" name="Line 8"/>
              <p:cNvSpPr>
                <a:spLocks noChangeShapeType="1"/>
              </p:cNvSpPr>
              <p:nvPr/>
            </p:nvSpPr>
            <p:spPr bwMode="gray">
              <a:xfrm>
                <a:off x="198089" y="56165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2" name="Line 9"/>
              <p:cNvSpPr>
                <a:spLocks noChangeShapeType="1"/>
              </p:cNvSpPr>
              <p:nvPr/>
            </p:nvSpPr>
            <p:spPr bwMode="gray">
              <a:xfrm>
                <a:off x="198089" y="54725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3" name="Line 10"/>
              <p:cNvSpPr>
                <a:spLocks noChangeShapeType="1"/>
              </p:cNvSpPr>
              <p:nvPr/>
            </p:nvSpPr>
            <p:spPr bwMode="gray">
              <a:xfrm>
                <a:off x="198089" y="53284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4" name="Line 11"/>
              <p:cNvSpPr>
                <a:spLocks noChangeShapeType="1"/>
              </p:cNvSpPr>
              <p:nvPr/>
            </p:nvSpPr>
            <p:spPr bwMode="gray">
              <a:xfrm>
                <a:off x="198089" y="51844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5" name="Line 12"/>
              <p:cNvSpPr>
                <a:spLocks noChangeShapeType="1"/>
              </p:cNvSpPr>
              <p:nvPr/>
            </p:nvSpPr>
            <p:spPr bwMode="gray">
              <a:xfrm>
                <a:off x="198089" y="50403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6" name="Line 13"/>
              <p:cNvSpPr>
                <a:spLocks noChangeShapeType="1"/>
              </p:cNvSpPr>
              <p:nvPr/>
            </p:nvSpPr>
            <p:spPr bwMode="gray">
              <a:xfrm>
                <a:off x="198089" y="48963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7" name="Line 14"/>
              <p:cNvSpPr>
                <a:spLocks noChangeShapeType="1"/>
              </p:cNvSpPr>
              <p:nvPr/>
            </p:nvSpPr>
            <p:spPr bwMode="gray">
              <a:xfrm>
                <a:off x="198089" y="47523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8" name="Line 15"/>
              <p:cNvSpPr>
                <a:spLocks noChangeShapeType="1"/>
              </p:cNvSpPr>
              <p:nvPr/>
            </p:nvSpPr>
            <p:spPr bwMode="gray">
              <a:xfrm>
                <a:off x="198089" y="46082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29" name="Line 16"/>
              <p:cNvSpPr>
                <a:spLocks noChangeShapeType="1"/>
              </p:cNvSpPr>
              <p:nvPr/>
            </p:nvSpPr>
            <p:spPr bwMode="gray">
              <a:xfrm>
                <a:off x="198089" y="44642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0" name="Line 17"/>
              <p:cNvSpPr>
                <a:spLocks noChangeShapeType="1"/>
              </p:cNvSpPr>
              <p:nvPr/>
            </p:nvSpPr>
            <p:spPr bwMode="gray">
              <a:xfrm>
                <a:off x="198089" y="43202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1" name="Line 18"/>
              <p:cNvSpPr>
                <a:spLocks noChangeShapeType="1"/>
              </p:cNvSpPr>
              <p:nvPr/>
            </p:nvSpPr>
            <p:spPr bwMode="gray">
              <a:xfrm>
                <a:off x="198089" y="41761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2" name="Line 19"/>
              <p:cNvSpPr>
                <a:spLocks noChangeShapeType="1"/>
              </p:cNvSpPr>
              <p:nvPr/>
            </p:nvSpPr>
            <p:spPr bwMode="gray">
              <a:xfrm>
                <a:off x="198089" y="403215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3" name="Line 20"/>
              <p:cNvSpPr>
                <a:spLocks noChangeShapeType="1"/>
              </p:cNvSpPr>
              <p:nvPr/>
            </p:nvSpPr>
            <p:spPr bwMode="gray">
              <a:xfrm>
                <a:off x="198089" y="388811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4" name="Line 21"/>
              <p:cNvSpPr>
                <a:spLocks noChangeShapeType="1"/>
              </p:cNvSpPr>
              <p:nvPr/>
            </p:nvSpPr>
            <p:spPr bwMode="gray">
              <a:xfrm>
                <a:off x="198089" y="374408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5" name="Line 22"/>
              <p:cNvSpPr>
                <a:spLocks noChangeShapeType="1"/>
              </p:cNvSpPr>
              <p:nvPr/>
            </p:nvSpPr>
            <p:spPr bwMode="gray">
              <a:xfrm>
                <a:off x="198089" y="360004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6" name="Line 23"/>
              <p:cNvSpPr>
                <a:spLocks noChangeShapeType="1"/>
              </p:cNvSpPr>
              <p:nvPr/>
            </p:nvSpPr>
            <p:spPr bwMode="gray">
              <a:xfrm>
                <a:off x="198089" y="345601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7" name="Line 24"/>
              <p:cNvSpPr>
                <a:spLocks noChangeShapeType="1"/>
              </p:cNvSpPr>
              <p:nvPr/>
            </p:nvSpPr>
            <p:spPr bwMode="gray">
              <a:xfrm>
                <a:off x="198089" y="331197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8" name="Line 25"/>
              <p:cNvSpPr>
                <a:spLocks noChangeShapeType="1"/>
              </p:cNvSpPr>
              <p:nvPr/>
            </p:nvSpPr>
            <p:spPr bwMode="gray">
              <a:xfrm>
                <a:off x="198089" y="31679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39" name="Line 26"/>
              <p:cNvSpPr>
                <a:spLocks noChangeShapeType="1"/>
              </p:cNvSpPr>
              <p:nvPr/>
            </p:nvSpPr>
            <p:spPr bwMode="gray">
              <a:xfrm>
                <a:off x="198089" y="30239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0" name="Line 28"/>
              <p:cNvSpPr>
                <a:spLocks noChangeShapeType="1"/>
              </p:cNvSpPr>
              <p:nvPr/>
            </p:nvSpPr>
            <p:spPr bwMode="gray">
              <a:xfrm>
                <a:off x="198089" y="28798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1" name="Line 29"/>
              <p:cNvSpPr>
                <a:spLocks noChangeShapeType="1"/>
              </p:cNvSpPr>
              <p:nvPr/>
            </p:nvSpPr>
            <p:spPr bwMode="gray">
              <a:xfrm>
                <a:off x="198089" y="27358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2" name="Line 30"/>
              <p:cNvSpPr>
                <a:spLocks noChangeShapeType="1"/>
              </p:cNvSpPr>
              <p:nvPr/>
            </p:nvSpPr>
            <p:spPr bwMode="gray">
              <a:xfrm>
                <a:off x="198089" y="25918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3" name="Line 31"/>
              <p:cNvSpPr>
                <a:spLocks noChangeShapeType="1"/>
              </p:cNvSpPr>
              <p:nvPr/>
            </p:nvSpPr>
            <p:spPr bwMode="gray">
              <a:xfrm>
                <a:off x="198089" y="24477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4" name="Line 32"/>
              <p:cNvSpPr>
                <a:spLocks noChangeShapeType="1"/>
              </p:cNvSpPr>
              <p:nvPr/>
            </p:nvSpPr>
            <p:spPr bwMode="gray">
              <a:xfrm>
                <a:off x="198089" y="23037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5" name="Line 33"/>
              <p:cNvSpPr>
                <a:spLocks noChangeShapeType="1"/>
              </p:cNvSpPr>
              <p:nvPr/>
            </p:nvSpPr>
            <p:spPr bwMode="gray">
              <a:xfrm>
                <a:off x="198089" y="21596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6" name="Line 34"/>
              <p:cNvSpPr>
                <a:spLocks noChangeShapeType="1"/>
              </p:cNvSpPr>
              <p:nvPr/>
            </p:nvSpPr>
            <p:spPr bwMode="gray">
              <a:xfrm>
                <a:off x="198089" y="20156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7" name="Line 35"/>
              <p:cNvSpPr>
                <a:spLocks noChangeShapeType="1"/>
              </p:cNvSpPr>
              <p:nvPr/>
            </p:nvSpPr>
            <p:spPr bwMode="gray">
              <a:xfrm>
                <a:off x="198089" y="18716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8" name="Line 36"/>
              <p:cNvSpPr>
                <a:spLocks noChangeShapeType="1"/>
              </p:cNvSpPr>
              <p:nvPr/>
            </p:nvSpPr>
            <p:spPr bwMode="gray">
              <a:xfrm>
                <a:off x="198089" y="17275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49" name="Line 37"/>
              <p:cNvSpPr>
                <a:spLocks noChangeShapeType="1"/>
              </p:cNvSpPr>
              <p:nvPr/>
            </p:nvSpPr>
            <p:spPr bwMode="gray">
              <a:xfrm>
                <a:off x="198089" y="15835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0" name="Line 38"/>
              <p:cNvSpPr>
                <a:spLocks noChangeShapeType="1"/>
              </p:cNvSpPr>
              <p:nvPr/>
            </p:nvSpPr>
            <p:spPr bwMode="gray">
              <a:xfrm>
                <a:off x="198089" y="14395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sp>
            <p:nvSpPr>
              <p:cNvPr id="51" name="Line 39"/>
              <p:cNvSpPr>
                <a:spLocks noChangeShapeType="1"/>
              </p:cNvSpPr>
              <p:nvPr/>
            </p:nvSpPr>
            <p:spPr bwMode="gray">
              <a:xfrm>
                <a:off x="198089" y="12954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ndParaRPr>
              </a:p>
            </p:txBody>
          </p:sp>
        </p:grpSp>
      </p:grpSp>
      <p:cxnSp>
        <p:nvCxnSpPr>
          <p:cNvPr id="142" name="直線コネクタ 141">
            <a:extLst>
              <a:ext uri="{FF2B5EF4-FFF2-40B4-BE49-F238E27FC236}">
                <a16:creationId xmlns:a16="http://schemas.microsoft.com/office/drawing/2014/main" id="{423454BB-0CA5-42F1-9A21-92D0DEC792C0}"/>
              </a:ext>
            </a:extLst>
          </p:cNvPr>
          <p:cNvCxnSpPr/>
          <p:nvPr/>
        </p:nvCxnSpPr>
        <p:spPr bwMode="gray">
          <a:xfrm>
            <a:off x="199556" y="6431620"/>
            <a:ext cx="950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Text Placeholder 2">
            <a:extLst>
              <a:ext uri="{FF2B5EF4-FFF2-40B4-BE49-F238E27FC236}">
                <a16:creationId xmlns:a16="http://schemas.microsoft.com/office/drawing/2014/main" id="{0EC08A8B-C371-4582-B62B-1CE8BAE16C25}"/>
              </a:ext>
            </a:extLst>
          </p:cNvPr>
          <p:cNvSpPr>
            <a:spLocks noGrp="1"/>
          </p:cNvSpPr>
          <p:nvPr>
            <p:ph type="body" idx="1"/>
          </p:nvPr>
        </p:nvSpPr>
        <p:spPr bwMode="gray">
          <a:xfrm>
            <a:off x="199556" y="586800"/>
            <a:ext cx="9505949" cy="644295"/>
          </a:xfrm>
          <a:prstGeom prst="rect">
            <a:avLst/>
          </a:prstGeom>
        </p:spPr>
        <p:txBody>
          <a:bodyPr vert="horz" lIns="36000" tIns="45720" rIns="0" bIns="45720" rtlCol="0">
            <a:noAutofit/>
          </a:bodyPr>
          <a:lstStyle/>
          <a:p>
            <a:pPr lvl="0"/>
            <a:r>
              <a:rPr lang="ja-JP" altLang="en-US"/>
              <a:t>マスター テキストの書式設定</a:t>
            </a:r>
          </a:p>
          <a:p>
            <a:pPr lvl="0"/>
            <a:r>
              <a:rPr lang="ja-JP" altLang="en-US"/>
              <a:t>第 </a:t>
            </a:r>
            <a:r>
              <a:rPr lang="en-US" altLang="ja-JP"/>
              <a:t>2 </a:t>
            </a:r>
            <a:r>
              <a:rPr lang="ja-JP" altLang="en-US"/>
              <a:t>レベル</a:t>
            </a:r>
            <a:endParaRPr lang="en-US"/>
          </a:p>
        </p:txBody>
      </p:sp>
      <p:pic>
        <p:nvPicPr>
          <p:cNvPr id="121" name="Picture 14" descr="日本総研">
            <a:extLst>
              <a:ext uri="{FF2B5EF4-FFF2-40B4-BE49-F238E27FC236}">
                <a16:creationId xmlns:a16="http://schemas.microsoft.com/office/drawing/2014/main" id="{1FE13931-49D7-4A54-9DA3-8DF462980879}"/>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200025" y="6474292"/>
            <a:ext cx="1122881" cy="28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 Box 16">
            <a:extLst>
              <a:ext uri="{FF2B5EF4-FFF2-40B4-BE49-F238E27FC236}">
                <a16:creationId xmlns:a16="http://schemas.microsoft.com/office/drawing/2014/main" id="{254747F4-9453-411D-8301-48A01DA17770}"/>
              </a:ext>
            </a:extLst>
          </p:cNvPr>
          <p:cNvSpPr txBox="1">
            <a:spLocks noChangeArrowheads="1"/>
          </p:cNvSpPr>
          <p:nvPr/>
        </p:nvSpPr>
        <p:spPr bwMode="gray">
          <a:xfrm>
            <a:off x="5509887" y="6508592"/>
            <a:ext cx="4196088"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45714" rIns="0" bIns="45714">
            <a:noAutofit/>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r>
              <a:rPr lang="en-US" altLang="ja-JP" sz="800" dirty="0">
                <a:latin typeface="+mj-lt"/>
                <a:ea typeface="HGPｺﾞｼｯｸE" pitchFamily="50" charset="-128"/>
              </a:rPr>
              <a:t>Copyright (C) 2026 The Japan Research Institute, Limited. All Rights Reserved.</a:t>
            </a:r>
          </a:p>
        </p:txBody>
      </p:sp>
    </p:spTree>
    <p:extLst>
      <p:ext uri="{BB962C8B-B14F-4D97-AF65-F5344CB8AC3E}">
        <p14:creationId xmlns:p14="http://schemas.microsoft.com/office/powerpoint/2010/main" val="23064108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p15:clr>
            <a:srgbClr val="F26B43"/>
          </p15:clr>
        </p15:guide>
        <p15:guide id="2" pos="3120">
          <p15:clr>
            <a:srgbClr val="F26B43"/>
          </p15:clr>
        </p15:guide>
        <p15:guide id="3" pos="126">
          <p15:clr>
            <a:srgbClr val="F26B43"/>
          </p15:clr>
        </p15:guide>
        <p15:guide id="4" pos="6114">
          <p15:clr>
            <a:srgbClr val="F26B43"/>
          </p15:clr>
        </p15:guide>
        <p15:guide id="5" orient="horz" pos="369">
          <p15:clr>
            <a:srgbClr val="F26B43"/>
          </p15:clr>
        </p15:guide>
        <p15:guide id="6" orient="horz" pos="780">
          <p15:clr>
            <a:srgbClr val="F26B43"/>
          </p15:clr>
        </p15:guide>
        <p15:guide id="7" orient="horz" pos="3959">
          <p15:clr>
            <a:srgbClr val="F26B43"/>
          </p15:clr>
        </p15:guide>
        <p15:guide id="8" orient="horz" pos="40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F1D8455-D860-4C23-8B4D-BE9CEC1B6AD6}"/>
              </a:ext>
            </a:extLst>
          </p:cNvPr>
          <p:cNvSpPr>
            <a:spLocks noGrp="1"/>
          </p:cNvSpPr>
          <p:nvPr>
            <p:ph type="ctrTitle"/>
          </p:nvPr>
        </p:nvSpPr>
        <p:spPr/>
        <p:txBody>
          <a:bodyPr>
            <a:normAutofit/>
          </a:bodyPr>
          <a:lstStyle/>
          <a:p>
            <a:r>
              <a:rPr lang="ja-JP" altLang="en-US" sz="1600" dirty="0"/>
              <a:t>令和７年度子ども・子育て支援調査研究事業</a:t>
            </a:r>
            <a:br>
              <a:rPr lang="en-US" altLang="ja-JP" sz="1600" dirty="0"/>
            </a:br>
            <a:r>
              <a:rPr lang="ja-JP" altLang="en-US" sz="1100" dirty="0">
                <a:solidFill>
                  <a:schemeClr val="bg1"/>
                </a:solidFill>
              </a:rPr>
              <a:t>あ</a:t>
            </a:r>
            <a:br>
              <a:rPr lang="en-US" altLang="ja-JP" sz="2400" dirty="0"/>
            </a:br>
            <a:r>
              <a:rPr lang="ja-JP" altLang="en-US" sz="2400" dirty="0"/>
              <a:t>児童育成支援拠点事業の実施状況の把握と</a:t>
            </a:r>
            <a:br>
              <a:rPr lang="en-US" altLang="ja-JP" sz="2400" dirty="0"/>
            </a:br>
            <a:r>
              <a:rPr lang="ja-JP" altLang="en-US" sz="2400" dirty="0"/>
              <a:t>事業促進に向けた</a:t>
            </a:r>
            <a:r>
              <a:rPr kumimoji="1" lang="ja-JP" altLang="en-US" sz="2400" dirty="0"/>
              <a:t>調査研究</a:t>
            </a:r>
            <a:br>
              <a:rPr lang="en-US" altLang="ja-JP" sz="2400" dirty="0"/>
            </a:br>
            <a:br>
              <a:rPr lang="en-US" altLang="ja-JP" sz="2400" dirty="0"/>
            </a:br>
            <a:r>
              <a:rPr lang="ja-JP" altLang="en-US" sz="2400" dirty="0"/>
              <a:t>自治体向けアンケート調査結果</a:t>
            </a:r>
            <a:endParaRPr kumimoji="1" lang="ja-JP" altLang="en-US" sz="2400" dirty="0"/>
          </a:p>
        </p:txBody>
      </p:sp>
      <p:sp>
        <p:nvSpPr>
          <p:cNvPr id="5" name="字幕 4">
            <a:extLst>
              <a:ext uri="{FF2B5EF4-FFF2-40B4-BE49-F238E27FC236}">
                <a16:creationId xmlns:a16="http://schemas.microsoft.com/office/drawing/2014/main" id="{03DD61B5-0A72-4D85-ACDD-B6EDE50E9DAF}"/>
              </a:ext>
            </a:extLst>
          </p:cNvPr>
          <p:cNvSpPr>
            <a:spLocks noGrp="1"/>
          </p:cNvSpPr>
          <p:nvPr>
            <p:ph type="subTitle" idx="1"/>
          </p:nvPr>
        </p:nvSpPr>
        <p:spPr/>
        <p:txBody>
          <a:bodyPr/>
          <a:lstStyle/>
          <a:p>
            <a:r>
              <a:rPr kumimoji="1" lang="en-US" altLang="ja-JP"/>
              <a:t>2026</a:t>
            </a:r>
            <a:r>
              <a:rPr kumimoji="1" lang="ja-JP" altLang="en-US"/>
              <a:t>年</a:t>
            </a:r>
            <a:r>
              <a:rPr kumimoji="1" lang="en-US" altLang="ja-JP"/>
              <a:t>3</a:t>
            </a:r>
            <a:r>
              <a:rPr kumimoji="1" lang="ja-JP" altLang="en-US"/>
              <a:t>月</a:t>
            </a:r>
            <a:endParaRPr kumimoji="1" lang="en-US" altLang="ja-JP"/>
          </a:p>
          <a:p>
            <a:endParaRPr kumimoji="1" lang="en-US" altLang="ja-JP"/>
          </a:p>
          <a:p>
            <a:r>
              <a:rPr kumimoji="1" lang="ja-JP" altLang="en-US"/>
              <a:t>株式会社日本総合研究所</a:t>
            </a:r>
          </a:p>
        </p:txBody>
      </p:sp>
    </p:spTree>
    <p:extLst>
      <p:ext uri="{BB962C8B-B14F-4D97-AF65-F5344CB8AC3E}">
        <p14:creationId xmlns:p14="http://schemas.microsoft.com/office/powerpoint/2010/main" val="383502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8BEF-5A7A-3095-B652-3AF6654C5155}"/>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61537FC8-88D5-F41D-786B-9175FB402026}"/>
              </a:ext>
            </a:extLst>
          </p:cNvPr>
          <p:cNvPicPr>
            <a:picLocks noChangeAspect="1"/>
          </p:cNvPicPr>
          <p:nvPr/>
        </p:nvPicPr>
        <p:blipFill>
          <a:blip r:embed="rId2"/>
          <a:stretch>
            <a:fillRect/>
          </a:stretch>
        </p:blipFill>
        <p:spPr>
          <a:xfrm>
            <a:off x="379016" y="2669180"/>
            <a:ext cx="8252079" cy="2247424"/>
          </a:xfrm>
          <a:prstGeom prst="rect">
            <a:avLst/>
          </a:prstGeom>
        </p:spPr>
      </p:pic>
      <p:sp>
        <p:nvSpPr>
          <p:cNvPr id="2" name="タイトル 1">
            <a:extLst>
              <a:ext uri="{FF2B5EF4-FFF2-40B4-BE49-F238E27FC236}">
                <a16:creationId xmlns:a16="http://schemas.microsoft.com/office/drawing/2014/main" id="{F5F2E5BE-95F5-32CE-FEB1-E3CAC7F84241}"/>
              </a:ext>
            </a:extLst>
          </p:cNvPr>
          <p:cNvSpPr>
            <a:spLocks noGrp="1"/>
          </p:cNvSpPr>
          <p:nvPr>
            <p:ph type="title"/>
          </p:nvPr>
        </p:nvSpPr>
        <p:spPr/>
        <p:txBody>
          <a:bodyPr/>
          <a:lstStyle/>
          <a:p>
            <a:r>
              <a:rPr kumimoji="1" lang="ja-JP" altLang="en-US"/>
              <a:t>児童育成支援拠点事業実施状況</a:t>
            </a:r>
            <a:r>
              <a:rPr lang="en-US" altLang="ja-JP"/>
              <a:t>×</a:t>
            </a:r>
            <a:r>
              <a:rPr lang="ja-JP" altLang="en-US"/>
              <a:t>要保護・要支援児童数</a:t>
            </a:r>
            <a:endParaRPr kumimoji="1" lang="ja-JP" altLang="en-US"/>
          </a:p>
        </p:txBody>
      </p:sp>
      <p:sp>
        <p:nvSpPr>
          <p:cNvPr id="3" name="テキスト プレースホルダー 2">
            <a:extLst>
              <a:ext uri="{FF2B5EF4-FFF2-40B4-BE49-F238E27FC236}">
                <a16:creationId xmlns:a16="http://schemas.microsoft.com/office/drawing/2014/main" id="{EAE0AE9A-B36A-B411-BF20-F64AA31505AA}"/>
              </a:ext>
            </a:extLst>
          </p:cNvPr>
          <p:cNvSpPr>
            <a:spLocks noGrp="1"/>
          </p:cNvSpPr>
          <p:nvPr>
            <p:ph type="body" sz="quarter" idx="13"/>
          </p:nvPr>
        </p:nvSpPr>
        <p:spPr/>
        <p:txBody>
          <a:bodyPr/>
          <a:lstStyle/>
          <a:p>
            <a:r>
              <a:rPr lang="ja-JP" altLang="en-US"/>
              <a:t>要保護・要支援児童数が多い自治体の方が</a:t>
            </a:r>
            <a:r>
              <a:rPr kumimoji="1" lang="ja-JP" altLang="en-US"/>
              <a:t>、児童育成支援拠点事業を実施している割合が高い。</a:t>
            </a:r>
          </a:p>
        </p:txBody>
      </p:sp>
      <p:graphicFrame>
        <p:nvGraphicFramePr>
          <p:cNvPr id="4" name="表 5">
            <a:extLst>
              <a:ext uri="{FF2B5EF4-FFF2-40B4-BE49-F238E27FC236}">
                <a16:creationId xmlns:a16="http://schemas.microsoft.com/office/drawing/2014/main" id="{7C9FCECB-478E-0D32-B761-13E02E31988A}"/>
              </a:ext>
            </a:extLst>
          </p:cNvPr>
          <p:cNvGraphicFramePr>
            <a:graphicFrameLocks noGrp="1"/>
          </p:cNvGraphicFramePr>
          <p:nvPr>
            <p:extLst>
              <p:ext uri="{D42A27DB-BD31-4B8C-83A1-F6EECF244321}">
                <p14:modId xmlns:p14="http://schemas.microsoft.com/office/powerpoint/2010/main" val="3964040133"/>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Q5. </a:t>
                      </a:r>
                      <a:r>
                        <a:rPr kumimoji="1" lang="ja-JP" altLang="en-US" sz="1100" b="0">
                          <a:solidFill>
                            <a:schemeClr val="tx1"/>
                          </a:solidFill>
                        </a:rPr>
                        <a:t>貴自治体は児童育成支援拠点事業を実施していますか。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4BB4CBA8-12F3-38B1-B3BA-021F83B224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左大かっこ 8">
            <a:extLst>
              <a:ext uri="{FF2B5EF4-FFF2-40B4-BE49-F238E27FC236}">
                <a16:creationId xmlns:a16="http://schemas.microsoft.com/office/drawing/2014/main" id="{0374FA86-8C7E-86C4-4992-2A8C11041A3F}"/>
              </a:ext>
            </a:extLst>
          </p:cNvPr>
          <p:cNvSpPr/>
          <p:nvPr/>
        </p:nvSpPr>
        <p:spPr>
          <a:xfrm>
            <a:off x="1536340" y="3561115"/>
            <a:ext cx="91006" cy="806857"/>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32F2CD3-814F-77FA-86F8-5A9F552B8485}"/>
              </a:ext>
            </a:extLst>
          </p:cNvPr>
          <p:cNvSpPr txBox="1"/>
          <p:nvPr/>
        </p:nvSpPr>
        <p:spPr>
          <a:xfrm>
            <a:off x="360354" y="3610271"/>
            <a:ext cx="1175986" cy="710905"/>
          </a:xfrm>
          <a:prstGeom prst="rect">
            <a:avLst/>
          </a:prstGeom>
          <a:noFill/>
        </p:spPr>
        <p:txBody>
          <a:bodyPr vert="horz"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要保護・要支援児童数</a:t>
            </a:r>
          </a:p>
        </p:txBody>
      </p:sp>
    </p:spTree>
    <p:extLst>
      <p:ext uri="{BB962C8B-B14F-4D97-AF65-F5344CB8AC3E}">
        <p14:creationId xmlns:p14="http://schemas.microsoft.com/office/powerpoint/2010/main" val="19275720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E523E-EF78-97B6-CF38-83A5477A9F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FE10CC-D889-3CE6-478A-C39BC2FA2C9B}"/>
              </a:ext>
            </a:extLst>
          </p:cNvPr>
          <p:cNvSpPr>
            <a:spLocks noGrp="1"/>
          </p:cNvSpPr>
          <p:nvPr>
            <p:ph type="title"/>
          </p:nvPr>
        </p:nvSpPr>
        <p:spPr/>
        <p:txBody>
          <a:bodyPr/>
          <a:lstStyle/>
          <a:p>
            <a:r>
              <a:rPr kumimoji="1" lang="ja-JP" altLang="en-US"/>
              <a:t>未実施自治体　事業開始にあたっての課題</a:t>
            </a:r>
            <a:r>
              <a:rPr lang="en-US" altLang="ja-JP"/>
              <a:t>×</a:t>
            </a:r>
            <a:r>
              <a:rPr lang="ja-JP" altLang="en-US"/>
              <a:t>人口規模</a:t>
            </a:r>
            <a:endParaRPr kumimoji="1" lang="ja-JP" altLang="en-US"/>
          </a:p>
        </p:txBody>
      </p:sp>
      <p:sp>
        <p:nvSpPr>
          <p:cNvPr id="3" name="テキスト プレースホルダー 2">
            <a:extLst>
              <a:ext uri="{FF2B5EF4-FFF2-40B4-BE49-F238E27FC236}">
                <a16:creationId xmlns:a16="http://schemas.microsoft.com/office/drawing/2014/main" id="{0AC85173-B89E-5CE1-4F92-D79077855D9C}"/>
              </a:ext>
            </a:extLst>
          </p:cNvPr>
          <p:cNvSpPr>
            <a:spLocks noGrp="1"/>
          </p:cNvSpPr>
          <p:nvPr>
            <p:ph type="body" sz="quarter" idx="13"/>
          </p:nvPr>
        </p:nvSpPr>
        <p:spPr/>
        <p:txBody>
          <a:bodyPr/>
          <a:lstStyle/>
          <a:p>
            <a:pPr marL="0" indent="0">
              <a:buNone/>
            </a:pPr>
            <a:r>
              <a:rPr kumimoji="1" lang="ja-JP" altLang="en-US"/>
              <a:t>「利用見込み児童が少なく、予算化が難しい」、「利用可能な専用拠点候補拠点がない」、「地域にサービス提供可能な事業者がいない」、「事業を実施するための市町村側の体制が確保できない」といった課題について、人口規模が少ない自治体の方が課題と回答した割合が高い。</a:t>
            </a:r>
          </a:p>
        </p:txBody>
      </p:sp>
      <p:graphicFrame>
        <p:nvGraphicFramePr>
          <p:cNvPr id="5" name="表 5">
            <a:extLst>
              <a:ext uri="{FF2B5EF4-FFF2-40B4-BE49-F238E27FC236}">
                <a16:creationId xmlns:a16="http://schemas.microsoft.com/office/drawing/2014/main" id="{DB90A3A7-E05B-8547-3075-E5C1641D6D9A}"/>
              </a:ext>
            </a:extLst>
          </p:cNvPr>
          <p:cNvGraphicFramePr>
            <a:graphicFrameLocks noGrp="1"/>
          </p:cNvGraphicFramePr>
          <p:nvPr>
            <p:extLst>
              <p:ext uri="{D42A27DB-BD31-4B8C-83A1-F6EECF244321}">
                <p14:modId xmlns:p14="http://schemas.microsoft.com/office/powerpoint/2010/main" val="2996406815"/>
              </p:ext>
            </p:extLst>
          </p:nvPr>
        </p:nvGraphicFramePr>
        <p:xfrm>
          <a:off x="199555" y="1318355"/>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Q11. </a:t>
                      </a:r>
                      <a:r>
                        <a:rPr kumimoji="1" lang="ja-JP" altLang="en-US" sz="1100" b="0">
                          <a:solidFill>
                            <a:schemeClr val="tx1"/>
                          </a:solidFill>
                        </a:rPr>
                        <a:t>本事業開始にあたっての課題について該当するものをすべてお答えください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n=1003</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10" name="テキスト ボックス 9">
            <a:extLst>
              <a:ext uri="{FF2B5EF4-FFF2-40B4-BE49-F238E27FC236}">
                <a16:creationId xmlns:a16="http://schemas.microsoft.com/office/drawing/2014/main" id="{E801FAA6-3EEA-CD9C-4398-5CB93FE2D9F4}"/>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1979DDBE-F543-A90C-6E2D-0BA5D7519F6D}"/>
              </a:ext>
            </a:extLst>
          </p:cNvPr>
          <p:cNvPicPr>
            <a:picLocks noChangeAspect="1"/>
          </p:cNvPicPr>
          <p:nvPr/>
        </p:nvPicPr>
        <p:blipFill>
          <a:blip r:embed="rId2"/>
          <a:stretch>
            <a:fillRect/>
          </a:stretch>
        </p:blipFill>
        <p:spPr>
          <a:xfrm>
            <a:off x="-167612" y="1697160"/>
            <a:ext cx="5148698" cy="4684105"/>
          </a:xfrm>
          <a:prstGeom prst="rect">
            <a:avLst/>
          </a:prstGeom>
        </p:spPr>
      </p:pic>
      <p:pic>
        <p:nvPicPr>
          <p:cNvPr id="7" name="図 6">
            <a:extLst>
              <a:ext uri="{FF2B5EF4-FFF2-40B4-BE49-F238E27FC236}">
                <a16:creationId xmlns:a16="http://schemas.microsoft.com/office/drawing/2014/main" id="{2546CCE3-8845-DE93-E7D0-B5AAB40EAC69}"/>
              </a:ext>
            </a:extLst>
          </p:cNvPr>
          <p:cNvPicPr>
            <a:picLocks noChangeAspect="1"/>
          </p:cNvPicPr>
          <p:nvPr/>
        </p:nvPicPr>
        <p:blipFill>
          <a:blip r:embed="rId3"/>
          <a:stretch>
            <a:fillRect/>
          </a:stretch>
        </p:blipFill>
        <p:spPr>
          <a:xfrm>
            <a:off x="4586285" y="1945278"/>
            <a:ext cx="5119219" cy="3793121"/>
          </a:xfrm>
          <a:prstGeom prst="rect">
            <a:avLst/>
          </a:prstGeom>
        </p:spPr>
      </p:pic>
    </p:spTree>
    <p:extLst>
      <p:ext uri="{BB962C8B-B14F-4D97-AF65-F5344CB8AC3E}">
        <p14:creationId xmlns:p14="http://schemas.microsoft.com/office/powerpoint/2010/main" val="22193013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F07B-0CE4-1977-7254-C2F6729BE0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4DDDA3-2DB9-15CC-7563-F8383FA3E5DE}"/>
              </a:ext>
            </a:extLst>
          </p:cNvPr>
          <p:cNvSpPr>
            <a:spLocks noGrp="1"/>
          </p:cNvSpPr>
          <p:nvPr>
            <p:ph type="title"/>
          </p:nvPr>
        </p:nvSpPr>
        <p:spPr/>
        <p:txBody>
          <a:bodyPr/>
          <a:lstStyle/>
          <a:p>
            <a:r>
              <a:rPr lang="ja-JP" altLang="en-US"/>
              <a:t>未実施自治体　事業開始にあたっての課題の理由　回答概要</a:t>
            </a:r>
            <a:endParaRPr kumimoji="1" lang="ja-JP" altLang="en-US"/>
          </a:p>
        </p:txBody>
      </p:sp>
      <p:sp>
        <p:nvSpPr>
          <p:cNvPr id="3" name="テキスト プレースホルダー 2">
            <a:extLst>
              <a:ext uri="{FF2B5EF4-FFF2-40B4-BE49-F238E27FC236}">
                <a16:creationId xmlns:a16="http://schemas.microsoft.com/office/drawing/2014/main" id="{C73F387D-F57D-4543-4256-938DB3AE202A}"/>
              </a:ext>
            </a:extLst>
          </p:cNvPr>
          <p:cNvSpPr>
            <a:spLocks noGrp="1"/>
          </p:cNvSpPr>
          <p:nvPr>
            <p:ph type="body" sz="quarter" idx="13"/>
          </p:nvPr>
        </p:nvSpPr>
        <p:spPr/>
        <p:txBody>
          <a:bodyPr/>
          <a:lstStyle/>
          <a:p>
            <a:r>
              <a:rPr kumimoji="1" lang="ja-JP" altLang="en-US"/>
              <a:t>課題の選択肢を選んだ理由として、ニーズ・対象児童の少なさ、人材不足、財源確保困難、物理的資源の不足、委託先不足、既存事業とのすみわけ等を挙げている。</a:t>
            </a:r>
          </a:p>
        </p:txBody>
      </p:sp>
      <p:sp>
        <p:nvSpPr>
          <p:cNvPr id="5" name="テキスト ボックス 4">
            <a:extLst>
              <a:ext uri="{FF2B5EF4-FFF2-40B4-BE49-F238E27FC236}">
                <a16:creationId xmlns:a16="http://schemas.microsoft.com/office/drawing/2014/main" id="{0F17B8EE-79D8-11BD-5C95-22B0053BD89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7" name="テキスト ボックス 6">
            <a:extLst>
              <a:ext uri="{FF2B5EF4-FFF2-40B4-BE49-F238E27FC236}">
                <a16:creationId xmlns:a16="http://schemas.microsoft.com/office/drawing/2014/main" id="{CA71385C-8250-857C-8D25-D66D27923928}"/>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r>
              <a:rPr lang="ja-JP" altLang="en-US" sz="1000" b="1"/>
              <a:t>■選択肢理由の回答分類（代表的な回答、多い順）</a:t>
            </a:r>
            <a:endParaRPr lang="en-US" altLang="ja-JP" sz="1000" b="1"/>
          </a:p>
          <a:p>
            <a:r>
              <a:rPr lang="en-US" altLang="ja-JP" sz="1000" b="1"/>
              <a:t>1. </a:t>
            </a:r>
            <a:r>
              <a:rPr lang="ja-JP" altLang="en-US" sz="1000" b="1"/>
              <a:t>利用見込みが少ない／いない</a:t>
            </a:r>
            <a:endParaRPr lang="en-US" altLang="ja-JP" sz="1000" b="1"/>
          </a:p>
          <a:p>
            <a:pPr marL="171450" indent="-171450">
              <a:buFont typeface="Arial" panose="020B0604020202020204" pitchFamily="34" charset="0"/>
              <a:buChar char="•"/>
            </a:pPr>
            <a:r>
              <a:rPr lang="ja-JP" altLang="en-US" sz="1000"/>
              <a:t>利用見込児童が少ない（いない）状況で設備投資、運営費に予算を充当することは難しいため。</a:t>
            </a:r>
            <a:endParaRPr lang="en-US" altLang="ja-JP" sz="1000"/>
          </a:p>
          <a:p>
            <a:pPr marL="171450" indent="-171450">
              <a:buFont typeface="Arial" panose="020B0604020202020204" pitchFamily="34" charset="0"/>
              <a:buChar char="•"/>
            </a:pPr>
            <a:r>
              <a:rPr lang="ja-JP" altLang="en-US" sz="1000"/>
              <a:t>利用見込み児童がほぼおらず、また基本的に人手不足のため事業と言う形をとるのが困難。</a:t>
            </a:r>
            <a:endParaRPr lang="en-US" altLang="ja-JP" sz="1000"/>
          </a:p>
          <a:p>
            <a:pPr marL="171450" indent="-171450">
              <a:buFont typeface="Arial" panose="020B0604020202020204" pitchFamily="34" charset="0"/>
              <a:buChar char="•"/>
            </a:pPr>
            <a:r>
              <a:rPr lang="ja-JP" altLang="en-US" sz="1000"/>
              <a:t>事業としては難しいが、実際に該当児童がいた場合は個別で対応を考える。対象児童数が非常に少ない見込みである。拠点となる施設の用意がないため選択した。</a:t>
            </a:r>
          </a:p>
          <a:p>
            <a:endParaRPr lang="en-US" altLang="ja-JP" sz="1000" b="1"/>
          </a:p>
          <a:p>
            <a:r>
              <a:rPr lang="en-US" altLang="ja-JP" sz="1000" b="1"/>
              <a:t>2. </a:t>
            </a:r>
            <a:r>
              <a:rPr lang="ja-JP" altLang="en-US" sz="1000" b="1"/>
              <a:t>人材・担い手不足（専門職・従事者・受託事業者がいない）</a:t>
            </a:r>
            <a:endParaRPr lang="ja-JP" altLang="en-US" sz="1000"/>
          </a:p>
          <a:p>
            <a:pPr marL="171450" indent="-171450">
              <a:buFont typeface="Arial" panose="020B0604020202020204" pitchFamily="34" charset="0"/>
              <a:buChar char="•"/>
            </a:pPr>
            <a:r>
              <a:rPr lang="ja-JP" altLang="en-US" sz="1000"/>
              <a:t>専門的人材の確保や関係部署との連携体制が整っていない</a:t>
            </a:r>
            <a:endParaRPr lang="en-US" altLang="ja-JP" sz="1000"/>
          </a:p>
          <a:p>
            <a:pPr marL="171450" indent="-171450">
              <a:buFont typeface="Arial" panose="020B0604020202020204" pitchFamily="34" charset="0"/>
              <a:buChar char="•"/>
            </a:pPr>
            <a:r>
              <a:rPr lang="ja-JP" altLang="en-US" sz="1000"/>
              <a:t>受け手がいない。</a:t>
            </a:r>
            <a:endParaRPr lang="en-US" altLang="ja-JP" sz="1000"/>
          </a:p>
          <a:p>
            <a:pPr marL="171450" indent="-171450">
              <a:buFont typeface="Arial" panose="020B0604020202020204" pitchFamily="34" charset="0"/>
              <a:buChar char="•"/>
            </a:pPr>
            <a:r>
              <a:rPr lang="ja-JP" altLang="en-US" sz="1000"/>
              <a:t>事業実施に必要な設備を備えた物件が限られていることに加え、賃料高騰により予算上の制約が生じているため。</a:t>
            </a:r>
            <a:endParaRPr lang="en-US" altLang="ja-JP" sz="1000" b="1"/>
          </a:p>
          <a:p>
            <a:endParaRPr lang="en-US" altLang="ja-JP" sz="1000" b="1"/>
          </a:p>
          <a:p>
            <a:r>
              <a:rPr lang="en-US" altLang="ja-JP" sz="1000" b="1"/>
              <a:t>3. </a:t>
            </a:r>
            <a:r>
              <a:rPr lang="ja-JP" altLang="en-US" sz="1000" b="1"/>
              <a:t>予算・財政面の課題</a:t>
            </a:r>
            <a:endParaRPr lang="ja-JP" altLang="en-US" sz="1000"/>
          </a:p>
          <a:p>
            <a:pPr marL="171450" indent="-171450">
              <a:buFont typeface="Arial" panose="020B0604020202020204" pitchFamily="34" charset="0"/>
              <a:buChar char="•"/>
            </a:pPr>
            <a:r>
              <a:rPr lang="ja-JP" altLang="en-US" sz="1000"/>
              <a:t>予算の面では、準備・開設・維持等にかかるコストを要する。特に困難性が高い児童を長時間の開設時間のなかで見るとなると、対応する職員数が多く必要であることに加え、交代制を施す必要もあることから、どうしても年間</a:t>
            </a:r>
            <a:r>
              <a:rPr lang="en-US" altLang="ja-JP" sz="1000"/>
              <a:t>3,000</a:t>
            </a:r>
            <a:r>
              <a:rPr lang="ja-JP" altLang="en-US" sz="1000"/>
              <a:t>～</a:t>
            </a:r>
            <a:r>
              <a:rPr lang="en-US" altLang="ja-JP" sz="1000"/>
              <a:t>4,000</a:t>
            </a:r>
            <a:r>
              <a:rPr lang="ja-JP" altLang="en-US" sz="1000"/>
              <a:t>万円のランニングコストがかかると思われる。</a:t>
            </a:r>
            <a:endParaRPr lang="en-US" altLang="ja-JP" sz="1000"/>
          </a:p>
          <a:p>
            <a:pPr marL="171450" indent="-171450">
              <a:buFont typeface="Arial" panose="020B0604020202020204" pitchFamily="34" charset="0"/>
              <a:buChar char="•"/>
            </a:pPr>
            <a:r>
              <a:rPr lang="ja-JP" altLang="en-US" sz="1000"/>
              <a:t>当事業補助に係る市町村の負担は</a:t>
            </a:r>
            <a:r>
              <a:rPr lang="en-US" altLang="ja-JP" sz="1000"/>
              <a:t>1/3</a:t>
            </a:r>
            <a:r>
              <a:rPr lang="ja-JP" altLang="en-US" sz="1000"/>
              <a:t>となっており、財政状況が厳しい中で、運営コストも高額であることから、予算獲得の説明が難しい。事業実施を検討している事業者から、専用拠点候補地が無いと相談を受けている。</a:t>
            </a:r>
            <a:endParaRPr lang="en-US" altLang="ja-JP" sz="1000"/>
          </a:p>
          <a:p>
            <a:pPr marL="171450" indent="-171450">
              <a:buFont typeface="Arial" panose="020B0604020202020204" pitchFamily="34" charset="0"/>
              <a:buChar char="•"/>
            </a:pPr>
            <a:r>
              <a:rPr lang="ja-JP" altLang="en-US" sz="1000"/>
              <a:t>事業費が多額であり、財政面での課題はある。</a:t>
            </a:r>
            <a:endParaRPr lang="en-US" altLang="ja-JP" sz="1000" b="1"/>
          </a:p>
          <a:p>
            <a:endParaRPr lang="en-US" altLang="ja-JP" sz="1000" b="1"/>
          </a:p>
          <a:p>
            <a:r>
              <a:rPr lang="en-US" altLang="ja-JP" sz="1000" b="1"/>
              <a:t>4. </a:t>
            </a:r>
            <a:r>
              <a:rPr lang="ja-JP" altLang="en-US" sz="1000" b="1"/>
              <a:t>拠点・施設の確保が困難（専用拠点候補地・改修・維持の問題）</a:t>
            </a:r>
          </a:p>
          <a:p>
            <a:pPr marL="171450" indent="-171450">
              <a:buFont typeface="Arial" panose="020B0604020202020204" pitchFamily="34" charset="0"/>
              <a:buChar char="•"/>
            </a:pPr>
            <a:r>
              <a:rPr lang="ja-JP" altLang="en-US" sz="1000"/>
              <a:t>利用可能な専用拠点がなく、地域にサービス提供可能な事業者もいないため、ハード面・ソフト面伴に整備が難しい。</a:t>
            </a:r>
            <a:endParaRPr lang="en-US" altLang="ja-JP" sz="1000"/>
          </a:p>
          <a:p>
            <a:pPr marL="171450" indent="-171450">
              <a:buFont typeface="Arial" panose="020B0604020202020204" pitchFamily="34" charset="0"/>
              <a:buChar char="•"/>
            </a:pPr>
            <a:r>
              <a:rPr lang="ja-JP" altLang="en-US" sz="1000"/>
              <a:t>拠点となる場所や委託先の確保が課題となる。</a:t>
            </a:r>
            <a:endParaRPr lang="en-US" altLang="ja-JP" sz="1000"/>
          </a:p>
          <a:p>
            <a:pPr marL="171450" indent="-171450">
              <a:buFont typeface="Arial" panose="020B0604020202020204" pitchFamily="34" charset="0"/>
              <a:buChar char="•"/>
            </a:pPr>
            <a:r>
              <a:rPr lang="ja-JP" altLang="en-US" sz="1000"/>
              <a:t>専用拠点の維持費用が高額。</a:t>
            </a:r>
            <a:endParaRPr lang="en-US" altLang="ja-JP" sz="1000" b="1"/>
          </a:p>
          <a:p>
            <a:r>
              <a:rPr lang="en-US" altLang="ja-JP" sz="1000" b="1"/>
              <a:t>5. </a:t>
            </a:r>
            <a:r>
              <a:rPr lang="ja-JP" altLang="en-US" sz="1000" b="1"/>
              <a:t>既存事業・地域資源で代替できる（他事業等でニーズを満たせている）</a:t>
            </a:r>
            <a:endParaRPr lang="ja-JP" altLang="en-US" sz="1000"/>
          </a:p>
          <a:p>
            <a:pPr marL="171450" indent="-171450">
              <a:buFont typeface="Arial" panose="020B0604020202020204" pitchFamily="34" charset="0"/>
              <a:buChar char="•"/>
            </a:pPr>
            <a:r>
              <a:rPr lang="ja-JP" altLang="en-US" sz="1000"/>
              <a:t>他取組により、居場所が整備されており、当該事業実施不要と考える</a:t>
            </a:r>
            <a:endParaRPr lang="en-US" altLang="ja-JP" sz="1000"/>
          </a:p>
          <a:p>
            <a:pPr marL="171450" indent="-171450">
              <a:buFont typeface="Arial" panose="020B0604020202020204" pitchFamily="34" charset="0"/>
              <a:buChar char="•"/>
            </a:pPr>
            <a:r>
              <a:rPr lang="ja-JP" altLang="en-US" sz="1000"/>
              <a:t>既存の社会資源を活用しつつ、関係機関と連携しながら対応しているため、当該事業の具体的な内容は検討できていない。</a:t>
            </a:r>
            <a:endParaRPr lang="en-US" altLang="ja-JP" sz="1000"/>
          </a:p>
          <a:p>
            <a:pPr marL="171450" indent="-171450">
              <a:buFont typeface="Arial" panose="020B0604020202020204" pitchFamily="34" charset="0"/>
              <a:buChar char="•"/>
            </a:pPr>
            <a:r>
              <a:rPr lang="ja-JP" altLang="en-US" sz="1000"/>
              <a:t>子ども食堂等他の取組でニーズを満たせているため。</a:t>
            </a:r>
            <a:br>
              <a:rPr lang="en-US" altLang="ja-JP" sz="1000" b="1"/>
            </a:br>
            <a:endParaRPr lang="ja-JP" altLang="en-US" sz="1000"/>
          </a:p>
          <a:p>
            <a:r>
              <a:rPr lang="en-US" altLang="ja-JP" sz="1000" b="1"/>
              <a:t>6. </a:t>
            </a:r>
            <a:r>
              <a:rPr lang="ja-JP" altLang="en-US" sz="1000" b="1"/>
              <a:t>実施要件・費用対効果・運営条件が厳しい（開所日数・人員配置等がハードル）</a:t>
            </a:r>
          </a:p>
          <a:p>
            <a:pPr marL="171450" indent="-171450">
              <a:buFont typeface="Arial" panose="020B0604020202020204" pitchFamily="34" charset="0"/>
              <a:buChar char="•"/>
            </a:pPr>
            <a:r>
              <a:rPr lang="ja-JP" altLang="en-US" sz="1000"/>
              <a:t>週</a:t>
            </a:r>
            <a:r>
              <a:rPr lang="en-US" altLang="ja-JP" sz="1000"/>
              <a:t>3</a:t>
            </a:r>
            <a:r>
              <a:rPr lang="ja-JP" altLang="en-US" sz="1000"/>
              <a:t>日以上、平日６時間以上、</a:t>
            </a:r>
            <a:r>
              <a:rPr lang="en-US" altLang="ja-JP" sz="1000"/>
              <a:t>18</a:t>
            </a:r>
            <a:r>
              <a:rPr lang="ja-JP" altLang="en-US" sz="1000"/>
              <a:t>時を超えて、長期休暇中は８時間を超えて職員を当てる人材も予算も整備が難しい。</a:t>
            </a:r>
            <a:endParaRPr lang="en-US" altLang="ja-JP" sz="1000"/>
          </a:p>
          <a:p>
            <a:pPr marL="171450" indent="-171450">
              <a:buFont typeface="Arial" panose="020B0604020202020204" pitchFamily="34" charset="0"/>
              <a:buChar char="•"/>
            </a:pPr>
            <a:r>
              <a:rPr lang="ja-JP" altLang="en-US" sz="1000"/>
              <a:t>費用対効果が疑問（定員</a:t>
            </a:r>
            <a:r>
              <a:rPr lang="en-US" altLang="ja-JP" sz="1000"/>
              <a:t>20</a:t>
            </a:r>
            <a:r>
              <a:rPr lang="ja-JP" altLang="en-US" sz="1000"/>
              <a:t>名に対し、生活習慣の形成（入浴支援）、食事の提供、課外活動の提供など、必要な人員・設備・補助額等との均衡がとれるか）</a:t>
            </a:r>
            <a:endParaRPr lang="en-US" altLang="ja-JP" sz="1000"/>
          </a:p>
          <a:p>
            <a:pPr marL="171450" indent="-171450">
              <a:buFont typeface="Arial" panose="020B0604020202020204" pitchFamily="34" charset="0"/>
              <a:buChar char="•"/>
            </a:pPr>
            <a:r>
              <a:rPr lang="ja-JP" altLang="en-US" sz="1000"/>
              <a:t>開所日数や開所時間数、人員配置など事業実施のための条件が厳しく、事業実施可能な事業所を現時点では見つけることが難しいため。</a:t>
            </a:r>
            <a:endParaRPr lang="en-US" altLang="ja-JP" sz="1000"/>
          </a:p>
          <a:p>
            <a:pPr marL="171450" indent="-171450">
              <a:buFont typeface="Arial" panose="020B0604020202020204" pitchFamily="34" charset="0"/>
              <a:buChar char="•"/>
            </a:pPr>
            <a:endParaRPr lang="en-US" altLang="ja-JP" sz="1000"/>
          </a:p>
          <a:p>
            <a:r>
              <a:rPr lang="en-US" altLang="ja-JP" sz="1000" b="1"/>
              <a:t>7.</a:t>
            </a:r>
            <a:r>
              <a:rPr lang="ja-JP" altLang="en-US" sz="1000" b="1"/>
              <a:t> 検討中・情報収集中</a:t>
            </a:r>
          </a:p>
          <a:p>
            <a:pPr marL="171450" indent="-171450">
              <a:buFont typeface="Arial" panose="020B0604020202020204" pitchFamily="34" charset="0"/>
              <a:buChar char="•"/>
            </a:pPr>
            <a:r>
              <a:rPr lang="ja-JP" altLang="en-US" sz="1000"/>
              <a:t>事業実施までにクリアしなくてはならないことがあるが、なかなか手が回らないのが現状です。</a:t>
            </a:r>
            <a:endParaRPr lang="en-US" altLang="ja-JP" sz="1000"/>
          </a:p>
          <a:p>
            <a:pPr marL="171450" indent="-171450">
              <a:buFont typeface="Arial" panose="020B0604020202020204" pitchFamily="34" charset="0"/>
              <a:buChar char="•"/>
            </a:pPr>
            <a:r>
              <a:rPr lang="ja-JP" altLang="en-US" sz="1000"/>
              <a:t>検討段階であり、課題についても精査中</a:t>
            </a:r>
            <a:endParaRPr lang="en-US" altLang="ja-JP" sz="1000"/>
          </a:p>
          <a:p>
            <a:pPr marL="171450" indent="-171450">
              <a:buFont typeface="Arial" panose="020B0604020202020204" pitchFamily="34" charset="0"/>
              <a:buChar char="•"/>
            </a:pPr>
            <a:r>
              <a:rPr lang="ja-JP" altLang="en-US" sz="1000"/>
              <a:t>現時点では、当市こども家庭センター自体の充実が課題であって、児童育成支援拠点の設置検討まで至っていない。</a:t>
            </a:r>
            <a:endParaRPr lang="en-US" altLang="ja-JP" sz="1000"/>
          </a:p>
          <a:p>
            <a:pPr marL="171450" indent="-171450">
              <a:buFont typeface="Arial" panose="020B0604020202020204" pitchFamily="34" charset="0"/>
              <a:buChar char="•"/>
            </a:pPr>
            <a:endParaRPr lang="ja-JP" altLang="en-US" sz="1000"/>
          </a:p>
          <a:p>
            <a:endParaRPr lang="en-US" altLang="ja-JP" sz="1000"/>
          </a:p>
          <a:p>
            <a:endParaRPr lang="en-US" altLang="ja-JP" sz="1000"/>
          </a:p>
        </p:txBody>
      </p:sp>
      <p:sp>
        <p:nvSpPr>
          <p:cNvPr id="46" name="テキスト ボックス 45">
            <a:extLst>
              <a:ext uri="{FF2B5EF4-FFF2-40B4-BE49-F238E27FC236}">
                <a16:creationId xmlns:a16="http://schemas.microsoft.com/office/drawing/2014/main" id="{3FB7EB94-94B1-F7F7-6A98-0E39127699E7}"/>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8" name="表 5">
            <a:extLst>
              <a:ext uri="{FF2B5EF4-FFF2-40B4-BE49-F238E27FC236}">
                <a16:creationId xmlns:a16="http://schemas.microsoft.com/office/drawing/2014/main" id="{CC7EA550-42CD-1AEA-1FEC-3B5136F1DD56}"/>
              </a:ext>
            </a:extLst>
          </p:cNvPr>
          <p:cNvGraphicFramePr>
            <a:graphicFrameLocks noGrp="1"/>
          </p:cNvGraphicFramePr>
          <p:nvPr>
            <p:extLst>
              <p:ext uri="{D42A27DB-BD31-4B8C-83A1-F6EECF244321}">
                <p14:modId xmlns:p14="http://schemas.microsoft.com/office/powerpoint/2010/main" val="266485421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Q12. Q11</a:t>
                      </a:r>
                      <a:r>
                        <a:rPr kumimoji="1" lang="ja-JP" altLang="en-US" sz="1100" b="0">
                          <a:solidFill>
                            <a:schemeClr val="tx1"/>
                          </a:solidFill>
                        </a:rPr>
                        <a:t>で選んだ選択肢についてその選択した理由をご記入ください。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n=1003</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7933709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F77A2-F639-EAE5-2DC1-34788DD5BE80}"/>
              </a:ext>
            </a:extLst>
          </p:cNvPr>
          <p:cNvSpPr>
            <a:spLocks noGrp="1"/>
          </p:cNvSpPr>
          <p:nvPr>
            <p:ph type="title"/>
          </p:nvPr>
        </p:nvSpPr>
        <p:spPr/>
        <p:txBody>
          <a:bodyPr/>
          <a:lstStyle/>
          <a:p>
            <a:r>
              <a:rPr kumimoji="1" lang="ja-JP" altLang="en-US"/>
              <a:t>未実施自治体　実施している他事業</a:t>
            </a:r>
          </a:p>
        </p:txBody>
      </p:sp>
      <p:sp>
        <p:nvSpPr>
          <p:cNvPr id="3" name="テキスト プレースホルダー 2">
            <a:extLst>
              <a:ext uri="{FF2B5EF4-FFF2-40B4-BE49-F238E27FC236}">
                <a16:creationId xmlns:a16="http://schemas.microsoft.com/office/drawing/2014/main" id="{FA80FFEE-9C97-2D39-F979-17BAEDE32FE6}"/>
              </a:ext>
            </a:extLst>
          </p:cNvPr>
          <p:cNvSpPr>
            <a:spLocks noGrp="1"/>
          </p:cNvSpPr>
          <p:nvPr>
            <p:ph type="body" sz="quarter" idx="13"/>
          </p:nvPr>
        </p:nvSpPr>
        <p:spPr/>
        <p:txBody>
          <a:bodyPr/>
          <a:lstStyle/>
          <a:p>
            <a:pPr marL="0" indent="0">
              <a:buNone/>
            </a:pPr>
            <a:r>
              <a:rPr kumimoji="1" lang="ja-JP" altLang="en-US"/>
              <a:t>未実施自治体のうち、ニーズを満たす他事業として放課後児童健全育成事業・放課後子供教室事業を挙げる自治体が</a:t>
            </a:r>
            <a:r>
              <a:rPr kumimoji="1" lang="en-US" altLang="ja-JP"/>
              <a:t>60.4%</a:t>
            </a:r>
            <a:r>
              <a:rPr kumimoji="1" lang="ja-JP" altLang="en-US"/>
              <a:t>、次いで地域こどもの生活支援強化事業が</a:t>
            </a:r>
            <a:r>
              <a:rPr lang="en-US" altLang="ja-JP"/>
              <a:t>35.8</a:t>
            </a:r>
            <a:r>
              <a:rPr kumimoji="1" lang="en-US" altLang="ja-JP"/>
              <a:t>%</a:t>
            </a:r>
            <a:r>
              <a:rPr kumimoji="1" lang="ja-JP" altLang="en-US"/>
              <a:t>である。</a:t>
            </a:r>
          </a:p>
        </p:txBody>
      </p:sp>
      <p:graphicFrame>
        <p:nvGraphicFramePr>
          <p:cNvPr id="4" name="表 5">
            <a:extLst>
              <a:ext uri="{FF2B5EF4-FFF2-40B4-BE49-F238E27FC236}">
                <a16:creationId xmlns:a16="http://schemas.microsoft.com/office/drawing/2014/main" id="{C1D5C603-E13E-E0D4-4757-183C993D4447}"/>
              </a:ext>
            </a:extLst>
          </p:cNvPr>
          <p:cNvGraphicFramePr>
            <a:graphicFrameLocks noGrp="1"/>
          </p:cNvGraphicFramePr>
          <p:nvPr>
            <p:extLst>
              <p:ext uri="{D42A27DB-BD31-4B8C-83A1-F6EECF244321}">
                <p14:modId xmlns:p14="http://schemas.microsoft.com/office/powerpoint/2010/main" val="304939288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Q13. Q11</a:t>
                      </a:r>
                      <a:r>
                        <a:rPr kumimoji="1" lang="ja-JP" altLang="en-US" sz="1100" b="0">
                          <a:solidFill>
                            <a:schemeClr val="tx1"/>
                          </a:solidFill>
                        </a:rPr>
                        <a:t>で（子ども食堂等の他取組で居場所整備のニーズを満たせている（事業実施不要の判断））をお選びの方にお伺いします。実施されている事業名をすべてお選びください。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6" name="テキスト ボックス 5">
            <a:extLst>
              <a:ext uri="{FF2B5EF4-FFF2-40B4-BE49-F238E27FC236}">
                <a16:creationId xmlns:a16="http://schemas.microsoft.com/office/drawing/2014/main" id="{C522D33A-AC85-03DE-7D2C-EB2C9CE93EB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7" name="図 6">
            <a:extLst>
              <a:ext uri="{FF2B5EF4-FFF2-40B4-BE49-F238E27FC236}">
                <a16:creationId xmlns:a16="http://schemas.microsoft.com/office/drawing/2014/main" id="{435B7252-3800-3EA8-142F-84D88131E764}"/>
              </a:ext>
            </a:extLst>
          </p:cNvPr>
          <p:cNvPicPr>
            <a:picLocks noChangeAspect="1"/>
          </p:cNvPicPr>
          <p:nvPr/>
        </p:nvPicPr>
        <p:blipFill>
          <a:blip r:embed="rId2"/>
          <a:stretch>
            <a:fillRect/>
          </a:stretch>
        </p:blipFill>
        <p:spPr>
          <a:xfrm>
            <a:off x="609600" y="2307429"/>
            <a:ext cx="8686800" cy="3286125"/>
          </a:xfrm>
          <a:prstGeom prst="rect">
            <a:avLst/>
          </a:prstGeom>
        </p:spPr>
      </p:pic>
    </p:spTree>
    <p:extLst>
      <p:ext uri="{BB962C8B-B14F-4D97-AF65-F5344CB8AC3E}">
        <p14:creationId xmlns:p14="http://schemas.microsoft.com/office/powerpoint/2010/main" val="3221532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C1E4F-D245-D00F-D988-BE3763646A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2758BE-7DF8-F880-BE34-4A1A1250082A}"/>
              </a:ext>
            </a:extLst>
          </p:cNvPr>
          <p:cNvSpPr>
            <a:spLocks noGrp="1"/>
          </p:cNvSpPr>
          <p:nvPr>
            <p:ph type="title"/>
          </p:nvPr>
        </p:nvSpPr>
        <p:spPr/>
        <p:txBody>
          <a:bodyPr/>
          <a:lstStyle/>
          <a:p>
            <a:r>
              <a:rPr lang="ja-JP" altLang="en-US"/>
              <a:t>未実施自治体　実施している他事業　その他回答</a:t>
            </a:r>
            <a:endParaRPr kumimoji="1" lang="ja-JP" altLang="en-US"/>
          </a:p>
        </p:txBody>
      </p:sp>
      <p:sp>
        <p:nvSpPr>
          <p:cNvPr id="3" name="テキスト プレースホルダー 2">
            <a:extLst>
              <a:ext uri="{FF2B5EF4-FFF2-40B4-BE49-F238E27FC236}">
                <a16:creationId xmlns:a16="http://schemas.microsoft.com/office/drawing/2014/main" id="{4700ADAB-30C0-AFB6-06F0-47815CE726A1}"/>
              </a:ext>
            </a:extLst>
          </p:cNvPr>
          <p:cNvSpPr>
            <a:spLocks noGrp="1"/>
          </p:cNvSpPr>
          <p:nvPr>
            <p:ph type="body" sz="quarter" idx="13"/>
          </p:nvPr>
        </p:nvSpPr>
        <p:spPr/>
        <p:txBody>
          <a:bodyPr/>
          <a:lstStyle/>
          <a:p>
            <a:r>
              <a:rPr lang="ja-JP" altLang="en-US"/>
              <a:t>その他の</a:t>
            </a:r>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E7EE9DB1-CD3D-8ABB-3D94-C6C0996FED66}"/>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00176DE0-A6CB-DDE4-6F29-C69FDC9964A4}"/>
              </a:ext>
            </a:extLst>
          </p:cNvPr>
          <p:cNvSpPr txBox="1"/>
          <p:nvPr/>
        </p:nvSpPr>
        <p:spPr>
          <a:xfrm>
            <a:off x="200025" y="1776612"/>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民間の子どもの居場所づくりに対する町単独補助事業</a:t>
            </a:r>
          </a:p>
          <a:p>
            <a:pPr marL="92075" indent="-92075">
              <a:buFont typeface="Arial" panose="020B0604020202020204" pitchFamily="34" charset="0"/>
              <a:buChar char="•"/>
            </a:pPr>
            <a:r>
              <a:rPr lang="ja-JP" altLang="en-US" sz="900"/>
              <a:t>未実施だが、地域こどもの生活支援強化事業を活用検討している</a:t>
            </a:r>
          </a:p>
          <a:p>
            <a:pPr marL="92075" indent="-92075">
              <a:buFont typeface="Arial" panose="020B0604020202020204" pitchFamily="34" charset="0"/>
              <a:buChar char="•"/>
            </a:pPr>
            <a:r>
              <a:rPr lang="ja-JP" altLang="en-US" sz="900"/>
              <a:t>母子家庭等対策総合支援事業</a:t>
            </a:r>
          </a:p>
          <a:p>
            <a:pPr marL="92075" indent="-92075">
              <a:buFont typeface="Arial" panose="020B0604020202020204" pitchFamily="34" charset="0"/>
              <a:buChar char="•"/>
            </a:pPr>
            <a:r>
              <a:rPr lang="ja-JP" altLang="en-US" sz="900"/>
              <a:t>地域こどもの生活支援強化事業は令和</a:t>
            </a:r>
            <a:r>
              <a:rPr lang="en-US" altLang="ja-JP" sz="900"/>
              <a:t>8</a:t>
            </a:r>
            <a:r>
              <a:rPr lang="ja-JP" altLang="en-US" sz="900"/>
              <a:t>年度から実施予定</a:t>
            </a:r>
          </a:p>
          <a:p>
            <a:pPr marL="92075" indent="-92075">
              <a:buFont typeface="Arial" panose="020B0604020202020204" pitchFamily="34" charset="0"/>
              <a:buChar char="•"/>
            </a:pPr>
            <a:r>
              <a:rPr lang="ja-JP" altLang="en-US" sz="900"/>
              <a:t>生活困窮者等支援のための地域づくり事業</a:t>
            </a:r>
          </a:p>
          <a:p>
            <a:pPr marL="92075" indent="-92075">
              <a:buFont typeface="Arial" panose="020B0604020202020204" pitchFamily="34" charset="0"/>
              <a:buChar char="•"/>
            </a:pPr>
            <a:r>
              <a:rPr lang="ja-JP" altLang="en-US" sz="900"/>
              <a:t>生活困窮者就労準備支援事業</a:t>
            </a:r>
          </a:p>
          <a:p>
            <a:pPr marL="92075" indent="-92075">
              <a:buFont typeface="Arial" panose="020B0604020202020204" pitchFamily="34" charset="0"/>
              <a:buChar char="•"/>
            </a:pPr>
            <a:r>
              <a:rPr lang="ja-JP" altLang="en-US" sz="900"/>
              <a:t>小型児童館</a:t>
            </a:r>
          </a:p>
          <a:p>
            <a:pPr marL="92075" indent="-92075">
              <a:buFont typeface="Arial" panose="020B0604020202020204" pitchFamily="34" charset="0"/>
              <a:buChar char="•"/>
            </a:pPr>
            <a:r>
              <a:rPr lang="ja-JP" altLang="en-US" sz="900"/>
              <a:t>自主事業</a:t>
            </a:r>
          </a:p>
          <a:p>
            <a:pPr marL="92075" indent="-92075">
              <a:buFont typeface="Arial" panose="020B0604020202020204" pitchFamily="34" charset="0"/>
              <a:buChar char="•"/>
            </a:pPr>
            <a:r>
              <a:rPr lang="ja-JP" altLang="en-US" sz="900"/>
              <a:t>児童厚生施設の設置</a:t>
            </a:r>
          </a:p>
          <a:p>
            <a:pPr marL="92075" indent="-92075">
              <a:buFont typeface="Arial" panose="020B0604020202020204" pitchFamily="34" charset="0"/>
              <a:buChar char="•"/>
            </a:pPr>
            <a:r>
              <a:rPr lang="ja-JP" altLang="en-US" sz="900"/>
              <a:t>児童館・児童センター事業</a:t>
            </a:r>
          </a:p>
          <a:p>
            <a:pPr marL="92075" indent="-92075">
              <a:buFont typeface="Arial" panose="020B0604020202020204" pitchFamily="34" charset="0"/>
              <a:buChar char="•"/>
            </a:pPr>
            <a:r>
              <a:rPr lang="ja-JP" altLang="en-US" sz="900"/>
              <a:t>市地域子どもの居場所づくり支援事業補助金</a:t>
            </a:r>
          </a:p>
          <a:p>
            <a:pPr marL="92075" indent="-92075">
              <a:buFont typeface="Arial" panose="020B0604020202020204" pitchFamily="34" charset="0"/>
              <a:buChar char="•"/>
            </a:pPr>
            <a:r>
              <a:rPr lang="ja-JP" altLang="en-US" sz="900"/>
              <a:t>市子育て支援活動促進事業費補助金（市単独事業）</a:t>
            </a:r>
          </a:p>
          <a:p>
            <a:pPr marL="92075" indent="-92075">
              <a:buFont typeface="Arial" panose="020B0604020202020204" pitchFamily="34" charset="0"/>
              <a:buChar char="•"/>
            </a:pPr>
            <a:r>
              <a:rPr lang="ja-JP" altLang="en-US" sz="900"/>
              <a:t>子供食堂推進事業</a:t>
            </a:r>
          </a:p>
          <a:p>
            <a:pPr marL="92075" indent="-92075">
              <a:buFont typeface="Arial" panose="020B0604020202020204" pitchFamily="34" charset="0"/>
              <a:buChar char="•"/>
            </a:pPr>
            <a:r>
              <a:rPr lang="ja-JP" altLang="en-US" sz="900"/>
              <a:t>子育て世帯訪問支援事業</a:t>
            </a:r>
          </a:p>
          <a:p>
            <a:pPr marL="92075" indent="-92075">
              <a:buFont typeface="Arial" panose="020B0604020202020204" pitchFamily="34" charset="0"/>
              <a:buChar char="•"/>
            </a:pPr>
            <a:r>
              <a:rPr lang="ja-JP" altLang="en-US" sz="900"/>
              <a:t>子ども食堂</a:t>
            </a:r>
          </a:p>
          <a:p>
            <a:pPr marL="92075" indent="-92075">
              <a:buFont typeface="Arial" panose="020B0604020202020204" pitchFamily="34" charset="0"/>
              <a:buChar char="•"/>
            </a:pPr>
            <a:r>
              <a:rPr lang="ja-JP" altLang="en-US" sz="900"/>
              <a:t>子ども居場所づくり支援事業</a:t>
            </a:r>
          </a:p>
          <a:p>
            <a:pPr marL="92075" indent="-92075">
              <a:buFont typeface="Arial" panose="020B0604020202020204" pitchFamily="34" charset="0"/>
              <a:buChar char="•"/>
            </a:pPr>
            <a:r>
              <a:rPr lang="ja-JP" altLang="en-US" sz="900"/>
              <a:t>子どもの貧困対策事業（こどもの居場所運営支援事業）</a:t>
            </a:r>
          </a:p>
          <a:p>
            <a:pPr marL="92075" indent="-92075">
              <a:buFont typeface="Arial" panose="020B0604020202020204" pitchFamily="34" charset="0"/>
              <a:buChar char="•"/>
            </a:pPr>
            <a:r>
              <a:rPr lang="ja-JP" altLang="en-US" sz="900"/>
              <a:t>沖縄子どもの貧困緊急対策事業補助金を活用し拠点型居場所を運営している。</a:t>
            </a:r>
          </a:p>
          <a:p>
            <a:pPr marL="92075" indent="-92075">
              <a:buFont typeface="Arial" panose="020B0604020202020204" pitchFamily="34" charset="0"/>
              <a:buChar char="•"/>
            </a:pPr>
            <a:r>
              <a:rPr lang="ja-JP" altLang="en-US" sz="900"/>
              <a:t>こどもの居場所づくり支援事業</a:t>
            </a:r>
          </a:p>
          <a:p>
            <a:pPr marL="92075" indent="-92075">
              <a:buFont typeface="Arial" panose="020B0604020202020204" pitchFamily="34" charset="0"/>
              <a:buChar char="•"/>
            </a:pPr>
            <a:r>
              <a:rPr lang="ja-JP" altLang="en-US" sz="900"/>
              <a:t>こどもの居場所づくりコーディネーター配置等支援事業，地域子育て支援拠点事業</a:t>
            </a:r>
          </a:p>
          <a:p>
            <a:pPr marL="92075" indent="-92075">
              <a:buFont typeface="Arial" panose="020B0604020202020204" pitchFamily="34" charset="0"/>
              <a:buChar char="•"/>
            </a:pPr>
            <a:r>
              <a:rPr lang="ja-JP" altLang="en-US" sz="900"/>
              <a:t>こどもカフェ</a:t>
            </a:r>
          </a:p>
        </p:txBody>
      </p:sp>
      <p:sp>
        <p:nvSpPr>
          <p:cNvPr id="7" name="テキスト ボックス 6">
            <a:extLst>
              <a:ext uri="{FF2B5EF4-FFF2-40B4-BE49-F238E27FC236}">
                <a16:creationId xmlns:a16="http://schemas.microsoft.com/office/drawing/2014/main" id="{D209BDF7-89BD-DC2F-7F84-40401CF4F8D2}"/>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B984C51D-967C-262E-4255-A0B99FDF308F}"/>
              </a:ext>
            </a:extLst>
          </p:cNvPr>
          <p:cNvGraphicFramePr>
            <a:graphicFrameLocks noGrp="1"/>
          </p:cNvGraphicFramePr>
          <p:nvPr>
            <p:extLst>
              <p:ext uri="{D42A27DB-BD31-4B8C-83A1-F6EECF244321}">
                <p14:modId xmlns:p14="http://schemas.microsoft.com/office/powerpoint/2010/main" val="292993790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00228">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Q13. Q11</a:t>
                      </a:r>
                      <a:r>
                        <a:rPr kumimoji="1" lang="ja-JP" altLang="en-US" sz="1100" b="0">
                          <a:solidFill>
                            <a:schemeClr val="tx1"/>
                          </a:solidFill>
                        </a:rPr>
                        <a:t>で（子ども食堂等の他取組で居場所整備のニーズを満たせている（事業実施不要の判断））をお選びの方にお伺いします。実施されている事業名をすべてお選びください。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n=32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464959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20AA8-E5C6-5563-E7F7-0A4834179830}"/>
              </a:ext>
            </a:extLst>
          </p:cNvPr>
          <p:cNvSpPr>
            <a:spLocks noGrp="1"/>
          </p:cNvSpPr>
          <p:nvPr>
            <p:ph type="title"/>
          </p:nvPr>
        </p:nvSpPr>
        <p:spPr/>
        <p:txBody>
          <a:bodyPr/>
          <a:lstStyle/>
          <a:p>
            <a:r>
              <a:rPr lang="ja-JP" altLang="en-US"/>
              <a:t>未実施自治体　今後取り組んでいきたい支援</a:t>
            </a:r>
            <a:endParaRPr kumimoji="1" lang="ja-JP" altLang="en-US"/>
          </a:p>
        </p:txBody>
      </p:sp>
      <p:sp>
        <p:nvSpPr>
          <p:cNvPr id="3" name="テキスト プレースホルダー 2">
            <a:extLst>
              <a:ext uri="{FF2B5EF4-FFF2-40B4-BE49-F238E27FC236}">
                <a16:creationId xmlns:a16="http://schemas.microsoft.com/office/drawing/2014/main" id="{96BD5CB3-A3CD-C915-C7A3-3739C8171974}"/>
              </a:ext>
            </a:extLst>
          </p:cNvPr>
          <p:cNvSpPr>
            <a:spLocks noGrp="1"/>
          </p:cNvSpPr>
          <p:nvPr>
            <p:ph type="body" sz="quarter" idx="13"/>
          </p:nvPr>
        </p:nvSpPr>
        <p:spPr/>
        <p:txBody>
          <a:bodyPr/>
          <a:lstStyle/>
          <a:p>
            <a:r>
              <a:rPr kumimoji="1" lang="ja-JP" altLang="en-US"/>
              <a:t>今後取り組んでいきたい支援として、子育てに不安や孤立感、疲れ等を抱える家庭への支援と回答した自治体が</a:t>
            </a:r>
            <a:r>
              <a:rPr kumimoji="1" lang="en-US" altLang="ja-JP"/>
              <a:t>65.1%</a:t>
            </a:r>
            <a:r>
              <a:rPr kumimoji="1" lang="ja-JP" altLang="en-US"/>
              <a:t>、不適切な養育環境にいる子供への支援と回答した自治体が</a:t>
            </a:r>
            <a:r>
              <a:rPr kumimoji="1" lang="en-US" altLang="ja-JP"/>
              <a:t>55.4%</a:t>
            </a:r>
            <a:r>
              <a:rPr kumimoji="1" lang="ja-JP" altLang="en-US"/>
              <a:t>である</a:t>
            </a:r>
            <a:r>
              <a:rPr lang="ja-JP" altLang="en-US"/>
              <a:t>。</a:t>
            </a:r>
            <a:endParaRPr kumimoji="1" lang="ja-JP" altLang="en-US"/>
          </a:p>
        </p:txBody>
      </p:sp>
      <p:graphicFrame>
        <p:nvGraphicFramePr>
          <p:cNvPr id="4" name="表 5">
            <a:extLst>
              <a:ext uri="{FF2B5EF4-FFF2-40B4-BE49-F238E27FC236}">
                <a16:creationId xmlns:a16="http://schemas.microsoft.com/office/drawing/2014/main" id="{907D201F-1F00-17BE-88E4-25AAA2D5F76C}"/>
              </a:ext>
            </a:extLst>
          </p:cNvPr>
          <p:cNvGraphicFramePr>
            <a:graphicFrameLocks noGrp="1"/>
          </p:cNvGraphicFramePr>
          <p:nvPr>
            <p:extLst>
              <p:ext uri="{D42A27DB-BD31-4B8C-83A1-F6EECF244321}">
                <p14:modId xmlns:p14="http://schemas.microsoft.com/office/powerpoint/2010/main" val="93598049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Q14. </a:t>
                      </a:r>
                      <a:r>
                        <a:rPr kumimoji="1" lang="ja-JP" altLang="en-US" sz="1100" b="0">
                          <a:solidFill>
                            <a:schemeClr val="tx1"/>
                          </a:solidFill>
                        </a:rPr>
                        <a:t>貴自治体において今後取り組んでいきたいと考えているものとして該当するものがあればすべてお選びください（</a:t>
                      </a:r>
                      <a:r>
                        <a:rPr kumimoji="1" lang="en-US" altLang="ja-JP" sz="1100" b="0">
                          <a:solidFill>
                            <a:schemeClr val="tx1"/>
                          </a:solidFill>
                        </a:rPr>
                        <a:t>MA</a:t>
                      </a:r>
                      <a:r>
                        <a:rPr kumimoji="1" lang="ja-JP" altLang="en-US" sz="1100" b="0">
                          <a:solidFill>
                            <a:schemeClr val="tx1"/>
                          </a:solidFill>
                        </a:rPr>
                        <a:t>）</a:t>
                      </a:r>
                      <a:endParaRPr kumimoji="1" lang="en-US" altLang="ja-JP" sz="1100" b="0">
                        <a:solidFill>
                          <a:schemeClr val="tx1"/>
                        </a:solidFill>
                      </a:endParaRPr>
                    </a:p>
                    <a:p>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n=1003</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7" name="テキスト ボックス 6">
            <a:extLst>
              <a:ext uri="{FF2B5EF4-FFF2-40B4-BE49-F238E27FC236}">
                <a16:creationId xmlns:a16="http://schemas.microsoft.com/office/drawing/2014/main" id="{3E68FB4A-E3F5-75F0-9301-47C79A0A6379}"/>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5" name="図 4">
            <a:extLst>
              <a:ext uri="{FF2B5EF4-FFF2-40B4-BE49-F238E27FC236}">
                <a16:creationId xmlns:a16="http://schemas.microsoft.com/office/drawing/2014/main" id="{8B1A906B-79CB-97E1-4DCB-F03CF5B22631}"/>
              </a:ext>
            </a:extLst>
          </p:cNvPr>
          <p:cNvPicPr>
            <a:picLocks noChangeAspect="1"/>
          </p:cNvPicPr>
          <p:nvPr/>
        </p:nvPicPr>
        <p:blipFill>
          <a:blip r:embed="rId2"/>
          <a:stretch>
            <a:fillRect/>
          </a:stretch>
        </p:blipFill>
        <p:spPr>
          <a:xfrm>
            <a:off x="609600" y="2572166"/>
            <a:ext cx="8686800" cy="2524125"/>
          </a:xfrm>
          <a:prstGeom prst="rect">
            <a:avLst/>
          </a:prstGeom>
        </p:spPr>
      </p:pic>
    </p:spTree>
    <p:extLst>
      <p:ext uri="{BB962C8B-B14F-4D97-AF65-F5344CB8AC3E}">
        <p14:creationId xmlns:p14="http://schemas.microsoft.com/office/powerpoint/2010/main" val="4183983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83CD44-2FC6-6622-CBE4-0B2D2ADE0EF7}"/>
              </a:ext>
            </a:extLst>
          </p:cNvPr>
          <p:cNvSpPr>
            <a:spLocks noGrp="1"/>
          </p:cNvSpPr>
          <p:nvPr>
            <p:ph type="title"/>
          </p:nvPr>
        </p:nvSpPr>
        <p:spPr/>
        <p:txBody>
          <a:bodyPr/>
          <a:lstStyle/>
          <a:p>
            <a:r>
              <a:rPr lang="ja-JP" altLang="en-US"/>
              <a:t>未実施自治体　国・都道府県への要望　概要</a:t>
            </a:r>
            <a:endParaRPr kumimoji="1" lang="ja-JP" altLang="en-US"/>
          </a:p>
        </p:txBody>
      </p:sp>
      <p:sp>
        <p:nvSpPr>
          <p:cNvPr id="3" name="テキスト プレースホルダー 2">
            <a:extLst>
              <a:ext uri="{FF2B5EF4-FFF2-40B4-BE49-F238E27FC236}">
                <a16:creationId xmlns:a16="http://schemas.microsoft.com/office/drawing/2014/main" id="{F828489C-17F8-3225-F608-DE9074D62A7C}"/>
              </a:ext>
            </a:extLst>
          </p:cNvPr>
          <p:cNvSpPr>
            <a:spLocks noGrp="1"/>
          </p:cNvSpPr>
          <p:nvPr>
            <p:ph type="body" sz="quarter" idx="13"/>
          </p:nvPr>
        </p:nvSpPr>
        <p:spPr/>
        <p:txBody>
          <a:bodyPr/>
          <a:lstStyle/>
          <a:p>
            <a:r>
              <a:rPr lang="ja-JP" altLang="en-US"/>
              <a:t>国・都道府県への要望として、財政支援、事業事例・情報提供、事業運営・体制の整備支援、事業要件の緩和、人材・事業者確保支援、地域資源の活用・マッチング等を挙げている。</a:t>
            </a:r>
            <a:endParaRPr kumimoji="1" lang="ja-JP" altLang="en-US"/>
          </a:p>
        </p:txBody>
      </p:sp>
      <p:graphicFrame>
        <p:nvGraphicFramePr>
          <p:cNvPr id="4" name="表 5">
            <a:extLst>
              <a:ext uri="{FF2B5EF4-FFF2-40B4-BE49-F238E27FC236}">
                <a16:creationId xmlns:a16="http://schemas.microsoft.com/office/drawing/2014/main" id="{9FFF95CD-E7DB-9080-95B5-5FDF94DF146B}"/>
              </a:ext>
            </a:extLst>
          </p:cNvPr>
          <p:cNvGraphicFramePr>
            <a:graphicFrameLocks noGrp="1"/>
          </p:cNvGraphicFramePr>
          <p:nvPr>
            <p:extLst>
              <p:ext uri="{D42A27DB-BD31-4B8C-83A1-F6EECF244321}">
                <p14:modId xmlns:p14="http://schemas.microsoft.com/office/powerpoint/2010/main" val="3731076524"/>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Q15. </a:t>
                      </a:r>
                      <a:r>
                        <a:rPr kumimoji="1" lang="ja-JP" altLang="en-US" sz="1100" b="0">
                          <a:solidFill>
                            <a:schemeClr val="tx1"/>
                          </a:solidFill>
                        </a:rPr>
                        <a:t>本事業の実施にあたり国や都道府県からどのような支援が必要か、ご要望がございましたらご記入ください。</a:t>
                      </a:r>
                      <a:br>
                        <a:rPr kumimoji="1" lang="en-US" altLang="ja-JP" sz="1100" b="0">
                          <a:solidFill>
                            <a:schemeClr val="tx1"/>
                          </a:solidFill>
                        </a:rPr>
                      </a:b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n=1004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EF03D8AD-41DA-E1E2-73D8-28B52CDEBB71}"/>
              </a:ext>
            </a:extLst>
          </p:cNvPr>
          <p:cNvSpPr txBox="1"/>
          <p:nvPr/>
        </p:nvSpPr>
        <p:spPr>
          <a:xfrm>
            <a:off x="200025" y="1776612"/>
            <a:ext cx="9505949" cy="4511675"/>
          </a:xfrm>
          <a:prstGeom prst="rect">
            <a:avLst/>
          </a:prstGeom>
          <a:solidFill>
            <a:schemeClr val="bg1">
              <a:lumMod val="95000"/>
            </a:schemeClr>
          </a:solidFill>
        </p:spPr>
        <p:txBody>
          <a:bodyPr wrap="square" numCol="2">
            <a:noAutofit/>
          </a:bodyPr>
          <a:lstStyle/>
          <a:p>
            <a:r>
              <a:rPr lang="ja-JP" altLang="en-US" sz="1000" b="1"/>
              <a:t>■回答の分類（代表的な回答、多い順）</a:t>
            </a:r>
            <a:endParaRPr lang="en-US" altLang="ja-JP" sz="1000" b="1"/>
          </a:p>
          <a:p>
            <a:r>
              <a:rPr lang="en-US" altLang="ja-JP" sz="1000" b="1"/>
              <a:t>1. </a:t>
            </a:r>
            <a:r>
              <a:rPr lang="ja-JP" altLang="en-US" sz="1000" b="1"/>
              <a:t>財政的支援（補助金・補助率・継続的資金）</a:t>
            </a:r>
            <a:endParaRPr lang="en-US" altLang="ja-JP" sz="1000" b="1"/>
          </a:p>
          <a:p>
            <a:pPr marL="171450" indent="-171450">
              <a:buFont typeface="Arial" panose="020B0604020202020204" pitchFamily="34" charset="0"/>
              <a:buChar char="•"/>
            </a:pPr>
            <a:r>
              <a:rPr lang="ja-JP" altLang="en-US" sz="1000"/>
              <a:t>補助率の見直しをお願いしたい。</a:t>
            </a:r>
            <a:endParaRPr lang="en-US" altLang="ja-JP" sz="1000"/>
          </a:p>
          <a:p>
            <a:pPr marL="171450" indent="-171450">
              <a:buFont typeface="Arial" panose="020B0604020202020204" pitchFamily="34" charset="0"/>
              <a:buChar char="•"/>
            </a:pPr>
            <a:r>
              <a:rPr lang="ja-JP" altLang="en-US" sz="1000"/>
              <a:t>長期かつ継続的な補助金等経済的な支援を希望します。</a:t>
            </a:r>
            <a:endParaRPr lang="en-US" altLang="ja-JP" sz="1000"/>
          </a:p>
          <a:p>
            <a:pPr marL="171450" indent="-171450">
              <a:buFont typeface="Arial" panose="020B0604020202020204" pitchFamily="34" charset="0"/>
              <a:buChar char="•"/>
            </a:pPr>
            <a:r>
              <a:rPr lang="ja-JP" altLang="en-US" sz="1000"/>
              <a:t>財政的支援の拡充が必要。子ども・子育て交付金を活用したとしても、町の負担が大きいです。</a:t>
            </a:r>
            <a:endParaRPr lang="en-US" altLang="ja-JP" sz="1000"/>
          </a:p>
          <a:p>
            <a:endParaRPr lang="en-US" altLang="ja-JP" sz="1000" b="1"/>
          </a:p>
          <a:p>
            <a:r>
              <a:rPr lang="en-US" altLang="ja-JP" sz="1000" b="1"/>
              <a:t>2. </a:t>
            </a:r>
            <a:r>
              <a:rPr lang="ja-JP" altLang="en-US" sz="1000" b="1"/>
              <a:t>事例・ノウハウ・仕様書等の情報提供</a:t>
            </a:r>
          </a:p>
          <a:p>
            <a:pPr marL="171450" indent="-171450">
              <a:buFont typeface="Arial" panose="020B0604020202020204" pitchFamily="34" charset="0"/>
              <a:buChar char="•"/>
            </a:pPr>
            <a:r>
              <a:rPr lang="ja-JP" altLang="en-US" sz="1000"/>
              <a:t>先進事例の詳細情報（事業実施までのプロセス、委託のための仕様書や設計書等）を提供していただきたい。</a:t>
            </a:r>
            <a:endParaRPr lang="en-US" altLang="ja-JP" sz="1000"/>
          </a:p>
          <a:p>
            <a:pPr marL="171450" indent="-171450">
              <a:buFont typeface="Arial" panose="020B0604020202020204" pitchFamily="34" charset="0"/>
              <a:buChar char="•"/>
            </a:pPr>
            <a:r>
              <a:rPr lang="ja-JP" altLang="en-US" sz="1000"/>
              <a:t>事業開始にあたっての準備や受託先の選定（要件・課題の協議経過）、契約方法、</a:t>
            </a:r>
            <a:br>
              <a:rPr lang="en-US" altLang="ja-JP" sz="1000"/>
            </a:br>
            <a:r>
              <a:rPr lang="ja-JP" altLang="en-US" sz="1000"/>
              <a:t>拠点構成・支援内容の実施事例を、できれば</a:t>
            </a:r>
            <a:r>
              <a:rPr lang="en-US" altLang="ja-JP" sz="1000"/>
              <a:t>5</a:t>
            </a:r>
            <a:r>
              <a:rPr lang="ja-JP" altLang="en-US" sz="1000"/>
              <a:t>～</a:t>
            </a:r>
            <a:r>
              <a:rPr lang="en-US" altLang="ja-JP" sz="1000"/>
              <a:t>10</a:t>
            </a:r>
            <a:r>
              <a:rPr lang="ja-JP" altLang="en-US" sz="1000"/>
              <a:t>万人の市や</a:t>
            </a:r>
            <a:r>
              <a:rPr lang="en-US" altLang="ja-JP" sz="1000"/>
              <a:t>5</a:t>
            </a:r>
            <a:r>
              <a:rPr lang="ja-JP" altLang="en-US" sz="1000"/>
              <a:t>万人以下の市町等、類似人口の地方都市の例で情報提供いただきたい。</a:t>
            </a:r>
            <a:endParaRPr lang="en-US" altLang="ja-JP" sz="1000"/>
          </a:p>
          <a:p>
            <a:pPr marL="171450" indent="-171450">
              <a:buFont typeface="Arial" panose="020B0604020202020204" pitchFamily="34" charset="0"/>
              <a:buChar char="•"/>
            </a:pPr>
            <a:r>
              <a:rPr lang="ja-JP" altLang="en-US" sz="1000"/>
              <a:t>事業効果を表す評価シートのようなものを用意してほしいです。</a:t>
            </a:r>
            <a:endParaRPr lang="en-US" altLang="ja-JP" sz="1000"/>
          </a:p>
          <a:p>
            <a:pPr marL="171450" indent="-171450">
              <a:buFont typeface="Arial" panose="020B0604020202020204" pitchFamily="34" charset="0"/>
              <a:buChar char="•"/>
            </a:pPr>
            <a:r>
              <a:rPr lang="ja-JP" altLang="en-US" sz="1000"/>
              <a:t>事業実施にあたっての準備や調整が必要な事項等がまとめられたガイドラインや委託する</a:t>
            </a:r>
            <a:br>
              <a:rPr lang="en-US" altLang="ja-JP" sz="1000"/>
            </a:br>
            <a:r>
              <a:rPr lang="ja-JP" altLang="en-US" sz="1000"/>
              <a:t>場合の参考仕様書の提供</a:t>
            </a:r>
            <a:endParaRPr lang="en-US" altLang="ja-JP" sz="1000"/>
          </a:p>
          <a:p>
            <a:endParaRPr lang="en-US" altLang="ja-JP" sz="1000" b="1"/>
          </a:p>
          <a:p>
            <a:r>
              <a:rPr lang="en-US" altLang="ja-JP" sz="1000" b="1"/>
              <a:t>3. </a:t>
            </a:r>
            <a:r>
              <a:rPr lang="ja-JP" altLang="en-US" sz="1000" b="1"/>
              <a:t>広域実施・小規模自治体支援</a:t>
            </a:r>
          </a:p>
          <a:p>
            <a:pPr marL="171450" indent="-171450">
              <a:buFont typeface="Arial" panose="020B0604020202020204" pitchFamily="34" charset="0"/>
              <a:buChar char="•"/>
            </a:pPr>
            <a:r>
              <a:rPr lang="ja-JP" altLang="en-US" sz="1000"/>
              <a:t>町村単位では、本事業を実施するために委託する事業者が不足していることから、広域的に取り組むことができるように、国及び県で主体的に取り組んでいただきたいです。</a:t>
            </a:r>
            <a:endParaRPr lang="en-US" altLang="ja-JP" sz="1000"/>
          </a:p>
          <a:p>
            <a:pPr marL="171450" indent="-171450">
              <a:buFont typeface="Arial" panose="020B0604020202020204" pitchFamily="34" charset="0"/>
              <a:buChar char="•"/>
            </a:pPr>
            <a:r>
              <a:rPr lang="ja-JP" altLang="en-US" sz="1000"/>
              <a:t>小規模自治体では受託事業所が無い場合が多い。また、受託事業所があったとしても、利用者が少なく費用対効果がかなり低くなる。そのため、小規模自治体においては、県が主体となって、圏域で事業を行った方が良いのではないか。</a:t>
            </a:r>
            <a:endParaRPr lang="en-US" altLang="ja-JP" sz="1000"/>
          </a:p>
          <a:p>
            <a:pPr marL="171450" indent="-171450">
              <a:buFont typeface="Arial" panose="020B0604020202020204" pitchFamily="34" charset="0"/>
              <a:buChar char="•"/>
            </a:pPr>
            <a:r>
              <a:rPr lang="ja-JP" altLang="en-US" sz="1000"/>
              <a:t>市町村の枠をこえた広域的な事業実施</a:t>
            </a:r>
            <a:endParaRPr lang="en-US" altLang="ja-JP" sz="1000"/>
          </a:p>
          <a:p>
            <a:endParaRPr lang="en-US" altLang="ja-JP" sz="1000" b="1"/>
          </a:p>
          <a:p>
            <a:r>
              <a:rPr lang="en-US" altLang="ja-JP" sz="1000" b="1"/>
              <a:t>4.</a:t>
            </a:r>
            <a:r>
              <a:rPr lang="ja-JP" altLang="en-US" sz="1000" b="1"/>
              <a:t>人材確保・育成の支援</a:t>
            </a:r>
          </a:p>
          <a:p>
            <a:pPr marL="171450" indent="-171450">
              <a:buFont typeface="Arial" panose="020B0604020202020204" pitchFamily="34" charset="0"/>
              <a:buChar char="•"/>
            </a:pPr>
            <a:r>
              <a:rPr lang="ja-JP" altLang="en-US" sz="1000"/>
              <a:t>人材育成のための研修等の実施、補助率の拡充</a:t>
            </a:r>
            <a:endParaRPr lang="en-US" altLang="ja-JP" sz="1000"/>
          </a:p>
          <a:p>
            <a:pPr marL="171450" indent="-171450">
              <a:buFont typeface="Arial" panose="020B0604020202020204" pitchFamily="34" charset="0"/>
              <a:buChar char="•"/>
            </a:pPr>
            <a:r>
              <a:rPr lang="ja-JP" altLang="en-US" sz="1000"/>
              <a:t>相談員などの人材確保</a:t>
            </a:r>
            <a:endParaRPr lang="en-US" altLang="ja-JP" sz="1000"/>
          </a:p>
          <a:p>
            <a:pPr marL="171450" indent="-171450">
              <a:buFont typeface="Arial" panose="020B0604020202020204" pitchFamily="34" charset="0"/>
              <a:buChar char="•"/>
            </a:pPr>
            <a:r>
              <a:rPr lang="ja-JP" altLang="en-US" sz="1000"/>
              <a:t>事業を始めるための人材派遣をお願いしたいです。</a:t>
            </a:r>
            <a:endParaRPr lang="en-US" altLang="ja-JP" sz="1000"/>
          </a:p>
          <a:p>
            <a:r>
              <a:rPr lang="en-US" altLang="ja-JP" sz="1000" b="1"/>
              <a:t>5. </a:t>
            </a:r>
            <a:r>
              <a:rPr lang="ja-JP" altLang="en-US" sz="1000" b="1"/>
              <a:t>要件緩和・運営要件の柔軟化</a:t>
            </a:r>
            <a:r>
              <a:rPr lang="zh-TW" altLang="en-US" sz="1000" b="1"/>
              <a:t>（開所時間、対象、食事提供等）</a:t>
            </a:r>
            <a:endParaRPr lang="ja-JP" altLang="en-US" sz="1000" b="1"/>
          </a:p>
          <a:p>
            <a:pPr marL="171450" indent="-171450">
              <a:buFont typeface="Arial" panose="020B0604020202020204" pitchFamily="34" charset="0"/>
              <a:buChar char="•"/>
            </a:pPr>
            <a:r>
              <a:rPr lang="ja-JP" altLang="en-US" sz="1000"/>
              <a:t>対象者の選定、利用の見込み、支援内容、支援体制の確保等、実施に向けての課題が多い</a:t>
            </a:r>
            <a:endParaRPr lang="en-US" altLang="ja-JP" sz="1000"/>
          </a:p>
          <a:p>
            <a:pPr marL="171450" indent="-171450">
              <a:buFont typeface="Arial" panose="020B0604020202020204" pitchFamily="34" charset="0"/>
              <a:buChar char="•"/>
            </a:pPr>
            <a:r>
              <a:rPr lang="ja-JP" altLang="en-US" sz="1000"/>
              <a:t>児童育成支援拠点事業において、事業実施のための補助金を活用したいが、長期期間の開所時間等に制限があり、活用ができていないため、柔軟な対応をお願いしたい。</a:t>
            </a:r>
            <a:endParaRPr lang="en-US" altLang="ja-JP" sz="1000"/>
          </a:p>
          <a:p>
            <a:pPr marL="171450" indent="-171450">
              <a:buFont typeface="Arial" panose="020B0604020202020204" pitchFamily="34" charset="0"/>
              <a:buChar char="•"/>
            </a:pPr>
            <a:r>
              <a:rPr lang="ja-JP" altLang="en-US" sz="1000"/>
              <a:t>対象者の要件を緩和していただきたいのに加えて、運営上の要件を緩和したメニューを新設していただきたいです。</a:t>
            </a:r>
            <a:endParaRPr lang="en-US" altLang="ja-JP" sz="1000"/>
          </a:p>
          <a:p>
            <a:pPr marL="171450" indent="-171450">
              <a:buFont typeface="Arial" panose="020B0604020202020204" pitchFamily="34" charset="0"/>
              <a:buChar char="•"/>
            </a:pPr>
            <a:endParaRPr lang="en-US" altLang="ja-JP" sz="1000"/>
          </a:p>
          <a:p>
            <a:r>
              <a:rPr lang="en-US" altLang="ja-JP" sz="1000" b="1"/>
              <a:t>6.</a:t>
            </a:r>
            <a:r>
              <a:rPr lang="ja-JP" altLang="en-US" sz="1000" b="1"/>
              <a:t>　事業者紹介（受託事業者名簿の提供等）</a:t>
            </a:r>
          </a:p>
          <a:p>
            <a:pPr marL="171450" indent="-171450">
              <a:buFont typeface="Arial" panose="020B0604020202020204" pitchFamily="34" charset="0"/>
              <a:buChar char="•"/>
            </a:pPr>
            <a:r>
              <a:rPr lang="ja-JP" altLang="en-US" sz="1000"/>
              <a:t>実施可能事業者名簿の提供</a:t>
            </a:r>
            <a:endParaRPr lang="en-US" altLang="ja-JP" sz="1000"/>
          </a:p>
          <a:p>
            <a:pPr marL="171450" indent="-171450">
              <a:buFont typeface="Arial" panose="020B0604020202020204" pitchFamily="34" charset="0"/>
              <a:buChar char="•"/>
            </a:pPr>
            <a:r>
              <a:rPr lang="ja-JP" altLang="en-US" sz="1000"/>
              <a:t>実施可能な事業所の紹介、事業の担い手の育成及び発掘への協力が必要。</a:t>
            </a:r>
            <a:endParaRPr lang="en-US" altLang="ja-JP" sz="1000"/>
          </a:p>
          <a:p>
            <a:pPr marL="171450" indent="-171450">
              <a:buFont typeface="Arial" panose="020B0604020202020204" pitchFamily="34" charset="0"/>
              <a:buChar char="•"/>
            </a:pPr>
            <a:r>
              <a:rPr lang="ja-JP" altLang="en-US" sz="1000"/>
              <a:t>サービス提供可能な事業者情報一覧の提供（地域ごと）</a:t>
            </a:r>
            <a:endParaRPr lang="en-US" altLang="ja-JP" sz="1000"/>
          </a:p>
          <a:p>
            <a:pPr marL="171450" indent="-171450">
              <a:buFont typeface="Arial" panose="020B0604020202020204" pitchFamily="34" charset="0"/>
              <a:buChar char="•"/>
            </a:pPr>
            <a:r>
              <a:rPr lang="ja-JP" altLang="en-US" sz="1000"/>
              <a:t>事業委託の広域契約について、県でとりまとめをしていただけると助かります。</a:t>
            </a:r>
          </a:p>
          <a:p>
            <a:endParaRPr lang="en-US" altLang="ja-JP" sz="1000" b="1"/>
          </a:p>
          <a:p>
            <a:r>
              <a:rPr lang="en-US" altLang="ja-JP" sz="1000" b="1"/>
              <a:t>7. </a:t>
            </a:r>
            <a:r>
              <a:rPr lang="ja-JP" altLang="en-US" sz="1000" b="1"/>
              <a:t>施設ハード整備支援（建物改修、拠点確保、設備）</a:t>
            </a:r>
          </a:p>
          <a:p>
            <a:pPr marL="171450" indent="-171450">
              <a:buFont typeface="Arial" panose="020B0604020202020204" pitchFamily="34" charset="0"/>
              <a:buChar char="•"/>
            </a:pPr>
            <a:r>
              <a:rPr lang="ja-JP" altLang="en-US" sz="1000"/>
              <a:t>建物改修の助成、事業実施施設の確保支援</a:t>
            </a:r>
            <a:endParaRPr lang="en-US" altLang="ja-JP" sz="1000"/>
          </a:p>
          <a:p>
            <a:pPr marL="171450" indent="-171450">
              <a:buFont typeface="Arial" panose="020B0604020202020204" pitchFamily="34" charset="0"/>
              <a:buChar char="•"/>
            </a:pPr>
            <a:r>
              <a:rPr lang="ja-JP" altLang="en-US" sz="1000"/>
              <a:t>児童館のような拠点が既にある自治体の整備についてはイメージが描きやすいが、本市では適当な施設がなく、相当な新たな財政負担が見込まれる。既存施設を持たない自治体が本事業を開始する事例の共有をお願いしたい。</a:t>
            </a:r>
            <a:endParaRPr lang="en-US" altLang="ja-JP" sz="1000"/>
          </a:p>
          <a:p>
            <a:pPr marL="171450" indent="-171450">
              <a:buFont typeface="Arial" panose="020B0604020202020204" pitchFamily="34" charset="0"/>
              <a:buChar char="•"/>
            </a:pPr>
            <a:endParaRPr lang="en-US" altLang="ja-JP" sz="1000"/>
          </a:p>
          <a:p>
            <a:r>
              <a:rPr lang="en-US" altLang="ja-JP" sz="1000" b="1"/>
              <a:t>8.</a:t>
            </a:r>
            <a:r>
              <a:rPr lang="ja-JP" altLang="en-US" sz="1000" b="1"/>
              <a:t>　省庁周知・連携</a:t>
            </a:r>
          </a:p>
          <a:p>
            <a:pPr marL="171450" indent="-171450">
              <a:buFont typeface="Arial" panose="020B0604020202020204" pitchFamily="34" charset="0"/>
              <a:buChar char="•"/>
            </a:pPr>
            <a:r>
              <a:rPr lang="ja-JP" altLang="en-US" sz="1000"/>
              <a:t>文部科学省から小中学校へ、事業の仕組みや必要性を周知してもらいたい。</a:t>
            </a:r>
            <a:endParaRPr lang="en-US" altLang="ja-JP" sz="1000"/>
          </a:p>
          <a:p>
            <a:pPr marL="171450" indent="-171450">
              <a:buFont typeface="Arial" panose="020B0604020202020204" pitchFamily="34" charset="0"/>
              <a:buChar char="•"/>
            </a:pPr>
            <a:r>
              <a:rPr lang="ja-JP" altLang="en-US" sz="1000"/>
              <a:t>各省庁で同じような事業を展開しているが、同じコンセプトの事業を統合して事業展開ができるよう、財源確保のため、補助金を重複利用（市財持ち出し分）できるようにするなどの配慮をお願いしたい。</a:t>
            </a:r>
          </a:p>
        </p:txBody>
      </p:sp>
      <p:sp>
        <p:nvSpPr>
          <p:cNvPr id="6" name="テキスト ボックス 5">
            <a:extLst>
              <a:ext uri="{FF2B5EF4-FFF2-40B4-BE49-F238E27FC236}">
                <a16:creationId xmlns:a16="http://schemas.microsoft.com/office/drawing/2014/main" id="{7698B53C-9092-3508-2CBA-29EC241CDBE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Tree>
    <p:extLst>
      <p:ext uri="{BB962C8B-B14F-4D97-AF65-F5344CB8AC3E}">
        <p14:creationId xmlns:p14="http://schemas.microsoft.com/office/powerpoint/2010/main" val="388519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F7E73-9D85-7AEA-37D6-6A80F4A4CB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CF3139-B0A6-F9DA-AC26-309B0F7463DA}"/>
              </a:ext>
            </a:extLst>
          </p:cNvPr>
          <p:cNvSpPr>
            <a:spLocks noGrp="1"/>
          </p:cNvSpPr>
          <p:nvPr>
            <p:ph type="title"/>
          </p:nvPr>
        </p:nvSpPr>
        <p:spPr/>
        <p:txBody>
          <a:bodyPr/>
          <a:lstStyle/>
          <a:p>
            <a:r>
              <a:rPr lang="ja-JP" altLang="en-US"/>
              <a:t>量の見込みの算出状況</a:t>
            </a:r>
            <a:endParaRPr kumimoji="1" lang="ja-JP" altLang="en-US"/>
          </a:p>
        </p:txBody>
      </p:sp>
      <p:sp>
        <p:nvSpPr>
          <p:cNvPr id="3" name="テキスト プレースホルダー 2">
            <a:extLst>
              <a:ext uri="{FF2B5EF4-FFF2-40B4-BE49-F238E27FC236}">
                <a16:creationId xmlns:a16="http://schemas.microsoft.com/office/drawing/2014/main" id="{5D19FFD7-7253-A585-A6C0-8DDFD5072423}"/>
              </a:ext>
            </a:extLst>
          </p:cNvPr>
          <p:cNvSpPr>
            <a:spLocks noGrp="1"/>
          </p:cNvSpPr>
          <p:nvPr>
            <p:ph type="body" sz="quarter" idx="13"/>
          </p:nvPr>
        </p:nvSpPr>
        <p:spPr/>
        <p:txBody>
          <a:bodyPr/>
          <a:lstStyle/>
          <a:p>
            <a:r>
              <a:rPr kumimoji="1" lang="ja-JP" altLang="en-US"/>
              <a:t>量の見込みについて国が提示する算出方法で算出する自治体が</a:t>
            </a:r>
            <a:r>
              <a:rPr kumimoji="1" lang="en-US" altLang="ja-JP"/>
              <a:t>15</a:t>
            </a:r>
            <a:r>
              <a:rPr lang="en-US" altLang="ja-JP"/>
              <a:t>.1</a:t>
            </a:r>
            <a:r>
              <a:rPr kumimoji="1" lang="ja-JP" altLang="en-US"/>
              <a:t>％、それ以外の方法での算出が</a:t>
            </a:r>
            <a:r>
              <a:rPr kumimoji="1" lang="en-US" altLang="ja-JP"/>
              <a:t>12.1</a:t>
            </a:r>
            <a:r>
              <a:rPr kumimoji="1" lang="ja-JP" altLang="en-US"/>
              <a:t>％である。</a:t>
            </a:r>
            <a:endParaRPr kumimoji="1" lang="en-US" altLang="ja-JP"/>
          </a:p>
        </p:txBody>
      </p:sp>
      <p:graphicFrame>
        <p:nvGraphicFramePr>
          <p:cNvPr id="4" name="表 5">
            <a:extLst>
              <a:ext uri="{FF2B5EF4-FFF2-40B4-BE49-F238E27FC236}">
                <a16:creationId xmlns:a16="http://schemas.microsoft.com/office/drawing/2014/main" id="{ECC2B0A8-AEE5-E097-167C-7C5B7F416D46}"/>
              </a:ext>
            </a:extLst>
          </p:cNvPr>
          <p:cNvGraphicFramePr>
            <a:graphicFrameLocks noGrp="1"/>
          </p:cNvGraphicFramePr>
          <p:nvPr>
            <p:extLst>
              <p:ext uri="{D42A27DB-BD31-4B8C-83A1-F6EECF244321}">
                <p14:modId xmlns:p14="http://schemas.microsoft.com/office/powerpoint/2010/main" val="3225831078"/>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Q6. </a:t>
                      </a:r>
                      <a:r>
                        <a:rPr kumimoji="1" lang="ja-JP" altLang="en-US" sz="1100" b="0">
                          <a:solidFill>
                            <a:schemeClr val="tx1"/>
                          </a:solidFill>
                        </a:rPr>
                        <a:t>本事業に関する「量の見込み」の算出状況をお選びください。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3B62CFC7-EA28-F5F0-450E-74EC51B1C44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22449D88-C4FB-4CCF-8478-8BC6AFE9E379}"/>
              </a:ext>
            </a:extLst>
          </p:cNvPr>
          <p:cNvGraphicFramePr>
            <a:graphicFrameLocks/>
          </p:cNvGraphicFramePr>
          <p:nvPr/>
        </p:nvGraphicFramePr>
        <p:xfrm>
          <a:off x="1528482" y="1230442"/>
          <a:ext cx="6849036" cy="5235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4EBE6EBD-A8AF-41ED-B4CD-6EA8F2510623}"/>
              </a:ext>
            </a:extLst>
          </p:cNvPr>
          <p:cNvGraphicFramePr>
            <a:graphicFrameLocks/>
          </p:cNvGraphicFramePr>
          <p:nvPr>
            <p:extLst>
              <p:ext uri="{D42A27DB-BD31-4B8C-83A1-F6EECF244321}">
                <p14:modId xmlns:p14="http://schemas.microsoft.com/office/powerpoint/2010/main" val="1716800445"/>
              </p:ext>
            </p:extLst>
          </p:nvPr>
        </p:nvGraphicFramePr>
        <p:xfrm>
          <a:off x="1552014" y="1286991"/>
          <a:ext cx="6801971" cy="5096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25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E911A-372E-9766-F82C-47B86F93FA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2F8AB0-8520-AF8F-F45D-F65A8DD30D63}"/>
              </a:ext>
            </a:extLst>
          </p:cNvPr>
          <p:cNvSpPr>
            <a:spLocks noGrp="1"/>
          </p:cNvSpPr>
          <p:nvPr>
            <p:ph type="title"/>
          </p:nvPr>
        </p:nvSpPr>
        <p:spPr/>
        <p:txBody>
          <a:bodyPr/>
          <a:lstStyle/>
          <a:p>
            <a:r>
              <a:rPr kumimoji="1" lang="ja-JP" altLang="en-US"/>
              <a:t>量の見込みの算出結果　単純集計</a:t>
            </a:r>
          </a:p>
        </p:txBody>
      </p:sp>
      <p:sp>
        <p:nvSpPr>
          <p:cNvPr id="3" name="テキスト プレースホルダー 2">
            <a:extLst>
              <a:ext uri="{FF2B5EF4-FFF2-40B4-BE49-F238E27FC236}">
                <a16:creationId xmlns:a16="http://schemas.microsoft.com/office/drawing/2014/main" id="{C48C763B-3964-BFCC-C941-1AE42DAFD2D3}"/>
              </a:ext>
            </a:extLst>
          </p:cNvPr>
          <p:cNvSpPr>
            <a:spLocks noGrp="1"/>
          </p:cNvSpPr>
          <p:nvPr>
            <p:ph type="body" sz="quarter" idx="13"/>
          </p:nvPr>
        </p:nvSpPr>
        <p:spPr/>
        <p:txBody>
          <a:bodyPr/>
          <a:lstStyle/>
          <a:p>
            <a:r>
              <a:rPr kumimoji="1" lang="ja-JP" altLang="en-US"/>
              <a:t>量の見込みを算出している自治体のうち、量の見込みが</a:t>
            </a:r>
            <a:r>
              <a:rPr kumimoji="1" lang="en-US" altLang="ja-JP"/>
              <a:t>0</a:t>
            </a:r>
            <a:r>
              <a:rPr kumimoji="1" lang="ja-JP" altLang="en-US"/>
              <a:t>人となる自治体が</a:t>
            </a:r>
            <a:r>
              <a:rPr kumimoji="1" lang="en-US" altLang="ja-JP"/>
              <a:t>23.3%</a:t>
            </a:r>
            <a:r>
              <a:rPr kumimoji="1" lang="ja-JP" altLang="en-US"/>
              <a:t>、</a:t>
            </a:r>
            <a:r>
              <a:rPr kumimoji="1" lang="en-US" altLang="ja-JP"/>
              <a:t>1</a:t>
            </a:r>
            <a:r>
              <a:rPr lang="ja-JP" altLang="en-US"/>
              <a:t>人～</a:t>
            </a:r>
            <a:r>
              <a:rPr lang="en-US" altLang="ja-JP"/>
              <a:t>10</a:t>
            </a:r>
            <a:r>
              <a:rPr lang="ja-JP" altLang="en-US"/>
              <a:t>人が</a:t>
            </a:r>
            <a:r>
              <a:rPr lang="en-US" altLang="ja-JP"/>
              <a:t>23.7%</a:t>
            </a:r>
            <a:r>
              <a:rPr lang="ja-JP" altLang="en-US"/>
              <a:t>、</a:t>
            </a:r>
            <a:r>
              <a:rPr lang="en-US" altLang="ja-JP"/>
              <a:t>101</a:t>
            </a:r>
            <a:r>
              <a:rPr lang="ja-JP" altLang="en-US"/>
              <a:t>人以上を見込む自治体が</a:t>
            </a:r>
            <a:r>
              <a:rPr lang="en-US" altLang="ja-JP"/>
              <a:t>11%</a:t>
            </a:r>
            <a:r>
              <a:rPr lang="ja-JP" altLang="en-US"/>
              <a:t>である。</a:t>
            </a:r>
            <a:endParaRPr kumimoji="1" lang="ja-JP" altLang="en-US"/>
          </a:p>
        </p:txBody>
      </p:sp>
      <p:graphicFrame>
        <p:nvGraphicFramePr>
          <p:cNvPr id="4" name="表 5">
            <a:extLst>
              <a:ext uri="{FF2B5EF4-FFF2-40B4-BE49-F238E27FC236}">
                <a16:creationId xmlns:a16="http://schemas.microsoft.com/office/drawing/2014/main" id="{C3F94B68-ADCB-648F-A903-1C4196849D4D}"/>
              </a:ext>
            </a:extLst>
          </p:cNvPr>
          <p:cNvGraphicFramePr>
            <a:graphicFrameLocks noGrp="1"/>
          </p:cNvGraphicFramePr>
          <p:nvPr>
            <p:extLst>
              <p:ext uri="{D42A27DB-BD31-4B8C-83A1-F6EECF244321}">
                <p14:modId xmlns:p14="http://schemas.microsoft.com/office/powerpoint/2010/main" val="929179402"/>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Q7. Q6</a:t>
                      </a:r>
                      <a:r>
                        <a:rPr kumimoji="1" lang="ja-JP" altLang="en-US" sz="1100" b="0">
                          <a:solidFill>
                            <a:schemeClr val="tx1"/>
                          </a:solidFill>
                        </a:rPr>
                        <a:t>で「量の見込み」を算出された自治体にお伺いします。令和７年度の量の見込みについて具体的にご記入ください。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n=295</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2C252C5C-4B6C-A6E3-E48A-579189176374}"/>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40DA6D4C-0009-1FE5-34D8-05A9D80F1C44}"/>
              </a:ext>
            </a:extLst>
          </p:cNvPr>
          <p:cNvGraphicFramePr>
            <a:graphicFrameLocks/>
          </p:cNvGraphicFramePr>
          <p:nvPr/>
        </p:nvGraphicFramePr>
        <p:xfrm>
          <a:off x="1528482" y="1230442"/>
          <a:ext cx="6849036" cy="5235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2814762D-A416-45E0-937C-1D2BFB0D5188}"/>
              </a:ext>
            </a:extLst>
          </p:cNvPr>
          <p:cNvGraphicFramePr>
            <a:graphicFrameLocks/>
          </p:cNvGraphicFramePr>
          <p:nvPr>
            <p:extLst>
              <p:ext uri="{D42A27DB-BD31-4B8C-83A1-F6EECF244321}">
                <p14:modId xmlns:p14="http://schemas.microsoft.com/office/powerpoint/2010/main" val="1644465652"/>
              </p:ext>
            </p:extLst>
          </p:nvPr>
        </p:nvGraphicFramePr>
        <p:xfrm>
          <a:off x="1552014" y="1216641"/>
          <a:ext cx="6801971" cy="52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2814762D-A416-45E0-937C-1D2BFB0D5188}"/>
              </a:ext>
            </a:extLst>
          </p:cNvPr>
          <p:cNvGraphicFramePr>
            <a:graphicFrameLocks/>
          </p:cNvGraphicFramePr>
          <p:nvPr>
            <p:extLst>
              <p:ext uri="{D42A27DB-BD31-4B8C-83A1-F6EECF244321}">
                <p14:modId xmlns:p14="http://schemas.microsoft.com/office/powerpoint/2010/main" val="15623658"/>
              </p:ext>
            </p:extLst>
          </p:nvPr>
        </p:nvGraphicFramePr>
        <p:xfrm>
          <a:off x="1552014" y="1216641"/>
          <a:ext cx="6801971" cy="52443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010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B219-6782-C3BC-2E6B-5950474AE7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4B57AE-F91D-8BBD-0CCB-6CDCBD0A8966}"/>
              </a:ext>
            </a:extLst>
          </p:cNvPr>
          <p:cNvSpPr>
            <a:spLocks noGrp="1"/>
          </p:cNvSpPr>
          <p:nvPr>
            <p:ph type="title"/>
          </p:nvPr>
        </p:nvSpPr>
        <p:spPr/>
        <p:txBody>
          <a:bodyPr/>
          <a:lstStyle/>
          <a:p>
            <a:r>
              <a:rPr lang="ja-JP" altLang="en-US"/>
              <a:t>量の見込みの算出結果　人口規模別・分析</a:t>
            </a:r>
            <a:endParaRPr kumimoji="1" lang="ja-JP" altLang="en-US"/>
          </a:p>
        </p:txBody>
      </p:sp>
      <p:sp>
        <p:nvSpPr>
          <p:cNvPr id="3" name="テキスト プレースホルダー 2">
            <a:extLst>
              <a:ext uri="{FF2B5EF4-FFF2-40B4-BE49-F238E27FC236}">
                <a16:creationId xmlns:a16="http://schemas.microsoft.com/office/drawing/2014/main" id="{EA1F660B-858E-2090-6958-650952855F7F}"/>
              </a:ext>
            </a:extLst>
          </p:cNvPr>
          <p:cNvSpPr>
            <a:spLocks noGrp="1"/>
          </p:cNvSpPr>
          <p:nvPr>
            <p:ph type="body" sz="quarter" idx="13"/>
          </p:nvPr>
        </p:nvSpPr>
        <p:spPr/>
        <p:txBody>
          <a:bodyPr vert="horz" lIns="36000" tIns="45720" rIns="0" bIns="45720" rtlCol="0" anchor="t">
            <a:noAutofit/>
          </a:bodyPr>
          <a:lstStyle/>
          <a:p>
            <a:r>
              <a:rPr kumimoji="1" lang="ja-JP" altLang="en-US"/>
              <a:t>量の見込みは小規模自治体ほど少ない傾向にあり、量の見込を</a:t>
            </a:r>
            <a:r>
              <a:rPr kumimoji="1" lang="en-US" altLang="ja-JP"/>
              <a:t>0</a:t>
            </a:r>
            <a:r>
              <a:rPr kumimoji="1" lang="ja-JP" altLang="en-US"/>
              <a:t>と算出した自治体も、小規模な自治体ほど多い傾向にある。</a:t>
            </a:r>
            <a:endParaRPr kumimoji="1" lang="en-US" altLang="ja-JP"/>
          </a:p>
          <a:p>
            <a:r>
              <a:rPr lang="ja-JP" altLang="en-US"/>
              <a:t>一方、量の見込を</a:t>
            </a:r>
            <a:r>
              <a:rPr lang="en-US" altLang="ja-JP"/>
              <a:t>0</a:t>
            </a:r>
            <a:r>
              <a:rPr lang="ja-JP" altLang="en-US"/>
              <a:t>と算出した自治体の要保護・要支援児童数は、それ以外の自治体と大きな差はない。そのため、当該自治体では量の見込みが適切に算出されていない可能性がある。</a:t>
            </a:r>
          </a:p>
        </p:txBody>
      </p:sp>
      <p:graphicFrame>
        <p:nvGraphicFramePr>
          <p:cNvPr id="4" name="表 5">
            <a:extLst>
              <a:ext uri="{FF2B5EF4-FFF2-40B4-BE49-F238E27FC236}">
                <a16:creationId xmlns:a16="http://schemas.microsoft.com/office/drawing/2014/main" id="{0AC5CC96-D51F-C5D2-2C11-D425E32B054C}"/>
              </a:ext>
            </a:extLst>
          </p:cNvPr>
          <p:cNvGraphicFramePr>
            <a:graphicFrameLocks noGrp="1"/>
          </p:cNvGraphicFramePr>
          <p:nvPr>
            <p:extLst>
              <p:ext uri="{D42A27DB-BD31-4B8C-83A1-F6EECF244321}">
                <p14:modId xmlns:p14="http://schemas.microsoft.com/office/powerpoint/2010/main" val="1058603773"/>
              </p:ext>
            </p:extLst>
          </p:nvPr>
        </p:nvGraphicFramePr>
        <p:xfrm>
          <a:off x="199555" y="1670701"/>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Q7. Q6</a:t>
                      </a:r>
                      <a:r>
                        <a:rPr kumimoji="1" lang="ja-JP" altLang="en-US" sz="1100" b="0">
                          <a:solidFill>
                            <a:schemeClr val="tx1"/>
                          </a:solidFill>
                        </a:rPr>
                        <a:t>で「量の見込み」を算出された自治体にお伺いします。令和７年度の量の見込みについて具体的にご記入ください。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n=295</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24149A98-8A2C-395C-1D7B-BCBB4A9D9CE0}"/>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8" name="表 7">
            <a:extLst>
              <a:ext uri="{FF2B5EF4-FFF2-40B4-BE49-F238E27FC236}">
                <a16:creationId xmlns:a16="http://schemas.microsoft.com/office/drawing/2014/main" id="{ACEC6DC0-4DD9-6D1D-B7A1-BE137D4559DD}"/>
              </a:ext>
            </a:extLst>
          </p:cNvPr>
          <p:cNvGraphicFramePr>
            <a:graphicFrameLocks noGrp="1"/>
          </p:cNvGraphicFramePr>
          <p:nvPr>
            <p:extLst>
              <p:ext uri="{D42A27DB-BD31-4B8C-83A1-F6EECF244321}">
                <p14:modId xmlns:p14="http://schemas.microsoft.com/office/powerpoint/2010/main" val="1767252662"/>
              </p:ext>
            </p:extLst>
          </p:nvPr>
        </p:nvGraphicFramePr>
        <p:xfrm>
          <a:off x="753668" y="2537680"/>
          <a:ext cx="3770558" cy="1556894"/>
        </p:xfrm>
        <a:graphic>
          <a:graphicData uri="http://schemas.openxmlformats.org/drawingml/2006/table">
            <a:tbl>
              <a:tblPr firstRow="1" bandRow="1">
                <a:tableStyleId>{5940675A-B579-460E-94D1-54222C63F5DA}</a:tableStyleId>
              </a:tblPr>
              <a:tblGrid>
                <a:gridCol w="1885279">
                  <a:extLst>
                    <a:ext uri="{9D8B030D-6E8A-4147-A177-3AD203B41FA5}">
                      <a16:colId xmlns:a16="http://schemas.microsoft.com/office/drawing/2014/main" val="257368437"/>
                    </a:ext>
                  </a:extLst>
                </a:gridCol>
                <a:gridCol w="1885279">
                  <a:extLst>
                    <a:ext uri="{9D8B030D-6E8A-4147-A177-3AD203B41FA5}">
                      <a16:colId xmlns:a16="http://schemas.microsoft.com/office/drawing/2014/main" val="3504457904"/>
                    </a:ext>
                  </a:extLst>
                </a:gridCol>
              </a:tblGrid>
              <a:tr h="261988">
                <a:tc>
                  <a:txBody>
                    <a:bodyPr/>
                    <a:lstStyle/>
                    <a:p>
                      <a:r>
                        <a:rPr kumimoji="1" lang="ja-JP" altLang="en-US" sz="1200" b="1">
                          <a:latin typeface="+mj-lt"/>
                        </a:rPr>
                        <a:t>人口規模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kumimoji="1" lang="ja-JP" altLang="en-US" sz="1200" b="1">
                          <a:latin typeface="+mj-lt"/>
                        </a:rPr>
                        <a:t>量の見込み</a:t>
                      </a:r>
                      <a:r>
                        <a:rPr kumimoji="1" lang="en-US" altLang="ja-JP" sz="1200" b="1">
                          <a:latin typeface="+mj-lt"/>
                        </a:rPr>
                        <a:t> </a:t>
                      </a:r>
                      <a:r>
                        <a:rPr kumimoji="1" lang="ja-JP" altLang="en-US" sz="1200" b="1">
                          <a:latin typeface="+mj-lt"/>
                        </a:rPr>
                        <a:t>平均（人）</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96624"/>
                  </a:ext>
                </a:extLst>
              </a:tr>
              <a:tr h="289850">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万人未満（</a:t>
                      </a:r>
                      <a:r>
                        <a:rPr lang="en-US" altLang="ja-JP" sz="1200" b="0" i="0" u="none" strike="noStrike">
                          <a:solidFill>
                            <a:srgbClr val="000000"/>
                          </a:solidFill>
                          <a:effectLst/>
                          <a:latin typeface="+mn-ea"/>
                          <a:ea typeface="+mn-ea"/>
                        </a:rPr>
                        <a:t>n=47</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buNone/>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39</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44979407"/>
                  </a:ext>
                </a:extLst>
              </a:tr>
              <a:tr h="248181">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n=129</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buNone/>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2627579"/>
                  </a:ext>
                </a:extLst>
              </a:tr>
              <a:tr h="248181">
                <a:tc>
                  <a:txBody>
                    <a:bodyPr/>
                    <a:lstStyle/>
                    <a:p>
                      <a:pPr algn="l" fontAlgn="ctr"/>
                      <a:r>
                        <a:rPr lang="en-US" altLang="ja-JP" sz="1200" b="0" i="0" u="none" strike="noStrike">
                          <a:solidFill>
                            <a:srgbClr val="000000"/>
                          </a:solidFill>
                          <a:effectLst/>
                          <a:latin typeface="+mn-ea"/>
                          <a:ea typeface="+mn-ea"/>
                        </a:rPr>
                        <a:t>5</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n=85</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buNone/>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45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16908486"/>
                  </a:ext>
                </a:extLst>
              </a:tr>
              <a:tr h="248181">
                <a:tc>
                  <a:txBody>
                    <a:bodyPr/>
                    <a:lstStyle/>
                    <a:p>
                      <a:pPr algn="l" fontAlgn="ctr"/>
                      <a:r>
                        <a:rPr lang="en-US" altLang="ja-JP" sz="1200" b="0" i="0" u="none" strike="noStrike">
                          <a:solidFill>
                            <a:srgbClr val="000000"/>
                          </a:solidFill>
                          <a:effectLst/>
                          <a:latin typeface="+mn-ea"/>
                          <a:ea typeface="+mn-ea"/>
                        </a:rPr>
                        <a:t>20</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n=24</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buNone/>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65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56946834"/>
                  </a:ext>
                </a:extLst>
              </a:tr>
              <a:tr h="248181">
                <a:tc>
                  <a:txBody>
                    <a:bodyPr/>
                    <a:lstStyle/>
                    <a:p>
                      <a:pPr algn="l" fontAlgn="ctr"/>
                      <a:r>
                        <a:rPr lang="en-US" altLang="ja-JP" sz="1200" b="0" i="0" u="none" strike="noStrike">
                          <a:solidFill>
                            <a:srgbClr val="000000"/>
                          </a:solidFill>
                          <a:effectLst/>
                          <a:latin typeface="+mn-ea"/>
                          <a:ea typeface="+mn-ea"/>
                        </a:rPr>
                        <a:t>50</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n=10</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buNone/>
                      </a:pP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170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57358345"/>
                  </a:ext>
                </a:extLst>
              </a:tr>
            </a:tbl>
          </a:graphicData>
        </a:graphic>
      </p:graphicFrame>
      <p:graphicFrame>
        <p:nvGraphicFramePr>
          <p:cNvPr id="9" name="表 8">
            <a:extLst>
              <a:ext uri="{FF2B5EF4-FFF2-40B4-BE49-F238E27FC236}">
                <a16:creationId xmlns:a16="http://schemas.microsoft.com/office/drawing/2014/main" id="{040FB0A4-0003-4126-280E-176158C9C248}"/>
              </a:ext>
            </a:extLst>
          </p:cNvPr>
          <p:cNvGraphicFramePr>
            <a:graphicFrameLocks noGrp="1"/>
          </p:cNvGraphicFramePr>
          <p:nvPr>
            <p:extLst>
              <p:ext uri="{D42A27DB-BD31-4B8C-83A1-F6EECF244321}">
                <p14:modId xmlns:p14="http://schemas.microsoft.com/office/powerpoint/2010/main" val="2097356887"/>
              </p:ext>
            </p:extLst>
          </p:nvPr>
        </p:nvGraphicFramePr>
        <p:xfrm>
          <a:off x="5303719" y="2539550"/>
          <a:ext cx="3770555" cy="2733948"/>
        </p:xfrm>
        <a:graphic>
          <a:graphicData uri="http://schemas.openxmlformats.org/drawingml/2006/table">
            <a:tbl>
              <a:tblPr firstRow="1" bandRow="1">
                <a:tableStyleId>{5940675A-B579-460E-94D1-54222C63F5DA}</a:tableStyleId>
              </a:tblPr>
              <a:tblGrid>
                <a:gridCol w="1111388">
                  <a:extLst>
                    <a:ext uri="{9D8B030D-6E8A-4147-A177-3AD203B41FA5}">
                      <a16:colId xmlns:a16="http://schemas.microsoft.com/office/drawing/2014/main" val="257368437"/>
                    </a:ext>
                  </a:extLst>
                </a:gridCol>
                <a:gridCol w="1627988">
                  <a:extLst>
                    <a:ext uri="{9D8B030D-6E8A-4147-A177-3AD203B41FA5}">
                      <a16:colId xmlns:a16="http://schemas.microsoft.com/office/drawing/2014/main" val="884146708"/>
                    </a:ext>
                  </a:extLst>
                </a:gridCol>
                <a:gridCol w="1031179">
                  <a:extLst>
                    <a:ext uri="{9D8B030D-6E8A-4147-A177-3AD203B41FA5}">
                      <a16:colId xmlns:a16="http://schemas.microsoft.com/office/drawing/2014/main" val="3504457904"/>
                    </a:ext>
                  </a:extLst>
                </a:gridCol>
              </a:tblGrid>
              <a:tr h="522471">
                <a:tc gridSpan="2">
                  <a:txBody>
                    <a:bodyPr/>
                    <a:lstStyle/>
                    <a:p>
                      <a:r>
                        <a:rPr kumimoji="1" lang="ja-JP" altLang="en-US" sz="1200" b="1">
                          <a:latin typeface="+mj-lt"/>
                        </a:rPr>
                        <a:t>量の見込み</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kumimoji="1" lang="ja-JP" altLang="en-US" sz="1200" b="1">
                        <a:latin typeface="+mj-lt"/>
                      </a:endParaRPr>
                    </a:p>
                  </a:txBody>
                  <a:tcPr>
                    <a:solidFill>
                      <a:schemeClr val="bg1">
                        <a:lumMod val="95000"/>
                      </a:schemeClr>
                    </a:solidFill>
                  </a:tcPr>
                </a:tc>
                <a:tc rowSpan="2">
                  <a:txBody>
                    <a:bodyPr/>
                    <a:lstStyle/>
                    <a:p>
                      <a:r>
                        <a:rPr kumimoji="1" lang="ja-JP" altLang="en-US" sz="1200" b="1">
                          <a:latin typeface="+mj-lt"/>
                        </a:rPr>
                        <a:t>要保護・要支援児童数の平均（人）</a:t>
                      </a:r>
                      <a:endParaRPr kumimoji="1" lang="en-US" altLang="ja-JP" sz="1200" b="1">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96624"/>
                  </a:ext>
                </a:extLst>
              </a:tr>
              <a:tr h="0">
                <a:tc>
                  <a:txBody>
                    <a:bodyPr/>
                    <a:lstStyle/>
                    <a:p>
                      <a:endParaRPr kumimoji="1" lang="ja-JP" altLang="en-US" sz="1200" b="1">
                        <a:latin typeface="+mj-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a:solidFill>
                            <a:schemeClr val="tx1"/>
                          </a:solidFill>
                          <a:latin typeface="+mn-lt"/>
                          <a:ea typeface="+mn-ea"/>
                          <a:cs typeface="+mn-cs"/>
                        </a:rPr>
                        <a:t>人口規模</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kumimoji="1" lang="en-US" altLang="ja-JP" sz="1200" b="1">
                        <a:latin typeface="+mj-lt"/>
                      </a:endParaRPr>
                    </a:p>
                  </a:txBody>
                  <a:tcPr>
                    <a:solidFill>
                      <a:schemeClr val="bg1">
                        <a:lumMod val="95000"/>
                      </a:schemeClr>
                    </a:solidFill>
                  </a:tcPr>
                </a:tc>
                <a:extLst>
                  <a:ext uri="{0D108BD9-81ED-4DB2-BD59-A6C34878D82A}">
                    <a16:rowId xmlns:a16="http://schemas.microsoft.com/office/drawing/2014/main" val="2278179429"/>
                  </a:ext>
                </a:extLst>
              </a:tr>
              <a:tr h="347864">
                <a:tc rowSpan="3">
                  <a:txBody>
                    <a:bodyPr/>
                    <a:lstStyle/>
                    <a:p>
                      <a:pPr algn="l" fontAlgn="ctr"/>
                      <a:r>
                        <a:rPr lang="en-US" altLang="ja-JP" sz="1200" b="0" i="0" u="none" strike="noStrike">
                          <a:solidFill>
                            <a:srgbClr val="000000"/>
                          </a:solidFill>
                          <a:effectLst/>
                          <a:latin typeface="+mn-ea"/>
                          <a:ea typeface="+mn-ea"/>
                        </a:rPr>
                        <a:t>0</a:t>
                      </a:r>
                      <a:r>
                        <a:rPr lang="ja-JP" altLang="en-US" sz="1200" b="0" i="0" u="none" strike="noStrike">
                          <a:solidFill>
                            <a:srgbClr val="000000"/>
                          </a:solidFill>
                          <a:effectLst/>
                          <a:latin typeface="+mn-ea"/>
                          <a:ea typeface="+mn-ea"/>
                        </a:rPr>
                        <a:t>人と見込んだ自治体（</a:t>
                      </a:r>
                      <a:r>
                        <a:rPr lang="en-US" altLang="ja-JP" sz="1200" b="0" i="0" u="none" strike="noStrike">
                          <a:solidFill>
                            <a:srgbClr val="000000"/>
                          </a:solidFill>
                          <a:effectLst/>
                          <a:latin typeface="+mn-ea"/>
                          <a:ea typeface="+mn-ea"/>
                        </a:rPr>
                        <a:t>n=66</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万人未満（</a:t>
                      </a:r>
                      <a:r>
                        <a:rPr lang="en-US" altLang="ja-JP" sz="1200" b="0" i="0" u="none" strike="noStrike">
                          <a:solidFill>
                            <a:srgbClr val="000000"/>
                          </a:solidFill>
                          <a:effectLst/>
                          <a:latin typeface="+mn-ea"/>
                          <a:ea typeface="+mn-ea"/>
                        </a:rPr>
                        <a:t>n=24</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10.7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44979407"/>
                  </a:ext>
                </a:extLst>
              </a:tr>
              <a:tr h="347864">
                <a:tc vMerge="1">
                  <a:txBody>
                    <a:bodyPr/>
                    <a:lstStyle/>
                    <a:p>
                      <a:pPr algn="l" fontAlgn="ctr"/>
                      <a:endParaRPr lang="ja-JP" altLang="en-US" sz="1200" b="0" i="0" u="none" strike="noStrike">
                        <a:solidFill>
                          <a:srgbClr val="000000"/>
                        </a:solidFill>
                        <a:effectLst/>
                        <a:latin typeface="+mj-lt"/>
                        <a:ea typeface="游ゴシック" panose="020B04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万人以上（</a:t>
                      </a:r>
                      <a:r>
                        <a:rPr lang="en-US" altLang="ja-JP" sz="1200" b="0" i="0" u="none" strike="noStrike">
                          <a:solidFill>
                            <a:srgbClr val="000000"/>
                          </a:solidFill>
                          <a:effectLst/>
                          <a:latin typeface="+mn-ea"/>
                          <a:ea typeface="+mn-ea"/>
                        </a:rPr>
                        <a:t>n=32</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58.1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1151809"/>
                  </a:ext>
                </a:extLst>
              </a:tr>
              <a:tr h="347864">
                <a:tc vMerge="1">
                  <a:txBody>
                    <a:bodyPr/>
                    <a:lstStyle/>
                    <a:p>
                      <a:pPr algn="l" fontAlgn="ctr"/>
                      <a:endParaRPr lang="ja-JP" altLang="en-US" sz="1200" b="0" i="0" u="none" strike="noStrike">
                        <a:solidFill>
                          <a:srgbClr val="000000"/>
                        </a:solidFill>
                        <a:effectLst/>
                        <a:latin typeface="+mj-lt"/>
                        <a:ea typeface="游ゴシック" panose="020B04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5</a:t>
                      </a:r>
                      <a:r>
                        <a:rPr lang="ja-JP" altLang="en-US" sz="1200" b="0" i="0" u="none" strike="noStrike">
                          <a:solidFill>
                            <a:srgbClr val="000000"/>
                          </a:solidFill>
                          <a:effectLst/>
                          <a:latin typeface="+mn-ea"/>
                          <a:ea typeface="+mn-ea"/>
                        </a:rPr>
                        <a:t>万人以上（</a:t>
                      </a:r>
                      <a:r>
                        <a:rPr lang="en-US" altLang="ja-JP" sz="1200" b="0" i="0" u="none" strike="noStrike">
                          <a:solidFill>
                            <a:srgbClr val="000000"/>
                          </a:solidFill>
                          <a:effectLst/>
                          <a:latin typeface="+mn-ea"/>
                          <a:ea typeface="+mn-ea"/>
                        </a:rPr>
                        <a:t>n=11</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224.8</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5016420"/>
                  </a:ext>
                </a:extLst>
              </a:tr>
              <a:tr h="297855">
                <a:tc rowSpan="3">
                  <a:txBody>
                    <a:bodyPr/>
                    <a:lstStyle/>
                    <a:p>
                      <a:pPr algn="l" fontAlgn="ctr"/>
                      <a:r>
                        <a:rPr lang="ja-JP" altLang="en-US" sz="1200" b="0" i="0" u="none" strike="noStrike">
                          <a:solidFill>
                            <a:srgbClr val="000000"/>
                          </a:solidFill>
                          <a:effectLst/>
                          <a:latin typeface="+mn-ea"/>
                          <a:ea typeface="+mn-ea"/>
                        </a:rPr>
                        <a:t>それ以外</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n=175</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万人未満（</a:t>
                      </a:r>
                      <a:r>
                        <a:rPr lang="en-US" altLang="ja-JP" sz="1200" b="0" i="0" u="none" strike="noStrike">
                          <a:solidFill>
                            <a:srgbClr val="000000"/>
                          </a:solidFill>
                          <a:effectLst/>
                          <a:latin typeface="+mn-ea"/>
                          <a:ea typeface="+mn-ea"/>
                        </a:rPr>
                        <a:t>n=23</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11.1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2627579"/>
                  </a:ext>
                </a:extLst>
              </a:tr>
              <a:tr h="297855">
                <a:tc vMerge="1">
                  <a:txBody>
                    <a:bodyPr/>
                    <a:lstStyle/>
                    <a:p>
                      <a:pPr algn="l" fontAlgn="ctr"/>
                      <a:endParaRPr lang="ja-JP" altLang="en-US" sz="1200" b="0" i="0" u="none" strike="noStrike">
                        <a:solidFill>
                          <a:srgbClr val="000000"/>
                        </a:solidFill>
                        <a:effectLst/>
                        <a:latin typeface="+mj-lt"/>
                        <a:ea typeface="游ゴシック" panose="020B04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万人以上（</a:t>
                      </a:r>
                      <a:r>
                        <a:rPr lang="en-US" altLang="ja-JP" sz="1200" b="0" i="0" u="none" strike="noStrike">
                          <a:solidFill>
                            <a:srgbClr val="000000"/>
                          </a:solidFill>
                          <a:effectLst/>
                          <a:latin typeface="+mn-ea"/>
                          <a:ea typeface="+mn-ea"/>
                        </a:rPr>
                        <a:t>n=98</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74.4</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64807673"/>
                  </a:ext>
                </a:extLst>
              </a:tr>
              <a:tr h="297855">
                <a:tc vMerge="1">
                  <a:txBody>
                    <a:bodyPr/>
                    <a:lstStyle/>
                    <a:p>
                      <a:pPr algn="l" fontAlgn="ctr"/>
                      <a:endParaRPr lang="ja-JP" altLang="en-US" sz="1200" b="0" i="0" u="none" strike="noStrike">
                        <a:solidFill>
                          <a:srgbClr val="000000"/>
                        </a:solidFill>
                        <a:effectLst/>
                        <a:latin typeface="+mj-lt"/>
                        <a:ea typeface="游ゴシック" panose="020B04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n-US" altLang="ja-JP" sz="1200" b="0" i="0" u="none" strike="noStrike">
                          <a:solidFill>
                            <a:srgbClr val="000000"/>
                          </a:solidFill>
                          <a:effectLst/>
                          <a:latin typeface="+mn-ea"/>
                          <a:ea typeface="+mn-ea"/>
                        </a:rPr>
                        <a:t>5</a:t>
                      </a:r>
                      <a:r>
                        <a:rPr lang="ja-JP" altLang="en-US" sz="1200" b="0" i="0" u="none" strike="noStrike">
                          <a:solidFill>
                            <a:srgbClr val="000000"/>
                          </a:solidFill>
                          <a:effectLst/>
                          <a:latin typeface="+mn-ea"/>
                          <a:ea typeface="+mn-ea"/>
                        </a:rPr>
                        <a:t>万人以上（</a:t>
                      </a:r>
                      <a:r>
                        <a:rPr lang="en-US" altLang="ja-JP" sz="1200" b="0" i="0" u="none" strike="noStrike">
                          <a:solidFill>
                            <a:srgbClr val="000000"/>
                          </a:solidFill>
                          <a:effectLst/>
                          <a:latin typeface="+mn-ea"/>
                          <a:ea typeface="+mn-ea"/>
                        </a:rPr>
                        <a:t>n=74</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205.7</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18156001"/>
                  </a:ext>
                </a:extLst>
              </a:tr>
            </a:tbl>
          </a:graphicData>
        </a:graphic>
      </p:graphicFrame>
      <p:graphicFrame>
        <p:nvGraphicFramePr>
          <p:cNvPr id="10" name="表 9">
            <a:extLst>
              <a:ext uri="{FF2B5EF4-FFF2-40B4-BE49-F238E27FC236}">
                <a16:creationId xmlns:a16="http://schemas.microsoft.com/office/drawing/2014/main" id="{882F2E51-120B-6FB2-961C-C2A1403A5D82}"/>
              </a:ext>
            </a:extLst>
          </p:cNvPr>
          <p:cNvGraphicFramePr>
            <a:graphicFrameLocks noGrp="1"/>
          </p:cNvGraphicFramePr>
          <p:nvPr>
            <p:extLst>
              <p:ext uri="{D42A27DB-BD31-4B8C-83A1-F6EECF244321}">
                <p14:modId xmlns:p14="http://schemas.microsoft.com/office/powerpoint/2010/main" val="1849876255"/>
              </p:ext>
            </p:extLst>
          </p:nvPr>
        </p:nvGraphicFramePr>
        <p:xfrm>
          <a:off x="753668" y="4636759"/>
          <a:ext cx="3770558" cy="1673619"/>
        </p:xfrm>
        <a:graphic>
          <a:graphicData uri="http://schemas.openxmlformats.org/drawingml/2006/table">
            <a:tbl>
              <a:tblPr firstRow="1" bandRow="1">
                <a:tableStyleId>{5940675A-B579-460E-94D1-54222C63F5DA}</a:tableStyleId>
              </a:tblPr>
              <a:tblGrid>
                <a:gridCol w="1887932">
                  <a:extLst>
                    <a:ext uri="{9D8B030D-6E8A-4147-A177-3AD203B41FA5}">
                      <a16:colId xmlns:a16="http://schemas.microsoft.com/office/drawing/2014/main" val="257368437"/>
                    </a:ext>
                  </a:extLst>
                </a:gridCol>
                <a:gridCol w="1882626">
                  <a:extLst>
                    <a:ext uri="{9D8B030D-6E8A-4147-A177-3AD203B41FA5}">
                      <a16:colId xmlns:a16="http://schemas.microsoft.com/office/drawing/2014/main" val="1594247425"/>
                    </a:ext>
                  </a:extLst>
                </a:gridCol>
              </a:tblGrid>
              <a:tr h="409075">
                <a:tc>
                  <a:txBody>
                    <a:bodyPr/>
                    <a:lstStyle/>
                    <a:p>
                      <a:r>
                        <a:rPr kumimoji="1" lang="ja-JP" altLang="en-US" sz="1200" b="1">
                          <a:latin typeface="+mn-lt"/>
                        </a:rPr>
                        <a:t>人口規模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kumimoji="1" lang="ja-JP" altLang="en-US" sz="1200" b="1">
                          <a:latin typeface="+mn-lt"/>
                        </a:rPr>
                        <a:t>量の見込を</a:t>
                      </a:r>
                      <a:r>
                        <a:rPr kumimoji="1" lang="en-US" altLang="ja-JP" sz="1200" b="1">
                          <a:latin typeface="+mn-lt"/>
                        </a:rPr>
                        <a:t>0</a:t>
                      </a:r>
                      <a:r>
                        <a:rPr kumimoji="1" lang="ja-JP" altLang="en-US" sz="1200" b="1">
                          <a:latin typeface="+mn-lt"/>
                        </a:rPr>
                        <a:t>とした自治体の割合（算出自治体中）</a:t>
                      </a:r>
                      <a:endParaRPr kumimoji="1" lang="en-US" altLang="ja-JP" sz="1200" b="1">
                        <a:latin typeface="+mn-l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96624"/>
                  </a:ext>
                </a:extLst>
              </a:tr>
              <a:tr h="246251">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万人未満（</a:t>
                      </a:r>
                      <a:r>
                        <a:rPr lang="en-US" altLang="ja-JP" sz="1200" b="0" i="0" u="none" strike="noStrike">
                          <a:solidFill>
                            <a:srgbClr val="000000"/>
                          </a:solidFill>
                          <a:effectLst/>
                          <a:latin typeface="+mn-ea"/>
                          <a:ea typeface="+mn-ea"/>
                        </a:rPr>
                        <a:t>n=47</a:t>
                      </a:r>
                      <a:r>
                        <a:rPr lang="ja-JP" altLang="en-US" sz="1200" b="0" i="0" u="none" strike="noStrike">
                          <a:solidFill>
                            <a:srgbClr val="000000"/>
                          </a:solidFill>
                          <a:effectLst/>
                          <a:latin typeface="+mn-ea"/>
                          <a:ea typeface="+mn-ea"/>
                        </a:rPr>
                        <a: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51%</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44979407"/>
                  </a:ext>
                </a:extLst>
              </a:tr>
              <a:tr h="242542">
                <a:tc>
                  <a:txBody>
                    <a:bodyPr/>
                    <a:lstStyle/>
                    <a:p>
                      <a:pPr algn="l" fontAlgn="ctr"/>
                      <a:r>
                        <a:rPr lang="en-US" altLang="ja-JP" sz="1200" b="0" i="0" u="none" strike="noStrike">
                          <a:solidFill>
                            <a:srgbClr val="000000"/>
                          </a:solidFill>
                          <a:effectLst/>
                          <a:latin typeface="+mn-ea"/>
                          <a:ea typeface="+mn-ea"/>
                        </a:rPr>
                        <a:t>1</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n=129</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25%</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2627579"/>
                  </a:ext>
                </a:extLst>
              </a:tr>
              <a:tr h="242542">
                <a:tc>
                  <a:txBody>
                    <a:bodyPr/>
                    <a:lstStyle/>
                    <a:p>
                      <a:pPr algn="l" fontAlgn="ctr"/>
                      <a:r>
                        <a:rPr lang="en-US" altLang="ja-JP" sz="1200" b="0" i="0" u="none" strike="noStrike">
                          <a:solidFill>
                            <a:srgbClr val="000000"/>
                          </a:solidFill>
                          <a:effectLst/>
                          <a:latin typeface="+mn-ea"/>
                          <a:ea typeface="+mn-ea"/>
                        </a:rPr>
                        <a:t>5</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n=85</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13%</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16908486"/>
                  </a:ext>
                </a:extLst>
              </a:tr>
              <a:tr h="242542">
                <a:tc>
                  <a:txBody>
                    <a:bodyPr/>
                    <a:lstStyle/>
                    <a:p>
                      <a:pPr algn="l" fontAlgn="ctr"/>
                      <a:r>
                        <a:rPr lang="en-US" altLang="ja-JP" sz="1200" b="0" i="0" u="none" strike="noStrike">
                          <a:solidFill>
                            <a:srgbClr val="000000"/>
                          </a:solidFill>
                          <a:effectLst/>
                          <a:latin typeface="+mn-ea"/>
                          <a:ea typeface="+mn-ea"/>
                        </a:rPr>
                        <a:t>20</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n=24</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56946834"/>
                  </a:ext>
                </a:extLst>
              </a:tr>
              <a:tr h="242542">
                <a:tc>
                  <a:txBody>
                    <a:bodyPr/>
                    <a:lstStyle/>
                    <a:p>
                      <a:pPr algn="l" fontAlgn="ctr"/>
                      <a:r>
                        <a:rPr lang="en-US" altLang="ja-JP" sz="1200" b="0" i="0" u="none" strike="noStrike">
                          <a:solidFill>
                            <a:srgbClr val="000000"/>
                          </a:solidFill>
                          <a:effectLst/>
                          <a:latin typeface="+mn-ea"/>
                          <a:ea typeface="+mn-ea"/>
                        </a:rPr>
                        <a:t>50</a:t>
                      </a:r>
                      <a:r>
                        <a:rPr lang="ja-JP" altLang="en-US" sz="1200" b="0" i="0" u="none" strike="noStrike">
                          <a:solidFill>
                            <a:srgbClr val="000000"/>
                          </a:solidFill>
                          <a:effectLst/>
                          <a:latin typeface="+mn-ea"/>
                          <a:ea typeface="+mn-ea"/>
                        </a:rPr>
                        <a:t>万人以上</a:t>
                      </a:r>
                      <a:r>
                        <a:rPr kumimoji="1" lang="ja-JP" altLang="en-US" sz="1200" b="0" i="0" u="none" strike="noStrike" kern="1200">
                          <a:solidFill>
                            <a:srgbClr val="000000"/>
                          </a:solidFill>
                          <a:effectLst/>
                          <a:latin typeface="+mn-ea"/>
                          <a:ea typeface="+mn-ea"/>
                          <a:cs typeface="+mn-cs"/>
                        </a:rPr>
                        <a:t>（</a:t>
                      </a:r>
                      <a:r>
                        <a:rPr kumimoji="1" lang="en-US" altLang="ja-JP" sz="1200" b="0" i="0" u="none" strike="noStrike" kern="1200">
                          <a:solidFill>
                            <a:srgbClr val="000000"/>
                          </a:solidFill>
                          <a:effectLst/>
                          <a:latin typeface="+mn-ea"/>
                          <a:ea typeface="+mn-ea"/>
                          <a:cs typeface="+mn-cs"/>
                        </a:rPr>
                        <a:t>n=10</a:t>
                      </a:r>
                      <a:r>
                        <a:rPr kumimoji="1" lang="ja-JP" altLang="en-US" sz="1200" b="0" i="0" u="none" strike="noStrike" kern="1200">
                          <a:solidFill>
                            <a:srgbClr val="000000"/>
                          </a:solidFill>
                          <a:effectLst/>
                          <a:latin typeface="+mn-ea"/>
                          <a:ea typeface="+mn-ea"/>
                          <a:cs typeface="+mn-cs"/>
                        </a:rPr>
                        <a:t>）</a:t>
                      </a:r>
                      <a:endParaRPr lang="ja-JP" altLang="en-US"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n-ea"/>
                          <a:ea typeface="+mn-ea"/>
                        </a:rPr>
                        <a:t>0%</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57358345"/>
                  </a:ext>
                </a:extLst>
              </a:tr>
            </a:tbl>
          </a:graphicData>
        </a:graphic>
      </p:graphicFrame>
      <p:sp>
        <p:nvSpPr>
          <p:cNvPr id="11" name="テキスト ボックス 10">
            <a:extLst>
              <a:ext uri="{FF2B5EF4-FFF2-40B4-BE49-F238E27FC236}">
                <a16:creationId xmlns:a16="http://schemas.microsoft.com/office/drawing/2014/main" id="{903361E6-2672-02A8-B087-D5C8F78CC16C}"/>
              </a:ext>
            </a:extLst>
          </p:cNvPr>
          <p:cNvSpPr txBox="1"/>
          <p:nvPr/>
        </p:nvSpPr>
        <p:spPr>
          <a:xfrm>
            <a:off x="1009137" y="2189204"/>
            <a:ext cx="3259621"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人口規模別　量の見込み平均</a:t>
            </a:r>
          </a:p>
        </p:txBody>
      </p:sp>
      <p:sp>
        <p:nvSpPr>
          <p:cNvPr id="12" name="テキスト ボックス 11">
            <a:extLst>
              <a:ext uri="{FF2B5EF4-FFF2-40B4-BE49-F238E27FC236}">
                <a16:creationId xmlns:a16="http://schemas.microsoft.com/office/drawing/2014/main" id="{A3DF7429-15AE-4CFC-3DDB-05963879C6C0}"/>
              </a:ext>
            </a:extLst>
          </p:cNvPr>
          <p:cNvSpPr txBox="1"/>
          <p:nvPr/>
        </p:nvSpPr>
        <p:spPr>
          <a:xfrm>
            <a:off x="1009137" y="4323012"/>
            <a:ext cx="3259621"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人口規模別　量の見込を</a:t>
            </a: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0</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とした自治体の割合</a:t>
            </a:r>
          </a:p>
        </p:txBody>
      </p:sp>
      <p:sp>
        <p:nvSpPr>
          <p:cNvPr id="7" name="テキスト ボックス 6">
            <a:extLst>
              <a:ext uri="{FF2B5EF4-FFF2-40B4-BE49-F238E27FC236}">
                <a16:creationId xmlns:a16="http://schemas.microsoft.com/office/drawing/2014/main" id="{66A689D4-CABC-16FC-3690-4A7829416E9C}"/>
              </a:ext>
            </a:extLst>
          </p:cNvPr>
          <p:cNvSpPr txBox="1"/>
          <p:nvPr/>
        </p:nvSpPr>
        <p:spPr>
          <a:xfrm>
            <a:off x="4969704" y="2014696"/>
            <a:ext cx="4506188" cy="605710"/>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量の見込</a:t>
            </a: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0/</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それ以外自治体別　要保護・要支援児童数の平均</a:t>
            </a:r>
          </a:p>
        </p:txBody>
      </p:sp>
    </p:spTree>
    <p:extLst>
      <p:ext uri="{BB962C8B-B14F-4D97-AF65-F5344CB8AC3E}">
        <p14:creationId xmlns:p14="http://schemas.microsoft.com/office/powerpoint/2010/main" val="163926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5C6C2-6009-D301-377E-F5D5CB1F6D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011681-A9B0-D35E-29C4-08CDD1FFC7AB}"/>
              </a:ext>
            </a:extLst>
          </p:cNvPr>
          <p:cNvSpPr>
            <a:spLocks noGrp="1"/>
          </p:cNvSpPr>
          <p:nvPr>
            <p:ph type="title"/>
          </p:nvPr>
        </p:nvSpPr>
        <p:spPr/>
        <p:txBody>
          <a:bodyPr/>
          <a:lstStyle/>
          <a:p>
            <a:r>
              <a:rPr lang="ja-JP" altLang="en-US"/>
              <a:t>量の見込みの算出方法　国が提示する方法で算出している自治体　回答概要</a:t>
            </a:r>
            <a:endParaRPr kumimoji="1" lang="ja-JP" altLang="en-US"/>
          </a:p>
        </p:txBody>
      </p:sp>
      <p:sp>
        <p:nvSpPr>
          <p:cNvPr id="3" name="テキスト プレースホルダー 2">
            <a:extLst>
              <a:ext uri="{FF2B5EF4-FFF2-40B4-BE49-F238E27FC236}">
                <a16:creationId xmlns:a16="http://schemas.microsoft.com/office/drawing/2014/main" id="{6B1B1589-91C7-F126-6A8B-790F2AD7A281}"/>
              </a:ext>
            </a:extLst>
          </p:cNvPr>
          <p:cNvSpPr>
            <a:spLocks noGrp="1"/>
          </p:cNvSpPr>
          <p:nvPr>
            <p:ph type="body" sz="quarter" idx="13"/>
          </p:nvPr>
        </p:nvSpPr>
        <p:spPr/>
        <p:txBody>
          <a:bodyPr/>
          <a:lstStyle/>
          <a:p>
            <a:r>
              <a:rPr lang="ja-JP" altLang="en-US"/>
              <a:t>対象児童児童の設定は国の手引き、実績・アンケート、推計式、専門的評価、要保護・要支援児童の管理数値等を用いている。</a:t>
            </a:r>
            <a:endParaRPr lang="en-US" altLang="ja-JP"/>
          </a:p>
        </p:txBody>
      </p:sp>
      <p:graphicFrame>
        <p:nvGraphicFramePr>
          <p:cNvPr id="4" name="表 5">
            <a:extLst>
              <a:ext uri="{FF2B5EF4-FFF2-40B4-BE49-F238E27FC236}">
                <a16:creationId xmlns:a16="http://schemas.microsoft.com/office/drawing/2014/main" id="{5DF14248-0FC3-2397-343A-06E9FCAAEA49}"/>
              </a:ext>
            </a:extLst>
          </p:cNvPr>
          <p:cNvGraphicFramePr>
            <a:graphicFrameLocks noGrp="1"/>
          </p:cNvGraphicFramePr>
          <p:nvPr>
            <p:extLst>
              <p:ext uri="{D42A27DB-BD31-4B8C-83A1-F6EECF244321}">
                <p14:modId xmlns:p14="http://schemas.microsoft.com/office/powerpoint/2010/main" val="3749328448"/>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n=164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1BCA6BA4-9162-ADF3-31F2-28FB637F953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7" name="テキスト ボックス 6">
            <a:extLst>
              <a:ext uri="{FF2B5EF4-FFF2-40B4-BE49-F238E27FC236}">
                <a16:creationId xmlns:a16="http://schemas.microsoft.com/office/drawing/2014/main" id="{36297008-855B-1901-2D08-A44365C3BB3E}"/>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r>
              <a:rPr lang="ja-JP" altLang="en-US" sz="900" b="1"/>
              <a:t>■「国が掲示する算出方法で算出している」を選択した自治体　回答概要</a:t>
            </a:r>
            <a:endParaRPr lang="en-US" altLang="ja-JP" sz="900" b="1"/>
          </a:p>
          <a:p>
            <a:endParaRPr lang="en-US" altLang="ja-JP" sz="900" b="1"/>
          </a:p>
          <a:p>
            <a:r>
              <a:rPr lang="en-US" altLang="ja-JP" sz="900" b="1"/>
              <a:t>1. </a:t>
            </a:r>
            <a:r>
              <a:rPr lang="ja-JP" altLang="en-US" sz="900" b="1"/>
              <a:t>国が提示する算出方法に従っている</a:t>
            </a:r>
          </a:p>
          <a:p>
            <a:pPr marL="171450" indent="-171450">
              <a:buFont typeface="Arial" panose="020B0604020202020204" pitchFamily="34" charset="0"/>
              <a:buChar char="•"/>
            </a:pPr>
            <a:r>
              <a:rPr lang="ja-JP" altLang="en-US" sz="900"/>
              <a:t>国の提示する算出方法で算出している</a:t>
            </a:r>
          </a:p>
          <a:p>
            <a:pPr marL="171450" indent="-171450">
              <a:buFont typeface="Arial" panose="020B0604020202020204" pitchFamily="34" charset="0"/>
              <a:buChar char="•"/>
            </a:pPr>
            <a:r>
              <a:rPr lang="ja-JP" altLang="en-US" sz="900"/>
              <a:t>国の提示する算出方法のとおり、相談支援員等が相談を含め対応している児童のうち、</a:t>
            </a:r>
            <a:br>
              <a:rPr lang="en-US" altLang="ja-JP" sz="900"/>
            </a:br>
            <a:r>
              <a:rPr lang="ja-JP" altLang="en-US" sz="900"/>
              <a:t>本事業の利用が望ましい児童の総計を計上</a:t>
            </a:r>
          </a:p>
          <a:p>
            <a:pPr marL="171450" indent="-171450">
              <a:buFont typeface="Arial" panose="020B0604020202020204" pitchFamily="34" charset="0"/>
              <a:buChar char="•"/>
            </a:pPr>
            <a:r>
              <a:rPr lang="ja-JP" altLang="en-US" sz="900"/>
              <a:t>国の手引きに従い、</a:t>
            </a:r>
            <a:r>
              <a:rPr lang="en-US" altLang="ja-JP" sz="900"/>
              <a:t>6</a:t>
            </a:r>
            <a:r>
              <a:rPr lang="ja-JP" altLang="en-US" sz="900"/>
              <a:t>歳～</a:t>
            </a:r>
            <a:r>
              <a:rPr lang="en-US" altLang="ja-JP" sz="900"/>
              <a:t>17</a:t>
            </a:r>
            <a:r>
              <a:rPr lang="ja-JP" altLang="en-US" sz="900"/>
              <a:t>歳までの推計児童人口に、対象児童数を</a:t>
            </a:r>
            <a:r>
              <a:rPr lang="en-US" altLang="ja-JP" sz="900"/>
              <a:t>6</a:t>
            </a:r>
            <a:r>
              <a:rPr lang="ja-JP" altLang="en-US" sz="900"/>
              <a:t>歳～</a:t>
            </a:r>
            <a:r>
              <a:rPr lang="en-US" altLang="ja-JP" sz="900"/>
              <a:t>17</a:t>
            </a:r>
            <a:r>
              <a:rPr lang="ja-JP" altLang="en-US" sz="900"/>
              <a:t>歳までの全児童推計人口で除したものを乗じて算出</a:t>
            </a:r>
          </a:p>
          <a:p>
            <a:endParaRPr lang="en-US" altLang="ja-JP" sz="900"/>
          </a:p>
          <a:p>
            <a:r>
              <a:rPr lang="en-US" altLang="ja-JP" sz="900" b="1"/>
              <a:t>2. </a:t>
            </a:r>
            <a:r>
              <a:rPr lang="ja-JP" altLang="en-US" sz="900" b="1"/>
              <a:t>自治体が保有する統計・実績データを用いて算出（要対協ケース数等）</a:t>
            </a:r>
          </a:p>
          <a:p>
            <a:pPr marL="171450" indent="-171450">
              <a:buFont typeface="Arial" panose="020B0604020202020204" pitchFamily="34" charset="0"/>
              <a:buChar char="•"/>
            </a:pPr>
            <a:r>
              <a:rPr lang="ja-JP" altLang="en-US" sz="900"/>
              <a:t>要対協登録ケースの対象年齢児童数、管理台帳の掲載件数などによる抽出</a:t>
            </a:r>
          </a:p>
          <a:p>
            <a:pPr marL="171450" indent="-171450">
              <a:buFont typeface="Arial" panose="020B0604020202020204" pitchFamily="34" charset="0"/>
              <a:buChar char="•"/>
            </a:pPr>
            <a:r>
              <a:rPr lang="ja-JP" altLang="en-US" sz="900"/>
              <a:t>要対協登録児童（要保護・要支援）数</a:t>
            </a:r>
          </a:p>
          <a:p>
            <a:pPr marL="171450" indent="-171450">
              <a:buFont typeface="Arial" panose="020B0604020202020204" pitchFamily="34" charset="0"/>
              <a:buChar char="•"/>
            </a:pPr>
            <a:r>
              <a:rPr lang="ja-JP" altLang="en-US" sz="900"/>
              <a:t>児童相談所・要保護児童対策地域協議会の管理児童数から算出</a:t>
            </a:r>
          </a:p>
          <a:p>
            <a:pPr marL="171450" indent="-171450">
              <a:buFont typeface="Arial" panose="020B0604020202020204" pitchFamily="34" charset="0"/>
              <a:buChar char="•"/>
            </a:pPr>
            <a:r>
              <a:rPr lang="ja-JP" altLang="en-US" sz="900"/>
              <a:t>不登校児童・生徒数や要保護・要支援児童数の実態より算出</a:t>
            </a:r>
          </a:p>
          <a:p>
            <a:pPr marL="171450" indent="-171450">
              <a:buFont typeface="Arial" panose="020B0604020202020204" pitchFamily="34" charset="0"/>
              <a:buChar char="•"/>
            </a:pPr>
            <a:r>
              <a:rPr lang="ja-JP" altLang="en-US" sz="900"/>
              <a:t>ネグレクトや虐待相談件数など具体のリスクやケースで設定</a:t>
            </a:r>
          </a:p>
          <a:p>
            <a:pPr marL="171450" indent="-171450">
              <a:buFont typeface="Arial" panose="020B0604020202020204" pitchFamily="34" charset="0"/>
              <a:buChar char="•"/>
            </a:pPr>
            <a:r>
              <a:rPr lang="ja-JP" altLang="en-US" sz="900"/>
              <a:t>新規虐待通告件数のうち、</a:t>
            </a:r>
            <a:r>
              <a:rPr lang="en-US" altLang="ja-JP" sz="900"/>
              <a:t>6</a:t>
            </a:r>
            <a:r>
              <a:rPr lang="ja-JP" altLang="en-US" sz="900"/>
              <a:t>歳以上のネグレクトの過去</a:t>
            </a:r>
            <a:r>
              <a:rPr lang="en-US" altLang="ja-JP" sz="900"/>
              <a:t>3</a:t>
            </a:r>
            <a:r>
              <a:rPr lang="ja-JP" altLang="en-US" sz="900"/>
              <a:t>年平均件数などを用い算出</a:t>
            </a:r>
            <a:endParaRPr lang="en-US" altLang="ja-JP" sz="900"/>
          </a:p>
          <a:p>
            <a:pPr marL="171450" indent="-171450">
              <a:buFont typeface="Arial" panose="020B0604020202020204" pitchFamily="34" charset="0"/>
              <a:buChar char="•"/>
            </a:pPr>
            <a:r>
              <a:rPr lang="ja-JP" altLang="en-US" sz="900"/>
              <a:t>各年度の相談件数・支援実績に基づいて算出（例：令和</a:t>
            </a:r>
            <a:r>
              <a:rPr lang="en-US" altLang="ja-JP" sz="900"/>
              <a:t>5</a:t>
            </a:r>
            <a:r>
              <a:rPr lang="ja-JP" altLang="en-US" sz="900"/>
              <a:t>年度相談対象児童、</a:t>
            </a:r>
            <a:br>
              <a:rPr lang="en-US" altLang="ja-JP" sz="900"/>
            </a:br>
            <a:r>
              <a:rPr lang="ja-JP" altLang="en-US" sz="900"/>
              <a:t>過去</a:t>
            </a:r>
            <a:r>
              <a:rPr lang="en-US" altLang="ja-JP" sz="900"/>
              <a:t>5</a:t>
            </a:r>
            <a:r>
              <a:rPr lang="ja-JP" altLang="en-US" sz="900"/>
              <a:t>年間の実績値の推移等）</a:t>
            </a:r>
            <a:endParaRPr lang="en-US" altLang="ja-JP" sz="900"/>
          </a:p>
          <a:p>
            <a:pPr marL="171450" indent="-171450">
              <a:buFont typeface="Arial" panose="020B0604020202020204" pitchFamily="34" charset="0"/>
              <a:buChar char="•"/>
            </a:pPr>
            <a:r>
              <a:rPr lang="ja-JP" altLang="en-US" sz="900"/>
              <a:t>担当課・相談員等が支援に入っている家庭の児童数</a:t>
            </a:r>
          </a:p>
          <a:p>
            <a:endParaRPr lang="en-US" altLang="ja-JP" sz="900"/>
          </a:p>
          <a:p>
            <a:r>
              <a:rPr lang="en-US" altLang="ja-JP" sz="900" b="1"/>
              <a:t>3. </a:t>
            </a:r>
            <a:r>
              <a:rPr lang="ja-JP" altLang="en-US" sz="900" b="1"/>
              <a:t>ニーズ調査等による本事業利用が望ましいと判断した数</a:t>
            </a:r>
            <a:endParaRPr lang="en-US" altLang="ja-JP" sz="900" b="1"/>
          </a:p>
          <a:p>
            <a:pPr marL="171450" indent="-171450">
              <a:buFont typeface="Arial" panose="020B0604020202020204" pitchFamily="34" charset="0"/>
              <a:buChar char="•"/>
            </a:pPr>
            <a:r>
              <a:rPr lang="ja-JP" altLang="en-US" sz="900"/>
              <a:t>家庭に課題のある児童数、教育委員会等関係機関との連携で抽出</a:t>
            </a:r>
          </a:p>
          <a:p>
            <a:pPr marL="171450" indent="-171450">
              <a:buFont typeface="Arial" panose="020B0604020202020204" pitchFamily="34" charset="0"/>
              <a:buChar char="•"/>
            </a:pPr>
            <a:r>
              <a:rPr lang="ja-JP" altLang="en-US" sz="900"/>
              <a:t>相談員等が相談対応している児童のうち、本事業利用が望ましい児童の総計</a:t>
            </a:r>
          </a:p>
          <a:p>
            <a:pPr marL="171450" indent="-171450">
              <a:buFont typeface="Arial" panose="020B0604020202020204" pitchFamily="34" charset="0"/>
              <a:buChar char="•"/>
            </a:pPr>
            <a:r>
              <a:rPr lang="ja-JP" altLang="en-US" sz="900"/>
              <a:t>支援員・相談員、スクールソーシャルワーカーが「利用が望ましい」と判断した数</a:t>
            </a:r>
          </a:p>
          <a:p>
            <a:pPr marL="171450" indent="-171450">
              <a:buFont typeface="Arial" panose="020B0604020202020204" pitchFamily="34" charset="0"/>
              <a:buChar char="•"/>
            </a:pPr>
            <a:r>
              <a:rPr lang="ja-JP" altLang="en-US" sz="900"/>
              <a:t>アンケート・事前調査結果に基づく（例：ニーズ調査、自主調査による推計）</a:t>
            </a:r>
          </a:p>
          <a:p>
            <a:endParaRPr lang="en-US" altLang="ja-JP" sz="900"/>
          </a:p>
          <a:p>
            <a:r>
              <a:rPr lang="en-US" altLang="ja-JP" sz="900" b="1"/>
              <a:t>4. </a:t>
            </a:r>
            <a:r>
              <a:rPr lang="ja-JP" altLang="en-US" sz="900" b="1"/>
              <a:t>対象児童なし</a:t>
            </a:r>
          </a:p>
          <a:p>
            <a:pPr marL="171450" indent="-171450">
              <a:buFont typeface="Arial" panose="020B0604020202020204" pitchFamily="34" charset="0"/>
              <a:buChar char="•"/>
            </a:pPr>
            <a:r>
              <a:rPr lang="ja-JP" altLang="en-US" sz="900"/>
              <a:t>事業未実施／ニーズなし／対象児童数は</a:t>
            </a:r>
            <a:r>
              <a:rPr lang="en-US" altLang="ja-JP" sz="900"/>
              <a:t>0</a:t>
            </a:r>
            <a:r>
              <a:rPr lang="ja-JP" altLang="en-US" sz="900"/>
              <a:t>で設定</a:t>
            </a:r>
          </a:p>
          <a:p>
            <a:pPr marL="171450" indent="-171450">
              <a:buFont typeface="Arial" panose="020B0604020202020204" pitchFamily="34" charset="0"/>
              <a:buChar char="•"/>
            </a:pPr>
            <a:r>
              <a:rPr lang="ja-JP" altLang="en-US" sz="900"/>
              <a:t>本村においてニーズがないため、対象児童数の設定方法について詳しく定めていない</a:t>
            </a:r>
          </a:p>
          <a:p>
            <a:pPr marL="171450" indent="-171450">
              <a:buFont typeface="Arial" panose="020B0604020202020204" pitchFamily="34" charset="0"/>
              <a:buChar char="•"/>
            </a:pPr>
            <a:r>
              <a:rPr lang="ja-JP" altLang="en-US" sz="900"/>
              <a:t>対象となる相談事例が確認されていないことから</a:t>
            </a:r>
            <a:r>
              <a:rPr lang="en-US" altLang="ja-JP" sz="900"/>
              <a:t>0</a:t>
            </a:r>
            <a:r>
              <a:rPr lang="ja-JP" altLang="en-US" sz="900"/>
              <a:t>人として設定</a:t>
            </a:r>
          </a:p>
          <a:p>
            <a:endParaRPr lang="en-US" altLang="ja-JP" sz="900"/>
          </a:p>
          <a:p>
            <a:endParaRPr lang="en-US" altLang="ja-JP" sz="900" b="1"/>
          </a:p>
          <a:p>
            <a:r>
              <a:rPr lang="en-US" altLang="ja-JP" sz="900" b="1"/>
              <a:t>5. </a:t>
            </a:r>
            <a:r>
              <a:rPr lang="ja-JP" altLang="en-US" sz="900" b="1"/>
              <a:t>その他の工夫・調整・現状反映</a:t>
            </a:r>
          </a:p>
          <a:p>
            <a:pPr marL="171450" indent="-171450">
              <a:buFont typeface="Arial" panose="020B0604020202020204" pitchFamily="34" charset="0"/>
              <a:buChar char="•"/>
            </a:pPr>
            <a:r>
              <a:rPr lang="ja-JP" altLang="en-US" sz="900"/>
              <a:t>利用率見込み等を乗じて算出</a:t>
            </a:r>
          </a:p>
          <a:p>
            <a:pPr marL="171450" indent="-171450">
              <a:buFont typeface="Arial" panose="020B0604020202020204" pitchFamily="34" charset="0"/>
              <a:buChar char="•"/>
            </a:pPr>
            <a:r>
              <a:rPr lang="ja-JP" altLang="en-US" sz="900"/>
              <a:t>過去の利用状況や今後の変動を考慮した調整</a:t>
            </a:r>
          </a:p>
          <a:p>
            <a:pPr marL="171450" indent="-171450">
              <a:buFont typeface="Arial" panose="020B0604020202020204" pitchFamily="34" charset="0"/>
              <a:buChar char="•"/>
            </a:pPr>
            <a:r>
              <a:rPr lang="ja-JP" altLang="en-US" sz="900"/>
              <a:t>実際の支援状況・児童数の伸び率・家庭背景等を反映</a:t>
            </a:r>
          </a:p>
          <a:p>
            <a:endParaRPr lang="en-US" altLang="ja-JP" sz="900"/>
          </a:p>
          <a:p>
            <a:endParaRPr lang="en-US" altLang="ja-JP" sz="900"/>
          </a:p>
        </p:txBody>
      </p:sp>
      <p:sp>
        <p:nvSpPr>
          <p:cNvPr id="46" name="テキスト ボックス 45">
            <a:extLst>
              <a:ext uri="{FF2B5EF4-FFF2-40B4-BE49-F238E27FC236}">
                <a16:creationId xmlns:a16="http://schemas.microsoft.com/office/drawing/2014/main" id="{34F83BC3-2A34-303E-9002-5B283D34F6E4}"/>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137136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EF5D-E198-7F30-FA33-63A54715BFD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7F4B81-3369-B5FF-029D-71BFD822691F}"/>
              </a:ext>
            </a:extLst>
          </p:cNvPr>
          <p:cNvSpPr>
            <a:spLocks noGrp="1"/>
          </p:cNvSpPr>
          <p:nvPr>
            <p:ph type="title"/>
          </p:nvPr>
        </p:nvSpPr>
        <p:spPr/>
        <p:txBody>
          <a:bodyPr/>
          <a:lstStyle/>
          <a:p>
            <a:r>
              <a:rPr lang="ja-JP" altLang="en-US"/>
              <a:t>国が掲示する算出方法で算出するを選択した自治体　自由回答（</a:t>
            </a:r>
            <a:r>
              <a:rPr lang="en-US" altLang="ja-JP"/>
              <a:t>1/4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3ED362A1-03BC-C27D-BDB5-A30E77E3B873}"/>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5E4EFE2F-3334-BF8C-AAD0-8EFD5670CE5E}"/>
              </a:ext>
            </a:extLst>
          </p:cNvPr>
          <p:cNvGraphicFramePr>
            <a:graphicFrameLocks noGrp="1"/>
          </p:cNvGraphicFramePr>
          <p:nvPr>
            <p:extLst>
              <p:ext uri="{D42A27DB-BD31-4B8C-83A1-F6EECF244321}">
                <p14:modId xmlns:p14="http://schemas.microsoft.com/office/powerpoint/2010/main" val="343276277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n=164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830AB160-D514-2934-9D10-6EDC6CCF97A7}"/>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65501296-3B01-DF82-B46E-9F61F1B469EE}"/>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令和</a:t>
            </a:r>
            <a:r>
              <a:rPr lang="en-US" altLang="ja-JP" sz="900"/>
              <a:t>7</a:t>
            </a:r>
            <a:r>
              <a:rPr lang="ja-JP" altLang="en-US" sz="900"/>
              <a:t>年度の</a:t>
            </a:r>
            <a:r>
              <a:rPr lang="en-US" altLang="ja-JP" sz="900"/>
              <a:t>6</a:t>
            </a:r>
            <a:r>
              <a:rPr lang="ja-JP" altLang="en-US" sz="900"/>
              <a:t>歳から</a:t>
            </a:r>
            <a:r>
              <a:rPr lang="en-US" altLang="ja-JP" sz="900"/>
              <a:t>17</a:t>
            </a:r>
            <a:r>
              <a:rPr lang="ja-JP" altLang="en-US" sz="900"/>
              <a:t>歳までの人口</a:t>
            </a:r>
            <a:r>
              <a:rPr lang="en-US" altLang="ja-JP" sz="900"/>
              <a:t>2,737</a:t>
            </a:r>
            <a:r>
              <a:rPr lang="ja-JP" altLang="en-US" sz="900"/>
              <a:t>を対象児童数に設定した。</a:t>
            </a:r>
          </a:p>
          <a:p>
            <a:pPr marL="92075" indent="-92075">
              <a:buFont typeface="Arial" panose="020B0604020202020204" pitchFamily="34" charset="0"/>
              <a:buChar char="•"/>
            </a:pPr>
            <a:r>
              <a:rPr lang="ja-JP" altLang="en-US" sz="900"/>
              <a:t>令和６年度の利用実績</a:t>
            </a:r>
          </a:p>
          <a:p>
            <a:pPr marL="92075" indent="-92075">
              <a:buFont typeface="Arial" panose="020B0604020202020204" pitchFamily="34" charset="0"/>
              <a:buChar char="•"/>
            </a:pPr>
            <a:r>
              <a:rPr lang="ja-JP" altLang="en-US" sz="900"/>
              <a:t>令和</a:t>
            </a:r>
            <a:r>
              <a:rPr lang="en-US" altLang="ja-JP" sz="900"/>
              <a:t>6</a:t>
            </a:r>
            <a:r>
              <a:rPr lang="ja-JP" altLang="en-US" sz="900"/>
              <a:t>年</a:t>
            </a:r>
            <a:r>
              <a:rPr lang="en-US" altLang="ja-JP" sz="900"/>
              <a:t>9</a:t>
            </a:r>
            <a:r>
              <a:rPr lang="ja-JP" altLang="en-US" sz="900"/>
              <a:t>月末時点で利用が望ましいと判断した児童数</a:t>
            </a:r>
          </a:p>
          <a:p>
            <a:pPr marL="92075" indent="-92075">
              <a:buFont typeface="Arial" panose="020B0604020202020204" pitchFamily="34" charset="0"/>
              <a:buChar char="•"/>
            </a:pPr>
            <a:r>
              <a:rPr lang="ja-JP" altLang="en-US" sz="900"/>
              <a:t>令和</a:t>
            </a:r>
            <a:r>
              <a:rPr lang="en-US" altLang="ja-JP" sz="900"/>
              <a:t>6</a:t>
            </a:r>
            <a:r>
              <a:rPr lang="ja-JP" altLang="en-US" sz="900"/>
              <a:t>年</a:t>
            </a:r>
            <a:r>
              <a:rPr lang="en-US" altLang="ja-JP" sz="900"/>
              <a:t>3</a:t>
            </a:r>
            <a:r>
              <a:rPr lang="ja-JP" altLang="en-US" sz="900"/>
              <a:t>月末の</a:t>
            </a:r>
            <a:r>
              <a:rPr lang="en-US" altLang="ja-JP" sz="900"/>
              <a:t>6</a:t>
            </a:r>
            <a:r>
              <a:rPr lang="ja-JP" altLang="en-US" sz="900"/>
              <a:t>歳以上の要保護児童数　約</a:t>
            </a:r>
            <a:r>
              <a:rPr lang="en-US" altLang="ja-JP" sz="900"/>
              <a:t>300</a:t>
            </a:r>
            <a:r>
              <a:rPr lang="ja-JP" altLang="en-US" sz="900"/>
              <a:t>人。担当ケースのうち本事業の実施が必要あると思われる児童数の割合が</a:t>
            </a:r>
            <a:r>
              <a:rPr lang="en-US" altLang="ja-JP" sz="900"/>
              <a:t>10</a:t>
            </a:r>
            <a:r>
              <a:rPr lang="ja-JP" altLang="en-US" sz="900"/>
              <a:t>％であるため、</a:t>
            </a:r>
            <a:r>
              <a:rPr lang="en-US" altLang="ja-JP" sz="900"/>
              <a:t>300×0.1=30</a:t>
            </a:r>
            <a:r>
              <a:rPr lang="ja-JP" altLang="en-US" sz="900"/>
              <a:t>人とする</a:t>
            </a:r>
          </a:p>
          <a:p>
            <a:pPr marL="92075" indent="-92075">
              <a:buFont typeface="Arial" panose="020B0604020202020204" pitchFamily="34" charset="0"/>
              <a:buChar char="•"/>
            </a:pPr>
            <a:r>
              <a:rPr lang="ja-JP" altLang="en-US" sz="900"/>
              <a:t>令和</a:t>
            </a:r>
            <a:r>
              <a:rPr lang="en-US" altLang="ja-JP" sz="900"/>
              <a:t>5</a:t>
            </a:r>
            <a:r>
              <a:rPr lang="ja-JP" altLang="en-US" sz="900"/>
              <a:t>年度相談対象児童</a:t>
            </a:r>
          </a:p>
          <a:p>
            <a:pPr marL="92075" indent="-92075">
              <a:buFont typeface="Arial" panose="020B0604020202020204" pitchFamily="34" charset="0"/>
              <a:buChar char="•"/>
            </a:pPr>
            <a:r>
              <a:rPr lang="ja-JP" altLang="en-US" sz="900"/>
              <a:t>令和５年度のネグレクトの相談件数５６件と不登校の相談件数１０件（いずれも６～１７歳に限る）のうち約２５％とした。 </a:t>
            </a:r>
          </a:p>
          <a:p>
            <a:pPr marL="92075" indent="-92075">
              <a:buFont typeface="Arial" panose="020B0604020202020204" pitchFamily="34" charset="0"/>
              <a:buChar char="•"/>
            </a:pPr>
            <a:r>
              <a:rPr lang="ja-JP" altLang="en-US" sz="900"/>
              <a:t>令和</a:t>
            </a:r>
            <a:r>
              <a:rPr lang="en-US" altLang="ja-JP" sz="900"/>
              <a:t>2</a:t>
            </a:r>
            <a:r>
              <a:rPr lang="ja-JP" altLang="en-US" sz="900"/>
              <a:t>年から令和</a:t>
            </a:r>
            <a:r>
              <a:rPr lang="en-US" altLang="ja-JP" sz="900"/>
              <a:t>6</a:t>
            </a:r>
            <a:r>
              <a:rPr lang="ja-JP" altLang="en-US" sz="900"/>
              <a:t>年までの各</a:t>
            </a:r>
            <a:r>
              <a:rPr lang="en-US" altLang="ja-JP" sz="900"/>
              <a:t>4</a:t>
            </a:r>
            <a:r>
              <a:rPr lang="ja-JP" altLang="en-US" sz="900"/>
              <a:t>月</a:t>
            </a:r>
            <a:r>
              <a:rPr lang="en-US" altLang="ja-JP" sz="900"/>
              <a:t>1</a:t>
            </a:r>
            <a:r>
              <a:rPr lang="ja-JP" altLang="en-US" sz="900"/>
              <a:t>日現在の住民基本台帳人口を使用し、コーホート変化率法を用いて算出しました。</a:t>
            </a:r>
          </a:p>
          <a:p>
            <a:pPr marL="92075" indent="-92075">
              <a:buFont typeface="Arial" panose="020B0604020202020204" pitchFamily="34" charset="0"/>
              <a:buChar char="•"/>
            </a:pPr>
            <a:r>
              <a:rPr lang="ja-JP" altLang="en-US" sz="900"/>
              <a:t>類似事業の利用者数から算出。</a:t>
            </a:r>
          </a:p>
          <a:p>
            <a:pPr marL="92075" indent="-92075">
              <a:buFont typeface="Arial" panose="020B0604020202020204" pitchFamily="34" charset="0"/>
              <a:buChar char="•"/>
            </a:pPr>
            <a:r>
              <a:rPr lang="ja-JP" altLang="en-US" sz="900"/>
              <a:t>量の見込み＝推計児童数</a:t>
            </a:r>
            <a:r>
              <a:rPr lang="en-US" altLang="ja-JP" sz="900"/>
              <a:t>×</a:t>
            </a:r>
            <a:r>
              <a:rPr lang="ja-JP" altLang="en-US" sz="900"/>
              <a:t>対象児童数</a:t>
            </a:r>
            <a:r>
              <a:rPr lang="en-US" altLang="ja-JP" sz="900"/>
              <a:t>÷</a:t>
            </a:r>
            <a:r>
              <a:rPr lang="ja-JP" altLang="en-US" sz="900"/>
              <a:t>６歳以上の児童数</a:t>
            </a:r>
          </a:p>
          <a:p>
            <a:pPr marL="92075" indent="-92075">
              <a:buFont typeface="Arial" panose="020B0604020202020204" pitchFamily="34" charset="0"/>
              <a:buChar char="•"/>
            </a:pPr>
            <a:r>
              <a:rPr lang="ja-JP" altLang="en-US" sz="900"/>
              <a:t>利用者支援事業（こども家庭センター型）の支援プラン作成対象児</a:t>
            </a:r>
          </a:p>
          <a:p>
            <a:pPr marL="92075" indent="-92075">
              <a:buFont typeface="Arial" panose="020B0604020202020204" pitchFamily="34" charset="0"/>
              <a:buChar char="•"/>
            </a:pPr>
            <a:r>
              <a:rPr lang="ja-JP" altLang="en-US" sz="900"/>
              <a:t>利用が望ましい児童数を元に設定</a:t>
            </a:r>
          </a:p>
          <a:p>
            <a:pPr marL="92075" indent="-92075">
              <a:buFont typeface="Arial" panose="020B0604020202020204" pitchFamily="34" charset="0"/>
              <a:buChar char="•"/>
            </a:pPr>
            <a:r>
              <a:rPr lang="ja-JP" altLang="en-US" sz="900"/>
              <a:t>要保護世帯、虐待相談を受けた子ども、児童相談所から市へ引き継がれたケースをはじめ、小中学校（スクールソーシャルワーカーや教員）と連携して得られた情報を参考に、予防を含め支援を必要とすることが見込まれるものを対象児童数として算出している。 </a:t>
            </a:r>
            <a:r>
              <a:rPr lang="en-US" altLang="ja-JP" sz="900"/>
              <a:t>【</a:t>
            </a:r>
            <a:r>
              <a:rPr lang="ja-JP" altLang="en-US" sz="900"/>
              <a:t>推計児童数（人）</a:t>
            </a:r>
            <a:r>
              <a:rPr lang="en-US" altLang="ja-JP" sz="900"/>
              <a:t>】×【</a:t>
            </a:r>
            <a:r>
              <a:rPr lang="ja-JP" altLang="en-US" sz="900"/>
              <a:t>対象児童数（人）</a:t>
            </a:r>
            <a:r>
              <a:rPr lang="en-US" altLang="ja-JP" sz="900"/>
              <a:t>】</a:t>
            </a:r>
            <a:r>
              <a:rPr lang="ja-JP" altLang="en-US" sz="900"/>
              <a:t>／</a:t>
            </a:r>
            <a:r>
              <a:rPr lang="en-US" altLang="ja-JP" sz="900"/>
              <a:t>【6</a:t>
            </a:r>
            <a:r>
              <a:rPr lang="ja-JP" altLang="en-US" sz="900"/>
              <a:t>歳以上の児童数（人）</a:t>
            </a:r>
            <a:r>
              <a:rPr lang="en-US" altLang="ja-JP" sz="900"/>
              <a:t>】</a:t>
            </a:r>
          </a:p>
          <a:p>
            <a:pPr marL="92075" indent="-92075">
              <a:buFont typeface="Arial" panose="020B0604020202020204" pitchFamily="34" charset="0"/>
              <a:buChar char="•"/>
            </a:pPr>
            <a:r>
              <a:rPr lang="ja-JP" altLang="en-US" sz="900"/>
              <a:t>要保護児童等の取り扱いをしている児童のうち、本事業の利用が望ましい児童数</a:t>
            </a:r>
          </a:p>
          <a:p>
            <a:pPr marL="92075" indent="-92075">
              <a:buFont typeface="Arial" panose="020B0604020202020204" pitchFamily="34" charset="0"/>
              <a:buChar char="•"/>
            </a:pPr>
            <a:r>
              <a:rPr lang="ja-JP" altLang="en-US" sz="900"/>
              <a:t>要保護児童対策地域協議会台帳における、区役所単独のケース、または区役所主担当とする共有ケースのうち、虐待種別がネグレクトである小学生の数</a:t>
            </a:r>
          </a:p>
          <a:p>
            <a:pPr marL="92075" indent="-92075">
              <a:buFont typeface="Arial" panose="020B0604020202020204" pitchFamily="34" charset="0"/>
              <a:buChar char="•"/>
            </a:pPr>
            <a:r>
              <a:rPr lang="ja-JP" altLang="en-US" sz="900"/>
              <a:t>要保護児童対策地域協議会実務者会議に掲載されていた人数</a:t>
            </a:r>
          </a:p>
          <a:p>
            <a:pPr marL="92075" indent="-92075">
              <a:buFont typeface="Arial" panose="020B0604020202020204" pitchFamily="34" charset="0"/>
              <a:buChar char="•"/>
            </a:pPr>
            <a:r>
              <a:rPr lang="ja-JP" altLang="en-US" sz="900"/>
              <a:t>要保護児童対策地域協議会における進行管理児童の情報をもとに、市教育委員会との連携を図りながら、対象児童数を設定</a:t>
            </a:r>
          </a:p>
          <a:p>
            <a:pPr marL="92075" indent="-92075">
              <a:buFont typeface="Arial" panose="020B0604020202020204" pitchFamily="34" charset="0"/>
              <a:buChar char="•"/>
            </a:pPr>
            <a:r>
              <a:rPr lang="ja-JP" altLang="en-US" sz="900"/>
              <a:t>要保護児童対策地域協議会における管理児童を対象児童として設定。</a:t>
            </a:r>
          </a:p>
          <a:p>
            <a:pPr marL="92075" indent="-92075">
              <a:buFont typeface="Arial" panose="020B0604020202020204" pitchFamily="34" charset="0"/>
              <a:buChar char="•"/>
            </a:pPr>
            <a:r>
              <a:rPr lang="ja-JP" altLang="en-US" sz="900"/>
              <a:t>要保護児童対策地域協議会において支援対象としている児童のうち小学生の人数を設定</a:t>
            </a:r>
          </a:p>
          <a:p>
            <a:pPr marL="92075" indent="-92075">
              <a:buFont typeface="Arial" panose="020B0604020202020204" pitchFamily="34" charset="0"/>
              <a:buChar char="•"/>
            </a:pPr>
            <a:r>
              <a:rPr lang="ja-JP" altLang="en-US" sz="900"/>
              <a:t>要保護児童対策地域協議会で進行管理している者のうち、当該事業の利用が望ましいと判断した実人数</a:t>
            </a:r>
          </a:p>
          <a:p>
            <a:pPr marL="92075" indent="-92075">
              <a:buFont typeface="Arial" panose="020B0604020202020204" pitchFamily="34" charset="0"/>
              <a:buChar char="•"/>
            </a:pPr>
            <a:r>
              <a:rPr lang="ja-JP" altLang="en-US" sz="900"/>
              <a:t>要保護児童対策地域協議会で管理しているこどものうち、相談員が本事業の利用が望ましいと思った児童。母の養育能力の低い家庭や、家庭にも学校にも居場所がない児童等。</a:t>
            </a:r>
          </a:p>
          <a:p>
            <a:pPr marL="92075" indent="-92075">
              <a:buFont typeface="Arial" panose="020B0604020202020204" pitchFamily="34" charset="0"/>
              <a:buChar char="•"/>
            </a:pPr>
            <a:r>
              <a:rPr lang="ja-JP" altLang="en-US" sz="900"/>
              <a:t>要保護児童対策地域協議会でケース管理をしている児童のうち、本事業の利用が望ましい（安全・安心な場所の提供が必要）と考えられる小・中学生の人数</a:t>
            </a:r>
          </a:p>
          <a:p>
            <a:pPr marL="92075" indent="-92075">
              <a:buFont typeface="Arial" panose="020B0604020202020204" pitchFamily="34" charset="0"/>
              <a:buChar char="•"/>
            </a:pPr>
            <a:r>
              <a:rPr lang="ja-JP" altLang="en-US" sz="900"/>
              <a:t>要保護児童対策地域協議会ケース管理人数</a:t>
            </a:r>
          </a:p>
          <a:p>
            <a:pPr marL="92075" indent="-92075">
              <a:buFont typeface="Arial" panose="020B0604020202020204" pitchFamily="34" charset="0"/>
              <a:buChar char="•"/>
            </a:pPr>
            <a:r>
              <a:rPr lang="ja-JP" altLang="en-US" sz="900"/>
              <a:t>要保護児童数＝①施設又は里親委託中の児童</a:t>
            </a:r>
            <a:r>
              <a:rPr lang="en-US" altLang="ja-JP" sz="900"/>
              <a:t>+②</a:t>
            </a:r>
            <a:r>
              <a:rPr lang="ja-JP" altLang="en-US" sz="900"/>
              <a:t>児童相談所が主担当のケース</a:t>
            </a:r>
            <a:r>
              <a:rPr lang="en-US" altLang="ja-JP" sz="900"/>
              <a:t>+③</a:t>
            </a:r>
            <a:r>
              <a:rPr lang="ja-JP" altLang="en-US" sz="900"/>
              <a:t>市が主担当のケースのうち①に関しては適切な環境で対応中なので除外した。</a:t>
            </a:r>
          </a:p>
          <a:p>
            <a:pPr marL="92075" indent="-92075">
              <a:buFont typeface="Arial" panose="020B0604020202020204" pitchFamily="34" charset="0"/>
              <a:buChar char="•"/>
            </a:pPr>
            <a:r>
              <a:rPr lang="ja-JP" altLang="en-US" sz="900"/>
              <a:t>要保護児童及び要支援児童のうち、本事業の支援対象となる見込みの児童を抽出。</a:t>
            </a:r>
          </a:p>
          <a:p>
            <a:pPr marL="92075" indent="-92075">
              <a:buFont typeface="Arial" panose="020B0604020202020204" pitchFamily="34" charset="0"/>
              <a:buChar char="•"/>
            </a:pPr>
            <a:r>
              <a:rPr lang="ja-JP" altLang="en-US" sz="900"/>
              <a:t>要保護児童のなかから抽出</a:t>
            </a:r>
          </a:p>
          <a:p>
            <a:pPr marL="92075" indent="-92075">
              <a:buFont typeface="Arial" panose="020B0604020202020204" pitchFamily="34" charset="0"/>
              <a:buChar char="•"/>
            </a:pPr>
            <a:r>
              <a:rPr lang="ja-JP" altLang="en-US" sz="900"/>
              <a:t>要保護児童のうち小学生以上で支援が必要な数</a:t>
            </a:r>
          </a:p>
          <a:p>
            <a:pPr marL="92075" indent="-92075">
              <a:buFont typeface="Arial" panose="020B0604020202020204" pitchFamily="34" charset="0"/>
              <a:buChar char="•"/>
            </a:pPr>
            <a:r>
              <a:rPr lang="ja-JP" altLang="en-US" sz="900"/>
              <a:t>要保護児童・要支援児童に、相談員が相談を受けている児童を加えた人数</a:t>
            </a:r>
          </a:p>
          <a:p>
            <a:pPr marL="92075" indent="-92075">
              <a:buFont typeface="Arial" panose="020B0604020202020204" pitchFamily="34" charset="0"/>
              <a:buChar char="•"/>
            </a:pPr>
            <a:r>
              <a:rPr lang="ja-JP" altLang="en-US" sz="900"/>
              <a:t>要保護児童、要支援児童のうち、本事業の利用が望ましい児童数</a:t>
            </a:r>
          </a:p>
          <a:p>
            <a:pPr marL="92075" indent="-92075">
              <a:buFont typeface="Arial" panose="020B0604020202020204" pitchFamily="34" charset="0"/>
              <a:buChar char="•"/>
            </a:pPr>
            <a:r>
              <a:rPr lang="ja-JP" altLang="en-US" sz="900"/>
              <a:t>要保護・要支援登録台帳より設定</a:t>
            </a:r>
          </a:p>
          <a:p>
            <a:pPr marL="92075" indent="-92075">
              <a:buFont typeface="Arial" panose="020B0604020202020204" pitchFamily="34" charset="0"/>
              <a:buChar char="•"/>
            </a:pPr>
            <a:r>
              <a:rPr lang="ja-JP" altLang="en-US" sz="900"/>
              <a:t>要保護・要支援児童数の実績数</a:t>
            </a:r>
          </a:p>
          <a:p>
            <a:pPr marL="92075" indent="-92075">
              <a:buFont typeface="Arial" panose="020B0604020202020204" pitchFamily="34" charset="0"/>
              <a:buChar char="•"/>
            </a:pPr>
            <a:r>
              <a:rPr lang="ja-JP" altLang="en-US" sz="900"/>
              <a:t>要保護・要支援児童やその他相談対応児童の中で、本事業の利用が望ましいと考えられる児童を計上する。</a:t>
            </a:r>
          </a:p>
          <a:p>
            <a:pPr marL="92075" indent="-92075">
              <a:buFont typeface="Arial" panose="020B0604020202020204" pitchFamily="34" charset="0"/>
              <a:buChar char="•"/>
            </a:pPr>
            <a:r>
              <a:rPr lang="ja-JP" altLang="en-US" sz="900"/>
              <a:t>要保護・要支援児童の中から利用が望ましい児童数を推計した。</a:t>
            </a:r>
          </a:p>
          <a:p>
            <a:pPr marL="92075" indent="-92075">
              <a:buFont typeface="Arial" panose="020B0604020202020204" pitchFamily="34" charset="0"/>
              <a:buChar char="•"/>
            </a:pPr>
            <a:r>
              <a:rPr lang="ja-JP" altLang="en-US" sz="900"/>
              <a:t>要対協登録児童（要保護・要支援）数</a:t>
            </a:r>
          </a:p>
          <a:p>
            <a:pPr marL="92075" indent="-92075">
              <a:buFont typeface="Arial" panose="020B0604020202020204" pitchFamily="34" charset="0"/>
              <a:buChar char="•"/>
            </a:pPr>
            <a:r>
              <a:rPr lang="ja-JP" altLang="en-US" sz="900"/>
              <a:t>要対協登録ケースの対象年齢児童数＋こども家庭センターに相談実績があり、家庭環境に問題がある児童数を抽出。</a:t>
            </a:r>
          </a:p>
          <a:p>
            <a:pPr marL="92075" indent="-92075">
              <a:buFont typeface="Arial" panose="020B0604020202020204" pitchFamily="34" charset="0"/>
              <a:buChar char="•"/>
            </a:pPr>
            <a:r>
              <a:rPr lang="ja-JP" altLang="en-US" sz="900"/>
              <a:t>要対協管理ケースのうち、本事業が対象となる家庭背景や状況が窺えるケースをピックアップした。</a:t>
            </a:r>
          </a:p>
          <a:p>
            <a:pPr marL="92075" indent="-92075">
              <a:buFont typeface="Arial" panose="020B0604020202020204" pitchFamily="34" charset="0"/>
              <a:buChar char="•"/>
            </a:pPr>
            <a:r>
              <a:rPr lang="ja-JP" altLang="en-US" sz="900"/>
              <a:t>要対協の登録児童数を対象児童として設定した。</a:t>
            </a:r>
          </a:p>
          <a:p>
            <a:pPr marL="92075" indent="-92075">
              <a:buFont typeface="Arial" panose="020B0604020202020204" pitchFamily="34" charset="0"/>
              <a:buChar char="•"/>
            </a:pPr>
            <a:r>
              <a:rPr lang="ja-JP" altLang="en-US" sz="900"/>
              <a:t>要対協の児童数</a:t>
            </a:r>
          </a:p>
          <a:p>
            <a:pPr marL="92075" indent="-92075">
              <a:buFont typeface="Arial" panose="020B0604020202020204" pitchFamily="34" charset="0"/>
              <a:buChar char="•"/>
            </a:pPr>
            <a:r>
              <a:rPr lang="ja-JP" altLang="en-US" sz="900"/>
              <a:t>要対協が把握している対象児童数の割合（対象児童数</a:t>
            </a:r>
            <a:r>
              <a:rPr lang="en-US" altLang="ja-JP" sz="900"/>
              <a:t>/</a:t>
            </a:r>
            <a:r>
              <a:rPr lang="ja-JP" altLang="en-US" sz="900"/>
              <a:t>６～</a:t>
            </a:r>
            <a:r>
              <a:rPr lang="en-US" altLang="ja-JP" sz="900"/>
              <a:t>17</a:t>
            </a:r>
            <a:r>
              <a:rPr lang="ja-JP" altLang="en-US" sz="900"/>
              <a:t>歳人口）が今後も継続すると想定し、推計６～</a:t>
            </a:r>
            <a:r>
              <a:rPr lang="en-US" altLang="ja-JP" sz="900"/>
              <a:t>17</a:t>
            </a:r>
            <a:r>
              <a:rPr lang="ja-JP" altLang="en-US" sz="900"/>
              <a:t>歳人口に乗じて算出。</a:t>
            </a:r>
          </a:p>
          <a:p>
            <a:pPr marL="92075" indent="-92075">
              <a:buFont typeface="Arial" panose="020B0604020202020204" pitchFamily="34" charset="0"/>
              <a:buChar char="•"/>
            </a:pPr>
            <a:r>
              <a:rPr lang="ja-JP" altLang="en-US" sz="900"/>
              <a:t>要対協（進行管理台帳）で管理している人数を参考に設定</a:t>
            </a:r>
          </a:p>
        </p:txBody>
      </p:sp>
      <p:sp>
        <p:nvSpPr>
          <p:cNvPr id="7" name="テキスト ボックス 6">
            <a:extLst>
              <a:ext uri="{FF2B5EF4-FFF2-40B4-BE49-F238E27FC236}">
                <a16:creationId xmlns:a16="http://schemas.microsoft.com/office/drawing/2014/main" id="{4D93FB5E-8E1F-35B6-5DFF-993AEE2A619D}"/>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80845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DE8BF-C3DD-6853-552F-BDB733E2B9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A6D0B4-587E-AE9A-9DD7-004FA3553804}"/>
              </a:ext>
            </a:extLst>
          </p:cNvPr>
          <p:cNvSpPr>
            <a:spLocks noGrp="1"/>
          </p:cNvSpPr>
          <p:nvPr>
            <p:ph type="title"/>
          </p:nvPr>
        </p:nvSpPr>
        <p:spPr/>
        <p:txBody>
          <a:bodyPr/>
          <a:lstStyle/>
          <a:p>
            <a:r>
              <a:rPr lang="ja-JP" altLang="en-US"/>
              <a:t>国が掲示する算出方法で算出するを選択した自治体　自由回答（</a:t>
            </a:r>
            <a:r>
              <a:rPr lang="en-US" altLang="ja-JP"/>
              <a:t>2/4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34A95F73-614E-E27B-1DEA-C7FE2FD7E4AF}"/>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33E141DA-F42C-91C4-1512-8163DB0C3143}"/>
              </a:ext>
            </a:extLst>
          </p:cNvPr>
          <p:cNvGraphicFramePr>
            <a:graphicFrameLocks noGrp="1"/>
          </p:cNvGraphicFramePr>
          <p:nvPr>
            <p:extLst>
              <p:ext uri="{D42A27DB-BD31-4B8C-83A1-F6EECF244321}">
                <p14:modId xmlns:p14="http://schemas.microsoft.com/office/powerpoint/2010/main" val="168956690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n=164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8A41C0C8-8ECE-F5FA-9A86-6F317A48E2A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AAFA331B-284C-5F5F-701C-704819608BE3}"/>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本町の過去５年間の実績値の推移等を鑑みつつ設定しました。</a:t>
            </a:r>
          </a:p>
          <a:p>
            <a:pPr marL="92075" indent="-92075">
              <a:buFont typeface="Arial" panose="020B0604020202020204" pitchFamily="34" charset="0"/>
              <a:buChar char="•"/>
            </a:pPr>
            <a:r>
              <a:rPr lang="ja-JP" altLang="en-US" sz="900"/>
              <a:t>本村においてニーズがないため、対象児童数の設定方法について詳しく定めていない。</a:t>
            </a:r>
          </a:p>
          <a:p>
            <a:pPr marL="92075" indent="-92075">
              <a:buFont typeface="Arial" panose="020B0604020202020204" pitchFamily="34" charset="0"/>
              <a:buChar char="•"/>
            </a:pPr>
            <a:r>
              <a:rPr lang="ja-JP" altLang="en-US" sz="900"/>
              <a:t>本事業の利用を見込まれる児童がいない</a:t>
            </a:r>
          </a:p>
          <a:p>
            <a:pPr marL="92075" indent="-92075">
              <a:buFont typeface="Arial" panose="020B0604020202020204" pitchFamily="34" charset="0"/>
              <a:buChar char="•"/>
            </a:pPr>
            <a:r>
              <a:rPr lang="ja-JP" altLang="en-US" sz="900"/>
              <a:t>本事業の前に実施していた利用者支援事業対象児を参考とした。</a:t>
            </a:r>
          </a:p>
          <a:p>
            <a:pPr marL="92075" indent="-92075">
              <a:buFont typeface="Arial" panose="020B0604020202020204" pitchFamily="34" charset="0"/>
              <a:buChar char="•"/>
            </a:pPr>
            <a:r>
              <a:rPr lang="ja-JP" altLang="en-US" sz="900"/>
              <a:t>本市の要保護児童対策地域協議会における子ども虐待受理した件数から特定妊婦の人数を差し引いた数</a:t>
            </a:r>
          </a:p>
          <a:p>
            <a:pPr marL="92075" indent="-92075">
              <a:buFont typeface="Arial" panose="020B0604020202020204" pitchFamily="34" charset="0"/>
              <a:buChar char="•"/>
            </a:pPr>
            <a:r>
              <a:rPr lang="ja-JP" altLang="en-US" sz="900"/>
              <a:t>本市の要支援児童数を勘案し、利用が望ましい児童の考え方を踏まえ、保護の怠慢・拒否（ネグレクト）の対象数や不登校の対象数を基に算出（設定）している。     </a:t>
            </a:r>
          </a:p>
          <a:p>
            <a:pPr marL="92075" indent="-92075">
              <a:buFont typeface="Arial" panose="020B0604020202020204" pitchFamily="34" charset="0"/>
              <a:buChar char="•"/>
            </a:pPr>
            <a:r>
              <a:rPr lang="ja-JP" altLang="en-US" sz="900"/>
              <a:t>本業の利用が望ましい児童がいない</a:t>
            </a:r>
          </a:p>
          <a:p>
            <a:pPr marL="92075" indent="-92075">
              <a:buFont typeface="Arial" panose="020B0604020202020204" pitchFamily="34" charset="0"/>
              <a:buChar char="•"/>
            </a:pPr>
            <a:r>
              <a:rPr lang="ja-JP" altLang="en-US" sz="900"/>
              <a:t>不登校児童・生徒数や要保護・要支援児童数の実態より算出</a:t>
            </a:r>
          </a:p>
          <a:p>
            <a:pPr marL="92075" indent="-92075">
              <a:buFont typeface="Arial" panose="020B0604020202020204" pitchFamily="34" charset="0"/>
              <a:buChar char="•"/>
            </a:pPr>
            <a:r>
              <a:rPr lang="ja-JP" altLang="en-US" sz="900"/>
              <a:t>必要事業量は、対象児童数、推計児童数等から算出し設定</a:t>
            </a:r>
          </a:p>
          <a:p>
            <a:pPr marL="92075" indent="-92075">
              <a:buFont typeface="Arial" panose="020B0604020202020204" pitchFamily="34" charset="0"/>
              <a:buChar char="•"/>
            </a:pPr>
            <a:r>
              <a:rPr lang="ja-JP" altLang="en-US" sz="900"/>
              <a:t>年齢毎の要保護児童の人数としている。</a:t>
            </a:r>
          </a:p>
          <a:p>
            <a:pPr marL="92075" indent="-92075">
              <a:buFont typeface="Arial" panose="020B0604020202020204" pitchFamily="34" charset="0"/>
              <a:buChar char="•"/>
            </a:pPr>
            <a:r>
              <a:rPr lang="ja-JP" altLang="en-US" sz="900"/>
              <a:t>当市では、こども家庭センターにおいて要保護・要支援児童への対応をしており、児童育成支援拠点事業を直ちに創設する段階にないため、当該事業を要する対象児童数を０としています。</a:t>
            </a:r>
          </a:p>
          <a:p>
            <a:pPr marL="92075" indent="-92075">
              <a:buFont typeface="Arial" panose="020B0604020202020204" pitchFamily="34" charset="0"/>
              <a:buChar char="•"/>
            </a:pPr>
            <a:r>
              <a:rPr lang="ja-JP" altLang="en-US" sz="900"/>
              <a:t>登録実績数を基に推計</a:t>
            </a:r>
          </a:p>
          <a:p>
            <a:pPr marL="92075" indent="-92075">
              <a:buFont typeface="Arial" panose="020B0604020202020204" pitchFamily="34" charset="0"/>
              <a:buChar char="•"/>
            </a:pPr>
            <a:r>
              <a:rPr lang="ja-JP" altLang="en-US" sz="900"/>
              <a:t>担当課で支援に入っている家庭の児童数としている。</a:t>
            </a:r>
          </a:p>
          <a:p>
            <a:pPr marL="92075" indent="-92075">
              <a:buFont typeface="Arial" panose="020B0604020202020204" pitchFamily="34" charset="0"/>
              <a:buChar char="•"/>
            </a:pPr>
            <a:r>
              <a:rPr lang="ja-JP" altLang="en-US" sz="900"/>
              <a:t>単位（人） </a:t>
            </a:r>
            <a:r>
              <a:rPr lang="en-US" altLang="ja-JP" sz="900"/>
              <a:t>1</a:t>
            </a:r>
            <a:r>
              <a:rPr lang="ja-JP" altLang="en-US" sz="900"/>
              <a:t>号認定</a:t>
            </a:r>
            <a:r>
              <a:rPr lang="en-US" altLang="ja-JP" sz="900"/>
              <a:t>196 2</a:t>
            </a:r>
            <a:r>
              <a:rPr lang="ja-JP" altLang="en-US" sz="900"/>
              <a:t>号認定</a:t>
            </a:r>
            <a:r>
              <a:rPr lang="en-US" altLang="ja-JP" sz="900"/>
              <a:t>271 3</a:t>
            </a:r>
            <a:r>
              <a:rPr lang="ja-JP" altLang="en-US" sz="900"/>
              <a:t>号認定</a:t>
            </a:r>
            <a:r>
              <a:rPr lang="en-US" altLang="ja-JP" sz="900"/>
              <a:t>142 </a:t>
            </a:r>
            <a:r>
              <a:rPr lang="ja-JP" altLang="en-US" sz="900"/>
              <a:t>年度末の見込数値を基に国の算出方法に従い算定</a:t>
            </a:r>
          </a:p>
          <a:p>
            <a:pPr marL="92075" indent="-92075">
              <a:buFont typeface="Arial" panose="020B0604020202020204" pitchFamily="34" charset="0"/>
              <a:buChar char="•"/>
            </a:pPr>
            <a:r>
              <a:rPr lang="ja-JP" altLang="en-US" sz="900"/>
              <a:t>対象児童数を</a:t>
            </a:r>
            <a:r>
              <a:rPr lang="en-US" altLang="ja-JP" sz="900"/>
              <a:t>R6.4.1</a:t>
            </a:r>
            <a:r>
              <a:rPr lang="ja-JP" altLang="en-US" sz="900"/>
              <a:t>時点での本市の「小学生以上の要支援児童・要保護児童」の</a:t>
            </a:r>
            <a:r>
              <a:rPr lang="en-US" altLang="ja-JP" sz="900"/>
              <a:t>2</a:t>
            </a:r>
            <a:r>
              <a:rPr lang="ja-JP" altLang="en-US" sz="900"/>
              <a:t>割で算出。</a:t>
            </a:r>
          </a:p>
          <a:p>
            <a:pPr marL="92075" indent="-92075">
              <a:buFont typeface="Arial" panose="020B0604020202020204" pitchFamily="34" charset="0"/>
              <a:buChar char="•"/>
            </a:pPr>
            <a:r>
              <a:rPr lang="ja-JP" altLang="en-US" sz="900"/>
              <a:t>対象児童数は令和</a:t>
            </a:r>
            <a:r>
              <a:rPr lang="en-US" altLang="ja-JP" sz="900"/>
              <a:t>6</a:t>
            </a:r>
            <a:r>
              <a:rPr lang="ja-JP" altLang="en-US" sz="900"/>
              <a:t>年度当初の要対協ケース児童数から算出</a:t>
            </a:r>
          </a:p>
          <a:p>
            <a:pPr marL="92075" indent="-92075">
              <a:buFont typeface="Arial" panose="020B0604020202020204" pitchFamily="34" charset="0"/>
              <a:buChar char="•"/>
            </a:pPr>
            <a:r>
              <a:rPr lang="ja-JP" altLang="en-US" sz="900"/>
              <a:t>対象児童数は０と見込んで設定</a:t>
            </a:r>
          </a:p>
          <a:p>
            <a:pPr marL="92075" indent="-92075">
              <a:buFont typeface="Arial" panose="020B0604020202020204" pitchFamily="34" charset="0"/>
              <a:buChar char="•"/>
            </a:pPr>
            <a:r>
              <a:rPr lang="ja-JP" altLang="en-US" sz="900"/>
              <a:t>対象児童数は、要対協の進行管理台帳に掲載している児童のうち、</a:t>
            </a:r>
            <a:r>
              <a:rPr lang="en-US" altLang="ja-JP" sz="900"/>
              <a:t>6</a:t>
            </a:r>
            <a:r>
              <a:rPr lang="ja-JP" altLang="en-US" sz="900"/>
              <a:t>歳から</a:t>
            </a:r>
            <a:r>
              <a:rPr lang="en-US" altLang="ja-JP" sz="900"/>
              <a:t>17</a:t>
            </a:r>
            <a:r>
              <a:rPr lang="ja-JP" altLang="en-US" sz="900"/>
              <a:t>歳で生活環境が不適切な児童で、かつ、子ども食堂や学習支援を利用しているが、さらに居場所が必要と思われる児童とした。</a:t>
            </a:r>
          </a:p>
          <a:p>
            <a:pPr marL="92075" indent="-92075">
              <a:buFont typeface="Arial" panose="020B0604020202020204" pitchFamily="34" charset="0"/>
              <a:buChar char="•"/>
            </a:pPr>
            <a:r>
              <a:rPr lang="ja-JP" altLang="en-US" sz="900"/>
              <a:t>対象児童数：相談支援員が相談対応している児童のうち本事業の利用が望ましい児童の総計</a:t>
            </a:r>
          </a:p>
          <a:p>
            <a:pPr marL="92075" indent="-92075">
              <a:buFont typeface="Arial" panose="020B0604020202020204" pitchFamily="34" charset="0"/>
              <a:buChar char="•"/>
            </a:pPr>
            <a:r>
              <a:rPr lang="ja-JP" altLang="en-US" sz="900"/>
              <a:t>対象児童数（</a:t>
            </a:r>
            <a:r>
              <a:rPr lang="en-US" altLang="ja-JP" sz="900"/>
              <a:t>R1</a:t>
            </a:r>
            <a:r>
              <a:rPr lang="ja-JP" altLang="en-US" sz="900"/>
              <a:t>～</a:t>
            </a:r>
            <a:r>
              <a:rPr lang="en-US" altLang="ja-JP" sz="900"/>
              <a:t>R5</a:t>
            </a:r>
            <a:r>
              <a:rPr lang="ja-JP" altLang="en-US" sz="900"/>
              <a:t>要対協管理台帳に登録された平均値</a:t>
            </a:r>
            <a:r>
              <a:rPr lang="en-US" altLang="ja-JP" sz="900"/>
              <a:t>88</a:t>
            </a:r>
            <a:r>
              <a:rPr lang="ja-JP" altLang="en-US" sz="900"/>
              <a:t>件</a:t>
            </a:r>
            <a:r>
              <a:rPr lang="en-US" altLang="ja-JP" sz="900"/>
              <a:t>×R6.4.1</a:t>
            </a:r>
            <a:r>
              <a:rPr lang="ja-JP" altLang="en-US" sz="900"/>
              <a:t>時点の０～</a:t>
            </a:r>
            <a:r>
              <a:rPr lang="en-US" altLang="ja-JP" sz="900"/>
              <a:t>17</a:t>
            </a:r>
            <a:r>
              <a:rPr lang="ja-JP" altLang="en-US" sz="900"/>
              <a:t>歳人口における６～</a:t>
            </a:r>
            <a:r>
              <a:rPr lang="en-US" altLang="ja-JP" sz="900"/>
              <a:t>17</a:t>
            </a:r>
            <a:r>
              <a:rPr lang="ja-JP" altLang="en-US" sz="900"/>
              <a:t>歳の割合</a:t>
            </a:r>
            <a:r>
              <a:rPr lang="en-US" altLang="ja-JP" sz="900"/>
              <a:t>67.8</a:t>
            </a:r>
            <a:r>
              <a:rPr lang="ja-JP" altLang="en-US" sz="900"/>
              <a:t>％）</a:t>
            </a:r>
          </a:p>
          <a:p>
            <a:pPr marL="92075" indent="-92075">
              <a:buFont typeface="Arial" panose="020B0604020202020204" pitchFamily="34" charset="0"/>
              <a:buChar char="•"/>
            </a:pPr>
            <a:r>
              <a:rPr lang="ja-JP" altLang="en-US" sz="900"/>
              <a:t>対象児童は要保護・要支援児童</a:t>
            </a:r>
          </a:p>
          <a:p>
            <a:pPr marL="92075" indent="-92075">
              <a:buFont typeface="Arial" panose="020B0604020202020204" pitchFamily="34" charset="0"/>
              <a:buChar char="•"/>
            </a:pPr>
            <a:r>
              <a:rPr lang="ja-JP" altLang="en-US" sz="900"/>
              <a:t>対象児童は</a:t>
            </a:r>
            <a:r>
              <a:rPr lang="en-US" altLang="ja-JP" sz="900"/>
              <a:t>R5</a:t>
            </a:r>
            <a:r>
              <a:rPr lang="ja-JP" altLang="en-US" sz="900"/>
              <a:t>年度末の要保護・要支援児童の世帯数（要保護児童・要支援児童のうち、およそ半数を見込む）</a:t>
            </a:r>
          </a:p>
          <a:p>
            <a:pPr marL="92075" indent="-92075">
              <a:buFont typeface="Arial" panose="020B0604020202020204" pitchFamily="34" charset="0"/>
              <a:buChar char="•"/>
            </a:pPr>
            <a:r>
              <a:rPr lang="ja-JP" altLang="en-US" sz="900"/>
              <a:t>対象となる相談事例が確認されていないことから、</a:t>
            </a:r>
            <a:r>
              <a:rPr lang="en-US" altLang="ja-JP" sz="900"/>
              <a:t>0</a:t>
            </a:r>
            <a:r>
              <a:rPr lang="ja-JP" altLang="en-US" sz="900"/>
              <a:t>人として設定したもの</a:t>
            </a:r>
          </a:p>
          <a:p>
            <a:pPr marL="92075" indent="-92075">
              <a:buFont typeface="Arial" panose="020B0604020202020204" pitchFamily="34" charset="0"/>
              <a:buChar char="•"/>
            </a:pPr>
            <a:r>
              <a:rPr lang="ja-JP" altLang="en-US" sz="900"/>
              <a:t>村に住所がある子供を対象としている</a:t>
            </a:r>
          </a:p>
          <a:p>
            <a:pPr marL="92075" indent="-92075">
              <a:buFont typeface="Arial" panose="020B0604020202020204" pitchFamily="34" charset="0"/>
              <a:buChar char="•"/>
            </a:pPr>
            <a:r>
              <a:rPr lang="ja-JP" altLang="en-US" sz="900"/>
              <a:t>相談総件数の内、育成相談件数の割合</a:t>
            </a:r>
          </a:p>
          <a:p>
            <a:pPr marL="92075" indent="-92075">
              <a:buFont typeface="Arial" panose="020B0604020202020204" pitchFamily="34" charset="0"/>
              <a:buChar char="•"/>
            </a:pPr>
            <a:r>
              <a:rPr lang="ja-JP" altLang="en-US" sz="900"/>
              <a:t>相談支援等が相談を含め対応している児童のうち、当該事業の利用が望ましい児童</a:t>
            </a:r>
          </a:p>
          <a:p>
            <a:pPr marL="92075" indent="-92075">
              <a:buFont typeface="Arial" panose="020B0604020202020204" pitchFamily="34" charset="0"/>
              <a:buChar char="•"/>
            </a:pPr>
            <a:r>
              <a:rPr lang="ja-JP" altLang="en-US" sz="900"/>
              <a:t>相談支援員等が対応している児童のうち、養育環境に課題があり、利用が望ましい児童数</a:t>
            </a:r>
          </a:p>
          <a:p>
            <a:pPr marL="92075" indent="-92075">
              <a:buFont typeface="Arial" panose="020B0604020202020204" pitchFamily="34" charset="0"/>
              <a:buChar char="•"/>
            </a:pPr>
            <a:r>
              <a:rPr lang="ja-JP" altLang="en-US" sz="900"/>
              <a:t>相談支援員等が相談を含め対応している児童の中で本事業の利用が望ましい児童の総計（不登校児童</a:t>
            </a:r>
            <a:r>
              <a:rPr lang="en-US" altLang="ja-JP" sz="900"/>
              <a:t>×10</a:t>
            </a:r>
            <a:r>
              <a:rPr lang="ja-JP" altLang="en-US" sz="900"/>
              <a:t>％</a:t>
            </a:r>
            <a:r>
              <a:rPr lang="en-US" altLang="ja-JP" sz="900"/>
              <a:t>+</a:t>
            </a:r>
            <a:r>
              <a:rPr lang="ja-JP" altLang="en-US" sz="900"/>
              <a:t>要対協</a:t>
            </a:r>
            <a:r>
              <a:rPr lang="en-US" altLang="ja-JP" sz="900"/>
              <a:t>×10</a:t>
            </a:r>
            <a:r>
              <a:rPr lang="ja-JP" altLang="en-US" sz="900"/>
              <a:t>％）  </a:t>
            </a:r>
            <a:r>
              <a:rPr lang="en-US" altLang="ja-JP" sz="900"/>
              <a:t>Q7</a:t>
            </a:r>
            <a:r>
              <a:rPr lang="ja-JP" altLang="en-US" sz="900"/>
              <a:t>について、本市は</a:t>
            </a:r>
            <a:r>
              <a:rPr lang="en-US" altLang="ja-JP" sz="900"/>
              <a:t>R7</a:t>
            </a:r>
            <a:r>
              <a:rPr lang="ja-JP" altLang="en-US" sz="900"/>
              <a:t>年度の量の見込みについて設定しておりませんので、</a:t>
            </a:r>
            <a:r>
              <a:rPr lang="en-US" altLang="ja-JP" sz="900"/>
              <a:t>R8</a:t>
            </a:r>
            <a:r>
              <a:rPr lang="ja-JP" altLang="en-US" sz="900"/>
              <a:t>年度の量の見込みの人数を記載しております。</a:t>
            </a:r>
          </a:p>
          <a:p>
            <a:pPr marL="92075" indent="-92075">
              <a:buFont typeface="Arial" panose="020B0604020202020204" pitchFamily="34" charset="0"/>
              <a:buChar char="•"/>
            </a:pPr>
            <a:r>
              <a:rPr lang="ja-JP" altLang="en-US" sz="900"/>
              <a:t>相談支援員等が相談を含め対応している児童のうち、本事業の利用が望ましいと考える児童の数</a:t>
            </a:r>
          </a:p>
          <a:p>
            <a:pPr marL="92075" indent="-92075">
              <a:buFont typeface="Arial" panose="020B0604020202020204" pitchFamily="34" charset="0"/>
              <a:buChar char="•"/>
            </a:pPr>
            <a:r>
              <a:rPr lang="ja-JP" altLang="en-US" sz="900"/>
              <a:t>相談支援員等が支援で関わっている児童数から算出</a:t>
            </a:r>
          </a:p>
          <a:p>
            <a:pPr marL="92075" indent="-92075">
              <a:buFont typeface="Arial" panose="020B0604020202020204" pitchFamily="34" charset="0"/>
              <a:buChar char="•"/>
            </a:pPr>
            <a:r>
              <a:rPr lang="ja-JP" altLang="en-US" sz="900"/>
              <a:t>相談支援員が相談を含め対応している児童のうち、本事業の利用が望ましい児童の総計。</a:t>
            </a:r>
          </a:p>
          <a:p>
            <a:pPr marL="92075" indent="-92075">
              <a:buFont typeface="Arial" panose="020B0604020202020204" pitchFamily="34" charset="0"/>
              <a:buChar char="•"/>
            </a:pPr>
            <a:r>
              <a:rPr lang="ja-JP" altLang="en-US" sz="900"/>
              <a:t>相談員が対応している児童のうち、本事業の利用が望ましい児童の数とした。</a:t>
            </a:r>
          </a:p>
          <a:p>
            <a:pPr marL="92075" indent="-92075">
              <a:buFont typeface="Arial" panose="020B0604020202020204" pitchFamily="34" charset="0"/>
              <a:buChar char="•"/>
            </a:pPr>
            <a:r>
              <a:rPr lang="ja-JP" altLang="en-US" sz="900"/>
              <a:t>推計児童数（</a:t>
            </a:r>
            <a:r>
              <a:rPr lang="en-US" altLang="ja-JP" sz="900"/>
              <a:t>R7</a:t>
            </a:r>
            <a:r>
              <a:rPr lang="ja-JP" altLang="en-US" sz="900"/>
              <a:t>：６～</a:t>
            </a:r>
            <a:r>
              <a:rPr lang="en-US" altLang="ja-JP" sz="900"/>
              <a:t>17</a:t>
            </a:r>
            <a:r>
              <a:rPr lang="ja-JP" altLang="en-US" sz="900"/>
              <a:t>歳推計人口）</a:t>
            </a:r>
            <a:r>
              <a:rPr lang="en-US" altLang="ja-JP" sz="900"/>
              <a:t>×</a:t>
            </a:r>
            <a:r>
              <a:rPr lang="ja-JP" altLang="en-US" sz="900"/>
              <a:t>対象児童（</a:t>
            </a:r>
            <a:r>
              <a:rPr lang="en-US" altLang="ja-JP" sz="900"/>
              <a:t>R4</a:t>
            </a:r>
            <a:r>
              <a:rPr lang="ja-JP" altLang="en-US" sz="900"/>
              <a:t>福祉行政報告例ネグレクトケース数）</a:t>
            </a:r>
            <a:r>
              <a:rPr lang="en-US" altLang="ja-JP" sz="900"/>
              <a:t>÷</a:t>
            </a:r>
            <a:r>
              <a:rPr lang="ja-JP" altLang="en-US" sz="900"/>
              <a:t>全児童数（</a:t>
            </a:r>
            <a:r>
              <a:rPr lang="en-US" altLang="ja-JP" sz="900"/>
              <a:t>R4:</a:t>
            </a:r>
            <a:r>
              <a:rPr lang="ja-JP" altLang="en-US" sz="900"/>
              <a:t>０～</a:t>
            </a:r>
            <a:r>
              <a:rPr lang="en-US" altLang="ja-JP" sz="900"/>
              <a:t>17</a:t>
            </a:r>
            <a:r>
              <a:rPr lang="ja-JP" altLang="en-US" sz="900"/>
              <a:t>歳人口）</a:t>
            </a:r>
          </a:p>
          <a:p>
            <a:pPr marL="92075" indent="-92075">
              <a:buFont typeface="Arial" panose="020B0604020202020204" pitchFamily="34" charset="0"/>
              <a:buChar char="•"/>
            </a:pPr>
            <a:r>
              <a:rPr lang="ja-JP" altLang="en-US" sz="900"/>
              <a:t>新規虐待通告件数のうち、</a:t>
            </a:r>
            <a:r>
              <a:rPr lang="en-US" altLang="ja-JP" sz="900"/>
              <a:t>6</a:t>
            </a:r>
            <a:r>
              <a:rPr lang="ja-JP" altLang="en-US" sz="900"/>
              <a:t>歳以上のネグレクトの過去</a:t>
            </a:r>
            <a:r>
              <a:rPr lang="en-US" altLang="ja-JP" sz="900"/>
              <a:t>3</a:t>
            </a:r>
            <a:r>
              <a:rPr lang="ja-JP" altLang="en-US" sz="900"/>
              <a:t>年平均件数を算出し、そのうち半数程度の利用を想定して算出した。</a:t>
            </a:r>
          </a:p>
          <a:p>
            <a:pPr marL="92075" indent="-92075">
              <a:buFont typeface="Arial" panose="020B0604020202020204" pitchFamily="34" charset="0"/>
              <a:buChar char="•"/>
            </a:pPr>
            <a:r>
              <a:rPr lang="ja-JP" altLang="en-US" sz="900"/>
              <a:t>児童相談所の一時保護等の介入数</a:t>
            </a:r>
          </a:p>
          <a:p>
            <a:pPr marL="92075" indent="-92075">
              <a:buFont typeface="Arial" panose="020B0604020202020204" pitchFamily="34" charset="0"/>
              <a:buChar char="•"/>
            </a:pPr>
            <a:r>
              <a:rPr lang="ja-JP" altLang="en-US" sz="900"/>
              <a:t>児童虐待対応件数及び家庭児童相談（養護相談）件数の</a:t>
            </a:r>
            <a:r>
              <a:rPr lang="en-US" altLang="ja-JP" sz="900"/>
              <a:t>1/3</a:t>
            </a:r>
          </a:p>
          <a:p>
            <a:pPr marL="92075" indent="-92075">
              <a:buFont typeface="Arial" panose="020B0604020202020204" pitchFamily="34" charset="0"/>
              <a:buChar char="•"/>
            </a:pPr>
            <a:r>
              <a:rPr lang="ja-JP" altLang="en-US" sz="900"/>
              <a:t>児童育成支援拠点事業の利用が望ましいと思われる児童の総数</a:t>
            </a:r>
          </a:p>
          <a:p>
            <a:pPr marL="92075" indent="-92075">
              <a:buFont typeface="Arial" panose="020B0604020202020204" pitchFamily="34" charset="0"/>
              <a:buChar char="•"/>
            </a:pPr>
            <a:r>
              <a:rPr lang="ja-JP" altLang="en-US" sz="900"/>
              <a:t>児童育成支援拠点事業に位置付けている事業の登録実績に算出時直近の伸び率を乗じて算定</a:t>
            </a:r>
          </a:p>
          <a:p>
            <a:pPr marL="92075" indent="-92075">
              <a:buFont typeface="Arial" panose="020B0604020202020204" pitchFamily="34" charset="0"/>
              <a:buChar char="•"/>
            </a:pPr>
            <a:r>
              <a:rPr lang="ja-JP" altLang="en-US" sz="900"/>
              <a:t>児童に関する相談件数等に基づき設定</a:t>
            </a:r>
          </a:p>
          <a:p>
            <a:pPr marL="92075" indent="-92075">
              <a:buFont typeface="Arial" panose="020B0604020202020204" pitchFamily="34" charset="0"/>
              <a:buChar char="•"/>
            </a:pPr>
            <a:r>
              <a:rPr lang="ja-JP" altLang="en-US" sz="900"/>
              <a:t>事前アンケートの回答により算出</a:t>
            </a:r>
          </a:p>
          <a:p>
            <a:pPr marL="92075" indent="-92075">
              <a:buFont typeface="Arial" panose="020B0604020202020204" pitchFamily="34" charset="0"/>
              <a:buChar char="•"/>
            </a:pPr>
            <a:r>
              <a:rPr lang="ja-JP" altLang="en-US" sz="900"/>
              <a:t>事業を実施していないため、対象児童数は０で設定している。</a:t>
            </a:r>
          </a:p>
          <a:p>
            <a:pPr marL="92075" indent="-92075">
              <a:buFont typeface="Arial" panose="020B0604020202020204" pitchFamily="34" charset="0"/>
              <a:buChar char="•"/>
            </a:pPr>
            <a:r>
              <a:rPr lang="ja-JP" altLang="en-US" sz="900"/>
              <a:t>事業の利用が望ましい児童の数の割合</a:t>
            </a:r>
            <a:r>
              <a:rPr lang="en-US" altLang="ja-JP" sz="900"/>
              <a:t>×6</a:t>
            </a:r>
            <a:r>
              <a:rPr lang="ja-JP" altLang="en-US" sz="900"/>
              <a:t>～</a:t>
            </a:r>
            <a:r>
              <a:rPr lang="en-US" altLang="ja-JP" sz="900"/>
              <a:t>17</a:t>
            </a:r>
            <a:r>
              <a:rPr lang="ja-JP" altLang="en-US" sz="900"/>
              <a:t>歳の推計児童数</a:t>
            </a:r>
          </a:p>
          <a:p>
            <a:pPr marL="92075" indent="-92075">
              <a:buFont typeface="Arial" panose="020B0604020202020204" pitchFamily="34" charset="0"/>
              <a:buChar char="•"/>
            </a:pPr>
            <a:r>
              <a:rPr lang="ja-JP" altLang="en-US" sz="900"/>
              <a:t>事業の利用が望ましいと思われる児童を設定</a:t>
            </a:r>
          </a:p>
        </p:txBody>
      </p:sp>
      <p:sp>
        <p:nvSpPr>
          <p:cNvPr id="7" name="テキスト ボックス 6">
            <a:extLst>
              <a:ext uri="{FF2B5EF4-FFF2-40B4-BE49-F238E27FC236}">
                <a16:creationId xmlns:a16="http://schemas.microsoft.com/office/drawing/2014/main" id="{95F30457-C3C2-84DE-55E3-B29E690C0463}"/>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91838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9301-1723-86BC-759B-02EFA4B83A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816B62-62F0-96DC-135B-48FE25B536A5}"/>
              </a:ext>
            </a:extLst>
          </p:cNvPr>
          <p:cNvSpPr>
            <a:spLocks noGrp="1"/>
          </p:cNvSpPr>
          <p:nvPr>
            <p:ph type="title"/>
          </p:nvPr>
        </p:nvSpPr>
        <p:spPr/>
        <p:txBody>
          <a:bodyPr/>
          <a:lstStyle/>
          <a:p>
            <a:r>
              <a:rPr lang="ja-JP" altLang="en-US"/>
              <a:t>国が掲示する算出方法で算出するを選択した自治体　自由回答（</a:t>
            </a:r>
            <a:r>
              <a:rPr lang="en-US" altLang="ja-JP"/>
              <a:t>3/4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41EBE9B0-D29A-48E2-24FF-7F453808C688}"/>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CCB2E115-3218-AAE0-43E7-1C44287D076A}"/>
              </a:ext>
            </a:extLst>
          </p:cNvPr>
          <p:cNvGraphicFramePr>
            <a:graphicFrameLocks noGrp="1"/>
          </p:cNvGraphicFramePr>
          <p:nvPr>
            <p:extLst>
              <p:ext uri="{D42A27DB-BD31-4B8C-83A1-F6EECF244321}">
                <p14:modId xmlns:p14="http://schemas.microsoft.com/office/powerpoint/2010/main" val="242838882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n=164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132D07A0-5C9A-9E5B-77F1-C65ACB6A57D7}"/>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7E40C710-692B-C173-FB14-BCAC9491E700}"/>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支援が必要な要保護児童の人数</a:t>
            </a:r>
          </a:p>
          <a:p>
            <a:pPr marL="92075" indent="-92075">
              <a:buFont typeface="Arial" panose="020B0604020202020204" pitchFamily="34" charset="0"/>
              <a:buChar char="•"/>
            </a:pPr>
            <a:r>
              <a:rPr lang="ja-JP" altLang="en-US" sz="900"/>
              <a:t>支援が必要となりうる児童や家庭の状況を踏まえて算出した</a:t>
            </a:r>
          </a:p>
          <a:p>
            <a:pPr marL="92075" indent="-92075">
              <a:buFont typeface="Arial" panose="020B0604020202020204" pitchFamily="34" charset="0"/>
              <a:buChar char="•"/>
            </a:pPr>
            <a:r>
              <a:rPr lang="ja-JP" altLang="en-US" sz="900"/>
              <a:t>市要保護児童対策地域協議会で管理登録している児童のうち、本事業の利用が望ましい児童の数</a:t>
            </a:r>
          </a:p>
          <a:p>
            <a:pPr marL="92075" indent="-92075">
              <a:buFont typeface="Arial" panose="020B0604020202020204" pitchFamily="34" charset="0"/>
              <a:buChar char="•"/>
            </a:pPr>
            <a:r>
              <a:rPr lang="ja-JP" altLang="en-US" sz="900"/>
              <a:t>市要保護児童対策・</a:t>
            </a:r>
            <a:r>
              <a:rPr lang="en-US" altLang="ja-JP" sz="900"/>
              <a:t>DV</a:t>
            </a:r>
            <a:r>
              <a:rPr lang="ja-JP" altLang="en-US" sz="900"/>
              <a:t>防止対策地域協議会が管理している児童の人数</a:t>
            </a:r>
          </a:p>
          <a:p>
            <a:pPr marL="92075" indent="-92075">
              <a:buFont typeface="Arial" panose="020B0604020202020204" pitchFamily="34" charset="0"/>
              <a:buChar char="•"/>
            </a:pPr>
            <a:r>
              <a:rPr lang="ja-JP" altLang="en-US" sz="900"/>
              <a:t>子ども総合センター及び子ども家庭支援センターで対応中の児童のうち、本事業の利用が望ましい児童数</a:t>
            </a:r>
          </a:p>
          <a:p>
            <a:pPr marL="92075" indent="-92075">
              <a:buFont typeface="Arial" panose="020B0604020202020204" pitchFamily="34" charset="0"/>
              <a:buChar char="•"/>
            </a:pPr>
            <a:r>
              <a:rPr lang="ja-JP" altLang="en-US" sz="900"/>
              <a:t>子ども家庭支援員が対応している世帯のうち、利用が望ましい児童の人数に基づき算出しています。</a:t>
            </a:r>
          </a:p>
          <a:p>
            <a:pPr marL="92075" indent="-92075">
              <a:buFont typeface="Arial" panose="020B0604020202020204" pitchFamily="34" charset="0"/>
              <a:buChar char="•"/>
            </a:pPr>
            <a:r>
              <a:rPr lang="ja-JP" altLang="en-US" sz="900"/>
              <a:t>子ども家庭支援員が対応している児童のうち、ネグレクト、家族関係不和、身体的虐待、心理的虐待疑いのある児童を</a:t>
            </a:r>
            <a:r>
              <a:rPr lang="en-US" altLang="ja-JP" sz="900"/>
              <a:t>【C】</a:t>
            </a:r>
            <a:r>
              <a:rPr lang="ja-JP" altLang="en-US" sz="900"/>
              <a:t>として計上した。</a:t>
            </a:r>
          </a:p>
          <a:p>
            <a:pPr marL="92075" indent="-92075">
              <a:buFont typeface="Arial" panose="020B0604020202020204" pitchFamily="34" charset="0"/>
              <a:buChar char="•"/>
            </a:pPr>
            <a:r>
              <a:rPr lang="ja-JP" altLang="en-US" sz="900"/>
              <a:t>子ども家庭支援員が相談対応している児童とした。</a:t>
            </a:r>
          </a:p>
          <a:p>
            <a:pPr marL="92075" indent="-92075">
              <a:buFont typeface="Arial" panose="020B0604020202020204" pitchFamily="34" charset="0"/>
              <a:buChar char="•"/>
            </a:pPr>
            <a:r>
              <a:rPr lang="ja-JP" altLang="en-US" sz="900"/>
              <a:t>子ども家庭支援センターが把握している、本事業の利用が望ましい児童数を対象児童数として設定した。 利用が望ましい児童の判断は、「量の見込の算出等の考え方」に記載のとおり、一時保護が解除され児童相談所から市町村に指導委託や行政移管等で引き継いだ児童や虐待相談を受けた児童等を対象としている。</a:t>
            </a:r>
          </a:p>
          <a:p>
            <a:pPr marL="92075" indent="-92075">
              <a:buFont typeface="Arial" panose="020B0604020202020204" pitchFamily="34" charset="0"/>
              <a:buChar char="•"/>
            </a:pPr>
            <a:r>
              <a:rPr lang="ja-JP" altLang="en-US" sz="900"/>
              <a:t>子どもの居場所利用児童数</a:t>
            </a:r>
          </a:p>
          <a:p>
            <a:pPr marL="92075" indent="-92075">
              <a:buFont typeface="Arial" panose="020B0604020202020204" pitchFamily="34" charset="0"/>
              <a:buChar char="•"/>
            </a:pPr>
            <a:r>
              <a:rPr lang="ja-JP" altLang="en-US" sz="900"/>
              <a:t>子ども・子育て支援事業計画ニーズ調査と題し、町内就学前児童の保護者及び小学校児童の保護者に対して調査を実施</a:t>
            </a:r>
          </a:p>
          <a:p>
            <a:pPr marL="92075" indent="-92075">
              <a:buFont typeface="Arial" panose="020B0604020202020204" pitchFamily="34" charset="0"/>
              <a:buChar char="•"/>
            </a:pPr>
            <a:r>
              <a:rPr lang="ja-JP" altLang="en-US" sz="900"/>
              <a:t>国の提示する算出方法のとおり、相談支援員等が相談を含め対応している児童のうち、本事業の利用が望ましい児童の総計を計上</a:t>
            </a:r>
          </a:p>
          <a:p>
            <a:pPr marL="92075" indent="-92075">
              <a:buFont typeface="Arial" panose="020B0604020202020204" pitchFamily="34" charset="0"/>
              <a:buChar char="•"/>
            </a:pPr>
            <a:r>
              <a:rPr lang="ja-JP" altLang="en-US" sz="900"/>
              <a:t>国の提示する算出方法で算出している。対象児童数は、本事業の利用が望ましい児童の総計をおおよそ把握した。</a:t>
            </a:r>
          </a:p>
          <a:p>
            <a:pPr marL="92075" indent="-92075">
              <a:buFont typeface="Arial" panose="020B0604020202020204" pitchFamily="34" charset="0"/>
              <a:buChar char="•"/>
            </a:pPr>
            <a:r>
              <a:rPr lang="ja-JP" altLang="en-US" sz="900"/>
              <a:t>国の提示する算出方法で算出。ただし、令和</a:t>
            </a:r>
            <a:r>
              <a:rPr lang="en-US" altLang="ja-JP" sz="900"/>
              <a:t>7</a:t>
            </a:r>
            <a:r>
              <a:rPr lang="ja-JP" altLang="en-US" sz="900"/>
              <a:t>年度施設整備・令和</a:t>
            </a:r>
            <a:r>
              <a:rPr lang="en-US" altLang="ja-JP" sz="900"/>
              <a:t>8</a:t>
            </a:r>
            <a:r>
              <a:rPr lang="ja-JP" altLang="en-US" sz="900"/>
              <a:t>年度事業開始の予定であり、かつ対象児童全員が利用につながるのか不透明なため、利用率見込みを乗じて算出した。</a:t>
            </a:r>
          </a:p>
          <a:p>
            <a:pPr marL="92075" indent="-92075">
              <a:buFont typeface="Arial" panose="020B0604020202020204" pitchFamily="34" charset="0"/>
              <a:buChar char="•"/>
            </a:pPr>
            <a:r>
              <a:rPr lang="ja-JP" altLang="en-US" sz="900"/>
              <a:t>国の手引きに従い、</a:t>
            </a:r>
            <a:r>
              <a:rPr lang="en-US" altLang="ja-JP" sz="900"/>
              <a:t>6</a:t>
            </a:r>
            <a:r>
              <a:rPr lang="ja-JP" altLang="en-US" sz="900"/>
              <a:t>歳～</a:t>
            </a:r>
            <a:r>
              <a:rPr lang="en-US" altLang="ja-JP" sz="900"/>
              <a:t>17</a:t>
            </a:r>
            <a:r>
              <a:rPr lang="ja-JP" altLang="en-US" sz="900"/>
              <a:t>歳までの推計児童人口（</a:t>
            </a:r>
            <a:r>
              <a:rPr lang="en-US" altLang="ja-JP" sz="900"/>
              <a:t>A</a:t>
            </a:r>
            <a:r>
              <a:rPr lang="ja-JP" altLang="en-US" sz="900"/>
              <a:t>）に、対象児童数（</a:t>
            </a:r>
            <a:r>
              <a:rPr lang="en-US" altLang="ja-JP" sz="900"/>
              <a:t>C</a:t>
            </a:r>
            <a:r>
              <a:rPr lang="ja-JP" altLang="en-US" sz="900"/>
              <a:t>）を</a:t>
            </a:r>
            <a:r>
              <a:rPr lang="en-US" altLang="ja-JP" sz="900"/>
              <a:t>6</a:t>
            </a:r>
            <a:r>
              <a:rPr lang="ja-JP" altLang="en-US" sz="900"/>
              <a:t>歳～</a:t>
            </a:r>
            <a:r>
              <a:rPr lang="en-US" altLang="ja-JP" sz="900"/>
              <a:t>17</a:t>
            </a:r>
            <a:r>
              <a:rPr lang="ja-JP" altLang="en-US" sz="900"/>
              <a:t>歳までの全児童推計人口（</a:t>
            </a:r>
            <a:r>
              <a:rPr lang="en-US" altLang="ja-JP" sz="900"/>
              <a:t>B</a:t>
            </a:r>
            <a:r>
              <a:rPr lang="ja-JP" altLang="en-US" sz="900"/>
              <a:t>）で除したものを乗じて算出しています。（</a:t>
            </a:r>
            <a:r>
              <a:rPr lang="en-US" altLang="ja-JP" sz="900"/>
              <a:t>A×</a:t>
            </a:r>
            <a:r>
              <a:rPr lang="ja-JP" altLang="en-US" sz="900"/>
              <a:t>（</a:t>
            </a:r>
            <a:r>
              <a:rPr lang="en-US" altLang="ja-JP" sz="900"/>
              <a:t>C/B</a:t>
            </a:r>
            <a:r>
              <a:rPr lang="ja-JP" altLang="en-US" sz="900"/>
              <a:t>））</a:t>
            </a:r>
          </a:p>
          <a:p>
            <a:pPr marL="92075" indent="-92075">
              <a:buFont typeface="Arial" panose="020B0604020202020204" pitchFamily="34" charset="0"/>
              <a:buChar char="•"/>
            </a:pPr>
            <a:r>
              <a:rPr lang="ja-JP" altLang="en-US" sz="900"/>
              <a:t>国の算出方法に同じ</a:t>
            </a:r>
          </a:p>
          <a:p>
            <a:pPr marL="92075" indent="-92075">
              <a:buFont typeface="Arial" panose="020B0604020202020204" pitchFamily="34" charset="0"/>
              <a:buChar char="•"/>
            </a:pPr>
            <a:r>
              <a:rPr lang="ja-JP" altLang="en-US" sz="900"/>
              <a:t>国の算出方法とアンケートによる実数を照合し設定している。</a:t>
            </a:r>
          </a:p>
          <a:p>
            <a:pPr marL="92075" indent="-92075">
              <a:buFont typeface="Arial" panose="020B0604020202020204" pitchFamily="34" charset="0"/>
              <a:buChar char="•"/>
            </a:pPr>
            <a:r>
              <a:rPr lang="ja-JP" altLang="en-US" sz="900"/>
              <a:t>国が示す「一時保護が解除され、児童相談所から市町村に指導委託や行政移管等引き継いだ児童、虐待相談を受けた児童等、本事業による支援を必要とすることが見込まれる児童等の数」に基づき担当所管が設定した。</a:t>
            </a:r>
          </a:p>
          <a:p>
            <a:pPr marL="92075" indent="-92075">
              <a:buFont typeface="Arial" panose="020B0604020202020204" pitchFamily="34" charset="0"/>
              <a:buChar char="•"/>
            </a:pPr>
            <a:r>
              <a:rPr lang="ja-JP" altLang="en-US" sz="900"/>
              <a:t>現状での協力依頼数</a:t>
            </a:r>
            <a:r>
              <a:rPr lang="en-US" altLang="ja-JP" sz="900"/>
              <a:t>+6</a:t>
            </a:r>
            <a:r>
              <a:rPr lang="ja-JP" altLang="en-US" sz="900"/>
              <a:t>か月以上続くネグレクト件数をもとに算出</a:t>
            </a:r>
          </a:p>
          <a:p>
            <a:pPr marL="92075" indent="-92075">
              <a:buFont typeface="Arial" panose="020B0604020202020204" pitchFamily="34" charset="0"/>
              <a:buChar char="•"/>
            </a:pPr>
            <a:r>
              <a:rPr lang="ja-JP" altLang="en-US" sz="900"/>
              <a:t>現在までの支援状況において、当事業の利用が妥当であると判断された人数。</a:t>
            </a:r>
          </a:p>
          <a:p>
            <a:pPr marL="92075" indent="-92075">
              <a:buFont typeface="Arial" panose="020B0604020202020204" pitchFamily="34" charset="0"/>
              <a:buChar char="•"/>
            </a:pPr>
            <a:r>
              <a:rPr lang="ja-JP" altLang="en-US" sz="900"/>
              <a:t>計画策定時、業者と相談しながら算出</a:t>
            </a:r>
          </a:p>
          <a:p>
            <a:pPr marL="92075" indent="-92075">
              <a:buFont typeface="Arial" panose="020B0604020202020204" pitchFamily="34" charset="0"/>
              <a:buChar char="•"/>
            </a:pPr>
            <a:r>
              <a:rPr lang="ja-JP" altLang="en-US" sz="900"/>
              <a:t>教育委員会や学校等の関係機関と連携を行い、家庭の養育環境に課題のある児童を算出した。</a:t>
            </a:r>
          </a:p>
          <a:p>
            <a:pPr marL="92075" indent="-92075">
              <a:buFont typeface="Arial" panose="020B0604020202020204" pitchFamily="34" charset="0"/>
              <a:buChar char="•"/>
            </a:pPr>
            <a:r>
              <a:rPr lang="ja-JP" altLang="en-US" sz="900"/>
              <a:t>虐待相談を受けた児童のうち、担当課で直接支援をしているこどもの数より算出</a:t>
            </a:r>
          </a:p>
          <a:p>
            <a:pPr marL="92075" indent="-92075">
              <a:buFont typeface="Arial" panose="020B0604020202020204" pitchFamily="34" charset="0"/>
              <a:buChar char="•"/>
            </a:pPr>
            <a:r>
              <a:rPr lang="ja-JP" altLang="en-US" sz="900"/>
              <a:t>虐待や養育困難で継続指導中の児童数を対象児童数として設定した。</a:t>
            </a:r>
          </a:p>
          <a:p>
            <a:pPr marL="92075" indent="-92075">
              <a:buFont typeface="Arial" panose="020B0604020202020204" pitchFamily="34" charset="0"/>
              <a:buChar char="•"/>
            </a:pPr>
            <a:r>
              <a:rPr lang="ja-JP" altLang="en-US" sz="900"/>
              <a:t>気になる家庭の児童</a:t>
            </a:r>
          </a:p>
          <a:p>
            <a:pPr marL="92075" indent="-92075">
              <a:buFont typeface="Arial" panose="020B0604020202020204" pitchFamily="34" charset="0"/>
              <a:buChar char="•"/>
            </a:pPr>
            <a:r>
              <a:rPr lang="ja-JP" altLang="en-US" sz="900"/>
              <a:t>各年の人口推計（</a:t>
            </a:r>
            <a:r>
              <a:rPr lang="en-US" altLang="ja-JP" sz="900"/>
              <a:t>6</a:t>
            </a:r>
            <a:r>
              <a:rPr lang="ja-JP" altLang="en-US" sz="900"/>
              <a:t>～</a:t>
            </a:r>
            <a:r>
              <a:rPr lang="en-US" altLang="ja-JP" sz="900"/>
              <a:t>17</a:t>
            </a:r>
            <a:r>
              <a:rPr lang="ja-JP" altLang="en-US" sz="900"/>
              <a:t>歳）に、子ども家庭支援センターにおいて対応している児童のうち本事業の利用が望ましい児童数の割合を乗じて算出</a:t>
            </a:r>
          </a:p>
          <a:p>
            <a:pPr marL="92075" indent="-92075">
              <a:buFont typeface="Arial" panose="020B0604020202020204" pitchFamily="34" charset="0"/>
              <a:buChar char="•"/>
            </a:pPr>
            <a:r>
              <a:rPr lang="ja-JP" altLang="en-US" sz="900"/>
              <a:t>過去の実績および今後の児童数の変動をもとに算出しました。</a:t>
            </a:r>
          </a:p>
          <a:p>
            <a:pPr marL="92075" indent="-92075">
              <a:buFont typeface="Arial" panose="020B0604020202020204" pitchFamily="34" charset="0"/>
              <a:buChar char="•"/>
            </a:pPr>
            <a:r>
              <a:rPr lang="ja-JP" altLang="en-US" sz="900"/>
              <a:t>過去５年間の相談を行った児童数で設定を行う</a:t>
            </a:r>
          </a:p>
          <a:p>
            <a:pPr marL="92075" indent="-92075">
              <a:buFont typeface="Arial" panose="020B0604020202020204" pitchFamily="34" charset="0"/>
              <a:buChar char="•"/>
            </a:pPr>
            <a:r>
              <a:rPr lang="ja-JP" altLang="en-US" sz="900"/>
              <a:t>一定の割合を求め、対象児童数を求めた。</a:t>
            </a:r>
          </a:p>
          <a:p>
            <a:pPr marL="92075" indent="-92075">
              <a:buFont typeface="Arial" panose="020B0604020202020204" pitchFamily="34" charset="0"/>
              <a:buChar char="•"/>
            </a:pPr>
            <a:r>
              <a:rPr lang="ja-JP" altLang="en-US" sz="900"/>
              <a:t>一時保護になった児童のうち入所になった児童と６歳未満を除く</a:t>
            </a:r>
          </a:p>
          <a:p>
            <a:pPr marL="92075" indent="-92075">
              <a:buFont typeface="Arial" panose="020B0604020202020204" pitchFamily="34" charset="0"/>
              <a:buChar char="•"/>
            </a:pPr>
            <a:r>
              <a:rPr lang="ja-JP" altLang="en-US" sz="900"/>
              <a:t>一時保護が解除され児童相談所から市町村に指導委託や行政移管など引き継いだ児童や、虐待相談を受けた児童など、養育環境等に課題を抱え本事業による支援が必要な児童数</a:t>
            </a:r>
          </a:p>
          <a:p>
            <a:pPr marL="92075" indent="-92075">
              <a:buFont typeface="Arial" panose="020B0604020202020204" pitchFamily="34" charset="0"/>
              <a:buChar char="•"/>
            </a:pPr>
            <a:r>
              <a:rPr lang="ja-JP" altLang="en-US" sz="900"/>
              <a:t>スクールソーシャルワーカーや教員等が相談を含め対応している児童のうち、本事業の利用が望ましい児童の総計</a:t>
            </a:r>
          </a:p>
        </p:txBody>
      </p:sp>
      <p:sp>
        <p:nvSpPr>
          <p:cNvPr id="7" name="テキスト ボックス 6">
            <a:extLst>
              <a:ext uri="{FF2B5EF4-FFF2-40B4-BE49-F238E27FC236}">
                <a16:creationId xmlns:a16="http://schemas.microsoft.com/office/drawing/2014/main" id="{1DE32D76-4D1E-1B81-7D8C-83BCEECCBC6D}"/>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404536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C1B1-5750-19A4-A1F5-016D196773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1A62BE-22A0-AB34-7DBE-BE19A2DE0731}"/>
              </a:ext>
            </a:extLst>
          </p:cNvPr>
          <p:cNvSpPr>
            <a:spLocks noGrp="1"/>
          </p:cNvSpPr>
          <p:nvPr>
            <p:ph type="title"/>
          </p:nvPr>
        </p:nvSpPr>
        <p:spPr/>
        <p:txBody>
          <a:bodyPr/>
          <a:lstStyle/>
          <a:p>
            <a:r>
              <a:rPr lang="ja-JP" altLang="en-US"/>
              <a:t>国が掲示する算出方法で算出するを選択した自治体　自由回答（</a:t>
            </a:r>
            <a:r>
              <a:rPr lang="en-US" altLang="ja-JP"/>
              <a:t>4/4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1401FA54-43DE-EB76-04EF-B25AADF62B24}"/>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F6647880-9D7F-125E-72D9-B97A500B2567}"/>
              </a:ext>
            </a:extLst>
          </p:cNvPr>
          <p:cNvGraphicFramePr>
            <a:graphicFrameLocks noGrp="1"/>
          </p:cNvGraphicFramePr>
          <p:nvPr>
            <p:extLst>
              <p:ext uri="{D42A27DB-BD31-4B8C-83A1-F6EECF244321}">
                <p14:modId xmlns:p14="http://schemas.microsoft.com/office/powerpoint/2010/main" val="288533095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n=164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28C68B81-E4CA-BA83-77FA-90C42AAFC62F}"/>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42B8A0F7-F313-DBD1-D55A-2D3C131F4ED1}"/>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こども家庭センター関わりのある児童のうち、養育環境等の課題（虐待リスクが高い、不登校等）を抱える主に学齢期の児童を対象とする。</a:t>
            </a:r>
          </a:p>
          <a:p>
            <a:pPr marL="92075" indent="-92075">
              <a:buFont typeface="Arial" panose="020B0604020202020204" pitchFamily="34" charset="0"/>
              <a:buChar char="•"/>
            </a:pPr>
            <a:r>
              <a:rPr lang="ja-JP" altLang="en-US" sz="900"/>
              <a:t>こどもや保護者からの相談や、市の関係部署及び関係機関からの情報提供・相談等により把握され、本業務による支援が必要であると市が認めた</a:t>
            </a:r>
            <a:r>
              <a:rPr lang="en-US" altLang="ja-JP" sz="900"/>
              <a:t>18</a:t>
            </a:r>
            <a:r>
              <a:rPr lang="ja-JP" altLang="en-US" sz="900"/>
              <a:t>歳未満（</a:t>
            </a:r>
            <a:r>
              <a:rPr lang="en-US" altLang="ja-JP" sz="900"/>
              <a:t>18</a:t>
            </a:r>
            <a:r>
              <a:rPr lang="ja-JP" altLang="en-US" sz="900"/>
              <a:t>歳到達後に継続的に支援が特に必要と認められる者を含む。）のかたで、本事業の利用者は、支援対象者のうち、子ども家庭センターが支援計画を作成し、利用決定をした者である。</a:t>
            </a:r>
          </a:p>
          <a:p>
            <a:pPr marL="92075" indent="-92075">
              <a:buFont typeface="Arial" panose="020B0604020202020204" pitchFamily="34" charset="0"/>
              <a:buChar char="•"/>
            </a:pPr>
            <a:r>
              <a:rPr lang="ja-JP" altLang="en-US" sz="900"/>
              <a:t>Ｑ６例示と算出方法は同じではあるが、令和７年度からＢ＆Ｇ財団の子ども第三の居場所事業の準備を進めているため、児童育成支援拠点事業は令和</a:t>
            </a:r>
            <a:r>
              <a:rPr lang="en-US" altLang="ja-JP" sz="900"/>
              <a:t>11</a:t>
            </a:r>
            <a:r>
              <a:rPr lang="ja-JP" altLang="en-US" sz="900"/>
              <a:t>年からを予定している。</a:t>
            </a:r>
          </a:p>
          <a:p>
            <a:pPr marL="92075" indent="-92075">
              <a:buFont typeface="Arial" panose="020B0604020202020204" pitchFamily="34" charset="0"/>
              <a:buChar char="•"/>
            </a:pPr>
            <a:r>
              <a:rPr lang="en-US" altLang="ja-JP" sz="900"/>
              <a:t>Q6</a:t>
            </a:r>
            <a:r>
              <a:rPr lang="ja-JP" altLang="en-US" sz="900"/>
              <a:t>に記載のとおり算出した</a:t>
            </a:r>
          </a:p>
          <a:p>
            <a:pPr marL="92075" indent="-92075">
              <a:buFont typeface="Arial" panose="020B0604020202020204" pitchFamily="34" charset="0"/>
              <a:buChar char="•"/>
            </a:pPr>
            <a:r>
              <a:rPr lang="en-US" altLang="ja-JP" sz="900"/>
              <a:t>A</a:t>
            </a:r>
            <a:r>
              <a:rPr lang="ja-JP" altLang="en-US" sz="900"/>
              <a:t>の推計児童数と</a:t>
            </a:r>
            <a:r>
              <a:rPr lang="en-US" altLang="ja-JP" sz="900"/>
              <a:t>B</a:t>
            </a:r>
            <a:r>
              <a:rPr lang="ja-JP" altLang="en-US" sz="900"/>
              <a:t>の</a:t>
            </a:r>
            <a:r>
              <a:rPr lang="en-US" altLang="ja-JP" sz="900"/>
              <a:t>6</a:t>
            </a:r>
            <a:r>
              <a:rPr lang="ja-JP" altLang="en-US" sz="900"/>
              <a:t>歳以上の児童数が同数であると見込み、定期的な見守りを要する児童数から算出。</a:t>
            </a:r>
          </a:p>
          <a:p>
            <a:pPr marL="92075" indent="-92075">
              <a:buFont typeface="Arial" panose="020B0604020202020204" pitchFamily="34" charset="0"/>
              <a:buChar char="•"/>
            </a:pPr>
            <a:r>
              <a:rPr lang="en-US" altLang="ja-JP" sz="900"/>
              <a:t>6</a:t>
            </a:r>
            <a:r>
              <a:rPr lang="ja-JP" altLang="en-US" sz="900"/>
              <a:t>歳から</a:t>
            </a:r>
            <a:r>
              <a:rPr lang="en-US" altLang="ja-JP" sz="900"/>
              <a:t>17</a:t>
            </a:r>
            <a:r>
              <a:rPr lang="ja-JP" altLang="en-US" sz="900"/>
              <a:t>歳の推計人口</a:t>
            </a:r>
            <a:r>
              <a:rPr lang="en-US" altLang="ja-JP" sz="900"/>
              <a:t>×</a:t>
            </a:r>
            <a:r>
              <a:rPr lang="ja-JP" altLang="en-US" sz="900"/>
              <a:t>対象児童数</a:t>
            </a:r>
            <a:r>
              <a:rPr lang="en-US" altLang="ja-JP" sz="900"/>
              <a:t>/6</a:t>
            </a:r>
            <a:r>
              <a:rPr lang="ja-JP" altLang="en-US" sz="900"/>
              <a:t>歳から</a:t>
            </a:r>
            <a:r>
              <a:rPr lang="en-US" altLang="ja-JP" sz="900"/>
              <a:t>17</a:t>
            </a:r>
            <a:r>
              <a:rPr lang="ja-JP" altLang="en-US" sz="900"/>
              <a:t>歳の推計人口　対象児童数が</a:t>
            </a:r>
            <a:r>
              <a:rPr lang="en-US" altLang="ja-JP" sz="900"/>
              <a:t>1</a:t>
            </a:r>
            <a:r>
              <a:rPr lang="ja-JP" altLang="en-US" sz="900"/>
              <a:t>人なので</a:t>
            </a:r>
            <a:r>
              <a:rPr lang="en-US" altLang="ja-JP" sz="900"/>
              <a:t>1</a:t>
            </a:r>
            <a:r>
              <a:rPr lang="ja-JP" altLang="en-US" sz="900"/>
              <a:t>人で算出</a:t>
            </a:r>
          </a:p>
          <a:p>
            <a:pPr marL="92075" indent="-92075">
              <a:buFont typeface="Arial" panose="020B0604020202020204" pitchFamily="34" charset="0"/>
              <a:buChar char="•"/>
            </a:pPr>
            <a:r>
              <a:rPr lang="en-US" altLang="ja-JP" sz="900"/>
              <a:t>6</a:t>
            </a:r>
            <a:r>
              <a:rPr lang="ja-JP" altLang="en-US" sz="900"/>
              <a:t>～</a:t>
            </a:r>
            <a:r>
              <a:rPr lang="en-US" altLang="ja-JP" sz="900"/>
              <a:t>17</a:t>
            </a:r>
            <a:r>
              <a:rPr lang="ja-JP" altLang="en-US" sz="900"/>
              <a:t>歳推計児童数</a:t>
            </a:r>
            <a:r>
              <a:rPr lang="en-US" altLang="ja-JP" sz="900"/>
              <a:t>×</a:t>
            </a:r>
            <a:r>
              <a:rPr lang="ja-JP" altLang="en-US" sz="900"/>
              <a:t>対象世帯数</a:t>
            </a:r>
            <a:r>
              <a:rPr lang="en-US" altLang="ja-JP" sz="900"/>
              <a:t>/6</a:t>
            </a:r>
            <a:r>
              <a:rPr lang="ja-JP" altLang="en-US" sz="900"/>
              <a:t>～</a:t>
            </a:r>
            <a:r>
              <a:rPr lang="en-US" altLang="ja-JP" sz="900"/>
              <a:t>17</a:t>
            </a:r>
            <a:r>
              <a:rPr lang="ja-JP" altLang="en-US" sz="900"/>
              <a:t>歳全児童数</a:t>
            </a:r>
          </a:p>
          <a:p>
            <a:pPr marL="92075" indent="-92075">
              <a:buFont typeface="Arial" panose="020B0604020202020204" pitchFamily="34" charset="0"/>
              <a:buChar char="•"/>
            </a:pPr>
            <a:r>
              <a:rPr lang="ja-JP" altLang="en-US" sz="900"/>
              <a:t>①要保護の中高生世代の増加率過去</a:t>
            </a:r>
            <a:r>
              <a:rPr lang="en-US" altLang="ja-JP" sz="900"/>
              <a:t>3</a:t>
            </a:r>
            <a:r>
              <a:rPr lang="ja-JP" altLang="en-US" sz="900"/>
              <a:t>年間平均</a:t>
            </a:r>
            <a:r>
              <a:rPr lang="en-US" altLang="ja-JP" sz="900"/>
              <a:t>11.4%</a:t>
            </a:r>
            <a:r>
              <a:rPr lang="ja-JP" altLang="en-US" sz="900"/>
              <a:t>を算出。ただし、人口減少の傾向を考慮し、推計値では</a:t>
            </a:r>
            <a:r>
              <a:rPr lang="en-US" altLang="ja-JP" sz="900"/>
              <a:t>5%</a:t>
            </a:r>
            <a:r>
              <a:rPr lang="ja-JP" altLang="en-US" sz="900"/>
              <a:t>増を見込む。 ②うち「ネグレクト」及び「心理的虐待」の割合、過去</a:t>
            </a:r>
            <a:r>
              <a:rPr lang="en-US" altLang="ja-JP" sz="900"/>
              <a:t>3</a:t>
            </a:r>
            <a:r>
              <a:rPr lang="ja-JP" altLang="en-US" sz="900"/>
              <a:t>年間平均</a:t>
            </a:r>
            <a:r>
              <a:rPr lang="en-US" altLang="ja-JP" sz="900"/>
              <a:t>53.9%</a:t>
            </a:r>
            <a:r>
              <a:rPr lang="ja-JP" altLang="en-US" sz="900"/>
              <a:t>を算出 ③令和</a:t>
            </a:r>
            <a:r>
              <a:rPr lang="en-US" altLang="ja-JP" sz="900"/>
              <a:t>6</a:t>
            </a:r>
            <a:r>
              <a:rPr lang="ja-JP" altLang="en-US" sz="900"/>
              <a:t>年度～</a:t>
            </a:r>
            <a:r>
              <a:rPr lang="en-US" altLang="ja-JP" sz="900"/>
              <a:t>11</a:t>
            </a:r>
            <a:r>
              <a:rPr lang="ja-JP" altLang="en-US" sz="900"/>
              <a:t>年度の要保護の中高生世代数（</a:t>
            </a:r>
            <a:r>
              <a:rPr lang="en-US" altLang="ja-JP" sz="900"/>
              <a:t>5%</a:t>
            </a:r>
            <a:r>
              <a:rPr lang="ja-JP" altLang="en-US" sz="900"/>
              <a:t>増）を算出 ④うち虐待種別「ネグレクト」、「心理的虐待」の件数を、過去</a:t>
            </a:r>
            <a:r>
              <a:rPr lang="en-US" altLang="ja-JP" sz="900"/>
              <a:t>3</a:t>
            </a:r>
            <a:r>
              <a:rPr lang="ja-JP" altLang="en-US" sz="900"/>
              <a:t>年間平均</a:t>
            </a:r>
            <a:r>
              <a:rPr lang="en-US" altLang="ja-JP" sz="900"/>
              <a:t>53.9</a:t>
            </a:r>
            <a:r>
              <a:rPr lang="ja-JP" altLang="en-US" sz="900"/>
              <a:t>％の割合を用い算出　→　当該数値を「利用が望ましい児童」（量の見込み）と見込む。</a:t>
            </a:r>
            <a:r>
              <a:rPr lang="en-US" altLang="ja-JP" sz="900"/>
              <a:t>"    </a:t>
            </a:r>
          </a:p>
          <a:p>
            <a:pPr marL="92075" indent="-92075">
              <a:buFont typeface="Arial" panose="020B0604020202020204" pitchFamily="34" charset="0"/>
              <a:buChar char="•"/>
            </a:pPr>
            <a:r>
              <a:rPr lang="en-US" altLang="ja-JP" sz="900"/>
              <a:t>①</a:t>
            </a:r>
            <a:r>
              <a:rPr lang="ja-JP" altLang="en-US" sz="900"/>
              <a:t>計画期間中の各年度のこども数を推計 ②アンケート調査結果に基づき、こどもの年齢別に家庭類型と今後のサービスの利用意向（率）を算出 ③②で推計したこどもの年齢別・家庭類型別のサービス利用意向（率）に、①で推計した各年度の推計こども数を積算して見込量を算出 ④③で算出された見込量と、過去の利用状況・利用実績等を参考に、見込量の調整を行う</a:t>
            </a:r>
          </a:p>
        </p:txBody>
      </p:sp>
      <p:sp>
        <p:nvSpPr>
          <p:cNvPr id="7" name="テキスト ボックス 6">
            <a:extLst>
              <a:ext uri="{FF2B5EF4-FFF2-40B4-BE49-F238E27FC236}">
                <a16:creationId xmlns:a16="http://schemas.microsoft.com/office/drawing/2014/main" id="{2900BDC6-8F9E-ABD4-A401-07F9D665E215}"/>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75521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2C7E5-4EB7-A107-0D07-8FC86F9CE2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D97017-3299-24D5-790A-FA00FFBA2A70}"/>
              </a:ext>
            </a:extLst>
          </p:cNvPr>
          <p:cNvSpPr>
            <a:spLocks noGrp="1"/>
          </p:cNvSpPr>
          <p:nvPr>
            <p:ph type="title"/>
          </p:nvPr>
        </p:nvSpPr>
        <p:spPr/>
        <p:txBody>
          <a:bodyPr/>
          <a:lstStyle/>
          <a:p>
            <a:r>
              <a:rPr lang="ja-JP" altLang="en-US"/>
              <a:t>量の見込みの算出結果　国が掲示する算出方法</a:t>
            </a:r>
            <a:r>
              <a:rPr lang="ja-JP" altLang="en-US">
                <a:solidFill>
                  <a:srgbClr val="FF0000"/>
                </a:solidFill>
              </a:rPr>
              <a:t>以外</a:t>
            </a:r>
            <a:r>
              <a:rPr lang="ja-JP" altLang="en-US"/>
              <a:t>で算出する自治体　回答概要</a:t>
            </a:r>
            <a:endParaRPr kumimoji="1" lang="ja-JP" altLang="en-US"/>
          </a:p>
        </p:txBody>
      </p:sp>
      <p:sp>
        <p:nvSpPr>
          <p:cNvPr id="3" name="テキスト プレースホルダー 2">
            <a:extLst>
              <a:ext uri="{FF2B5EF4-FFF2-40B4-BE49-F238E27FC236}">
                <a16:creationId xmlns:a16="http://schemas.microsoft.com/office/drawing/2014/main" id="{82E42D1A-03B4-C1FD-47DA-CF07D51D4897}"/>
              </a:ext>
            </a:extLst>
          </p:cNvPr>
          <p:cNvSpPr>
            <a:spLocks noGrp="1"/>
          </p:cNvSpPr>
          <p:nvPr>
            <p:ph type="body" sz="quarter" idx="13"/>
          </p:nvPr>
        </p:nvSpPr>
        <p:spPr/>
        <p:txBody>
          <a:bodyPr/>
          <a:lstStyle/>
          <a:p>
            <a:r>
              <a:rPr kumimoji="1" lang="ja-JP" altLang="en-US"/>
              <a:t>国の算出方法以外の自治体は、ニーズ・実態調査、要対協・要保護児童の人数、実績値・過去事例、推計・独自計算式、施設定員、他事業の実施状況などを算出根拠として活用している。</a:t>
            </a:r>
          </a:p>
        </p:txBody>
      </p:sp>
      <p:graphicFrame>
        <p:nvGraphicFramePr>
          <p:cNvPr id="4" name="表 5">
            <a:extLst>
              <a:ext uri="{FF2B5EF4-FFF2-40B4-BE49-F238E27FC236}">
                <a16:creationId xmlns:a16="http://schemas.microsoft.com/office/drawing/2014/main" id="{1474193D-8F3E-4241-59E9-23DFB226685C}"/>
              </a:ext>
            </a:extLst>
          </p:cNvPr>
          <p:cNvGraphicFramePr>
            <a:graphicFrameLocks noGrp="1"/>
          </p:cNvGraphicFramePr>
          <p:nvPr>
            <p:extLst>
              <p:ext uri="{D42A27DB-BD31-4B8C-83A1-F6EECF244321}">
                <p14:modId xmlns:p14="http://schemas.microsoft.com/office/powerpoint/2010/main" val="118825179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D4CCF711-23B4-1ECC-D777-3063A6B2F1C6}"/>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7" name="テキスト ボックス 6">
            <a:extLst>
              <a:ext uri="{FF2B5EF4-FFF2-40B4-BE49-F238E27FC236}">
                <a16:creationId xmlns:a16="http://schemas.microsoft.com/office/drawing/2014/main" id="{8E2B420A-9D2F-0077-41A4-84A71C50DE49}"/>
              </a:ext>
            </a:extLst>
          </p:cNvPr>
          <p:cNvSpPr txBox="1"/>
          <p:nvPr/>
        </p:nvSpPr>
        <p:spPr>
          <a:xfrm>
            <a:off x="209023" y="1773238"/>
            <a:ext cx="9505949" cy="4391079"/>
          </a:xfrm>
          <a:prstGeom prst="rect">
            <a:avLst/>
          </a:prstGeom>
          <a:solidFill>
            <a:schemeClr val="bg1">
              <a:lumMod val="95000"/>
            </a:schemeClr>
          </a:solidFill>
        </p:spPr>
        <p:txBody>
          <a:bodyPr wrap="square" numCol="2">
            <a:noAutofit/>
          </a:bodyPr>
          <a:lstStyle/>
          <a:p>
            <a:r>
              <a:rPr lang="ja-JP" altLang="en-US" sz="900" b="1"/>
              <a:t>■「国が掲示する算出方法</a:t>
            </a:r>
            <a:r>
              <a:rPr lang="ja-JP" altLang="en-US" sz="900" b="1">
                <a:solidFill>
                  <a:srgbClr val="FF0000"/>
                </a:solidFill>
              </a:rPr>
              <a:t>以外</a:t>
            </a:r>
            <a:r>
              <a:rPr lang="ja-JP" altLang="en-US" sz="900" b="1"/>
              <a:t>で算出している」を選択した自治体　回答概要</a:t>
            </a:r>
            <a:endParaRPr lang="en-US" altLang="ja-JP" sz="900" b="1"/>
          </a:p>
          <a:p>
            <a:pPr marL="171450" indent="-171450">
              <a:buFont typeface="Arial" panose="020B0604020202020204" pitchFamily="34" charset="0"/>
              <a:buChar char="•"/>
            </a:pPr>
            <a:endParaRPr lang="en-US" altLang="ja-JP" sz="900" b="1"/>
          </a:p>
          <a:p>
            <a:r>
              <a:rPr lang="en-US" altLang="ja-JP" sz="900" b="1"/>
              <a:t>1.</a:t>
            </a:r>
            <a:r>
              <a:rPr lang="ja-JP" altLang="en-US" sz="900" b="1"/>
              <a:t>　ニーズ調査等による本事業利用が望ましいと判断した数</a:t>
            </a:r>
          </a:p>
          <a:p>
            <a:pPr marL="171450" indent="-171450">
              <a:buFont typeface="Arial" panose="020B0604020202020204" pitchFamily="34" charset="0"/>
              <a:buChar char="•"/>
            </a:pPr>
            <a:r>
              <a:rPr lang="ja-JP" altLang="en-US" sz="900"/>
              <a:t>ニーズ調査、要対協の現状等から推計</a:t>
            </a:r>
          </a:p>
          <a:p>
            <a:pPr marL="171450" indent="-171450">
              <a:buFont typeface="Arial" panose="020B0604020202020204" pitchFamily="34" charset="0"/>
              <a:buChar char="•"/>
            </a:pPr>
            <a:r>
              <a:rPr lang="ja-JP" altLang="en-US" sz="900"/>
              <a:t>実際に要保護児童対策地域協議会などで居場所の支援が必要と思われる児童を選択した人数</a:t>
            </a:r>
          </a:p>
          <a:p>
            <a:pPr marL="171450" indent="-171450">
              <a:buFont typeface="Arial" panose="020B0604020202020204" pitchFamily="34" charset="0"/>
              <a:buChar char="•"/>
            </a:pPr>
            <a:r>
              <a:rPr lang="ja-JP" altLang="en-US" sz="900"/>
              <a:t>ニーズ調査に基づき必要数に応じて算出</a:t>
            </a:r>
          </a:p>
          <a:p>
            <a:pPr marL="171450" indent="-171450">
              <a:buFont typeface="Arial" panose="020B0604020202020204" pitchFamily="34" charset="0"/>
              <a:buChar char="•"/>
            </a:pPr>
            <a:r>
              <a:rPr lang="ja-JP" altLang="en-US" sz="900"/>
              <a:t>子ども計画策定のためのニーズ調査票より算出</a:t>
            </a:r>
          </a:p>
          <a:p>
            <a:pPr marL="171450" indent="-171450">
              <a:buFont typeface="Arial" panose="020B0604020202020204" pitchFamily="34" charset="0"/>
              <a:buChar char="•"/>
            </a:pPr>
            <a:r>
              <a:rPr lang="ja-JP" altLang="en-US" sz="900"/>
              <a:t>利用者希望把握調査等から算出</a:t>
            </a:r>
            <a:endParaRPr lang="en-US" altLang="ja-JP" sz="900"/>
          </a:p>
          <a:p>
            <a:pPr marL="171450" indent="-171450">
              <a:buFont typeface="Arial" panose="020B0604020202020204" pitchFamily="34" charset="0"/>
              <a:buChar char="•"/>
            </a:pPr>
            <a:r>
              <a:rPr lang="ja-JP" altLang="en-US" sz="900"/>
              <a:t>事業の利用が見込まれていない</a:t>
            </a:r>
            <a:endParaRPr lang="en-US" altLang="ja-JP" sz="900"/>
          </a:p>
          <a:p>
            <a:pPr marL="171450" indent="-171450">
              <a:buFont typeface="Arial" panose="020B0604020202020204" pitchFamily="34" charset="0"/>
              <a:buChar char="•"/>
            </a:pPr>
            <a:r>
              <a:rPr lang="ja-JP" altLang="en-US" sz="900"/>
              <a:t>人口規模や地域性を鑑み、事業実施が難しいため</a:t>
            </a:r>
            <a:r>
              <a:rPr lang="en-US" altLang="ja-JP" sz="900"/>
              <a:t>0</a:t>
            </a:r>
            <a:r>
              <a:rPr lang="ja-JP" altLang="en-US" sz="900"/>
              <a:t>で算出</a:t>
            </a:r>
          </a:p>
          <a:p>
            <a:pPr marL="171450" indent="-171450">
              <a:buFont typeface="Arial" panose="020B0604020202020204" pitchFamily="34" charset="0"/>
              <a:buChar char="•"/>
            </a:pPr>
            <a:endParaRPr lang="en-US" altLang="ja-JP" sz="900"/>
          </a:p>
          <a:p>
            <a:r>
              <a:rPr lang="en-US" altLang="ja-JP" sz="900" b="1"/>
              <a:t>2. </a:t>
            </a:r>
            <a:r>
              <a:rPr lang="ja-JP" altLang="en-US" sz="900" b="1"/>
              <a:t>要対協</a:t>
            </a:r>
            <a:r>
              <a:rPr lang="en-US" altLang="ja-JP" sz="900" b="1"/>
              <a:t>/</a:t>
            </a:r>
            <a:r>
              <a:rPr lang="ja-JP" altLang="en-US" sz="900" b="1"/>
              <a:t>要保護・要支援児童の実人数・ケースベース</a:t>
            </a:r>
          </a:p>
          <a:p>
            <a:pPr marL="171450" indent="-171450">
              <a:buFont typeface="Arial" panose="020B0604020202020204" pitchFamily="34" charset="0"/>
              <a:buChar char="•"/>
            </a:pPr>
            <a:r>
              <a:rPr lang="ja-JP" altLang="en-US" sz="900"/>
              <a:t>計画策定時点の要保護・要支援児童の家庭状況を踏まえて算出</a:t>
            </a:r>
          </a:p>
          <a:p>
            <a:pPr marL="171450" indent="-171450">
              <a:buFont typeface="Arial" panose="020B0604020202020204" pitchFamily="34" charset="0"/>
              <a:buChar char="•"/>
            </a:pPr>
            <a:r>
              <a:rPr lang="ja-JP" altLang="en-US" sz="900"/>
              <a:t>支援対象ケースの中で、事業利用につながる見込みのある数</a:t>
            </a:r>
          </a:p>
          <a:p>
            <a:pPr marL="171450" indent="-171450">
              <a:buFont typeface="Arial" panose="020B0604020202020204" pitchFamily="34" charset="0"/>
              <a:buChar char="•"/>
            </a:pPr>
            <a:r>
              <a:rPr lang="ja-JP" altLang="en-US" sz="900"/>
              <a:t>要対協でフォローしているケースの中で本事業が必要と思われるケースを確認して算出</a:t>
            </a:r>
          </a:p>
          <a:p>
            <a:pPr marL="171450" indent="-171450">
              <a:buFont typeface="Arial" panose="020B0604020202020204" pitchFamily="34" charset="0"/>
              <a:buChar char="•"/>
            </a:pPr>
            <a:r>
              <a:rPr lang="ja-JP" altLang="en-US" sz="900"/>
              <a:t>要対協の人数より利用人数を算出</a:t>
            </a:r>
          </a:p>
          <a:p>
            <a:pPr marL="171450" indent="-171450">
              <a:buFont typeface="Arial" panose="020B0604020202020204" pitchFamily="34" charset="0"/>
              <a:buChar char="•"/>
            </a:pPr>
            <a:r>
              <a:rPr lang="ja-JP" altLang="en-US" sz="900"/>
              <a:t>要対協管理児童において、本事業を必要とする人数（対象児童数）を抽出</a:t>
            </a:r>
          </a:p>
          <a:p>
            <a:pPr marL="171450" indent="-171450">
              <a:buFont typeface="Arial" panose="020B0604020202020204" pitchFamily="34" charset="0"/>
              <a:buChar char="•"/>
            </a:pPr>
            <a:r>
              <a:rPr lang="ja-JP" altLang="en-US" sz="900"/>
              <a:t>要対協台帳ケースから利用見込みのある児童を抽出した</a:t>
            </a:r>
          </a:p>
          <a:p>
            <a:pPr marL="171450" indent="-171450">
              <a:buFont typeface="Arial" panose="020B0604020202020204" pitchFamily="34" charset="0"/>
              <a:buChar char="•"/>
            </a:pPr>
            <a:r>
              <a:rPr lang="ja-JP" altLang="en-US" sz="900"/>
              <a:t>要対協登録児童のうち、本事業の対象と思われる人数を計上</a:t>
            </a:r>
          </a:p>
          <a:p>
            <a:pPr marL="171450" indent="-171450">
              <a:buFont typeface="Arial" panose="020B0604020202020204" pitchFamily="34" charset="0"/>
              <a:buChar char="•"/>
            </a:pPr>
            <a:r>
              <a:rPr lang="ja-JP" altLang="en-US" sz="900"/>
              <a:t>要保護児童対策地域協議会で把握している、本事業の利用が望ましい児童の数を設定</a:t>
            </a:r>
            <a:endParaRPr lang="en-US" altLang="ja-JP" sz="900"/>
          </a:p>
          <a:p>
            <a:pPr marL="171450" indent="-171450">
              <a:buFont typeface="Arial" panose="020B0604020202020204" pitchFamily="34" charset="0"/>
              <a:buChar char="•"/>
            </a:pPr>
            <a:r>
              <a:rPr lang="ja-JP" altLang="en-US" sz="900"/>
              <a:t>要保護児童対策地域協議会及び子ども若者支援地域協議会において登録している児童のうち、対象となる児童の実人数を集計</a:t>
            </a:r>
          </a:p>
          <a:p>
            <a:endParaRPr lang="en-US" altLang="ja-JP" sz="900" b="1"/>
          </a:p>
          <a:p>
            <a:r>
              <a:rPr lang="en-US" altLang="ja-JP" sz="900" b="1"/>
              <a:t>3. </a:t>
            </a:r>
            <a:r>
              <a:rPr lang="ja-JP" altLang="en-US" sz="900" b="1"/>
              <a:t>要対協ケース・要保護児童数等の統計に独自の利用率を乗じて算出</a:t>
            </a:r>
          </a:p>
          <a:p>
            <a:pPr marL="171450" indent="-171450">
              <a:buFont typeface="Arial" panose="020B0604020202020204" pitchFamily="34" charset="0"/>
              <a:buChar char="•"/>
            </a:pPr>
            <a:r>
              <a:rPr lang="ja-JP" altLang="en-US" sz="900"/>
              <a:t>令和</a:t>
            </a:r>
            <a:r>
              <a:rPr lang="en-US" altLang="ja-JP" sz="900"/>
              <a:t>2</a:t>
            </a:r>
            <a:r>
              <a:rPr lang="ja-JP" altLang="en-US" sz="900"/>
              <a:t>年度から令和</a:t>
            </a:r>
            <a:r>
              <a:rPr lang="en-US" altLang="ja-JP" sz="900"/>
              <a:t>5</a:t>
            </a:r>
            <a:r>
              <a:rPr lang="ja-JP" altLang="en-US" sz="900"/>
              <a:t>年度の児童虐待の平均発生率</a:t>
            </a:r>
            <a:r>
              <a:rPr lang="en-US" altLang="ja-JP" sz="900"/>
              <a:t>×</a:t>
            </a:r>
            <a:r>
              <a:rPr lang="ja-JP" altLang="en-US" sz="900"/>
              <a:t>就学時の総数</a:t>
            </a:r>
          </a:p>
          <a:p>
            <a:pPr marL="171450" indent="-171450">
              <a:buFont typeface="Arial" panose="020B0604020202020204" pitchFamily="34" charset="0"/>
              <a:buChar char="•"/>
            </a:pPr>
            <a:r>
              <a:rPr lang="ja-JP" altLang="en-US" sz="900"/>
              <a:t>対象年齢（６～１７歳）の０．１％</a:t>
            </a:r>
          </a:p>
          <a:p>
            <a:pPr marL="171450" indent="-171450">
              <a:buFont typeface="Arial" panose="020B0604020202020204" pitchFamily="34" charset="0"/>
              <a:buChar char="•"/>
            </a:pPr>
            <a:r>
              <a:rPr lang="ja-JP" altLang="en-US" sz="900"/>
              <a:t>児童の数の実数が分かる部分はその数値を使い現在の利用割合に合わせて算出</a:t>
            </a:r>
          </a:p>
          <a:p>
            <a:pPr marL="171450" indent="-171450">
              <a:buFont typeface="Arial" panose="020B0604020202020204" pitchFamily="34" charset="0"/>
              <a:buChar char="•"/>
            </a:pPr>
            <a:r>
              <a:rPr lang="ja-JP" altLang="en-US" sz="900"/>
              <a:t>現在の児童数に現状の要保護児童・要支援児童数の割合に利用見込みにより算出</a:t>
            </a:r>
          </a:p>
          <a:p>
            <a:pPr marL="171450" indent="-171450">
              <a:buFont typeface="Arial" panose="020B0604020202020204" pitchFamily="34" charset="0"/>
              <a:buChar char="•"/>
            </a:pPr>
            <a:r>
              <a:rPr lang="en-US" altLang="ja-JP" sz="900"/>
              <a:t>R5</a:t>
            </a:r>
            <a:r>
              <a:rPr lang="ja-JP" altLang="en-US" sz="900"/>
              <a:t>要対協のうち６～</a:t>
            </a:r>
            <a:r>
              <a:rPr lang="en-US" altLang="ja-JP" sz="900"/>
              <a:t>17</a:t>
            </a:r>
            <a:r>
              <a:rPr lang="ja-JP" altLang="en-US" sz="900"/>
              <a:t>歳で利用が望ましい人数 </a:t>
            </a:r>
            <a:r>
              <a:rPr lang="en-US" altLang="ja-JP" sz="900"/>
              <a:t>15</a:t>
            </a:r>
            <a:r>
              <a:rPr lang="ja-JP" altLang="en-US" sz="900"/>
              <a:t>人 不登校児童数の１割 </a:t>
            </a:r>
            <a:r>
              <a:rPr lang="en-US" altLang="ja-JP" sz="900"/>
              <a:t>18</a:t>
            </a:r>
            <a:r>
              <a:rPr lang="ja-JP" altLang="en-US" sz="900"/>
              <a:t>人 </a:t>
            </a:r>
            <a:r>
              <a:rPr lang="en-US" altLang="ja-JP" sz="900"/>
              <a:t>15</a:t>
            </a:r>
            <a:r>
              <a:rPr lang="ja-JP" altLang="en-US" sz="900"/>
              <a:t>＋</a:t>
            </a:r>
            <a:r>
              <a:rPr lang="en-US" altLang="ja-JP" sz="900"/>
              <a:t>18</a:t>
            </a:r>
            <a:r>
              <a:rPr lang="ja-JP" altLang="en-US" sz="900"/>
              <a:t>＝</a:t>
            </a:r>
            <a:r>
              <a:rPr lang="en-US" altLang="ja-JP" sz="900"/>
              <a:t>33</a:t>
            </a:r>
            <a:r>
              <a:rPr lang="ja-JP" altLang="en-US" sz="900"/>
              <a:t>人</a:t>
            </a:r>
          </a:p>
          <a:p>
            <a:pPr marL="171450" indent="-171450">
              <a:buFont typeface="Arial" panose="020B0604020202020204" pitchFamily="34" charset="0"/>
              <a:buChar char="•"/>
            </a:pPr>
            <a:r>
              <a:rPr lang="en-US" altLang="ja-JP" sz="900"/>
              <a:t>R2</a:t>
            </a:r>
            <a:r>
              <a:rPr lang="ja-JP" altLang="en-US" sz="900"/>
              <a:t>～</a:t>
            </a:r>
            <a:r>
              <a:rPr lang="en-US" altLang="ja-JP" sz="900"/>
              <a:t>5</a:t>
            </a:r>
            <a:r>
              <a:rPr lang="ja-JP" altLang="en-US" sz="900"/>
              <a:t>年までの児童虐待対応件数</a:t>
            </a:r>
            <a:r>
              <a:rPr lang="en-US" altLang="ja-JP" sz="900"/>
              <a:t>…</a:t>
            </a:r>
            <a:r>
              <a:rPr lang="ja-JP" altLang="en-US" sz="900"/>
              <a:t>平均発生率に各年度の児童数を乗じて計算</a:t>
            </a:r>
          </a:p>
          <a:p>
            <a:endParaRPr lang="en-US" altLang="ja-JP" sz="900" b="1"/>
          </a:p>
          <a:p>
            <a:r>
              <a:rPr lang="en-US" altLang="ja-JP" sz="900" b="1"/>
              <a:t>4. </a:t>
            </a:r>
            <a:r>
              <a:rPr lang="ja-JP" altLang="en-US" sz="900" b="1"/>
              <a:t>実績値・過去事例等参考</a:t>
            </a:r>
          </a:p>
          <a:p>
            <a:pPr marL="171450" indent="-171450">
              <a:buFont typeface="Arial" panose="020B0604020202020204" pitchFamily="34" charset="0"/>
              <a:buChar char="•"/>
            </a:pPr>
            <a:r>
              <a:rPr lang="ja-JP" altLang="en-US" sz="900"/>
              <a:t>令和</a:t>
            </a:r>
            <a:r>
              <a:rPr lang="en-US" altLang="ja-JP" sz="900"/>
              <a:t>5</a:t>
            </a:r>
            <a:r>
              <a:rPr lang="ja-JP" altLang="en-US" sz="900"/>
              <a:t>年度からの実績値により算出</a:t>
            </a:r>
          </a:p>
          <a:p>
            <a:pPr marL="171450" indent="-171450">
              <a:buFont typeface="Arial" panose="020B0604020202020204" pitchFamily="34" charset="0"/>
              <a:buChar char="•"/>
            </a:pPr>
            <a:r>
              <a:rPr lang="ja-JP" altLang="en-US" sz="900"/>
              <a:t>類似の事業（学習等支援事業）を参考として算出</a:t>
            </a:r>
          </a:p>
          <a:p>
            <a:pPr marL="171450" indent="-171450">
              <a:buFont typeface="Arial" panose="020B0604020202020204" pitchFamily="34" charset="0"/>
              <a:buChar char="•"/>
            </a:pPr>
            <a:r>
              <a:rPr lang="ja-JP" altLang="en-US" sz="900"/>
              <a:t>他事業補助金を活用して設置している拠点型こどもの居場所の利用人数</a:t>
            </a:r>
          </a:p>
          <a:p>
            <a:pPr marL="171450" indent="-171450">
              <a:buFont typeface="Arial" panose="020B0604020202020204" pitchFamily="34" charset="0"/>
              <a:buChar char="•"/>
            </a:pPr>
            <a:r>
              <a:rPr lang="ja-JP" altLang="en-US" sz="900"/>
              <a:t>前年度に実施した見守り強化事業からの変更だったため、実績値に基づいて算出</a:t>
            </a:r>
          </a:p>
          <a:p>
            <a:pPr marL="171450" indent="-171450">
              <a:buFont typeface="Arial" panose="020B0604020202020204" pitchFamily="34" charset="0"/>
              <a:buChar char="•"/>
            </a:pPr>
            <a:r>
              <a:rPr lang="ja-JP" altLang="en-US" sz="900"/>
              <a:t>自主事業として実施していた令和元年の開所以降の実績値から推計</a:t>
            </a:r>
          </a:p>
          <a:p>
            <a:pPr marL="171450" indent="-171450">
              <a:buFont typeface="Arial" panose="020B0604020202020204" pitchFamily="34" charset="0"/>
              <a:buChar char="•"/>
            </a:pPr>
            <a:r>
              <a:rPr lang="ja-JP" altLang="en-US" sz="900"/>
              <a:t>現在、別の補助金を活用し、こども自立支援事業を実施、令和７年度の見込みは０人</a:t>
            </a:r>
          </a:p>
          <a:p>
            <a:pPr marL="171450" indent="-171450">
              <a:buFont typeface="Arial" panose="020B0604020202020204" pitchFamily="34" charset="0"/>
              <a:buChar char="•"/>
            </a:pPr>
            <a:r>
              <a:rPr lang="ja-JP" altLang="en-US" sz="900"/>
              <a:t>過年度の実績をもとに算出</a:t>
            </a:r>
          </a:p>
          <a:p>
            <a:pPr marL="171450" indent="-171450">
              <a:buFont typeface="Arial" panose="020B0604020202020204" pitchFamily="34" charset="0"/>
              <a:buChar char="•"/>
            </a:pPr>
            <a:r>
              <a:rPr lang="ja-JP" altLang="en-US" sz="900"/>
              <a:t>これまでの利用実績を参考としている</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子ども第三の居場所事業運営補助を受けて実施中、登録人数「</a:t>
            </a:r>
            <a:r>
              <a:rPr lang="en-US" altLang="ja-JP" sz="900"/>
              <a:t>20</a:t>
            </a:r>
            <a:r>
              <a:rPr lang="ja-JP" altLang="en-US" sz="900"/>
              <a:t>名」で計上</a:t>
            </a:r>
            <a:endParaRPr lang="en-US" altLang="ja-JP" sz="900"/>
          </a:p>
          <a:p>
            <a:pPr marL="171450" indent="-171450">
              <a:buFont typeface="Arial" panose="020B0604020202020204" pitchFamily="34" charset="0"/>
              <a:buChar char="•"/>
            </a:pPr>
            <a:r>
              <a:rPr lang="ja-JP" altLang="en-US" sz="900"/>
              <a:t>他事業で対象者を賄っているので、本事業の対象者は</a:t>
            </a:r>
            <a:r>
              <a:rPr lang="en-US" altLang="ja-JP" sz="900"/>
              <a:t>0</a:t>
            </a:r>
            <a:r>
              <a:rPr lang="ja-JP" altLang="en-US" sz="900"/>
              <a:t>と見込んだ</a:t>
            </a:r>
          </a:p>
          <a:p>
            <a:pPr marL="171450" indent="-171450">
              <a:buFont typeface="Arial" panose="020B0604020202020204" pitchFamily="34" charset="0"/>
              <a:buChar char="•"/>
            </a:pPr>
            <a:endParaRPr lang="ja-JP" altLang="en-US" sz="900"/>
          </a:p>
          <a:p>
            <a:r>
              <a:rPr lang="en-US" altLang="ja-JP" sz="900" b="1"/>
              <a:t>5. </a:t>
            </a:r>
            <a:r>
              <a:rPr lang="ja-JP" altLang="en-US" sz="900" b="1"/>
              <a:t>施設定員・運営計画ベース</a:t>
            </a:r>
          </a:p>
          <a:p>
            <a:pPr marL="171450" indent="-171450">
              <a:buFont typeface="Arial" panose="020B0604020202020204" pitchFamily="34" charset="0"/>
              <a:buChar char="•"/>
            </a:pPr>
            <a:r>
              <a:rPr lang="ja-JP" altLang="en-US" sz="900"/>
              <a:t>１施設定員</a:t>
            </a:r>
            <a:r>
              <a:rPr lang="en-US" altLang="ja-JP" sz="900"/>
              <a:t>15</a:t>
            </a:r>
            <a:r>
              <a:rPr lang="ja-JP" altLang="en-US" sz="900"/>
              <a:t>名であるが実質約半分を受け入れている</a:t>
            </a:r>
            <a:r>
              <a:rPr lang="en-US" altLang="ja-JP" sz="900"/>
              <a:t>..</a:t>
            </a:r>
          </a:p>
          <a:p>
            <a:pPr marL="171450" indent="-171450">
              <a:buFont typeface="Arial" panose="020B0604020202020204" pitchFamily="34" charset="0"/>
              <a:buChar char="•"/>
            </a:pPr>
            <a:r>
              <a:rPr lang="ja-JP" altLang="en-US" sz="900"/>
              <a:t>居場所の拠点施設を</a:t>
            </a:r>
            <a:r>
              <a:rPr lang="en-US" altLang="ja-JP" sz="900"/>
              <a:t>1</a:t>
            </a:r>
            <a:r>
              <a:rPr lang="ja-JP" altLang="en-US" sz="900"/>
              <a:t>箇所としており、ガイドラインの定員２０人として算出</a:t>
            </a:r>
          </a:p>
          <a:p>
            <a:pPr marL="171450" indent="-171450">
              <a:buFont typeface="Arial" panose="020B0604020202020204" pitchFamily="34" charset="0"/>
              <a:buChar char="•"/>
            </a:pPr>
            <a:r>
              <a:rPr lang="ja-JP" altLang="en-US" sz="900"/>
              <a:t>開所日数</a:t>
            </a:r>
            <a:r>
              <a:rPr lang="en-US" altLang="ja-JP" sz="900"/>
              <a:t>200</a:t>
            </a:r>
            <a:r>
              <a:rPr lang="ja-JP" altLang="en-US" sz="900"/>
              <a:t>日</a:t>
            </a:r>
            <a:r>
              <a:rPr lang="en-US" altLang="ja-JP" sz="900"/>
              <a:t>×1.8</a:t>
            </a:r>
            <a:r>
              <a:rPr lang="ja-JP" altLang="en-US" sz="900"/>
              <a:t>人（</a:t>
            </a:r>
            <a:r>
              <a:rPr lang="en-US" altLang="ja-JP" sz="900"/>
              <a:t>1</a:t>
            </a:r>
            <a:r>
              <a:rPr lang="ja-JP" altLang="en-US" sz="900"/>
              <a:t>日あたり）＝</a:t>
            </a:r>
            <a:r>
              <a:rPr lang="en-US" altLang="ja-JP" sz="900"/>
              <a:t>360</a:t>
            </a:r>
            <a:r>
              <a:rPr lang="ja-JP" altLang="en-US" sz="900"/>
              <a:t>人日</a:t>
            </a:r>
          </a:p>
          <a:p>
            <a:pPr marL="171450" indent="-171450">
              <a:buFont typeface="Arial" panose="020B0604020202020204" pitchFamily="34" charset="0"/>
              <a:buChar char="•"/>
            </a:pPr>
            <a:r>
              <a:rPr lang="ja-JP" altLang="en-US" sz="900"/>
              <a:t>児童育成支援拠点事業の定員を対象児童としている</a:t>
            </a:r>
          </a:p>
          <a:p>
            <a:pPr marL="171450" indent="-171450">
              <a:buFont typeface="Arial" panose="020B0604020202020204" pitchFamily="34" charset="0"/>
              <a:buChar char="•"/>
            </a:pPr>
            <a:r>
              <a:rPr lang="ja-JP" altLang="en-US" sz="900"/>
              <a:t>参加人数</a:t>
            </a:r>
            <a:r>
              <a:rPr lang="en-US" altLang="ja-JP" sz="900"/>
              <a:t>×</a:t>
            </a:r>
            <a:r>
              <a:rPr lang="ja-JP" altLang="en-US" sz="900"/>
              <a:t>設置数</a:t>
            </a:r>
          </a:p>
          <a:p>
            <a:pPr marL="171450" indent="-171450">
              <a:buFont typeface="Arial" panose="020B0604020202020204" pitchFamily="34" charset="0"/>
              <a:buChar char="•"/>
            </a:pPr>
            <a:r>
              <a:rPr lang="ja-JP" altLang="en-US" sz="900"/>
              <a:t>児童育成支援拠点事業の定員数</a:t>
            </a:r>
          </a:p>
          <a:p>
            <a:pPr marL="171450" indent="-171450">
              <a:buFont typeface="Arial" panose="020B0604020202020204" pitchFamily="34" charset="0"/>
              <a:buChar char="•"/>
            </a:pPr>
            <a:r>
              <a:rPr lang="ja-JP" altLang="en-US" sz="900"/>
              <a:t>未実施であるため、１か所の定員数２０名規模で設定</a:t>
            </a:r>
          </a:p>
          <a:p>
            <a:pPr marL="171450" indent="-171450">
              <a:buFont typeface="Arial" panose="020B0604020202020204" pitchFamily="34" charset="0"/>
              <a:buChar char="•"/>
            </a:pPr>
            <a:r>
              <a:rPr lang="ja-JP" altLang="en-US" sz="900"/>
              <a:t>拠点数と定員により算出</a:t>
            </a:r>
            <a:endParaRPr lang="en-US" altLang="ja-JP" sz="900" b="1"/>
          </a:p>
        </p:txBody>
      </p:sp>
      <p:sp>
        <p:nvSpPr>
          <p:cNvPr id="46" name="テキスト ボックス 45">
            <a:extLst>
              <a:ext uri="{FF2B5EF4-FFF2-40B4-BE49-F238E27FC236}">
                <a16:creationId xmlns:a16="http://schemas.microsoft.com/office/drawing/2014/main" id="{30240827-F5DA-2863-D503-A255AD8A5B78}"/>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207056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1E4DEA-8768-4AEE-BE02-ACD2B2B418BF}"/>
              </a:ext>
            </a:extLst>
          </p:cNvPr>
          <p:cNvSpPr>
            <a:spLocks noGrp="1"/>
          </p:cNvSpPr>
          <p:nvPr>
            <p:ph type="title"/>
          </p:nvPr>
        </p:nvSpPr>
        <p:spPr/>
        <p:txBody>
          <a:bodyPr/>
          <a:lstStyle/>
          <a:p>
            <a:r>
              <a:rPr kumimoji="1" lang="ja-JP" altLang="en-US" sz="2000" b="1" kern="0">
                <a:latin typeface="Meiryo UI" panose="020B0604030504040204" pitchFamily="50" charset="-128"/>
                <a:ea typeface="Meiryo UI" panose="020B0604030504040204" pitchFamily="50" charset="-128"/>
                <a:cs typeface="メイリオ" panose="020B0604030504040204" pitchFamily="50" charset="-128"/>
              </a:rPr>
              <a:t>実施概要</a:t>
            </a:r>
            <a:endParaRPr kumimoji="1" lang="ja-JP" altLang="en-US"/>
          </a:p>
        </p:txBody>
      </p:sp>
      <p:sp>
        <p:nvSpPr>
          <p:cNvPr id="4" name="テキスト プレースホルダー 3">
            <a:extLst>
              <a:ext uri="{FF2B5EF4-FFF2-40B4-BE49-F238E27FC236}">
                <a16:creationId xmlns:a16="http://schemas.microsoft.com/office/drawing/2014/main" id="{B0F19C74-F1B5-64E2-0ECD-0AECBE64F097}"/>
              </a:ext>
            </a:extLst>
          </p:cNvPr>
          <p:cNvSpPr>
            <a:spLocks noGrp="1"/>
          </p:cNvSpPr>
          <p:nvPr>
            <p:ph type="body" sz="quarter" idx="13"/>
          </p:nvPr>
        </p:nvSpPr>
        <p:spPr/>
        <p:txBody>
          <a:bodyPr/>
          <a:lstStyle/>
          <a:p>
            <a:endParaRPr lang="ja-JP" altLang="en-US"/>
          </a:p>
        </p:txBody>
      </p:sp>
      <p:graphicFrame>
        <p:nvGraphicFramePr>
          <p:cNvPr id="5" name="表 4">
            <a:extLst>
              <a:ext uri="{FF2B5EF4-FFF2-40B4-BE49-F238E27FC236}">
                <a16:creationId xmlns:a16="http://schemas.microsoft.com/office/drawing/2014/main" id="{52E381CD-0E55-A652-D3F9-7B62B48CE6E2}"/>
              </a:ext>
            </a:extLst>
          </p:cNvPr>
          <p:cNvGraphicFramePr>
            <a:graphicFrameLocks noGrp="1"/>
          </p:cNvGraphicFramePr>
          <p:nvPr>
            <p:extLst>
              <p:ext uri="{D42A27DB-BD31-4B8C-83A1-F6EECF244321}">
                <p14:modId xmlns:p14="http://schemas.microsoft.com/office/powerpoint/2010/main" val="1592695321"/>
              </p:ext>
            </p:extLst>
          </p:nvPr>
        </p:nvGraphicFramePr>
        <p:xfrm>
          <a:off x="825050" y="1583273"/>
          <a:ext cx="8153072" cy="3931920"/>
        </p:xfrm>
        <a:graphic>
          <a:graphicData uri="http://schemas.openxmlformats.org/drawingml/2006/table">
            <a:tbl>
              <a:tblPr firstRow="1" bandRow="1">
                <a:tableStyleId>{5C22544A-7EE6-4342-B048-85BDC9FD1C3A}</a:tableStyleId>
              </a:tblPr>
              <a:tblGrid>
                <a:gridCol w="1410020">
                  <a:extLst>
                    <a:ext uri="{9D8B030D-6E8A-4147-A177-3AD203B41FA5}">
                      <a16:colId xmlns:a16="http://schemas.microsoft.com/office/drawing/2014/main" val="1311322860"/>
                    </a:ext>
                  </a:extLst>
                </a:gridCol>
                <a:gridCol w="2248030">
                  <a:extLst>
                    <a:ext uri="{9D8B030D-6E8A-4147-A177-3AD203B41FA5}">
                      <a16:colId xmlns:a16="http://schemas.microsoft.com/office/drawing/2014/main" val="791861865"/>
                    </a:ext>
                  </a:extLst>
                </a:gridCol>
                <a:gridCol w="4495022">
                  <a:extLst>
                    <a:ext uri="{9D8B030D-6E8A-4147-A177-3AD203B41FA5}">
                      <a16:colId xmlns:a16="http://schemas.microsoft.com/office/drawing/2014/main" val="819056009"/>
                    </a:ext>
                  </a:extLst>
                </a:gridCol>
              </a:tblGrid>
              <a:tr h="178668">
                <a:tc>
                  <a:txBody>
                    <a:bodyPr/>
                    <a:lstStyle/>
                    <a:p>
                      <a:pPr algn="ctr"/>
                      <a:r>
                        <a:rPr kumimoji="1" lang="ja-JP" altLang="en-US" sz="1050">
                          <a:solidFill>
                            <a:schemeClr val="bg1"/>
                          </a:solidFill>
                        </a:rPr>
                        <a:t>項目</a:t>
                      </a:r>
                    </a:p>
                  </a:txBody>
                  <a:tcPr marL="45720" marR="457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gridSpan="2">
                  <a:txBody>
                    <a:bodyPr/>
                    <a:lstStyle/>
                    <a:p>
                      <a:pPr algn="ctr"/>
                      <a:r>
                        <a:rPr kumimoji="1" lang="ja-JP" altLang="en-US" sz="1050" b="1">
                          <a:solidFill>
                            <a:schemeClr val="bg1"/>
                          </a:solidFill>
                        </a:rPr>
                        <a:t>概要</a:t>
                      </a:r>
                    </a:p>
                  </a:txBody>
                  <a:tcPr marL="91441" marR="91441" anchor="ctr">
                    <a:lnL w="12700"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endParaRPr kumimoji="1" lang="ja-JP" altLang="en-US"/>
                    </a:p>
                  </a:txBody>
                  <a:tcPr/>
                </a:tc>
                <a:extLst>
                  <a:ext uri="{0D108BD9-81ED-4DB2-BD59-A6C34878D82A}">
                    <a16:rowId xmlns:a16="http://schemas.microsoft.com/office/drawing/2014/main" val="2294876290"/>
                  </a:ext>
                </a:extLst>
              </a:tr>
              <a:tr h="178668">
                <a:tc>
                  <a:txBody>
                    <a:bodyPr/>
                    <a:lstStyle/>
                    <a:p>
                      <a:pPr marL="0" indent="0" algn="l">
                        <a:spcBef>
                          <a:spcPts val="200"/>
                        </a:spcBef>
                        <a:buFont typeface="Arial" panose="020B0604020202020204" pitchFamily="34" charset="0"/>
                        <a:buNone/>
                      </a:pPr>
                      <a:r>
                        <a:rPr kumimoji="1" lang="ja-JP" altLang="en-US" sz="1050" b="0">
                          <a:solidFill>
                            <a:schemeClr val="tx1"/>
                          </a:solidFill>
                        </a:rPr>
                        <a:t>調査対象</a:t>
                      </a:r>
                      <a:endParaRPr kumimoji="1" lang="en-US" altLang="ja-JP" sz="1050" b="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a:spcBef>
                          <a:spcPts val="200"/>
                        </a:spcBef>
                        <a:buFont typeface="Arial" panose="020B0604020202020204" pitchFamily="34" charset="0"/>
                        <a:buNone/>
                      </a:pPr>
                      <a:r>
                        <a:rPr lang="ja-JP" altLang="en-US" sz="1050"/>
                        <a:t>市区町村</a:t>
                      </a:r>
                      <a:endParaRPr kumimoji="1" lang="en-US" altLang="ja-JP" sz="1050" b="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601335342"/>
                  </a:ext>
                </a:extLst>
              </a:tr>
              <a:tr h="178668">
                <a:tc>
                  <a:txBody>
                    <a:bodyPr/>
                    <a:lstStyle/>
                    <a:p>
                      <a:pPr marL="0" indent="0">
                        <a:buFont typeface="Arial" panose="020B0604020202020204" pitchFamily="34" charset="0"/>
                        <a:buNone/>
                      </a:pPr>
                      <a:r>
                        <a:rPr kumimoji="1" lang="ja-JP" altLang="en-US" sz="1050">
                          <a:solidFill>
                            <a:schemeClr val="tx1"/>
                          </a:solidFill>
                          <a:latin typeface="+mn-ea"/>
                          <a:cs typeface="メイリオ" panose="020B0604030504040204" pitchFamily="50" charset="-128"/>
                        </a:rPr>
                        <a:t>回答数（速報値）</a:t>
                      </a:r>
                      <a:endParaRPr kumimoji="1" lang="en-US" altLang="ja-JP" sz="1050">
                        <a:solidFill>
                          <a:schemeClr val="tx1"/>
                        </a:solidFill>
                        <a:latin typeface="+mn-ea"/>
                        <a:cs typeface="メイリオ" panose="020B0604030504040204" pitchFamily="50" charset="-128"/>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defTabSz="914400" rtl="0" eaLnBrk="1" latinLnBrk="0" hangingPunct="1">
                        <a:spcBef>
                          <a:spcPts val="200"/>
                        </a:spcBef>
                        <a:buFont typeface="Arial" panose="020B0604020202020204" pitchFamily="34" charset="0"/>
                        <a:buNone/>
                      </a:pPr>
                      <a:r>
                        <a:rPr kumimoji="1" lang="en-US" altLang="ja-JP" sz="1050" b="0" kern="1200">
                          <a:solidFill>
                            <a:schemeClr val="tx1"/>
                          </a:solidFill>
                          <a:latin typeface="+mn-lt"/>
                          <a:ea typeface="+mn-ea"/>
                          <a:cs typeface="+mn-cs"/>
                        </a:rPr>
                        <a:t>1084</a:t>
                      </a:r>
                      <a:r>
                        <a:rPr kumimoji="1" lang="ja-JP" altLang="en-US" sz="1050" b="0" kern="1200">
                          <a:solidFill>
                            <a:schemeClr val="tx1"/>
                          </a:solidFill>
                          <a:latin typeface="+mn-lt"/>
                          <a:ea typeface="+mn-ea"/>
                          <a:cs typeface="+mn-cs"/>
                        </a:rPr>
                        <a:t>自治体回答</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032677519"/>
                  </a:ext>
                </a:extLst>
              </a:tr>
              <a:tr h="178668">
                <a:tc>
                  <a:txBody>
                    <a:bodyPr/>
                    <a:lstStyle/>
                    <a:p>
                      <a:pPr marL="0" indent="0">
                        <a:buFont typeface="Arial" panose="020B0604020202020204" pitchFamily="34" charset="0"/>
                        <a:buNone/>
                      </a:pPr>
                      <a:r>
                        <a:rPr kumimoji="1" lang="ja-JP" altLang="en-US" sz="1050">
                          <a:solidFill>
                            <a:schemeClr val="tx1"/>
                          </a:solidFill>
                          <a:latin typeface="+mn-ea"/>
                          <a:cs typeface="メイリオ" panose="020B0604030504040204" pitchFamily="50" charset="-128"/>
                        </a:rPr>
                        <a:t>調査方法</a:t>
                      </a:r>
                      <a:endParaRPr kumimoji="1" lang="en-US" altLang="ja-JP" sz="1050">
                        <a:solidFill>
                          <a:schemeClr val="tx1"/>
                        </a:solidFill>
                        <a:latin typeface="+mn-ea"/>
                        <a:cs typeface="メイリオ" panose="020B0604030504040204" pitchFamily="50" charset="-128"/>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defTabSz="914400" rtl="0" eaLnBrk="1" latinLnBrk="0" hangingPunct="1">
                        <a:spcBef>
                          <a:spcPts val="200"/>
                        </a:spcBef>
                        <a:buFont typeface="Arial" panose="020B0604020202020204" pitchFamily="34" charset="0"/>
                        <a:buNone/>
                      </a:pPr>
                      <a:r>
                        <a:rPr lang="ja-JP" altLang="en-US" sz="1050"/>
                        <a:t>こども家庭庁より都道府県に調査依頼し、都道府県より全市区町村に調査依頼（</a:t>
                      </a:r>
                      <a:r>
                        <a:rPr lang="en-US" altLang="ja-JP" sz="1050"/>
                        <a:t>Web</a:t>
                      </a:r>
                      <a:r>
                        <a:rPr lang="ja-JP" altLang="en-US" sz="1050"/>
                        <a:t>アンケート、またはエクセルで回答）</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38892308"/>
                  </a:ext>
                </a:extLst>
              </a:tr>
              <a:tr h="178668">
                <a:tc>
                  <a:txBody>
                    <a:bodyPr/>
                    <a:lstStyle/>
                    <a:p>
                      <a:pPr marL="0" indent="0" algn="l">
                        <a:spcBef>
                          <a:spcPts val="200"/>
                        </a:spcBef>
                        <a:buFont typeface="Arial" panose="020B0604020202020204" pitchFamily="34" charset="0"/>
                        <a:buNone/>
                      </a:pPr>
                      <a:r>
                        <a:rPr kumimoji="1" lang="ja-JP" altLang="en-US" sz="1050" b="0" kern="1200">
                          <a:solidFill>
                            <a:schemeClr val="tx1"/>
                          </a:solidFill>
                          <a:latin typeface="Meiryo UI" panose="020B0604030504040204" pitchFamily="50" charset="-128"/>
                          <a:ea typeface="Meiryo UI" panose="020B0604030504040204" pitchFamily="50" charset="-128"/>
                          <a:cs typeface="+mn-cs"/>
                        </a:rPr>
                        <a:t>調査時期</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defTabSz="914400" rtl="0" eaLnBrk="1" latinLnBrk="0" hangingPunct="1">
                        <a:spcBef>
                          <a:spcPts val="200"/>
                        </a:spcBef>
                        <a:buFont typeface="Arial" panose="020B0604020202020204" pitchFamily="34" charset="0"/>
                        <a:buNone/>
                      </a:pPr>
                      <a:r>
                        <a:rPr kumimoji="1" lang="en-US" altLang="ja-JP" sz="1050" b="0" kern="1200">
                          <a:solidFill>
                            <a:schemeClr val="tx1"/>
                          </a:solidFill>
                          <a:latin typeface="+mn-lt"/>
                          <a:ea typeface="+mn-ea"/>
                          <a:cs typeface="+mn-cs"/>
                        </a:rPr>
                        <a:t>2025</a:t>
                      </a:r>
                      <a:r>
                        <a:rPr kumimoji="1" lang="ja-JP" altLang="en-US" sz="1050" b="0" kern="1200">
                          <a:solidFill>
                            <a:schemeClr val="tx1"/>
                          </a:solidFill>
                          <a:latin typeface="+mn-lt"/>
                          <a:ea typeface="+mn-ea"/>
                          <a:cs typeface="+mn-cs"/>
                        </a:rPr>
                        <a:t>年</a:t>
                      </a:r>
                      <a:r>
                        <a:rPr kumimoji="1" lang="en-US" altLang="ja-JP" sz="1050" b="0" kern="1200">
                          <a:solidFill>
                            <a:schemeClr val="tx1"/>
                          </a:solidFill>
                          <a:latin typeface="+mn-lt"/>
                          <a:ea typeface="+mn-ea"/>
                          <a:cs typeface="+mn-cs"/>
                        </a:rPr>
                        <a:t>10</a:t>
                      </a:r>
                      <a:r>
                        <a:rPr kumimoji="1" lang="ja-JP" altLang="en-US" sz="1050" b="0" kern="1200">
                          <a:solidFill>
                            <a:schemeClr val="tx1"/>
                          </a:solidFill>
                          <a:latin typeface="+mn-lt"/>
                          <a:ea typeface="+mn-ea"/>
                          <a:cs typeface="+mn-cs"/>
                        </a:rPr>
                        <a:t>月</a:t>
                      </a:r>
                      <a:r>
                        <a:rPr kumimoji="1" lang="en-US" altLang="ja-JP" sz="1050" b="0" kern="1200">
                          <a:solidFill>
                            <a:schemeClr val="tx1"/>
                          </a:solidFill>
                          <a:latin typeface="+mn-lt"/>
                          <a:ea typeface="+mn-ea"/>
                          <a:cs typeface="+mn-cs"/>
                        </a:rPr>
                        <a:t>8</a:t>
                      </a:r>
                      <a:r>
                        <a:rPr kumimoji="1" lang="ja-JP" altLang="en-US" sz="1050" b="0" kern="1200">
                          <a:solidFill>
                            <a:schemeClr val="tx1"/>
                          </a:solidFill>
                          <a:latin typeface="+mn-lt"/>
                          <a:ea typeface="+mn-ea"/>
                          <a:cs typeface="+mn-cs"/>
                        </a:rPr>
                        <a:t>日～</a:t>
                      </a:r>
                      <a:r>
                        <a:rPr kumimoji="1" lang="en-US" altLang="ja-JP" sz="1050" b="0" kern="1200">
                          <a:solidFill>
                            <a:schemeClr val="tx1"/>
                          </a:solidFill>
                          <a:latin typeface="+mn-lt"/>
                          <a:ea typeface="+mn-ea"/>
                          <a:cs typeface="+mn-cs"/>
                        </a:rPr>
                        <a:t>10</a:t>
                      </a:r>
                      <a:r>
                        <a:rPr kumimoji="1" lang="ja-JP" altLang="en-US" sz="1050" b="0" kern="1200">
                          <a:solidFill>
                            <a:schemeClr val="tx1"/>
                          </a:solidFill>
                          <a:latin typeface="+mn-lt"/>
                          <a:ea typeface="+mn-ea"/>
                          <a:cs typeface="+mn-cs"/>
                        </a:rPr>
                        <a:t>月</a:t>
                      </a:r>
                      <a:r>
                        <a:rPr kumimoji="1" lang="en-US" altLang="ja-JP" sz="1050" b="0" kern="1200">
                          <a:solidFill>
                            <a:schemeClr val="tx1"/>
                          </a:solidFill>
                          <a:latin typeface="+mn-lt"/>
                          <a:ea typeface="+mn-ea"/>
                          <a:cs typeface="+mn-cs"/>
                        </a:rPr>
                        <a:t>28</a:t>
                      </a:r>
                      <a:r>
                        <a:rPr kumimoji="1" lang="ja-JP" altLang="en-US" sz="1050" b="0" kern="1200">
                          <a:solidFill>
                            <a:schemeClr val="tx1"/>
                          </a:solidFill>
                          <a:latin typeface="+mn-lt"/>
                          <a:ea typeface="+mn-ea"/>
                          <a:cs typeface="+mn-cs"/>
                        </a:rPr>
                        <a:t>日</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32663897"/>
                  </a:ext>
                </a:extLst>
              </a:tr>
              <a:tr h="442158">
                <a:tc rowSpan="4">
                  <a:txBody>
                    <a:body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主な調査事項</a:t>
                      </a:r>
                      <a:endParaRPr kumimoji="1" lang="en-US" altLang="ja-JP" sz="1050" b="0">
                        <a:solidFill>
                          <a:schemeClr val="tx1"/>
                        </a:solidFill>
                      </a:endParaRPr>
                    </a:p>
                    <a:p>
                      <a:pPr marL="0" indent="0" algn="l">
                        <a:spcBef>
                          <a:spcPts val="200"/>
                        </a:spcBef>
                        <a:buFont typeface="Arial" panose="020B0604020202020204" pitchFamily="34" charset="0"/>
                        <a:buNone/>
                      </a:pP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defTabSz="914400" rtl="0" eaLnBrk="1" latinLnBrk="0" hangingPunct="1">
                        <a:spcBef>
                          <a:spcPts val="200"/>
                        </a:spcBef>
                        <a:buFont typeface="Arial" panose="020B0604020202020204" pitchFamily="34" charset="0"/>
                        <a:buNone/>
                      </a:pPr>
                      <a:r>
                        <a:rPr kumimoji="1" lang="en-US" altLang="ja-JP" sz="1050" b="0" kern="1200">
                          <a:solidFill>
                            <a:schemeClr val="tx1"/>
                          </a:solidFill>
                          <a:latin typeface="+mn-lt"/>
                          <a:ea typeface="+mn-ea"/>
                          <a:cs typeface="+mn-cs"/>
                        </a:rPr>
                        <a:t>【</a:t>
                      </a:r>
                      <a:r>
                        <a:rPr kumimoji="1" lang="ja-JP" altLang="en-US" sz="1050" b="0" kern="1200">
                          <a:solidFill>
                            <a:schemeClr val="tx1"/>
                          </a:solidFill>
                          <a:latin typeface="+mn-lt"/>
                          <a:ea typeface="+mn-ea"/>
                          <a:cs typeface="+mn-cs"/>
                        </a:rPr>
                        <a:t>自治体概要</a:t>
                      </a:r>
                      <a:r>
                        <a:rPr kumimoji="1" lang="en-US" altLang="ja-JP" sz="1050" b="0" kern="1200">
                          <a:solidFill>
                            <a:schemeClr val="tx1"/>
                          </a:solidFill>
                          <a:latin typeface="+mn-lt"/>
                          <a:ea typeface="+mn-ea"/>
                          <a:cs typeface="+mn-cs"/>
                        </a:rPr>
                        <a:t>】</a:t>
                      </a: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自治体名、連絡先、要保護・要支援児童数、本事業実施有無、量の見込み算出状況</a:t>
                      </a:r>
                      <a:endParaRPr kumimoji="1" lang="en-US" altLang="ja-JP" sz="1050" b="0" kern="1200">
                        <a:solidFill>
                          <a:schemeClr val="tx1"/>
                        </a:solidFill>
                        <a:latin typeface="+mn-lt"/>
                        <a:ea typeface="+mn-ea"/>
                        <a:cs typeface="+mn-cs"/>
                      </a:endParaRPr>
                    </a:p>
                    <a:p>
                      <a:pPr marL="0" indent="0" algn="l" defTabSz="914400" rtl="0" eaLnBrk="1" latinLnBrk="0" hangingPunct="1">
                        <a:spcBef>
                          <a:spcPts val="200"/>
                        </a:spcBef>
                        <a:buFont typeface="Arial" panose="020B0604020202020204" pitchFamily="34" charset="0"/>
                        <a:buNone/>
                      </a:pPr>
                      <a:endParaRPr kumimoji="1" lang="en-US" altLang="ja-JP" sz="1050" b="0" kern="1200">
                        <a:solidFill>
                          <a:schemeClr val="tx1"/>
                        </a:solidFill>
                        <a:latin typeface="+mn-lt"/>
                        <a:ea typeface="+mn-ea"/>
                        <a:cs typeface="+mn-cs"/>
                      </a:endParaRPr>
                    </a:p>
                    <a:p>
                      <a:pPr marL="0" indent="0" algn="l" defTabSz="914400" rtl="0" eaLnBrk="1" latinLnBrk="0" hangingPunct="1">
                        <a:spcBef>
                          <a:spcPts val="200"/>
                        </a:spcBef>
                        <a:buFont typeface="Arial" panose="020B0604020202020204" pitchFamily="34" charset="0"/>
                        <a:buNone/>
                      </a:pPr>
                      <a:r>
                        <a:rPr kumimoji="1" lang="en-US" altLang="ja-JP" sz="1050" b="0" kern="1200">
                          <a:solidFill>
                            <a:schemeClr val="tx1"/>
                          </a:solidFill>
                          <a:latin typeface="+mn-lt"/>
                          <a:ea typeface="+mn-ea"/>
                          <a:cs typeface="+mn-cs"/>
                        </a:rPr>
                        <a:t>【</a:t>
                      </a:r>
                      <a:r>
                        <a:rPr kumimoji="1" lang="ja-JP" altLang="en-US" sz="1050" b="0" kern="1200">
                          <a:solidFill>
                            <a:schemeClr val="tx1"/>
                          </a:solidFill>
                          <a:latin typeface="+mn-lt"/>
                          <a:ea typeface="+mn-ea"/>
                          <a:cs typeface="+mn-cs"/>
                        </a:rPr>
                        <a:t>児童育成支援拠点事業実施自治体</a:t>
                      </a:r>
                      <a:r>
                        <a:rPr kumimoji="1" lang="en-US" altLang="ja-JP" sz="1050" b="0" kern="1200">
                          <a:solidFill>
                            <a:schemeClr val="tx1"/>
                          </a:solidFill>
                          <a:latin typeface="+mn-lt"/>
                          <a:ea typeface="+mn-ea"/>
                          <a:cs typeface="+mn-cs"/>
                        </a:rPr>
                        <a:t>】</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indent="-171450" algn="l" defTabSz="914400" rtl="0" eaLnBrk="1" latinLnBrk="0" hangingPunct="1">
                        <a:spcBef>
                          <a:spcPts val="200"/>
                        </a:spcBef>
                        <a:buFont typeface="Arial" panose="020B0604020202020204" pitchFamily="34" charset="0"/>
                        <a:buChar char="•"/>
                      </a:pPr>
                      <a:endParaRPr kumimoji="1" lang="ja-JP" altLang="en-US" sz="1050" b="0" kern="1200">
                        <a:solidFill>
                          <a:schemeClr val="tx1"/>
                        </a:solidFill>
                        <a:latin typeface="+mn-lt"/>
                        <a:ea typeface="+mn-ea"/>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0750307"/>
                  </a:ext>
                </a:extLst>
              </a:tr>
              <a:tr h="837393">
                <a:tc vMerge="1">
                  <a:txBody>
                    <a:bodyPr/>
                    <a:lstStyle/>
                    <a:p>
                      <a:endParaRPr kumimoji="1" lang="ja-JP" altLang="en-US"/>
                    </a:p>
                  </a:txBody>
                  <a:tcPr/>
                </a:tc>
                <a:tc>
                  <a:txBody>
                    <a:bodyPr/>
                    <a:lstStyle/>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基礎情報</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施設概要</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職員配置状況・研修</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支援内容</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利用対象者</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endParaRPr kumimoji="1" lang="en-US" altLang="ja-JP" sz="1050" b="0" kern="1200">
                        <a:solidFill>
                          <a:schemeClr val="tx1"/>
                        </a:solidFill>
                        <a:latin typeface="+mn-lt"/>
                        <a:ea typeface="+mn-ea"/>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支援の流れ</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アセスメントの状況</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個人情報の取り扱い</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外部機関との連携</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財団等からの助成</a:t>
                      </a:r>
                      <a:endParaRPr kumimoji="1" lang="en-US" altLang="ja-JP" sz="1050" b="0" kern="1200">
                        <a:solidFill>
                          <a:schemeClr val="tx1"/>
                        </a:solidFill>
                        <a:latin typeface="+mn-lt"/>
                        <a:ea typeface="+mn-ea"/>
                        <a:cs typeface="+mn-cs"/>
                      </a:endParaRPr>
                    </a:p>
                    <a:p>
                      <a:pPr marL="171450" indent="-171450" algn="l" defTabSz="914400" rtl="0" eaLnBrk="1" latinLnBrk="0" hangingPunct="1">
                        <a:spcBef>
                          <a:spcPts val="200"/>
                        </a:spcBef>
                        <a:buFont typeface="Arial" panose="020B0604020202020204" pitchFamily="34" charset="0"/>
                        <a:buChar char="•"/>
                      </a:pPr>
                      <a:r>
                        <a:rPr kumimoji="1" lang="ja-JP" altLang="en-US" sz="1050" b="0" kern="1200">
                          <a:solidFill>
                            <a:schemeClr val="tx1"/>
                          </a:solidFill>
                          <a:latin typeface="+mn-lt"/>
                          <a:ea typeface="+mn-ea"/>
                          <a:cs typeface="+mn-cs"/>
                        </a:rPr>
                        <a:t>課題</a:t>
                      </a:r>
                      <a:endParaRPr kumimoji="1" lang="en-US" altLang="ja-JP" sz="1050" b="0" kern="1200">
                        <a:solidFill>
                          <a:schemeClr val="tx1"/>
                        </a:solidFill>
                        <a:latin typeface="+mn-lt"/>
                        <a:ea typeface="+mn-ea"/>
                        <a:cs typeface="+mn-cs"/>
                      </a:endParaRPr>
                    </a:p>
                  </a:txBody>
                  <a:tcPr marL="91441" marR="91441">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5563118"/>
                  </a:ext>
                </a:extLst>
              </a:tr>
              <a:tr h="178668">
                <a:tc vMerge="1">
                  <a:txBody>
                    <a:bodyPr/>
                    <a:lstStyle/>
                    <a:p>
                      <a:pPr marL="0" indent="0" algn="l">
                        <a:spcBef>
                          <a:spcPts val="200"/>
                        </a:spcBef>
                        <a:buFont typeface="Arial" panose="020B0604020202020204" pitchFamily="34" charset="0"/>
                        <a:buNone/>
                      </a:pP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defTabSz="914400" rtl="0" eaLnBrk="1" latinLnBrk="0" hangingPunct="1">
                        <a:spcBef>
                          <a:spcPts val="200"/>
                        </a:spcBef>
                        <a:buFont typeface="Arial" panose="020B0604020202020204" pitchFamily="34" charset="0"/>
                        <a:buNone/>
                      </a:pPr>
                      <a:r>
                        <a:rPr kumimoji="1" lang="en-US" altLang="ja-JP" sz="1050" b="0" kern="1200">
                          <a:solidFill>
                            <a:schemeClr val="tx1"/>
                          </a:solidFill>
                          <a:latin typeface="+mn-lt"/>
                          <a:ea typeface="+mn-ea"/>
                          <a:cs typeface="+mn-cs"/>
                        </a:rPr>
                        <a:t>【</a:t>
                      </a:r>
                      <a:r>
                        <a:rPr kumimoji="1" lang="ja-JP" altLang="en-US" sz="1050" b="0" kern="1200">
                          <a:solidFill>
                            <a:schemeClr val="tx1"/>
                          </a:solidFill>
                          <a:latin typeface="+mn-lt"/>
                          <a:ea typeface="+mn-ea"/>
                          <a:cs typeface="+mn-cs"/>
                        </a:rPr>
                        <a:t>児童育成支援拠点事業未実施自治体</a:t>
                      </a:r>
                      <a:r>
                        <a:rPr kumimoji="1" lang="en-US" altLang="ja-JP" sz="1050" b="0" kern="1200">
                          <a:solidFill>
                            <a:schemeClr val="tx1"/>
                          </a:solidFill>
                          <a:latin typeface="+mn-lt"/>
                          <a:ea typeface="+mn-ea"/>
                          <a:cs typeface="+mn-cs"/>
                        </a:rPr>
                        <a:t>】</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indent="-171450" algn="l" defTabSz="914400" rtl="0" eaLnBrk="1" latinLnBrk="0" hangingPunct="1">
                        <a:spcBef>
                          <a:spcPts val="200"/>
                        </a:spcBef>
                        <a:buFont typeface="Arial" panose="020B0604020202020204" pitchFamily="34" charset="0"/>
                        <a:buChar char="•"/>
                      </a:pPr>
                      <a:endParaRPr kumimoji="1" lang="en-US" altLang="ja-JP" sz="1050" b="0" kern="1200">
                        <a:solidFill>
                          <a:schemeClr val="tx1"/>
                        </a:solidFill>
                        <a:latin typeface="+mn-lt"/>
                        <a:ea typeface="+mn-ea"/>
                        <a:cs typeface="+mn-cs"/>
                      </a:endParaRPr>
                    </a:p>
                  </a:txBody>
                  <a:tcPr marL="91441" marR="91441">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548133"/>
                  </a:ext>
                </a:extLst>
              </a:tr>
              <a:tr h="360161">
                <a:tc vMerge="1">
                  <a:txBody>
                    <a:bodyPr/>
                    <a:lstStyle/>
                    <a:p>
                      <a:pPr marL="0" indent="0" algn="l">
                        <a:spcBef>
                          <a:spcPts val="200"/>
                        </a:spcBef>
                        <a:buFont typeface="Arial" panose="020B0604020202020204" pitchFamily="34" charset="0"/>
                        <a:buNone/>
                      </a:pP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1050" b="0" kern="1200">
                          <a:solidFill>
                            <a:schemeClr val="tx1"/>
                          </a:solidFill>
                          <a:latin typeface="+mn-lt"/>
                          <a:ea typeface="+mn-ea"/>
                          <a:cs typeface="+mn-cs"/>
                        </a:rPr>
                        <a:t>事業検討状況</a:t>
                      </a:r>
                      <a:endParaRPr kumimoji="1" lang="en-US" altLang="ja-JP" sz="1050" b="0" kern="1200">
                        <a:solidFill>
                          <a:schemeClr val="tx1"/>
                        </a:solidFill>
                        <a:latin typeface="+mn-lt"/>
                        <a:ea typeface="+mn-ea"/>
                        <a:cs typeface="+mn-cs"/>
                      </a:endParaRP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1050" b="0" kern="1200">
                          <a:solidFill>
                            <a:schemeClr val="tx1"/>
                          </a:solidFill>
                          <a:latin typeface="+mn-lt"/>
                          <a:ea typeface="+mn-ea"/>
                          <a:cs typeface="+mn-cs"/>
                        </a:rPr>
                        <a:t>事業開始にあたっての課題</a:t>
                      </a:r>
                    </a:p>
                  </a:txBody>
                  <a:tcPr marL="91441" marR="91441">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914400" rtl="0" eaLnBrk="1" latinLnBrk="0" hangingPunct="1">
                        <a:spcBef>
                          <a:spcPts val="200"/>
                        </a:spcBef>
                        <a:buFont typeface="Arial" panose="020B0604020202020204" pitchFamily="34" charset="0"/>
                        <a:buChar char="•"/>
                      </a:pPr>
                      <a:endParaRPr kumimoji="1" lang="en-US" altLang="ja-JP" sz="1050" b="0" kern="1200">
                        <a:solidFill>
                          <a:schemeClr val="tx1"/>
                        </a:solidFill>
                        <a:latin typeface="+mn-lt"/>
                        <a:ea typeface="+mn-ea"/>
                        <a:cs typeface="+mn-cs"/>
                      </a:endParaRPr>
                    </a:p>
                  </a:txBody>
                  <a:tcPr marL="91441" marR="91441">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8030001"/>
                  </a:ext>
                </a:extLst>
              </a:tr>
            </a:tbl>
          </a:graphicData>
        </a:graphic>
      </p:graphicFrame>
      <p:sp>
        <p:nvSpPr>
          <p:cNvPr id="8" name="テキスト ボックス 7">
            <a:extLst>
              <a:ext uri="{FF2B5EF4-FFF2-40B4-BE49-F238E27FC236}">
                <a16:creationId xmlns:a16="http://schemas.microsoft.com/office/drawing/2014/main" id="{E476FEDF-16B6-1B17-2C32-611CF9494436}"/>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Tree>
    <p:extLst>
      <p:ext uri="{BB962C8B-B14F-4D97-AF65-F5344CB8AC3E}">
        <p14:creationId xmlns:p14="http://schemas.microsoft.com/office/powerpoint/2010/main" val="177079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9FCF-A66E-D67B-AF5F-85CC3F9044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07CA61-1DB3-353A-9AB8-C130F4414663}"/>
              </a:ext>
            </a:extLst>
          </p:cNvPr>
          <p:cNvSpPr>
            <a:spLocks noGrp="1"/>
          </p:cNvSpPr>
          <p:nvPr>
            <p:ph type="title"/>
          </p:nvPr>
        </p:nvSpPr>
        <p:spPr/>
        <p:txBody>
          <a:bodyPr/>
          <a:lstStyle/>
          <a:p>
            <a:r>
              <a:rPr lang="ja-JP" altLang="en-US"/>
              <a:t>国が掲示する算出方法</a:t>
            </a:r>
            <a:r>
              <a:rPr lang="ja-JP" altLang="en-US">
                <a:solidFill>
                  <a:srgbClr val="FF0000"/>
                </a:solidFill>
              </a:rPr>
              <a:t>以外</a:t>
            </a:r>
            <a:r>
              <a:rPr lang="ja-JP" altLang="en-US"/>
              <a:t>で算出するを選択した自治体　自由回答（</a:t>
            </a:r>
            <a:r>
              <a:rPr lang="en-US" altLang="ja-JP"/>
              <a:t>1/4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FFFB0D53-05D1-C732-2977-EEC20C8D7964}"/>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30269871-4964-1A89-3491-E236A23FCD22}"/>
              </a:ext>
            </a:extLst>
          </p:cNvPr>
          <p:cNvGraphicFramePr>
            <a:graphicFrameLocks noGrp="1"/>
          </p:cNvGraphicFramePr>
          <p:nvPr>
            <p:extLst>
              <p:ext uri="{D42A27DB-BD31-4B8C-83A1-F6EECF244321}">
                <p14:modId xmlns:p14="http://schemas.microsoft.com/office/powerpoint/2010/main" val="312950838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7C130D6D-24D5-BC07-EDC0-DB0591856E9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11416AF4-7C80-0B29-B19B-8894B738563B}"/>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令和９年度事業実施として計画に見込量を算出している。算定は令和６年度の要保護児童対策協議会の世帯数３０世帯と児童数６２人から利用が望ましい児童数や令和７年度以降の推計児童人口を勘案して算出した。</a:t>
            </a:r>
          </a:p>
          <a:p>
            <a:pPr marL="92075" indent="-92075">
              <a:buFont typeface="Arial" panose="020B0604020202020204" pitchFamily="34" charset="0"/>
              <a:buChar char="•"/>
            </a:pPr>
            <a:r>
              <a:rPr lang="ja-JP" altLang="en-US" sz="900"/>
              <a:t>令和９年度より事業開始のため令和９年度以降について算出（令和７・８年度は算出していない） 県の虐待発生比率に基づき見込を算出</a:t>
            </a:r>
          </a:p>
          <a:p>
            <a:pPr marL="92075" indent="-92075">
              <a:buFont typeface="Arial" panose="020B0604020202020204" pitchFamily="34" charset="0"/>
              <a:buChar char="•"/>
            </a:pPr>
            <a:r>
              <a:rPr lang="ja-JP" altLang="en-US" sz="900"/>
              <a:t>令和</a:t>
            </a:r>
            <a:r>
              <a:rPr lang="en-US" altLang="ja-JP" sz="900"/>
              <a:t>8</a:t>
            </a:r>
            <a:r>
              <a:rPr lang="ja-JP" altLang="en-US" sz="900"/>
              <a:t>年度設置予定の拠点の定員が確保量に対し、見込量は人口児童数増減割合を乗じ、利用見込数により</a:t>
            </a:r>
          </a:p>
          <a:p>
            <a:pPr marL="92075" indent="-92075">
              <a:buFont typeface="Arial" panose="020B0604020202020204" pitchFamily="34" charset="0"/>
              <a:buChar char="•"/>
            </a:pPr>
            <a:r>
              <a:rPr lang="ja-JP" altLang="en-US" sz="900"/>
              <a:t>令和</a:t>
            </a:r>
            <a:r>
              <a:rPr lang="en-US" altLang="ja-JP" sz="900"/>
              <a:t>7</a:t>
            </a:r>
            <a:r>
              <a:rPr lang="ja-JP" altLang="en-US" sz="900"/>
              <a:t>年度以降は、令和</a:t>
            </a:r>
            <a:r>
              <a:rPr lang="en-US" altLang="ja-JP" sz="900"/>
              <a:t>5</a:t>
            </a:r>
            <a:r>
              <a:rPr lang="ja-JP" altLang="en-US" sz="900"/>
              <a:t>年度実績と令和</a:t>
            </a:r>
            <a:r>
              <a:rPr lang="en-US" altLang="ja-JP" sz="900"/>
              <a:t>6</a:t>
            </a:r>
            <a:r>
              <a:rPr lang="ja-JP" altLang="en-US" sz="900"/>
              <a:t>年度実績（アウトリーチ中の人数含む）の平均値とした</a:t>
            </a:r>
          </a:p>
          <a:p>
            <a:pPr marL="92075" indent="-92075">
              <a:buFont typeface="Arial" panose="020B0604020202020204" pitchFamily="34" charset="0"/>
              <a:buChar char="•"/>
            </a:pPr>
            <a:r>
              <a:rPr lang="ja-JP" altLang="en-US" sz="900"/>
              <a:t>令和</a:t>
            </a:r>
            <a:r>
              <a:rPr lang="en-US" altLang="ja-JP" sz="900"/>
              <a:t>7</a:t>
            </a:r>
            <a:r>
              <a:rPr lang="ja-JP" altLang="en-US" sz="900"/>
              <a:t>年度は算出していない</a:t>
            </a:r>
          </a:p>
          <a:p>
            <a:pPr marL="92075" indent="-92075">
              <a:buFont typeface="Arial" panose="020B0604020202020204" pitchFamily="34" charset="0"/>
              <a:buChar char="•"/>
            </a:pPr>
            <a:r>
              <a:rPr lang="ja-JP" altLang="en-US" sz="900"/>
              <a:t>令和</a:t>
            </a:r>
            <a:r>
              <a:rPr lang="en-US" altLang="ja-JP" sz="900"/>
              <a:t>6</a:t>
            </a:r>
            <a:r>
              <a:rPr lang="ja-JP" altLang="en-US" sz="900"/>
              <a:t>年度の実績を勘案し算出</a:t>
            </a:r>
          </a:p>
          <a:p>
            <a:pPr marL="92075" indent="-92075">
              <a:buFont typeface="Arial" panose="020B0604020202020204" pitchFamily="34" charset="0"/>
              <a:buChar char="•"/>
            </a:pPr>
            <a:r>
              <a:rPr lang="ja-JP" altLang="en-US" sz="900"/>
              <a:t>令和６年度に全区のこども関係部署に調査を行い、対象者数を算出しています。調査にあたっては、あいまいな状況設定では回答が困難であるということから下記のような条件設定をしたうえで回答を依頼しています。 「要保護児童等進行管理台帳の登録児童（６～</a:t>
            </a:r>
            <a:r>
              <a:rPr lang="en-US" altLang="ja-JP" sz="900"/>
              <a:t>15</a:t>
            </a:r>
            <a:r>
              <a:rPr lang="ja-JP" altLang="en-US" sz="900"/>
              <a:t>歳または小１～中３）のうち、他の事業や支援と比較して「基本的な生活習慣や学習習慣を身に付けるなどの支援を行う事業」に繋げる優先度が高い児童は何人いますか。」 なお、要保護児童等進行管理台帳に登録されている児童だけが対象とは考えていませんが、調査の実施にあたってはこのような方法しかなかったというのが実情です。当事業の対象にすべき児童に関しては、この人数で決して収まるものではないと考えています。</a:t>
            </a:r>
          </a:p>
          <a:p>
            <a:pPr marL="92075" indent="-92075">
              <a:buFont typeface="Arial" panose="020B0604020202020204" pitchFamily="34" charset="0"/>
              <a:buChar char="•"/>
            </a:pPr>
            <a:r>
              <a:rPr lang="ja-JP" altLang="en-US" sz="900"/>
              <a:t>令和６年度４月時点の要保護児童数</a:t>
            </a:r>
          </a:p>
          <a:p>
            <a:pPr marL="92075" indent="-92075">
              <a:buFont typeface="Arial" panose="020B0604020202020204" pitchFamily="34" charset="0"/>
              <a:buChar char="•"/>
            </a:pPr>
            <a:r>
              <a:rPr lang="ja-JP" altLang="en-US" sz="900"/>
              <a:t>令和</a:t>
            </a:r>
            <a:r>
              <a:rPr lang="en-US" altLang="ja-JP" sz="900"/>
              <a:t>5</a:t>
            </a:r>
            <a:r>
              <a:rPr lang="ja-JP" altLang="en-US" sz="900"/>
              <a:t>年度からの実績値により算出</a:t>
            </a:r>
          </a:p>
          <a:p>
            <a:pPr marL="92075" indent="-92075">
              <a:buFont typeface="Arial" panose="020B0604020202020204" pitchFamily="34" charset="0"/>
              <a:buChar char="•"/>
            </a:pPr>
            <a:r>
              <a:rPr lang="ja-JP" altLang="en-US" sz="900"/>
              <a:t>令和４年度から試行的に事業を実施しており、本事業は人口推移との連動が弱いことが想定されることから、実績を基に量の見込み（利用児童生徒数）を算出。事業展開の見通し等を踏まえ、計算に依らず固定値を当てはめている。（参考：令和４年度実績　</a:t>
            </a:r>
            <a:r>
              <a:rPr lang="en-US" altLang="ja-JP" sz="900"/>
              <a:t>37</a:t>
            </a:r>
            <a:r>
              <a:rPr lang="ja-JP" altLang="en-US" sz="900"/>
              <a:t>人、令和５年度実績　</a:t>
            </a:r>
            <a:r>
              <a:rPr lang="en-US" altLang="ja-JP" sz="900"/>
              <a:t>46</a:t>
            </a:r>
            <a:r>
              <a:rPr lang="ja-JP" altLang="en-US" sz="900"/>
              <a:t>人）</a:t>
            </a:r>
          </a:p>
          <a:p>
            <a:pPr marL="92075" indent="-92075">
              <a:buFont typeface="Arial" panose="020B0604020202020204" pitchFamily="34" charset="0"/>
              <a:buChar char="•"/>
            </a:pPr>
            <a:r>
              <a:rPr lang="ja-JP" altLang="en-US" sz="900"/>
              <a:t>令和</a:t>
            </a:r>
            <a:r>
              <a:rPr lang="en-US" altLang="ja-JP" sz="900"/>
              <a:t>2</a:t>
            </a:r>
            <a:r>
              <a:rPr lang="ja-JP" altLang="en-US" sz="900"/>
              <a:t>年度から令和</a:t>
            </a:r>
            <a:r>
              <a:rPr lang="en-US" altLang="ja-JP" sz="900"/>
              <a:t>5</a:t>
            </a:r>
            <a:r>
              <a:rPr lang="ja-JP" altLang="en-US" sz="900"/>
              <a:t>年度の児童虐待の平均発生率</a:t>
            </a:r>
            <a:r>
              <a:rPr lang="en-US" altLang="ja-JP" sz="900"/>
              <a:t>×</a:t>
            </a:r>
            <a:r>
              <a:rPr lang="ja-JP" altLang="en-US" sz="900"/>
              <a:t>就学時の総数</a:t>
            </a:r>
          </a:p>
          <a:p>
            <a:pPr marL="92075" indent="-92075">
              <a:buFont typeface="Arial" panose="020B0604020202020204" pitchFamily="34" charset="0"/>
              <a:buChar char="•"/>
            </a:pPr>
            <a:r>
              <a:rPr lang="ja-JP" altLang="en-US" sz="900"/>
              <a:t>令和</a:t>
            </a:r>
            <a:r>
              <a:rPr lang="en-US" altLang="ja-JP" sz="900"/>
              <a:t>11</a:t>
            </a:r>
            <a:r>
              <a:rPr lang="ja-JP" altLang="en-US" sz="900"/>
              <a:t>年度開始予定としているため、令和</a:t>
            </a:r>
            <a:r>
              <a:rPr lang="en-US" altLang="ja-JP" sz="900"/>
              <a:t>7</a:t>
            </a:r>
            <a:r>
              <a:rPr lang="ja-JP" altLang="en-US" sz="900"/>
              <a:t>年度から令和</a:t>
            </a:r>
            <a:r>
              <a:rPr lang="en-US" altLang="ja-JP" sz="900"/>
              <a:t>10</a:t>
            </a:r>
            <a:r>
              <a:rPr lang="ja-JP" altLang="en-US" sz="900"/>
              <a:t>年度までの対象児童数を</a:t>
            </a:r>
            <a:r>
              <a:rPr lang="en-US" altLang="ja-JP" sz="900"/>
              <a:t>0</a:t>
            </a:r>
            <a:r>
              <a:rPr lang="ja-JP" altLang="en-US" sz="900"/>
              <a:t>と設定。 令和</a:t>
            </a:r>
            <a:r>
              <a:rPr lang="en-US" altLang="ja-JP" sz="900"/>
              <a:t>11</a:t>
            </a:r>
            <a:r>
              <a:rPr lang="ja-JP" altLang="en-US" sz="900"/>
              <a:t>年度は養育環境等に課題がある児童数から勘案し、</a:t>
            </a:r>
            <a:r>
              <a:rPr lang="en-US" altLang="ja-JP" sz="900"/>
              <a:t>5</a:t>
            </a:r>
            <a:r>
              <a:rPr lang="ja-JP" altLang="en-US" sz="900"/>
              <a:t>人と設定している。</a:t>
            </a:r>
          </a:p>
          <a:p>
            <a:pPr marL="92075" indent="-92075">
              <a:buFont typeface="Arial" panose="020B0604020202020204" pitchFamily="34" charset="0"/>
              <a:buChar char="•"/>
            </a:pPr>
            <a:r>
              <a:rPr lang="ja-JP" altLang="en-US" sz="900"/>
              <a:t>類似事業との整合を図りつつ、量の見込みを</a:t>
            </a:r>
            <a:r>
              <a:rPr lang="en-US" altLang="ja-JP" sz="900"/>
              <a:t>1</a:t>
            </a:r>
            <a:r>
              <a:rPr lang="ja-JP" altLang="en-US" sz="900"/>
              <a:t>か所と算出。</a:t>
            </a:r>
          </a:p>
          <a:p>
            <a:pPr marL="92075" indent="-92075">
              <a:buFont typeface="Arial" panose="020B0604020202020204" pitchFamily="34" charset="0"/>
              <a:buChar char="•"/>
            </a:pPr>
            <a:r>
              <a:rPr lang="ja-JP" altLang="en-US" sz="900"/>
              <a:t>類似の実施済み事業として把握している人数にて推計</a:t>
            </a:r>
          </a:p>
          <a:p>
            <a:pPr marL="92075" indent="-92075">
              <a:buFont typeface="Arial" panose="020B0604020202020204" pitchFamily="34" charset="0"/>
              <a:buChar char="•"/>
            </a:pPr>
            <a:r>
              <a:rPr lang="ja-JP" altLang="en-US" sz="900"/>
              <a:t>量は見込まれていませんが、事業の必要がある場合には適切な対応がとれる体制を確保します。</a:t>
            </a:r>
          </a:p>
          <a:p>
            <a:pPr marL="92075" indent="-92075">
              <a:buFont typeface="Arial" panose="020B0604020202020204" pitchFamily="34" charset="0"/>
              <a:buChar char="•"/>
            </a:pPr>
            <a:r>
              <a:rPr lang="ja-JP" altLang="en-US" sz="900"/>
              <a:t>利用登録人数の実績を基に設定</a:t>
            </a:r>
            <a:endParaRPr lang="en-US" altLang="ja-JP" sz="900"/>
          </a:p>
          <a:p>
            <a:endParaRPr lang="en-US" altLang="ja-JP" sz="900"/>
          </a:p>
          <a:p>
            <a:endParaRPr lang="ja-JP" altLang="en-US" sz="900"/>
          </a:p>
          <a:p>
            <a:pPr marL="92075" indent="-92075">
              <a:buFont typeface="Arial" panose="020B0604020202020204" pitchFamily="34" charset="0"/>
              <a:buChar char="•"/>
            </a:pPr>
            <a:r>
              <a:rPr lang="ja-JP" altLang="en-US" sz="900"/>
              <a:t>利用者希望把握調査等によらず、要保護児童及び要支援児童等の数等を勘案し当該算出方法（量の見込み＝推計児童数（人）</a:t>
            </a:r>
            <a:r>
              <a:rPr lang="en-US" altLang="ja-JP" sz="900"/>
              <a:t>×</a:t>
            </a:r>
            <a:r>
              <a:rPr lang="ja-JP" altLang="en-US" sz="900"/>
              <a:t>対象世帯数（世帯）／６歳以上の児童数（人））により算出することになっているが、令和６年度現在市において直営での事業実施は考えていないこと、また、委託での実施についても実施可能な事業者がいないことから、計画期間中に実施可能な事業者を開拓し実施することとする。</a:t>
            </a:r>
            <a:r>
              <a:rPr lang="en-US" altLang="ja-JP" sz="900"/>
              <a:t>2027</a:t>
            </a:r>
            <a:r>
              <a:rPr lang="ja-JP" altLang="en-US" sz="900"/>
              <a:t>（令和</a:t>
            </a:r>
            <a:r>
              <a:rPr lang="en-US" altLang="ja-JP" sz="900"/>
              <a:t>9</a:t>
            </a:r>
            <a:r>
              <a:rPr lang="ja-JP" altLang="en-US" sz="900"/>
              <a:t>）年度からの事業実施を目指し、</a:t>
            </a:r>
            <a:r>
              <a:rPr lang="en-US" altLang="ja-JP" sz="900"/>
              <a:t>1</a:t>
            </a:r>
            <a:r>
              <a:rPr lang="ja-JP" altLang="en-US" sz="900"/>
              <a:t>施設の定員が</a:t>
            </a:r>
            <a:r>
              <a:rPr lang="en-US" altLang="ja-JP" sz="900"/>
              <a:t>20</a:t>
            </a:r>
            <a:r>
              <a:rPr lang="ja-JP" altLang="en-US" sz="900"/>
              <a:t>人であることから、量の見込みを</a:t>
            </a:r>
            <a:r>
              <a:rPr lang="en-US" altLang="ja-JP" sz="900"/>
              <a:t>20</a:t>
            </a:r>
            <a:r>
              <a:rPr lang="ja-JP" altLang="en-US" sz="900"/>
              <a:t>人とする。</a:t>
            </a:r>
          </a:p>
          <a:p>
            <a:pPr marL="92075" indent="-92075">
              <a:buFont typeface="Arial" panose="020B0604020202020204" pitchFamily="34" charset="0"/>
              <a:buChar char="•"/>
            </a:pPr>
            <a:r>
              <a:rPr lang="ja-JP" altLang="en-US" sz="900"/>
              <a:t>利用が望ましいと考えられる児童数を勘案した量の見込みに対応している</a:t>
            </a:r>
          </a:p>
          <a:p>
            <a:pPr marL="92075" indent="-92075">
              <a:buFont typeface="Arial" panose="020B0604020202020204" pitchFamily="34" charset="0"/>
              <a:buChar char="•"/>
            </a:pPr>
            <a:r>
              <a:rPr lang="ja-JP" altLang="en-US" sz="900"/>
              <a:t>要保護児童等のうち対象になり得る３名を算出</a:t>
            </a:r>
          </a:p>
          <a:p>
            <a:pPr marL="92075" indent="-92075">
              <a:buFont typeface="Arial" panose="020B0604020202020204" pitchFamily="34" charset="0"/>
              <a:buChar char="•"/>
            </a:pPr>
            <a:r>
              <a:rPr lang="ja-JP" altLang="en-US" sz="900"/>
              <a:t>要保護児童台帳登録者（小学生以上）において、相談種別が「ネグレクト」または「養護その他」の児童数内、利用が見込まれる数</a:t>
            </a:r>
          </a:p>
          <a:p>
            <a:pPr marL="92075" indent="-92075">
              <a:buFont typeface="Arial" panose="020B0604020202020204" pitchFamily="34" charset="0"/>
              <a:buChar char="•"/>
            </a:pPr>
            <a:r>
              <a:rPr lang="ja-JP" altLang="en-US" sz="900"/>
              <a:t>要保護児童対策地域協議会及び子ども若者支援地域協議会に登録のある児童のうち、利用が見込まれる児童の実人数を集計</a:t>
            </a:r>
          </a:p>
          <a:p>
            <a:pPr marL="92075" indent="-92075">
              <a:buFont typeface="Arial" panose="020B0604020202020204" pitchFamily="34" charset="0"/>
              <a:buChar char="•"/>
            </a:pPr>
            <a:r>
              <a:rPr lang="ja-JP" altLang="en-US" sz="900"/>
              <a:t>要保護児童対策地域協議会及び子ども若者支援地域協議会において登録している児童のうち、対象となる児童の実人数を集計</a:t>
            </a:r>
          </a:p>
          <a:p>
            <a:pPr marL="92075" indent="-92075">
              <a:buFont typeface="Arial" panose="020B0604020202020204" pitchFamily="34" charset="0"/>
              <a:buChar char="•"/>
            </a:pPr>
            <a:r>
              <a:rPr lang="ja-JP" altLang="en-US" sz="900"/>
              <a:t>要保護児童対策地域協議会の把握する要支援及び要保護の対象となる児童数及び不登校にかかる情報を勘案して、想定児童数を設定。</a:t>
            </a:r>
          </a:p>
          <a:p>
            <a:pPr marL="92075" indent="-92075">
              <a:buFont typeface="Arial" panose="020B0604020202020204" pitchFamily="34" charset="0"/>
              <a:buChar char="•"/>
            </a:pPr>
            <a:r>
              <a:rPr lang="ja-JP" altLang="en-US" sz="900"/>
              <a:t>要保護児童対策地域協議会で把握している、本事業の利用が望ましい児童の数を設定した。</a:t>
            </a:r>
          </a:p>
          <a:p>
            <a:pPr marL="92075" indent="-92075">
              <a:buFont typeface="Arial" panose="020B0604020202020204" pitchFamily="34" charset="0"/>
              <a:buChar char="•"/>
            </a:pPr>
            <a:r>
              <a:rPr lang="ja-JP" altLang="en-US" sz="900"/>
              <a:t>要保護児童の現状から利用対象者を推計</a:t>
            </a:r>
          </a:p>
          <a:p>
            <a:pPr marL="92075" indent="-92075">
              <a:buFont typeface="Arial" panose="020B0604020202020204" pitchFamily="34" charset="0"/>
              <a:buChar char="•"/>
            </a:pPr>
            <a:r>
              <a:rPr lang="ja-JP" altLang="en-US" sz="900"/>
              <a:t>要保護児童・要支援児童の人数から算出</a:t>
            </a:r>
          </a:p>
          <a:p>
            <a:pPr marL="92075" indent="-92075">
              <a:buFont typeface="Arial" panose="020B0604020202020204" pitchFamily="34" charset="0"/>
              <a:buChar char="•"/>
            </a:pPr>
            <a:r>
              <a:rPr lang="ja-JP" altLang="en-US" sz="900"/>
              <a:t>要保護児童、要支援児童数から見込んだ</a:t>
            </a:r>
          </a:p>
          <a:p>
            <a:pPr marL="92075" indent="-92075">
              <a:buFont typeface="Arial" panose="020B0604020202020204" pitchFamily="34" charset="0"/>
              <a:buChar char="•"/>
            </a:pPr>
            <a:r>
              <a:rPr lang="ja-JP" altLang="en-US" sz="900"/>
              <a:t>要保護・要支援児童の対象者数から見込みで算出</a:t>
            </a:r>
          </a:p>
          <a:p>
            <a:pPr marL="92075" indent="-92075">
              <a:buFont typeface="Arial" panose="020B0604020202020204" pitchFamily="34" charset="0"/>
              <a:buChar char="•"/>
            </a:pPr>
            <a:r>
              <a:rPr lang="ja-JP" altLang="en-US" sz="900"/>
              <a:t>要保護・要支援児童のうち学童期以降で利用が望ましいと考えられる者を対象児童数として算定した。</a:t>
            </a:r>
          </a:p>
          <a:p>
            <a:pPr marL="92075" indent="-92075">
              <a:buFont typeface="Arial" panose="020B0604020202020204" pitchFamily="34" charset="0"/>
              <a:buChar char="•"/>
            </a:pPr>
            <a:r>
              <a:rPr lang="ja-JP" altLang="en-US" sz="900"/>
              <a:t>要対協登録児童のうち、本事業の対象と思われる人数を計上した。</a:t>
            </a:r>
          </a:p>
          <a:p>
            <a:pPr marL="92075" indent="-92075">
              <a:buFont typeface="Arial" panose="020B0604020202020204" pitchFamily="34" charset="0"/>
              <a:buChar char="•"/>
            </a:pPr>
            <a:r>
              <a:rPr lang="ja-JP" altLang="en-US" sz="900"/>
              <a:t>要対協台帳ケースから利用見込みのある児童を抽出した。</a:t>
            </a:r>
          </a:p>
          <a:p>
            <a:pPr marL="92075" indent="-92075">
              <a:buFont typeface="Arial" panose="020B0604020202020204" pitchFamily="34" charset="0"/>
              <a:buChar char="•"/>
            </a:pPr>
            <a:r>
              <a:rPr lang="ja-JP" altLang="en-US" sz="900"/>
              <a:t>要対協受理件数や支援状況など、町の現状及び国の事業内容に基づき対象児童数を算出</a:t>
            </a:r>
          </a:p>
          <a:p>
            <a:pPr marL="92075" indent="-92075">
              <a:buFont typeface="Arial" panose="020B0604020202020204" pitchFamily="34" charset="0"/>
              <a:buChar char="•"/>
            </a:pPr>
            <a:r>
              <a:rPr lang="ja-JP" altLang="en-US" sz="900"/>
              <a:t>要対協管理児童において、本事業を必要とする人数（対象児童数）を抽出し、推計児童数を乗じて見込みを算出した。</a:t>
            </a:r>
          </a:p>
          <a:p>
            <a:pPr marL="92075" indent="-92075">
              <a:buFont typeface="Arial" panose="020B0604020202020204" pitchFamily="34" charset="0"/>
              <a:buChar char="•"/>
            </a:pPr>
            <a:r>
              <a:rPr lang="ja-JP" altLang="en-US" sz="900"/>
              <a:t>要対協の人数より利用人数を算出した。</a:t>
            </a:r>
          </a:p>
          <a:p>
            <a:pPr marL="92075" indent="-92075">
              <a:buFont typeface="Arial" panose="020B0604020202020204" pitchFamily="34" charset="0"/>
              <a:buChar char="•"/>
            </a:pPr>
            <a:r>
              <a:rPr lang="ja-JP" altLang="en-US" sz="900"/>
              <a:t>要支援・要保護家庭など各家庭の養育状況や家庭環境などから見込まれる人数を計上</a:t>
            </a:r>
          </a:p>
          <a:p>
            <a:pPr marL="92075" indent="-92075">
              <a:buFont typeface="Arial" panose="020B0604020202020204" pitchFamily="34" charset="0"/>
              <a:buChar char="•"/>
            </a:pPr>
            <a:r>
              <a:rPr lang="ja-JP" altLang="en-US" sz="900"/>
              <a:t>要対協でフォローしているケースの中で本事業が必要と思われるケースを確認して算出した。</a:t>
            </a:r>
          </a:p>
        </p:txBody>
      </p:sp>
      <p:sp>
        <p:nvSpPr>
          <p:cNvPr id="7" name="テキスト ボックス 6">
            <a:extLst>
              <a:ext uri="{FF2B5EF4-FFF2-40B4-BE49-F238E27FC236}">
                <a16:creationId xmlns:a16="http://schemas.microsoft.com/office/drawing/2014/main" id="{338D8005-CABD-CA77-F5C2-2611726178B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255303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569B5-C427-D1AA-81F7-3210B4C8D2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C69248-4583-D802-4B83-4630B3B1623D}"/>
              </a:ext>
            </a:extLst>
          </p:cNvPr>
          <p:cNvSpPr>
            <a:spLocks noGrp="1"/>
          </p:cNvSpPr>
          <p:nvPr>
            <p:ph type="title"/>
          </p:nvPr>
        </p:nvSpPr>
        <p:spPr/>
        <p:txBody>
          <a:bodyPr/>
          <a:lstStyle/>
          <a:p>
            <a:r>
              <a:rPr lang="ja-JP" altLang="en-US"/>
              <a:t>国が掲示する算出方法</a:t>
            </a:r>
            <a:r>
              <a:rPr lang="ja-JP" altLang="en-US">
                <a:solidFill>
                  <a:srgbClr val="FF0000"/>
                </a:solidFill>
              </a:rPr>
              <a:t>以外</a:t>
            </a:r>
            <a:r>
              <a:rPr lang="ja-JP" altLang="en-US"/>
              <a:t>で算出するを選択した自治体　自由回答（</a:t>
            </a:r>
            <a:r>
              <a:rPr lang="en-US" altLang="ja-JP"/>
              <a:t>2/4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1373E7CA-CA7F-26DF-F687-5E4AA8D21AF8}"/>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65FB9965-4AE8-FAB2-B3CA-D02DBE523490}"/>
              </a:ext>
            </a:extLst>
          </p:cNvPr>
          <p:cNvGraphicFramePr>
            <a:graphicFrameLocks noGrp="1"/>
          </p:cNvGraphicFramePr>
          <p:nvPr>
            <p:extLst>
              <p:ext uri="{D42A27DB-BD31-4B8C-83A1-F6EECF244321}">
                <p14:modId xmlns:p14="http://schemas.microsoft.com/office/powerpoint/2010/main" val="327882619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EFED4737-75B5-0493-3421-833BBA1CEF99}"/>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DE859CBE-5AF7-47C2-B95F-22316E76527F}"/>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未実施であるため、１か所の定員数２０名規模で設定</a:t>
            </a:r>
          </a:p>
          <a:p>
            <a:pPr marL="92075" indent="-92075">
              <a:buFont typeface="Arial" panose="020B0604020202020204" pitchFamily="34" charset="0"/>
              <a:buChar char="•"/>
            </a:pPr>
            <a:r>
              <a:rPr lang="ja-JP" altLang="en-US" sz="900"/>
              <a:t>本町の人口規模や地域性を鑑み、事業実施が難しいため</a:t>
            </a:r>
            <a:r>
              <a:rPr lang="en-US" altLang="ja-JP" sz="900"/>
              <a:t>0</a:t>
            </a:r>
            <a:r>
              <a:rPr lang="ja-JP" altLang="en-US" sz="900"/>
              <a:t>で算出している </a:t>
            </a:r>
          </a:p>
          <a:p>
            <a:pPr marL="92075" indent="-92075">
              <a:buFont typeface="Arial" panose="020B0604020202020204" pitchFamily="34" charset="0"/>
              <a:buChar char="•"/>
            </a:pPr>
            <a:r>
              <a:rPr lang="ja-JP" altLang="en-US" sz="900"/>
              <a:t>本町の児童育成支援拠点の利用対象が小中学生なので、その年齢で算出。</a:t>
            </a:r>
          </a:p>
          <a:p>
            <a:pPr marL="92075" indent="-92075">
              <a:buFont typeface="Arial" panose="020B0604020202020204" pitchFamily="34" charset="0"/>
              <a:buChar char="•"/>
            </a:pPr>
            <a:r>
              <a:rPr lang="ja-JP" altLang="en-US" sz="900"/>
              <a:t>本事業を令和</a:t>
            </a:r>
            <a:r>
              <a:rPr lang="en-US" altLang="ja-JP" sz="900"/>
              <a:t>10</a:t>
            </a:r>
            <a:r>
              <a:rPr lang="ja-JP" altLang="en-US" sz="900"/>
              <a:t>年度に開始予定としており、今後のニーズや対象児童を把握していく。</a:t>
            </a:r>
          </a:p>
          <a:p>
            <a:pPr marL="92075" indent="-92075">
              <a:buFont typeface="Arial" panose="020B0604020202020204" pitchFamily="34" charset="0"/>
              <a:buChar char="•"/>
            </a:pPr>
            <a:r>
              <a:rPr lang="ja-JP" altLang="en-US" sz="900"/>
              <a:t>本事業の利用が望ましい児童の推計（要対協ケースのうち）</a:t>
            </a:r>
          </a:p>
          <a:p>
            <a:pPr marL="92075" indent="-92075">
              <a:buFont typeface="Arial" panose="020B0604020202020204" pitchFamily="34" charset="0"/>
              <a:buChar char="•"/>
            </a:pPr>
            <a:r>
              <a:rPr lang="ja-JP" altLang="en-US" sz="900"/>
              <a:t>本市の実績に応じて延べ人数で算出</a:t>
            </a:r>
          </a:p>
          <a:p>
            <a:pPr marL="92075" indent="-92075">
              <a:buFont typeface="Arial" panose="020B0604020202020204" pitchFamily="34" charset="0"/>
              <a:buChar char="•"/>
            </a:pPr>
            <a:r>
              <a:rPr lang="ja-JP" altLang="en-US" sz="900"/>
              <a:t>本市では、すべてのこどもたちが通える居場所を目指しているため、地域こどもの生活支援強化事業により居場所を設置しています。そのため量の見込は、要保護児童だけでなく、昨年度の居場所利用児童数に基づき、年々の増加を見込んで算出しています。</a:t>
            </a:r>
          </a:p>
          <a:p>
            <a:pPr marL="92075" indent="-92075">
              <a:buFont typeface="Arial" panose="020B0604020202020204" pitchFamily="34" charset="0"/>
              <a:buChar char="•"/>
            </a:pPr>
            <a:r>
              <a:rPr lang="ja-JP" altLang="en-US" sz="900"/>
              <a:t>補助事事業により実施しており。実施事業者の実績推移を基に推計している。</a:t>
            </a:r>
          </a:p>
          <a:p>
            <a:pPr marL="92075" indent="-92075">
              <a:buFont typeface="Arial" panose="020B0604020202020204" pitchFamily="34" charset="0"/>
              <a:buChar char="•"/>
            </a:pPr>
            <a:r>
              <a:rPr lang="ja-JP" altLang="en-US" sz="900"/>
              <a:t>必要に応じて実施を検討することとしているため、概算値とした。</a:t>
            </a:r>
          </a:p>
          <a:p>
            <a:pPr marL="92075" indent="-92075">
              <a:buFont typeface="Arial" panose="020B0604020202020204" pitchFamily="34" charset="0"/>
              <a:buChar char="•"/>
            </a:pPr>
            <a:r>
              <a:rPr lang="ja-JP" altLang="en-US" sz="900"/>
              <a:t>当町では、本事業を令和１０年度より実施予定としております。事業開始までは、現行の児童福祉事業や他機関のサービスを組み合わせることにより対象児童へ支援を実施するため「量の見込み」は０人と算出いたしました。</a:t>
            </a:r>
          </a:p>
          <a:p>
            <a:pPr marL="92075" indent="-92075">
              <a:buFont typeface="Arial" panose="020B0604020202020204" pitchFamily="34" charset="0"/>
              <a:buChar char="•"/>
            </a:pPr>
            <a:r>
              <a:rPr lang="ja-JP" altLang="en-US" sz="900"/>
              <a:t>当市で要保護児童・要支援児童として登録のある児童のうち、本事業の利用が望ましい児童の数で見込み量を算出</a:t>
            </a:r>
          </a:p>
          <a:p>
            <a:pPr marL="92075" indent="-92075">
              <a:buFont typeface="Arial" panose="020B0604020202020204" pitchFamily="34" charset="0"/>
              <a:buChar char="•"/>
            </a:pPr>
            <a:r>
              <a:rPr lang="ja-JP" altLang="en-US" sz="900"/>
              <a:t>定員数（確保量）</a:t>
            </a:r>
            <a:r>
              <a:rPr lang="en-US" altLang="ja-JP" sz="900"/>
              <a:t>15</a:t>
            </a:r>
            <a:r>
              <a:rPr lang="ja-JP" altLang="en-US" sz="900"/>
              <a:t>人に対しての実績から算出した。充足率</a:t>
            </a:r>
            <a:r>
              <a:rPr lang="en-US" altLang="ja-JP" sz="900"/>
              <a:t>9</a:t>
            </a:r>
            <a:r>
              <a:rPr lang="ja-JP" altLang="en-US" sz="900"/>
              <a:t>割前後で推移していることから定員数と同数としている。</a:t>
            </a:r>
          </a:p>
          <a:p>
            <a:pPr marL="92075" indent="-92075">
              <a:buFont typeface="Arial" panose="020B0604020202020204" pitchFamily="34" charset="0"/>
              <a:buChar char="•"/>
            </a:pPr>
            <a:r>
              <a:rPr lang="ja-JP" altLang="en-US" sz="900"/>
              <a:t>地域の実情に応じた算出方法を用いています。</a:t>
            </a:r>
          </a:p>
          <a:p>
            <a:pPr marL="92075" indent="-92075">
              <a:buFont typeface="Arial" panose="020B0604020202020204" pitchFamily="34" charset="0"/>
              <a:buChar char="•"/>
            </a:pPr>
            <a:r>
              <a:rPr lang="ja-JP" altLang="en-US" sz="900"/>
              <a:t>第三期子ども・子育て支援事業計画作成時において、当市が実施している公民館等を活用した学習支援事業を利用している児童生徒の数。</a:t>
            </a:r>
          </a:p>
          <a:p>
            <a:pPr marL="92075" indent="-92075">
              <a:buFont typeface="Arial" panose="020B0604020202020204" pitchFamily="34" charset="0"/>
              <a:buChar char="•"/>
            </a:pPr>
            <a:r>
              <a:rPr lang="ja-JP" altLang="en-US" sz="900"/>
              <a:t>対象年齢（６～１７歳）の０．１％</a:t>
            </a:r>
          </a:p>
          <a:p>
            <a:pPr marL="92075" indent="-92075">
              <a:buFont typeface="Arial" panose="020B0604020202020204" pitchFamily="34" charset="0"/>
              <a:buChar char="•"/>
            </a:pPr>
            <a:r>
              <a:rPr lang="ja-JP" altLang="en-US" sz="900"/>
              <a:t>対象児童数で算出</a:t>
            </a:r>
          </a:p>
          <a:p>
            <a:pPr marL="92075" indent="-92075">
              <a:buFont typeface="Arial" panose="020B0604020202020204" pitchFamily="34" charset="0"/>
              <a:buChar char="•"/>
            </a:pPr>
            <a:r>
              <a:rPr lang="ja-JP" altLang="en-US" sz="900"/>
              <a:t>対象児童の絞り込みができなかったため</a:t>
            </a:r>
          </a:p>
          <a:p>
            <a:pPr marL="92075" indent="-92075">
              <a:buFont typeface="Arial" panose="020B0604020202020204" pitchFamily="34" charset="0"/>
              <a:buChar char="•"/>
            </a:pPr>
            <a:r>
              <a:rPr lang="ja-JP" altLang="en-US" sz="900"/>
              <a:t>他事業で対象者を賄っているので、本事業の対象者は</a:t>
            </a:r>
            <a:r>
              <a:rPr lang="en-US" altLang="ja-JP" sz="900"/>
              <a:t>0</a:t>
            </a:r>
            <a:r>
              <a:rPr lang="ja-JP" altLang="en-US" sz="900"/>
              <a:t>と見込んだ</a:t>
            </a:r>
          </a:p>
          <a:p>
            <a:pPr marL="92075" indent="-92075">
              <a:buFont typeface="Arial" panose="020B0604020202020204" pitchFamily="34" charset="0"/>
              <a:buChar char="•"/>
            </a:pPr>
            <a:r>
              <a:rPr lang="ja-JP" altLang="en-US" sz="900"/>
              <a:t>相談員の対応している世帯のうち利用が望ましい要対協登録児童（小中高校生）で支援の必要性や利用率見込みを考慮し算出</a:t>
            </a:r>
          </a:p>
          <a:p>
            <a:pPr marL="92075" indent="-92075">
              <a:buFont typeface="Arial" panose="020B0604020202020204" pitchFamily="34" charset="0"/>
              <a:buChar char="•"/>
            </a:pPr>
            <a:r>
              <a:rPr lang="ja-JP" altLang="en-US" sz="900"/>
              <a:t>前年度に実施した見守り強化事業からの変更だったため、実績値に基づいて算出した。</a:t>
            </a:r>
          </a:p>
          <a:p>
            <a:pPr marL="92075" indent="-92075">
              <a:buFont typeface="Arial" panose="020B0604020202020204" pitchFamily="34" charset="0"/>
              <a:buChar char="•"/>
            </a:pPr>
            <a:r>
              <a:rPr lang="ja-JP" altLang="en-US" sz="900"/>
              <a:t>人口推計による出生数見込み及び類似事業の実績をもとに算出</a:t>
            </a:r>
          </a:p>
          <a:p>
            <a:pPr marL="92075" indent="-92075">
              <a:buFont typeface="Arial" panose="020B0604020202020204" pitchFamily="34" charset="0"/>
              <a:buChar char="•"/>
            </a:pPr>
            <a:r>
              <a:rPr lang="ja-JP" altLang="en-US" sz="900"/>
              <a:t>受理ケースの内、本事業の利用が適当と認められる児童数と施設の受け入れ体制を考慮して算出</a:t>
            </a:r>
          </a:p>
          <a:p>
            <a:pPr marL="92075" indent="-92075">
              <a:buFont typeface="Arial" panose="020B0604020202020204" pitchFamily="34" charset="0"/>
              <a:buChar char="•"/>
            </a:pPr>
            <a:r>
              <a:rPr lang="ja-JP" altLang="en-US" sz="900"/>
              <a:t>実利用人数より算出している。</a:t>
            </a:r>
          </a:p>
          <a:p>
            <a:pPr marL="92075" indent="-92075">
              <a:buFont typeface="Arial" panose="020B0604020202020204" pitchFamily="34" charset="0"/>
              <a:buChar char="•"/>
            </a:pPr>
            <a:r>
              <a:rPr lang="ja-JP" altLang="en-US" sz="900"/>
              <a:t>実態等を考慮し量の見込みを設定</a:t>
            </a:r>
          </a:p>
          <a:p>
            <a:pPr marL="92075" indent="-92075">
              <a:buFont typeface="Arial" panose="020B0604020202020204" pitchFamily="34" charset="0"/>
              <a:buChar char="•"/>
            </a:pPr>
            <a:r>
              <a:rPr lang="ja-JP" altLang="en-US" sz="900"/>
              <a:t>実施となった場合、想定される数値を児童福祉担当で算出</a:t>
            </a:r>
          </a:p>
          <a:p>
            <a:pPr marL="92075" indent="-92075">
              <a:buFont typeface="Arial" panose="020B0604020202020204" pitchFamily="34" charset="0"/>
              <a:buChar char="•"/>
            </a:pPr>
            <a:r>
              <a:rPr lang="ja-JP" altLang="en-US" sz="900"/>
              <a:t>実際把握している児童で利用が見込まれる数で算出</a:t>
            </a:r>
          </a:p>
          <a:p>
            <a:pPr marL="92075" indent="-92075">
              <a:buFont typeface="Arial" panose="020B0604020202020204" pitchFamily="34" charset="0"/>
              <a:buChar char="•"/>
            </a:pPr>
            <a:r>
              <a:rPr lang="ja-JP" altLang="en-US" sz="900"/>
              <a:t>実際に利用が必要な対象児童数を受け入れ可能な定員数とし、受け入れ可能な定員数に人口減少率を乗じて算出</a:t>
            </a:r>
          </a:p>
          <a:p>
            <a:pPr marL="92075" indent="-92075">
              <a:buFont typeface="Arial" panose="020B0604020202020204" pitchFamily="34" charset="0"/>
              <a:buChar char="•"/>
            </a:pPr>
            <a:r>
              <a:rPr lang="ja-JP" altLang="en-US" sz="900"/>
              <a:t>実際に要保護児童対策地域協議会などで居場所の支援が必要と思われる児童をピックアップした人数</a:t>
            </a:r>
          </a:p>
          <a:p>
            <a:pPr marL="92075" indent="-92075">
              <a:buFont typeface="Arial" panose="020B0604020202020204" pitchFamily="34" charset="0"/>
              <a:buChar char="•"/>
            </a:pPr>
            <a:r>
              <a:rPr lang="ja-JP" altLang="en-US" sz="900"/>
              <a:t>自主事業として実施していた令和元年の開所以降の実績値から推計している</a:t>
            </a:r>
          </a:p>
          <a:p>
            <a:pPr marL="92075" indent="-92075">
              <a:buFont typeface="Arial" panose="020B0604020202020204" pitchFamily="34" charset="0"/>
              <a:buChar char="•"/>
            </a:pPr>
            <a:r>
              <a:rPr lang="ja-JP" altLang="en-US" sz="900"/>
              <a:t>児童数に応じて算出</a:t>
            </a:r>
          </a:p>
          <a:p>
            <a:pPr marL="92075" indent="-92075">
              <a:buFont typeface="Arial" panose="020B0604020202020204" pitchFamily="34" charset="0"/>
              <a:buChar char="•"/>
            </a:pPr>
            <a:r>
              <a:rPr lang="ja-JP" altLang="en-US" sz="900"/>
              <a:t>児童虐待の継続件数の内、 一人親・不登校・ネグレクト（乳幼児除く）の人数　３２０件中１０名 １０名＊（週１日＊４週）＊１２か月</a:t>
            </a:r>
          </a:p>
          <a:p>
            <a:pPr marL="92075" indent="-92075">
              <a:buFont typeface="Arial" panose="020B0604020202020204" pitchFamily="34" charset="0"/>
              <a:buChar char="•"/>
            </a:pPr>
            <a:r>
              <a:rPr lang="ja-JP" altLang="en-US" sz="900"/>
              <a:t>児童育成支援拠点事業は未実施ですが、類似の事業（学習等支援事業）を参考として算出した。</a:t>
            </a:r>
          </a:p>
          <a:p>
            <a:pPr marL="92075" indent="-92075">
              <a:buFont typeface="Arial" panose="020B0604020202020204" pitchFamily="34" charset="0"/>
              <a:buChar char="•"/>
            </a:pPr>
            <a:r>
              <a:rPr lang="ja-JP" altLang="en-US" sz="900"/>
              <a:t>児童育成支援拠点事業は、地域における放課後児童の安全で健全な活動拠点の確保を目的とするものであり、計画期間中の量的見込みについては、年度変動の大きい利用児童数ではなく、拠点整備の進捗を的確に把握できる施設数を指標とした。</a:t>
            </a:r>
          </a:p>
          <a:p>
            <a:pPr marL="92075" indent="-92075">
              <a:buFont typeface="Arial" panose="020B0604020202020204" pitchFamily="34" charset="0"/>
              <a:buChar char="•"/>
            </a:pPr>
            <a:r>
              <a:rPr lang="ja-JP" altLang="en-US" sz="900"/>
              <a:t>児童育成支援拠点事業の定員数</a:t>
            </a:r>
          </a:p>
          <a:p>
            <a:pPr marL="92075" indent="-92075">
              <a:buFont typeface="Arial" panose="020B0604020202020204" pitchFamily="34" charset="0"/>
              <a:buChar char="•"/>
            </a:pPr>
            <a:r>
              <a:rPr lang="ja-JP" altLang="en-US" sz="900"/>
              <a:t>児童育成支援拠点事業の定員を対象児童としている。</a:t>
            </a:r>
          </a:p>
          <a:p>
            <a:pPr marL="92075" indent="-92075">
              <a:buFont typeface="Arial" panose="020B0604020202020204" pitchFamily="34" charset="0"/>
              <a:buChar char="•"/>
            </a:pPr>
            <a:r>
              <a:rPr lang="ja-JP" altLang="en-US" sz="900"/>
              <a:t>児童育成支援拠点事業の実施予定がないため、</a:t>
            </a:r>
            <a:r>
              <a:rPr lang="en-US" altLang="ja-JP" sz="900"/>
              <a:t>0</a:t>
            </a:r>
            <a:r>
              <a:rPr lang="ja-JP" altLang="en-US" sz="900"/>
              <a:t>としている。</a:t>
            </a:r>
          </a:p>
          <a:p>
            <a:pPr marL="92075" indent="-92075">
              <a:buFont typeface="Arial" panose="020B0604020202020204" pitchFamily="34" charset="0"/>
              <a:buChar char="•"/>
            </a:pPr>
            <a:r>
              <a:rPr lang="ja-JP" altLang="en-US" sz="900"/>
              <a:t>児童育成支援拠点事業の実施以前より類似事業を実施しており、当該事業は市域全体でなく一部地域のみを対象としていた。当該事業を児童育成支援拠点事業として再構築することを念頭にしたため、児童数（</a:t>
            </a:r>
            <a:r>
              <a:rPr lang="en-US" altLang="ja-JP" sz="900"/>
              <a:t>Q6</a:t>
            </a:r>
            <a:r>
              <a:rPr lang="ja-JP" altLang="en-US" sz="900"/>
              <a:t>の</a:t>
            </a:r>
            <a:r>
              <a:rPr lang="en-US" altLang="ja-JP" sz="900"/>
              <a:t>A</a:t>
            </a:r>
            <a:r>
              <a:rPr lang="ja-JP" altLang="en-US" sz="900"/>
              <a:t>及び</a:t>
            </a:r>
            <a:r>
              <a:rPr lang="en-US" altLang="ja-JP" sz="900"/>
              <a:t>B)</a:t>
            </a:r>
            <a:r>
              <a:rPr lang="ja-JP" altLang="en-US" sz="900"/>
              <a:t>は当該地域の所在する行政区の児童数</a:t>
            </a:r>
            <a:r>
              <a:rPr lang="en-US" altLang="ja-JP" sz="900"/>
              <a:t>(6</a:t>
            </a:r>
            <a:r>
              <a:rPr lang="ja-JP" altLang="en-US" sz="900"/>
              <a:t>～</a:t>
            </a:r>
            <a:r>
              <a:rPr lang="en-US" altLang="ja-JP" sz="900"/>
              <a:t>11</a:t>
            </a:r>
            <a:r>
              <a:rPr lang="ja-JP" altLang="en-US" sz="900"/>
              <a:t>歳</a:t>
            </a:r>
            <a:r>
              <a:rPr lang="en-US" altLang="ja-JP" sz="900"/>
              <a:t>)</a:t>
            </a:r>
            <a:r>
              <a:rPr lang="ja-JP" altLang="en-US" sz="900"/>
              <a:t>を用い、対象児童数</a:t>
            </a:r>
            <a:r>
              <a:rPr lang="en-US" altLang="ja-JP" sz="900"/>
              <a:t>(Q6</a:t>
            </a:r>
            <a:r>
              <a:rPr lang="ja-JP" altLang="en-US" sz="900"/>
              <a:t>の</a:t>
            </a:r>
            <a:r>
              <a:rPr lang="en-US" altLang="ja-JP" sz="900"/>
              <a:t>C)</a:t>
            </a:r>
            <a:r>
              <a:rPr lang="ja-JP" altLang="en-US" sz="900"/>
              <a:t>は当該事業の利用者数を用いて算出した。</a:t>
            </a:r>
          </a:p>
          <a:p>
            <a:pPr marL="92075" indent="-92075">
              <a:buFont typeface="Arial" panose="020B0604020202020204" pitchFamily="34" charset="0"/>
              <a:buChar char="•"/>
            </a:pPr>
            <a:r>
              <a:rPr lang="ja-JP" altLang="en-US" sz="900"/>
              <a:t>児童育成支援拠点事業と同様の取組を行っているこどもの居場所における平均利用児童数を根拠に算出</a:t>
            </a:r>
          </a:p>
          <a:p>
            <a:pPr marL="92075" indent="-92075">
              <a:buFont typeface="Arial" panose="020B0604020202020204" pitchFamily="34" charset="0"/>
              <a:buChar char="•"/>
            </a:pPr>
            <a:r>
              <a:rPr lang="ja-JP" altLang="en-US" sz="900"/>
              <a:t>児童育成支援拠点の整備予定等から見込み量を算出</a:t>
            </a:r>
          </a:p>
          <a:p>
            <a:pPr marL="92075" indent="-92075">
              <a:buFont typeface="Arial" panose="020B0604020202020204" pitchFamily="34" charset="0"/>
              <a:buChar char="•"/>
            </a:pPr>
            <a:r>
              <a:rPr lang="ja-JP" altLang="en-US" sz="900"/>
              <a:t>児童育成支援拠点の受け入れ可能児童数（定員）にて算出</a:t>
            </a:r>
          </a:p>
          <a:p>
            <a:pPr marL="92075" indent="-92075">
              <a:buFont typeface="Arial" panose="020B0604020202020204" pitchFamily="34" charset="0"/>
              <a:buChar char="•"/>
            </a:pPr>
            <a:r>
              <a:rPr lang="ja-JP" altLang="en-US" sz="900"/>
              <a:t>児童の数の実数が分かる部分はその数値を使い、分からない部分は出生数を</a:t>
            </a:r>
            <a:r>
              <a:rPr lang="en-US" altLang="ja-JP" sz="900"/>
              <a:t>15</a:t>
            </a:r>
            <a:r>
              <a:rPr lang="ja-JP" altLang="en-US" sz="900"/>
              <a:t>人とし、現在の利用割合に合わせて、全児童数を当てはめた</a:t>
            </a:r>
          </a:p>
        </p:txBody>
      </p:sp>
      <p:sp>
        <p:nvSpPr>
          <p:cNvPr id="7" name="テキスト ボックス 6">
            <a:extLst>
              <a:ext uri="{FF2B5EF4-FFF2-40B4-BE49-F238E27FC236}">
                <a16:creationId xmlns:a16="http://schemas.microsoft.com/office/drawing/2014/main" id="{DA2520A4-F716-F7E3-7EB5-0EF9A374CF5C}"/>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164774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EB5D-EA14-7D6D-FDDC-EA07042ACE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FFB222-ED88-D729-E3EC-09CF2ECBC83A}"/>
              </a:ext>
            </a:extLst>
          </p:cNvPr>
          <p:cNvSpPr>
            <a:spLocks noGrp="1"/>
          </p:cNvSpPr>
          <p:nvPr>
            <p:ph type="title"/>
          </p:nvPr>
        </p:nvSpPr>
        <p:spPr/>
        <p:txBody>
          <a:bodyPr/>
          <a:lstStyle/>
          <a:p>
            <a:r>
              <a:rPr lang="ja-JP" altLang="en-US"/>
              <a:t>国が掲示する算出方法</a:t>
            </a:r>
            <a:r>
              <a:rPr lang="ja-JP" altLang="en-US">
                <a:solidFill>
                  <a:srgbClr val="FF0000"/>
                </a:solidFill>
              </a:rPr>
              <a:t>以外</a:t>
            </a:r>
            <a:r>
              <a:rPr lang="ja-JP" altLang="en-US"/>
              <a:t>で算出するを選択した自治体　自由回答（</a:t>
            </a:r>
            <a:r>
              <a:rPr lang="en-US" altLang="ja-JP"/>
              <a:t>3/4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0C9C59A2-E906-41FF-01EE-2838F8BA8CC6}"/>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5EC7FCC8-8252-3AF3-ADC3-197542DFE43D}"/>
              </a:ext>
            </a:extLst>
          </p:cNvPr>
          <p:cNvGraphicFramePr>
            <a:graphicFrameLocks noGrp="1"/>
          </p:cNvGraphicFramePr>
          <p:nvPr>
            <p:extLst>
              <p:ext uri="{D42A27DB-BD31-4B8C-83A1-F6EECF244321}">
                <p14:modId xmlns:p14="http://schemas.microsoft.com/office/powerpoint/2010/main" val="3252589851"/>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CC3B9353-47FF-20CA-80BB-FC89642B09E0}"/>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5EE94C3F-F080-8F5A-0054-3DAE82B83B9D}"/>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事業の利用の可能性、体制を整えたときに支援可能と予測される人数</a:t>
            </a:r>
          </a:p>
          <a:p>
            <a:pPr marL="92075" indent="-92075">
              <a:buFont typeface="Arial" panose="020B0604020202020204" pitchFamily="34" charset="0"/>
              <a:buChar char="•"/>
            </a:pPr>
            <a:r>
              <a:rPr lang="ja-JP" altLang="en-US" sz="900"/>
              <a:t>事業の利用が望ましいと判断される自動を抽出し、量の見込み（年間実人数</a:t>
            </a:r>
            <a:r>
              <a:rPr lang="en-US" altLang="ja-JP" sz="900"/>
              <a:t>4</a:t>
            </a:r>
            <a:r>
              <a:rPr lang="ja-JP" altLang="en-US" sz="900"/>
              <a:t>人）を設定。</a:t>
            </a:r>
          </a:p>
          <a:p>
            <a:pPr marL="92075" indent="-92075">
              <a:buFont typeface="Arial" panose="020B0604020202020204" pitchFamily="34" charset="0"/>
              <a:buChar char="•"/>
            </a:pPr>
            <a:r>
              <a:rPr lang="ja-JP" altLang="en-US" sz="900"/>
              <a:t>事業の委託先候補となる事業所に聞き取った中で、見込量を算出</a:t>
            </a:r>
          </a:p>
          <a:p>
            <a:pPr marL="92075" indent="-92075">
              <a:buFont typeface="Arial" panose="020B0604020202020204" pitchFamily="34" charset="0"/>
              <a:buChar char="•"/>
            </a:pPr>
            <a:r>
              <a:rPr lang="ja-JP" altLang="en-US" sz="900"/>
              <a:t>施設の面積のキャパシティに合わせて設定した。</a:t>
            </a:r>
          </a:p>
          <a:p>
            <a:pPr marL="92075" indent="-92075">
              <a:buFont typeface="Arial" panose="020B0604020202020204" pitchFamily="34" charset="0"/>
              <a:buChar char="•"/>
            </a:pPr>
            <a:r>
              <a:rPr lang="ja-JP" altLang="en-US" sz="900"/>
              <a:t>支援対象ケースの中で、事業利用につながる見込みのある数</a:t>
            </a:r>
          </a:p>
          <a:p>
            <a:pPr marL="92075" indent="-92075">
              <a:buFont typeface="Arial" panose="020B0604020202020204" pitchFamily="34" charset="0"/>
              <a:buChar char="•"/>
            </a:pPr>
            <a:r>
              <a:rPr lang="ja-JP" altLang="en-US" sz="900"/>
              <a:t>支援ケースから算出</a:t>
            </a:r>
            <a:endParaRPr lang="en-US" altLang="ja-JP" sz="900"/>
          </a:p>
          <a:p>
            <a:pPr marL="92075" indent="-92075">
              <a:buFont typeface="Arial" panose="020B0604020202020204" pitchFamily="34" charset="0"/>
              <a:buChar char="•"/>
            </a:pPr>
            <a:r>
              <a:rPr lang="ja-JP" altLang="en-US" sz="900"/>
              <a:t>市内</a:t>
            </a:r>
            <a:r>
              <a:rPr lang="en-US" altLang="ja-JP" sz="900"/>
              <a:t>3</a:t>
            </a:r>
            <a:r>
              <a:rPr lang="ja-JP" altLang="en-US" sz="900"/>
              <a:t>ケ所あるこども家庭センターへ事業の内容を見て利用できそうな児童の人数を出してもらった。</a:t>
            </a:r>
          </a:p>
          <a:p>
            <a:pPr marL="92075" indent="-92075">
              <a:buFont typeface="Arial" panose="020B0604020202020204" pitchFamily="34" charset="0"/>
              <a:buChar char="•"/>
            </a:pPr>
            <a:r>
              <a:rPr lang="ja-JP" altLang="en-US" sz="900"/>
              <a:t>市で把握・支援している要支援児童数を加味して利用人数推移を算出。</a:t>
            </a:r>
          </a:p>
          <a:p>
            <a:pPr marL="92075" indent="-92075">
              <a:buFont typeface="Arial" panose="020B0604020202020204" pitchFamily="34" charset="0"/>
              <a:buChar char="•"/>
            </a:pPr>
            <a:r>
              <a:rPr lang="ja-JP" altLang="en-US" sz="900"/>
              <a:t>子ども計画策定のためのニーズ調査票より算出</a:t>
            </a:r>
          </a:p>
          <a:p>
            <a:pPr marL="92075" indent="-92075">
              <a:buFont typeface="Arial" panose="020B0604020202020204" pitchFamily="34" charset="0"/>
              <a:buChar char="•"/>
            </a:pPr>
            <a:r>
              <a:rPr lang="ja-JP" altLang="en-US" sz="900"/>
              <a:t>参加人数</a:t>
            </a:r>
            <a:r>
              <a:rPr lang="en-US" altLang="ja-JP" sz="900"/>
              <a:t>×</a:t>
            </a:r>
            <a:r>
              <a:rPr lang="ja-JP" altLang="en-US" sz="900"/>
              <a:t>設置数</a:t>
            </a:r>
          </a:p>
          <a:p>
            <a:pPr marL="92075" indent="-92075">
              <a:buFont typeface="Arial" panose="020B0604020202020204" pitchFamily="34" charset="0"/>
              <a:buChar char="•"/>
            </a:pPr>
            <a:r>
              <a:rPr lang="ja-JP" altLang="en-US" sz="900"/>
              <a:t>国の提示する算出方法に基づき、ニーズ調査により算出した数値に、利用実績を勘案した補正を行って算出したもの。</a:t>
            </a:r>
          </a:p>
          <a:p>
            <a:pPr marL="92075" indent="-92075">
              <a:buFont typeface="Arial" panose="020B0604020202020204" pitchFamily="34" charset="0"/>
              <a:buChar char="•"/>
            </a:pPr>
            <a:r>
              <a:rPr lang="ja-JP" altLang="en-US" sz="900"/>
              <a:t>国の提示する算出方法で算出したのち、実際の利用についての想定をし調整した。</a:t>
            </a:r>
          </a:p>
          <a:p>
            <a:pPr marL="92075" indent="-92075">
              <a:buFont typeface="Arial" panose="020B0604020202020204" pitchFamily="34" charset="0"/>
              <a:buChar char="•"/>
            </a:pPr>
            <a:r>
              <a:rPr lang="ja-JP" altLang="en-US" sz="900"/>
              <a:t>国が提出する算出方法で算出し、相談支援員が相談を含め対応している児童で本事業の利用が望ましい児童の割合として比較検討し算出した。</a:t>
            </a:r>
          </a:p>
          <a:p>
            <a:pPr marL="92075" indent="-92075">
              <a:buFont typeface="Arial" panose="020B0604020202020204" pitchFamily="34" charset="0"/>
              <a:buChar char="•"/>
            </a:pPr>
            <a:r>
              <a:rPr lang="ja-JP" altLang="en-US" sz="900"/>
              <a:t>国が提示する算出方法だと実績対象児童数に合わなくなる。本市の児童数は減少傾向にあるが、対象児童数は横ばいとなっているため、過去複数年の実績対象児童数をベースに算出している。</a:t>
            </a:r>
          </a:p>
          <a:p>
            <a:pPr marL="92075" indent="-92075">
              <a:buFont typeface="Arial" panose="020B0604020202020204" pitchFamily="34" charset="0"/>
              <a:buChar char="•"/>
            </a:pPr>
            <a:r>
              <a:rPr lang="ja-JP" altLang="en-US" sz="900"/>
              <a:t>個別に対応している実績からの集計</a:t>
            </a:r>
          </a:p>
          <a:p>
            <a:pPr marL="92075" indent="-92075">
              <a:buFont typeface="Arial" panose="020B0604020202020204" pitchFamily="34" charset="0"/>
              <a:buChar char="•"/>
            </a:pPr>
            <a:r>
              <a:rPr lang="ja-JP" altLang="en-US" sz="900"/>
              <a:t>現状利用が見込まれる世帯の把握数から算出</a:t>
            </a:r>
          </a:p>
          <a:p>
            <a:pPr marL="92075" indent="-92075">
              <a:buFont typeface="Arial" panose="020B0604020202020204" pitchFamily="34" charset="0"/>
              <a:buChar char="•"/>
            </a:pPr>
            <a:r>
              <a:rPr lang="ja-JP" altLang="en-US" sz="900"/>
              <a:t>現在拠点が無いことから、実施に向けて今後の体制整備や可能な範囲を踏まえ、目標数値を設定した。</a:t>
            </a:r>
          </a:p>
          <a:p>
            <a:pPr marL="92075" indent="-92075">
              <a:buFont typeface="Arial" panose="020B0604020202020204" pitchFamily="34" charset="0"/>
              <a:buChar char="•"/>
            </a:pPr>
            <a:r>
              <a:rPr lang="ja-JP" altLang="en-US" sz="900"/>
              <a:t>現在の児童数に現在の要保護児童・要支援児童数の割合に利用見込みにより算出</a:t>
            </a:r>
          </a:p>
          <a:p>
            <a:pPr marL="92075" indent="-92075">
              <a:buFont typeface="Arial" panose="020B0604020202020204" pitchFamily="34" charset="0"/>
              <a:buChar char="•"/>
            </a:pPr>
            <a:r>
              <a:rPr lang="ja-JP" altLang="en-US" sz="900"/>
              <a:t>現在、別の補助金を活用し、こども自立支援事業を実施している。その為過去の実績を基に算出を行った。</a:t>
            </a:r>
            <a:r>
              <a:rPr lang="en-US" altLang="ja-JP" sz="900"/>
              <a:t>※</a:t>
            </a:r>
            <a:r>
              <a:rPr lang="ja-JP" altLang="en-US" sz="900"/>
              <a:t>別事業での実施のため令和７年度の見込みは０人となっている。</a:t>
            </a:r>
          </a:p>
          <a:p>
            <a:pPr marL="92075" indent="-92075">
              <a:buFont typeface="Arial" panose="020B0604020202020204" pitchFamily="34" charset="0"/>
              <a:buChar char="•"/>
            </a:pPr>
            <a:r>
              <a:rPr lang="ja-JP" altLang="en-US" sz="900"/>
              <a:t>現在、日本財団の子ども第三の居場所事業を実施しており、事業の登録目標人数が</a:t>
            </a:r>
            <a:r>
              <a:rPr lang="en-US" altLang="ja-JP" sz="900"/>
              <a:t>20</a:t>
            </a:r>
            <a:r>
              <a:rPr lang="ja-JP" altLang="en-US" sz="900"/>
              <a:t>名である。令和９年度からの自立化に当たり、自動育成支援拠点事業として検討しているが、引き続き同規模の人数を見込んで算出している。</a:t>
            </a:r>
          </a:p>
          <a:p>
            <a:pPr marL="92075" indent="-92075">
              <a:buFont typeface="Arial" panose="020B0604020202020204" pitchFamily="34" charset="0"/>
              <a:buChar char="•"/>
            </a:pPr>
            <a:r>
              <a:rPr lang="ja-JP" altLang="en-US" sz="900"/>
              <a:t>現在、市が事業協定を締結している市内こども第３の居場所（</a:t>
            </a:r>
            <a:r>
              <a:rPr lang="en-US" altLang="ja-JP" sz="900"/>
              <a:t>NPO</a:t>
            </a:r>
            <a:r>
              <a:rPr lang="ja-JP" altLang="en-US" sz="900"/>
              <a:t>法人運営）を</a:t>
            </a:r>
            <a:r>
              <a:rPr lang="en-US" altLang="ja-JP" sz="900"/>
              <a:t>R8</a:t>
            </a:r>
            <a:r>
              <a:rPr lang="ja-JP" altLang="en-US" sz="900"/>
              <a:t>年度から市の児童育成支援拠点事業へ移行予定のため、当該事業所の利用実績を鑑み設定。</a:t>
            </a:r>
          </a:p>
          <a:p>
            <a:pPr marL="92075" indent="-92075">
              <a:buFont typeface="Arial" panose="020B0604020202020204" pitchFamily="34" charset="0"/>
              <a:buChar char="•"/>
            </a:pPr>
            <a:r>
              <a:rPr lang="ja-JP" altLang="en-US" sz="900"/>
              <a:t>計画策定時点の要保護・要支援児童の家庭状況および各家庭へ保健師等が介入できているか等を踏まえて算出</a:t>
            </a:r>
          </a:p>
          <a:p>
            <a:pPr marL="92075" indent="-92075">
              <a:buFont typeface="Arial" panose="020B0604020202020204" pitchFamily="34" charset="0"/>
              <a:buChar char="•"/>
            </a:pPr>
            <a:r>
              <a:rPr lang="ja-JP" altLang="en-US" sz="900"/>
              <a:t>計画策定時点で、相談や情報提供等により把握していた事業対象者数見込み</a:t>
            </a:r>
          </a:p>
          <a:p>
            <a:pPr marL="92075" indent="-92075">
              <a:buFont typeface="Arial" panose="020B0604020202020204" pitchFamily="34" charset="0"/>
              <a:buChar char="•"/>
            </a:pPr>
            <a:r>
              <a:rPr lang="ja-JP" altLang="en-US" sz="900"/>
              <a:t>区の他事業の利用世帯数を元に算出</a:t>
            </a:r>
          </a:p>
          <a:p>
            <a:pPr marL="92075" indent="-92075">
              <a:buFont typeface="Arial" panose="020B0604020202020204" pitchFamily="34" charset="0"/>
              <a:buChar char="•"/>
            </a:pPr>
            <a:r>
              <a:rPr lang="ja-JP" altLang="en-US" sz="900"/>
              <a:t>近年の利用者を踏まえ、過去５年間の最大値とした。</a:t>
            </a:r>
          </a:p>
          <a:p>
            <a:pPr marL="92075" indent="-92075">
              <a:buFont typeface="Arial" panose="020B0604020202020204" pitchFamily="34" charset="0"/>
              <a:buChar char="•"/>
            </a:pPr>
            <a:r>
              <a:rPr lang="ja-JP" altLang="en-US" sz="900"/>
              <a:t>拠点数と定員により算出</a:t>
            </a:r>
          </a:p>
          <a:p>
            <a:pPr marL="92075" indent="-92075">
              <a:buFont typeface="Arial" panose="020B0604020202020204" pitchFamily="34" charset="0"/>
              <a:buChar char="•"/>
            </a:pPr>
            <a:r>
              <a:rPr lang="ja-JP" altLang="en-US" sz="900"/>
              <a:t>居場所の拠点施設を</a:t>
            </a:r>
            <a:r>
              <a:rPr lang="en-US" altLang="ja-JP" sz="900"/>
              <a:t>1</a:t>
            </a:r>
            <a:r>
              <a:rPr lang="ja-JP" altLang="en-US" sz="900"/>
              <a:t>箇所としており、ガイドラインの定員２０人として算出した。</a:t>
            </a:r>
          </a:p>
          <a:p>
            <a:pPr marL="92075" indent="-92075">
              <a:buFont typeface="Arial" panose="020B0604020202020204" pitchFamily="34" charset="0"/>
              <a:buChar char="•"/>
            </a:pPr>
            <a:r>
              <a:rPr lang="ja-JP" altLang="en-US" sz="900"/>
              <a:t>学校や保育所、母子保健担当の保健師からの情報により対象者の把握、推計を実施。</a:t>
            </a:r>
          </a:p>
          <a:p>
            <a:pPr marL="92075" indent="-92075">
              <a:buFont typeface="Arial" panose="020B0604020202020204" pitchFamily="34" charset="0"/>
              <a:buChar char="•"/>
            </a:pPr>
            <a:r>
              <a:rPr lang="ja-JP" altLang="en-US" sz="900"/>
              <a:t>開所日数</a:t>
            </a:r>
            <a:r>
              <a:rPr lang="en-US" altLang="ja-JP" sz="900"/>
              <a:t>200</a:t>
            </a:r>
            <a:r>
              <a:rPr lang="ja-JP" altLang="en-US" sz="900"/>
              <a:t>日</a:t>
            </a:r>
            <a:r>
              <a:rPr lang="en-US" altLang="ja-JP" sz="900"/>
              <a:t>×1.8</a:t>
            </a:r>
            <a:r>
              <a:rPr lang="ja-JP" altLang="en-US" sz="900"/>
              <a:t>人（</a:t>
            </a:r>
            <a:r>
              <a:rPr lang="en-US" altLang="ja-JP" sz="900"/>
              <a:t>1</a:t>
            </a:r>
            <a:r>
              <a:rPr lang="ja-JP" altLang="en-US" sz="900"/>
              <a:t>日あたり）＝</a:t>
            </a:r>
            <a:r>
              <a:rPr lang="en-US" altLang="ja-JP" sz="900"/>
              <a:t>360</a:t>
            </a:r>
            <a:r>
              <a:rPr lang="ja-JP" altLang="en-US" sz="900"/>
              <a:t>人日</a:t>
            </a:r>
          </a:p>
          <a:p>
            <a:pPr marL="92075" indent="-92075">
              <a:buFont typeface="Arial" panose="020B0604020202020204" pitchFamily="34" charset="0"/>
              <a:buChar char="•"/>
            </a:pPr>
            <a:r>
              <a:rPr lang="ja-JP" altLang="en-US" sz="900"/>
              <a:t>過年度の実績をもとに算出</a:t>
            </a:r>
          </a:p>
          <a:p>
            <a:pPr marL="92075" indent="-92075">
              <a:buFont typeface="Arial" panose="020B0604020202020204" pitchFamily="34" charset="0"/>
              <a:buChar char="•"/>
            </a:pPr>
            <a:r>
              <a:rPr lang="ja-JP" altLang="en-US" sz="900"/>
              <a:t>類似補助金を活用して設置している拠点型こどもの居場所（</a:t>
            </a:r>
            <a:r>
              <a:rPr lang="en-US" altLang="ja-JP" sz="900"/>
              <a:t>4</a:t>
            </a:r>
            <a:r>
              <a:rPr lang="ja-JP" altLang="en-US" sz="900"/>
              <a:t>箇所）の利用人数</a:t>
            </a:r>
          </a:p>
          <a:p>
            <a:pPr marL="92075" indent="-92075">
              <a:buFont typeface="Arial" panose="020B0604020202020204" pitchFamily="34" charset="0"/>
              <a:buChar char="•"/>
            </a:pPr>
            <a:r>
              <a:rPr lang="ja-JP" altLang="en-US" sz="900"/>
              <a:t>ニーズ調査に基づき必要数に応じて算出。</a:t>
            </a:r>
          </a:p>
          <a:p>
            <a:pPr marL="92075" indent="-92075">
              <a:buFont typeface="Arial" panose="020B0604020202020204" pitchFamily="34" charset="0"/>
              <a:buChar char="•"/>
            </a:pPr>
            <a:r>
              <a:rPr lang="ja-JP" altLang="en-US" sz="900"/>
              <a:t>ニーズ調査から算出。</a:t>
            </a:r>
          </a:p>
          <a:p>
            <a:pPr marL="92075" indent="-92075">
              <a:buFont typeface="Arial" panose="020B0604020202020204" pitchFamily="34" charset="0"/>
              <a:buChar char="•"/>
            </a:pPr>
            <a:r>
              <a:rPr lang="ja-JP" altLang="en-US" sz="900"/>
              <a:t>ニーズ調査、要対協の現状等から推計</a:t>
            </a:r>
          </a:p>
          <a:p>
            <a:pPr marL="92075" indent="-92075">
              <a:buFont typeface="Arial" panose="020B0604020202020204" pitchFamily="34" charset="0"/>
              <a:buChar char="•"/>
            </a:pPr>
            <a:r>
              <a:rPr lang="ja-JP" altLang="en-US" sz="900"/>
              <a:t>これまでの利用実績を参考としている。</a:t>
            </a:r>
          </a:p>
          <a:p>
            <a:pPr marL="92075" indent="-92075">
              <a:buFont typeface="Arial" panose="020B0604020202020204" pitchFamily="34" charset="0"/>
              <a:buChar char="•"/>
            </a:pPr>
            <a:r>
              <a:rPr lang="ja-JP" altLang="en-US" sz="900"/>
              <a:t>この事業に現在想定される該当児童の人数を設定した。</a:t>
            </a:r>
          </a:p>
          <a:p>
            <a:pPr marL="92075" indent="-92075">
              <a:buFont typeface="Arial" panose="020B0604020202020204" pitchFamily="34" charset="0"/>
              <a:buChar char="•"/>
            </a:pPr>
            <a:r>
              <a:rPr lang="ja-JP" altLang="en-US" sz="900"/>
              <a:t>こども家庭センターにおいて不登校相談を受けている児童のうち、支援機関につながっていない児童数から実施事業所の受け入れ体制を考慮して算出</a:t>
            </a:r>
          </a:p>
          <a:p>
            <a:pPr marL="92075" indent="-92075">
              <a:buFont typeface="Arial" panose="020B0604020202020204" pitchFamily="34" charset="0"/>
              <a:buChar char="•"/>
            </a:pPr>
            <a:r>
              <a:rPr lang="ja-JP" altLang="en-US" sz="900"/>
              <a:t>アンケートや町の状況からの推計</a:t>
            </a:r>
          </a:p>
          <a:p>
            <a:pPr marL="92075" indent="-92075">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36131A0A-A629-3442-9AE6-824901C373F2}"/>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04766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1771-B579-F9FC-167E-877F1A1316D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F93EBA-FC30-A142-5ECE-61332191770F}"/>
              </a:ext>
            </a:extLst>
          </p:cNvPr>
          <p:cNvSpPr>
            <a:spLocks noGrp="1"/>
          </p:cNvSpPr>
          <p:nvPr>
            <p:ph type="title"/>
          </p:nvPr>
        </p:nvSpPr>
        <p:spPr/>
        <p:txBody>
          <a:bodyPr/>
          <a:lstStyle/>
          <a:p>
            <a:r>
              <a:rPr lang="ja-JP" altLang="en-US"/>
              <a:t>国が掲示する算出方法</a:t>
            </a:r>
            <a:r>
              <a:rPr lang="ja-JP" altLang="en-US">
                <a:solidFill>
                  <a:srgbClr val="FF0000"/>
                </a:solidFill>
              </a:rPr>
              <a:t>以外</a:t>
            </a:r>
            <a:r>
              <a:rPr lang="ja-JP" altLang="en-US"/>
              <a:t>で算出するを選択した自治体　自由回答（</a:t>
            </a:r>
            <a:r>
              <a:rPr lang="en-US" altLang="ja-JP"/>
              <a:t>4/4</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5DCD0BC9-2B96-E8B0-35CE-561F3E689654}"/>
              </a:ext>
            </a:extLst>
          </p:cNvPr>
          <p:cNvSpPr>
            <a:spLocks noGrp="1"/>
          </p:cNvSpPr>
          <p:nvPr>
            <p:ph type="body" sz="quarter" idx="13"/>
          </p:nvPr>
        </p:nvSpPr>
        <p:spPr/>
        <p:txBody>
          <a:bodyPr/>
          <a:lstStyle/>
          <a:p>
            <a:r>
              <a:rPr kumimoji="1" lang="ja-JP" altLang="en-US"/>
              <a:t>自由記述の回答結果は以下の通り。</a:t>
            </a:r>
          </a:p>
        </p:txBody>
      </p:sp>
      <p:graphicFrame>
        <p:nvGraphicFramePr>
          <p:cNvPr id="4" name="表 5">
            <a:extLst>
              <a:ext uri="{FF2B5EF4-FFF2-40B4-BE49-F238E27FC236}">
                <a16:creationId xmlns:a16="http://schemas.microsoft.com/office/drawing/2014/main" id="{A64F3288-873A-AF9F-E16F-120D53C9D64B}"/>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Q8. Q6</a:t>
                      </a:r>
                      <a:r>
                        <a:rPr kumimoji="1" lang="ja-JP" altLang="en-US" sz="1100" b="0">
                          <a:solidFill>
                            <a:schemeClr val="tx1"/>
                          </a:solidFill>
                        </a:rPr>
                        <a:t>で</a:t>
                      </a:r>
                      <a:r>
                        <a:rPr kumimoji="1" lang="en-US" altLang="ja-JP" sz="1100" b="0">
                          <a:solidFill>
                            <a:schemeClr val="tx1"/>
                          </a:solidFill>
                        </a:rPr>
                        <a:t>『</a:t>
                      </a:r>
                      <a:r>
                        <a:rPr kumimoji="1" lang="ja-JP" altLang="en-US" sz="1100" b="0">
                          <a:solidFill>
                            <a:schemeClr val="tx1"/>
                          </a:solidFill>
                        </a:rPr>
                        <a:t>国の提示する算出方法で算出している</a:t>
                      </a:r>
                      <a:r>
                        <a:rPr kumimoji="1" lang="en-US" altLang="ja-JP" sz="1100" b="0">
                          <a:solidFill>
                            <a:schemeClr val="tx1"/>
                          </a:solidFill>
                        </a:rPr>
                        <a:t>』</a:t>
                      </a:r>
                      <a:r>
                        <a:rPr kumimoji="1" lang="ja-JP" altLang="en-US" sz="1100" b="0">
                          <a:solidFill>
                            <a:schemeClr val="tx1"/>
                          </a:solidFill>
                        </a:rPr>
                        <a:t>を選択した自治体は、対象児童数の設定方法について、</a:t>
                      </a:r>
                      <a:r>
                        <a:rPr kumimoji="1" lang="en-US" altLang="ja-JP" sz="1100" b="0">
                          <a:solidFill>
                            <a:schemeClr val="tx1"/>
                          </a:solidFill>
                        </a:rPr>
                        <a:t>『</a:t>
                      </a:r>
                      <a:r>
                        <a:rPr kumimoji="1" lang="ja-JP" altLang="en-US" sz="1100" b="0">
                          <a:solidFill>
                            <a:schemeClr val="tx1"/>
                          </a:solidFill>
                        </a:rPr>
                        <a:t>国が提示する算出方法以外で算出している</a:t>
                      </a:r>
                      <a:r>
                        <a:rPr kumimoji="1" lang="en-US" altLang="ja-JP" sz="1100" b="0">
                          <a:solidFill>
                            <a:schemeClr val="tx1"/>
                          </a:solidFill>
                        </a:rPr>
                        <a:t>』</a:t>
                      </a:r>
                      <a:r>
                        <a:rPr kumimoji="1" lang="ja-JP" altLang="en-US" sz="1100" b="0">
                          <a:solidFill>
                            <a:schemeClr val="tx1"/>
                          </a:solidFill>
                        </a:rPr>
                        <a:t>を選択した自治体は量の見込みの算出方法について、具体的にご記入ください。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a:t>
                      </a:r>
                      <a:r>
                        <a:rPr kumimoji="1" lang="en-US" altLang="ja-JP" sz="1100" b="0">
                          <a:solidFill>
                            <a:schemeClr val="tx1"/>
                          </a:solidFill>
                        </a:rPr>
                        <a:t>n=131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47375276-52B4-6830-0501-1D194DE19E1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0B1E948F-B22A-B4FD-C19A-7ACF2F770B0C}"/>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en-US" altLang="ja-JP" sz="900"/>
              <a:t>R6</a:t>
            </a:r>
            <a:r>
              <a:rPr lang="ja-JP" altLang="en-US" sz="900"/>
              <a:t>年度は、児童実績</a:t>
            </a:r>
            <a:r>
              <a:rPr lang="en-US" altLang="ja-JP" sz="900"/>
              <a:t>18</a:t>
            </a:r>
            <a:r>
              <a:rPr lang="ja-JP" altLang="en-US" sz="900"/>
              <a:t>人と利用予備群</a:t>
            </a:r>
            <a:r>
              <a:rPr lang="en-US" altLang="ja-JP" sz="900"/>
              <a:t>48</a:t>
            </a:r>
            <a:r>
              <a:rPr lang="ja-JP" altLang="en-US" sz="900"/>
              <a:t>人の希望日から、</a:t>
            </a:r>
            <a:r>
              <a:rPr lang="en-US" altLang="ja-JP" sz="900"/>
              <a:t>1</a:t>
            </a:r>
            <a:r>
              <a:rPr lang="ja-JP" altLang="en-US" sz="900"/>
              <a:t>日平均</a:t>
            </a:r>
            <a:r>
              <a:rPr lang="en-US" altLang="ja-JP" sz="900"/>
              <a:t>33</a:t>
            </a:r>
            <a:r>
              <a:rPr lang="ja-JP" altLang="en-US" sz="900"/>
              <a:t>人の利用ニーズがあると算出。</a:t>
            </a:r>
            <a:r>
              <a:rPr lang="en-US" altLang="ja-JP" sz="900"/>
              <a:t>R7</a:t>
            </a:r>
            <a:r>
              <a:rPr lang="ja-JP" altLang="en-US" sz="900"/>
              <a:t>年度のニーズ量は、</a:t>
            </a:r>
            <a:r>
              <a:rPr lang="en-US" altLang="ja-JP" sz="900"/>
              <a:t>R6</a:t>
            </a:r>
            <a:r>
              <a:rPr lang="ja-JP" altLang="en-US" sz="900"/>
              <a:t>年度のニーズに、虐待対応件数の過去</a:t>
            </a:r>
            <a:r>
              <a:rPr lang="en-US" altLang="ja-JP" sz="900"/>
              <a:t>3</a:t>
            </a:r>
            <a:r>
              <a:rPr lang="ja-JP" altLang="en-US" sz="900"/>
              <a:t>年平均伸び率（</a:t>
            </a:r>
            <a:r>
              <a:rPr lang="en-US" altLang="ja-JP" sz="900"/>
              <a:t>1.04</a:t>
            </a:r>
            <a:r>
              <a:rPr lang="ja-JP" altLang="en-US" sz="900"/>
              <a:t>）と児童人口減少率（</a:t>
            </a:r>
            <a:r>
              <a:rPr lang="en-US" altLang="ja-JP" sz="900"/>
              <a:t>0.983</a:t>
            </a:r>
            <a:r>
              <a:rPr lang="ja-JP" altLang="en-US" sz="900"/>
              <a:t>）を乗じて推計している。</a:t>
            </a:r>
          </a:p>
          <a:p>
            <a:pPr marL="92075" indent="-92075">
              <a:buFont typeface="Arial" panose="020B0604020202020204" pitchFamily="34" charset="0"/>
              <a:buChar char="•"/>
            </a:pPr>
            <a:r>
              <a:rPr lang="en-US" altLang="ja-JP" sz="900"/>
              <a:t>R5</a:t>
            </a:r>
            <a:r>
              <a:rPr lang="ja-JP" altLang="en-US" sz="900"/>
              <a:t>要対協のうち６～</a:t>
            </a:r>
            <a:r>
              <a:rPr lang="en-US" altLang="ja-JP" sz="900"/>
              <a:t>17</a:t>
            </a:r>
            <a:r>
              <a:rPr lang="ja-JP" altLang="en-US" sz="900"/>
              <a:t>歳で利用が望ましい人数　</a:t>
            </a:r>
            <a:r>
              <a:rPr lang="en-US" altLang="ja-JP" sz="900"/>
              <a:t>15</a:t>
            </a:r>
            <a:r>
              <a:rPr lang="ja-JP" altLang="en-US" sz="900"/>
              <a:t>人 不登校児童数の１割　</a:t>
            </a:r>
            <a:r>
              <a:rPr lang="en-US" altLang="ja-JP" sz="900"/>
              <a:t>18</a:t>
            </a:r>
            <a:r>
              <a:rPr lang="ja-JP" altLang="en-US" sz="900"/>
              <a:t>人 </a:t>
            </a:r>
            <a:r>
              <a:rPr lang="en-US" altLang="ja-JP" sz="900"/>
              <a:t>15</a:t>
            </a:r>
            <a:r>
              <a:rPr lang="ja-JP" altLang="en-US" sz="900"/>
              <a:t>＋</a:t>
            </a:r>
            <a:r>
              <a:rPr lang="en-US" altLang="ja-JP" sz="900"/>
              <a:t>18</a:t>
            </a:r>
            <a:r>
              <a:rPr lang="ja-JP" altLang="en-US" sz="900"/>
              <a:t>＝</a:t>
            </a:r>
            <a:r>
              <a:rPr lang="en-US" altLang="ja-JP" sz="900"/>
              <a:t>33</a:t>
            </a:r>
            <a:r>
              <a:rPr lang="ja-JP" altLang="en-US" sz="900"/>
              <a:t>人</a:t>
            </a:r>
          </a:p>
          <a:p>
            <a:pPr marL="92075" indent="-92075">
              <a:buFont typeface="Arial" panose="020B0604020202020204" pitchFamily="34" charset="0"/>
              <a:buChar char="•"/>
            </a:pPr>
            <a:r>
              <a:rPr lang="en-US" altLang="ja-JP" sz="900"/>
              <a:t>R5</a:t>
            </a:r>
            <a:r>
              <a:rPr lang="ja-JP" altLang="en-US" sz="900"/>
              <a:t>～</a:t>
            </a:r>
            <a:r>
              <a:rPr lang="en-US" altLang="ja-JP" sz="900"/>
              <a:t>R6</a:t>
            </a:r>
            <a:r>
              <a:rPr lang="ja-JP" altLang="en-US" sz="900"/>
              <a:t>年度　対応延べ人数</a:t>
            </a:r>
          </a:p>
          <a:p>
            <a:pPr marL="92075" indent="-92075">
              <a:buFont typeface="Arial" panose="020B0604020202020204" pitchFamily="34" charset="0"/>
              <a:buChar char="•"/>
            </a:pPr>
            <a:r>
              <a:rPr lang="en-US" altLang="ja-JP" sz="900"/>
              <a:t>R3</a:t>
            </a:r>
            <a:r>
              <a:rPr lang="ja-JP" altLang="en-US" sz="900"/>
              <a:t>年度から令和</a:t>
            </a:r>
            <a:r>
              <a:rPr lang="en-US" altLang="ja-JP" sz="900"/>
              <a:t>5</a:t>
            </a:r>
            <a:r>
              <a:rPr lang="ja-JP" altLang="en-US" sz="900"/>
              <a:t>年度における要保護児童対策地域協議会ケース</a:t>
            </a:r>
            <a:r>
              <a:rPr lang="en-US" altLang="ja-JP" sz="900"/>
              <a:t>6</a:t>
            </a:r>
            <a:r>
              <a:rPr lang="ja-JP" altLang="en-US" sz="900"/>
              <a:t>歳以上の児童数の平均値</a:t>
            </a:r>
          </a:p>
          <a:p>
            <a:pPr marL="92075" indent="-92075">
              <a:buFont typeface="Arial" panose="020B0604020202020204" pitchFamily="34" charset="0"/>
              <a:buChar char="•"/>
            </a:pPr>
            <a:r>
              <a:rPr lang="en-US" altLang="ja-JP" sz="900"/>
              <a:t>R2</a:t>
            </a:r>
            <a:r>
              <a:rPr lang="ja-JP" altLang="en-US" sz="900"/>
              <a:t>～</a:t>
            </a:r>
            <a:r>
              <a:rPr lang="en-US" altLang="ja-JP" sz="900"/>
              <a:t>5</a:t>
            </a:r>
            <a:r>
              <a:rPr lang="ja-JP" altLang="en-US" sz="900"/>
              <a:t>年までの児童虐待対応件数及び児童家庭相談のうち育成相談の件数に各年度の</a:t>
            </a:r>
            <a:r>
              <a:rPr lang="en-US" altLang="ja-JP" sz="900"/>
              <a:t>6</a:t>
            </a:r>
            <a:r>
              <a:rPr lang="ja-JP" altLang="en-US" sz="900"/>
              <a:t>～</a:t>
            </a:r>
            <a:r>
              <a:rPr lang="en-US" altLang="ja-JP" sz="900"/>
              <a:t>17</a:t>
            </a:r>
            <a:r>
              <a:rPr lang="ja-JP" altLang="en-US" sz="900"/>
              <a:t>歳児童数を除し、平均発生数を積算。その平均発生率に</a:t>
            </a:r>
            <a:r>
              <a:rPr lang="en-US" altLang="ja-JP" sz="900"/>
              <a:t>R7</a:t>
            </a:r>
            <a:r>
              <a:rPr lang="ja-JP" altLang="en-US" sz="900"/>
              <a:t>～</a:t>
            </a:r>
            <a:r>
              <a:rPr lang="en-US" altLang="ja-JP" sz="900"/>
              <a:t>11</a:t>
            </a:r>
            <a:r>
              <a:rPr lang="ja-JP" altLang="en-US" sz="900"/>
              <a:t>年までの各年度の</a:t>
            </a:r>
            <a:r>
              <a:rPr lang="en-US" altLang="ja-JP" sz="900"/>
              <a:t>6</a:t>
            </a:r>
            <a:r>
              <a:rPr lang="ja-JP" altLang="en-US" sz="900"/>
              <a:t>～</a:t>
            </a:r>
            <a:r>
              <a:rPr lang="en-US" altLang="ja-JP" sz="900"/>
              <a:t>17</a:t>
            </a:r>
            <a:r>
              <a:rPr lang="ja-JP" altLang="en-US" sz="900"/>
              <a:t>歳児童数の推計を乗じて計算した。</a:t>
            </a:r>
          </a:p>
          <a:p>
            <a:pPr marL="92075" indent="-92075">
              <a:buFont typeface="Arial" panose="020B0604020202020204" pitchFamily="34" charset="0"/>
              <a:buChar char="•"/>
            </a:pPr>
            <a:r>
              <a:rPr lang="en-US" altLang="ja-JP" sz="900"/>
              <a:t>B</a:t>
            </a:r>
            <a:r>
              <a:rPr lang="ja-JP" altLang="en-US" sz="900"/>
              <a:t>＆</a:t>
            </a:r>
            <a:r>
              <a:rPr lang="en-US" altLang="ja-JP" sz="900"/>
              <a:t>G</a:t>
            </a:r>
            <a:r>
              <a:rPr lang="ja-JP" altLang="en-US" sz="900"/>
              <a:t>こども第三の居場所事業運営補助を受けて実施中。補助要件となる目標登録人数である「</a:t>
            </a:r>
            <a:r>
              <a:rPr lang="en-US" altLang="ja-JP" sz="900"/>
              <a:t>20</a:t>
            </a:r>
            <a:r>
              <a:rPr lang="ja-JP" altLang="en-US" sz="900"/>
              <a:t>名」で計上。</a:t>
            </a:r>
          </a:p>
          <a:p>
            <a:pPr marL="92075" indent="-92075">
              <a:buFont typeface="Arial" panose="020B0604020202020204" pitchFamily="34" charset="0"/>
              <a:buChar char="•"/>
            </a:pPr>
            <a:r>
              <a:rPr lang="ja-JP" altLang="en-US" sz="900"/>
              <a:t>１施設定員</a:t>
            </a:r>
            <a:r>
              <a:rPr lang="en-US" altLang="ja-JP" sz="900"/>
              <a:t>15</a:t>
            </a:r>
            <a:r>
              <a:rPr lang="ja-JP" altLang="en-US" sz="900"/>
              <a:t>名であるが実質約半分を受け入れていることから、 </a:t>
            </a:r>
            <a:r>
              <a:rPr lang="en-US" altLang="ja-JP" sz="900"/>
              <a:t>7.5</a:t>
            </a:r>
            <a:r>
              <a:rPr lang="ja-JP" altLang="en-US" sz="900"/>
              <a:t>人</a:t>
            </a:r>
            <a:r>
              <a:rPr lang="en-US" altLang="ja-JP" sz="900"/>
              <a:t>×20</a:t>
            </a:r>
            <a:r>
              <a:rPr lang="ja-JP" altLang="en-US" sz="900"/>
              <a:t>日</a:t>
            </a:r>
            <a:r>
              <a:rPr lang="en-US" altLang="ja-JP" sz="900"/>
              <a:t>×12</a:t>
            </a:r>
            <a:r>
              <a:rPr lang="ja-JP" altLang="en-US" sz="900"/>
              <a:t>ヶ月</a:t>
            </a:r>
            <a:r>
              <a:rPr lang="en-US" altLang="ja-JP" sz="900"/>
              <a:t>×2</a:t>
            </a:r>
            <a:r>
              <a:rPr lang="ja-JP" altLang="en-US" sz="900"/>
              <a:t>拠点 で算出した</a:t>
            </a:r>
          </a:p>
          <a:p>
            <a:pPr marL="92075" indent="-92075">
              <a:buFont typeface="Arial" panose="020B0604020202020204" pitchFamily="34" charset="0"/>
              <a:buChar char="•"/>
            </a:pPr>
            <a:r>
              <a:rPr lang="en-US" altLang="ja-JP" sz="900"/>
              <a:t>1098</a:t>
            </a:r>
            <a:r>
              <a:rPr lang="ja-JP" altLang="en-US" sz="900"/>
              <a:t>人（令和７年度不登校児童数）</a:t>
            </a:r>
            <a:r>
              <a:rPr lang="en-US" altLang="ja-JP" sz="900"/>
              <a:t>×10</a:t>
            </a:r>
            <a:r>
              <a:rPr lang="ja-JP" altLang="en-US" sz="900"/>
              <a:t>％（利用率）＝</a:t>
            </a:r>
            <a:r>
              <a:rPr lang="en-US" altLang="ja-JP" sz="900"/>
              <a:t>110【</a:t>
            </a:r>
            <a:r>
              <a:rPr lang="ja-JP" altLang="en-US" sz="900"/>
              <a:t>参考</a:t>
            </a:r>
            <a:r>
              <a:rPr lang="en-US" altLang="ja-JP" sz="900"/>
              <a:t>】R</a:t>
            </a:r>
            <a:r>
              <a:rPr lang="ja-JP" altLang="en-US" sz="900"/>
              <a:t>６年度児童育成支援拠点事業実績</a:t>
            </a:r>
            <a:r>
              <a:rPr lang="en-US" altLang="ja-JP" sz="900"/>
              <a:t>…94</a:t>
            </a:r>
            <a:r>
              <a:rPr lang="ja-JP" altLang="en-US" sz="900"/>
              <a:t>人（拠点人数（登録者数</a:t>
            </a:r>
            <a:r>
              <a:rPr lang="en-US" altLang="ja-JP" sz="900"/>
              <a:t>+</a:t>
            </a:r>
            <a:r>
              <a:rPr lang="ja-JP" altLang="en-US" sz="900"/>
              <a:t>待機数））</a:t>
            </a:r>
            <a:r>
              <a:rPr lang="en-US" altLang="ja-JP" sz="900"/>
              <a:t>÷939</a:t>
            </a:r>
            <a:r>
              <a:rPr lang="ja-JP" altLang="en-US" sz="900"/>
              <a:t>人（不登校人数）＝</a:t>
            </a:r>
            <a:r>
              <a:rPr lang="en-US" altLang="ja-JP" sz="900"/>
              <a:t>10</a:t>
            </a:r>
            <a:r>
              <a:rPr lang="ja-JP" altLang="en-US" sz="900"/>
              <a:t>％（利用率）</a:t>
            </a:r>
          </a:p>
          <a:p>
            <a:pPr marL="92075" indent="-92075">
              <a:buFont typeface="Arial" panose="020B0604020202020204" pitchFamily="34" charset="0"/>
              <a:buChar char="•"/>
            </a:pPr>
            <a:r>
              <a:rPr lang="en-US" altLang="ja-JP" sz="900"/>
              <a:t>【</a:t>
            </a:r>
            <a:r>
              <a:rPr lang="ja-JP" altLang="en-US" sz="900"/>
              <a:t>量の見込み（人）</a:t>
            </a:r>
            <a:r>
              <a:rPr lang="en-US" altLang="ja-JP" sz="900"/>
              <a:t>】</a:t>
            </a:r>
            <a:r>
              <a:rPr lang="ja-JP" altLang="en-US" sz="900"/>
              <a:t>＝</a:t>
            </a:r>
            <a:r>
              <a:rPr lang="en-US" altLang="ja-JP" sz="900"/>
              <a:t>【A</a:t>
            </a:r>
            <a:r>
              <a:rPr lang="ja-JP" altLang="en-US" sz="900"/>
              <a:t>推計児童人数（</a:t>
            </a:r>
            <a:r>
              <a:rPr lang="en-US" altLang="ja-JP" sz="900"/>
              <a:t>6</a:t>
            </a:r>
            <a:r>
              <a:rPr lang="ja-JP" altLang="en-US" sz="900"/>
              <a:t>～</a:t>
            </a:r>
            <a:r>
              <a:rPr lang="en-US" altLang="ja-JP" sz="900"/>
              <a:t>14</a:t>
            </a:r>
            <a:r>
              <a:rPr lang="ja-JP" altLang="en-US" sz="900"/>
              <a:t>歳）</a:t>
            </a:r>
            <a:r>
              <a:rPr lang="en-US" altLang="ja-JP" sz="900"/>
              <a:t>】×【C</a:t>
            </a:r>
            <a:r>
              <a:rPr lang="ja-JP" altLang="en-US" sz="900"/>
              <a:t>対象児童人数（</a:t>
            </a:r>
            <a:r>
              <a:rPr lang="en-US" altLang="ja-JP" sz="900"/>
              <a:t>6</a:t>
            </a:r>
            <a:r>
              <a:rPr lang="ja-JP" altLang="en-US" sz="900"/>
              <a:t>～</a:t>
            </a:r>
            <a:r>
              <a:rPr lang="en-US" altLang="ja-JP" sz="900"/>
              <a:t>14</a:t>
            </a:r>
            <a:r>
              <a:rPr lang="ja-JP" altLang="en-US" sz="900"/>
              <a:t>歳）</a:t>
            </a:r>
            <a:r>
              <a:rPr lang="en-US" altLang="ja-JP" sz="900"/>
              <a:t>】÷【B</a:t>
            </a:r>
            <a:r>
              <a:rPr lang="ja-JP" altLang="en-US" sz="900"/>
              <a:t>児童人数（</a:t>
            </a:r>
            <a:r>
              <a:rPr lang="en-US" altLang="ja-JP" sz="900"/>
              <a:t>6</a:t>
            </a:r>
            <a:r>
              <a:rPr lang="ja-JP" altLang="en-US" sz="900"/>
              <a:t>～</a:t>
            </a:r>
            <a:r>
              <a:rPr lang="en-US" altLang="ja-JP" sz="900"/>
              <a:t>14</a:t>
            </a:r>
            <a:r>
              <a:rPr lang="ja-JP" altLang="en-US" sz="900"/>
              <a:t>歳）</a:t>
            </a:r>
            <a:r>
              <a:rPr lang="en-US" altLang="ja-JP" sz="900"/>
              <a:t>】+【</a:t>
            </a:r>
            <a:r>
              <a:rPr lang="ja-JP" altLang="en-US" sz="900"/>
              <a:t>推計児童人数（</a:t>
            </a:r>
            <a:r>
              <a:rPr lang="en-US" altLang="ja-JP" sz="900"/>
              <a:t>15</a:t>
            </a:r>
            <a:r>
              <a:rPr lang="ja-JP" altLang="en-US" sz="900"/>
              <a:t>～</a:t>
            </a:r>
            <a:r>
              <a:rPr lang="en-US" altLang="ja-JP" sz="900"/>
              <a:t>17</a:t>
            </a:r>
            <a:r>
              <a:rPr lang="ja-JP" altLang="en-US" sz="900"/>
              <a:t>歳）</a:t>
            </a:r>
            <a:r>
              <a:rPr lang="en-US" altLang="ja-JP" sz="900"/>
              <a:t>】×【C</a:t>
            </a:r>
            <a:r>
              <a:rPr lang="ja-JP" altLang="en-US" sz="900"/>
              <a:t>対象児童人数（</a:t>
            </a:r>
            <a:r>
              <a:rPr lang="en-US" altLang="ja-JP" sz="900"/>
              <a:t>6</a:t>
            </a:r>
            <a:r>
              <a:rPr lang="ja-JP" altLang="en-US" sz="900"/>
              <a:t>～</a:t>
            </a:r>
            <a:r>
              <a:rPr lang="en-US" altLang="ja-JP" sz="900"/>
              <a:t>14</a:t>
            </a:r>
            <a:r>
              <a:rPr lang="ja-JP" altLang="en-US" sz="900"/>
              <a:t>歳）</a:t>
            </a:r>
            <a:r>
              <a:rPr lang="en-US" altLang="ja-JP" sz="900"/>
              <a:t>】÷【B</a:t>
            </a:r>
            <a:r>
              <a:rPr lang="ja-JP" altLang="en-US" sz="900"/>
              <a:t>児童人数（</a:t>
            </a:r>
            <a:r>
              <a:rPr lang="en-US" altLang="ja-JP" sz="900"/>
              <a:t>6</a:t>
            </a:r>
            <a:r>
              <a:rPr lang="ja-JP" altLang="en-US" sz="900"/>
              <a:t>～</a:t>
            </a:r>
            <a:r>
              <a:rPr lang="en-US" altLang="ja-JP" sz="900"/>
              <a:t>14</a:t>
            </a:r>
            <a:r>
              <a:rPr lang="ja-JP" altLang="en-US" sz="900"/>
              <a:t>歳）</a:t>
            </a:r>
            <a:r>
              <a:rPr lang="en-US" altLang="ja-JP" sz="900"/>
              <a:t>】</a:t>
            </a:r>
          </a:p>
          <a:p>
            <a:pPr marL="92075" indent="-92075">
              <a:buFont typeface="Arial" panose="020B0604020202020204" pitchFamily="34" charset="0"/>
              <a:buChar char="•"/>
            </a:pPr>
            <a:r>
              <a:rPr lang="en-US" altLang="ja-JP" sz="900"/>
              <a:t>(1) </a:t>
            </a:r>
            <a:r>
              <a:rPr lang="ja-JP" altLang="en-US" sz="900"/>
              <a:t>利用実績に基づき、５か年分の利用率を算出 </a:t>
            </a:r>
            <a:r>
              <a:rPr lang="en-US" altLang="ja-JP" sz="900"/>
              <a:t>(2) </a:t>
            </a:r>
            <a:r>
              <a:rPr lang="ja-JP" altLang="en-US" sz="900"/>
              <a:t>令和７年度以降の推計人口に利用率を乗じて量の見込みを算出</a:t>
            </a:r>
          </a:p>
          <a:p>
            <a:pPr marL="92075" indent="-92075">
              <a:buFont typeface="Arial" panose="020B0604020202020204" pitchFamily="34" charset="0"/>
              <a:buChar char="•"/>
            </a:pPr>
            <a:r>
              <a:rPr lang="ja-JP" altLang="en-US" sz="900"/>
              <a:t>　令和６年度の利用が望ましい児童数の６</a:t>
            </a:r>
            <a:r>
              <a:rPr lang="en-US" altLang="ja-JP" sz="900"/>
              <a:t>〜17</a:t>
            </a:r>
            <a:r>
              <a:rPr lang="ja-JP" altLang="en-US" sz="900"/>
              <a:t>歳人口に対する割合を基に計画期間における利用率を設定し、計画期間の６</a:t>
            </a:r>
            <a:r>
              <a:rPr lang="en-US" altLang="ja-JP" sz="900"/>
              <a:t>〜17</a:t>
            </a:r>
            <a:r>
              <a:rPr lang="ja-JP" altLang="en-US" sz="900"/>
              <a:t>歳推計児童数を乗じて算出している。</a:t>
            </a:r>
          </a:p>
        </p:txBody>
      </p:sp>
      <p:sp>
        <p:nvSpPr>
          <p:cNvPr id="7" name="テキスト ボックス 6">
            <a:extLst>
              <a:ext uri="{FF2B5EF4-FFF2-40B4-BE49-F238E27FC236}">
                <a16:creationId xmlns:a16="http://schemas.microsoft.com/office/drawing/2014/main" id="{25FC1649-D29E-E433-448E-04E6CF2C9E17}"/>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65660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9C45-2444-0C23-13D3-060FB386F5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C86F72-4890-6646-3E8A-46DD3C7EC4B4}"/>
              </a:ext>
            </a:extLst>
          </p:cNvPr>
          <p:cNvSpPr>
            <a:spLocks noGrp="1"/>
          </p:cNvSpPr>
          <p:nvPr>
            <p:ph type="title"/>
          </p:nvPr>
        </p:nvSpPr>
        <p:spPr/>
        <p:txBody>
          <a:bodyPr/>
          <a:lstStyle/>
          <a:p>
            <a:r>
              <a:rPr kumimoji="1" lang="ja-JP" altLang="en-US"/>
              <a:t>量の見込みの算出を行っていない理由</a:t>
            </a:r>
          </a:p>
        </p:txBody>
      </p:sp>
      <p:sp>
        <p:nvSpPr>
          <p:cNvPr id="3" name="テキスト プレースホルダー 2">
            <a:extLst>
              <a:ext uri="{FF2B5EF4-FFF2-40B4-BE49-F238E27FC236}">
                <a16:creationId xmlns:a16="http://schemas.microsoft.com/office/drawing/2014/main" id="{0E7F5007-A1A4-6C5C-78D7-5A7BF99E7D6C}"/>
              </a:ext>
            </a:extLst>
          </p:cNvPr>
          <p:cNvSpPr>
            <a:spLocks noGrp="1"/>
          </p:cNvSpPr>
          <p:nvPr>
            <p:ph type="body" sz="quarter" idx="13"/>
          </p:nvPr>
        </p:nvSpPr>
        <p:spPr/>
        <p:txBody>
          <a:bodyPr/>
          <a:lstStyle/>
          <a:p>
            <a:r>
              <a:rPr kumimoji="1" lang="ja-JP" altLang="en-US"/>
              <a:t>量の見込みを算出していない自治体のうち</a:t>
            </a:r>
            <a:r>
              <a:rPr lang="ja-JP" altLang="en-US"/>
              <a:t>、対象児童の定義を定めていない自治体が</a:t>
            </a:r>
            <a:r>
              <a:rPr lang="en-US" altLang="ja-JP"/>
              <a:t>31.6%</a:t>
            </a:r>
            <a:r>
              <a:rPr lang="ja-JP" altLang="en-US"/>
              <a:t>である。</a:t>
            </a:r>
            <a:endParaRPr kumimoji="1" lang="en-US" altLang="ja-JP"/>
          </a:p>
        </p:txBody>
      </p:sp>
      <p:graphicFrame>
        <p:nvGraphicFramePr>
          <p:cNvPr id="4" name="表 5">
            <a:extLst>
              <a:ext uri="{FF2B5EF4-FFF2-40B4-BE49-F238E27FC236}">
                <a16:creationId xmlns:a16="http://schemas.microsoft.com/office/drawing/2014/main" id="{391169D2-52DB-4B7F-3F31-235226D31B89}"/>
              </a:ext>
            </a:extLst>
          </p:cNvPr>
          <p:cNvGraphicFramePr>
            <a:graphicFrameLocks noGrp="1"/>
          </p:cNvGraphicFramePr>
          <p:nvPr>
            <p:extLst>
              <p:ext uri="{D42A27DB-BD31-4B8C-83A1-F6EECF244321}">
                <p14:modId xmlns:p14="http://schemas.microsoft.com/office/powerpoint/2010/main" val="1881250904"/>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Q9. </a:t>
                      </a:r>
                      <a:r>
                        <a:rPr kumimoji="1" lang="ja-JP" altLang="en-US" sz="1100" b="0">
                          <a:solidFill>
                            <a:schemeClr val="tx1"/>
                          </a:solidFill>
                        </a:rPr>
                        <a:t>算出を行っていない理由について該当するものをすべてお選びください。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n=792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DBCCDF84-5DA8-DF9C-8540-2AC8D6298021}"/>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20F73A8D-2F12-3E63-3E05-FE75488B2552}"/>
              </a:ext>
            </a:extLst>
          </p:cNvPr>
          <p:cNvPicPr>
            <a:picLocks noChangeAspect="1"/>
          </p:cNvPicPr>
          <p:nvPr/>
        </p:nvPicPr>
        <p:blipFill>
          <a:blip r:embed="rId2"/>
          <a:stretch>
            <a:fillRect/>
          </a:stretch>
        </p:blipFill>
        <p:spPr>
          <a:xfrm>
            <a:off x="737716" y="1669184"/>
            <a:ext cx="8429625" cy="3105150"/>
          </a:xfrm>
          <a:prstGeom prst="rect">
            <a:avLst/>
          </a:prstGeom>
        </p:spPr>
      </p:pic>
    </p:spTree>
    <p:extLst>
      <p:ext uri="{BB962C8B-B14F-4D97-AF65-F5344CB8AC3E}">
        <p14:creationId xmlns:p14="http://schemas.microsoft.com/office/powerpoint/2010/main" val="347286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F79D-7283-6800-21A1-C46785FC414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B36CE3-72AF-5D53-7D3C-B5B2D5D3B362}"/>
              </a:ext>
            </a:extLst>
          </p:cNvPr>
          <p:cNvSpPr>
            <a:spLocks noGrp="1"/>
          </p:cNvSpPr>
          <p:nvPr>
            <p:ph type="title"/>
          </p:nvPr>
        </p:nvSpPr>
        <p:spPr/>
        <p:txBody>
          <a:bodyPr/>
          <a:lstStyle/>
          <a:p>
            <a:r>
              <a:rPr lang="ja-JP" altLang="en-US"/>
              <a:t>量の見込みの算出を行っていない理由　その他回答　概要</a:t>
            </a:r>
            <a:endParaRPr kumimoji="1" lang="ja-JP" altLang="en-US"/>
          </a:p>
        </p:txBody>
      </p:sp>
      <p:sp>
        <p:nvSpPr>
          <p:cNvPr id="3" name="テキスト プレースホルダー 2">
            <a:extLst>
              <a:ext uri="{FF2B5EF4-FFF2-40B4-BE49-F238E27FC236}">
                <a16:creationId xmlns:a16="http://schemas.microsoft.com/office/drawing/2014/main" id="{0B0271FD-A3B3-A629-12C6-8CAEB372CF08}"/>
              </a:ext>
            </a:extLst>
          </p:cNvPr>
          <p:cNvSpPr>
            <a:spLocks noGrp="1"/>
          </p:cNvSpPr>
          <p:nvPr>
            <p:ph type="body" sz="quarter" idx="13"/>
          </p:nvPr>
        </p:nvSpPr>
        <p:spPr/>
        <p:txBody>
          <a:bodyPr/>
          <a:lstStyle/>
          <a:p>
            <a:r>
              <a:rPr kumimoji="1" lang="ja-JP" altLang="en-US"/>
              <a:t>量の見込みの算出を行っていない理由</a:t>
            </a:r>
            <a:r>
              <a:rPr lang="ja-JP" altLang="en-US"/>
              <a:t>は</a:t>
            </a:r>
            <a:r>
              <a:rPr kumimoji="1" lang="ja-JP" altLang="en-US"/>
              <a:t>、事業実施未定・検討中、対象児童が少ない・いない、他事業で対応、リソース不足等の理由で算出を行っていない、等が挙げられる。</a:t>
            </a:r>
          </a:p>
        </p:txBody>
      </p:sp>
      <p:graphicFrame>
        <p:nvGraphicFramePr>
          <p:cNvPr id="4" name="表 5">
            <a:extLst>
              <a:ext uri="{FF2B5EF4-FFF2-40B4-BE49-F238E27FC236}">
                <a16:creationId xmlns:a16="http://schemas.microsoft.com/office/drawing/2014/main" id="{9A1C136B-6F7A-F7FA-FB59-6CFFF6C02FFF}"/>
              </a:ext>
            </a:extLst>
          </p:cNvPr>
          <p:cNvGraphicFramePr>
            <a:graphicFrameLocks noGrp="1"/>
          </p:cNvGraphicFramePr>
          <p:nvPr>
            <p:extLst>
              <p:ext uri="{D42A27DB-BD31-4B8C-83A1-F6EECF244321}">
                <p14:modId xmlns:p14="http://schemas.microsoft.com/office/powerpoint/2010/main" val="66597207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Q9. </a:t>
                      </a:r>
                      <a:r>
                        <a:rPr kumimoji="1" lang="ja-JP" altLang="en-US" sz="1100" b="0">
                          <a:solidFill>
                            <a:schemeClr val="tx1"/>
                          </a:solidFill>
                        </a:rPr>
                        <a:t>算出を行っていない理由について該当するものをすべてお選びください。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n=235</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8784A5C6-3130-BD7E-9533-779FC1981759}"/>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E61F1815-D835-F050-6CBA-AA59C059DF48}"/>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r>
              <a:rPr lang="ja-JP" altLang="en-US" sz="900" b="1"/>
              <a:t>■量の見込みの算出を行っていない理由　その他自由回答　概要</a:t>
            </a:r>
            <a:endParaRPr lang="en-US" altLang="ja-JP" sz="900" b="1"/>
          </a:p>
          <a:p>
            <a:r>
              <a:rPr lang="en-US" altLang="ja-JP" sz="900" b="1"/>
              <a:t>1. </a:t>
            </a:r>
            <a:r>
              <a:rPr lang="ja-JP" altLang="en-US" sz="900" b="1"/>
              <a:t>事業未実施／実施未定</a:t>
            </a:r>
          </a:p>
          <a:p>
            <a:pPr marL="628650" lvl="1" indent="-171450">
              <a:buFont typeface="Arial" panose="020B0604020202020204" pitchFamily="34" charset="0"/>
              <a:buChar char="•"/>
            </a:pPr>
            <a:r>
              <a:rPr lang="ja-JP" altLang="en-US" sz="900"/>
              <a:t>本事業を行っていないため</a:t>
            </a:r>
          </a:p>
          <a:p>
            <a:pPr marL="628650" lvl="1" indent="-171450">
              <a:buFont typeface="Arial" panose="020B0604020202020204" pitchFamily="34" charset="0"/>
              <a:buChar char="•"/>
            </a:pPr>
            <a:r>
              <a:rPr lang="ja-JP" altLang="en-US" sz="900"/>
              <a:t>実施予定がないため</a:t>
            </a:r>
          </a:p>
          <a:p>
            <a:pPr marL="628650" lvl="1" indent="-171450">
              <a:buFont typeface="Arial" panose="020B0604020202020204" pitchFamily="34" charset="0"/>
              <a:buChar char="•"/>
            </a:pPr>
            <a:r>
              <a:rPr lang="ja-JP" altLang="en-US" sz="900"/>
              <a:t>本町未実施のため</a:t>
            </a:r>
          </a:p>
          <a:p>
            <a:pPr marL="628650" lvl="1" indent="-171450">
              <a:buFont typeface="Arial" panose="020B0604020202020204" pitchFamily="34" charset="0"/>
              <a:buChar char="•"/>
            </a:pPr>
            <a:r>
              <a:rPr lang="ja-JP" altLang="en-US" sz="900"/>
              <a:t>現時点で事業実施の見込みがないため</a:t>
            </a:r>
          </a:p>
          <a:p>
            <a:pPr marL="628650" lvl="1" indent="-171450">
              <a:buFont typeface="Arial" panose="020B0604020202020204" pitchFamily="34" charset="0"/>
              <a:buChar char="•"/>
            </a:pPr>
            <a:r>
              <a:rPr lang="ja-JP" altLang="en-US" sz="900"/>
              <a:t>事業実施が未定のため</a:t>
            </a:r>
            <a:endParaRPr lang="en-US" altLang="ja-JP" sz="900"/>
          </a:p>
          <a:p>
            <a:pPr marL="628650" lvl="1" indent="-171450">
              <a:buFont typeface="Arial" panose="020B0604020202020204" pitchFamily="34" charset="0"/>
              <a:buChar char="•"/>
            </a:pPr>
            <a:endParaRPr lang="ja-JP" altLang="en-US" sz="900"/>
          </a:p>
          <a:p>
            <a:r>
              <a:rPr lang="en-US" altLang="ja-JP" sz="900" b="1"/>
              <a:t>2. </a:t>
            </a:r>
            <a:r>
              <a:rPr lang="ja-JP" altLang="en-US" sz="900" b="1"/>
              <a:t>今後検討するため</a:t>
            </a:r>
          </a:p>
          <a:p>
            <a:pPr marL="628650" lvl="1" indent="-171450">
              <a:buFont typeface="Arial" panose="020B0604020202020204" pitchFamily="34" charset="0"/>
              <a:buChar char="•"/>
            </a:pPr>
            <a:r>
              <a:rPr lang="ja-JP" altLang="en-US" sz="900"/>
              <a:t>本事業の提供体制の検討を進めている状況</a:t>
            </a:r>
          </a:p>
          <a:p>
            <a:pPr marL="628650" lvl="1" indent="-171450">
              <a:buFont typeface="Arial" panose="020B0604020202020204" pitchFamily="34" charset="0"/>
              <a:buChar char="•"/>
            </a:pPr>
            <a:r>
              <a:rPr lang="ja-JP" altLang="en-US" sz="900"/>
              <a:t>今後、検討していく</a:t>
            </a:r>
          </a:p>
          <a:p>
            <a:pPr marL="628650" lvl="1" indent="-171450">
              <a:buFont typeface="Arial" panose="020B0604020202020204" pitchFamily="34" charset="0"/>
              <a:buChar char="•"/>
            </a:pPr>
            <a:r>
              <a:rPr lang="ja-JP" altLang="en-US" sz="900"/>
              <a:t>事業実施の検討段階のため</a:t>
            </a:r>
            <a:endParaRPr lang="en-US" altLang="ja-JP" sz="900"/>
          </a:p>
          <a:p>
            <a:pPr marL="628650" lvl="1" indent="-171450">
              <a:buFont typeface="Arial" panose="020B0604020202020204" pitchFamily="34" charset="0"/>
              <a:buChar char="•"/>
            </a:pPr>
            <a:endParaRPr lang="ja-JP" altLang="en-US" sz="900"/>
          </a:p>
          <a:p>
            <a:r>
              <a:rPr lang="en-US" altLang="ja-JP" sz="900" b="1"/>
              <a:t>3. </a:t>
            </a:r>
            <a:r>
              <a:rPr lang="ja-JP" altLang="en-US" sz="900" b="1"/>
              <a:t>対象が少数・該当者がいない・ニーズがない</a:t>
            </a:r>
          </a:p>
          <a:p>
            <a:pPr marL="628650" lvl="1" indent="-171450">
              <a:buFont typeface="Arial" panose="020B0604020202020204" pitchFamily="34" charset="0"/>
              <a:buChar char="•"/>
            </a:pPr>
            <a:r>
              <a:rPr lang="ja-JP" altLang="en-US" sz="900"/>
              <a:t>対象児童が少数であるため</a:t>
            </a:r>
          </a:p>
          <a:p>
            <a:pPr marL="628650" lvl="1" indent="-171450">
              <a:buFont typeface="Arial" panose="020B0604020202020204" pitchFamily="34" charset="0"/>
              <a:buChar char="•"/>
            </a:pPr>
            <a:r>
              <a:rPr lang="ja-JP" altLang="en-US" sz="900"/>
              <a:t>現在対象児童はいないため見込みは行わない</a:t>
            </a:r>
          </a:p>
          <a:p>
            <a:pPr marL="628650" lvl="1" indent="-171450">
              <a:buFont typeface="Arial" panose="020B0604020202020204" pitchFamily="34" charset="0"/>
              <a:buChar char="•"/>
            </a:pPr>
            <a:r>
              <a:rPr lang="ja-JP" altLang="en-US" sz="900"/>
              <a:t>該当するケースが極めて少ないため</a:t>
            </a:r>
          </a:p>
          <a:p>
            <a:pPr marL="628650" lvl="1" indent="-171450">
              <a:buFont typeface="Arial" panose="020B0604020202020204" pitchFamily="34" charset="0"/>
              <a:buChar char="•"/>
            </a:pPr>
            <a:r>
              <a:rPr lang="ja-JP" altLang="en-US" sz="900"/>
              <a:t>対象となる児童が少数のため</a:t>
            </a:r>
          </a:p>
          <a:p>
            <a:pPr marL="628650" lvl="1" indent="-171450">
              <a:buFont typeface="Arial" panose="020B0604020202020204" pitchFamily="34" charset="0"/>
              <a:buChar char="•"/>
            </a:pPr>
            <a:r>
              <a:rPr lang="ja-JP" altLang="en-US" sz="900"/>
              <a:t>対象児童がいないため</a:t>
            </a:r>
            <a:endParaRPr lang="en-US" altLang="ja-JP" sz="900"/>
          </a:p>
          <a:p>
            <a:pPr marL="628650" lvl="1" indent="-171450">
              <a:buFont typeface="Arial" panose="020B0604020202020204" pitchFamily="34" charset="0"/>
              <a:buChar char="•"/>
            </a:pPr>
            <a:endParaRPr lang="ja-JP" altLang="en-US" sz="900"/>
          </a:p>
          <a:p>
            <a:r>
              <a:rPr lang="en-US" altLang="ja-JP" sz="900" b="1"/>
              <a:t>4. </a:t>
            </a:r>
            <a:r>
              <a:rPr lang="ja-JP" altLang="en-US" sz="900" b="1"/>
              <a:t>他事業（既存施策・類似事業）で対応／補完</a:t>
            </a:r>
          </a:p>
          <a:p>
            <a:pPr marL="628650" lvl="1" indent="-171450">
              <a:buFont typeface="Arial" panose="020B0604020202020204" pitchFamily="34" charset="0"/>
              <a:buChar char="•"/>
            </a:pPr>
            <a:r>
              <a:rPr lang="ja-JP" altLang="en-US" sz="900"/>
              <a:t>類似事業により居場所が整備されている</a:t>
            </a:r>
          </a:p>
          <a:p>
            <a:pPr marL="628650" lvl="1" indent="-171450">
              <a:buFont typeface="Arial" panose="020B0604020202020204" pitchFamily="34" charset="0"/>
              <a:buChar char="•"/>
            </a:pPr>
            <a:r>
              <a:rPr lang="ja-JP" altLang="en-US" sz="900"/>
              <a:t>他類似事業により補完のため</a:t>
            </a:r>
          </a:p>
          <a:p>
            <a:pPr marL="628650" lvl="1" indent="-171450">
              <a:buFont typeface="Arial" panose="020B0604020202020204" pitchFamily="34" charset="0"/>
              <a:buChar char="•"/>
            </a:pPr>
            <a:r>
              <a:rPr lang="ja-JP" altLang="en-US" sz="900"/>
              <a:t>既存のサービス等で対応</a:t>
            </a:r>
          </a:p>
          <a:p>
            <a:pPr marL="628650" lvl="1" indent="-171450">
              <a:buFont typeface="Arial" panose="020B0604020202020204" pitchFamily="34" charset="0"/>
              <a:buChar char="•"/>
            </a:pPr>
            <a:r>
              <a:rPr lang="ja-JP" altLang="en-US" sz="900"/>
              <a:t>こども食堂や学習支援等のこどもの居場所づくりの支援を推進している</a:t>
            </a:r>
            <a:endParaRPr lang="en-US" altLang="ja-JP" sz="900"/>
          </a:p>
          <a:p>
            <a:pPr marL="628650" lvl="1" indent="-171450">
              <a:buFont typeface="Arial" panose="020B0604020202020204" pitchFamily="34" charset="0"/>
              <a:buChar char="•"/>
            </a:pPr>
            <a:endParaRPr lang="ja-JP" altLang="en-US" sz="900"/>
          </a:p>
          <a:p>
            <a:r>
              <a:rPr lang="en-US" altLang="ja-JP" sz="900" b="1"/>
              <a:t>5. </a:t>
            </a:r>
            <a:r>
              <a:rPr lang="ja-JP" altLang="en-US" sz="900" b="1"/>
              <a:t>実施体制・人的リソースが不足</a:t>
            </a:r>
          </a:p>
          <a:p>
            <a:pPr marL="628650" lvl="1" indent="-171450">
              <a:buFont typeface="Arial" panose="020B0604020202020204" pitchFamily="34" charset="0"/>
              <a:buChar char="•"/>
            </a:pPr>
            <a:r>
              <a:rPr lang="ja-JP" altLang="en-US" sz="900"/>
              <a:t>実施体制の確保が困難であるため</a:t>
            </a:r>
          </a:p>
          <a:p>
            <a:pPr marL="628650" lvl="1" indent="-171450">
              <a:buFont typeface="Arial" panose="020B0604020202020204" pitchFamily="34" charset="0"/>
              <a:buChar char="•"/>
            </a:pPr>
            <a:r>
              <a:rPr lang="ja-JP" altLang="en-US" sz="900"/>
              <a:t>人材不足等により事業の実施が困難であるため</a:t>
            </a:r>
          </a:p>
          <a:p>
            <a:pPr marL="628650" lvl="1" indent="-171450">
              <a:buFont typeface="Arial" panose="020B0604020202020204" pitchFamily="34" charset="0"/>
              <a:buChar char="•"/>
            </a:pPr>
            <a:r>
              <a:rPr lang="ja-JP" altLang="en-US" sz="900"/>
              <a:t>市で事業を実施するのが難しいため</a:t>
            </a:r>
          </a:p>
          <a:p>
            <a:pPr marL="628650" lvl="1" indent="-171450">
              <a:buFont typeface="Arial" panose="020B0604020202020204" pitchFamily="34" charset="0"/>
              <a:buChar char="•"/>
            </a:pPr>
            <a:r>
              <a:rPr lang="ja-JP" altLang="en-US" sz="900"/>
              <a:t>小規模自治体のためマンパワーや資源の確保が難しい</a:t>
            </a:r>
            <a:endParaRPr lang="en-US" altLang="ja-JP" sz="900"/>
          </a:p>
          <a:p>
            <a:pPr marL="628650" lvl="1" indent="-171450">
              <a:buFont typeface="Arial" panose="020B0604020202020204" pitchFamily="34" charset="0"/>
              <a:buChar char="•"/>
            </a:pPr>
            <a:endParaRPr lang="ja-JP" altLang="en-US" sz="900"/>
          </a:p>
          <a:p>
            <a:r>
              <a:rPr lang="en-US" altLang="ja-JP" sz="900" b="1"/>
              <a:t>6.  </a:t>
            </a:r>
            <a:r>
              <a:rPr lang="ja-JP" altLang="en-US" sz="900" b="1"/>
              <a:t>事業支援対象者の定義が未確定</a:t>
            </a:r>
          </a:p>
          <a:p>
            <a:pPr marL="628650" lvl="1" indent="-171450">
              <a:buFont typeface="Arial" panose="020B0604020202020204" pitchFamily="34" charset="0"/>
              <a:buChar char="•"/>
            </a:pPr>
            <a:r>
              <a:rPr lang="ja-JP" altLang="en-US" sz="900"/>
              <a:t>対象となる児童の定義を検討中</a:t>
            </a:r>
            <a:endParaRPr lang="en-US" altLang="ja-JP" sz="900"/>
          </a:p>
          <a:p>
            <a:pPr marL="628650" lvl="1" indent="-171450">
              <a:buFont typeface="Arial" panose="020B0604020202020204" pitchFamily="34" charset="0"/>
              <a:buChar char="•"/>
            </a:pPr>
            <a:r>
              <a:rPr lang="ja-JP" altLang="en-US" sz="900"/>
              <a:t>作業時点で事業イメージがつかめておらず算出できなかった</a:t>
            </a:r>
          </a:p>
          <a:p>
            <a:pPr marL="628650" lvl="1" indent="-171450">
              <a:buFont typeface="Arial" panose="020B0604020202020204" pitchFamily="34" charset="0"/>
              <a:buChar char="•"/>
            </a:pPr>
            <a:endParaRPr lang="ja-JP" altLang="en-US" sz="900"/>
          </a:p>
          <a:p>
            <a:r>
              <a:rPr lang="en-US" altLang="ja-JP" sz="900" b="1"/>
              <a:t>7. </a:t>
            </a:r>
            <a:r>
              <a:rPr lang="ja-JP" altLang="en-US" sz="900" b="1"/>
              <a:t>その他個別理由</a:t>
            </a:r>
          </a:p>
          <a:p>
            <a:pPr marL="628650" lvl="1" indent="-171450">
              <a:buFont typeface="Arial" panose="020B0604020202020204" pitchFamily="34" charset="0"/>
              <a:buChar char="•"/>
            </a:pPr>
            <a:r>
              <a:rPr lang="ja-JP" altLang="en-US" sz="900"/>
              <a:t>別途算出しなくても対象児童がわかるため</a:t>
            </a:r>
          </a:p>
          <a:p>
            <a:pPr marL="92075" indent="-92075">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D5A2F634-AAB1-1821-E230-E7CD39C45CC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41363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企画立案～予算確保の課題</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支援の必要性を示すことに苦労した自治体が</a:t>
            </a:r>
            <a:r>
              <a:rPr kumimoji="1" lang="en-US" altLang="ja-JP"/>
              <a:t>29.6%</a:t>
            </a:r>
            <a:r>
              <a:rPr kumimoji="1" lang="ja-JP" altLang="en-US"/>
              <a:t>と最も多く、次いで支援の具体化に苦労した自治体が</a:t>
            </a:r>
            <a:r>
              <a:rPr kumimoji="1" lang="en-US" altLang="ja-JP"/>
              <a:t>28.4%</a:t>
            </a:r>
            <a:r>
              <a:rPr kumimoji="1" lang="ja-JP" altLang="en-US"/>
              <a:t>となった。</a:t>
            </a:r>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Q11.</a:t>
                      </a:r>
                      <a:r>
                        <a:rPr kumimoji="1" lang="ja-JP" altLang="en-US" sz="1100" b="0">
                          <a:solidFill>
                            <a:schemeClr val="tx1"/>
                          </a:solidFill>
                        </a:rPr>
                        <a:t>　本事業の企画立案～予算を確保するにあたり苦労した点・課題について当てはまる内容をすべてお選びください。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27AEF7AB-0685-2F1C-2489-78F337889C01}"/>
              </a:ext>
            </a:extLst>
          </p:cNvPr>
          <p:cNvPicPr>
            <a:picLocks noChangeAspect="1"/>
          </p:cNvPicPr>
          <p:nvPr/>
        </p:nvPicPr>
        <p:blipFill>
          <a:blip r:embed="rId2"/>
          <a:stretch>
            <a:fillRect/>
          </a:stretch>
        </p:blipFill>
        <p:spPr>
          <a:xfrm>
            <a:off x="1024801" y="1673272"/>
            <a:ext cx="7855456" cy="4680000"/>
          </a:xfrm>
          <a:prstGeom prst="rect">
            <a:avLst/>
          </a:prstGeom>
        </p:spPr>
      </p:pic>
    </p:spTree>
    <p:extLst>
      <p:ext uri="{BB962C8B-B14F-4D97-AF65-F5344CB8AC3E}">
        <p14:creationId xmlns:p14="http://schemas.microsoft.com/office/powerpoint/2010/main" val="389086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7944-7E4C-80F2-4FD0-8F366FEBB1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3C786E-0EC9-B82D-DBBF-D8219701C572}"/>
              </a:ext>
            </a:extLst>
          </p:cNvPr>
          <p:cNvSpPr>
            <a:spLocks noGrp="1"/>
          </p:cNvSpPr>
          <p:nvPr>
            <p:ph type="title"/>
          </p:nvPr>
        </p:nvSpPr>
        <p:spPr/>
        <p:txBody>
          <a:bodyPr/>
          <a:lstStyle/>
          <a:p>
            <a:r>
              <a:rPr lang="ja-JP" altLang="en-US"/>
              <a:t>実施自治体　企画立案～予算確保の課題</a:t>
            </a:r>
            <a:endParaRPr kumimoji="1" lang="ja-JP" altLang="en-US"/>
          </a:p>
        </p:txBody>
      </p:sp>
      <p:sp>
        <p:nvSpPr>
          <p:cNvPr id="3" name="テキスト プレースホルダー 2">
            <a:extLst>
              <a:ext uri="{FF2B5EF4-FFF2-40B4-BE49-F238E27FC236}">
                <a16:creationId xmlns:a16="http://schemas.microsoft.com/office/drawing/2014/main" id="{CD02B978-9930-4B3C-D2B9-ABC6C596A16F}"/>
              </a:ext>
            </a:extLst>
          </p:cNvPr>
          <p:cNvSpPr>
            <a:spLocks noGrp="1"/>
          </p:cNvSpPr>
          <p:nvPr>
            <p:ph type="body" sz="quarter" idx="13"/>
          </p:nvPr>
        </p:nvSpPr>
        <p:spPr/>
        <p:txBody>
          <a:bodyPr/>
          <a:lstStyle/>
          <a:p>
            <a:r>
              <a:rPr kumimoji="1" lang="ja-JP" altLang="en-US"/>
              <a:t>その他の自由記述の回答結果は以下の通り。</a:t>
            </a:r>
          </a:p>
        </p:txBody>
      </p:sp>
      <p:sp>
        <p:nvSpPr>
          <p:cNvPr id="5" name="テキスト ボックス 4">
            <a:extLst>
              <a:ext uri="{FF2B5EF4-FFF2-40B4-BE49-F238E27FC236}">
                <a16:creationId xmlns:a16="http://schemas.microsoft.com/office/drawing/2014/main" id="{7BB2D8A8-26C8-1FE9-173D-9A79FC636BB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90595207-148A-8FF2-CFAB-24958A25FB37}"/>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実施場所の決定、事業の必要性に関する議会への説明</a:t>
            </a:r>
          </a:p>
          <a:p>
            <a:pPr marL="92075" indent="-92075">
              <a:buFont typeface="Arial" panose="020B0604020202020204" pitchFamily="34" charset="0"/>
              <a:buChar char="•"/>
            </a:pPr>
            <a:r>
              <a:rPr lang="ja-JP" altLang="en-US" sz="900"/>
              <a:t>本市では、令和３年にひきこもり傾向にある児童生徒の安心して過ごせる居場所を計画することとなり、令和４年に有識者会議を立ち上げ、検討を重ねた結果、令和５年４月に上記拠点を開設しました。その後、児童育成支援拠点に合致することから、令和６年４月から本事業として始動しました。</a:t>
            </a:r>
          </a:p>
          <a:p>
            <a:pPr marL="92075" indent="-92075">
              <a:buFont typeface="Arial" panose="020B0604020202020204" pitchFamily="34" charset="0"/>
              <a:buChar char="•"/>
            </a:pPr>
            <a:r>
              <a:rPr lang="ja-JP" altLang="en-US" sz="900"/>
              <a:t>実施事業者との予算に関する調整</a:t>
            </a:r>
          </a:p>
          <a:p>
            <a:pPr marL="92075" indent="-92075">
              <a:buFont typeface="Arial" panose="020B0604020202020204" pitchFamily="34" charset="0"/>
              <a:buChar char="•"/>
            </a:pPr>
            <a:r>
              <a:rPr lang="ja-JP" altLang="en-US" sz="900"/>
              <a:t>既存事業を児童育成支援拠点事業として再構築したため、新規事業の立ち上げや実施場所の確保に関する課題は特になかった。</a:t>
            </a:r>
          </a:p>
          <a:p>
            <a:pPr marL="92075" indent="-92075">
              <a:buFont typeface="Arial" panose="020B0604020202020204" pitchFamily="34" charset="0"/>
              <a:buChar char="•"/>
            </a:pPr>
            <a:r>
              <a:rPr lang="ja-JP" altLang="en-US" sz="900"/>
              <a:t>前事業で利用していた児童の中から、本事業の対象となる児童の選別に苦労した。</a:t>
            </a:r>
          </a:p>
          <a:p>
            <a:pPr marL="92075" indent="-92075">
              <a:buFont typeface="Arial" panose="020B0604020202020204" pitchFamily="34" charset="0"/>
              <a:buChar char="•"/>
            </a:pPr>
            <a:r>
              <a:rPr lang="ja-JP" altLang="en-US" sz="900"/>
              <a:t>昨年度より町内にある児童養護施設の担当者と協議を実施。令和７年度より事業開始ができた。</a:t>
            </a:r>
          </a:p>
          <a:p>
            <a:pPr marL="92075" indent="-92075">
              <a:buFont typeface="Arial" panose="020B0604020202020204" pitchFamily="34" charset="0"/>
              <a:buChar char="•"/>
            </a:pPr>
            <a:r>
              <a:rPr lang="ja-JP" altLang="en-US" sz="900"/>
              <a:t>新規に取り組む事業だったが、検討や協議する時間が足りなかったように思う。</a:t>
            </a:r>
          </a:p>
          <a:p>
            <a:pPr marL="92075" indent="-92075">
              <a:buFont typeface="Arial" panose="020B0604020202020204" pitchFamily="34" charset="0"/>
              <a:buChar char="•"/>
            </a:pPr>
            <a:r>
              <a:rPr lang="ja-JP" altLang="en-US" sz="900"/>
              <a:t>拠点が一ヶ所しかないため、遠方地域の児童が利用しにくいこと。</a:t>
            </a:r>
          </a:p>
          <a:p>
            <a:pPr marL="92075" indent="-92075">
              <a:buFont typeface="Arial" panose="020B0604020202020204" pitchFamily="34" charset="0"/>
              <a:buChar char="•"/>
            </a:pPr>
            <a:r>
              <a:rPr lang="ja-JP" altLang="en-US" sz="900"/>
              <a:t>拠点開設に向けて</a:t>
            </a:r>
            <a:r>
              <a:rPr lang="en-US" altLang="ja-JP" sz="900"/>
              <a:t>B</a:t>
            </a:r>
            <a:r>
              <a:rPr lang="ja-JP" altLang="en-US" sz="900"/>
              <a:t>＆</a:t>
            </a:r>
            <a:r>
              <a:rPr lang="en-US" altLang="ja-JP" sz="900"/>
              <a:t>G</a:t>
            </a:r>
            <a:r>
              <a:rPr lang="ja-JP" altLang="en-US" sz="900"/>
              <a:t>財団より金銭面を含む様々なサポートを受けられたので、円滑に進めることができた</a:t>
            </a:r>
          </a:p>
          <a:p>
            <a:pPr marL="92075" indent="-92075">
              <a:buFont typeface="Arial" panose="020B0604020202020204" pitchFamily="34" charset="0"/>
              <a:buChar char="•"/>
            </a:pPr>
            <a:r>
              <a:rPr lang="ja-JP" altLang="en-US" sz="900"/>
              <a:t>元々、別の事業で児童育成支援拠点事業と同内容のものも併せて実施していた。</a:t>
            </a:r>
          </a:p>
          <a:p>
            <a:pPr marL="92075" indent="-92075">
              <a:buFont typeface="Arial" panose="020B0604020202020204" pitchFamily="34" charset="0"/>
              <a:buChar char="•"/>
            </a:pPr>
            <a:r>
              <a:rPr lang="ja-JP" altLang="en-US" sz="900"/>
              <a:t>事業を継続するにあたり財政的に厳しい部分はありますが、必要性は認識しているため、民間団体と協力しながら実施しています。</a:t>
            </a:r>
          </a:p>
          <a:p>
            <a:pPr marL="92075" indent="-92075">
              <a:buFont typeface="Arial" panose="020B0604020202020204" pitchFamily="34" charset="0"/>
              <a:buChar char="•"/>
            </a:pPr>
            <a:r>
              <a:rPr lang="ja-JP" altLang="en-US" sz="900"/>
              <a:t>近隣市町村に実施しているところが少なく事業内容を決定するのに苦労した。</a:t>
            </a:r>
          </a:p>
          <a:p>
            <a:pPr marL="92075" indent="-92075">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D3830FFD-E796-9C41-6AE1-809B1B71E1B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8" name="表 5">
            <a:extLst>
              <a:ext uri="{FF2B5EF4-FFF2-40B4-BE49-F238E27FC236}">
                <a16:creationId xmlns:a16="http://schemas.microsoft.com/office/drawing/2014/main" id="{3907C34A-4B85-FE14-A303-7F2EB21A3EB5}"/>
              </a:ext>
            </a:extLst>
          </p:cNvPr>
          <p:cNvGraphicFramePr>
            <a:graphicFrameLocks noGrp="1"/>
          </p:cNvGraphicFramePr>
          <p:nvPr>
            <p:extLst>
              <p:ext uri="{D42A27DB-BD31-4B8C-83A1-F6EECF244321}">
                <p14:modId xmlns:p14="http://schemas.microsoft.com/office/powerpoint/2010/main" val="30623941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Q11.</a:t>
                      </a:r>
                      <a:r>
                        <a:rPr kumimoji="1" lang="ja-JP" altLang="en-US" sz="1100" b="0">
                          <a:solidFill>
                            <a:schemeClr val="tx1"/>
                          </a:solidFill>
                        </a:rPr>
                        <a:t>　本事業の企画立案～予算を確保するにあたり苦労した点・課題について当てはまる内容をすべてお選びください。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4139813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事業運用上の課題</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lang="ja-JP" altLang="en-US"/>
              <a:t>事業運用においては拠点の人材確保に苦労している自治体が</a:t>
            </a:r>
            <a:r>
              <a:rPr lang="en-US" altLang="ja-JP"/>
              <a:t>44.4%</a:t>
            </a:r>
            <a:r>
              <a:rPr lang="ja-JP" altLang="en-US"/>
              <a:t>と最も多く、運営上のボトルネックになっている。</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164643003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Q12.</a:t>
                      </a:r>
                      <a:r>
                        <a:rPr kumimoji="1" lang="ja-JP" altLang="en-US" sz="1100" b="0">
                          <a:solidFill>
                            <a:schemeClr val="tx1"/>
                          </a:solidFill>
                        </a:rPr>
                        <a:t>　本事業を運用するにあたり苦労した点・課題について当てはまる内容をすべてお選びください。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4" name="オブジェクト 3">
            <a:extLst>
              <a:ext uri="{FF2B5EF4-FFF2-40B4-BE49-F238E27FC236}">
                <a16:creationId xmlns:a16="http://schemas.microsoft.com/office/drawing/2014/main" id="{5E13CB78-420F-9B8D-4D09-E489547A0C10}"/>
              </a:ext>
            </a:extLst>
          </p:cNvPr>
          <p:cNvGraphicFramePr>
            <a:graphicFrameLocks noChangeAspect="1"/>
          </p:cNvGraphicFramePr>
          <p:nvPr>
            <p:extLst>
              <p:ext uri="{D42A27DB-BD31-4B8C-83A1-F6EECF244321}">
                <p14:modId xmlns:p14="http://schemas.microsoft.com/office/powerpoint/2010/main" val="517785483"/>
              </p:ext>
            </p:extLst>
          </p:nvPr>
        </p:nvGraphicFramePr>
        <p:xfrm>
          <a:off x="437679" y="1840820"/>
          <a:ext cx="9029700" cy="4038600"/>
        </p:xfrm>
        <a:graphic>
          <a:graphicData uri="http://schemas.openxmlformats.org/presentationml/2006/ole">
            <mc:AlternateContent xmlns:mc="http://schemas.openxmlformats.org/markup-compatibility/2006">
              <mc:Choice xmlns:v="urn:schemas-microsoft-com:vml" Requires="v">
                <p:oleObj name="Worksheet" r:id="rId2" imgW="9029733" imgH="4038566" progId="Excel.Sheet.12">
                  <p:embed/>
                </p:oleObj>
              </mc:Choice>
              <mc:Fallback>
                <p:oleObj name="Worksheet" r:id="rId2" imgW="9029733" imgH="4038566" progId="Excel.Sheet.12">
                  <p:embed/>
                  <p:pic>
                    <p:nvPicPr>
                      <p:cNvPr id="4" name="オブジェクト 3">
                        <a:extLst>
                          <a:ext uri="{FF2B5EF4-FFF2-40B4-BE49-F238E27FC236}">
                            <a16:creationId xmlns:a16="http://schemas.microsoft.com/office/drawing/2014/main" id="{5E13CB78-420F-9B8D-4D09-E489547A0C10}"/>
                          </a:ext>
                        </a:extLst>
                      </p:cNvPr>
                      <p:cNvPicPr/>
                      <p:nvPr/>
                    </p:nvPicPr>
                    <p:blipFill>
                      <a:blip r:embed="rId3"/>
                      <a:stretch>
                        <a:fillRect/>
                      </a:stretch>
                    </p:blipFill>
                    <p:spPr>
                      <a:xfrm>
                        <a:off x="437679" y="1840820"/>
                        <a:ext cx="9029700" cy="4038600"/>
                      </a:xfrm>
                      <a:prstGeom prst="rect">
                        <a:avLst/>
                      </a:prstGeom>
                    </p:spPr>
                  </p:pic>
                </p:oleObj>
              </mc:Fallback>
            </mc:AlternateContent>
          </a:graphicData>
        </a:graphic>
      </p:graphicFrame>
    </p:spTree>
    <p:extLst>
      <p:ext uri="{BB962C8B-B14F-4D97-AF65-F5344CB8AC3E}">
        <p14:creationId xmlns:p14="http://schemas.microsoft.com/office/powerpoint/2010/main" val="252483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AFC3-FDB5-9ACE-8F2A-A35D6C8FAD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9BD72D2-62FB-D810-FD92-DD1D0BF45BD1}"/>
              </a:ext>
            </a:extLst>
          </p:cNvPr>
          <p:cNvSpPr>
            <a:spLocks noGrp="1"/>
          </p:cNvSpPr>
          <p:nvPr>
            <p:ph type="title"/>
          </p:nvPr>
        </p:nvSpPr>
        <p:spPr/>
        <p:txBody>
          <a:bodyPr/>
          <a:lstStyle/>
          <a:p>
            <a:r>
              <a:rPr lang="ja-JP" altLang="en-US"/>
              <a:t>実施自治体　事業運用上の課題</a:t>
            </a:r>
            <a:endParaRPr kumimoji="1" lang="ja-JP" altLang="en-US"/>
          </a:p>
        </p:txBody>
      </p:sp>
      <p:sp>
        <p:nvSpPr>
          <p:cNvPr id="3" name="テキスト プレースホルダー 2">
            <a:extLst>
              <a:ext uri="{FF2B5EF4-FFF2-40B4-BE49-F238E27FC236}">
                <a16:creationId xmlns:a16="http://schemas.microsoft.com/office/drawing/2014/main" id="{3C7A1143-B523-803B-0283-F4C2E4D7D747}"/>
              </a:ext>
            </a:extLst>
          </p:cNvPr>
          <p:cNvSpPr>
            <a:spLocks noGrp="1"/>
          </p:cNvSpPr>
          <p:nvPr>
            <p:ph type="body" sz="quarter" idx="13"/>
          </p:nvPr>
        </p:nvSpPr>
        <p:spPr/>
        <p:txBody>
          <a:bodyPr/>
          <a:lstStyle/>
          <a:p>
            <a:r>
              <a:rPr kumimoji="1" lang="ja-JP" altLang="en-US"/>
              <a:t>その他の自由記述の回答結果は以下の通り。</a:t>
            </a:r>
          </a:p>
        </p:txBody>
      </p:sp>
      <p:sp>
        <p:nvSpPr>
          <p:cNvPr id="5" name="テキスト ボックス 4">
            <a:extLst>
              <a:ext uri="{FF2B5EF4-FFF2-40B4-BE49-F238E27FC236}">
                <a16:creationId xmlns:a16="http://schemas.microsoft.com/office/drawing/2014/main" id="{22CDB128-EE8F-FB08-9988-0F3E8D99475B}"/>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AF6F0D50-EECD-9E5D-8102-D55AE6E6BD09}"/>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こども等のアウトリーチ</a:t>
            </a:r>
          </a:p>
          <a:p>
            <a:pPr marL="92075" indent="-92075">
              <a:buFont typeface="Arial" panose="020B0604020202020204" pitchFamily="34" charset="0"/>
              <a:buChar char="•"/>
            </a:pPr>
            <a:r>
              <a:rPr lang="ja-JP" altLang="en-US" sz="900"/>
              <a:t>利用につなぐまでの保護者へのアプローチに苦慮している。</a:t>
            </a:r>
          </a:p>
          <a:p>
            <a:pPr marL="92075" indent="-92075">
              <a:buFont typeface="Arial" panose="020B0604020202020204" pitchFamily="34" charset="0"/>
              <a:buChar char="•"/>
            </a:pPr>
            <a:r>
              <a:rPr lang="ja-JP" altLang="en-US" sz="900"/>
              <a:t>本事業の利用が適切と考えられる対象者にはなかなか外に出ない児童が多く、スムーズな利用につながらないため、その調整に苦労している。</a:t>
            </a:r>
          </a:p>
          <a:p>
            <a:pPr marL="92075" indent="-92075">
              <a:buFont typeface="Arial" panose="020B0604020202020204" pitchFamily="34" charset="0"/>
              <a:buChar char="•"/>
            </a:pPr>
            <a:r>
              <a:rPr lang="ja-JP" altLang="en-US" sz="900"/>
              <a:t>今後民間事業所へ委託していく予定（</a:t>
            </a:r>
            <a:r>
              <a:rPr lang="en-US" altLang="ja-JP" sz="900"/>
              <a:t>7</a:t>
            </a:r>
            <a:r>
              <a:rPr lang="ja-JP" altLang="en-US" sz="900"/>
              <a:t>年度中）</a:t>
            </a:r>
          </a:p>
          <a:p>
            <a:pPr marL="92075" indent="-92075">
              <a:buFont typeface="Arial" panose="020B0604020202020204" pitchFamily="34" charset="0"/>
              <a:buChar char="•"/>
            </a:pPr>
            <a:r>
              <a:rPr lang="ja-JP" altLang="en-US" sz="900"/>
              <a:t>コストが高く、予算の維持が課題</a:t>
            </a:r>
          </a:p>
          <a:p>
            <a:pPr marL="92075" indent="-92075">
              <a:buFont typeface="Arial" panose="020B0604020202020204" pitchFamily="34" charset="0"/>
              <a:buChar char="•"/>
            </a:pPr>
            <a:r>
              <a:rPr lang="ja-JP" altLang="en-US" sz="900"/>
              <a:t>対象児童の認定</a:t>
            </a:r>
          </a:p>
          <a:p>
            <a:pPr marL="92075" indent="-92075">
              <a:buFont typeface="Arial" panose="020B0604020202020204" pitchFamily="34" charset="0"/>
              <a:buChar char="•"/>
            </a:pPr>
            <a:r>
              <a:rPr lang="ja-JP" altLang="en-US" sz="900"/>
              <a:t>児童支援計画について拠点事業者の経営陣、拠点現場で働く職員、市との間で支援方針や方向性の理解統一が難しく苦労する時がある。</a:t>
            </a:r>
          </a:p>
          <a:p>
            <a:pPr marL="92075" indent="-92075">
              <a:buFont typeface="Arial" panose="020B0604020202020204" pitchFamily="34" charset="0"/>
              <a:buChar char="•"/>
            </a:pPr>
            <a:r>
              <a:rPr lang="ja-JP" altLang="en-US" sz="900"/>
              <a:t>要対協ケースの児童の割合を増やしていきたいところであるが、当該ケースの保護者の理解が得にくく、利用に結びついていかない点が課題である</a:t>
            </a:r>
          </a:p>
          <a:p>
            <a:pPr marL="92075" indent="-92075">
              <a:buFont typeface="Arial" panose="020B0604020202020204" pitchFamily="34" charset="0"/>
              <a:buChar char="•"/>
            </a:pPr>
            <a:r>
              <a:rPr lang="ja-JP" altLang="en-US" sz="900"/>
              <a:t>被虐待児の中には発達障害を持つ児童も多く、個人の特性、愛着面の問題にも配慮した支援・安心安全な居場所を運営することを考えると、</a:t>
            </a:r>
            <a:r>
              <a:rPr lang="en-US" altLang="ja-JP" sz="900"/>
              <a:t>1</a:t>
            </a:r>
            <a:r>
              <a:rPr lang="ja-JP" altLang="en-US" sz="900"/>
              <a:t>日の利用者の人数を安易に増やせない。</a:t>
            </a:r>
          </a:p>
          <a:p>
            <a:pPr marL="92075" indent="-92075">
              <a:buFont typeface="Arial" panose="020B0604020202020204" pitchFamily="34" charset="0"/>
              <a:buChar char="•"/>
            </a:pPr>
            <a:r>
              <a:rPr lang="ja-JP" altLang="en-US" sz="900"/>
              <a:t>令和７年１０月より開始。送迎支援の体制構築に苦慮している。</a:t>
            </a:r>
          </a:p>
          <a:p>
            <a:pPr marL="92075" indent="-92075">
              <a:buFont typeface="Arial" panose="020B0604020202020204" pitchFamily="34" charset="0"/>
              <a:buChar char="•"/>
            </a:pPr>
            <a:r>
              <a:rPr lang="ja-JP" altLang="en-US" sz="900"/>
              <a:t>対象者への効果的な周知</a:t>
            </a:r>
          </a:p>
          <a:p>
            <a:pPr marL="92075" indent="-92075">
              <a:buFont typeface="Arial" panose="020B0604020202020204" pitchFamily="34" charset="0"/>
              <a:buChar char="•"/>
            </a:pPr>
            <a:r>
              <a:rPr lang="ja-JP" altLang="en-US" sz="900"/>
              <a:t>事業者による支援計画の作成・サポートプランとの連携</a:t>
            </a:r>
          </a:p>
          <a:p>
            <a:pPr marL="92075" indent="-92075">
              <a:buFont typeface="Arial" panose="020B0604020202020204" pitchFamily="34" charset="0"/>
              <a:buChar char="•"/>
            </a:pPr>
            <a:r>
              <a:rPr lang="ja-JP" altLang="en-US" sz="900"/>
              <a:t>事業の継続と新規拠点の開設</a:t>
            </a:r>
            <a:r>
              <a:rPr lang="en-US" altLang="ja-JP" sz="900"/>
              <a:t>(</a:t>
            </a:r>
            <a:r>
              <a:rPr lang="ja-JP" altLang="en-US" sz="900"/>
              <a:t>新たな担い手の開拓</a:t>
            </a:r>
            <a:r>
              <a:rPr lang="en-US" altLang="ja-JP" sz="900"/>
              <a:t>)</a:t>
            </a:r>
          </a:p>
        </p:txBody>
      </p:sp>
      <p:sp>
        <p:nvSpPr>
          <p:cNvPr id="7" name="テキスト ボックス 6">
            <a:extLst>
              <a:ext uri="{FF2B5EF4-FFF2-40B4-BE49-F238E27FC236}">
                <a16:creationId xmlns:a16="http://schemas.microsoft.com/office/drawing/2014/main" id="{C51ABACD-8EA1-35BA-9D21-50906F749ACC}"/>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8" name="表 5">
            <a:extLst>
              <a:ext uri="{FF2B5EF4-FFF2-40B4-BE49-F238E27FC236}">
                <a16:creationId xmlns:a16="http://schemas.microsoft.com/office/drawing/2014/main" id="{994A8E44-1287-47A6-335C-14180CC0B0EB}"/>
              </a:ext>
            </a:extLst>
          </p:cNvPr>
          <p:cNvGraphicFramePr>
            <a:graphicFrameLocks noGrp="1"/>
          </p:cNvGraphicFramePr>
          <p:nvPr>
            <p:extLst>
              <p:ext uri="{D42A27DB-BD31-4B8C-83A1-F6EECF244321}">
                <p14:modId xmlns:p14="http://schemas.microsoft.com/office/powerpoint/2010/main" val="393047706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Q12.</a:t>
                      </a:r>
                      <a:r>
                        <a:rPr kumimoji="1" lang="ja-JP" altLang="en-US" sz="1100" b="0">
                          <a:solidFill>
                            <a:schemeClr val="tx1"/>
                          </a:solidFill>
                        </a:rPr>
                        <a:t>　本事業を運用するにあたり苦労した点・課題について当てはまる内容をすべてお選びください。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37138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215ED-0CAC-199B-56D4-D8F7EE8CFF54}"/>
              </a:ext>
            </a:extLst>
          </p:cNvPr>
          <p:cNvSpPr>
            <a:spLocks noGrp="1"/>
          </p:cNvSpPr>
          <p:nvPr>
            <p:ph type="title"/>
          </p:nvPr>
        </p:nvSpPr>
        <p:spPr/>
        <p:txBody>
          <a:bodyPr/>
          <a:lstStyle/>
          <a:p>
            <a:r>
              <a:rPr kumimoji="1" lang="ja-JP" altLang="en-US" sz="2000" b="1" kern="0">
                <a:latin typeface="Meiryo UI" panose="020B0604030504040204" pitchFamily="50" charset="-128"/>
                <a:ea typeface="Meiryo UI" panose="020B0604030504040204" pitchFamily="50" charset="-128"/>
                <a:cs typeface="メイリオ" panose="020B0604030504040204" pitchFamily="50" charset="-128"/>
              </a:rPr>
              <a:t>結果の概要</a:t>
            </a:r>
            <a:endParaRPr kumimoji="1" lang="ja-JP" altLang="en-US"/>
          </a:p>
        </p:txBody>
      </p:sp>
      <p:sp>
        <p:nvSpPr>
          <p:cNvPr id="3" name="テキスト ボックス 2">
            <a:extLst>
              <a:ext uri="{FF2B5EF4-FFF2-40B4-BE49-F238E27FC236}">
                <a16:creationId xmlns:a16="http://schemas.microsoft.com/office/drawing/2014/main" id="{D42D0AAF-4691-A0EB-BD88-202DCA9D7EB6}"/>
              </a:ext>
            </a:extLst>
          </p:cNvPr>
          <p:cNvSpPr txBox="1"/>
          <p:nvPr/>
        </p:nvSpPr>
        <p:spPr>
          <a:xfrm>
            <a:off x="4823326" y="6245550"/>
            <a:ext cx="4955058" cy="215444"/>
          </a:xfrm>
          <a:prstGeom prst="rect">
            <a:avLst/>
          </a:prstGeom>
          <a:noFill/>
        </p:spPr>
        <p:txBody>
          <a:bodyPr wrap="square">
            <a:spAutoFit/>
          </a:bodyPr>
          <a:lstStyle/>
          <a:p>
            <a:pPr algn="r"/>
            <a:r>
              <a:rPr lang="ja-JP" altLang="en-US" sz="800"/>
              <a:t>出所：児童育成支援拠点事業アンケート結果を基に株式会社日本総合研究所作成</a:t>
            </a:r>
          </a:p>
        </p:txBody>
      </p:sp>
      <p:graphicFrame>
        <p:nvGraphicFramePr>
          <p:cNvPr id="4" name="表 3">
            <a:extLst>
              <a:ext uri="{FF2B5EF4-FFF2-40B4-BE49-F238E27FC236}">
                <a16:creationId xmlns:a16="http://schemas.microsoft.com/office/drawing/2014/main" id="{602AB17A-068E-A089-5DB4-3767E4184DE8}"/>
              </a:ext>
            </a:extLst>
          </p:cNvPr>
          <p:cNvGraphicFramePr>
            <a:graphicFrameLocks noGrp="1"/>
          </p:cNvGraphicFramePr>
          <p:nvPr>
            <p:extLst>
              <p:ext uri="{D42A27DB-BD31-4B8C-83A1-F6EECF244321}">
                <p14:modId xmlns:p14="http://schemas.microsoft.com/office/powerpoint/2010/main" val="3223621287"/>
              </p:ext>
            </p:extLst>
          </p:nvPr>
        </p:nvGraphicFramePr>
        <p:xfrm>
          <a:off x="272480" y="561239"/>
          <a:ext cx="9432499" cy="5410846"/>
        </p:xfrm>
        <a:graphic>
          <a:graphicData uri="http://schemas.openxmlformats.org/drawingml/2006/table">
            <a:tbl>
              <a:tblPr firstRow="1" bandRow="1">
                <a:tableStyleId>{5940675A-B579-460E-94D1-54222C63F5DA}</a:tableStyleId>
              </a:tblPr>
              <a:tblGrid>
                <a:gridCol w="288501">
                  <a:extLst>
                    <a:ext uri="{9D8B030D-6E8A-4147-A177-3AD203B41FA5}">
                      <a16:colId xmlns:a16="http://schemas.microsoft.com/office/drawing/2014/main" val="576817304"/>
                    </a:ext>
                  </a:extLst>
                </a:gridCol>
                <a:gridCol w="1490456">
                  <a:extLst>
                    <a:ext uri="{9D8B030D-6E8A-4147-A177-3AD203B41FA5}">
                      <a16:colId xmlns:a16="http://schemas.microsoft.com/office/drawing/2014/main" val="66397799"/>
                    </a:ext>
                  </a:extLst>
                </a:gridCol>
                <a:gridCol w="7653542">
                  <a:extLst>
                    <a:ext uri="{9D8B030D-6E8A-4147-A177-3AD203B41FA5}">
                      <a16:colId xmlns:a16="http://schemas.microsoft.com/office/drawing/2014/main" val="1010843928"/>
                    </a:ext>
                  </a:extLst>
                </a:gridCol>
              </a:tblGrid>
              <a:tr h="196253">
                <a:tc gridSpan="2">
                  <a:txBody>
                    <a:bodyPr/>
                    <a:lstStyle/>
                    <a:p>
                      <a:pPr algn="ctr"/>
                      <a:r>
                        <a:rPr kumimoji="1" lang="ja-JP" altLang="en-US" sz="1000" b="1">
                          <a:solidFill>
                            <a:schemeClr val="bg1"/>
                          </a:solidFill>
                        </a:rPr>
                        <a:t>検討・報告事項</a:t>
                      </a:r>
                      <a:endParaRPr kumimoji="1" lang="en-US" altLang="ja-JP" sz="1000" b="1">
                        <a:solidFill>
                          <a:schemeClr val="bg1"/>
                        </a:solidFill>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schemeClr>
                    </a:solidFill>
                  </a:tcPr>
                </a:tc>
                <a:tc hMerge="1">
                  <a:txBody>
                    <a:bodyPr/>
                    <a:lstStyle/>
                    <a:p>
                      <a:pPr algn="ctr"/>
                      <a:r>
                        <a:rPr kumimoji="1" lang="ja-JP" altLang="en-US" sz="1600" b="1">
                          <a:solidFill>
                            <a:schemeClr val="bg1"/>
                          </a:solidFill>
                        </a:rPr>
                        <a:t>実施時期</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bg1"/>
                          </a:solidFill>
                        </a:rPr>
                        <a:t>調査結果及び、示唆</a:t>
                      </a:r>
                      <a:r>
                        <a:rPr kumimoji="1" lang="en-US" altLang="ja-JP" sz="1000" b="1" baseline="30000">
                          <a:solidFill>
                            <a:schemeClr val="bg1"/>
                          </a:solidFill>
                        </a:rPr>
                        <a:t>1)</a:t>
                      </a:r>
                      <a:endParaRPr kumimoji="1" lang="ja-JP" altLang="en-US" sz="1000" b="1" baseline="30000">
                        <a:solidFill>
                          <a:schemeClr val="bg1"/>
                        </a:solidFill>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726653492"/>
                  </a:ext>
                </a:extLst>
              </a:tr>
              <a:tr h="329537">
                <a:tc>
                  <a:txBody>
                    <a:bodyPr/>
                    <a:lstStyle/>
                    <a:p>
                      <a:pPr algn="ctr"/>
                      <a:r>
                        <a:rPr kumimoji="1" lang="en-US" altLang="ja-JP" sz="1100" b="1"/>
                        <a:t>1</a:t>
                      </a:r>
                      <a:endParaRPr kumimoji="1" lang="ja-JP" altLang="en-US" sz="110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事業実施状況</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bg1"/>
                    </a:solidFill>
                  </a:tcPr>
                </a:tc>
                <a:tc>
                  <a:txBody>
                    <a:bodyPr/>
                    <a:lstStyle/>
                    <a:p>
                      <a:pPr marL="92075" indent="-92075">
                        <a:buClr>
                          <a:schemeClr val="tx1"/>
                        </a:buClr>
                        <a:buFont typeface="Arial" panose="020B0604020202020204" pitchFamily="34" charset="0"/>
                        <a:buChar char="•"/>
                      </a:pPr>
                      <a:r>
                        <a:rPr kumimoji="1" lang="ja-JP" altLang="en-US" sz="1000" b="0" u="none" kern="1200" baseline="0">
                          <a:solidFill>
                            <a:schemeClr val="tx1"/>
                          </a:solidFill>
                          <a:latin typeface="+mn-lt"/>
                          <a:ea typeface="+mn-ea"/>
                        </a:rPr>
                        <a:t>回答した自治体のうち、児童育成支援拠点事業を実施している割合は約７％と</a:t>
                      </a:r>
                      <a:r>
                        <a:rPr kumimoji="1" lang="ja-JP" altLang="en-US" sz="1000" b="1" u="none" kern="1200" baseline="0">
                          <a:solidFill>
                            <a:schemeClr val="tx2">
                              <a:lumMod val="75000"/>
                            </a:schemeClr>
                          </a:solidFill>
                          <a:latin typeface="+mn-lt"/>
                          <a:ea typeface="+mn-ea"/>
                        </a:rPr>
                        <a:t>低い水準にある</a:t>
                      </a:r>
                      <a:r>
                        <a:rPr kumimoji="1" lang="ja-JP" altLang="en-US" sz="1000" b="0" u="none" kern="1200" baseline="0">
                          <a:solidFill>
                            <a:schemeClr val="tx1"/>
                          </a:solidFill>
                          <a:latin typeface="+mn-lt"/>
                          <a:ea typeface="+mn-ea"/>
                        </a:rPr>
                        <a:t>。</a:t>
                      </a:r>
                      <a:endParaRPr kumimoji="1" lang="en-US" altLang="ja-JP" sz="1000" b="0" u="none" kern="1200" baseline="0">
                        <a:solidFill>
                          <a:schemeClr val="tx1"/>
                        </a:solidFill>
                        <a:latin typeface="+mn-lt"/>
                        <a:ea typeface="+mn-ea"/>
                      </a:endParaRPr>
                    </a:p>
                    <a:p>
                      <a:pPr marL="92075" indent="-92075">
                        <a:buClr>
                          <a:schemeClr val="tx1"/>
                        </a:buClr>
                        <a:buFont typeface="Arial" panose="020B0604020202020204" pitchFamily="34" charset="0"/>
                        <a:buChar char="•"/>
                      </a:pPr>
                      <a:r>
                        <a:rPr kumimoji="1" lang="ja-JP" altLang="en-US" sz="1000" b="0" u="none" kern="1200" baseline="0">
                          <a:solidFill>
                            <a:schemeClr val="tx1"/>
                          </a:solidFill>
                          <a:latin typeface="+mn-lt"/>
                          <a:ea typeface="+mn-ea"/>
                        </a:rPr>
                        <a:t>事業実施率は人口規模によって異なり、</a:t>
                      </a:r>
                      <a:r>
                        <a:rPr kumimoji="1" lang="ja-JP" altLang="en-US" sz="1000" b="1" u="none" kern="1200" baseline="0">
                          <a:solidFill>
                            <a:schemeClr val="tx2">
                              <a:lumMod val="75000"/>
                            </a:schemeClr>
                          </a:solidFill>
                          <a:latin typeface="+mn-lt"/>
                          <a:ea typeface="+mn-ea"/>
                        </a:rPr>
                        <a:t>小規模自治体はさらに実施率が低い</a:t>
                      </a:r>
                      <a:r>
                        <a:rPr kumimoji="1" lang="ja-JP" altLang="en-US" sz="1000" b="0" u="none" kern="1200" baseline="0">
                          <a:solidFill>
                            <a:schemeClr val="tx1"/>
                          </a:solidFill>
                          <a:latin typeface="+mn-lt"/>
                          <a:ea typeface="+mn-ea"/>
                        </a:rPr>
                        <a:t>。</a:t>
                      </a:r>
                      <a:endParaRPr kumimoji="1" lang="en-US" altLang="ja-JP" sz="1000" b="1" u="none" kern="1200" baseline="0">
                        <a:solidFill>
                          <a:schemeClr val="tx2">
                            <a:lumMod val="75000"/>
                          </a:schemeClr>
                        </a:solidFill>
                        <a:latin typeface="+mn-lt"/>
                        <a:ea typeface="+mn-ea"/>
                      </a:endParaRPr>
                    </a:p>
                  </a:txBody>
                  <a:tcPr marL="36000" marR="36000" marT="36000" marB="36000" anchor="ctr">
                    <a:lnT w="1905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184157249"/>
                  </a:ext>
                </a:extLst>
              </a:tr>
              <a:tr h="995958">
                <a:tc>
                  <a:txBody>
                    <a:bodyPr/>
                    <a:lstStyle/>
                    <a:p>
                      <a:pPr algn="ctr"/>
                      <a:r>
                        <a:rPr kumimoji="1" lang="en-US" altLang="ja-JP" sz="1050" b="1"/>
                        <a:t>2</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量の見込み算出状況</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量の見込みをそもそも算出していない自治体が７割強となっており、算出を行っていない理由は、「対象児童の定義を定めていない」の回答が多い。このことから、</a:t>
                      </a:r>
                      <a:r>
                        <a:rPr kumimoji="1" lang="ja-JP" altLang="en-US" sz="1000" b="1">
                          <a:solidFill>
                            <a:schemeClr val="tx2">
                              <a:lumMod val="75000"/>
                            </a:schemeClr>
                          </a:solidFill>
                          <a:highlight>
                            <a:srgbClr val="00FFFF"/>
                          </a:highlight>
                        </a:rPr>
                        <a:t>「対象児童」の考え方について、算出自治体における手法・考え方を例として示す等によって、説明を充実させる必要</a:t>
                      </a:r>
                      <a:r>
                        <a:rPr kumimoji="1" lang="ja-JP" altLang="en-US" sz="1000" b="0">
                          <a:solidFill>
                            <a:schemeClr val="tx1"/>
                          </a:solidFill>
                        </a:rPr>
                        <a:t>があると思われる。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国が提示する方法で量の見込みを算出している自治体における対象児童の算出は、</a:t>
                      </a:r>
                      <a:r>
                        <a:rPr kumimoji="1" lang="ja-JP" altLang="en-US" sz="1000" b="1">
                          <a:solidFill>
                            <a:schemeClr val="tx2">
                              <a:lumMod val="75000"/>
                            </a:schemeClr>
                          </a:solidFill>
                        </a:rPr>
                        <a:t>ニーズ調査</a:t>
                      </a:r>
                      <a:r>
                        <a:rPr kumimoji="1" lang="ja-JP" altLang="en-US" sz="1000" b="0">
                          <a:solidFill>
                            <a:schemeClr val="tx1"/>
                          </a:solidFill>
                        </a:rPr>
                        <a:t>の実施、</a:t>
                      </a:r>
                      <a:r>
                        <a:rPr kumimoji="1" lang="ja-JP" altLang="en-US" sz="1000" b="1">
                          <a:solidFill>
                            <a:schemeClr val="tx2">
                              <a:lumMod val="75000"/>
                            </a:schemeClr>
                          </a:solidFill>
                        </a:rPr>
                        <a:t>相談件数・支援実績</a:t>
                      </a:r>
                      <a:r>
                        <a:rPr kumimoji="1" lang="ja-JP" altLang="en-US" sz="1000" b="0">
                          <a:solidFill>
                            <a:schemeClr val="tx1"/>
                          </a:solidFill>
                        </a:rPr>
                        <a:t>の活用、児童相談所・要対協等</a:t>
                      </a:r>
                      <a:r>
                        <a:rPr kumimoji="1" lang="ja-JP" altLang="en-US" sz="1000" b="1">
                          <a:solidFill>
                            <a:schemeClr val="tx2">
                              <a:lumMod val="75000"/>
                            </a:schemeClr>
                          </a:solidFill>
                        </a:rPr>
                        <a:t>何らかの機関で把握しているリスクのある児童数</a:t>
                      </a:r>
                      <a:r>
                        <a:rPr kumimoji="1" lang="ja-JP" altLang="en-US" sz="1000" b="0">
                          <a:solidFill>
                            <a:schemeClr val="tx1"/>
                          </a:solidFill>
                        </a:rPr>
                        <a:t>の活用、</a:t>
                      </a:r>
                      <a:r>
                        <a:rPr kumimoji="1" lang="ja-JP" altLang="en-US" sz="1000" b="1">
                          <a:solidFill>
                            <a:schemeClr val="tx2">
                              <a:lumMod val="75000"/>
                            </a:schemeClr>
                          </a:solidFill>
                        </a:rPr>
                        <a:t>虐待通告件数・ネグレクト件数</a:t>
                      </a:r>
                      <a:r>
                        <a:rPr kumimoji="1" lang="ja-JP" altLang="en-US" sz="1000" b="0">
                          <a:solidFill>
                            <a:schemeClr val="tx1"/>
                          </a:solidFill>
                        </a:rPr>
                        <a:t>の活用、等の方法がとられている。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国が提示する方法</a:t>
                      </a:r>
                      <a:r>
                        <a:rPr kumimoji="1" lang="ja-JP" altLang="en-US" sz="1000" b="1"/>
                        <a:t>以外</a:t>
                      </a:r>
                      <a:r>
                        <a:rPr kumimoji="1" lang="ja-JP" altLang="en-US" sz="1000"/>
                        <a:t>で量の見込を算出している自治体における量の見込算出は、</a:t>
                      </a:r>
                      <a:r>
                        <a:rPr kumimoji="1" lang="ja-JP" altLang="en-US" sz="1000" b="1">
                          <a:solidFill>
                            <a:schemeClr val="tx2">
                              <a:lumMod val="75000"/>
                            </a:schemeClr>
                          </a:solidFill>
                        </a:rPr>
                        <a:t>ニーズ調査、要対協・要保護児童の人数、類似事業の実績値、施設定員、</a:t>
                      </a:r>
                      <a:r>
                        <a:rPr kumimoji="1" lang="ja-JP" altLang="en-US" sz="1000" b="0">
                          <a:solidFill>
                            <a:schemeClr val="tx1"/>
                          </a:solidFill>
                        </a:rPr>
                        <a:t>などを算出根拠として活用している。</a:t>
                      </a:r>
                      <a:endParaRPr kumimoji="1" lang="en-US" altLang="ja-JP" sz="1000" b="0">
                        <a:solidFill>
                          <a:schemeClr val="tx1"/>
                        </a:solidFill>
                      </a:endParaRPr>
                    </a:p>
                  </a:txBody>
                  <a:tcPr marL="36000" marR="36000" marT="36000" marB="36000" anchor="ctr">
                    <a:solidFill>
                      <a:schemeClr val="bg1"/>
                    </a:solidFill>
                  </a:tcPr>
                </a:tc>
                <a:extLst>
                  <a:ext uri="{0D108BD9-81ED-4DB2-BD59-A6C34878D82A}">
                    <a16:rowId xmlns:a16="http://schemas.microsoft.com/office/drawing/2014/main" val="1916078073"/>
                  </a:ext>
                </a:extLst>
              </a:tr>
              <a:tr h="477688">
                <a:tc>
                  <a:txBody>
                    <a:bodyPr/>
                    <a:lstStyle/>
                    <a:p>
                      <a:pPr algn="ctr"/>
                      <a:r>
                        <a:rPr kumimoji="1" lang="en-US" altLang="ja-JP" sz="1050" b="1"/>
                        <a:t>3</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（実施自治体）</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事業概要</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実施自治体において支援の「必要性を示す」ことに苦労した自治体が最も多く、</a:t>
                      </a:r>
                      <a:r>
                        <a:rPr kumimoji="1" lang="ja-JP" altLang="en-US" sz="1000" b="1">
                          <a:solidFill>
                            <a:schemeClr val="tx2">
                              <a:lumMod val="75000"/>
                            </a:schemeClr>
                          </a:solidFill>
                          <a:highlight>
                            <a:srgbClr val="00FFFF"/>
                          </a:highlight>
                        </a:rPr>
                        <a:t>本事業の必要性をわかりやすく説明する補助が必要</a:t>
                      </a:r>
                      <a:r>
                        <a:rPr kumimoji="1" lang="ja-JP" altLang="en-US" sz="1000"/>
                        <a:t>であると思われる。</a:t>
                      </a:r>
                      <a:endParaRPr kumimoji="1" lang="en-US" altLang="ja-JP" sz="1000"/>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ja-JP" altLang="en-US" sz="1000"/>
                        <a:t>事業の実運用においては拠点の人材確保に苦労している自治体が</a:t>
                      </a:r>
                      <a:r>
                        <a:rPr lang="en-US" altLang="ja-JP" sz="1000"/>
                        <a:t>4</a:t>
                      </a:r>
                      <a:r>
                        <a:rPr lang="ja-JP" altLang="en-US" sz="1000"/>
                        <a:t>割強となっており、</a:t>
                      </a:r>
                      <a:r>
                        <a:rPr lang="ja-JP" altLang="en-US" sz="1000" b="1">
                          <a:solidFill>
                            <a:schemeClr val="tx2">
                              <a:lumMod val="75000"/>
                            </a:schemeClr>
                          </a:solidFill>
                          <a:highlight>
                            <a:srgbClr val="00FFFF"/>
                          </a:highlight>
                        </a:rPr>
                        <a:t>人材不足が運営上の大きな課題</a:t>
                      </a:r>
                      <a:r>
                        <a:rPr lang="ja-JP" altLang="en-US" sz="1000"/>
                        <a:t>となっている。</a:t>
                      </a:r>
                      <a:endParaRPr kumimoji="1" lang="en-US" altLang="ja-JP" sz="1000" b="0">
                        <a:solidFill>
                          <a:schemeClr val="tx1"/>
                        </a:solidFill>
                      </a:endParaRPr>
                    </a:p>
                  </a:txBody>
                  <a:tcPr marL="36000" marR="36000" marT="36000" marB="36000" anchor="ctr">
                    <a:noFill/>
                  </a:tcPr>
                </a:tc>
                <a:extLst>
                  <a:ext uri="{0D108BD9-81ED-4DB2-BD59-A6C34878D82A}">
                    <a16:rowId xmlns:a16="http://schemas.microsoft.com/office/drawing/2014/main" val="4230727256"/>
                  </a:ext>
                </a:extLst>
              </a:tr>
              <a:tr h="596106">
                <a:tc>
                  <a:txBody>
                    <a:bodyPr/>
                    <a:lstStyle/>
                    <a:p>
                      <a:pPr algn="ctr"/>
                      <a:r>
                        <a:rPr kumimoji="1" lang="en-US" altLang="ja-JP" sz="1050" b="1"/>
                        <a:t>4</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施設基本情報</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事業の運営事業者は「こども・若者の居場所提供事業者」が最も多い。施設定員は</a:t>
                      </a:r>
                      <a:r>
                        <a:rPr kumimoji="1" lang="en-US" altLang="ja-JP" sz="1000"/>
                        <a:t>10</a:t>
                      </a:r>
                      <a:r>
                        <a:rPr kumimoji="1" lang="ja-JP" altLang="en-US" sz="1000"/>
                        <a:t>名～</a:t>
                      </a:r>
                      <a:r>
                        <a:rPr kumimoji="1" lang="en-US" altLang="ja-JP" sz="1000"/>
                        <a:t>19</a:t>
                      </a:r>
                      <a:r>
                        <a:rPr kumimoji="1" lang="ja-JP" altLang="en-US" sz="1000"/>
                        <a:t>名程度。実施要綱に記載の通り、朝夜まで終日営業している施設がボリュームゾーンである。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1">
                          <a:solidFill>
                            <a:schemeClr val="tx2">
                              <a:lumMod val="75000"/>
                            </a:schemeClr>
                          </a:solidFill>
                        </a:rPr>
                        <a:t>長期休暇中の課題</a:t>
                      </a:r>
                      <a:r>
                        <a:rPr kumimoji="1" lang="ja-JP" altLang="en-US" sz="1000" b="0">
                          <a:solidFill>
                            <a:schemeClr val="tx1"/>
                          </a:solidFill>
                        </a:rPr>
                        <a:t>として</a:t>
                      </a:r>
                      <a:r>
                        <a:rPr kumimoji="1" lang="ja-JP" altLang="en-US" sz="1000" b="1">
                          <a:solidFill>
                            <a:schemeClr val="tx2">
                              <a:lumMod val="75000"/>
                            </a:schemeClr>
                          </a:solidFill>
                        </a:rPr>
                        <a:t>人員体制の確保が難しい</a:t>
                      </a:r>
                      <a:r>
                        <a:rPr kumimoji="1" lang="ja-JP" altLang="en-US" sz="1000" b="0">
                          <a:solidFill>
                            <a:schemeClr val="tx1"/>
                          </a:solidFill>
                        </a:rPr>
                        <a:t>自治体が半数弱存在し、</a:t>
                      </a:r>
                      <a:r>
                        <a:rPr kumimoji="1" lang="ja-JP" altLang="en-US" sz="1000" b="1">
                          <a:solidFill>
                            <a:schemeClr val="tx2">
                              <a:lumMod val="75000"/>
                            </a:schemeClr>
                          </a:solidFill>
                        </a:rPr>
                        <a:t>他事業・他施設からのフォローやボランティアの活用</a:t>
                      </a:r>
                      <a:r>
                        <a:rPr kumimoji="1" lang="ja-JP" altLang="en-US" sz="1000" b="0">
                          <a:solidFill>
                            <a:schemeClr val="tx1"/>
                          </a:solidFill>
                        </a:rPr>
                        <a:t>で運営している。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スティグマ対策として施設・空間の使い方・動線管理や利用時間・曜日の工夫、利用者・関係者への理解促進・説明等の工夫がとられている。</a:t>
                      </a:r>
                      <a:endParaRPr kumimoji="1" lang="en-US" altLang="ja-JP" sz="1000" b="0">
                        <a:solidFill>
                          <a:schemeClr val="tx1"/>
                        </a:solidFill>
                      </a:endParaRPr>
                    </a:p>
                  </a:txBody>
                  <a:tcPr marL="36000" marR="36000" marT="36000" marB="36000" anchor="ctr">
                    <a:noFill/>
                  </a:tcPr>
                </a:tc>
                <a:extLst>
                  <a:ext uri="{0D108BD9-81ED-4DB2-BD59-A6C34878D82A}">
                    <a16:rowId xmlns:a16="http://schemas.microsoft.com/office/drawing/2014/main" val="891677359"/>
                  </a:ext>
                </a:extLst>
              </a:tr>
              <a:tr h="596106">
                <a:tc>
                  <a:txBody>
                    <a:bodyPr/>
                    <a:lstStyle/>
                    <a:p>
                      <a:pPr algn="ctr"/>
                      <a:r>
                        <a:rPr kumimoji="1" lang="en-US" altLang="ja-JP" sz="1050" b="1"/>
                        <a:t>5</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人員配置状況・研修</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施設の人材確保方法として拠点勤務者・利用者からの紹介が最も多い。</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長期休暇期間中の開所においては既存人員に多くシフトを入ってもらうよう依頼し、運営している。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人材定着の工夫として制度・環境・働きやすさ（シフト等）の工夫やコミュニケーション・相談しやすい職場づくり等の独自の工夫がとられている。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研修は</a:t>
                      </a:r>
                      <a:r>
                        <a:rPr kumimoji="1" lang="ja-JP" altLang="en-US" sz="1000" b="1">
                          <a:solidFill>
                            <a:schemeClr val="tx2">
                              <a:lumMod val="75000"/>
                            </a:schemeClr>
                          </a:solidFill>
                        </a:rPr>
                        <a:t>行政・自治体・教育委員会主催の研修</a:t>
                      </a:r>
                      <a:r>
                        <a:rPr kumimoji="1" lang="ja-JP" altLang="en-US" sz="1000" b="0">
                          <a:solidFill>
                            <a:schemeClr val="tx1"/>
                          </a:solidFill>
                        </a:rPr>
                        <a:t>や</a:t>
                      </a:r>
                      <a:r>
                        <a:rPr kumimoji="1" lang="ja-JP" altLang="en-US" sz="1000" b="1">
                          <a:solidFill>
                            <a:schemeClr val="tx2">
                              <a:lumMod val="75000"/>
                            </a:schemeClr>
                          </a:solidFill>
                        </a:rPr>
                        <a:t>民間財団・団体主催の研修</a:t>
                      </a:r>
                      <a:r>
                        <a:rPr kumimoji="1" lang="ja-JP" altLang="en-US" sz="1000" b="0">
                          <a:solidFill>
                            <a:schemeClr val="tx1"/>
                          </a:solidFill>
                        </a:rPr>
                        <a:t>や、施設運営</a:t>
                      </a:r>
                      <a:r>
                        <a:rPr kumimoji="1" lang="ja-JP" altLang="en-US" sz="1000" b="1">
                          <a:solidFill>
                            <a:schemeClr val="tx2">
                              <a:lumMod val="75000"/>
                            </a:schemeClr>
                          </a:solidFill>
                        </a:rPr>
                        <a:t>事業者内の研修</a:t>
                      </a:r>
                      <a:r>
                        <a:rPr kumimoji="1" lang="ja-JP" altLang="en-US" sz="1000" b="0">
                          <a:solidFill>
                            <a:schemeClr val="tx1"/>
                          </a:solidFill>
                        </a:rPr>
                        <a:t>を活用している。</a:t>
                      </a:r>
                      <a:endParaRPr kumimoji="1" lang="en-US" altLang="ja-JP" sz="1000" b="0">
                        <a:solidFill>
                          <a:schemeClr val="tx1"/>
                        </a:solidFill>
                      </a:endParaRPr>
                    </a:p>
                  </a:txBody>
                  <a:tcPr marL="36000" marR="36000" marT="36000" marB="36000" anchor="ctr">
                    <a:noFill/>
                  </a:tcPr>
                </a:tc>
                <a:extLst>
                  <a:ext uri="{0D108BD9-81ED-4DB2-BD59-A6C34878D82A}">
                    <a16:rowId xmlns:a16="http://schemas.microsoft.com/office/drawing/2014/main" val="3898371604"/>
                  </a:ext>
                </a:extLst>
              </a:tr>
              <a:tr h="995958">
                <a:tc>
                  <a:txBody>
                    <a:bodyPr/>
                    <a:lstStyle/>
                    <a:p>
                      <a:pPr algn="ctr"/>
                      <a:r>
                        <a:rPr kumimoji="1" lang="en-US" altLang="ja-JP" sz="1050" b="1"/>
                        <a:t>6</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支援内容詳細</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学習支援について児童の状況にあった十分な学習サポートを行うことが困難である施設が半数であり、学校の先生に依頼するなど学校と連携・協力といった工夫を実施している。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食事については約</a:t>
                      </a:r>
                      <a:r>
                        <a:rPr kumimoji="1" lang="en-US" altLang="ja-JP" sz="1000" b="0">
                          <a:solidFill>
                            <a:schemeClr val="tx1"/>
                          </a:solidFill>
                        </a:rPr>
                        <a:t>300</a:t>
                      </a:r>
                      <a:r>
                        <a:rPr kumimoji="1" lang="ja-JP" altLang="en-US" sz="1000" b="0">
                          <a:solidFill>
                            <a:schemeClr val="tx1"/>
                          </a:solidFill>
                        </a:rPr>
                        <a:t>円～</a:t>
                      </a:r>
                      <a:r>
                        <a:rPr kumimoji="1" lang="en-US" altLang="ja-JP" sz="1000" b="0">
                          <a:solidFill>
                            <a:schemeClr val="tx1"/>
                          </a:solidFill>
                        </a:rPr>
                        <a:t>400</a:t>
                      </a:r>
                      <a:r>
                        <a:rPr kumimoji="1" lang="ja-JP" altLang="en-US" sz="1000" b="0">
                          <a:solidFill>
                            <a:schemeClr val="tx1"/>
                          </a:solidFill>
                        </a:rPr>
                        <a:t>円程度で提供されており、拠点内で職員が調理している割合が</a:t>
                      </a:r>
                      <a:r>
                        <a:rPr kumimoji="1" lang="en-US" altLang="ja-JP" sz="1000" b="0">
                          <a:solidFill>
                            <a:schemeClr val="tx1"/>
                          </a:solidFill>
                        </a:rPr>
                        <a:t>6</a:t>
                      </a:r>
                      <a:r>
                        <a:rPr kumimoji="1" lang="ja-JP" altLang="en-US" sz="1000" b="0">
                          <a:solidFill>
                            <a:schemeClr val="tx1"/>
                          </a:solidFill>
                        </a:rPr>
                        <a:t>割強となっている。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９割以上が学校（</a:t>
                      </a:r>
                      <a:r>
                        <a:rPr kumimoji="1" lang="en-US" altLang="ja-JP" sz="1000" b="0">
                          <a:solidFill>
                            <a:schemeClr val="tx1"/>
                          </a:solidFill>
                        </a:rPr>
                        <a:t>96.2%</a:t>
                      </a:r>
                      <a:r>
                        <a:rPr kumimoji="1" lang="ja-JP" altLang="en-US" sz="1000" b="0">
                          <a:solidFill>
                            <a:schemeClr val="tx1"/>
                          </a:solidFill>
                        </a:rPr>
                        <a:t>）と連携しているが</a:t>
                      </a:r>
                      <a:r>
                        <a:rPr kumimoji="1" lang="ja-JP" altLang="en-US" sz="1000" b="1">
                          <a:solidFill>
                            <a:schemeClr val="tx2">
                              <a:lumMod val="75000"/>
                            </a:schemeClr>
                          </a:solidFill>
                        </a:rPr>
                        <a:t>学校内で本事業の周知・理解が十分に進んでいないことが課題</a:t>
                      </a:r>
                      <a:r>
                        <a:rPr kumimoji="1" lang="ja-JP" altLang="en-US" sz="1000" b="0">
                          <a:solidFill>
                            <a:schemeClr val="tx1"/>
                          </a:solidFill>
                        </a:rPr>
                        <a:t>となっており、連携をスムーズに進めるため、市町村が学校・教育委員会等に事業説明を行い理解・周知を実施する等している。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保護者の支援については児童を支援している職員が担当しており、児童の様子の共有や送迎の際の声掛け等の支援を行っている。</a:t>
                      </a:r>
                      <a:endParaRPr kumimoji="1" lang="en-US" altLang="ja-JP" sz="1000" b="0">
                        <a:solidFill>
                          <a:schemeClr val="tx1"/>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送迎支援を行う施設は</a:t>
                      </a:r>
                      <a:r>
                        <a:rPr kumimoji="1" lang="en-US" altLang="ja-JP" sz="1000" b="0">
                          <a:solidFill>
                            <a:schemeClr val="tx1"/>
                          </a:solidFill>
                        </a:rPr>
                        <a:t>6</a:t>
                      </a:r>
                      <a:r>
                        <a:rPr kumimoji="1" lang="ja-JP" altLang="en-US" sz="1000" b="0">
                          <a:solidFill>
                            <a:schemeClr val="tx1"/>
                          </a:solidFill>
                        </a:rPr>
                        <a:t>割強である。</a:t>
                      </a:r>
                      <a:endParaRPr kumimoji="1" lang="en-US" altLang="ja-JP" sz="1000" b="0">
                        <a:solidFill>
                          <a:schemeClr val="tx1"/>
                        </a:solidFill>
                      </a:endParaRPr>
                    </a:p>
                  </a:txBody>
                  <a:tcPr marL="36000" marR="36000" marT="36000" marB="36000" anchor="ctr">
                    <a:noFill/>
                  </a:tcPr>
                </a:tc>
                <a:extLst>
                  <a:ext uri="{0D108BD9-81ED-4DB2-BD59-A6C34878D82A}">
                    <a16:rowId xmlns:a16="http://schemas.microsoft.com/office/drawing/2014/main" val="2832060747"/>
                  </a:ext>
                </a:extLst>
              </a:tr>
              <a:tr h="729390">
                <a:tc>
                  <a:txBody>
                    <a:bodyPr/>
                    <a:lstStyle/>
                    <a:p>
                      <a:pPr algn="ctr"/>
                      <a:r>
                        <a:rPr kumimoji="1" lang="en-US" altLang="ja-JP" sz="1050" b="1"/>
                        <a:t>7</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利用対象者</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施設の利用者について、小学生～中学生の利用が多く、</a:t>
                      </a:r>
                      <a:r>
                        <a:rPr kumimoji="1" lang="en-US" altLang="ja-JP" sz="1000" b="0">
                          <a:solidFill>
                            <a:schemeClr val="tx1"/>
                          </a:solidFill>
                        </a:rPr>
                        <a:t>80%</a:t>
                      </a:r>
                      <a:r>
                        <a:rPr kumimoji="1" lang="ja-JP" altLang="en-US" sz="1000" b="0">
                          <a:solidFill>
                            <a:schemeClr val="tx1"/>
                          </a:solidFill>
                        </a:rPr>
                        <a:t>前後の施設で利用がある一方、</a:t>
                      </a:r>
                      <a:r>
                        <a:rPr kumimoji="1" lang="en-US" altLang="ja-JP" sz="1000" b="0">
                          <a:solidFill>
                            <a:schemeClr val="tx1"/>
                          </a:solidFill>
                        </a:rPr>
                        <a:t>16</a:t>
                      </a:r>
                      <a:r>
                        <a:rPr kumimoji="1" lang="ja-JP" altLang="en-US" sz="1000" b="0">
                          <a:solidFill>
                            <a:schemeClr val="tx1"/>
                          </a:solidFill>
                        </a:rPr>
                        <a:t>歳以降の利用がある施設は</a:t>
                      </a:r>
                      <a:r>
                        <a:rPr kumimoji="1" lang="en-US" altLang="ja-JP" sz="1000" b="0">
                          <a:solidFill>
                            <a:schemeClr val="tx1"/>
                          </a:solidFill>
                        </a:rPr>
                        <a:t>42.5%</a:t>
                      </a:r>
                      <a:r>
                        <a:rPr kumimoji="1" lang="ja-JP" altLang="en-US" sz="1000" b="0">
                          <a:solidFill>
                            <a:schemeClr val="tx1"/>
                          </a:solidFill>
                        </a:rPr>
                        <a:t>である。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本事業を利用している児童は、経済的困窮・ひとり親家庭などの背景を抱えていることが多い。</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000" b="1">
                          <a:solidFill>
                            <a:schemeClr val="tx2">
                              <a:lumMod val="75000"/>
                            </a:schemeClr>
                          </a:solidFill>
                        </a:rPr>
                        <a:t>18</a:t>
                      </a:r>
                      <a:r>
                        <a:rPr kumimoji="1" lang="ja-JP" altLang="en-US" sz="1000" b="1">
                          <a:solidFill>
                            <a:schemeClr val="tx2">
                              <a:lumMod val="75000"/>
                            </a:schemeClr>
                          </a:solidFill>
                        </a:rPr>
                        <a:t>歳に到達した後の支援</a:t>
                      </a:r>
                      <a:r>
                        <a:rPr kumimoji="1" lang="ja-JP" altLang="en-US" sz="1000" b="0">
                          <a:solidFill>
                            <a:schemeClr val="tx1"/>
                          </a:solidFill>
                        </a:rPr>
                        <a:t>として同拠点で継続的に支援している施設が</a:t>
                      </a:r>
                      <a:r>
                        <a:rPr kumimoji="1" lang="en-US" altLang="ja-JP" sz="1000" b="0">
                          <a:solidFill>
                            <a:schemeClr val="tx1"/>
                          </a:solidFill>
                        </a:rPr>
                        <a:t>3</a:t>
                      </a:r>
                      <a:r>
                        <a:rPr kumimoji="1" lang="ja-JP" altLang="en-US" sz="1000" b="0">
                          <a:solidFill>
                            <a:schemeClr val="tx1"/>
                          </a:solidFill>
                        </a:rPr>
                        <a:t>割弱、一方で</a:t>
                      </a:r>
                      <a:r>
                        <a:rPr kumimoji="1" lang="ja-JP" altLang="en-US" sz="1000" b="1">
                          <a:solidFill>
                            <a:schemeClr val="tx2">
                              <a:lumMod val="75000"/>
                            </a:schemeClr>
                          </a:solidFill>
                        </a:rPr>
                        <a:t>特段支援を行っていない施設は</a:t>
                      </a:r>
                      <a:r>
                        <a:rPr kumimoji="1" lang="en-US" altLang="ja-JP" sz="1000" b="1">
                          <a:solidFill>
                            <a:schemeClr val="tx2">
                              <a:lumMod val="75000"/>
                            </a:schemeClr>
                          </a:solidFill>
                        </a:rPr>
                        <a:t>4</a:t>
                      </a:r>
                      <a:r>
                        <a:rPr kumimoji="1" lang="ja-JP" altLang="en-US" sz="1000" b="1">
                          <a:solidFill>
                            <a:schemeClr val="tx2">
                              <a:lumMod val="75000"/>
                            </a:schemeClr>
                          </a:solidFill>
                        </a:rPr>
                        <a:t>割強</a:t>
                      </a:r>
                      <a:r>
                        <a:rPr kumimoji="1" lang="ja-JP" altLang="en-US" sz="1000" b="0">
                          <a:solidFill>
                            <a:schemeClr val="tx1"/>
                          </a:solidFill>
                        </a:rPr>
                        <a:t>となっている。</a:t>
                      </a:r>
                      <a:r>
                        <a:rPr kumimoji="1" lang="ja-JP" altLang="en-US" sz="1000" b="1">
                          <a:solidFill>
                            <a:schemeClr val="tx2">
                              <a:lumMod val="75000"/>
                            </a:schemeClr>
                          </a:solidFill>
                          <a:highlight>
                            <a:srgbClr val="00FFFF"/>
                          </a:highlight>
                        </a:rPr>
                        <a:t>児童が</a:t>
                      </a:r>
                      <a:r>
                        <a:rPr kumimoji="1" lang="en-US" altLang="ja-JP" sz="1000" b="1">
                          <a:solidFill>
                            <a:schemeClr val="tx2">
                              <a:lumMod val="75000"/>
                            </a:schemeClr>
                          </a:solidFill>
                          <a:highlight>
                            <a:srgbClr val="00FFFF"/>
                          </a:highlight>
                        </a:rPr>
                        <a:t>18</a:t>
                      </a:r>
                      <a:r>
                        <a:rPr kumimoji="1" lang="ja-JP" altLang="en-US" sz="1000" b="1">
                          <a:solidFill>
                            <a:schemeClr val="tx2">
                              <a:lumMod val="75000"/>
                            </a:schemeClr>
                          </a:solidFill>
                          <a:highlight>
                            <a:srgbClr val="00FFFF"/>
                          </a:highlight>
                        </a:rPr>
                        <a:t>歳に到達した後の取り扱いについて、事例等の共有が必要</a:t>
                      </a:r>
                      <a:r>
                        <a:rPr kumimoji="1" lang="ja-JP" altLang="en-US" sz="1000" b="0">
                          <a:solidFill>
                            <a:schemeClr val="tx1"/>
                          </a:solidFill>
                        </a:rPr>
                        <a:t>であることが窺える。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児童が抱える障害・困難や課題として学習の遅れ、発達障害が</a:t>
                      </a:r>
                      <a:r>
                        <a:rPr kumimoji="1" lang="en-US" altLang="ja-JP" sz="1000" b="0">
                          <a:solidFill>
                            <a:schemeClr val="tx1"/>
                          </a:solidFill>
                        </a:rPr>
                        <a:t>9</a:t>
                      </a:r>
                      <a:r>
                        <a:rPr kumimoji="1" lang="ja-JP" altLang="en-US" sz="1000" b="0">
                          <a:solidFill>
                            <a:schemeClr val="tx1"/>
                          </a:solidFill>
                        </a:rPr>
                        <a:t>割弱の施設で挙げられている。</a:t>
                      </a:r>
                      <a:endParaRPr kumimoji="1" lang="en-US" altLang="ja-JP" sz="1000" b="0">
                        <a:solidFill>
                          <a:schemeClr val="tx1"/>
                        </a:solidFill>
                      </a:endParaRPr>
                    </a:p>
                  </a:txBody>
                  <a:tcPr marL="36000" marR="36000" marT="36000" marB="36000" anchor="ctr">
                    <a:noFill/>
                  </a:tcPr>
                </a:tc>
                <a:extLst>
                  <a:ext uri="{0D108BD9-81ED-4DB2-BD59-A6C34878D82A}">
                    <a16:rowId xmlns:a16="http://schemas.microsoft.com/office/drawing/2014/main" val="1455037910"/>
                  </a:ext>
                </a:extLst>
              </a:tr>
            </a:tbl>
          </a:graphicData>
        </a:graphic>
      </p:graphicFrame>
      <p:sp>
        <p:nvSpPr>
          <p:cNvPr id="8" name="テキスト ボックス 7">
            <a:extLst>
              <a:ext uri="{FF2B5EF4-FFF2-40B4-BE49-F238E27FC236}">
                <a16:creationId xmlns:a16="http://schemas.microsoft.com/office/drawing/2014/main" id="{D4F03E3A-C991-E3E9-9239-1870466C1623}"/>
              </a:ext>
            </a:extLst>
          </p:cNvPr>
          <p:cNvSpPr txBox="1"/>
          <p:nvPr/>
        </p:nvSpPr>
        <p:spPr>
          <a:xfrm>
            <a:off x="199556" y="6189039"/>
            <a:ext cx="6847987" cy="215444"/>
          </a:xfrm>
          <a:prstGeom prst="rect">
            <a:avLst/>
          </a:prstGeom>
          <a:noFill/>
        </p:spPr>
        <p:txBody>
          <a:bodyPr wrap="square">
            <a:spAutoFit/>
          </a:bodyPr>
          <a:lstStyle/>
          <a:p>
            <a:r>
              <a:rPr lang="en-US" altLang="ja-JP" sz="800"/>
              <a:t>Note: 1)</a:t>
            </a:r>
            <a:r>
              <a:rPr lang="ja-JP" altLang="en-US" sz="800"/>
              <a:t>水色ハイライト表記は示唆を示す</a:t>
            </a:r>
          </a:p>
        </p:txBody>
      </p:sp>
    </p:spTree>
    <p:extLst>
      <p:ext uri="{BB962C8B-B14F-4D97-AF65-F5344CB8AC3E}">
        <p14:creationId xmlns:p14="http://schemas.microsoft.com/office/powerpoint/2010/main" val="192614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A77-7E50-A4FC-6818-0C7B29154F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07B431-BEEB-7704-C929-6878A507D01E}"/>
              </a:ext>
            </a:extLst>
          </p:cNvPr>
          <p:cNvSpPr>
            <a:spLocks noGrp="1"/>
          </p:cNvSpPr>
          <p:nvPr>
            <p:ph type="title"/>
          </p:nvPr>
        </p:nvSpPr>
        <p:spPr/>
        <p:txBody>
          <a:bodyPr/>
          <a:lstStyle/>
          <a:p>
            <a:r>
              <a:rPr kumimoji="1" lang="ja-JP" altLang="en-US"/>
              <a:t>実施自治体　国・都道府県への課題・要望　まとめ</a:t>
            </a:r>
          </a:p>
        </p:txBody>
      </p:sp>
      <p:sp>
        <p:nvSpPr>
          <p:cNvPr id="3" name="テキスト プレースホルダー 2">
            <a:extLst>
              <a:ext uri="{FF2B5EF4-FFF2-40B4-BE49-F238E27FC236}">
                <a16:creationId xmlns:a16="http://schemas.microsoft.com/office/drawing/2014/main" id="{8B16E2DE-26DC-BF98-9895-95E12348CF4C}"/>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717AD144-2864-DE47-FEB5-8106983AD38A}"/>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Q13.</a:t>
                      </a:r>
                      <a:r>
                        <a:rPr kumimoji="1" lang="ja-JP" altLang="en-US" sz="1100" b="0">
                          <a:solidFill>
                            <a:schemeClr val="tx1"/>
                          </a:solidFill>
                        </a:rPr>
                        <a:t>　その他事業の実施にあたっての課題や国や都道府県への意見、要望等ございましたらご記入ください。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2C36F108-824D-7AD8-BCD1-173B2303F3A9}"/>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EAC23A09-140E-06F2-39AA-8307AA323E52}"/>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r>
              <a:rPr lang="en-US" altLang="ja-JP" sz="900" b="1"/>
              <a:t>1. </a:t>
            </a:r>
            <a:r>
              <a:rPr lang="ja-JP" altLang="en-US" sz="900" b="1"/>
              <a:t>対象児童・保護者に関する課題</a:t>
            </a:r>
          </a:p>
          <a:p>
            <a:pPr marL="171450" indent="-171450">
              <a:buFont typeface="Arial" panose="020B0604020202020204" pitchFamily="34" charset="0"/>
              <a:buChar char="•"/>
            </a:pPr>
            <a:r>
              <a:rPr lang="ja-JP" altLang="en-US" sz="900"/>
              <a:t>養育環境に課題を抱える児童の居場所確保はできているが、保護者のネグレクト（養育放棄）が助長される懸念がある。</a:t>
            </a:r>
          </a:p>
          <a:p>
            <a:pPr marL="171450" indent="-171450">
              <a:buFont typeface="Arial" panose="020B0604020202020204" pitchFamily="34" charset="0"/>
              <a:buChar char="•"/>
            </a:pPr>
            <a:r>
              <a:rPr lang="ja-JP" altLang="en-US" sz="900"/>
              <a:t>課題のある家庭の児童ばかりが利用しているため、子ども同士のトラブルや不登校児童の増加などがみられる。</a:t>
            </a:r>
          </a:p>
          <a:p>
            <a:pPr marL="171450" indent="-171450">
              <a:buFont typeface="Arial" panose="020B0604020202020204" pitchFamily="34" charset="0"/>
              <a:buChar char="•"/>
            </a:pPr>
            <a:r>
              <a:rPr lang="ja-JP" altLang="en-US" sz="900"/>
              <a:t>支援家庭（保護者）や学校との関わり方が難しく、過度な関与が拠点への依存につながる。</a:t>
            </a:r>
          </a:p>
          <a:p>
            <a:pPr marL="171450" indent="-171450">
              <a:buFont typeface="Arial" panose="020B0604020202020204" pitchFamily="34" charset="0"/>
              <a:buChar char="•"/>
            </a:pPr>
            <a:r>
              <a:rPr lang="ja-JP" altLang="en-US" sz="900"/>
              <a:t>申請や面談、支援計画など保護者に求める手続きが多く、利用のハードルが高い。</a:t>
            </a:r>
          </a:p>
          <a:p>
            <a:pPr marL="171450" indent="-171450">
              <a:buFont typeface="Arial" panose="020B0604020202020204" pitchFamily="34" charset="0"/>
              <a:buChar char="•"/>
            </a:pPr>
            <a:r>
              <a:rPr lang="ja-JP" altLang="en-US" sz="900"/>
              <a:t>利用児童の制限や専用スペースの確保がスティグマにつながる可能性があるため、対象要件の緩和／拡大を望む声あり。</a:t>
            </a:r>
          </a:p>
          <a:p>
            <a:pPr marL="171450" indent="-171450">
              <a:buFont typeface="Arial" panose="020B0604020202020204" pitchFamily="34" charset="0"/>
              <a:buChar char="•"/>
            </a:pPr>
            <a:endParaRPr lang="en-US" altLang="ja-JP" sz="900" b="1"/>
          </a:p>
          <a:p>
            <a:r>
              <a:rPr lang="en-US" altLang="ja-JP" sz="900" b="1"/>
              <a:t>2. </a:t>
            </a:r>
            <a:r>
              <a:rPr lang="ja-JP" altLang="en-US" sz="900" b="1"/>
              <a:t>施設・運営に関する課題</a:t>
            </a:r>
          </a:p>
          <a:p>
            <a:pPr marL="171450" indent="-171450">
              <a:buFont typeface="Arial" panose="020B0604020202020204" pitchFamily="34" charset="0"/>
              <a:buChar char="•"/>
            </a:pPr>
            <a:r>
              <a:rPr lang="ja-JP" altLang="en-US" sz="900"/>
              <a:t>支援が必要な児童に対する個別対応が必要であり、職員への負担が大きい。</a:t>
            </a:r>
          </a:p>
          <a:p>
            <a:pPr marL="171450" indent="-171450">
              <a:buFont typeface="Arial" panose="020B0604020202020204" pitchFamily="34" charset="0"/>
              <a:buChar char="•"/>
            </a:pPr>
            <a:r>
              <a:rPr lang="ja-JP" altLang="en-US" sz="900"/>
              <a:t>児童の特性に応じた支援のため職員の増員、個別対応が必要（加算などによる人員増強希望）。</a:t>
            </a:r>
          </a:p>
          <a:p>
            <a:pPr marL="171450" indent="-171450">
              <a:buFont typeface="Arial" panose="020B0604020202020204" pitchFamily="34" charset="0"/>
              <a:buChar char="•"/>
            </a:pPr>
            <a:r>
              <a:rPr lang="ja-JP" altLang="en-US" sz="900"/>
              <a:t>職員配置・人材確保が困難であり、特に小規模自治体では人材不足が深刻。</a:t>
            </a:r>
          </a:p>
          <a:p>
            <a:pPr marL="171450" indent="-171450">
              <a:buFont typeface="Arial" panose="020B0604020202020204" pitchFamily="34" charset="0"/>
              <a:buChar char="•"/>
            </a:pPr>
            <a:r>
              <a:rPr lang="ja-JP" altLang="en-US" sz="900"/>
              <a:t>事業委託において事務作業日も補助対象にしてほしいという要望。</a:t>
            </a:r>
          </a:p>
          <a:p>
            <a:pPr marL="171450" indent="-171450">
              <a:buFont typeface="Arial" panose="020B0604020202020204" pitchFamily="34" charset="0"/>
              <a:buChar char="•"/>
            </a:pPr>
            <a:r>
              <a:rPr lang="ja-JP" altLang="en-US" sz="900"/>
              <a:t>規模に応じた職員配置や受入人数に応じた加算、開所日・閉所日どちらも補助対象とすることへの要望。</a:t>
            </a:r>
          </a:p>
          <a:p>
            <a:pPr marL="171450" indent="-171450">
              <a:buFont typeface="Arial" panose="020B0604020202020204" pitchFamily="34" charset="0"/>
              <a:buChar char="•"/>
            </a:pPr>
            <a:r>
              <a:rPr lang="en-US" altLang="ja-JP" sz="900"/>
              <a:t>1</a:t>
            </a:r>
            <a:r>
              <a:rPr lang="ja-JP" altLang="en-US" sz="900"/>
              <a:t>日あたりの定員基準（現状</a:t>
            </a:r>
            <a:r>
              <a:rPr lang="en-US" altLang="ja-JP" sz="900"/>
              <a:t>20</a:t>
            </a:r>
            <a:r>
              <a:rPr lang="ja-JP" altLang="en-US" sz="900"/>
              <a:t>人）と他モデル（</a:t>
            </a:r>
            <a:r>
              <a:rPr lang="en-US" altLang="ja-JP" sz="900"/>
              <a:t>10</a:t>
            </a:r>
            <a:r>
              <a:rPr lang="ja-JP" altLang="en-US" sz="900"/>
              <a:t>人以上）との乖離があり、現場の体制整備に支障。</a:t>
            </a:r>
            <a:endParaRPr lang="en-US" altLang="ja-JP" sz="900"/>
          </a:p>
          <a:p>
            <a:pPr marL="171450" indent="-171450">
              <a:buFont typeface="Arial" panose="020B0604020202020204" pitchFamily="34" charset="0"/>
              <a:buChar char="•"/>
            </a:pPr>
            <a:r>
              <a:rPr lang="ja-JP" altLang="en-US" sz="900"/>
              <a:t>虐待対応が開設時間外に及ぶこと、人員不足や関係機関との連携の難しさ。</a:t>
            </a:r>
          </a:p>
          <a:p>
            <a:pPr marL="171450" indent="-171450">
              <a:buFont typeface="Arial" panose="020B0604020202020204" pitchFamily="34" charset="0"/>
              <a:buChar char="•"/>
            </a:pPr>
            <a:r>
              <a:rPr lang="ja-JP" altLang="en-US" sz="900"/>
              <a:t>長期休暇中の人員配置が難しく、別事業として実施予定。</a:t>
            </a:r>
          </a:p>
          <a:p>
            <a:pPr marL="171450" indent="-171450">
              <a:buFont typeface="Arial" panose="020B0604020202020204" pitchFamily="34" charset="0"/>
              <a:buChar char="•"/>
            </a:pPr>
            <a:r>
              <a:rPr lang="ja-JP" altLang="en-US" sz="900"/>
              <a:t>利用者の特性に配慮した組み合わせや専門的支援を行う人員確保が必要。</a:t>
            </a:r>
          </a:p>
          <a:p>
            <a:endParaRPr lang="en-US" altLang="ja-JP" sz="900" b="1"/>
          </a:p>
          <a:p>
            <a:r>
              <a:rPr lang="en-US" altLang="ja-JP" sz="900" b="1"/>
              <a:t>3. </a:t>
            </a:r>
            <a:r>
              <a:rPr lang="ja-JP" altLang="en-US" sz="900" b="1"/>
              <a:t>財政・補助金に関する課題</a:t>
            </a:r>
          </a:p>
          <a:p>
            <a:pPr marL="171450" indent="-171450">
              <a:buFont typeface="Arial" panose="020B0604020202020204" pitchFamily="34" charset="0"/>
              <a:buChar char="•"/>
            </a:pPr>
            <a:r>
              <a:rPr lang="ja-JP" altLang="en-US" sz="900"/>
              <a:t>補助金の上限額・基準額の引き上げや継続、補助率向上への希望。</a:t>
            </a:r>
          </a:p>
          <a:p>
            <a:pPr marL="171450" indent="-171450">
              <a:buFont typeface="Arial" panose="020B0604020202020204" pitchFamily="34" charset="0"/>
              <a:buChar char="•"/>
            </a:pPr>
            <a:r>
              <a:rPr lang="ja-JP" altLang="en-US" sz="900"/>
              <a:t>国・県の補助割合増加を要望（財政難の市町村でも事業継続・拡充ができるよう）。</a:t>
            </a:r>
          </a:p>
          <a:p>
            <a:pPr marL="171450" indent="-171450">
              <a:buFont typeface="Arial" panose="020B0604020202020204" pitchFamily="34" charset="0"/>
              <a:buChar char="•"/>
            </a:pPr>
            <a:r>
              <a:rPr lang="ja-JP" altLang="en-US" sz="900"/>
              <a:t>運営経費の多くが人件費であり、最低賃金引上げや昨今の人件費高騰が事業運営に影響。</a:t>
            </a:r>
          </a:p>
          <a:p>
            <a:pPr marL="171450" indent="-171450">
              <a:buFont typeface="Arial" panose="020B0604020202020204" pitchFamily="34" charset="0"/>
              <a:buChar char="•"/>
            </a:pPr>
            <a:r>
              <a:rPr lang="ja-JP" altLang="en-US" sz="900"/>
              <a:t>運営費（基本分）や加算、補助金の積算根拠の明確化。</a:t>
            </a:r>
          </a:p>
          <a:p>
            <a:pPr marL="171450" indent="-171450">
              <a:buFont typeface="Arial" panose="020B0604020202020204" pitchFamily="34" charset="0"/>
              <a:buChar char="•"/>
            </a:pPr>
            <a:r>
              <a:rPr lang="ja-JP" altLang="en-US" sz="900"/>
              <a:t>子ども・子育て支援交付金の単価引き上げ。</a:t>
            </a:r>
          </a:p>
          <a:p>
            <a:pPr marL="171450" indent="-171450">
              <a:buFont typeface="Arial" panose="020B0604020202020204" pitchFamily="34" charset="0"/>
              <a:buChar char="•"/>
            </a:pPr>
            <a:r>
              <a:rPr lang="ja-JP" altLang="en-US" sz="900"/>
              <a:t>安定的な運営・人員確保のため、継続性のある補助金制度の運用。</a:t>
            </a:r>
            <a:endParaRPr lang="en-US" altLang="ja-JP" sz="900"/>
          </a:p>
          <a:p>
            <a:pPr marL="171450" indent="-171450">
              <a:buFont typeface="Arial" panose="020B0604020202020204" pitchFamily="34" charset="0"/>
              <a:buChar char="•"/>
            </a:pPr>
            <a:r>
              <a:rPr lang="ja-JP" altLang="en-US" sz="900"/>
              <a:t>固定資産税や専用車両の税金減免制度創設の要望。</a:t>
            </a:r>
          </a:p>
          <a:p>
            <a:pPr marL="171450" indent="-171450">
              <a:buFont typeface="Arial" panose="020B0604020202020204" pitchFamily="34" charset="0"/>
              <a:buChar char="•"/>
            </a:pPr>
            <a:r>
              <a:rPr lang="ja-JP" altLang="en-US" sz="900"/>
              <a:t>新規開設時の経費補助単価の改善。</a:t>
            </a:r>
          </a:p>
          <a:p>
            <a:r>
              <a:rPr lang="en-US" altLang="ja-JP" sz="900" b="1"/>
              <a:t>4. </a:t>
            </a:r>
            <a:r>
              <a:rPr lang="ja-JP" altLang="en-US" sz="900" b="1"/>
              <a:t>その他</a:t>
            </a:r>
          </a:p>
          <a:p>
            <a:pPr marL="171450" indent="-171450">
              <a:buFont typeface="Arial" panose="020B0604020202020204" pitchFamily="34" charset="0"/>
              <a:buChar char="•"/>
            </a:pPr>
            <a:r>
              <a:rPr lang="ja-JP" altLang="en-US" sz="900"/>
              <a:t>小規模自治体では「支援が必要な児童が通う場所」というレッテルが貼られる懸念。</a:t>
            </a:r>
            <a:endParaRPr lang="en-US" altLang="ja-JP" sz="900"/>
          </a:p>
          <a:p>
            <a:pPr marL="171450" indent="-171450">
              <a:buFont typeface="Arial" panose="020B0604020202020204" pitchFamily="34" charset="0"/>
              <a:buChar char="•"/>
            </a:pPr>
            <a:r>
              <a:rPr lang="ja-JP" altLang="en-US" sz="900"/>
              <a:t>支援が適切に行われるためには、</a:t>
            </a:r>
            <a:r>
              <a:rPr lang="en-US" altLang="ja-JP" sz="900"/>
              <a:t>1</a:t>
            </a:r>
            <a:r>
              <a:rPr lang="ja-JP" altLang="en-US" sz="900"/>
              <a:t>日の利用人数を制限する必要がある（</a:t>
            </a:r>
            <a:r>
              <a:rPr lang="en-US" altLang="ja-JP" sz="900"/>
              <a:t>3</a:t>
            </a:r>
            <a:r>
              <a:rPr lang="ja-JP" altLang="en-US" sz="900"/>
              <a:t>～</a:t>
            </a:r>
            <a:r>
              <a:rPr lang="en-US" altLang="ja-JP" sz="900"/>
              <a:t>5</a:t>
            </a:r>
            <a:r>
              <a:rPr lang="ja-JP" altLang="en-US" sz="900"/>
              <a:t>名が適当との意見）。</a:t>
            </a:r>
            <a:endParaRPr lang="en-US" altLang="ja-JP" sz="900"/>
          </a:p>
          <a:p>
            <a:pPr marL="171450" indent="-171450">
              <a:buFont typeface="Arial" panose="020B0604020202020204" pitchFamily="34" charset="0"/>
              <a:buChar char="•"/>
            </a:pPr>
            <a:r>
              <a:rPr lang="ja-JP" altLang="en-US" sz="900"/>
              <a:t>他自治体の事例集や取り組み例の情報提供が求められている。</a:t>
            </a:r>
          </a:p>
          <a:p>
            <a:pPr marL="171450" indent="-171450">
              <a:buFont typeface="Arial" panose="020B0604020202020204" pitchFamily="34" charset="0"/>
              <a:buChar char="•"/>
            </a:pPr>
            <a:endParaRPr lang="ja-JP" altLang="en-US" sz="900"/>
          </a:p>
        </p:txBody>
      </p:sp>
    </p:spTree>
    <p:extLst>
      <p:ext uri="{BB962C8B-B14F-4D97-AF65-F5344CB8AC3E}">
        <p14:creationId xmlns:p14="http://schemas.microsoft.com/office/powerpoint/2010/main" val="40919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国・都道府県への課題・要望</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205203639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Q13.</a:t>
                      </a:r>
                      <a:r>
                        <a:rPr kumimoji="1" lang="ja-JP" altLang="en-US" sz="1100" b="0">
                          <a:solidFill>
                            <a:schemeClr val="tx1"/>
                          </a:solidFill>
                        </a:rPr>
                        <a:t>　その他事業の実施にあたっての課題や国や都道府県への意見、要望等ございましたらご記入ください。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n=81</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75FA3E0B-71CB-8142-61DB-F5F825D41AA7}"/>
              </a:ext>
            </a:extLst>
          </p:cNvPr>
          <p:cNvSpPr txBox="1"/>
          <p:nvPr/>
        </p:nvSpPr>
        <p:spPr>
          <a:xfrm>
            <a:off x="209023" y="1773238"/>
            <a:ext cx="9505949" cy="4511675"/>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養育環境に課題を抱える児童の居場所として確保することが出来ているが、保護者のネグレクトが助長される可能性あることが懸念される。 他自治体の取り組み例など事例集などがあると良い。</a:t>
            </a:r>
          </a:p>
          <a:p>
            <a:pPr marL="92075" indent="-92075">
              <a:buFont typeface="Arial" panose="020B0604020202020204" pitchFamily="34" charset="0"/>
              <a:buChar char="•"/>
            </a:pPr>
            <a:r>
              <a:rPr lang="ja-JP" altLang="en-US" sz="900"/>
              <a:t>様々な環境の子どもが利用していれば、子ども同士で遊び学び合う場面も多くあるが、課題のある家庭の児童ばかりが利用しているので、ストレスから児童同士でのトラブルになりやすかったり、特性のある児童や他者とのコミュニケーションが苦手で不登校になったりしている児童も多く、ほぼ全員、個別対応が必要なため、職員の負担が大きい。特に特性のある児童の受け入れには加算などで職員の増員が出来れば有難い。</a:t>
            </a:r>
          </a:p>
          <a:p>
            <a:pPr marL="92075" indent="-92075">
              <a:buFont typeface="Arial" panose="020B0604020202020204" pitchFamily="34" charset="0"/>
              <a:buChar char="•"/>
            </a:pPr>
            <a:r>
              <a:rPr lang="ja-JP" altLang="en-US" sz="900"/>
              <a:t>本事業を利用するために保護者がすること（申請、面談、支援計画、サポートプラン等々）が多くあると、保護者の敬遠に繋がる可能性があるため、もう少し簡素化ができればと思います。</a:t>
            </a:r>
          </a:p>
          <a:p>
            <a:pPr marL="92075" indent="-92075">
              <a:buFont typeface="Arial" panose="020B0604020202020204" pitchFamily="34" charset="0"/>
              <a:buChar char="•"/>
            </a:pPr>
            <a:r>
              <a:rPr lang="ja-JP" altLang="en-US" sz="900"/>
              <a:t>補助金の上限額をあげて欲しい。委託する際に人件費が高くつくため。</a:t>
            </a:r>
          </a:p>
          <a:p>
            <a:pPr marL="92075" indent="-92075">
              <a:buFont typeface="Arial" panose="020B0604020202020204" pitchFamily="34" charset="0"/>
              <a:buChar char="•"/>
            </a:pPr>
            <a:r>
              <a:rPr lang="ja-JP" altLang="en-US" sz="900"/>
              <a:t>補助金の継続</a:t>
            </a:r>
            <a:endParaRPr lang="en-US" altLang="ja-JP" sz="900"/>
          </a:p>
          <a:p>
            <a:pPr marL="92075" indent="-92075">
              <a:buFont typeface="Arial" panose="020B0604020202020204" pitchFamily="34" charset="0"/>
              <a:buChar char="•"/>
            </a:pPr>
            <a:r>
              <a:rPr lang="ja-JP" altLang="en-US" sz="900"/>
              <a:t>対象児童の制限の緩和</a:t>
            </a:r>
          </a:p>
          <a:p>
            <a:pPr marL="92075" indent="-92075">
              <a:buFont typeface="Arial" panose="020B0604020202020204" pitchFamily="34" charset="0"/>
              <a:buChar char="•"/>
            </a:pPr>
            <a:r>
              <a:rPr lang="ja-JP" altLang="en-US" sz="900"/>
              <a:t>送迎加算の拡充など補助基準額の引き上げを希望します。</a:t>
            </a:r>
          </a:p>
          <a:p>
            <a:pPr marL="92075" indent="-92075">
              <a:buFont typeface="Arial" panose="020B0604020202020204" pitchFamily="34" charset="0"/>
              <a:buChar char="•"/>
            </a:pPr>
            <a:r>
              <a:rPr lang="ja-JP" altLang="en-US" sz="900"/>
              <a:t>人材の配置に係る予算措置をお願いしたい。</a:t>
            </a:r>
          </a:p>
          <a:p>
            <a:pPr marL="92075" indent="-92075">
              <a:buFont typeface="Arial" panose="020B0604020202020204" pitchFamily="34" charset="0"/>
              <a:buChar char="•"/>
            </a:pPr>
            <a:r>
              <a:rPr lang="ja-JP" altLang="en-US" sz="900"/>
              <a:t>新規開設に係る経費への補助単価の改善</a:t>
            </a:r>
          </a:p>
          <a:p>
            <a:pPr marL="92075" indent="-92075">
              <a:buFont typeface="Arial" panose="020B0604020202020204" pitchFamily="34" charset="0"/>
              <a:buChar char="•"/>
            </a:pPr>
            <a:r>
              <a:rPr lang="ja-JP" altLang="en-US" sz="900"/>
              <a:t>小さな自治体では事業実施のための人材不足に苦慮している</a:t>
            </a:r>
          </a:p>
          <a:p>
            <a:pPr marL="92075" indent="-92075">
              <a:buFont typeface="Arial" panose="020B0604020202020204" pitchFamily="34" charset="0"/>
              <a:buChar char="•"/>
            </a:pPr>
            <a:r>
              <a:rPr lang="ja-JP" altLang="en-US" sz="900"/>
              <a:t>持続可能な支援施設となるよう、引き続き補助等による支援をお願いしたい。</a:t>
            </a:r>
          </a:p>
          <a:p>
            <a:pPr marL="92075" indent="-92075">
              <a:buFont typeface="Arial" panose="020B0604020202020204" pitchFamily="34" charset="0"/>
              <a:buChar char="•"/>
            </a:pPr>
            <a:r>
              <a:rPr lang="ja-JP" altLang="en-US" sz="900"/>
              <a:t>児童育成支援拠点事業は、支援家庭（保護者）や学校とどこまで関わるのか、判断が難しい。やり過ぎると人員も足りないし相手（保護者や学校）は拠点に依存してくる。</a:t>
            </a:r>
          </a:p>
          <a:p>
            <a:pPr marL="92075" indent="-92075">
              <a:buFont typeface="Arial" panose="020B0604020202020204" pitchFamily="34" charset="0"/>
              <a:buChar char="•"/>
            </a:pPr>
            <a:r>
              <a:rPr lang="ja-JP" altLang="en-US" sz="900"/>
              <a:t>児童育成支援拠点事業についての要件の見直し（利用児童を限定することや専用スペースの確保を行うことは、スティグマの問題が生じる可能性が高く、支援の必要な児童の利用に繋がらない可能性があることや、対象要件を拡大することで支援が必要な児童等の発見に繋がるため） </a:t>
            </a:r>
          </a:p>
          <a:p>
            <a:pPr marL="92075" indent="-92075">
              <a:buFont typeface="Arial" panose="020B0604020202020204" pitchFamily="34" charset="0"/>
              <a:buChar char="•"/>
            </a:pPr>
            <a:r>
              <a:rPr lang="ja-JP" altLang="en-US" sz="900"/>
              <a:t>児童育成支援拠点運営に係る固定資産税や専用車両に係る税金の減免制度の創設</a:t>
            </a:r>
          </a:p>
          <a:p>
            <a:pPr marL="92075" indent="-92075">
              <a:buFont typeface="Arial" panose="020B0604020202020204" pitchFamily="34" charset="0"/>
              <a:buChar char="•"/>
            </a:pPr>
            <a:r>
              <a:rPr lang="ja-JP" altLang="en-US" sz="900"/>
              <a:t>子ども・子育て支援交付金の補助基準額の積算根拠が知りたい。</a:t>
            </a:r>
          </a:p>
          <a:p>
            <a:pPr marL="92075" indent="-92075">
              <a:buFont typeface="Arial" panose="020B0604020202020204" pitchFamily="34" charset="0"/>
              <a:buChar char="•"/>
            </a:pPr>
            <a:r>
              <a:rPr lang="ja-JP" altLang="en-US" sz="900"/>
              <a:t>昨年度は</a:t>
            </a:r>
            <a:r>
              <a:rPr lang="en-US" altLang="ja-JP" sz="900"/>
              <a:t>37</a:t>
            </a:r>
            <a:r>
              <a:rPr lang="ja-JP" altLang="en-US" sz="900"/>
              <a:t>人の児童生徒が施設に在籍し、安心して過ごせる居場所として、社会的自立に向けて着実に支援を実施しています。本市にとって、欠かせない事業であるため、補助の継続を望みます。また、規模に応じて職員配置が必要となることから、本市では補助基準額を超えて事業を実施しています。運営費（基本分）の基準額増額や、受入人数に応じた加算などをご検討いただけると幸いです。</a:t>
            </a:r>
          </a:p>
          <a:p>
            <a:pPr marL="92075" indent="-92075">
              <a:buFont typeface="Arial" panose="020B0604020202020204" pitchFamily="34" charset="0"/>
              <a:buChar char="•"/>
            </a:pPr>
            <a:r>
              <a:rPr lang="ja-JP" altLang="en-US" sz="900"/>
              <a:t>財政難の市町村でも事業実施の継続や、拡充を行うために、国県の補助割合を増やして欲しい。</a:t>
            </a:r>
          </a:p>
          <a:p>
            <a:pPr marL="92075" indent="-92075">
              <a:buFont typeface="Arial" panose="020B0604020202020204" pitchFamily="34" charset="0"/>
              <a:buChar char="•"/>
            </a:pPr>
            <a:r>
              <a:rPr lang="ja-JP" altLang="en-US" sz="900"/>
              <a:t>最低賃金の引上げ等で人件費が高騰しているため、子ども・子育て支援交付金の単価引き上げを要望したい</a:t>
            </a:r>
            <a:endParaRPr lang="en-US" altLang="ja-JP" sz="900"/>
          </a:p>
          <a:p>
            <a:pPr marL="92075" indent="-92075">
              <a:buFont typeface="Arial" panose="020B0604020202020204" pitchFamily="34" charset="0"/>
              <a:buChar char="•"/>
            </a:pPr>
            <a:endParaRPr lang="ja-JP" altLang="en-US" sz="900"/>
          </a:p>
          <a:p>
            <a:pPr marL="92075" indent="-92075">
              <a:buFont typeface="Arial" panose="020B0604020202020204" pitchFamily="34" charset="0"/>
              <a:buChar char="•"/>
            </a:pPr>
            <a:r>
              <a:rPr lang="ja-JP" altLang="en-US" sz="900"/>
              <a:t>国の対象者の要件は「支援等の必要な児童や保護者」だが、小規模な市では、児童育成支援の利用者がわかり、支援が必要な人が通う場所とレッテルを貼られてしまうおそれがある。</a:t>
            </a:r>
          </a:p>
          <a:p>
            <a:pPr marL="92075" indent="-92075">
              <a:buFont typeface="Arial" panose="020B0604020202020204" pitchFamily="34" charset="0"/>
              <a:buChar char="•"/>
            </a:pPr>
            <a:r>
              <a:rPr lang="ja-JP" altLang="en-US" sz="900"/>
              <a:t>現在、国補助金の対象となる基準は開所日数となっているが、本事業の運営にあたっては、開所日だけでなく閉所日にも打合せや個別ケース会議、研修、事務作業等が必要不可欠であるため、週</a:t>
            </a:r>
            <a:r>
              <a:rPr lang="en-US" altLang="ja-JP" sz="900"/>
              <a:t>4</a:t>
            </a:r>
            <a:r>
              <a:rPr lang="ja-JP" altLang="en-US" sz="900"/>
              <a:t>日の開所日に加え、週</a:t>
            </a:r>
            <a:r>
              <a:rPr lang="en-US" altLang="ja-JP" sz="900"/>
              <a:t>4</a:t>
            </a:r>
            <a:r>
              <a:rPr lang="ja-JP" altLang="en-US" sz="900"/>
              <a:t>日の事務作業日も含めて事業委託を行っている。ついては、事務作業日についても補助金の対象となるよう検討いただきたい。</a:t>
            </a:r>
          </a:p>
          <a:p>
            <a:pPr marL="92075" indent="-92075">
              <a:buFont typeface="Arial" panose="020B0604020202020204" pitchFamily="34" charset="0"/>
              <a:buChar char="•"/>
            </a:pPr>
            <a:r>
              <a:rPr lang="ja-JP" altLang="en-US" sz="900"/>
              <a:t>虐待経験に加え、発達障害を持つ児童も多く、特性に応じた支援を適切に行うために</a:t>
            </a:r>
            <a:r>
              <a:rPr lang="en-US" altLang="ja-JP" sz="900"/>
              <a:t>1</a:t>
            </a:r>
            <a:r>
              <a:rPr lang="ja-JP" altLang="en-US" sz="900"/>
              <a:t>日の利用者の人数を安易に増やせない。行動面・情緒面で不適応行動を日常的に示しているケースも多い。利用者が安心・安全に過ごせる居場所であるために、同日に複数の家庭の児童が利用する場合は、組み合わせの配慮、専門的な支援を行える人員を複数名確保しないと本来の事業目的を達成することが難しいように思う。支援を適切に行うのであれば、</a:t>
            </a:r>
            <a:r>
              <a:rPr lang="en-US" altLang="ja-JP" sz="900"/>
              <a:t>1</a:t>
            </a:r>
            <a:r>
              <a:rPr lang="ja-JP" altLang="en-US" sz="900"/>
              <a:t>日</a:t>
            </a:r>
            <a:r>
              <a:rPr lang="en-US" altLang="ja-JP" sz="900"/>
              <a:t>3〜5</a:t>
            </a:r>
            <a:r>
              <a:rPr lang="ja-JP" altLang="en-US" sz="900"/>
              <a:t>名が適当に思う。</a:t>
            </a:r>
          </a:p>
          <a:p>
            <a:pPr marL="92075" indent="-92075">
              <a:buFont typeface="Arial" panose="020B0604020202020204" pitchFamily="34" charset="0"/>
              <a:buChar char="•"/>
            </a:pPr>
            <a:r>
              <a:rPr lang="ja-JP" altLang="en-US" sz="900"/>
              <a:t>運営経費のほとんどが人件費であるため、昨今の人件費の上昇により事業費の確保が困難です。安定的な運営、人員確保のためにも補助金については継続性のあるものとしていただくこと、また、補助率向上の検討をお願いします。</a:t>
            </a:r>
          </a:p>
          <a:p>
            <a:pPr marL="92075" indent="-92075">
              <a:buFont typeface="Arial" panose="020B0604020202020204" pitchFamily="34" charset="0"/>
              <a:buChar char="•"/>
            </a:pPr>
            <a:r>
              <a:rPr lang="en-US" altLang="ja-JP" sz="900"/>
              <a:t>1 </a:t>
            </a:r>
            <a:r>
              <a:rPr lang="ja-JP" altLang="en-US" sz="900"/>
              <a:t>虐待（要対協掲載の児童で、母から電話があった後、家に帰りたくないなどの発言</a:t>
            </a:r>
            <a:r>
              <a:rPr lang="en-US" altLang="ja-JP" sz="900"/>
              <a:t>)</a:t>
            </a:r>
            <a:r>
              <a:rPr lang="ja-JP" altLang="en-US" sz="900"/>
              <a:t>対応が、開設時間外の夜まで及び、対応できる人員が限られ、関係機関との連携も難しく、対応に苦慮した。 </a:t>
            </a:r>
            <a:r>
              <a:rPr lang="en-US" altLang="ja-JP" sz="900"/>
              <a:t>2 </a:t>
            </a:r>
            <a:r>
              <a:rPr lang="ja-JP" altLang="en-US" sz="900"/>
              <a:t>長期間休暇中の人員配慮が特に難しく、来年度からは「児童育成支援拠点事業」とは違う事業として実施する予定をしている。</a:t>
            </a:r>
          </a:p>
          <a:p>
            <a:pPr marL="92075" indent="-92075">
              <a:buFont typeface="Arial" panose="020B0604020202020204" pitchFamily="34" charset="0"/>
              <a:buChar char="•"/>
            </a:pPr>
            <a:r>
              <a:rPr lang="ja-JP" altLang="en-US" sz="900"/>
              <a:t>「児童育成支援拠点事業ガイドライン」</a:t>
            </a:r>
            <a:r>
              <a:rPr lang="en-US" altLang="ja-JP" sz="900"/>
              <a:t>4</a:t>
            </a:r>
            <a:r>
              <a:rPr lang="ja-JP" altLang="en-US" sz="900"/>
              <a:t>（</a:t>
            </a:r>
            <a:r>
              <a:rPr lang="en-US" altLang="ja-JP" sz="900"/>
              <a:t>1</a:t>
            </a:r>
            <a:r>
              <a:rPr lang="ja-JP" altLang="en-US" sz="900"/>
              <a:t>）において、定員が「概ね</a:t>
            </a:r>
            <a:r>
              <a:rPr lang="en-US" altLang="ja-JP" sz="900"/>
              <a:t>20</a:t>
            </a:r>
            <a:r>
              <a:rPr lang="ja-JP" altLang="en-US" sz="900"/>
              <a:t>人」と記載されているが、これが「</a:t>
            </a:r>
            <a:r>
              <a:rPr lang="en-US" altLang="ja-JP" sz="900"/>
              <a:t>1</a:t>
            </a:r>
            <a:r>
              <a:rPr lang="ja-JP" altLang="en-US" sz="900"/>
              <a:t>日あたり概ね</a:t>
            </a:r>
            <a:r>
              <a:rPr lang="en-US" altLang="ja-JP" sz="900"/>
              <a:t>20</a:t>
            </a:r>
            <a:r>
              <a:rPr lang="ja-JP" altLang="en-US" sz="900"/>
              <a:t>人」の利用を想定しているのであれば、公益財団法人</a:t>
            </a:r>
            <a:r>
              <a:rPr lang="en-US" altLang="ja-JP" sz="900"/>
              <a:t>B&amp;G</a:t>
            </a:r>
            <a:r>
              <a:rPr lang="ja-JP" altLang="en-US" sz="900"/>
              <a:t>財団が示す「子ども第三の居場所（包括ケアモデル）」における</a:t>
            </a:r>
            <a:r>
              <a:rPr lang="en-US" altLang="ja-JP" sz="900"/>
              <a:t>1</a:t>
            </a:r>
            <a:r>
              <a:rPr lang="ja-JP" altLang="en-US" sz="900"/>
              <a:t>日</a:t>
            </a:r>
            <a:r>
              <a:rPr lang="en-US" altLang="ja-JP" sz="900"/>
              <a:t>10</a:t>
            </a:r>
            <a:r>
              <a:rPr lang="ja-JP" altLang="en-US" sz="900"/>
              <a:t>人以上という規定と乖離が生じている。この乖離により、必要な職員数に大きな差が生まれ、現場の体制整備に支障を来すおそれがある。本事業が</a:t>
            </a:r>
            <a:r>
              <a:rPr lang="en-US" altLang="ja-JP" sz="900"/>
              <a:t>B&amp;G</a:t>
            </a:r>
            <a:r>
              <a:rPr lang="ja-JP" altLang="en-US" sz="900"/>
              <a:t>財団の事業を参考としたものならば、定員に関する基準についても同様の考え方を準用すべきであると考える。</a:t>
            </a:r>
          </a:p>
          <a:p>
            <a:pPr marL="92075" indent="-92075">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7F1546B6-F888-0065-B6CC-53570F6F49DD}"/>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25335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施設基本情報　運営事業者</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事業の運営事業者は「こども・若者の居場所提供事業者」が最も多く、次点で自治体直営となる。</a:t>
            </a:r>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2869271302"/>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Q15.</a:t>
                      </a:r>
                      <a:r>
                        <a:rPr kumimoji="1" lang="ja-JP" altLang="en-US" sz="1100" b="0">
                          <a:solidFill>
                            <a:schemeClr val="tx1"/>
                          </a:solidFill>
                        </a:rPr>
                        <a:t>　拠点の運営者をお伺いします。運営者の分類として該当するものをお選びください。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4" name="グラフ 3">
            <a:extLst>
              <a:ext uri="{FF2B5EF4-FFF2-40B4-BE49-F238E27FC236}">
                <a16:creationId xmlns:a16="http://schemas.microsoft.com/office/drawing/2014/main" id="{8231F3DF-1A44-4227-AFB8-D4C0B7A38CE3}"/>
              </a:ext>
            </a:extLst>
          </p:cNvPr>
          <p:cNvGraphicFramePr>
            <a:graphicFrameLocks/>
          </p:cNvGraphicFramePr>
          <p:nvPr>
            <p:extLst>
              <p:ext uri="{D42A27DB-BD31-4B8C-83A1-F6EECF244321}">
                <p14:modId xmlns:p14="http://schemas.microsoft.com/office/powerpoint/2010/main" val="3543461510"/>
              </p:ext>
            </p:extLst>
          </p:nvPr>
        </p:nvGraphicFramePr>
        <p:xfrm>
          <a:off x="1420996" y="1252435"/>
          <a:ext cx="6804660" cy="5205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22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a:t>
            </a:r>
            <a:r>
              <a:rPr lang="ja-JP" altLang="en-US"/>
              <a:t>　施設基本情報　</a:t>
            </a:r>
            <a:r>
              <a:rPr kumimoji="1" lang="ja-JP" altLang="en-US"/>
              <a:t>開始年度</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令和</a:t>
            </a:r>
            <a:r>
              <a:rPr kumimoji="1" lang="en-US" altLang="ja-JP"/>
              <a:t>6</a:t>
            </a:r>
            <a:r>
              <a:rPr kumimoji="1" lang="ja-JP" altLang="en-US"/>
              <a:t>年度の事業開始が</a:t>
            </a:r>
            <a:r>
              <a:rPr lang="en-US" altLang="ja-JP"/>
              <a:t>70.5%</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688278483"/>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Q16.</a:t>
                      </a:r>
                      <a:r>
                        <a:rPr kumimoji="1" lang="ja-JP" altLang="en-US" sz="1100" b="0">
                          <a:solidFill>
                            <a:schemeClr val="tx1"/>
                          </a:solidFill>
                        </a:rPr>
                        <a:t>　事業開始年月と令和６年度の利用者数（登録者数）、長期休暇期間とそれ以外の平日それぞれの定員・開所日数・開所時間についてご記入ください。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利用者数（登録者数）は、「年間で一度でも利用登録があった方の総数」についてご記入ください。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n=105</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7B4BFC6D-58BC-4A92-83D9-AFFBF0A47144}"/>
              </a:ext>
            </a:extLst>
          </p:cNvPr>
          <p:cNvGraphicFramePr>
            <a:graphicFrameLocks/>
          </p:cNvGraphicFramePr>
          <p:nvPr>
            <p:extLst>
              <p:ext uri="{D42A27DB-BD31-4B8C-83A1-F6EECF244321}">
                <p14:modId xmlns:p14="http://schemas.microsoft.com/office/powerpoint/2010/main" val="4233951628"/>
              </p:ext>
            </p:extLst>
          </p:nvPr>
        </p:nvGraphicFramePr>
        <p:xfrm>
          <a:off x="1656805" y="1545264"/>
          <a:ext cx="6804660" cy="4779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902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42488-D4BD-810F-4C90-73B7FB1CEC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6304C1-58E4-269B-48E0-F134C343828C}"/>
              </a:ext>
            </a:extLst>
          </p:cNvPr>
          <p:cNvSpPr>
            <a:spLocks noGrp="1"/>
          </p:cNvSpPr>
          <p:nvPr>
            <p:ph type="title"/>
          </p:nvPr>
        </p:nvSpPr>
        <p:spPr/>
        <p:txBody>
          <a:bodyPr/>
          <a:lstStyle/>
          <a:p>
            <a:r>
              <a:rPr kumimoji="1" lang="ja-JP" altLang="en-US"/>
              <a:t>実施自治体</a:t>
            </a:r>
            <a:r>
              <a:rPr lang="ja-JP" altLang="en-US"/>
              <a:t>　施設基本情報　利用者数（登録者数）</a:t>
            </a:r>
            <a:endParaRPr kumimoji="1" lang="ja-JP" altLang="en-US"/>
          </a:p>
        </p:txBody>
      </p:sp>
      <p:sp>
        <p:nvSpPr>
          <p:cNvPr id="3" name="テキスト プレースホルダー 2">
            <a:extLst>
              <a:ext uri="{FF2B5EF4-FFF2-40B4-BE49-F238E27FC236}">
                <a16:creationId xmlns:a16="http://schemas.microsoft.com/office/drawing/2014/main" id="{6FB58B71-DACB-1CE4-BB9B-DA44C6CAD77A}"/>
              </a:ext>
            </a:extLst>
          </p:cNvPr>
          <p:cNvSpPr>
            <a:spLocks noGrp="1"/>
          </p:cNvSpPr>
          <p:nvPr>
            <p:ph type="body" sz="quarter" idx="13"/>
          </p:nvPr>
        </p:nvSpPr>
        <p:spPr/>
        <p:txBody>
          <a:bodyPr/>
          <a:lstStyle/>
          <a:p>
            <a:pPr marL="0" indent="0">
              <a:buNone/>
            </a:pPr>
            <a:r>
              <a:rPr kumimoji="1" lang="ja-JP" altLang="en-US"/>
              <a:t>利用者数（登録者数）は</a:t>
            </a:r>
            <a:r>
              <a:rPr kumimoji="1" lang="en-US" altLang="ja-JP"/>
              <a:t>10</a:t>
            </a:r>
            <a:r>
              <a:rPr kumimoji="1" lang="ja-JP" altLang="en-US"/>
              <a:t>人～</a:t>
            </a:r>
            <a:r>
              <a:rPr kumimoji="1" lang="en-US" altLang="ja-JP"/>
              <a:t>19</a:t>
            </a:r>
            <a:r>
              <a:rPr kumimoji="1" lang="ja-JP" altLang="en-US"/>
              <a:t>人が最も多く約</a:t>
            </a:r>
            <a:r>
              <a:rPr kumimoji="1" lang="en-US" altLang="ja-JP"/>
              <a:t>30%</a:t>
            </a:r>
            <a:r>
              <a:rPr kumimoji="1" lang="ja-JP" altLang="en-US"/>
              <a:t>である。</a:t>
            </a:r>
          </a:p>
        </p:txBody>
      </p:sp>
      <p:graphicFrame>
        <p:nvGraphicFramePr>
          <p:cNvPr id="5" name="表 5">
            <a:extLst>
              <a:ext uri="{FF2B5EF4-FFF2-40B4-BE49-F238E27FC236}">
                <a16:creationId xmlns:a16="http://schemas.microsoft.com/office/drawing/2014/main" id="{9CB3EB8B-B73B-70DA-3869-2BC31DE13E2B}"/>
              </a:ext>
            </a:extLst>
          </p:cNvPr>
          <p:cNvGraphicFramePr>
            <a:graphicFrameLocks noGrp="1"/>
          </p:cNvGraphicFramePr>
          <p:nvPr>
            <p:extLst>
              <p:ext uri="{D42A27DB-BD31-4B8C-83A1-F6EECF244321}">
                <p14:modId xmlns:p14="http://schemas.microsoft.com/office/powerpoint/2010/main" val="210492622"/>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Q16.</a:t>
                      </a:r>
                      <a:r>
                        <a:rPr kumimoji="1" lang="ja-JP" altLang="en-US" sz="1100" b="0">
                          <a:solidFill>
                            <a:schemeClr val="tx1"/>
                          </a:solidFill>
                        </a:rPr>
                        <a:t>　事業開始年月と令和６年度の利用者数（登録者数）、長期休暇期間とそれ以外の平日それぞれの定員・開所日数・開所時間についてご記入ください。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利用者数（登録者数）は、「年間で一度でも利用登録があった方の総数」についてご記入ください。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n=77</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DA20F03E-02FF-AF91-4BB9-14AB7929A84B}"/>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7" name="グラフ 6">
            <a:extLst>
              <a:ext uri="{FF2B5EF4-FFF2-40B4-BE49-F238E27FC236}">
                <a16:creationId xmlns:a16="http://schemas.microsoft.com/office/drawing/2014/main" id="{A1319E88-0371-46DF-BFB1-3443A9EC8207}"/>
              </a:ext>
            </a:extLst>
          </p:cNvPr>
          <p:cNvGraphicFramePr>
            <a:graphicFrameLocks/>
          </p:cNvGraphicFramePr>
          <p:nvPr>
            <p:extLst>
              <p:ext uri="{D42A27DB-BD31-4B8C-83A1-F6EECF244321}">
                <p14:modId xmlns:p14="http://schemas.microsoft.com/office/powerpoint/2010/main" val="3294381810"/>
              </p:ext>
            </p:extLst>
          </p:nvPr>
        </p:nvGraphicFramePr>
        <p:xfrm>
          <a:off x="1424806" y="1573454"/>
          <a:ext cx="6797040" cy="4779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115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E39C-303C-28E8-97BA-4F8179C073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50F471-9176-F6F8-DE69-2BDFA1A65EB3}"/>
              </a:ext>
            </a:extLst>
          </p:cNvPr>
          <p:cNvSpPr>
            <a:spLocks noGrp="1"/>
          </p:cNvSpPr>
          <p:nvPr>
            <p:ph type="title"/>
          </p:nvPr>
        </p:nvSpPr>
        <p:spPr/>
        <p:txBody>
          <a:bodyPr/>
          <a:lstStyle/>
          <a:p>
            <a:r>
              <a:rPr kumimoji="1" lang="ja-JP" altLang="en-US"/>
              <a:t>実施自治体</a:t>
            </a:r>
            <a:r>
              <a:rPr lang="ja-JP" altLang="en-US"/>
              <a:t>　施設基本情報　定員</a:t>
            </a:r>
            <a:endParaRPr kumimoji="1" lang="ja-JP" altLang="en-US"/>
          </a:p>
        </p:txBody>
      </p:sp>
      <p:sp>
        <p:nvSpPr>
          <p:cNvPr id="3" name="テキスト プレースホルダー 2">
            <a:extLst>
              <a:ext uri="{FF2B5EF4-FFF2-40B4-BE49-F238E27FC236}">
                <a16:creationId xmlns:a16="http://schemas.microsoft.com/office/drawing/2014/main" id="{21810A7B-A36C-4364-AD79-B9D226025C6E}"/>
              </a:ext>
            </a:extLst>
          </p:cNvPr>
          <p:cNvSpPr>
            <a:spLocks noGrp="1"/>
          </p:cNvSpPr>
          <p:nvPr>
            <p:ph type="body" sz="quarter" idx="13"/>
          </p:nvPr>
        </p:nvSpPr>
        <p:spPr/>
        <p:txBody>
          <a:bodyPr/>
          <a:lstStyle/>
          <a:p>
            <a:pPr marL="0" indent="0">
              <a:buNone/>
            </a:pPr>
            <a:r>
              <a:rPr kumimoji="1" lang="ja-JP" altLang="en-US"/>
              <a:t>施設の定員は平日・長期休暇ともに</a:t>
            </a:r>
            <a:r>
              <a:rPr kumimoji="1" lang="en-US" altLang="ja-JP"/>
              <a:t>10</a:t>
            </a:r>
            <a:r>
              <a:rPr kumimoji="1" lang="ja-JP" altLang="en-US"/>
              <a:t>人～</a:t>
            </a:r>
            <a:r>
              <a:rPr kumimoji="1" lang="en-US" altLang="ja-JP"/>
              <a:t>19</a:t>
            </a:r>
            <a:r>
              <a:rPr kumimoji="1" lang="ja-JP" altLang="en-US"/>
              <a:t>人が最も多い。</a:t>
            </a:r>
          </a:p>
        </p:txBody>
      </p:sp>
      <p:graphicFrame>
        <p:nvGraphicFramePr>
          <p:cNvPr id="5" name="表 5">
            <a:extLst>
              <a:ext uri="{FF2B5EF4-FFF2-40B4-BE49-F238E27FC236}">
                <a16:creationId xmlns:a16="http://schemas.microsoft.com/office/drawing/2014/main" id="{A410D24A-688D-02C6-D448-9DD0087FB52B}"/>
              </a:ext>
            </a:extLst>
          </p:cNvPr>
          <p:cNvGraphicFramePr>
            <a:graphicFrameLocks noGrp="1"/>
          </p:cNvGraphicFramePr>
          <p:nvPr>
            <p:extLst>
              <p:ext uri="{D42A27DB-BD31-4B8C-83A1-F6EECF244321}">
                <p14:modId xmlns:p14="http://schemas.microsoft.com/office/powerpoint/2010/main" val="3197302077"/>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Q16.</a:t>
                      </a:r>
                      <a:r>
                        <a:rPr kumimoji="1" lang="ja-JP" altLang="en-US" sz="1100" b="0">
                          <a:solidFill>
                            <a:schemeClr val="tx1"/>
                          </a:solidFill>
                        </a:rPr>
                        <a:t>　事業開始年月と令和６年度の利用者数（登録者数）、長期休暇期間とそれ以外の平日それぞれの定員・開所日数・開所時間についてご記入ください。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利用者数（登録者数）は、「年間で一度でも利用登録があった方の総数」についてご記入ください。</a:t>
                      </a:r>
                      <a:endParaRPr kumimoji="1" lang="en-US" altLang="ja-JP" sz="1100" b="0">
                        <a:solidFill>
                          <a:schemeClr val="tx1"/>
                        </a:solidFill>
                      </a:endParaRPr>
                    </a:p>
                    <a:p>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7783CFED-F278-125D-C634-70A2FB6F0356}"/>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11" name="図 10">
            <a:extLst>
              <a:ext uri="{FF2B5EF4-FFF2-40B4-BE49-F238E27FC236}">
                <a16:creationId xmlns:a16="http://schemas.microsoft.com/office/drawing/2014/main" id="{92CC6DEE-6A6B-43AE-5EB9-98A9DF97E365}"/>
              </a:ext>
            </a:extLst>
          </p:cNvPr>
          <p:cNvPicPr>
            <a:picLocks noChangeAspect="1"/>
          </p:cNvPicPr>
          <p:nvPr/>
        </p:nvPicPr>
        <p:blipFill>
          <a:blip r:embed="rId2"/>
          <a:stretch>
            <a:fillRect/>
          </a:stretch>
        </p:blipFill>
        <p:spPr>
          <a:xfrm>
            <a:off x="483598" y="2164899"/>
            <a:ext cx="7501890" cy="3520440"/>
          </a:xfrm>
          <a:prstGeom prst="rect">
            <a:avLst/>
          </a:prstGeom>
        </p:spPr>
      </p:pic>
    </p:spTree>
    <p:extLst>
      <p:ext uri="{BB962C8B-B14F-4D97-AF65-F5344CB8AC3E}">
        <p14:creationId xmlns:p14="http://schemas.microsoft.com/office/powerpoint/2010/main" val="359963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A9EF-2414-E5A3-3A57-4B4790271D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56F089-C740-6758-DEBE-39257EEF0B5A}"/>
              </a:ext>
            </a:extLst>
          </p:cNvPr>
          <p:cNvSpPr>
            <a:spLocks noGrp="1"/>
          </p:cNvSpPr>
          <p:nvPr>
            <p:ph type="title"/>
          </p:nvPr>
        </p:nvSpPr>
        <p:spPr/>
        <p:txBody>
          <a:bodyPr/>
          <a:lstStyle/>
          <a:p>
            <a:r>
              <a:rPr kumimoji="1" lang="ja-JP" altLang="en-US"/>
              <a:t>実施自治体</a:t>
            </a:r>
            <a:r>
              <a:rPr lang="ja-JP" altLang="en-US"/>
              <a:t>　施設基本情報　</a:t>
            </a:r>
            <a:r>
              <a:rPr kumimoji="1" lang="ja-JP" altLang="en-US"/>
              <a:t>週の開所日数</a:t>
            </a:r>
          </a:p>
        </p:txBody>
      </p:sp>
      <p:sp>
        <p:nvSpPr>
          <p:cNvPr id="3" name="テキスト プレースホルダー 2">
            <a:extLst>
              <a:ext uri="{FF2B5EF4-FFF2-40B4-BE49-F238E27FC236}">
                <a16:creationId xmlns:a16="http://schemas.microsoft.com/office/drawing/2014/main" id="{D2758B24-BF2E-AE25-55DF-F597CC45B187}"/>
              </a:ext>
            </a:extLst>
          </p:cNvPr>
          <p:cNvSpPr>
            <a:spLocks noGrp="1"/>
          </p:cNvSpPr>
          <p:nvPr>
            <p:ph type="body" sz="quarter" idx="13"/>
          </p:nvPr>
        </p:nvSpPr>
        <p:spPr/>
        <p:txBody>
          <a:bodyPr/>
          <a:lstStyle/>
          <a:p>
            <a:pPr marL="0" indent="0">
              <a:buNone/>
            </a:pPr>
            <a:r>
              <a:rPr lang="ja-JP" altLang="en-US"/>
              <a:t>施設の定員は平日・長期休暇ともに</a:t>
            </a:r>
            <a:r>
              <a:rPr lang="en-US" altLang="ja-JP"/>
              <a:t>10</a:t>
            </a:r>
            <a:r>
              <a:rPr lang="ja-JP" altLang="en-US"/>
              <a:t>人～</a:t>
            </a:r>
            <a:r>
              <a:rPr lang="en-US" altLang="ja-JP"/>
              <a:t>19</a:t>
            </a:r>
            <a:r>
              <a:rPr lang="ja-JP" altLang="en-US"/>
              <a:t>人が最も多い。</a:t>
            </a:r>
          </a:p>
          <a:p>
            <a:pPr marL="0" indent="0">
              <a:buNone/>
            </a:pPr>
            <a:endParaRPr kumimoji="1" lang="ja-JP" altLang="en-US"/>
          </a:p>
        </p:txBody>
      </p:sp>
      <p:graphicFrame>
        <p:nvGraphicFramePr>
          <p:cNvPr id="5" name="表 5">
            <a:extLst>
              <a:ext uri="{FF2B5EF4-FFF2-40B4-BE49-F238E27FC236}">
                <a16:creationId xmlns:a16="http://schemas.microsoft.com/office/drawing/2014/main" id="{D03383E3-B778-E2AB-4F8E-AB7CD302ED9D}"/>
              </a:ext>
            </a:extLst>
          </p:cNvPr>
          <p:cNvGraphicFramePr>
            <a:graphicFrameLocks noGrp="1"/>
          </p:cNvGraphicFramePr>
          <p:nvPr>
            <p:extLst>
              <p:ext uri="{D42A27DB-BD31-4B8C-83A1-F6EECF244321}">
                <p14:modId xmlns:p14="http://schemas.microsoft.com/office/powerpoint/2010/main" val="3937445469"/>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271555">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Q16.</a:t>
                      </a:r>
                      <a:r>
                        <a:rPr kumimoji="1" lang="ja-JP" altLang="en-US" sz="1100" b="0">
                          <a:solidFill>
                            <a:schemeClr val="tx1"/>
                          </a:solidFill>
                        </a:rPr>
                        <a:t>　事業開始年月と令和６年度の利用者数（登録者数）、長期休暇期間とそれ以外の平日それぞれの定員・開所日数・開所時間についてご記入ください。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利用者数（登録者数）は、「年間で一度でも利用登録があった方の総数」についてご記入ください。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E8A01849-B112-9D6A-A765-33CA9F61CE5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10" name="図 9">
            <a:extLst>
              <a:ext uri="{FF2B5EF4-FFF2-40B4-BE49-F238E27FC236}">
                <a16:creationId xmlns:a16="http://schemas.microsoft.com/office/drawing/2014/main" id="{3B6EBA7A-54FB-68B9-C130-9B1EADF3B5D2}"/>
              </a:ext>
            </a:extLst>
          </p:cNvPr>
          <p:cNvPicPr>
            <a:picLocks noChangeAspect="1"/>
          </p:cNvPicPr>
          <p:nvPr/>
        </p:nvPicPr>
        <p:blipFill>
          <a:blip r:embed="rId2"/>
          <a:stretch>
            <a:fillRect/>
          </a:stretch>
        </p:blipFill>
        <p:spPr>
          <a:xfrm>
            <a:off x="73087" y="1948945"/>
            <a:ext cx="7930085" cy="4164403"/>
          </a:xfrm>
          <a:prstGeom prst="rect">
            <a:avLst/>
          </a:prstGeom>
        </p:spPr>
      </p:pic>
    </p:spTree>
    <p:extLst>
      <p:ext uri="{BB962C8B-B14F-4D97-AF65-F5344CB8AC3E}">
        <p14:creationId xmlns:p14="http://schemas.microsoft.com/office/powerpoint/2010/main" val="55900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C3B15-EB87-6841-43A2-CEAC146138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C971D7-7F02-6820-DCFF-955A7ACAC0DC}"/>
              </a:ext>
            </a:extLst>
          </p:cNvPr>
          <p:cNvSpPr>
            <a:spLocks noGrp="1"/>
          </p:cNvSpPr>
          <p:nvPr>
            <p:ph type="title"/>
          </p:nvPr>
        </p:nvSpPr>
        <p:spPr/>
        <p:txBody>
          <a:bodyPr/>
          <a:lstStyle/>
          <a:p>
            <a:r>
              <a:rPr kumimoji="1" lang="ja-JP" altLang="en-US"/>
              <a:t>実施自治体</a:t>
            </a:r>
            <a:r>
              <a:rPr lang="ja-JP" altLang="en-US"/>
              <a:t>　施設基本情報　</a:t>
            </a:r>
            <a:r>
              <a:rPr kumimoji="1" lang="ja-JP" altLang="en-US"/>
              <a:t>開所時間</a:t>
            </a:r>
          </a:p>
        </p:txBody>
      </p:sp>
      <p:sp>
        <p:nvSpPr>
          <p:cNvPr id="3" name="テキスト プレースホルダー 2">
            <a:extLst>
              <a:ext uri="{FF2B5EF4-FFF2-40B4-BE49-F238E27FC236}">
                <a16:creationId xmlns:a16="http://schemas.microsoft.com/office/drawing/2014/main" id="{2F153F4F-2187-DBD0-AA52-1FCB5854FF70}"/>
              </a:ext>
            </a:extLst>
          </p:cNvPr>
          <p:cNvSpPr>
            <a:spLocks noGrp="1"/>
          </p:cNvSpPr>
          <p:nvPr>
            <p:ph type="body" sz="quarter" idx="13"/>
          </p:nvPr>
        </p:nvSpPr>
        <p:spPr/>
        <p:txBody>
          <a:bodyPr/>
          <a:lstStyle/>
          <a:p>
            <a:pPr marL="0" indent="0">
              <a:buNone/>
            </a:pPr>
            <a:r>
              <a:rPr kumimoji="1" lang="ja-JP" altLang="en-US"/>
              <a:t>実施要綱に記載のとおり、平日は放課後頃から開所し、夜まで空いている施設が多い。</a:t>
            </a:r>
            <a:endParaRPr kumimoji="1" lang="en-US" altLang="ja-JP"/>
          </a:p>
          <a:p>
            <a:pPr marL="0" indent="0">
              <a:buNone/>
            </a:pPr>
            <a:r>
              <a:rPr kumimoji="1" lang="ja-JP" altLang="en-US"/>
              <a:t>長期休暇では朝</a:t>
            </a:r>
            <a:r>
              <a:rPr kumimoji="1" lang="en-US" altLang="ja-JP"/>
              <a:t>8</a:t>
            </a:r>
            <a:r>
              <a:rPr kumimoji="1" lang="ja-JP" altLang="en-US"/>
              <a:t>時～</a:t>
            </a:r>
            <a:r>
              <a:rPr kumimoji="1" lang="en-US" altLang="ja-JP"/>
              <a:t>10</a:t>
            </a:r>
            <a:r>
              <a:rPr kumimoji="1" lang="ja-JP" altLang="en-US"/>
              <a:t>時頃から開所し、</a:t>
            </a:r>
            <a:r>
              <a:rPr kumimoji="1" lang="en-US" altLang="ja-JP"/>
              <a:t>18</a:t>
            </a:r>
            <a:r>
              <a:rPr kumimoji="1" lang="ja-JP" altLang="en-US"/>
              <a:t>時～</a:t>
            </a:r>
            <a:r>
              <a:rPr kumimoji="1" lang="en-US" altLang="ja-JP"/>
              <a:t>20</a:t>
            </a:r>
            <a:r>
              <a:rPr kumimoji="1" lang="ja-JP" altLang="en-US"/>
              <a:t>時頃まで日中営業している。</a:t>
            </a:r>
          </a:p>
        </p:txBody>
      </p:sp>
      <p:graphicFrame>
        <p:nvGraphicFramePr>
          <p:cNvPr id="5" name="表 5">
            <a:extLst>
              <a:ext uri="{FF2B5EF4-FFF2-40B4-BE49-F238E27FC236}">
                <a16:creationId xmlns:a16="http://schemas.microsoft.com/office/drawing/2014/main" id="{A5352AB8-BD2F-E206-3453-4F37E1FCEFCD}"/>
              </a:ext>
            </a:extLst>
          </p:cNvPr>
          <p:cNvGraphicFramePr>
            <a:graphicFrameLocks noGrp="1"/>
          </p:cNvGraphicFramePr>
          <p:nvPr>
            <p:extLst>
              <p:ext uri="{D42A27DB-BD31-4B8C-83A1-F6EECF244321}">
                <p14:modId xmlns:p14="http://schemas.microsoft.com/office/powerpoint/2010/main" val="1651239719"/>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Q16.</a:t>
                      </a:r>
                      <a:r>
                        <a:rPr kumimoji="1" lang="ja-JP" altLang="en-US" sz="1100" b="0">
                          <a:solidFill>
                            <a:schemeClr val="tx1"/>
                          </a:solidFill>
                        </a:rPr>
                        <a:t>　事業開始年月と令和６年度の利用者数（登録者数）、長期休暇期間とそれ以外の平日それぞれの定員・開所日数・開所時間についてご記入ください。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r>
                        <a:rPr kumimoji="1" lang="ja-JP" altLang="en-US" sz="1100" b="0">
                          <a:solidFill>
                            <a:schemeClr val="tx1"/>
                          </a:solidFill>
                        </a:rPr>
                        <a:t>利用者数（登録者数）は、「年間で一度でも利用登録があった方の総数」についてご記入ください。</a:t>
                      </a:r>
                      <a:endParaRPr kumimoji="1" lang="en-US" altLang="ja-JP" sz="1100" b="0">
                        <a:solidFill>
                          <a:schemeClr val="tx1"/>
                        </a:solidFill>
                      </a:endParaRPr>
                    </a:p>
                    <a:p>
                      <a:r>
                        <a:rPr kumimoji="1" lang="ja-JP" altLang="en-US" sz="1100" b="0">
                          <a:solidFill>
                            <a:schemeClr val="tx1"/>
                          </a:solidFill>
                        </a:rPr>
                        <a:t>（平日</a:t>
                      </a:r>
                      <a:r>
                        <a:rPr kumimoji="1" lang="en-US" altLang="ja-JP" sz="1100" b="0">
                          <a:solidFill>
                            <a:schemeClr val="tx1"/>
                          </a:solidFill>
                        </a:rPr>
                        <a:t>n=110</a:t>
                      </a:r>
                      <a:r>
                        <a:rPr kumimoji="1" lang="ja-JP" altLang="en-US" sz="1100" b="0">
                          <a:solidFill>
                            <a:schemeClr val="tx1"/>
                          </a:solidFill>
                        </a:rPr>
                        <a:t>、長期休暇</a:t>
                      </a:r>
                      <a:r>
                        <a:rPr kumimoji="1" lang="en-US" altLang="ja-JP" sz="1100" b="0">
                          <a:solidFill>
                            <a:schemeClr val="tx1"/>
                          </a:solidFill>
                        </a:rPr>
                        <a:t>n=107</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30AEE0EF-9D8E-AF60-5692-877059844921}"/>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8" name="グラフ 7">
            <a:extLst>
              <a:ext uri="{FF2B5EF4-FFF2-40B4-BE49-F238E27FC236}">
                <a16:creationId xmlns:a16="http://schemas.microsoft.com/office/drawing/2014/main" id="{B67532B1-D803-C3D4-2FFC-900C4E3CAF83}"/>
              </a:ext>
            </a:extLst>
          </p:cNvPr>
          <p:cNvGraphicFramePr>
            <a:graphicFrameLocks/>
          </p:cNvGraphicFramePr>
          <p:nvPr>
            <p:extLst>
              <p:ext uri="{D42A27DB-BD31-4B8C-83A1-F6EECF244321}">
                <p14:modId xmlns:p14="http://schemas.microsoft.com/office/powerpoint/2010/main" val="2180190342"/>
              </p:ext>
            </p:extLst>
          </p:nvPr>
        </p:nvGraphicFramePr>
        <p:xfrm>
          <a:off x="1059416" y="1866920"/>
          <a:ext cx="7279349" cy="437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052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a:t>
            </a:r>
            <a:r>
              <a:rPr lang="ja-JP" altLang="en-US"/>
              <a:t>施設基本情報</a:t>
            </a:r>
            <a:r>
              <a:rPr kumimoji="1" lang="ja-JP" altLang="en-US"/>
              <a:t>　長期休暇中の課題</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長期休暇中の課題として</a:t>
            </a:r>
            <a:r>
              <a:rPr lang="ja-JP" altLang="en-US"/>
              <a:t>人員体制の確保が難しい自治体が</a:t>
            </a:r>
            <a:r>
              <a:rPr lang="en-US" altLang="ja-JP"/>
              <a:t>47.2</a:t>
            </a:r>
            <a:r>
              <a:rPr lang="ja-JP" altLang="en-US"/>
              <a:t>％となっている。</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342753471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Q17.</a:t>
                      </a:r>
                      <a:r>
                        <a:rPr kumimoji="1" lang="ja-JP" altLang="en-US" sz="1100" b="0">
                          <a:solidFill>
                            <a:schemeClr val="tx1"/>
                          </a:solidFill>
                        </a:rPr>
                        <a:t>　長期休暇期間中の開所に関する課題について、該当するものをすべてお選びください。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26A126C9-0B61-7DBF-376E-308A57E45545}"/>
              </a:ext>
            </a:extLst>
          </p:cNvPr>
          <p:cNvPicPr>
            <a:picLocks noChangeAspect="1"/>
          </p:cNvPicPr>
          <p:nvPr/>
        </p:nvPicPr>
        <p:blipFill>
          <a:blip r:embed="rId2"/>
          <a:stretch>
            <a:fillRect/>
          </a:stretch>
        </p:blipFill>
        <p:spPr>
          <a:xfrm>
            <a:off x="952366" y="2208201"/>
            <a:ext cx="7741920" cy="3253740"/>
          </a:xfrm>
          <a:prstGeom prst="rect">
            <a:avLst/>
          </a:prstGeom>
        </p:spPr>
      </p:pic>
    </p:spTree>
    <p:extLst>
      <p:ext uri="{BB962C8B-B14F-4D97-AF65-F5344CB8AC3E}">
        <p14:creationId xmlns:p14="http://schemas.microsoft.com/office/powerpoint/2010/main" val="2795810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BD92-ACB1-050E-4C8E-4FCC1BD0D8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9B1FC1-907C-FE4C-C0D5-2B8CF581A709}"/>
              </a:ext>
            </a:extLst>
          </p:cNvPr>
          <p:cNvSpPr>
            <a:spLocks noGrp="1"/>
          </p:cNvSpPr>
          <p:nvPr>
            <p:ph type="title"/>
          </p:nvPr>
        </p:nvSpPr>
        <p:spPr/>
        <p:txBody>
          <a:bodyPr/>
          <a:lstStyle/>
          <a:p>
            <a:r>
              <a:rPr lang="ja-JP" altLang="en-US"/>
              <a:t>実施自治体　施設基本情報　長期休暇中の課題</a:t>
            </a:r>
            <a:endParaRPr kumimoji="1" lang="ja-JP" altLang="en-US"/>
          </a:p>
        </p:txBody>
      </p:sp>
      <p:sp>
        <p:nvSpPr>
          <p:cNvPr id="3" name="テキスト プレースホルダー 2">
            <a:extLst>
              <a:ext uri="{FF2B5EF4-FFF2-40B4-BE49-F238E27FC236}">
                <a16:creationId xmlns:a16="http://schemas.microsoft.com/office/drawing/2014/main" id="{4831BD19-15A4-13C2-D3F1-634743974896}"/>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BF3A9784-3E41-E663-1D82-D4F18DF52BC7}"/>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5D72D12B-5835-464E-E460-6935B8E41858}"/>
              </a:ext>
            </a:extLst>
          </p:cNvPr>
          <p:cNvSpPr txBox="1"/>
          <p:nvPr/>
        </p:nvSpPr>
        <p:spPr>
          <a:xfrm>
            <a:off x="209023" y="1655434"/>
            <a:ext cx="9505949" cy="4411799"/>
          </a:xfrm>
          <a:prstGeom prst="rect">
            <a:avLst/>
          </a:prstGeom>
          <a:solidFill>
            <a:schemeClr val="bg1">
              <a:lumMod val="95000"/>
            </a:schemeClr>
          </a:solidFill>
        </p:spPr>
        <p:txBody>
          <a:bodyPr wrap="square" numCol="2">
            <a:noAutofit/>
          </a:bodyPr>
          <a:lstStyle/>
          <a:p>
            <a:r>
              <a:rPr lang="en-US" altLang="ja-JP" sz="900" b="1"/>
              <a:t>1. </a:t>
            </a:r>
            <a:r>
              <a:rPr lang="ja-JP" altLang="en-US" sz="900" b="1"/>
              <a:t>利用児童・保護者に関する課題</a:t>
            </a:r>
          </a:p>
          <a:p>
            <a:pPr marL="171450" indent="-171450">
              <a:buFont typeface="Arial" panose="020B0604020202020204" pitchFamily="34" charset="0"/>
              <a:buChar char="•"/>
            </a:pPr>
            <a:r>
              <a:rPr lang="ja-JP" altLang="en-US" sz="900"/>
              <a:t>年齢の幅（小学校低学年から中学生）が大きく、対応が困難。</a:t>
            </a:r>
          </a:p>
          <a:p>
            <a:pPr marL="171450" indent="-171450">
              <a:buFont typeface="Arial" panose="020B0604020202020204" pitchFamily="34" charset="0"/>
              <a:buChar char="•"/>
            </a:pPr>
            <a:r>
              <a:rPr lang="ja-JP" altLang="en-US" sz="900"/>
              <a:t>児童たちが長時間共に過ごすことになるため、平日以上にトラブルが多発する。</a:t>
            </a:r>
          </a:p>
          <a:p>
            <a:pPr marL="171450" indent="-171450">
              <a:buFont typeface="Arial" panose="020B0604020202020204" pitchFamily="34" charset="0"/>
              <a:buChar char="•"/>
            </a:pPr>
            <a:r>
              <a:rPr lang="ja-JP" altLang="en-US" sz="900"/>
              <a:t>長期中の開所時課題について、「</a:t>
            </a:r>
            <a:r>
              <a:rPr lang="en-US" altLang="ja-JP" sz="900"/>
              <a:t>2.</a:t>
            </a:r>
            <a:r>
              <a:rPr lang="ja-JP" altLang="en-US" sz="900"/>
              <a:t>人員体制の確保」に付随するが通常の開所時と比較して利用児数の増加に伴い、療育手帳所持児や要保護対策事業対象児、また発達面に課題があり個別対応が必要な児童数が全体の割合に比例して増加するため、ギリギリの人員体制で運営している中では厳しい面もある。</a:t>
            </a:r>
          </a:p>
          <a:p>
            <a:pPr marL="171450" indent="-171450">
              <a:buFont typeface="Arial" panose="020B0604020202020204" pitchFamily="34" charset="0"/>
              <a:buChar char="•"/>
            </a:pPr>
            <a:r>
              <a:rPr lang="ja-JP" altLang="en-US" sz="900"/>
              <a:t>子ども達の登室について、開所しているが休み中なので来ない事が多い。</a:t>
            </a:r>
          </a:p>
          <a:p>
            <a:pPr marL="171450" indent="-171450">
              <a:buFont typeface="Arial" panose="020B0604020202020204" pitchFamily="34" charset="0"/>
              <a:buChar char="•"/>
            </a:pPr>
            <a:r>
              <a:rPr lang="ja-JP" altLang="en-US" sz="900"/>
              <a:t>不登校児童は学校休業中の利用はない児童も多いため、学校開業日の方が人手がいる。開所日を減らしても問題なかった。</a:t>
            </a:r>
          </a:p>
          <a:p>
            <a:pPr marL="171450" indent="-171450">
              <a:buFont typeface="Arial" panose="020B0604020202020204" pitchFamily="34" charset="0"/>
              <a:buChar char="•"/>
            </a:pPr>
            <a:r>
              <a:rPr lang="ja-JP" altLang="en-US" sz="900"/>
              <a:t>不登校の児童が登校している児童を気にせず学習に集中できる時間を設定したり、普段は放課後に来所するには時間の余裕がなく来れない隣島の送迎対応をする必要もあり、スケジュールと場所の管理に工夫が必要になる。</a:t>
            </a:r>
          </a:p>
          <a:p>
            <a:pPr marL="171450" indent="-171450">
              <a:buFont typeface="Arial" panose="020B0604020202020204" pitchFamily="34" charset="0"/>
              <a:buChar char="•"/>
            </a:pPr>
            <a:endParaRPr lang="ja-JP" altLang="en-US" sz="900"/>
          </a:p>
          <a:p>
            <a:r>
              <a:rPr lang="en-US" altLang="ja-JP" sz="900" b="1"/>
              <a:t>2. </a:t>
            </a:r>
            <a:r>
              <a:rPr lang="ja-JP" altLang="en-US" sz="900" b="1"/>
              <a:t>職員・人員体制に関する課題</a:t>
            </a:r>
          </a:p>
          <a:p>
            <a:pPr marL="171450" indent="-171450">
              <a:buFont typeface="Arial" panose="020B0604020202020204" pitchFamily="34" charset="0"/>
              <a:buChar char="•"/>
            </a:pPr>
            <a:r>
              <a:rPr lang="ja-JP" altLang="en-US" sz="900"/>
              <a:t>非常勤の職員が多くシフト制なため勤務日が安定していない、時間がない中での情報共有やイベントの準備</a:t>
            </a:r>
          </a:p>
          <a:p>
            <a:pPr marL="171450" indent="-171450">
              <a:buFont typeface="Arial" panose="020B0604020202020204" pitchFamily="34" charset="0"/>
              <a:buChar char="•"/>
            </a:pPr>
            <a:r>
              <a:rPr lang="ja-JP" altLang="en-US" sz="900"/>
              <a:t>職員の休暇で職員の人数が足りなくなることや、新学期に向けての準備等が必要。もともと長期休暇は利用が少ないので利用者受け入れの時間を午前中に集中させて、午後は職員間で話し合いをすることが多い。</a:t>
            </a:r>
          </a:p>
          <a:p>
            <a:pPr marL="171450" indent="-171450">
              <a:buFont typeface="Arial" panose="020B0604020202020204" pitchFamily="34" charset="0"/>
              <a:buChar char="•"/>
            </a:pPr>
            <a:r>
              <a:rPr lang="ja-JP" altLang="en-US" sz="900"/>
              <a:t>開所時間が増えるため、職員の拘束時間増え負担である。</a:t>
            </a:r>
          </a:p>
          <a:p>
            <a:pPr marL="171450" indent="-171450">
              <a:buFont typeface="Arial" panose="020B0604020202020204" pitchFamily="34" charset="0"/>
              <a:buChar char="•"/>
            </a:pPr>
            <a:r>
              <a:rPr lang="ja-JP" altLang="en-US" sz="900"/>
              <a:t>利用人数の増加、一人当たりの利用時間数の増加により、児童対応のための時間が増えるため、業務量が増加する。事務作業等のための時間の確保が困難になる。</a:t>
            </a:r>
          </a:p>
          <a:p>
            <a:pPr marL="171450" indent="-171450">
              <a:buFont typeface="Arial" panose="020B0604020202020204" pitchFamily="34" charset="0"/>
              <a:buChar char="•"/>
            </a:pPr>
            <a:r>
              <a:rPr lang="ja-JP" altLang="en-US" sz="900"/>
              <a:t>人件費がかかってしまう。</a:t>
            </a:r>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r>
              <a:rPr lang="en-US" altLang="ja-JP" sz="900" b="1"/>
              <a:t>3. </a:t>
            </a:r>
            <a:r>
              <a:rPr lang="ja-JP" altLang="en-US" sz="900" b="1"/>
              <a:t>施設開所時間の課題</a:t>
            </a:r>
          </a:p>
          <a:p>
            <a:pPr marL="171450" indent="-171450">
              <a:buFont typeface="Arial" panose="020B0604020202020204" pitchFamily="34" charset="0"/>
              <a:buChar char="•"/>
            </a:pPr>
            <a:r>
              <a:rPr lang="ja-JP" altLang="en-US" sz="900"/>
              <a:t>長期休業中は８：</a:t>
            </a:r>
            <a:r>
              <a:rPr lang="en-US" altLang="ja-JP" sz="900"/>
              <a:t>00</a:t>
            </a:r>
            <a:r>
              <a:rPr lang="ja-JP" altLang="en-US" sz="900"/>
              <a:t>開所だが、保護者の仕事の都合で</a:t>
            </a:r>
            <a:r>
              <a:rPr lang="en-US" altLang="ja-JP" sz="900"/>
              <a:t>7</a:t>
            </a:r>
            <a:r>
              <a:rPr lang="ja-JP" altLang="en-US" sz="900"/>
              <a:t>：</a:t>
            </a:r>
            <a:r>
              <a:rPr lang="en-US" altLang="ja-JP" sz="900"/>
              <a:t>00</a:t>
            </a:r>
            <a:r>
              <a:rPr lang="ja-JP" altLang="en-US" sz="900"/>
              <a:t>や</a:t>
            </a:r>
            <a:r>
              <a:rPr lang="en-US" altLang="ja-JP" sz="900"/>
              <a:t>7</a:t>
            </a:r>
            <a:r>
              <a:rPr lang="ja-JP" altLang="en-US" sz="900"/>
              <a:t>：</a:t>
            </a:r>
            <a:r>
              <a:rPr lang="en-US" altLang="ja-JP" sz="900"/>
              <a:t>30</a:t>
            </a:r>
            <a:r>
              <a:rPr lang="ja-JP" altLang="en-US" sz="900"/>
              <a:t>になることもある。</a:t>
            </a:r>
          </a:p>
          <a:p>
            <a:pPr marL="171450" indent="-171450">
              <a:buFont typeface="Arial" panose="020B0604020202020204" pitchFamily="34" charset="0"/>
              <a:buChar char="•"/>
            </a:pPr>
            <a:r>
              <a:rPr lang="ja-JP" altLang="en-US" sz="900"/>
              <a:t>長期中の開室時、午前中からの開室が負担である。</a:t>
            </a:r>
          </a:p>
          <a:p>
            <a:pPr marL="171450" indent="-171450">
              <a:buFont typeface="Arial" panose="020B0604020202020204" pitchFamily="34" charset="0"/>
              <a:buChar char="•"/>
            </a:pPr>
            <a:r>
              <a:rPr lang="ja-JP" altLang="en-US" sz="900"/>
              <a:t>午前中からの開室が負担である。</a:t>
            </a:r>
          </a:p>
          <a:p>
            <a:endParaRPr lang="en-US" altLang="ja-JP" sz="900" b="1"/>
          </a:p>
          <a:p>
            <a:r>
              <a:rPr lang="en-US" altLang="ja-JP" sz="900" b="1"/>
              <a:t>3. </a:t>
            </a:r>
            <a:r>
              <a:rPr lang="ja-JP" altLang="en-US" sz="900" b="1"/>
              <a:t>その他の課題</a:t>
            </a:r>
          </a:p>
          <a:p>
            <a:pPr marL="171450" indent="-171450">
              <a:buFont typeface="Arial" panose="020B0604020202020204" pitchFamily="34" charset="0"/>
              <a:buChar char="•"/>
            </a:pPr>
            <a:r>
              <a:rPr lang="ja-JP" altLang="en-US" sz="900"/>
              <a:t>個別対応する場所（部屋）の確保が難しい。</a:t>
            </a:r>
            <a:endParaRPr lang="en-US" altLang="ja-JP" sz="900"/>
          </a:p>
          <a:p>
            <a:pPr marL="171450" indent="-171450">
              <a:buFont typeface="Arial" panose="020B0604020202020204" pitchFamily="34" charset="0"/>
              <a:buChar char="•"/>
            </a:pPr>
            <a:r>
              <a:rPr lang="ja-JP" altLang="en-US" sz="900"/>
              <a:t>今回は始まったばかりで負担に感じるものはなかったが、児童の人数が増えてくると、行事企画に関する負担は多くなるのではないかと感じる。企画のレパートリーだけでなく、イベント実施のための資金繰りとの兼ね合いにも課題が出てくるかと思われる。イベントがないと活動に単調さが出てきてしまう可能性も今回見受けられた。</a:t>
            </a:r>
            <a:endParaRPr lang="en-US" altLang="ja-JP" sz="900"/>
          </a:p>
          <a:p>
            <a:pPr marL="171450" indent="-171450">
              <a:buFont typeface="Arial" panose="020B0604020202020204" pitchFamily="34" charset="0"/>
              <a:buChar char="•"/>
            </a:pPr>
            <a:r>
              <a:rPr lang="ja-JP" altLang="en-US" sz="900"/>
              <a:t>夏休みは、ほぼ毎日「熱中症警戒アラート」が出ていて室内で長時間過ごすことになるためストレスが溜まりやすい。</a:t>
            </a:r>
          </a:p>
          <a:p>
            <a:pPr marL="171450" indent="-171450">
              <a:buFont typeface="Arial" panose="020B0604020202020204" pitchFamily="34" charset="0"/>
              <a:buChar char="•"/>
            </a:pPr>
            <a:r>
              <a:rPr lang="ja-JP" altLang="en-US" sz="900"/>
              <a:t>夏季は熱中症や食中毒のリスクから、外での活動が制限される。室内のみでの過ごし方だと長時間利用（</a:t>
            </a:r>
            <a:r>
              <a:rPr lang="en-US" altLang="ja-JP" sz="900"/>
              <a:t>4</a:t>
            </a:r>
            <a:r>
              <a:rPr lang="ja-JP" altLang="en-US" sz="900"/>
              <a:t>時間以上</a:t>
            </a:r>
            <a:r>
              <a:rPr lang="en-US" altLang="ja-JP" sz="900"/>
              <a:t>〜</a:t>
            </a:r>
            <a:r>
              <a:rPr lang="ja-JP" altLang="en-US" sz="900"/>
              <a:t>）になると疲労感も見られる。</a:t>
            </a:r>
          </a:p>
          <a:p>
            <a:pPr marL="171450" indent="-171450">
              <a:buFont typeface="Arial" panose="020B0604020202020204" pitchFamily="34" charset="0"/>
              <a:buChar char="•"/>
            </a:pPr>
            <a:r>
              <a:rPr lang="ja-JP" altLang="en-US" sz="900"/>
              <a:t>事業を開始したところで、長期休暇の実績がまだ無い。</a:t>
            </a:r>
            <a:endParaRPr lang="en-US" altLang="ja-JP" sz="900"/>
          </a:p>
          <a:p>
            <a:pPr marL="171450" indent="-171450">
              <a:buFont typeface="Arial" panose="020B0604020202020204" pitchFamily="34" charset="0"/>
              <a:buChar char="•"/>
            </a:pPr>
            <a:r>
              <a:rPr lang="ja-JP" altLang="en-US" sz="900"/>
              <a:t>課題について聞き取りを行えていない。</a:t>
            </a:r>
          </a:p>
          <a:p>
            <a:pPr marL="171450" indent="-171450">
              <a:buFont typeface="Arial" panose="020B0604020202020204" pitchFamily="34" charset="0"/>
              <a:buChar char="•"/>
            </a:pPr>
            <a:endParaRPr lang="en-US" altLang="ja-JP" sz="900"/>
          </a:p>
          <a:p>
            <a:pPr marL="171450" indent="-171450">
              <a:buFont typeface="Arial" panose="020B0604020202020204" pitchFamily="34" charset="0"/>
              <a:buChar char="•"/>
            </a:pPr>
            <a:endParaRPr lang="en-US" altLang="ja-JP" sz="900"/>
          </a:p>
          <a:p>
            <a:pPr marL="92075" indent="-92075">
              <a:buFont typeface="Arial" panose="020B0604020202020204" pitchFamily="34" charset="0"/>
              <a:buChar char="•"/>
            </a:pPr>
            <a:endParaRPr lang="en-US" altLang="ja-JP" sz="900"/>
          </a:p>
        </p:txBody>
      </p:sp>
      <p:sp>
        <p:nvSpPr>
          <p:cNvPr id="7" name="テキスト ボックス 6">
            <a:extLst>
              <a:ext uri="{FF2B5EF4-FFF2-40B4-BE49-F238E27FC236}">
                <a16:creationId xmlns:a16="http://schemas.microsoft.com/office/drawing/2014/main" id="{335453D4-76A4-4038-B810-E9E274D08563}"/>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22" name="表 5">
            <a:extLst>
              <a:ext uri="{FF2B5EF4-FFF2-40B4-BE49-F238E27FC236}">
                <a16:creationId xmlns:a16="http://schemas.microsoft.com/office/drawing/2014/main" id="{52DABB64-2A1F-1C50-8B1E-BFFBC79D177B}"/>
              </a:ext>
            </a:extLst>
          </p:cNvPr>
          <p:cNvGraphicFramePr>
            <a:graphicFrameLocks noGrp="1"/>
          </p:cNvGraphicFramePr>
          <p:nvPr>
            <p:extLst>
              <p:ext uri="{D42A27DB-BD31-4B8C-83A1-F6EECF244321}">
                <p14:modId xmlns:p14="http://schemas.microsoft.com/office/powerpoint/2010/main" val="133735189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Q17.</a:t>
                      </a:r>
                      <a:r>
                        <a:rPr kumimoji="1" lang="ja-JP" altLang="en-US" sz="1100" b="0">
                          <a:solidFill>
                            <a:schemeClr val="tx1"/>
                          </a:solidFill>
                        </a:rPr>
                        <a:t>　長期休暇期間中の開所に関する課題について、該当するものをすべてお選びください。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3533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9B15-8CFC-4568-E65C-4A9286E617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AAF5B2-9CAC-1D7A-66F3-657507556D4F}"/>
              </a:ext>
            </a:extLst>
          </p:cNvPr>
          <p:cNvSpPr>
            <a:spLocks noGrp="1"/>
          </p:cNvSpPr>
          <p:nvPr>
            <p:ph type="title"/>
          </p:nvPr>
        </p:nvSpPr>
        <p:spPr/>
        <p:txBody>
          <a:bodyPr/>
          <a:lstStyle/>
          <a:p>
            <a:r>
              <a:rPr kumimoji="1" lang="ja-JP" altLang="en-US" sz="2000" b="1" kern="0">
                <a:latin typeface="Meiryo UI" panose="020B0604030504040204" pitchFamily="50" charset="-128"/>
                <a:ea typeface="Meiryo UI" panose="020B0604030504040204" pitchFamily="50" charset="-128"/>
                <a:cs typeface="メイリオ" panose="020B0604030504040204" pitchFamily="50" charset="-128"/>
              </a:rPr>
              <a:t>結果の概要</a:t>
            </a:r>
            <a:endParaRPr kumimoji="1" lang="ja-JP" altLang="en-US"/>
          </a:p>
        </p:txBody>
      </p:sp>
      <p:sp>
        <p:nvSpPr>
          <p:cNvPr id="3" name="テキスト ボックス 2">
            <a:extLst>
              <a:ext uri="{FF2B5EF4-FFF2-40B4-BE49-F238E27FC236}">
                <a16:creationId xmlns:a16="http://schemas.microsoft.com/office/drawing/2014/main" id="{E925B770-F655-5AF3-4672-93C96C4E47C2}"/>
              </a:ext>
            </a:extLst>
          </p:cNvPr>
          <p:cNvSpPr txBox="1"/>
          <p:nvPr/>
        </p:nvSpPr>
        <p:spPr>
          <a:xfrm>
            <a:off x="4823326" y="6245550"/>
            <a:ext cx="4955058" cy="215444"/>
          </a:xfrm>
          <a:prstGeom prst="rect">
            <a:avLst/>
          </a:prstGeom>
          <a:noFill/>
        </p:spPr>
        <p:txBody>
          <a:bodyPr wrap="square">
            <a:spAutoFit/>
          </a:bodyPr>
          <a:lstStyle/>
          <a:p>
            <a:pPr algn="r"/>
            <a:r>
              <a:rPr lang="ja-JP" altLang="en-US" sz="800"/>
              <a:t>出所：児童育成支援拠点事業アンケート結果を基に株式会社日本総合研究所作成</a:t>
            </a:r>
          </a:p>
        </p:txBody>
      </p:sp>
      <p:sp>
        <p:nvSpPr>
          <p:cNvPr id="5" name="テキスト ボックス 4">
            <a:extLst>
              <a:ext uri="{FF2B5EF4-FFF2-40B4-BE49-F238E27FC236}">
                <a16:creationId xmlns:a16="http://schemas.microsoft.com/office/drawing/2014/main" id="{34727F4B-6D81-0DC8-5417-38D88602FFDA}"/>
              </a:ext>
            </a:extLst>
          </p:cNvPr>
          <p:cNvSpPr txBox="1"/>
          <p:nvPr/>
        </p:nvSpPr>
        <p:spPr>
          <a:xfrm>
            <a:off x="199556" y="6189039"/>
            <a:ext cx="6847987" cy="215444"/>
          </a:xfrm>
          <a:prstGeom prst="rect">
            <a:avLst/>
          </a:prstGeom>
          <a:noFill/>
        </p:spPr>
        <p:txBody>
          <a:bodyPr wrap="square">
            <a:spAutoFit/>
          </a:bodyPr>
          <a:lstStyle/>
          <a:p>
            <a:r>
              <a:rPr lang="en-US" altLang="ja-JP" sz="800"/>
              <a:t>Note: 1)</a:t>
            </a:r>
            <a:r>
              <a:rPr lang="ja-JP" altLang="en-US" sz="800"/>
              <a:t>水色ハイライト表記は示唆を示す</a:t>
            </a:r>
          </a:p>
        </p:txBody>
      </p:sp>
      <p:graphicFrame>
        <p:nvGraphicFramePr>
          <p:cNvPr id="4" name="表 3">
            <a:extLst>
              <a:ext uri="{FF2B5EF4-FFF2-40B4-BE49-F238E27FC236}">
                <a16:creationId xmlns:a16="http://schemas.microsoft.com/office/drawing/2014/main" id="{5689DEF2-BC2D-DB8D-5BFE-24763C6F8DDB}"/>
              </a:ext>
            </a:extLst>
          </p:cNvPr>
          <p:cNvGraphicFramePr>
            <a:graphicFrameLocks noGrp="1"/>
          </p:cNvGraphicFramePr>
          <p:nvPr>
            <p:extLst>
              <p:ext uri="{D42A27DB-BD31-4B8C-83A1-F6EECF244321}">
                <p14:modId xmlns:p14="http://schemas.microsoft.com/office/powerpoint/2010/main" val="1799656358"/>
              </p:ext>
            </p:extLst>
          </p:nvPr>
        </p:nvGraphicFramePr>
        <p:xfrm>
          <a:off x="272480" y="578491"/>
          <a:ext cx="9432499" cy="3272599"/>
        </p:xfrm>
        <a:graphic>
          <a:graphicData uri="http://schemas.openxmlformats.org/drawingml/2006/table">
            <a:tbl>
              <a:tblPr firstRow="1" bandRow="1">
                <a:tableStyleId>{5940675A-B579-460E-94D1-54222C63F5DA}</a:tableStyleId>
              </a:tblPr>
              <a:tblGrid>
                <a:gridCol w="288501">
                  <a:extLst>
                    <a:ext uri="{9D8B030D-6E8A-4147-A177-3AD203B41FA5}">
                      <a16:colId xmlns:a16="http://schemas.microsoft.com/office/drawing/2014/main" val="576817304"/>
                    </a:ext>
                  </a:extLst>
                </a:gridCol>
                <a:gridCol w="1506358">
                  <a:extLst>
                    <a:ext uri="{9D8B030D-6E8A-4147-A177-3AD203B41FA5}">
                      <a16:colId xmlns:a16="http://schemas.microsoft.com/office/drawing/2014/main" val="66397799"/>
                    </a:ext>
                  </a:extLst>
                </a:gridCol>
                <a:gridCol w="7637640">
                  <a:extLst>
                    <a:ext uri="{9D8B030D-6E8A-4147-A177-3AD203B41FA5}">
                      <a16:colId xmlns:a16="http://schemas.microsoft.com/office/drawing/2014/main" val="1010843928"/>
                    </a:ext>
                  </a:extLst>
                </a:gridCol>
              </a:tblGrid>
              <a:tr h="174676">
                <a:tc gridSpan="2">
                  <a:txBody>
                    <a:bodyPr/>
                    <a:lstStyle/>
                    <a:p>
                      <a:pPr algn="ctr"/>
                      <a:r>
                        <a:rPr kumimoji="1" lang="ja-JP" altLang="en-US" sz="1000" b="1">
                          <a:solidFill>
                            <a:schemeClr val="bg1"/>
                          </a:solidFill>
                        </a:rPr>
                        <a:t>検討・報告事項</a:t>
                      </a:r>
                      <a:endParaRPr kumimoji="1" lang="en-US" altLang="ja-JP" sz="1000" b="1">
                        <a:solidFill>
                          <a:schemeClr val="bg1"/>
                        </a:solidFill>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schemeClr>
                    </a:solidFill>
                  </a:tcPr>
                </a:tc>
                <a:tc hMerge="1">
                  <a:txBody>
                    <a:bodyPr/>
                    <a:lstStyle/>
                    <a:p>
                      <a:pPr algn="ctr"/>
                      <a:r>
                        <a:rPr kumimoji="1" lang="ja-JP" altLang="en-US" sz="1600" b="1">
                          <a:solidFill>
                            <a:schemeClr val="bg1"/>
                          </a:solidFill>
                        </a:rPr>
                        <a:t>実施時期</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a:solidFill>
                            <a:schemeClr val="bg1"/>
                          </a:solidFill>
                        </a:rPr>
                        <a:t>調査結果及び、示唆</a:t>
                      </a:r>
                      <a:r>
                        <a:rPr kumimoji="1" lang="en-US" altLang="ja-JP" sz="1000" b="1" baseline="30000">
                          <a:solidFill>
                            <a:schemeClr val="bg1"/>
                          </a:solidFill>
                        </a:rPr>
                        <a:t>1)</a:t>
                      </a:r>
                      <a:endParaRPr kumimoji="1" lang="ja-JP" altLang="en-US" sz="1000" b="1" baseline="30000">
                        <a:solidFill>
                          <a:schemeClr val="bg1"/>
                        </a:solidFill>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726653492"/>
                  </a:ext>
                </a:extLst>
              </a:tr>
              <a:tr h="546199">
                <a:tc>
                  <a:txBody>
                    <a:bodyPr/>
                    <a:lstStyle/>
                    <a:p>
                      <a:pPr algn="ctr"/>
                      <a:r>
                        <a:rPr kumimoji="1" lang="en-US" altLang="ja-JP" sz="1050" b="1"/>
                        <a:t>8</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支援の流れ・個人情報の取り扱い</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利用にあったっての相談については学校や保護者からの相談、母子保健・児童福祉機能からの相談が多い。</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利用決定においてアセスメントを実施する施設が</a:t>
                      </a:r>
                      <a:r>
                        <a:rPr kumimoji="1" lang="en-US" altLang="ja-JP" sz="1000" b="0">
                          <a:solidFill>
                            <a:schemeClr val="tx1"/>
                          </a:solidFill>
                        </a:rPr>
                        <a:t>9</a:t>
                      </a:r>
                      <a:r>
                        <a:rPr kumimoji="1" lang="ja-JP" altLang="en-US" sz="1000" b="0">
                          <a:solidFill>
                            <a:schemeClr val="tx1"/>
                          </a:solidFill>
                        </a:rPr>
                        <a:t>割強となっている。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利用決定前と利用決定後で児童に関わるより詳細な情報（サポートプラン等）が施設に共有される。</a:t>
                      </a:r>
                      <a:endParaRPr kumimoji="1" lang="en-US" altLang="ja-JP" sz="1000" b="0">
                        <a:solidFill>
                          <a:schemeClr val="tx1"/>
                        </a:solidFill>
                      </a:endParaRPr>
                    </a:p>
                  </a:txBody>
                  <a:tcPr marL="36000" marR="36000" marT="36000" marB="36000" anchor="ctr">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496622603"/>
                  </a:ext>
                </a:extLst>
              </a:tr>
              <a:tr h="546199">
                <a:tc>
                  <a:txBody>
                    <a:bodyPr/>
                    <a:lstStyle/>
                    <a:p>
                      <a:pPr algn="ctr"/>
                      <a:r>
                        <a:rPr kumimoji="1" lang="en-US" altLang="ja-JP" sz="1050" b="1"/>
                        <a:t>9</a:t>
                      </a:r>
                      <a:endParaRPr kumimoji="1" lang="ja-JP" altLang="en-US" sz="105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（実施自治体</a:t>
                      </a:r>
                      <a:r>
                        <a:rPr kumimoji="1" lang="en-US" altLang="ja-JP" sz="1000" kern="1200">
                          <a:solidFill>
                            <a:schemeClr val="tx1"/>
                          </a:solidFill>
                          <a:latin typeface="+mn-lt"/>
                          <a:ea typeface="+mn-ea"/>
                          <a:cs typeface="+mn-cs"/>
                        </a:rPr>
                        <a:t>_</a:t>
                      </a:r>
                      <a:r>
                        <a:rPr kumimoji="1" lang="ja-JP" altLang="en-US" sz="1000" kern="1200">
                          <a:solidFill>
                            <a:schemeClr val="tx1"/>
                          </a:solidFill>
                          <a:latin typeface="+mn-lt"/>
                          <a:ea typeface="+mn-ea"/>
                          <a:cs typeface="+mn-cs"/>
                        </a:rPr>
                        <a:t>施設ごと）</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外部機関との連携・財団等からの助成</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no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事業者が個別ケース会議に参加している施設は多く、外部機関の連携において学校、行政、地域・複数機関連携の工夫等、連携先に合わせた連携の工夫を実施している。</a:t>
                      </a: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b="0">
                          <a:solidFill>
                            <a:schemeClr val="tx1"/>
                          </a:solidFill>
                        </a:rPr>
                        <a:t>本事業開始前に助成を受けていた施設は</a:t>
                      </a:r>
                      <a:r>
                        <a:rPr kumimoji="1" lang="en-US" altLang="ja-JP" sz="1000" b="0">
                          <a:solidFill>
                            <a:schemeClr val="tx1"/>
                          </a:solidFill>
                        </a:rPr>
                        <a:t>3</a:t>
                      </a:r>
                      <a:r>
                        <a:rPr kumimoji="1" lang="ja-JP" altLang="en-US" sz="1000" b="0">
                          <a:solidFill>
                            <a:schemeClr val="tx1"/>
                          </a:solidFill>
                        </a:rPr>
                        <a:t>割強であり、移行においては</a:t>
                      </a:r>
                      <a:r>
                        <a:rPr kumimoji="1" lang="ja-JP" altLang="en-US" sz="1000" b="1">
                          <a:solidFill>
                            <a:schemeClr val="tx2">
                              <a:lumMod val="75000"/>
                            </a:schemeClr>
                          </a:solidFill>
                        </a:rPr>
                        <a:t>事業目的・利用対象者</a:t>
                      </a:r>
                      <a:r>
                        <a:rPr kumimoji="1" lang="ja-JP" altLang="en-US" sz="1000" b="0">
                          <a:solidFill>
                            <a:schemeClr val="tx1"/>
                          </a:solidFill>
                        </a:rPr>
                        <a:t>に関する課題、</a:t>
                      </a:r>
                      <a:r>
                        <a:rPr kumimoji="1" lang="ja-JP" altLang="en-US" sz="1000" b="1">
                          <a:solidFill>
                            <a:schemeClr val="tx2">
                              <a:lumMod val="75000"/>
                            </a:schemeClr>
                          </a:solidFill>
                        </a:rPr>
                        <a:t>財政・予算</a:t>
                      </a:r>
                      <a:r>
                        <a:rPr kumimoji="1" lang="ja-JP" altLang="en-US" sz="1000" b="0">
                          <a:solidFill>
                            <a:schemeClr val="tx1"/>
                          </a:solidFill>
                        </a:rPr>
                        <a:t>に関する課題、</a:t>
                      </a:r>
                      <a:r>
                        <a:rPr kumimoji="1" lang="ja-JP" altLang="en-US" sz="1000" b="1">
                          <a:solidFill>
                            <a:schemeClr val="tx2">
                              <a:lumMod val="75000"/>
                            </a:schemeClr>
                          </a:solidFill>
                        </a:rPr>
                        <a:t>運営・実施体制</a:t>
                      </a:r>
                      <a:r>
                        <a:rPr kumimoji="1" lang="ja-JP" altLang="en-US" sz="1000" b="0">
                          <a:solidFill>
                            <a:schemeClr val="tx1"/>
                          </a:solidFill>
                        </a:rPr>
                        <a:t>に関する課題等が挙げられている。</a:t>
                      </a:r>
                      <a:r>
                        <a:rPr kumimoji="1" lang="ja-JP" altLang="en-US" sz="1000" b="1">
                          <a:solidFill>
                            <a:schemeClr val="tx2">
                              <a:lumMod val="75000"/>
                            </a:schemeClr>
                          </a:solidFill>
                          <a:highlight>
                            <a:srgbClr val="00FFFF"/>
                          </a:highlight>
                        </a:rPr>
                        <a:t>財団助成からの移行に際して頻発する課題の対処方法について、事例等により対処の方向性を一定示すことが必要</a:t>
                      </a:r>
                      <a:r>
                        <a:rPr kumimoji="1" lang="ja-JP" altLang="en-US" sz="1000" b="0">
                          <a:solidFill>
                            <a:schemeClr val="tx1"/>
                          </a:solidFill>
                        </a:rPr>
                        <a:t>である。</a:t>
                      </a:r>
                    </a:p>
                  </a:txBody>
                  <a:tcPr marL="36000" marR="36000" marT="36000" marB="36000" anchor="ctr">
                    <a:noFill/>
                  </a:tcPr>
                </a:tc>
                <a:extLst>
                  <a:ext uri="{0D108BD9-81ED-4DB2-BD59-A6C34878D82A}">
                    <a16:rowId xmlns:a16="http://schemas.microsoft.com/office/drawing/2014/main" val="2054501214"/>
                  </a:ext>
                </a:extLst>
              </a:tr>
              <a:tr h="848246">
                <a:tc>
                  <a:txBody>
                    <a:bodyPr/>
                    <a:lstStyle/>
                    <a:p>
                      <a:pPr algn="ctr"/>
                      <a:r>
                        <a:rPr kumimoji="1" lang="en-US" altLang="ja-JP" sz="1100" b="1"/>
                        <a:t>10</a:t>
                      </a:r>
                      <a:endParaRPr kumimoji="1" lang="ja-JP" altLang="en-US" sz="110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（未実施自治体）</a:t>
                      </a:r>
                      <a:endParaRPr kumimoji="1" lang="en-US" altLang="ja-JP" sz="1000" kern="1200">
                        <a:solidFill>
                          <a:schemeClr val="tx1"/>
                        </a:solidFill>
                        <a:latin typeface="+mn-lt"/>
                        <a:ea typeface="+mn-ea"/>
                        <a:cs typeface="+mn-cs"/>
                      </a:endParaRPr>
                    </a:p>
                    <a:p>
                      <a:pPr marL="0" algn="l" defTabSz="914400" rtl="0" eaLnBrk="1" latinLnBrk="0" hangingPunct="1"/>
                      <a:r>
                        <a:rPr kumimoji="1" lang="ja-JP" altLang="en-US" sz="1000" kern="1200">
                          <a:solidFill>
                            <a:schemeClr val="tx1"/>
                          </a:solidFill>
                          <a:latin typeface="+mn-lt"/>
                          <a:ea typeface="+mn-ea"/>
                          <a:cs typeface="+mn-cs"/>
                        </a:rPr>
                        <a:t>事業検討状況・事業開始にあたっての課題</a:t>
                      </a:r>
                    </a:p>
                  </a:txBody>
                  <a:tcPr marL="36000" marR="36000" marT="36000" marB="36000" anchor="ctr">
                    <a:lnL w="19050" cap="flat" cmpd="sng" algn="ctr">
                      <a:solidFill>
                        <a:schemeClr val="bg1"/>
                      </a:solidFill>
                      <a:prstDash val="solid"/>
                      <a:round/>
                      <a:headEnd type="none" w="med" len="med"/>
                      <a:tailEnd type="none" w="med" len="med"/>
                    </a:lnL>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ja-JP" altLang="en-US" sz="1000"/>
                        <a:t>未実施自治体において、</a:t>
                      </a:r>
                      <a:r>
                        <a:rPr lang="ja-JP" altLang="en-US" sz="1000" b="1">
                          <a:solidFill>
                            <a:schemeClr val="tx2">
                              <a:lumMod val="75000"/>
                            </a:schemeClr>
                          </a:solidFill>
                        </a:rPr>
                        <a:t>実施の検討を行っていない自治体が半数近く</a:t>
                      </a:r>
                      <a:r>
                        <a:rPr lang="ja-JP" altLang="en-US" sz="1000" b="0">
                          <a:solidFill>
                            <a:schemeClr val="tx1"/>
                          </a:solidFill>
                        </a:rPr>
                        <a:t>あり、</a:t>
                      </a:r>
                      <a:r>
                        <a:rPr lang="ja-JP" altLang="en-US" sz="1000" b="1">
                          <a:solidFill>
                            <a:schemeClr val="tx2">
                              <a:lumMod val="75000"/>
                            </a:schemeClr>
                          </a:solidFill>
                        </a:rPr>
                        <a:t>具体的な検討を行っていない自治体を含めると８割超</a:t>
                      </a:r>
                      <a:r>
                        <a:rPr lang="ja-JP" altLang="en-US" sz="1000" b="0">
                          <a:solidFill>
                            <a:schemeClr val="tx1"/>
                          </a:solidFill>
                        </a:rPr>
                        <a:t>である</a:t>
                      </a:r>
                      <a:r>
                        <a:rPr lang="ja-JP" altLang="en-US" sz="1000"/>
                        <a:t>。一方で、</a:t>
                      </a:r>
                      <a:r>
                        <a:rPr kumimoji="1" lang="ja-JP" altLang="en-US" sz="1000"/>
                        <a:t>今後取り組みたい支援として、</a:t>
                      </a:r>
                      <a:r>
                        <a:rPr kumimoji="1" lang="ja-JP" altLang="en-US" sz="1000" b="1">
                          <a:solidFill>
                            <a:schemeClr val="tx2">
                              <a:lumMod val="75000"/>
                            </a:schemeClr>
                          </a:solidFill>
                        </a:rPr>
                        <a:t>子育てに不安等を抱える家庭への支援、不適切な養育環境にいる児童への支援と回答した自治体は半数以上ある</a:t>
                      </a:r>
                      <a:r>
                        <a:rPr kumimoji="1" lang="ja-JP" altLang="en-US" sz="1000">
                          <a:solidFill>
                            <a:schemeClr val="tx2">
                              <a:lumMod val="75000"/>
                            </a:schemeClr>
                          </a:solidFill>
                        </a:rPr>
                        <a:t>。</a:t>
                      </a:r>
                      <a:endParaRPr lang="ja-JP" altLang="en-US" sz="1000">
                        <a:solidFill>
                          <a:schemeClr val="tx2">
                            <a:lumMod val="75000"/>
                          </a:schemeClr>
                        </a:solidFill>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ja-JP" altLang="en-US" sz="1000"/>
                        <a:t>事業開始にあたっての課題として、</a:t>
                      </a:r>
                      <a:r>
                        <a:rPr lang="ja-JP" altLang="en-US" sz="1000" b="1">
                          <a:solidFill>
                            <a:schemeClr val="tx2">
                              <a:lumMod val="75000"/>
                            </a:schemeClr>
                          </a:solidFill>
                        </a:rPr>
                        <a:t>サービス提供事業者の不足、市町村側のリソース不足、利用可能な拠点不足</a:t>
                      </a:r>
                      <a:r>
                        <a:rPr lang="ja-JP" altLang="en-US" sz="1000"/>
                        <a:t>が多く挙げられている（小規模自治体においては特に課題として挙げられている）。このことから、特に</a:t>
                      </a:r>
                      <a:r>
                        <a:rPr kumimoji="1" lang="ja-JP" altLang="en-US" sz="1000" b="1" u="none" kern="1200" baseline="0">
                          <a:solidFill>
                            <a:schemeClr val="tx2">
                              <a:lumMod val="75000"/>
                            </a:schemeClr>
                          </a:solidFill>
                          <a:highlight>
                            <a:srgbClr val="00FFFF"/>
                          </a:highlight>
                          <a:latin typeface="+mn-lt"/>
                          <a:ea typeface="+mn-ea"/>
                          <a:cs typeface="+mn-cs"/>
                        </a:rPr>
                        <a:t>広域連携の手法や事例を共有する等によって、委託事業者や施設の確保を支援する取組の必要性</a:t>
                      </a:r>
                      <a:r>
                        <a:rPr kumimoji="1" lang="ja-JP" altLang="en-US" sz="1000" b="0" u="none" kern="1200" baseline="0">
                          <a:solidFill>
                            <a:schemeClr val="tx1"/>
                          </a:solidFill>
                          <a:latin typeface="+mn-lt"/>
                          <a:ea typeface="+mn-ea"/>
                        </a:rPr>
                        <a:t>が窺える。</a:t>
                      </a:r>
                      <a:endParaRPr kumimoji="1" lang="en-US" altLang="ja-JP" sz="1000" b="0" u="none" kern="1200" baseline="0">
                        <a:solidFill>
                          <a:schemeClr val="tx1"/>
                        </a:solidFill>
                        <a:latin typeface="+mn-lt"/>
                        <a:ea typeface="+mn-ea"/>
                      </a:endParaRPr>
                    </a:p>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ja-JP" altLang="en-US" sz="1000"/>
                        <a:t>未実施自治体の中には、主に</a:t>
                      </a:r>
                      <a:r>
                        <a:rPr lang="ja-JP" altLang="en-US" sz="1000" b="0">
                          <a:solidFill>
                            <a:schemeClr val="tx1"/>
                          </a:solidFill>
                        </a:rPr>
                        <a:t>放課後児童健全育成事業、放課後子供教室事業、地域こどもの生活支援強化事業、等の類似事業の実施によって本事業のニーズを満たせているという自治体が一定数存在した</a:t>
                      </a:r>
                      <a:r>
                        <a:rPr lang="ja-JP" altLang="en-US" sz="1000"/>
                        <a:t>。国としては、特に</a:t>
                      </a:r>
                      <a:r>
                        <a:rPr lang="ja-JP" altLang="en-US" sz="1000" b="1">
                          <a:solidFill>
                            <a:schemeClr val="tx2">
                              <a:lumMod val="75000"/>
                            </a:schemeClr>
                          </a:solidFill>
                          <a:highlight>
                            <a:srgbClr val="00FFFF"/>
                          </a:highlight>
                        </a:rPr>
                        <a:t>上記のような主な類似事業と本事業の目的・役割の棲み分けを明示的に示すことにより、自治体において実施要否の判断を下しやすくなるよう促す</a:t>
                      </a:r>
                      <a:r>
                        <a:rPr lang="ja-JP" altLang="en-US" sz="1000"/>
                        <a:t>必要がある。</a:t>
                      </a:r>
                      <a:endParaRPr lang="en-US" altLang="ja-JP" sz="1000"/>
                    </a:p>
                  </a:txBody>
                  <a:tcPr marL="36000" marR="36000" marT="36000" marB="36000" anchor="ctr">
                    <a:solidFill>
                      <a:schemeClr val="bg1"/>
                    </a:solidFill>
                  </a:tcPr>
                </a:tc>
                <a:extLst>
                  <a:ext uri="{0D108BD9-81ED-4DB2-BD59-A6C34878D82A}">
                    <a16:rowId xmlns:a16="http://schemas.microsoft.com/office/drawing/2014/main" val="1051721540"/>
                  </a:ext>
                </a:extLst>
              </a:tr>
              <a:tr h="247536">
                <a:tc>
                  <a:txBody>
                    <a:bodyPr/>
                    <a:lstStyle/>
                    <a:p>
                      <a:pPr algn="ctr"/>
                      <a:r>
                        <a:rPr kumimoji="1" lang="en-US" altLang="ja-JP" sz="1100" b="1"/>
                        <a:t>11</a:t>
                      </a:r>
                      <a:endParaRPr kumimoji="1" lang="ja-JP" altLang="en-US" sz="1100" b="1"/>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algn="l" defTabSz="914400" rtl="0" eaLnBrk="1" latinLnBrk="0" hangingPunct="1"/>
                      <a:r>
                        <a:rPr kumimoji="1" lang="ja-JP" altLang="en-US" sz="1000" kern="1200">
                          <a:solidFill>
                            <a:schemeClr val="tx1"/>
                          </a:solidFill>
                          <a:latin typeface="+mn-lt"/>
                          <a:ea typeface="+mn-ea"/>
                          <a:cs typeface="+mn-cs"/>
                        </a:rPr>
                        <a:t>（未実施自治体）</a:t>
                      </a:r>
                      <a:endParaRPr kumimoji="1" lang="en-US" altLang="ja-JP" sz="10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a:solidFill>
                            <a:schemeClr val="tx1"/>
                          </a:solidFill>
                          <a:latin typeface="+mn-lt"/>
                          <a:ea typeface="+mn-ea"/>
                          <a:cs typeface="+mn-cs"/>
                        </a:rPr>
                        <a:t>国</a:t>
                      </a:r>
                      <a:r>
                        <a:rPr kumimoji="1" lang="en-US" altLang="ja-JP" sz="1000" kern="1200">
                          <a:solidFill>
                            <a:schemeClr val="tx1"/>
                          </a:solidFill>
                          <a:latin typeface="+mn-lt"/>
                          <a:ea typeface="+mn-ea"/>
                          <a:cs typeface="+mn-cs"/>
                        </a:rPr>
                        <a:t>/</a:t>
                      </a:r>
                      <a:r>
                        <a:rPr kumimoji="1" lang="ja-JP" altLang="en-US" sz="1000" kern="1200">
                          <a:solidFill>
                            <a:schemeClr val="tx1"/>
                          </a:solidFill>
                          <a:latin typeface="+mn-lt"/>
                          <a:ea typeface="+mn-ea"/>
                          <a:cs typeface="+mn-cs"/>
                        </a:rPr>
                        <a:t>都道府県への要望</a:t>
                      </a:r>
                      <a:endParaRPr kumimoji="1" lang="en-US" altLang="ja-JP" sz="1000" kern="1200">
                        <a:solidFill>
                          <a:schemeClr val="tx1"/>
                        </a:solidFill>
                        <a:latin typeface="+mn-lt"/>
                        <a:ea typeface="+mn-ea"/>
                        <a:cs typeface="+mn-cs"/>
                      </a:endParaRPr>
                    </a:p>
                  </a:txBody>
                  <a:tcPr marL="36000" marR="36000" marT="36000" marB="36000" anchor="ctr">
                    <a:lnL w="19050" cap="flat" cmpd="sng" algn="ctr">
                      <a:solidFill>
                        <a:schemeClr val="bg1"/>
                      </a:solidFill>
                      <a:prstDash val="solid"/>
                      <a:round/>
                      <a:headEnd type="none" w="med" len="med"/>
                      <a:tailEnd type="none" w="med" len="med"/>
                    </a:lnL>
                    <a:solidFill>
                      <a:schemeClr val="bg1"/>
                    </a:solidFill>
                  </a:tcPr>
                </a:tc>
                <a:tc>
                  <a:txBody>
                    <a:bodyPr/>
                    <a:lstStyle/>
                    <a:p>
                      <a:pPr marL="92075" marR="0" lvl="0" indent="-92075"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000"/>
                        <a:t>国・都道府県への要望として、</a:t>
                      </a:r>
                      <a:r>
                        <a:rPr kumimoji="1" lang="ja-JP" altLang="en-US" sz="1000" b="0"/>
                        <a:t>財政支援、事業実施事例等の情報提供、事業運営・体制の整備支援、事業要件の緩和、人材・事業者・施設の確保支援、等が</a:t>
                      </a:r>
                      <a:r>
                        <a:rPr kumimoji="1" lang="ja-JP" altLang="en-US" sz="1000"/>
                        <a:t>挙げられている。</a:t>
                      </a:r>
                    </a:p>
                  </a:txBody>
                  <a:tcPr marL="36000" marR="36000" marT="36000" marB="36000" anchor="ctr">
                    <a:solidFill>
                      <a:schemeClr val="bg1"/>
                    </a:solidFill>
                  </a:tcPr>
                </a:tc>
                <a:extLst>
                  <a:ext uri="{0D108BD9-81ED-4DB2-BD59-A6C34878D82A}">
                    <a16:rowId xmlns:a16="http://schemas.microsoft.com/office/drawing/2014/main" val="1013135041"/>
                  </a:ext>
                </a:extLst>
              </a:tr>
            </a:tbl>
          </a:graphicData>
        </a:graphic>
      </p:graphicFrame>
    </p:spTree>
    <p:extLst>
      <p:ext uri="{BB962C8B-B14F-4D97-AF65-F5344CB8AC3E}">
        <p14:creationId xmlns:p14="http://schemas.microsoft.com/office/powerpoint/2010/main" val="1677851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a:t>
            </a:r>
            <a:r>
              <a:rPr lang="ja-JP" altLang="en-US"/>
              <a:t>施設基本情報</a:t>
            </a:r>
            <a:r>
              <a:rPr kumimoji="1" lang="ja-JP" altLang="en-US"/>
              <a:t>　建物の他の機能</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建物を事業専用として運用している自治体が</a:t>
            </a:r>
            <a:r>
              <a:rPr kumimoji="1" lang="en-US" altLang="ja-JP"/>
              <a:t>25.5%</a:t>
            </a:r>
            <a:r>
              <a:rPr lang="ja-JP" altLang="en-US"/>
              <a:t>、その他の子育て関連拠点と共有する自治体が</a:t>
            </a:r>
            <a:r>
              <a:rPr lang="en-US" altLang="ja-JP"/>
              <a:t>24.5%</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337602784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Q18.</a:t>
                      </a:r>
                      <a:r>
                        <a:rPr kumimoji="1" lang="ja-JP" altLang="en-US" sz="1100" b="0">
                          <a:solidFill>
                            <a:schemeClr val="tx1"/>
                          </a:solidFill>
                        </a:rPr>
                        <a:t>　本事業を実施している建物が持つ本事業以外の機能（その他の拠点機能）をお選びください。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8" name="図 7">
            <a:extLst>
              <a:ext uri="{FF2B5EF4-FFF2-40B4-BE49-F238E27FC236}">
                <a16:creationId xmlns:a16="http://schemas.microsoft.com/office/drawing/2014/main" id="{4C1E178B-F896-10FC-615E-D9AC515A7A35}"/>
              </a:ext>
            </a:extLst>
          </p:cNvPr>
          <p:cNvPicPr>
            <a:picLocks noChangeAspect="1"/>
          </p:cNvPicPr>
          <p:nvPr/>
        </p:nvPicPr>
        <p:blipFill>
          <a:blip r:embed="rId2"/>
          <a:stretch>
            <a:fillRect/>
          </a:stretch>
        </p:blipFill>
        <p:spPr>
          <a:xfrm>
            <a:off x="2250656" y="1747634"/>
            <a:ext cx="5404689" cy="4680000"/>
          </a:xfrm>
          <a:prstGeom prst="rect">
            <a:avLst/>
          </a:prstGeom>
        </p:spPr>
      </p:pic>
    </p:spTree>
    <p:extLst>
      <p:ext uri="{BB962C8B-B14F-4D97-AF65-F5344CB8AC3E}">
        <p14:creationId xmlns:p14="http://schemas.microsoft.com/office/powerpoint/2010/main" val="3711911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B5BD-CD12-E9B1-6BA3-44412FC0D1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E0A046-660A-0196-52C7-01B4DC9E55E2}"/>
              </a:ext>
            </a:extLst>
          </p:cNvPr>
          <p:cNvSpPr>
            <a:spLocks noGrp="1"/>
          </p:cNvSpPr>
          <p:nvPr>
            <p:ph type="title"/>
          </p:nvPr>
        </p:nvSpPr>
        <p:spPr/>
        <p:txBody>
          <a:bodyPr/>
          <a:lstStyle/>
          <a:p>
            <a:r>
              <a:rPr lang="ja-JP" altLang="en-US"/>
              <a:t>実施自治体　施設基本情報　建物の他の機能</a:t>
            </a:r>
            <a:endParaRPr kumimoji="1" lang="ja-JP" altLang="en-US"/>
          </a:p>
        </p:txBody>
      </p:sp>
      <p:sp>
        <p:nvSpPr>
          <p:cNvPr id="3" name="テキスト プレースホルダー 2">
            <a:extLst>
              <a:ext uri="{FF2B5EF4-FFF2-40B4-BE49-F238E27FC236}">
                <a16:creationId xmlns:a16="http://schemas.microsoft.com/office/drawing/2014/main" id="{A3D12967-D290-DA66-079E-01247DA6C881}"/>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E9CFB820-A716-8DE2-B67F-711DAA46ACDD}"/>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7055C0C7-8265-F525-33B1-C636B6058C5A}"/>
              </a:ext>
            </a:extLst>
          </p:cNvPr>
          <p:cNvSpPr txBox="1"/>
          <p:nvPr/>
        </p:nvSpPr>
        <p:spPr>
          <a:xfrm>
            <a:off x="209023" y="1655434"/>
            <a:ext cx="9505949" cy="4411799"/>
          </a:xfrm>
          <a:prstGeom prst="rect">
            <a:avLst/>
          </a:prstGeom>
          <a:solidFill>
            <a:schemeClr val="bg1">
              <a:lumMod val="95000"/>
            </a:schemeClr>
          </a:solidFill>
        </p:spPr>
        <p:txBody>
          <a:bodyPr wrap="square" numCol="2">
            <a:noAutofit/>
          </a:bodyPr>
          <a:lstStyle/>
          <a:p>
            <a:r>
              <a:rPr lang="ja-JP" altLang="en-US" sz="900" b="1"/>
              <a:t>「その他子育て関連拠点」自由回答</a:t>
            </a:r>
            <a:endParaRPr lang="en-US" altLang="ja-JP" sz="900" b="1"/>
          </a:p>
          <a:p>
            <a:pPr marL="171450" indent="-171450">
              <a:buFont typeface="Arial" panose="020B0604020202020204" pitchFamily="34" charset="0"/>
              <a:buChar char="•"/>
            </a:pPr>
            <a:r>
              <a:rPr lang="ja-JP" altLang="en-US" sz="900"/>
              <a:t>こども・若者交流施設に併設されている。</a:t>
            </a:r>
          </a:p>
          <a:p>
            <a:pPr marL="171450" indent="-171450">
              <a:buFont typeface="Arial" panose="020B0604020202020204" pitchFamily="34" charset="0"/>
              <a:buChar char="•"/>
            </a:pPr>
            <a:r>
              <a:rPr lang="ja-JP" altLang="en-US" sz="900"/>
              <a:t>こども家庭センター・子育て支援拠点事業</a:t>
            </a:r>
          </a:p>
          <a:p>
            <a:pPr marL="171450" indent="-171450">
              <a:buFont typeface="Arial" panose="020B0604020202020204" pitchFamily="34" charset="0"/>
              <a:buChar char="•"/>
            </a:pPr>
            <a:r>
              <a:rPr lang="ja-JP" altLang="en-US" sz="900"/>
              <a:t>フリースクール（子どもの第三の居場所）</a:t>
            </a:r>
          </a:p>
          <a:p>
            <a:pPr marL="171450" indent="-171450">
              <a:buFont typeface="Arial" panose="020B0604020202020204" pitchFamily="34" charset="0"/>
              <a:buChar char="•"/>
            </a:pPr>
            <a:r>
              <a:rPr lang="ja-JP" altLang="en-US" sz="900"/>
              <a:t>教育相談センター、教育支援センター（不登校対策）</a:t>
            </a:r>
          </a:p>
          <a:p>
            <a:pPr marL="171450" indent="-171450">
              <a:buFont typeface="Arial" panose="020B0604020202020204" pitchFamily="34" charset="0"/>
              <a:buChar char="•"/>
            </a:pPr>
            <a:r>
              <a:rPr lang="ja-JP" altLang="en-US" sz="900"/>
              <a:t>子ども若者総合相談窓口、ひきこもり支援推進事業</a:t>
            </a:r>
          </a:p>
          <a:p>
            <a:pPr marL="171450" indent="-171450">
              <a:buFont typeface="Arial" panose="020B0604020202020204" pitchFamily="34" charset="0"/>
              <a:buChar char="•"/>
            </a:pPr>
            <a:r>
              <a:rPr lang="ja-JP" altLang="en-US" sz="900"/>
              <a:t>子育て支援拠点、保健センター機能</a:t>
            </a:r>
          </a:p>
          <a:p>
            <a:pPr marL="171450" indent="-171450">
              <a:buFont typeface="Arial" panose="020B0604020202020204" pitchFamily="34" charset="0"/>
              <a:buChar char="•"/>
            </a:pPr>
            <a:r>
              <a:rPr lang="ja-JP" altLang="en-US" sz="900"/>
              <a:t>児童館</a:t>
            </a:r>
          </a:p>
          <a:p>
            <a:pPr marL="171450" indent="-171450">
              <a:buFont typeface="Arial" panose="020B0604020202020204" pitchFamily="34" charset="0"/>
              <a:buChar char="•"/>
            </a:pPr>
            <a:r>
              <a:rPr lang="ja-JP" altLang="en-US" sz="900"/>
              <a:t>児童館、子育て支援拠点</a:t>
            </a:r>
          </a:p>
          <a:p>
            <a:pPr marL="171450" indent="-171450">
              <a:buFont typeface="Arial" panose="020B0604020202020204" pitchFamily="34" charset="0"/>
              <a:buChar char="•"/>
            </a:pPr>
            <a:r>
              <a:rPr lang="ja-JP" altLang="en-US" sz="900"/>
              <a:t>自由来館機能、子ども食堂</a:t>
            </a:r>
          </a:p>
          <a:p>
            <a:pPr marL="171450" indent="-171450">
              <a:buFont typeface="Arial" panose="020B0604020202020204" pitchFamily="34" charset="0"/>
              <a:buChar char="•"/>
            </a:pPr>
            <a:r>
              <a:rPr lang="ja-JP" altLang="en-US" sz="900"/>
              <a:t>若者の居場所提供、学習支援、食事提供、ギフテッド児童支援、不登校支援など</a:t>
            </a:r>
          </a:p>
          <a:p>
            <a:pPr marL="171450" indent="-171450">
              <a:buFont typeface="Arial" panose="020B0604020202020204" pitchFamily="34" charset="0"/>
              <a:buChar char="•"/>
            </a:pPr>
            <a:r>
              <a:rPr lang="ja-JP" altLang="en-US" sz="900"/>
              <a:t>集会所を子育て支援拠点と活用している。</a:t>
            </a:r>
          </a:p>
          <a:p>
            <a:pPr marL="171450" indent="-171450">
              <a:buFont typeface="Arial" panose="020B0604020202020204" pitchFamily="34" charset="0"/>
              <a:buChar char="•"/>
            </a:pPr>
            <a:r>
              <a:rPr lang="ja-JP" altLang="en-US" sz="900"/>
              <a:t>生涯学習センター</a:t>
            </a:r>
          </a:p>
          <a:p>
            <a:pPr marL="171450" indent="-171450">
              <a:buFont typeface="Arial" panose="020B0604020202020204" pitchFamily="34" charset="0"/>
              <a:buChar char="•"/>
            </a:pPr>
            <a:r>
              <a:rPr lang="ja-JP" altLang="en-US" sz="900"/>
              <a:t>相談支援事業所（障害分野）、居宅介護支援事業（高齢者）</a:t>
            </a:r>
          </a:p>
          <a:p>
            <a:pPr marL="171450" indent="-171450">
              <a:buFont typeface="Arial" panose="020B0604020202020204" pitchFamily="34" charset="0"/>
              <a:buChar char="•"/>
            </a:pPr>
            <a:r>
              <a:rPr lang="ja-JP" altLang="en-US" sz="900"/>
              <a:t>地域子育て支援拠点、ファミサポ事務所、利用者支援事業</a:t>
            </a:r>
          </a:p>
          <a:p>
            <a:pPr marL="171450" indent="-171450">
              <a:buFont typeface="Arial" panose="020B0604020202020204" pitchFamily="34" charset="0"/>
              <a:buChar char="•"/>
            </a:pPr>
            <a:r>
              <a:rPr lang="ja-JP" altLang="en-US" sz="900"/>
              <a:t>通信制高校サポート校 フリースクール（子どもの第三の居場所）</a:t>
            </a:r>
          </a:p>
          <a:p>
            <a:pPr marL="171450" indent="-171450">
              <a:buFont typeface="Arial" panose="020B0604020202020204" pitchFamily="34" charset="0"/>
              <a:buChar char="•"/>
            </a:pPr>
            <a:r>
              <a:rPr lang="ja-JP" altLang="en-US" sz="900"/>
              <a:t>特別教育支援相談室</a:t>
            </a:r>
          </a:p>
          <a:p>
            <a:pPr marL="171450" indent="-171450">
              <a:buFont typeface="Arial" panose="020B0604020202020204" pitchFamily="34" charset="0"/>
              <a:buChar char="•"/>
            </a:pPr>
            <a:r>
              <a:rPr lang="ja-JP" altLang="en-US" sz="900"/>
              <a:t>福祉保健センター</a:t>
            </a:r>
          </a:p>
          <a:p>
            <a:pPr marL="171450" indent="-171450">
              <a:buFont typeface="Arial" panose="020B0604020202020204" pitchFamily="34" charset="0"/>
              <a:buChar char="•"/>
            </a:pPr>
            <a:r>
              <a:rPr lang="ja-JP" altLang="en-US" sz="900"/>
              <a:t>包摂的地域交流拠点・家庭教育支援チーム</a:t>
            </a:r>
          </a:p>
          <a:p>
            <a:pPr marL="171450" indent="-171450">
              <a:buFont typeface="Arial" panose="020B0604020202020204" pitchFamily="34" charset="0"/>
              <a:buChar char="•"/>
            </a:pPr>
            <a:r>
              <a:rPr lang="ja-JP" altLang="en-US" sz="900"/>
              <a:t>放課後子ども教室、図書館</a:t>
            </a:r>
          </a:p>
          <a:p>
            <a:pPr marL="171450" indent="-171450">
              <a:buFont typeface="Arial" panose="020B0604020202020204" pitchFamily="34" charset="0"/>
              <a:buChar char="•"/>
            </a:pPr>
            <a:r>
              <a:rPr lang="ja-JP" altLang="en-US" sz="900"/>
              <a:t>放課後児童健全育成事業</a:t>
            </a:r>
          </a:p>
          <a:p>
            <a:pPr marL="171450" indent="-171450">
              <a:buFont typeface="Arial" panose="020B0604020202020204" pitchFamily="34" charset="0"/>
              <a:buChar char="•"/>
            </a:pPr>
            <a:r>
              <a:rPr lang="ja-JP" altLang="en-US" sz="900"/>
              <a:t>放課後児童健全育成事業、フリースクール、子ども食堂</a:t>
            </a:r>
          </a:p>
          <a:p>
            <a:pPr marL="171450" indent="-171450">
              <a:buFont typeface="Arial" panose="020B0604020202020204" pitchFamily="34" charset="0"/>
              <a:buChar char="•"/>
            </a:pPr>
            <a:r>
              <a:rPr lang="ja-JP" altLang="en-US" sz="900"/>
              <a:t>放課後等デイサービス</a:t>
            </a:r>
          </a:p>
          <a:p>
            <a:pPr marL="171450" indent="-171450">
              <a:buFont typeface="Arial" panose="020B0604020202020204" pitchFamily="34" charset="0"/>
              <a:buChar char="•"/>
            </a:pPr>
            <a:r>
              <a:rPr lang="ja-JP" altLang="en-US" sz="900"/>
              <a:t>放課後等児童デイサービス</a:t>
            </a:r>
          </a:p>
          <a:p>
            <a:pPr marL="171450" indent="-171450">
              <a:buFont typeface="Arial" panose="020B0604020202020204" pitchFamily="34" charset="0"/>
              <a:buChar char="•"/>
            </a:pPr>
            <a:r>
              <a:rPr lang="ja-JP" altLang="en-US" sz="900"/>
              <a:t>幼保連携型認定こども園</a:t>
            </a:r>
          </a:p>
          <a:p>
            <a:endParaRPr lang="en-US" altLang="ja-JP" sz="900"/>
          </a:p>
          <a:p>
            <a:endParaRPr lang="en-US" altLang="ja-JP" sz="900"/>
          </a:p>
          <a:p>
            <a:endParaRPr lang="en-US" altLang="ja-JP" sz="900"/>
          </a:p>
          <a:p>
            <a:endParaRPr lang="en-US" altLang="ja-JP" sz="900"/>
          </a:p>
          <a:p>
            <a:endParaRPr lang="en-US" altLang="ja-JP" sz="900"/>
          </a:p>
          <a:p>
            <a:endParaRPr lang="en-US" altLang="ja-JP" sz="900"/>
          </a:p>
          <a:p>
            <a:r>
              <a:rPr lang="ja-JP" altLang="en-US" sz="900" b="1"/>
              <a:t>「その他」自由回答</a:t>
            </a:r>
            <a:endParaRPr lang="en-US" altLang="ja-JP" sz="900" b="1"/>
          </a:p>
          <a:p>
            <a:pPr marL="171450" indent="-171450">
              <a:buFont typeface="Arial" panose="020B0604020202020204" pitchFamily="34" charset="0"/>
              <a:buChar char="•"/>
            </a:pPr>
            <a:r>
              <a:rPr lang="ja-JP" altLang="en-US" sz="900"/>
              <a:t>幼保連携型認定こども園</a:t>
            </a:r>
          </a:p>
          <a:p>
            <a:pPr marL="171450" indent="-171450">
              <a:buFont typeface="Arial" panose="020B0604020202020204" pitchFamily="34" charset="0"/>
              <a:buChar char="•"/>
            </a:pPr>
            <a:r>
              <a:rPr lang="ja-JP" altLang="en-US" sz="900"/>
              <a:t>放課後等児童デイサービス</a:t>
            </a:r>
          </a:p>
          <a:p>
            <a:pPr marL="171450" indent="-171450">
              <a:buFont typeface="Arial" panose="020B0604020202020204" pitchFamily="34" charset="0"/>
              <a:buChar char="•"/>
            </a:pPr>
            <a:r>
              <a:rPr lang="ja-JP" altLang="en-US" sz="900"/>
              <a:t>放課後等デイサービス</a:t>
            </a:r>
          </a:p>
          <a:p>
            <a:pPr marL="171450" indent="-171450">
              <a:buFont typeface="Arial" panose="020B0604020202020204" pitchFamily="34" charset="0"/>
              <a:buChar char="•"/>
            </a:pPr>
            <a:r>
              <a:rPr lang="ja-JP" altLang="en-US" sz="900"/>
              <a:t>放課後児童健全育成事業実施拠点</a:t>
            </a:r>
          </a:p>
          <a:p>
            <a:pPr marL="171450" indent="-171450">
              <a:buFont typeface="Arial" panose="020B0604020202020204" pitchFamily="34" charset="0"/>
              <a:buChar char="•"/>
            </a:pPr>
            <a:r>
              <a:rPr lang="ja-JP" altLang="en-US" sz="900"/>
              <a:t>放課後児童健全育成事業、フリースクール、子ども食堂</a:t>
            </a:r>
          </a:p>
          <a:p>
            <a:pPr marL="171450" indent="-171450">
              <a:buFont typeface="Arial" panose="020B0604020202020204" pitchFamily="34" charset="0"/>
              <a:buChar char="•"/>
            </a:pPr>
            <a:r>
              <a:rPr lang="ja-JP" altLang="en-US" sz="900"/>
              <a:t>放課後子ども教室、図書館</a:t>
            </a:r>
          </a:p>
          <a:p>
            <a:pPr marL="171450" indent="-171450">
              <a:buFont typeface="Arial" panose="020B0604020202020204" pitchFamily="34" charset="0"/>
              <a:buChar char="•"/>
            </a:pPr>
            <a:r>
              <a:rPr lang="ja-JP" altLang="en-US" sz="900"/>
              <a:t>包摂的地域交流拠点・家庭教育支援チーム</a:t>
            </a:r>
          </a:p>
          <a:p>
            <a:pPr marL="171450" indent="-171450">
              <a:buFont typeface="Arial" panose="020B0604020202020204" pitchFamily="34" charset="0"/>
              <a:buChar char="•"/>
            </a:pPr>
            <a:r>
              <a:rPr lang="ja-JP" altLang="en-US" sz="900"/>
              <a:t>福祉保健センター</a:t>
            </a:r>
          </a:p>
          <a:p>
            <a:pPr marL="171450" indent="-171450">
              <a:buFont typeface="Arial" panose="020B0604020202020204" pitchFamily="34" charset="0"/>
              <a:buChar char="•"/>
            </a:pPr>
            <a:r>
              <a:rPr lang="ja-JP" altLang="en-US" sz="900"/>
              <a:t>特別教育支援相談室</a:t>
            </a:r>
          </a:p>
          <a:p>
            <a:pPr marL="171450" indent="-171450">
              <a:buFont typeface="Arial" panose="020B0604020202020204" pitchFamily="34" charset="0"/>
              <a:buChar char="•"/>
            </a:pPr>
            <a:r>
              <a:rPr lang="ja-JP" altLang="en-US" sz="900"/>
              <a:t>通信制高校サポート校 フリースクール（子どもの第三の居場所）</a:t>
            </a:r>
          </a:p>
          <a:p>
            <a:pPr marL="171450" indent="-171450">
              <a:buFont typeface="Arial" panose="020B0604020202020204" pitchFamily="34" charset="0"/>
              <a:buChar char="•"/>
            </a:pPr>
            <a:r>
              <a:rPr lang="ja-JP" altLang="en-US" sz="900"/>
              <a:t>地域子育て支援拠点、ファミサポ事務所、利用者支援事業</a:t>
            </a:r>
          </a:p>
          <a:p>
            <a:pPr marL="171450" indent="-171450">
              <a:buFont typeface="Arial" panose="020B0604020202020204" pitchFamily="34" charset="0"/>
              <a:buChar char="•"/>
            </a:pPr>
            <a:r>
              <a:rPr lang="ja-JP" altLang="en-US" sz="900"/>
              <a:t>相談支援事業所（障害分野）、居宅介護支援事業（高齢者）</a:t>
            </a:r>
          </a:p>
          <a:p>
            <a:pPr marL="171450" indent="-171450">
              <a:buFont typeface="Arial" panose="020B0604020202020204" pitchFamily="34" charset="0"/>
              <a:buChar char="•"/>
            </a:pPr>
            <a:r>
              <a:rPr lang="ja-JP" altLang="en-US" sz="900"/>
              <a:t>生涯学習センター</a:t>
            </a:r>
          </a:p>
          <a:p>
            <a:pPr marL="171450" indent="-171450">
              <a:buFont typeface="Arial" panose="020B0604020202020204" pitchFamily="34" charset="0"/>
              <a:buChar char="•"/>
            </a:pPr>
            <a:r>
              <a:rPr lang="ja-JP" altLang="en-US" sz="900"/>
              <a:t>集会所を子育て支援拠点と活用している。</a:t>
            </a:r>
          </a:p>
          <a:p>
            <a:pPr marL="171450" indent="-171450">
              <a:buFont typeface="Arial" panose="020B0604020202020204" pitchFamily="34" charset="0"/>
              <a:buChar char="•"/>
            </a:pPr>
            <a:r>
              <a:rPr lang="ja-JP" altLang="en-US" sz="900"/>
              <a:t>若者の居場所提供、学習支援、食事提供、ギフテッド児童支援、不登校支援など</a:t>
            </a:r>
          </a:p>
          <a:p>
            <a:pPr marL="171450" indent="-171450">
              <a:buFont typeface="Arial" panose="020B0604020202020204" pitchFamily="34" charset="0"/>
              <a:buChar char="•"/>
            </a:pPr>
            <a:r>
              <a:rPr lang="ja-JP" altLang="en-US" sz="900"/>
              <a:t>自由来館機能、子ども食堂</a:t>
            </a:r>
          </a:p>
          <a:p>
            <a:pPr marL="171450" indent="-171450">
              <a:buFont typeface="Arial" panose="020B0604020202020204" pitchFamily="34" charset="0"/>
              <a:buChar char="•"/>
            </a:pPr>
            <a:r>
              <a:rPr lang="ja-JP" altLang="en-US" sz="900"/>
              <a:t>児童館、子育て支援拠点</a:t>
            </a:r>
          </a:p>
          <a:p>
            <a:pPr marL="171450" indent="-171450">
              <a:buFont typeface="Arial" panose="020B0604020202020204" pitchFamily="34" charset="0"/>
              <a:buChar char="•"/>
            </a:pPr>
            <a:r>
              <a:rPr lang="ja-JP" altLang="en-US" sz="900"/>
              <a:t>子育て支援拠点、保健センター機能</a:t>
            </a:r>
          </a:p>
          <a:p>
            <a:pPr marL="171450" indent="-171450">
              <a:buFont typeface="Arial" panose="020B0604020202020204" pitchFamily="34" charset="0"/>
              <a:buChar char="•"/>
            </a:pPr>
            <a:r>
              <a:rPr lang="ja-JP" altLang="en-US" sz="900"/>
              <a:t>子ども若者総合相談窓口、ひきこもり支援推進事業</a:t>
            </a:r>
          </a:p>
          <a:p>
            <a:pPr marL="171450" indent="-171450">
              <a:buFont typeface="Arial" panose="020B0604020202020204" pitchFamily="34" charset="0"/>
              <a:buChar char="•"/>
            </a:pPr>
            <a:r>
              <a:rPr lang="ja-JP" altLang="en-US" sz="900"/>
              <a:t>教育相談センター、教育支援センター（不登校対策）</a:t>
            </a:r>
          </a:p>
          <a:p>
            <a:pPr marL="171450" indent="-171450">
              <a:buFont typeface="Arial" panose="020B0604020202020204" pitchFamily="34" charset="0"/>
              <a:buChar char="•"/>
            </a:pPr>
            <a:r>
              <a:rPr lang="ja-JP" altLang="en-US" sz="900"/>
              <a:t>こども家庭センター・子育て支援拠点事業</a:t>
            </a:r>
          </a:p>
          <a:p>
            <a:pPr marL="171450" indent="-171450">
              <a:buFont typeface="Arial" panose="020B0604020202020204" pitchFamily="34" charset="0"/>
              <a:buChar char="•"/>
            </a:pPr>
            <a:r>
              <a:rPr lang="ja-JP" altLang="en-US" sz="900"/>
              <a:t>こども・若者交流施設が併設されている。</a:t>
            </a:r>
          </a:p>
          <a:p>
            <a:endParaRPr lang="ja-JP" altLang="en-US" sz="900"/>
          </a:p>
          <a:p>
            <a:endParaRPr lang="ja-JP" altLang="en-US" sz="900"/>
          </a:p>
          <a:p>
            <a:pPr marL="92075" indent="-92075">
              <a:buFont typeface="Arial" panose="020B0604020202020204" pitchFamily="34" charset="0"/>
              <a:buChar char="•"/>
            </a:pPr>
            <a:endParaRPr lang="en-US" altLang="ja-JP" sz="900"/>
          </a:p>
        </p:txBody>
      </p:sp>
      <p:sp>
        <p:nvSpPr>
          <p:cNvPr id="7" name="テキスト ボックス 6">
            <a:extLst>
              <a:ext uri="{FF2B5EF4-FFF2-40B4-BE49-F238E27FC236}">
                <a16:creationId xmlns:a16="http://schemas.microsoft.com/office/drawing/2014/main" id="{DA0DCAAA-F233-81AC-8DA1-17904CA4A56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F115FB42-B5D7-F63F-23FE-0ADF0855A719}"/>
              </a:ext>
            </a:extLst>
          </p:cNvPr>
          <p:cNvGraphicFramePr>
            <a:graphicFrameLocks noGrp="1"/>
          </p:cNvGraphicFramePr>
          <p:nvPr>
            <p:extLst>
              <p:ext uri="{D42A27DB-BD31-4B8C-83A1-F6EECF244321}">
                <p14:modId xmlns:p14="http://schemas.microsoft.com/office/powerpoint/2010/main" val="52272991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Q18.</a:t>
                      </a:r>
                      <a:r>
                        <a:rPr kumimoji="1" lang="ja-JP" altLang="en-US" sz="1100" b="0">
                          <a:solidFill>
                            <a:schemeClr val="tx1"/>
                          </a:solidFill>
                        </a:rPr>
                        <a:t>　本事業を実施している建物が持つ本事業以外の機能（その他の拠点機能）をお選びください。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62990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a:t>
            </a:r>
            <a:r>
              <a:rPr lang="ja-JP" altLang="en-US"/>
              <a:t>施設基本情報</a:t>
            </a:r>
            <a:r>
              <a:rPr kumimoji="1" lang="ja-JP" altLang="en-US"/>
              <a:t>　スティグマ対策</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本事業と同じ建物内で他事業を運営する建物を保有し、かつスティグマ対策を行っている施設</a:t>
            </a:r>
            <a:r>
              <a:rPr lang="ja-JP" altLang="en-US"/>
              <a:t>が</a:t>
            </a:r>
            <a:r>
              <a:rPr lang="en-US" altLang="ja-JP"/>
              <a:t>28.3%</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365914530"/>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Q19.</a:t>
                      </a:r>
                      <a:r>
                        <a:rPr kumimoji="1" lang="ja-JP" altLang="en-US" sz="1100" b="0">
                          <a:solidFill>
                            <a:schemeClr val="tx1"/>
                          </a:solidFill>
                        </a:rPr>
                        <a:t>　本事業を実施する建物内で他事業を実施している場合、本事業用の専用スペースを設置する中でスティグマ（</a:t>
                      </a:r>
                      <a:r>
                        <a:rPr kumimoji="1" lang="en-US" altLang="ja-JP" sz="1100" b="0">
                          <a:solidFill>
                            <a:schemeClr val="tx1"/>
                          </a:solidFill>
                        </a:rPr>
                        <a:t>※</a:t>
                      </a:r>
                      <a:r>
                        <a:rPr kumimoji="1" lang="ja-JP" altLang="en-US" sz="1100" b="0">
                          <a:solidFill>
                            <a:schemeClr val="tx1"/>
                          </a:solidFill>
                        </a:rPr>
                        <a:t>）対策を実施していますか。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スティグマとは、ある人や集団に対して、社会的に否定的なラベルや偏見が付けられ、それによって差別や排除が生じることを指します。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7" name="図 6">
            <a:extLst>
              <a:ext uri="{FF2B5EF4-FFF2-40B4-BE49-F238E27FC236}">
                <a16:creationId xmlns:a16="http://schemas.microsoft.com/office/drawing/2014/main" id="{DEA849CF-0E5F-43CA-6044-DA1EAF6AD514}"/>
              </a:ext>
            </a:extLst>
          </p:cNvPr>
          <p:cNvPicPr>
            <a:picLocks noChangeAspect="1"/>
          </p:cNvPicPr>
          <p:nvPr/>
        </p:nvPicPr>
        <p:blipFill>
          <a:blip r:embed="rId2"/>
          <a:stretch>
            <a:fillRect/>
          </a:stretch>
        </p:blipFill>
        <p:spPr>
          <a:xfrm>
            <a:off x="2250656" y="1747631"/>
            <a:ext cx="5404689" cy="4680000"/>
          </a:xfrm>
          <a:prstGeom prst="rect">
            <a:avLst/>
          </a:prstGeom>
        </p:spPr>
      </p:pic>
    </p:spTree>
    <p:extLst>
      <p:ext uri="{BB962C8B-B14F-4D97-AF65-F5344CB8AC3E}">
        <p14:creationId xmlns:p14="http://schemas.microsoft.com/office/powerpoint/2010/main" val="1043967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D84AB-B539-F1B7-BD55-D512770F0F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AD5029-6CF0-E2AF-773E-95E388127389}"/>
              </a:ext>
            </a:extLst>
          </p:cNvPr>
          <p:cNvSpPr>
            <a:spLocks noGrp="1"/>
          </p:cNvSpPr>
          <p:nvPr>
            <p:ph type="title"/>
          </p:nvPr>
        </p:nvSpPr>
        <p:spPr/>
        <p:txBody>
          <a:bodyPr/>
          <a:lstStyle/>
          <a:p>
            <a:r>
              <a:rPr lang="ja-JP" altLang="en-US"/>
              <a:t>実施自治体　施設基本情報　スティグマ対策</a:t>
            </a:r>
            <a:endParaRPr kumimoji="1" lang="ja-JP" altLang="en-US"/>
          </a:p>
        </p:txBody>
      </p:sp>
      <p:sp>
        <p:nvSpPr>
          <p:cNvPr id="3" name="テキスト プレースホルダー 2">
            <a:extLst>
              <a:ext uri="{FF2B5EF4-FFF2-40B4-BE49-F238E27FC236}">
                <a16:creationId xmlns:a16="http://schemas.microsoft.com/office/drawing/2014/main" id="{E6539035-3DE3-733B-5A7A-B642229FD678}"/>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227B379F-75E8-6264-A3F3-D377A09C3DE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F495DA41-8352-2E89-E7D7-F13881CF11F2}"/>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施設・空間の使い方・動線管理</a:t>
            </a:r>
          </a:p>
          <a:p>
            <a:pPr marL="171450" indent="-171450">
              <a:buFont typeface="Arial" panose="020B0604020202020204" pitchFamily="34" charset="0"/>
              <a:buChar char="•"/>
            </a:pPr>
            <a:r>
              <a:rPr lang="ja-JP" altLang="en-US" sz="900"/>
              <a:t>同一建物内だが、玄関入口は別で活動等は内部の往来を規制している。</a:t>
            </a:r>
          </a:p>
          <a:p>
            <a:pPr marL="171450" indent="-171450">
              <a:buFont typeface="Arial" panose="020B0604020202020204" pitchFamily="34" charset="0"/>
              <a:buChar char="•"/>
            </a:pPr>
            <a:r>
              <a:rPr lang="ja-JP" altLang="en-US" sz="900"/>
              <a:t>看板等を設置せず、入口も分けることで他事業に来る業者や来客の目に触れる機会をなくしている。</a:t>
            </a:r>
          </a:p>
          <a:p>
            <a:pPr marL="171450" indent="-171450">
              <a:buFont typeface="Arial" panose="020B0604020202020204" pitchFamily="34" charset="0"/>
              <a:buChar char="•"/>
            </a:pPr>
            <a:r>
              <a:rPr lang="ja-JP" altLang="en-US" sz="900"/>
              <a:t>事業実施スペースと他の事業スペースは、必要時はすぐに行き来できるが、原則施錠し、こどもが別エリアに侵入したり、別エリアの来所者から事業の様子が見えないようにしている。</a:t>
            </a:r>
          </a:p>
          <a:p>
            <a:pPr marL="171450" indent="-171450">
              <a:buFont typeface="Arial" panose="020B0604020202020204" pitchFamily="34" charset="0"/>
              <a:buChar char="•"/>
            </a:pPr>
            <a:r>
              <a:rPr lang="ja-JP" altLang="en-US" sz="900"/>
              <a:t>建物内の一部の部屋で実施しており、外から見て何の部屋かわからないようになっている。</a:t>
            </a:r>
          </a:p>
          <a:p>
            <a:pPr marL="171450" indent="-171450">
              <a:buFont typeface="Arial" panose="020B0604020202020204" pitchFamily="34" charset="0"/>
              <a:buChar char="•"/>
            </a:pPr>
            <a:r>
              <a:rPr lang="ja-JP" altLang="en-US" sz="900"/>
              <a:t>食事の場所および学習場所は、外から見えないようカーテンを使用</a:t>
            </a:r>
          </a:p>
          <a:p>
            <a:pPr marL="171450" indent="-171450">
              <a:buFont typeface="Arial" panose="020B0604020202020204" pitchFamily="34" charset="0"/>
              <a:buChar char="•"/>
            </a:pPr>
            <a:r>
              <a:rPr lang="ja-JP" altLang="en-US" sz="900"/>
              <a:t>通りに面していないところに別入り口を設けている。</a:t>
            </a:r>
          </a:p>
          <a:p>
            <a:pPr marL="171450" indent="-171450">
              <a:buFont typeface="Arial" panose="020B0604020202020204" pitchFamily="34" charset="0"/>
              <a:buChar char="•"/>
            </a:pPr>
            <a:r>
              <a:rPr lang="ja-JP" altLang="en-US" sz="900"/>
              <a:t>施設と拠点の子どもの出入り口を分けている</a:t>
            </a:r>
          </a:p>
          <a:p>
            <a:pPr marL="171450" indent="-171450">
              <a:buFont typeface="Arial" panose="020B0604020202020204" pitchFamily="34" charset="0"/>
              <a:buChar char="•"/>
            </a:pPr>
            <a:r>
              <a:rPr lang="ja-JP" altLang="en-US" sz="900"/>
              <a:t>同敷地内別棟で実施している放課後児童健全育成事業の利用児童も児童育成支援拠点の建物内への行き来を可能としている（学習支援の一部を放課後児童健全育成事業を利用している児童も一緒に受けれるようにしている）</a:t>
            </a:r>
            <a:endParaRPr lang="en-US" altLang="ja-JP" sz="900"/>
          </a:p>
          <a:p>
            <a:pPr marL="171450" indent="-171450">
              <a:buFont typeface="Arial" panose="020B0604020202020204" pitchFamily="34" charset="0"/>
              <a:buChar char="•"/>
            </a:pPr>
            <a:r>
              <a:rPr lang="ja-JP" altLang="en-US" sz="900"/>
              <a:t>差別等にならないように出入りや個人情報の管理に注意している</a:t>
            </a:r>
            <a:endParaRPr lang="en-US" altLang="ja-JP" sz="900"/>
          </a:p>
          <a:p>
            <a:pPr marL="171450" indent="-171450">
              <a:buFont typeface="Arial" panose="020B0604020202020204" pitchFamily="34" charset="0"/>
              <a:buChar char="•"/>
            </a:pPr>
            <a:r>
              <a:rPr lang="ja-JP" altLang="en-US" sz="900"/>
              <a:t>専用スペースではないが、共有スペースで本事業以外の児童も利用していることで一定のスティグマ対策を行っている。</a:t>
            </a:r>
            <a:endParaRPr lang="en-US" altLang="ja-JP" sz="900"/>
          </a:p>
          <a:p>
            <a:pPr marL="171450" indent="-171450">
              <a:buFont typeface="Arial" panose="020B0604020202020204" pitchFamily="34" charset="0"/>
              <a:buChar char="•"/>
            </a:pPr>
            <a:r>
              <a:rPr lang="ja-JP" altLang="en-US" sz="900"/>
              <a:t>表札、看板等は設置せず、利用しやすい環境づくりを実施している</a:t>
            </a:r>
          </a:p>
          <a:p>
            <a:pPr marL="171450" indent="-171450">
              <a:buFont typeface="Arial" panose="020B0604020202020204" pitchFamily="34" charset="0"/>
              <a:buChar char="•"/>
            </a:pPr>
            <a:endParaRPr lang="ja-JP" altLang="en-US" sz="900"/>
          </a:p>
          <a:p>
            <a:r>
              <a:rPr lang="en-US" altLang="ja-JP" sz="900" b="1"/>
              <a:t>2. </a:t>
            </a:r>
            <a:r>
              <a:rPr lang="ja-JP" altLang="en-US" sz="900" b="1"/>
              <a:t>利用時間・曜日の工夫</a:t>
            </a:r>
          </a:p>
          <a:p>
            <a:pPr marL="171450" indent="-171450">
              <a:buFont typeface="Arial" panose="020B0604020202020204" pitchFamily="34" charset="0"/>
              <a:buChar char="•"/>
            </a:pPr>
            <a:r>
              <a:rPr lang="ja-JP" altLang="en-US" sz="900"/>
              <a:t>本事業の開所時間以外で他の事業を行っている。</a:t>
            </a:r>
          </a:p>
          <a:p>
            <a:pPr marL="171450" indent="-171450">
              <a:buFont typeface="Arial" panose="020B0604020202020204" pitchFamily="34" charset="0"/>
              <a:buChar char="•"/>
            </a:pPr>
            <a:r>
              <a:rPr lang="ja-JP" altLang="en-US" sz="900"/>
              <a:t>子ども食堂と児童育成支援拠点の活動日程がかぶらないように 実施している。</a:t>
            </a:r>
          </a:p>
          <a:p>
            <a:pPr marL="171450" indent="-171450">
              <a:buFont typeface="Arial" panose="020B0604020202020204" pitchFamily="34" charset="0"/>
              <a:buChar char="•"/>
            </a:pPr>
            <a:r>
              <a:rPr lang="ja-JP" altLang="en-US" sz="900"/>
              <a:t>時間帯を分けている</a:t>
            </a:r>
          </a:p>
          <a:p>
            <a:pPr marL="171450" indent="-171450">
              <a:buFont typeface="Arial" panose="020B0604020202020204" pitchFamily="34" charset="0"/>
              <a:buChar char="•"/>
            </a:pPr>
            <a:r>
              <a:rPr lang="ja-JP" altLang="en-US" sz="900"/>
              <a:t>利用時間を分けている</a:t>
            </a:r>
          </a:p>
          <a:p>
            <a:pPr marL="171450" indent="-171450">
              <a:buFont typeface="Arial" panose="020B0604020202020204" pitchFamily="34" charset="0"/>
              <a:buChar char="•"/>
            </a:pPr>
            <a:r>
              <a:rPr lang="ja-JP" altLang="en-US" sz="900"/>
              <a:t>実施曜日を分ける、同じ曜日の事業については児童の動線を事業ごとに変え接触が少ない状態にする、当法人が複数の預かり事業を行っているため、それらの事業と同様の児童として他事業の児童には伝えるように職員間で統一した</a:t>
            </a:r>
          </a:p>
          <a:p>
            <a:endParaRPr lang="en-US" altLang="ja-JP" sz="900" b="1"/>
          </a:p>
          <a:p>
            <a:endParaRPr lang="en-US" altLang="ja-JP" sz="900" b="1"/>
          </a:p>
          <a:p>
            <a:endParaRPr lang="en-US" altLang="ja-JP" sz="900" b="1"/>
          </a:p>
          <a:p>
            <a:endParaRPr lang="en-US" altLang="ja-JP" sz="900" b="1"/>
          </a:p>
          <a:p>
            <a:endParaRPr lang="en-US" altLang="ja-JP" sz="900" b="1"/>
          </a:p>
          <a:p>
            <a:r>
              <a:rPr lang="en-US" altLang="ja-JP" sz="900" b="1"/>
              <a:t>3. </a:t>
            </a:r>
            <a:r>
              <a:rPr lang="ja-JP" altLang="en-US" sz="900" b="1"/>
              <a:t>利用者・関係者への理解促進・説明</a:t>
            </a:r>
          </a:p>
          <a:p>
            <a:pPr marL="171450" indent="-171450">
              <a:buFont typeface="Arial" panose="020B0604020202020204" pitchFamily="34" charset="0"/>
              <a:buChar char="•"/>
            </a:pPr>
            <a:r>
              <a:rPr lang="ja-JP" altLang="en-US" sz="900"/>
              <a:t>使用する他団体（地元町内会など）に事業の説明をすることで必要性について理解を得ている</a:t>
            </a:r>
          </a:p>
          <a:p>
            <a:pPr marL="171450" indent="-171450">
              <a:buFont typeface="Arial" panose="020B0604020202020204" pitchFamily="34" charset="0"/>
              <a:buChar char="•"/>
            </a:pPr>
            <a:r>
              <a:rPr lang="ja-JP" altLang="en-US" sz="900"/>
              <a:t>事前に事業理念、事業内容の説明を行っている。福祉専門職による他事業実施のため職員の理解がある。</a:t>
            </a:r>
          </a:p>
          <a:p>
            <a:pPr marL="171450" indent="-171450">
              <a:buFont typeface="Arial" panose="020B0604020202020204" pitchFamily="34" charset="0"/>
              <a:buChar char="•"/>
            </a:pPr>
            <a:r>
              <a:rPr lang="ja-JP" altLang="en-US" sz="900"/>
              <a:t>利用者同士の交流が可能な他利用者に対して、本人の同意を得たうえで、本人の特性等を合わせて紹介している。</a:t>
            </a:r>
          </a:p>
          <a:p>
            <a:endParaRPr lang="en-US" altLang="ja-JP" sz="900" b="1"/>
          </a:p>
          <a:p>
            <a:r>
              <a:rPr lang="en-US" altLang="ja-JP" sz="900" b="1"/>
              <a:t>4. </a:t>
            </a:r>
            <a:r>
              <a:rPr lang="ja-JP" altLang="en-US" sz="900" b="1"/>
              <a:t>多様な利用者への対応・交流</a:t>
            </a:r>
          </a:p>
          <a:p>
            <a:pPr marL="171450" indent="-171450">
              <a:buFont typeface="Arial" panose="020B0604020202020204" pitchFamily="34" charset="0"/>
              <a:buChar char="•"/>
            </a:pPr>
            <a:r>
              <a:rPr lang="ja-JP" altLang="en-US" sz="900"/>
              <a:t>拠点そのものが、不登校等何らかの課題を抱える児童生徒・家庭が対象である</a:t>
            </a:r>
          </a:p>
          <a:p>
            <a:pPr marL="171450" indent="-171450">
              <a:buFont typeface="Arial" panose="020B0604020202020204" pitchFamily="34" charset="0"/>
              <a:buChar char="•"/>
            </a:pPr>
            <a:r>
              <a:rPr lang="ja-JP" altLang="en-US" sz="900"/>
              <a:t>本業であるフリースクールの児童・生徒との隔離を行わない環境を整備している。</a:t>
            </a:r>
          </a:p>
          <a:p>
            <a:pPr marL="171450" indent="-171450">
              <a:buFont typeface="Arial" panose="020B0604020202020204" pitchFamily="34" charset="0"/>
              <a:buChar char="•"/>
            </a:pPr>
            <a:r>
              <a:rPr lang="ja-JP" altLang="en-US" sz="900"/>
              <a:t>同じ施設内に別の設備を開所し、学校になじめない等の課題を抱えていない子どもたちも利用できるようにしている。</a:t>
            </a:r>
          </a:p>
          <a:p>
            <a:pPr marL="171450" indent="-171450">
              <a:buFont typeface="Arial" panose="020B0604020202020204" pitchFamily="34" charset="0"/>
              <a:buChar char="•"/>
            </a:pPr>
            <a:r>
              <a:rPr lang="ja-JP" altLang="en-US" sz="900"/>
              <a:t>サイクリストがトイレや自転車の修理に立ち寄れるサイクルオアシス、屋外の野菜づくりや建物管理をする高齢者や障がい者も訪れ、多様な方が来れる場所としていることで対策としている。</a:t>
            </a:r>
            <a:endParaRPr lang="en-US" altLang="ja-JP" sz="900"/>
          </a:p>
          <a:p>
            <a:pPr marL="171450" indent="-171450">
              <a:buFont typeface="Arial" panose="020B0604020202020204" pitchFamily="34" charset="0"/>
              <a:buChar char="•"/>
            </a:pPr>
            <a:r>
              <a:rPr lang="ja-JP" altLang="en-US" sz="900"/>
              <a:t>自由来館機能を併設することでスティグマ解消を図る</a:t>
            </a:r>
          </a:p>
          <a:p>
            <a:endParaRPr lang="en-US" altLang="ja-JP" sz="900" b="1"/>
          </a:p>
          <a:p>
            <a:r>
              <a:rPr lang="en-US" altLang="ja-JP" sz="900" b="1"/>
              <a:t>5. </a:t>
            </a:r>
            <a:r>
              <a:rPr lang="ja-JP" altLang="en-US" sz="900" b="1"/>
              <a:t>その他スティグマ・差別防止のための配慮・工夫</a:t>
            </a:r>
          </a:p>
          <a:p>
            <a:pPr marL="171450" indent="-171450">
              <a:buFont typeface="Arial" panose="020B0604020202020204" pitchFamily="34" charset="0"/>
              <a:buChar char="•"/>
            </a:pPr>
            <a:r>
              <a:rPr lang="ja-JP" altLang="en-US" sz="900"/>
              <a:t>ネグレクトケースの児童が体臭などで他の利用者からスティグマを抱かれないように、身だしなみの対策を講じている。</a:t>
            </a:r>
          </a:p>
          <a:p>
            <a:pPr marL="171450" indent="-171450">
              <a:buFont typeface="Arial" panose="020B0604020202020204" pitchFamily="34" charset="0"/>
              <a:buChar char="•"/>
            </a:pPr>
            <a:r>
              <a:rPr lang="ja-JP" altLang="en-US" sz="900"/>
              <a:t>募集段階で、保護者に対うして「生活困窮」という言葉を使わないようにしている。</a:t>
            </a:r>
          </a:p>
          <a:p>
            <a:pPr marL="171450" indent="-171450">
              <a:buFont typeface="Arial" panose="020B0604020202020204" pitchFamily="34" charset="0"/>
              <a:buChar char="•"/>
            </a:pPr>
            <a:r>
              <a:rPr lang="ja-JP" altLang="en-US" sz="900"/>
              <a:t>施設に通う児童に偏見を向けられないように、グレーゾーン家庭やその他の家庭にも一定数対応している</a:t>
            </a:r>
            <a:endParaRPr lang="en-US" altLang="ja-JP" sz="900"/>
          </a:p>
          <a:p>
            <a:pPr marL="171450" indent="-171450">
              <a:buFont typeface="Arial" panose="020B0604020202020204" pitchFamily="34" charset="0"/>
              <a:buChar char="•"/>
            </a:pPr>
            <a:r>
              <a:rPr lang="ja-JP" altLang="en-US" sz="900"/>
              <a:t>「児童育成支援拠点事業」の名称や事業の内容については表に出さずに運営している。</a:t>
            </a:r>
          </a:p>
          <a:p>
            <a:pPr marL="171450" indent="-171450">
              <a:buFont typeface="Arial" panose="020B0604020202020204" pitchFamily="34" charset="0"/>
              <a:buChar char="•"/>
            </a:pPr>
            <a:r>
              <a:rPr lang="ja-JP" altLang="en-US" sz="900"/>
              <a:t>施設利用者以外には、事業の内容について、詳細な説明を行わない。拠点名や場所も非公開としている。</a:t>
            </a:r>
            <a:endParaRPr lang="en-US" altLang="ja-JP" sz="900"/>
          </a:p>
          <a:p>
            <a:pPr marL="92075" indent="-92075">
              <a:buFont typeface="Arial" panose="020B0604020202020204" pitchFamily="34" charset="0"/>
              <a:buChar char="•"/>
            </a:pPr>
            <a:endParaRPr lang="en-US" altLang="ja-JP" sz="900"/>
          </a:p>
        </p:txBody>
      </p:sp>
      <p:sp>
        <p:nvSpPr>
          <p:cNvPr id="7" name="テキスト ボックス 6">
            <a:extLst>
              <a:ext uri="{FF2B5EF4-FFF2-40B4-BE49-F238E27FC236}">
                <a16:creationId xmlns:a16="http://schemas.microsoft.com/office/drawing/2014/main" id="{5608A66B-5C1A-4F19-56B0-8076E49FF0FF}"/>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6" name="表 5">
            <a:extLst>
              <a:ext uri="{FF2B5EF4-FFF2-40B4-BE49-F238E27FC236}">
                <a16:creationId xmlns:a16="http://schemas.microsoft.com/office/drawing/2014/main" id="{8E40CCCB-6317-96B9-0293-62083EE30249}"/>
              </a:ext>
            </a:extLst>
          </p:cNvPr>
          <p:cNvGraphicFramePr>
            <a:graphicFrameLocks noGrp="1"/>
          </p:cNvGraphicFramePr>
          <p:nvPr>
            <p:extLst>
              <p:ext uri="{D42A27DB-BD31-4B8C-83A1-F6EECF244321}">
                <p14:modId xmlns:p14="http://schemas.microsoft.com/office/powerpoint/2010/main" val="921459339"/>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Q19.</a:t>
                      </a:r>
                      <a:r>
                        <a:rPr kumimoji="1" lang="ja-JP" altLang="en-US" sz="1100" b="0">
                          <a:solidFill>
                            <a:schemeClr val="tx1"/>
                          </a:solidFill>
                        </a:rPr>
                        <a:t>　本事業を実施する建物内で他事業を実施している場合、本事業用の専用スペースを設置する中でスティグマ（</a:t>
                      </a:r>
                      <a:r>
                        <a:rPr kumimoji="1" lang="en-US" altLang="ja-JP" sz="1100" b="0">
                          <a:solidFill>
                            <a:schemeClr val="tx1"/>
                          </a:solidFill>
                        </a:rPr>
                        <a:t>※</a:t>
                      </a:r>
                      <a:r>
                        <a:rPr kumimoji="1" lang="ja-JP" altLang="en-US" sz="1100" b="0">
                          <a:solidFill>
                            <a:schemeClr val="tx1"/>
                          </a:solidFill>
                        </a:rPr>
                        <a:t>）対策を実施していますか。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スティグマとは、ある人や集団に対して、社会的に否定的なラベルや偏見が付けられ、それによって差別や排除が生じることを指します。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602990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人員配置</a:t>
            </a:r>
            <a:r>
              <a:rPr lang="ja-JP" altLang="en-US"/>
              <a:t>状況　職員人数</a:t>
            </a:r>
            <a:endParaRPr kumimoji="1" lang="ja-JP" altLang="en-US"/>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施設は常勤は</a:t>
            </a:r>
            <a:r>
              <a:rPr kumimoji="1" lang="en-US" altLang="ja-JP"/>
              <a:t>2</a:t>
            </a:r>
            <a:r>
              <a:rPr kumimoji="1" lang="ja-JP" altLang="en-US"/>
              <a:t>～３人、非常勤は</a:t>
            </a:r>
            <a:r>
              <a:rPr kumimoji="1" lang="en-US" altLang="ja-JP"/>
              <a:t>3</a:t>
            </a:r>
            <a:r>
              <a:rPr kumimoji="1" lang="ja-JP" altLang="en-US"/>
              <a:t>～</a:t>
            </a:r>
            <a:r>
              <a:rPr kumimoji="1" lang="en-US" altLang="ja-JP"/>
              <a:t>4</a:t>
            </a:r>
            <a:r>
              <a:rPr kumimoji="1" lang="ja-JP" altLang="en-US"/>
              <a:t>人、ボランティアは</a:t>
            </a:r>
            <a:r>
              <a:rPr kumimoji="1" lang="en-US" altLang="ja-JP"/>
              <a:t>1</a:t>
            </a:r>
            <a:r>
              <a:rPr kumimoji="1" lang="ja-JP" altLang="en-US"/>
              <a:t>人～２人</a:t>
            </a:r>
            <a:r>
              <a:rPr lang="ja-JP" altLang="en-US"/>
              <a:t>程度の職員が配置されている。</a:t>
            </a:r>
            <a:endParaRPr lang="en-US" altLang="ja-JP"/>
          </a:p>
          <a:p>
            <a:pPr marL="0" indent="0">
              <a:buNone/>
            </a:pPr>
            <a:r>
              <a:rPr lang="ja-JP" altLang="en-US"/>
              <a:t>１日の運営に必要な職員は</a:t>
            </a:r>
            <a:r>
              <a:rPr lang="en-US" altLang="ja-JP"/>
              <a:t>4</a:t>
            </a:r>
            <a:r>
              <a:rPr lang="ja-JP" altLang="en-US"/>
              <a:t>人～５人程度となっている。</a:t>
            </a:r>
            <a:endParaRPr kumimoji="1" lang="en-US" altLang="ja-JP"/>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874450887"/>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Q20.</a:t>
                      </a:r>
                      <a:r>
                        <a:rPr kumimoji="1" lang="ja-JP" altLang="en-US" sz="1100" b="0">
                          <a:solidFill>
                            <a:schemeClr val="tx1"/>
                          </a:solidFill>
                        </a:rPr>
                        <a:t>　実際に配置されている職員の人数について、職員の合計人数、</a:t>
                      </a:r>
                      <a:r>
                        <a:rPr kumimoji="1" lang="en-US" altLang="ja-JP" sz="1100" b="0">
                          <a:solidFill>
                            <a:schemeClr val="tx1"/>
                          </a:solidFill>
                        </a:rPr>
                        <a:t>1</a:t>
                      </a:r>
                      <a:r>
                        <a:rPr kumimoji="1" lang="ja-JP" altLang="en-US" sz="1100" b="0">
                          <a:solidFill>
                            <a:schemeClr val="tx1"/>
                          </a:solidFill>
                        </a:rPr>
                        <a:t>日に必要な平均的な人数をご記入ください。</a:t>
                      </a:r>
                      <a:r>
                        <a:rPr kumimoji="1" lang="en-US" altLang="ja-JP" sz="1100" b="0">
                          <a:solidFill>
                            <a:schemeClr val="tx1"/>
                          </a:solidFill>
                        </a:rPr>
                        <a:t>【</a:t>
                      </a:r>
                      <a:r>
                        <a:rPr kumimoji="1" lang="ja-JP" altLang="en-US" sz="1100" b="0">
                          <a:solidFill>
                            <a:schemeClr val="tx1"/>
                          </a:solidFill>
                        </a:rPr>
                        <a:t>自由回答（数値）</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ボランティアとは、雇用契約に基づく報酬を支払わない職員を指します。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n=104</a:t>
                      </a:r>
                      <a:r>
                        <a:rPr kumimoji="1" lang="ja-JP" altLang="en-US" sz="1100" b="0">
                          <a:solidFill>
                            <a:schemeClr val="tx1"/>
                          </a:solidFill>
                        </a:rPr>
                        <a:t>、件）</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8" name="グラフ 7">
            <a:extLst>
              <a:ext uri="{FF2B5EF4-FFF2-40B4-BE49-F238E27FC236}">
                <a16:creationId xmlns:a16="http://schemas.microsoft.com/office/drawing/2014/main" id="{78128A7E-6665-3B55-58B7-05109158DE6C}"/>
              </a:ext>
            </a:extLst>
          </p:cNvPr>
          <p:cNvGraphicFramePr>
            <a:graphicFrameLocks/>
          </p:cNvGraphicFramePr>
          <p:nvPr>
            <p:extLst>
              <p:ext uri="{D42A27DB-BD31-4B8C-83A1-F6EECF244321}">
                <p14:modId xmlns:p14="http://schemas.microsoft.com/office/powerpoint/2010/main" val="2900891586"/>
              </p:ext>
            </p:extLst>
          </p:nvPr>
        </p:nvGraphicFramePr>
        <p:xfrm>
          <a:off x="327908" y="1974055"/>
          <a:ext cx="478155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56614B89-8735-4217-B97A-552EDC6E3F37}"/>
              </a:ext>
            </a:extLst>
          </p:cNvPr>
          <p:cNvGraphicFramePr>
            <a:graphicFrameLocks/>
          </p:cNvGraphicFramePr>
          <p:nvPr>
            <p:extLst>
              <p:ext uri="{D42A27DB-BD31-4B8C-83A1-F6EECF244321}">
                <p14:modId xmlns:p14="http://schemas.microsoft.com/office/powerpoint/2010/main" val="3401845856"/>
              </p:ext>
            </p:extLst>
          </p:nvPr>
        </p:nvGraphicFramePr>
        <p:xfrm>
          <a:off x="4996834" y="2096319"/>
          <a:ext cx="4781550" cy="3159493"/>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3AB58D10-AFD5-6F2B-A0AE-3BA64B2D3C37}"/>
              </a:ext>
            </a:extLst>
          </p:cNvPr>
          <p:cNvSpPr txBox="1"/>
          <p:nvPr/>
        </p:nvSpPr>
        <p:spPr>
          <a:xfrm>
            <a:off x="1437870" y="1806953"/>
            <a:ext cx="2449002"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合計人数</a:t>
            </a:r>
          </a:p>
        </p:txBody>
      </p:sp>
      <p:sp>
        <p:nvSpPr>
          <p:cNvPr id="12" name="テキスト ボックス 11">
            <a:extLst>
              <a:ext uri="{FF2B5EF4-FFF2-40B4-BE49-F238E27FC236}">
                <a16:creationId xmlns:a16="http://schemas.microsoft.com/office/drawing/2014/main" id="{53629B80-AED6-59AA-5E5E-F33BFCDD41A0}"/>
              </a:ext>
            </a:extLst>
          </p:cNvPr>
          <p:cNvSpPr txBox="1"/>
          <p:nvPr/>
        </p:nvSpPr>
        <p:spPr>
          <a:xfrm>
            <a:off x="6076354" y="1806953"/>
            <a:ext cx="2449002"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日に必要な平均人数</a:t>
            </a:r>
          </a:p>
        </p:txBody>
      </p:sp>
      <p:graphicFrame>
        <p:nvGraphicFramePr>
          <p:cNvPr id="15" name="表 14">
            <a:extLst>
              <a:ext uri="{FF2B5EF4-FFF2-40B4-BE49-F238E27FC236}">
                <a16:creationId xmlns:a16="http://schemas.microsoft.com/office/drawing/2014/main" id="{F65D0E41-9CC9-BC57-0338-9D0E1162831C}"/>
              </a:ext>
            </a:extLst>
          </p:cNvPr>
          <p:cNvGraphicFramePr>
            <a:graphicFrameLocks noGrp="1"/>
          </p:cNvGraphicFramePr>
          <p:nvPr>
            <p:extLst>
              <p:ext uri="{D42A27DB-BD31-4B8C-83A1-F6EECF244321}">
                <p14:modId xmlns:p14="http://schemas.microsoft.com/office/powerpoint/2010/main" val="951786435"/>
              </p:ext>
            </p:extLst>
          </p:nvPr>
        </p:nvGraphicFramePr>
        <p:xfrm>
          <a:off x="1133943" y="5403055"/>
          <a:ext cx="3169480" cy="802005"/>
        </p:xfrm>
        <a:graphic>
          <a:graphicData uri="http://schemas.openxmlformats.org/drawingml/2006/table">
            <a:tbl>
              <a:tblPr firstRow="1" bandRow="1">
                <a:tableStyleId>{2D5ABB26-0587-4C30-8999-92F81FD0307C}</a:tableStyleId>
              </a:tblPr>
              <a:tblGrid>
                <a:gridCol w="792370">
                  <a:extLst>
                    <a:ext uri="{9D8B030D-6E8A-4147-A177-3AD203B41FA5}">
                      <a16:colId xmlns:a16="http://schemas.microsoft.com/office/drawing/2014/main" val="1506586698"/>
                    </a:ext>
                  </a:extLst>
                </a:gridCol>
                <a:gridCol w="792370">
                  <a:extLst>
                    <a:ext uri="{9D8B030D-6E8A-4147-A177-3AD203B41FA5}">
                      <a16:colId xmlns:a16="http://schemas.microsoft.com/office/drawing/2014/main" val="1446604300"/>
                    </a:ext>
                  </a:extLst>
                </a:gridCol>
                <a:gridCol w="792370">
                  <a:extLst>
                    <a:ext uri="{9D8B030D-6E8A-4147-A177-3AD203B41FA5}">
                      <a16:colId xmlns:a16="http://schemas.microsoft.com/office/drawing/2014/main" val="2021562266"/>
                    </a:ext>
                  </a:extLst>
                </a:gridCol>
                <a:gridCol w="792370">
                  <a:extLst>
                    <a:ext uri="{9D8B030D-6E8A-4147-A177-3AD203B41FA5}">
                      <a16:colId xmlns:a16="http://schemas.microsoft.com/office/drawing/2014/main" val="1828550283"/>
                    </a:ext>
                  </a:extLst>
                </a:gridCol>
              </a:tblGrid>
              <a:tr h="181787">
                <a:tc>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常勤（人）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非常勤（人）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ボランティア（人）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461834"/>
                  </a:ext>
                </a:extLst>
              </a:tr>
              <a:tr h="181787">
                <a:tc>
                  <a:txBody>
                    <a:bodyPr/>
                    <a:lstStyle/>
                    <a:p>
                      <a:r>
                        <a:rPr kumimoji="1" lang="ja-JP" altLang="en-US" sz="1000"/>
                        <a:t>平均値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807798"/>
                  </a:ext>
                </a:extLst>
              </a:tr>
              <a:tr h="181787">
                <a:tc>
                  <a:txBody>
                    <a:bodyPr/>
                    <a:lstStyle/>
                    <a:p>
                      <a:r>
                        <a:rPr kumimoji="1" lang="ja-JP" altLang="en-US" sz="1000"/>
                        <a:t>中央値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PｺﾞｼｯｸM" panose="020B0600000000000000" pitchFamily="50" charset="-128"/>
                          <a:ea typeface="HGPｺﾞｼｯｸM" panose="020B0600000000000000" pitchFamily="50" charset="-128"/>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246921"/>
                  </a:ext>
                </a:extLst>
              </a:tr>
            </a:tbl>
          </a:graphicData>
        </a:graphic>
      </p:graphicFrame>
      <p:graphicFrame>
        <p:nvGraphicFramePr>
          <p:cNvPr id="16" name="表 15">
            <a:extLst>
              <a:ext uri="{FF2B5EF4-FFF2-40B4-BE49-F238E27FC236}">
                <a16:creationId xmlns:a16="http://schemas.microsoft.com/office/drawing/2014/main" id="{062FF0F2-331B-BB9B-E73E-BA7478A3CF6E}"/>
              </a:ext>
            </a:extLst>
          </p:cNvPr>
          <p:cNvGraphicFramePr>
            <a:graphicFrameLocks noGrp="1"/>
          </p:cNvGraphicFramePr>
          <p:nvPr>
            <p:extLst>
              <p:ext uri="{D42A27DB-BD31-4B8C-83A1-F6EECF244321}">
                <p14:modId xmlns:p14="http://schemas.microsoft.com/office/powerpoint/2010/main" val="3803326977"/>
              </p:ext>
            </p:extLst>
          </p:nvPr>
        </p:nvGraphicFramePr>
        <p:xfrm>
          <a:off x="5915493" y="5403055"/>
          <a:ext cx="3169480" cy="802005"/>
        </p:xfrm>
        <a:graphic>
          <a:graphicData uri="http://schemas.openxmlformats.org/drawingml/2006/table">
            <a:tbl>
              <a:tblPr firstRow="1" bandRow="1">
                <a:tableStyleId>{2D5ABB26-0587-4C30-8999-92F81FD0307C}</a:tableStyleId>
              </a:tblPr>
              <a:tblGrid>
                <a:gridCol w="792370">
                  <a:extLst>
                    <a:ext uri="{9D8B030D-6E8A-4147-A177-3AD203B41FA5}">
                      <a16:colId xmlns:a16="http://schemas.microsoft.com/office/drawing/2014/main" val="1506586698"/>
                    </a:ext>
                  </a:extLst>
                </a:gridCol>
                <a:gridCol w="792370">
                  <a:extLst>
                    <a:ext uri="{9D8B030D-6E8A-4147-A177-3AD203B41FA5}">
                      <a16:colId xmlns:a16="http://schemas.microsoft.com/office/drawing/2014/main" val="1446604300"/>
                    </a:ext>
                  </a:extLst>
                </a:gridCol>
                <a:gridCol w="792370">
                  <a:extLst>
                    <a:ext uri="{9D8B030D-6E8A-4147-A177-3AD203B41FA5}">
                      <a16:colId xmlns:a16="http://schemas.microsoft.com/office/drawing/2014/main" val="2021562266"/>
                    </a:ext>
                  </a:extLst>
                </a:gridCol>
                <a:gridCol w="792370">
                  <a:extLst>
                    <a:ext uri="{9D8B030D-6E8A-4147-A177-3AD203B41FA5}">
                      <a16:colId xmlns:a16="http://schemas.microsoft.com/office/drawing/2014/main" val="1828550283"/>
                    </a:ext>
                  </a:extLst>
                </a:gridCol>
              </a:tblGrid>
              <a:tr h="181787">
                <a:tc>
                  <a:txBody>
                    <a:bodyPr/>
                    <a:lstStyle/>
                    <a:p>
                      <a:endParaRPr kumimoji="1" lang="ja-JP"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常勤（人）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非常勤（人）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HGPｺﾞｼｯｸM" panose="020B0600000000000000" pitchFamily="50" charset="-128"/>
                          <a:ea typeface="HGPｺﾞｼｯｸM" panose="020B0600000000000000" pitchFamily="50" charset="-128"/>
                        </a:rPr>
                        <a:t>ボランティア（人）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7461834"/>
                  </a:ext>
                </a:extLst>
              </a:tr>
              <a:tr h="181787">
                <a:tc>
                  <a:txBody>
                    <a:bodyPr/>
                    <a:lstStyle/>
                    <a:p>
                      <a:r>
                        <a:rPr kumimoji="1" lang="ja-JP" altLang="en-US" sz="1000"/>
                        <a:t>平均値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807798"/>
                  </a:ext>
                </a:extLst>
              </a:tr>
              <a:tr h="181787">
                <a:tc>
                  <a:txBody>
                    <a:bodyPr/>
                    <a:lstStyle/>
                    <a:p>
                      <a:r>
                        <a:rPr kumimoji="1" lang="ja-JP" altLang="en-US" sz="1000"/>
                        <a:t>中央値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HGPｺﾞｼｯｸM" panose="020B0600000000000000" pitchFamily="50" charset="-128"/>
                          <a:ea typeface="HGPｺﾞｼｯｸM" panose="020B0600000000000000" pitchFamily="50" charset="-128"/>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246921"/>
                  </a:ext>
                </a:extLst>
              </a:tr>
            </a:tbl>
          </a:graphicData>
        </a:graphic>
      </p:graphicFrame>
    </p:spTree>
    <p:extLst>
      <p:ext uri="{BB962C8B-B14F-4D97-AF65-F5344CB8AC3E}">
        <p14:creationId xmlns:p14="http://schemas.microsoft.com/office/powerpoint/2010/main" val="974244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a:t>
            </a:r>
            <a:r>
              <a:rPr lang="ja-JP" altLang="en-US"/>
              <a:t>人員配置状況</a:t>
            </a:r>
            <a:r>
              <a:rPr kumimoji="1" lang="ja-JP" altLang="en-US"/>
              <a:t>　人材確保の方法</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施設の人材確保方法として拠点勤務者・利用者からの紹介が</a:t>
            </a:r>
            <a:r>
              <a:rPr lang="en-US" altLang="ja-JP"/>
              <a:t>51.9%</a:t>
            </a:r>
            <a:r>
              <a:rPr lang="ja-JP" altLang="en-US"/>
              <a:t>と最も多い。</a:t>
            </a: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255277883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Q21.</a:t>
                      </a:r>
                      <a:r>
                        <a:rPr kumimoji="1" lang="ja-JP" altLang="en-US" sz="1100" b="0">
                          <a:solidFill>
                            <a:schemeClr val="tx1"/>
                          </a:solidFill>
                        </a:rPr>
                        <a:t>　人材確保の方法について該当するものをすべてお選びください。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4EEECE80-5752-EE77-CD50-6B38A60D0273}"/>
              </a:ext>
            </a:extLst>
          </p:cNvPr>
          <p:cNvPicPr>
            <a:picLocks noChangeAspect="1"/>
          </p:cNvPicPr>
          <p:nvPr/>
        </p:nvPicPr>
        <p:blipFill>
          <a:blip r:embed="rId2"/>
          <a:stretch>
            <a:fillRect/>
          </a:stretch>
        </p:blipFill>
        <p:spPr>
          <a:xfrm>
            <a:off x="-387096" y="2108892"/>
            <a:ext cx="8516112" cy="3579114"/>
          </a:xfrm>
          <a:prstGeom prst="rect">
            <a:avLst/>
          </a:prstGeom>
        </p:spPr>
      </p:pic>
    </p:spTree>
    <p:extLst>
      <p:ext uri="{BB962C8B-B14F-4D97-AF65-F5344CB8AC3E}">
        <p14:creationId xmlns:p14="http://schemas.microsoft.com/office/powerpoint/2010/main" val="167714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39ED-AA9A-A440-44F5-9A1E256FDD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AF1093-7BA6-2796-C2C2-0C4CB828A094}"/>
              </a:ext>
            </a:extLst>
          </p:cNvPr>
          <p:cNvSpPr>
            <a:spLocks noGrp="1"/>
          </p:cNvSpPr>
          <p:nvPr>
            <p:ph type="title"/>
          </p:nvPr>
        </p:nvSpPr>
        <p:spPr/>
        <p:txBody>
          <a:bodyPr/>
          <a:lstStyle/>
          <a:p>
            <a:r>
              <a:rPr lang="ja-JP" altLang="en-US"/>
              <a:t>実施自治体　人員配置状況　人材確保の方法</a:t>
            </a:r>
            <a:endParaRPr kumimoji="1" lang="ja-JP" altLang="en-US"/>
          </a:p>
        </p:txBody>
      </p:sp>
      <p:sp>
        <p:nvSpPr>
          <p:cNvPr id="3" name="テキスト プレースホルダー 2">
            <a:extLst>
              <a:ext uri="{FF2B5EF4-FFF2-40B4-BE49-F238E27FC236}">
                <a16:creationId xmlns:a16="http://schemas.microsoft.com/office/drawing/2014/main" id="{B4A34BF5-4584-FEE9-006F-9DFE709A7BE3}"/>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1F0AFAA2-ABDC-D22C-8A6C-9F32C3CA3894}"/>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8DE9B38C-C254-E8EC-7F34-FE3A3DBE88FE}"/>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委託・事業者裁量による人材確保</a:t>
            </a:r>
          </a:p>
          <a:p>
            <a:pPr marL="171450" indent="-171450">
              <a:buFont typeface="Arial" panose="020B0604020202020204" pitchFamily="34" charset="0"/>
              <a:buChar char="•"/>
            </a:pPr>
            <a:r>
              <a:rPr lang="ja-JP" altLang="en-US" sz="900"/>
              <a:t>委託事業所に一任している。</a:t>
            </a:r>
          </a:p>
          <a:p>
            <a:pPr marL="171450" indent="-171450">
              <a:buFont typeface="Arial" panose="020B0604020202020204" pitchFamily="34" charset="0"/>
              <a:buChar char="•"/>
            </a:pPr>
            <a:r>
              <a:rPr lang="ja-JP" altLang="en-US" sz="900"/>
              <a:t>人材確保については事業所に任せている。</a:t>
            </a:r>
          </a:p>
          <a:p>
            <a:pPr marL="171450" indent="-171450">
              <a:buFont typeface="Arial" panose="020B0604020202020204" pitchFamily="34" charset="0"/>
              <a:buChar char="•"/>
            </a:pPr>
            <a:r>
              <a:rPr lang="ja-JP" altLang="en-US" sz="900"/>
              <a:t>委託先に委ねている。</a:t>
            </a:r>
          </a:p>
          <a:p>
            <a:pPr marL="171450" indent="-171450">
              <a:buFont typeface="Arial" panose="020B0604020202020204" pitchFamily="34" charset="0"/>
              <a:buChar char="•"/>
            </a:pPr>
            <a:r>
              <a:rPr lang="ja-JP" altLang="en-US" sz="900"/>
              <a:t>実施事業者の裁量により。</a:t>
            </a:r>
          </a:p>
          <a:p>
            <a:pPr marL="171450" indent="-171450">
              <a:buFont typeface="Arial" panose="020B0604020202020204" pitchFamily="34" charset="0"/>
              <a:buChar char="•"/>
            </a:pPr>
            <a:r>
              <a:rPr lang="ja-JP" altLang="en-US" sz="900"/>
              <a:t>委託先法人が法人内で要件を満たす支援員を募集し、確保。</a:t>
            </a:r>
            <a:endParaRPr lang="en-US" altLang="ja-JP" sz="900"/>
          </a:p>
          <a:p>
            <a:pPr marL="171450" indent="-171450">
              <a:buFont typeface="Arial" panose="020B0604020202020204" pitchFamily="34" charset="0"/>
              <a:buChar char="•"/>
            </a:pPr>
            <a:endParaRPr lang="ja-JP" altLang="en-US" sz="900"/>
          </a:p>
          <a:p>
            <a:r>
              <a:rPr lang="en-US" altLang="ja-JP" sz="900" b="1"/>
              <a:t>2. </a:t>
            </a:r>
            <a:r>
              <a:rPr lang="ja-JP" altLang="en-US" sz="900" b="1"/>
              <a:t>法人・団体内での人材活用・募集</a:t>
            </a:r>
          </a:p>
          <a:p>
            <a:pPr marL="171450" indent="-171450">
              <a:buFont typeface="Arial" panose="020B0604020202020204" pitchFamily="34" charset="0"/>
              <a:buChar char="•"/>
            </a:pPr>
            <a:r>
              <a:rPr lang="ja-JP" altLang="en-US" sz="900"/>
              <a:t>法人内の異動</a:t>
            </a:r>
          </a:p>
          <a:p>
            <a:pPr marL="171450" indent="-171450">
              <a:buFont typeface="Arial" panose="020B0604020202020204" pitchFamily="34" charset="0"/>
              <a:buChar char="•"/>
            </a:pPr>
            <a:r>
              <a:rPr lang="ja-JP" altLang="en-US" sz="900"/>
              <a:t>既存の職員、登録者の活用</a:t>
            </a:r>
          </a:p>
          <a:p>
            <a:pPr marL="171450" indent="-171450">
              <a:buFont typeface="Arial" panose="020B0604020202020204" pitchFamily="34" charset="0"/>
              <a:buChar char="•"/>
            </a:pPr>
            <a:r>
              <a:rPr lang="ja-JP" altLang="en-US" sz="900"/>
              <a:t>法人職員からの紹介</a:t>
            </a:r>
          </a:p>
          <a:p>
            <a:pPr marL="171450" indent="-171450">
              <a:buFont typeface="Arial" panose="020B0604020202020204" pitchFamily="34" charset="0"/>
              <a:buChar char="•"/>
            </a:pPr>
            <a:r>
              <a:rPr lang="ja-JP" altLang="en-US" sz="900"/>
              <a:t>運営法人の別事業からの配置転換</a:t>
            </a:r>
          </a:p>
          <a:p>
            <a:pPr marL="171450" indent="-171450">
              <a:buFont typeface="Arial" panose="020B0604020202020204" pitchFamily="34" charset="0"/>
              <a:buChar char="•"/>
            </a:pPr>
            <a:r>
              <a:rPr lang="ja-JP" altLang="en-US" sz="900"/>
              <a:t>運営母体であるＮＰＯ法人へ登録しているボランティアスタッフへ募集をかけています。</a:t>
            </a:r>
          </a:p>
          <a:p>
            <a:pPr marL="171450" indent="-171450">
              <a:buFont typeface="Arial" panose="020B0604020202020204" pitchFamily="34" charset="0"/>
              <a:buChar char="•"/>
            </a:pPr>
            <a:r>
              <a:rPr lang="ja-JP" altLang="en-US" sz="900"/>
              <a:t>団体独自</a:t>
            </a:r>
          </a:p>
          <a:p>
            <a:endParaRPr lang="ja-JP" altLang="en-US" sz="900"/>
          </a:p>
          <a:p>
            <a:r>
              <a:rPr lang="en-US" altLang="ja-JP" sz="900" b="1"/>
              <a:t>3. </a:t>
            </a:r>
            <a:r>
              <a:rPr lang="ja-JP" altLang="en-US" sz="900" b="1"/>
              <a:t>紹介・関係機関からの人材確保</a:t>
            </a:r>
          </a:p>
          <a:p>
            <a:pPr marL="171450" indent="-171450">
              <a:buFont typeface="Arial" panose="020B0604020202020204" pitchFamily="34" charset="0"/>
              <a:buChar char="•"/>
            </a:pPr>
            <a:r>
              <a:rPr lang="ja-JP" altLang="en-US" sz="900"/>
              <a:t>社会福祉協議会勤務者からの紹介</a:t>
            </a:r>
          </a:p>
          <a:p>
            <a:pPr marL="171450" indent="-171450">
              <a:buFont typeface="Arial" panose="020B0604020202020204" pitchFamily="34" charset="0"/>
              <a:buChar char="•"/>
            </a:pPr>
            <a:r>
              <a:rPr lang="ja-JP" altLang="en-US" sz="900"/>
              <a:t>関係機関からの紹介</a:t>
            </a:r>
          </a:p>
          <a:p>
            <a:pPr marL="171450" indent="-171450">
              <a:buFont typeface="Arial" panose="020B0604020202020204" pitchFamily="34" charset="0"/>
              <a:buChar char="•"/>
            </a:pPr>
            <a:r>
              <a:rPr lang="ja-JP" altLang="en-US" sz="900"/>
              <a:t>市からの紹介、大学等に協力を依頼。</a:t>
            </a:r>
          </a:p>
          <a:p>
            <a:pPr marL="171450" indent="-171450">
              <a:buFont typeface="Arial" panose="020B0604020202020204" pitchFamily="34" charset="0"/>
              <a:buChar char="•"/>
            </a:pPr>
            <a:r>
              <a:rPr lang="ja-JP" altLang="en-US" sz="900"/>
              <a:t>元教員に直接声かけ</a:t>
            </a:r>
          </a:p>
          <a:p>
            <a:pPr marL="171450" indent="-171450">
              <a:buFont typeface="Arial" panose="020B0604020202020204" pitchFamily="34" charset="0"/>
              <a:buChar char="•"/>
            </a:pPr>
            <a:r>
              <a:rPr lang="ja-JP" altLang="en-US" sz="900"/>
              <a:t>居場所事業発足当時に声をかけられたスタッフが継続して勤務している。</a:t>
            </a:r>
            <a:endParaRPr lang="en-US" altLang="ja-JP" sz="900"/>
          </a:p>
          <a:p>
            <a:pPr marL="171450" indent="-171450">
              <a:buFont typeface="Arial" panose="020B0604020202020204" pitchFamily="34" charset="0"/>
              <a:buChar char="•"/>
            </a:pPr>
            <a:endParaRPr lang="ja-JP" altLang="en-US" sz="900"/>
          </a:p>
          <a:p>
            <a:r>
              <a:rPr lang="en-US" altLang="ja-JP" sz="900" b="1"/>
              <a:t>4. </a:t>
            </a:r>
            <a:r>
              <a:rPr lang="ja-JP" altLang="en-US" sz="900" b="1"/>
              <a:t>公募・広報による人材確保</a:t>
            </a:r>
          </a:p>
          <a:p>
            <a:pPr marL="171450" indent="-171450">
              <a:buFont typeface="Arial" panose="020B0604020202020204" pitchFamily="34" charset="0"/>
              <a:buChar char="•"/>
            </a:pPr>
            <a:r>
              <a:rPr lang="ja-JP" altLang="en-US" sz="900"/>
              <a:t>公募</a:t>
            </a:r>
          </a:p>
          <a:p>
            <a:pPr marL="171450" indent="-171450">
              <a:buFont typeface="Arial" panose="020B0604020202020204" pitchFamily="34" charset="0"/>
              <a:buChar char="•"/>
            </a:pPr>
            <a:r>
              <a:rPr lang="ja-JP" altLang="en-US" sz="900"/>
              <a:t>地元新聞</a:t>
            </a:r>
          </a:p>
          <a:p>
            <a:pPr marL="171450" indent="-171450">
              <a:buFont typeface="Arial" panose="020B0604020202020204" pitchFamily="34" charset="0"/>
              <a:buChar char="•"/>
            </a:pPr>
            <a:r>
              <a:rPr lang="ja-JP" altLang="en-US" sz="900"/>
              <a:t>運営事業所のホームページ</a:t>
            </a:r>
          </a:p>
          <a:p>
            <a:pPr marL="171450" indent="-171450">
              <a:buFont typeface="Arial" panose="020B0604020202020204" pitchFamily="34" charset="0"/>
              <a:buChar char="•"/>
            </a:pPr>
            <a:r>
              <a:rPr lang="ja-JP" altLang="en-US" sz="900"/>
              <a:t>事業者のホームページ</a:t>
            </a:r>
          </a:p>
          <a:p>
            <a:pPr marL="171450" indent="-171450">
              <a:buFont typeface="Arial" panose="020B0604020202020204" pitchFamily="34" charset="0"/>
              <a:buChar char="•"/>
            </a:pPr>
            <a:r>
              <a:rPr lang="ja-JP" altLang="en-US" sz="900"/>
              <a:t>地元大学への周知</a:t>
            </a:r>
          </a:p>
          <a:p>
            <a:pPr marL="171450" indent="-171450">
              <a:buFont typeface="Arial" panose="020B0604020202020204" pitchFamily="34" charset="0"/>
              <a:buChar char="•"/>
            </a:pPr>
            <a:r>
              <a:rPr lang="ja-JP" altLang="en-US" sz="900"/>
              <a:t>大学生（教育・看護等）アルバイトへの広報</a:t>
            </a:r>
            <a:endParaRPr lang="en-US" altLang="ja-JP" sz="900"/>
          </a:p>
          <a:p>
            <a:pPr marL="171450" indent="-171450">
              <a:buFont typeface="Arial" panose="020B0604020202020204" pitchFamily="34" charset="0"/>
              <a:buChar char="•"/>
            </a:pPr>
            <a:endParaRPr lang="ja-JP" altLang="en-US" sz="900"/>
          </a:p>
          <a:p>
            <a:r>
              <a:rPr lang="en-US" altLang="ja-JP" sz="900" b="1"/>
              <a:t>5. </a:t>
            </a:r>
            <a:r>
              <a:rPr lang="ja-JP" altLang="en-US" sz="900" b="1"/>
              <a:t>学生・実習生の活用</a:t>
            </a:r>
          </a:p>
          <a:p>
            <a:pPr marL="171450" indent="-171450">
              <a:buFont typeface="Arial" panose="020B0604020202020204" pitchFamily="34" charset="0"/>
              <a:buChar char="•"/>
            </a:pPr>
            <a:r>
              <a:rPr lang="ja-JP" altLang="en-US" sz="900"/>
              <a:t>子どもに関わる仕事をしたいと考えている学生にアルバイトに来てほしいので、雇っている大学生を介して、アルバイトの打診をしている。（事業者対応）</a:t>
            </a:r>
          </a:p>
          <a:p>
            <a:pPr marL="171450" indent="-171450">
              <a:buFont typeface="Arial" panose="020B0604020202020204" pitchFamily="34" charset="0"/>
              <a:buChar char="•"/>
            </a:pPr>
            <a:r>
              <a:rPr lang="ja-JP" altLang="en-US" sz="900"/>
              <a:t>実習生への声掛け</a:t>
            </a:r>
          </a:p>
          <a:p>
            <a:pPr marL="92075" indent="-92075">
              <a:buFont typeface="Arial" panose="020B0604020202020204" pitchFamily="34" charset="0"/>
              <a:buChar char="•"/>
            </a:pPr>
            <a:endParaRPr lang="en-US" altLang="ja-JP" sz="900"/>
          </a:p>
        </p:txBody>
      </p:sp>
      <p:sp>
        <p:nvSpPr>
          <p:cNvPr id="7" name="テキスト ボックス 6">
            <a:extLst>
              <a:ext uri="{FF2B5EF4-FFF2-40B4-BE49-F238E27FC236}">
                <a16:creationId xmlns:a16="http://schemas.microsoft.com/office/drawing/2014/main" id="{1F52833A-BC24-3223-A2AE-B465E228AF3F}"/>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071509A2-69F3-08F2-FB74-BAA66627ECC1}"/>
              </a:ext>
            </a:extLst>
          </p:cNvPr>
          <p:cNvGraphicFramePr>
            <a:graphicFrameLocks noGrp="1"/>
          </p:cNvGraphicFramePr>
          <p:nvPr>
            <p:extLst>
              <p:ext uri="{D42A27DB-BD31-4B8C-83A1-F6EECF244321}">
                <p14:modId xmlns:p14="http://schemas.microsoft.com/office/powerpoint/2010/main" val="1516090694"/>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Q21.</a:t>
                      </a:r>
                      <a:r>
                        <a:rPr kumimoji="1" lang="ja-JP" altLang="en-US" sz="1100" b="0">
                          <a:solidFill>
                            <a:schemeClr val="tx1"/>
                          </a:solidFill>
                        </a:rPr>
                        <a:t>　人材確保の方法について該当するものをすべてお選びください。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459382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lang="ja-JP" altLang="en-US"/>
              <a:t>実施自治体　人員配置状況　長期休暇中の人材確保</a:t>
            </a:r>
            <a:endParaRPr kumimoji="1" lang="ja-JP" altLang="en-US"/>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長期休暇期間中の開所においては既存人員に多くシフトを入ってもらうよう依頼する施設が</a:t>
            </a:r>
            <a:r>
              <a:rPr kumimoji="1" lang="en-US" altLang="ja-JP"/>
              <a:t>42.5%</a:t>
            </a:r>
            <a:r>
              <a:rPr kumimoji="1" lang="ja-JP" altLang="en-US"/>
              <a:t>である。</a:t>
            </a:r>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63338942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Q22.</a:t>
                      </a:r>
                      <a:r>
                        <a:rPr kumimoji="1" lang="ja-JP" altLang="en-US" sz="1100" b="0">
                          <a:solidFill>
                            <a:schemeClr val="tx1"/>
                          </a:solidFill>
                        </a:rPr>
                        <a:t>　長期休暇期間中の開所に際して、人員体制整備のために行っている取組についてすべてお選びください。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236882E6-40CD-7F52-F98D-A0D96094E98E}"/>
              </a:ext>
            </a:extLst>
          </p:cNvPr>
          <p:cNvPicPr>
            <a:picLocks noChangeAspect="1"/>
          </p:cNvPicPr>
          <p:nvPr/>
        </p:nvPicPr>
        <p:blipFill>
          <a:blip r:embed="rId2"/>
          <a:stretch>
            <a:fillRect/>
          </a:stretch>
        </p:blipFill>
        <p:spPr>
          <a:xfrm>
            <a:off x="922542" y="1785969"/>
            <a:ext cx="8060917" cy="2520000"/>
          </a:xfrm>
          <a:prstGeom prst="rect">
            <a:avLst/>
          </a:prstGeom>
        </p:spPr>
      </p:pic>
    </p:spTree>
    <p:extLst>
      <p:ext uri="{BB962C8B-B14F-4D97-AF65-F5344CB8AC3E}">
        <p14:creationId xmlns:p14="http://schemas.microsoft.com/office/powerpoint/2010/main" val="3001718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880C-9ADC-D487-0C34-2AA9C407BDF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C6A27A-2B4E-E4C0-10E7-3C87F4859A98}"/>
              </a:ext>
            </a:extLst>
          </p:cNvPr>
          <p:cNvSpPr>
            <a:spLocks noGrp="1"/>
          </p:cNvSpPr>
          <p:nvPr>
            <p:ph type="title"/>
          </p:nvPr>
        </p:nvSpPr>
        <p:spPr/>
        <p:txBody>
          <a:bodyPr/>
          <a:lstStyle/>
          <a:p>
            <a:r>
              <a:rPr lang="ja-JP" altLang="en-US"/>
              <a:t>実施自治体　人員配置状況　長期休暇中の人材確保</a:t>
            </a:r>
            <a:endParaRPr kumimoji="1" lang="ja-JP" altLang="en-US"/>
          </a:p>
        </p:txBody>
      </p:sp>
      <p:sp>
        <p:nvSpPr>
          <p:cNvPr id="3" name="テキスト プレースホルダー 2">
            <a:extLst>
              <a:ext uri="{FF2B5EF4-FFF2-40B4-BE49-F238E27FC236}">
                <a16:creationId xmlns:a16="http://schemas.microsoft.com/office/drawing/2014/main" id="{5A26BD7A-4036-0746-257B-8A6F232961B1}"/>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CB3AC2B7-592E-4669-D87C-A152532D8DB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CBE7D7A0-8F46-C69F-8B62-532102D1E22B}"/>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他事業・他施設からのフォロー・応援</a:t>
            </a:r>
          </a:p>
          <a:p>
            <a:pPr marL="171450" indent="-171450">
              <a:buFont typeface="Arial" panose="020B0604020202020204" pitchFamily="34" charset="0"/>
              <a:buChar char="•"/>
            </a:pPr>
            <a:r>
              <a:rPr lang="ja-JP" altLang="en-US" sz="900"/>
              <a:t>非常勤（他事業との兼任職員）がフォロー</a:t>
            </a:r>
          </a:p>
          <a:p>
            <a:pPr marL="171450" indent="-171450">
              <a:buFont typeface="Arial" panose="020B0604020202020204" pitchFamily="34" charset="0"/>
              <a:buChar char="•"/>
            </a:pPr>
            <a:r>
              <a:rPr lang="ja-JP" altLang="en-US" sz="900"/>
              <a:t>欠員時は同法人他施設より、協力を得ている。</a:t>
            </a:r>
          </a:p>
          <a:p>
            <a:pPr marL="171450" indent="-171450">
              <a:buFont typeface="Arial" panose="020B0604020202020204" pitchFamily="34" charset="0"/>
              <a:buChar char="•"/>
            </a:pPr>
            <a:r>
              <a:rPr lang="ja-JP" altLang="en-US" sz="900"/>
              <a:t>運営事業者グループ内の応援により充足</a:t>
            </a:r>
          </a:p>
          <a:p>
            <a:pPr marL="171450" indent="-171450">
              <a:buFont typeface="Arial" panose="020B0604020202020204" pitchFamily="34" charset="0"/>
              <a:buChar char="•"/>
            </a:pPr>
            <a:r>
              <a:rPr lang="ja-JP" altLang="en-US" sz="900"/>
              <a:t>学校の生活支援員にも勤務してもらっている</a:t>
            </a:r>
            <a:endParaRPr lang="en-US" altLang="ja-JP" sz="900"/>
          </a:p>
          <a:p>
            <a:pPr marL="171450" indent="-171450">
              <a:buFont typeface="Arial" panose="020B0604020202020204" pitchFamily="34" charset="0"/>
              <a:buChar char="•"/>
            </a:pPr>
            <a:endParaRPr lang="en-US" altLang="ja-JP" sz="900"/>
          </a:p>
          <a:p>
            <a:r>
              <a:rPr lang="en-US" altLang="ja-JP" sz="900" b="1"/>
              <a:t>2. </a:t>
            </a:r>
            <a:r>
              <a:rPr lang="ja-JP" altLang="en-US" sz="900" b="1"/>
              <a:t>ボランティア・短期アルバイトの活用</a:t>
            </a:r>
          </a:p>
          <a:p>
            <a:pPr marL="171450" indent="-171450">
              <a:buFont typeface="Arial" panose="020B0604020202020204" pitchFamily="34" charset="0"/>
              <a:buChar char="•"/>
            </a:pPr>
            <a:r>
              <a:rPr lang="ja-JP" altLang="en-US" sz="900"/>
              <a:t>短期アルバイトの採用とボランティアを活用している</a:t>
            </a:r>
          </a:p>
          <a:p>
            <a:pPr marL="171450" indent="-171450">
              <a:buFont typeface="Arial" panose="020B0604020202020204" pitchFamily="34" charset="0"/>
              <a:buChar char="•"/>
            </a:pPr>
            <a:r>
              <a:rPr lang="ja-JP" altLang="en-US" sz="900"/>
              <a:t>長期休暇のみのボランティアを募集</a:t>
            </a:r>
          </a:p>
          <a:p>
            <a:pPr marL="171450" indent="-171450">
              <a:buFont typeface="Arial" panose="020B0604020202020204" pitchFamily="34" charset="0"/>
              <a:buChar char="•"/>
            </a:pPr>
            <a:r>
              <a:rPr lang="ja-JP" altLang="en-US" sz="900"/>
              <a:t>高校生や大学生のボランティアに来てもらったり、イベントで講師を呼んだりしている。</a:t>
            </a:r>
          </a:p>
          <a:p>
            <a:pPr marL="171450" indent="-171450">
              <a:buFont typeface="Arial" panose="020B0604020202020204" pitchFamily="34" charset="0"/>
              <a:buChar char="•"/>
            </a:pPr>
            <a:r>
              <a:rPr lang="ja-JP" altLang="en-US" sz="900"/>
              <a:t>施設利用者</a:t>
            </a:r>
            <a:r>
              <a:rPr lang="en-US" altLang="ja-JP" sz="900"/>
              <a:t>OB</a:t>
            </a:r>
            <a:r>
              <a:rPr lang="ja-JP" altLang="en-US" sz="900"/>
              <a:t>や</a:t>
            </a:r>
            <a:r>
              <a:rPr lang="en-US" altLang="ja-JP" sz="900"/>
              <a:t>OG</a:t>
            </a:r>
            <a:r>
              <a:rPr lang="ja-JP" altLang="en-US" sz="900"/>
              <a:t>にボランティア依頼をしている。また、勤務者の出身大学や、実習を受けている大学、社会福祉協議会などに短期ボランティア募集の依頼を行っている。（募集内容⇒遊びボランティア、学習支援ボランティア、行事引率ボランティア、調理ボランティア）。</a:t>
            </a:r>
            <a:endParaRPr lang="en-US" altLang="ja-JP" sz="900"/>
          </a:p>
          <a:p>
            <a:pPr marL="171450" indent="-171450">
              <a:buFont typeface="Arial" panose="020B0604020202020204" pitchFamily="34" charset="0"/>
              <a:buChar char="•"/>
            </a:pPr>
            <a:endParaRPr lang="ja-JP" altLang="en-US" sz="900"/>
          </a:p>
          <a:p>
            <a:r>
              <a:rPr lang="en-US" altLang="ja-JP" sz="900" b="1"/>
              <a:t>3. </a:t>
            </a:r>
            <a:r>
              <a:rPr lang="ja-JP" altLang="en-US" sz="900" b="1"/>
              <a:t>実施団体・委託先による調整</a:t>
            </a:r>
          </a:p>
          <a:p>
            <a:pPr marL="171450" indent="-171450">
              <a:buFont typeface="Arial" panose="020B0604020202020204" pitchFamily="34" charset="0"/>
              <a:buChar char="•"/>
            </a:pPr>
            <a:r>
              <a:rPr lang="ja-JP" altLang="en-US" sz="900"/>
              <a:t>人員体制整備は実施団体で調整している。</a:t>
            </a:r>
          </a:p>
          <a:p>
            <a:pPr marL="171450" indent="-171450">
              <a:buFont typeface="Arial" panose="020B0604020202020204" pitchFamily="34" charset="0"/>
              <a:buChar char="•"/>
            </a:pPr>
            <a:r>
              <a:rPr lang="ja-JP" altLang="en-US" sz="900"/>
              <a:t>委託先に委ねている。</a:t>
            </a:r>
          </a:p>
          <a:p>
            <a:pPr marL="171450" indent="-171450">
              <a:buFont typeface="Arial" panose="020B0604020202020204" pitchFamily="34" charset="0"/>
              <a:buChar char="•"/>
            </a:pPr>
            <a:r>
              <a:rPr lang="ja-JP" altLang="en-US" sz="900"/>
              <a:t>長期休暇中の開所日の事前の段階で確定し、周知しました。</a:t>
            </a:r>
            <a:endParaRPr lang="en-US" altLang="ja-JP" sz="900"/>
          </a:p>
          <a:p>
            <a:pPr marL="171450" indent="-171450">
              <a:buFont typeface="Arial" panose="020B0604020202020204" pitchFamily="34" charset="0"/>
              <a:buChar char="•"/>
            </a:pPr>
            <a:endParaRPr lang="ja-JP" altLang="en-US" sz="900"/>
          </a:p>
          <a:p>
            <a:r>
              <a:rPr lang="en-US" altLang="ja-JP" sz="900" b="1"/>
              <a:t>4. </a:t>
            </a:r>
            <a:r>
              <a:rPr lang="ja-JP" altLang="en-US" sz="900" b="1"/>
              <a:t>既存体制による対応</a:t>
            </a:r>
          </a:p>
          <a:p>
            <a:pPr marL="171450" indent="-171450">
              <a:buFont typeface="Arial" panose="020B0604020202020204" pitchFamily="34" charset="0"/>
              <a:buChar char="•"/>
            </a:pPr>
            <a:r>
              <a:rPr lang="ja-JP" altLang="en-US" sz="900"/>
              <a:t>長期休暇期間中は、利用者が減少するため、既存の体制のままで開所している。</a:t>
            </a:r>
            <a:endParaRPr lang="en-US" altLang="ja-JP" sz="900"/>
          </a:p>
          <a:p>
            <a:pPr marL="171450" indent="-171450">
              <a:buFont typeface="Arial" panose="020B0604020202020204" pitchFamily="34" charset="0"/>
              <a:buChar char="•"/>
            </a:pPr>
            <a:endParaRPr lang="ja-JP" altLang="en-US" sz="900"/>
          </a:p>
          <a:p>
            <a:r>
              <a:rPr lang="en-US" altLang="ja-JP" sz="900" b="1"/>
              <a:t>5. </a:t>
            </a:r>
            <a:r>
              <a:rPr lang="ja-JP" altLang="en-US" sz="900" b="1"/>
              <a:t>勤務希望者が多く問題なし</a:t>
            </a:r>
          </a:p>
          <a:p>
            <a:pPr marL="171450" indent="-171450">
              <a:buFont typeface="Arial" panose="020B0604020202020204" pitchFamily="34" charset="0"/>
              <a:buChar char="•"/>
            </a:pPr>
            <a:r>
              <a:rPr lang="ja-JP" altLang="en-US" sz="900"/>
              <a:t>長期休暇中も勤務希望が多いため、問題は生じていない。</a:t>
            </a:r>
            <a:endParaRPr lang="en-US" altLang="ja-JP" sz="900"/>
          </a:p>
          <a:p>
            <a:endParaRPr lang="ja-JP" altLang="en-US" sz="900"/>
          </a:p>
        </p:txBody>
      </p:sp>
      <p:sp>
        <p:nvSpPr>
          <p:cNvPr id="7" name="テキスト ボックス 6">
            <a:extLst>
              <a:ext uri="{FF2B5EF4-FFF2-40B4-BE49-F238E27FC236}">
                <a16:creationId xmlns:a16="http://schemas.microsoft.com/office/drawing/2014/main" id="{A5E5810F-5721-6AB6-CA11-3CC54C6F5502}"/>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6" name="表 5">
            <a:extLst>
              <a:ext uri="{FF2B5EF4-FFF2-40B4-BE49-F238E27FC236}">
                <a16:creationId xmlns:a16="http://schemas.microsoft.com/office/drawing/2014/main" id="{2C7E248D-EA8E-C7DA-7386-2C3B550E7068}"/>
              </a:ext>
            </a:extLst>
          </p:cNvPr>
          <p:cNvGraphicFramePr>
            <a:graphicFrameLocks noGrp="1"/>
          </p:cNvGraphicFramePr>
          <p:nvPr>
            <p:extLst>
              <p:ext uri="{D42A27DB-BD31-4B8C-83A1-F6EECF244321}">
                <p14:modId xmlns:p14="http://schemas.microsoft.com/office/powerpoint/2010/main" val="2416241438"/>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Q22.</a:t>
                      </a:r>
                      <a:r>
                        <a:rPr kumimoji="1" lang="ja-JP" altLang="en-US" sz="1100" b="0">
                          <a:solidFill>
                            <a:schemeClr val="tx1"/>
                          </a:solidFill>
                        </a:rPr>
                        <a:t>　長期休暇期間中の開所に際して、人員体制整備のために行っている取組についてすべてお選びください。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458550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lang="ja-JP" altLang="en-US"/>
              <a:t>実施自治体　人員配置状況　人材定着の工夫（</a:t>
            </a:r>
            <a:r>
              <a:rPr lang="en-US" altLang="ja-JP"/>
              <a:t>1/2</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186117001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Q23.</a:t>
                      </a:r>
                      <a:r>
                        <a:rPr kumimoji="1" lang="ja-JP" altLang="en-US" sz="1100" b="0">
                          <a:solidFill>
                            <a:schemeClr val="tx1"/>
                          </a:solidFill>
                        </a:rPr>
                        <a:t>　採用した人材を定着させるために工夫している点があればご記入ください。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DC13488D-E075-9D03-454E-9FF013C22EAE}"/>
              </a:ext>
            </a:extLst>
          </p:cNvPr>
          <p:cNvSpPr txBox="1"/>
          <p:nvPr/>
        </p:nvSpPr>
        <p:spPr>
          <a:xfrm>
            <a:off x="209023" y="1714499"/>
            <a:ext cx="9505949" cy="4531051"/>
          </a:xfrm>
          <a:prstGeom prst="rect">
            <a:avLst/>
          </a:prstGeom>
          <a:solidFill>
            <a:schemeClr val="bg1">
              <a:lumMod val="95000"/>
            </a:schemeClr>
          </a:solidFill>
        </p:spPr>
        <p:txBody>
          <a:bodyPr wrap="square" numCol="2">
            <a:noAutofit/>
          </a:bodyPr>
          <a:lstStyle/>
          <a:p>
            <a:r>
              <a:rPr lang="en-US" altLang="ja-JP" sz="900" b="1"/>
              <a:t>1. </a:t>
            </a:r>
            <a:r>
              <a:rPr lang="ja-JP" altLang="en-US" sz="900" b="1"/>
              <a:t>制度・環境・働きやすさ（シフト等）の工夫</a:t>
            </a:r>
          </a:p>
          <a:p>
            <a:pPr marL="171450" indent="-171450">
              <a:buFont typeface="Arial" panose="020B0604020202020204" pitchFamily="34" charset="0"/>
              <a:buChar char="•"/>
            </a:pPr>
            <a:r>
              <a:rPr lang="ja-JP" altLang="en-US" sz="900"/>
              <a:t>働きやすい職場環境づくり</a:t>
            </a:r>
          </a:p>
          <a:p>
            <a:pPr marL="171450" indent="-171450">
              <a:buFont typeface="Arial" panose="020B0604020202020204" pitchFamily="34" charset="0"/>
              <a:buChar char="•"/>
            </a:pPr>
            <a:r>
              <a:rPr lang="ja-JP" altLang="en-US" sz="900"/>
              <a:t>職員にとっても居心地の良い職場になるよう、さまざまなことに気を遣っている。</a:t>
            </a:r>
          </a:p>
          <a:p>
            <a:pPr marL="171450" indent="-171450">
              <a:buFont typeface="Arial" panose="020B0604020202020204" pitchFamily="34" charset="0"/>
              <a:buChar char="•"/>
            </a:pPr>
            <a:r>
              <a:rPr lang="ja-JP" altLang="en-US" sz="900"/>
              <a:t>働きやすい時間帯に入れるよう、配慮している。</a:t>
            </a:r>
          </a:p>
          <a:p>
            <a:pPr marL="171450" indent="-171450">
              <a:buFont typeface="Arial" panose="020B0604020202020204" pitchFamily="34" charset="0"/>
              <a:buChar char="•"/>
            </a:pPr>
            <a:r>
              <a:rPr lang="ja-JP" altLang="en-US" sz="900"/>
              <a:t>可能な限り、希望される勤務時間の融通を利かしている。</a:t>
            </a:r>
          </a:p>
          <a:p>
            <a:pPr marL="171450" indent="-171450">
              <a:buFont typeface="Arial" panose="020B0604020202020204" pitchFamily="34" charset="0"/>
              <a:buChar char="•"/>
            </a:pPr>
            <a:r>
              <a:rPr lang="ja-JP" altLang="en-US" sz="900"/>
              <a:t>可能な限りシフト時間をその人に合わせて勤務できるようにしている。</a:t>
            </a:r>
          </a:p>
          <a:p>
            <a:pPr marL="171450" indent="-171450">
              <a:buFont typeface="Arial" panose="020B0604020202020204" pitchFamily="34" charset="0"/>
              <a:buChar char="•"/>
            </a:pPr>
            <a:r>
              <a:rPr lang="ja-JP" altLang="en-US" sz="900"/>
              <a:t>当人の状況、ご都合に合わせシフト制とし、ボランティアさんを配置し、負担の軽減を図る</a:t>
            </a:r>
          </a:p>
          <a:p>
            <a:pPr marL="171450" indent="-171450">
              <a:buFont typeface="Arial" panose="020B0604020202020204" pitchFamily="34" charset="0"/>
              <a:buChar char="•"/>
            </a:pPr>
            <a:r>
              <a:rPr lang="ja-JP" altLang="en-US" sz="900"/>
              <a:t>管理者のフォロー、賃金、休暇のとりやすさ</a:t>
            </a:r>
          </a:p>
          <a:p>
            <a:pPr marL="171450" indent="-171450">
              <a:buFont typeface="Arial" panose="020B0604020202020204" pitchFamily="34" charset="0"/>
              <a:buChar char="•"/>
            </a:pPr>
            <a:r>
              <a:rPr lang="ja-JP" altLang="en-US" sz="900"/>
              <a:t>風通し良く、意見を言いやすい環境づくり</a:t>
            </a:r>
          </a:p>
          <a:p>
            <a:pPr marL="171450" indent="-171450">
              <a:buFont typeface="Arial" panose="020B0604020202020204" pitchFamily="34" charset="0"/>
              <a:buChar char="•"/>
            </a:pPr>
            <a:r>
              <a:rPr lang="ja-JP" altLang="en-US" sz="900"/>
              <a:t>職場内の風通しを良くし、意思疎通を図る。また、職員全員が納得できる支援が出来るよう話し合いの時間をしっかり確保する。</a:t>
            </a:r>
          </a:p>
          <a:p>
            <a:pPr marL="171450" indent="-171450">
              <a:buFont typeface="Arial" panose="020B0604020202020204" pitchFamily="34" charset="0"/>
              <a:buChar char="•"/>
            </a:pPr>
            <a:r>
              <a:rPr lang="ja-JP" altLang="en-US" sz="900"/>
              <a:t>福利厚生の充実</a:t>
            </a:r>
          </a:p>
          <a:p>
            <a:pPr marL="171450" indent="-171450">
              <a:buFont typeface="Arial" panose="020B0604020202020204" pitchFamily="34" charset="0"/>
              <a:buChar char="•"/>
            </a:pPr>
            <a:r>
              <a:rPr lang="ja-JP" altLang="en-US" sz="900"/>
              <a:t>賃金面の改善</a:t>
            </a:r>
          </a:p>
          <a:p>
            <a:pPr marL="171450" indent="-171450">
              <a:buFont typeface="Arial" panose="020B0604020202020204" pitchFamily="34" charset="0"/>
              <a:buChar char="•"/>
            </a:pPr>
            <a:r>
              <a:rPr lang="ja-JP" altLang="en-US" sz="900"/>
              <a:t>人件費を確保</a:t>
            </a:r>
          </a:p>
          <a:p>
            <a:pPr marL="171450" indent="-171450">
              <a:buFont typeface="Arial" panose="020B0604020202020204" pitchFamily="34" charset="0"/>
              <a:buChar char="•"/>
            </a:pPr>
            <a:r>
              <a:rPr lang="ja-JP" altLang="en-US" sz="900"/>
              <a:t>時間単価を高めに設定している</a:t>
            </a:r>
          </a:p>
          <a:p>
            <a:pPr marL="171450" indent="-171450">
              <a:buFont typeface="Arial" panose="020B0604020202020204" pitchFamily="34" charset="0"/>
              <a:buChar char="•"/>
            </a:pPr>
            <a:r>
              <a:rPr lang="ja-JP" altLang="en-US" sz="900"/>
              <a:t>学習支援補助のため、大学生を雇用。時給を高めに設定している。（時給１３００円）</a:t>
            </a:r>
            <a:endParaRPr lang="en-US" altLang="ja-JP" sz="900"/>
          </a:p>
          <a:p>
            <a:pPr marL="171450" indent="-171450">
              <a:buFont typeface="Arial" panose="020B0604020202020204" pitchFamily="34" charset="0"/>
              <a:buChar char="•"/>
            </a:pPr>
            <a:r>
              <a:rPr lang="ja-JP" altLang="en-US" sz="900"/>
              <a:t>勤務シフト作成時に希望休がとれるようにしている。</a:t>
            </a:r>
          </a:p>
          <a:p>
            <a:pPr marL="171450" indent="-171450">
              <a:buFont typeface="Arial" panose="020B0604020202020204" pitchFamily="34" charset="0"/>
              <a:buChar char="•"/>
            </a:pPr>
            <a:r>
              <a:rPr lang="ja-JP" altLang="en-US" sz="900"/>
              <a:t>可能な限り、希望される勤務時間の融通を利かしている。</a:t>
            </a:r>
          </a:p>
          <a:p>
            <a:pPr marL="171450" indent="-171450">
              <a:buFont typeface="Arial" panose="020B0604020202020204" pitchFamily="34" charset="0"/>
              <a:buChar char="•"/>
            </a:pPr>
            <a:r>
              <a:rPr lang="ja-JP" altLang="en-US" sz="900"/>
              <a:t>可能な限りシフト時間をその人に合わせて勤務できるようにしている。</a:t>
            </a:r>
          </a:p>
          <a:p>
            <a:pPr marL="171450" indent="-171450">
              <a:buFont typeface="Arial" panose="020B0604020202020204" pitchFamily="34" charset="0"/>
              <a:buChar char="•"/>
            </a:pPr>
            <a:r>
              <a:rPr lang="ja-JP" altLang="en-US" sz="900"/>
              <a:t>当人の状況、ご都合に合わせシフト制とし、ボランティアさんを配置し、負担の軽減を図る</a:t>
            </a:r>
          </a:p>
          <a:p>
            <a:pPr marL="171450" indent="-171450">
              <a:buFont typeface="Arial" panose="020B0604020202020204" pitchFamily="34" charset="0"/>
              <a:buChar char="•"/>
            </a:pPr>
            <a:r>
              <a:rPr lang="ja-JP" altLang="en-US" sz="900"/>
              <a:t>モチベーションを保つために研修に参加したり、家庭の事情に合わせて勤務時間や休暇には柔軟に対応している。</a:t>
            </a:r>
          </a:p>
          <a:p>
            <a:pPr marL="171450" indent="-171450">
              <a:buFont typeface="Arial" panose="020B0604020202020204" pitchFamily="34" charset="0"/>
              <a:buChar char="•"/>
            </a:pPr>
            <a:r>
              <a:rPr lang="ja-JP" altLang="en-US" sz="900"/>
              <a:t>心理的安全性の確保。早出、遅出出勤などの柔軟性を持たせている。</a:t>
            </a:r>
            <a:endParaRPr lang="en-US" altLang="ja-JP" sz="900"/>
          </a:p>
          <a:p>
            <a:pPr marL="171450" indent="-171450">
              <a:buFont typeface="Arial" panose="020B0604020202020204" pitchFamily="34" charset="0"/>
              <a:buChar char="•"/>
            </a:pPr>
            <a:r>
              <a:rPr lang="ja-JP" altLang="en-US" sz="900"/>
              <a:t>委託事業者が法人として、従業員満足度調査の実施や企業型確定拠出年金の導入など、職員の労働環境の向上を図っている</a:t>
            </a:r>
          </a:p>
          <a:p>
            <a:endParaRPr lang="en-US" altLang="ja-JP" sz="900"/>
          </a:p>
          <a:p>
            <a:endParaRPr lang="en-US" altLang="ja-JP" sz="900"/>
          </a:p>
          <a:p>
            <a:endParaRPr lang="en-US" altLang="ja-JP" sz="900"/>
          </a:p>
          <a:p>
            <a:endParaRPr lang="en-US" altLang="ja-JP" sz="900"/>
          </a:p>
          <a:p>
            <a:endParaRPr lang="en-US" altLang="ja-JP" sz="900"/>
          </a:p>
          <a:p>
            <a:endParaRPr lang="en-US" altLang="ja-JP" sz="900"/>
          </a:p>
          <a:p>
            <a:endParaRPr lang="en-US" altLang="ja-JP" sz="900"/>
          </a:p>
          <a:p>
            <a:r>
              <a:rPr lang="en-US" altLang="ja-JP" sz="900" b="1"/>
              <a:t>2. </a:t>
            </a:r>
            <a:r>
              <a:rPr lang="ja-JP" altLang="en-US" sz="900" b="1"/>
              <a:t>コミュニケーション・相談しやすい職場づくり</a:t>
            </a:r>
          </a:p>
          <a:p>
            <a:pPr marL="171450" indent="-171450">
              <a:buFont typeface="Arial" panose="020B0604020202020204" pitchFamily="34" charset="0"/>
              <a:buChar char="•"/>
            </a:pPr>
            <a:r>
              <a:rPr lang="ja-JP" altLang="en-US" sz="900"/>
              <a:t>話しやすい環境作り</a:t>
            </a:r>
          </a:p>
          <a:p>
            <a:pPr marL="171450" indent="-171450">
              <a:buFont typeface="Arial" panose="020B0604020202020204" pitchFamily="34" charset="0"/>
              <a:buChar char="•"/>
            </a:pPr>
            <a:r>
              <a:rPr lang="ja-JP" altLang="en-US" sz="900"/>
              <a:t>スタッフ同士がコミュニケーションをとれる機会をもつようにしている。</a:t>
            </a:r>
          </a:p>
          <a:p>
            <a:pPr marL="171450" indent="-171450">
              <a:buFont typeface="Arial" panose="020B0604020202020204" pitchFamily="34" charset="0"/>
              <a:buChar char="•"/>
            </a:pPr>
            <a:r>
              <a:rPr lang="ja-JP" altLang="en-US" sz="900"/>
              <a:t>コミュニケーション、働きやすさ、報酬</a:t>
            </a:r>
          </a:p>
          <a:p>
            <a:pPr marL="171450" indent="-171450">
              <a:buFont typeface="Arial" panose="020B0604020202020204" pitchFamily="34" charset="0"/>
              <a:buChar char="•"/>
            </a:pPr>
            <a:r>
              <a:rPr lang="ja-JP" altLang="en-US" sz="900"/>
              <a:t>コミュニケーションや声掛けを積極的に取るようにしている。また、子育て中のスタッフも多いので、お互いに声をかけあい、休みが取りやすい環境や相談しやすい関係を構築するようにしている。</a:t>
            </a:r>
          </a:p>
          <a:p>
            <a:pPr marL="171450" indent="-171450">
              <a:buFont typeface="Arial" panose="020B0604020202020204" pitchFamily="34" charset="0"/>
              <a:buChar char="•"/>
            </a:pPr>
            <a:r>
              <a:rPr lang="ja-JP" altLang="en-US" sz="900"/>
              <a:t>管理者から勤務の前後に児童とのかかわりで困ったことがなかったかの声掛けを心がけており、いつでも相談に乗れることを伝えている。また、困りごとや必要なものについて、支援員から管理者へ文書で提出してもらい、回答している。</a:t>
            </a:r>
          </a:p>
          <a:p>
            <a:pPr marL="171450" indent="-171450">
              <a:buFont typeface="Arial" panose="020B0604020202020204" pitchFamily="34" charset="0"/>
              <a:buChar char="•"/>
            </a:pPr>
            <a:r>
              <a:rPr lang="ja-JP" altLang="en-US" sz="900"/>
              <a:t>スタッフ同士の声掛けを密におこなっている。また、毎朝のミーティングで心や体の状態を確認している。終業前に、振り返りを行い、モヤモヤをなくして帰宅するようにしている。</a:t>
            </a:r>
          </a:p>
          <a:p>
            <a:pPr marL="171450" indent="-171450">
              <a:buFont typeface="Arial" panose="020B0604020202020204" pitchFamily="34" charset="0"/>
              <a:buChar char="•"/>
            </a:pPr>
            <a:r>
              <a:rPr lang="ja-JP" altLang="en-US" sz="900"/>
              <a:t>本居場所のマネージャーが居場所のスタッフに日頃から声をかけスタッフのよいところを言葉に出して認めたり誕生日には日頃の感謝を伝えたりしている。</a:t>
            </a:r>
          </a:p>
          <a:p>
            <a:pPr marL="171450" indent="-171450">
              <a:buFont typeface="Arial" panose="020B0604020202020204" pitchFamily="34" charset="0"/>
              <a:buChar char="•"/>
            </a:pPr>
            <a:r>
              <a:rPr lang="ja-JP" altLang="en-US" sz="900"/>
              <a:t>スタッフ会を月</a:t>
            </a:r>
            <a:r>
              <a:rPr lang="en-US" altLang="ja-JP" sz="900"/>
              <a:t>1</a:t>
            </a:r>
            <a:r>
              <a:rPr lang="ja-JP" altLang="en-US" sz="900"/>
              <a:t>回程度開催し、支援における悩み等について話し合える場を設けている。</a:t>
            </a:r>
          </a:p>
          <a:p>
            <a:pPr marL="171450" indent="-171450">
              <a:buFont typeface="Arial" panose="020B0604020202020204" pitchFamily="34" charset="0"/>
              <a:buChar char="•"/>
            </a:pPr>
            <a:r>
              <a:rPr lang="ja-JP" altLang="en-US" sz="900"/>
              <a:t>スタッフ間での話し合いの機会を密にして、お互いに納得感が得られるような関係づくりを築けるよう工夫している</a:t>
            </a:r>
          </a:p>
          <a:p>
            <a:pPr marL="171450" indent="-171450">
              <a:buFont typeface="Arial" panose="020B0604020202020204" pitchFamily="34" charset="0"/>
              <a:buChar char="•"/>
            </a:pPr>
            <a:r>
              <a:rPr lang="ja-JP" altLang="en-US" sz="900"/>
              <a:t>適宜、振り返りや活動中に気になったことをスタッフ全体で情報交換をはかることで、スタッフが抱え込んでしまうことや燃えつきを防止した。</a:t>
            </a:r>
          </a:p>
          <a:p>
            <a:pPr marL="171450" indent="-171450">
              <a:buFont typeface="Arial" panose="020B0604020202020204" pitchFamily="34" charset="0"/>
              <a:buChar char="•"/>
            </a:pPr>
            <a:r>
              <a:rPr lang="ja-JP" altLang="en-US" sz="900"/>
              <a:t>職員向けの研修、</a:t>
            </a:r>
            <a:r>
              <a:rPr lang="en-US" altLang="ja-JP" sz="900"/>
              <a:t>1on1</a:t>
            </a:r>
            <a:r>
              <a:rPr lang="ja-JP" altLang="en-US" sz="900"/>
              <a:t>などのコミュニケーション施策、心理士によるスタッフへのケア、ボランティア向けの学習プログラムの実施</a:t>
            </a:r>
            <a:endParaRPr lang="en-US" altLang="ja-JP" sz="900"/>
          </a:p>
          <a:p>
            <a:pPr marL="171450" indent="-171450">
              <a:buFont typeface="Arial" panose="020B0604020202020204" pitchFamily="34" charset="0"/>
              <a:buChar char="•"/>
            </a:pPr>
            <a:r>
              <a:rPr lang="ja-JP" altLang="en-US" sz="900"/>
              <a:t>特にはないが、こまめにコミュニケーションをとることを心掛けている</a:t>
            </a:r>
            <a:endParaRPr lang="en-US" altLang="ja-JP" sz="900"/>
          </a:p>
          <a:p>
            <a:pPr marL="171450" indent="-171450">
              <a:buFont typeface="Arial" panose="020B0604020202020204" pitchFamily="34" charset="0"/>
              <a:buChar char="•"/>
            </a:pPr>
            <a:endParaRPr lang="ja-JP" altLang="en-US" sz="900"/>
          </a:p>
        </p:txBody>
      </p:sp>
      <p:sp>
        <p:nvSpPr>
          <p:cNvPr id="6" name="テキスト ボックス 5">
            <a:extLst>
              <a:ext uri="{FF2B5EF4-FFF2-40B4-BE49-F238E27FC236}">
                <a16:creationId xmlns:a16="http://schemas.microsoft.com/office/drawing/2014/main" id="{4F1F7016-5509-383B-E2CD-A924BF6A1FD8}"/>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27958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419A1-7C71-9167-FF60-E753170D6C50}"/>
              </a:ext>
            </a:extLst>
          </p:cNvPr>
          <p:cNvSpPr>
            <a:spLocks noGrp="1"/>
          </p:cNvSpPr>
          <p:nvPr>
            <p:ph type="title"/>
          </p:nvPr>
        </p:nvSpPr>
        <p:spPr/>
        <p:txBody>
          <a:bodyPr/>
          <a:lstStyle/>
          <a:p>
            <a:r>
              <a:rPr lang="ja-JP" altLang="en-US"/>
              <a:t>要保護・要支援児童の人数</a:t>
            </a:r>
            <a:endParaRPr kumimoji="1" lang="ja-JP" altLang="en-US"/>
          </a:p>
        </p:txBody>
      </p:sp>
      <p:sp>
        <p:nvSpPr>
          <p:cNvPr id="3" name="テキスト プレースホルダー 2">
            <a:extLst>
              <a:ext uri="{FF2B5EF4-FFF2-40B4-BE49-F238E27FC236}">
                <a16:creationId xmlns:a16="http://schemas.microsoft.com/office/drawing/2014/main" id="{23482F42-2AA3-1BED-63CA-36B2BB82CAAA}"/>
              </a:ext>
            </a:extLst>
          </p:cNvPr>
          <p:cNvSpPr>
            <a:spLocks noGrp="1"/>
          </p:cNvSpPr>
          <p:nvPr>
            <p:ph type="body" sz="quarter" idx="13"/>
          </p:nvPr>
        </p:nvSpPr>
        <p:spPr/>
        <p:txBody>
          <a:bodyPr/>
          <a:lstStyle/>
          <a:p>
            <a:r>
              <a:rPr kumimoji="1" lang="ja-JP" altLang="en-US"/>
              <a:t>要保護・要支援児童の人数は</a:t>
            </a:r>
            <a:r>
              <a:rPr kumimoji="1" lang="en-US" altLang="ja-JP"/>
              <a:t>50</a:t>
            </a:r>
            <a:r>
              <a:rPr kumimoji="1" lang="ja-JP" altLang="en-US"/>
              <a:t>人以下が</a:t>
            </a:r>
            <a:r>
              <a:rPr lang="en-US" altLang="ja-JP"/>
              <a:t>40.8</a:t>
            </a:r>
            <a:r>
              <a:rPr kumimoji="1" lang="en-US" altLang="ja-JP"/>
              <a:t>%</a:t>
            </a:r>
            <a:r>
              <a:rPr kumimoji="1" lang="ja-JP" altLang="en-US"/>
              <a:t>である</a:t>
            </a:r>
            <a:r>
              <a:rPr lang="ja-JP" altLang="en-US"/>
              <a:t>。</a:t>
            </a:r>
            <a:endParaRPr kumimoji="1" lang="ja-JP" altLang="en-US"/>
          </a:p>
        </p:txBody>
      </p:sp>
      <p:graphicFrame>
        <p:nvGraphicFramePr>
          <p:cNvPr id="4" name="表 5">
            <a:extLst>
              <a:ext uri="{FF2B5EF4-FFF2-40B4-BE49-F238E27FC236}">
                <a16:creationId xmlns:a16="http://schemas.microsoft.com/office/drawing/2014/main" id="{4F5C32CA-D1C9-E169-9E39-490B7F888FE9}"/>
              </a:ext>
            </a:extLst>
          </p:cNvPr>
          <p:cNvGraphicFramePr>
            <a:graphicFrameLocks noGrp="1"/>
          </p:cNvGraphicFramePr>
          <p:nvPr>
            <p:extLst>
              <p:ext uri="{D42A27DB-BD31-4B8C-83A1-F6EECF244321}">
                <p14:modId xmlns:p14="http://schemas.microsoft.com/office/powerpoint/2010/main" val="683650714"/>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a:t>
                      </a:r>
                      <a:r>
                        <a:rPr kumimoji="1" lang="ja-JP" altLang="en-US" sz="1100" b="0">
                          <a:solidFill>
                            <a:schemeClr val="tx1"/>
                          </a:solidFill>
                        </a:rPr>
                        <a:t> 貴自治体における要保護・要支援児童の人数をご記入ください。</a:t>
                      </a:r>
                      <a:r>
                        <a:rPr kumimoji="1" lang="en-US" altLang="ja-JP" sz="1100" b="0">
                          <a:solidFill>
                            <a:schemeClr val="tx1"/>
                          </a:solidFill>
                        </a:rPr>
                        <a:t>【</a:t>
                      </a:r>
                      <a:r>
                        <a:rPr kumimoji="1" lang="ja-JP" altLang="en-US" sz="1100" b="0">
                          <a:solidFill>
                            <a:schemeClr val="tx1"/>
                          </a:solidFill>
                        </a:rPr>
                        <a:t>数値</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D006C4FB-10D5-7E4D-9099-2925C647769D}"/>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AFA4D782-4FE6-472D-823F-297EFD87B800}"/>
              </a:ext>
            </a:extLst>
          </p:cNvPr>
          <p:cNvGraphicFramePr>
            <a:graphicFrameLocks/>
          </p:cNvGraphicFramePr>
          <p:nvPr>
            <p:extLst>
              <p:ext uri="{D42A27DB-BD31-4B8C-83A1-F6EECF244321}">
                <p14:modId xmlns:p14="http://schemas.microsoft.com/office/powerpoint/2010/main" val="1965255946"/>
              </p:ext>
            </p:extLst>
          </p:nvPr>
        </p:nvGraphicFramePr>
        <p:xfrm>
          <a:off x="1653989" y="1344419"/>
          <a:ext cx="6598022" cy="4787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311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32BD-DE6A-C742-3315-18D22E7559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DE5E98-EA8A-4466-CEF4-038CEEA085BD}"/>
              </a:ext>
            </a:extLst>
          </p:cNvPr>
          <p:cNvSpPr>
            <a:spLocks noGrp="1"/>
          </p:cNvSpPr>
          <p:nvPr>
            <p:ph type="title"/>
          </p:nvPr>
        </p:nvSpPr>
        <p:spPr/>
        <p:txBody>
          <a:bodyPr/>
          <a:lstStyle/>
          <a:p>
            <a:r>
              <a:rPr lang="ja-JP" altLang="en-US"/>
              <a:t>実施自治体　人員配置状況　人材定着の工夫（</a:t>
            </a:r>
            <a:r>
              <a:rPr lang="en-US" altLang="ja-JP"/>
              <a:t>2/2</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F6732606-CECC-876F-9D08-903BFF9B6E8A}"/>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C4E4D334-CD2C-C2B5-3F3A-05A9B7CE88BD}"/>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Q23.</a:t>
                      </a:r>
                      <a:r>
                        <a:rPr kumimoji="1" lang="ja-JP" altLang="en-US" sz="1100" b="0">
                          <a:solidFill>
                            <a:schemeClr val="tx1"/>
                          </a:solidFill>
                        </a:rPr>
                        <a:t>　採用した人材を定着させるために工夫している点があればご記入ください。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F577ACA0-31C2-2AD1-737F-42407B5DEEB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D03D2F33-6D6D-878D-A5AC-959AF80C443F}"/>
              </a:ext>
            </a:extLst>
          </p:cNvPr>
          <p:cNvSpPr txBox="1"/>
          <p:nvPr/>
        </p:nvSpPr>
        <p:spPr>
          <a:xfrm>
            <a:off x="209023" y="1714500"/>
            <a:ext cx="9505949" cy="4352733"/>
          </a:xfrm>
          <a:prstGeom prst="rect">
            <a:avLst/>
          </a:prstGeom>
          <a:solidFill>
            <a:schemeClr val="bg1">
              <a:lumMod val="95000"/>
            </a:schemeClr>
          </a:solidFill>
        </p:spPr>
        <p:txBody>
          <a:bodyPr wrap="square" numCol="2">
            <a:noAutofit/>
          </a:bodyPr>
          <a:lstStyle/>
          <a:p>
            <a:r>
              <a:rPr lang="en-US" altLang="ja-JP" sz="900" b="1"/>
              <a:t>3. </a:t>
            </a:r>
            <a:r>
              <a:rPr lang="ja-JP" altLang="en-US" sz="900" b="1"/>
              <a:t>ミーティング・研修・情報交換</a:t>
            </a:r>
          </a:p>
          <a:p>
            <a:pPr marL="171450" indent="-171450">
              <a:buFont typeface="Arial" panose="020B0604020202020204" pitchFamily="34" charset="0"/>
              <a:buChar char="•"/>
            </a:pPr>
            <a:r>
              <a:rPr lang="ja-JP" altLang="en-US" sz="900"/>
              <a:t>毎月職員ミーティングを実施して支援方針を共有し、一人の支援員だけに負担がいかないようにしている。</a:t>
            </a:r>
          </a:p>
          <a:p>
            <a:pPr marL="171450" indent="-171450">
              <a:buFont typeface="Arial" panose="020B0604020202020204" pitchFamily="34" charset="0"/>
              <a:buChar char="•"/>
            </a:pPr>
            <a:r>
              <a:rPr lang="ja-JP" altLang="en-US" sz="900"/>
              <a:t>研修や情報交換会を開催、定期的な打ち合わせを行い支援員の意見を取り入れ改善している。年に１回は人事ヒアリングを実施する。</a:t>
            </a:r>
          </a:p>
          <a:p>
            <a:pPr marL="171450" indent="-171450">
              <a:buFont typeface="Arial" panose="020B0604020202020204" pitchFamily="34" charset="0"/>
              <a:buChar char="•"/>
            </a:pPr>
            <a:r>
              <a:rPr lang="ja-JP" altLang="en-US" sz="900"/>
              <a:t>定期研修を実施。</a:t>
            </a:r>
          </a:p>
          <a:p>
            <a:pPr marL="171450" indent="-171450">
              <a:buFont typeface="Arial" panose="020B0604020202020204" pitchFamily="34" charset="0"/>
              <a:buChar char="•"/>
            </a:pPr>
            <a:r>
              <a:rPr lang="ja-JP" altLang="en-US" sz="900"/>
              <a:t>定期的（月</a:t>
            </a:r>
            <a:r>
              <a:rPr lang="en-US" altLang="ja-JP" sz="900"/>
              <a:t>2</a:t>
            </a:r>
            <a:r>
              <a:rPr lang="ja-JP" altLang="en-US" sz="900"/>
              <a:t>回）に開催するケース会議の中で、支援に対する問題点の共有や解決を行いながら、事業に対する理解度を深めている。</a:t>
            </a:r>
          </a:p>
          <a:p>
            <a:pPr marL="171450" indent="-171450">
              <a:buFont typeface="Arial" panose="020B0604020202020204" pitchFamily="34" charset="0"/>
              <a:buChar char="•"/>
            </a:pPr>
            <a:r>
              <a:rPr lang="ja-JP" altLang="en-US" sz="900"/>
              <a:t>毎月スーパービジョンを実施している</a:t>
            </a:r>
          </a:p>
          <a:p>
            <a:pPr marL="171450" indent="-171450">
              <a:buFont typeface="Arial" panose="020B0604020202020204" pitchFamily="34" charset="0"/>
              <a:buChar char="•"/>
            </a:pPr>
            <a:r>
              <a:rPr lang="ja-JP" altLang="en-US" sz="900"/>
              <a:t>新任研修や</a:t>
            </a:r>
            <a:r>
              <a:rPr lang="en-US" altLang="ja-JP" sz="900"/>
              <a:t>OJT</a:t>
            </a:r>
            <a:r>
              <a:rPr lang="ja-JP" altLang="en-US" sz="900"/>
              <a:t>の実施、ミーティング等でのフォローアップ</a:t>
            </a:r>
          </a:p>
          <a:p>
            <a:pPr marL="171450" indent="-171450">
              <a:buFont typeface="Arial" panose="020B0604020202020204" pitchFamily="34" charset="0"/>
              <a:buChar char="•"/>
            </a:pPr>
            <a:r>
              <a:rPr lang="ja-JP" altLang="en-US" sz="900"/>
              <a:t>日々業務終了後に打ち合わせを行い、職員のその日の悩みを管理者・統括責任者が聞き心理的負担を減らしている。</a:t>
            </a:r>
          </a:p>
          <a:p>
            <a:pPr marL="171450" indent="-171450">
              <a:buFont typeface="Arial" panose="020B0604020202020204" pitchFamily="34" charset="0"/>
              <a:buChar char="•"/>
            </a:pPr>
            <a:r>
              <a:rPr lang="ja-JP" altLang="en-US" sz="900"/>
              <a:t>市担当職員も交えた定期的なミーティングを開催し、運営上の諸課題解決に努めている。</a:t>
            </a:r>
          </a:p>
          <a:p>
            <a:pPr marL="171450" indent="-171450">
              <a:buFont typeface="Arial" panose="020B0604020202020204" pitchFamily="34" charset="0"/>
              <a:buChar char="•"/>
            </a:pPr>
            <a:r>
              <a:rPr lang="ja-JP" altLang="en-US" sz="900"/>
              <a:t>講師を呼んで研修を行う。支援の振り返りを毎週行う時間を設けている。</a:t>
            </a:r>
          </a:p>
          <a:p>
            <a:pPr marL="171450" indent="-171450">
              <a:buFont typeface="Arial" panose="020B0604020202020204" pitchFamily="34" charset="0"/>
              <a:buChar char="•"/>
            </a:pPr>
            <a:r>
              <a:rPr lang="ja-JP" altLang="en-US" sz="900"/>
              <a:t>研修、情報交換会の開催。人事ヒアリングの実施。（</a:t>
            </a:r>
            <a:r>
              <a:rPr lang="en-US" altLang="ja-JP" sz="900"/>
              <a:t>※</a:t>
            </a:r>
            <a:r>
              <a:rPr lang="ja-JP" altLang="en-US" sz="900"/>
              <a:t>多数記載あり）</a:t>
            </a:r>
          </a:p>
          <a:p>
            <a:pPr marL="171450" indent="-171450">
              <a:buFont typeface="Arial" panose="020B0604020202020204" pitchFamily="34" charset="0"/>
              <a:buChar char="•"/>
            </a:pPr>
            <a:r>
              <a:rPr lang="ja-JP" altLang="en-US" sz="900"/>
              <a:t>担当職員間の協力・連携による業務遂行</a:t>
            </a:r>
            <a:endParaRPr lang="en-US" altLang="ja-JP" sz="900"/>
          </a:p>
          <a:p>
            <a:pPr marL="171450" indent="-171450">
              <a:buFont typeface="Arial" panose="020B0604020202020204" pitchFamily="34" charset="0"/>
              <a:buChar char="•"/>
            </a:pPr>
            <a:r>
              <a:rPr lang="ja-JP" altLang="en-US" sz="900"/>
              <a:t>同じ法人が行っている研修に参加している。こどもへの接し方や考え方を学んでもらい柔軟性と広い視野を持って関わることで精神的に追い込まれることがないように配慮している。</a:t>
            </a:r>
          </a:p>
          <a:p>
            <a:pPr marL="171450" indent="-171450">
              <a:buFont typeface="Arial" panose="020B0604020202020204" pitchFamily="34" charset="0"/>
              <a:buChar char="•"/>
            </a:pPr>
            <a:r>
              <a:rPr lang="ja-JP" altLang="en-US" sz="900"/>
              <a:t>専門的な業務に関わる研修、業務に見合った賃金の設定、定期的な</a:t>
            </a:r>
            <a:r>
              <a:rPr lang="en-US" altLang="ja-JP" sz="900"/>
              <a:t>MT</a:t>
            </a:r>
            <a:r>
              <a:rPr lang="ja-JP" altLang="en-US" sz="900"/>
              <a:t>による職員の不安感の解消</a:t>
            </a:r>
          </a:p>
        </p:txBody>
      </p:sp>
      <p:sp>
        <p:nvSpPr>
          <p:cNvPr id="6" name="テキスト ボックス 5">
            <a:extLst>
              <a:ext uri="{FF2B5EF4-FFF2-40B4-BE49-F238E27FC236}">
                <a16:creationId xmlns:a16="http://schemas.microsoft.com/office/drawing/2014/main" id="{F2D18C4C-E21A-4B6A-367C-B6B77B13A874}"/>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324376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a:t>
            </a:r>
            <a:r>
              <a:rPr lang="ja-JP" altLang="en-US"/>
              <a:t>人員配置状況</a:t>
            </a:r>
            <a:r>
              <a:rPr kumimoji="1" lang="ja-JP" altLang="en-US"/>
              <a:t>　活用している既存研修（</a:t>
            </a:r>
            <a:r>
              <a:rPr kumimoji="1" lang="en-US" altLang="ja-JP"/>
              <a:t>1/2</a:t>
            </a:r>
            <a:r>
              <a:rPr kumimoji="1" lang="ja-JP" altLang="en-US"/>
              <a:t>）</a:t>
            </a:r>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1894767784"/>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Q24.</a:t>
                      </a:r>
                      <a:r>
                        <a:rPr kumimoji="1" lang="ja-JP" altLang="en-US" sz="1100" b="0">
                          <a:solidFill>
                            <a:schemeClr val="tx1"/>
                          </a:solidFill>
                        </a:rPr>
                        <a:t>　活用している既存研修があれば、具体的にご記入ください。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D7B3A44E-4576-C675-E607-B20212CE9E55}"/>
              </a:ext>
            </a:extLst>
          </p:cNvPr>
          <p:cNvSpPr txBox="1"/>
          <p:nvPr/>
        </p:nvSpPr>
        <p:spPr>
          <a:xfrm>
            <a:off x="199555" y="1656571"/>
            <a:ext cx="9505949" cy="4615387"/>
          </a:xfrm>
          <a:prstGeom prst="rect">
            <a:avLst/>
          </a:prstGeom>
          <a:solidFill>
            <a:schemeClr val="bg1">
              <a:lumMod val="95000"/>
            </a:schemeClr>
          </a:solidFill>
        </p:spPr>
        <p:txBody>
          <a:bodyPr wrap="square" numCol="2">
            <a:noAutofit/>
          </a:bodyPr>
          <a:lstStyle/>
          <a:p>
            <a:r>
              <a:rPr lang="en-US" altLang="ja-JP" sz="900" b="1"/>
              <a:t>1. </a:t>
            </a:r>
            <a:r>
              <a:rPr lang="ja-JP" altLang="en-US" sz="900" b="1"/>
              <a:t>行政・自治体・教育委員会主催の研修</a:t>
            </a:r>
          </a:p>
          <a:p>
            <a:pPr marL="171450" indent="-171450">
              <a:buFont typeface="Arial" panose="020B0604020202020204" pitchFamily="34" charset="0"/>
              <a:buChar char="•"/>
            </a:pPr>
            <a:r>
              <a:rPr lang="ja-JP" altLang="en-US" sz="900"/>
              <a:t>放課後子ども教室や児童館向け職員研修</a:t>
            </a:r>
          </a:p>
          <a:p>
            <a:pPr marL="171450" indent="-171450">
              <a:buFont typeface="Arial" panose="020B0604020202020204" pitchFamily="34" charset="0"/>
              <a:buChar char="•"/>
            </a:pPr>
            <a:r>
              <a:rPr lang="ja-JP" altLang="en-US" sz="900"/>
              <a:t>市内ほっとルームで集合研修を実施している。</a:t>
            </a:r>
          </a:p>
          <a:p>
            <a:pPr marL="171450" indent="-171450">
              <a:buFont typeface="Arial" panose="020B0604020202020204" pitchFamily="34" charset="0"/>
              <a:buChar char="•"/>
            </a:pPr>
            <a:r>
              <a:rPr lang="ja-JP" altLang="en-US" sz="900"/>
              <a:t>発達障がい関係の行政主催の研修会等を活用</a:t>
            </a:r>
          </a:p>
          <a:p>
            <a:pPr marL="171450" indent="-171450">
              <a:buFont typeface="Arial" panose="020B0604020202020204" pitchFamily="34" charset="0"/>
              <a:buChar char="•"/>
            </a:pPr>
            <a:r>
              <a:rPr lang="ja-JP" altLang="en-US" sz="900"/>
              <a:t>人員配置がギリギリなので、出張の研修は参加できないので、県等のオンラインでの研修は出来るだけ受講している。</a:t>
            </a:r>
          </a:p>
          <a:p>
            <a:pPr marL="171450" indent="-171450">
              <a:buFont typeface="Arial" panose="020B0604020202020204" pitchFamily="34" charset="0"/>
              <a:buChar char="•"/>
            </a:pPr>
            <a:r>
              <a:rPr lang="ja-JP" altLang="en-US" sz="900"/>
              <a:t>社会福祉協議会の職場内研修</a:t>
            </a:r>
          </a:p>
          <a:p>
            <a:pPr marL="171450" indent="-171450">
              <a:buFont typeface="Arial" panose="020B0604020202020204" pitchFamily="34" charset="0"/>
              <a:buChar char="•"/>
            </a:pPr>
            <a:r>
              <a:rPr lang="ja-JP" altLang="en-US" sz="900"/>
              <a:t>支援機関主催の研修、県社協主催の研修、社協独自研修など</a:t>
            </a:r>
          </a:p>
          <a:p>
            <a:pPr marL="171450" indent="-171450">
              <a:buFont typeface="Arial" panose="020B0604020202020204" pitchFamily="34" charset="0"/>
              <a:buChar char="•"/>
            </a:pPr>
            <a:r>
              <a:rPr lang="ja-JP" altLang="en-US" sz="900"/>
              <a:t>市民救命講習（胸骨圧迫、</a:t>
            </a:r>
            <a:r>
              <a:rPr lang="en-US" altLang="ja-JP" sz="900"/>
              <a:t>AED</a:t>
            </a:r>
            <a:r>
              <a:rPr lang="ja-JP" altLang="en-US" sz="900"/>
              <a:t>の使い方など）、性教育の研修、</a:t>
            </a:r>
            <a:r>
              <a:rPr lang="en-US" altLang="ja-JP" sz="900"/>
              <a:t>SSW</a:t>
            </a:r>
            <a:r>
              <a:rPr lang="ja-JP" altLang="en-US" sz="900"/>
              <a:t>による「子どもたちのかかわり方」に関する研修、県の事業を活用したコミュニティ創造協会による伴奏支援、</a:t>
            </a:r>
            <a:r>
              <a:rPr lang="en-US" altLang="ja-JP" sz="900"/>
              <a:t>B&amp;G</a:t>
            </a:r>
            <a:r>
              <a:rPr lang="ja-JP" altLang="en-US" sz="900"/>
              <a:t>財団による研修などを実施している。 </a:t>
            </a:r>
            <a:r>
              <a:rPr lang="en-US" altLang="ja-JP" sz="900"/>
              <a:t>※</a:t>
            </a:r>
            <a:r>
              <a:rPr lang="ja-JP" altLang="en-US" sz="900"/>
              <a:t>　個々人で受けた研修の内容や得られた学びについても随時共有するようにしている。</a:t>
            </a:r>
          </a:p>
          <a:p>
            <a:pPr marL="171450" indent="-171450">
              <a:buFont typeface="Arial" panose="020B0604020202020204" pitchFamily="34" charset="0"/>
              <a:buChar char="•"/>
            </a:pPr>
            <a:r>
              <a:rPr lang="ja-JP" altLang="en-US" sz="900"/>
              <a:t>市区町村主催の地域福祉施設協議会主催の研修、社会福祉施設連絡会主催の研修、研修情報センター主催の研修、コドモン研修など</a:t>
            </a:r>
          </a:p>
          <a:p>
            <a:pPr marL="171450" indent="-171450">
              <a:buFont typeface="Arial" panose="020B0604020202020204" pitchFamily="34" charset="0"/>
              <a:buChar char="•"/>
            </a:pPr>
            <a:r>
              <a:rPr lang="ja-JP" altLang="en-US" sz="900"/>
              <a:t>市教育部局主催の市費教職員向け公務員倫理研修、大学や保健福祉環境事務所など外部機関が主催の不登校・ひきこもり支援に関する研修</a:t>
            </a:r>
          </a:p>
          <a:p>
            <a:pPr marL="171450" indent="-171450">
              <a:buFont typeface="Arial" panose="020B0604020202020204" pitchFamily="34" charset="0"/>
              <a:buChar char="•"/>
            </a:pPr>
            <a:r>
              <a:rPr lang="ja-JP" altLang="en-US" sz="900"/>
              <a:t>市虐待防止セミナー、子どもの居場所担い手育成事業研修会</a:t>
            </a:r>
          </a:p>
          <a:p>
            <a:pPr marL="171450" indent="-171450">
              <a:buFont typeface="Arial" panose="020B0604020202020204" pitchFamily="34" charset="0"/>
              <a:buChar char="•"/>
            </a:pPr>
            <a:r>
              <a:rPr lang="ja-JP" altLang="en-US" sz="900"/>
              <a:t>市が実施する虐待対応研修</a:t>
            </a:r>
          </a:p>
          <a:p>
            <a:pPr marL="171450" indent="-171450">
              <a:buFont typeface="Arial" panose="020B0604020202020204" pitchFamily="34" charset="0"/>
              <a:buChar char="•"/>
            </a:pPr>
            <a:r>
              <a:rPr lang="ja-JP" altLang="en-US" sz="900"/>
              <a:t>県教育委員会が主催する支援員を対象とした研修</a:t>
            </a:r>
          </a:p>
          <a:p>
            <a:pPr marL="171450" indent="-171450">
              <a:buFont typeface="Arial" panose="020B0604020202020204" pitchFamily="34" charset="0"/>
              <a:buChar char="•"/>
            </a:pPr>
            <a:r>
              <a:rPr lang="ja-JP" altLang="en-US" sz="900"/>
              <a:t>県の放課後等デイサービス事業者向けの研修や、相談支援専門員協会で実施している相談支援従事者研修など</a:t>
            </a:r>
          </a:p>
          <a:p>
            <a:pPr marL="171450" indent="-171450">
              <a:buFont typeface="Arial" panose="020B0604020202020204" pitchFamily="34" charset="0"/>
              <a:buChar char="•"/>
            </a:pPr>
            <a:r>
              <a:rPr lang="ja-JP" altLang="en-US" sz="900"/>
              <a:t>こども政策課主催の研修、事業実施施設での研修、法人主催の研修</a:t>
            </a:r>
          </a:p>
          <a:p>
            <a:pPr marL="171450" indent="-171450">
              <a:buFont typeface="Arial" panose="020B0604020202020204" pitchFamily="34" charset="0"/>
              <a:buChar char="•"/>
            </a:pPr>
            <a:r>
              <a:rPr lang="ja-JP" altLang="en-US" sz="900"/>
              <a:t>こども家庭センター向け研修など</a:t>
            </a:r>
          </a:p>
          <a:p>
            <a:pPr marL="171450" indent="-171450">
              <a:buFont typeface="Arial" panose="020B0604020202020204" pitchFamily="34" charset="0"/>
              <a:buChar char="•"/>
            </a:pPr>
            <a:endParaRPr lang="ja-JP" altLang="en-US" sz="900"/>
          </a:p>
          <a:p>
            <a:r>
              <a:rPr lang="en-US" altLang="ja-JP" sz="900" b="1"/>
              <a:t>2. </a:t>
            </a:r>
            <a:r>
              <a:rPr lang="ja-JP" altLang="en-US" sz="900" b="1"/>
              <a:t>民間財団・団体主催の研修</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居場所事業拠点運営研修等</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財団によりフォローアップ研修</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財団主催研修</a:t>
            </a:r>
          </a:p>
          <a:p>
            <a:pPr marL="171450" indent="-171450">
              <a:buFont typeface="Arial" panose="020B0604020202020204" pitchFamily="34" charset="0"/>
              <a:buChar char="•"/>
            </a:pPr>
            <a:r>
              <a:rPr lang="ja-JP" altLang="en-US" sz="900"/>
              <a:t>オンライン研修　日本財団、しゃちネット、かながわ国際交流財団</a:t>
            </a:r>
          </a:p>
          <a:p>
            <a:pPr marL="171450" indent="-171450">
              <a:buFont typeface="Arial" panose="020B0604020202020204" pitchFamily="34" charset="0"/>
              <a:buChar char="•"/>
            </a:pPr>
            <a:r>
              <a:rPr lang="ja-JP" altLang="en-US" sz="900"/>
              <a:t>ライフスキル研修（日本財団から全拠点への紹介）オンライン研修または現地研修で職員が学んだことを児童に実践し、児童の生きる力を育むための研修です。</a:t>
            </a:r>
          </a:p>
          <a:p>
            <a:pPr marL="171450" indent="-171450">
              <a:buFont typeface="Arial" panose="020B0604020202020204" pitchFamily="34" charset="0"/>
              <a:buChar char="•"/>
            </a:pPr>
            <a:r>
              <a:rPr lang="ja-JP" altLang="en-US" sz="900"/>
              <a:t>各事業者の研修、年４回の児童育成支援拠点等連絡協議会主催による研修、</a:t>
            </a:r>
            <a:r>
              <a:rPr lang="en-US" altLang="ja-JP" sz="900"/>
              <a:t>Learning for All</a:t>
            </a:r>
            <a:r>
              <a:rPr lang="ja-JP" altLang="en-US" sz="900"/>
              <a:t>の</a:t>
            </a:r>
            <a:r>
              <a:rPr lang="en-US" altLang="ja-JP" sz="900"/>
              <a:t>WEB</a:t>
            </a:r>
            <a:r>
              <a:rPr lang="ja-JP" altLang="en-US" sz="900"/>
              <a:t>研修</a:t>
            </a:r>
          </a:p>
          <a:p>
            <a:pPr marL="171450" indent="-171450">
              <a:buFont typeface="Arial" panose="020B0604020202020204" pitchFamily="34" charset="0"/>
              <a:buChar char="•"/>
            </a:pPr>
            <a:r>
              <a:rPr lang="ja-JP" altLang="en-US" sz="900"/>
              <a:t>社会的養育地域支援ネットワーク（しゃちネット）の研修については、複数回利用している。</a:t>
            </a:r>
          </a:p>
          <a:p>
            <a:pPr marL="171450" indent="-171450">
              <a:buFont typeface="Arial" panose="020B0604020202020204" pitchFamily="34" charset="0"/>
              <a:buChar char="•"/>
            </a:pPr>
            <a:r>
              <a:rPr lang="ja-JP" altLang="en-US" sz="900"/>
              <a:t>日本財団、</a:t>
            </a:r>
            <a:r>
              <a:rPr lang="en-US" altLang="ja-JP" sz="900"/>
              <a:t>Learning for All</a:t>
            </a:r>
            <a:r>
              <a:rPr lang="ja-JP" altLang="en-US" sz="900"/>
              <a:t>、キッズドアなど</a:t>
            </a:r>
          </a:p>
          <a:p>
            <a:pPr marL="171450" indent="-171450">
              <a:buFont typeface="Arial" panose="020B0604020202020204" pitchFamily="34" charset="0"/>
              <a:buChar char="•"/>
            </a:pPr>
            <a:r>
              <a:rPr lang="ja-JP" altLang="en-US" sz="900"/>
              <a:t>日本財団などの民間支援機関の研修</a:t>
            </a:r>
          </a:p>
          <a:p>
            <a:pPr marL="171450" indent="-171450">
              <a:buFont typeface="Arial" panose="020B0604020202020204" pitchFamily="34" charset="0"/>
              <a:buChar char="•"/>
            </a:pPr>
            <a:r>
              <a:rPr lang="ja-JP" altLang="en-US" sz="900"/>
              <a:t>日本財団開催の「こども第三の居場所」関連の研修。</a:t>
            </a:r>
          </a:p>
          <a:p>
            <a:pPr marL="171450" indent="-171450">
              <a:buFont typeface="Arial" panose="020B0604020202020204" pitchFamily="34" charset="0"/>
              <a:buChar char="•"/>
            </a:pPr>
            <a:r>
              <a:rPr lang="ja-JP" altLang="en-US" sz="900"/>
              <a:t>認定</a:t>
            </a:r>
            <a:r>
              <a:rPr lang="en-US" altLang="ja-JP" sz="900"/>
              <a:t>NPO</a:t>
            </a:r>
            <a:r>
              <a:rPr lang="ja-JP" altLang="en-US" sz="900"/>
              <a:t>法人</a:t>
            </a:r>
            <a:r>
              <a:rPr lang="en-US" altLang="ja-JP" sz="900"/>
              <a:t>3keys</a:t>
            </a:r>
            <a:r>
              <a:rPr lang="ja-JP" altLang="en-US" sz="900"/>
              <a:t>開催の講座の受講</a:t>
            </a:r>
          </a:p>
          <a:p>
            <a:pPr marL="171450" indent="-171450">
              <a:buFont typeface="Arial" panose="020B0604020202020204" pitchFamily="34" charset="0"/>
              <a:buChar char="•"/>
            </a:pPr>
            <a:endParaRPr lang="ja-JP" altLang="en-US" sz="900"/>
          </a:p>
          <a:p>
            <a:r>
              <a:rPr lang="en-US" altLang="ja-JP" sz="900" b="1"/>
              <a:t>3. </a:t>
            </a:r>
            <a:r>
              <a:rPr lang="ja-JP" altLang="en-US" sz="900" b="1"/>
              <a:t>施設運営者（法人・団体）やその他法人・団体による研修</a:t>
            </a:r>
          </a:p>
          <a:p>
            <a:pPr marL="171450" indent="-171450">
              <a:buFont typeface="Arial" panose="020B0604020202020204" pitchFamily="34" charset="0"/>
              <a:buChar char="•"/>
            </a:pPr>
            <a:r>
              <a:rPr lang="ja-JP" altLang="en-US" sz="900"/>
              <a:t>外部の専門家の協力を得て随時実施</a:t>
            </a:r>
          </a:p>
          <a:p>
            <a:pPr marL="171450" indent="-171450">
              <a:buFont typeface="Arial" panose="020B0604020202020204" pitchFamily="34" charset="0"/>
              <a:buChar char="•"/>
            </a:pPr>
            <a:r>
              <a:rPr lang="ja-JP" altLang="en-US" sz="900"/>
              <a:t>各事業者の研修、年４回の児童育成支援拠点等連絡協議会主催による研修、</a:t>
            </a:r>
            <a:r>
              <a:rPr lang="en-US" altLang="ja-JP" sz="900"/>
              <a:t>Learning for All</a:t>
            </a:r>
            <a:r>
              <a:rPr lang="ja-JP" altLang="en-US" sz="900"/>
              <a:t>の</a:t>
            </a:r>
            <a:r>
              <a:rPr lang="en-US" altLang="ja-JP" sz="900"/>
              <a:t>WEB</a:t>
            </a:r>
            <a:r>
              <a:rPr lang="ja-JP" altLang="en-US" sz="900"/>
              <a:t>研修</a:t>
            </a:r>
          </a:p>
          <a:p>
            <a:pPr marL="171450" indent="-171450">
              <a:buFont typeface="Arial" panose="020B0604020202020204" pitchFamily="34" charset="0"/>
              <a:buChar char="•"/>
            </a:pPr>
            <a:r>
              <a:rPr lang="ja-JP" altLang="en-US" sz="900"/>
              <a:t>各種団体が実施している研修に参加</a:t>
            </a:r>
          </a:p>
          <a:p>
            <a:pPr marL="171450" indent="-171450">
              <a:buFont typeface="Arial" panose="020B0604020202020204" pitchFamily="34" charset="0"/>
              <a:buChar char="•"/>
            </a:pPr>
            <a:r>
              <a:rPr lang="ja-JP" altLang="en-US" sz="900"/>
              <a:t>公認心理師によるケース検討及び児童の見立て方等、ブレインジム</a:t>
            </a:r>
          </a:p>
          <a:p>
            <a:pPr marL="171450" indent="-171450">
              <a:buFont typeface="Arial" panose="020B0604020202020204" pitchFamily="34" charset="0"/>
              <a:buChar char="•"/>
            </a:pPr>
            <a:r>
              <a:rPr lang="ja-JP" altLang="en-US" sz="900"/>
              <a:t>事前の研修をスタッフ向けに行い、事業の性質、利用する子どもたちの性質、注意すること、守秘義務を確認している。 スーパーバイザーを読んで定期的に支援の方針についての相談など、勉強会を行っている。</a:t>
            </a:r>
          </a:p>
          <a:p>
            <a:pPr marL="171450" indent="-171450">
              <a:buFont typeface="Arial" panose="020B0604020202020204" pitchFamily="34" charset="0"/>
              <a:buChar char="•"/>
            </a:pPr>
            <a:r>
              <a:rPr lang="ja-JP" altLang="en-US" sz="900"/>
              <a:t>相談業務に携わる職員は、地域の子育て支援ネットワークが主催する定期的な研修会に参加している。</a:t>
            </a:r>
          </a:p>
          <a:p>
            <a:pPr marL="171450" indent="-171450">
              <a:buFont typeface="Arial" panose="020B0604020202020204" pitchFamily="34" charset="0"/>
              <a:buChar char="•"/>
            </a:pPr>
            <a:r>
              <a:rPr lang="ja-JP" altLang="en-US" sz="900"/>
              <a:t>入職時に「子どもたちへの対応、社会人としてのマナー」について研修を行っている。また、外部スタッフに来所していただき、「特性の強い児童に対するかかわり方」について学んだ。市民救命講習（胸骨圧迫・</a:t>
            </a:r>
            <a:r>
              <a:rPr lang="en-US" altLang="ja-JP" sz="900"/>
              <a:t>AED</a:t>
            </a:r>
            <a:r>
              <a:rPr lang="ja-JP" altLang="en-US" sz="900"/>
              <a:t>の使用方法など）。</a:t>
            </a:r>
          </a:p>
          <a:p>
            <a:pPr marL="171450" indent="-171450">
              <a:buFont typeface="Arial" panose="020B0604020202020204" pitchFamily="34" charset="0"/>
              <a:buChar char="•"/>
            </a:pPr>
            <a:r>
              <a:rPr lang="ja-JP" altLang="en-US" sz="900"/>
              <a:t>発達障害や配慮を要する子どもとの関わり方や支援の進め方などについて、心理士による勉強会を実施している。（自主研修）</a:t>
            </a:r>
          </a:p>
          <a:p>
            <a:pPr marL="171450" indent="-171450">
              <a:buFont typeface="Arial" panose="020B0604020202020204" pitchFamily="34" charset="0"/>
              <a:buChar char="•"/>
            </a:pPr>
            <a:r>
              <a:rPr lang="ja-JP" altLang="en-US" sz="900"/>
              <a:t>法人研修、しゃちネット研修</a:t>
            </a:r>
          </a:p>
          <a:p>
            <a:pPr marL="92075" indent="-92075">
              <a:buFont typeface="Arial" panose="020B0604020202020204" pitchFamily="34" charset="0"/>
              <a:buChar char="•"/>
            </a:pPr>
            <a:endParaRPr lang="en-US" altLang="ja-JP" sz="900"/>
          </a:p>
        </p:txBody>
      </p:sp>
      <p:sp>
        <p:nvSpPr>
          <p:cNvPr id="6" name="テキスト ボックス 5">
            <a:extLst>
              <a:ext uri="{FF2B5EF4-FFF2-40B4-BE49-F238E27FC236}">
                <a16:creationId xmlns:a16="http://schemas.microsoft.com/office/drawing/2014/main" id="{06C3AF0A-2F22-CC66-3B94-6A4D0AEC5719}"/>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1429455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A256E-F202-89B8-C630-A52ED96F4A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8E3672-B4CC-7771-A0D7-F9969DED4B8A}"/>
              </a:ext>
            </a:extLst>
          </p:cNvPr>
          <p:cNvSpPr>
            <a:spLocks noGrp="1"/>
          </p:cNvSpPr>
          <p:nvPr>
            <p:ph type="title"/>
          </p:nvPr>
        </p:nvSpPr>
        <p:spPr/>
        <p:txBody>
          <a:bodyPr/>
          <a:lstStyle/>
          <a:p>
            <a:r>
              <a:rPr lang="ja-JP" altLang="en-US"/>
              <a:t>実施自治体　人員配置状況　活用している既存研修（</a:t>
            </a:r>
            <a:r>
              <a:rPr lang="en-US" altLang="ja-JP"/>
              <a:t>2/2</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4B41380B-135E-6D9A-7D09-A877A55CD0B2}"/>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731ED463-80FD-B666-A93F-15CA8B77875D}"/>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Q24.</a:t>
                      </a:r>
                      <a:r>
                        <a:rPr kumimoji="1" lang="ja-JP" altLang="en-US" sz="1100" b="0">
                          <a:solidFill>
                            <a:schemeClr val="tx1"/>
                          </a:solidFill>
                        </a:rPr>
                        <a:t>　活用している既存研修があれば、具体的にご記入ください。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EC8245AA-20A6-1538-85C4-96E6ACAF9A8F}"/>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FDB01371-FA16-DA68-3B61-1FBBE24ABF48}"/>
              </a:ext>
            </a:extLst>
          </p:cNvPr>
          <p:cNvSpPr txBox="1"/>
          <p:nvPr/>
        </p:nvSpPr>
        <p:spPr>
          <a:xfrm>
            <a:off x="199555" y="1744592"/>
            <a:ext cx="9505949" cy="4411799"/>
          </a:xfrm>
          <a:prstGeom prst="rect">
            <a:avLst/>
          </a:prstGeom>
          <a:solidFill>
            <a:schemeClr val="bg1">
              <a:lumMod val="95000"/>
            </a:schemeClr>
          </a:solidFill>
        </p:spPr>
        <p:txBody>
          <a:bodyPr wrap="square" numCol="2">
            <a:noAutofit/>
          </a:bodyPr>
          <a:lstStyle/>
          <a:p>
            <a:r>
              <a:rPr lang="en-US" altLang="ja-JP" sz="900" b="1"/>
              <a:t>4. </a:t>
            </a:r>
            <a:r>
              <a:rPr lang="ja-JP" altLang="en-US" sz="900" b="1"/>
              <a:t>その他</a:t>
            </a:r>
          </a:p>
          <a:p>
            <a:pPr marL="171450" indent="-171450">
              <a:buFont typeface="Arial" panose="020B0604020202020204" pitchFamily="34" charset="0"/>
              <a:buChar char="•"/>
            </a:pPr>
            <a:r>
              <a:rPr lang="ja-JP" altLang="en-US" sz="900"/>
              <a:t>様々な子どもが利用しているので</a:t>
            </a:r>
            <a:r>
              <a:rPr lang="en-US" altLang="ja-JP" sz="900"/>
              <a:t>『</a:t>
            </a:r>
            <a:r>
              <a:rPr lang="ja-JP" altLang="en-US" sz="900"/>
              <a:t>子どもの発達を支えるアセスメントツール</a:t>
            </a:r>
            <a:r>
              <a:rPr lang="en-US" altLang="ja-JP" sz="900"/>
              <a:t>』</a:t>
            </a:r>
            <a:r>
              <a:rPr lang="ja-JP" altLang="en-US" sz="900"/>
              <a:t>を利用し２，３カ月に一度本居場所の具体的な事例を挙げて研修をしている。</a:t>
            </a:r>
          </a:p>
          <a:p>
            <a:pPr marL="171450" indent="-171450">
              <a:buFont typeface="Arial" panose="020B0604020202020204" pitchFamily="34" charset="0"/>
              <a:buChar char="•"/>
            </a:pPr>
            <a:r>
              <a:rPr lang="ja-JP" altLang="en-US" sz="900"/>
              <a:t>不登校問題や居場所事業、児童育成支援拠点事業についてのオンライン研修、財団のマネージャーへのフォローアップ研修</a:t>
            </a:r>
          </a:p>
          <a:p>
            <a:pPr marL="171450" indent="-171450">
              <a:buFont typeface="Arial" panose="020B0604020202020204" pitchFamily="34" charset="0"/>
              <a:buChar char="•"/>
            </a:pPr>
            <a:r>
              <a:rPr lang="ja-JP" altLang="en-US" sz="900"/>
              <a:t>子ども支援員研修</a:t>
            </a:r>
          </a:p>
          <a:p>
            <a:pPr marL="171450" indent="-171450">
              <a:buFont typeface="Arial" panose="020B0604020202020204" pitchFamily="34" charset="0"/>
              <a:buChar char="•"/>
            </a:pPr>
            <a:r>
              <a:rPr lang="ja-JP" altLang="en-US" sz="900"/>
              <a:t>発達障害、こどもへの接し方、行政の仕組みについて等</a:t>
            </a:r>
          </a:p>
          <a:p>
            <a:pPr marL="171450" indent="-171450">
              <a:buFont typeface="Arial" panose="020B0604020202020204" pitchFamily="34" charset="0"/>
              <a:buChar char="•"/>
            </a:pPr>
            <a:r>
              <a:rPr lang="ja-JP" altLang="en-US" sz="900"/>
              <a:t>保育サポーター養成講座　</a:t>
            </a:r>
            <a:r>
              <a:rPr lang="en-US" altLang="ja-JP" sz="900"/>
              <a:t>(</a:t>
            </a:r>
            <a:r>
              <a:rPr lang="ja-JP" altLang="en-US" sz="900"/>
              <a:t>村） 放課後児童支援員認定資格研修（県）　等</a:t>
            </a:r>
          </a:p>
          <a:p>
            <a:pPr marL="171450" indent="-171450">
              <a:buFont typeface="Arial" panose="020B0604020202020204" pitchFamily="34" charset="0"/>
              <a:buChar char="•"/>
            </a:pPr>
            <a:r>
              <a:rPr lang="ja-JP" altLang="en-US" sz="900"/>
              <a:t>①子どもの遊びとプレイワーク研修 ・「遊び」に関する基礎知識や、遊びから子どもが得ているものに関する講義および理解を深めるためのワーク ・プレイワークに関する基礎知識の講義 ②子どもとのコミュニケーション実践研修 ・リフレームおよびほめ叱りに関するケース練習 ・アサーションに関する基礎知識の講義、ケース練習 ③子どもの権利に関する講義 ・セーフガーディングに関する研修 ・子ども基本法、児童福祉法に関する講義 ・ケースディスカッション</a:t>
            </a:r>
          </a:p>
          <a:p>
            <a:pPr marL="171450" indent="-171450">
              <a:buFont typeface="Arial" panose="020B0604020202020204" pitchFamily="34" charset="0"/>
              <a:buChar char="•"/>
            </a:pPr>
            <a:r>
              <a:rPr lang="ja-JP" altLang="en-US" sz="900"/>
              <a:t>権利擁護・養育支援技術向上・感染症対策・不審者対応・救急救命・性（生）教育</a:t>
            </a:r>
          </a:p>
          <a:p>
            <a:pPr marL="171450" indent="-171450">
              <a:buFont typeface="Arial" panose="020B0604020202020204" pitchFamily="34" charset="0"/>
              <a:buChar char="•"/>
            </a:pPr>
            <a:r>
              <a:rPr lang="ja-JP" altLang="en-US" sz="900"/>
              <a:t>都道府県の事業所に依頼して研修を実施予定。</a:t>
            </a:r>
          </a:p>
          <a:p>
            <a:pPr marL="171450" indent="-171450">
              <a:buFont typeface="Arial" panose="020B0604020202020204" pitchFamily="34" charset="0"/>
              <a:buChar char="•"/>
            </a:pPr>
            <a:r>
              <a:rPr lang="ja-JP" altLang="en-US" sz="900"/>
              <a:t>区市町村より案内のあった研修（ヤングケアラー研修・要対協ネットワーク研修・こどもまんなかネットワーク研修）</a:t>
            </a:r>
          </a:p>
          <a:p>
            <a:pPr marL="171450" indent="-171450">
              <a:buFont typeface="Arial" panose="020B0604020202020204" pitchFamily="34" charset="0"/>
              <a:buChar char="•"/>
            </a:pPr>
            <a:r>
              <a:rPr lang="ja-JP" altLang="en-US" sz="900"/>
              <a:t>当団体では、大学生スタッフを登用しているが勤務後に業務日報を提出してもらい、子どもの様子を事細かく確認している。</a:t>
            </a:r>
          </a:p>
          <a:p>
            <a:pPr marL="92075" indent="-92075">
              <a:buFont typeface="Arial" panose="020B0604020202020204" pitchFamily="34" charset="0"/>
              <a:buChar char="•"/>
            </a:pPr>
            <a:endParaRPr lang="en-US" altLang="ja-JP" sz="900"/>
          </a:p>
        </p:txBody>
      </p:sp>
      <p:sp>
        <p:nvSpPr>
          <p:cNvPr id="6" name="テキスト ボックス 5">
            <a:extLst>
              <a:ext uri="{FF2B5EF4-FFF2-40B4-BE49-F238E27FC236}">
                <a16:creationId xmlns:a16="http://schemas.microsoft.com/office/drawing/2014/main" id="{859814E0-5B2D-5598-3FFC-EBDAF2F756A0}"/>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265712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kumimoji="1" lang="ja-JP" altLang="en-US"/>
              <a:t>実施自治体 支援内容</a:t>
            </a:r>
            <a:r>
              <a:rPr lang="ja-JP" altLang="en-US"/>
              <a:t>　入浴設備の整備状況</a:t>
            </a:r>
            <a:endParaRPr kumimoji="1" lang="ja-JP" altLang="en-US"/>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入浴設備を整備している施設は</a:t>
            </a:r>
            <a:r>
              <a:rPr kumimoji="1" lang="en-US" altLang="ja-JP"/>
              <a:t>53.8%</a:t>
            </a:r>
            <a:r>
              <a:rPr kumimoji="1" lang="ja-JP" altLang="en-US"/>
              <a:t>である。</a:t>
            </a:r>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108732462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1</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入浴設備を整備していますか。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434F1368-4EB5-3DAA-1005-EF92E13F478F}"/>
              </a:ext>
            </a:extLst>
          </p:cNvPr>
          <p:cNvPicPr>
            <a:picLocks noChangeAspect="1"/>
          </p:cNvPicPr>
          <p:nvPr/>
        </p:nvPicPr>
        <p:blipFill>
          <a:blip r:embed="rId2"/>
          <a:stretch>
            <a:fillRect/>
          </a:stretch>
        </p:blipFill>
        <p:spPr>
          <a:xfrm>
            <a:off x="2250656" y="1747637"/>
            <a:ext cx="5404689" cy="4680000"/>
          </a:xfrm>
          <a:prstGeom prst="rect">
            <a:avLst/>
          </a:prstGeom>
        </p:spPr>
      </p:pic>
    </p:spTree>
    <p:extLst>
      <p:ext uri="{BB962C8B-B14F-4D97-AF65-F5344CB8AC3E}">
        <p14:creationId xmlns:p14="http://schemas.microsoft.com/office/powerpoint/2010/main" val="1267217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B7A-9E9F-FC88-0227-B48ACDE8E4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44AA78-1401-CF2B-D173-FB58AEB6047B}"/>
              </a:ext>
            </a:extLst>
          </p:cNvPr>
          <p:cNvSpPr>
            <a:spLocks noGrp="1"/>
          </p:cNvSpPr>
          <p:nvPr>
            <p:ph type="title"/>
          </p:nvPr>
        </p:nvSpPr>
        <p:spPr/>
        <p:txBody>
          <a:bodyPr/>
          <a:lstStyle/>
          <a:p>
            <a:r>
              <a:rPr lang="ja-JP" altLang="en-US"/>
              <a:t>実施自治体　支援内容　入浴設備の確保方法</a:t>
            </a:r>
            <a:endParaRPr kumimoji="1" lang="ja-JP" altLang="en-US"/>
          </a:p>
        </p:txBody>
      </p:sp>
      <p:sp>
        <p:nvSpPr>
          <p:cNvPr id="3" name="テキスト プレースホルダー 2">
            <a:extLst>
              <a:ext uri="{FF2B5EF4-FFF2-40B4-BE49-F238E27FC236}">
                <a16:creationId xmlns:a16="http://schemas.microsoft.com/office/drawing/2014/main" id="{6F741FB4-D9AF-5BAB-A2AB-2D716287ED5B}"/>
              </a:ext>
            </a:extLst>
          </p:cNvPr>
          <p:cNvSpPr>
            <a:spLocks noGrp="1"/>
          </p:cNvSpPr>
          <p:nvPr>
            <p:ph type="body" sz="quarter" idx="13"/>
          </p:nvPr>
        </p:nvSpPr>
        <p:spPr/>
        <p:txBody>
          <a:bodyPr/>
          <a:lstStyle/>
          <a:p>
            <a:pPr marL="0" indent="0">
              <a:buNone/>
            </a:pPr>
            <a:r>
              <a:rPr kumimoji="1" lang="ja-JP" altLang="en-US"/>
              <a:t>入浴設備について既存設備を利用している施設が</a:t>
            </a:r>
            <a:r>
              <a:rPr kumimoji="1" lang="en-US" altLang="ja-JP"/>
              <a:t>64.4%</a:t>
            </a:r>
            <a:r>
              <a:rPr kumimoji="1" lang="ja-JP" altLang="en-US"/>
              <a:t>、新規整備の施設が</a:t>
            </a:r>
            <a:r>
              <a:rPr kumimoji="1" lang="en-US" altLang="ja-JP"/>
              <a:t>25.4%</a:t>
            </a:r>
            <a:r>
              <a:rPr kumimoji="1" lang="ja-JP" altLang="en-US"/>
              <a:t>である。</a:t>
            </a:r>
          </a:p>
        </p:txBody>
      </p:sp>
      <p:graphicFrame>
        <p:nvGraphicFramePr>
          <p:cNvPr id="5" name="表 5">
            <a:extLst>
              <a:ext uri="{FF2B5EF4-FFF2-40B4-BE49-F238E27FC236}">
                <a16:creationId xmlns:a16="http://schemas.microsoft.com/office/drawing/2014/main" id="{BC407273-32F8-875C-755D-DFC60F72D18A}"/>
              </a:ext>
            </a:extLst>
          </p:cNvPr>
          <p:cNvGraphicFramePr>
            <a:graphicFrameLocks noGrp="1"/>
          </p:cNvGraphicFramePr>
          <p:nvPr>
            <p:extLst>
              <p:ext uri="{D42A27DB-BD31-4B8C-83A1-F6EECF244321}">
                <p14:modId xmlns:p14="http://schemas.microsoft.com/office/powerpoint/2010/main" val="101131634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1</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入浴設備を整備している場合、入浴設備の確保方法についてご記入ください。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n=59</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161DE0AC-ACA2-6EAC-ECFC-FE1AE197CE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0B107FEB-9E11-AD31-DEB3-6AC718752220}"/>
              </a:ext>
            </a:extLst>
          </p:cNvPr>
          <p:cNvPicPr>
            <a:picLocks noChangeAspect="1"/>
          </p:cNvPicPr>
          <p:nvPr/>
        </p:nvPicPr>
        <p:blipFill>
          <a:blip r:embed="rId2"/>
          <a:stretch>
            <a:fillRect/>
          </a:stretch>
        </p:blipFill>
        <p:spPr>
          <a:xfrm>
            <a:off x="2250656" y="1747632"/>
            <a:ext cx="5404689" cy="4680000"/>
          </a:xfrm>
          <a:prstGeom prst="rect">
            <a:avLst/>
          </a:prstGeom>
        </p:spPr>
      </p:pic>
    </p:spTree>
    <p:extLst>
      <p:ext uri="{BB962C8B-B14F-4D97-AF65-F5344CB8AC3E}">
        <p14:creationId xmlns:p14="http://schemas.microsoft.com/office/powerpoint/2010/main" val="2952960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CC32-0EE9-A509-4686-F4BF815522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9D8EDC1-D3D4-79B8-529F-AB6D853C3F67}"/>
              </a:ext>
            </a:extLst>
          </p:cNvPr>
          <p:cNvSpPr>
            <a:spLocks noGrp="1"/>
          </p:cNvSpPr>
          <p:nvPr>
            <p:ph type="title"/>
          </p:nvPr>
        </p:nvSpPr>
        <p:spPr/>
        <p:txBody>
          <a:bodyPr/>
          <a:lstStyle/>
          <a:p>
            <a:r>
              <a:rPr lang="ja-JP" altLang="en-US"/>
              <a:t>実施自治体　支援内容　入浴設備の確保方法</a:t>
            </a:r>
            <a:endParaRPr kumimoji="1" lang="ja-JP" altLang="en-US"/>
          </a:p>
        </p:txBody>
      </p:sp>
      <p:sp>
        <p:nvSpPr>
          <p:cNvPr id="3" name="テキスト プレースホルダー 2">
            <a:extLst>
              <a:ext uri="{FF2B5EF4-FFF2-40B4-BE49-F238E27FC236}">
                <a16:creationId xmlns:a16="http://schemas.microsoft.com/office/drawing/2014/main" id="{FD2E1061-2C07-8BF3-A3B9-61060141AE86}"/>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75E48BF4-530F-DD43-10DF-A04B4BB109E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06FF360E-7611-A52E-AF27-ED59A2210278}"/>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pPr marL="92075" indent="-92075">
              <a:buFont typeface="Arial" panose="020B0604020202020204" pitchFamily="34" charset="0"/>
              <a:buChar char="•"/>
            </a:pPr>
            <a:r>
              <a:rPr lang="ja-JP" altLang="en-US" sz="900"/>
              <a:t>建設時に整備している</a:t>
            </a:r>
          </a:p>
          <a:p>
            <a:pPr marL="92075" indent="-92075">
              <a:buFont typeface="Arial" panose="020B0604020202020204" pitchFamily="34" charset="0"/>
              <a:buChar char="•"/>
            </a:pPr>
            <a:r>
              <a:rPr lang="ja-JP" altLang="en-US" sz="900"/>
              <a:t>既存の設備を修繕して使用している。</a:t>
            </a:r>
          </a:p>
          <a:p>
            <a:pPr marL="92075" indent="-92075">
              <a:buFont typeface="Arial" panose="020B0604020202020204" pitchFamily="34" charset="0"/>
              <a:buChar char="•"/>
            </a:pPr>
            <a:r>
              <a:rPr lang="ja-JP" altLang="en-US" sz="900"/>
              <a:t>法人内の入浴設備を利用している。</a:t>
            </a:r>
          </a:p>
          <a:p>
            <a:pPr marL="92075" indent="-92075">
              <a:buFont typeface="Arial" panose="020B0604020202020204" pitchFamily="34" charset="0"/>
              <a:buChar char="•"/>
            </a:pPr>
            <a:r>
              <a:rPr lang="ja-JP" altLang="en-US" sz="900"/>
              <a:t>新たに福祉センターを建設。事業実施スペースにはあらかじめシャワー設備を備え付けた。</a:t>
            </a:r>
          </a:p>
        </p:txBody>
      </p:sp>
      <p:sp>
        <p:nvSpPr>
          <p:cNvPr id="7" name="テキスト ボックス 6">
            <a:extLst>
              <a:ext uri="{FF2B5EF4-FFF2-40B4-BE49-F238E27FC236}">
                <a16:creationId xmlns:a16="http://schemas.microsoft.com/office/drawing/2014/main" id="{4C69C25D-D6E2-3856-BE99-3C10C3EDDA2D}"/>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E9C34F00-0010-30FB-BC95-7F611383C781}"/>
              </a:ext>
            </a:extLst>
          </p:cNvPr>
          <p:cNvGraphicFramePr>
            <a:graphicFrameLocks noGrp="1"/>
          </p:cNvGraphicFramePr>
          <p:nvPr>
            <p:extLst>
              <p:ext uri="{D42A27DB-BD31-4B8C-83A1-F6EECF244321}">
                <p14:modId xmlns:p14="http://schemas.microsoft.com/office/powerpoint/2010/main" val="62280282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1</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入浴設備を整備している場合、入浴設備の確保方法についてご記入ください。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n=59</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251252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学習支援の課題</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学習支援の課題として児童の状況にあった十分な学習サポートを行うことが困難である施設が</a:t>
            </a:r>
            <a:r>
              <a:rPr lang="en-US" altLang="ja-JP"/>
              <a:t>50.9%</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901210142"/>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2</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学習支援を実施する上での課題についてすべてお選びください。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05CE08CB-CAE9-99EF-424D-7B9A040C18DA}"/>
              </a:ext>
            </a:extLst>
          </p:cNvPr>
          <p:cNvPicPr>
            <a:picLocks noChangeAspect="1"/>
          </p:cNvPicPr>
          <p:nvPr/>
        </p:nvPicPr>
        <p:blipFill>
          <a:blip r:embed="rId2"/>
          <a:stretch>
            <a:fillRect/>
          </a:stretch>
        </p:blipFill>
        <p:spPr>
          <a:xfrm>
            <a:off x="1038138" y="1785971"/>
            <a:ext cx="7829725" cy="2520000"/>
          </a:xfrm>
          <a:prstGeom prst="rect">
            <a:avLst/>
          </a:prstGeom>
        </p:spPr>
      </p:pic>
    </p:spTree>
    <p:extLst>
      <p:ext uri="{BB962C8B-B14F-4D97-AF65-F5344CB8AC3E}">
        <p14:creationId xmlns:p14="http://schemas.microsoft.com/office/powerpoint/2010/main" val="4207741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54269-30FD-7A98-B3BA-3F7C2FF96D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D34135-F04B-2C7B-4DD4-9497BBEE5A39}"/>
              </a:ext>
            </a:extLst>
          </p:cNvPr>
          <p:cNvSpPr>
            <a:spLocks noGrp="1"/>
          </p:cNvSpPr>
          <p:nvPr>
            <p:ph type="title"/>
          </p:nvPr>
        </p:nvSpPr>
        <p:spPr/>
        <p:txBody>
          <a:bodyPr/>
          <a:lstStyle/>
          <a:p>
            <a:r>
              <a:rPr lang="ja-JP" altLang="en-US"/>
              <a:t>実施自治体　支援内容　学習支援の課題</a:t>
            </a:r>
            <a:endParaRPr kumimoji="1" lang="ja-JP" altLang="en-US"/>
          </a:p>
        </p:txBody>
      </p:sp>
      <p:sp>
        <p:nvSpPr>
          <p:cNvPr id="3" name="テキスト プレースホルダー 2">
            <a:extLst>
              <a:ext uri="{FF2B5EF4-FFF2-40B4-BE49-F238E27FC236}">
                <a16:creationId xmlns:a16="http://schemas.microsoft.com/office/drawing/2014/main" id="{07F94253-4A20-5387-E88D-F56203709F73}"/>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2095D284-1BDA-166B-B923-4F9F74AF4E1A}"/>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D9FBF7F6-B878-51C3-11C0-C657EB387F4C}"/>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pPr marL="171450" indent="-171450">
              <a:buFont typeface="Arial" panose="020B0604020202020204" pitchFamily="34" charset="0"/>
              <a:buChar char="•"/>
            </a:pPr>
            <a:r>
              <a:rPr lang="ja-JP" altLang="en-US" sz="900"/>
              <a:t>学習指導員の確保</a:t>
            </a:r>
          </a:p>
          <a:p>
            <a:pPr marL="171450" indent="-171450">
              <a:buFont typeface="Arial" panose="020B0604020202020204" pitchFamily="34" charset="0"/>
              <a:buChar char="•"/>
            </a:pPr>
            <a:r>
              <a:rPr lang="ja-JP" altLang="en-US" sz="900"/>
              <a:t>学習習慣の身に着けを基本としている</a:t>
            </a:r>
          </a:p>
          <a:p>
            <a:pPr marL="171450" indent="-171450">
              <a:buFont typeface="Arial" panose="020B0604020202020204" pitchFamily="34" charset="0"/>
              <a:buChar char="•"/>
            </a:pPr>
            <a:r>
              <a:rPr lang="ja-JP" altLang="en-US" sz="900"/>
              <a:t>学習支援について、日常の中での学習面（宿題等）のフォローはするが、受験対策や進路指導等は行っていない。</a:t>
            </a:r>
          </a:p>
          <a:p>
            <a:pPr marL="171450" indent="-171450">
              <a:buFont typeface="Arial" panose="020B0604020202020204" pitchFamily="34" charset="0"/>
              <a:buChar char="•"/>
            </a:pPr>
            <a:r>
              <a:rPr lang="ja-JP" altLang="en-US" sz="900"/>
              <a:t>当施設での学習支援は宿題の見守り等なので進路や受験指導までの対応は行っていない</a:t>
            </a:r>
          </a:p>
          <a:p>
            <a:pPr marL="171450" indent="-171450">
              <a:buFont typeface="Arial" panose="020B0604020202020204" pitchFamily="34" charset="0"/>
              <a:buChar char="•"/>
            </a:pPr>
            <a:r>
              <a:rPr lang="ja-JP" altLang="en-US" sz="900"/>
              <a:t>わからないところを教えたり、ひとりで宿題を取り組むことが苦手な児童のサポート 宿題は出ているけど「ない」と言い反抗的な態度をとる児童もいるためサポートしきれていない状況でもあります</a:t>
            </a:r>
          </a:p>
          <a:p>
            <a:pPr marL="171450" indent="-171450">
              <a:buFont typeface="Arial" panose="020B0604020202020204" pitchFamily="34" charset="0"/>
              <a:buChar char="•"/>
            </a:pPr>
            <a:r>
              <a:rPr lang="ja-JP" altLang="en-US" sz="900"/>
              <a:t>子どもたちから質問があったときのみ対応している</a:t>
            </a:r>
          </a:p>
          <a:p>
            <a:pPr marL="171450" indent="-171450">
              <a:buFont typeface="Arial" panose="020B0604020202020204" pitchFamily="34" charset="0"/>
              <a:buChar char="•"/>
            </a:pPr>
            <a:r>
              <a:rPr lang="ja-JP" altLang="en-US" sz="900"/>
              <a:t>学力の低い児童が多く、ほぼマンツーマンでのサポートが必要になる</a:t>
            </a:r>
          </a:p>
          <a:p>
            <a:pPr marL="171450" indent="-171450">
              <a:buFont typeface="Arial" panose="020B0604020202020204" pitchFamily="34" charset="0"/>
              <a:buChar char="•"/>
            </a:pPr>
            <a:r>
              <a:rPr lang="ja-JP" altLang="en-US" sz="900"/>
              <a:t>外国ルーツの子どもへの日本語での学習支援が理想に程遠い</a:t>
            </a:r>
            <a:endParaRPr lang="en-US" altLang="ja-JP" sz="900"/>
          </a:p>
          <a:p>
            <a:pPr marL="171450" indent="-171450">
              <a:buFont typeface="Arial" panose="020B0604020202020204" pitchFamily="34" charset="0"/>
              <a:buChar char="•"/>
            </a:pPr>
            <a:r>
              <a:rPr lang="ja-JP" altLang="en-US" sz="900"/>
              <a:t>学習用具が揃っておらず、宿題をする際は事業所のものを貸し出している。利用者が保護者に直接購入を訴えることが難しいため、事業所職員から母への声掛けや学校への情報提供の下、改善を促している。</a:t>
            </a:r>
          </a:p>
          <a:p>
            <a:pPr marL="171450" indent="-171450">
              <a:buFont typeface="Arial" panose="020B0604020202020204" pitchFamily="34" charset="0"/>
              <a:buChar char="•"/>
            </a:pPr>
            <a:r>
              <a:rPr lang="ja-JP" altLang="en-US" sz="900"/>
              <a:t>児童の状況と宿題の量が明らかにマッチしていないことがある。</a:t>
            </a:r>
          </a:p>
          <a:p>
            <a:pPr marL="171450" indent="-171450">
              <a:buFont typeface="Arial" panose="020B0604020202020204" pitchFamily="34" charset="0"/>
              <a:buChar char="•"/>
            </a:pPr>
            <a:r>
              <a:rPr lang="ja-JP" altLang="en-US" sz="900"/>
              <a:t>児童生徒のやる気をいかにおこさせるか課題</a:t>
            </a:r>
          </a:p>
          <a:p>
            <a:pPr marL="171450" indent="-171450">
              <a:buFont typeface="Arial" panose="020B0604020202020204" pitchFamily="34" charset="0"/>
              <a:buChar char="•"/>
            </a:pPr>
            <a:r>
              <a:rPr lang="ja-JP" altLang="en-US" sz="900"/>
              <a:t>学習の積み重ねのためには、それなりの来所頻度が必要となる（頻度が低い場合、学習の連続性が失われやすい）／学校との連携が不十分なため、進路・受験のサポートのハードルが高い（現在体制作りを進めているところ）。</a:t>
            </a:r>
          </a:p>
          <a:p>
            <a:pPr marL="171450" indent="-171450">
              <a:buFont typeface="Arial" panose="020B0604020202020204" pitchFamily="34" charset="0"/>
              <a:buChar char="•"/>
            </a:pPr>
            <a:r>
              <a:rPr lang="ja-JP" altLang="en-US" sz="900"/>
              <a:t>本居場所の利用頻度が少ない児童は学習支援が難しい。</a:t>
            </a:r>
          </a:p>
          <a:p>
            <a:pPr marL="171450" indent="-171450">
              <a:buFont typeface="Arial" panose="020B0604020202020204" pitchFamily="34" charset="0"/>
              <a:buChar char="•"/>
            </a:pPr>
            <a:r>
              <a:rPr lang="ja-JP" altLang="en-US" sz="900"/>
              <a:t>個別の状況によっては支援が困難な場合もある</a:t>
            </a:r>
          </a:p>
          <a:p>
            <a:pPr marL="171450" indent="-171450">
              <a:buFont typeface="Arial" panose="020B0604020202020204" pitchFamily="34" charset="0"/>
              <a:buChar char="•"/>
            </a:pPr>
            <a:r>
              <a:rPr lang="ja-JP" altLang="en-US" sz="900"/>
              <a:t>学校との連携に課題がある。支援学級在籍児童や不登校児童の学習進度の共有が難しい。</a:t>
            </a:r>
          </a:p>
          <a:p>
            <a:pPr marL="171450" indent="-171450">
              <a:buFont typeface="Arial" panose="020B0604020202020204" pitchFamily="34" charset="0"/>
              <a:buChar char="•"/>
            </a:pPr>
            <a:r>
              <a:rPr lang="ja-JP" altLang="en-US" sz="900"/>
              <a:t>保護者会などを通じて、進路選択等の悩みについて聞き取っている。</a:t>
            </a:r>
          </a:p>
          <a:p>
            <a:pPr marL="171450" indent="-171450">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AF38B445-D7C8-CF4F-83D0-069363B8D228}"/>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B25A51AE-BF77-7DD0-A817-3C3061C71744}"/>
              </a:ext>
            </a:extLst>
          </p:cNvPr>
          <p:cNvGraphicFramePr>
            <a:graphicFrameLocks noGrp="1"/>
          </p:cNvGraphicFramePr>
          <p:nvPr>
            <p:extLst>
              <p:ext uri="{D42A27DB-BD31-4B8C-83A1-F6EECF244321}">
                <p14:modId xmlns:p14="http://schemas.microsoft.com/office/powerpoint/2010/main" val="112344915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2</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学習支援を実施する上での課題についてすべてお選びください。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78466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学習支援の工夫点</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学習支援では学校の先生に依頼するなど学校と連携・協力して学習支援を実施している施設が</a:t>
            </a:r>
            <a:r>
              <a:rPr lang="en-US" altLang="ja-JP"/>
              <a:t>3</a:t>
            </a:r>
            <a:r>
              <a:rPr kumimoji="1" lang="en-US" altLang="ja-JP"/>
              <a:t>4.9%</a:t>
            </a:r>
            <a:r>
              <a:rPr kumimoji="1" lang="ja-JP" altLang="en-US"/>
              <a:t>である。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85773982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2</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学習支援を実施する上での工夫点についてすべてお選びください。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F1D85776-E682-0F5B-8DD7-891B69EBED2D}"/>
              </a:ext>
            </a:extLst>
          </p:cNvPr>
          <p:cNvPicPr>
            <a:picLocks noChangeAspect="1"/>
          </p:cNvPicPr>
          <p:nvPr/>
        </p:nvPicPr>
        <p:blipFill>
          <a:blip r:embed="rId2"/>
          <a:stretch>
            <a:fillRect/>
          </a:stretch>
        </p:blipFill>
        <p:spPr>
          <a:xfrm>
            <a:off x="824922" y="2097978"/>
            <a:ext cx="8255213" cy="3276000"/>
          </a:xfrm>
          <a:prstGeom prst="rect">
            <a:avLst/>
          </a:prstGeom>
        </p:spPr>
      </p:pic>
    </p:spTree>
    <p:extLst>
      <p:ext uri="{BB962C8B-B14F-4D97-AF65-F5344CB8AC3E}">
        <p14:creationId xmlns:p14="http://schemas.microsoft.com/office/powerpoint/2010/main" val="12407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3AFC-90AD-0F38-03A5-E7459A472BB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414117-1506-6BD5-AC96-52E8551C982B}"/>
              </a:ext>
            </a:extLst>
          </p:cNvPr>
          <p:cNvSpPr>
            <a:spLocks noGrp="1"/>
          </p:cNvSpPr>
          <p:nvPr>
            <p:ph type="title"/>
          </p:nvPr>
        </p:nvSpPr>
        <p:spPr/>
        <p:txBody>
          <a:bodyPr/>
          <a:lstStyle/>
          <a:p>
            <a:r>
              <a:rPr lang="ja-JP" altLang="en-US"/>
              <a:t>実施自治体　支援内容　学習支援の工夫点</a:t>
            </a:r>
            <a:endParaRPr kumimoji="1" lang="ja-JP" altLang="en-US"/>
          </a:p>
        </p:txBody>
      </p:sp>
      <p:sp>
        <p:nvSpPr>
          <p:cNvPr id="3" name="テキスト プレースホルダー 2">
            <a:extLst>
              <a:ext uri="{FF2B5EF4-FFF2-40B4-BE49-F238E27FC236}">
                <a16:creationId xmlns:a16="http://schemas.microsoft.com/office/drawing/2014/main" id="{E94DBAD2-7B88-C1E1-483E-AA53EB375B97}"/>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C5992F9F-CAD2-54DC-6724-793BFDB578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FA5B5F93-CFF9-FB68-71DB-07C259259FC8}"/>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学習支援スタッフ・人材配置</a:t>
            </a:r>
          </a:p>
          <a:p>
            <a:pPr marL="171450" indent="-171450">
              <a:buFont typeface="Arial" panose="020B0604020202020204" pitchFamily="34" charset="0"/>
              <a:buChar char="•"/>
            </a:pPr>
            <a:r>
              <a:rPr lang="ja-JP" altLang="en-US" sz="900"/>
              <a:t>非常勤職員に教員免許を持った者がいる</a:t>
            </a:r>
          </a:p>
          <a:p>
            <a:pPr marL="171450" indent="-171450">
              <a:buFont typeface="Arial" panose="020B0604020202020204" pitchFamily="34" charset="0"/>
              <a:buChar char="•"/>
            </a:pPr>
            <a:r>
              <a:rPr lang="ja-JP" altLang="en-US" sz="900"/>
              <a:t>地域大学の学生会と連携して実施</a:t>
            </a:r>
          </a:p>
          <a:p>
            <a:pPr marL="171450" indent="-171450">
              <a:buFont typeface="Arial" panose="020B0604020202020204" pitchFamily="34" charset="0"/>
              <a:buChar char="•"/>
            </a:pPr>
            <a:r>
              <a:rPr lang="ja-JP" altLang="en-US" sz="900"/>
              <a:t>大学生スタッフが対応</a:t>
            </a:r>
          </a:p>
          <a:p>
            <a:pPr marL="171450" indent="-171450">
              <a:buFont typeface="Arial" panose="020B0604020202020204" pitchFamily="34" charset="0"/>
              <a:buChar char="•"/>
            </a:pPr>
            <a:r>
              <a:rPr lang="ja-JP" altLang="en-US" sz="900"/>
              <a:t>職員や大学生スタッフが対応</a:t>
            </a:r>
          </a:p>
          <a:p>
            <a:pPr marL="171450" indent="-171450">
              <a:buFont typeface="Arial" panose="020B0604020202020204" pitchFamily="34" charset="0"/>
              <a:buChar char="•"/>
            </a:pPr>
            <a:r>
              <a:rPr lang="ja-JP" altLang="en-US" sz="900"/>
              <a:t>職員や講師が対応</a:t>
            </a:r>
          </a:p>
          <a:p>
            <a:pPr marL="171450" indent="-171450">
              <a:buFont typeface="Arial" panose="020B0604020202020204" pitchFamily="34" charset="0"/>
              <a:buChar char="•"/>
            </a:pPr>
            <a:r>
              <a:rPr lang="ja-JP" altLang="en-US" sz="900"/>
              <a:t>市内の大学生に依頼している</a:t>
            </a:r>
          </a:p>
          <a:p>
            <a:pPr marL="171450" indent="-171450">
              <a:buFont typeface="Arial" panose="020B0604020202020204" pitchFamily="34" charset="0"/>
              <a:buChar char="•"/>
            </a:pPr>
            <a:r>
              <a:rPr lang="ja-JP" altLang="en-US" sz="900"/>
              <a:t>元教員を配置している</a:t>
            </a:r>
          </a:p>
          <a:p>
            <a:pPr marL="171450" indent="-171450">
              <a:buFont typeface="Arial" panose="020B0604020202020204" pitchFamily="34" charset="0"/>
              <a:buChar char="•"/>
            </a:pPr>
            <a:r>
              <a:rPr lang="ja-JP" altLang="en-US" sz="900"/>
              <a:t>元教員の支援員を配置するように努めている。</a:t>
            </a:r>
          </a:p>
          <a:p>
            <a:pPr marL="171450" indent="-171450">
              <a:buFont typeface="Arial" panose="020B0604020202020204" pitchFamily="34" charset="0"/>
              <a:buChar char="•"/>
            </a:pPr>
            <a:r>
              <a:rPr lang="ja-JP" altLang="en-US" sz="900"/>
              <a:t>教職経験者を学習支援スタッフとして採用している。</a:t>
            </a:r>
          </a:p>
          <a:p>
            <a:pPr marL="171450" indent="-171450">
              <a:buFont typeface="Arial" panose="020B0604020202020204" pitchFamily="34" charset="0"/>
              <a:buChar char="•"/>
            </a:pPr>
            <a:r>
              <a:rPr lang="ja-JP" altLang="en-US" sz="900"/>
              <a:t>教員免許を持つ職員が主に学習支援を担当している。</a:t>
            </a:r>
          </a:p>
          <a:p>
            <a:pPr marL="171450" indent="-171450">
              <a:buFont typeface="Arial" panose="020B0604020202020204" pitchFamily="34" charset="0"/>
              <a:buChar char="•"/>
            </a:pPr>
            <a:r>
              <a:rPr lang="ja-JP" altLang="en-US" sz="900"/>
              <a:t>教員免許を持っている職員がいるため特別な工夫は行っていません</a:t>
            </a:r>
          </a:p>
          <a:p>
            <a:pPr marL="171450" indent="-171450">
              <a:buFont typeface="Arial" panose="020B0604020202020204" pitchFamily="34" charset="0"/>
              <a:buChar char="•"/>
            </a:pPr>
            <a:r>
              <a:rPr lang="ja-JP" altLang="en-US" sz="900"/>
              <a:t>教員免許を持っている常勤職員を配置</a:t>
            </a:r>
          </a:p>
          <a:p>
            <a:pPr marL="171450" indent="-171450">
              <a:buFont typeface="Arial" panose="020B0604020202020204" pitchFamily="34" charset="0"/>
              <a:buChar char="•"/>
            </a:pPr>
            <a:r>
              <a:rPr lang="ja-JP" altLang="en-US" sz="900"/>
              <a:t>学習塾での勤務経験がある人材の雇用</a:t>
            </a:r>
          </a:p>
          <a:p>
            <a:pPr marL="171450" indent="-171450">
              <a:buFont typeface="Arial" panose="020B0604020202020204" pitchFamily="34" charset="0"/>
              <a:buChar char="•"/>
            </a:pPr>
            <a:r>
              <a:rPr lang="ja-JP" altLang="en-US" sz="900"/>
              <a:t>学習支援を実施できる職員の採用</a:t>
            </a:r>
          </a:p>
          <a:p>
            <a:pPr marL="171450" indent="-171450">
              <a:buFont typeface="Arial" panose="020B0604020202020204" pitchFamily="34" charset="0"/>
              <a:buChar char="•"/>
            </a:pPr>
            <a:r>
              <a:rPr lang="ja-JP" altLang="en-US" sz="900"/>
              <a:t>学習支援を行える常勤・非常勤職員を配置している。</a:t>
            </a:r>
          </a:p>
          <a:p>
            <a:pPr marL="171450" indent="-171450">
              <a:buFont typeface="Arial" panose="020B0604020202020204" pitchFamily="34" charset="0"/>
              <a:buChar char="•"/>
            </a:pPr>
            <a:r>
              <a:rPr lang="ja-JP" altLang="en-US" sz="900"/>
              <a:t>センターの教員免許保持職員による対応</a:t>
            </a:r>
          </a:p>
          <a:p>
            <a:pPr marL="171450" indent="-171450">
              <a:buFont typeface="Arial" panose="020B0604020202020204" pitchFamily="34" charset="0"/>
              <a:buChar char="•"/>
            </a:pPr>
            <a:endParaRPr lang="en-US" altLang="ja-JP" sz="900"/>
          </a:p>
          <a:p>
            <a:r>
              <a:rPr lang="en-US" altLang="ja-JP" sz="900" b="1"/>
              <a:t>2. </a:t>
            </a:r>
            <a:r>
              <a:rPr lang="ja-JP" altLang="en-US" sz="900" b="1"/>
              <a:t>外部機関・専門家との連携</a:t>
            </a:r>
          </a:p>
          <a:p>
            <a:pPr marL="171450" indent="-171450">
              <a:buFont typeface="Arial" panose="020B0604020202020204" pitchFamily="34" charset="0"/>
              <a:buChar char="•"/>
            </a:pPr>
            <a:r>
              <a:rPr lang="ja-JP" altLang="en-US" sz="900"/>
              <a:t>学習支援をサポートする</a:t>
            </a:r>
            <a:r>
              <a:rPr lang="en-US" altLang="ja-JP" sz="900"/>
              <a:t>NPO</a:t>
            </a:r>
            <a:r>
              <a:rPr lang="ja-JP" altLang="en-US" sz="900"/>
              <a:t>法人と契約し、学力の判定や学習内容の選択について専門家のサポートを受けている。</a:t>
            </a:r>
          </a:p>
          <a:p>
            <a:pPr marL="171450" indent="-171450">
              <a:buFont typeface="Arial" panose="020B0604020202020204" pitchFamily="34" charset="0"/>
              <a:buChar char="•"/>
            </a:pPr>
            <a:r>
              <a:rPr lang="ja-JP" altLang="en-US" sz="900"/>
              <a:t>近隣校と協力し、中学校の定期試験を拠点内で実施している。</a:t>
            </a:r>
          </a:p>
          <a:p>
            <a:pPr marL="171450" indent="-171450">
              <a:buFont typeface="Arial" panose="020B0604020202020204" pitchFamily="34" charset="0"/>
              <a:buChar char="•"/>
            </a:pPr>
            <a:r>
              <a:rPr lang="ja-JP" altLang="en-US" sz="900"/>
              <a:t>児が所属している学校との連携</a:t>
            </a:r>
          </a:p>
          <a:p>
            <a:pPr marL="171450" indent="-171450">
              <a:buFont typeface="Arial" panose="020B0604020202020204" pitchFamily="34" charset="0"/>
              <a:buChar char="•"/>
            </a:pPr>
            <a:r>
              <a:rPr lang="ja-JP" altLang="en-US" sz="900"/>
              <a:t>学校の先生等に児童の学習レベルを聞いて対応する</a:t>
            </a:r>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r>
              <a:rPr lang="en-US" altLang="ja-JP" sz="900" b="1"/>
              <a:t>3. </a:t>
            </a:r>
            <a:r>
              <a:rPr lang="ja-JP" altLang="en-US" sz="900" b="1"/>
              <a:t>その他の個別対応・工夫</a:t>
            </a:r>
          </a:p>
          <a:p>
            <a:pPr marL="171450" indent="-171450">
              <a:buFont typeface="Arial" panose="020B0604020202020204" pitchFamily="34" charset="0"/>
              <a:buChar char="•"/>
            </a:pPr>
            <a:r>
              <a:rPr lang="ja-JP" altLang="en-US" sz="900"/>
              <a:t>利用者が複数名いる場合、個々の特性などにより修正できない場合は、居室を分けて取り組むなど、落ち着いて学習に集中できる環境調整を行っている。</a:t>
            </a:r>
          </a:p>
          <a:p>
            <a:pPr marL="171450" indent="-171450">
              <a:buFont typeface="Arial" panose="020B0604020202020204" pitchFamily="34" charset="0"/>
              <a:buChar char="•"/>
            </a:pPr>
            <a:r>
              <a:rPr lang="ja-JP" altLang="en-US" sz="900"/>
              <a:t>本人の興味関心のある事に合わせてできることを提案している</a:t>
            </a:r>
          </a:p>
          <a:p>
            <a:pPr marL="171450" indent="-171450">
              <a:buFont typeface="Arial" panose="020B0604020202020204" pitchFamily="34" charset="0"/>
              <a:buChar char="•"/>
            </a:pPr>
            <a:r>
              <a:rPr lang="ja-JP" altLang="en-US" sz="900"/>
              <a:t>学年ごとの課題を複数用意し、それぞれの学習進度と希望に合わせて取り組めるよう準備している。</a:t>
            </a:r>
          </a:p>
          <a:p>
            <a:pPr marL="171450" indent="-171450">
              <a:buFont typeface="Arial" panose="020B0604020202020204" pitchFamily="34" charset="0"/>
              <a:buChar char="•"/>
            </a:pPr>
            <a:r>
              <a:rPr lang="ja-JP" altLang="en-US" sz="900"/>
              <a:t>児童の特性に合わせた学習支援を実施</a:t>
            </a:r>
          </a:p>
          <a:p>
            <a:pPr marL="171450" indent="-171450">
              <a:buFont typeface="Arial" panose="020B0604020202020204" pitchFamily="34" charset="0"/>
              <a:buChar char="•"/>
            </a:pPr>
            <a:r>
              <a:rPr lang="ja-JP" altLang="en-US" sz="900"/>
              <a:t>本人の意思に委ね、いつでも取り組めるよう各種ドリルを配架している。</a:t>
            </a:r>
          </a:p>
          <a:p>
            <a:pPr marL="171450" indent="-171450">
              <a:buFont typeface="Arial" panose="020B0604020202020204" pitchFamily="34" charset="0"/>
              <a:buChar char="•"/>
            </a:pPr>
            <a:r>
              <a:rPr lang="ja-JP" altLang="en-US" sz="900"/>
              <a:t>児童の学年ではなく、レベルに応じた内容で学習を進められるように無学年教材を活用している。分かるところから始めていく学習とし、学習が楽しいものとなれることを大切にしている。</a:t>
            </a:r>
          </a:p>
          <a:p>
            <a:pPr marL="171450" indent="-171450">
              <a:buFont typeface="Arial" panose="020B0604020202020204" pitchFamily="34" charset="0"/>
              <a:buChar char="•"/>
            </a:pPr>
            <a:r>
              <a:rPr lang="en-US" altLang="ja-JP" sz="900"/>
              <a:t>ICT</a:t>
            </a:r>
            <a:r>
              <a:rPr lang="ja-JP" altLang="en-US" sz="900"/>
              <a:t>教材等の活用</a:t>
            </a:r>
          </a:p>
          <a:p>
            <a:endParaRPr lang="ja-JP" altLang="en-US" sz="900"/>
          </a:p>
        </p:txBody>
      </p:sp>
      <p:sp>
        <p:nvSpPr>
          <p:cNvPr id="7" name="テキスト ボックス 6">
            <a:extLst>
              <a:ext uri="{FF2B5EF4-FFF2-40B4-BE49-F238E27FC236}">
                <a16:creationId xmlns:a16="http://schemas.microsoft.com/office/drawing/2014/main" id="{EBFDBE64-F0CB-1671-3433-A0382B309EE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D20F4806-AE99-0B70-A17A-E3D513140FBC}"/>
              </a:ext>
            </a:extLst>
          </p:cNvPr>
          <p:cNvGraphicFramePr>
            <a:graphicFrameLocks noGrp="1"/>
          </p:cNvGraphicFramePr>
          <p:nvPr>
            <p:extLst>
              <p:ext uri="{D42A27DB-BD31-4B8C-83A1-F6EECF244321}">
                <p14:modId xmlns:p14="http://schemas.microsoft.com/office/powerpoint/2010/main" val="282013054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2</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学習支援を実施する上での工夫点についてすべてお選びください。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27316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C22FA-4C0D-6B24-D07B-03F93EB812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47CBF4-8CA6-E43A-A2F5-F916DA9C9DF4}"/>
              </a:ext>
            </a:extLst>
          </p:cNvPr>
          <p:cNvSpPr>
            <a:spLocks noGrp="1"/>
          </p:cNvSpPr>
          <p:nvPr>
            <p:ph type="title"/>
          </p:nvPr>
        </p:nvSpPr>
        <p:spPr/>
        <p:txBody>
          <a:bodyPr/>
          <a:lstStyle/>
          <a:p>
            <a:r>
              <a:rPr kumimoji="1" lang="ja-JP" altLang="en-US"/>
              <a:t>こども家庭センター設置状況</a:t>
            </a:r>
          </a:p>
        </p:txBody>
      </p:sp>
      <p:sp>
        <p:nvSpPr>
          <p:cNvPr id="3" name="テキスト プレースホルダー 2">
            <a:extLst>
              <a:ext uri="{FF2B5EF4-FFF2-40B4-BE49-F238E27FC236}">
                <a16:creationId xmlns:a16="http://schemas.microsoft.com/office/drawing/2014/main" id="{54C06D57-7BC6-1F46-C89D-8BBBAEA18995}"/>
              </a:ext>
            </a:extLst>
          </p:cNvPr>
          <p:cNvSpPr>
            <a:spLocks noGrp="1"/>
          </p:cNvSpPr>
          <p:nvPr>
            <p:ph type="body" sz="quarter" idx="13"/>
          </p:nvPr>
        </p:nvSpPr>
        <p:spPr/>
        <p:txBody>
          <a:bodyPr/>
          <a:lstStyle/>
          <a:p>
            <a:r>
              <a:rPr kumimoji="1" lang="ja-JP" altLang="en-US"/>
              <a:t>こども家庭センターの設置率は</a:t>
            </a:r>
            <a:r>
              <a:rPr kumimoji="1" lang="en-US" altLang="ja-JP"/>
              <a:t>76.8%</a:t>
            </a:r>
            <a:r>
              <a:rPr kumimoji="1" lang="ja-JP" altLang="en-US"/>
              <a:t>である。</a:t>
            </a:r>
          </a:p>
        </p:txBody>
      </p:sp>
      <p:graphicFrame>
        <p:nvGraphicFramePr>
          <p:cNvPr id="4" name="表 5">
            <a:extLst>
              <a:ext uri="{FF2B5EF4-FFF2-40B4-BE49-F238E27FC236}">
                <a16:creationId xmlns:a16="http://schemas.microsoft.com/office/drawing/2014/main" id="{427B438B-33B6-E0F8-A7A1-2101873C237E}"/>
              </a:ext>
            </a:extLst>
          </p:cNvPr>
          <p:cNvGraphicFramePr>
            <a:graphicFrameLocks noGrp="1"/>
          </p:cNvGraphicFramePr>
          <p:nvPr>
            <p:extLst>
              <p:ext uri="{D42A27DB-BD31-4B8C-83A1-F6EECF244321}">
                <p14:modId xmlns:p14="http://schemas.microsoft.com/office/powerpoint/2010/main" val="343091261"/>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Q4. </a:t>
                      </a:r>
                      <a:r>
                        <a:rPr kumimoji="1" lang="ja-JP" altLang="en-US" sz="1100" b="0">
                          <a:solidFill>
                            <a:schemeClr val="tx1"/>
                          </a:solidFill>
                        </a:rPr>
                        <a:t>貴自治体はこども家庭センターを設置していますか。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04BA5386-BD58-73B7-40C9-E9FA1C979332}"/>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46C522A1-92A6-4AE0-BCFB-54D1F9739E7E}"/>
              </a:ext>
            </a:extLst>
          </p:cNvPr>
          <p:cNvGraphicFramePr>
            <a:graphicFrameLocks/>
          </p:cNvGraphicFramePr>
          <p:nvPr>
            <p:extLst>
              <p:ext uri="{D42A27DB-BD31-4B8C-83A1-F6EECF244321}">
                <p14:modId xmlns:p14="http://schemas.microsoft.com/office/powerpoint/2010/main" val="1349281213"/>
              </p:ext>
            </p:extLst>
          </p:nvPr>
        </p:nvGraphicFramePr>
        <p:xfrm>
          <a:off x="1535205" y="1436185"/>
          <a:ext cx="6835589" cy="4946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542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食事の調達方法</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施設での食事については拠点内で職員が調理している施設が</a:t>
            </a:r>
            <a:r>
              <a:rPr kumimoji="1" lang="en-US" altLang="ja-JP"/>
              <a:t>65.1%</a:t>
            </a:r>
            <a:r>
              <a:rPr kumimoji="1" lang="ja-JP" altLang="en-US"/>
              <a:t>と最も多い。</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3464538554"/>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3</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食事の調達方法として該当するものをすべてお選びください。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0669C761-E4BF-F446-9513-A001CBDD3D31}"/>
              </a:ext>
            </a:extLst>
          </p:cNvPr>
          <p:cNvPicPr>
            <a:picLocks noChangeAspect="1"/>
          </p:cNvPicPr>
          <p:nvPr/>
        </p:nvPicPr>
        <p:blipFill>
          <a:blip r:embed="rId2"/>
          <a:stretch>
            <a:fillRect/>
          </a:stretch>
        </p:blipFill>
        <p:spPr>
          <a:xfrm>
            <a:off x="-755535" y="2377973"/>
            <a:ext cx="9473968" cy="3049200"/>
          </a:xfrm>
          <a:prstGeom prst="rect">
            <a:avLst/>
          </a:prstGeom>
        </p:spPr>
      </p:pic>
    </p:spTree>
    <p:extLst>
      <p:ext uri="{BB962C8B-B14F-4D97-AF65-F5344CB8AC3E}">
        <p14:creationId xmlns:p14="http://schemas.microsoft.com/office/powerpoint/2010/main" val="1282809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0539-007C-9520-790F-44A63E74A1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00086D7-C9C4-0F77-AEB9-E21336877761}"/>
              </a:ext>
            </a:extLst>
          </p:cNvPr>
          <p:cNvSpPr>
            <a:spLocks noGrp="1"/>
          </p:cNvSpPr>
          <p:nvPr>
            <p:ph type="title"/>
          </p:nvPr>
        </p:nvSpPr>
        <p:spPr/>
        <p:txBody>
          <a:bodyPr/>
          <a:lstStyle/>
          <a:p>
            <a:r>
              <a:rPr lang="ja-JP" altLang="en-US"/>
              <a:t>実施自治体　支援内容　食事の調達方法</a:t>
            </a:r>
            <a:endParaRPr kumimoji="1" lang="ja-JP" altLang="en-US"/>
          </a:p>
        </p:txBody>
      </p:sp>
      <p:sp>
        <p:nvSpPr>
          <p:cNvPr id="3" name="テキスト プレースホルダー 2">
            <a:extLst>
              <a:ext uri="{FF2B5EF4-FFF2-40B4-BE49-F238E27FC236}">
                <a16:creationId xmlns:a16="http://schemas.microsoft.com/office/drawing/2014/main" id="{E415D8A3-5626-7999-8A6F-3F93B5A59EA1}"/>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37E73A57-90D6-09FF-E537-31FB67B2D601}"/>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9E4FA24A-94AE-8D28-FD54-B91F87E918C1}"/>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食事の提供をしていない・必要がない</a:t>
            </a:r>
          </a:p>
          <a:p>
            <a:pPr marL="171450" indent="-171450">
              <a:buFont typeface="Arial" panose="020B0604020202020204" pitchFamily="34" charset="0"/>
              <a:buChar char="•"/>
            </a:pPr>
            <a:r>
              <a:rPr lang="ja-JP" altLang="en-US" sz="900"/>
              <a:t>必要がないため実施していない</a:t>
            </a:r>
          </a:p>
          <a:p>
            <a:pPr marL="171450" indent="-171450">
              <a:buFont typeface="Arial" panose="020B0604020202020204" pitchFamily="34" charset="0"/>
              <a:buChar char="•"/>
            </a:pPr>
            <a:r>
              <a:rPr lang="ja-JP" altLang="en-US" sz="900"/>
              <a:t>提供していない</a:t>
            </a:r>
          </a:p>
          <a:p>
            <a:pPr marL="171450" indent="-171450">
              <a:buFont typeface="Arial" panose="020B0604020202020204" pitchFamily="34" charset="0"/>
              <a:buChar char="•"/>
            </a:pPr>
            <a:r>
              <a:rPr lang="ja-JP" altLang="en-US" sz="900"/>
              <a:t>食事は調達していない</a:t>
            </a:r>
          </a:p>
          <a:p>
            <a:pPr marL="171450" indent="-171450">
              <a:buFont typeface="Arial" panose="020B0604020202020204" pitchFamily="34" charset="0"/>
              <a:buChar char="•"/>
            </a:pPr>
            <a:r>
              <a:rPr lang="ja-JP" altLang="en-US" sz="900"/>
              <a:t>食事を提供する準備はしているものの、希望する通所者がいないため、食事を提供していない。</a:t>
            </a:r>
            <a:endParaRPr lang="en-US" altLang="ja-JP" sz="900"/>
          </a:p>
          <a:p>
            <a:pPr marL="171450" indent="-171450">
              <a:buFont typeface="Arial" panose="020B0604020202020204" pitchFamily="34" charset="0"/>
              <a:buChar char="•"/>
            </a:pPr>
            <a:endParaRPr lang="en-US" altLang="ja-JP" sz="900"/>
          </a:p>
          <a:p>
            <a:r>
              <a:rPr lang="en-US" altLang="ja-JP" sz="900" b="1"/>
              <a:t>2. </a:t>
            </a:r>
            <a:r>
              <a:rPr lang="ja-JP" altLang="en-US" sz="900" b="1"/>
              <a:t>利用者が持参／持参を原則としている</a:t>
            </a:r>
          </a:p>
          <a:p>
            <a:pPr marL="171450" indent="-171450">
              <a:buFont typeface="Arial" panose="020B0604020202020204" pitchFamily="34" charset="0"/>
              <a:buChar char="•"/>
            </a:pPr>
            <a:r>
              <a:rPr lang="ja-JP" altLang="en-US" sz="900"/>
              <a:t>自宅から弁当を持参してきてもらう</a:t>
            </a:r>
          </a:p>
          <a:p>
            <a:pPr marL="171450" indent="-171450">
              <a:buFont typeface="Arial" panose="020B0604020202020204" pitchFamily="34" charset="0"/>
              <a:buChar char="•"/>
            </a:pPr>
            <a:r>
              <a:rPr lang="ja-JP" altLang="en-US" sz="900"/>
              <a:t>利用者が昼食持参するが、必要になった場合は、拠点にプールしている食材を提供している</a:t>
            </a:r>
          </a:p>
          <a:p>
            <a:pPr marL="171450" indent="-171450">
              <a:buFont typeface="Arial" panose="020B0604020202020204" pitchFamily="34" charset="0"/>
              <a:buChar char="•"/>
            </a:pPr>
            <a:r>
              <a:rPr lang="ja-JP" altLang="en-US" sz="900"/>
              <a:t>必要に応じた食事提供ができる体制であるが、現在食事提供を必要とする児童はいない（自宅から昼食を持参する児童のみ）</a:t>
            </a:r>
          </a:p>
          <a:p>
            <a:pPr marL="171450" indent="-171450">
              <a:buFont typeface="Arial" panose="020B0604020202020204" pitchFamily="34" charset="0"/>
              <a:buChar char="•"/>
            </a:pPr>
            <a:r>
              <a:rPr lang="ja-JP" altLang="en-US" sz="900"/>
              <a:t>利用者持参</a:t>
            </a:r>
          </a:p>
          <a:p>
            <a:pPr marL="171450" indent="-171450">
              <a:buFont typeface="Arial" panose="020B0604020202020204" pitchFamily="34" charset="0"/>
              <a:buChar char="•"/>
            </a:pPr>
            <a:endParaRPr lang="ja-JP" altLang="en-US" sz="900"/>
          </a:p>
          <a:p>
            <a:r>
              <a:rPr lang="en-US" altLang="ja-JP" sz="900" b="1"/>
              <a:t>3. </a:t>
            </a:r>
            <a:r>
              <a:rPr lang="ja-JP" altLang="en-US" sz="900" b="1"/>
              <a:t>学校給食の活用</a:t>
            </a:r>
          </a:p>
          <a:p>
            <a:pPr marL="171450" indent="-171450">
              <a:buFont typeface="Arial" panose="020B0604020202020204" pitchFamily="34" charset="0"/>
              <a:buChar char="•"/>
            </a:pPr>
            <a:r>
              <a:rPr lang="ja-JP" altLang="en-US" sz="900"/>
              <a:t>学校給食を活用している。</a:t>
            </a:r>
          </a:p>
          <a:p>
            <a:pPr marL="171450" indent="-171450">
              <a:buFont typeface="Arial" panose="020B0604020202020204" pitchFamily="34" charset="0"/>
              <a:buChar char="•"/>
            </a:pPr>
            <a:r>
              <a:rPr lang="ja-JP" altLang="en-US" sz="900"/>
              <a:t>学校給食の利用もしくは弁当持参。</a:t>
            </a:r>
            <a:endParaRPr lang="en-US" altLang="ja-JP" sz="900"/>
          </a:p>
          <a:p>
            <a:pPr marL="171450" indent="-171450">
              <a:buFont typeface="Arial" panose="020B0604020202020204" pitchFamily="34" charset="0"/>
              <a:buChar char="•"/>
            </a:pPr>
            <a:r>
              <a:rPr lang="ja-JP" altLang="en-US" sz="900"/>
              <a:t>原則持参もしくは学校給食。ない場合は、購入や調理。</a:t>
            </a:r>
          </a:p>
          <a:p>
            <a:pPr marL="171450" indent="-171450">
              <a:buFont typeface="Arial" panose="020B0604020202020204" pitchFamily="34" charset="0"/>
              <a:buChar char="•"/>
            </a:pPr>
            <a:endParaRPr lang="en-US" altLang="ja-JP" sz="900"/>
          </a:p>
          <a:p>
            <a:r>
              <a:rPr lang="en-US" altLang="ja-JP" sz="900" b="1"/>
              <a:t>4. </a:t>
            </a:r>
            <a:r>
              <a:rPr lang="ja-JP" altLang="en-US" sz="900" b="1"/>
              <a:t>調理実習・利用者と一緒に調理</a:t>
            </a:r>
          </a:p>
          <a:p>
            <a:pPr marL="171450" indent="-171450">
              <a:buFont typeface="Arial" panose="020B0604020202020204" pitchFamily="34" charset="0"/>
              <a:buChar char="•"/>
            </a:pPr>
            <a:r>
              <a:rPr lang="ja-JP" altLang="en-US" sz="900"/>
              <a:t>調理実習として、利用者と一緒に調理している</a:t>
            </a:r>
          </a:p>
          <a:p>
            <a:pPr marL="171450" indent="-171450">
              <a:buFont typeface="Arial" panose="020B0604020202020204" pitchFamily="34" charset="0"/>
              <a:buChar char="•"/>
            </a:pPr>
            <a:r>
              <a:rPr lang="ja-JP" altLang="en-US" sz="900"/>
              <a:t>調理実習として職員と児童が一緒に調理している。</a:t>
            </a:r>
          </a:p>
          <a:p>
            <a:pPr marL="171450" indent="-171450">
              <a:buFont typeface="Arial" panose="020B0604020202020204" pitchFamily="34" charset="0"/>
              <a:buChar char="•"/>
            </a:pPr>
            <a:r>
              <a:rPr lang="ja-JP" altLang="en-US" sz="900"/>
              <a:t>利用者と一緒につくる</a:t>
            </a:r>
            <a:endParaRPr lang="en-US" altLang="ja-JP" sz="900"/>
          </a:p>
          <a:p>
            <a:pPr marL="171450" indent="-171450">
              <a:buFont typeface="Arial" panose="020B0604020202020204" pitchFamily="34" charset="0"/>
              <a:buChar char="•"/>
            </a:pPr>
            <a:r>
              <a:rPr lang="ja-JP" altLang="en-US" sz="900"/>
              <a:t>日曜日開室及び長期休業期間中は子どもと職員で調理をしている。</a:t>
            </a:r>
            <a:endParaRPr lang="en-US" altLang="ja-JP" sz="900"/>
          </a:p>
          <a:p>
            <a:endParaRPr lang="en-US" altLang="ja-JP" sz="900" b="1"/>
          </a:p>
          <a:p>
            <a:r>
              <a:rPr lang="en-US" altLang="ja-JP" sz="900" b="1"/>
              <a:t>5. </a:t>
            </a:r>
            <a:r>
              <a:rPr lang="ja-JP" altLang="en-US" sz="900" b="1"/>
              <a:t>弁当・外部からの提供</a:t>
            </a:r>
          </a:p>
          <a:p>
            <a:pPr marL="171450" indent="-171450">
              <a:buFont typeface="Arial" panose="020B0604020202020204" pitchFamily="34" charset="0"/>
              <a:buChar char="•"/>
            </a:pPr>
            <a:r>
              <a:rPr lang="ja-JP" altLang="en-US" sz="900"/>
              <a:t>地域企業の社会貢献事業として、週</a:t>
            </a:r>
            <a:r>
              <a:rPr lang="en-US" altLang="ja-JP" sz="900"/>
              <a:t>2</a:t>
            </a:r>
            <a:r>
              <a:rPr lang="ja-JP" altLang="en-US" sz="900"/>
              <a:t>回お弁当をいただいている。</a:t>
            </a:r>
          </a:p>
          <a:p>
            <a:pPr marL="171450" indent="-171450">
              <a:buFont typeface="Arial" panose="020B0604020202020204" pitchFamily="34" charset="0"/>
              <a:buChar char="•"/>
            </a:pPr>
            <a:r>
              <a:rPr lang="ja-JP" altLang="en-US" sz="900"/>
              <a:t>法人では学童も運営しているため長期休みの昼食は法人の調理部で作っているお弁当を提供しています</a:t>
            </a:r>
            <a:endParaRPr lang="en-US" altLang="ja-JP" sz="900"/>
          </a:p>
          <a:p>
            <a:pPr marL="171450" indent="-171450">
              <a:buFont typeface="Arial" panose="020B0604020202020204" pitchFamily="34" charset="0"/>
              <a:buChar char="•"/>
            </a:pPr>
            <a:endParaRPr lang="en-US" altLang="ja-JP" sz="900" b="1"/>
          </a:p>
          <a:p>
            <a:pPr marL="171450" indent="-171450">
              <a:buFont typeface="Arial" panose="020B0604020202020204" pitchFamily="34" charset="0"/>
              <a:buChar char="•"/>
            </a:pPr>
            <a:endParaRPr lang="en-US" altLang="ja-JP" sz="900" b="1"/>
          </a:p>
          <a:p>
            <a:r>
              <a:rPr lang="en-US" altLang="ja-JP" sz="900" b="1"/>
              <a:t>6. </a:t>
            </a:r>
            <a:r>
              <a:rPr lang="ja-JP" altLang="en-US" sz="900" b="1"/>
              <a:t>調理ボランティア・別事業法人等による調理</a:t>
            </a:r>
          </a:p>
          <a:p>
            <a:pPr marL="171450" indent="-171450">
              <a:buFont typeface="Arial" panose="020B0604020202020204" pitchFamily="34" charset="0"/>
              <a:buChar char="•"/>
            </a:pPr>
            <a:r>
              <a:rPr lang="ja-JP" altLang="en-US" sz="900"/>
              <a:t>調理ボランティアの人員確保により実施している。</a:t>
            </a:r>
          </a:p>
          <a:p>
            <a:pPr marL="171450" indent="-171450">
              <a:buFont typeface="Arial" panose="020B0604020202020204" pitchFamily="34" charset="0"/>
              <a:buChar char="•"/>
            </a:pPr>
            <a:r>
              <a:rPr lang="ja-JP" altLang="en-US" sz="900"/>
              <a:t>運営法人の実施する別事業の職員が調理した食事を提供している。</a:t>
            </a:r>
          </a:p>
          <a:p>
            <a:endParaRPr lang="en-US" altLang="ja-JP" sz="900" b="1"/>
          </a:p>
          <a:p>
            <a:r>
              <a:rPr lang="en-US" altLang="ja-JP" sz="900" b="1"/>
              <a:t>7. </a:t>
            </a:r>
            <a:r>
              <a:rPr lang="ja-JP" altLang="en-US" sz="900" b="1"/>
              <a:t>その他</a:t>
            </a:r>
          </a:p>
          <a:p>
            <a:pPr marL="171450" indent="-171450">
              <a:buFont typeface="Arial" panose="020B0604020202020204" pitchFamily="34" charset="0"/>
              <a:buChar char="•"/>
            </a:pPr>
            <a:r>
              <a:rPr lang="ja-JP" altLang="en-US" sz="900"/>
              <a:t>こども食堂</a:t>
            </a:r>
          </a:p>
          <a:p>
            <a:pPr marL="171450" indent="-171450">
              <a:buFont typeface="Arial" panose="020B0604020202020204" pitchFamily="34" charset="0"/>
              <a:buChar char="•"/>
            </a:pPr>
            <a:r>
              <a:rPr lang="ja-JP" altLang="en-US" sz="900"/>
              <a:t>お菓子が準備されている。</a:t>
            </a:r>
          </a:p>
          <a:p>
            <a:endParaRPr lang="ja-JP" altLang="en-US" sz="900"/>
          </a:p>
        </p:txBody>
      </p:sp>
      <p:sp>
        <p:nvSpPr>
          <p:cNvPr id="7" name="テキスト ボックス 6">
            <a:extLst>
              <a:ext uri="{FF2B5EF4-FFF2-40B4-BE49-F238E27FC236}">
                <a16:creationId xmlns:a16="http://schemas.microsoft.com/office/drawing/2014/main" id="{E6A24D09-2BF5-F2AD-5163-81449CC919FE}"/>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CF9F729C-4F06-CA93-D580-12D0186E6B75}"/>
              </a:ext>
            </a:extLst>
          </p:cNvPr>
          <p:cNvGraphicFramePr>
            <a:graphicFrameLocks noGrp="1"/>
          </p:cNvGraphicFramePr>
          <p:nvPr>
            <p:extLst>
              <p:ext uri="{D42A27DB-BD31-4B8C-83A1-F6EECF244321}">
                <p14:modId xmlns:p14="http://schemas.microsoft.com/office/powerpoint/2010/main" val="245810479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3</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食事の調達方法として該当するものをすべてお選びください。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705066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１食の単価</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１食の単価は</a:t>
            </a:r>
            <a:r>
              <a:rPr kumimoji="1" lang="en-US" altLang="ja-JP"/>
              <a:t>400</a:t>
            </a:r>
            <a:r>
              <a:rPr kumimoji="1" lang="ja-JP" altLang="en-US"/>
              <a:t>円以下とする施設が</a:t>
            </a:r>
            <a:r>
              <a:rPr kumimoji="1" lang="en-US" altLang="ja-JP"/>
              <a:t>31.5%</a:t>
            </a:r>
            <a:r>
              <a:rPr kumimoji="1" lang="ja-JP" altLang="en-US"/>
              <a:t>で最も多い。</a:t>
            </a:r>
            <a:endParaRPr kumimoji="1" lang="en-US" altLang="ja-JP"/>
          </a:p>
          <a:p>
            <a:pPr marL="0" indent="0">
              <a:buNone/>
            </a:pPr>
            <a:r>
              <a:rPr lang="ja-JP" altLang="en-US"/>
              <a:t>拠点内で調理する場合が</a:t>
            </a:r>
            <a:r>
              <a:rPr lang="en-US" altLang="ja-JP"/>
              <a:t>365</a:t>
            </a:r>
            <a:r>
              <a:rPr lang="ja-JP" altLang="en-US"/>
              <a:t>円と最も安く、外部購入する場合は</a:t>
            </a:r>
            <a:r>
              <a:rPr lang="en-US" altLang="ja-JP"/>
              <a:t>155</a:t>
            </a:r>
            <a:r>
              <a:rPr lang="ja-JP" altLang="en-US"/>
              <a:t>円高い</a:t>
            </a:r>
            <a:r>
              <a:rPr lang="en-US" altLang="ja-JP"/>
              <a:t>520</a:t>
            </a:r>
            <a:r>
              <a:rPr lang="ja-JP" altLang="en-US"/>
              <a:t>円で調達している。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3</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おおよその１人１食あたりの単価をご記入ください。</a:t>
                      </a:r>
                      <a:r>
                        <a:rPr kumimoji="1" lang="en-US" altLang="ja-JP" sz="1100" b="0">
                          <a:solidFill>
                            <a:schemeClr val="tx1"/>
                          </a:solidFill>
                        </a:rPr>
                        <a:t>【</a:t>
                      </a:r>
                      <a:r>
                        <a:rPr kumimoji="1" lang="ja-JP" altLang="en-US" sz="1100" b="0">
                          <a:solidFill>
                            <a:schemeClr val="tx1"/>
                          </a:solidFill>
                        </a:rPr>
                        <a:t>自由回答（数値）</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9CFBE319-FEC6-42C9-8AB8-040688681C49}"/>
              </a:ext>
            </a:extLst>
          </p:cNvPr>
          <p:cNvGraphicFramePr>
            <a:graphicFrameLocks/>
          </p:cNvGraphicFramePr>
          <p:nvPr/>
        </p:nvGraphicFramePr>
        <p:xfrm>
          <a:off x="0" y="1245144"/>
          <a:ext cx="680466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82AD37AE-98B7-8EF2-0BAD-497173B7C08A}"/>
              </a:ext>
            </a:extLst>
          </p:cNvPr>
          <p:cNvGraphicFramePr>
            <a:graphicFrameLocks noGrp="1"/>
          </p:cNvGraphicFramePr>
          <p:nvPr/>
        </p:nvGraphicFramePr>
        <p:xfrm>
          <a:off x="6503869" y="3429000"/>
          <a:ext cx="2887603" cy="964805"/>
        </p:xfrm>
        <a:graphic>
          <a:graphicData uri="http://schemas.openxmlformats.org/drawingml/2006/table">
            <a:tbl>
              <a:tblPr firstRow="1" bandRow="1">
                <a:tableStyleId>{5940675A-B579-460E-94D1-54222C63F5DA}</a:tableStyleId>
              </a:tblPr>
              <a:tblGrid>
                <a:gridCol w="1410938">
                  <a:extLst>
                    <a:ext uri="{9D8B030D-6E8A-4147-A177-3AD203B41FA5}">
                      <a16:colId xmlns:a16="http://schemas.microsoft.com/office/drawing/2014/main" val="257368437"/>
                    </a:ext>
                  </a:extLst>
                </a:gridCol>
                <a:gridCol w="1476665">
                  <a:extLst>
                    <a:ext uri="{9D8B030D-6E8A-4147-A177-3AD203B41FA5}">
                      <a16:colId xmlns:a16="http://schemas.microsoft.com/office/drawing/2014/main" val="3504457904"/>
                    </a:ext>
                  </a:extLst>
                </a:gridCol>
              </a:tblGrid>
              <a:tr h="261988">
                <a:tc>
                  <a:txBody>
                    <a:bodyPr/>
                    <a:lstStyle/>
                    <a:p>
                      <a:r>
                        <a:rPr kumimoji="1" lang="ja-JP" altLang="en-US" sz="1200" b="1">
                          <a:latin typeface="+mj-lt"/>
                        </a:rPr>
                        <a:t>分類</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kumimoji="1" lang="ja-JP" altLang="en-US" sz="1200" b="1">
                          <a:latin typeface="+mj-lt"/>
                        </a:rPr>
                        <a:t>平均（円）</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96624"/>
                  </a:ext>
                </a:extLst>
              </a:tr>
              <a:tr h="194123">
                <a:tc>
                  <a:txBody>
                    <a:bodyPr/>
                    <a:lstStyle/>
                    <a:p>
                      <a:pPr algn="l" fontAlgn="ctr"/>
                      <a:r>
                        <a:rPr lang="ja-JP" altLang="en-US" sz="1200" b="0" i="0" u="none" strike="noStrike">
                          <a:solidFill>
                            <a:srgbClr val="000000"/>
                          </a:solidFill>
                          <a:effectLst/>
                          <a:latin typeface="+mn-ea"/>
                          <a:ea typeface="+mn-ea"/>
                        </a:rPr>
                        <a:t>拠点</a:t>
                      </a:r>
                      <a:r>
                        <a:rPr lang="ja-JP" altLang="en-US" sz="1200" b="1" i="0" u="none" strike="noStrike">
                          <a:solidFill>
                            <a:srgbClr val="000000"/>
                          </a:solidFill>
                          <a:effectLst/>
                          <a:latin typeface="+mn-ea"/>
                          <a:ea typeface="+mn-ea"/>
                        </a:rPr>
                        <a:t>内</a:t>
                      </a:r>
                      <a:r>
                        <a:rPr lang="ja-JP" altLang="en-US" sz="1200" b="0" i="0" u="none" strike="noStrike">
                          <a:solidFill>
                            <a:srgbClr val="000000"/>
                          </a:solidFill>
                          <a:effectLst/>
                          <a:latin typeface="+mn-ea"/>
                          <a:ea typeface="+mn-ea"/>
                        </a:rPr>
                        <a:t>調理</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365</a:t>
                      </a:r>
                      <a:r>
                        <a:rPr lang="ja-JP" altLang="en-US" sz="1200" b="0" i="0" u="none" strike="noStrike">
                          <a:solidFill>
                            <a:srgbClr val="000000"/>
                          </a:solidFill>
                          <a:effectLst/>
                          <a:latin typeface="+mn-ea"/>
                          <a:ea typeface="+mn-ea"/>
                        </a:rPr>
                        <a:t>円</a:t>
                      </a:r>
                      <a:endParaRPr lang="en-US" altLang="ja-JP"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44979407"/>
                  </a:ext>
                </a:extLst>
              </a:tr>
              <a:tr h="248181">
                <a:tc>
                  <a:txBody>
                    <a:bodyPr/>
                    <a:lstStyle/>
                    <a:p>
                      <a:pPr algn="l" fontAlgn="ctr"/>
                      <a:r>
                        <a:rPr lang="ja-JP" altLang="en-US" sz="1200" b="0" i="0" u="none" strike="noStrike">
                          <a:solidFill>
                            <a:srgbClr val="000000"/>
                          </a:solidFill>
                          <a:effectLst/>
                          <a:latin typeface="+mn-ea"/>
                          <a:ea typeface="+mn-ea"/>
                        </a:rPr>
                        <a:t>拠点</a:t>
                      </a:r>
                      <a:r>
                        <a:rPr lang="ja-JP" altLang="en-US" sz="1200" b="1" i="0" u="none" strike="noStrike">
                          <a:solidFill>
                            <a:srgbClr val="000000"/>
                          </a:solidFill>
                          <a:effectLst/>
                          <a:latin typeface="+mn-ea"/>
                          <a:ea typeface="+mn-ea"/>
                        </a:rPr>
                        <a:t>外</a:t>
                      </a:r>
                      <a:r>
                        <a:rPr lang="ja-JP" altLang="en-US" sz="1200" b="0" i="0" u="none" strike="noStrike">
                          <a:solidFill>
                            <a:srgbClr val="000000"/>
                          </a:solidFill>
                          <a:effectLst/>
                          <a:latin typeface="+mn-ea"/>
                          <a:ea typeface="+mn-ea"/>
                        </a:rPr>
                        <a:t>調理</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405</a:t>
                      </a:r>
                      <a:r>
                        <a:rPr lang="ja-JP" altLang="en-US" sz="1200" b="0" i="0" u="none" strike="noStrike">
                          <a:solidFill>
                            <a:srgbClr val="000000"/>
                          </a:solidFill>
                          <a:effectLst/>
                          <a:latin typeface="+mn-ea"/>
                          <a:ea typeface="+mn-ea"/>
                        </a:rPr>
                        <a:t>円</a:t>
                      </a:r>
                      <a:endParaRPr lang="en-US" altLang="ja-JP"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2627579"/>
                  </a:ext>
                </a:extLst>
              </a:tr>
              <a:tr h="248181">
                <a:tc>
                  <a:txBody>
                    <a:bodyPr/>
                    <a:lstStyle/>
                    <a:p>
                      <a:pPr algn="l" fontAlgn="ctr"/>
                      <a:r>
                        <a:rPr lang="ja-JP" altLang="en-US" sz="1200" b="0" i="0" u="none" strike="noStrike">
                          <a:solidFill>
                            <a:srgbClr val="000000"/>
                          </a:solidFill>
                          <a:effectLst/>
                          <a:latin typeface="+mn-ea"/>
                          <a:ea typeface="+mn-ea"/>
                        </a:rPr>
                        <a:t>外部購入</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n-ea"/>
                          <a:ea typeface="+mn-ea"/>
                        </a:rPr>
                        <a:t>520</a:t>
                      </a:r>
                      <a:r>
                        <a:rPr lang="ja-JP" altLang="en-US" sz="1200" b="0" i="0" u="none" strike="noStrike">
                          <a:solidFill>
                            <a:srgbClr val="000000"/>
                          </a:solidFill>
                          <a:effectLst/>
                          <a:latin typeface="+mn-ea"/>
                          <a:ea typeface="+mn-ea"/>
                        </a:rPr>
                        <a:t>円</a:t>
                      </a:r>
                      <a:endParaRPr lang="en-US" altLang="ja-JP" sz="1200" b="0" i="0" u="none" strike="noStrike">
                        <a:solidFill>
                          <a:srgbClr val="000000"/>
                        </a:solidFill>
                        <a:effectLst/>
                        <a:latin typeface="+mn-ea"/>
                        <a:ea typeface="+mn-ea"/>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16908486"/>
                  </a:ext>
                </a:extLst>
              </a:tr>
            </a:tbl>
          </a:graphicData>
        </a:graphic>
      </p:graphicFrame>
      <p:sp>
        <p:nvSpPr>
          <p:cNvPr id="10" name="テキスト ボックス 9">
            <a:extLst>
              <a:ext uri="{FF2B5EF4-FFF2-40B4-BE49-F238E27FC236}">
                <a16:creationId xmlns:a16="http://schemas.microsoft.com/office/drawing/2014/main" id="{19185815-CA0C-0088-D807-CBE0CEA439F9}"/>
              </a:ext>
            </a:extLst>
          </p:cNvPr>
          <p:cNvSpPr txBox="1"/>
          <p:nvPr/>
        </p:nvSpPr>
        <p:spPr>
          <a:xfrm>
            <a:off x="6236782" y="3062073"/>
            <a:ext cx="3259621"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調理場所別　</a:t>
            </a: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食単価平均</a:t>
            </a:r>
          </a:p>
        </p:txBody>
      </p:sp>
    </p:spTree>
    <p:extLst>
      <p:ext uri="{BB962C8B-B14F-4D97-AF65-F5344CB8AC3E}">
        <p14:creationId xmlns:p14="http://schemas.microsoft.com/office/powerpoint/2010/main" val="303666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　</a:t>
            </a:r>
            <a:r>
              <a:rPr kumimoji="1" lang="ja-JP" altLang="en-US"/>
              <a:t>課外活動　まとめ</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施設では多様な課外活動を提供している。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2834163797"/>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4</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課外活動に関して、ガイドラインでは以下の具体例を記載していますが、実際に行っている活動について具体的にご記入ください。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347B60B5-7EA6-FD1B-8916-0E2922A945FC}"/>
              </a:ext>
            </a:extLst>
          </p:cNvPr>
          <p:cNvSpPr txBox="1"/>
          <p:nvPr/>
        </p:nvSpPr>
        <p:spPr>
          <a:xfrm>
            <a:off x="209023" y="1823074"/>
            <a:ext cx="9505949" cy="4244159"/>
          </a:xfrm>
          <a:prstGeom prst="rect">
            <a:avLst/>
          </a:prstGeom>
          <a:solidFill>
            <a:schemeClr val="bg1">
              <a:lumMod val="95000"/>
            </a:schemeClr>
          </a:solidFill>
        </p:spPr>
        <p:txBody>
          <a:bodyPr wrap="square" numCol="3">
            <a:noAutofit/>
          </a:bodyPr>
          <a:lstStyle/>
          <a:p>
            <a:r>
              <a:rPr lang="en-US" altLang="ja-JP" sz="900" b="1"/>
              <a:t>1. </a:t>
            </a:r>
            <a:r>
              <a:rPr lang="ja-JP" altLang="en-US" sz="900" b="1"/>
              <a:t>調理実習・食育活動</a:t>
            </a:r>
            <a:endParaRPr lang="en-US" altLang="ja-JP" sz="900" b="1"/>
          </a:p>
          <a:p>
            <a:pPr marL="171450" indent="-171450">
              <a:buFont typeface="Arial" panose="020B0604020202020204" pitchFamily="34" charset="0"/>
              <a:buChar char="•"/>
            </a:pPr>
            <a:r>
              <a:rPr lang="ja-JP" altLang="en-US" sz="900"/>
              <a:t>調理実習</a:t>
            </a:r>
          </a:p>
          <a:p>
            <a:pPr marL="171450" indent="-171450">
              <a:buFont typeface="Arial" panose="020B0604020202020204" pitchFamily="34" charset="0"/>
              <a:buChar char="•"/>
            </a:pPr>
            <a:r>
              <a:rPr lang="ja-JP" altLang="en-US" sz="900"/>
              <a:t>お菓子作り体験（どら焼き、クッキー、クレープ）</a:t>
            </a:r>
          </a:p>
          <a:p>
            <a:pPr marL="171450" indent="-171450">
              <a:buFont typeface="Arial" panose="020B0604020202020204" pitchFamily="34" charset="0"/>
              <a:buChar char="•"/>
            </a:pPr>
            <a:r>
              <a:rPr lang="ja-JP" altLang="en-US" sz="900"/>
              <a:t>ピザ窯を使ったピザ作り</a:t>
            </a:r>
          </a:p>
          <a:p>
            <a:pPr marL="171450" indent="-171450">
              <a:buFont typeface="Arial" panose="020B0604020202020204" pitchFamily="34" charset="0"/>
              <a:buChar char="•"/>
            </a:pPr>
            <a:r>
              <a:rPr lang="ja-JP" altLang="en-US" sz="900"/>
              <a:t>一緒に食事づくり</a:t>
            </a:r>
          </a:p>
          <a:p>
            <a:pPr marL="171450" indent="-171450">
              <a:buFont typeface="Arial" panose="020B0604020202020204" pitchFamily="34" charset="0"/>
              <a:buChar char="•"/>
            </a:pPr>
            <a:r>
              <a:rPr lang="ja-JP" altLang="en-US" sz="900"/>
              <a:t>夕食やおやつの調理実習など</a:t>
            </a:r>
            <a:endParaRPr lang="en-US" altLang="ja-JP" sz="900"/>
          </a:p>
          <a:p>
            <a:pPr marL="171450" indent="-171450">
              <a:buFont typeface="Arial" panose="020B0604020202020204" pitchFamily="34" charset="0"/>
              <a:buChar char="•"/>
            </a:pPr>
            <a:endParaRPr lang="ja-JP" altLang="en-US" sz="900"/>
          </a:p>
          <a:p>
            <a:r>
              <a:rPr lang="en-US" altLang="ja-JP" sz="900" b="1"/>
              <a:t>2. </a:t>
            </a:r>
            <a:r>
              <a:rPr lang="ja-JP" altLang="en-US" sz="900" b="1"/>
              <a:t>年中行事・季節行事</a:t>
            </a:r>
            <a:endParaRPr lang="en-US" altLang="ja-JP" sz="900" b="1"/>
          </a:p>
          <a:p>
            <a:pPr marL="171450" indent="-171450">
              <a:buFont typeface="Arial" panose="020B0604020202020204" pitchFamily="34" charset="0"/>
              <a:buChar char="•"/>
            </a:pPr>
            <a:r>
              <a:rPr lang="ja-JP" altLang="en-US" sz="900"/>
              <a:t>年中行事の体験（季節の行事等）</a:t>
            </a:r>
          </a:p>
          <a:p>
            <a:pPr marL="171450" indent="-171450">
              <a:buFont typeface="Arial" panose="020B0604020202020204" pitchFamily="34" charset="0"/>
              <a:buChar char="•"/>
            </a:pPr>
            <a:r>
              <a:rPr lang="ja-JP" altLang="en-US" sz="900"/>
              <a:t>そうめん流し</a:t>
            </a:r>
          </a:p>
          <a:p>
            <a:pPr marL="171450" indent="-171450">
              <a:buFont typeface="Arial" panose="020B0604020202020204" pitchFamily="34" charset="0"/>
              <a:buChar char="•"/>
            </a:pPr>
            <a:r>
              <a:rPr lang="ja-JP" altLang="en-US" sz="900"/>
              <a:t>餅つき</a:t>
            </a:r>
          </a:p>
          <a:p>
            <a:pPr marL="171450" indent="-171450">
              <a:buFont typeface="Arial" panose="020B0604020202020204" pitchFamily="34" charset="0"/>
              <a:buChar char="•"/>
            </a:pPr>
            <a:r>
              <a:rPr lang="ja-JP" altLang="en-US" sz="900"/>
              <a:t>父の日、母の日、敬老の日など</a:t>
            </a:r>
          </a:p>
          <a:p>
            <a:pPr marL="171450" indent="-171450">
              <a:buFont typeface="Arial" panose="020B0604020202020204" pitchFamily="34" charset="0"/>
              <a:buChar char="•"/>
            </a:pPr>
            <a:r>
              <a:rPr lang="ja-JP" altLang="en-US" sz="900"/>
              <a:t>クリスマス会、ハロウィンパーティー</a:t>
            </a:r>
          </a:p>
          <a:p>
            <a:endParaRPr lang="en-US" altLang="ja-JP" sz="900"/>
          </a:p>
          <a:p>
            <a:r>
              <a:rPr lang="en-US" altLang="ja-JP" sz="900" b="1"/>
              <a:t>3. </a:t>
            </a:r>
            <a:r>
              <a:rPr lang="ja-JP" altLang="en-US" sz="900" b="1"/>
              <a:t>地域イベントへの参加・地域住民交流・ボランティア</a:t>
            </a:r>
            <a:endParaRPr lang="en-US" altLang="ja-JP" sz="900" b="1"/>
          </a:p>
          <a:p>
            <a:pPr marL="171450" indent="-171450">
              <a:buFont typeface="Arial" panose="020B0604020202020204" pitchFamily="34" charset="0"/>
              <a:buChar char="•"/>
            </a:pPr>
            <a:r>
              <a:rPr lang="ja-JP" altLang="en-US" sz="900"/>
              <a:t>地域イベントへの参加</a:t>
            </a:r>
          </a:p>
          <a:p>
            <a:pPr marL="171450" indent="-171450">
              <a:buFont typeface="Arial" panose="020B0604020202020204" pitchFamily="34" charset="0"/>
              <a:buChar char="•"/>
            </a:pPr>
            <a:r>
              <a:rPr lang="ja-JP" altLang="en-US" sz="900"/>
              <a:t>地域住民・ボランティアとの触れ合い</a:t>
            </a:r>
          </a:p>
          <a:p>
            <a:pPr marL="171450" indent="-171450">
              <a:buFont typeface="Arial" panose="020B0604020202020204" pitchFamily="34" charset="0"/>
              <a:buChar char="•"/>
            </a:pPr>
            <a:r>
              <a:rPr lang="ja-JP" altLang="en-US" sz="900"/>
              <a:t>地域愛好会による折り紙教室</a:t>
            </a:r>
          </a:p>
          <a:p>
            <a:pPr marL="171450" indent="-171450">
              <a:buFont typeface="Arial" panose="020B0604020202020204" pitchFamily="34" charset="0"/>
              <a:buChar char="•"/>
            </a:pPr>
            <a:r>
              <a:rPr lang="ja-JP" altLang="en-US" sz="900"/>
              <a:t>親子参加型の芋煮会</a:t>
            </a:r>
          </a:p>
          <a:p>
            <a:pPr marL="171450" indent="-171450">
              <a:buFont typeface="Arial" panose="020B0604020202020204" pitchFamily="34" charset="0"/>
              <a:buChar char="•"/>
            </a:pPr>
            <a:r>
              <a:rPr lang="ja-JP" altLang="en-US" sz="900"/>
              <a:t>地域住民と工作</a:t>
            </a:r>
          </a:p>
          <a:p>
            <a:pPr marL="171450" indent="-171450">
              <a:buFont typeface="Arial" panose="020B0604020202020204" pitchFamily="34" charset="0"/>
              <a:buChar char="•"/>
            </a:pPr>
            <a:r>
              <a:rPr lang="ja-JP" altLang="en-US" sz="900"/>
              <a:t>近隣拠点との共同事業（人形劇、プール）</a:t>
            </a:r>
          </a:p>
          <a:p>
            <a:endParaRPr lang="en-US" altLang="ja-JP" sz="900"/>
          </a:p>
          <a:p>
            <a:r>
              <a:rPr lang="en-US" altLang="ja-JP" sz="900" b="1"/>
              <a:t>4. </a:t>
            </a:r>
            <a:r>
              <a:rPr lang="ja-JP" altLang="en-US" sz="900" b="1"/>
              <a:t>農業体験・栽培・収穫</a:t>
            </a:r>
            <a:endParaRPr lang="en-US" altLang="ja-JP" sz="900" b="1"/>
          </a:p>
          <a:p>
            <a:pPr marL="171450" indent="-171450">
              <a:buFont typeface="Arial" panose="020B0604020202020204" pitchFamily="34" charset="0"/>
              <a:buChar char="•"/>
            </a:pPr>
            <a:r>
              <a:rPr lang="ja-JP" altLang="en-US" sz="900"/>
              <a:t>農業体験（田植え、稲刈り、脱穀、苗植え、枝豆狩り、さつまいも掘り、ピーナッツ掘り、野菜栽培・収穫）</a:t>
            </a:r>
          </a:p>
          <a:p>
            <a:pPr marL="171450" indent="-171450">
              <a:buFont typeface="Arial" panose="020B0604020202020204" pitchFamily="34" charset="0"/>
              <a:buChar char="•"/>
            </a:pPr>
            <a:r>
              <a:rPr lang="ja-JP" altLang="en-US" sz="900"/>
              <a:t>野菜の栽培収穫</a:t>
            </a:r>
          </a:p>
          <a:p>
            <a:pPr marL="171450" indent="-171450">
              <a:buFont typeface="Arial" panose="020B0604020202020204" pitchFamily="34" charset="0"/>
              <a:buChar char="•"/>
            </a:pPr>
            <a:r>
              <a:rPr lang="ja-JP" altLang="en-US" sz="900"/>
              <a:t>野菜・柑橘類の栽培・収穫体験</a:t>
            </a:r>
          </a:p>
          <a:p>
            <a:endParaRPr lang="en-US" altLang="ja-JP" sz="900"/>
          </a:p>
          <a:p>
            <a:endParaRPr lang="en-US" altLang="ja-JP" sz="900"/>
          </a:p>
          <a:p>
            <a:endParaRPr lang="en-US" altLang="ja-JP" sz="900"/>
          </a:p>
          <a:p>
            <a:r>
              <a:rPr lang="en-US" altLang="ja-JP" sz="900" b="1"/>
              <a:t>5. </a:t>
            </a:r>
            <a:r>
              <a:rPr lang="ja-JP" altLang="en-US" sz="900" b="1"/>
              <a:t>学校行事・学校・施設訪問</a:t>
            </a:r>
            <a:endParaRPr lang="en-US" altLang="ja-JP" sz="900" b="1"/>
          </a:p>
          <a:p>
            <a:pPr marL="171450" indent="-171450">
              <a:buFont typeface="Arial" panose="020B0604020202020204" pitchFamily="34" charset="0"/>
              <a:buChar char="•"/>
            </a:pPr>
            <a:r>
              <a:rPr lang="ja-JP" altLang="en-US" sz="900"/>
              <a:t>学校訪問（運動会応援、月例報告、支援会議参加）</a:t>
            </a:r>
          </a:p>
          <a:p>
            <a:pPr marL="171450" indent="-171450">
              <a:buFont typeface="Arial" panose="020B0604020202020204" pitchFamily="34" charset="0"/>
              <a:buChar char="•"/>
            </a:pPr>
            <a:r>
              <a:rPr lang="ja-JP" altLang="en-US" sz="900"/>
              <a:t>小学校への訪問</a:t>
            </a:r>
          </a:p>
          <a:p>
            <a:pPr marL="171450" indent="-171450">
              <a:buFont typeface="Arial" panose="020B0604020202020204" pitchFamily="34" charset="0"/>
              <a:buChar char="•"/>
            </a:pPr>
            <a:r>
              <a:rPr lang="ja-JP" altLang="en-US" sz="900"/>
              <a:t>学校行事への参加</a:t>
            </a:r>
          </a:p>
          <a:p>
            <a:pPr marL="171450" indent="-171450">
              <a:buFont typeface="Arial" panose="020B0604020202020204" pitchFamily="34" charset="0"/>
              <a:buChar char="•"/>
            </a:pPr>
            <a:r>
              <a:rPr lang="ja-JP" altLang="en-US" sz="900"/>
              <a:t>児童館への訪問</a:t>
            </a:r>
            <a:endParaRPr lang="en-US" altLang="ja-JP" sz="900"/>
          </a:p>
          <a:p>
            <a:endParaRPr lang="en-US" altLang="ja-JP" sz="900"/>
          </a:p>
          <a:p>
            <a:r>
              <a:rPr lang="en-US" altLang="ja-JP" sz="900" b="1"/>
              <a:t>6. </a:t>
            </a:r>
            <a:r>
              <a:rPr lang="ja-JP" altLang="en-US" sz="900" b="1"/>
              <a:t>職業体験・企業</a:t>
            </a:r>
            <a:r>
              <a:rPr lang="en-US" altLang="ja-JP" sz="900" b="1"/>
              <a:t>/</a:t>
            </a:r>
            <a:r>
              <a:rPr lang="ja-JP" altLang="en-US" sz="900" b="1"/>
              <a:t>専門学校見学</a:t>
            </a:r>
            <a:endParaRPr lang="en-US" altLang="ja-JP" sz="900" b="1"/>
          </a:p>
          <a:p>
            <a:pPr marL="171450" indent="-171450">
              <a:buFont typeface="Arial" panose="020B0604020202020204" pitchFamily="34" charset="0"/>
              <a:buChar char="•"/>
            </a:pPr>
            <a:r>
              <a:rPr lang="ja-JP" altLang="en-US" sz="900"/>
              <a:t>職業体験</a:t>
            </a:r>
          </a:p>
          <a:p>
            <a:pPr marL="171450" indent="-171450">
              <a:buFont typeface="Arial" panose="020B0604020202020204" pitchFamily="34" charset="0"/>
              <a:buChar char="•"/>
            </a:pPr>
            <a:r>
              <a:rPr lang="ja-JP" altLang="en-US" sz="900"/>
              <a:t>企業見学</a:t>
            </a:r>
          </a:p>
          <a:p>
            <a:pPr marL="171450" indent="-171450">
              <a:buFont typeface="Arial" panose="020B0604020202020204" pitchFamily="34" charset="0"/>
              <a:buChar char="•"/>
            </a:pPr>
            <a:r>
              <a:rPr lang="ja-JP" altLang="en-US" sz="900"/>
              <a:t>ファーストリテイリング（ユニクロ）店舗で職業体験</a:t>
            </a:r>
          </a:p>
          <a:p>
            <a:pPr marL="171450" indent="-171450">
              <a:buFont typeface="Arial" panose="020B0604020202020204" pitchFamily="34" charset="0"/>
              <a:buChar char="•"/>
            </a:pPr>
            <a:r>
              <a:rPr lang="ja-JP" altLang="en-US" sz="900"/>
              <a:t>協力企業による空港見学・進水式・美術館ワークショップ</a:t>
            </a:r>
            <a:endParaRPr lang="en-US" altLang="ja-JP" sz="900"/>
          </a:p>
          <a:p>
            <a:endParaRPr lang="en-US" altLang="ja-JP" sz="900"/>
          </a:p>
          <a:p>
            <a:r>
              <a:rPr lang="en-US" altLang="ja-JP" sz="900" b="1"/>
              <a:t>7. </a:t>
            </a:r>
            <a:r>
              <a:rPr lang="ja-JP" altLang="en-US" sz="900" b="1"/>
              <a:t>工作・アート・文化・音楽活動</a:t>
            </a:r>
          </a:p>
          <a:p>
            <a:pPr marL="171450" indent="-171450">
              <a:buFont typeface="Arial" panose="020B0604020202020204" pitchFamily="34" charset="0"/>
              <a:buChar char="•"/>
            </a:pPr>
            <a:r>
              <a:rPr lang="ja-JP" altLang="en-US" sz="900"/>
              <a:t>工作大会</a:t>
            </a:r>
          </a:p>
          <a:p>
            <a:pPr marL="171450" indent="-171450">
              <a:buFont typeface="Arial" panose="020B0604020202020204" pitchFamily="34" charset="0"/>
              <a:buChar char="•"/>
            </a:pPr>
            <a:r>
              <a:rPr lang="ja-JP" altLang="en-US" sz="900"/>
              <a:t>工作イベント（ハロウィンのかぼちゃ作り等）</a:t>
            </a:r>
          </a:p>
          <a:p>
            <a:pPr marL="171450" indent="-171450">
              <a:buFont typeface="Arial" panose="020B0604020202020204" pitchFamily="34" charset="0"/>
              <a:buChar char="•"/>
            </a:pPr>
            <a:r>
              <a:rPr lang="ja-JP" altLang="en-US" sz="900"/>
              <a:t>ボードゲーム大会</a:t>
            </a:r>
          </a:p>
          <a:p>
            <a:pPr marL="171450" indent="-171450">
              <a:buFont typeface="Arial" panose="020B0604020202020204" pitchFamily="34" charset="0"/>
              <a:buChar char="•"/>
            </a:pPr>
            <a:r>
              <a:rPr lang="ja-JP" altLang="en-US" sz="900"/>
              <a:t>物作り教室</a:t>
            </a:r>
          </a:p>
          <a:p>
            <a:pPr marL="171450" indent="-171450">
              <a:buFont typeface="Arial" panose="020B0604020202020204" pitchFamily="34" charset="0"/>
              <a:buChar char="•"/>
            </a:pPr>
            <a:r>
              <a:rPr lang="en-US" altLang="ja-JP" sz="900"/>
              <a:t>T</a:t>
            </a:r>
            <a:r>
              <a:rPr lang="ja-JP" altLang="en-US" sz="900"/>
              <a:t>シャツ作り</a:t>
            </a:r>
          </a:p>
          <a:p>
            <a:pPr marL="171450" indent="-171450">
              <a:buFont typeface="Arial" panose="020B0604020202020204" pitchFamily="34" charset="0"/>
              <a:buChar char="•"/>
            </a:pPr>
            <a:r>
              <a:rPr lang="ja-JP" altLang="en-US" sz="900"/>
              <a:t>紙飛行機大会</a:t>
            </a:r>
            <a:endParaRPr lang="en-US" altLang="ja-JP" sz="900"/>
          </a:p>
          <a:p>
            <a:pPr marL="171450" indent="-171450">
              <a:buFont typeface="Arial" panose="020B0604020202020204" pitchFamily="34" charset="0"/>
              <a:buChar char="•"/>
            </a:pPr>
            <a:r>
              <a:rPr lang="ja-JP" altLang="en-US" sz="900"/>
              <a:t>水族館見学</a:t>
            </a:r>
          </a:p>
          <a:p>
            <a:endParaRPr lang="en-US" altLang="ja-JP" sz="900"/>
          </a:p>
          <a:p>
            <a:r>
              <a:rPr lang="en-US" altLang="ja-JP" sz="900" b="1"/>
              <a:t>8. </a:t>
            </a:r>
            <a:r>
              <a:rPr lang="ja-JP" altLang="en-US" sz="900" b="1"/>
              <a:t>スポーツ・軽運動・野外活動</a:t>
            </a:r>
          </a:p>
          <a:p>
            <a:pPr marL="171450" indent="-171450">
              <a:buFont typeface="Arial" panose="020B0604020202020204" pitchFamily="34" charset="0"/>
              <a:buChar char="•"/>
            </a:pPr>
            <a:r>
              <a:rPr lang="ja-JP" altLang="en-US" sz="900"/>
              <a:t>運動やスポーツ等（運動療育、体操教室、マラソン）</a:t>
            </a:r>
          </a:p>
          <a:p>
            <a:pPr marL="171450" indent="-171450">
              <a:buFont typeface="Arial" panose="020B0604020202020204" pitchFamily="34" charset="0"/>
              <a:buChar char="•"/>
            </a:pPr>
            <a:r>
              <a:rPr lang="ja-JP" altLang="en-US" sz="900"/>
              <a:t>公園、港での釣り体験</a:t>
            </a:r>
          </a:p>
          <a:p>
            <a:pPr marL="171450" indent="-171450">
              <a:buFont typeface="Arial" panose="020B0604020202020204" pitchFamily="34" charset="0"/>
              <a:buChar char="•"/>
            </a:pPr>
            <a:r>
              <a:rPr lang="ja-JP" altLang="en-US" sz="900"/>
              <a:t>海遊び体験</a:t>
            </a:r>
          </a:p>
          <a:p>
            <a:pPr marL="171450" indent="-171450">
              <a:buFont typeface="Arial" panose="020B0604020202020204" pitchFamily="34" charset="0"/>
              <a:buChar char="•"/>
            </a:pPr>
            <a:r>
              <a:rPr lang="ja-JP" altLang="en-US" sz="900"/>
              <a:t>カヌー体験</a:t>
            </a:r>
          </a:p>
          <a:p>
            <a:pPr marL="171450" indent="-171450">
              <a:buFont typeface="Arial" panose="020B0604020202020204" pitchFamily="34" charset="0"/>
              <a:buChar char="•"/>
            </a:pPr>
            <a:r>
              <a:rPr lang="ja-JP" altLang="en-US" sz="900"/>
              <a:t>野外活動（川遊び、昆虫採集、川遊び遠足、ゆきあそび遠足、海水浴）</a:t>
            </a:r>
          </a:p>
          <a:p>
            <a:endParaRPr lang="en-US" altLang="ja-JP" sz="900"/>
          </a:p>
          <a:p>
            <a:endParaRPr lang="en-US" altLang="ja-JP" sz="900"/>
          </a:p>
          <a:p>
            <a:r>
              <a:rPr lang="en-US" altLang="ja-JP" sz="900" b="1"/>
              <a:t>9. </a:t>
            </a:r>
            <a:r>
              <a:rPr lang="ja-JP" altLang="en-US" sz="900" b="1"/>
              <a:t>その他拠点外での体験活動・見学・遊びの提供</a:t>
            </a:r>
            <a:endParaRPr lang="en-US" altLang="ja-JP" sz="900" b="1"/>
          </a:p>
          <a:p>
            <a:pPr marL="171450" indent="-171450">
              <a:buFont typeface="Arial" panose="020B0604020202020204" pitchFamily="34" charset="0"/>
              <a:buChar char="•"/>
            </a:pPr>
            <a:r>
              <a:rPr lang="ja-JP" altLang="en-US" sz="900"/>
              <a:t>身近な観光地の見学</a:t>
            </a:r>
          </a:p>
          <a:p>
            <a:pPr marL="171450" indent="-171450">
              <a:buFont typeface="Arial" panose="020B0604020202020204" pitchFamily="34" charset="0"/>
              <a:buChar char="•"/>
            </a:pPr>
            <a:r>
              <a:rPr lang="ja-JP" altLang="en-US" sz="900"/>
              <a:t>県内外の観光地への旅行</a:t>
            </a:r>
          </a:p>
          <a:p>
            <a:pPr marL="171450" indent="-171450">
              <a:buFont typeface="Arial" panose="020B0604020202020204" pitchFamily="34" charset="0"/>
              <a:buChar char="•"/>
            </a:pPr>
            <a:r>
              <a:rPr lang="ja-JP" altLang="en-US" sz="900"/>
              <a:t>公園や港での釣り体験</a:t>
            </a:r>
          </a:p>
          <a:p>
            <a:pPr marL="171450" indent="-171450">
              <a:buFont typeface="Arial" panose="020B0604020202020204" pitchFamily="34" charset="0"/>
              <a:buChar char="•"/>
            </a:pPr>
            <a:r>
              <a:rPr lang="ja-JP" altLang="en-US" sz="900"/>
              <a:t>プール</a:t>
            </a:r>
          </a:p>
          <a:p>
            <a:pPr marL="171450" indent="-171450">
              <a:buFont typeface="Arial" panose="020B0604020202020204" pitchFamily="34" charset="0"/>
              <a:buChar char="•"/>
            </a:pPr>
            <a:r>
              <a:rPr lang="ja-JP" altLang="en-US" sz="900"/>
              <a:t>奉仕活動</a:t>
            </a:r>
          </a:p>
          <a:p>
            <a:pPr marL="171450" indent="-171450">
              <a:buFont typeface="Arial" panose="020B0604020202020204" pitchFamily="34" charset="0"/>
              <a:buChar char="•"/>
            </a:pPr>
            <a:r>
              <a:rPr lang="ja-JP" altLang="en-US" sz="900"/>
              <a:t>フードパントリー見学</a:t>
            </a:r>
          </a:p>
          <a:p>
            <a:pPr marL="171450" indent="-171450">
              <a:buFont typeface="Arial" panose="020B0604020202020204" pitchFamily="34" charset="0"/>
              <a:buChar char="•"/>
            </a:pPr>
            <a:r>
              <a:rPr lang="ja-JP" altLang="en-US" sz="900"/>
              <a:t>オレンジジュース作り</a:t>
            </a:r>
          </a:p>
          <a:p>
            <a:pPr marL="171450" indent="-171450">
              <a:buFont typeface="Arial" panose="020B0604020202020204" pitchFamily="34" charset="0"/>
              <a:buChar char="•"/>
            </a:pPr>
            <a:r>
              <a:rPr lang="ja-JP" altLang="en-US" sz="900"/>
              <a:t>４コマ漫画の書き方講座</a:t>
            </a:r>
            <a:endParaRPr lang="en-US" altLang="ja-JP" sz="900"/>
          </a:p>
          <a:p>
            <a:endParaRPr lang="en-US" altLang="ja-JP" sz="900"/>
          </a:p>
          <a:p>
            <a:r>
              <a:rPr lang="en-US" altLang="ja-JP" sz="900" b="1"/>
              <a:t>10. </a:t>
            </a:r>
            <a:r>
              <a:rPr lang="ja-JP" altLang="en-US" sz="900" b="1"/>
              <a:t>その他（親子イベント、キャリア相談等）</a:t>
            </a:r>
            <a:endParaRPr lang="en-US" altLang="ja-JP" sz="900" b="1"/>
          </a:p>
          <a:p>
            <a:pPr marL="171450" indent="-171450">
              <a:buFont typeface="Arial" panose="020B0604020202020204" pitchFamily="34" charset="0"/>
              <a:buChar char="•"/>
            </a:pPr>
            <a:r>
              <a:rPr lang="ja-JP" altLang="en-US" sz="900"/>
              <a:t>親子イベント</a:t>
            </a:r>
          </a:p>
          <a:p>
            <a:pPr marL="171450" indent="-171450">
              <a:buFont typeface="Arial" panose="020B0604020202020204" pitchFamily="34" charset="0"/>
              <a:buChar char="•"/>
            </a:pPr>
            <a:r>
              <a:rPr lang="ja-JP" altLang="en-US" sz="900"/>
              <a:t>キャリアコンサルタントによる相談機会</a:t>
            </a:r>
          </a:p>
          <a:p>
            <a:pPr marL="171450" indent="-171450">
              <a:buFont typeface="Arial" panose="020B0604020202020204" pitchFamily="34" charset="0"/>
              <a:buChar char="•"/>
            </a:pPr>
            <a:r>
              <a:rPr lang="ja-JP" altLang="en-US" sz="900"/>
              <a:t>キャリアコンサルタントとの交流</a:t>
            </a:r>
          </a:p>
          <a:p>
            <a:pPr marL="171450" indent="-171450">
              <a:buFont typeface="Arial" panose="020B0604020202020204" pitchFamily="34" charset="0"/>
              <a:buChar char="•"/>
            </a:pPr>
            <a:r>
              <a:rPr lang="ja-JP" altLang="en-US" sz="900"/>
              <a:t>個別対応（各々のやりたいことの実現）</a:t>
            </a:r>
          </a:p>
          <a:p>
            <a:pPr marL="171450" indent="-171450">
              <a:buFont typeface="Arial" panose="020B0604020202020204" pitchFamily="34" charset="0"/>
              <a:buChar char="•"/>
            </a:pPr>
            <a:r>
              <a:rPr lang="ja-JP" altLang="en-US" sz="900"/>
              <a:t>利用者企画による各種行事・イベント</a:t>
            </a:r>
          </a:p>
          <a:p>
            <a:pPr marL="171450" indent="-171450">
              <a:buFont typeface="Arial" panose="020B0604020202020204" pitchFamily="34" charset="0"/>
              <a:buChar char="•"/>
            </a:pPr>
            <a:r>
              <a:rPr lang="ja-JP" altLang="en-US" sz="900"/>
              <a:t>子ども食堂への訪問</a:t>
            </a:r>
          </a:p>
          <a:p>
            <a:pPr marL="171450" indent="-171450">
              <a:buFont typeface="Arial" panose="020B0604020202020204" pitchFamily="34" charset="0"/>
              <a:buChar char="•"/>
            </a:pPr>
            <a:r>
              <a:rPr lang="ja-JP" altLang="en-US" sz="900"/>
              <a:t>こどもカフェ開催</a:t>
            </a:r>
          </a:p>
          <a:p>
            <a:pPr marL="171450" indent="-171450">
              <a:buFont typeface="Arial" panose="020B0604020202020204" pitchFamily="34" charset="0"/>
              <a:buChar char="•"/>
            </a:pPr>
            <a:r>
              <a:rPr lang="ja-JP" altLang="en-US" sz="900"/>
              <a:t>公共マナー習得のための外出体験</a:t>
            </a:r>
          </a:p>
          <a:p>
            <a:pPr marL="171450" indent="-171450">
              <a:buFont typeface="Arial" panose="020B0604020202020204" pitchFamily="34" charset="0"/>
              <a:buChar char="•"/>
            </a:pPr>
            <a:r>
              <a:rPr lang="ja-JP" altLang="en-US" sz="900"/>
              <a:t>放課後子ども教室への参加</a:t>
            </a:r>
            <a:endParaRPr lang="en-US" altLang="ja-JP" sz="900"/>
          </a:p>
          <a:p>
            <a:pPr marL="171450" indent="-171450">
              <a:buFont typeface="Arial" panose="020B0604020202020204" pitchFamily="34" charset="0"/>
              <a:buChar char="•"/>
            </a:pPr>
            <a:r>
              <a:rPr lang="ja-JP" altLang="en-US" sz="900"/>
              <a:t>近隣拠点との交流事業</a:t>
            </a:r>
            <a:endParaRPr lang="en-US" altLang="ja-JP" sz="900"/>
          </a:p>
          <a:p>
            <a:pPr marL="171450" indent="-171450">
              <a:buFont typeface="Arial" panose="020B0604020202020204" pitchFamily="34" charset="0"/>
              <a:buChar char="•"/>
            </a:pPr>
            <a:r>
              <a:rPr lang="ja-JP" altLang="en-US" sz="900"/>
              <a:t>宿泊体験</a:t>
            </a:r>
            <a:endParaRPr lang="en-US" altLang="ja-JP" sz="900"/>
          </a:p>
          <a:p>
            <a:pPr marL="171450" indent="-171450">
              <a:buFont typeface="Arial" panose="020B0604020202020204" pitchFamily="34" charset="0"/>
              <a:buChar char="•"/>
            </a:pPr>
            <a:r>
              <a:rPr lang="ja-JP" altLang="en-US" sz="900"/>
              <a:t>合流イベント開催</a:t>
            </a:r>
            <a:endParaRPr lang="en-US" altLang="ja-JP" sz="900"/>
          </a:p>
          <a:p>
            <a:pPr marL="171450" indent="-171450">
              <a:buFont typeface="Arial" panose="020B0604020202020204" pitchFamily="34" charset="0"/>
              <a:buChar char="•"/>
            </a:pPr>
            <a:r>
              <a:rPr lang="ja-JP" altLang="en-US" sz="900"/>
              <a:t>祭りへの参加</a:t>
            </a:r>
          </a:p>
          <a:p>
            <a:pPr marL="171450" indent="-171450">
              <a:buFont typeface="Arial" panose="020B0604020202020204" pitchFamily="34" charset="0"/>
              <a:buChar char="•"/>
            </a:pPr>
            <a:endParaRPr lang="ja-JP" altLang="en-US" sz="900"/>
          </a:p>
          <a:p>
            <a:endParaRPr lang="ja-JP" altLang="en-US" sz="900"/>
          </a:p>
        </p:txBody>
      </p:sp>
    </p:spTree>
    <p:extLst>
      <p:ext uri="{BB962C8B-B14F-4D97-AF65-F5344CB8AC3E}">
        <p14:creationId xmlns:p14="http://schemas.microsoft.com/office/powerpoint/2010/main" val="2778978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連携する関係機関先</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施設の連携先として最も多いのは学校（</a:t>
            </a:r>
            <a:r>
              <a:rPr kumimoji="1" lang="en-US" altLang="ja-JP"/>
              <a:t>96.2%</a:t>
            </a:r>
            <a:r>
              <a:rPr kumimoji="1" lang="ja-JP" altLang="en-US"/>
              <a:t>）、次いで地域の福祉事業実施機関（</a:t>
            </a:r>
            <a:r>
              <a:rPr kumimoji="1" lang="en-US" altLang="ja-JP"/>
              <a:t>49.1%</a:t>
            </a:r>
            <a:r>
              <a:rPr kumimoji="1" lang="ja-JP" altLang="en-US"/>
              <a:t>）となっている。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63126644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日ごろから連携している関係機関先についてすべてお選びください。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33D57030-6022-CC25-70E0-310C9CC31703}"/>
              </a:ext>
            </a:extLst>
          </p:cNvPr>
          <p:cNvPicPr>
            <a:picLocks noChangeAspect="1"/>
          </p:cNvPicPr>
          <p:nvPr/>
        </p:nvPicPr>
        <p:blipFill>
          <a:blip r:embed="rId2"/>
          <a:stretch>
            <a:fillRect/>
          </a:stretch>
        </p:blipFill>
        <p:spPr>
          <a:xfrm>
            <a:off x="0" y="1960906"/>
            <a:ext cx="9906000" cy="3135385"/>
          </a:xfrm>
          <a:prstGeom prst="rect">
            <a:avLst/>
          </a:prstGeom>
        </p:spPr>
      </p:pic>
    </p:spTree>
    <p:extLst>
      <p:ext uri="{BB962C8B-B14F-4D97-AF65-F5344CB8AC3E}">
        <p14:creationId xmlns:p14="http://schemas.microsoft.com/office/powerpoint/2010/main" val="22593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E590-C018-B2E5-A897-DC97903CDA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446136-80B6-235E-30EE-CE86BAF70EFC}"/>
              </a:ext>
            </a:extLst>
          </p:cNvPr>
          <p:cNvSpPr>
            <a:spLocks noGrp="1"/>
          </p:cNvSpPr>
          <p:nvPr>
            <p:ph type="title"/>
          </p:nvPr>
        </p:nvSpPr>
        <p:spPr/>
        <p:txBody>
          <a:bodyPr/>
          <a:lstStyle/>
          <a:p>
            <a:r>
              <a:rPr lang="ja-JP" altLang="en-US"/>
              <a:t>実施自治体　支援内容　連携する関係機関先</a:t>
            </a:r>
            <a:endParaRPr kumimoji="1" lang="ja-JP" altLang="en-US"/>
          </a:p>
        </p:txBody>
      </p:sp>
      <p:sp>
        <p:nvSpPr>
          <p:cNvPr id="3" name="テキスト プレースホルダー 2">
            <a:extLst>
              <a:ext uri="{FF2B5EF4-FFF2-40B4-BE49-F238E27FC236}">
                <a16:creationId xmlns:a16="http://schemas.microsoft.com/office/drawing/2014/main" id="{EFC93E6D-DF85-05D0-B5CB-4D38B00CBB9F}"/>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59FC56AE-A5CD-E913-A4B1-BF568479BBA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1DCBE781-BA19-3E94-ECF1-D233C293B9A3}"/>
              </a:ext>
            </a:extLst>
          </p:cNvPr>
          <p:cNvSpPr txBox="1"/>
          <p:nvPr/>
        </p:nvSpPr>
        <p:spPr>
          <a:xfrm>
            <a:off x="209023" y="1823074"/>
            <a:ext cx="9505949" cy="4417029"/>
          </a:xfrm>
          <a:prstGeom prst="rect">
            <a:avLst/>
          </a:prstGeom>
          <a:solidFill>
            <a:schemeClr val="bg1">
              <a:lumMod val="95000"/>
            </a:schemeClr>
          </a:solidFill>
        </p:spPr>
        <p:txBody>
          <a:bodyPr wrap="square" numCol="2">
            <a:noAutofit/>
          </a:bodyPr>
          <a:lstStyle/>
          <a:p>
            <a:r>
              <a:rPr lang="ja-JP" altLang="en-US" sz="900" b="1"/>
              <a:t>「地域の福祉事業実施機関」の自由回答</a:t>
            </a:r>
            <a:endParaRPr lang="en-US" altLang="ja-JP" sz="900" b="1"/>
          </a:p>
          <a:p>
            <a:pPr marL="171450" indent="-171450">
              <a:buFont typeface="Arial" panose="020B0604020202020204" pitchFamily="34" charset="0"/>
              <a:buChar char="•"/>
            </a:pPr>
            <a:r>
              <a:rPr lang="ja-JP" altLang="en-US" sz="900"/>
              <a:t>放課後等デイサービス、適応指導教室</a:t>
            </a:r>
          </a:p>
          <a:p>
            <a:pPr marL="171450" indent="-171450">
              <a:buFont typeface="Arial" panose="020B0604020202020204" pitchFamily="34" charset="0"/>
              <a:buChar char="•"/>
            </a:pPr>
            <a:r>
              <a:rPr lang="ja-JP" altLang="en-US" sz="900"/>
              <a:t>放課後等デイサービス、教育支援センター</a:t>
            </a:r>
          </a:p>
          <a:p>
            <a:pPr marL="171450" indent="-171450">
              <a:buFont typeface="Arial" panose="020B0604020202020204" pitchFamily="34" charset="0"/>
              <a:buChar char="•"/>
            </a:pPr>
            <a:r>
              <a:rPr lang="ja-JP" altLang="en-US" sz="900"/>
              <a:t>放課後等デイサービス</a:t>
            </a:r>
          </a:p>
          <a:p>
            <a:pPr marL="171450" indent="-171450">
              <a:buFont typeface="Arial" panose="020B0604020202020204" pitchFamily="34" charset="0"/>
              <a:buChar char="•"/>
            </a:pPr>
            <a:r>
              <a:rPr lang="ja-JP" altLang="en-US" sz="900"/>
              <a:t>放課後児童健全育成事業所、放課後等デイサービス</a:t>
            </a:r>
          </a:p>
          <a:p>
            <a:pPr marL="171450" indent="-171450">
              <a:buFont typeface="Arial" panose="020B0604020202020204" pitchFamily="34" charset="0"/>
              <a:buChar char="•"/>
            </a:pPr>
            <a:r>
              <a:rPr lang="ja-JP" altLang="en-US" sz="900"/>
              <a:t>放課後児童健全育成事業や放課後等デイサービス、教育支援センター（適応指導教室）、生活困窮者自立支援制度に基づく子どもの学習・生活支援事業等</a:t>
            </a:r>
          </a:p>
          <a:p>
            <a:pPr marL="171450" indent="-171450">
              <a:buFont typeface="Arial" panose="020B0604020202020204" pitchFamily="34" charset="0"/>
              <a:buChar char="•"/>
            </a:pPr>
            <a:r>
              <a:rPr lang="ja-JP" altLang="en-US" sz="900"/>
              <a:t>適応指導教室</a:t>
            </a:r>
          </a:p>
          <a:p>
            <a:pPr marL="171450" indent="-171450">
              <a:buFont typeface="Arial" panose="020B0604020202020204" pitchFamily="34" charset="0"/>
              <a:buChar char="•"/>
            </a:pPr>
            <a:r>
              <a:rPr lang="ja-JP" altLang="en-US" sz="900"/>
              <a:t>相談支援事業所</a:t>
            </a:r>
          </a:p>
          <a:p>
            <a:pPr marL="171450" indent="-171450">
              <a:buFont typeface="Arial" panose="020B0604020202020204" pitchFamily="34" charset="0"/>
              <a:buChar char="•"/>
            </a:pPr>
            <a:r>
              <a:rPr lang="ja-JP" altLang="en-US" sz="900"/>
              <a:t>生活困窮者自立支援制度に基づく子どもの学習・生活支援事業</a:t>
            </a:r>
          </a:p>
          <a:p>
            <a:pPr marL="171450" indent="-171450">
              <a:buFont typeface="Arial" panose="020B0604020202020204" pitchFamily="34" charset="0"/>
              <a:buChar char="•"/>
            </a:pPr>
            <a:r>
              <a:rPr lang="ja-JP" altLang="en-US" sz="900"/>
              <a:t>障がい者相談支援センター、発達支援室、要対協</a:t>
            </a:r>
          </a:p>
          <a:p>
            <a:pPr marL="171450" indent="-171450">
              <a:buFont typeface="Arial" panose="020B0604020202020204" pitchFamily="34" charset="0"/>
              <a:buChar char="•"/>
            </a:pPr>
            <a:r>
              <a:rPr lang="ja-JP" altLang="en-US" sz="900"/>
              <a:t>障がい者相談支援センター、発達支援室、こども若者家庭センター</a:t>
            </a:r>
          </a:p>
          <a:p>
            <a:pPr marL="171450" indent="-171450">
              <a:buFont typeface="Arial" panose="020B0604020202020204" pitchFamily="34" charset="0"/>
              <a:buChar char="•"/>
            </a:pPr>
            <a:r>
              <a:rPr lang="ja-JP" altLang="en-US" sz="900"/>
              <a:t>社協、他の子どもの居場所、児童館、児童クラブなど</a:t>
            </a:r>
          </a:p>
          <a:p>
            <a:pPr marL="171450" indent="-171450">
              <a:buFont typeface="Arial" panose="020B0604020202020204" pitchFamily="34" charset="0"/>
              <a:buChar char="•"/>
            </a:pPr>
            <a:r>
              <a:rPr lang="ja-JP" altLang="en-US" sz="900"/>
              <a:t>社会福祉協議会</a:t>
            </a:r>
          </a:p>
          <a:p>
            <a:pPr marL="171450" indent="-171450">
              <a:buFont typeface="Arial" panose="020B0604020202020204" pitchFamily="34" charset="0"/>
              <a:buChar char="•"/>
            </a:pPr>
            <a:r>
              <a:rPr lang="ja-JP" altLang="en-US" sz="900"/>
              <a:t>児童相談所、要保護児童対策協議会</a:t>
            </a:r>
          </a:p>
          <a:p>
            <a:pPr marL="171450" indent="-171450">
              <a:buFont typeface="Arial" panose="020B0604020202020204" pitchFamily="34" charset="0"/>
              <a:buChar char="•"/>
            </a:pPr>
            <a:r>
              <a:rPr lang="ja-JP" altLang="en-US" sz="900"/>
              <a:t>児童館、放課後児童デイ、教育支援センター</a:t>
            </a:r>
          </a:p>
          <a:p>
            <a:pPr marL="171450" indent="-171450">
              <a:buFont typeface="Arial" panose="020B0604020202020204" pitchFamily="34" charset="0"/>
              <a:buChar char="•"/>
            </a:pPr>
            <a:r>
              <a:rPr lang="ja-JP" altLang="en-US" sz="900"/>
              <a:t>児童家庭支援センター、放課後デイサービス、生活困窮自立支援制度の学習支援</a:t>
            </a:r>
          </a:p>
          <a:p>
            <a:pPr marL="171450" indent="-171450">
              <a:buFont typeface="Arial" panose="020B0604020202020204" pitchFamily="34" charset="0"/>
              <a:buChar char="•"/>
            </a:pPr>
            <a:r>
              <a:rPr lang="ja-JP" altLang="en-US" sz="900"/>
              <a:t>支援対象児童等見守り強化事業、地域自殺対策強化事業</a:t>
            </a:r>
          </a:p>
          <a:p>
            <a:pPr marL="171450" indent="-171450">
              <a:buFont typeface="Arial" panose="020B0604020202020204" pitchFamily="34" charset="0"/>
              <a:buChar char="•"/>
            </a:pPr>
            <a:r>
              <a:rPr lang="ja-JP" altLang="en-US" sz="900"/>
              <a:t>子ども・若者総合相談センター、放課後等デイサービス、教育支援センター、生活困窮者自立支援制度に基づく子どもの学習・生活支援事業、発達相談支援センター</a:t>
            </a:r>
          </a:p>
          <a:p>
            <a:pPr marL="171450" indent="-171450">
              <a:buFont typeface="Arial" panose="020B0604020202020204" pitchFamily="34" charset="0"/>
              <a:buChar char="•"/>
            </a:pPr>
            <a:r>
              <a:rPr lang="ja-JP" altLang="en-US" sz="900"/>
              <a:t>教育支援センター、放課後等デイサービス、訪問看護</a:t>
            </a:r>
          </a:p>
          <a:p>
            <a:pPr marL="171450" indent="-171450">
              <a:buFont typeface="Arial" panose="020B0604020202020204" pitchFamily="34" charset="0"/>
              <a:buChar char="•"/>
            </a:pPr>
            <a:r>
              <a:rPr lang="ja-JP" altLang="en-US" sz="900"/>
              <a:t>教育支援センター</a:t>
            </a:r>
          </a:p>
          <a:p>
            <a:pPr marL="171450" indent="-171450">
              <a:buFont typeface="Arial" panose="020B0604020202020204" pitchFamily="34" charset="0"/>
              <a:buChar char="•"/>
            </a:pPr>
            <a:r>
              <a:rPr lang="ja-JP" altLang="en-US" sz="900"/>
              <a:t>教育センターとの連携体制を構築中</a:t>
            </a:r>
          </a:p>
          <a:p>
            <a:pPr marL="171450" indent="-171450">
              <a:buFont typeface="Arial" panose="020B0604020202020204" pitchFamily="34" charset="0"/>
              <a:buChar char="•"/>
            </a:pPr>
            <a:r>
              <a:rPr lang="ja-JP" altLang="en-US" sz="900"/>
              <a:t>スクールソーシャルワーカー</a:t>
            </a:r>
          </a:p>
          <a:p>
            <a:pPr marL="171450" indent="-171450">
              <a:buFont typeface="Arial" panose="020B0604020202020204" pitchFamily="34" charset="0"/>
              <a:buChar char="•"/>
            </a:pPr>
            <a:r>
              <a:rPr lang="ja-JP" altLang="en-US" sz="900"/>
              <a:t>こども家庭センター</a:t>
            </a:r>
          </a:p>
          <a:p>
            <a:pPr marL="171450" indent="-171450">
              <a:buFont typeface="Arial" panose="020B0604020202020204" pitchFamily="34" charset="0"/>
              <a:buChar char="•"/>
            </a:pPr>
            <a:r>
              <a:rPr lang="ja-JP" altLang="en-US" sz="900"/>
              <a:t>こどもセンターをはじめ利用者が利用する外部機関など</a:t>
            </a:r>
          </a:p>
          <a:p>
            <a:endParaRPr lang="en-US" altLang="ja-JP" sz="900"/>
          </a:p>
          <a:p>
            <a:endParaRPr lang="en-US" altLang="ja-JP" sz="900"/>
          </a:p>
          <a:p>
            <a:endParaRPr lang="en-US" altLang="ja-JP" sz="900"/>
          </a:p>
          <a:p>
            <a:endParaRPr lang="en-US" altLang="ja-JP" sz="900"/>
          </a:p>
          <a:p>
            <a:endParaRPr lang="en-US" altLang="ja-JP" sz="900"/>
          </a:p>
          <a:p>
            <a:r>
              <a:rPr lang="ja-JP" altLang="en-US" sz="900" b="1"/>
              <a:t>「その他」の自由回答</a:t>
            </a:r>
            <a:endParaRPr lang="en-US" altLang="ja-JP" sz="900" b="1"/>
          </a:p>
          <a:p>
            <a:pPr marL="171450" indent="-171450">
              <a:buFont typeface="Arial" panose="020B0604020202020204" pitchFamily="34" charset="0"/>
              <a:buChar char="•"/>
            </a:pPr>
            <a:r>
              <a:rPr lang="ja-JP" altLang="en-US" sz="900"/>
              <a:t>教育委員会</a:t>
            </a:r>
          </a:p>
          <a:p>
            <a:pPr marL="171450" indent="-171450">
              <a:buFont typeface="Arial" panose="020B0604020202020204" pitchFamily="34" charset="0"/>
              <a:buChar char="•"/>
            </a:pPr>
            <a:r>
              <a:rPr lang="ja-JP" altLang="en-US" sz="900"/>
              <a:t>私塾</a:t>
            </a:r>
          </a:p>
          <a:p>
            <a:pPr marL="171450" indent="-171450">
              <a:buFont typeface="Arial" panose="020B0604020202020204" pitchFamily="34" charset="0"/>
              <a:buChar char="•"/>
            </a:pPr>
            <a:r>
              <a:rPr lang="ja-JP" altLang="en-US" sz="900"/>
              <a:t>地域おこし協力隊、地域活性</a:t>
            </a:r>
            <a:r>
              <a:rPr lang="en-US" altLang="ja-JP" sz="900"/>
              <a:t>NPO</a:t>
            </a:r>
            <a:r>
              <a:rPr lang="ja-JP" altLang="en-US" sz="900"/>
              <a:t>法人</a:t>
            </a:r>
          </a:p>
          <a:p>
            <a:pPr marL="171450" indent="-171450">
              <a:buFont typeface="Arial" panose="020B0604020202020204" pitchFamily="34" charset="0"/>
              <a:buChar char="•"/>
            </a:pPr>
            <a:r>
              <a:rPr lang="ja-JP" altLang="en-US" sz="900"/>
              <a:t>こども家庭センター、児童養護施設（ショートステイ）、児童館</a:t>
            </a:r>
          </a:p>
          <a:p>
            <a:pPr marL="171450" indent="-171450">
              <a:buFont typeface="Arial" panose="020B0604020202020204" pitchFamily="34" charset="0"/>
              <a:buChar char="•"/>
            </a:pPr>
            <a:r>
              <a:rPr lang="ja-JP" altLang="en-US" sz="900"/>
              <a:t>市こども家庭センター</a:t>
            </a:r>
          </a:p>
          <a:p>
            <a:pPr marL="171450" indent="-171450">
              <a:buFont typeface="Arial" panose="020B0604020202020204" pitchFamily="34" charset="0"/>
              <a:buChar char="•"/>
            </a:pPr>
            <a:r>
              <a:rPr lang="ja-JP" altLang="en-US" sz="900"/>
              <a:t>行政</a:t>
            </a:r>
          </a:p>
          <a:p>
            <a:pPr marL="171450" indent="-171450">
              <a:buFont typeface="Arial" panose="020B0604020202020204" pitchFamily="34" charset="0"/>
              <a:buChar char="•"/>
            </a:pPr>
            <a:r>
              <a:rPr lang="ja-JP" altLang="en-US" sz="900"/>
              <a:t>市</a:t>
            </a:r>
          </a:p>
          <a:p>
            <a:pPr marL="171450" indent="-171450">
              <a:buFont typeface="Arial" panose="020B0604020202020204" pitchFamily="34" charset="0"/>
              <a:buChar char="•"/>
            </a:pPr>
            <a:r>
              <a:rPr lang="ja-JP" altLang="en-US" sz="900"/>
              <a:t>学童保育施設</a:t>
            </a:r>
          </a:p>
          <a:p>
            <a:pPr marL="171450" indent="-171450">
              <a:buFont typeface="Arial" panose="020B0604020202020204" pitchFamily="34" charset="0"/>
              <a:buChar char="•"/>
            </a:pPr>
            <a:r>
              <a:rPr lang="ja-JP" altLang="en-US" sz="900"/>
              <a:t>スクールソーシャルワーカー</a:t>
            </a:r>
          </a:p>
          <a:p>
            <a:pPr marL="171450" indent="-171450">
              <a:buFont typeface="Arial" panose="020B0604020202020204" pitchFamily="34" charset="0"/>
              <a:buChar char="•"/>
            </a:pPr>
            <a:r>
              <a:rPr lang="ja-JP" altLang="en-US" sz="900"/>
              <a:t>拠点を利用することがいいのではと思われる対象児童・生徒の把握が不十分である</a:t>
            </a:r>
          </a:p>
          <a:p>
            <a:pPr marL="171450" indent="-171450">
              <a:buFont typeface="Arial" panose="020B0604020202020204" pitchFamily="34" charset="0"/>
              <a:buChar char="•"/>
            </a:pPr>
            <a:r>
              <a:rPr lang="ja-JP" altLang="en-US" sz="900"/>
              <a:t>学習支援や生活困窮者支援を実施する</a:t>
            </a:r>
            <a:r>
              <a:rPr lang="en-US" altLang="ja-JP" sz="900"/>
              <a:t>NPO</a:t>
            </a:r>
            <a:r>
              <a:rPr lang="ja-JP" altLang="en-US" sz="900"/>
              <a:t>法人</a:t>
            </a:r>
          </a:p>
          <a:p>
            <a:pPr marL="171450" indent="-171450">
              <a:buFont typeface="Arial" panose="020B0604020202020204" pitchFamily="34" charset="0"/>
              <a:buChar char="•"/>
            </a:pPr>
            <a:r>
              <a:rPr lang="ja-JP" altLang="en-US" sz="900"/>
              <a:t>市の要対協事務局を通じて連携している。</a:t>
            </a:r>
          </a:p>
          <a:p>
            <a:pPr marL="171450" indent="-171450">
              <a:buFont typeface="Arial" panose="020B0604020202020204" pitchFamily="34" charset="0"/>
              <a:buChar char="•"/>
            </a:pPr>
            <a:r>
              <a:rPr lang="ja-JP" altLang="en-US" sz="900"/>
              <a:t>福祉サービス事業所</a:t>
            </a:r>
          </a:p>
          <a:p>
            <a:pPr marL="171450" indent="-171450">
              <a:buFont typeface="Arial" panose="020B0604020202020204" pitchFamily="34" charset="0"/>
              <a:buChar char="•"/>
            </a:pPr>
            <a:r>
              <a:rPr lang="ja-JP" altLang="en-US" sz="900"/>
              <a:t>児童福祉担当部署</a:t>
            </a:r>
          </a:p>
          <a:p>
            <a:pPr marL="171450" indent="-171450">
              <a:buFont typeface="Arial" panose="020B0604020202020204" pitchFamily="34" charset="0"/>
              <a:buChar char="•"/>
            </a:pPr>
            <a:r>
              <a:rPr lang="ja-JP" altLang="en-US" sz="900"/>
              <a:t>地場産業の団体</a:t>
            </a:r>
          </a:p>
          <a:p>
            <a:pPr marL="171450" indent="-171450">
              <a:buFont typeface="Arial" panose="020B0604020202020204" pitchFamily="34" charset="0"/>
              <a:buChar char="•"/>
            </a:pPr>
            <a:r>
              <a:rPr lang="en-US" altLang="ja-JP" sz="900"/>
              <a:t>CSW</a:t>
            </a:r>
            <a:r>
              <a:rPr lang="ja-JP" altLang="en-US" sz="900"/>
              <a:t>、</a:t>
            </a:r>
            <a:r>
              <a:rPr lang="en-US" altLang="ja-JP" sz="900"/>
              <a:t>SSW</a:t>
            </a:r>
            <a:endParaRPr lang="ja-JP" altLang="en-US" sz="900"/>
          </a:p>
        </p:txBody>
      </p:sp>
      <p:sp>
        <p:nvSpPr>
          <p:cNvPr id="7" name="テキスト ボックス 6">
            <a:extLst>
              <a:ext uri="{FF2B5EF4-FFF2-40B4-BE49-F238E27FC236}">
                <a16:creationId xmlns:a16="http://schemas.microsoft.com/office/drawing/2014/main" id="{F96C760B-D211-EA8A-F34C-52640CEAA50D}"/>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6" name="表 5">
            <a:extLst>
              <a:ext uri="{FF2B5EF4-FFF2-40B4-BE49-F238E27FC236}">
                <a16:creationId xmlns:a16="http://schemas.microsoft.com/office/drawing/2014/main" id="{73A15ACE-1AAE-8850-5B36-7D86788D1955}"/>
              </a:ext>
            </a:extLst>
          </p:cNvPr>
          <p:cNvGraphicFramePr>
            <a:graphicFrameLocks noGrp="1"/>
          </p:cNvGraphicFramePr>
          <p:nvPr>
            <p:extLst>
              <p:ext uri="{D42A27DB-BD31-4B8C-83A1-F6EECF244321}">
                <p14:modId xmlns:p14="http://schemas.microsoft.com/office/powerpoint/2010/main" val="62972829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日ごろから連携している関係機関先についてすべてお選びください。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619542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学校との連携課題</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学校との連携における問題として学校内で本事業の周知・理解が十分に進んでいないことを挙げる施設が</a:t>
            </a:r>
            <a:r>
              <a:rPr kumimoji="1" lang="en-US" altLang="ja-JP"/>
              <a:t>33.3%</a:t>
            </a:r>
            <a:r>
              <a:rPr lang="ja-JP" altLang="en-US"/>
              <a:t>となっている</a:t>
            </a:r>
            <a:r>
              <a:rPr kumimoji="1" lang="ja-JP" altLang="en-US"/>
              <a:t>。</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249071099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学校と連携している場合、学校との連携における課題について教えてください。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B839BB7B-F47B-9D82-6531-0C68A48D8390}"/>
              </a:ext>
            </a:extLst>
          </p:cNvPr>
          <p:cNvPicPr>
            <a:picLocks noChangeAspect="1"/>
          </p:cNvPicPr>
          <p:nvPr/>
        </p:nvPicPr>
        <p:blipFill>
          <a:blip r:embed="rId2"/>
          <a:stretch>
            <a:fillRect/>
          </a:stretch>
        </p:blipFill>
        <p:spPr>
          <a:xfrm>
            <a:off x="712453" y="1961319"/>
            <a:ext cx="8480150" cy="3564000"/>
          </a:xfrm>
          <a:prstGeom prst="rect">
            <a:avLst/>
          </a:prstGeom>
        </p:spPr>
      </p:pic>
    </p:spTree>
    <p:extLst>
      <p:ext uri="{BB962C8B-B14F-4D97-AF65-F5344CB8AC3E}">
        <p14:creationId xmlns:p14="http://schemas.microsoft.com/office/powerpoint/2010/main" val="2656561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8FAF0-6630-0F63-A4CA-B2846C5EDE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988275-952D-C096-17DC-54BCB46F35CF}"/>
              </a:ext>
            </a:extLst>
          </p:cNvPr>
          <p:cNvSpPr>
            <a:spLocks noGrp="1"/>
          </p:cNvSpPr>
          <p:nvPr>
            <p:ph type="title"/>
          </p:nvPr>
        </p:nvSpPr>
        <p:spPr/>
        <p:txBody>
          <a:bodyPr/>
          <a:lstStyle/>
          <a:p>
            <a:r>
              <a:rPr lang="ja-JP" altLang="en-US"/>
              <a:t>実施自治体　支援内容　学校との連携課題</a:t>
            </a:r>
            <a:endParaRPr kumimoji="1" lang="ja-JP" altLang="en-US"/>
          </a:p>
        </p:txBody>
      </p:sp>
      <p:sp>
        <p:nvSpPr>
          <p:cNvPr id="3" name="テキスト プレースホルダー 2">
            <a:extLst>
              <a:ext uri="{FF2B5EF4-FFF2-40B4-BE49-F238E27FC236}">
                <a16:creationId xmlns:a16="http://schemas.microsoft.com/office/drawing/2014/main" id="{DCB297D1-9981-C996-7382-58F52177D3E5}"/>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5382B9D2-E5F6-FEDE-0F45-33185D7C4A41}"/>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BF3D95A2-2733-D0F0-DFFB-1850F039B766}"/>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発達に課題を抱える児童についての学校との調整</a:t>
            </a:r>
          </a:p>
          <a:p>
            <a:pPr marL="171450" indent="-171450">
              <a:buFont typeface="Arial" panose="020B0604020202020204" pitchFamily="34" charset="0"/>
              <a:buChar char="•"/>
            </a:pPr>
            <a:r>
              <a:rPr lang="ja-JP" altLang="en-US" sz="900"/>
              <a:t>担任の先生によっては全く連絡がない先生もいる</a:t>
            </a:r>
          </a:p>
          <a:p>
            <a:pPr marL="171450" indent="-171450">
              <a:buFont typeface="Arial" panose="020B0604020202020204" pitchFamily="34" charset="0"/>
              <a:buChar char="•"/>
            </a:pPr>
            <a:r>
              <a:rPr lang="ja-JP" altLang="en-US" sz="900"/>
              <a:t>小規模な学校や大規模な学校により先生とのコミュニケーションが図れる、図りにくいなどの差がある状況です 利用している児童の担任の先生全員とは情報共有できていません</a:t>
            </a:r>
          </a:p>
          <a:p>
            <a:pPr marL="171450" indent="-171450">
              <a:buFont typeface="Arial" panose="020B0604020202020204" pitchFamily="34" charset="0"/>
              <a:buChar char="•"/>
            </a:pPr>
            <a:r>
              <a:rPr lang="ja-JP" altLang="en-US" sz="900"/>
              <a:t>学習進度の共有や宿題等の課題への対応が難しい。</a:t>
            </a:r>
          </a:p>
          <a:p>
            <a:pPr marL="171450" indent="-171450">
              <a:buFont typeface="Arial" panose="020B0604020202020204" pitchFamily="34" charset="0"/>
              <a:buChar char="•"/>
            </a:pPr>
            <a:r>
              <a:rPr lang="ja-JP" altLang="en-US" sz="900"/>
              <a:t>拠点を利用することがいいのではと思われる対象児童・生徒の把握が不十分である</a:t>
            </a:r>
          </a:p>
          <a:p>
            <a:pPr marL="171450" indent="-171450">
              <a:buFont typeface="Arial" panose="020B0604020202020204" pitchFamily="34" charset="0"/>
              <a:buChar char="•"/>
            </a:pPr>
            <a:r>
              <a:rPr lang="ja-JP" altLang="en-US" sz="900"/>
              <a:t>連携体制（連絡の方法や窓口等）が定まっておらず、定期的な連絡、丁寧ややりとりが難しい。</a:t>
            </a:r>
          </a:p>
          <a:p>
            <a:pPr marL="171450" indent="-171450">
              <a:buFont typeface="Arial" panose="020B0604020202020204" pitchFamily="34" charset="0"/>
              <a:buChar char="•"/>
            </a:pPr>
            <a:r>
              <a:rPr lang="ja-JP" altLang="en-US" sz="900"/>
              <a:t>事業者から学校への連携が消極的</a:t>
            </a:r>
          </a:p>
          <a:p>
            <a:pPr marL="171450" indent="-171450">
              <a:buFont typeface="Arial" panose="020B0604020202020204" pitchFamily="34" charset="0"/>
              <a:buChar char="•"/>
            </a:pPr>
            <a:r>
              <a:rPr lang="ja-JP" altLang="en-US" sz="900"/>
              <a:t>支援の役割りの分担（教育面と福祉面）の連携</a:t>
            </a:r>
          </a:p>
          <a:p>
            <a:pPr marL="171450" indent="-171450">
              <a:buFont typeface="Arial" panose="020B0604020202020204" pitchFamily="34" charset="0"/>
              <a:buChar char="•"/>
            </a:pPr>
            <a:r>
              <a:rPr lang="ja-JP" altLang="en-US" sz="900"/>
              <a:t>現場の先生まで周知しきれていない。</a:t>
            </a:r>
          </a:p>
          <a:p>
            <a:pPr marL="171450" indent="-171450">
              <a:buFont typeface="Arial" panose="020B0604020202020204" pitchFamily="34" charset="0"/>
              <a:buChar char="•"/>
            </a:pPr>
            <a:r>
              <a:rPr lang="ja-JP" altLang="en-US" sz="900"/>
              <a:t>支援会議など連携における時間の確保</a:t>
            </a:r>
          </a:p>
          <a:p>
            <a:pPr marL="171450" indent="-171450">
              <a:buFont typeface="Arial" panose="020B0604020202020204" pitchFamily="34" charset="0"/>
              <a:buChar char="•"/>
            </a:pPr>
            <a:r>
              <a:rPr lang="ja-JP" altLang="en-US" sz="900"/>
              <a:t>人事異動で引継ぎがされておらず、情報が入りにくくなる</a:t>
            </a:r>
          </a:p>
          <a:p>
            <a:pPr marL="171450" indent="-171450">
              <a:buFont typeface="Arial" panose="020B0604020202020204" pitchFamily="34" charset="0"/>
              <a:buChar char="•"/>
            </a:pPr>
            <a:r>
              <a:rPr lang="ja-JP" altLang="en-US" sz="900"/>
              <a:t>支援の役割りの分担（教育面と福祉面）の連携</a:t>
            </a:r>
          </a:p>
          <a:p>
            <a:pPr marL="171450" indent="-171450">
              <a:buFont typeface="Arial" panose="020B0604020202020204" pitchFamily="34" charset="0"/>
              <a:buChar char="•"/>
            </a:pPr>
            <a:r>
              <a:rPr lang="ja-JP" altLang="en-US" sz="900"/>
              <a:t>丸投げされる。</a:t>
            </a:r>
            <a:endParaRPr lang="en-US" altLang="ja-JP" sz="900"/>
          </a:p>
          <a:p>
            <a:pPr marL="171450" indent="-171450">
              <a:buFont typeface="Arial" panose="020B0604020202020204" pitchFamily="34" charset="0"/>
              <a:buChar char="•"/>
            </a:pPr>
            <a:r>
              <a:rPr lang="ja-JP" altLang="en-US" sz="900"/>
              <a:t>送迎</a:t>
            </a:r>
          </a:p>
        </p:txBody>
      </p:sp>
      <p:sp>
        <p:nvSpPr>
          <p:cNvPr id="7" name="テキスト ボックス 6">
            <a:extLst>
              <a:ext uri="{FF2B5EF4-FFF2-40B4-BE49-F238E27FC236}">
                <a16:creationId xmlns:a16="http://schemas.microsoft.com/office/drawing/2014/main" id="{BBFF7FBE-35FD-BAAA-A7BF-DC8E99FAD26B}"/>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D3C15AD6-0B32-9952-14D1-C08013A4CF2E}"/>
              </a:ext>
            </a:extLst>
          </p:cNvPr>
          <p:cNvGraphicFramePr>
            <a:graphicFrameLocks noGrp="1"/>
          </p:cNvGraphicFramePr>
          <p:nvPr>
            <p:extLst>
              <p:ext uri="{D42A27DB-BD31-4B8C-83A1-F6EECF244321}">
                <p14:modId xmlns:p14="http://schemas.microsoft.com/office/powerpoint/2010/main" val="260331023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学校と連携している場合、学校との連携における課題について教えてください。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858091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学校との連携推進のための取組</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学校との連携をスムーズに進めるため、市町村</a:t>
            </a:r>
            <a:r>
              <a:rPr lang="ja-JP" altLang="en-US"/>
              <a:t>が学校・教育委員会等に事業説明を行い理解・周知を実施している割合が</a:t>
            </a:r>
            <a:r>
              <a:rPr lang="en-US" altLang="ja-JP"/>
              <a:t>66.7%</a:t>
            </a:r>
            <a:r>
              <a:rPr lang="ja-JP" altLang="en-US"/>
              <a:t>で最も多い。</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091543091"/>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）③</a:t>
                      </a:r>
                      <a:r>
                        <a:rPr kumimoji="1" lang="en-US" altLang="ja-JP" sz="1100" b="0">
                          <a:solidFill>
                            <a:schemeClr val="tx1"/>
                          </a:solidFill>
                        </a:rPr>
                        <a:t>.</a:t>
                      </a:r>
                      <a:r>
                        <a:rPr kumimoji="1" lang="ja-JP" altLang="en-US" sz="1100" b="0">
                          <a:solidFill>
                            <a:schemeClr val="tx1"/>
                          </a:solidFill>
                        </a:rPr>
                        <a:t>　学校と連携している場合、学校との連携を推進するために実施している取組を教えてください。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11E1525B-CD27-9C98-DC59-C0A3240DDE57}"/>
              </a:ext>
            </a:extLst>
          </p:cNvPr>
          <p:cNvPicPr>
            <a:picLocks noChangeAspect="1"/>
          </p:cNvPicPr>
          <p:nvPr/>
        </p:nvPicPr>
        <p:blipFill>
          <a:blip r:embed="rId2"/>
          <a:stretch>
            <a:fillRect/>
          </a:stretch>
        </p:blipFill>
        <p:spPr>
          <a:xfrm>
            <a:off x="1119038" y="1787120"/>
            <a:ext cx="7667925" cy="3600000"/>
          </a:xfrm>
          <a:prstGeom prst="rect">
            <a:avLst/>
          </a:prstGeom>
        </p:spPr>
      </p:pic>
    </p:spTree>
    <p:extLst>
      <p:ext uri="{BB962C8B-B14F-4D97-AF65-F5344CB8AC3E}">
        <p14:creationId xmlns:p14="http://schemas.microsoft.com/office/powerpoint/2010/main" val="713656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1E43-13DA-A45F-EEDD-37AB5B32B2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AF928B-852B-A294-2773-EF982FB45AEF}"/>
              </a:ext>
            </a:extLst>
          </p:cNvPr>
          <p:cNvSpPr>
            <a:spLocks noGrp="1"/>
          </p:cNvSpPr>
          <p:nvPr>
            <p:ph type="title"/>
          </p:nvPr>
        </p:nvSpPr>
        <p:spPr/>
        <p:txBody>
          <a:bodyPr/>
          <a:lstStyle/>
          <a:p>
            <a:r>
              <a:rPr lang="ja-JP" altLang="en-US"/>
              <a:t>実施自治体　支援内容　学校との連携推進のための取組</a:t>
            </a:r>
            <a:endParaRPr kumimoji="1" lang="ja-JP" altLang="en-US"/>
          </a:p>
        </p:txBody>
      </p:sp>
      <p:sp>
        <p:nvSpPr>
          <p:cNvPr id="3" name="テキスト プレースホルダー 2">
            <a:extLst>
              <a:ext uri="{FF2B5EF4-FFF2-40B4-BE49-F238E27FC236}">
                <a16:creationId xmlns:a16="http://schemas.microsoft.com/office/drawing/2014/main" id="{2C7DC59C-F1B8-E3EC-7C5D-DDE4AFD0662E}"/>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4808C020-FF13-DAD3-71F8-803F0B52F5A0}"/>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84E1F38D-3BEC-8874-49D2-6ACF81F67E41}"/>
              </a:ext>
            </a:extLst>
          </p:cNvPr>
          <p:cNvSpPr txBox="1"/>
          <p:nvPr/>
        </p:nvSpPr>
        <p:spPr>
          <a:xfrm>
            <a:off x="199555"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毎月の利用報告の情報共有</a:t>
            </a:r>
          </a:p>
          <a:p>
            <a:pPr marL="171450" indent="-171450">
              <a:buFont typeface="Arial" panose="020B0604020202020204" pitchFamily="34" charset="0"/>
              <a:buChar char="•"/>
            </a:pPr>
            <a:r>
              <a:rPr lang="ja-JP" altLang="en-US" sz="900"/>
              <a:t>送迎時を利用して常時訪問している。また問題がある時には常に訪問している。</a:t>
            </a:r>
          </a:p>
          <a:p>
            <a:pPr marL="171450" indent="-171450">
              <a:buFont typeface="Arial" panose="020B0604020202020204" pitchFamily="34" charset="0"/>
              <a:buChar char="•"/>
            </a:pPr>
            <a:r>
              <a:rPr lang="ja-JP" altLang="en-US" sz="900"/>
              <a:t>教育委員会直営の施設である。</a:t>
            </a:r>
          </a:p>
          <a:p>
            <a:pPr marL="171450" indent="-171450">
              <a:buFont typeface="Arial" panose="020B0604020202020204" pitchFamily="34" charset="0"/>
              <a:buChar char="•"/>
            </a:pPr>
            <a:r>
              <a:rPr lang="ja-JP" altLang="en-US" sz="900"/>
              <a:t>管理職に事業説明をしても、末端の担任にまで伝わらないので、職員会議の時間で説明の機会をもらっている。</a:t>
            </a:r>
          </a:p>
          <a:p>
            <a:pPr marL="171450" indent="-171450">
              <a:buFont typeface="Arial" panose="020B0604020202020204" pitchFamily="34" charset="0"/>
              <a:buChar char="•"/>
            </a:pPr>
            <a:r>
              <a:rPr lang="en-US" altLang="ja-JP" sz="900"/>
              <a:t>SSW</a:t>
            </a:r>
            <a:r>
              <a:rPr lang="ja-JP" altLang="en-US" sz="900"/>
              <a:t>が間に入っている</a:t>
            </a:r>
          </a:p>
          <a:p>
            <a:pPr marL="171450" indent="-171450">
              <a:buFont typeface="Arial" panose="020B0604020202020204" pitchFamily="34" charset="0"/>
              <a:buChar char="•"/>
            </a:pPr>
            <a:r>
              <a:rPr lang="ja-JP" altLang="en-US" sz="900"/>
              <a:t>利用児童のいる学校に事業者が訪問し情報共有を行っている</a:t>
            </a:r>
          </a:p>
          <a:p>
            <a:pPr marL="171450" indent="-171450">
              <a:buFont typeface="Arial" panose="020B0604020202020204" pitchFamily="34" charset="0"/>
              <a:buChar char="•"/>
            </a:pPr>
            <a:r>
              <a:rPr lang="ja-JP" altLang="en-US" sz="900"/>
              <a:t>事業説明は行っていないが、市が間に入って利用調整等を行っている</a:t>
            </a:r>
          </a:p>
          <a:p>
            <a:pPr marL="171450" indent="-171450">
              <a:buFont typeface="Arial" panose="020B0604020202020204" pitchFamily="34" charset="0"/>
              <a:buChar char="•"/>
            </a:pPr>
            <a:r>
              <a:rPr lang="ja-JP" altLang="en-US" sz="900"/>
              <a:t>要対協の実務者会で事業説明</a:t>
            </a:r>
          </a:p>
          <a:p>
            <a:pPr marL="171450" indent="-171450">
              <a:buFont typeface="Arial" panose="020B0604020202020204" pitchFamily="34" charset="0"/>
              <a:buChar char="•"/>
            </a:pPr>
            <a:r>
              <a:rPr lang="ja-JP" altLang="en-US" sz="900"/>
              <a:t>教育センター</a:t>
            </a:r>
            <a:r>
              <a:rPr lang="en-US" altLang="ja-JP" sz="900"/>
              <a:t>SSW</a:t>
            </a:r>
            <a:r>
              <a:rPr lang="ja-JP" altLang="en-US" sz="900"/>
              <a:t>に学校との連絡調整窓口を担ってもらえるよう依頼している。</a:t>
            </a:r>
          </a:p>
          <a:p>
            <a:pPr marL="171450" indent="-171450">
              <a:buFont typeface="Arial" panose="020B0604020202020204" pitchFamily="34" charset="0"/>
              <a:buChar char="•"/>
            </a:pPr>
            <a:r>
              <a:rPr lang="en-US" altLang="ja-JP" sz="900"/>
              <a:t>SSW</a:t>
            </a:r>
            <a:r>
              <a:rPr lang="ja-JP" altLang="en-US" sz="900"/>
              <a:t>を通して連携している。</a:t>
            </a:r>
          </a:p>
        </p:txBody>
      </p:sp>
      <p:sp>
        <p:nvSpPr>
          <p:cNvPr id="7" name="テキスト ボックス 6">
            <a:extLst>
              <a:ext uri="{FF2B5EF4-FFF2-40B4-BE49-F238E27FC236}">
                <a16:creationId xmlns:a16="http://schemas.microsoft.com/office/drawing/2014/main" id="{46A1F8AA-B1EF-FE15-3EA7-75E496FDFBB5}"/>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9BD165EE-7346-5668-5B10-0A653D7935D8}"/>
              </a:ext>
            </a:extLst>
          </p:cNvPr>
          <p:cNvGraphicFramePr>
            <a:graphicFrameLocks noGrp="1"/>
          </p:cNvGraphicFramePr>
          <p:nvPr>
            <p:extLst>
              <p:ext uri="{D42A27DB-BD31-4B8C-83A1-F6EECF244321}">
                <p14:modId xmlns:p14="http://schemas.microsoft.com/office/powerpoint/2010/main" val="4185715991"/>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）③</a:t>
                      </a:r>
                      <a:r>
                        <a:rPr kumimoji="1" lang="en-US" altLang="ja-JP" sz="1100" b="0">
                          <a:solidFill>
                            <a:schemeClr val="tx1"/>
                          </a:solidFill>
                        </a:rPr>
                        <a:t>.</a:t>
                      </a:r>
                      <a:r>
                        <a:rPr kumimoji="1" lang="ja-JP" altLang="en-US" sz="1100" b="0">
                          <a:solidFill>
                            <a:schemeClr val="tx1"/>
                          </a:solidFill>
                        </a:rPr>
                        <a:t>　学校と連携している場合、学校との連携を推進するために実施している取組を教えてください。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n=102</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21244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8BEF-5A7A-3095-B652-3AF6654C51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F2E5BE-95F5-32CE-FEB1-E3CAC7F84241}"/>
              </a:ext>
            </a:extLst>
          </p:cNvPr>
          <p:cNvSpPr>
            <a:spLocks noGrp="1"/>
          </p:cNvSpPr>
          <p:nvPr>
            <p:ph type="title"/>
          </p:nvPr>
        </p:nvSpPr>
        <p:spPr/>
        <p:txBody>
          <a:bodyPr/>
          <a:lstStyle/>
          <a:p>
            <a:r>
              <a:rPr kumimoji="1" lang="ja-JP" altLang="en-US"/>
              <a:t>児童育成支援拠点事業実施状況</a:t>
            </a:r>
          </a:p>
        </p:txBody>
      </p:sp>
      <p:sp>
        <p:nvSpPr>
          <p:cNvPr id="3" name="テキスト プレースホルダー 2">
            <a:extLst>
              <a:ext uri="{FF2B5EF4-FFF2-40B4-BE49-F238E27FC236}">
                <a16:creationId xmlns:a16="http://schemas.microsoft.com/office/drawing/2014/main" id="{EAE0AE9A-B36A-B411-BF20-F64AA31505AA}"/>
              </a:ext>
            </a:extLst>
          </p:cNvPr>
          <p:cNvSpPr>
            <a:spLocks noGrp="1"/>
          </p:cNvSpPr>
          <p:nvPr>
            <p:ph type="body" sz="quarter" idx="13"/>
          </p:nvPr>
        </p:nvSpPr>
        <p:spPr/>
        <p:txBody>
          <a:bodyPr/>
          <a:lstStyle/>
          <a:p>
            <a:r>
              <a:rPr kumimoji="1" lang="ja-JP" altLang="en-US"/>
              <a:t>児童育成支援拠点事業を実施している自治体は</a:t>
            </a:r>
            <a:r>
              <a:rPr kumimoji="1" lang="en-US" altLang="ja-JP"/>
              <a:t>7.5%</a:t>
            </a:r>
            <a:r>
              <a:rPr kumimoji="1" lang="ja-JP" altLang="en-US"/>
              <a:t>である</a:t>
            </a:r>
            <a:r>
              <a:rPr lang="ja-JP" altLang="en-US"/>
              <a:t>。</a:t>
            </a:r>
            <a:endParaRPr kumimoji="1" lang="ja-JP" altLang="en-US"/>
          </a:p>
        </p:txBody>
      </p:sp>
      <p:graphicFrame>
        <p:nvGraphicFramePr>
          <p:cNvPr id="4" name="表 5">
            <a:extLst>
              <a:ext uri="{FF2B5EF4-FFF2-40B4-BE49-F238E27FC236}">
                <a16:creationId xmlns:a16="http://schemas.microsoft.com/office/drawing/2014/main" id="{7C9FCECB-478E-0D32-B761-13E02E31988A}"/>
              </a:ext>
            </a:extLst>
          </p:cNvPr>
          <p:cNvGraphicFramePr>
            <a:graphicFrameLocks noGrp="1"/>
          </p:cNvGraphicFramePr>
          <p:nvPr>
            <p:extLst>
              <p:ext uri="{D42A27DB-BD31-4B8C-83A1-F6EECF244321}">
                <p14:modId xmlns:p14="http://schemas.microsoft.com/office/powerpoint/2010/main" val="3141726164"/>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Q5. </a:t>
                      </a:r>
                      <a:r>
                        <a:rPr kumimoji="1" lang="ja-JP" altLang="en-US" sz="1100" b="0">
                          <a:solidFill>
                            <a:schemeClr val="tx1"/>
                          </a:solidFill>
                        </a:rPr>
                        <a:t>貴自治体は児童育成支援拠点事業を実施していますか。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4BB4CBA8-12F3-38B1-B3BA-021F83B224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D2A0E8FF-42EA-433F-80E6-CE15DF4EA0BB}"/>
              </a:ext>
            </a:extLst>
          </p:cNvPr>
          <p:cNvGraphicFramePr>
            <a:graphicFrameLocks/>
          </p:cNvGraphicFramePr>
          <p:nvPr>
            <p:extLst>
              <p:ext uri="{D42A27DB-BD31-4B8C-83A1-F6EECF244321}">
                <p14:modId xmlns:p14="http://schemas.microsoft.com/office/powerpoint/2010/main" val="2183351165"/>
              </p:ext>
            </p:extLst>
          </p:nvPr>
        </p:nvGraphicFramePr>
        <p:xfrm>
          <a:off x="1679741" y="1404034"/>
          <a:ext cx="6545576" cy="4867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747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対応に苦慮する場面</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対応に苦慮する場面として閉所時間に対象児童の帰り渋りが発生した場面を挙げる施設が</a:t>
            </a:r>
            <a:r>
              <a:rPr kumimoji="1" lang="en-US" altLang="ja-JP"/>
              <a:t>19.8%</a:t>
            </a:r>
            <a:r>
              <a:rPr kumimoji="1" lang="ja-JP" altLang="en-US"/>
              <a:t>となっている。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31013911"/>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）④</a:t>
                      </a:r>
                      <a:r>
                        <a:rPr kumimoji="1" lang="en-US" altLang="ja-JP" sz="1100" b="0">
                          <a:solidFill>
                            <a:schemeClr val="tx1"/>
                          </a:solidFill>
                        </a:rPr>
                        <a:t>.</a:t>
                      </a:r>
                      <a:r>
                        <a:rPr kumimoji="1" lang="ja-JP" altLang="en-US" sz="1100" b="0">
                          <a:solidFill>
                            <a:schemeClr val="tx1"/>
                          </a:solidFill>
                        </a:rPr>
                        <a:t>　以下のような「対応に苦慮する場面」はありますか。該当するものがあればすべてお選びください。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endParaRPr kumimoji="1" lang="ja-JP" altLang="en-US" sz="1100" b="0">
                        <a:solidFill>
                          <a:schemeClr val="tx1"/>
                        </a:solidFill>
                      </a:endParaRPr>
                    </a:p>
                    <a:p>
                      <a:r>
                        <a:rPr kumimoji="1" lang="en-US" altLang="ja-JP" sz="1100" b="0">
                          <a:solidFill>
                            <a:schemeClr val="tx1"/>
                          </a:solidFill>
                        </a:rPr>
                        <a:t>※</a:t>
                      </a:r>
                      <a:r>
                        <a:rPr kumimoji="1" lang="ja-JP" altLang="en-US" sz="1100" b="0">
                          <a:solidFill>
                            <a:schemeClr val="tx1"/>
                          </a:solidFill>
                        </a:rPr>
                        <a:t>ここでの「対応に苦慮する場面」とは関係機関（市町村、児童相談所、警察等）と連携する必要があるような場面を指します。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A32984BD-3766-933C-0572-154DF345C755}"/>
              </a:ext>
            </a:extLst>
          </p:cNvPr>
          <p:cNvPicPr>
            <a:picLocks noChangeAspect="1"/>
          </p:cNvPicPr>
          <p:nvPr/>
        </p:nvPicPr>
        <p:blipFill>
          <a:blip r:embed="rId2"/>
          <a:stretch>
            <a:fillRect/>
          </a:stretch>
        </p:blipFill>
        <p:spPr>
          <a:xfrm>
            <a:off x="222094" y="2690040"/>
            <a:ext cx="9460871" cy="2334097"/>
          </a:xfrm>
          <a:prstGeom prst="rect">
            <a:avLst/>
          </a:prstGeom>
        </p:spPr>
      </p:pic>
    </p:spTree>
    <p:extLst>
      <p:ext uri="{BB962C8B-B14F-4D97-AF65-F5344CB8AC3E}">
        <p14:creationId xmlns:p14="http://schemas.microsoft.com/office/powerpoint/2010/main" val="3376404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5FB9-E276-6047-35C9-7BD4A79398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4A1A95-8270-3D89-43FE-E3D6C01FC3E3}"/>
              </a:ext>
            </a:extLst>
          </p:cNvPr>
          <p:cNvSpPr>
            <a:spLocks noGrp="1"/>
          </p:cNvSpPr>
          <p:nvPr>
            <p:ph type="title"/>
          </p:nvPr>
        </p:nvSpPr>
        <p:spPr/>
        <p:txBody>
          <a:bodyPr/>
          <a:lstStyle/>
          <a:p>
            <a:r>
              <a:rPr lang="ja-JP" altLang="en-US"/>
              <a:t>実施自治体　支援内容　対応に苦慮する場面</a:t>
            </a:r>
            <a:endParaRPr kumimoji="1" lang="ja-JP" altLang="en-US"/>
          </a:p>
        </p:txBody>
      </p:sp>
      <p:sp>
        <p:nvSpPr>
          <p:cNvPr id="3" name="テキスト プレースホルダー 2">
            <a:extLst>
              <a:ext uri="{FF2B5EF4-FFF2-40B4-BE49-F238E27FC236}">
                <a16:creationId xmlns:a16="http://schemas.microsoft.com/office/drawing/2014/main" id="{DCCA778F-0833-66FD-1AA2-D9BDE08F85C7}"/>
              </a:ext>
            </a:extLst>
          </p:cNvPr>
          <p:cNvSpPr>
            <a:spLocks noGrp="1"/>
          </p:cNvSpPr>
          <p:nvPr>
            <p:ph type="body" sz="quarter" idx="13"/>
          </p:nvPr>
        </p:nvSpPr>
        <p:spPr/>
        <p:txBody>
          <a:bodyPr/>
          <a:lstStyle/>
          <a:p>
            <a:r>
              <a:rPr kumimoji="1" lang="ja-JP" altLang="en-US"/>
              <a:t>その他の自由記述の回答結果は以下の通り。</a:t>
            </a:r>
          </a:p>
        </p:txBody>
      </p:sp>
      <p:sp>
        <p:nvSpPr>
          <p:cNvPr id="5" name="テキスト ボックス 4">
            <a:extLst>
              <a:ext uri="{FF2B5EF4-FFF2-40B4-BE49-F238E27FC236}">
                <a16:creationId xmlns:a16="http://schemas.microsoft.com/office/drawing/2014/main" id="{A37C8139-FDE6-9A75-78BB-482D0A0FD83B}"/>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F383FA3D-A99B-F89C-4E93-314A3B938C98}"/>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児童同士・児童個人への対応</a:t>
            </a:r>
            <a:endParaRPr lang="ja-JP" altLang="en-US" sz="900"/>
          </a:p>
          <a:p>
            <a:pPr marL="171450" indent="-171450">
              <a:buFont typeface="Arial" panose="020B0604020202020204" pitchFamily="34" charset="0"/>
              <a:buChar char="•"/>
            </a:pPr>
            <a:r>
              <a:rPr lang="ja-JP" altLang="en-US" sz="900"/>
              <a:t>利用児童同士のトラブル時の対応</a:t>
            </a:r>
          </a:p>
          <a:p>
            <a:pPr marL="171450" indent="-171450">
              <a:buFont typeface="Arial" panose="020B0604020202020204" pitchFamily="34" charset="0"/>
              <a:buChar char="•"/>
            </a:pPr>
            <a:r>
              <a:rPr lang="ja-JP" altLang="en-US" sz="900"/>
              <a:t>児童の育ちの背景や特性により、些細なことから暴言・暴力が激しく、収まるまでに時間を要する。</a:t>
            </a:r>
          </a:p>
          <a:p>
            <a:pPr marL="171450" indent="-171450">
              <a:buFont typeface="Arial" panose="020B0604020202020204" pitchFamily="34" charset="0"/>
              <a:buChar char="•"/>
            </a:pPr>
            <a:r>
              <a:rPr lang="ja-JP" altLang="en-US" sz="900"/>
              <a:t>発達特性がある児童が暴れたり他児に危害を加えるようなことを行った時</a:t>
            </a:r>
          </a:p>
          <a:p>
            <a:pPr marL="171450" indent="-171450">
              <a:buFont typeface="Arial" panose="020B0604020202020204" pitchFamily="34" charset="0"/>
              <a:buChar char="•"/>
            </a:pPr>
            <a:r>
              <a:rPr lang="ja-JP" altLang="en-US" sz="900"/>
              <a:t>利用児童の他害行為について</a:t>
            </a:r>
          </a:p>
          <a:p>
            <a:pPr marL="171450" indent="-171450">
              <a:buFont typeface="Arial" panose="020B0604020202020204" pitchFamily="34" charset="0"/>
              <a:buChar char="•"/>
            </a:pPr>
            <a:r>
              <a:rPr lang="ja-JP" altLang="en-US" sz="900"/>
              <a:t>万引き事案や家出事案が発生した場面</a:t>
            </a:r>
          </a:p>
          <a:p>
            <a:pPr marL="171450" indent="-171450">
              <a:buFont typeface="Arial" panose="020B0604020202020204" pitchFamily="34" charset="0"/>
              <a:buChar char="•"/>
            </a:pPr>
            <a:r>
              <a:rPr lang="ja-JP" altLang="en-US" sz="900"/>
              <a:t>拠点内での暴言・暴力・窃盗など</a:t>
            </a:r>
          </a:p>
          <a:p>
            <a:pPr marL="171450" indent="-171450">
              <a:buFont typeface="Arial" panose="020B0604020202020204" pitchFamily="34" charset="0"/>
              <a:buChar char="•"/>
            </a:pPr>
            <a:r>
              <a:rPr lang="ja-JP" altLang="en-US" sz="900"/>
              <a:t>室内での自傷行為</a:t>
            </a:r>
          </a:p>
          <a:p>
            <a:pPr marL="171450" indent="-171450">
              <a:buFont typeface="Arial" panose="020B0604020202020204" pitchFamily="34" charset="0"/>
              <a:buChar char="•"/>
            </a:pPr>
            <a:r>
              <a:rPr lang="ja-JP" altLang="en-US" sz="900"/>
              <a:t>継続した利用が難しい点</a:t>
            </a:r>
            <a:endParaRPr lang="en-US" altLang="ja-JP" sz="900"/>
          </a:p>
          <a:p>
            <a:pPr marL="171450" indent="-171450">
              <a:buFont typeface="Arial" panose="020B0604020202020204" pitchFamily="34" charset="0"/>
              <a:buChar char="•"/>
            </a:pPr>
            <a:endParaRPr lang="en-US" altLang="ja-JP" sz="900"/>
          </a:p>
          <a:p>
            <a:r>
              <a:rPr lang="en-US" altLang="ja-JP" sz="900" b="1"/>
              <a:t>2. </a:t>
            </a:r>
            <a:r>
              <a:rPr lang="ja-JP" altLang="en-US" sz="900" b="1"/>
              <a:t>障害・発達特性への対応</a:t>
            </a:r>
            <a:endParaRPr lang="ja-JP" altLang="en-US" sz="900"/>
          </a:p>
          <a:p>
            <a:pPr marL="171450" indent="-171450">
              <a:buFont typeface="Arial" panose="020B0604020202020204" pitchFamily="34" charset="0"/>
              <a:buChar char="•"/>
            </a:pPr>
            <a:r>
              <a:rPr lang="ja-JP" altLang="en-US" sz="900"/>
              <a:t>重度の精神的課題、発達障害を有する児童生徒への対応</a:t>
            </a:r>
          </a:p>
          <a:p>
            <a:pPr marL="171450" indent="-171450">
              <a:buFont typeface="Arial" panose="020B0604020202020204" pitchFamily="34" charset="0"/>
              <a:buChar char="•"/>
            </a:pPr>
            <a:r>
              <a:rPr lang="ja-JP" altLang="en-US" sz="900"/>
              <a:t>障がいの特性が強い方に対する対応について苦慮する</a:t>
            </a:r>
          </a:p>
          <a:p>
            <a:pPr marL="171450" indent="-171450">
              <a:buFont typeface="Arial" panose="020B0604020202020204" pitchFamily="34" charset="0"/>
              <a:buChar char="•"/>
            </a:pPr>
            <a:r>
              <a:rPr lang="ja-JP" altLang="en-US" sz="900"/>
              <a:t>発達面に特性のあるこどもへの対応</a:t>
            </a:r>
          </a:p>
          <a:p>
            <a:pPr marL="171450" indent="-171450">
              <a:buFont typeface="Arial" panose="020B0604020202020204" pitchFamily="34" charset="0"/>
              <a:buChar char="•"/>
            </a:pPr>
            <a:r>
              <a:rPr lang="ja-JP" altLang="en-US" sz="900"/>
              <a:t>強い発達特性への対応。</a:t>
            </a:r>
          </a:p>
          <a:p>
            <a:pPr marL="171450" indent="-171450">
              <a:buFont typeface="Arial" panose="020B0604020202020204" pitchFamily="34" charset="0"/>
              <a:buChar char="•"/>
            </a:pPr>
            <a:r>
              <a:rPr lang="ja-JP" altLang="en-US" sz="900"/>
              <a:t>養育と療育の境界線上にいる児童・生徒への対応</a:t>
            </a:r>
          </a:p>
          <a:p>
            <a:pPr marL="171450" indent="-171450">
              <a:buFont typeface="Arial" panose="020B0604020202020204" pitchFamily="34" charset="0"/>
              <a:buChar char="•"/>
            </a:pPr>
            <a:r>
              <a:rPr lang="ja-JP" altLang="en-US" sz="900"/>
              <a:t>小学校低学年の利用に係る対応（発達障害等）</a:t>
            </a:r>
            <a:endParaRPr lang="en-US" altLang="ja-JP" sz="900"/>
          </a:p>
          <a:p>
            <a:pPr marL="171450" indent="-171450">
              <a:buFont typeface="Arial" panose="020B0604020202020204" pitchFamily="34" charset="0"/>
              <a:buChar char="•"/>
            </a:pPr>
            <a:endParaRPr lang="ja-JP" altLang="en-US" sz="900"/>
          </a:p>
          <a:p>
            <a:r>
              <a:rPr lang="en-US" altLang="ja-JP" sz="900" b="1"/>
              <a:t>3. </a:t>
            </a:r>
            <a:r>
              <a:rPr lang="ja-JP" altLang="en-US" sz="900" b="1"/>
              <a:t>保護者への対応</a:t>
            </a:r>
            <a:endParaRPr lang="ja-JP" altLang="en-US" sz="900"/>
          </a:p>
          <a:p>
            <a:pPr marL="171450" indent="-171450">
              <a:buFont typeface="Arial" panose="020B0604020202020204" pitchFamily="34" charset="0"/>
              <a:buChar char="•"/>
            </a:pPr>
            <a:r>
              <a:rPr lang="ja-JP" altLang="en-US" sz="900"/>
              <a:t>利用予定日に保護者が起床しておらず通所がキャンセルになる場合がある。</a:t>
            </a:r>
          </a:p>
          <a:p>
            <a:pPr marL="171450" indent="-171450">
              <a:buFont typeface="Arial" panose="020B0604020202020204" pitchFamily="34" charset="0"/>
              <a:buChar char="•"/>
            </a:pPr>
            <a:r>
              <a:rPr lang="ja-JP" altLang="en-US" sz="900"/>
              <a:t>暴力等、保護者から子どもへの問題行動が確認された場合の保護者への対応の場面</a:t>
            </a:r>
          </a:p>
          <a:p>
            <a:pPr marL="171450" indent="-171450">
              <a:buFont typeface="Arial" panose="020B0604020202020204" pitchFamily="34" charset="0"/>
              <a:buChar char="•"/>
            </a:pPr>
            <a:r>
              <a:rPr lang="ja-JP" altLang="en-US" sz="900"/>
              <a:t>送迎時に保護者が不在または連絡がつかないこと等</a:t>
            </a:r>
          </a:p>
          <a:p>
            <a:pPr marL="171450" indent="-171450">
              <a:buFont typeface="Arial" panose="020B0604020202020204" pitchFamily="34" charset="0"/>
              <a:buChar char="•"/>
            </a:pPr>
            <a:r>
              <a:rPr lang="ja-JP" altLang="en-US" sz="900"/>
              <a:t>保護者対応</a:t>
            </a:r>
          </a:p>
          <a:p>
            <a:pPr marL="171450" indent="-171450">
              <a:buFont typeface="Arial" panose="020B0604020202020204" pitchFamily="34" charset="0"/>
              <a:buChar char="•"/>
            </a:pPr>
            <a:r>
              <a:rPr lang="ja-JP" altLang="en-US" sz="900"/>
              <a:t>保護者が病気など緊急の場合の見守り、家庭内で問題が起きた後の兄弟で受入れ対応</a:t>
            </a:r>
            <a:endParaRPr lang="en-US" altLang="ja-JP" sz="900"/>
          </a:p>
          <a:p>
            <a:pPr marL="171450" indent="-171450">
              <a:buFont typeface="Arial" panose="020B0604020202020204" pitchFamily="34" charset="0"/>
              <a:buChar char="•"/>
            </a:pPr>
            <a:endParaRPr lang="ja-JP" altLang="en-US" sz="900"/>
          </a:p>
          <a:p>
            <a:r>
              <a:rPr lang="en-US" altLang="ja-JP" sz="900" b="1"/>
              <a:t>4. </a:t>
            </a:r>
            <a:r>
              <a:rPr lang="ja-JP" altLang="en-US" sz="900" b="1"/>
              <a:t>虐待・保護措置に関する対応</a:t>
            </a:r>
            <a:endParaRPr lang="ja-JP" altLang="en-US" sz="900"/>
          </a:p>
          <a:p>
            <a:pPr marL="171450" indent="-171450">
              <a:buFont typeface="Arial" panose="020B0604020202020204" pitchFamily="34" charset="0"/>
              <a:buChar char="•"/>
            </a:pPr>
            <a:r>
              <a:rPr lang="ja-JP" altLang="en-US" sz="900"/>
              <a:t>虐待疑いで家に帰すことが心配な時に、一時保護所や養護施設（ショートステイ）等の空きが無い場合がある。</a:t>
            </a:r>
          </a:p>
          <a:p>
            <a:pPr marL="171450" indent="-171450">
              <a:buFont typeface="Arial" panose="020B0604020202020204" pitchFamily="34" charset="0"/>
              <a:buChar char="•"/>
            </a:pPr>
            <a:r>
              <a:rPr lang="ja-JP" altLang="en-US" sz="900"/>
              <a:t>虐待</a:t>
            </a:r>
            <a:r>
              <a:rPr lang="en-US" altLang="ja-JP" sz="900"/>
              <a:t>(</a:t>
            </a:r>
            <a:r>
              <a:rPr lang="ja-JP" altLang="en-US" sz="900"/>
              <a:t>ネグレクト</a:t>
            </a:r>
            <a:r>
              <a:rPr lang="en-US" altLang="ja-JP" sz="900"/>
              <a:t>)</a:t>
            </a:r>
            <a:r>
              <a:rPr lang="ja-JP" altLang="en-US" sz="900"/>
              <a:t>が疑われる場面</a:t>
            </a:r>
          </a:p>
          <a:p>
            <a:endParaRPr lang="ja-JP" altLang="en-US" sz="900"/>
          </a:p>
        </p:txBody>
      </p:sp>
      <p:sp>
        <p:nvSpPr>
          <p:cNvPr id="7" name="テキスト ボックス 6">
            <a:extLst>
              <a:ext uri="{FF2B5EF4-FFF2-40B4-BE49-F238E27FC236}">
                <a16:creationId xmlns:a16="http://schemas.microsoft.com/office/drawing/2014/main" id="{474F296E-4EE7-7011-C790-EAF8C156A67C}"/>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67EBFCD4-2534-BD3E-6E3A-ECD1F2E7CB09}"/>
              </a:ext>
            </a:extLst>
          </p:cNvPr>
          <p:cNvGraphicFramePr>
            <a:graphicFrameLocks noGrp="1"/>
          </p:cNvGraphicFramePr>
          <p:nvPr>
            <p:extLst>
              <p:ext uri="{D42A27DB-BD31-4B8C-83A1-F6EECF244321}">
                <p14:modId xmlns:p14="http://schemas.microsoft.com/office/powerpoint/2010/main" val="2965179688"/>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5</a:t>
                      </a:r>
                      <a:r>
                        <a:rPr kumimoji="1" lang="ja-JP" altLang="en-US" sz="1100" b="0">
                          <a:solidFill>
                            <a:schemeClr val="tx1"/>
                          </a:solidFill>
                        </a:rPr>
                        <a:t>）④</a:t>
                      </a:r>
                      <a:r>
                        <a:rPr kumimoji="1" lang="en-US" altLang="ja-JP" sz="1100" b="0">
                          <a:solidFill>
                            <a:schemeClr val="tx1"/>
                          </a:solidFill>
                        </a:rPr>
                        <a:t>.</a:t>
                      </a:r>
                      <a:r>
                        <a:rPr kumimoji="1" lang="ja-JP" altLang="en-US" sz="1100" b="0">
                          <a:solidFill>
                            <a:schemeClr val="tx1"/>
                          </a:solidFill>
                        </a:rPr>
                        <a:t>　以下のような「対応に苦慮する場面」はありますか。該当するものがあればすべてお選びください。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endParaRPr kumimoji="1" lang="ja-JP" altLang="en-US" sz="1100" b="0">
                        <a:solidFill>
                          <a:schemeClr val="tx1"/>
                        </a:solidFill>
                      </a:endParaRPr>
                    </a:p>
                    <a:p>
                      <a:r>
                        <a:rPr kumimoji="1" lang="en-US" altLang="ja-JP" sz="1100" b="0">
                          <a:solidFill>
                            <a:schemeClr val="tx1"/>
                          </a:solidFill>
                        </a:rPr>
                        <a:t>※</a:t>
                      </a:r>
                      <a:r>
                        <a:rPr kumimoji="1" lang="ja-JP" altLang="en-US" sz="1100" b="0">
                          <a:solidFill>
                            <a:schemeClr val="tx1"/>
                          </a:solidFill>
                        </a:rPr>
                        <a:t>ここでの「対応に苦慮する場面」とは関係機関（市町村、児童相談所、警察等）と連携する必要があるような場面を指します。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974807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保護者支援</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保護者支援として児童の様子の共有や送迎の際の声掛けを</a:t>
            </a:r>
            <a:r>
              <a:rPr kumimoji="1" lang="en-US" altLang="ja-JP"/>
              <a:t>7</a:t>
            </a:r>
            <a:r>
              <a:rPr kumimoji="1" lang="ja-JP" altLang="en-US"/>
              <a:t>割以上の施設で行っている。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85697145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6</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保護者へ実施している支援の内容について該当するものをすべてお選びください。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84B3C08D-7A0E-FCE1-183A-FCBD5C0AB0F8}"/>
              </a:ext>
            </a:extLst>
          </p:cNvPr>
          <p:cNvPicPr>
            <a:picLocks noChangeAspect="1"/>
          </p:cNvPicPr>
          <p:nvPr/>
        </p:nvPicPr>
        <p:blipFill>
          <a:blip r:embed="rId2"/>
          <a:stretch>
            <a:fillRect/>
          </a:stretch>
        </p:blipFill>
        <p:spPr>
          <a:xfrm>
            <a:off x="370024" y="2065286"/>
            <a:ext cx="8480150" cy="3564000"/>
          </a:xfrm>
          <a:prstGeom prst="rect">
            <a:avLst/>
          </a:prstGeom>
        </p:spPr>
      </p:pic>
    </p:spTree>
    <p:extLst>
      <p:ext uri="{BB962C8B-B14F-4D97-AF65-F5344CB8AC3E}">
        <p14:creationId xmlns:p14="http://schemas.microsoft.com/office/powerpoint/2010/main" val="1529382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4795-4306-D268-7681-2FAF11C66E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C93D2F-2808-4EDC-A53E-1EA3B9834181}"/>
              </a:ext>
            </a:extLst>
          </p:cNvPr>
          <p:cNvSpPr>
            <a:spLocks noGrp="1"/>
          </p:cNvSpPr>
          <p:nvPr>
            <p:ph type="title"/>
          </p:nvPr>
        </p:nvSpPr>
        <p:spPr/>
        <p:txBody>
          <a:bodyPr/>
          <a:lstStyle/>
          <a:p>
            <a:r>
              <a:rPr lang="ja-JP" altLang="en-US"/>
              <a:t>実施自治体　支援内容　保護者支援</a:t>
            </a:r>
            <a:endParaRPr kumimoji="1" lang="ja-JP" altLang="en-US"/>
          </a:p>
        </p:txBody>
      </p:sp>
      <p:sp>
        <p:nvSpPr>
          <p:cNvPr id="3" name="テキスト プレースホルダー 2">
            <a:extLst>
              <a:ext uri="{FF2B5EF4-FFF2-40B4-BE49-F238E27FC236}">
                <a16:creationId xmlns:a16="http://schemas.microsoft.com/office/drawing/2014/main" id="{42AD2116-DD9C-C0D7-0EE0-8491DC3B4610}"/>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6014F3D1-7F60-C0EB-8D87-B35F5C2614A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03B20D1D-EC83-D52A-51E9-587C79FA2B94}"/>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保護者自身の面談等</a:t>
            </a:r>
          </a:p>
          <a:p>
            <a:pPr marL="171450" indent="-171450">
              <a:buFont typeface="Arial" panose="020B0604020202020204" pitchFamily="34" charset="0"/>
              <a:buChar char="•"/>
            </a:pPr>
            <a:r>
              <a:rPr lang="ja-JP" altLang="en-US" sz="900"/>
              <a:t>保護者に問題がある家庭の児童が多いため、情報提供が難しい。</a:t>
            </a:r>
          </a:p>
          <a:p>
            <a:pPr marL="171450" indent="-171450">
              <a:buFont typeface="Arial" panose="020B0604020202020204" pitchFamily="34" charset="0"/>
              <a:buChar char="•"/>
            </a:pPr>
            <a:r>
              <a:rPr lang="ja-JP" altLang="en-US" sz="900"/>
              <a:t>通院への同行支援</a:t>
            </a:r>
          </a:p>
          <a:p>
            <a:pPr marL="171450" indent="-171450">
              <a:buFont typeface="Arial" panose="020B0604020202020204" pitchFamily="34" charset="0"/>
              <a:buChar char="•"/>
            </a:pPr>
            <a:r>
              <a:rPr lang="ja-JP" altLang="en-US" sz="900"/>
              <a:t>生活相談、介護相談、進路相談の支援</a:t>
            </a:r>
          </a:p>
          <a:p>
            <a:pPr marL="171450" indent="-171450">
              <a:buFont typeface="Arial" panose="020B0604020202020204" pitchFamily="34" charset="0"/>
              <a:buChar char="•"/>
            </a:pPr>
            <a:r>
              <a:rPr lang="ja-JP" altLang="en-US" sz="900"/>
              <a:t>随時多様なケースに対応</a:t>
            </a:r>
          </a:p>
          <a:p>
            <a:pPr marL="171450" indent="-171450">
              <a:buFont typeface="Arial" panose="020B0604020202020204" pitchFamily="34" charset="0"/>
              <a:buChar char="•"/>
            </a:pPr>
            <a:r>
              <a:rPr lang="ja-JP" altLang="en-US" sz="900"/>
              <a:t>情報提供や個別面談など、今後の実施を検討している。</a:t>
            </a:r>
          </a:p>
          <a:p>
            <a:pPr marL="171450" indent="-171450">
              <a:buFont typeface="Arial" panose="020B0604020202020204" pitchFamily="34" charset="0"/>
              <a:buChar char="•"/>
            </a:pPr>
            <a:r>
              <a:rPr lang="ja-JP" altLang="en-US" sz="900"/>
              <a:t>債務に関する相談窓口へのつなぎ</a:t>
            </a:r>
          </a:p>
          <a:p>
            <a:pPr marL="171450" indent="-171450">
              <a:buFont typeface="Arial" panose="020B0604020202020204" pitchFamily="34" charset="0"/>
              <a:buChar char="•"/>
            </a:pPr>
            <a:r>
              <a:rPr lang="ja-JP" altLang="en-US" sz="900"/>
              <a:t>合同参観などを通じて保護者同士の関係づくりを行う</a:t>
            </a:r>
          </a:p>
          <a:p>
            <a:pPr marL="171450" indent="-171450">
              <a:buFont typeface="Arial" panose="020B0604020202020204" pitchFamily="34" charset="0"/>
              <a:buChar char="•"/>
            </a:pPr>
            <a:r>
              <a:rPr lang="ja-JP" altLang="en-US" sz="900"/>
              <a:t>公式ラインを用いた連絡、相談可能なシステム提供</a:t>
            </a:r>
          </a:p>
          <a:p>
            <a:pPr marL="171450" indent="-171450">
              <a:buFont typeface="Arial" panose="020B0604020202020204" pitchFamily="34" charset="0"/>
              <a:buChar char="•"/>
            </a:pPr>
            <a:r>
              <a:rPr lang="ja-JP" altLang="en-US" sz="900"/>
              <a:t>区子ども家庭支援センターが対応   </a:t>
            </a:r>
          </a:p>
          <a:p>
            <a:pPr marL="171450" indent="-171450">
              <a:buFont typeface="Arial" panose="020B0604020202020204" pitchFamily="34" charset="0"/>
              <a:buChar char="•"/>
            </a:pPr>
            <a:r>
              <a:rPr lang="ja-JP" altLang="en-US" sz="900"/>
              <a:t>希望する保護者へのカウンセリング</a:t>
            </a:r>
          </a:p>
          <a:p>
            <a:pPr marL="171450" indent="-171450">
              <a:buFont typeface="Arial" panose="020B0604020202020204" pitchFamily="34" charset="0"/>
              <a:buChar char="•"/>
            </a:pPr>
            <a:r>
              <a:rPr lang="ja-JP" altLang="en-US" sz="900"/>
              <a:t>フードパントリー</a:t>
            </a:r>
          </a:p>
          <a:p>
            <a:pPr marL="171450" indent="-171450">
              <a:buFont typeface="Arial" panose="020B0604020202020204" pitchFamily="34" charset="0"/>
              <a:buChar char="•"/>
            </a:pPr>
            <a:r>
              <a:rPr lang="ja-JP" altLang="en-US" sz="900"/>
              <a:t>ニーズがあれば保護者の応援ミーティングを実施</a:t>
            </a:r>
          </a:p>
          <a:p>
            <a:pPr marL="171450" indent="-171450">
              <a:buFont typeface="Arial" panose="020B0604020202020204" pitchFamily="34" charset="0"/>
              <a:buChar char="•"/>
            </a:pPr>
            <a:r>
              <a:rPr lang="en-US" altLang="ja-JP" sz="900"/>
              <a:t>24</a:t>
            </a:r>
            <a:r>
              <a:rPr lang="ja-JP" altLang="en-US" sz="900"/>
              <a:t>時間</a:t>
            </a:r>
            <a:r>
              <a:rPr lang="en-US" altLang="ja-JP" sz="900"/>
              <a:t>365</a:t>
            </a:r>
            <a:r>
              <a:rPr lang="ja-JP" altLang="en-US" sz="900"/>
              <a:t>日常に相談を受けれる体制づくり</a:t>
            </a:r>
          </a:p>
          <a:p>
            <a:endParaRPr lang="ja-JP" altLang="en-US" sz="900"/>
          </a:p>
        </p:txBody>
      </p:sp>
      <p:sp>
        <p:nvSpPr>
          <p:cNvPr id="7" name="テキスト ボックス 6">
            <a:extLst>
              <a:ext uri="{FF2B5EF4-FFF2-40B4-BE49-F238E27FC236}">
                <a16:creationId xmlns:a16="http://schemas.microsoft.com/office/drawing/2014/main" id="{11AA942F-303E-D7AF-2A50-745D6BB3AC37}"/>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47932551-2D28-42E2-0AD8-65E2302643E4}"/>
              </a:ext>
            </a:extLst>
          </p:cNvPr>
          <p:cNvGraphicFramePr>
            <a:graphicFrameLocks noGrp="1"/>
          </p:cNvGraphicFramePr>
          <p:nvPr>
            <p:extLst>
              <p:ext uri="{D42A27DB-BD31-4B8C-83A1-F6EECF244321}">
                <p14:modId xmlns:p14="http://schemas.microsoft.com/office/powerpoint/2010/main" val="331663656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6</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保護者へ実施している支援の内容について該当するものをすべてお選びください。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426880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保護者支援の担当</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保護者の支援については児童を支援している職員</a:t>
            </a:r>
            <a:r>
              <a:rPr lang="ja-JP" altLang="en-US"/>
              <a:t>が担当する施設が</a:t>
            </a:r>
            <a:r>
              <a:rPr lang="en-US" altLang="ja-JP"/>
              <a:t>71.7%</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957239780"/>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6</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保護者への支援を行う主たる担当として該当するものをお選びください。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20C0C346-ACE3-D994-1D52-83BB60B9008C}"/>
              </a:ext>
            </a:extLst>
          </p:cNvPr>
          <p:cNvPicPr>
            <a:picLocks noChangeAspect="1"/>
          </p:cNvPicPr>
          <p:nvPr/>
        </p:nvPicPr>
        <p:blipFill>
          <a:blip r:embed="rId2"/>
          <a:stretch>
            <a:fillRect/>
          </a:stretch>
        </p:blipFill>
        <p:spPr>
          <a:xfrm>
            <a:off x="2250656" y="1747634"/>
            <a:ext cx="5404689" cy="4680000"/>
          </a:xfrm>
          <a:prstGeom prst="rect">
            <a:avLst/>
          </a:prstGeom>
        </p:spPr>
      </p:pic>
    </p:spTree>
    <p:extLst>
      <p:ext uri="{BB962C8B-B14F-4D97-AF65-F5344CB8AC3E}">
        <p14:creationId xmlns:p14="http://schemas.microsoft.com/office/powerpoint/2010/main" val="2059667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CB57-CD8D-85FA-ADF8-4E44F3FC39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BFD72C-7F4E-11EC-07E8-C6A5CEC3FC32}"/>
              </a:ext>
            </a:extLst>
          </p:cNvPr>
          <p:cNvSpPr>
            <a:spLocks noGrp="1"/>
          </p:cNvSpPr>
          <p:nvPr>
            <p:ph type="title"/>
          </p:nvPr>
        </p:nvSpPr>
        <p:spPr/>
        <p:txBody>
          <a:bodyPr/>
          <a:lstStyle/>
          <a:p>
            <a:r>
              <a:rPr lang="ja-JP" altLang="en-US"/>
              <a:t>実施自治体　支援内容　保護者支援の担当</a:t>
            </a:r>
            <a:endParaRPr kumimoji="1" lang="ja-JP" altLang="en-US"/>
          </a:p>
        </p:txBody>
      </p:sp>
      <p:sp>
        <p:nvSpPr>
          <p:cNvPr id="3" name="テキスト プレースホルダー 2">
            <a:extLst>
              <a:ext uri="{FF2B5EF4-FFF2-40B4-BE49-F238E27FC236}">
                <a16:creationId xmlns:a16="http://schemas.microsoft.com/office/drawing/2014/main" id="{82F7CE11-3941-93BD-C49D-E7A1F3DA5074}"/>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637BD834-2907-3E91-806E-1550B871AFBA}"/>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B893F202-86E5-8243-D200-65F7732FF7B5}"/>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自治体担当職員</a:t>
            </a:r>
          </a:p>
          <a:p>
            <a:pPr marL="171450" indent="-171450">
              <a:buFont typeface="Arial" panose="020B0604020202020204" pitchFamily="34" charset="0"/>
              <a:buChar char="•"/>
            </a:pPr>
            <a:r>
              <a:rPr lang="ja-JP" altLang="en-US" sz="900"/>
              <a:t>担当所管課職員</a:t>
            </a:r>
          </a:p>
          <a:p>
            <a:pPr marL="171450" indent="-171450">
              <a:buFont typeface="Arial" panose="020B0604020202020204" pitchFamily="34" charset="0"/>
              <a:buChar char="•"/>
            </a:pPr>
            <a:r>
              <a:rPr lang="ja-JP" altLang="en-US" sz="900"/>
              <a:t>拠点の支援員が自動支援と保護者支援を厳密に分けずに対応している</a:t>
            </a:r>
          </a:p>
          <a:p>
            <a:pPr marL="171450" indent="-171450">
              <a:buFont typeface="Arial" panose="020B0604020202020204" pitchFamily="34" charset="0"/>
              <a:buChar char="•"/>
            </a:pPr>
            <a:r>
              <a:rPr lang="ja-JP" altLang="en-US" sz="900"/>
              <a:t>支援、どちらも行います。</a:t>
            </a:r>
          </a:p>
          <a:p>
            <a:pPr marL="171450" indent="-171450">
              <a:buFont typeface="Arial" panose="020B0604020202020204" pitchFamily="34" charset="0"/>
              <a:buChar char="•"/>
            </a:pPr>
            <a:r>
              <a:rPr lang="ja-JP" altLang="en-US" sz="900"/>
              <a:t>市の要対協事務局を通じて連携している。</a:t>
            </a:r>
          </a:p>
          <a:p>
            <a:endParaRPr lang="ja-JP" altLang="en-US" sz="900"/>
          </a:p>
        </p:txBody>
      </p:sp>
      <p:sp>
        <p:nvSpPr>
          <p:cNvPr id="7" name="テキスト ボックス 6">
            <a:extLst>
              <a:ext uri="{FF2B5EF4-FFF2-40B4-BE49-F238E27FC236}">
                <a16:creationId xmlns:a16="http://schemas.microsoft.com/office/drawing/2014/main" id="{EAE31043-C996-0822-4590-1FEAA536102F}"/>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79D22DB8-27A5-2D94-00CC-6BC4EC3DD0A5}"/>
              </a:ext>
            </a:extLst>
          </p:cNvPr>
          <p:cNvGraphicFramePr>
            <a:graphicFrameLocks noGrp="1"/>
          </p:cNvGraphicFramePr>
          <p:nvPr>
            <p:extLst>
              <p:ext uri="{D42A27DB-BD31-4B8C-83A1-F6EECF244321}">
                <p14:modId xmlns:p14="http://schemas.microsoft.com/office/powerpoint/2010/main" val="4125997502"/>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6</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保護者への支援を行う主たる担当として該当するものをお選びください。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2005318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　</a:t>
            </a:r>
            <a:r>
              <a:rPr kumimoji="1" lang="ja-JP" altLang="en-US"/>
              <a:t>送迎支援の実施有無</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送迎支援を実施する施設は</a:t>
            </a:r>
            <a:r>
              <a:rPr kumimoji="1" lang="en-US" altLang="ja-JP"/>
              <a:t>64.3%</a:t>
            </a:r>
            <a:r>
              <a:rPr lang="ja-JP" altLang="en-US"/>
              <a:t>である。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4131614526"/>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7</a:t>
                      </a:r>
                      <a:r>
                        <a:rPr kumimoji="1" lang="ja-JP" altLang="en-US" sz="1100" b="0">
                          <a:solidFill>
                            <a:schemeClr val="tx1"/>
                          </a:solidFill>
                        </a:rPr>
                        <a:t>）①</a:t>
                      </a:r>
                      <a:r>
                        <a:rPr kumimoji="1" lang="en-US" altLang="ja-JP" sz="1100" b="0">
                          <a:solidFill>
                            <a:schemeClr val="tx1"/>
                          </a:solidFill>
                        </a:rPr>
                        <a:t>.</a:t>
                      </a:r>
                      <a:r>
                        <a:rPr kumimoji="1" lang="ja-JP" altLang="en-US" sz="1100" b="0">
                          <a:solidFill>
                            <a:schemeClr val="tx1"/>
                          </a:solidFill>
                        </a:rPr>
                        <a:t>　送迎支援を実施していますか。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7BD77A81-313F-20AE-17F4-25EACDBE5EF5}"/>
              </a:ext>
            </a:extLst>
          </p:cNvPr>
          <p:cNvPicPr>
            <a:picLocks noChangeAspect="1"/>
          </p:cNvPicPr>
          <p:nvPr/>
        </p:nvPicPr>
        <p:blipFill>
          <a:blip r:embed="rId2"/>
          <a:stretch>
            <a:fillRect/>
          </a:stretch>
        </p:blipFill>
        <p:spPr>
          <a:xfrm>
            <a:off x="2250656" y="1747627"/>
            <a:ext cx="5404689" cy="4680000"/>
          </a:xfrm>
          <a:prstGeom prst="rect">
            <a:avLst/>
          </a:prstGeom>
        </p:spPr>
      </p:pic>
    </p:spTree>
    <p:extLst>
      <p:ext uri="{BB962C8B-B14F-4D97-AF65-F5344CB8AC3E}">
        <p14:creationId xmlns:p14="http://schemas.microsoft.com/office/powerpoint/2010/main" val="2506532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lang="ja-JP" altLang="en-US"/>
              <a:t>実施自治体　支援内容　送迎支援の回数・時間</a:t>
            </a:r>
            <a:endParaRPr kumimoji="1" lang="ja-JP" altLang="en-US"/>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送迎回数は</a:t>
            </a:r>
            <a:r>
              <a:rPr kumimoji="1" lang="en-US" altLang="ja-JP"/>
              <a:t>1</a:t>
            </a:r>
            <a:r>
              <a:rPr kumimoji="1" lang="ja-JP" altLang="en-US"/>
              <a:t>日</a:t>
            </a:r>
            <a:r>
              <a:rPr kumimoji="1" lang="en-US" altLang="ja-JP"/>
              <a:t>4</a:t>
            </a:r>
            <a:r>
              <a:rPr kumimoji="1" lang="ja-JP" altLang="en-US"/>
              <a:t>回程度、１回あたりの送迎にかかる時間は</a:t>
            </a:r>
            <a:r>
              <a:rPr kumimoji="1" lang="en-US" altLang="ja-JP"/>
              <a:t>30</a:t>
            </a:r>
            <a:r>
              <a:rPr kumimoji="1" lang="ja-JP" altLang="en-US"/>
              <a:t>分程度となっている。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866076779"/>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Q25</a:t>
                      </a:r>
                      <a:r>
                        <a:rPr kumimoji="1" lang="ja-JP" altLang="en-US" sz="1100" b="0">
                          <a:solidFill>
                            <a:schemeClr val="tx1"/>
                          </a:solidFill>
                        </a:rPr>
                        <a:t>（</a:t>
                      </a:r>
                      <a:r>
                        <a:rPr kumimoji="1" lang="en-US" altLang="ja-JP" sz="1100" b="0">
                          <a:solidFill>
                            <a:schemeClr val="tx1"/>
                          </a:solidFill>
                        </a:rPr>
                        <a:t>7</a:t>
                      </a:r>
                      <a:r>
                        <a:rPr kumimoji="1" lang="ja-JP" altLang="en-US" sz="1100" b="0">
                          <a:solidFill>
                            <a:schemeClr val="tx1"/>
                          </a:solidFill>
                        </a:rPr>
                        <a:t>）②</a:t>
                      </a:r>
                      <a:r>
                        <a:rPr kumimoji="1" lang="en-US" altLang="ja-JP" sz="1100" b="0">
                          <a:solidFill>
                            <a:schemeClr val="tx1"/>
                          </a:solidFill>
                        </a:rPr>
                        <a:t>.</a:t>
                      </a:r>
                      <a:r>
                        <a:rPr kumimoji="1" lang="ja-JP" altLang="en-US" sz="1100" b="0">
                          <a:solidFill>
                            <a:schemeClr val="tx1"/>
                          </a:solidFill>
                        </a:rPr>
                        <a:t>　送迎支援を実施する際、１日当たりの送迎の回数をご記入ください。また１回あたりの送迎にかかる時間をご記入ください。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送り</a:t>
                      </a:r>
                      <a:r>
                        <a:rPr kumimoji="1" lang="en-US" altLang="ja-JP" sz="1100" b="0">
                          <a:solidFill>
                            <a:schemeClr val="tx1"/>
                          </a:solidFill>
                        </a:rPr>
                        <a:t>/</a:t>
                      </a:r>
                      <a:r>
                        <a:rPr kumimoji="1" lang="ja-JP" altLang="en-US" sz="1100" b="0">
                          <a:solidFill>
                            <a:schemeClr val="tx1"/>
                          </a:solidFill>
                        </a:rPr>
                        <a:t>迎えはそれぞれ１回とカウントしてください。例えば１日に対象児童１人に対して送り・迎え双方を行った場合、その日の送迎実施回数は２回となります。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n=68</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6" name="グラフ 5">
            <a:extLst>
              <a:ext uri="{FF2B5EF4-FFF2-40B4-BE49-F238E27FC236}">
                <a16:creationId xmlns:a16="http://schemas.microsoft.com/office/drawing/2014/main" id="{1D8B6C7D-F7AC-4DEA-39A0-17C5A75416E2}"/>
              </a:ext>
            </a:extLst>
          </p:cNvPr>
          <p:cNvGraphicFramePr>
            <a:graphicFrameLocks/>
          </p:cNvGraphicFramePr>
          <p:nvPr>
            <p:extLst>
              <p:ext uri="{D42A27DB-BD31-4B8C-83A1-F6EECF244321}">
                <p14:modId xmlns:p14="http://schemas.microsoft.com/office/powerpoint/2010/main" val="582780181"/>
              </p:ext>
            </p:extLst>
          </p:nvPr>
        </p:nvGraphicFramePr>
        <p:xfrm>
          <a:off x="380529" y="254561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AD30F84A-317D-1C63-C435-0F13E716E8F1}"/>
              </a:ext>
            </a:extLst>
          </p:cNvPr>
          <p:cNvGraphicFramePr>
            <a:graphicFrameLocks/>
          </p:cNvGraphicFramePr>
          <p:nvPr>
            <p:extLst>
              <p:ext uri="{D42A27DB-BD31-4B8C-83A1-F6EECF244321}">
                <p14:modId xmlns:p14="http://schemas.microsoft.com/office/powerpoint/2010/main" val="2306439949"/>
              </p:ext>
            </p:extLst>
          </p:nvPr>
        </p:nvGraphicFramePr>
        <p:xfrm>
          <a:off x="5014855" y="248677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5A9DC478-02A1-C017-D829-8D2E03BBE02E}"/>
              </a:ext>
            </a:extLst>
          </p:cNvPr>
          <p:cNvSpPr txBox="1"/>
          <p:nvPr/>
        </p:nvSpPr>
        <p:spPr>
          <a:xfrm>
            <a:off x="1442028" y="2056380"/>
            <a:ext cx="2449002"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１日あたり送迎回数（平均</a:t>
            </a: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3.9</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回）</a:t>
            </a:r>
          </a:p>
        </p:txBody>
      </p:sp>
      <p:sp>
        <p:nvSpPr>
          <p:cNvPr id="10" name="テキスト ボックス 9">
            <a:extLst>
              <a:ext uri="{FF2B5EF4-FFF2-40B4-BE49-F238E27FC236}">
                <a16:creationId xmlns:a16="http://schemas.microsoft.com/office/drawing/2014/main" id="{B0E2BEEC-4432-33D0-0CA0-D1B5F0DE0DF0}"/>
              </a:ext>
            </a:extLst>
          </p:cNvPr>
          <p:cNvSpPr txBox="1"/>
          <p:nvPr/>
        </p:nvSpPr>
        <p:spPr>
          <a:xfrm>
            <a:off x="5821912" y="2071033"/>
            <a:ext cx="3178964" cy="341906"/>
          </a:xfrm>
          <a:prstGeom prst="rect">
            <a:avLst/>
          </a:prstGeom>
          <a:noFill/>
        </p:spPr>
        <p:txBody>
          <a:bodyPr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１回あたり送迎にかかる時間（平均</a:t>
            </a:r>
            <a:r>
              <a:rPr kumimoji="1" lang="en-US" altLang="ja-JP" sz="1200" b="1" u="sng" kern="0">
                <a:latin typeface="Meiryo UI" panose="020B0604030504040204" pitchFamily="50" charset="-128"/>
                <a:ea typeface="Meiryo UI" panose="020B0604030504040204" pitchFamily="50" charset="-128"/>
                <a:cs typeface="メイリオ" panose="020B0604030504040204" pitchFamily="50" charset="-128"/>
              </a:rPr>
              <a:t>35</a:t>
            </a:r>
            <a:r>
              <a:rPr kumimoji="1" lang="ja-JP" altLang="en-US" sz="1200" b="1" u="sng" kern="0">
                <a:latin typeface="Meiryo UI" panose="020B0604030504040204" pitchFamily="50" charset="-128"/>
                <a:ea typeface="Meiryo UI" panose="020B0604030504040204" pitchFamily="50" charset="-128"/>
                <a:cs typeface="メイリオ" panose="020B0604030504040204" pitchFamily="50" charset="-128"/>
              </a:rPr>
              <a:t>分）</a:t>
            </a:r>
          </a:p>
        </p:txBody>
      </p:sp>
    </p:spTree>
    <p:extLst>
      <p:ext uri="{BB962C8B-B14F-4D97-AF65-F5344CB8AC3E}">
        <p14:creationId xmlns:p14="http://schemas.microsoft.com/office/powerpoint/2010/main" val="1961042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支援内容</a:t>
            </a:r>
            <a:r>
              <a:rPr kumimoji="1" lang="ja-JP" altLang="en-US"/>
              <a:t>　独自で工夫</a:t>
            </a:r>
            <a:r>
              <a:rPr lang="ja-JP" altLang="en-US"/>
              <a:t>する取組（</a:t>
            </a:r>
            <a:r>
              <a:rPr lang="en-US" altLang="ja-JP"/>
              <a:t>1/2</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4170730619"/>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Q26.</a:t>
                      </a:r>
                      <a:r>
                        <a:rPr kumimoji="1" lang="ja-JP" altLang="en-US" sz="1100" b="0">
                          <a:solidFill>
                            <a:schemeClr val="tx1"/>
                          </a:solidFill>
                        </a:rPr>
                        <a:t>　当該拠点において、対象児童への支援の質の向上のために上記事項以外で特に工夫している取組があれば、具体的にご記入ください。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endParaRPr kumimoji="1" lang="ja-JP" altLang="en-US" sz="1100" b="0">
                        <a:solidFill>
                          <a:schemeClr val="tx1"/>
                        </a:solidFill>
                      </a:endParaRPr>
                    </a:p>
                    <a:p>
                      <a:r>
                        <a:rPr kumimoji="1" lang="ja-JP" altLang="en-US" sz="1100" b="0">
                          <a:solidFill>
                            <a:schemeClr val="tx1"/>
                          </a:solidFill>
                        </a:rPr>
                        <a:t>（例：ガイドラインに記載されている事項以外に実施している取組、児童との関係づくりのために実施している取組、利用者側に拠点が選ばれる工夫など）</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04C1E27E-302E-7AD9-E7B1-06F879DEAB3B}"/>
              </a:ext>
            </a:extLst>
          </p:cNvPr>
          <p:cNvSpPr txBox="1"/>
          <p:nvPr/>
        </p:nvSpPr>
        <p:spPr>
          <a:xfrm>
            <a:off x="209023" y="1823074"/>
            <a:ext cx="9505949" cy="4349126"/>
          </a:xfrm>
          <a:prstGeom prst="rect">
            <a:avLst/>
          </a:prstGeom>
          <a:solidFill>
            <a:schemeClr val="bg1">
              <a:lumMod val="95000"/>
            </a:schemeClr>
          </a:solidFill>
        </p:spPr>
        <p:txBody>
          <a:bodyPr wrap="square" numCol="2">
            <a:noAutofit/>
          </a:bodyPr>
          <a:lstStyle/>
          <a:p>
            <a:r>
              <a:rPr lang="en-US" altLang="ja-JP" sz="900" b="1"/>
              <a:t>1. </a:t>
            </a:r>
            <a:r>
              <a:rPr lang="ja-JP" altLang="en-US" sz="900" b="1"/>
              <a:t>密な情報共有</a:t>
            </a:r>
          </a:p>
          <a:p>
            <a:pPr marL="171450" indent="-171450">
              <a:buFont typeface="Arial" panose="020B0604020202020204" pitchFamily="34" charset="0"/>
              <a:buChar char="•"/>
            </a:pPr>
            <a:r>
              <a:rPr lang="ja-JP" altLang="en-US" sz="900"/>
              <a:t>行政主管課と拠点職員の定期的な会議の開催（情報交換会）</a:t>
            </a:r>
          </a:p>
          <a:p>
            <a:pPr marL="171450" indent="-171450">
              <a:buFont typeface="Arial" panose="020B0604020202020204" pitchFamily="34" charset="0"/>
              <a:buChar char="•"/>
            </a:pPr>
            <a:r>
              <a:rPr lang="ja-JP" altLang="en-US" sz="900"/>
              <a:t>月１回のミーティングで、児童の利用中の様子から対応について検討を実施している。</a:t>
            </a:r>
          </a:p>
          <a:p>
            <a:pPr marL="171450" indent="-171450">
              <a:buFont typeface="Arial" panose="020B0604020202020204" pitchFamily="34" charset="0"/>
              <a:buChar char="•"/>
            </a:pPr>
            <a:r>
              <a:rPr lang="ja-JP" altLang="en-US" sz="900"/>
              <a:t>関係する職員が多角的、多面的に支援できるように情報共有やその機会をもつ工夫</a:t>
            </a:r>
          </a:p>
          <a:p>
            <a:pPr marL="171450" indent="-171450">
              <a:buFont typeface="Arial" panose="020B0604020202020204" pitchFamily="34" charset="0"/>
              <a:buChar char="•"/>
            </a:pPr>
            <a:r>
              <a:rPr lang="ja-JP" altLang="en-US" sz="900"/>
              <a:t>定期的なスタッフﾐｰﾃｲｸﾞ</a:t>
            </a:r>
          </a:p>
          <a:p>
            <a:pPr marL="171450" indent="-171450">
              <a:buFont typeface="Arial" panose="020B0604020202020204" pitchFamily="34" charset="0"/>
              <a:buChar char="•"/>
            </a:pPr>
            <a:r>
              <a:rPr lang="ja-JP" altLang="en-US" sz="900"/>
              <a:t>児童受け入れ前にミーティングを実施し、月に</a:t>
            </a:r>
            <a:r>
              <a:rPr lang="en-US" altLang="ja-JP" sz="900"/>
              <a:t>1</a:t>
            </a:r>
            <a:r>
              <a:rPr lang="ja-JP" altLang="en-US" sz="900"/>
              <a:t>回の職員会議で全体の共有を行っている。</a:t>
            </a:r>
          </a:p>
          <a:p>
            <a:pPr marL="171450" indent="-171450">
              <a:buFont typeface="Arial" panose="020B0604020202020204" pitchFamily="34" charset="0"/>
              <a:buChar char="•"/>
            </a:pPr>
            <a:r>
              <a:rPr lang="ja-JP" altLang="en-US" sz="900"/>
              <a:t>拠点職員や教育委員会職員、学校支援者で研修会を開催し、課題の共有、意見交換等を定期的に行っている。</a:t>
            </a:r>
          </a:p>
          <a:p>
            <a:pPr marL="171450" indent="-171450">
              <a:buFont typeface="Arial" panose="020B0604020202020204" pitchFamily="34" charset="0"/>
              <a:buChar char="•"/>
            </a:pPr>
            <a:r>
              <a:rPr lang="ja-JP" altLang="en-US" sz="900"/>
              <a:t>保護者や子どもにとって身近な話し相手（相談相手）となるべく努力し、気になる行動、言葉などあれば学校、行政などと情報共有し支援を見直す</a:t>
            </a:r>
            <a:endParaRPr lang="en-US" altLang="ja-JP" sz="900"/>
          </a:p>
          <a:p>
            <a:endParaRPr lang="en-US" altLang="ja-JP" sz="900"/>
          </a:p>
          <a:p>
            <a:r>
              <a:rPr lang="en-US" altLang="ja-JP" sz="900" b="1"/>
              <a:t>2. </a:t>
            </a:r>
            <a:r>
              <a:rPr lang="ja-JP" altLang="en-US" sz="900" b="1"/>
              <a:t>こども支援の独自の取り組み</a:t>
            </a:r>
          </a:p>
          <a:p>
            <a:pPr marL="171450" indent="-171450">
              <a:buFont typeface="Arial" panose="020B0604020202020204" pitchFamily="34" charset="0"/>
              <a:buChar char="•"/>
            </a:pPr>
            <a:r>
              <a:rPr lang="ja-JP" altLang="en-US" sz="900"/>
              <a:t>理屈ではなく常にこどもファーストであること</a:t>
            </a:r>
          </a:p>
          <a:p>
            <a:pPr marL="171450" indent="-171450">
              <a:buFont typeface="Arial" panose="020B0604020202020204" pitchFamily="34" charset="0"/>
              <a:buChar char="•"/>
            </a:pPr>
            <a:r>
              <a:rPr lang="ja-JP" altLang="en-US" sz="900"/>
              <a:t>集中力向上のための脳トレ、ニンテンドースイッチ等を活用した居心地の良い場所の提供</a:t>
            </a:r>
          </a:p>
          <a:p>
            <a:pPr marL="171450" indent="-171450">
              <a:buFont typeface="Arial" panose="020B0604020202020204" pitchFamily="34" charset="0"/>
              <a:buChar char="•"/>
            </a:pPr>
            <a:r>
              <a:rPr lang="ja-JP" altLang="en-US" sz="900"/>
              <a:t>拠点での生活ルールを子どもたちと話し合って決めている。</a:t>
            </a:r>
          </a:p>
          <a:p>
            <a:pPr marL="171450" indent="-171450">
              <a:buFont typeface="Arial" panose="020B0604020202020204" pitchFamily="34" charset="0"/>
              <a:buChar char="•"/>
            </a:pPr>
            <a:r>
              <a:rPr lang="ja-JP" altLang="en-US" sz="900"/>
              <a:t>児童や生徒が過ごしやすい環境づくり、児童や生徒を中心にミーティングを行い、決まり事や行事を決めている</a:t>
            </a:r>
          </a:p>
          <a:p>
            <a:pPr marL="171450" indent="-171450">
              <a:buFont typeface="Arial" panose="020B0604020202020204" pitchFamily="34" charset="0"/>
              <a:buChar char="•"/>
            </a:pPr>
            <a:r>
              <a:rPr lang="ja-JP" altLang="en-US" sz="900"/>
              <a:t>不登校で数年間学校に行けていない児童が来る場合などはまず楽しく過ごしてもらうためにできるだけ負荷がかからないように時間の配慮や大人からの押し付けがないように対応している。</a:t>
            </a:r>
          </a:p>
          <a:p>
            <a:pPr marL="171450" indent="-171450">
              <a:buFont typeface="Arial" panose="020B0604020202020204" pitchFamily="34" charset="0"/>
              <a:buChar char="•"/>
            </a:pPr>
            <a:r>
              <a:rPr lang="ja-JP" altLang="en-US" sz="900"/>
              <a:t>児童相互の関係性向上のための交流行事（誕生日会等）</a:t>
            </a:r>
          </a:p>
          <a:p>
            <a:pPr marL="171450" indent="-171450">
              <a:buFont typeface="Arial" panose="020B0604020202020204" pitchFamily="34" charset="0"/>
              <a:buChar char="•"/>
            </a:pPr>
            <a:r>
              <a:rPr lang="ja-JP" altLang="en-US" sz="900"/>
              <a:t>児童の声を聴き実現可能なことは実施（例）パン屋さん行きたい、○○で遊びたい、ピザを作りたいなど 保護者の方が話しやすいように</a:t>
            </a:r>
            <a:r>
              <a:rPr lang="en-US" altLang="ja-JP" sz="900"/>
              <a:t>LINE</a:t>
            </a:r>
            <a:r>
              <a:rPr lang="ja-JP" altLang="en-US" sz="900"/>
              <a:t>でこまめなやり取り</a:t>
            </a:r>
          </a:p>
          <a:p>
            <a:pPr marL="171450" indent="-171450">
              <a:buFont typeface="Arial" panose="020B0604020202020204" pitchFamily="34" charset="0"/>
              <a:buChar char="•"/>
            </a:pPr>
            <a:r>
              <a:rPr lang="ja-JP" altLang="en-US" sz="900"/>
              <a:t>こどもの思いを聴くこと</a:t>
            </a:r>
          </a:p>
          <a:p>
            <a:pPr marL="171450" indent="-171450">
              <a:buFont typeface="Arial" panose="020B0604020202020204" pitchFamily="34" charset="0"/>
              <a:buChar char="•"/>
            </a:pPr>
            <a:r>
              <a:rPr lang="ja-JP" altLang="en-US" sz="900"/>
              <a:t>児童と児童の特性を鑑み、利用日を調整する（合わない児童がいた場合は、利用日を分ける等）ことでより快適に拠点を利用できるよう工夫している</a:t>
            </a:r>
          </a:p>
          <a:p>
            <a:pPr marL="171450" indent="-171450">
              <a:buFont typeface="Arial" panose="020B0604020202020204" pitchFamily="34" charset="0"/>
              <a:buChar char="•"/>
            </a:pPr>
            <a:r>
              <a:rPr lang="ja-JP" altLang="en-US" sz="900"/>
              <a:t>児童の挑戦を応援するといった視点から、拠点に通う間に何か挑戦したい柄、趣味嗜好が見つかるように、拠点内に楽器やゲーム、ボードゲームの設置等を実施している。また、安心できる拠点となるには通所継続が重要と考えているため、職員と関係性が築けるよう、職員のことは先生呼びではなくあだ名で呼んでもらう、児童と仲良くなることに注力するなど取り組みを実施している。</a:t>
            </a:r>
          </a:p>
          <a:p>
            <a:pPr marL="171450" indent="-171450">
              <a:buFont typeface="Arial" panose="020B0604020202020204" pitchFamily="34" charset="0"/>
              <a:buChar char="•"/>
            </a:pPr>
            <a:r>
              <a:rPr lang="ja-JP" altLang="en-US" sz="900"/>
              <a:t>遊びや活動に関しては子供たちの希望を聞きながら実現可能なものは実施、今後のイベントや課外活動で希望を叶えられるように企画をしていく予定にしている。</a:t>
            </a:r>
          </a:p>
          <a:p>
            <a:pPr marL="171450" indent="-171450">
              <a:buFont typeface="Arial" panose="020B0604020202020204" pitchFamily="34" charset="0"/>
              <a:buChar char="•"/>
            </a:pPr>
            <a:r>
              <a:rPr lang="ja-JP" altLang="en-US" sz="900"/>
              <a:t>対象児童それぞれに合わせた遊びの場や内容の工夫</a:t>
            </a:r>
          </a:p>
          <a:p>
            <a:pPr marL="171450" indent="-171450">
              <a:buFont typeface="Arial" panose="020B0604020202020204" pitchFamily="34" charset="0"/>
              <a:buChar char="•"/>
            </a:pPr>
            <a:r>
              <a:rPr lang="ja-JP" altLang="en-US" sz="900"/>
              <a:t>フリースクールに通所する子どもとの異学年交流の実施。 通所する子どもの個別報告書および支援計画の策定</a:t>
            </a:r>
          </a:p>
          <a:p>
            <a:pPr marL="171450" indent="-171450">
              <a:buFont typeface="Arial" panose="020B0604020202020204" pitchFamily="34" charset="0"/>
              <a:buChar char="•"/>
            </a:pPr>
            <a:r>
              <a:rPr lang="ja-JP" altLang="en-US" sz="900"/>
              <a:t>定期的な児童との１対１での面接 ・日記を通じた児童と職員との日々のやりとり ・「生活」を意識した空間の提供 ・イベントや食事メニュー、あそび等児童の希望をもとにした内容の決定</a:t>
            </a:r>
          </a:p>
          <a:p>
            <a:pPr marL="171450" indent="-171450">
              <a:buFont typeface="Arial" panose="020B0604020202020204" pitchFamily="34" charset="0"/>
              <a:buChar char="•"/>
            </a:pPr>
            <a:r>
              <a:rPr lang="ja-JP" altLang="en-US" sz="900"/>
              <a:t>課外活動や調理を一緒に行うことで、児童との信頼関係を深めている。また、送迎を行っており、保護者あ</a:t>
            </a:r>
            <a:r>
              <a:rPr lang="en-US" altLang="ja-JP" sz="900"/>
              <a:t>k</a:t>
            </a:r>
            <a:r>
              <a:rPr lang="ja-JP" altLang="en-US" sz="900"/>
              <a:t>ら利用拠点として選ばれる理由のひとつとなっているように思う。</a:t>
            </a:r>
          </a:p>
          <a:p>
            <a:pPr marL="171450" indent="-171450">
              <a:buFont typeface="Arial" panose="020B0604020202020204" pitchFamily="34" charset="0"/>
              <a:buChar char="•"/>
            </a:pPr>
            <a:r>
              <a:rPr lang="ja-JP" altLang="en-US" sz="900"/>
              <a:t>拠点を利用しているからこそ、家庭ではできない体験ができ、地域を元気にするための活動をしていることを前面に出している。島の</a:t>
            </a:r>
            <a:r>
              <a:rPr lang="en-US" altLang="ja-JP" sz="900"/>
              <a:t>CM</a:t>
            </a:r>
            <a:r>
              <a:rPr lang="ja-JP" altLang="en-US" sz="900"/>
              <a:t>づくりなど。</a:t>
            </a:r>
          </a:p>
        </p:txBody>
      </p:sp>
      <p:sp>
        <p:nvSpPr>
          <p:cNvPr id="6" name="テキスト ボックス 5">
            <a:extLst>
              <a:ext uri="{FF2B5EF4-FFF2-40B4-BE49-F238E27FC236}">
                <a16:creationId xmlns:a16="http://schemas.microsoft.com/office/drawing/2014/main" id="{99AF5F33-5F20-E5A8-78F2-50AC3BC4873B}"/>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1612257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D9ED6-4FFA-9A8E-6922-11F7EF3113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4D78B7-AD5E-E53B-3EB9-71526A69EEB1}"/>
              </a:ext>
            </a:extLst>
          </p:cNvPr>
          <p:cNvSpPr>
            <a:spLocks noGrp="1"/>
          </p:cNvSpPr>
          <p:nvPr>
            <p:ph type="title"/>
          </p:nvPr>
        </p:nvSpPr>
        <p:spPr/>
        <p:txBody>
          <a:bodyPr/>
          <a:lstStyle/>
          <a:p>
            <a:r>
              <a:rPr kumimoji="1" lang="ja-JP" altLang="en-US"/>
              <a:t>実施自治体　</a:t>
            </a:r>
            <a:r>
              <a:rPr lang="ja-JP" altLang="en-US"/>
              <a:t>支援内容</a:t>
            </a:r>
            <a:r>
              <a:rPr kumimoji="1" lang="ja-JP" altLang="en-US"/>
              <a:t>　独自で工夫する取組（</a:t>
            </a:r>
            <a:r>
              <a:rPr kumimoji="1" lang="en-US" altLang="ja-JP"/>
              <a:t>2/2</a:t>
            </a:r>
            <a:r>
              <a:rPr kumimoji="1" lang="ja-JP" altLang="en-US"/>
              <a:t>）</a:t>
            </a:r>
          </a:p>
        </p:txBody>
      </p:sp>
      <p:sp>
        <p:nvSpPr>
          <p:cNvPr id="3" name="テキスト プレースホルダー 2">
            <a:extLst>
              <a:ext uri="{FF2B5EF4-FFF2-40B4-BE49-F238E27FC236}">
                <a16:creationId xmlns:a16="http://schemas.microsoft.com/office/drawing/2014/main" id="{F9816547-4298-5782-DB8D-0A8E646CE895}"/>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E446439B-E77F-802F-9768-E95E7967CA7B}"/>
              </a:ext>
            </a:extLst>
          </p:cNvPr>
          <p:cNvGraphicFramePr>
            <a:graphicFrameLocks noGrp="1"/>
          </p:cNvGraphicFramePr>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Q26.</a:t>
                      </a:r>
                      <a:r>
                        <a:rPr kumimoji="1" lang="ja-JP" altLang="en-US" sz="1100" b="0">
                          <a:solidFill>
                            <a:schemeClr val="tx1"/>
                          </a:solidFill>
                        </a:rPr>
                        <a:t>　当該拠点において、対象児童への支援の質の向上のために上記事項以外で特に工夫している取組があれば、具体的にご記入ください。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endParaRPr kumimoji="1" lang="ja-JP" altLang="en-US" sz="1100" b="0">
                        <a:solidFill>
                          <a:schemeClr val="tx1"/>
                        </a:solidFill>
                      </a:endParaRPr>
                    </a:p>
                    <a:p>
                      <a:r>
                        <a:rPr kumimoji="1" lang="ja-JP" altLang="en-US" sz="1100" b="0">
                          <a:solidFill>
                            <a:schemeClr val="tx1"/>
                          </a:solidFill>
                        </a:rPr>
                        <a:t>（例：ガイドラインに記載されている事項以外に実施している取組、児童との関係づくりのために実施している取組、利用者側に拠点が選ばれる工夫など）</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3CE46FD4-3CA9-20E1-9383-2DA0BC9ABE0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77CEBA5C-89C6-32B9-4F39-D04AFC75DC57}"/>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3. </a:t>
            </a:r>
            <a:r>
              <a:rPr lang="ja-JP" altLang="en-US" sz="900" b="1"/>
              <a:t>保護者・家庭支援</a:t>
            </a:r>
          </a:p>
          <a:p>
            <a:pPr marL="171450" indent="-171450">
              <a:buFont typeface="Arial" panose="020B0604020202020204" pitchFamily="34" charset="0"/>
              <a:buChar char="•"/>
            </a:pPr>
            <a:r>
              <a:rPr lang="ja-JP" altLang="en-US" sz="900"/>
              <a:t>家庭から出ることが困難な児童生徒に対して、家庭訪問を実施しています。家庭訪問から当該施設の通所につながるケースもあります。</a:t>
            </a:r>
          </a:p>
          <a:p>
            <a:pPr marL="171450" indent="-171450">
              <a:buFont typeface="Arial" panose="020B0604020202020204" pitchFamily="34" charset="0"/>
              <a:buChar char="•"/>
            </a:pPr>
            <a:r>
              <a:rPr lang="ja-JP" altLang="en-US" sz="900"/>
              <a:t>外国籍の子どもが多いため、日本語指導を長期休業中に実施し、困難な家庭については、その後の施設利用にもつなげている。</a:t>
            </a:r>
          </a:p>
          <a:p>
            <a:pPr marL="171450" indent="-171450">
              <a:buFont typeface="Arial" panose="020B0604020202020204" pitchFamily="34" charset="0"/>
              <a:buChar char="•"/>
            </a:pPr>
            <a:r>
              <a:rPr lang="ja-JP" altLang="en-US" sz="900"/>
              <a:t>公式</a:t>
            </a:r>
            <a:r>
              <a:rPr lang="en-US" altLang="ja-JP" sz="900"/>
              <a:t>LINE</a:t>
            </a:r>
            <a:r>
              <a:rPr lang="ja-JP" altLang="en-US" sz="900"/>
              <a:t>を活用して保護者の相談対応を行っている。 ・支援の必要な世帯に対してアウトリーチを行っている。 ・ひとり親世帯や生活困窮世帯に対して食料等の支援を行っている。</a:t>
            </a:r>
          </a:p>
          <a:p>
            <a:pPr marL="171450" indent="-171450">
              <a:buFont typeface="Arial" panose="020B0604020202020204" pitchFamily="34" charset="0"/>
              <a:buChar char="•"/>
            </a:pPr>
            <a:r>
              <a:rPr lang="ja-JP" altLang="en-US" sz="900"/>
              <a:t>多くの家庭が、保護者（特に母親）が何かしらの問題を抱えていて、その影響がこどもの問題行動となって表れている。そのため、保護者のメンタルケアに重点を置き、そのための時間を取っている。また、普段からしっかり児童の話を聞き、問題行動があった場合には、必ず振り返りを行い、本人の思いを否定することなく受け入れつつ、どう行動するのがより良い結果に繋がったかを自ら考えられるようにサポートすることを心掛けている。尚、特に利用初期は、児童と本気で遊ぶことで心の距離を縮めている。</a:t>
            </a:r>
          </a:p>
          <a:p>
            <a:pPr marL="171450" indent="-171450">
              <a:buFont typeface="Arial" panose="020B0604020202020204" pitchFamily="34" charset="0"/>
              <a:buChar char="•"/>
            </a:pPr>
            <a:r>
              <a:rPr lang="ja-JP" altLang="en-US" sz="900"/>
              <a:t>児童との面談や保護者との定期的面談の実施と保護者への心理カウンセラーによるカウンセリング</a:t>
            </a:r>
          </a:p>
          <a:p>
            <a:pPr marL="171450" indent="-171450">
              <a:buFont typeface="Arial" panose="020B0604020202020204" pitchFamily="34" charset="0"/>
              <a:buChar char="•"/>
            </a:pPr>
            <a:r>
              <a:rPr lang="ja-JP" altLang="en-US" sz="900"/>
              <a:t>必ず事前に保護者や児童に見学にきてもらい、施設や職員の雰囲気を感じてもらった上で、利用を検討してもらっている。 児童の意向を最大限尊重するために、児童が来所を拒む場合には自宅付近の公園での遊び支援を行った。</a:t>
            </a:r>
          </a:p>
          <a:p>
            <a:pPr marL="171450" indent="-171450">
              <a:buFont typeface="Arial" panose="020B0604020202020204" pitchFamily="34" charset="0"/>
              <a:buChar char="•"/>
            </a:pPr>
            <a:r>
              <a:rPr lang="ja-JP" altLang="en-US" sz="900"/>
              <a:t>利用者が在籍する学校の教員も出席する保護者面談を実施している</a:t>
            </a:r>
          </a:p>
          <a:p>
            <a:pPr marL="171450" indent="-171450">
              <a:buFont typeface="Arial" panose="020B0604020202020204" pitchFamily="34" charset="0"/>
              <a:buChar char="•"/>
            </a:pPr>
            <a:r>
              <a:rPr lang="ja-JP" altLang="en-US" sz="900"/>
              <a:t>通所児童の保護者を対象にした保護者会を毎月開催している。・通所児童だけでなく、誰でも参加できる「オープントロッコ」というイベントを毎月１回実施している。拠点の外に活動の場を設定することで、通所者だけでなく、地域の方や入所を検討している方など、幅広い方が参加できるように工夫している。・活動の質を向上させるために、生徒や保護者を対象にアンケート調査を実施した。</a:t>
            </a:r>
          </a:p>
          <a:p>
            <a:pPr marL="171450" indent="-171450">
              <a:buFont typeface="Arial" panose="020B0604020202020204" pitchFamily="34" charset="0"/>
              <a:buChar char="•"/>
            </a:pPr>
            <a:r>
              <a:rPr lang="ja-JP" altLang="en-US" sz="900"/>
              <a:t>子どもの支援のためには家庭環境の安定が不可欠なため、保護者自身が抱える課題の解決のため、面談等を実施し、医療機関や手続きの同行等も行っている。</a:t>
            </a:r>
          </a:p>
          <a:p>
            <a:pPr marL="171450" indent="-171450">
              <a:buFont typeface="Arial" panose="020B0604020202020204" pitchFamily="34" charset="0"/>
              <a:buChar char="•"/>
            </a:pPr>
            <a:r>
              <a:rPr lang="ja-JP" altLang="en-US" sz="900"/>
              <a:t>全体的に送迎や食事の提供をしていることを伝えてはないが、個別ごとに必要なケースに関しては、提供できるように努めている。</a:t>
            </a:r>
          </a:p>
          <a:p>
            <a:pPr marL="171450" indent="-171450">
              <a:buFont typeface="Arial" panose="020B0604020202020204" pitchFamily="34" charset="0"/>
              <a:buChar char="•"/>
            </a:pPr>
            <a:r>
              <a:rPr lang="ja-JP" altLang="en-US" sz="900"/>
              <a:t>社協の事業を通じて家庭全体への支援を組み合わせることにより、包括的な支援につなげている</a:t>
            </a:r>
          </a:p>
          <a:p>
            <a:endParaRPr lang="en-US" altLang="ja-JP" sz="900"/>
          </a:p>
          <a:p>
            <a:endParaRPr lang="en-US" altLang="ja-JP" sz="900"/>
          </a:p>
          <a:p>
            <a:endParaRPr lang="en-US" altLang="ja-JP" sz="900"/>
          </a:p>
          <a:p>
            <a:endParaRPr lang="ja-JP" altLang="en-US" sz="900"/>
          </a:p>
          <a:p>
            <a:r>
              <a:rPr lang="en-US" altLang="ja-JP" sz="900" b="1"/>
              <a:t>4. </a:t>
            </a:r>
            <a:r>
              <a:rPr lang="ja-JP" altLang="en-US" sz="900" b="1"/>
              <a:t>職員・組織運営の工夫</a:t>
            </a:r>
          </a:p>
          <a:p>
            <a:pPr marL="171450" indent="-171450">
              <a:buFont typeface="Arial" panose="020B0604020202020204" pitchFamily="34" charset="0"/>
              <a:buChar char="•"/>
            </a:pPr>
            <a:r>
              <a:rPr lang="ja-JP" altLang="en-US" sz="900"/>
              <a:t>管理者が支援員とともに児童支援にあたり、関わり方を見せるとともに悩みや困りごとについても共有できるようにしている。</a:t>
            </a:r>
          </a:p>
          <a:p>
            <a:pPr marL="171450" indent="-171450">
              <a:buFont typeface="Arial" panose="020B0604020202020204" pitchFamily="34" charset="0"/>
              <a:buChar char="•"/>
            </a:pPr>
            <a:r>
              <a:rPr lang="ja-JP" altLang="en-US" sz="900"/>
              <a:t>アドボカシー研修 ・アドボケイトとして活動している。</a:t>
            </a:r>
          </a:p>
          <a:p>
            <a:pPr marL="171450" indent="-171450">
              <a:buFont typeface="Arial" panose="020B0604020202020204" pitchFamily="34" charset="0"/>
              <a:buChar char="•"/>
            </a:pPr>
            <a:r>
              <a:rPr lang="ja-JP" altLang="en-US" sz="900"/>
              <a:t>心理士による専門職のスーパーバイズ、団体内の研修機会、他団体視察</a:t>
            </a:r>
          </a:p>
          <a:p>
            <a:pPr marL="171450" indent="-171450">
              <a:buFont typeface="Arial" panose="020B0604020202020204" pitchFamily="34" charset="0"/>
              <a:buChar char="•"/>
            </a:pPr>
            <a:r>
              <a:rPr lang="ja-JP" altLang="en-US" sz="900"/>
              <a:t>事業要綱で規定されている基準以上の職員配置の実施／開所日程以外の日程での職員ミーティング、研修等の実施／アセスメントに基づく児童対応の実施／学習支援の質向上のための</a:t>
            </a:r>
            <a:r>
              <a:rPr lang="en-US" altLang="ja-JP" sz="900"/>
              <a:t>NPO</a:t>
            </a:r>
            <a:r>
              <a:rPr lang="ja-JP" altLang="en-US" sz="900"/>
              <a:t>法人との契約／専門教育課程の実習生をボランティアスタッフとして配置することによる支援の質の担保／記録やケース管理のためのシステム導入／利用児童、保護者との連絡のためのシステム導入／事業所の実施する他事業からのサポート体制の整備</a:t>
            </a:r>
          </a:p>
          <a:p>
            <a:pPr marL="171450" indent="-171450">
              <a:buFont typeface="Arial" panose="020B0604020202020204" pitchFamily="34" charset="0"/>
              <a:buChar char="•"/>
            </a:pPr>
            <a:r>
              <a:rPr lang="ja-JP" altLang="en-US" sz="900"/>
              <a:t>個別記録については、児童一人ひとりの様子が具体的にイメージできるよう、行動・発言・表情などを詳細に記載するよう努めました。記録を読むことで、その場の状況や児童の思いが分かりやすく伝わる内容としています。</a:t>
            </a:r>
          </a:p>
          <a:p>
            <a:pPr marL="171450" indent="-171450">
              <a:buFont typeface="Arial" panose="020B0604020202020204" pitchFamily="34" charset="0"/>
              <a:buChar char="•"/>
            </a:pPr>
            <a:r>
              <a:rPr lang="ja-JP" altLang="en-US" sz="900"/>
              <a:t>学習支援を実施する外部事業所に加えて、学習をサポートする大学生を配置している。</a:t>
            </a:r>
          </a:p>
          <a:p>
            <a:pPr marL="171450" indent="-171450">
              <a:buFont typeface="Arial" panose="020B0604020202020204" pitchFamily="34" charset="0"/>
              <a:buChar char="•"/>
            </a:pPr>
            <a:r>
              <a:rPr lang="ja-JP" altLang="en-US" sz="900"/>
              <a:t>個別支援計画を策定。個別ケースの面談。市の要対協担当者がケースと拠点職員を繋ぐ架け橋となる。</a:t>
            </a:r>
          </a:p>
          <a:p>
            <a:pPr marL="171450" indent="-171450">
              <a:buFont typeface="Arial" panose="020B0604020202020204" pitchFamily="34" charset="0"/>
              <a:buChar char="•"/>
            </a:pPr>
            <a:r>
              <a:rPr lang="ja-JP" altLang="en-US" sz="900"/>
              <a:t>利用登録者が不登校の場合は、出席扱いとなるよう学校に活動報告書を作成している。</a:t>
            </a:r>
          </a:p>
          <a:p>
            <a:pPr marL="171450" indent="-171450">
              <a:buFont typeface="Arial" panose="020B0604020202020204" pitchFamily="34" charset="0"/>
              <a:buChar char="•"/>
            </a:pPr>
            <a:r>
              <a:rPr lang="ja-JP" altLang="en-US" sz="900"/>
              <a:t>町の協力を得ながら心理担当の職員が必要に応じてアセスメント資料として、発達検査（</a:t>
            </a:r>
            <a:r>
              <a:rPr lang="en-US" altLang="ja-JP" sz="900"/>
              <a:t>WISC-V</a:t>
            </a:r>
            <a:r>
              <a:rPr lang="ja-JP" altLang="en-US" sz="900"/>
              <a:t>）や</a:t>
            </a:r>
            <a:r>
              <a:rPr lang="en-US" altLang="ja-JP" sz="900"/>
              <a:t>Vineland-Ⅱ</a:t>
            </a:r>
            <a:r>
              <a:rPr lang="ja-JP" altLang="en-US" sz="900"/>
              <a:t>等を実施、学校への情報提供を行っている。発達障害や虐待に関わる知識を職員が学べるように研修の機会を随時設けている。</a:t>
            </a:r>
          </a:p>
          <a:p>
            <a:pPr marL="171450" indent="-171450">
              <a:buFont typeface="Arial" panose="020B0604020202020204" pitchFamily="34" charset="0"/>
              <a:buChar char="•"/>
            </a:pPr>
            <a:r>
              <a:rPr lang="ja-JP" altLang="en-US" sz="900"/>
              <a:t>拠点へ、心理相談や発達の専門職の巡回事業を入れている。また、町支援員が拠点を訪問し、利用者やその保護者が必要な医療や福祉サービスにつながれるよう関わっている。</a:t>
            </a:r>
          </a:p>
          <a:p>
            <a:pPr marL="171450" indent="-171450">
              <a:buFont typeface="Arial" panose="020B0604020202020204" pitchFamily="34" charset="0"/>
              <a:buChar char="•"/>
            </a:pPr>
            <a:r>
              <a:rPr lang="ja-JP" altLang="en-US" sz="900"/>
              <a:t>・子どもたちの自己肯定感が少しでも高まるように普通にできていることを言葉に出して認めるように心がける。 ・トラブルの際にはその背景にある子どもの気持ちや思いをしっかりと分かろうと努め、そのうえで指導に当たる。 ・学習の量を子どもの実態に合わせて工夫する。　など子どもが安心していることのできる居場所になるよう取り組んでいる。</a:t>
            </a:r>
          </a:p>
        </p:txBody>
      </p:sp>
      <p:sp>
        <p:nvSpPr>
          <p:cNvPr id="6" name="テキスト ボックス 5">
            <a:extLst>
              <a:ext uri="{FF2B5EF4-FFF2-40B4-BE49-F238E27FC236}">
                <a16:creationId xmlns:a16="http://schemas.microsoft.com/office/drawing/2014/main" id="{DD24CE19-DB5D-1B44-4808-988555A061A0}"/>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spTree>
    <p:extLst>
      <p:ext uri="{BB962C8B-B14F-4D97-AF65-F5344CB8AC3E}">
        <p14:creationId xmlns:p14="http://schemas.microsoft.com/office/powerpoint/2010/main" val="351452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8BEF-5A7A-3095-B652-3AF6654C5155}"/>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22E4E940-5481-AFAD-1D55-4338D40445FA}"/>
              </a:ext>
            </a:extLst>
          </p:cNvPr>
          <p:cNvPicPr>
            <a:picLocks noChangeAspect="1"/>
          </p:cNvPicPr>
          <p:nvPr/>
        </p:nvPicPr>
        <p:blipFill>
          <a:blip r:embed="rId2"/>
          <a:stretch>
            <a:fillRect/>
          </a:stretch>
        </p:blipFill>
        <p:spPr>
          <a:xfrm>
            <a:off x="1107834" y="1966731"/>
            <a:ext cx="8252079" cy="3872484"/>
          </a:xfrm>
          <a:prstGeom prst="rect">
            <a:avLst/>
          </a:prstGeom>
        </p:spPr>
      </p:pic>
      <p:sp>
        <p:nvSpPr>
          <p:cNvPr id="2" name="タイトル 1">
            <a:extLst>
              <a:ext uri="{FF2B5EF4-FFF2-40B4-BE49-F238E27FC236}">
                <a16:creationId xmlns:a16="http://schemas.microsoft.com/office/drawing/2014/main" id="{F5F2E5BE-95F5-32CE-FEB1-E3CAC7F84241}"/>
              </a:ext>
            </a:extLst>
          </p:cNvPr>
          <p:cNvSpPr>
            <a:spLocks noGrp="1"/>
          </p:cNvSpPr>
          <p:nvPr>
            <p:ph type="title"/>
          </p:nvPr>
        </p:nvSpPr>
        <p:spPr/>
        <p:txBody>
          <a:bodyPr/>
          <a:lstStyle/>
          <a:p>
            <a:r>
              <a:rPr kumimoji="1" lang="ja-JP" altLang="en-US"/>
              <a:t>児童育成支援拠点事業実施状況</a:t>
            </a:r>
            <a:r>
              <a:rPr lang="en-US" altLang="ja-JP"/>
              <a:t>×</a:t>
            </a:r>
            <a:r>
              <a:rPr lang="ja-JP" altLang="en-US"/>
              <a:t>人口規模</a:t>
            </a:r>
            <a:endParaRPr kumimoji="1" lang="ja-JP" altLang="en-US"/>
          </a:p>
        </p:txBody>
      </p:sp>
      <p:sp>
        <p:nvSpPr>
          <p:cNvPr id="3" name="テキスト プレースホルダー 2">
            <a:extLst>
              <a:ext uri="{FF2B5EF4-FFF2-40B4-BE49-F238E27FC236}">
                <a16:creationId xmlns:a16="http://schemas.microsoft.com/office/drawing/2014/main" id="{EAE0AE9A-B36A-B411-BF20-F64AA31505AA}"/>
              </a:ext>
            </a:extLst>
          </p:cNvPr>
          <p:cNvSpPr>
            <a:spLocks noGrp="1"/>
          </p:cNvSpPr>
          <p:nvPr>
            <p:ph type="body" sz="quarter" idx="13"/>
          </p:nvPr>
        </p:nvSpPr>
        <p:spPr/>
        <p:txBody>
          <a:bodyPr/>
          <a:lstStyle/>
          <a:p>
            <a:r>
              <a:rPr kumimoji="1" lang="ja-JP" altLang="en-US"/>
              <a:t>人口規模が大きくなるほど、児童育成支援拠点事業を実施している割合が高くなる。</a:t>
            </a:r>
          </a:p>
        </p:txBody>
      </p:sp>
      <p:graphicFrame>
        <p:nvGraphicFramePr>
          <p:cNvPr id="4" name="表 5">
            <a:extLst>
              <a:ext uri="{FF2B5EF4-FFF2-40B4-BE49-F238E27FC236}">
                <a16:creationId xmlns:a16="http://schemas.microsoft.com/office/drawing/2014/main" id="{7C9FCECB-478E-0D32-B761-13E02E31988A}"/>
              </a:ext>
            </a:extLst>
          </p:cNvPr>
          <p:cNvGraphicFramePr>
            <a:graphicFrameLocks noGrp="1"/>
          </p:cNvGraphicFramePr>
          <p:nvPr>
            <p:extLst>
              <p:ext uri="{D42A27DB-BD31-4B8C-83A1-F6EECF244321}">
                <p14:modId xmlns:p14="http://schemas.microsoft.com/office/powerpoint/2010/main" val="4018502380"/>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Q5. </a:t>
                      </a:r>
                      <a:r>
                        <a:rPr kumimoji="1" lang="ja-JP" altLang="en-US" sz="1100" b="0">
                          <a:solidFill>
                            <a:schemeClr val="tx1"/>
                          </a:solidFill>
                        </a:rPr>
                        <a:t>貴自治体は児童育成支援拠点事業を実施していますか。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4BB4CBA8-12F3-38B1-B3BA-021F83B224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左大かっこ 8">
            <a:extLst>
              <a:ext uri="{FF2B5EF4-FFF2-40B4-BE49-F238E27FC236}">
                <a16:creationId xmlns:a16="http://schemas.microsoft.com/office/drawing/2014/main" id="{0374FA86-8C7E-86C4-4992-2A8C11041A3F}"/>
              </a:ext>
            </a:extLst>
          </p:cNvPr>
          <p:cNvSpPr/>
          <p:nvPr/>
        </p:nvSpPr>
        <p:spPr>
          <a:xfrm>
            <a:off x="2141339" y="3182704"/>
            <a:ext cx="92835" cy="2143817"/>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32F2CD3-814F-77FA-86F8-5A9F552B8485}"/>
              </a:ext>
            </a:extLst>
          </p:cNvPr>
          <p:cNvSpPr txBox="1"/>
          <p:nvPr/>
        </p:nvSpPr>
        <p:spPr>
          <a:xfrm>
            <a:off x="1642861" y="3240465"/>
            <a:ext cx="390869" cy="2028294"/>
          </a:xfrm>
          <a:prstGeom prst="rect">
            <a:avLst/>
          </a:prstGeom>
          <a:noFill/>
        </p:spPr>
        <p:txBody>
          <a:bodyPr vert="eaVert" wrap="square" lIns="72000" tIns="36000" rIns="72000" bIns="36000" rtlCol="0" anchor="ctr">
            <a:normAutofit/>
          </a:bodyPr>
          <a:lstStyle/>
          <a:p>
            <a:pPr marL="0" marR="0" indent="0" algn="ctr" defTabSz="914400" eaLnBrk="1" fontAlgn="auto" latinLnBrk="0" hangingPunct="1">
              <a:lnSpc>
                <a:spcPct val="110000"/>
              </a:lnSpc>
              <a:spcBef>
                <a:spcPts val="0"/>
              </a:spcBef>
              <a:spcAft>
                <a:spcPts val="300"/>
              </a:spcAft>
              <a:buClrTx/>
              <a:buSzTx/>
              <a:buFontTx/>
              <a:buNone/>
              <a:tabLst/>
            </a:pP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人口規模</a:t>
            </a:r>
          </a:p>
        </p:txBody>
      </p:sp>
    </p:spTree>
    <p:extLst>
      <p:ext uri="{BB962C8B-B14F-4D97-AF65-F5344CB8AC3E}">
        <p14:creationId xmlns:p14="http://schemas.microsoft.com/office/powerpoint/2010/main" val="460145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利用対象者</a:t>
            </a:r>
            <a:r>
              <a:rPr lang="ja-JP" altLang="en-US"/>
              <a:t>　利用者年齢</a:t>
            </a:r>
            <a:endParaRPr kumimoji="1" lang="ja-JP" altLang="en-US"/>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施設の利用者は小学生～中学生が多い。</a:t>
            </a:r>
            <a:r>
              <a:rPr lang="en-US" altLang="ja-JP"/>
              <a:t>16</a:t>
            </a:r>
            <a:r>
              <a:rPr lang="ja-JP" altLang="en-US"/>
              <a:t>歳以降は</a:t>
            </a:r>
            <a:r>
              <a:rPr lang="en-US" altLang="ja-JP"/>
              <a:t>42.5%</a:t>
            </a:r>
            <a:r>
              <a:rPr lang="ja-JP" altLang="en-US"/>
              <a:t>の施設で登録がある。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508900137"/>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Q27.</a:t>
                      </a:r>
                      <a:r>
                        <a:rPr kumimoji="1" lang="ja-JP" altLang="en-US" sz="1100" b="0">
                          <a:solidFill>
                            <a:schemeClr val="tx1"/>
                          </a:solidFill>
                        </a:rPr>
                        <a:t>　実際に登録されている児童（されたことのある児童も含む）の学年・年齢について、該当するものをすべてお選びください。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令和７年８月時点の状況を回答ください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A4902FE3-43BA-BF71-B8FD-B7571E67B145}"/>
              </a:ext>
            </a:extLst>
          </p:cNvPr>
          <p:cNvPicPr>
            <a:picLocks noChangeAspect="1"/>
          </p:cNvPicPr>
          <p:nvPr/>
        </p:nvPicPr>
        <p:blipFill>
          <a:blip r:embed="rId2"/>
          <a:stretch>
            <a:fillRect/>
          </a:stretch>
        </p:blipFill>
        <p:spPr>
          <a:xfrm>
            <a:off x="300461" y="2450312"/>
            <a:ext cx="8537634" cy="3168000"/>
          </a:xfrm>
          <a:prstGeom prst="rect">
            <a:avLst/>
          </a:prstGeom>
        </p:spPr>
      </p:pic>
    </p:spTree>
    <p:extLst>
      <p:ext uri="{BB962C8B-B14F-4D97-AF65-F5344CB8AC3E}">
        <p14:creationId xmlns:p14="http://schemas.microsoft.com/office/powerpoint/2010/main" val="4042313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利用対象者</a:t>
            </a:r>
            <a:r>
              <a:rPr kumimoji="1" lang="ja-JP" altLang="en-US"/>
              <a:t>　利用児童の背景</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利用する児童は不登校・経済的困窮・ひとり親家庭などの背景を持つことが多く、特別な背景がない利用者はほとんど見られない。</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469354892"/>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Q28.</a:t>
                      </a:r>
                      <a:r>
                        <a:rPr kumimoji="1" lang="ja-JP" altLang="en-US" sz="1100" b="0">
                          <a:solidFill>
                            <a:schemeClr val="tx1"/>
                          </a:solidFill>
                        </a:rPr>
                        <a:t>　当該拠点を利用する児童が抱えている背景として、該当するものをすべてお選びください。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実際に利用者がいた選択肢について選択してください。（対象者として設定しているが利用が無い選択肢は選ばないでください。）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C6B635A5-DCC5-BD85-2FF0-43C9F83E8680}"/>
              </a:ext>
            </a:extLst>
          </p:cNvPr>
          <p:cNvPicPr>
            <a:picLocks noChangeAspect="1"/>
          </p:cNvPicPr>
          <p:nvPr/>
        </p:nvPicPr>
        <p:blipFill>
          <a:blip r:embed="rId2"/>
          <a:stretch>
            <a:fillRect/>
          </a:stretch>
        </p:blipFill>
        <p:spPr>
          <a:xfrm>
            <a:off x="-332103" y="2252312"/>
            <a:ext cx="8480150" cy="3564000"/>
          </a:xfrm>
          <a:prstGeom prst="rect">
            <a:avLst/>
          </a:prstGeom>
        </p:spPr>
      </p:pic>
    </p:spTree>
    <p:extLst>
      <p:ext uri="{BB962C8B-B14F-4D97-AF65-F5344CB8AC3E}">
        <p14:creationId xmlns:p14="http://schemas.microsoft.com/office/powerpoint/2010/main" val="3928011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18F6-0163-B5CC-8F8B-640042A909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65540C-26D3-8C4E-9938-6D9812BC7FD9}"/>
              </a:ext>
            </a:extLst>
          </p:cNvPr>
          <p:cNvSpPr>
            <a:spLocks noGrp="1"/>
          </p:cNvSpPr>
          <p:nvPr>
            <p:ph type="title"/>
          </p:nvPr>
        </p:nvSpPr>
        <p:spPr/>
        <p:txBody>
          <a:bodyPr/>
          <a:lstStyle/>
          <a:p>
            <a:r>
              <a:rPr lang="ja-JP" altLang="en-US"/>
              <a:t>実施自治体　利用対象者　利用児童の背景</a:t>
            </a:r>
            <a:endParaRPr kumimoji="1" lang="ja-JP" altLang="en-US"/>
          </a:p>
        </p:txBody>
      </p:sp>
      <p:sp>
        <p:nvSpPr>
          <p:cNvPr id="3" name="テキスト プレースホルダー 2">
            <a:extLst>
              <a:ext uri="{FF2B5EF4-FFF2-40B4-BE49-F238E27FC236}">
                <a16:creationId xmlns:a16="http://schemas.microsoft.com/office/drawing/2014/main" id="{C1EB90CA-B96D-CEEC-399C-EA7B8E022878}"/>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A259A352-A3AA-288F-344D-BD0E46F81621}"/>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C97DBD34-1F06-83D0-4987-A091C94BBC5D}"/>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pPr marL="171450" indent="-171450">
              <a:buFont typeface="Arial" panose="020B0604020202020204" pitchFamily="34" charset="0"/>
              <a:buChar char="•"/>
            </a:pPr>
            <a:r>
              <a:rPr lang="ja-JP" altLang="en-US" sz="900"/>
              <a:t>要対協の要保護・要支援児童</a:t>
            </a:r>
          </a:p>
          <a:p>
            <a:pPr marL="171450" indent="-171450">
              <a:buFont typeface="Arial" panose="020B0604020202020204" pitchFamily="34" charset="0"/>
              <a:buChar char="•"/>
            </a:pPr>
            <a:r>
              <a:rPr lang="ja-JP" altLang="en-US" sz="900"/>
              <a:t>保護者精神疾患・支援者不足</a:t>
            </a:r>
          </a:p>
          <a:p>
            <a:pPr marL="171450" indent="-171450">
              <a:buFont typeface="Arial" panose="020B0604020202020204" pitchFamily="34" charset="0"/>
              <a:buChar char="•"/>
            </a:pPr>
            <a:r>
              <a:rPr lang="ja-JP" altLang="en-US" sz="900"/>
              <a:t>保護者の精神疾患、児童虐待、</a:t>
            </a:r>
            <a:r>
              <a:rPr lang="en-US" altLang="ja-JP" sz="900"/>
              <a:t>DV</a:t>
            </a:r>
            <a:r>
              <a:rPr lang="ja-JP" altLang="en-US" sz="900"/>
              <a:t>など</a:t>
            </a:r>
          </a:p>
          <a:p>
            <a:pPr marL="171450" indent="-171450">
              <a:buFont typeface="Arial" panose="020B0604020202020204" pitchFamily="34" charset="0"/>
              <a:buChar char="•"/>
            </a:pPr>
            <a:r>
              <a:rPr lang="ja-JP" altLang="en-US" sz="900"/>
              <a:t>発達障害</a:t>
            </a:r>
          </a:p>
          <a:p>
            <a:pPr marL="171450" indent="-171450">
              <a:buFont typeface="Arial" panose="020B0604020202020204" pitchFamily="34" charset="0"/>
              <a:buChar char="•"/>
            </a:pPr>
            <a:r>
              <a:rPr lang="ja-JP" altLang="en-US" sz="900"/>
              <a:t>発達障がい・親の精神疾患</a:t>
            </a:r>
          </a:p>
          <a:p>
            <a:pPr marL="171450" indent="-171450">
              <a:buFont typeface="Arial" panose="020B0604020202020204" pitchFamily="34" charset="0"/>
              <a:buChar char="•"/>
            </a:pPr>
            <a:r>
              <a:rPr lang="ja-JP" altLang="en-US" sz="900"/>
              <a:t>発達に特性のあるお子さん</a:t>
            </a:r>
          </a:p>
          <a:p>
            <a:pPr marL="171450" indent="-171450">
              <a:buFont typeface="Arial" panose="020B0604020202020204" pitchFamily="34" charset="0"/>
              <a:buChar char="•"/>
            </a:pPr>
            <a:r>
              <a:rPr lang="ja-JP" altLang="en-US" sz="900"/>
              <a:t>昼夜逆転</a:t>
            </a:r>
          </a:p>
          <a:p>
            <a:pPr marL="171450" indent="-171450">
              <a:buFont typeface="Arial" panose="020B0604020202020204" pitchFamily="34" charset="0"/>
              <a:buChar char="•"/>
            </a:pPr>
            <a:r>
              <a:rPr lang="ja-JP" altLang="en-US" sz="900"/>
              <a:t>多様な児童のニーズに対応</a:t>
            </a:r>
          </a:p>
          <a:p>
            <a:pPr marL="171450" indent="-171450">
              <a:buFont typeface="Arial" panose="020B0604020202020204" pitchFamily="34" charset="0"/>
              <a:buChar char="•"/>
            </a:pPr>
            <a:r>
              <a:rPr lang="ja-JP" altLang="en-US" sz="900"/>
              <a:t>精神的・身体的な被虐待</a:t>
            </a:r>
          </a:p>
          <a:p>
            <a:pPr marL="171450" indent="-171450">
              <a:buFont typeface="Arial" panose="020B0604020202020204" pitchFamily="34" charset="0"/>
              <a:buChar char="•"/>
            </a:pPr>
            <a:r>
              <a:rPr lang="ja-JP" altLang="en-US" sz="900"/>
              <a:t>児童又は家族が希死念慮を抱えている。</a:t>
            </a:r>
          </a:p>
          <a:p>
            <a:pPr marL="171450" indent="-171450">
              <a:buFont typeface="Arial" panose="020B0604020202020204" pitchFamily="34" charset="0"/>
              <a:buChar char="•"/>
            </a:pPr>
            <a:r>
              <a:rPr lang="ja-JP" altLang="en-US" sz="900"/>
              <a:t>在宅看護中の保護者の終末期病態、ヤングケアラー</a:t>
            </a:r>
          </a:p>
          <a:p>
            <a:pPr marL="171450" indent="-171450">
              <a:buFont typeface="Arial" panose="020B0604020202020204" pitchFamily="34" charset="0"/>
              <a:buChar char="•"/>
            </a:pPr>
            <a:r>
              <a:rPr lang="ja-JP" altLang="en-US" sz="900"/>
              <a:t>共働き孤食、多子世帯、発達障害</a:t>
            </a:r>
          </a:p>
          <a:p>
            <a:pPr marL="171450" indent="-171450">
              <a:buFont typeface="Arial" panose="020B0604020202020204" pitchFamily="34" charset="0"/>
              <a:buChar char="•"/>
            </a:pPr>
            <a:r>
              <a:rPr lang="ja-JP" altLang="en-US" sz="900"/>
              <a:t>虐待</a:t>
            </a:r>
          </a:p>
          <a:p>
            <a:pPr marL="171450" indent="-171450">
              <a:buFont typeface="Arial" panose="020B0604020202020204" pitchFamily="34" charset="0"/>
              <a:buChar char="•"/>
            </a:pPr>
            <a:r>
              <a:rPr lang="ja-JP" altLang="en-US" sz="900"/>
              <a:t>外国ルーツのため居場所がなく、学習支援が必要な児童</a:t>
            </a:r>
          </a:p>
          <a:p>
            <a:pPr marL="171450" indent="-171450">
              <a:buFont typeface="Arial" panose="020B0604020202020204" pitchFamily="34" charset="0"/>
              <a:buChar char="•"/>
            </a:pPr>
            <a:r>
              <a:rPr lang="ja-JP" altLang="en-US" sz="900"/>
              <a:t>家庭内暴力の疑いのある子ども</a:t>
            </a:r>
          </a:p>
          <a:p>
            <a:pPr marL="171450" indent="-171450">
              <a:buFont typeface="Arial" panose="020B0604020202020204" pitchFamily="34" charset="0"/>
              <a:buChar char="•"/>
            </a:pPr>
            <a:r>
              <a:rPr lang="ja-JP" altLang="en-US" sz="900"/>
              <a:t>ヤングケアラー、被虐待児</a:t>
            </a:r>
          </a:p>
          <a:p>
            <a:pPr marL="171450" indent="-171450">
              <a:buFont typeface="Arial" panose="020B0604020202020204" pitchFamily="34" charset="0"/>
              <a:buChar char="•"/>
            </a:pPr>
            <a:r>
              <a:rPr lang="ja-JP" altLang="en-US" sz="900"/>
              <a:t>ヤングケアラー、身体的虐待、保護者の精神疾患</a:t>
            </a:r>
          </a:p>
          <a:p>
            <a:pPr marL="171450" indent="-171450">
              <a:buFont typeface="Arial" panose="020B0604020202020204" pitchFamily="34" charset="0"/>
              <a:buChar char="•"/>
            </a:pPr>
            <a:r>
              <a:rPr lang="ja-JP" altLang="en-US" sz="900"/>
              <a:t>ひきこもり</a:t>
            </a:r>
          </a:p>
        </p:txBody>
      </p:sp>
      <p:sp>
        <p:nvSpPr>
          <p:cNvPr id="7" name="テキスト ボックス 6">
            <a:extLst>
              <a:ext uri="{FF2B5EF4-FFF2-40B4-BE49-F238E27FC236}">
                <a16:creationId xmlns:a16="http://schemas.microsoft.com/office/drawing/2014/main" id="{ABE02BA7-1F7D-E21E-FDE0-C14AB20326B1}"/>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37B790A1-9502-F5E7-4467-C060719C9307}"/>
              </a:ext>
            </a:extLst>
          </p:cNvPr>
          <p:cNvGraphicFramePr>
            <a:graphicFrameLocks noGrp="1"/>
          </p:cNvGraphicFramePr>
          <p:nvPr>
            <p:extLst>
              <p:ext uri="{D42A27DB-BD31-4B8C-83A1-F6EECF244321}">
                <p14:modId xmlns:p14="http://schemas.microsoft.com/office/powerpoint/2010/main" val="2916846446"/>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Q28.</a:t>
                      </a:r>
                      <a:r>
                        <a:rPr kumimoji="1" lang="ja-JP" altLang="en-US" sz="1100" b="0">
                          <a:solidFill>
                            <a:schemeClr val="tx1"/>
                          </a:solidFill>
                        </a:rPr>
                        <a:t>　当該拠点を利用する児童が抱えている背景として、該当するものをすべてお選びください。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実際に利用者がいた選択肢について選択してください。（対象者として設定しているが利用が無い選択肢は選ばないでください。）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3143738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利用対象者</a:t>
            </a:r>
            <a:r>
              <a:rPr kumimoji="1" lang="ja-JP" altLang="en-US"/>
              <a:t>　</a:t>
            </a:r>
            <a:r>
              <a:rPr kumimoji="1" lang="en-US" altLang="ja-JP"/>
              <a:t>18</a:t>
            </a:r>
            <a:r>
              <a:rPr kumimoji="1" lang="ja-JP" altLang="en-US"/>
              <a:t>歳以上の支援</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en-US" altLang="ja-JP"/>
              <a:t>18</a:t>
            </a:r>
            <a:r>
              <a:rPr kumimoji="1" lang="ja-JP" altLang="en-US"/>
              <a:t>歳に到達した後の支援として同拠点で継続的に支援している施設が</a:t>
            </a:r>
            <a:r>
              <a:rPr kumimoji="1" lang="en-US" altLang="ja-JP"/>
              <a:t>27.4%</a:t>
            </a:r>
            <a:r>
              <a:rPr kumimoji="1" lang="ja-JP" altLang="en-US"/>
              <a:t>である。一方で特段支援を行っていない施設</a:t>
            </a:r>
            <a:r>
              <a:rPr lang="ja-JP" altLang="en-US"/>
              <a:t>は</a:t>
            </a:r>
            <a:r>
              <a:rPr lang="en-US" altLang="ja-JP"/>
              <a:t>42.5%</a:t>
            </a:r>
            <a:r>
              <a:rPr lang="ja-JP" altLang="en-US"/>
              <a:t>となっている。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2501722163"/>
              </p:ext>
            </p:extLst>
          </p:nvPr>
        </p:nvGraphicFramePr>
        <p:xfrm>
          <a:off x="199555" y="1228714"/>
          <a:ext cx="9505949" cy="92964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Q29.</a:t>
                      </a:r>
                      <a:r>
                        <a:rPr kumimoji="1" lang="ja-JP" altLang="en-US" sz="1100" b="0">
                          <a:solidFill>
                            <a:schemeClr val="tx1"/>
                          </a:solidFill>
                        </a:rPr>
                        <a:t>　</a:t>
                      </a:r>
                      <a:r>
                        <a:rPr kumimoji="1" lang="en-US" altLang="ja-JP" sz="1100" b="0">
                          <a:solidFill>
                            <a:schemeClr val="tx1"/>
                          </a:solidFill>
                        </a:rPr>
                        <a:t>18</a:t>
                      </a:r>
                      <a:r>
                        <a:rPr kumimoji="1" lang="ja-JP" altLang="en-US" sz="1100" b="0">
                          <a:solidFill>
                            <a:schemeClr val="tx1"/>
                          </a:solidFill>
                        </a:rPr>
                        <a:t>歳以上への支援について、ガイドラインにて以下の通りの整理となっています。どのように対応しているか該当するものをすべてお選びください。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ガイドライン引用</a:t>
                      </a:r>
                      <a:r>
                        <a:rPr kumimoji="1" lang="en-US" altLang="ja-JP" sz="1100" b="0">
                          <a:solidFill>
                            <a:schemeClr val="tx1"/>
                          </a:solidFill>
                        </a:rPr>
                        <a:t>】 </a:t>
                      </a:r>
                    </a:p>
                    <a:p>
                      <a:r>
                        <a:rPr kumimoji="1" lang="ja-JP" altLang="en-US" sz="1100" b="0">
                          <a:solidFill>
                            <a:schemeClr val="tx1"/>
                          </a:solidFill>
                        </a:rPr>
                        <a:t>加えて、</a:t>
                      </a:r>
                      <a:r>
                        <a:rPr kumimoji="1" lang="en-US" altLang="ja-JP" sz="1100" b="0">
                          <a:solidFill>
                            <a:schemeClr val="tx1"/>
                          </a:solidFill>
                        </a:rPr>
                        <a:t>18</a:t>
                      </a:r>
                      <a:r>
                        <a:rPr kumimoji="1" lang="ja-JP" altLang="en-US" sz="1100" b="0">
                          <a:solidFill>
                            <a:schemeClr val="tx1"/>
                          </a:solidFill>
                        </a:rPr>
                        <a:t>歳到達後に継続的に支援が必要と認められる場合は、継続利用も可能とするが、本事業の対象は、</a:t>
                      </a:r>
                      <a:r>
                        <a:rPr kumimoji="1" lang="en-US" altLang="ja-JP" sz="1100" b="0">
                          <a:solidFill>
                            <a:schemeClr val="tx1"/>
                          </a:solidFill>
                        </a:rPr>
                        <a:t>18</a:t>
                      </a:r>
                      <a:r>
                        <a:rPr kumimoji="1" lang="ja-JP" altLang="en-US" sz="1100" b="0">
                          <a:solidFill>
                            <a:schemeClr val="tx1"/>
                          </a:solidFill>
                        </a:rPr>
                        <a:t>歳未満であることを踏まえ、年齢やニーズにあったほかの適切な支援が利用できるように、市町村はこども家庭センターを含む関係部署と連携して支援を検討することが必要となります。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CA7F5089-3FBD-E021-397D-36F28966F7F8}"/>
              </a:ext>
            </a:extLst>
          </p:cNvPr>
          <p:cNvPicPr>
            <a:picLocks noChangeAspect="1"/>
          </p:cNvPicPr>
          <p:nvPr/>
        </p:nvPicPr>
        <p:blipFill>
          <a:blip r:embed="rId2"/>
          <a:stretch>
            <a:fillRect/>
          </a:stretch>
        </p:blipFill>
        <p:spPr>
          <a:xfrm>
            <a:off x="122464" y="2617952"/>
            <a:ext cx="8537634" cy="3168000"/>
          </a:xfrm>
          <a:prstGeom prst="rect">
            <a:avLst/>
          </a:prstGeom>
        </p:spPr>
      </p:pic>
    </p:spTree>
    <p:extLst>
      <p:ext uri="{BB962C8B-B14F-4D97-AF65-F5344CB8AC3E}">
        <p14:creationId xmlns:p14="http://schemas.microsoft.com/office/powerpoint/2010/main" val="1902199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73B4F-68C3-B885-B11E-A1BF2C9C38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BE04C6-50E9-8635-5638-CE7E4390F22D}"/>
              </a:ext>
            </a:extLst>
          </p:cNvPr>
          <p:cNvSpPr>
            <a:spLocks noGrp="1"/>
          </p:cNvSpPr>
          <p:nvPr>
            <p:ph type="title"/>
          </p:nvPr>
        </p:nvSpPr>
        <p:spPr/>
        <p:txBody>
          <a:bodyPr/>
          <a:lstStyle/>
          <a:p>
            <a:r>
              <a:rPr lang="ja-JP" altLang="en-US"/>
              <a:t>実施自治体　利用対象者　</a:t>
            </a:r>
            <a:r>
              <a:rPr lang="en-US" altLang="ja-JP"/>
              <a:t>18</a:t>
            </a:r>
            <a:r>
              <a:rPr lang="ja-JP" altLang="en-US"/>
              <a:t>歳以上の支援</a:t>
            </a:r>
            <a:endParaRPr kumimoji="1" lang="ja-JP" altLang="en-US"/>
          </a:p>
        </p:txBody>
      </p:sp>
      <p:sp>
        <p:nvSpPr>
          <p:cNvPr id="3" name="テキスト プレースホルダー 2">
            <a:extLst>
              <a:ext uri="{FF2B5EF4-FFF2-40B4-BE49-F238E27FC236}">
                <a16:creationId xmlns:a16="http://schemas.microsoft.com/office/drawing/2014/main" id="{394D43F8-6AC2-84E0-A59B-2B6FB6D227A2}"/>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BE8B08B9-57EC-F88D-FB57-FB7355EFF222}"/>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85FA61B2-1137-E2E2-12FF-D5AD4CC79958}"/>
              </a:ext>
            </a:extLst>
          </p:cNvPr>
          <p:cNvSpPr txBox="1"/>
          <p:nvPr/>
        </p:nvSpPr>
        <p:spPr>
          <a:xfrm>
            <a:off x="209023" y="2158354"/>
            <a:ext cx="9505949" cy="3908879"/>
          </a:xfrm>
          <a:prstGeom prst="rect">
            <a:avLst/>
          </a:prstGeom>
          <a:solidFill>
            <a:schemeClr val="bg1">
              <a:lumMod val="95000"/>
            </a:schemeClr>
          </a:solidFill>
        </p:spPr>
        <p:txBody>
          <a:bodyPr wrap="square" numCol="2">
            <a:noAutofit/>
          </a:bodyPr>
          <a:lstStyle/>
          <a:p>
            <a:r>
              <a:rPr lang="ja-JP" altLang="en-US" sz="900" b="1"/>
              <a:t>「他の若者向け支援事業に接続している」の自由回答</a:t>
            </a:r>
            <a:endParaRPr lang="en-US" altLang="ja-JP" sz="900" b="1"/>
          </a:p>
          <a:p>
            <a:pPr marL="171450" indent="-171450">
              <a:buFont typeface="Arial" panose="020B0604020202020204" pitchFamily="34" charset="0"/>
              <a:buChar char="•"/>
            </a:pPr>
            <a:r>
              <a:rPr lang="ja-JP" altLang="en-US" sz="900"/>
              <a:t>若者支援事業　（ひきこもり支援、就労サポート）</a:t>
            </a:r>
          </a:p>
          <a:p>
            <a:pPr marL="171450" indent="-171450">
              <a:buFont typeface="Arial" panose="020B0604020202020204" pitchFamily="34" charset="0"/>
              <a:buChar char="•"/>
            </a:pPr>
            <a:r>
              <a:rPr lang="ja-JP" altLang="en-US" sz="900"/>
              <a:t>若者自立・就労支援事業</a:t>
            </a:r>
          </a:p>
          <a:p>
            <a:pPr marL="171450" indent="-171450">
              <a:buFont typeface="Arial" panose="020B0604020202020204" pitchFamily="34" charset="0"/>
              <a:buChar char="•"/>
            </a:pPr>
            <a:r>
              <a:rPr lang="ja-JP" altLang="en-US" sz="900"/>
              <a:t>労働福祉センター、授産施設など</a:t>
            </a:r>
          </a:p>
          <a:p>
            <a:pPr marL="171450" indent="-171450">
              <a:buFont typeface="Arial" panose="020B0604020202020204" pitchFamily="34" charset="0"/>
              <a:buChar char="•"/>
            </a:pPr>
            <a:r>
              <a:rPr lang="ja-JP" altLang="en-US" sz="900"/>
              <a:t>子ども若者自立支援総合推進事業</a:t>
            </a:r>
          </a:p>
          <a:p>
            <a:pPr marL="171450" indent="-171450">
              <a:buFont typeface="Arial" panose="020B0604020202020204" pitchFamily="34" charset="0"/>
              <a:buChar char="•"/>
            </a:pPr>
            <a:r>
              <a:rPr lang="ja-JP" altLang="en-US" sz="900"/>
              <a:t>こども・若者居場所支援事業</a:t>
            </a:r>
          </a:p>
          <a:p>
            <a:pPr marL="171450" indent="-171450">
              <a:buFont typeface="Arial" panose="020B0604020202020204" pitchFamily="34" charset="0"/>
              <a:buChar char="•"/>
            </a:pPr>
            <a:r>
              <a:rPr lang="ja-JP" altLang="en-US" sz="900"/>
              <a:t>若者の自立を支援する事業</a:t>
            </a:r>
          </a:p>
          <a:p>
            <a:pPr marL="171450" indent="-171450">
              <a:buFont typeface="Arial" panose="020B0604020202020204" pitchFamily="34" charset="0"/>
              <a:buChar char="•"/>
            </a:pPr>
            <a:r>
              <a:rPr lang="ja-JP" altLang="en-US" sz="900"/>
              <a:t>中退防止支援事業</a:t>
            </a:r>
          </a:p>
          <a:p>
            <a:pPr marL="171450" indent="-171450">
              <a:buFont typeface="Arial" panose="020B0604020202020204" pitchFamily="34" charset="0"/>
              <a:buChar char="•"/>
            </a:pPr>
            <a:r>
              <a:rPr lang="ja-JP" altLang="en-US" sz="900"/>
              <a:t>子ども・若者自立支援センター</a:t>
            </a:r>
          </a:p>
          <a:p>
            <a:pPr marL="171450" indent="-171450">
              <a:buFont typeface="Arial" panose="020B0604020202020204" pitchFamily="34" charset="0"/>
              <a:buChar char="•"/>
            </a:pPr>
            <a:r>
              <a:rPr lang="ja-JP" altLang="en-US" sz="900"/>
              <a:t>こども若者家庭センター</a:t>
            </a:r>
          </a:p>
          <a:p>
            <a:endParaRPr lang="en-US" altLang="ja-JP" sz="900"/>
          </a:p>
          <a:p>
            <a:endParaRPr lang="en-US" altLang="ja-JP" sz="900"/>
          </a:p>
          <a:p>
            <a:r>
              <a:rPr lang="ja-JP" altLang="en-US" sz="900" b="1"/>
              <a:t>「その他の支援事業に接続している」の自由回答</a:t>
            </a:r>
            <a:endParaRPr lang="en-US" altLang="ja-JP" sz="900" b="1"/>
          </a:p>
          <a:p>
            <a:pPr marL="171450" indent="-171450">
              <a:buFont typeface="Arial" panose="020B0604020202020204" pitchFamily="34" charset="0"/>
              <a:buChar char="•"/>
            </a:pPr>
            <a:r>
              <a:rPr lang="ja-JP" altLang="en-US" sz="900"/>
              <a:t>重層的支援体制整備事業</a:t>
            </a:r>
          </a:p>
          <a:p>
            <a:pPr marL="171450" indent="-171450">
              <a:buFont typeface="Arial" panose="020B0604020202020204" pitchFamily="34" charset="0"/>
              <a:buChar char="•"/>
            </a:pPr>
            <a:r>
              <a:rPr lang="ja-JP" altLang="en-US" sz="900"/>
              <a:t>就労支援</a:t>
            </a:r>
            <a:r>
              <a:rPr lang="en-US" altLang="ja-JP" sz="900"/>
              <a:t>A</a:t>
            </a:r>
            <a:r>
              <a:rPr lang="ja-JP" altLang="en-US" sz="900"/>
              <a:t>型作業所</a:t>
            </a:r>
          </a:p>
          <a:p>
            <a:pPr marL="171450" indent="-171450">
              <a:buFont typeface="Arial" panose="020B0604020202020204" pitchFamily="34" charset="0"/>
              <a:buChar char="•"/>
            </a:pPr>
            <a:r>
              <a:rPr lang="ja-JP" altLang="en-US" sz="900"/>
              <a:t>ひきこもり支援推進事業</a:t>
            </a:r>
          </a:p>
          <a:p>
            <a:pPr marL="171450" indent="-171450">
              <a:buFont typeface="Arial" panose="020B0604020202020204" pitchFamily="34" charset="0"/>
              <a:buChar char="•"/>
            </a:pPr>
            <a:r>
              <a:rPr lang="ja-JP" altLang="en-US" sz="900"/>
              <a:t>重層的体制整備事業</a:t>
            </a:r>
          </a:p>
          <a:p>
            <a:pPr marL="171450" indent="-171450">
              <a:buFont typeface="Arial" panose="020B0604020202020204" pitchFamily="34" charset="0"/>
              <a:buChar char="•"/>
            </a:pPr>
            <a:r>
              <a:rPr lang="ja-JP" altLang="en-US" sz="900"/>
              <a:t>ひきこもりサポート事業</a:t>
            </a:r>
            <a:endParaRPr lang="en-US" altLang="ja-JP" sz="900"/>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r>
              <a:rPr lang="ja-JP" altLang="en-US" sz="900" b="1"/>
              <a:t>「その他」の自由回答</a:t>
            </a:r>
          </a:p>
          <a:p>
            <a:pPr marL="171450" indent="-171450">
              <a:buFont typeface="Arial" panose="020B0604020202020204" pitchFamily="34" charset="0"/>
              <a:buChar char="•"/>
            </a:pPr>
            <a:r>
              <a:rPr lang="ja-JP" altLang="en-US" sz="900"/>
              <a:t>利用登録はないが、相談として対応している。</a:t>
            </a:r>
          </a:p>
          <a:p>
            <a:pPr marL="171450" indent="-171450">
              <a:buFont typeface="Arial" panose="020B0604020202020204" pitchFamily="34" charset="0"/>
              <a:buChar char="•"/>
            </a:pPr>
            <a:r>
              <a:rPr lang="ja-JP" altLang="en-US" sz="900"/>
              <a:t>民生課（福祉係</a:t>
            </a:r>
            <a:r>
              <a:rPr lang="en-US" altLang="ja-JP" sz="900"/>
              <a:t>,</a:t>
            </a:r>
            <a:r>
              <a:rPr lang="ja-JP" altLang="en-US" sz="900"/>
              <a:t>地域包括）、民生委員、</a:t>
            </a:r>
          </a:p>
          <a:p>
            <a:pPr marL="171450" indent="-171450">
              <a:buFont typeface="Arial" panose="020B0604020202020204" pitchFamily="34" charset="0"/>
              <a:buChar char="•"/>
            </a:pPr>
            <a:r>
              <a:rPr lang="ja-JP" altLang="en-US" sz="900"/>
              <a:t>本項目の事例がない</a:t>
            </a:r>
          </a:p>
          <a:p>
            <a:pPr marL="171450" indent="-171450">
              <a:buFont typeface="Arial" panose="020B0604020202020204" pitchFamily="34" charset="0"/>
              <a:buChar char="•"/>
            </a:pPr>
            <a:r>
              <a:rPr lang="ja-JP" altLang="en-US" sz="900"/>
              <a:t>特に支援はしないが、居場所として受け入れている。（支援員と一緒に児童と遊んでくれる。）</a:t>
            </a:r>
          </a:p>
          <a:p>
            <a:pPr marL="171450" indent="-171450">
              <a:buFont typeface="Arial" panose="020B0604020202020204" pitchFamily="34" charset="0"/>
              <a:buChar char="•"/>
            </a:pPr>
            <a:r>
              <a:rPr lang="ja-JP" altLang="en-US" sz="900"/>
              <a:t>当機構が実施する若者の居場所事業</a:t>
            </a:r>
          </a:p>
          <a:p>
            <a:pPr marL="171450" indent="-171450">
              <a:buFont typeface="Arial" panose="020B0604020202020204" pitchFamily="34" charset="0"/>
              <a:buChar char="•"/>
            </a:pPr>
            <a:r>
              <a:rPr lang="ja-JP" altLang="en-US" sz="900"/>
              <a:t>地域活動支援センターにつないでいる。</a:t>
            </a:r>
          </a:p>
          <a:p>
            <a:pPr marL="171450" indent="-171450">
              <a:buFont typeface="Arial" panose="020B0604020202020204" pitchFamily="34" charset="0"/>
              <a:buChar char="•"/>
            </a:pPr>
            <a:r>
              <a:rPr lang="ja-JP" altLang="en-US" sz="900"/>
              <a:t>児相開設後は、社会的養護自立支援拠点と連携する   </a:t>
            </a:r>
          </a:p>
          <a:p>
            <a:pPr marL="171450" indent="-171450">
              <a:buFont typeface="Arial" panose="020B0604020202020204" pitchFamily="34" charset="0"/>
              <a:buChar char="•"/>
            </a:pPr>
            <a:r>
              <a:rPr lang="ja-JP" altLang="en-US" sz="900"/>
              <a:t>支援対象年齢の範囲外となるときではなく、入所時から子ども家庭センター及び教育部局と情報共有し、早期に適切な支援につながるよう注力しています。</a:t>
            </a:r>
          </a:p>
          <a:p>
            <a:pPr marL="171450" indent="-171450">
              <a:buFont typeface="Arial" panose="020B0604020202020204" pitchFamily="34" charset="0"/>
              <a:buChar char="•"/>
            </a:pPr>
            <a:r>
              <a:rPr lang="ja-JP" altLang="en-US" sz="900"/>
              <a:t>個別に応じた支援事業（障害者支援など）に接続</a:t>
            </a:r>
          </a:p>
          <a:p>
            <a:pPr marL="171450" indent="-171450">
              <a:buFont typeface="Arial" panose="020B0604020202020204" pitchFamily="34" charset="0"/>
              <a:buChar char="•"/>
            </a:pPr>
            <a:r>
              <a:rPr lang="ja-JP" altLang="en-US" sz="900"/>
              <a:t>現在は該当する事例がないため実施はないが、将来的には継続支援や他事業へのリファーなどの実施を視野に入れている。</a:t>
            </a:r>
          </a:p>
          <a:p>
            <a:pPr marL="171450" indent="-171450">
              <a:buFont typeface="Arial" panose="020B0604020202020204" pitchFamily="34" charset="0"/>
              <a:buChar char="•"/>
            </a:pPr>
            <a:r>
              <a:rPr lang="ja-JP" altLang="en-US" sz="900"/>
              <a:t>原則小学校低学年を利用対象者としている。</a:t>
            </a:r>
          </a:p>
          <a:p>
            <a:pPr marL="171450" indent="-171450">
              <a:buFont typeface="Arial" panose="020B0604020202020204" pitchFamily="34" charset="0"/>
              <a:buChar char="•"/>
            </a:pPr>
            <a:r>
              <a:rPr lang="ja-JP" altLang="en-US" sz="900"/>
              <a:t>まだ実績はないが、支援事業所等につないでいく</a:t>
            </a:r>
          </a:p>
          <a:p>
            <a:pPr marL="171450" indent="-171450">
              <a:buFont typeface="Arial" panose="020B0604020202020204" pitchFamily="34" charset="0"/>
              <a:buChar char="•"/>
            </a:pPr>
            <a:r>
              <a:rPr lang="ja-JP" altLang="en-US" sz="900"/>
              <a:t>まだ該当はないが、必要と思われる支援に繋げていく予定。</a:t>
            </a:r>
          </a:p>
          <a:p>
            <a:pPr marL="171450" indent="-171450">
              <a:buFont typeface="Arial" panose="020B0604020202020204" pitchFamily="34" charset="0"/>
              <a:buChar char="•"/>
            </a:pPr>
            <a:r>
              <a:rPr lang="ja-JP" altLang="en-US" sz="900"/>
              <a:t>まだ</a:t>
            </a:r>
            <a:r>
              <a:rPr lang="en-US" altLang="ja-JP" sz="900"/>
              <a:t>18</a:t>
            </a:r>
            <a:r>
              <a:rPr lang="ja-JP" altLang="en-US" sz="900"/>
              <a:t>歳到達の事例がないため実績なし</a:t>
            </a:r>
          </a:p>
          <a:p>
            <a:pPr marL="171450" indent="-171450">
              <a:buFont typeface="Arial" panose="020B0604020202020204" pitchFamily="34" charset="0"/>
              <a:buChar char="•"/>
            </a:pPr>
            <a:r>
              <a:rPr lang="ja-JP" altLang="en-US" sz="900"/>
              <a:t>こども家庭センターで支援や見守りを継続している。</a:t>
            </a:r>
          </a:p>
          <a:p>
            <a:pPr marL="171450" indent="-171450">
              <a:buFont typeface="Arial" panose="020B0604020202020204" pitchFamily="34" charset="0"/>
              <a:buChar char="•"/>
            </a:pPr>
            <a:r>
              <a:rPr lang="en-US" altLang="ja-JP" sz="900"/>
              <a:t>18</a:t>
            </a:r>
            <a:r>
              <a:rPr lang="ja-JP" altLang="en-US" sz="900"/>
              <a:t>歳以上となる対象者の利用がまだない。</a:t>
            </a:r>
          </a:p>
          <a:p>
            <a:endParaRPr lang="ja-JP" altLang="en-US" sz="900"/>
          </a:p>
        </p:txBody>
      </p:sp>
      <p:sp>
        <p:nvSpPr>
          <p:cNvPr id="7" name="テキスト ボックス 6">
            <a:extLst>
              <a:ext uri="{FF2B5EF4-FFF2-40B4-BE49-F238E27FC236}">
                <a16:creationId xmlns:a16="http://schemas.microsoft.com/office/drawing/2014/main" id="{792DA393-CC7B-17EC-D413-E45A12C3095C}"/>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789C1578-38A6-5A8C-A869-800A21E989B7}"/>
              </a:ext>
            </a:extLst>
          </p:cNvPr>
          <p:cNvGraphicFramePr>
            <a:graphicFrameLocks noGrp="1"/>
          </p:cNvGraphicFramePr>
          <p:nvPr>
            <p:extLst>
              <p:ext uri="{D42A27DB-BD31-4B8C-83A1-F6EECF244321}">
                <p14:modId xmlns:p14="http://schemas.microsoft.com/office/powerpoint/2010/main" val="1159800596"/>
              </p:ext>
            </p:extLst>
          </p:nvPr>
        </p:nvGraphicFramePr>
        <p:xfrm>
          <a:off x="199555" y="1228714"/>
          <a:ext cx="9505949" cy="92964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Q29.</a:t>
                      </a:r>
                      <a:r>
                        <a:rPr kumimoji="1" lang="ja-JP" altLang="en-US" sz="1100" b="0">
                          <a:solidFill>
                            <a:schemeClr val="tx1"/>
                          </a:solidFill>
                        </a:rPr>
                        <a:t>　</a:t>
                      </a:r>
                      <a:r>
                        <a:rPr kumimoji="1" lang="en-US" altLang="ja-JP" sz="1100" b="0">
                          <a:solidFill>
                            <a:schemeClr val="tx1"/>
                          </a:solidFill>
                        </a:rPr>
                        <a:t>18</a:t>
                      </a:r>
                      <a:r>
                        <a:rPr kumimoji="1" lang="ja-JP" altLang="en-US" sz="1100" b="0">
                          <a:solidFill>
                            <a:schemeClr val="tx1"/>
                          </a:solidFill>
                        </a:rPr>
                        <a:t>歳以上への支援について、ガイドラインにて以下の通りの整理となっています。どのように対応しているか該当するものをすべてお選びください。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ガイドライン引用</a:t>
                      </a:r>
                      <a:r>
                        <a:rPr kumimoji="1" lang="en-US" altLang="ja-JP" sz="1100" b="0">
                          <a:solidFill>
                            <a:schemeClr val="tx1"/>
                          </a:solidFill>
                        </a:rPr>
                        <a:t>】 </a:t>
                      </a:r>
                    </a:p>
                    <a:p>
                      <a:r>
                        <a:rPr kumimoji="1" lang="ja-JP" altLang="en-US" sz="1100" b="0">
                          <a:solidFill>
                            <a:schemeClr val="tx1"/>
                          </a:solidFill>
                        </a:rPr>
                        <a:t>加えて、</a:t>
                      </a:r>
                      <a:r>
                        <a:rPr kumimoji="1" lang="en-US" altLang="ja-JP" sz="1100" b="0">
                          <a:solidFill>
                            <a:schemeClr val="tx1"/>
                          </a:solidFill>
                        </a:rPr>
                        <a:t>18</a:t>
                      </a:r>
                      <a:r>
                        <a:rPr kumimoji="1" lang="ja-JP" altLang="en-US" sz="1100" b="0">
                          <a:solidFill>
                            <a:schemeClr val="tx1"/>
                          </a:solidFill>
                        </a:rPr>
                        <a:t>歳到達後に継続的に支援が必要と認められる場合は、継続利用も可能とするが、本事業の対象は、</a:t>
                      </a:r>
                      <a:r>
                        <a:rPr kumimoji="1" lang="en-US" altLang="ja-JP" sz="1100" b="0">
                          <a:solidFill>
                            <a:schemeClr val="tx1"/>
                          </a:solidFill>
                        </a:rPr>
                        <a:t>18</a:t>
                      </a:r>
                      <a:r>
                        <a:rPr kumimoji="1" lang="ja-JP" altLang="en-US" sz="1100" b="0">
                          <a:solidFill>
                            <a:schemeClr val="tx1"/>
                          </a:solidFill>
                        </a:rPr>
                        <a:t>歳未満であることを踏まえ、年齢やニーズにあったほかの適切な支援が利用できるように、市町村はこども家庭センターを含む関係部署と連携して支援を検討することが必要となります。</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7404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利用対象者</a:t>
            </a:r>
            <a:r>
              <a:rPr kumimoji="1" lang="ja-JP" altLang="en-US"/>
              <a:t>　障害・困難や課題を抱えた児童</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児童が抱える障害・困難や課題として学習の遅れ（</a:t>
            </a:r>
            <a:r>
              <a:rPr kumimoji="1" lang="en-US" altLang="ja-JP"/>
              <a:t>89.6%</a:t>
            </a:r>
            <a:r>
              <a:rPr kumimoji="1" lang="ja-JP" altLang="en-US"/>
              <a:t>）、発達障害（</a:t>
            </a:r>
            <a:r>
              <a:rPr kumimoji="1" lang="en-US" altLang="ja-JP"/>
              <a:t>87.7%</a:t>
            </a:r>
            <a:r>
              <a:rPr kumimoji="1" lang="ja-JP" altLang="en-US"/>
              <a:t>）が多くの施設で挙げられている。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536122304"/>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Q30.</a:t>
                      </a:r>
                      <a:r>
                        <a:rPr kumimoji="1" lang="ja-JP" altLang="en-US" sz="1100" b="0">
                          <a:solidFill>
                            <a:schemeClr val="tx1"/>
                          </a:solidFill>
                        </a:rPr>
                        <a:t>　実際の利用者の中に、以下のような障害や困難・課題などを抱えた児童はいますか。該当するものをすべてお選びください。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今の利用者だけでなく過去にいた、という場合も含めてご回答ください。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5D523980-D0BB-F297-5116-413C671E3057}"/>
              </a:ext>
            </a:extLst>
          </p:cNvPr>
          <p:cNvPicPr>
            <a:picLocks noChangeAspect="1"/>
          </p:cNvPicPr>
          <p:nvPr/>
        </p:nvPicPr>
        <p:blipFill>
          <a:blip r:embed="rId2"/>
          <a:stretch>
            <a:fillRect/>
          </a:stretch>
        </p:blipFill>
        <p:spPr>
          <a:xfrm>
            <a:off x="690155" y="1948945"/>
            <a:ext cx="7741920" cy="4396740"/>
          </a:xfrm>
          <a:prstGeom prst="rect">
            <a:avLst/>
          </a:prstGeom>
        </p:spPr>
      </p:pic>
    </p:spTree>
    <p:extLst>
      <p:ext uri="{BB962C8B-B14F-4D97-AF65-F5344CB8AC3E}">
        <p14:creationId xmlns:p14="http://schemas.microsoft.com/office/powerpoint/2010/main" val="2336641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FC04-619F-B354-89FB-539153CCDD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2DD08F-866F-6E13-6B1A-4B4ED49140D1}"/>
              </a:ext>
            </a:extLst>
          </p:cNvPr>
          <p:cNvSpPr>
            <a:spLocks noGrp="1"/>
          </p:cNvSpPr>
          <p:nvPr>
            <p:ph type="title"/>
          </p:nvPr>
        </p:nvSpPr>
        <p:spPr/>
        <p:txBody>
          <a:bodyPr/>
          <a:lstStyle/>
          <a:p>
            <a:r>
              <a:rPr lang="ja-JP" altLang="en-US"/>
              <a:t>実施自治体　利用対象者　障害・困難や課題を抱えた児童</a:t>
            </a:r>
            <a:endParaRPr kumimoji="1" lang="ja-JP" altLang="en-US"/>
          </a:p>
        </p:txBody>
      </p:sp>
      <p:sp>
        <p:nvSpPr>
          <p:cNvPr id="3" name="テキスト プレースホルダー 2">
            <a:extLst>
              <a:ext uri="{FF2B5EF4-FFF2-40B4-BE49-F238E27FC236}">
                <a16:creationId xmlns:a16="http://schemas.microsoft.com/office/drawing/2014/main" id="{3BCF3D2E-167E-53C4-46A8-F34DA720B754}"/>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5C6228D0-B947-3CCC-F26D-CFE47C49EE1F}"/>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6B6E640F-D54F-75AC-0A14-A6FE7FF0418D}"/>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愛着の課題</a:t>
            </a:r>
          </a:p>
          <a:p>
            <a:pPr marL="171450" indent="-171450">
              <a:buFont typeface="Arial" panose="020B0604020202020204" pitchFamily="34" charset="0"/>
              <a:buChar char="•"/>
            </a:pPr>
            <a:r>
              <a:rPr lang="ja-JP" altLang="en-US" sz="900"/>
              <a:t>親の介護、看護　（ヤングケアラー）</a:t>
            </a:r>
          </a:p>
          <a:p>
            <a:pPr marL="171450" indent="-171450">
              <a:buFont typeface="Arial" panose="020B0604020202020204" pitchFamily="34" charset="0"/>
              <a:buChar char="•"/>
            </a:pPr>
            <a:r>
              <a:rPr lang="ja-JP" altLang="en-US" sz="900"/>
              <a:t>虐待ケース</a:t>
            </a:r>
          </a:p>
          <a:p>
            <a:pPr marL="171450" indent="-171450">
              <a:buFont typeface="Arial" panose="020B0604020202020204" pitchFamily="34" charset="0"/>
              <a:buChar char="•"/>
            </a:pPr>
            <a:r>
              <a:rPr lang="ja-JP" altLang="en-US" sz="900"/>
              <a:t>多様な児童のニーズに対応</a:t>
            </a:r>
          </a:p>
          <a:p>
            <a:pPr marL="171450" indent="-171450">
              <a:buFont typeface="Arial" panose="020B0604020202020204" pitchFamily="34" charset="0"/>
              <a:buChar char="•"/>
            </a:pPr>
            <a:r>
              <a:rPr lang="ja-JP" altLang="en-US" sz="900"/>
              <a:t>性的マイノリティ</a:t>
            </a:r>
          </a:p>
          <a:p>
            <a:pPr marL="171450" indent="-171450">
              <a:buFont typeface="Arial" panose="020B0604020202020204" pitchFamily="34" charset="0"/>
              <a:buChar char="•"/>
            </a:pPr>
            <a:r>
              <a:rPr lang="ja-JP" altLang="en-US" sz="900"/>
              <a:t>愛着に課題を抱えた児童が大半を占めている。</a:t>
            </a:r>
          </a:p>
          <a:p>
            <a:pPr marL="171450" indent="-171450">
              <a:buFont typeface="Arial" panose="020B0604020202020204" pitchFamily="34" charset="0"/>
              <a:buChar char="•"/>
            </a:pPr>
            <a:r>
              <a:rPr lang="ja-JP" altLang="en-US" sz="900"/>
              <a:t>家族からの心理的・身体的虐待経験、ネグレクトの環境下にある</a:t>
            </a:r>
          </a:p>
          <a:p>
            <a:pPr marL="171450" indent="-171450">
              <a:buFont typeface="Arial" panose="020B0604020202020204" pitchFamily="34" charset="0"/>
              <a:buChar char="•"/>
            </a:pPr>
            <a:r>
              <a:rPr lang="ja-JP" altLang="en-US" sz="900"/>
              <a:t>ヤングケアラー、発達障害疑い</a:t>
            </a:r>
          </a:p>
          <a:p>
            <a:pPr marL="171450" indent="-171450">
              <a:buFont typeface="Arial" panose="020B0604020202020204" pitchFamily="34" charset="0"/>
              <a:buChar char="•"/>
            </a:pPr>
            <a:r>
              <a:rPr lang="ja-JP" altLang="en-US" sz="900"/>
              <a:t>家庭環境</a:t>
            </a:r>
          </a:p>
          <a:p>
            <a:pPr marL="171450" indent="-171450">
              <a:buFont typeface="Arial" panose="020B0604020202020204" pitchFamily="34" charset="0"/>
              <a:buChar char="•"/>
            </a:pPr>
            <a:r>
              <a:rPr lang="ja-JP" altLang="en-US" sz="900"/>
              <a:t>社会経験の少なさによる精神的な幼さ、知識の少なさ</a:t>
            </a:r>
          </a:p>
          <a:p>
            <a:pPr marL="171450" indent="-171450">
              <a:buFont typeface="Arial" panose="020B0604020202020204" pitchFamily="34" charset="0"/>
              <a:buChar char="•"/>
            </a:pPr>
            <a:r>
              <a:rPr lang="ja-JP" altLang="en-US" sz="900"/>
              <a:t>不登校</a:t>
            </a:r>
          </a:p>
        </p:txBody>
      </p:sp>
      <p:sp>
        <p:nvSpPr>
          <p:cNvPr id="7" name="テキスト ボックス 6">
            <a:extLst>
              <a:ext uri="{FF2B5EF4-FFF2-40B4-BE49-F238E27FC236}">
                <a16:creationId xmlns:a16="http://schemas.microsoft.com/office/drawing/2014/main" id="{BD79D559-8BC3-1A86-359F-9D8D33BBCA72}"/>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03ECE287-7672-C845-F095-0C8752975BEE}"/>
              </a:ext>
            </a:extLst>
          </p:cNvPr>
          <p:cNvGraphicFramePr>
            <a:graphicFrameLocks noGrp="1"/>
          </p:cNvGraphicFramePr>
          <p:nvPr>
            <p:extLst>
              <p:ext uri="{D42A27DB-BD31-4B8C-83A1-F6EECF244321}">
                <p14:modId xmlns:p14="http://schemas.microsoft.com/office/powerpoint/2010/main" val="1599405320"/>
              </p:ext>
            </p:extLst>
          </p:nvPr>
        </p:nvGraphicFramePr>
        <p:xfrm>
          <a:off x="199555" y="1228714"/>
          <a:ext cx="9505949" cy="59436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Q30.</a:t>
                      </a:r>
                      <a:r>
                        <a:rPr kumimoji="1" lang="ja-JP" altLang="en-US" sz="1100" b="0">
                          <a:solidFill>
                            <a:schemeClr val="tx1"/>
                          </a:solidFill>
                        </a:rPr>
                        <a:t>　実際の利用者の中に、以下のような障害や困難・課題などを抱えた児童はいますか。該当するものをすべてお選びください。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en-US" altLang="ja-JP" sz="1100" b="0">
                          <a:solidFill>
                            <a:schemeClr val="tx1"/>
                          </a:solidFill>
                        </a:rPr>
                        <a:t>※</a:t>
                      </a:r>
                      <a:r>
                        <a:rPr kumimoji="1" lang="ja-JP" altLang="en-US" sz="1100" b="0">
                          <a:solidFill>
                            <a:schemeClr val="tx1"/>
                          </a:solidFill>
                        </a:rPr>
                        <a:t>今の利用者だけでなく過去にいた、という場合も含めてご回答ください。</a:t>
                      </a:r>
                      <a:endParaRPr kumimoji="1" lang="en-US" altLang="ja-JP" sz="1100" b="0">
                        <a:solidFill>
                          <a:schemeClr val="tx1"/>
                        </a:solidFill>
                      </a:endParaRP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990604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支援の流れ　利用までの流入経路</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利用にあったっての相談については学校や保護者からの相談、母子保健・児童福祉機能からの相談が多い。</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186282059"/>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Q31.</a:t>
                      </a:r>
                      <a:r>
                        <a:rPr kumimoji="1" lang="ja-JP" altLang="en-US" sz="1100" b="0">
                          <a:solidFill>
                            <a:schemeClr val="tx1"/>
                          </a:solidFill>
                        </a:rPr>
                        <a:t>　当該拠点の事業者が利用にあたって相談を受けるまでの流入経路について該当するものをすべてお選びください。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0F9112F0-B957-8AEE-7745-FDE6D44FDE89}"/>
              </a:ext>
            </a:extLst>
          </p:cNvPr>
          <p:cNvPicPr>
            <a:picLocks noChangeAspect="1"/>
          </p:cNvPicPr>
          <p:nvPr/>
        </p:nvPicPr>
        <p:blipFill>
          <a:blip r:embed="rId2"/>
          <a:stretch>
            <a:fillRect/>
          </a:stretch>
        </p:blipFill>
        <p:spPr>
          <a:xfrm>
            <a:off x="251144" y="1814402"/>
            <a:ext cx="9144363" cy="3843152"/>
          </a:xfrm>
          <a:prstGeom prst="rect">
            <a:avLst/>
          </a:prstGeom>
        </p:spPr>
      </p:pic>
    </p:spTree>
    <p:extLst>
      <p:ext uri="{BB962C8B-B14F-4D97-AF65-F5344CB8AC3E}">
        <p14:creationId xmlns:p14="http://schemas.microsoft.com/office/powerpoint/2010/main" val="3540705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868D-E124-9BBF-E2D2-53940358242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FC753C-8381-3FEB-5D0D-D38502432E36}"/>
              </a:ext>
            </a:extLst>
          </p:cNvPr>
          <p:cNvSpPr>
            <a:spLocks noGrp="1"/>
          </p:cNvSpPr>
          <p:nvPr>
            <p:ph type="title"/>
          </p:nvPr>
        </p:nvSpPr>
        <p:spPr/>
        <p:txBody>
          <a:bodyPr/>
          <a:lstStyle/>
          <a:p>
            <a:r>
              <a:rPr lang="ja-JP" altLang="en-US"/>
              <a:t>実施自治体　支援の流れ　利用までの流入経路</a:t>
            </a:r>
            <a:endParaRPr kumimoji="1" lang="ja-JP" altLang="en-US"/>
          </a:p>
        </p:txBody>
      </p:sp>
      <p:sp>
        <p:nvSpPr>
          <p:cNvPr id="3" name="テキスト プレースホルダー 2">
            <a:extLst>
              <a:ext uri="{FF2B5EF4-FFF2-40B4-BE49-F238E27FC236}">
                <a16:creationId xmlns:a16="http://schemas.microsoft.com/office/drawing/2014/main" id="{6DDD074C-068A-0CB1-F541-7CE25C125C6B}"/>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23715A72-88DB-B250-65BE-388D6463330B}"/>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742DDA82-AA41-C3DC-2FFE-67A1775018DE}"/>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要対協ケースの中から、児童育成支援拠点事業を利用したほうが良い家庭を選定し、利用勧奨する</a:t>
            </a:r>
          </a:p>
          <a:p>
            <a:pPr marL="171450" indent="-171450">
              <a:buFont typeface="Arial" panose="020B0604020202020204" pitchFamily="34" charset="0"/>
              <a:buChar char="•"/>
            </a:pPr>
            <a:r>
              <a:rPr lang="ja-JP" altLang="en-US" sz="900"/>
              <a:t>民生児童委員からの相談、子ども園から就学前に相談</a:t>
            </a:r>
          </a:p>
          <a:p>
            <a:pPr marL="171450" indent="-171450">
              <a:buFont typeface="Arial" panose="020B0604020202020204" pitchFamily="34" charset="0"/>
              <a:buChar char="•"/>
            </a:pPr>
            <a:r>
              <a:rPr lang="ja-JP" altLang="en-US" sz="900"/>
              <a:t>放課後児童クラブ経由</a:t>
            </a:r>
          </a:p>
          <a:p>
            <a:pPr marL="171450" indent="-171450">
              <a:buFont typeface="Arial" panose="020B0604020202020204" pitchFamily="34" charset="0"/>
              <a:buChar char="•"/>
            </a:pPr>
            <a:r>
              <a:rPr lang="ja-JP" altLang="en-US" sz="900"/>
              <a:t>保護者の情報共有（口コミ）</a:t>
            </a:r>
          </a:p>
          <a:p>
            <a:pPr marL="171450" indent="-171450">
              <a:buFont typeface="Arial" panose="020B0604020202020204" pitchFamily="34" charset="0"/>
              <a:buChar char="•"/>
            </a:pPr>
            <a:r>
              <a:rPr lang="ja-JP" altLang="en-US" sz="900"/>
              <a:t>地域住民</a:t>
            </a:r>
          </a:p>
          <a:p>
            <a:pPr marL="171450" indent="-171450">
              <a:buFont typeface="Arial" panose="020B0604020202020204" pitchFamily="34" charset="0"/>
              <a:buChar char="•"/>
            </a:pPr>
            <a:r>
              <a:rPr lang="ja-JP" altLang="en-US" sz="900"/>
              <a:t>地域子育て支援拠点事業、児童館、保育園など地域の児童施設</a:t>
            </a:r>
          </a:p>
          <a:p>
            <a:pPr marL="171450" indent="-171450">
              <a:buFont typeface="Arial" panose="020B0604020202020204" pitchFamily="34" charset="0"/>
              <a:buChar char="•"/>
            </a:pPr>
            <a:r>
              <a:rPr lang="ja-JP" altLang="en-US" sz="900"/>
              <a:t>祖父母、介護サービス事業所</a:t>
            </a:r>
          </a:p>
          <a:p>
            <a:pPr marL="171450" indent="-171450">
              <a:buFont typeface="Arial" panose="020B0604020202020204" pitchFamily="34" charset="0"/>
              <a:buChar char="•"/>
            </a:pPr>
            <a:r>
              <a:rPr lang="ja-JP" altLang="en-US" sz="900"/>
              <a:t>自治体職員からの利用提案</a:t>
            </a:r>
          </a:p>
          <a:p>
            <a:pPr marL="171450" indent="-171450">
              <a:buFont typeface="Arial" panose="020B0604020202020204" pitchFamily="34" charset="0"/>
              <a:buChar char="•"/>
            </a:pPr>
            <a:r>
              <a:rPr lang="ja-JP" altLang="en-US" sz="900"/>
              <a:t>支援対象児童等見守り強化事業、地域自殺対策強化事業、要保護児童対策地域協議会などからつながる。</a:t>
            </a:r>
          </a:p>
          <a:p>
            <a:pPr marL="171450" indent="-171450">
              <a:buFont typeface="Arial" panose="020B0604020202020204" pitchFamily="34" charset="0"/>
              <a:buChar char="•"/>
            </a:pPr>
            <a:r>
              <a:rPr lang="ja-JP" altLang="en-US" sz="900"/>
              <a:t>市役所からの委託事業であり、市からの相談</a:t>
            </a:r>
          </a:p>
          <a:p>
            <a:pPr marL="171450" indent="-171450">
              <a:buFont typeface="Arial" panose="020B0604020202020204" pitchFamily="34" charset="0"/>
              <a:buChar char="•"/>
            </a:pPr>
            <a:r>
              <a:rPr lang="ja-JP" altLang="en-US" sz="900"/>
              <a:t>子ども家庭支援センターからの相談、事業所の実施する別事業からの紹介</a:t>
            </a:r>
          </a:p>
          <a:p>
            <a:pPr marL="171450" indent="-171450">
              <a:buFont typeface="Arial" panose="020B0604020202020204" pitchFamily="34" charset="0"/>
              <a:buChar char="•"/>
            </a:pPr>
            <a:r>
              <a:rPr lang="ja-JP" altLang="en-US" sz="900"/>
              <a:t>子どもに関わる支援者からの相談</a:t>
            </a:r>
          </a:p>
          <a:p>
            <a:pPr marL="171450" indent="-171450">
              <a:buFont typeface="Arial" panose="020B0604020202020204" pitchFamily="34" charset="0"/>
              <a:buChar char="•"/>
            </a:pPr>
            <a:r>
              <a:rPr lang="ja-JP" altLang="en-US" sz="900"/>
              <a:t>学校を通じて</a:t>
            </a:r>
            <a:r>
              <a:rPr lang="en-US" altLang="ja-JP" sz="900"/>
              <a:t>SSW</a:t>
            </a:r>
            <a:r>
              <a:rPr lang="ja-JP" altLang="en-US" sz="900"/>
              <a:t>からの相談、相談支援専門員・民生委員・子ども家庭支援センターからの相談</a:t>
            </a:r>
          </a:p>
          <a:p>
            <a:pPr marL="171450" indent="-171450">
              <a:buFont typeface="Arial" panose="020B0604020202020204" pitchFamily="34" charset="0"/>
              <a:buChar char="•"/>
            </a:pPr>
            <a:r>
              <a:rPr lang="ja-JP" altLang="en-US" sz="900"/>
              <a:t>委託元（市こども家庭センター）</a:t>
            </a:r>
          </a:p>
          <a:p>
            <a:pPr marL="171450" indent="-171450">
              <a:buFont typeface="Arial" panose="020B0604020202020204" pitchFamily="34" charset="0"/>
              <a:buChar char="•"/>
            </a:pPr>
            <a:r>
              <a:rPr lang="ja-JP" altLang="en-US" sz="900"/>
              <a:t>すべて市から紹介があった児童です 学校や母子保健などから児童の情報が入り、市の担当者が保護者の方へ居場所紹介を行ってくれます</a:t>
            </a:r>
          </a:p>
          <a:p>
            <a:pPr marL="171450" indent="-171450">
              <a:buFont typeface="Arial" panose="020B0604020202020204" pitchFamily="34" charset="0"/>
              <a:buChar char="•"/>
            </a:pPr>
            <a:r>
              <a:rPr lang="ja-JP" altLang="en-US" sz="900"/>
              <a:t>スクールソーシャルワーカーからの相談</a:t>
            </a:r>
          </a:p>
          <a:p>
            <a:pPr marL="171450" indent="-171450">
              <a:buFont typeface="Arial" panose="020B0604020202020204" pitchFamily="34" charset="0"/>
              <a:buChar char="•"/>
            </a:pPr>
            <a:r>
              <a:rPr lang="ja-JP" altLang="en-US" sz="900"/>
              <a:t>スクールソーシャルワーカーからのつなぎ</a:t>
            </a:r>
          </a:p>
          <a:p>
            <a:pPr marL="171450" indent="-171450">
              <a:buFont typeface="Arial" panose="020B0604020202020204" pitchFamily="34" charset="0"/>
              <a:buChar char="•"/>
            </a:pPr>
            <a:r>
              <a:rPr lang="ja-JP" altLang="en-US" sz="900"/>
              <a:t>こども総合支援センターほっぷ</a:t>
            </a:r>
          </a:p>
          <a:p>
            <a:pPr marL="171450" indent="-171450">
              <a:buFont typeface="Arial" panose="020B0604020202020204" pitchFamily="34" charset="0"/>
              <a:buChar char="•"/>
            </a:pPr>
            <a:r>
              <a:rPr lang="ja-JP" altLang="en-US" sz="900"/>
              <a:t>こども家庭センターからの相談</a:t>
            </a:r>
          </a:p>
          <a:p>
            <a:pPr marL="171450" indent="-171450">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0C18F143-B7E1-09CD-FFE0-AB07235CCAF7}"/>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6" name="表 5">
            <a:extLst>
              <a:ext uri="{FF2B5EF4-FFF2-40B4-BE49-F238E27FC236}">
                <a16:creationId xmlns:a16="http://schemas.microsoft.com/office/drawing/2014/main" id="{BAF527DF-6725-EDF7-6C56-AEE8F084C4F4}"/>
              </a:ext>
            </a:extLst>
          </p:cNvPr>
          <p:cNvGraphicFramePr>
            <a:graphicFrameLocks noGrp="1"/>
          </p:cNvGraphicFramePr>
          <p:nvPr>
            <p:extLst>
              <p:ext uri="{D42A27DB-BD31-4B8C-83A1-F6EECF244321}">
                <p14:modId xmlns:p14="http://schemas.microsoft.com/office/powerpoint/2010/main" val="3135787892"/>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Q31.</a:t>
                      </a:r>
                      <a:r>
                        <a:rPr kumimoji="1" lang="ja-JP" altLang="en-US" sz="1100" b="0">
                          <a:solidFill>
                            <a:schemeClr val="tx1"/>
                          </a:solidFill>
                        </a:rPr>
                        <a:t>　当該拠点の事業者が利用にあたって相談を受けるまでの流入経路について該当するものをすべてお選びください。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128671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支援の流れ</a:t>
            </a:r>
            <a:r>
              <a:rPr kumimoji="1" lang="ja-JP" altLang="en-US"/>
              <a:t>　アセスメント実施</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利用決定においてアセスメントを実施する施設が</a:t>
            </a:r>
            <a:r>
              <a:rPr kumimoji="1" lang="en-US" altLang="ja-JP"/>
              <a:t>90.6%</a:t>
            </a:r>
            <a:r>
              <a:rPr kumimoji="1" lang="ja-JP" altLang="en-US"/>
              <a:t>となっている。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373997637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Q32.</a:t>
                      </a:r>
                      <a:r>
                        <a:rPr kumimoji="1" lang="ja-JP" altLang="en-US" sz="1100" b="0">
                          <a:solidFill>
                            <a:schemeClr val="tx1"/>
                          </a:solidFill>
                        </a:rPr>
                        <a:t>　本事業の利用を決定するにあたって、児童及び家庭のアセスメントを実施していますか。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7ACBEA9C-46AB-3631-E588-D56BFD0F1EF6}"/>
              </a:ext>
            </a:extLst>
          </p:cNvPr>
          <p:cNvPicPr>
            <a:picLocks noChangeAspect="1"/>
          </p:cNvPicPr>
          <p:nvPr/>
        </p:nvPicPr>
        <p:blipFill>
          <a:blip r:embed="rId2"/>
          <a:stretch>
            <a:fillRect/>
          </a:stretch>
        </p:blipFill>
        <p:spPr>
          <a:xfrm>
            <a:off x="2250656" y="1747632"/>
            <a:ext cx="5404689" cy="4680000"/>
          </a:xfrm>
          <a:prstGeom prst="rect">
            <a:avLst/>
          </a:prstGeom>
        </p:spPr>
      </p:pic>
    </p:spTree>
    <p:extLst>
      <p:ext uri="{BB962C8B-B14F-4D97-AF65-F5344CB8AC3E}">
        <p14:creationId xmlns:p14="http://schemas.microsoft.com/office/powerpoint/2010/main" val="365683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8BEF-5A7A-3095-B652-3AF6654C51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F2E5BE-95F5-32CE-FEB1-E3CAC7F84241}"/>
              </a:ext>
            </a:extLst>
          </p:cNvPr>
          <p:cNvSpPr>
            <a:spLocks noGrp="1"/>
          </p:cNvSpPr>
          <p:nvPr>
            <p:ph type="title"/>
          </p:nvPr>
        </p:nvSpPr>
        <p:spPr/>
        <p:txBody>
          <a:bodyPr/>
          <a:lstStyle/>
          <a:p>
            <a:r>
              <a:rPr kumimoji="1" lang="ja-JP" altLang="en-US"/>
              <a:t>児童育成支援拠点事業実施状況</a:t>
            </a:r>
            <a:r>
              <a:rPr lang="en-US" altLang="ja-JP"/>
              <a:t>×</a:t>
            </a:r>
            <a:r>
              <a:rPr lang="ja-JP" altLang="en-US"/>
              <a:t>こども家庭センター設置状況</a:t>
            </a:r>
            <a:endParaRPr kumimoji="1" lang="ja-JP" altLang="en-US"/>
          </a:p>
        </p:txBody>
      </p:sp>
      <p:sp>
        <p:nvSpPr>
          <p:cNvPr id="3" name="テキスト プレースホルダー 2">
            <a:extLst>
              <a:ext uri="{FF2B5EF4-FFF2-40B4-BE49-F238E27FC236}">
                <a16:creationId xmlns:a16="http://schemas.microsoft.com/office/drawing/2014/main" id="{EAE0AE9A-B36A-B411-BF20-F64AA31505AA}"/>
              </a:ext>
            </a:extLst>
          </p:cNvPr>
          <p:cNvSpPr>
            <a:spLocks noGrp="1"/>
          </p:cNvSpPr>
          <p:nvPr>
            <p:ph type="body" sz="quarter" idx="13"/>
          </p:nvPr>
        </p:nvSpPr>
        <p:spPr/>
        <p:txBody>
          <a:bodyPr/>
          <a:lstStyle/>
          <a:p>
            <a:r>
              <a:rPr kumimoji="1" lang="ja-JP" altLang="en-US"/>
              <a:t>こども家庭センター設置済み自治体の方が、児童育成支援拠点事業を実施している割合が高い。</a:t>
            </a:r>
          </a:p>
        </p:txBody>
      </p:sp>
      <p:graphicFrame>
        <p:nvGraphicFramePr>
          <p:cNvPr id="4" name="表 5">
            <a:extLst>
              <a:ext uri="{FF2B5EF4-FFF2-40B4-BE49-F238E27FC236}">
                <a16:creationId xmlns:a16="http://schemas.microsoft.com/office/drawing/2014/main" id="{7C9FCECB-478E-0D32-B761-13E02E31988A}"/>
              </a:ext>
            </a:extLst>
          </p:cNvPr>
          <p:cNvGraphicFramePr>
            <a:graphicFrameLocks noGrp="1"/>
          </p:cNvGraphicFramePr>
          <p:nvPr>
            <p:extLst>
              <p:ext uri="{D42A27DB-BD31-4B8C-83A1-F6EECF244321}">
                <p14:modId xmlns:p14="http://schemas.microsoft.com/office/powerpoint/2010/main" val="824597874"/>
              </p:ext>
            </p:extLst>
          </p:nvPr>
        </p:nvGraphicFramePr>
        <p:xfrm>
          <a:off x="199555" y="124246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Q5. </a:t>
                      </a:r>
                      <a:r>
                        <a:rPr kumimoji="1" lang="ja-JP" altLang="en-US" sz="1100" b="0">
                          <a:solidFill>
                            <a:schemeClr val="tx1"/>
                          </a:solidFill>
                        </a:rPr>
                        <a:t>貴自治体は児童育成支援拠点事業を実施していますか。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n=1084</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5" name="テキスト ボックス 4">
            <a:extLst>
              <a:ext uri="{FF2B5EF4-FFF2-40B4-BE49-F238E27FC236}">
                <a16:creationId xmlns:a16="http://schemas.microsoft.com/office/drawing/2014/main" id="{4BB4CBA8-12F3-38B1-B3BA-021F83B2242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7" name="図 6">
            <a:extLst>
              <a:ext uri="{FF2B5EF4-FFF2-40B4-BE49-F238E27FC236}">
                <a16:creationId xmlns:a16="http://schemas.microsoft.com/office/drawing/2014/main" id="{ED66E6B8-10A6-9E43-3A7B-ADB6336A64F2}"/>
              </a:ext>
            </a:extLst>
          </p:cNvPr>
          <p:cNvPicPr>
            <a:picLocks noChangeAspect="1"/>
          </p:cNvPicPr>
          <p:nvPr/>
        </p:nvPicPr>
        <p:blipFill>
          <a:blip r:embed="rId2"/>
          <a:stretch>
            <a:fillRect/>
          </a:stretch>
        </p:blipFill>
        <p:spPr>
          <a:xfrm>
            <a:off x="826961" y="2569080"/>
            <a:ext cx="8252079" cy="2489454"/>
          </a:xfrm>
          <a:prstGeom prst="rect">
            <a:avLst/>
          </a:prstGeom>
        </p:spPr>
      </p:pic>
    </p:spTree>
    <p:extLst>
      <p:ext uri="{BB962C8B-B14F-4D97-AF65-F5344CB8AC3E}">
        <p14:creationId xmlns:p14="http://schemas.microsoft.com/office/powerpoint/2010/main" val="3525924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個人情報の取り扱い　共有情報</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利用</a:t>
            </a:r>
            <a:r>
              <a:rPr lang="ja-JP" altLang="en-US"/>
              <a:t>決定前と利用決定後で児童に関わるより詳細な情報（サポートプラン等）が施設に共有される。</a:t>
            </a: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392659128"/>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Q33.</a:t>
                      </a:r>
                      <a:r>
                        <a:rPr kumimoji="1" lang="ja-JP" altLang="en-US" sz="1100" b="0">
                          <a:solidFill>
                            <a:schemeClr val="tx1"/>
                          </a:solidFill>
                        </a:rPr>
                        <a:t>　利用決定前の調整段階と利用決定後のそれぞれのタイミングで、利用対象者情報として当該拠点に共有している情報をすべてお選びください。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6" name="図 5">
            <a:extLst>
              <a:ext uri="{FF2B5EF4-FFF2-40B4-BE49-F238E27FC236}">
                <a16:creationId xmlns:a16="http://schemas.microsoft.com/office/drawing/2014/main" id="{B8D5D67D-88E0-ACBD-D8B1-48EAB1521B45}"/>
              </a:ext>
            </a:extLst>
          </p:cNvPr>
          <p:cNvPicPr>
            <a:picLocks noChangeAspect="1"/>
          </p:cNvPicPr>
          <p:nvPr/>
        </p:nvPicPr>
        <p:blipFill>
          <a:blip r:embed="rId2"/>
          <a:stretch>
            <a:fillRect/>
          </a:stretch>
        </p:blipFill>
        <p:spPr>
          <a:xfrm>
            <a:off x="542038" y="1838718"/>
            <a:ext cx="8820982" cy="4406832"/>
          </a:xfrm>
          <a:prstGeom prst="rect">
            <a:avLst/>
          </a:prstGeom>
        </p:spPr>
      </p:pic>
    </p:spTree>
    <p:extLst>
      <p:ext uri="{BB962C8B-B14F-4D97-AF65-F5344CB8AC3E}">
        <p14:creationId xmlns:p14="http://schemas.microsoft.com/office/powerpoint/2010/main" val="29301260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81201-6100-BE06-AAE1-ADE1E8EF85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BFBF56-CB52-7059-FBBD-A731A2867BA1}"/>
              </a:ext>
            </a:extLst>
          </p:cNvPr>
          <p:cNvSpPr>
            <a:spLocks noGrp="1"/>
          </p:cNvSpPr>
          <p:nvPr>
            <p:ph type="title"/>
          </p:nvPr>
        </p:nvSpPr>
        <p:spPr/>
        <p:txBody>
          <a:bodyPr/>
          <a:lstStyle/>
          <a:p>
            <a:r>
              <a:rPr lang="ja-JP" altLang="en-US"/>
              <a:t>実施自治体　個人情報の取り扱い　共有情報</a:t>
            </a:r>
            <a:endParaRPr kumimoji="1" lang="ja-JP" altLang="en-US"/>
          </a:p>
        </p:txBody>
      </p:sp>
      <p:sp>
        <p:nvSpPr>
          <p:cNvPr id="3" name="テキスト プレースホルダー 2">
            <a:extLst>
              <a:ext uri="{FF2B5EF4-FFF2-40B4-BE49-F238E27FC236}">
                <a16:creationId xmlns:a16="http://schemas.microsoft.com/office/drawing/2014/main" id="{F091AB03-3F6B-1321-C7BA-17C06AB77EB4}"/>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62202511-8B99-28D5-D75D-C9429F37E5AC}"/>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58DBD65D-E62B-783E-096F-558FBB9D9E11}"/>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利用前の児童紹介の段階で必要な情報を共有していただいています</a:t>
            </a:r>
          </a:p>
          <a:p>
            <a:pPr marL="171450" indent="-171450">
              <a:buFont typeface="Arial" panose="020B0604020202020204" pitchFamily="34" charset="0"/>
              <a:buChar char="•"/>
            </a:pPr>
            <a:r>
              <a:rPr lang="ja-JP" altLang="en-US" sz="900"/>
              <a:t>利用決定前には共有していない</a:t>
            </a:r>
          </a:p>
          <a:p>
            <a:pPr marL="171450" indent="-171450">
              <a:buFont typeface="Arial" panose="020B0604020202020204" pitchFamily="34" charset="0"/>
              <a:buChar char="•"/>
            </a:pPr>
            <a:r>
              <a:rPr lang="ja-JP" altLang="en-US" sz="900"/>
              <a:t>利用勧奨の実施が決定されるまでは、共有される情報は限定的／事業所も要対協に参加しているため、要対協でケースの取り扱いのある家庭についても当初は個人情報を伏せたうえで、ケース像の共有をおこなっている。</a:t>
            </a:r>
          </a:p>
          <a:p>
            <a:pPr marL="171450" indent="-171450">
              <a:buFont typeface="Arial" panose="020B0604020202020204" pitchFamily="34" charset="0"/>
              <a:buChar char="•"/>
            </a:pPr>
            <a:r>
              <a:rPr lang="ja-JP" altLang="en-US" sz="900"/>
              <a:t>地域からの家庭情報</a:t>
            </a:r>
          </a:p>
          <a:p>
            <a:pPr marL="171450" indent="-171450">
              <a:buFont typeface="Arial" panose="020B0604020202020204" pitchFamily="34" charset="0"/>
              <a:buChar char="•"/>
            </a:pPr>
            <a:r>
              <a:rPr lang="ja-JP" altLang="en-US" sz="900"/>
              <a:t>身体、健康面、アレルギーの状況</a:t>
            </a:r>
          </a:p>
          <a:p>
            <a:pPr marL="171450" indent="-171450">
              <a:buFont typeface="Arial" panose="020B0604020202020204" pitchFamily="34" charset="0"/>
              <a:buChar char="•"/>
            </a:pPr>
            <a:r>
              <a:rPr lang="ja-JP" altLang="en-US" sz="900"/>
              <a:t>拠点側から市に毎月報告書を提出いただく中で、相談者や施設見学者の情報を把握している。</a:t>
            </a:r>
          </a:p>
          <a:p>
            <a:pPr marL="171450" indent="-171450">
              <a:buFont typeface="Arial" panose="020B0604020202020204" pitchFamily="34" charset="0"/>
              <a:buChar char="•"/>
            </a:pPr>
            <a:r>
              <a:rPr lang="ja-JP" altLang="en-US" sz="900"/>
              <a:t>学校名、送迎の関係</a:t>
            </a:r>
          </a:p>
          <a:p>
            <a:pPr marL="171450" indent="-171450">
              <a:buFont typeface="Arial" panose="020B0604020202020204" pitchFamily="34" charset="0"/>
              <a:buChar char="•"/>
            </a:pPr>
            <a:r>
              <a:rPr lang="ja-JP" altLang="en-US" sz="900"/>
              <a:t>学校から得た情報</a:t>
            </a:r>
          </a:p>
          <a:p>
            <a:pPr marL="171450" indent="-171450">
              <a:buFont typeface="Arial" panose="020B0604020202020204" pitchFamily="34" charset="0"/>
              <a:buChar char="•"/>
            </a:pPr>
            <a:r>
              <a:rPr lang="ja-JP" altLang="en-US" sz="900"/>
              <a:t>家庭の経済状況（所得情報）</a:t>
            </a:r>
          </a:p>
          <a:p>
            <a:pPr marL="171450" indent="-171450">
              <a:buFont typeface="Arial" panose="020B0604020202020204" pitchFamily="34" charset="0"/>
              <a:buChar char="•"/>
            </a:pPr>
            <a:r>
              <a:rPr lang="ja-JP" altLang="en-US" sz="900"/>
              <a:t>運営事業者が把握した児童及び保護者に関する情報について、児童・保護者同意の上、委託元及び自治体の担当課に提供している。</a:t>
            </a:r>
          </a:p>
          <a:p>
            <a:pPr marL="171450" indent="-171450">
              <a:buFont typeface="Arial" panose="020B0604020202020204" pitchFamily="34" charset="0"/>
              <a:buChar char="•"/>
            </a:pPr>
            <a:r>
              <a:rPr lang="ja-JP" altLang="en-US" sz="900"/>
              <a:t>すべて市からの情報で基本的には</a:t>
            </a:r>
            <a:r>
              <a:rPr lang="en-US" altLang="ja-JP" sz="900"/>
              <a:t>1</a:t>
            </a:r>
            <a:r>
              <a:rPr lang="ja-JP" altLang="en-US" sz="900"/>
              <a:t>～</a:t>
            </a:r>
            <a:r>
              <a:rPr lang="en-US" altLang="ja-JP" sz="900"/>
              <a:t>5</a:t>
            </a:r>
            <a:r>
              <a:rPr lang="ja-JP" altLang="en-US" sz="900"/>
              <a:t>の情報のみです サポートプランが組まれている家庭はその情報、支援学級を利用している児童は利用している放デイの場所や担当の方へ直接連絡をとることの了承を得ています</a:t>
            </a:r>
          </a:p>
          <a:p>
            <a:pPr marL="171450" indent="-171450">
              <a:buFont typeface="Arial" panose="020B0604020202020204" pitchFamily="34" charset="0"/>
              <a:buChar char="•"/>
            </a:pPr>
            <a:r>
              <a:rPr lang="ja-JP" altLang="en-US" sz="900"/>
              <a:t>（不登校生徒のみ）出席扱いの確認</a:t>
            </a:r>
          </a:p>
          <a:p>
            <a:pPr marL="171450" indent="-171450">
              <a:buFont typeface="Arial" panose="020B0604020202020204" pitchFamily="34" charset="0"/>
              <a:buChar char="•"/>
            </a:pPr>
            <a:endParaRPr lang="ja-JP" altLang="en-US" sz="900"/>
          </a:p>
        </p:txBody>
      </p:sp>
      <p:sp>
        <p:nvSpPr>
          <p:cNvPr id="7" name="テキスト ボックス 6">
            <a:extLst>
              <a:ext uri="{FF2B5EF4-FFF2-40B4-BE49-F238E27FC236}">
                <a16:creationId xmlns:a16="http://schemas.microsoft.com/office/drawing/2014/main" id="{39C88E27-CF2E-A7DF-6359-2216427DB73A}"/>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4" name="表 5">
            <a:extLst>
              <a:ext uri="{FF2B5EF4-FFF2-40B4-BE49-F238E27FC236}">
                <a16:creationId xmlns:a16="http://schemas.microsoft.com/office/drawing/2014/main" id="{D925CD1A-DD6E-E3AC-864D-3422AE8457FA}"/>
              </a:ext>
            </a:extLst>
          </p:cNvPr>
          <p:cNvGraphicFramePr>
            <a:graphicFrameLocks noGrp="1"/>
          </p:cNvGraphicFramePr>
          <p:nvPr>
            <p:extLst>
              <p:ext uri="{D42A27DB-BD31-4B8C-83A1-F6EECF244321}">
                <p14:modId xmlns:p14="http://schemas.microsoft.com/office/powerpoint/2010/main" val="45256361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Q33.</a:t>
                      </a:r>
                      <a:r>
                        <a:rPr kumimoji="1" lang="ja-JP" altLang="en-US" sz="1100" b="0">
                          <a:solidFill>
                            <a:schemeClr val="tx1"/>
                          </a:solidFill>
                        </a:rPr>
                        <a:t>　利用決定前の調整段階と利用決定後のそれぞれのタイミングで、利用対象者情報として当該拠点に共有している情報をすべてお選びください。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4087931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a:t>
            </a:r>
            <a:r>
              <a:rPr lang="ja-JP" altLang="en-US"/>
              <a:t>外部機関との連携　</a:t>
            </a:r>
            <a:r>
              <a:rPr kumimoji="1" lang="ja-JP" altLang="en-US"/>
              <a:t>個別ケース会議参加状況</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事業者が個別ケース会議に参加している施設は</a:t>
            </a:r>
            <a:r>
              <a:rPr kumimoji="1" lang="en-US" altLang="ja-JP"/>
              <a:t>73.6%</a:t>
            </a:r>
            <a:r>
              <a:rPr kumimoji="1" lang="ja-JP" altLang="en-US"/>
              <a:t>である。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358957807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Q34.</a:t>
                      </a:r>
                      <a:r>
                        <a:rPr kumimoji="1" lang="ja-JP" altLang="en-US" sz="1100" b="0">
                          <a:solidFill>
                            <a:schemeClr val="tx1"/>
                          </a:solidFill>
                        </a:rPr>
                        <a:t>　事業者の個別ケース会議（要対協に限らない）への参加状況をお選びください。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9C0B3022-C7C1-9C1B-DF82-CA5F13B6E0E1}"/>
              </a:ext>
            </a:extLst>
          </p:cNvPr>
          <p:cNvPicPr>
            <a:picLocks noChangeAspect="1"/>
          </p:cNvPicPr>
          <p:nvPr/>
        </p:nvPicPr>
        <p:blipFill>
          <a:blip r:embed="rId2"/>
          <a:stretch>
            <a:fillRect/>
          </a:stretch>
        </p:blipFill>
        <p:spPr>
          <a:xfrm>
            <a:off x="2250656" y="1747631"/>
            <a:ext cx="5404689" cy="4680000"/>
          </a:xfrm>
          <a:prstGeom prst="rect">
            <a:avLst/>
          </a:prstGeom>
        </p:spPr>
      </p:pic>
    </p:spTree>
    <p:extLst>
      <p:ext uri="{BB962C8B-B14F-4D97-AF65-F5344CB8AC3E}">
        <p14:creationId xmlns:p14="http://schemas.microsoft.com/office/powerpoint/2010/main" val="4130705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1EF7D-7849-FDAB-70A1-9A0DDDFE14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96F2428-2559-51C3-C6C6-0E8AE322EB25}"/>
              </a:ext>
            </a:extLst>
          </p:cNvPr>
          <p:cNvSpPr>
            <a:spLocks noGrp="1"/>
          </p:cNvSpPr>
          <p:nvPr>
            <p:ph type="title"/>
          </p:nvPr>
        </p:nvSpPr>
        <p:spPr/>
        <p:txBody>
          <a:bodyPr/>
          <a:lstStyle/>
          <a:p>
            <a:r>
              <a:rPr lang="ja-JP" altLang="en-US"/>
              <a:t>実施自治体　支援の流れ　個別ケース会議参加状況</a:t>
            </a:r>
            <a:endParaRPr kumimoji="1" lang="ja-JP" altLang="en-US"/>
          </a:p>
        </p:txBody>
      </p:sp>
      <p:sp>
        <p:nvSpPr>
          <p:cNvPr id="3" name="テキスト プレースホルダー 2">
            <a:extLst>
              <a:ext uri="{FF2B5EF4-FFF2-40B4-BE49-F238E27FC236}">
                <a16:creationId xmlns:a16="http://schemas.microsoft.com/office/drawing/2014/main" id="{3A01C0E7-999B-99F1-8E30-DA218CFC1DF8}"/>
              </a:ext>
            </a:extLst>
          </p:cNvPr>
          <p:cNvSpPr>
            <a:spLocks noGrp="1"/>
          </p:cNvSpPr>
          <p:nvPr>
            <p:ph type="body" sz="quarter" idx="13"/>
          </p:nvPr>
        </p:nvSpPr>
        <p:spPr/>
        <p:txBody>
          <a:bodyPr/>
          <a:lstStyle/>
          <a:p>
            <a:r>
              <a:rPr kumimoji="1" lang="ja-JP" altLang="en-US"/>
              <a:t>自由記述の回答結果は以下の通り。</a:t>
            </a:r>
          </a:p>
        </p:txBody>
      </p:sp>
      <p:sp>
        <p:nvSpPr>
          <p:cNvPr id="5" name="テキスト ボックス 4">
            <a:extLst>
              <a:ext uri="{FF2B5EF4-FFF2-40B4-BE49-F238E27FC236}">
                <a16:creationId xmlns:a16="http://schemas.microsoft.com/office/drawing/2014/main" id="{D6AA9C98-00D7-4EA2-6583-1DD6677F7273}"/>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9" name="テキスト ボックス 8">
            <a:extLst>
              <a:ext uri="{FF2B5EF4-FFF2-40B4-BE49-F238E27FC236}">
                <a16:creationId xmlns:a16="http://schemas.microsoft.com/office/drawing/2014/main" id="{F869171E-8CA9-DE3A-A6C6-53BF59A04008}"/>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ja-JP" altLang="en-US" sz="900" b="1"/>
              <a:t>「その他」の自由回答</a:t>
            </a:r>
            <a:endParaRPr lang="en-US" altLang="ja-JP" sz="900" b="1"/>
          </a:p>
          <a:p>
            <a:pPr marL="171450" indent="-171450">
              <a:buFont typeface="Arial" panose="020B0604020202020204" pitchFamily="34" charset="0"/>
              <a:buChar char="•"/>
            </a:pPr>
            <a:r>
              <a:rPr lang="ja-JP" altLang="en-US" sz="900"/>
              <a:t>令和</a:t>
            </a:r>
            <a:r>
              <a:rPr lang="en-US" altLang="ja-JP" sz="900"/>
              <a:t>7</a:t>
            </a:r>
            <a:r>
              <a:rPr lang="ja-JP" altLang="en-US" sz="900"/>
              <a:t>年</a:t>
            </a:r>
            <a:r>
              <a:rPr lang="en-US" altLang="ja-JP" sz="900"/>
              <a:t>8</a:t>
            </a:r>
            <a:r>
              <a:rPr lang="ja-JP" altLang="en-US" sz="900"/>
              <a:t>月開所のため、まだ事例はないが必要があれば参加予定。</a:t>
            </a:r>
          </a:p>
          <a:p>
            <a:pPr marL="171450" indent="-171450">
              <a:buFont typeface="Arial" panose="020B0604020202020204" pitchFamily="34" charset="0"/>
              <a:buChar char="•"/>
            </a:pPr>
            <a:r>
              <a:rPr lang="ja-JP" altLang="en-US" sz="900"/>
              <a:t>まだ参加したことはないが状況に応じて参加する方針</a:t>
            </a:r>
          </a:p>
          <a:p>
            <a:pPr marL="171450" indent="-171450">
              <a:buFont typeface="Arial" panose="020B0604020202020204" pitchFamily="34" charset="0"/>
              <a:buChar char="•"/>
            </a:pPr>
            <a:r>
              <a:rPr lang="ja-JP" altLang="en-US" sz="900"/>
              <a:t>利用児童が対象となる場合</a:t>
            </a:r>
          </a:p>
          <a:p>
            <a:pPr marL="171450" indent="-171450">
              <a:buFont typeface="Arial" panose="020B0604020202020204" pitchFamily="34" charset="0"/>
              <a:buChar char="•"/>
            </a:pPr>
            <a:r>
              <a:rPr lang="ja-JP" altLang="en-US" sz="900"/>
              <a:t>ケース会議に参加していないが、会議の前後で支援方針などの共有をしている。</a:t>
            </a:r>
          </a:p>
          <a:p>
            <a:pPr marL="171450" indent="-171450">
              <a:buFont typeface="Arial" panose="020B0604020202020204" pitchFamily="34" charset="0"/>
              <a:buChar char="•"/>
            </a:pPr>
            <a:r>
              <a:rPr lang="ja-JP" altLang="en-US" sz="900"/>
              <a:t>参加予定</a:t>
            </a:r>
          </a:p>
          <a:p>
            <a:pPr marL="171450" indent="-171450">
              <a:buFont typeface="Arial" panose="020B0604020202020204" pitchFamily="34" charset="0"/>
              <a:buChar char="•"/>
            </a:pPr>
            <a:r>
              <a:rPr lang="ja-JP" altLang="en-US" sz="900"/>
              <a:t>実施したばかりの事業となるため、現時点では事例はありません。</a:t>
            </a:r>
          </a:p>
          <a:p>
            <a:pPr marL="171450" indent="-171450">
              <a:buFont typeface="Arial" panose="020B0604020202020204" pitchFamily="34" charset="0"/>
              <a:buChar char="•"/>
            </a:pPr>
            <a:r>
              <a:rPr lang="ja-JP" altLang="en-US" sz="900"/>
              <a:t>必要に応じて個別ケース会議に参加している</a:t>
            </a:r>
          </a:p>
        </p:txBody>
      </p:sp>
      <p:sp>
        <p:nvSpPr>
          <p:cNvPr id="7" name="テキスト ボックス 6">
            <a:extLst>
              <a:ext uri="{FF2B5EF4-FFF2-40B4-BE49-F238E27FC236}">
                <a16:creationId xmlns:a16="http://schemas.microsoft.com/office/drawing/2014/main" id="{684F6C90-22D9-9A0D-C7FA-081631BF32C3}"/>
              </a:ext>
            </a:extLst>
          </p:cNvPr>
          <p:cNvSpPr txBox="1"/>
          <p:nvPr/>
        </p:nvSpPr>
        <p:spPr>
          <a:xfrm>
            <a:off x="153844" y="6250997"/>
            <a:ext cx="8405956" cy="215444"/>
          </a:xfrm>
          <a:prstGeom prst="rect">
            <a:avLst/>
          </a:prstGeom>
          <a:noFill/>
        </p:spPr>
        <p:txBody>
          <a:bodyPr wrap="square">
            <a:spAutoFit/>
          </a:bodyPr>
          <a:lstStyle/>
          <a:p>
            <a:r>
              <a:rPr lang="en-US" altLang="ja-JP" sz="800"/>
              <a:t>Note: 1) </a:t>
            </a:r>
            <a:r>
              <a:rPr lang="ja-JP" altLang="en-US" sz="800"/>
              <a:t>無回答、無効回答、重複回答を除く</a:t>
            </a:r>
            <a:endParaRPr lang="en-US" altLang="ja-JP" sz="800"/>
          </a:p>
        </p:txBody>
      </p:sp>
      <p:graphicFrame>
        <p:nvGraphicFramePr>
          <p:cNvPr id="6" name="表 5">
            <a:extLst>
              <a:ext uri="{FF2B5EF4-FFF2-40B4-BE49-F238E27FC236}">
                <a16:creationId xmlns:a16="http://schemas.microsoft.com/office/drawing/2014/main" id="{19149A7A-2681-6B7F-124B-EDEA8DBD0D23}"/>
              </a:ext>
            </a:extLst>
          </p:cNvPr>
          <p:cNvGraphicFramePr>
            <a:graphicFrameLocks noGrp="1"/>
          </p:cNvGraphicFramePr>
          <p:nvPr>
            <p:extLst>
              <p:ext uri="{D42A27DB-BD31-4B8C-83A1-F6EECF244321}">
                <p14:modId xmlns:p14="http://schemas.microsoft.com/office/powerpoint/2010/main" val="2645324343"/>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Q34.</a:t>
                      </a:r>
                      <a:r>
                        <a:rPr kumimoji="1" lang="ja-JP" altLang="en-US" sz="1100" b="0">
                          <a:solidFill>
                            <a:schemeClr val="tx1"/>
                          </a:solidFill>
                        </a:rPr>
                        <a:t>　事業者の個別ケース会議（要対協に限らない）への参加状況をお選びください。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Tree>
    <p:extLst>
      <p:ext uri="{BB962C8B-B14F-4D97-AF65-F5344CB8AC3E}">
        <p14:creationId xmlns:p14="http://schemas.microsoft.com/office/powerpoint/2010/main" val="41621649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a:xfrm>
            <a:off x="199555" y="120515"/>
            <a:ext cx="9505949" cy="369332"/>
          </a:xfrm>
        </p:spPr>
        <p:txBody>
          <a:bodyPr/>
          <a:lstStyle/>
          <a:p>
            <a:r>
              <a:rPr kumimoji="1" lang="ja-JP" altLang="en-US"/>
              <a:t>実施自治体　</a:t>
            </a:r>
            <a:r>
              <a:rPr lang="ja-JP" altLang="en-US"/>
              <a:t>外部機関との連携　</a:t>
            </a:r>
            <a:r>
              <a:rPr kumimoji="1" lang="ja-JP" altLang="en-US"/>
              <a:t>外部機関連携の工夫（</a:t>
            </a:r>
            <a:r>
              <a:rPr kumimoji="1" lang="en-US" altLang="ja-JP"/>
              <a:t>1/2</a:t>
            </a:r>
            <a:r>
              <a:rPr kumimoji="1" lang="ja-JP" altLang="en-US"/>
              <a:t>）</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614914768"/>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168607">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Q35.</a:t>
                      </a:r>
                      <a:r>
                        <a:rPr kumimoji="1" lang="ja-JP" altLang="en-US" sz="1100" b="0">
                          <a:solidFill>
                            <a:schemeClr val="tx1"/>
                          </a:solidFill>
                        </a:rPr>
                        <a:t>　当該拠点における外部機関連携に関して、外部機関との関係づくりや日々の連携に関して工夫している点があれば、具体的にご記入ください。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8AB96810-A1E2-BA1B-7D51-610D324103EE}"/>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学校連携の工夫</a:t>
            </a:r>
          </a:p>
          <a:p>
            <a:pPr marL="171450" indent="-171450">
              <a:buFont typeface="Arial" panose="020B0604020202020204" pitchFamily="34" charset="0"/>
              <a:buChar char="•"/>
            </a:pPr>
            <a:r>
              <a:rPr lang="ja-JP" altLang="en-US" sz="900"/>
              <a:t>学校との連携が重要であり、支援員は、元教職員を配置している。</a:t>
            </a:r>
          </a:p>
          <a:p>
            <a:pPr marL="171450" indent="-171450">
              <a:buFont typeface="Arial" panose="020B0604020202020204" pitchFamily="34" charset="0"/>
              <a:buChar char="•"/>
            </a:pPr>
            <a:r>
              <a:rPr lang="ja-JP" altLang="en-US" sz="900"/>
              <a:t>平日において、必要に応じて開所時間前に学校訪問等で児童の様子を見に行く。月に１度こども家庭センターと利用状況等を対面で情報共有している。</a:t>
            </a:r>
          </a:p>
          <a:p>
            <a:pPr marL="171450" indent="-171450">
              <a:buFont typeface="Arial" panose="020B0604020202020204" pitchFamily="34" charset="0"/>
              <a:buChar char="•"/>
            </a:pPr>
            <a:r>
              <a:rPr lang="ja-JP" altLang="en-US" sz="900"/>
              <a:t>市（委託元）から毎年市内の小・中学校を訪問し、拠点の周知啓発や利用児童の情報共有を行い、スムーズな連携に努めている。</a:t>
            </a:r>
          </a:p>
          <a:p>
            <a:pPr marL="171450" indent="-171450">
              <a:buFont typeface="Arial" panose="020B0604020202020204" pitchFamily="34" charset="0"/>
              <a:buChar char="•"/>
            </a:pPr>
            <a:r>
              <a:rPr lang="ja-JP" altLang="en-US" sz="900"/>
              <a:t>学校のケース会議、要保護児童生徒対策会議への出席。他機関との連携のための個人情報の取扱いに係る保護者の承諾。</a:t>
            </a:r>
          </a:p>
          <a:p>
            <a:pPr marL="171450" indent="-171450">
              <a:buFont typeface="Arial" panose="020B0604020202020204" pitchFamily="34" charset="0"/>
              <a:buChar char="•"/>
            </a:pPr>
            <a:r>
              <a:rPr lang="ja-JP" altLang="en-US" sz="900"/>
              <a:t>要対協への参加。また、特に学校は送迎時に担任の教諭と顔を合わせるように心がけており、予定外の出欠や変わった様子があれば連絡が取りあえるよう協力している。</a:t>
            </a:r>
          </a:p>
          <a:p>
            <a:pPr marL="171450" indent="-171450">
              <a:buFont typeface="Arial" panose="020B0604020202020204" pitchFamily="34" charset="0"/>
              <a:buChar char="•"/>
            </a:pPr>
            <a:r>
              <a:rPr lang="ja-JP" altLang="en-US" sz="900"/>
              <a:t>学校訪問や視察受け入れ等</a:t>
            </a:r>
          </a:p>
          <a:p>
            <a:pPr marL="171450" indent="-171450">
              <a:buFont typeface="Arial" panose="020B0604020202020204" pitchFamily="34" charset="0"/>
              <a:buChar char="•"/>
            </a:pPr>
            <a:r>
              <a:rPr lang="ja-JP" altLang="en-US" sz="900"/>
              <a:t>中学校の不登校生徒については、生活記録を毎月学校に提出して、登校扱いにしてもらっている。また、必要に応じて家庭支援センターや医療機関に繋げ、情報共有をし、要望があれば同行支援も行っている。</a:t>
            </a:r>
          </a:p>
          <a:p>
            <a:pPr marL="171450" indent="-171450">
              <a:buFont typeface="Arial" panose="020B0604020202020204" pitchFamily="34" charset="0"/>
              <a:buChar char="•"/>
            </a:pPr>
            <a:r>
              <a:rPr lang="ja-JP" altLang="en-US" sz="900"/>
              <a:t>拠点事業者から提出された利用実施報告書を児童の各学校へ共有している。 ・要保護児童対策地域協議会において、児童育成支援拠点事業について説明し、拠点事業者より実際の支援内容について紹介を行った。 利用児童の学校担任等が拠点へ見学に来てもらっている。</a:t>
            </a:r>
          </a:p>
          <a:p>
            <a:pPr marL="171450" indent="-171450">
              <a:buFont typeface="Arial" panose="020B0604020202020204" pitchFamily="34" charset="0"/>
              <a:buChar char="•"/>
            </a:pPr>
            <a:r>
              <a:rPr lang="ja-JP" altLang="en-US" sz="900"/>
              <a:t>学校や教育センター、その他一部の</a:t>
            </a:r>
            <a:r>
              <a:rPr lang="en-US" altLang="ja-JP" sz="900"/>
              <a:t>NPO</a:t>
            </a:r>
            <a:r>
              <a:rPr lang="ja-JP" altLang="en-US" sz="900"/>
              <a:t>法人など地域の支援団体に対して事業の内容を説明し、協力と連携を依頼している。</a:t>
            </a:r>
          </a:p>
          <a:p>
            <a:pPr marL="171450" indent="-171450">
              <a:buFont typeface="Arial" panose="020B0604020202020204" pitchFamily="34" charset="0"/>
              <a:buChar char="•"/>
            </a:pPr>
            <a:r>
              <a:rPr lang="ja-JP" altLang="en-US" sz="900"/>
              <a:t>児童育成支援拠点及び教育支援センターに通う児童生徒について、福祉部局、教育部局が集まる会議を月に一回開催し、現状の共通理解、懸念事項の共有、今後の支援の具体化を図っています。</a:t>
            </a:r>
          </a:p>
          <a:p>
            <a:pPr marL="171450" indent="-171450">
              <a:buFont typeface="Arial" panose="020B0604020202020204" pitchFamily="34" charset="0"/>
              <a:buChar char="•"/>
            </a:pPr>
            <a:r>
              <a:rPr lang="ja-JP" altLang="en-US" sz="900"/>
              <a:t>教育員会事務局配置のスクールソーシャルワーカーが、必要に応じて機関連携のコーディネートを行っている。</a:t>
            </a:r>
            <a:endParaRPr lang="en-US" altLang="ja-JP" sz="900"/>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endParaRPr lang="en-US" altLang="ja-JP" sz="900" b="1"/>
          </a:p>
          <a:p>
            <a:r>
              <a:rPr lang="en-US" altLang="ja-JP" sz="900" b="1"/>
              <a:t>2. </a:t>
            </a:r>
            <a:r>
              <a:rPr lang="ja-JP" altLang="en-US" sz="900" b="1"/>
              <a:t>行政連携の工夫</a:t>
            </a:r>
          </a:p>
          <a:p>
            <a:pPr marL="171450" indent="-171450">
              <a:buFont typeface="Arial" panose="020B0604020202020204" pitchFamily="34" charset="0"/>
              <a:buChar char="•"/>
            </a:pPr>
            <a:r>
              <a:rPr lang="ja-JP" altLang="en-US" sz="900"/>
              <a:t>毎月一回行政との定例会議の実施、</a:t>
            </a:r>
            <a:r>
              <a:rPr lang="en-US" altLang="ja-JP" sz="900"/>
              <a:t>SSW</a:t>
            </a:r>
            <a:r>
              <a:rPr lang="ja-JP" altLang="en-US" sz="900"/>
              <a:t>との児童・生徒の状況を共有している</a:t>
            </a:r>
          </a:p>
          <a:p>
            <a:pPr marL="171450" indent="-171450">
              <a:buFont typeface="Arial" panose="020B0604020202020204" pitchFamily="34" charset="0"/>
              <a:buChar char="•"/>
            </a:pPr>
            <a:r>
              <a:rPr lang="ja-JP" altLang="en-US" sz="900"/>
              <a:t>行政との積極的な連携</a:t>
            </a:r>
          </a:p>
          <a:p>
            <a:pPr marL="171450" indent="-171450">
              <a:buFont typeface="Arial" panose="020B0604020202020204" pitchFamily="34" charset="0"/>
              <a:buChar char="•"/>
            </a:pPr>
            <a:r>
              <a:rPr lang="ja-JP" altLang="en-US" sz="900"/>
              <a:t>行政や学校との情報共有及び連携に日頃から努めており、定期的なモニタリング会議に加えて状況や要請に応じて関係者会議等や随時のモニタリング会議も実施している</a:t>
            </a:r>
          </a:p>
          <a:p>
            <a:pPr marL="171450" indent="-171450">
              <a:buFont typeface="Arial" panose="020B0604020202020204" pitchFamily="34" charset="0"/>
              <a:buChar char="•"/>
            </a:pPr>
            <a:r>
              <a:rPr lang="ja-JP" altLang="en-US" sz="900"/>
              <a:t>市と運営事業者の間に、中間支援団体として市の外郭団体が入っている。そのため、団体を介して、市の教育・福祉部局やこどもセンター、子育て応援企業との連携や協力を図ることができている。</a:t>
            </a:r>
          </a:p>
          <a:p>
            <a:pPr marL="171450" indent="-171450">
              <a:buFont typeface="Arial" panose="020B0604020202020204" pitchFamily="34" charset="0"/>
              <a:buChar char="•"/>
            </a:pPr>
            <a:r>
              <a:rPr lang="ja-JP" altLang="en-US" sz="900"/>
              <a:t>拠点のスタッフが、市の教育相談員を兼務しており、日々の相談をもとに、施設利用を案内している。また当該拠点は、要対協メンバーでもあるため、児相や市保健師等家庭に介入する機関との連携も図っている。</a:t>
            </a:r>
          </a:p>
          <a:p>
            <a:pPr marL="171450" indent="-171450">
              <a:buFont typeface="Arial" panose="020B0604020202020204" pitchFamily="34" charset="0"/>
              <a:buChar char="•"/>
            </a:pPr>
            <a:r>
              <a:rPr lang="ja-JP" altLang="en-US" sz="900"/>
              <a:t>要対協調整担当課の直営なので特になし。</a:t>
            </a:r>
          </a:p>
          <a:p>
            <a:pPr marL="171450" indent="-171450">
              <a:buFont typeface="Arial" panose="020B0604020202020204" pitchFamily="34" charset="0"/>
              <a:buChar char="•"/>
            </a:pPr>
            <a:r>
              <a:rPr lang="ja-JP" altLang="en-US" sz="900"/>
              <a:t>相談業務について、連携機関との調整を市と相談しながら進めている。</a:t>
            </a:r>
            <a:endParaRPr lang="en-US" altLang="ja-JP" sz="900"/>
          </a:p>
          <a:p>
            <a:pPr marL="171450" indent="-171450">
              <a:buFont typeface="Arial" panose="020B0604020202020204" pitchFamily="34" charset="0"/>
              <a:buChar char="•"/>
            </a:pPr>
            <a:endParaRPr lang="ja-JP" altLang="en-US" sz="900"/>
          </a:p>
          <a:p>
            <a:r>
              <a:rPr lang="en-US" altLang="ja-JP" sz="900" b="1"/>
              <a:t>3.</a:t>
            </a:r>
            <a:r>
              <a:rPr lang="ja-JP" altLang="en-US" sz="900" b="1"/>
              <a:t> 地域連携・複数機関連携の工夫</a:t>
            </a:r>
          </a:p>
          <a:p>
            <a:pPr marL="171450" indent="-171450">
              <a:buFont typeface="Arial" panose="020B0604020202020204" pitchFamily="34" charset="0"/>
              <a:buChar char="•"/>
            </a:pPr>
            <a:r>
              <a:rPr lang="ja-JP" altLang="en-US" sz="900"/>
              <a:t>個別ケース会議で関わる機関すべてを招集し、今後の支援等検討と共有を実施。町が情報集約機関として連携を行い、共有を行っている。</a:t>
            </a:r>
          </a:p>
          <a:p>
            <a:pPr marL="171450" indent="-171450">
              <a:buFont typeface="Arial" panose="020B0604020202020204" pitchFamily="34" charset="0"/>
              <a:buChar char="•"/>
            </a:pPr>
            <a:r>
              <a:rPr lang="ja-JP" altLang="en-US" sz="900"/>
              <a:t>密な情報提供や共有。丁寧な対応や交流を心がける。 支援のステージが変わる場合への備え。</a:t>
            </a:r>
          </a:p>
          <a:p>
            <a:pPr marL="171450" indent="-171450">
              <a:buFont typeface="Arial" panose="020B0604020202020204" pitchFamily="34" charset="0"/>
              <a:buChar char="•"/>
            </a:pPr>
            <a:r>
              <a:rPr lang="ja-JP" altLang="en-US" sz="900"/>
              <a:t>法人として子ども・若者支援地域協議会に参画しており、各領域における関係機関との連携を深めている</a:t>
            </a:r>
          </a:p>
          <a:p>
            <a:pPr marL="171450" indent="-171450">
              <a:buFont typeface="Arial" panose="020B0604020202020204" pitchFamily="34" charset="0"/>
              <a:buChar char="•"/>
            </a:pPr>
            <a:r>
              <a:rPr lang="ja-JP" altLang="en-US" sz="900"/>
              <a:t>子ども・若者支援地域協議会に加入し、協議会内で支援連携を行っている。</a:t>
            </a:r>
          </a:p>
          <a:p>
            <a:pPr marL="171450" indent="-171450">
              <a:buFont typeface="Arial" panose="020B0604020202020204" pitchFamily="34" charset="0"/>
              <a:buChar char="•"/>
            </a:pPr>
            <a:r>
              <a:rPr lang="ja-JP" altLang="en-US" sz="900"/>
              <a:t>地域の協議体（西の里たすけあい会議）との連携（地域資源やボランティア人材の紹介）や拠点の建物の貸主である銀行との連携（金融講座の実施等）</a:t>
            </a:r>
          </a:p>
          <a:p>
            <a:pPr marL="171450" indent="-171450">
              <a:buFont typeface="Arial" panose="020B0604020202020204" pitchFamily="34" charset="0"/>
              <a:buChar char="•"/>
            </a:pPr>
            <a:r>
              <a:rPr lang="ja-JP" altLang="en-US" sz="900"/>
              <a:t>地域の方との交流やボランティアで行事に参加している。</a:t>
            </a:r>
          </a:p>
          <a:p>
            <a:pPr marL="171450" indent="-171450">
              <a:buFont typeface="Arial" panose="020B0604020202020204" pitchFamily="34" charset="0"/>
              <a:buChar char="•"/>
            </a:pPr>
            <a:r>
              <a:rPr lang="ja-JP" altLang="en-US" sz="900"/>
              <a:t>子育て短期支援事業や放課後等デイサービスと状況に応じて話し合いをしている</a:t>
            </a:r>
          </a:p>
          <a:p>
            <a:pPr marL="171450" indent="-171450">
              <a:buFont typeface="Arial" panose="020B0604020202020204" pitchFamily="34" charset="0"/>
              <a:buChar char="•"/>
            </a:pPr>
            <a:r>
              <a:rPr lang="ja-JP" altLang="en-US" sz="900"/>
              <a:t>外部機関との連携会議への参加</a:t>
            </a:r>
            <a:endParaRPr lang="en-US" altLang="ja-JP" sz="900"/>
          </a:p>
          <a:p>
            <a:pPr marL="171450" indent="-171450">
              <a:buFont typeface="Arial" panose="020B0604020202020204" pitchFamily="34" charset="0"/>
              <a:buChar char="•"/>
            </a:pPr>
            <a:r>
              <a:rPr lang="ja-JP" altLang="en-US" sz="900"/>
              <a:t>学校のケース会議、要保護児童生徒対策協議会への出席。他機関と連携するための個人情報の取扱いに係る保護者の承諾。</a:t>
            </a:r>
            <a:endParaRPr lang="en-US" altLang="ja-JP" sz="900"/>
          </a:p>
          <a:p>
            <a:pPr marL="171450" indent="-171450">
              <a:buFont typeface="Arial" panose="020B0604020202020204" pitchFamily="34" charset="0"/>
              <a:buChar char="•"/>
            </a:pPr>
            <a:r>
              <a:rPr lang="ja-JP" altLang="en-US" sz="900"/>
              <a:t>要保護児童生徒対策協議会への出席。他機関と連携するための個人情報の取扱いに係る保護者の承諾。</a:t>
            </a:r>
          </a:p>
        </p:txBody>
      </p:sp>
    </p:spTree>
    <p:extLst>
      <p:ext uri="{BB962C8B-B14F-4D97-AF65-F5344CB8AC3E}">
        <p14:creationId xmlns:p14="http://schemas.microsoft.com/office/powerpoint/2010/main" val="3079059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434E-8539-70DE-9C64-27100ED2A5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20A141-7923-37CF-B50A-67BB69B8923C}"/>
              </a:ext>
            </a:extLst>
          </p:cNvPr>
          <p:cNvSpPr>
            <a:spLocks noGrp="1"/>
          </p:cNvSpPr>
          <p:nvPr>
            <p:ph type="title"/>
          </p:nvPr>
        </p:nvSpPr>
        <p:spPr/>
        <p:txBody>
          <a:bodyPr/>
          <a:lstStyle/>
          <a:p>
            <a:r>
              <a:rPr lang="ja-JP" altLang="en-US"/>
              <a:t>実施自治体　外部機関との連携　外部機関連携の工夫（</a:t>
            </a:r>
            <a:r>
              <a:rPr lang="en-US" altLang="ja-JP"/>
              <a:t>2/2</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BEC4AC4D-EF8A-CC4A-706A-EF881CEF2091}"/>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kumimoji="1" lang="ja-JP" altLang="en-US"/>
          </a:p>
        </p:txBody>
      </p:sp>
      <p:graphicFrame>
        <p:nvGraphicFramePr>
          <p:cNvPr id="5" name="表 5">
            <a:extLst>
              <a:ext uri="{FF2B5EF4-FFF2-40B4-BE49-F238E27FC236}">
                <a16:creationId xmlns:a16="http://schemas.microsoft.com/office/drawing/2014/main" id="{EDCCC568-EE87-D3F9-58CF-2A2313742C6B}"/>
              </a:ext>
            </a:extLst>
          </p:cNvPr>
          <p:cNvGraphicFramePr>
            <a:graphicFrameLocks noGrp="1"/>
          </p:cNvGraphicFramePr>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Q35.</a:t>
                      </a:r>
                      <a:r>
                        <a:rPr kumimoji="1" lang="ja-JP" altLang="en-US" sz="1100" b="0">
                          <a:solidFill>
                            <a:schemeClr val="tx1"/>
                          </a:solidFill>
                        </a:rPr>
                        <a:t>　当該拠点における外部機関連携に関して、外部機関との関係づくりや日々の連携に関して工夫している点があれば、具体的にご記入ください。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648C2F97-6879-37D7-56C0-3A731A475BA2}"/>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1AA76277-FF31-963F-6F65-36261819C0A0}"/>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4. </a:t>
            </a:r>
            <a:r>
              <a:rPr lang="ja-JP" altLang="en-US" sz="900" b="1"/>
              <a:t>情報共有・会議の工夫</a:t>
            </a:r>
          </a:p>
          <a:p>
            <a:pPr marL="171450" indent="-171450">
              <a:buFont typeface="Arial" panose="020B0604020202020204" pitchFamily="34" charset="0"/>
              <a:buChar char="•"/>
            </a:pPr>
            <a:r>
              <a:rPr lang="ja-JP" altLang="en-US" sz="900"/>
              <a:t>常に直接お会いすることを心掛けている。また、拠点に来てもらい利用児童の過ごし方を直接見てもらうようにしている</a:t>
            </a:r>
          </a:p>
          <a:p>
            <a:pPr marL="171450" indent="-171450">
              <a:buFont typeface="Arial" panose="020B0604020202020204" pitchFamily="34" charset="0"/>
              <a:buChar char="•"/>
            </a:pPr>
            <a:r>
              <a:rPr lang="ja-JP" altLang="en-US" sz="900"/>
              <a:t>お互いに何か気になることがあったら都度情報共有している。</a:t>
            </a:r>
          </a:p>
          <a:p>
            <a:pPr marL="171450" indent="-171450">
              <a:buFont typeface="Arial" panose="020B0604020202020204" pitchFamily="34" charset="0"/>
              <a:buChar char="•"/>
            </a:pPr>
            <a:r>
              <a:rPr lang="en-US" altLang="ja-JP" sz="900"/>
              <a:t>LINE</a:t>
            </a:r>
            <a:r>
              <a:rPr lang="ja-JP" altLang="en-US" sz="900"/>
              <a:t>などを使って個人名は伏せながら情報共有を行ったり、機会あるごとに情報共有を行っている。</a:t>
            </a:r>
          </a:p>
          <a:p>
            <a:pPr marL="171450" indent="-171450">
              <a:buFont typeface="Arial" panose="020B0604020202020204" pitchFamily="34" charset="0"/>
              <a:buChar char="•"/>
            </a:pPr>
            <a:r>
              <a:rPr lang="ja-JP" altLang="en-US" sz="900"/>
              <a:t>利用児童の気になる点や、保護者とのやり取りについてこまめに連携機関へ情報共有している。</a:t>
            </a:r>
          </a:p>
          <a:p>
            <a:pPr marL="171450" indent="-171450">
              <a:buFont typeface="Arial" panose="020B0604020202020204" pitchFamily="34" charset="0"/>
              <a:buChar char="•"/>
            </a:pPr>
            <a:r>
              <a:rPr lang="ja-JP" altLang="en-US" sz="900"/>
              <a:t>児童と関わる中で気になる言葉や情報があれば市の担当者に共有しています</a:t>
            </a:r>
          </a:p>
          <a:p>
            <a:pPr marL="171450" indent="-171450">
              <a:buFont typeface="Arial" panose="020B0604020202020204" pitchFamily="34" charset="0"/>
              <a:buChar char="•"/>
            </a:pPr>
            <a:r>
              <a:rPr lang="ja-JP" altLang="en-US" sz="900"/>
              <a:t>毎月の広報誌や法人の機関誌を届けるタイミング等を利用する形で、対象児童がつながりを持つ社会資源先を訪問して情報共有している。</a:t>
            </a:r>
          </a:p>
          <a:p>
            <a:pPr marL="171450" indent="-171450">
              <a:buFont typeface="Arial" panose="020B0604020202020204" pitchFamily="34" charset="0"/>
              <a:buChar char="•"/>
            </a:pPr>
            <a:r>
              <a:rPr lang="ja-JP" altLang="en-US" sz="900"/>
              <a:t>ケース情報共有及び支援方針の取り決めを目的とした委託元こども家庭センターとの月次定例の実施、</a:t>
            </a:r>
            <a:r>
              <a:rPr lang="en-US" altLang="ja-JP" sz="900"/>
              <a:t>SSW</a:t>
            </a:r>
            <a:r>
              <a:rPr lang="ja-JP" altLang="en-US" sz="900"/>
              <a:t>・行政相談員の拠点見学、学校との情報共有</a:t>
            </a:r>
          </a:p>
          <a:p>
            <a:pPr marL="171450" indent="-171450">
              <a:buFont typeface="Arial" panose="020B0604020202020204" pitchFamily="34" charset="0"/>
              <a:buChar char="•"/>
            </a:pPr>
            <a:r>
              <a:rPr lang="ja-JP" altLang="en-US" sz="900"/>
              <a:t>要対協の定期開催やその構成機関を中心とした情報共有の機会の設定。</a:t>
            </a:r>
          </a:p>
          <a:p>
            <a:pPr marL="171450" indent="-171450">
              <a:buFont typeface="Arial" panose="020B0604020202020204" pitchFamily="34" charset="0"/>
              <a:buChar char="•"/>
            </a:pPr>
            <a:r>
              <a:rPr lang="ja-JP" altLang="en-US" sz="900"/>
              <a:t>関係機関との連携会議の出席以外にも、検査や相談を通してそれぞれの機関のお手伝いをすることで日頃からの大人どうしのつながりがある。</a:t>
            </a:r>
          </a:p>
          <a:p>
            <a:pPr marL="171450" indent="-171450">
              <a:buFont typeface="Arial" panose="020B0604020202020204" pitchFamily="34" charset="0"/>
              <a:buChar char="•"/>
            </a:pPr>
            <a:r>
              <a:rPr lang="ja-JP" altLang="en-US" sz="900"/>
              <a:t>登録者はすべて要対協ケースのため、より細やかな家族の変化に対応できるように情報共有を実施している。</a:t>
            </a:r>
          </a:p>
          <a:p>
            <a:pPr marL="171450" indent="-171450">
              <a:buFont typeface="Arial" panose="020B0604020202020204" pitchFamily="34" charset="0"/>
              <a:buChar char="•"/>
            </a:pPr>
            <a:r>
              <a:rPr lang="ja-JP" altLang="en-US" sz="900"/>
              <a:t>要対協ケースや他の気になるケースについても、日頃から関係機関との情報共有を行うようにしている。</a:t>
            </a:r>
          </a:p>
          <a:p>
            <a:pPr marL="171450" indent="-171450">
              <a:buFont typeface="Arial" panose="020B0604020202020204" pitchFamily="34" charset="0"/>
              <a:buChar char="•"/>
            </a:pPr>
            <a:r>
              <a:rPr lang="ja-JP" altLang="en-US" sz="900"/>
              <a:t>利用者の生活状況や支援状況についての情報交換を目的に定期的な訪問を実施している</a:t>
            </a:r>
          </a:p>
          <a:p>
            <a:pPr marL="171450" indent="-171450">
              <a:buFont typeface="Arial" panose="020B0604020202020204" pitchFamily="34" charset="0"/>
              <a:buChar char="•"/>
            </a:pPr>
            <a:r>
              <a:rPr lang="ja-JP" altLang="en-US" sz="900"/>
              <a:t>各ケースで緊急対応が必要な場合や月の活動報告などをもとにケース担当者との関係を構築している。</a:t>
            </a:r>
          </a:p>
          <a:p>
            <a:pPr marL="171450" indent="-171450">
              <a:buFont typeface="Arial" panose="020B0604020202020204" pitchFamily="34" charset="0"/>
              <a:buChar char="•"/>
            </a:pPr>
            <a:r>
              <a:rPr lang="ja-JP" altLang="en-US" sz="900"/>
              <a:t>それぞれの機関での子どもの様子や家庭の状況を共有し、それぞれの関わり方の方針、支援機関での役割分担を確認している。</a:t>
            </a:r>
          </a:p>
          <a:p>
            <a:pPr marL="171450" indent="-171450">
              <a:buFont typeface="Arial" panose="020B0604020202020204" pitchFamily="34" charset="0"/>
              <a:buChar char="•"/>
            </a:pPr>
            <a:r>
              <a:rPr lang="ja-JP" altLang="en-US" sz="900"/>
              <a:t>施設訪問や拠点見学を通じて日頃より職員同士の顔の見える関係づくりを目指している</a:t>
            </a:r>
          </a:p>
          <a:p>
            <a:pPr marL="171450" indent="-171450">
              <a:buFont typeface="Arial" panose="020B0604020202020204" pitchFamily="34" charset="0"/>
              <a:buChar char="•"/>
            </a:pPr>
            <a:r>
              <a:rPr lang="ja-JP" altLang="en-US" sz="900"/>
              <a:t>ケース会議、研修等での顔合わせ、内部機関への事業説明へ同行してもらう等</a:t>
            </a:r>
          </a:p>
          <a:p>
            <a:pPr marL="171450" indent="-171450">
              <a:buFont typeface="Arial" panose="020B0604020202020204" pitchFamily="34" charset="0"/>
              <a:buChar char="•"/>
            </a:pPr>
            <a:r>
              <a:rPr lang="ja-JP" altLang="en-US" sz="900"/>
              <a:t>情報共有と顔の見える関係づくり</a:t>
            </a:r>
          </a:p>
          <a:p>
            <a:pPr marL="171450" indent="-171450">
              <a:buFont typeface="Arial" panose="020B0604020202020204" pitchFamily="34" charset="0"/>
              <a:buChar char="•"/>
            </a:pPr>
            <a:r>
              <a:rPr lang="ja-JP" altLang="en-US" sz="900"/>
              <a:t>行政と協議しながら適切な外部機関と連携している。</a:t>
            </a:r>
          </a:p>
          <a:p>
            <a:pPr marL="171450" indent="-171450">
              <a:buFont typeface="Arial" panose="020B0604020202020204" pitchFamily="34" charset="0"/>
              <a:buChar char="•"/>
            </a:pPr>
            <a:r>
              <a:rPr lang="ja-JP" altLang="en-US" sz="900"/>
              <a:t>対象者と関連する外部機関とは定期的に情報交換する。対象者や家族が専門家への相談を希望すれば、日程調整や希望があれば付き添うなどの対応をしている</a:t>
            </a:r>
          </a:p>
          <a:p>
            <a:endParaRPr lang="en-US" altLang="ja-JP" sz="900" b="1"/>
          </a:p>
          <a:p>
            <a:endParaRPr lang="en-US" altLang="ja-JP" sz="900" b="1"/>
          </a:p>
          <a:p>
            <a:r>
              <a:rPr lang="en-US" altLang="ja-JP" sz="900" b="1"/>
              <a:t>5. </a:t>
            </a:r>
            <a:r>
              <a:rPr lang="ja-JP" altLang="en-US" sz="900" b="1"/>
              <a:t>その他</a:t>
            </a:r>
          </a:p>
          <a:p>
            <a:r>
              <a:rPr lang="ja-JP" altLang="en-US" sz="900"/>
              <a:t>別事業所との連携により、ケース会議の開催を市へ依頼中。また、個別のケース会議の開催を依頼するも日程が合わず開催できていない。</a:t>
            </a:r>
          </a:p>
          <a:p>
            <a:endParaRPr lang="ja-JP" altLang="en-US" sz="900"/>
          </a:p>
        </p:txBody>
      </p:sp>
    </p:spTree>
    <p:extLst>
      <p:ext uri="{BB962C8B-B14F-4D97-AF65-F5344CB8AC3E}">
        <p14:creationId xmlns:p14="http://schemas.microsoft.com/office/powerpoint/2010/main" val="2649064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kumimoji="1" lang="ja-JP" altLang="en-US"/>
              <a:t>実施自治体　財団　財団等からの助成実績</a:t>
            </a:r>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kumimoji="1" lang="ja-JP" altLang="en-US"/>
              <a:t>本事業開始前に助成を受けていた施設は</a:t>
            </a:r>
            <a:r>
              <a:rPr kumimoji="1" lang="en-US" altLang="ja-JP"/>
              <a:t>35.8%</a:t>
            </a:r>
            <a:r>
              <a:rPr kumimoji="1" lang="ja-JP" altLang="en-US"/>
              <a:t>である。</a:t>
            </a:r>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2405555195"/>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Q36.</a:t>
                      </a:r>
                      <a:r>
                        <a:rPr kumimoji="1" lang="ja-JP" altLang="en-US" sz="1100" b="0">
                          <a:solidFill>
                            <a:schemeClr val="tx1"/>
                          </a:solidFill>
                        </a:rPr>
                        <a:t>　当該拠点は本事業開始前に財団等からの助成を受けていましたか。</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n=106</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9E5C576A-D952-C604-8506-498465C29C72}"/>
              </a:ext>
            </a:extLst>
          </p:cNvPr>
          <p:cNvPicPr>
            <a:picLocks noChangeAspect="1"/>
          </p:cNvPicPr>
          <p:nvPr/>
        </p:nvPicPr>
        <p:blipFill>
          <a:blip r:embed="rId2"/>
          <a:stretch>
            <a:fillRect/>
          </a:stretch>
        </p:blipFill>
        <p:spPr>
          <a:xfrm>
            <a:off x="2250656" y="1747634"/>
            <a:ext cx="5404689" cy="4680000"/>
          </a:xfrm>
          <a:prstGeom prst="rect">
            <a:avLst/>
          </a:prstGeom>
        </p:spPr>
      </p:pic>
    </p:spTree>
    <p:extLst>
      <p:ext uri="{BB962C8B-B14F-4D97-AF65-F5344CB8AC3E}">
        <p14:creationId xmlns:p14="http://schemas.microsoft.com/office/powerpoint/2010/main" val="1181378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9364-BA6B-7DA3-0FB9-9A7BEC26B5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BB16F8-3420-008D-9769-A374FE204CE1}"/>
              </a:ext>
            </a:extLst>
          </p:cNvPr>
          <p:cNvSpPr>
            <a:spLocks noGrp="1"/>
          </p:cNvSpPr>
          <p:nvPr>
            <p:ph type="title"/>
          </p:nvPr>
        </p:nvSpPr>
        <p:spPr/>
        <p:txBody>
          <a:bodyPr/>
          <a:lstStyle/>
          <a:p>
            <a:r>
              <a:rPr lang="ja-JP" altLang="en-US"/>
              <a:t>実施自治体　財団　財団等からの移行の課題</a:t>
            </a:r>
            <a:endParaRPr kumimoji="1" lang="ja-JP" altLang="en-US"/>
          </a:p>
        </p:txBody>
      </p:sp>
      <p:sp>
        <p:nvSpPr>
          <p:cNvPr id="3" name="テキスト プレースホルダー 2">
            <a:extLst>
              <a:ext uri="{FF2B5EF4-FFF2-40B4-BE49-F238E27FC236}">
                <a16:creationId xmlns:a16="http://schemas.microsoft.com/office/drawing/2014/main" id="{61A56918-1274-0D39-E3F0-C9AAB938AE55}"/>
              </a:ext>
            </a:extLst>
          </p:cNvPr>
          <p:cNvSpPr>
            <a:spLocks noGrp="1"/>
          </p:cNvSpPr>
          <p:nvPr>
            <p:ph type="body" sz="quarter" idx="13"/>
          </p:nvPr>
        </p:nvSpPr>
        <p:spPr/>
        <p:txBody>
          <a:bodyPr/>
          <a:lstStyle/>
          <a:p>
            <a:pPr marL="0" indent="0">
              <a:buNone/>
            </a:pPr>
            <a:r>
              <a:rPr lang="ja-JP" altLang="en-US"/>
              <a:t>自由記述の回答結果は以下の通り。</a:t>
            </a:r>
          </a:p>
          <a:p>
            <a:pPr marL="0" indent="0">
              <a:buNone/>
            </a:pPr>
            <a:endParaRPr lang="ja-JP" altLang="en-US"/>
          </a:p>
          <a:p>
            <a:pPr marL="0" indent="0">
              <a:buNone/>
            </a:pPr>
            <a:endParaRPr kumimoji="1" lang="ja-JP" altLang="en-US"/>
          </a:p>
        </p:txBody>
      </p:sp>
      <p:graphicFrame>
        <p:nvGraphicFramePr>
          <p:cNvPr id="5" name="表 5">
            <a:extLst>
              <a:ext uri="{FF2B5EF4-FFF2-40B4-BE49-F238E27FC236}">
                <a16:creationId xmlns:a16="http://schemas.microsoft.com/office/drawing/2014/main" id="{607E1076-A2FE-9CE5-2AD5-B912A0FEF190}"/>
              </a:ext>
            </a:extLst>
          </p:cNvPr>
          <p:cNvGraphicFramePr>
            <a:graphicFrameLocks noGrp="1"/>
          </p:cNvGraphicFramePr>
          <p:nvPr>
            <p:extLst>
              <p:ext uri="{D42A27DB-BD31-4B8C-83A1-F6EECF244321}">
                <p14:modId xmlns:p14="http://schemas.microsoft.com/office/powerpoint/2010/main" val="1485001511"/>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en-US" altLang="ja-JP" sz="1100" b="0">
                          <a:solidFill>
                            <a:schemeClr val="tx1"/>
                          </a:solidFill>
                        </a:rPr>
                        <a:t>Q37.</a:t>
                      </a:r>
                      <a:r>
                        <a:rPr kumimoji="1" lang="ja-JP" altLang="en-US" sz="1100" b="0">
                          <a:solidFill>
                            <a:schemeClr val="tx1"/>
                          </a:solidFill>
                        </a:rPr>
                        <a:t>　</a:t>
                      </a:r>
                      <a:r>
                        <a:rPr kumimoji="1" lang="en-US" altLang="ja-JP" sz="1100" b="0">
                          <a:solidFill>
                            <a:schemeClr val="tx1"/>
                          </a:solidFill>
                        </a:rPr>
                        <a:t>Q36</a:t>
                      </a:r>
                      <a:r>
                        <a:rPr kumimoji="1" lang="ja-JP" altLang="en-US" sz="1100" b="0">
                          <a:solidFill>
                            <a:schemeClr val="tx1"/>
                          </a:solidFill>
                        </a:rPr>
                        <a:t>で財団等から助成を受けていた場合、本事業への移行で苦慮した点・課題はありますか。具体的にご記入ください。</a:t>
                      </a:r>
                      <a:r>
                        <a:rPr kumimoji="1" lang="en-US" altLang="ja-JP" sz="1100" b="0">
                          <a:solidFill>
                            <a:schemeClr val="tx1"/>
                          </a:solidFill>
                        </a:rPr>
                        <a:t>【</a:t>
                      </a:r>
                      <a:r>
                        <a:rPr kumimoji="1" lang="ja-JP" altLang="en-US" sz="1100" b="0">
                          <a:solidFill>
                            <a:schemeClr val="tx1"/>
                          </a:solidFill>
                        </a:rPr>
                        <a:t>自由回答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n=38</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46EB4736-8311-26D5-50D6-8B8FB1E79118}"/>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sp>
        <p:nvSpPr>
          <p:cNvPr id="4" name="テキスト ボックス 3">
            <a:extLst>
              <a:ext uri="{FF2B5EF4-FFF2-40B4-BE49-F238E27FC236}">
                <a16:creationId xmlns:a16="http://schemas.microsoft.com/office/drawing/2014/main" id="{E303D87C-C90E-E9FC-4E40-6858009EBA52}"/>
              </a:ext>
            </a:extLst>
          </p:cNvPr>
          <p:cNvSpPr txBox="1"/>
          <p:nvPr/>
        </p:nvSpPr>
        <p:spPr>
          <a:xfrm>
            <a:off x="209023" y="1823074"/>
            <a:ext cx="9505949" cy="4244159"/>
          </a:xfrm>
          <a:prstGeom prst="rect">
            <a:avLst/>
          </a:prstGeom>
          <a:solidFill>
            <a:schemeClr val="bg1">
              <a:lumMod val="95000"/>
            </a:schemeClr>
          </a:solidFill>
        </p:spPr>
        <p:txBody>
          <a:bodyPr wrap="square" numCol="2">
            <a:noAutofit/>
          </a:bodyPr>
          <a:lstStyle/>
          <a:p>
            <a:r>
              <a:rPr lang="en-US" altLang="ja-JP" sz="900" b="1"/>
              <a:t>1. </a:t>
            </a:r>
            <a:r>
              <a:rPr lang="ja-JP" altLang="en-US" sz="900" b="1"/>
              <a:t>事業目的・利用対象者に関する課題</a:t>
            </a:r>
          </a:p>
          <a:p>
            <a:pPr marL="171450" indent="-171450">
              <a:buFont typeface="Arial" panose="020B0604020202020204" pitchFamily="34" charset="0"/>
              <a:buChar char="•"/>
            </a:pPr>
            <a:r>
              <a:rPr lang="ja-JP" altLang="en-US" sz="900"/>
              <a:t>移行に伴い事業目的、利用対象者を決める点で難航した</a:t>
            </a:r>
          </a:p>
          <a:p>
            <a:pPr marL="171450" indent="-171450">
              <a:buFont typeface="Arial" panose="020B0604020202020204" pitchFamily="34" charset="0"/>
              <a:buChar char="•"/>
            </a:pPr>
            <a:r>
              <a:rPr lang="ja-JP" altLang="en-US" sz="900"/>
              <a:t>教育委員会で児童福祉事業を実施するにあたり、対象児童をどのように設定するか等の整理について苦慮した。</a:t>
            </a:r>
          </a:p>
          <a:p>
            <a:pPr marL="171450" indent="-171450">
              <a:buFont typeface="Arial" panose="020B0604020202020204" pitchFamily="34" charset="0"/>
              <a:buChar char="•"/>
            </a:pPr>
            <a:r>
              <a:rPr lang="ja-JP" altLang="en-US" sz="900"/>
              <a:t>財団の助成を受けて運営していた時から利用していた児童を、本事業への移行に伴ってアセスメントした際、本事業における対象外の児童をどのように取り扱うか。（本市では本事業とは別の委託先事業所による事業として受け入れている）</a:t>
            </a:r>
          </a:p>
          <a:p>
            <a:pPr marL="171450" indent="-171450">
              <a:buFont typeface="Arial" panose="020B0604020202020204" pitchFamily="34" charset="0"/>
              <a:buChar char="•"/>
            </a:pPr>
            <a:r>
              <a:rPr lang="ja-JP" altLang="en-US" sz="900"/>
              <a:t>様々な困難さを抱えた利用児童の中から、本事業の対象者を選別するのに苦慮した。また、財団の事業では、様々な子どもが入り混じっていたことで、子ども同士で遊び学び合うことが可能な環境だったのが、本事業では、職員が</a:t>
            </a:r>
            <a:r>
              <a:rPr lang="en-US" altLang="ja-JP" sz="900"/>
              <a:t>1</a:t>
            </a:r>
            <a:r>
              <a:rPr lang="ja-JP" altLang="en-US" sz="900"/>
              <a:t>対</a:t>
            </a:r>
            <a:r>
              <a:rPr lang="en-US" altLang="ja-JP" sz="900"/>
              <a:t>1</a:t>
            </a:r>
            <a:r>
              <a:rPr lang="ja-JP" altLang="en-US" sz="900"/>
              <a:t>対応を強いられる場面が多く、職員にとっては、精神的にも肉体的にも負担感が大きくなった。</a:t>
            </a:r>
            <a:endParaRPr lang="en-US" altLang="ja-JP" sz="900"/>
          </a:p>
          <a:p>
            <a:pPr marL="171450" indent="-171450">
              <a:buFont typeface="Arial" panose="020B0604020202020204" pitchFamily="34" charset="0"/>
              <a:buChar char="•"/>
            </a:pPr>
            <a:endParaRPr lang="ja-JP" altLang="en-US" sz="900"/>
          </a:p>
          <a:p>
            <a:r>
              <a:rPr lang="en-US" altLang="ja-JP" sz="900" b="1"/>
              <a:t>2. </a:t>
            </a:r>
            <a:r>
              <a:rPr lang="ja-JP" altLang="en-US" sz="900" b="1"/>
              <a:t>財政・予算に関する課題</a:t>
            </a:r>
          </a:p>
          <a:p>
            <a:pPr marL="171450" indent="-171450">
              <a:buFont typeface="Arial" panose="020B0604020202020204" pitchFamily="34" charset="0"/>
              <a:buChar char="•"/>
            </a:pPr>
            <a:r>
              <a:rPr lang="ja-JP" altLang="en-US" sz="900"/>
              <a:t>現在も財団の助成金を基に運営しているが、自立化した後の財源の確保や運営の継続等について今後検討が必要なると思われる。</a:t>
            </a:r>
          </a:p>
          <a:p>
            <a:pPr marL="171450" indent="-171450">
              <a:buFont typeface="Arial" panose="020B0604020202020204" pitchFamily="34" charset="0"/>
              <a:buChar char="•"/>
            </a:pPr>
            <a:r>
              <a:rPr lang="ja-JP" altLang="en-US" sz="900"/>
              <a:t>財団からの支援修了後、町持ち出し額が増えたこと。また負担額を検討するにあたり、利用者の実費負担額を、どの程度まで自己負担とするか等。</a:t>
            </a:r>
          </a:p>
          <a:p>
            <a:pPr marL="171450" indent="-171450">
              <a:buFont typeface="Arial" panose="020B0604020202020204" pitchFamily="34" charset="0"/>
              <a:buChar char="•"/>
            </a:pPr>
            <a:r>
              <a:rPr lang="ja-JP" altLang="en-US" sz="900"/>
              <a:t>財政担当課へ予算規模の継続を要望するのに、事業の必要性や費用の根拠等を理解してもらうのに苦労した。</a:t>
            </a:r>
          </a:p>
          <a:p>
            <a:pPr marL="171450" indent="-171450">
              <a:buFont typeface="Arial" panose="020B0604020202020204" pitchFamily="34" charset="0"/>
              <a:buChar char="•"/>
            </a:pPr>
            <a:r>
              <a:rPr lang="ja-JP" altLang="en-US" sz="900"/>
              <a:t>ほぼ活動費の</a:t>
            </a:r>
            <a:r>
              <a:rPr lang="en-US" altLang="ja-JP" sz="900"/>
              <a:t>100</a:t>
            </a:r>
            <a:r>
              <a:rPr lang="ja-JP" altLang="en-US" sz="900"/>
              <a:t>％助成であったが、本事業へ移行することで一般財源が必要となり予算確保に苦慮した</a:t>
            </a:r>
          </a:p>
          <a:p>
            <a:pPr marL="171450" indent="-171450">
              <a:buFont typeface="Arial" panose="020B0604020202020204" pitchFamily="34" charset="0"/>
              <a:buChar char="•"/>
            </a:pPr>
            <a:r>
              <a:rPr lang="ja-JP" altLang="en-US" sz="900"/>
              <a:t>財団からの補助期間が終了し、市の委託事業へ切り替わる際の予算要求で財政担当部署の理解を得ること及び市単独予算では厳しかったため活用できる国や県補助金を探すことに苦慮した。 財団からの補助金額と同等の予算を組むことが難しかったため、人件費や物件費の切り詰めを行った</a:t>
            </a:r>
            <a:r>
              <a:rPr lang="en-US" altLang="ja-JP" sz="900"/>
              <a:t>(</a:t>
            </a:r>
            <a:r>
              <a:rPr lang="ja-JP" altLang="en-US" sz="900"/>
              <a:t>必要な備品を補助期間中に計画立てて購入など</a:t>
            </a:r>
            <a:r>
              <a:rPr lang="en-US" altLang="ja-JP" sz="900"/>
              <a:t>)</a:t>
            </a:r>
          </a:p>
          <a:p>
            <a:pPr marL="171450" indent="-171450">
              <a:buFont typeface="Arial" panose="020B0604020202020204" pitchFamily="34" charset="0"/>
              <a:buChar char="•"/>
            </a:pPr>
            <a:r>
              <a:rPr lang="ja-JP" altLang="en-US" sz="900"/>
              <a:t>財団の助成を受けていた頃と比べると利用者単価が下がったところ。</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財団からの助成が事業開始から</a:t>
            </a:r>
            <a:r>
              <a:rPr lang="en-US" altLang="ja-JP" sz="900"/>
              <a:t>3</a:t>
            </a:r>
            <a:r>
              <a:rPr lang="ja-JP" altLang="en-US" sz="900"/>
              <a:t>年間で切れてしまい、子ども・子育て支援交付金を活用できるものの、</a:t>
            </a:r>
            <a:r>
              <a:rPr lang="en-US" altLang="ja-JP" sz="900"/>
              <a:t>B</a:t>
            </a:r>
            <a:r>
              <a:rPr lang="ja-JP" altLang="en-US" sz="900"/>
              <a:t>＆</a:t>
            </a:r>
            <a:r>
              <a:rPr lang="en-US" altLang="ja-JP" sz="900"/>
              <a:t>G</a:t>
            </a:r>
            <a:r>
              <a:rPr lang="ja-JP" altLang="en-US" sz="900"/>
              <a:t>財団からの助成がなくなる分だけ一般財源の持ち出しが増えてしまう点</a:t>
            </a:r>
          </a:p>
          <a:p>
            <a:pPr marL="171450" indent="-171450">
              <a:buFont typeface="Arial" panose="020B0604020202020204" pitchFamily="34" charset="0"/>
              <a:buChar char="•"/>
            </a:pPr>
            <a:r>
              <a:rPr lang="ja-JP" altLang="en-US" sz="900"/>
              <a:t>日本財団の助成を受けた第３の居場所事業で施設整備等を行っており，財団からの助成終了後は自主運営の方向が示されていたが，運営資金不足とのことで，令和７年度，本事業を活用し居場所づくり事業を継続するかたちとなった。これまでの連携不足もあり，事前情報が少なかったこともあり，担当課としては予算確保に苦慮した。</a:t>
            </a:r>
            <a:endParaRPr lang="en-US" altLang="ja-JP" sz="900"/>
          </a:p>
          <a:p>
            <a:pPr marL="171450" indent="-171450">
              <a:buFont typeface="Arial" panose="020B0604020202020204" pitchFamily="34" charset="0"/>
              <a:buChar char="•"/>
            </a:pPr>
            <a:r>
              <a:rPr lang="ja-JP" altLang="en-US" sz="900"/>
              <a:t>補助率の変更（</a:t>
            </a:r>
            <a:r>
              <a:rPr lang="en-US" altLang="ja-JP" sz="900"/>
              <a:t>3/4→2/3</a:t>
            </a:r>
            <a:r>
              <a:rPr lang="ja-JP" altLang="en-US" sz="900"/>
              <a:t>）</a:t>
            </a:r>
          </a:p>
          <a:p>
            <a:pPr marL="171450" indent="-171450">
              <a:buFont typeface="Arial" panose="020B0604020202020204" pitchFamily="34" charset="0"/>
              <a:buChar char="•"/>
            </a:pPr>
            <a:r>
              <a:rPr lang="ja-JP" altLang="en-US" sz="900"/>
              <a:t>補助対象経費の精査</a:t>
            </a:r>
          </a:p>
          <a:p>
            <a:pPr marL="171450" indent="-171450">
              <a:buFont typeface="Arial" panose="020B0604020202020204" pitchFamily="34" charset="0"/>
              <a:buChar char="•"/>
            </a:pPr>
            <a:r>
              <a:rPr lang="ja-JP" altLang="en-US" sz="900"/>
              <a:t>財団では事業費として認められていた経費が児童育成支援拠点事業では認められないものもあり、自己負担が増えたことについて苦慮しております</a:t>
            </a:r>
            <a:endParaRPr lang="en-US" altLang="ja-JP" sz="900"/>
          </a:p>
          <a:p>
            <a:pPr marL="171450" indent="-171450">
              <a:buFont typeface="Arial" panose="020B0604020202020204" pitchFamily="34" charset="0"/>
              <a:buChar char="•"/>
            </a:pPr>
            <a:endParaRPr lang="ja-JP" altLang="en-US" sz="900"/>
          </a:p>
          <a:p>
            <a:r>
              <a:rPr lang="en-US" altLang="ja-JP" sz="900" b="1"/>
              <a:t>3. </a:t>
            </a:r>
            <a:r>
              <a:rPr lang="ja-JP" altLang="en-US" sz="900" b="1"/>
              <a:t>運営・実施体制に関する課題</a:t>
            </a:r>
          </a:p>
          <a:p>
            <a:pPr marL="171450" indent="-171450">
              <a:buFont typeface="Arial" panose="020B0604020202020204" pitchFamily="34" charset="0"/>
              <a:buChar char="•"/>
            </a:pPr>
            <a:r>
              <a:rPr lang="en-US" altLang="ja-JP" sz="900"/>
              <a:t>B</a:t>
            </a:r>
            <a:r>
              <a:rPr lang="ja-JP" altLang="en-US" sz="900"/>
              <a:t>＆</a:t>
            </a:r>
            <a:r>
              <a:rPr lang="en-US" altLang="ja-JP" sz="900"/>
              <a:t>G</a:t>
            </a:r>
            <a:r>
              <a:rPr lang="ja-JP" altLang="en-US" sz="900"/>
              <a:t>財団から助成を受けて開設。開設時点で児童育成支援拠点の要件を満たす形で委託実施している。今後、財団からの補助期間終了後は、要綱の名称変更と、国、県への補助金申請の対応を予定。内容については移行に係る大きな変更はないと考えている。</a:t>
            </a:r>
          </a:p>
          <a:p>
            <a:pPr marL="171450" indent="-171450">
              <a:buFont typeface="Arial" panose="020B0604020202020204" pitchFamily="34" charset="0"/>
              <a:buChar char="•"/>
            </a:pPr>
            <a:r>
              <a:rPr lang="ja-JP" altLang="en-US" sz="900"/>
              <a:t>開室時間、食事料金の運営内容の変更を行ったため、保護者への理解を頂くのに時間がかかった。</a:t>
            </a:r>
          </a:p>
          <a:p>
            <a:pPr marL="171450" indent="-171450">
              <a:buFont typeface="Arial" panose="020B0604020202020204" pitchFamily="34" charset="0"/>
              <a:buChar char="•"/>
            </a:pPr>
            <a:r>
              <a:rPr lang="ja-JP" altLang="en-US" sz="900"/>
              <a:t>子どもの居場所を担当する部署が代わったり、他の市町村の例を伝えながら事業開始に向けて努力していただいたが、結果的に財団の助成終了から自主運営となる空白期間があったこと。</a:t>
            </a:r>
          </a:p>
          <a:p>
            <a:pPr marL="171450" indent="-171450">
              <a:buFont typeface="Arial" panose="020B0604020202020204" pitchFamily="34" charset="0"/>
              <a:buChar char="•"/>
            </a:pPr>
            <a:r>
              <a:rPr lang="ja-JP" altLang="en-US" sz="900"/>
              <a:t>行政機関との連携、受入れ児童が市内全域で地域拡大</a:t>
            </a:r>
          </a:p>
          <a:p>
            <a:endParaRPr lang="en-US" altLang="ja-JP" sz="900" b="1"/>
          </a:p>
          <a:p>
            <a:r>
              <a:rPr lang="en-US" altLang="ja-JP" sz="900" b="1"/>
              <a:t>4. </a:t>
            </a:r>
            <a:r>
              <a:rPr lang="ja-JP" altLang="en-US" sz="900" b="1"/>
              <a:t>助成元や事業内容に関する課題</a:t>
            </a:r>
          </a:p>
          <a:p>
            <a:pPr marL="171450" indent="-171450">
              <a:buFont typeface="Arial" panose="020B0604020202020204" pitchFamily="34" charset="0"/>
              <a:buChar char="•"/>
            </a:pPr>
            <a:r>
              <a:rPr lang="ja-JP" altLang="en-US" sz="900"/>
              <a:t>財団が主催する事業への協力が求められるが、必ずしも課題を抱える児童に寄り添った内容ではないこともあり、対応に苦慮することがある。（財団の助成対象が課題を有する児童のみ対象とする施設に限られていないためこうした事態が発生する）</a:t>
            </a:r>
          </a:p>
          <a:p>
            <a:endParaRPr lang="en-US" altLang="ja-JP" sz="900" b="1"/>
          </a:p>
          <a:p>
            <a:r>
              <a:rPr lang="en-US" altLang="ja-JP" sz="900" b="1"/>
              <a:t>5. </a:t>
            </a:r>
            <a:r>
              <a:rPr lang="ja-JP" altLang="en-US" sz="900" b="1"/>
              <a:t>その他</a:t>
            </a:r>
          </a:p>
          <a:p>
            <a:pPr marL="171450" indent="-171450">
              <a:buFont typeface="Arial" panose="020B0604020202020204" pitchFamily="34" charset="0"/>
              <a:buChar char="•"/>
            </a:pPr>
            <a:r>
              <a:rPr lang="ja-JP" altLang="en-US" sz="900"/>
              <a:t>「児童育成支援拠点事業」と「財団等の助成」を同時に運用しているため、“移行”における課題はない。</a:t>
            </a:r>
          </a:p>
          <a:p>
            <a:pPr marL="171450" indent="-171450">
              <a:buFont typeface="Arial" panose="020B0604020202020204" pitchFamily="34" charset="0"/>
              <a:buChar char="•"/>
            </a:pPr>
            <a:r>
              <a:rPr lang="ja-JP" altLang="en-US" sz="900"/>
              <a:t>本事業に類似した事業であるため特に問題なし。</a:t>
            </a:r>
          </a:p>
          <a:p>
            <a:pPr marL="171450" indent="-171450">
              <a:buFont typeface="Arial" panose="020B0604020202020204" pitchFamily="34" charset="0"/>
              <a:buChar char="•"/>
            </a:pPr>
            <a:r>
              <a:rPr lang="ja-JP" altLang="en-US" sz="900"/>
              <a:t>スムーズに移行できたため特になし</a:t>
            </a:r>
          </a:p>
          <a:p>
            <a:pPr marL="171450" indent="-171450">
              <a:buFont typeface="Arial" panose="020B0604020202020204" pitchFamily="34" charset="0"/>
              <a:buChar char="•"/>
            </a:pPr>
            <a:r>
              <a:rPr lang="ja-JP" altLang="en-US" sz="900"/>
              <a:t>大変ありがたく思いました。フォローアップ研修が市の事業と重なることが多く調整に苦慮しています。</a:t>
            </a:r>
          </a:p>
          <a:p>
            <a:endParaRPr lang="ja-JP" altLang="en-US" sz="900"/>
          </a:p>
        </p:txBody>
      </p:sp>
    </p:spTree>
    <p:extLst>
      <p:ext uri="{BB962C8B-B14F-4D97-AF65-F5344CB8AC3E}">
        <p14:creationId xmlns:p14="http://schemas.microsoft.com/office/powerpoint/2010/main" val="22616313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72C44-D1AA-AFCF-7EC6-CD7869FA8243}"/>
              </a:ext>
            </a:extLst>
          </p:cNvPr>
          <p:cNvSpPr>
            <a:spLocks noGrp="1"/>
          </p:cNvSpPr>
          <p:nvPr>
            <p:ph type="title"/>
          </p:nvPr>
        </p:nvSpPr>
        <p:spPr/>
        <p:txBody>
          <a:bodyPr/>
          <a:lstStyle/>
          <a:p>
            <a:r>
              <a:rPr kumimoji="1" lang="ja-JP" altLang="en-US"/>
              <a:t>未実施自治体　本事業検討状況</a:t>
            </a:r>
          </a:p>
        </p:txBody>
      </p:sp>
      <p:sp>
        <p:nvSpPr>
          <p:cNvPr id="3" name="テキスト プレースホルダー 2">
            <a:extLst>
              <a:ext uri="{FF2B5EF4-FFF2-40B4-BE49-F238E27FC236}">
                <a16:creationId xmlns:a16="http://schemas.microsoft.com/office/drawing/2014/main" id="{1E19A186-DA40-90AC-5604-0496EED0133D}"/>
              </a:ext>
            </a:extLst>
          </p:cNvPr>
          <p:cNvSpPr>
            <a:spLocks noGrp="1"/>
          </p:cNvSpPr>
          <p:nvPr>
            <p:ph type="body" sz="quarter" idx="13"/>
          </p:nvPr>
        </p:nvSpPr>
        <p:spPr/>
        <p:txBody>
          <a:bodyPr/>
          <a:lstStyle/>
          <a:p>
            <a:pPr marL="0" indent="0">
              <a:buNone/>
            </a:pPr>
            <a:r>
              <a:rPr kumimoji="1" lang="ja-JP" altLang="en-US"/>
              <a:t>児童育成拠点事業の検討状況は令和</a:t>
            </a:r>
            <a:r>
              <a:rPr kumimoji="1" lang="en-US" altLang="ja-JP"/>
              <a:t>7</a:t>
            </a:r>
            <a:r>
              <a:rPr kumimoji="1" lang="ja-JP" altLang="en-US"/>
              <a:t>年度内に実施予定の自治体が</a:t>
            </a:r>
            <a:r>
              <a:rPr kumimoji="1" lang="en-US" altLang="ja-JP"/>
              <a:t>0.6%</a:t>
            </a:r>
            <a:r>
              <a:rPr kumimoji="1" lang="ja-JP" altLang="en-US"/>
              <a:t>、令和８年実施に向けて調整中の自治体が</a:t>
            </a:r>
            <a:r>
              <a:rPr kumimoji="1" lang="en-US" altLang="ja-JP"/>
              <a:t>5.4%</a:t>
            </a:r>
            <a:r>
              <a:rPr kumimoji="1" lang="ja-JP" altLang="en-US"/>
              <a:t>である。</a:t>
            </a:r>
          </a:p>
        </p:txBody>
      </p:sp>
      <p:graphicFrame>
        <p:nvGraphicFramePr>
          <p:cNvPr id="5" name="表 5">
            <a:extLst>
              <a:ext uri="{FF2B5EF4-FFF2-40B4-BE49-F238E27FC236}">
                <a16:creationId xmlns:a16="http://schemas.microsoft.com/office/drawing/2014/main" id="{D360BA59-622E-E8D2-8431-C1041795F791}"/>
              </a:ext>
            </a:extLst>
          </p:cNvPr>
          <p:cNvGraphicFramePr>
            <a:graphicFrameLocks noGrp="1"/>
          </p:cNvGraphicFramePr>
          <p:nvPr>
            <p:extLst>
              <p:ext uri="{D42A27DB-BD31-4B8C-83A1-F6EECF244321}">
                <p14:modId xmlns:p14="http://schemas.microsoft.com/office/powerpoint/2010/main" val="815749662"/>
              </p:ext>
            </p:extLst>
          </p:nvPr>
        </p:nvGraphicFramePr>
        <p:xfrm>
          <a:off x="199555" y="1228714"/>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Q10. </a:t>
                      </a:r>
                      <a:r>
                        <a:rPr kumimoji="1" lang="ja-JP" altLang="en-US" sz="1100" b="0">
                          <a:solidFill>
                            <a:schemeClr val="tx1"/>
                          </a:solidFill>
                        </a:rPr>
                        <a:t>貴自治体の本事業検討状況をお選びください。</a:t>
                      </a:r>
                      <a:r>
                        <a:rPr kumimoji="1" lang="en-US" altLang="ja-JP" sz="1100" b="0">
                          <a:solidFill>
                            <a:schemeClr val="tx1"/>
                          </a:solidFill>
                        </a:rPr>
                        <a:t>【</a:t>
                      </a:r>
                      <a:r>
                        <a:rPr kumimoji="1" lang="ja-JP" altLang="en-US" sz="1100" b="0">
                          <a:solidFill>
                            <a:schemeClr val="tx1"/>
                          </a:solidFill>
                        </a:rPr>
                        <a:t>単一回答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n=1003</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9" name="テキスト ボックス 8">
            <a:extLst>
              <a:ext uri="{FF2B5EF4-FFF2-40B4-BE49-F238E27FC236}">
                <a16:creationId xmlns:a16="http://schemas.microsoft.com/office/drawing/2014/main" id="{57E2A577-E21C-7521-121D-02BF54FD754E}"/>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graphicFrame>
        <p:nvGraphicFramePr>
          <p:cNvPr id="4" name="グラフ 3">
            <a:extLst>
              <a:ext uri="{FF2B5EF4-FFF2-40B4-BE49-F238E27FC236}">
                <a16:creationId xmlns:a16="http://schemas.microsoft.com/office/drawing/2014/main" id="{2E0C8B7F-4C16-4909-8F94-BCE531FB8CB4}"/>
              </a:ext>
            </a:extLst>
          </p:cNvPr>
          <p:cNvGraphicFramePr>
            <a:graphicFrameLocks/>
          </p:cNvGraphicFramePr>
          <p:nvPr>
            <p:extLst>
              <p:ext uri="{D42A27DB-BD31-4B8C-83A1-F6EECF244321}">
                <p14:modId xmlns:p14="http://schemas.microsoft.com/office/powerpoint/2010/main" val="1233616143"/>
              </p:ext>
            </p:extLst>
          </p:nvPr>
        </p:nvGraphicFramePr>
        <p:xfrm>
          <a:off x="1552575" y="1711650"/>
          <a:ext cx="6800850" cy="453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41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E523E-EF78-97B6-CF38-83A5477A9F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FE10CC-D889-3CE6-478A-C39BC2FA2C9B}"/>
              </a:ext>
            </a:extLst>
          </p:cNvPr>
          <p:cNvSpPr>
            <a:spLocks noGrp="1"/>
          </p:cNvSpPr>
          <p:nvPr>
            <p:ph type="title"/>
          </p:nvPr>
        </p:nvSpPr>
        <p:spPr/>
        <p:txBody>
          <a:bodyPr/>
          <a:lstStyle/>
          <a:p>
            <a:r>
              <a:rPr kumimoji="1" lang="ja-JP" altLang="en-US"/>
              <a:t>未実施自治体　事業開始にあたっての課題</a:t>
            </a:r>
          </a:p>
        </p:txBody>
      </p:sp>
      <p:sp>
        <p:nvSpPr>
          <p:cNvPr id="3" name="テキスト プレースホルダー 2">
            <a:extLst>
              <a:ext uri="{FF2B5EF4-FFF2-40B4-BE49-F238E27FC236}">
                <a16:creationId xmlns:a16="http://schemas.microsoft.com/office/drawing/2014/main" id="{0AC85173-B89E-5CE1-4F92-D79077855D9C}"/>
              </a:ext>
            </a:extLst>
          </p:cNvPr>
          <p:cNvSpPr>
            <a:spLocks noGrp="1"/>
          </p:cNvSpPr>
          <p:nvPr>
            <p:ph type="body" sz="quarter" idx="13"/>
          </p:nvPr>
        </p:nvSpPr>
        <p:spPr/>
        <p:txBody>
          <a:bodyPr/>
          <a:lstStyle/>
          <a:p>
            <a:pPr marL="0" indent="0">
              <a:buNone/>
            </a:pPr>
            <a:r>
              <a:rPr kumimoji="1" lang="ja-JP" altLang="en-US"/>
              <a:t>事業開始にあたっての課題として、地域にサービス提供可能な事業者がいないが</a:t>
            </a:r>
            <a:r>
              <a:rPr kumimoji="1" lang="en-US" altLang="ja-JP"/>
              <a:t>47.6%</a:t>
            </a:r>
            <a:r>
              <a:rPr kumimoji="1" lang="ja-JP" altLang="en-US"/>
              <a:t>、事業を実施するための市町村側の体制が確保できない自治体が</a:t>
            </a:r>
            <a:r>
              <a:rPr lang="en-US" altLang="ja-JP"/>
              <a:t>46.9</a:t>
            </a:r>
            <a:r>
              <a:rPr kumimoji="1" lang="en-US" altLang="ja-JP"/>
              <a:t>%</a:t>
            </a:r>
            <a:r>
              <a:rPr kumimoji="1" lang="ja-JP" altLang="en-US"/>
              <a:t>である。</a:t>
            </a:r>
          </a:p>
        </p:txBody>
      </p:sp>
      <p:graphicFrame>
        <p:nvGraphicFramePr>
          <p:cNvPr id="5" name="表 5">
            <a:extLst>
              <a:ext uri="{FF2B5EF4-FFF2-40B4-BE49-F238E27FC236}">
                <a16:creationId xmlns:a16="http://schemas.microsoft.com/office/drawing/2014/main" id="{DB90A3A7-E05B-8547-3075-E5C1641D6D9A}"/>
              </a:ext>
            </a:extLst>
          </p:cNvPr>
          <p:cNvGraphicFramePr>
            <a:graphicFrameLocks noGrp="1"/>
          </p:cNvGraphicFramePr>
          <p:nvPr>
            <p:extLst>
              <p:ext uri="{D42A27DB-BD31-4B8C-83A1-F6EECF244321}">
                <p14:modId xmlns:p14="http://schemas.microsoft.com/office/powerpoint/2010/main" val="4218522076"/>
              </p:ext>
            </p:extLst>
          </p:nvPr>
        </p:nvGraphicFramePr>
        <p:xfrm>
          <a:off x="199555" y="1236878"/>
          <a:ext cx="9505949" cy="426720"/>
        </p:xfrm>
        <a:graphic>
          <a:graphicData uri="http://schemas.openxmlformats.org/drawingml/2006/table">
            <a:tbl>
              <a:tblPr firstRow="1" bandRow="1">
                <a:tableStyleId>{5C22544A-7EE6-4342-B048-85BDC9FD1C3A}</a:tableStyleId>
              </a:tblPr>
              <a:tblGrid>
                <a:gridCol w="216941">
                  <a:extLst>
                    <a:ext uri="{9D8B030D-6E8A-4147-A177-3AD203B41FA5}">
                      <a16:colId xmlns:a16="http://schemas.microsoft.com/office/drawing/2014/main" val="1380488592"/>
                    </a:ext>
                  </a:extLst>
                </a:gridCol>
                <a:gridCol w="9289008">
                  <a:extLst>
                    <a:ext uri="{9D8B030D-6E8A-4147-A177-3AD203B41FA5}">
                      <a16:colId xmlns:a16="http://schemas.microsoft.com/office/drawing/2014/main" val="668463960"/>
                    </a:ext>
                  </a:extLst>
                </a:gridCol>
              </a:tblGrid>
              <a:tr h="331143">
                <a:tc>
                  <a:txBody>
                    <a:bodyPr/>
                    <a:lstStyle/>
                    <a:p>
                      <a:endParaRPr kumimoji="1" lang="ja-JP" altLang="en-US" sz="1100">
                        <a:solidFill>
                          <a:schemeClr val="tx1"/>
                        </a:solidFill>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r>
                        <a:rPr kumimoji="1" lang="ja-JP" altLang="en-US" sz="1100" b="0">
                          <a:solidFill>
                            <a:schemeClr val="tx1"/>
                          </a:solidFill>
                        </a:rPr>
                        <a:t>未</a:t>
                      </a:r>
                      <a:r>
                        <a:rPr kumimoji="1" lang="en-US" altLang="ja-JP" sz="1100" b="0">
                          <a:solidFill>
                            <a:schemeClr val="tx1"/>
                          </a:solidFill>
                        </a:rPr>
                        <a:t>Q11. </a:t>
                      </a:r>
                      <a:r>
                        <a:rPr kumimoji="1" lang="ja-JP" altLang="en-US" sz="1100" b="0">
                          <a:solidFill>
                            <a:schemeClr val="tx1"/>
                          </a:solidFill>
                        </a:rPr>
                        <a:t>本事業開始にあたっての課題について該当するものをすべてお答えください</a:t>
                      </a:r>
                      <a:r>
                        <a:rPr kumimoji="1" lang="en-US" altLang="ja-JP" sz="1100" b="0">
                          <a:solidFill>
                            <a:schemeClr val="tx1"/>
                          </a:solidFill>
                        </a:rPr>
                        <a:t>【</a:t>
                      </a:r>
                      <a:r>
                        <a:rPr kumimoji="1" lang="ja-JP" altLang="en-US" sz="1100" b="0">
                          <a:solidFill>
                            <a:schemeClr val="tx1"/>
                          </a:solidFill>
                        </a:rPr>
                        <a:t>複数回答</a:t>
                      </a:r>
                      <a:r>
                        <a:rPr kumimoji="1" lang="en-US" altLang="ja-JP" sz="1100" b="0">
                          <a:solidFill>
                            <a:schemeClr val="tx1"/>
                          </a:solidFill>
                        </a:rPr>
                        <a:t>】</a:t>
                      </a:r>
                    </a:p>
                    <a:p>
                      <a:r>
                        <a:rPr kumimoji="1" lang="ja-JP" altLang="en-US" sz="1100" b="0">
                          <a:solidFill>
                            <a:schemeClr val="tx1"/>
                          </a:solidFill>
                        </a:rPr>
                        <a:t>（</a:t>
                      </a:r>
                      <a:r>
                        <a:rPr kumimoji="1" lang="en-US" altLang="ja-JP" sz="1100" b="0">
                          <a:solidFill>
                            <a:schemeClr val="tx1"/>
                          </a:solidFill>
                        </a:rPr>
                        <a:t>n=1003</a:t>
                      </a:r>
                      <a:r>
                        <a:rPr kumimoji="1" lang="ja-JP" altLang="en-US" sz="1100" b="0">
                          <a:solidFill>
                            <a:schemeClr val="tx1"/>
                          </a:solidFill>
                        </a:rPr>
                        <a:t>、％）</a:t>
                      </a:r>
                      <a:endParaRPr kumimoji="1" lang="ja-JP" altLang="en-US" sz="800" b="0">
                        <a:solidFill>
                          <a:schemeClr val="tx1"/>
                        </a:solidFill>
                      </a:endParaRPr>
                    </a:p>
                  </a:txBody>
                  <a:tcPr>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256716530"/>
                  </a:ext>
                </a:extLst>
              </a:tr>
            </a:tbl>
          </a:graphicData>
        </a:graphic>
      </p:graphicFrame>
      <p:sp>
        <p:nvSpPr>
          <p:cNvPr id="10" name="テキスト ボックス 9">
            <a:extLst>
              <a:ext uri="{FF2B5EF4-FFF2-40B4-BE49-F238E27FC236}">
                <a16:creationId xmlns:a16="http://schemas.microsoft.com/office/drawing/2014/main" id="{E801FAA6-3EEA-CD9C-4398-5CB93FE2D9F4}"/>
              </a:ext>
            </a:extLst>
          </p:cNvPr>
          <p:cNvSpPr txBox="1"/>
          <p:nvPr/>
        </p:nvSpPr>
        <p:spPr>
          <a:xfrm>
            <a:off x="4823326" y="6245550"/>
            <a:ext cx="4955058" cy="215444"/>
          </a:xfrm>
          <a:prstGeom prst="rect">
            <a:avLst/>
          </a:prstGeom>
          <a:noFill/>
        </p:spPr>
        <p:txBody>
          <a:bodyPr wrap="square">
            <a:spAutoFit/>
          </a:bodyPr>
          <a:lstStyle/>
          <a:p>
            <a:pPr algn="r"/>
            <a:r>
              <a:rPr lang="ja-JP" altLang="en-US" sz="800"/>
              <a:t>出所：株式会社日本総合研究所作成</a:t>
            </a:r>
          </a:p>
        </p:txBody>
      </p:sp>
      <p:pic>
        <p:nvPicPr>
          <p:cNvPr id="4" name="図 3">
            <a:extLst>
              <a:ext uri="{FF2B5EF4-FFF2-40B4-BE49-F238E27FC236}">
                <a16:creationId xmlns:a16="http://schemas.microsoft.com/office/drawing/2014/main" id="{2FBB780D-0F9A-BBA8-3231-C7C9249A6EA3}"/>
              </a:ext>
            </a:extLst>
          </p:cNvPr>
          <p:cNvPicPr>
            <a:picLocks noChangeAspect="1"/>
          </p:cNvPicPr>
          <p:nvPr/>
        </p:nvPicPr>
        <p:blipFill>
          <a:blip r:embed="rId2"/>
          <a:stretch>
            <a:fillRect/>
          </a:stretch>
        </p:blipFill>
        <p:spPr>
          <a:xfrm>
            <a:off x="728008" y="1683738"/>
            <a:ext cx="8431323" cy="4761109"/>
          </a:xfrm>
          <a:prstGeom prst="rect">
            <a:avLst/>
          </a:prstGeom>
        </p:spPr>
      </p:pic>
    </p:spTree>
    <p:extLst>
      <p:ext uri="{BB962C8B-B14F-4D97-AF65-F5344CB8AC3E}">
        <p14:creationId xmlns:p14="http://schemas.microsoft.com/office/powerpoint/2010/main" val="1030987069"/>
      </p:ext>
    </p:extLst>
  </p:cSld>
  <p:clrMapOvr>
    <a:masterClrMapping/>
  </p:clrMapOvr>
</p:sld>
</file>

<file path=ppt/theme/theme1.xml><?xml version="1.0" encoding="utf-8"?>
<a:theme xmlns:a="http://schemas.openxmlformats.org/drawingml/2006/main" name="2020-提案書">
  <a:themeElements>
    <a:clrScheme name="日本総研カラー案4">
      <a:dk1>
        <a:srgbClr val="2C2C2C"/>
      </a:dk1>
      <a:lt1>
        <a:srgbClr val="FFFFFF"/>
      </a:lt1>
      <a:dk2>
        <a:srgbClr val="0072CF"/>
      </a:dk2>
      <a:lt2>
        <a:srgbClr val="DDDDDD"/>
      </a:lt2>
      <a:accent1>
        <a:srgbClr val="FF4C00"/>
      </a:accent1>
      <a:accent2>
        <a:srgbClr val="317689"/>
      </a:accent2>
      <a:accent3>
        <a:srgbClr val="008057"/>
      </a:accent3>
      <a:accent4>
        <a:srgbClr val="72CF00"/>
      </a:accent4>
      <a:accent5>
        <a:srgbClr val="CFC400"/>
      </a:accent5>
      <a:accent6>
        <a:srgbClr val="CF5D00"/>
      </a:accent6>
      <a:hlink>
        <a:srgbClr val="0072CF"/>
      </a:hlink>
      <a:folHlink>
        <a:srgbClr val="0072CF"/>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a:noFill/>
        </a:ln>
        <a:effectLst/>
      </a:spPr>
      <a:bodyPr lIns="108000" tIns="0" rIns="108000" bIns="0" rtlCol="0" anchor="ctr" anchorCtr="0"/>
      <a:lstStyle>
        <a:defPPr algn="ctr">
          <a:defRPr kumimoji="1" sz="1400" b="1" dirty="0">
            <a:solidFill>
              <a:schemeClr val="bg1"/>
            </a:solidFill>
            <a:latin typeface="+mn-ea"/>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ormAutofit/>
      </a:bodyPr>
      <a:lstStyle>
        <a:defPPr marL="0" marR="0" indent="0" defTabSz="914400" eaLnBrk="1" fontAlgn="auto" latinLnBrk="0" hangingPunct="1">
          <a:lnSpc>
            <a:spcPct val="110000"/>
          </a:lnSpc>
          <a:spcBef>
            <a:spcPts val="0"/>
          </a:spcBef>
          <a:spcAft>
            <a:spcPts val="300"/>
          </a:spcAft>
          <a:buClrTx/>
          <a:buSzTx/>
          <a:buFontTx/>
          <a:buNone/>
          <a:tabLst/>
          <a:defRPr kumimoji="1" sz="1200" kern="0" dirty="0" smtClean="0">
            <a:latin typeface="Meiryo UI" panose="020B0604030504040204" pitchFamily="50" charset="-128"/>
            <a:ea typeface="Meiryo UI"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200507Kスタ修正済_ROOTS地図コンテンツ作成依頼マニュアル_ver3.0.pptx  -  読み取り専用" id="{94770BF3-B6BB-4DAB-82AC-DB30C090DB2E}" vid="{F28D2EA4-8B2A-48B7-8295-60C44CA5A3A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02fd4c-9011-4f5b-8b23-2df7a68c5dc2">
      <Terms xmlns="http://schemas.microsoft.com/office/infopath/2007/PartnerControls"/>
    </lcf76f155ced4ddcb4097134ff3c332f>
    <TaxCatchAll xmlns="90073942-40b1-4c63-8076-dea92256b2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6788315CD46C34F8F75E9994D0F8728" ma:contentTypeVersion="16" ma:contentTypeDescription="新しいドキュメントを作成します。" ma:contentTypeScope="" ma:versionID="0b66f9b79ef56de32091f57b8241ce77">
  <xsd:schema xmlns:xsd="http://www.w3.org/2001/XMLSchema" xmlns:xs="http://www.w3.org/2001/XMLSchema" xmlns:p="http://schemas.microsoft.com/office/2006/metadata/properties" xmlns:ns2="e202fd4c-9011-4f5b-8b23-2df7a68c5dc2" xmlns:ns3="90073942-40b1-4c63-8076-dea92256b28a" targetNamespace="http://schemas.microsoft.com/office/2006/metadata/properties" ma:root="true" ma:fieldsID="5b4f946a110acdbd05da772269d3d0fc" ns2:_="" ns3:_="">
    <xsd:import namespace="e202fd4c-9011-4f5b-8b23-2df7a68c5dc2"/>
    <xsd:import namespace="90073942-40b1-4c63-8076-dea92256b2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2fd4c-9011-4f5b-8b23-2df7a68c5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73942-40b1-4c63-8076-dea92256b2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0a6918-9e81-4860-99b6-66892b5870cf}" ma:internalName="TaxCatchAll" ma:showField="CatchAllData" ma:web="90073942-40b1-4c63-8076-dea92256b28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2AC0F-CA3F-47FA-BA88-43ACE10C3DA2}">
  <ds:schemaRefs>
    <ds:schemaRef ds:uri="27b9448c-7256-407c-863d-bc507c84f060"/>
    <ds:schemaRef ds:uri="http://schemas.microsoft.com/office/2006/metadata/properties"/>
    <ds:schemaRef ds:uri="http://schemas.microsoft.com/office/infopath/2007/PartnerControls"/>
    <ds:schemaRef ds:uri="db8b7475-1454-4a5c-b25d-6e8fcaa27909"/>
    <ds:schemaRef ds:uri="306fead4-ce83-419d-992a-89c214a46278"/>
  </ds:schemaRefs>
</ds:datastoreItem>
</file>

<file path=customXml/itemProps2.xml><?xml version="1.0" encoding="utf-8"?>
<ds:datastoreItem xmlns:ds="http://schemas.openxmlformats.org/officeDocument/2006/customXml" ds:itemID="{F633429F-52B6-44EF-BBF6-9F40B41E035C}">
  <ds:schemaRefs>
    <ds:schemaRef ds:uri="http://schemas.microsoft.com/sharepoint/v3/contenttype/forms"/>
  </ds:schemaRefs>
</ds:datastoreItem>
</file>

<file path=customXml/itemProps3.xml><?xml version="1.0" encoding="utf-8"?>
<ds:datastoreItem xmlns:ds="http://schemas.openxmlformats.org/officeDocument/2006/customXml" ds:itemID="{D2EC02B4-4681-420F-81B8-02B6B38B4EA6}"/>
</file>

<file path=docProps/app.xml><?xml version="1.0" encoding="utf-8"?>
<Properties xmlns="http://schemas.openxmlformats.org/officeDocument/2006/extended-properties" xmlns:vt="http://schemas.openxmlformats.org/officeDocument/2006/docPropsVTypes">
  <TotalTime>0</TotalTime>
  <Words>34458</Words>
  <Application>Microsoft Office PowerPoint</Application>
  <PresentationFormat>A4 210 x 297 mm</PresentationFormat>
  <Paragraphs>2148</Paragraphs>
  <Slides>105</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105</vt:i4>
      </vt:variant>
    </vt:vector>
  </HeadingPairs>
  <TitlesOfParts>
    <vt:vector size="113" baseType="lpstr">
      <vt:lpstr>HGPｺﾞｼｯｸM</vt:lpstr>
      <vt:lpstr>Meiryo UI</vt:lpstr>
      <vt:lpstr>Meiryo</vt:lpstr>
      <vt:lpstr>Meiryo</vt:lpstr>
      <vt:lpstr>游ゴシック</vt:lpstr>
      <vt:lpstr>Arial</vt:lpstr>
      <vt:lpstr>2020-提案書</vt:lpstr>
      <vt:lpstr>Worksheet</vt:lpstr>
      <vt:lpstr>令和７年度子ども・子育て支援調査研究事業 あ 児童育成支援拠点事業の実施状況の把握と 事業促進に向けた調査研究  自治体向けアンケート調査結果</vt:lpstr>
      <vt:lpstr>実施概要</vt:lpstr>
      <vt:lpstr>結果の概要</vt:lpstr>
      <vt:lpstr>結果の概要</vt:lpstr>
      <vt:lpstr>要保護・要支援児童の人数</vt:lpstr>
      <vt:lpstr>こども家庭センター設置状況</vt:lpstr>
      <vt:lpstr>児童育成支援拠点事業実施状況</vt:lpstr>
      <vt:lpstr>児童育成支援拠点事業実施状況×人口規模</vt:lpstr>
      <vt:lpstr>児童育成支援拠点事業実施状況×こども家庭センター設置状況</vt:lpstr>
      <vt:lpstr>児童育成支援拠点事業実施状況×要保護・要支援児童数</vt:lpstr>
      <vt:lpstr>量の見込みの算出状況</vt:lpstr>
      <vt:lpstr>量の見込みの算出結果　単純集計</vt:lpstr>
      <vt:lpstr>量の見込みの算出結果　人口規模別・分析</vt:lpstr>
      <vt:lpstr>量の見込みの算出方法　国が提示する方法で算出している自治体　回答概要</vt:lpstr>
      <vt:lpstr>国が掲示する算出方法で算出するを選択した自治体　自由回答（1/4）</vt:lpstr>
      <vt:lpstr>国が掲示する算出方法で算出するを選択した自治体　自由回答（2/4）</vt:lpstr>
      <vt:lpstr>国が掲示する算出方法で算出するを選択した自治体　自由回答（3/4）</vt:lpstr>
      <vt:lpstr>国が掲示する算出方法で算出するを選択した自治体　自由回答（4/4）</vt:lpstr>
      <vt:lpstr>量の見込みの算出結果　国が掲示する算出方法以外で算出する自治体　回答概要</vt:lpstr>
      <vt:lpstr>国が掲示する算出方法以外で算出するを選択した自治体　自由回答（1/4）</vt:lpstr>
      <vt:lpstr>国が掲示する算出方法以外で算出するを選択した自治体　自由回答（2/4）</vt:lpstr>
      <vt:lpstr>国が掲示する算出方法以外で算出するを選択した自治体　自由回答（3/4）</vt:lpstr>
      <vt:lpstr>国が掲示する算出方法以外で算出するを選択した自治体　自由回答（4/4）</vt:lpstr>
      <vt:lpstr>量の見込みの算出を行っていない理由</vt:lpstr>
      <vt:lpstr>量の見込みの算出を行っていない理由　その他回答　概要</vt:lpstr>
      <vt:lpstr>実施自治体　企画立案～予算確保の課題</vt:lpstr>
      <vt:lpstr>実施自治体　企画立案～予算確保の課題</vt:lpstr>
      <vt:lpstr>実施自治体　事業運用上の課題</vt:lpstr>
      <vt:lpstr>実施自治体　事業運用上の課題</vt:lpstr>
      <vt:lpstr>実施自治体　国・都道府県への課題・要望　まとめ</vt:lpstr>
      <vt:lpstr>実施自治体　国・都道府県への課題・要望</vt:lpstr>
      <vt:lpstr>実施自治体　施設基本情報　運営事業者</vt:lpstr>
      <vt:lpstr>実施自治体　施設基本情報　開始年度</vt:lpstr>
      <vt:lpstr>実施自治体　施設基本情報　利用者数（登録者数）</vt:lpstr>
      <vt:lpstr>実施自治体　施設基本情報　定員</vt:lpstr>
      <vt:lpstr>実施自治体　施設基本情報　週の開所日数</vt:lpstr>
      <vt:lpstr>実施自治体　施設基本情報　開所時間</vt:lpstr>
      <vt:lpstr>実施自治体　施設基本情報　長期休暇中の課題</vt:lpstr>
      <vt:lpstr>実施自治体　施設基本情報　長期休暇中の課題</vt:lpstr>
      <vt:lpstr>実施自治体　施設基本情報　建物の他の機能</vt:lpstr>
      <vt:lpstr>実施自治体　施設基本情報　建物の他の機能</vt:lpstr>
      <vt:lpstr>実施自治体　施設基本情報　スティグマ対策</vt:lpstr>
      <vt:lpstr>実施自治体　施設基本情報　スティグマ対策</vt:lpstr>
      <vt:lpstr>実施自治体 人員配置状況　職員人数</vt:lpstr>
      <vt:lpstr>実施自治体　人員配置状況　人材確保の方法</vt:lpstr>
      <vt:lpstr>実施自治体　人員配置状況　人材確保の方法</vt:lpstr>
      <vt:lpstr>実施自治体　人員配置状況　長期休暇中の人材確保</vt:lpstr>
      <vt:lpstr>実施自治体　人員配置状況　長期休暇中の人材確保</vt:lpstr>
      <vt:lpstr>実施自治体　人員配置状況　人材定着の工夫（1/2）</vt:lpstr>
      <vt:lpstr>実施自治体　人員配置状況　人材定着の工夫（2/2）</vt:lpstr>
      <vt:lpstr>実施自治体　人員配置状況　活用している既存研修（1/2）</vt:lpstr>
      <vt:lpstr>実施自治体　人員配置状況　活用している既存研修（2/2）</vt:lpstr>
      <vt:lpstr>実施自治体 支援内容　入浴設備の整備状況</vt:lpstr>
      <vt:lpstr>実施自治体　支援内容　入浴設備の確保方法</vt:lpstr>
      <vt:lpstr>実施自治体　支援内容　入浴設備の確保方法</vt:lpstr>
      <vt:lpstr>実施自治体　支援内容　学習支援の課題</vt:lpstr>
      <vt:lpstr>実施自治体　支援内容　学習支援の課題</vt:lpstr>
      <vt:lpstr>実施自治体　支援内容　学習支援の工夫点</vt:lpstr>
      <vt:lpstr>実施自治体　支援内容　学習支援の工夫点</vt:lpstr>
      <vt:lpstr>実施自治体　支援内容　食事の調達方法</vt:lpstr>
      <vt:lpstr>実施自治体　支援内容　食事の調達方法</vt:lpstr>
      <vt:lpstr>実施自治体　支援内容　１食の単価</vt:lpstr>
      <vt:lpstr>実施自治体　支援内容　課外活動　まとめ</vt:lpstr>
      <vt:lpstr>実施自治体　支援内容　連携する関係機関先</vt:lpstr>
      <vt:lpstr>実施自治体　支援内容　連携する関係機関先</vt:lpstr>
      <vt:lpstr>実施自治体　支援内容　学校との連携課題</vt:lpstr>
      <vt:lpstr>実施自治体　支援内容　学校との連携課題</vt:lpstr>
      <vt:lpstr>実施自治体　支援内容　学校との連携推進のための取組</vt:lpstr>
      <vt:lpstr>実施自治体　支援内容　学校との連携推進のための取組</vt:lpstr>
      <vt:lpstr>実施自治体　支援内容　対応に苦慮する場面</vt:lpstr>
      <vt:lpstr>実施自治体　支援内容　対応に苦慮する場面</vt:lpstr>
      <vt:lpstr>実施自治体　支援内容　保護者支援</vt:lpstr>
      <vt:lpstr>実施自治体　支援内容　保護者支援</vt:lpstr>
      <vt:lpstr>実施自治体　支援内容　保護者支援の担当</vt:lpstr>
      <vt:lpstr>実施自治体　支援内容　保護者支援の担当</vt:lpstr>
      <vt:lpstr>実施自治体　支援内容　送迎支援の実施有無</vt:lpstr>
      <vt:lpstr>実施自治体　支援内容　送迎支援の回数・時間</vt:lpstr>
      <vt:lpstr>実施自治体　支援内容　独自で工夫する取組（1/2）</vt:lpstr>
      <vt:lpstr>実施自治体　支援内容　独自で工夫する取組（2/2）</vt:lpstr>
      <vt:lpstr>実施自治体 利用対象者　利用者年齢</vt:lpstr>
      <vt:lpstr>実施自治体　利用対象者　利用児童の背景</vt:lpstr>
      <vt:lpstr>実施自治体　利用対象者　利用児童の背景</vt:lpstr>
      <vt:lpstr>実施自治体　利用対象者　18歳以上の支援</vt:lpstr>
      <vt:lpstr>実施自治体　利用対象者　18歳以上の支援</vt:lpstr>
      <vt:lpstr>実施自治体　利用対象者　障害・困難や課題を抱えた児童</vt:lpstr>
      <vt:lpstr>実施自治体　利用対象者　障害・困難や課題を抱えた児童</vt:lpstr>
      <vt:lpstr>実施自治体　支援の流れ　利用までの流入経路</vt:lpstr>
      <vt:lpstr>実施自治体　支援の流れ　利用までの流入経路</vt:lpstr>
      <vt:lpstr>実施自治体　支援の流れ　アセスメント実施</vt:lpstr>
      <vt:lpstr>実施自治体　個人情報の取り扱い　共有情報</vt:lpstr>
      <vt:lpstr>実施自治体　個人情報の取り扱い　共有情報</vt:lpstr>
      <vt:lpstr>実施自治体　外部機関との連携　個別ケース会議参加状況</vt:lpstr>
      <vt:lpstr>実施自治体　支援の流れ　個別ケース会議参加状況</vt:lpstr>
      <vt:lpstr>実施自治体　外部機関との連携　外部機関連携の工夫（1/2）</vt:lpstr>
      <vt:lpstr>実施自治体　外部機関との連携　外部機関連携の工夫（2/2）</vt:lpstr>
      <vt:lpstr>実施自治体　財団　財団等からの助成実績</vt:lpstr>
      <vt:lpstr>実施自治体　財団　財団等からの移行の課題</vt:lpstr>
      <vt:lpstr>未実施自治体　本事業検討状況</vt:lpstr>
      <vt:lpstr>未実施自治体　事業開始にあたっての課題</vt:lpstr>
      <vt:lpstr>未実施自治体　事業開始にあたっての課題×人口規模</vt:lpstr>
      <vt:lpstr>未実施自治体　事業開始にあたっての課題の理由　回答概要</vt:lpstr>
      <vt:lpstr>未実施自治体　実施している他事業</vt:lpstr>
      <vt:lpstr>未実施自治体　実施している他事業　その他回答</vt:lpstr>
      <vt:lpstr>未実施自治体　今後取り組んでいきたい支援</vt:lpstr>
      <vt:lpstr>未実施自治体　国・都道府県への要望　概要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2026-04-13T05:18:47Z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0x01010026788315CD46C34F8F75E9994D0F8728</vt:lpwstr>
  </property>
</Properties>
</file>