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71" r:id="rId4"/>
  </p:sldMasterIdLst>
  <p:notesMasterIdLst>
    <p:notesMasterId r:id="rId60"/>
  </p:notesMasterIdLst>
  <p:handoutMasterIdLst>
    <p:handoutMasterId r:id="rId61"/>
  </p:handoutMasterIdLst>
  <p:sldIdLst>
    <p:sldId id="4272" r:id="rId5"/>
    <p:sldId id="4590" r:id="rId6"/>
    <p:sldId id="4789" r:id="rId7"/>
    <p:sldId id="4704" r:id="rId8"/>
    <p:sldId id="4711" r:id="rId9"/>
    <p:sldId id="4771" r:id="rId10"/>
    <p:sldId id="4774" r:id="rId11"/>
    <p:sldId id="4805" r:id="rId12"/>
    <p:sldId id="4777" r:id="rId13"/>
    <p:sldId id="4778" r:id="rId14"/>
    <p:sldId id="4705" r:id="rId15"/>
    <p:sldId id="4779" r:id="rId16"/>
    <p:sldId id="4796" r:id="rId17"/>
    <p:sldId id="4797" r:id="rId18"/>
    <p:sldId id="4798" r:id="rId19"/>
    <p:sldId id="4799" r:id="rId20"/>
    <p:sldId id="4800" r:id="rId21"/>
    <p:sldId id="4710" r:id="rId22"/>
    <p:sldId id="4780" r:id="rId23"/>
    <p:sldId id="4698" r:id="rId24"/>
    <p:sldId id="4790" r:id="rId25"/>
    <p:sldId id="4785" r:id="rId26"/>
    <p:sldId id="4786" r:id="rId27"/>
    <p:sldId id="4787" r:id="rId28"/>
    <p:sldId id="4791" r:id="rId29"/>
    <p:sldId id="4461" r:id="rId30"/>
    <p:sldId id="4792" r:id="rId31"/>
    <p:sldId id="4637" r:id="rId32"/>
    <p:sldId id="4794" r:id="rId33"/>
    <p:sldId id="4793" r:id="rId34"/>
    <p:sldId id="4795" r:id="rId35"/>
    <p:sldId id="4788" r:id="rId36"/>
    <p:sldId id="4707" r:id="rId37"/>
    <p:sldId id="4769" r:id="rId38"/>
    <p:sldId id="4623" r:id="rId39"/>
    <p:sldId id="4808" r:id="rId40"/>
    <p:sldId id="4624" r:id="rId41"/>
    <p:sldId id="4625" r:id="rId42"/>
    <p:sldId id="4626" r:id="rId43"/>
    <p:sldId id="4762" r:id="rId44"/>
    <p:sldId id="4810" r:id="rId45"/>
    <p:sldId id="4709" r:id="rId46"/>
    <p:sldId id="4801" r:id="rId47"/>
    <p:sldId id="4802" r:id="rId48"/>
    <p:sldId id="4803" r:id="rId49"/>
    <p:sldId id="4758" r:id="rId50"/>
    <p:sldId id="4817" r:id="rId51"/>
    <p:sldId id="4819" r:id="rId52"/>
    <p:sldId id="4811" r:id="rId53"/>
    <p:sldId id="4815" r:id="rId54"/>
    <p:sldId id="4738" r:id="rId55"/>
    <p:sldId id="4739" r:id="rId56"/>
    <p:sldId id="4813" r:id="rId57"/>
    <p:sldId id="4816" r:id="rId58"/>
    <p:sldId id="4687" r:id="rId5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3612" userDrawn="1">
          <p15:clr>
            <a:srgbClr val="A4A3A4"/>
          </p15:clr>
        </p15:guide>
        <p15:guide id="4" orient="horz" pos="35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ino_hiroaki" initials="a" lastIdx="4" clrIdx="0">
    <p:extLst>
      <p:ext uri="{19B8F6BF-5375-455C-9EA6-DF929625EA0E}">
        <p15:presenceInfo xmlns:p15="http://schemas.microsoft.com/office/powerpoint/2012/main" userId="akino_hiroaki" providerId="None"/>
      </p:ext>
    </p:extLst>
  </p:cmAuthor>
  <p:cmAuthor id="2" name="松田 理津子／リサーチ・コンサル／JRI (matsuda ritsuko)" initials="松田" lastIdx="16" clrIdx="1">
    <p:extLst>
      <p:ext uri="{19B8F6BF-5375-455C-9EA6-DF929625EA0E}">
        <p15:presenceInfo xmlns:p15="http://schemas.microsoft.com/office/powerpoint/2012/main" userId="S-1-5-21-1262612384-2273788696-871182675-100612" providerId="AD"/>
      </p:ext>
    </p:extLst>
  </p:cmAuthor>
  <p:cmAuthor id="3" name="田中 志保(tanaka-shiho01)" initials="田中" lastIdx="17" clrIdx="2">
    <p:extLst>
      <p:ext uri="{19B8F6BF-5375-455C-9EA6-DF929625EA0E}">
        <p15:presenceInfo xmlns:p15="http://schemas.microsoft.com/office/powerpoint/2012/main" userId="S-1-5-21-4175116151-3849908774-3845857867-399990" providerId="AD"/>
      </p:ext>
    </p:extLst>
  </p:cmAuthor>
  <p:cmAuthor id="4" name="松田 理津子／リサーチ・コンサル／JRI (matsuda ritsuko)" initials="松田 [2]" lastIdx="1" clrIdx="3">
    <p:extLst>
      <p:ext uri="{19B8F6BF-5375-455C-9EA6-DF929625EA0E}">
        <p15:presenceInfo xmlns:p15="http://schemas.microsoft.com/office/powerpoint/2012/main" userId="S::tP36948@d1.jri.co.jp::bba4704f-883d-47c8-9d41-dc988bd84a8c" providerId="AD"/>
      </p:ext>
    </p:extLst>
  </p:cmAuthor>
  <p:cmAuthor id="5" name="長倉 寿子(nagakura-hisako.wu7)" initials="長倉" lastIdx="18" clrIdx="4">
    <p:extLst>
      <p:ext uri="{19B8F6BF-5375-455C-9EA6-DF929625EA0E}">
        <p15:presenceInfo xmlns:p15="http://schemas.microsoft.com/office/powerpoint/2012/main" userId="S-1-5-21-4175116151-3849908774-3845857867-529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FEEF"/>
    <a:srgbClr val="FE0000"/>
    <a:srgbClr val="FF00FF"/>
    <a:srgbClr val="FFD44B"/>
    <a:srgbClr val="E20000"/>
    <a:srgbClr val="FFFF99"/>
    <a:srgbClr val="FFDEC2"/>
    <a:srgbClr val="CCFFCC"/>
    <a:srgbClr val="FFC2E4"/>
    <a:srgbClr val="118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9C535-3C3A-4C8C-8882-682D729B8BA8}" v="5" dt="2022-04-05T02:40:20.4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96647" autoAdjust="0"/>
  </p:normalViewPr>
  <p:slideViewPr>
    <p:cSldViewPr snapToGrid="0">
      <p:cViewPr varScale="1">
        <p:scale>
          <a:sx n="120" d="100"/>
          <a:sy n="120" d="100"/>
        </p:scale>
        <p:origin x="979" y="77"/>
      </p:cViewPr>
      <p:guideLst>
        <p:guide pos="3120"/>
        <p:guide orient="horz" pos="3612"/>
        <p:guide orient="horz" pos="3589"/>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城岡 秀彦／事業統括ＲＣ／JRI (shirooka hidehiko)" userId="281ef3bc-8ddb-43cd-96e1-45a25fbd6c6b" providerId="ADAL" clId="{02A17F7F-59D6-40EC-BA44-6B89BBD948C8}"/>
    <pc:docChg chg="undo custSel delSld modSld">
      <pc:chgData name="城岡 秀彦／事業統括ＲＣ／JRI (shirooka hidehiko)" userId="281ef3bc-8ddb-43cd-96e1-45a25fbd6c6b" providerId="ADAL" clId="{02A17F7F-59D6-40EC-BA44-6B89BBD948C8}" dt="2022-04-01T03:56:44.283" v="141" actId="207"/>
      <pc:docMkLst>
        <pc:docMk/>
      </pc:docMkLst>
      <pc:sldChg chg="addSp modSp mod">
        <pc:chgData name="城岡 秀彦／事業統括ＲＣ／JRI (shirooka hidehiko)" userId="281ef3bc-8ddb-43cd-96e1-45a25fbd6c6b" providerId="ADAL" clId="{02A17F7F-59D6-40EC-BA44-6B89BBD948C8}" dt="2022-02-14T13:54:46.772" v="21" actId="1076"/>
        <pc:sldMkLst>
          <pc:docMk/>
          <pc:sldMk cId="3033536825" sldId="4272"/>
        </pc:sldMkLst>
        <pc:spChg chg="add mod">
          <ac:chgData name="城岡 秀彦／事業統括ＲＣ／JRI (shirooka hidehiko)" userId="281ef3bc-8ddb-43cd-96e1-45a25fbd6c6b" providerId="ADAL" clId="{02A17F7F-59D6-40EC-BA44-6B89BBD948C8}" dt="2022-02-14T13:54:37.844" v="20" actId="404"/>
          <ac:spMkLst>
            <pc:docMk/>
            <pc:sldMk cId="3033536825" sldId="4272"/>
            <ac:spMk id="2" creationId="{006B998C-3ECF-4AF3-B73D-ADB8F9BD25EE}"/>
          </ac:spMkLst>
        </pc:spChg>
        <pc:spChg chg="mod">
          <ac:chgData name="城岡 秀彦／事業統括ＲＣ／JRI (shirooka hidehiko)" userId="281ef3bc-8ddb-43cd-96e1-45a25fbd6c6b" providerId="ADAL" clId="{02A17F7F-59D6-40EC-BA44-6B89BBD948C8}" dt="2022-02-14T13:54:46.772" v="21" actId="1076"/>
          <ac:spMkLst>
            <pc:docMk/>
            <pc:sldMk cId="3033536825" sldId="4272"/>
            <ac:spMk id="12" creationId="{A064CA78-07D7-4E15-A6FF-E2903267BE70}"/>
          </ac:spMkLst>
        </pc:spChg>
      </pc:sldChg>
      <pc:sldChg chg="addSp delSp modSp">
        <pc:chgData name="城岡 秀彦／事業統括ＲＣ／JRI (shirooka hidehiko)" userId="281ef3bc-8ddb-43cd-96e1-45a25fbd6c6b" providerId="ADAL" clId="{02A17F7F-59D6-40EC-BA44-6B89BBD948C8}" dt="2022-02-14T14:15:08.188" v="140"/>
        <pc:sldMkLst>
          <pc:docMk/>
          <pc:sldMk cId="1651390471" sldId="4738"/>
        </pc:sldMkLst>
        <pc:spChg chg="add del mod">
          <ac:chgData name="城岡 秀彦／事業統括ＲＣ／JRI (shirooka hidehiko)" userId="281ef3bc-8ddb-43cd-96e1-45a25fbd6c6b" providerId="ADAL" clId="{02A17F7F-59D6-40EC-BA44-6B89BBD948C8}" dt="2022-02-14T14:14:34.446" v="128"/>
          <ac:spMkLst>
            <pc:docMk/>
            <pc:sldMk cId="1651390471" sldId="4738"/>
            <ac:spMk id="10" creationId="{A183F3D2-98CD-4CBD-87AB-D0A06A16ED46}"/>
          </ac:spMkLst>
        </pc:spChg>
        <pc:spChg chg="add mod">
          <ac:chgData name="城岡 秀彦／事業統括ＲＣ／JRI (shirooka hidehiko)" userId="281ef3bc-8ddb-43cd-96e1-45a25fbd6c6b" providerId="ADAL" clId="{02A17F7F-59D6-40EC-BA44-6B89BBD948C8}" dt="2022-02-14T14:15:08.188" v="140"/>
          <ac:spMkLst>
            <pc:docMk/>
            <pc:sldMk cId="1651390471" sldId="4738"/>
            <ac:spMk id="14" creationId="{12CBF728-F566-42D7-AC55-6FF8E648AC6A}"/>
          </ac:spMkLst>
        </pc:spChg>
        <pc:picChg chg="add del mod">
          <ac:chgData name="城岡 秀彦／事業統括ＲＣ／JRI (shirooka hidehiko)" userId="281ef3bc-8ddb-43cd-96e1-45a25fbd6c6b" providerId="ADAL" clId="{02A17F7F-59D6-40EC-BA44-6B89BBD948C8}" dt="2022-02-14T14:14:34.446" v="128"/>
          <ac:picMkLst>
            <pc:docMk/>
            <pc:sldMk cId="1651390471" sldId="4738"/>
            <ac:picMk id="12" creationId="{A474CCAA-FE6E-4806-8DA4-F9694E1629E1}"/>
          </ac:picMkLst>
        </pc:picChg>
        <pc:picChg chg="add mod">
          <ac:chgData name="城岡 秀彦／事業統括ＲＣ／JRI (shirooka hidehiko)" userId="281ef3bc-8ddb-43cd-96e1-45a25fbd6c6b" providerId="ADAL" clId="{02A17F7F-59D6-40EC-BA44-6B89BBD948C8}" dt="2022-02-14T14:15:08.188" v="140"/>
          <ac:picMkLst>
            <pc:docMk/>
            <pc:sldMk cId="1651390471" sldId="4738"/>
            <ac:picMk id="15" creationId="{AD78E528-4610-4E88-90F7-4429278EF879}"/>
          </ac:picMkLst>
        </pc:picChg>
      </pc:sldChg>
      <pc:sldChg chg="modSp mod">
        <pc:chgData name="城岡 秀彦／事業統括ＲＣ／JRI (shirooka hidehiko)" userId="281ef3bc-8ddb-43cd-96e1-45a25fbd6c6b" providerId="ADAL" clId="{02A17F7F-59D6-40EC-BA44-6B89BBD948C8}" dt="2022-04-01T03:56:44.283" v="141" actId="207"/>
        <pc:sldMkLst>
          <pc:docMk/>
          <pc:sldMk cId="853324452" sldId="4790"/>
        </pc:sldMkLst>
        <pc:spChg chg="mod">
          <ac:chgData name="城岡 秀彦／事業統括ＲＣ／JRI (shirooka hidehiko)" userId="281ef3bc-8ddb-43cd-96e1-45a25fbd6c6b" providerId="ADAL" clId="{02A17F7F-59D6-40EC-BA44-6B89BBD948C8}" dt="2022-04-01T03:56:44.283" v="141" actId="207"/>
          <ac:spMkLst>
            <pc:docMk/>
            <pc:sldMk cId="853324452" sldId="4790"/>
            <ac:spMk id="28" creationId="{30F9DD03-3C18-493C-A8C7-EA004467E78E}"/>
          </ac:spMkLst>
        </pc:spChg>
      </pc:sldChg>
      <pc:sldChg chg="addSp delSp modSp mod">
        <pc:chgData name="城岡 秀彦／事業統括ＲＣ／JRI (shirooka hidehiko)" userId="281ef3bc-8ddb-43cd-96e1-45a25fbd6c6b" providerId="ADAL" clId="{02A17F7F-59D6-40EC-BA44-6B89BBD948C8}" dt="2022-02-14T14:14:57.595" v="139" actId="14100"/>
        <pc:sldMkLst>
          <pc:docMk/>
          <pc:sldMk cId="479272769" sldId="4817"/>
        </pc:sldMkLst>
        <pc:spChg chg="add mod">
          <ac:chgData name="城岡 秀彦／事業統括ＲＣ／JRI (shirooka hidehiko)" userId="281ef3bc-8ddb-43cd-96e1-45a25fbd6c6b" providerId="ADAL" clId="{02A17F7F-59D6-40EC-BA44-6B89BBD948C8}" dt="2022-02-14T14:14:57.595" v="139" actId="14100"/>
          <ac:spMkLst>
            <pc:docMk/>
            <pc:sldMk cId="479272769" sldId="4817"/>
            <ac:spMk id="11" creationId="{FE3F68DA-0407-4864-A6F8-1A97BF3E245D}"/>
          </ac:spMkLst>
        </pc:spChg>
        <pc:spChg chg="mod">
          <ac:chgData name="城岡 秀彦／事業統括ＲＣ／JRI (shirooka hidehiko)" userId="281ef3bc-8ddb-43cd-96e1-45a25fbd6c6b" providerId="ADAL" clId="{02A17F7F-59D6-40EC-BA44-6B89BBD948C8}" dt="2022-02-14T14:11:32.576" v="24" actId="14100"/>
          <ac:spMkLst>
            <pc:docMk/>
            <pc:sldMk cId="479272769" sldId="4817"/>
            <ac:spMk id="16" creationId="{6A983870-492C-461B-8AA0-70138A697115}"/>
          </ac:spMkLst>
        </pc:spChg>
        <pc:picChg chg="add del mod ord">
          <ac:chgData name="城岡 秀彦／事業統括ＲＣ／JRI (shirooka hidehiko)" userId="281ef3bc-8ddb-43cd-96e1-45a25fbd6c6b" providerId="ADAL" clId="{02A17F7F-59D6-40EC-BA44-6B89BBD948C8}" dt="2022-02-14T14:13:28.959" v="98" actId="478"/>
          <ac:picMkLst>
            <pc:docMk/>
            <pc:sldMk cId="479272769" sldId="4817"/>
            <ac:picMk id="4" creationId="{8BD6BC14-7AC8-4310-9824-65E708373734}"/>
          </ac:picMkLst>
        </pc:picChg>
        <pc:picChg chg="add mod">
          <ac:chgData name="城岡 秀彦／事業統括ＲＣ／JRI (shirooka hidehiko)" userId="281ef3bc-8ddb-43cd-96e1-45a25fbd6c6b" providerId="ADAL" clId="{02A17F7F-59D6-40EC-BA44-6B89BBD948C8}" dt="2022-02-14T14:14:55.391" v="138" actId="1076"/>
          <ac:picMkLst>
            <pc:docMk/>
            <pc:sldMk cId="479272769" sldId="4817"/>
            <ac:picMk id="12" creationId="{4241E9DA-B5CE-48CD-BD4F-E276786D8404}"/>
          </ac:picMkLst>
        </pc:picChg>
      </pc:sldChg>
      <pc:sldChg chg="del">
        <pc:chgData name="城岡 秀彦／事業統括ＲＣ／JRI (shirooka hidehiko)" userId="281ef3bc-8ddb-43cd-96e1-45a25fbd6c6b" providerId="ADAL" clId="{02A17F7F-59D6-40EC-BA44-6B89BBD948C8}" dt="2022-02-14T12:05:44.283" v="1" actId="47"/>
        <pc:sldMkLst>
          <pc:docMk/>
          <pc:sldMk cId="1488594390" sldId="4821"/>
        </pc:sldMkLst>
      </pc:sldChg>
      <pc:sldChg chg="del">
        <pc:chgData name="城岡 秀彦／事業統括ＲＣ／JRI (shirooka hidehiko)" userId="281ef3bc-8ddb-43cd-96e1-45a25fbd6c6b" providerId="ADAL" clId="{02A17F7F-59D6-40EC-BA44-6B89BBD948C8}" dt="2022-02-14T12:05:35.404" v="0" actId="47"/>
        <pc:sldMkLst>
          <pc:docMk/>
          <pc:sldMk cId="2981676805" sldId="4822"/>
        </pc:sldMkLst>
      </pc:sldChg>
    </pc:docChg>
  </pc:docChgLst>
  <pc:docChgLst>
    <pc:chgData name="城岡 秀彦／事業統括ＲＣ／JRI (shirooka hidehiko)" userId="281ef3bc-8ddb-43cd-96e1-45a25fbd6c6b" providerId="ADAL" clId="{0129C535-3C3A-4C8C-8882-682D729B8BA8}"/>
    <pc:docChg chg="custSel addSld delSld modSld">
      <pc:chgData name="城岡 秀彦／事業統括ＲＣ／JRI (shirooka hidehiko)" userId="281ef3bc-8ddb-43cd-96e1-45a25fbd6c6b" providerId="ADAL" clId="{0129C535-3C3A-4C8C-8882-682D729B8BA8}" dt="2022-04-05T02:34:54.464" v="4" actId="47"/>
      <pc:docMkLst>
        <pc:docMk/>
      </pc:docMkLst>
      <pc:sldChg chg="delSp mod">
        <pc:chgData name="城岡 秀彦／事業統括ＲＣ／JRI (shirooka hidehiko)" userId="281ef3bc-8ddb-43cd-96e1-45a25fbd6c6b" providerId="ADAL" clId="{0129C535-3C3A-4C8C-8882-682D729B8BA8}" dt="2022-04-05T02:34:16.266" v="0" actId="478"/>
        <pc:sldMkLst>
          <pc:docMk/>
          <pc:sldMk cId="3033536825" sldId="4272"/>
        </pc:sldMkLst>
        <pc:spChg chg="del">
          <ac:chgData name="城岡 秀彦／事業統括ＲＣ／JRI (shirooka hidehiko)" userId="281ef3bc-8ddb-43cd-96e1-45a25fbd6c6b" providerId="ADAL" clId="{0129C535-3C3A-4C8C-8882-682D729B8BA8}" dt="2022-04-05T02:34:16.266" v="0" actId="478"/>
          <ac:spMkLst>
            <pc:docMk/>
            <pc:sldMk cId="3033536825" sldId="4272"/>
            <ac:spMk id="2" creationId="{006B998C-3ECF-4AF3-B73D-ADB8F9BD25EE}"/>
          </ac:spMkLst>
        </pc:spChg>
      </pc:sldChg>
      <pc:sldChg chg="del">
        <pc:chgData name="城岡 秀彦／事業統括ＲＣ／JRI (shirooka hidehiko)" userId="281ef3bc-8ddb-43cd-96e1-45a25fbd6c6b" providerId="ADAL" clId="{0129C535-3C3A-4C8C-8882-682D729B8BA8}" dt="2022-04-05T02:34:54.464" v="4" actId="47"/>
        <pc:sldMkLst>
          <pc:docMk/>
          <pc:sldMk cId="3565476154" sldId="4686"/>
        </pc:sldMkLst>
      </pc:sldChg>
      <pc:sldChg chg="add">
        <pc:chgData name="城岡 秀彦／事業統括ＲＣ／JRI (shirooka hidehiko)" userId="281ef3bc-8ddb-43cd-96e1-45a25fbd6c6b" providerId="ADAL" clId="{0129C535-3C3A-4C8C-8882-682D729B8BA8}" dt="2022-04-05T02:34:52.440" v="3"/>
        <pc:sldMkLst>
          <pc:docMk/>
          <pc:sldMk cId="1878091083" sldId="4687"/>
        </pc:sldMkLst>
      </pc:sldChg>
      <pc:sldChg chg="del">
        <pc:chgData name="城岡 秀彦／事業統括ＲＣ／JRI (shirooka hidehiko)" userId="281ef3bc-8ddb-43cd-96e1-45a25fbd6c6b" providerId="ADAL" clId="{0129C535-3C3A-4C8C-8882-682D729B8BA8}" dt="2022-04-05T02:34:21.250" v="2" actId="47"/>
        <pc:sldMkLst>
          <pc:docMk/>
          <pc:sldMk cId="2407848443" sldId="4770"/>
        </pc:sldMkLst>
      </pc:sldChg>
      <pc:sldChg chg="del">
        <pc:chgData name="城岡 秀彦／事業統括ＲＣ／JRI (shirooka hidehiko)" userId="281ef3bc-8ddb-43cd-96e1-45a25fbd6c6b" providerId="ADAL" clId="{0129C535-3C3A-4C8C-8882-682D729B8BA8}" dt="2022-04-05T02:34:17.445" v="1" actId="47"/>
        <pc:sldMkLst>
          <pc:docMk/>
          <pc:sldMk cId="2592953095" sldId="4820"/>
        </pc:sldMkLst>
      </pc:sldChg>
    </pc:docChg>
  </pc:docChgLst>
  <pc:docChgLst>
    <pc:chgData name="石田 遥太郎／リサーチ・コンサル／JRI (ishida yotaro)" userId="ad4383d0-75dd-4f7d-a120-52f9913361aa" providerId="ADAL" clId="{40532DF6-9157-4058-9748-FC5B1DBF06E8}"/>
    <pc:docChg chg="undo custSel modSld">
      <pc:chgData name="石田 遥太郎／リサーチ・コンサル／JRI (ishida yotaro)" userId="ad4383d0-75dd-4f7d-a120-52f9913361aa" providerId="ADAL" clId="{40532DF6-9157-4058-9748-FC5B1DBF06E8}" dt="2022-02-14T03:44:25.452" v="373" actId="1037"/>
      <pc:docMkLst>
        <pc:docMk/>
      </pc:docMkLst>
      <pc:sldChg chg="modSp mod">
        <pc:chgData name="石田 遥太郎／リサーチ・コンサル／JRI (ishida yotaro)" userId="ad4383d0-75dd-4f7d-a120-52f9913361aa" providerId="ADAL" clId="{40532DF6-9157-4058-9748-FC5B1DBF06E8}" dt="2022-02-14T03:40:52.788" v="21" actId="207"/>
        <pc:sldMkLst>
          <pc:docMk/>
          <pc:sldMk cId="1419671531" sldId="4625"/>
        </pc:sldMkLst>
        <pc:spChg chg="mod">
          <ac:chgData name="石田 遥太郎／リサーチ・コンサル／JRI (ishida yotaro)" userId="ad4383d0-75dd-4f7d-a120-52f9913361aa" providerId="ADAL" clId="{40532DF6-9157-4058-9748-FC5B1DBF06E8}" dt="2022-02-14T03:40:52.788" v="21" actId="207"/>
          <ac:spMkLst>
            <pc:docMk/>
            <pc:sldMk cId="1419671531" sldId="4625"/>
            <ac:spMk id="10" creationId="{49195953-0604-42C1-A01E-7A74F43C8F9B}"/>
          </ac:spMkLst>
        </pc:spChg>
      </pc:sldChg>
      <pc:sldChg chg="addSp modSp mod">
        <pc:chgData name="石田 遥太郎／リサーチ・コンサル／JRI (ishida yotaro)" userId="ad4383d0-75dd-4f7d-a120-52f9913361aa" providerId="ADAL" clId="{40532DF6-9157-4058-9748-FC5B1DBF06E8}" dt="2022-02-14T03:44:25.452" v="373" actId="1037"/>
        <pc:sldMkLst>
          <pc:docMk/>
          <pc:sldMk cId="3565476154" sldId="4686"/>
        </pc:sldMkLst>
        <pc:spChg chg="add mod">
          <ac:chgData name="石田 遥太郎／リサーチ・コンサル／JRI (ishida yotaro)" userId="ad4383d0-75dd-4f7d-a120-52f9913361aa" providerId="ADAL" clId="{40532DF6-9157-4058-9748-FC5B1DBF06E8}" dt="2022-02-14T03:44:25.452" v="373" actId="1037"/>
          <ac:spMkLst>
            <pc:docMk/>
            <pc:sldMk cId="3565476154" sldId="4686"/>
            <ac:spMk id="3" creationId="{FC9CC525-C1AE-4A22-8A51-E4A41E886412}"/>
          </ac:spMkLst>
        </pc:spChg>
        <pc:picChg chg="mod">
          <ac:chgData name="石田 遥太郎／リサーチ・コンサル／JRI (ishida yotaro)" userId="ad4383d0-75dd-4f7d-a120-52f9913361aa" providerId="ADAL" clId="{40532DF6-9157-4058-9748-FC5B1DBF06E8}" dt="2022-02-14T03:44:25.452" v="373" actId="1037"/>
          <ac:picMkLst>
            <pc:docMk/>
            <pc:sldMk cId="3565476154" sldId="4686"/>
            <ac:picMk id="10" creationId="{6F2E1232-C8AE-4973-8210-65F56D22A94A}"/>
          </ac:picMkLst>
        </pc:picChg>
      </pc:sldChg>
      <pc:sldChg chg="addSp modSp mod">
        <pc:chgData name="石田 遥太郎／リサーチ・コンサル／JRI (ishida yotaro)" userId="ad4383d0-75dd-4f7d-a120-52f9913361aa" providerId="ADAL" clId="{40532DF6-9157-4058-9748-FC5B1DBF06E8}" dt="2022-02-14T03:40:05.506" v="20" actId="1366"/>
        <pc:sldMkLst>
          <pc:docMk/>
          <pc:sldMk cId="1162816476" sldId="4780"/>
        </pc:sldMkLst>
        <pc:spChg chg="mod">
          <ac:chgData name="石田 遥太郎／リサーチ・コンサル／JRI (ishida yotaro)" userId="ad4383d0-75dd-4f7d-a120-52f9913361aa" providerId="ADAL" clId="{40532DF6-9157-4058-9748-FC5B1DBF06E8}" dt="2022-02-14T03:39:10.815" v="17" actId="208"/>
          <ac:spMkLst>
            <pc:docMk/>
            <pc:sldMk cId="1162816476" sldId="4780"/>
            <ac:spMk id="5" creationId="{87563D18-BF65-4097-A56F-4F69DF9EE221}"/>
          </ac:spMkLst>
        </pc:spChg>
        <pc:spChg chg="mod ord">
          <ac:chgData name="石田 遥太郎／リサーチ・コンサル／JRI (ishida yotaro)" userId="ad4383d0-75dd-4f7d-a120-52f9913361aa" providerId="ADAL" clId="{40532DF6-9157-4058-9748-FC5B1DBF06E8}" dt="2022-02-14T03:39:18.004" v="18" actId="207"/>
          <ac:spMkLst>
            <pc:docMk/>
            <pc:sldMk cId="1162816476" sldId="4780"/>
            <ac:spMk id="8" creationId="{F2B764D0-121C-4D76-8B88-A8D7B10137EF}"/>
          </ac:spMkLst>
        </pc:spChg>
        <pc:spChg chg="mod">
          <ac:chgData name="石田 遥太郎／リサーチ・コンサル／JRI (ishida yotaro)" userId="ad4383d0-75dd-4f7d-a120-52f9913361aa" providerId="ADAL" clId="{40532DF6-9157-4058-9748-FC5B1DBF06E8}" dt="2022-02-14T03:39:18.004" v="18" actId="207"/>
          <ac:spMkLst>
            <pc:docMk/>
            <pc:sldMk cId="1162816476" sldId="4780"/>
            <ac:spMk id="23" creationId="{B667DDA9-C9F8-4B36-B0C6-5DA4F229517B}"/>
          </ac:spMkLst>
        </pc:spChg>
        <pc:picChg chg="mod">
          <ac:chgData name="石田 遥太郎／リサーチ・コンサル／JRI (ishida yotaro)" userId="ad4383d0-75dd-4f7d-a120-52f9913361aa" providerId="ADAL" clId="{40532DF6-9157-4058-9748-FC5B1DBF06E8}" dt="2022-02-14T03:40:05.506" v="20" actId="1366"/>
          <ac:picMkLst>
            <pc:docMk/>
            <pc:sldMk cId="1162816476" sldId="4780"/>
            <ac:picMk id="19" creationId="{90CE4346-3B8D-43CA-BCAA-7361C965D020}"/>
          </ac:picMkLst>
        </pc:picChg>
        <pc:cxnChg chg="add mod">
          <ac:chgData name="石田 遥太郎／リサーチ・コンサル／JRI (ishida yotaro)" userId="ad4383d0-75dd-4f7d-a120-52f9913361aa" providerId="ADAL" clId="{40532DF6-9157-4058-9748-FC5B1DBF06E8}" dt="2022-02-14T03:38:26.090" v="9" actId="571"/>
          <ac:cxnSpMkLst>
            <pc:docMk/>
            <pc:sldMk cId="1162816476" sldId="4780"/>
            <ac:cxnSpMk id="13" creationId="{AC269A34-0A02-4A79-80F8-A5D9DA3673B1}"/>
          </ac:cxnSpMkLst>
        </pc:cxnChg>
        <pc:cxnChg chg="mod">
          <ac:chgData name="石田 遥太郎／リサーチ・コンサル／JRI (ishida yotaro)" userId="ad4383d0-75dd-4f7d-a120-52f9913361aa" providerId="ADAL" clId="{40532DF6-9157-4058-9748-FC5B1DBF06E8}" dt="2022-02-14T03:39:10.815" v="17" actId="208"/>
          <ac:cxnSpMkLst>
            <pc:docMk/>
            <pc:sldMk cId="1162816476" sldId="4780"/>
            <ac:cxnSpMk id="14" creationId="{FB397C8A-96A5-485D-8875-17D763284F66}"/>
          </ac:cxnSpMkLst>
        </pc:cxnChg>
      </pc:sldChg>
      <pc:sldChg chg="modSp mod">
        <pc:chgData name="石田 遥太郎／リサーチ・コンサル／JRI (ishida yotaro)" userId="ad4383d0-75dd-4f7d-a120-52f9913361aa" providerId="ADAL" clId="{40532DF6-9157-4058-9748-FC5B1DBF06E8}" dt="2022-02-14T03:41:06.414" v="23" actId="207"/>
        <pc:sldMkLst>
          <pc:docMk/>
          <pc:sldMk cId="851927388" sldId="4802"/>
        </pc:sldMkLst>
        <pc:spChg chg="mod">
          <ac:chgData name="石田 遥太郎／リサーチ・コンサル／JRI (ishida yotaro)" userId="ad4383d0-75dd-4f7d-a120-52f9913361aa" providerId="ADAL" clId="{40532DF6-9157-4058-9748-FC5B1DBF06E8}" dt="2022-02-14T03:41:06.414" v="23" actId="207"/>
          <ac:spMkLst>
            <pc:docMk/>
            <pc:sldMk cId="851927388" sldId="4802"/>
            <ac:spMk id="21" creationId="{0BA20DBA-1D64-4861-AA38-840E3ADFD0A3}"/>
          </ac:spMkLst>
        </pc:spChg>
      </pc:sldChg>
    </pc:docChg>
  </pc:docChgLst>
  <pc:docChgLst>
    <pc:chgData name="城岡 秀彦／事業統括ＲＣ／JRI (shirooka hidehiko)" userId="281ef3bc-8ddb-43cd-96e1-45a25fbd6c6b" providerId="ADAL" clId="{F32C42EF-3045-4680-8CF0-9D7536373171}"/>
    <pc:docChg chg="undo custSel addSld delSld modSld">
      <pc:chgData name="城岡 秀彦／事業統括ＲＣ／JRI (shirooka hidehiko)" userId="281ef3bc-8ddb-43cd-96e1-45a25fbd6c6b" providerId="ADAL" clId="{F32C42EF-3045-4680-8CF0-9D7536373171}" dt="2022-02-14T07:41:22.882" v="670"/>
      <pc:docMkLst>
        <pc:docMk/>
      </pc:docMkLst>
      <pc:sldChg chg="addSp delSp modSp mod">
        <pc:chgData name="城岡 秀彦／事業統括ＲＣ／JRI (shirooka hidehiko)" userId="281ef3bc-8ddb-43cd-96e1-45a25fbd6c6b" providerId="ADAL" clId="{F32C42EF-3045-4680-8CF0-9D7536373171}" dt="2022-02-14T07:17:08.394" v="613"/>
        <pc:sldMkLst>
          <pc:docMk/>
          <pc:sldMk cId="3565476154" sldId="4686"/>
        </pc:sldMkLst>
        <pc:spChg chg="mod">
          <ac:chgData name="城岡 秀彦／事業統括ＲＣ／JRI (shirooka hidehiko)" userId="281ef3bc-8ddb-43cd-96e1-45a25fbd6c6b" providerId="ADAL" clId="{F32C42EF-3045-4680-8CF0-9D7536373171}" dt="2022-02-14T00:47:04.151" v="573" actId="1076"/>
          <ac:spMkLst>
            <pc:docMk/>
            <pc:sldMk cId="3565476154" sldId="4686"/>
            <ac:spMk id="2" creationId="{4185408D-CEDC-4D6E-8085-A008336A9C61}"/>
          </ac:spMkLst>
        </pc:spChg>
        <pc:spChg chg="mod">
          <ac:chgData name="城岡 秀彦／事業統括ＲＣ／JRI (shirooka hidehiko)" userId="281ef3bc-8ddb-43cd-96e1-45a25fbd6c6b" providerId="ADAL" clId="{F32C42EF-3045-4680-8CF0-9D7536373171}" dt="2022-02-14T00:46:50.936" v="567" actId="1076"/>
          <ac:spMkLst>
            <pc:docMk/>
            <pc:sldMk cId="3565476154" sldId="4686"/>
            <ac:spMk id="7" creationId="{59BD9DBF-CBB2-4D92-8AC1-AC8FC9D32F30}"/>
          </ac:spMkLst>
        </pc:spChg>
        <pc:spChg chg="mod">
          <ac:chgData name="城岡 秀彦／事業統括ＲＣ／JRI (shirooka hidehiko)" userId="281ef3bc-8ddb-43cd-96e1-45a25fbd6c6b" providerId="ADAL" clId="{F32C42EF-3045-4680-8CF0-9D7536373171}" dt="2022-02-14T07:17:08.394" v="613"/>
          <ac:spMkLst>
            <pc:docMk/>
            <pc:sldMk cId="3565476154" sldId="4686"/>
            <ac:spMk id="8" creationId="{A4AA16BE-29A8-481E-9EE8-420E241443DC}"/>
          </ac:spMkLst>
        </pc:spChg>
        <pc:grpChg chg="del mod">
          <ac:chgData name="城岡 秀彦／事業統括ＲＣ／JRI (shirooka hidehiko)" userId="281ef3bc-8ddb-43cd-96e1-45a25fbd6c6b" providerId="ADAL" clId="{F32C42EF-3045-4680-8CF0-9D7536373171}" dt="2022-02-14T00:46:22.052" v="554" actId="478"/>
          <ac:grpSpMkLst>
            <pc:docMk/>
            <pc:sldMk cId="3565476154" sldId="4686"/>
            <ac:grpSpMk id="6" creationId="{67D2707F-58FE-474F-BAD5-99083918A9B4}"/>
          </ac:grpSpMkLst>
        </pc:grpChg>
        <pc:picChg chg="add mod">
          <ac:chgData name="城岡 秀彦／事業統括ＲＣ／JRI (shirooka hidehiko)" userId="281ef3bc-8ddb-43cd-96e1-45a25fbd6c6b" providerId="ADAL" clId="{F32C42EF-3045-4680-8CF0-9D7536373171}" dt="2022-02-14T00:47:09.268" v="576" actId="1076"/>
          <ac:picMkLst>
            <pc:docMk/>
            <pc:sldMk cId="3565476154" sldId="4686"/>
            <ac:picMk id="10" creationId="{6F2E1232-C8AE-4973-8210-65F56D22A94A}"/>
          </ac:picMkLst>
        </pc:picChg>
      </pc:sldChg>
      <pc:sldChg chg="addSp delSp modSp mod">
        <pc:chgData name="城岡 秀彦／事業統括ＲＣ／JRI (shirooka hidehiko)" userId="281ef3bc-8ddb-43cd-96e1-45a25fbd6c6b" providerId="ADAL" clId="{F32C42EF-3045-4680-8CF0-9D7536373171}" dt="2022-02-10T08:02:57.511" v="444" actId="1076"/>
        <pc:sldMkLst>
          <pc:docMk/>
          <pc:sldMk cId="1651390471" sldId="4738"/>
        </pc:sldMkLst>
        <pc:spChg chg="add del mod">
          <ac:chgData name="城岡 秀彦／事業統括ＲＣ／JRI (shirooka hidehiko)" userId="281ef3bc-8ddb-43cd-96e1-45a25fbd6c6b" providerId="ADAL" clId="{F32C42EF-3045-4680-8CF0-9D7536373171}" dt="2022-02-10T08:02:31.588" v="439" actId="478"/>
          <ac:spMkLst>
            <pc:docMk/>
            <pc:sldMk cId="1651390471" sldId="4738"/>
            <ac:spMk id="14" creationId="{18061F22-23CA-480E-AF0E-A5961EF9C0DA}"/>
          </ac:spMkLst>
        </pc:spChg>
        <pc:spChg chg="del">
          <ac:chgData name="城岡 秀彦／事業統括ＲＣ／JRI (shirooka hidehiko)" userId="281ef3bc-8ddb-43cd-96e1-45a25fbd6c6b" providerId="ADAL" clId="{F32C42EF-3045-4680-8CF0-9D7536373171}" dt="2022-02-10T07:47:04.864" v="268" actId="478"/>
          <ac:spMkLst>
            <pc:docMk/>
            <pc:sldMk cId="1651390471" sldId="4738"/>
            <ac:spMk id="15" creationId="{5F7AB880-19AD-4EDE-8FA6-602CADB6892C}"/>
          </ac:spMkLst>
        </pc:spChg>
        <pc:spChg chg="add del mod">
          <ac:chgData name="城岡 秀彦／事業統括ＲＣ／JRI (shirooka hidehiko)" userId="281ef3bc-8ddb-43cd-96e1-45a25fbd6c6b" providerId="ADAL" clId="{F32C42EF-3045-4680-8CF0-9D7536373171}" dt="2022-02-10T08:02:31.588" v="439" actId="478"/>
          <ac:spMkLst>
            <pc:docMk/>
            <pc:sldMk cId="1651390471" sldId="4738"/>
            <ac:spMk id="16" creationId="{1AE35B7A-6068-4AF6-9BC6-55B10C75F13F}"/>
          </ac:spMkLst>
        </pc:spChg>
        <pc:spChg chg="mod">
          <ac:chgData name="城岡 秀彦／事業統括ＲＣ／JRI (shirooka hidehiko)" userId="281ef3bc-8ddb-43cd-96e1-45a25fbd6c6b" providerId="ADAL" clId="{F32C42EF-3045-4680-8CF0-9D7536373171}" dt="2022-02-10T07:53:26.256" v="332" actId="1076"/>
          <ac:spMkLst>
            <pc:docMk/>
            <pc:sldMk cId="1651390471" sldId="4738"/>
            <ac:spMk id="17" creationId="{BC04BE33-824A-493B-AE5B-A48F48092EB9}"/>
          </ac:spMkLst>
        </pc:spChg>
        <pc:spChg chg="mod">
          <ac:chgData name="城岡 秀彦／事業統括ＲＣ／JRI (shirooka hidehiko)" userId="281ef3bc-8ddb-43cd-96e1-45a25fbd6c6b" providerId="ADAL" clId="{F32C42EF-3045-4680-8CF0-9D7536373171}" dt="2022-02-10T07:53:39.702" v="337" actId="1076"/>
          <ac:spMkLst>
            <pc:docMk/>
            <pc:sldMk cId="1651390471" sldId="4738"/>
            <ac:spMk id="21" creationId="{14ACCCB7-9EEC-4D9C-A374-CD4B02D9F446}"/>
          </ac:spMkLst>
        </pc:spChg>
        <pc:picChg chg="add mod">
          <ac:chgData name="城岡 秀彦／事業統括ＲＣ／JRI (shirooka hidehiko)" userId="281ef3bc-8ddb-43cd-96e1-45a25fbd6c6b" providerId="ADAL" clId="{F32C42EF-3045-4680-8CF0-9D7536373171}" dt="2022-02-10T08:02:57.511" v="444" actId="1076"/>
          <ac:picMkLst>
            <pc:docMk/>
            <pc:sldMk cId="1651390471" sldId="4738"/>
            <ac:picMk id="4" creationId="{11D50A32-DCAE-40C3-BA55-8D4EC1D6A3B1}"/>
          </ac:picMkLst>
        </pc:picChg>
        <pc:picChg chg="del mod modCrop">
          <ac:chgData name="城岡 秀彦／事業統括ＲＣ／JRI (shirooka hidehiko)" userId="281ef3bc-8ddb-43cd-96e1-45a25fbd6c6b" providerId="ADAL" clId="{F32C42EF-3045-4680-8CF0-9D7536373171}" dt="2022-02-10T08:02:31.588" v="439" actId="478"/>
          <ac:picMkLst>
            <pc:docMk/>
            <pc:sldMk cId="1651390471" sldId="4738"/>
            <ac:picMk id="6" creationId="{52DC0D61-625B-6049-9D8D-DD5ED6B403E0}"/>
          </ac:picMkLst>
        </pc:picChg>
        <pc:picChg chg="mod">
          <ac:chgData name="城岡 秀彦／事業統括ＲＣ／JRI (shirooka hidehiko)" userId="281ef3bc-8ddb-43cd-96e1-45a25fbd6c6b" providerId="ADAL" clId="{F32C42EF-3045-4680-8CF0-9D7536373171}" dt="2022-02-10T07:53:30.033" v="333" actId="1076"/>
          <ac:picMkLst>
            <pc:docMk/>
            <pc:sldMk cId="1651390471" sldId="4738"/>
            <ac:picMk id="11" creationId="{C64AA806-EF31-40D0-AB0D-0B75B1C1F162}"/>
          </ac:picMkLst>
        </pc:picChg>
        <pc:picChg chg="del mod ord modCrop">
          <ac:chgData name="城岡 秀彦／事業統括ＲＣ／JRI (shirooka hidehiko)" userId="281ef3bc-8ddb-43cd-96e1-45a25fbd6c6b" providerId="ADAL" clId="{F32C42EF-3045-4680-8CF0-9D7536373171}" dt="2022-02-10T08:02:31.588" v="439" actId="478"/>
          <ac:picMkLst>
            <pc:docMk/>
            <pc:sldMk cId="1651390471" sldId="4738"/>
            <ac:picMk id="12" creationId="{61DEAE9D-C94A-3B4C-A854-ECF858A31CF8}"/>
          </ac:picMkLst>
        </pc:picChg>
      </pc:sldChg>
      <pc:sldChg chg="addSp delSp modSp mod">
        <pc:chgData name="城岡 秀彦／事業統括ＲＣ／JRI (shirooka hidehiko)" userId="281ef3bc-8ddb-43cd-96e1-45a25fbd6c6b" providerId="ADAL" clId="{F32C42EF-3045-4680-8CF0-9D7536373171}" dt="2022-02-10T08:08:12.855" v="503" actId="14100"/>
        <pc:sldMkLst>
          <pc:docMk/>
          <pc:sldMk cId="2113649673" sldId="4739"/>
        </pc:sldMkLst>
        <pc:spChg chg="add del mod">
          <ac:chgData name="城岡 秀彦／事業統括ＲＣ／JRI (shirooka hidehiko)" userId="281ef3bc-8ddb-43cd-96e1-45a25fbd6c6b" providerId="ADAL" clId="{F32C42EF-3045-4680-8CF0-9D7536373171}" dt="2022-02-10T08:08:05.682" v="500" actId="478"/>
          <ac:spMkLst>
            <pc:docMk/>
            <pc:sldMk cId="2113649673" sldId="4739"/>
            <ac:spMk id="30" creationId="{D197CF43-7507-42E0-AB12-B0DDA420EAB2}"/>
          </ac:spMkLst>
        </pc:spChg>
        <pc:spChg chg="add del mod">
          <ac:chgData name="城岡 秀彦／事業統括ＲＣ／JRI (shirooka hidehiko)" userId="281ef3bc-8ddb-43cd-96e1-45a25fbd6c6b" providerId="ADAL" clId="{F32C42EF-3045-4680-8CF0-9D7536373171}" dt="2022-02-10T08:08:05.682" v="500" actId="478"/>
          <ac:spMkLst>
            <pc:docMk/>
            <pc:sldMk cId="2113649673" sldId="4739"/>
            <ac:spMk id="31" creationId="{422001EE-C19E-4C7F-AD18-522A5F6CCB64}"/>
          </ac:spMkLst>
        </pc:spChg>
        <pc:spChg chg="del">
          <ac:chgData name="城岡 秀彦／事業統括ＲＣ／JRI (shirooka hidehiko)" userId="281ef3bc-8ddb-43cd-96e1-45a25fbd6c6b" providerId="ADAL" clId="{F32C42EF-3045-4680-8CF0-9D7536373171}" dt="2022-02-10T08:05:14.130" v="468" actId="478"/>
          <ac:spMkLst>
            <pc:docMk/>
            <pc:sldMk cId="2113649673" sldId="4739"/>
            <ac:spMk id="33" creationId="{6ABE29A4-C0D2-401E-B3C0-5FD62DAC8111}"/>
          </ac:spMkLst>
        </pc:spChg>
        <pc:picChg chg="add mod">
          <ac:chgData name="城岡 秀彦／事業統括ＲＣ／JRI (shirooka hidehiko)" userId="281ef3bc-8ddb-43cd-96e1-45a25fbd6c6b" providerId="ADAL" clId="{F32C42EF-3045-4680-8CF0-9D7536373171}" dt="2022-02-10T08:08:12.855" v="503" actId="14100"/>
          <ac:picMkLst>
            <pc:docMk/>
            <pc:sldMk cId="2113649673" sldId="4739"/>
            <ac:picMk id="6" creationId="{09C435AE-6481-4FBF-BCAB-3613C905C756}"/>
          </ac:picMkLst>
        </pc:picChg>
        <pc:picChg chg="del mod modCrop">
          <ac:chgData name="城岡 秀彦／事業統括ＲＣ／JRI (shirooka hidehiko)" userId="281ef3bc-8ddb-43cd-96e1-45a25fbd6c6b" providerId="ADAL" clId="{F32C42EF-3045-4680-8CF0-9D7536373171}" dt="2022-02-10T08:08:05.682" v="500" actId="478"/>
          <ac:picMkLst>
            <pc:docMk/>
            <pc:sldMk cId="2113649673" sldId="4739"/>
            <ac:picMk id="23" creationId="{22862145-8812-3646-A727-8971234BD0D5}"/>
          </ac:picMkLst>
        </pc:picChg>
        <pc:picChg chg="add mod">
          <ac:chgData name="城岡 秀彦／事業統括ＲＣ／JRI (shirooka hidehiko)" userId="281ef3bc-8ddb-43cd-96e1-45a25fbd6c6b" providerId="ADAL" clId="{F32C42EF-3045-4680-8CF0-9D7536373171}" dt="2022-02-10T08:06:00.621" v="479" actId="571"/>
          <ac:picMkLst>
            <pc:docMk/>
            <pc:sldMk cId="2113649673" sldId="4739"/>
            <ac:picMk id="24" creationId="{FC9FA24B-6991-4EF7-9A48-7C7F45B641B6}"/>
          </ac:picMkLst>
        </pc:picChg>
        <pc:picChg chg="del mod modCrop">
          <ac:chgData name="城岡 秀彦／事業統括ＲＣ／JRI (shirooka hidehiko)" userId="281ef3bc-8ddb-43cd-96e1-45a25fbd6c6b" providerId="ADAL" clId="{F32C42EF-3045-4680-8CF0-9D7536373171}" dt="2022-02-10T08:08:05.682" v="500" actId="478"/>
          <ac:picMkLst>
            <pc:docMk/>
            <pc:sldMk cId="2113649673" sldId="4739"/>
            <ac:picMk id="27" creationId="{A5780832-4599-EF48-BCB5-9C73D8F3FE1B}"/>
          </ac:picMkLst>
        </pc:picChg>
        <pc:picChg chg="add mod">
          <ac:chgData name="城岡 秀彦／事業統括ＲＣ／JRI (shirooka hidehiko)" userId="281ef3bc-8ddb-43cd-96e1-45a25fbd6c6b" providerId="ADAL" clId="{F32C42EF-3045-4680-8CF0-9D7536373171}" dt="2022-02-10T08:06:07.264" v="483" actId="571"/>
          <ac:picMkLst>
            <pc:docMk/>
            <pc:sldMk cId="2113649673" sldId="4739"/>
            <ac:picMk id="29" creationId="{3B036986-A72F-4EC7-9000-8B22F061F718}"/>
          </ac:picMkLst>
        </pc:picChg>
      </pc:sldChg>
      <pc:sldChg chg="addSp delSp modSp del mod modShow">
        <pc:chgData name="城岡 秀彦／事業統括ＲＣ／JRI (shirooka hidehiko)" userId="281ef3bc-8ddb-43cd-96e1-45a25fbd6c6b" providerId="ADAL" clId="{F32C42EF-3045-4680-8CF0-9D7536373171}" dt="2022-02-10T08:09:49.481" v="505" actId="47"/>
        <pc:sldMkLst>
          <pc:docMk/>
          <pc:sldMk cId="34247104" sldId="4748"/>
        </pc:sldMkLst>
        <pc:spChg chg="add del mod">
          <ac:chgData name="城岡 秀彦／事業統括ＲＣ／JRI (shirooka hidehiko)" userId="281ef3bc-8ddb-43cd-96e1-45a25fbd6c6b" providerId="ADAL" clId="{F32C42EF-3045-4680-8CF0-9D7536373171}" dt="2022-02-10T07:06:37.783" v="25" actId="478"/>
          <ac:spMkLst>
            <pc:docMk/>
            <pc:sldMk cId="34247104" sldId="4748"/>
            <ac:spMk id="3" creationId="{BAAA1458-8CB5-4871-AD7B-27136678C1E4}"/>
          </ac:spMkLst>
        </pc:spChg>
        <pc:spChg chg="del">
          <ac:chgData name="城岡 秀彦／事業統括ＲＣ／JRI (shirooka hidehiko)" userId="281ef3bc-8ddb-43cd-96e1-45a25fbd6c6b" providerId="ADAL" clId="{F32C42EF-3045-4680-8CF0-9D7536373171}" dt="2022-02-10T07:03:42.422" v="7" actId="478"/>
          <ac:spMkLst>
            <pc:docMk/>
            <pc:sldMk cId="34247104" sldId="4748"/>
            <ac:spMk id="6" creationId="{8C144BF7-38CF-453E-99CB-28DC6AC4B248}"/>
          </ac:spMkLst>
        </pc:spChg>
        <pc:spChg chg="add del mod">
          <ac:chgData name="城岡 秀彦／事業統括ＲＣ／JRI (shirooka hidehiko)" userId="281ef3bc-8ddb-43cd-96e1-45a25fbd6c6b" providerId="ADAL" clId="{F32C42EF-3045-4680-8CF0-9D7536373171}" dt="2022-02-10T07:13:17.766" v="84" actId="21"/>
          <ac:spMkLst>
            <pc:docMk/>
            <pc:sldMk cId="34247104" sldId="4748"/>
            <ac:spMk id="7" creationId="{2B2CEF28-52D4-4921-9318-4686880EF693}"/>
          </ac:spMkLst>
        </pc:spChg>
        <pc:spChg chg="add del mod">
          <ac:chgData name="城岡 秀彦／事業統括ＲＣ／JRI (shirooka hidehiko)" userId="281ef3bc-8ddb-43cd-96e1-45a25fbd6c6b" providerId="ADAL" clId="{F32C42EF-3045-4680-8CF0-9D7536373171}" dt="2022-02-10T07:13:08.575" v="83" actId="478"/>
          <ac:spMkLst>
            <pc:docMk/>
            <pc:sldMk cId="34247104" sldId="4748"/>
            <ac:spMk id="8" creationId="{68CA2489-FE70-4B39-9A30-8E6943A7A558}"/>
          </ac:spMkLst>
        </pc:spChg>
        <pc:spChg chg="add mod">
          <ac:chgData name="城岡 秀彦／事業統括ＲＣ／JRI (shirooka hidehiko)" userId="281ef3bc-8ddb-43cd-96e1-45a25fbd6c6b" providerId="ADAL" clId="{F32C42EF-3045-4680-8CF0-9D7536373171}" dt="2022-02-10T08:01:23.545" v="431" actId="1076"/>
          <ac:spMkLst>
            <pc:docMk/>
            <pc:sldMk cId="34247104" sldId="4748"/>
            <ac:spMk id="14" creationId="{44F2B55B-4D90-43F0-8F53-BC1701A0DE27}"/>
          </ac:spMkLst>
        </pc:spChg>
        <pc:spChg chg="mod">
          <ac:chgData name="城岡 秀彦／事業統括ＲＣ／JRI (shirooka hidehiko)" userId="281ef3bc-8ddb-43cd-96e1-45a25fbd6c6b" providerId="ADAL" clId="{F32C42EF-3045-4680-8CF0-9D7536373171}" dt="2022-02-10T07:04:33.373" v="18" actId="14100"/>
          <ac:spMkLst>
            <pc:docMk/>
            <pc:sldMk cId="34247104" sldId="4748"/>
            <ac:spMk id="21" creationId="{14ACCCB7-9EEC-4D9C-A374-CD4B02D9F446}"/>
          </ac:spMkLst>
        </pc:spChg>
        <pc:grpChg chg="add mod">
          <ac:chgData name="城岡 秀彦／事業統括ＲＣ／JRI (shirooka hidehiko)" userId="281ef3bc-8ddb-43cd-96e1-45a25fbd6c6b" providerId="ADAL" clId="{F32C42EF-3045-4680-8CF0-9D7536373171}" dt="2022-02-10T07:08:29.436" v="35" actId="1076"/>
          <ac:grpSpMkLst>
            <pc:docMk/>
            <pc:sldMk cId="34247104" sldId="4748"/>
            <ac:grpSpMk id="5" creationId="{D838B1FC-9BF5-4183-BBEA-1D9A8B586BBF}"/>
          </ac:grpSpMkLst>
        </pc:grpChg>
        <pc:picChg chg="mod ord modCrop">
          <ac:chgData name="城岡 秀彦／事業統括ＲＣ／JRI (shirooka hidehiko)" userId="281ef3bc-8ddb-43cd-96e1-45a25fbd6c6b" providerId="ADAL" clId="{F32C42EF-3045-4680-8CF0-9D7536373171}" dt="2022-02-10T07:09:41.073" v="36" actId="1076"/>
          <ac:picMkLst>
            <pc:docMk/>
            <pc:sldMk cId="34247104" sldId="4748"/>
            <ac:picMk id="4" creationId="{392F65DA-D0BB-974E-8E4A-EB445C29D50D}"/>
          </ac:picMkLst>
        </pc:picChg>
        <pc:picChg chg="add mod">
          <ac:chgData name="城岡 秀彦／事業統括ＲＣ／JRI (shirooka hidehiko)" userId="281ef3bc-8ddb-43cd-96e1-45a25fbd6c6b" providerId="ADAL" clId="{F32C42EF-3045-4680-8CF0-9D7536373171}" dt="2022-02-10T07:08:26.837" v="34" actId="164"/>
          <ac:picMkLst>
            <pc:docMk/>
            <pc:sldMk cId="34247104" sldId="4748"/>
            <ac:picMk id="10" creationId="{8D1845B4-5327-476F-BBDA-91D3B005068A}"/>
          </ac:picMkLst>
        </pc:picChg>
      </pc:sldChg>
      <pc:sldChg chg="addSp delSp modSp del mod modShow">
        <pc:chgData name="城岡 秀彦／事業統括ＲＣ／JRI (shirooka hidehiko)" userId="281ef3bc-8ddb-43cd-96e1-45a25fbd6c6b" providerId="ADAL" clId="{F32C42EF-3045-4680-8CF0-9D7536373171}" dt="2022-02-10T08:09:51.107" v="506" actId="47"/>
        <pc:sldMkLst>
          <pc:docMk/>
          <pc:sldMk cId="3286748802" sldId="4749"/>
        </pc:sldMkLst>
        <pc:spChg chg="del mod">
          <ac:chgData name="城岡 秀彦／事業統括ＲＣ／JRI (shirooka hidehiko)" userId="281ef3bc-8ddb-43cd-96e1-45a25fbd6c6b" providerId="ADAL" clId="{F32C42EF-3045-4680-8CF0-9D7536373171}" dt="2022-02-10T07:26:53.275" v="214" actId="478"/>
          <ac:spMkLst>
            <pc:docMk/>
            <pc:sldMk cId="3286748802" sldId="4749"/>
            <ac:spMk id="22" creationId="{2047235A-D431-425E-BB67-2ED8B209C074}"/>
          </ac:spMkLst>
        </pc:spChg>
        <pc:spChg chg="del mod">
          <ac:chgData name="城岡 秀彦／事業統括ＲＣ／JRI (shirooka hidehiko)" userId="281ef3bc-8ddb-43cd-96e1-45a25fbd6c6b" providerId="ADAL" clId="{F32C42EF-3045-4680-8CF0-9D7536373171}" dt="2022-02-10T07:26:53.275" v="214" actId="478"/>
          <ac:spMkLst>
            <pc:docMk/>
            <pc:sldMk cId="3286748802" sldId="4749"/>
            <ac:spMk id="35" creationId="{405397F5-C4B6-4951-A366-22E830957378}"/>
          </ac:spMkLst>
        </pc:spChg>
        <pc:spChg chg="add del mod">
          <ac:chgData name="城岡 秀彦／事業統括ＲＣ／JRI (shirooka hidehiko)" userId="281ef3bc-8ddb-43cd-96e1-45a25fbd6c6b" providerId="ADAL" clId="{F32C42EF-3045-4680-8CF0-9D7536373171}" dt="2022-02-10T08:00:09.264" v="421" actId="478"/>
          <ac:spMkLst>
            <pc:docMk/>
            <pc:sldMk cId="3286748802" sldId="4749"/>
            <ac:spMk id="41" creationId="{3B3DCD2F-4445-4925-B8A3-BE36D58ECFFC}"/>
          </ac:spMkLst>
        </pc:spChg>
        <pc:spChg chg="add del mod">
          <ac:chgData name="城岡 秀彦／事業統括ＲＣ／JRI (shirooka hidehiko)" userId="281ef3bc-8ddb-43cd-96e1-45a25fbd6c6b" providerId="ADAL" clId="{F32C42EF-3045-4680-8CF0-9D7536373171}" dt="2022-02-10T07:31:03.486" v="252"/>
          <ac:spMkLst>
            <pc:docMk/>
            <pc:sldMk cId="3286748802" sldId="4749"/>
            <ac:spMk id="42" creationId="{A56F7F1E-2A27-4EB7-85B7-FA318E0D6ADE}"/>
          </ac:spMkLst>
        </pc:spChg>
        <pc:spChg chg="add del mod">
          <ac:chgData name="城岡 秀彦／事業統括ＲＣ／JRI (shirooka hidehiko)" userId="281ef3bc-8ddb-43cd-96e1-45a25fbd6c6b" providerId="ADAL" clId="{F32C42EF-3045-4680-8CF0-9D7536373171}" dt="2022-02-10T07:31:38.882" v="261" actId="478"/>
          <ac:spMkLst>
            <pc:docMk/>
            <pc:sldMk cId="3286748802" sldId="4749"/>
            <ac:spMk id="44" creationId="{1118BC3E-EBE9-4281-B679-0F23A10AD0C6}"/>
          </ac:spMkLst>
        </pc:spChg>
        <pc:spChg chg="add del mod">
          <ac:chgData name="城岡 秀彦／事業統括ＲＣ／JRI (shirooka hidehiko)" userId="281ef3bc-8ddb-43cd-96e1-45a25fbd6c6b" providerId="ADAL" clId="{F32C42EF-3045-4680-8CF0-9D7536373171}" dt="2022-02-10T07:31:38.882" v="261" actId="478"/>
          <ac:spMkLst>
            <pc:docMk/>
            <pc:sldMk cId="3286748802" sldId="4749"/>
            <ac:spMk id="45" creationId="{6DFDA942-9119-48B0-A7BE-03E14CAE79D8}"/>
          </ac:spMkLst>
        </pc:spChg>
        <pc:spChg chg="add mod">
          <ac:chgData name="城岡 秀彦／事業統括ＲＣ／JRI (shirooka hidehiko)" userId="281ef3bc-8ddb-43cd-96e1-45a25fbd6c6b" providerId="ADAL" clId="{F32C42EF-3045-4680-8CF0-9D7536373171}" dt="2022-02-10T07:59:56.151" v="418" actId="1076"/>
          <ac:spMkLst>
            <pc:docMk/>
            <pc:sldMk cId="3286748802" sldId="4749"/>
            <ac:spMk id="46" creationId="{63CC9D66-CA0E-431B-B0E7-AC163B0E8B45}"/>
          </ac:spMkLst>
        </pc:spChg>
        <pc:spChg chg="add mod">
          <ac:chgData name="城岡 秀彦／事業統括ＲＣ／JRI (shirooka hidehiko)" userId="281ef3bc-8ddb-43cd-96e1-45a25fbd6c6b" providerId="ADAL" clId="{F32C42EF-3045-4680-8CF0-9D7536373171}" dt="2022-02-10T08:00:27.170" v="425" actId="1076"/>
          <ac:spMkLst>
            <pc:docMk/>
            <pc:sldMk cId="3286748802" sldId="4749"/>
            <ac:spMk id="47" creationId="{435CD473-EF06-485C-BC2C-7B89B4F38393}"/>
          </ac:spMkLst>
        </pc:spChg>
        <pc:spChg chg="add mod">
          <ac:chgData name="城岡 秀彦／事業統括ＲＣ／JRI (shirooka hidehiko)" userId="281ef3bc-8ddb-43cd-96e1-45a25fbd6c6b" providerId="ADAL" clId="{F32C42EF-3045-4680-8CF0-9D7536373171}" dt="2022-02-10T08:00:27.170" v="425" actId="1076"/>
          <ac:spMkLst>
            <pc:docMk/>
            <pc:sldMk cId="3286748802" sldId="4749"/>
            <ac:spMk id="48" creationId="{A045FA3A-81AE-4581-AE2B-C8D64E8FF77F}"/>
          </ac:spMkLst>
        </pc:spChg>
        <pc:picChg chg="mod modCrop">
          <ac:chgData name="城岡 秀彦／事業統括ＲＣ／JRI (shirooka hidehiko)" userId="281ef3bc-8ddb-43cd-96e1-45a25fbd6c6b" providerId="ADAL" clId="{F32C42EF-3045-4680-8CF0-9D7536373171}" dt="2022-02-10T07:24:22.065" v="186" actId="1076"/>
          <ac:picMkLst>
            <pc:docMk/>
            <pc:sldMk cId="3286748802" sldId="4749"/>
            <ac:picMk id="8" creationId="{728C4AAE-B78A-0D48-A1F6-8358EB37A601}"/>
          </ac:picMkLst>
        </pc:picChg>
        <pc:picChg chg="mod modCrop">
          <ac:chgData name="城岡 秀彦／事業統括ＲＣ／JRI (shirooka hidehiko)" userId="281ef3bc-8ddb-43cd-96e1-45a25fbd6c6b" providerId="ADAL" clId="{F32C42EF-3045-4680-8CF0-9D7536373171}" dt="2022-02-10T07:22:57.481" v="170" actId="732"/>
          <ac:picMkLst>
            <pc:docMk/>
            <pc:sldMk cId="3286748802" sldId="4749"/>
            <ac:picMk id="14" creationId="{43254DF2-443D-C74C-8082-95DB354D4B89}"/>
          </ac:picMkLst>
        </pc:picChg>
        <pc:picChg chg="mod modCrop">
          <ac:chgData name="城岡 秀彦／事業統括ＲＣ／JRI (shirooka hidehiko)" userId="281ef3bc-8ddb-43cd-96e1-45a25fbd6c6b" providerId="ADAL" clId="{F32C42EF-3045-4680-8CF0-9D7536373171}" dt="2022-02-10T07:24:11.415" v="184" actId="1076"/>
          <ac:picMkLst>
            <pc:docMk/>
            <pc:sldMk cId="3286748802" sldId="4749"/>
            <ac:picMk id="18" creationId="{BA26523E-687E-C642-B1EC-AFDCCB2B1278}"/>
          </ac:picMkLst>
        </pc:picChg>
        <pc:picChg chg="add mod">
          <ac:chgData name="城岡 秀彦／事業統括ＲＣ／JRI (shirooka hidehiko)" userId="281ef3bc-8ddb-43cd-96e1-45a25fbd6c6b" providerId="ADAL" clId="{F32C42EF-3045-4680-8CF0-9D7536373171}" dt="2022-02-10T07:23:43.393" v="178" actId="571"/>
          <ac:picMkLst>
            <pc:docMk/>
            <pc:sldMk cId="3286748802" sldId="4749"/>
            <ac:picMk id="26" creationId="{FD7D1418-240A-4B17-AD91-E654341E4C4B}"/>
          </ac:picMkLst>
        </pc:picChg>
        <pc:picChg chg="add mod modCrop">
          <ac:chgData name="城岡 秀彦／事業統括ＲＣ／JRI (shirooka hidehiko)" userId="281ef3bc-8ddb-43cd-96e1-45a25fbd6c6b" providerId="ADAL" clId="{F32C42EF-3045-4680-8CF0-9D7536373171}" dt="2022-02-10T07:25:23.407" v="197"/>
          <ac:picMkLst>
            <pc:docMk/>
            <pc:sldMk cId="3286748802" sldId="4749"/>
            <ac:picMk id="27" creationId="{B3090CA1-A5ED-4D4E-AC5A-F4F934181535}"/>
          </ac:picMkLst>
        </pc:picChg>
        <pc:picChg chg="add mod modCrop">
          <ac:chgData name="城岡 秀彦／事業統括ＲＣ／JRI (shirooka hidehiko)" userId="281ef3bc-8ddb-43cd-96e1-45a25fbd6c6b" providerId="ADAL" clId="{F32C42EF-3045-4680-8CF0-9D7536373171}" dt="2022-02-10T07:25:49.265" v="202" actId="732"/>
          <ac:picMkLst>
            <pc:docMk/>
            <pc:sldMk cId="3286748802" sldId="4749"/>
            <ac:picMk id="29" creationId="{04E9993D-1159-44ED-9CCD-65BFF6F68B9E}"/>
          </ac:picMkLst>
        </pc:picChg>
        <pc:picChg chg="add mod modCrop">
          <ac:chgData name="城岡 秀彦／事業統括ＲＣ／JRI (shirooka hidehiko)" userId="281ef3bc-8ddb-43cd-96e1-45a25fbd6c6b" providerId="ADAL" clId="{F32C42EF-3045-4680-8CF0-9D7536373171}" dt="2022-02-10T07:26:35.622" v="211" actId="732"/>
          <ac:picMkLst>
            <pc:docMk/>
            <pc:sldMk cId="3286748802" sldId="4749"/>
            <ac:picMk id="30" creationId="{E83830E7-2B78-4D45-BAE5-40BE9D3F5116}"/>
          </ac:picMkLst>
        </pc:picChg>
        <pc:picChg chg="add mod modCrop">
          <ac:chgData name="城岡 秀彦／事業統括ＲＣ／JRI (shirooka hidehiko)" userId="281ef3bc-8ddb-43cd-96e1-45a25fbd6c6b" providerId="ADAL" clId="{F32C42EF-3045-4680-8CF0-9D7536373171}" dt="2022-02-10T07:28:44.223" v="227"/>
          <ac:picMkLst>
            <pc:docMk/>
            <pc:sldMk cId="3286748802" sldId="4749"/>
            <ac:picMk id="32" creationId="{F6DC17ED-6F17-4A75-AB53-21FA2AA81A69}"/>
          </ac:picMkLst>
        </pc:picChg>
        <pc:picChg chg="add mod modCrop">
          <ac:chgData name="城岡 秀彦／事業統括ＲＣ／JRI (shirooka hidehiko)" userId="281ef3bc-8ddb-43cd-96e1-45a25fbd6c6b" providerId="ADAL" clId="{F32C42EF-3045-4680-8CF0-9D7536373171}" dt="2022-02-10T07:28:46.844" v="228"/>
          <ac:picMkLst>
            <pc:docMk/>
            <pc:sldMk cId="3286748802" sldId="4749"/>
            <ac:picMk id="34" creationId="{0D33599F-99DC-4504-AF28-B59464C4B2E5}"/>
          </ac:picMkLst>
        </pc:picChg>
        <pc:picChg chg="add mod modCrop">
          <ac:chgData name="城岡 秀彦／事業統括ＲＣ／JRI (shirooka hidehiko)" userId="281ef3bc-8ddb-43cd-96e1-45a25fbd6c6b" providerId="ADAL" clId="{F32C42EF-3045-4680-8CF0-9D7536373171}" dt="2022-02-10T07:28:48.041" v="229"/>
          <ac:picMkLst>
            <pc:docMk/>
            <pc:sldMk cId="3286748802" sldId="4749"/>
            <ac:picMk id="36" creationId="{C752AFB1-9928-4A46-A200-C2E6D91A67A0}"/>
          </ac:picMkLst>
        </pc:picChg>
        <pc:picChg chg="add mod modCrop">
          <ac:chgData name="城岡 秀彦／事業統括ＲＣ／JRI (shirooka hidehiko)" userId="281ef3bc-8ddb-43cd-96e1-45a25fbd6c6b" providerId="ADAL" clId="{F32C42EF-3045-4680-8CF0-9D7536373171}" dt="2022-02-10T07:29:38.112" v="236"/>
          <ac:picMkLst>
            <pc:docMk/>
            <pc:sldMk cId="3286748802" sldId="4749"/>
            <ac:picMk id="38" creationId="{391EE1AC-0CA6-4868-9F28-7ED01003B1CF}"/>
          </ac:picMkLst>
        </pc:picChg>
        <pc:picChg chg="add mod modCrop">
          <ac:chgData name="城岡 秀彦／事業統括ＲＣ／JRI (shirooka hidehiko)" userId="281ef3bc-8ddb-43cd-96e1-45a25fbd6c6b" providerId="ADAL" clId="{F32C42EF-3045-4680-8CF0-9D7536373171}" dt="2022-02-10T07:30:27.125" v="246"/>
          <ac:picMkLst>
            <pc:docMk/>
            <pc:sldMk cId="3286748802" sldId="4749"/>
            <ac:picMk id="39" creationId="{01831787-DD38-4F7A-89EA-31B0FAB7D709}"/>
          </ac:picMkLst>
        </pc:picChg>
        <pc:picChg chg="add mod modCrop">
          <ac:chgData name="城岡 秀彦／事業統括ＲＣ／JRI (shirooka hidehiko)" userId="281ef3bc-8ddb-43cd-96e1-45a25fbd6c6b" providerId="ADAL" clId="{F32C42EF-3045-4680-8CF0-9D7536373171}" dt="2022-02-10T07:30:23.847" v="245"/>
          <ac:picMkLst>
            <pc:docMk/>
            <pc:sldMk cId="3286748802" sldId="4749"/>
            <ac:picMk id="40" creationId="{F4E00D70-E1E7-46BB-AACE-287717676D04}"/>
          </ac:picMkLst>
        </pc:picChg>
      </pc:sldChg>
      <pc:sldChg chg="delSp mod">
        <pc:chgData name="城岡 秀彦／事業統括ＲＣ／JRI (shirooka hidehiko)" userId="281ef3bc-8ddb-43cd-96e1-45a25fbd6c6b" providerId="ADAL" clId="{F32C42EF-3045-4680-8CF0-9D7536373171}" dt="2022-02-10T08:30:32.744" v="543" actId="478"/>
        <pc:sldMkLst>
          <pc:docMk/>
          <pc:sldMk cId="3330072762" sldId="4762"/>
        </pc:sldMkLst>
        <pc:spChg chg="del">
          <ac:chgData name="城岡 秀彦／事業統括ＲＣ／JRI (shirooka hidehiko)" userId="281ef3bc-8ddb-43cd-96e1-45a25fbd6c6b" providerId="ADAL" clId="{F32C42EF-3045-4680-8CF0-9D7536373171}" dt="2022-02-10T08:30:32.744" v="543" actId="478"/>
          <ac:spMkLst>
            <pc:docMk/>
            <pc:sldMk cId="3330072762" sldId="4762"/>
            <ac:spMk id="18" creationId="{A98EC2B1-7BEF-439A-A58D-E200427E49B3}"/>
          </ac:spMkLst>
        </pc:spChg>
        <pc:spChg chg="del">
          <ac:chgData name="城岡 秀彦／事業統括ＲＣ／JRI (shirooka hidehiko)" userId="281ef3bc-8ddb-43cd-96e1-45a25fbd6c6b" providerId="ADAL" clId="{F32C42EF-3045-4680-8CF0-9D7536373171}" dt="2022-02-10T08:30:32.744" v="543" actId="478"/>
          <ac:spMkLst>
            <pc:docMk/>
            <pc:sldMk cId="3330072762" sldId="4762"/>
            <ac:spMk id="19" creationId="{7AB7CDC4-5991-44BB-855E-1AFDF172D8E2}"/>
          </ac:spMkLst>
        </pc:spChg>
        <pc:spChg chg="del">
          <ac:chgData name="城岡 秀彦／事業統括ＲＣ／JRI (shirooka hidehiko)" userId="281ef3bc-8ddb-43cd-96e1-45a25fbd6c6b" providerId="ADAL" clId="{F32C42EF-3045-4680-8CF0-9D7536373171}" dt="2022-02-10T08:30:32.744" v="543" actId="478"/>
          <ac:spMkLst>
            <pc:docMk/>
            <pc:sldMk cId="3330072762" sldId="4762"/>
            <ac:spMk id="20" creationId="{142B00EE-9A3D-460A-8D4F-DE5DAA7E93A6}"/>
          </ac:spMkLst>
        </pc:spChg>
        <pc:spChg chg="del">
          <ac:chgData name="城岡 秀彦／事業統括ＲＣ／JRI (shirooka hidehiko)" userId="281ef3bc-8ddb-43cd-96e1-45a25fbd6c6b" providerId="ADAL" clId="{F32C42EF-3045-4680-8CF0-9D7536373171}" dt="2022-02-10T08:30:32.744" v="543" actId="478"/>
          <ac:spMkLst>
            <pc:docMk/>
            <pc:sldMk cId="3330072762" sldId="4762"/>
            <ac:spMk id="21" creationId="{87D0D205-8DDD-4937-97F4-4618718200A0}"/>
          </ac:spMkLst>
        </pc:spChg>
      </pc:sldChg>
      <pc:sldChg chg="modSp mod">
        <pc:chgData name="城岡 秀彦／事業統括ＲＣ／JRI (shirooka hidehiko)" userId="281ef3bc-8ddb-43cd-96e1-45a25fbd6c6b" providerId="ADAL" clId="{F32C42EF-3045-4680-8CF0-9D7536373171}" dt="2022-02-10T08:29:59.968" v="537"/>
        <pc:sldMkLst>
          <pc:docMk/>
          <pc:sldMk cId="2407848443" sldId="4770"/>
        </pc:sldMkLst>
        <pc:graphicFrameChg chg="mod modGraphic">
          <ac:chgData name="城岡 秀彦／事業統括ＲＣ／JRI (shirooka hidehiko)" userId="281ef3bc-8ddb-43cd-96e1-45a25fbd6c6b" providerId="ADAL" clId="{F32C42EF-3045-4680-8CF0-9D7536373171}" dt="2022-02-10T08:29:59.968" v="537"/>
          <ac:graphicFrameMkLst>
            <pc:docMk/>
            <pc:sldMk cId="2407848443" sldId="4770"/>
            <ac:graphicFrameMk id="4" creationId="{2E8596B3-5EC4-45F9-842A-DF711EF83638}"/>
          </ac:graphicFrameMkLst>
        </pc:graphicFrameChg>
      </pc:sldChg>
      <pc:sldChg chg="delSp mod">
        <pc:chgData name="城岡 秀彦／事業統括ＲＣ／JRI (shirooka hidehiko)" userId="281ef3bc-8ddb-43cd-96e1-45a25fbd6c6b" providerId="ADAL" clId="{F32C42EF-3045-4680-8CF0-9D7536373171}" dt="2022-02-10T08:30:19.973" v="541" actId="478"/>
        <pc:sldMkLst>
          <pc:docMk/>
          <pc:sldMk cId="1162816476" sldId="4780"/>
        </pc:sldMkLst>
        <pc:spChg chg="del">
          <ac:chgData name="城岡 秀彦／事業統括ＲＣ／JRI (shirooka hidehiko)" userId="281ef3bc-8ddb-43cd-96e1-45a25fbd6c6b" providerId="ADAL" clId="{F32C42EF-3045-4680-8CF0-9D7536373171}" dt="2022-02-10T08:30:19.973" v="541" actId="478"/>
          <ac:spMkLst>
            <pc:docMk/>
            <pc:sldMk cId="1162816476" sldId="4780"/>
            <ac:spMk id="13" creationId="{CA06D6F5-13CB-4203-ADE4-538B54C13444}"/>
          </ac:spMkLst>
        </pc:spChg>
      </pc:sldChg>
      <pc:sldChg chg="delSp mod">
        <pc:chgData name="城岡 秀彦／事業統括ＲＣ／JRI (shirooka hidehiko)" userId="281ef3bc-8ddb-43cd-96e1-45a25fbd6c6b" providerId="ADAL" clId="{F32C42EF-3045-4680-8CF0-9D7536373171}" dt="2022-02-10T08:30:26.664" v="542" actId="478"/>
        <pc:sldMkLst>
          <pc:docMk/>
          <pc:sldMk cId="2234600873" sldId="4788"/>
        </pc:sldMkLst>
        <pc:spChg chg="del">
          <ac:chgData name="城岡 秀彦／事業統括ＲＣ／JRI (shirooka hidehiko)" userId="281ef3bc-8ddb-43cd-96e1-45a25fbd6c6b" providerId="ADAL" clId="{F32C42EF-3045-4680-8CF0-9D7536373171}" dt="2022-02-10T08:30:26.664" v="542" actId="478"/>
          <ac:spMkLst>
            <pc:docMk/>
            <pc:sldMk cId="2234600873" sldId="4788"/>
            <ac:spMk id="18" creationId="{6383EA03-F44C-4C73-A592-F847D994CC87}"/>
          </ac:spMkLst>
        </pc:spChg>
      </pc:sldChg>
      <pc:sldChg chg="delSp mod">
        <pc:chgData name="城岡 秀彦／事業統括ＲＣ／JRI (shirooka hidehiko)" userId="281ef3bc-8ddb-43cd-96e1-45a25fbd6c6b" providerId="ADAL" clId="{F32C42EF-3045-4680-8CF0-9D7536373171}" dt="2022-02-10T08:30:15.379" v="539" actId="478"/>
        <pc:sldMkLst>
          <pc:docMk/>
          <pc:sldMk cId="2800973108" sldId="4797"/>
        </pc:sldMkLst>
        <pc:spChg chg="del">
          <ac:chgData name="城岡 秀彦／事業統括ＲＣ／JRI (shirooka hidehiko)" userId="281ef3bc-8ddb-43cd-96e1-45a25fbd6c6b" providerId="ADAL" clId="{F32C42EF-3045-4680-8CF0-9D7536373171}" dt="2022-02-10T08:30:15.379" v="539" actId="478"/>
          <ac:spMkLst>
            <pc:docMk/>
            <pc:sldMk cId="2800973108" sldId="4797"/>
            <ac:spMk id="18" creationId="{9E0AC978-8AC2-4C52-90E0-4B3B99D27CDD}"/>
          </ac:spMkLst>
        </pc:spChg>
      </pc:sldChg>
      <pc:sldChg chg="delSp mod">
        <pc:chgData name="城岡 秀彦／事業統括ＲＣ／JRI (shirooka hidehiko)" userId="281ef3bc-8ddb-43cd-96e1-45a25fbd6c6b" providerId="ADAL" clId="{F32C42EF-3045-4680-8CF0-9D7536373171}" dt="2022-02-10T08:30:16.898" v="540" actId="478"/>
        <pc:sldMkLst>
          <pc:docMk/>
          <pc:sldMk cId="2526429571" sldId="4798"/>
        </pc:sldMkLst>
        <pc:spChg chg="del">
          <ac:chgData name="城岡 秀彦／事業統括ＲＣ／JRI (shirooka hidehiko)" userId="281ef3bc-8ddb-43cd-96e1-45a25fbd6c6b" providerId="ADAL" clId="{F32C42EF-3045-4680-8CF0-9D7536373171}" dt="2022-02-10T08:30:16.898" v="540" actId="478"/>
          <ac:spMkLst>
            <pc:docMk/>
            <pc:sldMk cId="2526429571" sldId="4798"/>
            <ac:spMk id="18" creationId="{2D2C49B5-346B-43B1-9D05-1892F4D726E5}"/>
          </ac:spMkLst>
        </pc:spChg>
      </pc:sldChg>
      <pc:sldChg chg="delSp mod">
        <pc:chgData name="城岡 秀彦／事業統括ＲＣ／JRI (shirooka hidehiko)" userId="281ef3bc-8ddb-43cd-96e1-45a25fbd6c6b" providerId="ADAL" clId="{F32C42EF-3045-4680-8CF0-9D7536373171}" dt="2022-02-10T08:31:01.091" v="545" actId="478"/>
        <pc:sldMkLst>
          <pc:docMk/>
          <pc:sldMk cId="851927388" sldId="4802"/>
        </pc:sldMkLst>
        <pc:spChg chg="del">
          <ac:chgData name="城岡 秀彦／事業統括ＲＣ／JRI (shirooka hidehiko)" userId="281ef3bc-8ddb-43cd-96e1-45a25fbd6c6b" providerId="ADAL" clId="{F32C42EF-3045-4680-8CF0-9D7536373171}" dt="2022-02-10T08:31:01.091" v="545" actId="478"/>
          <ac:spMkLst>
            <pc:docMk/>
            <pc:sldMk cId="851927388" sldId="4802"/>
            <ac:spMk id="18" creationId="{0FCF3949-72BE-49AD-B355-B6DA038A690A}"/>
          </ac:spMkLst>
        </pc:spChg>
      </pc:sldChg>
      <pc:sldChg chg="delSp mod">
        <pc:chgData name="城岡 秀彦／事業統括ＲＣ／JRI (shirooka hidehiko)" userId="281ef3bc-8ddb-43cd-96e1-45a25fbd6c6b" providerId="ADAL" clId="{F32C42EF-3045-4680-8CF0-9D7536373171}" dt="2022-02-10T08:31:03.812" v="546" actId="478"/>
        <pc:sldMkLst>
          <pc:docMk/>
          <pc:sldMk cId="1661563991" sldId="4803"/>
        </pc:sldMkLst>
        <pc:spChg chg="del">
          <ac:chgData name="城岡 秀彦／事業統括ＲＣ／JRI (shirooka hidehiko)" userId="281ef3bc-8ddb-43cd-96e1-45a25fbd6c6b" providerId="ADAL" clId="{F32C42EF-3045-4680-8CF0-9D7536373171}" dt="2022-02-10T08:31:03.812" v="546" actId="478"/>
          <ac:spMkLst>
            <pc:docMk/>
            <pc:sldMk cId="1661563991" sldId="4803"/>
            <ac:spMk id="17" creationId="{69AA50D9-B19D-4406-905D-60E21C3948E4}"/>
          </ac:spMkLst>
        </pc:spChg>
      </pc:sldChg>
      <pc:sldChg chg="delSp mod">
        <pc:chgData name="城岡 秀彦／事業統括ＲＣ／JRI (shirooka hidehiko)" userId="281ef3bc-8ddb-43cd-96e1-45a25fbd6c6b" providerId="ADAL" clId="{F32C42EF-3045-4680-8CF0-9D7536373171}" dt="2022-02-10T08:30:10.989" v="538" actId="478"/>
        <pc:sldMkLst>
          <pc:docMk/>
          <pc:sldMk cId="3837489257" sldId="4805"/>
        </pc:sldMkLst>
        <pc:spChg chg="del">
          <ac:chgData name="城岡 秀彦／事業統括ＲＣ／JRI (shirooka hidehiko)" userId="281ef3bc-8ddb-43cd-96e1-45a25fbd6c6b" providerId="ADAL" clId="{F32C42EF-3045-4680-8CF0-9D7536373171}" dt="2022-02-10T08:30:10.989" v="538" actId="478"/>
          <ac:spMkLst>
            <pc:docMk/>
            <pc:sldMk cId="3837489257" sldId="4805"/>
            <ac:spMk id="13" creationId="{CC654DF8-E0B9-4154-BC87-5E101C6D7DCD}"/>
          </ac:spMkLst>
        </pc:spChg>
      </pc:sldChg>
      <pc:sldChg chg="delSp mod">
        <pc:chgData name="城岡 秀彦／事業統括ＲＣ／JRI (shirooka hidehiko)" userId="281ef3bc-8ddb-43cd-96e1-45a25fbd6c6b" providerId="ADAL" clId="{F32C42EF-3045-4680-8CF0-9D7536373171}" dt="2022-02-10T08:30:57.474" v="544" actId="478"/>
        <pc:sldMkLst>
          <pc:docMk/>
          <pc:sldMk cId="2439163949" sldId="4810"/>
        </pc:sldMkLst>
        <pc:spChg chg="del">
          <ac:chgData name="城岡 秀彦／事業統括ＲＣ／JRI (shirooka hidehiko)" userId="281ef3bc-8ddb-43cd-96e1-45a25fbd6c6b" providerId="ADAL" clId="{F32C42EF-3045-4680-8CF0-9D7536373171}" dt="2022-02-10T08:30:57.474" v="544" actId="478"/>
          <ac:spMkLst>
            <pc:docMk/>
            <pc:sldMk cId="2439163949" sldId="4810"/>
            <ac:spMk id="6" creationId="{109DC85D-C997-44B0-A151-D94D6CC2C939}"/>
          </ac:spMkLst>
        </pc:spChg>
      </pc:sldChg>
      <pc:sldChg chg="addSp delSp modSp mod">
        <pc:chgData name="城岡 秀彦／事業統括ＲＣ／JRI (shirooka hidehiko)" userId="281ef3bc-8ddb-43cd-96e1-45a25fbd6c6b" providerId="ADAL" clId="{F32C42EF-3045-4680-8CF0-9D7536373171}" dt="2022-02-10T07:59:30.491" v="412" actId="478"/>
        <pc:sldMkLst>
          <pc:docMk/>
          <pc:sldMk cId="1727600351" sldId="4811"/>
        </pc:sldMkLst>
        <pc:spChg chg="add del mod">
          <ac:chgData name="城岡 秀彦／事業統括ＲＣ／JRI (shirooka hidehiko)" userId="281ef3bc-8ddb-43cd-96e1-45a25fbd6c6b" providerId="ADAL" clId="{F32C42EF-3045-4680-8CF0-9D7536373171}" dt="2022-02-10T07:59:30.491" v="412" actId="478"/>
          <ac:spMkLst>
            <pc:docMk/>
            <pc:sldMk cId="1727600351" sldId="4811"/>
            <ac:spMk id="24" creationId="{E7AC43B4-54DB-4D0F-BFB4-AA8B2CC94AEE}"/>
          </ac:spMkLst>
        </pc:spChg>
        <pc:spChg chg="del">
          <ac:chgData name="城岡 秀彦／事業統括ＲＣ／JRI (shirooka hidehiko)" userId="281ef3bc-8ddb-43cd-96e1-45a25fbd6c6b" providerId="ADAL" clId="{F32C42EF-3045-4680-8CF0-9D7536373171}" dt="2022-02-10T07:17:56.531" v="122" actId="478"/>
          <ac:spMkLst>
            <pc:docMk/>
            <pc:sldMk cId="1727600351" sldId="4811"/>
            <ac:spMk id="27" creationId="{BFEFE832-FDD6-423D-A11D-1631E06A723A}"/>
          </ac:spMkLst>
        </pc:spChg>
        <pc:picChg chg="del mod modCrop">
          <ac:chgData name="城岡 秀彦／事業統括ＲＣ／JRI (shirooka hidehiko)" userId="281ef3bc-8ddb-43cd-96e1-45a25fbd6c6b" providerId="ADAL" clId="{F32C42EF-3045-4680-8CF0-9D7536373171}" dt="2022-02-10T07:20:42.464" v="145" actId="478"/>
          <ac:picMkLst>
            <pc:docMk/>
            <pc:sldMk cId="1727600351" sldId="4811"/>
            <ac:picMk id="5" creationId="{7149C2BA-DD26-0A49-85F1-777A10B15229}"/>
          </ac:picMkLst>
        </pc:picChg>
        <pc:picChg chg="add del">
          <ac:chgData name="城岡 秀彦／事業統括ＲＣ／JRI (shirooka hidehiko)" userId="281ef3bc-8ddb-43cd-96e1-45a25fbd6c6b" providerId="ADAL" clId="{F32C42EF-3045-4680-8CF0-9D7536373171}" dt="2022-02-10T07:20:44.189" v="147" actId="22"/>
          <ac:picMkLst>
            <pc:docMk/>
            <pc:sldMk cId="1727600351" sldId="4811"/>
            <ac:picMk id="7" creationId="{D7338E53-F6BD-47C8-A246-3F847DAB0E18}"/>
          </ac:picMkLst>
        </pc:picChg>
        <pc:picChg chg="add del mod">
          <ac:chgData name="城岡 秀彦／事業統括ＲＣ／JRI (shirooka hidehiko)" userId="281ef3bc-8ddb-43cd-96e1-45a25fbd6c6b" providerId="ADAL" clId="{F32C42EF-3045-4680-8CF0-9D7536373171}" dt="2022-02-10T07:59:19.504" v="408" actId="478"/>
          <ac:picMkLst>
            <pc:docMk/>
            <pc:sldMk cId="1727600351" sldId="4811"/>
            <ac:picMk id="10" creationId="{F2C6F54B-B23D-4A56-90A0-635E0D94D9C8}"/>
          </ac:picMkLst>
        </pc:picChg>
        <pc:picChg chg="add mod">
          <ac:chgData name="城岡 秀彦／事業統括ＲＣ／JRI (shirooka hidehiko)" userId="281ef3bc-8ddb-43cd-96e1-45a25fbd6c6b" providerId="ADAL" clId="{F32C42EF-3045-4680-8CF0-9D7536373171}" dt="2022-02-10T07:59:28.185" v="411" actId="14100"/>
          <ac:picMkLst>
            <pc:docMk/>
            <pc:sldMk cId="1727600351" sldId="4811"/>
            <ac:picMk id="12" creationId="{3F613066-4410-4577-9031-35F96DA2E7F3}"/>
          </ac:picMkLst>
        </pc:picChg>
      </pc:sldChg>
      <pc:sldChg chg="addSp delSp modSp mod">
        <pc:chgData name="城岡 秀彦／事業統括ＲＣ／JRI (shirooka hidehiko)" userId="281ef3bc-8ddb-43cd-96e1-45a25fbd6c6b" providerId="ADAL" clId="{F32C42EF-3045-4680-8CF0-9D7536373171}" dt="2022-02-10T08:04:56.875" v="466" actId="14100"/>
        <pc:sldMkLst>
          <pc:docMk/>
          <pc:sldMk cId="2382969883" sldId="4813"/>
        </pc:sldMkLst>
        <pc:spChg chg="del">
          <ac:chgData name="城岡 秀彦／事業統括ＲＣ／JRI (shirooka hidehiko)" userId="281ef3bc-8ddb-43cd-96e1-45a25fbd6c6b" providerId="ADAL" clId="{F32C42EF-3045-4680-8CF0-9D7536373171}" dt="2022-02-10T08:03:20.592" v="446" actId="478"/>
          <ac:spMkLst>
            <pc:docMk/>
            <pc:sldMk cId="2382969883" sldId="4813"/>
            <ac:spMk id="29" creationId="{59983C62-506C-4A79-90B7-9B486321F606}"/>
          </ac:spMkLst>
        </pc:spChg>
        <pc:picChg chg="del mod modCrop">
          <ac:chgData name="城岡 秀彦／事業統括ＲＣ／JRI (shirooka hidehiko)" userId="281ef3bc-8ddb-43cd-96e1-45a25fbd6c6b" providerId="ADAL" clId="{F32C42EF-3045-4680-8CF0-9D7536373171}" dt="2022-02-10T08:04:49.387" v="463" actId="478"/>
          <ac:picMkLst>
            <pc:docMk/>
            <pc:sldMk cId="2382969883" sldId="4813"/>
            <ac:picMk id="5" creationId="{F871FDB3-4259-214F-A7D3-2E780EF2468A}"/>
          </ac:picMkLst>
        </pc:picChg>
        <pc:picChg chg="add mod">
          <ac:chgData name="城岡 秀彦／事業統括ＲＣ／JRI (shirooka hidehiko)" userId="281ef3bc-8ddb-43cd-96e1-45a25fbd6c6b" providerId="ADAL" clId="{F32C42EF-3045-4680-8CF0-9D7536373171}" dt="2022-02-10T08:04:56.875" v="466" actId="14100"/>
          <ac:picMkLst>
            <pc:docMk/>
            <pc:sldMk cId="2382969883" sldId="4813"/>
            <ac:picMk id="7" creationId="{06DB2185-F259-44AC-BDA0-03C312FF7297}"/>
          </ac:picMkLst>
        </pc:picChg>
      </pc:sldChg>
      <pc:sldChg chg="addSp delSp modSp add mod">
        <pc:chgData name="城岡 秀彦／事業統括ＲＣ／JRI (shirooka hidehiko)" userId="281ef3bc-8ddb-43cd-96e1-45a25fbd6c6b" providerId="ADAL" clId="{F32C42EF-3045-4680-8CF0-9D7536373171}" dt="2022-02-10T08:01:45.504" v="435" actId="14100"/>
        <pc:sldMkLst>
          <pc:docMk/>
          <pc:sldMk cId="479272769" sldId="4817"/>
        </pc:sldMkLst>
        <pc:spChg chg="add del mod">
          <ac:chgData name="城岡 秀彦／事業統括ＲＣ／JRI (shirooka hidehiko)" userId="281ef3bc-8ddb-43cd-96e1-45a25fbd6c6b" providerId="ADAL" clId="{F32C42EF-3045-4680-8CF0-9D7536373171}" dt="2022-02-10T07:16:17.281" v="110" actId="478"/>
          <ac:spMkLst>
            <pc:docMk/>
            <pc:sldMk cId="479272769" sldId="4817"/>
            <ac:spMk id="8" creationId="{A79956D3-2104-427E-ABFA-B935027268B2}"/>
          </ac:spMkLst>
        </pc:spChg>
        <pc:picChg chg="del">
          <ac:chgData name="城岡 秀彦／事業統括ＲＣ／JRI (shirooka hidehiko)" userId="281ef3bc-8ddb-43cd-96e1-45a25fbd6c6b" providerId="ADAL" clId="{F32C42EF-3045-4680-8CF0-9D7536373171}" dt="2022-02-10T07:13:20.737" v="86" actId="478"/>
          <ac:picMkLst>
            <pc:docMk/>
            <pc:sldMk cId="479272769" sldId="4817"/>
            <ac:picMk id="4" creationId="{392F65DA-D0BB-974E-8E4A-EB445C29D50D}"/>
          </ac:picMkLst>
        </pc:picChg>
        <pc:picChg chg="add del mod ord">
          <ac:chgData name="城岡 秀彦／事業統括ＲＣ／JRI (shirooka hidehiko)" userId="281ef3bc-8ddb-43cd-96e1-45a25fbd6c6b" providerId="ADAL" clId="{F32C42EF-3045-4680-8CF0-9D7536373171}" dt="2022-02-10T07:16:15.462" v="109" actId="478"/>
          <ac:picMkLst>
            <pc:docMk/>
            <pc:sldMk cId="479272769" sldId="4817"/>
            <ac:picMk id="5" creationId="{90F7E848-54BD-4F04-A7F5-D318AF4F9934}"/>
          </ac:picMkLst>
        </pc:picChg>
        <pc:picChg chg="add del mod modCrop">
          <ac:chgData name="城岡 秀彦／事業統括ＲＣ／JRI (shirooka hidehiko)" userId="281ef3bc-8ddb-43cd-96e1-45a25fbd6c6b" providerId="ADAL" clId="{F32C42EF-3045-4680-8CF0-9D7536373171}" dt="2022-02-10T08:01:38.151" v="432" actId="478"/>
          <ac:picMkLst>
            <pc:docMk/>
            <pc:sldMk cId="479272769" sldId="4817"/>
            <ac:picMk id="7" creationId="{5DB82E94-C107-4DB0-A21B-6BE3EF773575}"/>
          </ac:picMkLst>
        </pc:picChg>
        <pc:picChg chg="add mod">
          <ac:chgData name="城岡 秀彦／事業統括ＲＣ／JRI (shirooka hidehiko)" userId="281ef3bc-8ddb-43cd-96e1-45a25fbd6c6b" providerId="ADAL" clId="{F32C42EF-3045-4680-8CF0-9D7536373171}" dt="2022-02-10T08:01:45.504" v="435" actId="14100"/>
          <ac:picMkLst>
            <pc:docMk/>
            <pc:sldMk cId="479272769" sldId="4817"/>
            <ac:picMk id="10" creationId="{62C3235A-A6E4-45EF-A0F9-BCC2AB277C4B}"/>
          </ac:picMkLst>
        </pc:picChg>
      </pc:sldChg>
      <pc:sldChg chg="addSp delSp modSp add del mod modShow">
        <pc:chgData name="城岡 秀彦／事業統括ＲＣ／JRI (shirooka hidehiko)" userId="281ef3bc-8ddb-43cd-96e1-45a25fbd6c6b" providerId="ADAL" clId="{F32C42EF-3045-4680-8CF0-9D7536373171}" dt="2022-02-10T08:09:51.932" v="507" actId="47"/>
        <pc:sldMkLst>
          <pc:docMk/>
          <pc:sldMk cId="2132550498" sldId="4818"/>
        </pc:sldMkLst>
        <pc:spChg chg="add del mod">
          <ac:chgData name="城岡 秀彦／事業統括ＲＣ／JRI (shirooka hidehiko)" userId="281ef3bc-8ddb-43cd-96e1-45a25fbd6c6b" providerId="ADAL" clId="{F32C42EF-3045-4680-8CF0-9D7536373171}" dt="2022-02-10T07:58:57.554" v="407" actId="478"/>
          <ac:spMkLst>
            <pc:docMk/>
            <pc:sldMk cId="2132550498" sldId="4818"/>
            <ac:spMk id="22" creationId="{239E62F5-E4E8-441F-BF8E-212B12A25A56}"/>
          </ac:spMkLst>
        </pc:spChg>
        <pc:spChg chg="add mod">
          <ac:chgData name="城岡 秀彦／事業統括ＲＣ／JRI (shirooka hidehiko)" userId="281ef3bc-8ddb-43cd-96e1-45a25fbd6c6b" providerId="ADAL" clId="{F32C42EF-3045-4680-8CF0-9D7536373171}" dt="2022-02-10T07:58:54.327" v="406" actId="1076"/>
          <ac:spMkLst>
            <pc:docMk/>
            <pc:sldMk cId="2132550498" sldId="4818"/>
            <ac:spMk id="24" creationId="{46CB4C36-1301-4329-8915-BCDF8E532F6B}"/>
          </ac:spMkLst>
        </pc:spChg>
        <pc:picChg chg="add del">
          <ac:chgData name="城岡 秀彦／事業統括ＲＣ／JRI (shirooka hidehiko)" userId="281ef3bc-8ddb-43cd-96e1-45a25fbd6c6b" providerId="ADAL" clId="{F32C42EF-3045-4680-8CF0-9D7536373171}" dt="2022-02-10T07:20:39.759" v="144" actId="478"/>
          <ac:picMkLst>
            <pc:docMk/>
            <pc:sldMk cId="2132550498" sldId="4818"/>
            <ac:picMk id="5" creationId="{7149C2BA-DD26-0A49-85F1-777A10B15229}"/>
          </ac:picMkLst>
        </pc:picChg>
        <pc:picChg chg="add mod modCrop">
          <ac:chgData name="城岡 秀彦／事業統括ＲＣ／JRI (shirooka hidehiko)" userId="281ef3bc-8ddb-43cd-96e1-45a25fbd6c6b" providerId="ADAL" clId="{F32C42EF-3045-4680-8CF0-9D7536373171}" dt="2022-02-10T07:19:26.370" v="135"/>
          <ac:picMkLst>
            <pc:docMk/>
            <pc:sldMk cId="2132550498" sldId="4818"/>
            <ac:picMk id="19" creationId="{409222D9-051E-4102-81D5-1AC2B373ACFB}"/>
          </ac:picMkLst>
        </pc:picChg>
        <pc:picChg chg="add mod modCrop">
          <ac:chgData name="城岡 秀彦／事業統括ＲＣ／JRI (shirooka hidehiko)" userId="281ef3bc-8ddb-43cd-96e1-45a25fbd6c6b" providerId="ADAL" clId="{F32C42EF-3045-4680-8CF0-9D7536373171}" dt="2022-02-10T07:20:01.410" v="139"/>
          <ac:picMkLst>
            <pc:docMk/>
            <pc:sldMk cId="2132550498" sldId="4818"/>
            <ac:picMk id="20" creationId="{FE56C82E-A4D7-416A-B3AC-A885566406A3}"/>
          </ac:picMkLst>
        </pc:picChg>
      </pc:sldChg>
      <pc:sldChg chg="addSp delSp modSp add mod">
        <pc:chgData name="城岡 秀彦／事業統括ＲＣ／JRI (shirooka hidehiko)" userId="281ef3bc-8ddb-43cd-96e1-45a25fbd6c6b" providerId="ADAL" clId="{F32C42EF-3045-4680-8CF0-9D7536373171}" dt="2022-02-14T04:29:48.368" v="586" actId="1076"/>
        <pc:sldMkLst>
          <pc:docMk/>
          <pc:sldMk cId="1899215407" sldId="4819"/>
        </pc:sldMkLst>
        <pc:spChg chg="mod">
          <ac:chgData name="城岡 秀彦／事業統括ＲＣ／JRI (shirooka hidehiko)" userId="281ef3bc-8ddb-43cd-96e1-45a25fbd6c6b" providerId="ADAL" clId="{F32C42EF-3045-4680-8CF0-9D7536373171}" dt="2022-02-14T04:29:48.368" v="586" actId="1076"/>
          <ac:spMkLst>
            <pc:docMk/>
            <pc:sldMk cId="1899215407" sldId="4819"/>
            <ac:spMk id="7" creationId="{9427FFA1-61B9-46AA-A7D6-13783F831111}"/>
          </ac:spMkLst>
        </pc:spChg>
        <pc:spChg chg="del">
          <ac:chgData name="城岡 秀彦／事業統括ＲＣ／JRI (shirooka hidehiko)" userId="281ef3bc-8ddb-43cd-96e1-45a25fbd6c6b" providerId="ADAL" clId="{F32C42EF-3045-4680-8CF0-9D7536373171}" dt="2022-02-10T07:24:34.845" v="189" actId="478"/>
          <ac:spMkLst>
            <pc:docMk/>
            <pc:sldMk cId="1899215407" sldId="4819"/>
            <ac:spMk id="22" creationId="{2047235A-D431-425E-BB67-2ED8B209C074}"/>
          </ac:spMkLst>
        </pc:spChg>
        <pc:spChg chg="add del mod">
          <ac:chgData name="城岡 秀彦／事業統括ＲＣ／JRI (shirooka hidehiko)" userId="281ef3bc-8ddb-43cd-96e1-45a25fbd6c6b" providerId="ADAL" clId="{F32C42EF-3045-4680-8CF0-9D7536373171}" dt="2022-02-10T07:24:53.108" v="192" actId="478"/>
          <ac:spMkLst>
            <pc:docMk/>
            <pc:sldMk cId="1899215407" sldId="4819"/>
            <ac:spMk id="26" creationId="{7C4D57EF-09BA-42C7-9A36-8D700EEE9D17}"/>
          </ac:spMkLst>
        </pc:spChg>
        <pc:spChg chg="del">
          <ac:chgData name="城岡 秀彦／事業統括ＲＣ／JRI (shirooka hidehiko)" userId="281ef3bc-8ddb-43cd-96e1-45a25fbd6c6b" providerId="ADAL" clId="{F32C42EF-3045-4680-8CF0-9D7536373171}" dt="2022-02-10T07:24:34.845" v="189" actId="478"/>
          <ac:spMkLst>
            <pc:docMk/>
            <pc:sldMk cId="1899215407" sldId="4819"/>
            <ac:spMk id="35" creationId="{405397F5-C4B6-4951-A366-22E830957378}"/>
          </ac:spMkLst>
        </pc:spChg>
        <pc:picChg chg="del">
          <ac:chgData name="城岡 秀彦／事業統括ＲＣ／JRI (shirooka hidehiko)" userId="281ef3bc-8ddb-43cd-96e1-45a25fbd6c6b" providerId="ADAL" clId="{F32C42EF-3045-4680-8CF0-9D7536373171}" dt="2022-02-10T07:31:59.286" v="262" actId="478"/>
          <ac:picMkLst>
            <pc:docMk/>
            <pc:sldMk cId="1899215407" sldId="4819"/>
            <ac:picMk id="8" creationId="{728C4AAE-B78A-0D48-A1F6-8358EB37A601}"/>
          </ac:picMkLst>
        </pc:picChg>
        <pc:picChg chg="add del mod">
          <ac:chgData name="城岡 秀彦／事業統括ＲＣ／JRI (shirooka hidehiko)" userId="281ef3bc-8ddb-43cd-96e1-45a25fbd6c6b" providerId="ADAL" clId="{F32C42EF-3045-4680-8CF0-9D7536373171}" dt="2022-02-10T08:00:44.235" v="426" actId="478"/>
          <ac:picMkLst>
            <pc:docMk/>
            <pc:sldMk cId="1899215407" sldId="4819"/>
            <ac:picMk id="12" creationId="{B345F364-0CDC-4FC6-8671-139DCD34D0B9}"/>
          </ac:picMkLst>
        </pc:picChg>
        <pc:picChg chg="del">
          <ac:chgData name="城岡 秀彦／事業統括ＲＣ／JRI (shirooka hidehiko)" userId="281ef3bc-8ddb-43cd-96e1-45a25fbd6c6b" providerId="ADAL" clId="{F32C42EF-3045-4680-8CF0-9D7536373171}" dt="2022-02-10T07:31:59.286" v="262" actId="478"/>
          <ac:picMkLst>
            <pc:docMk/>
            <pc:sldMk cId="1899215407" sldId="4819"/>
            <ac:picMk id="14" creationId="{43254DF2-443D-C74C-8082-95DB354D4B89}"/>
          </ac:picMkLst>
        </pc:picChg>
        <pc:picChg chg="del">
          <ac:chgData name="城岡 秀彦／事業統括ＲＣ／JRI (shirooka hidehiko)" userId="281ef3bc-8ddb-43cd-96e1-45a25fbd6c6b" providerId="ADAL" clId="{F32C42EF-3045-4680-8CF0-9D7536373171}" dt="2022-02-10T07:31:59.286" v="262" actId="478"/>
          <ac:picMkLst>
            <pc:docMk/>
            <pc:sldMk cId="1899215407" sldId="4819"/>
            <ac:picMk id="18" creationId="{BA26523E-687E-C642-B1EC-AFDCCB2B1278}"/>
          </ac:picMkLst>
        </pc:picChg>
        <pc:picChg chg="add mod">
          <ac:chgData name="城岡 秀彦／事業統括ＲＣ／JRI (shirooka hidehiko)" userId="281ef3bc-8ddb-43cd-96e1-45a25fbd6c6b" providerId="ADAL" clId="{F32C42EF-3045-4680-8CF0-9D7536373171}" dt="2022-02-10T08:00:51.153" v="429" actId="14100"/>
          <ac:picMkLst>
            <pc:docMk/>
            <pc:sldMk cId="1899215407" sldId="4819"/>
            <ac:picMk id="19" creationId="{21065910-C735-4956-8CCE-DAC7B73F04C5}"/>
          </ac:picMkLst>
        </pc:picChg>
      </pc:sldChg>
      <pc:sldChg chg="new del">
        <pc:chgData name="城岡 秀彦／事業統括ＲＣ／JRI (shirooka hidehiko)" userId="281ef3bc-8ddb-43cd-96e1-45a25fbd6c6b" providerId="ADAL" clId="{F32C42EF-3045-4680-8CF0-9D7536373171}" dt="2022-02-10T08:19:06.989" v="512" actId="47"/>
        <pc:sldMkLst>
          <pc:docMk/>
          <pc:sldMk cId="1423782634" sldId="4820"/>
        </pc:sldMkLst>
      </pc:sldChg>
      <pc:sldChg chg="addSp delSp modSp add del mod modShow">
        <pc:chgData name="城岡 秀彦／事業統括ＲＣ／JRI (shirooka hidehiko)" userId="281ef3bc-8ddb-43cd-96e1-45a25fbd6c6b" providerId="ADAL" clId="{F32C42EF-3045-4680-8CF0-9D7536373171}" dt="2022-02-10T08:09:52.963" v="508" actId="47"/>
        <pc:sldMkLst>
          <pc:docMk/>
          <pc:sldMk cId="2322524628" sldId="4820"/>
        </pc:sldMkLst>
        <pc:spChg chg="mod">
          <ac:chgData name="城岡 秀彦／事業統括ＲＣ／JRI (shirooka hidehiko)" userId="281ef3bc-8ddb-43cd-96e1-45a25fbd6c6b" providerId="ADAL" clId="{F32C42EF-3045-4680-8CF0-9D7536373171}" dt="2022-02-10T08:02:13.781" v="438" actId="14100"/>
          <ac:spMkLst>
            <pc:docMk/>
            <pc:sldMk cId="2322524628" sldId="4820"/>
            <ac:spMk id="17" creationId="{BC04BE33-824A-493B-AE5B-A48F48092EB9}"/>
          </ac:spMkLst>
        </pc:spChg>
        <pc:spChg chg="add mod">
          <ac:chgData name="城岡 秀彦／事業統括ＲＣ／JRI (shirooka hidehiko)" userId="281ef3bc-8ddb-43cd-96e1-45a25fbd6c6b" providerId="ADAL" clId="{F32C42EF-3045-4680-8CF0-9D7536373171}" dt="2022-02-10T08:02:03.391" v="436"/>
          <ac:spMkLst>
            <pc:docMk/>
            <pc:sldMk cId="2322524628" sldId="4820"/>
            <ac:spMk id="23" creationId="{9AF3A5D0-8BF4-4897-9361-F8C674645CB5}"/>
          </ac:spMkLst>
        </pc:spChg>
        <pc:spChg chg="add mod">
          <ac:chgData name="城岡 秀彦／事業統括ＲＣ／JRI (shirooka hidehiko)" userId="281ef3bc-8ddb-43cd-96e1-45a25fbd6c6b" providerId="ADAL" clId="{F32C42EF-3045-4680-8CF0-9D7536373171}" dt="2022-02-10T08:02:03.391" v="436"/>
          <ac:spMkLst>
            <pc:docMk/>
            <pc:sldMk cId="2322524628" sldId="4820"/>
            <ac:spMk id="24" creationId="{EED29101-21BF-40B5-93BD-FBAE96D36378}"/>
          </ac:spMkLst>
        </pc:spChg>
        <pc:picChg chg="add del">
          <ac:chgData name="城岡 秀彦／事業統括ＲＣ／JRI (shirooka hidehiko)" userId="281ef3bc-8ddb-43cd-96e1-45a25fbd6c6b" providerId="ADAL" clId="{F32C42EF-3045-4680-8CF0-9D7536373171}" dt="2022-02-10T07:55:44.903" v="364" actId="21"/>
          <ac:picMkLst>
            <pc:docMk/>
            <pc:sldMk cId="2322524628" sldId="4820"/>
            <ac:picMk id="6" creationId="{52DC0D61-625B-6049-9D8D-DD5ED6B403E0}"/>
          </ac:picMkLst>
        </pc:picChg>
        <pc:picChg chg="add mod modCrop">
          <ac:chgData name="城岡 秀彦／事業統括ＲＣ／JRI (shirooka hidehiko)" userId="281ef3bc-8ddb-43cd-96e1-45a25fbd6c6b" providerId="ADAL" clId="{F32C42EF-3045-4680-8CF0-9D7536373171}" dt="2022-02-10T07:55:41.027" v="362"/>
          <ac:picMkLst>
            <pc:docMk/>
            <pc:sldMk cId="2322524628" sldId="4820"/>
            <ac:picMk id="14" creationId="{4E095ED3-AAC5-4099-9B0D-EDA32711B62B}"/>
          </ac:picMkLst>
        </pc:picChg>
        <pc:picChg chg="add mod modCrop">
          <ac:chgData name="城岡 秀彦／事業統括ＲＣ／JRI (shirooka hidehiko)" userId="281ef3bc-8ddb-43cd-96e1-45a25fbd6c6b" providerId="ADAL" clId="{F32C42EF-3045-4680-8CF0-9D7536373171}" dt="2022-02-10T07:55:13.980" v="356"/>
          <ac:picMkLst>
            <pc:docMk/>
            <pc:sldMk cId="2322524628" sldId="4820"/>
            <ac:picMk id="15" creationId="{5BE82CC0-5380-4207-86A7-4403371BF25E}"/>
          </ac:picMkLst>
        </pc:picChg>
        <pc:picChg chg="add mod modCrop">
          <ac:chgData name="城岡 秀彦／事業統括ＲＣ／JRI (shirooka hidehiko)" userId="281ef3bc-8ddb-43cd-96e1-45a25fbd6c6b" providerId="ADAL" clId="{F32C42EF-3045-4680-8CF0-9D7536373171}" dt="2022-02-10T07:56:19.842" v="371"/>
          <ac:picMkLst>
            <pc:docMk/>
            <pc:sldMk cId="2322524628" sldId="4820"/>
            <ac:picMk id="16" creationId="{34638328-33B2-402C-9846-CDE9AE300E6C}"/>
          </ac:picMkLst>
        </pc:picChg>
        <pc:picChg chg="add del mod modCrop">
          <ac:chgData name="城岡 秀彦／事業統括ＲＣ／JRI (shirooka hidehiko)" userId="281ef3bc-8ddb-43cd-96e1-45a25fbd6c6b" providerId="ADAL" clId="{F32C42EF-3045-4680-8CF0-9D7536373171}" dt="2022-02-10T07:57:49.922" v="394" actId="478"/>
          <ac:picMkLst>
            <pc:docMk/>
            <pc:sldMk cId="2322524628" sldId="4820"/>
            <ac:picMk id="18" creationId="{22BBB822-7B0F-4354-8C49-020D81DF041F}"/>
          </ac:picMkLst>
        </pc:picChg>
        <pc:picChg chg="add del mod modCrop">
          <ac:chgData name="城岡 秀彦／事業統括ＲＣ／JRI (shirooka hidehiko)" userId="281ef3bc-8ddb-43cd-96e1-45a25fbd6c6b" providerId="ADAL" clId="{F32C42EF-3045-4680-8CF0-9D7536373171}" dt="2022-02-10T07:57:47.720" v="393" actId="478"/>
          <ac:picMkLst>
            <pc:docMk/>
            <pc:sldMk cId="2322524628" sldId="4820"/>
            <ac:picMk id="20" creationId="{29E8FE57-B0A7-4021-95E7-0EB845853D0A}"/>
          </ac:picMkLst>
        </pc:picChg>
      </pc:sldChg>
      <pc:sldChg chg="add">
        <pc:chgData name="城岡 秀彦／事業統括ＲＣ／JRI (shirooka hidehiko)" userId="281ef3bc-8ddb-43cd-96e1-45a25fbd6c6b" providerId="ADAL" clId="{F32C42EF-3045-4680-8CF0-9D7536373171}" dt="2022-02-14T04:29:01.027" v="584"/>
        <pc:sldMkLst>
          <pc:docMk/>
          <pc:sldMk cId="2592953095" sldId="4820"/>
        </pc:sldMkLst>
      </pc:sldChg>
      <pc:sldChg chg="modSp new mod">
        <pc:chgData name="城岡 秀彦／事業統括ＲＣ／JRI (shirooka hidehiko)" userId="281ef3bc-8ddb-43cd-96e1-45a25fbd6c6b" providerId="ADAL" clId="{F32C42EF-3045-4680-8CF0-9D7536373171}" dt="2022-02-14T07:40:35.619" v="628"/>
        <pc:sldMkLst>
          <pc:docMk/>
          <pc:sldMk cId="1488594390" sldId="4821"/>
        </pc:sldMkLst>
        <pc:spChg chg="mod">
          <ac:chgData name="城岡 秀彦／事業統括ＲＣ／JRI (shirooka hidehiko)" userId="281ef3bc-8ddb-43cd-96e1-45a25fbd6c6b" providerId="ADAL" clId="{F32C42EF-3045-4680-8CF0-9D7536373171}" dt="2022-02-14T07:40:35.619" v="628"/>
          <ac:spMkLst>
            <pc:docMk/>
            <pc:sldMk cId="1488594390" sldId="4821"/>
            <ac:spMk id="2" creationId="{E0EE451C-0C26-4CD1-99BD-01A62DAA2947}"/>
          </ac:spMkLst>
        </pc:spChg>
      </pc:sldChg>
      <pc:sldChg chg="addSp modSp add del mod modShow">
        <pc:chgData name="城岡 秀彦／事業統括ＲＣ／JRI (shirooka hidehiko)" userId="281ef3bc-8ddb-43cd-96e1-45a25fbd6c6b" providerId="ADAL" clId="{F32C42EF-3045-4680-8CF0-9D7536373171}" dt="2022-02-10T08:09:55.640" v="510" actId="47"/>
        <pc:sldMkLst>
          <pc:docMk/>
          <pc:sldMk cId="4013171993" sldId="4821"/>
        </pc:sldMkLst>
        <pc:spChg chg="add mod">
          <ac:chgData name="城岡 秀彦／事業統括ＲＣ／JRI (shirooka hidehiko)" userId="281ef3bc-8ddb-43cd-96e1-45a25fbd6c6b" providerId="ADAL" clId="{F32C42EF-3045-4680-8CF0-9D7536373171}" dt="2022-02-10T08:04:33.891" v="462" actId="1076"/>
          <ac:spMkLst>
            <pc:docMk/>
            <pc:sldMk cId="4013171993" sldId="4821"/>
            <ac:spMk id="18" creationId="{96FF41AA-A5A0-4884-9D66-0BEA0DB4C0EE}"/>
          </ac:spMkLst>
        </pc:spChg>
        <pc:picChg chg="add mod modCrop">
          <ac:chgData name="城岡 秀彦／事業統括ＲＣ／JRI (shirooka hidehiko)" userId="281ef3bc-8ddb-43cd-96e1-45a25fbd6c6b" providerId="ADAL" clId="{F32C42EF-3045-4680-8CF0-9D7536373171}" dt="2022-02-10T08:04:21.268" v="460"/>
          <ac:picMkLst>
            <pc:docMk/>
            <pc:sldMk cId="4013171993" sldId="4821"/>
            <ac:picMk id="17" creationId="{0268A018-A2D8-4220-807F-0E18A2024DF6}"/>
          </ac:picMkLst>
        </pc:picChg>
      </pc:sldChg>
      <pc:sldChg chg="addSp modSp add del mod modShow">
        <pc:chgData name="城岡 秀彦／事業統括ＲＣ／JRI (shirooka hidehiko)" userId="281ef3bc-8ddb-43cd-96e1-45a25fbd6c6b" providerId="ADAL" clId="{F32C42EF-3045-4680-8CF0-9D7536373171}" dt="2022-02-10T08:09:54.329" v="509" actId="47"/>
        <pc:sldMkLst>
          <pc:docMk/>
          <pc:sldMk cId="2859363648" sldId="4822"/>
        </pc:sldMkLst>
        <pc:spChg chg="add mod">
          <ac:chgData name="城岡 秀彦／事業統括ＲＣ／JRI (shirooka hidehiko)" userId="281ef3bc-8ddb-43cd-96e1-45a25fbd6c6b" providerId="ADAL" clId="{F32C42EF-3045-4680-8CF0-9D7536373171}" dt="2022-02-10T08:07:42.815" v="499"/>
          <ac:spMkLst>
            <pc:docMk/>
            <pc:sldMk cId="2859363648" sldId="4822"/>
            <ac:spMk id="29" creationId="{D8E3FBCE-5CEF-4B11-87F8-FEA8632AD70E}"/>
          </ac:spMkLst>
        </pc:spChg>
        <pc:spChg chg="add mod">
          <ac:chgData name="城岡 秀彦／事業統括ＲＣ／JRI (shirooka hidehiko)" userId="281ef3bc-8ddb-43cd-96e1-45a25fbd6c6b" providerId="ADAL" clId="{F32C42EF-3045-4680-8CF0-9D7536373171}" dt="2022-02-10T08:07:42.815" v="499"/>
          <ac:spMkLst>
            <pc:docMk/>
            <pc:sldMk cId="2859363648" sldId="4822"/>
            <ac:spMk id="30" creationId="{BE00BF04-6F28-403F-B71A-9D2A407714FB}"/>
          </ac:spMkLst>
        </pc:spChg>
        <pc:picChg chg="add mod modCrop">
          <ac:chgData name="城岡 秀彦／事業統括ＲＣ／JRI (shirooka hidehiko)" userId="281ef3bc-8ddb-43cd-96e1-45a25fbd6c6b" providerId="ADAL" clId="{F32C42EF-3045-4680-8CF0-9D7536373171}" dt="2022-02-10T08:07:09.919" v="495"/>
          <ac:picMkLst>
            <pc:docMk/>
            <pc:sldMk cId="2859363648" sldId="4822"/>
            <ac:picMk id="22" creationId="{0951F40B-6F97-48BA-AE6B-DAC023339F73}"/>
          </ac:picMkLst>
        </pc:picChg>
        <pc:picChg chg="add mod modCrop">
          <ac:chgData name="城岡 秀彦／事業統括ＲＣ／JRI (shirooka hidehiko)" userId="281ef3bc-8ddb-43cd-96e1-45a25fbd6c6b" providerId="ADAL" clId="{F32C42EF-3045-4680-8CF0-9D7536373171}" dt="2022-02-10T08:07:07.199" v="494"/>
          <ac:picMkLst>
            <pc:docMk/>
            <pc:sldMk cId="2859363648" sldId="4822"/>
            <ac:picMk id="24" creationId="{DF82CCFA-FA3D-4CDD-B6C4-F6B9EA923D39}"/>
          </ac:picMkLst>
        </pc:picChg>
      </pc:sldChg>
      <pc:sldChg chg="addSp modSp add mod">
        <pc:chgData name="城岡 秀彦／事業統括ＲＣ／JRI (shirooka hidehiko)" userId="281ef3bc-8ddb-43cd-96e1-45a25fbd6c6b" providerId="ADAL" clId="{F32C42EF-3045-4680-8CF0-9D7536373171}" dt="2022-02-14T07:41:22.882" v="670"/>
        <pc:sldMkLst>
          <pc:docMk/>
          <pc:sldMk cId="2981676805" sldId="4822"/>
        </pc:sldMkLst>
        <pc:spChg chg="add mod">
          <ac:chgData name="城岡 秀彦／事業統括ＲＣ／JRI (shirooka hidehiko)" userId="281ef3bc-8ddb-43cd-96e1-45a25fbd6c6b" providerId="ADAL" clId="{F32C42EF-3045-4680-8CF0-9D7536373171}" dt="2022-02-14T07:41:22.882" v="670"/>
          <ac:spMkLst>
            <pc:docMk/>
            <pc:sldMk cId="2981676805" sldId="4822"/>
            <ac:spMk id="2" creationId="{59723F03-1C61-4178-BAB0-200F86E2FA94}"/>
          </ac:spMkLst>
        </pc:spChg>
      </pc:sldChg>
    </pc:docChg>
  </pc:docChgLst>
  <pc:docChgLst>
    <pc:chgData name="石田 遥太郎／リサーチ・コンサル／JRI (ishida yotaro)" userId="ad4383d0-75dd-4f7d-a120-52f9913361aa" providerId="ADAL" clId="{C2D655E6-1BBA-476A-90F4-8ABED165CA49}"/>
    <pc:docChg chg="undo custSel modSld">
      <pc:chgData name="石田 遥太郎／リサーチ・コンサル／JRI (ishida yotaro)" userId="ad4383d0-75dd-4f7d-a120-52f9913361aa" providerId="ADAL" clId="{C2D655E6-1BBA-476A-90F4-8ABED165CA49}" dt="2022-02-16T08:53:23.976" v="33" actId="20577"/>
      <pc:docMkLst>
        <pc:docMk/>
      </pc:docMkLst>
      <pc:sldChg chg="modSp mod">
        <pc:chgData name="石田 遥太郎／リサーチ・コンサル／JRI (ishida yotaro)" userId="ad4383d0-75dd-4f7d-a120-52f9913361aa" providerId="ADAL" clId="{C2D655E6-1BBA-476A-90F4-8ABED165CA49}" dt="2022-02-16T08:42:42.306" v="9" actId="113"/>
        <pc:sldMkLst>
          <pc:docMk/>
          <pc:sldMk cId="2407848443" sldId="4770"/>
        </pc:sldMkLst>
        <pc:graphicFrameChg chg="mod modGraphic">
          <ac:chgData name="石田 遥太郎／リサーチ・コンサル／JRI (ishida yotaro)" userId="ad4383d0-75dd-4f7d-a120-52f9913361aa" providerId="ADAL" clId="{C2D655E6-1BBA-476A-90F4-8ABED165CA49}" dt="2022-02-16T08:42:42.306" v="9" actId="113"/>
          <ac:graphicFrameMkLst>
            <pc:docMk/>
            <pc:sldMk cId="2407848443" sldId="4770"/>
            <ac:graphicFrameMk id="4" creationId="{2E8596B3-5EC4-45F9-842A-DF711EF83638}"/>
          </ac:graphicFrameMkLst>
        </pc:graphicFrameChg>
      </pc:sldChg>
      <pc:sldChg chg="modSp mod">
        <pc:chgData name="石田 遥太郎／リサーチ・コンサル／JRI (ishida yotaro)" userId="ad4383d0-75dd-4f7d-a120-52f9913361aa" providerId="ADAL" clId="{C2D655E6-1BBA-476A-90F4-8ABED165CA49}" dt="2022-02-16T08:53:23.976" v="33" actId="20577"/>
        <pc:sldMkLst>
          <pc:docMk/>
          <pc:sldMk cId="1578915133" sldId="4791"/>
        </pc:sldMkLst>
        <pc:spChg chg="mod">
          <ac:chgData name="石田 遥太郎／リサーチ・コンサル／JRI (ishida yotaro)" userId="ad4383d0-75dd-4f7d-a120-52f9913361aa" providerId="ADAL" clId="{C2D655E6-1BBA-476A-90F4-8ABED165CA49}" dt="2022-02-16T08:53:23.976" v="33" actId="20577"/>
          <ac:spMkLst>
            <pc:docMk/>
            <pc:sldMk cId="1578915133" sldId="4791"/>
            <ac:spMk id="10" creationId="{2D07150A-F030-4865-A6B9-6E5BDC5B4A7D}"/>
          </ac:spMkLst>
        </pc:spChg>
      </pc:sldChg>
      <pc:sldChg chg="modSp mod">
        <pc:chgData name="石田 遥太郎／リサーチ・コンサル／JRI (ishida yotaro)" userId="ad4383d0-75dd-4f7d-a120-52f9913361aa" providerId="ADAL" clId="{C2D655E6-1BBA-476A-90F4-8ABED165CA49}" dt="2022-02-16T08:51:53.076" v="22" actId="1036"/>
        <pc:sldMkLst>
          <pc:docMk/>
          <pc:sldMk cId="2619618690" sldId="4793"/>
        </pc:sldMkLst>
        <pc:spChg chg="mod">
          <ac:chgData name="石田 遥太郎／リサーチ・コンサル／JRI (ishida yotaro)" userId="ad4383d0-75dd-4f7d-a120-52f9913361aa" providerId="ADAL" clId="{C2D655E6-1BBA-476A-90F4-8ABED165CA49}" dt="2022-02-16T08:51:53.076" v="22" actId="1036"/>
          <ac:spMkLst>
            <pc:docMk/>
            <pc:sldMk cId="2619618690" sldId="4793"/>
            <ac:spMk id="21" creationId="{42649408-A15E-4F50-901F-D5A13B90888B}"/>
          </ac:spMkLst>
        </pc:spChg>
        <pc:spChg chg="mod">
          <ac:chgData name="石田 遥太郎／リサーチ・コンサル／JRI (ishida yotaro)" userId="ad4383d0-75dd-4f7d-a120-52f9913361aa" providerId="ADAL" clId="{C2D655E6-1BBA-476A-90F4-8ABED165CA49}" dt="2022-02-16T08:51:50.107" v="20" actId="1036"/>
          <ac:spMkLst>
            <pc:docMk/>
            <pc:sldMk cId="2619618690" sldId="4793"/>
            <ac:spMk id="23" creationId="{561AA857-8EF9-4839-9670-F3600416C44D}"/>
          </ac:spMkLst>
        </pc:spChg>
        <pc:spChg chg="mod">
          <ac:chgData name="石田 遥太郎／リサーチ・コンサル／JRI (ishida yotaro)" userId="ad4383d0-75dd-4f7d-a120-52f9913361aa" providerId="ADAL" clId="{C2D655E6-1BBA-476A-90F4-8ABED165CA49}" dt="2022-02-16T08:51:50.107" v="20" actId="1036"/>
          <ac:spMkLst>
            <pc:docMk/>
            <pc:sldMk cId="2619618690" sldId="4793"/>
            <ac:spMk id="24" creationId="{5406C8A8-6E2B-4F59-B41E-5A9DCD045F8F}"/>
          </ac:spMkLst>
        </pc:spChg>
        <pc:spChg chg="mod">
          <ac:chgData name="石田 遥太郎／リサーチ・コンサル／JRI (ishida yotaro)" userId="ad4383d0-75dd-4f7d-a120-52f9913361aa" providerId="ADAL" clId="{C2D655E6-1BBA-476A-90F4-8ABED165CA49}" dt="2022-02-16T08:50:01.683" v="15" actId="14100"/>
          <ac:spMkLst>
            <pc:docMk/>
            <pc:sldMk cId="2619618690" sldId="4793"/>
            <ac:spMk id="25" creationId="{080557BF-20C9-4EBE-A1A4-EDE64E1DE7D3}"/>
          </ac:spMkLst>
        </pc:spChg>
        <pc:spChg chg="mod">
          <ac:chgData name="石田 遥太郎／リサーチ・コンサル／JRI (ishida yotaro)" userId="ad4383d0-75dd-4f7d-a120-52f9913361aa" providerId="ADAL" clId="{C2D655E6-1BBA-476A-90F4-8ABED165CA49}" dt="2022-02-16T08:50:05.545" v="16" actId="14100"/>
          <ac:spMkLst>
            <pc:docMk/>
            <pc:sldMk cId="2619618690" sldId="4793"/>
            <ac:spMk id="29" creationId="{476FF7C3-6E8B-4B07-BE96-6CE5E5A5F210}"/>
          </ac:spMkLst>
        </pc:spChg>
        <pc:spChg chg="mod">
          <ac:chgData name="石田 遥太郎／リサーチ・コンサル／JRI (ishida yotaro)" userId="ad4383d0-75dd-4f7d-a120-52f9913361aa" providerId="ADAL" clId="{C2D655E6-1BBA-476A-90F4-8ABED165CA49}" dt="2022-02-16T08:50:08.673" v="17" actId="14100"/>
          <ac:spMkLst>
            <pc:docMk/>
            <pc:sldMk cId="2619618690" sldId="4793"/>
            <ac:spMk id="30" creationId="{3E923F74-570A-4574-8162-8D57D9128CF5}"/>
          </ac:spMkLst>
        </pc:spChg>
        <pc:spChg chg="mod">
          <ac:chgData name="石田 遥太郎／リサーチ・コンサル／JRI (ishida yotaro)" userId="ad4383d0-75dd-4f7d-a120-52f9913361aa" providerId="ADAL" clId="{C2D655E6-1BBA-476A-90F4-8ABED165CA49}" dt="2022-02-16T08:50:11.321" v="18" actId="14100"/>
          <ac:spMkLst>
            <pc:docMk/>
            <pc:sldMk cId="2619618690" sldId="4793"/>
            <ac:spMk id="31" creationId="{F3B1B906-3000-47E9-AB6F-C9C0384420A2}"/>
          </ac:spMkLst>
        </pc:spChg>
        <pc:spChg chg="mod">
          <ac:chgData name="石田 遥太郎／リサーチ・コンサル／JRI (ishida yotaro)" userId="ad4383d0-75dd-4f7d-a120-52f9913361aa" providerId="ADAL" clId="{C2D655E6-1BBA-476A-90F4-8ABED165CA49}" dt="2022-02-16T08:51:50.107" v="20" actId="1036"/>
          <ac:spMkLst>
            <pc:docMk/>
            <pc:sldMk cId="2619618690" sldId="4793"/>
            <ac:spMk id="32" creationId="{39B14901-4725-4343-A530-4569158EB0BE}"/>
          </ac:spMkLst>
        </pc:spChg>
      </pc:sldChg>
      <pc:sldChg chg="modSp mod">
        <pc:chgData name="石田 遥太郎／リサーチ・コンサル／JRI (ishida yotaro)" userId="ad4383d0-75dd-4f7d-a120-52f9913361aa" providerId="ADAL" clId="{C2D655E6-1BBA-476A-90F4-8ABED165CA49}" dt="2022-02-16T08:52:08.580" v="32" actId="1035"/>
        <pc:sldMkLst>
          <pc:docMk/>
          <pc:sldMk cId="4085847903" sldId="4795"/>
        </pc:sldMkLst>
        <pc:spChg chg="mod">
          <ac:chgData name="石田 遥太郎／リサーチ・コンサル／JRI (ishida yotaro)" userId="ad4383d0-75dd-4f7d-a120-52f9913361aa" providerId="ADAL" clId="{C2D655E6-1BBA-476A-90F4-8ABED165CA49}" dt="2022-02-16T08:52:08.580" v="32" actId="1035"/>
          <ac:spMkLst>
            <pc:docMk/>
            <pc:sldMk cId="4085847903" sldId="4795"/>
            <ac:spMk id="9" creationId="{A42C95CB-9B9D-44BD-A593-C847A60713E4}"/>
          </ac:spMkLst>
        </pc:spChg>
        <pc:spChg chg="mod">
          <ac:chgData name="石田 遥太郎／リサーチ・コンサル／JRI (ishida yotaro)" userId="ad4383d0-75dd-4f7d-a120-52f9913361aa" providerId="ADAL" clId="{C2D655E6-1BBA-476A-90F4-8ABED165CA49}" dt="2022-02-16T08:52:08.580" v="32" actId="1035"/>
          <ac:spMkLst>
            <pc:docMk/>
            <pc:sldMk cId="4085847903" sldId="4795"/>
            <ac:spMk id="11" creationId="{7C8BB22B-CFC7-4670-B05F-3C03BB56C2F6}"/>
          </ac:spMkLst>
        </pc:spChg>
        <pc:spChg chg="mod">
          <ac:chgData name="石田 遥太郎／リサーチ・コンサル／JRI (ishida yotaro)" userId="ad4383d0-75dd-4f7d-a120-52f9913361aa" providerId="ADAL" clId="{C2D655E6-1BBA-476A-90F4-8ABED165CA49}" dt="2022-02-16T08:52:08.580" v="32" actId="1035"/>
          <ac:spMkLst>
            <pc:docMk/>
            <pc:sldMk cId="4085847903" sldId="4795"/>
            <ac:spMk id="13" creationId="{8E4A7531-B51F-4469-92FE-F0F5F72B19C1}"/>
          </ac:spMkLst>
        </pc:spChg>
        <pc:picChg chg="mod">
          <ac:chgData name="石田 遥太郎／リサーチ・コンサル／JRI (ishida yotaro)" userId="ad4383d0-75dd-4f7d-a120-52f9913361aa" providerId="ADAL" clId="{C2D655E6-1BBA-476A-90F4-8ABED165CA49}" dt="2022-02-16T08:52:08.580" v="32" actId="1035"/>
          <ac:picMkLst>
            <pc:docMk/>
            <pc:sldMk cId="4085847903" sldId="4795"/>
            <ac:picMk id="4" creationId="{954A6343-C2F8-46AC-819C-F5201FF1501D}"/>
          </ac:picMkLst>
        </pc:picChg>
        <pc:picChg chg="mod">
          <ac:chgData name="石田 遥太郎／リサーチ・コンサル／JRI (ishida yotaro)" userId="ad4383d0-75dd-4f7d-a120-52f9913361aa" providerId="ADAL" clId="{C2D655E6-1BBA-476A-90F4-8ABED165CA49}" dt="2022-02-16T08:52:08.580" v="32" actId="1035"/>
          <ac:picMkLst>
            <pc:docMk/>
            <pc:sldMk cId="4085847903" sldId="4795"/>
            <ac:picMk id="6" creationId="{4DA3B855-ED7E-4620-8B0C-D6F7B5100ACB}"/>
          </ac:picMkLst>
        </pc:picChg>
        <pc:picChg chg="mod">
          <ac:chgData name="石田 遥太郎／リサーチ・コンサル／JRI (ishida yotaro)" userId="ad4383d0-75dd-4f7d-a120-52f9913361aa" providerId="ADAL" clId="{C2D655E6-1BBA-476A-90F4-8ABED165CA49}" dt="2022-02-16T08:52:08.580" v="32" actId="1035"/>
          <ac:picMkLst>
            <pc:docMk/>
            <pc:sldMk cId="4085847903" sldId="4795"/>
            <ac:picMk id="12" creationId="{CAE2F849-1DDA-4895-A0BD-3C463621F5EE}"/>
          </ac:picMkLst>
        </pc:picChg>
        <pc:picChg chg="mod">
          <ac:chgData name="石田 遥太郎／リサーチ・コンサル／JRI (ishida yotaro)" userId="ad4383d0-75dd-4f7d-a120-52f9913361aa" providerId="ADAL" clId="{C2D655E6-1BBA-476A-90F4-8ABED165CA49}" dt="2022-02-16T08:52:08.580" v="32" actId="1035"/>
          <ac:picMkLst>
            <pc:docMk/>
            <pc:sldMk cId="4085847903" sldId="4795"/>
            <ac:picMk id="20" creationId="{C5757CBF-2024-4489-ABC5-ABBAE7013117}"/>
          </ac:picMkLst>
        </pc:picChg>
        <pc:picChg chg="mod">
          <ac:chgData name="石田 遥太郎／リサーチ・コンサル／JRI (ishida yotaro)" userId="ad4383d0-75dd-4f7d-a120-52f9913361aa" providerId="ADAL" clId="{C2D655E6-1BBA-476A-90F4-8ABED165CA49}" dt="2022-02-16T08:52:08.580" v="32" actId="1035"/>
          <ac:picMkLst>
            <pc:docMk/>
            <pc:sldMk cId="4085847903" sldId="4795"/>
            <ac:picMk id="24" creationId="{02CB9458-79C3-4C80-8B63-94A270EF3B0E}"/>
          </ac:picMkLst>
        </pc:picChg>
      </pc:sldChg>
      <pc:sldChg chg="modSp">
        <pc:chgData name="石田 遥太郎／リサーチ・コンサル／JRI (ishida yotaro)" userId="ad4383d0-75dd-4f7d-a120-52f9913361aa" providerId="ADAL" clId="{C2D655E6-1BBA-476A-90F4-8ABED165CA49}" dt="2022-02-16T08:49:02.462" v="14"/>
        <pc:sldMkLst>
          <pc:docMk/>
          <pc:sldMk cId="3837489257" sldId="4805"/>
        </pc:sldMkLst>
        <pc:graphicFrameChg chg="mod">
          <ac:chgData name="石田 遥太郎／リサーチ・コンサル／JRI (ishida yotaro)" userId="ad4383d0-75dd-4f7d-a120-52f9913361aa" providerId="ADAL" clId="{C2D655E6-1BBA-476A-90F4-8ABED165CA49}" dt="2022-02-16T08:49:02.462" v="14"/>
          <ac:graphicFrameMkLst>
            <pc:docMk/>
            <pc:sldMk cId="3837489257" sldId="4805"/>
            <ac:graphicFrameMk id="9" creationId="{87DDF2E8-6635-4CCF-B5F1-FCFC08C32387}"/>
          </ac:graphicFrameMkLst>
        </pc:graphicFrameChg>
      </pc:sldChg>
      <pc:sldChg chg="modSp mod">
        <pc:chgData name="石田 遥太郎／リサーチ・コンサル／JRI (ishida yotaro)" userId="ad4383d0-75dd-4f7d-a120-52f9913361aa" providerId="ADAL" clId="{C2D655E6-1BBA-476A-90F4-8ABED165CA49}" dt="2022-02-16T08:47:17.056" v="10" actId="6549"/>
        <pc:sldMkLst>
          <pc:docMk/>
          <pc:sldMk cId="2592953095" sldId="4820"/>
        </pc:sldMkLst>
        <pc:spChg chg="mod">
          <ac:chgData name="石田 遥太郎／リサーチ・コンサル／JRI (ishida yotaro)" userId="ad4383d0-75dd-4f7d-a120-52f9913361aa" providerId="ADAL" clId="{C2D655E6-1BBA-476A-90F4-8ABED165CA49}" dt="2022-02-16T08:47:17.056" v="10" actId="6549"/>
          <ac:spMkLst>
            <pc:docMk/>
            <pc:sldMk cId="2592953095" sldId="4820"/>
            <ac:spMk id="2" creationId="{EE7A1914-DA9D-41BF-AF6A-939D4DC6A052}"/>
          </ac:spMkLst>
        </pc:spChg>
        <pc:spChg chg="mod">
          <ac:chgData name="石田 遥太郎／リサーチ・コンサル／JRI (ishida yotaro)" userId="ad4383d0-75dd-4f7d-a120-52f9913361aa" providerId="ADAL" clId="{C2D655E6-1BBA-476A-90F4-8ABED165CA49}" dt="2022-02-16T08:42:38.616" v="7"/>
          <ac:spMkLst>
            <pc:docMk/>
            <pc:sldMk cId="2592953095" sldId="4820"/>
            <ac:spMk id="10" creationId="{B2B69933-A7A8-4869-9427-BA9D2AB65F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29" tIns="46115" rIns="92229" bIns="461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29" tIns="46115" rIns="92229" bIns="46115" rtlCol="0"/>
          <a:lstStyle>
            <a:lvl1pPr algn="r">
              <a:defRPr sz="1200"/>
            </a:lvl1pPr>
          </a:lstStyle>
          <a:p>
            <a:fld id="{DB431E2E-CDB8-48E6-A80C-56CDC41EA0B7}" type="datetimeFigureOut">
              <a:rPr kumimoji="1" lang="ja-JP" altLang="en-US" smtClean="0"/>
              <a:t>2022/4/5</a:t>
            </a:fld>
            <a:endParaRPr kumimoji="1" lang="ja-JP" altLang="en-US"/>
          </a:p>
        </p:txBody>
      </p:sp>
      <p:sp>
        <p:nvSpPr>
          <p:cNvPr id="4" name="フッター プレースホルダー 3"/>
          <p:cNvSpPr>
            <a:spLocks noGrp="1"/>
          </p:cNvSpPr>
          <p:nvPr>
            <p:ph type="ftr" sz="quarter" idx="2"/>
          </p:nvPr>
        </p:nvSpPr>
        <p:spPr>
          <a:xfrm>
            <a:off x="2" y="9440372"/>
            <a:ext cx="2950375" cy="498966"/>
          </a:xfrm>
          <a:prstGeom prst="rect">
            <a:avLst/>
          </a:prstGeom>
        </p:spPr>
        <p:txBody>
          <a:bodyPr vert="horz" lIns="92229" tIns="46115" rIns="92229" bIns="461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29" tIns="46115" rIns="92229" bIns="46115" rtlCol="0" anchor="b"/>
          <a:lstStyle>
            <a:lvl1pPr algn="r">
              <a:defRPr sz="1200"/>
            </a:lvl1pPr>
          </a:lstStyle>
          <a:p>
            <a:fld id="{D9B5B11F-54D6-4D29-BE37-F0DDBB7822DA}" type="slidenum">
              <a:rPr kumimoji="1" lang="ja-JP" altLang="en-US" smtClean="0"/>
              <a:t>‹#›</a:t>
            </a:fld>
            <a:endParaRPr kumimoji="1" lang="ja-JP" altLang="en-US"/>
          </a:p>
        </p:txBody>
      </p:sp>
    </p:spTree>
    <p:extLst>
      <p:ext uri="{BB962C8B-B14F-4D97-AF65-F5344CB8AC3E}">
        <p14:creationId xmlns:p14="http://schemas.microsoft.com/office/powerpoint/2010/main" val="873512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2229" tIns="46115" rIns="92229" bIns="461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2229" tIns="46115" rIns="92229" bIns="46115" rtlCol="0"/>
          <a:lstStyle>
            <a:lvl1pPr algn="r">
              <a:defRPr sz="1200"/>
            </a:lvl1pPr>
          </a:lstStyle>
          <a:p>
            <a:fld id="{966CB67D-9115-435E-8E82-4C3EEAFC0A8D}" type="datetimeFigureOut">
              <a:rPr kumimoji="1" lang="ja-JP" altLang="en-US" smtClean="0"/>
              <a:t>2022/4/5</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29" tIns="46115" rIns="92229" bIns="4611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29" tIns="46115" rIns="92229" bIns="461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29" tIns="46115" rIns="92229" bIns="461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229" tIns="46115" rIns="92229" bIns="46115" rtlCol="0" anchor="b"/>
          <a:lstStyle>
            <a:lvl1pPr algn="r">
              <a:defRPr sz="1200"/>
            </a:lvl1pPr>
          </a:lstStyle>
          <a:p>
            <a:fld id="{C20C0D6C-562A-4DB1-8A23-727E388A1A72}" type="slidenum">
              <a:rPr kumimoji="1" lang="ja-JP" altLang="en-US" smtClean="0"/>
              <a:t>‹#›</a:t>
            </a:fld>
            <a:endParaRPr kumimoji="1" lang="ja-JP" altLang="en-US"/>
          </a:p>
        </p:txBody>
      </p:sp>
    </p:spTree>
    <p:extLst>
      <p:ext uri="{BB962C8B-B14F-4D97-AF65-F5344CB8AC3E}">
        <p14:creationId xmlns:p14="http://schemas.microsoft.com/office/powerpoint/2010/main" val="567072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0</a:t>
            </a:fld>
            <a:endParaRPr kumimoji="1" lang="ja-JP" altLang="en-US"/>
          </a:p>
        </p:txBody>
      </p:sp>
    </p:spTree>
    <p:extLst>
      <p:ext uri="{BB962C8B-B14F-4D97-AF65-F5344CB8AC3E}">
        <p14:creationId xmlns:p14="http://schemas.microsoft.com/office/powerpoint/2010/main" val="1507136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22</a:t>
            </a:fld>
            <a:endParaRPr kumimoji="1" lang="ja-JP" altLang="en-US"/>
          </a:p>
        </p:txBody>
      </p:sp>
    </p:spTree>
    <p:extLst>
      <p:ext uri="{BB962C8B-B14F-4D97-AF65-F5344CB8AC3E}">
        <p14:creationId xmlns:p14="http://schemas.microsoft.com/office/powerpoint/2010/main" val="97345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23</a:t>
            </a:fld>
            <a:endParaRPr kumimoji="1" lang="ja-JP" altLang="en-US"/>
          </a:p>
        </p:txBody>
      </p:sp>
    </p:spTree>
    <p:extLst>
      <p:ext uri="{BB962C8B-B14F-4D97-AF65-F5344CB8AC3E}">
        <p14:creationId xmlns:p14="http://schemas.microsoft.com/office/powerpoint/2010/main" val="268955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24</a:t>
            </a:fld>
            <a:endParaRPr kumimoji="1" lang="ja-JP" altLang="en-US"/>
          </a:p>
        </p:txBody>
      </p:sp>
    </p:spTree>
    <p:extLst>
      <p:ext uri="{BB962C8B-B14F-4D97-AF65-F5344CB8AC3E}">
        <p14:creationId xmlns:p14="http://schemas.microsoft.com/office/powerpoint/2010/main" val="138607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25</a:t>
            </a:fld>
            <a:endParaRPr kumimoji="1" lang="ja-JP" altLang="en-US"/>
          </a:p>
        </p:txBody>
      </p:sp>
    </p:spTree>
    <p:extLst>
      <p:ext uri="{BB962C8B-B14F-4D97-AF65-F5344CB8AC3E}">
        <p14:creationId xmlns:p14="http://schemas.microsoft.com/office/powerpoint/2010/main" val="93813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27</a:t>
            </a:fld>
            <a:endParaRPr kumimoji="1" lang="ja-JP" altLang="en-US"/>
          </a:p>
        </p:txBody>
      </p:sp>
    </p:spTree>
    <p:extLst>
      <p:ext uri="{BB962C8B-B14F-4D97-AF65-F5344CB8AC3E}">
        <p14:creationId xmlns:p14="http://schemas.microsoft.com/office/powerpoint/2010/main" val="1685200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43</a:t>
            </a:fld>
            <a:endParaRPr kumimoji="1" lang="ja-JP" altLang="en-US"/>
          </a:p>
        </p:txBody>
      </p:sp>
    </p:spTree>
    <p:extLst>
      <p:ext uri="{BB962C8B-B14F-4D97-AF65-F5344CB8AC3E}">
        <p14:creationId xmlns:p14="http://schemas.microsoft.com/office/powerpoint/2010/main" val="287529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a:t>
            </a:fld>
            <a:endParaRPr kumimoji="1" lang="ja-JP" altLang="en-US"/>
          </a:p>
        </p:txBody>
      </p:sp>
    </p:spTree>
    <p:extLst>
      <p:ext uri="{BB962C8B-B14F-4D97-AF65-F5344CB8AC3E}">
        <p14:creationId xmlns:p14="http://schemas.microsoft.com/office/powerpoint/2010/main" val="109760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12</a:t>
            </a:fld>
            <a:endParaRPr kumimoji="1" lang="ja-JP" altLang="en-US"/>
          </a:p>
        </p:txBody>
      </p:sp>
    </p:spTree>
    <p:extLst>
      <p:ext uri="{BB962C8B-B14F-4D97-AF65-F5344CB8AC3E}">
        <p14:creationId xmlns:p14="http://schemas.microsoft.com/office/powerpoint/2010/main" val="304925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13</a:t>
            </a:fld>
            <a:endParaRPr kumimoji="1" lang="ja-JP" altLang="en-US"/>
          </a:p>
        </p:txBody>
      </p:sp>
    </p:spTree>
    <p:extLst>
      <p:ext uri="{BB962C8B-B14F-4D97-AF65-F5344CB8AC3E}">
        <p14:creationId xmlns:p14="http://schemas.microsoft.com/office/powerpoint/2010/main" val="336520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14</a:t>
            </a:fld>
            <a:endParaRPr kumimoji="1" lang="ja-JP" altLang="en-US"/>
          </a:p>
        </p:txBody>
      </p:sp>
    </p:spTree>
    <p:extLst>
      <p:ext uri="{BB962C8B-B14F-4D97-AF65-F5344CB8AC3E}">
        <p14:creationId xmlns:p14="http://schemas.microsoft.com/office/powerpoint/2010/main" val="52942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15</a:t>
            </a:fld>
            <a:endParaRPr kumimoji="1" lang="ja-JP" altLang="en-US"/>
          </a:p>
        </p:txBody>
      </p:sp>
    </p:spTree>
    <p:extLst>
      <p:ext uri="{BB962C8B-B14F-4D97-AF65-F5344CB8AC3E}">
        <p14:creationId xmlns:p14="http://schemas.microsoft.com/office/powerpoint/2010/main" val="113478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16</a:t>
            </a:fld>
            <a:endParaRPr kumimoji="1" lang="ja-JP" altLang="en-US"/>
          </a:p>
        </p:txBody>
      </p:sp>
    </p:spTree>
    <p:extLst>
      <p:ext uri="{BB962C8B-B14F-4D97-AF65-F5344CB8AC3E}">
        <p14:creationId xmlns:p14="http://schemas.microsoft.com/office/powerpoint/2010/main" val="272819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20</a:t>
            </a:fld>
            <a:endParaRPr kumimoji="1" lang="ja-JP" altLang="en-US"/>
          </a:p>
        </p:txBody>
      </p:sp>
    </p:spTree>
    <p:extLst>
      <p:ext uri="{BB962C8B-B14F-4D97-AF65-F5344CB8AC3E}">
        <p14:creationId xmlns:p14="http://schemas.microsoft.com/office/powerpoint/2010/main" val="220842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21</a:t>
            </a:fld>
            <a:endParaRPr kumimoji="1" lang="ja-JP" altLang="en-US"/>
          </a:p>
        </p:txBody>
      </p:sp>
    </p:spTree>
    <p:extLst>
      <p:ext uri="{BB962C8B-B14F-4D97-AF65-F5344CB8AC3E}">
        <p14:creationId xmlns:p14="http://schemas.microsoft.com/office/powerpoint/2010/main" val="388955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メッセージ部分通常ver.">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199556" y="136843"/>
            <a:ext cx="9505949" cy="369332"/>
          </a:xfrm>
          <a:prstGeom prst="rect">
            <a:avLst/>
          </a:prstGeom>
        </p:spPr>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4400"/>
          </a:xfrm>
          <a:prstGeom prst="rect">
            <a:avLst/>
          </a:prstGeom>
        </p:spPr>
        <p:txBody>
          <a:bodyPr/>
          <a:lstStyle>
            <a:lvl5pPr marL="1828800" indent="0">
              <a:buNone/>
              <a:defRPr/>
            </a:lvl5pPr>
          </a:lstStyle>
          <a:p>
            <a:pPr lvl="0"/>
            <a:r>
              <a:rPr kumimoji="1" lang="ja-JP" altLang="en-US"/>
              <a:t>マスター テキストの書式設定</a:t>
            </a:r>
          </a:p>
          <a:p>
            <a:pPr lvl="0"/>
            <a:r>
              <a:rPr kumimoji="1" lang="ja-JP" altLang="en-US"/>
              <a:t>第 </a:t>
            </a:r>
            <a:r>
              <a:rPr kumimoji="1" lang="en-US" altLang="ja-JP"/>
              <a:t>2 </a:t>
            </a:r>
            <a:r>
              <a:rPr kumimoji="1" lang="ja-JP" altLang="en-US"/>
              <a:t>レベル</a:t>
            </a:r>
            <a:endParaRPr kumimoji="1" lang="en-US" altLang="ja-JP"/>
          </a:p>
        </p:txBody>
      </p:sp>
      <p:sp>
        <p:nvSpPr>
          <p:cNvPr id="5" name="テキスト プレースホルダー 3">
            <a:extLst>
              <a:ext uri="{FF2B5EF4-FFF2-40B4-BE49-F238E27FC236}">
                <a16:creationId xmlns:a16="http://schemas.microsoft.com/office/drawing/2014/main" id="{526CDFEB-99B3-4558-9508-2CE77DBFA678}"/>
              </a:ext>
            </a:extLst>
          </p:cNvPr>
          <p:cNvSpPr txBox="1">
            <a:spLocks/>
          </p:cNvSpPr>
          <p:nvPr userDrawn="1"/>
        </p:nvSpPr>
        <p:spPr bwMode="gray">
          <a:xfrm>
            <a:off x="9964321" y="6561371"/>
            <a:ext cx="389279" cy="216799"/>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spTree>
    <p:extLst>
      <p:ext uri="{BB962C8B-B14F-4D97-AF65-F5344CB8AC3E}">
        <p14:creationId xmlns:p14="http://schemas.microsoft.com/office/powerpoint/2010/main" val="3307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メッセージ部分行頭文字ver.1">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199556" y="136843"/>
            <a:ext cx="9505949" cy="369332"/>
          </a:xfrm>
          <a:prstGeom prst="rect">
            <a:avLst/>
          </a:prstGeom>
        </p:spPr>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0364"/>
          </a:xfrm>
          <a:prstGeom prst="rect">
            <a:avLst/>
          </a:prstGeom>
        </p:spPr>
        <p:txBody>
          <a:bodyPr/>
          <a:lstStyle>
            <a:lvl1pPr marL="180000" indent="-180000">
              <a:spcAft>
                <a:spcPts val="600"/>
              </a:spcAft>
              <a:buFont typeface="Arial" panose="020B0604020202020204" pitchFamily="34" charset="0"/>
              <a:buChar char="•"/>
              <a:defRPr sz="1600"/>
            </a:lvl1pPr>
            <a:lvl5pPr marL="1828800" indent="0">
              <a:buNone/>
              <a:defRPr/>
            </a:lvl5pPr>
          </a:lstStyle>
          <a:p>
            <a:pPr lvl="0"/>
            <a:r>
              <a:rPr kumimoji="1" lang="ja-JP" altLang="en-US"/>
              <a:t>マスター テキストの書式設定</a:t>
            </a:r>
          </a:p>
          <a:p>
            <a:pPr lvl="0"/>
            <a:r>
              <a:rPr kumimoji="1" lang="ja-JP" altLang="en-US"/>
              <a:t>第 </a:t>
            </a:r>
            <a:r>
              <a:rPr kumimoji="1" lang="en-US" altLang="ja-JP"/>
              <a:t>2 </a:t>
            </a:r>
            <a:r>
              <a:rPr kumimoji="1" lang="ja-JP" altLang="en-US"/>
              <a:t>レベル</a:t>
            </a:r>
            <a:endParaRPr kumimoji="1" lang="en-US" altLang="ja-JP"/>
          </a:p>
        </p:txBody>
      </p:sp>
      <p:sp>
        <p:nvSpPr>
          <p:cNvPr id="5" name="テキスト プレースホルダー 3">
            <a:extLst>
              <a:ext uri="{FF2B5EF4-FFF2-40B4-BE49-F238E27FC236}">
                <a16:creationId xmlns:a16="http://schemas.microsoft.com/office/drawing/2014/main" id="{ABCE1062-4177-442F-AD3B-8B63C9EB7275}"/>
              </a:ext>
            </a:extLst>
          </p:cNvPr>
          <p:cNvSpPr txBox="1">
            <a:spLocks/>
          </p:cNvSpPr>
          <p:nvPr userDrawn="1"/>
        </p:nvSpPr>
        <p:spPr bwMode="gray">
          <a:xfrm>
            <a:off x="9964321" y="6561372"/>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spTree>
    <p:extLst>
      <p:ext uri="{BB962C8B-B14F-4D97-AF65-F5344CB8AC3E}">
        <p14:creationId xmlns:p14="http://schemas.microsoft.com/office/powerpoint/2010/main" val="307751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メッセージ部分行頭文字ver.2">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199556" y="136843"/>
            <a:ext cx="9505949" cy="369332"/>
          </a:xfrm>
          <a:prstGeom prst="rect">
            <a:avLst/>
          </a:prstGeom>
        </p:spPr>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0364"/>
          </a:xfrm>
          <a:prstGeom prst="rect">
            <a:avLst/>
          </a:prstGeom>
        </p:spPr>
        <p:txBody>
          <a:bodyPr/>
          <a:lstStyle>
            <a:lvl1pPr marL="0" indent="0">
              <a:spcAft>
                <a:spcPts val="0"/>
              </a:spcAft>
              <a:buClr>
                <a:schemeClr val="bg1"/>
              </a:buClr>
              <a:buSzPct val="25000"/>
              <a:buFont typeface="Arial" panose="020B0604020202020204" pitchFamily="34" charset="0"/>
              <a:buChar char="•"/>
              <a:defRPr sz="1800"/>
            </a:lvl1pPr>
            <a:lvl2pPr>
              <a:spcBef>
                <a:spcPts val="0"/>
              </a:spcBef>
              <a:defRPr/>
            </a:lvl2pPr>
            <a:lvl5pPr marL="18288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endParaRPr kumimoji="1" lang="en-US" altLang="ja-JP"/>
          </a:p>
        </p:txBody>
      </p:sp>
      <p:sp>
        <p:nvSpPr>
          <p:cNvPr id="5" name="テキスト プレースホルダー 3">
            <a:extLst>
              <a:ext uri="{FF2B5EF4-FFF2-40B4-BE49-F238E27FC236}">
                <a16:creationId xmlns:a16="http://schemas.microsoft.com/office/drawing/2014/main" id="{8B0903E9-741C-4F3E-96AA-A775DF2BF2A7}"/>
              </a:ext>
            </a:extLst>
          </p:cNvPr>
          <p:cNvSpPr txBox="1">
            <a:spLocks/>
          </p:cNvSpPr>
          <p:nvPr userDrawn="1"/>
        </p:nvSpPr>
        <p:spPr bwMode="gray">
          <a:xfrm>
            <a:off x="4757890" y="6613157"/>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cxnSp>
        <p:nvCxnSpPr>
          <p:cNvPr id="10" name="直線コネクタ 9">
            <a:extLst>
              <a:ext uri="{FF2B5EF4-FFF2-40B4-BE49-F238E27FC236}">
                <a16:creationId xmlns:a16="http://schemas.microsoft.com/office/drawing/2014/main" id="{BA86B77A-3119-43AD-A59D-93CAF87EEEB1}"/>
              </a:ext>
            </a:extLst>
          </p:cNvPr>
          <p:cNvCxnSpPr>
            <a:cxnSpLocks/>
          </p:cNvCxnSpPr>
          <p:nvPr userDrawn="1"/>
        </p:nvCxnSpPr>
        <p:spPr>
          <a:xfrm>
            <a:off x="199556" y="6525344"/>
            <a:ext cx="95059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65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中央揃え">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42950" y="1996963"/>
            <a:ext cx="8420100" cy="1797271"/>
          </a:xfrm>
          <a:prstGeom prst="rect">
            <a:avLst/>
          </a:prstGeom>
        </p:spPr>
        <p:txBody>
          <a:bodyPr anchor="ctr">
            <a:normAutofit/>
          </a:bodyPr>
          <a:lstStyle>
            <a:lvl1pPr algn="ctr">
              <a:defRPr sz="2800" b="1"/>
            </a:lvl1pPr>
          </a:lstStyle>
          <a:p>
            <a:r>
              <a:rPr lang="ja-JP" altLang="en-US"/>
              <a:t>マスター タイトルの書式設定</a:t>
            </a:r>
            <a:endParaRPr lang="en-US"/>
          </a:p>
        </p:txBody>
      </p:sp>
      <p:sp>
        <p:nvSpPr>
          <p:cNvPr id="3" name="Subtitle 2"/>
          <p:cNvSpPr>
            <a:spLocks noGrp="1"/>
          </p:cNvSpPr>
          <p:nvPr>
            <p:ph type="subTitle" idx="1"/>
          </p:nvPr>
        </p:nvSpPr>
        <p:spPr bwMode="gray">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p>
        </p:txBody>
      </p:sp>
      <p:grpSp>
        <p:nvGrpSpPr>
          <p:cNvPr id="5" name="グループ化 4"/>
          <p:cNvGrpSpPr/>
          <p:nvPr userDrawn="1"/>
        </p:nvGrpSpPr>
        <p:grpSpPr bwMode="gray">
          <a:xfrm>
            <a:off x="198089" y="1153839"/>
            <a:ext cx="9505951" cy="5040000"/>
            <a:chOff x="198089" y="1153839"/>
            <a:chExt cx="9505951" cy="5040000"/>
          </a:xfrm>
        </p:grpSpPr>
        <p:grpSp>
          <p:nvGrpSpPr>
            <p:cNvPr id="6" name="Group 40"/>
            <p:cNvGrpSpPr>
              <a:grpSpLocks/>
            </p:cNvGrpSpPr>
            <p:nvPr userDrawn="1"/>
          </p:nvGrpSpPr>
          <p:grpSpPr bwMode="gray">
            <a:xfrm>
              <a:off x="198089" y="1153839"/>
              <a:ext cx="9359903" cy="5040000"/>
              <a:chOff x="397" y="737"/>
              <a:chExt cx="5896" cy="3447"/>
            </a:xfrm>
          </p:grpSpPr>
          <p:sp>
            <p:nvSpPr>
              <p:cNvPr id="45"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2"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8"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9"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0"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8"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9" name="グループ化 8"/>
            <p:cNvGrpSpPr/>
            <p:nvPr userDrawn="1"/>
          </p:nvGrpSpPr>
          <p:grpSpPr bwMode="gray">
            <a:xfrm>
              <a:off x="198089" y="1295486"/>
              <a:ext cx="9504000" cy="4897176"/>
              <a:chOff x="198089" y="1295486"/>
              <a:chExt cx="9504000" cy="4897176"/>
            </a:xfrm>
          </p:grpSpPr>
          <p:sp>
            <p:nvSpPr>
              <p:cNvPr id="10"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2"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3"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4"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5"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6"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7"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2"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4"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spTree>
    <p:extLst>
      <p:ext uri="{BB962C8B-B14F-4D97-AF65-F5344CB8AC3E}">
        <p14:creationId xmlns:p14="http://schemas.microsoft.com/office/powerpoint/2010/main" val="310331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表紙：中央揃え">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42950" y="1996963"/>
            <a:ext cx="8420100" cy="1797271"/>
          </a:xfrm>
          <a:prstGeom prst="rect">
            <a:avLst/>
          </a:prstGeom>
        </p:spPr>
        <p:txBody>
          <a:bodyPr anchor="ctr">
            <a:normAutofit/>
          </a:bodyPr>
          <a:lstStyle>
            <a:lvl1pPr algn="ctr">
              <a:defRPr sz="2800" b="1"/>
            </a:lvl1pPr>
          </a:lstStyle>
          <a:p>
            <a:r>
              <a:rPr lang="ja-JP" altLang="en-US"/>
              <a:t>マスター タイトルの書式設定</a:t>
            </a:r>
            <a:endParaRPr lang="en-US"/>
          </a:p>
        </p:txBody>
      </p:sp>
      <p:sp>
        <p:nvSpPr>
          <p:cNvPr id="3" name="Subtitle 2"/>
          <p:cNvSpPr>
            <a:spLocks noGrp="1"/>
          </p:cNvSpPr>
          <p:nvPr>
            <p:ph type="subTitle" idx="1"/>
          </p:nvPr>
        </p:nvSpPr>
        <p:spPr bwMode="gray">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p>
        </p:txBody>
      </p:sp>
      <p:grpSp>
        <p:nvGrpSpPr>
          <p:cNvPr id="5" name="グループ化 4"/>
          <p:cNvGrpSpPr/>
          <p:nvPr userDrawn="1"/>
        </p:nvGrpSpPr>
        <p:grpSpPr bwMode="gray">
          <a:xfrm>
            <a:off x="198089" y="1153839"/>
            <a:ext cx="9505951" cy="5040000"/>
            <a:chOff x="198089" y="1153839"/>
            <a:chExt cx="9505951" cy="5040000"/>
          </a:xfrm>
        </p:grpSpPr>
        <p:grpSp>
          <p:nvGrpSpPr>
            <p:cNvPr id="6" name="Group 40"/>
            <p:cNvGrpSpPr>
              <a:grpSpLocks/>
            </p:cNvGrpSpPr>
            <p:nvPr userDrawn="1"/>
          </p:nvGrpSpPr>
          <p:grpSpPr bwMode="gray">
            <a:xfrm>
              <a:off x="198089" y="1153839"/>
              <a:ext cx="9359903" cy="5040000"/>
              <a:chOff x="397" y="737"/>
              <a:chExt cx="5896" cy="3447"/>
            </a:xfrm>
          </p:grpSpPr>
          <p:sp>
            <p:nvSpPr>
              <p:cNvPr id="45"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2"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8"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9"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0"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8"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9" name="グループ化 8"/>
            <p:cNvGrpSpPr/>
            <p:nvPr userDrawn="1"/>
          </p:nvGrpSpPr>
          <p:grpSpPr bwMode="gray">
            <a:xfrm>
              <a:off x="198089" y="1295486"/>
              <a:ext cx="9504000" cy="4897176"/>
              <a:chOff x="198089" y="1295486"/>
              <a:chExt cx="9504000" cy="4897176"/>
            </a:xfrm>
          </p:grpSpPr>
          <p:sp>
            <p:nvSpPr>
              <p:cNvPr id="10"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2"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3"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4"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5"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6"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7"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2"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4"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sp>
        <p:nvSpPr>
          <p:cNvPr id="113" name="正方形/長方形 112">
            <a:extLst>
              <a:ext uri="{FF2B5EF4-FFF2-40B4-BE49-F238E27FC236}">
                <a16:creationId xmlns:a16="http://schemas.microsoft.com/office/drawing/2014/main" id="{1FFB9D90-0CF5-4C7D-8608-ADD004F61066}"/>
              </a:ext>
            </a:extLst>
          </p:cNvPr>
          <p:cNvSpPr/>
          <p:nvPr userDrawn="1"/>
        </p:nvSpPr>
        <p:spPr bwMode="gray">
          <a:xfrm>
            <a:off x="128464" y="6392622"/>
            <a:ext cx="9685076" cy="46537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14" name="正方形/長方形 113">
            <a:extLst>
              <a:ext uri="{FF2B5EF4-FFF2-40B4-BE49-F238E27FC236}">
                <a16:creationId xmlns:a16="http://schemas.microsoft.com/office/drawing/2014/main" id="{1F9860F3-8E8A-40BE-B47D-A494C46866F7}"/>
              </a:ext>
            </a:extLst>
          </p:cNvPr>
          <p:cNvSpPr/>
          <p:nvPr userDrawn="1"/>
        </p:nvSpPr>
        <p:spPr bwMode="gray">
          <a:xfrm>
            <a:off x="164468" y="5987250"/>
            <a:ext cx="1956432" cy="720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15" name="テキスト プレースホルダー 3">
            <a:extLst>
              <a:ext uri="{FF2B5EF4-FFF2-40B4-BE49-F238E27FC236}">
                <a16:creationId xmlns:a16="http://schemas.microsoft.com/office/drawing/2014/main" id="{BBB3ACFE-D08E-4E44-A537-E61B594D8506}"/>
              </a:ext>
            </a:extLst>
          </p:cNvPr>
          <p:cNvSpPr txBox="1">
            <a:spLocks/>
          </p:cNvSpPr>
          <p:nvPr userDrawn="1"/>
        </p:nvSpPr>
        <p:spPr bwMode="gray">
          <a:xfrm>
            <a:off x="4758361" y="6508307"/>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solidFill>
                  <a:schemeClr val="bg1"/>
                </a:solidFill>
              </a:rPr>
              <a:pPr algn="ctr"/>
              <a:t>‹#›</a:t>
            </a:fld>
            <a:endParaRPr lang="ja-JP" altLang="en-US" sz="1200">
              <a:solidFill>
                <a:schemeClr val="bg1"/>
              </a:solidFill>
            </a:endParaRPr>
          </a:p>
        </p:txBody>
      </p:sp>
    </p:spTree>
    <p:extLst>
      <p:ext uri="{BB962C8B-B14F-4D97-AF65-F5344CB8AC3E}">
        <p14:creationId xmlns:p14="http://schemas.microsoft.com/office/powerpoint/2010/main" val="428006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表紙:左寄せ">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630238" y="1996963"/>
            <a:ext cx="8420100" cy="1797271"/>
          </a:xfrm>
          <a:prstGeom prst="rect">
            <a:avLst/>
          </a:prstGeom>
        </p:spPr>
        <p:txBody>
          <a:bodyPr anchor="ctr">
            <a:normAutofit/>
          </a:bodyPr>
          <a:lstStyle>
            <a:lvl1pPr algn="l">
              <a:defRPr sz="2800" b="1"/>
            </a:lvl1pPr>
          </a:lstStyle>
          <a:p>
            <a:r>
              <a:rPr lang="ja-JP" altLang="en-US"/>
              <a:t>マスター タイトルの書式設定</a:t>
            </a:r>
            <a:endParaRPr lang="en-US"/>
          </a:p>
        </p:txBody>
      </p:sp>
      <p:sp>
        <p:nvSpPr>
          <p:cNvPr id="3" name="Subtitle 2"/>
          <p:cNvSpPr>
            <a:spLocks noGrp="1"/>
          </p:cNvSpPr>
          <p:nvPr>
            <p:ph type="subTitle" idx="1"/>
          </p:nvPr>
        </p:nvSpPr>
        <p:spPr bwMode="gray">
          <a:xfrm>
            <a:off x="630238" y="4159085"/>
            <a:ext cx="7429500" cy="1655762"/>
          </a:xfrm>
          <a:prstGeom prst="rect">
            <a:avLst/>
          </a:prstGeom>
        </p:spPr>
        <p:txBody>
          <a:bodyPr anchor="ctr">
            <a:normAutofit/>
          </a:bodyPr>
          <a:lstStyle>
            <a:lvl1pPr marL="0" indent="0" algn="l">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lgn="l">
              <a:defRPr sz="2000" b="1"/>
            </a:lvl1pPr>
          </a:lstStyle>
          <a:p>
            <a:pPr lvl="0"/>
            <a:r>
              <a:rPr kumimoji="1" lang="ja-JP" altLang="en-US"/>
              <a:t>マスター テキストの書式設定</a:t>
            </a:r>
          </a:p>
        </p:txBody>
      </p:sp>
      <p:sp>
        <p:nvSpPr>
          <p:cNvPr id="114" name="正方形/長方形 113">
            <a:extLst>
              <a:ext uri="{FF2B5EF4-FFF2-40B4-BE49-F238E27FC236}">
                <a16:creationId xmlns:a16="http://schemas.microsoft.com/office/drawing/2014/main" id="{1F9860F3-8E8A-40BE-B47D-A494C46866F7}"/>
              </a:ext>
            </a:extLst>
          </p:cNvPr>
          <p:cNvSpPr/>
          <p:nvPr userDrawn="1"/>
        </p:nvSpPr>
        <p:spPr bwMode="gray">
          <a:xfrm>
            <a:off x="164468" y="5987250"/>
            <a:ext cx="1956432" cy="720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373651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bwMode="gray">
          <a:xfrm>
            <a:off x="199556" y="136843"/>
            <a:ext cx="9505949" cy="369332"/>
          </a:xfrm>
          <a:prstGeom prst="rect">
            <a:avLst/>
          </a:prstGeom>
        </p:spPr>
        <p:txBody>
          <a:bodyPr/>
          <a:lstStyle/>
          <a:p>
            <a:r>
              <a:rPr lang="ja-JP" altLang="en-US"/>
              <a:t>マスター タイトルの書式設定</a:t>
            </a:r>
            <a:endParaRPr lang="en-US"/>
          </a:p>
        </p:txBody>
      </p:sp>
      <p:grpSp>
        <p:nvGrpSpPr>
          <p:cNvPr id="5" name="グループ化 4"/>
          <p:cNvGrpSpPr/>
          <p:nvPr userDrawn="1"/>
        </p:nvGrpSpPr>
        <p:grpSpPr bwMode="gray">
          <a:xfrm>
            <a:off x="198089" y="1153839"/>
            <a:ext cx="9505951" cy="5040000"/>
            <a:chOff x="198089" y="1153839"/>
            <a:chExt cx="9505951" cy="5040000"/>
          </a:xfrm>
        </p:grpSpPr>
        <p:grpSp>
          <p:nvGrpSpPr>
            <p:cNvPr id="6" name="Group 40"/>
            <p:cNvGrpSpPr>
              <a:grpSpLocks/>
            </p:cNvGrpSpPr>
            <p:nvPr userDrawn="1"/>
          </p:nvGrpSpPr>
          <p:grpSpPr bwMode="gray">
            <a:xfrm>
              <a:off x="198089" y="1153839"/>
              <a:ext cx="9359903" cy="5040000"/>
              <a:chOff x="397" y="737"/>
              <a:chExt cx="5896" cy="3447"/>
            </a:xfrm>
          </p:grpSpPr>
          <p:sp>
            <p:nvSpPr>
              <p:cNvPr id="44"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5"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2"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8"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9"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7"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8" name="グループ化 7"/>
            <p:cNvGrpSpPr/>
            <p:nvPr userDrawn="1"/>
          </p:nvGrpSpPr>
          <p:grpSpPr bwMode="gray">
            <a:xfrm>
              <a:off x="198089" y="1295486"/>
              <a:ext cx="9504000" cy="4897176"/>
              <a:chOff x="198089" y="1295486"/>
              <a:chExt cx="9504000" cy="4897176"/>
            </a:xfrm>
          </p:grpSpPr>
          <p:sp>
            <p:nvSpPr>
              <p:cNvPr id="9"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2"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3"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4"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5"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6"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7"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2"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sp>
        <p:nvSpPr>
          <p:cNvPr id="216" name="テキスト プレースホルダー 3">
            <a:extLst>
              <a:ext uri="{FF2B5EF4-FFF2-40B4-BE49-F238E27FC236}">
                <a16:creationId xmlns:a16="http://schemas.microsoft.com/office/drawing/2014/main" id="{F2347415-D895-4273-AB6F-3B623874B4A3}"/>
              </a:ext>
            </a:extLst>
          </p:cNvPr>
          <p:cNvSpPr txBox="1">
            <a:spLocks/>
          </p:cNvSpPr>
          <p:nvPr userDrawn="1"/>
        </p:nvSpPr>
        <p:spPr bwMode="gray">
          <a:xfrm>
            <a:off x="9964321" y="6525344"/>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sp>
        <p:nvSpPr>
          <p:cNvPr id="110" name="テキスト プレースホルダー 6">
            <a:extLst>
              <a:ext uri="{FF2B5EF4-FFF2-40B4-BE49-F238E27FC236}">
                <a16:creationId xmlns:a16="http://schemas.microsoft.com/office/drawing/2014/main" id="{F184C260-A303-41B9-878A-82A70FADADA6}"/>
              </a:ext>
            </a:extLst>
          </p:cNvPr>
          <p:cNvSpPr>
            <a:spLocks noGrp="1"/>
          </p:cNvSpPr>
          <p:nvPr>
            <p:ph type="body" sz="quarter" idx="13"/>
          </p:nvPr>
        </p:nvSpPr>
        <p:spPr bwMode="gray">
          <a:xfrm>
            <a:off x="200025" y="586042"/>
            <a:ext cx="9505950" cy="640364"/>
          </a:xfrm>
          <a:prstGeom prst="rect">
            <a:avLst/>
          </a:prstGeom>
        </p:spPr>
        <p:txBody>
          <a:bodyPr/>
          <a:lstStyle>
            <a:lvl1pPr marL="180000" indent="-180000">
              <a:spcAft>
                <a:spcPts val="600"/>
              </a:spcAft>
              <a:buFont typeface="Arial" panose="020B0604020202020204" pitchFamily="34" charset="0"/>
              <a:buChar char="•"/>
              <a:defRPr sz="1600"/>
            </a:lvl1pPr>
            <a:lvl5pPr marL="1828800" indent="0">
              <a:buNone/>
              <a:defRPr/>
            </a:lvl5pPr>
          </a:lstStyle>
          <a:p>
            <a:pPr lvl="0"/>
            <a:r>
              <a:rPr kumimoji="1" lang="ja-JP" altLang="en-US"/>
              <a:t>マスター テキストの書式設定</a:t>
            </a:r>
          </a:p>
          <a:p>
            <a:pPr lvl="0"/>
            <a:r>
              <a:rPr kumimoji="1" lang="ja-JP" altLang="en-US"/>
              <a:t>第 </a:t>
            </a:r>
            <a:r>
              <a:rPr kumimoji="1" lang="en-US" altLang="ja-JP"/>
              <a:t>2 </a:t>
            </a:r>
            <a:r>
              <a:rPr kumimoji="1" lang="ja-JP" altLang="en-US"/>
              <a:t>レベル</a:t>
            </a:r>
            <a:endParaRPr kumimoji="1" lang="en-US" altLang="ja-JP"/>
          </a:p>
        </p:txBody>
      </p:sp>
    </p:spTree>
    <p:extLst>
      <p:ext uri="{BB962C8B-B14F-4D97-AF65-F5344CB8AC3E}">
        <p14:creationId xmlns:p14="http://schemas.microsoft.com/office/powerpoint/2010/main" val="28403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3" name="グループ化 2"/>
          <p:cNvGrpSpPr/>
          <p:nvPr userDrawn="1"/>
        </p:nvGrpSpPr>
        <p:grpSpPr bwMode="gray">
          <a:xfrm>
            <a:off x="198089" y="1153839"/>
            <a:ext cx="9505951" cy="5040000"/>
            <a:chOff x="198089" y="1153839"/>
            <a:chExt cx="9505951" cy="5040000"/>
          </a:xfrm>
        </p:grpSpPr>
        <p:grpSp>
          <p:nvGrpSpPr>
            <p:cNvPr id="4" name="Group 40"/>
            <p:cNvGrpSpPr>
              <a:grpSpLocks/>
            </p:cNvGrpSpPr>
            <p:nvPr userDrawn="1"/>
          </p:nvGrpSpPr>
          <p:grpSpPr bwMode="gray">
            <a:xfrm>
              <a:off x="198089" y="1153839"/>
              <a:ext cx="9359903" cy="5040000"/>
              <a:chOff x="397" y="737"/>
              <a:chExt cx="5896" cy="3447"/>
            </a:xfrm>
          </p:grpSpPr>
          <p:sp>
            <p:nvSpPr>
              <p:cNvPr id="42"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4"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5"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2"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5"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6" name="グループ化 5"/>
            <p:cNvGrpSpPr/>
            <p:nvPr userDrawn="1"/>
          </p:nvGrpSpPr>
          <p:grpSpPr bwMode="gray">
            <a:xfrm>
              <a:off x="198089" y="1295486"/>
              <a:ext cx="9504000" cy="4897176"/>
              <a:chOff x="198089" y="1295486"/>
              <a:chExt cx="9504000" cy="4897176"/>
            </a:xfrm>
          </p:grpSpPr>
          <p:sp>
            <p:nvSpPr>
              <p:cNvPr id="7"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2"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3"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4"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5"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6"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7"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sp>
        <p:nvSpPr>
          <p:cNvPr id="108" name="正方形/長方形 107">
            <a:extLst>
              <a:ext uri="{FF2B5EF4-FFF2-40B4-BE49-F238E27FC236}">
                <a16:creationId xmlns:a16="http://schemas.microsoft.com/office/drawing/2014/main" id="{2F04C2CD-5D05-4859-94C2-50CAA83DA3C6}"/>
              </a:ext>
            </a:extLst>
          </p:cNvPr>
          <p:cNvSpPr/>
          <p:nvPr userDrawn="1"/>
        </p:nvSpPr>
        <p:spPr bwMode="gray">
          <a:xfrm>
            <a:off x="198088" y="368660"/>
            <a:ext cx="9579443" cy="29549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10" name="テキスト プレースホルダー 3">
            <a:extLst>
              <a:ext uri="{FF2B5EF4-FFF2-40B4-BE49-F238E27FC236}">
                <a16:creationId xmlns:a16="http://schemas.microsoft.com/office/drawing/2014/main" id="{2E442112-7A70-4856-9832-94CF129E7727}"/>
              </a:ext>
            </a:extLst>
          </p:cNvPr>
          <p:cNvSpPr txBox="1">
            <a:spLocks/>
          </p:cNvSpPr>
          <p:nvPr userDrawn="1"/>
        </p:nvSpPr>
        <p:spPr bwMode="gray">
          <a:xfrm>
            <a:off x="9964321" y="6525368"/>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spTree>
    <p:extLst>
      <p:ext uri="{BB962C8B-B14F-4D97-AF65-F5344CB8AC3E}">
        <p14:creationId xmlns:p14="http://schemas.microsoft.com/office/powerpoint/2010/main" val="410193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96963"/>
            <a:ext cx="8420100" cy="1797271"/>
          </a:xfrm>
          <a:prstGeom prst="rect">
            <a:avLst/>
          </a:prstGeom>
        </p:spPr>
        <p:txBody>
          <a:bodyPr anchor="ctr">
            <a:normAutofit/>
          </a:bodyPr>
          <a:lstStyle>
            <a:lvl1pPr algn="ctr">
              <a:defRPr sz="2800" b="1"/>
            </a:lvl1pPr>
          </a:lstStyle>
          <a:p>
            <a:r>
              <a:rPr lang="ja-JP" altLang="en-US"/>
              <a:t>マスター タイトルの書式設定</a:t>
            </a:r>
            <a:endParaRPr lang="en-US"/>
          </a:p>
        </p:txBody>
      </p:sp>
      <p:sp>
        <p:nvSpPr>
          <p:cNvPr id="3" name="Subtitle 2"/>
          <p:cNvSpPr>
            <a:spLocks noGrp="1"/>
          </p:cNvSpPr>
          <p:nvPr>
            <p:ph type="subTitle" idx="1"/>
          </p:nvPr>
        </p:nvSpPr>
        <p:spPr>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7" name="テキスト プレースホルダー 6"/>
          <p:cNvSpPr>
            <a:spLocks noGrp="1"/>
          </p:cNvSpPr>
          <p:nvPr>
            <p:ph type="body" sz="quarter" idx="13"/>
          </p:nvPr>
        </p:nvSpPr>
        <p:spPr>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p>
        </p:txBody>
      </p:sp>
      <p:grpSp>
        <p:nvGrpSpPr>
          <p:cNvPr id="5" name="グループ化 4"/>
          <p:cNvGrpSpPr/>
          <p:nvPr userDrawn="1"/>
        </p:nvGrpSpPr>
        <p:grpSpPr>
          <a:xfrm>
            <a:off x="198089" y="1153839"/>
            <a:ext cx="9505951" cy="5040000"/>
            <a:chOff x="198089" y="1153839"/>
            <a:chExt cx="9505951" cy="5040000"/>
          </a:xfrm>
        </p:grpSpPr>
        <p:grpSp>
          <p:nvGrpSpPr>
            <p:cNvPr id="6" name="Group 40"/>
            <p:cNvGrpSpPr>
              <a:grpSpLocks/>
            </p:cNvGrpSpPr>
            <p:nvPr userDrawn="1"/>
          </p:nvGrpSpPr>
          <p:grpSpPr bwMode="auto">
            <a:xfrm>
              <a:off x="198089" y="1153839"/>
              <a:ext cx="9359903" cy="5040000"/>
              <a:chOff x="397" y="737"/>
              <a:chExt cx="5896" cy="3447"/>
            </a:xfrm>
          </p:grpSpPr>
          <p:sp>
            <p:nvSpPr>
              <p:cNvPr id="45" name="Line 41"/>
              <p:cNvSpPr>
                <a:spLocks noChangeShapeType="1"/>
              </p:cNvSpPr>
              <p:nvPr userDrawn="1"/>
            </p:nvSpPr>
            <p:spPr bwMode="auto">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42"/>
              <p:cNvSpPr>
                <a:spLocks noChangeShapeType="1"/>
              </p:cNvSpPr>
              <p:nvPr userDrawn="1"/>
            </p:nvSpPr>
            <p:spPr bwMode="auto">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43"/>
              <p:cNvSpPr>
                <a:spLocks noChangeShapeType="1"/>
              </p:cNvSpPr>
              <p:nvPr userDrawn="1"/>
            </p:nvSpPr>
            <p:spPr bwMode="auto">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44"/>
              <p:cNvSpPr>
                <a:spLocks noChangeShapeType="1"/>
              </p:cNvSpPr>
              <p:nvPr userDrawn="1"/>
            </p:nvSpPr>
            <p:spPr bwMode="auto">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45"/>
              <p:cNvSpPr>
                <a:spLocks noChangeShapeType="1"/>
              </p:cNvSpPr>
              <p:nvPr userDrawn="1"/>
            </p:nvSpPr>
            <p:spPr bwMode="auto">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46"/>
              <p:cNvSpPr>
                <a:spLocks noChangeShapeType="1"/>
              </p:cNvSpPr>
              <p:nvPr userDrawn="1"/>
            </p:nvSpPr>
            <p:spPr bwMode="auto">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47"/>
              <p:cNvSpPr>
                <a:spLocks noChangeShapeType="1"/>
              </p:cNvSpPr>
              <p:nvPr userDrawn="1"/>
            </p:nvSpPr>
            <p:spPr bwMode="auto">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2" name="Line 48"/>
              <p:cNvSpPr>
                <a:spLocks noChangeShapeType="1"/>
              </p:cNvSpPr>
              <p:nvPr userDrawn="1"/>
            </p:nvSpPr>
            <p:spPr bwMode="auto">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49"/>
              <p:cNvSpPr>
                <a:spLocks noChangeShapeType="1"/>
              </p:cNvSpPr>
              <p:nvPr userDrawn="1"/>
            </p:nvSpPr>
            <p:spPr bwMode="auto">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50"/>
              <p:cNvSpPr>
                <a:spLocks noChangeShapeType="1"/>
              </p:cNvSpPr>
              <p:nvPr userDrawn="1"/>
            </p:nvSpPr>
            <p:spPr bwMode="auto">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51"/>
              <p:cNvSpPr>
                <a:spLocks noChangeShapeType="1"/>
              </p:cNvSpPr>
              <p:nvPr userDrawn="1"/>
            </p:nvSpPr>
            <p:spPr bwMode="auto">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52"/>
              <p:cNvSpPr>
                <a:spLocks noChangeShapeType="1"/>
              </p:cNvSpPr>
              <p:nvPr userDrawn="1"/>
            </p:nvSpPr>
            <p:spPr bwMode="auto">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53"/>
              <p:cNvSpPr>
                <a:spLocks noChangeShapeType="1"/>
              </p:cNvSpPr>
              <p:nvPr userDrawn="1"/>
            </p:nvSpPr>
            <p:spPr bwMode="auto">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54"/>
              <p:cNvSpPr>
                <a:spLocks noChangeShapeType="1"/>
              </p:cNvSpPr>
              <p:nvPr userDrawn="1"/>
            </p:nvSpPr>
            <p:spPr bwMode="auto">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55"/>
              <p:cNvSpPr>
                <a:spLocks noChangeShapeType="1"/>
              </p:cNvSpPr>
              <p:nvPr userDrawn="1"/>
            </p:nvSpPr>
            <p:spPr bwMode="auto">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56"/>
              <p:cNvSpPr>
                <a:spLocks noChangeShapeType="1"/>
              </p:cNvSpPr>
              <p:nvPr userDrawn="1"/>
            </p:nvSpPr>
            <p:spPr bwMode="auto">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57"/>
              <p:cNvSpPr>
                <a:spLocks noChangeShapeType="1"/>
              </p:cNvSpPr>
              <p:nvPr userDrawn="1"/>
            </p:nvSpPr>
            <p:spPr bwMode="auto">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58"/>
              <p:cNvSpPr>
                <a:spLocks noChangeShapeType="1"/>
              </p:cNvSpPr>
              <p:nvPr userDrawn="1"/>
            </p:nvSpPr>
            <p:spPr bwMode="auto">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59"/>
              <p:cNvSpPr>
                <a:spLocks noChangeShapeType="1"/>
              </p:cNvSpPr>
              <p:nvPr userDrawn="1"/>
            </p:nvSpPr>
            <p:spPr bwMode="auto">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60"/>
              <p:cNvSpPr>
                <a:spLocks noChangeShapeType="1"/>
              </p:cNvSpPr>
              <p:nvPr userDrawn="1"/>
            </p:nvSpPr>
            <p:spPr bwMode="auto">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61"/>
              <p:cNvSpPr>
                <a:spLocks noChangeShapeType="1"/>
              </p:cNvSpPr>
              <p:nvPr userDrawn="1"/>
            </p:nvSpPr>
            <p:spPr bwMode="auto">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62"/>
              <p:cNvSpPr>
                <a:spLocks noChangeShapeType="1"/>
              </p:cNvSpPr>
              <p:nvPr userDrawn="1"/>
            </p:nvSpPr>
            <p:spPr bwMode="auto">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63"/>
              <p:cNvSpPr>
                <a:spLocks noChangeShapeType="1"/>
              </p:cNvSpPr>
              <p:nvPr userDrawn="1"/>
            </p:nvSpPr>
            <p:spPr bwMode="auto">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64"/>
              <p:cNvSpPr>
                <a:spLocks noChangeShapeType="1"/>
              </p:cNvSpPr>
              <p:nvPr userDrawn="1"/>
            </p:nvSpPr>
            <p:spPr bwMode="auto">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65"/>
              <p:cNvSpPr>
                <a:spLocks noChangeShapeType="1"/>
              </p:cNvSpPr>
              <p:nvPr userDrawn="1"/>
            </p:nvSpPr>
            <p:spPr bwMode="auto">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66"/>
              <p:cNvSpPr>
                <a:spLocks noChangeShapeType="1"/>
              </p:cNvSpPr>
              <p:nvPr userDrawn="1"/>
            </p:nvSpPr>
            <p:spPr bwMode="auto">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67"/>
              <p:cNvSpPr>
                <a:spLocks noChangeShapeType="1"/>
              </p:cNvSpPr>
              <p:nvPr userDrawn="1"/>
            </p:nvSpPr>
            <p:spPr bwMode="auto">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68"/>
              <p:cNvSpPr>
                <a:spLocks noChangeShapeType="1"/>
              </p:cNvSpPr>
              <p:nvPr userDrawn="1"/>
            </p:nvSpPr>
            <p:spPr bwMode="auto">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69"/>
              <p:cNvSpPr>
                <a:spLocks noChangeShapeType="1"/>
              </p:cNvSpPr>
              <p:nvPr userDrawn="1"/>
            </p:nvSpPr>
            <p:spPr bwMode="auto">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70"/>
              <p:cNvSpPr>
                <a:spLocks noChangeShapeType="1"/>
              </p:cNvSpPr>
              <p:nvPr userDrawn="1"/>
            </p:nvSpPr>
            <p:spPr bwMode="auto">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71"/>
              <p:cNvSpPr>
                <a:spLocks noChangeShapeType="1"/>
              </p:cNvSpPr>
              <p:nvPr userDrawn="1"/>
            </p:nvSpPr>
            <p:spPr bwMode="auto">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72"/>
              <p:cNvSpPr>
                <a:spLocks noChangeShapeType="1"/>
              </p:cNvSpPr>
              <p:nvPr userDrawn="1"/>
            </p:nvSpPr>
            <p:spPr bwMode="auto">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73"/>
              <p:cNvSpPr>
                <a:spLocks noChangeShapeType="1"/>
              </p:cNvSpPr>
              <p:nvPr userDrawn="1"/>
            </p:nvSpPr>
            <p:spPr bwMode="auto">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74"/>
              <p:cNvSpPr>
                <a:spLocks noChangeShapeType="1"/>
              </p:cNvSpPr>
              <p:nvPr userDrawn="1"/>
            </p:nvSpPr>
            <p:spPr bwMode="auto">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75"/>
              <p:cNvSpPr>
                <a:spLocks noChangeShapeType="1"/>
              </p:cNvSpPr>
              <p:nvPr userDrawn="1"/>
            </p:nvSpPr>
            <p:spPr bwMode="auto">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76"/>
              <p:cNvSpPr>
                <a:spLocks noChangeShapeType="1"/>
              </p:cNvSpPr>
              <p:nvPr userDrawn="1"/>
            </p:nvSpPr>
            <p:spPr bwMode="auto">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77"/>
              <p:cNvSpPr>
                <a:spLocks noChangeShapeType="1"/>
              </p:cNvSpPr>
              <p:nvPr userDrawn="1"/>
            </p:nvSpPr>
            <p:spPr bwMode="auto">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78"/>
              <p:cNvSpPr>
                <a:spLocks noChangeShapeType="1"/>
              </p:cNvSpPr>
              <p:nvPr userDrawn="1"/>
            </p:nvSpPr>
            <p:spPr bwMode="auto">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79"/>
              <p:cNvSpPr>
                <a:spLocks noChangeShapeType="1"/>
              </p:cNvSpPr>
              <p:nvPr userDrawn="1"/>
            </p:nvSpPr>
            <p:spPr bwMode="auto">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80"/>
              <p:cNvSpPr>
                <a:spLocks noChangeShapeType="1"/>
              </p:cNvSpPr>
              <p:nvPr userDrawn="1"/>
            </p:nvSpPr>
            <p:spPr bwMode="auto">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81"/>
              <p:cNvSpPr>
                <a:spLocks noChangeShapeType="1"/>
              </p:cNvSpPr>
              <p:nvPr userDrawn="1"/>
            </p:nvSpPr>
            <p:spPr bwMode="auto">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82"/>
              <p:cNvSpPr>
                <a:spLocks noChangeShapeType="1"/>
              </p:cNvSpPr>
              <p:nvPr userDrawn="1"/>
            </p:nvSpPr>
            <p:spPr bwMode="auto">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83"/>
              <p:cNvSpPr>
                <a:spLocks noChangeShapeType="1"/>
              </p:cNvSpPr>
              <p:nvPr userDrawn="1"/>
            </p:nvSpPr>
            <p:spPr bwMode="auto">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84"/>
              <p:cNvSpPr>
                <a:spLocks noChangeShapeType="1"/>
              </p:cNvSpPr>
              <p:nvPr userDrawn="1"/>
            </p:nvSpPr>
            <p:spPr bwMode="auto">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85"/>
              <p:cNvSpPr>
                <a:spLocks noChangeShapeType="1"/>
              </p:cNvSpPr>
              <p:nvPr userDrawn="1"/>
            </p:nvSpPr>
            <p:spPr bwMode="auto">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86"/>
              <p:cNvSpPr>
                <a:spLocks noChangeShapeType="1"/>
              </p:cNvSpPr>
              <p:nvPr userDrawn="1"/>
            </p:nvSpPr>
            <p:spPr bwMode="auto">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87"/>
              <p:cNvSpPr>
                <a:spLocks noChangeShapeType="1"/>
              </p:cNvSpPr>
              <p:nvPr userDrawn="1"/>
            </p:nvSpPr>
            <p:spPr bwMode="auto">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88"/>
              <p:cNvSpPr>
                <a:spLocks noChangeShapeType="1"/>
              </p:cNvSpPr>
              <p:nvPr userDrawn="1"/>
            </p:nvSpPr>
            <p:spPr bwMode="auto">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89"/>
              <p:cNvSpPr>
                <a:spLocks noChangeShapeType="1"/>
              </p:cNvSpPr>
              <p:nvPr userDrawn="1"/>
            </p:nvSpPr>
            <p:spPr bwMode="auto">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90"/>
              <p:cNvSpPr>
                <a:spLocks noChangeShapeType="1"/>
              </p:cNvSpPr>
              <p:nvPr userDrawn="1"/>
            </p:nvSpPr>
            <p:spPr bwMode="auto">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91"/>
              <p:cNvSpPr>
                <a:spLocks noChangeShapeType="1"/>
              </p:cNvSpPr>
              <p:nvPr userDrawn="1"/>
            </p:nvSpPr>
            <p:spPr bwMode="auto">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92"/>
              <p:cNvSpPr>
                <a:spLocks noChangeShapeType="1"/>
              </p:cNvSpPr>
              <p:nvPr userDrawn="1"/>
            </p:nvSpPr>
            <p:spPr bwMode="auto">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93"/>
              <p:cNvSpPr>
                <a:spLocks noChangeShapeType="1"/>
              </p:cNvSpPr>
              <p:nvPr userDrawn="1"/>
            </p:nvSpPr>
            <p:spPr bwMode="auto">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94"/>
              <p:cNvSpPr>
                <a:spLocks noChangeShapeType="1"/>
              </p:cNvSpPr>
              <p:nvPr userDrawn="1"/>
            </p:nvSpPr>
            <p:spPr bwMode="auto">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95"/>
              <p:cNvSpPr>
                <a:spLocks noChangeShapeType="1"/>
              </p:cNvSpPr>
              <p:nvPr userDrawn="1"/>
            </p:nvSpPr>
            <p:spPr bwMode="auto">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96"/>
              <p:cNvSpPr>
                <a:spLocks noChangeShapeType="1"/>
              </p:cNvSpPr>
              <p:nvPr userDrawn="1"/>
            </p:nvSpPr>
            <p:spPr bwMode="auto">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97"/>
              <p:cNvSpPr>
                <a:spLocks noChangeShapeType="1"/>
              </p:cNvSpPr>
              <p:nvPr userDrawn="1"/>
            </p:nvSpPr>
            <p:spPr bwMode="auto">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8"/>
              <p:cNvSpPr>
                <a:spLocks noChangeShapeType="1"/>
              </p:cNvSpPr>
              <p:nvPr userDrawn="1"/>
            </p:nvSpPr>
            <p:spPr bwMode="auto">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99"/>
              <p:cNvSpPr>
                <a:spLocks noChangeShapeType="1"/>
              </p:cNvSpPr>
              <p:nvPr userDrawn="1"/>
            </p:nvSpPr>
            <p:spPr bwMode="auto">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100"/>
              <p:cNvSpPr>
                <a:spLocks noChangeShapeType="1"/>
              </p:cNvSpPr>
              <p:nvPr userDrawn="1"/>
            </p:nvSpPr>
            <p:spPr bwMode="auto">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9"/>
              <p:cNvSpPr>
                <a:spLocks noChangeShapeType="1"/>
              </p:cNvSpPr>
              <p:nvPr userDrawn="1"/>
            </p:nvSpPr>
            <p:spPr bwMode="auto">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9"/>
              <p:cNvSpPr>
                <a:spLocks noChangeShapeType="1"/>
              </p:cNvSpPr>
              <p:nvPr userDrawn="1"/>
            </p:nvSpPr>
            <p:spPr bwMode="auto">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99"/>
              <p:cNvSpPr>
                <a:spLocks noChangeShapeType="1"/>
              </p:cNvSpPr>
              <p:nvPr userDrawn="1"/>
            </p:nvSpPr>
            <p:spPr bwMode="auto">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8" name="Line 99"/>
              <p:cNvSpPr>
                <a:spLocks noChangeShapeType="1"/>
              </p:cNvSpPr>
              <p:nvPr userDrawn="1"/>
            </p:nvSpPr>
            <p:spPr bwMode="auto">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9" name="Line 99"/>
              <p:cNvSpPr>
                <a:spLocks noChangeShapeType="1"/>
              </p:cNvSpPr>
              <p:nvPr userDrawn="1"/>
            </p:nvSpPr>
            <p:spPr bwMode="auto">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0" name="Line 70"/>
              <p:cNvSpPr>
                <a:spLocks noChangeShapeType="1"/>
              </p:cNvSpPr>
              <p:nvPr userDrawn="1"/>
            </p:nvSpPr>
            <p:spPr bwMode="auto">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8" name="Rectangle 104"/>
            <p:cNvSpPr>
              <a:spLocks noChangeArrowheads="1"/>
            </p:cNvSpPr>
            <p:nvPr userDrawn="1"/>
          </p:nvSpPr>
          <p:spPr bwMode="auto">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9" name="グループ化 8"/>
            <p:cNvGrpSpPr/>
            <p:nvPr userDrawn="1"/>
          </p:nvGrpSpPr>
          <p:grpSpPr>
            <a:xfrm>
              <a:off x="198089" y="1295486"/>
              <a:ext cx="9504000" cy="4897176"/>
              <a:chOff x="198089" y="1295486"/>
              <a:chExt cx="9504000" cy="4897176"/>
            </a:xfrm>
          </p:grpSpPr>
          <p:sp>
            <p:nvSpPr>
              <p:cNvPr id="10" name="Line 4"/>
              <p:cNvSpPr>
                <a:spLocks noChangeShapeType="1"/>
              </p:cNvSpPr>
              <p:nvPr userDrawn="1"/>
            </p:nvSpPr>
            <p:spPr bwMode="auto">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 name="Line 5"/>
              <p:cNvSpPr>
                <a:spLocks noChangeShapeType="1"/>
              </p:cNvSpPr>
              <p:nvPr userDrawn="1"/>
            </p:nvSpPr>
            <p:spPr bwMode="auto">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2" name="Line 6"/>
              <p:cNvSpPr>
                <a:spLocks noChangeShapeType="1"/>
              </p:cNvSpPr>
              <p:nvPr userDrawn="1"/>
            </p:nvSpPr>
            <p:spPr bwMode="auto">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3" name="Line 7"/>
              <p:cNvSpPr>
                <a:spLocks noChangeShapeType="1"/>
              </p:cNvSpPr>
              <p:nvPr userDrawn="1"/>
            </p:nvSpPr>
            <p:spPr bwMode="auto">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4" name="Line 8"/>
              <p:cNvSpPr>
                <a:spLocks noChangeShapeType="1"/>
              </p:cNvSpPr>
              <p:nvPr userDrawn="1"/>
            </p:nvSpPr>
            <p:spPr bwMode="auto">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5" name="Line 9"/>
              <p:cNvSpPr>
                <a:spLocks noChangeShapeType="1"/>
              </p:cNvSpPr>
              <p:nvPr userDrawn="1"/>
            </p:nvSpPr>
            <p:spPr bwMode="auto">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6" name="Line 10"/>
              <p:cNvSpPr>
                <a:spLocks noChangeShapeType="1"/>
              </p:cNvSpPr>
              <p:nvPr userDrawn="1"/>
            </p:nvSpPr>
            <p:spPr bwMode="auto">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7" name="Line 11"/>
              <p:cNvSpPr>
                <a:spLocks noChangeShapeType="1"/>
              </p:cNvSpPr>
              <p:nvPr userDrawn="1"/>
            </p:nvSpPr>
            <p:spPr bwMode="auto">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12"/>
              <p:cNvSpPr>
                <a:spLocks noChangeShapeType="1"/>
              </p:cNvSpPr>
              <p:nvPr userDrawn="1"/>
            </p:nvSpPr>
            <p:spPr bwMode="auto">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13"/>
              <p:cNvSpPr>
                <a:spLocks noChangeShapeType="1"/>
              </p:cNvSpPr>
              <p:nvPr userDrawn="1"/>
            </p:nvSpPr>
            <p:spPr bwMode="auto">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14"/>
              <p:cNvSpPr>
                <a:spLocks noChangeShapeType="1"/>
              </p:cNvSpPr>
              <p:nvPr userDrawn="1"/>
            </p:nvSpPr>
            <p:spPr bwMode="auto">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15"/>
              <p:cNvSpPr>
                <a:spLocks noChangeShapeType="1"/>
              </p:cNvSpPr>
              <p:nvPr userDrawn="1"/>
            </p:nvSpPr>
            <p:spPr bwMode="auto">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16"/>
              <p:cNvSpPr>
                <a:spLocks noChangeShapeType="1"/>
              </p:cNvSpPr>
              <p:nvPr userDrawn="1"/>
            </p:nvSpPr>
            <p:spPr bwMode="auto">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17"/>
              <p:cNvSpPr>
                <a:spLocks noChangeShapeType="1"/>
              </p:cNvSpPr>
              <p:nvPr userDrawn="1"/>
            </p:nvSpPr>
            <p:spPr bwMode="auto">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18"/>
              <p:cNvSpPr>
                <a:spLocks noChangeShapeType="1"/>
              </p:cNvSpPr>
              <p:nvPr userDrawn="1"/>
            </p:nvSpPr>
            <p:spPr bwMode="auto">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19"/>
              <p:cNvSpPr>
                <a:spLocks noChangeShapeType="1"/>
              </p:cNvSpPr>
              <p:nvPr userDrawn="1"/>
            </p:nvSpPr>
            <p:spPr bwMode="auto">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20"/>
              <p:cNvSpPr>
                <a:spLocks noChangeShapeType="1"/>
              </p:cNvSpPr>
              <p:nvPr userDrawn="1"/>
            </p:nvSpPr>
            <p:spPr bwMode="auto">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21"/>
              <p:cNvSpPr>
                <a:spLocks noChangeShapeType="1"/>
              </p:cNvSpPr>
              <p:nvPr userDrawn="1"/>
            </p:nvSpPr>
            <p:spPr bwMode="auto">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22"/>
              <p:cNvSpPr>
                <a:spLocks noChangeShapeType="1"/>
              </p:cNvSpPr>
              <p:nvPr userDrawn="1"/>
            </p:nvSpPr>
            <p:spPr bwMode="auto">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23"/>
              <p:cNvSpPr>
                <a:spLocks noChangeShapeType="1"/>
              </p:cNvSpPr>
              <p:nvPr userDrawn="1"/>
            </p:nvSpPr>
            <p:spPr bwMode="auto">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24"/>
              <p:cNvSpPr>
                <a:spLocks noChangeShapeType="1"/>
              </p:cNvSpPr>
              <p:nvPr userDrawn="1"/>
            </p:nvSpPr>
            <p:spPr bwMode="auto">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25"/>
              <p:cNvSpPr>
                <a:spLocks noChangeShapeType="1"/>
              </p:cNvSpPr>
              <p:nvPr userDrawn="1"/>
            </p:nvSpPr>
            <p:spPr bwMode="auto">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26"/>
              <p:cNvSpPr>
                <a:spLocks noChangeShapeType="1"/>
              </p:cNvSpPr>
              <p:nvPr userDrawn="1"/>
            </p:nvSpPr>
            <p:spPr bwMode="auto">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28"/>
              <p:cNvSpPr>
                <a:spLocks noChangeShapeType="1"/>
              </p:cNvSpPr>
              <p:nvPr userDrawn="1"/>
            </p:nvSpPr>
            <p:spPr bwMode="auto">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29"/>
              <p:cNvSpPr>
                <a:spLocks noChangeShapeType="1"/>
              </p:cNvSpPr>
              <p:nvPr userDrawn="1"/>
            </p:nvSpPr>
            <p:spPr bwMode="auto">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30"/>
              <p:cNvSpPr>
                <a:spLocks noChangeShapeType="1"/>
              </p:cNvSpPr>
              <p:nvPr userDrawn="1"/>
            </p:nvSpPr>
            <p:spPr bwMode="auto">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31"/>
              <p:cNvSpPr>
                <a:spLocks noChangeShapeType="1"/>
              </p:cNvSpPr>
              <p:nvPr userDrawn="1"/>
            </p:nvSpPr>
            <p:spPr bwMode="auto">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32"/>
              <p:cNvSpPr>
                <a:spLocks noChangeShapeType="1"/>
              </p:cNvSpPr>
              <p:nvPr userDrawn="1"/>
            </p:nvSpPr>
            <p:spPr bwMode="auto">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33"/>
              <p:cNvSpPr>
                <a:spLocks noChangeShapeType="1"/>
              </p:cNvSpPr>
              <p:nvPr userDrawn="1"/>
            </p:nvSpPr>
            <p:spPr bwMode="auto">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34"/>
              <p:cNvSpPr>
                <a:spLocks noChangeShapeType="1"/>
              </p:cNvSpPr>
              <p:nvPr userDrawn="1"/>
            </p:nvSpPr>
            <p:spPr bwMode="auto">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35"/>
              <p:cNvSpPr>
                <a:spLocks noChangeShapeType="1"/>
              </p:cNvSpPr>
              <p:nvPr userDrawn="1"/>
            </p:nvSpPr>
            <p:spPr bwMode="auto">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36"/>
              <p:cNvSpPr>
                <a:spLocks noChangeShapeType="1"/>
              </p:cNvSpPr>
              <p:nvPr userDrawn="1"/>
            </p:nvSpPr>
            <p:spPr bwMode="auto">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2" name="Line 37"/>
              <p:cNvSpPr>
                <a:spLocks noChangeShapeType="1"/>
              </p:cNvSpPr>
              <p:nvPr userDrawn="1"/>
            </p:nvSpPr>
            <p:spPr bwMode="auto">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38"/>
              <p:cNvSpPr>
                <a:spLocks noChangeShapeType="1"/>
              </p:cNvSpPr>
              <p:nvPr userDrawn="1"/>
            </p:nvSpPr>
            <p:spPr bwMode="auto">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4" name="Line 39"/>
              <p:cNvSpPr>
                <a:spLocks noChangeShapeType="1"/>
              </p:cNvSpPr>
              <p:nvPr userDrawn="1"/>
            </p:nvSpPr>
            <p:spPr bwMode="auto">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spTree>
    <p:extLst>
      <p:ext uri="{BB962C8B-B14F-4D97-AF65-F5344CB8AC3E}">
        <p14:creationId xmlns:p14="http://schemas.microsoft.com/office/powerpoint/2010/main" val="117971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8" name="直線コネクタ 117">
            <a:extLst>
              <a:ext uri="{FF2B5EF4-FFF2-40B4-BE49-F238E27FC236}">
                <a16:creationId xmlns:a16="http://schemas.microsoft.com/office/drawing/2014/main" id="{F611991D-AF9E-4078-A374-6A93C386EA22}"/>
              </a:ext>
            </a:extLst>
          </p:cNvPr>
          <p:cNvCxnSpPr/>
          <p:nvPr userDrawn="1"/>
        </p:nvCxnSpPr>
        <p:spPr bwMode="gray">
          <a:xfrm>
            <a:off x="199556" y="515676"/>
            <a:ext cx="95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userDrawn="1"/>
        </p:nvGrpSpPr>
        <p:grpSpPr bwMode="gray">
          <a:xfrm>
            <a:off x="198089" y="1153839"/>
            <a:ext cx="9505951" cy="5040000"/>
            <a:chOff x="198089" y="1153839"/>
            <a:chExt cx="9505951" cy="5040000"/>
          </a:xfrm>
        </p:grpSpPr>
        <p:grpSp>
          <p:nvGrpSpPr>
            <p:cNvPr id="14" name="Group 40"/>
            <p:cNvGrpSpPr>
              <a:grpSpLocks/>
            </p:cNvGrpSpPr>
            <p:nvPr userDrawn="1"/>
          </p:nvGrpSpPr>
          <p:grpSpPr bwMode="gray">
            <a:xfrm>
              <a:off x="198089" y="1153839"/>
              <a:ext cx="9359903" cy="5040000"/>
              <a:chOff x="397" y="737"/>
              <a:chExt cx="5896" cy="3447"/>
            </a:xfrm>
          </p:grpSpPr>
          <p:sp>
            <p:nvSpPr>
              <p:cNvPr id="52" name="Line 41"/>
              <p:cNvSpPr>
                <a:spLocks noChangeShapeType="1"/>
              </p:cNvSpPr>
              <p:nvPr userDrawn="1"/>
            </p:nvSpPr>
            <p:spPr bwMode="gray">
              <a:xfrm>
                <a:off x="48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42"/>
              <p:cNvSpPr>
                <a:spLocks noChangeShapeType="1"/>
              </p:cNvSpPr>
              <p:nvPr userDrawn="1"/>
            </p:nvSpPr>
            <p:spPr bwMode="gray">
              <a:xfrm>
                <a:off x="57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43"/>
              <p:cNvSpPr>
                <a:spLocks noChangeShapeType="1"/>
              </p:cNvSpPr>
              <p:nvPr userDrawn="1"/>
            </p:nvSpPr>
            <p:spPr bwMode="gray">
              <a:xfrm>
                <a:off x="67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44"/>
              <p:cNvSpPr>
                <a:spLocks noChangeShapeType="1"/>
              </p:cNvSpPr>
              <p:nvPr userDrawn="1"/>
            </p:nvSpPr>
            <p:spPr bwMode="gray">
              <a:xfrm>
                <a:off x="76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45"/>
              <p:cNvSpPr>
                <a:spLocks noChangeShapeType="1"/>
              </p:cNvSpPr>
              <p:nvPr userDrawn="1"/>
            </p:nvSpPr>
            <p:spPr bwMode="gray">
              <a:xfrm>
                <a:off x="85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46"/>
              <p:cNvSpPr>
                <a:spLocks noChangeShapeType="1"/>
              </p:cNvSpPr>
              <p:nvPr userDrawn="1"/>
            </p:nvSpPr>
            <p:spPr bwMode="gray">
              <a:xfrm>
                <a:off x="94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47"/>
              <p:cNvSpPr>
                <a:spLocks noChangeShapeType="1"/>
              </p:cNvSpPr>
              <p:nvPr userDrawn="1"/>
            </p:nvSpPr>
            <p:spPr bwMode="gray">
              <a:xfrm>
                <a:off x="103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48"/>
              <p:cNvSpPr>
                <a:spLocks noChangeShapeType="1"/>
              </p:cNvSpPr>
              <p:nvPr userDrawn="1"/>
            </p:nvSpPr>
            <p:spPr bwMode="gray">
              <a:xfrm>
                <a:off x="112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49"/>
              <p:cNvSpPr>
                <a:spLocks noChangeShapeType="1"/>
              </p:cNvSpPr>
              <p:nvPr userDrawn="1"/>
            </p:nvSpPr>
            <p:spPr bwMode="gray">
              <a:xfrm>
                <a:off x="121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50"/>
              <p:cNvSpPr>
                <a:spLocks noChangeShapeType="1"/>
              </p:cNvSpPr>
              <p:nvPr userDrawn="1"/>
            </p:nvSpPr>
            <p:spPr bwMode="gray">
              <a:xfrm>
                <a:off x="130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51"/>
              <p:cNvSpPr>
                <a:spLocks noChangeShapeType="1"/>
              </p:cNvSpPr>
              <p:nvPr userDrawn="1"/>
            </p:nvSpPr>
            <p:spPr bwMode="gray">
              <a:xfrm>
                <a:off x="139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52"/>
              <p:cNvSpPr>
                <a:spLocks noChangeShapeType="1"/>
              </p:cNvSpPr>
              <p:nvPr userDrawn="1"/>
            </p:nvSpPr>
            <p:spPr bwMode="gray">
              <a:xfrm>
                <a:off x="148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53"/>
              <p:cNvSpPr>
                <a:spLocks noChangeShapeType="1"/>
              </p:cNvSpPr>
              <p:nvPr userDrawn="1"/>
            </p:nvSpPr>
            <p:spPr bwMode="gray">
              <a:xfrm>
                <a:off x="157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54"/>
              <p:cNvSpPr>
                <a:spLocks noChangeShapeType="1"/>
              </p:cNvSpPr>
              <p:nvPr userDrawn="1"/>
            </p:nvSpPr>
            <p:spPr bwMode="gray">
              <a:xfrm>
                <a:off x="166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55"/>
              <p:cNvSpPr>
                <a:spLocks noChangeShapeType="1"/>
              </p:cNvSpPr>
              <p:nvPr userDrawn="1"/>
            </p:nvSpPr>
            <p:spPr bwMode="gray">
              <a:xfrm>
                <a:off x="175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56"/>
              <p:cNvSpPr>
                <a:spLocks noChangeShapeType="1"/>
              </p:cNvSpPr>
              <p:nvPr userDrawn="1"/>
            </p:nvSpPr>
            <p:spPr bwMode="gray">
              <a:xfrm>
                <a:off x="184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57"/>
              <p:cNvSpPr>
                <a:spLocks noChangeShapeType="1"/>
              </p:cNvSpPr>
              <p:nvPr userDrawn="1"/>
            </p:nvSpPr>
            <p:spPr bwMode="gray">
              <a:xfrm>
                <a:off x="194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58"/>
              <p:cNvSpPr>
                <a:spLocks noChangeShapeType="1"/>
              </p:cNvSpPr>
              <p:nvPr userDrawn="1"/>
            </p:nvSpPr>
            <p:spPr bwMode="gray">
              <a:xfrm>
                <a:off x="203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59"/>
              <p:cNvSpPr>
                <a:spLocks noChangeShapeType="1"/>
              </p:cNvSpPr>
              <p:nvPr userDrawn="1"/>
            </p:nvSpPr>
            <p:spPr bwMode="gray">
              <a:xfrm>
                <a:off x="212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60"/>
              <p:cNvSpPr>
                <a:spLocks noChangeShapeType="1"/>
              </p:cNvSpPr>
              <p:nvPr userDrawn="1"/>
            </p:nvSpPr>
            <p:spPr bwMode="gray">
              <a:xfrm>
                <a:off x="221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61"/>
              <p:cNvSpPr>
                <a:spLocks noChangeShapeType="1"/>
              </p:cNvSpPr>
              <p:nvPr userDrawn="1"/>
            </p:nvSpPr>
            <p:spPr bwMode="gray">
              <a:xfrm>
                <a:off x="230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62"/>
              <p:cNvSpPr>
                <a:spLocks noChangeShapeType="1"/>
              </p:cNvSpPr>
              <p:nvPr userDrawn="1"/>
            </p:nvSpPr>
            <p:spPr bwMode="gray">
              <a:xfrm>
                <a:off x="239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63"/>
              <p:cNvSpPr>
                <a:spLocks noChangeShapeType="1"/>
              </p:cNvSpPr>
              <p:nvPr userDrawn="1"/>
            </p:nvSpPr>
            <p:spPr bwMode="gray">
              <a:xfrm>
                <a:off x="248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64"/>
              <p:cNvSpPr>
                <a:spLocks noChangeShapeType="1"/>
              </p:cNvSpPr>
              <p:nvPr userDrawn="1"/>
            </p:nvSpPr>
            <p:spPr bwMode="gray">
              <a:xfrm>
                <a:off x="257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65"/>
              <p:cNvSpPr>
                <a:spLocks noChangeShapeType="1"/>
              </p:cNvSpPr>
              <p:nvPr userDrawn="1"/>
            </p:nvSpPr>
            <p:spPr bwMode="gray">
              <a:xfrm>
                <a:off x="266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66"/>
              <p:cNvSpPr>
                <a:spLocks noChangeShapeType="1"/>
              </p:cNvSpPr>
              <p:nvPr userDrawn="1"/>
            </p:nvSpPr>
            <p:spPr bwMode="gray">
              <a:xfrm>
                <a:off x="275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67"/>
              <p:cNvSpPr>
                <a:spLocks noChangeShapeType="1"/>
              </p:cNvSpPr>
              <p:nvPr userDrawn="1"/>
            </p:nvSpPr>
            <p:spPr bwMode="gray">
              <a:xfrm>
                <a:off x="284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68"/>
              <p:cNvSpPr>
                <a:spLocks noChangeShapeType="1"/>
              </p:cNvSpPr>
              <p:nvPr userDrawn="1"/>
            </p:nvSpPr>
            <p:spPr bwMode="gray">
              <a:xfrm>
                <a:off x="293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69"/>
              <p:cNvSpPr>
                <a:spLocks noChangeShapeType="1"/>
              </p:cNvSpPr>
              <p:nvPr userDrawn="1"/>
            </p:nvSpPr>
            <p:spPr bwMode="gray">
              <a:xfrm>
                <a:off x="302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70"/>
              <p:cNvSpPr>
                <a:spLocks noChangeShapeType="1"/>
              </p:cNvSpPr>
              <p:nvPr userDrawn="1"/>
            </p:nvSpPr>
            <p:spPr bwMode="gray">
              <a:xfrm>
                <a:off x="320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71"/>
              <p:cNvSpPr>
                <a:spLocks noChangeShapeType="1"/>
              </p:cNvSpPr>
              <p:nvPr userDrawn="1"/>
            </p:nvSpPr>
            <p:spPr bwMode="gray">
              <a:xfrm>
                <a:off x="329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72"/>
              <p:cNvSpPr>
                <a:spLocks noChangeShapeType="1"/>
              </p:cNvSpPr>
              <p:nvPr userDrawn="1"/>
            </p:nvSpPr>
            <p:spPr bwMode="gray">
              <a:xfrm>
                <a:off x="339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73"/>
              <p:cNvSpPr>
                <a:spLocks noChangeShapeType="1"/>
              </p:cNvSpPr>
              <p:nvPr userDrawn="1"/>
            </p:nvSpPr>
            <p:spPr bwMode="gray">
              <a:xfrm>
                <a:off x="348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74"/>
              <p:cNvSpPr>
                <a:spLocks noChangeShapeType="1"/>
              </p:cNvSpPr>
              <p:nvPr userDrawn="1"/>
            </p:nvSpPr>
            <p:spPr bwMode="gray">
              <a:xfrm>
                <a:off x="357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75"/>
              <p:cNvSpPr>
                <a:spLocks noChangeShapeType="1"/>
              </p:cNvSpPr>
              <p:nvPr userDrawn="1"/>
            </p:nvSpPr>
            <p:spPr bwMode="gray">
              <a:xfrm>
                <a:off x="366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76"/>
              <p:cNvSpPr>
                <a:spLocks noChangeShapeType="1"/>
              </p:cNvSpPr>
              <p:nvPr userDrawn="1"/>
            </p:nvSpPr>
            <p:spPr bwMode="gray">
              <a:xfrm>
                <a:off x="375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77"/>
              <p:cNvSpPr>
                <a:spLocks noChangeShapeType="1"/>
              </p:cNvSpPr>
              <p:nvPr userDrawn="1"/>
            </p:nvSpPr>
            <p:spPr bwMode="gray">
              <a:xfrm>
                <a:off x="384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78"/>
              <p:cNvSpPr>
                <a:spLocks noChangeShapeType="1"/>
              </p:cNvSpPr>
              <p:nvPr userDrawn="1"/>
            </p:nvSpPr>
            <p:spPr bwMode="gray">
              <a:xfrm>
                <a:off x="393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79"/>
              <p:cNvSpPr>
                <a:spLocks noChangeShapeType="1"/>
              </p:cNvSpPr>
              <p:nvPr userDrawn="1"/>
            </p:nvSpPr>
            <p:spPr bwMode="gray">
              <a:xfrm>
                <a:off x="402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80"/>
              <p:cNvSpPr>
                <a:spLocks noChangeShapeType="1"/>
              </p:cNvSpPr>
              <p:nvPr userDrawn="1"/>
            </p:nvSpPr>
            <p:spPr bwMode="gray">
              <a:xfrm>
                <a:off x="411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81"/>
              <p:cNvSpPr>
                <a:spLocks noChangeShapeType="1"/>
              </p:cNvSpPr>
              <p:nvPr userDrawn="1"/>
            </p:nvSpPr>
            <p:spPr bwMode="gray">
              <a:xfrm>
                <a:off x="420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82"/>
              <p:cNvSpPr>
                <a:spLocks noChangeShapeType="1"/>
              </p:cNvSpPr>
              <p:nvPr userDrawn="1"/>
            </p:nvSpPr>
            <p:spPr bwMode="gray">
              <a:xfrm>
                <a:off x="429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83"/>
              <p:cNvSpPr>
                <a:spLocks noChangeShapeType="1"/>
              </p:cNvSpPr>
              <p:nvPr userDrawn="1"/>
            </p:nvSpPr>
            <p:spPr bwMode="gray">
              <a:xfrm>
                <a:off x="438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84"/>
              <p:cNvSpPr>
                <a:spLocks noChangeShapeType="1"/>
              </p:cNvSpPr>
              <p:nvPr userDrawn="1"/>
            </p:nvSpPr>
            <p:spPr bwMode="gray">
              <a:xfrm>
                <a:off x="447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85"/>
              <p:cNvSpPr>
                <a:spLocks noChangeShapeType="1"/>
              </p:cNvSpPr>
              <p:nvPr userDrawn="1"/>
            </p:nvSpPr>
            <p:spPr bwMode="gray">
              <a:xfrm>
                <a:off x="456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86"/>
              <p:cNvSpPr>
                <a:spLocks noChangeShapeType="1"/>
              </p:cNvSpPr>
              <p:nvPr userDrawn="1"/>
            </p:nvSpPr>
            <p:spPr bwMode="gray">
              <a:xfrm>
                <a:off x="466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87"/>
              <p:cNvSpPr>
                <a:spLocks noChangeShapeType="1"/>
              </p:cNvSpPr>
              <p:nvPr userDrawn="1"/>
            </p:nvSpPr>
            <p:spPr bwMode="gray">
              <a:xfrm>
                <a:off x="475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88"/>
              <p:cNvSpPr>
                <a:spLocks noChangeShapeType="1"/>
              </p:cNvSpPr>
              <p:nvPr userDrawn="1"/>
            </p:nvSpPr>
            <p:spPr bwMode="gray">
              <a:xfrm>
                <a:off x="484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89"/>
              <p:cNvSpPr>
                <a:spLocks noChangeShapeType="1"/>
              </p:cNvSpPr>
              <p:nvPr userDrawn="1"/>
            </p:nvSpPr>
            <p:spPr bwMode="gray">
              <a:xfrm>
                <a:off x="493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90"/>
              <p:cNvSpPr>
                <a:spLocks noChangeShapeType="1"/>
              </p:cNvSpPr>
              <p:nvPr userDrawn="1"/>
            </p:nvSpPr>
            <p:spPr bwMode="gray">
              <a:xfrm>
                <a:off x="502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1"/>
              <p:cNvSpPr>
                <a:spLocks noChangeShapeType="1"/>
              </p:cNvSpPr>
              <p:nvPr userDrawn="1"/>
            </p:nvSpPr>
            <p:spPr bwMode="gray">
              <a:xfrm>
                <a:off x="511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92"/>
              <p:cNvSpPr>
                <a:spLocks noChangeShapeType="1"/>
              </p:cNvSpPr>
              <p:nvPr userDrawn="1"/>
            </p:nvSpPr>
            <p:spPr bwMode="gray">
              <a:xfrm>
                <a:off x="520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93"/>
              <p:cNvSpPr>
                <a:spLocks noChangeShapeType="1"/>
              </p:cNvSpPr>
              <p:nvPr userDrawn="1"/>
            </p:nvSpPr>
            <p:spPr bwMode="gray">
              <a:xfrm>
                <a:off x="529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4"/>
              <p:cNvSpPr>
                <a:spLocks noChangeShapeType="1"/>
              </p:cNvSpPr>
              <p:nvPr userDrawn="1"/>
            </p:nvSpPr>
            <p:spPr bwMode="gray">
              <a:xfrm>
                <a:off x="538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5"/>
              <p:cNvSpPr>
                <a:spLocks noChangeShapeType="1"/>
              </p:cNvSpPr>
              <p:nvPr userDrawn="1"/>
            </p:nvSpPr>
            <p:spPr bwMode="gray">
              <a:xfrm>
                <a:off x="547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96"/>
              <p:cNvSpPr>
                <a:spLocks noChangeShapeType="1"/>
              </p:cNvSpPr>
              <p:nvPr userDrawn="1"/>
            </p:nvSpPr>
            <p:spPr bwMode="gray">
              <a:xfrm>
                <a:off x="556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8" name="Line 97"/>
              <p:cNvSpPr>
                <a:spLocks noChangeShapeType="1"/>
              </p:cNvSpPr>
              <p:nvPr userDrawn="1"/>
            </p:nvSpPr>
            <p:spPr bwMode="gray">
              <a:xfrm>
                <a:off x="565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9" name="Line 98"/>
              <p:cNvSpPr>
                <a:spLocks noChangeShapeType="1"/>
              </p:cNvSpPr>
              <p:nvPr userDrawn="1"/>
            </p:nvSpPr>
            <p:spPr bwMode="gray">
              <a:xfrm>
                <a:off x="574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0" name="Line 99"/>
              <p:cNvSpPr>
                <a:spLocks noChangeShapeType="1"/>
              </p:cNvSpPr>
              <p:nvPr userDrawn="1"/>
            </p:nvSpPr>
            <p:spPr bwMode="gray">
              <a:xfrm>
                <a:off x="39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1" name="Line 100"/>
              <p:cNvSpPr>
                <a:spLocks noChangeShapeType="1"/>
              </p:cNvSpPr>
              <p:nvPr userDrawn="1"/>
            </p:nvSpPr>
            <p:spPr bwMode="gray">
              <a:xfrm>
                <a:off x="584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2" name="Line 99"/>
              <p:cNvSpPr>
                <a:spLocks noChangeShapeType="1"/>
              </p:cNvSpPr>
              <p:nvPr userDrawn="1"/>
            </p:nvSpPr>
            <p:spPr bwMode="gray">
              <a:xfrm>
                <a:off x="593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3" name="Line 99"/>
              <p:cNvSpPr>
                <a:spLocks noChangeShapeType="1"/>
              </p:cNvSpPr>
              <p:nvPr userDrawn="1"/>
            </p:nvSpPr>
            <p:spPr bwMode="gray">
              <a:xfrm>
                <a:off x="602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4" name="Line 99"/>
              <p:cNvSpPr>
                <a:spLocks noChangeShapeType="1"/>
              </p:cNvSpPr>
              <p:nvPr userDrawn="1"/>
            </p:nvSpPr>
            <p:spPr bwMode="gray">
              <a:xfrm>
                <a:off x="611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5" name="Line 99"/>
              <p:cNvSpPr>
                <a:spLocks noChangeShapeType="1"/>
              </p:cNvSpPr>
              <p:nvPr userDrawn="1"/>
            </p:nvSpPr>
            <p:spPr bwMode="gray">
              <a:xfrm>
                <a:off x="620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6" name="Line 99"/>
              <p:cNvSpPr>
                <a:spLocks noChangeShapeType="1"/>
              </p:cNvSpPr>
              <p:nvPr userDrawn="1"/>
            </p:nvSpPr>
            <p:spPr bwMode="gray">
              <a:xfrm>
                <a:off x="629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7" name="Line 70"/>
              <p:cNvSpPr>
                <a:spLocks noChangeShapeType="1"/>
              </p:cNvSpPr>
              <p:nvPr userDrawn="1"/>
            </p:nvSpPr>
            <p:spPr bwMode="gray">
              <a:xfrm>
                <a:off x="311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15" name="Rectangle 104"/>
            <p:cNvSpPr>
              <a:spLocks noChangeArrowheads="1"/>
            </p:cNvSpPr>
            <p:nvPr userDrawn="1"/>
          </p:nvSpPr>
          <p:spPr bwMode="gray">
            <a:xfrm>
              <a:off x="198089" y="1153839"/>
              <a:ext cx="9505951" cy="5038610"/>
            </a:xfrm>
            <a:prstGeom prst="rect">
              <a:avLst/>
            </a:prstGeom>
            <a:noFill/>
            <a:ln w="63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16" name="グループ化 15"/>
            <p:cNvGrpSpPr/>
            <p:nvPr userDrawn="1"/>
          </p:nvGrpSpPr>
          <p:grpSpPr bwMode="gray">
            <a:xfrm>
              <a:off x="198089" y="1295486"/>
              <a:ext cx="9504000" cy="4897176"/>
              <a:chOff x="198089" y="1295486"/>
              <a:chExt cx="9504000" cy="4897176"/>
            </a:xfrm>
          </p:grpSpPr>
          <p:sp>
            <p:nvSpPr>
              <p:cNvPr id="17" name="Line 4"/>
              <p:cNvSpPr>
                <a:spLocks noChangeShapeType="1"/>
              </p:cNvSpPr>
              <p:nvPr userDrawn="1"/>
            </p:nvSpPr>
            <p:spPr bwMode="gray">
              <a:xfrm>
                <a:off x="198089" y="6192662"/>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5"/>
              <p:cNvSpPr>
                <a:spLocks noChangeShapeType="1"/>
              </p:cNvSpPr>
              <p:nvPr userDrawn="1"/>
            </p:nvSpPr>
            <p:spPr bwMode="gray">
              <a:xfrm>
                <a:off x="198089" y="604864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6"/>
              <p:cNvSpPr>
                <a:spLocks noChangeShapeType="1"/>
              </p:cNvSpPr>
              <p:nvPr userDrawn="1"/>
            </p:nvSpPr>
            <p:spPr bwMode="gray">
              <a:xfrm>
                <a:off x="198089" y="590460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7"/>
              <p:cNvSpPr>
                <a:spLocks noChangeShapeType="1"/>
              </p:cNvSpPr>
              <p:nvPr userDrawn="1"/>
            </p:nvSpPr>
            <p:spPr bwMode="gray">
              <a:xfrm>
                <a:off x="198089" y="576057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8"/>
              <p:cNvSpPr>
                <a:spLocks noChangeShapeType="1"/>
              </p:cNvSpPr>
              <p:nvPr userDrawn="1"/>
            </p:nvSpPr>
            <p:spPr bwMode="gray">
              <a:xfrm>
                <a:off x="198089" y="561653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9"/>
              <p:cNvSpPr>
                <a:spLocks noChangeShapeType="1"/>
              </p:cNvSpPr>
              <p:nvPr userDrawn="1"/>
            </p:nvSpPr>
            <p:spPr bwMode="gray">
              <a:xfrm>
                <a:off x="198089" y="547250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10"/>
              <p:cNvSpPr>
                <a:spLocks noChangeShapeType="1"/>
              </p:cNvSpPr>
              <p:nvPr userDrawn="1"/>
            </p:nvSpPr>
            <p:spPr bwMode="gray">
              <a:xfrm>
                <a:off x="198089" y="532846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11"/>
              <p:cNvSpPr>
                <a:spLocks noChangeShapeType="1"/>
              </p:cNvSpPr>
              <p:nvPr userDrawn="1"/>
            </p:nvSpPr>
            <p:spPr bwMode="gray">
              <a:xfrm>
                <a:off x="198089" y="518443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12"/>
              <p:cNvSpPr>
                <a:spLocks noChangeShapeType="1"/>
              </p:cNvSpPr>
              <p:nvPr userDrawn="1"/>
            </p:nvSpPr>
            <p:spPr bwMode="gray">
              <a:xfrm>
                <a:off x="198089" y="504039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13"/>
              <p:cNvSpPr>
                <a:spLocks noChangeShapeType="1"/>
              </p:cNvSpPr>
              <p:nvPr userDrawn="1"/>
            </p:nvSpPr>
            <p:spPr bwMode="gray">
              <a:xfrm>
                <a:off x="198089" y="489636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14"/>
              <p:cNvSpPr>
                <a:spLocks noChangeShapeType="1"/>
              </p:cNvSpPr>
              <p:nvPr userDrawn="1"/>
            </p:nvSpPr>
            <p:spPr bwMode="gray">
              <a:xfrm>
                <a:off x="198089" y="475232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15"/>
              <p:cNvSpPr>
                <a:spLocks noChangeShapeType="1"/>
              </p:cNvSpPr>
              <p:nvPr userDrawn="1"/>
            </p:nvSpPr>
            <p:spPr bwMode="gray">
              <a:xfrm>
                <a:off x="198089" y="460829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16"/>
              <p:cNvSpPr>
                <a:spLocks noChangeShapeType="1"/>
              </p:cNvSpPr>
              <p:nvPr userDrawn="1"/>
            </p:nvSpPr>
            <p:spPr bwMode="gray">
              <a:xfrm>
                <a:off x="198089" y="446425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17"/>
              <p:cNvSpPr>
                <a:spLocks noChangeShapeType="1"/>
              </p:cNvSpPr>
              <p:nvPr userDrawn="1"/>
            </p:nvSpPr>
            <p:spPr bwMode="gray">
              <a:xfrm>
                <a:off x="198089" y="432022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18"/>
              <p:cNvSpPr>
                <a:spLocks noChangeShapeType="1"/>
              </p:cNvSpPr>
              <p:nvPr userDrawn="1"/>
            </p:nvSpPr>
            <p:spPr bwMode="gray">
              <a:xfrm>
                <a:off x="198089" y="417618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19"/>
              <p:cNvSpPr>
                <a:spLocks noChangeShapeType="1"/>
              </p:cNvSpPr>
              <p:nvPr userDrawn="1"/>
            </p:nvSpPr>
            <p:spPr bwMode="gray">
              <a:xfrm>
                <a:off x="198089" y="403215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20"/>
              <p:cNvSpPr>
                <a:spLocks noChangeShapeType="1"/>
              </p:cNvSpPr>
              <p:nvPr userDrawn="1"/>
            </p:nvSpPr>
            <p:spPr bwMode="gray">
              <a:xfrm>
                <a:off x="198089" y="388811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21"/>
              <p:cNvSpPr>
                <a:spLocks noChangeShapeType="1"/>
              </p:cNvSpPr>
              <p:nvPr userDrawn="1"/>
            </p:nvSpPr>
            <p:spPr bwMode="gray">
              <a:xfrm>
                <a:off x="198089" y="374408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22"/>
              <p:cNvSpPr>
                <a:spLocks noChangeShapeType="1"/>
              </p:cNvSpPr>
              <p:nvPr userDrawn="1"/>
            </p:nvSpPr>
            <p:spPr bwMode="gray">
              <a:xfrm>
                <a:off x="198089" y="360004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23"/>
              <p:cNvSpPr>
                <a:spLocks noChangeShapeType="1"/>
              </p:cNvSpPr>
              <p:nvPr userDrawn="1"/>
            </p:nvSpPr>
            <p:spPr bwMode="gray">
              <a:xfrm>
                <a:off x="198089" y="345601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24"/>
              <p:cNvSpPr>
                <a:spLocks noChangeShapeType="1"/>
              </p:cNvSpPr>
              <p:nvPr userDrawn="1"/>
            </p:nvSpPr>
            <p:spPr bwMode="gray">
              <a:xfrm>
                <a:off x="198089" y="331197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25"/>
              <p:cNvSpPr>
                <a:spLocks noChangeShapeType="1"/>
              </p:cNvSpPr>
              <p:nvPr userDrawn="1"/>
            </p:nvSpPr>
            <p:spPr bwMode="gray">
              <a:xfrm>
                <a:off x="198089" y="316794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26"/>
              <p:cNvSpPr>
                <a:spLocks noChangeShapeType="1"/>
              </p:cNvSpPr>
              <p:nvPr userDrawn="1"/>
            </p:nvSpPr>
            <p:spPr bwMode="gray">
              <a:xfrm>
                <a:off x="198089" y="302390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28"/>
              <p:cNvSpPr>
                <a:spLocks noChangeShapeType="1"/>
              </p:cNvSpPr>
              <p:nvPr userDrawn="1"/>
            </p:nvSpPr>
            <p:spPr bwMode="gray">
              <a:xfrm>
                <a:off x="198089" y="287987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29"/>
              <p:cNvSpPr>
                <a:spLocks noChangeShapeType="1"/>
              </p:cNvSpPr>
              <p:nvPr userDrawn="1"/>
            </p:nvSpPr>
            <p:spPr bwMode="gray">
              <a:xfrm>
                <a:off x="198089" y="273583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2" name="Line 30"/>
              <p:cNvSpPr>
                <a:spLocks noChangeShapeType="1"/>
              </p:cNvSpPr>
              <p:nvPr userDrawn="1"/>
            </p:nvSpPr>
            <p:spPr bwMode="gray">
              <a:xfrm>
                <a:off x="198089" y="259180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31"/>
              <p:cNvSpPr>
                <a:spLocks noChangeShapeType="1"/>
              </p:cNvSpPr>
              <p:nvPr userDrawn="1"/>
            </p:nvSpPr>
            <p:spPr bwMode="gray">
              <a:xfrm>
                <a:off x="198089" y="244776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4" name="Line 32"/>
              <p:cNvSpPr>
                <a:spLocks noChangeShapeType="1"/>
              </p:cNvSpPr>
              <p:nvPr userDrawn="1"/>
            </p:nvSpPr>
            <p:spPr bwMode="gray">
              <a:xfrm>
                <a:off x="198089" y="230373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5" name="Line 33"/>
              <p:cNvSpPr>
                <a:spLocks noChangeShapeType="1"/>
              </p:cNvSpPr>
              <p:nvPr userDrawn="1"/>
            </p:nvSpPr>
            <p:spPr bwMode="gray">
              <a:xfrm>
                <a:off x="198089" y="215969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34"/>
              <p:cNvSpPr>
                <a:spLocks noChangeShapeType="1"/>
              </p:cNvSpPr>
              <p:nvPr userDrawn="1"/>
            </p:nvSpPr>
            <p:spPr bwMode="gray">
              <a:xfrm>
                <a:off x="198089" y="201566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35"/>
              <p:cNvSpPr>
                <a:spLocks noChangeShapeType="1"/>
              </p:cNvSpPr>
              <p:nvPr userDrawn="1"/>
            </p:nvSpPr>
            <p:spPr bwMode="gray">
              <a:xfrm>
                <a:off x="198089" y="187162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36"/>
              <p:cNvSpPr>
                <a:spLocks noChangeShapeType="1"/>
              </p:cNvSpPr>
              <p:nvPr userDrawn="1"/>
            </p:nvSpPr>
            <p:spPr bwMode="gray">
              <a:xfrm>
                <a:off x="198089" y="172759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37"/>
              <p:cNvSpPr>
                <a:spLocks noChangeShapeType="1"/>
              </p:cNvSpPr>
              <p:nvPr userDrawn="1"/>
            </p:nvSpPr>
            <p:spPr bwMode="gray">
              <a:xfrm>
                <a:off x="198089" y="158355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38"/>
              <p:cNvSpPr>
                <a:spLocks noChangeShapeType="1"/>
              </p:cNvSpPr>
              <p:nvPr userDrawn="1"/>
            </p:nvSpPr>
            <p:spPr bwMode="gray">
              <a:xfrm>
                <a:off x="198089" y="143952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39"/>
              <p:cNvSpPr>
                <a:spLocks noChangeShapeType="1"/>
              </p:cNvSpPr>
              <p:nvPr userDrawn="1"/>
            </p:nvSpPr>
            <p:spPr bwMode="gray">
              <a:xfrm>
                <a:off x="198089" y="129548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sp>
        <p:nvSpPr>
          <p:cNvPr id="3" name="正方形/長方形 2">
            <a:extLst>
              <a:ext uri="{FF2B5EF4-FFF2-40B4-BE49-F238E27FC236}">
                <a16:creationId xmlns:a16="http://schemas.microsoft.com/office/drawing/2014/main" id="{127B577A-0C51-4A43-A09B-5EA73B4FEEE1}"/>
              </a:ext>
            </a:extLst>
          </p:cNvPr>
          <p:cNvSpPr/>
          <p:nvPr userDrawn="1"/>
        </p:nvSpPr>
        <p:spPr>
          <a:xfrm>
            <a:off x="196138" y="502956"/>
            <a:ext cx="9503995" cy="45719"/>
          </a:xfrm>
          <a:prstGeom prst="rect">
            <a:avLst/>
          </a:prstGeom>
          <a:solidFill>
            <a:schemeClr val="bg1"/>
          </a:solidFill>
          <a:ln>
            <a:noFill/>
          </a:ln>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119" name="Title Placeholder 1">
            <a:extLst>
              <a:ext uri="{FF2B5EF4-FFF2-40B4-BE49-F238E27FC236}">
                <a16:creationId xmlns:a16="http://schemas.microsoft.com/office/drawing/2014/main" id="{41D6A4AD-AE52-4590-A08B-ABBDC68022D7}"/>
              </a:ext>
            </a:extLst>
          </p:cNvPr>
          <p:cNvSpPr>
            <a:spLocks noGrp="1"/>
          </p:cNvSpPr>
          <p:nvPr>
            <p:ph type="title"/>
          </p:nvPr>
        </p:nvSpPr>
        <p:spPr bwMode="gray">
          <a:xfrm>
            <a:off x="199556" y="136843"/>
            <a:ext cx="9505949" cy="369332"/>
          </a:xfrm>
          <a:prstGeom prst="rect">
            <a:avLst/>
          </a:prstGeom>
        </p:spPr>
        <p:txBody>
          <a:bodyPr vert="horz" lIns="36000" tIns="45720" rIns="0" bIns="45720" rtlCol="0" anchor="ctr">
            <a:noAutofit/>
          </a:bodyPr>
          <a:lstStyle/>
          <a:p>
            <a:r>
              <a:rPr lang="ja-JP" altLang="en-US"/>
              <a:t>マスター タイトルの書式設定</a:t>
            </a:r>
            <a:endParaRPr lang="en-US"/>
          </a:p>
        </p:txBody>
      </p:sp>
      <p:sp>
        <p:nvSpPr>
          <p:cNvPr id="121" name="Text Placeholder 2">
            <a:extLst>
              <a:ext uri="{FF2B5EF4-FFF2-40B4-BE49-F238E27FC236}">
                <a16:creationId xmlns:a16="http://schemas.microsoft.com/office/drawing/2014/main" id="{03DB7148-378E-431D-B12B-3DB0A3DF03C1}"/>
              </a:ext>
            </a:extLst>
          </p:cNvPr>
          <p:cNvSpPr>
            <a:spLocks noGrp="1"/>
          </p:cNvSpPr>
          <p:nvPr>
            <p:ph type="body" idx="1"/>
          </p:nvPr>
        </p:nvSpPr>
        <p:spPr bwMode="gray">
          <a:xfrm>
            <a:off x="199556" y="586800"/>
            <a:ext cx="9505949" cy="644295"/>
          </a:xfrm>
          <a:prstGeom prst="rect">
            <a:avLst/>
          </a:prstGeom>
        </p:spPr>
        <p:txBody>
          <a:bodyPr vert="horz" lIns="36000" tIns="45720" rIns="0" bIns="45720" rtlCol="0">
            <a:noAutofit/>
          </a:bodyPr>
          <a:lstStyle/>
          <a:p>
            <a:pPr lvl="0"/>
            <a:r>
              <a:rPr lang="ja-JP" altLang="en-US"/>
              <a:t>マスター テキストの書式設定</a:t>
            </a:r>
          </a:p>
          <a:p>
            <a:pPr lvl="0"/>
            <a:r>
              <a:rPr lang="ja-JP" altLang="en-US"/>
              <a:t>第 </a:t>
            </a:r>
            <a:r>
              <a:rPr lang="en-US" altLang="ja-JP"/>
              <a:t>2 </a:t>
            </a:r>
            <a:r>
              <a:rPr lang="ja-JP" altLang="en-US"/>
              <a:t>レベル</a:t>
            </a:r>
            <a:endParaRPr lang="en-US"/>
          </a:p>
        </p:txBody>
      </p:sp>
      <p:cxnSp>
        <p:nvCxnSpPr>
          <p:cNvPr id="5" name="直線コネクタ 4">
            <a:extLst>
              <a:ext uri="{FF2B5EF4-FFF2-40B4-BE49-F238E27FC236}">
                <a16:creationId xmlns:a16="http://schemas.microsoft.com/office/drawing/2014/main" id="{F15C0374-29FA-453C-9B81-795EEEB6B91C}"/>
              </a:ext>
            </a:extLst>
          </p:cNvPr>
          <p:cNvCxnSpPr>
            <a:cxnSpLocks/>
          </p:cNvCxnSpPr>
          <p:nvPr userDrawn="1"/>
        </p:nvCxnSpPr>
        <p:spPr>
          <a:xfrm>
            <a:off x="198089" y="529512"/>
            <a:ext cx="95020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719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9" r:id="rId5"/>
    <p:sldLayoutId id="2147483678" r:id="rId6"/>
    <p:sldLayoutId id="2147483676" r:id="rId7"/>
    <p:sldLayoutId id="2147483677" r:id="rId8"/>
    <p:sldLayoutId id="2147483680" r:id="rId9"/>
  </p:sldLayoutIdLst>
  <p:hf hdr="0" ftr="0" dt="0"/>
  <p:txStyles>
    <p:title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kumimoji="1" sz="18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6">
          <p15:clr>
            <a:srgbClr val="F26B43"/>
          </p15:clr>
        </p15:guide>
        <p15:guide id="2" pos="3120">
          <p15:clr>
            <a:srgbClr val="F26B43"/>
          </p15:clr>
        </p15:guide>
        <p15:guide id="3" pos="126">
          <p15:clr>
            <a:srgbClr val="F26B43"/>
          </p15:clr>
        </p15:guide>
        <p15:guide id="4" pos="6114">
          <p15:clr>
            <a:srgbClr val="F26B43"/>
          </p15:clr>
        </p15:guide>
        <p15:guide id="5" orient="horz" pos="369">
          <p15:clr>
            <a:srgbClr val="F26B43"/>
          </p15:clr>
        </p15:guide>
        <p15:guide id="6" orient="horz" pos="780">
          <p15:clr>
            <a:srgbClr val="F26B43"/>
          </p15:clr>
        </p15:guide>
        <p15:guide id="7" orient="horz" pos="3959">
          <p15:clr>
            <a:srgbClr val="F26B43"/>
          </p15:clr>
        </p15:guide>
        <p15:guide id="8" orient="horz" pos="40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1.sv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jpeg"/><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1.svg"/><Relationship Id="rId7" Type="http://schemas.openxmlformats.org/officeDocument/2006/relationships/image" Target="../media/image44.sv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54.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svg"/><Relationship Id="rId11" Type="http://schemas.openxmlformats.org/officeDocument/2006/relationships/image" Target="../media/image58.png"/><Relationship Id="rId5" Type="http://schemas.openxmlformats.org/officeDocument/2006/relationships/image" Target="../media/image45.png"/><Relationship Id="rId10" Type="http://schemas.openxmlformats.org/officeDocument/2006/relationships/image" Target="../media/image57.svg"/><Relationship Id="rId4" Type="http://schemas.openxmlformats.org/officeDocument/2006/relationships/image" Target="../media/image55.svg"/><Relationship Id="rId9"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4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3.svg"/><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200472" y="2096852"/>
            <a:ext cx="9433495" cy="3168352"/>
          </a:xfrm>
        </p:spPr>
        <p:txBody>
          <a:bodyPr>
            <a:normAutofit/>
          </a:bodyPr>
          <a:lstStyle/>
          <a:p>
            <a:r>
              <a:rPr lang="ja-JP" altLang="en-US" sz="3200" dirty="0"/>
              <a:t>介護現場における適切な</a:t>
            </a:r>
            <a:br>
              <a:rPr lang="en-US" altLang="ja-JP" sz="3200" dirty="0"/>
            </a:br>
            <a:r>
              <a:rPr lang="ja-JP" altLang="en-US" sz="3200" dirty="0"/>
              <a:t>シーティングの実施に係る研修　</a:t>
            </a:r>
            <a:br>
              <a:rPr lang="en-US" altLang="ja-JP" sz="3200" dirty="0"/>
            </a:br>
            <a:r>
              <a:rPr lang="ja-JP" altLang="en-US" sz="3200" dirty="0"/>
              <a:t>（基礎・導入編）</a:t>
            </a:r>
            <a:br>
              <a:rPr lang="en-US" altLang="ja-JP" sz="3200" dirty="0"/>
            </a:br>
            <a:br>
              <a:rPr lang="en-US" altLang="ja-JP" sz="3200" dirty="0"/>
            </a:br>
            <a:br>
              <a:rPr lang="en-US" altLang="ja-JP" sz="3200" dirty="0"/>
            </a:br>
            <a:endParaRPr kumimoji="1" lang="ja-JP" altLang="en-US" sz="3200" dirty="0"/>
          </a:p>
        </p:txBody>
      </p:sp>
      <p:sp>
        <p:nvSpPr>
          <p:cNvPr id="12" name="四角形: 角を丸くする 11">
            <a:extLst>
              <a:ext uri="{FF2B5EF4-FFF2-40B4-BE49-F238E27FC236}">
                <a16:creationId xmlns:a16="http://schemas.microsoft.com/office/drawing/2014/main" id="{A064CA78-07D7-4E15-A6FF-E2903267BE70}"/>
              </a:ext>
            </a:extLst>
          </p:cNvPr>
          <p:cNvSpPr/>
          <p:nvPr/>
        </p:nvSpPr>
        <p:spPr>
          <a:xfrm>
            <a:off x="1604628" y="5398653"/>
            <a:ext cx="6696744" cy="756084"/>
          </a:xfrm>
          <a:prstGeom prst="roundRect">
            <a:avLst>
              <a:gd name="adj" fmla="val 10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　令和３年度　厚生労働省　老人保健健康増進等事業</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「介護現場における適切なシーティングの実施に係る事例及び研修に関する調査研究事業」</a:t>
            </a:r>
          </a:p>
          <a:p>
            <a:pPr algn="ctr">
              <a:lnSpc>
                <a:spcPts val="500"/>
              </a:lnSpc>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353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4669" y="86666"/>
            <a:ext cx="6842882" cy="369332"/>
          </a:xfrm>
        </p:spPr>
        <p:txBody>
          <a:bodyPr/>
          <a:lstStyle/>
          <a:p>
            <a:r>
              <a:rPr lang="ja-JP" altLang="en-US"/>
              <a:t>　体格に応じた椅子やダイニングテーブルを使用した事例</a:t>
            </a:r>
            <a:endParaRPr kumimoji="1" lang="ja-JP" altLang="en-US"/>
          </a:p>
        </p:txBody>
      </p:sp>
      <p:sp>
        <p:nvSpPr>
          <p:cNvPr id="4" name="テキスト プレースホルダー 2">
            <a:extLst>
              <a:ext uri="{FF2B5EF4-FFF2-40B4-BE49-F238E27FC236}">
                <a16:creationId xmlns:a16="http://schemas.microsoft.com/office/drawing/2014/main" id="{F8A1B9A6-6399-4646-B91B-F980EDA2B378}"/>
              </a:ext>
            </a:extLst>
          </p:cNvPr>
          <p:cNvSpPr txBox="1">
            <a:spLocks/>
          </p:cNvSpPr>
          <p:nvPr/>
        </p:nvSpPr>
        <p:spPr bwMode="gray">
          <a:xfrm>
            <a:off x="230429" y="557964"/>
            <a:ext cx="9505950" cy="850067"/>
          </a:xfrm>
          <a:prstGeom prst="rect">
            <a:avLst/>
          </a:prstGeom>
        </p:spPr>
        <p:txBody>
          <a:bodyPr vert="horz" lIns="36000" tIns="45720" rIns="0" bIns="45720" rtlCol="0">
            <a:noAutofit/>
          </a:bodyPr>
          <a:lstStyle>
            <a:lvl1pPr marL="0" indent="0" algn="l" defTabSz="914400" rtl="0" eaLnBrk="1" latinLnBrk="0" hangingPunct="1">
              <a:lnSpc>
                <a:spcPct val="90000"/>
              </a:lnSpc>
              <a:spcBef>
                <a:spcPts val="0"/>
              </a:spcBef>
              <a:spcAft>
                <a:spcPts val="0"/>
              </a:spcAft>
              <a:buClr>
                <a:schemeClr val="bg1"/>
              </a:buClr>
              <a:buSzPct val="25000"/>
              <a:buFont typeface="Arial" panose="020B0604020202020204" pitchFamily="34" charset="0"/>
              <a:buChar char="•"/>
              <a:defRPr kumimoji="1" sz="1800" kern="1200">
                <a:solidFill>
                  <a:schemeClr val="tx1"/>
                </a:solidFill>
                <a:latin typeface="+mn-lt"/>
                <a:ea typeface="+mn-ea"/>
                <a:cs typeface="+mn-cs"/>
              </a:defRPr>
            </a:lvl1pPr>
            <a:lvl2pPr marL="452438" indent="-273050" algn="l" defTabSz="914400" rtl="0" eaLnBrk="1" latinLnBrk="0" hangingPunct="1">
              <a:lnSpc>
                <a:spcPct val="90000"/>
              </a:lnSpc>
              <a:spcBef>
                <a:spcPts val="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latin typeface="+mn-ea"/>
            </a:endParaRPr>
          </a:p>
        </p:txBody>
      </p:sp>
      <p:sp>
        <p:nvSpPr>
          <p:cNvPr id="16" name="テキスト ボックス 15">
            <a:extLst>
              <a:ext uri="{FF2B5EF4-FFF2-40B4-BE49-F238E27FC236}">
                <a16:creationId xmlns:a16="http://schemas.microsoft.com/office/drawing/2014/main" id="{5AFB3F0E-6D11-4827-A69B-45218F1C222D}"/>
              </a:ext>
            </a:extLst>
          </p:cNvPr>
          <p:cNvSpPr txBox="1"/>
          <p:nvPr/>
        </p:nvSpPr>
        <p:spPr>
          <a:xfrm>
            <a:off x="410896" y="6245239"/>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
        <p:nvSpPr>
          <p:cNvPr id="28" name="正方形/長方形 27">
            <a:extLst>
              <a:ext uri="{FF2B5EF4-FFF2-40B4-BE49-F238E27FC236}">
                <a16:creationId xmlns:a16="http://schemas.microsoft.com/office/drawing/2014/main" id="{C6077845-1979-42EA-8B99-ED6D1DF1E96B}"/>
              </a:ext>
            </a:extLst>
          </p:cNvPr>
          <p:cNvSpPr/>
          <p:nvPr/>
        </p:nvSpPr>
        <p:spPr>
          <a:xfrm>
            <a:off x="2207235" y="609730"/>
            <a:ext cx="7528439" cy="1055074"/>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indent="-179388">
              <a:buFont typeface="Arial" panose="020B0604020202020204" pitchFamily="34" charset="0"/>
              <a:buChar char="•"/>
            </a:pPr>
            <a:r>
              <a:rPr kumimoji="1" lang="ja-JP" altLang="en-US" kern="100" dirty="0">
                <a:latin typeface="+mn-ea"/>
                <a:cs typeface="Times New Roman" panose="02020603050405020304" pitchFamily="18" charset="0"/>
              </a:rPr>
              <a:t>円背が強く、身長が</a:t>
            </a:r>
            <a:r>
              <a:rPr kumimoji="1" lang="en-US" altLang="ja-JP" kern="100" dirty="0">
                <a:latin typeface="+mn-ea"/>
                <a:cs typeface="Times New Roman" panose="02020603050405020304" pitchFamily="18" charset="0"/>
              </a:rPr>
              <a:t>130cm</a:t>
            </a:r>
            <a:r>
              <a:rPr kumimoji="1" lang="ja-JP" altLang="en-US" kern="100" dirty="0">
                <a:latin typeface="+mn-ea"/>
                <a:cs typeface="Times New Roman" panose="02020603050405020304" pitchFamily="18" charset="0"/>
              </a:rPr>
              <a:t>ほどであり、他の入居者と共通して使用している</a:t>
            </a:r>
            <a:br>
              <a:rPr kumimoji="1" lang="en-US" altLang="ja-JP" kern="100" dirty="0">
                <a:latin typeface="+mn-ea"/>
                <a:cs typeface="Times New Roman" panose="02020603050405020304" pitchFamily="18" charset="0"/>
              </a:rPr>
            </a:br>
            <a:r>
              <a:rPr kumimoji="1" lang="ja-JP" altLang="en-US" kern="100" dirty="0">
                <a:latin typeface="+mn-ea"/>
                <a:cs typeface="Times New Roman" panose="02020603050405020304" pitchFamily="18" charset="0"/>
              </a:rPr>
              <a:t>ダイニングテーブルでは高さが合っておらず、うまく食事をとることができない。</a:t>
            </a:r>
            <a:endParaRPr kumimoji="1" lang="en-US" altLang="ja-JP" kern="100" dirty="0">
              <a:latin typeface="+mn-ea"/>
              <a:cs typeface="Times New Roman" panose="02020603050405020304" pitchFamily="18" charset="0"/>
            </a:endParaRPr>
          </a:p>
          <a:p>
            <a:pPr marL="179388" indent="-179388">
              <a:buFont typeface="Arial" panose="020B0604020202020204" pitchFamily="34" charset="0"/>
              <a:buChar char="•"/>
            </a:pPr>
            <a:r>
              <a:rPr kumimoji="1" lang="ja-JP" altLang="en-US" kern="100" dirty="0">
                <a:latin typeface="+mn-ea"/>
                <a:cs typeface="Times New Roman" panose="02020603050405020304" pitchFamily="18" charset="0"/>
              </a:rPr>
              <a:t>時折、座っているときに左側に傾いていってしまう様子もみられる。</a:t>
            </a:r>
          </a:p>
        </p:txBody>
      </p:sp>
      <p:sp>
        <p:nvSpPr>
          <p:cNvPr id="31" name="フローチャート: 他ページ結合子 30">
            <a:extLst>
              <a:ext uri="{FF2B5EF4-FFF2-40B4-BE49-F238E27FC236}">
                <a16:creationId xmlns:a16="http://schemas.microsoft.com/office/drawing/2014/main" id="{0406ECB5-8EDE-4903-AA6B-E3103F23AECE}"/>
              </a:ext>
            </a:extLst>
          </p:cNvPr>
          <p:cNvSpPr/>
          <p:nvPr/>
        </p:nvSpPr>
        <p:spPr>
          <a:xfrm>
            <a:off x="201384" y="1763106"/>
            <a:ext cx="1405072" cy="814334"/>
          </a:xfrm>
          <a:prstGeom prst="flowChartOffpageConnector">
            <a:avLst/>
          </a:prstGeom>
          <a:solidFill>
            <a:schemeClr val="accent4">
              <a:lumMod val="40000"/>
              <a:lumOff val="60000"/>
            </a:schemeClr>
          </a:solidFill>
          <a:ln>
            <a:noFill/>
          </a:ln>
        </p:spPr>
        <p:txBody>
          <a:bodyPr wrap="square" rtlCol="0" anchor="ctr">
            <a:noAutofit/>
          </a:bodyPr>
          <a:lstStyle/>
          <a:p>
            <a:pPr algn="ctr">
              <a:lnSpc>
                <a:spcPts val="2000"/>
              </a:lnSpc>
            </a:pPr>
            <a:r>
              <a:rPr kumimoji="1" lang="ja-JP" altLang="en-US" sz="1600" b="1"/>
              <a:t>シーティングの</a:t>
            </a:r>
            <a:endParaRPr kumimoji="1" lang="en-US" altLang="ja-JP" sz="1600" b="1"/>
          </a:p>
          <a:p>
            <a:pPr algn="ctr">
              <a:lnSpc>
                <a:spcPts val="2000"/>
              </a:lnSpc>
            </a:pPr>
            <a:r>
              <a:rPr kumimoji="1" lang="ja-JP" altLang="en-US" sz="1600" b="1"/>
              <a:t>必要性検討</a:t>
            </a:r>
          </a:p>
        </p:txBody>
      </p:sp>
      <p:sp>
        <p:nvSpPr>
          <p:cNvPr id="32" name="正方形/長方形 31">
            <a:extLst>
              <a:ext uri="{FF2B5EF4-FFF2-40B4-BE49-F238E27FC236}">
                <a16:creationId xmlns:a16="http://schemas.microsoft.com/office/drawing/2014/main" id="{B5F01A90-C415-4A82-9259-ACBE0184BCEA}"/>
              </a:ext>
            </a:extLst>
          </p:cNvPr>
          <p:cNvSpPr/>
          <p:nvPr/>
        </p:nvSpPr>
        <p:spPr>
          <a:xfrm>
            <a:off x="1661084" y="1763106"/>
            <a:ext cx="8066899" cy="814334"/>
          </a:xfrm>
          <a:prstGeom prst="rect">
            <a:avLst/>
          </a:prstGeom>
          <a:noFill/>
          <a:ln>
            <a:solidFill>
              <a:schemeClr val="accent5">
                <a:lumMod val="60000"/>
                <a:lumOff val="40000"/>
              </a:schemeClr>
            </a:solidFill>
          </a:ln>
        </p:spPr>
        <p:txBody>
          <a:bodyPr wrap="square" anchor="ctr">
            <a:noAutofit/>
          </a:bodyPr>
          <a:lstStyle/>
          <a:p>
            <a:pPr marL="177800" indent="-177800" defTabSz="914400">
              <a:buFont typeface="Arial" panose="020B0604020202020204" pitchFamily="34" charset="0"/>
              <a:buChar char="•"/>
            </a:pPr>
            <a:r>
              <a:rPr kumimoji="1" lang="ja-JP" altLang="en-US" sz="1500" dirty="0"/>
              <a:t>標準的な高さのダイニングテーブルでは高さが合っておらず、食事の際に肩があがっており、食べにくそう</a:t>
            </a:r>
            <a:br>
              <a:rPr kumimoji="1" lang="en-US" altLang="ja-JP" sz="1500" dirty="0"/>
            </a:br>
            <a:r>
              <a:rPr kumimoji="1" lang="ja-JP" altLang="en-US" sz="1500" dirty="0"/>
              <a:t>だった。</a:t>
            </a:r>
            <a:endParaRPr kumimoji="1" lang="en-US" altLang="ja-JP" sz="1500" dirty="0"/>
          </a:p>
          <a:p>
            <a:pPr marL="177800" indent="-177800" defTabSz="914400">
              <a:buFont typeface="Arial" panose="020B0604020202020204" pitchFamily="34" charset="0"/>
              <a:buChar char="•"/>
            </a:pPr>
            <a:r>
              <a:rPr kumimoji="1" lang="ja-JP" altLang="en-US" sz="1500" dirty="0"/>
              <a:t>麻痺のある左側に姿勢が崩れ、自力で食事を食べることが難しい状況。</a:t>
            </a:r>
            <a:endParaRPr kumimoji="1" lang="en-US" altLang="ja-JP" sz="1500" dirty="0"/>
          </a:p>
        </p:txBody>
      </p:sp>
      <p:sp>
        <p:nvSpPr>
          <p:cNvPr id="33" name="フローチャート: 他ページ結合子 32">
            <a:extLst>
              <a:ext uri="{FF2B5EF4-FFF2-40B4-BE49-F238E27FC236}">
                <a16:creationId xmlns:a16="http://schemas.microsoft.com/office/drawing/2014/main" id="{AF483480-2D46-4499-A15E-718A49454C06}"/>
              </a:ext>
            </a:extLst>
          </p:cNvPr>
          <p:cNvSpPr/>
          <p:nvPr/>
        </p:nvSpPr>
        <p:spPr>
          <a:xfrm>
            <a:off x="201384" y="2669165"/>
            <a:ext cx="1405072" cy="1088451"/>
          </a:xfrm>
          <a:prstGeom prst="flowChartOffpageConnector">
            <a:avLst/>
          </a:prstGeom>
          <a:solidFill>
            <a:schemeClr val="accent4">
              <a:lumMod val="40000"/>
              <a:lumOff val="60000"/>
            </a:schemeClr>
          </a:solidFill>
          <a:ln>
            <a:noFill/>
          </a:ln>
        </p:spPr>
        <p:txBody>
          <a:bodyPr wrap="square" rtlCol="0" anchor="ctr">
            <a:noAutofit/>
          </a:bodyPr>
          <a:lstStyle/>
          <a:p>
            <a:pPr algn="ctr">
              <a:lnSpc>
                <a:spcPts val="2000"/>
              </a:lnSpc>
            </a:pPr>
            <a:r>
              <a:rPr kumimoji="1" lang="ja-JP" altLang="en-US" sz="1600" b="1"/>
              <a:t>シーティング</a:t>
            </a:r>
            <a:endParaRPr kumimoji="1" lang="en-US" altLang="ja-JP" sz="1600" b="1"/>
          </a:p>
          <a:p>
            <a:pPr algn="ctr">
              <a:lnSpc>
                <a:spcPts val="2000"/>
              </a:lnSpc>
            </a:pPr>
            <a:r>
              <a:rPr kumimoji="1" lang="ja-JP" altLang="en-US" sz="1600" b="1"/>
              <a:t>実施に向けた</a:t>
            </a:r>
            <a:endParaRPr kumimoji="1" lang="en-US" altLang="ja-JP" sz="1600" b="1"/>
          </a:p>
          <a:p>
            <a:pPr algn="ctr">
              <a:lnSpc>
                <a:spcPts val="2000"/>
              </a:lnSpc>
            </a:pPr>
            <a:r>
              <a:rPr kumimoji="1" lang="ja-JP" altLang="en-US" sz="1600" b="1"/>
              <a:t>アセスメント</a:t>
            </a:r>
          </a:p>
        </p:txBody>
      </p:sp>
      <p:sp>
        <p:nvSpPr>
          <p:cNvPr id="34" name="正方形/長方形 33">
            <a:extLst>
              <a:ext uri="{FF2B5EF4-FFF2-40B4-BE49-F238E27FC236}">
                <a16:creationId xmlns:a16="http://schemas.microsoft.com/office/drawing/2014/main" id="{8CE55A75-DC14-493C-BE06-D7EBB90A4BEB}"/>
              </a:ext>
            </a:extLst>
          </p:cNvPr>
          <p:cNvSpPr/>
          <p:nvPr/>
        </p:nvSpPr>
        <p:spPr>
          <a:xfrm>
            <a:off x="1661084" y="2670632"/>
            <a:ext cx="8066899" cy="1088451"/>
          </a:xfrm>
          <a:prstGeom prst="rect">
            <a:avLst/>
          </a:prstGeom>
          <a:noFill/>
          <a:ln>
            <a:solidFill>
              <a:schemeClr val="accent5">
                <a:lumMod val="60000"/>
                <a:lumOff val="40000"/>
              </a:schemeClr>
            </a:solidFill>
          </a:ln>
        </p:spPr>
        <p:txBody>
          <a:bodyPr wrap="square" anchor="ctr">
            <a:noAutofit/>
          </a:bodyPr>
          <a:lstStyle/>
          <a:p>
            <a:pPr marL="177800" indent="-177800" defTabSz="914400">
              <a:buFont typeface="Arial" panose="020B0604020202020204" pitchFamily="34" charset="0"/>
              <a:buChar char="•"/>
            </a:pPr>
            <a:r>
              <a:rPr kumimoji="1" lang="ja-JP" altLang="en-US" sz="1500" dirty="0"/>
              <a:t>介護職員</a:t>
            </a:r>
            <a:r>
              <a:rPr kumimoji="1" lang="en-US" altLang="ja-JP" sz="1500" dirty="0"/>
              <a:t>A</a:t>
            </a:r>
            <a:r>
              <a:rPr kumimoji="1" lang="ja-JP" altLang="en-US" sz="1500" dirty="0"/>
              <a:t>さんは、機能訓練指導員と連携し、本人にとって最も食べやすいテーブルの高さについて</a:t>
            </a:r>
            <a:br>
              <a:rPr kumimoji="1" lang="en-US" altLang="ja-JP" sz="1500" dirty="0"/>
            </a:br>
            <a:r>
              <a:rPr kumimoji="1" lang="ja-JP" altLang="en-US" sz="1500" dirty="0"/>
              <a:t>検討。</a:t>
            </a:r>
            <a:endParaRPr kumimoji="1" lang="en-US" altLang="ja-JP" sz="1500" dirty="0"/>
          </a:p>
          <a:p>
            <a:pPr marL="177800" indent="-177800" defTabSz="914400">
              <a:buFont typeface="Arial" panose="020B0604020202020204" pitchFamily="34" charset="0"/>
              <a:buChar char="•"/>
            </a:pPr>
            <a:r>
              <a:rPr kumimoji="1" lang="ja-JP" altLang="en-US" sz="1500" dirty="0"/>
              <a:t>座っているときに左側に傾いてしまうことを防ぐため、</a:t>
            </a:r>
            <a:r>
              <a:rPr kumimoji="1" lang="ja-JP" altLang="en-US" sz="1500" dirty="0">
                <a:latin typeface="+mn-ea"/>
                <a:cs typeface="メイリオ" panose="020B0604030504040204" pitchFamily="50" charset="-128"/>
              </a:rPr>
              <a:t>パッドを肘の下に置くことを試した。</a:t>
            </a:r>
            <a:endParaRPr kumimoji="1" lang="en-US" altLang="ja-JP" sz="1500" dirty="0"/>
          </a:p>
        </p:txBody>
      </p:sp>
      <p:sp>
        <p:nvSpPr>
          <p:cNvPr id="35" name="フローチャート: 他ページ結合子 34">
            <a:extLst>
              <a:ext uri="{FF2B5EF4-FFF2-40B4-BE49-F238E27FC236}">
                <a16:creationId xmlns:a16="http://schemas.microsoft.com/office/drawing/2014/main" id="{EAC2BB4C-CD74-4978-9F5A-6787FFC52493}"/>
              </a:ext>
            </a:extLst>
          </p:cNvPr>
          <p:cNvSpPr/>
          <p:nvPr/>
        </p:nvSpPr>
        <p:spPr>
          <a:xfrm>
            <a:off x="201385" y="3846270"/>
            <a:ext cx="1405071" cy="1309782"/>
          </a:xfrm>
          <a:prstGeom prst="flowChartOffpageConnector">
            <a:avLst/>
          </a:prstGeom>
          <a:solidFill>
            <a:schemeClr val="accent4">
              <a:lumMod val="40000"/>
              <a:lumOff val="60000"/>
            </a:schemeClr>
          </a:solidFill>
          <a:ln>
            <a:noFill/>
          </a:ln>
        </p:spPr>
        <p:txBody>
          <a:bodyPr wrap="square" rtlCol="0" anchor="ctr">
            <a:noAutofit/>
          </a:bodyPr>
          <a:lstStyle/>
          <a:p>
            <a:pPr algn="ctr">
              <a:lnSpc>
                <a:spcPts val="2000"/>
              </a:lnSpc>
            </a:pPr>
            <a:r>
              <a:rPr kumimoji="1" lang="ja-JP" altLang="en-US" sz="1600" b="1"/>
              <a:t>シーティング</a:t>
            </a:r>
            <a:endParaRPr kumimoji="1" lang="en-US" altLang="ja-JP" sz="1600" b="1"/>
          </a:p>
          <a:p>
            <a:pPr algn="ctr">
              <a:lnSpc>
                <a:spcPts val="2000"/>
              </a:lnSpc>
            </a:pPr>
            <a:r>
              <a:rPr kumimoji="1" lang="ja-JP" altLang="en-US" sz="1600" b="1"/>
              <a:t>実施</a:t>
            </a:r>
            <a:endParaRPr kumimoji="1" lang="en-US" altLang="ja-JP" sz="1600" b="1"/>
          </a:p>
        </p:txBody>
      </p:sp>
      <p:sp>
        <p:nvSpPr>
          <p:cNvPr id="36" name="正方形/長方形 35">
            <a:extLst>
              <a:ext uri="{FF2B5EF4-FFF2-40B4-BE49-F238E27FC236}">
                <a16:creationId xmlns:a16="http://schemas.microsoft.com/office/drawing/2014/main" id="{825C34E3-39E7-46FD-A6B8-DA3D33683CB2}"/>
              </a:ext>
            </a:extLst>
          </p:cNvPr>
          <p:cNvSpPr/>
          <p:nvPr/>
        </p:nvSpPr>
        <p:spPr>
          <a:xfrm>
            <a:off x="1661084" y="3852275"/>
            <a:ext cx="8066899" cy="1297772"/>
          </a:xfrm>
          <a:prstGeom prst="rect">
            <a:avLst/>
          </a:prstGeom>
          <a:noFill/>
          <a:ln>
            <a:solidFill>
              <a:schemeClr val="accent5">
                <a:lumMod val="60000"/>
                <a:lumOff val="40000"/>
              </a:schemeClr>
            </a:solidFill>
          </a:ln>
        </p:spPr>
        <p:txBody>
          <a:bodyPr wrap="square" anchor="ctr">
            <a:noAutofit/>
          </a:bodyPr>
          <a:lstStyle/>
          <a:p>
            <a:pPr marL="177800" indent="-177800" defTabSz="914400">
              <a:buFont typeface="Arial" panose="020B0604020202020204" pitchFamily="34" charset="0"/>
              <a:buChar char="•"/>
            </a:pPr>
            <a:r>
              <a:rPr kumimoji="1" lang="ja-JP" altLang="en-US" sz="1500" dirty="0"/>
              <a:t>高さ調節が可能なサイドテーブルを導入し、本人にとって最も食べやすい高さに合わせ、食事時に使用</a:t>
            </a:r>
            <a:br>
              <a:rPr kumimoji="1" lang="en-US" altLang="ja-JP" sz="1500" dirty="0"/>
            </a:br>
            <a:r>
              <a:rPr kumimoji="1" lang="ja-JP" altLang="en-US" sz="1500" dirty="0"/>
              <a:t>してもらうことにした。</a:t>
            </a:r>
            <a:endParaRPr kumimoji="1" lang="en-US" altLang="ja-JP" sz="1500" dirty="0"/>
          </a:p>
          <a:p>
            <a:pPr marL="177800" indent="-177800" defTabSz="914400">
              <a:buFont typeface="Arial" panose="020B0604020202020204" pitchFamily="34" charset="0"/>
              <a:buChar char="•"/>
            </a:pPr>
            <a:r>
              <a:rPr kumimoji="1" lang="ja-JP" altLang="en-US" sz="1500" dirty="0">
                <a:latin typeface="+mn-ea"/>
                <a:cs typeface="メイリオ" panose="020B0604030504040204" pitchFamily="50" charset="-128"/>
              </a:rPr>
              <a:t>肘の下にパッドを使用することで左への傾きが少なくなったため、継続して使用することにした。機能訓練指導員が中心となり、介護職員とともにシーティング前後の姿勢変化を写真を基に都度状態をチェック</a:t>
            </a:r>
            <a:br>
              <a:rPr kumimoji="1" lang="en-US" altLang="ja-JP" sz="1500" dirty="0">
                <a:latin typeface="+mn-ea"/>
                <a:cs typeface="メイリオ" panose="020B0604030504040204" pitchFamily="50" charset="-128"/>
              </a:rPr>
            </a:br>
            <a:r>
              <a:rPr kumimoji="1" lang="ja-JP" altLang="en-US" sz="1500" dirty="0">
                <a:latin typeface="+mn-ea"/>
                <a:cs typeface="メイリオ" panose="020B0604030504040204" pitchFamily="50" charset="-128"/>
              </a:rPr>
              <a:t>した。</a:t>
            </a:r>
          </a:p>
        </p:txBody>
      </p:sp>
      <p:sp>
        <p:nvSpPr>
          <p:cNvPr id="37" name="フローチャート: 他ページ結合子 36">
            <a:extLst>
              <a:ext uri="{FF2B5EF4-FFF2-40B4-BE49-F238E27FC236}">
                <a16:creationId xmlns:a16="http://schemas.microsoft.com/office/drawing/2014/main" id="{A9015545-AD09-462F-BFA0-5AA2CF6D4A14}"/>
              </a:ext>
            </a:extLst>
          </p:cNvPr>
          <p:cNvSpPr/>
          <p:nvPr/>
        </p:nvSpPr>
        <p:spPr>
          <a:xfrm>
            <a:off x="201384" y="5243237"/>
            <a:ext cx="1405072" cy="992335"/>
          </a:xfrm>
          <a:prstGeom prst="flowChartOffpageConnector">
            <a:avLst/>
          </a:prstGeom>
          <a:solidFill>
            <a:schemeClr val="accent4">
              <a:lumMod val="40000"/>
              <a:lumOff val="60000"/>
            </a:schemeClr>
          </a:solidFill>
          <a:ln>
            <a:noFill/>
          </a:ln>
        </p:spPr>
        <p:txBody>
          <a:bodyPr wrap="square" rtlCol="0" anchor="ctr">
            <a:noAutofit/>
          </a:bodyPr>
          <a:lstStyle/>
          <a:p>
            <a:pPr algn="ctr">
              <a:lnSpc>
                <a:spcPts val="2000"/>
              </a:lnSpc>
            </a:pPr>
            <a:r>
              <a:rPr kumimoji="1" lang="ja-JP" altLang="en-US" sz="1600" b="1"/>
              <a:t>効果検証</a:t>
            </a:r>
            <a:endParaRPr kumimoji="1" lang="en-US" altLang="ja-JP" sz="1600" b="1"/>
          </a:p>
          <a:p>
            <a:pPr algn="ctr">
              <a:lnSpc>
                <a:spcPts val="2000"/>
              </a:lnSpc>
            </a:pPr>
            <a:r>
              <a:rPr kumimoji="1" lang="ja-JP" altLang="en-US" sz="1600" b="1"/>
              <a:t>継続的な観察</a:t>
            </a:r>
            <a:endParaRPr kumimoji="1" lang="en-US" altLang="ja-JP" sz="1600" b="1"/>
          </a:p>
        </p:txBody>
      </p:sp>
      <p:sp>
        <p:nvSpPr>
          <p:cNvPr id="38" name="正方形/長方形 37">
            <a:extLst>
              <a:ext uri="{FF2B5EF4-FFF2-40B4-BE49-F238E27FC236}">
                <a16:creationId xmlns:a16="http://schemas.microsoft.com/office/drawing/2014/main" id="{DCCF62EE-8097-4C61-B792-8EE12079FDF4}"/>
              </a:ext>
            </a:extLst>
          </p:cNvPr>
          <p:cNvSpPr/>
          <p:nvPr/>
        </p:nvSpPr>
        <p:spPr>
          <a:xfrm>
            <a:off x="1661084" y="5243238"/>
            <a:ext cx="8066899" cy="992334"/>
          </a:xfrm>
          <a:prstGeom prst="rect">
            <a:avLst/>
          </a:prstGeom>
          <a:noFill/>
          <a:ln>
            <a:solidFill>
              <a:schemeClr val="accent5">
                <a:lumMod val="60000"/>
                <a:lumOff val="40000"/>
              </a:schemeClr>
            </a:solidFill>
          </a:ln>
        </p:spPr>
        <p:txBody>
          <a:bodyPr wrap="square" anchor="ctr">
            <a:noAutofit/>
          </a:bodyPr>
          <a:lstStyle/>
          <a:p>
            <a:pPr marL="177800" indent="-177800" defTabSz="914400">
              <a:buFont typeface="Arial" panose="020B0604020202020204" pitchFamily="34" charset="0"/>
              <a:buChar char="•"/>
            </a:pPr>
            <a:r>
              <a:rPr kumimoji="1" lang="ja-JP" altLang="en-US" sz="1500" dirty="0"/>
              <a:t>テーブルの高さを合わせることで、食事の際に肩があがらなくなり、右上肢で自力でスムーズに食事をとることができるようになった。</a:t>
            </a:r>
            <a:endParaRPr kumimoji="1" lang="en-US" altLang="ja-JP" sz="1500" dirty="0"/>
          </a:p>
          <a:p>
            <a:pPr marL="177800" indent="-177800" defTabSz="914400">
              <a:buFont typeface="Arial" panose="020B0604020202020204" pitchFamily="34" charset="0"/>
              <a:buChar char="•"/>
            </a:pPr>
            <a:r>
              <a:rPr kumimoji="1" lang="ja-JP" altLang="en-US" sz="1500" dirty="0">
                <a:latin typeface="+mn-ea"/>
                <a:cs typeface="メイリオ" panose="020B0604030504040204" pitchFamily="50" charset="-128"/>
              </a:rPr>
              <a:t>肘の下にパッドを使用することで</a:t>
            </a:r>
            <a:r>
              <a:rPr kumimoji="1" lang="ja-JP" altLang="en-US" sz="1500" dirty="0"/>
              <a:t>傾きは少なくなり、食事に集中することができるようになった。</a:t>
            </a:r>
            <a:endParaRPr kumimoji="1" lang="en-US" altLang="ja-JP" sz="1500" dirty="0"/>
          </a:p>
        </p:txBody>
      </p:sp>
      <p:sp>
        <p:nvSpPr>
          <p:cNvPr id="3" name="正方形/長方形 2">
            <a:extLst>
              <a:ext uri="{FF2B5EF4-FFF2-40B4-BE49-F238E27FC236}">
                <a16:creationId xmlns:a16="http://schemas.microsoft.com/office/drawing/2014/main" id="{FD53F459-F82A-4EE2-BC23-1203FEBE7472}"/>
              </a:ext>
            </a:extLst>
          </p:cNvPr>
          <p:cNvSpPr/>
          <p:nvPr/>
        </p:nvSpPr>
        <p:spPr>
          <a:xfrm>
            <a:off x="229959" y="85679"/>
            <a:ext cx="1734709" cy="369333"/>
          </a:xfrm>
          <a:prstGeom prst="rect">
            <a:avLst/>
          </a:prstGeom>
          <a:solidFill>
            <a:srgbClr val="FFFF99"/>
          </a:solidFill>
        </p:spPr>
        <p:txBody>
          <a:bodyPr wrap="square" rtlCol="0" anchor="b">
            <a:noAutofit/>
          </a:bodyPr>
          <a:lstStyle/>
          <a:p>
            <a:pPr>
              <a:lnSpc>
                <a:spcPts val="2000"/>
              </a:lnSpc>
            </a:pPr>
            <a:r>
              <a:rPr kumimoji="1" lang="ja-JP" altLang="en-US" sz="2000" b="1"/>
              <a:t>　 　事例紹介　</a:t>
            </a:r>
          </a:p>
        </p:txBody>
      </p:sp>
      <p:sp>
        <p:nvSpPr>
          <p:cNvPr id="18" name="正方形/長方形 17">
            <a:extLst>
              <a:ext uri="{FF2B5EF4-FFF2-40B4-BE49-F238E27FC236}">
                <a16:creationId xmlns:a16="http://schemas.microsoft.com/office/drawing/2014/main" id="{5FD0ED6C-E6F4-477E-8FD4-C6D6EFF9B6BA}"/>
              </a:ext>
            </a:extLst>
          </p:cNvPr>
          <p:cNvSpPr/>
          <p:nvPr/>
        </p:nvSpPr>
        <p:spPr>
          <a:xfrm>
            <a:off x="211384" y="609730"/>
            <a:ext cx="1995851" cy="1055074"/>
          </a:xfrm>
          <a:prstGeom prst="rect">
            <a:avLst/>
          </a:prstGeom>
          <a:solidFill>
            <a:schemeClr val="accent4"/>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l"/>
            </a:pPr>
            <a:r>
              <a:rPr kumimoji="1" lang="en-US" altLang="ja-JP" sz="1600" b="1" kern="100">
                <a:solidFill>
                  <a:schemeClr val="bg1"/>
                </a:solidFill>
                <a:latin typeface="+mn-ea"/>
                <a:cs typeface="Times New Roman" panose="02020603050405020304" pitchFamily="18" charset="0"/>
              </a:rPr>
              <a:t>90</a:t>
            </a:r>
            <a:r>
              <a:rPr kumimoji="1" lang="ja-JP" altLang="en-US" sz="1600" b="1" kern="100">
                <a:solidFill>
                  <a:schemeClr val="bg1"/>
                </a:solidFill>
                <a:latin typeface="+mn-ea"/>
                <a:cs typeface="Times New Roman" panose="02020603050405020304" pitchFamily="18" charset="0"/>
              </a:rPr>
              <a:t>代女性</a:t>
            </a:r>
            <a:endParaRPr kumimoji="1" lang="en-US" altLang="ja-JP" sz="1600" b="1" kern="100">
              <a:solidFill>
                <a:schemeClr val="bg1"/>
              </a:solidFill>
              <a:latin typeface="+mn-ea"/>
              <a:cs typeface="Times New Roman" panose="02020603050405020304" pitchFamily="18" charset="0"/>
            </a:endParaRPr>
          </a:p>
          <a:p>
            <a:pPr marL="285750" indent="-285750">
              <a:buFont typeface="Wingdings" panose="05000000000000000000" pitchFamily="2" charset="2"/>
              <a:buChar char="l"/>
            </a:pPr>
            <a:r>
              <a:rPr kumimoji="1" lang="ja-JP" altLang="en-US" sz="1600" b="1" kern="100">
                <a:solidFill>
                  <a:schemeClr val="bg1"/>
                </a:solidFill>
                <a:latin typeface="+mn-ea"/>
                <a:cs typeface="Times New Roman" panose="02020603050405020304" pitchFamily="18" charset="0"/>
              </a:rPr>
              <a:t>要介護</a:t>
            </a:r>
            <a:r>
              <a:rPr kumimoji="1" lang="en-US" altLang="ja-JP" sz="1600" b="1" kern="100">
                <a:solidFill>
                  <a:schemeClr val="bg1"/>
                </a:solidFill>
                <a:latin typeface="+mn-ea"/>
                <a:cs typeface="Times New Roman" panose="02020603050405020304" pitchFamily="18" charset="0"/>
              </a:rPr>
              <a:t>4</a:t>
            </a:r>
          </a:p>
          <a:p>
            <a:pPr marL="285750" indent="-285750">
              <a:buFont typeface="Wingdings" panose="05000000000000000000" pitchFamily="2" charset="2"/>
              <a:buChar char="l"/>
            </a:pPr>
            <a:r>
              <a:rPr kumimoji="1" lang="ja-JP" altLang="en-US" sz="1600" b="1" kern="100">
                <a:solidFill>
                  <a:schemeClr val="bg1"/>
                </a:solidFill>
                <a:latin typeface="+mn-ea"/>
                <a:cs typeface="Times New Roman" panose="02020603050405020304" pitchFamily="18" charset="0"/>
              </a:rPr>
              <a:t>左片麻痺、円背</a:t>
            </a:r>
            <a:endParaRPr kumimoji="1" lang="en-US" altLang="ja-JP" sz="1600" b="1" kern="100">
              <a:solidFill>
                <a:schemeClr val="bg1"/>
              </a:solidFill>
              <a:latin typeface="+mn-ea"/>
              <a:cs typeface="Times New Roman" panose="02020603050405020304" pitchFamily="18" charset="0"/>
            </a:endParaRPr>
          </a:p>
        </p:txBody>
      </p:sp>
      <p:pic>
        <p:nvPicPr>
          <p:cNvPr id="8" name="グラフィックス 7" descr="電球と歯車">
            <a:extLst>
              <a:ext uri="{FF2B5EF4-FFF2-40B4-BE49-F238E27FC236}">
                <a16:creationId xmlns:a16="http://schemas.microsoft.com/office/drawing/2014/main" id="{7E03C445-65B2-4A6C-A9A7-3AADF15FAB8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480" y="120945"/>
            <a:ext cx="298800" cy="298800"/>
          </a:xfrm>
          <a:prstGeom prst="rect">
            <a:avLst/>
          </a:prstGeom>
        </p:spPr>
      </p:pic>
    </p:spTree>
    <p:extLst>
      <p:ext uri="{BB962C8B-B14F-4D97-AF65-F5344CB8AC3E}">
        <p14:creationId xmlns:p14="http://schemas.microsoft.com/office/powerpoint/2010/main" val="174854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993000" y="2744924"/>
            <a:ext cx="7920000" cy="1440000"/>
          </a:xfrm>
          <a:prstGeom prst="rect">
            <a:avLst/>
          </a:prstGeom>
          <a:solidFill>
            <a:schemeClr val="accent4">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a:solidFill>
                  <a:schemeClr val="bg1"/>
                </a:solidFill>
                <a:latin typeface="Meiryo UI" panose="020B0604030504040204" pitchFamily="50" charset="-128"/>
                <a:ea typeface="Meiryo UI" panose="020B0604030504040204" pitchFamily="50" charset="-128"/>
              </a:rPr>
              <a:t>３．シーティングの対象となる高齢者像</a:t>
            </a:r>
          </a:p>
        </p:txBody>
      </p:sp>
    </p:spTree>
    <p:extLst>
      <p:ext uri="{BB962C8B-B14F-4D97-AF65-F5344CB8AC3E}">
        <p14:creationId xmlns:p14="http://schemas.microsoft.com/office/powerpoint/2010/main" val="96339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en-US" altLang="ja-JP"/>
              <a:t>3.1</a:t>
            </a:r>
            <a:r>
              <a:rPr lang="ja-JP" altLang="en-US"/>
              <a:t>　シーティングの対象となる高齢者像</a:t>
            </a:r>
            <a:endParaRPr kumimoji="1" lang="ja-JP" altLang="en-US"/>
          </a:p>
        </p:txBody>
      </p:sp>
      <p:sp>
        <p:nvSpPr>
          <p:cNvPr id="5" name="テキスト プレースホルダー 2">
            <a:extLst>
              <a:ext uri="{FF2B5EF4-FFF2-40B4-BE49-F238E27FC236}">
                <a16:creationId xmlns:a16="http://schemas.microsoft.com/office/drawing/2014/main" id="{7B443AF8-5556-4FF7-8A3A-C6716A31F258}"/>
              </a:ext>
            </a:extLst>
          </p:cNvPr>
          <p:cNvSpPr txBox="1">
            <a:spLocks/>
          </p:cNvSpPr>
          <p:nvPr/>
        </p:nvSpPr>
        <p:spPr>
          <a:xfrm>
            <a:off x="207037" y="570436"/>
            <a:ext cx="9513760" cy="369332"/>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chemeClr val="tx2">
                    <a:lumMod val="50000"/>
                  </a:schemeClr>
                </a:solidFill>
              </a:rPr>
              <a:t>高齢者の特徴や疾患によって、原因は個々によって異なります。</a:t>
            </a:r>
            <a:endParaRPr lang="en-US" altLang="ja-JP" sz="2000" b="1">
              <a:solidFill>
                <a:schemeClr val="tx2">
                  <a:lumMod val="50000"/>
                </a:schemeClr>
              </a:solidFill>
            </a:endParaRPr>
          </a:p>
        </p:txBody>
      </p:sp>
      <p:sp>
        <p:nvSpPr>
          <p:cNvPr id="11" name="正方形/長方形 10">
            <a:extLst>
              <a:ext uri="{FF2B5EF4-FFF2-40B4-BE49-F238E27FC236}">
                <a16:creationId xmlns:a16="http://schemas.microsoft.com/office/drawing/2014/main" id="{161EE582-3DB4-43FC-9306-BA1831E18F09}"/>
              </a:ext>
            </a:extLst>
          </p:cNvPr>
          <p:cNvSpPr/>
          <p:nvPr/>
        </p:nvSpPr>
        <p:spPr>
          <a:xfrm>
            <a:off x="207037" y="1644449"/>
            <a:ext cx="4342438" cy="4590985"/>
          </a:xfrm>
          <a:prstGeom prst="rect">
            <a:avLst/>
          </a:prstGeom>
          <a:noFill/>
          <a:ln>
            <a:solidFill>
              <a:schemeClr val="accent4"/>
            </a:solidFill>
          </a:ln>
        </p:spPr>
        <p:txBody>
          <a:bodyPr wrap="square" rIns="0" rtlCol="0" anchor="t">
            <a:noAutofit/>
          </a:bodyPr>
          <a:lstStyle/>
          <a:p>
            <a:pPr marL="285750" indent="-285750">
              <a:lnSpc>
                <a:spcPts val="2600"/>
              </a:lnSpc>
              <a:spcAft>
                <a:spcPts val="600"/>
              </a:spcAft>
              <a:buFont typeface="Wingdings" panose="05000000000000000000" pitchFamily="2" charset="2"/>
              <a:buChar char="ü"/>
            </a:pPr>
            <a:r>
              <a:rPr lang="ja-JP" altLang="en-US" sz="2000" b="1">
                <a:solidFill>
                  <a:srgbClr val="C00000"/>
                </a:solidFill>
              </a:rPr>
              <a:t>複数の疾患を有している場合</a:t>
            </a:r>
            <a:r>
              <a:rPr lang="ja-JP" altLang="en-US" sz="2000"/>
              <a:t>が多く</a:t>
            </a:r>
            <a:r>
              <a:rPr lang="en-US" altLang="ja-JP" sz="2000"/>
              <a:t>､</a:t>
            </a:r>
            <a:br>
              <a:rPr lang="en-US" altLang="ja-JP" sz="2000"/>
            </a:br>
            <a:r>
              <a:rPr lang="ja-JP" altLang="en-US" sz="2000"/>
              <a:t>その症状も多彩</a:t>
            </a:r>
            <a:endParaRPr lang="en-US" altLang="ja-JP" sz="2000"/>
          </a:p>
          <a:p>
            <a:pPr marL="285750" indent="-285750">
              <a:lnSpc>
                <a:spcPts val="2600"/>
              </a:lnSpc>
              <a:spcAft>
                <a:spcPts val="600"/>
              </a:spcAft>
              <a:buFont typeface="Wingdings" panose="05000000000000000000" pitchFamily="2" charset="2"/>
              <a:buChar char="ü"/>
            </a:pPr>
            <a:r>
              <a:rPr lang="ja-JP" altLang="en-US" sz="2000"/>
              <a:t>高齢者によくみられる座位姿勢の特徴として、「骨盤が後傾している」、「体幹が傾いている」、「頭部が傾いている」　ことが多い　　</a:t>
            </a:r>
            <a:endParaRPr lang="en-US" altLang="ja-JP" sz="2000"/>
          </a:p>
        </p:txBody>
      </p:sp>
      <p:sp>
        <p:nvSpPr>
          <p:cNvPr id="15" name="二等辺三角形 14">
            <a:extLst>
              <a:ext uri="{FF2B5EF4-FFF2-40B4-BE49-F238E27FC236}">
                <a16:creationId xmlns:a16="http://schemas.microsoft.com/office/drawing/2014/main" id="{BBB3B4BD-B0AD-4970-BD9E-A9D3C115B7D1}"/>
              </a:ext>
            </a:extLst>
          </p:cNvPr>
          <p:cNvSpPr/>
          <p:nvPr/>
        </p:nvSpPr>
        <p:spPr>
          <a:xfrm rot="5400000">
            <a:off x="3595608" y="3614927"/>
            <a:ext cx="2744429" cy="421607"/>
          </a:xfrm>
          <a:prstGeom prst="triangle">
            <a:avLst/>
          </a:prstGeom>
          <a:solidFill>
            <a:schemeClr val="bg1">
              <a:lumMod val="75000"/>
            </a:schemeClr>
          </a:solidFill>
        </p:spPr>
        <p:txBody>
          <a:bodyPr vert="horz" wrap="square" rtlCol="0" anchor="ctr">
            <a:noAutofit/>
          </a:bodyPr>
          <a:lstStyle/>
          <a:p>
            <a:pPr algn="ctr">
              <a:spcAft>
                <a:spcPts val="600"/>
              </a:spcAft>
            </a:pPr>
            <a:endParaRPr kumimoji="1" lang="ja-JP" altLang="en-US">
              <a:solidFill>
                <a:schemeClr val="bg1"/>
              </a:solidFill>
            </a:endParaRPr>
          </a:p>
        </p:txBody>
      </p:sp>
      <p:sp>
        <p:nvSpPr>
          <p:cNvPr id="16" name="正方形/長方形 15">
            <a:extLst>
              <a:ext uri="{FF2B5EF4-FFF2-40B4-BE49-F238E27FC236}">
                <a16:creationId xmlns:a16="http://schemas.microsoft.com/office/drawing/2014/main" id="{7781829E-4808-45EE-A9F7-DBE5E2EB27B2}"/>
              </a:ext>
            </a:extLst>
          </p:cNvPr>
          <p:cNvSpPr/>
          <p:nvPr/>
        </p:nvSpPr>
        <p:spPr>
          <a:xfrm>
            <a:off x="5348103" y="1644449"/>
            <a:ext cx="4357401" cy="4590985"/>
          </a:xfrm>
          <a:prstGeom prst="rect">
            <a:avLst/>
          </a:prstGeom>
          <a:noFill/>
          <a:ln>
            <a:solidFill>
              <a:schemeClr val="accent4"/>
            </a:solidFill>
          </a:ln>
        </p:spPr>
        <p:txBody>
          <a:bodyPr wrap="square" rIns="0" rtlCol="0" anchor="t">
            <a:noAutofit/>
          </a:bodyPr>
          <a:lstStyle/>
          <a:p>
            <a:pPr marL="285750" indent="-285750">
              <a:lnSpc>
                <a:spcPts val="2600"/>
              </a:lnSpc>
              <a:spcAft>
                <a:spcPts val="600"/>
              </a:spcAft>
              <a:buFont typeface="Wingdings" panose="05000000000000000000" pitchFamily="2" charset="2"/>
              <a:buChar char="ü"/>
            </a:pPr>
            <a:r>
              <a:rPr lang="ja-JP" altLang="en-US" sz="2000"/>
              <a:t>疾患や障害像によってシーティングの実施内容や留意点が異なる</a:t>
            </a:r>
            <a:endParaRPr lang="en-US" altLang="ja-JP" sz="2000"/>
          </a:p>
          <a:p>
            <a:pPr marL="285750" indent="-285750">
              <a:lnSpc>
                <a:spcPts val="2600"/>
              </a:lnSpc>
              <a:spcAft>
                <a:spcPts val="600"/>
              </a:spcAft>
              <a:buFont typeface="Wingdings" panose="05000000000000000000" pitchFamily="2" charset="2"/>
              <a:buChar char="ü"/>
            </a:pPr>
            <a:r>
              <a:rPr lang="ja-JP" altLang="en-US" sz="2000" b="1">
                <a:solidFill>
                  <a:srgbClr val="C00000"/>
                </a:solidFill>
              </a:rPr>
              <a:t>アセスメントを通して原因を探り、個別ケアとして快適なシーティングを実施する</a:t>
            </a:r>
            <a:r>
              <a:rPr lang="ja-JP" altLang="en-US" sz="2000"/>
              <a:t>ことが重要</a:t>
            </a:r>
          </a:p>
        </p:txBody>
      </p:sp>
      <p:sp>
        <p:nvSpPr>
          <p:cNvPr id="17" name="正方形/長方形 16">
            <a:extLst>
              <a:ext uri="{FF2B5EF4-FFF2-40B4-BE49-F238E27FC236}">
                <a16:creationId xmlns:a16="http://schemas.microsoft.com/office/drawing/2014/main" id="{BF68194A-0EBC-4E11-BA64-003332AC040B}"/>
              </a:ext>
            </a:extLst>
          </p:cNvPr>
          <p:cNvSpPr/>
          <p:nvPr/>
        </p:nvSpPr>
        <p:spPr>
          <a:xfrm>
            <a:off x="200472" y="1105903"/>
            <a:ext cx="4357400" cy="538546"/>
          </a:xfrm>
          <a:prstGeom prst="rect">
            <a:avLst/>
          </a:prstGeom>
          <a:solidFill>
            <a:schemeClr val="accent4"/>
          </a:solidFill>
        </p:spPr>
        <p:txBody>
          <a:bodyPr vert="horz" wrap="square" rtlCol="0" anchor="ctr">
            <a:noAutofit/>
          </a:bodyPr>
          <a:lstStyle/>
          <a:p>
            <a:pPr algn="ctr">
              <a:spcAft>
                <a:spcPts val="600"/>
              </a:spcAft>
            </a:pPr>
            <a:r>
              <a:rPr kumimoji="1" lang="ja-JP" altLang="en-US" sz="2000" b="1">
                <a:solidFill>
                  <a:schemeClr val="bg1"/>
                </a:solidFill>
              </a:rPr>
              <a:t>高齢者の特徴</a:t>
            </a:r>
          </a:p>
        </p:txBody>
      </p:sp>
      <p:sp>
        <p:nvSpPr>
          <p:cNvPr id="18" name="正方形/長方形 17">
            <a:extLst>
              <a:ext uri="{FF2B5EF4-FFF2-40B4-BE49-F238E27FC236}">
                <a16:creationId xmlns:a16="http://schemas.microsoft.com/office/drawing/2014/main" id="{9AB0CD0B-4DD2-4D68-B4B3-7524087B30DB}"/>
              </a:ext>
            </a:extLst>
          </p:cNvPr>
          <p:cNvSpPr/>
          <p:nvPr/>
        </p:nvSpPr>
        <p:spPr>
          <a:xfrm>
            <a:off x="5348103" y="1105903"/>
            <a:ext cx="4360882" cy="538546"/>
          </a:xfrm>
          <a:prstGeom prst="rect">
            <a:avLst/>
          </a:prstGeom>
          <a:solidFill>
            <a:schemeClr val="accent4"/>
          </a:solidFill>
        </p:spPr>
        <p:txBody>
          <a:bodyPr vert="horz" wrap="square" rtlCol="0" anchor="ctr">
            <a:noAutofit/>
          </a:bodyPr>
          <a:lstStyle/>
          <a:p>
            <a:pPr algn="ctr">
              <a:spcAft>
                <a:spcPts val="600"/>
              </a:spcAft>
            </a:pPr>
            <a:r>
              <a:rPr kumimoji="1" lang="ja-JP" altLang="en-US" sz="2000" b="1">
                <a:solidFill>
                  <a:schemeClr val="bg1"/>
                </a:solidFill>
              </a:rPr>
              <a:t>シーティングの必要性・留意点</a:t>
            </a:r>
          </a:p>
        </p:txBody>
      </p:sp>
      <p:pic>
        <p:nvPicPr>
          <p:cNvPr id="12" name="図 11" descr="窓, 屋内, 自転車, 小さい が含まれている画像&#10;&#10;自動的に生成された説明">
            <a:extLst>
              <a:ext uri="{FF2B5EF4-FFF2-40B4-BE49-F238E27FC236}">
                <a16:creationId xmlns:a16="http://schemas.microsoft.com/office/drawing/2014/main" id="{C80DF36C-5B74-43F7-BD66-877D00312D4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19904" y="4021766"/>
            <a:ext cx="1716704" cy="2085834"/>
          </a:xfrm>
          <a:prstGeom prst="rect">
            <a:avLst/>
          </a:prstGeom>
        </p:spPr>
      </p:pic>
      <p:pic>
        <p:nvPicPr>
          <p:cNvPr id="13" name="図 12" descr="窓, 屋内, 人, テーブル が含まれている画像&#10;&#10;自動的に生成された説明">
            <a:extLst>
              <a:ext uri="{FF2B5EF4-FFF2-40B4-BE49-F238E27FC236}">
                <a16:creationId xmlns:a16="http://schemas.microsoft.com/office/drawing/2014/main" id="{5CF0D9D8-99D3-46CB-B77C-4A2042BEBD7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44705" y="3939941"/>
            <a:ext cx="1764196" cy="2143538"/>
          </a:xfrm>
          <a:prstGeom prst="rect">
            <a:avLst/>
          </a:prstGeom>
        </p:spPr>
      </p:pic>
      <p:sp>
        <p:nvSpPr>
          <p:cNvPr id="19" name="テキスト ボックス 18">
            <a:extLst>
              <a:ext uri="{FF2B5EF4-FFF2-40B4-BE49-F238E27FC236}">
                <a16:creationId xmlns:a16="http://schemas.microsoft.com/office/drawing/2014/main" id="{E65133CB-3A05-4085-BEE8-DACE46BF9735}"/>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236781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DDD3C-064A-4139-9C3C-65EE94676B6C}"/>
              </a:ext>
            </a:extLst>
          </p:cNvPr>
          <p:cNvSpPr>
            <a:spLocks noGrp="1"/>
          </p:cNvSpPr>
          <p:nvPr>
            <p:ph type="title"/>
          </p:nvPr>
        </p:nvSpPr>
        <p:spPr/>
        <p:txBody>
          <a:bodyPr/>
          <a:lstStyle/>
          <a:p>
            <a:r>
              <a:rPr lang="en-US" altLang="ja-JP"/>
              <a:t>3.2</a:t>
            </a:r>
            <a:r>
              <a:rPr lang="ja-JP" altLang="en-US"/>
              <a:t>　</a:t>
            </a:r>
            <a:r>
              <a:rPr lang="ja-JP" altLang="ja-JP"/>
              <a:t>高齢者にみられる</a:t>
            </a:r>
            <a:r>
              <a:rPr lang="ja-JP" altLang="en-US"/>
              <a:t>疾患や症状に対するシーティングの意義と留意点 ①</a:t>
            </a:r>
            <a:endParaRPr kumimoji="1" lang="ja-JP" altLang="en-US"/>
          </a:p>
        </p:txBody>
      </p:sp>
      <p:sp>
        <p:nvSpPr>
          <p:cNvPr id="9" name="テキスト プレースホルダー 2">
            <a:extLst>
              <a:ext uri="{FF2B5EF4-FFF2-40B4-BE49-F238E27FC236}">
                <a16:creationId xmlns:a16="http://schemas.microsoft.com/office/drawing/2014/main" id="{A7E3EDB9-7072-4244-938F-167CDFE40954}"/>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dirty="0">
                <a:solidFill>
                  <a:schemeClr val="tx2">
                    <a:lumMod val="50000"/>
                  </a:schemeClr>
                </a:solidFill>
              </a:rPr>
              <a:t>疾患・症状別に、シーティングの意義と留意点を考えてみましょう。</a:t>
            </a:r>
          </a:p>
        </p:txBody>
      </p:sp>
      <p:sp>
        <p:nvSpPr>
          <p:cNvPr id="8" name="正方形/長方形 7">
            <a:extLst>
              <a:ext uri="{FF2B5EF4-FFF2-40B4-BE49-F238E27FC236}">
                <a16:creationId xmlns:a16="http://schemas.microsoft.com/office/drawing/2014/main" id="{850AEDF0-9B02-414C-BD01-32ABAF6FA0FD}"/>
              </a:ext>
            </a:extLst>
          </p:cNvPr>
          <p:cNvSpPr/>
          <p:nvPr/>
        </p:nvSpPr>
        <p:spPr>
          <a:xfrm>
            <a:off x="274908" y="1160748"/>
            <a:ext cx="2517852" cy="576064"/>
          </a:xfrm>
          <a:prstGeom prst="rect">
            <a:avLst/>
          </a:prstGeom>
          <a:solidFill>
            <a:schemeClr val="accent4"/>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kern="100">
                <a:solidFill>
                  <a:schemeClr val="bg1"/>
                </a:solidFill>
                <a:latin typeface="+mn-ea"/>
                <a:cs typeface="Times New Roman" panose="02020603050405020304" pitchFamily="18" charset="0"/>
              </a:rPr>
              <a:t>認知症</a:t>
            </a:r>
            <a:endParaRPr kumimoji="1" lang="en-US" altLang="ja-JP" b="1" kern="100">
              <a:solidFill>
                <a:schemeClr val="bg1"/>
              </a:solidFill>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E2F520EA-62CB-4426-B74E-E2CCB65EC56B}"/>
              </a:ext>
            </a:extLst>
          </p:cNvPr>
          <p:cNvSpPr/>
          <p:nvPr/>
        </p:nvSpPr>
        <p:spPr>
          <a:xfrm>
            <a:off x="632520" y="2546284"/>
            <a:ext cx="8866805" cy="746286"/>
          </a:xfrm>
          <a:prstGeom prst="rect">
            <a:avLst/>
          </a:prstGeom>
          <a:noFill/>
          <a:ln>
            <a:noFill/>
          </a:ln>
        </p:spPr>
        <p:txBody>
          <a:bodyPr wrap="square"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シーティングによって離床を促し、</a:t>
            </a:r>
            <a:r>
              <a:rPr kumimoji="1" lang="ja-JP" altLang="en-US" sz="2000" b="1" dirty="0"/>
              <a:t>本人の慣れ親しんだ環境を整えること</a:t>
            </a:r>
            <a:r>
              <a:rPr kumimoji="1" lang="ja-JP" altLang="en-US" sz="2000" dirty="0"/>
              <a:t>で、</a:t>
            </a:r>
            <a:br>
              <a:rPr kumimoji="1" lang="en-US" altLang="ja-JP" sz="2000" dirty="0"/>
            </a:br>
            <a:r>
              <a:rPr kumimoji="1" lang="ja-JP" altLang="en-US" sz="2000" dirty="0"/>
              <a:t>認知症の症状の緩和が期待できる場合がある</a:t>
            </a:r>
          </a:p>
        </p:txBody>
      </p:sp>
      <p:sp>
        <p:nvSpPr>
          <p:cNvPr id="13" name="正方形/長方形 12">
            <a:extLst>
              <a:ext uri="{FF2B5EF4-FFF2-40B4-BE49-F238E27FC236}">
                <a16:creationId xmlns:a16="http://schemas.microsoft.com/office/drawing/2014/main" id="{26D6D980-E184-48C4-AA72-B02BEEFD3A6F}"/>
              </a:ext>
            </a:extLst>
          </p:cNvPr>
          <p:cNvSpPr/>
          <p:nvPr/>
        </p:nvSpPr>
        <p:spPr>
          <a:xfrm>
            <a:off x="555736" y="4329322"/>
            <a:ext cx="8866805" cy="1662663"/>
          </a:xfrm>
          <a:prstGeom prst="rect">
            <a:avLst/>
          </a:prstGeom>
          <a:noFill/>
          <a:ln>
            <a:noFill/>
          </a:ln>
        </p:spPr>
        <p:txBody>
          <a:bodyPr wrap="square" rIns="0" rtlCol="0" anchor="t">
            <a:noAutofit/>
          </a:bodyPr>
          <a:lstStyle/>
          <a:p>
            <a:pPr marL="342900" indent="-342900">
              <a:spcAft>
                <a:spcPts val="600"/>
              </a:spcAft>
              <a:buFont typeface="Wingdings" panose="05000000000000000000" pitchFamily="2" charset="2"/>
              <a:buChar char="l"/>
            </a:pPr>
            <a:r>
              <a:rPr kumimoji="1" lang="ja-JP" altLang="en-US" dirty="0"/>
              <a:t>自分の置かれている状況の判断が困難であるために、椅子や車椅子に違和感があると</a:t>
            </a:r>
            <a:br>
              <a:rPr kumimoji="1" lang="en-US" altLang="ja-JP" dirty="0"/>
            </a:br>
            <a:r>
              <a:rPr kumimoji="1" lang="ja-JP" altLang="en-US" dirty="0"/>
              <a:t>急に立ち上がろうとして転倒する場合があるため注意</a:t>
            </a:r>
          </a:p>
          <a:p>
            <a:pPr marL="342900" indent="-342900">
              <a:spcAft>
                <a:spcPts val="600"/>
              </a:spcAft>
              <a:buFont typeface="Wingdings" panose="05000000000000000000" pitchFamily="2" charset="2"/>
              <a:buChar char="l"/>
            </a:pPr>
            <a:r>
              <a:rPr kumimoji="1" lang="ja-JP" altLang="en-US" dirty="0"/>
              <a:t>意思の伝達が難しい場合は、急な立ち上がりや転倒につながらないよう、</a:t>
            </a:r>
            <a:br>
              <a:rPr kumimoji="1" lang="en-US" altLang="ja-JP" dirty="0"/>
            </a:br>
            <a:r>
              <a:rPr kumimoji="1" lang="ja-JP" altLang="en-US" b="1" u="none" dirty="0">
                <a:solidFill>
                  <a:srgbClr val="C00000"/>
                </a:solidFill>
              </a:rPr>
              <a:t>本人の意図や原因を確認する対応が必要</a:t>
            </a:r>
          </a:p>
        </p:txBody>
      </p:sp>
      <p:graphicFrame>
        <p:nvGraphicFramePr>
          <p:cNvPr id="16" name="表 15">
            <a:extLst>
              <a:ext uri="{FF2B5EF4-FFF2-40B4-BE49-F238E27FC236}">
                <a16:creationId xmlns:a16="http://schemas.microsoft.com/office/drawing/2014/main" id="{1456473B-112C-4E7A-81F1-55D57CF2B357}"/>
              </a:ext>
            </a:extLst>
          </p:cNvPr>
          <p:cNvGraphicFramePr>
            <a:graphicFrameLocks noGrp="1"/>
          </p:cNvGraphicFramePr>
          <p:nvPr>
            <p:extLst>
              <p:ext uri="{D42A27DB-BD31-4B8C-83A1-F6EECF244321}">
                <p14:modId xmlns:p14="http://schemas.microsoft.com/office/powerpoint/2010/main" val="1533107285"/>
              </p:ext>
            </p:extLst>
          </p:nvPr>
        </p:nvGraphicFramePr>
        <p:xfrm>
          <a:off x="632520" y="2024844"/>
          <a:ext cx="3780420" cy="403202"/>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167884414"/>
                    </a:ext>
                  </a:extLst>
                </a:gridCol>
              </a:tblGrid>
              <a:tr h="403202">
                <a:tc>
                  <a:txBody>
                    <a:bodyPr/>
                    <a:lstStyle/>
                    <a:p>
                      <a:r>
                        <a:rPr kumimoji="1" lang="ja-JP" altLang="en-US" sz="1800">
                          <a:solidFill>
                            <a:schemeClr val="tx1"/>
                          </a:solidFill>
                        </a:rPr>
                        <a:t>シーティングの効果が期待できる例</a:t>
                      </a:r>
                      <a:endParaRPr kumimoji="1" lang="en-US" altLang="ja-JP" sz="180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graphicFrame>
        <p:nvGraphicFramePr>
          <p:cNvPr id="14" name="表 13">
            <a:extLst>
              <a:ext uri="{FF2B5EF4-FFF2-40B4-BE49-F238E27FC236}">
                <a16:creationId xmlns:a16="http://schemas.microsoft.com/office/drawing/2014/main" id="{D13A713D-79B2-47FF-BBCF-D19A5164D506}"/>
              </a:ext>
            </a:extLst>
          </p:cNvPr>
          <p:cNvGraphicFramePr>
            <a:graphicFrameLocks noGrp="1"/>
          </p:cNvGraphicFramePr>
          <p:nvPr>
            <p:extLst>
              <p:ext uri="{D42A27DB-BD31-4B8C-83A1-F6EECF244321}">
                <p14:modId xmlns:p14="http://schemas.microsoft.com/office/powerpoint/2010/main" val="3022776102"/>
              </p:ext>
            </p:extLst>
          </p:nvPr>
        </p:nvGraphicFramePr>
        <p:xfrm>
          <a:off x="632520" y="3716797"/>
          <a:ext cx="2340260" cy="403202"/>
        </p:xfrm>
        <a:graphic>
          <a:graphicData uri="http://schemas.openxmlformats.org/drawingml/2006/table">
            <a:tbl>
              <a:tblPr firstRow="1" bandRow="1">
                <a:tableStyleId>{5C22544A-7EE6-4342-B048-85BDC9FD1C3A}</a:tableStyleId>
              </a:tblPr>
              <a:tblGrid>
                <a:gridCol w="2340260">
                  <a:extLst>
                    <a:ext uri="{9D8B030D-6E8A-4147-A177-3AD203B41FA5}">
                      <a16:colId xmlns:a16="http://schemas.microsoft.com/office/drawing/2014/main" val="2167884414"/>
                    </a:ext>
                  </a:extLst>
                </a:gridCol>
              </a:tblGrid>
              <a:tr h="403202">
                <a:tc>
                  <a:txBody>
                    <a:bodyPr/>
                    <a:lstStyle/>
                    <a:p>
                      <a:r>
                        <a:rPr kumimoji="1" lang="ja-JP" altLang="en-US" sz="1800">
                          <a:solidFill>
                            <a:schemeClr val="tx1"/>
                          </a:solidFill>
                        </a:rPr>
                        <a:t>主な留意点</a:t>
                      </a:r>
                      <a:endParaRPr kumimoji="1" lang="en-US" altLang="ja-JP" sz="180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pic>
        <p:nvPicPr>
          <p:cNvPr id="18" name="グラフィックス 17" descr="手当て 単色塗りつぶし">
            <a:extLst>
              <a:ext uri="{FF2B5EF4-FFF2-40B4-BE49-F238E27FC236}">
                <a16:creationId xmlns:a16="http://schemas.microsoft.com/office/drawing/2014/main" id="{E55F7D3A-1748-4116-BB6C-3986AEFFAE0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98" y="1264083"/>
            <a:ext cx="396044" cy="396044"/>
          </a:xfrm>
          <a:prstGeom prst="rect">
            <a:avLst/>
          </a:prstGeom>
        </p:spPr>
      </p:pic>
      <p:sp>
        <p:nvSpPr>
          <p:cNvPr id="11" name="テキスト ボックス 10">
            <a:extLst>
              <a:ext uri="{FF2B5EF4-FFF2-40B4-BE49-F238E27FC236}">
                <a16:creationId xmlns:a16="http://schemas.microsoft.com/office/drawing/2014/main" id="{1012E1A5-2405-41DF-B076-852D1D02DAAF}"/>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30673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DDD3C-064A-4139-9C3C-65EE94676B6C}"/>
              </a:ext>
            </a:extLst>
          </p:cNvPr>
          <p:cNvSpPr>
            <a:spLocks noGrp="1"/>
          </p:cNvSpPr>
          <p:nvPr>
            <p:ph type="title"/>
          </p:nvPr>
        </p:nvSpPr>
        <p:spPr/>
        <p:txBody>
          <a:bodyPr/>
          <a:lstStyle/>
          <a:p>
            <a:r>
              <a:rPr lang="en-US" altLang="ja-JP"/>
              <a:t>3.2</a:t>
            </a:r>
            <a:r>
              <a:rPr lang="ja-JP" altLang="en-US"/>
              <a:t>　</a:t>
            </a:r>
            <a:r>
              <a:rPr lang="ja-JP" altLang="ja-JP"/>
              <a:t>高齢者にみられる</a:t>
            </a:r>
            <a:r>
              <a:rPr lang="ja-JP" altLang="en-US"/>
              <a:t>疾患や症状に対するシーティングの意義と留意点②</a:t>
            </a:r>
            <a:endParaRPr kumimoji="1" lang="ja-JP" altLang="en-US"/>
          </a:p>
        </p:txBody>
      </p:sp>
      <p:sp>
        <p:nvSpPr>
          <p:cNvPr id="8" name="正方形/長方形 7">
            <a:extLst>
              <a:ext uri="{FF2B5EF4-FFF2-40B4-BE49-F238E27FC236}">
                <a16:creationId xmlns:a16="http://schemas.microsoft.com/office/drawing/2014/main" id="{850AEDF0-9B02-414C-BD01-32ABAF6FA0FD}"/>
              </a:ext>
            </a:extLst>
          </p:cNvPr>
          <p:cNvSpPr/>
          <p:nvPr/>
        </p:nvSpPr>
        <p:spPr>
          <a:xfrm>
            <a:off x="274908" y="1160748"/>
            <a:ext cx="2517852" cy="576064"/>
          </a:xfrm>
          <a:prstGeom prst="rect">
            <a:avLst/>
          </a:prstGeom>
          <a:solidFill>
            <a:schemeClr val="accent4"/>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kern="100">
                <a:solidFill>
                  <a:schemeClr val="bg1"/>
                </a:solidFill>
                <a:latin typeface="+mn-ea"/>
                <a:cs typeface="Times New Roman" panose="02020603050405020304" pitchFamily="18" charset="0"/>
              </a:rPr>
              <a:t>　廃用症候群</a:t>
            </a:r>
            <a:endParaRPr kumimoji="1" lang="en-US" altLang="ja-JP" b="1" kern="100">
              <a:solidFill>
                <a:schemeClr val="bg1"/>
              </a:solidFill>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E2F520EA-62CB-4426-B74E-E2CCB65EC56B}"/>
              </a:ext>
            </a:extLst>
          </p:cNvPr>
          <p:cNvSpPr/>
          <p:nvPr/>
        </p:nvSpPr>
        <p:spPr>
          <a:xfrm>
            <a:off x="632520" y="2546284"/>
            <a:ext cx="8866805" cy="746286"/>
          </a:xfrm>
          <a:prstGeom prst="rect">
            <a:avLst/>
          </a:prstGeom>
          <a:noFill/>
          <a:ln>
            <a:noFill/>
          </a:ln>
        </p:spPr>
        <p:txBody>
          <a:bodyPr wrap="square" rIns="0" rtlCol="0" anchor="t">
            <a:noAutofit/>
          </a:bodyPr>
          <a:lstStyle/>
          <a:p>
            <a:pPr defTabSz="914400">
              <a:defRPr/>
            </a:pPr>
            <a:r>
              <a:rPr kumimoji="1" lang="ja-JP" altLang="en-US" sz="2000" dirty="0"/>
              <a:t>シーティングにより離床時間を増やすことで、</a:t>
            </a:r>
            <a:r>
              <a:rPr kumimoji="1" lang="ja-JP" altLang="en-US" sz="2000" b="1" dirty="0"/>
              <a:t>心身に生じる様々な好ましくない状態を</a:t>
            </a:r>
            <a:br>
              <a:rPr kumimoji="1" lang="en-US" altLang="ja-JP" sz="2000" b="1" dirty="0"/>
            </a:br>
            <a:r>
              <a:rPr kumimoji="1" lang="ja-JP" altLang="en-US" sz="2000" b="1" dirty="0"/>
              <a:t>予防、改善する</a:t>
            </a:r>
            <a:r>
              <a:rPr kumimoji="1" lang="ja-JP" altLang="en-US" sz="2000" dirty="0"/>
              <a:t>ことが期待できる</a:t>
            </a:r>
          </a:p>
        </p:txBody>
      </p:sp>
      <p:sp>
        <p:nvSpPr>
          <p:cNvPr id="13" name="正方形/長方形 12">
            <a:extLst>
              <a:ext uri="{FF2B5EF4-FFF2-40B4-BE49-F238E27FC236}">
                <a16:creationId xmlns:a16="http://schemas.microsoft.com/office/drawing/2014/main" id="{26D6D980-E184-48C4-AA72-B02BEEFD3A6F}"/>
              </a:ext>
            </a:extLst>
          </p:cNvPr>
          <p:cNvSpPr/>
          <p:nvPr/>
        </p:nvSpPr>
        <p:spPr>
          <a:xfrm>
            <a:off x="555736" y="4329322"/>
            <a:ext cx="8866805" cy="1662663"/>
          </a:xfrm>
          <a:prstGeom prst="rect">
            <a:avLst/>
          </a:prstGeom>
          <a:noFill/>
          <a:ln>
            <a:noFill/>
          </a:ln>
        </p:spPr>
        <p:txBody>
          <a:bodyPr wrap="square" rIns="0" rtlCol="0" anchor="t">
            <a:noAutofit/>
          </a:bodyPr>
          <a:lstStyle/>
          <a:p>
            <a:pPr marL="342900" indent="-342900">
              <a:spcAft>
                <a:spcPts val="600"/>
              </a:spcAft>
              <a:buFont typeface="Wingdings" panose="05000000000000000000" pitchFamily="2" charset="2"/>
              <a:buChar char="l"/>
            </a:pPr>
            <a:r>
              <a:rPr kumimoji="1" lang="ja-JP" altLang="en-US" dirty="0"/>
              <a:t>四肢に拘縮がある場合は、</a:t>
            </a:r>
            <a:r>
              <a:rPr kumimoji="1" lang="ja-JP" altLang="en-US" b="1" dirty="0">
                <a:solidFill>
                  <a:srgbClr val="C00000"/>
                </a:solidFill>
              </a:rPr>
              <a:t>車椅子のフットプレート等が合っていないと体幹が左右非対称になり、</a:t>
            </a:r>
            <a:r>
              <a:rPr kumimoji="1" lang="ja-JP" altLang="en-US" dirty="0"/>
              <a:t>体幹変形を引き起こす可能性があるため、車椅子やクッション等の選定に注意が必要</a:t>
            </a:r>
          </a:p>
          <a:p>
            <a:pPr marL="342900" indent="-342900">
              <a:spcAft>
                <a:spcPts val="600"/>
              </a:spcAft>
              <a:buFont typeface="Wingdings" panose="05000000000000000000" pitchFamily="2" charset="2"/>
              <a:buChar char="l"/>
            </a:pPr>
            <a:r>
              <a:rPr kumimoji="1" lang="ja-JP" altLang="en-US" sz="1800" dirty="0"/>
              <a:t>呼吸不全がある場合や、摂食・嚥下状態が悪い場合には、ポジショニング評価を丁寧に行い機能的な改善の目的を明確にする</a:t>
            </a:r>
          </a:p>
        </p:txBody>
      </p:sp>
      <p:graphicFrame>
        <p:nvGraphicFramePr>
          <p:cNvPr id="14" name="表 13">
            <a:extLst>
              <a:ext uri="{FF2B5EF4-FFF2-40B4-BE49-F238E27FC236}">
                <a16:creationId xmlns:a16="http://schemas.microsoft.com/office/drawing/2014/main" id="{D13A713D-79B2-47FF-BBCF-D19A5164D506}"/>
              </a:ext>
            </a:extLst>
          </p:cNvPr>
          <p:cNvGraphicFramePr>
            <a:graphicFrameLocks noGrp="1"/>
          </p:cNvGraphicFramePr>
          <p:nvPr/>
        </p:nvGraphicFramePr>
        <p:xfrm>
          <a:off x="632520" y="3716797"/>
          <a:ext cx="2340260" cy="403202"/>
        </p:xfrm>
        <a:graphic>
          <a:graphicData uri="http://schemas.openxmlformats.org/drawingml/2006/table">
            <a:tbl>
              <a:tblPr firstRow="1" bandRow="1">
                <a:tableStyleId>{5C22544A-7EE6-4342-B048-85BDC9FD1C3A}</a:tableStyleId>
              </a:tblPr>
              <a:tblGrid>
                <a:gridCol w="2340260">
                  <a:extLst>
                    <a:ext uri="{9D8B030D-6E8A-4147-A177-3AD203B41FA5}">
                      <a16:colId xmlns:a16="http://schemas.microsoft.com/office/drawing/2014/main" val="2167884414"/>
                    </a:ext>
                  </a:extLst>
                </a:gridCol>
              </a:tblGrid>
              <a:tr h="403202">
                <a:tc>
                  <a:txBody>
                    <a:bodyPr/>
                    <a:lstStyle/>
                    <a:p>
                      <a:r>
                        <a:rPr kumimoji="1" lang="ja-JP" altLang="en-US" sz="1800">
                          <a:solidFill>
                            <a:schemeClr val="tx1"/>
                          </a:solidFill>
                        </a:rPr>
                        <a:t>主な留意点</a:t>
                      </a:r>
                      <a:endParaRPr kumimoji="1" lang="en-US" altLang="ja-JP" sz="180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pic>
        <p:nvPicPr>
          <p:cNvPr id="15" name="グラフィックス 14" descr="手当て 単色塗りつぶし">
            <a:extLst>
              <a:ext uri="{FF2B5EF4-FFF2-40B4-BE49-F238E27FC236}">
                <a16:creationId xmlns:a16="http://schemas.microsoft.com/office/drawing/2014/main" id="{9AADF9D2-6810-4521-8119-610CF1CC4ED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98" y="1234328"/>
            <a:ext cx="396044" cy="396044"/>
          </a:xfrm>
          <a:prstGeom prst="rect">
            <a:avLst/>
          </a:prstGeom>
        </p:spPr>
      </p:pic>
      <p:graphicFrame>
        <p:nvGraphicFramePr>
          <p:cNvPr id="11" name="表 10">
            <a:extLst>
              <a:ext uri="{FF2B5EF4-FFF2-40B4-BE49-F238E27FC236}">
                <a16:creationId xmlns:a16="http://schemas.microsoft.com/office/drawing/2014/main" id="{C2410B03-1850-4B0B-B6FC-67ABB48DBF5F}"/>
              </a:ext>
            </a:extLst>
          </p:cNvPr>
          <p:cNvGraphicFramePr>
            <a:graphicFrameLocks noGrp="1"/>
          </p:cNvGraphicFramePr>
          <p:nvPr>
            <p:extLst>
              <p:ext uri="{D42A27DB-BD31-4B8C-83A1-F6EECF244321}">
                <p14:modId xmlns:p14="http://schemas.microsoft.com/office/powerpoint/2010/main" val="1338317749"/>
              </p:ext>
            </p:extLst>
          </p:nvPr>
        </p:nvGraphicFramePr>
        <p:xfrm>
          <a:off x="632520" y="2024844"/>
          <a:ext cx="3780420" cy="403202"/>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167884414"/>
                    </a:ext>
                  </a:extLst>
                </a:gridCol>
              </a:tblGrid>
              <a:tr h="403202">
                <a:tc>
                  <a:txBody>
                    <a:bodyPr/>
                    <a:lstStyle/>
                    <a:p>
                      <a:r>
                        <a:rPr kumimoji="1" lang="ja-JP" altLang="en-US" sz="1800">
                          <a:solidFill>
                            <a:schemeClr val="tx1"/>
                          </a:solidFill>
                        </a:rPr>
                        <a:t>シーティングの効果が期待できる例</a:t>
                      </a:r>
                      <a:endParaRPr kumimoji="1" lang="en-US" altLang="ja-JP" sz="180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6" name="テキスト プレースホルダー 2">
            <a:extLst>
              <a:ext uri="{FF2B5EF4-FFF2-40B4-BE49-F238E27FC236}">
                <a16:creationId xmlns:a16="http://schemas.microsoft.com/office/drawing/2014/main" id="{2D8E99C2-935F-4FA2-97AA-3A35E8FD263D}"/>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dirty="0">
                <a:solidFill>
                  <a:schemeClr val="tx2">
                    <a:lumMod val="50000"/>
                  </a:schemeClr>
                </a:solidFill>
              </a:rPr>
              <a:t>疾患・症状別に、シーティングの意義と留意点を考えてみましょう。</a:t>
            </a:r>
          </a:p>
        </p:txBody>
      </p:sp>
      <p:sp>
        <p:nvSpPr>
          <p:cNvPr id="17" name="テキスト ボックス 16">
            <a:extLst>
              <a:ext uri="{FF2B5EF4-FFF2-40B4-BE49-F238E27FC236}">
                <a16:creationId xmlns:a16="http://schemas.microsoft.com/office/drawing/2014/main" id="{FBC4469A-BD0B-43AD-B8A7-B0E4291F0AA1}"/>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280097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DDD3C-064A-4139-9C3C-65EE94676B6C}"/>
              </a:ext>
            </a:extLst>
          </p:cNvPr>
          <p:cNvSpPr>
            <a:spLocks noGrp="1"/>
          </p:cNvSpPr>
          <p:nvPr>
            <p:ph type="title"/>
          </p:nvPr>
        </p:nvSpPr>
        <p:spPr/>
        <p:txBody>
          <a:bodyPr/>
          <a:lstStyle/>
          <a:p>
            <a:r>
              <a:rPr lang="en-US" altLang="ja-JP"/>
              <a:t>3.2</a:t>
            </a:r>
            <a:r>
              <a:rPr lang="ja-JP" altLang="en-US"/>
              <a:t>　</a:t>
            </a:r>
            <a:r>
              <a:rPr lang="ja-JP" altLang="ja-JP"/>
              <a:t>高齢者にみられる</a:t>
            </a:r>
            <a:r>
              <a:rPr lang="ja-JP" altLang="en-US"/>
              <a:t>疾患や症状に対するシーティングの意義と留意点③</a:t>
            </a:r>
            <a:endParaRPr kumimoji="1" lang="ja-JP" altLang="en-US"/>
          </a:p>
        </p:txBody>
      </p:sp>
      <p:sp>
        <p:nvSpPr>
          <p:cNvPr id="8" name="正方形/長方形 7">
            <a:extLst>
              <a:ext uri="{FF2B5EF4-FFF2-40B4-BE49-F238E27FC236}">
                <a16:creationId xmlns:a16="http://schemas.microsoft.com/office/drawing/2014/main" id="{850AEDF0-9B02-414C-BD01-32ABAF6FA0FD}"/>
              </a:ext>
            </a:extLst>
          </p:cNvPr>
          <p:cNvSpPr/>
          <p:nvPr/>
        </p:nvSpPr>
        <p:spPr>
          <a:xfrm>
            <a:off x="274908" y="1160748"/>
            <a:ext cx="2517852" cy="576064"/>
          </a:xfrm>
          <a:prstGeom prst="rect">
            <a:avLst/>
          </a:prstGeom>
          <a:solidFill>
            <a:schemeClr val="accent4"/>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kern="100">
                <a:solidFill>
                  <a:schemeClr val="bg1"/>
                </a:solidFill>
                <a:latin typeface="+mn-ea"/>
                <a:cs typeface="Times New Roman" panose="02020603050405020304" pitchFamily="18" charset="0"/>
              </a:rPr>
              <a:t>　脳血管障害　</a:t>
            </a:r>
            <a:endParaRPr kumimoji="1" lang="en-US" altLang="ja-JP" b="1" kern="100">
              <a:solidFill>
                <a:schemeClr val="bg1"/>
              </a:solidFill>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E2F520EA-62CB-4426-B74E-E2CCB65EC56B}"/>
              </a:ext>
            </a:extLst>
          </p:cNvPr>
          <p:cNvSpPr/>
          <p:nvPr/>
        </p:nvSpPr>
        <p:spPr>
          <a:xfrm>
            <a:off x="632520" y="2546284"/>
            <a:ext cx="8866805" cy="746286"/>
          </a:xfrm>
          <a:prstGeom prst="rect">
            <a:avLst/>
          </a:prstGeom>
          <a:noFill/>
          <a:ln>
            <a:noFill/>
          </a:ln>
        </p:spPr>
        <p:txBody>
          <a:bodyPr wrap="square" rIns="0" rtlCol="0" anchor="t">
            <a:noAutofit/>
          </a:bodyPr>
          <a:lstStyle/>
          <a:p>
            <a:pPr defTabSz="914400">
              <a:defRPr/>
            </a:pPr>
            <a:r>
              <a:rPr kumimoji="1" lang="ja-JP" altLang="en-US" sz="2000" kern="1200" dirty="0">
                <a:solidFill>
                  <a:schemeClr val="dk1"/>
                </a:solidFill>
                <a:latin typeface="+mn-lt"/>
                <a:ea typeface="+mn-ea"/>
                <a:cs typeface="+mn-cs"/>
              </a:rPr>
              <a:t>シーティングを実施することによって、</a:t>
            </a:r>
            <a:r>
              <a:rPr kumimoji="1" lang="ja-JP" altLang="en-US" sz="2000" b="1" kern="1200" dirty="0">
                <a:solidFill>
                  <a:schemeClr val="dk1"/>
                </a:solidFill>
                <a:latin typeface="+mn-lt"/>
                <a:ea typeface="+mn-ea"/>
                <a:cs typeface="+mn-cs"/>
              </a:rPr>
              <a:t>麻痺側への注意が改善したり、</a:t>
            </a:r>
            <a:br>
              <a:rPr kumimoji="1" lang="en-US" altLang="ja-JP" sz="2000" b="1" kern="1200" dirty="0">
                <a:solidFill>
                  <a:schemeClr val="dk1"/>
                </a:solidFill>
                <a:latin typeface="+mn-lt"/>
                <a:ea typeface="+mn-ea"/>
                <a:cs typeface="+mn-cs"/>
              </a:rPr>
            </a:br>
            <a:r>
              <a:rPr kumimoji="1" lang="en-US" altLang="ja-JP" sz="2000" b="1" kern="1200" dirty="0">
                <a:solidFill>
                  <a:schemeClr val="dk1"/>
                </a:solidFill>
                <a:latin typeface="+mn-lt"/>
                <a:ea typeface="+mn-ea"/>
                <a:cs typeface="+mn-cs"/>
              </a:rPr>
              <a:t>ADL</a:t>
            </a:r>
            <a:r>
              <a:rPr kumimoji="1" lang="ja-JP" altLang="en-US" sz="2000" b="1" kern="1200" dirty="0">
                <a:solidFill>
                  <a:schemeClr val="dk1"/>
                </a:solidFill>
                <a:latin typeface="+mn-lt"/>
                <a:ea typeface="+mn-ea"/>
                <a:cs typeface="+mn-cs"/>
              </a:rPr>
              <a:t>が改善したりする</a:t>
            </a:r>
            <a:r>
              <a:rPr kumimoji="1" lang="ja-JP" altLang="en-US" sz="2000" kern="1200" dirty="0">
                <a:solidFill>
                  <a:schemeClr val="dk1"/>
                </a:solidFill>
                <a:latin typeface="+mn-lt"/>
                <a:ea typeface="+mn-ea"/>
                <a:cs typeface="+mn-cs"/>
              </a:rPr>
              <a:t>ことが期待</a:t>
            </a:r>
            <a:r>
              <a:rPr kumimoji="1" lang="ja-JP" altLang="en-US" sz="2000" dirty="0">
                <a:solidFill>
                  <a:schemeClr val="dk1"/>
                </a:solidFill>
              </a:rPr>
              <a:t>でき</a:t>
            </a:r>
            <a:r>
              <a:rPr kumimoji="1" lang="ja-JP" altLang="en-US" sz="2000" kern="1200" dirty="0">
                <a:solidFill>
                  <a:schemeClr val="dk1"/>
                </a:solidFill>
                <a:latin typeface="+mn-lt"/>
                <a:ea typeface="+mn-ea"/>
                <a:cs typeface="+mn-cs"/>
              </a:rPr>
              <a:t>る</a:t>
            </a:r>
          </a:p>
        </p:txBody>
      </p:sp>
      <p:sp>
        <p:nvSpPr>
          <p:cNvPr id="13" name="正方形/長方形 12">
            <a:extLst>
              <a:ext uri="{FF2B5EF4-FFF2-40B4-BE49-F238E27FC236}">
                <a16:creationId xmlns:a16="http://schemas.microsoft.com/office/drawing/2014/main" id="{26D6D980-E184-48C4-AA72-B02BEEFD3A6F}"/>
              </a:ext>
            </a:extLst>
          </p:cNvPr>
          <p:cNvSpPr/>
          <p:nvPr/>
        </p:nvSpPr>
        <p:spPr>
          <a:xfrm>
            <a:off x="519127" y="4348765"/>
            <a:ext cx="8866805" cy="1662663"/>
          </a:xfrm>
          <a:prstGeom prst="rect">
            <a:avLst/>
          </a:prstGeom>
          <a:noFill/>
          <a:ln>
            <a:noFill/>
          </a:ln>
        </p:spPr>
        <p:txBody>
          <a:bodyPr wrap="square" rIns="0" rtlCol="0" anchor="t">
            <a:noAutofit/>
          </a:bodyPr>
          <a:lstStyle/>
          <a:p>
            <a:pPr marL="342900" indent="-342900">
              <a:spcAft>
                <a:spcPts val="600"/>
              </a:spcAft>
              <a:buFont typeface="Wingdings" panose="05000000000000000000" pitchFamily="2" charset="2"/>
              <a:buChar char="l"/>
            </a:pPr>
            <a:r>
              <a:rPr kumimoji="1" lang="ja-JP" altLang="en-US" sz="1800" dirty="0"/>
              <a:t>非麻痺側の片手片足で車椅子を操作する場合が多いので、操作しやすい座面の高さや</a:t>
            </a:r>
            <a:br>
              <a:rPr kumimoji="1" lang="en-US" altLang="ja-JP" sz="1800" dirty="0"/>
            </a:br>
            <a:r>
              <a:rPr kumimoji="1" lang="ja-JP" altLang="en-US" sz="1800" dirty="0"/>
              <a:t>傾斜角等に調整する</a:t>
            </a:r>
          </a:p>
          <a:p>
            <a:pPr marL="342900" indent="-342900">
              <a:spcAft>
                <a:spcPts val="600"/>
              </a:spcAft>
              <a:buFont typeface="Wingdings" panose="05000000000000000000" pitchFamily="2" charset="2"/>
              <a:buChar char="l"/>
            </a:pPr>
            <a:r>
              <a:rPr kumimoji="1" lang="ja-JP" altLang="en-US" sz="1800" dirty="0"/>
              <a:t>障害が固定化された状態では、機能障害に配慮しながら、廃用性症候群の予防にも</a:t>
            </a:r>
            <a:br>
              <a:rPr kumimoji="1" lang="en-US" altLang="ja-JP" sz="1800" dirty="0"/>
            </a:br>
            <a:r>
              <a:rPr kumimoji="1" lang="ja-JP" altLang="en-US" sz="1800" dirty="0"/>
              <a:t>留意する</a:t>
            </a:r>
          </a:p>
        </p:txBody>
      </p:sp>
      <p:graphicFrame>
        <p:nvGraphicFramePr>
          <p:cNvPr id="14" name="表 13">
            <a:extLst>
              <a:ext uri="{FF2B5EF4-FFF2-40B4-BE49-F238E27FC236}">
                <a16:creationId xmlns:a16="http://schemas.microsoft.com/office/drawing/2014/main" id="{D13A713D-79B2-47FF-BBCF-D19A5164D506}"/>
              </a:ext>
            </a:extLst>
          </p:cNvPr>
          <p:cNvGraphicFramePr>
            <a:graphicFrameLocks noGrp="1"/>
          </p:cNvGraphicFramePr>
          <p:nvPr>
            <p:extLst>
              <p:ext uri="{D42A27DB-BD31-4B8C-83A1-F6EECF244321}">
                <p14:modId xmlns:p14="http://schemas.microsoft.com/office/powerpoint/2010/main" val="1585590742"/>
              </p:ext>
            </p:extLst>
          </p:nvPr>
        </p:nvGraphicFramePr>
        <p:xfrm>
          <a:off x="632520" y="3700236"/>
          <a:ext cx="2340260" cy="403202"/>
        </p:xfrm>
        <a:graphic>
          <a:graphicData uri="http://schemas.openxmlformats.org/drawingml/2006/table">
            <a:tbl>
              <a:tblPr firstRow="1" bandRow="1">
                <a:tableStyleId>{5C22544A-7EE6-4342-B048-85BDC9FD1C3A}</a:tableStyleId>
              </a:tblPr>
              <a:tblGrid>
                <a:gridCol w="2340260">
                  <a:extLst>
                    <a:ext uri="{9D8B030D-6E8A-4147-A177-3AD203B41FA5}">
                      <a16:colId xmlns:a16="http://schemas.microsoft.com/office/drawing/2014/main" val="2167884414"/>
                    </a:ext>
                  </a:extLst>
                </a:gridCol>
              </a:tblGrid>
              <a:tr h="403202">
                <a:tc>
                  <a:txBody>
                    <a:bodyPr/>
                    <a:lstStyle/>
                    <a:p>
                      <a:r>
                        <a:rPr kumimoji="1" lang="ja-JP" altLang="en-US" sz="1800" dirty="0">
                          <a:solidFill>
                            <a:schemeClr val="tx1"/>
                          </a:solidFill>
                        </a:rPr>
                        <a:t>主な留意点</a:t>
                      </a:r>
                      <a:endParaRPr kumimoji="1" lang="en-US" altLang="ja-JP" sz="1800" dirty="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pic>
        <p:nvPicPr>
          <p:cNvPr id="15" name="グラフィックス 14" descr="手当て 単色塗りつぶし">
            <a:extLst>
              <a:ext uri="{FF2B5EF4-FFF2-40B4-BE49-F238E27FC236}">
                <a16:creationId xmlns:a16="http://schemas.microsoft.com/office/drawing/2014/main" id="{5DA25C44-CE1D-4D29-8A50-CB98501317B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98" y="1264083"/>
            <a:ext cx="396044" cy="396044"/>
          </a:xfrm>
          <a:prstGeom prst="rect">
            <a:avLst/>
          </a:prstGeom>
        </p:spPr>
      </p:pic>
      <p:graphicFrame>
        <p:nvGraphicFramePr>
          <p:cNvPr id="11" name="表 10">
            <a:extLst>
              <a:ext uri="{FF2B5EF4-FFF2-40B4-BE49-F238E27FC236}">
                <a16:creationId xmlns:a16="http://schemas.microsoft.com/office/drawing/2014/main" id="{E999AA6B-FCCA-49F2-A2A0-F6791F3B465D}"/>
              </a:ext>
            </a:extLst>
          </p:cNvPr>
          <p:cNvGraphicFramePr>
            <a:graphicFrameLocks noGrp="1"/>
          </p:cNvGraphicFramePr>
          <p:nvPr>
            <p:extLst>
              <p:ext uri="{D42A27DB-BD31-4B8C-83A1-F6EECF244321}">
                <p14:modId xmlns:p14="http://schemas.microsoft.com/office/powerpoint/2010/main" val="1338317749"/>
              </p:ext>
            </p:extLst>
          </p:nvPr>
        </p:nvGraphicFramePr>
        <p:xfrm>
          <a:off x="632520" y="2024844"/>
          <a:ext cx="3780420" cy="403202"/>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167884414"/>
                    </a:ext>
                  </a:extLst>
                </a:gridCol>
              </a:tblGrid>
              <a:tr h="403202">
                <a:tc>
                  <a:txBody>
                    <a:bodyPr/>
                    <a:lstStyle/>
                    <a:p>
                      <a:r>
                        <a:rPr kumimoji="1" lang="ja-JP" altLang="en-US" sz="1800">
                          <a:solidFill>
                            <a:schemeClr val="tx1"/>
                          </a:solidFill>
                        </a:rPr>
                        <a:t>シーティングの効果が期待できる例</a:t>
                      </a:r>
                      <a:endParaRPr kumimoji="1" lang="en-US" altLang="ja-JP" sz="180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6" name="テキスト プレースホルダー 2">
            <a:extLst>
              <a:ext uri="{FF2B5EF4-FFF2-40B4-BE49-F238E27FC236}">
                <a16:creationId xmlns:a16="http://schemas.microsoft.com/office/drawing/2014/main" id="{9F1DC5C5-F857-42D7-B050-BA5D1303CC4B}"/>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dirty="0">
                <a:solidFill>
                  <a:schemeClr val="tx2">
                    <a:lumMod val="50000"/>
                  </a:schemeClr>
                </a:solidFill>
              </a:rPr>
              <a:t>疾患・症状別に、シーティングの意義と留意点を考えてみましょう。</a:t>
            </a:r>
          </a:p>
        </p:txBody>
      </p:sp>
      <p:sp>
        <p:nvSpPr>
          <p:cNvPr id="17" name="テキスト ボックス 16">
            <a:extLst>
              <a:ext uri="{FF2B5EF4-FFF2-40B4-BE49-F238E27FC236}">
                <a16:creationId xmlns:a16="http://schemas.microsoft.com/office/drawing/2014/main" id="{90CD3B8E-3595-42F7-B17D-EBED0808B58C}"/>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252642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DDD3C-064A-4139-9C3C-65EE94676B6C}"/>
              </a:ext>
            </a:extLst>
          </p:cNvPr>
          <p:cNvSpPr>
            <a:spLocks noGrp="1"/>
          </p:cNvSpPr>
          <p:nvPr>
            <p:ph type="title"/>
          </p:nvPr>
        </p:nvSpPr>
        <p:spPr/>
        <p:txBody>
          <a:bodyPr/>
          <a:lstStyle/>
          <a:p>
            <a:r>
              <a:rPr lang="en-US" altLang="ja-JP"/>
              <a:t>3.2</a:t>
            </a:r>
            <a:r>
              <a:rPr lang="ja-JP" altLang="en-US"/>
              <a:t>　</a:t>
            </a:r>
            <a:r>
              <a:rPr lang="ja-JP" altLang="ja-JP"/>
              <a:t>高齢者にみられる</a:t>
            </a:r>
            <a:r>
              <a:rPr lang="ja-JP" altLang="en-US"/>
              <a:t>疾患や症状に対するシーティングの意義と留意点④</a:t>
            </a:r>
            <a:endParaRPr kumimoji="1" lang="ja-JP" altLang="en-US"/>
          </a:p>
        </p:txBody>
      </p:sp>
      <p:sp>
        <p:nvSpPr>
          <p:cNvPr id="8" name="正方形/長方形 7">
            <a:extLst>
              <a:ext uri="{FF2B5EF4-FFF2-40B4-BE49-F238E27FC236}">
                <a16:creationId xmlns:a16="http://schemas.microsoft.com/office/drawing/2014/main" id="{850AEDF0-9B02-414C-BD01-32ABAF6FA0FD}"/>
              </a:ext>
            </a:extLst>
          </p:cNvPr>
          <p:cNvSpPr/>
          <p:nvPr/>
        </p:nvSpPr>
        <p:spPr>
          <a:xfrm>
            <a:off x="274908" y="1160748"/>
            <a:ext cx="2517852" cy="576064"/>
          </a:xfrm>
          <a:prstGeom prst="rect">
            <a:avLst/>
          </a:prstGeom>
          <a:solidFill>
            <a:schemeClr val="accent4"/>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kern="100">
                <a:solidFill>
                  <a:schemeClr val="bg1"/>
                </a:solidFill>
                <a:latin typeface="+mn-ea"/>
                <a:cs typeface="Times New Roman" panose="02020603050405020304" pitchFamily="18" charset="0"/>
              </a:rPr>
              <a:t>　神経筋疾患</a:t>
            </a:r>
            <a:endParaRPr kumimoji="1" lang="en-US" altLang="ja-JP" b="1" kern="100">
              <a:solidFill>
                <a:schemeClr val="bg1"/>
              </a:solidFill>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E2F520EA-62CB-4426-B74E-E2CCB65EC56B}"/>
              </a:ext>
            </a:extLst>
          </p:cNvPr>
          <p:cNvSpPr/>
          <p:nvPr/>
        </p:nvSpPr>
        <p:spPr>
          <a:xfrm>
            <a:off x="632520" y="2546284"/>
            <a:ext cx="8866805" cy="746286"/>
          </a:xfrm>
          <a:prstGeom prst="rect">
            <a:avLst/>
          </a:prstGeom>
          <a:noFill/>
          <a:ln>
            <a:noFill/>
          </a:ln>
        </p:spPr>
        <p:txBody>
          <a:bodyPr wrap="square" rIns="0" rtlCol="0" anchor="t">
            <a:noAutofit/>
          </a:bodyPr>
          <a:lstStyle/>
          <a:p>
            <a:pPr defTabSz="914400">
              <a:defRPr/>
            </a:pPr>
            <a:r>
              <a:rPr kumimoji="1" lang="ja-JP" altLang="en-US" sz="2000" kern="1200">
                <a:solidFill>
                  <a:schemeClr val="dk1"/>
                </a:solidFill>
                <a:latin typeface="+mn-lt"/>
                <a:ea typeface="+mn-ea"/>
                <a:cs typeface="+mn-cs"/>
              </a:rPr>
              <a:t>シーティングにより姿勢を整えることで、</a:t>
            </a:r>
            <a:r>
              <a:rPr kumimoji="1" lang="ja-JP" altLang="en-US" sz="2000" b="1" kern="1200">
                <a:solidFill>
                  <a:schemeClr val="dk1"/>
                </a:solidFill>
                <a:latin typeface="+mn-lt"/>
                <a:ea typeface="+mn-ea"/>
                <a:cs typeface="+mn-cs"/>
              </a:rPr>
              <a:t>視界が広がり、活動や参加の意欲が高まる</a:t>
            </a:r>
            <a:r>
              <a:rPr kumimoji="1" lang="ja-JP" altLang="en-US" sz="2000" kern="1200">
                <a:solidFill>
                  <a:schemeClr val="dk1"/>
                </a:solidFill>
                <a:latin typeface="+mn-lt"/>
                <a:ea typeface="+mn-ea"/>
                <a:cs typeface="+mn-cs"/>
              </a:rPr>
              <a:t>ことが期待される</a:t>
            </a:r>
          </a:p>
        </p:txBody>
      </p:sp>
      <p:sp>
        <p:nvSpPr>
          <p:cNvPr id="13" name="正方形/長方形 12">
            <a:extLst>
              <a:ext uri="{FF2B5EF4-FFF2-40B4-BE49-F238E27FC236}">
                <a16:creationId xmlns:a16="http://schemas.microsoft.com/office/drawing/2014/main" id="{26D6D980-E184-48C4-AA72-B02BEEFD3A6F}"/>
              </a:ext>
            </a:extLst>
          </p:cNvPr>
          <p:cNvSpPr/>
          <p:nvPr/>
        </p:nvSpPr>
        <p:spPr>
          <a:xfrm>
            <a:off x="555736" y="4329322"/>
            <a:ext cx="8866805" cy="1662663"/>
          </a:xfrm>
          <a:prstGeom prst="rect">
            <a:avLst/>
          </a:prstGeom>
          <a:noFill/>
          <a:ln>
            <a:noFill/>
          </a:ln>
        </p:spPr>
        <p:txBody>
          <a:bodyPr wrap="square" rIns="0" rtlCol="0" anchor="t">
            <a:noAutofit/>
          </a:bodyPr>
          <a:lstStyle/>
          <a:p>
            <a:pPr marL="342900" indent="-342900">
              <a:spcAft>
                <a:spcPts val="600"/>
              </a:spcAft>
              <a:buFont typeface="Wingdings" panose="05000000000000000000" pitchFamily="2" charset="2"/>
              <a:buChar char="l"/>
            </a:pPr>
            <a:r>
              <a:rPr kumimoji="1" lang="ja-JP" altLang="en-US" sz="1800"/>
              <a:t>姿勢の障害により、体幹が片側に傾きやすく、また、前屈しやすいので、</a:t>
            </a:r>
            <a:r>
              <a:rPr kumimoji="1" lang="ja-JP" altLang="en-US" sz="1800" b="1" u="none" kern="1200">
                <a:solidFill>
                  <a:srgbClr val="C00000"/>
                </a:solidFill>
                <a:latin typeface="+mn-lt"/>
                <a:ea typeface="+mn-ea"/>
                <a:cs typeface="+mn-cs"/>
              </a:rPr>
              <a:t>体幹部をしっかりと支え、視線が前方を向くように調整する</a:t>
            </a:r>
          </a:p>
          <a:p>
            <a:pPr marL="342900" indent="-342900">
              <a:spcAft>
                <a:spcPts val="600"/>
              </a:spcAft>
              <a:buFont typeface="Wingdings" panose="05000000000000000000" pitchFamily="2" charset="2"/>
              <a:buChar char="l"/>
            </a:pPr>
            <a:r>
              <a:rPr kumimoji="1" lang="ja-JP" altLang="en-US" sz="1800"/>
              <a:t>本人が作業しやすいように周囲の環境を整え、活動や参加を促す</a:t>
            </a:r>
          </a:p>
        </p:txBody>
      </p:sp>
      <p:graphicFrame>
        <p:nvGraphicFramePr>
          <p:cNvPr id="14" name="表 13">
            <a:extLst>
              <a:ext uri="{FF2B5EF4-FFF2-40B4-BE49-F238E27FC236}">
                <a16:creationId xmlns:a16="http://schemas.microsoft.com/office/drawing/2014/main" id="{D13A713D-79B2-47FF-BBCF-D19A5164D506}"/>
              </a:ext>
            </a:extLst>
          </p:cNvPr>
          <p:cNvGraphicFramePr>
            <a:graphicFrameLocks noGrp="1"/>
          </p:cNvGraphicFramePr>
          <p:nvPr/>
        </p:nvGraphicFramePr>
        <p:xfrm>
          <a:off x="632520" y="3716797"/>
          <a:ext cx="2340260" cy="403202"/>
        </p:xfrm>
        <a:graphic>
          <a:graphicData uri="http://schemas.openxmlformats.org/drawingml/2006/table">
            <a:tbl>
              <a:tblPr firstRow="1" bandRow="1">
                <a:tableStyleId>{5C22544A-7EE6-4342-B048-85BDC9FD1C3A}</a:tableStyleId>
              </a:tblPr>
              <a:tblGrid>
                <a:gridCol w="2340260">
                  <a:extLst>
                    <a:ext uri="{9D8B030D-6E8A-4147-A177-3AD203B41FA5}">
                      <a16:colId xmlns:a16="http://schemas.microsoft.com/office/drawing/2014/main" val="2167884414"/>
                    </a:ext>
                  </a:extLst>
                </a:gridCol>
              </a:tblGrid>
              <a:tr h="403202">
                <a:tc>
                  <a:txBody>
                    <a:bodyPr/>
                    <a:lstStyle/>
                    <a:p>
                      <a:r>
                        <a:rPr kumimoji="1" lang="ja-JP" altLang="en-US" sz="1800">
                          <a:solidFill>
                            <a:schemeClr val="tx1"/>
                          </a:solidFill>
                        </a:rPr>
                        <a:t>主な留意点</a:t>
                      </a:r>
                      <a:endParaRPr kumimoji="1" lang="en-US" altLang="ja-JP" sz="180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pic>
        <p:nvPicPr>
          <p:cNvPr id="15" name="グラフィックス 14" descr="手当て 単色塗りつぶし">
            <a:extLst>
              <a:ext uri="{FF2B5EF4-FFF2-40B4-BE49-F238E27FC236}">
                <a16:creationId xmlns:a16="http://schemas.microsoft.com/office/drawing/2014/main" id="{393A0562-D07F-4259-91C6-57DD4C1CA71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98" y="1264083"/>
            <a:ext cx="396044" cy="396044"/>
          </a:xfrm>
          <a:prstGeom prst="rect">
            <a:avLst/>
          </a:prstGeom>
        </p:spPr>
      </p:pic>
      <p:graphicFrame>
        <p:nvGraphicFramePr>
          <p:cNvPr id="11" name="表 10">
            <a:extLst>
              <a:ext uri="{FF2B5EF4-FFF2-40B4-BE49-F238E27FC236}">
                <a16:creationId xmlns:a16="http://schemas.microsoft.com/office/drawing/2014/main" id="{28127316-E15A-4FE6-8A46-39AB1545A675}"/>
              </a:ext>
            </a:extLst>
          </p:cNvPr>
          <p:cNvGraphicFramePr>
            <a:graphicFrameLocks noGrp="1"/>
          </p:cNvGraphicFramePr>
          <p:nvPr>
            <p:extLst>
              <p:ext uri="{D42A27DB-BD31-4B8C-83A1-F6EECF244321}">
                <p14:modId xmlns:p14="http://schemas.microsoft.com/office/powerpoint/2010/main" val="1338317749"/>
              </p:ext>
            </p:extLst>
          </p:nvPr>
        </p:nvGraphicFramePr>
        <p:xfrm>
          <a:off x="632520" y="2024844"/>
          <a:ext cx="3780420" cy="403202"/>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167884414"/>
                    </a:ext>
                  </a:extLst>
                </a:gridCol>
              </a:tblGrid>
              <a:tr h="403202">
                <a:tc>
                  <a:txBody>
                    <a:bodyPr/>
                    <a:lstStyle/>
                    <a:p>
                      <a:r>
                        <a:rPr kumimoji="1" lang="ja-JP" altLang="en-US" sz="1800">
                          <a:solidFill>
                            <a:schemeClr val="tx1"/>
                          </a:solidFill>
                        </a:rPr>
                        <a:t>シーティングの効果が期待できる例</a:t>
                      </a:r>
                      <a:endParaRPr kumimoji="1" lang="en-US" altLang="ja-JP" sz="180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0" name="テキスト プレースホルダー 2">
            <a:extLst>
              <a:ext uri="{FF2B5EF4-FFF2-40B4-BE49-F238E27FC236}">
                <a16:creationId xmlns:a16="http://schemas.microsoft.com/office/drawing/2014/main" id="{F07C31DF-9306-446B-AE7A-8A8185E9C66F}"/>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dirty="0">
                <a:solidFill>
                  <a:schemeClr val="tx2">
                    <a:lumMod val="50000"/>
                  </a:schemeClr>
                </a:solidFill>
              </a:rPr>
              <a:t>疾患・症状別に、シーティングの意義と留意点を考えてみましょう。</a:t>
            </a:r>
          </a:p>
        </p:txBody>
      </p:sp>
      <p:sp>
        <p:nvSpPr>
          <p:cNvPr id="16" name="テキスト ボックス 15">
            <a:extLst>
              <a:ext uri="{FF2B5EF4-FFF2-40B4-BE49-F238E27FC236}">
                <a16:creationId xmlns:a16="http://schemas.microsoft.com/office/drawing/2014/main" id="{B570B4BF-9121-43A5-B416-2B41253BC593}"/>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431605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DDD3C-064A-4139-9C3C-65EE94676B6C}"/>
              </a:ext>
            </a:extLst>
          </p:cNvPr>
          <p:cNvSpPr>
            <a:spLocks noGrp="1"/>
          </p:cNvSpPr>
          <p:nvPr>
            <p:ph type="title"/>
          </p:nvPr>
        </p:nvSpPr>
        <p:spPr/>
        <p:txBody>
          <a:bodyPr/>
          <a:lstStyle/>
          <a:p>
            <a:r>
              <a:rPr lang="en-US" altLang="ja-JP"/>
              <a:t>3.2</a:t>
            </a:r>
            <a:r>
              <a:rPr lang="ja-JP" altLang="en-US"/>
              <a:t>　</a:t>
            </a:r>
            <a:r>
              <a:rPr lang="ja-JP" altLang="ja-JP"/>
              <a:t>高齢者にみられる</a:t>
            </a:r>
            <a:r>
              <a:rPr lang="ja-JP" altLang="en-US"/>
              <a:t>疾患や症状に対するシーティングの意義と留意点⑤</a:t>
            </a:r>
            <a:endParaRPr kumimoji="1" lang="ja-JP" altLang="en-US"/>
          </a:p>
        </p:txBody>
      </p:sp>
      <p:sp>
        <p:nvSpPr>
          <p:cNvPr id="8" name="正方形/長方形 7">
            <a:extLst>
              <a:ext uri="{FF2B5EF4-FFF2-40B4-BE49-F238E27FC236}">
                <a16:creationId xmlns:a16="http://schemas.microsoft.com/office/drawing/2014/main" id="{850AEDF0-9B02-414C-BD01-32ABAF6FA0FD}"/>
              </a:ext>
            </a:extLst>
          </p:cNvPr>
          <p:cNvSpPr/>
          <p:nvPr/>
        </p:nvSpPr>
        <p:spPr>
          <a:xfrm>
            <a:off x="274908" y="1160748"/>
            <a:ext cx="2517852" cy="576064"/>
          </a:xfrm>
          <a:prstGeom prst="rect">
            <a:avLst/>
          </a:prstGeom>
          <a:solidFill>
            <a:schemeClr val="accent4"/>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kern="100">
                <a:solidFill>
                  <a:schemeClr val="bg1"/>
                </a:solidFill>
                <a:latin typeface="+mn-ea"/>
                <a:cs typeface="Times New Roman" panose="02020603050405020304" pitchFamily="18" charset="0"/>
              </a:rPr>
              <a:t>　　起立性低血圧</a:t>
            </a:r>
            <a:endParaRPr kumimoji="1" lang="en-US" altLang="ja-JP" b="1" kern="100">
              <a:solidFill>
                <a:schemeClr val="bg1"/>
              </a:solidFill>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E2F520EA-62CB-4426-B74E-E2CCB65EC56B}"/>
              </a:ext>
            </a:extLst>
          </p:cNvPr>
          <p:cNvSpPr/>
          <p:nvPr/>
        </p:nvSpPr>
        <p:spPr>
          <a:xfrm>
            <a:off x="632520" y="2546284"/>
            <a:ext cx="8866805" cy="746286"/>
          </a:xfrm>
          <a:prstGeom prst="rect">
            <a:avLst/>
          </a:prstGeom>
          <a:noFill/>
          <a:ln>
            <a:noFill/>
          </a:ln>
        </p:spPr>
        <p:txBody>
          <a:bodyPr wrap="square" rIns="0" rtlCol="0" anchor="t">
            <a:noAutofit/>
          </a:bodyPr>
          <a:lstStyle/>
          <a:p>
            <a:pPr defTabSz="914400">
              <a:defRPr/>
            </a:pPr>
            <a:r>
              <a:rPr kumimoji="1" lang="ja-JP" altLang="en-US" sz="2000" kern="1200">
                <a:solidFill>
                  <a:schemeClr val="dk1"/>
                </a:solidFill>
                <a:latin typeface="+mn-lt"/>
                <a:ea typeface="+mn-ea"/>
                <a:cs typeface="+mn-cs"/>
              </a:rPr>
              <a:t>シーティングにより離床時間を増やすことで、起立性低血圧を予防、改善することが期待できる</a:t>
            </a:r>
            <a:endParaRPr kumimoji="1" lang="en-US" altLang="ja-JP" sz="2000" kern="1200">
              <a:solidFill>
                <a:schemeClr val="dk1"/>
              </a:solidFill>
              <a:latin typeface="+mn-lt"/>
              <a:ea typeface="+mn-ea"/>
              <a:cs typeface="+mn-cs"/>
            </a:endParaRPr>
          </a:p>
        </p:txBody>
      </p:sp>
      <p:sp>
        <p:nvSpPr>
          <p:cNvPr id="13" name="正方形/長方形 12">
            <a:extLst>
              <a:ext uri="{FF2B5EF4-FFF2-40B4-BE49-F238E27FC236}">
                <a16:creationId xmlns:a16="http://schemas.microsoft.com/office/drawing/2014/main" id="{26D6D980-E184-48C4-AA72-B02BEEFD3A6F}"/>
              </a:ext>
            </a:extLst>
          </p:cNvPr>
          <p:cNvSpPr/>
          <p:nvPr/>
        </p:nvSpPr>
        <p:spPr>
          <a:xfrm>
            <a:off x="555736" y="4329322"/>
            <a:ext cx="8866805" cy="1662663"/>
          </a:xfrm>
          <a:prstGeom prst="rect">
            <a:avLst/>
          </a:prstGeom>
          <a:noFill/>
          <a:ln>
            <a:noFill/>
          </a:ln>
        </p:spPr>
        <p:txBody>
          <a:bodyPr wrap="square" rIns="0" rtlCol="0" anchor="t">
            <a:noAutofit/>
          </a:bodyPr>
          <a:lstStyle/>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l"/>
              <a:tabLst/>
              <a:defRPr/>
            </a:pPr>
            <a:r>
              <a:rPr kumimoji="1" lang="ja-JP" altLang="en-US" sz="1800"/>
              <a:t>起立性低血圧の原因としては主に脊髄損傷や変性疾患等が考えられ、それぞれによって留意すべき事項が異なるため、</a:t>
            </a:r>
            <a:r>
              <a:rPr kumimoji="1" lang="ja-JP" altLang="en-US" sz="1800" b="1" u="none" kern="1200">
                <a:solidFill>
                  <a:srgbClr val="C00000"/>
                </a:solidFill>
                <a:latin typeface="+mn-lt"/>
                <a:ea typeface="+mn-ea"/>
                <a:cs typeface="+mn-cs"/>
              </a:rPr>
              <a:t>疾患や症状の原因等を医師から十分に聞き取った上でシーティングを実施する必要がある</a:t>
            </a:r>
            <a:endParaRPr kumimoji="1" lang="en-US" altLang="ja-JP" sz="1800" b="1" u="none" kern="1200">
              <a:solidFill>
                <a:srgbClr val="C00000"/>
              </a:solidFill>
              <a:latin typeface="+mn-lt"/>
              <a:ea typeface="+mn-ea"/>
              <a:cs typeface="+mn-cs"/>
            </a:endParaRPr>
          </a:p>
          <a:p>
            <a:pPr marL="342900" indent="-342900">
              <a:spcAft>
                <a:spcPts val="600"/>
              </a:spcAft>
              <a:buFont typeface="Wingdings" panose="05000000000000000000" pitchFamily="2" charset="2"/>
              <a:buChar char="l"/>
            </a:pPr>
            <a:r>
              <a:rPr kumimoji="1" lang="en-US" altLang="ja-JP" sz="1800"/>
              <a:t>1</a:t>
            </a:r>
            <a:r>
              <a:rPr kumimoji="1" lang="ja-JP" altLang="en-US" sz="1800"/>
              <a:t>日にどの程度離床すべきか</a:t>
            </a:r>
            <a:r>
              <a:rPr kumimoji="1" lang="ja-JP" altLang="en-US" sz="1800" b="1" u="none" kern="1200">
                <a:solidFill>
                  <a:srgbClr val="C00000"/>
                </a:solidFill>
                <a:latin typeface="+mn-lt"/>
                <a:ea typeface="+mn-ea"/>
                <a:cs typeface="+mn-cs"/>
              </a:rPr>
              <a:t>担当医と相談し、徐々に離床時間を増やしていく</a:t>
            </a:r>
          </a:p>
        </p:txBody>
      </p:sp>
      <p:graphicFrame>
        <p:nvGraphicFramePr>
          <p:cNvPr id="14" name="表 13">
            <a:extLst>
              <a:ext uri="{FF2B5EF4-FFF2-40B4-BE49-F238E27FC236}">
                <a16:creationId xmlns:a16="http://schemas.microsoft.com/office/drawing/2014/main" id="{D13A713D-79B2-47FF-BBCF-D19A5164D506}"/>
              </a:ext>
            </a:extLst>
          </p:cNvPr>
          <p:cNvGraphicFramePr>
            <a:graphicFrameLocks noGrp="1"/>
          </p:cNvGraphicFramePr>
          <p:nvPr/>
        </p:nvGraphicFramePr>
        <p:xfrm>
          <a:off x="632520" y="3716797"/>
          <a:ext cx="2340260" cy="403202"/>
        </p:xfrm>
        <a:graphic>
          <a:graphicData uri="http://schemas.openxmlformats.org/drawingml/2006/table">
            <a:tbl>
              <a:tblPr firstRow="1" bandRow="1">
                <a:tableStyleId>{5C22544A-7EE6-4342-B048-85BDC9FD1C3A}</a:tableStyleId>
              </a:tblPr>
              <a:tblGrid>
                <a:gridCol w="2340260">
                  <a:extLst>
                    <a:ext uri="{9D8B030D-6E8A-4147-A177-3AD203B41FA5}">
                      <a16:colId xmlns:a16="http://schemas.microsoft.com/office/drawing/2014/main" val="2167884414"/>
                    </a:ext>
                  </a:extLst>
                </a:gridCol>
              </a:tblGrid>
              <a:tr h="403202">
                <a:tc>
                  <a:txBody>
                    <a:bodyPr/>
                    <a:lstStyle/>
                    <a:p>
                      <a:r>
                        <a:rPr kumimoji="1" lang="ja-JP" altLang="en-US" sz="1800">
                          <a:solidFill>
                            <a:schemeClr val="tx1"/>
                          </a:solidFill>
                        </a:rPr>
                        <a:t>主な留意点</a:t>
                      </a:r>
                      <a:endParaRPr kumimoji="1" lang="en-US" altLang="ja-JP" sz="180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pic>
        <p:nvPicPr>
          <p:cNvPr id="15" name="グラフィックス 14" descr="手当て 単色塗りつぶし">
            <a:extLst>
              <a:ext uri="{FF2B5EF4-FFF2-40B4-BE49-F238E27FC236}">
                <a16:creationId xmlns:a16="http://schemas.microsoft.com/office/drawing/2014/main" id="{0E3E0F19-F4B1-4D42-9FB3-D9EE3DAA25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98" y="1264083"/>
            <a:ext cx="396044" cy="396044"/>
          </a:xfrm>
          <a:prstGeom prst="rect">
            <a:avLst/>
          </a:prstGeom>
        </p:spPr>
      </p:pic>
      <p:graphicFrame>
        <p:nvGraphicFramePr>
          <p:cNvPr id="11" name="表 10">
            <a:extLst>
              <a:ext uri="{FF2B5EF4-FFF2-40B4-BE49-F238E27FC236}">
                <a16:creationId xmlns:a16="http://schemas.microsoft.com/office/drawing/2014/main" id="{E1EFDC2C-9F65-423C-9584-6307BBDB305D}"/>
              </a:ext>
            </a:extLst>
          </p:cNvPr>
          <p:cNvGraphicFramePr>
            <a:graphicFrameLocks noGrp="1"/>
          </p:cNvGraphicFramePr>
          <p:nvPr>
            <p:extLst>
              <p:ext uri="{D42A27DB-BD31-4B8C-83A1-F6EECF244321}">
                <p14:modId xmlns:p14="http://schemas.microsoft.com/office/powerpoint/2010/main" val="1338317749"/>
              </p:ext>
            </p:extLst>
          </p:nvPr>
        </p:nvGraphicFramePr>
        <p:xfrm>
          <a:off x="632520" y="2024844"/>
          <a:ext cx="3780420" cy="403202"/>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167884414"/>
                    </a:ext>
                  </a:extLst>
                </a:gridCol>
              </a:tblGrid>
              <a:tr h="403202">
                <a:tc>
                  <a:txBody>
                    <a:bodyPr/>
                    <a:lstStyle/>
                    <a:p>
                      <a:r>
                        <a:rPr kumimoji="1" lang="ja-JP" altLang="en-US" sz="1800">
                          <a:solidFill>
                            <a:schemeClr val="tx1"/>
                          </a:solidFill>
                        </a:rPr>
                        <a:t>シーティングの効果が期待できる例</a:t>
                      </a:r>
                      <a:endParaRPr kumimoji="1" lang="en-US" altLang="ja-JP" sz="1800">
                        <a:solidFill>
                          <a:schemeClr val="tx1"/>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0" name="テキスト プレースホルダー 2">
            <a:extLst>
              <a:ext uri="{FF2B5EF4-FFF2-40B4-BE49-F238E27FC236}">
                <a16:creationId xmlns:a16="http://schemas.microsoft.com/office/drawing/2014/main" id="{BA860FD2-3FC0-41FD-AEEA-34D23E90EE59}"/>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dirty="0">
                <a:solidFill>
                  <a:schemeClr val="tx2">
                    <a:lumMod val="50000"/>
                  </a:schemeClr>
                </a:solidFill>
              </a:rPr>
              <a:t>疾患・症状別に、シーティングの意義と留意点を考えてみましょう。</a:t>
            </a:r>
          </a:p>
        </p:txBody>
      </p:sp>
      <p:sp>
        <p:nvSpPr>
          <p:cNvPr id="16" name="テキスト ボックス 15">
            <a:extLst>
              <a:ext uri="{FF2B5EF4-FFF2-40B4-BE49-F238E27FC236}">
                <a16:creationId xmlns:a16="http://schemas.microsoft.com/office/drawing/2014/main" id="{18CC4305-19B1-46AF-8E24-71B2759933BF}"/>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296504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996754" y="2713957"/>
            <a:ext cx="7920000" cy="1440000"/>
          </a:xfrm>
          <a:prstGeom prst="rect">
            <a:avLst/>
          </a:prstGeom>
          <a:solidFill>
            <a:schemeClr val="accent4">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a:solidFill>
                  <a:schemeClr val="bg1"/>
                </a:solidFill>
                <a:latin typeface="Meiryo UI" panose="020B0604030504040204" pitchFamily="50" charset="-128"/>
                <a:ea typeface="Meiryo UI" panose="020B0604030504040204" pitchFamily="50" charset="-128"/>
              </a:rPr>
              <a:t>４．高齢者ケアにおけるシーティングの進め方</a:t>
            </a:r>
          </a:p>
        </p:txBody>
      </p:sp>
    </p:spTree>
    <p:extLst>
      <p:ext uri="{BB962C8B-B14F-4D97-AF65-F5344CB8AC3E}">
        <p14:creationId xmlns:p14="http://schemas.microsoft.com/office/powerpoint/2010/main" val="217679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タイトル 1">
            <a:extLst>
              <a:ext uri="{FF2B5EF4-FFF2-40B4-BE49-F238E27FC236}">
                <a16:creationId xmlns:a16="http://schemas.microsoft.com/office/drawing/2014/main" id="{2FF33913-3258-4763-BAA9-1FC4AB923123}"/>
              </a:ext>
            </a:extLst>
          </p:cNvPr>
          <p:cNvSpPr>
            <a:spLocks noGrp="1"/>
          </p:cNvSpPr>
          <p:nvPr>
            <p:ph type="title"/>
          </p:nvPr>
        </p:nvSpPr>
        <p:spPr>
          <a:xfrm>
            <a:off x="199556" y="116632"/>
            <a:ext cx="9505949" cy="369332"/>
          </a:xfrm>
        </p:spPr>
        <p:txBody>
          <a:bodyPr/>
          <a:lstStyle/>
          <a:p>
            <a:r>
              <a:rPr lang="en-US" altLang="ja-JP"/>
              <a:t>4.1</a:t>
            </a:r>
            <a:r>
              <a:rPr lang="ja-JP" altLang="en-US"/>
              <a:t>　基本的な座位姿勢の理解</a:t>
            </a:r>
            <a:endParaRPr kumimoji="1" lang="ja-JP" altLang="en-US"/>
          </a:p>
        </p:txBody>
      </p:sp>
      <p:sp>
        <p:nvSpPr>
          <p:cNvPr id="40" name="正方形/長方形 39">
            <a:extLst>
              <a:ext uri="{FF2B5EF4-FFF2-40B4-BE49-F238E27FC236}">
                <a16:creationId xmlns:a16="http://schemas.microsoft.com/office/drawing/2014/main" id="{AB79C806-2F6D-4A98-8FC4-9D58E1F2324B}"/>
              </a:ext>
            </a:extLst>
          </p:cNvPr>
          <p:cNvSpPr/>
          <p:nvPr/>
        </p:nvSpPr>
        <p:spPr>
          <a:xfrm>
            <a:off x="464404" y="1016732"/>
            <a:ext cx="4488596" cy="43610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a:solidFill>
                  <a:schemeClr val="bg1"/>
                </a:solidFill>
              </a:rPr>
              <a:t>基本的な座位姿勢</a:t>
            </a:r>
          </a:p>
        </p:txBody>
      </p:sp>
      <p:sp>
        <p:nvSpPr>
          <p:cNvPr id="41" name="正方形/長方形 40">
            <a:extLst>
              <a:ext uri="{FF2B5EF4-FFF2-40B4-BE49-F238E27FC236}">
                <a16:creationId xmlns:a16="http://schemas.microsoft.com/office/drawing/2014/main" id="{1B440F80-4EF5-4612-B233-4781AB32F07C}"/>
              </a:ext>
            </a:extLst>
          </p:cNvPr>
          <p:cNvSpPr/>
          <p:nvPr/>
        </p:nvSpPr>
        <p:spPr>
          <a:xfrm>
            <a:off x="470502" y="5121188"/>
            <a:ext cx="8964996" cy="1081920"/>
          </a:xfrm>
          <a:prstGeom prst="rect">
            <a:avLst/>
          </a:prstGeom>
          <a:solidFill>
            <a:schemeClr val="accent4">
              <a:lumMod val="20000"/>
              <a:lumOff val="80000"/>
              <a:alpha val="50196"/>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914400">
              <a:lnSpc>
                <a:spcPts val="3500"/>
              </a:lnSpc>
              <a:defRPr/>
            </a:pPr>
            <a:r>
              <a:rPr kumimoji="1" lang="ja-JP" altLang="en-US" sz="2400"/>
              <a:t>　基本的な座位姿勢を理解した上で、</a:t>
            </a:r>
            <a:endParaRPr kumimoji="1" lang="en-US" altLang="ja-JP" sz="2400"/>
          </a:p>
          <a:p>
            <a:pPr lvl="0" defTabSz="914400">
              <a:lnSpc>
                <a:spcPts val="3500"/>
              </a:lnSpc>
              <a:defRPr/>
            </a:pPr>
            <a:r>
              <a:rPr kumimoji="1" lang="ja-JP" altLang="en-US" sz="2400" b="1">
                <a:solidFill>
                  <a:srgbClr val="C00000"/>
                </a:solidFill>
              </a:rPr>
              <a:t>　それぞれの高齢者の身体の状態に応じて柔軟に対応する必要</a:t>
            </a:r>
            <a:r>
              <a:rPr kumimoji="1" lang="ja-JP" altLang="en-US" sz="2400"/>
              <a:t>がある</a:t>
            </a:r>
            <a:endParaRPr kumimoji="1" lang="en-US" altLang="ja-JP" sz="2400"/>
          </a:p>
        </p:txBody>
      </p:sp>
      <p:sp>
        <p:nvSpPr>
          <p:cNvPr id="42" name="正方形/長方形 41">
            <a:extLst>
              <a:ext uri="{FF2B5EF4-FFF2-40B4-BE49-F238E27FC236}">
                <a16:creationId xmlns:a16="http://schemas.microsoft.com/office/drawing/2014/main" id="{9A869BA5-51E0-4CD2-8BBA-BA1124B4FCB1}"/>
              </a:ext>
            </a:extLst>
          </p:cNvPr>
          <p:cNvSpPr/>
          <p:nvPr/>
        </p:nvSpPr>
        <p:spPr>
          <a:xfrm>
            <a:off x="464406" y="1452834"/>
            <a:ext cx="4488594" cy="3600000"/>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defTabSz="914400">
              <a:buFont typeface="Wingdings" panose="05000000000000000000" pitchFamily="2" charset="2"/>
              <a:buChar char="n"/>
              <a:defRPr/>
            </a:pPr>
            <a:r>
              <a:rPr kumimoji="1" lang="ja-JP" altLang="en-US" sz="2000" dirty="0"/>
              <a:t>骨盤はまっすぐまたはわずかに前傾している</a:t>
            </a:r>
          </a:p>
          <a:p>
            <a:pPr marL="342900" lvl="0" indent="-342900" algn="just" defTabSz="914400">
              <a:buFont typeface="Wingdings" panose="05000000000000000000" pitchFamily="2" charset="2"/>
              <a:buChar char="n"/>
              <a:defRPr/>
            </a:pPr>
            <a:r>
              <a:rPr kumimoji="1" lang="ja-JP" altLang="en-US" sz="2000" dirty="0"/>
              <a:t>脊柱は、緩やかな</a:t>
            </a:r>
            <a:r>
              <a:rPr kumimoji="1" lang="en-US" altLang="ja-JP" sz="2000" dirty="0"/>
              <a:t>S</a:t>
            </a:r>
            <a:r>
              <a:rPr kumimoji="1" lang="ja-JP" altLang="en-US" sz="2000" dirty="0"/>
              <a:t>字カーブとなっており、体幹全体を外から見渡すとまっすぐになっている</a:t>
            </a:r>
          </a:p>
          <a:p>
            <a:pPr marL="342900" lvl="0" indent="-342900" algn="just" defTabSz="914400">
              <a:buFont typeface="Wingdings" panose="05000000000000000000" pitchFamily="2" charset="2"/>
              <a:buChar char="n"/>
              <a:defRPr/>
            </a:pPr>
            <a:r>
              <a:rPr kumimoji="1" lang="ja-JP" altLang="en-US" sz="2000" dirty="0"/>
              <a:t>膝関節、足関節は曲がっており、踵が床にしっかりついている</a:t>
            </a:r>
          </a:p>
          <a:p>
            <a:pPr marL="342900" lvl="0" indent="-342900" algn="just" defTabSz="914400">
              <a:buFont typeface="Wingdings" panose="05000000000000000000" pitchFamily="2" charset="2"/>
              <a:buChar char="n"/>
              <a:defRPr/>
            </a:pPr>
            <a:r>
              <a:rPr kumimoji="1" lang="ja-JP" altLang="en-US" sz="2000" dirty="0"/>
              <a:t>正面から見て頭がまっすぐで、肩、肘、膝の高さが左右対称である</a:t>
            </a:r>
          </a:p>
        </p:txBody>
      </p:sp>
      <p:pic>
        <p:nvPicPr>
          <p:cNvPr id="19" name="図 18">
            <a:extLst>
              <a:ext uri="{FF2B5EF4-FFF2-40B4-BE49-F238E27FC236}">
                <a16:creationId xmlns:a16="http://schemas.microsoft.com/office/drawing/2014/main" id="{90CE4346-3B8D-43CA-BCAA-7361C965D020}"/>
              </a:ext>
            </a:extLst>
          </p:cNvPr>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5241032" y="1020338"/>
            <a:ext cx="4176465" cy="4032000"/>
          </a:xfrm>
          <a:prstGeom prst="rect">
            <a:avLst/>
          </a:prstGeom>
        </p:spPr>
      </p:pic>
      <p:sp>
        <p:nvSpPr>
          <p:cNvPr id="9" name="テキスト プレースホルダー 2">
            <a:extLst>
              <a:ext uri="{FF2B5EF4-FFF2-40B4-BE49-F238E27FC236}">
                <a16:creationId xmlns:a16="http://schemas.microsoft.com/office/drawing/2014/main" id="{91E3E4C0-62E1-4779-BA99-4DF4EA38ACD1}"/>
              </a:ext>
            </a:extLst>
          </p:cNvPr>
          <p:cNvSpPr txBox="1">
            <a:spLocks/>
          </p:cNvSpPr>
          <p:nvPr/>
        </p:nvSpPr>
        <p:spPr>
          <a:xfrm>
            <a:off x="199556" y="598336"/>
            <a:ext cx="9505949" cy="345940"/>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chemeClr val="tx2">
                    <a:lumMod val="50000"/>
                  </a:schemeClr>
                </a:solidFill>
              </a:rPr>
              <a:t>基本的な座位姿勢とは、どのようなものなのでしょうか？</a:t>
            </a:r>
            <a:endParaRPr lang="ja-JP" altLang="en-US" sz="2000" b="1"/>
          </a:p>
        </p:txBody>
      </p:sp>
      <p:sp>
        <p:nvSpPr>
          <p:cNvPr id="5" name="フリーフォーム: 図形 4">
            <a:extLst>
              <a:ext uri="{FF2B5EF4-FFF2-40B4-BE49-F238E27FC236}">
                <a16:creationId xmlns:a16="http://schemas.microsoft.com/office/drawing/2014/main" id="{87563D18-BF65-4097-A56F-4F69DF9EE221}"/>
              </a:ext>
            </a:extLst>
          </p:cNvPr>
          <p:cNvSpPr/>
          <p:nvPr/>
        </p:nvSpPr>
        <p:spPr>
          <a:xfrm rot="21255379">
            <a:off x="6470385" y="1954034"/>
            <a:ext cx="86173" cy="1547627"/>
          </a:xfrm>
          <a:custGeom>
            <a:avLst/>
            <a:gdLst>
              <a:gd name="connsiteX0" fmla="*/ 67377 w 93044"/>
              <a:gd name="connsiteY0" fmla="*/ 0 h 750771"/>
              <a:gd name="connsiteX1" fmla="*/ 86628 w 93044"/>
              <a:gd name="connsiteY1" fmla="*/ 115504 h 750771"/>
              <a:gd name="connsiteX2" fmla="*/ 0 w 93044"/>
              <a:gd name="connsiteY2" fmla="*/ 279133 h 750771"/>
              <a:gd name="connsiteX3" fmla="*/ 86628 w 93044"/>
              <a:gd name="connsiteY3" fmla="*/ 519765 h 750771"/>
              <a:gd name="connsiteX4" fmla="*/ 86628 w 93044"/>
              <a:gd name="connsiteY4" fmla="*/ 731520 h 750771"/>
              <a:gd name="connsiteX5" fmla="*/ 86628 w 93044"/>
              <a:gd name="connsiteY5" fmla="*/ 750771 h 7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44" h="750771">
                <a:moveTo>
                  <a:pt x="67377" y="0"/>
                </a:moveTo>
                <a:cubicBezTo>
                  <a:pt x="82617" y="34491"/>
                  <a:pt x="97857" y="68982"/>
                  <a:pt x="86628" y="115504"/>
                </a:cubicBezTo>
                <a:cubicBezTo>
                  <a:pt x="75399" y="162026"/>
                  <a:pt x="0" y="211756"/>
                  <a:pt x="0" y="279133"/>
                </a:cubicBezTo>
                <a:cubicBezTo>
                  <a:pt x="0" y="346510"/>
                  <a:pt x="72190" y="444367"/>
                  <a:pt x="86628" y="519765"/>
                </a:cubicBezTo>
                <a:cubicBezTo>
                  <a:pt x="101066" y="595163"/>
                  <a:pt x="86628" y="731520"/>
                  <a:pt x="86628" y="731520"/>
                </a:cubicBezTo>
                <a:lnTo>
                  <a:pt x="86628" y="750771"/>
                </a:lnTo>
              </a:path>
            </a:pathLst>
          </a:custGeom>
          <a:noFill/>
          <a:ln w="76200">
            <a:solidFill>
              <a:srgbClr val="FF0000"/>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b="1"/>
          </a:p>
        </p:txBody>
      </p:sp>
      <p:cxnSp>
        <p:nvCxnSpPr>
          <p:cNvPr id="14" name="コネクタ: カギ線 13">
            <a:extLst>
              <a:ext uri="{FF2B5EF4-FFF2-40B4-BE49-F238E27FC236}">
                <a16:creationId xmlns:a16="http://schemas.microsoft.com/office/drawing/2014/main" id="{FB397C8A-96A5-485D-8875-17D763284F66}"/>
              </a:ext>
            </a:extLst>
          </p:cNvPr>
          <p:cNvCxnSpPr>
            <a:cxnSpLocks/>
          </p:cNvCxnSpPr>
          <p:nvPr/>
        </p:nvCxnSpPr>
        <p:spPr>
          <a:xfrm>
            <a:off x="6594274" y="3356992"/>
            <a:ext cx="1275980" cy="947455"/>
          </a:xfrm>
          <a:prstGeom prst="bentConnector3">
            <a:avLst>
              <a:gd name="adj1" fmla="val 73888"/>
            </a:avLst>
          </a:prstGeom>
          <a:ln w="76200">
            <a:solidFill>
              <a:srgbClr val="FF0000"/>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3" name="楕円 22">
            <a:extLst>
              <a:ext uri="{FF2B5EF4-FFF2-40B4-BE49-F238E27FC236}">
                <a16:creationId xmlns:a16="http://schemas.microsoft.com/office/drawing/2014/main" id="{B667DDA9-C9F8-4B36-B0C6-5DA4F229517B}"/>
              </a:ext>
            </a:extLst>
          </p:cNvPr>
          <p:cNvSpPr/>
          <p:nvPr/>
        </p:nvSpPr>
        <p:spPr>
          <a:xfrm>
            <a:off x="6249144" y="1555220"/>
            <a:ext cx="468053" cy="466340"/>
          </a:xfrm>
          <a:prstGeom prst="ellipse">
            <a:avLst/>
          </a:prstGeom>
          <a:solidFill>
            <a:srgbClr val="FE0000"/>
          </a:solidFill>
          <a:ln>
            <a:solidFill>
              <a:srgbClr val="FF0000"/>
            </a:solidFill>
          </a:ln>
          <a:effectLst>
            <a:outerShdw blurRad="50800" dist="38100" dir="2700000" algn="tl" rotWithShape="0">
              <a:prstClr val="black">
                <a:alpha val="40000"/>
              </a:prstClr>
            </a:outerShdw>
          </a:effectLst>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b="1"/>
          </a:p>
        </p:txBody>
      </p:sp>
      <p:sp>
        <p:nvSpPr>
          <p:cNvPr id="15" name="テキスト ボックス 14">
            <a:extLst>
              <a:ext uri="{FF2B5EF4-FFF2-40B4-BE49-F238E27FC236}">
                <a16:creationId xmlns:a16="http://schemas.microsoft.com/office/drawing/2014/main" id="{6063432E-2025-4F08-BF93-25BE0F6EBD6C}"/>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
        <p:nvSpPr>
          <p:cNvPr id="8" name="二等辺三角形 7">
            <a:extLst>
              <a:ext uri="{FF2B5EF4-FFF2-40B4-BE49-F238E27FC236}">
                <a16:creationId xmlns:a16="http://schemas.microsoft.com/office/drawing/2014/main" id="{F2B764D0-121C-4D76-8B88-A8D7B10137EF}"/>
              </a:ext>
            </a:extLst>
          </p:cNvPr>
          <p:cNvSpPr/>
          <p:nvPr/>
        </p:nvSpPr>
        <p:spPr>
          <a:xfrm flipV="1">
            <a:off x="6402701" y="3249109"/>
            <a:ext cx="468053" cy="321334"/>
          </a:xfrm>
          <a:prstGeom prst="triangle">
            <a:avLst/>
          </a:prstGeom>
          <a:solidFill>
            <a:srgbClr val="FE0000"/>
          </a:solidFill>
          <a:ln>
            <a:solidFill>
              <a:srgbClr val="FF0000"/>
            </a:solidFill>
          </a:ln>
          <a:effectLst>
            <a:outerShdw blurRad="50800" dist="38100" dir="2700000" algn="tl" rotWithShape="0">
              <a:prstClr val="black">
                <a:alpha val="40000"/>
              </a:prstClr>
            </a:outerShdw>
          </a:effectLst>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b="1"/>
          </a:p>
        </p:txBody>
      </p:sp>
    </p:spTree>
    <p:extLst>
      <p:ext uri="{BB962C8B-B14F-4D97-AF65-F5344CB8AC3E}">
        <p14:creationId xmlns:p14="http://schemas.microsoft.com/office/powerpoint/2010/main" val="116281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1001755" y="2716460"/>
            <a:ext cx="7920000" cy="1440000"/>
          </a:xfrm>
          <a:prstGeom prst="rect">
            <a:avLst/>
          </a:prstGeom>
          <a:solidFill>
            <a:schemeClr val="accent4">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a:solidFill>
                  <a:schemeClr val="bg1"/>
                </a:solidFill>
                <a:latin typeface="Meiryo UI" panose="020B0604030504040204" pitchFamily="50" charset="-128"/>
                <a:ea typeface="Meiryo UI" panose="020B0604030504040204" pitchFamily="50" charset="-128"/>
              </a:rPr>
              <a:t>１．研修の目的</a:t>
            </a:r>
            <a:endParaRPr kumimoji="1" lang="ja-JP" altLang="en-US" sz="3200" b="1">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226421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ADEF10C8-D822-4AA5-BF48-6572A320199F}"/>
              </a:ext>
            </a:extLst>
          </p:cNvPr>
          <p:cNvSpPr/>
          <p:nvPr/>
        </p:nvSpPr>
        <p:spPr>
          <a:xfrm>
            <a:off x="5365180" y="1052736"/>
            <a:ext cx="3420000" cy="532892"/>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sz="2400" b="1">
                <a:solidFill>
                  <a:schemeClr val="bg1"/>
                </a:solidFill>
              </a:rPr>
              <a:t>車椅子の各部位名称</a:t>
            </a:r>
          </a:p>
        </p:txBody>
      </p:sp>
      <p:sp>
        <p:nvSpPr>
          <p:cNvPr id="45" name="正方形/長方形 44">
            <a:extLst>
              <a:ext uri="{FF2B5EF4-FFF2-40B4-BE49-F238E27FC236}">
                <a16:creationId xmlns:a16="http://schemas.microsoft.com/office/drawing/2014/main" id="{5D358124-6D1E-43D4-881D-A8EB2034B0AE}"/>
              </a:ext>
            </a:extLst>
          </p:cNvPr>
          <p:cNvSpPr/>
          <p:nvPr/>
        </p:nvSpPr>
        <p:spPr>
          <a:xfrm>
            <a:off x="657659" y="1063797"/>
            <a:ext cx="3420000" cy="532893"/>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sz="2400" b="1">
                <a:solidFill>
                  <a:schemeClr val="bg1"/>
                </a:solidFill>
              </a:rPr>
              <a:t>椅子の各部位名称</a:t>
            </a:r>
          </a:p>
        </p:txBody>
      </p:sp>
      <p:sp>
        <p:nvSpPr>
          <p:cNvPr id="46" name="タイトル 1">
            <a:extLst>
              <a:ext uri="{FF2B5EF4-FFF2-40B4-BE49-F238E27FC236}">
                <a16:creationId xmlns:a16="http://schemas.microsoft.com/office/drawing/2014/main" id="{2FF33913-3258-4763-BAA9-1FC4AB923123}"/>
              </a:ext>
            </a:extLst>
          </p:cNvPr>
          <p:cNvSpPr>
            <a:spLocks noGrp="1"/>
          </p:cNvSpPr>
          <p:nvPr>
            <p:ph type="title"/>
          </p:nvPr>
        </p:nvSpPr>
        <p:spPr>
          <a:xfrm>
            <a:off x="199556" y="116632"/>
            <a:ext cx="9505949" cy="369332"/>
          </a:xfrm>
        </p:spPr>
        <p:txBody>
          <a:bodyPr/>
          <a:lstStyle/>
          <a:p>
            <a:r>
              <a:rPr lang="en-US" altLang="ja-JP"/>
              <a:t>4.2</a:t>
            </a:r>
            <a:r>
              <a:rPr lang="ja-JP" altLang="en-US"/>
              <a:t>　椅子や車椅子の各部名称の理解</a:t>
            </a:r>
            <a:endParaRPr kumimoji="1" lang="ja-JP" altLang="en-US"/>
          </a:p>
        </p:txBody>
      </p:sp>
      <p:sp>
        <p:nvSpPr>
          <p:cNvPr id="14" name="テキスト プレースホルダー 2">
            <a:extLst>
              <a:ext uri="{FF2B5EF4-FFF2-40B4-BE49-F238E27FC236}">
                <a16:creationId xmlns:a16="http://schemas.microsoft.com/office/drawing/2014/main" id="{42586CC6-F4AB-4CA0-9C67-08B18DA99C21}"/>
              </a:ext>
            </a:extLst>
          </p:cNvPr>
          <p:cNvSpPr txBox="1">
            <a:spLocks/>
          </p:cNvSpPr>
          <p:nvPr/>
        </p:nvSpPr>
        <p:spPr>
          <a:xfrm>
            <a:off x="202630" y="575325"/>
            <a:ext cx="9505950" cy="565212"/>
          </a:xfrm>
          <a:prstGeom prst="rect">
            <a:avLst/>
          </a:prstGeom>
        </p:spPr>
        <p:txBody>
          <a:bodyPr vert="horz" lIns="91440" tIns="45720" rIns="91440" bIns="45720" rtlCol="0">
            <a:noAutofit/>
          </a:bodyPr>
          <a:lstStyle>
            <a:defPPr>
              <a:defRPr lang="en-US"/>
            </a:defPPr>
            <a:lvl1pPr marL="180000" indent="-180000" defTabSz="914400">
              <a:lnSpc>
                <a:spcPct val="90000"/>
              </a:lnSpc>
              <a:spcBef>
                <a:spcPts val="0"/>
              </a:spcBef>
              <a:spcAft>
                <a:spcPts val="600"/>
              </a:spcAft>
              <a:buFont typeface="Arial" panose="020B0604020202020204" pitchFamily="34" charset="0"/>
              <a:buChar char="•"/>
              <a:defRPr kumimoji="1" sz="2000" b="1">
                <a:solidFill>
                  <a:schemeClr val="tx2">
                    <a:lumMod val="50000"/>
                  </a:schemeClr>
                </a:solidFill>
              </a:defRPr>
            </a:lvl1pPr>
            <a:lvl2pPr marL="452438" indent="-273050" defTabSz="914400">
              <a:lnSpc>
                <a:spcPct val="90000"/>
              </a:lnSpc>
              <a:spcBef>
                <a:spcPts val="500"/>
              </a:spcBef>
              <a:buFont typeface="Meiryo UI" panose="020B0604030504040204" pitchFamily="50" charset="-128"/>
              <a:buChar char="—"/>
              <a:defRPr kumimoji="1" sz="1600"/>
            </a:lvl2pPr>
            <a:lvl3pPr marL="1143000" indent="-228600" defTabSz="914400">
              <a:lnSpc>
                <a:spcPct val="90000"/>
              </a:lnSpc>
              <a:spcBef>
                <a:spcPts val="500"/>
              </a:spcBef>
              <a:buFont typeface="Arial" panose="020B0604020202020204" pitchFamily="34" charset="0"/>
              <a:buChar char="•"/>
              <a:defRPr kumimoji="1" sz="1400"/>
            </a:lvl3pPr>
            <a:lvl4pPr marL="1600200" indent="-228600" defTabSz="914400">
              <a:lnSpc>
                <a:spcPct val="90000"/>
              </a:lnSpc>
              <a:spcBef>
                <a:spcPts val="500"/>
              </a:spcBef>
              <a:buFont typeface="Arial" panose="020B0604020202020204" pitchFamily="34" charset="0"/>
              <a:buChar char="•"/>
              <a:defRPr kumimoji="1" sz="1200"/>
            </a:lvl4pPr>
            <a:lvl5pPr indent="0" defTabSz="914400">
              <a:lnSpc>
                <a:spcPct val="90000"/>
              </a:lnSpc>
              <a:spcBef>
                <a:spcPts val="500"/>
              </a:spcBef>
              <a:buFont typeface="Arial" panose="020B0604020202020204" pitchFamily="34" charset="0"/>
              <a:buNone/>
              <a:defRPr kumimoji="1" sz="1200"/>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椅子や車椅子等の各部の名称を理解しておくことも重要です。</a:t>
            </a:r>
          </a:p>
        </p:txBody>
      </p:sp>
      <p:pic>
        <p:nvPicPr>
          <p:cNvPr id="49" name="id-A1888D9D-E515-4692-90D2-772040110F7C">
            <a:extLst>
              <a:ext uri="{FF2B5EF4-FFF2-40B4-BE49-F238E27FC236}">
                <a16:creationId xmlns:a16="http://schemas.microsoft.com/office/drawing/2014/main" id="{018CCD02-9C08-49BB-9561-5BA835BFED2B}"/>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657658" y="1650029"/>
            <a:ext cx="3420000" cy="3421727"/>
          </a:xfrm>
          <a:prstGeom prst="rect">
            <a:avLst/>
          </a:prstGeom>
          <a:noFill/>
          <a:ln>
            <a:noFill/>
          </a:ln>
        </p:spPr>
      </p:pic>
      <p:sp>
        <p:nvSpPr>
          <p:cNvPr id="50" name="楕円 49">
            <a:extLst>
              <a:ext uri="{FF2B5EF4-FFF2-40B4-BE49-F238E27FC236}">
                <a16:creationId xmlns:a16="http://schemas.microsoft.com/office/drawing/2014/main" id="{15F590FF-9DFE-4E8B-8705-9B9355F8DBD0}"/>
              </a:ext>
            </a:extLst>
          </p:cNvPr>
          <p:cNvSpPr>
            <a:spLocks noChangeAspect="1"/>
          </p:cNvSpPr>
          <p:nvPr/>
        </p:nvSpPr>
        <p:spPr>
          <a:xfrm>
            <a:off x="2735273" y="2186493"/>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1</a:t>
            </a:r>
            <a:endParaRPr kumimoji="1" lang="ja-JP" altLang="en-US" sz="1200" b="1">
              <a:solidFill>
                <a:schemeClr val="bg1"/>
              </a:solidFill>
            </a:endParaRPr>
          </a:p>
        </p:txBody>
      </p:sp>
      <p:sp>
        <p:nvSpPr>
          <p:cNvPr id="51" name="楕円 50">
            <a:extLst>
              <a:ext uri="{FF2B5EF4-FFF2-40B4-BE49-F238E27FC236}">
                <a16:creationId xmlns:a16="http://schemas.microsoft.com/office/drawing/2014/main" id="{16DC917E-57D7-4DD5-8D36-31B2A730D373}"/>
              </a:ext>
            </a:extLst>
          </p:cNvPr>
          <p:cNvSpPr>
            <a:spLocks noChangeAspect="1"/>
          </p:cNvSpPr>
          <p:nvPr/>
        </p:nvSpPr>
        <p:spPr>
          <a:xfrm>
            <a:off x="1173781" y="2473409"/>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2</a:t>
            </a:r>
            <a:endParaRPr kumimoji="1" lang="ja-JP" altLang="en-US" sz="1200" b="1">
              <a:solidFill>
                <a:schemeClr val="bg1"/>
              </a:solidFill>
            </a:endParaRPr>
          </a:p>
        </p:txBody>
      </p:sp>
      <p:sp>
        <p:nvSpPr>
          <p:cNvPr id="52" name="楕円 51">
            <a:extLst>
              <a:ext uri="{FF2B5EF4-FFF2-40B4-BE49-F238E27FC236}">
                <a16:creationId xmlns:a16="http://schemas.microsoft.com/office/drawing/2014/main" id="{32D88767-6FA9-475F-9BBC-989DCC36D415}"/>
              </a:ext>
            </a:extLst>
          </p:cNvPr>
          <p:cNvSpPr>
            <a:spLocks noChangeAspect="1"/>
          </p:cNvSpPr>
          <p:nvPr/>
        </p:nvSpPr>
        <p:spPr>
          <a:xfrm>
            <a:off x="1088484" y="3447784"/>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3</a:t>
            </a:r>
            <a:endParaRPr kumimoji="1" lang="ja-JP" altLang="en-US" sz="1200" b="1">
              <a:solidFill>
                <a:schemeClr val="bg1"/>
              </a:solidFill>
            </a:endParaRPr>
          </a:p>
        </p:txBody>
      </p:sp>
      <p:sp>
        <p:nvSpPr>
          <p:cNvPr id="53" name="楕円 52">
            <a:extLst>
              <a:ext uri="{FF2B5EF4-FFF2-40B4-BE49-F238E27FC236}">
                <a16:creationId xmlns:a16="http://schemas.microsoft.com/office/drawing/2014/main" id="{BFEB3B61-A951-41A8-B93F-D1DC94B0D380}"/>
              </a:ext>
            </a:extLst>
          </p:cNvPr>
          <p:cNvSpPr>
            <a:spLocks noChangeAspect="1"/>
          </p:cNvSpPr>
          <p:nvPr/>
        </p:nvSpPr>
        <p:spPr>
          <a:xfrm>
            <a:off x="2364648" y="4255371"/>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5</a:t>
            </a:r>
            <a:endParaRPr kumimoji="1" lang="ja-JP" altLang="en-US" sz="1200" b="1">
              <a:solidFill>
                <a:schemeClr val="bg1"/>
              </a:solidFill>
            </a:endParaRPr>
          </a:p>
        </p:txBody>
      </p:sp>
      <p:cxnSp>
        <p:nvCxnSpPr>
          <p:cNvPr id="54" name="直線コネクタ 53">
            <a:extLst>
              <a:ext uri="{FF2B5EF4-FFF2-40B4-BE49-F238E27FC236}">
                <a16:creationId xmlns:a16="http://schemas.microsoft.com/office/drawing/2014/main" id="{132C2303-39E2-44FC-BBCD-8328CCA7B5FE}"/>
              </a:ext>
            </a:extLst>
          </p:cNvPr>
          <p:cNvCxnSpPr>
            <a:cxnSpLocks/>
            <a:endCxn id="53" idx="7"/>
          </p:cNvCxnSpPr>
          <p:nvPr/>
        </p:nvCxnSpPr>
        <p:spPr>
          <a:xfrm flipH="1">
            <a:off x="2641199" y="3998685"/>
            <a:ext cx="47449" cy="304135"/>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EB9B732-444C-46F8-9DAB-43AB8AD93F16}"/>
              </a:ext>
            </a:extLst>
          </p:cNvPr>
          <p:cNvCxnSpPr>
            <a:cxnSpLocks/>
          </p:cNvCxnSpPr>
          <p:nvPr/>
        </p:nvCxnSpPr>
        <p:spPr>
          <a:xfrm flipV="1">
            <a:off x="1412484" y="3533365"/>
            <a:ext cx="253341" cy="55363"/>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68FBCE0-CD1F-493E-9001-498F4F06D3AC}"/>
              </a:ext>
            </a:extLst>
          </p:cNvPr>
          <p:cNvCxnSpPr>
            <a:cxnSpLocks/>
          </p:cNvCxnSpPr>
          <p:nvPr/>
        </p:nvCxnSpPr>
        <p:spPr>
          <a:xfrm>
            <a:off x="1497781" y="2638953"/>
            <a:ext cx="336089" cy="6098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CB642DB-3DC5-424B-8A0D-4815ABAD3DA9}"/>
              </a:ext>
            </a:extLst>
          </p:cNvPr>
          <p:cNvCxnSpPr>
            <a:cxnSpLocks/>
            <a:endCxn id="53" idx="7"/>
          </p:cNvCxnSpPr>
          <p:nvPr/>
        </p:nvCxnSpPr>
        <p:spPr>
          <a:xfrm flipH="1">
            <a:off x="2641199" y="4255371"/>
            <a:ext cx="344964" cy="47449"/>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138633B-7AE6-4804-862C-02805D00D26B}"/>
              </a:ext>
            </a:extLst>
          </p:cNvPr>
          <p:cNvCxnSpPr>
            <a:cxnSpLocks/>
          </p:cNvCxnSpPr>
          <p:nvPr/>
        </p:nvCxnSpPr>
        <p:spPr>
          <a:xfrm>
            <a:off x="1503905" y="2657201"/>
            <a:ext cx="329965" cy="299444"/>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22CB9F12-651F-4182-8C5A-9A15403EDB90}"/>
              </a:ext>
            </a:extLst>
          </p:cNvPr>
          <p:cNvSpPr>
            <a:spLocks noChangeAspect="1"/>
          </p:cNvSpPr>
          <p:nvPr/>
        </p:nvSpPr>
        <p:spPr>
          <a:xfrm>
            <a:off x="1243504" y="4422160"/>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4</a:t>
            </a:r>
            <a:endParaRPr kumimoji="1" lang="ja-JP" altLang="en-US" sz="1200" b="1">
              <a:solidFill>
                <a:schemeClr val="bg1"/>
              </a:solidFill>
            </a:endParaRPr>
          </a:p>
        </p:txBody>
      </p:sp>
      <p:cxnSp>
        <p:nvCxnSpPr>
          <p:cNvPr id="60" name="直線コネクタ 59">
            <a:extLst>
              <a:ext uri="{FF2B5EF4-FFF2-40B4-BE49-F238E27FC236}">
                <a16:creationId xmlns:a16="http://schemas.microsoft.com/office/drawing/2014/main" id="{1C744F97-5886-4E99-9A86-BE741066B005}"/>
              </a:ext>
            </a:extLst>
          </p:cNvPr>
          <p:cNvCxnSpPr>
            <a:cxnSpLocks/>
            <a:endCxn id="59" idx="7"/>
          </p:cNvCxnSpPr>
          <p:nvPr/>
        </p:nvCxnSpPr>
        <p:spPr>
          <a:xfrm flipH="1">
            <a:off x="1520055" y="4136618"/>
            <a:ext cx="145770" cy="332991"/>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6E5F438-680E-4FF1-96A9-10828A68C570}"/>
              </a:ext>
            </a:extLst>
          </p:cNvPr>
          <p:cNvCxnSpPr>
            <a:cxnSpLocks/>
            <a:endCxn id="59" idx="7"/>
          </p:cNvCxnSpPr>
          <p:nvPr/>
        </p:nvCxnSpPr>
        <p:spPr>
          <a:xfrm flipH="1" flipV="1">
            <a:off x="1520055" y="4469609"/>
            <a:ext cx="331438" cy="19442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3" name="id-7823F70E-EDCD-42B8-8FBC-E8D393C0B2B1">
            <a:extLst>
              <a:ext uri="{FF2B5EF4-FFF2-40B4-BE49-F238E27FC236}">
                <a16:creationId xmlns:a16="http://schemas.microsoft.com/office/drawing/2014/main" id="{0D011C71-BFF0-48DB-BF80-200AABDA3AD3}"/>
              </a:ext>
            </a:extLst>
          </p:cNvPr>
          <p:cNvPicPr/>
          <p:nvPr/>
        </p:nvPicPr>
        <p:blipFill rotWithShape="1">
          <a:blip r:embed="rId3" cstate="print">
            <a:extLst>
              <a:ext uri="{28A0092B-C50C-407E-A947-70E740481C1C}">
                <a14:useLocalDpi xmlns:a14="http://schemas.microsoft.com/office/drawing/2010/main"/>
              </a:ext>
            </a:extLst>
          </a:blip>
          <a:srcRect l="-2069"/>
          <a:stretch/>
        </p:blipFill>
        <p:spPr bwMode="auto">
          <a:xfrm>
            <a:off x="5291224" y="1650029"/>
            <a:ext cx="3487199" cy="3421727"/>
          </a:xfrm>
          <a:prstGeom prst="rect">
            <a:avLst/>
          </a:prstGeom>
          <a:noFill/>
          <a:ln>
            <a:noFill/>
          </a:ln>
        </p:spPr>
      </p:pic>
      <p:sp>
        <p:nvSpPr>
          <p:cNvPr id="64" name="楕円 63">
            <a:extLst>
              <a:ext uri="{FF2B5EF4-FFF2-40B4-BE49-F238E27FC236}">
                <a16:creationId xmlns:a16="http://schemas.microsoft.com/office/drawing/2014/main" id="{DA8C89A8-8DBD-4D83-BF3D-B831CEA57CA2}"/>
              </a:ext>
            </a:extLst>
          </p:cNvPr>
          <p:cNvSpPr>
            <a:spLocks noChangeAspect="1"/>
          </p:cNvSpPr>
          <p:nvPr/>
        </p:nvSpPr>
        <p:spPr>
          <a:xfrm>
            <a:off x="5550546" y="2770670"/>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1</a:t>
            </a:r>
            <a:endParaRPr kumimoji="1" lang="ja-JP" altLang="en-US" sz="1200" b="1">
              <a:solidFill>
                <a:schemeClr val="bg1"/>
              </a:solidFill>
            </a:endParaRPr>
          </a:p>
        </p:txBody>
      </p:sp>
      <p:cxnSp>
        <p:nvCxnSpPr>
          <p:cNvPr id="65" name="直線コネクタ 64">
            <a:extLst>
              <a:ext uri="{FF2B5EF4-FFF2-40B4-BE49-F238E27FC236}">
                <a16:creationId xmlns:a16="http://schemas.microsoft.com/office/drawing/2014/main" id="{666EBBC5-4EB6-4627-B67F-BA66F3FFA967}"/>
              </a:ext>
            </a:extLst>
          </p:cNvPr>
          <p:cNvCxnSpPr>
            <a:cxnSpLocks/>
            <a:stCxn id="64" idx="6"/>
          </p:cNvCxnSpPr>
          <p:nvPr/>
        </p:nvCxnSpPr>
        <p:spPr>
          <a:xfrm>
            <a:off x="5874546" y="2932670"/>
            <a:ext cx="162000" cy="16200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6" name="楕円 65">
            <a:extLst>
              <a:ext uri="{FF2B5EF4-FFF2-40B4-BE49-F238E27FC236}">
                <a16:creationId xmlns:a16="http://schemas.microsoft.com/office/drawing/2014/main" id="{F8D511A1-D475-427C-9565-930FEF236C04}"/>
              </a:ext>
            </a:extLst>
          </p:cNvPr>
          <p:cNvSpPr>
            <a:spLocks noChangeAspect="1"/>
          </p:cNvSpPr>
          <p:nvPr/>
        </p:nvSpPr>
        <p:spPr>
          <a:xfrm>
            <a:off x="7771708" y="2385678"/>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2</a:t>
            </a:r>
            <a:endParaRPr kumimoji="1" lang="ja-JP" altLang="en-US" sz="1200" b="1">
              <a:solidFill>
                <a:schemeClr val="bg1"/>
              </a:solidFill>
            </a:endParaRPr>
          </a:p>
        </p:txBody>
      </p:sp>
      <p:cxnSp>
        <p:nvCxnSpPr>
          <p:cNvPr id="67" name="直線コネクタ 66">
            <a:extLst>
              <a:ext uri="{FF2B5EF4-FFF2-40B4-BE49-F238E27FC236}">
                <a16:creationId xmlns:a16="http://schemas.microsoft.com/office/drawing/2014/main" id="{905DAB46-92B9-4441-B02F-FBB3C190DC6C}"/>
              </a:ext>
            </a:extLst>
          </p:cNvPr>
          <p:cNvCxnSpPr>
            <a:cxnSpLocks/>
            <a:endCxn id="66" idx="1"/>
          </p:cNvCxnSpPr>
          <p:nvPr/>
        </p:nvCxnSpPr>
        <p:spPr>
          <a:xfrm>
            <a:off x="7436136" y="2304678"/>
            <a:ext cx="383021" cy="128449"/>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8" name="楕円 67">
            <a:extLst>
              <a:ext uri="{FF2B5EF4-FFF2-40B4-BE49-F238E27FC236}">
                <a16:creationId xmlns:a16="http://schemas.microsoft.com/office/drawing/2014/main" id="{C1E21D1C-4046-43FB-939C-967C6D3CB583}"/>
              </a:ext>
            </a:extLst>
          </p:cNvPr>
          <p:cNvSpPr>
            <a:spLocks noChangeAspect="1"/>
          </p:cNvSpPr>
          <p:nvPr/>
        </p:nvSpPr>
        <p:spPr>
          <a:xfrm>
            <a:off x="5456459" y="4610046"/>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3</a:t>
            </a:r>
            <a:endParaRPr kumimoji="1" lang="ja-JP" altLang="en-US" sz="1200" b="1">
              <a:solidFill>
                <a:schemeClr val="bg1"/>
              </a:solidFill>
            </a:endParaRPr>
          </a:p>
        </p:txBody>
      </p:sp>
      <p:cxnSp>
        <p:nvCxnSpPr>
          <p:cNvPr id="69" name="直線コネクタ 68">
            <a:extLst>
              <a:ext uri="{FF2B5EF4-FFF2-40B4-BE49-F238E27FC236}">
                <a16:creationId xmlns:a16="http://schemas.microsoft.com/office/drawing/2014/main" id="{06DE34AC-6A75-44FB-B12B-AD2ACA4C2274}"/>
              </a:ext>
            </a:extLst>
          </p:cNvPr>
          <p:cNvCxnSpPr>
            <a:cxnSpLocks/>
          </p:cNvCxnSpPr>
          <p:nvPr/>
        </p:nvCxnSpPr>
        <p:spPr>
          <a:xfrm>
            <a:off x="5712546" y="4333495"/>
            <a:ext cx="0" cy="3048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0" name="楕円 69">
            <a:extLst>
              <a:ext uri="{FF2B5EF4-FFF2-40B4-BE49-F238E27FC236}">
                <a16:creationId xmlns:a16="http://schemas.microsoft.com/office/drawing/2014/main" id="{13B1CC2B-D97C-4CAB-BA1E-B313388C637F}"/>
              </a:ext>
            </a:extLst>
          </p:cNvPr>
          <p:cNvSpPr>
            <a:spLocks noChangeAspect="1"/>
          </p:cNvSpPr>
          <p:nvPr/>
        </p:nvSpPr>
        <p:spPr>
          <a:xfrm>
            <a:off x="5944269" y="2018428"/>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5</a:t>
            </a:r>
            <a:endParaRPr kumimoji="1" lang="ja-JP" altLang="en-US" sz="1200" b="1">
              <a:solidFill>
                <a:schemeClr val="bg1"/>
              </a:solidFill>
            </a:endParaRPr>
          </a:p>
        </p:txBody>
      </p:sp>
      <p:cxnSp>
        <p:nvCxnSpPr>
          <p:cNvPr id="71" name="直線コネクタ 70">
            <a:extLst>
              <a:ext uri="{FF2B5EF4-FFF2-40B4-BE49-F238E27FC236}">
                <a16:creationId xmlns:a16="http://schemas.microsoft.com/office/drawing/2014/main" id="{274940D1-B8AB-4C17-A3BF-589998A9FD08}"/>
              </a:ext>
            </a:extLst>
          </p:cNvPr>
          <p:cNvCxnSpPr>
            <a:cxnSpLocks/>
            <a:endCxn id="70" idx="5"/>
          </p:cNvCxnSpPr>
          <p:nvPr/>
        </p:nvCxnSpPr>
        <p:spPr>
          <a:xfrm flipH="1" flipV="1">
            <a:off x="6220820" y="2294979"/>
            <a:ext cx="231140" cy="149554"/>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2" name="楕円 71">
            <a:extLst>
              <a:ext uri="{FF2B5EF4-FFF2-40B4-BE49-F238E27FC236}">
                <a16:creationId xmlns:a16="http://schemas.microsoft.com/office/drawing/2014/main" id="{DDA4D5C3-D65F-49CF-AD69-B3B8C1757FB8}"/>
              </a:ext>
            </a:extLst>
          </p:cNvPr>
          <p:cNvSpPr>
            <a:spLocks noChangeAspect="1"/>
          </p:cNvSpPr>
          <p:nvPr/>
        </p:nvSpPr>
        <p:spPr>
          <a:xfrm>
            <a:off x="6515583" y="4638312"/>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4</a:t>
            </a:r>
            <a:endParaRPr kumimoji="1" lang="ja-JP" altLang="en-US" sz="1200" b="1">
              <a:solidFill>
                <a:schemeClr val="bg1"/>
              </a:solidFill>
            </a:endParaRPr>
          </a:p>
        </p:txBody>
      </p:sp>
      <p:cxnSp>
        <p:nvCxnSpPr>
          <p:cNvPr id="73" name="直線コネクタ 72">
            <a:extLst>
              <a:ext uri="{FF2B5EF4-FFF2-40B4-BE49-F238E27FC236}">
                <a16:creationId xmlns:a16="http://schemas.microsoft.com/office/drawing/2014/main" id="{4A411C2F-97E2-40E3-9381-8711F19E7FDD}"/>
              </a:ext>
            </a:extLst>
          </p:cNvPr>
          <p:cNvCxnSpPr>
            <a:cxnSpLocks/>
            <a:endCxn id="72" idx="1"/>
          </p:cNvCxnSpPr>
          <p:nvPr/>
        </p:nvCxnSpPr>
        <p:spPr>
          <a:xfrm>
            <a:off x="6346064" y="4466845"/>
            <a:ext cx="216968" cy="218916"/>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EF9B57F9-705B-4660-9678-56D31E825A10}"/>
              </a:ext>
            </a:extLst>
          </p:cNvPr>
          <p:cNvSpPr>
            <a:spLocks noChangeAspect="1"/>
          </p:cNvSpPr>
          <p:nvPr/>
        </p:nvSpPr>
        <p:spPr>
          <a:xfrm>
            <a:off x="7945893" y="4124046"/>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6</a:t>
            </a:r>
            <a:endParaRPr kumimoji="1" lang="ja-JP" altLang="en-US" sz="1200" b="1">
              <a:solidFill>
                <a:schemeClr val="bg1"/>
              </a:solidFill>
            </a:endParaRPr>
          </a:p>
        </p:txBody>
      </p:sp>
      <p:cxnSp>
        <p:nvCxnSpPr>
          <p:cNvPr id="75" name="直線コネクタ 74">
            <a:extLst>
              <a:ext uri="{FF2B5EF4-FFF2-40B4-BE49-F238E27FC236}">
                <a16:creationId xmlns:a16="http://schemas.microsoft.com/office/drawing/2014/main" id="{CB517D6D-465A-4209-B43E-B85B9E83B60F}"/>
              </a:ext>
            </a:extLst>
          </p:cNvPr>
          <p:cNvCxnSpPr>
            <a:cxnSpLocks/>
            <a:endCxn id="74" idx="1"/>
          </p:cNvCxnSpPr>
          <p:nvPr/>
        </p:nvCxnSpPr>
        <p:spPr>
          <a:xfrm>
            <a:off x="7610321" y="4043046"/>
            <a:ext cx="383021" cy="128449"/>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6" name="楕円 75">
            <a:extLst>
              <a:ext uri="{FF2B5EF4-FFF2-40B4-BE49-F238E27FC236}">
                <a16:creationId xmlns:a16="http://schemas.microsoft.com/office/drawing/2014/main" id="{A42CC2AC-AE5A-4ACE-85CA-217036806617}"/>
              </a:ext>
            </a:extLst>
          </p:cNvPr>
          <p:cNvSpPr>
            <a:spLocks noChangeAspect="1"/>
          </p:cNvSpPr>
          <p:nvPr/>
        </p:nvSpPr>
        <p:spPr>
          <a:xfrm>
            <a:off x="8181941" y="3338336"/>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rPr>
              <a:t>7</a:t>
            </a:r>
            <a:endParaRPr kumimoji="1" lang="ja-JP" altLang="en-US" sz="1200" b="1">
              <a:solidFill>
                <a:schemeClr val="bg1"/>
              </a:solidFill>
            </a:endParaRPr>
          </a:p>
        </p:txBody>
      </p:sp>
      <p:cxnSp>
        <p:nvCxnSpPr>
          <p:cNvPr id="77" name="直線コネクタ 76">
            <a:extLst>
              <a:ext uri="{FF2B5EF4-FFF2-40B4-BE49-F238E27FC236}">
                <a16:creationId xmlns:a16="http://schemas.microsoft.com/office/drawing/2014/main" id="{55FAD88A-04BD-4F9D-9D36-95F766591EF5}"/>
              </a:ext>
            </a:extLst>
          </p:cNvPr>
          <p:cNvCxnSpPr>
            <a:cxnSpLocks/>
            <a:endCxn id="76" idx="2"/>
          </p:cNvCxnSpPr>
          <p:nvPr/>
        </p:nvCxnSpPr>
        <p:spPr>
          <a:xfrm flipV="1">
            <a:off x="7610321" y="3500336"/>
            <a:ext cx="571620" cy="243002"/>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8" name="表 7">
            <a:extLst>
              <a:ext uri="{FF2B5EF4-FFF2-40B4-BE49-F238E27FC236}">
                <a16:creationId xmlns:a16="http://schemas.microsoft.com/office/drawing/2014/main" id="{35220B6D-40BA-4AD9-9B20-FB6045940E0D}"/>
              </a:ext>
            </a:extLst>
          </p:cNvPr>
          <p:cNvGraphicFramePr>
            <a:graphicFrameLocks noGrp="1"/>
          </p:cNvGraphicFramePr>
          <p:nvPr/>
        </p:nvGraphicFramePr>
        <p:xfrm>
          <a:off x="654649" y="5178784"/>
          <a:ext cx="3419998" cy="1044000"/>
        </p:xfrm>
        <a:graphic>
          <a:graphicData uri="http://schemas.openxmlformats.org/drawingml/2006/table">
            <a:tbl>
              <a:tblPr firstRow="1" bandRow="1"/>
              <a:tblGrid>
                <a:gridCol w="323924">
                  <a:extLst>
                    <a:ext uri="{9D8B030D-6E8A-4147-A177-3AD203B41FA5}">
                      <a16:colId xmlns:a16="http://schemas.microsoft.com/office/drawing/2014/main" val="846132433"/>
                    </a:ext>
                  </a:extLst>
                </a:gridCol>
                <a:gridCol w="1386075">
                  <a:extLst>
                    <a:ext uri="{9D8B030D-6E8A-4147-A177-3AD203B41FA5}">
                      <a16:colId xmlns:a16="http://schemas.microsoft.com/office/drawing/2014/main" val="1806204210"/>
                    </a:ext>
                  </a:extLst>
                </a:gridCol>
                <a:gridCol w="281087">
                  <a:extLst>
                    <a:ext uri="{9D8B030D-6E8A-4147-A177-3AD203B41FA5}">
                      <a16:colId xmlns:a16="http://schemas.microsoft.com/office/drawing/2014/main" val="393770526"/>
                    </a:ext>
                  </a:extLst>
                </a:gridCol>
                <a:gridCol w="1428912">
                  <a:extLst>
                    <a:ext uri="{9D8B030D-6E8A-4147-A177-3AD203B41FA5}">
                      <a16:colId xmlns:a16="http://schemas.microsoft.com/office/drawing/2014/main" val="1087630162"/>
                    </a:ext>
                  </a:extLst>
                </a:gridCol>
              </a:tblGrid>
              <a:tr h="348000">
                <a:tc>
                  <a:txBody>
                    <a:bodyPr/>
                    <a:lstStyle/>
                    <a:p>
                      <a:r>
                        <a:rPr kumimoji="1" lang="en-US" altLang="ja-JP" sz="1400"/>
                        <a:t>1</a:t>
                      </a:r>
                      <a:endParaRPr kumimoji="1" lang="ja-JP" altLang="en-US" sz="1400"/>
                    </a:p>
                  </a:txBody>
                  <a:tcPr anchor="ctr"/>
                </a:tc>
                <a:tc>
                  <a:txBody>
                    <a:bodyPr/>
                    <a:lstStyle/>
                    <a:p>
                      <a:r>
                        <a:rPr kumimoji="1" lang="ja-JP" altLang="en-US" sz="1400"/>
                        <a:t>背もたれ</a:t>
                      </a:r>
                    </a:p>
                  </a:txBody>
                  <a:tcPr anchor="ctr"/>
                </a:tc>
                <a:tc>
                  <a:txBody>
                    <a:bodyPr/>
                    <a:lstStyle/>
                    <a:p>
                      <a:r>
                        <a:rPr kumimoji="1" lang="en-US" altLang="ja-JP" sz="1400"/>
                        <a:t>4</a:t>
                      </a:r>
                      <a:endParaRPr kumimoji="1" lang="ja-JP" altLang="en-US" sz="1400"/>
                    </a:p>
                  </a:txBody>
                  <a:tcPr anchor="ctr"/>
                </a:tc>
                <a:tc>
                  <a:txBody>
                    <a:bodyPr/>
                    <a:lstStyle/>
                    <a:p>
                      <a:r>
                        <a:rPr kumimoji="1" lang="ja-JP" altLang="en-US" sz="1400"/>
                        <a:t>前脚</a:t>
                      </a:r>
                    </a:p>
                  </a:txBody>
                  <a:tcPr anchor="ctr"/>
                </a:tc>
                <a:extLst>
                  <a:ext uri="{0D108BD9-81ED-4DB2-BD59-A6C34878D82A}">
                    <a16:rowId xmlns:a16="http://schemas.microsoft.com/office/drawing/2014/main" val="3821240232"/>
                  </a:ext>
                </a:extLst>
              </a:tr>
              <a:tr h="348000">
                <a:tc>
                  <a:txBody>
                    <a:bodyPr/>
                    <a:lstStyle/>
                    <a:p>
                      <a:r>
                        <a:rPr kumimoji="1" lang="en-US" altLang="ja-JP" sz="1400"/>
                        <a:t>2</a:t>
                      </a:r>
                      <a:endParaRPr kumimoji="1" lang="ja-JP" altLang="en-US" sz="1400"/>
                    </a:p>
                  </a:txBody>
                  <a:tcPr anchor="ctr"/>
                </a:tc>
                <a:tc>
                  <a:txBody>
                    <a:bodyPr/>
                    <a:lstStyle/>
                    <a:p>
                      <a:r>
                        <a:rPr kumimoji="1" lang="ja-JP" altLang="en-US" sz="1400"/>
                        <a:t>アームレスト</a:t>
                      </a:r>
                    </a:p>
                  </a:txBody>
                  <a:tcPr anchor="ctr"/>
                </a:tc>
                <a:tc>
                  <a:txBody>
                    <a:bodyPr/>
                    <a:lstStyle/>
                    <a:p>
                      <a:r>
                        <a:rPr kumimoji="1" lang="en-US" altLang="ja-JP" sz="1400"/>
                        <a:t>5</a:t>
                      </a:r>
                      <a:endParaRPr kumimoji="1" lang="ja-JP" altLang="en-US" sz="1400"/>
                    </a:p>
                  </a:txBody>
                  <a:tcPr anchor="ctr"/>
                </a:tc>
                <a:tc>
                  <a:txBody>
                    <a:bodyPr/>
                    <a:lstStyle/>
                    <a:p>
                      <a:r>
                        <a:rPr kumimoji="1" lang="ja-JP" altLang="en-US" sz="1400"/>
                        <a:t>後脚</a:t>
                      </a:r>
                    </a:p>
                  </a:txBody>
                  <a:tcPr anchor="ctr"/>
                </a:tc>
                <a:extLst>
                  <a:ext uri="{0D108BD9-81ED-4DB2-BD59-A6C34878D82A}">
                    <a16:rowId xmlns:a16="http://schemas.microsoft.com/office/drawing/2014/main" val="232282483"/>
                  </a:ext>
                </a:extLst>
              </a:tr>
              <a:tr h="348000">
                <a:tc>
                  <a:txBody>
                    <a:bodyPr/>
                    <a:lstStyle/>
                    <a:p>
                      <a:r>
                        <a:rPr kumimoji="1" lang="en-US" altLang="ja-JP" sz="1400"/>
                        <a:t>3</a:t>
                      </a:r>
                      <a:endParaRPr kumimoji="1" lang="ja-JP" altLang="en-US" sz="1400"/>
                    </a:p>
                  </a:txBody>
                  <a:tcPr anchor="ctr"/>
                </a:tc>
                <a:tc>
                  <a:txBody>
                    <a:bodyPr/>
                    <a:lstStyle/>
                    <a:p>
                      <a:r>
                        <a:rPr kumimoji="1" lang="ja-JP" altLang="en-US" sz="1400"/>
                        <a:t>座面</a:t>
                      </a:r>
                    </a:p>
                  </a:txBody>
                  <a:tcPr anchor="ctr"/>
                </a:tc>
                <a:tc gridSpan="2">
                  <a:txBody>
                    <a:bodyPr/>
                    <a:lstStyle/>
                    <a:p>
                      <a:endParaRPr kumimoji="1" lang="ja-JP" altLang="en-US" sz="1400"/>
                    </a:p>
                  </a:txBody>
                  <a:tcPr anchor="ctr"/>
                </a:tc>
                <a:tc hMerge="1">
                  <a:txBody>
                    <a:bodyPr/>
                    <a:lstStyle/>
                    <a:p>
                      <a:endParaRPr lang="ja-JP" altLang="en-US"/>
                    </a:p>
                  </a:txBody>
                  <a:tcPr/>
                </a:tc>
                <a:extLst>
                  <a:ext uri="{0D108BD9-81ED-4DB2-BD59-A6C34878D82A}">
                    <a16:rowId xmlns:a16="http://schemas.microsoft.com/office/drawing/2014/main" val="1350279265"/>
                  </a:ext>
                </a:extLst>
              </a:tr>
            </a:tbl>
          </a:graphicData>
        </a:graphic>
      </p:graphicFrame>
      <p:graphicFrame>
        <p:nvGraphicFramePr>
          <p:cNvPr id="79" name="表 9">
            <a:extLst>
              <a:ext uri="{FF2B5EF4-FFF2-40B4-BE49-F238E27FC236}">
                <a16:creationId xmlns:a16="http://schemas.microsoft.com/office/drawing/2014/main" id="{1E5ADEF8-C407-497A-AABE-BD7C2B813AEA}"/>
              </a:ext>
            </a:extLst>
          </p:cNvPr>
          <p:cNvGraphicFramePr>
            <a:graphicFrameLocks noGrp="1"/>
          </p:cNvGraphicFramePr>
          <p:nvPr/>
        </p:nvGraphicFramePr>
        <p:xfrm>
          <a:off x="4994378" y="5170145"/>
          <a:ext cx="4113377" cy="1044000"/>
        </p:xfrm>
        <a:graphic>
          <a:graphicData uri="http://schemas.openxmlformats.org/drawingml/2006/table">
            <a:tbl>
              <a:tblPr firstRow="1" bandRow="1"/>
              <a:tblGrid>
                <a:gridCol w="297394">
                  <a:extLst>
                    <a:ext uri="{9D8B030D-6E8A-4147-A177-3AD203B41FA5}">
                      <a16:colId xmlns:a16="http://schemas.microsoft.com/office/drawing/2014/main" val="7232444"/>
                    </a:ext>
                  </a:extLst>
                </a:gridCol>
                <a:gridCol w="1022606">
                  <a:extLst>
                    <a:ext uri="{9D8B030D-6E8A-4147-A177-3AD203B41FA5}">
                      <a16:colId xmlns:a16="http://schemas.microsoft.com/office/drawing/2014/main" val="4049113272"/>
                    </a:ext>
                  </a:extLst>
                </a:gridCol>
                <a:gridCol w="297260">
                  <a:extLst>
                    <a:ext uri="{9D8B030D-6E8A-4147-A177-3AD203B41FA5}">
                      <a16:colId xmlns:a16="http://schemas.microsoft.com/office/drawing/2014/main" val="3204095873"/>
                    </a:ext>
                  </a:extLst>
                </a:gridCol>
                <a:gridCol w="1044000">
                  <a:extLst>
                    <a:ext uri="{9D8B030D-6E8A-4147-A177-3AD203B41FA5}">
                      <a16:colId xmlns:a16="http://schemas.microsoft.com/office/drawing/2014/main" val="4227656279"/>
                    </a:ext>
                  </a:extLst>
                </a:gridCol>
                <a:gridCol w="264117">
                  <a:extLst>
                    <a:ext uri="{9D8B030D-6E8A-4147-A177-3AD203B41FA5}">
                      <a16:colId xmlns:a16="http://schemas.microsoft.com/office/drawing/2014/main" val="187150890"/>
                    </a:ext>
                  </a:extLst>
                </a:gridCol>
                <a:gridCol w="1188000">
                  <a:extLst>
                    <a:ext uri="{9D8B030D-6E8A-4147-A177-3AD203B41FA5}">
                      <a16:colId xmlns:a16="http://schemas.microsoft.com/office/drawing/2014/main" val="672193169"/>
                    </a:ext>
                  </a:extLst>
                </a:gridCol>
              </a:tblGrid>
              <a:tr h="348000">
                <a:tc>
                  <a:txBody>
                    <a:bodyPr/>
                    <a:lstStyle/>
                    <a:p>
                      <a:r>
                        <a:rPr kumimoji="1" lang="en-US" altLang="ja-JP" sz="1200"/>
                        <a:t>1</a:t>
                      </a:r>
                      <a:endParaRPr kumimoji="1" lang="ja-JP" altLang="en-US" sz="1200"/>
                    </a:p>
                  </a:txBody>
                  <a:tcPr anchor="ctr"/>
                </a:tc>
                <a:tc>
                  <a:txBody>
                    <a:bodyPr/>
                    <a:lstStyle/>
                    <a:p>
                      <a:r>
                        <a:rPr kumimoji="1" lang="ja-JP" altLang="en-US" sz="1200"/>
                        <a:t>シート</a:t>
                      </a:r>
                    </a:p>
                  </a:txBody>
                  <a:tcPr anchor="ctr"/>
                </a:tc>
                <a:tc>
                  <a:txBody>
                    <a:bodyPr/>
                    <a:lstStyle/>
                    <a:p>
                      <a:r>
                        <a:rPr kumimoji="1" lang="en-US" altLang="ja-JP" sz="1200"/>
                        <a:t>4</a:t>
                      </a:r>
                      <a:endParaRPr kumimoji="1" lang="ja-JP" altLang="en-US" sz="1200"/>
                    </a:p>
                  </a:txBody>
                  <a:tcPr anchor="ctr"/>
                </a:tc>
                <a:tc>
                  <a:txBody>
                    <a:bodyPr/>
                    <a:lstStyle/>
                    <a:p>
                      <a:r>
                        <a:rPr kumimoji="1" lang="ja-JP" altLang="en-US" sz="1200"/>
                        <a:t>レッグサポート</a:t>
                      </a:r>
                    </a:p>
                  </a:txBody>
                  <a:tcPr anchor="ctr"/>
                </a:tc>
                <a:tc>
                  <a:txBody>
                    <a:bodyPr/>
                    <a:lstStyle/>
                    <a:p>
                      <a:r>
                        <a:rPr kumimoji="1" lang="en-US" altLang="ja-JP" sz="1200"/>
                        <a:t>7</a:t>
                      </a:r>
                      <a:endParaRPr kumimoji="1" lang="ja-JP" altLang="en-US" sz="1200"/>
                    </a:p>
                  </a:txBody>
                  <a:tcPr anchor="ctr"/>
                </a:tc>
                <a:tc>
                  <a:txBody>
                    <a:bodyPr/>
                    <a:lstStyle/>
                    <a:p>
                      <a:r>
                        <a:rPr kumimoji="1" lang="ja-JP" altLang="en-US" sz="1200"/>
                        <a:t>ティッピングレバー</a:t>
                      </a:r>
                    </a:p>
                  </a:txBody>
                  <a:tcPr anchor="ctr"/>
                </a:tc>
                <a:extLst>
                  <a:ext uri="{0D108BD9-81ED-4DB2-BD59-A6C34878D82A}">
                    <a16:rowId xmlns:a16="http://schemas.microsoft.com/office/drawing/2014/main" val="2951525803"/>
                  </a:ext>
                </a:extLst>
              </a:tr>
              <a:tr h="348000">
                <a:tc>
                  <a:txBody>
                    <a:bodyPr/>
                    <a:lstStyle/>
                    <a:p>
                      <a:r>
                        <a:rPr kumimoji="1" lang="en-US" altLang="ja-JP" sz="1200"/>
                        <a:t>2</a:t>
                      </a:r>
                      <a:endParaRPr kumimoji="1" lang="ja-JP" altLang="en-US" sz="1200"/>
                    </a:p>
                  </a:txBody>
                  <a:tcPr anchor="ctr"/>
                </a:tc>
                <a:tc>
                  <a:txBody>
                    <a:bodyPr/>
                    <a:lstStyle/>
                    <a:p>
                      <a:r>
                        <a:rPr kumimoji="1" lang="ja-JP" altLang="en-US" sz="1200"/>
                        <a:t>バックサポート</a:t>
                      </a:r>
                    </a:p>
                  </a:txBody>
                  <a:tcPr anchor="ctr"/>
                </a:tc>
                <a:tc>
                  <a:txBody>
                    <a:bodyPr/>
                    <a:lstStyle/>
                    <a:p>
                      <a:r>
                        <a:rPr kumimoji="1" lang="en-US" altLang="ja-JP" sz="1200"/>
                        <a:t>5</a:t>
                      </a:r>
                      <a:endParaRPr kumimoji="1" lang="ja-JP" altLang="en-US" sz="1200"/>
                    </a:p>
                  </a:txBody>
                  <a:tcPr anchor="ctr"/>
                </a:tc>
                <a:tc>
                  <a:txBody>
                    <a:bodyPr/>
                    <a:lstStyle/>
                    <a:p>
                      <a:r>
                        <a:rPr kumimoji="1" lang="ja-JP" altLang="en-US" sz="1200"/>
                        <a:t>アームサポート</a:t>
                      </a:r>
                    </a:p>
                  </a:txBody>
                  <a:tcPr anchor="ctr"/>
                </a:tc>
                <a:tc gridSpan="2">
                  <a:txBody>
                    <a:bodyPr/>
                    <a:lstStyle/>
                    <a:p>
                      <a:endParaRPr kumimoji="1" lang="ja-JP" altLang="en-US" sz="1200"/>
                    </a:p>
                  </a:txBody>
                  <a:tcPr anchor="ctr"/>
                </a:tc>
                <a:tc hMerge="1">
                  <a:txBody>
                    <a:bodyPr/>
                    <a:lstStyle/>
                    <a:p>
                      <a:endParaRPr kumimoji="1" lang="ja-JP" altLang="en-US" sz="1200"/>
                    </a:p>
                  </a:txBody>
                  <a:tcPr/>
                </a:tc>
                <a:extLst>
                  <a:ext uri="{0D108BD9-81ED-4DB2-BD59-A6C34878D82A}">
                    <a16:rowId xmlns:a16="http://schemas.microsoft.com/office/drawing/2014/main" val="2814963208"/>
                  </a:ext>
                </a:extLst>
              </a:tr>
              <a:tr h="348000">
                <a:tc>
                  <a:txBody>
                    <a:bodyPr/>
                    <a:lstStyle/>
                    <a:p>
                      <a:r>
                        <a:rPr kumimoji="1" lang="en-US" altLang="ja-JP" sz="1200"/>
                        <a:t>3</a:t>
                      </a:r>
                      <a:endParaRPr kumimoji="1" lang="ja-JP" altLang="en-US" sz="1200"/>
                    </a:p>
                  </a:txBody>
                  <a:tcPr anchor="ctr"/>
                </a:tc>
                <a:tc>
                  <a:txBody>
                    <a:bodyPr/>
                    <a:lstStyle/>
                    <a:p>
                      <a:r>
                        <a:rPr kumimoji="1" lang="ja-JP" altLang="en-US" sz="1200"/>
                        <a:t>フットサポート</a:t>
                      </a:r>
                    </a:p>
                  </a:txBody>
                  <a:tcPr anchor="ctr"/>
                </a:tc>
                <a:tc>
                  <a:txBody>
                    <a:bodyPr/>
                    <a:lstStyle/>
                    <a:p>
                      <a:r>
                        <a:rPr kumimoji="1" lang="en-US" altLang="ja-JP" sz="1200"/>
                        <a:t>6</a:t>
                      </a:r>
                      <a:endParaRPr kumimoji="1" lang="ja-JP" altLang="en-US" sz="1200"/>
                    </a:p>
                  </a:txBody>
                  <a:tcPr anchor="ctr"/>
                </a:tc>
                <a:tc>
                  <a:txBody>
                    <a:bodyPr/>
                    <a:lstStyle/>
                    <a:p>
                      <a:r>
                        <a:rPr kumimoji="1" lang="ja-JP" altLang="en-US" sz="1200"/>
                        <a:t>ハンドリム</a:t>
                      </a:r>
                    </a:p>
                  </a:txBody>
                  <a:tcPr anchor="ctr"/>
                </a:tc>
                <a:tc gridSpan="2">
                  <a:txBody>
                    <a:bodyPr/>
                    <a:lstStyle/>
                    <a:p>
                      <a:endParaRPr kumimoji="1" lang="ja-JP" altLang="en-US" sz="1200"/>
                    </a:p>
                  </a:txBody>
                  <a:tcPr anchor="ctr"/>
                </a:tc>
                <a:tc hMerge="1">
                  <a:txBody>
                    <a:bodyPr/>
                    <a:lstStyle/>
                    <a:p>
                      <a:endParaRPr kumimoji="1" lang="ja-JP" altLang="en-US" sz="1200"/>
                    </a:p>
                  </a:txBody>
                  <a:tcPr/>
                </a:tc>
                <a:extLst>
                  <a:ext uri="{0D108BD9-81ED-4DB2-BD59-A6C34878D82A}">
                    <a16:rowId xmlns:a16="http://schemas.microsoft.com/office/drawing/2014/main" val="2299661775"/>
                  </a:ext>
                </a:extLst>
              </a:tr>
            </a:tbl>
          </a:graphicData>
        </a:graphic>
      </p:graphicFrame>
      <p:sp>
        <p:nvSpPr>
          <p:cNvPr id="37" name="テキスト ボックス 36">
            <a:extLst>
              <a:ext uri="{FF2B5EF4-FFF2-40B4-BE49-F238E27FC236}">
                <a16:creationId xmlns:a16="http://schemas.microsoft.com/office/drawing/2014/main" id="{6298E9CF-52CB-458A-AF6E-6EC64980028A}"/>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307253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pPr lvl="0"/>
            <a:r>
              <a:rPr lang="ja-JP" altLang="en-US"/>
              <a:t>シーティングの実際の流れ</a:t>
            </a:r>
            <a:endParaRPr lang="ja-JP" altLang="ja-JP"/>
          </a:p>
        </p:txBody>
      </p:sp>
      <p:sp>
        <p:nvSpPr>
          <p:cNvPr id="16" name="矢印: 五方向 15">
            <a:extLst>
              <a:ext uri="{FF2B5EF4-FFF2-40B4-BE49-F238E27FC236}">
                <a16:creationId xmlns:a16="http://schemas.microsoft.com/office/drawing/2014/main" id="{486CD857-9AFA-4E07-B652-735904E2C871}"/>
              </a:ext>
            </a:extLst>
          </p:cNvPr>
          <p:cNvSpPr/>
          <p:nvPr/>
        </p:nvSpPr>
        <p:spPr>
          <a:xfrm>
            <a:off x="199556" y="1689340"/>
            <a:ext cx="2372400" cy="900000"/>
          </a:xfrm>
          <a:prstGeom prst="homePlate">
            <a:avLst>
              <a:gd name="adj" fmla="val 26999"/>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spcAft>
                <a:spcPts val="600"/>
              </a:spcAft>
            </a:pPr>
            <a:r>
              <a:rPr kumimoji="1" lang="ja-JP" altLang="en-US" sz="2000" b="1">
                <a:solidFill>
                  <a:schemeClr val="bg1"/>
                </a:solidFill>
              </a:rPr>
              <a:t>シーティング実施の</a:t>
            </a:r>
            <a:endParaRPr kumimoji="1" lang="en-US" altLang="ja-JP" sz="2000" b="1">
              <a:solidFill>
                <a:schemeClr val="bg1"/>
              </a:solidFill>
            </a:endParaRPr>
          </a:p>
          <a:p>
            <a:pPr algn="ctr">
              <a:lnSpc>
                <a:spcPts val="2000"/>
              </a:lnSpc>
              <a:spcAft>
                <a:spcPts val="600"/>
              </a:spcAft>
            </a:pPr>
            <a:r>
              <a:rPr kumimoji="1" lang="ja-JP" altLang="en-US" sz="2000" b="1">
                <a:solidFill>
                  <a:schemeClr val="bg1"/>
                </a:solidFill>
              </a:rPr>
              <a:t>必要性の検討</a:t>
            </a:r>
          </a:p>
        </p:txBody>
      </p:sp>
      <p:sp>
        <p:nvSpPr>
          <p:cNvPr id="17" name="矢印: 五方向 16">
            <a:extLst>
              <a:ext uri="{FF2B5EF4-FFF2-40B4-BE49-F238E27FC236}">
                <a16:creationId xmlns:a16="http://schemas.microsoft.com/office/drawing/2014/main" id="{5D136B0B-745A-4615-9CE5-0A53653DAC68}"/>
              </a:ext>
            </a:extLst>
          </p:cNvPr>
          <p:cNvSpPr/>
          <p:nvPr/>
        </p:nvSpPr>
        <p:spPr>
          <a:xfrm>
            <a:off x="199556" y="2691225"/>
            <a:ext cx="1080000" cy="1296000"/>
          </a:xfrm>
          <a:prstGeom prst="homePlate">
            <a:avLst>
              <a:gd name="adj" fmla="val 26708"/>
            </a:avLst>
          </a:prstGeom>
          <a:solidFill>
            <a:schemeClr val="accent4">
              <a:lumMod val="20000"/>
              <a:lumOff val="8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a:t>課題</a:t>
            </a:r>
            <a:endParaRPr kumimoji="1" lang="en-US" altLang="ja-JP"/>
          </a:p>
          <a:p>
            <a:pPr algn="ctr">
              <a:spcAft>
                <a:spcPts val="600"/>
              </a:spcAft>
            </a:pPr>
            <a:r>
              <a:rPr kumimoji="1" lang="ja-JP" altLang="en-US"/>
              <a:t>発見</a:t>
            </a:r>
          </a:p>
        </p:txBody>
      </p:sp>
      <p:sp>
        <p:nvSpPr>
          <p:cNvPr id="18" name="矢印: 五方向 17">
            <a:extLst>
              <a:ext uri="{FF2B5EF4-FFF2-40B4-BE49-F238E27FC236}">
                <a16:creationId xmlns:a16="http://schemas.microsoft.com/office/drawing/2014/main" id="{49863DDB-5322-4992-9BAB-0D778008B465}"/>
              </a:ext>
            </a:extLst>
          </p:cNvPr>
          <p:cNvSpPr/>
          <p:nvPr/>
        </p:nvSpPr>
        <p:spPr>
          <a:xfrm>
            <a:off x="1339617" y="2691701"/>
            <a:ext cx="1230264" cy="1296000"/>
          </a:xfrm>
          <a:prstGeom prst="homePlate">
            <a:avLst>
              <a:gd name="adj" fmla="val 26708"/>
            </a:avLst>
          </a:prstGeom>
          <a:solidFill>
            <a:schemeClr val="accent4">
              <a:lumMod val="20000"/>
              <a:lumOff val="8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a:t>シーティングの必要性検討</a:t>
            </a:r>
          </a:p>
        </p:txBody>
      </p:sp>
      <p:sp>
        <p:nvSpPr>
          <p:cNvPr id="28" name="矢印: 五方向 27">
            <a:extLst>
              <a:ext uri="{FF2B5EF4-FFF2-40B4-BE49-F238E27FC236}">
                <a16:creationId xmlns:a16="http://schemas.microsoft.com/office/drawing/2014/main" id="{30F9DD03-3C18-493C-A8C7-EA004467E78E}"/>
              </a:ext>
            </a:extLst>
          </p:cNvPr>
          <p:cNvSpPr/>
          <p:nvPr/>
        </p:nvSpPr>
        <p:spPr>
          <a:xfrm>
            <a:off x="2672452" y="2691701"/>
            <a:ext cx="1152042" cy="1296000"/>
          </a:xfrm>
          <a:prstGeom prst="homePlate">
            <a:avLst>
              <a:gd name="adj" fmla="val 26708"/>
            </a:avLst>
          </a:prstGeom>
          <a:solidFill>
            <a:srgbClr val="B8FEE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a:t>アセス</a:t>
            </a:r>
            <a:endParaRPr kumimoji="1" lang="en-US" altLang="ja-JP"/>
          </a:p>
          <a:p>
            <a:pPr algn="ctr">
              <a:spcAft>
                <a:spcPts val="600"/>
              </a:spcAft>
            </a:pPr>
            <a:r>
              <a:rPr kumimoji="1" lang="ja-JP" altLang="en-US"/>
              <a:t>メント</a:t>
            </a:r>
          </a:p>
        </p:txBody>
      </p:sp>
      <p:sp>
        <p:nvSpPr>
          <p:cNvPr id="29" name="矢印: 五方向 28">
            <a:extLst>
              <a:ext uri="{FF2B5EF4-FFF2-40B4-BE49-F238E27FC236}">
                <a16:creationId xmlns:a16="http://schemas.microsoft.com/office/drawing/2014/main" id="{6E8CCBEB-A776-499C-A1CE-DE0B17C617A5}"/>
              </a:ext>
            </a:extLst>
          </p:cNvPr>
          <p:cNvSpPr/>
          <p:nvPr/>
        </p:nvSpPr>
        <p:spPr>
          <a:xfrm>
            <a:off x="3891751" y="2691701"/>
            <a:ext cx="1152000" cy="1296000"/>
          </a:xfrm>
          <a:prstGeom prst="homePlate">
            <a:avLst>
              <a:gd name="adj" fmla="val 26708"/>
            </a:avLst>
          </a:prstGeom>
          <a:solidFill>
            <a:schemeClr val="accent4">
              <a:lumMod val="20000"/>
              <a:lumOff val="8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a:t>目標</a:t>
            </a:r>
            <a:endParaRPr kumimoji="1" lang="en-US" altLang="ja-JP"/>
          </a:p>
          <a:p>
            <a:pPr algn="ctr">
              <a:spcAft>
                <a:spcPts val="600"/>
              </a:spcAft>
            </a:pPr>
            <a:r>
              <a:rPr kumimoji="1" lang="ja-JP" altLang="en-US"/>
              <a:t>設定</a:t>
            </a:r>
          </a:p>
        </p:txBody>
      </p:sp>
      <p:sp>
        <p:nvSpPr>
          <p:cNvPr id="30" name="矢印: 五方向 29">
            <a:extLst>
              <a:ext uri="{FF2B5EF4-FFF2-40B4-BE49-F238E27FC236}">
                <a16:creationId xmlns:a16="http://schemas.microsoft.com/office/drawing/2014/main" id="{B94C066E-3AA7-48C3-9F9D-D01AC3B4B94B}"/>
              </a:ext>
            </a:extLst>
          </p:cNvPr>
          <p:cNvSpPr/>
          <p:nvPr/>
        </p:nvSpPr>
        <p:spPr>
          <a:xfrm>
            <a:off x="8154643" y="1689340"/>
            <a:ext cx="1550861" cy="2268000"/>
          </a:xfrm>
          <a:prstGeom prst="homePlate">
            <a:avLst>
              <a:gd name="adj" fmla="val 18009"/>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00"/>
              </a:lnSpc>
              <a:spcAft>
                <a:spcPts val="600"/>
              </a:spcAft>
            </a:pPr>
            <a:endParaRPr kumimoji="1" lang="en-US" altLang="ja-JP" sz="2000" b="1">
              <a:solidFill>
                <a:schemeClr val="bg1"/>
              </a:solidFill>
            </a:endParaRPr>
          </a:p>
          <a:p>
            <a:pPr algn="ctr">
              <a:lnSpc>
                <a:spcPts val="2000"/>
              </a:lnSpc>
              <a:spcAft>
                <a:spcPts val="600"/>
              </a:spcAft>
            </a:pPr>
            <a:r>
              <a:rPr kumimoji="1" lang="ja-JP" altLang="en-US" sz="2000" b="1">
                <a:solidFill>
                  <a:schemeClr val="bg1"/>
                </a:solidFill>
              </a:rPr>
              <a:t>継続的な</a:t>
            </a:r>
            <a:endParaRPr kumimoji="1" lang="en-US" altLang="ja-JP" sz="2000" b="1">
              <a:solidFill>
                <a:schemeClr val="bg1"/>
              </a:solidFill>
            </a:endParaRPr>
          </a:p>
          <a:p>
            <a:pPr algn="ctr">
              <a:lnSpc>
                <a:spcPts val="2000"/>
              </a:lnSpc>
              <a:spcAft>
                <a:spcPts val="600"/>
              </a:spcAft>
            </a:pPr>
            <a:r>
              <a:rPr kumimoji="1" lang="ja-JP" altLang="en-US" sz="2000" b="1">
                <a:solidFill>
                  <a:schemeClr val="bg1"/>
                </a:solidFill>
              </a:rPr>
              <a:t>観察</a:t>
            </a:r>
            <a:endParaRPr kumimoji="1" lang="en-US" altLang="ja-JP" sz="2000" b="1">
              <a:solidFill>
                <a:schemeClr val="bg1"/>
              </a:solidFill>
            </a:endParaRPr>
          </a:p>
          <a:p>
            <a:pPr algn="ctr">
              <a:spcAft>
                <a:spcPts val="600"/>
              </a:spcAft>
            </a:pPr>
            <a:endParaRPr kumimoji="1" lang="en-US" altLang="ja-JP" sz="2000" b="1">
              <a:solidFill>
                <a:schemeClr val="bg1"/>
              </a:solidFill>
            </a:endParaRPr>
          </a:p>
          <a:p>
            <a:pPr algn="ctr">
              <a:spcAft>
                <a:spcPts val="600"/>
              </a:spcAft>
            </a:pPr>
            <a:endParaRPr kumimoji="1" lang="en-US" altLang="ja-JP" sz="2000" b="1">
              <a:solidFill>
                <a:schemeClr val="bg1"/>
              </a:solidFill>
            </a:endParaRPr>
          </a:p>
          <a:p>
            <a:pPr algn="ctr">
              <a:spcAft>
                <a:spcPts val="600"/>
              </a:spcAft>
            </a:pPr>
            <a:endParaRPr kumimoji="1" lang="en-US" altLang="ja-JP" sz="2000" b="1">
              <a:solidFill>
                <a:schemeClr val="bg1"/>
              </a:solidFill>
            </a:endParaRPr>
          </a:p>
          <a:p>
            <a:pPr algn="ctr">
              <a:spcAft>
                <a:spcPts val="600"/>
              </a:spcAft>
            </a:pPr>
            <a:endParaRPr kumimoji="1" lang="ja-JP" altLang="en-US" sz="2000" b="1">
              <a:solidFill>
                <a:schemeClr val="bg1"/>
              </a:solidFill>
            </a:endParaRPr>
          </a:p>
        </p:txBody>
      </p:sp>
      <p:sp>
        <p:nvSpPr>
          <p:cNvPr id="31" name="矢印: 五方向 30">
            <a:extLst>
              <a:ext uri="{FF2B5EF4-FFF2-40B4-BE49-F238E27FC236}">
                <a16:creationId xmlns:a16="http://schemas.microsoft.com/office/drawing/2014/main" id="{4AF0F99A-6719-4471-BD4B-DD2B182527C0}"/>
              </a:ext>
            </a:extLst>
          </p:cNvPr>
          <p:cNvSpPr/>
          <p:nvPr/>
        </p:nvSpPr>
        <p:spPr>
          <a:xfrm>
            <a:off x="2672452" y="1689340"/>
            <a:ext cx="2372400" cy="900000"/>
          </a:xfrm>
          <a:prstGeom prst="homePlate">
            <a:avLst>
              <a:gd name="adj" fmla="val 28180"/>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spcAft>
                <a:spcPts val="600"/>
              </a:spcAft>
            </a:pPr>
            <a:r>
              <a:rPr kumimoji="1" lang="ja-JP" altLang="en-US" sz="2000" b="1">
                <a:solidFill>
                  <a:schemeClr val="bg1"/>
                </a:solidFill>
              </a:rPr>
              <a:t>シーティング実施に</a:t>
            </a:r>
            <a:endParaRPr kumimoji="1" lang="en-US" altLang="ja-JP" sz="2000" b="1">
              <a:solidFill>
                <a:schemeClr val="bg1"/>
              </a:solidFill>
            </a:endParaRPr>
          </a:p>
          <a:p>
            <a:pPr algn="ctr">
              <a:lnSpc>
                <a:spcPts val="2000"/>
              </a:lnSpc>
              <a:spcAft>
                <a:spcPts val="600"/>
              </a:spcAft>
            </a:pPr>
            <a:r>
              <a:rPr kumimoji="1" lang="ja-JP" altLang="en-US" sz="2000" b="1">
                <a:solidFill>
                  <a:schemeClr val="bg1"/>
                </a:solidFill>
              </a:rPr>
              <a:t>向けたアセスメント</a:t>
            </a:r>
          </a:p>
        </p:txBody>
      </p:sp>
      <p:sp>
        <p:nvSpPr>
          <p:cNvPr id="32" name="矢印: 五方向 31">
            <a:extLst>
              <a:ext uri="{FF2B5EF4-FFF2-40B4-BE49-F238E27FC236}">
                <a16:creationId xmlns:a16="http://schemas.microsoft.com/office/drawing/2014/main" id="{F7138AD0-90EF-4B3B-8197-4835E0DD0874}"/>
              </a:ext>
            </a:extLst>
          </p:cNvPr>
          <p:cNvSpPr/>
          <p:nvPr/>
        </p:nvSpPr>
        <p:spPr>
          <a:xfrm>
            <a:off x="5145348" y="1689340"/>
            <a:ext cx="2908800" cy="2268000"/>
          </a:xfrm>
          <a:prstGeom prst="homePlate">
            <a:avLst>
              <a:gd name="adj" fmla="val 12162"/>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Aft>
                <a:spcPts val="600"/>
              </a:spcAft>
            </a:pPr>
            <a:endParaRPr kumimoji="1" lang="en-US" altLang="ja-JP" sz="2000" b="1">
              <a:solidFill>
                <a:schemeClr val="bg1"/>
              </a:solidFill>
            </a:endParaRPr>
          </a:p>
          <a:p>
            <a:pPr algn="ctr">
              <a:lnSpc>
                <a:spcPts val="2000"/>
              </a:lnSpc>
              <a:spcAft>
                <a:spcPts val="600"/>
              </a:spcAft>
            </a:pPr>
            <a:r>
              <a:rPr kumimoji="1" lang="ja-JP" altLang="en-US" sz="2000" b="1">
                <a:solidFill>
                  <a:schemeClr val="bg1"/>
                </a:solidFill>
              </a:rPr>
              <a:t>アセスメントに基づいた</a:t>
            </a:r>
            <a:endParaRPr kumimoji="1" lang="en-US" altLang="ja-JP" sz="2000" b="1">
              <a:solidFill>
                <a:schemeClr val="bg1"/>
              </a:solidFill>
            </a:endParaRPr>
          </a:p>
          <a:p>
            <a:pPr algn="ctr">
              <a:lnSpc>
                <a:spcPts val="2000"/>
              </a:lnSpc>
              <a:spcAft>
                <a:spcPts val="600"/>
              </a:spcAft>
            </a:pPr>
            <a:r>
              <a:rPr kumimoji="1" lang="ja-JP" altLang="en-US" sz="2000" b="1">
                <a:solidFill>
                  <a:schemeClr val="bg1"/>
                </a:solidFill>
              </a:rPr>
              <a:t>シーティングの実施</a:t>
            </a:r>
            <a:endParaRPr kumimoji="1" lang="en-US" altLang="ja-JP" sz="2000" b="1">
              <a:solidFill>
                <a:schemeClr val="bg1"/>
              </a:solidFill>
            </a:endParaRPr>
          </a:p>
          <a:p>
            <a:pPr algn="ctr">
              <a:spcAft>
                <a:spcPts val="600"/>
              </a:spcAft>
            </a:pPr>
            <a:endParaRPr kumimoji="1" lang="en-US" altLang="ja-JP" sz="2000" b="1">
              <a:solidFill>
                <a:schemeClr val="bg1"/>
              </a:solidFill>
            </a:endParaRPr>
          </a:p>
          <a:p>
            <a:pPr algn="ctr">
              <a:spcAft>
                <a:spcPts val="600"/>
              </a:spcAft>
            </a:pPr>
            <a:endParaRPr kumimoji="1" lang="en-US" altLang="ja-JP" sz="2000" b="1">
              <a:solidFill>
                <a:schemeClr val="bg1"/>
              </a:solidFill>
            </a:endParaRPr>
          </a:p>
          <a:p>
            <a:pPr algn="ctr">
              <a:spcAft>
                <a:spcPts val="600"/>
              </a:spcAft>
            </a:pPr>
            <a:endParaRPr kumimoji="1" lang="en-US" altLang="ja-JP" sz="2000" b="1">
              <a:solidFill>
                <a:schemeClr val="bg1"/>
              </a:solidFill>
            </a:endParaRPr>
          </a:p>
          <a:p>
            <a:pPr algn="ctr">
              <a:spcAft>
                <a:spcPts val="600"/>
              </a:spcAft>
            </a:pPr>
            <a:endParaRPr kumimoji="1" lang="ja-JP" altLang="en-US" sz="2000" b="1">
              <a:solidFill>
                <a:schemeClr val="bg1"/>
              </a:solidFill>
            </a:endParaRPr>
          </a:p>
        </p:txBody>
      </p:sp>
      <p:sp>
        <p:nvSpPr>
          <p:cNvPr id="27" name="矢印: 五方向 26">
            <a:extLst>
              <a:ext uri="{FF2B5EF4-FFF2-40B4-BE49-F238E27FC236}">
                <a16:creationId xmlns:a16="http://schemas.microsoft.com/office/drawing/2014/main" id="{55E26AF0-9E8C-4A2F-BD36-8126CE8339B6}"/>
              </a:ext>
            </a:extLst>
          </p:cNvPr>
          <p:cNvSpPr/>
          <p:nvPr/>
        </p:nvSpPr>
        <p:spPr>
          <a:xfrm>
            <a:off x="2671368" y="1315430"/>
            <a:ext cx="2372383" cy="360039"/>
          </a:xfrm>
          <a:prstGeom prst="homePlate">
            <a:avLst>
              <a:gd name="adj" fmla="val 0"/>
            </a:avLst>
          </a:prstGeom>
          <a:noFill/>
          <a:ln w="28575">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ja-JP" altLang="en-US" b="1"/>
              <a:t>手順②</a:t>
            </a:r>
          </a:p>
        </p:txBody>
      </p:sp>
      <p:sp>
        <p:nvSpPr>
          <p:cNvPr id="33" name="矢印: 五方向 32">
            <a:extLst>
              <a:ext uri="{FF2B5EF4-FFF2-40B4-BE49-F238E27FC236}">
                <a16:creationId xmlns:a16="http://schemas.microsoft.com/office/drawing/2014/main" id="{CC22CEE0-C785-459A-89F2-A20DC7233742}"/>
              </a:ext>
            </a:extLst>
          </p:cNvPr>
          <p:cNvSpPr/>
          <p:nvPr/>
        </p:nvSpPr>
        <p:spPr>
          <a:xfrm>
            <a:off x="5145238" y="1315429"/>
            <a:ext cx="2907918" cy="360039"/>
          </a:xfrm>
          <a:prstGeom prst="homePlate">
            <a:avLst>
              <a:gd name="adj" fmla="val 0"/>
            </a:avLst>
          </a:prstGeom>
          <a:noFill/>
          <a:ln w="28575">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ja-JP" altLang="en-US" b="1"/>
              <a:t>手順③</a:t>
            </a:r>
          </a:p>
        </p:txBody>
      </p:sp>
      <p:sp>
        <p:nvSpPr>
          <p:cNvPr id="42" name="矢印: 五方向 41">
            <a:extLst>
              <a:ext uri="{FF2B5EF4-FFF2-40B4-BE49-F238E27FC236}">
                <a16:creationId xmlns:a16="http://schemas.microsoft.com/office/drawing/2014/main" id="{324E60D4-27DE-45AB-82B7-EE0C20EDAB5A}"/>
              </a:ext>
            </a:extLst>
          </p:cNvPr>
          <p:cNvSpPr/>
          <p:nvPr/>
        </p:nvSpPr>
        <p:spPr>
          <a:xfrm>
            <a:off x="197497" y="1315431"/>
            <a:ext cx="2372384" cy="360039"/>
          </a:xfrm>
          <a:prstGeom prst="homePlate">
            <a:avLst>
              <a:gd name="adj" fmla="val 0"/>
            </a:avLst>
          </a:prstGeom>
          <a:noFill/>
          <a:ln w="28575">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ja-JP" altLang="en-US" b="1"/>
              <a:t>手順①</a:t>
            </a:r>
          </a:p>
        </p:txBody>
      </p:sp>
      <p:sp>
        <p:nvSpPr>
          <p:cNvPr id="43" name="矢印: 五方向 42">
            <a:extLst>
              <a:ext uri="{FF2B5EF4-FFF2-40B4-BE49-F238E27FC236}">
                <a16:creationId xmlns:a16="http://schemas.microsoft.com/office/drawing/2014/main" id="{3EC14706-9F33-4209-9838-A36E6EA65D5C}"/>
              </a:ext>
            </a:extLst>
          </p:cNvPr>
          <p:cNvSpPr/>
          <p:nvPr/>
        </p:nvSpPr>
        <p:spPr>
          <a:xfrm>
            <a:off x="8049344" y="1315430"/>
            <a:ext cx="1550861" cy="360039"/>
          </a:xfrm>
          <a:prstGeom prst="homePlate">
            <a:avLst>
              <a:gd name="adj" fmla="val 0"/>
            </a:avLst>
          </a:prstGeom>
          <a:noFill/>
          <a:ln w="28575">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ja-JP" altLang="en-US" b="1"/>
              <a:t>手順④</a:t>
            </a:r>
          </a:p>
        </p:txBody>
      </p:sp>
      <p:sp>
        <p:nvSpPr>
          <p:cNvPr id="36" name="四角形: 角を丸くする 35">
            <a:extLst>
              <a:ext uri="{FF2B5EF4-FFF2-40B4-BE49-F238E27FC236}">
                <a16:creationId xmlns:a16="http://schemas.microsoft.com/office/drawing/2014/main" id="{F7CD7984-4755-48EF-99FA-384144B3A929}"/>
              </a:ext>
            </a:extLst>
          </p:cNvPr>
          <p:cNvSpPr/>
          <p:nvPr/>
        </p:nvSpPr>
        <p:spPr>
          <a:xfrm>
            <a:off x="6670815" y="3386107"/>
            <a:ext cx="946481"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a:solidFill>
                  <a:schemeClr val="tx1"/>
                </a:solidFill>
                <a:latin typeface="Meiryo UI" panose="020B0604030504040204" pitchFamily="50" charset="-128"/>
                <a:ea typeface="Meiryo UI" panose="020B0604030504040204" pitchFamily="50" charset="-128"/>
              </a:rPr>
              <a:t>C</a:t>
            </a:r>
            <a:r>
              <a:rPr kumimoji="1" lang="en-US" altLang="ja-JP" sz="1200" b="1">
                <a:solidFill>
                  <a:schemeClr val="tx1"/>
                </a:solidFill>
                <a:latin typeface="Meiryo UI" panose="020B0604030504040204" pitchFamily="50" charset="-128"/>
                <a:ea typeface="Meiryo UI" panose="020B0604030504040204" pitchFamily="50" charset="-128"/>
              </a:rPr>
              <a:t>heck</a:t>
            </a:r>
            <a:endParaRPr kumimoji="1" lang="ja-JP" altLang="en-US" sz="1200" b="1">
              <a:solidFill>
                <a:schemeClr val="tx1"/>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D90DDCD6-F919-44F1-A133-BB51AFBFB2B1}"/>
              </a:ext>
            </a:extLst>
          </p:cNvPr>
          <p:cNvSpPr/>
          <p:nvPr/>
        </p:nvSpPr>
        <p:spPr>
          <a:xfrm>
            <a:off x="5284720" y="3386107"/>
            <a:ext cx="946481"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a:solidFill>
                  <a:schemeClr val="tx1"/>
                </a:solidFill>
                <a:latin typeface="Meiryo UI" panose="020B0604030504040204" pitchFamily="50" charset="-128"/>
                <a:ea typeface="Meiryo UI" panose="020B0604030504040204" pitchFamily="50" charset="-128"/>
              </a:rPr>
              <a:t>A</a:t>
            </a:r>
            <a:r>
              <a:rPr kumimoji="1" lang="en-US" altLang="ja-JP" sz="1200" b="1">
                <a:solidFill>
                  <a:schemeClr val="tx1"/>
                </a:solidFill>
                <a:latin typeface="Meiryo UI" panose="020B0604030504040204" pitchFamily="50" charset="-128"/>
                <a:ea typeface="Meiryo UI" panose="020B0604030504040204" pitchFamily="50" charset="-128"/>
              </a:rPr>
              <a:t>ction</a:t>
            </a:r>
            <a:endParaRPr kumimoji="1" lang="ja-JP" altLang="en-US" sz="2000" b="1">
              <a:solidFill>
                <a:schemeClr val="tx1"/>
              </a:solidFill>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932600B4-7AB2-4FCE-ABA5-1B08FD44D9B6}"/>
              </a:ext>
            </a:extLst>
          </p:cNvPr>
          <p:cNvSpPr/>
          <p:nvPr/>
        </p:nvSpPr>
        <p:spPr>
          <a:xfrm>
            <a:off x="6670815" y="2503560"/>
            <a:ext cx="946481"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a:solidFill>
                  <a:schemeClr val="tx1"/>
                </a:solidFill>
                <a:latin typeface="Meiryo UI" panose="020B0604030504040204" pitchFamily="50" charset="-128"/>
                <a:ea typeface="Meiryo UI" panose="020B0604030504040204" pitchFamily="50" charset="-128"/>
              </a:rPr>
              <a:t>D</a:t>
            </a:r>
            <a:r>
              <a:rPr kumimoji="1" lang="en-US" altLang="ja-JP" sz="1400" b="1">
                <a:solidFill>
                  <a:schemeClr val="tx1"/>
                </a:solidFill>
                <a:latin typeface="Meiryo UI" panose="020B0604030504040204" pitchFamily="50" charset="-128"/>
                <a:ea typeface="Meiryo UI" panose="020B0604030504040204" pitchFamily="50" charset="-128"/>
              </a:rPr>
              <a:t>o</a:t>
            </a:r>
            <a:endParaRPr kumimoji="1" lang="ja-JP" altLang="en-US" sz="1400" b="1">
              <a:solidFill>
                <a:schemeClr val="tx1"/>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33F69D88-9D55-44B5-80E6-0F0E75FCD674}"/>
              </a:ext>
            </a:extLst>
          </p:cNvPr>
          <p:cNvSpPr/>
          <p:nvPr/>
        </p:nvSpPr>
        <p:spPr>
          <a:xfrm>
            <a:off x="8229364" y="3340130"/>
            <a:ext cx="1193525" cy="50363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eiryo UI" panose="020B0604030504040204" pitchFamily="50" charset="-128"/>
                <a:ea typeface="Meiryo UI" panose="020B0604030504040204" pitchFamily="50" charset="-128"/>
              </a:rPr>
              <a:t>計画の</a:t>
            </a:r>
            <a:endParaRPr kumimoji="1" lang="en-US" altLang="ja-JP" sz="1400">
              <a:solidFill>
                <a:schemeClr val="tx1"/>
              </a:solidFill>
              <a:latin typeface="Meiryo UI" panose="020B0604030504040204" pitchFamily="50" charset="-128"/>
              <a:ea typeface="Meiryo UI" panose="020B0604030504040204" pitchFamily="50" charset="-128"/>
            </a:endParaRPr>
          </a:p>
          <a:p>
            <a:pPr algn="ctr"/>
            <a:r>
              <a:rPr kumimoji="1" lang="ja-JP" altLang="en-US" sz="1400">
                <a:solidFill>
                  <a:schemeClr val="tx1"/>
                </a:solidFill>
                <a:latin typeface="Meiryo UI" panose="020B0604030504040204" pitchFamily="50" charset="-128"/>
                <a:ea typeface="Meiryo UI" panose="020B0604030504040204" pitchFamily="50" charset="-128"/>
              </a:rPr>
              <a:t>見直し</a:t>
            </a:r>
          </a:p>
        </p:txBody>
      </p:sp>
      <p:sp>
        <p:nvSpPr>
          <p:cNvPr id="7" name="矢印: 下 6">
            <a:extLst>
              <a:ext uri="{FF2B5EF4-FFF2-40B4-BE49-F238E27FC236}">
                <a16:creationId xmlns:a16="http://schemas.microsoft.com/office/drawing/2014/main" id="{BD4EADA7-ADCF-473F-BEDE-0B989AA51C09}"/>
              </a:ext>
            </a:extLst>
          </p:cNvPr>
          <p:cNvSpPr/>
          <p:nvPr/>
        </p:nvSpPr>
        <p:spPr>
          <a:xfrm rot="5400000">
            <a:off x="6302223" y="3524341"/>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40" name="矢印: 下 39">
            <a:extLst>
              <a:ext uri="{FF2B5EF4-FFF2-40B4-BE49-F238E27FC236}">
                <a16:creationId xmlns:a16="http://schemas.microsoft.com/office/drawing/2014/main" id="{4F823CBB-D612-47E7-9D5F-5C5F65B3BA6F}"/>
              </a:ext>
            </a:extLst>
          </p:cNvPr>
          <p:cNvSpPr/>
          <p:nvPr/>
        </p:nvSpPr>
        <p:spPr>
          <a:xfrm rot="16200000">
            <a:off x="6302222" y="2643677"/>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41" name="矢印: 下 40">
            <a:extLst>
              <a:ext uri="{FF2B5EF4-FFF2-40B4-BE49-F238E27FC236}">
                <a16:creationId xmlns:a16="http://schemas.microsoft.com/office/drawing/2014/main" id="{30A6A3ED-3D6B-4E89-94FF-5F406935B2F4}"/>
              </a:ext>
            </a:extLst>
          </p:cNvPr>
          <p:cNvSpPr/>
          <p:nvPr/>
        </p:nvSpPr>
        <p:spPr>
          <a:xfrm rot="10800000">
            <a:off x="5624038" y="3079624"/>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49" name="矢印: 下 48">
            <a:extLst>
              <a:ext uri="{FF2B5EF4-FFF2-40B4-BE49-F238E27FC236}">
                <a16:creationId xmlns:a16="http://schemas.microsoft.com/office/drawing/2014/main" id="{F63710FC-707B-46CC-93CD-ECF7E872A545}"/>
              </a:ext>
            </a:extLst>
          </p:cNvPr>
          <p:cNvSpPr/>
          <p:nvPr/>
        </p:nvSpPr>
        <p:spPr>
          <a:xfrm>
            <a:off x="6961386" y="3079624"/>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50" name="四角形: 角を丸くする 49">
            <a:extLst>
              <a:ext uri="{FF2B5EF4-FFF2-40B4-BE49-F238E27FC236}">
                <a16:creationId xmlns:a16="http://schemas.microsoft.com/office/drawing/2014/main" id="{28D9B4B4-E4B1-4996-BFEF-4D46121505F6}"/>
              </a:ext>
            </a:extLst>
          </p:cNvPr>
          <p:cNvSpPr/>
          <p:nvPr/>
        </p:nvSpPr>
        <p:spPr>
          <a:xfrm>
            <a:off x="5278158" y="2503560"/>
            <a:ext cx="953043"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a:solidFill>
                  <a:schemeClr val="tx1"/>
                </a:solidFill>
                <a:latin typeface="Meiryo UI" panose="020B0604030504040204" pitchFamily="50" charset="-128"/>
                <a:ea typeface="Meiryo UI" panose="020B0604030504040204" pitchFamily="50" charset="-128"/>
              </a:rPr>
              <a:t>P</a:t>
            </a:r>
            <a:r>
              <a:rPr kumimoji="1" lang="en-US" altLang="ja-JP" sz="1200" b="1">
                <a:solidFill>
                  <a:schemeClr val="tx1"/>
                </a:solidFill>
                <a:latin typeface="Meiryo UI" panose="020B0604030504040204" pitchFamily="50" charset="-128"/>
                <a:ea typeface="Meiryo UI" panose="020B0604030504040204" pitchFamily="50" charset="-128"/>
              </a:rPr>
              <a:t>lan</a:t>
            </a:r>
            <a:endParaRPr kumimoji="1" lang="ja-JP" altLang="en-US" sz="1200" b="1">
              <a:solidFill>
                <a:schemeClr val="tx1"/>
              </a:solidFill>
              <a:latin typeface="Meiryo UI" panose="020B0604030504040204" pitchFamily="50" charset="-128"/>
              <a:ea typeface="Meiryo UI" panose="020B0604030504040204" pitchFamily="50" charset="-128"/>
            </a:endParaRPr>
          </a:p>
        </p:txBody>
      </p:sp>
      <p:sp>
        <p:nvSpPr>
          <p:cNvPr id="51" name="四角形: 角を丸くする 50">
            <a:extLst>
              <a:ext uri="{FF2B5EF4-FFF2-40B4-BE49-F238E27FC236}">
                <a16:creationId xmlns:a16="http://schemas.microsoft.com/office/drawing/2014/main" id="{90645AC0-E7E4-47F7-B37F-432F90A0844A}"/>
              </a:ext>
            </a:extLst>
          </p:cNvPr>
          <p:cNvSpPr/>
          <p:nvPr/>
        </p:nvSpPr>
        <p:spPr>
          <a:xfrm>
            <a:off x="8229364" y="2539564"/>
            <a:ext cx="1193526" cy="49834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eiryo UI" panose="020B0604030504040204" pitchFamily="50" charset="-128"/>
                <a:ea typeface="Meiryo UI" panose="020B0604030504040204" pitchFamily="50" charset="-128"/>
              </a:rPr>
              <a:t>定期的な</a:t>
            </a:r>
            <a:endParaRPr kumimoji="1" lang="en-US" altLang="ja-JP" sz="1400">
              <a:solidFill>
                <a:schemeClr val="tx1"/>
              </a:solidFill>
              <a:latin typeface="Meiryo UI" panose="020B0604030504040204" pitchFamily="50" charset="-128"/>
              <a:ea typeface="Meiryo UI" panose="020B0604030504040204" pitchFamily="50" charset="-128"/>
            </a:endParaRPr>
          </a:p>
          <a:p>
            <a:pPr algn="ctr"/>
            <a:r>
              <a:rPr kumimoji="1" lang="ja-JP" altLang="en-US" sz="1400">
                <a:solidFill>
                  <a:schemeClr val="tx1"/>
                </a:solidFill>
                <a:latin typeface="Meiryo UI" panose="020B0604030504040204" pitchFamily="50" charset="-128"/>
                <a:ea typeface="Meiryo UI" panose="020B0604030504040204" pitchFamily="50" charset="-128"/>
              </a:rPr>
              <a:t>評価</a:t>
            </a:r>
            <a:endParaRPr kumimoji="1" lang="ja-JP" altLang="en-US" sz="1000">
              <a:solidFill>
                <a:schemeClr val="tx1"/>
              </a:solidFill>
              <a:latin typeface="Meiryo UI" panose="020B0604030504040204" pitchFamily="50" charset="-128"/>
              <a:ea typeface="Meiryo UI" panose="020B0604030504040204" pitchFamily="50" charset="-128"/>
            </a:endParaRPr>
          </a:p>
        </p:txBody>
      </p:sp>
      <p:sp>
        <p:nvSpPr>
          <p:cNvPr id="35" name="テキスト プレースホルダー 2">
            <a:extLst>
              <a:ext uri="{FF2B5EF4-FFF2-40B4-BE49-F238E27FC236}">
                <a16:creationId xmlns:a16="http://schemas.microsoft.com/office/drawing/2014/main" id="{1CFEB493-325C-4586-A255-3CA46DC70C9A}"/>
              </a:ext>
            </a:extLst>
          </p:cNvPr>
          <p:cNvSpPr txBox="1">
            <a:spLocks/>
          </p:cNvSpPr>
          <p:nvPr/>
        </p:nvSpPr>
        <p:spPr>
          <a:xfrm>
            <a:off x="197497" y="4353859"/>
            <a:ext cx="9505949" cy="1694688"/>
          </a:xfrm>
          <a:prstGeom prst="rect">
            <a:avLst/>
          </a:prstGeom>
          <a:noFill/>
          <a:ln w="19050">
            <a:solidFill>
              <a:schemeClr val="accent4">
                <a:lumMod val="60000"/>
                <a:lumOff val="40000"/>
              </a:schemeClr>
            </a:solidFill>
          </a:ln>
        </p:spPr>
        <p:txBody>
          <a:bodyPr vert="horz" lIns="91440" tIns="45720" rIns="91440" bIns="45720" rtlCol="0" anchor="ctr">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a:t>シーティングを実施するにあたっては、まずはその</a:t>
            </a:r>
            <a:r>
              <a:rPr lang="ja-JP" altLang="en-US" sz="2000" b="1" u="sng"/>
              <a:t>必要性を検討し、アセスメントを実施した上で、計画を立案する</a:t>
            </a:r>
            <a:r>
              <a:rPr lang="ja-JP" altLang="en-US" sz="2000"/>
              <a:t>ことが必要</a:t>
            </a:r>
            <a:endParaRPr lang="en-US" altLang="ja-JP" sz="2000"/>
          </a:p>
          <a:p>
            <a:pPr marL="285750" lvl="0" indent="-285750">
              <a:defRPr/>
            </a:pPr>
            <a:r>
              <a:rPr lang="ja-JP" altLang="en-US" sz="2000"/>
              <a:t>また、高齢者の身体症状は刻々と変化するため、</a:t>
            </a:r>
            <a:r>
              <a:rPr lang="ja-JP" altLang="en-US" sz="2000" b="1" u="sng"/>
              <a:t>定期的に評価し、必要に応じて見直す</a:t>
            </a:r>
            <a:r>
              <a:rPr lang="ja-JP" altLang="en-US" sz="2000"/>
              <a:t>ことが重要</a:t>
            </a:r>
          </a:p>
        </p:txBody>
      </p:sp>
      <p:sp>
        <p:nvSpPr>
          <p:cNvPr id="46" name="テキスト プレースホルダー 2">
            <a:extLst>
              <a:ext uri="{FF2B5EF4-FFF2-40B4-BE49-F238E27FC236}">
                <a16:creationId xmlns:a16="http://schemas.microsoft.com/office/drawing/2014/main" id="{544A1865-85F8-4A15-8F6B-CED7591CECAA}"/>
              </a:ext>
            </a:extLst>
          </p:cNvPr>
          <p:cNvSpPr txBox="1">
            <a:spLocks/>
          </p:cNvSpPr>
          <p:nvPr/>
        </p:nvSpPr>
        <p:spPr>
          <a:xfrm>
            <a:off x="199556" y="598336"/>
            <a:ext cx="9505949" cy="345940"/>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chemeClr val="tx2">
                    <a:lumMod val="50000"/>
                  </a:schemeClr>
                </a:solidFill>
              </a:rPr>
              <a:t>シーティングは、実際にはどのような流れで実施されるのでしょうか？</a:t>
            </a:r>
            <a:endParaRPr lang="ja-JP" altLang="en-US" sz="2000" b="1"/>
          </a:p>
        </p:txBody>
      </p:sp>
      <p:sp>
        <p:nvSpPr>
          <p:cNvPr id="44" name="テキスト ボックス 43">
            <a:extLst>
              <a:ext uri="{FF2B5EF4-FFF2-40B4-BE49-F238E27FC236}">
                <a16:creationId xmlns:a16="http://schemas.microsoft.com/office/drawing/2014/main" id="{8523644B-B38B-4BC7-86ED-B3639AA4EBE0}"/>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853324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en-US" altLang="ja-JP"/>
              <a:t>4.3 </a:t>
            </a:r>
            <a:r>
              <a:rPr lang="ja-JP" altLang="en-US"/>
              <a:t>　</a:t>
            </a:r>
            <a:r>
              <a:rPr lang="ja-JP" altLang="ja-JP"/>
              <a:t>手順①シーティング実施の必要性の検討</a:t>
            </a:r>
            <a:endParaRPr kumimoji="1" lang="ja-JP" altLang="en-US"/>
          </a:p>
        </p:txBody>
      </p:sp>
      <p:sp>
        <p:nvSpPr>
          <p:cNvPr id="9" name="正方形/長方形 8">
            <a:extLst>
              <a:ext uri="{FF2B5EF4-FFF2-40B4-BE49-F238E27FC236}">
                <a16:creationId xmlns:a16="http://schemas.microsoft.com/office/drawing/2014/main" id="{83BCC9E7-ECB2-4E21-A891-0841CEDF4727}"/>
              </a:ext>
            </a:extLst>
          </p:cNvPr>
          <p:cNvSpPr/>
          <p:nvPr/>
        </p:nvSpPr>
        <p:spPr>
          <a:xfrm>
            <a:off x="199556" y="2014563"/>
            <a:ext cx="1953145" cy="1270421"/>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高齢者の</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変化に気づく</a:t>
            </a:r>
          </a:p>
        </p:txBody>
      </p:sp>
      <p:sp>
        <p:nvSpPr>
          <p:cNvPr id="10" name="正方形/長方形 9">
            <a:extLst>
              <a:ext uri="{FF2B5EF4-FFF2-40B4-BE49-F238E27FC236}">
                <a16:creationId xmlns:a16="http://schemas.microsoft.com/office/drawing/2014/main" id="{2D07150A-F030-4865-A6B9-6E5BDC5B4A7D}"/>
              </a:ext>
            </a:extLst>
          </p:cNvPr>
          <p:cNvSpPr/>
          <p:nvPr/>
        </p:nvSpPr>
        <p:spPr>
          <a:xfrm>
            <a:off x="199556" y="4099527"/>
            <a:ext cx="1953145" cy="1053845"/>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ケアの工夫を</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検討</a:t>
            </a:r>
          </a:p>
        </p:txBody>
      </p:sp>
      <p:sp>
        <p:nvSpPr>
          <p:cNvPr id="12" name="正方形/長方形 11">
            <a:extLst>
              <a:ext uri="{FF2B5EF4-FFF2-40B4-BE49-F238E27FC236}">
                <a16:creationId xmlns:a16="http://schemas.microsoft.com/office/drawing/2014/main" id="{82B11A4F-8FD2-4892-8AC1-BB4C3A3C6B4D}"/>
              </a:ext>
            </a:extLst>
          </p:cNvPr>
          <p:cNvSpPr/>
          <p:nvPr/>
        </p:nvSpPr>
        <p:spPr>
          <a:xfrm>
            <a:off x="2152701" y="2014562"/>
            <a:ext cx="7480819" cy="1270421"/>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900"/>
              </a:lnSpc>
              <a:buFont typeface="Wingdings" panose="05000000000000000000" pitchFamily="2" charset="2"/>
              <a:buChar char="n"/>
              <a:defRPr/>
            </a:pPr>
            <a:r>
              <a:rPr kumimoji="1" lang="ja-JP" altLang="en-US"/>
              <a:t>高齢者の日常生活をよく観察し、</a:t>
            </a:r>
            <a:r>
              <a:rPr kumimoji="1" lang="ja-JP" altLang="en-US" b="1">
                <a:solidFill>
                  <a:srgbClr val="C00000"/>
                </a:solidFill>
              </a:rPr>
              <a:t>いつもと異なる様子がないか、</a:t>
            </a:r>
            <a:endParaRPr kumimoji="1" lang="en-US" altLang="ja-JP">
              <a:solidFill>
                <a:srgbClr val="C00000"/>
              </a:solidFill>
            </a:endParaRPr>
          </a:p>
          <a:p>
            <a:pPr lvl="0" defTabSz="914400">
              <a:lnSpc>
                <a:spcPts val="2900"/>
              </a:lnSpc>
              <a:defRPr/>
            </a:pPr>
            <a:r>
              <a:rPr kumimoji="1" lang="ja-JP" altLang="en-US" b="1">
                <a:solidFill>
                  <a:srgbClr val="C00000"/>
                </a:solidFill>
              </a:rPr>
              <a:t>　　高齢者が困っていることを見つけ出す</a:t>
            </a:r>
            <a:endParaRPr kumimoji="1" lang="en-US" altLang="ja-JP" b="1">
              <a:solidFill>
                <a:srgbClr val="C00000"/>
              </a:solidFill>
            </a:endParaRPr>
          </a:p>
          <a:p>
            <a:pPr marL="342900" lvl="0" indent="-342900" defTabSz="914400">
              <a:lnSpc>
                <a:spcPts val="2900"/>
              </a:lnSpc>
              <a:buFont typeface="Wingdings" panose="05000000000000000000" pitchFamily="2" charset="2"/>
              <a:buChar char="n"/>
              <a:defRPr/>
            </a:pPr>
            <a:r>
              <a:rPr kumimoji="1" lang="ja-JP" altLang="en-US"/>
              <a:t>特に介護職員は</a:t>
            </a:r>
            <a:r>
              <a:rPr kumimoji="1" lang="ja-JP" altLang="en-US" b="1">
                <a:solidFill>
                  <a:srgbClr val="C00000"/>
                </a:solidFill>
              </a:rPr>
              <a:t>「課題の第一発見者」</a:t>
            </a:r>
            <a:r>
              <a:rPr kumimoji="1" lang="ja-JP" altLang="en-US"/>
              <a:t>としての役割が期待される</a:t>
            </a:r>
            <a:endParaRPr kumimoji="1" lang="en-US" altLang="ja-JP"/>
          </a:p>
        </p:txBody>
      </p:sp>
      <p:sp>
        <p:nvSpPr>
          <p:cNvPr id="13" name="正方形/長方形 12">
            <a:extLst>
              <a:ext uri="{FF2B5EF4-FFF2-40B4-BE49-F238E27FC236}">
                <a16:creationId xmlns:a16="http://schemas.microsoft.com/office/drawing/2014/main" id="{83A7ED58-CDAC-4DFC-96BB-9C407964DE72}"/>
              </a:ext>
            </a:extLst>
          </p:cNvPr>
          <p:cNvSpPr/>
          <p:nvPr/>
        </p:nvSpPr>
        <p:spPr>
          <a:xfrm>
            <a:off x="2157705" y="4102750"/>
            <a:ext cx="4775515" cy="1053845"/>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lnSpc>
                <a:spcPts val="2880"/>
              </a:lnSpc>
            </a:pPr>
            <a:r>
              <a:rPr kumimoji="1" lang="ja-JP" altLang="en-US"/>
              <a:t>普段と異なる様子に気づいた場合は、</a:t>
            </a:r>
            <a:r>
              <a:rPr kumimoji="1" lang="ja-JP" altLang="en-US" b="1">
                <a:solidFill>
                  <a:srgbClr val="C00000"/>
                </a:solidFill>
              </a:rPr>
              <a:t>ケアの工夫によって課題を解決することができないかを検討</a:t>
            </a:r>
            <a:endParaRPr kumimoji="1" lang="en-US" altLang="ja-JP" b="1">
              <a:solidFill>
                <a:srgbClr val="C00000"/>
              </a:solidFill>
            </a:endParaRPr>
          </a:p>
        </p:txBody>
      </p:sp>
      <p:sp>
        <p:nvSpPr>
          <p:cNvPr id="16" name="正方形/長方形 15">
            <a:extLst>
              <a:ext uri="{FF2B5EF4-FFF2-40B4-BE49-F238E27FC236}">
                <a16:creationId xmlns:a16="http://schemas.microsoft.com/office/drawing/2014/main" id="{EC0CF39C-1810-47CA-95B1-DBC8B2167A20}"/>
              </a:ext>
            </a:extLst>
          </p:cNvPr>
          <p:cNvSpPr/>
          <p:nvPr/>
        </p:nvSpPr>
        <p:spPr>
          <a:xfrm>
            <a:off x="222711" y="5268215"/>
            <a:ext cx="1953145" cy="899340"/>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その他の</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専門職に相談</a:t>
            </a:r>
          </a:p>
        </p:txBody>
      </p:sp>
      <p:sp>
        <p:nvSpPr>
          <p:cNvPr id="17" name="正方形/長方形 16">
            <a:extLst>
              <a:ext uri="{FF2B5EF4-FFF2-40B4-BE49-F238E27FC236}">
                <a16:creationId xmlns:a16="http://schemas.microsoft.com/office/drawing/2014/main" id="{9B7EED99-D119-41FA-ABE1-144145C13F4F}"/>
              </a:ext>
            </a:extLst>
          </p:cNvPr>
          <p:cNvSpPr/>
          <p:nvPr/>
        </p:nvSpPr>
        <p:spPr>
          <a:xfrm>
            <a:off x="2159399" y="5273931"/>
            <a:ext cx="4772126" cy="899340"/>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lnSpc>
                <a:spcPts val="2880"/>
              </a:lnSpc>
            </a:pPr>
            <a:r>
              <a:rPr kumimoji="1" lang="ja-JP" altLang="en-US"/>
              <a:t>必要に応じて</a:t>
            </a:r>
            <a:r>
              <a:rPr kumimoji="1" lang="ja-JP" altLang="en-US" b="1">
                <a:solidFill>
                  <a:srgbClr val="C00000"/>
                </a:solidFill>
              </a:rPr>
              <a:t>医師</a:t>
            </a:r>
            <a:r>
              <a:rPr kumimoji="1" lang="ja-JP" altLang="en-US"/>
              <a:t>や</a:t>
            </a:r>
            <a:r>
              <a:rPr kumimoji="1" lang="ja-JP" altLang="en-US" b="1">
                <a:solidFill>
                  <a:srgbClr val="C00000"/>
                </a:solidFill>
              </a:rPr>
              <a:t>看護師</a:t>
            </a:r>
            <a:r>
              <a:rPr kumimoji="1" lang="ja-JP" altLang="en-US" b="1"/>
              <a:t>、</a:t>
            </a:r>
            <a:r>
              <a:rPr kumimoji="1" lang="ja-JP" altLang="en-US" b="1">
                <a:solidFill>
                  <a:srgbClr val="C00000"/>
                </a:solidFill>
              </a:rPr>
              <a:t>リハビリテーション専門職等に相談</a:t>
            </a:r>
            <a:r>
              <a:rPr kumimoji="1" lang="ja-JP" altLang="en-US"/>
              <a:t>し、解決策を探る</a:t>
            </a:r>
            <a:endParaRPr kumimoji="1" lang="en-US" altLang="ja-JP"/>
          </a:p>
        </p:txBody>
      </p:sp>
      <p:grpSp>
        <p:nvGrpSpPr>
          <p:cNvPr id="21" name="グループ化 20">
            <a:extLst>
              <a:ext uri="{FF2B5EF4-FFF2-40B4-BE49-F238E27FC236}">
                <a16:creationId xmlns:a16="http://schemas.microsoft.com/office/drawing/2014/main" id="{F363DECC-6F15-4829-AB49-6134B63EF067}"/>
              </a:ext>
            </a:extLst>
          </p:cNvPr>
          <p:cNvGrpSpPr/>
          <p:nvPr/>
        </p:nvGrpSpPr>
        <p:grpSpPr>
          <a:xfrm>
            <a:off x="5745088" y="44624"/>
            <a:ext cx="4140460" cy="428481"/>
            <a:chOff x="6753312" y="44624"/>
            <a:chExt cx="3132236" cy="428481"/>
          </a:xfrm>
        </p:grpSpPr>
        <p:sp>
          <p:nvSpPr>
            <p:cNvPr id="22" name="矢印: 五方向 21">
              <a:extLst>
                <a:ext uri="{FF2B5EF4-FFF2-40B4-BE49-F238E27FC236}">
                  <a16:creationId xmlns:a16="http://schemas.microsoft.com/office/drawing/2014/main" id="{1E5CB44E-C53D-401D-B982-1CF5F56F714F}"/>
                </a:ext>
              </a:extLst>
            </p:cNvPr>
            <p:cNvSpPr/>
            <p:nvPr/>
          </p:nvSpPr>
          <p:spPr>
            <a:xfrm>
              <a:off x="9057568" y="44624"/>
              <a:ext cx="827980" cy="428481"/>
            </a:xfrm>
            <a:prstGeom prst="homePlate">
              <a:avLst>
                <a:gd name="adj" fmla="val 31031"/>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3" name="矢印: 五方向 22">
              <a:extLst>
                <a:ext uri="{FF2B5EF4-FFF2-40B4-BE49-F238E27FC236}">
                  <a16:creationId xmlns:a16="http://schemas.microsoft.com/office/drawing/2014/main" id="{BA5D3C82-7F8F-40AD-918D-60E4023BF036}"/>
                </a:ext>
              </a:extLst>
            </p:cNvPr>
            <p:cNvSpPr/>
            <p:nvPr/>
          </p:nvSpPr>
          <p:spPr>
            <a:xfrm>
              <a:off x="8284695" y="44624"/>
              <a:ext cx="827980" cy="428481"/>
            </a:xfrm>
            <a:prstGeom prst="homePlate">
              <a:avLst>
                <a:gd name="adj" fmla="val 3458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a:solidFill>
                  <a:schemeClr val="bg1"/>
                </a:solidFill>
              </a:endParaRPr>
            </a:p>
            <a:p>
              <a:pPr algn="ctr">
                <a:lnSpc>
                  <a:spcPts val="1300"/>
                </a:lnSpc>
              </a:pPr>
              <a:r>
                <a:rPr kumimoji="1" lang="ja-JP" altLang="en-US" sz="1200" b="1">
                  <a:solidFill>
                    <a:schemeClr val="bg1"/>
                  </a:solidFill>
                </a:rPr>
                <a:t>実施</a:t>
              </a:r>
            </a:p>
          </p:txBody>
        </p:sp>
        <p:sp>
          <p:nvSpPr>
            <p:cNvPr id="24" name="矢印: 五方向 23">
              <a:extLst>
                <a:ext uri="{FF2B5EF4-FFF2-40B4-BE49-F238E27FC236}">
                  <a16:creationId xmlns:a16="http://schemas.microsoft.com/office/drawing/2014/main" id="{42E49B2A-FE31-4A3F-89BC-FCC0A6D05220}"/>
                </a:ext>
              </a:extLst>
            </p:cNvPr>
            <p:cNvSpPr/>
            <p:nvPr/>
          </p:nvSpPr>
          <p:spPr>
            <a:xfrm>
              <a:off x="7521006" y="44624"/>
              <a:ext cx="827980" cy="428481"/>
            </a:xfrm>
            <a:prstGeom prst="homePlate">
              <a:avLst>
                <a:gd name="adj" fmla="val 33995"/>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a:solidFill>
                  <a:schemeClr val="bg1"/>
                </a:solidFill>
              </a:endParaRPr>
            </a:p>
            <a:p>
              <a:pPr algn="ctr">
                <a:lnSpc>
                  <a:spcPts val="1300"/>
                </a:lnSpc>
              </a:pPr>
              <a:r>
                <a:rPr kumimoji="1" lang="ja-JP" altLang="en-US" sz="1200" b="1">
                  <a:solidFill>
                    <a:schemeClr val="bg1"/>
                  </a:solidFill>
                </a:rPr>
                <a:t>アセスメント</a:t>
              </a:r>
            </a:p>
          </p:txBody>
        </p:sp>
        <p:sp>
          <p:nvSpPr>
            <p:cNvPr id="25" name="矢印: 五方向 24">
              <a:extLst>
                <a:ext uri="{FF2B5EF4-FFF2-40B4-BE49-F238E27FC236}">
                  <a16:creationId xmlns:a16="http://schemas.microsoft.com/office/drawing/2014/main" id="{F16CE7F6-DC52-4B7A-8AF4-6B5605AB9CBF}"/>
                </a:ext>
              </a:extLst>
            </p:cNvPr>
            <p:cNvSpPr/>
            <p:nvPr/>
          </p:nvSpPr>
          <p:spPr>
            <a:xfrm>
              <a:off x="6753312" y="44624"/>
              <a:ext cx="827980" cy="428481"/>
            </a:xfrm>
            <a:prstGeom prst="homePlate">
              <a:avLst>
                <a:gd name="adj" fmla="val 3961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必要性検討</a:t>
              </a:r>
            </a:p>
          </p:txBody>
        </p:sp>
      </p:grpSp>
      <p:sp>
        <p:nvSpPr>
          <p:cNvPr id="15" name="テキスト プレースホルダー 2">
            <a:extLst>
              <a:ext uri="{FF2B5EF4-FFF2-40B4-BE49-F238E27FC236}">
                <a16:creationId xmlns:a16="http://schemas.microsoft.com/office/drawing/2014/main" id="{78978228-014E-4BBE-B52A-FEBE5232C568}"/>
              </a:ext>
            </a:extLst>
          </p:cNvPr>
          <p:cNvSpPr txBox="1">
            <a:spLocks/>
          </p:cNvSpPr>
          <p:nvPr/>
        </p:nvSpPr>
        <p:spPr>
          <a:xfrm>
            <a:off x="224905" y="609832"/>
            <a:ext cx="9505950" cy="52627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chemeClr val="tx2">
                    <a:lumMod val="50000"/>
                  </a:schemeClr>
                </a:solidFill>
              </a:rPr>
              <a:t>手順①には、「課題発見」と「シーティングの必要性検討」のプロセスがあります。</a:t>
            </a:r>
            <a:endParaRPr lang="en-US" altLang="ja-JP" sz="2000" b="1">
              <a:solidFill>
                <a:schemeClr val="tx2">
                  <a:lumMod val="50000"/>
                </a:schemeClr>
              </a:solidFill>
            </a:endParaRPr>
          </a:p>
          <a:p>
            <a:pPr marL="0" indent="0">
              <a:buNone/>
            </a:pPr>
            <a:r>
              <a:rPr lang="ja-JP" altLang="en-US" sz="2000" b="1">
                <a:solidFill>
                  <a:schemeClr val="tx2">
                    <a:lumMod val="50000"/>
                  </a:schemeClr>
                </a:solidFill>
              </a:rPr>
              <a:t>　　　　　　　　　介護職員には重要な役割があります。</a:t>
            </a:r>
          </a:p>
        </p:txBody>
      </p:sp>
      <p:sp>
        <p:nvSpPr>
          <p:cNvPr id="27" name="正方形/長方形 26">
            <a:extLst>
              <a:ext uri="{FF2B5EF4-FFF2-40B4-BE49-F238E27FC236}">
                <a16:creationId xmlns:a16="http://schemas.microsoft.com/office/drawing/2014/main" id="{13F48600-7E4E-4E5E-912A-ED40BE0A834A}"/>
              </a:ext>
            </a:extLst>
          </p:cNvPr>
          <p:cNvSpPr/>
          <p:nvPr/>
        </p:nvSpPr>
        <p:spPr>
          <a:xfrm>
            <a:off x="199556" y="1511225"/>
            <a:ext cx="2809228" cy="369332"/>
          </a:xfrm>
          <a:prstGeom prst="rect">
            <a:avLst/>
          </a:prstGeom>
          <a:solidFill>
            <a:schemeClr val="accent4"/>
          </a:solidFill>
          <a:ln>
            <a:solidFill>
              <a:schemeClr val="accent4"/>
            </a:solidFill>
          </a:ln>
        </p:spPr>
        <p:txBody>
          <a:bodyPr wrap="square" rtlCol="0" anchor="ctr">
            <a:noAutofit/>
          </a:bodyPr>
          <a:lstStyle/>
          <a:p>
            <a:pPr>
              <a:spcAft>
                <a:spcPts val="600"/>
              </a:spcAft>
            </a:pPr>
            <a:r>
              <a:rPr lang="ja-JP" altLang="en-US" b="1">
                <a:solidFill>
                  <a:schemeClr val="bg1"/>
                </a:solidFill>
              </a:rPr>
              <a:t>　　「課題発見」のポイント</a:t>
            </a:r>
          </a:p>
        </p:txBody>
      </p:sp>
      <p:sp>
        <p:nvSpPr>
          <p:cNvPr id="30" name="正方形/長方形 29">
            <a:extLst>
              <a:ext uri="{FF2B5EF4-FFF2-40B4-BE49-F238E27FC236}">
                <a16:creationId xmlns:a16="http://schemas.microsoft.com/office/drawing/2014/main" id="{09508CB4-C68D-433D-B5E7-0DA2EF811924}"/>
              </a:ext>
            </a:extLst>
          </p:cNvPr>
          <p:cNvSpPr/>
          <p:nvPr/>
        </p:nvSpPr>
        <p:spPr>
          <a:xfrm>
            <a:off x="199556" y="3645621"/>
            <a:ext cx="4357400" cy="359443"/>
          </a:xfrm>
          <a:prstGeom prst="rect">
            <a:avLst/>
          </a:prstGeom>
          <a:solidFill>
            <a:schemeClr val="accent4"/>
          </a:solidFill>
          <a:ln>
            <a:solidFill>
              <a:schemeClr val="accent4"/>
            </a:solidFill>
          </a:ln>
        </p:spPr>
        <p:txBody>
          <a:bodyPr wrap="square" rtlCol="0" anchor="ctr">
            <a:noAutofit/>
          </a:bodyPr>
          <a:lstStyle/>
          <a:p>
            <a:pPr>
              <a:spcAft>
                <a:spcPts val="600"/>
              </a:spcAft>
            </a:pPr>
            <a:r>
              <a:rPr lang="ja-JP" altLang="en-US" b="1">
                <a:solidFill>
                  <a:schemeClr val="bg1"/>
                </a:solidFill>
              </a:rPr>
              <a:t>　　「シーティングの必要性検討」のポイント</a:t>
            </a:r>
          </a:p>
        </p:txBody>
      </p:sp>
      <p:pic>
        <p:nvPicPr>
          <p:cNvPr id="20" name="図 19">
            <a:extLst>
              <a:ext uri="{FF2B5EF4-FFF2-40B4-BE49-F238E27FC236}">
                <a16:creationId xmlns:a16="http://schemas.microsoft.com/office/drawing/2014/main" id="{ED7F2A55-A567-4D8F-955D-E1CAEF810E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5248" y="4064729"/>
            <a:ext cx="2448272" cy="2108542"/>
          </a:xfrm>
          <a:prstGeom prst="rect">
            <a:avLst/>
          </a:prstGeom>
        </p:spPr>
      </p:pic>
      <p:pic>
        <p:nvPicPr>
          <p:cNvPr id="26" name="グラフィックス 25" descr="電球と歯車">
            <a:extLst>
              <a:ext uri="{FF2B5EF4-FFF2-40B4-BE49-F238E27FC236}">
                <a16:creationId xmlns:a16="http://schemas.microsoft.com/office/drawing/2014/main" id="{ADACF601-BF9A-428E-9B21-77605449C73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4946" y="1546024"/>
            <a:ext cx="298800" cy="298800"/>
          </a:xfrm>
          <a:prstGeom prst="rect">
            <a:avLst/>
          </a:prstGeom>
        </p:spPr>
      </p:pic>
      <p:pic>
        <p:nvPicPr>
          <p:cNvPr id="28" name="グラフィックス 27" descr="電球と歯車">
            <a:extLst>
              <a:ext uri="{FF2B5EF4-FFF2-40B4-BE49-F238E27FC236}">
                <a16:creationId xmlns:a16="http://schemas.microsoft.com/office/drawing/2014/main" id="{0AF40279-EF47-46FF-A85C-0E0571FF35E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4946" y="3675942"/>
            <a:ext cx="298800" cy="298800"/>
          </a:xfrm>
          <a:prstGeom prst="rect">
            <a:avLst/>
          </a:prstGeom>
        </p:spPr>
      </p:pic>
      <p:sp>
        <p:nvSpPr>
          <p:cNvPr id="29" name="テキスト ボックス 28">
            <a:extLst>
              <a:ext uri="{FF2B5EF4-FFF2-40B4-BE49-F238E27FC236}">
                <a16:creationId xmlns:a16="http://schemas.microsoft.com/office/drawing/2014/main" id="{5B4C1027-2D85-432D-AF04-434E33183FE8}"/>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317115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ja-JP" altLang="en-US"/>
              <a:t>高齢者の課題とシーティングが必要と考えられる例</a:t>
            </a:r>
            <a:endParaRPr kumimoji="1" lang="ja-JP" altLang="en-US"/>
          </a:p>
        </p:txBody>
      </p:sp>
      <p:sp>
        <p:nvSpPr>
          <p:cNvPr id="22" name="テキスト プレースホルダー 2">
            <a:extLst>
              <a:ext uri="{FF2B5EF4-FFF2-40B4-BE49-F238E27FC236}">
                <a16:creationId xmlns:a16="http://schemas.microsoft.com/office/drawing/2014/main" id="{9025E685-30CC-4100-84E6-D664CA3C8E79}"/>
              </a:ext>
            </a:extLst>
          </p:cNvPr>
          <p:cNvSpPr txBox="1">
            <a:spLocks/>
          </p:cNvSpPr>
          <p:nvPr/>
        </p:nvSpPr>
        <p:spPr>
          <a:xfrm>
            <a:off x="202630" y="1407035"/>
            <a:ext cx="9505950" cy="1513926"/>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000"/>
          </a:p>
        </p:txBody>
      </p:sp>
      <p:sp>
        <p:nvSpPr>
          <p:cNvPr id="11" name="二等辺三角形 10">
            <a:extLst>
              <a:ext uri="{FF2B5EF4-FFF2-40B4-BE49-F238E27FC236}">
                <a16:creationId xmlns:a16="http://schemas.microsoft.com/office/drawing/2014/main" id="{C8B7BF73-A042-4284-9EA9-9DC5562BDA0C}"/>
              </a:ext>
            </a:extLst>
          </p:cNvPr>
          <p:cNvSpPr/>
          <p:nvPr/>
        </p:nvSpPr>
        <p:spPr>
          <a:xfrm rot="5400000">
            <a:off x="3351317" y="2575835"/>
            <a:ext cx="792090" cy="447353"/>
          </a:xfrm>
          <a:prstGeom prst="triangle">
            <a:avLst/>
          </a:prstGeom>
          <a:solidFill>
            <a:schemeClr val="bg1">
              <a:lumMod val="6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a:solidFill>
                <a:schemeClr val="bg1"/>
              </a:solidFill>
            </a:endParaRPr>
          </a:p>
        </p:txBody>
      </p:sp>
      <p:sp>
        <p:nvSpPr>
          <p:cNvPr id="12" name="二等辺三角形 11">
            <a:extLst>
              <a:ext uri="{FF2B5EF4-FFF2-40B4-BE49-F238E27FC236}">
                <a16:creationId xmlns:a16="http://schemas.microsoft.com/office/drawing/2014/main" id="{4937805A-D968-48D3-B3F6-FE480E558A70}"/>
              </a:ext>
            </a:extLst>
          </p:cNvPr>
          <p:cNvSpPr/>
          <p:nvPr/>
        </p:nvSpPr>
        <p:spPr>
          <a:xfrm rot="5400000">
            <a:off x="3378173" y="4119421"/>
            <a:ext cx="792090" cy="447353"/>
          </a:xfrm>
          <a:prstGeom prst="triangle">
            <a:avLst/>
          </a:prstGeom>
          <a:solidFill>
            <a:schemeClr val="bg1">
              <a:lumMod val="6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a:solidFill>
                <a:schemeClr val="bg1"/>
              </a:solidFill>
            </a:endParaRPr>
          </a:p>
        </p:txBody>
      </p:sp>
      <p:sp>
        <p:nvSpPr>
          <p:cNvPr id="16" name="四角形: 角を丸くする 15">
            <a:extLst>
              <a:ext uri="{FF2B5EF4-FFF2-40B4-BE49-F238E27FC236}">
                <a16:creationId xmlns:a16="http://schemas.microsoft.com/office/drawing/2014/main" id="{A7F42ECE-3F6D-455E-905F-961EF4CC0330}"/>
              </a:ext>
            </a:extLst>
          </p:cNvPr>
          <p:cNvSpPr/>
          <p:nvPr/>
        </p:nvSpPr>
        <p:spPr>
          <a:xfrm>
            <a:off x="257403" y="3631421"/>
            <a:ext cx="3141803" cy="1677762"/>
          </a:xfrm>
          <a:prstGeom prst="roundRect">
            <a:avLst>
              <a:gd name="adj" fmla="val 0"/>
            </a:avLst>
          </a:prstGeom>
          <a:noFill/>
          <a:ln w="28575">
            <a:solidFill>
              <a:schemeClr val="accent4">
                <a:lumMod val="20000"/>
                <a:lumOff val="80000"/>
              </a:schemeClr>
            </a:solidFill>
          </a:ln>
        </p:spPr>
        <p:txBody>
          <a:bodyPr wrap="square" rtlCol="0" anchor="ctr">
            <a:noAutofit/>
          </a:bodyPr>
          <a:lstStyle/>
          <a:p>
            <a:pPr>
              <a:lnSpc>
                <a:spcPts val="2600"/>
              </a:lnSpc>
              <a:buClr>
                <a:schemeClr val="accent1">
                  <a:lumMod val="60000"/>
                  <a:lumOff val="40000"/>
                </a:schemeClr>
              </a:buClr>
              <a:buSzPct val="80000"/>
            </a:pPr>
            <a:r>
              <a:rPr lang="ja-JP" altLang="en-US" sz="2000"/>
              <a:t>殿部の痛みのため長時間座位をとることができず、</a:t>
            </a:r>
            <a:r>
              <a:rPr lang="ja-JP" altLang="en-US" sz="2000" b="1"/>
              <a:t>食事を最後まで自分で食べることができない</a:t>
            </a:r>
          </a:p>
        </p:txBody>
      </p:sp>
      <p:sp>
        <p:nvSpPr>
          <p:cNvPr id="17" name="四角形: 角を丸くする 16">
            <a:extLst>
              <a:ext uri="{FF2B5EF4-FFF2-40B4-BE49-F238E27FC236}">
                <a16:creationId xmlns:a16="http://schemas.microsoft.com/office/drawing/2014/main" id="{BEF752D9-B9FA-42AC-B3E7-A22EC126D5F5}"/>
              </a:ext>
            </a:extLst>
          </p:cNvPr>
          <p:cNvSpPr/>
          <p:nvPr/>
        </p:nvSpPr>
        <p:spPr>
          <a:xfrm>
            <a:off x="252098" y="2152217"/>
            <a:ext cx="3153045" cy="1336875"/>
          </a:xfrm>
          <a:prstGeom prst="roundRect">
            <a:avLst>
              <a:gd name="adj" fmla="val 0"/>
            </a:avLst>
          </a:prstGeom>
          <a:noFill/>
          <a:ln w="28575">
            <a:solidFill>
              <a:schemeClr val="accent4">
                <a:lumMod val="20000"/>
                <a:lumOff val="80000"/>
              </a:schemeClr>
            </a:solidFill>
          </a:ln>
        </p:spPr>
        <p:txBody>
          <a:bodyPr wrap="square" rtlCol="0" anchor="ctr">
            <a:noAutofit/>
          </a:bodyPr>
          <a:lstStyle/>
          <a:p>
            <a:pPr>
              <a:lnSpc>
                <a:spcPts val="2600"/>
              </a:lnSpc>
              <a:buClr>
                <a:schemeClr val="accent1">
                  <a:lumMod val="60000"/>
                  <a:lumOff val="40000"/>
                </a:schemeClr>
              </a:buClr>
              <a:buSzPct val="80000"/>
            </a:pPr>
            <a:r>
              <a:rPr lang="ja-JP" altLang="en-US" sz="2000"/>
              <a:t>車椅子を自分で駆動できず、</a:t>
            </a:r>
            <a:endParaRPr lang="en-US" altLang="ja-JP" sz="2000"/>
          </a:p>
          <a:p>
            <a:pPr>
              <a:lnSpc>
                <a:spcPts val="2600"/>
              </a:lnSpc>
              <a:buClr>
                <a:schemeClr val="accent1">
                  <a:lumMod val="60000"/>
                  <a:lumOff val="40000"/>
                </a:schemeClr>
              </a:buClr>
              <a:buSzPct val="80000"/>
            </a:pPr>
            <a:r>
              <a:rPr lang="ja-JP" altLang="en-US" sz="2000" b="1"/>
              <a:t>活動範囲が狭小化</a:t>
            </a:r>
            <a:r>
              <a:rPr lang="ja-JP" altLang="en-US" sz="2000"/>
              <a:t>している</a:t>
            </a:r>
          </a:p>
        </p:txBody>
      </p:sp>
      <p:sp>
        <p:nvSpPr>
          <p:cNvPr id="20" name="四角形: 角を丸くする 19">
            <a:extLst>
              <a:ext uri="{FF2B5EF4-FFF2-40B4-BE49-F238E27FC236}">
                <a16:creationId xmlns:a16="http://schemas.microsoft.com/office/drawing/2014/main" id="{2299BEA2-F2D2-4B6A-9BB2-CAB0873638FF}"/>
              </a:ext>
            </a:extLst>
          </p:cNvPr>
          <p:cNvSpPr/>
          <p:nvPr/>
        </p:nvSpPr>
        <p:spPr>
          <a:xfrm>
            <a:off x="4100834" y="3637396"/>
            <a:ext cx="5490439" cy="1677762"/>
          </a:xfrm>
          <a:prstGeom prst="roundRect">
            <a:avLst>
              <a:gd name="adj" fmla="val 0"/>
            </a:avLst>
          </a:prstGeom>
          <a:solidFill>
            <a:schemeClr val="accent4">
              <a:lumMod val="20000"/>
              <a:lumOff val="80000"/>
            </a:schemeClr>
          </a:solidFill>
          <a:ln w="28575">
            <a:noFill/>
          </a:ln>
        </p:spPr>
        <p:txBody>
          <a:bodyPr wrap="square" rtlCol="0" anchor="ctr">
            <a:noAutofit/>
          </a:bodyPr>
          <a:lstStyle/>
          <a:p>
            <a:pPr>
              <a:lnSpc>
                <a:spcPts val="2600"/>
              </a:lnSpc>
              <a:buClr>
                <a:schemeClr val="accent1">
                  <a:lumMod val="60000"/>
                  <a:lumOff val="40000"/>
                </a:schemeClr>
              </a:buClr>
              <a:buSzPct val="80000"/>
            </a:pPr>
            <a:endParaRPr lang="ja-JP" altLang="en-US" sz="2400"/>
          </a:p>
        </p:txBody>
      </p:sp>
      <p:sp>
        <p:nvSpPr>
          <p:cNvPr id="21" name="四角形: 角を丸くする 20">
            <a:extLst>
              <a:ext uri="{FF2B5EF4-FFF2-40B4-BE49-F238E27FC236}">
                <a16:creationId xmlns:a16="http://schemas.microsoft.com/office/drawing/2014/main" id="{6B8A9095-916C-4C2C-A32D-54EE2FC2F12A}"/>
              </a:ext>
            </a:extLst>
          </p:cNvPr>
          <p:cNvSpPr/>
          <p:nvPr/>
        </p:nvSpPr>
        <p:spPr>
          <a:xfrm>
            <a:off x="4106771" y="2130815"/>
            <a:ext cx="5496682" cy="1358277"/>
          </a:xfrm>
          <a:prstGeom prst="roundRect">
            <a:avLst>
              <a:gd name="adj" fmla="val 0"/>
            </a:avLst>
          </a:prstGeom>
          <a:solidFill>
            <a:schemeClr val="accent4">
              <a:lumMod val="20000"/>
              <a:lumOff val="80000"/>
            </a:schemeClr>
          </a:solidFill>
          <a:ln w="28575">
            <a:noFill/>
          </a:ln>
        </p:spPr>
        <p:txBody>
          <a:bodyPr wrap="square" rtlCol="0" anchor="ctr">
            <a:noAutofit/>
          </a:bodyPr>
          <a:lstStyle/>
          <a:p>
            <a:pPr>
              <a:lnSpc>
                <a:spcPts val="2600"/>
              </a:lnSpc>
              <a:buClr>
                <a:schemeClr val="accent1">
                  <a:lumMod val="60000"/>
                  <a:lumOff val="40000"/>
                </a:schemeClr>
              </a:buClr>
              <a:buSzPct val="80000"/>
            </a:pPr>
            <a:endParaRPr lang="ja-JP" altLang="en-US" sz="2400"/>
          </a:p>
        </p:txBody>
      </p:sp>
      <p:sp>
        <p:nvSpPr>
          <p:cNvPr id="23" name="四角形: 角を丸くする 22">
            <a:extLst>
              <a:ext uri="{FF2B5EF4-FFF2-40B4-BE49-F238E27FC236}">
                <a16:creationId xmlns:a16="http://schemas.microsoft.com/office/drawing/2014/main" id="{21B6D9D5-1EDE-42A3-BD3F-9554CB6D2E78}"/>
              </a:ext>
            </a:extLst>
          </p:cNvPr>
          <p:cNvSpPr/>
          <p:nvPr/>
        </p:nvSpPr>
        <p:spPr>
          <a:xfrm>
            <a:off x="4203522" y="3751582"/>
            <a:ext cx="3595601" cy="1425473"/>
          </a:xfrm>
          <a:prstGeom prst="roundRect">
            <a:avLst>
              <a:gd name="adj" fmla="val 0"/>
            </a:avLst>
          </a:prstGeom>
          <a:solidFill>
            <a:schemeClr val="accent4">
              <a:lumMod val="20000"/>
              <a:lumOff val="80000"/>
            </a:schemeClr>
          </a:solidFill>
          <a:ln w="28575">
            <a:noFill/>
          </a:ln>
        </p:spPr>
        <p:txBody>
          <a:bodyPr wrap="square" rtlCol="0" anchor="ctr">
            <a:noAutofit/>
          </a:bodyPr>
          <a:lstStyle/>
          <a:p>
            <a:pPr>
              <a:lnSpc>
                <a:spcPts val="2600"/>
              </a:lnSpc>
              <a:buClr>
                <a:schemeClr val="accent1">
                  <a:lumMod val="60000"/>
                  <a:lumOff val="40000"/>
                </a:schemeClr>
              </a:buClr>
              <a:buSzPct val="80000"/>
            </a:pPr>
            <a:r>
              <a:rPr lang="ja-JP" altLang="en-US" sz="2000"/>
              <a:t>シーティングを実施することにより</a:t>
            </a:r>
            <a:r>
              <a:rPr lang="ja-JP" altLang="en-US" sz="2000" b="1"/>
              <a:t>痛みを取り除き、食事を終えるまで椅子に座ることができる可能性</a:t>
            </a:r>
            <a:r>
              <a:rPr lang="ja-JP" altLang="en-US" sz="2000"/>
              <a:t>がある</a:t>
            </a:r>
          </a:p>
        </p:txBody>
      </p:sp>
      <p:sp>
        <p:nvSpPr>
          <p:cNvPr id="24" name="四角形: 角を丸くする 23">
            <a:extLst>
              <a:ext uri="{FF2B5EF4-FFF2-40B4-BE49-F238E27FC236}">
                <a16:creationId xmlns:a16="http://schemas.microsoft.com/office/drawing/2014/main" id="{AD0580A7-EBF4-43FC-BDA7-A1FDE0908DD2}"/>
              </a:ext>
            </a:extLst>
          </p:cNvPr>
          <p:cNvSpPr/>
          <p:nvPr/>
        </p:nvSpPr>
        <p:spPr>
          <a:xfrm>
            <a:off x="4174864" y="2182848"/>
            <a:ext cx="3656081" cy="1246152"/>
          </a:xfrm>
          <a:prstGeom prst="roundRect">
            <a:avLst>
              <a:gd name="adj" fmla="val 0"/>
            </a:avLst>
          </a:prstGeom>
          <a:solidFill>
            <a:schemeClr val="accent4">
              <a:lumMod val="20000"/>
              <a:lumOff val="80000"/>
            </a:schemeClr>
          </a:solidFill>
          <a:ln w="28575">
            <a:noFill/>
          </a:ln>
        </p:spPr>
        <p:txBody>
          <a:bodyPr wrap="square" rtlCol="0" anchor="ctr">
            <a:noAutofit/>
          </a:bodyPr>
          <a:lstStyle/>
          <a:p>
            <a:pPr>
              <a:lnSpc>
                <a:spcPts val="2600"/>
              </a:lnSpc>
              <a:buClr>
                <a:schemeClr val="accent1">
                  <a:lumMod val="60000"/>
                  <a:lumOff val="40000"/>
                </a:schemeClr>
              </a:buClr>
              <a:buSzPct val="80000"/>
            </a:pPr>
            <a:r>
              <a:rPr lang="ja-JP" altLang="en-US" sz="2000"/>
              <a:t>シーティングを実施することにより</a:t>
            </a:r>
            <a:r>
              <a:rPr lang="ja-JP" altLang="en-US" sz="2000" b="1"/>
              <a:t>車椅子自走の自立度が向上し、活動範囲が拡大する可能性</a:t>
            </a:r>
            <a:r>
              <a:rPr lang="ja-JP" altLang="en-US" sz="2000"/>
              <a:t>がある</a:t>
            </a:r>
          </a:p>
        </p:txBody>
      </p:sp>
      <p:grpSp>
        <p:nvGrpSpPr>
          <p:cNvPr id="27" name="グループ化 26">
            <a:extLst>
              <a:ext uri="{FF2B5EF4-FFF2-40B4-BE49-F238E27FC236}">
                <a16:creationId xmlns:a16="http://schemas.microsoft.com/office/drawing/2014/main" id="{EEBC96D7-6261-48B9-8AB8-0A9159244D8D}"/>
              </a:ext>
            </a:extLst>
          </p:cNvPr>
          <p:cNvGrpSpPr/>
          <p:nvPr/>
        </p:nvGrpSpPr>
        <p:grpSpPr>
          <a:xfrm>
            <a:off x="5745088" y="44624"/>
            <a:ext cx="4140460" cy="428481"/>
            <a:chOff x="6753312" y="44624"/>
            <a:chExt cx="3132236" cy="428481"/>
          </a:xfrm>
        </p:grpSpPr>
        <p:sp>
          <p:nvSpPr>
            <p:cNvPr id="28" name="矢印: 五方向 27">
              <a:extLst>
                <a:ext uri="{FF2B5EF4-FFF2-40B4-BE49-F238E27FC236}">
                  <a16:creationId xmlns:a16="http://schemas.microsoft.com/office/drawing/2014/main" id="{1FB0315A-F254-42C8-9EC5-6AB388003364}"/>
                </a:ext>
              </a:extLst>
            </p:cNvPr>
            <p:cNvSpPr/>
            <p:nvPr/>
          </p:nvSpPr>
          <p:spPr>
            <a:xfrm>
              <a:off x="9057568" y="44624"/>
              <a:ext cx="827980" cy="428481"/>
            </a:xfrm>
            <a:prstGeom prst="homePlate">
              <a:avLst>
                <a:gd name="adj" fmla="val 31031"/>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9" name="矢印: 五方向 28">
              <a:extLst>
                <a:ext uri="{FF2B5EF4-FFF2-40B4-BE49-F238E27FC236}">
                  <a16:creationId xmlns:a16="http://schemas.microsoft.com/office/drawing/2014/main" id="{C0902DC1-BA70-42B2-8C22-0A53D40713D3}"/>
                </a:ext>
              </a:extLst>
            </p:cNvPr>
            <p:cNvSpPr/>
            <p:nvPr/>
          </p:nvSpPr>
          <p:spPr>
            <a:xfrm>
              <a:off x="8284695" y="44624"/>
              <a:ext cx="827980" cy="428481"/>
            </a:xfrm>
            <a:prstGeom prst="homePlate">
              <a:avLst>
                <a:gd name="adj" fmla="val 3458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a:solidFill>
                  <a:schemeClr val="bg1"/>
                </a:solidFill>
              </a:endParaRPr>
            </a:p>
            <a:p>
              <a:pPr algn="ctr">
                <a:lnSpc>
                  <a:spcPts val="1300"/>
                </a:lnSpc>
              </a:pPr>
              <a:r>
                <a:rPr kumimoji="1" lang="ja-JP" altLang="en-US" sz="1200" b="1">
                  <a:solidFill>
                    <a:schemeClr val="bg1"/>
                  </a:solidFill>
                </a:rPr>
                <a:t>実施</a:t>
              </a:r>
            </a:p>
          </p:txBody>
        </p:sp>
        <p:sp>
          <p:nvSpPr>
            <p:cNvPr id="30" name="矢印: 五方向 29">
              <a:extLst>
                <a:ext uri="{FF2B5EF4-FFF2-40B4-BE49-F238E27FC236}">
                  <a16:creationId xmlns:a16="http://schemas.microsoft.com/office/drawing/2014/main" id="{C9D8A154-36AF-4430-87D8-28F5B882C5E4}"/>
                </a:ext>
              </a:extLst>
            </p:cNvPr>
            <p:cNvSpPr/>
            <p:nvPr/>
          </p:nvSpPr>
          <p:spPr>
            <a:xfrm>
              <a:off x="7521006" y="44624"/>
              <a:ext cx="827980" cy="428481"/>
            </a:xfrm>
            <a:prstGeom prst="homePlate">
              <a:avLst>
                <a:gd name="adj" fmla="val 33995"/>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a:solidFill>
                  <a:schemeClr val="bg1"/>
                </a:solidFill>
              </a:endParaRPr>
            </a:p>
            <a:p>
              <a:pPr algn="ctr">
                <a:lnSpc>
                  <a:spcPts val="1300"/>
                </a:lnSpc>
              </a:pPr>
              <a:r>
                <a:rPr kumimoji="1" lang="ja-JP" altLang="en-US" sz="1200" b="1">
                  <a:solidFill>
                    <a:schemeClr val="bg1"/>
                  </a:solidFill>
                </a:rPr>
                <a:t>アセスメント</a:t>
              </a:r>
            </a:p>
          </p:txBody>
        </p:sp>
        <p:sp>
          <p:nvSpPr>
            <p:cNvPr id="31" name="矢印: 五方向 30">
              <a:extLst>
                <a:ext uri="{FF2B5EF4-FFF2-40B4-BE49-F238E27FC236}">
                  <a16:creationId xmlns:a16="http://schemas.microsoft.com/office/drawing/2014/main" id="{BAC74521-DD9D-4355-8BFD-90BD1B87D413}"/>
                </a:ext>
              </a:extLst>
            </p:cNvPr>
            <p:cNvSpPr/>
            <p:nvPr/>
          </p:nvSpPr>
          <p:spPr>
            <a:xfrm>
              <a:off x="6753312" y="44624"/>
              <a:ext cx="827980" cy="428481"/>
            </a:xfrm>
            <a:prstGeom prst="homePlate">
              <a:avLst>
                <a:gd name="adj" fmla="val 3961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必要性検討</a:t>
              </a:r>
            </a:p>
          </p:txBody>
        </p:sp>
      </p:grpSp>
      <p:pic>
        <p:nvPicPr>
          <p:cNvPr id="33" name="Picture 2">
            <a:extLst>
              <a:ext uri="{FF2B5EF4-FFF2-40B4-BE49-F238E27FC236}">
                <a16:creationId xmlns:a16="http://schemas.microsoft.com/office/drawing/2014/main" id="{809D549D-634A-4470-9F0C-060D0AD9EDB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00787" y="2190957"/>
            <a:ext cx="1400697" cy="1246152"/>
          </a:xfrm>
          <a:prstGeom prst="rect">
            <a:avLst/>
          </a:prstGeom>
          <a:solidFill>
            <a:schemeClr val="accent4">
              <a:lumMod val="20000"/>
              <a:lumOff val="80000"/>
            </a:schemeClr>
          </a:solidFill>
          <a:ln w="9525">
            <a:noFill/>
            <a:miter lim="800000"/>
            <a:headEnd/>
            <a:tailEnd/>
          </a:ln>
        </p:spPr>
      </p:pic>
      <p:pic>
        <p:nvPicPr>
          <p:cNvPr id="7" name="図 6">
            <a:extLst>
              <a:ext uri="{FF2B5EF4-FFF2-40B4-BE49-F238E27FC236}">
                <a16:creationId xmlns:a16="http://schemas.microsoft.com/office/drawing/2014/main" id="{6F03598A-8713-4659-9046-82224E72BD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78461" y="3760102"/>
            <a:ext cx="1433474" cy="1425473"/>
          </a:xfrm>
          <a:prstGeom prst="rect">
            <a:avLst/>
          </a:prstGeom>
          <a:solidFill>
            <a:schemeClr val="accent4">
              <a:lumMod val="20000"/>
              <a:lumOff val="80000"/>
            </a:schemeClr>
          </a:solidFill>
          <a:ln>
            <a:noFill/>
          </a:ln>
        </p:spPr>
      </p:pic>
      <p:sp>
        <p:nvSpPr>
          <p:cNvPr id="32" name="テキスト プレースホルダー 2">
            <a:extLst>
              <a:ext uri="{FF2B5EF4-FFF2-40B4-BE49-F238E27FC236}">
                <a16:creationId xmlns:a16="http://schemas.microsoft.com/office/drawing/2014/main" id="{AA777AC4-546D-4244-B379-386DE503E439}"/>
              </a:ext>
            </a:extLst>
          </p:cNvPr>
          <p:cNvSpPr txBox="1">
            <a:spLocks/>
          </p:cNvSpPr>
          <p:nvPr/>
        </p:nvSpPr>
        <p:spPr>
          <a:xfrm>
            <a:off x="224905" y="609832"/>
            <a:ext cx="9505950" cy="52627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chemeClr val="tx2">
                    <a:lumMod val="50000"/>
                  </a:schemeClr>
                </a:solidFill>
              </a:rPr>
              <a:t>明らかとなった課題を解決する手段の一つとしてシーティングを実施する必要性があれば、シーティング実施を検討します。</a:t>
            </a:r>
            <a:endParaRPr lang="en-US" altLang="ja-JP" sz="2000" b="1">
              <a:solidFill>
                <a:schemeClr val="tx2">
                  <a:lumMod val="50000"/>
                </a:schemeClr>
              </a:solidFill>
            </a:endParaRPr>
          </a:p>
        </p:txBody>
      </p:sp>
      <p:sp>
        <p:nvSpPr>
          <p:cNvPr id="26" name="正方形/長方形 25">
            <a:extLst>
              <a:ext uri="{FF2B5EF4-FFF2-40B4-BE49-F238E27FC236}">
                <a16:creationId xmlns:a16="http://schemas.microsoft.com/office/drawing/2014/main" id="{1BBA6181-089F-4EAE-8817-6B6EEBD75EE8}"/>
              </a:ext>
            </a:extLst>
          </p:cNvPr>
          <p:cNvSpPr/>
          <p:nvPr/>
        </p:nvSpPr>
        <p:spPr>
          <a:xfrm>
            <a:off x="206347" y="5543710"/>
            <a:ext cx="9505949" cy="646331"/>
          </a:xfrm>
          <a:prstGeom prst="rect">
            <a:avLst/>
          </a:prstGeom>
        </p:spPr>
        <p:txBody>
          <a:bodyPr wrap="square">
            <a:spAutoFit/>
          </a:bodyPr>
          <a:lstStyle/>
          <a:p>
            <a:pPr algn="just"/>
            <a:r>
              <a:rPr lang="en-US" altLang="ja-JP" kern="100"/>
              <a:t>※</a:t>
            </a:r>
            <a:r>
              <a:rPr lang="ja-JP" altLang="ja-JP" kern="100"/>
              <a:t>課題を解決するためにはシーティング以外のアプローチも必要となるケースがあるため、シーティング以外</a:t>
            </a:r>
            <a:endParaRPr lang="en-US" altLang="ja-JP" kern="100"/>
          </a:p>
          <a:p>
            <a:pPr algn="just"/>
            <a:r>
              <a:rPr lang="ja-JP" altLang="en-US" kern="100"/>
              <a:t>　</a:t>
            </a:r>
            <a:r>
              <a:rPr lang="ja-JP" altLang="ja-JP" kern="100"/>
              <a:t>の課題解決手段も検討する必要があ</a:t>
            </a:r>
            <a:r>
              <a:rPr lang="ja-JP" altLang="en-US" kern="100"/>
              <a:t>る</a:t>
            </a:r>
            <a:endParaRPr lang="ja-JP" altLang="ja-JP" kern="100">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34" name="表 4">
            <a:extLst>
              <a:ext uri="{FF2B5EF4-FFF2-40B4-BE49-F238E27FC236}">
                <a16:creationId xmlns:a16="http://schemas.microsoft.com/office/drawing/2014/main" id="{A01366AF-F087-4603-ABAF-958738E852AE}"/>
              </a:ext>
            </a:extLst>
          </p:cNvPr>
          <p:cNvGraphicFramePr>
            <a:graphicFrameLocks noGrp="1"/>
          </p:cNvGraphicFramePr>
          <p:nvPr>
            <p:extLst>
              <p:ext uri="{D42A27DB-BD31-4B8C-83A1-F6EECF244321}">
                <p14:modId xmlns:p14="http://schemas.microsoft.com/office/powerpoint/2010/main" val="1582840453"/>
              </p:ext>
            </p:extLst>
          </p:nvPr>
        </p:nvGraphicFramePr>
        <p:xfrm>
          <a:off x="247264" y="1524362"/>
          <a:ext cx="3160685" cy="425516"/>
        </p:xfrm>
        <a:graphic>
          <a:graphicData uri="http://schemas.openxmlformats.org/drawingml/2006/table">
            <a:tbl>
              <a:tblPr firstRow="1" bandRow="1">
                <a:tableStyleId>{5C22544A-7EE6-4342-B048-85BDC9FD1C3A}</a:tableStyleId>
              </a:tblPr>
              <a:tblGrid>
                <a:gridCol w="3160685">
                  <a:extLst>
                    <a:ext uri="{9D8B030D-6E8A-4147-A177-3AD203B41FA5}">
                      <a16:colId xmlns:a16="http://schemas.microsoft.com/office/drawing/2014/main" val="3961173050"/>
                    </a:ext>
                  </a:extLst>
                </a:gridCol>
              </a:tblGrid>
              <a:tr h="425516">
                <a:tc>
                  <a:txBody>
                    <a:bodyPr/>
                    <a:lstStyle/>
                    <a:p>
                      <a:pPr algn="ctr"/>
                      <a:r>
                        <a:rPr kumimoji="1" lang="ja-JP" altLang="en-US" sz="1800" b="0">
                          <a:solidFill>
                            <a:schemeClr val="tx1"/>
                          </a:solidFill>
                        </a:rPr>
                        <a:t>高齢者が有する課題（例）</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43488"/>
                  </a:ext>
                </a:extLst>
              </a:tr>
            </a:tbl>
          </a:graphicData>
        </a:graphic>
      </p:graphicFrame>
      <p:graphicFrame>
        <p:nvGraphicFramePr>
          <p:cNvPr id="35" name="表 4">
            <a:extLst>
              <a:ext uri="{FF2B5EF4-FFF2-40B4-BE49-F238E27FC236}">
                <a16:creationId xmlns:a16="http://schemas.microsoft.com/office/drawing/2014/main" id="{D9EB2D6B-68C8-46E9-BB9B-2F62E43C91C6}"/>
              </a:ext>
            </a:extLst>
          </p:cNvPr>
          <p:cNvGraphicFramePr>
            <a:graphicFrameLocks noGrp="1"/>
          </p:cNvGraphicFramePr>
          <p:nvPr>
            <p:extLst>
              <p:ext uri="{D42A27DB-BD31-4B8C-83A1-F6EECF244321}">
                <p14:modId xmlns:p14="http://schemas.microsoft.com/office/powerpoint/2010/main" val="1607749758"/>
              </p:ext>
            </p:extLst>
          </p:nvPr>
        </p:nvGraphicFramePr>
        <p:xfrm>
          <a:off x="4122064" y="1524362"/>
          <a:ext cx="5477952" cy="425516"/>
        </p:xfrm>
        <a:graphic>
          <a:graphicData uri="http://schemas.openxmlformats.org/drawingml/2006/table">
            <a:tbl>
              <a:tblPr firstRow="1" bandRow="1">
                <a:tableStyleId>{5C22544A-7EE6-4342-B048-85BDC9FD1C3A}</a:tableStyleId>
              </a:tblPr>
              <a:tblGrid>
                <a:gridCol w="5477952">
                  <a:extLst>
                    <a:ext uri="{9D8B030D-6E8A-4147-A177-3AD203B41FA5}">
                      <a16:colId xmlns:a16="http://schemas.microsoft.com/office/drawing/2014/main" val="3961173050"/>
                    </a:ext>
                  </a:extLst>
                </a:gridCol>
              </a:tblGrid>
              <a:tr h="425516">
                <a:tc>
                  <a:txBody>
                    <a:bodyPr/>
                    <a:lstStyle/>
                    <a:p>
                      <a:pPr algn="ctr"/>
                      <a:r>
                        <a:rPr kumimoji="1" lang="ja-JP" altLang="en-US" sz="1800" b="0">
                          <a:solidFill>
                            <a:schemeClr val="tx1"/>
                          </a:solidFill>
                        </a:rPr>
                        <a:t>シーティング実施による課題解決（例）</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43488"/>
                  </a:ext>
                </a:extLst>
              </a:tr>
            </a:tbl>
          </a:graphicData>
        </a:graphic>
      </p:graphicFrame>
      <p:sp>
        <p:nvSpPr>
          <p:cNvPr id="36" name="テキスト ボックス 35">
            <a:extLst>
              <a:ext uri="{FF2B5EF4-FFF2-40B4-BE49-F238E27FC236}">
                <a16:creationId xmlns:a16="http://schemas.microsoft.com/office/drawing/2014/main" id="{69185E66-1D38-4648-90E9-3014A04ACC84}"/>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132407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en-US" altLang="ja-JP"/>
              <a:t>4.4</a:t>
            </a:r>
            <a:r>
              <a:rPr lang="ja-JP" altLang="en-US"/>
              <a:t>　手順②アセスメント</a:t>
            </a:r>
            <a:endParaRPr kumimoji="1" lang="ja-JP" altLang="en-US"/>
          </a:p>
        </p:txBody>
      </p:sp>
      <p:sp>
        <p:nvSpPr>
          <p:cNvPr id="12" name="正方形/長方形 11">
            <a:extLst>
              <a:ext uri="{FF2B5EF4-FFF2-40B4-BE49-F238E27FC236}">
                <a16:creationId xmlns:a16="http://schemas.microsoft.com/office/drawing/2014/main" id="{82B11A4F-8FD2-4892-8AC1-BB4C3A3C6B4D}"/>
              </a:ext>
            </a:extLst>
          </p:cNvPr>
          <p:cNvSpPr/>
          <p:nvPr/>
        </p:nvSpPr>
        <p:spPr>
          <a:xfrm>
            <a:off x="199555" y="1559581"/>
            <a:ext cx="5545533" cy="3286822"/>
          </a:xfrm>
          <a:prstGeom prst="rect">
            <a:avLst/>
          </a:prstGeom>
          <a:solidFill>
            <a:schemeClr val="accent4">
              <a:lumMod val="20000"/>
              <a:lumOff val="80000"/>
              <a:alpha val="50196"/>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spcAft>
                <a:spcPts val="600"/>
              </a:spcAft>
              <a:buFont typeface="Wingdings" panose="05000000000000000000" pitchFamily="2" charset="2"/>
              <a:buChar char="n"/>
            </a:pPr>
            <a:r>
              <a:rPr kumimoji="1" lang="ja-JP" altLang="en-US" sz="2000"/>
              <a:t>臥床の姿勢（仰向きはできるか、横向き寝をしているか）</a:t>
            </a:r>
            <a:endParaRPr kumimoji="1" lang="en-US" altLang="ja-JP" sz="2000"/>
          </a:p>
          <a:p>
            <a:pPr marL="342900" indent="-342900" defTabSz="914400">
              <a:spcAft>
                <a:spcPts val="600"/>
              </a:spcAft>
              <a:buFont typeface="Wingdings" panose="05000000000000000000" pitchFamily="2" charset="2"/>
              <a:buChar char="n"/>
            </a:pPr>
            <a:r>
              <a:rPr kumimoji="1" lang="ja-JP" altLang="en-US" sz="2000"/>
              <a:t>普段どれくらいの時間座っているか、離床時間といった高齢者の生活</a:t>
            </a:r>
            <a:endParaRPr kumimoji="1" lang="en-US" altLang="ja-JP" sz="2000"/>
          </a:p>
          <a:p>
            <a:pPr marL="342900" indent="-342900" defTabSz="914400">
              <a:spcAft>
                <a:spcPts val="600"/>
              </a:spcAft>
              <a:buFont typeface="Wingdings" panose="05000000000000000000" pitchFamily="2" charset="2"/>
              <a:buChar char="n"/>
            </a:pPr>
            <a:r>
              <a:rPr kumimoji="1" lang="ja-JP" altLang="en-US" sz="2000"/>
              <a:t>どんな時そわそわしたり</a:t>
            </a:r>
            <a:r>
              <a:rPr kumimoji="1" lang="en-US" altLang="ja-JP" sz="2000"/>
              <a:t>､</a:t>
            </a:r>
            <a:r>
              <a:rPr kumimoji="1" lang="ja-JP" altLang="en-US" sz="2000"/>
              <a:t>立ちあがったりするのか</a:t>
            </a:r>
            <a:endParaRPr kumimoji="1" lang="en-US" altLang="ja-JP" sz="2000"/>
          </a:p>
          <a:p>
            <a:pPr marL="342900" indent="-342900" defTabSz="914400">
              <a:spcAft>
                <a:spcPts val="600"/>
              </a:spcAft>
              <a:buFont typeface="Wingdings" panose="05000000000000000000" pitchFamily="2" charset="2"/>
              <a:buChar char="n"/>
            </a:pPr>
            <a:r>
              <a:rPr kumimoji="1" lang="ja-JP" altLang="en-US" sz="2000"/>
              <a:t>車椅子に移乗するとき</a:t>
            </a:r>
            <a:r>
              <a:rPr kumimoji="1" lang="en-US" altLang="ja-JP" sz="2000"/>
              <a:t>､</a:t>
            </a:r>
            <a:r>
              <a:rPr kumimoji="1" lang="ja-JP" altLang="en-US" sz="2000"/>
              <a:t>どの程度の手助けが必要か、自分で操作できるか</a:t>
            </a:r>
            <a:endParaRPr kumimoji="1" lang="en-US" altLang="ja-JP" sz="2000"/>
          </a:p>
          <a:p>
            <a:pPr marL="342900" indent="-342900" defTabSz="914400">
              <a:spcAft>
                <a:spcPts val="600"/>
              </a:spcAft>
              <a:buFont typeface="Wingdings" panose="05000000000000000000" pitchFamily="2" charset="2"/>
              <a:buChar char="n"/>
            </a:pPr>
            <a:r>
              <a:rPr kumimoji="1" lang="ja-JP" altLang="en-US" sz="2000"/>
              <a:t>椅子や車いす</a:t>
            </a:r>
            <a:r>
              <a:rPr kumimoji="1" lang="en-US" altLang="ja-JP" sz="2000"/>
              <a:t>､</a:t>
            </a:r>
            <a:r>
              <a:rPr kumimoji="1" lang="ja-JP" altLang="en-US" sz="2000"/>
              <a:t>幅、テーブルの高さは本人に合っているか</a:t>
            </a:r>
            <a:endParaRPr kumimoji="1" lang="en-US" altLang="ja-JP" sz="2000"/>
          </a:p>
        </p:txBody>
      </p:sp>
      <p:grpSp>
        <p:nvGrpSpPr>
          <p:cNvPr id="14" name="グループ化 13">
            <a:extLst>
              <a:ext uri="{FF2B5EF4-FFF2-40B4-BE49-F238E27FC236}">
                <a16:creationId xmlns:a16="http://schemas.microsoft.com/office/drawing/2014/main" id="{C4F808B4-D52B-4E52-B1B3-F4400DACA073}"/>
              </a:ext>
            </a:extLst>
          </p:cNvPr>
          <p:cNvGrpSpPr/>
          <p:nvPr/>
        </p:nvGrpSpPr>
        <p:grpSpPr>
          <a:xfrm>
            <a:off x="5745088" y="44624"/>
            <a:ext cx="4140460" cy="428481"/>
            <a:chOff x="6753312" y="44624"/>
            <a:chExt cx="3132236" cy="428481"/>
          </a:xfrm>
        </p:grpSpPr>
        <p:sp>
          <p:nvSpPr>
            <p:cNvPr id="15" name="矢印: 五方向 14">
              <a:extLst>
                <a:ext uri="{FF2B5EF4-FFF2-40B4-BE49-F238E27FC236}">
                  <a16:creationId xmlns:a16="http://schemas.microsoft.com/office/drawing/2014/main" id="{BE7FCA19-DE41-4E11-92D2-ADE3328848EA}"/>
                </a:ext>
              </a:extLst>
            </p:cNvPr>
            <p:cNvSpPr/>
            <p:nvPr/>
          </p:nvSpPr>
          <p:spPr>
            <a:xfrm>
              <a:off x="9057568" y="44624"/>
              <a:ext cx="827980" cy="428481"/>
            </a:xfrm>
            <a:prstGeom prst="homePlate">
              <a:avLst>
                <a:gd name="adj" fmla="val 31031"/>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④</a:t>
              </a:r>
              <a:endParaRPr kumimoji="1" lang="en-US" altLang="ja-JP" sz="1200" b="1">
                <a:solidFill>
                  <a:schemeClr val="bg1"/>
                </a:solidFill>
              </a:endParaRPr>
            </a:p>
            <a:p>
              <a:pPr algn="ctr">
                <a:lnSpc>
                  <a:spcPts val="1300"/>
                </a:lnSpc>
              </a:pPr>
              <a:r>
                <a:rPr kumimoji="1" lang="ja-JP" altLang="en-US" sz="1200" b="1">
                  <a:solidFill>
                    <a:schemeClr val="bg1"/>
                  </a:solidFill>
                </a:rPr>
                <a:t>観察</a:t>
              </a:r>
            </a:p>
          </p:txBody>
        </p:sp>
        <p:sp>
          <p:nvSpPr>
            <p:cNvPr id="16" name="矢印: 五方向 15">
              <a:extLst>
                <a:ext uri="{FF2B5EF4-FFF2-40B4-BE49-F238E27FC236}">
                  <a16:creationId xmlns:a16="http://schemas.microsoft.com/office/drawing/2014/main" id="{9506DF8A-F4CC-4CA8-B178-D44CD75AAB71}"/>
                </a:ext>
              </a:extLst>
            </p:cNvPr>
            <p:cNvSpPr/>
            <p:nvPr/>
          </p:nvSpPr>
          <p:spPr>
            <a:xfrm>
              <a:off x="8284695" y="44624"/>
              <a:ext cx="827980" cy="428481"/>
            </a:xfrm>
            <a:prstGeom prst="homePlate">
              <a:avLst>
                <a:gd name="adj" fmla="val 3458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a:solidFill>
                  <a:schemeClr val="bg1"/>
                </a:solidFill>
              </a:endParaRPr>
            </a:p>
            <a:p>
              <a:pPr algn="ctr">
                <a:lnSpc>
                  <a:spcPts val="1300"/>
                </a:lnSpc>
              </a:pPr>
              <a:r>
                <a:rPr kumimoji="1" lang="ja-JP" altLang="en-US" sz="1200" b="1">
                  <a:solidFill>
                    <a:schemeClr val="bg1"/>
                  </a:solidFill>
                </a:rPr>
                <a:t>実施</a:t>
              </a:r>
            </a:p>
          </p:txBody>
        </p:sp>
        <p:sp>
          <p:nvSpPr>
            <p:cNvPr id="17" name="矢印: 五方向 16">
              <a:extLst>
                <a:ext uri="{FF2B5EF4-FFF2-40B4-BE49-F238E27FC236}">
                  <a16:creationId xmlns:a16="http://schemas.microsoft.com/office/drawing/2014/main" id="{EC0A7C43-7DC9-4C87-AAF9-038CF5626F82}"/>
                </a:ext>
              </a:extLst>
            </p:cNvPr>
            <p:cNvSpPr/>
            <p:nvPr/>
          </p:nvSpPr>
          <p:spPr>
            <a:xfrm>
              <a:off x="7521006" y="44624"/>
              <a:ext cx="827980" cy="428481"/>
            </a:xfrm>
            <a:prstGeom prst="homePlate">
              <a:avLst>
                <a:gd name="adj" fmla="val 33995"/>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a:solidFill>
                  <a:schemeClr val="bg1"/>
                </a:solidFill>
              </a:endParaRPr>
            </a:p>
            <a:p>
              <a:pPr algn="ctr">
                <a:lnSpc>
                  <a:spcPts val="1300"/>
                </a:lnSpc>
              </a:pPr>
              <a:r>
                <a:rPr kumimoji="1" lang="ja-JP" altLang="en-US" sz="1200" b="1">
                  <a:solidFill>
                    <a:schemeClr val="bg1"/>
                  </a:solidFill>
                </a:rPr>
                <a:t>アセスメント</a:t>
              </a:r>
            </a:p>
          </p:txBody>
        </p:sp>
        <p:sp>
          <p:nvSpPr>
            <p:cNvPr id="24" name="矢印: 五方向 23">
              <a:extLst>
                <a:ext uri="{FF2B5EF4-FFF2-40B4-BE49-F238E27FC236}">
                  <a16:creationId xmlns:a16="http://schemas.microsoft.com/office/drawing/2014/main" id="{E8A68483-3330-431E-B5B5-DCA363F5D642}"/>
                </a:ext>
              </a:extLst>
            </p:cNvPr>
            <p:cNvSpPr/>
            <p:nvPr/>
          </p:nvSpPr>
          <p:spPr>
            <a:xfrm>
              <a:off x="6753312" y="44624"/>
              <a:ext cx="827980" cy="428481"/>
            </a:xfrm>
            <a:prstGeom prst="homePlate">
              <a:avLst>
                <a:gd name="adj" fmla="val 3961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sp>
        <p:nvSpPr>
          <p:cNvPr id="19" name="テキスト プレースホルダー 2">
            <a:extLst>
              <a:ext uri="{FF2B5EF4-FFF2-40B4-BE49-F238E27FC236}">
                <a16:creationId xmlns:a16="http://schemas.microsoft.com/office/drawing/2014/main" id="{34E314E6-154D-4087-B209-E98824A11B97}"/>
              </a:ext>
            </a:extLst>
          </p:cNvPr>
          <p:cNvSpPr txBox="1">
            <a:spLocks/>
          </p:cNvSpPr>
          <p:nvPr/>
        </p:nvSpPr>
        <p:spPr>
          <a:xfrm>
            <a:off x="199553" y="598394"/>
            <a:ext cx="9505949" cy="526279"/>
          </a:xfrm>
          <a:prstGeom prst="rect">
            <a:avLst/>
          </a:prstGeom>
        </p:spPr>
        <p:txBody>
          <a:bodyPr vert="horz" lIns="91440" tIns="45720" rIns="91440" bIns="45720" rtlCol="0">
            <a:noAutofit/>
          </a:bodyPr>
          <a:lstStyle>
            <a:defPPr>
              <a:defRPr lang="en-US"/>
            </a:defPPr>
            <a:lvl1pPr marL="180000" indent="-180000" defTabSz="914400">
              <a:lnSpc>
                <a:spcPct val="90000"/>
              </a:lnSpc>
              <a:spcBef>
                <a:spcPts val="0"/>
              </a:spcBef>
              <a:spcAft>
                <a:spcPts val="600"/>
              </a:spcAft>
              <a:buFont typeface="Arial" panose="020B0604020202020204" pitchFamily="34" charset="0"/>
              <a:buChar char="•"/>
              <a:defRPr kumimoji="1" sz="2000" b="1">
                <a:solidFill>
                  <a:schemeClr val="tx2">
                    <a:lumMod val="50000"/>
                  </a:schemeClr>
                </a:solidFill>
              </a:defRPr>
            </a:lvl1pPr>
            <a:lvl2pPr marL="452438" indent="-273050" defTabSz="914400">
              <a:lnSpc>
                <a:spcPct val="90000"/>
              </a:lnSpc>
              <a:spcBef>
                <a:spcPts val="500"/>
              </a:spcBef>
              <a:buFont typeface="Meiryo UI" panose="020B0604030504040204" pitchFamily="50" charset="-128"/>
              <a:buChar char="—"/>
              <a:defRPr kumimoji="1" sz="1600"/>
            </a:lvl2pPr>
            <a:lvl3pPr marL="1143000" indent="-228600" defTabSz="914400">
              <a:lnSpc>
                <a:spcPct val="90000"/>
              </a:lnSpc>
              <a:spcBef>
                <a:spcPts val="500"/>
              </a:spcBef>
              <a:buFont typeface="Arial" panose="020B0604020202020204" pitchFamily="34" charset="0"/>
              <a:buChar char="•"/>
              <a:defRPr kumimoji="1" sz="1400"/>
            </a:lvl3pPr>
            <a:lvl4pPr marL="1600200" indent="-228600" defTabSz="914400">
              <a:lnSpc>
                <a:spcPct val="90000"/>
              </a:lnSpc>
              <a:spcBef>
                <a:spcPts val="500"/>
              </a:spcBef>
              <a:buFont typeface="Arial" panose="020B0604020202020204" pitchFamily="34" charset="0"/>
              <a:buChar char="•"/>
              <a:defRPr kumimoji="1" sz="1200"/>
            </a:lvl4pPr>
            <a:lvl5pPr indent="0" defTabSz="914400">
              <a:lnSpc>
                <a:spcPct val="90000"/>
              </a:lnSpc>
              <a:spcBef>
                <a:spcPts val="500"/>
              </a:spcBef>
              <a:buFont typeface="Arial" panose="020B0604020202020204" pitchFamily="34" charset="0"/>
              <a:buNone/>
              <a:defRPr kumimoji="1" sz="1200"/>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手順②アセスメントにおける介護職員の視点です。</a:t>
            </a:r>
          </a:p>
        </p:txBody>
      </p:sp>
      <p:sp>
        <p:nvSpPr>
          <p:cNvPr id="20" name="正方形/長方形 19">
            <a:extLst>
              <a:ext uri="{FF2B5EF4-FFF2-40B4-BE49-F238E27FC236}">
                <a16:creationId xmlns:a16="http://schemas.microsoft.com/office/drawing/2014/main" id="{13F48600-7E4E-4E5E-912A-ED40BE0A834A}"/>
              </a:ext>
            </a:extLst>
          </p:cNvPr>
          <p:cNvSpPr/>
          <p:nvPr/>
        </p:nvSpPr>
        <p:spPr>
          <a:xfrm>
            <a:off x="199554" y="1081656"/>
            <a:ext cx="9505950"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a:solidFill>
                  <a:schemeClr val="bg1"/>
                </a:solidFill>
              </a:rPr>
              <a:t>ケアにおけるアセスメントの視点（例）</a:t>
            </a:r>
          </a:p>
        </p:txBody>
      </p:sp>
      <p:sp>
        <p:nvSpPr>
          <p:cNvPr id="3" name="正方形/長方形 2">
            <a:extLst>
              <a:ext uri="{FF2B5EF4-FFF2-40B4-BE49-F238E27FC236}">
                <a16:creationId xmlns:a16="http://schemas.microsoft.com/office/drawing/2014/main" id="{0BA15FF3-B9B0-4861-BB2D-D627D4450848}"/>
              </a:ext>
            </a:extLst>
          </p:cNvPr>
          <p:cNvSpPr/>
          <p:nvPr/>
        </p:nvSpPr>
        <p:spPr>
          <a:xfrm>
            <a:off x="199553" y="5084659"/>
            <a:ext cx="9505949" cy="949042"/>
          </a:xfrm>
          <a:prstGeom prst="rect">
            <a:avLst/>
          </a:prstGeom>
        </p:spPr>
        <p:txBody>
          <a:bodyPr wrap="square">
            <a:spAutoFit/>
          </a:bodyPr>
          <a:lstStyle/>
          <a:p>
            <a:pPr algn="ctr" defTabSz="914400">
              <a:lnSpc>
                <a:spcPts val="3500"/>
              </a:lnSpc>
            </a:pPr>
            <a:r>
              <a:rPr kumimoji="1" lang="ja-JP" altLang="en-US" sz="2800" b="1">
                <a:solidFill>
                  <a:srgbClr val="C00000"/>
                </a:solidFill>
              </a:rPr>
              <a:t>日常生活の中で現状について情報を収集し、</a:t>
            </a:r>
            <a:endParaRPr kumimoji="1" lang="en-US" altLang="ja-JP" sz="2800" b="1">
              <a:solidFill>
                <a:srgbClr val="C00000"/>
              </a:solidFill>
            </a:endParaRPr>
          </a:p>
          <a:p>
            <a:pPr algn="ctr" defTabSz="914400">
              <a:lnSpc>
                <a:spcPts val="3500"/>
              </a:lnSpc>
            </a:pPr>
            <a:r>
              <a:rPr kumimoji="1" lang="ja-JP" altLang="en-US" sz="2800" b="1">
                <a:solidFill>
                  <a:srgbClr val="C00000"/>
                </a:solidFill>
              </a:rPr>
              <a:t>課題とその原因</a:t>
            </a:r>
            <a:r>
              <a:rPr kumimoji="1" lang="ja-JP" altLang="en-US" sz="2800"/>
              <a:t>を探ることが重要</a:t>
            </a:r>
            <a:endParaRPr kumimoji="1" lang="en-US" altLang="ja-JP" sz="2800"/>
          </a:p>
        </p:txBody>
      </p:sp>
      <p:pic>
        <p:nvPicPr>
          <p:cNvPr id="5" name="図 4">
            <a:extLst>
              <a:ext uri="{FF2B5EF4-FFF2-40B4-BE49-F238E27FC236}">
                <a16:creationId xmlns:a16="http://schemas.microsoft.com/office/drawing/2014/main" id="{7E10FED7-8E44-4A09-96F5-FBA306F4FF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82985" y="1559581"/>
            <a:ext cx="3828660" cy="3286821"/>
          </a:xfrm>
          <a:prstGeom prst="rect">
            <a:avLst/>
          </a:prstGeom>
        </p:spPr>
      </p:pic>
      <p:sp>
        <p:nvSpPr>
          <p:cNvPr id="21" name="テキスト ボックス 20">
            <a:extLst>
              <a:ext uri="{FF2B5EF4-FFF2-40B4-BE49-F238E27FC236}">
                <a16:creationId xmlns:a16="http://schemas.microsoft.com/office/drawing/2014/main" id="{9E0C6E27-A331-448C-8EF7-70B47A12DFD5}"/>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335469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en-US" altLang="ja-JP"/>
              <a:t>4.4</a:t>
            </a:r>
            <a:r>
              <a:rPr lang="ja-JP" altLang="en-US"/>
              <a:t>　手順②アセスメント</a:t>
            </a:r>
            <a:endParaRPr kumimoji="1" lang="ja-JP" altLang="en-US"/>
          </a:p>
        </p:txBody>
      </p:sp>
      <p:sp>
        <p:nvSpPr>
          <p:cNvPr id="9" name="正方形/長方形 8">
            <a:extLst>
              <a:ext uri="{FF2B5EF4-FFF2-40B4-BE49-F238E27FC236}">
                <a16:creationId xmlns:a16="http://schemas.microsoft.com/office/drawing/2014/main" id="{83BCC9E7-ECB2-4E21-A891-0841CEDF4727}"/>
              </a:ext>
            </a:extLst>
          </p:cNvPr>
          <p:cNvSpPr/>
          <p:nvPr/>
        </p:nvSpPr>
        <p:spPr>
          <a:xfrm>
            <a:off x="199556" y="1988841"/>
            <a:ext cx="1953145" cy="1533791"/>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情報収集と</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背景の探索</a:t>
            </a:r>
          </a:p>
        </p:txBody>
      </p:sp>
      <p:sp>
        <p:nvSpPr>
          <p:cNvPr id="10" name="正方形/長方形 9">
            <a:extLst>
              <a:ext uri="{FF2B5EF4-FFF2-40B4-BE49-F238E27FC236}">
                <a16:creationId xmlns:a16="http://schemas.microsoft.com/office/drawing/2014/main" id="{2D07150A-F030-4865-A6B9-6E5BDC5B4A7D}"/>
              </a:ext>
            </a:extLst>
          </p:cNvPr>
          <p:cNvSpPr/>
          <p:nvPr/>
        </p:nvSpPr>
        <p:spPr>
          <a:xfrm>
            <a:off x="199556" y="4308181"/>
            <a:ext cx="1953145" cy="1965135"/>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期待する効果</a:t>
            </a:r>
            <a:br>
              <a:rPr kumimoji="1" lang="en-US" altLang="ja-JP" sz="2000" b="1" dirty="0">
                <a:solidFill>
                  <a:schemeClr val="tx1"/>
                </a:solidFill>
                <a:latin typeface="Meiryo UI" panose="020B0604030504040204" pitchFamily="50" charset="-128"/>
                <a:ea typeface="Meiryo UI" panose="020B0604030504040204" pitchFamily="50" charset="-128"/>
              </a:rPr>
            </a:br>
            <a:r>
              <a:rPr kumimoji="1" lang="ja-JP" altLang="en-US" sz="2000" b="1" dirty="0">
                <a:solidFill>
                  <a:schemeClr val="tx1"/>
                </a:solidFill>
                <a:latin typeface="Meiryo UI" panose="020B0604030504040204" pitchFamily="50" charset="-128"/>
                <a:ea typeface="Meiryo UI" panose="020B0604030504040204" pitchFamily="50" charset="-128"/>
              </a:rPr>
              <a:t>を見据えた</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solidFill>
                <a:latin typeface="Meiryo UI" panose="020B0604030504040204" pitchFamily="50" charset="-128"/>
                <a:ea typeface="Meiryo UI" panose="020B0604030504040204" pitchFamily="50" charset="-128"/>
              </a:rPr>
              <a:t>目標設定</a:t>
            </a:r>
          </a:p>
        </p:txBody>
      </p:sp>
      <p:sp>
        <p:nvSpPr>
          <p:cNvPr id="12" name="正方形/長方形 11">
            <a:extLst>
              <a:ext uri="{FF2B5EF4-FFF2-40B4-BE49-F238E27FC236}">
                <a16:creationId xmlns:a16="http://schemas.microsoft.com/office/drawing/2014/main" id="{82B11A4F-8FD2-4892-8AC1-BB4C3A3C6B4D}"/>
              </a:ext>
            </a:extLst>
          </p:cNvPr>
          <p:cNvSpPr/>
          <p:nvPr/>
        </p:nvSpPr>
        <p:spPr>
          <a:xfrm>
            <a:off x="2152701" y="1988840"/>
            <a:ext cx="7480819" cy="1533791"/>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defTabSz="914400">
              <a:spcAft>
                <a:spcPts val="600"/>
              </a:spcAft>
              <a:buFont typeface="Wingdings" panose="05000000000000000000" pitchFamily="2" charset="2"/>
              <a:buChar char="n"/>
            </a:pPr>
            <a:r>
              <a:rPr kumimoji="1" lang="ja-JP" altLang="en-US"/>
              <a:t>高齢者が有する課題の背景になる原因を探り、シーティングの実施プランを立てるために必要なアセスメントを実施する</a:t>
            </a:r>
          </a:p>
          <a:p>
            <a:pPr marL="285750" indent="-285750" defTabSz="914400">
              <a:spcAft>
                <a:spcPts val="600"/>
              </a:spcAft>
              <a:buFont typeface="Wingdings" panose="05000000000000000000" pitchFamily="2" charset="2"/>
              <a:buChar char="n"/>
            </a:pPr>
            <a:r>
              <a:rPr kumimoji="1" lang="ja-JP" altLang="en-US"/>
              <a:t>アセスメントでは、高齢者の現状について情報を収集し、その背景にある原因を探る</a:t>
            </a:r>
          </a:p>
        </p:txBody>
      </p:sp>
      <p:sp>
        <p:nvSpPr>
          <p:cNvPr id="13" name="正方形/長方形 12">
            <a:extLst>
              <a:ext uri="{FF2B5EF4-FFF2-40B4-BE49-F238E27FC236}">
                <a16:creationId xmlns:a16="http://schemas.microsoft.com/office/drawing/2014/main" id="{83A7ED58-CDAC-4DFC-96BB-9C407964DE72}"/>
              </a:ext>
            </a:extLst>
          </p:cNvPr>
          <p:cNvSpPr/>
          <p:nvPr/>
        </p:nvSpPr>
        <p:spPr>
          <a:xfrm>
            <a:off x="2157705" y="4308181"/>
            <a:ext cx="4014495" cy="1965135"/>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defTabSz="914400">
              <a:spcAft>
                <a:spcPts val="600"/>
              </a:spcAft>
              <a:buFont typeface="Wingdings" panose="05000000000000000000" pitchFamily="2" charset="2"/>
              <a:buChar char="n"/>
            </a:pPr>
            <a:r>
              <a:rPr kumimoji="1" lang="ja-JP" altLang="en-US" dirty="0"/>
              <a:t>アセスメントを実施し課題とその原因を探ったうえで、シーティングの目標を設定する</a:t>
            </a:r>
            <a:endParaRPr kumimoji="1" lang="en-US" altLang="ja-JP" dirty="0"/>
          </a:p>
          <a:p>
            <a:pPr marL="285750" indent="-285750" defTabSz="914400">
              <a:spcAft>
                <a:spcPts val="600"/>
              </a:spcAft>
              <a:buFont typeface="Wingdings" panose="05000000000000000000" pitchFamily="2" charset="2"/>
              <a:buChar char="n"/>
            </a:pPr>
            <a:r>
              <a:rPr kumimoji="1" lang="ja-JP" altLang="en-US" dirty="0"/>
              <a:t>目標は、シーティングによって期待できる効果を見据え、活動や参加のレベルで設定される</a:t>
            </a:r>
          </a:p>
        </p:txBody>
      </p:sp>
      <p:sp>
        <p:nvSpPr>
          <p:cNvPr id="15" name="テキスト プレースホルダー 2">
            <a:extLst>
              <a:ext uri="{FF2B5EF4-FFF2-40B4-BE49-F238E27FC236}">
                <a16:creationId xmlns:a16="http://schemas.microsoft.com/office/drawing/2014/main" id="{78978228-014E-4BBE-B52A-FEBE5232C568}"/>
              </a:ext>
            </a:extLst>
          </p:cNvPr>
          <p:cNvSpPr txBox="1">
            <a:spLocks/>
          </p:cNvSpPr>
          <p:nvPr/>
        </p:nvSpPr>
        <p:spPr>
          <a:xfrm>
            <a:off x="224905" y="609832"/>
            <a:ext cx="9505950" cy="52627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chemeClr val="tx2">
                    <a:lumMod val="50000"/>
                  </a:schemeClr>
                </a:solidFill>
              </a:rPr>
              <a:t>手順②には「アセスメント」と「目標設定」のプロセスがあります。</a:t>
            </a:r>
          </a:p>
          <a:p>
            <a:r>
              <a:rPr lang="ja-JP" altLang="en-US" sz="2000" b="1">
                <a:solidFill>
                  <a:schemeClr val="tx2">
                    <a:lumMod val="50000"/>
                  </a:schemeClr>
                </a:solidFill>
              </a:rPr>
              <a:t>このプロセスは、リハビリテーション専門職等も含め多職種で実施する必要があります。</a:t>
            </a:r>
          </a:p>
        </p:txBody>
      </p:sp>
      <p:sp>
        <p:nvSpPr>
          <p:cNvPr id="27" name="正方形/長方形 26">
            <a:extLst>
              <a:ext uri="{FF2B5EF4-FFF2-40B4-BE49-F238E27FC236}">
                <a16:creationId xmlns:a16="http://schemas.microsoft.com/office/drawing/2014/main" id="{13F48600-7E4E-4E5E-912A-ED40BE0A834A}"/>
              </a:ext>
            </a:extLst>
          </p:cNvPr>
          <p:cNvSpPr/>
          <p:nvPr/>
        </p:nvSpPr>
        <p:spPr>
          <a:xfrm>
            <a:off x="199556" y="1511225"/>
            <a:ext cx="3061256" cy="369332"/>
          </a:xfrm>
          <a:prstGeom prst="rect">
            <a:avLst/>
          </a:prstGeom>
          <a:solidFill>
            <a:schemeClr val="accent4"/>
          </a:solidFill>
          <a:ln>
            <a:solidFill>
              <a:schemeClr val="accent4"/>
            </a:solidFill>
          </a:ln>
        </p:spPr>
        <p:txBody>
          <a:bodyPr wrap="square" rtlCol="0" anchor="ctr">
            <a:noAutofit/>
          </a:bodyPr>
          <a:lstStyle/>
          <a:p>
            <a:pPr>
              <a:spcAft>
                <a:spcPts val="600"/>
              </a:spcAft>
            </a:pPr>
            <a:r>
              <a:rPr lang="ja-JP" altLang="en-US" b="1">
                <a:solidFill>
                  <a:schemeClr val="bg1"/>
                </a:solidFill>
              </a:rPr>
              <a:t>　　「アセスメント」のポイント</a:t>
            </a:r>
          </a:p>
        </p:txBody>
      </p:sp>
      <p:sp>
        <p:nvSpPr>
          <p:cNvPr id="30" name="正方形/長方形 29">
            <a:extLst>
              <a:ext uri="{FF2B5EF4-FFF2-40B4-BE49-F238E27FC236}">
                <a16:creationId xmlns:a16="http://schemas.microsoft.com/office/drawing/2014/main" id="{09508CB4-C68D-433D-B5E7-0DA2EF811924}"/>
              </a:ext>
            </a:extLst>
          </p:cNvPr>
          <p:cNvSpPr/>
          <p:nvPr/>
        </p:nvSpPr>
        <p:spPr>
          <a:xfrm>
            <a:off x="199556" y="3825641"/>
            <a:ext cx="3061256" cy="359443"/>
          </a:xfrm>
          <a:prstGeom prst="rect">
            <a:avLst/>
          </a:prstGeom>
          <a:solidFill>
            <a:schemeClr val="accent4"/>
          </a:solidFill>
          <a:ln>
            <a:solidFill>
              <a:schemeClr val="accent4"/>
            </a:solidFill>
          </a:ln>
        </p:spPr>
        <p:txBody>
          <a:bodyPr wrap="square" rtlCol="0" anchor="ctr">
            <a:noAutofit/>
          </a:bodyPr>
          <a:lstStyle/>
          <a:p>
            <a:pPr>
              <a:spcAft>
                <a:spcPts val="600"/>
              </a:spcAft>
            </a:pPr>
            <a:r>
              <a:rPr lang="ja-JP" altLang="en-US" b="1">
                <a:solidFill>
                  <a:schemeClr val="bg1"/>
                </a:solidFill>
              </a:rPr>
              <a:t>　　「目標設定」のポイント</a:t>
            </a:r>
          </a:p>
        </p:txBody>
      </p:sp>
      <p:pic>
        <p:nvPicPr>
          <p:cNvPr id="26" name="グラフィックス 25" descr="電球と歯車">
            <a:extLst>
              <a:ext uri="{FF2B5EF4-FFF2-40B4-BE49-F238E27FC236}">
                <a16:creationId xmlns:a16="http://schemas.microsoft.com/office/drawing/2014/main" id="{ADACF601-BF9A-428E-9B21-77605449C73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4946" y="1546024"/>
            <a:ext cx="298800" cy="298800"/>
          </a:xfrm>
          <a:prstGeom prst="rect">
            <a:avLst/>
          </a:prstGeom>
        </p:spPr>
      </p:pic>
      <p:pic>
        <p:nvPicPr>
          <p:cNvPr id="28" name="グラフィックス 27" descr="電球と歯車">
            <a:extLst>
              <a:ext uri="{FF2B5EF4-FFF2-40B4-BE49-F238E27FC236}">
                <a16:creationId xmlns:a16="http://schemas.microsoft.com/office/drawing/2014/main" id="{0AF40279-EF47-46FF-A85C-0E0571FF35E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4946" y="3855962"/>
            <a:ext cx="298800" cy="298800"/>
          </a:xfrm>
          <a:prstGeom prst="rect">
            <a:avLst/>
          </a:prstGeom>
        </p:spPr>
      </p:pic>
      <p:grpSp>
        <p:nvGrpSpPr>
          <p:cNvPr id="29" name="グループ化 28">
            <a:extLst>
              <a:ext uri="{FF2B5EF4-FFF2-40B4-BE49-F238E27FC236}">
                <a16:creationId xmlns:a16="http://schemas.microsoft.com/office/drawing/2014/main" id="{DE4D8B02-941D-4BFB-B9F3-0782DFF5CE80}"/>
              </a:ext>
            </a:extLst>
          </p:cNvPr>
          <p:cNvGrpSpPr/>
          <p:nvPr/>
        </p:nvGrpSpPr>
        <p:grpSpPr>
          <a:xfrm>
            <a:off x="5745088" y="44624"/>
            <a:ext cx="4140460" cy="428481"/>
            <a:chOff x="6753312" y="44624"/>
            <a:chExt cx="3132236" cy="428481"/>
          </a:xfrm>
        </p:grpSpPr>
        <p:sp>
          <p:nvSpPr>
            <p:cNvPr id="31" name="矢印: 五方向 30">
              <a:extLst>
                <a:ext uri="{FF2B5EF4-FFF2-40B4-BE49-F238E27FC236}">
                  <a16:creationId xmlns:a16="http://schemas.microsoft.com/office/drawing/2014/main" id="{C0EC0E15-B61C-45A0-ACE3-3605EBC8CE27}"/>
                </a:ext>
              </a:extLst>
            </p:cNvPr>
            <p:cNvSpPr/>
            <p:nvPr/>
          </p:nvSpPr>
          <p:spPr>
            <a:xfrm>
              <a:off x="9057568" y="44624"/>
              <a:ext cx="827980" cy="428481"/>
            </a:xfrm>
            <a:prstGeom prst="homePlate">
              <a:avLst>
                <a:gd name="adj" fmla="val 31031"/>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④</a:t>
              </a:r>
              <a:endParaRPr kumimoji="1" lang="en-US" altLang="ja-JP" sz="1200" b="1">
                <a:solidFill>
                  <a:schemeClr val="bg1"/>
                </a:solidFill>
              </a:endParaRPr>
            </a:p>
            <a:p>
              <a:pPr algn="ctr">
                <a:lnSpc>
                  <a:spcPts val="1300"/>
                </a:lnSpc>
              </a:pPr>
              <a:r>
                <a:rPr kumimoji="1" lang="ja-JP" altLang="en-US" sz="1200" b="1">
                  <a:solidFill>
                    <a:schemeClr val="bg1"/>
                  </a:solidFill>
                </a:rPr>
                <a:t>観察</a:t>
              </a:r>
            </a:p>
          </p:txBody>
        </p:sp>
        <p:sp>
          <p:nvSpPr>
            <p:cNvPr id="32" name="矢印: 五方向 31">
              <a:extLst>
                <a:ext uri="{FF2B5EF4-FFF2-40B4-BE49-F238E27FC236}">
                  <a16:creationId xmlns:a16="http://schemas.microsoft.com/office/drawing/2014/main" id="{5F76475B-84DE-40DD-A5D4-EEEF9D13C81E}"/>
                </a:ext>
              </a:extLst>
            </p:cNvPr>
            <p:cNvSpPr/>
            <p:nvPr/>
          </p:nvSpPr>
          <p:spPr>
            <a:xfrm>
              <a:off x="8284695" y="44624"/>
              <a:ext cx="827980" cy="428481"/>
            </a:xfrm>
            <a:prstGeom prst="homePlate">
              <a:avLst>
                <a:gd name="adj" fmla="val 3458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a:solidFill>
                  <a:schemeClr val="bg1"/>
                </a:solidFill>
              </a:endParaRPr>
            </a:p>
            <a:p>
              <a:pPr algn="ctr">
                <a:lnSpc>
                  <a:spcPts val="1300"/>
                </a:lnSpc>
              </a:pPr>
              <a:r>
                <a:rPr kumimoji="1" lang="ja-JP" altLang="en-US" sz="1200" b="1">
                  <a:solidFill>
                    <a:schemeClr val="bg1"/>
                  </a:solidFill>
                </a:rPr>
                <a:t>実施</a:t>
              </a:r>
            </a:p>
          </p:txBody>
        </p:sp>
        <p:sp>
          <p:nvSpPr>
            <p:cNvPr id="33" name="矢印: 五方向 32">
              <a:extLst>
                <a:ext uri="{FF2B5EF4-FFF2-40B4-BE49-F238E27FC236}">
                  <a16:creationId xmlns:a16="http://schemas.microsoft.com/office/drawing/2014/main" id="{7A2E749B-8C6D-4369-8369-7E0658891BA0}"/>
                </a:ext>
              </a:extLst>
            </p:cNvPr>
            <p:cNvSpPr/>
            <p:nvPr/>
          </p:nvSpPr>
          <p:spPr>
            <a:xfrm>
              <a:off x="7521006" y="44624"/>
              <a:ext cx="827980" cy="428481"/>
            </a:xfrm>
            <a:prstGeom prst="homePlate">
              <a:avLst>
                <a:gd name="adj" fmla="val 33995"/>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a:solidFill>
                  <a:schemeClr val="bg1"/>
                </a:solidFill>
              </a:endParaRPr>
            </a:p>
            <a:p>
              <a:pPr algn="ctr">
                <a:lnSpc>
                  <a:spcPts val="1300"/>
                </a:lnSpc>
              </a:pPr>
              <a:r>
                <a:rPr kumimoji="1" lang="ja-JP" altLang="en-US" sz="1200" b="1">
                  <a:solidFill>
                    <a:schemeClr val="bg1"/>
                  </a:solidFill>
                </a:rPr>
                <a:t>アセスメント</a:t>
              </a:r>
            </a:p>
          </p:txBody>
        </p:sp>
        <p:sp>
          <p:nvSpPr>
            <p:cNvPr id="34" name="矢印: 五方向 33">
              <a:extLst>
                <a:ext uri="{FF2B5EF4-FFF2-40B4-BE49-F238E27FC236}">
                  <a16:creationId xmlns:a16="http://schemas.microsoft.com/office/drawing/2014/main" id="{F9325086-3205-4A89-B41C-45020B1E0623}"/>
                </a:ext>
              </a:extLst>
            </p:cNvPr>
            <p:cNvSpPr/>
            <p:nvPr/>
          </p:nvSpPr>
          <p:spPr>
            <a:xfrm>
              <a:off x="6753312" y="44624"/>
              <a:ext cx="827980" cy="428481"/>
            </a:xfrm>
            <a:prstGeom prst="homePlate">
              <a:avLst>
                <a:gd name="adj" fmla="val 3961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pic>
        <p:nvPicPr>
          <p:cNvPr id="35" name="図 34" descr="会議室に集まる人々&#10;&#10;自動的に生成された説明">
            <a:extLst>
              <a:ext uri="{FF2B5EF4-FFF2-40B4-BE49-F238E27FC236}">
                <a16:creationId xmlns:a16="http://schemas.microsoft.com/office/drawing/2014/main" id="{57F82E94-1E14-418A-BA61-309ADE03BF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8247" y="4308181"/>
            <a:ext cx="3423995" cy="1939987"/>
          </a:xfrm>
          <a:prstGeom prst="rect">
            <a:avLst/>
          </a:prstGeom>
        </p:spPr>
      </p:pic>
      <p:sp>
        <p:nvSpPr>
          <p:cNvPr id="19" name="テキスト ボックス 18">
            <a:extLst>
              <a:ext uri="{FF2B5EF4-FFF2-40B4-BE49-F238E27FC236}">
                <a16:creationId xmlns:a16="http://schemas.microsoft.com/office/drawing/2014/main" id="{ACE9B260-F2BF-40EF-B21B-C7B77ABC51B1}"/>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157891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D54C74-D0FD-41DE-803F-29E7BDF41ED6}"/>
              </a:ext>
            </a:extLst>
          </p:cNvPr>
          <p:cNvSpPr>
            <a:spLocks noGrp="1"/>
          </p:cNvSpPr>
          <p:nvPr>
            <p:ph type="title"/>
          </p:nvPr>
        </p:nvSpPr>
        <p:spPr>
          <a:xfrm>
            <a:off x="199556" y="136843"/>
            <a:ext cx="9505949" cy="369332"/>
          </a:xfrm>
        </p:spPr>
        <p:txBody>
          <a:bodyPr/>
          <a:lstStyle/>
          <a:p>
            <a:r>
              <a:rPr lang="ja-JP" altLang="en-US"/>
              <a:t>「活動」におけるシーティングの目標（例）</a:t>
            </a:r>
            <a:endParaRPr kumimoji="1" lang="ja-JP" altLang="en-US"/>
          </a:p>
        </p:txBody>
      </p:sp>
      <p:sp>
        <p:nvSpPr>
          <p:cNvPr id="7" name="正方形/長方形 6">
            <a:extLst>
              <a:ext uri="{FF2B5EF4-FFF2-40B4-BE49-F238E27FC236}">
                <a16:creationId xmlns:a16="http://schemas.microsoft.com/office/drawing/2014/main" id="{CB4F21BA-2157-4E6C-AE66-A99DCEAB979F}"/>
              </a:ext>
            </a:extLst>
          </p:cNvPr>
          <p:cNvSpPr/>
          <p:nvPr/>
        </p:nvSpPr>
        <p:spPr>
          <a:xfrm>
            <a:off x="196739" y="1075734"/>
            <a:ext cx="6448450" cy="602075"/>
          </a:xfrm>
          <a:prstGeom prst="rect">
            <a:avLst/>
          </a:prstGeom>
          <a:solidFill>
            <a:schemeClr val="accent4">
              <a:lumMod val="20000"/>
              <a:lumOff val="80000"/>
            </a:schemeClr>
          </a:solidFill>
        </p:spPr>
        <p:txBody>
          <a:bodyPr wrap="square" lIns="72000" rIns="72000" rtlCol="0" anchor="ctr">
            <a:noAutofit/>
          </a:bodyPr>
          <a:lstStyle/>
          <a:p>
            <a:pPr>
              <a:lnSpc>
                <a:spcPts val="3500"/>
              </a:lnSpc>
            </a:pPr>
            <a:r>
              <a:rPr lang="ja-JP" altLang="en-US" sz="2400"/>
              <a:t>シーティングにより座位で過ごす時間が増えることで、</a:t>
            </a:r>
          </a:p>
        </p:txBody>
      </p:sp>
      <p:sp>
        <p:nvSpPr>
          <p:cNvPr id="9" name="正方形/長方形 8">
            <a:extLst>
              <a:ext uri="{FF2B5EF4-FFF2-40B4-BE49-F238E27FC236}">
                <a16:creationId xmlns:a16="http://schemas.microsoft.com/office/drawing/2014/main" id="{0FE23E32-F68C-4313-89C7-A8776975DAA0}"/>
              </a:ext>
            </a:extLst>
          </p:cNvPr>
          <p:cNvSpPr/>
          <p:nvPr/>
        </p:nvSpPr>
        <p:spPr>
          <a:xfrm>
            <a:off x="1748643" y="1894521"/>
            <a:ext cx="7956861" cy="1980220"/>
          </a:xfrm>
          <a:prstGeom prst="rect">
            <a:avLst/>
          </a:prstGeom>
          <a:noFill/>
          <a:ln>
            <a:solidFill>
              <a:schemeClr val="accent4">
                <a:lumMod val="75000"/>
              </a:schemeClr>
            </a:solidFill>
          </a:ln>
        </p:spPr>
        <p:txBody>
          <a:bodyPr wrap="square" lIns="72000" rIns="72000" rtlCol="0" anchor="t">
            <a:noAutofit/>
          </a:bodyPr>
          <a:lstStyle/>
          <a:p>
            <a:pPr marL="342900" indent="-342900">
              <a:buFont typeface="Arial" panose="020B0604020202020204" pitchFamily="34" charset="0"/>
              <a:buChar char="•"/>
            </a:pPr>
            <a:r>
              <a:rPr lang="ja-JP" altLang="en-US" sz="2000"/>
              <a:t>椅子に座る時間が向上し、生活リズムが改善する</a:t>
            </a:r>
          </a:p>
          <a:p>
            <a:pPr marL="342900" indent="-342900">
              <a:buFont typeface="Arial" panose="020B0604020202020204" pitchFamily="34" charset="0"/>
              <a:buChar char="•"/>
            </a:pPr>
            <a:r>
              <a:rPr lang="ja-JP" altLang="en-US" sz="2000"/>
              <a:t>椅子に座って櫛で髪をとかすことができる</a:t>
            </a:r>
          </a:p>
          <a:p>
            <a:pPr marL="342900" indent="-342900">
              <a:buFont typeface="Arial" panose="020B0604020202020204" pitchFamily="34" charset="0"/>
              <a:buChar char="•"/>
            </a:pPr>
            <a:r>
              <a:rPr lang="ja-JP" altLang="en-US" sz="2000"/>
              <a:t>椅子に座って電動ひげ剃りによるひげ剃り動作が可能となる</a:t>
            </a:r>
          </a:p>
          <a:p>
            <a:pPr marL="342900" indent="-342900">
              <a:buFont typeface="Arial" panose="020B0604020202020204" pitchFamily="34" charset="0"/>
              <a:buChar char="•"/>
            </a:pPr>
            <a:r>
              <a:rPr lang="ja-JP" altLang="en-US" sz="2000"/>
              <a:t>嚥下しやすいポジションとなり、食事の形態がアップする</a:t>
            </a:r>
          </a:p>
          <a:p>
            <a:pPr marL="342900" indent="-342900">
              <a:buFont typeface="Arial" panose="020B0604020202020204" pitchFamily="34" charset="0"/>
              <a:buChar char="•"/>
            </a:pPr>
            <a:r>
              <a:rPr lang="ja-JP" altLang="en-US" sz="2000"/>
              <a:t>頸部の前屈が改善し前を向けるようになり、会話が円滑となる</a:t>
            </a:r>
          </a:p>
          <a:p>
            <a:pPr marL="342900" indent="-342900">
              <a:buFont typeface="Arial" panose="020B0604020202020204" pitchFamily="34" charset="0"/>
              <a:buChar char="•"/>
            </a:pPr>
            <a:r>
              <a:rPr lang="ja-JP" altLang="en-US" sz="2000"/>
              <a:t>トイレでの排泄が可能となる　　等</a:t>
            </a:r>
          </a:p>
        </p:txBody>
      </p:sp>
      <p:sp>
        <p:nvSpPr>
          <p:cNvPr id="3" name="矢印: 折線 2">
            <a:extLst>
              <a:ext uri="{FF2B5EF4-FFF2-40B4-BE49-F238E27FC236}">
                <a16:creationId xmlns:a16="http://schemas.microsoft.com/office/drawing/2014/main" id="{92CB63D2-EA97-428B-BC81-89CC2A90DA2C}"/>
              </a:ext>
            </a:extLst>
          </p:cNvPr>
          <p:cNvSpPr/>
          <p:nvPr/>
        </p:nvSpPr>
        <p:spPr>
          <a:xfrm flipV="1">
            <a:off x="1028564" y="1764670"/>
            <a:ext cx="504056" cy="965395"/>
          </a:xfrm>
          <a:prstGeom prst="bentArrow">
            <a:avLst>
              <a:gd name="adj1" fmla="val 34070"/>
              <a:gd name="adj2" fmla="val 50000"/>
              <a:gd name="adj3" fmla="val 41931"/>
              <a:gd name="adj4" fmla="val 33168"/>
            </a:avLst>
          </a:prstGeom>
          <a:solidFill>
            <a:schemeClr val="bg1">
              <a:lumMod val="75000"/>
            </a:schemeClr>
          </a:solidFill>
          <a:ln>
            <a:noFill/>
          </a:ln>
        </p:spPr>
        <p:txBody>
          <a:bodyPr wrap="square" lIns="72000" rIns="72000" rtlCol="0" anchor="ctr">
            <a:noAutofit/>
          </a:bodyPr>
          <a:lstStyle/>
          <a:p>
            <a:pPr marL="342900" indent="-342900">
              <a:lnSpc>
                <a:spcPts val="3500"/>
              </a:lnSpc>
              <a:buFont typeface="Arial" panose="020B0604020202020204" pitchFamily="34" charset="0"/>
              <a:buChar char="•"/>
            </a:pPr>
            <a:endParaRPr lang="ja-JP" altLang="en-US" sz="2400"/>
          </a:p>
        </p:txBody>
      </p:sp>
      <p:grpSp>
        <p:nvGrpSpPr>
          <p:cNvPr id="14" name="グループ化 13">
            <a:extLst>
              <a:ext uri="{FF2B5EF4-FFF2-40B4-BE49-F238E27FC236}">
                <a16:creationId xmlns:a16="http://schemas.microsoft.com/office/drawing/2014/main" id="{DB7A976D-9BED-49A7-87F7-B2C8F5D60C9F}"/>
              </a:ext>
            </a:extLst>
          </p:cNvPr>
          <p:cNvGrpSpPr/>
          <p:nvPr/>
        </p:nvGrpSpPr>
        <p:grpSpPr>
          <a:xfrm>
            <a:off x="5745088" y="44624"/>
            <a:ext cx="4140460" cy="428481"/>
            <a:chOff x="6753312" y="44624"/>
            <a:chExt cx="3132236" cy="428481"/>
          </a:xfrm>
        </p:grpSpPr>
        <p:sp>
          <p:nvSpPr>
            <p:cNvPr id="15" name="矢印: 五方向 14">
              <a:extLst>
                <a:ext uri="{FF2B5EF4-FFF2-40B4-BE49-F238E27FC236}">
                  <a16:creationId xmlns:a16="http://schemas.microsoft.com/office/drawing/2014/main" id="{6ED56118-EF39-487E-BDD5-FFE161BAF76F}"/>
                </a:ext>
              </a:extLst>
            </p:cNvPr>
            <p:cNvSpPr/>
            <p:nvPr/>
          </p:nvSpPr>
          <p:spPr>
            <a:xfrm>
              <a:off x="9057568" y="44624"/>
              <a:ext cx="827980" cy="428481"/>
            </a:xfrm>
            <a:prstGeom prst="homePlate">
              <a:avLst>
                <a:gd name="adj" fmla="val 31031"/>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④</a:t>
              </a:r>
              <a:endParaRPr kumimoji="1" lang="en-US" altLang="ja-JP" sz="1200" b="1">
                <a:solidFill>
                  <a:schemeClr val="bg1"/>
                </a:solidFill>
              </a:endParaRPr>
            </a:p>
            <a:p>
              <a:pPr algn="ctr">
                <a:lnSpc>
                  <a:spcPts val="1300"/>
                </a:lnSpc>
              </a:pPr>
              <a:r>
                <a:rPr kumimoji="1" lang="ja-JP" altLang="en-US" sz="1200" b="1">
                  <a:solidFill>
                    <a:schemeClr val="bg1"/>
                  </a:solidFill>
                </a:rPr>
                <a:t>観察</a:t>
              </a:r>
            </a:p>
          </p:txBody>
        </p:sp>
        <p:sp>
          <p:nvSpPr>
            <p:cNvPr id="16" name="矢印: 五方向 15">
              <a:extLst>
                <a:ext uri="{FF2B5EF4-FFF2-40B4-BE49-F238E27FC236}">
                  <a16:creationId xmlns:a16="http://schemas.microsoft.com/office/drawing/2014/main" id="{EC47BC90-774D-40E1-AC30-86527C0D218F}"/>
                </a:ext>
              </a:extLst>
            </p:cNvPr>
            <p:cNvSpPr/>
            <p:nvPr/>
          </p:nvSpPr>
          <p:spPr>
            <a:xfrm>
              <a:off x="8284695" y="44624"/>
              <a:ext cx="827980" cy="428481"/>
            </a:xfrm>
            <a:prstGeom prst="homePlate">
              <a:avLst>
                <a:gd name="adj" fmla="val 3458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a:solidFill>
                  <a:schemeClr val="bg1"/>
                </a:solidFill>
              </a:endParaRPr>
            </a:p>
            <a:p>
              <a:pPr algn="ctr">
                <a:lnSpc>
                  <a:spcPts val="1300"/>
                </a:lnSpc>
              </a:pPr>
              <a:r>
                <a:rPr kumimoji="1" lang="ja-JP" altLang="en-US" sz="1200" b="1">
                  <a:solidFill>
                    <a:schemeClr val="bg1"/>
                  </a:solidFill>
                </a:rPr>
                <a:t>実施</a:t>
              </a:r>
            </a:p>
          </p:txBody>
        </p:sp>
        <p:sp>
          <p:nvSpPr>
            <p:cNvPr id="17" name="矢印: 五方向 16">
              <a:extLst>
                <a:ext uri="{FF2B5EF4-FFF2-40B4-BE49-F238E27FC236}">
                  <a16:creationId xmlns:a16="http://schemas.microsoft.com/office/drawing/2014/main" id="{6B68A9A5-B09C-4A66-9195-6DDB4EEC0E0D}"/>
                </a:ext>
              </a:extLst>
            </p:cNvPr>
            <p:cNvSpPr/>
            <p:nvPr/>
          </p:nvSpPr>
          <p:spPr>
            <a:xfrm>
              <a:off x="7521006" y="44624"/>
              <a:ext cx="827980" cy="428481"/>
            </a:xfrm>
            <a:prstGeom prst="homePlate">
              <a:avLst>
                <a:gd name="adj" fmla="val 33995"/>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a:solidFill>
                  <a:schemeClr val="bg1"/>
                </a:solidFill>
              </a:endParaRPr>
            </a:p>
            <a:p>
              <a:pPr algn="ctr">
                <a:lnSpc>
                  <a:spcPts val="1300"/>
                </a:lnSpc>
              </a:pPr>
              <a:r>
                <a:rPr kumimoji="1" lang="ja-JP" altLang="en-US" sz="1200" b="1">
                  <a:solidFill>
                    <a:schemeClr val="bg1"/>
                  </a:solidFill>
                </a:rPr>
                <a:t>アセスメント</a:t>
              </a:r>
            </a:p>
          </p:txBody>
        </p:sp>
        <p:sp>
          <p:nvSpPr>
            <p:cNvPr id="18" name="矢印: 五方向 17">
              <a:extLst>
                <a:ext uri="{FF2B5EF4-FFF2-40B4-BE49-F238E27FC236}">
                  <a16:creationId xmlns:a16="http://schemas.microsoft.com/office/drawing/2014/main" id="{C3EEFB36-ACD8-4BC8-BA15-C14A29B85F0C}"/>
                </a:ext>
              </a:extLst>
            </p:cNvPr>
            <p:cNvSpPr/>
            <p:nvPr/>
          </p:nvSpPr>
          <p:spPr>
            <a:xfrm>
              <a:off x="6753312" y="44624"/>
              <a:ext cx="827980" cy="428481"/>
            </a:xfrm>
            <a:prstGeom prst="homePlate">
              <a:avLst>
                <a:gd name="adj" fmla="val 3961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sp>
        <p:nvSpPr>
          <p:cNvPr id="19" name="テキスト プレースホルダー 2">
            <a:extLst>
              <a:ext uri="{FF2B5EF4-FFF2-40B4-BE49-F238E27FC236}">
                <a16:creationId xmlns:a16="http://schemas.microsoft.com/office/drawing/2014/main" id="{127376E5-AEEA-43B0-A658-D79F11C8390C}"/>
              </a:ext>
            </a:extLst>
          </p:cNvPr>
          <p:cNvSpPr txBox="1">
            <a:spLocks/>
          </p:cNvSpPr>
          <p:nvPr/>
        </p:nvSpPr>
        <p:spPr>
          <a:xfrm>
            <a:off x="202630" y="595536"/>
            <a:ext cx="9505950" cy="526279"/>
          </a:xfrm>
          <a:prstGeom prst="rect">
            <a:avLst/>
          </a:prstGeom>
        </p:spPr>
        <p:txBody>
          <a:bodyPr vert="horz" lIns="91440" tIns="45720" rIns="91440" bIns="45720" rtlCol="0">
            <a:noAutofit/>
          </a:bodyPr>
          <a:lstStyle>
            <a:defPPr>
              <a:defRPr lang="en-US"/>
            </a:defPPr>
            <a:lvl1pPr marL="180000" indent="-180000" defTabSz="914400">
              <a:lnSpc>
                <a:spcPct val="90000"/>
              </a:lnSpc>
              <a:spcBef>
                <a:spcPts val="0"/>
              </a:spcBef>
              <a:spcAft>
                <a:spcPts val="600"/>
              </a:spcAft>
              <a:buFont typeface="Arial" panose="020B0604020202020204" pitchFamily="34" charset="0"/>
              <a:buChar char="•"/>
              <a:defRPr kumimoji="1" sz="2000" b="1">
                <a:solidFill>
                  <a:schemeClr val="tx2">
                    <a:lumMod val="50000"/>
                  </a:schemeClr>
                </a:solidFill>
              </a:defRPr>
            </a:lvl1pPr>
            <a:lvl2pPr marL="452438" indent="-273050" defTabSz="914400">
              <a:lnSpc>
                <a:spcPct val="90000"/>
              </a:lnSpc>
              <a:spcBef>
                <a:spcPts val="500"/>
              </a:spcBef>
              <a:buFont typeface="Meiryo UI" panose="020B0604030504040204" pitchFamily="50" charset="-128"/>
              <a:buChar char="—"/>
              <a:defRPr kumimoji="1" sz="1600"/>
            </a:lvl2pPr>
            <a:lvl3pPr marL="1143000" indent="-228600" defTabSz="914400">
              <a:lnSpc>
                <a:spcPct val="90000"/>
              </a:lnSpc>
              <a:spcBef>
                <a:spcPts val="500"/>
              </a:spcBef>
              <a:buFont typeface="Arial" panose="020B0604020202020204" pitchFamily="34" charset="0"/>
              <a:buChar char="•"/>
              <a:defRPr kumimoji="1" sz="1400"/>
            </a:lvl3pPr>
            <a:lvl4pPr marL="1600200" indent="-228600" defTabSz="914400">
              <a:lnSpc>
                <a:spcPct val="90000"/>
              </a:lnSpc>
              <a:spcBef>
                <a:spcPts val="500"/>
              </a:spcBef>
              <a:buFont typeface="Arial" panose="020B0604020202020204" pitchFamily="34" charset="0"/>
              <a:buChar char="•"/>
              <a:defRPr kumimoji="1" sz="1200"/>
            </a:lvl4pPr>
            <a:lvl5pPr indent="0" defTabSz="914400">
              <a:lnSpc>
                <a:spcPct val="90000"/>
              </a:lnSpc>
              <a:spcBef>
                <a:spcPts val="500"/>
              </a:spcBef>
              <a:buFont typeface="Arial" panose="020B0604020202020204" pitchFamily="34" charset="0"/>
              <a:buNone/>
              <a:defRPr kumimoji="1" sz="1200"/>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「活動」におけるシーティングの目標設定の例は以下の通りです。</a:t>
            </a:r>
          </a:p>
        </p:txBody>
      </p:sp>
      <p:pic>
        <p:nvPicPr>
          <p:cNvPr id="8" name="図 7">
            <a:extLst>
              <a:ext uri="{FF2B5EF4-FFF2-40B4-BE49-F238E27FC236}">
                <a16:creationId xmlns:a16="http://schemas.microsoft.com/office/drawing/2014/main" id="{0BE1ED99-516C-4884-A3DE-B5FDDFBC77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43109" y="4024090"/>
            <a:ext cx="3720386" cy="2114260"/>
          </a:xfrm>
          <a:prstGeom prst="rect">
            <a:avLst/>
          </a:prstGeom>
        </p:spPr>
      </p:pic>
      <p:pic>
        <p:nvPicPr>
          <p:cNvPr id="5" name="図 4">
            <a:extLst>
              <a:ext uri="{FF2B5EF4-FFF2-40B4-BE49-F238E27FC236}">
                <a16:creationId xmlns:a16="http://schemas.microsoft.com/office/drawing/2014/main" id="{7E58FB3C-3B02-41C7-B258-0881AE0E4034}"/>
              </a:ext>
            </a:extLst>
          </p:cNvPr>
          <p:cNvPicPr>
            <a:picLocks noChangeAspect="1"/>
          </p:cNvPicPr>
          <p:nvPr/>
        </p:nvPicPr>
        <p:blipFill>
          <a:blip r:embed="rId4"/>
          <a:stretch>
            <a:fillRect/>
          </a:stretch>
        </p:blipFill>
        <p:spPr>
          <a:xfrm>
            <a:off x="5535284" y="4017346"/>
            <a:ext cx="4188163" cy="2127748"/>
          </a:xfrm>
          <a:prstGeom prst="rect">
            <a:avLst/>
          </a:prstGeom>
        </p:spPr>
      </p:pic>
      <p:sp>
        <p:nvSpPr>
          <p:cNvPr id="20" name="テキスト ボックス 19">
            <a:extLst>
              <a:ext uri="{FF2B5EF4-FFF2-40B4-BE49-F238E27FC236}">
                <a16:creationId xmlns:a16="http://schemas.microsoft.com/office/drawing/2014/main" id="{C72C011E-161B-407A-8BE0-33057408DE78}"/>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2470217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en-US" altLang="ja-JP"/>
              <a:t>4.5</a:t>
            </a:r>
            <a:r>
              <a:rPr lang="ja-JP" altLang="en-US"/>
              <a:t>　手順③シーティングの実施</a:t>
            </a:r>
            <a:endParaRPr kumimoji="1" lang="ja-JP" altLang="en-US"/>
          </a:p>
        </p:txBody>
      </p:sp>
      <p:sp>
        <p:nvSpPr>
          <p:cNvPr id="14" name="Rectangle 4">
            <a:extLst>
              <a:ext uri="{FF2B5EF4-FFF2-40B4-BE49-F238E27FC236}">
                <a16:creationId xmlns:a16="http://schemas.microsoft.com/office/drawing/2014/main" id="{5226E247-69D2-46D6-A5BD-906E669D82DE}"/>
              </a:ext>
            </a:extLst>
          </p:cNvPr>
          <p:cNvSpPr>
            <a:spLocks noChangeArrowheads="1"/>
          </p:cNvSpPr>
          <p:nvPr/>
        </p:nvSpPr>
        <p:spPr bwMode="auto">
          <a:xfrm>
            <a:off x="200025" y="2382447"/>
            <a:ext cx="4536951" cy="2844316"/>
          </a:xfrm>
          <a:prstGeom prst="rect">
            <a:avLst/>
          </a:prstGeom>
          <a:solidFill>
            <a:schemeClr val="bg1"/>
          </a:solidFill>
          <a:ln w="9525">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anchor="ctr"/>
          <a:lstStyle/>
          <a:p>
            <a:pPr marL="342900" indent="-342900">
              <a:spcAft>
                <a:spcPts val="600"/>
              </a:spcAft>
              <a:buSzPct val="80000"/>
              <a:buFont typeface="Wingdings" panose="05000000000000000000" pitchFamily="2" charset="2"/>
              <a:buChar char="n"/>
            </a:pPr>
            <a:r>
              <a:rPr lang="ja-JP" altLang="en-US" sz="2000" dirty="0">
                <a:solidFill>
                  <a:schemeClr val="tx1"/>
                </a:solidFill>
              </a:rPr>
              <a:t>手順②「アセスメント」に基づき、</a:t>
            </a:r>
            <a:r>
              <a:rPr lang="ja-JP" altLang="en-US" sz="2000" b="1" dirty="0">
                <a:solidFill>
                  <a:srgbClr val="C00000"/>
                </a:solidFill>
              </a:rPr>
              <a:t>シーティングの実施プラン</a:t>
            </a:r>
            <a:r>
              <a:rPr lang="ja-JP" altLang="en-US" sz="2000" dirty="0">
                <a:solidFill>
                  <a:schemeClr val="tx1"/>
                </a:solidFill>
              </a:rPr>
              <a:t>を立て、実際にシーティングを実施</a:t>
            </a:r>
            <a:endParaRPr lang="en-US" altLang="ja-JP" sz="2000" dirty="0">
              <a:solidFill>
                <a:schemeClr val="tx1"/>
              </a:solidFill>
            </a:endParaRPr>
          </a:p>
          <a:p>
            <a:pPr marL="342900" indent="-342900">
              <a:spcAft>
                <a:spcPts val="600"/>
              </a:spcAft>
              <a:buSzPct val="80000"/>
              <a:buFont typeface="Wingdings" panose="05000000000000000000" pitchFamily="2" charset="2"/>
              <a:buChar char="n"/>
            </a:pPr>
            <a:r>
              <a:rPr lang="ja-JP" altLang="en-US" sz="2000" dirty="0">
                <a:solidFill>
                  <a:schemeClr val="tx1"/>
                </a:solidFill>
              </a:rPr>
              <a:t>実施にあたっては、日々の観察を通して状況を把握し、シーティング実施内容を変更していくという</a:t>
            </a:r>
            <a:r>
              <a:rPr lang="en-US" altLang="ja-JP" sz="2000" b="1" dirty="0">
                <a:solidFill>
                  <a:srgbClr val="C00000"/>
                </a:solidFill>
              </a:rPr>
              <a:t>PDCA</a:t>
            </a:r>
            <a:r>
              <a:rPr lang="ja-JP" altLang="en-US" sz="2000" b="1" dirty="0">
                <a:solidFill>
                  <a:srgbClr val="C00000"/>
                </a:solidFill>
              </a:rPr>
              <a:t>サイクル（</a:t>
            </a:r>
            <a:r>
              <a:rPr lang="en-US" altLang="ja-JP" sz="2000" b="1" dirty="0">
                <a:solidFill>
                  <a:srgbClr val="C00000"/>
                </a:solidFill>
              </a:rPr>
              <a:t>Plan</a:t>
            </a:r>
            <a:r>
              <a:rPr lang="ja-JP" altLang="en-US" sz="2000" b="1" dirty="0">
                <a:solidFill>
                  <a:srgbClr val="C00000"/>
                </a:solidFill>
              </a:rPr>
              <a:t>、</a:t>
            </a:r>
            <a:r>
              <a:rPr lang="en-US" altLang="ja-JP" sz="2000" b="1" dirty="0">
                <a:solidFill>
                  <a:srgbClr val="C00000"/>
                </a:solidFill>
              </a:rPr>
              <a:t>Do</a:t>
            </a:r>
            <a:r>
              <a:rPr lang="ja-JP" altLang="en-US" sz="2000" b="1" dirty="0">
                <a:solidFill>
                  <a:srgbClr val="C00000"/>
                </a:solidFill>
              </a:rPr>
              <a:t>、</a:t>
            </a:r>
            <a:r>
              <a:rPr lang="en-US" altLang="ja-JP" sz="2000" b="1" dirty="0">
                <a:solidFill>
                  <a:srgbClr val="C00000"/>
                </a:solidFill>
              </a:rPr>
              <a:t>Check</a:t>
            </a:r>
            <a:r>
              <a:rPr lang="ja-JP" altLang="en-US" sz="2000" b="1" dirty="0">
                <a:solidFill>
                  <a:srgbClr val="C00000"/>
                </a:solidFill>
              </a:rPr>
              <a:t>、</a:t>
            </a:r>
            <a:r>
              <a:rPr lang="en-US" altLang="ja-JP" sz="2000" b="1" dirty="0">
                <a:solidFill>
                  <a:srgbClr val="C00000"/>
                </a:solidFill>
              </a:rPr>
              <a:t>Action</a:t>
            </a:r>
            <a:r>
              <a:rPr lang="ja-JP" altLang="en-US" sz="2000" b="1" dirty="0">
                <a:solidFill>
                  <a:srgbClr val="C00000"/>
                </a:solidFill>
              </a:rPr>
              <a:t>）を回す</a:t>
            </a:r>
            <a:r>
              <a:rPr lang="ja-JP" altLang="en-US" sz="2000" dirty="0">
                <a:solidFill>
                  <a:schemeClr val="tx1"/>
                </a:solidFill>
              </a:rPr>
              <a:t>ことが必要不可欠となる</a:t>
            </a:r>
            <a:endParaRPr lang="en-US" altLang="ja-JP" sz="2000" dirty="0">
              <a:solidFill>
                <a:schemeClr val="tx1"/>
              </a:solidFill>
            </a:endParaRPr>
          </a:p>
        </p:txBody>
      </p:sp>
      <p:grpSp>
        <p:nvGrpSpPr>
          <p:cNvPr id="11" name="グループ化 10">
            <a:extLst>
              <a:ext uri="{FF2B5EF4-FFF2-40B4-BE49-F238E27FC236}">
                <a16:creationId xmlns:a16="http://schemas.microsoft.com/office/drawing/2014/main" id="{092DAF78-2D71-4208-AFC5-7325F5B0E66B}"/>
              </a:ext>
            </a:extLst>
          </p:cNvPr>
          <p:cNvGrpSpPr/>
          <p:nvPr/>
        </p:nvGrpSpPr>
        <p:grpSpPr>
          <a:xfrm>
            <a:off x="5745088" y="44624"/>
            <a:ext cx="4140460" cy="428481"/>
            <a:chOff x="6753312" y="44624"/>
            <a:chExt cx="3132236" cy="428481"/>
          </a:xfrm>
        </p:grpSpPr>
        <p:sp>
          <p:nvSpPr>
            <p:cNvPr id="12" name="矢印: 五方向 11">
              <a:extLst>
                <a:ext uri="{FF2B5EF4-FFF2-40B4-BE49-F238E27FC236}">
                  <a16:creationId xmlns:a16="http://schemas.microsoft.com/office/drawing/2014/main" id="{980F0E30-D81A-49BE-B774-EF322701CC76}"/>
                </a:ext>
              </a:extLst>
            </p:cNvPr>
            <p:cNvSpPr/>
            <p:nvPr/>
          </p:nvSpPr>
          <p:spPr>
            <a:xfrm>
              <a:off x="9057568" y="44624"/>
              <a:ext cx="827980" cy="428481"/>
            </a:xfrm>
            <a:prstGeom prst="homePlate">
              <a:avLst>
                <a:gd name="adj" fmla="val 31031"/>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④</a:t>
              </a:r>
              <a:endParaRPr kumimoji="1" lang="en-US" altLang="ja-JP" sz="1200" b="1">
                <a:solidFill>
                  <a:schemeClr val="bg1"/>
                </a:solidFill>
              </a:endParaRPr>
            </a:p>
            <a:p>
              <a:pPr algn="ctr">
                <a:lnSpc>
                  <a:spcPts val="1300"/>
                </a:lnSpc>
              </a:pPr>
              <a:r>
                <a:rPr kumimoji="1" lang="ja-JP" altLang="en-US" sz="1200" b="1">
                  <a:solidFill>
                    <a:schemeClr val="bg1"/>
                  </a:solidFill>
                </a:rPr>
                <a:t>観察</a:t>
              </a:r>
            </a:p>
          </p:txBody>
        </p:sp>
        <p:sp>
          <p:nvSpPr>
            <p:cNvPr id="19" name="矢印: 五方向 18">
              <a:extLst>
                <a:ext uri="{FF2B5EF4-FFF2-40B4-BE49-F238E27FC236}">
                  <a16:creationId xmlns:a16="http://schemas.microsoft.com/office/drawing/2014/main" id="{7F2C78CD-DAA3-4C46-8D1D-3B621B75DDEA}"/>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a:solidFill>
                  <a:schemeClr val="bg1"/>
                </a:solidFill>
              </a:endParaRPr>
            </a:p>
            <a:p>
              <a:pPr algn="ctr">
                <a:lnSpc>
                  <a:spcPts val="1300"/>
                </a:lnSpc>
              </a:pPr>
              <a:r>
                <a:rPr kumimoji="1" lang="ja-JP" altLang="en-US" sz="1200" b="1">
                  <a:solidFill>
                    <a:schemeClr val="bg1"/>
                  </a:solidFill>
                </a:rPr>
                <a:t>実施</a:t>
              </a:r>
            </a:p>
          </p:txBody>
        </p:sp>
        <p:sp>
          <p:nvSpPr>
            <p:cNvPr id="20" name="矢印: 五方向 19">
              <a:extLst>
                <a:ext uri="{FF2B5EF4-FFF2-40B4-BE49-F238E27FC236}">
                  <a16:creationId xmlns:a16="http://schemas.microsoft.com/office/drawing/2014/main" id="{8906D6CB-BF76-456F-ADAF-693AC4207DD3}"/>
                </a:ext>
              </a:extLst>
            </p:cNvPr>
            <p:cNvSpPr/>
            <p:nvPr/>
          </p:nvSpPr>
          <p:spPr>
            <a:xfrm>
              <a:off x="7521006" y="44624"/>
              <a:ext cx="827980" cy="428481"/>
            </a:xfrm>
            <a:prstGeom prst="homePlate">
              <a:avLst>
                <a:gd name="adj" fmla="val 33995"/>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a:solidFill>
                  <a:schemeClr val="bg1"/>
                </a:solidFill>
              </a:endParaRPr>
            </a:p>
            <a:p>
              <a:pPr algn="ctr">
                <a:lnSpc>
                  <a:spcPts val="1300"/>
                </a:lnSpc>
              </a:pPr>
              <a:r>
                <a:rPr kumimoji="1" lang="ja-JP" altLang="en-US" sz="1200" b="1">
                  <a:solidFill>
                    <a:schemeClr val="bg1"/>
                  </a:solidFill>
                </a:rPr>
                <a:t>アセスメント</a:t>
              </a:r>
            </a:p>
          </p:txBody>
        </p:sp>
        <p:sp>
          <p:nvSpPr>
            <p:cNvPr id="21" name="矢印: 五方向 20">
              <a:extLst>
                <a:ext uri="{FF2B5EF4-FFF2-40B4-BE49-F238E27FC236}">
                  <a16:creationId xmlns:a16="http://schemas.microsoft.com/office/drawing/2014/main" id="{D76E88EB-88BA-4522-A1BE-1701C390EB3C}"/>
                </a:ext>
              </a:extLst>
            </p:cNvPr>
            <p:cNvSpPr/>
            <p:nvPr/>
          </p:nvSpPr>
          <p:spPr>
            <a:xfrm>
              <a:off x="6753312" y="44624"/>
              <a:ext cx="827980" cy="428481"/>
            </a:xfrm>
            <a:prstGeom prst="homePlate">
              <a:avLst>
                <a:gd name="adj" fmla="val 3961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sp>
        <p:nvSpPr>
          <p:cNvPr id="13" name="正方形/長方形 12">
            <a:extLst>
              <a:ext uri="{FF2B5EF4-FFF2-40B4-BE49-F238E27FC236}">
                <a16:creationId xmlns:a16="http://schemas.microsoft.com/office/drawing/2014/main" id="{E0D9E7AD-B91D-4A61-830C-D6655C4C57FC}"/>
              </a:ext>
            </a:extLst>
          </p:cNvPr>
          <p:cNvSpPr/>
          <p:nvPr/>
        </p:nvSpPr>
        <p:spPr>
          <a:xfrm>
            <a:off x="200780" y="1596709"/>
            <a:ext cx="9502589" cy="5262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「アセスメントに基づいたシーティングの実施」の基本的な考え方</a:t>
            </a:r>
          </a:p>
        </p:txBody>
      </p:sp>
      <p:pic>
        <p:nvPicPr>
          <p:cNvPr id="3" name="図 2">
            <a:extLst>
              <a:ext uri="{FF2B5EF4-FFF2-40B4-BE49-F238E27FC236}">
                <a16:creationId xmlns:a16="http://schemas.microsoft.com/office/drawing/2014/main" id="{683AB238-74A4-4220-802D-71C671C6BEE6}"/>
              </a:ext>
            </a:extLst>
          </p:cNvPr>
          <p:cNvPicPr>
            <a:picLocks noChangeAspect="1"/>
          </p:cNvPicPr>
          <p:nvPr/>
        </p:nvPicPr>
        <p:blipFill>
          <a:blip r:embed="rId2"/>
          <a:stretch>
            <a:fillRect/>
          </a:stretch>
        </p:blipFill>
        <p:spPr>
          <a:xfrm>
            <a:off x="4831968" y="2382446"/>
            <a:ext cx="4950342" cy="2844316"/>
          </a:xfrm>
          <a:prstGeom prst="rect">
            <a:avLst/>
          </a:prstGeom>
        </p:spPr>
      </p:pic>
      <p:sp>
        <p:nvSpPr>
          <p:cNvPr id="15" name="テキスト プレースホルダー 2">
            <a:extLst>
              <a:ext uri="{FF2B5EF4-FFF2-40B4-BE49-F238E27FC236}">
                <a16:creationId xmlns:a16="http://schemas.microsoft.com/office/drawing/2014/main" id="{7C07CAFB-5969-4B98-B146-C341DD6BABD0}"/>
              </a:ext>
            </a:extLst>
          </p:cNvPr>
          <p:cNvSpPr txBox="1">
            <a:spLocks/>
          </p:cNvSpPr>
          <p:nvPr/>
        </p:nvSpPr>
        <p:spPr>
          <a:xfrm>
            <a:off x="202630" y="595536"/>
            <a:ext cx="9505950" cy="526279"/>
          </a:xfrm>
          <a:prstGeom prst="rect">
            <a:avLst/>
          </a:prstGeom>
        </p:spPr>
        <p:txBody>
          <a:bodyPr vert="horz" lIns="91440" tIns="45720" rIns="91440" bIns="45720" rtlCol="0">
            <a:noAutofit/>
          </a:bodyPr>
          <a:lstStyle>
            <a:defPPr>
              <a:defRPr lang="en-US"/>
            </a:defPPr>
            <a:lvl1pPr marL="180000" indent="-180000" defTabSz="914400">
              <a:lnSpc>
                <a:spcPct val="90000"/>
              </a:lnSpc>
              <a:spcBef>
                <a:spcPts val="0"/>
              </a:spcBef>
              <a:spcAft>
                <a:spcPts val="600"/>
              </a:spcAft>
              <a:buFont typeface="Arial" panose="020B0604020202020204" pitchFamily="34" charset="0"/>
              <a:buChar char="•"/>
              <a:defRPr kumimoji="1" sz="2000" b="1">
                <a:solidFill>
                  <a:schemeClr val="tx2">
                    <a:lumMod val="50000"/>
                  </a:schemeClr>
                </a:solidFill>
              </a:defRPr>
            </a:lvl1pPr>
            <a:lvl2pPr marL="452438" indent="-273050" defTabSz="914400">
              <a:lnSpc>
                <a:spcPct val="90000"/>
              </a:lnSpc>
              <a:spcBef>
                <a:spcPts val="500"/>
              </a:spcBef>
              <a:buFont typeface="Meiryo UI" panose="020B0604030504040204" pitchFamily="50" charset="-128"/>
              <a:buChar char="—"/>
              <a:defRPr kumimoji="1" sz="1600"/>
            </a:lvl2pPr>
            <a:lvl3pPr marL="1143000" indent="-228600" defTabSz="914400">
              <a:lnSpc>
                <a:spcPct val="90000"/>
              </a:lnSpc>
              <a:spcBef>
                <a:spcPts val="500"/>
              </a:spcBef>
              <a:buFont typeface="Arial" panose="020B0604020202020204" pitchFamily="34" charset="0"/>
              <a:buChar char="•"/>
              <a:defRPr kumimoji="1" sz="1400"/>
            </a:lvl3pPr>
            <a:lvl4pPr marL="1600200" indent="-228600" defTabSz="914400">
              <a:lnSpc>
                <a:spcPct val="90000"/>
              </a:lnSpc>
              <a:spcBef>
                <a:spcPts val="500"/>
              </a:spcBef>
              <a:buFont typeface="Arial" panose="020B0604020202020204" pitchFamily="34" charset="0"/>
              <a:buChar char="•"/>
              <a:defRPr kumimoji="1" sz="1200"/>
            </a:lvl4pPr>
            <a:lvl5pPr indent="0" defTabSz="914400">
              <a:lnSpc>
                <a:spcPct val="90000"/>
              </a:lnSpc>
              <a:spcBef>
                <a:spcPts val="500"/>
              </a:spcBef>
              <a:buFont typeface="Arial" panose="020B0604020202020204" pitchFamily="34" charset="0"/>
              <a:buNone/>
              <a:defRPr kumimoji="1" sz="1200"/>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シーティングは、</a:t>
            </a:r>
            <a:r>
              <a:rPr lang="en-US" altLang="ja-JP"/>
              <a:t>PDCA</a:t>
            </a:r>
            <a:r>
              <a:rPr lang="ja-JP" altLang="en-US"/>
              <a:t>サイクルを回しながら実施していくことが重要です。</a:t>
            </a:r>
          </a:p>
        </p:txBody>
      </p:sp>
      <p:sp>
        <p:nvSpPr>
          <p:cNvPr id="16" name="テキスト ボックス 15">
            <a:extLst>
              <a:ext uri="{FF2B5EF4-FFF2-40B4-BE49-F238E27FC236}">
                <a16:creationId xmlns:a16="http://schemas.microsoft.com/office/drawing/2014/main" id="{585C46EE-53CF-4EAA-A10E-D1753DEE3455}"/>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214132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7" y="136843"/>
            <a:ext cx="6481636" cy="369332"/>
          </a:xfrm>
        </p:spPr>
        <p:txBody>
          <a:bodyPr/>
          <a:lstStyle/>
          <a:p>
            <a:r>
              <a:rPr lang="en-US" altLang="ja-JP"/>
              <a:t>4.5</a:t>
            </a:r>
            <a:r>
              <a:rPr lang="ja-JP" altLang="en-US"/>
              <a:t>　手順③シーティングの実施</a:t>
            </a:r>
            <a:endParaRPr kumimoji="1" lang="ja-JP" altLang="en-US"/>
          </a:p>
        </p:txBody>
      </p:sp>
      <p:grpSp>
        <p:nvGrpSpPr>
          <p:cNvPr id="26" name="グループ化 25">
            <a:extLst>
              <a:ext uri="{FF2B5EF4-FFF2-40B4-BE49-F238E27FC236}">
                <a16:creationId xmlns:a16="http://schemas.microsoft.com/office/drawing/2014/main" id="{FE7FC64E-F761-43E9-AA34-8D3CCC0B1885}"/>
              </a:ext>
            </a:extLst>
          </p:cNvPr>
          <p:cNvGrpSpPr/>
          <p:nvPr/>
        </p:nvGrpSpPr>
        <p:grpSpPr>
          <a:xfrm>
            <a:off x="5745088" y="44624"/>
            <a:ext cx="4140460" cy="428481"/>
            <a:chOff x="6753312" y="44624"/>
            <a:chExt cx="3132236" cy="428481"/>
          </a:xfrm>
        </p:grpSpPr>
        <p:sp>
          <p:nvSpPr>
            <p:cNvPr id="28" name="矢印: 五方向 27">
              <a:extLst>
                <a:ext uri="{FF2B5EF4-FFF2-40B4-BE49-F238E27FC236}">
                  <a16:creationId xmlns:a16="http://schemas.microsoft.com/office/drawing/2014/main" id="{523A7169-D113-46C9-A28F-14ACB43DADDE}"/>
                </a:ext>
              </a:extLst>
            </p:cNvPr>
            <p:cNvSpPr/>
            <p:nvPr/>
          </p:nvSpPr>
          <p:spPr>
            <a:xfrm>
              <a:off x="9057568" y="44624"/>
              <a:ext cx="827980" cy="428481"/>
            </a:xfrm>
            <a:prstGeom prst="homePlate">
              <a:avLst>
                <a:gd name="adj" fmla="val 31031"/>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④</a:t>
              </a:r>
              <a:endParaRPr kumimoji="1" lang="en-US" altLang="ja-JP" sz="1200" b="1">
                <a:solidFill>
                  <a:schemeClr val="bg1"/>
                </a:solidFill>
              </a:endParaRPr>
            </a:p>
            <a:p>
              <a:pPr algn="ctr">
                <a:lnSpc>
                  <a:spcPts val="1300"/>
                </a:lnSpc>
              </a:pPr>
              <a:r>
                <a:rPr kumimoji="1" lang="ja-JP" altLang="en-US" sz="1200" b="1">
                  <a:solidFill>
                    <a:schemeClr val="bg1"/>
                  </a:solidFill>
                </a:rPr>
                <a:t>観察</a:t>
              </a:r>
            </a:p>
          </p:txBody>
        </p:sp>
        <p:sp>
          <p:nvSpPr>
            <p:cNvPr id="29" name="矢印: 五方向 28">
              <a:extLst>
                <a:ext uri="{FF2B5EF4-FFF2-40B4-BE49-F238E27FC236}">
                  <a16:creationId xmlns:a16="http://schemas.microsoft.com/office/drawing/2014/main" id="{870B292C-4E2B-49D1-AF8D-73530A541EBD}"/>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a:solidFill>
                  <a:schemeClr val="bg1"/>
                </a:solidFill>
              </a:endParaRPr>
            </a:p>
            <a:p>
              <a:pPr algn="ctr">
                <a:lnSpc>
                  <a:spcPts val="1300"/>
                </a:lnSpc>
              </a:pPr>
              <a:r>
                <a:rPr kumimoji="1" lang="ja-JP" altLang="en-US" sz="1200" b="1">
                  <a:solidFill>
                    <a:schemeClr val="bg1"/>
                  </a:solidFill>
                </a:rPr>
                <a:t>実施</a:t>
              </a:r>
            </a:p>
          </p:txBody>
        </p:sp>
        <p:sp>
          <p:nvSpPr>
            <p:cNvPr id="30" name="矢印: 五方向 29">
              <a:extLst>
                <a:ext uri="{FF2B5EF4-FFF2-40B4-BE49-F238E27FC236}">
                  <a16:creationId xmlns:a16="http://schemas.microsoft.com/office/drawing/2014/main" id="{BC186992-6A03-454E-85D3-525B1921C6D1}"/>
                </a:ext>
              </a:extLst>
            </p:cNvPr>
            <p:cNvSpPr/>
            <p:nvPr/>
          </p:nvSpPr>
          <p:spPr>
            <a:xfrm>
              <a:off x="7521006" y="44624"/>
              <a:ext cx="827980" cy="428481"/>
            </a:xfrm>
            <a:prstGeom prst="homePlate">
              <a:avLst>
                <a:gd name="adj" fmla="val 33995"/>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a:solidFill>
                  <a:schemeClr val="bg1"/>
                </a:solidFill>
              </a:endParaRPr>
            </a:p>
            <a:p>
              <a:pPr algn="ctr">
                <a:lnSpc>
                  <a:spcPts val="1300"/>
                </a:lnSpc>
              </a:pPr>
              <a:r>
                <a:rPr kumimoji="1" lang="ja-JP" altLang="en-US" sz="1200" b="1">
                  <a:solidFill>
                    <a:schemeClr val="bg1"/>
                  </a:solidFill>
                </a:rPr>
                <a:t>アセスメント</a:t>
              </a:r>
            </a:p>
          </p:txBody>
        </p:sp>
        <p:sp>
          <p:nvSpPr>
            <p:cNvPr id="31" name="矢印: 五方向 30">
              <a:extLst>
                <a:ext uri="{FF2B5EF4-FFF2-40B4-BE49-F238E27FC236}">
                  <a16:creationId xmlns:a16="http://schemas.microsoft.com/office/drawing/2014/main" id="{B675B908-651D-4EEB-96E6-A92CE81221BA}"/>
                </a:ext>
              </a:extLst>
            </p:cNvPr>
            <p:cNvSpPr/>
            <p:nvPr/>
          </p:nvSpPr>
          <p:spPr>
            <a:xfrm>
              <a:off x="6753312" y="44624"/>
              <a:ext cx="827980" cy="428481"/>
            </a:xfrm>
            <a:prstGeom prst="homePlate">
              <a:avLst>
                <a:gd name="adj" fmla="val 3961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sp>
        <p:nvSpPr>
          <p:cNvPr id="24" name="正方形/長方形 23">
            <a:extLst>
              <a:ext uri="{FF2B5EF4-FFF2-40B4-BE49-F238E27FC236}">
                <a16:creationId xmlns:a16="http://schemas.microsoft.com/office/drawing/2014/main" id="{A7960BC8-7F5B-4E98-8151-E1FD851B486F}"/>
              </a:ext>
            </a:extLst>
          </p:cNvPr>
          <p:cNvSpPr/>
          <p:nvPr/>
        </p:nvSpPr>
        <p:spPr>
          <a:xfrm>
            <a:off x="2072677" y="1016732"/>
            <a:ext cx="7632000" cy="936000"/>
          </a:xfrm>
          <a:prstGeom prst="rect">
            <a:avLst/>
          </a:prstGeom>
          <a:noFill/>
          <a:ln w="9525">
            <a:solidFill>
              <a:schemeClr val="accent4">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defTabSz="914400">
              <a:lnSpc>
                <a:spcPct val="120000"/>
              </a:lnSpc>
              <a:buFont typeface="Wingdings" panose="05000000000000000000" pitchFamily="2" charset="2"/>
              <a:buChar char="n"/>
              <a:defRPr/>
            </a:pPr>
            <a:r>
              <a:rPr kumimoji="1" lang="ja-JP" altLang="en-US"/>
              <a:t>シーティングの実施計画を日々のスケジュールに落とし込む際に、</a:t>
            </a:r>
            <a:r>
              <a:rPr kumimoji="1" lang="ja-JP" altLang="en-US" b="1">
                <a:solidFill>
                  <a:srgbClr val="C00000"/>
                </a:solidFill>
              </a:rPr>
              <a:t>高齢者の日々の様子を看護師やリハビリテーション専門職等に情報共有する</a:t>
            </a:r>
            <a:r>
              <a:rPr kumimoji="1" lang="ja-JP" altLang="en-US"/>
              <a:t>役割を担う</a:t>
            </a:r>
          </a:p>
        </p:txBody>
      </p:sp>
      <p:sp>
        <p:nvSpPr>
          <p:cNvPr id="27" name="正方形/長方形 26">
            <a:extLst>
              <a:ext uri="{FF2B5EF4-FFF2-40B4-BE49-F238E27FC236}">
                <a16:creationId xmlns:a16="http://schemas.microsoft.com/office/drawing/2014/main" id="{13F48600-7E4E-4E5E-912A-ED40BE0A834A}"/>
              </a:ext>
            </a:extLst>
          </p:cNvPr>
          <p:cNvSpPr/>
          <p:nvPr/>
        </p:nvSpPr>
        <p:spPr>
          <a:xfrm>
            <a:off x="452668" y="1016732"/>
            <a:ext cx="1512000"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a:solidFill>
                  <a:schemeClr val="tx1"/>
                </a:solidFill>
                <a:latin typeface="Meiryo UI" panose="020B0604030504040204" pitchFamily="50" charset="-128"/>
                <a:ea typeface="Meiryo UI" panose="020B0604030504040204" pitchFamily="50" charset="-128"/>
              </a:rPr>
              <a:t>Plan</a:t>
            </a:r>
            <a:endParaRPr kumimoji="1" lang="ja-JP" altLang="en-US" sz="2400" b="1">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5DEC005-2DB3-482E-A99D-DFED16EB3FC5}"/>
              </a:ext>
            </a:extLst>
          </p:cNvPr>
          <p:cNvSpPr/>
          <p:nvPr/>
        </p:nvSpPr>
        <p:spPr>
          <a:xfrm>
            <a:off x="2072677" y="600689"/>
            <a:ext cx="7632000" cy="3693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latin typeface="Meiryo UI" panose="020B0604030504040204" pitchFamily="50" charset="-128"/>
                <a:ea typeface="Meiryo UI" panose="020B0604030504040204" pitchFamily="50" charset="-128"/>
              </a:rPr>
              <a:t>介護職員の役割とポイント</a:t>
            </a:r>
          </a:p>
        </p:txBody>
      </p:sp>
      <p:sp>
        <p:nvSpPr>
          <p:cNvPr id="14" name="正方形/長方形 13">
            <a:extLst>
              <a:ext uri="{FF2B5EF4-FFF2-40B4-BE49-F238E27FC236}">
                <a16:creationId xmlns:a16="http://schemas.microsoft.com/office/drawing/2014/main" id="{1D686E20-AA3B-4F9E-BBAA-A144A2186E02}"/>
              </a:ext>
            </a:extLst>
          </p:cNvPr>
          <p:cNvSpPr/>
          <p:nvPr/>
        </p:nvSpPr>
        <p:spPr>
          <a:xfrm>
            <a:off x="465368" y="599995"/>
            <a:ext cx="1499299" cy="3693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latin typeface="Meiryo UI" panose="020B0604030504040204" pitchFamily="50" charset="-128"/>
                <a:ea typeface="Meiryo UI" panose="020B0604030504040204" pitchFamily="50" charset="-128"/>
              </a:rPr>
              <a:t>プロセス</a:t>
            </a:r>
          </a:p>
        </p:txBody>
      </p:sp>
      <p:sp>
        <p:nvSpPr>
          <p:cNvPr id="16" name="正方形/長方形 15">
            <a:extLst>
              <a:ext uri="{FF2B5EF4-FFF2-40B4-BE49-F238E27FC236}">
                <a16:creationId xmlns:a16="http://schemas.microsoft.com/office/drawing/2014/main" id="{15B803F7-F3B5-48CB-B3E3-0898686A50D7}"/>
              </a:ext>
            </a:extLst>
          </p:cNvPr>
          <p:cNvSpPr/>
          <p:nvPr/>
        </p:nvSpPr>
        <p:spPr>
          <a:xfrm>
            <a:off x="452668" y="2024880"/>
            <a:ext cx="1512000" cy="158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a:solidFill>
                  <a:schemeClr val="tx1"/>
                </a:solidFill>
                <a:latin typeface="Meiryo UI" panose="020B0604030504040204" pitchFamily="50" charset="-128"/>
                <a:ea typeface="Meiryo UI" panose="020B0604030504040204" pitchFamily="50" charset="-128"/>
              </a:rPr>
              <a:t>Do</a:t>
            </a:r>
            <a:endParaRPr kumimoji="1" lang="ja-JP" altLang="en-US" sz="2400" b="1">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C82C2D78-50AB-494C-8478-D674E73F734B}"/>
              </a:ext>
            </a:extLst>
          </p:cNvPr>
          <p:cNvSpPr/>
          <p:nvPr/>
        </p:nvSpPr>
        <p:spPr>
          <a:xfrm>
            <a:off x="452668" y="3681028"/>
            <a:ext cx="1512000" cy="122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a:solidFill>
                  <a:schemeClr val="tx1"/>
                </a:solidFill>
                <a:latin typeface="Meiryo UI" panose="020B0604030504040204" pitchFamily="50" charset="-128"/>
                <a:ea typeface="Meiryo UI" panose="020B0604030504040204" pitchFamily="50" charset="-128"/>
              </a:rPr>
              <a:t>Check</a:t>
            </a:r>
            <a:endParaRPr kumimoji="1" lang="ja-JP" altLang="en-US" sz="2400" b="1">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10D27E05-85E1-4201-B0D8-CEF707AA6C9B}"/>
              </a:ext>
            </a:extLst>
          </p:cNvPr>
          <p:cNvSpPr/>
          <p:nvPr/>
        </p:nvSpPr>
        <p:spPr>
          <a:xfrm>
            <a:off x="452668" y="4977176"/>
            <a:ext cx="1512000" cy="122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a:solidFill>
                  <a:schemeClr val="tx1"/>
                </a:solidFill>
                <a:latin typeface="Meiryo UI" panose="020B0604030504040204" pitchFamily="50" charset="-128"/>
                <a:ea typeface="Meiryo UI" panose="020B0604030504040204" pitchFamily="50" charset="-128"/>
              </a:rPr>
              <a:t>Action</a:t>
            </a:r>
            <a:endParaRPr kumimoji="1" lang="ja-JP" altLang="en-US" sz="2400" b="1">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B85B097-5B98-4F67-88FB-45AC5F99C690}"/>
              </a:ext>
            </a:extLst>
          </p:cNvPr>
          <p:cNvSpPr/>
          <p:nvPr/>
        </p:nvSpPr>
        <p:spPr>
          <a:xfrm>
            <a:off x="2072677" y="2024844"/>
            <a:ext cx="7632000" cy="1584000"/>
          </a:xfrm>
          <a:prstGeom prst="rect">
            <a:avLst/>
          </a:prstGeom>
          <a:noFill/>
          <a:ln w="9525">
            <a:solidFill>
              <a:schemeClr val="accent4">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defTabSz="914400">
              <a:lnSpc>
                <a:spcPct val="120000"/>
              </a:lnSpc>
              <a:buFont typeface="Wingdings" panose="05000000000000000000" pitchFamily="2" charset="2"/>
              <a:buChar char="n"/>
              <a:defRPr/>
            </a:pPr>
            <a:r>
              <a:rPr kumimoji="1" lang="ja-JP" altLang="en-US"/>
              <a:t>リハビリテーション専門職等とともに、</a:t>
            </a:r>
            <a:r>
              <a:rPr kumimoji="1" lang="ja-JP" altLang="en-US" b="1">
                <a:solidFill>
                  <a:srgbClr val="C00000"/>
                </a:solidFill>
              </a:rPr>
              <a:t>日々の生活でシーティングを実施</a:t>
            </a:r>
            <a:endParaRPr kumimoji="1" lang="en-US" altLang="ja-JP">
              <a:solidFill>
                <a:srgbClr val="C00000"/>
              </a:solidFill>
            </a:endParaRPr>
          </a:p>
          <a:p>
            <a:pPr marL="342900" lvl="0" indent="-342900" algn="just" defTabSz="914400">
              <a:lnSpc>
                <a:spcPct val="120000"/>
              </a:lnSpc>
              <a:buFont typeface="Wingdings" panose="05000000000000000000" pitchFamily="2" charset="2"/>
              <a:buChar char="n"/>
              <a:defRPr/>
            </a:pPr>
            <a:r>
              <a:rPr kumimoji="1" lang="ja-JP" altLang="en-US"/>
              <a:t>シーティングの</a:t>
            </a:r>
            <a:r>
              <a:rPr kumimoji="1" lang="ja-JP" altLang="en-US" b="1">
                <a:solidFill>
                  <a:srgbClr val="C00000"/>
                </a:solidFill>
              </a:rPr>
              <a:t>実施方法等を介護職員間で共有</a:t>
            </a:r>
            <a:endParaRPr kumimoji="1" lang="en-US" altLang="ja-JP">
              <a:solidFill>
                <a:srgbClr val="C00000"/>
              </a:solidFill>
            </a:endParaRPr>
          </a:p>
          <a:p>
            <a:pPr marL="342900" lvl="0" indent="-342900" algn="just" defTabSz="914400">
              <a:lnSpc>
                <a:spcPct val="120000"/>
              </a:lnSpc>
              <a:buFont typeface="Wingdings" panose="05000000000000000000" pitchFamily="2" charset="2"/>
              <a:buChar char="n"/>
              <a:defRPr/>
            </a:pPr>
            <a:r>
              <a:rPr kumimoji="1" lang="ja-JP" altLang="en-US"/>
              <a:t>日々の様子を観察し、</a:t>
            </a:r>
            <a:r>
              <a:rPr kumimoji="1" lang="ja-JP" altLang="en-US" b="1">
                <a:solidFill>
                  <a:srgbClr val="C00000"/>
                </a:solidFill>
              </a:rPr>
              <a:t>変化に気づいた場合は、必要に応じてリハビリテーション専門職に情報を共有</a:t>
            </a:r>
          </a:p>
        </p:txBody>
      </p:sp>
      <p:sp>
        <p:nvSpPr>
          <p:cNvPr id="21" name="正方形/長方形 20">
            <a:extLst>
              <a:ext uri="{FF2B5EF4-FFF2-40B4-BE49-F238E27FC236}">
                <a16:creationId xmlns:a16="http://schemas.microsoft.com/office/drawing/2014/main" id="{A6EAC606-913F-4CE5-8B2D-ED146B185F3D}"/>
              </a:ext>
            </a:extLst>
          </p:cNvPr>
          <p:cNvSpPr/>
          <p:nvPr/>
        </p:nvSpPr>
        <p:spPr>
          <a:xfrm>
            <a:off x="2072677" y="3681176"/>
            <a:ext cx="7632000" cy="2520000"/>
          </a:xfrm>
          <a:prstGeom prst="rect">
            <a:avLst/>
          </a:prstGeom>
          <a:noFill/>
          <a:ln w="9525">
            <a:solidFill>
              <a:schemeClr val="accent4">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defTabSz="914400">
              <a:lnSpc>
                <a:spcPct val="120000"/>
              </a:lnSpc>
              <a:buFont typeface="Wingdings" panose="05000000000000000000" pitchFamily="2" charset="2"/>
              <a:buChar char="n"/>
              <a:defRPr/>
            </a:pPr>
            <a:r>
              <a:rPr kumimoji="1" lang="ja-JP" altLang="en-US"/>
              <a:t>シーティング実施後の変化を観察し、</a:t>
            </a:r>
            <a:r>
              <a:rPr kumimoji="1" lang="ja-JP" altLang="en-US" b="1">
                <a:solidFill>
                  <a:srgbClr val="C00000"/>
                </a:solidFill>
              </a:rPr>
              <a:t>日常生活場面での目標達成度を確認</a:t>
            </a:r>
            <a:r>
              <a:rPr kumimoji="1" lang="ja-JP" altLang="en-US"/>
              <a:t>し、その結果を</a:t>
            </a:r>
            <a:r>
              <a:rPr kumimoji="1" lang="ja-JP" altLang="en-US" b="1">
                <a:solidFill>
                  <a:srgbClr val="C00000"/>
                </a:solidFill>
              </a:rPr>
              <a:t>リハビリテーション専門職等に共有</a:t>
            </a:r>
            <a:r>
              <a:rPr kumimoji="1" lang="ja-JP" altLang="en-US"/>
              <a:t>する</a:t>
            </a:r>
            <a:endParaRPr kumimoji="1" lang="en-US" altLang="ja-JP"/>
          </a:p>
          <a:p>
            <a:pPr marL="342900" lvl="0" indent="-342900" algn="just" defTabSz="914400">
              <a:lnSpc>
                <a:spcPct val="120000"/>
              </a:lnSpc>
              <a:buFont typeface="Wingdings" panose="05000000000000000000" pitchFamily="2" charset="2"/>
              <a:buChar char="n"/>
              <a:defRPr/>
            </a:pPr>
            <a:r>
              <a:rPr kumimoji="1" lang="ja-JP" altLang="en-US"/>
              <a:t>シーティング実施内容が変更された場合は、介護職員同士で情報共有する</a:t>
            </a:r>
            <a:endParaRPr kumimoji="1" lang="en-US" altLang="ja-JP"/>
          </a:p>
          <a:p>
            <a:pPr marL="342900" lvl="0" indent="-342900" algn="just" defTabSz="914400">
              <a:lnSpc>
                <a:spcPct val="120000"/>
              </a:lnSpc>
              <a:buClr>
                <a:schemeClr val="tx1"/>
              </a:buClr>
              <a:buFont typeface="Wingdings" panose="05000000000000000000" pitchFamily="2" charset="2"/>
              <a:buChar char="n"/>
              <a:defRPr/>
            </a:pPr>
            <a:r>
              <a:rPr kumimoji="1" lang="ja-JP" altLang="en-US" b="1">
                <a:solidFill>
                  <a:srgbClr val="C00000"/>
                </a:solidFill>
              </a:rPr>
              <a:t>目標が達成</a:t>
            </a:r>
            <a:r>
              <a:rPr kumimoji="1" lang="ja-JP" altLang="en-US"/>
              <a:t>したことが確認された場合は、</a:t>
            </a:r>
            <a:r>
              <a:rPr kumimoji="1" lang="ja-JP" altLang="en-US" b="1">
                <a:solidFill>
                  <a:srgbClr val="C00000"/>
                </a:solidFill>
              </a:rPr>
              <a:t>継続的な観察に移行</a:t>
            </a:r>
          </a:p>
          <a:p>
            <a:pPr marL="342900" lvl="0" indent="-342900" algn="just" defTabSz="914400">
              <a:lnSpc>
                <a:spcPct val="120000"/>
              </a:lnSpc>
              <a:buClr>
                <a:schemeClr val="tx1"/>
              </a:buClr>
              <a:buFont typeface="Wingdings" panose="05000000000000000000" pitchFamily="2" charset="2"/>
              <a:buChar char="n"/>
              <a:defRPr/>
            </a:pPr>
            <a:r>
              <a:rPr kumimoji="1" lang="ja-JP" altLang="en-US" b="1">
                <a:solidFill>
                  <a:srgbClr val="C00000"/>
                </a:solidFill>
              </a:rPr>
              <a:t>目標が未達成</a:t>
            </a:r>
            <a:r>
              <a:rPr kumimoji="1" lang="ja-JP" altLang="en-US"/>
              <a:t>であった場合や、</a:t>
            </a:r>
            <a:r>
              <a:rPr kumimoji="1" lang="ja-JP" altLang="en-US" b="1">
                <a:solidFill>
                  <a:srgbClr val="C00000"/>
                </a:solidFill>
              </a:rPr>
              <a:t>シーティング実施内容に修正が必要</a:t>
            </a:r>
            <a:r>
              <a:rPr kumimoji="1" lang="ja-JP" altLang="en-US"/>
              <a:t>である場合は、</a:t>
            </a:r>
            <a:r>
              <a:rPr kumimoji="1" lang="ja-JP" altLang="en-US" b="1">
                <a:solidFill>
                  <a:srgbClr val="C00000"/>
                </a:solidFill>
              </a:rPr>
              <a:t>再びアセスメント</a:t>
            </a:r>
            <a:r>
              <a:rPr kumimoji="1" lang="ja-JP" altLang="en-US"/>
              <a:t>を行い、シーティング</a:t>
            </a:r>
            <a:r>
              <a:rPr kumimoji="1" lang="ja-JP" altLang="en-US" b="1">
                <a:solidFill>
                  <a:srgbClr val="C00000"/>
                </a:solidFill>
              </a:rPr>
              <a:t>実施の具体的な方法について再度検討</a:t>
            </a:r>
            <a:r>
              <a:rPr kumimoji="1" lang="ja-JP" altLang="en-US"/>
              <a:t>する</a:t>
            </a:r>
          </a:p>
        </p:txBody>
      </p:sp>
      <p:sp>
        <p:nvSpPr>
          <p:cNvPr id="22" name="二等辺三角形 21">
            <a:extLst>
              <a:ext uri="{FF2B5EF4-FFF2-40B4-BE49-F238E27FC236}">
                <a16:creationId xmlns:a16="http://schemas.microsoft.com/office/drawing/2014/main" id="{DE98F582-6E7F-41E0-96FE-C2EC56CACCFA}"/>
              </a:ext>
            </a:extLst>
          </p:cNvPr>
          <p:cNvSpPr/>
          <p:nvPr/>
        </p:nvSpPr>
        <p:spPr>
          <a:xfrm rot="10800000">
            <a:off x="812623" y="3573016"/>
            <a:ext cx="792090" cy="217174"/>
          </a:xfrm>
          <a:prstGeom prst="triangle">
            <a:avLst/>
          </a:prstGeom>
          <a:solidFill>
            <a:schemeClr val="bg2">
              <a:lumMod val="9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a:solidFill>
                <a:schemeClr val="bg1"/>
              </a:solidFill>
            </a:endParaRPr>
          </a:p>
        </p:txBody>
      </p:sp>
      <p:sp>
        <p:nvSpPr>
          <p:cNvPr id="23" name="二等辺三角形 22">
            <a:extLst>
              <a:ext uri="{FF2B5EF4-FFF2-40B4-BE49-F238E27FC236}">
                <a16:creationId xmlns:a16="http://schemas.microsoft.com/office/drawing/2014/main" id="{B872B069-03A3-4E7B-8A1D-5E823FC58BF0}"/>
              </a:ext>
            </a:extLst>
          </p:cNvPr>
          <p:cNvSpPr/>
          <p:nvPr/>
        </p:nvSpPr>
        <p:spPr>
          <a:xfrm rot="10800000">
            <a:off x="812623" y="4868010"/>
            <a:ext cx="792090" cy="217174"/>
          </a:xfrm>
          <a:prstGeom prst="triangle">
            <a:avLst/>
          </a:prstGeom>
          <a:solidFill>
            <a:schemeClr val="bg2">
              <a:lumMod val="9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a:solidFill>
                <a:schemeClr val="bg1"/>
              </a:solidFill>
            </a:endParaRPr>
          </a:p>
        </p:txBody>
      </p:sp>
      <p:sp>
        <p:nvSpPr>
          <p:cNvPr id="25" name="二等辺三角形 24">
            <a:extLst>
              <a:ext uri="{FF2B5EF4-FFF2-40B4-BE49-F238E27FC236}">
                <a16:creationId xmlns:a16="http://schemas.microsoft.com/office/drawing/2014/main" id="{384FDE9A-81D1-4045-8F83-2EA346C824D5}"/>
              </a:ext>
            </a:extLst>
          </p:cNvPr>
          <p:cNvSpPr/>
          <p:nvPr/>
        </p:nvSpPr>
        <p:spPr>
          <a:xfrm rot="10800000">
            <a:off x="812624" y="1915682"/>
            <a:ext cx="792090" cy="217174"/>
          </a:xfrm>
          <a:prstGeom prst="triangle">
            <a:avLst/>
          </a:prstGeom>
          <a:solidFill>
            <a:schemeClr val="bg2">
              <a:lumMod val="9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a:solidFill>
                <a:schemeClr val="bg1"/>
              </a:solidFill>
            </a:endParaRPr>
          </a:p>
        </p:txBody>
      </p:sp>
      <p:cxnSp>
        <p:nvCxnSpPr>
          <p:cNvPr id="4" name="コネクタ: カギ線 3">
            <a:extLst>
              <a:ext uri="{FF2B5EF4-FFF2-40B4-BE49-F238E27FC236}">
                <a16:creationId xmlns:a16="http://schemas.microsoft.com/office/drawing/2014/main" id="{8998D046-87B4-40A8-A6DD-98D0C136CCCC}"/>
              </a:ext>
            </a:extLst>
          </p:cNvPr>
          <p:cNvCxnSpPr>
            <a:cxnSpLocks/>
            <a:stCxn id="19" idx="1"/>
            <a:endCxn id="27" idx="1"/>
          </p:cNvCxnSpPr>
          <p:nvPr/>
        </p:nvCxnSpPr>
        <p:spPr>
          <a:xfrm rot="10800000">
            <a:off x="452668" y="1484732"/>
            <a:ext cx="12700" cy="4104444"/>
          </a:xfrm>
          <a:prstGeom prst="bentConnector3">
            <a:avLst>
              <a:gd name="adj1" fmla="val 1800000"/>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グラフィックス 32" descr="電球と歯車">
            <a:extLst>
              <a:ext uri="{FF2B5EF4-FFF2-40B4-BE49-F238E27FC236}">
                <a16:creationId xmlns:a16="http://schemas.microsoft.com/office/drawing/2014/main" id="{FB35FE62-B609-40CF-8557-E578F88C70B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60912" y="645924"/>
            <a:ext cx="298800" cy="298800"/>
          </a:xfrm>
          <a:prstGeom prst="rect">
            <a:avLst/>
          </a:prstGeom>
        </p:spPr>
      </p:pic>
      <p:sp>
        <p:nvSpPr>
          <p:cNvPr id="34" name="テキスト ボックス 33">
            <a:extLst>
              <a:ext uri="{FF2B5EF4-FFF2-40B4-BE49-F238E27FC236}">
                <a16:creationId xmlns:a16="http://schemas.microsoft.com/office/drawing/2014/main" id="{410AFC70-0950-409B-8200-6FCA6E73543E}"/>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365449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プレースホルダー 2">
            <a:extLst>
              <a:ext uri="{FF2B5EF4-FFF2-40B4-BE49-F238E27FC236}">
                <a16:creationId xmlns:a16="http://schemas.microsoft.com/office/drawing/2014/main" id="{2AAD44DB-4582-4FC4-97A0-2EF9FB15B55D}"/>
              </a:ext>
            </a:extLst>
          </p:cNvPr>
          <p:cNvSpPr txBox="1">
            <a:spLocks/>
          </p:cNvSpPr>
          <p:nvPr/>
        </p:nvSpPr>
        <p:spPr>
          <a:xfrm>
            <a:off x="202630" y="595536"/>
            <a:ext cx="9505950" cy="565212"/>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ja-JP" altLang="en-US" sz="2000" b="1">
                <a:solidFill>
                  <a:schemeClr val="tx2">
                    <a:lumMod val="50000"/>
                  </a:schemeClr>
                </a:solidFill>
              </a:rPr>
              <a:t>椅子と車椅子を、日常生活の場面に応じて使い分けていますか？</a:t>
            </a:r>
          </a:p>
        </p:txBody>
      </p:sp>
      <p:sp>
        <p:nvSpPr>
          <p:cNvPr id="46" name="タイトル 1">
            <a:extLst>
              <a:ext uri="{FF2B5EF4-FFF2-40B4-BE49-F238E27FC236}">
                <a16:creationId xmlns:a16="http://schemas.microsoft.com/office/drawing/2014/main" id="{2FF33913-3258-4763-BAA9-1FC4AB923123}"/>
              </a:ext>
            </a:extLst>
          </p:cNvPr>
          <p:cNvSpPr>
            <a:spLocks noGrp="1"/>
          </p:cNvSpPr>
          <p:nvPr>
            <p:ph type="title"/>
          </p:nvPr>
        </p:nvSpPr>
        <p:spPr>
          <a:xfrm>
            <a:off x="199556" y="136843"/>
            <a:ext cx="9505949" cy="369332"/>
          </a:xfrm>
        </p:spPr>
        <p:txBody>
          <a:bodyPr/>
          <a:lstStyle/>
          <a:p>
            <a:r>
              <a:rPr lang="ja-JP" altLang="en-US"/>
              <a:t>利用者の状態にあった椅子や車椅子等の選定・適応</a:t>
            </a:r>
            <a:endParaRPr kumimoji="1" lang="ja-JP" altLang="en-US"/>
          </a:p>
        </p:txBody>
      </p:sp>
      <p:sp>
        <p:nvSpPr>
          <p:cNvPr id="14" name="正方形/長方形 13">
            <a:extLst>
              <a:ext uri="{FF2B5EF4-FFF2-40B4-BE49-F238E27FC236}">
                <a16:creationId xmlns:a16="http://schemas.microsoft.com/office/drawing/2014/main" id="{6A1D1364-2040-44A5-B6DE-FF6765A07550}"/>
              </a:ext>
            </a:extLst>
          </p:cNvPr>
          <p:cNvSpPr/>
          <p:nvPr/>
        </p:nvSpPr>
        <p:spPr>
          <a:xfrm>
            <a:off x="452500" y="1664805"/>
            <a:ext cx="9001000" cy="1764196"/>
          </a:xfrm>
          <a:prstGeom prst="rect">
            <a:avLst/>
          </a:prstGeom>
          <a:solidFill>
            <a:schemeClr val="bg1">
              <a:alpha val="50196"/>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lvl="0" indent="-342900" defTabSz="914400">
              <a:lnSpc>
                <a:spcPts val="3500"/>
              </a:lnSpc>
              <a:buFont typeface="Wingdings" panose="05000000000000000000" pitchFamily="2" charset="2"/>
              <a:buChar char="n"/>
              <a:defRPr/>
            </a:pPr>
            <a:r>
              <a:rPr kumimoji="1" lang="ja-JP" altLang="en-US" sz="2000"/>
              <a:t>施設備品としての車椅子は移動のための用具であり、</a:t>
            </a:r>
            <a:r>
              <a:rPr kumimoji="1" lang="ja-JP" altLang="en-US" sz="2000" b="1">
                <a:solidFill>
                  <a:srgbClr val="C00000"/>
                </a:solidFill>
              </a:rPr>
              <a:t>「座る」ための用具としては十分な機能を備えていない場合</a:t>
            </a:r>
            <a:r>
              <a:rPr kumimoji="1" lang="ja-JP" altLang="en-US" sz="2000"/>
              <a:t>がある</a:t>
            </a:r>
            <a:endParaRPr kumimoji="1" lang="en-US" altLang="ja-JP" sz="2000"/>
          </a:p>
          <a:p>
            <a:pPr marL="342900" lvl="0" indent="-342900" defTabSz="914400">
              <a:lnSpc>
                <a:spcPts val="3500"/>
              </a:lnSpc>
              <a:buFont typeface="Wingdings" panose="05000000000000000000" pitchFamily="2" charset="2"/>
              <a:buChar char="n"/>
              <a:defRPr/>
            </a:pPr>
            <a:r>
              <a:rPr kumimoji="1" lang="ja-JP" altLang="en-US" sz="2000"/>
              <a:t>高齢者それぞれの</a:t>
            </a:r>
            <a:r>
              <a:rPr kumimoji="1" lang="ja-JP" altLang="en-US" sz="2000" b="1">
                <a:solidFill>
                  <a:srgbClr val="C00000"/>
                </a:solidFill>
              </a:rPr>
              <a:t>ニーズに応じて適切な椅子や車椅子等を考える</a:t>
            </a:r>
            <a:r>
              <a:rPr kumimoji="1" lang="ja-JP" altLang="en-US" sz="2000"/>
              <a:t>ことがシーティングを実施する上で重要なポイントの一つ</a:t>
            </a:r>
            <a:endParaRPr kumimoji="1" lang="en-US" altLang="ja-JP" sz="2000"/>
          </a:p>
        </p:txBody>
      </p:sp>
      <p:sp>
        <p:nvSpPr>
          <p:cNvPr id="15" name="正方形/長方形 14">
            <a:extLst>
              <a:ext uri="{FF2B5EF4-FFF2-40B4-BE49-F238E27FC236}">
                <a16:creationId xmlns:a16="http://schemas.microsoft.com/office/drawing/2014/main" id="{DCA68D17-AE1B-4D91-9867-D6B447174956}"/>
              </a:ext>
            </a:extLst>
          </p:cNvPr>
          <p:cNvSpPr/>
          <p:nvPr/>
        </p:nvSpPr>
        <p:spPr>
          <a:xfrm>
            <a:off x="452499" y="1178456"/>
            <a:ext cx="9000998"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a:solidFill>
                  <a:schemeClr val="bg1"/>
                </a:solidFill>
              </a:rPr>
              <a:t>利用者の状態にあった椅子や車椅子等の選定・適応のポイント</a:t>
            </a:r>
          </a:p>
        </p:txBody>
      </p:sp>
      <p:sp>
        <p:nvSpPr>
          <p:cNvPr id="12" name="正方形/長方形 11">
            <a:extLst>
              <a:ext uri="{FF2B5EF4-FFF2-40B4-BE49-F238E27FC236}">
                <a16:creationId xmlns:a16="http://schemas.microsoft.com/office/drawing/2014/main" id="{B573541F-0437-4DDA-AC77-CBB7E53C4F22}"/>
              </a:ext>
            </a:extLst>
          </p:cNvPr>
          <p:cNvSpPr/>
          <p:nvPr/>
        </p:nvSpPr>
        <p:spPr>
          <a:xfrm>
            <a:off x="452499" y="3571540"/>
            <a:ext cx="4896544" cy="2537856"/>
          </a:xfrm>
          <a:prstGeom prst="rect">
            <a:avLst/>
          </a:prstGeom>
          <a:solidFill>
            <a:schemeClr val="accent4">
              <a:lumMod val="20000"/>
              <a:lumOff val="80000"/>
            </a:schemeClr>
          </a:solidFill>
        </p:spPr>
        <p:txBody>
          <a:bodyPr wrap="square" rtlCol="0" anchor="ctr">
            <a:noAutofit/>
          </a:bodyPr>
          <a:lstStyle/>
          <a:p>
            <a:pPr>
              <a:lnSpc>
                <a:spcPts val="2600"/>
              </a:lnSpc>
              <a:buClr>
                <a:schemeClr val="accent1">
                  <a:lumMod val="60000"/>
                  <a:lumOff val="40000"/>
                </a:schemeClr>
              </a:buClr>
              <a:buSzPct val="80000"/>
            </a:pPr>
            <a:r>
              <a:rPr lang="ja-JP" altLang="en-US" sz="2000"/>
              <a:t>＜例＞</a:t>
            </a:r>
            <a:endParaRPr lang="en-US" altLang="ja-JP" sz="2000"/>
          </a:p>
          <a:p>
            <a:pPr marL="342900" indent="-342900">
              <a:lnSpc>
                <a:spcPts val="2600"/>
              </a:lnSpc>
              <a:buSzPct val="80000"/>
              <a:buFont typeface="Wingdings" panose="05000000000000000000" pitchFamily="2" charset="2"/>
              <a:buChar char="ü"/>
            </a:pPr>
            <a:r>
              <a:rPr lang="ja-JP" altLang="en-US" sz="2000"/>
              <a:t>立位や歩行が可能な場合、食事場面やテレビを見てくつろぐ場合は椅子に座る</a:t>
            </a:r>
            <a:endParaRPr lang="en-US" altLang="ja-JP" sz="2000"/>
          </a:p>
          <a:p>
            <a:pPr marL="342900" indent="-342900">
              <a:lnSpc>
                <a:spcPts val="2600"/>
              </a:lnSpc>
              <a:buSzPct val="80000"/>
              <a:buFont typeface="Wingdings" panose="05000000000000000000" pitchFamily="2" charset="2"/>
              <a:buChar char="ü"/>
            </a:pPr>
            <a:r>
              <a:rPr lang="ja-JP" altLang="en-US" sz="2000"/>
              <a:t>歩行が困難な利用者等は、車椅子で自走したり、介助により移動する場合がある</a:t>
            </a:r>
          </a:p>
        </p:txBody>
      </p:sp>
      <p:grpSp>
        <p:nvGrpSpPr>
          <p:cNvPr id="17" name="グループ化 16">
            <a:extLst>
              <a:ext uri="{FF2B5EF4-FFF2-40B4-BE49-F238E27FC236}">
                <a16:creationId xmlns:a16="http://schemas.microsoft.com/office/drawing/2014/main" id="{E165C940-102E-4936-9E08-31C79C322E80}"/>
              </a:ext>
            </a:extLst>
          </p:cNvPr>
          <p:cNvGrpSpPr/>
          <p:nvPr/>
        </p:nvGrpSpPr>
        <p:grpSpPr>
          <a:xfrm>
            <a:off x="5745088" y="44624"/>
            <a:ext cx="4140460" cy="428481"/>
            <a:chOff x="6753312" y="44624"/>
            <a:chExt cx="3132236" cy="428481"/>
          </a:xfrm>
        </p:grpSpPr>
        <p:sp>
          <p:nvSpPr>
            <p:cNvPr id="18" name="矢印: 五方向 17">
              <a:extLst>
                <a:ext uri="{FF2B5EF4-FFF2-40B4-BE49-F238E27FC236}">
                  <a16:creationId xmlns:a16="http://schemas.microsoft.com/office/drawing/2014/main" id="{0AC462FD-485B-4FD8-8F3F-1864A172774E}"/>
                </a:ext>
              </a:extLst>
            </p:cNvPr>
            <p:cNvSpPr/>
            <p:nvPr/>
          </p:nvSpPr>
          <p:spPr>
            <a:xfrm>
              <a:off x="9057568" y="44624"/>
              <a:ext cx="827980" cy="428481"/>
            </a:xfrm>
            <a:prstGeom prst="homePlate">
              <a:avLst>
                <a:gd name="adj" fmla="val 31031"/>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④</a:t>
              </a:r>
              <a:endParaRPr kumimoji="1" lang="en-US" altLang="ja-JP" sz="1200" b="1">
                <a:solidFill>
                  <a:schemeClr val="bg1"/>
                </a:solidFill>
              </a:endParaRPr>
            </a:p>
            <a:p>
              <a:pPr algn="ctr">
                <a:lnSpc>
                  <a:spcPts val="1300"/>
                </a:lnSpc>
              </a:pPr>
              <a:r>
                <a:rPr kumimoji="1" lang="ja-JP" altLang="en-US" sz="1200" b="1">
                  <a:solidFill>
                    <a:schemeClr val="bg1"/>
                  </a:solidFill>
                </a:rPr>
                <a:t>観察</a:t>
              </a:r>
            </a:p>
          </p:txBody>
        </p:sp>
        <p:sp>
          <p:nvSpPr>
            <p:cNvPr id="19" name="矢印: 五方向 18">
              <a:extLst>
                <a:ext uri="{FF2B5EF4-FFF2-40B4-BE49-F238E27FC236}">
                  <a16:creationId xmlns:a16="http://schemas.microsoft.com/office/drawing/2014/main" id="{6C1E5D24-4815-4134-A01D-F859BA7BB84C}"/>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a:solidFill>
                  <a:schemeClr val="bg1"/>
                </a:solidFill>
              </a:endParaRPr>
            </a:p>
            <a:p>
              <a:pPr algn="ctr">
                <a:lnSpc>
                  <a:spcPts val="1300"/>
                </a:lnSpc>
              </a:pPr>
              <a:r>
                <a:rPr kumimoji="1" lang="ja-JP" altLang="en-US" sz="1200" b="1">
                  <a:solidFill>
                    <a:schemeClr val="bg1"/>
                  </a:solidFill>
                </a:rPr>
                <a:t>実施</a:t>
              </a:r>
            </a:p>
          </p:txBody>
        </p:sp>
        <p:sp>
          <p:nvSpPr>
            <p:cNvPr id="20" name="矢印: 五方向 19">
              <a:extLst>
                <a:ext uri="{FF2B5EF4-FFF2-40B4-BE49-F238E27FC236}">
                  <a16:creationId xmlns:a16="http://schemas.microsoft.com/office/drawing/2014/main" id="{B884648B-CB05-43DB-AA18-C202E0D6C64C}"/>
                </a:ext>
              </a:extLst>
            </p:cNvPr>
            <p:cNvSpPr/>
            <p:nvPr/>
          </p:nvSpPr>
          <p:spPr>
            <a:xfrm>
              <a:off x="7521006" y="44624"/>
              <a:ext cx="827980" cy="428481"/>
            </a:xfrm>
            <a:prstGeom prst="homePlate">
              <a:avLst>
                <a:gd name="adj" fmla="val 33995"/>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a:solidFill>
                  <a:schemeClr val="bg1"/>
                </a:solidFill>
              </a:endParaRPr>
            </a:p>
            <a:p>
              <a:pPr algn="ctr">
                <a:lnSpc>
                  <a:spcPts val="1300"/>
                </a:lnSpc>
              </a:pPr>
              <a:r>
                <a:rPr kumimoji="1" lang="ja-JP" altLang="en-US" sz="1200" b="1">
                  <a:solidFill>
                    <a:schemeClr val="bg1"/>
                  </a:solidFill>
                </a:rPr>
                <a:t>アセスメント</a:t>
              </a:r>
            </a:p>
          </p:txBody>
        </p:sp>
        <p:sp>
          <p:nvSpPr>
            <p:cNvPr id="21" name="矢印: 五方向 20">
              <a:extLst>
                <a:ext uri="{FF2B5EF4-FFF2-40B4-BE49-F238E27FC236}">
                  <a16:creationId xmlns:a16="http://schemas.microsoft.com/office/drawing/2014/main" id="{1BEAB66F-432F-4C3A-A8A1-E5897691148E}"/>
                </a:ext>
              </a:extLst>
            </p:cNvPr>
            <p:cNvSpPr/>
            <p:nvPr/>
          </p:nvSpPr>
          <p:spPr>
            <a:xfrm>
              <a:off x="6753312" y="44624"/>
              <a:ext cx="827980" cy="428481"/>
            </a:xfrm>
            <a:prstGeom prst="homePlate">
              <a:avLst>
                <a:gd name="adj" fmla="val 3961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pic>
        <p:nvPicPr>
          <p:cNvPr id="4" name="図 3" descr="テーブル, 男, 使用中, コンピュータ が含まれている画像&#10;&#10;自動的に生成された説明">
            <a:extLst>
              <a:ext uri="{FF2B5EF4-FFF2-40B4-BE49-F238E27FC236}">
                <a16:creationId xmlns:a16="http://schemas.microsoft.com/office/drawing/2014/main" id="{3C965FD2-01D9-4265-B3E0-9140310FB8B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45593" y="3571540"/>
            <a:ext cx="3735899" cy="2537856"/>
          </a:xfrm>
          <a:prstGeom prst="rect">
            <a:avLst/>
          </a:prstGeom>
        </p:spPr>
      </p:pic>
      <p:pic>
        <p:nvPicPr>
          <p:cNvPr id="22" name="グラフィックス 21" descr="電球と歯車">
            <a:extLst>
              <a:ext uri="{FF2B5EF4-FFF2-40B4-BE49-F238E27FC236}">
                <a16:creationId xmlns:a16="http://schemas.microsoft.com/office/drawing/2014/main" id="{42737372-5759-4673-A9A6-22A956C579F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5208" y="1221988"/>
            <a:ext cx="298800" cy="298800"/>
          </a:xfrm>
          <a:prstGeom prst="rect">
            <a:avLst/>
          </a:prstGeom>
        </p:spPr>
      </p:pic>
      <p:sp>
        <p:nvSpPr>
          <p:cNvPr id="23" name="テキスト ボックス 22">
            <a:extLst>
              <a:ext uri="{FF2B5EF4-FFF2-40B4-BE49-F238E27FC236}">
                <a16:creationId xmlns:a16="http://schemas.microsoft.com/office/drawing/2014/main" id="{9EA5A56E-37B9-4E93-BD78-229F71E9E7AC}"/>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34341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a:solidFill>
                  <a:srgbClr val="000000"/>
                </a:solidFill>
                <a:latin typeface="Meiryo UI" panose="020B0604030504040204" pitchFamily="50" charset="-128"/>
                <a:ea typeface="Meiryo UI" panose="020B0604030504040204" pitchFamily="50" charset="-128"/>
              </a:rPr>
              <a:t>本研修の目的</a:t>
            </a:r>
            <a:endParaRPr kumimoji="1" lang="ja-JP" altLang="en-US"/>
          </a:p>
        </p:txBody>
      </p:sp>
      <p:sp>
        <p:nvSpPr>
          <p:cNvPr id="30" name="Rectangle 4">
            <a:extLst>
              <a:ext uri="{FF2B5EF4-FFF2-40B4-BE49-F238E27FC236}">
                <a16:creationId xmlns:a16="http://schemas.microsoft.com/office/drawing/2014/main" id="{A936A684-E812-45BF-9B00-B2D1759F3774}"/>
              </a:ext>
            </a:extLst>
          </p:cNvPr>
          <p:cNvSpPr>
            <a:spLocks noChangeArrowheads="1"/>
          </p:cNvSpPr>
          <p:nvPr/>
        </p:nvSpPr>
        <p:spPr bwMode="auto">
          <a:xfrm>
            <a:off x="1402528" y="4005952"/>
            <a:ext cx="8016717" cy="1855098"/>
          </a:xfrm>
          <a:prstGeom prst="rect">
            <a:avLst/>
          </a:prstGeom>
          <a:ln w="28575">
            <a:solidFill>
              <a:schemeClr val="accent4">
                <a:lumMod val="75000"/>
              </a:schemeClr>
            </a:solidFill>
          </a:ln>
        </p:spPr>
        <p:txBody>
          <a:bodyPr wrap="square" anchor="ctr">
            <a:noAutofit/>
          </a:bodyPr>
          <a:lstStyle/>
          <a:p>
            <a:pPr marL="88900">
              <a:spcAft>
                <a:spcPts val="600"/>
              </a:spcAft>
            </a:pPr>
            <a:r>
              <a:rPr lang="ja-JP" altLang="en-US" sz="2400" b="1" dirty="0"/>
              <a:t>本人や家族の生活の質（</a:t>
            </a:r>
            <a:r>
              <a:rPr lang="en-US" altLang="ja-JP" sz="2400" b="1" dirty="0"/>
              <a:t>QOL</a:t>
            </a:r>
            <a:r>
              <a:rPr lang="ja-JP" altLang="en-US" sz="2400" b="1" dirty="0"/>
              <a:t>）の向上を目指すため、</a:t>
            </a:r>
            <a:br>
              <a:rPr lang="en-US" altLang="ja-JP" sz="2400" b="1" dirty="0"/>
            </a:br>
            <a:r>
              <a:rPr lang="ja-JP" altLang="en-US" sz="2400" b="1" dirty="0"/>
              <a:t>「高齢者本人にとって快適な座位姿勢とはどのようなものか」「高齢者ケアにおける適切なシーティングとはどのようなものか」について、シーティングの基本的な考え方を学ぶこと。</a:t>
            </a:r>
            <a:endParaRPr lang="en-US" altLang="ja-JP" sz="2400" b="1" dirty="0"/>
          </a:p>
        </p:txBody>
      </p:sp>
      <p:sp>
        <p:nvSpPr>
          <p:cNvPr id="31" name="正方形/長方形 30">
            <a:extLst>
              <a:ext uri="{FF2B5EF4-FFF2-40B4-BE49-F238E27FC236}">
                <a16:creationId xmlns:a16="http://schemas.microsoft.com/office/drawing/2014/main" id="{DC1A1354-D4E9-4846-A94E-BF0F01B05F8B}"/>
              </a:ext>
            </a:extLst>
          </p:cNvPr>
          <p:cNvSpPr/>
          <p:nvPr/>
        </p:nvSpPr>
        <p:spPr>
          <a:xfrm>
            <a:off x="427183" y="4005954"/>
            <a:ext cx="997425" cy="1855096"/>
          </a:xfrm>
          <a:prstGeom prst="rect">
            <a:avLst/>
          </a:prstGeom>
          <a:solidFill>
            <a:schemeClr val="accent4">
              <a:lumMod val="75000"/>
            </a:schemeClr>
          </a:solidFill>
          <a:ln w="28575">
            <a:solidFill>
              <a:schemeClr val="accent4">
                <a:lumMod val="75000"/>
              </a:schemeClr>
            </a:solidFill>
          </a:ln>
        </p:spPr>
        <p:txBody>
          <a:bodyPr vert="horz" wrap="square" rtlCol="0" anchor="ctr">
            <a:noAutofit/>
          </a:bodyPr>
          <a:lstStyle/>
          <a:p>
            <a:pPr algn="ctr">
              <a:spcAft>
                <a:spcPts val="600"/>
              </a:spcAft>
            </a:pPr>
            <a:r>
              <a:rPr kumimoji="1" lang="ja-JP" altLang="en-US" sz="2000" b="1">
                <a:solidFill>
                  <a:schemeClr val="bg1"/>
                </a:solidFill>
              </a:rPr>
              <a:t>本研修</a:t>
            </a:r>
            <a:endParaRPr kumimoji="1" lang="en-US" altLang="ja-JP" sz="2000" b="1">
              <a:solidFill>
                <a:schemeClr val="bg1"/>
              </a:solidFill>
            </a:endParaRPr>
          </a:p>
          <a:p>
            <a:pPr algn="ctr">
              <a:spcAft>
                <a:spcPts val="600"/>
              </a:spcAft>
            </a:pPr>
            <a:r>
              <a:rPr kumimoji="1" lang="ja-JP" altLang="en-US" sz="2000" b="1">
                <a:solidFill>
                  <a:schemeClr val="bg1"/>
                </a:solidFill>
              </a:rPr>
              <a:t>の目的</a:t>
            </a:r>
            <a:endParaRPr kumimoji="1" lang="en-US" altLang="ja-JP" sz="2000" b="1">
              <a:solidFill>
                <a:schemeClr val="bg1"/>
              </a:solidFill>
            </a:endParaRPr>
          </a:p>
        </p:txBody>
      </p:sp>
      <p:sp>
        <p:nvSpPr>
          <p:cNvPr id="4" name="二等辺三角形 3">
            <a:extLst>
              <a:ext uri="{FF2B5EF4-FFF2-40B4-BE49-F238E27FC236}">
                <a16:creationId xmlns:a16="http://schemas.microsoft.com/office/drawing/2014/main" id="{BECD55FC-0245-41F5-ABBB-370098B7F1D0}"/>
              </a:ext>
            </a:extLst>
          </p:cNvPr>
          <p:cNvSpPr/>
          <p:nvPr/>
        </p:nvSpPr>
        <p:spPr>
          <a:xfrm rot="10800000">
            <a:off x="2796554" y="3432010"/>
            <a:ext cx="4311950" cy="349398"/>
          </a:xfrm>
          <a:prstGeom prst="triangle">
            <a:avLst>
              <a:gd name="adj" fmla="val 50198"/>
            </a:avLst>
          </a:prstGeom>
          <a:solidFill>
            <a:schemeClr val="bg1">
              <a:lumMod val="75000"/>
            </a:schemeClr>
          </a:solidFill>
          <a:ln>
            <a:noFill/>
          </a:ln>
        </p:spPr>
        <p:txBody>
          <a:bodyPr vert="horz" wrap="square" rtlCol="0" anchor="ctr">
            <a:noAutofit/>
          </a:bodyPr>
          <a:lstStyle/>
          <a:p>
            <a:pPr algn="ctr">
              <a:spcAft>
                <a:spcPts val="600"/>
              </a:spcAft>
            </a:pPr>
            <a:endParaRPr kumimoji="1" lang="ja-JP" altLang="en-US">
              <a:solidFill>
                <a:schemeClr val="bg1"/>
              </a:solidFill>
            </a:endParaRPr>
          </a:p>
        </p:txBody>
      </p:sp>
      <p:sp>
        <p:nvSpPr>
          <p:cNvPr id="16" name="テキスト ボックス 15">
            <a:extLst>
              <a:ext uri="{FF2B5EF4-FFF2-40B4-BE49-F238E27FC236}">
                <a16:creationId xmlns:a16="http://schemas.microsoft.com/office/drawing/2014/main" id="{F22790AA-D50D-4028-9611-DD81625404C1}"/>
              </a:ext>
            </a:extLst>
          </p:cNvPr>
          <p:cNvSpPr txBox="1"/>
          <p:nvPr/>
        </p:nvSpPr>
        <p:spPr>
          <a:xfrm>
            <a:off x="1424608" y="620900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
        <p:nvSpPr>
          <p:cNvPr id="5" name="テキスト ボックス 4"/>
          <p:cNvSpPr txBox="1"/>
          <p:nvPr/>
        </p:nvSpPr>
        <p:spPr>
          <a:xfrm>
            <a:off x="199557" y="553840"/>
            <a:ext cx="9505948" cy="683281"/>
          </a:xfrm>
          <a:prstGeom prst="rect">
            <a:avLst/>
          </a:prstGeom>
          <a:noFill/>
        </p:spPr>
        <p:txBody>
          <a:bodyPr wrap="none" lIns="72000" tIns="36000" rIns="72000" bIns="36000" rtlCol="0" anchor="ctr">
            <a:noAutofit/>
          </a:bodyPr>
          <a:lstStyle/>
          <a:p>
            <a:pPr marL="285750" indent="-285750" algn="l">
              <a:buFont typeface="Arial" panose="020B0604020202020204" pitchFamily="34" charset="0"/>
              <a:buChar char="•"/>
            </a:pPr>
            <a:r>
              <a:rPr kumimoji="1" lang="ja-JP" altLang="en-US" sz="2000" b="1"/>
              <a:t>介護の現場で、</a:t>
            </a:r>
            <a:r>
              <a:rPr kumimoji="1" lang="en-US" altLang="ja-JP" sz="2000" b="1"/>
              <a:t>『</a:t>
            </a:r>
            <a:r>
              <a:rPr kumimoji="1" lang="ja-JP" altLang="en-US" sz="2000" b="1"/>
              <a:t>シーティングって何かわからない</a:t>
            </a:r>
            <a:r>
              <a:rPr kumimoji="1" lang="en-US" altLang="ja-JP" sz="2000" b="1"/>
              <a:t>』『</a:t>
            </a:r>
            <a:r>
              <a:rPr kumimoji="1" lang="ja-JP" altLang="en-US" sz="2000" b="1"/>
              <a:t>シーティングをどのように行うのか</a:t>
            </a:r>
            <a:r>
              <a:rPr kumimoji="1" lang="en-US" altLang="ja-JP" sz="2000" b="1"/>
              <a:t>』</a:t>
            </a:r>
            <a:r>
              <a:rPr kumimoji="1" lang="ja-JP" altLang="en-US" sz="2000" b="1"/>
              <a:t>等</a:t>
            </a:r>
            <a:endParaRPr kumimoji="1" lang="en-US" altLang="ja-JP" sz="2000" b="1"/>
          </a:p>
          <a:p>
            <a:pPr algn="l"/>
            <a:r>
              <a:rPr kumimoji="1" lang="ja-JP" altLang="en-US" sz="2000" b="1"/>
              <a:t>　　悩むことはありませんか？</a:t>
            </a:r>
          </a:p>
        </p:txBody>
      </p:sp>
      <p:sp>
        <p:nvSpPr>
          <p:cNvPr id="11" name="正方形/長方形 10">
            <a:extLst>
              <a:ext uri="{FF2B5EF4-FFF2-40B4-BE49-F238E27FC236}">
                <a16:creationId xmlns:a16="http://schemas.microsoft.com/office/drawing/2014/main" id="{880377F8-3269-4E01-9C8A-951382C9B560}"/>
              </a:ext>
            </a:extLst>
          </p:cNvPr>
          <p:cNvSpPr/>
          <p:nvPr/>
        </p:nvSpPr>
        <p:spPr>
          <a:xfrm>
            <a:off x="485814" y="1468240"/>
            <a:ext cx="8933431" cy="1708160"/>
          </a:xfrm>
          <a:prstGeom prst="rect">
            <a:avLst/>
          </a:prstGeom>
          <a:ln w="28575">
            <a:solidFill>
              <a:schemeClr val="accent4"/>
            </a:solidFill>
          </a:ln>
        </p:spPr>
        <p:txBody>
          <a:bodyPr wrap="square">
            <a:spAutoFit/>
          </a:bodyPr>
          <a:lstStyle/>
          <a:p>
            <a:pPr marL="342900" indent="-342900">
              <a:spcAft>
                <a:spcPts val="600"/>
              </a:spcAft>
              <a:buFont typeface="Wingdings" panose="05000000000000000000" pitchFamily="2" charset="2"/>
              <a:buChar char="l"/>
            </a:pPr>
            <a:r>
              <a:rPr lang="ja-JP" altLang="ja-JP" sz="2000" dirty="0">
                <a:solidFill>
                  <a:schemeClr val="dk1"/>
                </a:solidFill>
              </a:rPr>
              <a:t>体幹機能や座位保持機能が低下した高齢者が、椅子等に快適に座ることができるよう支援する個別ケア手法の一つとして、シーティングが考えられ</a:t>
            </a:r>
            <a:r>
              <a:rPr lang="ja-JP" altLang="en-US" sz="2000" dirty="0">
                <a:solidFill>
                  <a:schemeClr val="dk1"/>
                </a:solidFill>
              </a:rPr>
              <a:t>る</a:t>
            </a:r>
            <a:r>
              <a:rPr lang="ja-JP" altLang="ja-JP" sz="2000" dirty="0">
                <a:solidFill>
                  <a:schemeClr val="dk1"/>
                </a:solidFill>
              </a:rPr>
              <a:t>。</a:t>
            </a:r>
          </a:p>
          <a:p>
            <a:pPr marL="342900" indent="-342900">
              <a:spcAft>
                <a:spcPts val="600"/>
              </a:spcAft>
              <a:buFont typeface="Wingdings" panose="05000000000000000000" pitchFamily="2" charset="2"/>
              <a:buChar char="l"/>
            </a:pPr>
            <a:r>
              <a:rPr lang="ja-JP" altLang="ja-JP" sz="2000" dirty="0">
                <a:solidFill>
                  <a:schemeClr val="dk1"/>
                </a:solidFill>
              </a:rPr>
              <a:t>適切なケアの一環としてシーティングを実施することによって、本人にとって快適な座位姿勢がとれるようになり、日常生活動作が改善し、社会的な活動への参加が拡がり、最終的には生活の質（</a:t>
            </a:r>
            <a:r>
              <a:rPr lang="en-US" altLang="ja-JP" sz="2000" dirty="0">
                <a:solidFill>
                  <a:schemeClr val="dk1"/>
                </a:solidFill>
              </a:rPr>
              <a:t>QOL</a:t>
            </a:r>
            <a:r>
              <a:rPr lang="ja-JP" altLang="ja-JP" sz="2000" dirty="0">
                <a:solidFill>
                  <a:schemeClr val="dk1"/>
                </a:solidFill>
              </a:rPr>
              <a:t>）の向上につながることが期待でき</a:t>
            </a:r>
            <a:r>
              <a:rPr lang="ja-JP" altLang="en-US" sz="2000" dirty="0">
                <a:solidFill>
                  <a:schemeClr val="dk1"/>
                </a:solidFill>
              </a:rPr>
              <a:t>る</a:t>
            </a:r>
            <a:r>
              <a:rPr lang="ja-JP" altLang="ja-JP" sz="2000" dirty="0">
                <a:solidFill>
                  <a:schemeClr val="dk1"/>
                </a:solidFill>
              </a:rPr>
              <a:t>。</a:t>
            </a:r>
          </a:p>
        </p:txBody>
      </p:sp>
    </p:spTree>
    <p:extLst>
      <p:ext uri="{BB962C8B-B14F-4D97-AF65-F5344CB8AC3E}">
        <p14:creationId xmlns:p14="http://schemas.microsoft.com/office/powerpoint/2010/main" val="3739318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406C8A8-6E2B-4F59-B41E-5A9DCD045F8F}"/>
              </a:ext>
            </a:extLst>
          </p:cNvPr>
          <p:cNvSpPr/>
          <p:nvPr/>
        </p:nvSpPr>
        <p:spPr>
          <a:xfrm>
            <a:off x="2000343" y="1593452"/>
            <a:ext cx="7652862" cy="1741731"/>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en-US" altLang="ja-JP" sz="2000" dirty="0"/>
              <a:t>PDCA</a:t>
            </a:r>
            <a:r>
              <a:rPr kumimoji="1" lang="ja-JP" altLang="en-US" sz="2000" dirty="0"/>
              <a:t>サイクルを通して当初の</a:t>
            </a:r>
            <a:r>
              <a:rPr kumimoji="1" lang="ja-JP" altLang="en-US" sz="2000" b="1" dirty="0">
                <a:solidFill>
                  <a:srgbClr val="C00000"/>
                </a:solidFill>
              </a:rPr>
              <a:t>目標を達成できた場合、その状態が継続できるよう支援</a:t>
            </a:r>
            <a:r>
              <a:rPr kumimoji="1" lang="ja-JP" altLang="en-US" sz="2000" dirty="0"/>
              <a:t>する</a:t>
            </a:r>
            <a:endParaRPr kumimoji="1" lang="en-US" altLang="ja-JP" sz="2000" dirty="0"/>
          </a:p>
          <a:p>
            <a:pPr marL="342900" indent="-342900" defTabSz="914400">
              <a:lnSpc>
                <a:spcPts val="2880"/>
              </a:lnSpc>
              <a:buFont typeface="Wingdings" panose="05000000000000000000" pitchFamily="2" charset="2"/>
              <a:buChar char="n"/>
            </a:pPr>
            <a:endParaRPr kumimoji="1" lang="ja-JP" altLang="en-US" sz="2000" dirty="0"/>
          </a:p>
          <a:p>
            <a:pPr defTabSz="914400">
              <a:lnSpc>
                <a:spcPts val="2880"/>
              </a:lnSpc>
            </a:pPr>
            <a:endParaRPr kumimoji="1" lang="ja-JP" altLang="en-US" sz="2000" dirty="0"/>
          </a:p>
        </p:txBody>
      </p:sp>
      <p:sp>
        <p:nvSpPr>
          <p:cNvPr id="2" name="タイトル 1">
            <a:extLst>
              <a:ext uri="{FF2B5EF4-FFF2-40B4-BE49-F238E27FC236}">
                <a16:creationId xmlns:a16="http://schemas.microsoft.com/office/drawing/2014/main" id="{E2F6388E-D271-49BC-9B3F-4121FE96F71F}"/>
              </a:ext>
            </a:extLst>
          </p:cNvPr>
          <p:cNvSpPr>
            <a:spLocks noGrp="1"/>
          </p:cNvSpPr>
          <p:nvPr>
            <p:ph type="title"/>
          </p:nvPr>
        </p:nvSpPr>
        <p:spPr>
          <a:xfrm>
            <a:off x="199556" y="136843"/>
            <a:ext cx="9505949" cy="369332"/>
          </a:xfrm>
        </p:spPr>
        <p:txBody>
          <a:bodyPr/>
          <a:lstStyle/>
          <a:p>
            <a:r>
              <a:rPr kumimoji="1" lang="en-US" altLang="ja-JP"/>
              <a:t>4.6</a:t>
            </a:r>
            <a:r>
              <a:rPr kumimoji="1" lang="ja-JP" altLang="en-US"/>
              <a:t>　手順④「継続的な観察」のポイント</a:t>
            </a:r>
          </a:p>
        </p:txBody>
      </p:sp>
      <p:sp>
        <p:nvSpPr>
          <p:cNvPr id="88" name="テキスト プレースホルダー 2">
            <a:extLst>
              <a:ext uri="{FF2B5EF4-FFF2-40B4-BE49-F238E27FC236}">
                <a16:creationId xmlns:a16="http://schemas.microsoft.com/office/drawing/2014/main" id="{C8C13C18-8E94-414F-B696-F09C86CB1326}"/>
              </a:ext>
            </a:extLst>
          </p:cNvPr>
          <p:cNvSpPr txBox="1">
            <a:spLocks/>
          </p:cNvSpPr>
          <p:nvPr/>
        </p:nvSpPr>
        <p:spPr>
          <a:xfrm>
            <a:off x="202630" y="595536"/>
            <a:ext cx="9505950" cy="369333"/>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ja-JP" altLang="en-US" sz="2000" b="1">
                <a:solidFill>
                  <a:schemeClr val="tx2">
                    <a:lumMod val="50000"/>
                  </a:schemeClr>
                </a:solidFill>
              </a:rPr>
              <a:t>目標を達成できた場合は継続的な観察を行い、その状態が継続できるよう支援します。</a:t>
            </a:r>
          </a:p>
        </p:txBody>
      </p:sp>
      <p:sp>
        <p:nvSpPr>
          <p:cNvPr id="32" name="四角形: 角を丸くする 31">
            <a:extLst>
              <a:ext uri="{FF2B5EF4-FFF2-40B4-BE49-F238E27FC236}">
                <a16:creationId xmlns:a16="http://schemas.microsoft.com/office/drawing/2014/main" id="{39B14901-4725-4343-A530-4569158EB0BE}"/>
              </a:ext>
            </a:extLst>
          </p:cNvPr>
          <p:cNvSpPr/>
          <p:nvPr/>
        </p:nvSpPr>
        <p:spPr>
          <a:xfrm>
            <a:off x="2411918" y="2497611"/>
            <a:ext cx="7038782" cy="756000"/>
          </a:xfrm>
          <a:prstGeom prst="roundRect">
            <a:avLst/>
          </a:prstGeom>
          <a:solidFill>
            <a:srgbClr val="FFDEC2"/>
          </a:solidFill>
        </p:spPr>
        <p:txBody>
          <a:bodyPr wrap="square" rtlCol="0" anchor="ctr">
            <a:noAutofit/>
          </a:bodyPr>
          <a:lstStyle/>
          <a:p>
            <a:pPr algn="ctr">
              <a:lnSpc>
                <a:spcPts val="2600"/>
              </a:lnSpc>
              <a:buClr>
                <a:schemeClr val="accent1">
                  <a:lumMod val="60000"/>
                  <a:lumOff val="40000"/>
                </a:schemeClr>
              </a:buClr>
              <a:buSzPct val="80000"/>
            </a:pPr>
            <a:r>
              <a:rPr lang="ja-JP" altLang="en-US" sz="2000"/>
              <a:t>高齢者の状態は絶えず変化するため、</a:t>
            </a:r>
            <a:endParaRPr lang="en-US" altLang="ja-JP" sz="2000"/>
          </a:p>
          <a:p>
            <a:pPr algn="ctr">
              <a:lnSpc>
                <a:spcPts val="2600"/>
              </a:lnSpc>
              <a:buClr>
                <a:schemeClr val="accent1">
                  <a:lumMod val="60000"/>
                  <a:lumOff val="40000"/>
                </a:schemeClr>
              </a:buClr>
              <a:buSzPct val="80000"/>
            </a:pPr>
            <a:r>
              <a:rPr lang="ja-JP" altLang="en-US" sz="2000" b="1"/>
              <a:t>新たな課題やニーズが生じる場合がある</a:t>
            </a:r>
            <a:endParaRPr lang="ja-JP" altLang="en-US" sz="2000"/>
          </a:p>
        </p:txBody>
      </p:sp>
      <p:grpSp>
        <p:nvGrpSpPr>
          <p:cNvPr id="15" name="グループ化 14">
            <a:extLst>
              <a:ext uri="{FF2B5EF4-FFF2-40B4-BE49-F238E27FC236}">
                <a16:creationId xmlns:a16="http://schemas.microsoft.com/office/drawing/2014/main" id="{1C98851F-173E-47AE-9FAD-5F69497F6A9F}"/>
              </a:ext>
            </a:extLst>
          </p:cNvPr>
          <p:cNvGrpSpPr/>
          <p:nvPr/>
        </p:nvGrpSpPr>
        <p:grpSpPr>
          <a:xfrm>
            <a:off x="5745088" y="44624"/>
            <a:ext cx="4140460" cy="428481"/>
            <a:chOff x="6753312" y="44624"/>
            <a:chExt cx="3132236" cy="428481"/>
          </a:xfrm>
        </p:grpSpPr>
        <p:sp>
          <p:nvSpPr>
            <p:cNvPr id="16" name="矢印: 五方向 15">
              <a:extLst>
                <a:ext uri="{FF2B5EF4-FFF2-40B4-BE49-F238E27FC236}">
                  <a16:creationId xmlns:a16="http://schemas.microsoft.com/office/drawing/2014/main" id="{F8D699EB-DE98-4ABB-B79E-03CE4ED2167A}"/>
                </a:ext>
              </a:extLst>
            </p:cNvPr>
            <p:cNvSpPr/>
            <p:nvPr/>
          </p:nvSpPr>
          <p:spPr>
            <a:xfrm>
              <a:off x="9057568" y="44624"/>
              <a:ext cx="827980" cy="428481"/>
            </a:xfrm>
            <a:prstGeom prst="homePlate">
              <a:avLst>
                <a:gd name="adj" fmla="val 31031"/>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④</a:t>
              </a:r>
              <a:endParaRPr kumimoji="1" lang="en-US" altLang="ja-JP" sz="1200" b="1">
                <a:solidFill>
                  <a:schemeClr val="bg1"/>
                </a:solidFill>
              </a:endParaRPr>
            </a:p>
            <a:p>
              <a:pPr algn="ctr">
                <a:lnSpc>
                  <a:spcPts val="1300"/>
                </a:lnSpc>
              </a:pPr>
              <a:r>
                <a:rPr kumimoji="1" lang="ja-JP" altLang="en-US" sz="1200" b="1">
                  <a:solidFill>
                    <a:schemeClr val="bg1"/>
                  </a:solidFill>
                </a:rPr>
                <a:t>観察</a:t>
              </a:r>
            </a:p>
          </p:txBody>
        </p:sp>
        <p:sp>
          <p:nvSpPr>
            <p:cNvPr id="17" name="矢印: 五方向 16">
              <a:extLst>
                <a:ext uri="{FF2B5EF4-FFF2-40B4-BE49-F238E27FC236}">
                  <a16:creationId xmlns:a16="http://schemas.microsoft.com/office/drawing/2014/main" id="{B77A329E-F5A5-4EA6-A725-86BCF0A11FBB}"/>
                </a:ext>
              </a:extLst>
            </p:cNvPr>
            <p:cNvSpPr/>
            <p:nvPr/>
          </p:nvSpPr>
          <p:spPr>
            <a:xfrm>
              <a:off x="8284695" y="44624"/>
              <a:ext cx="827980" cy="428481"/>
            </a:xfrm>
            <a:prstGeom prst="homePlate">
              <a:avLst>
                <a:gd name="adj" fmla="val 3458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a:solidFill>
                  <a:schemeClr val="bg1"/>
                </a:solidFill>
              </a:endParaRPr>
            </a:p>
            <a:p>
              <a:pPr algn="ctr">
                <a:lnSpc>
                  <a:spcPts val="1300"/>
                </a:lnSpc>
              </a:pPr>
              <a:r>
                <a:rPr kumimoji="1" lang="ja-JP" altLang="en-US" sz="1200" b="1">
                  <a:solidFill>
                    <a:schemeClr val="bg1"/>
                  </a:solidFill>
                </a:rPr>
                <a:t>実施</a:t>
              </a:r>
            </a:p>
          </p:txBody>
        </p:sp>
        <p:sp>
          <p:nvSpPr>
            <p:cNvPr id="18" name="矢印: 五方向 17">
              <a:extLst>
                <a:ext uri="{FF2B5EF4-FFF2-40B4-BE49-F238E27FC236}">
                  <a16:creationId xmlns:a16="http://schemas.microsoft.com/office/drawing/2014/main" id="{C3791CA9-A404-4ACC-A157-69CC70D568E8}"/>
                </a:ext>
              </a:extLst>
            </p:cNvPr>
            <p:cNvSpPr/>
            <p:nvPr/>
          </p:nvSpPr>
          <p:spPr>
            <a:xfrm>
              <a:off x="7521006" y="44624"/>
              <a:ext cx="827980" cy="428481"/>
            </a:xfrm>
            <a:prstGeom prst="homePlate">
              <a:avLst>
                <a:gd name="adj" fmla="val 33995"/>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a:solidFill>
                  <a:schemeClr val="bg1"/>
                </a:solidFill>
              </a:endParaRPr>
            </a:p>
            <a:p>
              <a:pPr algn="ctr">
                <a:lnSpc>
                  <a:spcPts val="1300"/>
                </a:lnSpc>
              </a:pPr>
              <a:r>
                <a:rPr kumimoji="1" lang="ja-JP" altLang="en-US" sz="1200" b="1">
                  <a:solidFill>
                    <a:schemeClr val="bg1"/>
                  </a:solidFill>
                </a:rPr>
                <a:t>アセスメント</a:t>
              </a:r>
            </a:p>
          </p:txBody>
        </p:sp>
        <p:sp>
          <p:nvSpPr>
            <p:cNvPr id="19" name="矢印: 五方向 18">
              <a:extLst>
                <a:ext uri="{FF2B5EF4-FFF2-40B4-BE49-F238E27FC236}">
                  <a16:creationId xmlns:a16="http://schemas.microsoft.com/office/drawing/2014/main" id="{B75083F2-D26E-498E-BB59-A4A89BF40ADE}"/>
                </a:ext>
              </a:extLst>
            </p:cNvPr>
            <p:cNvSpPr/>
            <p:nvPr/>
          </p:nvSpPr>
          <p:spPr>
            <a:xfrm>
              <a:off x="6753312" y="44624"/>
              <a:ext cx="827980" cy="428481"/>
            </a:xfrm>
            <a:prstGeom prst="homePlate">
              <a:avLst>
                <a:gd name="adj" fmla="val 39617"/>
              </a:avLst>
            </a:prstGeom>
            <a:solidFill>
              <a:schemeClr val="bg1">
                <a:lumMod val="75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sp>
        <p:nvSpPr>
          <p:cNvPr id="21" name="正方形/長方形 20">
            <a:extLst>
              <a:ext uri="{FF2B5EF4-FFF2-40B4-BE49-F238E27FC236}">
                <a16:creationId xmlns:a16="http://schemas.microsoft.com/office/drawing/2014/main" id="{42649408-A15E-4F50-901F-D5A13B90888B}"/>
              </a:ext>
            </a:extLst>
          </p:cNvPr>
          <p:cNvSpPr/>
          <p:nvPr/>
        </p:nvSpPr>
        <p:spPr>
          <a:xfrm>
            <a:off x="234946" y="1096866"/>
            <a:ext cx="3241276" cy="369332"/>
          </a:xfrm>
          <a:prstGeom prst="rect">
            <a:avLst/>
          </a:prstGeom>
          <a:solidFill>
            <a:schemeClr val="accent4"/>
          </a:solidFill>
          <a:ln>
            <a:solidFill>
              <a:schemeClr val="accent4"/>
            </a:solidFill>
          </a:ln>
        </p:spPr>
        <p:txBody>
          <a:bodyPr wrap="square" rtlCol="0" anchor="ctr">
            <a:noAutofit/>
          </a:bodyPr>
          <a:lstStyle/>
          <a:p>
            <a:pPr>
              <a:spcAft>
                <a:spcPts val="600"/>
              </a:spcAft>
            </a:pPr>
            <a:r>
              <a:rPr lang="ja-JP" altLang="en-US" b="1">
                <a:solidFill>
                  <a:schemeClr val="bg1"/>
                </a:solidFill>
              </a:rPr>
              <a:t>　　「継続的な観察」のポイント</a:t>
            </a:r>
          </a:p>
        </p:txBody>
      </p:sp>
      <p:pic>
        <p:nvPicPr>
          <p:cNvPr id="22" name="グラフィックス 21" descr="電球と歯車">
            <a:extLst>
              <a:ext uri="{FF2B5EF4-FFF2-40B4-BE49-F238E27FC236}">
                <a16:creationId xmlns:a16="http://schemas.microsoft.com/office/drawing/2014/main" id="{AE78B0FB-D814-4F4A-9998-E10491549F7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336" y="1114247"/>
            <a:ext cx="298800" cy="298800"/>
          </a:xfrm>
          <a:prstGeom prst="rect">
            <a:avLst/>
          </a:prstGeom>
        </p:spPr>
      </p:pic>
      <p:sp>
        <p:nvSpPr>
          <p:cNvPr id="23" name="正方形/長方形 22">
            <a:extLst>
              <a:ext uri="{FF2B5EF4-FFF2-40B4-BE49-F238E27FC236}">
                <a16:creationId xmlns:a16="http://schemas.microsoft.com/office/drawing/2014/main" id="{561AA857-8EF9-4839-9670-F3600416C44D}"/>
              </a:ext>
            </a:extLst>
          </p:cNvPr>
          <p:cNvSpPr/>
          <p:nvPr/>
        </p:nvSpPr>
        <p:spPr>
          <a:xfrm>
            <a:off x="218626" y="1593452"/>
            <a:ext cx="1755645" cy="1741731"/>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目標達成した</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状態を維持</a:t>
            </a:r>
          </a:p>
        </p:txBody>
      </p:sp>
      <p:sp>
        <p:nvSpPr>
          <p:cNvPr id="25" name="正方形/長方形 24">
            <a:extLst>
              <a:ext uri="{FF2B5EF4-FFF2-40B4-BE49-F238E27FC236}">
                <a16:creationId xmlns:a16="http://schemas.microsoft.com/office/drawing/2014/main" id="{080557BF-20C9-4EBE-A1A4-EDE64E1DE7D3}"/>
              </a:ext>
            </a:extLst>
          </p:cNvPr>
          <p:cNvSpPr/>
          <p:nvPr/>
        </p:nvSpPr>
        <p:spPr>
          <a:xfrm>
            <a:off x="2000343" y="3429000"/>
            <a:ext cx="4495707" cy="1151312"/>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000" dirty="0"/>
              <a:t>機能を補うために一時的に</a:t>
            </a:r>
            <a:r>
              <a:rPr kumimoji="1" lang="ja-JP" altLang="en-US" sz="2000" b="1" dirty="0">
                <a:solidFill>
                  <a:srgbClr val="C00000"/>
                </a:solidFill>
              </a:rPr>
              <a:t>用具等を使用していた場合、継続的に必要かどうかを評価</a:t>
            </a:r>
            <a:r>
              <a:rPr kumimoji="1" lang="ja-JP" altLang="en-US" sz="2000" dirty="0"/>
              <a:t>する必要がある</a:t>
            </a:r>
          </a:p>
        </p:txBody>
      </p:sp>
      <p:sp>
        <p:nvSpPr>
          <p:cNvPr id="29" name="正方形/長方形 28">
            <a:extLst>
              <a:ext uri="{FF2B5EF4-FFF2-40B4-BE49-F238E27FC236}">
                <a16:creationId xmlns:a16="http://schemas.microsoft.com/office/drawing/2014/main" id="{476FF7C3-6E8B-4B07-BE96-6CE5E5A5F210}"/>
              </a:ext>
            </a:extLst>
          </p:cNvPr>
          <p:cNvSpPr/>
          <p:nvPr/>
        </p:nvSpPr>
        <p:spPr>
          <a:xfrm>
            <a:off x="207015" y="3429000"/>
            <a:ext cx="1770836" cy="1151312"/>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用具等の</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必要性を評価</a:t>
            </a:r>
          </a:p>
        </p:txBody>
      </p:sp>
      <p:sp>
        <p:nvSpPr>
          <p:cNvPr id="30" name="正方形/長方形 29">
            <a:extLst>
              <a:ext uri="{FF2B5EF4-FFF2-40B4-BE49-F238E27FC236}">
                <a16:creationId xmlns:a16="http://schemas.microsoft.com/office/drawing/2014/main" id="{3E923F74-570A-4574-8162-8D57D9128CF5}"/>
              </a:ext>
            </a:extLst>
          </p:cNvPr>
          <p:cNvSpPr/>
          <p:nvPr/>
        </p:nvSpPr>
        <p:spPr>
          <a:xfrm>
            <a:off x="2008005" y="4694891"/>
            <a:ext cx="4495707" cy="1575202"/>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000"/>
              <a:t>常に「心身機能・構造」「活動」「参加」の向上及び尊厳ある自立した生活の保障を目指し、</a:t>
            </a:r>
            <a:r>
              <a:rPr kumimoji="1" lang="ja-JP" altLang="en-US" sz="2000" b="1">
                <a:solidFill>
                  <a:srgbClr val="C00000"/>
                </a:solidFill>
              </a:rPr>
              <a:t>再度手順①に戻り、新たなシーティングの実施を検討</a:t>
            </a:r>
            <a:r>
              <a:rPr kumimoji="1" lang="ja-JP" altLang="en-US" sz="2000"/>
              <a:t>する</a:t>
            </a:r>
          </a:p>
        </p:txBody>
      </p:sp>
      <p:sp>
        <p:nvSpPr>
          <p:cNvPr id="31" name="正方形/長方形 30">
            <a:extLst>
              <a:ext uri="{FF2B5EF4-FFF2-40B4-BE49-F238E27FC236}">
                <a16:creationId xmlns:a16="http://schemas.microsoft.com/office/drawing/2014/main" id="{F3B1B906-3000-47E9-AB6F-C9C0384420A2}"/>
              </a:ext>
            </a:extLst>
          </p:cNvPr>
          <p:cNvSpPr/>
          <p:nvPr/>
        </p:nvSpPr>
        <p:spPr>
          <a:xfrm>
            <a:off x="214677" y="4694891"/>
            <a:ext cx="1785666" cy="1575202"/>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再び必要性を</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検討</a:t>
            </a:r>
          </a:p>
        </p:txBody>
      </p:sp>
      <p:pic>
        <p:nvPicPr>
          <p:cNvPr id="8" name="図 7" descr="自転車にまたがる男性&#10;&#10;低い精度で自動的に生成された説明">
            <a:extLst>
              <a:ext uri="{FF2B5EF4-FFF2-40B4-BE49-F238E27FC236}">
                <a16:creationId xmlns:a16="http://schemas.microsoft.com/office/drawing/2014/main" id="{A51B398E-334D-4A2E-A451-E556649835D8}"/>
              </a:ext>
            </a:extLst>
          </p:cNvPr>
          <p:cNvPicPr>
            <a:picLocks noChangeAspect="1"/>
          </p:cNvPicPr>
          <p:nvPr/>
        </p:nvPicPr>
        <p:blipFill rotWithShape="1">
          <a:blip r:embed="rId4">
            <a:extLst>
              <a:ext uri="{28A0092B-C50C-407E-A947-70E740481C1C}">
                <a14:useLocalDpi xmlns:a14="http://schemas.microsoft.com/office/drawing/2010/main" val="0"/>
              </a:ext>
            </a:extLst>
          </a:blip>
          <a:srcRect l="4193" r="6607"/>
          <a:stretch/>
        </p:blipFill>
        <p:spPr>
          <a:xfrm>
            <a:off x="6627282" y="3445019"/>
            <a:ext cx="3055731" cy="2839894"/>
          </a:xfrm>
          <a:prstGeom prst="rect">
            <a:avLst/>
          </a:prstGeom>
        </p:spPr>
      </p:pic>
      <p:sp>
        <p:nvSpPr>
          <p:cNvPr id="26" name="テキスト ボックス 25">
            <a:extLst>
              <a:ext uri="{FF2B5EF4-FFF2-40B4-BE49-F238E27FC236}">
                <a16:creationId xmlns:a16="http://schemas.microsoft.com/office/drawing/2014/main" id="{B98F5170-F7AF-4814-B052-BB9112E5E703}"/>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2619618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F6388E-D271-49BC-9B3F-4121FE96F71F}"/>
              </a:ext>
            </a:extLst>
          </p:cNvPr>
          <p:cNvSpPr>
            <a:spLocks noGrp="1"/>
          </p:cNvSpPr>
          <p:nvPr>
            <p:ph type="title"/>
          </p:nvPr>
        </p:nvSpPr>
        <p:spPr>
          <a:xfrm>
            <a:off x="199556" y="136843"/>
            <a:ext cx="9505949" cy="369332"/>
          </a:xfrm>
        </p:spPr>
        <p:txBody>
          <a:bodyPr/>
          <a:lstStyle/>
          <a:p>
            <a:r>
              <a:rPr lang="en-US" altLang="ja-JP"/>
              <a:t>4.7</a:t>
            </a:r>
            <a:r>
              <a:rPr lang="ja-JP" altLang="en-US"/>
              <a:t>　シーティングの「</a:t>
            </a:r>
            <a:r>
              <a:rPr lang="ja-JP" altLang="ja-JP"/>
              <a:t>記録</a:t>
            </a:r>
            <a:r>
              <a:rPr lang="ja-JP" altLang="en-US"/>
              <a:t>」についてのポイント</a:t>
            </a:r>
            <a:endParaRPr kumimoji="1" lang="ja-JP" altLang="en-US"/>
          </a:p>
        </p:txBody>
      </p:sp>
      <p:sp>
        <p:nvSpPr>
          <p:cNvPr id="88" name="テキスト プレースホルダー 2">
            <a:extLst>
              <a:ext uri="{FF2B5EF4-FFF2-40B4-BE49-F238E27FC236}">
                <a16:creationId xmlns:a16="http://schemas.microsoft.com/office/drawing/2014/main" id="{C8C13C18-8E94-414F-B696-F09C86CB1326}"/>
              </a:ext>
            </a:extLst>
          </p:cNvPr>
          <p:cNvSpPr txBox="1">
            <a:spLocks/>
          </p:cNvSpPr>
          <p:nvPr/>
        </p:nvSpPr>
        <p:spPr>
          <a:xfrm>
            <a:off x="202630" y="595536"/>
            <a:ext cx="9505950" cy="63086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ja-JP" altLang="en-US" sz="2000" b="1" dirty="0">
                <a:solidFill>
                  <a:schemeClr val="tx2">
                    <a:lumMod val="50000"/>
                  </a:schemeClr>
                </a:solidFill>
              </a:rPr>
              <a:t>シーティングについて記録する際、複数の職員や多職種の視点で記載することや、日々の記録にシーティングの情報を付記することが重要です</a:t>
            </a:r>
          </a:p>
        </p:txBody>
      </p:sp>
      <p:sp>
        <p:nvSpPr>
          <p:cNvPr id="9" name="正方形/長方形 8">
            <a:extLst>
              <a:ext uri="{FF2B5EF4-FFF2-40B4-BE49-F238E27FC236}">
                <a16:creationId xmlns:a16="http://schemas.microsoft.com/office/drawing/2014/main" id="{A42C95CB-9B9D-44BD-A593-C847A60713E4}"/>
              </a:ext>
            </a:extLst>
          </p:cNvPr>
          <p:cNvSpPr/>
          <p:nvPr/>
        </p:nvSpPr>
        <p:spPr>
          <a:xfrm>
            <a:off x="2189596" y="1822137"/>
            <a:ext cx="5897129" cy="2281791"/>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000" dirty="0"/>
              <a:t>複数の職員や多職種の視点で記載することで</a:t>
            </a:r>
            <a:endParaRPr kumimoji="1" lang="en-US" altLang="ja-JP" sz="2000" dirty="0"/>
          </a:p>
          <a:p>
            <a:pPr marL="800100" lvl="1" indent="-342900" defTabSz="914400">
              <a:lnSpc>
                <a:spcPts val="2880"/>
              </a:lnSpc>
              <a:buFont typeface="Wingdings" panose="05000000000000000000" pitchFamily="2" charset="2"/>
              <a:buChar char="Ø"/>
            </a:pPr>
            <a:r>
              <a:rPr kumimoji="1" lang="ja-JP" altLang="en-US" sz="2000" dirty="0"/>
              <a:t>観察の視点が補強される</a:t>
            </a:r>
            <a:endParaRPr kumimoji="1" lang="en-US" altLang="ja-JP" sz="2000" dirty="0"/>
          </a:p>
          <a:p>
            <a:pPr marL="800100" lvl="1" indent="-342900" defTabSz="914400">
              <a:lnSpc>
                <a:spcPts val="2880"/>
              </a:lnSpc>
              <a:buFont typeface="Wingdings" panose="05000000000000000000" pitchFamily="2" charset="2"/>
              <a:buChar char="Ø"/>
            </a:pPr>
            <a:r>
              <a:rPr kumimoji="1" lang="ja-JP" altLang="en-US" sz="2000" b="1" dirty="0">
                <a:solidFill>
                  <a:srgbClr val="C00000"/>
                </a:solidFill>
              </a:rPr>
              <a:t>複数の専門的な視点から、本人のニーズに沿ったシーティングが行えているかの確認</a:t>
            </a:r>
            <a:r>
              <a:rPr kumimoji="1" lang="ja-JP" altLang="en-US" sz="2000" dirty="0"/>
              <a:t>が可能</a:t>
            </a:r>
            <a:endParaRPr kumimoji="1" lang="en-US" altLang="ja-JP" sz="2000" dirty="0"/>
          </a:p>
          <a:p>
            <a:pPr marL="800100" lvl="1" indent="-342900" defTabSz="914400">
              <a:lnSpc>
                <a:spcPts val="2880"/>
              </a:lnSpc>
              <a:buFont typeface="Wingdings" panose="05000000000000000000" pitchFamily="2" charset="2"/>
              <a:buChar char="Ø"/>
            </a:pPr>
            <a:r>
              <a:rPr kumimoji="1" lang="ja-JP" altLang="en-US" sz="2000" dirty="0"/>
              <a:t>必要な情報の抜け漏れを防止できる</a:t>
            </a:r>
          </a:p>
        </p:txBody>
      </p:sp>
      <p:sp>
        <p:nvSpPr>
          <p:cNvPr id="11" name="正方形/長方形 10">
            <a:extLst>
              <a:ext uri="{FF2B5EF4-FFF2-40B4-BE49-F238E27FC236}">
                <a16:creationId xmlns:a16="http://schemas.microsoft.com/office/drawing/2014/main" id="{7C8BB22B-CFC7-4670-B05F-3C03BB56C2F6}"/>
              </a:ext>
            </a:extLst>
          </p:cNvPr>
          <p:cNvSpPr/>
          <p:nvPr/>
        </p:nvSpPr>
        <p:spPr>
          <a:xfrm>
            <a:off x="231447" y="1322328"/>
            <a:ext cx="2269782" cy="369332"/>
          </a:xfrm>
          <a:prstGeom prst="rect">
            <a:avLst/>
          </a:prstGeom>
          <a:solidFill>
            <a:schemeClr val="accent4"/>
          </a:solidFill>
          <a:ln>
            <a:solidFill>
              <a:schemeClr val="accent4"/>
            </a:solidFill>
          </a:ln>
        </p:spPr>
        <p:txBody>
          <a:bodyPr wrap="square" rtlCol="0" anchor="ctr">
            <a:noAutofit/>
          </a:bodyPr>
          <a:lstStyle/>
          <a:p>
            <a:pPr>
              <a:spcAft>
                <a:spcPts val="600"/>
              </a:spcAft>
            </a:pPr>
            <a:r>
              <a:rPr lang="ja-JP" altLang="en-US" b="1">
                <a:solidFill>
                  <a:schemeClr val="bg1"/>
                </a:solidFill>
              </a:rPr>
              <a:t>　　「記録」のポイント</a:t>
            </a:r>
          </a:p>
        </p:txBody>
      </p:sp>
      <p:pic>
        <p:nvPicPr>
          <p:cNvPr id="12" name="グラフィックス 11" descr="電球と歯車">
            <a:extLst>
              <a:ext uri="{FF2B5EF4-FFF2-40B4-BE49-F238E27FC236}">
                <a16:creationId xmlns:a16="http://schemas.microsoft.com/office/drawing/2014/main" id="{CAE2F849-1DDA-4895-A0BD-3C463621F5E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6837" y="1357127"/>
            <a:ext cx="298800" cy="298800"/>
          </a:xfrm>
          <a:prstGeom prst="rect">
            <a:avLst/>
          </a:prstGeom>
        </p:spPr>
      </p:pic>
      <p:sp>
        <p:nvSpPr>
          <p:cNvPr id="13" name="正方形/長方形 12">
            <a:extLst>
              <a:ext uri="{FF2B5EF4-FFF2-40B4-BE49-F238E27FC236}">
                <a16:creationId xmlns:a16="http://schemas.microsoft.com/office/drawing/2014/main" id="{8E4A7531-B51F-4469-92FE-F0F5F72B19C1}"/>
              </a:ext>
            </a:extLst>
          </p:cNvPr>
          <p:cNvSpPr/>
          <p:nvPr/>
        </p:nvSpPr>
        <p:spPr>
          <a:xfrm>
            <a:off x="231447" y="1818914"/>
            <a:ext cx="1953145" cy="2281791"/>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複数の視点</a:t>
            </a:r>
            <a:br>
              <a:rPr kumimoji="1" lang="en-US" altLang="ja-JP" sz="2000" b="1" dirty="0">
                <a:solidFill>
                  <a:schemeClr val="tx1"/>
                </a:solidFill>
                <a:latin typeface="Meiryo UI" panose="020B0604030504040204" pitchFamily="50" charset="-128"/>
                <a:ea typeface="Meiryo UI" panose="020B0604030504040204" pitchFamily="50" charset="-128"/>
              </a:rPr>
            </a:br>
            <a:r>
              <a:rPr kumimoji="1" lang="ja-JP" altLang="en-US" sz="2000" b="1" dirty="0">
                <a:solidFill>
                  <a:schemeClr val="tx1"/>
                </a:solidFill>
                <a:latin typeface="Meiryo UI" panose="020B0604030504040204" pitchFamily="50" charset="-128"/>
                <a:ea typeface="Meiryo UI" panose="020B0604030504040204" pitchFamily="50" charset="-128"/>
              </a:rPr>
              <a:t>で記載</a:t>
            </a:r>
          </a:p>
        </p:txBody>
      </p:sp>
      <p:sp>
        <p:nvSpPr>
          <p:cNvPr id="14" name="正方形/長方形 13">
            <a:extLst>
              <a:ext uri="{FF2B5EF4-FFF2-40B4-BE49-F238E27FC236}">
                <a16:creationId xmlns:a16="http://schemas.microsoft.com/office/drawing/2014/main" id="{BD1EBBFC-61B6-435C-9173-CB9DD3C5D25B}"/>
              </a:ext>
            </a:extLst>
          </p:cNvPr>
          <p:cNvSpPr/>
          <p:nvPr/>
        </p:nvSpPr>
        <p:spPr>
          <a:xfrm>
            <a:off x="2177985" y="4253503"/>
            <a:ext cx="7488040" cy="1799208"/>
          </a:xfrm>
          <a:prstGeom prst="rect">
            <a:avLst/>
          </a:prstGeom>
          <a:noFill/>
          <a:ln w="28575">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000"/>
              <a:t>シーティングのための様式を準備するよりは、</a:t>
            </a:r>
            <a:r>
              <a:rPr kumimoji="1" lang="ja-JP" altLang="en-US" sz="2000" b="1">
                <a:solidFill>
                  <a:srgbClr val="C00000"/>
                </a:solidFill>
              </a:rPr>
              <a:t>日々使用している記録用紙にシーティングに必要な情報を付記する</a:t>
            </a:r>
            <a:r>
              <a:rPr kumimoji="1" lang="ja-JP" altLang="en-US" sz="2000"/>
              <a:t>方が現場の負担を最小限にしてシーティングを導入できる可能性がある</a:t>
            </a:r>
          </a:p>
        </p:txBody>
      </p:sp>
      <p:sp>
        <p:nvSpPr>
          <p:cNvPr id="15" name="正方形/長方形 14">
            <a:extLst>
              <a:ext uri="{FF2B5EF4-FFF2-40B4-BE49-F238E27FC236}">
                <a16:creationId xmlns:a16="http://schemas.microsoft.com/office/drawing/2014/main" id="{02ED0951-682C-4F02-80B9-74A7436A6D62}"/>
              </a:ext>
            </a:extLst>
          </p:cNvPr>
          <p:cNvSpPr/>
          <p:nvPr/>
        </p:nvSpPr>
        <p:spPr>
          <a:xfrm>
            <a:off x="219836" y="4250280"/>
            <a:ext cx="1953145" cy="1799208"/>
          </a:xfrm>
          <a:prstGeom prst="rect">
            <a:avLst/>
          </a:prstGeom>
          <a:solidFill>
            <a:schemeClr val="accent4">
              <a:lumMod val="20000"/>
              <a:lumOff val="80000"/>
            </a:schemeClr>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日々の記録に</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情報を付記</a:t>
            </a:r>
          </a:p>
        </p:txBody>
      </p:sp>
      <p:pic>
        <p:nvPicPr>
          <p:cNvPr id="4" name="グラフィックス 3" descr="クリップボード 単色塗りつぶし">
            <a:extLst>
              <a:ext uri="{FF2B5EF4-FFF2-40B4-BE49-F238E27FC236}">
                <a16:creationId xmlns:a16="http://schemas.microsoft.com/office/drawing/2014/main" id="{954A6343-C2F8-46AC-819C-F5201FF1501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4649" y="2072287"/>
            <a:ext cx="900880" cy="900880"/>
          </a:xfrm>
          <a:prstGeom prst="rect">
            <a:avLst/>
          </a:prstGeom>
        </p:spPr>
      </p:pic>
      <p:pic>
        <p:nvPicPr>
          <p:cNvPr id="6" name="グラフィックス 5" descr="医師男性 単色塗りつぶし">
            <a:extLst>
              <a:ext uri="{FF2B5EF4-FFF2-40B4-BE49-F238E27FC236}">
                <a16:creationId xmlns:a16="http://schemas.microsoft.com/office/drawing/2014/main" id="{4DA3B855-ED7E-4620-8B0C-D6F7B5100AC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99164" y="3149963"/>
            <a:ext cx="770384" cy="770384"/>
          </a:xfrm>
          <a:prstGeom prst="rect">
            <a:avLst/>
          </a:prstGeom>
        </p:spPr>
      </p:pic>
      <p:pic>
        <p:nvPicPr>
          <p:cNvPr id="20" name="グラフィックス 19" descr="オフィス ワーカー (女性) 単色塗りつぶし">
            <a:extLst>
              <a:ext uri="{FF2B5EF4-FFF2-40B4-BE49-F238E27FC236}">
                <a16:creationId xmlns:a16="http://schemas.microsoft.com/office/drawing/2014/main" id="{C5757CBF-2024-4489-ABC5-ABBAE701311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59897" y="2952917"/>
            <a:ext cx="770384" cy="770384"/>
          </a:xfrm>
          <a:prstGeom prst="rect">
            <a:avLst/>
          </a:prstGeom>
        </p:spPr>
      </p:pic>
      <p:pic>
        <p:nvPicPr>
          <p:cNvPr id="24" name="グラフィックス 23" descr="男性のプロフィール 単色塗りつぶし">
            <a:extLst>
              <a:ext uri="{FF2B5EF4-FFF2-40B4-BE49-F238E27FC236}">
                <a16:creationId xmlns:a16="http://schemas.microsoft.com/office/drawing/2014/main" id="{02CB9458-79C3-4C80-8B63-94A270EF3B0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35591" y="3172164"/>
            <a:ext cx="770384" cy="770384"/>
          </a:xfrm>
          <a:prstGeom prst="rect">
            <a:avLst/>
          </a:prstGeom>
        </p:spPr>
      </p:pic>
      <p:sp>
        <p:nvSpPr>
          <p:cNvPr id="16" name="テキスト ボックス 15">
            <a:extLst>
              <a:ext uri="{FF2B5EF4-FFF2-40B4-BE49-F238E27FC236}">
                <a16:creationId xmlns:a16="http://schemas.microsoft.com/office/drawing/2014/main" id="{2DE8B322-3EAC-4C83-A06E-FC5676BE1DBE}"/>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4085847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4669" y="86666"/>
            <a:ext cx="7771004" cy="369332"/>
          </a:xfrm>
        </p:spPr>
        <p:txBody>
          <a:bodyPr/>
          <a:lstStyle/>
          <a:p>
            <a:r>
              <a:rPr lang="ja-JP" altLang="en-US" dirty="0"/>
              <a:t>　椅子に座っている際に体が大きく傾いてしまっている軽度認知症の</a:t>
            </a:r>
            <a:r>
              <a:rPr lang="ja-JP" altLang="en-US" kern="100" dirty="0">
                <a:latin typeface="+mn-ea"/>
                <a:cs typeface="Times New Roman" panose="02020603050405020304" pitchFamily="18" charset="0"/>
              </a:rPr>
              <a:t>事例</a:t>
            </a:r>
            <a:endParaRPr kumimoji="1" lang="ja-JP" altLang="en-US" dirty="0"/>
          </a:p>
        </p:txBody>
      </p:sp>
      <p:sp>
        <p:nvSpPr>
          <p:cNvPr id="4" name="テキスト プレースホルダー 2">
            <a:extLst>
              <a:ext uri="{FF2B5EF4-FFF2-40B4-BE49-F238E27FC236}">
                <a16:creationId xmlns:a16="http://schemas.microsoft.com/office/drawing/2014/main" id="{F8A1B9A6-6399-4646-B91B-F980EDA2B378}"/>
              </a:ext>
            </a:extLst>
          </p:cNvPr>
          <p:cNvSpPr txBox="1">
            <a:spLocks/>
          </p:cNvSpPr>
          <p:nvPr/>
        </p:nvSpPr>
        <p:spPr bwMode="gray">
          <a:xfrm>
            <a:off x="230429" y="557964"/>
            <a:ext cx="9505950" cy="850067"/>
          </a:xfrm>
          <a:prstGeom prst="rect">
            <a:avLst/>
          </a:prstGeom>
        </p:spPr>
        <p:txBody>
          <a:bodyPr vert="horz" lIns="36000" tIns="45720" rIns="0" bIns="45720" rtlCol="0">
            <a:noAutofit/>
          </a:bodyPr>
          <a:lstStyle>
            <a:lvl1pPr marL="0" indent="0" algn="l" defTabSz="914400" rtl="0" eaLnBrk="1" latinLnBrk="0" hangingPunct="1">
              <a:lnSpc>
                <a:spcPct val="90000"/>
              </a:lnSpc>
              <a:spcBef>
                <a:spcPts val="0"/>
              </a:spcBef>
              <a:spcAft>
                <a:spcPts val="0"/>
              </a:spcAft>
              <a:buClr>
                <a:schemeClr val="bg1"/>
              </a:buClr>
              <a:buSzPct val="25000"/>
              <a:buFont typeface="Arial" panose="020B0604020202020204" pitchFamily="34" charset="0"/>
              <a:buChar char="•"/>
              <a:defRPr kumimoji="1" sz="1800" kern="1200">
                <a:solidFill>
                  <a:schemeClr val="tx1"/>
                </a:solidFill>
                <a:latin typeface="+mn-lt"/>
                <a:ea typeface="+mn-ea"/>
                <a:cs typeface="+mn-cs"/>
              </a:defRPr>
            </a:lvl1pPr>
            <a:lvl2pPr marL="452438" indent="-273050" algn="l" defTabSz="914400" rtl="0" eaLnBrk="1" latinLnBrk="0" hangingPunct="1">
              <a:lnSpc>
                <a:spcPct val="90000"/>
              </a:lnSpc>
              <a:spcBef>
                <a:spcPts val="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latin typeface="+mn-ea"/>
            </a:endParaRPr>
          </a:p>
        </p:txBody>
      </p:sp>
      <p:sp>
        <p:nvSpPr>
          <p:cNvPr id="16" name="テキスト ボックス 15">
            <a:extLst>
              <a:ext uri="{FF2B5EF4-FFF2-40B4-BE49-F238E27FC236}">
                <a16:creationId xmlns:a16="http://schemas.microsoft.com/office/drawing/2014/main" id="{5AFB3F0E-6D11-4827-A69B-45218F1C222D}"/>
              </a:ext>
            </a:extLst>
          </p:cNvPr>
          <p:cNvSpPr txBox="1"/>
          <p:nvPr/>
        </p:nvSpPr>
        <p:spPr>
          <a:xfrm>
            <a:off x="410896" y="6245239"/>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
        <p:nvSpPr>
          <p:cNvPr id="28" name="正方形/長方形 27">
            <a:extLst>
              <a:ext uri="{FF2B5EF4-FFF2-40B4-BE49-F238E27FC236}">
                <a16:creationId xmlns:a16="http://schemas.microsoft.com/office/drawing/2014/main" id="{C6077845-1979-42EA-8B99-ED6D1DF1E96B}"/>
              </a:ext>
            </a:extLst>
          </p:cNvPr>
          <p:cNvSpPr/>
          <p:nvPr/>
        </p:nvSpPr>
        <p:spPr>
          <a:xfrm>
            <a:off x="2576736" y="609730"/>
            <a:ext cx="7158938" cy="1055074"/>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indent="-179388">
              <a:buFont typeface="Arial" panose="020B0604020202020204" pitchFamily="34" charset="0"/>
              <a:buChar char="•"/>
            </a:pPr>
            <a:r>
              <a:rPr kumimoji="1" lang="ja-JP" altLang="en-US" sz="1400" kern="100" dirty="0">
                <a:latin typeface="+mn-ea"/>
                <a:cs typeface="Times New Roman" panose="02020603050405020304" pitchFamily="18" charset="0"/>
              </a:rPr>
              <a:t>施設内はシルバーカーを使って自力で歩いて移動している。</a:t>
            </a:r>
          </a:p>
          <a:p>
            <a:pPr marL="179388" indent="-179388">
              <a:buFont typeface="Arial" panose="020B0604020202020204" pitchFamily="34" charset="0"/>
              <a:buChar char="•"/>
            </a:pPr>
            <a:r>
              <a:rPr kumimoji="1" lang="ja-JP" altLang="en-US" sz="1400" kern="100" dirty="0">
                <a:latin typeface="+mn-ea"/>
                <a:cs typeface="Times New Roman" panose="02020603050405020304" pitchFamily="18" charset="0"/>
              </a:rPr>
              <a:t>ホールで椅子に座って休憩していても、体が右に大きく傾いてしまい、</a:t>
            </a:r>
            <a:r>
              <a:rPr kumimoji="1" lang="en-US" altLang="ja-JP" sz="1400" kern="100" dirty="0">
                <a:latin typeface="+mn-ea"/>
                <a:cs typeface="Times New Roman" panose="02020603050405020304" pitchFamily="18" charset="0"/>
              </a:rPr>
              <a:t>1</a:t>
            </a:r>
            <a:r>
              <a:rPr kumimoji="1" lang="ja-JP" altLang="en-US" sz="1400" kern="100" dirty="0">
                <a:latin typeface="+mn-ea"/>
                <a:cs typeface="Times New Roman" panose="02020603050405020304" pitchFamily="18" charset="0"/>
              </a:rPr>
              <a:t>時間ごとに介護職員による座り直し介助が必要な状況。</a:t>
            </a:r>
          </a:p>
          <a:p>
            <a:pPr marL="179388" indent="-179388">
              <a:buFont typeface="Arial" panose="020B0604020202020204" pitchFamily="34" charset="0"/>
              <a:buChar char="•"/>
            </a:pPr>
            <a:r>
              <a:rPr kumimoji="1" lang="ja-JP" altLang="en-US" sz="1400" kern="100" dirty="0">
                <a:latin typeface="+mn-ea"/>
                <a:cs typeface="Times New Roman" panose="02020603050405020304" pitchFamily="18" charset="0"/>
              </a:rPr>
              <a:t>塗り絵等のレクリエーションの際も、体が傾いてしまい、</a:t>
            </a:r>
            <a:r>
              <a:rPr kumimoji="1" lang="en-US" altLang="ja-JP" sz="1400" kern="100" dirty="0">
                <a:latin typeface="+mn-ea"/>
                <a:cs typeface="Times New Roman" panose="02020603050405020304" pitchFamily="18" charset="0"/>
              </a:rPr>
              <a:t>15</a:t>
            </a:r>
            <a:r>
              <a:rPr kumimoji="1" lang="ja-JP" altLang="en-US" sz="1400" kern="100" dirty="0">
                <a:latin typeface="+mn-ea"/>
                <a:cs typeface="Times New Roman" panose="02020603050405020304" pitchFamily="18" charset="0"/>
              </a:rPr>
              <a:t>分経たずに集中力が切れてしまっていた。 </a:t>
            </a:r>
          </a:p>
        </p:txBody>
      </p:sp>
      <p:sp>
        <p:nvSpPr>
          <p:cNvPr id="31" name="フローチャート: 他ページ結合子 30">
            <a:extLst>
              <a:ext uri="{FF2B5EF4-FFF2-40B4-BE49-F238E27FC236}">
                <a16:creationId xmlns:a16="http://schemas.microsoft.com/office/drawing/2014/main" id="{0406ECB5-8EDE-4903-AA6B-E3103F23AECE}"/>
              </a:ext>
            </a:extLst>
          </p:cNvPr>
          <p:cNvSpPr/>
          <p:nvPr/>
        </p:nvSpPr>
        <p:spPr>
          <a:xfrm>
            <a:off x="229959" y="1763105"/>
            <a:ext cx="1405072" cy="1008000"/>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シーティングの</a:t>
            </a:r>
            <a:endParaRPr kumimoji="1" lang="en-US" altLang="ja-JP" sz="1600" b="1"/>
          </a:p>
          <a:p>
            <a:pPr algn="ctr">
              <a:lnSpc>
                <a:spcPts val="2000"/>
              </a:lnSpc>
            </a:pPr>
            <a:r>
              <a:rPr kumimoji="1" lang="ja-JP" altLang="en-US" sz="1600" b="1"/>
              <a:t>必要性検討</a:t>
            </a:r>
          </a:p>
        </p:txBody>
      </p:sp>
      <p:sp>
        <p:nvSpPr>
          <p:cNvPr id="32" name="正方形/長方形 31">
            <a:extLst>
              <a:ext uri="{FF2B5EF4-FFF2-40B4-BE49-F238E27FC236}">
                <a16:creationId xmlns:a16="http://schemas.microsoft.com/office/drawing/2014/main" id="{B5F01A90-C415-4A82-9259-ACBE0184BCEA}"/>
              </a:ext>
            </a:extLst>
          </p:cNvPr>
          <p:cNvSpPr/>
          <p:nvPr/>
        </p:nvSpPr>
        <p:spPr>
          <a:xfrm>
            <a:off x="1748644" y="1763106"/>
            <a:ext cx="7987029" cy="972000"/>
          </a:xfrm>
          <a:prstGeom prst="rect">
            <a:avLst/>
          </a:prstGeom>
          <a:noFill/>
          <a:ln w="6350">
            <a:solidFill>
              <a:schemeClr val="accent5">
                <a:lumMod val="60000"/>
                <a:lumOff val="40000"/>
              </a:schemeClr>
            </a:solidFill>
          </a:ln>
        </p:spPr>
        <p:txBody>
          <a:bodyPr wrap="square" anchor="ctr">
            <a:noAutofit/>
          </a:bodyPr>
          <a:lstStyle/>
          <a:p>
            <a:pPr marL="177800" indent="-177800" defTabSz="914400">
              <a:buFont typeface="Arial" panose="020B0604020202020204" pitchFamily="34" charset="0"/>
              <a:buChar char="•"/>
            </a:pPr>
            <a:r>
              <a:rPr kumimoji="1" lang="ja-JP" altLang="en-US" sz="1500" dirty="0">
                <a:latin typeface="+mn-ea"/>
              </a:rPr>
              <a:t>ホールで椅子に座っている際、</a:t>
            </a:r>
            <a:r>
              <a:rPr kumimoji="1" lang="ja-JP" altLang="en-US" sz="1500" b="1" dirty="0">
                <a:solidFill>
                  <a:srgbClr val="C00000"/>
                </a:solidFill>
                <a:latin typeface="+mn-ea"/>
              </a:rPr>
              <a:t>体が左右に大きく傾いており姿勢の崩れが目立っていることに</a:t>
            </a:r>
            <a:br>
              <a:rPr kumimoji="1" lang="en-US" altLang="ja-JP" sz="1500" b="1" dirty="0">
                <a:solidFill>
                  <a:srgbClr val="C00000"/>
                </a:solidFill>
                <a:latin typeface="+mn-ea"/>
              </a:rPr>
            </a:br>
            <a:r>
              <a:rPr kumimoji="1" lang="ja-JP" altLang="en-US" sz="1500" b="1" dirty="0">
                <a:solidFill>
                  <a:srgbClr val="C00000"/>
                </a:solidFill>
                <a:latin typeface="+mn-ea"/>
              </a:rPr>
              <a:t>介護職員</a:t>
            </a:r>
            <a:r>
              <a:rPr kumimoji="1" lang="en-US" altLang="ja-JP" sz="1500" b="1" dirty="0">
                <a:solidFill>
                  <a:srgbClr val="C00000"/>
                </a:solidFill>
                <a:latin typeface="+mn-ea"/>
              </a:rPr>
              <a:t>A</a:t>
            </a:r>
            <a:r>
              <a:rPr kumimoji="1" lang="ja-JP" altLang="en-US" sz="1500" b="1" dirty="0">
                <a:solidFill>
                  <a:srgbClr val="C00000"/>
                </a:solidFill>
                <a:latin typeface="+mn-ea"/>
              </a:rPr>
              <a:t>さんが気づいた。</a:t>
            </a:r>
            <a:endParaRPr kumimoji="1" lang="en-US" altLang="ja-JP" sz="1500" b="1" dirty="0">
              <a:solidFill>
                <a:srgbClr val="C00000"/>
              </a:solidFill>
              <a:latin typeface="+mn-ea"/>
            </a:endParaRPr>
          </a:p>
          <a:p>
            <a:pPr marL="177800" indent="-177800" defTabSz="914400">
              <a:buFont typeface="Arial" panose="020B0604020202020204" pitchFamily="34" charset="0"/>
              <a:buChar char="•"/>
            </a:pPr>
            <a:r>
              <a:rPr kumimoji="1" lang="en-US" altLang="ja-JP" sz="1500" dirty="0">
                <a:latin typeface="+mn-ea"/>
              </a:rPr>
              <a:t>A</a:t>
            </a:r>
            <a:r>
              <a:rPr kumimoji="1" lang="ja-JP" altLang="en-US" sz="1500" dirty="0">
                <a:latin typeface="+mn-ea"/>
              </a:rPr>
              <a:t>さんは、足台の活用や座り直しによって対応していたが、</a:t>
            </a:r>
            <a:r>
              <a:rPr kumimoji="1" lang="ja-JP" altLang="en-US" sz="1500" b="1" dirty="0">
                <a:solidFill>
                  <a:srgbClr val="C00000"/>
                </a:solidFill>
                <a:latin typeface="+mn-ea"/>
              </a:rPr>
              <a:t>対策に限界があり、作業療法士に相談した。</a:t>
            </a:r>
          </a:p>
        </p:txBody>
      </p:sp>
      <p:sp>
        <p:nvSpPr>
          <p:cNvPr id="33" name="フローチャート: 他ページ結合子 32">
            <a:extLst>
              <a:ext uri="{FF2B5EF4-FFF2-40B4-BE49-F238E27FC236}">
                <a16:creationId xmlns:a16="http://schemas.microsoft.com/office/drawing/2014/main" id="{AF483480-2D46-4499-A15E-718A49454C06}"/>
              </a:ext>
            </a:extLst>
          </p:cNvPr>
          <p:cNvSpPr/>
          <p:nvPr/>
        </p:nvSpPr>
        <p:spPr>
          <a:xfrm>
            <a:off x="229960" y="2852936"/>
            <a:ext cx="1405072" cy="972000"/>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400" b="1"/>
              <a:t>シーティング</a:t>
            </a:r>
            <a:endParaRPr kumimoji="1" lang="en-US" altLang="ja-JP" sz="1400" b="1"/>
          </a:p>
          <a:p>
            <a:pPr algn="ctr">
              <a:lnSpc>
                <a:spcPts val="2000"/>
              </a:lnSpc>
            </a:pPr>
            <a:r>
              <a:rPr kumimoji="1" lang="ja-JP" altLang="en-US" sz="1400" b="1"/>
              <a:t>実施に向けた</a:t>
            </a:r>
            <a:endParaRPr kumimoji="1" lang="en-US" altLang="ja-JP" sz="1400" b="1"/>
          </a:p>
          <a:p>
            <a:pPr algn="ctr">
              <a:lnSpc>
                <a:spcPts val="2000"/>
              </a:lnSpc>
            </a:pPr>
            <a:r>
              <a:rPr kumimoji="1" lang="ja-JP" altLang="en-US" sz="1400" b="1"/>
              <a:t>アセスメント</a:t>
            </a:r>
          </a:p>
        </p:txBody>
      </p:sp>
      <p:sp>
        <p:nvSpPr>
          <p:cNvPr id="34" name="正方形/長方形 33">
            <a:extLst>
              <a:ext uri="{FF2B5EF4-FFF2-40B4-BE49-F238E27FC236}">
                <a16:creationId xmlns:a16="http://schemas.microsoft.com/office/drawing/2014/main" id="{8CE55A75-DC14-493C-BE06-D7EBB90A4BEB}"/>
              </a:ext>
            </a:extLst>
          </p:cNvPr>
          <p:cNvSpPr/>
          <p:nvPr/>
        </p:nvSpPr>
        <p:spPr>
          <a:xfrm>
            <a:off x="1748644" y="2853044"/>
            <a:ext cx="7987029" cy="936000"/>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pPr>
            <a:r>
              <a:rPr kumimoji="1" lang="ja-JP" altLang="en-US" sz="1500">
                <a:latin typeface="+mn-ea"/>
              </a:rPr>
              <a:t>作業療法士が中心となり、ケアマネージャーおよび介護職員</a:t>
            </a:r>
            <a:r>
              <a:rPr kumimoji="1" lang="en-US" altLang="ja-JP" sz="1500">
                <a:latin typeface="+mn-ea"/>
              </a:rPr>
              <a:t>A</a:t>
            </a:r>
            <a:r>
              <a:rPr kumimoji="1" lang="ja-JP" altLang="en-US" sz="1500">
                <a:latin typeface="+mn-ea"/>
              </a:rPr>
              <a:t>さんとともにアセスメントを実施。</a:t>
            </a:r>
            <a:endParaRPr kumimoji="1" lang="en-US" altLang="ja-JP" sz="1500">
              <a:latin typeface="+mn-ea"/>
            </a:endParaRPr>
          </a:p>
          <a:p>
            <a:pPr marL="177800" indent="-177800" algn="just" defTabSz="914400">
              <a:buFont typeface="Arial" panose="020B0604020202020204" pitchFamily="34" charset="0"/>
              <a:buChar char="•"/>
            </a:pPr>
            <a:r>
              <a:rPr kumimoji="1" lang="ja-JP" altLang="en-US" sz="1500">
                <a:latin typeface="+mn-ea"/>
              </a:rPr>
              <a:t>円背のため椅子への適合が悪く、座り直しだけでは改善できないと作業療法士が判断した。</a:t>
            </a:r>
          </a:p>
        </p:txBody>
      </p:sp>
      <p:sp>
        <p:nvSpPr>
          <p:cNvPr id="35" name="フローチャート: 他ページ結合子 34">
            <a:extLst>
              <a:ext uri="{FF2B5EF4-FFF2-40B4-BE49-F238E27FC236}">
                <a16:creationId xmlns:a16="http://schemas.microsoft.com/office/drawing/2014/main" id="{EAC2BB4C-CD74-4978-9F5A-6787FFC52493}"/>
              </a:ext>
            </a:extLst>
          </p:cNvPr>
          <p:cNvSpPr/>
          <p:nvPr/>
        </p:nvSpPr>
        <p:spPr>
          <a:xfrm>
            <a:off x="229960" y="3933192"/>
            <a:ext cx="1405071" cy="1224000"/>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シーティング</a:t>
            </a:r>
            <a:endParaRPr kumimoji="1" lang="en-US" altLang="ja-JP" sz="1600" b="1"/>
          </a:p>
          <a:p>
            <a:pPr algn="ctr">
              <a:lnSpc>
                <a:spcPts val="2000"/>
              </a:lnSpc>
            </a:pPr>
            <a:r>
              <a:rPr kumimoji="1" lang="ja-JP" altLang="en-US" sz="1600" b="1"/>
              <a:t>実施</a:t>
            </a:r>
            <a:endParaRPr kumimoji="1" lang="en-US" altLang="ja-JP" sz="1600" b="1"/>
          </a:p>
        </p:txBody>
      </p:sp>
      <p:sp>
        <p:nvSpPr>
          <p:cNvPr id="36" name="正方形/長方形 35">
            <a:extLst>
              <a:ext uri="{FF2B5EF4-FFF2-40B4-BE49-F238E27FC236}">
                <a16:creationId xmlns:a16="http://schemas.microsoft.com/office/drawing/2014/main" id="{825C34E3-39E7-46FD-A6B8-DA3D33683CB2}"/>
              </a:ext>
            </a:extLst>
          </p:cNvPr>
          <p:cNvSpPr/>
          <p:nvPr/>
        </p:nvSpPr>
        <p:spPr>
          <a:xfrm>
            <a:off x="1748644" y="3897192"/>
            <a:ext cx="7987029" cy="1260000"/>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pPr>
            <a:r>
              <a:rPr kumimoji="1" lang="ja-JP" altLang="en-US" sz="1500">
                <a:latin typeface="+mn-ea"/>
              </a:rPr>
              <a:t>作業療法士が</a:t>
            </a:r>
            <a:r>
              <a:rPr kumimoji="1" lang="ja-JP" altLang="en-US" sz="1500" b="1">
                <a:solidFill>
                  <a:srgbClr val="C00000"/>
                </a:solidFill>
                <a:latin typeface="+mn-ea"/>
              </a:rPr>
              <a:t>既製品のクッションをつなぎ合わせて、円背の形にあったクッションを作成。</a:t>
            </a:r>
            <a:endParaRPr kumimoji="1" lang="en-US" altLang="ja-JP" sz="1500" b="1">
              <a:solidFill>
                <a:srgbClr val="C00000"/>
              </a:solidFill>
              <a:latin typeface="+mn-ea"/>
            </a:endParaRPr>
          </a:p>
          <a:p>
            <a:pPr marL="177800" indent="-177800" algn="just" defTabSz="914400">
              <a:buFont typeface="Arial" panose="020B0604020202020204" pitchFamily="34" charset="0"/>
              <a:buChar char="•"/>
            </a:pPr>
            <a:r>
              <a:rPr kumimoji="1" lang="ja-JP" altLang="en-US" sz="1500" b="1">
                <a:solidFill>
                  <a:srgbClr val="C00000"/>
                </a:solidFill>
                <a:latin typeface="+mn-ea"/>
              </a:rPr>
              <a:t>介護職員</a:t>
            </a:r>
            <a:r>
              <a:rPr kumimoji="1" lang="en-US" altLang="ja-JP" sz="1500" b="1">
                <a:solidFill>
                  <a:srgbClr val="C00000"/>
                </a:solidFill>
                <a:latin typeface="+mn-ea"/>
              </a:rPr>
              <a:t>A</a:t>
            </a:r>
            <a:r>
              <a:rPr kumimoji="1" lang="ja-JP" altLang="en-US" sz="1500" b="1">
                <a:solidFill>
                  <a:srgbClr val="C00000"/>
                </a:solidFill>
                <a:latin typeface="+mn-ea"/>
              </a:rPr>
              <a:t>さんは、クッションを使った様子を</a:t>
            </a:r>
            <a:r>
              <a:rPr kumimoji="1" lang="en-US" altLang="ja-JP" sz="1500" b="1">
                <a:solidFill>
                  <a:srgbClr val="C00000"/>
                </a:solidFill>
                <a:latin typeface="+mn-ea"/>
              </a:rPr>
              <a:t>3</a:t>
            </a:r>
            <a:r>
              <a:rPr kumimoji="1" lang="ja-JP" altLang="en-US" sz="1500" b="1">
                <a:solidFill>
                  <a:srgbClr val="C00000"/>
                </a:solidFill>
                <a:latin typeface="+mn-ea"/>
              </a:rPr>
              <a:t>日間記録</a:t>
            </a:r>
            <a:r>
              <a:rPr kumimoji="1" lang="ja-JP" altLang="en-US" sz="1500">
                <a:latin typeface="+mn-ea"/>
              </a:rPr>
              <a:t>してフィードバックするよう、作業療法士から依頼を受けた。</a:t>
            </a:r>
          </a:p>
          <a:p>
            <a:pPr marL="177800" indent="-177800" algn="just" defTabSz="914400">
              <a:buFont typeface="Arial" panose="020B0604020202020204" pitchFamily="34" charset="0"/>
              <a:buChar char="•"/>
            </a:pPr>
            <a:r>
              <a:rPr kumimoji="1" lang="ja-JP" altLang="en-US" sz="1500" b="1">
                <a:solidFill>
                  <a:srgbClr val="C00000"/>
                </a:solidFill>
                <a:latin typeface="+mn-ea"/>
              </a:rPr>
              <a:t>まだ右方向への傾きが残っていることに介護職員</a:t>
            </a:r>
            <a:r>
              <a:rPr kumimoji="1" lang="en-US" altLang="ja-JP" sz="1500" b="1">
                <a:solidFill>
                  <a:srgbClr val="C00000"/>
                </a:solidFill>
                <a:latin typeface="+mn-ea"/>
              </a:rPr>
              <a:t>A</a:t>
            </a:r>
            <a:r>
              <a:rPr kumimoji="1" lang="ja-JP" altLang="en-US" sz="1500" b="1">
                <a:solidFill>
                  <a:srgbClr val="C00000"/>
                </a:solidFill>
                <a:latin typeface="+mn-ea"/>
              </a:rPr>
              <a:t>さんが気づいた</a:t>
            </a:r>
            <a:r>
              <a:rPr kumimoji="1" lang="ja-JP" altLang="en-US" sz="1500">
                <a:latin typeface="+mn-ea"/>
              </a:rPr>
              <a:t>ため、作業療法士に共有し、作業療法士が右側のクッションを調整した。</a:t>
            </a:r>
          </a:p>
        </p:txBody>
      </p:sp>
      <p:sp>
        <p:nvSpPr>
          <p:cNvPr id="37" name="フローチャート: 他ページ結合子 36">
            <a:extLst>
              <a:ext uri="{FF2B5EF4-FFF2-40B4-BE49-F238E27FC236}">
                <a16:creationId xmlns:a16="http://schemas.microsoft.com/office/drawing/2014/main" id="{A9015545-AD09-462F-BFA0-5AA2CF6D4A14}"/>
              </a:ext>
            </a:extLst>
          </p:cNvPr>
          <p:cNvSpPr/>
          <p:nvPr/>
        </p:nvSpPr>
        <p:spPr>
          <a:xfrm>
            <a:off x="229959" y="5243237"/>
            <a:ext cx="1405072" cy="992335"/>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効果検証</a:t>
            </a:r>
            <a:endParaRPr kumimoji="1" lang="en-US" altLang="ja-JP" sz="1600" b="1"/>
          </a:p>
          <a:p>
            <a:pPr algn="ctr">
              <a:lnSpc>
                <a:spcPts val="2000"/>
              </a:lnSpc>
            </a:pPr>
            <a:r>
              <a:rPr kumimoji="1" lang="ja-JP" altLang="en-US" sz="1600" b="1"/>
              <a:t>継続的な観察</a:t>
            </a:r>
            <a:endParaRPr kumimoji="1" lang="en-US" altLang="ja-JP" sz="1600" b="1"/>
          </a:p>
        </p:txBody>
      </p:sp>
      <p:sp>
        <p:nvSpPr>
          <p:cNvPr id="38" name="正方形/長方形 37">
            <a:extLst>
              <a:ext uri="{FF2B5EF4-FFF2-40B4-BE49-F238E27FC236}">
                <a16:creationId xmlns:a16="http://schemas.microsoft.com/office/drawing/2014/main" id="{DCCF62EE-8097-4C61-B792-8EE12079FDF4}"/>
              </a:ext>
            </a:extLst>
          </p:cNvPr>
          <p:cNvSpPr/>
          <p:nvPr/>
        </p:nvSpPr>
        <p:spPr>
          <a:xfrm>
            <a:off x="1748644" y="5243238"/>
            <a:ext cx="7987029" cy="992335"/>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tabLst>
                <a:tab pos="177800" algn="l"/>
              </a:tabLst>
            </a:pPr>
            <a:r>
              <a:rPr kumimoji="1" lang="ja-JP" altLang="en-US" sz="1500">
                <a:latin typeface="+mn-ea"/>
              </a:rPr>
              <a:t>体の左右の傾きが改善し、</a:t>
            </a:r>
            <a:r>
              <a:rPr kumimoji="1" lang="ja-JP" altLang="en-US" sz="1500" b="1">
                <a:solidFill>
                  <a:srgbClr val="C00000"/>
                </a:solidFill>
                <a:latin typeface="+mn-ea"/>
              </a:rPr>
              <a:t>座位姿勢が安定し、レクリエーションの塗り絵等に集中して取り組めるようになった。 </a:t>
            </a:r>
            <a:endParaRPr kumimoji="1" lang="en-US" altLang="ja-JP" sz="1500" b="1">
              <a:solidFill>
                <a:srgbClr val="C00000"/>
              </a:solidFill>
              <a:latin typeface="+mn-ea"/>
            </a:endParaRPr>
          </a:p>
          <a:p>
            <a:pPr marL="177800" indent="-177800" algn="just" defTabSz="914400">
              <a:buFont typeface="Arial" panose="020B0604020202020204" pitchFamily="34" charset="0"/>
              <a:buChar char="•"/>
            </a:pPr>
            <a:r>
              <a:rPr kumimoji="1" lang="ja-JP" altLang="en-US" sz="1500">
                <a:latin typeface="+mn-ea"/>
              </a:rPr>
              <a:t>起床から朝食までのおよそ１時間半のあいだ、座り直すことなく、椅子で問題なく過ごせるようになった。</a:t>
            </a:r>
          </a:p>
        </p:txBody>
      </p:sp>
      <p:sp>
        <p:nvSpPr>
          <p:cNvPr id="3" name="正方形/長方形 2">
            <a:extLst>
              <a:ext uri="{FF2B5EF4-FFF2-40B4-BE49-F238E27FC236}">
                <a16:creationId xmlns:a16="http://schemas.microsoft.com/office/drawing/2014/main" id="{FD53F459-F82A-4EE2-BC23-1203FEBE7472}"/>
              </a:ext>
            </a:extLst>
          </p:cNvPr>
          <p:cNvSpPr/>
          <p:nvPr/>
        </p:nvSpPr>
        <p:spPr>
          <a:xfrm>
            <a:off x="229959" y="85679"/>
            <a:ext cx="1734709" cy="369333"/>
          </a:xfrm>
          <a:prstGeom prst="rect">
            <a:avLst/>
          </a:prstGeom>
          <a:solidFill>
            <a:srgbClr val="FFFF99"/>
          </a:solidFill>
        </p:spPr>
        <p:txBody>
          <a:bodyPr wrap="square" rtlCol="0" anchor="b">
            <a:noAutofit/>
          </a:bodyPr>
          <a:lstStyle/>
          <a:p>
            <a:pPr>
              <a:lnSpc>
                <a:spcPts val="2000"/>
              </a:lnSpc>
            </a:pPr>
            <a:r>
              <a:rPr kumimoji="1" lang="ja-JP" altLang="en-US" sz="2000" b="1">
                <a:solidFill>
                  <a:schemeClr val="bg1"/>
                </a:solidFill>
              </a:rPr>
              <a:t>　 　</a:t>
            </a:r>
            <a:r>
              <a:rPr kumimoji="1" lang="ja-JP" altLang="en-US" sz="2000" b="1"/>
              <a:t>事例紹介　</a:t>
            </a:r>
          </a:p>
        </p:txBody>
      </p:sp>
      <p:pic>
        <p:nvPicPr>
          <p:cNvPr id="8" name="グラフィックス 7" descr="電球と歯車">
            <a:extLst>
              <a:ext uri="{FF2B5EF4-FFF2-40B4-BE49-F238E27FC236}">
                <a16:creationId xmlns:a16="http://schemas.microsoft.com/office/drawing/2014/main" id="{7E03C445-65B2-4A6C-A9A7-3AADF15FAB8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480" y="120945"/>
            <a:ext cx="298800" cy="298800"/>
          </a:xfrm>
          <a:prstGeom prst="rect">
            <a:avLst/>
          </a:prstGeom>
        </p:spPr>
      </p:pic>
      <p:sp>
        <p:nvSpPr>
          <p:cNvPr id="17" name="正方形/長方形 16">
            <a:extLst>
              <a:ext uri="{FF2B5EF4-FFF2-40B4-BE49-F238E27FC236}">
                <a16:creationId xmlns:a16="http://schemas.microsoft.com/office/drawing/2014/main" id="{1E6D118B-CC80-47AA-A48A-5FB8787DB3C1}"/>
              </a:ext>
            </a:extLst>
          </p:cNvPr>
          <p:cNvSpPr/>
          <p:nvPr/>
        </p:nvSpPr>
        <p:spPr>
          <a:xfrm>
            <a:off x="211384" y="609730"/>
            <a:ext cx="2365352" cy="1055074"/>
          </a:xfrm>
          <a:prstGeom prst="rect">
            <a:avLst/>
          </a:prstGeom>
          <a:solidFill>
            <a:schemeClr val="accent4"/>
          </a:solidFill>
          <a:ln w="952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l"/>
            </a:pPr>
            <a:r>
              <a:rPr kumimoji="1" lang="en-US" altLang="ja-JP" sz="1600" b="1" kern="100" dirty="0">
                <a:solidFill>
                  <a:schemeClr val="bg1"/>
                </a:solidFill>
                <a:latin typeface="+mn-ea"/>
                <a:cs typeface="Times New Roman" panose="02020603050405020304" pitchFamily="18" charset="0"/>
              </a:rPr>
              <a:t>90</a:t>
            </a:r>
            <a:r>
              <a:rPr kumimoji="1" lang="ja-JP" altLang="en-US" sz="1600" b="1" kern="100" dirty="0">
                <a:solidFill>
                  <a:schemeClr val="bg1"/>
                </a:solidFill>
                <a:latin typeface="+mn-ea"/>
                <a:cs typeface="Times New Roman" panose="02020603050405020304" pitchFamily="18" charset="0"/>
              </a:rPr>
              <a:t>代女性</a:t>
            </a:r>
            <a:endParaRPr kumimoji="1" lang="en-US" altLang="ja-JP" sz="1600" b="1" kern="100" dirty="0">
              <a:solidFill>
                <a:schemeClr val="bg1"/>
              </a:solidFill>
              <a:latin typeface="+mn-ea"/>
              <a:cs typeface="Times New Roman" panose="02020603050405020304" pitchFamily="18" charset="0"/>
            </a:endParaRPr>
          </a:p>
          <a:p>
            <a:pPr marL="285750" indent="-285750">
              <a:buFont typeface="Wingdings" panose="05000000000000000000" pitchFamily="2" charset="2"/>
              <a:buChar char="l"/>
            </a:pPr>
            <a:r>
              <a:rPr kumimoji="1" lang="ja-JP" altLang="en-US" sz="1600" b="1" kern="100" dirty="0">
                <a:solidFill>
                  <a:schemeClr val="bg1"/>
                </a:solidFill>
                <a:latin typeface="+mn-ea"/>
                <a:cs typeface="Times New Roman" panose="02020603050405020304" pitchFamily="18" charset="0"/>
              </a:rPr>
              <a:t>要介護２</a:t>
            </a:r>
            <a:endParaRPr kumimoji="1" lang="en-US" altLang="ja-JP" sz="1600" b="1" kern="100" dirty="0">
              <a:solidFill>
                <a:schemeClr val="bg1"/>
              </a:solidFill>
              <a:latin typeface="+mn-ea"/>
              <a:cs typeface="Times New Roman" panose="02020603050405020304" pitchFamily="18" charset="0"/>
            </a:endParaRPr>
          </a:p>
          <a:p>
            <a:pPr marL="285750" indent="-285750">
              <a:buFont typeface="Wingdings" panose="05000000000000000000" pitchFamily="2" charset="2"/>
              <a:buChar char="l"/>
            </a:pPr>
            <a:r>
              <a:rPr kumimoji="1" lang="ja-JP" altLang="en-US" sz="1600" b="1" kern="100" dirty="0">
                <a:solidFill>
                  <a:schemeClr val="bg1"/>
                </a:solidFill>
                <a:latin typeface="+mn-ea"/>
                <a:cs typeface="Times New Roman" panose="02020603050405020304" pitchFamily="18" charset="0"/>
              </a:rPr>
              <a:t>軽度右片麻痺、円背</a:t>
            </a:r>
            <a:endParaRPr kumimoji="1" lang="en-US" altLang="ja-JP" sz="1600" b="1" kern="100" dirty="0">
              <a:solidFill>
                <a:schemeClr val="bg1"/>
              </a:solidFill>
              <a:latin typeface="+mn-ea"/>
              <a:cs typeface="Times New Roman" panose="02020603050405020304" pitchFamily="18" charset="0"/>
            </a:endParaRPr>
          </a:p>
          <a:p>
            <a:pPr marL="285750" indent="-285750">
              <a:buFont typeface="Wingdings" panose="05000000000000000000" pitchFamily="2" charset="2"/>
              <a:buChar char="l"/>
            </a:pPr>
            <a:r>
              <a:rPr kumimoji="1" lang="ja-JP" altLang="en-US" sz="1600" b="1" kern="100" dirty="0">
                <a:solidFill>
                  <a:schemeClr val="bg1"/>
                </a:solidFill>
                <a:latin typeface="+mn-ea"/>
                <a:cs typeface="Times New Roman" panose="02020603050405020304" pitchFamily="18" charset="0"/>
              </a:rPr>
              <a:t>軽度認知症</a:t>
            </a:r>
          </a:p>
        </p:txBody>
      </p:sp>
    </p:spTree>
    <p:extLst>
      <p:ext uri="{BB962C8B-B14F-4D97-AF65-F5344CB8AC3E}">
        <p14:creationId xmlns:p14="http://schemas.microsoft.com/office/powerpoint/2010/main" val="2234600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993000" y="2744924"/>
            <a:ext cx="7920000" cy="1440000"/>
          </a:xfrm>
          <a:prstGeom prst="rect">
            <a:avLst/>
          </a:prstGeom>
          <a:solidFill>
            <a:schemeClr val="accent4">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en-US" altLang="ja-JP" sz="3200" b="1">
                <a:solidFill>
                  <a:schemeClr val="bg1"/>
                </a:solidFill>
                <a:latin typeface="Meiryo UI" panose="020B0604030504040204" pitchFamily="50" charset="-128"/>
                <a:ea typeface="Meiryo UI" panose="020B0604030504040204" pitchFamily="50" charset="-128"/>
              </a:rPr>
              <a:t>5</a:t>
            </a:r>
            <a:r>
              <a:rPr lang="ja-JP" altLang="en-US" sz="3200" b="1">
                <a:solidFill>
                  <a:schemeClr val="bg1"/>
                </a:solidFill>
                <a:latin typeface="Meiryo UI" panose="020B0604030504040204" pitchFamily="50" charset="-128"/>
                <a:ea typeface="Meiryo UI" panose="020B0604030504040204" pitchFamily="50" charset="-128"/>
              </a:rPr>
              <a:t>．シーティングと身体拘束の違い</a:t>
            </a:r>
          </a:p>
        </p:txBody>
      </p:sp>
    </p:spTree>
    <p:extLst>
      <p:ext uri="{BB962C8B-B14F-4D97-AF65-F5344CB8AC3E}">
        <p14:creationId xmlns:p14="http://schemas.microsoft.com/office/powerpoint/2010/main" val="248614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FEB34-8B3F-49BF-AF5E-86EC1F1034F3}"/>
              </a:ext>
            </a:extLst>
          </p:cNvPr>
          <p:cNvSpPr>
            <a:spLocks noGrp="1"/>
          </p:cNvSpPr>
          <p:nvPr>
            <p:ph type="title"/>
          </p:nvPr>
        </p:nvSpPr>
        <p:spPr/>
        <p:txBody>
          <a:bodyPr/>
          <a:lstStyle/>
          <a:p>
            <a:r>
              <a:rPr kumimoji="1" lang="ja-JP" altLang="en-US"/>
              <a:t>シーティングを実施したつもりが身体拘束となってしまう例</a:t>
            </a:r>
          </a:p>
        </p:txBody>
      </p:sp>
      <p:sp>
        <p:nvSpPr>
          <p:cNvPr id="5" name="テキスト プレースホルダー 2">
            <a:extLst>
              <a:ext uri="{FF2B5EF4-FFF2-40B4-BE49-F238E27FC236}">
                <a16:creationId xmlns:a16="http://schemas.microsoft.com/office/drawing/2014/main" id="{2FF631DE-193B-4B9E-9A95-12B5DFD6168C}"/>
              </a:ext>
            </a:extLst>
          </p:cNvPr>
          <p:cNvSpPr txBox="1">
            <a:spLocks/>
          </p:cNvSpPr>
          <p:nvPr/>
        </p:nvSpPr>
        <p:spPr>
          <a:xfrm>
            <a:off x="202630" y="595536"/>
            <a:ext cx="9505950" cy="369333"/>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ja-JP" altLang="en-US" sz="2000" b="1" dirty="0">
                <a:solidFill>
                  <a:schemeClr val="tx2">
                    <a:lumMod val="50000"/>
                  </a:schemeClr>
                </a:solidFill>
              </a:rPr>
              <a:t>シーティングの検討が不十分である場合、身体拘束に該当してしまう可能性があります。</a:t>
            </a:r>
          </a:p>
        </p:txBody>
      </p:sp>
      <p:sp>
        <p:nvSpPr>
          <p:cNvPr id="13" name="正方形/長方形 12">
            <a:extLst>
              <a:ext uri="{FF2B5EF4-FFF2-40B4-BE49-F238E27FC236}">
                <a16:creationId xmlns:a16="http://schemas.microsoft.com/office/drawing/2014/main" id="{CF87BA3A-E69C-4845-B6E1-F30BCC439AA0}"/>
              </a:ext>
            </a:extLst>
          </p:cNvPr>
          <p:cNvSpPr/>
          <p:nvPr/>
        </p:nvSpPr>
        <p:spPr>
          <a:xfrm>
            <a:off x="741524" y="2160298"/>
            <a:ext cx="8422012" cy="2672858"/>
          </a:xfrm>
          <a:prstGeom prst="rect">
            <a:avLst/>
          </a:prstGeom>
          <a:solidFill>
            <a:schemeClr val="bg1"/>
          </a:solidFill>
          <a:ln>
            <a:solidFill>
              <a:schemeClr val="tx1"/>
            </a:solidFill>
          </a:ln>
        </p:spPr>
        <p:txBody>
          <a:bodyPr wrap="square" rtlCol="0" anchor="t">
            <a:noAutofit/>
          </a:bodyPr>
          <a:lstStyle/>
          <a:p>
            <a:pPr algn="l">
              <a:spcAft>
                <a:spcPts val="600"/>
              </a:spcAft>
            </a:pPr>
            <a:endParaRPr kumimoji="1" lang="en-US" altLang="ja-JP" sz="2000" b="1"/>
          </a:p>
          <a:p>
            <a:pPr marL="342900" indent="-342900" algn="l">
              <a:spcAft>
                <a:spcPts val="600"/>
              </a:spcAft>
              <a:buFont typeface="Wingdings" panose="05000000000000000000" pitchFamily="2" charset="2"/>
              <a:buChar char="l"/>
            </a:pPr>
            <a:r>
              <a:rPr kumimoji="1" lang="ja-JP" altLang="en-US" sz="2000" b="1"/>
              <a:t>車椅子と身体の間にクッションをつめこみすぎているため、車椅子上で身動きがとれない</a:t>
            </a:r>
            <a:endParaRPr kumimoji="1" lang="en-US" altLang="ja-JP" sz="2000" b="1"/>
          </a:p>
          <a:p>
            <a:pPr marL="342900" indent="-342900" algn="l">
              <a:spcAft>
                <a:spcPts val="600"/>
              </a:spcAft>
              <a:buFont typeface="Wingdings" panose="05000000000000000000" pitchFamily="2" charset="2"/>
              <a:buChar char="l"/>
            </a:pPr>
            <a:r>
              <a:rPr kumimoji="1" lang="ja-JP" altLang="en-US" sz="2000" b="1"/>
              <a:t>高齢者が望んでいないにもかかわらず、車椅子のリクライニング角度をつけすぎているため、車椅子上の活動が制限されている</a:t>
            </a:r>
            <a:endParaRPr kumimoji="1" lang="en-US" altLang="ja-JP" sz="2000" b="1"/>
          </a:p>
          <a:p>
            <a:pPr marL="342900" indent="-342900" algn="l">
              <a:spcAft>
                <a:spcPts val="600"/>
              </a:spcAft>
              <a:buFont typeface="Wingdings" panose="05000000000000000000" pitchFamily="2" charset="2"/>
              <a:buChar char="l"/>
            </a:pPr>
            <a:r>
              <a:rPr kumimoji="1" lang="ja-JP" altLang="en-US" sz="2000" b="1"/>
              <a:t>極端に柔らかいクッションを敷いている椅子や座面が低いソファーから立ち上がれず、ずっと座っている</a:t>
            </a:r>
            <a:endParaRPr kumimoji="1" lang="en-US" altLang="ja-JP" sz="2000" b="1"/>
          </a:p>
          <a:p>
            <a:pPr marL="342900" indent="-342900" algn="l">
              <a:spcAft>
                <a:spcPts val="600"/>
              </a:spcAft>
              <a:buFont typeface="Wingdings" panose="05000000000000000000" pitchFamily="2" charset="2"/>
              <a:buChar char="l"/>
            </a:pPr>
            <a:endParaRPr kumimoji="1" lang="ja-JP" altLang="en-US" sz="2000" b="1"/>
          </a:p>
        </p:txBody>
      </p:sp>
      <p:sp>
        <p:nvSpPr>
          <p:cNvPr id="14" name="正方形/長方形 13">
            <a:extLst>
              <a:ext uri="{FF2B5EF4-FFF2-40B4-BE49-F238E27FC236}">
                <a16:creationId xmlns:a16="http://schemas.microsoft.com/office/drawing/2014/main" id="{5FBBA4B1-6786-4E9C-9423-A1390A0ED073}"/>
              </a:ext>
            </a:extLst>
          </p:cNvPr>
          <p:cNvSpPr/>
          <p:nvPr/>
        </p:nvSpPr>
        <p:spPr>
          <a:xfrm>
            <a:off x="525500" y="1895571"/>
            <a:ext cx="3816424" cy="436694"/>
          </a:xfrm>
          <a:prstGeom prst="rect">
            <a:avLst/>
          </a:prstGeom>
          <a:solidFill>
            <a:schemeClr val="accent4"/>
          </a:solidFill>
        </p:spPr>
        <p:txBody>
          <a:bodyPr wrap="square" rtlCol="0" anchor="ctr">
            <a:noAutofit/>
          </a:bodyPr>
          <a:lstStyle/>
          <a:p>
            <a:pPr algn="ctr"/>
            <a:r>
              <a:rPr kumimoji="1" lang="ja-JP" altLang="en-US" sz="2000" b="1">
                <a:solidFill>
                  <a:schemeClr val="bg1"/>
                </a:solidFill>
              </a:rPr>
              <a:t>身体拘束となりうるケース（例）</a:t>
            </a:r>
            <a:endParaRPr kumimoji="1" lang="en-US" altLang="ja-JP" sz="2000" b="1">
              <a:solidFill>
                <a:schemeClr val="bg1"/>
              </a:solidFill>
            </a:endParaRPr>
          </a:p>
        </p:txBody>
      </p:sp>
      <p:sp>
        <p:nvSpPr>
          <p:cNvPr id="17" name="正方形/長方形 16">
            <a:extLst>
              <a:ext uri="{FF2B5EF4-FFF2-40B4-BE49-F238E27FC236}">
                <a16:creationId xmlns:a16="http://schemas.microsoft.com/office/drawing/2014/main" id="{E8F7865F-9997-4977-85CC-AE368C020874}"/>
              </a:ext>
            </a:extLst>
          </p:cNvPr>
          <p:cNvSpPr/>
          <p:nvPr/>
        </p:nvSpPr>
        <p:spPr>
          <a:xfrm>
            <a:off x="4340932" y="5835041"/>
            <a:ext cx="5364573" cy="582291"/>
          </a:xfrm>
          <a:prstGeom prst="rect">
            <a:avLst/>
          </a:prstGeom>
          <a:solidFill>
            <a:schemeClr val="accent4">
              <a:lumMod val="20000"/>
              <a:lumOff val="80000"/>
            </a:schemeClr>
          </a:solidFill>
        </p:spPr>
        <p:txBody>
          <a:bodyPr wrap="square" rtlCol="0" anchor="ctr">
            <a:noAutofit/>
          </a:bodyPr>
          <a:lstStyle/>
          <a:p>
            <a:pPr>
              <a:spcAft>
                <a:spcPts val="600"/>
              </a:spcAft>
            </a:pPr>
            <a:r>
              <a:rPr kumimoji="1" lang="ja-JP" altLang="en-US" b="1"/>
              <a:t>　　　　　次のページから、身体拘束について学びましょう　</a:t>
            </a:r>
          </a:p>
        </p:txBody>
      </p:sp>
      <p:pic>
        <p:nvPicPr>
          <p:cNvPr id="16" name="グラフィックス 15" descr="右向き指示マーク">
            <a:extLst>
              <a:ext uri="{FF2B5EF4-FFF2-40B4-BE49-F238E27FC236}">
                <a16:creationId xmlns:a16="http://schemas.microsoft.com/office/drawing/2014/main" id="{95C97CB3-EE24-4BBC-8B0C-6A2C18F2DE7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3139" y="5794721"/>
            <a:ext cx="657413" cy="657413"/>
          </a:xfrm>
          <a:prstGeom prst="rect">
            <a:avLst/>
          </a:prstGeom>
        </p:spPr>
      </p:pic>
    </p:spTree>
    <p:extLst>
      <p:ext uri="{BB962C8B-B14F-4D97-AF65-F5344CB8AC3E}">
        <p14:creationId xmlns:p14="http://schemas.microsoft.com/office/powerpoint/2010/main" val="317992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en-US" altLang="ja-JP">
                <a:solidFill>
                  <a:srgbClr val="000000"/>
                </a:solidFill>
                <a:latin typeface="Meiryo UI" panose="020B0604030504040204" pitchFamily="50" charset="-128"/>
                <a:ea typeface="Meiryo UI" panose="020B0604030504040204" pitchFamily="50" charset="-128"/>
              </a:rPr>
              <a:t>5.1</a:t>
            </a:r>
            <a:r>
              <a:rPr lang="ja-JP" altLang="en-US">
                <a:solidFill>
                  <a:srgbClr val="000000"/>
                </a:solidFill>
                <a:latin typeface="Meiryo UI" panose="020B0604030504040204" pitchFamily="50" charset="-128"/>
                <a:ea typeface="Meiryo UI" panose="020B0604030504040204" pitchFamily="50" charset="-128"/>
              </a:rPr>
              <a:t>　身体的拘束等の適性化について</a:t>
            </a:r>
            <a:endParaRPr kumimoji="1" lang="ja-JP" altLang="en-US"/>
          </a:p>
        </p:txBody>
      </p:sp>
      <p:sp>
        <p:nvSpPr>
          <p:cNvPr id="17" name="テキスト ボックス 16">
            <a:extLst>
              <a:ext uri="{FF2B5EF4-FFF2-40B4-BE49-F238E27FC236}">
                <a16:creationId xmlns:a16="http://schemas.microsoft.com/office/drawing/2014/main" id="{1911B60D-4B87-4BE4-9AB5-C40F36B55767}"/>
              </a:ext>
            </a:extLst>
          </p:cNvPr>
          <p:cNvSpPr txBox="1"/>
          <p:nvPr/>
        </p:nvSpPr>
        <p:spPr>
          <a:xfrm>
            <a:off x="450732" y="1912874"/>
            <a:ext cx="9112368" cy="1092607"/>
          </a:xfrm>
          <a:prstGeom prst="rect">
            <a:avLst/>
          </a:prstGeom>
          <a:solidFill>
            <a:schemeClr val="accent4">
              <a:lumMod val="20000"/>
              <a:lumOff val="80000"/>
              <a:alpha val="50000"/>
            </a:schemeClr>
          </a:solidFill>
          <a:ln w="22225">
            <a:noFill/>
          </a:ln>
        </p:spPr>
        <p:txBody>
          <a:bodyPr wrap="square" rtlCol="0">
            <a:spAutoFit/>
          </a:bodyPr>
          <a:lstStyle/>
          <a:p>
            <a:pPr marL="184057" indent="-184057" defTabSz="841718">
              <a:defRPr/>
            </a:pPr>
            <a:r>
              <a:rPr kumimoji="1" lang="ja-JP" altLang="en-US"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身体拘束廃止未実施減算について、平成</a:t>
            </a:r>
            <a:r>
              <a:rPr kumimoji="1" lang="en-US" altLang="ja-JP"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30</a:t>
            </a:r>
            <a:r>
              <a:rPr kumimoji="1" lang="ja-JP" altLang="en-US"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年度介護報酬改定において、身体的拘束等のさらなる適正化を図る観点から、</a:t>
            </a:r>
            <a:br>
              <a:rPr kumimoji="1" lang="en-US" altLang="ja-JP"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br>
            <a:r>
              <a:rPr kumimoji="1" lang="ja-JP" altLang="en-US"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身体的拘束等の適正化のための対策を検討する委員会の開催等を義務づけ、その未実施の場合の減算率の見直しを行った。</a:t>
            </a:r>
            <a:endParaRPr kumimoji="1" lang="en-US" altLang="ja-JP"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184057" indent="-184057" defTabSz="841718">
              <a:defRPr/>
            </a:pPr>
            <a:endParaRPr kumimoji="1" lang="en-US" altLang="ja-JP"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184057" indent="-184057" defTabSz="841718">
              <a:defRPr/>
            </a:pPr>
            <a:r>
              <a:rPr kumimoji="1" lang="ja-JP" altLang="en-US"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＜改定前＞　　　　　　　＜改定後（現行）＞（</a:t>
            </a:r>
            <a:r>
              <a:rPr kumimoji="1" lang="en-US" altLang="ja-JP"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居住系サービスは「新設」）</a:t>
            </a:r>
            <a:endParaRPr kumimoji="1" lang="en-US" altLang="ja-JP"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184057" indent="-184057" defTabSz="841718">
              <a:defRPr/>
            </a:pPr>
            <a:r>
              <a:rPr kumimoji="1" lang="ja-JP" altLang="en-US"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身体拘束廃止未実施減算　　５単位／日減算　　　　　　</a:t>
            </a:r>
            <a:r>
              <a:rPr kumimoji="1" lang="en-US" altLang="ja-JP"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10</a:t>
            </a:r>
            <a:r>
              <a:rPr kumimoji="1" lang="ja-JP" altLang="en-US"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％／日減算</a:t>
            </a:r>
            <a:endParaRPr kumimoji="1" lang="en-US" altLang="ja-JP" sz="13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66E5C39C-7E38-4077-B3E3-3DCB5C2275D1}"/>
              </a:ext>
            </a:extLst>
          </p:cNvPr>
          <p:cNvSpPr txBox="1"/>
          <p:nvPr/>
        </p:nvSpPr>
        <p:spPr>
          <a:xfrm>
            <a:off x="450731" y="3101006"/>
            <a:ext cx="9112367" cy="2118694"/>
          </a:xfrm>
          <a:prstGeom prst="rect">
            <a:avLst/>
          </a:prstGeom>
          <a:solidFill>
            <a:schemeClr val="accent4">
              <a:lumMod val="20000"/>
              <a:lumOff val="80000"/>
              <a:alpha val="50000"/>
            </a:schemeClr>
          </a:solidFill>
          <a:ln w="22225">
            <a:noFill/>
          </a:ln>
        </p:spPr>
        <p:txBody>
          <a:bodyPr wrap="square" rtlCol="0">
            <a:noAutofit/>
          </a:bodyPr>
          <a:lstStyle/>
          <a:p>
            <a:pPr marL="184057" indent="-184057" defTabSz="841718">
              <a:spcBef>
                <a:spcPts val="511"/>
              </a:spcBef>
              <a:defRPr/>
            </a:pPr>
            <a:r>
              <a:rPr kumimoji="1" lang="ja-JP" altLang="en-US" sz="1200" dirty="0">
                <a:solidFill>
                  <a:srgbClr val="000000"/>
                </a:solidFill>
                <a:ea typeface="ＭＳ ゴシック" panose="020B0609070205080204" pitchFamily="49" charset="-128"/>
              </a:rPr>
              <a:t>　</a:t>
            </a:r>
            <a:r>
              <a:rPr kumimoji="1" lang="en-US" altLang="ja-JP" sz="1300" dirty="0">
                <a:solidFill>
                  <a:srgbClr val="000000"/>
                </a:solidFill>
                <a:latin typeface="Meiryo UI" panose="020B0604030504040204" pitchFamily="50" charset="-128"/>
                <a:ea typeface="Meiryo UI" panose="020B0604030504040204" pitchFamily="50" charset="-128"/>
              </a:rPr>
              <a:t>【</a:t>
            </a:r>
            <a:r>
              <a:rPr kumimoji="1" lang="ja-JP" altLang="en-US" sz="1300" dirty="0">
                <a:solidFill>
                  <a:srgbClr val="000000"/>
                </a:solidFill>
                <a:latin typeface="Meiryo UI" panose="020B0604030504040204" pitchFamily="50" charset="-128"/>
                <a:ea typeface="Meiryo UI" panose="020B0604030504040204" pitchFamily="50" charset="-128"/>
              </a:rPr>
              <a:t>見直し後の基準（追加する基準は下線部）</a:t>
            </a:r>
            <a:r>
              <a:rPr kumimoji="1" lang="en-US" altLang="ja-JP" sz="1300" dirty="0">
                <a:solidFill>
                  <a:srgbClr val="000000"/>
                </a:solidFill>
                <a:latin typeface="Meiryo UI" panose="020B0604030504040204" pitchFamily="50" charset="-128"/>
                <a:ea typeface="Meiryo UI" panose="020B0604030504040204" pitchFamily="50" charset="-128"/>
              </a:rPr>
              <a:t>】</a:t>
            </a:r>
          </a:p>
          <a:p>
            <a:pPr marL="534329" indent="-534329" defTabSz="841718">
              <a:defRPr/>
            </a:pPr>
            <a:r>
              <a:rPr kumimoji="1" lang="ja-JP" altLang="en-US" sz="1300" dirty="0">
                <a:solidFill>
                  <a:srgbClr val="000000"/>
                </a:solidFill>
                <a:latin typeface="Meiryo UI" panose="020B0604030504040204" pitchFamily="50" charset="-128"/>
                <a:ea typeface="Meiryo UI" panose="020B0604030504040204" pitchFamily="50" charset="-128"/>
              </a:rPr>
              <a:t>　　　身体的拘束等の適正化を図るため、次の各号に掲げる措置を講じなければならない。</a:t>
            </a:r>
            <a:endParaRPr kumimoji="1" lang="en-US" altLang="ja-JP" sz="1300" dirty="0">
              <a:solidFill>
                <a:srgbClr val="000000"/>
              </a:solidFill>
              <a:latin typeface="Meiryo UI" panose="020B0604030504040204" pitchFamily="50" charset="-128"/>
              <a:ea typeface="Meiryo UI" panose="020B0604030504040204" pitchFamily="50" charset="-128"/>
            </a:endParaRPr>
          </a:p>
          <a:p>
            <a:pPr marL="460141" indent="-460141" defTabSz="841718">
              <a:defRPr/>
            </a:pPr>
            <a:r>
              <a:rPr kumimoji="1" lang="ja-JP" altLang="en-US" sz="1300" dirty="0">
                <a:solidFill>
                  <a:srgbClr val="000000"/>
                </a:solidFill>
                <a:latin typeface="Meiryo UI" panose="020B0604030504040204" pitchFamily="50" charset="-128"/>
                <a:ea typeface="Meiryo UI" panose="020B0604030504040204" pitchFamily="50" charset="-128"/>
              </a:rPr>
              <a:t>　　１．身体的拘束等を行う場合には、その態様及び時間、その際の入所者の心身の状況並びに緊急やむを得ない理由を記録すること。</a:t>
            </a:r>
            <a:endParaRPr kumimoji="1" lang="en-US" altLang="ja-JP" sz="1300" dirty="0">
              <a:solidFill>
                <a:srgbClr val="000000"/>
              </a:solidFill>
              <a:latin typeface="Meiryo UI" panose="020B0604030504040204" pitchFamily="50" charset="-128"/>
              <a:ea typeface="Meiryo UI" panose="020B0604030504040204" pitchFamily="50" charset="-128"/>
            </a:endParaRPr>
          </a:p>
          <a:p>
            <a:pPr marL="460141" indent="-460141" defTabSz="841718">
              <a:defRPr/>
            </a:pPr>
            <a:r>
              <a:rPr kumimoji="1" lang="ja-JP" altLang="en-US" sz="1300" dirty="0">
                <a:solidFill>
                  <a:srgbClr val="000000"/>
                </a:solidFill>
                <a:latin typeface="Meiryo UI" panose="020B0604030504040204" pitchFamily="50" charset="-128"/>
                <a:ea typeface="Meiryo UI" panose="020B0604030504040204" pitchFamily="50" charset="-128"/>
              </a:rPr>
              <a:t>　　</a:t>
            </a:r>
            <a:r>
              <a:rPr kumimoji="1" lang="ja-JP" altLang="en-US" sz="1300" u="sng" dirty="0">
                <a:solidFill>
                  <a:srgbClr val="000000"/>
                </a:solidFill>
                <a:latin typeface="Meiryo UI" panose="020B0604030504040204" pitchFamily="50" charset="-128"/>
                <a:ea typeface="Meiryo UI" panose="020B0604030504040204" pitchFamily="50" charset="-128"/>
              </a:rPr>
              <a:t>２．身体的拘束等の適正化のための対策を検討する委員会を３月に１回以上開催するとともに、その結果について、介護職員その他従業者に周知徹底を図ること。</a:t>
            </a:r>
            <a:endParaRPr kumimoji="1" lang="en-US" altLang="ja-JP" sz="1300" u="sng" dirty="0">
              <a:solidFill>
                <a:srgbClr val="000000"/>
              </a:solidFill>
              <a:latin typeface="Meiryo UI" panose="020B0604030504040204" pitchFamily="50" charset="-128"/>
              <a:ea typeface="Meiryo UI" panose="020B0604030504040204" pitchFamily="50" charset="-128"/>
            </a:endParaRPr>
          </a:p>
          <a:p>
            <a:pPr marL="184057" indent="-184057" defTabSz="841718">
              <a:defRPr/>
            </a:pPr>
            <a:r>
              <a:rPr kumimoji="1" lang="ja-JP" altLang="en-US" sz="1300" dirty="0">
                <a:solidFill>
                  <a:srgbClr val="000000"/>
                </a:solidFill>
                <a:latin typeface="Meiryo UI" panose="020B0604030504040204" pitchFamily="50" charset="-128"/>
                <a:ea typeface="Meiryo UI" panose="020B0604030504040204" pitchFamily="50" charset="-128"/>
              </a:rPr>
              <a:t>　　</a:t>
            </a:r>
            <a:r>
              <a:rPr kumimoji="1" lang="ja-JP" altLang="en-US" sz="1300" u="sng" dirty="0">
                <a:solidFill>
                  <a:srgbClr val="000000"/>
                </a:solidFill>
                <a:latin typeface="Meiryo UI" panose="020B0604030504040204" pitchFamily="50" charset="-128"/>
                <a:ea typeface="Meiryo UI" panose="020B0604030504040204" pitchFamily="50" charset="-128"/>
              </a:rPr>
              <a:t>３．身体的拘束等の適正化のための指針を整備すること。</a:t>
            </a:r>
            <a:endParaRPr kumimoji="1" lang="en-US" altLang="ja-JP" sz="1300" u="sng" dirty="0">
              <a:solidFill>
                <a:srgbClr val="000000"/>
              </a:solidFill>
              <a:latin typeface="Meiryo UI" panose="020B0604030504040204" pitchFamily="50" charset="-128"/>
              <a:ea typeface="Meiryo UI" panose="020B0604030504040204" pitchFamily="50" charset="-128"/>
            </a:endParaRPr>
          </a:p>
          <a:p>
            <a:pPr marL="184057" indent="-184057" defTabSz="841718">
              <a:defRPr/>
            </a:pPr>
            <a:r>
              <a:rPr kumimoji="1" lang="ja-JP" altLang="en-US" sz="1300" dirty="0">
                <a:solidFill>
                  <a:srgbClr val="000000"/>
                </a:solidFill>
                <a:latin typeface="Meiryo UI" panose="020B0604030504040204" pitchFamily="50" charset="-128"/>
                <a:ea typeface="Meiryo UI" panose="020B0604030504040204" pitchFamily="50" charset="-128"/>
              </a:rPr>
              <a:t>　　</a:t>
            </a:r>
            <a:r>
              <a:rPr kumimoji="1" lang="ja-JP" altLang="en-US" sz="1300" u="sng" dirty="0">
                <a:solidFill>
                  <a:srgbClr val="000000"/>
                </a:solidFill>
                <a:latin typeface="Meiryo UI" panose="020B0604030504040204" pitchFamily="50" charset="-128"/>
                <a:ea typeface="Meiryo UI" panose="020B0604030504040204" pitchFamily="50" charset="-128"/>
              </a:rPr>
              <a:t>４．介護職員その他の従業者に対し、身体的拘束等の適正化のための研修を定期的に実施すること。</a:t>
            </a:r>
            <a:endParaRPr kumimoji="1" lang="en-US" altLang="ja-JP" sz="1300" u="sng" dirty="0">
              <a:solidFill>
                <a:srgbClr val="000000"/>
              </a:solidFill>
              <a:latin typeface="Meiryo UI" panose="020B0604030504040204" pitchFamily="50" charset="-128"/>
              <a:ea typeface="Meiryo UI" panose="020B0604030504040204" pitchFamily="50" charset="-128"/>
            </a:endParaRPr>
          </a:p>
          <a:p>
            <a:pPr marL="184057" indent="-184057" defTabSz="841718">
              <a:defRPr/>
            </a:pPr>
            <a:endParaRPr kumimoji="1" lang="en-US" altLang="ja-JP" sz="1300" strike="sngStrike" dirty="0">
              <a:solidFill>
                <a:srgbClr val="0070C0"/>
              </a:solidFill>
              <a:latin typeface="Meiryo UI" panose="020B0604030504040204" pitchFamily="50" charset="-128"/>
              <a:ea typeface="Meiryo UI" panose="020B0604030504040204" pitchFamily="50" charset="-128"/>
            </a:endParaRPr>
          </a:p>
          <a:p>
            <a:pPr marL="534329" indent="-534329" defTabSz="841718">
              <a:defRPr/>
            </a:pPr>
            <a:r>
              <a:rPr kumimoji="1" lang="ja-JP" altLang="en-US" sz="1300" dirty="0">
                <a:solidFill>
                  <a:srgbClr val="000000"/>
                </a:solidFill>
                <a:latin typeface="Meiryo UI" panose="020B0604030504040204" pitchFamily="50" charset="-128"/>
                <a:ea typeface="Meiryo UI" panose="020B0604030504040204" pitchFamily="50" charset="-128"/>
              </a:rPr>
              <a:t>　　</a:t>
            </a:r>
            <a:r>
              <a:rPr kumimoji="1" lang="en-US" altLang="ja-JP" sz="1300" dirty="0">
                <a:solidFill>
                  <a:srgbClr val="000000"/>
                </a:solidFill>
                <a:latin typeface="Meiryo UI" panose="020B0604030504040204" pitchFamily="50" charset="-128"/>
                <a:ea typeface="Meiryo UI" panose="020B0604030504040204" pitchFamily="50" charset="-128"/>
              </a:rPr>
              <a:t>※</a:t>
            </a:r>
            <a:r>
              <a:rPr kumimoji="1" lang="ja-JP" altLang="en-US" sz="1300" dirty="0">
                <a:solidFill>
                  <a:srgbClr val="000000"/>
                </a:solidFill>
                <a:latin typeface="Meiryo UI" panose="020B0604030504040204" pitchFamily="50" charset="-128"/>
                <a:ea typeface="Meiryo UI" panose="020B0604030504040204" pitchFamily="50" charset="-128"/>
              </a:rPr>
              <a:t>　地域密着型介護老人福祉施設</a:t>
            </a:r>
            <a:r>
              <a:rPr kumimoji="1" lang="ja-JP" altLang="en-US" sz="1300" dirty="0">
                <a:solidFill>
                  <a:prstClr val="black"/>
                </a:solidFill>
                <a:latin typeface="Meiryo UI" panose="020B0604030504040204" pitchFamily="50" charset="-128"/>
                <a:ea typeface="Meiryo UI" panose="020B0604030504040204" pitchFamily="50" charset="-128"/>
              </a:rPr>
              <a:t>入所者生活介護</a:t>
            </a:r>
            <a:r>
              <a:rPr kumimoji="1" lang="ja-JP" altLang="en-US" sz="1300" dirty="0">
                <a:solidFill>
                  <a:srgbClr val="000000"/>
                </a:solidFill>
                <a:latin typeface="Meiryo UI" panose="020B0604030504040204" pitchFamily="50" charset="-128"/>
                <a:ea typeface="Meiryo UI" panose="020B0604030504040204" pitchFamily="50" charset="-128"/>
              </a:rPr>
              <a:t>、認知症対応型共同生活介護、地域密着型特定施設入居者生活介護における上記の委員会については、運営推進会議を活用することができる。</a:t>
            </a:r>
            <a:endParaRPr kumimoji="1" lang="en-US" altLang="ja-JP" sz="1300" dirty="0">
              <a:solidFill>
                <a:srgbClr val="000000"/>
              </a:solidFill>
              <a:latin typeface="Meiryo UI" panose="020B0604030504040204" pitchFamily="50" charset="-128"/>
              <a:ea typeface="Meiryo UI" panose="020B0604030504040204" pitchFamily="50" charset="-128"/>
            </a:endParaRPr>
          </a:p>
        </p:txBody>
      </p:sp>
      <p:sp>
        <p:nvSpPr>
          <p:cNvPr id="29" name="右矢印 9">
            <a:extLst>
              <a:ext uri="{FF2B5EF4-FFF2-40B4-BE49-F238E27FC236}">
                <a16:creationId xmlns:a16="http://schemas.microsoft.com/office/drawing/2014/main" id="{72CD099F-21E4-47D5-B987-6D09BB0C5FFB}"/>
              </a:ext>
            </a:extLst>
          </p:cNvPr>
          <p:cNvSpPr/>
          <p:nvPr/>
        </p:nvSpPr>
        <p:spPr>
          <a:xfrm>
            <a:off x="4335815" y="2653181"/>
            <a:ext cx="288000" cy="2880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1718">
              <a:defRPr/>
            </a:pPr>
            <a:endParaRPr kumimoji="1" lang="ja-JP" altLang="en-US" sz="1534">
              <a:solidFill>
                <a:prstClr val="white"/>
              </a:solidFill>
              <a:latin typeface="Arial"/>
              <a:ea typeface="ＭＳ Ｐゴシック"/>
            </a:endParaRPr>
          </a:p>
        </p:txBody>
      </p:sp>
      <p:sp>
        <p:nvSpPr>
          <p:cNvPr id="30" name="ホームベース 11">
            <a:extLst>
              <a:ext uri="{FF2B5EF4-FFF2-40B4-BE49-F238E27FC236}">
                <a16:creationId xmlns:a16="http://schemas.microsoft.com/office/drawing/2014/main" id="{37E33275-3523-4644-BAC0-6CB98B9944D4}"/>
              </a:ext>
            </a:extLst>
          </p:cNvPr>
          <p:cNvSpPr/>
          <p:nvPr/>
        </p:nvSpPr>
        <p:spPr>
          <a:xfrm>
            <a:off x="450732" y="1516830"/>
            <a:ext cx="3987692" cy="324000"/>
          </a:xfrm>
          <a:prstGeom prst="homePlate">
            <a:avLst/>
          </a:prstGeom>
          <a:solidFill>
            <a:schemeClr val="accent4"/>
          </a:solidFill>
          <a:ln w="25400">
            <a:noFill/>
            <a:round/>
            <a:headEnd/>
            <a:tailEnd/>
          </a:ln>
        </p:spPr>
        <p:txBody>
          <a:bodyPr wrap="none" anchor="ctr"/>
          <a:lstStyle/>
          <a:p>
            <a:pPr algn="ctr" defTabSz="841718"/>
            <a:r>
              <a:rPr kumimoji="1" lang="ja-JP" altLang="en-US" b="1">
                <a:solidFill>
                  <a:schemeClr val="bg1"/>
                </a:solidFill>
                <a:latin typeface="+mn-ea"/>
              </a:rPr>
              <a:t>各種の施設系サービス、居住系サービス</a:t>
            </a:r>
          </a:p>
        </p:txBody>
      </p:sp>
      <p:sp>
        <p:nvSpPr>
          <p:cNvPr id="33" name="テキスト ボックス 32">
            <a:extLst>
              <a:ext uri="{FF2B5EF4-FFF2-40B4-BE49-F238E27FC236}">
                <a16:creationId xmlns:a16="http://schemas.microsoft.com/office/drawing/2014/main" id="{6F08F196-54A4-4765-92ED-CC16648CC275}"/>
              </a:ext>
            </a:extLst>
          </p:cNvPr>
          <p:cNvSpPr txBox="1"/>
          <p:nvPr/>
        </p:nvSpPr>
        <p:spPr>
          <a:xfrm>
            <a:off x="469555" y="5279547"/>
            <a:ext cx="9093543" cy="1200329"/>
          </a:xfrm>
          <a:prstGeom prst="rect">
            <a:avLst/>
          </a:prstGeom>
          <a:noFill/>
          <a:ln>
            <a:noFill/>
          </a:ln>
        </p:spPr>
        <p:txBody>
          <a:bodyPr wrap="square" rtlCol="0">
            <a:spAutoFit/>
          </a:bodyPr>
          <a:lstStyle/>
          <a:p>
            <a:pPr defTabSz="422041">
              <a:defRPr/>
            </a:pPr>
            <a:r>
              <a:rPr lang="ja-JP" altLang="en-US" sz="1200" b="1" dirty="0">
                <a:ea typeface="メイリオ"/>
              </a:rPr>
              <a:t>○指定介護老人福祉施設の人員、設備及び運営に関する基準（平成１１年３月３１日厚生省令第３９号）</a:t>
            </a:r>
          </a:p>
          <a:p>
            <a:pPr defTabSz="422041">
              <a:defRPr/>
            </a:pPr>
            <a:r>
              <a:rPr lang="ja-JP" altLang="en-US" sz="1200" dirty="0">
                <a:solidFill>
                  <a:srgbClr val="000000"/>
                </a:solidFill>
                <a:ea typeface="メイリオ"/>
              </a:rPr>
              <a:t>（指定介護福祉施設サービスの取扱方針）</a:t>
            </a:r>
          </a:p>
          <a:p>
            <a:pPr defTabSz="422041">
              <a:defRPr/>
            </a:pPr>
            <a:r>
              <a:rPr lang="ja-JP" altLang="en-US" sz="1200" dirty="0">
                <a:solidFill>
                  <a:srgbClr val="000000"/>
                </a:solidFill>
                <a:ea typeface="メイリオ"/>
              </a:rPr>
              <a:t>　第１１条　第４項</a:t>
            </a:r>
          </a:p>
          <a:p>
            <a:pPr marL="182563" algn="just" defTabSz="422041">
              <a:defRPr/>
            </a:pPr>
            <a:r>
              <a:rPr lang="ja-JP" altLang="en-US" sz="1200" dirty="0">
                <a:solidFill>
                  <a:srgbClr val="000000"/>
                </a:solidFill>
                <a:ea typeface="メイリオ"/>
              </a:rPr>
              <a:t>　指定介護老人福祉施設は、指定介護福祉施設サービスの提供に当たっては、当該入所者又は他の入所者等の生命又は身体を保護するため</a:t>
            </a:r>
            <a:r>
              <a:rPr kumimoji="1" lang="ja-JP" altLang="en-US" sz="1200" b="1" dirty="0">
                <a:solidFill>
                  <a:srgbClr val="C00000"/>
                </a:solidFill>
                <a:latin typeface="+mn-ea"/>
              </a:rPr>
              <a:t>緊急やむを得ない場合を除き、身体的拘束その他入所者の行動を制限する行為</a:t>
            </a:r>
            <a:r>
              <a:rPr lang="ja-JP" altLang="en-US" sz="1200" u="sng" dirty="0">
                <a:solidFill>
                  <a:srgbClr val="000000"/>
                </a:solidFill>
                <a:ea typeface="メイリオ"/>
              </a:rPr>
              <a:t>（以下「身体的拘束等」という。）</a:t>
            </a:r>
            <a:r>
              <a:rPr kumimoji="1" lang="ja-JP" altLang="en-US" sz="1200" b="1" dirty="0">
                <a:solidFill>
                  <a:srgbClr val="C00000"/>
                </a:solidFill>
                <a:latin typeface="+mn-ea"/>
              </a:rPr>
              <a:t>を行ってはならない。 </a:t>
            </a:r>
          </a:p>
        </p:txBody>
      </p:sp>
      <p:sp>
        <p:nvSpPr>
          <p:cNvPr id="35" name="テキスト プレースホルダー 2">
            <a:extLst>
              <a:ext uri="{FF2B5EF4-FFF2-40B4-BE49-F238E27FC236}">
                <a16:creationId xmlns:a16="http://schemas.microsoft.com/office/drawing/2014/main" id="{ABF6B840-6734-4371-A472-964B25253966}"/>
              </a:ext>
            </a:extLst>
          </p:cNvPr>
          <p:cNvSpPr txBox="1">
            <a:spLocks/>
          </p:cNvSpPr>
          <p:nvPr/>
        </p:nvSpPr>
        <p:spPr>
          <a:xfrm>
            <a:off x="200025" y="598905"/>
            <a:ext cx="9504000" cy="756000"/>
          </a:xfrm>
          <a:prstGeom prst="rect">
            <a:avLst/>
          </a:prstGeom>
          <a:noFill/>
          <a:ln>
            <a:noFill/>
          </a:ln>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en-US" sz="2000" dirty="0"/>
              <a:t>身体的拘束等の適正化を図るため、居住系サービス及び施設系サービスについて、身体的拘束等の適正化のための指針の整備や、身体的拘束等の適正化のための対策を検討する委員会の定期的な開催などを義務づけるとともに、義務違反の施設の基本報酬を減額する。</a:t>
            </a:r>
          </a:p>
        </p:txBody>
      </p:sp>
    </p:spTree>
    <p:extLst>
      <p:ext uri="{BB962C8B-B14F-4D97-AF65-F5344CB8AC3E}">
        <p14:creationId xmlns:p14="http://schemas.microsoft.com/office/powerpoint/2010/main" val="554408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a:solidFill>
                  <a:srgbClr val="000000"/>
                </a:solidFill>
                <a:latin typeface="Meiryo UI" panose="020B0604030504040204" pitchFamily="50" charset="-128"/>
                <a:ea typeface="Meiryo UI" panose="020B0604030504040204" pitchFamily="50" charset="-128"/>
              </a:rPr>
              <a:t>（参考）身体拘束ゼロへの取組</a:t>
            </a:r>
            <a:endParaRPr kumimoji="1" lang="ja-JP" altLang="en-US"/>
          </a:p>
        </p:txBody>
      </p:sp>
      <p:sp>
        <p:nvSpPr>
          <p:cNvPr id="18" name="AutoShape 9">
            <a:extLst>
              <a:ext uri="{FF2B5EF4-FFF2-40B4-BE49-F238E27FC236}">
                <a16:creationId xmlns:a16="http://schemas.microsoft.com/office/drawing/2014/main" id="{EFC5BE79-15FA-4F67-BC0F-507609B84186}"/>
              </a:ext>
            </a:extLst>
          </p:cNvPr>
          <p:cNvSpPr>
            <a:spLocks noChangeArrowheads="1"/>
          </p:cNvSpPr>
          <p:nvPr/>
        </p:nvSpPr>
        <p:spPr bwMode="auto">
          <a:xfrm>
            <a:off x="2421009" y="955056"/>
            <a:ext cx="7283142" cy="600164"/>
          </a:xfrm>
          <a:prstGeom prst="rect">
            <a:avLst/>
          </a:prstGeom>
          <a:solidFill>
            <a:schemeClr val="bg1"/>
          </a:solidFill>
          <a:ln>
            <a:solidFill>
              <a:schemeClr val="tx1"/>
            </a:solidFill>
          </a:ln>
        </p:spPr>
        <p:txBody>
          <a:bodyPr wrap="square" rtlCol="0" anchor="t">
            <a:spAutoFit/>
          </a:bodyPr>
          <a:lstStyle/>
          <a:p>
            <a:pPr>
              <a:spcAft>
                <a:spcPts val="600"/>
              </a:spcAft>
            </a:pPr>
            <a:r>
              <a:rPr kumimoji="1" lang="ja-JP" altLang="en-US" sz="1400"/>
              <a:t>■身体拘束ゼロ作戦推進会議の開催（平成１２年６月、平成１３年３月・１２月）</a:t>
            </a:r>
            <a:endParaRPr kumimoji="1" lang="en-US" altLang="ja-JP" sz="1400"/>
          </a:p>
          <a:p>
            <a:pPr>
              <a:spcAft>
                <a:spcPts val="600"/>
              </a:spcAft>
            </a:pPr>
            <a:r>
              <a:rPr kumimoji="1" lang="ja-JP" altLang="en-US" sz="1400"/>
              <a:t>■「身体拘束ゼロへの手引き」の作成・普及（平成１３年度）</a:t>
            </a:r>
          </a:p>
        </p:txBody>
      </p:sp>
      <p:sp>
        <p:nvSpPr>
          <p:cNvPr id="19" name="AutoShape 8">
            <a:extLst>
              <a:ext uri="{FF2B5EF4-FFF2-40B4-BE49-F238E27FC236}">
                <a16:creationId xmlns:a16="http://schemas.microsoft.com/office/drawing/2014/main" id="{1775AC49-21F3-481B-A7FC-ED750642C39C}"/>
              </a:ext>
            </a:extLst>
          </p:cNvPr>
          <p:cNvSpPr>
            <a:spLocks noChangeArrowheads="1"/>
          </p:cNvSpPr>
          <p:nvPr/>
        </p:nvSpPr>
        <p:spPr bwMode="auto">
          <a:xfrm>
            <a:off x="198705" y="955057"/>
            <a:ext cx="2055600" cy="597210"/>
          </a:xfrm>
          <a:prstGeom prst="rect">
            <a:avLst/>
          </a:prstGeom>
          <a:solidFill>
            <a:schemeClr val="accent4"/>
          </a:solidFill>
          <a:ln w="25400">
            <a:noFill/>
            <a:round/>
            <a:headEnd/>
            <a:tailEnd/>
          </a:ln>
        </p:spPr>
        <p:txBody>
          <a:bodyPr wrap="none" anchor="ctr"/>
          <a:lstStyle/>
          <a:p>
            <a:pPr algn="ctr" defTabSz="841718"/>
            <a:r>
              <a:rPr kumimoji="1" lang="ja-JP" altLang="en-US" b="1">
                <a:solidFill>
                  <a:schemeClr val="bg1"/>
                </a:solidFill>
                <a:latin typeface="+mn-ea"/>
              </a:rPr>
              <a:t>国</a:t>
            </a:r>
          </a:p>
        </p:txBody>
      </p:sp>
      <p:sp>
        <p:nvSpPr>
          <p:cNvPr id="20" name="AutoShape 14">
            <a:extLst>
              <a:ext uri="{FF2B5EF4-FFF2-40B4-BE49-F238E27FC236}">
                <a16:creationId xmlns:a16="http://schemas.microsoft.com/office/drawing/2014/main" id="{9D9A01A0-1CFE-49C2-B7C0-01DA461E2490}"/>
              </a:ext>
            </a:extLst>
          </p:cNvPr>
          <p:cNvSpPr>
            <a:spLocks noChangeArrowheads="1"/>
          </p:cNvSpPr>
          <p:nvPr/>
        </p:nvSpPr>
        <p:spPr bwMode="auto">
          <a:xfrm>
            <a:off x="2422978" y="1904306"/>
            <a:ext cx="7278035" cy="1769715"/>
          </a:xfrm>
          <a:prstGeom prst="rect">
            <a:avLst/>
          </a:prstGeom>
          <a:solidFill>
            <a:schemeClr val="bg1"/>
          </a:solidFill>
          <a:ln>
            <a:solidFill>
              <a:schemeClr val="tx1"/>
            </a:solidFill>
          </a:ln>
        </p:spPr>
        <p:txBody>
          <a:bodyPr wrap="square" rtlCol="0" anchor="t">
            <a:spAutoFit/>
          </a:bodyPr>
          <a:lstStyle/>
          <a:p>
            <a:pPr>
              <a:spcAft>
                <a:spcPts val="600"/>
              </a:spcAft>
            </a:pPr>
            <a:r>
              <a:rPr kumimoji="1" lang="ja-JP" altLang="en-US" sz="1400"/>
              <a:t>■身体拘束ゼロ作戦推進協議会の開催（平成１３年度～）</a:t>
            </a:r>
            <a:r>
              <a:rPr kumimoji="1" lang="en-US" altLang="ja-JP" sz="1400"/>
              <a:t>※</a:t>
            </a:r>
            <a:r>
              <a:rPr kumimoji="1" lang="ja-JP" altLang="en-US" sz="1400"/>
              <a:t>１</a:t>
            </a:r>
          </a:p>
          <a:p>
            <a:pPr>
              <a:spcAft>
                <a:spcPts val="600"/>
              </a:spcAft>
            </a:pPr>
            <a:r>
              <a:rPr kumimoji="1" lang="ja-JP" altLang="en-US" sz="1400"/>
              <a:t>■身体拘束相談窓口の設置（平成１３年度～平成１７年度）</a:t>
            </a:r>
            <a:r>
              <a:rPr kumimoji="1" lang="en-US" altLang="ja-JP" sz="1400"/>
              <a:t>※</a:t>
            </a:r>
            <a:r>
              <a:rPr kumimoji="1" lang="ja-JP" altLang="en-US" sz="1400"/>
              <a:t>２</a:t>
            </a:r>
          </a:p>
          <a:p>
            <a:pPr>
              <a:spcAft>
                <a:spcPts val="600"/>
              </a:spcAft>
            </a:pPr>
            <a:r>
              <a:rPr kumimoji="1" lang="ja-JP" altLang="en-US" sz="1400"/>
              <a:t>■相談員養成研修の実施（平成１３年度～平成１７年度）</a:t>
            </a:r>
            <a:r>
              <a:rPr kumimoji="1" lang="en-US" altLang="ja-JP" sz="1400"/>
              <a:t>※</a:t>
            </a:r>
            <a:r>
              <a:rPr kumimoji="1" lang="ja-JP" altLang="en-US" sz="1400"/>
              <a:t>２</a:t>
            </a:r>
            <a:endParaRPr kumimoji="1" lang="en-US" altLang="ja-JP" sz="1400"/>
          </a:p>
          <a:p>
            <a:pPr>
              <a:spcAft>
                <a:spcPts val="600"/>
              </a:spcAft>
            </a:pPr>
            <a:r>
              <a:rPr kumimoji="1" lang="ja-JP" altLang="en-US" sz="1400"/>
              <a:t>■身体拘束の理解促進のための講習会・説明会の開催（平成１４年度～平成１７年度）</a:t>
            </a:r>
            <a:r>
              <a:rPr kumimoji="1" lang="en-US" altLang="ja-JP" sz="1400"/>
              <a:t>※</a:t>
            </a:r>
            <a:r>
              <a:rPr kumimoji="1" lang="ja-JP" altLang="en-US" sz="1400"/>
              <a:t>２</a:t>
            </a:r>
            <a:endParaRPr kumimoji="1" lang="en-US" altLang="ja-JP" sz="1400"/>
          </a:p>
          <a:p>
            <a:pPr>
              <a:spcAft>
                <a:spcPts val="600"/>
              </a:spcAft>
            </a:pPr>
            <a:r>
              <a:rPr kumimoji="1" lang="ja-JP" altLang="en-US" sz="1400"/>
              <a:t>■権利擁護推進員養成研修・看護職員研修の実施（平成１７年度～）</a:t>
            </a:r>
            <a:r>
              <a:rPr kumimoji="1" lang="en-US" altLang="ja-JP" sz="1400"/>
              <a:t>※</a:t>
            </a:r>
            <a:r>
              <a:rPr kumimoji="1" lang="ja-JP" altLang="en-US" sz="1400"/>
              <a:t>１</a:t>
            </a:r>
            <a:endParaRPr kumimoji="1" lang="en-US" altLang="ja-JP" sz="1400"/>
          </a:p>
          <a:p>
            <a:pPr>
              <a:spcAft>
                <a:spcPts val="600"/>
              </a:spcAft>
            </a:pPr>
            <a:r>
              <a:rPr kumimoji="1" lang="ja-JP" altLang="en-US" sz="1400"/>
              <a:t>■身体拘束廃止事例等報告検討会の開催（平成１８年度～）</a:t>
            </a:r>
            <a:r>
              <a:rPr kumimoji="1" lang="en-US" altLang="ja-JP" sz="1400"/>
              <a:t>※</a:t>
            </a:r>
            <a:r>
              <a:rPr kumimoji="1" lang="ja-JP" altLang="en-US" sz="1400"/>
              <a:t>１</a:t>
            </a:r>
            <a:endParaRPr kumimoji="1" lang="en-US" altLang="ja-JP" sz="1400"/>
          </a:p>
        </p:txBody>
      </p:sp>
      <p:sp>
        <p:nvSpPr>
          <p:cNvPr id="21" name="AutoShape 11">
            <a:extLst>
              <a:ext uri="{FF2B5EF4-FFF2-40B4-BE49-F238E27FC236}">
                <a16:creationId xmlns:a16="http://schemas.microsoft.com/office/drawing/2014/main" id="{89721921-CC91-4A43-A8C9-6F0884A3AB0A}"/>
              </a:ext>
            </a:extLst>
          </p:cNvPr>
          <p:cNvSpPr>
            <a:spLocks noChangeArrowheads="1"/>
          </p:cNvSpPr>
          <p:nvPr/>
        </p:nvSpPr>
        <p:spPr bwMode="auto">
          <a:xfrm>
            <a:off x="198705" y="1904306"/>
            <a:ext cx="2055600" cy="1763807"/>
          </a:xfrm>
          <a:prstGeom prst="rect">
            <a:avLst/>
          </a:prstGeom>
          <a:solidFill>
            <a:schemeClr val="accent4"/>
          </a:solidFill>
          <a:ln w="25400">
            <a:noFill/>
            <a:round/>
            <a:headEnd/>
            <a:tailEnd/>
          </a:ln>
        </p:spPr>
        <p:txBody>
          <a:bodyPr wrap="none" anchor="ctr"/>
          <a:lstStyle/>
          <a:p>
            <a:pPr algn="ctr" defTabSz="841718"/>
            <a:r>
              <a:rPr kumimoji="1" lang="ja-JP" altLang="en-US" b="1">
                <a:solidFill>
                  <a:schemeClr val="bg1"/>
                </a:solidFill>
                <a:latin typeface="+mn-ea"/>
              </a:rPr>
              <a:t>都道府県</a:t>
            </a:r>
          </a:p>
        </p:txBody>
      </p:sp>
      <p:sp>
        <p:nvSpPr>
          <p:cNvPr id="22" name="AutoShape 9">
            <a:extLst>
              <a:ext uri="{FF2B5EF4-FFF2-40B4-BE49-F238E27FC236}">
                <a16:creationId xmlns:a16="http://schemas.microsoft.com/office/drawing/2014/main" id="{497821A6-7728-46CB-ABAE-A21B6B0FEA48}"/>
              </a:ext>
            </a:extLst>
          </p:cNvPr>
          <p:cNvSpPr>
            <a:spLocks noChangeArrowheads="1"/>
          </p:cNvSpPr>
          <p:nvPr/>
        </p:nvSpPr>
        <p:spPr bwMode="auto">
          <a:xfrm>
            <a:off x="2433219" y="5264745"/>
            <a:ext cx="7267794" cy="892552"/>
          </a:xfrm>
          <a:prstGeom prst="rect">
            <a:avLst/>
          </a:prstGeom>
          <a:solidFill>
            <a:schemeClr val="bg1"/>
          </a:solidFill>
          <a:ln>
            <a:solidFill>
              <a:schemeClr val="tx1"/>
            </a:solidFill>
          </a:ln>
        </p:spPr>
        <p:txBody>
          <a:bodyPr wrap="square" rtlCol="0" anchor="ctr">
            <a:spAutoFit/>
          </a:bodyPr>
          <a:lstStyle/>
          <a:p>
            <a:pPr>
              <a:spcAft>
                <a:spcPts val="600"/>
              </a:spcAft>
            </a:pPr>
            <a:r>
              <a:rPr kumimoji="1" lang="ja-JP" altLang="en-US" sz="1400"/>
              <a:t>■介護保険指定基準上、原則身体拘束禁止を規定（平成１２年度）</a:t>
            </a:r>
            <a:endParaRPr kumimoji="1" lang="en-US" altLang="ja-JP" sz="1400"/>
          </a:p>
          <a:p>
            <a:pPr>
              <a:spcAft>
                <a:spcPts val="600"/>
              </a:spcAft>
            </a:pPr>
            <a:r>
              <a:rPr kumimoji="1" lang="ja-JP" altLang="en-US" sz="1400"/>
              <a:t>■介護報酬上、身体拘束廃止未実施減算を新設（平成１８年度）</a:t>
            </a:r>
            <a:endParaRPr kumimoji="1" lang="en-US" altLang="ja-JP" sz="1400"/>
          </a:p>
          <a:p>
            <a:pPr>
              <a:spcAft>
                <a:spcPts val="600"/>
              </a:spcAft>
            </a:pPr>
            <a:r>
              <a:rPr kumimoji="1" lang="ja-JP" altLang="en-US" sz="1400"/>
              <a:t>■身体的拘束適正化検討委員会の定期的開催・減算率の見直し等（平成３０年度）</a:t>
            </a:r>
          </a:p>
        </p:txBody>
      </p:sp>
      <p:sp>
        <p:nvSpPr>
          <p:cNvPr id="23" name="AutoShape 16">
            <a:extLst>
              <a:ext uri="{FF2B5EF4-FFF2-40B4-BE49-F238E27FC236}">
                <a16:creationId xmlns:a16="http://schemas.microsoft.com/office/drawing/2014/main" id="{D729B021-2CEA-448B-B068-6AC5197DC279}"/>
              </a:ext>
            </a:extLst>
          </p:cNvPr>
          <p:cNvSpPr>
            <a:spLocks noChangeArrowheads="1"/>
          </p:cNvSpPr>
          <p:nvPr/>
        </p:nvSpPr>
        <p:spPr bwMode="auto">
          <a:xfrm>
            <a:off x="198705" y="5264745"/>
            <a:ext cx="2053894" cy="892552"/>
          </a:xfrm>
          <a:prstGeom prst="rect">
            <a:avLst/>
          </a:prstGeom>
          <a:solidFill>
            <a:schemeClr val="accent4"/>
          </a:solidFill>
          <a:ln w="25400">
            <a:noFill/>
            <a:round/>
            <a:headEnd/>
            <a:tailEnd/>
          </a:ln>
        </p:spPr>
        <p:txBody>
          <a:bodyPr wrap="none" anchor="ctr"/>
          <a:lstStyle/>
          <a:p>
            <a:pPr algn="ctr" defTabSz="841718"/>
            <a:r>
              <a:rPr kumimoji="1" lang="ja-JP" altLang="en-US" b="1">
                <a:solidFill>
                  <a:schemeClr val="bg1"/>
                </a:solidFill>
                <a:latin typeface="+mn-ea"/>
              </a:rPr>
              <a:t>施  設</a:t>
            </a:r>
          </a:p>
        </p:txBody>
      </p:sp>
      <p:sp>
        <p:nvSpPr>
          <p:cNvPr id="24" name="AutoShape 14">
            <a:extLst>
              <a:ext uri="{FF2B5EF4-FFF2-40B4-BE49-F238E27FC236}">
                <a16:creationId xmlns:a16="http://schemas.microsoft.com/office/drawing/2014/main" id="{B5CC4C32-7BB7-43FA-96F8-06577C46E567}"/>
              </a:ext>
            </a:extLst>
          </p:cNvPr>
          <p:cNvSpPr>
            <a:spLocks noChangeArrowheads="1"/>
          </p:cNvSpPr>
          <p:nvPr/>
        </p:nvSpPr>
        <p:spPr bwMode="auto">
          <a:xfrm>
            <a:off x="2414475" y="4023107"/>
            <a:ext cx="7300099" cy="892552"/>
          </a:xfrm>
          <a:prstGeom prst="rect">
            <a:avLst/>
          </a:prstGeom>
          <a:solidFill>
            <a:schemeClr val="bg1"/>
          </a:solidFill>
          <a:ln>
            <a:solidFill>
              <a:schemeClr val="tx1"/>
            </a:solidFill>
          </a:ln>
        </p:spPr>
        <p:txBody>
          <a:bodyPr wrap="square" rtlCol="0" anchor="ctr">
            <a:spAutoFit/>
          </a:bodyPr>
          <a:lstStyle/>
          <a:p>
            <a:pPr>
              <a:spcAft>
                <a:spcPts val="600"/>
              </a:spcAft>
            </a:pPr>
            <a:r>
              <a:rPr kumimoji="1" lang="ja-JP" altLang="en-US" sz="1400"/>
              <a:t>■身体拘束相談窓口の設置（平成１８年度～）</a:t>
            </a:r>
            <a:r>
              <a:rPr kumimoji="1" lang="en-US" altLang="ja-JP" sz="1400"/>
              <a:t>※</a:t>
            </a:r>
            <a:r>
              <a:rPr kumimoji="1" lang="ja-JP" altLang="en-US" sz="1400"/>
              <a:t>３</a:t>
            </a:r>
          </a:p>
          <a:p>
            <a:pPr>
              <a:spcAft>
                <a:spcPts val="600"/>
              </a:spcAft>
            </a:pPr>
            <a:r>
              <a:rPr kumimoji="1" lang="ja-JP" altLang="en-US" sz="1400"/>
              <a:t>■相談員養成研修の実施（平成１８年度～）</a:t>
            </a:r>
            <a:r>
              <a:rPr kumimoji="1" lang="en-US" altLang="ja-JP" sz="1400"/>
              <a:t>※</a:t>
            </a:r>
            <a:r>
              <a:rPr kumimoji="1" lang="ja-JP" altLang="en-US" sz="1400"/>
              <a:t>３</a:t>
            </a:r>
            <a:endParaRPr kumimoji="1" lang="en-US" altLang="ja-JP" sz="1400"/>
          </a:p>
          <a:p>
            <a:pPr>
              <a:spcAft>
                <a:spcPts val="600"/>
              </a:spcAft>
            </a:pPr>
            <a:r>
              <a:rPr kumimoji="1" lang="ja-JP" altLang="en-US" sz="1400"/>
              <a:t>■身体拘束の理解促進のための講習会・説明会の開催（平成１８年度～）</a:t>
            </a:r>
            <a:r>
              <a:rPr kumimoji="1" lang="en-US" altLang="ja-JP" sz="1400"/>
              <a:t>※</a:t>
            </a:r>
            <a:r>
              <a:rPr kumimoji="1" lang="ja-JP" altLang="en-US" sz="1400"/>
              <a:t>３</a:t>
            </a:r>
            <a:endParaRPr kumimoji="1" lang="en-US" altLang="ja-JP" sz="1400"/>
          </a:p>
        </p:txBody>
      </p:sp>
      <p:sp>
        <p:nvSpPr>
          <p:cNvPr id="25" name="テキスト ボックス 24">
            <a:extLst>
              <a:ext uri="{FF2B5EF4-FFF2-40B4-BE49-F238E27FC236}">
                <a16:creationId xmlns:a16="http://schemas.microsoft.com/office/drawing/2014/main" id="{3CF6B632-84A8-484F-A59F-7F04DE80553B}"/>
              </a:ext>
            </a:extLst>
          </p:cNvPr>
          <p:cNvSpPr txBox="1"/>
          <p:nvPr/>
        </p:nvSpPr>
        <p:spPr>
          <a:xfrm>
            <a:off x="3455009" y="3675454"/>
            <a:ext cx="6246004" cy="215444"/>
          </a:xfrm>
          <a:prstGeom prst="rect">
            <a:avLst/>
          </a:prstGeom>
          <a:noFill/>
        </p:spPr>
        <p:txBody>
          <a:bodyPr wrap="square" rtlCol="0">
            <a:spAutoFit/>
          </a:bodyPr>
          <a:lstStyle/>
          <a:p>
            <a:pPr algn="r" defTabSz="841718"/>
            <a:r>
              <a:rPr kumimoji="1" lang="en-US" altLang="ja-JP" sz="800">
                <a:solidFill>
                  <a:prstClr val="black"/>
                </a:solidFill>
                <a:latin typeface="+mn-ea"/>
              </a:rPr>
              <a:t>※</a:t>
            </a:r>
            <a:r>
              <a:rPr kumimoji="1" lang="ja-JP" altLang="en-US" sz="800">
                <a:solidFill>
                  <a:prstClr val="black"/>
                </a:solidFill>
                <a:latin typeface="+mn-ea"/>
              </a:rPr>
              <a:t>１　平成１９年度以降は「高齢者権利擁護等推進事業」に移行　　</a:t>
            </a:r>
            <a:r>
              <a:rPr kumimoji="1" lang="en-US" altLang="ja-JP" sz="800">
                <a:solidFill>
                  <a:prstClr val="black"/>
                </a:solidFill>
                <a:latin typeface="+mn-ea"/>
              </a:rPr>
              <a:t>※</a:t>
            </a:r>
            <a:r>
              <a:rPr kumimoji="1" lang="ja-JP" altLang="en-US" sz="800">
                <a:solidFill>
                  <a:prstClr val="black"/>
                </a:solidFill>
                <a:latin typeface="+mn-ea"/>
              </a:rPr>
              <a:t>２　平成１８年度以降は介護保険法上の「地域支援事業」に移行</a:t>
            </a:r>
          </a:p>
        </p:txBody>
      </p:sp>
      <p:sp>
        <p:nvSpPr>
          <p:cNvPr id="26" name="AutoShape 11">
            <a:extLst>
              <a:ext uri="{FF2B5EF4-FFF2-40B4-BE49-F238E27FC236}">
                <a16:creationId xmlns:a16="http://schemas.microsoft.com/office/drawing/2014/main" id="{FD114505-D607-463E-9CAC-ECFCDD98C26F}"/>
              </a:ext>
            </a:extLst>
          </p:cNvPr>
          <p:cNvSpPr>
            <a:spLocks noChangeArrowheads="1"/>
          </p:cNvSpPr>
          <p:nvPr/>
        </p:nvSpPr>
        <p:spPr bwMode="auto">
          <a:xfrm>
            <a:off x="198705" y="4020153"/>
            <a:ext cx="2055600" cy="892552"/>
          </a:xfrm>
          <a:prstGeom prst="rect">
            <a:avLst/>
          </a:prstGeom>
          <a:solidFill>
            <a:schemeClr val="accent4"/>
          </a:solidFill>
          <a:ln w="25400">
            <a:noFill/>
            <a:round/>
            <a:headEnd/>
            <a:tailEnd/>
          </a:ln>
        </p:spPr>
        <p:txBody>
          <a:bodyPr wrap="none" anchor="ctr"/>
          <a:lstStyle/>
          <a:p>
            <a:pPr algn="ctr" defTabSz="841718"/>
            <a:r>
              <a:rPr kumimoji="1" lang="ja-JP" altLang="en-US" b="1">
                <a:solidFill>
                  <a:schemeClr val="bg1"/>
                </a:solidFill>
                <a:latin typeface="+mn-ea"/>
              </a:rPr>
              <a:t>市町村</a:t>
            </a:r>
          </a:p>
        </p:txBody>
      </p:sp>
      <p:sp>
        <p:nvSpPr>
          <p:cNvPr id="27" name="テキスト ボックス 26">
            <a:extLst>
              <a:ext uri="{FF2B5EF4-FFF2-40B4-BE49-F238E27FC236}">
                <a16:creationId xmlns:a16="http://schemas.microsoft.com/office/drawing/2014/main" id="{1CFD0C54-66C8-4EBE-A27F-A0D99B9F184D}"/>
              </a:ext>
            </a:extLst>
          </p:cNvPr>
          <p:cNvSpPr txBox="1"/>
          <p:nvPr/>
        </p:nvSpPr>
        <p:spPr>
          <a:xfrm>
            <a:off x="7269736" y="4921040"/>
            <a:ext cx="2451388" cy="215444"/>
          </a:xfrm>
          <a:prstGeom prst="rect">
            <a:avLst/>
          </a:prstGeom>
          <a:noFill/>
        </p:spPr>
        <p:txBody>
          <a:bodyPr wrap="square" rtlCol="0">
            <a:spAutoFit/>
          </a:bodyPr>
          <a:lstStyle/>
          <a:p>
            <a:pPr algn="r" defTabSz="841718"/>
            <a:r>
              <a:rPr kumimoji="1" lang="en-US" altLang="ja-JP" sz="800">
                <a:solidFill>
                  <a:prstClr val="black"/>
                </a:solidFill>
                <a:latin typeface="+mn-ea"/>
              </a:rPr>
              <a:t>※</a:t>
            </a:r>
            <a:r>
              <a:rPr kumimoji="1" lang="ja-JP" altLang="en-US" sz="800">
                <a:solidFill>
                  <a:prstClr val="black"/>
                </a:solidFill>
                <a:latin typeface="+mn-ea"/>
              </a:rPr>
              <a:t>３　介護保険法上の「地域支援事業」として実施</a:t>
            </a:r>
          </a:p>
        </p:txBody>
      </p:sp>
    </p:spTree>
    <p:extLst>
      <p:ext uri="{BB962C8B-B14F-4D97-AF65-F5344CB8AC3E}">
        <p14:creationId xmlns:p14="http://schemas.microsoft.com/office/powerpoint/2010/main" val="2556569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en-US" altLang="ja-JP"/>
              <a:t>5.2</a:t>
            </a:r>
            <a:r>
              <a:rPr lang="ja-JP" altLang="en-US"/>
              <a:t>　「緊急やむを得ない場合」に該当する３要件</a:t>
            </a:r>
          </a:p>
        </p:txBody>
      </p:sp>
      <p:sp>
        <p:nvSpPr>
          <p:cNvPr id="31" name="テキスト ボックス 30">
            <a:extLst>
              <a:ext uri="{FF2B5EF4-FFF2-40B4-BE49-F238E27FC236}">
                <a16:creationId xmlns:a16="http://schemas.microsoft.com/office/drawing/2014/main" id="{F0402CFB-8F1B-4E41-A8AA-B19136600801}"/>
              </a:ext>
            </a:extLst>
          </p:cNvPr>
          <p:cNvSpPr txBox="1"/>
          <p:nvPr/>
        </p:nvSpPr>
        <p:spPr>
          <a:xfrm>
            <a:off x="529809" y="1268760"/>
            <a:ext cx="8964996" cy="2000548"/>
          </a:xfrm>
          <a:prstGeom prst="rect">
            <a:avLst/>
          </a:prstGeom>
          <a:solidFill>
            <a:schemeClr val="accent4">
              <a:lumMod val="20000"/>
              <a:lumOff val="80000"/>
              <a:alpha val="50000"/>
            </a:schemeClr>
          </a:solidFill>
          <a:ln w="12700">
            <a:noFill/>
          </a:ln>
        </p:spPr>
        <p:txBody>
          <a:bodyPr wrap="square" rtlCol="0">
            <a:spAutoFit/>
          </a:bodyPr>
          <a:lstStyle/>
          <a:p>
            <a:pPr defTabSz="841718"/>
            <a:r>
              <a:rPr kumimoji="1" lang="ja-JP" altLang="en-US">
                <a:solidFill>
                  <a:prstClr val="black"/>
                </a:solidFill>
                <a:latin typeface="Meiryo UI" panose="020B0604030504040204" pitchFamily="50" charset="-128"/>
                <a:ea typeface="Meiryo UI" panose="020B0604030504040204" pitchFamily="50" charset="-128"/>
              </a:rPr>
              <a:t>　</a:t>
            </a:r>
            <a:r>
              <a:rPr kumimoji="1" lang="ja-JP" altLang="en-US" b="1">
                <a:solidFill>
                  <a:schemeClr val="accent4"/>
                </a:solidFill>
              </a:rPr>
              <a:t>１．切迫性</a:t>
            </a:r>
            <a:endParaRPr kumimoji="1" lang="en-US" altLang="ja-JP" b="1">
              <a:solidFill>
                <a:schemeClr val="accent4"/>
              </a:solidFill>
            </a:endParaRPr>
          </a:p>
          <a:p>
            <a:pPr defTabSz="841718"/>
            <a:r>
              <a:rPr kumimoji="1" lang="ja-JP" altLang="en-US">
                <a:solidFill>
                  <a:prstClr val="black"/>
                </a:solidFill>
                <a:latin typeface="Meiryo UI" panose="020B0604030504040204" pitchFamily="50" charset="-128"/>
                <a:ea typeface="Meiryo UI" panose="020B0604030504040204" pitchFamily="50" charset="-128"/>
              </a:rPr>
              <a:t>　　利用者本人または他の利用者の生命または身体が危険にさらされる可能性が著しく高い場合</a:t>
            </a:r>
            <a:endParaRPr kumimoji="1" lang="en-US" altLang="ja-JP">
              <a:solidFill>
                <a:prstClr val="black"/>
              </a:solidFill>
              <a:latin typeface="Meiryo UI" panose="020B0604030504040204" pitchFamily="50" charset="-128"/>
              <a:ea typeface="Meiryo UI" panose="020B0604030504040204" pitchFamily="50" charset="-128"/>
            </a:endParaRPr>
          </a:p>
          <a:p>
            <a:pPr defTabSz="841718"/>
            <a:endParaRPr kumimoji="1" lang="en-US" altLang="ja-JP" sz="800">
              <a:solidFill>
                <a:prstClr val="black"/>
              </a:solidFill>
              <a:latin typeface="Meiryo UI" panose="020B0604030504040204" pitchFamily="50" charset="-128"/>
              <a:ea typeface="Meiryo UI" panose="020B0604030504040204" pitchFamily="50" charset="-128"/>
            </a:endParaRPr>
          </a:p>
          <a:p>
            <a:pPr defTabSz="841718"/>
            <a:r>
              <a:rPr kumimoji="1" lang="ja-JP" altLang="en-US">
                <a:solidFill>
                  <a:srgbClr val="0070C0"/>
                </a:solidFill>
                <a:latin typeface="Meiryo UI" panose="020B0604030504040204" pitchFamily="50" charset="-128"/>
                <a:ea typeface="Meiryo UI" panose="020B0604030504040204" pitchFamily="50" charset="-128"/>
              </a:rPr>
              <a:t>　</a:t>
            </a:r>
            <a:r>
              <a:rPr kumimoji="1" lang="ja-JP" altLang="en-US" b="1">
                <a:solidFill>
                  <a:schemeClr val="accent4"/>
                </a:solidFill>
              </a:rPr>
              <a:t>２．非代替性</a:t>
            </a:r>
            <a:endParaRPr kumimoji="1" lang="en-US" altLang="ja-JP" b="1">
              <a:solidFill>
                <a:schemeClr val="accent4"/>
              </a:solidFill>
            </a:endParaRPr>
          </a:p>
          <a:p>
            <a:pPr defTabSz="841718"/>
            <a:r>
              <a:rPr kumimoji="1" lang="ja-JP" altLang="en-US">
                <a:solidFill>
                  <a:prstClr val="black"/>
                </a:solidFill>
                <a:latin typeface="Meiryo UI" panose="020B0604030504040204" pitchFamily="50" charset="-128"/>
                <a:ea typeface="Meiryo UI" panose="020B0604030504040204" pitchFamily="50" charset="-128"/>
              </a:rPr>
              <a:t>　　身体拘束以外に代替する介護方法がないこと</a:t>
            </a:r>
            <a:endParaRPr kumimoji="1" lang="en-US" altLang="ja-JP">
              <a:solidFill>
                <a:prstClr val="black"/>
              </a:solidFill>
              <a:latin typeface="Meiryo UI" panose="020B0604030504040204" pitchFamily="50" charset="-128"/>
              <a:ea typeface="Meiryo UI" panose="020B0604030504040204" pitchFamily="50" charset="-128"/>
            </a:endParaRPr>
          </a:p>
          <a:p>
            <a:pPr defTabSz="841718"/>
            <a:endParaRPr kumimoji="1" lang="en-US" altLang="ja-JP" sz="800">
              <a:solidFill>
                <a:prstClr val="black"/>
              </a:solidFill>
              <a:latin typeface="Meiryo UI" panose="020B0604030504040204" pitchFamily="50" charset="-128"/>
              <a:ea typeface="Meiryo UI" panose="020B0604030504040204" pitchFamily="50" charset="-128"/>
            </a:endParaRPr>
          </a:p>
          <a:p>
            <a:pPr defTabSz="841718"/>
            <a:r>
              <a:rPr kumimoji="1" lang="ja-JP" altLang="en-US">
                <a:solidFill>
                  <a:srgbClr val="569B00"/>
                </a:solidFill>
                <a:latin typeface="Meiryo UI" panose="020B0604030504040204" pitchFamily="50" charset="-128"/>
                <a:ea typeface="Meiryo UI" panose="020B0604030504040204" pitchFamily="50" charset="-128"/>
              </a:rPr>
              <a:t>　</a:t>
            </a:r>
            <a:r>
              <a:rPr kumimoji="1" lang="ja-JP" altLang="en-US" b="1">
                <a:solidFill>
                  <a:schemeClr val="accent4"/>
                </a:solidFill>
              </a:rPr>
              <a:t>３．一時性</a:t>
            </a:r>
            <a:endParaRPr kumimoji="1" lang="en-US" altLang="ja-JP" b="1">
              <a:solidFill>
                <a:schemeClr val="accent4"/>
              </a:solidFill>
            </a:endParaRPr>
          </a:p>
          <a:p>
            <a:pPr defTabSz="841718"/>
            <a:r>
              <a:rPr kumimoji="1" lang="ja-JP" altLang="en-US">
                <a:solidFill>
                  <a:prstClr val="black"/>
                </a:solidFill>
                <a:latin typeface="Meiryo UI" panose="020B0604030504040204" pitchFamily="50" charset="-128"/>
                <a:ea typeface="Meiryo UI" panose="020B0604030504040204" pitchFamily="50" charset="-128"/>
              </a:rPr>
              <a:t>　　身体拘束が一時的なものであること</a:t>
            </a:r>
          </a:p>
        </p:txBody>
      </p:sp>
      <p:sp>
        <p:nvSpPr>
          <p:cNvPr id="30" name="正方形/長方形 5">
            <a:extLst>
              <a:ext uri="{FF2B5EF4-FFF2-40B4-BE49-F238E27FC236}">
                <a16:creationId xmlns:a16="http://schemas.microsoft.com/office/drawing/2014/main" id="{CA64E8F0-2F46-4E45-8E1A-33FFDB9F81B2}"/>
              </a:ext>
            </a:extLst>
          </p:cNvPr>
          <p:cNvSpPr>
            <a:spLocks noChangeArrowheads="1"/>
          </p:cNvSpPr>
          <p:nvPr/>
        </p:nvSpPr>
        <p:spPr bwMode="auto">
          <a:xfrm>
            <a:off x="524508" y="4011416"/>
            <a:ext cx="8964996" cy="2337650"/>
          </a:xfrm>
          <a:prstGeom prst="rect">
            <a:avLst/>
          </a:prstGeom>
          <a:solidFill>
            <a:schemeClr val="bg1"/>
          </a:solidFill>
          <a:ln>
            <a:solidFill>
              <a:schemeClr val="tx1"/>
            </a:solidFill>
          </a:ln>
        </p:spPr>
        <p:txBody>
          <a:bodyPr wrap="square" rtlCol="0" anchor="t">
            <a:noAutofit/>
          </a:bodyPr>
          <a:lstStyle/>
          <a:p>
            <a:pPr>
              <a:spcAft>
                <a:spcPts val="600"/>
              </a:spcAft>
            </a:pPr>
            <a:r>
              <a:rPr kumimoji="1" lang="ja-JP" altLang="en-US" sz="1600"/>
              <a:t>・「緊急やむを得ない場合」の判断は、担当の職員個人又はチームで行うのではなく、施設全体で判断する</a:t>
            </a:r>
            <a:endParaRPr kumimoji="1" lang="en-US" altLang="ja-JP" sz="1600"/>
          </a:p>
          <a:p>
            <a:pPr>
              <a:spcAft>
                <a:spcPts val="600"/>
              </a:spcAft>
            </a:pPr>
            <a:r>
              <a:rPr kumimoji="1" lang="ja-JP" altLang="en-US" sz="1600"/>
              <a:t>　必要がある。</a:t>
            </a:r>
            <a:endParaRPr kumimoji="1" lang="en-US" altLang="ja-JP" sz="1600"/>
          </a:p>
          <a:p>
            <a:pPr>
              <a:spcAft>
                <a:spcPts val="600"/>
              </a:spcAft>
            </a:pPr>
            <a:r>
              <a:rPr kumimoji="1" lang="ja-JP" altLang="en-US" sz="1600"/>
              <a:t>・身体拘束の内容、目的、時間、期間などを高齢者本人や家族に対して十分に説明し、理解を求めることが</a:t>
            </a:r>
            <a:endParaRPr kumimoji="1" lang="en-US" altLang="ja-JP" sz="1600"/>
          </a:p>
          <a:p>
            <a:pPr>
              <a:spcAft>
                <a:spcPts val="600"/>
              </a:spcAft>
            </a:pPr>
            <a:r>
              <a:rPr kumimoji="1" lang="ja-JP" altLang="en-US" sz="1600"/>
              <a:t>　必要である。</a:t>
            </a:r>
            <a:endParaRPr kumimoji="1" lang="en-US" altLang="ja-JP" sz="1600"/>
          </a:p>
          <a:p>
            <a:pPr>
              <a:spcAft>
                <a:spcPts val="600"/>
              </a:spcAft>
            </a:pPr>
            <a:r>
              <a:rPr kumimoji="1" lang="ja-JP" altLang="en-US" sz="1600"/>
              <a:t>・観察と再検討による定期的再評価を行い拘束が必要なくなれば速やかに解除することが必要（尊厳への</a:t>
            </a:r>
            <a:endParaRPr kumimoji="1" lang="en-US" altLang="ja-JP" sz="1600"/>
          </a:p>
          <a:p>
            <a:pPr>
              <a:spcAft>
                <a:spcPts val="600"/>
              </a:spcAft>
            </a:pPr>
            <a:r>
              <a:rPr kumimoji="1" lang="ja-JP" altLang="en-US" sz="1600"/>
              <a:t>　配慮）。</a:t>
            </a:r>
            <a:endParaRPr kumimoji="1" lang="en-US" altLang="ja-JP" sz="1600"/>
          </a:p>
          <a:p>
            <a:pPr>
              <a:spcAft>
                <a:spcPts val="600"/>
              </a:spcAft>
            </a:pPr>
            <a:r>
              <a:rPr kumimoji="1" lang="ja-JP" altLang="en-US" sz="1600"/>
              <a:t>・介護保険サービス提供者には、身体拘束に関する記録の作成等が義務づけられている（</a:t>
            </a:r>
            <a:r>
              <a:rPr kumimoji="1" lang="en-US" altLang="ja-JP" sz="1600"/>
              <a:t>2</a:t>
            </a:r>
            <a:r>
              <a:rPr kumimoji="1" lang="ja-JP" altLang="en-US" sz="1600"/>
              <a:t>年間保存）。</a:t>
            </a:r>
            <a:endParaRPr kumimoji="1" lang="en-US" altLang="ja-JP" sz="1600"/>
          </a:p>
        </p:txBody>
      </p:sp>
      <p:sp>
        <p:nvSpPr>
          <p:cNvPr id="35" name="正方形/長方形 34">
            <a:extLst>
              <a:ext uri="{FF2B5EF4-FFF2-40B4-BE49-F238E27FC236}">
                <a16:creationId xmlns:a16="http://schemas.microsoft.com/office/drawing/2014/main" id="{70DC7076-11FF-414C-A6CC-8FB0A2837C03}"/>
              </a:ext>
            </a:extLst>
          </p:cNvPr>
          <p:cNvSpPr/>
          <p:nvPr/>
        </p:nvSpPr>
        <p:spPr>
          <a:xfrm>
            <a:off x="524508" y="3658058"/>
            <a:ext cx="8964995" cy="35335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en-US" altLang="ja-JP" sz="2000" b="1"/>
              <a:t>※</a:t>
            </a:r>
            <a:r>
              <a:rPr kumimoji="1" lang="ja-JP" altLang="en-US" sz="2000" b="1"/>
              <a:t>適正な手続き</a:t>
            </a:r>
          </a:p>
        </p:txBody>
      </p:sp>
      <p:sp>
        <p:nvSpPr>
          <p:cNvPr id="12" name="テキスト プレースホルダー 2">
            <a:extLst>
              <a:ext uri="{FF2B5EF4-FFF2-40B4-BE49-F238E27FC236}">
                <a16:creationId xmlns:a16="http://schemas.microsoft.com/office/drawing/2014/main" id="{E61CFE9F-A53C-44D2-9659-AE70C218299E}"/>
              </a:ext>
            </a:extLst>
          </p:cNvPr>
          <p:cNvSpPr txBox="1">
            <a:spLocks/>
          </p:cNvSpPr>
          <p:nvPr/>
        </p:nvSpPr>
        <p:spPr>
          <a:xfrm>
            <a:off x="200025" y="598905"/>
            <a:ext cx="9504000" cy="756000"/>
          </a:xfrm>
          <a:prstGeom prst="rect">
            <a:avLst/>
          </a:prstGeom>
          <a:noFill/>
          <a:ln>
            <a:noFill/>
          </a:ln>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en-US" sz="2000" b="1" dirty="0">
                <a:solidFill>
                  <a:srgbClr val="C00000"/>
                </a:solidFill>
              </a:rPr>
              <a:t>３つの要件を全て満たし、要件の確認等の手続きが極めて慎重に実施されていることが必要。</a:t>
            </a:r>
          </a:p>
        </p:txBody>
      </p:sp>
      <p:sp>
        <p:nvSpPr>
          <p:cNvPr id="7" name="テキスト ボックス 4">
            <a:extLst>
              <a:ext uri="{FF2B5EF4-FFF2-40B4-BE49-F238E27FC236}">
                <a16:creationId xmlns:a16="http://schemas.microsoft.com/office/drawing/2014/main" id="{141C28D5-FF7A-4E48-8D25-B0D43C63990A}"/>
              </a:ext>
            </a:extLst>
          </p:cNvPr>
          <p:cNvSpPr txBox="1">
            <a:spLocks noChangeArrowheads="1"/>
          </p:cNvSpPr>
          <p:nvPr/>
        </p:nvSpPr>
        <p:spPr bwMode="auto">
          <a:xfrm>
            <a:off x="3252167" y="3292572"/>
            <a:ext cx="6347248" cy="2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algn="r" defTabSz="844083" eaLnBrk="1" hangingPunct="1">
              <a:defRPr/>
            </a:pPr>
            <a:r>
              <a:rPr lang="ja-JP" altLang="en-US" sz="969" dirty="0">
                <a:solidFill>
                  <a:prstClr val="black"/>
                </a:solidFill>
                <a:latin typeface="メイリオ"/>
                <a:ea typeface="メイリオ"/>
              </a:rPr>
              <a:t>出所：「身体拘束ゼロへの手引き」（平成</a:t>
            </a:r>
            <a:r>
              <a:rPr lang="en-US" altLang="ja-JP" sz="969" dirty="0">
                <a:solidFill>
                  <a:prstClr val="black"/>
                </a:solidFill>
                <a:latin typeface="メイリオ"/>
                <a:ea typeface="メイリオ"/>
              </a:rPr>
              <a:t>13</a:t>
            </a:r>
            <a:r>
              <a:rPr lang="ja-JP" altLang="en-US" sz="969" dirty="0">
                <a:solidFill>
                  <a:prstClr val="black"/>
                </a:solidFill>
                <a:latin typeface="メイリオ"/>
                <a:ea typeface="メイリオ"/>
              </a:rPr>
              <a:t>年</a:t>
            </a:r>
            <a:r>
              <a:rPr lang="en-US" altLang="ja-JP" sz="969" dirty="0">
                <a:solidFill>
                  <a:prstClr val="black"/>
                </a:solidFill>
                <a:latin typeface="メイリオ"/>
                <a:ea typeface="メイリオ"/>
              </a:rPr>
              <a:t>3</a:t>
            </a:r>
            <a:r>
              <a:rPr lang="ja-JP" altLang="en-US" sz="969" dirty="0">
                <a:solidFill>
                  <a:prstClr val="black"/>
                </a:solidFill>
                <a:latin typeface="メイリオ"/>
                <a:ea typeface="メイリオ"/>
              </a:rPr>
              <a:t>月　厚生労働省「身体拘束ゼロ作戦推進会議」）より引用</a:t>
            </a:r>
          </a:p>
        </p:txBody>
      </p:sp>
    </p:spTree>
    <p:extLst>
      <p:ext uri="{BB962C8B-B14F-4D97-AF65-F5344CB8AC3E}">
        <p14:creationId xmlns:p14="http://schemas.microsoft.com/office/powerpoint/2010/main" val="279591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en-US" altLang="ja-JP"/>
              <a:t>5.3</a:t>
            </a:r>
            <a:r>
              <a:rPr lang="ja-JP" altLang="en-US"/>
              <a:t>　身体拘束禁止の対象となる具体的な行為</a:t>
            </a:r>
          </a:p>
        </p:txBody>
      </p:sp>
      <p:sp>
        <p:nvSpPr>
          <p:cNvPr id="7" name="サブタイトル 3">
            <a:extLst>
              <a:ext uri="{FF2B5EF4-FFF2-40B4-BE49-F238E27FC236}">
                <a16:creationId xmlns:a16="http://schemas.microsoft.com/office/drawing/2014/main" id="{90C5E441-EA7E-4CDA-B10E-B5552860CB0F}"/>
              </a:ext>
            </a:extLst>
          </p:cNvPr>
          <p:cNvSpPr txBox="1">
            <a:spLocks/>
          </p:cNvSpPr>
          <p:nvPr/>
        </p:nvSpPr>
        <p:spPr bwMode="gray">
          <a:xfrm>
            <a:off x="302651" y="2082727"/>
            <a:ext cx="9258861" cy="4119860"/>
          </a:xfrm>
          <a:prstGeom prst="rect">
            <a:avLst/>
          </a:prstGeom>
          <a:solidFill>
            <a:schemeClr val="accent4">
              <a:lumMod val="20000"/>
              <a:lumOff val="80000"/>
              <a:alpha val="50000"/>
            </a:schemeClr>
          </a:solidFill>
          <a:ln w="22225">
            <a:noFill/>
          </a:ln>
        </p:spPr>
        <p:txBody>
          <a:bodyPr vert="horz" lIns="36000" tIns="45720" rIns="0" bIns="45720" rtlCol="0" anchor="ctr">
            <a:noAutofit/>
          </a:bodyPr>
          <a:lstStyle>
            <a:lvl1pPr marL="0" indent="0" algn="l" defTabSz="914400" rtl="0" eaLnBrk="1" latinLnBrk="0" hangingPunct="1">
              <a:lnSpc>
                <a:spcPct val="90000"/>
              </a:lnSpc>
              <a:spcBef>
                <a:spcPts val="0"/>
              </a:spcBef>
              <a:buFont typeface="Arial" panose="020B0604020202020204" pitchFamily="34" charset="0"/>
              <a:buNone/>
              <a:defRPr kumimoji="1" sz="18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2075">
              <a:lnSpc>
                <a:spcPct val="100000"/>
              </a:lnSpc>
              <a:spcAft>
                <a:spcPts val="554"/>
              </a:spcAft>
              <a:defRPr/>
            </a:pPr>
            <a:r>
              <a:rPr lang="ja-JP" altLang="en-US" sz="1600" dirty="0"/>
              <a:t>①　徘徊しないように、車いすやいす、ベッドに体幹や四肢をひも等で縛る。</a:t>
            </a:r>
            <a:endParaRPr lang="en-US" altLang="ja-JP" sz="1600" dirty="0"/>
          </a:p>
          <a:p>
            <a:pPr marL="92075">
              <a:lnSpc>
                <a:spcPct val="100000"/>
              </a:lnSpc>
              <a:spcAft>
                <a:spcPts val="554"/>
              </a:spcAft>
              <a:defRPr/>
            </a:pPr>
            <a:r>
              <a:rPr lang="ja-JP" altLang="en-US" sz="1600" dirty="0"/>
              <a:t>②　転落しないように、ベッドに体幹や四肢をひも等で縛る。</a:t>
            </a:r>
            <a:endParaRPr lang="en-US" altLang="ja-JP" sz="1600" dirty="0"/>
          </a:p>
          <a:p>
            <a:pPr marL="92075">
              <a:lnSpc>
                <a:spcPct val="100000"/>
              </a:lnSpc>
              <a:spcAft>
                <a:spcPts val="554"/>
              </a:spcAft>
              <a:defRPr/>
            </a:pPr>
            <a:r>
              <a:rPr lang="ja-JP" altLang="en-US" sz="1600" dirty="0"/>
              <a:t>③　自分で降りられないように、ベッドを柵（サイドレール）で囲む。</a:t>
            </a:r>
          </a:p>
          <a:p>
            <a:pPr marL="92075">
              <a:lnSpc>
                <a:spcPct val="100000"/>
              </a:lnSpc>
              <a:spcAft>
                <a:spcPts val="554"/>
              </a:spcAft>
              <a:defRPr/>
            </a:pPr>
            <a:r>
              <a:rPr lang="ja-JP" altLang="en-US" sz="1600" dirty="0"/>
              <a:t>④　点滴・経管栄養等のチューブを抜かないように、四肢をひも等で縛る。</a:t>
            </a:r>
          </a:p>
          <a:p>
            <a:pPr marL="92075">
              <a:lnSpc>
                <a:spcPct val="100000"/>
              </a:lnSpc>
              <a:spcAft>
                <a:spcPts val="554"/>
              </a:spcAft>
              <a:defRPr/>
            </a:pPr>
            <a:r>
              <a:rPr lang="ja-JP" altLang="en-US" sz="1600" dirty="0"/>
              <a:t>⑤　点滴・経管栄養等のチューブを抜かないように、または皮膚をかきむしらないように、手指の機能を制限する</a:t>
            </a:r>
            <a:endParaRPr lang="en-US" altLang="ja-JP" sz="1600" dirty="0"/>
          </a:p>
          <a:p>
            <a:pPr marL="92075">
              <a:lnSpc>
                <a:spcPct val="100000"/>
              </a:lnSpc>
              <a:spcAft>
                <a:spcPts val="554"/>
              </a:spcAft>
              <a:defRPr/>
            </a:pPr>
            <a:r>
              <a:rPr lang="ja-JP" altLang="en-US" sz="1600" dirty="0"/>
              <a:t>　　 ミトン型の手袋等をつける。</a:t>
            </a:r>
          </a:p>
          <a:p>
            <a:pPr marL="92075">
              <a:lnSpc>
                <a:spcPct val="100000"/>
              </a:lnSpc>
              <a:spcAft>
                <a:spcPts val="554"/>
              </a:spcAft>
              <a:defRPr/>
            </a:pPr>
            <a:r>
              <a:rPr lang="ja-JP" altLang="en-US" sz="1600" dirty="0"/>
              <a:t>⑥　車いすやいすからずり落ちたり、立ち上がったりしないように、Ｙ字型拘束帯や腰ベルト、車いすテーブルをつける。</a:t>
            </a:r>
          </a:p>
          <a:p>
            <a:pPr marL="92075">
              <a:lnSpc>
                <a:spcPct val="100000"/>
              </a:lnSpc>
              <a:spcAft>
                <a:spcPts val="554"/>
              </a:spcAft>
              <a:defRPr/>
            </a:pPr>
            <a:r>
              <a:rPr lang="ja-JP" altLang="en-US" sz="1600" dirty="0"/>
              <a:t>⑦　立ち上がる能力のある人の立ち上がりを妨げるようないすを使用する。</a:t>
            </a:r>
          </a:p>
          <a:p>
            <a:pPr marL="92075">
              <a:lnSpc>
                <a:spcPct val="100000"/>
              </a:lnSpc>
              <a:spcAft>
                <a:spcPts val="554"/>
              </a:spcAft>
              <a:defRPr/>
            </a:pPr>
            <a:r>
              <a:rPr lang="ja-JP" altLang="en-US" sz="1600" dirty="0"/>
              <a:t>⑧　脱衣やおむつはずしを制限するために、介護衣（つなぎ服）を着せる。</a:t>
            </a:r>
          </a:p>
          <a:p>
            <a:pPr marL="92075">
              <a:lnSpc>
                <a:spcPct val="100000"/>
              </a:lnSpc>
              <a:spcAft>
                <a:spcPts val="554"/>
              </a:spcAft>
              <a:defRPr/>
            </a:pPr>
            <a:r>
              <a:rPr lang="ja-JP" altLang="en-US" sz="1600" dirty="0"/>
              <a:t>⑨　他人への迷惑行為を防ぐために、ベッドなどに体幹や四肢をひも等で縛る。</a:t>
            </a:r>
          </a:p>
          <a:p>
            <a:pPr marL="92075">
              <a:lnSpc>
                <a:spcPct val="100000"/>
              </a:lnSpc>
              <a:spcAft>
                <a:spcPts val="554"/>
              </a:spcAft>
              <a:defRPr/>
            </a:pPr>
            <a:r>
              <a:rPr lang="ja-JP" altLang="en-US" sz="1600" dirty="0"/>
              <a:t>⑩　行動を落ち着かせるために、向精神薬を過剰に服用させる。</a:t>
            </a:r>
          </a:p>
          <a:p>
            <a:pPr marL="92075">
              <a:lnSpc>
                <a:spcPct val="100000"/>
              </a:lnSpc>
              <a:spcAft>
                <a:spcPts val="554"/>
              </a:spcAft>
              <a:defRPr/>
            </a:pPr>
            <a:r>
              <a:rPr lang="ja-JP" altLang="en-US" sz="1600" dirty="0"/>
              <a:t>⑪　自分の意思で開けることのできない居室等に隔離する。</a:t>
            </a:r>
          </a:p>
        </p:txBody>
      </p:sp>
      <p:sp>
        <p:nvSpPr>
          <p:cNvPr id="10" name="テキスト プレースホルダー 2">
            <a:extLst>
              <a:ext uri="{FF2B5EF4-FFF2-40B4-BE49-F238E27FC236}">
                <a16:creationId xmlns:a16="http://schemas.microsoft.com/office/drawing/2014/main" id="{49195953-0604-42C1-A01E-7A74F43C8F9B}"/>
              </a:ext>
            </a:extLst>
          </p:cNvPr>
          <p:cNvSpPr txBox="1">
            <a:spLocks/>
          </p:cNvSpPr>
          <p:nvPr/>
        </p:nvSpPr>
        <p:spPr>
          <a:xfrm>
            <a:off x="271096" y="636066"/>
            <a:ext cx="9434409" cy="1316770"/>
          </a:xfrm>
          <a:prstGeom prst="rect">
            <a:avLst/>
          </a:prstGeom>
          <a:noFill/>
          <a:ln w="15875">
            <a:noFill/>
          </a:ln>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介護保険指定基準において禁止の対象となっている行為は、「身体的拘束その他入所者（利用者）の行動を制限する行為」で、具体的には次のような行為を指す。</a:t>
            </a:r>
          </a:p>
          <a:p>
            <a:pPr algn="just"/>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これらの</a:t>
            </a:r>
            <a:r>
              <a:rPr lang="en-US" altLang="ja-JP"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11</a:t>
            </a:r>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項目は、あくまでも例示であり、他にも該当する行為があることに注意。</a:t>
            </a:r>
          </a:p>
          <a:p>
            <a:pPr algn="just"/>
            <a:r>
              <a:rPr lang="ja-JP" altLang="en-US" sz="20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ポイントは、</a:t>
            </a:r>
            <a:r>
              <a:rPr lang="ja-JP" altLang="en-US" sz="2000" b="1" u="sng" dirty="0">
                <a:solidFill>
                  <a:srgbClr val="C00000"/>
                </a:solidFill>
                <a:latin typeface="Meiryo UI" panose="020B0604030504040204" pitchFamily="50" charset="-128"/>
                <a:ea typeface="Meiryo UI" panose="020B0604030504040204" pitchFamily="50" charset="-128"/>
                <a:cs typeface="メイリオ" panose="020B0604030504040204" pitchFamily="50" charset="-128"/>
              </a:rPr>
              <a:t>行動の自由を制限しているか</a:t>
            </a:r>
            <a:r>
              <a:rPr lang="ja-JP" altLang="en-US" sz="20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どうか。</a:t>
            </a:r>
          </a:p>
        </p:txBody>
      </p:sp>
      <p:sp>
        <p:nvSpPr>
          <p:cNvPr id="6" name="テキスト ボックス 4">
            <a:extLst>
              <a:ext uri="{FF2B5EF4-FFF2-40B4-BE49-F238E27FC236}">
                <a16:creationId xmlns:a16="http://schemas.microsoft.com/office/drawing/2014/main" id="{A172C9E0-81F8-48EA-AEF6-E6F5D470C6A0}"/>
              </a:ext>
            </a:extLst>
          </p:cNvPr>
          <p:cNvSpPr txBox="1">
            <a:spLocks noChangeArrowheads="1"/>
          </p:cNvSpPr>
          <p:nvPr/>
        </p:nvSpPr>
        <p:spPr bwMode="auto">
          <a:xfrm>
            <a:off x="3358257" y="6295906"/>
            <a:ext cx="6347248" cy="2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algn="r" defTabSz="844083" eaLnBrk="1" hangingPunct="1">
              <a:defRPr/>
            </a:pPr>
            <a:r>
              <a:rPr lang="ja-JP" altLang="en-US" sz="969" dirty="0">
                <a:solidFill>
                  <a:prstClr val="black"/>
                </a:solidFill>
                <a:latin typeface="メイリオ"/>
                <a:ea typeface="メイリオ"/>
              </a:rPr>
              <a:t>出所：「身体拘束ゼロへの手引き」（平成</a:t>
            </a:r>
            <a:r>
              <a:rPr lang="en-US" altLang="ja-JP" sz="969" dirty="0">
                <a:solidFill>
                  <a:prstClr val="black"/>
                </a:solidFill>
                <a:latin typeface="メイリオ"/>
                <a:ea typeface="メイリオ"/>
              </a:rPr>
              <a:t>13</a:t>
            </a:r>
            <a:r>
              <a:rPr lang="ja-JP" altLang="en-US" sz="969" dirty="0">
                <a:solidFill>
                  <a:prstClr val="black"/>
                </a:solidFill>
                <a:latin typeface="メイリオ"/>
                <a:ea typeface="メイリオ"/>
              </a:rPr>
              <a:t>年</a:t>
            </a:r>
            <a:r>
              <a:rPr lang="en-US" altLang="ja-JP" sz="969" dirty="0">
                <a:solidFill>
                  <a:prstClr val="black"/>
                </a:solidFill>
                <a:latin typeface="メイリオ"/>
                <a:ea typeface="メイリオ"/>
              </a:rPr>
              <a:t>3</a:t>
            </a:r>
            <a:r>
              <a:rPr lang="ja-JP" altLang="en-US" sz="969" dirty="0">
                <a:solidFill>
                  <a:prstClr val="black"/>
                </a:solidFill>
                <a:latin typeface="メイリオ"/>
                <a:ea typeface="メイリオ"/>
              </a:rPr>
              <a:t>月　厚生労働省「身体拘束ゼロ作戦推進会議」）より引用</a:t>
            </a:r>
          </a:p>
        </p:txBody>
      </p:sp>
    </p:spTree>
    <p:extLst>
      <p:ext uri="{BB962C8B-B14F-4D97-AF65-F5344CB8AC3E}">
        <p14:creationId xmlns:p14="http://schemas.microsoft.com/office/powerpoint/2010/main" val="1419671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en-US" altLang="ja-JP" dirty="0"/>
              <a:t>5.4</a:t>
            </a:r>
            <a:r>
              <a:rPr lang="ja-JP" altLang="en-US" dirty="0"/>
              <a:t>　身体拘束がもたらす多くの弊害</a:t>
            </a:r>
          </a:p>
        </p:txBody>
      </p:sp>
      <p:sp>
        <p:nvSpPr>
          <p:cNvPr id="9" name="正方形/長方形 8">
            <a:extLst>
              <a:ext uri="{FF2B5EF4-FFF2-40B4-BE49-F238E27FC236}">
                <a16:creationId xmlns:a16="http://schemas.microsoft.com/office/drawing/2014/main" id="{12DFCEA4-FBDC-40B2-8252-6468DD4C3511}"/>
              </a:ext>
            </a:extLst>
          </p:cNvPr>
          <p:cNvSpPr/>
          <p:nvPr/>
        </p:nvSpPr>
        <p:spPr>
          <a:xfrm>
            <a:off x="632520" y="1016896"/>
            <a:ext cx="1332148" cy="1476000"/>
          </a:xfrm>
          <a:prstGeom prst="rect">
            <a:avLst/>
          </a:prstGeom>
          <a:solidFill>
            <a:schemeClr val="accent4">
              <a:lumMod val="20000"/>
              <a:lumOff val="80000"/>
            </a:schemeClr>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身体的</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弊害</a:t>
            </a:r>
          </a:p>
        </p:txBody>
      </p:sp>
      <p:sp>
        <p:nvSpPr>
          <p:cNvPr id="11" name="正方形/長方形 10">
            <a:extLst>
              <a:ext uri="{FF2B5EF4-FFF2-40B4-BE49-F238E27FC236}">
                <a16:creationId xmlns:a16="http://schemas.microsoft.com/office/drawing/2014/main" id="{E7EB4A12-1DC6-4892-97C4-B70509CC7A17}"/>
              </a:ext>
            </a:extLst>
          </p:cNvPr>
          <p:cNvSpPr/>
          <p:nvPr/>
        </p:nvSpPr>
        <p:spPr>
          <a:xfrm>
            <a:off x="632520" y="2889105"/>
            <a:ext cx="1332148" cy="1476000"/>
          </a:xfrm>
          <a:prstGeom prst="rect">
            <a:avLst/>
          </a:prstGeom>
          <a:solidFill>
            <a:schemeClr val="accent4">
              <a:lumMod val="20000"/>
              <a:lumOff val="80000"/>
            </a:schemeClr>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精神的</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弊害</a:t>
            </a:r>
          </a:p>
        </p:txBody>
      </p:sp>
      <p:sp>
        <p:nvSpPr>
          <p:cNvPr id="12" name="正方形/長方形 11">
            <a:extLst>
              <a:ext uri="{FF2B5EF4-FFF2-40B4-BE49-F238E27FC236}">
                <a16:creationId xmlns:a16="http://schemas.microsoft.com/office/drawing/2014/main" id="{2142126A-F9AC-4889-8AA3-1E1F09FD7EAD}"/>
              </a:ext>
            </a:extLst>
          </p:cNvPr>
          <p:cNvSpPr/>
          <p:nvPr/>
        </p:nvSpPr>
        <p:spPr>
          <a:xfrm>
            <a:off x="632520" y="4689140"/>
            <a:ext cx="1332148" cy="1476000"/>
          </a:xfrm>
          <a:prstGeom prst="rect">
            <a:avLst/>
          </a:prstGeom>
          <a:solidFill>
            <a:schemeClr val="accent4">
              <a:lumMod val="20000"/>
              <a:lumOff val="80000"/>
            </a:schemeClr>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社会的</a:t>
            </a:r>
            <a:endParaRPr kumimoji="1" lang="en-US" altLang="ja-JP" sz="2000" b="1">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弊害</a:t>
            </a:r>
          </a:p>
        </p:txBody>
      </p:sp>
      <p:sp>
        <p:nvSpPr>
          <p:cNvPr id="13" name="正方形/長方形 12">
            <a:extLst>
              <a:ext uri="{FF2B5EF4-FFF2-40B4-BE49-F238E27FC236}">
                <a16:creationId xmlns:a16="http://schemas.microsoft.com/office/drawing/2014/main" id="{3250F497-775E-4778-9C14-FA1736856260}"/>
              </a:ext>
            </a:extLst>
          </p:cNvPr>
          <p:cNvSpPr/>
          <p:nvPr/>
        </p:nvSpPr>
        <p:spPr>
          <a:xfrm>
            <a:off x="1964668" y="1016896"/>
            <a:ext cx="7268039" cy="1476000"/>
          </a:xfrm>
          <a:prstGeom prst="rect">
            <a:avLst/>
          </a:prstGeom>
          <a:noFill/>
          <a:ln w="19050">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dirty="0"/>
              <a:t>関節の拘縮、筋力の低下といった身体機能の低下や圧迫部位の褥瘡の発生などの外的弊害</a:t>
            </a:r>
          </a:p>
          <a:p>
            <a:pPr marL="342900" indent="-342900" defTabSz="914400">
              <a:lnSpc>
                <a:spcPts val="2880"/>
              </a:lnSpc>
              <a:buFont typeface="Wingdings" panose="05000000000000000000" pitchFamily="2" charset="2"/>
              <a:buChar char="n"/>
            </a:pPr>
            <a:r>
              <a:rPr kumimoji="1" lang="ja-JP" altLang="en-US" dirty="0"/>
              <a:t>食欲の低下、心肺機能や感染症への抵抗力の低下などの内的弊害</a:t>
            </a:r>
          </a:p>
          <a:p>
            <a:pPr marL="342900" indent="-342900" defTabSz="914400">
              <a:lnSpc>
                <a:spcPts val="2880"/>
              </a:lnSpc>
              <a:buFont typeface="Wingdings" panose="05000000000000000000" pitchFamily="2" charset="2"/>
              <a:buChar char="n"/>
            </a:pPr>
            <a:r>
              <a:rPr kumimoji="1" lang="ja-JP" altLang="en-US" dirty="0"/>
              <a:t>転倒や転落事故、窒息などの大事故を発生させる危険性</a:t>
            </a:r>
          </a:p>
        </p:txBody>
      </p:sp>
      <p:sp>
        <p:nvSpPr>
          <p:cNvPr id="14" name="正方形/長方形 13">
            <a:extLst>
              <a:ext uri="{FF2B5EF4-FFF2-40B4-BE49-F238E27FC236}">
                <a16:creationId xmlns:a16="http://schemas.microsoft.com/office/drawing/2014/main" id="{C53542D8-C3F4-41CC-870F-95E962AF3603}"/>
              </a:ext>
            </a:extLst>
          </p:cNvPr>
          <p:cNvSpPr/>
          <p:nvPr/>
        </p:nvSpPr>
        <p:spPr>
          <a:xfrm>
            <a:off x="1964668" y="2889105"/>
            <a:ext cx="7268039" cy="1476000"/>
          </a:xfrm>
          <a:prstGeom prst="rect">
            <a:avLst/>
          </a:prstGeom>
          <a:noFill/>
          <a:ln w="19050">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a:t>本人は縛られる理由も分からず、生きる意欲を奪われる。</a:t>
            </a:r>
          </a:p>
          <a:p>
            <a:pPr marL="342900" indent="-342900" defTabSz="914400">
              <a:lnSpc>
                <a:spcPts val="2880"/>
              </a:lnSpc>
              <a:buFont typeface="Wingdings" panose="05000000000000000000" pitchFamily="2" charset="2"/>
              <a:buChar char="n"/>
            </a:pPr>
            <a:r>
              <a:rPr kumimoji="1" lang="ja-JP" altLang="en-US"/>
              <a:t>不安、怒り、屈辱、あきらめなどの精神的苦痛、認知症の進行やせん妄の頻発</a:t>
            </a:r>
          </a:p>
          <a:p>
            <a:pPr marL="342900" indent="-342900" defTabSz="914400">
              <a:lnSpc>
                <a:spcPts val="2880"/>
              </a:lnSpc>
              <a:buFont typeface="Wingdings" panose="05000000000000000000" pitchFamily="2" charset="2"/>
              <a:buChar char="n"/>
            </a:pPr>
            <a:r>
              <a:rPr kumimoji="1" lang="ja-JP" altLang="en-US"/>
              <a:t>家族に与える精神的苦痛、罪悪感や後悔 </a:t>
            </a:r>
          </a:p>
        </p:txBody>
      </p:sp>
      <p:sp>
        <p:nvSpPr>
          <p:cNvPr id="16" name="正方形/長方形 15">
            <a:extLst>
              <a:ext uri="{FF2B5EF4-FFF2-40B4-BE49-F238E27FC236}">
                <a16:creationId xmlns:a16="http://schemas.microsoft.com/office/drawing/2014/main" id="{34E4A19D-8233-4B91-8B5B-E6110641A8A3}"/>
              </a:ext>
            </a:extLst>
          </p:cNvPr>
          <p:cNvSpPr/>
          <p:nvPr/>
        </p:nvSpPr>
        <p:spPr>
          <a:xfrm>
            <a:off x="1964668" y="4689140"/>
            <a:ext cx="7268039" cy="1476000"/>
          </a:xfrm>
          <a:prstGeom prst="rect">
            <a:avLst/>
          </a:prstGeom>
          <a:noFill/>
          <a:ln w="19050">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a:t>看護・介護スタッフ自身の士気の低下を招くこと。また、介護保険施設等に対する社会的な不信、偏見を引き起こすおそれがあること。</a:t>
            </a:r>
          </a:p>
          <a:p>
            <a:pPr marL="342900" indent="-342900" defTabSz="914400">
              <a:lnSpc>
                <a:spcPts val="2880"/>
              </a:lnSpc>
              <a:buFont typeface="Wingdings" panose="05000000000000000000" pitchFamily="2" charset="2"/>
              <a:buChar char="n"/>
            </a:pPr>
            <a:r>
              <a:rPr kumimoji="1" lang="ja-JP" altLang="en-US"/>
              <a:t>身体拘束による高齢者の心身機能の低下は、その人の</a:t>
            </a:r>
            <a:r>
              <a:rPr kumimoji="1" lang="en-US" altLang="ja-JP"/>
              <a:t>QOL</a:t>
            </a:r>
            <a:r>
              <a:rPr kumimoji="1" lang="ja-JP" altLang="en-US"/>
              <a:t>を低下させるだけでなく、さらなる医療的処置を生じさせ、経済的にも影響をもたらす。</a:t>
            </a:r>
          </a:p>
        </p:txBody>
      </p:sp>
      <p:sp>
        <p:nvSpPr>
          <p:cNvPr id="15" name="テキスト ボックス 4">
            <a:extLst>
              <a:ext uri="{FF2B5EF4-FFF2-40B4-BE49-F238E27FC236}">
                <a16:creationId xmlns:a16="http://schemas.microsoft.com/office/drawing/2014/main" id="{29E073FF-C007-49FF-AACF-95BBAF3E68D2}"/>
              </a:ext>
            </a:extLst>
          </p:cNvPr>
          <p:cNvSpPr txBox="1">
            <a:spLocks noChangeArrowheads="1"/>
          </p:cNvSpPr>
          <p:nvPr/>
        </p:nvSpPr>
        <p:spPr bwMode="auto">
          <a:xfrm>
            <a:off x="3358257" y="6295906"/>
            <a:ext cx="6347248" cy="2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charset="-128"/>
              </a:defRPr>
            </a:lvl9pPr>
          </a:lstStyle>
          <a:p>
            <a:pPr algn="r" defTabSz="844083" eaLnBrk="1" hangingPunct="1">
              <a:defRPr/>
            </a:pPr>
            <a:r>
              <a:rPr lang="ja-JP" altLang="en-US" sz="969" dirty="0">
                <a:solidFill>
                  <a:prstClr val="black"/>
                </a:solidFill>
                <a:latin typeface="メイリオ"/>
                <a:ea typeface="メイリオ"/>
              </a:rPr>
              <a:t>出所：「身体拘束ゼロへの手引き」（平成</a:t>
            </a:r>
            <a:r>
              <a:rPr lang="en-US" altLang="ja-JP" sz="969" dirty="0">
                <a:solidFill>
                  <a:prstClr val="black"/>
                </a:solidFill>
                <a:latin typeface="メイリオ"/>
                <a:ea typeface="メイリオ"/>
              </a:rPr>
              <a:t>13</a:t>
            </a:r>
            <a:r>
              <a:rPr lang="ja-JP" altLang="en-US" sz="969" dirty="0">
                <a:solidFill>
                  <a:prstClr val="black"/>
                </a:solidFill>
                <a:latin typeface="メイリオ"/>
                <a:ea typeface="メイリオ"/>
              </a:rPr>
              <a:t>年</a:t>
            </a:r>
            <a:r>
              <a:rPr lang="en-US" altLang="ja-JP" sz="969" dirty="0">
                <a:solidFill>
                  <a:prstClr val="black"/>
                </a:solidFill>
                <a:latin typeface="メイリオ"/>
                <a:ea typeface="メイリオ"/>
              </a:rPr>
              <a:t>3</a:t>
            </a:r>
            <a:r>
              <a:rPr lang="ja-JP" altLang="en-US" sz="969" dirty="0">
                <a:solidFill>
                  <a:prstClr val="black"/>
                </a:solidFill>
                <a:latin typeface="メイリオ"/>
                <a:ea typeface="メイリオ"/>
              </a:rPr>
              <a:t>月　厚生労働省「身体拘束ゼロ作戦推進会議」）を基に作成</a:t>
            </a:r>
          </a:p>
        </p:txBody>
      </p:sp>
    </p:spTree>
    <p:extLst>
      <p:ext uri="{BB962C8B-B14F-4D97-AF65-F5344CB8AC3E}">
        <p14:creationId xmlns:p14="http://schemas.microsoft.com/office/powerpoint/2010/main" val="354465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1001755" y="2716460"/>
            <a:ext cx="7920000" cy="1440000"/>
          </a:xfrm>
          <a:prstGeom prst="rect">
            <a:avLst/>
          </a:prstGeom>
          <a:solidFill>
            <a:schemeClr val="accent4">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a:solidFill>
                  <a:schemeClr val="bg1"/>
                </a:solidFill>
                <a:latin typeface="Meiryo UI" panose="020B0604030504040204" pitchFamily="50" charset="-128"/>
                <a:ea typeface="Meiryo UI" panose="020B0604030504040204" pitchFamily="50" charset="-128"/>
              </a:rPr>
              <a:t>２．高齢者ケアにおけるシーティングの意義</a:t>
            </a:r>
          </a:p>
        </p:txBody>
      </p:sp>
    </p:spTree>
    <p:extLst>
      <p:ext uri="{BB962C8B-B14F-4D97-AF65-F5344CB8AC3E}">
        <p14:creationId xmlns:p14="http://schemas.microsoft.com/office/powerpoint/2010/main" val="3817371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4668" y="94745"/>
            <a:ext cx="7771241" cy="369332"/>
          </a:xfrm>
        </p:spPr>
        <p:txBody>
          <a:bodyPr/>
          <a:lstStyle/>
          <a:p>
            <a:r>
              <a:rPr lang="ja-JP" altLang="en-US" kern="100">
                <a:latin typeface="+mn-ea"/>
                <a:cs typeface="Times New Roman" panose="02020603050405020304" pitchFamily="18" charset="0"/>
              </a:rPr>
              <a:t> 補装具費</a:t>
            </a:r>
            <a:r>
              <a:rPr lang="ja-JP" altLang="en-US" kern="100" dirty="0">
                <a:latin typeface="+mn-ea"/>
                <a:cs typeface="Times New Roman" panose="02020603050405020304" pitchFamily="18" charset="0"/>
              </a:rPr>
              <a:t>支給</a:t>
            </a:r>
            <a:r>
              <a:rPr lang="ja-JP" altLang="en-US" kern="100">
                <a:latin typeface="+mn-ea"/>
                <a:cs typeface="Times New Roman" panose="02020603050405020304" pitchFamily="18" charset="0"/>
              </a:rPr>
              <a:t>制度によるオーダーメイドの車椅子を使用している事例</a:t>
            </a:r>
            <a:r>
              <a:rPr lang="ja-JP" altLang="en-US"/>
              <a:t>　　</a:t>
            </a:r>
            <a:endParaRPr kumimoji="1" lang="ja-JP" altLang="en-US"/>
          </a:p>
        </p:txBody>
      </p:sp>
      <p:sp>
        <p:nvSpPr>
          <p:cNvPr id="4" name="テキスト プレースホルダー 2">
            <a:extLst>
              <a:ext uri="{FF2B5EF4-FFF2-40B4-BE49-F238E27FC236}">
                <a16:creationId xmlns:a16="http://schemas.microsoft.com/office/drawing/2014/main" id="{F8A1B9A6-6399-4646-B91B-F980EDA2B378}"/>
              </a:ext>
            </a:extLst>
          </p:cNvPr>
          <p:cNvSpPr txBox="1">
            <a:spLocks/>
          </p:cNvSpPr>
          <p:nvPr/>
        </p:nvSpPr>
        <p:spPr bwMode="gray">
          <a:xfrm>
            <a:off x="230429" y="557964"/>
            <a:ext cx="9505950" cy="850067"/>
          </a:xfrm>
          <a:prstGeom prst="rect">
            <a:avLst/>
          </a:prstGeom>
        </p:spPr>
        <p:txBody>
          <a:bodyPr vert="horz" lIns="36000" tIns="45720" rIns="0" bIns="45720" rtlCol="0">
            <a:noAutofit/>
          </a:bodyPr>
          <a:lstStyle>
            <a:lvl1pPr marL="0" indent="0" algn="l" defTabSz="914400" rtl="0" eaLnBrk="1" latinLnBrk="0" hangingPunct="1">
              <a:lnSpc>
                <a:spcPct val="90000"/>
              </a:lnSpc>
              <a:spcBef>
                <a:spcPts val="0"/>
              </a:spcBef>
              <a:spcAft>
                <a:spcPts val="0"/>
              </a:spcAft>
              <a:buClr>
                <a:schemeClr val="bg1"/>
              </a:buClr>
              <a:buSzPct val="25000"/>
              <a:buFont typeface="Arial" panose="020B0604020202020204" pitchFamily="34" charset="0"/>
              <a:buChar char="•"/>
              <a:defRPr kumimoji="1" sz="1800" kern="1200">
                <a:solidFill>
                  <a:schemeClr val="tx1"/>
                </a:solidFill>
                <a:latin typeface="+mn-lt"/>
                <a:ea typeface="+mn-ea"/>
                <a:cs typeface="+mn-cs"/>
              </a:defRPr>
            </a:lvl1pPr>
            <a:lvl2pPr marL="452438" indent="-273050" algn="l" defTabSz="914400" rtl="0" eaLnBrk="1" latinLnBrk="0" hangingPunct="1">
              <a:lnSpc>
                <a:spcPct val="90000"/>
              </a:lnSpc>
              <a:spcBef>
                <a:spcPts val="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latin typeface="+mn-ea"/>
            </a:endParaRPr>
          </a:p>
        </p:txBody>
      </p:sp>
      <p:sp>
        <p:nvSpPr>
          <p:cNvPr id="16" name="テキスト ボックス 15">
            <a:extLst>
              <a:ext uri="{FF2B5EF4-FFF2-40B4-BE49-F238E27FC236}">
                <a16:creationId xmlns:a16="http://schemas.microsoft.com/office/drawing/2014/main" id="{5AFB3F0E-6D11-4827-A69B-45218F1C222D}"/>
              </a:ext>
            </a:extLst>
          </p:cNvPr>
          <p:cNvSpPr txBox="1"/>
          <p:nvPr/>
        </p:nvSpPr>
        <p:spPr>
          <a:xfrm>
            <a:off x="410896" y="6271428"/>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
        <p:nvSpPr>
          <p:cNvPr id="28" name="正方形/長方形 27">
            <a:extLst>
              <a:ext uri="{FF2B5EF4-FFF2-40B4-BE49-F238E27FC236}">
                <a16:creationId xmlns:a16="http://schemas.microsoft.com/office/drawing/2014/main" id="{C6077845-1979-42EA-8B99-ED6D1DF1E96B}"/>
              </a:ext>
            </a:extLst>
          </p:cNvPr>
          <p:cNvSpPr/>
          <p:nvPr/>
        </p:nvSpPr>
        <p:spPr>
          <a:xfrm>
            <a:off x="2648744" y="609730"/>
            <a:ext cx="7086930" cy="1245482"/>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indent="-182563">
              <a:buClr>
                <a:schemeClr val="tx1"/>
              </a:buClr>
              <a:buFont typeface="Arial" panose="020B0604020202020204" pitchFamily="34" charset="0"/>
              <a:buChar char="•"/>
              <a:tabLst>
                <a:tab pos="182563" algn="l"/>
              </a:tabLst>
            </a:pPr>
            <a:r>
              <a:rPr kumimoji="1" lang="ja-JP" altLang="en-US" sz="1500" kern="100" dirty="0">
                <a:latin typeface="+mn-ea"/>
                <a:cs typeface="Times New Roman" panose="02020603050405020304" pitchFamily="18" charset="0"/>
              </a:rPr>
              <a:t>もともと頸髄損傷があったため、</a:t>
            </a:r>
            <a:r>
              <a:rPr kumimoji="1" lang="ja-JP" altLang="en-US" sz="1500" b="1" u="sng" kern="100" dirty="0">
                <a:solidFill>
                  <a:srgbClr val="C00000"/>
                </a:solidFill>
                <a:latin typeface="+mn-ea"/>
                <a:cs typeface="Times New Roman" panose="02020603050405020304" pitchFamily="18" charset="0"/>
              </a:rPr>
              <a:t>身体障害者手帳を持っている。</a:t>
            </a:r>
            <a:endParaRPr kumimoji="1" lang="en-US" altLang="ja-JP" sz="1500" b="1" u="sng" kern="100" dirty="0">
              <a:solidFill>
                <a:srgbClr val="C00000"/>
              </a:solidFill>
              <a:latin typeface="+mn-ea"/>
              <a:cs typeface="Times New Roman" panose="02020603050405020304" pitchFamily="18" charset="0"/>
            </a:endParaRPr>
          </a:p>
          <a:p>
            <a:pPr marL="182563" indent="-182563">
              <a:buClr>
                <a:schemeClr val="tx1"/>
              </a:buClr>
              <a:buFont typeface="Arial" panose="020B0604020202020204" pitchFamily="34" charset="0"/>
              <a:buChar char="•"/>
              <a:tabLst>
                <a:tab pos="182563" algn="l"/>
              </a:tabLst>
            </a:pPr>
            <a:r>
              <a:rPr kumimoji="1" lang="zh-TW" altLang="en-US" sz="1500" kern="100" dirty="0">
                <a:latin typeface="+mn-ea"/>
                <a:cs typeface="Times New Roman" panose="02020603050405020304" pitchFamily="18" charset="0"/>
              </a:rPr>
              <a:t>補装具費支給制度</a:t>
            </a:r>
            <a:r>
              <a:rPr kumimoji="1" lang="ja-JP" altLang="en-US" sz="1500" kern="100" dirty="0">
                <a:latin typeface="+mn-ea"/>
                <a:cs typeface="Times New Roman" panose="02020603050405020304" pitchFamily="18" charset="0"/>
              </a:rPr>
              <a:t>を活用し、</a:t>
            </a:r>
            <a:r>
              <a:rPr kumimoji="1" lang="ja-JP" altLang="en-US" sz="1500" b="1" u="sng" kern="100" dirty="0">
                <a:solidFill>
                  <a:srgbClr val="C00000"/>
                </a:solidFill>
                <a:latin typeface="+mn-ea"/>
                <a:cs typeface="Times New Roman" panose="02020603050405020304" pitchFamily="18" charset="0"/>
              </a:rPr>
              <a:t>更生相談所による判断または医師の意見書に基づいたオーダーメイドの車椅子</a:t>
            </a:r>
            <a:r>
              <a:rPr kumimoji="1" lang="ja-JP" altLang="en-US" sz="1500" kern="100" dirty="0">
                <a:latin typeface="+mn-ea"/>
                <a:cs typeface="Times New Roman" panose="02020603050405020304" pitchFamily="18" charset="0"/>
              </a:rPr>
              <a:t>（体幹ベルト付）を使用している。</a:t>
            </a:r>
            <a:endParaRPr kumimoji="1" lang="en-US" altLang="ja-JP" sz="1500" kern="100" dirty="0">
              <a:latin typeface="+mn-ea"/>
              <a:cs typeface="Times New Roman" panose="02020603050405020304" pitchFamily="18" charset="0"/>
            </a:endParaRPr>
          </a:p>
          <a:p>
            <a:pPr marL="182563" indent="-182563">
              <a:buFont typeface="Arial" panose="020B0604020202020204" pitchFamily="34" charset="0"/>
              <a:buChar char="•"/>
              <a:tabLst>
                <a:tab pos="182563" algn="l"/>
              </a:tabLst>
            </a:pPr>
            <a:r>
              <a:rPr kumimoji="1" lang="ja-JP" altLang="en-US" sz="1500" kern="100" dirty="0">
                <a:latin typeface="+mn-ea"/>
                <a:cs typeface="Times New Roman" panose="02020603050405020304" pitchFamily="18" charset="0"/>
              </a:rPr>
              <a:t>体幹の不安定性があり、ご自身の車椅子以外では座位がとれない。</a:t>
            </a:r>
            <a:endParaRPr kumimoji="1" lang="en-US" altLang="ja-JP" sz="1500" kern="100" dirty="0">
              <a:latin typeface="+mn-ea"/>
              <a:cs typeface="Times New Roman" panose="02020603050405020304" pitchFamily="18" charset="0"/>
            </a:endParaRPr>
          </a:p>
          <a:p>
            <a:pPr marL="182563" indent="-182563">
              <a:buFont typeface="Arial" panose="020B0604020202020204" pitchFamily="34" charset="0"/>
              <a:buChar char="•"/>
              <a:tabLst>
                <a:tab pos="182563" algn="l"/>
              </a:tabLst>
            </a:pPr>
            <a:r>
              <a:rPr kumimoji="1" lang="ja-JP" altLang="en-US" sz="1500" kern="100" dirty="0">
                <a:latin typeface="+mn-ea"/>
                <a:cs typeface="Times New Roman" panose="02020603050405020304" pitchFamily="18" charset="0"/>
              </a:rPr>
              <a:t>認知機能に問題はない。</a:t>
            </a:r>
            <a:endParaRPr kumimoji="1" lang="en-US" altLang="ja-JP" sz="1500" kern="100" dirty="0">
              <a:latin typeface="+mn-ea"/>
              <a:cs typeface="Times New Roman" panose="02020603050405020304" pitchFamily="18" charset="0"/>
            </a:endParaRPr>
          </a:p>
        </p:txBody>
      </p:sp>
      <p:sp>
        <p:nvSpPr>
          <p:cNvPr id="31" name="フローチャート: 他ページ結合子 30">
            <a:extLst>
              <a:ext uri="{FF2B5EF4-FFF2-40B4-BE49-F238E27FC236}">
                <a16:creationId xmlns:a16="http://schemas.microsoft.com/office/drawing/2014/main" id="{0406ECB5-8EDE-4903-AA6B-E3103F23AECE}"/>
              </a:ext>
            </a:extLst>
          </p:cNvPr>
          <p:cNvSpPr/>
          <p:nvPr/>
        </p:nvSpPr>
        <p:spPr>
          <a:xfrm>
            <a:off x="229960" y="1946814"/>
            <a:ext cx="1405072" cy="906264"/>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シーティングの</a:t>
            </a:r>
            <a:endParaRPr kumimoji="1" lang="en-US" altLang="ja-JP" sz="1600" b="1"/>
          </a:p>
          <a:p>
            <a:pPr algn="ctr">
              <a:lnSpc>
                <a:spcPts val="2000"/>
              </a:lnSpc>
            </a:pPr>
            <a:r>
              <a:rPr kumimoji="1" lang="ja-JP" altLang="en-US" sz="1600" b="1"/>
              <a:t>必要性検討</a:t>
            </a:r>
          </a:p>
        </p:txBody>
      </p:sp>
      <p:sp>
        <p:nvSpPr>
          <p:cNvPr id="32" name="正方形/長方形 31">
            <a:extLst>
              <a:ext uri="{FF2B5EF4-FFF2-40B4-BE49-F238E27FC236}">
                <a16:creationId xmlns:a16="http://schemas.microsoft.com/office/drawing/2014/main" id="{B5F01A90-C415-4A82-9259-ACBE0184BCEA}"/>
              </a:ext>
            </a:extLst>
          </p:cNvPr>
          <p:cNvSpPr/>
          <p:nvPr/>
        </p:nvSpPr>
        <p:spPr>
          <a:xfrm>
            <a:off x="1748644" y="1946815"/>
            <a:ext cx="7987029" cy="906264"/>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pPr>
            <a:r>
              <a:rPr kumimoji="1" lang="ja-JP" altLang="en-US" sz="1500" dirty="0">
                <a:latin typeface="+mn-ea"/>
              </a:rPr>
              <a:t>介護職員の</a:t>
            </a:r>
            <a:r>
              <a:rPr kumimoji="1" lang="en-US" altLang="ja-JP" sz="1500" dirty="0">
                <a:latin typeface="+mn-ea"/>
              </a:rPr>
              <a:t>A</a:t>
            </a:r>
            <a:r>
              <a:rPr kumimoji="1" lang="ja-JP" altLang="en-US" sz="1500" dirty="0">
                <a:latin typeface="+mn-ea"/>
              </a:rPr>
              <a:t>さんは、</a:t>
            </a:r>
            <a:r>
              <a:rPr kumimoji="1" lang="zh-TW" altLang="en-US" sz="1500" dirty="0">
                <a:latin typeface="+mn-ea"/>
              </a:rPr>
              <a:t>補装具費支給制度</a:t>
            </a:r>
            <a:r>
              <a:rPr kumimoji="1" lang="ja-JP" altLang="en-US" sz="1500" dirty="0">
                <a:latin typeface="+mn-ea"/>
              </a:rPr>
              <a:t>によるオーダーメイドの車椅子（体幹ベルト付）のベルトの使用が身体拘束に該当するか不安があった。</a:t>
            </a:r>
          </a:p>
        </p:txBody>
      </p:sp>
      <p:sp>
        <p:nvSpPr>
          <p:cNvPr id="33" name="フローチャート: 他ページ結合子 32">
            <a:extLst>
              <a:ext uri="{FF2B5EF4-FFF2-40B4-BE49-F238E27FC236}">
                <a16:creationId xmlns:a16="http://schemas.microsoft.com/office/drawing/2014/main" id="{AF483480-2D46-4499-A15E-718A49454C06}"/>
              </a:ext>
            </a:extLst>
          </p:cNvPr>
          <p:cNvSpPr/>
          <p:nvPr/>
        </p:nvSpPr>
        <p:spPr>
          <a:xfrm>
            <a:off x="229960" y="2961049"/>
            <a:ext cx="1405072" cy="1111378"/>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シーティング</a:t>
            </a:r>
            <a:endParaRPr kumimoji="1" lang="en-US" altLang="ja-JP" sz="1600" b="1"/>
          </a:p>
          <a:p>
            <a:pPr algn="ctr">
              <a:lnSpc>
                <a:spcPts val="2000"/>
              </a:lnSpc>
            </a:pPr>
            <a:r>
              <a:rPr kumimoji="1" lang="ja-JP" altLang="en-US" sz="1600" b="1"/>
              <a:t>実施に向けたアセスメント</a:t>
            </a:r>
          </a:p>
        </p:txBody>
      </p:sp>
      <p:sp>
        <p:nvSpPr>
          <p:cNvPr id="34" name="正方形/長方形 33">
            <a:extLst>
              <a:ext uri="{FF2B5EF4-FFF2-40B4-BE49-F238E27FC236}">
                <a16:creationId xmlns:a16="http://schemas.microsoft.com/office/drawing/2014/main" id="{8CE55A75-DC14-493C-BE06-D7EBB90A4BEB}"/>
              </a:ext>
            </a:extLst>
          </p:cNvPr>
          <p:cNvSpPr/>
          <p:nvPr/>
        </p:nvSpPr>
        <p:spPr>
          <a:xfrm>
            <a:off x="1748644" y="2951382"/>
            <a:ext cx="7987029" cy="1111379"/>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pPr>
            <a:r>
              <a:rPr kumimoji="1" lang="ja-JP" altLang="en-US" sz="1500" dirty="0">
                <a:latin typeface="+mn-ea"/>
              </a:rPr>
              <a:t>介護職員の</a:t>
            </a:r>
            <a:r>
              <a:rPr kumimoji="1" lang="en-US" altLang="ja-JP" sz="1500" dirty="0">
                <a:latin typeface="+mn-ea"/>
              </a:rPr>
              <a:t>A</a:t>
            </a:r>
            <a:r>
              <a:rPr kumimoji="1" lang="ja-JP" altLang="en-US" sz="1500" dirty="0">
                <a:latin typeface="+mn-ea"/>
              </a:rPr>
              <a:t>さんは、理学療法士に相談し、アセスメントを依頼。アセスメント結果は、「残存機能や筋力が不十分なため、体幹ベルトを外した状態では倒れてしまい座位がとれない」であった。</a:t>
            </a:r>
            <a:endParaRPr kumimoji="1" lang="en-US" altLang="ja-JP" sz="1500" dirty="0">
              <a:latin typeface="+mn-ea"/>
            </a:endParaRPr>
          </a:p>
          <a:p>
            <a:pPr marL="177800" indent="-177800" algn="just" defTabSz="914400">
              <a:buFont typeface="Arial" panose="020B0604020202020204" pitchFamily="34" charset="0"/>
              <a:buChar char="•"/>
            </a:pPr>
            <a:r>
              <a:rPr kumimoji="1" lang="ja-JP" altLang="en-US" sz="1500" dirty="0">
                <a:latin typeface="+mn-ea"/>
              </a:rPr>
              <a:t>本人に確認したところ、</a:t>
            </a:r>
            <a:r>
              <a:rPr kumimoji="1" lang="ja-JP" altLang="en-US" sz="1500" b="1" u="sng" kern="100" dirty="0">
                <a:solidFill>
                  <a:srgbClr val="C00000"/>
                </a:solidFill>
                <a:latin typeface="+mn-ea"/>
                <a:cs typeface="Times New Roman" panose="02020603050405020304" pitchFamily="18" charset="0"/>
              </a:rPr>
              <a:t>「ずっとベルトをして生活してきており、外すと怖くて車椅子に乗れない」</a:t>
            </a:r>
            <a:r>
              <a:rPr kumimoji="1" lang="ja-JP" altLang="en-US" sz="1500" dirty="0">
                <a:latin typeface="+mn-ea"/>
              </a:rPr>
              <a:t>とのことだった。</a:t>
            </a:r>
            <a:endParaRPr kumimoji="1" lang="ja-JP" altLang="en-US" sz="1500" b="1" u="sng" kern="100" dirty="0">
              <a:solidFill>
                <a:schemeClr val="accent1"/>
              </a:solidFill>
              <a:latin typeface="+mn-ea"/>
              <a:cs typeface="Times New Roman" panose="02020603050405020304" pitchFamily="18" charset="0"/>
            </a:endParaRPr>
          </a:p>
        </p:txBody>
      </p:sp>
      <p:sp>
        <p:nvSpPr>
          <p:cNvPr id="35" name="フローチャート: 他ページ結合子 34">
            <a:extLst>
              <a:ext uri="{FF2B5EF4-FFF2-40B4-BE49-F238E27FC236}">
                <a16:creationId xmlns:a16="http://schemas.microsoft.com/office/drawing/2014/main" id="{EAC2BB4C-CD74-4978-9F5A-6787FFC52493}"/>
              </a:ext>
            </a:extLst>
          </p:cNvPr>
          <p:cNvSpPr/>
          <p:nvPr/>
        </p:nvSpPr>
        <p:spPr>
          <a:xfrm>
            <a:off x="229960" y="4180398"/>
            <a:ext cx="1405071" cy="1166220"/>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シーティング</a:t>
            </a:r>
            <a:endParaRPr kumimoji="1" lang="en-US" altLang="ja-JP" sz="1600" b="1"/>
          </a:p>
          <a:p>
            <a:pPr algn="ctr">
              <a:lnSpc>
                <a:spcPts val="2000"/>
              </a:lnSpc>
            </a:pPr>
            <a:r>
              <a:rPr kumimoji="1" lang="ja-JP" altLang="en-US" sz="1600" b="1"/>
              <a:t>実施</a:t>
            </a:r>
            <a:endParaRPr kumimoji="1" lang="en-US" altLang="ja-JP" sz="1600" b="1"/>
          </a:p>
        </p:txBody>
      </p:sp>
      <p:sp>
        <p:nvSpPr>
          <p:cNvPr id="36" name="正方形/長方形 35">
            <a:extLst>
              <a:ext uri="{FF2B5EF4-FFF2-40B4-BE49-F238E27FC236}">
                <a16:creationId xmlns:a16="http://schemas.microsoft.com/office/drawing/2014/main" id="{825C34E3-39E7-46FD-A6B8-DA3D33683CB2}"/>
              </a:ext>
            </a:extLst>
          </p:cNvPr>
          <p:cNvSpPr/>
          <p:nvPr/>
        </p:nvSpPr>
        <p:spPr>
          <a:xfrm>
            <a:off x="1748644" y="4161064"/>
            <a:ext cx="7987029" cy="1200781"/>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pPr>
            <a:r>
              <a:rPr kumimoji="1" lang="ja-JP" altLang="en-US" sz="1500" dirty="0">
                <a:latin typeface="+mn-ea"/>
              </a:rPr>
              <a:t>理学療法士および介護職員</a:t>
            </a:r>
            <a:r>
              <a:rPr kumimoji="1" lang="en-US" altLang="ja-JP" sz="1500" dirty="0">
                <a:latin typeface="+mn-ea"/>
              </a:rPr>
              <a:t>A</a:t>
            </a:r>
            <a:r>
              <a:rPr kumimoji="1" lang="ja-JP" altLang="en-US" sz="1500" dirty="0">
                <a:latin typeface="+mn-ea"/>
              </a:rPr>
              <a:t>さんは、他の看護職員や看護師に対して、体幹ベルトを使ったシーティングが必要な理由を共有した。</a:t>
            </a:r>
            <a:endParaRPr kumimoji="1" lang="en-US" altLang="ja-JP" sz="1500" dirty="0">
              <a:latin typeface="+mn-ea"/>
            </a:endParaRPr>
          </a:p>
          <a:p>
            <a:pPr marL="177800" indent="-177800" algn="just" defTabSz="914400">
              <a:buFont typeface="Arial" panose="020B0604020202020204" pitchFamily="34" charset="0"/>
              <a:buChar char="•"/>
            </a:pPr>
            <a:r>
              <a:rPr kumimoji="1" lang="ja-JP" altLang="en-US" sz="1500" b="1" u="sng" kern="100" dirty="0">
                <a:solidFill>
                  <a:srgbClr val="C00000"/>
                </a:solidFill>
                <a:latin typeface="+mn-ea"/>
                <a:cs typeface="Times New Roman" panose="02020603050405020304" pitchFamily="18" charset="0"/>
              </a:rPr>
              <a:t>施設内の事故発生防止委員会でも、この場合におけるベルト使用は身体拘束に該当しないことを確認</a:t>
            </a:r>
            <a:r>
              <a:rPr kumimoji="1" lang="ja-JP" altLang="en-US" sz="1500" u="sng" dirty="0">
                <a:solidFill>
                  <a:srgbClr val="C00000"/>
                </a:solidFill>
                <a:latin typeface="+mn-ea"/>
              </a:rPr>
              <a:t>。</a:t>
            </a:r>
            <a:r>
              <a:rPr kumimoji="1" lang="ja-JP" altLang="en-US" sz="1500" dirty="0">
                <a:solidFill>
                  <a:srgbClr val="C00000"/>
                </a:solidFill>
                <a:latin typeface="+mn-ea"/>
              </a:rPr>
              <a:t>　</a:t>
            </a:r>
            <a:r>
              <a:rPr kumimoji="1" lang="ja-JP" altLang="en-US" sz="1500" dirty="0">
                <a:solidFill>
                  <a:schemeClr val="tx2"/>
                </a:solidFill>
                <a:latin typeface="+mn-ea"/>
              </a:rPr>
              <a:t>　　　　　　　　　　　　　　　　　　　　　　</a:t>
            </a:r>
            <a:endParaRPr kumimoji="1" lang="en-US" altLang="ja-JP" sz="1300" dirty="0">
              <a:solidFill>
                <a:schemeClr val="tx2"/>
              </a:solidFill>
              <a:latin typeface="+mn-ea"/>
            </a:endParaRPr>
          </a:p>
          <a:p>
            <a:pPr marL="177800" indent="-177800" algn="just" defTabSz="914400">
              <a:buFont typeface="Arial" panose="020B0604020202020204" pitchFamily="34" charset="0"/>
              <a:buChar char="•"/>
            </a:pPr>
            <a:r>
              <a:rPr kumimoji="1" lang="ja-JP" altLang="en-US" sz="1500" dirty="0">
                <a:latin typeface="+mn-ea"/>
              </a:rPr>
              <a:t>ベルトを使った</a:t>
            </a:r>
            <a:r>
              <a:rPr kumimoji="1" lang="ja-JP" altLang="en-US" sz="1500" b="1" u="sng" kern="100" dirty="0">
                <a:solidFill>
                  <a:srgbClr val="C00000"/>
                </a:solidFill>
                <a:latin typeface="+mn-ea"/>
                <a:cs typeface="Times New Roman" panose="02020603050405020304" pitchFamily="18" charset="0"/>
              </a:rPr>
              <a:t>シーティング実施の理由は、ケアプランにも記載</a:t>
            </a:r>
            <a:r>
              <a:rPr kumimoji="1" lang="ja-JP" altLang="en-US" sz="1500" dirty="0">
                <a:latin typeface="+mn-ea"/>
              </a:rPr>
              <a:t>した。</a:t>
            </a:r>
          </a:p>
        </p:txBody>
      </p:sp>
      <p:sp>
        <p:nvSpPr>
          <p:cNvPr id="37" name="フローチャート: 他ページ結合子 36">
            <a:extLst>
              <a:ext uri="{FF2B5EF4-FFF2-40B4-BE49-F238E27FC236}">
                <a16:creationId xmlns:a16="http://schemas.microsoft.com/office/drawing/2014/main" id="{A9015545-AD09-462F-BFA0-5AA2CF6D4A14}"/>
              </a:ext>
            </a:extLst>
          </p:cNvPr>
          <p:cNvSpPr/>
          <p:nvPr/>
        </p:nvSpPr>
        <p:spPr>
          <a:xfrm>
            <a:off x="229959" y="5454590"/>
            <a:ext cx="1405072" cy="699048"/>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効果検証</a:t>
            </a:r>
            <a:endParaRPr kumimoji="1" lang="en-US" altLang="ja-JP" sz="1600" b="1"/>
          </a:p>
          <a:p>
            <a:pPr algn="ctr">
              <a:lnSpc>
                <a:spcPts val="2000"/>
              </a:lnSpc>
            </a:pPr>
            <a:r>
              <a:rPr kumimoji="1" lang="ja-JP" altLang="en-US" sz="1600" b="1"/>
              <a:t>継続的な観察</a:t>
            </a:r>
            <a:endParaRPr kumimoji="1" lang="en-US" altLang="ja-JP" sz="1600" b="1"/>
          </a:p>
        </p:txBody>
      </p:sp>
      <p:sp>
        <p:nvSpPr>
          <p:cNvPr id="38" name="正方形/長方形 37">
            <a:extLst>
              <a:ext uri="{FF2B5EF4-FFF2-40B4-BE49-F238E27FC236}">
                <a16:creationId xmlns:a16="http://schemas.microsoft.com/office/drawing/2014/main" id="{DCCF62EE-8097-4C61-B792-8EE12079FDF4}"/>
              </a:ext>
            </a:extLst>
          </p:cNvPr>
          <p:cNvSpPr/>
          <p:nvPr/>
        </p:nvSpPr>
        <p:spPr>
          <a:xfrm>
            <a:off x="1748644" y="5460147"/>
            <a:ext cx="7987029" cy="699048"/>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pPr>
            <a:r>
              <a:rPr kumimoji="1" lang="ja-JP" altLang="en-US" sz="1500" b="1" u="sng" kern="100" dirty="0">
                <a:solidFill>
                  <a:srgbClr val="C00000"/>
                </a:solidFill>
                <a:latin typeface="+mn-ea"/>
                <a:cs typeface="Times New Roman" panose="02020603050405020304" pitchFamily="18" charset="0"/>
              </a:rPr>
              <a:t>車椅子座位での食事が継続して自立できており</a:t>
            </a:r>
            <a:r>
              <a:rPr kumimoji="1" lang="ja-JP" altLang="en-US" sz="1500" dirty="0">
                <a:latin typeface="+mn-ea"/>
              </a:rPr>
              <a:t>、またリハビリテーションの実施によって車での外出が</a:t>
            </a:r>
            <a:br>
              <a:rPr kumimoji="1" lang="en-US" altLang="ja-JP" sz="1500" dirty="0">
                <a:latin typeface="+mn-ea"/>
              </a:rPr>
            </a:br>
            <a:r>
              <a:rPr kumimoji="1" lang="ja-JP" altLang="en-US" sz="1500" dirty="0">
                <a:latin typeface="+mn-ea"/>
              </a:rPr>
              <a:t>可能となった。</a:t>
            </a:r>
            <a:endParaRPr kumimoji="1" lang="en-US" altLang="ja-JP" sz="1500" dirty="0">
              <a:latin typeface="+mn-ea"/>
            </a:endParaRPr>
          </a:p>
          <a:p>
            <a:pPr marL="177800" indent="-177800" algn="just" defTabSz="914400">
              <a:buFont typeface="Arial" panose="020B0604020202020204" pitchFamily="34" charset="0"/>
              <a:buChar char="•"/>
            </a:pPr>
            <a:r>
              <a:rPr kumimoji="1" lang="ja-JP" altLang="en-US" sz="1500" dirty="0">
                <a:latin typeface="+mn-ea"/>
              </a:rPr>
              <a:t>その後も、定期的にモニタリングを実施している。</a:t>
            </a:r>
          </a:p>
        </p:txBody>
      </p:sp>
      <p:sp>
        <p:nvSpPr>
          <p:cNvPr id="42" name="正方形/長方形 41">
            <a:extLst>
              <a:ext uri="{FF2B5EF4-FFF2-40B4-BE49-F238E27FC236}">
                <a16:creationId xmlns:a16="http://schemas.microsoft.com/office/drawing/2014/main" id="{623CF121-9BA2-4D7D-89C6-4BF884E8CA5E}"/>
              </a:ext>
            </a:extLst>
          </p:cNvPr>
          <p:cNvSpPr/>
          <p:nvPr/>
        </p:nvSpPr>
        <p:spPr>
          <a:xfrm>
            <a:off x="229959" y="85679"/>
            <a:ext cx="1734709" cy="369333"/>
          </a:xfrm>
          <a:prstGeom prst="rect">
            <a:avLst/>
          </a:prstGeom>
          <a:solidFill>
            <a:srgbClr val="FFFF99"/>
          </a:solidFill>
        </p:spPr>
        <p:txBody>
          <a:bodyPr wrap="square" rtlCol="0" anchor="b">
            <a:noAutofit/>
          </a:bodyPr>
          <a:lstStyle/>
          <a:p>
            <a:pPr>
              <a:lnSpc>
                <a:spcPts val="2000"/>
              </a:lnSpc>
            </a:pPr>
            <a:r>
              <a:rPr kumimoji="1" lang="ja-JP" altLang="en-US" sz="2000" b="1"/>
              <a:t>　 　事例紹介　</a:t>
            </a:r>
          </a:p>
        </p:txBody>
      </p:sp>
      <p:pic>
        <p:nvPicPr>
          <p:cNvPr id="43" name="グラフィックス 42" descr="電球と歯車">
            <a:extLst>
              <a:ext uri="{FF2B5EF4-FFF2-40B4-BE49-F238E27FC236}">
                <a16:creationId xmlns:a16="http://schemas.microsoft.com/office/drawing/2014/main" id="{CBFB4BD3-AC3C-4081-B166-A6C12E76F0B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716" y="120945"/>
            <a:ext cx="298800" cy="298800"/>
          </a:xfrm>
          <a:prstGeom prst="rect">
            <a:avLst/>
          </a:prstGeom>
        </p:spPr>
      </p:pic>
      <p:sp>
        <p:nvSpPr>
          <p:cNvPr id="17" name="正方形/長方形 16">
            <a:extLst>
              <a:ext uri="{FF2B5EF4-FFF2-40B4-BE49-F238E27FC236}">
                <a16:creationId xmlns:a16="http://schemas.microsoft.com/office/drawing/2014/main" id="{D6F78E61-FB1B-435F-84D2-BF4FFE6B4F18}"/>
              </a:ext>
            </a:extLst>
          </p:cNvPr>
          <p:cNvSpPr/>
          <p:nvPr/>
        </p:nvSpPr>
        <p:spPr>
          <a:xfrm>
            <a:off x="211384" y="609729"/>
            <a:ext cx="2437360" cy="1245483"/>
          </a:xfrm>
          <a:prstGeom prst="rect">
            <a:avLst/>
          </a:prstGeom>
          <a:solidFill>
            <a:schemeClr val="accent4"/>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l"/>
            </a:pPr>
            <a:r>
              <a:rPr kumimoji="1" lang="en-US" altLang="ja-JP" sz="1600" b="1" kern="100">
                <a:solidFill>
                  <a:schemeClr val="bg1"/>
                </a:solidFill>
                <a:latin typeface="+mn-ea"/>
                <a:cs typeface="Times New Roman" panose="02020603050405020304" pitchFamily="18" charset="0"/>
              </a:rPr>
              <a:t>70</a:t>
            </a:r>
            <a:r>
              <a:rPr kumimoji="1" lang="ja-JP" altLang="en-US" sz="1600" b="1" kern="100">
                <a:solidFill>
                  <a:schemeClr val="bg1"/>
                </a:solidFill>
                <a:latin typeface="+mn-ea"/>
                <a:cs typeface="Times New Roman" panose="02020603050405020304" pitchFamily="18" charset="0"/>
              </a:rPr>
              <a:t>代男性</a:t>
            </a:r>
            <a:endParaRPr kumimoji="1" lang="en-US" altLang="ja-JP" sz="1600" b="1" kern="100">
              <a:solidFill>
                <a:schemeClr val="bg1"/>
              </a:solidFill>
              <a:latin typeface="+mn-ea"/>
              <a:cs typeface="Times New Roman" panose="02020603050405020304" pitchFamily="18" charset="0"/>
            </a:endParaRPr>
          </a:p>
          <a:p>
            <a:pPr marL="285750" indent="-285750">
              <a:buFont typeface="Wingdings" panose="05000000000000000000" pitchFamily="2" charset="2"/>
              <a:buChar char="l"/>
            </a:pPr>
            <a:r>
              <a:rPr kumimoji="1" lang="ja-JP" altLang="en-US" sz="1600" b="1" kern="100">
                <a:solidFill>
                  <a:schemeClr val="bg1"/>
                </a:solidFill>
                <a:latin typeface="+mn-ea"/>
                <a:cs typeface="Times New Roman" panose="02020603050405020304" pitchFamily="18" charset="0"/>
              </a:rPr>
              <a:t>頸髄損傷</a:t>
            </a:r>
            <a:endParaRPr kumimoji="1" lang="en-US" altLang="ja-JP" sz="1600" b="1" kern="100">
              <a:solidFill>
                <a:schemeClr val="bg1"/>
              </a:solidFill>
              <a:latin typeface="+mn-ea"/>
              <a:cs typeface="Times New Roman" panose="02020603050405020304" pitchFamily="18" charset="0"/>
            </a:endParaRPr>
          </a:p>
          <a:p>
            <a:r>
              <a:rPr kumimoji="1" lang="ja-JP" altLang="en-US" sz="1600" b="1" kern="100">
                <a:solidFill>
                  <a:schemeClr val="bg1"/>
                </a:solidFill>
                <a:latin typeface="+mn-ea"/>
                <a:cs typeface="Times New Roman" panose="02020603050405020304" pitchFamily="18" charset="0"/>
              </a:rPr>
              <a:t>　　（下肢不全麻痺）</a:t>
            </a:r>
            <a:endParaRPr kumimoji="1" lang="en-US" altLang="ja-JP" sz="1600" b="1" kern="100">
              <a:solidFill>
                <a:schemeClr val="bg1"/>
              </a:solidFill>
              <a:latin typeface="+mn-ea"/>
              <a:cs typeface="Times New Roman" panose="02020603050405020304" pitchFamily="18" charset="0"/>
            </a:endParaRPr>
          </a:p>
          <a:p>
            <a:pPr marL="285750" indent="-285750">
              <a:buFont typeface="Wingdings" panose="05000000000000000000" pitchFamily="2" charset="2"/>
              <a:buChar char="l"/>
            </a:pPr>
            <a:r>
              <a:rPr kumimoji="1" lang="ja-JP" altLang="en-US" sz="1600" b="1" kern="100">
                <a:solidFill>
                  <a:schemeClr val="bg1"/>
                </a:solidFill>
                <a:latin typeface="+mn-ea"/>
                <a:cs typeface="Times New Roman" panose="02020603050405020304" pitchFamily="18" charset="0"/>
              </a:rPr>
              <a:t>認知機能問題なし</a:t>
            </a:r>
            <a:endParaRPr kumimoji="1" lang="en-US" altLang="ja-JP" sz="1600" b="1" kern="100">
              <a:solidFill>
                <a:schemeClr val="bg1"/>
              </a:solidFill>
              <a:latin typeface="+mn-ea"/>
              <a:cs typeface="Times New Roman" panose="02020603050405020304" pitchFamily="18" charset="0"/>
            </a:endParaRPr>
          </a:p>
          <a:p>
            <a:pPr marL="285750" indent="-285750">
              <a:buFont typeface="Wingdings" panose="05000000000000000000" pitchFamily="2" charset="2"/>
              <a:buChar char="l"/>
            </a:pPr>
            <a:r>
              <a:rPr kumimoji="1" lang="ja-JP" altLang="en-US" sz="1600" b="1" kern="100">
                <a:solidFill>
                  <a:schemeClr val="bg1"/>
                </a:solidFill>
                <a:latin typeface="+mn-ea"/>
                <a:cs typeface="Times New Roman" panose="02020603050405020304" pitchFamily="18" charset="0"/>
              </a:rPr>
              <a:t>身体障害者手帳あり</a:t>
            </a:r>
            <a:endParaRPr kumimoji="1" lang="en-US" altLang="ja-JP" sz="1600" b="1" kern="100">
              <a:solidFill>
                <a:schemeClr val="bg1"/>
              </a:solidFill>
              <a:latin typeface="+mn-ea"/>
              <a:cs typeface="Times New Roman" panose="02020603050405020304" pitchFamily="18" charset="0"/>
            </a:endParaRPr>
          </a:p>
        </p:txBody>
      </p:sp>
    </p:spTree>
    <p:extLst>
      <p:ext uri="{BB962C8B-B14F-4D97-AF65-F5344CB8AC3E}">
        <p14:creationId xmlns:p14="http://schemas.microsoft.com/office/powerpoint/2010/main" val="3330072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74A151-8185-42CA-8301-A878B7F4D8AB}"/>
              </a:ext>
            </a:extLst>
          </p:cNvPr>
          <p:cNvSpPr>
            <a:spLocks noGrp="1"/>
          </p:cNvSpPr>
          <p:nvPr>
            <p:ph type="title"/>
          </p:nvPr>
        </p:nvSpPr>
        <p:spPr/>
        <p:txBody>
          <a:bodyPr/>
          <a:lstStyle/>
          <a:p>
            <a:r>
              <a:rPr lang="ja-JP" altLang="en-US"/>
              <a:t>（参考）障害者総合支援法における補装具費支給制度</a:t>
            </a:r>
            <a:endParaRPr kumimoji="1" lang="ja-JP" altLang="en-US"/>
          </a:p>
        </p:txBody>
      </p:sp>
      <p:sp>
        <p:nvSpPr>
          <p:cNvPr id="9" name="テキスト プレースホルダー 2">
            <a:extLst>
              <a:ext uri="{FF2B5EF4-FFF2-40B4-BE49-F238E27FC236}">
                <a16:creationId xmlns:a16="http://schemas.microsoft.com/office/drawing/2014/main" id="{1F211B55-6D9F-4F71-B82D-13A4307D1805}"/>
              </a:ext>
            </a:extLst>
          </p:cNvPr>
          <p:cNvSpPr txBox="1">
            <a:spLocks/>
          </p:cNvSpPr>
          <p:nvPr/>
        </p:nvSpPr>
        <p:spPr>
          <a:xfrm>
            <a:off x="200025" y="598904"/>
            <a:ext cx="9504000" cy="1166395"/>
          </a:xfrm>
          <a:prstGeom prst="rect">
            <a:avLst/>
          </a:prstGeom>
          <a:noFill/>
          <a:ln>
            <a:noFill/>
          </a:ln>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en-US" sz="1800" dirty="0"/>
              <a:t>補装具とは、障害者が日常生活を送る上で必要な移動等の確保や、就労場面における能率の向上を図ること及び障害児が将来、社会人として独立自活するための素地を育成助長することを目的として、身体の欠損又は損なわれた身体機能を補完・代替する用具のことです。</a:t>
            </a:r>
            <a:endParaRPr lang="en-US" altLang="ja-JP" sz="1800" dirty="0"/>
          </a:p>
          <a:p>
            <a:pPr algn="just"/>
            <a:r>
              <a:rPr lang="ja-JP" altLang="en-US" sz="1800" dirty="0"/>
              <a:t>障害者又は障害児の保護者が市町村長に申請し、身体障害者更生相談所等の判定又は意見に基づく市町村長の決定により、補装具費の支給を受けます。</a:t>
            </a:r>
            <a:endParaRPr lang="en-US" altLang="ja-JP" sz="1800" b="1" dirty="0"/>
          </a:p>
        </p:txBody>
      </p:sp>
      <p:pic>
        <p:nvPicPr>
          <p:cNvPr id="5" name="図 4">
            <a:extLst>
              <a:ext uri="{FF2B5EF4-FFF2-40B4-BE49-F238E27FC236}">
                <a16:creationId xmlns:a16="http://schemas.microsoft.com/office/drawing/2014/main" id="{06DBD746-77BE-4F53-8FF3-1846C18ABC3B}"/>
              </a:ext>
            </a:extLst>
          </p:cNvPr>
          <p:cNvPicPr>
            <a:picLocks noChangeAspect="1"/>
          </p:cNvPicPr>
          <p:nvPr/>
        </p:nvPicPr>
        <p:blipFill>
          <a:blip r:embed="rId2"/>
          <a:stretch>
            <a:fillRect/>
          </a:stretch>
        </p:blipFill>
        <p:spPr>
          <a:xfrm>
            <a:off x="1628846" y="1968337"/>
            <a:ext cx="6646356" cy="4413440"/>
          </a:xfrm>
          <a:prstGeom prst="rect">
            <a:avLst/>
          </a:prstGeom>
        </p:spPr>
      </p:pic>
      <p:sp>
        <p:nvSpPr>
          <p:cNvPr id="14" name="テキスト ボックス 13">
            <a:extLst>
              <a:ext uri="{FF2B5EF4-FFF2-40B4-BE49-F238E27FC236}">
                <a16:creationId xmlns:a16="http://schemas.microsoft.com/office/drawing/2014/main" id="{0AE8ECFC-D8CA-4734-9052-CC27EEC22C80}"/>
              </a:ext>
            </a:extLst>
          </p:cNvPr>
          <p:cNvSpPr txBox="1"/>
          <p:nvPr/>
        </p:nvSpPr>
        <p:spPr>
          <a:xfrm>
            <a:off x="6003746" y="6224391"/>
            <a:ext cx="3708858" cy="304800"/>
          </a:xfrm>
          <a:prstGeom prst="rect">
            <a:avLst/>
          </a:prstGeom>
          <a:noFill/>
        </p:spPr>
        <p:txBody>
          <a:bodyPr wrap="square" lIns="72000" tIns="36000" rIns="72000" bIns="36000" rtlCol="0" anchor="ctr">
            <a:normAutofit/>
          </a:bodyPr>
          <a:lstStyle/>
          <a:p>
            <a:pPr marL="0" marR="0" indent="0" algn="r" defTabSz="914400" eaLnBrk="1" fontAlgn="auto" latinLnBrk="0" hangingPunct="1">
              <a:lnSpc>
                <a:spcPct val="110000"/>
              </a:lnSpc>
              <a:spcBef>
                <a:spcPts val="0"/>
              </a:spcBef>
              <a:spcAft>
                <a:spcPts val="300"/>
              </a:spcAft>
              <a:buClrTx/>
              <a:buSzTx/>
              <a:buFontTx/>
              <a:buNone/>
              <a:tabLst/>
            </a:pPr>
            <a:r>
              <a:rPr kumimoji="1" lang="ja-JP" altLang="en-US" sz="1050" kern="0" dirty="0">
                <a:latin typeface="Meiryo UI" panose="020B0604030504040204" pitchFamily="50" charset="-128"/>
                <a:ea typeface="Meiryo UI" panose="020B0604030504040204" pitchFamily="50" charset="-128"/>
                <a:cs typeface="メイリオ" panose="020B0604030504040204" pitchFamily="50" charset="-128"/>
              </a:rPr>
              <a:t>出所：厚生労働省</a:t>
            </a:r>
            <a:r>
              <a:rPr kumimoji="1" lang="en-US" altLang="ja-JP" sz="1050" kern="0" dirty="0">
                <a:latin typeface="Meiryo UI" panose="020B0604030504040204" pitchFamily="50" charset="-128"/>
                <a:ea typeface="Meiryo UI" panose="020B0604030504040204" pitchFamily="50" charset="-128"/>
                <a:cs typeface="メイリオ" panose="020B0604030504040204" pitchFamily="50" charset="-128"/>
              </a:rPr>
              <a:t>HP</a:t>
            </a:r>
            <a:r>
              <a:rPr kumimoji="1" lang="ja-JP" altLang="en-US" sz="1050" kern="0" dirty="0">
                <a:latin typeface="Meiryo UI" panose="020B0604030504040204" pitchFamily="50" charset="-128"/>
                <a:ea typeface="Meiryo UI" panose="020B0604030504040204" pitchFamily="50" charset="-128"/>
                <a:cs typeface="メイリオ" panose="020B0604030504040204" pitchFamily="50" charset="-128"/>
              </a:rPr>
              <a:t>より引用</a:t>
            </a:r>
          </a:p>
        </p:txBody>
      </p:sp>
    </p:spTree>
    <p:extLst>
      <p:ext uri="{BB962C8B-B14F-4D97-AF65-F5344CB8AC3E}">
        <p14:creationId xmlns:p14="http://schemas.microsoft.com/office/powerpoint/2010/main" val="2439163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993794" y="2719804"/>
            <a:ext cx="7920000" cy="1440000"/>
          </a:xfrm>
          <a:prstGeom prst="rect">
            <a:avLst/>
          </a:prstGeom>
          <a:solidFill>
            <a:schemeClr val="accent4">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en-US" altLang="ja-JP" sz="3200" b="1">
                <a:solidFill>
                  <a:schemeClr val="bg1"/>
                </a:solidFill>
                <a:latin typeface="Meiryo UI" panose="020B0604030504040204" pitchFamily="50" charset="-128"/>
                <a:ea typeface="Meiryo UI" panose="020B0604030504040204" pitchFamily="50" charset="-128"/>
              </a:rPr>
              <a:t>6</a:t>
            </a:r>
            <a:r>
              <a:rPr lang="ja-JP" altLang="en-US" sz="3200" b="1">
                <a:solidFill>
                  <a:schemeClr val="bg1"/>
                </a:solidFill>
                <a:latin typeface="Meiryo UI" panose="020B0604030504040204" pitchFamily="50" charset="-128"/>
                <a:ea typeface="Meiryo UI" panose="020B0604030504040204" pitchFamily="50" charset="-128"/>
              </a:rPr>
              <a:t>．シーティングにおける多職種連携</a:t>
            </a:r>
          </a:p>
        </p:txBody>
      </p:sp>
    </p:spTree>
    <p:extLst>
      <p:ext uri="{BB962C8B-B14F-4D97-AF65-F5344CB8AC3E}">
        <p14:creationId xmlns:p14="http://schemas.microsoft.com/office/powerpoint/2010/main" val="1405636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8AD53-3C61-43E0-BB02-3AF2B4BDFF52}"/>
              </a:ext>
            </a:extLst>
          </p:cNvPr>
          <p:cNvSpPr>
            <a:spLocks noGrp="1"/>
          </p:cNvSpPr>
          <p:nvPr>
            <p:ph type="title"/>
          </p:nvPr>
        </p:nvSpPr>
        <p:spPr>
          <a:xfrm>
            <a:off x="199556" y="136843"/>
            <a:ext cx="9505949" cy="369332"/>
          </a:xfrm>
        </p:spPr>
        <p:txBody>
          <a:bodyPr/>
          <a:lstStyle/>
          <a:p>
            <a:r>
              <a:rPr lang="en-US" altLang="ja-JP"/>
              <a:t>6.1</a:t>
            </a:r>
            <a:r>
              <a:rPr lang="ja-JP" altLang="en-US"/>
              <a:t>　日常生活におけるケアとしてのシーティング</a:t>
            </a:r>
            <a:endParaRPr kumimoji="1" lang="ja-JP" altLang="en-US"/>
          </a:p>
        </p:txBody>
      </p:sp>
      <p:sp>
        <p:nvSpPr>
          <p:cNvPr id="15" name="正方形/長方形 14">
            <a:extLst>
              <a:ext uri="{FF2B5EF4-FFF2-40B4-BE49-F238E27FC236}">
                <a16:creationId xmlns:a16="http://schemas.microsoft.com/office/drawing/2014/main" id="{01459BFF-247C-492F-8F8F-57ADFCC34945}"/>
              </a:ext>
            </a:extLst>
          </p:cNvPr>
          <p:cNvSpPr/>
          <p:nvPr/>
        </p:nvSpPr>
        <p:spPr>
          <a:xfrm>
            <a:off x="200025" y="740419"/>
            <a:ext cx="4356931" cy="1140409"/>
          </a:xfrm>
          <a:prstGeom prst="rect">
            <a:avLst/>
          </a:prstGeom>
          <a:solidFill>
            <a:schemeClr val="accent4">
              <a:lumMod val="20000"/>
              <a:lumOff val="80000"/>
              <a:alpha val="50196"/>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ja-JP" sz="2000" b="1"/>
              <a:t>シーティングは、医師・リハビリテーション専門職等により、リハビリテーションの一環として実施されることがあ</a:t>
            </a:r>
            <a:r>
              <a:rPr lang="ja-JP" altLang="en-US" sz="2000" b="1"/>
              <a:t>る</a:t>
            </a:r>
            <a:r>
              <a:rPr lang="ja-JP" altLang="ja-JP" sz="2000" b="1"/>
              <a:t>。</a:t>
            </a:r>
          </a:p>
        </p:txBody>
      </p:sp>
      <p:sp>
        <p:nvSpPr>
          <p:cNvPr id="16" name="正方形/長方形 15">
            <a:extLst>
              <a:ext uri="{FF2B5EF4-FFF2-40B4-BE49-F238E27FC236}">
                <a16:creationId xmlns:a16="http://schemas.microsoft.com/office/drawing/2014/main" id="{5CBDA45D-167C-4AB8-A127-DB30A60384BF}"/>
              </a:ext>
            </a:extLst>
          </p:cNvPr>
          <p:cNvSpPr/>
          <p:nvPr/>
        </p:nvSpPr>
        <p:spPr>
          <a:xfrm>
            <a:off x="5348574" y="740419"/>
            <a:ext cx="4356931" cy="1140409"/>
          </a:xfrm>
          <a:prstGeom prst="rect">
            <a:avLst/>
          </a:prstGeom>
          <a:solidFill>
            <a:schemeClr val="accent4">
              <a:lumMod val="20000"/>
              <a:lumOff val="80000"/>
              <a:alpha val="50196"/>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ja-JP" sz="2000" b="1"/>
              <a:t>リハビリテーションの場面のみで実施されるものではなく、日常生活のケアとしても実施され</a:t>
            </a:r>
            <a:r>
              <a:rPr lang="ja-JP" altLang="en-US" sz="2000" b="1"/>
              <a:t>る</a:t>
            </a:r>
            <a:r>
              <a:rPr lang="ja-JP" altLang="ja-JP" sz="2000" b="1"/>
              <a:t>。</a:t>
            </a:r>
          </a:p>
        </p:txBody>
      </p:sp>
      <p:sp>
        <p:nvSpPr>
          <p:cNvPr id="3" name="二等辺三角形 2">
            <a:extLst>
              <a:ext uri="{FF2B5EF4-FFF2-40B4-BE49-F238E27FC236}">
                <a16:creationId xmlns:a16="http://schemas.microsoft.com/office/drawing/2014/main" id="{212D40D7-F38F-4FB9-BD58-29AF172E468D}"/>
              </a:ext>
            </a:extLst>
          </p:cNvPr>
          <p:cNvSpPr/>
          <p:nvPr/>
        </p:nvSpPr>
        <p:spPr>
          <a:xfrm rot="5400000">
            <a:off x="4387545" y="1194657"/>
            <a:ext cx="1140411" cy="253916"/>
          </a:xfrm>
          <a:prstGeom prst="triangle">
            <a:avLst/>
          </a:prstGeom>
          <a:solidFill>
            <a:schemeClr val="bg1">
              <a:lumMod val="75000"/>
            </a:schemeClr>
          </a:solidFill>
          <a:ln>
            <a:noFill/>
          </a:ln>
        </p:spPr>
        <p:txBody>
          <a:bodyPr vert="horz" wrap="square" rtlCol="0" anchor="ctr">
            <a:noAutofit/>
          </a:bodyPr>
          <a:lstStyle/>
          <a:p>
            <a:pPr algn="ctr">
              <a:spcAft>
                <a:spcPts val="600"/>
              </a:spcAft>
            </a:pPr>
            <a:endParaRPr kumimoji="1" lang="ja-JP" altLang="en-US">
              <a:solidFill>
                <a:schemeClr val="bg1"/>
              </a:solidFill>
            </a:endParaRPr>
          </a:p>
        </p:txBody>
      </p:sp>
      <p:pic>
        <p:nvPicPr>
          <p:cNvPr id="9" name="図 8">
            <a:extLst>
              <a:ext uri="{FF2B5EF4-FFF2-40B4-BE49-F238E27FC236}">
                <a16:creationId xmlns:a16="http://schemas.microsoft.com/office/drawing/2014/main" id="{28EA64E8-3A14-4828-A6F9-5CEBA20FDD3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84648" y="2996952"/>
            <a:ext cx="6677777" cy="3192721"/>
          </a:xfrm>
          <a:prstGeom prst="rect">
            <a:avLst/>
          </a:prstGeom>
        </p:spPr>
      </p:pic>
      <p:sp>
        <p:nvSpPr>
          <p:cNvPr id="4" name="正方形/長方形 3">
            <a:extLst>
              <a:ext uri="{FF2B5EF4-FFF2-40B4-BE49-F238E27FC236}">
                <a16:creationId xmlns:a16="http://schemas.microsoft.com/office/drawing/2014/main" id="{896651E0-FEE0-4EAF-828F-CDABEB26EAD5}"/>
              </a:ext>
            </a:extLst>
          </p:cNvPr>
          <p:cNvSpPr/>
          <p:nvPr/>
        </p:nvSpPr>
        <p:spPr>
          <a:xfrm>
            <a:off x="199556" y="2380788"/>
            <a:ext cx="9505948" cy="707886"/>
          </a:xfrm>
          <a:prstGeom prst="rect">
            <a:avLst/>
          </a:prstGeom>
        </p:spPr>
        <p:txBody>
          <a:bodyPr wrap="square">
            <a:spAutoFit/>
          </a:bodyPr>
          <a:lstStyle/>
          <a:p>
            <a:pPr algn="ctr"/>
            <a:r>
              <a:rPr lang="ja-JP" altLang="ja-JP" sz="2000" b="1"/>
              <a:t>医師やリハビリテーション専門職等はもちろんのこと、</a:t>
            </a:r>
            <a:endParaRPr lang="en-US" altLang="ja-JP" sz="2000" b="1"/>
          </a:p>
          <a:p>
            <a:pPr algn="ctr"/>
            <a:r>
              <a:rPr lang="ja-JP" altLang="ja-JP" sz="2000" b="1">
                <a:solidFill>
                  <a:srgbClr val="C00000"/>
                </a:solidFill>
              </a:rPr>
              <a:t>高齢者のケアに関わるそれぞれの職種がシーティングの基礎知識を身に付けることが重要</a:t>
            </a:r>
            <a:endParaRPr lang="ja-JP" altLang="en-US" sz="2000" b="1">
              <a:solidFill>
                <a:srgbClr val="C00000"/>
              </a:solidFill>
            </a:endParaRPr>
          </a:p>
        </p:txBody>
      </p:sp>
      <p:sp>
        <p:nvSpPr>
          <p:cNvPr id="5" name="二等辺三角形 4">
            <a:extLst>
              <a:ext uri="{FF2B5EF4-FFF2-40B4-BE49-F238E27FC236}">
                <a16:creationId xmlns:a16="http://schemas.microsoft.com/office/drawing/2014/main" id="{3012557F-F0CD-450D-BFB6-D5F450E2427C}"/>
              </a:ext>
            </a:extLst>
          </p:cNvPr>
          <p:cNvSpPr/>
          <p:nvPr/>
        </p:nvSpPr>
        <p:spPr>
          <a:xfrm rot="10800000">
            <a:off x="3069417" y="2060847"/>
            <a:ext cx="3766224" cy="239401"/>
          </a:xfrm>
          <a:prstGeom prst="triangle">
            <a:avLst/>
          </a:prstGeom>
          <a:solidFill>
            <a:schemeClr val="bg1">
              <a:lumMod val="75000"/>
            </a:schemeClr>
          </a:solidFill>
          <a:ln>
            <a:noFill/>
          </a:ln>
        </p:spPr>
        <p:txBody>
          <a:bodyPr vert="horz" wrap="square" rtlCol="0" anchor="ctr">
            <a:noAutofit/>
          </a:bodyPr>
          <a:lstStyle/>
          <a:p>
            <a:pPr algn="ctr">
              <a:spcAft>
                <a:spcPts val="600"/>
              </a:spcAft>
            </a:pPr>
            <a:endParaRPr kumimoji="1" lang="ja-JP" altLang="en-US">
              <a:solidFill>
                <a:schemeClr val="bg1"/>
              </a:solidFill>
            </a:endParaRPr>
          </a:p>
        </p:txBody>
      </p:sp>
      <p:sp>
        <p:nvSpPr>
          <p:cNvPr id="10" name="テキスト ボックス 9">
            <a:extLst>
              <a:ext uri="{FF2B5EF4-FFF2-40B4-BE49-F238E27FC236}">
                <a16:creationId xmlns:a16="http://schemas.microsoft.com/office/drawing/2014/main" id="{C9619465-7625-433A-B0FC-A1948A009B34}"/>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1357978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a:extLst>
              <a:ext uri="{FF2B5EF4-FFF2-40B4-BE49-F238E27FC236}">
                <a16:creationId xmlns:a16="http://schemas.microsoft.com/office/drawing/2014/main" id="{4BBF2909-22DA-4345-B5AC-36C74649D8B9}"/>
              </a:ext>
            </a:extLst>
          </p:cNvPr>
          <p:cNvSpPr>
            <a:spLocks noGrp="1"/>
          </p:cNvSpPr>
          <p:nvPr>
            <p:ph type="title"/>
          </p:nvPr>
        </p:nvSpPr>
        <p:spPr>
          <a:xfrm>
            <a:off x="199556" y="136843"/>
            <a:ext cx="9505949" cy="369332"/>
          </a:xfrm>
        </p:spPr>
        <p:txBody>
          <a:bodyPr/>
          <a:lstStyle/>
          <a:p>
            <a:r>
              <a:rPr lang="en-US" altLang="ja-JP"/>
              <a:t>6.2</a:t>
            </a:r>
            <a:r>
              <a:rPr lang="ja-JP" altLang="en-US"/>
              <a:t>　</a:t>
            </a:r>
            <a:r>
              <a:rPr lang="ja-JP" altLang="ja-JP"/>
              <a:t>多職種</a:t>
            </a:r>
            <a:r>
              <a:rPr lang="ja-JP" altLang="en-US"/>
              <a:t>でシーティングを実施する際の役割分担</a:t>
            </a:r>
            <a:endParaRPr kumimoji="1" lang="ja-JP" altLang="en-US"/>
          </a:p>
        </p:txBody>
      </p:sp>
      <p:sp>
        <p:nvSpPr>
          <p:cNvPr id="2" name="テキスト ボックス 1">
            <a:extLst>
              <a:ext uri="{FF2B5EF4-FFF2-40B4-BE49-F238E27FC236}">
                <a16:creationId xmlns:a16="http://schemas.microsoft.com/office/drawing/2014/main" id="{84FA04DB-91FC-49D1-BC32-8C21E954C0FF}"/>
              </a:ext>
            </a:extLst>
          </p:cNvPr>
          <p:cNvSpPr txBox="1"/>
          <p:nvPr/>
        </p:nvSpPr>
        <p:spPr>
          <a:xfrm>
            <a:off x="704528" y="5743027"/>
            <a:ext cx="8532948" cy="297759"/>
          </a:xfrm>
          <a:prstGeom prst="rect">
            <a:avLst/>
          </a:prstGeom>
          <a:solidFill>
            <a:schemeClr val="bg1">
              <a:lumMod val="95000"/>
            </a:schemeClr>
          </a:solidFill>
        </p:spPr>
        <p:txBody>
          <a:bodyPr wrap="square" lIns="72000" tIns="36000" rIns="72000" bIns="36000" rtlCol="0" anchor="ctr">
            <a:noAutofit/>
          </a:bodyPr>
          <a:lstStyle/>
          <a:p>
            <a:r>
              <a:rPr kumimoji="1" lang="en-US" altLang="ja-JP" sz="1600" dirty="0"/>
              <a:t>※</a:t>
            </a:r>
            <a:r>
              <a:rPr kumimoji="1" lang="ja-JP" altLang="en-US" sz="1600" dirty="0"/>
              <a:t>施設外の専門家や専門業者に参加してもらう場合や、一人の職員が役割を兼務する場合もある</a:t>
            </a:r>
          </a:p>
        </p:txBody>
      </p:sp>
      <p:cxnSp>
        <p:nvCxnSpPr>
          <p:cNvPr id="6" name="直線コネクタ 5">
            <a:extLst>
              <a:ext uri="{FF2B5EF4-FFF2-40B4-BE49-F238E27FC236}">
                <a16:creationId xmlns:a16="http://schemas.microsoft.com/office/drawing/2014/main" id="{7E600CDC-017F-48DA-AD46-08F6CF2A5530}"/>
              </a:ext>
            </a:extLst>
          </p:cNvPr>
          <p:cNvCxnSpPr>
            <a:cxnSpLocks/>
            <a:stCxn id="11" idx="5"/>
            <a:endCxn id="9" idx="1"/>
          </p:cNvCxnSpPr>
          <p:nvPr/>
        </p:nvCxnSpPr>
        <p:spPr>
          <a:xfrm>
            <a:off x="5575750" y="3132734"/>
            <a:ext cx="1759360" cy="1604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573B1C9-F1E5-4097-B570-82BCB884470A}"/>
              </a:ext>
            </a:extLst>
          </p:cNvPr>
          <p:cNvCxnSpPr>
            <a:cxnSpLocks/>
            <a:stCxn id="11" idx="3"/>
            <a:endCxn id="10" idx="7"/>
          </p:cNvCxnSpPr>
          <p:nvPr/>
        </p:nvCxnSpPr>
        <p:spPr>
          <a:xfrm flipH="1">
            <a:off x="2977359" y="3132734"/>
            <a:ext cx="1612404" cy="1611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42512C-65E5-4B30-88BC-3F1DD21CEDA5}"/>
              </a:ext>
            </a:extLst>
          </p:cNvPr>
          <p:cNvCxnSpPr>
            <a:cxnSpLocks/>
            <a:stCxn id="9" idx="2"/>
            <a:endCxn id="10" idx="6"/>
          </p:cNvCxnSpPr>
          <p:nvPr/>
        </p:nvCxnSpPr>
        <p:spPr>
          <a:xfrm flipH="1" flipV="1">
            <a:off x="3171741" y="5124052"/>
            <a:ext cx="3959164" cy="12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C3850674-15F1-43C3-A1BE-EBC710D6204C}"/>
              </a:ext>
            </a:extLst>
          </p:cNvPr>
          <p:cNvSpPr/>
          <p:nvPr/>
        </p:nvSpPr>
        <p:spPr>
          <a:xfrm>
            <a:off x="7130905" y="4572280"/>
            <a:ext cx="1394397" cy="1129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評価</a:t>
            </a:r>
            <a:endParaRPr kumimoji="1" lang="en-US" altLang="ja-JP" sz="2400" b="1">
              <a:solidFill>
                <a:schemeClr val="bg1"/>
              </a:solidFill>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1F028A5D-4754-41B1-BE79-C364539C2F39}"/>
              </a:ext>
            </a:extLst>
          </p:cNvPr>
          <p:cNvSpPr/>
          <p:nvPr/>
        </p:nvSpPr>
        <p:spPr>
          <a:xfrm>
            <a:off x="1844415" y="4586586"/>
            <a:ext cx="1327326" cy="10749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a:solidFill>
                  <a:schemeClr val="bg1"/>
                </a:solidFill>
                <a:latin typeface="Meiryo UI" panose="020B0604030504040204" pitchFamily="50" charset="-128"/>
                <a:ea typeface="Meiryo UI" panose="020B0604030504040204" pitchFamily="50" charset="-128"/>
              </a:rPr>
              <a:t>用具</a:t>
            </a:r>
          </a:p>
        </p:txBody>
      </p:sp>
      <p:sp>
        <p:nvSpPr>
          <p:cNvPr id="11" name="楕円 10">
            <a:extLst>
              <a:ext uri="{FF2B5EF4-FFF2-40B4-BE49-F238E27FC236}">
                <a16:creationId xmlns:a16="http://schemas.microsoft.com/office/drawing/2014/main" id="{8FCBD7B0-AE57-46D6-ABAD-9F1F32E52CAB}"/>
              </a:ext>
            </a:extLst>
          </p:cNvPr>
          <p:cNvSpPr/>
          <p:nvPr/>
        </p:nvSpPr>
        <p:spPr>
          <a:xfrm>
            <a:off x="4385558" y="2168860"/>
            <a:ext cx="1394397" cy="11292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実践</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観察</a:t>
            </a:r>
            <a:endParaRPr kumimoji="1" lang="ja-JP" altLang="en-US" sz="2400" b="1">
              <a:solidFill>
                <a:schemeClr val="bg1"/>
              </a:solidFill>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0BEAD218-CC16-4A59-94E6-8644B2698F2C}"/>
              </a:ext>
            </a:extLst>
          </p:cNvPr>
          <p:cNvSpPr/>
          <p:nvPr/>
        </p:nvSpPr>
        <p:spPr>
          <a:xfrm>
            <a:off x="3689459" y="3812027"/>
            <a:ext cx="2752213" cy="92264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対象の高齢者</a:t>
            </a:r>
            <a:endParaRPr kumimoji="1" lang="en-US" altLang="ja-JP" sz="2000" b="1">
              <a:solidFill>
                <a:schemeClr val="tx1"/>
              </a:solidFill>
              <a:latin typeface="Meiryo UI" panose="020B0604030504040204" pitchFamily="50" charset="-128"/>
              <a:ea typeface="Meiryo UI" panose="020B0604030504040204" pitchFamily="50" charset="-128"/>
            </a:endParaRPr>
          </a:p>
        </p:txBody>
      </p:sp>
      <p:sp>
        <p:nvSpPr>
          <p:cNvPr id="21" name="テキスト プレースホルダー 2">
            <a:extLst>
              <a:ext uri="{FF2B5EF4-FFF2-40B4-BE49-F238E27FC236}">
                <a16:creationId xmlns:a16="http://schemas.microsoft.com/office/drawing/2014/main" id="{0BA20DBA-1D64-4861-AA38-840E3ADFD0A3}"/>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日常生活のケアとして質の高いシーティングを実施するためには、高齢者ケアに関わる様々な職種が</a:t>
            </a:r>
            <a:r>
              <a:rPr lang="ja-JP" altLang="en-US" sz="2000" b="1" dirty="0">
                <a:solidFill>
                  <a:srgbClr val="C00000"/>
                </a:solidFill>
              </a:rPr>
              <a:t>それぞれの視点でアセスメントを行い、会議等で話し合い、目標を共有し、意思を統一して進めていく</a:t>
            </a:r>
            <a:r>
              <a:rPr lang="ja-JP" altLang="en-US" sz="2000" dirty="0"/>
              <a:t>ことが重要です。</a:t>
            </a:r>
            <a:endParaRPr lang="en-US" altLang="ja-JP" sz="2000" dirty="0"/>
          </a:p>
          <a:p>
            <a:r>
              <a:rPr lang="ja-JP" altLang="en-US" sz="2000" b="1" dirty="0">
                <a:solidFill>
                  <a:srgbClr val="C00000"/>
                </a:solidFill>
              </a:rPr>
              <a:t>評価担当、用具担当、実践・観察担当の３つの役割を担う職員が連携</a:t>
            </a:r>
            <a:r>
              <a:rPr lang="ja-JP" altLang="en-US" sz="2000" dirty="0"/>
              <a:t>し、シーティングを実施していきます。</a:t>
            </a:r>
          </a:p>
        </p:txBody>
      </p:sp>
      <p:pic>
        <p:nvPicPr>
          <p:cNvPr id="24" name="グラフィックス 23" descr="オフィス ワーカー (男性) 単色塗りつぶし">
            <a:extLst>
              <a:ext uri="{FF2B5EF4-FFF2-40B4-BE49-F238E27FC236}">
                <a16:creationId xmlns:a16="http://schemas.microsoft.com/office/drawing/2014/main" id="{B4F89CF0-1490-45D7-A29A-CB4284D024B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53" y="4607152"/>
            <a:ext cx="914400" cy="914400"/>
          </a:xfrm>
          <a:prstGeom prst="rect">
            <a:avLst/>
          </a:prstGeom>
        </p:spPr>
      </p:pic>
      <p:pic>
        <p:nvPicPr>
          <p:cNvPr id="26" name="グラフィックス 25" descr="オフィス ワーカー (女性) 単色塗りつぶし">
            <a:extLst>
              <a:ext uri="{FF2B5EF4-FFF2-40B4-BE49-F238E27FC236}">
                <a16:creationId xmlns:a16="http://schemas.microsoft.com/office/drawing/2014/main" id="{60316518-44A6-4703-9089-F31F21B2988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9955" y="2257316"/>
            <a:ext cx="914400" cy="914400"/>
          </a:xfrm>
          <a:prstGeom prst="rect">
            <a:avLst/>
          </a:prstGeom>
        </p:spPr>
      </p:pic>
      <p:pic>
        <p:nvPicPr>
          <p:cNvPr id="28" name="グラフィックス 27" descr="男性のプロフィール 単色塗りつぶし">
            <a:extLst>
              <a:ext uri="{FF2B5EF4-FFF2-40B4-BE49-F238E27FC236}">
                <a16:creationId xmlns:a16="http://schemas.microsoft.com/office/drawing/2014/main" id="{EFB9FB13-7F4A-453E-B601-7443B137A87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04652" y="4673278"/>
            <a:ext cx="914400" cy="914400"/>
          </a:xfrm>
          <a:prstGeom prst="rect">
            <a:avLst/>
          </a:prstGeom>
        </p:spPr>
      </p:pic>
      <p:pic>
        <p:nvPicPr>
          <p:cNvPr id="43" name="グラフィックス 42" descr="車いすに乗った人 単色塗りつぶし">
            <a:extLst>
              <a:ext uri="{FF2B5EF4-FFF2-40B4-BE49-F238E27FC236}">
                <a16:creationId xmlns:a16="http://schemas.microsoft.com/office/drawing/2014/main" id="{D8E1A287-C6D9-4D76-9E08-11AB5C8B3F6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79955" y="3953321"/>
            <a:ext cx="914400" cy="914400"/>
          </a:xfrm>
          <a:prstGeom prst="rect">
            <a:avLst/>
          </a:prstGeom>
        </p:spPr>
      </p:pic>
      <p:pic>
        <p:nvPicPr>
          <p:cNvPr id="4" name="図 3">
            <a:extLst>
              <a:ext uri="{FF2B5EF4-FFF2-40B4-BE49-F238E27FC236}">
                <a16:creationId xmlns:a16="http://schemas.microsoft.com/office/drawing/2014/main" id="{05143469-B0CB-44F9-995F-1E71175F4827}"/>
              </a:ext>
            </a:extLst>
          </p:cNvPr>
          <p:cNvPicPr>
            <a:picLocks noChangeAspect="1"/>
          </p:cNvPicPr>
          <p:nvPr/>
        </p:nvPicPr>
        <p:blipFill rotWithShape="1">
          <a:blip r:embed="rId11"/>
          <a:srcRect l="7010" t="21426" r="12454" b="5891"/>
          <a:stretch/>
        </p:blipFill>
        <p:spPr>
          <a:xfrm>
            <a:off x="406290" y="2197043"/>
            <a:ext cx="3112533" cy="1722460"/>
          </a:xfrm>
          <a:prstGeom prst="rect">
            <a:avLst/>
          </a:prstGeom>
        </p:spPr>
      </p:pic>
      <p:sp>
        <p:nvSpPr>
          <p:cNvPr id="19" name="テキスト ボックス 18">
            <a:extLst>
              <a:ext uri="{FF2B5EF4-FFF2-40B4-BE49-F238E27FC236}">
                <a16:creationId xmlns:a16="http://schemas.microsoft.com/office/drawing/2014/main" id="{5D48038E-9784-4BCC-B4B7-BD76A5067BF2}"/>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851927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4669" y="86666"/>
            <a:ext cx="6842882" cy="369332"/>
          </a:xfrm>
        </p:spPr>
        <p:txBody>
          <a:bodyPr/>
          <a:lstStyle/>
          <a:p>
            <a:r>
              <a:rPr lang="ja-JP" altLang="en-US"/>
              <a:t>　リハビリテーション専門職と連携してシーティングを実施した事例</a:t>
            </a:r>
            <a:endParaRPr kumimoji="1" lang="ja-JP" altLang="en-US"/>
          </a:p>
        </p:txBody>
      </p:sp>
      <p:sp>
        <p:nvSpPr>
          <p:cNvPr id="4" name="テキスト プレースホルダー 2">
            <a:extLst>
              <a:ext uri="{FF2B5EF4-FFF2-40B4-BE49-F238E27FC236}">
                <a16:creationId xmlns:a16="http://schemas.microsoft.com/office/drawing/2014/main" id="{F8A1B9A6-6399-4646-B91B-F980EDA2B378}"/>
              </a:ext>
            </a:extLst>
          </p:cNvPr>
          <p:cNvSpPr txBox="1">
            <a:spLocks/>
          </p:cNvSpPr>
          <p:nvPr/>
        </p:nvSpPr>
        <p:spPr bwMode="gray">
          <a:xfrm>
            <a:off x="230429" y="557964"/>
            <a:ext cx="9505950" cy="850067"/>
          </a:xfrm>
          <a:prstGeom prst="rect">
            <a:avLst/>
          </a:prstGeom>
        </p:spPr>
        <p:txBody>
          <a:bodyPr vert="horz" lIns="36000" tIns="45720" rIns="0" bIns="45720" rtlCol="0">
            <a:noAutofit/>
          </a:bodyPr>
          <a:lstStyle>
            <a:lvl1pPr marL="0" indent="0" algn="l" defTabSz="914400" rtl="0" eaLnBrk="1" latinLnBrk="0" hangingPunct="1">
              <a:lnSpc>
                <a:spcPct val="90000"/>
              </a:lnSpc>
              <a:spcBef>
                <a:spcPts val="0"/>
              </a:spcBef>
              <a:spcAft>
                <a:spcPts val="0"/>
              </a:spcAft>
              <a:buClr>
                <a:schemeClr val="bg1"/>
              </a:buClr>
              <a:buSzPct val="25000"/>
              <a:buFont typeface="Arial" panose="020B0604020202020204" pitchFamily="34" charset="0"/>
              <a:buChar char="•"/>
              <a:defRPr kumimoji="1" sz="1800" kern="1200">
                <a:solidFill>
                  <a:schemeClr val="tx1"/>
                </a:solidFill>
                <a:latin typeface="+mn-lt"/>
                <a:ea typeface="+mn-ea"/>
                <a:cs typeface="+mn-cs"/>
              </a:defRPr>
            </a:lvl1pPr>
            <a:lvl2pPr marL="452438" indent="-273050" algn="l" defTabSz="914400" rtl="0" eaLnBrk="1" latinLnBrk="0" hangingPunct="1">
              <a:lnSpc>
                <a:spcPct val="90000"/>
              </a:lnSpc>
              <a:spcBef>
                <a:spcPts val="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latin typeface="+mn-ea"/>
            </a:endParaRPr>
          </a:p>
        </p:txBody>
      </p:sp>
      <p:sp>
        <p:nvSpPr>
          <p:cNvPr id="16" name="テキスト ボックス 15">
            <a:extLst>
              <a:ext uri="{FF2B5EF4-FFF2-40B4-BE49-F238E27FC236}">
                <a16:creationId xmlns:a16="http://schemas.microsoft.com/office/drawing/2014/main" id="{5AFB3F0E-6D11-4827-A69B-45218F1C222D}"/>
              </a:ext>
            </a:extLst>
          </p:cNvPr>
          <p:cNvSpPr txBox="1"/>
          <p:nvPr/>
        </p:nvSpPr>
        <p:spPr>
          <a:xfrm>
            <a:off x="410896" y="6245239"/>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
        <p:nvSpPr>
          <p:cNvPr id="28" name="正方形/長方形 27">
            <a:extLst>
              <a:ext uri="{FF2B5EF4-FFF2-40B4-BE49-F238E27FC236}">
                <a16:creationId xmlns:a16="http://schemas.microsoft.com/office/drawing/2014/main" id="{C6077845-1979-42EA-8B99-ED6D1DF1E96B}"/>
              </a:ext>
            </a:extLst>
          </p:cNvPr>
          <p:cNvSpPr/>
          <p:nvPr/>
        </p:nvSpPr>
        <p:spPr>
          <a:xfrm>
            <a:off x="2648744" y="609730"/>
            <a:ext cx="7086930" cy="1055074"/>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Aft>
                <a:spcPts val="600"/>
              </a:spcAft>
              <a:buFont typeface="Wingdings" panose="05000000000000000000" pitchFamily="2" charset="2"/>
              <a:buChar char="l"/>
            </a:pPr>
            <a:r>
              <a:rPr kumimoji="1" lang="ja-JP" altLang="en-US" sz="1500" kern="100" dirty="0">
                <a:latin typeface="+mn-ea"/>
                <a:cs typeface="Times New Roman" panose="02020603050405020304" pitchFamily="18" charset="0"/>
              </a:rPr>
              <a:t>下肢筋力が低下しており、施設内は普通型車椅子介助によって移動している。</a:t>
            </a:r>
            <a:endParaRPr kumimoji="1" lang="en-US" altLang="ja-JP" sz="1500"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sz="1500" kern="100" dirty="0">
                <a:latin typeface="+mn-ea"/>
                <a:cs typeface="Times New Roman" panose="02020603050405020304" pitchFamily="18" charset="0"/>
              </a:rPr>
              <a:t>パーキンソン病により円背が強くなってきている。</a:t>
            </a:r>
            <a:endParaRPr kumimoji="1" lang="en-US" altLang="ja-JP" sz="1500"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sz="1500" kern="100" dirty="0">
                <a:latin typeface="+mn-ea"/>
                <a:cs typeface="Times New Roman" panose="02020603050405020304" pitchFamily="18" charset="0"/>
              </a:rPr>
              <a:t>最近、食事摂取量が減ってきている。</a:t>
            </a:r>
            <a:endParaRPr kumimoji="1" lang="en-US" altLang="ja-JP" sz="1500" kern="100" dirty="0">
              <a:latin typeface="+mn-ea"/>
              <a:cs typeface="Times New Roman" panose="02020603050405020304" pitchFamily="18" charset="0"/>
            </a:endParaRPr>
          </a:p>
        </p:txBody>
      </p:sp>
      <p:sp>
        <p:nvSpPr>
          <p:cNvPr id="31" name="フローチャート: 他ページ結合子 30">
            <a:extLst>
              <a:ext uri="{FF2B5EF4-FFF2-40B4-BE49-F238E27FC236}">
                <a16:creationId xmlns:a16="http://schemas.microsoft.com/office/drawing/2014/main" id="{0406ECB5-8EDE-4903-AA6B-E3103F23AECE}"/>
              </a:ext>
            </a:extLst>
          </p:cNvPr>
          <p:cNvSpPr/>
          <p:nvPr/>
        </p:nvSpPr>
        <p:spPr>
          <a:xfrm>
            <a:off x="229959" y="1763106"/>
            <a:ext cx="1405072" cy="657782"/>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シーティングの</a:t>
            </a:r>
            <a:endParaRPr kumimoji="1" lang="en-US" altLang="ja-JP" sz="1600" b="1"/>
          </a:p>
          <a:p>
            <a:pPr algn="ctr">
              <a:lnSpc>
                <a:spcPts val="2000"/>
              </a:lnSpc>
            </a:pPr>
            <a:r>
              <a:rPr kumimoji="1" lang="ja-JP" altLang="en-US" sz="1600" b="1"/>
              <a:t>必要性検討</a:t>
            </a:r>
          </a:p>
        </p:txBody>
      </p:sp>
      <p:sp>
        <p:nvSpPr>
          <p:cNvPr id="32" name="正方形/長方形 31">
            <a:extLst>
              <a:ext uri="{FF2B5EF4-FFF2-40B4-BE49-F238E27FC236}">
                <a16:creationId xmlns:a16="http://schemas.microsoft.com/office/drawing/2014/main" id="{B5F01A90-C415-4A82-9259-ACBE0184BCEA}"/>
              </a:ext>
            </a:extLst>
          </p:cNvPr>
          <p:cNvSpPr/>
          <p:nvPr/>
        </p:nvSpPr>
        <p:spPr>
          <a:xfrm>
            <a:off x="1748644" y="1763107"/>
            <a:ext cx="7987029" cy="657782"/>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pPr>
            <a:r>
              <a:rPr kumimoji="1" lang="ja-JP" altLang="en-US" sz="1500" dirty="0">
                <a:latin typeface="+mn-ea"/>
              </a:rPr>
              <a:t>円背が強く、普通型車椅子だと顔をあげられず食事が難しい状態であったことに介護職員の</a:t>
            </a:r>
            <a:r>
              <a:rPr kumimoji="1" lang="en-US" altLang="ja-JP" sz="1500" dirty="0">
                <a:latin typeface="+mn-ea"/>
              </a:rPr>
              <a:t>A</a:t>
            </a:r>
            <a:r>
              <a:rPr kumimoji="1" lang="ja-JP" altLang="en-US" sz="1500" dirty="0">
                <a:latin typeface="+mn-ea"/>
              </a:rPr>
              <a:t>さんが気づいた。</a:t>
            </a:r>
            <a:endParaRPr kumimoji="1" lang="ja-JP" altLang="en-US" sz="1500" b="1" u="sng" dirty="0">
              <a:solidFill>
                <a:schemeClr val="accent4"/>
              </a:solidFill>
              <a:latin typeface="+mn-ea"/>
            </a:endParaRPr>
          </a:p>
        </p:txBody>
      </p:sp>
      <p:sp>
        <p:nvSpPr>
          <p:cNvPr id="33" name="フローチャート: 他ページ結合子 32">
            <a:extLst>
              <a:ext uri="{FF2B5EF4-FFF2-40B4-BE49-F238E27FC236}">
                <a16:creationId xmlns:a16="http://schemas.microsoft.com/office/drawing/2014/main" id="{AF483480-2D46-4499-A15E-718A49454C06}"/>
              </a:ext>
            </a:extLst>
          </p:cNvPr>
          <p:cNvSpPr/>
          <p:nvPr/>
        </p:nvSpPr>
        <p:spPr>
          <a:xfrm>
            <a:off x="229960" y="2545546"/>
            <a:ext cx="1405072" cy="1367477"/>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シーティング</a:t>
            </a:r>
            <a:endParaRPr kumimoji="1" lang="en-US" altLang="ja-JP" sz="1600" b="1"/>
          </a:p>
          <a:p>
            <a:pPr algn="ctr">
              <a:lnSpc>
                <a:spcPts val="2000"/>
              </a:lnSpc>
            </a:pPr>
            <a:r>
              <a:rPr kumimoji="1" lang="ja-JP" altLang="en-US" sz="1600" b="1"/>
              <a:t>実施に向けた</a:t>
            </a:r>
            <a:endParaRPr kumimoji="1" lang="en-US" altLang="ja-JP" sz="1600" b="1"/>
          </a:p>
          <a:p>
            <a:pPr algn="ctr">
              <a:lnSpc>
                <a:spcPts val="2000"/>
              </a:lnSpc>
            </a:pPr>
            <a:r>
              <a:rPr kumimoji="1" lang="ja-JP" altLang="en-US" sz="1600" b="1"/>
              <a:t>アセスメント</a:t>
            </a:r>
          </a:p>
        </p:txBody>
      </p:sp>
      <p:sp>
        <p:nvSpPr>
          <p:cNvPr id="34" name="正方形/長方形 33">
            <a:extLst>
              <a:ext uri="{FF2B5EF4-FFF2-40B4-BE49-F238E27FC236}">
                <a16:creationId xmlns:a16="http://schemas.microsoft.com/office/drawing/2014/main" id="{8CE55A75-DC14-493C-BE06-D7EBB90A4BEB}"/>
              </a:ext>
            </a:extLst>
          </p:cNvPr>
          <p:cNvSpPr/>
          <p:nvPr/>
        </p:nvSpPr>
        <p:spPr>
          <a:xfrm>
            <a:off x="1748644" y="2543801"/>
            <a:ext cx="7987029" cy="1372711"/>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tabLst>
                <a:tab pos="177800" algn="l"/>
              </a:tabLst>
            </a:pPr>
            <a:r>
              <a:rPr kumimoji="1" lang="ja-JP" altLang="en-US" sz="1500" dirty="0">
                <a:latin typeface="+mn-ea"/>
              </a:rPr>
              <a:t>介護職員</a:t>
            </a:r>
            <a:r>
              <a:rPr kumimoji="1" lang="en-US" altLang="ja-JP" sz="1500" dirty="0">
                <a:latin typeface="+mn-ea"/>
              </a:rPr>
              <a:t>A</a:t>
            </a:r>
            <a:r>
              <a:rPr kumimoji="1" lang="ja-JP" altLang="en-US" sz="1500" dirty="0">
                <a:latin typeface="+mn-ea"/>
              </a:rPr>
              <a:t>さんは、施設内に設置しているシーティング委員会で本事例について相談。その後、理学療法士が中心となってアセスメントを実施した。</a:t>
            </a:r>
            <a:endParaRPr kumimoji="1" lang="en-US" altLang="ja-JP" sz="1500" dirty="0">
              <a:latin typeface="+mn-ea"/>
            </a:endParaRPr>
          </a:p>
          <a:p>
            <a:pPr marL="177800" indent="-177800" algn="just" defTabSz="914400">
              <a:buFont typeface="Arial" panose="020B0604020202020204" pitchFamily="34" charset="0"/>
              <a:buChar char="•"/>
              <a:tabLst>
                <a:tab pos="177800" algn="l"/>
              </a:tabLst>
            </a:pPr>
            <a:r>
              <a:rPr kumimoji="1" lang="ja-JP" altLang="en-US" sz="1500" dirty="0">
                <a:latin typeface="+mn-ea"/>
              </a:rPr>
              <a:t>理学療法士は、アセスメント評価シート、圧分布計測を実施し、現状の姿勢を把握。</a:t>
            </a:r>
            <a:endParaRPr kumimoji="1" lang="en-US" altLang="ja-JP" sz="1500" dirty="0">
              <a:latin typeface="+mn-ea"/>
            </a:endParaRPr>
          </a:p>
          <a:p>
            <a:pPr marL="177800" indent="-177800" algn="just" defTabSz="914400">
              <a:buFont typeface="Arial" panose="020B0604020202020204" pitchFamily="34" charset="0"/>
              <a:buChar char="•"/>
              <a:tabLst>
                <a:tab pos="177800" algn="l"/>
              </a:tabLst>
            </a:pPr>
            <a:r>
              <a:rPr kumimoji="1" lang="ja-JP" altLang="en-US" sz="1500" dirty="0">
                <a:latin typeface="+mn-ea"/>
              </a:rPr>
              <a:t>アセスメントの結果、通常の車椅子ではバックサポートに骨突出部が当たり顔をあげるのが難しいことを確認。</a:t>
            </a:r>
            <a:endParaRPr kumimoji="1" lang="en-US" altLang="ja-JP" sz="1500" dirty="0">
              <a:latin typeface="+mn-ea"/>
            </a:endParaRPr>
          </a:p>
        </p:txBody>
      </p:sp>
      <p:sp>
        <p:nvSpPr>
          <p:cNvPr id="35" name="フローチャート: 他ページ結合子 34">
            <a:extLst>
              <a:ext uri="{FF2B5EF4-FFF2-40B4-BE49-F238E27FC236}">
                <a16:creationId xmlns:a16="http://schemas.microsoft.com/office/drawing/2014/main" id="{EAC2BB4C-CD74-4978-9F5A-6787FFC52493}"/>
              </a:ext>
            </a:extLst>
          </p:cNvPr>
          <p:cNvSpPr/>
          <p:nvPr/>
        </p:nvSpPr>
        <p:spPr>
          <a:xfrm>
            <a:off x="229960" y="4037681"/>
            <a:ext cx="1405071" cy="1340477"/>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シーティング</a:t>
            </a:r>
            <a:endParaRPr kumimoji="1" lang="en-US" altLang="ja-JP" sz="1600" b="1"/>
          </a:p>
          <a:p>
            <a:pPr algn="ctr">
              <a:lnSpc>
                <a:spcPts val="2000"/>
              </a:lnSpc>
            </a:pPr>
            <a:r>
              <a:rPr kumimoji="1" lang="ja-JP" altLang="en-US" sz="1600" b="1"/>
              <a:t>実施</a:t>
            </a:r>
            <a:endParaRPr kumimoji="1" lang="en-US" altLang="ja-JP" sz="1600" b="1"/>
          </a:p>
        </p:txBody>
      </p:sp>
      <p:sp>
        <p:nvSpPr>
          <p:cNvPr id="36" name="正方形/長方形 35">
            <a:extLst>
              <a:ext uri="{FF2B5EF4-FFF2-40B4-BE49-F238E27FC236}">
                <a16:creationId xmlns:a16="http://schemas.microsoft.com/office/drawing/2014/main" id="{825C34E3-39E7-46FD-A6B8-DA3D33683CB2}"/>
              </a:ext>
            </a:extLst>
          </p:cNvPr>
          <p:cNvSpPr/>
          <p:nvPr/>
        </p:nvSpPr>
        <p:spPr>
          <a:xfrm>
            <a:off x="1748644" y="4039424"/>
            <a:ext cx="7987029" cy="1340478"/>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tabLst>
                <a:tab pos="177800" algn="l"/>
              </a:tabLst>
            </a:pPr>
            <a:r>
              <a:rPr kumimoji="1" lang="ja-JP" altLang="en-US" sz="1500" dirty="0">
                <a:latin typeface="+mn-ea"/>
              </a:rPr>
              <a:t>アセスメントを踏まえ、普通型車椅子からモジュール型車椅子への変更、バッグサポートの調整を実施。加えて、ジェルクッションなどの備品を活用した。</a:t>
            </a:r>
            <a:endParaRPr kumimoji="1" lang="en-US" altLang="ja-JP" sz="1500" dirty="0">
              <a:latin typeface="+mn-ea"/>
            </a:endParaRPr>
          </a:p>
          <a:p>
            <a:pPr marL="177800" indent="-177800" algn="just" defTabSz="914400">
              <a:buFont typeface="Arial" panose="020B0604020202020204" pitchFamily="34" charset="0"/>
              <a:buChar char="•"/>
              <a:tabLst>
                <a:tab pos="177800" algn="l"/>
              </a:tabLst>
            </a:pPr>
            <a:r>
              <a:rPr kumimoji="1" lang="ja-JP" altLang="en-US" sz="1500" dirty="0">
                <a:latin typeface="+mn-ea"/>
              </a:rPr>
              <a:t>シーティング実施にあたり、理学療法士はアセスメント、車椅子選定、日常観察は介護職員・看護師と、役割分担と連携を行った。</a:t>
            </a:r>
            <a:endParaRPr kumimoji="1" lang="en-US" altLang="ja-JP" sz="1500" dirty="0">
              <a:latin typeface="+mn-ea"/>
            </a:endParaRPr>
          </a:p>
        </p:txBody>
      </p:sp>
      <p:sp>
        <p:nvSpPr>
          <p:cNvPr id="37" name="フローチャート: 他ページ結合子 36">
            <a:extLst>
              <a:ext uri="{FF2B5EF4-FFF2-40B4-BE49-F238E27FC236}">
                <a16:creationId xmlns:a16="http://schemas.microsoft.com/office/drawing/2014/main" id="{A9015545-AD09-462F-BFA0-5AA2CF6D4A14}"/>
              </a:ext>
            </a:extLst>
          </p:cNvPr>
          <p:cNvSpPr/>
          <p:nvPr/>
        </p:nvSpPr>
        <p:spPr>
          <a:xfrm>
            <a:off x="229959" y="5502815"/>
            <a:ext cx="1405072" cy="657782"/>
          </a:xfrm>
          <a:prstGeom prst="flowChartOffpageConnector">
            <a:avLst/>
          </a:prstGeom>
          <a:solidFill>
            <a:schemeClr val="accent4">
              <a:lumMod val="20000"/>
              <a:lumOff val="80000"/>
            </a:schemeClr>
          </a:solidFill>
          <a:ln>
            <a:noFill/>
          </a:ln>
        </p:spPr>
        <p:txBody>
          <a:bodyPr wrap="square" rtlCol="0" anchor="ctr">
            <a:noAutofit/>
          </a:bodyPr>
          <a:lstStyle/>
          <a:p>
            <a:pPr algn="ctr">
              <a:lnSpc>
                <a:spcPts val="2000"/>
              </a:lnSpc>
            </a:pPr>
            <a:r>
              <a:rPr kumimoji="1" lang="ja-JP" altLang="en-US" sz="1600" b="1"/>
              <a:t>効果検証</a:t>
            </a:r>
            <a:endParaRPr kumimoji="1" lang="en-US" altLang="ja-JP" sz="1600" b="1"/>
          </a:p>
          <a:p>
            <a:pPr algn="ctr">
              <a:lnSpc>
                <a:spcPts val="2000"/>
              </a:lnSpc>
            </a:pPr>
            <a:r>
              <a:rPr kumimoji="1" lang="ja-JP" altLang="en-US" sz="1600" b="1"/>
              <a:t>継続的な観察</a:t>
            </a:r>
            <a:endParaRPr kumimoji="1" lang="en-US" altLang="ja-JP" sz="1600" b="1"/>
          </a:p>
        </p:txBody>
      </p:sp>
      <p:sp>
        <p:nvSpPr>
          <p:cNvPr id="38" name="正方形/長方形 37">
            <a:extLst>
              <a:ext uri="{FF2B5EF4-FFF2-40B4-BE49-F238E27FC236}">
                <a16:creationId xmlns:a16="http://schemas.microsoft.com/office/drawing/2014/main" id="{DCCF62EE-8097-4C61-B792-8EE12079FDF4}"/>
              </a:ext>
            </a:extLst>
          </p:cNvPr>
          <p:cNvSpPr/>
          <p:nvPr/>
        </p:nvSpPr>
        <p:spPr>
          <a:xfrm>
            <a:off x="1748644" y="5502815"/>
            <a:ext cx="7987029" cy="657783"/>
          </a:xfrm>
          <a:prstGeom prst="rect">
            <a:avLst/>
          </a:prstGeom>
          <a:noFill/>
          <a:ln w="6350">
            <a:solidFill>
              <a:schemeClr val="accent5">
                <a:lumMod val="60000"/>
                <a:lumOff val="40000"/>
              </a:schemeClr>
            </a:solidFill>
          </a:ln>
        </p:spPr>
        <p:txBody>
          <a:bodyPr wrap="square" anchor="ctr">
            <a:noAutofit/>
          </a:bodyPr>
          <a:lstStyle/>
          <a:p>
            <a:pPr marL="177800" indent="-177800" algn="just" defTabSz="914400">
              <a:buFont typeface="Arial" panose="020B0604020202020204" pitchFamily="34" charset="0"/>
              <a:buChar char="•"/>
              <a:tabLst>
                <a:tab pos="177800" algn="l"/>
              </a:tabLst>
            </a:pPr>
            <a:r>
              <a:rPr kumimoji="1" lang="ja-JP" altLang="en-US" sz="1500" dirty="0">
                <a:latin typeface="+mn-ea"/>
                <a:cs typeface="メイリオ" panose="020B0604030504040204" pitchFamily="50" charset="-128"/>
              </a:rPr>
              <a:t>上記のようなシーティングの工夫によって、食事中に顔を上げることができるような姿勢となり、結果的に食事摂取量が増加した。</a:t>
            </a:r>
            <a:endParaRPr kumimoji="1" lang="ja-JP" altLang="en-US" sz="1500" dirty="0">
              <a:latin typeface="+mn-ea"/>
            </a:endParaRPr>
          </a:p>
        </p:txBody>
      </p:sp>
      <p:sp>
        <p:nvSpPr>
          <p:cNvPr id="3" name="正方形/長方形 2">
            <a:extLst>
              <a:ext uri="{FF2B5EF4-FFF2-40B4-BE49-F238E27FC236}">
                <a16:creationId xmlns:a16="http://schemas.microsoft.com/office/drawing/2014/main" id="{FD53F459-F82A-4EE2-BC23-1203FEBE7472}"/>
              </a:ext>
            </a:extLst>
          </p:cNvPr>
          <p:cNvSpPr/>
          <p:nvPr/>
        </p:nvSpPr>
        <p:spPr>
          <a:xfrm>
            <a:off x="229959" y="85679"/>
            <a:ext cx="1734709" cy="369333"/>
          </a:xfrm>
          <a:prstGeom prst="rect">
            <a:avLst/>
          </a:prstGeom>
          <a:solidFill>
            <a:srgbClr val="FFFF99"/>
          </a:solidFill>
        </p:spPr>
        <p:txBody>
          <a:bodyPr wrap="square" rtlCol="0" anchor="b">
            <a:noAutofit/>
          </a:bodyPr>
          <a:lstStyle/>
          <a:p>
            <a:pPr>
              <a:lnSpc>
                <a:spcPts val="2000"/>
              </a:lnSpc>
            </a:pPr>
            <a:r>
              <a:rPr kumimoji="1" lang="ja-JP" altLang="en-US" sz="2000" b="1"/>
              <a:t>　 　事例紹介　</a:t>
            </a:r>
          </a:p>
        </p:txBody>
      </p:sp>
      <p:pic>
        <p:nvPicPr>
          <p:cNvPr id="8" name="グラフィックス 7" descr="電球と歯車">
            <a:extLst>
              <a:ext uri="{FF2B5EF4-FFF2-40B4-BE49-F238E27FC236}">
                <a16:creationId xmlns:a16="http://schemas.microsoft.com/office/drawing/2014/main" id="{7E03C445-65B2-4A6C-A9A7-3AADF15FAB8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480" y="120945"/>
            <a:ext cx="298800" cy="298800"/>
          </a:xfrm>
          <a:prstGeom prst="rect">
            <a:avLst/>
          </a:prstGeom>
        </p:spPr>
      </p:pic>
      <p:sp>
        <p:nvSpPr>
          <p:cNvPr id="18" name="正方形/長方形 17">
            <a:extLst>
              <a:ext uri="{FF2B5EF4-FFF2-40B4-BE49-F238E27FC236}">
                <a16:creationId xmlns:a16="http://schemas.microsoft.com/office/drawing/2014/main" id="{089A66C7-8AD8-49EA-8AB5-12C66FC79DFE}"/>
              </a:ext>
            </a:extLst>
          </p:cNvPr>
          <p:cNvSpPr/>
          <p:nvPr/>
        </p:nvSpPr>
        <p:spPr>
          <a:xfrm>
            <a:off x="211384" y="609729"/>
            <a:ext cx="2437360" cy="1068735"/>
          </a:xfrm>
          <a:prstGeom prst="rect">
            <a:avLst/>
          </a:prstGeom>
          <a:solidFill>
            <a:schemeClr val="accent4"/>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l"/>
            </a:pPr>
            <a:r>
              <a:rPr kumimoji="1" lang="en-US" altLang="ja-JP" sz="1600" b="1" kern="100">
                <a:solidFill>
                  <a:schemeClr val="bg1"/>
                </a:solidFill>
                <a:latin typeface="+mn-ea"/>
                <a:cs typeface="Times New Roman" panose="02020603050405020304" pitchFamily="18" charset="0"/>
              </a:rPr>
              <a:t>90</a:t>
            </a:r>
            <a:r>
              <a:rPr kumimoji="1" lang="ja-JP" altLang="en-US" sz="1600" b="1" kern="100">
                <a:solidFill>
                  <a:schemeClr val="bg1"/>
                </a:solidFill>
                <a:latin typeface="+mn-ea"/>
                <a:cs typeface="Times New Roman" panose="02020603050405020304" pitchFamily="18" charset="0"/>
              </a:rPr>
              <a:t>代女性</a:t>
            </a:r>
            <a:endParaRPr kumimoji="1" lang="en-US" altLang="ja-JP" sz="1600" b="1" kern="100">
              <a:solidFill>
                <a:schemeClr val="bg1"/>
              </a:solidFill>
              <a:latin typeface="+mn-ea"/>
              <a:cs typeface="Times New Roman" panose="02020603050405020304" pitchFamily="18" charset="0"/>
            </a:endParaRPr>
          </a:p>
          <a:p>
            <a:pPr marL="285750" indent="-285750">
              <a:buFont typeface="Wingdings" panose="05000000000000000000" pitchFamily="2" charset="2"/>
              <a:buChar char="l"/>
            </a:pPr>
            <a:r>
              <a:rPr kumimoji="1" lang="ja-JP" altLang="en-US" sz="1600" b="1" kern="100">
                <a:solidFill>
                  <a:schemeClr val="bg1"/>
                </a:solidFill>
                <a:latin typeface="+mn-ea"/>
                <a:cs typeface="Times New Roman" panose="02020603050405020304" pitchFamily="18" charset="0"/>
              </a:rPr>
              <a:t>要介護</a:t>
            </a:r>
            <a:r>
              <a:rPr kumimoji="1" lang="en-US" altLang="ja-JP" sz="1600" b="1" kern="100">
                <a:solidFill>
                  <a:schemeClr val="bg1"/>
                </a:solidFill>
                <a:latin typeface="+mn-ea"/>
                <a:cs typeface="Times New Roman" panose="02020603050405020304" pitchFamily="18" charset="0"/>
              </a:rPr>
              <a:t>5</a:t>
            </a:r>
          </a:p>
          <a:p>
            <a:pPr marL="285750" indent="-285750">
              <a:buFont typeface="Wingdings" panose="05000000000000000000" pitchFamily="2" charset="2"/>
              <a:buChar char="l"/>
            </a:pPr>
            <a:r>
              <a:rPr kumimoji="1" lang="ja-JP" altLang="en-US" sz="1600" b="1" kern="100">
                <a:solidFill>
                  <a:schemeClr val="bg1"/>
                </a:solidFill>
                <a:latin typeface="+mn-ea"/>
                <a:cs typeface="Times New Roman" panose="02020603050405020304" pitchFamily="18" charset="0"/>
              </a:rPr>
              <a:t>パーキンソン病、円背</a:t>
            </a:r>
            <a:endParaRPr kumimoji="1" lang="en-US" altLang="ja-JP" sz="1600" b="1" kern="100">
              <a:solidFill>
                <a:schemeClr val="bg1"/>
              </a:solidFill>
              <a:latin typeface="+mn-ea"/>
              <a:cs typeface="Times New Roman" panose="02020603050405020304" pitchFamily="18" charset="0"/>
            </a:endParaRPr>
          </a:p>
        </p:txBody>
      </p:sp>
    </p:spTree>
    <p:extLst>
      <p:ext uri="{BB962C8B-B14F-4D97-AF65-F5344CB8AC3E}">
        <p14:creationId xmlns:p14="http://schemas.microsoft.com/office/powerpoint/2010/main" val="1661563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993794" y="2719804"/>
            <a:ext cx="7920000" cy="1440000"/>
          </a:xfrm>
          <a:prstGeom prst="rect">
            <a:avLst/>
          </a:prstGeom>
          <a:solidFill>
            <a:schemeClr val="accent4">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en-US" altLang="ja-JP" sz="3200" b="1">
                <a:solidFill>
                  <a:schemeClr val="bg1"/>
                </a:solidFill>
                <a:latin typeface="Meiryo UI" panose="020B0604030504040204" pitchFamily="50" charset="-128"/>
                <a:ea typeface="Meiryo UI" panose="020B0604030504040204" pitchFamily="50" charset="-128"/>
              </a:rPr>
              <a:t>7</a:t>
            </a:r>
            <a:r>
              <a:rPr lang="ja-JP" altLang="en-US" sz="3200" b="1">
                <a:solidFill>
                  <a:schemeClr val="bg1"/>
                </a:solidFill>
                <a:latin typeface="Meiryo UI" panose="020B0604030504040204" pitchFamily="50" charset="-128"/>
                <a:ea typeface="Meiryo UI" panose="020B0604030504040204" pitchFamily="50" charset="-128"/>
              </a:rPr>
              <a:t>．事例を踏まえて考えてみよう</a:t>
            </a:r>
          </a:p>
        </p:txBody>
      </p:sp>
    </p:spTree>
    <p:extLst>
      <p:ext uri="{BB962C8B-B14F-4D97-AF65-F5344CB8AC3E}">
        <p14:creationId xmlns:p14="http://schemas.microsoft.com/office/powerpoint/2010/main" val="2969096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564F7-36B9-4926-8911-0203330CA129}"/>
              </a:ext>
            </a:extLst>
          </p:cNvPr>
          <p:cNvSpPr>
            <a:spLocks noGrp="1"/>
          </p:cNvSpPr>
          <p:nvPr>
            <p:ph type="title"/>
          </p:nvPr>
        </p:nvSpPr>
        <p:spPr/>
        <p:txBody>
          <a:bodyPr/>
          <a:lstStyle/>
          <a:p>
            <a:r>
              <a:rPr kumimoji="1" lang="ja-JP" altLang="en-US" dirty="0"/>
              <a:t>　事例ワーク</a:t>
            </a:r>
            <a:r>
              <a:rPr kumimoji="1" lang="en-US" altLang="ja-JP" dirty="0"/>
              <a:t>Ⅰ</a:t>
            </a:r>
            <a:r>
              <a:rPr kumimoji="1" lang="ja-JP" altLang="en-US" dirty="0"/>
              <a:t>　車椅子上での体動がみられる</a:t>
            </a:r>
            <a:r>
              <a:rPr lang="ja-JP" altLang="en-US" kern="100" dirty="0">
                <a:latin typeface="+mn-ea"/>
                <a:cs typeface="Times New Roman" panose="02020603050405020304" pitchFamily="18" charset="0"/>
              </a:rPr>
              <a:t>事例</a:t>
            </a:r>
            <a:r>
              <a:rPr kumimoji="1" lang="ja-JP" altLang="en-US" dirty="0"/>
              <a:t>　　</a:t>
            </a:r>
          </a:p>
        </p:txBody>
      </p:sp>
      <p:sp>
        <p:nvSpPr>
          <p:cNvPr id="16" name="正方形/長方形 15">
            <a:extLst>
              <a:ext uri="{FF2B5EF4-FFF2-40B4-BE49-F238E27FC236}">
                <a16:creationId xmlns:a16="http://schemas.microsoft.com/office/drawing/2014/main" id="{6A983870-492C-461B-8AA0-70138A697115}"/>
              </a:ext>
            </a:extLst>
          </p:cNvPr>
          <p:cNvSpPr/>
          <p:nvPr/>
        </p:nvSpPr>
        <p:spPr>
          <a:xfrm>
            <a:off x="199556" y="4235450"/>
            <a:ext cx="7928444" cy="369332"/>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marL="342900" indent="-342900" algn="just">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あなたの施設にこのような方がいらっしゃった場合、あなたはどう行動しますか？</a:t>
            </a:r>
            <a:endParaRPr kumimoji="1" lang="en-US" altLang="ja-JP" b="1"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9D45B939-B468-4805-887B-6DD6CF38D1E8}"/>
              </a:ext>
            </a:extLst>
          </p:cNvPr>
          <p:cNvSpPr/>
          <p:nvPr/>
        </p:nvSpPr>
        <p:spPr>
          <a:xfrm>
            <a:off x="200024" y="4794250"/>
            <a:ext cx="9505479" cy="1407058"/>
          </a:xfrm>
          <a:prstGeom prst="rect">
            <a:avLst/>
          </a:prstGeom>
          <a:ln w="6350">
            <a:solidFill>
              <a:schemeClr val="tx1"/>
            </a:solidFill>
          </a:ln>
        </p:spPr>
        <p:txBody>
          <a:bodyPr wrap="square" anchor="ctr">
            <a:noAutofit/>
          </a:bodyPr>
          <a:lstStyle/>
          <a:p>
            <a:r>
              <a:rPr kumimoji="1" lang="en-US" altLang="ja-JP" sz="1600" b="1" kern="100" dirty="0">
                <a:latin typeface="+mn-ea"/>
                <a:cs typeface="Times New Roman" panose="02020603050405020304" pitchFamily="18" charset="0"/>
              </a:rPr>
              <a:t>【</a:t>
            </a:r>
            <a:r>
              <a:rPr kumimoji="1" lang="ja-JP" altLang="en-US" sz="1600" b="1" kern="100" dirty="0">
                <a:latin typeface="+mn-ea"/>
                <a:cs typeface="Times New Roman" panose="02020603050405020304" pitchFamily="18" charset="0"/>
              </a:rPr>
              <a:t>考える観点</a:t>
            </a:r>
            <a:r>
              <a:rPr kumimoji="1" lang="en-US" altLang="ja-JP" sz="1600" b="1" kern="100" dirty="0">
                <a:latin typeface="+mn-ea"/>
                <a:cs typeface="Times New Roman" panose="02020603050405020304" pitchFamily="18" charset="0"/>
              </a:rPr>
              <a:t>】</a:t>
            </a:r>
          </a:p>
          <a:p>
            <a:pPr marL="285750" indent="-285750">
              <a:spcAft>
                <a:spcPts val="600"/>
              </a:spcAft>
              <a:buFont typeface="Wingdings" panose="05000000000000000000" pitchFamily="2" charset="2"/>
              <a:buChar char="l"/>
            </a:pPr>
            <a:r>
              <a:rPr kumimoji="1" lang="ja-JP" altLang="en-US" sz="1600" kern="100" dirty="0">
                <a:latin typeface="+mn-ea"/>
                <a:cs typeface="Times New Roman" panose="02020603050405020304" pitchFamily="18" charset="0"/>
              </a:rPr>
              <a:t>この事例のように、椅子や車椅子、備品等が古くなったり、壊れていたりしている場合はありますか？</a:t>
            </a:r>
            <a:endParaRPr kumimoji="1" lang="en-US" altLang="ja-JP" sz="1600"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sz="1600" kern="100" dirty="0">
                <a:latin typeface="+mn-ea"/>
                <a:cs typeface="Times New Roman" panose="02020603050405020304" pitchFamily="18" charset="0"/>
              </a:rPr>
              <a:t>椅子や車椅子に座りにくそうにしている入居者はあなたの施設にいますか？</a:t>
            </a:r>
            <a:endParaRPr kumimoji="1" lang="en-US" altLang="ja-JP" sz="1600"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sz="1600" kern="100" dirty="0">
                <a:latin typeface="+mn-ea"/>
                <a:cs typeface="Times New Roman" panose="02020603050405020304" pitchFamily="18" charset="0"/>
              </a:rPr>
              <a:t>椅子や車椅子上での体動や急な立ち上がりに気づいたとき、あなたならどのように行動しますか？また、誰に相談しますか？</a:t>
            </a:r>
            <a:endParaRPr kumimoji="1" lang="en-US" altLang="ja-JP" sz="1600" kern="100" dirty="0">
              <a:latin typeface="+mn-ea"/>
              <a:cs typeface="Times New Roman" panose="02020603050405020304" pitchFamily="18" charset="0"/>
            </a:endParaRPr>
          </a:p>
        </p:txBody>
      </p:sp>
      <p:sp>
        <p:nvSpPr>
          <p:cNvPr id="21" name="正方形/長方形 20">
            <a:extLst>
              <a:ext uri="{FF2B5EF4-FFF2-40B4-BE49-F238E27FC236}">
                <a16:creationId xmlns:a16="http://schemas.microsoft.com/office/drawing/2014/main" id="{14ACCCB7-9EEC-4D9C-A374-CD4B02D9F446}"/>
              </a:ext>
            </a:extLst>
          </p:cNvPr>
          <p:cNvSpPr/>
          <p:nvPr/>
        </p:nvSpPr>
        <p:spPr>
          <a:xfrm>
            <a:off x="200025" y="656692"/>
            <a:ext cx="5449285" cy="3389290"/>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Aft>
                <a:spcPts val="600"/>
              </a:spcAft>
              <a:buFont typeface="Wingdings" panose="05000000000000000000" pitchFamily="2" charset="2"/>
              <a:buChar char="l"/>
            </a:pPr>
            <a:r>
              <a:rPr kumimoji="1" lang="en-US" altLang="ja-JP" b="1" kern="100" dirty="0">
                <a:latin typeface="+mn-ea"/>
                <a:cs typeface="Times New Roman" panose="02020603050405020304" pitchFamily="18" charset="0"/>
              </a:rPr>
              <a:t>90</a:t>
            </a:r>
            <a:r>
              <a:rPr kumimoji="1" lang="ja-JP" altLang="en-US" b="1" kern="100" dirty="0">
                <a:latin typeface="+mn-ea"/>
                <a:cs typeface="Times New Roman" panose="02020603050405020304" pitchFamily="18" charset="0"/>
              </a:rPr>
              <a:t>代男性（要介護</a:t>
            </a:r>
            <a:r>
              <a:rPr kumimoji="1" lang="en-US" altLang="ja-JP" b="1" kern="100" dirty="0">
                <a:latin typeface="+mn-ea"/>
                <a:cs typeface="Times New Roman" panose="02020603050405020304" pitchFamily="18" charset="0"/>
              </a:rPr>
              <a:t>3</a:t>
            </a:r>
            <a:r>
              <a:rPr kumimoji="1" lang="ja-JP" altLang="en-US" b="1" kern="100" dirty="0">
                <a:latin typeface="+mn-ea"/>
                <a:cs typeface="Times New Roman" panose="02020603050405020304" pitchFamily="18" charset="0"/>
              </a:rPr>
              <a:t>）。</a:t>
            </a:r>
            <a:r>
              <a:rPr kumimoji="1" lang="en-US" altLang="ja-JP" b="1" kern="100" dirty="0">
                <a:latin typeface="+mn-ea"/>
                <a:cs typeface="Times New Roman" panose="02020603050405020304" pitchFamily="18" charset="0"/>
              </a:rPr>
              <a:t>5</a:t>
            </a:r>
            <a:r>
              <a:rPr kumimoji="1" lang="ja-JP" altLang="en-US" b="1" kern="100" dirty="0">
                <a:latin typeface="+mn-ea"/>
                <a:cs typeface="Times New Roman" panose="02020603050405020304" pitchFamily="18" charset="0"/>
              </a:rPr>
              <a:t>年前から施設に入居している軽度の認知症を合併する高齢者。</a:t>
            </a:r>
            <a:endParaRPr kumimoji="1" lang="en-US" altLang="ja-JP" b="1"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b="1" kern="100" dirty="0">
                <a:latin typeface="+mn-ea"/>
                <a:cs typeface="Times New Roman" panose="02020603050405020304" pitchFamily="18" charset="0"/>
              </a:rPr>
              <a:t>骨折を契機に足の筋力が低下し、現在車椅子を使用している。転倒・骨折リスクが高い。</a:t>
            </a:r>
            <a:endParaRPr kumimoji="1" lang="en-US" altLang="ja-JP" b="1"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b="1" kern="100" dirty="0">
                <a:latin typeface="+mn-ea"/>
                <a:cs typeface="Times New Roman" panose="02020603050405020304" pitchFamily="18" charset="0"/>
              </a:rPr>
              <a:t>食事の際に普通型車椅子に座っているとき、体動や急な立ち上がりが多く、ヒヤリハットが多発していた。</a:t>
            </a:r>
            <a:endParaRPr kumimoji="1" lang="en-US" altLang="ja-JP" b="1"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b="1" kern="100" dirty="0">
                <a:latin typeface="+mn-ea"/>
                <a:cs typeface="Times New Roman" panose="02020603050405020304" pitchFamily="18" charset="0"/>
              </a:rPr>
              <a:t>車椅子を見てみると、座面部分が古くなっており、たわんでいた。</a:t>
            </a:r>
            <a:endParaRPr kumimoji="1" lang="en-US" altLang="ja-JP" b="1"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b="1" kern="100" dirty="0">
                <a:latin typeface="+mn-ea"/>
                <a:cs typeface="Times New Roman" panose="02020603050405020304" pitchFamily="18" charset="0"/>
              </a:rPr>
              <a:t>車椅子に座っている様子を観察すると、浅く座っており、非常に座りにくそうだった。</a:t>
            </a:r>
            <a:endParaRPr kumimoji="1" lang="en-US" altLang="ja-JP" b="1" kern="100" dirty="0">
              <a:latin typeface="+mn-ea"/>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EE499EB0-B882-462A-AC9E-826289C4B183}"/>
              </a:ext>
            </a:extLst>
          </p:cNvPr>
          <p:cNvSpPr txBox="1"/>
          <p:nvPr/>
        </p:nvSpPr>
        <p:spPr>
          <a:xfrm>
            <a:off x="380492" y="6273316"/>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pic>
        <p:nvPicPr>
          <p:cNvPr id="10" name="図 9">
            <a:extLst>
              <a:ext uri="{FF2B5EF4-FFF2-40B4-BE49-F238E27FC236}">
                <a16:creationId xmlns:a16="http://schemas.microsoft.com/office/drawing/2014/main" id="{62C3235A-A6E4-45EF-A0F9-BCC2AB277C4B}"/>
              </a:ext>
            </a:extLst>
          </p:cNvPr>
          <p:cNvPicPr>
            <a:picLocks noChangeAspect="1"/>
          </p:cNvPicPr>
          <p:nvPr/>
        </p:nvPicPr>
        <p:blipFill>
          <a:blip r:embed="rId2"/>
          <a:stretch>
            <a:fillRect/>
          </a:stretch>
        </p:blipFill>
        <p:spPr>
          <a:xfrm>
            <a:off x="5896303" y="652971"/>
            <a:ext cx="3808731" cy="3427063"/>
          </a:xfrm>
          <a:prstGeom prst="rect">
            <a:avLst/>
          </a:prstGeom>
        </p:spPr>
      </p:pic>
      <p:sp>
        <p:nvSpPr>
          <p:cNvPr id="11" name="正方形/長方形 10">
            <a:extLst>
              <a:ext uri="{FF2B5EF4-FFF2-40B4-BE49-F238E27FC236}">
                <a16:creationId xmlns:a16="http://schemas.microsoft.com/office/drawing/2014/main" id="{FE3F68DA-0407-4864-A6F8-1A97BF3E245D}"/>
              </a:ext>
            </a:extLst>
          </p:cNvPr>
          <p:cNvSpPr/>
          <p:nvPr/>
        </p:nvSpPr>
        <p:spPr>
          <a:xfrm>
            <a:off x="7404538" y="94171"/>
            <a:ext cx="2300496" cy="369332"/>
          </a:xfrm>
          <a:prstGeom prst="rect">
            <a:avLst/>
          </a:prstGeom>
          <a:solidFill>
            <a:srgbClr val="FFFF99"/>
          </a:solidFill>
        </p:spPr>
        <p:txBody>
          <a:bodyPr wrap="square" rtlCol="0" anchor="ctr">
            <a:noAutofit/>
          </a:bodyPr>
          <a:lstStyle/>
          <a:p>
            <a:pPr algn="r">
              <a:lnSpc>
                <a:spcPts val="2000"/>
              </a:lnSpc>
            </a:pPr>
            <a:r>
              <a:rPr kumimoji="1" lang="ja-JP" altLang="en-US" b="1" dirty="0"/>
              <a:t>　検討タイム（</a:t>
            </a:r>
            <a:r>
              <a:rPr kumimoji="1" lang="en-US" altLang="ja-JP" b="1" dirty="0"/>
              <a:t>5</a:t>
            </a:r>
            <a:r>
              <a:rPr kumimoji="1" lang="ja-JP" altLang="en-US" b="1" dirty="0"/>
              <a:t>分）</a:t>
            </a:r>
          </a:p>
        </p:txBody>
      </p:sp>
      <p:pic>
        <p:nvPicPr>
          <p:cNvPr id="12" name="グラフィックス 11" descr="電球と歯車">
            <a:extLst>
              <a:ext uri="{FF2B5EF4-FFF2-40B4-BE49-F238E27FC236}">
                <a16:creationId xmlns:a16="http://schemas.microsoft.com/office/drawing/2014/main" id="{4241E9DA-B5CE-48CD-BD4F-E276786D840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42812" y="127063"/>
            <a:ext cx="298800" cy="298800"/>
          </a:xfrm>
          <a:prstGeom prst="rect">
            <a:avLst/>
          </a:prstGeom>
        </p:spPr>
      </p:pic>
    </p:spTree>
    <p:extLst>
      <p:ext uri="{BB962C8B-B14F-4D97-AF65-F5344CB8AC3E}">
        <p14:creationId xmlns:p14="http://schemas.microsoft.com/office/powerpoint/2010/main" val="479272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564F7-36B9-4926-8911-0203330CA129}"/>
              </a:ext>
            </a:extLst>
          </p:cNvPr>
          <p:cNvSpPr>
            <a:spLocks noGrp="1"/>
          </p:cNvSpPr>
          <p:nvPr>
            <p:ph type="title"/>
          </p:nvPr>
        </p:nvSpPr>
        <p:spPr/>
        <p:txBody>
          <a:bodyPr/>
          <a:lstStyle/>
          <a:p>
            <a:r>
              <a:rPr kumimoji="1" lang="ja-JP" altLang="en-US" dirty="0"/>
              <a:t>　事例</a:t>
            </a:r>
            <a:r>
              <a:rPr lang="ja-JP" altLang="en-US" dirty="0"/>
              <a:t>ワーク</a:t>
            </a:r>
            <a:r>
              <a:rPr lang="en-US" altLang="ja-JP" dirty="0"/>
              <a:t>Ⅰ</a:t>
            </a:r>
            <a:r>
              <a:rPr lang="ja-JP" altLang="en-US" dirty="0"/>
              <a:t>の解説①　施設で実施されたシーティング</a:t>
            </a:r>
            <a:endParaRPr kumimoji="1" lang="ja-JP" altLang="en-US" dirty="0"/>
          </a:p>
        </p:txBody>
      </p:sp>
      <p:sp>
        <p:nvSpPr>
          <p:cNvPr id="3" name="テキスト プレースホルダー 2">
            <a:extLst>
              <a:ext uri="{FF2B5EF4-FFF2-40B4-BE49-F238E27FC236}">
                <a16:creationId xmlns:a16="http://schemas.microsoft.com/office/drawing/2014/main" id="{EB62F8D5-EDA5-4BF4-A548-9CECFE930EAD}"/>
              </a:ext>
            </a:extLst>
          </p:cNvPr>
          <p:cNvSpPr>
            <a:spLocks noGrp="1"/>
          </p:cNvSpPr>
          <p:nvPr>
            <p:ph type="body" sz="quarter" idx="13"/>
          </p:nvPr>
        </p:nvSpPr>
        <p:spPr>
          <a:xfrm>
            <a:off x="200025" y="586042"/>
            <a:ext cx="9505950" cy="588778"/>
          </a:xfrm>
        </p:spPr>
        <p:txBody>
          <a:bodyPr/>
          <a:lstStyle/>
          <a:p>
            <a:r>
              <a:rPr kumimoji="1" lang="ja-JP" altLang="en-US" sz="1800" dirty="0">
                <a:latin typeface="+mn-ea"/>
              </a:rPr>
              <a:t>車椅子の座面（シート）部分がたわんでいることに気づいた介護職員</a:t>
            </a:r>
            <a:r>
              <a:rPr kumimoji="1" lang="en-US" altLang="ja-JP" sz="1800" dirty="0">
                <a:latin typeface="+mn-ea"/>
              </a:rPr>
              <a:t>A</a:t>
            </a:r>
            <a:r>
              <a:rPr kumimoji="1" lang="ja-JP" altLang="en-US" sz="1800" dirty="0">
                <a:latin typeface="+mn-ea"/>
              </a:rPr>
              <a:t>さんと</a:t>
            </a:r>
            <a:r>
              <a:rPr lang="zh-TW" altLang="en-US" dirty="0">
                <a:latin typeface="+mn-ea"/>
              </a:rPr>
              <a:t>機能訓練指導員</a:t>
            </a:r>
            <a:r>
              <a:rPr lang="ja-JP" altLang="en-US" dirty="0">
                <a:latin typeface="+mn-ea"/>
              </a:rPr>
              <a:t>は、</a:t>
            </a:r>
            <a:br>
              <a:rPr lang="en-US" altLang="ja-JP" dirty="0">
                <a:latin typeface="+mn-ea"/>
              </a:rPr>
            </a:br>
            <a:r>
              <a:rPr lang="ja-JP" altLang="en-US" dirty="0">
                <a:latin typeface="+mn-ea"/>
              </a:rPr>
              <a:t>たわんだシートに座ることによって体が不安定になっているのではないか、と考えました。</a:t>
            </a:r>
          </a:p>
        </p:txBody>
      </p:sp>
      <p:sp>
        <p:nvSpPr>
          <p:cNvPr id="5" name="矢印: 五方向 4">
            <a:extLst>
              <a:ext uri="{FF2B5EF4-FFF2-40B4-BE49-F238E27FC236}">
                <a16:creationId xmlns:a16="http://schemas.microsoft.com/office/drawing/2014/main" id="{3E69713F-E215-4614-8C0F-7E405DADC831}"/>
              </a:ext>
            </a:extLst>
          </p:cNvPr>
          <p:cNvSpPr/>
          <p:nvPr/>
        </p:nvSpPr>
        <p:spPr>
          <a:xfrm>
            <a:off x="202084" y="1545552"/>
            <a:ext cx="2160000" cy="508228"/>
          </a:xfrm>
          <a:prstGeom prst="homePlate">
            <a:avLst>
              <a:gd name="adj" fmla="val 26999"/>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sz="1600" b="1">
                <a:solidFill>
                  <a:schemeClr val="bg1"/>
                </a:solidFill>
              </a:rPr>
              <a:t>シーティング実施の</a:t>
            </a:r>
            <a:endParaRPr kumimoji="1" lang="en-US" altLang="ja-JP" sz="1600" b="1">
              <a:solidFill>
                <a:schemeClr val="bg1"/>
              </a:solidFill>
            </a:endParaRPr>
          </a:p>
          <a:p>
            <a:pPr algn="ctr">
              <a:lnSpc>
                <a:spcPts val="2000"/>
              </a:lnSpc>
            </a:pPr>
            <a:r>
              <a:rPr kumimoji="1" lang="ja-JP" altLang="en-US" sz="1600" b="1">
                <a:solidFill>
                  <a:schemeClr val="bg1"/>
                </a:solidFill>
              </a:rPr>
              <a:t>必要性検討</a:t>
            </a:r>
          </a:p>
        </p:txBody>
      </p:sp>
      <p:sp>
        <p:nvSpPr>
          <p:cNvPr id="7" name="矢印: 五方向 6">
            <a:extLst>
              <a:ext uri="{FF2B5EF4-FFF2-40B4-BE49-F238E27FC236}">
                <a16:creationId xmlns:a16="http://schemas.microsoft.com/office/drawing/2014/main" id="{9427FFA1-61B9-46AA-A7D6-13783F831111}"/>
              </a:ext>
            </a:extLst>
          </p:cNvPr>
          <p:cNvSpPr/>
          <p:nvPr/>
        </p:nvSpPr>
        <p:spPr>
          <a:xfrm>
            <a:off x="2693168" y="1545552"/>
            <a:ext cx="2160000" cy="508228"/>
          </a:xfrm>
          <a:prstGeom prst="homePlate">
            <a:avLst>
              <a:gd name="adj" fmla="val 28180"/>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sz="1600" b="1" dirty="0">
                <a:solidFill>
                  <a:schemeClr val="bg1"/>
                </a:solidFill>
              </a:rPr>
              <a:t>シーティング実施に</a:t>
            </a:r>
            <a:endParaRPr kumimoji="1" lang="en-US" altLang="ja-JP" sz="1600" b="1" dirty="0">
              <a:solidFill>
                <a:schemeClr val="bg1"/>
              </a:solidFill>
            </a:endParaRPr>
          </a:p>
          <a:p>
            <a:pPr algn="ctr">
              <a:lnSpc>
                <a:spcPts val="2000"/>
              </a:lnSpc>
            </a:pPr>
            <a:r>
              <a:rPr kumimoji="1" lang="ja-JP" altLang="en-US" sz="1600" b="1" dirty="0">
                <a:solidFill>
                  <a:schemeClr val="bg1"/>
                </a:solidFill>
              </a:rPr>
              <a:t>向けたアセスメント</a:t>
            </a:r>
          </a:p>
        </p:txBody>
      </p:sp>
      <p:sp>
        <p:nvSpPr>
          <p:cNvPr id="9" name="正方形/長方形 8">
            <a:extLst>
              <a:ext uri="{FF2B5EF4-FFF2-40B4-BE49-F238E27FC236}">
                <a16:creationId xmlns:a16="http://schemas.microsoft.com/office/drawing/2014/main" id="{7E636997-E5D1-4166-824F-6E88330605FB}"/>
              </a:ext>
            </a:extLst>
          </p:cNvPr>
          <p:cNvSpPr/>
          <p:nvPr/>
        </p:nvSpPr>
        <p:spPr>
          <a:xfrm>
            <a:off x="200025" y="2183843"/>
            <a:ext cx="2160000" cy="114999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dirty="0">
                <a:latin typeface="+mn-ea"/>
              </a:rPr>
              <a:t>車椅子に座って食事をとっているとき、体動が多いことに、</a:t>
            </a:r>
            <a:r>
              <a:rPr kumimoji="1" lang="ja-JP" altLang="en-US" sz="1600" b="1" dirty="0">
                <a:solidFill>
                  <a:schemeClr val="accent1"/>
                </a:solidFill>
                <a:latin typeface="+mn-ea"/>
              </a:rPr>
              <a:t>介護職員</a:t>
            </a:r>
            <a:r>
              <a:rPr kumimoji="1" lang="en-US" altLang="ja-JP" sz="1600" b="1" dirty="0">
                <a:solidFill>
                  <a:schemeClr val="accent1"/>
                </a:solidFill>
                <a:latin typeface="+mn-ea"/>
              </a:rPr>
              <a:t>A</a:t>
            </a:r>
            <a:r>
              <a:rPr kumimoji="1" lang="ja-JP" altLang="en-US" sz="1600" b="1" dirty="0">
                <a:solidFill>
                  <a:schemeClr val="accent1"/>
                </a:solidFill>
                <a:latin typeface="+mn-ea"/>
              </a:rPr>
              <a:t>さんが気づいた。</a:t>
            </a:r>
          </a:p>
        </p:txBody>
      </p:sp>
      <p:sp>
        <p:nvSpPr>
          <p:cNvPr id="10" name="正方形/長方形 9">
            <a:extLst>
              <a:ext uri="{FF2B5EF4-FFF2-40B4-BE49-F238E27FC236}">
                <a16:creationId xmlns:a16="http://schemas.microsoft.com/office/drawing/2014/main" id="{8645B6C8-7919-4679-87C2-F62DD64B2881}"/>
              </a:ext>
            </a:extLst>
          </p:cNvPr>
          <p:cNvSpPr/>
          <p:nvPr/>
        </p:nvSpPr>
        <p:spPr>
          <a:xfrm>
            <a:off x="200025" y="3694225"/>
            <a:ext cx="2160000" cy="8385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dirty="0">
                <a:latin typeface="+mn-ea"/>
              </a:rPr>
              <a:t>介護職員</a:t>
            </a:r>
            <a:r>
              <a:rPr kumimoji="1" lang="en-US" altLang="ja-JP" sz="1600" dirty="0">
                <a:latin typeface="+mn-ea"/>
              </a:rPr>
              <a:t>A</a:t>
            </a:r>
            <a:r>
              <a:rPr kumimoji="1" lang="ja-JP" altLang="en-US" sz="1600" dirty="0">
                <a:latin typeface="+mn-ea"/>
              </a:rPr>
              <a:t>さんは、その状況を</a:t>
            </a:r>
            <a:r>
              <a:rPr kumimoji="1" lang="ja-JP" altLang="en-US" sz="1600" b="1" dirty="0">
                <a:solidFill>
                  <a:schemeClr val="accent1"/>
                </a:solidFill>
                <a:latin typeface="+mn-ea"/>
              </a:rPr>
              <a:t>機能訓練指導員に相談。</a:t>
            </a:r>
          </a:p>
        </p:txBody>
      </p:sp>
      <p:sp>
        <p:nvSpPr>
          <p:cNvPr id="11" name="正方形/長方形 10">
            <a:extLst>
              <a:ext uri="{FF2B5EF4-FFF2-40B4-BE49-F238E27FC236}">
                <a16:creationId xmlns:a16="http://schemas.microsoft.com/office/drawing/2014/main" id="{CD420772-0413-4E03-A248-A0043FC90EC2}"/>
              </a:ext>
            </a:extLst>
          </p:cNvPr>
          <p:cNvSpPr/>
          <p:nvPr/>
        </p:nvSpPr>
        <p:spPr>
          <a:xfrm>
            <a:off x="2693168" y="2183843"/>
            <a:ext cx="2148099" cy="1721407"/>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en-US" altLang="ja-JP" sz="1600" dirty="0">
                <a:latin typeface="+mn-ea"/>
              </a:rPr>
              <a:t>A</a:t>
            </a:r>
            <a:r>
              <a:rPr kumimoji="1" lang="ja-JP" altLang="en-US" sz="1600" dirty="0">
                <a:latin typeface="+mn-ea"/>
              </a:rPr>
              <a:t>さんは、車椅子が古く、</a:t>
            </a:r>
            <a:r>
              <a:rPr kumimoji="1" lang="ja-JP" altLang="en-US" sz="1600" b="1" dirty="0">
                <a:solidFill>
                  <a:schemeClr val="accent1"/>
                </a:solidFill>
                <a:latin typeface="+mn-ea"/>
              </a:rPr>
              <a:t>座面のシートがたわんでいることに気づいた。</a:t>
            </a:r>
            <a:r>
              <a:rPr kumimoji="1" lang="ja-JP" altLang="en-US" sz="1600" dirty="0">
                <a:latin typeface="+mn-ea"/>
              </a:rPr>
              <a:t>機能訓練指導員は、</a:t>
            </a:r>
            <a:r>
              <a:rPr kumimoji="1" lang="ja-JP" altLang="en-US" sz="1600" b="1" dirty="0">
                <a:solidFill>
                  <a:schemeClr val="accent1"/>
                </a:solidFill>
                <a:latin typeface="+mn-ea"/>
              </a:rPr>
              <a:t>たわんだシートによって体が不安定になっているのではないか、と考えた。</a:t>
            </a:r>
          </a:p>
        </p:txBody>
      </p:sp>
      <p:cxnSp>
        <p:nvCxnSpPr>
          <p:cNvPr id="16" name="直線矢印コネクタ 15">
            <a:extLst>
              <a:ext uri="{FF2B5EF4-FFF2-40B4-BE49-F238E27FC236}">
                <a16:creationId xmlns:a16="http://schemas.microsoft.com/office/drawing/2014/main" id="{531C49F3-AFA3-4A52-A606-628BE8E82F6A}"/>
              </a:ext>
            </a:extLst>
          </p:cNvPr>
          <p:cNvCxnSpPr>
            <a:cxnSpLocks/>
            <a:stCxn id="9" idx="2"/>
            <a:endCxn id="10" idx="0"/>
          </p:cNvCxnSpPr>
          <p:nvPr/>
        </p:nvCxnSpPr>
        <p:spPr>
          <a:xfrm>
            <a:off x="1280025" y="3333836"/>
            <a:ext cx="0" cy="36038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51EB4485-ABD5-49EF-B51F-FBD8B7C6D7BC}"/>
              </a:ext>
            </a:extLst>
          </p:cNvPr>
          <p:cNvCxnSpPr>
            <a:cxnSpLocks/>
            <a:stCxn id="11" idx="2"/>
            <a:endCxn id="31" idx="0"/>
          </p:cNvCxnSpPr>
          <p:nvPr/>
        </p:nvCxnSpPr>
        <p:spPr>
          <a:xfrm flipH="1">
            <a:off x="3763747" y="3905250"/>
            <a:ext cx="3471" cy="20848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B2A447D-7888-4CF1-B54A-630F80078A99}"/>
              </a:ext>
            </a:extLst>
          </p:cNvPr>
          <p:cNvSpPr txBox="1"/>
          <p:nvPr/>
        </p:nvSpPr>
        <p:spPr>
          <a:xfrm>
            <a:off x="380492" y="6273316"/>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
        <p:nvSpPr>
          <p:cNvPr id="31" name="正方形/長方形 30">
            <a:extLst>
              <a:ext uri="{FF2B5EF4-FFF2-40B4-BE49-F238E27FC236}">
                <a16:creationId xmlns:a16="http://schemas.microsoft.com/office/drawing/2014/main" id="{9DF98FE5-D7FF-4A03-8784-11FB3F081B46}"/>
              </a:ext>
            </a:extLst>
          </p:cNvPr>
          <p:cNvSpPr/>
          <p:nvPr/>
        </p:nvSpPr>
        <p:spPr>
          <a:xfrm>
            <a:off x="2683747" y="4113734"/>
            <a:ext cx="2160000" cy="1041042"/>
          </a:xfrm>
          <a:prstGeom prst="rect">
            <a:avLst/>
          </a:prstGeom>
          <a:noFill/>
          <a:ln>
            <a:solidFill>
              <a:schemeClr val="tx1"/>
            </a:solidFill>
          </a:ln>
        </p:spPr>
        <p:txBody>
          <a:bodyPr wrap="square" anchor="ctr">
            <a:noAutofit/>
          </a:bodyPr>
          <a:lstStyle/>
          <a:p>
            <a:pPr algn="l">
              <a:spcAft>
                <a:spcPts val="600"/>
              </a:spcAft>
            </a:pPr>
            <a:r>
              <a:rPr kumimoji="1" lang="en-US" altLang="ja-JP" sz="1600" dirty="0">
                <a:latin typeface="+mn-ea"/>
              </a:rPr>
              <a:t>A</a:t>
            </a:r>
            <a:r>
              <a:rPr kumimoji="1" lang="ja-JP" altLang="en-US" sz="1600" dirty="0">
                <a:latin typeface="+mn-ea"/>
              </a:rPr>
              <a:t>さんは、一部介助であれば椅子に移乗することが可能と機能訓練指導員よりアドバイスを受けた。</a:t>
            </a:r>
            <a:endParaRPr kumimoji="1" lang="en-US" altLang="ja-JP" sz="1600" dirty="0">
              <a:latin typeface="+mn-ea"/>
            </a:endParaRPr>
          </a:p>
        </p:txBody>
      </p:sp>
      <p:pic>
        <p:nvPicPr>
          <p:cNvPr id="6" name="グラフィックス 5" descr="役員室 単色塗りつぶし">
            <a:extLst>
              <a:ext uri="{FF2B5EF4-FFF2-40B4-BE49-F238E27FC236}">
                <a16:creationId xmlns:a16="http://schemas.microsoft.com/office/drawing/2014/main" id="{1F6196BC-87D4-4D95-9A43-9E9BF4652D0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6230" y="3979827"/>
            <a:ext cx="995108" cy="995108"/>
          </a:xfrm>
          <a:prstGeom prst="rect">
            <a:avLst/>
          </a:prstGeom>
        </p:spPr>
      </p:pic>
      <p:pic>
        <p:nvPicPr>
          <p:cNvPr id="13" name="グラフィックス 12" descr="ライト: オン 単色塗りつぶし">
            <a:extLst>
              <a:ext uri="{FF2B5EF4-FFF2-40B4-BE49-F238E27FC236}">
                <a16:creationId xmlns:a16="http://schemas.microsoft.com/office/drawing/2014/main" id="{097437CB-29A8-40B1-98F6-CF8D4257BAB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75231">
            <a:off x="1792431" y="2968373"/>
            <a:ext cx="553854" cy="553854"/>
          </a:xfrm>
          <a:prstGeom prst="rect">
            <a:avLst/>
          </a:prstGeom>
        </p:spPr>
      </p:pic>
      <p:sp>
        <p:nvSpPr>
          <p:cNvPr id="28" name="正方形/長方形 27">
            <a:extLst>
              <a:ext uri="{FF2B5EF4-FFF2-40B4-BE49-F238E27FC236}">
                <a16:creationId xmlns:a16="http://schemas.microsoft.com/office/drawing/2014/main" id="{7E636997-E5D1-4166-824F-6E88330605FB}"/>
              </a:ext>
            </a:extLst>
          </p:cNvPr>
          <p:cNvSpPr/>
          <p:nvPr/>
        </p:nvSpPr>
        <p:spPr>
          <a:xfrm>
            <a:off x="195971" y="4911772"/>
            <a:ext cx="2160000" cy="1267896"/>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en-US" altLang="ja-JP" sz="1600" dirty="0">
                <a:latin typeface="+mn-ea"/>
              </a:rPr>
              <a:t>A</a:t>
            </a:r>
            <a:r>
              <a:rPr kumimoji="1" lang="ja-JP" altLang="en-US" sz="1600" dirty="0">
                <a:latin typeface="+mn-ea"/>
              </a:rPr>
              <a:t>さんは、機能訓練指導員とともに</a:t>
            </a:r>
            <a:r>
              <a:rPr kumimoji="1" lang="ja-JP" altLang="en-US" sz="1600" b="1" dirty="0">
                <a:solidFill>
                  <a:schemeClr val="accent1"/>
                </a:solidFill>
                <a:latin typeface="+mn-ea"/>
              </a:rPr>
              <a:t>なぜ車椅子に座っているときになぜ体動が多いのか考えた。</a:t>
            </a:r>
          </a:p>
        </p:txBody>
      </p:sp>
      <p:cxnSp>
        <p:nvCxnSpPr>
          <p:cNvPr id="33" name="コネクタ: カギ線 22">
            <a:extLst>
              <a:ext uri="{FF2B5EF4-FFF2-40B4-BE49-F238E27FC236}">
                <a16:creationId xmlns:a16="http://schemas.microsoft.com/office/drawing/2014/main" id="{CCBFCE16-0775-47B4-BD92-94CA3FB6D93D}"/>
              </a:ext>
            </a:extLst>
          </p:cNvPr>
          <p:cNvCxnSpPr>
            <a:cxnSpLocks/>
            <a:stCxn id="28" idx="3"/>
            <a:endCxn id="11" idx="1"/>
          </p:cNvCxnSpPr>
          <p:nvPr/>
        </p:nvCxnSpPr>
        <p:spPr>
          <a:xfrm flipV="1">
            <a:off x="2355971" y="3044547"/>
            <a:ext cx="337197" cy="2501173"/>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531C49F3-AFA3-4A52-A606-628BE8E82F6A}"/>
              </a:ext>
            </a:extLst>
          </p:cNvPr>
          <p:cNvCxnSpPr>
            <a:cxnSpLocks/>
            <a:endCxn id="28" idx="0"/>
          </p:cNvCxnSpPr>
          <p:nvPr/>
        </p:nvCxnSpPr>
        <p:spPr>
          <a:xfrm>
            <a:off x="1275971" y="4544727"/>
            <a:ext cx="0" cy="36704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E8947758-4CBB-4395-B4EC-E3C56A527AD9}"/>
              </a:ext>
            </a:extLst>
          </p:cNvPr>
          <p:cNvSpPr/>
          <p:nvPr/>
        </p:nvSpPr>
        <p:spPr>
          <a:xfrm>
            <a:off x="2681267" y="5363259"/>
            <a:ext cx="2160000" cy="816410"/>
          </a:xfrm>
          <a:prstGeom prst="rect">
            <a:avLst/>
          </a:prstGeom>
          <a:noFill/>
          <a:ln>
            <a:solidFill>
              <a:schemeClr val="tx1"/>
            </a:solidFill>
          </a:ln>
        </p:spPr>
        <p:txBody>
          <a:bodyPr wrap="square" anchor="ctr">
            <a:noAutofit/>
          </a:bodyPr>
          <a:lstStyle/>
          <a:p>
            <a:pPr algn="l">
              <a:spcAft>
                <a:spcPts val="600"/>
              </a:spcAft>
            </a:pPr>
            <a:r>
              <a:rPr kumimoji="1" lang="ja-JP" altLang="en-US" sz="1600" dirty="0">
                <a:latin typeface="+mn-ea"/>
              </a:rPr>
              <a:t>椅子に座ってもらったところ、座位姿勢が安定していた。</a:t>
            </a:r>
            <a:endParaRPr kumimoji="1" lang="en-US" altLang="ja-JP" sz="1600" dirty="0">
              <a:latin typeface="+mn-ea"/>
            </a:endParaRPr>
          </a:p>
        </p:txBody>
      </p:sp>
      <p:cxnSp>
        <p:nvCxnSpPr>
          <p:cNvPr id="49" name="直線矢印コネクタ 48">
            <a:extLst>
              <a:ext uri="{FF2B5EF4-FFF2-40B4-BE49-F238E27FC236}">
                <a16:creationId xmlns:a16="http://schemas.microsoft.com/office/drawing/2014/main" id="{54844DA8-429F-4C8E-AC64-928B0409B796}"/>
              </a:ext>
            </a:extLst>
          </p:cNvPr>
          <p:cNvCxnSpPr>
            <a:cxnSpLocks/>
            <a:stCxn id="31" idx="2"/>
            <a:endCxn id="43" idx="0"/>
          </p:cNvCxnSpPr>
          <p:nvPr/>
        </p:nvCxnSpPr>
        <p:spPr>
          <a:xfrm flipH="1">
            <a:off x="3761267" y="5154776"/>
            <a:ext cx="2480" cy="20848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21065910-C735-4956-8CCE-DAC7B73F04C5}"/>
              </a:ext>
            </a:extLst>
          </p:cNvPr>
          <p:cNvPicPr>
            <a:picLocks noChangeAspect="1"/>
          </p:cNvPicPr>
          <p:nvPr/>
        </p:nvPicPr>
        <p:blipFill>
          <a:blip r:embed="rId6"/>
          <a:stretch>
            <a:fillRect/>
          </a:stretch>
        </p:blipFill>
        <p:spPr>
          <a:xfrm>
            <a:off x="4968550" y="1545553"/>
            <a:ext cx="4735366" cy="4634116"/>
          </a:xfrm>
          <a:prstGeom prst="rect">
            <a:avLst/>
          </a:prstGeom>
        </p:spPr>
      </p:pic>
    </p:spTree>
    <p:extLst>
      <p:ext uri="{BB962C8B-B14F-4D97-AF65-F5344CB8AC3E}">
        <p14:creationId xmlns:p14="http://schemas.microsoft.com/office/powerpoint/2010/main" val="1899215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564F7-36B9-4926-8911-0203330CA129}"/>
              </a:ext>
            </a:extLst>
          </p:cNvPr>
          <p:cNvSpPr>
            <a:spLocks noGrp="1"/>
          </p:cNvSpPr>
          <p:nvPr>
            <p:ph type="title"/>
          </p:nvPr>
        </p:nvSpPr>
        <p:spPr/>
        <p:txBody>
          <a:bodyPr/>
          <a:lstStyle/>
          <a:p>
            <a:r>
              <a:rPr kumimoji="1" lang="ja-JP" altLang="en-US" dirty="0"/>
              <a:t>　事例</a:t>
            </a:r>
            <a:r>
              <a:rPr lang="ja-JP" altLang="en-US" dirty="0"/>
              <a:t>ワーク</a:t>
            </a:r>
            <a:r>
              <a:rPr lang="en-US" altLang="ja-JP" dirty="0"/>
              <a:t>Ⅰ</a:t>
            </a:r>
            <a:r>
              <a:rPr lang="ja-JP" altLang="en-US" dirty="0"/>
              <a:t>の解説①　施設で実施されたシーティング　続き</a:t>
            </a:r>
            <a:endParaRPr kumimoji="1" lang="ja-JP" altLang="en-US" dirty="0"/>
          </a:p>
        </p:txBody>
      </p:sp>
      <p:sp>
        <p:nvSpPr>
          <p:cNvPr id="3" name="テキスト プレースホルダー 2">
            <a:extLst>
              <a:ext uri="{FF2B5EF4-FFF2-40B4-BE49-F238E27FC236}">
                <a16:creationId xmlns:a16="http://schemas.microsoft.com/office/drawing/2014/main" id="{EB62F8D5-EDA5-4BF4-A548-9CECFE930EAD}"/>
              </a:ext>
            </a:extLst>
          </p:cNvPr>
          <p:cNvSpPr>
            <a:spLocks noGrp="1"/>
          </p:cNvSpPr>
          <p:nvPr>
            <p:ph type="body" sz="quarter" idx="13"/>
          </p:nvPr>
        </p:nvSpPr>
        <p:spPr>
          <a:xfrm>
            <a:off x="200025" y="586041"/>
            <a:ext cx="9505950" cy="850067"/>
          </a:xfrm>
        </p:spPr>
        <p:txBody>
          <a:bodyPr/>
          <a:lstStyle/>
          <a:p>
            <a:r>
              <a:rPr lang="ja-JP" altLang="en-US" dirty="0">
                <a:latin typeface="+mn-ea"/>
              </a:rPr>
              <a:t>座面がたわんだ古い車椅子から椅子に座り変えることによって、食事中に立ち上がる場面が少なくなりました。また、移乗動作を継続することで筋力向上しました。</a:t>
            </a:r>
          </a:p>
        </p:txBody>
      </p:sp>
      <p:sp>
        <p:nvSpPr>
          <p:cNvPr id="6" name="矢印: 五方向 5">
            <a:extLst>
              <a:ext uri="{FF2B5EF4-FFF2-40B4-BE49-F238E27FC236}">
                <a16:creationId xmlns:a16="http://schemas.microsoft.com/office/drawing/2014/main" id="{7E3B1EF7-F9C8-4C48-9F93-9C8973E5D657}"/>
              </a:ext>
            </a:extLst>
          </p:cNvPr>
          <p:cNvSpPr/>
          <p:nvPr/>
        </p:nvSpPr>
        <p:spPr>
          <a:xfrm>
            <a:off x="2646592" y="1545552"/>
            <a:ext cx="2248368" cy="508227"/>
          </a:xfrm>
          <a:prstGeom prst="homePlate">
            <a:avLst>
              <a:gd name="adj" fmla="val 31128"/>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sz="1600" b="1" dirty="0">
                <a:solidFill>
                  <a:schemeClr val="bg1"/>
                </a:solidFill>
              </a:rPr>
              <a:t>効果検証</a:t>
            </a:r>
            <a:endParaRPr kumimoji="1" lang="en-US" altLang="ja-JP" sz="1600" b="1" dirty="0">
              <a:solidFill>
                <a:schemeClr val="bg1"/>
              </a:solidFill>
            </a:endParaRPr>
          </a:p>
          <a:p>
            <a:pPr algn="ctr">
              <a:lnSpc>
                <a:spcPts val="2000"/>
              </a:lnSpc>
            </a:pPr>
            <a:r>
              <a:rPr kumimoji="1" lang="ja-JP" altLang="en-US" sz="1600" b="1" dirty="0">
                <a:solidFill>
                  <a:schemeClr val="bg1"/>
                </a:solidFill>
              </a:rPr>
              <a:t>継続的な観察</a:t>
            </a:r>
            <a:endParaRPr kumimoji="1" lang="en-US" altLang="ja-JP" sz="1600" b="1" dirty="0">
              <a:solidFill>
                <a:schemeClr val="bg1"/>
              </a:solidFill>
            </a:endParaRPr>
          </a:p>
        </p:txBody>
      </p:sp>
      <p:sp>
        <p:nvSpPr>
          <p:cNvPr id="8" name="矢印: 五方向 7">
            <a:extLst>
              <a:ext uri="{FF2B5EF4-FFF2-40B4-BE49-F238E27FC236}">
                <a16:creationId xmlns:a16="http://schemas.microsoft.com/office/drawing/2014/main" id="{E3F73653-04E8-4470-92C9-3D755303F8E5}"/>
              </a:ext>
            </a:extLst>
          </p:cNvPr>
          <p:cNvSpPr/>
          <p:nvPr/>
        </p:nvSpPr>
        <p:spPr>
          <a:xfrm>
            <a:off x="199555" y="1545553"/>
            <a:ext cx="2248369" cy="508228"/>
          </a:xfrm>
          <a:prstGeom prst="homePlate">
            <a:avLst>
              <a:gd name="adj" fmla="val 36526"/>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sz="1600" b="1">
                <a:solidFill>
                  <a:schemeClr val="bg1"/>
                </a:solidFill>
              </a:rPr>
              <a:t>アセスメントに基づいた</a:t>
            </a:r>
            <a:endParaRPr kumimoji="1" lang="en-US" altLang="ja-JP" sz="1600" b="1">
              <a:solidFill>
                <a:schemeClr val="bg1"/>
              </a:solidFill>
            </a:endParaRPr>
          </a:p>
          <a:p>
            <a:pPr algn="ctr">
              <a:lnSpc>
                <a:spcPts val="2000"/>
              </a:lnSpc>
            </a:pPr>
            <a:r>
              <a:rPr kumimoji="1" lang="ja-JP" altLang="en-US" sz="1600" b="1">
                <a:solidFill>
                  <a:schemeClr val="bg1"/>
                </a:solidFill>
              </a:rPr>
              <a:t>シーティングの実施</a:t>
            </a:r>
            <a:endParaRPr kumimoji="1" lang="en-US" altLang="ja-JP" sz="1600" b="1">
              <a:solidFill>
                <a:schemeClr val="bg1"/>
              </a:solidFill>
            </a:endParaRPr>
          </a:p>
        </p:txBody>
      </p:sp>
      <p:sp>
        <p:nvSpPr>
          <p:cNvPr id="13" name="正方形/長方形 12">
            <a:extLst>
              <a:ext uri="{FF2B5EF4-FFF2-40B4-BE49-F238E27FC236}">
                <a16:creationId xmlns:a16="http://schemas.microsoft.com/office/drawing/2014/main" id="{5F205E6A-29F9-4B1D-833D-5BF4111C3F61}"/>
              </a:ext>
            </a:extLst>
          </p:cNvPr>
          <p:cNvSpPr/>
          <p:nvPr/>
        </p:nvSpPr>
        <p:spPr>
          <a:xfrm>
            <a:off x="199556" y="5257799"/>
            <a:ext cx="2160000" cy="862899"/>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b="1" dirty="0">
                <a:solidFill>
                  <a:schemeClr val="accent1"/>
                </a:solidFill>
                <a:latin typeface="+mn-ea"/>
              </a:rPr>
              <a:t>椅子での食事の様子を観察する</a:t>
            </a:r>
            <a:r>
              <a:rPr kumimoji="1" lang="ja-JP" altLang="en-US" sz="1600" dirty="0">
                <a:latin typeface="+mn-ea"/>
              </a:rPr>
              <a:t>よう、ユニット内で共有した。</a:t>
            </a:r>
          </a:p>
        </p:txBody>
      </p:sp>
      <p:sp>
        <p:nvSpPr>
          <p:cNvPr id="14" name="正方形/長方形 13">
            <a:extLst>
              <a:ext uri="{FF2B5EF4-FFF2-40B4-BE49-F238E27FC236}">
                <a16:creationId xmlns:a16="http://schemas.microsoft.com/office/drawing/2014/main" id="{4BF9DA99-2CDC-4594-B5B2-E7ABD6726458}"/>
              </a:ext>
            </a:extLst>
          </p:cNvPr>
          <p:cNvSpPr/>
          <p:nvPr/>
        </p:nvSpPr>
        <p:spPr>
          <a:xfrm>
            <a:off x="199556" y="4006645"/>
            <a:ext cx="2160000" cy="1069396"/>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dirty="0">
                <a:latin typeface="+mn-ea"/>
              </a:rPr>
              <a:t>ユニット会議で相談し、</a:t>
            </a:r>
            <a:r>
              <a:rPr kumimoji="1" lang="ja-JP" altLang="en-US" sz="1600" b="1" dirty="0">
                <a:solidFill>
                  <a:schemeClr val="accent1"/>
                </a:solidFill>
                <a:latin typeface="+mn-ea"/>
              </a:rPr>
              <a:t>試しに</a:t>
            </a:r>
            <a:r>
              <a:rPr kumimoji="1" lang="en-US" altLang="ja-JP" sz="1600" b="1" dirty="0">
                <a:solidFill>
                  <a:schemeClr val="accent1"/>
                </a:solidFill>
                <a:latin typeface="+mn-ea"/>
              </a:rPr>
              <a:t>1</a:t>
            </a:r>
            <a:r>
              <a:rPr kumimoji="1" lang="ja-JP" altLang="en-US" sz="1600" b="1" dirty="0">
                <a:solidFill>
                  <a:schemeClr val="accent1"/>
                </a:solidFill>
                <a:latin typeface="+mn-ea"/>
              </a:rPr>
              <a:t>週間食事中に椅子へ移乗してもらうことにした。</a:t>
            </a:r>
            <a:endParaRPr kumimoji="1" lang="en-US" altLang="ja-JP" sz="1600" b="1" dirty="0">
              <a:solidFill>
                <a:schemeClr val="accent1"/>
              </a:solidFill>
              <a:latin typeface="+mn-ea"/>
            </a:endParaRPr>
          </a:p>
        </p:txBody>
      </p:sp>
      <p:sp>
        <p:nvSpPr>
          <p:cNvPr id="15" name="正方形/長方形 14">
            <a:extLst>
              <a:ext uri="{FF2B5EF4-FFF2-40B4-BE49-F238E27FC236}">
                <a16:creationId xmlns:a16="http://schemas.microsoft.com/office/drawing/2014/main" id="{509CD7C4-76BA-45D8-9E14-C817D304158D}"/>
              </a:ext>
            </a:extLst>
          </p:cNvPr>
          <p:cNvSpPr/>
          <p:nvPr/>
        </p:nvSpPr>
        <p:spPr>
          <a:xfrm>
            <a:off x="2662358" y="2204864"/>
            <a:ext cx="2160000" cy="1046190"/>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dirty="0">
                <a:latin typeface="+mn-ea"/>
              </a:rPr>
              <a:t>その結果、</a:t>
            </a:r>
            <a:r>
              <a:rPr kumimoji="1" lang="ja-JP" altLang="en-US" sz="1600" b="1" dirty="0">
                <a:solidFill>
                  <a:schemeClr val="accent1"/>
                </a:solidFill>
                <a:latin typeface="+mn-ea"/>
              </a:rPr>
              <a:t>食事中の体動や急な立ち上がりが少なくなったことに</a:t>
            </a:r>
            <a:r>
              <a:rPr kumimoji="1" lang="ja-JP" altLang="en-US" sz="1600" dirty="0">
                <a:latin typeface="+mn-ea"/>
              </a:rPr>
              <a:t>介護職員</a:t>
            </a:r>
            <a:r>
              <a:rPr kumimoji="1" lang="en-US" altLang="ja-JP" sz="1600" dirty="0">
                <a:latin typeface="+mn-ea"/>
              </a:rPr>
              <a:t>A</a:t>
            </a:r>
            <a:r>
              <a:rPr kumimoji="1" lang="ja-JP" altLang="en-US" sz="1600" dirty="0">
                <a:latin typeface="+mn-ea"/>
              </a:rPr>
              <a:t>さんが気づいた。</a:t>
            </a:r>
            <a:endParaRPr kumimoji="1" lang="en-US" altLang="ja-JP" sz="1600" dirty="0">
              <a:latin typeface="+mn-ea"/>
            </a:endParaRPr>
          </a:p>
        </p:txBody>
      </p:sp>
      <p:cxnSp>
        <p:nvCxnSpPr>
          <p:cNvPr id="21" name="直線矢印コネクタ 20">
            <a:extLst>
              <a:ext uri="{FF2B5EF4-FFF2-40B4-BE49-F238E27FC236}">
                <a16:creationId xmlns:a16="http://schemas.microsoft.com/office/drawing/2014/main" id="{3B573BE6-1DF4-4986-8038-B87D993FEDE2}"/>
              </a:ext>
            </a:extLst>
          </p:cNvPr>
          <p:cNvCxnSpPr>
            <a:cxnSpLocks/>
            <a:stCxn id="14" idx="2"/>
            <a:endCxn id="13" idx="0"/>
          </p:cNvCxnSpPr>
          <p:nvPr/>
        </p:nvCxnSpPr>
        <p:spPr>
          <a:xfrm>
            <a:off x="1279556" y="5076041"/>
            <a:ext cx="0" cy="18175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コネクタ: カギ線 22">
            <a:extLst>
              <a:ext uri="{FF2B5EF4-FFF2-40B4-BE49-F238E27FC236}">
                <a16:creationId xmlns:a16="http://schemas.microsoft.com/office/drawing/2014/main" id="{CCBFCE16-0775-47B4-BD92-94CA3FB6D93D}"/>
              </a:ext>
            </a:extLst>
          </p:cNvPr>
          <p:cNvCxnSpPr>
            <a:cxnSpLocks/>
            <a:stCxn id="13" idx="3"/>
            <a:endCxn id="15" idx="1"/>
          </p:cNvCxnSpPr>
          <p:nvPr/>
        </p:nvCxnSpPr>
        <p:spPr>
          <a:xfrm flipV="1">
            <a:off x="2359556" y="2727959"/>
            <a:ext cx="302802" cy="2961290"/>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B2A447D-7888-4CF1-B54A-630F80078A99}"/>
              </a:ext>
            </a:extLst>
          </p:cNvPr>
          <p:cNvSpPr txBox="1"/>
          <p:nvPr/>
        </p:nvSpPr>
        <p:spPr>
          <a:xfrm>
            <a:off x="380492" y="6273316"/>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
        <p:nvSpPr>
          <p:cNvPr id="30" name="正方形/長方形 29">
            <a:extLst>
              <a:ext uri="{FF2B5EF4-FFF2-40B4-BE49-F238E27FC236}">
                <a16:creationId xmlns:a16="http://schemas.microsoft.com/office/drawing/2014/main" id="{7F6916F9-B152-41C5-882D-8D7C3A09F570}"/>
              </a:ext>
            </a:extLst>
          </p:cNvPr>
          <p:cNvSpPr/>
          <p:nvPr/>
        </p:nvSpPr>
        <p:spPr>
          <a:xfrm>
            <a:off x="199556" y="2204860"/>
            <a:ext cx="2160000" cy="1547989"/>
          </a:xfrm>
          <a:prstGeom prst="rect">
            <a:avLst/>
          </a:prstGeom>
          <a:solidFill>
            <a:schemeClr val="bg1"/>
          </a:solidFill>
          <a:ln>
            <a:solidFill>
              <a:schemeClr val="tx1"/>
            </a:solidFill>
          </a:ln>
        </p:spPr>
        <p:txBody>
          <a:bodyPr wrap="square" anchor="ctr">
            <a:noAutofit/>
          </a:bodyPr>
          <a:lstStyle/>
          <a:p>
            <a:pPr algn="just" defTabSz="914400">
              <a:spcAft>
                <a:spcPts val="600"/>
              </a:spcAft>
            </a:pPr>
            <a:r>
              <a:rPr lang="ja-JP" altLang="en-US" sz="1600" dirty="0">
                <a:latin typeface="+mn-ea"/>
              </a:rPr>
              <a:t>座面がたわんだ古い車椅子ではなく、</a:t>
            </a:r>
            <a:r>
              <a:rPr kumimoji="1" lang="ja-JP" altLang="en-US" sz="1600" b="1" dirty="0">
                <a:solidFill>
                  <a:schemeClr val="accent1"/>
                </a:solidFill>
                <a:latin typeface="Meiryo UI" panose="020B0604030504040204" pitchFamily="50" charset="-128"/>
                <a:ea typeface="Meiryo UI" panose="020B0604030504040204" pitchFamily="50" charset="-128"/>
              </a:rPr>
              <a:t>椅子に座ったほうが体が安定していることがわかったため、</a:t>
            </a:r>
            <a:r>
              <a:rPr lang="ja-JP" altLang="en-US" sz="1600" dirty="0">
                <a:latin typeface="+mn-ea"/>
              </a:rPr>
              <a:t>椅子に座って食事をとった方がよいと考えた。</a:t>
            </a:r>
            <a:endParaRPr lang="en-US" altLang="ja-JP" sz="1600" dirty="0">
              <a:latin typeface="+mn-ea"/>
            </a:endParaRPr>
          </a:p>
        </p:txBody>
      </p:sp>
      <p:sp>
        <p:nvSpPr>
          <p:cNvPr id="31" name="正方形/長方形 30">
            <a:extLst>
              <a:ext uri="{FF2B5EF4-FFF2-40B4-BE49-F238E27FC236}">
                <a16:creationId xmlns:a16="http://schemas.microsoft.com/office/drawing/2014/main" id="{26124355-3BFA-4C74-BCDE-E2AB4E3A3BA6}"/>
              </a:ext>
            </a:extLst>
          </p:cNvPr>
          <p:cNvSpPr/>
          <p:nvPr/>
        </p:nvSpPr>
        <p:spPr>
          <a:xfrm>
            <a:off x="2662358" y="4806950"/>
            <a:ext cx="2160000" cy="1313748"/>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b="1" dirty="0">
                <a:solidFill>
                  <a:schemeClr val="accent1"/>
                </a:solidFill>
                <a:latin typeface="+mn-ea"/>
              </a:rPr>
              <a:t>椅子への毎日の移乗動作が生活リハビリとして作用し</a:t>
            </a:r>
            <a:r>
              <a:rPr kumimoji="1" lang="ja-JP" altLang="en-US" sz="1600" dirty="0">
                <a:latin typeface="+mn-ea"/>
              </a:rPr>
              <a:t>、下肢筋力が向上した。全体的な介護量も減っている。</a:t>
            </a:r>
            <a:endParaRPr kumimoji="1" lang="en-US" altLang="ja-JP" sz="1600" dirty="0">
              <a:latin typeface="+mn-ea"/>
            </a:endParaRPr>
          </a:p>
        </p:txBody>
      </p:sp>
      <p:cxnSp>
        <p:nvCxnSpPr>
          <p:cNvPr id="32" name="直線矢印コネクタ 31">
            <a:extLst>
              <a:ext uri="{FF2B5EF4-FFF2-40B4-BE49-F238E27FC236}">
                <a16:creationId xmlns:a16="http://schemas.microsoft.com/office/drawing/2014/main" id="{3592F0E7-7017-490E-8340-1C863A4572D8}"/>
              </a:ext>
            </a:extLst>
          </p:cNvPr>
          <p:cNvCxnSpPr>
            <a:cxnSpLocks/>
            <a:stCxn id="26" idx="2"/>
            <a:endCxn id="31" idx="0"/>
          </p:cNvCxnSpPr>
          <p:nvPr/>
        </p:nvCxnSpPr>
        <p:spPr>
          <a:xfrm>
            <a:off x="3742358" y="4552097"/>
            <a:ext cx="0" cy="25485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08EC03FD-AED3-4F9C-8A2B-19F27263E50E}"/>
              </a:ext>
            </a:extLst>
          </p:cNvPr>
          <p:cNvCxnSpPr>
            <a:cxnSpLocks/>
            <a:stCxn id="30" idx="2"/>
            <a:endCxn id="14" idx="0"/>
          </p:cNvCxnSpPr>
          <p:nvPr/>
        </p:nvCxnSpPr>
        <p:spPr>
          <a:xfrm>
            <a:off x="1279556" y="3752849"/>
            <a:ext cx="0" cy="2537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F0CC156E-DF77-4977-955B-F6872836B64B}"/>
              </a:ext>
            </a:extLst>
          </p:cNvPr>
          <p:cNvSpPr/>
          <p:nvPr/>
        </p:nvSpPr>
        <p:spPr>
          <a:xfrm>
            <a:off x="2662358" y="3505908"/>
            <a:ext cx="2160000" cy="1046189"/>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b="1" dirty="0">
                <a:solidFill>
                  <a:schemeClr val="accent1"/>
                </a:solidFill>
                <a:latin typeface="+mn-ea"/>
              </a:rPr>
              <a:t>その結果をユニット会議で報告し</a:t>
            </a:r>
            <a:r>
              <a:rPr kumimoji="1" lang="ja-JP" altLang="en-US" sz="1600" dirty="0">
                <a:latin typeface="+mn-ea"/>
              </a:rPr>
              <a:t>、継続して車椅子から椅子へ移乗してもらうことを決めた。</a:t>
            </a:r>
            <a:endParaRPr kumimoji="1" lang="en-US" altLang="ja-JP" sz="1600" b="1" dirty="0">
              <a:solidFill>
                <a:schemeClr val="accent1"/>
              </a:solidFill>
              <a:latin typeface="+mn-ea"/>
            </a:endParaRPr>
          </a:p>
        </p:txBody>
      </p:sp>
      <p:cxnSp>
        <p:nvCxnSpPr>
          <p:cNvPr id="28" name="直線矢印コネクタ 27">
            <a:extLst>
              <a:ext uri="{FF2B5EF4-FFF2-40B4-BE49-F238E27FC236}">
                <a16:creationId xmlns:a16="http://schemas.microsoft.com/office/drawing/2014/main" id="{32EF5AE1-8648-4099-9000-51AC2041F21A}"/>
              </a:ext>
            </a:extLst>
          </p:cNvPr>
          <p:cNvCxnSpPr>
            <a:cxnSpLocks/>
            <a:stCxn id="15" idx="2"/>
            <a:endCxn id="26" idx="0"/>
          </p:cNvCxnSpPr>
          <p:nvPr/>
        </p:nvCxnSpPr>
        <p:spPr>
          <a:xfrm>
            <a:off x="3742358" y="3251054"/>
            <a:ext cx="0" cy="25485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3F613066-4410-4577-9031-35F96DA2E7F3}"/>
              </a:ext>
            </a:extLst>
          </p:cNvPr>
          <p:cNvPicPr>
            <a:picLocks noChangeAspect="1"/>
          </p:cNvPicPr>
          <p:nvPr/>
        </p:nvPicPr>
        <p:blipFill>
          <a:blip r:embed="rId2"/>
          <a:stretch>
            <a:fillRect/>
          </a:stretch>
        </p:blipFill>
        <p:spPr>
          <a:xfrm>
            <a:off x="4986805" y="1545552"/>
            <a:ext cx="4718700" cy="4599941"/>
          </a:xfrm>
          <a:prstGeom prst="rect">
            <a:avLst/>
          </a:prstGeom>
        </p:spPr>
      </p:pic>
    </p:spTree>
    <p:extLst>
      <p:ext uri="{BB962C8B-B14F-4D97-AF65-F5344CB8AC3E}">
        <p14:creationId xmlns:p14="http://schemas.microsoft.com/office/powerpoint/2010/main" val="172760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en-US" altLang="ja-JP"/>
              <a:t>2.1</a:t>
            </a:r>
            <a:r>
              <a:rPr lang="ja-JP" altLang="en-US"/>
              <a:t>　高齢者とシーティング</a:t>
            </a:r>
            <a:endParaRPr kumimoji="1" lang="ja-JP" altLang="en-US"/>
          </a:p>
        </p:txBody>
      </p:sp>
      <p:sp>
        <p:nvSpPr>
          <p:cNvPr id="5" name="テキスト プレースホルダー 2">
            <a:extLst>
              <a:ext uri="{FF2B5EF4-FFF2-40B4-BE49-F238E27FC236}">
                <a16:creationId xmlns:a16="http://schemas.microsoft.com/office/drawing/2014/main" id="{E4FD336C-3F69-4BB1-AF3F-073CE8CE41DE}"/>
              </a:ext>
            </a:extLst>
          </p:cNvPr>
          <p:cNvSpPr txBox="1">
            <a:spLocks/>
          </p:cNvSpPr>
          <p:nvPr/>
        </p:nvSpPr>
        <p:spPr>
          <a:xfrm>
            <a:off x="199556" y="598336"/>
            <a:ext cx="9505949"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chemeClr val="tx2">
                    <a:lumMod val="50000"/>
                  </a:schemeClr>
                </a:solidFill>
              </a:rPr>
              <a:t>高齢者ケアにおけるシーティングとは？</a:t>
            </a:r>
            <a:endParaRPr lang="en-US" altLang="ja-JP" sz="2000" b="1">
              <a:solidFill>
                <a:schemeClr val="tx2">
                  <a:lumMod val="50000"/>
                </a:schemeClr>
              </a:solidFill>
            </a:endParaRPr>
          </a:p>
          <a:p>
            <a:pPr marL="0" indent="0">
              <a:buNone/>
            </a:pPr>
            <a:r>
              <a:rPr lang="ja-JP" altLang="en-US" sz="2000" b="1">
                <a:solidFill>
                  <a:schemeClr val="tx2">
                    <a:lumMod val="50000"/>
                  </a:schemeClr>
                </a:solidFill>
              </a:rPr>
              <a:t>　「高齢者の適切なケアとシーティングに関する手引き」では、以下のように定義をしました。</a:t>
            </a:r>
            <a:endParaRPr lang="ja-JP" altLang="en-US" sz="2000" b="1">
              <a:solidFill>
                <a:schemeClr val="tx2">
                  <a:lumMod val="50000"/>
                </a:schemeClr>
              </a:solidFill>
              <a:latin typeface="Meiryo UI" panose="020B0604030504040204" pitchFamily="50" charset="-128"/>
              <a:ea typeface="Meiryo UI" panose="020B0604030504040204" pitchFamily="50" charset="-128"/>
            </a:endParaRPr>
          </a:p>
          <a:p>
            <a:endParaRPr lang="en-US" altLang="ja-JP" sz="2000" b="1"/>
          </a:p>
          <a:p>
            <a:endParaRPr lang="ja-JP" altLang="en-US" sz="2000" b="1"/>
          </a:p>
        </p:txBody>
      </p:sp>
      <p:sp>
        <p:nvSpPr>
          <p:cNvPr id="7" name="Rectangle 4">
            <a:extLst>
              <a:ext uri="{FF2B5EF4-FFF2-40B4-BE49-F238E27FC236}">
                <a16:creationId xmlns:a16="http://schemas.microsoft.com/office/drawing/2014/main" id="{C30E5297-1A45-46E9-BC6D-45C81936004F}"/>
              </a:ext>
            </a:extLst>
          </p:cNvPr>
          <p:cNvSpPr>
            <a:spLocks noChangeArrowheads="1"/>
          </p:cNvSpPr>
          <p:nvPr/>
        </p:nvSpPr>
        <p:spPr bwMode="auto">
          <a:xfrm>
            <a:off x="524508" y="1993426"/>
            <a:ext cx="8856984" cy="2042995"/>
          </a:xfrm>
          <a:prstGeom prst="rect">
            <a:avLst/>
          </a:prstGeom>
          <a:solidFill>
            <a:schemeClr val="bg1"/>
          </a:solidFill>
          <a:ln w="9525">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anchor="ctr"/>
          <a:lstStyle/>
          <a:p>
            <a:pPr algn="just">
              <a:lnSpc>
                <a:spcPct val="140000"/>
              </a:lnSpc>
              <a:buClr>
                <a:schemeClr val="accent1">
                  <a:lumMod val="60000"/>
                  <a:lumOff val="40000"/>
                </a:schemeClr>
              </a:buClr>
              <a:buSzPct val="80000"/>
            </a:pPr>
            <a:r>
              <a:rPr lang="ja-JP" altLang="en-US" sz="2000" b="1"/>
              <a:t>高齢者ケアにおけるシーティングとは、「体幹機能や座位保持機能が低下した高齢者が、個々の望む活動や参加を実現し、自立を促すために、椅子や車椅子等に快適に座るための支援であり、その支援を通して、高齢者の尊厳ある自立した生活の保障を目指すもの」である。</a:t>
            </a:r>
            <a:endParaRPr lang="en-US" altLang="ja-JP" sz="2000" b="1"/>
          </a:p>
        </p:txBody>
      </p:sp>
      <p:sp>
        <p:nvSpPr>
          <p:cNvPr id="8" name="四角形: 1 つの角を切り取る 7">
            <a:extLst>
              <a:ext uri="{FF2B5EF4-FFF2-40B4-BE49-F238E27FC236}">
                <a16:creationId xmlns:a16="http://schemas.microsoft.com/office/drawing/2014/main" id="{7383CF0C-8BD1-49BF-A3A4-287941CCEFD4}"/>
              </a:ext>
            </a:extLst>
          </p:cNvPr>
          <p:cNvSpPr/>
          <p:nvPr/>
        </p:nvSpPr>
        <p:spPr>
          <a:xfrm>
            <a:off x="524508" y="1624093"/>
            <a:ext cx="6229139" cy="369332"/>
          </a:xfrm>
          <a:prstGeom prst="snip1Rect">
            <a:avLst>
              <a:gd name="adj" fmla="val 50000"/>
            </a:avLst>
          </a:prstGeom>
          <a:solidFill>
            <a:schemeClr val="accent4"/>
          </a:solidFill>
        </p:spPr>
        <p:txBody>
          <a:bodyPr vert="horz" wrap="square" rtlCol="0" anchor="ctr">
            <a:noAutofit/>
          </a:bodyPr>
          <a:lstStyle/>
          <a:p>
            <a:pPr algn="ctr">
              <a:lnSpc>
                <a:spcPts val="2100"/>
              </a:lnSpc>
            </a:pPr>
            <a:r>
              <a:rPr kumimoji="1" lang="ja-JP" altLang="en-US" sz="2400">
                <a:solidFill>
                  <a:schemeClr val="bg1"/>
                </a:solidFill>
              </a:rPr>
              <a:t>高齢者ケアにおけるシーティングの定義　</a:t>
            </a:r>
            <a:endParaRPr kumimoji="1" lang="en-US" altLang="ja-JP" sz="2400">
              <a:solidFill>
                <a:schemeClr val="bg1"/>
              </a:solidFill>
            </a:endParaRPr>
          </a:p>
        </p:txBody>
      </p:sp>
      <p:sp>
        <p:nvSpPr>
          <p:cNvPr id="9" name="正方形/長方形 8">
            <a:extLst>
              <a:ext uri="{FF2B5EF4-FFF2-40B4-BE49-F238E27FC236}">
                <a16:creationId xmlns:a16="http://schemas.microsoft.com/office/drawing/2014/main" id="{065E8448-512D-4D7D-8112-98BC7EF72293}"/>
              </a:ext>
            </a:extLst>
          </p:cNvPr>
          <p:cNvSpPr/>
          <p:nvPr/>
        </p:nvSpPr>
        <p:spPr>
          <a:xfrm>
            <a:off x="2864768" y="4329100"/>
            <a:ext cx="6444716" cy="1188132"/>
          </a:xfrm>
          <a:prstGeom prst="rect">
            <a:avLst/>
          </a:prstGeom>
        </p:spPr>
        <p:txBody>
          <a:bodyPr wrap="square">
            <a:noAutofit/>
          </a:bodyPr>
          <a:lstStyle/>
          <a:p>
            <a:pPr>
              <a:lnSpc>
                <a:spcPts val="2800"/>
              </a:lnSpc>
            </a:pPr>
            <a:r>
              <a:rPr lang="ja-JP" altLang="en-US" sz="2000"/>
              <a:t>「快適に座るための支援」とは、高齢者の一般的な特徴や個別性を踏まえて、本人にとって快適な座位姿勢が保持でき、本人の有する能力を最大限活かせるような椅子や車椅子、付属品等を選定・適合する個別ケアや専門的技術を指す。</a:t>
            </a:r>
          </a:p>
        </p:txBody>
      </p:sp>
      <p:sp>
        <p:nvSpPr>
          <p:cNvPr id="10" name="テキスト ボックス 9">
            <a:extLst>
              <a:ext uri="{FF2B5EF4-FFF2-40B4-BE49-F238E27FC236}">
                <a16:creationId xmlns:a16="http://schemas.microsoft.com/office/drawing/2014/main" id="{6D8AD91D-6AD6-4CB9-A792-101C3A80495D}"/>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pic>
        <p:nvPicPr>
          <p:cNvPr id="12" name="Picture 6">
            <a:extLst>
              <a:ext uri="{FF2B5EF4-FFF2-40B4-BE49-F238E27FC236}">
                <a16:creationId xmlns:a16="http://schemas.microsoft.com/office/drawing/2014/main" id="{6A792A9B-D190-4AED-9C2B-21B5B60C5DDE}"/>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40532" y="4228962"/>
            <a:ext cx="1847587" cy="21296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847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564F7-36B9-4926-8911-0203330CA129}"/>
              </a:ext>
            </a:extLst>
          </p:cNvPr>
          <p:cNvSpPr>
            <a:spLocks noGrp="1"/>
          </p:cNvSpPr>
          <p:nvPr>
            <p:ph type="title"/>
          </p:nvPr>
        </p:nvSpPr>
        <p:spPr/>
        <p:txBody>
          <a:bodyPr/>
          <a:lstStyle/>
          <a:p>
            <a:r>
              <a:rPr kumimoji="1" lang="ja-JP" altLang="en-US" dirty="0"/>
              <a:t>　事例</a:t>
            </a:r>
            <a:r>
              <a:rPr lang="ja-JP" altLang="en-US" dirty="0"/>
              <a:t>ワーク</a:t>
            </a:r>
            <a:r>
              <a:rPr kumimoji="1" lang="en-US" altLang="ja-JP" dirty="0"/>
              <a:t>Ⅰ</a:t>
            </a:r>
            <a:r>
              <a:rPr lang="ja-JP" altLang="en-US" dirty="0"/>
              <a:t>の解説②　この事例におけるポイント</a:t>
            </a:r>
            <a:endParaRPr kumimoji="1" lang="ja-JP" altLang="en-US" dirty="0"/>
          </a:p>
        </p:txBody>
      </p:sp>
      <p:sp>
        <p:nvSpPr>
          <p:cNvPr id="3" name="テキスト プレースホルダー 2">
            <a:extLst>
              <a:ext uri="{FF2B5EF4-FFF2-40B4-BE49-F238E27FC236}">
                <a16:creationId xmlns:a16="http://schemas.microsoft.com/office/drawing/2014/main" id="{EB62F8D5-EDA5-4BF4-A548-9CECFE930EAD}"/>
              </a:ext>
            </a:extLst>
          </p:cNvPr>
          <p:cNvSpPr>
            <a:spLocks noGrp="1"/>
          </p:cNvSpPr>
          <p:nvPr>
            <p:ph type="body" sz="quarter" idx="13"/>
          </p:nvPr>
        </p:nvSpPr>
        <p:spPr>
          <a:xfrm>
            <a:off x="200025" y="586041"/>
            <a:ext cx="9505950" cy="636243"/>
          </a:xfrm>
        </p:spPr>
        <p:txBody>
          <a:bodyPr/>
          <a:lstStyle/>
          <a:p>
            <a:r>
              <a:rPr lang="ja-JP" altLang="en-US" dirty="0">
                <a:latin typeface="+mn-ea"/>
              </a:rPr>
              <a:t>この事例のポイントは、介護職員の気づき、アセスメントを通した原因の探索、職員間での情報共有、日々の観察を通したシーティングの効果検証・改善です。</a:t>
            </a:r>
          </a:p>
        </p:txBody>
      </p:sp>
      <p:sp>
        <p:nvSpPr>
          <p:cNvPr id="27" name="フローチャート: 他ページ結合子 26">
            <a:extLst>
              <a:ext uri="{FF2B5EF4-FFF2-40B4-BE49-F238E27FC236}">
                <a16:creationId xmlns:a16="http://schemas.microsoft.com/office/drawing/2014/main" id="{C8063A97-334A-42A3-BA5E-FE2597E9CE0F}"/>
              </a:ext>
            </a:extLst>
          </p:cNvPr>
          <p:cNvSpPr/>
          <p:nvPr/>
        </p:nvSpPr>
        <p:spPr>
          <a:xfrm>
            <a:off x="202084" y="1302150"/>
            <a:ext cx="2160000" cy="1064283"/>
          </a:xfrm>
          <a:prstGeom prst="flowChartOffpageConnector">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b="1">
                <a:solidFill>
                  <a:schemeClr val="bg1"/>
                </a:solidFill>
              </a:rPr>
              <a:t>シーティング実施の</a:t>
            </a:r>
            <a:endParaRPr kumimoji="1" lang="en-US" altLang="ja-JP" b="1">
              <a:solidFill>
                <a:schemeClr val="bg1"/>
              </a:solidFill>
            </a:endParaRPr>
          </a:p>
          <a:p>
            <a:pPr algn="ctr">
              <a:lnSpc>
                <a:spcPts val="2000"/>
              </a:lnSpc>
            </a:pPr>
            <a:r>
              <a:rPr kumimoji="1" lang="ja-JP" altLang="en-US" b="1">
                <a:solidFill>
                  <a:schemeClr val="bg1"/>
                </a:solidFill>
              </a:rPr>
              <a:t>必要性検討</a:t>
            </a:r>
          </a:p>
        </p:txBody>
      </p:sp>
      <p:sp>
        <p:nvSpPr>
          <p:cNvPr id="28" name="フローチャート: 他ページ結合子 27">
            <a:extLst>
              <a:ext uri="{FF2B5EF4-FFF2-40B4-BE49-F238E27FC236}">
                <a16:creationId xmlns:a16="http://schemas.microsoft.com/office/drawing/2014/main" id="{B3BCEA2A-B4B3-4763-A014-7D758D4B9005}"/>
              </a:ext>
            </a:extLst>
          </p:cNvPr>
          <p:cNvSpPr/>
          <p:nvPr/>
        </p:nvSpPr>
        <p:spPr>
          <a:xfrm>
            <a:off x="209687" y="2583250"/>
            <a:ext cx="2160000" cy="1064283"/>
          </a:xfrm>
          <a:prstGeom prst="flowChartOffpageConnector">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b="1">
                <a:solidFill>
                  <a:schemeClr val="bg1"/>
                </a:solidFill>
              </a:rPr>
              <a:t>シーティング実施に</a:t>
            </a:r>
            <a:endParaRPr kumimoji="1" lang="en-US" altLang="ja-JP" b="1">
              <a:solidFill>
                <a:schemeClr val="bg1"/>
              </a:solidFill>
            </a:endParaRPr>
          </a:p>
          <a:p>
            <a:pPr algn="ctr">
              <a:lnSpc>
                <a:spcPts val="2000"/>
              </a:lnSpc>
            </a:pPr>
            <a:r>
              <a:rPr kumimoji="1" lang="ja-JP" altLang="en-US" b="1">
                <a:solidFill>
                  <a:schemeClr val="bg1"/>
                </a:solidFill>
              </a:rPr>
              <a:t>向けたアセスメント</a:t>
            </a:r>
          </a:p>
        </p:txBody>
      </p:sp>
      <p:sp>
        <p:nvSpPr>
          <p:cNvPr id="38" name="フローチャート: 他ページ結合子 37">
            <a:extLst>
              <a:ext uri="{FF2B5EF4-FFF2-40B4-BE49-F238E27FC236}">
                <a16:creationId xmlns:a16="http://schemas.microsoft.com/office/drawing/2014/main" id="{8C953748-086B-44A8-8549-640A67E440CE}"/>
              </a:ext>
            </a:extLst>
          </p:cNvPr>
          <p:cNvSpPr/>
          <p:nvPr/>
        </p:nvSpPr>
        <p:spPr>
          <a:xfrm>
            <a:off x="199556" y="5145449"/>
            <a:ext cx="2160000" cy="1064281"/>
          </a:xfrm>
          <a:prstGeom prst="flowChartOffpageConnector">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b="1">
                <a:solidFill>
                  <a:schemeClr val="bg1"/>
                </a:solidFill>
              </a:rPr>
              <a:t>効果検証</a:t>
            </a:r>
            <a:endParaRPr kumimoji="1" lang="en-US" altLang="ja-JP" b="1">
              <a:solidFill>
                <a:schemeClr val="bg1"/>
              </a:solidFill>
            </a:endParaRPr>
          </a:p>
          <a:p>
            <a:pPr algn="ctr">
              <a:lnSpc>
                <a:spcPts val="2000"/>
              </a:lnSpc>
            </a:pPr>
            <a:r>
              <a:rPr kumimoji="1" lang="ja-JP" altLang="en-US" b="1">
                <a:solidFill>
                  <a:schemeClr val="bg1"/>
                </a:solidFill>
              </a:rPr>
              <a:t>継続的な観察</a:t>
            </a:r>
            <a:endParaRPr kumimoji="1" lang="en-US" altLang="ja-JP" b="1">
              <a:solidFill>
                <a:schemeClr val="bg1"/>
              </a:solidFill>
            </a:endParaRPr>
          </a:p>
        </p:txBody>
      </p:sp>
      <p:sp>
        <p:nvSpPr>
          <p:cNvPr id="39" name="フローチャート: 他ページ結合子 38">
            <a:extLst>
              <a:ext uri="{FF2B5EF4-FFF2-40B4-BE49-F238E27FC236}">
                <a16:creationId xmlns:a16="http://schemas.microsoft.com/office/drawing/2014/main" id="{0A228C8A-0A6B-4733-8616-B08FBEA827C6}"/>
              </a:ext>
            </a:extLst>
          </p:cNvPr>
          <p:cNvSpPr/>
          <p:nvPr/>
        </p:nvSpPr>
        <p:spPr>
          <a:xfrm>
            <a:off x="199556" y="3864350"/>
            <a:ext cx="2160000" cy="1064283"/>
          </a:xfrm>
          <a:prstGeom prst="flowChartOffpageConnector">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b="1" dirty="0">
                <a:solidFill>
                  <a:schemeClr val="bg1"/>
                </a:solidFill>
              </a:rPr>
              <a:t>アセスメントに</a:t>
            </a:r>
            <a:endParaRPr kumimoji="1" lang="en-US" altLang="ja-JP" b="1" dirty="0">
              <a:solidFill>
                <a:schemeClr val="bg1"/>
              </a:solidFill>
            </a:endParaRPr>
          </a:p>
          <a:p>
            <a:pPr algn="ctr">
              <a:lnSpc>
                <a:spcPts val="2000"/>
              </a:lnSpc>
            </a:pPr>
            <a:r>
              <a:rPr kumimoji="1" lang="ja-JP" altLang="en-US" b="1" dirty="0">
                <a:solidFill>
                  <a:schemeClr val="bg1"/>
                </a:solidFill>
              </a:rPr>
              <a:t>基づいた</a:t>
            </a:r>
            <a:endParaRPr kumimoji="1" lang="en-US" altLang="ja-JP" b="1" dirty="0">
              <a:solidFill>
                <a:schemeClr val="bg1"/>
              </a:solidFill>
            </a:endParaRPr>
          </a:p>
          <a:p>
            <a:pPr algn="ctr">
              <a:lnSpc>
                <a:spcPts val="2000"/>
              </a:lnSpc>
            </a:pPr>
            <a:r>
              <a:rPr kumimoji="1" lang="ja-JP" altLang="en-US" b="1" dirty="0">
                <a:solidFill>
                  <a:schemeClr val="bg1"/>
                </a:solidFill>
              </a:rPr>
              <a:t>シーティングの実施</a:t>
            </a:r>
            <a:endParaRPr kumimoji="1" lang="en-US" altLang="ja-JP" b="1" dirty="0">
              <a:solidFill>
                <a:schemeClr val="bg1"/>
              </a:solidFill>
            </a:endParaRPr>
          </a:p>
        </p:txBody>
      </p:sp>
      <p:sp>
        <p:nvSpPr>
          <p:cNvPr id="50" name="正方形/長方形 49">
            <a:extLst>
              <a:ext uri="{FF2B5EF4-FFF2-40B4-BE49-F238E27FC236}">
                <a16:creationId xmlns:a16="http://schemas.microsoft.com/office/drawing/2014/main" id="{B9985CFE-6D21-406E-9015-89CEA4CB2EBA}"/>
              </a:ext>
            </a:extLst>
          </p:cNvPr>
          <p:cNvSpPr/>
          <p:nvPr/>
        </p:nvSpPr>
        <p:spPr>
          <a:xfrm>
            <a:off x="2492374" y="1302150"/>
            <a:ext cx="7211541" cy="10642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2000" b="1" dirty="0">
                <a:solidFill>
                  <a:schemeClr val="accent1"/>
                </a:solidFill>
                <a:latin typeface="+mn-ea"/>
              </a:rPr>
              <a:t>介護職員の気づき</a:t>
            </a:r>
            <a:endParaRPr kumimoji="1" lang="en-US" altLang="ja-JP" sz="2000" b="1" dirty="0">
              <a:solidFill>
                <a:schemeClr val="accent1"/>
              </a:solidFill>
              <a:latin typeface="+mn-ea"/>
            </a:endParaRPr>
          </a:p>
          <a:p>
            <a:pPr algn="just" defTabSz="914400">
              <a:spcAft>
                <a:spcPts val="600"/>
              </a:spcAft>
            </a:pPr>
            <a:r>
              <a:rPr kumimoji="1" lang="ja-JP" altLang="en-US" sz="1600" dirty="0">
                <a:solidFill>
                  <a:schemeClr val="accent1"/>
                </a:solidFill>
                <a:latin typeface="+mn-ea"/>
              </a:rPr>
              <a:t>　</a:t>
            </a:r>
            <a:r>
              <a:rPr kumimoji="1" lang="ja-JP" altLang="en-US" sz="1600" dirty="0">
                <a:latin typeface="+mn-ea"/>
              </a:rPr>
              <a:t>日々の観察の中で、食事中に車椅子での体動が多いことに介護職員が気づいた</a:t>
            </a:r>
            <a:endParaRPr kumimoji="1" lang="ja-JP" altLang="en-US" sz="1600" dirty="0">
              <a:solidFill>
                <a:schemeClr val="accent1"/>
              </a:solidFill>
              <a:latin typeface="+mn-ea"/>
            </a:endParaRPr>
          </a:p>
        </p:txBody>
      </p:sp>
      <p:sp>
        <p:nvSpPr>
          <p:cNvPr id="51" name="正方形/長方形 50">
            <a:extLst>
              <a:ext uri="{FF2B5EF4-FFF2-40B4-BE49-F238E27FC236}">
                <a16:creationId xmlns:a16="http://schemas.microsoft.com/office/drawing/2014/main" id="{F52A8C0F-32B6-48D9-BB80-3C96EB7742CE}"/>
              </a:ext>
            </a:extLst>
          </p:cNvPr>
          <p:cNvSpPr/>
          <p:nvPr/>
        </p:nvSpPr>
        <p:spPr>
          <a:xfrm>
            <a:off x="2492374" y="2583250"/>
            <a:ext cx="7211541" cy="10642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2000" b="1" dirty="0">
                <a:solidFill>
                  <a:schemeClr val="accent1"/>
                </a:solidFill>
                <a:latin typeface="+mn-ea"/>
              </a:rPr>
              <a:t>アセスメントを通した原因の探索</a:t>
            </a:r>
            <a:endParaRPr kumimoji="1" lang="en-US" altLang="ja-JP" sz="2000" b="1" dirty="0">
              <a:solidFill>
                <a:schemeClr val="accent1"/>
              </a:solidFill>
              <a:latin typeface="+mn-ea"/>
            </a:endParaRPr>
          </a:p>
          <a:p>
            <a:pPr algn="just" defTabSz="914400">
              <a:spcAft>
                <a:spcPts val="600"/>
              </a:spcAft>
            </a:pPr>
            <a:r>
              <a:rPr kumimoji="1" lang="ja-JP" altLang="en-US" sz="1600" dirty="0">
                <a:latin typeface="+mn-ea"/>
              </a:rPr>
              <a:t>　車椅子のチェックを通して、シートのたわみが座位不安定の原因であることに気づいた</a:t>
            </a:r>
            <a:endParaRPr kumimoji="1" lang="en-US" altLang="ja-JP" sz="1600" dirty="0">
              <a:latin typeface="+mn-ea"/>
            </a:endParaRPr>
          </a:p>
          <a:p>
            <a:pPr algn="just" defTabSz="914400">
              <a:spcAft>
                <a:spcPts val="600"/>
              </a:spcAft>
            </a:pPr>
            <a:r>
              <a:rPr kumimoji="1" lang="ja-JP" altLang="en-US" sz="1600" dirty="0">
                <a:latin typeface="+mn-ea"/>
              </a:rPr>
              <a:t>　車椅子から椅子の移乗が一部介助で可能であり、座位も安定していることを確認した</a:t>
            </a:r>
          </a:p>
        </p:txBody>
      </p:sp>
      <p:sp>
        <p:nvSpPr>
          <p:cNvPr id="52" name="正方形/長方形 51">
            <a:extLst>
              <a:ext uri="{FF2B5EF4-FFF2-40B4-BE49-F238E27FC236}">
                <a16:creationId xmlns:a16="http://schemas.microsoft.com/office/drawing/2014/main" id="{69C76167-1757-4EC3-BEA5-17838D4125BC}"/>
              </a:ext>
            </a:extLst>
          </p:cNvPr>
          <p:cNvSpPr/>
          <p:nvPr/>
        </p:nvSpPr>
        <p:spPr>
          <a:xfrm>
            <a:off x="2492374" y="3864350"/>
            <a:ext cx="7211541" cy="10642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2000" b="1" dirty="0">
                <a:solidFill>
                  <a:schemeClr val="accent1"/>
                </a:solidFill>
                <a:latin typeface="+mn-ea"/>
              </a:rPr>
              <a:t>職員間での情報共有</a:t>
            </a:r>
          </a:p>
          <a:p>
            <a:pPr algn="just" defTabSz="914400">
              <a:spcAft>
                <a:spcPts val="600"/>
              </a:spcAft>
            </a:pPr>
            <a:r>
              <a:rPr kumimoji="1" lang="ja-JP" altLang="en-US" sz="1600" dirty="0">
                <a:latin typeface="+mn-ea"/>
              </a:rPr>
              <a:t>　ユニット会議で相談し、今後の対応方針を共有した</a:t>
            </a:r>
          </a:p>
        </p:txBody>
      </p:sp>
      <p:sp>
        <p:nvSpPr>
          <p:cNvPr id="53" name="正方形/長方形 52">
            <a:extLst>
              <a:ext uri="{FF2B5EF4-FFF2-40B4-BE49-F238E27FC236}">
                <a16:creationId xmlns:a16="http://schemas.microsoft.com/office/drawing/2014/main" id="{12EA8C36-20AF-484F-9BC3-60B0827A9371}"/>
              </a:ext>
            </a:extLst>
          </p:cNvPr>
          <p:cNvSpPr/>
          <p:nvPr/>
        </p:nvSpPr>
        <p:spPr>
          <a:xfrm>
            <a:off x="2492374" y="5145449"/>
            <a:ext cx="7211541" cy="10642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2000" b="1" dirty="0">
                <a:solidFill>
                  <a:schemeClr val="accent1"/>
                </a:solidFill>
                <a:latin typeface="+mn-ea"/>
              </a:rPr>
              <a:t>日々の観察を通したシーティングの効果検証・改善</a:t>
            </a:r>
            <a:endParaRPr kumimoji="1" lang="en-US" altLang="ja-JP" sz="2000" b="1" dirty="0">
              <a:solidFill>
                <a:schemeClr val="accent1"/>
              </a:solidFill>
              <a:latin typeface="+mn-ea"/>
            </a:endParaRPr>
          </a:p>
          <a:p>
            <a:pPr algn="just" defTabSz="914400">
              <a:spcAft>
                <a:spcPts val="600"/>
              </a:spcAft>
            </a:pPr>
            <a:r>
              <a:rPr kumimoji="1" lang="ja-JP" altLang="en-US" sz="1600" dirty="0">
                <a:latin typeface="+mn-ea"/>
              </a:rPr>
              <a:t>　椅子を継続的に使用することで食事中の体動が減ったことに介護職員が気づいた</a:t>
            </a:r>
            <a:endParaRPr kumimoji="1" lang="en-US" altLang="ja-JP" sz="1600" dirty="0">
              <a:latin typeface="+mn-ea"/>
            </a:endParaRPr>
          </a:p>
          <a:p>
            <a:pPr algn="just" defTabSz="914400">
              <a:spcAft>
                <a:spcPts val="600"/>
              </a:spcAft>
            </a:pPr>
            <a:r>
              <a:rPr kumimoji="1" lang="ja-JP" altLang="en-US" sz="1600" b="1" dirty="0">
                <a:solidFill>
                  <a:schemeClr val="accent1"/>
                </a:solidFill>
                <a:latin typeface="+mn-ea"/>
              </a:rPr>
              <a:t>　</a:t>
            </a:r>
            <a:r>
              <a:rPr kumimoji="1" lang="ja-JP" altLang="en-US" sz="1600" dirty="0">
                <a:latin typeface="+mn-ea"/>
              </a:rPr>
              <a:t>移乗動作を通して下肢筋力が向上し自立度が向上。全体的な介護量も減っている。</a:t>
            </a:r>
          </a:p>
        </p:txBody>
      </p:sp>
      <p:sp>
        <p:nvSpPr>
          <p:cNvPr id="54" name="テキスト ボックス 53">
            <a:extLst>
              <a:ext uri="{FF2B5EF4-FFF2-40B4-BE49-F238E27FC236}">
                <a16:creationId xmlns:a16="http://schemas.microsoft.com/office/drawing/2014/main" id="{870CDD18-4151-43A7-8147-4385A71A2763}"/>
              </a:ext>
            </a:extLst>
          </p:cNvPr>
          <p:cNvSpPr txBox="1"/>
          <p:nvPr/>
        </p:nvSpPr>
        <p:spPr>
          <a:xfrm>
            <a:off x="380492" y="6273316"/>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a:t>
            </a:r>
            <a:r>
              <a:rPr kumimoji="1" lang="en-US" altLang="ja-JP" sz="1050" dirty="0">
                <a:solidFill>
                  <a:prstClr val="black"/>
                </a:solidFill>
                <a:latin typeface="Meiryo UI" panose="020B0604030504040204" pitchFamily="50" charset="-128"/>
                <a:ea typeface="Meiryo UI" panose="020B0604030504040204" pitchFamily="50" charset="-128"/>
              </a:rPr>
              <a:t>3</a:t>
            </a:r>
            <a:r>
              <a:rPr kumimoji="1" lang="ja-JP" altLang="en-US" sz="1050" dirty="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Tree>
    <p:extLst>
      <p:ext uri="{BB962C8B-B14F-4D97-AF65-F5344CB8AC3E}">
        <p14:creationId xmlns:p14="http://schemas.microsoft.com/office/powerpoint/2010/main" val="3745417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564F7-36B9-4926-8911-0203330CA129}"/>
              </a:ext>
            </a:extLst>
          </p:cNvPr>
          <p:cNvSpPr>
            <a:spLocks noGrp="1"/>
          </p:cNvSpPr>
          <p:nvPr>
            <p:ph type="title"/>
          </p:nvPr>
        </p:nvSpPr>
        <p:spPr/>
        <p:txBody>
          <a:bodyPr/>
          <a:lstStyle/>
          <a:p>
            <a:r>
              <a:rPr kumimoji="1" lang="ja-JP" altLang="en-US" dirty="0"/>
              <a:t>　事例ワーク</a:t>
            </a:r>
            <a:r>
              <a:rPr lang="en-US" altLang="ja-JP" dirty="0"/>
              <a:t>Ⅱ</a:t>
            </a:r>
            <a:r>
              <a:rPr lang="ja-JP" altLang="en-US" dirty="0"/>
              <a:t>　不随意運動により食事を取りにくそうにしている</a:t>
            </a:r>
            <a:r>
              <a:rPr lang="ja-JP" altLang="en-US" kern="100" dirty="0">
                <a:latin typeface="+mn-ea"/>
                <a:cs typeface="Times New Roman" panose="02020603050405020304" pitchFamily="18" charset="0"/>
              </a:rPr>
              <a:t>事例</a:t>
            </a:r>
            <a:r>
              <a:rPr kumimoji="1" lang="ja-JP" altLang="en-US" dirty="0"/>
              <a:t>　　</a:t>
            </a:r>
          </a:p>
        </p:txBody>
      </p:sp>
      <p:sp>
        <p:nvSpPr>
          <p:cNvPr id="19" name="正方形/長方形 18">
            <a:extLst>
              <a:ext uri="{FF2B5EF4-FFF2-40B4-BE49-F238E27FC236}">
                <a16:creationId xmlns:a16="http://schemas.microsoft.com/office/drawing/2014/main" id="{9D45B939-B468-4805-887B-6DD6CF38D1E8}"/>
              </a:ext>
            </a:extLst>
          </p:cNvPr>
          <p:cNvSpPr/>
          <p:nvPr/>
        </p:nvSpPr>
        <p:spPr>
          <a:xfrm>
            <a:off x="200024" y="4875259"/>
            <a:ext cx="9505479" cy="1324924"/>
          </a:xfrm>
          <a:prstGeom prst="rect">
            <a:avLst/>
          </a:prstGeom>
          <a:ln w="6350">
            <a:solidFill>
              <a:schemeClr val="tx1"/>
            </a:solidFill>
          </a:ln>
        </p:spPr>
        <p:txBody>
          <a:bodyPr wrap="square">
            <a:noAutofit/>
          </a:bodyPr>
          <a:lstStyle/>
          <a:p>
            <a:r>
              <a:rPr kumimoji="1" lang="en-US" altLang="ja-JP" b="1" kern="100" dirty="0">
                <a:latin typeface="+mn-ea"/>
                <a:cs typeface="Times New Roman" panose="02020603050405020304" pitchFamily="18" charset="0"/>
              </a:rPr>
              <a:t>【</a:t>
            </a:r>
            <a:r>
              <a:rPr kumimoji="1" lang="ja-JP" altLang="en-US" b="1" kern="100" dirty="0">
                <a:latin typeface="+mn-ea"/>
                <a:cs typeface="Times New Roman" panose="02020603050405020304" pitchFamily="18" charset="0"/>
              </a:rPr>
              <a:t>考える観点</a:t>
            </a:r>
            <a:r>
              <a:rPr kumimoji="1" lang="en-US" altLang="ja-JP" b="1" kern="100" dirty="0">
                <a:latin typeface="+mn-ea"/>
                <a:cs typeface="Times New Roman" panose="02020603050405020304" pitchFamily="18" charset="0"/>
              </a:rPr>
              <a:t>】</a:t>
            </a:r>
          </a:p>
          <a:p>
            <a:pPr marL="285750" indent="-285750">
              <a:spcAft>
                <a:spcPts val="600"/>
              </a:spcAft>
              <a:buFont typeface="Wingdings" panose="05000000000000000000" pitchFamily="2" charset="2"/>
              <a:buChar char="l"/>
            </a:pPr>
            <a:r>
              <a:rPr kumimoji="1" lang="ja-JP" altLang="en-US" kern="100" dirty="0">
                <a:latin typeface="+mn-ea"/>
                <a:cs typeface="Times New Roman" panose="02020603050405020304" pitchFamily="18" charset="0"/>
              </a:rPr>
              <a:t>この事例のような、進行性疾患のために症状が変化していく高齢者はあなたの施設にいますか？</a:t>
            </a:r>
          </a:p>
          <a:p>
            <a:pPr marL="285750" indent="-285750">
              <a:spcAft>
                <a:spcPts val="600"/>
              </a:spcAft>
              <a:buFont typeface="Wingdings" panose="05000000000000000000" pitchFamily="2" charset="2"/>
              <a:buChar char="l"/>
            </a:pPr>
            <a:r>
              <a:rPr kumimoji="1" lang="ja-JP" altLang="en-US" kern="100" dirty="0">
                <a:latin typeface="+mn-ea"/>
                <a:cs typeface="Times New Roman" panose="02020603050405020304" pitchFamily="18" charset="0"/>
              </a:rPr>
              <a:t>座っているときの体の震えや手の震えによって食事がとりづらそうな入居者を見つけたとき、あなたならどのように行動しますか？また、誰に相談しますか？</a:t>
            </a:r>
          </a:p>
        </p:txBody>
      </p:sp>
      <p:sp>
        <p:nvSpPr>
          <p:cNvPr id="21" name="正方形/長方形 20">
            <a:extLst>
              <a:ext uri="{FF2B5EF4-FFF2-40B4-BE49-F238E27FC236}">
                <a16:creationId xmlns:a16="http://schemas.microsoft.com/office/drawing/2014/main" id="{14ACCCB7-9EEC-4D9C-A374-CD4B02D9F446}"/>
              </a:ext>
            </a:extLst>
          </p:cNvPr>
          <p:cNvSpPr/>
          <p:nvPr/>
        </p:nvSpPr>
        <p:spPr>
          <a:xfrm>
            <a:off x="199556" y="645761"/>
            <a:ext cx="3452789" cy="2929858"/>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Aft>
                <a:spcPts val="600"/>
              </a:spcAft>
              <a:buFont typeface="Wingdings" panose="05000000000000000000" pitchFamily="2" charset="2"/>
              <a:buChar char="l"/>
            </a:pPr>
            <a:r>
              <a:rPr kumimoji="1" lang="en-US" altLang="ja-JP" b="1" kern="100" dirty="0">
                <a:latin typeface="+mn-ea"/>
                <a:cs typeface="Times New Roman" panose="02020603050405020304" pitchFamily="18" charset="0"/>
              </a:rPr>
              <a:t>60</a:t>
            </a:r>
            <a:r>
              <a:rPr kumimoji="1" lang="ja-JP" altLang="en-US" b="1" kern="100" dirty="0">
                <a:latin typeface="+mn-ea"/>
                <a:cs typeface="Times New Roman" panose="02020603050405020304" pitchFamily="18" charset="0"/>
              </a:rPr>
              <a:t>代男性（要介護</a:t>
            </a:r>
            <a:r>
              <a:rPr kumimoji="1" lang="en-US" altLang="ja-JP" b="1" kern="100" dirty="0">
                <a:latin typeface="+mn-ea"/>
                <a:cs typeface="Times New Roman" panose="02020603050405020304" pitchFamily="18" charset="0"/>
              </a:rPr>
              <a:t>5</a:t>
            </a:r>
            <a:r>
              <a:rPr kumimoji="1" lang="ja-JP" altLang="en-US" b="1" kern="100" dirty="0">
                <a:latin typeface="+mn-ea"/>
                <a:cs typeface="Times New Roman" panose="02020603050405020304" pitchFamily="18" charset="0"/>
              </a:rPr>
              <a:t>）。</a:t>
            </a:r>
            <a:endParaRPr kumimoji="1" lang="en-US" altLang="ja-JP" b="1"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zh-TW" altLang="en-US" b="1" kern="100" dirty="0">
                <a:latin typeface="+mn-ea"/>
                <a:cs typeface="Times New Roman" panose="02020603050405020304" pitchFamily="18" charset="0"/>
              </a:rPr>
              <a:t>脊髄小脳変性症</a:t>
            </a:r>
            <a:r>
              <a:rPr kumimoji="1" lang="ja-JP" altLang="en-US" b="1" kern="100" dirty="0">
                <a:latin typeface="+mn-ea"/>
                <a:cs typeface="Times New Roman" panose="02020603050405020304" pitchFamily="18" charset="0"/>
              </a:rPr>
              <a:t>による不随意運動が強く、姿勢保持困難。</a:t>
            </a:r>
            <a:endParaRPr kumimoji="1" lang="en-US" altLang="ja-JP" b="1"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b="1" kern="100" dirty="0">
                <a:latin typeface="+mn-ea"/>
                <a:cs typeface="Times New Roman" panose="02020603050405020304" pitchFamily="18" charset="0"/>
              </a:rPr>
              <a:t>日常生活は全介助であり、</a:t>
            </a:r>
            <a:br>
              <a:rPr kumimoji="1" lang="en-US" altLang="ja-JP" b="1" kern="100" dirty="0">
                <a:latin typeface="+mn-ea"/>
                <a:cs typeface="Times New Roman" panose="02020603050405020304" pitchFamily="18" charset="0"/>
              </a:rPr>
            </a:br>
            <a:r>
              <a:rPr kumimoji="1" lang="ja-JP" altLang="en-US" b="1" kern="100" dirty="0">
                <a:latin typeface="+mn-ea"/>
                <a:cs typeface="Times New Roman" panose="02020603050405020304" pitchFamily="18" charset="0"/>
              </a:rPr>
              <a:t>車椅子で生活。</a:t>
            </a:r>
            <a:endParaRPr kumimoji="1" lang="en-US" altLang="ja-JP" b="1"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b="1" kern="100" dirty="0">
                <a:latin typeface="+mn-ea"/>
                <a:cs typeface="Times New Roman" panose="02020603050405020304" pitchFamily="18" charset="0"/>
              </a:rPr>
              <a:t>認知機能は比較的保たれている。</a:t>
            </a:r>
            <a:endParaRPr kumimoji="1" lang="en-US" altLang="ja-JP" b="1" kern="100" dirty="0">
              <a:latin typeface="+mn-ea"/>
              <a:cs typeface="Times New Roman" panose="02020603050405020304" pitchFamily="18" charset="0"/>
            </a:endParaRPr>
          </a:p>
          <a:p>
            <a:pPr marL="285750" indent="-285750">
              <a:spcAft>
                <a:spcPts val="600"/>
              </a:spcAft>
              <a:buFont typeface="Wingdings" panose="05000000000000000000" pitchFamily="2" charset="2"/>
              <a:buChar char="l"/>
            </a:pPr>
            <a:r>
              <a:rPr kumimoji="1" lang="ja-JP" altLang="en-US" b="1" kern="100" dirty="0">
                <a:latin typeface="+mn-ea"/>
                <a:cs typeface="Times New Roman" panose="02020603050405020304" pitchFamily="18" charset="0"/>
              </a:rPr>
              <a:t>昨年より</a:t>
            </a:r>
            <a:r>
              <a:rPr kumimoji="1" lang="zh-TW" altLang="en-US" b="1" kern="100" dirty="0">
                <a:latin typeface="+mn-ea"/>
                <a:cs typeface="Times New Roman" panose="02020603050405020304" pitchFamily="18" charset="0"/>
              </a:rPr>
              <a:t>脊髄小脳変性症</a:t>
            </a:r>
            <a:r>
              <a:rPr kumimoji="1" lang="ja-JP" altLang="en-US" b="1" kern="100" dirty="0">
                <a:latin typeface="+mn-ea"/>
                <a:cs typeface="Times New Roman" panose="02020603050405020304" pitchFamily="18" charset="0"/>
              </a:rPr>
              <a:t>の症状が進行し、座位保持が難しくなっている。</a:t>
            </a:r>
          </a:p>
        </p:txBody>
      </p:sp>
      <p:sp>
        <p:nvSpPr>
          <p:cNvPr id="22" name="テキスト ボックス 21">
            <a:extLst>
              <a:ext uri="{FF2B5EF4-FFF2-40B4-BE49-F238E27FC236}">
                <a16:creationId xmlns:a16="http://schemas.microsoft.com/office/drawing/2014/main" id="{EE499EB0-B882-462A-AC9E-826289C4B183}"/>
              </a:ext>
            </a:extLst>
          </p:cNvPr>
          <p:cNvSpPr txBox="1"/>
          <p:nvPr/>
        </p:nvSpPr>
        <p:spPr>
          <a:xfrm>
            <a:off x="380492" y="6273316"/>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
        <p:nvSpPr>
          <p:cNvPr id="13" name="正方形/長方形 12">
            <a:extLst>
              <a:ext uri="{FF2B5EF4-FFF2-40B4-BE49-F238E27FC236}">
                <a16:creationId xmlns:a16="http://schemas.microsoft.com/office/drawing/2014/main" id="{46D6F457-5BDE-4246-831E-BFD82D0E5B30}"/>
              </a:ext>
            </a:extLst>
          </p:cNvPr>
          <p:cNvSpPr/>
          <p:nvPr/>
        </p:nvSpPr>
        <p:spPr>
          <a:xfrm>
            <a:off x="199556" y="4454605"/>
            <a:ext cx="9505478" cy="369332"/>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marL="342900" indent="-342900" algn="just">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あなたの施設にこのような方がいらっしゃった場合、あなたはどう行動しますか？</a:t>
            </a:r>
            <a:endParaRPr kumimoji="1" lang="en-US" altLang="ja-JP"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C04BE33-824A-493B-AE5B-A48F48092EB9}"/>
              </a:ext>
            </a:extLst>
          </p:cNvPr>
          <p:cNvSpPr txBox="1"/>
          <p:nvPr/>
        </p:nvSpPr>
        <p:spPr>
          <a:xfrm>
            <a:off x="199556" y="3587675"/>
            <a:ext cx="9385880" cy="815608"/>
          </a:xfrm>
          <a:prstGeom prst="rect">
            <a:avLst/>
          </a:prstGeom>
          <a:noFill/>
        </p:spPr>
        <p:txBody>
          <a:bodyPr wrap="square">
            <a:spAutoFit/>
          </a:bodyPr>
          <a:lstStyle/>
          <a:p>
            <a:pPr>
              <a:spcAft>
                <a:spcPts val="600"/>
              </a:spcAft>
            </a:pPr>
            <a:r>
              <a:rPr kumimoji="1" lang="ja-JP" altLang="en-US" sz="1400" b="1" kern="100" dirty="0">
                <a:latin typeface="+mn-ea"/>
                <a:cs typeface="Times New Roman" panose="02020603050405020304" pitchFamily="18" charset="0"/>
              </a:rPr>
              <a:t>　　 </a:t>
            </a:r>
            <a:r>
              <a:rPr kumimoji="1" lang="zh-TW" altLang="en-US" sz="1400" b="1" kern="100" dirty="0">
                <a:latin typeface="+mn-ea"/>
                <a:cs typeface="Times New Roman" panose="02020603050405020304" pitchFamily="18" charset="0"/>
              </a:rPr>
              <a:t>脊髄小脳変性症</a:t>
            </a:r>
            <a:r>
              <a:rPr kumimoji="1" lang="ja-JP" altLang="en-US" sz="1400" b="1" kern="100" dirty="0">
                <a:latin typeface="+mn-ea"/>
                <a:cs typeface="Times New Roman" panose="02020603050405020304" pitchFamily="18" charset="0"/>
              </a:rPr>
              <a:t>とは</a:t>
            </a:r>
            <a:r>
              <a:rPr kumimoji="1" lang="en-US" altLang="ja-JP" sz="1400" b="1" kern="100" dirty="0">
                <a:latin typeface="+mn-ea"/>
                <a:cs typeface="Times New Roman" panose="02020603050405020304" pitchFamily="18" charset="0"/>
              </a:rPr>
              <a:t>?</a:t>
            </a:r>
          </a:p>
          <a:p>
            <a:pPr>
              <a:spcAft>
                <a:spcPts val="600"/>
              </a:spcAft>
            </a:pPr>
            <a:r>
              <a:rPr kumimoji="1" lang="ja-JP" altLang="en-US" sz="1400" dirty="0">
                <a:latin typeface="+mn-ea"/>
              </a:rPr>
              <a:t>筋肉をバランスよく動かすことができないため、起立時、歩行時のふらつきや、手の震え、舌のもつれといった症状とする進行性の疾患。体幹バランスも悪いため座位保持困難となる。</a:t>
            </a:r>
            <a:endParaRPr kumimoji="1" lang="en-US" altLang="ja-JP" sz="1400" dirty="0">
              <a:latin typeface="+mn-ea"/>
            </a:endParaRPr>
          </a:p>
        </p:txBody>
      </p:sp>
      <p:pic>
        <p:nvPicPr>
          <p:cNvPr id="11" name="グラフィックス 10" descr="手当て 単色塗りつぶし">
            <a:extLst>
              <a:ext uri="{FF2B5EF4-FFF2-40B4-BE49-F238E27FC236}">
                <a16:creationId xmlns:a16="http://schemas.microsoft.com/office/drawing/2014/main" id="{C64AA806-EF31-40D0-AB0D-0B75B1C1F16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536" y="3601280"/>
            <a:ext cx="255912" cy="255912"/>
          </a:xfrm>
          <a:prstGeom prst="rect">
            <a:avLst/>
          </a:prstGeom>
        </p:spPr>
      </p:pic>
      <p:pic>
        <p:nvPicPr>
          <p:cNvPr id="4" name="図 3">
            <a:extLst>
              <a:ext uri="{FF2B5EF4-FFF2-40B4-BE49-F238E27FC236}">
                <a16:creationId xmlns:a16="http://schemas.microsoft.com/office/drawing/2014/main" id="{11D50A32-DCAE-40C3-BA55-8D4EC1D6A3B1}"/>
              </a:ext>
            </a:extLst>
          </p:cNvPr>
          <p:cNvPicPr>
            <a:picLocks noChangeAspect="1"/>
          </p:cNvPicPr>
          <p:nvPr/>
        </p:nvPicPr>
        <p:blipFill>
          <a:blip r:embed="rId4"/>
          <a:stretch>
            <a:fillRect/>
          </a:stretch>
        </p:blipFill>
        <p:spPr>
          <a:xfrm>
            <a:off x="3742958" y="645761"/>
            <a:ext cx="5962076" cy="2953399"/>
          </a:xfrm>
          <a:prstGeom prst="rect">
            <a:avLst/>
          </a:prstGeom>
        </p:spPr>
      </p:pic>
      <p:sp>
        <p:nvSpPr>
          <p:cNvPr id="14" name="正方形/長方形 13">
            <a:extLst>
              <a:ext uri="{FF2B5EF4-FFF2-40B4-BE49-F238E27FC236}">
                <a16:creationId xmlns:a16="http://schemas.microsoft.com/office/drawing/2014/main" id="{12CBF728-F566-42D7-AC55-6FF8E648AC6A}"/>
              </a:ext>
            </a:extLst>
          </p:cNvPr>
          <p:cNvSpPr/>
          <p:nvPr/>
        </p:nvSpPr>
        <p:spPr>
          <a:xfrm>
            <a:off x="7404538" y="94171"/>
            <a:ext cx="2300496" cy="369332"/>
          </a:xfrm>
          <a:prstGeom prst="rect">
            <a:avLst/>
          </a:prstGeom>
          <a:solidFill>
            <a:srgbClr val="FFFF99"/>
          </a:solidFill>
        </p:spPr>
        <p:txBody>
          <a:bodyPr wrap="square" rtlCol="0" anchor="ctr">
            <a:noAutofit/>
          </a:bodyPr>
          <a:lstStyle/>
          <a:p>
            <a:pPr algn="r">
              <a:lnSpc>
                <a:spcPts val="2000"/>
              </a:lnSpc>
            </a:pPr>
            <a:r>
              <a:rPr kumimoji="1" lang="ja-JP" altLang="en-US" b="1" dirty="0"/>
              <a:t>　検討タイム（</a:t>
            </a:r>
            <a:r>
              <a:rPr kumimoji="1" lang="en-US" altLang="ja-JP" b="1" dirty="0"/>
              <a:t>5</a:t>
            </a:r>
            <a:r>
              <a:rPr kumimoji="1" lang="ja-JP" altLang="en-US" b="1" dirty="0"/>
              <a:t>分）</a:t>
            </a:r>
          </a:p>
        </p:txBody>
      </p:sp>
      <p:pic>
        <p:nvPicPr>
          <p:cNvPr id="15" name="グラフィックス 14" descr="電球と歯車">
            <a:extLst>
              <a:ext uri="{FF2B5EF4-FFF2-40B4-BE49-F238E27FC236}">
                <a16:creationId xmlns:a16="http://schemas.microsoft.com/office/drawing/2014/main" id="{AD78E528-4610-4E88-90F7-4429278EF87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42812" y="127063"/>
            <a:ext cx="298800" cy="298800"/>
          </a:xfrm>
          <a:prstGeom prst="rect">
            <a:avLst/>
          </a:prstGeom>
        </p:spPr>
      </p:pic>
    </p:spTree>
    <p:extLst>
      <p:ext uri="{BB962C8B-B14F-4D97-AF65-F5344CB8AC3E}">
        <p14:creationId xmlns:p14="http://schemas.microsoft.com/office/powerpoint/2010/main" val="1651390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564F7-36B9-4926-8911-0203330CA129}"/>
              </a:ext>
            </a:extLst>
          </p:cNvPr>
          <p:cNvSpPr>
            <a:spLocks noGrp="1"/>
          </p:cNvSpPr>
          <p:nvPr>
            <p:ph type="title"/>
          </p:nvPr>
        </p:nvSpPr>
        <p:spPr/>
        <p:txBody>
          <a:bodyPr/>
          <a:lstStyle/>
          <a:p>
            <a:r>
              <a:rPr kumimoji="1" lang="ja-JP" altLang="en-US" dirty="0"/>
              <a:t>事例</a:t>
            </a:r>
            <a:r>
              <a:rPr lang="ja-JP" altLang="en-US" dirty="0"/>
              <a:t>ワーク</a:t>
            </a:r>
            <a:r>
              <a:rPr lang="en-US" altLang="ja-JP" dirty="0"/>
              <a:t>Ⅱ</a:t>
            </a:r>
            <a:r>
              <a:rPr lang="ja-JP" altLang="en-US" dirty="0"/>
              <a:t>の解説①　施設で実施されたシーティング</a:t>
            </a:r>
            <a:endParaRPr kumimoji="1" lang="ja-JP" altLang="en-US" dirty="0"/>
          </a:p>
        </p:txBody>
      </p:sp>
      <p:sp>
        <p:nvSpPr>
          <p:cNvPr id="3" name="テキスト プレースホルダー 2">
            <a:extLst>
              <a:ext uri="{FF2B5EF4-FFF2-40B4-BE49-F238E27FC236}">
                <a16:creationId xmlns:a16="http://schemas.microsoft.com/office/drawing/2014/main" id="{EB62F8D5-EDA5-4BF4-A548-9CECFE930EAD}"/>
              </a:ext>
            </a:extLst>
          </p:cNvPr>
          <p:cNvSpPr>
            <a:spLocks noGrp="1"/>
          </p:cNvSpPr>
          <p:nvPr>
            <p:ph type="body" sz="quarter" idx="13"/>
          </p:nvPr>
        </p:nvSpPr>
        <p:spPr>
          <a:xfrm>
            <a:off x="200025" y="586041"/>
            <a:ext cx="9505950" cy="850067"/>
          </a:xfrm>
        </p:spPr>
        <p:txBody>
          <a:bodyPr/>
          <a:lstStyle/>
          <a:p>
            <a:r>
              <a:rPr lang="ja-JP" altLang="en-US" dirty="0">
                <a:latin typeface="+mn-ea"/>
              </a:rPr>
              <a:t>理学療法士によるアセスメント結果と介護職員、看護師の日常観察結果を踏まえてカンファレンスを実施。</a:t>
            </a:r>
          </a:p>
        </p:txBody>
      </p:sp>
      <p:sp>
        <p:nvSpPr>
          <p:cNvPr id="5" name="矢印: 五方向 4">
            <a:extLst>
              <a:ext uri="{FF2B5EF4-FFF2-40B4-BE49-F238E27FC236}">
                <a16:creationId xmlns:a16="http://schemas.microsoft.com/office/drawing/2014/main" id="{3E69713F-E215-4614-8C0F-7E405DADC831}"/>
              </a:ext>
            </a:extLst>
          </p:cNvPr>
          <p:cNvSpPr/>
          <p:nvPr/>
        </p:nvSpPr>
        <p:spPr>
          <a:xfrm>
            <a:off x="202084" y="1545552"/>
            <a:ext cx="2160000" cy="508228"/>
          </a:xfrm>
          <a:prstGeom prst="homePlate">
            <a:avLst>
              <a:gd name="adj" fmla="val 26999"/>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sz="1600" b="1">
                <a:solidFill>
                  <a:schemeClr val="bg1"/>
                </a:solidFill>
              </a:rPr>
              <a:t>シーティング実施の</a:t>
            </a:r>
            <a:endParaRPr kumimoji="1" lang="en-US" altLang="ja-JP" sz="1600" b="1">
              <a:solidFill>
                <a:schemeClr val="bg1"/>
              </a:solidFill>
            </a:endParaRPr>
          </a:p>
          <a:p>
            <a:pPr algn="ctr">
              <a:lnSpc>
                <a:spcPts val="2000"/>
              </a:lnSpc>
            </a:pPr>
            <a:r>
              <a:rPr kumimoji="1" lang="ja-JP" altLang="en-US" sz="1600" b="1">
                <a:solidFill>
                  <a:schemeClr val="bg1"/>
                </a:solidFill>
              </a:rPr>
              <a:t>必要性検討</a:t>
            </a:r>
          </a:p>
        </p:txBody>
      </p:sp>
      <p:sp>
        <p:nvSpPr>
          <p:cNvPr id="7" name="矢印: 五方向 6">
            <a:extLst>
              <a:ext uri="{FF2B5EF4-FFF2-40B4-BE49-F238E27FC236}">
                <a16:creationId xmlns:a16="http://schemas.microsoft.com/office/drawing/2014/main" id="{9427FFA1-61B9-46AA-A7D6-13783F831111}"/>
              </a:ext>
            </a:extLst>
          </p:cNvPr>
          <p:cNvSpPr/>
          <p:nvPr/>
        </p:nvSpPr>
        <p:spPr>
          <a:xfrm>
            <a:off x="2649120" y="1545552"/>
            <a:ext cx="2160000" cy="508228"/>
          </a:xfrm>
          <a:prstGeom prst="homePlate">
            <a:avLst>
              <a:gd name="adj" fmla="val 28180"/>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sz="1600" b="1">
                <a:solidFill>
                  <a:schemeClr val="bg1"/>
                </a:solidFill>
              </a:rPr>
              <a:t>シーティング実施に</a:t>
            </a:r>
            <a:endParaRPr kumimoji="1" lang="en-US" altLang="ja-JP" sz="1600" b="1">
              <a:solidFill>
                <a:schemeClr val="bg1"/>
              </a:solidFill>
            </a:endParaRPr>
          </a:p>
          <a:p>
            <a:pPr algn="ctr">
              <a:lnSpc>
                <a:spcPts val="2000"/>
              </a:lnSpc>
            </a:pPr>
            <a:r>
              <a:rPr kumimoji="1" lang="ja-JP" altLang="en-US" sz="1600" b="1">
                <a:solidFill>
                  <a:schemeClr val="bg1"/>
                </a:solidFill>
              </a:rPr>
              <a:t>向けたアセスメント</a:t>
            </a:r>
          </a:p>
        </p:txBody>
      </p:sp>
      <p:sp>
        <p:nvSpPr>
          <p:cNvPr id="9" name="正方形/長方形 8">
            <a:extLst>
              <a:ext uri="{FF2B5EF4-FFF2-40B4-BE49-F238E27FC236}">
                <a16:creationId xmlns:a16="http://schemas.microsoft.com/office/drawing/2014/main" id="{7E636997-E5D1-4166-824F-6E88330605FB}"/>
              </a:ext>
            </a:extLst>
          </p:cNvPr>
          <p:cNvSpPr/>
          <p:nvPr/>
        </p:nvSpPr>
        <p:spPr>
          <a:xfrm>
            <a:off x="200025" y="2183843"/>
            <a:ext cx="2160000" cy="1188007"/>
          </a:xfrm>
          <a:prstGeom prst="rect">
            <a:avLst/>
          </a:prstGeom>
          <a:solidFill>
            <a:schemeClr val="bg1"/>
          </a:solidFill>
          <a:ln>
            <a:solidFill>
              <a:schemeClr val="tx1"/>
            </a:solidFill>
          </a:ln>
        </p:spPr>
        <p:txBody>
          <a:bodyPr wrap="square" anchor="ctr">
            <a:noAutofit/>
          </a:bodyPr>
          <a:lstStyle/>
          <a:p>
            <a:pPr algn="just" defTabSz="914400">
              <a:spcAft>
                <a:spcPts val="600"/>
              </a:spcAft>
            </a:pPr>
            <a:r>
              <a:rPr lang="ja-JP" altLang="en-US" sz="1600" dirty="0"/>
              <a:t>姿勢保持が徐々に難しくなり、</a:t>
            </a:r>
            <a:r>
              <a:rPr kumimoji="1" lang="ja-JP" altLang="en-US" sz="1600" b="1" dirty="0">
                <a:solidFill>
                  <a:schemeClr val="accent1"/>
                </a:solidFill>
                <a:latin typeface="+mn-ea"/>
              </a:rPr>
              <a:t>食事摂取が難しくなっていることに介護職員</a:t>
            </a:r>
            <a:r>
              <a:rPr kumimoji="1" lang="en-US" altLang="ja-JP" sz="1600" b="1" dirty="0">
                <a:solidFill>
                  <a:schemeClr val="accent1"/>
                </a:solidFill>
                <a:latin typeface="+mn-ea"/>
              </a:rPr>
              <a:t>A</a:t>
            </a:r>
            <a:r>
              <a:rPr kumimoji="1" lang="ja-JP" altLang="en-US" sz="1600" b="1" dirty="0">
                <a:solidFill>
                  <a:schemeClr val="accent1"/>
                </a:solidFill>
                <a:latin typeface="+mn-ea"/>
              </a:rPr>
              <a:t>さんが気づいた。</a:t>
            </a:r>
          </a:p>
        </p:txBody>
      </p:sp>
      <p:sp>
        <p:nvSpPr>
          <p:cNvPr id="10" name="正方形/長方形 9">
            <a:extLst>
              <a:ext uri="{FF2B5EF4-FFF2-40B4-BE49-F238E27FC236}">
                <a16:creationId xmlns:a16="http://schemas.microsoft.com/office/drawing/2014/main" id="{8645B6C8-7919-4679-87C2-F62DD64B2881}"/>
              </a:ext>
            </a:extLst>
          </p:cNvPr>
          <p:cNvSpPr/>
          <p:nvPr/>
        </p:nvSpPr>
        <p:spPr>
          <a:xfrm>
            <a:off x="200025" y="3719365"/>
            <a:ext cx="2160000" cy="858985"/>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dirty="0">
                <a:latin typeface="+mn-ea"/>
              </a:rPr>
              <a:t>介護職員</a:t>
            </a:r>
            <a:r>
              <a:rPr kumimoji="1" lang="en-US" altLang="ja-JP" sz="1600" dirty="0">
                <a:latin typeface="+mn-ea"/>
              </a:rPr>
              <a:t>A</a:t>
            </a:r>
            <a:r>
              <a:rPr kumimoji="1" lang="ja-JP" altLang="en-US" sz="1600" dirty="0">
                <a:latin typeface="+mn-ea"/>
              </a:rPr>
              <a:t>さんは、その状況を</a:t>
            </a:r>
            <a:r>
              <a:rPr kumimoji="1" lang="ja-JP" altLang="en-US" sz="1600" b="1" dirty="0">
                <a:solidFill>
                  <a:schemeClr val="accent1"/>
                </a:solidFill>
                <a:latin typeface="+mn-ea"/>
              </a:rPr>
              <a:t>理学療法士に相談。</a:t>
            </a:r>
          </a:p>
        </p:txBody>
      </p:sp>
      <p:sp>
        <p:nvSpPr>
          <p:cNvPr id="11" name="正方形/長方形 10">
            <a:extLst>
              <a:ext uri="{FF2B5EF4-FFF2-40B4-BE49-F238E27FC236}">
                <a16:creationId xmlns:a16="http://schemas.microsoft.com/office/drawing/2014/main" id="{CD420772-0413-4E03-A248-A0043FC90EC2}"/>
              </a:ext>
            </a:extLst>
          </p:cNvPr>
          <p:cNvSpPr/>
          <p:nvPr/>
        </p:nvSpPr>
        <p:spPr>
          <a:xfrm>
            <a:off x="2696725" y="2183843"/>
            <a:ext cx="2160000" cy="1093168"/>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dirty="0">
                <a:latin typeface="+mn-ea"/>
              </a:rPr>
              <a:t>理学療法士が、動作時にどのような揺れが起こるか、という観点でアセスメントを実施。</a:t>
            </a:r>
          </a:p>
        </p:txBody>
      </p:sp>
      <p:cxnSp>
        <p:nvCxnSpPr>
          <p:cNvPr id="16" name="直線矢印コネクタ 15">
            <a:extLst>
              <a:ext uri="{FF2B5EF4-FFF2-40B4-BE49-F238E27FC236}">
                <a16:creationId xmlns:a16="http://schemas.microsoft.com/office/drawing/2014/main" id="{531C49F3-AFA3-4A52-A606-628BE8E82F6A}"/>
              </a:ext>
            </a:extLst>
          </p:cNvPr>
          <p:cNvCxnSpPr>
            <a:cxnSpLocks/>
            <a:stCxn id="9" idx="2"/>
            <a:endCxn id="10" idx="0"/>
          </p:cNvCxnSpPr>
          <p:nvPr/>
        </p:nvCxnSpPr>
        <p:spPr>
          <a:xfrm>
            <a:off x="1280025" y="3371850"/>
            <a:ext cx="0" cy="34751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51EB4485-ABD5-49EF-B51F-FBD8B7C6D7BC}"/>
              </a:ext>
            </a:extLst>
          </p:cNvPr>
          <p:cNvCxnSpPr>
            <a:cxnSpLocks/>
            <a:stCxn id="11" idx="2"/>
            <a:endCxn id="48" idx="0"/>
          </p:cNvCxnSpPr>
          <p:nvPr/>
        </p:nvCxnSpPr>
        <p:spPr>
          <a:xfrm>
            <a:off x="3776725" y="3277011"/>
            <a:ext cx="0" cy="17913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3E703C1B-E532-4862-AF0B-C598D19FB2A7}"/>
              </a:ext>
            </a:extLst>
          </p:cNvPr>
          <p:cNvCxnSpPr>
            <a:cxnSpLocks/>
            <a:stCxn id="26" idx="3"/>
            <a:endCxn id="11" idx="1"/>
          </p:cNvCxnSpPr>
          <p:nvPr/>
        </p:nvCxnSpPr>
        <p:spPr>
          <a:xfrm flipV="1">
            <a:off x="2360025" y="2730427"/>
            <a:ext cx="336700" cy="2888972"/>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B2A447D-7888-4CF1-B54A-630F80078A99}"/>
              </a:ext>
            </a:extLst>
          </p:cNvPr>
          <p:cNvSpPr txBox="1"/>
          <p:nvPr/>
        </p:nvSpPr>
        <p:spPr>
          <a:xfrm>
            <a:off x="380492" y="6273316"/>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
        <p:nvSpPr>
          <p:cNvPr id="48" name="正方形/長方形 47">
            <a:extLst>
              <a:ext uri="{FF2B5EF4-FFF2-40B4-BE49-F238E27FC236}">
                <a16:creationId xmlns:a16="http://schemas.microsoft.com/office/drawing/2014/main" id="{7C0AC9CE-5B4A-48B2-A7E0-21C391906109}"/>
              </a:ext>
            </a:extLst>
          </p:cNvPr>
          <p:cNvSpPr/>
          <p:nvPr/>
        </p:nvSpPr>
        <p:spPr>
          <a:xfrm>
            <a:off x="2696725" y="3456145"/>
            <a:ext cx="2160000" cy="1437536"/>
          </a:xfrm>
          <a:prstGeom prst="rect">
            <a:avLst/>
          </a:prstGeom>
          <a:solidFill>
            <a:schemeClr val="bg1"/>
          </a:solidFill>
          <a:ln>
            <a:solidFill>
              <a:schemeClr val="tx1"/>
            </a:solidFill>
          </a:ln>
        </p:spPr>
        <p:txBody>
          <a:bodyPr wrap="square" anchor="ctr">
            <a:noAutofit/>
          </a:bodyPr>
          <a:lstStyle/>
          <a:p>
            <a:pPr algn="just" defTabSz="914400">
              <a:spcAft>
                <a:spcPts val="600"/>
              </a:spcAft>
            </a:pPr>
            <a:r>
              <a:rPr lang="ja-JP" altLang="en-US" sz="1600" dirty="0">
                <a:ea typeface="Meiryo UI" panose="020B0604030504040204" pitchFamily="50" charset="-128"/>
              </a:rPr>
              <a:t>理学療法士によるアセスメント</a:t>
            </a:r>
            <a:r>
              <a:rPr kumimoji="1" lang="ja-JP" altLang="en-US" sz="1600" dirty="0">
                <a:latin typeface="+mn-ea"/>
              </a:rPr>
              <a:t>結果を踏まえ、</a:t>
            </a:r>
            <a:r>
              <a:rPr kumimoji="1" lang="en-US" altLang="ja-JP" sz="1600" dirty="0">
                <a:latin typeface="+mn-ea"/>
              </a:rPr>
              <a:t>A</a:t>
            </a:r>
            <a:r>
              <a:rPr kumimoji="1" lang="ja-JP" altLang="en-US" sz="1600" dirty="0">
                <a:latin typeface="+mn-ea"/>
              </a:rPr>
              <a:t>さんと理学療法士は様々な</a:t>
            </a:r>
            <a:r>
              <a:rPr kumimoji="1" lang="ja-JP" altLang="ja-JP" sz="1600" dirty="0">
                <a:latin typeface="+mn-ea"/>
              </a:rPr>
              <a:t>背</a:t>
            </a:r>
            <a:r>
              <a:rPr kumimoji="1" lang="ja-JP" altLang="en-US" sz="1600" dirty="0">
                <a:latin typeface="+mn-ea"/>
              </a:rPr>
              <a:t>あて</a:t>
            </a:r>
            <a:r>
              <a:rPr kumimoji="1" lang="ja-JP" altLang="ja-JP" sz="1600" dirty="0">
                <a:latin typeface="+mn-ea"/>
              </a:rPr>
              <a:t>クッションを試してみた</a:t>
            </a:r>
            <a:r>
              <a:rPr kumimoji="1" lang="ja-JP" altLang="en-US" sz="1600" dirty="0">
                <a:latin typeface="+mn-ea"/>
              </a:rPr>
              <a:t>。</a:t>
            </a:r>
          </a:p>
        </p:txBody>
      </p:sp>
      <p:pic>
        <p:nvPicPr>
          <p:cNvPr id="19" name="グラフィックス 18" descr="役員室 単色塗りつぶし">
            <a:extLst>
              <a:ext uri="{FF2B5EF4-FFF2-40B4-BE49-F238E27FC236}">
                <a16:creationId xmlns:a16="http://schemas.microsoft.com/office/drawing/2014/main" id="{4292A0DE-6C7C-4375-B038-71CE32DD1A5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7020" y="4119244"/>
            <a:ext cx="995108" cy="995108"/>
          </a:xfrm>
          <a:prstGeom prst="rect">
            <a:avLst/>
          </a:prstGeom>
        </p:spPr>
      </p:pic>
      <p:pic>
        <p:nvPicPr>
          <p:cNvPr id="20" name="グラフィックス 19" descr="ライト: オン 単色塗りつぶし">
            <a:extLst>
              <a:ext uri="{FF2B5EF4-FFF2-40B4-BE49-F238E27FC236}">
                <a16:creationId xmlns:a16="http://schemas.microsoft.com/office/drawing/2014/main" id="{5D868D86-4F35-457B-9147-EA034A10E38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75231">
            <a:off x="1991775" y="3152074"/>
            <a:ext cx="553854" cy="553854"/>
          </a:xfrm>
          <a:prstGeom prst="rect">
            <a:avLst/>
          </a:prstGeom>
        </p:spPr>
      </p:pic>
      <p:sp>
        <p:nvSpPr>
          <p:cNvPr id="26" name="正方形/長方形 25">
            <a:extLst>
              <a:ext uri="{FF2B5EF4-FFF2-40B4-BE49-F238E27FC236}">
                <a16:creationId xmlns:a16="http://schemas.microsoft.com/office/drawing/2014/main" id="{7DEF02C2-1DDF-4A86-A6BA-BCDF17CF6287}"/>
              </a:ext>
            </a:extLst>
          </p:cNvPr>
          <p:cNvSpPr/>
          <p:nvPr/>
        </p:nvSpPr>
        <p:spPr>
          <a:xfrm>
            <a:off x="200025" y="5118099"/>
            <a:ext cx="2160000" cy="1002600"/>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en-US" altLang="ja-JP" sz="1600" dirty="0">
                <a:latin typeface="+mn-ea"/>
              </a:rPr>
              <a:t>A</a:t>
            </a:r>
            <a:r>
              <a:rPr kumimoji="1" lang="ja-JP" altLang="en-US" sz="1600" dirty="0">
                <a:latin typeface="+mn-ea"/>
              </a:rPr>
              <a:t>さんは、理学療法士とともに今後の対応方針について考えた。</a:t>
            </a:r>
          </a:p>
        </p:txBody>
      </p:sp>
      <p:cxnSp>
        <p:nvCxnSpPr>
          <p:cNvPr id="28" name="直線矢印コネクタ 27">
            <a:extLst>
              <a:ext uri="{FF2B5EF4-FFF2-40B4-BE49-F238E27FC236}">
                <a16:creationId xmlns:a16="http://schemas.microsoft.com/office/drawing/2014/main" id="{FA51B004-2536-4281-A8BC-DF821D3D1D00}"/>
              </a:ext>
            </a:extLst>
          </p:cNvPr>
          <p:cNvCxnSpPr>
            <a:cxnSpLocks/>
            <a:stCxn id="10" idx="2"/>
            <a:endCxn id="26" idx="0"/>
          </p:cNvCxnSpPr>
          <p:nvPr/>
        </p:nvCxnSpPr>
        <p:spPr>
          <a:xfrm>
            <a:off x="1280025" y="4578350"/>
            <a:ext cx="0" cy="53974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289C03E5-6159-4C01-A944-FC6FA980EC4A}"/>
              </a:ext>
            </a:extLst>
          </p:cNvPr>
          <p:cNvSpPr/>
          <p:nvPr/>
        </p:nvSpPr>
        <p:spPr>
          <a:xfrm>
            <a:off x="2700704" y="5072815"/>
            <a:ext cx="2160000" cy="10478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lang="ja-JP" altLang="en-US" sz="1600" dirty="0">
                <a:effectLst/>
                <a:ea typeface="Meiryo UI" panose="020B0604030504040204" pitchFamily="50" charset="-128"/>
                <a:cs typeface="Meiryo UI" panose="020B0604030504040204" pitchFamily="50" charset="-128"/>
              </a:rPr>
              <a:t>そのうち、</a:t>
            </a:r>
            <a:r>
              <a:rPr kumimoji="1" lang="ja-JP" altLang="ja-JP" sz="1600" dirty="0">
                <a:latin typeface="+mn-ea"/>
              </a:rPr>
              <a:t>側部にパッ</a:t>
            </a:r>
            <a:r>
              <a:rPr kumimoji="1" lang="ja-JP" altLang="en-US" sz="1600" dirty="0">
                <a:latin typeface="+mn-ea"/>
              </a:rPr>
              <a:t>ド</a:t>
            </a:r>
            <a:r>
              <a:rPr kumimoji="1" lang="ja-JP" altLang="ja-JP" sz="1600" dirty="0">
                <a:latin typeface="+mn-ea"/>
              </a:rPr>
              <a:t>のついた背</a:t>
            </a:r>
            <a:r>
              <a:rPr kumimoji="1" lang="ja-JP" altLang="en-US" sz="1600" dirty="0">
                <a:latin typeface="+mn-ea"/>
              </a:rPr>
              <a:t>あて</a:t>
            </a:r>
            <a:r>
              <a:rPr kumimoji="1" lang="ja-JP" altLang="ja-JP" sz="1600" dirty="0">
                <a:latin typeface="+mn-ea"/>
              </a:rPr>
              <a:t>クッションを試してみたところ</a:t>
            </a:r>
            <a:r>
              <a:rPr kumimoji="1" lang="ja-JP" altLang="en-US" sz="1600" dirty="0">
                <a:latin typeface="+mn-ea"/>
              </a:rPr>
              <a:t>、最も姿勢が安定した。</a:t>
            </a:r>
          </a:p>
        </p:txBody>
      </p:sp>
      <p:cxnSp>
        <p:nvCxnSpPr>
          <p:cNvPr id="45" name="直線矢印コネクタ 44">
            <a:extLst>
              <a:ext uri="{FF2B5EF4-FFF2-40B4-BE49-F238E27FC236}">
                <a16:creationId xmlns:a16="http://schemas.microsoft.com/office/drawing/2014/main" id="{11C9C5BD-0B70-48E8-8759-9BFD00048CE5}"/>
              </a:ext>
            </a:extLst>
          </p:cNvPr>
          <p:cNvCxnSpPr>
            <a:cxnSpLocks/>
            <a:stCxn id="48" idx="2"/>
            <a:endCxn id="41" idx="0"/>
          </p:cNvCxnSpPr>
          <p:nvPr/>
        </p:nvCxnSpPr>
        <p:spPr>
          <a:xfrm>
            <a:off x="3776725" y="4893681"/>
            <a:ext cx="3979" cy="17913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9C435AE-6481-4FBF-BCAB-3613C905C756}"/>
              </a:ext>
            </a:extLst>
          </p:cNvPr>
          <p:cNvPicPr>
            <a:picLocks noChangeAspect="1"/>
          </p:cNvPicPr>
          <p:nvPr/>
        </p:nvPicPr>
        <p:blipFill>
          <a:blip r:embed="rId6"/>
          <a:stretch>
            <a:fillRect/>
          </a:stretch>
        </p:blipFill>
        <p:spPr>
          <a:xfrm>
            <a:off x="5045298" y="1545553"/>
            <a:ext cx="4658618" cy="4603346"/>
          </a:xfrm>
          <a:prstGeom prst="rect">
            <a:avLst/>
          </a:prstGeom>
        </p:spPr>
      </p:pic>
    </p:spTree>
    <p:extLst>
      <p:ext uri="{BB962C8B-B14F-4D97-AF65-F5344CB8AC3E}">
        <p14:creationId xmlns:p14="http://schemas.microsoft.com/office/powerpoint/2010/main" val="2113649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564F7-36B9-4926-8911-0203330CA129}"/>
              </a:ext>
            </a:extLst>
          </p:cNvPr>
          <p:cNvSpPr>
            <a:spLocks noGrp="1"/>
          </p:cNvSpPr>
          <p:nvPr>
            <p:ph type="title"/>
          </p:nvPr>
        </p:nvSpPr>
        <p:spPr/>
        <p:txBody>
          <a:bodyPr/>
          <a:lstStyle/>
          <a:p>
            <a:r>
              <a:rPr kumimoji="1" lang="ja-JP" altLang="en-US" dirty="0"/>
              <a:t>事例</a:t>
            </a:r>
            <a:r>
              <a:rPr lang="ja-JP" altLang="en-US" dirty="0"/>
              <a:t>ワーク</a:t>
            </a:r>
            <a:r>
              <a:rPr lang="en-US" altLang="ja-JP" dirty="0"/>
              <a:t>Ⅱ</a:t>
            </a:r>
            <a:r>
              <a:rPr lang="ja-JP" altLang="en-US" dirty="0"/>
              <a:t>の解説①　施設で実施されたシーティング　続き</a:t>
            </a:r>
            <a:endParaRPr kumimoji="1" lang="ja-JP" altLang="en-US" dirty="0"/>
          </a:p>
        </p:txBody>
      </p:sp>
      <p:sp>
        <p:nvSpPr>
          <p:cNvPr id="3" name="テキスト プレースホルダー 2">
            <a:extLst>
              <a:ext uri="{FF2B5EF4-FFF2-40B4-BE49-F238E27FC236}">
                <a16:creationId xmlns:a16="http://schemas.microsoft.com/office/drawing/2014/main" id="{EB62F8D5-EDA5-4BF4-A548-9CECFE930EAD}"/>
              </a:ext>
            </a:extLst>
          </p:cNvPr>
          <p:cNvSpPr>
            <a:spLocks noGrp="1"/>
          </p:cNvSpPr>
          <p:nvPr>
            <p:ph type="body" sz="quarter" idx="13"/>
          </p:nvPr>
        </p:nvSpPr>
        <p:spPr>
          <a:xfrm>
            <a:off x="200025" y="586041"/>
            <a:ext cx="9505950" cy="850067"/>
          </a:xfrm>
        </p:spPr>
        <p:txBody>
          <a:bodyPr/>
          <a:lstStyle/>
          <a:p>
            <a:r>
              <a:rPr lang="ja-JP" altLang="en-US">
                <a:latin typeface="+mn-ea"/>
              </a:rPr>
              <a:t>理学療法士によるアセスメント結果と、介護職員、看護師の日常観察結果を踏まえてシーティングを実施しました。その結果、座位姿勢保持が可能になり、食事の自己摂取量が増加しました。</a:t>
            </a:r>
          </a:p>
        </p:txBody>
      </p:sp>
      <p:sp>
        <p:nvSpPr>
          <p:cNvPr id="6" name="矢印: 五方向 5">
            <a:extLst>
              <a:ext uri="{FF2B5EF4-FFF2-40B4-BE49-F238E27FC236}">
                <a16:creationId xmlns:a16="http://schemas.microsoft.com/office/drawing/2014/main" id="{7E3B1EF7-F9C8-4C48-9F93-9C8973E5D657}"/>
              </a:ext>
            </a:extLst>
          </p:cNvPr>
          <p:cNvSpPr/>
          <p:nvPr/>
        </p:nvSpPr>
        <p:spPr>
          <a:xfrm>
            <a:off x="2646592" y="1545552"/>
            <a:ext cx="2257894" cy="508227"/>
          </a:xfrm>
          <a:prstGeom prst="homePlate">
            <a:avLst>
              <a:gd name="adj" fmla="val 31128"/>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sz="1600" b="1" dirty="0">
                <a:solidFill>
                  <a:schemeClr val="bg1"/>
                </a:solidFill>
              </a:rPr>
              <a:t>効果検証</a:t>
            </a:r>
            <a:endParaRPr kumimoji="1" lang="en-US" altLang="ja-JP" sz="1600" b="1" dirty="0">
              <a:solidFill>
                <a:schemeClr val="bg1"/>
              </a:solidFill>
            </a:endParaRPr>
          </a:p>
          <a:p>
            <a:pPr algn="ctr">
              <a:lnSpc>
                <a:spcPts val="2000"/>
              </a:lnSpc>
            </a:pPr>
            <a:r>
              <a:rPr kumimoji="1" lang="ja-JP" altLang="en-US" sz="1600" b="1" dirty="0">
                <a:solidFill>
                  <a:schemeClr val="bg1"/>
                </a:solidFill>
              </a:rPr>
              <a:t>継続的な観察</a:t>
            </a:r>
            <a:endParaRPr kumimoji="1" lang="en-US" altLang="ja-JP" sz="1600" b="1" dirty="0">
              <a:solidFill>
                <a:schemeClr val="bg1"/>
              </a:solidFill>
            </a:endParaRPr>
          </a:p>
        </p:txBody>
      </p:sp>
      <p:sp>
        <p:nvSpPr>
          <p:cNvPr id="8" name="矢印: 五方向 7">
            <a:extLst>
              <a:ext uri="{FF2B5EF4-FFF2-40B4-BE49-F238E27FC236}">
                <a16:creationId xmlns:a16="http://schemas.microsoft.com/office/drawing/2014/main" id="{E3F73653-04E8-4470-92C9-3D755303F8E5}"/>
              </a:ext>
            </a:extLst>
          </p:cNvPr>
          <p:cNvSpPr/>
          <p:nvPr/>
        </p:nvSpPr>
        <p:spPr>
          <a:xfrm>
            <a:off x="199556" y="1545553"/>
            <a:ext cx="2257894" cy="508228"/>
          </a:xfrm>
          <a:prstGeom prst="homePlate">
            <a:avLst>
              <a:gd name="adj" fmla="val 23407"/>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sz="1600" b="1">
                <a:solidFill>
                  <a:schemeClr val="bg1"/>
                </a:solidFill>
              </a:rPr>
              <a:t>アセスメントに基づいた</a:t>
            </a:r>
            <a:endParaRPr kumimoji="1" lang="en-US" altLang="ja-JP" sz="1600" b="1">
              <a:solidFill>
                <a:schemeClr val="bg1"/>
              </a:solidFill>
            </a:endParaRPr>
          </a:p>
          <a:p>
            <a:pPr algn="ctr">
              <a:lnSpc>
                <a:spcPts val="2000"/>
              </a:lnSpc>
            </a:pPr>
            <a:r>
              <a:rPr kumimoji="1" lang="ja-JP" altLang="en-US" sz="1600" b="1">
                <a:solidFill>
                  <a:schemeClr val="bg1"/>
                </a:solidFill>
              </a:rPr>
              <a:t>シーティングの実施</a:t>
            </a:r>
            <a:endParaRPr kumimoji="1" lang="en-US" altLang="ja-JP" sz="1600" b="1">
              <a:solidFill>
                <a:schemeClr val="bg1"/>
              </a:solidFill>
            </a:endParaRPr>
          </a:p>
        </p:txBody>
      </p:sp>
      <p:sp>
        <p:nvSpPr>
          <p:cNvPr id="15" name="正方形/長方形 14">
            <a:extLst>
              <a:ext uri="{FF2B5EF4-FFF2-40B4-BE49-F238E27FC236}">
                <a16:creationId xmlns:a16="http://schemas.microsoft.com/office/drawing/2014/main" id="{509CD7C4-76BA-45D8-9E14-C817D304158D}"/>
              </a:ext>
            </a:extLst>
          </p:cNvPr>
          <p:cNvSpPr/>
          <p:nvPr/>
        </p:nvSpPr>
        <p:spPr>
          <a:xfrm>
            <a:off x="2646592" y="4870450"/>
            <a:ext cx="2160000" cy="1250250"/>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a:latin typeface="+mn-ea"/>
              </a:rPr>
              <a:t>座位姿勢保持が可能になり、食事の自己摂取量が増加し、食事介助に伴う職員の負担が軽減した。</a:t>
            </a:r>
          </a:p>
        </p:txBody>
      </p:sp>
      <p:sp>
        <p:nvSpPr>
          <p:cNvPr id="25" name="テキスト ボックス 24">
            <a:extLst>
              <a:ext uri="{FF2B5EF4-FFF2-40B4-BE49-F238E27FC236}">
                <a16:creationId xmlns:a16="http://schemas.microsoft.com/office/drawing/2014/main" id="{4B2A447D-7888-4CF1-B54A-630F80078A99}"/>
              </a:ext>
            </a:extLst>
          </p:cNvPr>
          <p:cNvSpPr txBox="1"/>
          <p:nvPr/>
        </p:nvSpPr>
        <p:spPr>
          <a:xfrm>
            <a:off x="380492" y="6273316"/>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a:solidFill>
                  <a:prstClr val="black"/>
                </a:solidFill>
                <a:latin typeface="Meiryo UI" panose="020B0604030504040204" pitchFamily="50" charset="-128"/>
                <a:ea typeface="Meiryo UI" panose="020B0604030504040204" pitchFamily="50" charset="-128"/>
              </a:rPr>
              <a:t>出所：令和</a:t>
            </a:r>
            <a:r>
              <a:rPr kumimoji="1" lang="en-US" altLang="ja-JP" sz="1050">
                <a:solidFill>
                  <a:prstClr val="black"/>
                </a:solidFill>
                <a:latin typeface="Meiryo UI" panose="020B0604030504040204" pitchFamily="50" charset="-128"/>
                <a:ea typeface="Meiryo UI" panose="020B0604030504040204" pitchFamily="50" charset="-128"/>
              </a:rPr>
              <a:t>3</a:t>
            </a:r>
            <a:r>
              <a:rPr kumimoji="1" lang="ja-JP" altLang="en-US" sz="105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
        <p:nvSpPr>
          <p:cNvPr id="24" name="正方形/長方形 23">
            <a:extLst>
              <a:ext uri="{FF2B5EF4-FFF2-40B4-BE49-F238E27FC236}">
                <a16:creationId xmlns:a16="http://schemas.microsoft.com/office/drawing/2014/main" id="{E1A200AA-EA4F-459A-B7F5-B1DD6BF340C8}"/>
              </a:ext>
            </a:extLst>
          </p:cNvPr>
          <p:cNvSpPr/>
          <p:nvPr/>
        </p:nvSpPr>
        <p:spPr>
          <a:xfrm>
            <a:off x="2646592" y="2178406"/>
            <a:ext cx="2160000" cy="1507926"/>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dirty="0">
                <a:latin typeface="+mn-ea"/>
              </a:rPr>
              <a:t>シーティングを実施して</a:t>
            </a:r>
            <a:r>
              <a:rPr kumimoji="1" lang="en-US" altLang="ja-JP" sz="1600" dirty="0">
                <a:latin typeface="+mn-ea"/>
              </a:rPr>
              <a:t>2</a:t>
            </a:r>
            <a:r>
              <a:rPr kumimoji="1" lang="ja-JP" altLang="en-US" sz="1600" dirty="0">
                <a:latin typeface="+mn-ea"/>
              </a:rPr>
              <a:t>週間程度経過し、食事動作や日常観察でも効果がみられていることを確認して</a:t>
            </a:r>
            <a:r>
              <a:rPr kumimoji="1" lang="ja-JP" altLang="en-US" sz="1600" b="1" dirty="0">
                <a:solidFill>
                  <a:schemeClr val="accent1"/>
                </a:solidFill>
                <a:latin typeface="+mn-ea"/>
              </a:rPr>
              <a:t>ケアプランに落とし込んだ。</a:t>
            </a:r>
          </a:p>
        </p:txBody>
      </p:sp>
      <p:sp>
        <p:nvSpPr>
          <p:cNvPr id="26" name="正方形/長方形 25">
            <a:extLst>
              <a:ext uri="{FF2B5EF4-FFF2-40B4-BE49-F238E27FC236}">
                <a16:creationId xmlns:a16="http://schemas.microsoft.com/office/drawing/2014/main" id="{D4D9ECF5-817D-4CED-9CCA-AB406846104C}"/>
              </a:ext>
            </a:extLst>
          </p:cNvPr>
          <p:cNvSpPr/>
          <p:nvPr/>
        </p:nvSpPr>
        <p:spPr>
          <a:xfrm>
            <a:off x="199556" y="2178406"/>
            <a:ext cx="2160000" cy="91475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lang="ja-JP" altLang="ja-JP" sz="1600" dirty="0">
                <a:effectLst/>
                <a:ea typeface="Meiryo UI" panose="020B0604030504040204" pitchFamily="50" charset="-128"/>
                <a:cs typeface="Meiryo UI" panose="020B0604030504040204" pitchFamily="50" charset="-128"/>
              </a:rPr>
              <a:t>側部にパッ</a:t>
            </a:r>
            <a:r>
              <a:rPr lang="ja-JP" altLang="en-US" sz="1600" dirty="0">
                <a:effectLst/>
                <a:ea typeface="Meiryo UI" panose="020B0604030504040204" pitchFamily="50" charset="-128"/>
                <a:cs typeface="Meiryo UI" panose="020B0604030504040204" pitchFamily="50" charset="-128"/>
              </a:rPr>
              <a:t>ド</a:t>
            </a:r>
            <a:r>
              <a:rPr lang="ja-JP" altLang="ja-JP" sz="1600" dirty="0">
                <a:effectLst/>
                <a:ea typeface="Meiryo UI" panose="020B0604030504040204" pitchFamily="50" charset="-128"/>
                <a:cs typeface="Meiryo UI" panose="020B0604030504040204" pitchFamily="50" charset="-128"/>
              </a:rPr>
              <a:t>のついた背</a:t>
            </a:r>
            <a:r>
              <a:rPr lang="ja-JP" altLang="en-US" sz="1600" dirty="0">
                <a:effectLst/>
                <a:ea typeface="Meiryo UI" panose="020B0604030504040204" pitchFamily="50" charset="-128"/>
                <a:cs typeface="Meiryo UI" panose="020B0604030504040204" pitchFamily="50" charset="-128"/>
              </a:rPr>
              <a:t>あて</a:t>
            </a:r>
            <a:r>
              <a:rPr lang="ja-JP" altLang="ja-JP" sz="1600" dirty="0">
                <a:effectLst/>
                <a:ea typeface="Meiryo UI" panose="020B0604030504040204" pitchFamily="50" charset="-128"/>
                <a:cs typeface="Meiryo UI" panose="020B0604030504040204" pitchFamily="50" charset="-128"/>
              </a:rPr>
              <a:t>クッションを</a:t>
            </a:r>
            <a:r>
              <a:rPr lang="ja-JP" altLang="en-US" sz="1600" dirty="0">
                <a:effectLst/>
                <a:ea typeface="Meiryo UI" panose="020B0604030504040204" pitchFamily="50" charset="-128"/>
                <a:cs typeface="Meiryo UI" panose="020B0604030504040204" pitchFamily="50" charset="-128"/>
              </a:rPr>
              <a:t>食事中に使用することに決定。</a:t>
            </a:r>
            <a:endParaRPr kumimoji="1" lang="ja-JP" altLang="en-US" sz="1600" dirty="0">
              <a:latin typeface="+mn-ea"/>
            </a:endParaRPr>
          </a:p>
        </p:txBody>
      </p:sp>
      <p:cxnSp>
        <p:nvCxnSpPr>
          <p:cNvPr id="32" name="直線矢印コネクタ 31">
            <a:extLst>
              <a:ext uri="{FF2B5EF4-FFF2-40B4-BE49-F238E27FC236}">
                <a16:creationId xmlns:a16="http://schemas.microsoft.com/office/drawing/2014/main" id="{49346923-DFBE-412B-8E5E-CA3B82BE3738}"/>
              </a:ext>
            </a:extLst>
          </p:cNvPr>
          <p:cNvCxnSpPr>
            <a:cxnSpLocks/>
            <a:stCxn id="24" idx="2"/>
            <a:endCxn id="15" idx="0"/>
          </p:cNvCxnSpPr>
          <p:nvPr/>
        </p:nvCxnSpPr>
        <p:spPr>
          <a:xfrm>
            <a:off x="3726592" y="3686332"/>
            <a:ext cx="0" cy="118411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a16="http://schemas.microsoft.com/office/drawing/2014/main" id="{9C79D0C4-DC04-4411-B101-F5A2CEB602AC}"/>
              </a:ext>
            </a:extLst>
          </p:cNvPr>
          <p:cNvCxnSpPr>
            <a:cxnSpLocks/>
            <a:endCxn id="24" idx="1"/>
          </p:cNvCxnSpPr>
          <p:nvPr/>
        </p:nvCxnSpPr>
        <p:spPr>
          <a:xfrm flipV="1">
            <a:off x="2359553" y="2932369"/>
            <a:ext cx="287039" cy="2780804"/>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5F7905E0-1820-4C54-A49A-06F8ABA77CB3}"/>
              </a:ext>
            </a:extLst>
          </p:cNvPr>
          <p:cNvSpPr/>
          <p:nvPr/>
        </p:nvSpPr>
        <p:spPr>
          <a:xfrm>
            <a:off x="199556" y="4725713"/>
            <a:ext cx="2160000" cy="1394986"/>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dirty="0">
                <a:latin typeface="+mn-ea"/>
              </a:rPr>
              <a:t>日によって体調が異なる可能性があるため、</a:t>
            </a:r>
            <a:r>
              <a:rPr kumimoji="1" lang="ja-JP" altLang="en-US" sz="1600" b="1" dirty="0">
                <a:solidFill>
                  <a:schemeClr val="accent1"/>
                </a:solidFill>
                <a:latin typeface="+mn-ea"/>
              </a:rPr>
              <a:t>食事の際の座位の様子を観察する</a:t>
            </a:r>
            <a:r>
              <a:rPr kumimoji="1" lang="ja-JP" altLang="en-US" sz="1600" dirty="0">
                <a:latin typeface="+mn-ea"/>
              </a:rPr>
              <a:t>よう、ユニット内で共有した。</a:t>
            </a:r>
          </a:p>
        </p:txBody>
      </p:sp>
      <p:sp>
        <p:nvSpPr>
          <p:cNvPr id="28" name="正方形/長方形 27">
            <a:extLst>
              <a:ext uri="{FF2B5EF4-FFF2-40B4-BE49-F238E27FC236}">
                <a16:creationId xmlns:a16="http://schemas.microsoft.com/office/drawing/2014/main" id="{A5C7C211-7D6A-4F2F-BD15-C25AE6A76100}"/>
              </a:ext>
            </a:extLst>
          </p:cNvPr>
          <p:cNvSpPr/>
          <p:nvPr/>
        </p:nvSpPr>
        <p:spPr>
          <a:xfrm>
            <a:off x="199556" y="3374738"/>
            <a:ext cx="2160000" cy="1069396"/>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1600" b="1" dirty="0">
                <a:solidFill>
                  <a:schemeClr val="accent1"/>
                </a:solidFill>
                <a:latin typeface="+mn-ea"/>
              </a:rPr>
              <a:t>多職種でのカンファレンスを実施し</a:t>
            </a:r>
            <a:r>
              <a:rPr lang="ja-JP" altLang="en-US" sz="1600" dirty="0">
                <a:effectLst/>
                <a:ea typeface="Meiryo UI" panose="020B0604030504040204" pitchFamily="50" charset="-128"/>
                <a:cs typeface="Meiryo UI" panose="020B0604030504040204" pitchFamily="50" charset="-128"/>
              </a:rPr>
              <a:t>、</a:t>
            </a:r>
            <a:r>
              <a:rPr lang="ja-JP" altLang="ja-JP" sz="1600" dirty="0">
                <a:effectLst/>
                <a:ea typeface="Meiryo UI" panose="020B0604030504040204" pitchFamily="50" charset="-128"/>
                <a:cs typeface="Meiryo UI" panose="020B0604030504040204" pitchFamily="50" charset="-128"/>
              </a:rPr>
              <a:t>クッション</a:t>
            </a:r>
            <a:r>
              <a:rPr lang="ja-JP" altLang="en-US" sz="1600" dirty="0">
                <a:effectLst/>
                <a:ea typeface="Meiryo UI" panose="020B0604030504040204" pitchFamily="50" charset="-128"/>
                <a:cs typeface="Meiryo UI" panose="020B0604030504040204" pitchFamily="50" charset="-128"/>
              </a:rPr>
              <a:t>の位置を職員間で共有した。</a:t>
            </a:r>
            <a:endParaRPr kumimoji="1" lang="en-US" altLang="ja-JP" sz="1600" b="1" dirty="0">
              <a:solidFill>
                <a:schemeClr val="accent1"/>
              </a:solidFill>
              <a:latin typeface="+mn-ea"/>
            </a:endParaRPr>
          </a:p>
        </p:txBody>
      </p:sp>
      <p:cxnSp>
        <p:nvCxnSpPr>
          <p:cNvPr id="31" name="直線矢印コネクタ 30">
            <a:extLst>
              <a:ext uri="{FF2B5EF4-FFF2-40B4-BE49-F238E27FC236}">
                <a16:creationId xmlns:a16="http://schemas.microsoft.com/office/drawing/2014/main" id="{44644D87-6120-490D-967E-CC37156A1B22}"/>
              </a:ext>
            </a:extLst>
          </p:cNvPr>
          <p:cNvCxnSpPr>
            <a:cxnSpLocks/>
            <a:stCxn id="28" idx="2"/>
            <a:endCxn id="27" idx="0"/>
          </p:cNvCxnSpPr>
          <p:nvPr/>
        </p:nvCxnSpPr>
        <p:spPr>
          <a:xfrm>
            <a:off x="1279556" y="4444134"/>
            <a:ext cx="0" cy="28157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4EFF203-E817-4080-8086-4948D8176238}"/>
              </a:ext>
            </a:extLst>
          </p:cNvPr>
          <p:cNvCxnSpPr>
            <a:cxnSpLocks/>
            <a:stCxn id="26" idx="2"/>
            <a:endCxn id="28" idx="0"/>
          </p:cNvCxnSpPr>
          <p:nvPr/>
        </p:nvCxnSpPr>
        <p:spPr>
          <a:xfrm>
            <a:off x="1279556" y="3093159"/>
            <a:ext cx="0" cy="28157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06DB2185-F259-44AC-BDA0-03C312FF7297}"/>
              </a:ext>
            </a:extLst>
          </p:cNvPr>
          <p:cNvPicPr>
            <a:picLocks noChangeAspect="1"/>
          </p:cNvPicPr>
          <p:nvPr/>
        </p:nvPicPr>
        <p:blipFill>
          <a:blip r:embed="rId2"/>
          <a:stretch>
            <a:fillRect/>
          </a:stretch>
        </p:blipFill>
        <p:spPr>
          <a:xfrm>
            <a:off x="5209503" y="1546234"/>
            <a:ext cx="4496002" cy="4574466"/>
          </a:xfrm>
          <a:prstGeom prst="rect">
            <a:avLst/>
          </a:prstGeom>
        </p:spPr>
      </p:pic>
    </p:spTree>
    <p:extLst>
      <p:ext uri="{BB962C8B-B14F-4D97-AF65-F5344CB8AC3E}">
        <p14:creationId xmlns:p14="http://schemas.microsoft.com/office/powerpoint/2010/main" val="2382969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564F7-36B9-4926-8911-0203330CA129}"/>
              </a:ext>
            </a:extLst>
          </p:cNvPr>
          <p:cNvSpPr>
            <a:spLocks noGrp="1"/>
          </p:cNvSpPr>
          <p:nvPr>
            <p:ph type="title"/>
          </p:nvPr>
        </p:nvSpPr>
        <p:spPr/>
        <p:txBody>
          <a:bodyPr/>
          <a:lstStyle/>
          <a:p>
            <a:r>
              <a:rPr kumimoji="1" lang="ja-JP" altLang="en-US" dirty="0"/>
              <a:t>事例</a:t>
            </a:r>
            <a:r>
              <a:rPr lang="ja-JP" altLang="en-US" dirty="0"/>
              <a:t>ワーク</a:t>
            </a:r>
            <a:r>
              <a:rPr lang="en-US" altLang="ja-JP" dirty="0"/>
              <a:t>Ⅱ</a:t>
            </a:r>
            <a:r>
              <a:rPr lang="ja-JP" altLang="en-US" dirty="0"/>
              <a:t>の解説②　この事例におけるポイント</a:t>
            </a:r>
            <a:endParaRPr kumimoji="1" lang="ja-JP" altLang="en-US" dirty="0"/>
          </a:p>
        </p:txBody>
      </p:sp>
      <p:sp>
        <p:nvSpPr>
          <p:cNvPr id="3" name="テキスト プレースホルダー 2">
            <a:extLst>
              <a:ext uri="{FF2B5EF4-FFF2-40B4-BE49-F238E27FC236}">
                <a16:creationId xmlns:a16="http://schemas.microsoft.com/office/drawing/2014/main" id="{EB62F8D5-EDA5-4BF4-A548-9CECFE930EAD}"/>
              </a:ext>
            </a:extLst>
          </p:cNvPr>
          <p:cNvSpPr>
            <a:spLocks noGrp="1"/>
          </p:cNvSpPr>
          <p:nvPr>
            <p:ph type="body" sz="quarter" idx="13"/>
          </p:nvPr>
        </p:nvSpPr>
        <p:spPr>
          <a:xfrm>
            <a:off x="200025" y="586041"/>
            <a:ext cx="9505950" cy="636243"/>
          </a:xfrm>
        </p:spPr>
        <p:txBody>
          <a:bodyPr/>
          <a:lstStyle/>
          <a:p>
            <a:r>
              <a:rPr lang="ja-JP" altLang="en-US" dirty="0">
                <a:latin typeface="+mn-ea"/>
              </a:rPr>
              <a:t>この事例のポイントは、介護職員の気づき、多職種でのアセスメントを通した原因の探索、多職種での情報共有、ケアプランへの反映です。</a:t>
            </a:r>
          </a:p>
        </p:txBody>
      </p:sp>
      <p:sp>
        <p:nvSpPr>
          <p:cNvPr id="27" name="フローチャート: 他ページ結合子 26">
            <a:extLst>
              <a:ext uri="{FF2B5EF4-FFF2-40B4-BE49-F238E27FC236}">
                <a16:creationId xmlns:a16="http://schemas.microsoft.com/office/drawing/2014/main" id="{C8063A97-334A-42A3-BA5E-FE2597E9CE0F}"/>
              </a:ext>
            </a:extLst>
          </p:cNvPr>
          <p:cNvSpPr/>
          <p:nvPr/>
        </p:nvSpPr>
        <p:spPr>
          <a:xfrm>
            <a:off x="202084" y="1302150"/>
            <a:ext cx="2160000" cy="1064283"/>
          </a:xfrm>
          <a:prstGeom prst="flowChartOffpageConnector">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b="1">
                <a:solidFill>
                  <a:schemeClr val="bg1"/>
                </a:solidFill>
              </a:rPr>
              <a:t>シーティング実施の</a:t>
            </a:r>
            <a:endParaRPr kumimoji="1" lang="en-US" altLang="ja-JP" b="1">
              <a:solidFill>
                <a:schemeClr val="bg1"/>
              </a:solidFill>
            </a:endParaRPr>
          </a:p>
          <a:p>
            <a:pPr algn="ctr">
              <a:lnSpc>
                <a:spcPts val="2000"/>
              </a:lnSpc>
            </a:pPr>
            <a:r>
              <a:rPr kumimoji="1" lang="ja-JP" altLang="en-US" b="1">
                <a:solidFill>
                  <a:schemeClr val="bg1"/>
                </a:solidFill>
              </a:rPr>
              <a:t>必要性検討</a:t>
            </a:r>
          </a:p>
        </p:txBody>
      </p:sp>
      <p:sp>
        <p:nvSpPr>
          <p:cNvPr id="28" name="フローチャート: 他ページ結合子 27">
            <a:extLst>
              <a:ext uri="{FF2B5EF4-FFF2-40B4-BE49-F238E27FC236}">
                <a16:creationId xmlns:a16="http://schemas.microsoft.com/office/drawing/2014/main" id="{B3BCEA2A-B4B3-4763-A014-7D758D4B9005}"/>
              </a:ext>
            </a:extLst>
          </p:cNvPr>
          <p:cNvSpPr/>
          <p:nvPr/>
        </p:nvSpPr>
        <p:spPr>
          <a:xfrm>
            <a:off x="209687" y="2583250"/>
            <a:ext cx="2160000" cy="1064283"/>
          </a:xfrm>
          <a:prstGeom prst="flowChartOffpageConnector">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b="1">
                <a:solidFill>
                  <a:schemeClr val="bg1"/>
                </a:solidFill>
              </a:rPr>
              <a:t>シーティング実施に</a:t>
            </a:r>
            <a:endParaRPr kumimoji="1" lang="en-US" altLang="ja-JP" b="1">
              <a:solidFill>
                <a:schemeClr val="bg1"/>
              </a:solidFill>
            </a:endParaRPr>
          </a:p>
          <a:p>
            <a:pPr algn="ctr">
              <a:lnSpc>
                <a:spcPts val="2000"/>
              </a:lnSpc>
            </a:pPr>
            <a:r>
              <a:rPr kumimoji="1" lang="ja-JP" altLang="en-US" b="1">
                <a:solidFill>
                  <a:schemeClr val="bg1"/>
                </a:solidFill>
              </a:rPr>
              <a:t>向けたアセスメント</a:t>
            </a:r>
          </a:p>
        </p:txBody>
      </p:sp>
      <p:sp>
        <p:nvSpPr>
          <p:cNvPr id="38" name="フローチャート: 他ページ結合子 37">
            <a:extLst>
              <a:ext uri="{FF2B5EF4-FFF2-40B4-BE49-F238E27FC236}">
                <a16:creationId xmlns:a16="http://schemas.microsoft.com/office/drawing/2014/main" id="{8C953748-086B-44A8-8549-640A67E440CE}"/>
              </a:ext>
            </a:extLst>
          </p:cNvPr>
          <p:cNvSpPr/>
          <p:nvPr/>
        </p:nvSpPr>
        <p:spPr>
          <a:xfrm>
            <a:off x="199556" y="5145449"/>
            <a:ext cx="2160000" cy="1064281"/>
          </a:xfrm>
          <a:prstGeom prst="flowChartOffpageConnector">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b="1">
                <a:solidFill>
                  <a:schemeClr val="bg1"/>
                </a:solidFill>
              </a:rPr>
              <a:t>効果検証</a:t>
            </a:r>
            <a:endParaRPr kumimoji="1" lang="en-US" altLang="ja-JP" b="1">
              <a:solidFill>
                <a:schemeClr val="bg1"/>
              </a:solidFill>
            </a:endParaRPr>
          </a:p>
          <a:p>
            <a:pPr algn="ctr">
              <a:lnSpc>
                <a:spcPts val="2000"/>
              </a:lnSpc>
            </a:pPr>
            <a:r>
              <a:rPr kumimoji="1" lang="ja-JP" altLang="en-US" b="1">
                <a:solidFill>
                  <a:schemeClr val="bg1"/>
                </a:solidFill>
              </a:rPr>
              <a:t>継続的な観察</a:t>
            </a:r>
            <a:endParaRPr kumimoji="1" lang="en-US" altLang="ja-JP" b="1">
              <a:solidFill>
                <a:schemeClr val="bg1"/>
              </a:solidFill>
            </a:endParaRPr>
          </a:p>
        </p:txBody>
      </p:sp>
      <p:sp>
        <p:nvSpPr>
          <p:cNvPr id="39" name="フローチャート: 他ページ結合子 38">
            <a:extLst>
              <a:ext uri="{FF2B5EF4-FFF2-40B4-BE49-F238E27FC236}">
                <a16:creationId xmlns:a16="http://schemas.microsoft.com/office/drawing/2014/main" id="{0A228C8A-0A6B-4733-8616-B08FBEA827C6}"/>
              </a:ext>
            </a:extLst>
          </p:cNvPr>
          <p:cNvSpPr/>
          <p:nvPr/>
        </p:nvSpPr>
        <p:spPr>
          <a:xfrm>
            <a:off x="199556" y="3864350"/>
            <a:ext cx="2160000" cy="1064283"/>
          </a:xfrm>
          <a:prstGeom prst="flowChartOffpageConnector">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pPr>
            <a:r>
              <a:rPr kumimoji="1" lang="ja-JP" altLang="en-US" b="1" dirty="0">
                <a:solidFill>
                  <a:schemeClr val="bg1"/>
                </a:solidFill>
              </a:rPr>
              <a:t>アセスメントに</a:t>
            </a:r>
            <a:endParaRPr kumimoji="1" lang="en-US" altLang="ja-JP" b="1" dirty="0">
              <a:solidFill>
                <a:schemeClr val="bg1"/>
              </a:solidFill>
            </a:endParaRPr>
          </a:p>
          <a:p>
            <a:pPr algn="ctr">
              <a:lnSpc>
                <a:spcPts val="2000"/>
              </a:lnSpc>
            </a:pPr>
            <a:r>
              <a:rPr kumimoji="1" lang="ja-JP" altLang="en-US" b="1" dirty="0">
                <a:solidFill>
                  <a:schemeClr val="bg1"/>
                </a:solidFill>
              </a:rPr>
              <a:t>基づいた</a:t>
            </a:r>
            <a:endParaRPr kumimoji="1" lang="en-US" altLang="ja-JP" b="1" dirty="0">
              <a:solidFill>
                <a:schemeClr val="bg1"/>
              </a:solidFill>
            </a:endParaRPr>
          </a:p>
          <a:p>
            <a:pPr algn="ctr">
              <a:lnSpc>
                <a:spcPts val="2000"/>
              </a:lnSpc>
            </a:pPr>
            <a:r>
              <a:rPr kumimoji="1" lang="ja-JP" altLang="en-US" b="1" dirty="0">
                <a:solidFill>
                  <a:schemeClr val="bg1"/>
                </a:solidFill>
              </a:rPr>
              <a:t>シーティングの実施</a:t>
            </a:r>
            <a:endParaRPr kumimoji="1" lang="en-US" altLang="ja-JP" b="1" dirty="0">
              <a:solidFill>
                <a:schemeClr val="bg1"/>
              </a:solidFill>
            </a:endParaRPr>
          </a:p>
        </p:txBody>
      </p:sp>
      <p:sp>
        <p:nvSpPr>
          <p:cNvPr id="50" name="正方形/長方形 49">
            <a:extLst>
              <a:ext uri="{FF2B5EF4-FFF2-40B4-BE49-F238E27FC236}">
                <a16:creationId xmlns:a16="http://schemas.microsoft.com/office/drawing/2014/main" id="{B9985CFE-6D21-406E-9015-89CEA4CB2EBA}"/>
              </a:ext>
            </a:extLst>
          </p:cNvPr>
          <p:cNvSpPr/>
          <p:nvPr/>
        </p:nvSpPr>
        <p:spPr>
          <a:xfrm>
            <a:off x="2492374" y="1302150"/>
            <a:ext cx="7211541" cy="10642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2000" b="1" dirty="0">
                <a:solidFill>
                  <a:schemeClr val="accent1"/>
                </a:solidFill>
                <a:latin typeface="+mn-ea"/>
              </a:rPr>
              <a:t>介護職員の気づき</a:t>
            </a:r>
            <a:endParaRPr kumimoji="1" lang="en-US" altLang="ja-JP" sz="2000" b="1" dirty="0">
              <a:solidFill>
                <a:schemeClr val="accent1"/>
              </a:solidFill>
              <a:latin typeface="+mn-ea"/>
            </a:endParaRPr>
          </a:p>
          <a:p>
            <a:pPr algn="just" defTabSz="914400">
              <a:spcAft>
                <a:spcPts val="600"/>
              </a:spcAft>
            </a:pPr>
            <a:r>
              <a:rPr kumimoji="1" lang="ja-JP" altLang="en-US" sz="1600" dirty="0">
                <a:solidFill>
                  <a:schemeClr val="accent1"/>
                </a:solidFill>
                <a:latin typeface="+mn-ea"/>
              </a:rPr>
              <a:t>　</a:t>
            </a:r>
            <a:r>
              <a:rPr kumimoji="1" lang="ja-JP" altLang="en-US" sz="1600" dirty="0">
                <a:latin typeface="+mn-ea"/>
              </a:rPr>
              <a:t>姿勢保持が徐々に難しくなり、食事摂取が難しくなっていることに介護職員が気づいた</a:t>
            </a:r>
          </a:p>
        </p:txBody>
      </p:sp>
      <p:sp>
        <p:nvSpPr>
          <p:cNvPr id="51" name="正方形/長方形 50">
            <a:extLst>
              <a:ext uri="{FF2B5EF4-FFF2-40B4-BE49-F238E27FC236}">
                <a16:creationId xmlns:a16="http://schemas.microsoft.com/office/drawing/2014/main" id="{F52A8C0F-32B6-48D9-BB80-3C96EB7742CE}"/>
              </a:ext>
            </a:extLst>
          </p:cNvPr>
          <p:cNvSpPr/>
          <p:nvPr/>
        </p:nvSpPr>
        <p:spPr>
          <a:xfrm>
            <a:off x="2492374" y="2583250"/>
            <a:ext cx="7211541" cy="10642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2000" b="1" dirty="0">
                <a:solidFill>
                  <a:schemeClr val="accent1"/>
                </a:solidFill>
                <a:latin typeface="+mn-ea"/>
              </a:rPr>
              <a:t>多職種でのアセスメントを通した原因の探索</a:t>
            </a:r>
            <a:endParaRPr kumimoji="1" lang="en-US" altLang="ja-JP" sz="2000" b="1" dirty="0">
              <a:solidFill>
                <a:schemeClr val="accent1"/>
              </a:solidFill>
              <a:latin typeface="+mn-ea"/>
            </a:endParaRPr>
          </a:p>
          <a:p>
            <a:pPr algn="just" defTabSz="914400">
              <a:spcAft>
                <a:spcPts val="600"/>
              </a:spcAft>
            </a:pPr>
            <a:r>
              <a:rPr kumimoji="1" lang="ja-JP" altLang="en-US" sz="1600" dirty="0">
                <a:latin typeface="+mn-ea"/>
              </a:rPr>
              <a:t>　理学療法士や介護職員のアセスメントを踏まえてシーティング実施内容を検討した</a:t>
            </a:r>
          </a:p>
        </p:txBody>
      </p:sp>
      <p:sp>
        <p:nvSpPr>
          <p:cNvPr id="52" name="正方形/長方形 51">
            <a:extLst>
              <a:ext uri="{FF2B5EF4-FFF2-40B4-BE49-F238E27FC236}">
                <a16:creationId xmlns:a16="http://schemas.microsoft.com/office/drawing/2014/main" id="{69C76167-1757-4EC3-BEA5-17838D4125BC}"/>
              </a:ext>
            </a:extLst>
          </p:cNvPr>
          <p:cNvSpPr/>
          <p:nvPr/>
        </p:nvSpPr>
        <p:spPr>
          <a:xfrm>
            <a:off x="2492374" y="3864350"/>
            <a:ext cx="7211541" cy="10642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2000" b="1" dirty="0">
                <a:solidFill>
                  <a:schemeClr val="accent1"/>
                </a:solidFill>
                <a:latin typeface="+mn-ea"/>
              </a:rPr>
              <a:t>多職種での情報共有</a:t>
            </a:r>
          </a:p>
          <a:p>
            <a:pPr algn="just" defTabSz="914400">
              <a:spcAft>
                <a:spcPts val="600"/>
              </a:spcAft>
            </a:pPr>
            <a:r>
              <a:rPr kumimoji="1" lang="ja-JP" altLang="en-US" sz="1600" dirty="0">
                <a:latin typeface="+mn-ea"/>
              </a:rPr>
              <a:t>　多職種でのカンファレンスを実施し、シーティング実施内容を共有した</a:t>
            </a:r>
          </a:p>
        </p:txBody>
      </p:sp>
      <p:sp>
        <p:nvSpPr>
          <p:cNvPr id="53" name="正方形/長方形 52">
            <a:extLst>
              <a:ext uri="{FF2B5EF4-FFF2-40B4-BE49-F238E27FC236}">
                <a16:creationId xmlns:a16="http://schemas.microsoft.com/office/drawing/2014/main" id="{12EA8C36-20AF-484F-9BC3-60B0827A9371}"/>
              </a:ext>
            </a:extLst>
          </p:cNvPr>
          <p:cNvSpPr/>
          <p:nvPr/>
        </p:nvSpPr>
        <p:spPr>
          <a:xfrm>
            <a:off x="2492374" y="5145449"/>
            <a:ext cx="7211541" cy="1064283"/>
          </a:xfrm>
          <a:prstGeom prst="rect">
            <a:avLst/>
          </a:prstGeom>
          <a:solidFill>
            <a:schemeClr val="bg1"/>
          </a:solidFill>
          <a:ln>
            <a:solidFill>
              <a:schemeClr val="tx1"/>
            </a:solidFill>
          </a:ln>
        </p:spPr>
        <p:txBody>
          <a:bodyPr wrap="square" anchor="ctr">
            <a:noAutofit/>
          </a:bodyPr>
          <a:lstStyle/>
          <a:p>
            <a:pPr algn="just" defTabSz="914400">
              <a:spcAft>
                <a:spcPts val="600"/>
              </a:spcAft>
            </a:pPr>
            <a:r>
              <a:rPr kumimoji="1" lang="ja-JP" altLang="en-US" sz="2000" b="1" dirty="0">
                <a:solidFill>
                  <a:schemeClr val="accent1"/>
                </a:solidFill>
                <a:latin typeface="+mn-ea"/>
              </a:rPr>
              <a:t>ケアプランへの反映</a:t>
            </a:r>
            <a:endParaRPr kumimoji="1" lang="en-US" altLang="ja-JP" sz="2000" b="1" dirty="0">
              <a:solidFill>
                <a:schemeClr val="accent1"/>
              </a:solidFill>
              <a:latin typeface="+mn-ea"/>
            </a:endParaRPr>
          </a:p>
          <a:p>
            <a:pPr algn="just" defTabSz="914400">
              <a:spcAft>
                <a:spcPts val="600"/>
              </a:spcAft>
            </a:pPr>
            <a:r>
              <a:rPr kumimoji="1" lang="ja-JP" altLang="en-US" sz="1600" dirty="0">
                <a:latin typeface="+mn-ea"/>
              </a:rPr>
              <a:t>　食事動作や日常観察でも効果がみられていることを確認してケアプランに落とし込んだ</a:t>
            </a:r>
            <a:endParaRPr kumimoji="1" lang="ja-JP" altLang="en-US" sz="1600" b="1" dirty="0">
              <a:solidFill>
                <a:schemeClr val="accent1"/>
              </a:solidFill>
              <a:latin typeface="+mn-ea"/>
            </a:endParaRPr>
          </a:p>
        </p:txBody>
      </p:sp>
      <p:sp>
        <p:nvSpPr>
          <p:cNvPr id="54" name="テキスト ボックス 53">
            <a:extLst>
              <a:ext uri="{FF2B5EF4-FFF2-40B4-BE49-F238E27FC236}">
                <a16:creationId xmlns:a16="http://schemas.microsoft.com/office/drawing/2014/main" id="{870CDD18-4151-43A7-8147-4385A71A2763}"/>
              </a:ext>
            </a:extLst>
          </p:cNvPr>
          <p:cNvSpPr txBox="1"/>
          <p:nvPr/>
        </p:nvSpPr>
        <p:spPr>
          <a:xfrm>
            <a:off x="380492" y="6273316"/>
            <a:ext cx="9325013"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a:t>
            </a:r>
            <a:r>
              <a:rPr kumimoji="1" lang="en-US" altLang="ja-JP" sz="1050" dirty="0">
                <a:solidFill>
                  <a:prstClr val="black"/>
                </a:solidFill>
                <a:latin typeface="Meiryo UI" panose="020B0604030504040204" pitchFamily="50" charset="-128"/>
                <a:ea typeface="Meiryo UI" panose="020B0604030504040204" pitchFamily="50" charset="-128"/>
              </a:rPr>
              <a:t>3</a:t>
            </a:r>
            <a:r>
              <a:rPr kumimoji="1" lang="ja-JP" altLang="en-US" sz="1050" dirty="0">
                <a:solidFill>
                  <a:prstClr val="black"/>
                </a:solidFill>
                <a:latin typeface="Meiryo UI" panose="020B0604030504040204" pitchFamily="50" charset="-128"/>
                <a:ea typeface="Meiryo UI" panose="020B0604030504040204" pitchFamily="50" charset="-128"/>
              </a:rPr>
              <a:t>年度厚生労働省老健事業「介護現場における適切なシーティングの実施に係る事例及び研修に関する調査研究事業」ヒアリング結果に基づき作成</a:t>
            </a:r>
          </a:p>
        </p:txBody>
      </p:sp>
    </p:spTree>
    <p:extLst>
      <p:ext uri="{BB962C8B-B14F-4D97-AF65-F5344CB8AC3E}">
        <p14:creationId xmlns:p14="http://schemas.microsoft.com/office/powerpoint/2010/main" val="3401500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67D2707F-58FE-474F-BAD5-99083918A9B4}"/>
              </a:ext>
            </a:extLst>
          </p:cNvPr>
          <p:cNvGrpSpPr/>
          <p:nvPr/>
        </p:nvGrpSpPr>
        <p:grpSpPr>
          <a:xfrm>
            <a:off x="2484930" y="2847981"/>
            <a:ext cx="5204374" cy="1764196"/>
            <a:chOff x="2484930" y="4005064"/>
            <a:chExt cx="5204374" cy="1764196"/>
          </a:xfrm>
        </p:grpSpPr>
        <p:pic>
          <p:nvPicPr>
            <p:cNvPr id="3" name="グラフィックス 10" descr="食事をしている人">
              <a:extLst>
                <a:ext uri="{FF2B5EF4-FFF2-40B4-BE49-F238E27FC236}">
                  <a16:creationId xmlns:a16="http://schemas.microsoft.com/office/drawing/2014/main" id="{C0D402DA-7A17-4D60-8C15-0B62628F630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4930" y="4383664"/>
              <a:ext cx="1385596" cy="1385596"/>
            </a:xfrm>
            <a:prstGeom prst="rect">
              <a:avLst/>
            </a:prstGeom>
            <a:effectLst/>
          </p:spPr>
        </p:pic>
        <p:sp>
          <p:nvSpPr>
            <p:cNvPr id="4" name="吹き出し: 円形 3">
              <a:extLst>
                <a:ext uri="{FF2B5EF4-FFF2-40B4-BE49-F238E27FC236}">
                  <a16:creationId xmlns:a16="http://schemas.microsoft.com/office/drawing/2014/main" id="{8B7E66B1-3D05-42BC-BEFB-A998CAA3E996}"/>
                </a:ext>
              </a:extLst>
            </p:cNvPr>
            <p:cNvSpPr/>
            <p:nvPr/>
          </p:nvSpPr>
          <p:spPr>
            <a:xfrm>
              <a:off x="3368824" y="4005064"/>
              <a:ext cx="4320480" cy="1188132"/>
            </a:xfrm>
            <a:prstGeom prst="wedgeEllipseCallout">
              <a:avLst>
                <a:gd name="adj1" fmla="val -50628"/>
                <a:gd name="adj2" fmla="val 22459"/>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solidFill>
                  <a:schemeClr val="bg1"/>
                </a:solidFill>
                <a:latin typeface="+mn-ea"/>
                <a:cs typeface="メイリオ" panose="020B0604030504040204" pitchFamily="50" charset="-128"/>
              </a:endParaRPr>
            </a:p>
          </p:txBody>
        </p:sp>
        <p:sp>
          <p:nvSpPr>
            <p:cNvPr id="5" name="テキスト ボックス 6">
              <a:extLst>
                <a:ext uri="{FF2B5EF4-FFF2-40B4-BE49-F238E27FC236}">
                  <a16:creationId xmlns:a16="http://schemas.microsoft.com/office/drawing/2014/main" id="{50F87849-2F33-4DD9-B18B-71212F805548}"/>
                </a:ext>
              </a:extLst>
            </p:cNvPr>
            <p:cNvSpPr txBox="1"/>
            <p:nvPr/>
          </p:nvSpPr>
          <p:spPr>
            <a:xfrm>
              <a:off x="3368824" y="4185084"/>
              <a:ext cx="4320480" cy="914400"/>
            </a:xfrm>
            <a:prstGeom prst="rect">
              <a:avLst/>
            </a:prstGeom>
            <a:noFill/>
          </p:spPr>
          <p:txBody>
            <a:bodyPr wrap="none" lIns="72000" tIns="36000" rIns="72000" bIns="36000" rtlCol="0" anchor="ctr">
              <a:normAutofit/>
            </a:bodyPr>
            <a:lstStyle>
              <a:defPPr>
                <a:defRPr lang="en-US"/>
              </a:defPPr>
              <a:lvl1pPr marR="0" indent="0" algn="ctr" defTabSz="914400" fontAlgn="auto">
                <a:lnSpc>
                  <a:spcPct val="110000"/>
                </a:lnSpc>
                <a:spcBef>
                  <a:spcPts val="0"/>
                </a:spcBef>
                <a:spcAft>
                  <a:spcPts val="300"/>
                </a:spcAft>
                <a:buClrTx/>
                <a:buSzTx/>
                <a:buFontTx/>
                <a:buNone/>
                <a:tabLst/>
                <a:defRPr kumimoji="1" sz="2800" b="1" kern="0">
                  <a:solidFill>
                    <a:schemeClr val="bg1"/>
                  </a:solidFill>
                  <a:latin typeface="Meiryo UI" panose="020B0604030504040204" pitchFamily="50" charset="-128"/>
                  <a:ea typeface="Meiryo UI" panose="020B0604030504040204" pitchFamily="50" charset="-128"/>
                  <a:cs typeface="メイリオ" panose="020B0604030504040204"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t>お疲れ様でした。</a:t>
              </a:r>
            </a:p>
          </p:txBody>
        </p:sp>
      </p:grpSp>
      <p:sp>
        <p:nvSpPr>
          <p:cNvPr id="9" name="正方形/長方形 8">
            <a:extLst>
              <a:ext uri="{FF2B5EF4-FFF2-40B4-BE49-F238E27FC236}">
                <a16:creationId xmlns:a16="http://schemas.microsoft.com/office/drawing/2014/main" id="{8D49A843-A594-479F-833D-4F05DDE06E9A}"/>
              </a:ext>
            </a:extLst>
          </p:cNvPr>
          <p:cNvSpPr/>
          <p:nvPr/>
        </p:nvSpPr>
        <p:spPr>
          <a:xfrm>
            <a:off x="0" y="595503"/>
            <a:ext cx="9906000" cy="111831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marL="36000" algn="ctr" defTabSz="914400" fontAlgn="ctr"/>
            <a:r>
              <a:rPr kumimoji="1" lang="ja-JP" altLang="en-US" sz="3200" b="1" dirty="0">
                <a:solidFill>
                  <a:srgbClr val="000000"/>
                </a:solidFill>
                <a:latin typeface="Meiryo UI" panose="020B0604030504040204" pitchFamily="50" charset="-128"/>
                <a:ea typeface="Meiryo UI" panose="020B0604030504040204" pitchFamily="50" charset="-128"/>
              </a:rPr>
              <a:t>以上で講義の内容は終了です。</a:t>
            </a:r>
            <a:endParaRPr kumimoji="1" lang="en-US" altLang="ja-JP" sz="3200" b="1" dirty="0">
              <a:solidFill>
                <a:srgbClr val="000000"/>
              </a:solidFill>
              <a:latin typeface="Meiryo UI" panose="020B0604030504040204" pitchFamily="50" charset="-128"/>
              <a:ea typeface="Meiryo UI" panose="020B0604030504040204" pitchFamily="50" charset="-128"/>
            </a:endParaRPr>
          </a:p>
          <a:p>
            <a:pPr marL="36000" algn="ctr" defTabSz="914400" fontAlgn="ctr"/>
            <a:r>
              <a:rPr kumimoji="1" lang="ja-JP" altLang="en-US" sz="3200" b="1" dirty="0">
                <a:solidFill>
                  <a:srgbClr val="000000"/>
                </a:solidFill>
                <a:latin typeface="Meiryo UI" panose="020B0604030504040204" pitchFamily="50" charset="-128"/>
                <a:ea typeface="Meiryo UI" panose="020B0604030504040204" pitchFamily="50" charset="-128"/>
              </a:rPr>
              <a:t>ご清聴ありがとうございました。</a:t>
            </a:r>
          </a:p>
        </p:txBody>
      </p:sp>
      <p:sp>
        <p:nvSpPr>
          <p:cNvPr id="10" name="四角形: 角を丸くする 9">
            <a:extLst>
              <a:ext uri="{FF2B5EF4-FFF2-40B4-BE49-F238E27FC236}">
                <a16:creationId xmlns:a16="http://schemas.microsoft.com/office/drawing/2014/main" id="{9B1C72E6-D86E-49F5-925A-0D4E55F532E9}"/>
              </a:ext>
            </a:extLst>
          </p:cNvPr>
          <p:cNvSpPr/>
          <p:nvPr/>
        </p:nvSpPr>
        <p:spPr>
          <a:xfrm>
            <a:off x="1604628" y="5372377"/>
            <a:ext cx="6696744" cy="756084"/>
          </a:xfrm>
          <a:prstGeom prst="roundRect">
            <a:avLst>
              <a:gd name="adj" fmla="val 10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　令和３年度　厚生労働省　老人保健健康増進等事業</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「介護現場における適切なシーティングの実施に係る事例及び研修に関する調査研究事業」</a:t>
            </a:r>
          </a:p>
          <a:p>
            <a:pPr algn="ctr">
              <a:lnSpc>
                <a:spcPts val="500"/>
              </a:lnSpc>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809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955D1-D33A-4A98-9BA2-226ADBAD8ACB}"/>
              </a:ext>
            </a:extLst>
          </p:cNvPr>
          <p:cNvSpPr>
            <a:spLocks noGrp="1"/>
          </p:cNvSpPr>
          <p:nvPr>
            <p:ph type="title"/>
          </p:nvPr>
        </p:nvSpPr>
        <p:spPr/>
        <p:txBody>
          <a:bodyPr/>
          <a:lstStyle/>
          <a:p>
            <a:r>
              <a:rPr lang="en-US" altLang="ja-JP"/>
              <a:t>2.2</a:t>
            </a:r>
            <a:r>
              <a:rPr lang="ja-JP" altLang="en-US"/>
              <a:t>　なぜシーティングを実施するのか</a:t>
            </a:r>
            <a:endParaRPr kumimoji="1" lang="ja-JP" altLang="en-US"/>
          </a:p>
        </p:txBody>
      </p:sp>
      <p:sp>
        <p:nvSpPr>
          <p:cNvPr id="5" name="正方形/長方形 4">
            <a:extLst>
              <a:ext uri="{FF2B5EF4-FFF2-40B4-BE49-F238E27FC236}">
                <a16:creationId xmlns:a16="http://schemas.microsoft.com/office/drawing/2014/main" id="{60105392-0B79-4EE5-BCA9-63C136A23E03}"/>
              </a:ext>
            </a:extLst>
          </p:cNvPr>
          <p:cNvSpPr/>
          <p:nvPr/>
        </p:nvSpPr>
        <p:spPr>
          <a:xfrm>
            <a:off x="1595617" y="1295156"/>
            <a:ext cx="7718052" cy="13114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0" rIns="132923" bIns="0" rtlCol="0" anchor="ctr" anchorCtr="0"/>
          <a:lstStyle/>
          <a:p>
            <a:pPr algn="ctr"/>
            <a:r>
              <a:rPr kumimoji="1" lang="ja-JP" altLang="ja-JP" sz="2000">
                <a:solidFill>
                  <a:schemeClr val="tx1"/>
                </a:solidFill>
                <a:latin typeface="+mn-ea"/>
              </a:rPr>
              <a:t>ベッド上で過ごす時間が増えることにより、</a:t>
            </a:r>
            <a:endParaRPr kumimoji="1" lang="en-US" altLang="ja-JP" sz="2000">
              <a:solidFill>
                <a:schemeClr val="tx1"/>
              </a:solidFill>
              <a:latin typeface="+mn-ea"/>
            </a:endParaRPr>
          </a:p>
          <a:p>
            <a:pPr algn="ctr"/>
            <a:r>
              <a:rPr kumimoji="1" lang="ja-JP" altLang="ja-JP" sz="2000">
                <a:solidFill>
                  <a:schemeClr val="tx1"/>
                </a:solidFill>
                <a:latin typeface="+mn-ea"/>
              </a:rPr>
              <a:t>筋萎縮、関節拘縮、骨萎縮、心肺機能の低下、意識障害</a:t>
            </a:r>
            <a:br>
              <a:rPr kumimoji="1" lang="en-US" altLang="ja-JP" sz="2000">
                <a:solidFill>
                  <a:schemeClr val="tx1"/>
                </a:solidFill>
                <a:latin typeface="+mn-ea"/>
              </a:rPr>
            </a:br>
            <a:r>
              <a:rPr kumimoji="1" lang="ja-JP" altLang="ja-JP" sz="2000">
                <a:solidFill>
                  <a:schemeClr val="tx1"/>
                </a:solidFill>
                <a:latin typeface="+mn-ea"/>
              </a:rPr>
              <a:t>といった廃用症候群のリスクが高ま</a:t>
            </a:r>
            <a:r>
              <a:rPr kumimoji="1" lang="ja-JP" altLang="en-US" sz="2000">
                <a:solidFill>
                  <a:schemeClr val="tx1"/>
                </a:solidFill>
                <a:latin typeface="+mn-ea"/>
              </a:rPr>
              <a:t>る</a:t>
            </a:r>
          </a:p>
        </p:txBody>
      </p:sp>
      <p:sp>
        <p:nvSpPr>
          <p:cNvPr id="4" name="四角形: 角を丸くする 3">
            <a:extLst>
              <a:ext uri="{FF2B5EF4-FFF2-40B4-BE49-F238E27FC236}">
                <a16:creationId xmlns:a16="http://schemas.microsoft.com/office/drawing/2014/main" id="{6558DE16-31D5-40AD-80FA-E5B475FD9E58}"/>
              </a:ext>
            </a:extLst>
          </p:cNvPr>
          <p:cNvSpPr/>
          <p:nvPr/>
        </p:nvSpPr>
        <p:spPr>
          <a:xfrm>
            <a:off x="1603362" y="3284984"/>
            <a:ext cx="7710307" cy="2736304"/>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0" rIns="132923" bIns="0" rtlCol="0" anchor="ctr" anchorCtr="0"/>
          <a:lstStyle/>
          <a:p>
            <a:pPr algn="ctr"/>
            <a:endParaRPr kumimoji="1" lang="en-US" altLang="ja-JP" sz="2000">
              <a:solidFill>
                <a:schemeClr val="tx1"/>
              </a:solidFill>
              <a:latin typeface="+mn-ea"/>
            </a:endParaRPr>
          </a:p>
          <a:p>
            <a:pPr algn="ctr"/>
            <a:endParaRPr kumimoji="1" lang="ja-JP" altLang="en-US" sz="2000">
              <a:solidFill>
                <a:schemeClr val="tx1"/>
              </a:solidFill>
              <a:latin typeface="+mn-ea"/>
            </a:endParaRPr>
          </a:p>
        </p:txBody>
      </p:sp>
      <p:sp>
        <p:nvSpPr>
          <p:cNvPr id="8" name="正方形/長方形 7">
            <a:extLst>
              <a:ext uri="{FF2B5EF4-FFF2-40B4-BE49-F238E27FC236}">
                <a16:creationId xmlns:a16="http://schemas.microsoft.com/office/drawing/2014/main" id="{12586597-424D-4ABD-8F92-DEE01A641A60}"/>
              </a:ext>
            </a:extLst>
          </p:cNvPr>
          <p:cNvSpPr/>
          <p:nvPr/>
        </p:nvSpPr>
        <p:spPr>
          <a:xfrm>
            <a:off x="1677458" y="3488806"/>
            <a:ext cx="7562113" cy="1323439"/>
          </a:xfrm>
          <a:prstGeom prst="rect">
            <a:avLst/>
          </a:prstGeom>
        </p:spPr>
        <p:txBody>
          <a:bodyPr wrap="square">
            <a:spAutoFit/>
          </a:bodyPr>
          <a:lstStyle/>
          <a:p>
            <a:pPr algn="ctr"/>
            <a:r>
              <a:rPr kumimoji="1" lang="ja-JP" altLang="en-US" sz="2000" dirty="0">
                <a:latin typeface="+mn-ea"/>
              </a:rPr>
              <a:t>シーティングを実施し、</a:t>
            </a:r>
            <a:endParaRPr kumimoji="1" lang="en-US" altLang="ja-JP" sz="2000" dirty="0">
              <a:latin typeface="+mn-ea"/>
            </a:endParaRPr>
          </a:p>
          <a:p>
            <a:pPr algn="ctr"/>
            <a:r>
              <a:rPr kumimoji="1" lang="ja-JP" altLang="en-US" sz="2000" dirty="0">
                <a:latin typeface="+mn-ea"/>
              </a:rPr>
              <a:t>本人にとって快適な座位姿勢がとれるよう支援することで、</a:t>
            </a:r>
            <a:endParaRPr kumimoji="1" lang="en-US" altLang="ja-JP" sz="2000" dirty="0">
              <a:latin typeface="+mn-ea"/>
            </a:endParaRPr>
          </a:p>
          <a:p>
            <a:pPr algn="ctr"/>
            <a:r>
              <a:rPr kumimoji="1" lang="ja-JP" altLang="en-US" sz="2000" b="1" dirty="0">
                <a:latin typeface="+mn-ea"/>
              </a:rPr>
              <a:t>「廃用症候群の予防」、 「意欲の向上」 、「生活の質</a:t>
            </a:r>
            <a:r>
              <a:rPr kumimoji="1" lang="en-US" altLang="ja-JP" sz="2000" b="1" dirty="0">
                <a:latin typeface="+mn-ea"/>
              </a:rPr>
              <a:t>(QOL)</a:t>
            </a:r>
            <a:r>
              <a:rPr kumimoji="1" lang="ja-JP" altLang="en-US" sz="2000" b="1" dirty="0">
                <a:latin typeface="+mn-ea"/>
              </a:rPr>
              <a:t>の向上」</a:t>
            </a:r>
            <a:r>
              <a:rPr kumimoji="1" lang="ja-JP" altLang="en-US" sz="2000" dirty="0">
                <a:latin typeface="+mn-ea"/>
              </a:rPr>
              <a:t>が実現し、</a:t>
            </a:r>
            <a:r>
              <a:rPr kumimoji="1" lang="ja-JP" altLang="en-US" sz="2000" b="1" dirty="0">
                <a:latin typeface="+mn-ea"/>
              </a:rPr>
              <a:t>「その人らしい自立した生活の確立」</a:t>
            </a:r>
            <a:r>
              <a:rPr kumimoji="1" lang="ja-JP" altLang="en-US" sz="2000" dirty="0">
                <a:latin typeface="+mn-ea"/>
              </a:rPr>
              <a:t>に寄与することが期待できる</a:t>
            </a:r>
          </a:p>
        </p:txBody>
      </p:sp>
      <p:sp>
        <p:nvSpPr>
          <p:cNvPr id="9" name="楕円 8">
            <a:extLst>
              <a:ext uri="{FF2B5EF4-FFF2-40B4-BE49-F238E27FC236}">
                <a16:creationId xmlns:a16="http://schemas.microsoft.com/office/drawing/2014/main" id="{D402F9E5-D6E6-486F-AB8B-B1EDE6945DDE}"/>
              </a:ext>
            </a:extLst>
          </p:cNvPr>
          <p:cNvSpPr/>
          <p:nvPr/>
        </p:nvSpPr>
        <p:spPr>
          <a:xfrm>
            <a:off x="5231287" y="4897262"/>
            <a:ext cx="1924163" cy="846808"/>
          </a:xfrm>
          <a:prstGeom prst="ellipse">
            <a:avLst/>
          </a:prstGeom>
          <a:solidFill>
            <a:schemeClr val="accent6">
              <a:lumMod val="20000"/>
              <a:lumOff val="80000"/>
            </a:schemeClr>
          </a:solidFill>
          <a:ln>
            <a:solidFill>
              <a:schemeClr val="tx1"/>
            </a:solidFill>
          </a:ln>
        </p:spPr>
        <p:txBody>
          <a:bodyPr rot="0" spcFirstLastPara="0" vertOverflow="overflow" horzOverflow="overflow" vert="horz" wrap="square" lIns="112542" tIns="56271" rIns="112542" bIns="56271" numCol="1" spcCol="0" rtlCol="0" fromWordArt="0" anchor="ctr" anchorCtr="0" forceAA="0" compatLnSpc="1">
            <a:prstTxWarp prst="textNoShape">
              <a:avLst/>
            </a:prstTxWarp>
            <a:noAutofit/>
          </a:bodyPr>
          <a:lstStyle/>
          <a:p>
            <a:pPr algn="ctr">
              <a:buClr>
                <a:schemeClr val="accent6">
                  <a:lumMod val="60000"/>
                  <a:lumOff val="40000"/>
                </a:schemeClr>
              </a:buClr>
            </a:pPr>
            <a:r>
              <a:rPr kumimoji="1" lang="en-US" altLang="ja-JP" sz="1600" b="1"/>
              <a:t>QOL</a:t>
            </a:r>
            <a:r>
              <a:rPr kumimoji="1" lang="ja-JP" altLang="en-US" sz="1600" b="1"/>
              <a:t>向上</a:t>
            </a:r>
          </a:p>
        </p:txBody>
      </p:sp>
      <p:sp>
        <p:nvSpPr>
          <p:cNvPr id="10" name="楕円 9">
            <a:extLst>
              <a:ext uri="{FF2B5EF4-FFF2-40B4-BE49-F238E27FC236}">
                <a16:creationId xmlns:a16="http://schemas.microsoft.com/office/drawing/2014/main" id="{2652DED1-68E5-4E58-9DC1-D65E458DA72B}"/>
              </a:ext>
            </a:extLst>
          </p:cNvPr>
          <p:cNvSpPr/>
          <p:nvPr/>
        </p:nvSpPr>
        <p:spPr>
          <a:xfrm>
            <a:off x="6897216" y="4904098"/>
            <a:ext cx="1924163" cy="846808"/>
          </a:xfrm>
          <a:prstGeom prst="ellipse">
            <a:avLst/>
          </a:prstGeom>
          <a:solidFill>
            <a:srgbClr val="FFC2E4"/>
          </a:solidFill>
          <a:ln>
            <a:solidFill>
              <a:schemeClr val="tx1"/>
            </a:solidFill>
          </a:ln>
        </p:spPr>
        <p:txBody>
          <a:bodyPr rot="0" spcFirstLastPara="0" vertOverflow="overflow" horzOverflow="overflow" vert="horz" wrap="square" lIns="112542" tIns="56271" rIns="112542" bIns="56271" numCol="1" spcCol="0" rtlCol="0" fromWordArt="0" anchor="ctr" anchorCtr="0" forceAA="0" compatLnSpc="1">
            <a:prstTxWarp prst="textNoShape">
              <a:avLst/>
            </a:prstTxWarp>
            <a:noAutofit/>
          </a:bodyPr>
          <a:lstStyle/>
          <a:p>
            <a:pPr algn="ctr">
              <a:buClr>
                <a:schemeClr val="accent6">
                  <a:lumMod val="60000"/>
                  <a:lumOff val="40000"/>
                </a:schemeClr>
              </a:buClr>
            </a:pPr>
            <a:r>
              <a:rPr kumimoji="1" lang="ja-JP" altLang="en-US" sz="1600" b="1"/>
              <a:t>その人らしい</a:t>
            </a:r>
            <a:endParaRPr kumimoji="1" lang="en-US" altLang="ja-JP" sz="1600" b="1"/>
          </a:p>
          <a:p>
            <a:pPr algn="ctr">
              <a:buClr>
                <a:schemeClr val="accent6">
                  <a:lumMod val="60000"/>
                  <a:lumOff val="40000"/>
                </a:schemeClr>
              </a:buClr>
            </a:pPr>
            <a:r>
              <a:rPr kumimoji="1" lang="ja-JP" altLang="en-US" sz="1600" b="1"/>
              <a:t>自立した生活の確立</a:t>
            </a:r>
          </a:p>
        </p:txBody>
      </p:sp>
      <p:sp>
        <p:nvSpPr>
          <p:cNvPr id="11" name="楕円 10">
            <a:extLst>
              <a:ext uri="{FF2B5EF4-FFF2-40B4-BE49-F238E27FC236}">
                <a16:creationId xmlns:a16="http://schemas.microsoft.com/office/drawing/2014/main" id="{A4346B22-D468-46BB-89F1-09133C5701CE}"/>
              </a:ext>
            </a:extLst>
          </p:cNvPr>
          <p:cNvSpPr/>
          <p:nvPr/>
        </p:nvSpPr>
        <p:spPr>
          <a:xfrm>
            <a:off x="3637366" y="4897262"/>
            <a:ext cx="1924163" cy="846808"/>
          </a:xfrm>
          <a:prstGeom prst="ellipse">
            <a:avLst/>
          </a:prstGeom>
          <a:solidFill>
            <a:srgbClr val="FFC2E4"/>
          </a:solidFill>
          <a:ln>
            <a:solidFill>
              <a:schemeClr val="tx1"/>
            </a:solidFill>
          </a:ln>
        </p:spPr>
        <p:txBody>
          <a:bodyPr rot="0" spcFirstLastPara="0" vertOverflow="overflow" horzOverflow="overflow" vert="horz" wrap="square" lIns="112542" tIns="56271" rIns="112542" bIns="56271" numCol="1" spcCol="0" rtlCol="0" fromWordArt="0" anchor="ctr" anchorCtr="0" forceAA="0" compatLnSpc="1">
            <a:prstTxWarp prst="textNoShape">
              <a:avLst/>
            </a:prstTxWarp>
            <a:noAutofit/>
          </a:bodyPr>
          <a:lstStyle/>
          <a:p>
            <a:pPr algn="ctr">
              <a:buClr>
                <a:schemeClr val="accent6">
                  <a:lumMod val="60000"/>
                  <a:lumOff val="40000"/>
                </a:schemeClr>
              </a:buClr>
            </a:pPr>
            <a:r>
              <a:rPr kumimoji="1" lang="ja-JP" altLang="en-US" sz="1600" b="1"/>
              <a:t>意欲の向上</a:t>
            </a:r>
          </a:p>
        </p:txBody>
      </p:sp>
      <p:sp>
        <p:nvSpPr>
          <p:cNvPr id="12" name="テキスト ボックス 11">
            <a:extLst>
              <a:ext uri="{FF2B5EF4-FFF2-40B4-BE49-F238E27FC236}">
                <a16:creationId xmlns:a16="http://schemas.microsoft.com/office/drawing/2014/main" id="{6D8AD91D-6AD6-4CB9-A792-101C3A80495D}"/>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
        <p:nvSpPr>
          <p:cNvPr id="13" name="テキスト プレースホルダー 2">
            <a:extLst>
              <a:ext uri="{FF2B5EF4-FFF2-40B4-BE49-F238E27FC236}">
                <a16:creationId xmlns:a16="http://schemas.microsoft.com/office/drawing/2014/main" id="{5C3CEA06-FA32-4281-8FF0-70DF94C9A5CD}"/>
              </a:ext>
            </a:extLst>
          </p:cNvPr>
          <p:cNvSpPr txBox="1">
            <a:spLocks/>
          </p:cNvSpPr>
          <p:nvPr/>
        </p:nvSpPr>
        <p:spPr>
          <a:xfrm>
            <a:off x="199556" y="598336"/>
            <a:ext cx="9505949"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chemeClr val="tx2">
                    <a:lumMod val="50000"/>
                  </a:schemeClr>
                </a:solidFill>
              </a:rPr>
              <a:t>シーティングを実施することによってどのような効果が期待されるのでしょうか？</a:t>
            </a:r>
            <a:endParaRPr lang="ja-JP" altLang="en-US" sz="2000" b="1"/>
          </a:p>
        </p:txBody>
      </p:sp>
      <p:pic>
        <p:nvPicPr>
          <p:cNvPr id="16" name="グラフィックス 15" descr="笑顔 (塗りつぶしなし) 単色塗りつぶし">
            <a:extLst>
              <a:ext uri="{FF2B5EF4-FFF2-40B4-BE49-F238E27FC236}">
                <a16:creationId xmlns:a16="http://schemas.microsoft.com/office/drawing/2014/main" id="{5CCF1295-4820-42C8-A06C-866F28DD7BE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492" y="4015081"/>
            <a:ext cx="1014947" cy="1014947"/>
          </a:xfrm>
          <a:prstGeom prst="rect">
            <a:avLst/>
          </a:prstGeom>
        </p:spPr>
      </p:pic>
      <p:pic>
        <p:nvPicPr>
          <p:cNvPr id="18" name="グラフィックス 17" descr="悲しい顔 (塗りつぶしなし) 単色塗りつぶし">
            <a:extLst>
              <a:ext uri="{FF2B5EF4-FFF2-40B4-BE49-F238E27FC236}">
                <a16:creationId xmlns:a16="http://schemas.microsoft.com/office/drawing/2014/main" id="{C1CD5642-A842-4026-B42D-FDD2BF66C01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492" y="1494456"/>
            <a:ext cx="1014947" cy="1014947"/>
          </a:xfrm>
          <a:prstGeom prst="rect">
            <a:avLst/>
          </a:prstGeom>
        </p:spPr>
      </p:pic>
      <p:sp>
        <p:nvSpPr>
          <p:cNvPr id="6" name="楕円 5">
            <a:extLst>
              <a:ext uri="{FF2B5EF4-FFF2-40B4-BE49-F238E27FC236}">
                <a16:creationId xmlns:a16="http://schemas.microsoft.com/office/drawing/2014/main" id="{D4E9E7F3-6123-472D-8703-C0A96B0D06EB}"/>
              </a:ext>
            </a:extLst>
          </p:cNvPr>
          <p:cNvSpPr/>
          <p:nvPr/>
        </p:nvSpPr>
        <p:spPr>
          <a:xfrm>
            <a:off x="2043445" y="4897262"/>
            <a:ext cx="1924163" cy="846807"/>
          </a:xfrm>
          <a:prstGeom prst="ellipse">
            <a:avLst/>
          </a:prstGeom>
          <a:solidFill>
            <a:schemeClr val="accent6">
              <a:lumMod val="20000"/>
              <a:lumOff val="80000"/>
            </a:schemeClr>
          </a:solidFill>
          <a:ln>
            <a:solidFill>
              <a:schemeClr val="tx1"/>
            </a:solidFill>
          </a:ln>
        </p:spPr>
        <p:txBody>
          <a:bodyPr wrap="square" rtlCol="0" anchor="ctr">
            <a:noAutofit/>
          </a:bodyPr>
          <a:lstStyle/>
          <a:p>
            <a:pPr algn="ctr">
              <a:buClr>
                <a:schemeClr val="accent6">
                  <a:lumMod val="60000"/>
                  <a:lumOff val="40000"/>
                </a:schemeClr>
              </a:buClr>
            </a:pPr>
            <a:r>
              <a:rPr kumimoji="1" lang="ja-JP" altLang="en-US" sz="1600" b="1"/>
              <a:t>廃用症候群</a:t>
            </a:r>
            <a:endParaRPr kumimoji="1" lang="en-US" altLang="ja-JP" sz="1600" b="1"/>
          </a:p>
          <a:p>
            <a:pPr algn="ctr">
              <a:buClr>
                <a:schemeClr val="accent6">
                  <a:lumMod val="60000"/>
                  <a:lumOff val="40000"/>
                </a:schemeClr>
              </a:buClr>
            </a:pPr>
            <a:r>
              <a:rPr kumimoji="1" lang="ja-JP" altLang="en-US" sz="1600" b="1"/>
              <a:t>の予防</a:t>
            </a:r>
          </a:p>
        </p:txBody>
      </p:sp>
      <p:sp>
        <p:nvSpPr>
          <p:cNvPr id="20" name="二等辺三角形 19">
            <a:extLst>
              <a:ext uri="{FF2B5EF4-FFF2-40B4-BE49-F238E27FC236}">
                <a16:creationId xmlns:a16="http://schemas.microsoft.com/office/drawing/2014/main" id="{30CFF9AD-98F6-40E2-9CA6-2F5E205E1944}"/>
              </a:ext>
            </a:extLst>
          </p:cNvPr>
          <p:cNvSpPr/>
          <p:nvPr/>
        </p:nvSpPr>
        <p:spPr>
          <a:xfrm rot="10800000">
            <a:off x="3880863" y="2790121"/>
            <a:ext cx="3147559" cy="357979"/>
          </a:xfrm>
          <a:prstGeom prst="triangle">
            <a:avLst/>
          </a:prstGeom>
          <a:solidFill>
            <a:schemeClr val="bg1">
              <a:lumMod val="75000"/>
            </a:schemeClr>
          </a:solidFill>
          <a:ln>
            <a:noFill/>
          </a:ln>
        </p:spPr>
        <p:txBody>
          <a:bodyPr vert="horz" wrap="square" rtlCol="0" anchor="ctr">
            <a:noAutofit/>
          </a:bodyPr>
          <a:lstStyle/>
          <a:p>
            <a:pPr algn="ctr">
              <a:spcAft>
                <a:spcPts val="738"/>
              </a:spcAft>
            </a:pPr>
            <a:endParaRPr kumimoji="1" lang="ja-JP" altLang="en-US" sz="2215">
              <a:solidFill>
                <a:schemeClr val="bg1"/>
              </a:solidFill>
            </a:endParaRPr>
          </a:p>
        </p:txBody>
      </p:sp>
    </p:spTree>
    <p:extLst>
      <p:ext uri="{BB962C8B-B14F-4D97-AF65-F5344CB8AC3E}">
        <p14:creationId xmlns:p14="http://schemas.microsoft.com/office/powerpoint/2010/main" val="52762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FE34C7-D36C-4FF4-AFB5-FC24090E6447}"/>
              </a:ext>
            </a:extLst>
          </p:cNvPr>
          <p:cNvSpPr>
            <a:spLocks noGrp="1"/>
          </p:cNvSpPr>
          <p:nvPr>
            <p:ph type="title"/>
          </p:nvPr>
        </p:nvSpPr>
        <p:spPr/>
        <p:txBody>
          <a:bodyPr/>
          <a:lstStyle/>
          <a:p>
            <a:r>
              <a:rPr lang="en-US" altLang="ja-JP"/>
              <a:t>2.3</a:t>
            </a:r>
            <a:r>
              <a:rPr lang="ja-JP" altLang="en-US"/>
              <a:t>　高齢者ケアにおけるシーティングの目的</a:t>
            </a:r>
            <a:endParaRPr kumimoji="1" lang="ja-JP" altLang="en-US"/>
          </a:p>
        </p:txBody>
      </p:sp>
      <p:sp>
        <p:nvSpPr>
          <p:cNvPr id="4" name="テキスト ボックス 3">
            <a:extLst>
              <a:ext uri="{FF2B5EF4-FFF2-40B4-BE49-F238E27FC236}">
                <a16:creationId xmlns:a16="http://schemas.microsoft.com/office/drawing/2014/main" id="{EAF85EF9-B510-4E90-8F14-66B114CB9D0B}"/>
              </a:ext>
            </a:extLst>
          </p:cNvPr>
          <p:cNvSpPr txBox="1"/>
          <p:nvPr/>
        </p:nvSpPr>
        <p:spPr>
          <a:xfrm>
            <a:off x="457200" y="6310645"/>
            <a:ext cx="9262341" cy="230832"/>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900" dirty="0">
                <a:solidFill>
                  <a:prstClr val="black"/>
                </a:solidFill>
                <a:latin typeface="Meiryo UI" panose="020B0604030504040204" pitchFamily="50" charset="-128"/>
                <a:ea typeface="Meiryo UI" panose="020B0604030504040204" pitchFamily="50" charset="-128"/>
              </a:rPr>
              <a:t>出所：木之瀬隆</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これからのシーティング技術の展開</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日本義肢装具学会誌</a:t>
            </a:r>
            <a:r>
              <a:rPr kumimoji="1" lang="en-US" altLang="ja-JP" sz="900" dirty="0">
                <a:solidFill>
                  <a:prstClr val="black"/>
                </a:solidFill>
                <a:latin typeface="Meiryo UI" panose="020B0604030504040204" pitchFamily="50" charset="-128"/>
                <a:ea typeface="Meiryo UI" panose="020B0604030504040204" pitchFamily="50" charset="-128"/>
              </a:rPr>
              <a:t>2019</a:t>
            </a:r>
            <a:r>
              <a:rPr kumimoji="1" lang="ja-JP" altLang="en-US" sz="900" dirty="0">
                <a:solidFill>
                  <a:prstClr val="black"/>
                </a:solidFill>
                <a:latin typeface="Meiryo UI" panose="020B0604030504040204" pitchFamily="50" charset="-128"/>
                <a:ea typeface="Meiryo UI" panose="020B0604030504040204" pitchFamily="50" charset="-128"/>
              </a:rPr>
              <a:t>及び廣瀬秀行</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木之瀬隆</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高齢者のシーティング第二版</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（三輪書店）</a:t>
            </a:r>
            <a:r>
              <a:rPr kumimoji="1" lang="en-US" altLang="ja-JP" sz="900" dirty="0">
                <a:solidFill>
                  <a:prstClr val="black"/>
                </a:solidFill>
                <a:latin typeface="Meiryo UI" panose="020B0604030504040204" pitchFamily="50" charset="-128"/>
                <a:ea typeface="Meiryo UI" panose="020B0604030504040204" pitchFamily="50" charset="-128"/>
              </a:rPr>
              <a:t>P63-65</a:t>
            </a:r>
            <a:r>
              <a:rPr kumimoji="1" lang="ja-JP" altLang="en-US" sz="900" dirty="0">
                <a:solidFill>
                  <a:prstClr val="black"/>
                </a:solidFill>
                <a:latin typeface="Meiryo UI" panose="020B0604030504040204" pitchFamily="50" charset="-128"/>
                <a:ea typeface="Meiryo UI" panose="020B0604030504040204" pitchFamily="50" charset="-128"/>
              </a:rPr>
              <a:t>を基に、</a:t>
            </a:r>
            <a:r>
              <a:rPr kumimoji="1" lang="en-US" altLang="ja-JP" sz="900" dirty="0">
                <a:solidFill>
                  <a:prstClr val="black"/>
                </a:solidFill>
                <a:latin typeface="Meiryo UI" panose="020B0604030504040204" pitchFamily="50" charset="-128"/>
                <a:ea typeface="Meiryo UI" panose="020B0604030504040204" pitchFamily="50" charset="-128"/>
              </a:rPr>
              <a:t>ICF</a:t>
            </a:r>
            <a:r>
              <a:rPr kumimoji="1" lang="ja-JP" altLang="en-US" sz="900" dirty="0">
                <a:solidFill>
                  <a:prstClr val="black"/>
                </a:solidFill>
                <a:latin typeface="Meiryo UI" panose="020B0604030504040204" pitchFamily="50" charset="-128"/>
                <a:ea typeface="Meiryo UI" panose="020B0604030504040204" pitchFamily="50" charset="-128"/>
              </a:rPr>
              <a:t>に準拠する形で整理</a:t>
            </a:r>
          </a:p>
        </p:txBody>
      </p:sp>
      <p:sp>
        <p:nvSpPr>
          <p:cNvPr id="3" name="正方形/長方形 2">
            <a:extLst>
              <a:ext uri="{FF2B5EF4-FFF2-40B4-BE49-F238E27FC236}">
                <a16:creationId xmlns:a16="http://schemas.microsoft.com/office/drawing/2014/main" id="{1CA730A0-A7C5-4BFB-845D-603A609F1734}"/>
              </a:ext>
            </a:extLst>
          </p:cNvPr>
          <p:cNvSpPr/>
          <p:nvPr/>
        </p:nvSpPr>
        <p:spPr>
          <a:xfrm>
            <a:off x="199556" y="547355"/>
            <a:ext cx="9505948" cy="369332"/>
          </a:xfrm>
          <a:prstGeom prst="rect">
            <a:avLst/>
          </a:prstGeom>
        </p:spPr>
        <p:txBody>
          <a:bodyPr vert="horz" lIns="91440" tIns="45720" rIns="91440" bIns="45720" rtlCol="0">
            <a:noAutofit/>
          </a:bodyPr>
          <a:lstStyle/>
          <a:p>
            <a:pPr marL="180000" indent="-180000" defTabSz="914400">
              <a:lnSpc>
                <a:spcPct val="90000"/>
              </a:lnSpc>
              <a:spcAft>
                <a:spcPts val="600"/>
              </a:spcAft>
              <a:buFont typeface="Arial" panose="020B0604020202020204" pitchFamily="34" charset="0"/>
              <a:buChar char="•"/>
            </a:pPr>
            <a:r>
              <a:rPr kumimoji="1" lang="ja-JP" altLang="ja-JP" sz="2000" b="1" dirty="0">
                <a:solidFill>
                  <a:schemeClr val="tx2">
                    <a:lumMod val="50000"/>
                  </a:schemeClr>
                </a:solidFill>
              </a:rPr>
              <a:t>シーティングの目的</a:t>
            </a:r>
            <a:r>
              <a:rPr kumimoji="1" lang="ja-JP" altLang="en-US" sz="2000" b="1" dirty="0">
                <a:solidFill>
                  <a:schemeClr val="tx2">
                    <a:lumMod val="50000"/>
                  </a:schemeClr>
                </a:solidFill>
              </a:rPr>
              <a:t>は、心身機能・構造の維持・改善が挙げられます。</a:t>
            </a:r>
            <a:endParaRPr kumimoji="1" lang="en-US" altLang="ja-JP" sz="2000" b="1" dirty="0">
              <a:solidFill>
                <a:schemeClr val="tx2">
                  <a:lumMod val="50000"/>
                </a:schemeClr>
              </a:solidFill>
            </a:endParaRPr>
          </a:p>
        </p:txBody>
      </p:sp>
      <p:graphicFrame>
        <p:nvGraphicFramePr>
          <p:cNvPr id="8" name="Group 65">
            <a:extLst>
              <a:ext uri="{FF2B5EF4-FFF2-40B4-BE49-F238E27FC236}">
                <a16:creationId xmlns:a16="http://schemas.microsoft.com/office/drawing/2014/main" id="{A84513F3-CE17-438E-96D3-C60E93271C74}"/>
              </a:ext>
            </a:extLst>
          </p:cNvPr>
          <p:cNvGraphicFramePr>
            <a:graphicFrameLocks noGrp="1"/>
          </p:cNvGraphicFramePr>
          <p:nvPr>
            <p:extLst>
              <p:ext uri="{D42A27DB-BD31-4B8C-83A1-F6EECF244321}">
                <p14:modId xmlns:p14="http://schemas.microsoft.com/office/powerpoint/2010/main" val="114808402"/>
              </p:ext>
            </p:extLst>
          </p:nvPr>
        </p:nvGraphicFramePr>
        <p:xfrm>
          <a:off x="199556" y="1210331"/>
          <a:ext cx="9505948" cy="5074580"/>
        </p:xfrm>
        <a:graphic>
          <a:graphicData uri="http://schemas.openxmlformats.org/drawingml/2006/table">
            <a:tbl>
              <a:tblPr/>
              <a:tblGrid>
                <a:gridCol w="1081036">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5652604">
                  <a:extLst>
                    <a:ext uri="{9D8B030D-6E8A-4147-A177-3AD203B41FA5}">
                      <a16:colId xmlns:a16="http://schemas.microsoft.com/office/drawing/2014/main" val="3083469199"/>
                    </a:ext>
                  </a:extLst>
                </a:gridCol>
              </a:tblGrid>
              <a:tr h="2836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698625" algn="l"/>
                        </a:tabLst>
                      </a:pPr>
                      <a:endParaRPr kumimoji="1" lang="ja-JP" altLang="en-US" sz="1500" b="1" i="0" u="none" strike="noStrike" kern="1200" cap="none" normalizeH="0" baseline="0">
                        <a:ln>
                          <a:noFill/>
                        </a:ln>
                        <a:solidFill>
                          <a:schemeClr val="tx1"/>
                        </a:solidFill>
                        <a:effectLst/>
                        <a:latin typeface="+mn-ea"/>
                        <a:ea typeface="+mn-ea"/>
                        <a:cs typeface="+mn-cs"/>
                      </a:endParaRPr>
                    </a:p>
                  </a:txBody>
                  <a:tcPr marL="53998" marR="35999" marT="18000" marB="18000" anchor="ctr" horzOverflow="overflow">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kern="1200" cap="none" normalizeH="0" baseline="0" dirty="0">
                          <a:ln>
                            <a:noFill/>
                          </a:ln>
                          <a:solidFill>
                            <a:schemeClr val="bg1"/>
                          </a:solidFill>
                          <a:effectLst/>
                          <a:latin typeface="+mn-ea"/>
                          <a:ea typeface="+mn-ea"/>
                          <a:cs typeface="+mn-cs"/>
                        </a:rPr>
                        <a:t>目的</a:t>
                      </a:r>
                    </a:p>
                  </a:txBody>
                  <a:tcPr marL="53998" marR="35999" marT="18000" marB="18000" anchor="ctr" horzOverflow="overflow">
                    <a:lnL w="9525" cap="flat" cmpd="sng" algn="ctr">
                      <a:solidFill>
                        <a:schemeClr val="tx2"/>
                      </a:solidFill>
                      <a:prstDash val="solid"/>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kern="1200" cap="none" normalizeH="0" baseline="0" dirty="0">
                          <a:ln>
                            <a:noFill/>
                          </a:ln>
                          <a:solidFill>
                            <a:schemeClr val="bg1"/>
                          </a:solidFill>
                          <a:effectLst/>
                          <a:latin typeface="+mn-ea"/>
                          <a:ea typeface="+mn-ea"/>
                          <a:cs typeface="+mn-cs"/>
                        </a:rPr>
                        <a:t>高齢者における具体例</a:t>
                      </a:r>
                    </a:p>
                  </a:txBody>
                  <a:tcPr marL="53998" marR="35999" marT="18000" marB="18000" anchor="ctr" horzOverflow="overflow">
                    <a:lnL w="12700" cap="flat" cmpd="sng" algn="ctr">
                      <a:solidFill>
                        <a:schemeClr val="bg1"/>
                      </a:solidFill>
                      <a:prstDash val="sysDot"/>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636868183"/>
                  </a:ext>
                </a:extLst>
              </a:tr>
              <a:tr h="958185">
                <a:tc rowSpan="5">
                  <a:txBody>
                    <a:bodyPr/>
                    <a:lstStyle/>
                    <a:p>
                      <a:pPr marL="71755" marR="71755" algn="ctr">
                        <a:spcAft>
                          <a:spcPts val="0"/>
                        </a:spcAft>
                      </a:pPr>
                      <a:r>
                        <a:rPr lang="ja-JP" altLang="ja-JP" sz="1400" b="1" kern="100" dirty="0">
                          <a:solidFill>
                            <a:schemeClr val="bg1"/>
                          </a:solidFill>
                          <a:effectLst/>
                        </a:rPr>
                        <a:t>心身機能・構造</a:t>
                      </a:r>
                      <a:endParaRPr lang="en-US" altLang="ja-JP" sz="1400" b="1" kern="100" dirty="0">
                        <a:solidFill>
                          <a:schemeClr val="bg1"/>
                        </a:solidFill>
                        <a:effectLst/>
                      </a:endParaRPr>
                    </a:p>
                    <a:p>
                      <a:pPr marL="71755" marR="71755" algn="ctr">
                        <a:spcAft>
                          <a:spcPts val="0"/>
                        </a:spcAft>
                      </a:pPr>
                      <a:endParaRPr lang="ja-JP" altLang="ja-JP" sz="1400" b="1"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53998" marR="35999" marT="18000" marB="18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accent4"/>
                    </a:solidFill>
                  </a:tcPr>
                </a:tc>
                <a:tc>
                  <a:txBody>
                    <a:bodyPr/>
                    <a:lstStyle/>
                    <a:p>
                      <a:pPr algn="ctr">
                        <a:spcAft>
                          <a:spcPts val="0"/>
                        </a:spcAft>
                      </a:pPr>
                      <a:r>
                        <a:rPr lang="ja-JP" sz="1400" b="1" kern="100" dirty="0">
                          <a:effectLst/>
                        </a:rPr>
                        <a:t>心肺機能の改善</a:t>
                      </a:r>
                      <a:endPar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a:spcAft>
                          <a:spcPts val="600"/>
                        </a:spcAft>
                      </a:pPr>
                      <a:r>
                        <a:rPr lang="ja-JP" sz="1400" kern="100">
                          <a:effectLst/>
                        </a:rPr>
                        <a:t>寝たきりの状態から座位に体位変換することにより、循環機能や呼吸機能の改善が期待される</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9525" cap="flat" cmpd="sng" algn="ctr">
                      <a:solidFill>
                        <a:schemeClr val="tx2"/>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8185">
                <a:tc vMerge="1">
                  <a:txBody>
                    <a:bodyPr/>
                    <a:lstStyle/>
                    <a:p>
                      <a:endParaRPr kumimoji="1" lang="ja-JP" altLang="en-US"/>
                    </a:p>
                  </a:txBody>
                  <a:tcPr/>
                </a:tc>
                <a:tc>
                  <a:txBody>
                    <a:bodyPr/>
                    <a:lstStyle/>
                    <a:p>
                      <a:pPr algn="ctr">
                        <a:spcAft>
                          <a:spcPts val="0"/>
                        </a:spcAft>
                      </a:pPr>
                      <a:r>
                        <a:rPr lang="ja-JP" sz="1400" b="1" kern="100" dirty="0">
                          <a:effectLst/>
                        </a:rPr>
                        <a:t>消化、排泄機能の改善</a:t>
                      </a:r>
                      <a:endPar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dirty="0">
                          <a:solidFill>
                            <a:schemeClr val="dk1"/>
                          </a:solidFill>
                          <a:effectLst/>
                          <a:latin typeface="+mn-lt"/>
                          <a:ea typeface="+mn-ea"/>
                          <a:cs typeface="+mn-cs"/>
                        </a:rPr>
                        <a:t>便秘の改善等</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30134"/>
                  </a:ext>
                </a:extLst>
              </a:tr>
              <a:tr h="958185">
                <a:tc vMerge="1">
                  <a:txBody>
                    <a:bodyPr/>
                    <a:lstStyle/>
                    <a:p>
                      <a:endParaRPr kumimoji="1" lang="ja-JP" altLang="en-US"/>
                    </a:p>
                  </a:txBody>
                  <a:tcPr/>
                </a:tc>
                <a:tc>
                  <a:txBody>
                    <a:bodyPr/>
                    <a:lstStyle/>
                    <a:p>
                      <a:pPr algn="ctr">
                        <a:spcAft>
                          <a:spcPts val="0"/>
                        </a:spcAft>
                      </a:pPr>
                      <a:r>
                        <a:rPr lang="ja-JP" sz="1400" b="1" kern="100" dirty="0">
                          <a:effectLst/>
                        </a:rPr>
                        <a:t>傍脊柱筋の筋力維持・</a:t>
                      </a:r>
                      <a:endParaRPr lang="en-US" altLang="ja-JP" sz="1400" b="1" kern="100" dirty="0">
                        <a:effectLst/>
                      </a:endParaRPr>
                    </a:p>
                    <a:p>
                      <a:pPr algn="ctr">
                        <a:spcAft>
                          <a:spcPts val="0"/>
                        </a:spcAft>
                      </a:pPr>
                      <a:r>
                        <a:rPr lang="ja-JP" sz="1400" b="1" kern="100" dirty="0">
                          <a:effectLst/>
                        </a:rPr>
                        <a:t>強化と姿勢制御</a:t>
                      </a:r>
                      <a:endPar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a:solidFill>
                            <a:schemeClr val="dk1"/>
                          </a:solidFill>
                          <a:effectLst/>
                          <a:latin typeface="+mn-lt"/>
                          <a:ea typeface="+mn-ea"/>
                          <a:cs typeface="+mn-cs"/>
                        </a:rPr>
                        <a:t>寝たきりの状態から座位に体位変換することにより重力に逆らった姿勢となり、体幹周囲筋が活動する機会が増える</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9845385"/>
                  </a:ext>
                </a:extLst>
              </a:tr>
              <a:tr h="958185">
                <a:tc vMerge="1">
                  <a:txBody>
                    <a:bodyPr/>
                    <a:lstStyle/>
                    <a:p>
                      <a:endParaRPr kumimoji="1" lang="ja-JP" altLang="en-US"/>
                    </a:p>
                  </a:txBody>
                  <a:tcPr/>
                </a:tc>
                <a:tc>
                  <a:txBody>
                    <a:bodyPr/>
                    <a:lstStyle/>
                    <a:p>
                      <a:pPr algn="ctr">
                        <a:spcAft>
                          <a:spcPts val="0"/>
                        </a:spcAft>
                      </a:pPr>
                      <a:r>
                        <a:rPr lang="ja-JP" sz="1400" b="1" kern="100" dirty="0">
                          <a:effectLst/>
                        </a:rPr>
                        <a:t>摂食・咀嚼・嚥下と</a:t>
                      </a:r>
                      <a:endParaRPr lang="en-US" altLang="ja-JP" sz="1400" b="1" kern="100" dirty="0">
                        <a:effectLst/>
                      </a:endParaRPr>
                    </a:p>
                    <a:p>
                      <a:pPr algn="ctr">
                        <a:spcAft>
                          <a:spcPts val="0"/>
                        </a:spcAft>
                      </a:pPr>
                      <a:r>
                        <a:rPr lang="ja-JP" sz="1400" b="1" kern="100" dirty="0">
                          <a:effectLst/>
                        </a:rPr>
                        <a:t>食事姿勢の改善</a:t>
                      </a:r>
                      <a:endPar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a:solidFill>
                            <a:schemeClr val="dk1"/>
                          </a:solidFill>
                          <a:effectLst/>
                          <a:latin typeface="+mn-lt"/>
                          <a:ea typeface="+mn-ea"/>
                          <a:cs typeface="+mn-cs"/>
                        </a:rPr>
                        <a:t>シーティングにより体幹、頭部、顎部が安定し、唇や舌の動きが改善し、嚥下機能の改善が期待される</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617968"/>
                  </a:ext>
                </a:extLst>
              </a:tr>
              <a:tr h="958185">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500" b="1" i="0" u="none" strike="noStrike" kern="1200" cap="none" normalizeH="0" baseline="0">
                        <a:ln>
                          <a:noFill/>
                        </a:ln>
                        <a:solidFill>
                          <a:schemeClr val="tx1"/>
                        </a:solidFill>
                        <a:effectLst/>
                        <a:latin typeface="+mn-ea"/>
                        <a:ea typeface="+mn-ea"/>
                        <a:cs typeface="+mn-cs"/>
                      </a:endParaRPr>
                    </a:p>
                  </a:txBody>
                  <a:tcPr marL="71997" marR="53998" marT="18000" marB="1800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ja-JP" sz="1400" b="1" kern="100" dirty="0">
                          <a:effectLst/>
                        </a:rPr>
                        <a:t>目と手の協調性、</a:t>
                      </a:r>
                      <a:endParaRPr lang="en-US" altLang="ja-JP" sz="1400" b="1" kern="100" dirty="0">
                        <a:effectLst/>
                      </a:endParaRPr>
                    </a:p>
                    <a:p>
                      <a:pPr algn="ctr">
                        <a:spcAft>
                          <a:spcPts val="0"/>
                        </a:spcAft>
                      </a:pPr>
                      <a:r>
                        <a:rPr lang="ja-JP" sz="1400" b="1" kern="100" dirty="0">
                          <a:effectLst/>
                        </a:rPr>
                        <a:t>上肢機能の改善</a:t>
                      </a:r>
                      <a:endPar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dirty="0">
                          <a:solidFill>
                            <a:schemeClr val="dk1"/>
                          </a:solidFill>
                          <a:effectLst/>
                          <a:latin typeface="+mn-lt"/>
                          <a:ea typeface="+mn-ea"/>
                          <a:cs typeface="+mn-cs"/>
                        </a:rPr>
                        <a:t>シーティングにより体幹が安定することにより、上肢動作能力が向上する</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4" name="グラフィックス 13" descr="心臓 単色塗りつぶし">
            <a:extLst>
              <a:ext uri="{FF2B5EF4-FFF2-40B4-BE49-F238E27FC236}">
                <a16:creationId xmlns:a16="http://schemas.microsoft.com/office/drawing/2014/main" id="{895D382F-DB6C-4F0C-BB4F-0E78E47C125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 y="4053344"/>
            <a:ext cx="642903" cy="642903"/>
          </a:xfrm>
          <a:prstGeom prst="rect">
            <a:avLst/>
          </a:prstGeom>
        </p:spPr>
      </p:pic>
      <p:pic>
        <p:nvPicPr>
          <p:cNvPr id="17" name="グラフィックス 16" descr="肺 単色塗りつぶし">
            <a:extLst>
              <a:ext uri="{FF2B5EF4-FFF2-40B4-BE49-F238E27FC236}">
                <a16:creationId xmlns:a16="http://schemas.microsoft.com/office/drawing/2014/main" id="{BB11776B-4075-4B61-8528-0B23E3B070C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476" y="4620998"/>
            <a:ext cx="642903" cy="642903"/>
          </a:xfrm>
          <a:prstGeom prst="rect">
            <a:avLst/>
          </a:prstGeom>
        </p:spPr>
      </p:pic>
    </p:spTree>
    <p:extLst>
      <p:ext uri="{BB962C8B-B14F-4D97-AF65-F5344CB8AC3E}">
        <p14:creationId xmlns:p14="http://schemas.microsoft.com/office/powerpoint/2010/main" val="276570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FE34C7-D36C-4FF4-AFB5-FC24090E6447}"/>
              </a:ext>
            </a:extLst>
          </p:cNvPr>
          <p:cNvSpPr>
            <a:spLocks noGrp="1"/>
          </p:cNvSpPr>
          <p:nvPr>
            <p:ph type="title"/>
          </p:nvPr>
        </p:nvSpPr>
        <p:spPr/>
        <p:txBody>
          <a:bodyPr/>
          <a:lstStyle/>
          <a:p>
            <a:r>
              <a:rPr lang="en-US" altLang="ja-JP"/>
              <a:t>2.3</a:t>
            </a:r>
            <a:r>
              <a:rPr lang="ja-JP" altLang="en-US"/>
              <a:t>　高齢者ケアにおけるシーティングの目的</a:t>
            </a:r>
            <a:endParaRPr kumimoji="1" lang="ja-JP" altLang="en-US"/>
          </a:p>
        </p:txBody>
      </p:sp>
      <p:sp>
        <p:nvSpPr>
          <p:cNvPr id="3" name="正方形/長方形 2">
            <a:extLst>
              <a:ext uri="{FF2B5EF4-FFF2-40B4-BE49-F238E27FC236}">
                <a16:creationId xmlns:a16="http://schemas.microsoft.com/office/drawing/2014/main" id="{1CA730A0-A7C5-4BFB-845D-603A609F1734}"/>
              </a:ext>
            </a:extLst>
          </p:cNvPr>
          <p:cNvSpPr/>
          <p:nvPr/>
        </p:nvSpPr>
        <p:spPr>
          <a:xfrm>
            <a:off x="199556" y="547355"/>
            <a:ext cx="9505948" cy="369332"/>
          </a:xfrm>
          <a:prstGeom prst="rect">
            <a:avLst/>
          </a:prstGeom>
        </p:spPr>
        <p:txBody>
          <a:bodyPr vert="horz" lIns="91440" tIns="45720" rIns="91440" bIns="45720" rtlCol="0">
            <a:noAutofit/>
          </a:bodyPr>
          <a:lstStyle/>
          <a:p>
            <a:pPr marL="180000" indent="-180000" defTabSz="914400">
              <a:lnSpc>
                <a:spcPct val="90000"/>
              </a:lnSpc>
              <a:spcAft>
                <a:spcPts val="600"/>
              </a:spcAft>
              <a:buFont typeface="Arial" panose="020B0604020202020204" pitchFamily="34" charset="0"/>
              <a:buChar char="•"/>
            </a:pPr>
            <a:r>
              <a:rPr kumimoji="1" lang="ja-JP" altLang="ja-JP" sz="2000" b="1" dirty="0">
                <a:solidFill>
                  <a:schemeClr val="tx2">
                    <a:lumMod val="50000"/>
                  </a:schemeClr>
                </a:solidFill>
              </a:rPr>
              <a:t>シーティングの目的</a:t>
            </a:r>
            <a:r>
              <a:rPr kumimoji="1" lang="ja-JP" altLang="en-US" sz="2000" b="1" dirty="0">
                <a:solidFill>
                  <a:schemeClr val="tx2">
                    <a:lumMod val="50000"/>
                  </a:schemeClr>
                </a:solidFill>
              </a:rPr>
              <a:t>は、活動・参加の促進や環境因子・個人因子の改善が挙げられます。</a:t>
            </a:r>
            <a:endParaRPr kumimoji="1" lang="en-US" altLang="ja-JP" sz="2000" b="1" dirty="0">
              <a:solidFill>
                <a:schemeClr val="tx2">
                  <a:lumMod val="50000"/>
                </a:schemeClr>
              </a:solidFill>
            </a:endParaRPr>
          </a:p>
        </p:txBody>
      </p:sp>
      <p:graphicFrame>
        <p:nvGraphicFramePr>
          <p:cNvPr id="9" name="Group 65">
            <a:extLst>
              <a:ext uri="{FF2B5EF4-FFF2-40B4-BE49-F238E27FC236}">
                <a16:creationId xmlns:a16="http://schemas.microsoft.com/office/drawing/2014/main" id="{87DDF2E8-6635-4CCF-B5F1-FCFC08C32387}"/>
              </a:ext>
            </a:extLst>
          </p:cNvPr>
          <p:cNvGraphicFramePr>
            <a:graphicFrameLocks noGrp="1"/>
          </p:cNvGraphicFramePr>
          <p:nvPr>
            <p:extLst>
              <p:ext uri="{D42A27DB-BD31-4B8C-83A1-F6EECF244321}">
                <p14:modId xmlns:p14="http://schemas.microsoft.com/office/powerpoint/2010/main" val="276645017"/>
              </p:ext>
            </p:extLst>
          </p:nvPr>
        </p:nvGraphicFramePr>
        <p:xfrm>
          <a:off x="199556" y="1238249"/>
          <a:ext cx="9505948" cy="5046662"/>
        </p:xfrm>
        <a:graphic>
          <a:graphicData uri="http://schemas.openxmlformats.org/drawingml/2006/table">
            <a:tbl>
              <a:tblPr/>
              <a:tblGrid>
                <a:gridCol w="1081036">
                  <a:extLst>
                    <a:ext uri="{9D8B030D-6E8A-4147-A177-3AD203B41FA5}">
                      <a16:colId xmlns:a16="http://schemas.microsoft.com/office/drawing/2014/main" val="20000"/>
                    </a:ext>
                  </a:extLst>
                </a:gridCol>
                <a:gridCol w="2662758">
                  <a:extLst>
                    <a:ext uri="{9D8B030D-6E8A-4147-A177-3AD203B41FA5}">
                      <a16:colId xmlns:a16="http://schemas.microsoft.com/office/drawing/2014/main" val="20001"/>
                    </a:ext>
                  </a:extLst>
                </a:gridCol>
                <a:gridCol w="5762154">
                  <a:extLst>
                    <a:ext uri="{9D8B030D-6E8A-4147-A177-3AD203B41FA5}">
                      <a16:colId xmlns:a16="http://schemas.microsoft.com/office/drawing/2014/main" val="3083469199"/>
                    </a:ext>
                  </a:extLst>
                </a:gridCol>
              </a:tblGrid>
              <a:tr h="3218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698625" algn="l"/>
                        </a:tabLst>
                      </a:pPr>
                      <a:endParaRPr kumimoji="1" lang="ja-JP" altLang="en-US" sz="1500" b="1" i="0" u="none" strike="noStrike" kern="1200" cap="none" normalizeH="0" baseline="0">
                        <a:ln>
                          <a:noFill/>
                        </a:ln>
                        <a:solidFill>
                          <a:schemeClr val="tx1"/>
                        </a:solidFill>
                        <a:effectLst/>
                        <a:latin typeface="+mn-ea"/>
                        <a:ea typeface="+mn-ea"/>
                        <a:cs typeface="+mn-cs"/>
                      </a:endParaRPr>
                    </a:p>
                  </a:txBody>
                  <a:tcPr marL="53998" marR="35999" marT="18000" marB="18000" anchor="ctr" horzOverflow="overflow">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kern="1200" cap="none" normalizeH="0" baseline="0" dirty="0">
                          <a:ln>
                            <a:noFill/>
                          </a:ln>
                          <a:solidFill>
                            <a:schemeClr val="bg1"/>
                          </a:solidFill>
                          <a:effectLst/>
                          <a:latin typeface="+mn-ea"/>
                          <a:ea typeface="+mn-ea"/>
                          <a:cs typeface="+mn-cs"/>
                        </a:rPr>
                        <a:t>目的</a:t>
                      </a:r>
                    </a:p>
                  </a:txBody>
                  <a:tcPr marL="53998" marR="35999" marT="18000" marB="18000" anchor="ctr" horzOverflow="overflow">
                    <a:lnL w="9525" cap="flat" cmpd="sng" algn="ctr">
                      <a:solidFill>
                        <a:schemeClr val="tx2"/>
                      </a:solidFill>
                      <a:prstDash val="solid"/>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kern="1200" cap="none" normalizeH="0" baseline="0" dirty="0">
                          <a:ln>
                            <a:noFill/>
                          </a:ln>
                          <a:solidFill>
                            <a:schemeClr val="bg1"/>
                          </a:solidFill>
                          <a:effectLst/>
                          <a:latin typeface="+mn-ea"/>
                          <a:ea typeface="+mn-ea"/>
                          <a:cs typeface="+mn-cs"/>
                        </a:rPr>
                        <a:t>高齢者における具体例</a:t>
                      </a:r>
                    </a:p>
                  </a:txBody>
                  <a:tcPr marL="53998" marR="35999" marT="18000" marB="18000" anchor="ctr" horzOverflow="overflow">
                    <a:lnL w="12700" cap="flat" cmpd="sng" algn="ctr">
                      <a:solidFill>
                        <a:schemeClr val="bg1"/>
                      </a:solidFill>
                      <a:prstDash val="sysDot"/>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636868183"/>
                  </a:ext>
                </a:extLst>
              </a:tr>
              <a:tr h="712974">
                <a:tc rowSpan="2">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1" lang="ja-JP" altLang="en-US" sz="1400" b="1" i="0" u="none" strike="noStrike" kern="1200" cap="none" normalizeH="0" baseline="0" dirty="0">
                          <a:ln>
                            <a:noFill/>
                          </a:ln>
                          <a:solidFill>
                            <a:schemeClr val="bg1"/>
                          </a:solidFill>
                          <a:effectLst/>
                          <a:latin typeface="+mn-ea"/>
                          <a:ea typeface="+mn-ea"/>
                          <a:cs typeface="+mn-cs"/>
                        </a:rPr>
                        <a:t>活動</a:t>
                      </a:r>
                      <a:endParaRPr kumimoji="1" lang="en-US" altLang="ja-JP" sz="1400" b="1" i="0" u="none" strike="noStrike" kern="1200" cap="none" normalizeH="0" baseline="0" dirty="0">
                        <a:ln>
                          <a:noFill/>
                        </a:ln>
                        <a:solidFill>
                          <a:schemeClr val="bg1"/>
                        </a:solidFill>
                        <a:effectLst/>
                        <a:latin typeface="+mn-ea"/>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1" lang="ja-JP" altLang="en-US" sz="1400" b="1" i="0" u="none" strike="noStrike" kern="1200" cap="none" normalizeH="0" baseline="0" dirty="0">
                        <a:ln>
                          <a:noFill/>
                        </a:ln>
                        <a:solidFill>
                          <a:schemeClr val="bg1"/>
                        </a:solidFill>
                        <a:effectLst/>
                        <a:latin typeface="+mn-ea"/>
                        <a:ea typeface="+mn-ea"/>
                        <a:cs typeface="+mn-cs"/>
                      </a:endParaRPr>
                    </a:p>
                  </a:txBody>
                  <a:tcPr marL="53998" marR="35999" marT="18000" marB="18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algn="ctr">
                        <a:spcAft>
                          <a:spcPts val="0"/>
                        </a:spcAft>
                      </a:pPr>
                      <a:r>
                        <a:rPr lang="ja-JP" sz="1400" b="1" kern="100" dirty="0">
                          <a:effectLst/>
                        </a:rPr>
                        <a:t>日常生活活動の</a:t>
                      </a:r>
                      <a:endParaRPr lang="en-US" altLang="ja-JP" sz="1400" b="1" kern="100" dirty="0">
                        <a:effectLst/>
                      </a:endParaRPr>
                    </a:p>
                    <a:p>
                      <a:pPr algn="ctr">
                        <a:spcAft>
                          <a:spcPts val="0"/>
                        </a:spcAft>
                      </a:pPr>
                      <a:r>
                        <a:rPr lang="ja-JP" sz="1400" b="1" kern="100" dirty="0">
                          <a:effectLst/>
                        </a:rPr>
                        <a:t>実用性向上</a:t>
                      </a:r>
                      <a:endPar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a:solidFill>
                            <a:schemeClr val="dk1"/>
                          </a:solidFill>
                          <a:effectLst/>
                          <a:latin typeface="+mn-lt"/>
                          <a:ea typeface="+mn-ea"/>
                          <a:cs typeface="+mn-cs"/>
                        </a:rPr>
                        <a:t>シーティングにより体幹が安定することにより、食事・更衣・整容といった上肢を用いた動作の自立度が向上する</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9525" cap="flat" cmpd="sng" algn="ctr">
                      <a:solidFill>
                        <a:schemeClr val="tx2"/>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2974">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500" b="1" i="0" u="none" strike="noStrike" kern="1200" cap="none" normalizeH="0" baseline="0">
                        <a:ln>
                          <a:noFill/>
                        </a:ln>
                        <a:solidFill>
                          <a:schemeClr val="tx1"/>
                        </a:solidFill>
                        <a:effectLst/>
                        <a:latin typeface="+mn-ea"/>
                        <a:ea typeface="+mn-ea"/>
                        <a:cs typeface="+mn-cs"/>
                      </a:endParaRPr>
                    </a:p>
                  </a:txBody>
                  <a:tcPr marL="71997" marR="53998" marT="18000" marB="1800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ja-JP" sz="1400" b="1" kern="100" dirty="0">
                          <a:effectLst/>
                        </a:rPr>
                        <a:t>移動能力の向上</a:t>
                      </a:r>
                      <a:endPar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a:solidFill>
                            <a:schemeClr val="dk1"/>
                          </a:solidFill>
                          <a:effectLst/>
                          <a:latin typeface="+mn-lt"/>
                          <a:ea typeface="+mn-ea"/>
                          <a:cs typeface="+mn-cs"/>
                        </a:rPr>
                        <a:t>シーティングにより体幹安定、上肢動作が向上し、車椅子自走、介助での移動、電動車椅子の操作等が容易になり、移動能力が拡大する</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2974">
                <a:tc rowSpan="2">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1" lang="ja-JP" altLang="en-US" sz="1400" b="1" i="0" u="none" strike="noStrike" kern="1200" cap="none" normalizeH="0" baseline="0" dirty="0">
                          <a:ln>
                            <a:noFill/>
                          </a:ln>
                          <a:solidFill>
                            <a:schemeClr val="bg1"/>
                          </a:solidFill>
                          <a:effectLst/>
                          <a:latin typeface="+mn-ea"/>
                          <a:ea typeface="+mn-ea"/>
                          <a:cs typeface="+mn-cs"/>
                        </a:rPr>
                        <a:t>参加</a:t>
                      </a:r>
                      <a:endParaRPr kumimoji="1" lang="en-US" altLang="ja-JP" sz="1400" b="1" i="0" u="none" strike="noStrike" kern="1200" cap="none" normalizeH="0" baseline="0" dirty="0">
                        <a:ln>
                          <a:noFill/>
                        </a:ln>
                        <a:solidFill>
                          <a:schemeClr val="bg1"/>
                        </a:solidFill>
                        <a:effectLst/>
                        <a:latin typeface="+mn-ea"/>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1" lang="ja-JP" altLang="en-US" sz="1400" b="1" i="0" u="none" strike="noStrike" kern="1200" cap="none" normalizeH="0" baseline="0" dirty="0">
                        <a:ln>
                          <a:noFill/>
                        </a:ln>
                        <a:solidFill>
                          <a:schemeClr val="bg1"/>
                        </a:solidFill>
                        <a:effectLst/>
                        <a:latin typeface="+mn-ea"/>
                        <a:ea typeface="+mn-ea"/>
                        <a:cs typeface="+mn-cs"/>
                      </a:endParaRPr>
                    </a:p>
                  </a:txBody>
                  <a:tcPr marL="53998" marR="35999" marT="18000" marB="18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algn="ctr">
                        <a:spcAft>
                          <a:spcPts val="0"/>
                        </a:spcAft>
                      </a:pPr>
                      <a:r>
                        <a:rPr lang="ja-JP" sz="1400" b="1" kern="100" dirty="0">
                          <a:effectLst/>
                        </a:rPr>
                        <a:t>コミュニケーションの拡大</a:t>
                      </a:r>
                      <a:endPar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dirty="0">
                          <a:solidFill>
                            <a:schemeClr val="dk1"/>
                          </a:solidFill>
                          <a:effectLst/>
                          <a:latin typeface="+mn-lt"/>
                          <a:ea typeface="+mn-ea"/>
                          <a:cs typeface="+mn-cs"/>
                        </a:rPr>
                        <a:t>視界や活動範囲が拡大することにより、介護スタッフや他の入居者等とのコミュニケーションの機会が増える</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0216444"/>
                  </a:ext>
                </a:extLst>
              </a:tr>
              <a:tr h="712974">
                <a:tc vMerge="1">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1" lang="ja-JP" altLang="en-US" sz="1400" b="1" i="0" u="none" strike="noStrike" kern="1200" cap="none" normalizeH="0" baseline="0">
                        <a:ln>
                          <a:noFill/>
                        </a:ln>
                        <a:solidFill>
                          <a:schemeClr val="bg1"/>
                        </a:solidFill>
                        <a:effectLst/>
                        <a:latin typeface="+mn-ea"/>
                        <a:ea typeface="+mn-ea"/>
                        <a:cs typeface="+mn-cs"/>
                      </a:endParaRPr>
                    </a:p>
                  </a:txBody>
                  <a:tcPr marL="53998" marR="35999" marT="18000" marB="18000" vert="eaVert"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accent4"/>
                    </a:solidFill>
                  </a:tcPr>
                </a:tc>
                <a:tc>
                  <a:txBody>
                    <a:bodyPr/>
                    <a:lstStyle/>
                    <a:p>
                      <a:pPr algn="ctr">
                        <a:spcAft>
                          <a:spcPts val="0"/>
                        </a:spcAft>
                      </a:pPr>
                      <a:r>
                        <a:rPr lang="ja-JP" sz="1400" b="1" kern="100" dirty="0">
                          <a:effectLst/>
                        </a:rPr>
                        <a:t>社会活動の促進</a:t>
                      </a:r>
                      <a:endPar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dirty="0">
                          <a:solidFill>
                            <a:schemeClr val="dk1"/>
                          </a:solidFill>
                          <a:effectLst/>
                          <a:latin typeface="+mn-lt"/>
                          <a:ea typeface="+mn-ea"/>
                          <a:cs typeface="+mn-cs"/>
                        </a:rPr>
                        <a:t>活動範囲の拡大・コミュニケーションの拡大により、社会活動への参加の機会が増える</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2845376"/>
                  </a:ext>
                </a:extLst>
              </a:tr>
              <a:tr h="825734">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1" lang="ja-JP" altLang="en-US" sz="1400" b="1" i="0" u="none" strike="noStrike" kern="1200" cap="none" normalizeH="0" baseline="0" dirty="0">
                          <a:ln>
                            <a:noFill/>
                          </a:ln>
                          <a:solidFill>
                            <a:schemeClr val="bg1"/>
                          </a:solidFill>
                          <a:effectLst/>
                          <a:latin typeface="+mn-ea"/>
                          <a:ea typeface="+mn-ea"/>
                          <a:cs typeface="+mn-cs"/>
                        </a:rPr>
                        <a:t>環境因子</a:t>
                      </a:r>
                      <a:endParaRPr kumimoji="1" lang="en-US" altLang="ja-JP" sz="1400" b="1" i="0" u="none" strike="noStrike" kern="1200" cap="none" normalizeH="0" baseline="0" dirty="0">
                        <a:ln>
                          <a:noFill/>
                        </a:ln>
                        <a:solidFill>
                          <a:schemeClr val="bg1"/>
                        </a:solidFill>
                        <a:effectLst/>
                        <a:latin typeface="+mn-ea"/>
                        <a:ea typeface="+mn-ea"/>
                        <a:cs typeface="+mn-cs"/>
                      </a:endParaRPr>
                    </a:p>
                  </a:txBody>
                  <a:tcPr marL="53998" marR="35999" marT="18000" marB="18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algn="ctr">
                        <a:spcAft>
                          <a:spcPts val="0"/>
                        </a:spcAft>
                      </a:pPr>
                      <a:r>
                        <a:rPr lang="ja-JP" sz="1400" b="1" kern="100" dirty="0">
                          <a:solidFill>
                            <a:schemeClr val="tx1"/>
                          </a:solidFill>
                          <a:effectLst/>
                          <a:latin typeface="+mn-ea"/>
                          <a:ea typeface="+mn-ea"/>
                        </a:rPr>
                        <a:t>介護支援の容易化</a:t>
                      </a:r>
                      <a:endParaRPr lang="ja-JP" sz="1400" b="1" kern="100" dirty="0">
                        <a:solidFill>
                          <a:schemeClr val="tx1"/>
                        </a:solidFill>
                        <a:effectLst/>
                        <a:latin typeface="+mn-ea"/>
                        <a:ea typeface="+mn-ea"/>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a:solidFill>
                            <a:schemeClr val="dk1"/>
                          </a:solidFill>
                          <a:effectLst/>
                          <a:latin typeface="+mn-lt"/>
                          <a:ea typeface="+mn-ea"/>
                          <a:cs typeface="+mn-cs"/>
                        </a:rPr>
                        <a:t>適切な座位姿勢は介護を容易にする。例えば、仙骨座りが原因で、移乗介護時に前方及び後方から支える必要がある高齢者に対してシーティングを実施することにより、前方からの介護者</a:t>
                      </a:r>
                      <a:r>
                        <a:rPr kumimoji="1" lang="en-US" sz="1400" kern="100">
                          <a:solidFill>
                            <a:schemeClr val="dk1"/>
                          </a:solidFill>
                          <a:effectLst/>
                          <a:latin typeface="+mn-lt"/>
                          <a:ea typeface="+mn-ea"/>
                          <a:cs typeface="+mn-cs"/>
                        </a:rPr>
                        <a:t>1</a:t>
                      </a:r>
                      <a:r>
                        <a:rPr kumimoji="1" lang="ja-JP" altLang="en-US" sz="1400" kern="100">
                          <a:solidFill>
                            <a:schemeClr val="dk1"/>
                          </a:solidFill>
                          <a:effectLst/>
                          <a:latin typeface="+mn-lt"/>
                          <a:ea typeface="+mn-ea"/>
                          <a:cs typeface="+mn-cs"/>
                        </a:rPr>
                        <a:t>人だけで移乗介護ができるようになる場合がある</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8716156"/>
                  </a:ext>
                </a:extLst>
              </a:tr>
              <a:tr h="1047170">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1" lang="ja-JP" altLang="en-US" sz="1400" b="1" i="0" u="none" strike="noStrike" kern="1200" cap="none" normalizeH="0" baseline="0" dirty="0">
                          <a:ln>
                            <a:noFill/>
                          </a:ln>
                          <a:solidFill>
                            <a:schemeClr val="bg1"/>
                          </a:solidFill>
                          <a:effectLst/>
                          <a:latin typeface="+mn-ea"/>
                          <a:ea typeface="+mn-ea"/>
                          <a:cs typeface="+mn-cs"/>
                        </a:rPr>
                        <a:t>個人因子</a:t>
                      </a:r>
                      <a:endParaRPr kumimoji="1" lang="en-US" altLang="ja-JP" sz="1400" b="1" i="0" u="none" strike="noStrike" kern="1200" cap="none" normalizeH="0" baseline="0" dirty="0">
                        <a:ln>
                          <a:noFill/>
                        </a:ln>
                        <a:solidFill>
                          <a:schemeClr val="bg1"/>
                        </a:solidFill>
                        <a:effectLst/>
                        <a:latin typeface="+mn-ea"/>
                        <a:ea typeface="+mn-ea"/>
                        <a:cs typeface="+mn-cs"/>
                      </a:endParaRPr>
                    </a:p>
                  </a:txBody>
                  <a:tcPr marL="53998" marR="35999" marT="18000" marB="18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accent4"/>
                    </a:solidFill>
                  </a:tcPr>
                </a:tc>
                <a:tc>
                  <a:txBody>
                    <a:bodyPr/>
                    <a:lstStyle/>
                    <a:p>
                      <a:pPr algn="ctr">
                        <a:spcAft>
                          <a:spcPts val="0"/>
                        </a:spcAft>
                      </a:pPr>
                      <a:r>
                        <a:rPr lang="ja-JP" sz="1400" b="1" kern="100" dirty="0">
                          <a:solidFill>
                            <a:schemeClr val="tx1"/>
                          </a:solidFill>
                          <a:effectLst/>
                          <a:latin typeface="+mn-ea"/>
                          <a:ea typeface="+mn-ea"/>
                        </a:rPr>
                        <a:t>活動・参加・意欲の向上</a:t>
                      </a:r>
                      <a:endParaRPr lang="ja-JP" sz="1400" b="1" kern="100" dirty="0">
                        <a:solidFill>
                          <a:schemeClr val="tx1"/>
                        </a:solidFill>
                        <a:effectLst/>
                        <a:latin typeface="+mn-ea"/>
                        <a:ea typeface="+mn-ea"/>
                        <a:cs typeface="Times New Roman" panose="02020603050405020304" pitchFamily="18" charset="0"/>
                      </a:endParaRPr>
                    </a:p>
                  </a:txBody>
                  <a:tcPr marL="11128" marR="11128" marT="0" marB="0" anchor="ctr">
                    <a:lnL w="9525" cap="flat" cmpd="sng" algn="ctr">
                      <a:solidFill>
                        <a:schemeClr val="tx2"/>
                      </a:solidFill>
                      <a:prstDash val="solid"/>
                      <a:round/>
                      <a:headEnd type="none" w="med" len="med"/>
                      <a:tailEnd type="none" w="med" len="med"/>
                    </a:lnL>
                    <a:lnR w="12700" cap="flat" cmpd="sng" algn="ctr">
                      <a:solidFill>
                        <a:schemeClr val="bg1">
                          <a:lumMod val="50000"/>
                        </a:schemeClr>
                      </a:solidFill>
                      <a:prstDash val="sysDot"/>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88900" indent="0" algn="l" defTabSz="914400" rtl="0" eaLnBrk="1" latinLnBrk="0" hangingPunct="1">
                        <a:spcAft>
                          <a:spcPts val="600"/>
                        </a:spcAft>
                      </a:pPr>
                      <a:r>
                        <a:rPr kumimoji="1" lang="ja-JP" altLang="en-US" sz="1400" kern="100" dirty="0">
                          <a:solidFill>
                            <a:schemeClr val="dk1"/>
                          </a:solidFill>
                          <a:effectLst/>
                          <a:latin typeface="+mn-lt"/>
                          <a:ea typeface="+mn-ea"/>
                          <a:cs typeface="+mn-cs"/>
                        </a:rPr>
                        <a:t>シーティングを実施することで、利用者の希望に応じた時間、無理がなく、痛みがなく、安楽に座ることができ、また、視界や活動範囲の拡大により活動・参加の意欲が高まる</a:t>
                      </a:r>
                    </a:p>
                  </a:txBody>
                  <a:tcPr marL="11128" marR="11128" marT="0" marB="0" anchor="ctr">
                    <a:lnL w="12700" cap="flat" cmpd="sng" algn="ctr">
                      <a:solidFill>
                        <a:schemeClr val="bg1">
                          <a:lumMod val="50000"/>
                        </a:schemeClr>
                      </a:solidFill>
                      <a:prstDash val="sysDot"/>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6396103"/>
                  </a:ext>
                </a:extLst>
              </a:tr>
            </a:tbl>
          </a:graphicData>
        </a:graphic>
      </p:graphicFrame>
      <p:pic>
        <p:nvPicPr>
          <p:cNvPr id="14" name="グラフィックス 13" descr="グループの成功 単色塗りつぶし">
            <a:extLst>
              <a:ext uri="{FF2B5EF4-FFF2-40B4-BE49-F238E27FC236}">
                <a16:creationId xmlns:a16="http://schemas.microsoft.com/office/drawing/2014/main" id="{466C996B-35D7-49C2-8B40-98643F458A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658" y="3617114"/>
            <a:ext cx="630161" cy="630161"/>
          </a:xfrm>
          <a:prstGeom prst="rect">
            <a:avLst/>
          </a:prstGeom>
        </p:spPr>
      </p:pic>
      <p:pic>
        <p:nvPicPr>
          <p:cNvPr id="20" name="グラフィックス 19" descr="車いすに乗った人 単色塗りつぶし">
            <a:extLst>
              <a:ext uri="{FF2B5EF4-FFF2-40B4-BE49-F238E27FC236}">
                <a16:creationId xmlns:a16="http://schemas.microsoft.com/office/drawing/2014/main" id="{9726788A-D720-4CCD-93EB-C7B7B2F7A90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5304" y="2341255"/>
            <a:ext cx="490327" cy="490327"/>
          </a:xfrm>
          <a:prstGeom prst="rect">
            <a:avLst/>
          </a:prstGeom>
        </p:spPr>
      </p:pic>
      <p:pic>
        <p:nvPicPr>
          <p:cNvPr id="22" name="グラフィックス 21" descr="歩く 単色塗りつぶし">
            <a:extLst>
              <a:ext uri="{FF2B5EF4-FFF2-40B4-BE49-F238E27FC236}">
                <a16:creationId xmlns:a16="http://schemas.microsoft.com/office/drawing/2014/main" id="{DC5F80C1-4F63-4747-BCB0-AAD658DD890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9344" y="2209078"/>
            <a:ext cx="490327" cy="490327"/>
          </a:xfrm>
          <a:prstGeom prst="rect">
            <a:avLst/>
          </a:prstGeom>
        </p:spPr>
      </p:pic>
      <p:pic>
        <p:nvPicPr>
          <p:cNvPr id="10" name="グラフィックス 9" descr="手当て 単色塗りつぶし">
            <a:extLst>
              <a:ext uri="{FF2B5EF4-FFF2-40B4-BE49-F238E27FC236}">
                <a16:creationId xmlns:a16="http://schemas.microsoft.com/office/drawing/2014/main" id="{AA06150F-2D6C-4F4B-8B28-4BB75D34330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6261" y="4870882"/>
            <a:ext cx="408044" cy="408044"/>
          </a:xfrm>
          <a:prstGeom prst="rect">
            <a:avLst/>
          </a:prstGeom>
        </p:spPr>
      </p:pic>
      <p:pic>
        <p:nvPicPr>
          <p:cNvPr id="11" name="グラフィックス 10" descr="ライト: オン 単色塗りつぶし">
            <a:extLst>
              <a:ext uri="{FF2B5EF4-FFF2-40B4-BE49-F238E27FC236}">
                <a16:creationId xmlns:a16="http://schemas.microsoft.com/office/drawing/2014/main" id="{48AB41D5-5413-429A-A055-E169DF7C80E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7549" y="5835120"/>
            <a:ext cx="408044" cy="408044"/>
          </a:xfrm>
          <a:prstGeom prst="rect">
            <a:avLst/>
          </a:prstGeom>
        </p:spPr>
      </p:pic>
      <p:sp>
        <p:nvSpPr>
          <p:cNvPr id="12" name="テキスト ボックス 11">
            <a:extLst>
              <a:ext uri="{FF2B5EF4-FFF2-40B4-BE49-F238E27FC236}">
                <a16:creationId xmlns:a16="http://schemas.microsoft.com/office/drawing/2014/main" id="{EBE42D9B-9461-4FB2-9EBC-9EE717E58D66}"/>
              </a:ext>
            </a:extLst>
          </p:cNvPr>
          <p:cNvSpPr txBox="1"/>
          <p:nvPr/>
        </p:nvSpPr>
        <p:spPr>
          <a:xfrm>
            <a:off x="457200" y="6310645"/>
            <a:ext cx="9262341" cy="230832"/>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900" dirty="0">
                <a:solidFill>
                  <a:prstClr val="black"/>
                </a:solidFill>
                <a:latin typeface="Meiryo UI" panose="020B0604030504040204" pitchFamily="50" charset="-128"/>
                <a:ea typeface="Meiryo UI" panose="020B0604030504040204" pitchFamily="50" charset="-128"/>
              </a:rPr>
              <a:t>出所：木之瀬隆</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これからのシーティング技術の展開</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日本義肢装具学会誌</a:t>
            </a:r>
            <a:r>
              <a:rPr kumimoji="1" lang="en-US" altLang="ja-JP" sz="900" dirty="0">
                <a:solidFill>
                  <a:prstClr val="black"/>
                </a:solidFill>
                <a:latin typeface="Meiryo UI" panose="020B0604030504040204" pitchFamily="50" charset="-128"/>
                <a:ea typeface="Meiryo UI" panose="020B0604030504040204" pitchFamily="50" charset="-128"/>
              </a:rPr>
              <a:t>2019</a:t>
            </a:r>
            <a:r>
              <a:rPr kumimoji="1" lang="ja-JP" altLang="en-US" sz="900" dirty="0">
                <a:solidFill>
                  <a:prstClr val="black"/>
                </a:solidFill>
                <a:latin typeface="Meiryo UI" panose="020B0604030504040204" pitchFamily="50" charset="-128"/>
                <a:ea typeface="Meiryo UI" panose="020B0604030504040204" pitchFamily="50" charset="-128"/>
              </a:rPr>
              <a:t>及び廣瀬秀行</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木之瀬隆</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高齢者のシーティング第二版</a:t>
            </a:r>
            <a:r>
              <a:rPr kumimoji="1"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（三輪書店）</a:t>
            </a:r>
            <a:r>
              <a:rPr kumimoji="1" lang="en-US" altLang="ja-JP" sz="900" dirty="0">
                <a:solidFill>
                  <a:prstClr val="black"/>
                </a:solidFill>
                <a:latin typeface="Meiryo UI" panose="020B0604030504040204" pitchFamily="50" charset="-128"/>
                <a:ea typeface="Meiryo UI" panose="020B0604030504040204" pitchFamily="50" charset="-128"/>
              </a:rPr>
              <a:t>P63-65</a:t>
            </a:r>
            <a:r>
              <a:rPr kumimoji="1" lang="ja-JP" altLang="en-US" sz="900" dirty="0">
                <a:solidFill>
                  <a:prstClr val="black"/>
                </a:solidFill>
                <a:latin typeface="Meiryo UI" panose="020B0604030504040204" pitchFamily="50" charset="-128"/>
                <a:ea typeface="Meiryo UI" panose="020B0604030504040204" pitchFamily="50" charset="-128"/>
              </a:rPr>
              <a:t>を基に、</a:t>
            </a:r>
            <a:r>
              <a:rPr kumimoji="1" lang="en-US" altLang="ja-JP" sz="900" dirty="0">
                <a:solidFill>
                  <a:prstClr val="black"/>
                </a:solidFill>
                <a:latin typeface="Meiryo UI" panose="020B0604030504040204" pitchFamily="50" charset="-128"/>
                <a:ea typeface="Meiryo UI" panose="020B0604030504040204" pitchFamily="50" charset="-128"/>
              </a:rPr>
              <a:t>ICF</a:t>
            </a:r>
            <a:r>
              <a:rPr kumimoji="1" lang="ja-JP" altLang="en-US" sz="900" dirty="0">
                <a:solidFill>
                  <a:prstClr val="black"/>
                </a:solidFill>
                <a:latin typeface="Meiryo UI" panose="020B0604030504040204" pitchFamily="50" charset="-128"/>
                <a:ea typeface="Meiryo UI" panose="020B0604030504040204" pitchFamily="50" charset="-128"/>
              </a:rPr>
              <a:t>に準拠する形で整理</a:t>
            </a:r>
          </a:p>
        </p:txBody>
      </p:sp>
    </p:spTree>
    <p:extLst>
      <p:ext uri="{BB962C8B-B14F-4D97-AF65-F5344CB8AC3E}">
        <p14:creationId xmlns:p14="http://schemas.microsoft.com/office/powerpoint/2010/main" val="383748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6A8A7B9-CF42-4BCC-9972-40EA56AFE2A4}"/>
              </a:ext>
            </a:extLst>
          </p:cNvPr>
          <p:cNvSpPr/>
          <p:nvPr/>
        </p:nvSpPr>
        <p:spPr>
          <a:xfrm>
            <a:off x="488501" y="1412776"/>
            <a:ext cx="9001001" cy="2425819"/>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kumimoji="1" lang="ja-JP" altLang="en-US" sz="2000" dirty="0">
                <a:latin typeface="Meiryo UI" panose="020B0604030504040204" pitchFamily="50" charset="-128"/>
                <a:ea typeface="Meiryo UI" panose="020B0604030504040204" pitchFamily="50" charset="-128"/>
              </a:rPr>
              <a:t>体幹機能が保たれている場合、</a:t>
            </a:r>
            <a:endParaRPr kumimoji="1" lang="en-US" altLang="ja-JP" sz="2000" dirty="0">
              <a:latin typeface="Meiryo UI" panose="020B0604030504040204" pitchFamily="50" charset="-128"/>
              <a:ea typeface="Meiryo UI" panose="020B0604030504040204" pitchFamily="50" charset="-128"/>
            </a:endParaRPr>
          </a:p>
          <a:p>
            <a:pPr algn="just"/>
            <a:r>
              <a:rPr kumimoji="1" lang="ja-JP" altLang="en-US" sz="2000" b="1" u="sng" dirty="0">
                <a:latin typeface="Meiryo UI" panose="020B0604030504040204" pitchFamily="50" charset="-128"/>
                <a:ea typeface="Meiryo UI" panose="020B0604030504040204" pitchFamily="50" charset="-128"/>
              </a:rPr>
              <a:t>食事や作業時、休息時には椅子に座って生活するのが人間の本来の暮らし</a:t>
            </a:r>
            <a:r>
              <a:rPr kumimoji="1" lang="ja-JP" altLang="en-US" sz="2000" dirty="0">
                <a:latin typeface="Meiryo UI" panose="020B0604030504040204" pitchFamily="50" charset="-128"/>
                <a:ea typeface="Meiryo UI" panose="020B0604030504040204" pitchFamily="50" charset="-128"/>
              </a:rPr>
              <a:t>である。</a:t>
            </a:r>
            <a:endParaRPr kumimoji="1" lang="en-US" altLang="ja-JP" sz="2000" dirty="0">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endParaRPr kumimoji="1" lang="ja-JP" altLang="en-US" sz="2000" dirty="0">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sz="2000" dirty="0">
                <a:latin typeface="Meiryo UI" panose="020B0604030504040204" pitchFamily="50" charset="-128"/>
                <a:ea typeface="Meiryo UI" panose="020B0604030504040204" pitchFamily="50" charset="-128"/>
              </a:rPr>
              <a:t>車椅子は本来、移動のための手段に用いられ、「座る」ための用具として十分な機能を備えていないことが多い</a:t>
            </a:r>
            <a:endParaRPr kumimoji="1" lang="en-US" altLang="ja-JP" sz="2000" dirty="0">
              <a:latin typeface="Meiryo UI" panose="020B0604030504040204" pitchFamily="50" charset="-128"/>
              <a:ea typeface="Meiryo UI" panose="020B0604030504040204" pitchFamily="50" charset="-128"/>
            </a:endParaRPr>
          </a:p>
          <a:p>
            <a:pPr marL="342900" indent="-342900" algn="just">
              <a:buFont typeface="Wingdings" panose="05000000000000000000" pitchFamily="2" charset="2"/>
              <a:buChar char="ü"/>
            </a:pPr>
            <a:r>
              <a:rPr kumimoji="1" lang="ja-JP" altLang="en-US" sz="2000" dirty="0">
                <a:latin typeface="Meiryo UI" panose="020B0604030504040204" pitchFamily="50" charset="-128"/>
                <a:ea typeface="Meiryo UI" panose="020B0604030504040204" pitchFamily="50" charset="-128"/>
              </a:rPr>
              <a:t>車椅子に座り続けることは苦痛であるだけでなく、高齢者の</a:t>
            </a:r>
            <a:r>
              <a:rPr kumimoji="1" lang="en-US" altLang="ja-JP" sz="2000" dirty="0">
                <a:latin typeface="Meiryo UI" panose="020B0604030504040204" pitchFamily="50" charset="-128"/>
                <a:ea typeface="Meiryo UI" panose="020B0604030504040204" pitchFamily="50" charset="-128"/>
              </a:rPr>
              <a:t>ADL</a:t>
            </a:r>
            <a:r>
              <a:rPr kumimoji="1" lang="ja-JP" altLang="en-US" sz="2000" dirty="0">
                <a:latin typeface="Meiryo UI" panose="020B0604030504040204" pitchFamily="50" charset="-128"/>
                <a:ea typeface="Meiryo UI" panose="020B0604030504040204" pitchFamily="50" charset="-128"/>
              </a:rPr>
              <a:t>を低下させ、生活の質を下げることになりかねない</a:t>
            </a:r>
          </a:p>
        </p:txBody>
      </p:sp>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en-US" altLang="ja-JP"/>
              <a:t>2.4</a:t>
            </a:r>
            <a:r>
              <a:rPr lang="ja-JP" altLang="en-US"/>
              <a:t>　「椅子に座る」という暮らしの保障</a:t>
            </a:r>
            <a:endParaRPr kumimoji="1" lang="ja-JP" altLang="en-US"/>
          </a:p>
        </p:txBody>
      </p:sp>
      <p:grpSp>
        <p:nvGrpSpPr>
          <p:cNvPr id="3" name="グループ化 2">
            <a:extLst>
              <a:ext uri="{FF2B5EF4-FFF2-40B4-BE49-F238E27FC236}">
                <a16:creationId xmlns:a16="http://schemas.microsoft.com/office/drawing/2014/main" id="{9436FC34-73EB-4453-BAA5-9B19E35B83B7}"/>
              </a:ext>
            </a:extLst>
          </p:cNvPr>
          <p:cNvGrpSpPr/>
          <p:nvPr/>
        </p:nvGrpSpPr>
        <p:grpSpPr>
          <a:xfrm>
            <a:off x="2756756" y="4437112"/>
            <a:ext cx="6732746" cy="1427803"/>
            <a:chOff x="1032855" y="4291904"/>
            <a:chExt cx="8104750" cy="2106806"/>
          </a:xfrm>
        </p:grpSpPr>
        <p:sp>
          <p:nvSpPr>
            <p:cNvPr id="21" name="四角形: 角を丸くする 20">
              <a:extLst>
                <a:ext uri="{FF2B5EF4-FFF2-40B4-BE49-F238E27FC236}">
                  <a16:creationId xmlns:a16="http://schemas.microsoft.com/office/drawing/2014/main" id="{9B07E5D3-7DA6-4708-ABA4-B04ECE780C3F}"/>
                </a:ext>
              </a:extLst>
            </p:cNvPr>
            <p:cNvSpPr/>
            <p:nvPr/>
          </p:nvSpPr>
          <p:spPr>
            <a:xfrm>
              <a:off x="1032855" y="4291904"/>
              <a:ext cx="8104750" cy="2106806"/>
            </a:xfrm>
            <a:prstGeom prst="roundRect">
              <a:avLst/>
            </a:prstGeom>
            <a:solidFill>
              <a:srgbClr val="FFDEC2"/>
            </a:solidFill>
          </p:spPr>
          <p:txBody>
            <a:bodyPr wrap="square" rtlCol="0" anchor="ctr">
              <a:noAutofit/>
            </a:bodyPr>
            <a:lstStyle/>
            <a:p>
              <a:pPr algn="ctr">
                <a:lnSpc>
                  <a:spcPts val="2600"/>
                </a:lnSpc>
                <a:buClr>
                  <a:schemeClr val="accent1">
                    <a:lumMod val="60000"/>
                    <a:lumOff val="40000"/>
                  </a:schemeClr>
                </a:buClr>
                <a:buSzPct val="80000"/>
              </a:pPr>
              <a:endParaRPr lang="ja-JP" altLang="en-US">
                <a:solidFill>
                  <a:schemeClr val="tx1"/>
                </a:solidFill>
              </a:endParaRPr>
            </a:p>
          </p:txBody>
        </p:sp>
        <p:sp>
          <p:nvSpPr>
            <p:cNvPr id="25" name="四角形: 角を丸くする 24">
              <a:extLst>
                <a:ext uri="{FF2B5EF4-FFF2-40B4-BE49-F238E27FC236}">
                  <a16:creationId xmlns:a16="http://schemas.microsoft.com/office/drawing/2014/main" id="{0997A57E-9327-40A5-A908-FE4C0AC9494A}"/>
                </a:ext>
              </a:extLst>
            </p:cNvPr>
            <p:cNvSpPr/>
            <p:nvPr/>
          </p:nvSpPr>
          <p:spPr>
            <a:xfrm>
              <a:off x="1902978" y="4300900"/>
              <a:ext cx="6708998" cy="2088812"/>
            </a:xfrm>
            <a:prstGeom prst="roundRect">
              <a:avLst/>
            </a:prstGeom>
            <a:solidFill>
              <a:srgbClr val="FFDEC2"/>
            </a:solidFill>
          </p:spPr>
          <p:txBody>
            <a:bodyPr wrap="square" rtlCol="0" anchor="ctr">
              <a:noAutofit/>
            </a:bodyPr>
            <a:lstStyle/>
            <a:p>
              <a:pPr algn="ctr">
                <a:lnSpc>
                  <a:spcPts val="2600"/>
                </a:lnSpc>
                <a:buClr>
                  <a:schemeClr val="accent1">
                    <a:lumMod val="60000"/>
                    <a:lumOff val="40000"/>
                  </a:schemeClr>
                </a:buClr>
                <a:buSzPct val="80000"/>
              </a:pPr>
              <a:r>
                <a:rPr lang="ja-JP" altLang="en-US" sz="2400" b="1" dirty="0">
                  <a:solidFill>
                    <a:schemeClr val="tx1"/>
                  </a:solidFill>
                </a:rPr>
                <a:t>シーティングの考え方を通して</a:t>
              </a:r>
              <a:endParaRPr lang="en-US" altLang="ja-JP" sz="2400" b="1" dirty="0">
                <a:solidFill>
                  <a:schemeClr val="tx1"/>
                </a:solidFill>
              </a:endParaRPr>
            </a:p>
            <a:p>
              <a:pPr algn="ctr">
                <a:lnSpc>
                  <a:spcPts val="2600"/>
                </a:lnSpc>
                <a:buClr>
                  <a:schemeClr val="accent1">
                    <a:lumMod val="60000"/>
                    <a:lumOff val="40000"/>
                  </a:schemeClr>
                </a:buClr>
                <a:buSzPct val="80000"/>
              </a:pPr>
              <a:r>
                <a:rPr lang="ja-JP" altLang="en-US" sz="2400" b="1" dirty="0">
                  <a:solidFill>
                    <a:schemeClr val="tx1"/>
                  </a:solidFill>
                </a:rPr>
                <a:t>「椅子に座る」という生活について</a:t>
              </a:r>
              <a:endParaRPr lang="en-US" altLang="ja-JP" sz="2400" b="1" dirty="0">
                <a:solidFill>
                  <a:schemeClr val="tx1"/>
                </a:solidFill>
              </a:endParaRPr>
            </a:p>
            <a:p>
              <a:pPr algn="ctr">
                <a:lnSpc>
                  <a:spcPts val="2600"/>
                </a:lnSpc>
                <a:buClr>
                  <a:schemeClr val="accent1">
                    <a:lumMod val="60000"/>
                    <a:lumOff val="40000"/>
                  </a:schemeClr>
                </a:buClr>
                <a:buSzPct val="80000"/>
              </a:pPr>
              <a:r>
                <a:rPr lang="ja-JP" altLang="en-US" sz="2400" b="1" dirty="0">
                  <a:solidFill>
                    <a:schemeClr val="tx1"/>
                  </a:solidFill>
                </a:rPr>
                <a:t>考えてみましょう。</a:t>
              </a:r>
              <a:endParaRPr lang="en-US" altLang="ja-JP" sz="2400" b="1" dirty="0">
                <a:solidFill>
                  <a:schemeClr val="tx1"/>
                </a:solidFill>
              </a:endParaRPr>
            </a:p>
          </p:txBody>
        </p:sp>
      </p:grpSp>
      <p:sp>
        <p:nvSpPr>
          <p:cNvPr id="11" name="正方形/長方形 10">
            <a:extLst>
              <a:ext uri="{FF2B5EF4-FFF2-40B4-BE49-F238E27FC236}">
                <a16:creationId xmlns:a16="http://schemas.microsoft.com/office/drawing/2014/main" id="{EA378345-CFF4-4F4E-8574-EE2653777D1C}"/>
              </a:ext>
            </a:extLst>
          </p:cNvPr>
          <p:cNvSpPr/>
          <p:nvPr/>
        </p:nvSpPr>
        <p:spPr>
          <a:xfrm>
            <a:off x="199556" y="593647"/>
            <a:ext cx="9505949" cy="636418"/>
          </a:xfrm>
          <a:prstGeom prst="rect">
            <a:avLst/>
          </a:prstGeom>
        </p:spPr>
        <p:txBody>
          <a:bodyPr vert="horz" lIns="91440" tIns="45720" rIns="91440" bIns="45720" rtlCol="0">
            <a:noAutofit/>
          </a:bodyPr>
          <a:lstStyle/>
          <a:p>
            <a:pPr marL="180000" indent="-180000" defTabSz="914400">
              <a:lnSpc>
                <a:spcPct val="90000"/>
              </a:lnSpc>
              <a:spcAft>
                <a:spcPts val="600"/>
              </a:spcAft>
              <a:buFont typeface="Arial" panose="020B0604020202020204" pitchFamily="34" charset="0"/>
              <a:buChar char="•"/>
            </a:pPr>
            <a:r>
              <a:rPr kumimoji="1" lang="ja-JP" altLang="en-US" sz="2000" b="1">
                <a:solidFill>
                  <a:schemeClr val="tx2">
                    <a:lumMod val="50000"/>
                  </a:schemeClr>
                </a:solidFill>
              </a:rPr>
              <a:t>介護の現場で、椅子に座ることができるにもかかわらず、歩行能力低下や認知症であることを理由に、安易に車椅子を使用している高齢者はいませんか？</a:t>
            </a:r>
            <a:endParaRPr kumimoji="1" lang="en-US" altLang="ja-JP" sz="2000" b="1">
              <a:solidFill>
                <a:schemeClr val="tx2">
                  <a:lumMod val="50000"/>
                </a:schemeClr>
              </a:solidFill>
            </a:endParaRPr>
          </a:p>
        </p:txBody>
      </p:sp>
      <p:pic>
        <p:nvPicPr>
          <p:cNvPr id="13" name="Picture 4">
            <a:extLst>
              <a:ext uri="{FF2B5EF4-FFF2-40B4-BE49-F238E27FC236}">
                <a16:creationId xmlns:a16="http://schemas.microsoft.com/office/drawing/2014/main" id="{0A729795-79F9-4838-8A9A-8D3EA7448D45}"/>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33236" y="4100228"/>
            <a:ext cx="1453505" cy="20249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a:extLst>
              <a:ext uri="{FF2B5EF4-FFF2-40B4-BE49-F238E27FC236}">
                <a16:creationId xmlns:a16="http://schemas.microsoft.com/office/drawing/2014/main" id="{C2CCF2E0-BD1B-44D8-AD52-1D136DCE83B6}"/>
              </a:ext>
            </a:extLst>
          </p:cNvPr>
          <p:cNvSpPr txBox="1"/>
          <p:nvPr/>
        </p:nvSpPr>
        <p:spPr>
          <a:xfrm>
            <a:off x="1424608" y="6271958"/>
            <a:ext cx="8280897" cy="253916"/>
          </a:xfrm>
          <a:prstGeom prst="rect">
            <a:avLst/>
          </a:prstGeom>
          <a:noFill/>
        </p:spPr>
        <p:txBody>
          <a:bodyPr wrap="square" rtlCol="0">
            <a:spAutoFit/>
          </a:bodyPr>
          <a:lstStyle/>
          <a:p>
            <a:pPr lvl="0" algn="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rPr>
              <a:t>出所：令和２年度厚生労働省老人保健健康増進等事業「高齢者の適切なケアとシーティングに関する手引き」を基に作成</a:t>
            </a:r>
          </a:p>
        </p:txBody>
      </p:sp>
    </p:spTree>
    <p:extLst>
      <p:ext uri="{BB962C8B-B14F-4D97-AF65-F5344CB8AC3E}">
        <p14:creationId xmlns:p14="http://schemas.microsoft.com/office/powerpoint/2010/main" val="1811937555"/>
      </p:ext>
    </p:extLst>
  </p:cSld>
  <p:clrMapOvr>
    <a:masterClrMapping/>
  </p:clrMapOvr>
</p:sld>
</file>

<file path=ppt/theme/theme1.xml><?xml version="1.0" encoding="utf-8"?>
<a:theme xmlns:a="http://schemas.openxmlformats.org/drawingml/2006/main" name="2020-提案書">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60000"/>
            <a:lumOff val="40000"/>
          </a:schemeClr>
        </a:solidFill>
      </a:spPr>
      <a:bodyPr wrap="square" rtlCol="0" anchor="ctr">
        <a:noAutofit/>
      </a:bodyPr>
      <a:lstStyle>
        <a:defPPr algn="l">
          <a:spcAft>
            <a:spcPts val="600"/>
          </a:spcAft>
          <a:defRPr kumimoji="1" dirty="0" smtClean="0"/>
        </a:defPPr>
      </a:lstStyle>
    </a:spDef>
    <a:lnDef>
      <a:spPr>
        <a:ln w="1905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chor="ctr">
        <a:noAutofit/>
      </a:bodyPr>
      <a:lstStyle>
        <a:defPPr marL="285750" indent="-285750" algn="l">
          <a:buFont typeface="Arial" panose="020B0604020202020204" pitchFamily="34" charset="0"/>
          <a:buChar char="•"/>
          <a:defRPr kumimoji="1" sz="1400" dirty="0"/>
        </a:defPPr>
      </a:lstStyle>
    </a:txDef>
  </a:objectDefaults>
  <a:extraClrSchemeLst/>
  <a:extLst>
    <a:ext uri="{05A4C25C-085E-4340-85A3-A5531E510DB2}">
      <thm15:themeFamily xmlns:thm15="http://schemas.microsoft.com/office/thememl/2012/main" name="20190617_提案書テンプレート_Ver.1.11.pptx" id="{9E8C6497-8DCF-402B-B887-5C7E379A8249}" vid="{79D64A9F-3179-4B59-9F7A-B9135E9FBA4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6788315CD46C34F8F75E9994D0F8728" ma:contentTypeVersion="6" ma:contentTypeDescription="新しいドキュメントを作成します。" ma:contentTypeScope="" ma:versionID="2e8b2214944ebbc61836bfbdd67f281c">
  <xsd:schema xmlns:xsd="http://www.w3.org/2001/XMLSchema" xmlns:xs="http://www.w3.org/2001/XMLSchema" xmlns:p="http://schemas.microsoft.com/office/2006/metadata/properties" xmlns:ns2="e202fd4c-9011-4f5b-8b23-2df7a68c5dc2" targetNamespace="http://schemas.microsoft.com/office/2006/metadata/properties" ma:root="true" ma:fieldsID="56bd330f36a03ddc934877319d50114f" ns2:_="">
    <xsd:import namespace="e202fd4c-9011-4f5b-8b23-2df7a68c5dc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2fd4c-9011-4f5b-8b23-2df7a68c5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7F01FC-0694-41A2-BC71-B992E8375D99}">
  <ds:schemaRefs>
    <ds:schemaRef ds:uri="http://schemas.microsoft.com/sharepoint/v3/contenttype/forms"/>
  </ds:schemaRefs>
</ds:datastoreItem>
</file>

<file path=customXml/itemProps2.xml><?xml version="1.0" encoding="utf-8"?>
<ds:datastoreItem xmlns:ds="http://schemas.openxmlformats.org/officeDocument/2006/customXml" ds:itemID="{3C668A06-2866-4BE4-8E0E-B4CBD7D6CC76}"/>
</file>

<file path=customXml/itemProps3.xml><?xml version="1.0" encoding="utf-8"?>
<ds:datastoreItem xmlns:ds="http://schemas.openxmlformats.org/officeDocument/2006/customXml" ds:itemID="{C1353EF0-3D0C-46A3-B990-327059845332}">
  <ds:schemaRefs>
    <ds:schemaRef ds:uri="http://purl.org/dc/elements/1.1/"/>
    <ds:schemaRef ds:uri="4d133cc3-0570-42cb-b029-1bd0253a879c"/>
    <ds:schemaRef ds:uri="http://purl.org/dc/terms/"/>
    <ds:schemaRef ds:uri="http://purl.org/dc/dcmitype/"/>
    <ds:schemaRef ds:uri="ad35ddbc-ce4d-4b9b-a087-4aa9a26f1b5f"/>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1899</TotalTime>
  <Words>10145</Words>
  <Application>Microsoft Office PowerPoint</Application>
  <PresentationFormat>A4 210 x 297 mm</PresentationFormat>
  <Paragraphs>795</Paragraphs>
  <Slides>55</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55</vt:i4>
      </vt:variant>
    </vt:vector>
  </HeadingPairs>
  <TitlesOfParts>
    <vt:vector size="62" baseType="lpstr">
      <vt:lpstr>Meiryo UI</vt:lpstr>
      <vt:lpstr>メイリオ</vt:lpstr>
      <vt:lpstr>游ゴシック</vt:lpstr>
      <vt:lpstr>游明朝</vt:lpstr>
      <vt:lpstr>Arial</vt:lpstr>
      <vt:lpstr>Wingdings</vt:lpstr>
      <vt:lpstr>2020-提案書</vt:lpstr>
      <vt:lpstr>介護現場における適切な シーティングの実施に係る研修　 （基礎・導入編）   </vt:lpstr>
      <vt:lpstr>PowerPoint プレゼンテーション</vt:lpstr>
      <vt:lpstr>本研修の目的</vt:lpstr>
      <vt:lpstr>PowerPoint プレゼンテーション</vt:lpstr>
      <vt:lpstr>2.1　高齢者とシーティング</vt:lpstr>
      <vt:lpstr>2.2　なぜシーティングを実施するのか</vt:lpstr>
      <vt:lpstr>2.3　高齢者ケアにおけるシーティングの目的</vt:lpstr>
      <vt:lpstr>2.3　高齢者ケアにおけるシーティングの目的</vt:lpstr>
      <vt:lpstr>2.4　「椅子に座る」という暮らしの保障</vt:lpstr>
      <vt:lpstr>　体格に応じた椅子やダイニングテーブルを使用した事例</vt:lpstr>
      <vt:lpstr>PowerPoint プレゼンテーション</vt:lpstr>
      <vt:lpstr>3.1　シーティングの対象となる高齢者像</vt:lpstr>
      <vt:lpstr>3.2　高齢者にみられる疾患や症状に対するシーティングの意義と留意点 ①</vt:lpstr>
      <vt:lpstr>3.2　高齢者にみられる疾患や症状に対するシーティングの意義と留意点②</vt:lpstr>
      <vt:lpstr>3.2　高齢者にみられる疾患や症状に対するシーティングの意義と留意点③</vt:lpstr>
      <vt:lpstr>3.2　高齢者にみられる疾患や症状に対するシーティングの意義と留意点④</vt:lpstr>
      <vt:lpstr>3.2　高齢者にみられる疾患や症状に対するシーティングの意義と留意点⑤</vt:lpstr>
      <vt:lpstr>PowerPoint プレゼンテーション</vt:lpstr>
      <vt:lpstr>4.1　基本的な座位姿勢の理解</vt:lpstr>
      <vt:lpstr>4.2　椅子や車椅子の各部名称の理解</vt:lpstr>
      <vt:lpstr>シーティングの実際の流れ</vt:lpstr>
      <vt:lpstr>4.3 　手順①シーティング実施の必要性の検討</vt:lpstr>
      <vt:lpstr>高齢者の課題とシーティングが必要と考えられる例</vt:lpstr>
      <vt:lpstr>4.4　手順②アセスメント</vt:lpstr>
      <vt:lpstr>4.4　手順②アセスメント</vt:lpstr>
      <vt:lpstr>「活動」におけるシーティングの目標（例）</vt:lpstr>
      <vt:lpstr>4.5　手順③シーティングの実施</vt:lpstr>
      <vt:lpstr>4.5　手順③シーティングの実施</vt:lpstr>
      <vt:lpstr>利用者の状態にあった椅子や車椅子等の選定・適応</vt:lpstr>
      <vt:lpstr>4.6　手順④「継続的な観察」のポイント</vt:lpstr>
      <vt:lpstr>4.7　シーティングの「記録」についてのポイント</vt:lpstr>
      <vt:lpstr>　椅子に座っている際に体が大きく傾いてしまっている軽度認知症の事例</vt:lpstr>
      <vt:lpstr>PowerPoint プレゼンテーション</vt:lpstr>
      <vt:lpstr>シーティングを実施したつもりが身体拘束となってしまう例</vt:lpstr>
      <vt:lpstr>5.1　身体的拘束等の適性化について</vt:lpstr>
      <vt:lpstr>（参考）身体拘束ゼロへの取組</vt:lpstr>
      <vt:lpstr>5.2　「緊急やむを得ない場合」に該当する３要件</vt:lpstr>
      <vt:lpstr>5.3　身体拘束禁止の対象となる具体的な行為</vt:lpstr>
      <vt:lpstr>5.4　身体拘束がもたらす多くの弊害</vt:lpstr>
      <vt:lpstr> 補装具費支給制度によるオーダーメイドの車椅子を使用している事例　　</vt:lpstr>
      <vt:lpstr>（参考）障害者総合支援法における補装具費支給制度</vt:lpstr>
      <vt:lpstr>PowerPoint プレゼンテーション</vt:lpstr>
      <vt:lpstr>6.1　日常生活におけるケアとしてのシーティング</vt:lpstr>
      <vt:lpstr>6.2　多職種でシーティングを実施する際の役割分担</vt:lpstr>
      <vt:lpstr>　リハビリテーション専門職と連携してシーティングを実施した事例</vt:lpstr>
      <vt:lpstr>PowerPoint プレゼンテーション</vt:lpstr>
      <vt:lpstr>　事例ワークⅠ　車椅子上での体動がみられる事例　　</vt:lpstr>
      <vt:lpstr>　事例ワークⅠの解説①　施設で実施されたシーティング</vt:lpstr>
      <vt:lpstr>　事例ワークⅠの解説①　施設で実施されたシーティング　続き</vt:lpstr>
      <vt:lpstr>　事例ワークⅠの解説②　この事例におけるポイント</vt:lpstr>
      <vt:lpstr>　事例ワークⅡ　不随意運動により食事を取りにくそうにしている事例　　</vt:lpstr>
      <vt:lpstr>事例ワークⅡの解説①　施設で実施されたシーティング</vt:lpstr>
      <vt:lpstr>事例ワークⅡの解説①　施設で実施されたシーティング　続き</vt:lpstr>
      <vt:lpstr>事例ワークⅡの解説②　この事例におけるポイント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介護現場における 適切なシーティングの実施に係る 研修資料 （案）</dc:title>
  <dc:creator>進藤 寛子</dc:creator>
  <cp:lastModifiedBy>城岡 秀彦／事業統括ＲＣ／JRI (shirooka hidehiko)</cp:lastModifiedBy>
  <cp:revision>22</cp:revision>
  <cp:lastPrinted>2022-02-07T01:02:08Z</cp:lastPrinted>
  <dcterms:modified xsi:type="dcterms:W3CDTF">2022-04-05T02:40:37Z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0x01010026788315CD46C34F8F75E9994D0F8728</vt:lpwstr>
  </property>
</Properties>
</file>