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comments/comment13.xml" ContentType="application/vnd.openxmlformats-officedocument.presentationml.comments+xml"/>
  <Override PartName="/ppt/comments/comment14.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5.xml" ContentType="application/vnd.openxmlformats-officedocument.presentationml.comments+xml"/>
  <Override PartName="/ppt/comments/comment16.xml" ContentType="application/vnd.openxmlformats-officedocument.presentationml.comments+xml"/>
  <Override PartName="/ppt/comments/comment17.xml" ContentType="application/vnd.openxmlformats-officedocument.presentationml.comments+xml"/>
  <Override PartName="/ppt/comments/comment18.xml" ContentType="application/vnd.openxmlformats-officedocument.presentationml.comments+xml"/>
  <Override PartName="/ppt/comments/comment19.xml" ContentType="application/vnd.openxmlformats-officedocument.presentationml.comments+xml"/>
  <Override PartName="/ppt/comments/comment20.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21.xml" ContentType="application/vnd.openxmlformats-officedocument.presentationml.comments+xml"/>
  <Override PartName="/ppt/comments/comment22.xml" ContentType="application/vnd.openxmlformats-officedocument.presentationml.comments+xml"/>
  <Override PartName="/ppt/comments/comment23.xml" ContentType="application/vnd.openxmlformats-officedocument.presentationml.comments+xml"/>
  <Override PartName="/ppt/comments/comment24.xml" ContentType="application/vnd.openxmlformats-officedocument.presentationml.comments+xml"/>
  <Override PartName="/ppt/comments/comment25.xml" ContentType="application/vnd.openxmlformats-officedocument.presentationml.comments+xml"/>
  <Override PartName="/ppt/comments/comment26.xml" ContentType="application/vnd.openxmlformats-officedocument.presentationml.comments+xml"/>
  <Override PartName="/ppt/comments/comment27.xml" ContentType="application/vnd.openxmlformats-officedocument.presentationml.comments+xml"/>
  <Override PartName="/ppt/comments/comment28.xml" ContentType="application/vnd.openxmlformats-officedocument.presentationml.comments+xml"/>
  <Override PartName="/ppt/comments/comment29.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96" r:id="rId4"/>
    <p:sldMasterId id="2147483711" r:id="rId5"/>
    <p:sldMasterId id="2147483723" r:id="rId6"/>
  </p:sldMasterIdLst>
  <p:notesMasterIdLst>
    <p:notesMasterId r:id="rId133"/>
  </p:notesMasterIdLst>
  <p:sldIdLst>
    <p:sldId id="270" r:id="rId7"/>
    <p:sldId id="271" r:id="rId8"/>
    <p:sldId id="422" r:id="rId9"/>
    <p:sldId id="273" r:id="rId10"/>
    <p:sldId id="274" r:id="rId11"/>
    <p:sldId id="275" r:id="rId12"/>
    <p:sldId id="276" r:id="rId13"/>
    <p:sldId id="369" r:id="rId14"/>
    <p:sldId id="278" r:id="rId15"/>
    <p:sldId id="279" r:id="rId16"/>
    <p:sldId id="280" r:id="rId17"/>
    <p:sldId id="281" r:id="rId18"/>
    <p:sldId id="282" r:id="rId19"/>
    <p:sldId id="283" r:id="rId20"/>
    <p:sldId id="286" r:id="rId21"/>
    <p:sldId id="287" r:id="rId22"/>
    <p:sldId id="288" r:id="rId23"/>
    <p:sldId id="268" r:id="rId24"/>
    <p:sldId id="267" r:id="rId25"/>
    <p:sldId id="266" r:id="rId26"/>
    <p:sldId id="265" r:id="rId27"/>
    <p:sldId id="290" r:id="rId28"/>
    <p:sldId id="374" r:id="rId29"/>
    <p:sldId id="291" r:id="rId30"/>
    <p:sldId id="401" r:id="rId31"/>
    <p:sldId id="402" r:id="rId32"/>
    <p:sldId id="392" r:id="rId33"/>
    <p:sldId id="296" r:id="rId34"/>
    <p:sldId id="297" r:id="rId35"/>
    <p:sldId id="404" r:id="rId36"/>
    <p:sldId id="375" r:id="rId37"/>
    <p:sldId id="407" r:id="rId38"/>
    <p:sldId id="406" r:id="rId39"/>
    <p:sldId id="408" r:id="rId40"/>
    <p:sldId id="427" r:id="rId41"/>
    <p:sldId id="409" r:id="rId42"/>
    <p:sldId id="410" r:id="rId43"/>
    <p:sldId id="405" r:id="rId44"/>
    <p:sldId id="428" r:id="rId45"/>
    <p:sldId id="412" r:id="rId46"/>
    <p:sldId id="395" r:id="rId47"/>
    <p:sldId id="394" r:id="rId48"/>
    <p:sldId id="434" r:id="rId49"/>
    <p:sldId id="437" r:id="rId50"/>
    <p:sldId id="441" r:id="rId51"/>
    <p:sldId id="435" r:id="rId52"/>
    <p:sldId id="398" r:id="rId53"/>
    <p:sldId id="399" r:id="rId54"/>
    <p:sldId id="440" r:id="rId55"/>
    <p:sldId id="400" r:id="rId56"/>
    <p:sldId id="420" r:id="rId57"/>
    <p:sldId id="413" r:id="rId58"/>
    <p:sldId id="414" r:id="rId59"/>
    <p:sldId id="416" r:id="rId60"/>
    <p:sldId id="415" r:id="rId61"/>
    <p:sldId id="418" r:id="rId62"/>
    <p:sldId id="445" r:id="rId63"/>
    <p:sldId id="421" r:id="rId64"/>
    <p:sldId id="424" r:id="rId65"/>
    <p:sldId id="425" r:id="rId66"/>
    <p:sldId id="303" r:id="rId67"/>
    <p:sldId id="426" r:id="rId68"/>
    <p:sldId id="305" r:id="rId69"/>
    <p:sldId id="308" r:id="rId70"/>
    <p:sldId id="387" r:id="rId71"/>
    <p:sldId id="442" r:id="rId72"/>
    <p:sldId id="389" r:id="rId73"/>
    <p:sldId id="312" r:id="rId74"/>
    <p:sldId id="313" r:id="rId75"/>
    <p:sldId id="371" r:id="rId76"/>
    <p:sldId id="315" r:id="rId77"/>
    <p:sldId id="316" r:id="rId78"/>
    <p:sldId id="317" r:id="rId79"/>
    <p:sldId id="444" r:id="rId80"/>
    <p:sldId id="319" r:id="rId81"/>
    <p:sldId id="320" r:id="rId82"/>
    <p:sldId id="321" r:id="rId83"/>
    <p:sldId id="322" r:id="rId84"/>
    <p:sldId id="323" r:id="rId85"/>
    <p:sldId id="324" r:id="rId86"/>
    <p:sldId id="327" r:id="rId87"/>
    <p:sldId id="328" r:id="rId88"/>
    <p:sldId id="378" r:id="rId89"/>
    <p:sldId id="325" r:id="rId90"/>
    <p:sldId id="329" r:id="rId91"/>
    <p:sldId id="330" r:id="rId92"/>
    <p:sldId id="372" r:id="rId93"/>
    <p:sldId id="332" r:id="rId94"/>
    <p:sldId id="333" r:id="rId95"/>
    <p:sldId id="373" r:id="rId96"/>
    <p:sldId id="443" r:id="rId97"/>
    <p:sldId id="336" r:id="rId98"/>
    <p:sldId id="337" r:id="rId99"/>
    <p:sldId id="338" r:id="rId100"/>
    <p:sldId id="339" r:id="rId101"/>
    <p:sldId id="340" r:id="rId102"/>
    <p:sldId id="341" r:id="rId103"/>
    <p:sldId id="344" r:id="rId104"/>
    <p:sldId id="380" r:id="rId105"/>
    <p:sldId id="379" r:id="rId106"/>
    <p:sldId id="342" r:id="rId107"/>
    <p:sldId id="446" r:id="rId108"/>
    <p:sldId id="346" r:id="rId109"/>
    <p:sldId id="347" r:id="rId110"/>
    <p:sldId id="348" r:id="rId111"/>
    <p:sldId id="349" r:id="rId112"/>
    <p:sldId id="277" r:id="rId113"/>
    <p:sldId id="351" r:id="rId114"/>
    <p:sldId id="352" r:id="rId115"/>
    <p:sldId id="353" r:id="rId116"/>
    <p:sldId id="354" r:id="rId117"/>
    <p:sldId id="355" r:id="rId118"/>
    <p:sldId id="356" r:id="rId119"/>
    <p:sldId id="362" r:id="rId120"/>
    <p:sldId id="357" r:id="rId121"/>
    <p:sldId id="358" r:id="rId122"/>
    <p:sldId id="359" r:id="rId123"/>
    <p:sldId id="360" r:id="rId124"/>
    <p:sldId id="361" r:id="rId125"/>
    <p:sldId id="363" r:id="rId126"/>
    <p:sldId id="382" r:id="rId127"/>
    <p:sldId id="364" r:id="rId128"/>
    <p:sldId id="365" r:id="rId129"/>
    <p:sldId id="366" r:id="rId130"/>
    <p:sldId id="367" r:id="rId131"/>
    <p:sldId id="383" r:id="rId132"/>
  </p:sldIdLst>
  <p:sldSz cx="9906000" cy="6858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第1回" id="{36E23B3B-B497-4F3C-88E5-881D4CC6B417}">
          <p14:sldIdLst>
            <p14:sldId id="270"/>
            <p14:sldId id="271"/>
            <p14:sldId id="422"/>
            <p14:sldId id="273"/>
            <p14:sldId id="274"/>
            <p14:sldId id="275"/>
            <p14:sldId id="276"/>
            <p14:sldId id="369"/>
            <p14:sldId id="278"/>
            <p14:sldId id="279"/>
            <p14:sldId id="280"/>
            <p14:sldId id="281"/>
            <p14:sldId id="282"/>
            <p14:sldId id="283"/>
            <p14:sldId id="286"/>
            <p14:sldId id="287"/>
            <p14:sldId id="288"/>
            <p14:sldId id="268"/>
            <p14:sldId id="267"/>
            <p14:sldId id="266"/>
            <p14:sldId id="265"/>
            <p14:sldId id="290"/>
            <p14:sldId id="374"/>
            <p14:sldId id="291"/>
            <p14:sldId id="401"/>
            <p14:sldId id="402"/>
            <p14:sldId id="392"/>
            <p14:sldId id="296"/>
            <p14:sldId id="297"/>
            <p14:sldId id="404"/>
            <p14:sldId id="375"/>
            <p14:sldId id="407"/>
            <p14:sldId id="406"/>
            <p14:sldId id="408"/>
            <p14:sldId id="427"/>
            <p14:sldId id="409"/>
            <p14:sldId id="410"/>
            <p14:sldId id="405"/>
            <p14:sldId id="428"/>
            <p14:sldId id="412"/>
            <p14:sldId id="395"/>
            <p14:sldId id="394"/>
            <p14:sldId id="434"/>
            <p14:sldId id="437"/>
            <p14:sldId id="441"/>
            <p14:sldId id="435"/>
            <p14:sldId id="398"/>
            <p14:sldId id="399"/>
            <p14:sldId id="440"/>
            <p14:sldId id="400"/>
            <p14:sldId id="420"/>
            <p14:sldId id="413"/>
            <p14:sldId id="414"/>
            <p14:sldId id="416"/>
            <p14:sldId id="415"/>
            <p14:sldId id="418"/>
            <p14:sldId id="445"/>
            <p14:sldId id="421"/>
            <p14:sldId id="424"/>
            <p14:sldId id="425"/>
            <p14:sldId id="303"/>
            <p14:sldId id="426"/>
            <p14:sldId id="305"/>
            <p14:sldId id="308"/>
            <p14:sldId id="387"/>
            <p14:sldId id="442"/>
            <p14:sldId id="389"/>
          </p14:sldIdLst>
        </p14:section>
        <p14:section name="第2回" id="{0B4BD572-8DF3-459D-B876-F9DD0DCC174F}">
          <p14:sldIdLst>
            <p14:sldId id="312"/>
            <p14:sldId id="313"/>
            <p14:sldId id="371"/>
            <p14:sldId id="315"/>
            <p14:sldId id="316"/>
            <p14:sldId id="317"/>
            <p14:sldId id="444"/>
            <p14:sldId id="319"/>
            <p14:sldId id="320"/>
            <p14:sldId id="321"/>
            <p14:sldId id="322"/>
            <p14:sldId id="323"/>
            <p14:sldId id="324"/>
            <p14:sldId id="327"/>
            <p14:sldId id="328"/>
            <p14:sldId id="378"/>
            <p14:sldId id="325"/>
          </p14:sldIdLst>
        </p14:section>
        <p14:section name="第3回" id="{01881361-9AA9-4693-8D5F-C042F173AE30}">
          <p14:sldIdLst>
            <p14:sldId id="329"/>
            <p14:sldId id="330"/>
            <p14:sldId id="372"/>
            <p14:sldId id="332"/>
            <p14:sldId id="333"/>
            <p14:sldId id="373"/>
            <p14:sldId id="443"/>
            <p14:sldId id="336"/>
            <p14:sldId id="337"/>
            <p14:sldId id="338"/>
            <p14:sldId id="339"/>
            <p14:sldId id="340"/>
            <p14:sldId id="341"/>
            <p14:sldId id="344"/>
            <p14:sldId id="380"/>
            <p14:sldId id="379"/>
            <p14:sldId id="342"/>
            <p14:sldId id="446"/>
          </p14:sldIdLst>
        </p14:section>
        <p14:section name="第4回" id="{2E1C5A77-A160-4142-B9ED-D5AE54F5F784}">
          <p14:sldIdLst>
            <p14:sldId id="346"/>
            <p14:sldId id="347"/>
            <p14:sldId id="348"/>
            <p14:sldId id="349"/>
            <p14:sldId id="277"/>
            <p14:sldId id="351"/>
            <p14:sldId id="352"/>
            <p14:sldId id="353"/>
            <p14:sldId id="354"/>
            <p14:sldId id="355"/>
            <p14:sldId id="356"/>
            <p14:sldId id="362"/>
            <p14:sldId id="357"/>
            <p14:sldId id="358"/>
            <p14:sldId id="359"/>
            <p14:sldId id="360"/>
            <p14:sldId id="361"/>
            <p14:sldId id="363"/>
            <p14:sldId id="382"/>
            <p14:sldId id="364"/>
            <p14:sldId id="365"/>
            <p14:sldId id="366"/>
            <p14:sldId id="367"/>
            <p14:sldId id="383"/>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guide id="3" pos="171" userDrawn="1">
          <p15:clr>
            <a:srgbClr val="A4A3A4"/>
          </p15:clr>
        </p15:guide>
        <p15:guide id="4" pos="6068" userDrawn="1">
          <p15:clr>
            <a:srgbClr val="A4A3A4"/>
          </p15:clr>
        </p15:guide>
        <p15:guide id="5" orient="horz" pos="45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作成者" initials="A" lastIdx="6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4A5A"/>
    <a:srgbClr val="DEEBF7"/>
    <a:srgbClr val="FFFFCC"/>
    <a:srgbClr val="FBE5D6"/>
    <a:srgbClr val="F36E31"/>
    <a:srgbClr val="D8E4BC"/>
    <a:srgbClr val="5B9BD5"/>
    <a:srgbClr val="F68A54"/>
    <a:srgbClr val="FDD9CE"/>
    <a:srgbClr val="F485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6A27F4-D446-4E28-AA88-BD6F6DBB7A4A}" v="1" dt="2024-05-22T02:18:28.81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75" autoAdjust="0"/>
    <p:restoredTop sz="83370" autoAdjust="0"/>
  </p:normalViewPr>
  <p:slideViewPr>
    <p:cSldViewPr snapToGrid="0" showGuides="1">
      <p:cViewPr varScale="1">
        <p:scale>
          <a:sx n="86" d="100"/>
          <a:sy n="86" d="100"/>
        </p:scale>
        <p:origin x="67" y="72"/>
      </p:cViewPr>
      <p:guideLst>
        <p:guide orient="horz" pos="2160"/>
        <p:guide pos="3120"/>
        <p:guide pos="171"/>
        <p:guide pos="6068"/>
        <p:guide orient="horz" pos="45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notesMaster" Target="notesMasters/notesMaster1.xml"/><Relationship Id="rId138" Type="http://schemas.openxmlformats.org/officeDocument/2006/relationships/tableStyles" Target="tableStyles.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commentAuthors" Target="commentAuthors.xml"/><Relationship Id="rId139"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slide" Target="slides/slide110.xml"/><Relationship Id="rId124" Type="http://schemas.openxmlformats.org/officeDocument/2006/relationships/slide" Target="slides/slide118.xml"/><Relationship Id="rId129" Type="http://schemas.openxmlformats.org/officeDocument/2006/relationships/slide" Target="slides/slide123.xml"/><Relationship Id="rId137"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32" Type="http://schemas.openxmlformats.org/officeDocument/2006/relationships/slide" Target="slides/slide126.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slide" Target="slides/slide113.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30" Type="http://schemas.openxmlformats.org/officeDocument/2006/relationships/slide" Target="slides/slide124.xml"/><Relationship Id="rId13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viewProps" Target="viewProps.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s>
</file>

<file path=ppt/comments/comment1.xml><?xml version="1.0" encoding="utf-8"?>
<p:cmLst xmlns:a="http://schemas.openxmlformats.org/drawingml/2006/main" xmlns:r="http://schemas.openxmlformats.org/officeDocument/2006/relationships" xmlns:p="http://schemas.openxmlformats.org/presentationml/2006/main">
  <p:cm authorId="6" dt="2023-04-03T09:09:47.937" idx="32">
    <p:pos x="2411" y="1853"/>
    <p:text>＜開催者の方へ＞
開催日と開催者名の記入をお願いいたします。</p:text>
    <p:extLst>
      <p:ext uri="{C676402C-5697-4E1C-873F-D02D1690AC5C}">
        <p15:threadingInfo xmlns:p15="http://schemas.microsoft.com/office/powerpoint/2012/main" timeZoneBias="-54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6" dt="2023-04-03T09:39:35.303" idx="37">
    <p:pos x="5370" y="2423"/>
    <p:text>提出方法、提出先、提出期限（第2回研修の1週間前）をご記入ください。</p:text>
    <p:extLst>
      <p:ext uri="{C676402C-5697-4E1C-873F-D02D1690AC5C}">
        <p15:threadingInfo xmlns:p15="http://schemas.microsoft.com/office/powerpoint/2012/main" timeZoneBias="-54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6" dt="2023-04-03T09:39:52.456" idx="38">
    <p:pos x="1350" y="3266"/>
    <p:text>＜開催者の方へ＞
お問い合わせ先のご記入をお願いいたします。</p:text>
    <p:extLst>
      <p:ext uri="{C676402C-5697-4E1C-873F-D02D1690AC5C}">
        <p15:threadingInfo xmlns:p15="http://schemas.microsoft.com/office/powerpoint/2012/main" timeZoneBias="-54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6" dt="2023-04-03T09:40:37.994" idx="39">
    <p:pos x="2460" y="1841"/>
    <p:text>＜開催者の方へ＞
開催日と開催者名の記入をお願いいたします。</p:text>
    <p:extLst>
      <p:ext uri="{C676402C-5697-4E1C-873F-D02D1690AC5C}">
        <p15:threadingInfo xmlns:p15="http://schemas.microsoft.com/office/powerpoint/2012/main" timeZoneBias="-54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6" dt="2023-04-03T09:41:02.122" idx="40">
    <p:pos x="1732" y="1350"/>
    <p:text>＜開催者の方へ＞
時間の記入をお願いいたします。</p:text>
    <p:extLst>
      <p:ext uri="{C676402C-5697-4E1C-873F-D02D1690AC5C}">
        <p15:threadingInfo xmlns:p15="http://schemas.microsoft.com/office/powerpoint/2012/main" timeZoneBias="-54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6" dt="2023-04-03T09:59:02.708" idx="54">
    <p:pos x="1926" y="938"/>
    <p:text>＜開催者の方へ＞
オンラインを使用しない場合は「画面共有」に関する文を削除してください。</p:text>
    <p:extLst>
      <p:ext uri="{C676402C-5697-4E1C-873F-D02D1690AC5C}">
        <p15:threadingInfo xmlns:p15="http://schemas.microsoft.com/office/powerpoint/2012/main" timeZoneBias="-54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6" dt="2023-04-03T09:49:25.019" idx="51">
    <p:pos x="3709" y="1295"/>
    <p:text>＜開催者の方へ＞
研修の開催日程のご記入をお願いいたします。</p:text>
    <p:extLst>
      <p:ext uri="{C676402C-5697-4E1C-873F-D02D1690AC5C}">
        <p15:threadingInfo xmlns:p15="http://schemas.microsoft.com/office/powerpoint/2012/main" timeZoneBias="-540"/>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6" dt="2023-04-03T09:48:02.305" idx="48">
    <p:pos x="5400" y="2065"/>
    <p:text>＜開催者の方へ＞
提出方法、提出先、提出期限（第2回研修の1週間後）のご記入をお願いいたします。</p:text>
    <p:extLst>
      <p:ext uri="{C676402C-5697-4E1C-873F-D02D1690AC5C}">
        <p15:threadingInfo xmlns:p15="http://schemas.microsoft.com/office/powerpoint/2012/main" timeZoneBias="-540"/>
      </p:ext>
    </p:extLst>
  </p:cm>
</p:cmLst>
</file>

<file path=ppt/comments/comment17.xml><?xml version="1.0" encoding="utf-8"?>
<p:cmLst xmlns:a="http://schemas.openxmlformats.org/drawingml/2006/main" xmlns:r="http://schemas.openxmlformats.org/officeDocument/2006/relationships" xmlns:p="http://schemas.openxmlformats.org/presentationml/2006/main">
  <p:cm authorId="6" dt="2023-04-03T09:47:15.916" idx="46">
    <p:pos x="5236" y="2447"/>
    <p:text>＜開催者の方へ＞
提出方法、提出先、提出期限（第3回研修の1週間前）、お問い合わせ先のご記入をお願いいたします。</p:text>
    <p:extLst>
      <p:ext uri="{C676402C-5697-4E1C-873F-D02D1690AC5C}">
        <p15:threadingInfo xmlns:p15="http://schemas.microsoft.com/office/powerpoint/2012/main" timeZoneBias="-540"/>
      </p:ext>
    </p:extLst>
  </p:cm>
</p:cmLst>
</file>

<file path=ppt/comments/comment18.xml><?xml version="1.0" encoding="utf-8"?>
<p:cmLst xmlns:a="http://schemas.openxmlformats.org/drawingml/2006/main" xmlns:r="http://schemas.openxmlformats.org/officeDocument/2006/relationships" xmlns:p="http://schemas.openxmlformats.org/presentationml/2006/main">
  <p:cm authorId="6" dt="2023-04-03T09:44:25.993" idx="44">
    <p:pos x="2435" y="1847"/>
    <p:text>＜開催者の方へ＞
開催日と開催者名の記入をお願いいたします。</p:text>
    <p:extLst>
      <p:ext uri="{C676402C-5697-4E1C-873F-D02D1690AC5C}">
        <p15:threadingInfo xmlns:p15="http://schemas.microsoft.com/office/powerpoint/2012/main" timeZoneBias="-540"/>
      </p:ext>
    </p:extLst>
  </p:cm>
</p:cmLst>
</file>

<file path=ppt/comments/comment19.xml><?xml version="1.0" encoding="utf-8"?>
<p:cmLst xmlns:a="http://schemas.openxmlformats.org/drawingml/2006/main" xmlns:r="http://schemas.openxmlformats.org/officeDocument/2006/relationships" xmlns:p="http://schemas.openxmlformats.org/presentationml/2006/main">
  <p:cm authorId="6" dt="2023-04-03T09:44:56.603" idx="45">
    <p:pos x="1744" y="1344"/>
    <p:text>＜開催者の方へ＞
時間の記入をお願いいたします。</p:text>
    <p:extLst>
      <p:ext uri="{C676402C-5697-4E1C-873F-D02D1690AC5C}">
        <p15:threadingInfo xmlns:p15="http://schemas.microsoft.com/office/powerpoint/2012/main" timeZoneBias="-5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6" dt="2023-04-03T09:10:21.468" idx="33">
    <p:pos x="1410" y="951"/>
    <p:text>＜開催者の方へ＞
時間の記入をお願いいたします。</p:text>
    <p:extLst>
      <p:ext uri="{C676402C-5697-4E1C-873F-D02D1690AC5C}">
        <p15:threadingInfo xmlns:p15="http://schemas.microsoft.com/office/powerpoint/2012/main" timeZoneBias="-540"/>
      </p:ext>
    </p:extLst>
  </p:cm>
</p:cmLst>
</file>

<file path=ppt/comments/comment20.xml><?xml version="1.0" encoding="utf-8"?>
<p:cmLst xmlns:a="http://schemas.openxmlformats.org/drawingml/2006/main" xmlns:r="http://schemas.openxmlformats.org/officeDocument/2006/relationships" xmlns:p="http://schemas.openxmlformats.org/presentationml/2006/main">
  <p:cm authorId="6" dt="2023-04-03T09:59:15.557" idx="55">
    <p:pos x="1944" y="1004"/>
    <p:text>＜開催者の方へ＞
オンラインを使用しない場合は「画面共有」に関する文を削除してください。</p:text>
    <p:extLst>
      <p:ext uri="{C676402C-5697-4E1C-873F-D02D1690AC5C}">
        <p15:threadingInfo xmlns:p15="http://schemas.microsoft.com/office/powerpoint/2012/main" timeZoneBias="-540"/>
      </p:ext>
    </p:extLst>
  </p:cm>
</p:cmLst>
</file>

<file path=ppt/comments/comment21.xml><?xml version="1.0" encoding="utf-8"?>
<p:cmLst xmlns:a="http://schemas.openxmlformats.org/drawingml/2006/main" xmlns:r="http://schemas.openxmlformats.org/officeDocument/2006/relationships" xmlns:p="http://schemas.openxmlformats.org/presentationml/2006/main">
  <p:cm authorId="6" dt="2023-04-03T09:42:21.073" idx="41">
    <p:pos x="3721" y="1459"/>
    <p:text>＜開催者の方へ＞
研修の開催日程のご記入をお願いいたします。</p:text>
    <p:extLst>
      <p:ext uri="{C676402C-5697-4E1C-873F-D02D1690AC5C}">
        <p15:threadingInfo xmlns:p15="http://schemas.microsoft.com/office/powerpoint/2012/main" timeZoneBias="-540"/>
      </p:ext>
    </p:extLst>
  </p:cm>
</p:cmLst>
</file>

<file path=ppt/comments/comment22.xml><?xml version="1.0" encoding="utf-8"?>
<p:cmLst xmlns:a="http://schemas.openxmlformats.org/drawingml/2006/main" xmlns:r="http://schemas.openxmlformats.org/officeDocument/2006/relationships" xmlns:p="http://schemas.openxmlformats.org/presentationml/2006/main">
  <p:cm authorId="6" dt="2023-04-03T09:48:18.380" idx="49">
    <p:pos x="5400" y="2029"/>
    <p:text>＜開催者の方へ＞
提出方法、提出先、提出期限（第3回研修の1週間後）のご記入をお願いいたします。</p:text>
    <p:extLst>
      <p:ext uri="{C676402C-5697-4E1C-873F-D02D1690AC5C}">
        <p15:threadingInfo xmlns:p15="http://schemas.microsoft.com/office/powerpoint/2012/main" timeZoneBias="-540"/>
      </p:ext>
    </p:extLst>
  </p:cm>
</p:cmLst>
</file>

<file path=ppt/comments/comment23.xml><?xml version="1.0" encoding="utf-8"?>
<p:cmLst xmlns:a="http://schemas.openxmlformats.org/drawingml/2006/main" xmlns:r="http://schemas.openxmlformats.org/officeDocument/2006/relationships" xmlns:p="http://schemas.openxmlformats.org/presentationml/2006/main">
  <p:cm authorId="6" dt="2023-04-03T09:47:32.520" idx="47">
    <p:pos x="5370" y="2435"/>
    <p:text>＜開催者の方へ＞
提出方法、提出先、提出期限（第4回研修の1週間前）。お問い合わせ先のご記入をお願いいたします。</p:text>
    <p:extLst>
      <p:ext uri="{C676402C-5697-4E1C-873F-D02D1690AC5C}">
        <p15:threadingInfo xmlns:p15="http://schemas.microsoft.com/office/powerpoint/2012/main" timeZoneBias="-540"/>
      </p:ext>
    </p:extLst>
  </p:cm>
</p:cmLst>
</file>

<file path=ppt/comments/comment24.xml><?xml version="1.0" encoding="utf-8"?>
<p:cmLst xmlns:a="http://schemas.openxmlformats.org/drawingml/2006/main" xmlns:r="http://schemas.openxmlformats.org/officeDocument/2006/relationships" xmlns:p="http://schemas.openxmlformats.org/presentationml/2006/main">
  <p:cm authorId="6" dt="2023-04-03T09:42:59.825" idx="42">
    <p:pos x="2356" y="1805"/>
    <p:text>＜開催者の方へ＞
開催日と開催者名の記入をお願いいたします。</p:text>
    <p:extLst>
      <p:ext uri="{C676402C-5697-4E1C-873F-D02D1690AC5C}">
        <p15:threadingInfo xmlns:p15="http://schemas.microsoft.com/office/powerpoint/2012/main" timeZoneBias="-540"/>
      </p:ext>
    </p:extLst>
  </p:cm>
</p:cmLst>
</file>

<file path=ppt/comments/comment25.xml><?xml version="1.0" encoding="utf-8"?>
<p:cmLst xmlns:a="http://schemas.openxmlformats.org/drawingml/2006/main" xmlns:r="http://schemas.openxmlformats.org/officeDocument/2006/relationships" xmlns:p="http://schemas.openxmlformats.org/presentationml/2006/main">
  <p:cm authorId="6" dt="2023-04-03T09:43:18.866" idx="43">
    <p:pos x="1532" y="1083"/>
    <p:text>＜開催者の方へ＞
時間の記入をお願いいたします。</p:text>
    <p:extLst>
      <p:ext uri="{C676402C-5697-4E1C-873F-D02D1690AC5C}">
        <p15:threadingInfo xmlns:p15="http://schemas.microsoft.com/office/powerpoint/2012/main" timeZoneBias="-540"/>
      </p:ext>
    </p:extLst>
  </p:cm>
</p:cmLst>
</file>

<file path=ppt/comments/comment26.xml><?xml version="1.0" encoding="utf-8"?>
<p:cmLst xmlns:a="http://schemas.openxmlformats.org/drawingml/2006/main" xmlns:r="http://schemas.openxmlformats.org/officeDocument/2006/relationships" xmlns:p="http://schemas.openxmlformats.org/presentationml/2006/main">
  <p:cm authorId="6" dt="2023-04-03T09:59:34.842" idx="56">
    <p:pos x="3636" y="1168"/>
    <p:text>＜開催者の方へ＞
オンラインを使用しない場合は「画面共有」に関する文を削除してください。</p:text>
    <p:extLst>
      <p:ext uri="{C676402C-5697-4E1C-873F-D02D1690AC5C}">
        <p15:threadingInfo xmlns:p15="http://schemas.microsoft.com/office/powerpoint/2012/main" timeZoneBias="-540"/>
      </p:ext>
    </p:extLst>
  </p:cm>
</p:cmLst>
</file>

<file path=ppt/comments/comment27.xml><?xml version="1.0" encoding="utf-8"?>
<p:cmLst xmlns:a="http://schemas.openxmlformats.org/drawingml/2006/main" xmlns:r="http://schemas.openxmlformats.org/officeDocument/2006/relationships" xmlns:p="http://schemas.openxmlformats.org/presentationml/2006/main">
  <p:cm authorId="6" dt="2023-04-03T09:50:15.230" idx="52">
    <p:pos x="10" y="10"/>
    <p:text>＜開催者の方へ＞
良い取り組み事例を選定し、以下のフォーマットを活用して発表してください。</p:text>
    <p:extLst>
      <p:ext uri="{C676402C-5697-4E1C-873F-D02D1690AC5C}">
        <p15:threadingInfo xmlns:p15="http://schemas.microsoft.com/office/powerpoint/2012/main" timeZoneBias="-540"/>
      </p:ext>
    </p:extLst>
  </p:cm>
</p:cmLst>
</file>

<file path=ppt/comments/comment28.xml><?xml version="1.0" encoding="utf-8"?>
<p:cmLst xmlns:a="http://schemas.openxmlformats.org/drawingml/2006/main" xmlns:r="http://schemas.openxmlformats.org/officeDocument/2006/relationships" xmlns:p="http://schemas.openxmlformats.org/presentationml/2006/main">
  <p:cm authorId="6" dt="2023-04-03T10:00:40.465" idx="57">
    <p:pos x="1902" y="1023"/>
    <p:text>＜開催者の方へ＞
オンラインを使用しない場合は「画面共有」に関する文を削除してください。</p:text>
    <p:extLst>
      <p:ext uri="{C676402C-5697-4E1C-873F-D02D1690AC5C}">
        <p15:threadingInfo xmlns:p15="http://schemas.microsoft.com/office/powerpoint/2012/main" timeZoneBias="-540"/>
      </p:ext>
    </p:extLst>
  </p:cm>
</p:cmLst>
</file>

<file path=ppt/comments/comment29.xml><?xml version="1.0" encoding="utf-8"?>
<p:cmLst xmlns:a="http://schemas.openxmlformats.org/drawingml/2006/main" xmlns:r="http://schemas.openxmlformats.org/officeDocument/2006/relationships" xmlns:p="http://schemas.openxmlformats.org/presentationml/2006/main">
  <p:cm authorId="6" dt="2023-04-03T09:48:41.184" idx="50">
    <p:pos x="10" y="10"/>
    <p:text>＜開催者の方へ＞
提出方法、提出先、提出期限（第4回研修の1週間後）、お問い合わせ先のご記入をお願いいたします。</p:text>
    <p:extLst>
      <p:ext uri="{C676402C-5697-4E1C-873F-D02D1690AC5C}">
        <p15:threadingInfo xmlns:p15="http://schemas.microsoft.com/office/powerpoint/2012/main" timeZoneBias="-5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6" dt="2023-04-03T09:57:48.446" idx="53">
    <p:pos x="5455" y="1586"/>
    <p:text>＜開催者の方へ＞
オンラインを使用しない場合は「画面共有」に関する文を削除してください。</p:text>
    <p:extLst>
      <p:ext uri="{C676402C-5697-4E1C-873F-D02D1690AC5C}">
        <p15:threadingInfo xmlns:p15="http://schemas.microsoft.com/office/powerpoint/2012/main" timeZoneBias="-5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6" dt="2023-04-03T09:03:10.041" idx="29">
    <p:pos x="5976" y="3730"/>
    <p:text>＜開催者の方へ＞
提出期限（第1回研修後の1週間）のご記入をお願いいたします。</p:text>
    <p:extLst>
      <p:ext uri="{C676402C-5697-4E1C-873F-D02D1690AC5C}">
        <p15:threadingInfo xmlns:p15="http://schemas.microsoft.com/office/powerpoint/2012/main" timeZoneBias="-5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6" dt="2023-04-03T09:04:59.012" idx="30">
    <p:pos x="5655" y="3678"/>
    <p:text>＜開催者の方へ＞
提出期限（第2回研修の1週間前）のご記入をお願いいたします。</p:text>
    <p:extLst>
      <p:ext uri="{C676402C-5697-4E1C-873F-D02D1690AC5C}">
        <p15:threadingInfo xmlns:p15="http://schemas.microsoft.com/office/powerpoint/2012/main" timeZoneBias="-5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6" dt="2023-04-03T09:07:16.969" idx="31">
    <p:pos x="5437" y="2114"/>
    <p:text>＜開催者の方へ＞
提出方法、提出先、提出期限（第2回研修の1週間前）のご記入をお願いいたします。</p:text>
    <p:extLst>
      <p:ext uri="{C676402C-5697-4E1C-873F-D02D1690AC5C}">
        <p15:threadingInfo xmlns:p15="http://schemas.microsoft.com/office/powerpoint/2012/main" timeZoneBias="-5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6" dt="2023-04-03T10:04:52.795" idx="58">
    <p:pos x="5176" y="580"/>
    <p:text>＜開催者の方へ＞
オンラインを使用しない場合は「チャット」の表記を削除してください。</p:text>
    <p:extLst>
      <p:ext uri="{C676402C-5697-4E1C-873F-D02D1690AC5C}">
        <p15:threadingInfo xmlns:p15="http://schemas.microsoft.com/office/powerpoint/2012/main" timeZoneBias="-54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6" dt="2023-04-03T09:37:39.159" idx="36">
    <p:pos x="3715" y="1241"/>
    <p:text>＜開催者の方へ＞
研修の開催日程のご記入をお願いいたします。</p:text>
    <p:extLst>
      <p:ext uri="{C676402C-5697-4E1C-873F-D02D1690AC5C}">
        <p15:threadingInfo xmlns:p15="http://schemas.microsoft.com/office/powerpoint/2012/main" timeZoneBias="-54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6" dt="2023-04-03T09:12:25.401" idx="35">
    <p:pos x="5567" y="1963"/>
    <p:text>＜開催者の方へ＞
提出方法、提出先、提出期限（第1回研修の1週間後）のご記入をお願いいたします。</p:text>
    <p:extLst>
      <p:ext uri="{C676402C-5697-4E1C-873F-D02D1690AC5C}">
        <p15:threadingInfo xmlns:p15="http://schemas.microsoft.com/office/powerpoint/2012/main" timeZoneBias="-54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1B92DF-690E-491E-A246-C34F5CAB153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8EE6D2C3-C845-4654-A5DF-5E44258A83B6}">
      <dgm:prSet phldrT="[テキスト]" custT="1"/>
      <dgm:spPr>
        <a:solidFill>
          <a:srgbClr val="0075BF"/>
        </a:solidFill>
        <a:ln>
          <a:noFill/>
        </a:ln>
      </dgm:spPr>
      <dgm:t>
        <a:bodyPr/>
        <a:lstStyle/>
        <a:p>
          <a:r>
            <a:rPr kumimoji="1" lang="ja-JP" altLang="en-US" sz="1800" b="1" dirty="0">
              <a:latin typeface="Meiryo UI" panose="020B0604030504040204" pitchFamily="50" charset="-128"/>
              <a:ea typeface="Meiryo UI" panose="020B0604030504040204" pitchFamily="50" charset="-128"/>
            </a:rPr>
            <a:t>その支援内容を検討する理由</a:t>
          </a:r>
        </a:p>
      </dgm:t>
    </dgm:pt>
    <dgm:pt modelId="{73E4877A-2482-4B26-8673-0E77658576C7}" type="parTrans" cxnId="{7B35CA96-03AB-492B-B012-4259CE031F5F}">
      <dgm:prSet/>
      <dgm:spPr/>
      <dgm:t>
        <a:bodyPr/>
        <a:lstStyle/>
        <a:p>
          <a:endParaRPr kumimoji="1" lang="ja-JP" altLang="en-US"/>
        </a:p>
      </dgm:t>
    </dgm:pt>
    <dgm:pt modelId="{4C8C90D9-7288-41D8-AD04-170D8D6C2877}" type="sibTrans" cxnId="{7B35CA96-03AB-492B-B012-4259CE031F5F}">
      <dgm:prSet/>
      <dgm:spPr/>
      <dgm:t>
        <a:bodyPr/>
        <a:lstStyle/>
        <a:p>
          <a:endParaRPr kumimoji="1" lang="ja-JP" altLang="en-US"/>
        </a:p>
      </dgm:t>
    </dgm:pt>
    <dgm:pt modelId="{FB586EDE-0F13-41B6-A10C-2D6C852DB4E8}">
      <dgm:prSet phldrT="[テキスト]" custT="1"/>
      <dgm:spPr/>
      <dgm:t>
        <a:bodyPr/>
        <a:lstStyle/>
        <a:p>
          <a:r>
            <a:rPr kumimoji="1" lang="ja-JP" altLang="en-US" sz="1800" dirty="0">
              <a:latin typeface="Meiryo UI" panose="020B0604030504040204" pitchFamily="50" charset="-128"/>
              <a:ea typeface="Meiryo UI" panose="020B0604030504040204" pitchFamily="50" charset="-128"/>
            </a:rPr>
            <a:t>支援内容では</a:t>
          </a:r>
          <a:r>
            <a:rPr kumimoji="1" lang="ja-JP" altLang="en-US" sz="1800" b="1" dirty="0">
              <a:solidFill>
                <a:srgbClr val="0075BF"/>
              </a:solidFill>
              <a:latin typeface="Meiryo UI" panose="020B0604030504040204" pitchFamily="50" charset="-128"/>
              <a:ea typeface="Meiryo UI" panose="020B0604030504040204" pitchFamily="50" charset="-128"/>
            </a:rPr>
            <a:t>どの項目が該当</a:t>
          </a:r>
          <a:r>
            <a:rPr kumimoji="1" lang="ja-JP" altLang="en-US" sz="1800" dirty="0">
              <a:latin typeface="Meiryo UI" panose="020B0604030504040204" pitchFamily="50" charset="-128"/>
              <a:ea typeface="Meiryo UI" panose="020B0604030504040204" pitchFamily="50" charset="-128"/>
            </a:rPr>
            <a:t>しそうですか？</a:t>
          </a:r>
        </a:p>
      </dgm:t>
    </dgm:pt>
    <dgm:pt modelId="{9AF8D788-EFD0-4937-8419-137CAC4840C9}" type="parTrans" cxnId="{C8524EC0-3910-4CDD-8150-BF2174E6BD6D}">
      <dgm:prSet/>
      <dgm:spPr/>
      <dgm:t>
        <a:bodyPr/>
        <a:lstStyle/>
        <a:p>
          <a:endParaRPr kumimoji="1" lang="ja-JP" altLang="en-US"/>
        </a:p>
      </dgm:t>
    </dgm:pt>
    <dgm:pt modelId="{BBE83990-677A-4DF8-9C75-86EA4CF35B7F}" type="sibTrans" cxnId="{C8524EC0-3910-4CDD-8150-BF2174E6BD6D}">
      <dgm:prSet/>
      <dgm:spPr/>
      <dgm:t>
        <a:bodyPr/>
        <a:lstStyle/>
        <a:p>
          <a:endParaRPr kumimoji="1" lang="ja-JP" altLang="en-US"/>
        </a:p>
      </dgm:t>
    </dgm:pt>
    <dgm:pt modelId="{7D84CA84-0AA1-43C3-A5EA-FCE116EF5D8A}">
      <dgm:prSet phldrT="[テキスト]" custT="1"/>
      <dgm:spPr>
        <a:solidFill>
          <a:schemeClr val="accent6"/>
        </a:solidFill>
        <a:ln>
          <a:noFill/>
        </a:ln>
      </dgm:spPr>
      <dgm:t>
        <a:bodyPr/>
        <a:lstStyle/>
        <a:p>
          <a:r>
            <a:rPr kumimoji="1" lang="ja-JP" altLang="en-US" sz="1800" b="1" dirty="0">
              <a:latin typeface="Meiryo UI" panose="020B0604030504040204" pitchFamily="50" charset="-128"/>
              <a:ea typeface="Meiryo UI" panose="020B0604030504040204" pitchFamily="50" charset="-128"/>
            </a:rPr>
            <a:t>情報収集の工夫</a:t>
          </a:r>
        </a:p>
      </dgm:t>
    </dgm:pt>
    <dgm:pt modelId="{AD4AF252-F71C-42C9-9236-B497A23712E9}" type="parTrans" cxnId="{E16630BE-119F-4E30-89BF-35A3FC8C8011}">
      <dgm:prSet/>
      <dgm:spPr/>
      <dgm:t>
        <a:bodyPr/>
        <a:lstStyle/>
        <a:p>
          <a:endParaRPr kumimoji="1" lang="ja-JP" altLang="en-US"/>
        </a:p>
      </dgm:t>
    </dgm:pt>
    <dgm:pt modelId="{CD9AF217-9993-4554-9F95-A081A6C120FF}" type="sibTrans" cxnId="{E16630BE-119F-4E30-89BF-35A3FC8C8011}">
      <dgm:prSet/>
      <dgm:spPr/>
      <dgm:t>
        <a:bodyPr/>
        <a:lstStyle/>
        <a:p>
          <a:endParaRPr kumimoji="1" lang="ja-JP" altLang="en-US"/>
        </a:p>
      </dgm:t>
    </dgm:pt>
    <dgm:pt modelId="{6128467C-4DE6-48B1-8E0D-995D8048396A}">
      <dgm:prSet phldrT="[テキスト]" custT="1"/>
      <dgm:spPr/>
      <dgm:t>
        <a:bodyPr/>
        <a:lstStyle/>
        <a:p>
          <a:r>
            <a:rPr kumimoji="1" lang="ja-JP" altLang="en-US" sz="1800" b="1" dirty="0">
              <a:solidFill>
                <a:schemeClr val="accent6"/>
              </a:solidFill>
              <a:latin typeface="Meiryo UI" panose="020B0604030504040204" pitchFamily="50" charset="-128"/>
              <a:ea typeface="Meiryo UI" panose="020B0604030504040204" pitchFamily="50" charset="-128"/>
            </a:rPr>
            <a:t>情報収集が漏れている項目</a:t>
          </a:r>
          <a:r>
            <a:rPr kumimoji="1" lang="ja-JP" altLang="en-US" sz="1800" dirty="0">
              <a:latin typeface="Meiryo UI" panose="020B0604030504040204" pitchFamily="50" charset="-128"/>
              <a:ea typeface="Meiryo UI" panose="020B0604030504040204" pitchFamily="50" charset="-128"/>
            </a:rPr>
            <a:t>はないですか？</a:t>
          </a:r>
        </a:p>
      </dgm:t>
    </dgm:pt>
    <dgm:pt modelId="{88888130-9967-4247-9496-84CA78855180}" type="parTrans" cxnId="{C5DBF0DA-C58C-4E77-A0C8-F5DBCA3C1C85}">
      <dgm:prSet/>
      <dgm:spPr/>
      <dgm:t>
        <a:bodyPr/>
        <a:lstStyle/>
        <a:p>
          <a:endParaRPr kumimoji="1" lang="ja-JP" altLang="en-US"/>
        </a:p>
      </dgm:t>
    </dgm:pt>
    <dgm:pt modelId="{2EB13447-612E-4CDD-A36B-2168A73D9CB2}" type="sibTrans" cxnId="{C5DBF0DA-C58C-4E77-A0C8-F5DBCA3C1C85}">
      <dgm:prSet/>
      <dgm:spPr/>
      <dgm:t>
        <a:bodyPr/>
        <a:lstStyle/>
        <a:p>
          <a:endParaRPr kumimoji="1" lang="ja-JP" altLang="en-US"/>
        </a:p>
      </dgm:t>
    </dgm:pt>
    <dgm:pt modelId="{BAB66A8C-7C22-4E78-BEA9-DF1C37B9B139}">
      <dgm:prSet custT="1"/>
      <dgm:spPr>
        <a:solidFill>
          <a:srgbClr val="F2715C"/>
        </a:solidFill>
      </dgm:spPr>
      <dgm:t>
        <a:bodyPr/>
        <a:lstStyle/>
        <a:p>
          <a:r>
            <a:rPr kumimoji="1" lang="ja-JP" altLang="en-US" sz="1800" b="1" dirty="0">
              <a:latin typeface="Meiryo UI" panose="020B0604030504040204" pitchFamily="50" charset="-128"/>
              <a:ea typeface="Meiryo UI" panose="020B0604030504040204" pitchFamily="50" charset="-128"/>
            </a:rPr>
            <a:t>個別化のアイデア</a:t>
          </a:r>
        </a:p>
      </dgm:t>
    </dgm:pt>
    <dgm:pt modelId="{F2C8B030-2621-4DAC-8E98-4C8BE798C52E}" type="parTrans" cxnId="{C83DE39F-57F1-4CA9-AACA-52C793495D0A}">
      <dgm:prSet/>
      <dgm:spPr/>
      <dgm:t>
        <a:bodyPr/>
        <a:lstStyle/>
        <a:p>
          <a:endParaRPr kumimoji="1" lang="ja-JP" altLang="en-US"/>
        </a:p>
      </dgm:t>
    </dgm:pt>
    <dgm:pt modelId="{CC92AAE3-423B-481F-900D-F4E5A28DDB0B}" type="sibTrans" cxnId="{C83DE39F-57F1-4CA9-AACA-52C793495D0A}">
      <dgm:prSet/>
      <dgm:spPr/>
      <dgm:t>
        <a:bodyPr/>
        <a:lstStyle/>
        <a:p>
          <a:endParaRPr kumimoji="1" lang="ja-JP" altLang="en-US"/>
        </a:p>
      </dgm:t>
    </dgm:pt>
    <dgm:pt modelId="{3B5FE345-F248-4E36-B989-6D6D8D9F2659}">
      <dgm:prSet custT="1"/>
      <dgm:spPr/>
      <dgm:t>
        <a:bodyPr/>
        <a:lstStyle/>
        <a:p>
          <a:r>
            <a:rPr kumimoji="1" lang="ja-JP" altLang="en-US" sz="1800" b="1" dirty="0">
              <a:solidFill>
                <a:srgbClr val="F2715C"/>
              </a:solidFill>
              <a:latin typeface="Meiryo UI" panose="020B0604030504040204" pitchFamily="50" charset="-128"/>
              <a:ea typeface="Meiryo UI" panose="020B0604030504040204" pitchFamily="50" charset="-128"/>
            </a:rPr>
            <a:t>この利用者の場合（個別化）</a:t>
          </a:r>
          <a:r>
            <a:rPr kumimoji="1" lang="ja-JP" altLang="en-US" sz="1800" dirty="0">
              <a:latin typeface="Meiryo UI" panose="020B0604030504040204" pitchFamily="50" charset="-128"/>
              <a:ea typeface="Meiryo UI" panose="020B0604030504040204" pitchFamily="50" charset="-128"/>
            </a:rPr>
            <a:t>には、～～～といった</a:t>
          </a:r>
          <a:r>
            <a:rPr kumimoji="1" lang="ja-JP" altLang="en-US" sz="1800" b="1" dirty="0">
              <a:solidFill>
                <a:srgbClr val="F2715C"/>
              </a:solidFill>
              <a:latin typeface="Meiryo UI" panose="020B0604030504040204" pitchFamily="50" charset="-128"/>
              <a:ea typeface="Meiryo UI" panose="020B0604030504040204" pitchFamily="50" charset="-128"/>
            </a:rPr>
            <a:t>方法も効果がありそう</a:t>
          </a:r>
          <a:r>
            <a:rPr kumimoji="1" lang="ja-JP" altLang="en-US" sz="1800" dirty="0">
              <a:latin typeface="Meiryo UI" panose="020B0604030504040204" pitchFamily="50" charset="-128"/>
              <a:ea typeface="Meiryo UI" panose="020B0604030504040204" pitchFamily="50" charset="-128"/>
            </a:rPr>
            <a:t>ですね。</a:t>
          </a:r>
        </a:p>
      </dgm:t>
    </dgm:pt>
    <dgm:pt modelId="{593B7753-C82A-455F-8152-FD3B0A4166C2}" type="parTrans" cxnId="{0971286F-0623-4984-A4C5-11244AC7A577}">
      <dgm:prSet/>
      <dgm:spPr/>
      <dgm:t>
        <a:bodyPr/>
        <a:lstStyle/>
        <a:p>
          <a:endParaRPr kumimoji="1" lang="ja-JP" altLang="en-US"/>
        </a:p>
      </dgm:t>
    </dgm:pt>
    <dgm:pt modelId="{E75D4B00-59C3-4A5A-85D2-0D23445AB281}" type="sibTrans" cxnId="{0971286F-0623-4984-A4C5-11244AC7A577}">
      <dgm:prSet/>
      <dgm:spPr/>
      <dgm:t>
        <a:bodyPr/>
        <a:lstStyle/>
        <a:p>
          <a:endParaRPr kumimoji="1" lang="ja-JP" altLang="en-US"/>
        </a:p>
      </dgm:t>
    </dgm:pt>
    <dgm:pt modelId="{DDFD7E84-30D1-4F74-BF4F-14F53BD47CE0}">
      <dgm:prSet custT="1"/>
      <dgm:spPr/>
      <dgm:t>
        <a:bodyPr/>
        <a:lstStyle/>
        <a:p>
          <a:r>
            <a:rPr kumimoji="1" lang="ja-JP" altLang="en-US" sz="1800" b="1" dirty="0">
              <a:solidFill>
                <a:srgbClr val="0075BF"/>
              </a:solidFill>
              <a:latin typeface="Meiryo UI" panose="020B0604030504040204" pitchFamily="50" charset="-128"/>
              <a:ea typeface="Meiryo UI" panose="020B0604030504040204" pitchFamily="50" charset="-128"/>
            </a:rPr>
            <a:t>どんなことを目指して</a:t>
          </a:r>
          <a:r>
            <a:rPr kumimoji="1" lang="ja-JP" altLang="en-US" sz="1800" dirty="0">
              <a:latin typeface="Meiryo UI" panose="020B0604030504040204" pitchFamily="50" charset="-128"/>
              <a:ea typeface="Meiryo UI" panose="020B0604030504040204" pitchFamily="50" charset="-128"/>
            </a:rPr>
            <a:t>その支援内容を行いますか？</a:t>
          </a:r>
        </a:p>
      </dgm:t>
    </dgm:pt>
    <dgm:pt modelId="{75E4C4E0-6F0E-46F2-AEC3-2A808B83F074}" type="parTrans" cxnId="{6283E419-9E71-45E6-B67A-7195B7D07909}">
      <dgm:prSet/>
      <dgm:spPr/>
      <dgm:t>
        <a:bodyPr/>
        <a:lstStyle/>
        <a:p>
          <a:endParaRPr kumimoji="1" lang="ja-JP" altLang="en-US"/>
        </a:p>
      </dgm:t>
    </dgm:pt>
    <dgm:pt modelId="{DEA8B59F-176A-484C-B8F4-5221B1EDD8DB}" type="sibTrans" cxnId="{6283E419-9E71-45E6-B67A-7195B7D07909}">
      <dgm:prSet/>
      <dgm:spPr/>
      <dgm:t>
        <a:bodyPr/>
        <a:lstStyle/>
        <a:p>
          <a:endParaRPr kumimoji="1" lang="ja-JP" altLang="en-US"/>
        </a:p>
      </dgm:t>
    </dgm:pt>
    <dgm:pt modelId="{884DDBA8-E4BF-44AC-A151-161CDAB6BE59}">
      <dgm:prSet custT="1"/>
      <dgm:spPr/>
      <dgm:t>
        <a:bodyPr/>
        <a:lstStyle/>
        <a:p>
          <a:r>
            <a:rPr kumimoji="1" lang="ja-JP" altLang="en-US" sz="1800" dirty="0">
              <a:latin typeface="Meiryo UI" panose="020B0604030504040204" pitchFamily="50" charset="-128"/>
              <a:ea typeface="Meiryo UI" panose="020B0604030504040204" pitchFamily="50" charset="-128"/>
            </a:rPr>
            <a:t>その確認のためには</a:t>
          </a:r>
          <a:r>
            <a:rPr kumimoji="1" lang="ja-JP" altLang="en-US" sz="1800" b="1" dirty="0">
              <a:solidFill>
                <a:schemeClr val="accent6"/>
              </a:solidFill>
              <a:latin typeface="Meiryo UI" panose="020B0604030504040204" pitchFamily="50" charset="-128"/>
              <a:ea typeface="Meiryo UI" panose="020B0604030504040204" pitchFamily="50" charset="-128"/>
            </a:rPr>
            <a:t>どんな工夫</a:t>
          </a:r>
          <a:r>
            <a:rPr kumimoji="1" lang="ja-JP" altLang="en-US" sz="1800" dirty="0">
              <a:latin typeface="Meiryo UI" panose="020B0604030504040204" pitchFamily="50" charset="-128"/>
              <a:ea typeface="Meiryo UI" panose="020B0604030504040204" pitchFamily="50" charset="-128"/>
            </a:rPr>
            <a:t>ができそうですか？</a:t>
          </a:r>
        </a:p>
      </dgm:t>
    </dgm:pt>
    <dgm:pt modelId="{8B19BD5B-D557-41D6-B485-14349678E118}" type="parTrans" cxnId="{DA9569FF-C8E2-4DB2-816C-F0D04CE96C07}">
      <dgm:prSet/>
      <dgm:spPr/>
      <dgm:t>
        <a:bodyPr/>
        <a:lstStyle/>
        <a:p>
          <a:endParaRPr kumimoji="1" lang="ja-JP" altLang="en-US"/>
        </a:p>
      </dgm:t>
    </dgm:pt>
    <dgm:pt modelId="{225496FF-FC08-4919-B377-70A86E1C951C}" type="sibTrans" cxnId="{DA9569FF-C8E2-4DB2-816C-F0D04CE96C07}">
      <dgm:prSet/>
      <dgm:spPr/>
      <dgm:t>
        <a:bodyPr/>
        <a:lstStyle/>
        <a:p>
          <a:endParaRPr kumimoji="1" lang="ja-JP" altLang="en-US"/>
        </a:p>
      </dgm:t>
    </dgm:pt>
    <dgm:pt modelId="{DB2B9C17-1D4D-4BB3-AB13-D6183B6AD8B4}">
      <dgm:prSet custT="1"/>
      <dgm:spPr/>
      <dgm:t>
        <a:bodyPr/>
        <a:lstStyle/>
        <a:p>
          <a:r>
            <a:rPr kumimoji="1" lang="ja-JP" altLang="en-US" sz="1800" b="1" dirty="0">
              <a:solidFill>
                <a:schemeClr val="accent6"/>
              </a:solidFill>
              <a:latin typeface="Meiryo UI" panose="020B0604030504040204" pitchFamily="50" charset="-128"/>
              <a:ea typeface="Meiryo UI" panose="020B0604030504040204" pitchFamily="50" charset="-128"/>
            </a:rPr>
            <a:t>誰に何を聞いたら</a:t>
          </a:r>
          <a:r>
            <a:rPr kumimoji="1" lang="ja-JP" altLang="en-US" sz="1800" dirty="0">
              <a:latin typeface="Meiryo UI" panose="020B0604030504040204" pitchFamily="50" charset="-128"/>
              <a:ea typeface="Meiryo UI" panose="020B0604030504040204" pitchFamily="50" charset="-128"/>
            </a:rPr>
            <a:t>、その確認ができそうですか？</a:t>
          </a:r>
        </a:p>
      </dgm:t>
    </dgm:pt>
    <dgm:pt modelId="{8C3B4FF9-70B0-41E2-BF86-AED4E4355A11}" type="parTrans" cxnId="{A3FE2966-D978-46E3-9BD2-19D5C5DB3D24}">
      <dgm:prSet/>
      <dgm:spPr/>
      <dgm:t>
        <a:bodyPr/>
        <a:lstStyle/>
        <a:p>
          <a:endParaRPr kumimoji="1" lang="ja-JP" altLang="en-US"/>
        </a:p>
      </dgm:t>
    </dgm:pt>
    <dgm:pt modelId="{20E28EBC-6975-49ED-B1BB-2EDB2733B1C6}" type="sibTrans" cxnId="{A3FE2966-D978-46E3-9BD2-19D5C5DB3D24}">
      <dgm:prSet/>
      <dgm:spPr/>
      <dgm:t>
        <a:bodyPr/>
        <a:lstStyle/>
        <a:p>
          <a:endParaRPr kumimoji="1" lang="ja-JP" altLang="en-US"/>
        </a:p>
      </dgm:t>
    </dgm:pt>
    <dgm:pt modelId="{047A41A5-5F2C-4296-AF12-AB55B7B42419}" type="pres">
      <dgm:prSet presAssocID="{451B92DF-690E-491E-A246-C34F5CAB153C}" presName="linear" presStyleCnt="0">
        <dgm:presLayoutVars>
          <dgm:animLvl val="lvl"/>
          <dgm:resizeHandles val="exact"/>
        </dgm:presLayoutVars>
      </dgm:prSet>
      <dgm:spPr/>
    </dgm:pt>
    <dgm:pt modelId="{43C4771F-16C3-4ECF-B941-FEBEA0AE3930}" type="pres">
      <dgm:prSet presAssocID="{8EE6D2C3-C845-4654-A5DF-5E44258A83B6}" presName="parentText" presStyleLbl="node1" presStyleIdx="0" presStyleCnt="3" custScaleX="50306" custScaleY="72874" custLinFactNeighborX="-24988">
        <dgm:presLayoutVars>
          <dgm:chMax val="0"/>
          <dgm:bulletEnabled val="1"/>
        </dgm:presLayoutVars>
      </dgm:prSet>
      <dgm:spPr/>
    </dgm:pt>
    <dgm:pt modelId="{275AC409-0D37-4078-9815-CE9148FBD87A}" type="pres">
      <dgm:prSet presAssocID="{8EE6D2C3-C845-4654-A5DF-5E44258A83B6}" presName="childText" presStyleLbl="revTx" presStyleIdx="0" presStyleCnt="3" custScaleY="110696">
        <dgm:presLayoutVars>
          <dgm:bulletEnabled val="1"/>
        </dgm:presLayoutVars>
      </dgm:prSet>
      <dgm:spPr/>
    </dgm:pt>
    <dgm:pt modelId="{776BC858-E779-4222-975F-73A873105B3A}" type="pres">
      <dgm:prSet presAssocID="{7D84CA84-0AA1-43C3-A5EA-FCE116EF5D8A}" presName="parentText" presStyleLbl="node1" presStyleIdx="1" presStyleCnt="3" custScaleX="50306" custScaleY="79186" custLinFactNeighborX="-24988">
        <dgm:presLayoutVars>
          <dgm:chMax val="0"/>
          <dgm:bulletEnabled val="1"/>
        </dgm:presLayoutVars>
      </dgm:prSet>
      <dgm:spPr/>
    </dgm:pt>
    <dgm:pt modelId="{669CB712-AA4E-46A5-AB05-C20187668E7E}" type="pres">
      <dgm:prSet presAssocID="{7D84CA84-0AA1-43C3-A5EA-FCE116EF5D8A}" presName="childText" presStyleLbl="revTx" presStyleIdx="1" presStyleCnt="3" custScaleY="106895">
        <dgm:presLayoutVars>
          <dgm:bulletEnabled val="1"/>
        </dgm:presLayoutVars>
      </dgm:prSet>
      <dgm:spPr/>
    </dgm:pt>
    <dgm:pt modelId="{2BE63107-2259-448F-99DB-DD85FFCECD2D}" type="pres">
      <dgm:prSet presAssocID="{BAB66A8C-7C22-4E78-BEA9-DF1C37B9B139}" presName="parentText" presStyleLbl="node1" presStyleIdx="2" presStyleCnt="3" custScaleX="50306" custScaleY="84135" custLinFactNeighborX="-24988">
        <dgm:presLayoutVars>
          <dgm:chMax val="0"/>
          <dgm:bulletEnabled val="1"/>
        </dgm:presLayoutVars>
      </dgm:prSet>
      <dgm:spPr/>
    </dgm:pt>
    <dgm:pt modelId="{1C8F0054-524F-43A7-9CD2-87FD0EC4DBB4}" type="pres">
      <dgm:prSet presAssocID="{BAB66A8C-7C22-4E78-BEA9-DF1C37B9B139}" presName="childText" presStyleLbl="revTx" presStyleIdx="2" presStyleCnt="3" custScaleY="117548">
        <dgm:presLayoutVars>
          <dgm:bulletEnabled val="1"/>
        </dgm:presLayoutVars>
      </dgm:prSet>
      <dgm:spPr/>
    </dgm:pt>
  </dgm:ptLst>
  <dgm:cxnLst>
    <dgm:cxn modelId="{947D0607-CFC5-40C5-8125-892B01733C6A}" type="presOf" srcId="{451B92DF-690E-491E-A246-C34F5CAB153C}" destId="{047A41A5-5F2C-4296-AF12-AB55B7B42419}" srcOrd="0" destOrd="0" presId="urn:microsoft.com/office/officeart/2005/8/layout/vList2"/>
    <dgm:cxn modelId="{6283E419-9E71-45E6-B67A-7195B7D07909}" srcId="{8EE6D2C3-C845-4654-A5DF-5E44258A83B6}" destId="{DDFD7E84-30D1-4F74-BF4F-14F53BD47CE0}" srcOrd="1" destOrd="0" parTransId="{75E4C4E0-6F0E-46F2-AEC3-2A808B83F074}" sibTransId="{DEA8B59F-176A-484C-B8F4-5221B1EDD8DB}"/>
    <dgm:cxn modelId="{A3FE2966-D978-46E3-9BD2-19D5C5DB3D24}" srcId="{7D84CA84-0AA1-43C3-A5EA-FCE116EF5D8A}" destId="{DB2B9C17-1D4D-4BB3-AB13-D6183B6AD8B4}" srcOrd="2" destOrd="0" parTransId="{8C3B4FF9-70B0-41E2-BF86-AED4E4355A11}" sibTransId="{20E28EBC-6975-49ED-B1BB-2EDB2733B1C6}"/>
    <dgm:cxn modelId="{766A2F6D-3F82-4E7F-8599-278F3C688AA9}" type="presOf" srcId="{3B5FE345-F248-4E36-B989-6D6D8D9F2659}" destId="{1C8F0054-524F-43A7-9CD2-87FD0EC4DBB4}" srcOrd="0" destOrd="0" presId="urn:microsoft.com/office/officeart/2005/8/layout/vList2"/>
    <dgm:cxn modelId="{0971286F-0623-4984-A4C5-11244AC7A577}" srcId="{BAB66A8C-7C22-4E78-BEA9-DF1C37B9B139}" destId="{3B5FE345-F248-4E36-B989-6D6D8D9F2659}" srcOrd="0" destOrd="0" parTransId="{593B7753-C82A-455F-8152-FD3B0A4166C2}" sibTransId="{E75D4B00-59C3-4A5A-85D2-0D23445AB281}"/>
    <dgm:cxn modelId="{6ABC7F7E-0E5A-47C0-8A9F-58B077CE2DC1}" type="presOf" srcId="{8EE6D2C3-C845-4654-A5DF-5E44258A83B6}" destId="{43C4771F-16C3-4ECF-B941-FEBEA0AE3930}" srcOrd="0" destOrd="0" presId="urn:microsoft.com/office/officeart/2005/8/layout/vList2"/>
    <dgm:cxn modelId="{32346688-CCCF-4C57-A390-F300FDE41907}" type="presOf" srcId="{FB586EDE-0F13-41B6-A10C-2D6C852DB4E8}" destId="{275AC409-0D37-4078-9815-CE9148FBD87A}" srcOrd="0" destOrd="0" presId="urn:microsoft.com/office/officeart/2005/8/layout/vList2"/>
    <dgm:cxn modelId="{7B35CA96-03AB-492B-B012-4259CE031F5F}" srcId="{451B92DF-690E-491E-A246-C34F5CAB153C}" destId="{8EE6D2C3-C845-4654-A5DF-5E44258A83B6}" srcOrd="0" destOrd="0" parTransId="{73E4877A-2482-4B26-8673-0E77658576C7}" sibTransId="{4C8C90D9-7288-41D8-AD04-170D8D6C2877}"/>
    <dgm:cxn modelId="{C83DE39F-57F1-4CA9-AACA-52C793495D0A}" srcId="{451B92DF-690E-491E-A246-C34F5CAB153C}" destId="{BAB66A8C-7C22-4E78-BEA9-DF1C37B9B139}" srcOrd="2" destOrd="0" parTransId="{F2C8B030-2621-4DAC-8E98-4C8BE798C52E}" sibTransId="{CC92AAE3-423B-481F-900D-F4E5A28DDB0B}"/>
    <dgm:cxn modelId="{B0B15DA4-427A-418B-9CB7-140BA3B4DD59}" type="presOf" srcId="{BAB66A8C-7C22-4E78-BEA9-DF1C37B9B139}" destId="{2BE63107-2259-448F-99DB-DD85FFCECD2D}" srcOrd="0" destOrd="0" presId="urn:microsoft.com/office/officeart/2005/8/layout/vList2"/>
    <dgm:cxn modelId="{21DA98B5-293E-46D2-A5E5-E2F81770D957}" type="presOf" srcId="{DDFD7E84-30D1-4F74-BF4F-14F53BD47CE0}" destId="{275AC409-0D37-4078-9815-CE9148FBD87A}" srcOrd="0" destOrd="1" presId="urn:microsoft.com/office/officeart/2005/8/layout/vList2"/>
    <dgm:cxn modelId="{B393BEBA-30D6-45BD-A44F-D1509D22438E}" type="presOf" srcId="{DB2B9C17-1D4D-4BB3-AB13-D6183B6AD8B4}" destId="{669CB712-AA4E-46A5-AB05-C20187668E7E}" srcOrd="0" destOrd="2" presId="urn:microsoft.com/office/officeart/2005/8/layout/vList2"/>
    <dgm:cxn modelId="{E16630BE-119F-4E30-89BF-35A3FC8C8011}" srcId="{451B92DF-690E-491E-A246-C34F5CAB153C}" destId="{7D84CA84-0AA1-43C3-A5EA-FCE116EF5D8A}" srcOrd="1" destOrd="0" parTransId="{AD4AF252-F71C-42C9-9236-B497A23712E9}" sibTransId="{CD9AF217-9993-4554-9F95-A081A6C120FF}"/>
    <dgm:cxn modelId="{2F0641C0-98B2-4415-8147-BA4C60A9E238}" type="presOf" srcId="{7D84CA84-0AA1-43C3-A5EA-FCE116EF5D8A}" destId="{776BC858-E779-4222-975F-73A873105B3A}" srcOrd="0" destOrd="0" presId="urn:microsoft.com/office/officeart/2005/8/layout/vList2"/>
    <dgm:cxn modelId="{C8524EC0-3910-4CDD-8150-BF2174E6BD6D}" srcId="{8EE6D2C3-C845-4654-A5DF-5E44258A83B6}" destId="{FB586EDE-0F13-41B6-A10C-2D6C852DB4E8}" srcOrd="0" destOrd="0" parTransId="{9AF8D788-EFD0-4937-8419-137CAC4840C9}" sibTransId="{BBE83990-677A-4DF8-9C75-86EA4CF35B7F}"/>
    <dgm:cxn modelId="{C5DBF0DA-C58C-4E77-A0C8-F5DBCA3C1C85}" srcId="{7D84CA84-0AA1-43C3-A5EA-FCE116EF5D8A}" destId="{6128467C-4DE6-48B1-8E0D-995D8048396A}" srcOrd="0" destOrd="0" parTransId="{88888130-9967-4247-9496-84CA78855180}" sibTransId="{2EB13447-612E-4CDD-A36B-2168A73D9CB2}"/>
    <dgm:cxn modelId="{B84DF2E7-7A6F-4225-8F55-EF67049AD9B4}" type="presOf" srcId="{884DDBA8-E4BF-44AC-A151-161CDAB6BE59}" destId="{669CB712-AA4E-46A5-AB05-C20187668E7E}" srcOrd="0" destOrd="1" presId="urn:microsoft.com/office/officeart/2005/8/layout/vList2"/>
    <dgm:cxn modelId="{CB25C6ED-FA8F-4F82-83FB-E51A5B1DD6C1}" type="presOf" srcId="{6128467C-4DE6-48B1-8E0D-995D8048396A}" destId="{669CB712-AA4E-46A5-AB05-C20187668E7E}" srcOrd="0" destOrd="0" presId="urn:microsoft.com/office/officeart/2005/8/layout/vList2"/>
    <dgm:cxn modelId="{DA9569FF-C8E2-4DB2-816C-F0D04CE96C07}" srcId="{7D84CA84-0AA1-43C3-A5EA-FCE116EF5D8A}" destId="{884DDBA8-E4BF-44AC-A151-161CDAB6BE59}" srcOrd="1" destOrd="0" parTransId="{8B19BD5B-D557-41D6-B485-14349678E118}" sibTransId="{225496FF-FC08-4919-B377-70A86E1C951C}"/>
    <dgm:cxn modelId="{4C72E947-5649-4BE6-8C01-B95AE5E0A1D5}" type="presParOf" srcId="{047A41A5-5F2C-4296-AF12-AB55B7B42419}" destId="{43C4771F-16C3-4ECF-B941-FEBEA0AE3930}" srcOrd="0" destOrd="0" presId="urn:microsoft.com/office/officeart/2005/8/layout/vList2"/>
    <dgm:cxn modelId="{D1298A93-7E84-4ED1-B1B7-C7DF22AFABF6}" type="presParOf" srcId="{047A41A5-5F2C-4296-AF12-AB55B7B42419}" destId="{275AC409-0D37-4078-9815-CE9148FBD87A}" srcOrd="1" destOrd="0" presId="urn:microsoft.com/office/officeart/2005/8/layout/vList2"/>
    <dgm:cxn modelId="{220CCAAC-E045-4E04-8B0F-F88C2E3F6717}" type="presParOf" srcId="{047A41A5-5F2C-4296-AF12-AB55B7B42419}" destId="{776BC858-E779-4222-975F-73A873105B3A}" srcOrd="2" destOrd="0" presId="urn:microsoft.com/office/officeart/2005/8/layout/vList2"/>
    <dgm:cxn modelId="{9C7E77F7-001E-4223-ACD9-45217E1648CC}" type="presParOf" srcId="{047A41A5-5F2C-4296-AF12-AB55B7B42419}" destId="{669CB712-AA4E-46A5-AB05-C20187668E7E}" srcOrd="3" destOrd="0" presId="urn:microsoft.com/office/officeart/2005/8/layout/vList2"/>
    <dgm:cxn modelId="{3FEA6473-A967-450B-A69E-25B5D8CDC415}" type="presParOf" srcId="{047A41A5-5F2C-4296-AF12-AB55B7B42419}" destId="{2BE63107-2259-448F-99DB-DD85FFCECD2D}" srcOrd="4" destOrd="0" presId="urn:microsoft.com/office/officeart/2005/8/layout/vList2"/>
    <dgm:cxn modelId="{B23F2A21-2AC5-4494-A4A1-282842126DBE}" type="presParOf" srcId="{047A41A5-5F2C-4296-AF12-AB55B7B42419}" destId="{1C8F0054-524F-43A7-9CD2-87FD0EC4DBB4}"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1B92DF-690E-491E-A246-C34F5CAB153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8EE6D2C3-C845-4654-A5DF-5E44258A83B6}">
      <dgm:prSet phldrT="[テキスト]" custT="1"/>
      <dgm:spPr>
        <a:solidFill>
          <a:srgbClr val="0075BF"/>
        </a:solidFill>
        <a:ln>
          <a:noFill/>
        </a:ln>
      </dgm:spPr>
      <dgm:t>
        <a:bodyPr/>
        <a:lstStyle/>
        <a:p>
          <a:r>
            <a:rPr kumimoji="1" lang="ja-JP" altLang="en-US" sz="1800" b="1" dirty="0">
              <a:latin typeface="Meiryo UI" panose="020B0604030504040204" pitchFamily="50" charset="-128"/>
              <a:ea typeface="Meiryo UI" panose="020B0604030504040204" pitchFamily="50" charset="-128"/>
            </a:rPr>
            <a:t>その支援内容を検討する理由</a:t>
          </a:r>
        </a:p>
      </dgm:t>
    </dgm:pt>
    <dgm:pt modelId="{73E4877A-2482-4B26-8673-0E77658576C7}" type="parTrans" cxnId="{7B35CA96-03AB-492B-B012-4259CE031F5F}">
      <dgm:prSet/>
      <dgm:spPr/>
      <dgm:t>
        <a:bodyPr/>
        <a:lstStyle/>
        <a:p>
          <a:endParaRPr kumimoji="1" lang="ja-JP" altLang="en-US"/>
        </a:p>
      </dgm:t>
    </dgm:pt>
    <dgm:pt modelId="{4C8C90D9-7288-41D8-AD04-170D8D6C2877}" type="sibTrans" cxnId="{7B35CA96-03AB-492B-B012-4259CE031F5F}">
      <dgm:prSet/>
      <dgm:spPr/>
      <dgm:t>
        <a:bodyPr/>
        <a:lstStyle/>
        <a:p>
          <a:endParaRPr kumimoji="1" lang="ja-JP" altLang="en-US"/>
        </a:p>
      </dgm:t>
    </dgm:pt>
    <dgm:pt modelId="{FB586EDE-0F13-41B6-A10C-2D6C852DB4E8}">
      <dgm:prSet phldrT="[テキスト]" custT="1"/>
      <dgm:spPr/>
      <dgm:t>
        <a:bodyPr/>
        <a:lstStyle/>
        <a:p>
          <a:r>
            <a:rPr kumimoji="1" lang="ja-JP" altLang="en-US" sz="1800" dirty="0">
              <a:latin typeface="Meiryo UI" panose="020B0604030504040204" pitchFamily="50" charset="-128"/>
              <a:ea typeface="Meiryo UI" panose="020B0604030504040204" pitchFamily="50" charset="-128"/>
            </a:rPr>
            <a:t>支援内容では</a:t>
          </a:r>
          <a:r>
            <a:rPr kumimoji="1" lang="ja-JP" altLang="en-US" sz="1800" b="1" dirty="0">
              <a:solidFill>
                <a:srgbClr val="0075BF"/>
              </a:solidFill>
              <a:latin typeface="Meiryo UI" panose="020B0604030504040204" pitchFamily="50" charset="-128"/>
              <a:ea typeface="Meiryo UI" panose="020B0604030504040204" pitchFamily="50" charset="-128"/>
            </a:rPr>
            <a:t>どの項目が該当</a:t>
          </a:r>
          <a:r>
            <a:rPr kumimoji="1" lang="ja-JP" altLang="en-US" sz="1800" dirty="0">
              <a:latin typeface="Meiryo UI" panose="020B0604030504040204" pitchFamily="50" charset="-128"/>
              <a:ea typeface="Meiryo UI" panose="020B0604030504040204" pitchFamily="50" charset="-128"/>
            </a:rPr>
            <a:t>しそうですか？</a:t>
          </a:r>
        </a:p>
      </dgm:t>
    </dgm:pt>
    <dgm:pt modelId="{9AF8D788-EFD0-4937-8419-137CAC4840C9}" type="parTrans" cxnId="{C8524EC0-3910-4CDD-8150-BF2174E6BD6D}">
      <dgm:prSet/>
      <dgm:spPr/>
      <dgm:t>
        <a:bodyPr/>
        <a:lstStyle/>
        <a:p>
          <a:endParaRPr kumimoji="1" lang="ja-JP" altLang="en-US"/>
        </a:p>
      </dgm:t>
    </dgm:pt>
    <dgm:pt modelId="{BBE83990-677A-4DF8-9C75-86EA4CF35B7F}" type="sibTrans" cxnId="{C8524EC0-3910-4CDD-8150-BF2174E6BD6D}">
      <dgm:prSet/>
      <dgm:spPr/>
      <dgm:t>
        <a:bodyPr/>
        <a:lstStyle/>
        <a:p>
          <a:endParaRPr kumimoji="1" lang="ja-JP" altLang="en-US"/>
        </a:p>
      </dgm:t>
    </dgm:pt>
    <dgm:pt modelId="{7D84CA84-0AA1-43C3-A5EA-FCE116EF5D8A}">
      <dgm:prSet phldrT="[テキスト]" custT="1"/>
      <dgm:spPr>
        <a:solidFill>
          <a:schemeClr val="accent6"/>
        </a:solidFill>
        <a:ln>
          <a:noFill/>
        </a:ln>
      </dgm:spPr>
      <dgm:t>
        <a:bodyPr/>
        <a:lstStyle/>
        <a:p>
          <a:r>
            <a:rPr kumimoji="1" lang="ja-JP" altLang="en-US" sz="1800" b="1" dirty="0">
              <a:latin typeface="Meiryo UI" panose="020B0604030504040204" pitchFamily="50" charset="-128"/>
              <a:ea typeface="Meiryo UI" panose="020B0604030504040204" pitchFamily="50" charset="-128"/>
            </a:rPr>
            <a:t>情報収集の工夫</a:t>
          </a:r>
        </a:p>
      </dgm:t>
    </dgm:pt>
    <dgm:pt modelId="{AD4AF252-F71C-42C9-9236-B497A23712E9}" type="parTrans" cxnId="{E16630BE-119F-4E30-89BF-35A3FC8C8011}">
      <dgm:prSet/>
      <dgm:spPr/>
      <dgm:t>
        <a:bodyPr/>
        <a:lstStyle/>
        <a:p>
          <a:endParaRPr kumimoji="1" lang="ja-JP" altLang="en-US"/>
        </a:p>
      </dgm:t>
    </dgm:pt>
    <dgm:pt modelId="{CD9AF217-9993-4554-9F95-A081A6C120FF}" type="sibTrans" cxnId="{E16630BE-119F-4E30-89BF-35A3FC8C8011}">
      <dgm:prSet/>
      <dgm:spPr/>
      <dgm:t>
        <a:bodyPr/>
        <a:lstStyle/>
        <a:p>
          <a:endParaRPr kumimoji="1" lang="ja-JP" altLang="en-US"/>
        </a:p>
      </dgm:t>
    </dgm:pt>
    <dgm:pt modelId="{6128467C-4DE6-48B1-8E0D-995D8048396A}">
      <dgm:prSet phldrT="[テキスト]" custT="1"/>
      <dgm:spPr/>
      <dgm:t>
        <a:bodyPr/>
        <a:lstStyle/>
        <a:p>
          <a:r>
            <a:rPr kumimoji="1" lang="ja-JP" altLang="en-US" sz="1800" b="1" dirty="0">
              <a:solidFill>
                <a:schemeClr val="accent6"/>
              </a:solidFill>
              <a:latin typeface="Meiryo UI" panose="020B0604030504040204" pitchFamily="50" charset="-128"/>
              <a:ea typeface="Meiryo UI" panose="020B0604030504040204" pitchFamily="50" charset="-128"/>
            </a:rPr>
            <a:t>情報収集が漏れている項目</a:t>
          </a:r>
          <a:r>
            <a:rPr kumimoji="1" lang="ja-JP" altLang="en-US" sz="1800" dirty="0">
              <a:latin typeface="Meiryo UI" panose="020B0604030504040204" pitchFamily="50" charset="-128"/>
              <a:ea typeface="Meiryo UI" panose="020B0604030504040204" pitchFamily="50" charset="-128"/>
            </a:rPr>
            <a:t>はないですか？</a:t>
          </a:r>
        </a:p>
      </dgm:t>
    </dgm:pt>
    <dgm:pt modelId="{88888130-9967-4247-9496-84CA78855180}" type="parTrans" cxnId="{C5DBF0DA-C58C-4E77-A0C8-F5DBCA3C1C85}">
      <dgm:prSet/>
      <dgm:spPr/>
      <dgm:t>
        <a:bodyPr/>
        <a:lstStyle/>
        <a:p>
          <a:endParaRPr kumimoji="1" lang="ja-JP" altLang="en-US"/>
        </a:p>
      </dgm:t>
    </dgm:pt>
    <dgm:pt modelId="{2EB13447-612E-4CDD-A36B-2168A73D9CB2}" type="sibTrans" cxnId="{C5DBF0DA-C58C-4E77-A0C8-F5DBCA3C1C85}">
      <dgm:prSet/>
      <dgm:spPr/>
      <dgm:t>
        <a:bodyPr/>
        <a:lstStyle/>
        <a:p>
          <a:endParaRPr kumimoji="1" lang="ja-JP" altLang="en-US"/>
        </a:p>
      </dgm:t>
    </dgm:pt>
    <dgm:pt modelId="{BAB66A8C-7C22-4E78-BEA9-DF1C37B9B139}">
      <dgm:prSet custT="1"/>
      <dgm:spPr>
        <a:solidFill>
          <a:srgbClr val="F2715C"/>
        </a:solidFill>
      </dgm:spPr>
      <dgm:t>
        <a:bodyPr/>
        <a:lstStyle/>
        <a:p>
          <a:r>
            <a:rPr kumimoji="1" lang="ja-JP" altLang="en-US" sz="1800" b="1" dirty="0">
              <a:latin typeface="Meiryo UI" panose="020B0604030504040204" pitchFamily="50" charset="-128"/>
              <a:ea typeface="Meiryo UI" panose="020B0604030504040204" pitchFamily="50" charset="-128"/>
            </a:rPr>
            <a:t>個別化のアイデア</a:t>
          </a:r>
        </a:p>
      </dgm:t>
    </dgm:pt>
    <dgm:pt modelId="{F2C8B030-2621-4DAC-8E98-4C8BE798C52E}" type="parTrans" cxnId="{C83DE39F-57F1-4CA9-AACA-52C793495D0A}">
      <dgm:prSet/>
      <dgm:spPr/>
      <dgm:t>
        <a:bodyPr/>
        <a:lstStyle/>
        <a:p>
          <a:endParaRPr kumimoji="1" lang="ja-JP" altLang="en-US"/>
        </a:p>
      </dgm:t>
    </dgm:pt>
    <dgm:pt modelId="{CC92AAE3-423B-481F-900D-F4E5A28DDB0B}" type="sibTrans" cxnId="{C83DE39F-57F1-4CA9-AACA-52C793495D0A}">
      <dgm:prSet/>
      <dgm:spPr/>
      <dgm:t>
        <a:bodyPr/>
        <a:lstStyle/>
        <a:p>
          <a:endParaRPr kumimoji="1" lang="ja-JP" altLang="en-US"/>
        </a:p>
      </dgm:t>
    </dgm:pt>
    <dgm:pt modelId="{3B5FE345-F248-4E36-B989-6D6D8D9F2659}">
      <dgm:prSet custT="1"/>
      <dgm:spPr/>
      <dgm:t>
        <a:bodyPr/>
        <a:lstStyle/>
        <a:p>
          <a:r>
            <a:rPr kumimoji="1" lang="ja-JP" altLang="en-US" sz="1800" b="1" dirty="0">
              <a:solidFill>
                <a:srgbClr val="F2715C"/>
              </a:solidFill>
              <a:latin typeface="Meiryo UI" panose="020B0604030504040204" pitchFamily="50" charset="-128"/>
              <a:ea typeface="Meiryo UI" panose="020B0604030504040204" pitchFamily="50" charset="-128"/>
            </a:rPr>
            <a:t>この利用者の場合（個別化）</a:t>
          </a:r>
          <a:r>
            <a:rPr kumimoji="1" lang="ja-JP" altLang="en-US" sz="1800" dirty="0">
              <a:latin typeface="Meiryo UI" panose="020B0604030504040204" pitchFamily="50" charset="-128"/>
              <a:ea typeface="Meiryo UI" panose="020B0604030504040204" pitchFamily="50" charset="-128"/>
            </a:rPr>
            <a:t>には、～～～といった</a:t>
          </a:r>
          <a:r>
            <a:rPr kumimoji="1" lang="ja-JP" altLang="en-US" sz="1800" b="1" dirty="0">
              <a:solidFill>
                <a:srgbClr val="F2715C"/>
              </a:solidFill>
              <a:latin typeface="Meiryo UI" panose="020B0604030504040204" pitchFamily="50" charset="-128"/>
              <a:ea typeface="Meiryo UI" panose="020B0604030504040204" pitchFamily="50" charset="-128"/>
            </a:rPr>
            <a:t>方法も効果がありそう</a:t>
          </a:r>
          <a:r>
            <a:rPr kumimoji="1" lang="ja-JP" altLang="en-US" sz="1800" dirty="0">
              <a:latin typeface="Meiryo UI" panose="020B0604030504040204" pitchFamily="50" charset="-128"/>
              <a:ea typeface="Meiryo UI" panose="020B0604030504040204" pitchFamily="50" charset="-128"/>
            </a:rPr>
            <a:t>ですね。</a:t>
          </a:r>
        </a:p>
      </dgm:t>
    </dgm:pt>
    <dgm:pt modelId="{593B7753-C82A-455F-8152-FD3B0A4166C2}" type="parTrans" cxnId="{0971286F-0623-4984-A4C5-11244AC7A577}">
      <dgm:prSet/>
      <dgm:spPr/>
      <dgm:t>
        <a:bodyPr/>
        <a:lstStyle/>
        <a:p>
          <a:endParaRPr kumimoji="1" lang="ja-JP" altLang="en-US"/>
        </a:p>
      </dgm:t>
    </dgm:pt>
    <dgm:pt modelId="{E75D4B00-59C3-4A5A-85D2-0D23445AB281}" type="sibTrans" cxnId="{0971286F-0623-4984-A4C5-11244AC7A577}">
      <dgm:prSet/>
      <dgm:spPr/>
      <dgm:t>
        <a:bodyPr/>
        <a:lstStyle/>
        <a:p>
          <a:endParaRPr kumimoji="1" lang="ja-JP" altLang="en-US"/>
        </a:p>
      </dgm:t>
    </dgm:pt>
    <dgm:pt modelId="{DDFD7E84-30D1-4F74-BF4F-14F53BD47CE0}">
      <dgm:prSet custT="1"/>
      <dgm:spPr/>
      <dgm:t>
        <a:bodyPr/>
        <a:lstStyle/>
        <a:p>
          <a:r>
            <a:rPr kumimoji="1" lang="ja-JP" altLang="en-US" sz="1800" b="1" dirty="0">
              <a:solidFill>
                <a:srgbClr val="0075BF"/>
              </a:solidFill>
              <a:latin typeface="Meiryo UI" panose="020B0604030504040204" pitchFamily="50" charset="-128"/>
              <a:ea typeface="Meiryo UI" panose="020B0604030504040204" pitchFamily="50" charset="-128"/>
            </a:rPr>
            <a:t>どんなことを目指して</a:t>
          </a:r>
          <a:r>
            <a:rPr kumimoji="1" lang="ja-JP" altLang="en-US" sz="1800" dirty="0">
              <a:latin typeface="Meiryo UI" panose="020B0604030504040204" pitchFamily="50" charset="-128"/>
              <a:ea typeface="Meiryo UI" panose="020B0604030504040204" pitchFamily="50" charset="-128"/>
            </a:rPr>
            <a:t>その支援内容を行いますか？</a:t>
          </a:r>
        </a:p>
      </dgm:t>
    </dgm:pt>
    <dgm:pt modelId="{75E4C4E0-6F0E-46F2-AEC3-2A808B83F074}" type="parTrans" cxnId="{6283E419-9E71-45E6-B67A-7195B7D07909}">
      <dgm:prSet/>
      <dgm:spPr/>
      <dgm:t>
        <a:bodyPr/>
        <a:lstStyle/>
        <a:p>
          <a:endParaRPr kumimoji="1" lang="ja-JP" altLang="en-US"/>
        </a:p>
      </dgm:t>
    </dgm:pt>
    <dgm:pt modelId="{DEA8B59F-176A-484C-B8F4-5221B1EDD8DB}" type="sibTrans" cxnId="{6283E419-9E71-45E6-B67A-7195B7D07909}">
      <dgm:prSet/>
      <dgm:spPr/>
      <dgm:t>
        <a:bodyPr/>
        <a:lstStyle/>
        <a:p>
          <a:endParaRPr kumimoji="1" lang="ja-JP" altLang="en-US"/>
        </a:p>
      </dgm:t>
    </dgm:pt>
    <dgm:pt modelId="{884DDBA8-E4BF-44AC-A151-161CDAB6BE59}">
      <dgm:prSet custT="1"/>
      <dgm:spPr/>
      <dgm:t>
        <a:bodyPr/>
        <a:lstStyle/>
        <a:p>
          <a:r>
            <a:rPr kumimoji="1" lang="ja-JP" altLang="en-US" sz="1800" dirty="0">
              <a:latin typeface="Meiryo UI" panose="020B0604030504040204" pitchFamily="50" charset="-128"/>
              <a:ea typeface="Meiryo UI" panose="020B0604030504040204" pitchFamily="50" charset="-128"/>
            </a:rPr>
            <a:t>その確認のためには</a:t>
          </a:r>
          <a:r>
            <a:rPr kumimoji="1" lang="ja-JP" altLang="en-US" sz="1800" b="1" dirty="0">
              <a:solidFill>
                <a:schemeClr val="accent6"/>
              </a:solidFill>
              <a:latin typeface="Meiryo UI" panose="020B0604030504040204" pitchFamily="50" charset="-128"/>
              <a:ea typeface="Meiryo UI" panose="020B0604030504040204" pitchFamily="50" charset="-128"/>
            </a:rPr>
            <a:t>どんな工夫</a:t>
          </a:r>
          <a:r>
            <a:rPr kumimoji="1" lang="ja-JP" altLang="en-US" sz="1800" dirty="0">
              <a:latin typeface="Meiryo UI" panose="020B0604030504040204" pitchFamily="50" charset="-128"/>
              <a:ea typeface="Meiryo UI" panose="020B0604030504040204" pitchFamily="50" charset="-128"/>
            </a:rPr>
            <a:t>ができそうですか？</a:t>
          </a:r>
        </a:p>
      </dgm:t>
    </dgm:pt>
    <dgm:pt modelId="{8B19BD5B-D557-41D6-B485-14349678E118}" type="parTrans" cxnId="{DA9569FF-C8E2-4DB2-816C-F0D04CE96C07}">
      <dgm:prSet/>
      <dgm:spPr/>
      <dgm:t>
        <a:bodyPr/>
        <a:lstStyle/>
        <a:p>
          <a:endParaRPr kumimoji="1" lang="ja-JP" altLang="en-US"/>
        </a:p>
      </dgm:t>
    </dgm:pt>
    <dgm:pt modelId="{225496FF-FC08-4919-B377-70A86E1C951C}" type="sibTrans" cxnId="{DA9569FF-C8E2-4DB2-816C-F0D04CE96C07}">
      <dgm:prSet/>
      <dgm:spPr/>
      <dgm:t>
        <a:bodyPr/>
        <a:lstStyle/>
        <a:p>
          <a:endParaRPr kumimoji="1" lang="ja-JP" altLang="en-US"/>
        </a:p>
      </dgm:t>
    </dgm:pt>
    <dgm:pt modelId="{DB2B9C17-1D4D-4BB3-AB13-D6183B6AD8B4}">
      <dgm:prSet custT="1"/>
      <dgm:spPr/>
      <dgm:t>
        <a:bodyPr/>
        <a:lstStyle/>
        <a:p>
          <a:r>
            <a:rPr kumimoji="1" lang="ja-JP" altLang="en-US" sz="1800" b="1" dirty="0">
              <a:solidFill>
                <a:schemeClr val="accent6"/>
              </a:solidFill>
              <a:latin typeface="Meiryo UI" panose="020B0604030504040204" pitchFamily="50" charset="-128"/>
              <a:ea typeface="Meiryo UI" panose="020B0604030504040204" pitchFamily="50" charset="-128"/>
            </a:rPr>
            <a:t>誰に何を聞いたら</a:t>
          </a:r>
          <a:r>
            <a:rPr kumimoji="1" lang="ja-JP" altLang="en-US" sz="1800" dirty="0">
              <a:latin typeface="Meiryo UI" panose="020B0604030504040204" pitchFamily="50" charset="-128"/>
              <a:ea typeface="Meiryo UI" panose="020B0604030504040204" pitchFamily="50" charset="-128"/>
            </a:rPr>
            <a:t>、その確認ができそうですか？</a:t>
          </a:r>
        </a:p>
      </dgm:t>
    </dgm:pt>
    <dgm:pt modelId="{8C3B4FF9-70B0-41E2-BF86-AED4E4355A11}" type="parTrans" cxnId="{A3FE2966-D978-46E3-9BD2-19D5C5DB3D24}">
      <dgm:prSet/>
      <dgm:spPr/>
      <dgm:t>
        <a:bodyPr/>
        <a:lstStyle/>
        <a:p>
          <a:endParaRPr kumimoji="1" lang="ja-JP" altLang="en-US"/>
        </a:p>
      </dgm:t>
    </dgm:pt>
    <dgm:pt modelId="{20E28EBC-6975-49ED-B1BB-2EDB2733B1C6}" type="sibTrans" cxnId="{A3FE2966-D978-46E3-9BD2-19D5C5DB3D24}">
      <dgm:prSet/>
      <dgm:spPr/>
      <dgm:t>
        <a:bodyPr/>
        <a:lstStyle/>
        <a:p>
          <a:endParaRPr kumimoji="1" lang="ja-JP" altLang="en-US"/>
        </a:p>
      </dgm:t>
    </dgm:pt>
    <dgm:pt modelId="{047A41A5-5F2C-4296-AF12-AB55B7B42419}" type="pres">
      <dgm:prSet presAssocID="{451B92DF-690E-491E-A246-C34F5CAB153C}" presName="linear" presStyleCnt="0">
        <dgm:presLayoutVars>
          <dgm:animLvl val="lvl"/>
          <dgm:resizeHandles val="exact"/>
        </dgm:presLayoutVars>
      </dgm:prSet>
      <dgm:spPr/>
    </dgm:pt>
    <dgm:pt modelId="{43C4771F-16C3-4ECF-B941-FEBEA0AE3930}" type="pres">
      <dgm:prSet presAssocID="{8EE6D2C3-C845-4654-A5DF-5E44258A83B6}" presName="parentText" presStyleLbl="node1" presStyleIdx="0" presStyleCnt="3" custScaleX="50306" custScaleY="72874" custLinFactNeighborX="-24988">
        <dgm:presLayoutVars>
          <dgm:chMax val="0"/>
          <dgm:bulletEnabled val="1"/>
        </dgm:presLayoutVars>
      </dgm:prSet>
      <dgm:spPr/>
    </dgm:pt>
    <dgm:pt modelId="{275AC409-0D37-4078-9815-CE9148FBD87A}" type="pres">
      <dgm:prSet presAssocID="{8EE6D2C3-C845-4654-A5DF-5E44258A83B6}" presName="childText" presStyleLbl="revTx" presStyleIdx="0" presStyleCnt="3" custScaleY="110696">
        <dgm:presLayoutVars>
          <dgm:bulletEnabled val="1"/>
        </dgm:presLayoutVars>
      </dgm:prSet>
      <dgm:spPr/>
    </dgm:pt>
    <dgm:pt modelId="{776BC858-E779-4222-975F-73A873105B3A}" type="pres">
      <dgm:prSet presAssocID="{7D84CA84-0AA1-43C3-A5EA-FCE116EF5D8A}" presName="parentText" presStyleLbl="node1" presStyleIdx="1" presStyleCnt="3" custScaleX="50306" custScaleY="79186" custLinFactNeighborX="-24988">
        <dgm:presLayoutVars>
          <dgm:chMax val="0"/>
          <dgm:bulletEnabled val="1"/>
        </dgm:presLayoutVars>
      </dgm:prSet>
      <dgm:spPr/>
    </dgm:pt>
    <dgm:pt modelId="{669CB712-AA4E-46A5-AB05-C20187668E7E}" type="pres">
      <dgm:prSet presAssocID="{7D84CA84-0AA1-43C3-A5EA-FCE116EF5D8A}" presName="childText" presStyleLbl="revTx" presStyleIdx="1" presStyleCnt="3" custScaleY="106895">
        <dgm:presLayoutVars>
          <dgm:bulletEnabled val="1"/>
        </dgm:presLayoutVars>
      </dgm:prSet>
      <dgm:spPr/>
    </dgm:pt>
    <dgm:pt modelId="{2BE63107-2259-448F-99DB-DD85FFCECD2D}" type="pres">
      <dgm:prSet presAssocID="{BAB66A8C-7C22-4E78-BEA9-DF1C37B9B139}" presName="parentText" presStyleLbl="node1" presStyleIdx="2" presStyleCnt="3" custScaleX="50306" custScaleY="84135" custLinFactNeighborX="-24988">
        <dgm:presLayoutVars>
          <dgm:chMax val="0"/>
          <dgm:bulletEnabled val="1"/>
        </dgm:presLayoutVars>
      </dgm:prSet>
      <dgm:spPr/>
    </dgm:pt>
    <dgm:pt modelId="{1C8F0054-524F-43A7-9CD2-87FD0EC4DBB4}" type="pres">
      <dgm:prSet presAssocID="{BAB66A8C-7C22-4E78-BEA9-DF1C37B9B139}" presName="childText" presStyleLbl="revTx" presStyleIdx="2" presStyleCnt="3" custScaleY="117548">
        <dgm:presLayoutVars>
          <dgm:bulletEnabled val="1"/>
        </dgm:presLayoutVars>
      </dgm:prSet>
      <dgm:spPr/>
    </dgm:pt>
  </dgm:ptLst>
  <dgm:cxnLst>
    <dgm:cxn modelId="{947D0607-CFC5-40C5-8125-892B01733C6A}" type="presOf" srcId="{451B92DF-690E-491E-A246-C34F5CAB153C}" destId="{047A41A5-5F2C-4296-AF12-AB55B7B42419}" srcOrd="0" destOrd="0" presId="urn:microsoft.com/office/officeart/2005/8/layout/vList2"/>
    <dgm:cxn modelId="{6283E419-9E71-45E6-B67A-7195B7D07909}" srcId="{8EE6D2C3-C845-4654-A5DF-5E44258A83B6}" destId="{DDFD7E84-30D1-4F74-BF4F-14F53BD47CE0}" srcOrd="1" destOrd="0" parTransId="{75E4C4E0-6F0E-46F2-AEC3-2A808B83F074}" sibTransId="{DEA8B59F-176A-484C-B8F4-5221B1EDD8DB}"/>
    <dgm:cxn modelId="{A3FE2966-D978-46E3-9BD2-19D5C5DB3D24}" srcId="{7D84CA84-0AA1-43C3-A5EA-FCE116EF5D8A}" destId="{DB2B9C17-1D4D-4BB3-AB13-D6183B6AD8B4}" srcOrd="2" destOrd="0" parTransId="{8C3B4FF9-70B0-41E2-BF86-AED4E4355A11}" sibTransId="{20E28EBC-6975-49ED-B1BB-2EDB2733B1C6}"/>
    <dgm:cxn modelId="{766A2F6D-3F82-4E7F-8599-278F3C688AA9}" type="presOf" srcId="{3B5FE345-F248-4E36-B989-6D6D8D9F2659}" destId="{1C8F0054-524F-43A7-9CD2-87FD0EC4DBB4}" srcOrd="0" destOrd="0" presId="urn:microsoft.com/office/officeart/2005/8/layout/vList2"/>
    <dgm:cxn modelId="{0971286F-0623-4984-A4C5-11244AC7A577}" srcId="{BAB66A8C-7C22-4E78-BEA9-DF1C37B9B139}" destId="{3B5FE345-F248-4E36-B989-6D6D8D9F2659}" srcOrd="0" destOrd="0" parTransId="{593B7753-C82A-455F-8152-FD3B0A4166C2}" sibTransId="{E75D4B00-59C3-4A5A-85D2-0D23445AB281}"/>
    <dgm:cxn modelId="{6ABC7F7E-0E5A-47C0-8A9F-58B077CE2DC1}" type="presOf" srcId="{8EE6D2C3-C845-4654-A5DF-5E44258A83B6}" destId="{43C4771F-16C3-4ECF-B941-FEBEA0AE3930}" srcOrd="0" destOrd="0" presId="urn:microsoft.com/office/officeart/2005/8/layout/vList2"/>
    <dgm:cxn modelId="{32346688-CCCF-4C57-A390-F300FDE41907}" type="presOf" srcId="{FB586EDE-0F13-41B6-A10C-2D6C852DB4E8}" destId="{275AC409-0D37-4078-9815-CE9148FBD87A}" srcOrd="0" destOrd="0" presId="urn:microsoft.com/office/officeart/2005/8/layout/vList2"/>
    <dgm:cxn modelId="{7B35CA96-03AB-492B-B012-4259CE031F5F}" srcId="{451B92DF-690E-491E-A246-C34F5CAB153C}" destId="{8EE6D2C3-C845-4654-A5DF-5E44258A83B6}" srcOrd="0" destOrd="0" parTransId="{73E4877A-2482-4B26-8673-0E77658576C7}" sibTransId="{4C8C90D9-7288-41D8-AD04-170D8D6C2877}"/>
    <dgm:cxn modelId="{C83DE39F-57F1-4CA9-AACA-52C793495D0A}" srcId="{451B92DF-690E-491E-A246-C34F5CAB153C}" destId="{BAB66A8C-7C22-4E78-BEA9-DF1C37B9B139}" srcOrd="2" destOrd="0" parTransId="{F2C8B030-2621-4DAC-8E98-4C8BE798C52E}" sibTransId="{CC92AAE3-423B-481F-900D-F4E5A28DDB0B}"/>
    <dgm:cxn modelId="{B0B15DA4-427A-418B-9CB7-140BA3B4DD59}" type="presOf" srcId="{BAB66A8C-7C22-4E78-BEA9-DF1C37B9B139}" destId="{2BE63107-2259-448F-99DB-DD85FFCECD2D}" srcOrd="0" destOrd="0" presId="urn:microsoft.com/office/officeart/2005/8/layout/vList2"/>
    <dgm:cxn modelId="{21DA98B5-293E-46D2-A5E5-E2F81770D957}" type="presOf" srcId="{DDFD7E84-30D1-4F74-BF4F-14F53BD47CE0}" destId="{275AC409-0D37-4078-9815-CE9148FBD87A}" srcOrd="0" destOrd="1" presId="urn:microsoft.com/office/officeart/2005/8/layout/vList2"/>
    <dgm:cxn modelId="{B393BEBA-30D6-45BD-A44F-D1509D22438E}" type="presOf" srcId="{DB2B9C17-1D4D-4BB3-AB13-D6183B6AD8B4}" destId="{669CB712-AA4E-46A5-AB05-C20187668E7E}" srcOrd="0" destOrd="2" presId="urn:microsoft.com/office/officeart/2005/8/layout/vList2"/>
    <dgm:cxn modelId="{E16630BE-119F-4E30-89BF-35A3FC8C8011}" srcId="{451B92DF-690E-491E-A246-C34F5CAB153C}" destId="{7D84CA84-0AA1-43C3-A5EA-FCE116EF5D8A}" srcOrd="1" destOrd="0" parTransId="{AD4AF252-F71C-42C9-9236-B497A23712E9}" sibTransId="{CD9AF217-9993-4554-9F95-A081A6C120FF}"/>
    <dgm:cxn modelId="{2F0641C0-98B2-4415-8147-BA4C60A9E238}" type="presOf" srcId="{7D84CA84-0AA1-43C3-A5EA-FCE116EF5D8A}" destId="{776BC858-E779-4222-975F-73A873105B3A}" srcOrd="0" destOrd="0" presId="urn:microsoft.com/office/officeart/2005/8/layout/vList2"/>
    <dgm:cxn modelId="{C8524EC0-3910-4CDD-8150-BF2174E6BD6D}" srcId="{8EE6D2C3-C845-4654-A5DF-5E44258A83B6}" destId="{FB586EDE-0F13-41B6-A10C-2D6C852DB4E8}" srcOrd="0" destOrd="0" parTransId="{9AF8D788-EFD0-4937-8419-137CAC4840C9}" sibTransId="{BBE83990-677A-4DF8-9C75-86EA4CF35B7F}"/>
    <dgm:cxn modelId="{C5DBF0DA-C58C-4E77-A0C8-F5DBCA3C1C85}" srcId="{7D84CA84-0AA1-43C3-A5EA-FCE116EF5D8A}" destId="{6128467C-4DE6-48B1-8E0D-995D8048396A}" srcOrd="0" destOrd="0" parTransId="{88888130-9967-4247-9496-84CA78855180}" sibTransId="{2EB13447-612E-4CDD-A36B-2168A73D9CB2}"/>
    <dgm:cxn modelId="{B84DF2E7-7A6F-4225-8F55-EF67049AD9B4}" type="presOf" srcId="{884DDBA8-E4BF-44AC-A151-161CDAB6BE59}" destId="{669CB712-AA4E-46A5-AB05-C20187668E7E}" srcOrd="0" destOrd="1" presId="urn:microsoft.com/office/officeart/2005/8/layout/vList2"/>
    <dgm:cxn modelId="{CB25C6ED-FA8F-4F82-83FB-E51A5B1DD6C1}" type="presOf" srcId="{6128467C-4DE6-48B1-8E0D-995D8048396A}" destId="{669CB712-AA4E-46A5-AB05-C20187668E7E}" srcOrd="0" destOrd="0" presId="urn:microsoft.com/office/officeart/2005/8/layout/vList2"/>
    <dgm:cxn modelId="{DA9569FF-C8E2-4DB2-816C-F0D04CE96C07}" srcId="{7D84CA84-0AA1-43C3-A5EA-FCE116EF5D8A}" destId="{884DDBA8-E4BF-44AC-A151-161CDAB6BE59}" srcOrd="1" destOrd="0" parTransId="{8B19BD5B-D557-41D6-B485-14349678E118}" sibTransId="{225496FF-FC08-4919-B377-70A86E1C951C}"/>
    <dgm:cxn modelId="{4C72E947-5649-4BE6-8C01-B95AE5E0A1D5}" type="presParOf" srcId="{047A41A5-5F2C-4296-AF12-AB55B7B42419}" destId="{43C4771F-16C3-4ECF-B941-FEBEA0AE3930}" srcOrd="0" destOrd="0" presId="urn:microsoft.com/office/officeart/2005/8/layout/vList2"/>
    <dgm:cxn modelId="{D1298A93-7E84-4ED1-B1B7-C7DF22AFABF6}" type="presParOf" srcId="{047A41A5-5F2C-4296-AF12-AB55B7B42419}" destId="{275AC409-0D37-4078-9815-CE9148FBD87A}" srcOrd="1" destOrd="0" presId="urn:microsoft.com/office/officeart/2005/8/layout/vList2"/>
    <dgm:cxn modelId="{220CCAAC-E045-4E04-8B0F-F88C2E3F6717}" type="presParOf" srcId="{047A41A5-5F2C-4296-AF12-AB55B7B42419}" destId="{776BC858-E779-4222-975F-73A873105B3A}" srcOrd="2" destOrd="0" presId="urn:microsoft.com/office/officeart/2005/8/layout/vList2"/>
    <dgm:cxn modelId="{9C7E77F7-001E-4223-ACD9-45217E1648CC}" type="presParOf" srcId="{047A41A5-5F2C-4296-AF12-AB55B7B42419}" destId="{669CB712-AA4E-46A5-AB05-C20187668E7E}" srcOrd="3" destOrd="0" presId="urn:microsoft.com/office/officeart/2005/8/layout/vList2"/>
    <dgm:cxn modelId="{3FEA6473-A967-450B-A69E-25B5D8CDC415}" type="presParOf" srcId="{047A41A5-5F2C-4296-AF12-AB55B7B42419}" destId="{2BE63107-2259-448F-99DB-DD85FFCECD2D}" srcOrd="4" destOrd="0" presId="urn:microsoft.com/office/officeart/2005/8/layout/vList2"/>
    <dgm:cxn modelId="{B23F2A21-2AC5-4494-A4A1-282842126DBE}" type="presParOf" srcId="{047A41A5-5F2C-4296-AF12-AB55B7B42419}" destId="{1C8F0054-524F-43A7-9CD2-87FD0EC4DBB4}"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C4771F-16C3-4ECF-B941-FEBEA0AE3930}">
      <dsp:nvSpPr>
        <dsp:cNvPr id="0" name=""/>
        <dsp:cNvSpPr/>
      </dsp:nvSpPr>
      <dsp:spPr>
        <a:xfrm>
          <a:off x="0" y="39107"/>
          <a:ext cx="4532108" cy="504754"/>
        </a:xfrm>
        <a:prstGeom prst="roundRect">
          <a:avLst/>
        </a:prstGeom>
        <a:solidFill>
          <a:srgbClr val="0075B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kumimoji="1" lang="ja-JP" altLang="en-US" sz="1800" b="1" kern="1200" dirty="0">
              <a:latin typeface="Meiryo UI" panose="020B0604030504040204" pitchFamily="50" charset="-128"/>
              <a:ea typeface="Meiryo UI" panose="020B0604030504040204" pitchFamily="50" charset="-128"/>
            </a:rPr>
            <a:t>その支援内容を検討する理由</a:t>
          </a:r>
        </a:p>
      </dsp:txBody>
      <dsp:txXfrm>
        <a:off x="24640" y="63747"/>
        <a:ext cx="4482828" cy="455474"/>
      </dsp:txXfrm>
    </dsp:sp>
    <dsp:sp modelId="{275AC409-0D37-4078-9815-CE9148FBD87A}">
      <dsp:nvSpPr>
        <dsp:cNvPr id="0" name=""/>
        <dsp:cNvSpPr/>
      </dsp:nvSpPr>
      <dsp:spPr>
        <a:xfrm>
          <a:off x="0" y="543862"/>
          <a:ext cx="9009081" cy="911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038" tIns="22860" rIns="128016" bIns="22860" numCol="1" spcCol="1270" anchor="t" anchorCtr="0">
          <a:noAutofit/>
        </a:bodyPr>
        <a:lstStyle/>
        <a:p>
          <a:pPr marL="171450" lvl="1" indent="-171450" algn="l" defTabSz="800100">
            <a:lnSpc>
              <a:spcPct val="90000"/>
            </a:lnSpc>
            <a:spcBef>
              <a:spcPct val="0"/>
            </a:spcBef>
            <a:spcAft>
              <a:spcPct val="20000"/>
            </a:spcAft>
            <a:buChar char="•"/>
          </a:pPr>
          <a:r>
            <a:rPr kumimoji="1" lang="ja-JP" altLang="en-US" sz="1800" kern="1200" dirty="0">
              <a:latin typeface="Meiryo UI" panose="020B0604030504040204" pitchFamily="50" charset="-128"/>
              <a:ea typeface="Meiryo UI" panose="020B0604030504040204" pitchFamily="50" charset="-128"/>
            </a:rPr>
            <a:t>支援内容では</a:t>
          </a:r>
          <a:r>
            <a:rPr kumimoji="1" lang="ja-JP" altLang="en-US" sz="1800" b="1" kern="1200" dirty="0">
              <a:solidFill>
                <a:srgbClr val="0075BF"/>
              </a:solidFill>
              <a:latin typeface="Meiryo UI" panose="020B0604030504040204" pitchFamily="50" charset="-128"/>
              <a:ea typeface="Meiryo UI" panose="020B0604030504040204" pitchFamily="50" charset="-128"/>
            </a:rPr>
            <a:t>どの項目が該当</a:t>
          </a:r>
          <a:r>
            <a:rPr kumimoji="1" lang="ja-JP" altLang="en-US" sz="1800" kern="1200" dirty="0">
              <a:latin typeface="Meiryo UI" panose="020B0604030504040204" pitchFamily="50" charset="-128"/>
              <a:ea typeface="Meiryo UI" panose="020B0604030504040204" pitchFamily="50" charset="-128"/>
            </a:rPr>
            <a:t>しそうですか？</a:t>
          </a:r>
        </a:p>
        <a:p>
          <a:pPr marL="171450" lvl="1" indent="-171450" algn="l" defTabSz="800100">
            <a:lnSpc>
              <a:spcPct val="90000"/>
            </a:lnSpc>
            <a:spcBef>
              <a:spcPct val="0"/>
            </a:spcBef>
            <a:spcAft>
              <a:spcPct val="20000"/>
            </a:spcAft>
            <a:buChar char="•"/>
          </a:pPr>
          <a:r>
            <a:rPr kumimoji="1" lang="ja-JP" altLang="en-US" sz="1800" b="1" kern="1200" dirty="0">
              <a:solidFill>
                <a:srgbClr val="0075BF"/>
              </a:solidFill>
              <a:latin typeface="Meiryo UI" panose="020B0604030504040204" pitchFamily="50" charset="-128"/>
              <a:ea typeface="Meiryo UI" panose="020B0604030504040204" pitchFamily="50" charset="-128"/>
            </a:rPr>
            <a:t>どんなことを目指して</a:t>
          </a:r>
          <a:r>
            <a:rPr kumimoji="1" lang="ja-JP" altLang="en-US" sz="1800" kern="1200" dirty="0">
              <a:latin typeface="Meiryo UI" panose="020B0604030504040204" pitchFamily="50" charset="-128"/>
              <a:ea typeface="Meiryo UI" panose="020B0604030504040204" pitchFamily="50" charset="-128"/>
            </a:rPr>
            <a:t>その支援内容を行いますか？</a:t>
          </a:r>
        </a:p>
      </dsp:txBody>
      <dsp:txXfrm>
        <a:off x="0" y="543862"/>
        <a:ext cx="9009081" cy="911407"/>
      </dsp:txXfrm>
    </dsp:sp>
    <dsp:sp modelId="{776BC858-E779-4222-975F-73A873105B3A}">
      <dsp:nvSpPr>
        <dsp:cNvPr id="0" name=""/>
        <dsp:cNvSpPr/>
      </dsp:nvSpPr>
      <dsp:spPr>
        <a:xfrm>
          <a:off x="0" y="1455269"/>
          <a:ext cx="4532108" cy="548473"/>
        </a:xfrm>
        <a:prstGeom prst="roundRect">
          <a:avLst/>
        </a:prstGeom>
        <a:solidFill>
          <a:schemeClr val="accent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kumimoji="1" lang="ja-JP" altLang="en-US" sz="1800" b="1" kern="1200" dirty="0">
              <a:latin typeface="Meiryo UI" panose="020B0604030504040204" pitchFamily="50" charset="-128"/>
              <a:ea typeface="Meiryo UI" panose="020B0604030504040204" pitchFamily="50" charset="-128"/>
            </a:rPr>
            <a:t>情報収集の工夫</a:t>
          </a:r>
        </a:p>
      </dsp:txBody>
      <dsp:txXfrm>
        <a:off x="26774" y="1482043"/>
        <a:ext cx="4478560" cy="494925"/>
      </dsp:txXfrm>
    </dsp:sp>
    <dsp:sp modelId="{669CB712-AA4E-46A5-AB05-C20187668E7E}">
      <dsp:nvSpPr>
        <dsp:cNvPr id="0" name=""/>
        <dsp:cNvSpPr/>
      </dsp:nvSpPr>
      <dsp:spPr>
        <a:xfrm>
          <a:off x="0" y="2003743"/>
          <a:ext cx="9009081" cy="1309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038" tIns="22860" rIns="128016" bIns="22860" numCol="1" spcCol="1270" anchor="t" anchorCtr="0">
          <a:noAutofit/>
        </a:bodyPr>
        <a:lstStyle/>
        <a:p>
          <a:pPr marL="171450" lvl="1" indent="-171450" algn="l" defTabSz="800100">
            <a:lnSpc>
              <a:spcPct val="90000"/>
            </a:lnSpc>
            <a:spcBef>
              <a:spcPct val="0"/>
            </a:spcBef>
            <a:spcAft>
              <a:spcPct val="20000"/>
            </a:spcAft>
            <a:buChar char="•"/>
          </a:pPr>
          <a:r>
            <a:rPr kumimoji="1" lang="ja-JP" altLang="en-US" sz="1800" b="1" kern="1200" dirty="0">
              <a:solidFill>
                <a:schemeClr val="accent6"/>
              </a:solidFill>
              <a:latin typeface="Meiryo UI" panose="020B0604030504040204" pitchFamily="50" charset="-128"/>
              <a:ea typeface="Meiryo UI" panose="020B0604030504040204" pitchFamily="50" charset="-128"/>
            </a:rPr>
            <a:t>情報収集が漏れている項目</a:t>
          </a:r>
          <a:r>
            <a:rPr kumimoji="1" lang="ja-JP" altLang="en-US" sz="1800" kern="1200" dirty="0">
              <a:latin typeface="Meiryo UI" panose="020B0604030504040204" pitchFamily="50" charset="-128"/>
              <a:ea typeface="Meiryo UI" panose="020B0604030504040204" pitchFamily="50" charset="-128"/>
            </a:rPr>
            <a:t>はないですか？</a:t>
          </a:r>
        </a:p>
        <a:p>
          <a:pPr marL="171450" lvl="1" indent="-171450" algn="l" defTabSz="800100">
            <a:lnSpc>
              <a:spcPct val="90000"/>
            </a:lnSpc>
            <a:spcBef>
              <a:spcPct val="0"/>
            </a:spcBef>
            <a:spcAft>
              <a:spcPct val="20000"/>
            </a:spcAft>
            <a:buChar char="•"/>
          </a:pPr>
          <a:r>
            <a:rPr kumimoji="1" lang="ja-JP" altLang="en-US" sz="1800" kern="1200" dirty="0">
              <a:latin typeface="Meiryo UI" panose="020B0604030504040204" pitchFamily="50" charset="-128"/>
              <a:ea typeface="Meiryo UI" panose="020B0604030504040204" pitchFamily="50" charset="-128"/>
            </a:rPr>
            <a:t>その確認のためには</a:t>
          </a:r>
          <a:r>
            <a:rPr kumimoji="1" lang="ja-JP" altLang="en-US" sz="1800" b="1" kern="1200" dirty="0">
              <a:solidFill>
                <a:schemeClr val="accent6"/>
              </a:solidFill>
              <a:latin typeface="Meiryo UI" panose="020B0604030504040204" pitchFamily="50" charset="-128"/>
              <a:ea typeface="Meiryo UI" panose="020B0604030504040204" pitchFamily="50" charset="-128"/>
            </a:rPr>
            <a:t>どんな工夫</a:t>
          </a:r>
          <a:r>
            <a:rPr kumimoji="1" lang="ja-JP" altLang="en-US" sz="1800" kern="1200" dirty="0">
              <a:latin typeface="Meiryo UI" panose="020B0604030504040204" pitchFamily="50" charset="-128"/>
              <a:ea typeface="Meiryo UI" panose="020B0604030504040204" pitchFamily="50" charset="-128"/>
            </a:rPr>
            <a:t>ができそうですか？</a:t>
          </a:r>
        </a:p>
        <a:p>
          <a:pPr marL="171450" lvl="1" indent="-171450" algn="l" defTabSz="800100">
            <a:lnSpc>
              <a:spcPct val="90000"/>
            </a:lnSpc>
            <a:spcBef>
              <a:spcPct val="0"/>
            </a:spcBef>
            <a:spcAft>
              <a:spcPct val="20000"/>
            </a:spcAft>
            <a:buChar char="•"/>
          </a:pPr>
          <a:r>
            <a:rPr kumimoji="1" lang="ja-JP" altLang="en-US" sz="1800" b="1" kern="1200" dirty="0">
              <a:solidFill>
                <a:schemeClr val="accent6"/>
              </a:solidFill>
              <a:latin typeface="Meiryo UI" panose="020B0604030504040204" pitchFamily="50" charset="-128"/>
              <a:ea typeface="Meiryo UI" panose="020B0604030504040204" pitchFamily="50" charset="-128"/>
            </a:rPr>
            <a:t>誰に何を聞いたら</a:t>
          </a:r>
          <a:r>
            <a:rPr kumimoji="1" lang="ja-JP" altLang="en-US" sz="1800" kern="1200" dirty="0">
              <a:latin typeface="Meiryo UI" panose="020B0604030504040204" pitchFamily="50" charset="-128"/>
              <a:ea typeface="Meiryo UI" panose="020B0604030504040204" pitchFamily="50" charset="-128"/>
            </a:rPr>
            <a:t>、その確認ができそうですか？</a:t>
          </a:r>
        </a:p>
      </dsp:txBody>
      <dsp:txXfrm>
        <a:off x="0" y="2003743"/>
        <a:ext cx="9009081" cy="1309934"/>
      </dsp:txXfrm>
    </dsp:sp>
    <dsp:sp modelId="{2BE63107-2259-448F-99DB-DD85FFCECD2D}">
      <dsp:nvSpPr>
        <dsp:cNvPr id="0" name=""/>
        <dsp:cNvSpPr/>
      </dsp:nvSpPr>
      <dsp:spPr>
        <a:xfrm>
          <a:off x="0" y="3313677"/>
          <a:ext cx="4532108" cy="582752"/>
        </a:xfrm>
        <a:prstGeom prst="roundRect">
          <a:avLst/>
        </a:prstGeom>
        <a:solidFill>
          <a:srgbClr val="F271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kumimoji="1" lang="ja-JP" altLang="en-US" sz="1800" b="1" kern="1200" dirty="0">
              <a:latin typeface="Meiryo UI" panose="020B0604030504040204" pitchFamily="50" charset="-128"/>
              <a:ea typeface="Meiryo UI" panose="020B0604030504040204" pitchFamily="50" charset="-128"/>
            </a:rPr>
            <a:t>個別化のアイデア</a:t>
          </a:r>
        </a:p>
      </dsp:txBody>
      <dsp:txXfrm>
        <a:off x="28448" y="3342125"/>
        <a:ext cx="4475212" cy="525856"/>
      </dsp:txXfrm>
    </dsp:sp>
    <dsp:sp modelId="{1C8F0054-524F-43A7-9CD2-87FD0EC4DBB4}">
      <dsp:nvSpPr>
        <dsp:cNvPr id="0" name=""/>
        <dsp:cNvSpPr/>
      </dsp:nvSpPr>
      <dsp:spPr>
        <a:xfrm>
          <a:off x="0" y="3896430"/>
          <a:ext cx="9009081" cy="72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038" tIns="22860" rIns="128016" bIns="22860" numCol="1" spcCol="1270" anchor="t" anchorCtr="0">
          <a:noAutofit/>
        </a:bodyPr>
        <a:lstStyle/>
        <a:p>
          <a:pPr marL="171450" lvl="1" indent="-171450" algn="l" defTabSz="800100">
            <a:lnSpc>
              <a:spcPct val="90000"/>
            </a:lnSpc>
            <a:spcBef>
              <a:spcPct val="0"/>
            </a:spcBef>
            <a:spcAft>
              <a:spcPct val="20000"/>
            </a:spcAft>
            <a:buChar char="•"/>
          </a:pPr>
          <a:r>
            <a:rPr kumimoji="1" lang="ja-JP" altLang="en-US" sz="1800" b="1" kern="1200" dirty="0">
              <a:solidFill>
                <a:srgbClr val="F2715C"/>
              </a:solidFill>
              <a:latin typeface="Meiryo UI" panose="020B0604030504040204" pitchFamily="50" charset="-128"/>
              <a:ea typeface="Meiryo UI" panose="020B0604030504040204" pitchFamily="50" charset="-128"/>
            </a:rPr>
            <a:t>この利用者の場合（個別化）</a:t>
          </a:r>
          <a:r>
            <a:rPr kumimoji="1" lang="ja-JP" altLang="en-US" sz="1800" kern="1200" dirty="0">
              <a:latin typeface="Meiryo UI" panose="020B0604030504040204" pitchFamily="50" charset="-128"/>
              <a:ea typeface="Meiryo UI" panose="020B0604030504040204" pitchFamily="50" charset="-128"/>
            </a:rPr>
            <a:t>には、～～～といった</a:t>
          </a:r>
          <a:r>
            <a:rPr kumimoji="1" lang="ja-JP" altLang="en-US" sz="1800" b="1" kern="1200" dirty="0">
              <a:solidFill>
                <a:srgbClr val="F2715C"/>
              </a:solidFill>
              <a:latin typeface="Meiryo UI" panose="020B0604030504040204" pitchFamily="50" charset="-128"/>
              <a:ea typeface="Meiryo UI" panose="020B0604030504040204" pitchFamily="50" charset="-128"/>
            </a:rPr>
            <a:t>方法も効果がありそう</a:t>
          </a:r>
          <a:r>
            <a:rPr kumimoji="1" lang="ja-JP" altLang="en-US" sz="1800" kern="1200" dirty="0">
              <a:latin typeface="Meiryo UI" panose="020B0604030504040204" pitchFamily="50" charset="-128"/>
              <a:ea typeface="Meiryo UI" panose="020B0604030504040204" pitchFamily="50" charset="-128"/>
            </a:rPr>
            <a:t>ですね。</a:t>
          </a:r>
        </a:p>
      </dsp:txBody>
      <dsp:txXfrm>
        <a:off x="0" y="3896430"/>
        <a:ext cx="9009081" cy="7202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C4771F-16C3-4ECF-B941-FEBEA0AE3930}">
      <dsp:nvSpPr>
        <dsp:cNvPr id="0" name=""/>
        <dsp:cNvSpPr/>
      </dsp:nvSpPr>
      <dsp:spPr>
        <a:xfrm>
          <a:off x="0" y="39107"/>
          <a:ext cx="4532108" cy="504754"/>
        </a:xfrm>
        <a:prstGeom prst="roundRect">
          <a:avLst/>
        </a:prstGeom>
        <a:solidFill>
          <a:srgbClr val="0075B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kumimoji="1" lang="ja-JP" altLang="en-US" sz="1800" b="1" kern="1200" dirty="0">
              <a:latin typeface="Meiryo UI" panose="020B0604030504040204" pitchFamily="50" charset="-128"/>
              <a:ea typeface="Meiryo UI" panose="020B0604030504040204" pitchFamily="50" charset="-128"/>
            </a:rPr>
            <a:t>その支援内容を検討する理由</a:t>
          </a:r>
        </a:p>
      </dsp:txBody>
      <dsp:txXfrm>
        <a:off x="24640" y="63747"/>
        <a:ext cx="4482828" cy="455474"/>
      </dsp:txXfrm>
    </dsp:sp>
    <dsp:sp modelId="{275AC409-0D37-4078-9815-CE9148FBD87A}">
      <dsp:nvSpPr>
        <dsp:cNvPr id="0" name=""/>
        <dsp:cNvSpPr/>
      </dsp:nvSpPr>
      <dsp:spPr>
        <a:xfrm>
          <a:off x="0" y="543862"/>
          <a:ext cx="9009081" cy="911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038" tIns="22860" rIns="128016" bIns="22860" numCol="1" spcCol="1270" anchor="t" anchorCtr="0">
          <a:noAutofit/>
        </a:bodyPr>
        <a:lstStyle/>
        <a:p>
          <a:pPr marL="171450" lvl="1" indent="-171450" algn="l" defTabSz="800100">
            <a:lnSpc>
              <a:spcPct val="90000"/>
            </a:lnSpc>
            <a:spcBef>
              <a:spcPct val="0"/>
            </a:spcBef>
            <a:spcAft>
              <a:spcPct val="20000"/>
            </a:spcAft>
            <a:buChar char="•"/>
          </a:pPr>
          <a:r>
            <a:rPr kumimoji="1" lang="ja-JP" altLang="en-US" sz="1800" kern="1200" dirty="0">
              <a:latin typeface="Meiryo UI" panose="020B0604030504040204" pitchFamily="50" charset="-128"/>
              <a:ea typeface="Meiryo UI" panose="020B0604030504040204" pitchFamily="50" charset="-128"/>
            </a:rPr>
            <a:t>支援内容では</a:t>
          </a:r>
          <a:r>
            <a:rPr kumimoji="1" lang="ja-JP" altLang="en-US" sz="1800" b="1" kern="1200" dirty="0">
              <a:solidFill>
                <a:srgbClr val="0075BF"/>
              </a:solidFill>
              <a:latin typeface="Meiryo UI" panose="020B0604030504040204" pitchFamily="50" charset="-128"/>
              <a:ea typeface="Meiryo UI" panose="020B0604030504040204" pitchFamily="50" charset="-128"/>
            </a:rPr>
            <a:t>どの項目が該当</a:t>
          </a:r>
          <a:r>
            <a:rPr kumimoji="1" lang="ja-JP" altLang="en-US" sz="1800" kern="1200" dirty="0">
              <a:latin typeface="Meiryo UI" panose="020B0604030504040204" pitchFamily="50" charset="-128"/>
              <a:ea typeface="Meiryo UI" panose="020B0604030504040204" pitchFamily="50" charset="-128"/>
            </a:rPr>
            <a:t>しそうですか？</a:t>
          </a:r>
        </a:p>
        <a:p>
          <a:pPr marL="171450" lvl="1" indent="-171450" algn="l" defTabSz="800100">
            <a:lnSpc>
              <a:spcPct val="90000"/>
            </a:lnSpc>
            <a:spcBef>
              <a:spcPct val="0"/>
            </a:spcBef>
            <a:spcAft>
              <a:spcPct val="20000"/>
            </a:spcAft>
            <a:buChar char="•"/>
          </a:pPr>
          <a:r>
            <a:rPr kumimoji="1" lang="ja-JP" altLang="en-US" sz="1800" b="1" kern="1200" dirty="0">
              <a:solidFill>
                <a:srgbClr val="0075BF"/>
              </a:solidFill>
              <a:latin typeface="Meiryo UI" panose="020B0604030504040204" pitchFamily="50" charset="-128"/>
              <a:ea typeface="Meiryo UI" panose="020B0604030504040204" pitchFamily="50" charset="-128"/>
            </a:rPr>
            <a:t>どんなことを目指して</a:t>
          </a:r>
          <a:r>
            <a:rPr kumimoji="1" lang="ja-JP" altLang="en-US" sz="1800" kern="1200" dirty="0">
              <a:latin typeface="Meiryo UI" panose="020B0604030504040204" pitchFamily="50" charset="-128"/>
              <a:ea typeface="Meiryo UI" panose="020B0604030504040204" pitchFamily="50" charset="-128"/>
            </a:rPr>
            <a:t>その支援内容を行いますか？</a:t>
          </a:r>
        </a:p>
      </dsp:txBody>
      <dsp:txXfrm>
        <a:off x="0" y="543862"/>
        <a:ext cx="9009081" cy="911407"/>
      </dsp:txXfrm>
    </dsp:sp>
    <dsp:sp modelId="{776BC858-E779-4222-975F-73A873105B3A}">
      <dsp:nvSpPr>
        <dsp:cNvPr id="0" name=""/>
        <dsp:cNvSpPr/>
      </dsp:nvSpPr>
      <dsp:spPr>
        <a:xfrm>
          <a:off x="0" y="1455269"/>
          <a:ext cx="4532108" cy="548473"/>
        </a:xfrm>
        <a:prstGeom prst="roundRect">
          <a:avLst/>
        </a:prstGeom>
        <a:solidFill>
          <a:schemeClr val="accent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kumimoji="1" lang="ja-JP" altLang="en-US" sz="1800" b="1" kern="1200" dirty="0">
              <a:latin typeface="Meiryo UI" panose="020B0604030504040204" pitchFamily="50" charset="-128"/>
              <a:ea typeface="Meiryo UI" panose="020B0604030504040204" pitchFamily="50" charset="-128"/>
            </a:rPr>
            <a:t>情報収集の工夫</a:t>
          </a:r>
        </a:p>
      </dsp:txBody>
      <dsp:txXfrm>
        <a:off x="26774" y="1482043"/>
        <a:ext cx="4478560" cy="494925"/>
      </dsp:txXfrm>
    </dsp:sp>
    <dsp:sp modelId="{669CB712-AA4E-46A5-AB05-C20187668E7E}">
      <dsp:nvSpPr>
        <dsp:cNvPr id="0" name=""/>
        <dsp:cNvSpPr/>
      </dsp:nvSpPr>
      <dsp:spPr>
        <a:xfrm>
          <a:off x="0" y="2003743"/>
          <a:ext cx="9009081" cy="1309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038" tIns="22860" rIns="128016" bIns="22860" numCol="1" spcCol="1270" anchor="t" anchorCtr="0">
          <a:noAutofit/>
        </a:bodyPr>
        <a:lstStyle/>
        <a:p>
          <a:pPr marL="171450" lvl="1" indent="-171450" algn="l" defTabSz="800100">
            <a:lnSpc>
              <a:spcPct val="90000"/>
            </a:lnSpc>
            <a:spcBef>
              <a:spcPct val="0"/>
            </a:spcBef>
            <a:spcAft>
              <a:spcPct val="20000"/>
            </a:spcAft>
            <a:buChar char="•"/>
          </a:pPr>
          <a:r>
            <a:rPr kumimoji="1" lang="ja-JP" altLang="en-US" sz="1800" b="1" kern="1200" dirty="0">
              <a:solidFill>
                <a:schemeClr val="accent6"/>
              </a:solidFill>
              <a:latin typeface="Meiryo UI" panose="020B0604030504040204" pitchFamily="50" charset="-128"/>
              <a:ea typeface="Meiryo UI" panose="020B0604030504040204" pitchFamily="50" charset="-128"/>
            </a:rPr>
            <a:t>情報収集が漏れている項目</a:t>
          </a:r>
          <a:r>
            <a:rPr kumimoji="1" lang="ja-JP" altLang="en-US" sz="1800" kern="1200" dirty="0">
              <a:latin typeface="Meiryo UI" panose="020B0604030504040204" pitchFamily="50" charset="-128"/>
              <a:ea typeface="Meiryo UI" panose="020B0604030504040204" pitchFamily="50" charset="-128"/>
            </a:rPr>
            <a:t>はないですか？</a:t>
          </a:r>
        </a:p>
        <a:p>
          <a:pPr marL="171450" lvl="1" indent="-171450" algn="l" defTabSz="800100">
            <a:lnSpc>
              <a:spcPct val="90000"/>
            </a:lnSpc>
            <a:spcBef>
              <a:spcPct val="0"/>
            </a:spcBef>
            <a:spcAft>
              <a:spcPct val="20000"/>
            </a:spcAft>
            <a:buChar char="•"/>
          </a:pPr>
          <a:r>
            <a:rPr kumimoji="1" lang="ja-JP" altLang="en-US" sz="1800" kern="1200" dirty="0">
              <a:latin typeface="Meiryo UI" panose="020B0604030504040204" pitchFamily="50" charset="-128"/>
              <a:ea typeface="Meiryo UI" panose="020B0604030504040204" pitchFamily="50" charset="-128"/>
            </a:rPr>
            <a:t>その確認のためには</a:t>
          </a:r>
          <a:r>
            <a:rPr kumimoji="1" lang="ja-JP" altLang="en-US" sz="1800" b="1" kern="1200" dirty="0">
              <a:solidFill>
                <a:schemeClr val="accent6"/>
              </a:solidFill>
              <a:latin typeface="Meiryo UI" panose="020B0604030504040204" pitchFamily="50" charset="-128"/>
              <a:ea typeface="Meiryo UI" panose="020B0604030504040204" pitchFamily="50" charset="-128"/>
            </a:rPr>
            <a:t>どんな工夫</a:t>
          </a:r>
          <a:r>
            <a:rPr kumimoji="1" lang="ja-JP" altLang="en-US" sz="1800" kern="1200" dirty="0">
              <a:latin typeface="Meiryo UI" panose="020B0604030504040204" pitchFamily="50" charset="-128"/>
              <a:ea typeface="Meiryo UI" panose="020B0604030504040204" pitchFamily="50" charset="-128"/>
            </a:rPr>
            <a:t>ができそうですか？</a:t>
          </a:r>
        </a:p>
        <a:p>
          <a:pPr marL="171450" lvl="1" indent="-171450" algn="l" defTabSz="800100">
            <a:lnSpc>
              <a:spcPct val="90000"/>
            </a:lnSpc>
            <a:spcBef>
              <a:spcPct val="0"/>
            </a:spcBef>
            <a:spcAft>
              <a:spcPct val="20000"/>
            </a:spcAft>
            <a:buChar char="•"/>
          </a:pPr>
          <a:r>
            <a:rPr kumimoji="1" lang="ja-JP" altLang="en-US" sz="1800" b="1" kern="1200" dirty="0">
              <a:solidFill>
                <a:schemeClr val="accent6"/>
              </a:solidFill>
              <a:latin typeface="Meiryo UI" panose="020B0604030504040204" pitchFamily="50" charset="-128"/>
              <a:ea typeface="Meiryo UI" panose="020B0604030504040204" pitchFamily="50" charset="-128"/>
            </a:rPr>
            <a:t>誰に何を聞いたら</a:t>
          </a:r>
          <a:r>
            <a:rPr kumimoji="1" lang="ja-JP" altLang="en-US" sz="1800" kern="1200" dirty="0">
              <a:latin typeface="Meiryo UI" panose="020B0604030504040204" pitchFamily="50" charset="-128"/>
              <a:ea typeface="Meiryo UI" panose="020B0604030504040204" pitchFamily="50" charset="-128"/>
            </a:rPr>
            <a:t>、その確認ができそうですか？</a:t>
          </a:r>
        </a:p>
      </dsp:txBody>
      <dsp:txXfrm>
        <a:off x="0" y="2003743"/>
        <a:ext cx="9009081" cy="1309934"/>
      </dsp:txXfrm>
    </dsp:sp>
    <dsp:sp modelId="{2BE63107-2259-448F-99DB-DD85FFCECD2D}">
      <dsp:nvSpPr>
        <dsp:cNvPr id="0" name=""/>
        <dsp:cNvSpPr/>
      </dsp:nvSpPr>
      <dsp:spPr>
        <a:xfrm>
          <a:off x="0" y="3313677"/>
          <a:ext cx="4532108" cy="582752"/>
        </a:xfrm>
        <a:prstGeom prst="roundRect">
          <a:avLst/>
        </a:prstGeom>
        <a:solidFill>
          <a:srgbClr val="F271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kumimoji="1" lang="ja-JP" altLang="en-US" sz="1800" b="1" kern="1200" dirty="0">
              <a:latin typeface="Meiryo UI" panose="020B0604030504040204" pitchFamily="50" charset="-128"/>
              <a:ea typeface="Meiryo UI" panose="020B0604030504040204" pitchFamily="50" charset="-128"/>
            </a:rPr>
            <a:t>個別化のアイデア</a:t>
          </a:r>
        </a:p>
      </dsp:txBody>
      <dsp:txXfrm>
        <a:off x="28448" y="3342125"/>
        <a:ext cx="4475212" cy="525856"/>
      </dsp:txXfrm>
    </dsp:sp>
    <dsp:sp modelId="{1C8F0054-524F-43A7-9CD2-87FD0EC4DBB4}">
      <dsp:nvSpPr>
        <dsp:cNvPr id="0" name=""/>
        <dsp:cNvSpPr/>
      </dsp:nvSpPr>
      <dsp:spPr>
        <a:xfrm>
          <a:off x="0" y="3896430"/>
          <a:ext cx="9009081" cy="72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038" tIns="22860" rIns="128016" bIns="22860" numCol="1" spcCol="1270" anchor="t" anchorCtr="0">
          <a:noAutofit/>
        </a:bodyPr>
        <a:lstStyle/>
        <a:p>
          <a:pPr marL="171450" lvl="1" indent="-171450" algn="l" defTabSz="800100">
            <a:lnSpc>
              <a:spcPct val="90000"/>
            </a:lnSpc>
            <a:spcBef>
              <a:spcPct val="0"/>
            </a:spcBef>
            <a:spcAft>
              <a:spcPct val="20000"/>
            </a:spcAft>
            <a:buChar char="•"/>
          </a:pPr>
          <a:r>
            <a:rPr kumimoji="1" lang="ja-JP" altLang="en-US" sz="1800" b="1" kern="1200" dirty="0">
              <a:solidFill>
                <a:srgbClr val="F2715C"/>
              </a:solidFill>
              <a:latin typeface="Meiryo UI" panose="020B0604030504040204" pitchFamily="50" charset="-128"/>
              <a:ea typeface="Meiryo UI" panose="020B0604030504040204" pitchFamily="50" charset="-128"/>
            </a:rPr>
            <a:t>この利用者の場合（個別化）</a:t>
          </a:r>
          <a:r>
            <a:rPr kumimoji="1" lang="ja-JP" altLang="en-US" sz="1800" kern="1200" dirty="0">
              <a:latin typeface="Meiryo UI" panose="020B0604030504040204" pitchFamily="50" charset="-128"/>
              <a:ea typeface="Meiryo UI" panose="020B0604030504040204" pitchFamily="50" charset="-128"/>
            </a:rPr>
            <a:t>には、～～～といった</a:t>
          </a:r>
          <a:r>
            <a:rPr kumimoji="1" lang="ja-JP" altLang="en-US" sz="1800" b="1" kern="1200" dirty="0">
              <a:solidFill>
                <a:srgbClr val="F2715C"/>
              </a:solidFill>
              <a:latin typeface="Meiryo UI" panose="020B0604030504040204" pitchFamily="50" charset="-128"/>
              <a:ea typeface="Meiryo UI" panose="020B0604030504040204" pitchFamily="50" charset="-128"/>
            </a:rPr>
            <a:t>方法も効果がありそう</a:t>
          </a:r>
          <a:r>
            <a:rPr kumimoji="1" lang="ja-JP" altLang="en-US" sz="1800" kern="1200" dirty="0">
              <a:latin typeface="Meiryo UI" panose="020B0604030504040204" pitchFamily="50" charset="-128"/>
              <a:ea typeface="Meiryo UI" panose="020B0604030504040204" pitchFamily="50" charset="-128"/>
            </a:rPr>
            <a:t>ですね。</a:t>
          </a:r>
        </a:p>
      </dsp:txBody>
      <dsp:txXfrm>
        <a:off x="0" y="3896430"/>
        <a:ext cx="9009081" cy="7202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0F9F3115-2200-4A6F-9029-E985F0F7058B}" type="datetimeFigureOut">
              <a:rPr kumimoji="1" lang="ja-JP" altLang="en-US" smtClean="0"/>
              <a:t>2024/5/22</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FD55E990-E87E-4375-9894-917E5C48D254}" type="slidenum">
              <a:rPr kumimoji="1" lang="ja-JP" altLang="en-US" smtClean="0"/>
              <a:t>‹#›</a:t>
            </a:fld>
            <a:endParaRPr kumimoji="1" lang="ja-JP" altLang="en-US"/>
          </a:p>
        </p:txBody>
      </p:sp>
    </p:spTree>
    <p:extLst>
      <p:ext uri="{BB962C8B-B14F-4D97-AF65-F5344CB8AC3E}">
        <p14:creationId xmlns:p14="http://schemas.microsoft.com/office/powerpoint/2010/main" val="348480352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FD55E990-E87E-4375-9894-917E5C48D254}" type="slidenum">
              <a:rPr kumimoji="1" lang="ja-JP" altLang="en-US" smtClean="0"/>
              <a:t>31</a:t>
            </a:fld>
            <a:endParaRPr kumimoji="1" lang="ja-JP" altLang="en-US"/>
          </a:p>
        </p:txBody>
      </p:sp>
    </p:spTree>
    <p:extLst>
      <p:ext uri="{BB962C8B-B14F-4D97-AF65-F5344CB8AC3E}">
        <p14:creationId xmlns:p14="http://schemas.microsoft.com/office/powerpoint/2010/main" val="3437637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FD55E990-E87E-4375-9894-917E5C48D254}" type="slidenum">
              <a:rPr kumimoji="1" lang="ja-JP" altLang="en-US" smtClean="0"/>
              <a:t>42</a:t>
            </a:fld>
            <a:endParaRPr kumimoji="1" lang="ja-JP" altLang="en-US"/>
          </a:p>
        </p:txBody>
      </p:sp>
    </p:spTree>
    <p:extLst>
      <p:ext uri="{BB962C8B-B14F-4D97-AF65-F5344CB8AC3E}">
        <p14:creationId xmlns:p14="http://schemas.microsoft.com/office/powerpoint/2010/main" val="856492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FD55E990-E87E-4375-9894-917E5C48D254}" type="slidenum">
              <a:rPr kumimoji="1" lang="ja-JP" altLang="en-US" smtClean="0"/>
              <a:t>43</a:t>
            </a:fld>
            <a:endParaRPr kumimoji="1" lang="ja-JP" altLang="en-US"/>
          </a:p>
        </p:txBody>
      </p:sp>
    </p:spTree>
    <p:extLst>
      <p:ext uri="{BB962C8B-B14F-4D97-AF65-F5344CB8AC3E}">
        <p14:creationId xmlns:p14="http://schemas.microsoft.com/office/powerpoint/2010/main" val="4086206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FD55E990-E87E-4375-9894-917E5C48D254}" type="slidenum">
              <a:rPr kumimoji="1" lang="ja-JP" altLang="en-US" smtClean="0"/>
              <a:t>44</a:t>
            </a:fld>
            <a:endParaRPr kumimoji="1" lang="ja-JP" altLang="en-US"/>
          </a:p>
        </p:txBody>
      </p:sp>
    </p:spTree>
    <p:extLst>
      <p:ext uri="{BB962C8B-B14F-4D97-AF65-F5344CB8AC3E}">
        <p14:creationId xmlns:p14="http://schemas.microsoft.com/office/powerpoint/2010/main" val="3389652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55E990-E87E-4375-9894-917E5C48D254}" type="slidenum">
              <a:rPr kumimoji="1" lang="ja-JP" altLang="en-US" smtClean="0"/>
              <a:t>45</a:t>
            </a:fld>
            <a:endParaRPr kumimoji="1" lang="ja-JP" altLang="en-US"/>
          </a:p>
        </p:txBody>
      </p:sp>
    </p:spTree>
    <p:extLst>
      <p:ext uri="{BB962C8B-B14F-4D97-AF65-F5344CB8AC3E}">
        <p14:creationId xmlns:p14="http://schemas.microsoft.com/office/powerpoint/2010/main" val="2728661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FD55E990-E87E-4375-9894-917E5C48D254}" type="slidenum">
              <a:rPr kumimoji="1" lang="ja-JP" altLang="en-US" smtClean="0"/>
              <a:t>46</a:t>
            </a:fld>
            <a:endParaRPr kumimoji="1" lang="ja-JP" altLang="en-US"/>
          </a:p>
        </p:txBody>
      </p:sp>
    </p:spTree>
    <p:extLst>
      <p:ext uri="{BB962C8B-B14F-4D97-AF65-F5344CB8AC3E}">
        <p14:creationId xmlns:p14="http://schemas.microsoft.com/office/powerpoint/2010/main" val="633896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FD55E990-E87E-4375-9894-917E5C48D254}" type="slidenum">
              <a:rPr kumimoji="1" lang="ja-JP" altLang="en-US" smtClean="0"/>
              <a:t>47</a:t>
            </a:fld>
            <a:endParaRPr kumimoji="1" lang="ja-JP" altLang="en-US"/>
          </a:p>
        </p:txBody>
      </p:sp>
    </p:spTree>
    <p:extLst>
      <p:ext uri="{BB962C8B-B14F-4D97-AF65-F5344CB8AC3E}">
        <p14:creationId xmlns:p14="http://schemas.microsoft.com/office/powerpoint/2010/main" val="153540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55E990-E87E-4375-9894-917E5C48D254}" type="slidenum">
              <a:rPr kumimoji="1" lang="ja-JP" altLang="en-US" smtClean="0"/>
              <a:t>48</a:t>
            </a:fld>
            <a:endParaRPr kumimoji="1" lang="ja-JP" altLang="en-US"/>
          </a:p>
        </p:txBody>
      </p:sp>
    </p:spTree>
    <p:extLst>
      <p:ext uri="{BB962C8B-B14F-4D97-AF65-F5344CB8AC3E}">
        <p14:creationId xmlns:p14="http://schemas.microsoft.com/office/powerpoint/2010/main" val="3962122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fld id="{FD55E990-E87E-4375-9894-917E5C48D254}" type="slidenum">
              <a:rPr kumimoji="1" lang="ja-JP" altLang="en-US" smtClean="0"/>
              <a:t>49</a:t>
            </a:fld>
            <a:endParaRPr kumimoji="1" lang="ja-JP" altLang="en-US"/>
          </a:p>
        </p:txBody>
      </p:sp>
    </p:spTree>
    <p:extLst>
      <p:ext uri="{BB962C8B-B14F-4D97-AF65-F5344CB8AC3E}">
        <p14:creationId xmlns:p14="http://schemas.microsoft.com/office/powerpoint/2010/main" val="2555701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55E990-E87E-4375-9894-917E5C48D254}" type="slidenum">
              <a:rPr kumimoji="1" lang="ja-JP" altLang="en-US" smtClean="0"/>
              <a:t>50</a:t>
            </a:fld>
            <a:endParaRPr kumimoji="1" lang="ja-JP" altLang="en-US"/>
          </a:p>
        </p:txBody>
      </p:sp>
    </p:spTree>
    <p:extLst>
      <p:ext uri="{BB962C8B-B14F-4D97-AF65-F5344CB8AC3E}">
        <p14:creationId xmlns:p14="http://schemas.microsoft.com/office/powerpoint/2010/main" val="1126208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55E990-E87E-4375-9894-917E5C48D254}" type="slidenum">
              <a:rPr kumimoji="1" lang="ja-JP" altLang="en-US" smtClean="0"/>
              <a:t>32</a:t>
            </a:fld>
            <a:endParaRPr kumimoji="1" lang="ja-JP" altLang="en-US"/>
          </a:p>
        </p:txBody>
      </p:sp>
    </p:spTree>
    <p:extLst>
      <p:ext uri="{BB962C8B-B14F-4D97-AF65-F5344CB8AC3E}">
        <p14:creationId xmlns:p14="http://schemas.microsoft.com/office/powerpoint/2010/main" val="1617502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55E990-E87E-4375-9894-917E5C48D254}" type="slidenum">
              <a:rPr kumimoji="1" lang="ja-JP" altLang="en-US" smtClean="0"/>
              <a:t>33</a:t>
            </a:fld>
            <a:endParaRPr kumimoji="1" lang="ja-JP" altLang="en-US"/>
          </a:p>
        </p:txBody>
      </p:sp>
    </p:spTree>
    <p:extLst>
      <p:ext uri="{BB962C8B-B14F-4D97-AF65-F5344CB8AC3E}">
        <p14:creationId xmlns:p14="http://schemas.microsoft.com/office/powerpoint/2010/main" val="363884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FD55E990-E87E-4375-9894-917E5C48D254}" type="slidenum">
              <a:rPr kumimoji="1" lang="ja-JP" altLang="en-US" smtClean="0"/>
              <a:t>34</a:t>
            </a:fld>
            <a:endParaRPr kumimoji="1" lang="ja-JP" altLang="en-US"/>
          </a:p>
        </p:txBody>
      </p:sp>
    </p:spTree>
    <p:extLst>
      <p:ext uri="{BB962C8B-B14F-4D97-AF65-F5344CB8AC3E}">
        <p14:creationId xmlns:p14="http://schemas.microsoft.com/office/powerpoint/2010/main" val="3438570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55E990-E87E-4375-9894-917E5C48D254}" type="slidenum">
              <a:rPr kumimoji="1" lang="ja-JP" altLang="en-US" smtClean="0"/>
              <a:t>35</a:t>
            </a:fld>
            <a:endParaRPr kumimoji="1" lang="ja-JP" altLang="en-US"/>
          </a:p>
        </p:txBody>
      </p:sp>
    </p:spTree>
    <p:extLst>
      <p:ext uri="{BB962C8B-B14F-4D97-AF65-F5344CB8AC3E}">
        <p14:creationId xmlns:p14="http://schemas.microsoft.com/office/powerpoint/2010/main" val="4030510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55E990-E87E-4375-9894-917E5C48D254}" type="slidenum">
              <a:rPr kumimoji="1" lang="ja-JP" altLang="en-US" smtClean="0"/>
              <a:t>36</a:t>
            </a:fld>
            <a:endParaRPr kumimoji="1" lang="ja-JP" altLang="en-US"/>
          </a:p>
        </p:txBody>
      </p:sp>
    </p:spTree>
    <p:extLst>
      <p:ext uri="{BB962C8B-B14F-4D97-AF65-F5344CB8AC3E}">
        <p14:creationId xmlns:p14="http://schemas.microsoft.com/office/powerpoint/2010/main" val="3203662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55E990-E87E-4375-9894-917E5C48D254}" type="slidenum">
              <a:rPr kumimoji="1" lang="ja-JP" altLang="en-US" smtClean="0"/>
              <a:t>37</a:t>
            </a:fld>
            <a:endParaRPr kumimoji="1" lang="ja-JP" altLang="en-US"/>
          </a:p>
        </p:txBody>
      </p:sp>
    </p:spTree>
    <p:extLst>
      <p:ext uri="{BB962C8B-B14F-4D97-AF65-F5344CB8AC3E}">
        <p14:creationId xmlns:p14="http://schemas.microsoft.com/office/powerpoint/2010/main" val="2993663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55E990-E87E-4375-9894-917E5C48D254}" type="slidenum">
              <a:rPr kumimoji="1" lang="ja-JP" altLang="en-US" smtClean="0"/>
              <a:t>39</a:t>
            </a:fld>
            <a:endParaRPr kumimoji="1" lang="ja-JP" altLang="en-US"/>
          </a:p>
        </p:txBody>
      </p:sp>
    </p:spTree>
    <p:extLst>
      <p:ext uri="{BB962C8B-B14F-4D97-AF65-F5344CB8AC3E}">
        <p14:creationId xmlns:p14="http://schemas.microsoft.com/office/powerpoint/2010/main" val="1310763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FD55E990-E87E-4375-9894-917E5C48D254}" type="slidenum">
              <a:rPr kumimoji="1" lang="ja-JP" altLang="en-US" smtClean="0"/>
              <a:t>41</a:t>
            </a:fld>
            <a:endParaRPr kumimoji="1" lang="ja-JP" altLang="en-US"/>
          </a:p>
        </p:txBody>
      </p:sp>
    </p:spTree>
    <p:extLst>
      <p:ext uri="{BB962C8B-B14F-4D97-AF65-F5344CB8AC3E}">
        <p14:creationId xmlns:p14="http://schemas.microsoft.com/office/powerpoint/2010/main" val="2947464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normAutofit/>
          </a:bodyPr>
          <a:lstStyle>
            <a:lvl1pPr algn="ctr">
              <a:defRPr sz="3600">
                <a:latin typeface="Meiryo UI" panose="020B0604030504040204" pitchFamily="50" charset="-128"/>
                <a:ea typeface="Meiryo UI" panose="020B0604030504040204"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93929240-959E-45CE-8068-2B736D7D08F4}" type="datetime1">
              <a:rPr kumimoji="1" lang="ja-JP" altLang="en-US" smtClean="0"/>
              <a:t>2024/5/22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577B52-2241-471B-AFAB-376A00F66D4B}" type="slidenum">
              <a:rPr kumimoji="1" lang="ja-JP" altLang="en-US" smtClean="0"/>
              <a:t>‹#›</a:t>
            </a:fld>
            <a:endParaRPr kumimoji="1" lang="ja-JP" altLang="en-US"/>
          </a:p>
        </p:txBody>
      </p:sp>
    </p:spTree>
    <p:extLst>
      <p:ext uri="{BB962C8B-B14F-4D97-AF65-F5344CB8AC3E}">
        <p14:creationId xmlns:p14="http://schemas.microsoft.com/office/powerpoint/2010/main" val="121372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9ABE76D-B5D3-4E54-A474-F5B056F8CA80}" type="datetime1">
              <a:rPr kumimoji="1" lang="ja-JP" altLang="en-US" smtClean="0"/>
              <a:t>2024/5/22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D577B52-2241-471B-AFAB-376A00F66D4B}" type="slidenum">
              <a:rPr kumimoji="1" lang="ja-JP" altLang="en-US" smtClean="0"/>
              <a:t>‹#›</a:t>
            </a:fld>
            <a:endParaRPr kumimoji="1" lang="ja-JP" altLang="en-US"/>
          </a:p>
        </p:txBody>
      </p:sp>
    </p:spTree>
    <p:extLst>
      <p:ext uri="{BB962C8B-B14F-4D97-AF65-F5344CB8AC3E}">
        <p14:creationId xmlns:p14="http://schemas.microsoft.com/office/powerpoint/2010/main" val="1417242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84AF679-A3A6-495D-AAF6-738A4EB6C2DF}" type="datetime1">
              <a:rPr kumimoji="1" lang="ja-JP" altLang="en-US" smtClean="0"/>
              <a:t>2024/5/22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D577B52-2241-471B-AFAB-376A00F66D4B}" type="slidenum">
              <a:rPr kumimoji="1" lang="ja-JP" altLang="en-US" smtClean="0"/>
              <a:t>‹#›</a:t>
            </a:fld>
            <a:endParaRPr kumimoji="1" lang="ja-JP" altLang="en-US"/>
          </a:p>
        </p:txBody>
      </p:sp>
    </p:spTree>
    <p:extLst>
      <p:ext uri="{BB962C8B-B14F-4D97-AF65-F5344CB8AC3E}">
        <p14:creationId xmlns:p14="http://schemas.microsoft.com/office/powerpoint/2010/main" val="2017929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A86176A-45D6-4CD5-96F8-B762DEAAEAC1}" type="datetime1">
              <a:rPr kumimoji="1" lang="ja-JP" altLang="en-US" smtClean="0"/>
              <a:t>2024/5/22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577B52-2241-471B-AFAB-376A00F66D4B}" type="slidenum">
              <a:rPr kumimoji="1" lang="ja-JP" altLang="en-US" smtClean="0"/>
              <a:t>‹#›</a:t>
            </a:fld>
            <a:endParaRPr kumimoji="1" lang="ja-JP" altLang="en-US"/>
          </a:p>
        </p:txBody>
      </p:sp>
    </p:spTree>
    <p:extLst>
      <p:ext uri="{BB962C8B-B14F-4D97-AF65-F5344CB8AC3E}">
        <p14:creationId xmlns:p14="http://schemas.microsoft.com/office/powerpoint/2010/main" val="2610178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C40E974-B29E-4568-9E33-F325062F4598}" type="datetime1">
              <a:rPr kumimoji="1" lang="ja-JP" altLang="en-US" smtClean="0"/>
              <a:t>2024/5/22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577B52-2241-471B-AFAB-376A00F66D4B}" type="slidenum">
              <a:rPr kumimoji="1" lang="ja-JP" altLang="en-US" smtClean="0"/>
              <a:t>‹#›</a:t>
            </a:fld>
            <a:endParaRPr kumimoji="1" lang="ja-JP" altLang="en-US"/>
          </a:p>
        </p:txBody>
      </p:sp>
    </p:spTree>
    <p:extLst>
      <p:ext uri="{BB962C8B-B14F-4D97-AF65-F5344CB8AC3E}">
        <p14:creationId xmlns:p14="http://schemas.microsoft.com/office/powerpoint/2010/main" val="2284846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扉">
    <p:spTree>
      <p:nvGrpSpPr>
        <p:cNvPr id="1" name=""/>
        <p:cNvGrpSpPr/>
        <p:nvPr/>
      </p:nvGrpSpPr>
      <p:grpSpPr>
        <a:xfrm>
          <a:off x="0" y="0"/>
          <a:ext cx="0" cy="0"/>
          <a:chOff x="0" y="0"/>
          <a:chExt cx="0" cy="0"/>
        </a:xfrm>
      </p:grpSpPr>
      <p:sp>
        <p:nvSpPr>
          <p:cNvPr id="2" name="Title 1"/>
          <p:cNvSpPr>
            <a:spLocks noGrp="1"/>
          </p:cNvSpPr>
          <p:nvPr>
            <p:ph type="title"/>
          </p:nvPr>
        </p:nvSpPr>
        <p:spPr>
          <a:xfrm>
            <a:off x="263129" y="2452687"/>
            <a:ext cx="6722665" cy="1285876"/>
          </a:xfrm>
        </p:spPr>
        <p:txBody>
          <a:bodyPr anchor="b">
            <a:normAutofit/>
          </a:bodyPr>
          <a:lstStyle>
            <a:lvl1pPr>
              <a:defRPr sz="3600">
                <a:latin typeface="Meiryo UI" panose="020B0604030504040204" pitchFamily="50" charset="-128"/>
                <a:ea typeface="Meiryo UI" panose="020B0604030504040204" pitchFamily="50" charset="-128"/>
              </a:defRPr>
            </a:lvl1pPr>
          </a:lstStyle>
          <a:p>
            <a:r>
              <a:rPr lang="ja-JP" altLang="en-US" dirty="0"/>
              <a:t>マスター タイトルの書式設定</a:t>
            </a:r>
            <a:endParaRPr lang="en-US" dirty="0"/>
          </a:p>
        </p:txBody>
      </p:sp>
      <p:sp>
        <p:nvSpPr>
          <p:cNvPr id="10" name="正方形/長方形 9"/>
          <p:cNvSpPr/>
          <p:nvPr userDrawn="1"/>
        </p:nvSpPr>
        <p:spPr>
          <a:xfrm>
            <a:off x="8027987" y="3536155"/>
            <a:ext cx="237331" cy="219075"/>
          </a:xfrm>
          <a:prstGeom prst="rect">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 name="正方形/長方形 10"/>
          <p:cNvSpPr/>
          <p:nvPr userDrawn="1"/>
        </p:nvSpPr>
        <p:spPr>
          <a:xfrm>
            <a:off x="0" y="3755232"/>
            <a:ext cx="8265319" cy="66675"/>
          </a:xfrm>
          <a:prstGeom prst="rect">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2" name="正方形/長方形 11"/>
          <p:cNvSpPr/>
          <p:nvPr userDrawn="1"/>
        </p:nvSpPr>
        <p:spPr>
          <a:xfrm>
            <a:off x="7790655" y="3317079"/>
            <a:ext cx="237331" cy="219075"/>
          </a:xfrm>
          <a:prstGeom prst="rect">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3" name="正方形/長方形 12"/>
          <p:cNvSpPr/>
          <p:nvPr userDrawn="1"/>
        </p:nvSpPr>
        <p:spPr>
          <a:xfrm>
            <a:off x="7553322" y="3529014"/>
            <a:ext cx="237331" cy="219075"/>
          </a:xfrm>
          <a:prstGeom prst="rect">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6" name="正方形/長方形 15"/>
          <p:cNvSpPr/>
          <p:nvPr userDrawn="1"/>
        </p:nvSpPr>
        <p:spPr>
          <a:xfrm>
            <a:off x="8027987" y="3098004"/>
            <a:ext cx="237331" cy="219075"/>
          </a:xfrm>
          <a:prstGeom prst="rect">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3814865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タイトルとコンテンツ_2">
    <p:spTree>
      <p:nvGrpSpPr>
        <p:cNvPr id="1" name=""/>
        <p:cNvGrpSpPr/>
        <p:nvPr/>
      </p:nvGrpSpPr>
      <p:grpSpPr>
        <a:xfrm>
          <a:off x="0" y="0"/>
          <a:ext cx="0" cy="0"/>
          <a:chOff x="0" y="0"/>
          <a:chExt cx="0" cy="0"/>
        </a:xfrm>
      </p:grpSpPr>
      <p:sp>
        <p:nvSpPr>
          <p:cNvPr id="2" name="Title 1"/>
          <p:cNvSpPr>
            <a:spLocks noGrp="1"/>
          </p:cNvSpPr>
          <p:nvPr>
            <p:ph type="title"/>
          </p:nvPr>
        </p:nvSpPr>
        <p:spPr>
          <a:xfrm>
            <a:off x="104775" y="5643"/>
            <a:ext cx="4829174" cy="363894"/>
          </a:xfrm>
        </p:spPr>
        <p:txBody>
          <a:bodyPr>
            <a:normAutofit/>
          </a:bodyPr>
          <a:lstStyle>
            <a:lvl1pPr>
              <a:defRPr sz="1600" b="1">
                <a:solidFill>
                  <a:schemeClr val="bg1"/>
                </a:solidFill>
                <a:latin typeface="Meiryo UI" panose="020B0604030504040204" pitchFamily="50" charset="-128"/>
                <a:ea typeface="Meiryo UI" panose="020B0604030504040204"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285749" y="926601"/>
            <a:ext cx="9344025" cy="5250361"/>
          </a:xfrm>
        </p:spPr>
        <p:txBody>
          <a:bodyPr/>
          <a:lstStyle>
            <a:lvl1pPr marL="228600" indent="-228600">
              <a:lnSpc>
                <a:spcPct val="120000"/>
              </a:lnSpc>
              <a:spcBef>
                <a:spcPts val="2400"/>
              </a:spcBef>
              <a:buClr>
                <a:srgbClr val="F4A51E"/>
              </a:buClr>
              <a:buFont typeface="Wingdings" panose="05000000000000000000" pitchFamily="2" charset="2"/>
              <a:buChar char="l"/>
              <a:defRPr sz="1800">
                <a:latin typeface="Meiryo UI" panose="020B0604030504040204" pitchFamily="50" charset="-128"/>
                <a:ea typeface="Meiryo UI" panose="020B0604030504040204" pitchFamily="50" charset="-128"/>
              </a:defRPr>
            </a:lvl1pPr>
            <a:lvl2pPr>
              <a:buClr>
                <a:srgbClr val="F4A51E"/>
              </a:buClr>
              <a:defRPr sz="1800">
                <a:latin typeface="Meiryo UI" panose="020B0604030504040204" pitchFamily="50" charset="-128"/>
                <a:ea typeface="Meiryo UI" panose="020B0604030504040204" pitchFamily="50" charset="-128"/>
              </a:defRPr>
            </a:lvl2pPr>
            <a:lvl3pPr>
              <a:buClr>
                <a:srgbClr val="F4A51E"/>
              </a:buClr>
              <a:defRPr sz="1800">
                <a:latin typeface="Meiryo UI" panose="020B0604030504040204" pitchFamily="50" charset="-128"/>
                <a:ea typeface="Meiryo UI" panose="020B0604030504040204" pitchFamily="50" charset="-128"/>
              </a:defRPr>
            </a:lvl3pPr>
            <a:lvl4pPr>
              <a:buClr>
                <a:srgbClr val="F4A51E"/>
              </a:buClr>
              <a:defRPr sz="1800">
                <a:latin typeface="Meiryo UI" panose="020B0604030504040204" pitchFamily="50" charset="-128"/>
                <a:ea typeface="Meiryo UI" panose="020B0604030504040204" pitchFamily="50" charset="-128"/>
              </a:defRPr>
            </a:lvl4pPr>
            <a:lvl5pPr>
              <a:buClr>
                <a:srgbClr val="F4A51E"/>
              </a:buClr>
              <a:defRPr sz="1800">
                <a:latin typeface="Meiryo UI" panose="020B0604030504040204" pitchFamily="50" charset="-128"/>
                <a:ea typeface="Meiryo UI" panose="020B0604030504040204"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5/22/2024</a:t>
            </a:fld>
            <a:endParaRPr 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D577B52-2241-471B-AFAB-376A00F66D4B}" type="slidenum">
              <a:rPr kumimoji="1" lang="ja-JP" altLang="en-US" smtClean="0"/>
              <a:pPr/>
              <a:t>‹#›</a:t>
            </a:fld>
            <a:endParaRPr kumimoji="1" lang="ja-JP" altLang="en-US" dirty="0"/>
          </a:p>
        </p:txBody>
      </p:sp>
      <p:sp>
        <p:nvSpPr>
          <p:cNvPr id="11" name="テキスト プレースホルダー 7"/>
          <p:cNvSpPr>
            <a:spLocks noGrp="1"/>
          </p:cNvSpPr>
          <p:nvPr>
            <p:ph type="body" sz="quarter" idx="14"/>
          </p:nvPr>
        </p:nvSpPr>
        <p:spPr>
          <a:xfrm>
            <a:off x="4953000" y="11509"/>
            <a:ext cx="4233041" cy="352163"/>
          </a:xfrm>
        </p:spPr>
        <p:txBody>
          <a:bodyPr anchor="ctr">
            <a:noAutofit/>
          </a:bodyPr>
          <a:lstStyle>
            <a:lvl1pPr marL="0" indent="0">
              <a:lnSpc>
                <a:spcPts val="2000"/>
              </a:lnSpc>
              <a:spcBef>
                <a:spcPts val="0"/>
              </a:spcBef>
              <a:buNone/>
              <a:defRPr sz="1600">
                <a:latin typeface="Meiryo UI" panose="020B0604030504040204" pitchFamily="50" charset="-128"/>
                <a:ea typeface="Meiryo UI" panose="020B0604030504040204" pitchFamily="50" charset="-128"/>
              </a:defRPr>
            </a:lvl1pPr>
          </a:lstStyle>
          <a:p>
            <a:pPr lvl="0"/>
            <a:endParaRPr kumimoji="1" lang="ja-JP" altLang="en-US" dirty="0"/>
          </a:p>
        </p:txBody>
      </p:sp>
    </p:spTree>
    <p:extLst>
      <p:ext uri="{BB962C8B-B14F-4D97-AF65-F5344CB8AC3E}">
        <p14:creationId xmlns:p14="http://schemas.microsoft.com/office/powerpoint/2010/main" val="114257620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タイトルとコンテンツ_2">
    <p:spTree>
      <p:nvGrpSpPr>
        <p:cNvPr id="1" name=""/>
        <p:cNvGrpSpPr/>
        <p:nvPr/>
      </p:nvGrpSpPr>
      <p:grpSpPr>
        <a:xfrm>
          <a:off x="0" y="0"/>
          <a:ext cx="0" cy="0"/>
          <a:chOff x="0" y="0"/>
          <a:chExt cx="0" cy="0"/>
        </a:xfrm>
      </p:grpSpPr>
      <p:sp>
        <p:nvSpPr>
          <p:cNvPr id="2" name="Title 1"/>
          <p:cNvSpPr>
            <a:spLocks noGrp="1"/>
          </p:cNvSpPr>
          <p:nvPr>
            <p:ph type="title"/>
          </p:nvPr>
        </p:nvSpPr>
        <p:spPr>
          <a:xfrm>
            <a:off x="104775" y="0"/>
            <a:ext cx="4829174" cy="371475"/>
          </a:xfrm>
        </p:spPr>
        <p:txBody>
          <a:bodyPr>
            <a:normAutofit/>
          </a:bodyPr>
          <a:lstStyle>
            <a:lvl1pPr>
              <a:defRPr sz="1600" b="1">
                <a:solidFill>
                  <a:schemeClr val="bg1"/>
                </a:solidFill>
                <a:latin typeface="Meiryo UI" panose="020B0604030504040204" pitchFamily="50" charset="-128"/>
                <a:ea typeface="Meiryo UI" panose="020B0604030504040204"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285749" y="926601"/>
            <a:ext cx="9344025" cy="5250361"/>
          </a:xfrm>
        </p:spPr>
        <p:txBody>
          <a:bodyPr/>
          <a:lstStyle>
            <a:lvl1pPr marL="228600" indent="-228600">
              <a:lnSpc>
                <a:spcPct val="120000"/>
              </a:lnSpc>
              <a:spcBef>
                <a:spcPts val="2400"/>
              </a:spcBef>
              <a:buClr>
                <a:srgbClr val="F4A51E"/>
              </a:buClr>
              <a:buFont typeface="Wingdings" panose="05000000000000000000" pitchFamily="2" charset="2"/>
              <a:buChar char="l"/>
              <a:defRPr sz="1800">
                <a:latin typeface="Meiryo UI" panose="020B0604030504040204" pitchFamily="50" charset="-128"/>
                <a:ea typeface="Meiryo UI" panose="020B0604030504040204" pitchFamily="50" charset="-128"/>
              </a:defRPr>
            </a:lvl1pPr>
            <a:lvl2pPr>
              <a:buClr>
                <a:srgbClr val="F4A51E"/>
              </a:buClr>
              <a:defRPr sz="1800">
                <a:latin typeface="Meiryo UI" panose="020B0604030504040204" pitchFamily="50" charset="-128"/>
                <a:ea typeface="Meiryo UI" panose="020B0604030504040204" pitchFamily="50" charset="-128"/>
              </a:defRPr>
            </a:lvl2pPr>
            <a:lvl3pPr>
              <a:buClr>
                <a:srgbClr val="F4A51E"/>
              </a:buClr>
              <a:defRPr sz="1800">
                <a:latin typeface="Meiryo UI" panose="020B0604030504040204" pitchFamily="50" charset="-128"/>
                <a:ea typeface="Meiryo UI" panose="020B0604030504040204" pitchFamily="50" charset="-128"/>
              </a:defRPr>
            </a:lvl3pPr>
            <a:lvl4pPr>
              <a:buClr>
                <a:srgbClr val="F4A51E"/>
              </a:buClr>
              <a:defRPr sz="1800">
                <a:latin typeface="Meiryo UI" panose="020B0604030504040204" pitchFamily="50" charset="-128"/>
                <a:ea typeface="Meiryo UI" panose="020B0604030504040204" pitchFamily="50" charset="-128"/>
              </a:defRPr>
            </a:lvl4pPr>
            <a:lvl5pPr>
              <a:buClr>
                <a:srgbClr val="F4A51E"/>
              </a:buClr>
              <a:defRPr sz="1800">
                <a:latin typeface="Meiryo UI" panose="020B0604030504040204" pitchFamily="50" charset="-128"/>
                <a:ea typeface="Meiryo UI" panose="020B0604030504040204"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5/22/2024</a:t>
            </a:fld>
            <a:endParaRPr 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D577B52-2241-471B-AFAB-376A00F66D4B}" type="slidenum">
              <a:rPr kumimoji="1" lang="ja-JP" altLang="en-US" smtClean="0"/>
              <a:pPr/>
              <a:t>‹#›</a:t>
            </a:fld>
            <a:endParaRPr kumimoji="1" lang="ja-JP" altLang="en-US" dirty="0"/>
          </a:p>
        </p:txBody>
      </p:sp>
      <p:sp>
        <p:nvSpPr>
          <p:cNvPr id="11" name="テキスト プレースホルダー 7"/>
          <p:cNvSpPr>
            <a:spLocks noGrp="1"/>
          </p:cNvSpPr>
          <p:nvPr>
            <p:ph type="body" sz="quarter" idx="14"/>
          </p:nvPr>
        </p:nvSpPr>
        <p:spPr>
          <a:xfrm>
            <a:off x="4953000" y="23018"/>
            <a:ext cx="4233041" cy="359499"/>
          </a:xfrm>
        </p:spPr>
        <p:txBody>
          <a:bodyPr anchor="ctr">
            <a:noAutofit/>
          </a:bodyPr>
          <a:lstStyle>
            <a:lvl1pPr marL="0" indent="0">
              <a:lnSpc>
                <a:spcPts val="2000"/>
              </a:lnSpc>
              <a:spcBef>
                <a:spcPts val="0"/>
              </a:spcBef>
              <a:buNone/>
              <a:defRPr sz="1600">
                <a:latin typeface="Meiryo UI" panose="020B0604030504040204" pitchFamily="50" charset="-128"/>
                <a:ea typeface="Meiryo UI" panose="020B0604030504040204" pitchFamily="50" charset="-128"/>
              </a:defRPr>
            </a:lvl1pPr>
          </a:lstStyle>
          <a:p>
            <a:pPr lvl="0"/>
            <a:endParaRPr kumimoji="1" lang="ja-JP" altLang="en-US" dirty="0"/>
          </a:p>
        </p:txBody>
      </p:sp>
    </p:spTree>
    <p:extLst>
      <p:ext uri="{BB962C8B-B14F-4D97-AF65-F5344CB8AC3E}">
        <p14:creationId xmlns:p14="http://schemas.microsoft.com/office/powerpoint/2010/main" val="164751074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扉">
    <p:spTree>
      <p:nvGrpSpPr>
        <p:cNvPr id="1" name=""/>
        <p:cNvGrpSpPr/>
        <p:nvPr/>
      </p:nvGrpSpPr>
      <p:grpSpPr>
        <a:xfrm>
          <a:off x="0" y="0"/>
          <a:ext cx="0" cy="0"/>
          <a:chOff x="0" y="0"/>
          <a:chExt cx="0" cy="0"/>
        </a:xfrm>
      </p:grpSpPr>
      <p:sp>
        <p:nvSpPr>
          <p:cNvPr id="2" name="Title 1"/>
          <p:cNvSpPr>
            <a:spLocks noGrp="1"/>
          </p:cNvSpPr>
          <p:nvPr>
            <p:ph type="title"/>
          </p:nvPr>
        </p:nvSpPr>
        <p:spPr>
          <a:xfrm>
            <a:off x="263129" y="2443162"/>
            <a:ext cx="6722665" cy="1285876"/>
          </a:xfrm>
        </p:spPr>
        <p:txBody>
          <a:bodyPr anchor="b">
            <a:normAutofit/>
          </a:bodyPr>
          <a:lstStyle>
            <a:lvl1pPr>
              <a:defRPr sz="3600">
                <a:latin typeface="Meiryo UI" panose="020B0604030504040204" pitchFamily="50" charset="-128"/>
                <a:ea typeface="Meiryo UI" panose="020B0604030504040204" pitchFamily="50" charset="-128"/>
              </a:defRPr>
            </a:lvl1pPr>
          </a:lstStyle>
          <a:p>
            <a:r>
              <a:rPr lang="ja-JP" altLang="en-US" dirty="0"/>
              <a:t>マスター タイトルの書式設定</a:t>
            </a:r>
            <a:endParaRPr lang="en-US" dirty="0"/>
          </a:p>
        </p:txBody>
      </p:sp>
      <p:sp>
        <p:nvSpPr>
          <p:cNvPr id="10" name="正方形/長方形 9"/>
          <p:cNvSpPr/>
          <p:nvPr userDrawn="1"/>
        </p:nvSpPr>
        <p:spPr>
          <a:xfrm>
            <a:off x="8027987" y="3526630"/>
            <a:ext cx="237331" cy="219075"/>
          </a:xfrm>
          <a:prstGeom prst="rect">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 name="正方形/長方形 10"/>
          <p:cNvSpPr/>
          <p:nvPr userDrawn="1"/>
        </p:nvSpPr>
        <p:spPr>
          <a:xfrm>
            <a:off x="0" y="3745707"/>
            <a:ext cx="8265319" cy="66675"/>
          </a:xfrm>
          <a:prstGeom prst="rect">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2" name="正方形/長方形 11"/>
          <p:cNvSpPr/>
          <p:nvPr userDrawn="1"/>
        </p:nvSpPr>
        <p:spPr>
          <a:xfrm>
            <a:off x="7790655" y="3307554"/>
            <a:ext cx="237331" cy="219075"/>
          </a:xfrm>
          <a:prstGeom prst="rect">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3" name="正方形/長方形 12"/>
          <p:cNvSpPr/>
          <p:nvPr userDrawn="1"/>
        </p:nvSpPr>
        <p:spPr>
          <a:xfrm>
            <a:off x="7553322" y="3519489"/>
            <a:ext cx="237331" cy="219075"/>
          </a:xfrm>
          <a:prstGeom prst="rect">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6" name="正方形/長方形 15"/>
          <p:cNvSpPr/>
          <p:nvPr userDrawn="1"/>
        </p:nvSpPr>
        <p:spPr>
          <a:xfrm>
            <a:off x="8027987" y="3088479"/>
            <a:ext cx="237331" cy="219075"/>
          </a:xfrm>
          <a:prstGeom prst="rect">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312482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5/22/2024</a:t>
            </a:fld>
            <a:endParaRPr 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D577B52-2241-471B-AFAB-376A00F66D4B}" type="slidenum">
              <a:rPr kumimoji="1" lang="ja-JP" altLang="en-US" smtClean="0"/>
              <a:pPr/>
              <a:t>‹#›</a:t>
            </a:fld>
            <a:endParaRPr kumimoji="1" lang="ja-JP" altLang="en-US" dirty="0"/>
          </a:p>
        </p:txBody>
      </p:sp>
    </p:spTree>
    <p:extLst>
      <p:ext uri="{BB962C8B-B14F-4D97-AF65-F5344CB8AC3E}">
        <p14:creationId xmlns:p14="http://schemas.microsoft.com/office/powerpoint/2010/main" val="210916939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775" y="0"/>
            <a:ext cx="4829174" cy="723900"/>
          </a:xfrm>
        </p:spPr>
        <p:txBody>
          <a:bodyPr>
            <a:normAutofit/>
          </a:bodyPr>
          <a:lstStyle>
            <a:lvl1pPr>
              <a:defRPr sz="1600" b="1">
                <a:solidFill>
                  <a:schemeClr val="bg1"/>
                </a:solidFill>
                <a:latin typeface="Meiryo UI" panose="020B0604030504040204" pitchFamily="50" charset="-128"/>
                <a:ea typeface="Meiryo UI" panose="020B0604030504040204"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285749" y="904876"/>
            <a:ext cx="9344025" cy="5272088"/>
          </a:xfrm>
        </p:spPr>
        <p:txBody>
          <a:bodyPr/>
          <a:lstStyle>
            <a:lvl1pPr marL="228600" indent="-228600">
              <a:lnSpc>
                <a:spcPct val="120000"/>
              </a:lnSpc>
              <a:spcBef>
                <a:spcPts val="2400"/>
              </a:spcBef>
              <a:buClr>
                <a:srgbClr val="F4A51E"/>
              </a:buClr>
              <a:buFont typeface="Wingdings" panose="05000000000000000000" pitchFamily="2" charset="2"/>
              <a:buChar char="l"/>
              <a:defRPr sz="1800">
                <a:latin typeface="Meiryo UI" panose="020B0604030504040204" pitchFamily="50" charset="-128"/>
                <a:ea typeface="Meiryo UI" panose="020B0604030504040204" pitchFamily="50" charset="-128"/>
              </a:defRPr>
            </a:lvl1pPr>
            <a:lvl2pPr>
              <a:buClr>
                <a:srgbClr val="F4A51E"/>
              </a:buClr>
              <a:defRPr sz="1800">
                <a:latin typeface="Meiryo UI" panose="020B0604030504040204" pitchFamily="50" charset="-128"/>
                <a:ea typeface="Meiryo UI" panose="020B0604030504040204" pitchFamily="50" charset="-128"/>
              </a:defRPr>
            </a:lvl2pPr>
            <a:lvl3pPr>
              <a:buClr>
                <a:srgbClr val="F4A51E"/>
              </a:buClr>
              <a:defRPr sz="1800">
                <a:latin typeface="Meiryo UI" panose="020B0604030504040204" pitchFamily="50" charset="-128"/>
                <a:ea typeface="Meiryo UI" panose="020B0604030504040204" pitchFamily="50" charset="-128"/>
              </a:defRPr>
            </a:lvl3pPr>
            <a:lvl4pPr>
              <a:buClr>
                <a:srgbClr val="F4A51E"/>
              </a:buClr>
              <a:defRPr sz="1800">
                <a:latin typeface="Meiryo UI" panose="020B0604030504040204" pitchFamily="50" charset="-128"/>
                <a:ea typeface="Meiryo UI" panose="020B0604030504040204" pitchFamily="50" charset="-128"/>
              </a:defRPr>
            </a:lvl4pPr>
            <a:lvl5pPr>
              <a:buClr>
                <a:srgbClr val="F4A51E"/>
              </a:buClr>
              <a:defRPr sz="1800">
                <a:latin typeface="Meiryo UI" panose="020B0604030504040204" pitchFamily="50" charset="-128"/>
                <a:ea typeface="Meiryo UI" panose="020B0604030504040204"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5/22/2024</a:t>
            </a:fld>
            <a:endParaRPr 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D577B52-2241-471B-AFAB-376A00F66D4B}" type="slidenum">
              <a:rPr kumimoji="1" lang="ja-JP" altLang="en-US" smtClean="0"/>
              <a:pPr/>
              <a:t>‹#›</a:t>
            </a:fld>
            <a:endParaRPr kumimoji="1" lang="ja-JP" altLang="en-US" dirty="0"/>
          </a:p>
        </p:txBody>
      </p:sp>
      <p:sp>
        <p:nvSpPr>
          <p:cNvPr id="11" name="テキスト プレースホルダー 7"/>
          <p:cNvSpPr>
            <a:spLocks noGrp="1"/>
          </p:cNvSpPr>
          <p:nvPr>
            <p:ph type="body" sz="quarter" idx="14"/>
          </p:nvPr>
        </p:nvSpPr>
        <p:spPr>
          <a:xfrm>
            <a:off x="4953000" y="11509"/>
            <a:ext cx="4181475" cy="700882"/>
          </a:xfrm>
        </p:spPr>
        <p:txBody>
          <a:bodyPr anchor="ctr">
            <a:noAutofit/>
          </a:bodyPr>
          <a:lstStyle>
            <a:lvl1pPr marL="0" indent="0">
              <a:buNone/>
              <a:defRPr sz="1600">
                <a:latin typeface="Meiryo UI" panose="020B0604030504040204" pitchFamily="50" charset="-128"/>
                <a:ea typeface="Meiryo UI" panose="020B0604030504040204" pitchFamily="50" charset="-128"/>
              </a:defRPr>
            </a:lvl1pPr>
          </a:lstStyle>
          <a:p>
            <a:pPr lvl="0"/>
            <a:endParaRPr kumimoji="1" lang="ja-JP" altLang="en-US" dirty="0"/>
          </a:p>
        </p:txBody>
      </p:sp>
    </p:spTree>
    <p:extLst>
      <p:ext uri="{BB962C8B-B14F-4D97-AF65-F5344CB8AC3E}">
        <p14:creationId xmlns:p14="http://schemas.microsoft.com/office/powerpoint/2010/main" val="158073478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A1F693F-9747-4EBF-A4E5-BC5217AEE924}" type="datetime1">
              <a:rPr kumimoji="1" lang="ja-JP" altLang="en-US" smtClean="0"/>
              <a:t>2024/5/22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577B52-2241-471B-AFAB-376A00F66D4B}" type="slidenum">
              <a:rPr kumimoji="1" lang="ja-JP" altLang="en-US" smtClean="0"/>
              <a:t>‹#›</a:t>
            </a:fld>
            <a:endParaRPr kumimoji="1" lang="ja-JP" altLang="en-US"/>
          </a:p>
        </p:txBody>
      </p:sp>
    </p:spTree>
    <p:extLst>
      <p:ext uri="{BB962C8B-B14F-4D97-AF65-F5344CB8AC3E}">
        <p14:creationId xmlns:p14="http://schemas.microsoft.com/office/powerpoint/2010/main" val="2467740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5/22/2024</a:t>
            </a:fld>
            <a:endParaRPr 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9D577B52-2241-471B-AFAB-376A00F66D4B}" type="slidenum">
              <a:rPr kumimoji="1" lang="ja-JP" altLang="en-US" smtClean="0"/>
              <a:pPr/>
              <a:t>‹#›</a:t>
            </a:fld>
            <a:endParaRPr kumimoji="1" lang="ja-JP" altLang="en-US" dirty="0"/>
          </a:p>
        </p:txBody>
      </p:sp>
    </p:spTree>
    <p:extLst>
      <p:ext uri="{BB962C8B-B14F-4D97-AF65-F5344CB8AC3E}">
        <p14:creationId xmlns:p14="http://schemas.microsoft.com/office/powerpoint/2010/main" val="355873673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22DD023-4BDA-4CBF-8A8F-A1B54F2ACEF0}" type="datetime1">
              <a:rPr kumimoji="1" lang="ja-JP" altLang="en-US" smtClean="0"/>
              <a:t>2024/5/22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D577B52-2241-471B-AFAB-376A00F66D4B}" type="slidenum">
              <a:rPr kumimoji="1" lang="ja-JP" altLang="en-US" smtClean="0"/>
              <a:t>‹#›</a:t>
            </a:fld>
            <a:endParaRPr kumimoji="1" lang="ja-JP" altLang="en-US"/>
          </a:p>
        </p:txBody>
      </p:sp>
    </p:spTree>
    <p:extLst>
      <p:ext uri="{BB962C8B-B14F-4D97-AF65-F5344CB8AC3E}">
        <p14:creationId xmlns:p14="http://schemas.microsoft.com/office/powerpoint/2010/main" val="4245627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07E18A1-1D11-42E4-9A34-EA74982FB716}" type="datetime1">
              <a:rPr kumimoji="1" lang="ja-JP" altLang="en-US" smtClean="0"/>
              <a:t>2024/5/22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D577B52-2241-471B-AFAB-376A00F66D4B}" type="slidenum">
              <a:rPr kumimoji="1" lang="ja-JP" altLang="en-US" smtClean="0"/>
              <a:t>‹#›</a:t>
            </a:fld>
            <a:endParaRPr kumimoji="1" lang="ja-JP" altLang="en-US"/>
          </a:p>
        </p:txBody>
      </p:sp>
    </p:spTree>
    <p:extLst>
      <p:ext uri="{BB962C8B-B14F-4D97-AF65-F5344CB8AC3E}">
        <p14:creationId xmlns:p14="http://schemas.microsoft.com/office/powerpoint/2010/main" val="3066768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290C34-A319-4066-AFC3-2DA99B36D384}" type="datetime1">
              <a:rPr kumimoji="1" lang="ja-JP" altLang="en-US" smtClean="0"/>
              <a:t>2024/5/22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D577B52-2241-471B-AFAB-376A00F66D4B}" type="slidenum">
              <a:rPr kumimoji="1" lang="ja-JP" altLang="en-US" smtClean="0"/>
              <a:t>‹#›</a:t>
            </a:fld>
            <a:endParaRPr kumimoji="1" lang="ja-JP" altLang="en-US"/>
          </a:p>
        </p:txBody>
      </p:sp>
    </p:spTree>
    <p:extLst>
      <p:ext uri="{BB962C8B-B14F-4D97-AF65-F5344CB8AC3E}">
        <p14:creationId xmlns:p14="http://schemas.microsoft.com/office/powerpoint/2010/main" val="22934354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B29FB3-CAD2-4383-97B8-79136EEB23C3}" type="datetimeFigureOut">
              <a:rPr kumimoji="1" lang="ja-JP" altLang="en-US" smtClean="0"/>
              <a:t>2024/5/22</a:t>
            </a:fld>
            <a:endParaRPr kumimoji="1" lang="ja-JP" altLang="en-US" dirty="0"/>
          </a:p>
        </p:txBody>
      </p:sp>
      <p:sp>
        <p:nvSpPr>
          <p:cNvPr id="5" name="フッター プレースホルダー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83DCD8-9991-41EF-A352-301FE1099A9B}" type="slidenum">
              <a:rPr kumimoji="1" lang="ja-JP" altLang="en-US" smtClean="0"/>
              <a:t>‹#›</a:t>
            </a:fld>
            <a:endParaRPr kumimoji="1" lang="ja-JP" altLang="en-US"/>
          </a:p>
        </p:txBody>
      </p:sp>
      <p:sp>
        <p:nvSpPr>
          <p:cNvPr id="7" name="テキスト ボックス 6">
            <a:extLst>
              <a:ext uri="{FF2B5EF4-FFF2-40B4-BE49-F238E27FC236}">
                <a16:creationId xmlns:a16="http://schemas.microsoft.com/office/drawing/2014/main" id="{9918AC40-A516-4E3E-85B5-0D62FE2543C6}"/>
              </a:ext>
            </a:extLst>
          </p:cNvPr>
          <p:cNvSpPr txBox="1"/>
          <p:nvPr userDrawn="1"/>
        </p:nvSpPr>
        <p:spPr>
          <a:xfrm>
            <a:off x="194338" y="6538913"/>
            <a:ext cx="3076572" cy="230832"/>
          </a:xfrm>
          <a:prstGeom prst="rect">
            <a:avLst/>
          </a:prstGeom>
          <a:noFill/>
        </p:spPr>
        <p:txBody>
          <a:bodyPr wrap="square" rtlCol="0">
            <a:spAutoFit/>
          </a:bodyPr>
          <a:lstStyle/>
          <a:p>
            <a:r>
              <a:rPr kumimoji="1" lang="en-US" altLang="ja-JP" sz="900" dirty="0">
                <a:solidFill>
                  <a:schemeClr val="tx1">
                    <a:lumMod val="50000"/>
                    <a:lumOff val="50000"/>
                  </a:schemeClr>
                </a:solidFill>
                <a:latin typeface="Meiryo UI" panose="020B0604030504040204" pitchFamily="50" charset="-128"/>
                <a:ea typeface="Meiryo UI" panose="020B0604030504040204" pitchFamily="50" charset="-128"/>
              </a:rPr>
              <a:t>© 2023</a:t>
            </a:r>
            <a:r>
              <a:rPr kumimoji="1" lang="ja-JP" altLang="en-US" sz="900" dirty="0">
                <a:solidFill>
                  <a:schemeClr val="tx1">
                    <a:lumMod val="50000"/>
                    <a:lumOff val="50000"/>
                  </a:schemeClr>
                </a:solidFill>
                <a:latin typeface="Meiryo UI" panose="020B0604030504040204" pitchFamily="50" charset="-128"/>
                <a:ea typeface="Meiryo UI" panose="020B0604030504040204" pitchFamily="50" charset="-128"/>
              </a:rPr>
              <a:t>　</a:t>
            </a:r>
            <a:r>
              <a:rPr kumimoji="1" lang="en-US" altLang="ja-JP" sz="900" dirty="0">
                <a:solidFill>
                  <a:schemeClr val="tx1">
                    <a:lumMod val="50000"/>
                    <a:lumOff val="50000"/>
                  </a:schemeClr>
                </a:solidFill>
                <a:latin typeface="Meiryo UI" panose="020B0604030504040204" pitchFamily="50" charset="-128"/>
                <a:ea typeface="Meiryo UI" panose="020B0604030504040204" pitchFamily="50" charset="-128"/>
              </a:rPr>
              <a:t>The Japan Research Institute, Limited</a:t>
            </a:r>
            <a:endParaRPr kumimoji="1" lang="ja-JP" altLang="en-US" sz="900" dirty="0">
              <a:solidFill>
                <a:schemeClr val="tx1">
                  <a:lumMod val="50000"/>
                  <a:lumOff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44660266"/>
      </p:ext>
    </p:extLst>
  </p:cSld>
  <p:clrMap bg1="lt1" tx1="dk1" bg2="lt2" tx2="dk2" accent1="accent1" accent2="accent2" accent3="accent3" accent4="accent4" accent5="accent5" accent6="accent6" hlink="hlink" folHlink="folHlink"/>
  <p:sldLayoutIdLst>
    <p:sldLayoutId id="2147483685" r:id="rId1"/>
    <p:sldLayoutId id="2147483697" r:id="rId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B29FB3-CAD2-4383-97B8-79136EEB23C3}" type="datetimeFigureOut">
              <a:rPr kumimoji="1" lang="ja-JP" altLang="en-US" smtClean="0"/>
              <a:t>2024/5/22</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7" name="テキスト プレースホルダー 14"/>
          <p:cNvSpPr txBox="1">
            <a:spLocks/>
          </p:cNvSpPr>
          <p:nvPr userDrawn="1"/>
        </p:nvSpPr>
        <p:spPr>
          <a:xfrm>
            <a:off x="-1" y="0"/>
            <a:ext cx="4942573" cy="727200"/>
          </a:xfrm>
          <a:prstGeom prst="rect">
            <a:avLst/>
          </a:prstGeom>
          <a:solidFill>
            <a:srgbClr val="0075BF"/>
          </a:solidFill>
          <a:ln w="9525" cap="flat" cmpd="sng" algn="ctr">
            <a:solidFill>
              <a:srgbClr val="0075B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spcBef>
                <a:spcPct val="20000"/>
              </a:spcBef>
              <a:buFontTx/>
              <a:buNone/>
              <a:defRPr kumimoji="1" lang="ja-JP" altLang="en-US" sz="1600" kern="1200" dirty="0" smtClean="0">
                <a:solidFill>
                  <a:schemeClr val="lt1"/>
                </a:solidFill>
                <a:latin typeface="+mn-lt"/>
                <a:ea typeface="+mn-ea"/>
                <a:cs typeface="+mn-cs"/>
              </a:defRPr>
            </a:lvl1pPr>
            <a:lvl2pPr marL="185737" indent="0" algn="l" defTabSz="914400" rtl="0" eaLnBrk="1" latinLnBrk="0" hangingPunct="1">
              <a:spcBef>
                <a:spcPct val="20000"/>
              </a:spcBef>
              <a:buFontTx/>
              <a:buNone/>
              <a:defRPr kumimoji="1" lang="ja-JP" altLang="en-US" sz="1600" kern="1200" dirty="0" smtClean="0">
                <a:solidFill>
                  <a:schemeClr val="lt1"/>
                </a:solidFill>
                <a:latin typeface="+mn-lt"/>
                <a:ea typeface="+mn-ea"/>
                <a:cs typeface="+mn-cs"/>
              </a:defRPr>
            </a:lvl2pPr>
            <a:lvl3pPr marL="685800" indent="0" algn="l" defTabSz="914400" rtl="0" eaLnBrk="1" latinLnBrk="0" hangingPunct="1">
              <a:spcBef>
                <a:spcPct val="20000"/>
              </a:spcBef>
              <a:buFontTx/>
              <a:buNone/>
              <a:defRPr kumimoji="1" lang="ja-JP" altLang="en-US" sz="1600" kern="1200" dirty="0" smtClean="0">
                <a:solidFill>
                  <a:schemeClr val="lt1"/>
                </a:solidFill>
                <a:latin typeface="+mn-lt"/>
                <a:ea typeface="+mn-ea"/>
                <a:cs typeface="+mn-cs"/>
              </a:defRPr>
            </a:lvl3pPr>
            <a:lvl4pPr marL="1143000" indent="0" algn="l" defTabSz="914400" rtl="0" eaLnBrk="1" latinLnBrk="0" hangingPunct="1">
              <a:spcBef>
                <a:spcPct val="20000"/>
              </a:spcBef>
              <a:buFontTx/>
              <a:buNone/>
              <a:defRPr kumimoji="1" lang="ja-JP" altLang="en-US" sz="1600" kern="1200" dirty="0" smtClean="0">
                <a:solidFill>
                  <a:schemeClr val="lt1"/>
                </a:solidFill>
                <a:latin typeface="+mn-lt"/>
                <a:ea typeface="+mn-ea"/>
                <a:cs typeface="+mn-cs"/>
              </a:defRPr>
            </a:lvl4pPr>
            <a:lvl5pPr marL="1600200" indent="0" algn="l" defTabSz="914400" rtl="0" eaLnBrk="1" latinLnBrk="0" hangingPunct="1">
              <a:spcBef>
                <a:spcPct val="20000"/>
              </a:spcBef>
              <a:buFontTx/>
              <a:buNone/>
              <a:defRPr kumimoji="1" lang="ja-JP" altLang="en-US" sz="1600" kern="1200" dirty="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9pPr>
          </a:lstStyle>
          <a:p>
            <a:pPr algn="ctr"/>
            <a:endParaRPr lang="ja-JP" altLang="en-US" sz="1600" dirty="0"/>
          </a:p>
        </p:txBody>
      </p:sp>
      <p:sp>
        <p:nvSpPr>
          <p:cNvPr id="8" name="テキスト ボックス 7"/>
          <p:cNvSpPr txBox="1"/>
          <p:nvPr userDrawn="1"/>
        </p:nvSpPr>
        <p:spPr>
          <a:xfrm>
            <a:off x="194338" y="6538913"/>
            <a:ext cx="3076572" cy="230832"/>
          </a:xfrm>
          <a:prstGeom prst="rect">
            <a:avLst/>
          </a:prstGeom>
          <a:noFill/>
        </p:spPr>
        <p:txBody>
          <a:bodyPr wrap="square" rtlCol="0">
            <a:spAutoFit/>
          </a:bodyPr>
          <a:lstStyle/>
          <a:p>
            <a:r>
              <a:rPr kumimoji="1" lang="en-US" altLang="ja-JP" sz="900" dirty="0">
                <a:solidFill>
                  <a:schemeClr val="tx1">
                    <a:lumMod val="50000"/>
                    <a:lumOff val="50000"/>
                  </a:schemeClr>
                </a:solidFill>
                <a:latin typeface="Meiryo UI" panose="020B0604030504040204" pitchFamily="50" charset="-128"/>
                <a:ea typeface="Meiryo UI" panose="020B0604030504040204" pitchFamily="50" charset="-128"/>
              </a:rPr>
              <a:t>© 2023</a:t>
            </a:r>
            <a:r>
              <a:rPr kumimoji="1" lang="ja-JP" altLang="en-US" sz="900" dirty="0">
                <a:solidFill>
                  <a:schemeClr val="tx1">
                    <a:lumMod val="50000"/>
                    <a:lumOff val="50000"/>
                  </a:schemeClr>
                </a:solidFill>
                <a:latin typeface="Meiryo UI" panose="020B0604030504040204" pitchFamily="50" charset="-128"/>
                <a:ea typeface="Meiryo UI" panose="020B0604030504040204" pitchFamily="50" charset="-128"/>
              </a:rPr>
              <a:t>　</a:t>
            </a:r>
            <a:r>
              <a:rPr kumimoji="1" lang="en-US" altLang="ja-JP" sz="900" dirty="0">
                <a:solidFill>
                  <a:schemeClr val="tx1">
                    <a:lumMod val="50000"/>
                    <a:lumOff val="50000"/>
                  </a:schemeClr>
                </a:solidFill>
                <a:latin typeface="Meiryo UI" panose="020B0604030504040204" pitchFamily="50" charset="-128"/>
                <a:ea typeface="Meiryo UI" panose="020B0604030504040204" pitchFamily="50" charset="-128"/>
              </a:rPr>
              <a:t>The Japan Research Institute, Limited</a:t>
            </a:r>
            <a:endParaRPr kumimoji="1" lang="ja-JP" altLang="en-US" sz="900"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9" name="正方形/長方形 8"/>
          <p:cNvSpPr/>
          <p:nvPr userDrawn="1"/>
        </p:nvSpPr>
        <p:spPr>
          <a:xfrm rot="5400000">
            <a:off x="9542337" y="6402458"/>
            <a:ext cx="216000" cy="520550"/>
          </a:xfrm>
          <a:prstGeom prst="rect">
            <a:avLst/>
          </a:prstGeom>
          <a:solidFill>
            <a:srgbClr val="EBE6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0" name="テキスト プレースホルダー 14"/>
          <p:cNvSpPr txBox="1">
            <a:spLocks/>
          </p:cNvSpPr>
          <p:nvPr userDrawn="1"/>
        </p:nvSpPr>
        <p:spPr>
          <a:xfrm>
            <a:off x="3427525" y="691200"/>
            <a:ext cx="6472769" cy="36000"/>
          </a:xfrm>
          <a:prstGeom prst="rect">
            <a:avLst/>
          </a:prstGeom>
          <a:solidFill>
            <a:srgbClr val="0075BF"/>
          </a:solidFill>
          <a:ln w="9525" cap="flat" cmpd="sng" algn="ctr">
            <a:solidFill>
              <a:srgbClr val="0075B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spcBef>
                <a:spcPct val="20000"/>
              </a:spcBef>
              <a:buFontTx/>
              <a:buNone/>
              <a:defRPr kumimoji="1" lang="ja-JP" altLang="en-US" sz="1600" kern="1200" dirty="0" smtClean="0">
                <a:solidFill>
                  <a:schemeClr val="lt1"/>
                </a:solidFill>
                <a:latin typeface="+mn-lt"/>
                <a:ea typeface="+mn-ea"/>
                <a:cs typeface="+mn-cs"/>
              </a:defRPr>
            </a:lvl1pPr>
            <a:lvl2pPr marL="185737" indent="0" algn="l" defTabSz="914400" rtl="0" eaLnBrk="1" latinLnBrk="0" hangingPunct="1">
              <a:spcBef>
                <a:spcPct val="20000"/>
              </a:spcBef>
              <a:buFontTx/>
              <a:buNone/>
              <a:defRPr kumimoji="1" lang="ja-JP" altLang="en-US" sz="1600" kern="1200" dirty="0" smtClean="0">
                <a:solidFill>
                  <a:schemeClr val="lt1"/>
                </a:solidFill>
                <a:latin typeface="+mn-lt"/>
                <a:ea typeface="+mn-ea"/>
                <a:cs typeface="+mn-cs"/>
              </a:defRPr>
            </a:lvl2pPr>
            <a:lvl3pPr marL="685800" indent="0" algn="l" defTabSz="914400" rtl="0" eaLnBrk="1" latinLnBrk="0" hangingPunct="1">
              <a:spcBef>
                <a:spcPct val="20000"/>
              </a:spcBef>
              <a:buFontTx/>
              <a:buNone/>
              <a:defRPr kumimoji="1" lang="ja-JP" altLang="en-US" sz="1600" kern="1200" dirty="0" smtClean="0">
                <a:solidFill>
                  <a:schemeClr val="lt1"/>
                </a:solidFill>
                <a:latin typeface="+mn-lt"/>
                <a:ea typeface="+mn-ea"/>
                <a:cs typeface="+mn-cs"/>
              </a:defRPr>
            </a:lvl3pPr>
            <a:lvl4pPr marL="1143000" indent="0" algn="l" defTabSz="914400" rtl="0" eaLnBrk="1" latinLnBrk="0" hangingPunct="1">
              <a:spcBef>
                <a:spcPct val="20000"/>
              </a:spcBef>
              <a:buFontTx/>
              <a:buNone/>
              <a:defRPr kumimoji="1" lang="ja-JP" altLang="en-US" sz="1600" kern="1200" dirty="0" smtClean="0">
                <a:solidFill>
                  <a:schemeClr val="lt1"/>
                </a:solidFill>
                <a:latin typeface="+mn-lt"/>
                <a:ea typeface="+mn-ea"/>
                <a:cs typeface="+mn-cs"/>
              </a:defRPr>
            </a:lvl4pPr>
            <a:lvl5pPr marL="1600200" indent="0" algn="l" defTabSz="914400" rtl="0" eaLnBrk="1" latinLnBrk="0" hangingPunct="1">
              <a:spcBef>
                <a:spcPct val="20000"/>
              </a:spcBef>
              <a:buFontTx/>
              <a:buNone/>
              <a:defRPr kumimoji="1" lang="ja-JP" altLang="en-US" sz="1600" kern="1200" dirty="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9pPr>
          </a:lstStyle>
          <a:p>
            <a:pPr algn="ctr"/>
            <a:endParaRPr lang="ja-JP" altLang="en-US" sz="1600" dirty="0"/>
          </a:p>
        </p:txBody>
      </p:sp>
      <p:grpSp>
        <p:nvGrpSpPr>
          <p:cNvPr id="11" name="グループ化 10"/>
          <p:cNvGrpSpPr/>
          <p:nvPr userDrawn="1"/>
        </p:nvGrpSpPr>
        <p:grpSpPr>
          <a:xfrm>
            <a:off x="9194548" y="400836"/>
            <a:ext cx="536034" cy="326364"/>
            <a:chOff x="8353924" y="4148"/>
            <a:chExt cx="494801" cy="326364"/>
          </a:xfrm>
        </p:grpSpPr>
        <p:sp>
          <p:nvSpPr>
            <p:cNvPr id="12" name="テキスト プレースホルダー 14"/>
            <p:cNvSpPr txBox="1">
              <a:spLocks/>
            </p:cNvSpPr>
            <p:nvPr userDrawn="1"/>
          </p:nvSpPr>
          <p:spPr>
            <a:xfrm>
              <a:off x="8683125" y="164912"/>
              <a:ext cx="165600" cy="165600"/>
            </a:xfrm>
            <a:prstGeom prst="rect">
              <a:avLst/>
            </a:prstGeom>
            <a:solidFill>
              <a:srgbClr val="0075BF"/>
            </a:solidFill>
            <a:ln w="9525"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spcBef>
                  <a:spcPct val="20000"/>
                </a:spcBef>
                <a:buFontTx/>
                <a:buNone/>
                <a:defRPr kumimoji="1" lang="ja-JP" altLang="en-US" sz="1600" kern="1200" dirty="0" smtClean="0">
                  <a:solidFill>
                    <a:schemeClr val="lt1"/>
                  </a:solidFill>
                  <a:latin typeface="+mn-lt"/>
                  <a:ea typeface="+mn-ea"/>
                  <a:cs typeface="+mn-cs"/>
                </a:defRPr>
              </a:lvl1pPr>
              <a:lvl2pPr marL="185737" indent="0" algn="l" defTabSz="914400" rtl="0" eaLnBrk="1" latinLnBrk="0" hangingPunct="1">
                <a:spcBef>
                  <a:spcPct val="20000"/>
                </a:spcBef>
                <a:buFontTx/>
                <a:buNone/>
                <a:defRPr kumimoji="1" lang="ja-JP" altLang="en-US" sz="1600" kern="1200" dirty="0" smtClean="0">
                  <a:solidFill>
                    <a:schemeClr val="lt1"/>
                  </a:solidFill>
                  <a:latin typeface="+mn-lt"/>
                  <a:ea typeface="+mn-ea"/>
                  <a:cs typeface="+mn-cs"/>
                </a:defRPr>
              </a:lvl2pPr>
              <a:lvl3pPr marL="685800" indent="0" algn="l" defTabSz="914400" rtl="0" eaLnBrk="1" latinLnBrk="0" hangingPunct="1">
                <a:spcBef>
                  <a:spcPct val="20000"/>
                </a:spcBef>
                <a:buFontTx/>
                <a:buNone/>
                <a:defRPr kumimoji="1" lang="ja-JP" altLang="en-US" sz="1600" kern="1200" dirty="0" smtClean="0">
                  <a:solidFill>
                    <a:schemeClr val="lt1"/>
                  </a:solidFill>
                  <a:latin typeface="+mn-lt"/>
                  <a:ea typeface="+mn-ea"/>
                  <a:cs typeface="+mn-cs"/>
                </a:defRPr>
              </a:lvl3pPr>
              <a:lvl4pPr marL="1143000" indent="0" algn="l" defTabSz="914400" rtl="0" eaLnBrk="1" latinLnBrk="0" hangingPunct="1">
                <a:spcBef>
                  <a:spcPct val="20000"/>
                </a:spcBef>
                <a:buFontTx/>
                <a:buNone/>
                <a:defRPr kumimoji="1" lang="ja-JP" altLang="en-US" sz="1600" kern="1200" dirty="0" smtClean="0">
                  <a:solidFill>
                    <a:schemeClr val="lt1"/>
                  </a:solidFill>
                  <a:latin typeface="+mn-lt"/>
                  <a:ea typeface="+mn-ea"/>
                  <a:cs typeface="+mn-cs"/>
                </a:defRPr>
              </a:lvl4pPr>
              <a:lvl5pPr marL="1600200" indent="0" algn="l" defTabSz="914400" rtl="0" eaLnBrk="1" latinLnBrk="0" hangingPunct="1">
                <a:spcBef>
                  <a:spcPct val="20000"/>
                </a:spcBef>
                <a:buFontTx/>
                <a:buNone/>
                <a:defRPr kumimoji="1" lang="ja-JP" altLang="en-US" sz="1600" kern="1200" dirty="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9pPr>
            </a:lstStyle>
            <a:p>
              <a:pPr algn="ctr"/>
              <a:endParaRPr lang="ja-JP" altLang="en-US" sz="1600" dirty="0"/>
            </a:p>
          </p:txBody>
        </p:sp>
        <p:sp>
          <p:nvSpPr>
            <p:cNvPr id="13" name="テキスト プレースホルダー 14"/>
            <p:cNvSpPr txBox="1">
              <a:spLocks/>
            </p:cNvSpPr>
            <p:nvPr userDrawn="1"/>
          </p:nvSpPr>
          <p:spPr>
            <a:xfrm>
              <a:off x="8517525" y="4148"/>
              <a:ext cx="165600" cy="165600"/>
            </a:xfrm>
            <a:prstGeom prst="rect">
              <a:avLst/>
            </a:prstGeom>
            <a:solidFill>
              <a:srgbClr val="0075BF"/>
            </a:solidFill>
            <a:ln w="9525"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spcBef>
                  <a:spcPct val="20000"/>
                </a:spcBef>
                <a:buFontTx/>
                <a:buNone/>
                <a:defRPr kumimoji="1" lang="ja-JP" altLang="en-US" sz="1600" kern="1200" dirty="0" smtClean="0">
                  <a:solidFill>
                    <a:schemeClr val="lt1"/>
                  </a:solidFill>
                  <a:latin typeface="+mn-lt"/>
                  <a:ea typeface="+mn-ea"/>
                  <a:cs typeface="+mn-cs"/>
                </a:defRPr>
              </a:lvl1pPr>
              <a:lvl2pPr marL="185737" indent="0" algn="l" defTabSz="914400" rtl="0" eaLnBrk="1" latinLnBrk="0" hangingPunct="1">
                <a:spcBef>
                  <a:spcPct val="20000"/>
                </a:spcBef>
                <a:buFontTx/>
                <a:buNone/>
                <a:defRPr kumimoji="1" lang="ja-JP" altLang="en-US" sz="1600" kern="1200" dirty="0" smtClean="0">
                  <a:solidFill>
                    <a:schemeClr val="lt1"/>
                  </a:solidFill>
                  <a:latin typeface="+mn-lt"/>
                  <a:ea typeface="+mn-ea"/>
                  <a:cs typeface="+mn-cs"/>
                </a:defRPr>
              </a:lvl2pPr>
              <a:lvl3pPr marL="685800" indent="0" algn="l" defTabSz="914400" rtl="0" eaLnBrk="1" latinLnBrk="0" hangingPunct="1">
                <a:spcBef>
                  <a:spcPct val="20000"/>
                </a:spcBef>
                <a:buFontTx/>
                <a:buNone/>
                <a:defRPr kumimoji="1" lang="ja-JP" altLang="en-US" sz="1600" kern="1200" dirty="0" smtClean="0">
                  <a:solidFill>
                    <a:schemeClr val="lt1"/>
                  </a:solidFill>
                  <a:latin typeface="+mn-lt"/>
                  <a:ea typeface="+mn-ea"/>
                  <a:cs typeface="+mn-cs"/>
                </a:defRPr>
              </a:lvl3pPr>
              <a:lvl4pPr marL="1143000" indent="0" algn="l" defTabSz="914400" rtl="0" eaLnBrk="1" latinLnBrk="0" hangingPunct="1">
                <a:spcBef>
                  <a:spcPct val="20000"/>
                </a:spcBef>
                <a:buFontTx/>
                <a:buNone/>
                <a:defRPr kumimoji="1" lang="ja-JP" altLang="en-US" sz="1600" kern="1200" dirty="0" smtClean="0">
                  <a:solidFill>
                    <a:schemeClr val="lt1"/>
                  </a:solidFill>
                  <a:latin typeface="+mn-lt"/>
                  <a:ea typeface="+mn-ea"/>
                  <a:cs typeface="+mn-cs"/>
                </a:defRPr>
              </a:lvl4pPr>
              <a:lvl5pPr marL="1600200" indent="0" algn="l" defTabSz="914400" rtl="0" eaLnBrk="1" latinLnBrk="0" hangingPunct="1">
                <a:spcBef>
                  <a:spcPct val="20000"/>
                </a:spcBef>
                <a:buFontTx/>
                <a:buNone/>
                <a:defRPr kumimoji="1" lang="ja-JP" altLang="en-US" sz="1600" kern="1200" dirty="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9pPr>
            </a:lstStyle>
            <a:p>
              <a:pPr algn="ctr"/>
              <a:endParaRPr lang="ja-JP" altLang="en-US" sz="1600" dirty="0"/>
            </a:p>
          </p:txBody>
        </p:sp>
        <p:sp>
          <p:nvSpPr>
            <p:cNvPr id="14" name="テキスト プレースホルダー 14"/>
            <p:cNvSpPr txBox="1">
              <a:spLocks/>
            </p:cNvSpPr>
            <p:nvPr userDrawn="1"/>
          </p:nvSpPr>
          <p:spPr>
            <a:xfrm>
              <a:off x="8353924" y="163928"/>
              <a:ext cx="165600" cy="165600"/>
            </a:xfrm>
            <a:prstGeom prst="rect">
              <a:avLst/>
            </a:prstGeom>
            <a:solidFill>
              <a:srgbClr val="0075BF"/>
            </a:solidFill>
            <a:ln w="9525"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spcBef>
                  <a:spcPct val="20000"/>
                </a:spcBef>
                <a:buFontTx/>
                <a:buNone/>
                <a:defRPr kumimoji="1" lang="ja-JP" altLang="en-US" sz="1600" kern="1200" dirty="0" smtClean="0">
                  <a:solidFill>
                    <a:schemeClr val="lt1"/>
                  </a:solidFill>
                  <a:latin typeface="+mn-lt"/>
                  <a:ea typeface="+mn-ea"/>
                  <a:cs typeface="+mn-cs"/>
                </a:defRPr>
              </a:lvl1pPr>
              <a:lvl2pPr marL="185737" indent="0" algn="l" defTabSz="914400" rtl="0" eaLnBrk="1" latinLnBrk="0" hangingPunct="1">
                <a:spcBef>
                  <a:spcPct val="20000"/>
                </a:spcBef>
                <a:buFontTx/>
                <a:buNone/>
                <a:defRPr kumimoji="1" lang="ja-JP" altLang="en-US" sz="1600" kern="1200" dirty="0" smtClean="0">
                  <a:solidFill>
                    <a:schemeClr val="lt1"/>
                  </a:solidFill>
                  <a:latin typeface="+mn-lt"/>
                  <a:ea typeface="+mn-ea"/>
                  <a:cs typeface="+mn-cs"/>
                </a:defRPr>
              </a:lvl2pPr>
              <a:lvl3pPr marL="685800" indent="0" algn="l" defTabSz="914400" rtl="0" eaLnBrk="1" latinLnBrk="0" hangingPunct="1">
                <a:spcBef>
                  <a:spcPct val="20000"/>
                </a:spcBef>
                <a:buFontTx/>
                <a:buNone/>
                <a:defRPr kumimoji="1" lang="ja-JP" altLang="en-US" sz="1600" kern="1200" dirty="0" smtClean="0">
                  <a:solidFill>
                    <a:schemeClr val="lt1"/>
                  </a:solidFill>
                  <a:latin typeface="+mn-lt"/>
                  <a:ea typeface="+mn-ea"/>
                  <a:cs typeface="+mn-cs"/>
                </a:defRPr>
              </a:lvl3pPr>
              <a:lvl4pPr marL="1143000" indent="0" algn="l" defTabSz="914400" rtl="0" eaLnBrk="1" latinLnBrk="0" hangingPunct="1">
                <a:spcBef>
                  <a:spcPct val="20000"/>
                </a:spcBef>
                <a:buFontTx/>
                <a:buNone/>
                <a:defRPr kumimoji="1" lang="ja-JP" altLang="en-US" sz="1600" kern="1200" dirty="0" smtClean="0">
                  <a:solidFill>
                    <a:schemeClr val="lt1"/>
                  </a:solidFill>
                  <a:latin typeface="+mn-lt"/>
                  <a:ea typeface="+mn-ea"/>
                  <a:cs typeface="+mn-cs"/>
                </a:defRPr>
              </a:lvl4pPr>
              <a:lvl5pPr marL="1600200" indent="0" algn="l" defTabSz="914400" rtl="0" eaLnBrk="1" latinLnBrk="0" hangingPunct="1">
                <a:spcBef>
                  <a:spcPct val="20000"/>
                </a:spcBef>
                <a:buFontTx/>
                <a:buNone/>
                <a:defRPr kumimoji="1" lang="ja-JP" altLang="en-US" sz="1600" kern="1200" dirty="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9pPr>
            </a:lstStyle>
            <a:p>
              <a:pPr algn="ctr"/>
              <a:endParaRPr lang="ja-JP" altLang="en-US" sz="1600" dirty="0"/>
            </a:p>
          </p:txBody>
        </p:sp>
      </p:grpSp>
      <p:sp>
        <p:nvSpPr>
          <p:cNvPr id="15" name="テキスト プレースホルダー 14"/>
          <p:cNvSpPr txBox="1">
            <a:spLocks/>
          </p:cNvSpPr>
          <p:nvPr userDrawn="1"/>
        </p:nvSpPr>
        <p:spPr>
          <a:xfrm>
            <a:off x="0" y="6734733"/>
            <a:ext cx="9438000" cy="36000"/>
          </a:xfrm>
          <a:prstGeom prst="rect">
            <a:avLst/>
          </a:prstGeom>
          <a:solidFill>
            <a:srgbClr val="EBE6E1"/>
          </a:solidFill>
          <a:ln w="9525"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spcBef>
                <a:spcPct val="20000"/>
              </a:spcBef>
              <a:buFontTx/>
              <a:buNone/>
              <a:defRPr kumimoji="1" lang="ja-JP" altLang="en-US" sz="1600" kern="1200" dirty="0" smtClean="0">
                <a:solidFill>
                  <a:schemeClr val="lt1"/>
                </a:solidFill>
                <a:latin typeface="+mn-lt"/>
                <a:ea typeface="+mn-ea"/>
                <a:cs typeface="+mn-cs"/>
              </a:defRPr>
            </a:lvl1pPr>
            <a:lvl2pPr marL="185737" indent="0" algn="l" defTabSz="914400" rtl="0" eaLnBrk="1" latinLnBrk="0" hangingPunct="1">
              <a:spcBef>
                <a:spcPct val="20000"/>
              </a:spcBef>
              <a:buFontTx/>
              <a:buNone/>
              <a:defRPr kumimoji="1" lang="ja-JP" altLang="en-US" sz="1600" kern="1200" dirty="0" smtClean="0">
                <a:solidFill>
                  <a:schemeClr val="lt1"/>
                </a:solidFill>
                <a:latin typeface="+mn-lt"/>
                <a:ea typeface="+mn-ea"/>
                <a:cs typeface="+mn-cs"/>
              </a:defRPr>
            </a:lvl2pPr>
            <a:lvl3pPr marL="685800" indent="0" algn="l" defTabSz="914400" rtl="0" eaLnBrk="1" latinLnBrk="0" hangingPunct="1">
              <a:spcBef>
                <a:spcPct val="20000"/>
              </a:spcBef>
              <a:buFontTx/>
              <a:buNone/>
              <a:defRPr kumimoji="1" lang="ja-JP" altLang="en-US" sz="1600" kern="1200" dirty="0" smtClean="0">
                <a:solidFill>
                  <a:schemeClr val="lt1"/>
                </a:solidFill>
                <a:latin typeface="+mn-lt"/>
                <a:ea typeface="+mn-ea"/>
                <a:cs typeface="+mn-cs"/>
              </a:defRPr>
            </a:lvl3pPr>
            <a:lvl4pPr marL="1143000" indent="0" algn="l" defTabSz="914400" rtl="0" eaLnBrk="1" latinLnBrk="0" hangingPunct="1">
              <a:spcBef>
                <a:spcPct val="20000"/>
              </a:spcBef>
              <a:buFontTx/>
              <a:buNone/>
              <a:defRPr kumimoji="1" lang="ja-JP" altLang="en-US" sz="1600" kern="1200" dirty="0" smtClean="0">
                <a:solidFill>
                  <a:schemeClr val="lt1"/>
                </a:solidFill>
                <a:latin typeface="+mn-lt"/>
                <a:ea typeface="+mn-ea"/>
                <a:cs typeface="+mn-cs"/>
              </a:defRPr>
            </a:lvl4pPr>
            <a:lvl5pPr marL="1600200" indent="0" algn="l" defTabSz="914400" rtl="0" eaLnBrk="1" latinLnBrk="0" hangingPunct="1">
              <a:spcBef>
                <a:spcPct val="20000"/>
              </a:spcBef>
              <a:buFontTx/>
              <a:buNone/>
              <a:defRPr kumimoji="1" lang="ja-JP" altLang="en-US" sz="1600" kern="1200" dirty="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9pPr>
          </a:lstStyle>
          <a:p>
            <a:pPr algn="ctr"/>
            <a:endParaRPr lang="ja-JP" altLang="en-US" sz="1600" dirty="0"/>
          </a:p>
        </p:txBody>
      </p:sp>
      <p:sp>
        <p:nvSpPr>
          <p:cNvPr id="6" name="Slide Number Placeholder 5"/>
          <p:cNvSpPr>
            <a:spLocks noGrp="1"/>
          </p:cNvSpPr>
          <p:nvPr>
            <p:ph type="sldNum" sz="quarter" idx="4"/>
          </p:nvPr>
        </p:nvSpPr>
        <p:spPr>
          <a:xfrm>
            <a:off x="7671444" y="6471766"/>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83DCD8-9991-41EF-A352-301FE1099A9B}" type="slidenum">
              <a:rPr kumimoji="1" lang="ja-JP" altLang="en-US" smtClean="0"/>
              <a:t>‹#›</a:t>
            </a:fld>
            <a:endParaRPr kumimoji="1" lang="ja-JP" altLang="en-US"/>
          </a:p>
        </p:txBody>
      </p:sp>
    </p:spTree>
    <p:extLst>
      <p:ext uri="{BB962C8B-B14F-4D97-AF65-F5344CB8AC3E}">
        <p14:creationId xmlns:p14="http://schemas.microsoft.com/office/powerpoint/2010/main" val="204119631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6" r:id="rId12"/>
    <p:sldLayoutId id="2147483727"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B29FB3-CAD2-4383-97B8-79136EEB23C3}" type="datetimeFigureOut">
              <a:rPr kumimoji="1" lang="ja-JP" altLang="en-US" smtClean="0"/>
              <a:t>2024/5/22</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7" name="テキスト プレースホルダー 14"/>
          <p:cNvSpPr txBox="1">
            <a:spLocks/>
          </p:cNvSpPr>
          <p:nvPr userDrawn="1"/>
        </p:nvSpPr>
        <p:spPr>
          <a:xfrm>
            <a:off x="-1" y="0"/>
            <a:ext cx="4942573" cy="363600"/>
          </a:xfrm>
          <a:prstGeom prst="rect">
            <a:avLst/>
          </a:prstGeom>
          <a:solidFill>
            <a:srgbClr val="0075BF"/>
          </a:solidFill>
          <a:ln w="9525" cap="flat" cmpd="sng" algn="ctr">
            <a:solidFill>
              <a:srgbClr val="0075B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spcBef>
                <a:spcPct val="20000"/>
              </a:spcBef>
              <a:buFontTx/>
              <a:buNone/>
              <a:defRPr kumimoji="1" lang="ja-JP" altLang="en-US" sz="1600" kern="1200" dirty="0" smtClean="0">
                <a:solidFill>
                  <a:schemeClr val="lt1"/>
                </a:solidFill>
                <a:latin typeface="+mn-lt"/>
                <a:ea typeface="+mn-ea"/>
                <a:cs typeface="+mn-cs"/>
              </a:defRPr>
            </a:lvl1pPr>
            <a:lvl2pPr marL="185737" indent="0" algn="l" defTabSz="914400" rtl="0" eaLnBrk="1" latinLnBrk="0" hangingPunct="1">
              <a:spcBef>
                <a:spcPct val="20000"/>
              </a:spcBef>
              <a:buFontTx/>
              <a:buNone/>
              <a:defRPr kumimoji="1" lang="ja-JP" altLang="en-US" sz="1600" kern="1200" dirty="0" smtClean="0">
                <a:solidFill>
                  <a:schemeClr val="lt1"/>
                </a:solidFill>
                <a:latin typeface="+mn-lt"/>
                <a:ea typeface="+mn-ea"/>
                <a:cs typeface="+mn-cs"/>
              </a:defRPr>
            </a:lvl2pPr>
            <a:lvl3pPr marL="685800" indent="0" algn="l" defTabSz="914400" rtl="0" eaLnBrk="1" latinLnBrk="0" hangingPunct="1">
              <a:spcBef>
                <a:spcPct val="20000"/>
              </a:spcBef>
              <a:buFontTx/>
              <a:buNone/>
              <a:defRPr kumimoji="1" lang="ja-JP" altLang="en-US" sz="1600" kern="1200" dirty="0" smtClean="0">
                <a:solidFill>
                  <a:schemeClr val="lt1"/>
                </a:solidFill>
                <a:latin typeface="+mn-lt"/>
                <a:ea typeface="+mn-ea"/>
                <a:cs typeface="+mn-cs"/>
              </a:defRPr>
            </a:lvl3pPr>
            <a:lvl4pPr marL="1143000" indent="0" algn="l" defTabSz="914400" rtl="0" eaLnBrk="1" latinLnBrk="0" hangingPunct="1">
              <a:spcBef>
                <a:spcPct val="20000"/>
              </a:spcBef>
              <a:buFontTx/>
              <a:buNone/>
              <a:defRPr kumimoji="1" lang="ja-JP" altLang="en-US" sz="1600" kern="1200" dirty="0" smtClean="0">
                <a:solidFill>
                  <a:schemeClr val="lt1"/>
                </a:solidFill>
                <a:latin typeface="+mn-lt"/>
                <a:ea typeface="+mn-ea"/>
                <a:cs typeface="+mn-cs"/>
              </a:defRPr>
            </a:lvl4pPr>
            <a:lvl5pPr marL="1600200" indent="0" algn="l" defTabSz="914400" rtl="0" eaLnBrk="1" latinLnBrk="0" hangingPunct="1">
              <a:spcBef>
                <a:spcPct val="20000"/>
              </a:spcBef>
              <a:buFontTx/>
              <a:buNone/>
              <a:defRPr kumimoji="1" lang="ja-JP" altLang="en-US" sz="1600" kern="1200" dirty="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9pPr>
          </a:lstStyle>
          <a:p>
            <a:pPr algn="ctr"/>
            <a:endParaRPr lang="ja-JP" altLang="en-US" sz="1600" dirty="0"/>
          </a:p>
        </p:txBody>
      </p:sp>
      <p:sp>
        <p:nvSpPr>
          <p:cNvPr id="8" name="テキスト ボックス 7"/>
          <p:cNvSpPr txBox="1"/>
          <p:nvPr userDrawn="1"/>
        </p:nvSpPr>
        <p:spPr>
          <a:xfrm>
            <a:off x="194338" y="6538913"/>
            <a:ext cx="3076572" cy="230832"/>
          </a:xfrm>
          <a:prstGeom prst="rect">
            <a:avLst/>
          </a:prstGeom>
          <a:noFill/>
        </p:spPr>
        <p:txBody>
          <a:bodyPr wrap="square" rtlCol="0">
            <a:spAutoFit/>
          </a:bodyPr>
          <a:lstStyle/>
          <a:p>
            <a:r>
              <a:rPr kumimoji="1" lang="en-US" altLang="ja-JP" sz="900" dirty="0">
                <a:solidFill>
                  <a:schemeClr val="tx1">
                    <a:lumMod val="50000"/>
                    <a:lumOff val="50000"/>
                  </a:schemeClr>
                </a:solidFill>
                <a:latin typeface="Meiryo UI" panose="020B0604030504040204" pitchFamily="50" charset="-128"/>
                <a:ea typeface="Meiryo UI" panose="020B0604030504040204" pitchFamily="50" charset="-128"/>
              </a:rPr>
              <a:t>© 2023</a:t>
            </a:r>
            <a:r>
              <a:rPr kumimoji="1" lang="ja-JP" altLang="en-US" sz="900" dirty="0">
                <a:solidFill>
                  <a:schemeClr val="tx1">
                    <a:lumMod val="50000"/>
                    <a:lumOff val="50000"/>
                  </a:schemeClr>
                </a:solidFill>
                <a:latin typeface="Meiryo UI" panose="020B0604030504040204" pitchFamily="50" charset="-128"/>
                <a:ea typeface="Meiryo UI" panose="020B0604030504040204" pitchFamily="50" charset="-128"/>
              </a:rPr>
              <a:t>　</a:t>
            </a:r>
            <a:r>
              <a:rPr kumimoji="1" lang="en-US" altLang="ja-JP" sz="900" dirty="0">
                <a:solidFill>
                  <a:schemeClr val="tx1">
                    <a:lumMod val="50000"/>
                    <a:lumOff val="50000"/>
                  </a:schemeClr>
                </a:solidFill>
                <a:latin typeface="Meiryo UI" panose="020B0604030504040204" pitchFamily="50" charset="-128"/>
                <a:ea typeface="Meiryo UI" panose="020B0604030504040204" pitchFamily="50" charset="-128"/>
              </a:rPr>
              <a:t>The Japan Research Institute, Limited</a:t>
            </a:r>
            <a:endParaRPr kumimoji="1" lang="ja-JP" altLang="en-US" sz="900"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9" name="正方形/長方形 8"/>
          <p:cNvSpPr/>
          <p:nvPr userDrawn="1"/>
        </p:nvSpPr>
        <p:spPr>
          <a:xfrm rot="5400000">
            <a:off x="9542337" y="6402458"/>
            <a:ext cx="216000" cy="520550"/>
          </a:xfrm>
          <a:prstGeom prst="rect">
            <a:avLst/>
          </a:prstGeom>
          <a:solidFill>
            <a:srgbClr val="EBE6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0" name="テキスト プレースホルダー 14"/>
          <p:cNvSpPr txBox="1">
            <a:spLocks/>
          </p:cNvSpPr>
          <p:nvPr userDrawn="1"/>
        </p:nvSpPr>
        <p:spPr>
          <a:xfrm>
            <a:off x="3427525" y="329250"/>
            <a:ext cx="6472769" cy="36000"/>
          </a:xfrm>
          <a:prstGeom prst="rect">
            <a:avLst/>
          </a:prstGeom>
          <a:solidFill>
            <a:srgbClr val="0075BF"/>
          </a:solidFill>
          <a:ln w="9525" cap="flat" cmpd="sng" algn="ctr">
            <a:solidFill>
              <a:srgbClr val="0075B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spcBef>
                <a:spcPct val="20000"/>
              </a:spcBef>
              <a:buFontTx/>
              <a:buNone/>
              <a:defRPr kumimoji="1" lang="ja-JP" altLang="en-US" sz="1600" kern="1200" dirty="0" smtClean="0">
                <a:solidFill>
                  <a:schemeClr val="lt1"/>
                </a:solidFill>
                <a:latin typeface="+mn-lt"/>
                <a:ea typeface="+mn-ea"/>
                <a:cs typeface="+mn-cs"/>
              </a:defRPr>
            </a:lvl1pPr>
            <a:lvl2pPr marL="185737" indent="0" algn="l" defTabSz="914400" rtl="0" eaLnBrk="1" latinLnBrk="0" hangingPunct="1">
              <a:spcBef>
                <a:spcPct val="20000"/>
              </a:spcBef>
              <a:buFontTx/>
              <a:buNone/>
              <a:defRPr kumimoji="1" lang="ja-JP" altLang="en-US" sz="1600" kern="1200" dirty="0" smtClean="0">
                <a:solidFill>
                  <a:schemeClr val="lt1"/>
                </a:solidFill>
                <a:latin typeface="+mn-lt"/>
                <a:ea typeface="+mn-ea"/>
                <a:cs typeface="+mn-cs"/>
              </a:defRPr>
            </a:lvl2pPr>
            <a:lvl3pPr marL="685800" indent="0" algn="l" defTabSz="914400" rtl="0" eaLnBrk="1" latinLnBrk="0" hangingPunct="1">
              <a:spcBef>
                <a:spcPct val="20000"/>
              </a:spcBef>
              <a:buFontTx/>
              <a:buNone/>
              <a:defRPr kumimoji="1" lang="ja-JP" altLang="en-US" sz="1600" kern="1200" dirty="0" smtClean="0">
                <a:solidFill>
                  <a:schemeClr val="lt1"/>
                </a:solidFill>
                <a:latin typeface="+mn-lt"/>
                <a:ea typeface="+mn-ea"/>
                <a:cs typeface="+mn-cs"/>
              </a:defRPr>
            </a:lvl3pPr>
            <a:lvl4pPr marL="1143000" indent="0" algn="l" defTabSz="914400" rtl="0" eaLnBrk="1" latinLnBrk="0" hangingPunct="1">
              <a:spcBef>
                <a:spcPct val="20000"/>
              </a:spcBef>
              <a:buFontTx/>
              <a:buNone/>
              <a:defRPr kumimoji="1" lang="ja-JP" altLang="en-US" sz="1600" kern="1200" dirty="0" smtClean="0">
                <a:solidFill>
                  <a:schemeClr val="lt1"/>
                </a:solidFill>
                <a:latin typeface="+mn-lt"/>
                <a:ea typeface="+mn-ea"/>
                <a:cs typeface="+mn-cs"/>
              </a:defRPr>
            </a:lvl4pPr>
            <a:lvl5pPr marL="1600200" indent="0" algn="l" defTabSz="914400" rtl="0" eaLnBrk="1" latinLnBrk="0" hangingPunct="1">
              <a:spcBef>
                <a:spcPct val="20000"/>
              </a:spcBef>
              <a:buFontTx/>
              <a:buNone/>
              <a:defRPr kumimoji="1" lang="ja-JP" altLang="en-US" sz="1600" kern="1200" dirty="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9pPr>
          </a:lstStyle>
          <a:p>
            <a:pPr algn="ctr"/>
            <a:endParaRPr lang="ja-JP" altLang="en-US" sz="1600" dirty="0"/>
          </a:p>
        </p:txBody>
      </p:sp>
      <p:grpSp>
        <p:nvGrpSpPr>
          <p:cNvPr id="11" name="グループ化 10"/>
          <p:cNvGrpSpPr/>
          <p:nvPr userDrawn="1"/>
        </p:nvGrpSpPr>
        <p:grpSpPr>
          <a:xfrm>
            <a:off x="9194548" y="0"/>
            <a:ext cx="536034" cy="332279"/>
            <a:chOff x="8353924" y="-11292"/>
            <a:chExt cx="494801" cy="332279"/>
          </a:xfrm>
        </p:grpSpPr>
        <p:sp>
          <p:nvSpPr>
            <p:cNvPr id="12" name="テキスト プレースホルダー 14"/>
            <p:cNvSpPr txBox="1">
              <a:spLocks/>
            </p:cNvSpPr>
            <p:nvPr userDrawn="1"/>
          </p:nvSpPr>
          <p:spPr>
            <a:xfrm>
              <a:off x="8683125" y="155387"/>
              <a:ext cx="165600" cy="165600"/>
            </a:xfrm>
            <a:prstGeom prst="rect">
              <a:avLst/>
            </a:prstGeom>
            <a:solidFill>
              <a:srgbClr val="0075BF"/>
            </a:solidFill>
            <a:ln w="9525"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spcBef>
                  <a:spcPct val="20000"/>
                </a:spcBef>
                <a:buFontTx/>
                <a:buNone/>
                <a:defRPr kumimoji="1" lang="ja-JP" altLang="en-US" sz="1600" kern="1200" dirty="0" smtClean="0">
                  <a:solidFill>
                    <a:schemeClr val="lt1"/>
                  </a:solidFill>
                  <a:latin typeface="+mn-lt"/>
                  <a:ea typeface="+mn-ea"/>
                  <a:cs typeface="+mn-cs"/>
                </a:defRPr>
              </a:lvl1pPr>
              <a:lvl2pPr marL="185737" indent="0" algn="l" defTabSz="914400" rtl="0" eaLnBrk="1" latinLnBrk="0" hangingPunct="1">
                <a:spcBef>
                  <a:spcPct val="20000"/>
                </a:spcBef>
                <a:buFontTx/>
                <a:buNone/>
                <a:defRPr kumimoji="1" lang="ja-JP" altLang="en-US" sz="1600" kern="1200" dirty="0" smtClean="0">
                  <a:solidFill>
                    <a:schemeClr val="lt1"/>
                  </a:solidFill>
                  <a:latin typeface="+mn-lt"/>
                  <a:ea typeface="+mn-ea"/>
                  <a:cs typeface="+mn-cs"/>
                </a:defRPr>
              </a:lvl2pPr>
              <a:lvl3pPr marL="685800" indent="0" algn="l" defTabSz="914400" rtl="0" eaLnBrk="1" latinLnBrk="0" hangingPunct="1">
                <a:spcBef>
                  <a:spcPct val="20000"/>
                </a:spcBef>
                <a:buFontTx/>
                <a:buNone/>
                <a:defRPr kumimoji="1" lang="ja-JP" altLang="en-US" sz="1600" kern="1200" dirty="0" smtClean="0">
                  <a:solidFill>
                    <a:schemeClr val="lt1"/>
                  </a:solidFill>
                  <a:latin typeface="+mn-lt"/>
                  <a:ea typeface="+mn-ea"/>
                  <a:cs typeface="+mn-cs"/>
                </a:defRPr>
              </a:lvl3pPr>
              <a:lvl4pPr marL="1143000" indent="0" algn="l" defTabSz="914400" rtl="0" eaLnBrk="1" latinLnBrk="0" hangingPunct="1">
                <a:spcBef>
                  <a:spcPct val="20000"/>
                </a:spcBef>
                <a:buFontTx/>
                <a:buNone/>
                <a:defRPr kumimoji="1" lang="ja-JP" altLang="en-US" sz="1600" kern="1200" dirty="0" smtClean="0">
                  <a:solidFill>
                    <a:schemeClr val="lt1"/>
                  </a:solidFill>
                  <a:latin typeface="+mn-lt"/>
                  <a:ea typeface="+mn-ea"/>
                  <a:cs typeface="+mn-cs"/>
                </a:defRPr>
              </a:lvl4pPr>
              <a:lvl5pPr marL="1600200" indent="0" algn="l" defTabSz="914400" rtl="0" eaLnBrk="1" latinLnBrk="0" hangingPunct="1">
                <a:spcBef>
                  <a:spcPct val="20000"/>
                </a:spcBef>
                <a:buFontTx/>
                <a:buNone/>
                <a:defRPr kumimoji="1" lang="ja-JP" altLang="en-US" sz="1600" kern="1200" dirty="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9pPr>
            </a:lstStyle>
            <a:p>
              <a:pPr algn="ctr"/>
              <a:endParaRPr lang="ja-JP" altLang="en-US" sz="1600" dirty="0"/>
            </a:p>
          </p:txBody>
        </p:sp>
        <p:sp>
          <p:nvSpPr>
            <p:cNvPr id="13" name="テキスト プレースホルダー 14"/>
            <p:cNvSpPr txBox="1">
              <a:spLocks/>
            </p:cNvSpPr>
            <p:nvPr userDrawn="1"/>
          </p:nvSpPr>
          <p:spPr>
            <a:xfrm>
              <a:off x="8517525" y="-11292"/>
              <a:ext cx="165600" cy="171515"/>
            </a:xfrm>
            <a:prstGeom prst="rect">
              <a:avLst/>
            </a:prstGeom>
            <a:solidFill>
              <a:srgbClr val="0075BF"/>
            </a:solidFill>
            <a:ln w="9525"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spcBef>
                  <a:spcPct val="20000"/>
                </a:spcBef>
                <a:buFontTx/>
                <a:buNone/>
                <a:defRPr kumimoji="1" lang="ja-JP" altLang="en-US" sz="1600" kern="1200" dirty="0" smtClean="0">
                  <a:solidFill>
                    <a:schemeClr val="lt1"/>
                  </a:solidFill>
                  <a:latin typeface="+mn-lt"/>
                  <a:ea typeface="+mn-ea"/>
                  <a:cs typeface="+mn-cs"/>
                </a:defRPr>
              </a:lvl1pPr>
              <a:lvl2pPr marL="185737" indent="0" algn="l" defTabSz="914400" rtl="0" eaLnBrk="1" latinLnBrk="0" hangingPunct="1">
                <a:spcBef>
                  <a:spcPct val="20000"/>
                </a:spcBef>
                <a:buFontTx/>
                <a:buNone/>
                <a:defRPr kumimoji="1" lang="ja-JP" altLang="en-US" sz="1600" kern="1200" dirty="0" smtClean="0">
                  <a:solidFill>
                    <a:schemeClr val="lt1"/>
                  </a:solidFill>
                  <a:latin typeface="+mn-lt"/>
                  <a:ea typeface="+mn-ea"/>
                  <a:cs typeface="+mn-cs"/>
                </a:defRPr>
              </a:lvl2pPr>
              <a:lvl3pPr marL="685800" indent="0" algn="l" defTabSz="914400" rtl="0" eaLnBrk="1" latinLnBrk="0" hangingPunct="1">
                <a:spcBef>
                  <a:spcPct val="20000"/>
                </a:spcBef>
                <a:buFontTx/>
                <a:buNone/>
                <a:defRPr kumimoji="1" lang="ja-JP" altLang="en-US" sz="1600" kern="1200" dirty="0" smtClean="0">
                  <a:solidFill>
                    <a:schemeClr val="lt1"/>
                  </a:solidFill>
                  <a:latin typeface="+mn-lt"/>
                  <a:ea typeface="+mn-ea"/>
                  <a:cs typeface="+mn-cs"/>
                </a:defRPr>
              </a:lvl3pPr>
              <a:lvl4pPr marL="1143000" indent="0" algn="l" defTabSz="914400" rtl="0" eaLnBrk="1" latinLnBrk="0" hangingPunct="1">
                <a:spcBef>
                  <a:spcPct val="20000"/>
                </a:spcBef>
                <a:buFontTx/>
                <a:buNone/>
                <a:defRPr kumimoji="1" lang="ja-JP" altLang="en-US" sz="1600" kern="1200" dirty="0" smtClean="0">
                  <a:solidFill>
                    <a:schemeClr val="lt1"/>
                  </a:solidFill>
                  <a:latin typeface="+mn-lt"/>
                  <a:ea typeface="+mn-ea"/>
                  <a:cs typeface="+mn-cs"/>
                </a:defRPr>
              </a:lvl4pPr>
              <a:lvl5pPr marL="1600200" indent="0" algn="l" defTabSz="914400" rtl="0" eaLnBrk="1" latinLnBrk="0" hangingPunct="1">
                <a:spcBef>
                  <a:spcPct val="20000"/>
                </a:spcBef>
                <a:buFontTx/>
                <a:buNone/>
                <a:defRPr kumimoji="1" lang="ja-JP" altLang="en-US" sz="1600" kern="1200" dirty="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9pPr>
            </a:lstStyle>
            <a:p>
              <a:pPr algn="ctr"/>
              <a:endParaRPr lang="ja-JP" altLang="en-US" sz="1600" dirty="0"/>
            </a:p>
          </p:txBody>
        </p:sp>
        <p:sp>
          <p:nvSpPr>
            <p:cNvPr id="14" name="テキスト プレースホルダー 14"/>
            <p:cNvSpPr txBox="1">
              <a:spLocks/>
            </p:cNvSpPr>
            <p:nvPr userDrawn="1"/>
          </p:nvSpPr>
          <p:spPr>
            <a:xfrm>
              <a:off x="8353924" y="154403"/>
              <a:ext cx="165600" cy="165600"/>
            </a:xfrm>
            <a:prstGeom prst="rect">
              <a:avLst/>
            </a:prstGeom>
            <a:solidFill>
              <a:srgbClr val="0075BF"/>
            </a:solidFill>
            <a:ln w="9525"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spcBef>
                  <a:spcPct val="20000"/>
                </a:spcBef>
                <a:buFontTx/>
                <a:buNone/>
                <a:defRPr kumimoji="1" lang="ja-JP" altLang="en-US" sz="1600" kern="1200" dirty="0" smtClean="0">
                  <a:solidFill>
                    <a:schemeClr val="lt1"/>
                  </a:solidFill>
                  <a:latin typeface="+mn-lt"/>
                  <a:ea typeface="+mn-ea"/>
                  <a:cs typeface="+mn-cs"/>
                </a:defRPr>
              </a:lvl1pPr>
              <a:lvl2pPr marL="185737" indent="0" algn="l" defTabSz="914400" rtl="0" eaLnBrk="1" latinLnBrk="0" hangingPunct="1">
                <a:spcBef>
                  <a:spcPct val="20000"/>
                </a:spcBef>
                <a:buFontTx/>
                <a:buNone/>
                <a:defRPr kumimoji="1" lang="ja-JP" altLang="en-US" sz="1600" kern="1200" dirty="0" smtClean="0">
                  <a:solidFill>
                    <a:schemeClr val="lt1"/>
                  </a:solidFill>
                  <a:latin typeface="+mn-lt"/>
                  <a:ea typeface="+mn-ea"/>
                  <a:cs typeface="+mn-cs"/>
                </a:defRPr>
              </a:lvl2pPr>
              <a:lvl3pPr marL="685800" indent="0" algn="l" defTabSz="914400" rtl="0" eaLnBrk="1" latinLnBrk="0" hangingPunct="1">
                <a:spcBef>
                  <a:spcPct val="20000"/>
                </a:spcBef>
                <a:buFontTx/>
                <a:buNone/>
                <a:defRPr kumimoji="1" lang="ja-JP" altLang="en-US" sz="1600" kern="1200" dirty="0" smtClean="0">
                  <a:solidFill>
                    <a:schemeClr val="lt1"/>
                  </a:solidFill>
                  <a:latin typeface="+mn-lt"/>
                  <a:ea typeface="+mn-ea"/>
                  <a:cs typeface="+mn-cs"/>
                </a:defRPr>
              </a:lvl3pPr>
              <a:lvl4pPr marL="1143000" indent="0" algn="l" defTabSz="914400" rtl="0" eaLnBrk="1" latinLnBrk="0" hangingPunct="1">
                <a:spcBef>
                  <a:spcPct val="20000"/>
                </a:spcBef>
                <a:buFontTx/>
                <a:buNone/>
                <a:defRPr kumimoji="1" lang="ja-JP" altLang="en-US" sz="1600" kern="1200" dirty="0" smtClean="0">
                  <a:solidFill>
                    <a:schemeClr val="lt1"/>
                  </a:solidFill>
                  <a:latin typeface="+mn-lt"/>
                  <a:ea typeface="+mn-ea"/>
                  <a:cs typeface="+mn-cs"/>
                </a:defRPr>
              </a:lvl4pPr>
              <a:lvl5pPr marL="1600200" indent="0" algn="l" defTabSz="914400" rtl="0" eaLnBrk="1" latinLnBrk="0" hangingPunct="1">
                <a:spcBef>
                  <a:spcPct val="20000"/>
                </a:spcBef>
                <a:buFontTx/>
                <a:buNone/>
                <a:defRPr kumimoji="1" lang="ja-JP" altLang="en-US" sz="1600" kern="1200" dirty="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9pPr>
            </a:lstStyle>
            <a:p>
              <a:pPr algn="ctr"/>
              <a:endParaRPr lang="ja-JP" altLang="en-US" sz="1600" dirty="0"/>
            </a:p>
          </p:txBody>
        </p:sp>
      </p:grpSp>
      <p:sp>
        <p:nvSpPr>
          <p:cNvPr id="15" name="テキスト プレースホルダー 14"/>
          <p:cNvSpPr txBox="1">
            <a:spLocks/>
          </p:cNvSpPr>
          <p:nvPr userDrawn="1"/>
        </p:nvSpPr>
        <p:spPr>
          <a:xfrm>
            <a:off x="0" y="6734733"/>
            <a:ext cx="9438000" cy="36000"/>
          </a:xfrm>
          <a:prstGeom prst="rect">
            <a:avLst/>
          </a:prstGeom>
          <a:solidFill>
            <a:srgbClr val="EBE6E1"/>
          </a:solidFill>
          <a:ln w="9525"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spcBef>
                <a:spcPct val="20000"/>
              </a:spcBef>
              <a:buFontTx/>
              <a:buNone/>
              <a:defRPr kumimoji="1" lang="ja-JP" altLang="en-US" sz="1600" kern="1200" dirty="0" smtClean="0">
                <a:solidFill>
                  <a:schemeClr val="lt1"/>
                </a:solidFill>
                <a:latin typeface="+mn-lt"/>
                <a:ea typeface="+mn-ea"/>
                <a:cs typeface="+mn-cs"/>
              </a:defRPr>
            </a:lvl1pPr>
            <a:lvl2pPr marL="185737" indent="0" algn="l" defTabSz="914400" rtl="0" eaLnBrk="1" latinLnBrk="0" hangingPunct="1">
              <a:spcBef>
                <a:spcPct val="20000"/>
              </a:spcBef>
              <a:buFontTx/>
              <a:buNone/>
              <a:defRPr kumimoji="1" lang="ja-JP" altLang="en-US" sz="1600" kern="1200" dirty="0" smtClean="0">
                <a:solidFill>
                  <a:schemeClr val="lt1"/>
                </a:solidFill>
                <a:latin typeface="+mn-lt"/>
                <a:ea typeface="+mn-ea"/>
                <a:cs typeface="+mn-cs"/>
              </a:defRPr>
            </a:lvl2pPr>
            <a:lvl3pPr marL="685800" indent="0" algn="l" defTabSz="914400" rtl="0" eaLnBrk="1" latinLnBrk="0" hangingPunct="1">
              <a:spcBef>
                <a:spcPct val="20000"/>
              </a:spcBef>
              <a:buFontTx/>
              <a:buNone/>
              <a:defRPr kumimoji="1" lang="ja-JP" altLang="en-US" sz="1600" kern="1200" dirty="0" smtClean="0">
                <a:solidFill>
                  <a:schemeClr val="lt1"/>
                </a:solidFill>
                <a:latin typeface="+mn-lt"/>
                <a:ea typeface="+mn-ea"/>
                <a:cs typeface="+mn-cs"/>
              </a:defRPr>
            </a:lvl3pPr>
            <a:lvl4pPr marL="1143000" indent="0" algn="l" defTabSz="914400" rtl="0" eaLnBrk="1" latinLnBrk="0" hangingPunct="1">
              <a:spcBef>
                <a:spcPct val="20000"/>
              </a:spcBef>
              <a:buFontTx/>
              <a:buNone/>
              <a:defRPr kumimoji="1" lang="ja-JP" altLang="en-US" sz="1600" kern="1200" dirty="0" smtClean="0">
                <a:solidFill>
                  <a:schemeClr val="lt1"/>
                </a:solidFill>
                <a:latin typeface="+mn-lt"/>
                <a:ea typeface="+mn-ea"/>
                <a:cs typeface="+mn-cs"/>
              </a:defRPr>
            </a:lvl4pPr>
            <a:lvl5pPr marL="1600200" indent="0" algn="l" defTabSz="914400" rtl="0" eaLnBrk="1" latinLnBrk="0" hangingPunct="1">
              <a:spcBef>
                <a:spcPct val="20000"/>
              </a:spcBef>
              <a:buFontTx/>
              <a:buNone/>
              <a:defRPr kumimoji="1" lang="ja-JP" altLang="en-US" sz="1600" kern="1200" dirty="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9pPr>
          </a:lstStyle>
          <a:p>
            <a:pPr algn="ctr"/>
            <a:endParaRPr lang="ja-JP" altLang="en-US" sz="1600" dirty="0"/>
          </a:p>
        </p:txBody>
      </p:sp>
      <p:sp>
        <p:nvSpPr>
          <p:cNvPr id="6" name="Slide Number Placeholder 5"/>
          <p:cNvSpPr>
            <a:spLocks noGrp="1"/>
          </p:cNvSpPr>
          <p:nvPr>
            <p:ph type="sldNum" sz="quarter" idx="4"/>
          </p:nvPr>
        </p:nvSpPr>
        <p:spPr>
          <a:xfrm>
            <a:off x="7671444" y="6471766"/>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83DCD8-9991-41EF-A352-301FE1099A9B}" type="slidenum">
              <a:rPr kumimoji="1" lang="ja-JP" altLang="en-US" smtClean="0"/>
              <a:t>‹#›</a:t>
            </a:fld>
            <a:endParaRPr kumimoji="1" lang="ja-JP" altLang="en-US"/>
          </a:p>
        </p:txBody>
      </p:sp>
    </p:spTree>
    <p:extLst>
      <p:ext uri="{BB962C8B-B14F-4D97-AF65-F5344CB8AC3E}">
        <p14:creationId xmlns:p14="http://schemas.microsoft.com/office/powerpoint/2010/main" val="3227683889"/>
      </p:ext>
    </p:extLst>
  </p:cSld>
  <p:clrMap bg1="lt1" tx1="dk1" bg2="lt2" tx2="dk2" accent1="accent1" accent2="accent2" accent3="accent3" accent4="accent4" accent5="accent5" accent6="accent6" hlink="hlink" folHlink="folHlink"/>
  <p:sldLayoutIdLst>
    <p:sldLayoutId id="2147483725"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comments" Target="../comments/comment23.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image" Target="../media/image44.tmp"/><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2" Type="http://schemas.openxmlformats.org/officeDocument/2006/relationships/image" Target="../media/image45.tmp"/><Relationship Id="rId1" Type="http://schemas.openxmlformats.org/officeDocument/2006/relationships/slideLayout" Target="../slideLayouts/slideLayout15.xml"/></Relationships>
</file>

<file path=ppt/slides/_rels/slide103.xml.rels><?xml version="1.0" encoding="UTF-8" standalone="yes"?>
<Relationships xmlns="http://schemas.openxmlformats.org/package/2006/relationships"><Relationship Id="rId2" Type="http://schemas.openxmlformats.org/officeDocument/2006/relationships/comments" Target="../comments/comment24.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comments" Target="../comments/comment25.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comments" Target="../comments/comment26.xml"/></Relationships>
</file>

<file path=ppt/slides/_rels/slide112.xml.rels><?xml version="1.0" encoding="UTF-8" standalone="yes"?>
<Relationships xmlns="http://schemas.openxmlformats.org/package/2006/relationships"><Relationship Id="rId2" Type="http://schemas.openxmlformats.org/officeDocument/2006/relationships/image" Target="../media/image44.tmp"/><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11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comments" Target="../comments/comment27.xml"/><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comments" Target="../comments/comment28.xml"/></Relationships>
</file>

<file path=ppt/slides/_rels/slide124.xml.rels><?xml version="1.0" encoding="UTF-8" standalone="yes"?>
<Relationships xmlns="http://schemas.openxmlformats.org/package/2006/relationships"><Relationship Id="rId2" Type="http://schemas.openxmlformats.org/officeDocument/2006/relationships/image" Target="../media/image45.tmp"/><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6.xml.rels><?xml version="1.0" encoding="UTF-8" standalone="yes"?>
<Relationships xmlns="http://schemas.openxmlformats.org/package/2006/relationships"><Relationship Id="rId2" Type="http://schemas.openxmlformats.org/officeDocument/2006/relationships/comments" Target="../comments/comment2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comments" Target="../comments/commen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30.tmp"/><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comments" Target="../comments/comment8.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comments" Target="../comments/comment9.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comments" Target="../comments/comment10.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png"/></Relationships>
</file>

<file path=ppt/slides/_rels/slide6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4.xml"/><Relationship Id="rId6" Type="http://schemas.openxmlformats.org/officeDocument/2006/relationships/comments" Target="../comments/comment11.xml"/><Relationship Id="rId5" Type="http://schemas.openxmlformats.org/officeDocument/2006/relationships/image" Target="../media/image39.emf"/><Relationship Id="rId4" Type="http://schemas.openxmlformats.org/officeDocument/2006/relationships/image" Target="../media/image38.emf"/></Relationships>
</file>

<file path=ppt/slides/_rels/slide68.xml.rels><?xml version="1.0" encoding="UTF-8" standalone="yes"?>
<Relationships xmlns="http://schemas.openxmlformats.org/package/2006/relationships"><Relationship Id="rId2" Type="http://schemas.openxmlformats.org/officeDocument/2006/relationships/comments" Target="../comments/comment12.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comments" Target="../comments/comment13.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comments" Target="../comments/comment14.xml"/></Relationships>
</file>

<file path=ppt/slides/_rels/slide74.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0.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comments" Target="../comments/comment15.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comments" Target="../comments/comment16.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comments" Target="../comments/comment17.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2" Type="http://schemas.openxmlformats.org/officeDocument/2006/relationships/comments" Target="../comments/comment18.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comments" Target="../comments/comment19.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comments" Target="../comments/comment20.xml"/></Relationships>
</file>

<file path=ppt/slides/_rels/slide91.xml.rels><?xml version="1.0" encoding="UTF-8" standalone="yes"?>
<Relationships xmlns="http://schemas.openxmlformats.org/package/2006/relationships"><Relationship Id="rId2" Type="http://schemas.openxmlformats.org/officeDocument/2006/relationships/image" Target="../media/image43.tmp"/><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0.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comments" Target="../comments/comment21.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comments" Target="../comments/comment2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p:cNvGrpSpPr/>
          <p:nvPr/>
        </p:nvGrpSpPr>
        <p:grpSpPr>
          <a:xfrm>
            <a:off x="0" y="4768285"/>
            <a:ext cx="9906741" cy="2089716"/>
            <a:chOff x="-376978" y="4768285"/>
            <a:chExt cx="9906741" cy="2089716"/>
          </a:xfrm>
        </p:grpSpPr>
        <p:sp>
          <p:nvSpPr>
            <p:cNvPr id="5" name="正方形/長方形 4"/>
            <p:cNvSpPr/>
            <p:nvPr/>
          </p:nvSpPr>
          <p:spPr>
            <a:xfrm>
              <a:off x="-376978" y="4768285"/>
              <a:ext cx="9892453" cy="2080190"/>
            </a:xfrm>
            <a:prstGeom prst="rect">
              <a:avLst/>
            </a:prstGeom>
            <a:solidFill>
              <a:srgbClr val="0075BF"/>
            </a:solidFill>
            <a:ln>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p:cNvGrpSpPr/>
            <p:nvPr/>
          </p:nvGrpSpPr>
          <p:grpSpPr>
            <a:xfrm>
              <a:off x="7429500" y="4768286"/>
              <a:ext cx="2100263" cy="2089715"/>
              <a:chOff x="7058025" y="4777810"/>
              <a:chExt cx="2100263" cy="2089715"/>
            </a:xfrm>
          </p:grpSpPr>
          <p:sp>
            <p:nvSpPr>
              <p:cNvPr id="6" name="正方形/長方形 5"/>
              <p:cNvSpPr/>
              <p:nvPr/>
            </p:nvSpPr>
            <p:spPr>
              <a:xfrm>
                <a:off x="8734425" y="6448425"/>
                <a:ext cx="4191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8315325" y="6029325"/>
                <a:ext cx="4191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7896225" y="6448425"/>
                <a:ext cx="4191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8739188" y="5610225"/>
                <a:ext cx="4191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7477125" y="6029325"/>
                <a:ext cx="4191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7058025" y="6448425"/>
                <a:ext cx="4191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8734425" y="4777810"/>
                <a:ext cx="4191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7893844" y="5610225"/>
                <a:ext cx="4191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8315325" y="5187156"/>
                <a:ext cx="4191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9" name="タイトル 1"/>
          <p:cNvSpPr>
            <a:spLocks noGrp="1"/>
          </p:cNvSpPr>
          <p:nvPr>
            <p:ph type="ctrTitle"/>
          </p:nvPr>
        </p:nvSpPr>
        <p:spPr>
          <a:xfrm>
            <a:off x="742950" y="1657350"/>
            <a:ext cx="8420100" cy="1317600"/>
          </a:xfrm>
        </p:spPr>
        <p:txBody>
          <a:bodyPr>
            <a:normAutofit/>
          </a:bodyPr>
          <a:lstStyle/>
          <a:p>
            <a:r>
              <a:rPr lang="ja-JP" altLang="en-US" sz="3600" dirty="0">
                <a:latin typeface="Meiryo UI" panose="020B0604030504040204" pitchFamily="50" charset="-128"/>
                <a:ea typeface="Meiryo UI" panose="020B0604030504040204" pitchFamily="50" charset="-128"/>
              </a:rPr>
              <a:t>「適切なケアマネジメント手法」実践研修</a:t>
            </a:r>
            <a:br>
              <a:rPr lang="ja-JP" altLang="en-US" sz="3600" dirty="0">
                <a:latin typeface="Meiryo UI" panose="020B0604030504040204" pitchFamily="50" charset="-128"/>
                <a:ea typeface="Meiryo UI" panose="020B0604030504040204" pitchFamily="50" charset="-128"/>
              </a:rPr>
            </a:br>
            <a:r>
              <a:rPr lang="en-US" altLang="ja-JP" sz="3600" dirty="0">
                <a:latin typeface="Meiryo UI" panose="020B0604030504040204" pitchFamily="50" charset="-128"/>
                <a:ea typeface="Meiryo UI" panose="020B0604030504040204" pitchFamily="50" charset="-128"/>
              </a:rPr>
              <a:t>【</a:t>
            </a:r>
            <a:r>
              <a:rPr lang="ja-JP" altLang="en-US" sz="3600" dirty="0">
                <a:latin typeface="Meiryo UI" panose="020B0604030504040204" pitchFamily="50" charset="-128"/>
                <a:ea typeface="Meiryo UI" panose="020B0604030504040204" pitchFamily="50" charset="-128"/>
              </a:rPr>
              <a:t>第１回</a:t>
            </a:r>
            <a:r>
              <a:rPr lang="en-US" altLang="ja-JP" sz="3600" dirty="0">
                <a:latin typeface="Meiryo UI" panose="020B0604030504040204" pitchFamily="50" charset="-128"/>
                <a:ea typeface="Meiryo UI" panose="020B0604030504040204" pitchFamily="50" charset="-128"/>
              </a:rPr>
              <a:t>】</a:t>
            </a:r>
            <a:endParaRPr kumimoji="1" lang="ja-JP" altLang="en-US" sz="3600" dirty="0">
              <a:latin typeface="Meiryo UI" panose="020B0604030504040204" pitchFamily="50" charset="-128"/>
              <a:ea typeface="Meiryo UI" panose="020B0604030504040204" pitchFamily="50" charset="-128"/>
            </a:endParaRPr>
          </a:p>
        </p:txBody>
      </p:sp>
      <p:sp>
        <p:nvSpPr>
          <p:cNvPr id="20" name="サブタイトル 2"/>
          <p:cNvSpPr>
            <a:spLocks noGrp="1"/>
          </p:cNvSpPr>
          <p:nvPr>
            <p:ph type="subTitle" idx="1"/>
          </p:nvPr>
        </p:nvSpPr>
        <p:spPr>
          <a:xfrm>
            <a:off x="2888400" y="3211513"/>
            <a:ext cx="4129200" cy="756673"/>
          </a:xfrm>
        </p:spPr>
        <p:txBody>
          <a:bodyPr>
            <a:normAutofit/>
          </a:bodyPr>
          <a:lstStyle/>
          <a:p>
            <a:pPr algn="l"/>
            <a:r>
              <a:rPr lang="ja-JP" altLang="en-US" sz="1800" dirty="0"/>
              <a:t>開催日：</a:t>
            </a:r>
            <a:endParaRPr lang="en-US" altLang="ja-JP" sz="1800" dirty="0"/>
          </a:p>
          <a:p>
            <a:pPr algn="l"/>
            <a:r>
              <a:rPr lang="ja-JP" altLang="en-US" sz="1800" dirty="0"/>
              <a:t>開催者：</a:t>
            </a:r>
          </a:p>
        </p:txBody>
      </p:sp>
      <p:sp>
        <p:nvSpPr>
          <p:cNvPr id="21" name="サブタイトル 2"/>
          <p:cNvSpPr txBox="1">
            <a:spLocks/>
          </p:cNvSpPr>
          <p:nvPr/>
        </p:nvSpPr>
        <p:spPr>
          <a:xfrm>
            <a:off x="57148" y="5761521"/>
            <a:ext cx="7330229" cy="8250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eiryo UI" panose="020B0604030504040204" pitchFamily="50" charset="-128"/>
                <a:ea typeface="Meiryo UI" panose="020B0604030504040204" pitchFamily="50"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1400" dirty="0">
                <a:solidFill>
                  <a:schemeClr val="bg1"/>
                </a:solidFill>
              </a:rPr>
              <a:t>令和</a:t>
            </a:r>
            <a:r>
              <a:rPr lang="en-US" altLang="ja-JP" sz="1400" dirty="0">
                <a:solidFill>
                  <a:schemeClr val="bg1"/>
                </a:solidFill>
              </a:rPr>
              <a:t>4</a:t>
            </a:r>
            <a:r>
              <a:rPr lang="ja-JP" altLang="en-US" sz="1400" dirty="0">
                <a:solidFill>
                  <a:schemeClr val="bg1"/>
                </a:solidFill>
              </a:rPr>
              <a:t>年度老人保健事業推進費等補助金（老人保健健康増進等事業分）</a:t>
            </a:r>
            <a:br>
              <a:rPr lang="ja-JP" altLang="en-US" sz="1400" dirty="0">
                <a:solidFill>
                  <a:schemeClr val="bg1"/>
                </a:solidFill>
              </a:rPr>
            </a:br>
            <a:r>
              <a:rPr lang="ja-JP" altLang="en-US" sz="1400" dirty="0">
                <a:solidFill>
                  <a:schemeClr val="bg1"/>
                </a:solidFill>
              </a:rPr>
              <a:t>「適切なケアマネジメント手法の策定、普及推進に向けた調査研究事業」にて㈱日本総研が作成</a:t>
            </a:r>
            <a:endParaRPr lang="en-US" altLang="ja-JP" sz="1400" dirty="0">
              <a:solidFill>
                <a:schemeClr val="bg1"/>
              </a:solidFill>
            </a:endParaRPr>
          </a:p>
          <a:p>
            <a:pPr algn="l"/>
            <a:r>
              <a:rPr lang="ja-JP" altLang="en-US" sz="1400" dirty="0">
                <a:solidFill>
                  <a:schemeClr val="bg1"/>
                </a:solidFill>
              </a:rPr>
              <a:t>（令和</a:t>
            </a:r>
            <a:r>
              <a:rPr lang="en-US" altLang="ja-JP" sz="1400" dirty="0">
                <a:solidFill>
                  <a:schemeClr val="bg1"/>
                </a:solidFill>
              </a:rPr>
              <a:t>5</a:t>
            </a:r>
            <a:r>
              <a:rPr lang="ja-JP" altLang="en-US" sz="1400" dirty="0">
                <a:solidFill>
                  <a:schemeClr val="bg1"/>
                </a:solidFill>
              </a:rPr>
              <a:t>年</a:t>
            </a:r>
            <a:r>
              <a:rPr lang="en-US" altLang="ja-JP" sz="1400" dirty="0">
                <a:solidFill>
                  <a:schemeClr val="bg1"/>
                </a:solidFill>
              </a:rPr>
              <a:t>3</a:t>
            </a:r>
            <a:r>
              <a:rPr lang="ja-JP" altLang="en-US" sz="1400" dirty="0">
                <a:solidFill>
                  <a:schemeClr val="bg1"/>
                </a:solidFill>
              </a:rPr>
              <a:t>月改訂版）</a:t>
            </a:r>
          </a:p>
        </p:txBody>
      </p:sp>
      <p:sp>
        <p:nvSpPr>
          <p:cNvPr id="22" name="サブタイトル 2"/>
          <p:cNvSpPr txBox="1">
            <a:spLocks/>
          </p:cNvSpPr>
          <p:nvPr/>
        </p:nvSpPr>
        <p:spPr>
          <a:xfrm>
            <a:off x="57149" y="6577806"/>
            <a:ext cx="4220633" cy="270669"/>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eiryo UI" panose="020B0604030504040204" pitchFamily="50" charset="-128"/>
                <a:ea typeface="Meiryo UI" panose="020B0604030504040204" pitchFamily="50"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1400" dirty="0">
                <a:solidFill>
                  <a:schemeClr val="bg1"/>
                </a:solidFill>
              </a:rPr>
              <a:t>©2023</a:t>
            </a:r>
            <a:r>
              <a:rPr lang="ja-JP" altLang="en-US" sz="1400" dirty="0">
                <a:solidFill>
                  <a:schemeClr val="bg1"/>
                </a:solidFill>
              </a:rPr>
              <a:t>　</a:t>
            </a:r>
            <a:r>
              <a:rPr lang="en-US" altLang="ja-JP" sz="1400" dirty="0">
                <a:solidFill>
                  <a:schemeClr val="bg1"/>
                </a:solidFill>
              </a:rPr>
              <a:t>The Japan Research Institute, Limited</a:t>
            </a:r>
            <a:endParaRPr lang="ja-JP" altLang="en-US" sz="1400" dirty="0">
              <a:solidFill>
                <a:schemeClr val="bg1"/>
              </a:solidFill>
            </a:endParaRPr>
          </a:p>
        </p:txBody>
      </p:sp>
    </p:spTree>
    <p:extLst>
      <p:ext uri="{BB962C8B-B14F-4D97-AF65-F5344CB8AC3E}">
        <p14:creationId xmlns:p14="http://schemas.microsoft.com/office/powerpoint/2010/main" val="1448066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「適切なケアマネジメント手法」のねらいと概要の確認</a:t>
            </a:r>
            <a:endParaRPr kumimoji="1" lang="ja-JP" altLang="en-US" dirty="0"/>
          </a:p>
        </p:txBody>
      </p:sp>
      <p:sp>
        <p:nvSpPr>
          <p:cNvPr id="3" name="コンテンツ プレースホルダー 2"/>
          <p:cNvSpPr>
            <a:spLocks noGrp="1"/>
          </p:cNvSpPr>
          <p:nvPr>
            <p:ph idx="1"/>
          </p:nvPr>
        </p:nvSpPr>
        <p:spPr/>
        <p:txBody>
          <a:bodyPr/>
          <a:lstStyle/>
          <a:p>
            <a:r>
              <a:rPr lang="ja-JP" altLang="en-US" dirty="0"/>
              <a:t>「基本ケア」は、</a:t>
            </a:r>
            <a:r>
              <a:rPr lang="ja-JP" altLang="en-US" b="1" u="sng" dirty="0"/>
              <a:t>本人の生活の継続を支援する基盤となる支援内容</a:t>
            </a:r>
            <a:r>
              <a:rPr lang="ja-JP" altLang="en-US" dirty="0"/>
              <a:t>であり、高齢者の機能と生理を踏まえたケアです。</a:t>
            </a:r>
          </a:p>
          <a:p>
            <a:r>
              <a:rPr lang="ja-JP" altLang="en-US" dirty="0"/>
              <a:t>「疾患別ケア」は、</a:t>
            </a:r>
            <a:r>
              <a:rPr lang="ja-JP" altLang="en-US" b="1" u="sng" dirty="0"/>
              <a:t>疾患に特有な検討の視点あるいは可能性が想定される支援内容</a:t>
            </a:r>
            <a:r>
              <a:rPr lang="ja-JP" altLang="en-US" dirty="0"/>
              <a:t>を整理しています。</a:t>
            </a:r>
          </a:p>
          <a:p>
            <a:r>
              <a:rPr lang="ja-JP" altLang="en-US" dirty="0"/>
              <a:t>「適切なケアマネジメント手法」を活用する際は、</a:t>
            </a:r>
            <a:r>
              <a:rPr lang="ja-JP" altLang="en-US" b="1" u="sng" dirty="0"/>
              <a:t>「基本ケア」を踏まえたうえで、本人の状態に応じて「疾患別ケア」を参照する</a:t>
            </a:r>
            <a:r>
              <a:rPr lang="ja-JP" altLang="en-US" dirty="0"/>
              <a:t>のが望ましいです。</a:t>
            </a:r>
            <a:endParaRPr kumimoji="1" lang="ja-JP" altLang="en-US" dirty="0"/>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10</a:t>
            </a:fld>
            <a:endParaRPr kumimoji="1" lang="ja-JP" altLang="en-US" dirty="0"/>
          </a:p>
        </p:txBody>
      </p:sp>
      <p:sp>
        <p:nvSpPr>
          <p:cNvPr id="5" name="テキスト プレースホルダー 4"/>
          <p:cNvSpPr>
            <a:spLocks noGrp="1"/>
          </p:cNvSpPr>
          <p:nvPr>
            <p:ph type="body" sz="quarter" idx="14"/>
          </p:nvPr>
        </p:nvSpPr>
        <p:spPr/>
        <p:txBody>
          <a:bodyPr/>
          <a:lstStyle/>
          <a:p>
            <a:r>
              <a:rPr lang="ja-JP" altLang="en-US" dirty="0"/>
              <a:t>「基本ケア」と「疾患別ケア」で構成される</a:t>
            </a:r>
            <a:endParaRPr kumimoji="1" lang="ja-JP" altLang="en-US" dirty="0"/>
          </a:p>
        </p:txBody>
      </p:sp>
      <p:pic>
        <p:nvPicPr>
          <p:cNvPr id="6" name="図 5"/>
          <p:cNvPicPr>
            <a:picLocks noChangeAspect="1"/>
          </p:cNvPicPr>
          <p:nvPr/>
        </p:nvPicPr>
        <p:blipFill>
          <a:blip r:embed="rId2"/>
          <a:stretch>
            <a:fillRect/>
          </a:stretch>
        </p:blipFill>
        <p:spPr>
          <a:xfrm>
            <a:off x="404203" y="4102846"/>
            <a:ext cx="5648325" cy="2095500"/>
          </a:xfrm>
          <a:prstGeom prst="rect">
            <a:avLst/>
          </a:prstGeom>
        </p:spPr>
      </p:pic>
      <p:grpSp>
        <p:nvGrpSpPr>
          <p:cNvPr id="15" name="グループ化 14"/>
          <p:cNvGrpSpPr/>
          <p:nvPr/>
        </p:nvGrpSpPr>
        <p:grpSpPr>
          <a:xfrm>
            <a:off x="6201519" y="3623692"/>
            <a:ext cx="3240360" cy="2788756"/>
            <a:chOff x="6163419" y="3356992"/>
            <a:chExt cx="3240360" cy="2788756"/>
          </a:xfrm>
        </p:grpSpPr>
        <p:sp>
          <p:nvSpPr>
            <p:cNvPr id="8" name="四角形: 角を丸くする 6">
              <a:extLst>
                <a:ext uri="{FF2B5EF4-FFF2-40B4-BE49-F238E27FC236}">
                  <a16:creationId xmlns:a16="http://schemas.microsoft.com/office/drawing/2014/main" id="{1A91813A-E5B1-4E9F-8E83-DCF98A02F662}"/>
                </a:ext>
              </a:extLst>
            </p:cNvPr>
            <p:cNvSpPr/>
            <p:nvPr/>
          </p:nvSpPr>
          <p:spPr bwMode="auto">
            <a:xfrm>
              <a:off x="6234931" y="3356992"/>
              <a:ext cx="3097336" cy="2788756"/>
            </a:xfrm>
            <a:prstGeom prst="roundRect">
              <a:avLst>
                <a:gd name="adj" fmla="val 9153"/>
              </a:avLst>
            </a:prstGeom>
            <a:solidFill>
              <a:srgbClr val="FDD9CE"/>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000" dirty="0"/>
            </a:p>
          </p:txBody>
        </p:sp>
        <p:sp>
          <p:nvSpPr>
            <p:cNvPr id="9" name="テキスト ボックス 8">
              <a:extLst>
                <a:ext uri="{FF2B5EF4-FFF2-40B4-BE49-F238E27FC236}">
                  <a16:creationId xmlns:a16="http://schemas.microsoft.com/office/drawing/2014/main" id="{765182A7-FBBA-4724-B552-FB88DCA93ED1}"/>
                </a:ext>
              </a:extLst>
            </p:cNvPr>
            <p:cNvSpPr txBox="1"/>
            <p:nvPr/>
          </p:nvSpPr>
          <p:spPr>
            <a:xfrm>
              <a:off x="6163419" y="3555540"/>
              <a:ext cx="3240360" cy="307777"/>
            </a:xfrm>
            <a:prstGeom prst="rect">
              <a:avLst/>
            </a:prstGeom>
            <a:noFill/>
          </p:spPr>
          <p:txBody>
            <a:bodyPr wrap="square" rtlCol="0">
              <a:spAutoFit/>
            </a:bodyPr>
            <a:lstStyle/>
            <a:p>
              <a:pPr algn="ctr"/>
              <a:r>
                <a:rPr kumimoji="1" lang="ja-JP" altLang="en-US" sz="1400" b="1" dirty="0">
                  <a:solidFill>
                    <a:srgbClr val="F04A5A"/>
                  </a:solidFill>
                  <a:latin typeface="Meiryo UI" panose="020B0604030504040204" pitchFamily="50" charset="-128"/>
                  <a:ea typeface="Meiryo UI" panose="020B0604030504040204" pitchFamily="50" charset="-128"/>
                </a:rPr>
                <a:t>これまでに整理した「疾患別ケア」</a:t>
              </a:r>
            </a:p>
          </p:txBody>
        </p:sp>
        <p:sp>
          <p:nvSpPr>
            <p:cNvPr id="10" name="四角形: 角を丸くする 8">
              <a:extLst>
                <a:ext uri="{FF2B5EF4-FFF2-40B4-BE49-F238E27FC236}">
                  <a16:creationId xmlns:a16="http://schemas.microsoft.com/office/drawing/2014/main" id="{3FFF9943-D0A6-4249-8787-EB6EAE2BB804}"/>
                </a:ext>
              </a:extLst>
            </p:cNvPr>
            <p:cNvSpPr/>
            <p:nvPr/>
          </p:nvSpPr>
          <p:spPr bwMode="auto">
            <a:xfrm>
              <a:off x="6443852" y="3944099"/>
              <a:ext cx="2679495" cy="313677"/>
            </a:xfrm>
            <a:prstGeom prst="roundRect">
              <a:avLst/>
            </a:prstGeom>
            <a:solidFill>
              <a:srgbClr val="F48573"/>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1" dirty="0">
                  <a:solidFill>
                    <a:schemeClr val="bg1"/>
                  </a:solidFill>
                  <a:latin typeface="Meiryo UI" panose="020B0604030504040204" pitchFamily="50" charset="-128"/>
                  <a:ea typeface="Meiryo UI" panose="020B0604030504040204" pitchFamily="50" charset="-128"/>
                </a:rPr>
                <a:t>脳血管疾患</a:t>
              </a:r>
            </a:p>
          </p:txBody>
        </p:sp>
        <p:sp>
          <p:nvSpPr>
            <p:cNvPr id="11" name="四角形: 角を丸くする 9">
              <a:extLst>
                <a:ext uri="{FF2B5EF4-FFF2-40B4-BE49-F238E27FC236}">
                  <a16:creationId xmlns:a16="http://schemas.microsoft.com/office/drawing/2014/main" id="{77946F59-D3C6-4429-9E10-2FE9CFD84DBE}"/>
                </a:ext>
              </a:extLst>
            </p:cNvPr>
            <p:cNvSpPr/>
            <p:nvPr/>
          </p:nvSpPr>
          <p:spPr bwMode="auto">
            <a:xfrm>
              <a:off x="6443852" y="4344804"/>
              <a:ext cx="2679495" cy="313677"/>
            </a:xfrm>
            <a:prstGeom prst="roundRect">
              <a:avLst/>
            </a:prstGeom>
            <a:solidFill>
              <a:srgbClr val="F48573"/>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600" b="1" dirty="0">
                  <a:solidFill>
                    <a:schemeClr val="bg1"/>
                  </a:solidFill>
                  <a:latin typeface="Meiryo UI" panose="020B0604030504040204" pitchFamily="50" charset="-128"/>
                  <a:ea typeface="Meiryo UI" panose="020B0604030504040204" pitchFamily="50" charset="-128"/>
                </a:rPr>
                <a:t>大腿骨頸部骨折</a:t>
              </a: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sp>
          <p:nvSpPr>
            <p:cNvPr id="12" name="四角形: 角を丸くする 10">
              <a:extLst>
                <a:ext uri="{FF2B5EF4-FFF2-40B4-BE49-F238E27FC236}">
                  <a16:creationId xmlns:a16="http://schemas.microsoft.com/office/drawing/2014/main" id="{416AE128-8809-4791-B38C-581B3FC058F9}"/>
                </a:ext>
              </a:extLst>
            </p:cNvPr>
            <p:cNvSpPr/>
            <p:nvPr/>
          </p:nvSpPr>
          <p:spPr bwMode="auto">
            <a:xfrm>
              <a:off x="6443852" y="4745510"/>
              <a:ext cx="2679495" cy="313677"/>
            </a:xfrm>
            <a:prstGeom prst="roundRect">
              <a:avLst/>
            </a:prstGeom>
            <a:solidFill>
              <a:srgbClr val="F48573"/>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1" dirty="0">
                  <a:solidFill>
                    <a:schemeClr val="bg1"/>
                  </a:solidFill>
                  <a:latin typeface="Meiryo UI" panose="020B0604030504040204" pitchFamily="50" charset="-128"/>
                  <a:ea typeface="Meiryo UI" panose="020B0604030504040204" pitchFamily="50" charset="-128"/>
                </a:rPr>
                <a:t>心疾患</a:t>
              </a:r>
            </a:p>
          </p:txBody>
        </p:sp>
        <p:sp>
          <p:nvSpPr>
            <p:cNvPr id="13" name="四角形: 角を丸くする 11">
              <a:extLst>
                <a:ext uri="{FF2B5EF4-FFF2-40B4-BE49-F238E27FC236}">
                  <a16:creationId xmlns:a16="http://schemas.microsoft.com/office/drawing/2014/main" id="{D606A724-467E-41FD-B2E9-110F700B949D}"/>
                </a:ext>
              </a:extLst>
            </p:cNvPr>
            <p:cNvSpPr/>
            <p:nvPr/>
          </p:nvSpPr>
          <p:spPr bwMode="auto">
            <a:xfrm>
              <a:off x="6443852" y="5146215"/>
              <a:ext cx="2679495" cy="313677"/>
            </a:xfrm>
            <a:prstGeom prst="roundRect">
              <a:avLst/>
            </a:prstGeom>
            <a:solidFill>
              <a:srgbClr val="F48573"/>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1" dirty="0">
                  <a:solidFill>
                    <a:schemeClr val="bg1"/>
                  </a:solidFill>
                  <a:latin typeface="Meiryo UI" panose="020B0604030504040204" pitchFamily="50" charset="-128"/>
                  <a:ea typeface="Meiryo UI" panose="020B0604030504040204" pitchFamily="50" charset="-128"/>
                </a:rPr>
                <a:t>認知症</a:t>
              </a:r>
            </a:p>
          </p:txBody>
        </p:sp>
        <p:sp>
          <p:nvSpPr>
            <p:cNvPr id="14" name="四角形: 角を丸くする 12">
              <a:extLst>
                <a:ext uri="{FF2B5EF4-FFF2-40B4-BE49-F238E27FC236}">
                  <a16:creationId xmlns:a16="http://schemas.microsoft.com/office/drawing/2014/main" id="{FDD68A55-CDD4-469E-B2F5-5A28AFD06723}"/>
                </a:ext>
              </a:extLst>
            </p:cNvPr>
            <p:cNvSpPr/>
            <p:nvPr/>
          </p:nvSpPr>
          <p:spPr bwMode="auto">
            <a:xfrm>
              <a:off x="6443852" y="5546920"/>
              <a:ext cx="2679495" cy="313677"/>
            </a:xfrm>
            <a:prstGeom prst="roundRect">
              <a:avLst/>
            </a:prstGeom>
            <a:solidFill>
              <a:srgbClr val="F48573"/>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600" b="1" dirty="0">
                  <a:solidFill>
                    <a:schemeClr val="bg1"/>
                  </a:solidFill>
                  <a:latin typeface="Meiryo UI" panose="020B0604030504040204" pitchFamily="50" charset="-128"/>
                  <a:ea typeface="Meiryo UI" panose="020B0604030504040204" pitchFamily="50" charset="-128"/>
                </a:rPr>
                <a:t>誤嚥性肺炎の予防</a:t>
              </a: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grpSp>
      <p:sp>
        <p:nvSpPr>
          <p:cNvPr id="17" name="正方形/長方形 16"/>
          <p:cNvSpPr/>
          <p:nvPr/>
        </p:nvSpPr>
        <p:spPr>
          <a:xfrm>
            <a:off x="9029700" y="0"/>
            <a:ext cx="880118" cy="342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講義</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4585341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本日のまとめと今後の進め方</a:t>
            </a:r>
            <a:endParaRPr kumimoji="1" lang="ja-JP" altLang="en-US" dirty="0"/>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100</a:t>
            </a:fld>
            <a:endParaRPr kumimoji="1" lang="ja-JP" altLang="en-US" dirty="0"/>
          </a:p>
        </p:txBody>
      </p:sp>
      <p:sp>
        <p:nvSpPr>
          <p:cNvPr id="5" name="テキスト プレースホルダー 4"/>
          <p:cNvSpPr>
            <a:spLocks noGrp="1"/>
          </p:cNvSpPr>
          <p:nvPr>
            <p:ph type="body" sz="quarter" idx="14"/>
          </p:nvPr>
        </p:nvSpPr>
        <p:spPr/>
        <p:txBody>
          <a:bodyPr/>
          <a:lstStyle/>
          <a:p>
            <a:r>
              <a:rPr kumimoji="1" lang="ja-JP" altLang="en-US" dirty="0"/>
              <a:t>第</a:t>
            </a:r>
            <a:r>
              <a:rPr lang="en-US" altLang="ja-JP" dirty="0"/>
              <a:t>4</a:t>
            </a:r>
            <a:r>
              <a:rPr kumimoji="1" lang="ja-JP" altLang="en-US" dirty="0"/>
              <a:t>回研修の事前課題</a:t>
            </a:r>
          </a:p>
        </p:txBody>
      </p:sp>
      <p:sp>
        <p:nvSpPr>
          <p:cNvPr id="6" name="コンテンツ プレースホルダー 2"/>
          <p:cNvSpPr>
            <a:spLocks noGrp="1"/>
          </p:cNvSpPr>
          <p:nvPr>
            <p:ph idx="1"/>
          </p:nvPr>
        </p:nvSpPr>
        <p:spPr>
          <a:xfrm>
            <a:off x="285749" y="923730"/>
            <a:ext cx="9344025" cy="1906555"/>
          </a:xfrm>
        </p:spPr>
        <p:txBody>
          <a:bodyPr>
            <a:normAutofit/>
          </a:bodyPr>
          <a:lstStyle/>
          <a:p>
            <a:r>
              <a:rPr lang="ja-JP" altLang="en-US" dirty="0"/>
              <a:t>下記は第</a:t>
            </a:r>
            <a:r>
              <a:rPr lang="en-US" altLang="ja-JP" dirty="0"/>
              <a:t>4</a:t>
            </a:r>
            <a:r>
              <a:rPr lang="ja-JP" altLang="en-US" dirty="0"/>
              <a:t>回研修のグループワークで使用する資料です。</a:t>
            </a:r>
            <a:br>
              <a:rPr lang="en-US" altLang="ja-JP" dirty="0"/>
            </a:br>
            <a:r>
              <a:rPr lang="ja-JP" altLang="en-US" b="1" u="sng" dirty="0">
                <a:solidFill>
                  <a:srgbClr val="F04A5A"/>
                </a:solidFill>
              </a:rPr>
              <a:t>第</a:t>
            </a:r>
            <a:r>
              <a:rPr lang="en-US" altLang="ja-JP" b="1" u="sng" dirty="0">
                <a:solidFill>
                  <a:srgbClr val="F04A5A"/>
                </a:solidFill>
              </a:rPr>
              <a:t>4</a:t>
            </a:r>
            <a:r>
              <a:rPr lang="ja-JP" altLang="en-US" b="1" u="sng" dirty="0">
                <a:solidFill>
                  <a:srgbClr val="F04A5A"/>
                </a:solidFill>
              </a:rPr>
              <a:t>回研修の</a:t>
            </a:r>
            <a:r>
              <a:rPr lang="en-US" altLang="ja-JP" b="1" u="sng" dirty="0">
                <a:solidFill>
                  <a:srgbClr val="F04A5A"/>
                </a:solidFill>
              </a:rPr>
              <a:t>1</a:t>
            </a:r>
            <a:r>
              <a:rPr lang="ja-JP" altLang="en-US" b="1" u="sng" dirty="0">
                <a:solidFill>
                  <a:srgbClr val="F04A5A"/>
                </a:solidFill>
              </a:rPr>
              <a:t>週間前</a:t>
            </a:r>
            <a:r>
              <a:rPr lang="ja-JP" altLang="en-US" dirty="0"/>
              <a:t>までに提出してください。</a:t>
            </a:r>
            <a:endParaRPr lang="en-US" altLang="ja-JP" dirty="0">
              <a:solidFill>
                <a:srgbClr val="FF0000"/>
              </a:solidFill>
            </a:endParaRPr>
          </a:p>
          <a:p>
            <a:pPr marL="800100" lvl="1" indent="-342900">
              <a:buClrTx/>
              <a:buFont typeface="+mj-ea"/>
              <a:buAutoNum type="circleNumDbPlain"/>
            </a:pPr>
            <a:r>
              <a:rPr lang="ja-JP" altLang="en-US" dirty="0"/>
              <a:t>現場実践③振り返りシート</a:t>
            </a:r>
          </a:p>
          <a:p>
            <a:pPr marL="800100" lvl="1" indent="-342900">
              <a:buClrTx/>
              <a:buFont typeface="+mj-ea"/>
              <a:buAutoNum type="circleNumDbPlain"/>
            </a:pPr>
            <a:r>
              <a:rPr lang="ja-JP" altLang="en-US" dirty="0"/>
              <a:t>今後の実践宣言シート</a:t>
            </a:r>
          </a:p>
          <a:p>
            <a:pPr marL="800100" lvl="1" indent="-342900">
              <a:buClrTx/>
              <a:buFont typeface="+mj-ea"/>
              <a:buAutoNum type="circleNumDbPlain"/>
            </a:pPr>
            <a:r>
              <a:rPr lang="ja-JP" altLang="en-US" dirty="0"/>
              <a:t>事例関連資料（ケアプラン、参考資料等）</a:t>
            </a:r>
            <a:r>
              <a:rPr lang="en-US" altLang="ja-JP" dirty="0"/>
              <a:t>※</a:t>
            </a:r>
            <a:r>
              <a:rPr lang="ja-JP" altLang="en-US" dirty="0"/>
              <a:t>提出は任意</a:t>
            </a:r>
          </a:p>
        </p:txBody>
      </p:sp>
      <p:sp>
        <p:nvSpPr>
          <p:cNvPr id="14" name="正方形/長方形 13">
            <a:extLst>
              <a:ext uri="{FF2B5EF4-FFF2-40B4-BE49-F238E27FC236}">
                <a16:creationId xmlns:a16="http://schemas.microsoft.com/office/drawing/2014/main" id="{5B2579BA-A239-4CF0-9624-960B66D1E8DD}"/>
              </a:ext>
            </a:extLst>
          </p:cNvPr>
          <p:cNvSpPr/>
          <p:nvPr/>
        </p:nvSpPr>
        <p:spPr>
          <a:xfrm>
            <a:off x="9029700" y="0"/>
            <a:ext cx="880118" cy="342900"/>
          </a:xfrm>
          <a:prstGeom prst="rect">
            <a:avLst/>
          </a:prstGeom>
          <a:solidFill>
            <a:srgbClr val="F23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進め方</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graphicFrame>
        <p:nvGraphicFramePr>
          <p:cNvPr id="15" name="表 14">
            <a:extLst>
              <a:ext uri="{FF2B5EF4-FFF2-40B4-BE49-F238E27FC236}">
                <a16:creationId xmlns:a16="http://schemas.microsoft.com/office/drawing/2014/main" id="{40766C04-8835-4381-9FD3-3FFE2A942400}"/>
              </a:ext>
            </a:extLst>
          </p:cNvPr>
          <p:cNvGraphicFramePr>
            <a:graphicFrameLocks noGrp="1"/>
          </p:cNvGraphicFramePr>
          <p:nvPr>
            <p:extLst>
              <p:ext uri="{D42A27DB-BD31-4B8C-83A1-F6EECF244321}">
                <p14:modId xmlns:p14="http://schemas.microsoft.com/office/powerpoint/2010/main" val="1521586689"/>
              </p:ext>
            </p:extLst>
          </p:nvPr>
        </p:nvGraphicFramePr>
        <p:xfrm>
          <a:off x="613914" y="2731593"/>
          <a:ext cx="8625336" cy="822960"/>
        </p:xfrm>
        <a:graphic>
          <a:graphicData uri="http://schemas.openxmlformats.org/drawingml/2006/table">
            <a:tbl>
              <a:tblPr firstRow="1" bandRow="1">
                <a:tableStyleId>{5C22544A-7EE6-4342-B048-85BDC9FD1C3A}</a:tableStyleId>
              </a:tblPr>
              <a:tblGrid>
                <a:gridCol w="833886">
                  <a:extLst>
                    <a:ext uri="{9D8B030D-6E8A-4147-A177-3AD203B41FA5}">
                      <a16:colId xmlns:a16="http://schemas.microsoft.com/office/drawing/2014/main" val="1690842151"/>
                    </a:ext>
                  </a:extLst>
                </a:gridCol>
                <a:gridCol w="7791450">
                  <a:extLst>
                    <a:ext uri="{9D8B030D-6E8A-4147-A177-3AD203B41FA5}">
                      <a16:colId xmlns:a16="http://schemas.microsoft.com/office/drawing/2014/main" val="2220558533"/>
                    </a:ext>
                  </a:extLst>
                </a:gridCol>
              </a:tblGrid>
              <a:tr h="216000">
                <a:tc>
                  <a:txBody>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補足</a:t>
                      </a:r>
                    </a:p>
                  </a:txBody>
                  <a:tcPr anchor="ctr">
                    <a:lnL w="12700" cap="flat" cmpd="sng" algn="ctr">
                      <a:solidFill>
                        <a:srgbClr val="004831"/>
                      </a:solidFill>
                      <a:prstDash val="solid"/>
                      <a:round/>
                      <a:headEnd type="none" w="med" len="med"/>
                      <a:tailEnd type="none" w="med" len="med"/>
                    </a:lnL>
                    <a:lnR w="12700" cap="flat" cmpd="sng" algn="ctr">
                      <a:solidFill>
                        <a:srgbClr val="004831"/>
                      </a:solidFill>
                      <a:prstDash val="solid"/>
                      <a:round/>
                      <a:headEnd type="none" w="med" len="med"/>
                      <a:tailEnd type="none" w="med" len="med"/>
                    </a:lnR>
                    <a:lnT w="12700" cap="flat" cmpd="sng" algn="ctr">
                      <a:solidFill>
                        <a:srgbClr val="004831"/>
                      </a:solidFill>
                      <a:prstDash val="solid"/>
                      <a:round/>
                      <a:headEnd type="none" w="med" len="med"/>
                      <a:tailEnd type="none" w="med" len="med"/>
                    </a:lnT>
                    <a:lnB w="12700" cap="flat" cmpd="sng" algn="ctr">
                      <a:solidFill>
                        <a:srgbClr val="004831"/>
                      </a:solidFill>
                      <a:prstDash val="solid"/>
                      <a:round/>
                      <a:headEnd type="none" w="med" len="med"/>
                      <a:tailEnd type="none" w="med" len="med"/>
                    </a:lnB>
                    <a:lnTlToBr w="12700" cmpd="sng">
                      <a:noFill/>
                      <a:prstDash val="solid"/>
                    </a:lnTlToBr>
                    <a:lnBlToTr w="12700" cmpd="sng">
                      <a:noFill/>
                      <a:prstDash val="solid"/>
                    </a:lnBlToTr>
                    <a:solidFill>
                      <a:srgbClr val="004831"/>
                    </a:solidFill>
                  </a:tcPr>
                </a:tc>
                <a:tc>
                  <a:txBody>
                    <a:bodyPr/>
                    <a:lstStyle/>
                    <a:p>
                      <a:pPr marL="180975" indent="-180975" algn="l" defTabSz="914400" rtl="0" eaLnBrk="1" latinLnBrk="0" hangingPunct="1">
                        <a:buFont typeface="Arial" panose="020B0604020202020204" pitchFamily="34" charset="0"/>
                        <a:buChar char="•"/>
                      </a:pPr>
                      <a:r>
                        <a:rPr kumimoji="1" lang="ja-JP" altLang="en-US" sz="1600" b="0" kern="1200" dirty="0">
                          <a:solidFill>
                            <a:schemeClr val="tx1"/>
                          </a:solidFill>
                          <a:latin typeface="Meiryo UI" panose="020B0604030504040204" pitchFamily="50" charset="-128"/>
                          <a:ea typeface="Meiryo UI" panose="020B0604030504040204" pitchFamily="50" charset="-128"/>
                          <a:cs typeface="+mn-cs"/>
                        </a:rPr>
                        <a:t>ケアプラン等の提出は任意ですが、ご提出いただくほうがグループワークでの事例共有はやりやすいです。</a:t>
                      </a:r>
                      <a:endParaRPr kumimoji="1" lang="en-US" altLang="ja-JP" sz="1600" b="0" kern="1200" dirty="0">
                        <a:solidFill>
                          <a:schemeClr val="tx1"/>
                        </a:solidFill>
                        <a:latin typeface="Meiryo UI" panose="020B0604030504040204" pitchFamily="50" charset="-128"/>
                        <a:ea typeface="Meiryo UI" panose="020B0604030504040204" pitchFamily="50" charset="-128"/>
                        <a:cs typeface="+mn-cs"/>
                      </a:endParaRPr>
                    </a:p>
                    <a:p>
                      <a:pPr marL="180975" indent="-180975" algn="l" defTabSz="914400" rtl="0" eaLnBrk="1" latinLnBrk="0" hangingPunct="1">
                        <a:buFont typeface="Arial" panose="020B0604020202020204" pitchFamily="34" charset="0"/>
                        <a:buChar char="•"/>
                      </a:pPr>
                      <a:r>
                        <a:rPr kumimoji="1" lang="ja-JP" altLang="en-US" sz="1600" b="0" kern="1200" dirty="0">
                          <a:solidFill>
                            <a:schemeClr val="tx1"/>
                          </a:solidFill>
                          <a:latin typeface="Meiryo UI" panose="020B0604030504040204" pitchFamily="50" charset="-128"/>
                          <a:ea typeface="Meiryo UI" panose="020B0604030504040204" pitchFamily="50" charset="-128"/>
                          <a:cs typeface="+mn-cs"/>
                        </a:rPr>
                        <a:t>前回の研修から変更がない場合であっても、研修時点で最新のものを毎回ご提出ください。</a:t>
                      </a:r>
                    </a:p>
                  </a:txBody>
                  <a:tcPr anchor="ctr">
                    <a:lnL w="12700" cap="flat" cmpd="sng" algn="ctr">
                      <a:solidFill>
                        <a:srgbClr val="004831"/>
                      </a:solidFill>
                      <a:prstDash val="solid"/>
                      <a:round/>
                      <a:headEnd type="none" w="med" len="med"/>
                      <a:tailEnd type="none" w="med" len="med"/>
                    </a:lnL>
                    <a:lnR w="12700" cap="flat" cmpd="sng" algn="ctr">
                      <a:solidFill>
                        <a:srgbClr val="004831"/>
                      </a:solidFill>
                      <a:prstDash val="sysDash"/>
                      <a:round/>
                      <a:headEnd type="none" w="med" len="med"/>
                      <a:tailEnd type="none" w="med" len="med"/>
                    </a:lnR>
                    <a:lnT w="12700" cap="flat" cmpd="sng" algn="ctr">
                      <a:solidFill>
                        <a:srgbClr val="004831"/>
                      </a:solidFill>
                      <a:prstDash val="sysDash"/>
                      <a:round/>
                      <a:headEnd type="none" w="med" len="med"/>
                      <a:tailEnd type="none" w="med" len="med"/>
                    </a:lnT>
                    <a:lnB w="12700" cap="flat" cmpd="sng" algn="ctr">
                      <a:solidFill>
                        <a:srgbClr val="004831"/>
                      </a:solidFill>
                      <a:prstDash val="sysDash"/>
                      <a:round/>
                      <a:headEnd type="none" w="med" len="med"/>
                      <a:tailEnd type="none" w="med" len="med"/>
                    </a:lnB>
                    <a:solidFill>
                      <a:schemeClr val="bg1"/>
                    </a:solidFill>
                  </a:tcPr>
                </a:tc>
                <a:extLst>
                  <a:ext uri="{0D108BD9-81ED-4DB2-BD59-A6C34878D82A}">
                    <a16:rowId xmlns:a16="http://schemas.microsoft.com/office/drawing/2014/main" val="2773607323"/>
                  </a:ext>
                </a:extLst>
              </a:tr>
            </a:tbl>
          </a:graphicData>
        </a:graphic>
      </p:graphicFrame>
      <p:sp>
        <p:nvSpPr>
          <p:cNvPr id="10" name="正方形/長方形 9">
            <a:extLst>
              <a:ext uri="{FF2B5EF4-FFF2-40B4-BE49-F238E27FC236}">
                <a16:creationId xmlns:a16="http://schemas.microsoft.com/office/drawing/2014/main" id="{2DB099F9-CBDF-4E2E-9D67-CEC5DFFC8E5B}"/>
              </a:ext>
            </a:extLst>
          </p:cNvPr>
          <p:cNvSpPr/>
          <p:nvPr/>
        </p:nvSpPr>
        <p:spPr>
          <a:xfrm>
            <a:off x="684984" y="3731617"/>
            <a:ext cx="8344716" cy="2421364"/>
          </a:xfrm>
          <a:prstGeom prst="rect">
            <a:avLst/>
          </a:prstGeom>
          <a:solidFill>
            <a:schemeClr val="accent1">
              <a:lumMod val="20000"/>
              <a:lumOff val="80000"/>
            </a:schemeClr>
          </a:solidFill>
          <a:ln w="28575">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r>
              <a:rPr kumimoji="1" lang="ja-JP" altLang="en-US" dirty="0">
                <a:solidFill>
                  <a:schemeClr val="tx1"/>
                </a:solidFill>
                <a:latin typeface="Meiryo UI" panose="020B0604030504040204" pitchFamily="50" charset="-128"/>
                <a:ea typeface="Meiryo UI" panose="020B0604030504040204" pitchFamily="50" charset="-128"/>
              </a:rPr>
              <a:t>提出先：</a:t>
            </a:r>
            <a:endParaRPr kumimoji="1" lang="en-US" altLang="ja-JP" dirty="0">
              <a:solidFill>
                <a:schemeClr val="tx1"/>
              </a:solidFill>
              <a:latin typeface="Meiryo UI" panose="020B0604030504040204" pitchFamily="50" charset="-128"/>
              <a:ea typeface="Meiryo UI" panose="020B0604030504040204" pitchFamily="50" charset="-128"/>
            </a:endParaRPr>
          </a:p>
          <a:p>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提出方法：</a:t>
            </a:r>
            <a:endParaRPr kumimoji="1" lang="en-US" altLang="ja-JP" dirty="0">
              <a:solidFill>
                <a:schemeClr val="tx1"/>
              </a:solidFill>
              <a:latin typeface="Meiryo UI" panose="020B0604030504040204" pitchFamily="50" charset="-128"/>
              <a:ea typeface="Meiryo UI" panose="020B0604030504040204" pitchFamily="50" charset="-128"/>
            </a:endParaRPr>
          </a:p>
          <a:p>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提出期限：</a:t>
            </a:r>
            <a:r>
              <a:rPr kumimoji="1" lang="ja-JP" altLang="en-US" sz="1800" dirty="0">
                <a:solidFill>
                  <a:schemeClr val="tx1"/>
                </a:solidFill>
                <a:latin typeface="Meiryo UI" panose="020B0604030504040204" pitchFamily="50" charset="-128"/>
                <a:ea typeface="Meiryo UI" panose="020B0604030504040204" pitchFamily="50" charset="-128"/>
              </a:rPr>
              <a:t>第</a:t>
            </a:r>
            <a:r>
              <a:rPr kumimoji="1" lang="en-US" altLang="ja-JP" sz="1800" dirty="0">
                <a:solidFill>
                  <a:schemeClr val="tx1"/>
                </a:solidFill>
                <a:latin typeface="Meiryo UI" panose="020B0604030504040204" pitchFamily="50" charset="-128"/>
                <a:ea typeface="Meiryo UI" panose="020B0604030504040204" pitchFamily="50" charset="-128"/>
              </a:rPr>
              <a:t>4</a:t>
            </a:r>
            <a:r>
              <a:rPr kumimoji="1" lang="ja-JP" altLang="en-US" sz="1800" dirty="0">
                <a:solidFill>
                  <a:schemeClr val="tx1"/>
                </a:solidFill>
                <a:latin typeface="Meiryo UI" panose="020B0604030504040204" pitchFamily="50" charset="-128"/>
                <a:ea typeface="Meiryo UI" panose="020B0604030504040204" pitchFamily="50" charset="-128"/>
              </a:rPr>
              <a:t>回研修の</a:t>
            </a:r>
            <a:r>
              <a:rPr kumimoji="1" lang="en-US" altLang="ja-JP" sz="1800" dirty="0">
                <a:solidFill>
                  <a:schemeClr val="tx1"/>
                </a:solidFill>
                <a:latin typeface="Meiryo UI" panose="020B0604030504040204" pitchFamily="50" charset="-128"/>
                <a:ea typeface="Meiryo UI" panose="020B0604030504040204" pitchFamily="50" charset="-128"/>
              </a:rPr>
              <a:t>1</a:t>
            </a:r>
            <a:r>
              <a:rPr kumimoji="1" lang="ja-JP" altLang="en-US" sz="1800" dirty="0">
                <a:solidFill>
                  <a:schemeClr val="tx1"/>
                </a:solidFill>
                <a:latin typeface="Meiryo UI" panose="020B0604030504040204" pitchFamily="50" charset="-128"/>
                <a:ea typeface="Meiryo UI" panose="020B0604030504040204" pitchFamily="50" charset="-128"/>
              </a:rPr>
              <a:t>週間前（〇〇年〇月〇日まで）</a:t>
            </a:r>
            <a:endParaRPr kumimoji="1" lang="en-US" altLang="ja-JP" sz="1800" dirty="0">
              <a:solidFill>
                <a:schemeClr val="tx1"/>
              </a:solidFill>
              <a:latin typeface="Meiryo UI" panose="020B0604030504040204" pitchFamily="50" charset="-128"/>
              <a:ea typeface="Meiryo UI" panose="020B0604030504040204" pitchFamily="50" charset="-128"/>
            </a:endParaRPr>
          </a:p>
          <a:p>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sz="1800" dirty="0">
                <a:solidFill>
                  <a:schemeClr val="tx1"/>
                </a:solidFill>
                <a:latin typeface="Meiryo UI" panose="020B0604030504040204" pitchFamily="50" charset="-128"/>
                <a:ea typeface="Meiryo UI" panose="020B0604030504040204" pitchFamily="50" charset="-128"/>
              </a:rPr>
              <a:t>お問い合わせ先</a:t>
            </a:r>
            <a:r>
              <a:rPr kumimoji="1" lang="ja-JP" altLang="en-US" dirty="0">
                <a:solidFill>
                  <a:schemeClr val="tx1"/>
                </a:solidFill>
                <a:latin typeface="Meiryo UI" panose="020B0604030504040204" pitchFamily="50" charset="-128"/>
                <a:ea typeface="Meiryo UI" panose="020B0604030504040204" pitchFamily="50" charset="-128"/>
                <a:sym typeface="Wingdings" panose="05000000000000000000" pitchFamily="2" charset="2"/>
              </a:rPr>
              <a:t>：</a:t>
            </a:r>
            <a:r>
              <a:rPr kumimoji="1" lang="en-US" altLang="ja-JP" dirty="0">
                <a:solidFill>
                  <a:schemeClr val="tx1"/>
                </a:solidFill>
                <a:latin typeface="Meiryo UI" panose="020B0604030504040204" pitchFamily="50" charset="-128"/>
                <a:ea typeface="Meiryo UI" panose="020B0604030504040204" pitchFamily="50" charset="-128"/>
                <a:sym typeface="Wingdings" panose="05000000000000000000" pitchFamily="2" charset="2"/>
              </a:rPr>
              <a:t>【</a:t>
            </a:r>
            <a:r>
              <a:rPr kumimoji="1" lang="ja-JP" altLang="en-US" dirty="0">
                <a:solidFill>
                  <a:schemeClr val="tx1"/>
                </a:solidFill>
                <a:latin typeface="Meiryo UI" panose="020B0604030504040204" pitchFamily="50" charset="-128"/>
                <a:ea typeface="Meiryo UI" panose="020B0604030504040204" pitchFamily="50" charset="-128"/>
                <a:sym typeface="Wingdings" panose="05000000000000000000" pitchFamily="2" charset="2"/>
              </a:rPr>
              <a:t>連絡先</a:t>
            </a:r>
            <a:r>
              <a:rPr kumimoji="1" lang="en-US" altLang="ja-JP" dirty="0">
                <a:solidFill>
                  <a:schemeClr val="tx1"/>
                </a:solidFill>
                <a:latin typeface="Meiryo UI" panose="020B0604030504040204" pitchFamily="50" charset="-128"/>
                <a:ea typeface="Meiryo UI" panose="020B0604030504040204" pitchFamily="50" charset="-128"/>
                <a:sym typeface="Wingdings" panose="05000000000000000000" pitchFamily="2" charset="2"/>
              </a:rPr>
              <a:t>】</a:t>
            </a:r>
          </a:p>
          <a:p>
            <a:r>
              <a:rPr kumimoji="1" lang="en-US" altLang="ja-JP" sz="1800" dirty="0">
                <a:solidFill>
                  <a:schemeClr val="tx1"/>
                </a:solidFill>
                <a:latin typeface="Meiryo UI" panose="020B0604030504040204" pitchFamily="50" charset="-128"/>
                <a:ea typeface="Meiryo UI" panose="020B0604030504040204" pitchFamily="50" charset="-128"/>
                <a:sym typeface="Wingdings" panose="05000000000000000000" pitchFamily="2" charset="2"/>
              </a:rPr>
              <a:t>			</a:t>
            </a:r>
            <a:r>
              <a:rPr kumimoji="1" lang="ja-JP" altLang="en-US" sz="1800" dirty="0">
                <a:solidFill>
                  <a:schemeClr val="tx1"/>
                </a:solidFill>
                <a:latin typeface="Meiryo UI" panose="020B0604030504040204" pitchFamily="50" charset="-128"/>
                <a:ea typeface="Meiryo UI" panose="020B0604030504040204" pitchFamily="50" charset="-128"/>
                <a:sym typeface="Wingdings" panose="05000000000000000000" pitchFamily="2" charset="2"/>
              </a:rPr>
              <a:t>　　</a:t>
            </a:r>
            <a:r>
              <a:rPr kumimoji="1" lang="en-US" altLang="ja-JP" sz="1800" dirty="0">
                <a:solidFill>
                  <a:schemeClr val="tx1"/>
                </a:solidFill>
                <a:latin typeface="Meiryo UI" panose="020B0604030504040204" pitchFamily="50" charset="-128"/>
                <a:ea typeface="Meiryo UI" panose="020B0604030504040204" pitchFamily="50" charset="-128"/>
                <a:sym typeface="Wingdings" panose="05000000000000000000" pitchFamily="2" charset="2"/>
              </a:rPr>
              <a:t>【</a:t>
            </a:r>
            <a:r>
              <a:rPr kumimoji="1" lang="ja-JP" altLang="en-US" sz="1800" dirty="0">
                <a:solidFill>
                  <a:schemeClr val="tx1"/>
                </a:solidFill>
                <a:latin typeface="Meiryo UI" panose="020B0604030504040204" pitchFamily="50" charset="-128"/>
                <a:ea typeface="Meiryo UI" panose="020B0604030504040204" pitchFamily="50" charset="-128"/>
                <a:sym typeface="Wingdings" panose="05000000000000000000" pitchFamily="2" charset="2"/>
              </a:rPr>
              <a:t>担当</a:t>
            </a:r>
            <a:r>
              <a:rPr kumimoji="1" lang="en-US" altLang="ja-JP" sz="1800" dirty="0">
                <a:solidFill>
                  <a:schemeClr val="tx1"/>
                </a:solidFill>
                <a:latin typeface="Meiryo UI" panose="020B0604030504040204" pitchFamily="50" charset="-128"/>
                <a:ea typeface="Meiryo UI" panose="020B0604030504040204" pitchFamily="50" charset="-128"/>
                <a:sym typeface="Wingdings" panose="05000000000000000000" pitchFamily="2" charset="2"/>
              </a:rPr>
              <a:t>】</a:t>
            </a:r>
            <a:endParaRPr kumimoji="1" lang="en-US" altLang="ja-JP" sz="1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5389834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775" y="5642"/>
            <a:ext cx="4829174" cy="700761"/>
          </a:xfrm>
        </p:spPr>
        <p:txBody>
          <a:bodyPr/>
          <a:lstStyle/>
          <a:p>
            <a:r>
              <a:rPr lang="ja-JP" altLang="en-US" dirty="0"/>
              <a:t>本日のまとめと今後の進め方</a:t>
            </a:r>
            <a:endParaRPr kumimoji="1" lang="ja-JP" altLang="en-US" dirty="0"/>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101</a:t>
            </a:fld>
            <a:endParaRPr kumimoji="1" lang="ja-JP" altLang="en-US" dirty="0"/>
          </a:p>
        </p:txBody>
      </p:sp>
      <p:sp>
        <p:nvSpPr>
          <p:cNvPr id="5" name="テキスト プレースホルダー 4"/>
          <p:cNvSpPr>
            <a:spLocks noGrp="1"/>
          </p:cNvSpPr>
          <p:nvPr>
            <p:ph type="body" sz="quarter" idx="14"/>
          </p:nvPr>
        </p:nvSpPr>
        <p:spPr>
          <a:xfrm>
            <a:off x="4953000" y="-7742"/>
            <a:ext cx="4233041" cy="700761"/>
          </a:xfrm>
        </p:spPr>
        <p:txBody>
          <a:bodyPr/>
          <a:lstStyle/>
          <a:p>
            <a:r>
              <a:rPr lang="ja-JP" altLang="en-US" dirty="0"/>
              <a:t>＜参考＞現場実践③振り返りシート</a:t>
            </a:r>
            <a:endParaRPr kumimoji="1" lang="ja-JP" altLang="en-US" dirty="0"/>
          </a:p>
        </p:txBody>
      </p:sp>
      <p:pic>
        <p:nvPicPr>
          <p:cNvPr id="7" name="図 6" descr="グラフィカル ユーザー インターフェイス, テキスト, アプリケーション, メール&#10;&#10;自動的に生成された説明">
            <a:extLst>
              <a:ext uri="{FF2B5EF4-FFF2-40B4-BE49-F238E27FC236}">
                <a16:creationId xmlns:a16="http://schemas.microsoft.com/office/drawing/2014/main" id="{11309B79-56E6-48BB-B85B-1FB4651782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860" y="823121"/>
            <a:ext cx="4584380" cy="5751669"/>
          </a:xfrm>
          <a:prstGeom prst="rect">
            <a:avLst/>
          </a:prstGeom>
          <a:ln>
            <a:solidFill>
              <a:schemeClr val="bg1">
                <a:lumMod val="85000"/>
              </a:schemeClr>
            </a:solidFill>
          </a:ln>
        </p:spPr>
      </p:pic>
      <p:graphicFrame>
        <p:nvGraphicFramePr>
          <p:cNvPr id="6" name="コンテンツ プレースホルダー 5">
            <a:extLst>
              <a:ext uri="{FF2B5EF4-FFF2-40B4-BE49-F238E27FC236}">
                <a16:creationId xmlns:a16="http://schemas.microsoft.com/office/drawing/2014/main" id="{CDB71F5E-C996-437F-BFFD-C573844E86E3}"/>
              </a:ext>
            </a:extLst>
          </p:cNvPr>
          <p:cNvGraphicFramePr>
            <a:graphicFrameLocks/>
          </p:cNvGraphicFramePr>
          <p:nvPr>
            <p:extLst>
              <p:ext uri="{D42A27DB-BD31-4B8C-83A1-F6EECF244321}">
                <p14:modId xmlns:p14="http://schemas.microsoft.com/office/powerpoint/2010/main" val="721521795"/>
              </p:ext>
            </p:extLst>
          </p:nvPr>
        </p:nvGraphicFramePr>
        <p:xfrm>
          <a:off x="5241426" y="1595820"/>
          <a:ext cx="4403086" cy="2003040"/>
        </p:xfrm>
        <a:graphic>
          <a:graphicData uri="http://schemas.openxmlformats.org/drawingml/2006/table">
            <a:tbl>
              <a:tblPr firstRow="1" firstCol="1" bandRow="1">
                <a:tableStyleId>{5940675A-B579-460E-94D1-54222C63F5DA}</a:tableStyleId>
              </a:tblPr>
              <a:tblGrid>
                <a:gridCol w="4403086">
                  <a:extLst>
                    <a:ext uri="{9D8B030D-6E8A-4147-A177-3AD203B41FA5}">
                      <a16:colId xmlns:a16="http://schemas.microsoft.com/office/drawing/2014/main" val="4010665636"/>
                    </a:ext>
                  </a:extLst>
                </a:gridCol>
              </a:tblGrid>
              <a:tr h="396000">
                <a:tc>
                  <a:txBody>
                    <a:bodyPr/>
                    <a:lstStyle/>
                    <a:p>
                      <a:pPr algn="ctr"/>
                      <a:r>
                        <a:rPr lang="ja-JP" altLang="en-US" sz="1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記載する事項</a:t>
                      </a:r>
                      <a:endParaRPr lang="ja-JP" sz="1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36E31"/>
                      </a:solidFill>
                      <a:prstDash val="solid"/>
                      <a:round/>
                      <a:headEnd type="none" w="med" len="med"/>
                      <a:tailEnd type="none" w="med" len="med"/>
                    </a:lnB>
                    <a:noFill/>
                  </a:tcPr>
                </a:tc>
                <a:extLst>
                  <a:ext uri="{0D108BD9-81ED-4DB2-BD59-A6C34878D82A}">
                    <a16:rowId xmlns:a16="http://schemas.microsoft.com/office/drawing/2014/main" val="840071728"/>
                  </a:ext>
                </a:extLst>
              </a:tr>
              <a:tr h="1044000">
                <a:tc>
                  <a:txBody>
                    <a:bodyPr/>
                    <a:lstStyle/>
                    <a:p>
                      <a:pPr marL="285750" indent="-285750" algn="l">
                        <a:buFont typeface="Arial" panose="020B0604020202020204" pitchFamily="34" charset="0"/>
                        <a:buChar char="•"/>
                      </a:pP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着目した項目番号・項目名</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l">
                        <a:buFont typeface="Arial" panose="020B0604020202020204" pitchFamily="34" charset="0"/>
                        <a:buChar char="•"/>
                      </a:pP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この項目に着目した理由</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l">
                        <a:buFont typeface="Arial" panose="020B0604020202020204" pitchFamily="34" charset="0"/>
                        <a:buChar char="•"/>
                      </a:pP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この項目について今回の現場実践での具体的な取り組み内容</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l">
                        <a:buFont typeface="Arial" panose="020B0604020202020204" pitchFamily="34" charset="0"/>
                        <a:buChar char="•"/>
                      </a:pP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グループワークで他の参加者に相談、共有したいこと</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36E3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721554375"/>
                  </a:ext>
                </a:extLst>
              </a:tr>
            </a:tbl>
          </a:graphicData>
        </a:graphic>
      </p:graphicFrame>
      <p:sp>
        <p:nvSpPr>
          <p:cNvPr id="8" name="テキスト ボックス 7">
            <a:extLst>
              <a:ext uri="{FF2B5EF4-FFF2-40B4-BE49-F238E27FC236}">
                <a16:creationId xmlns:a16="http://schemas.microsoft.com/office/drawing/2014/main" id="{F5BDDB3F-F12E-4E28-987E-ABB8488DE29B}"/>
              </a:ext>
            </a:extLst>
          </p:cNvPr>
          <p:cNvSpPr txBox="1"/>
          <p:nvPr/>
        </p:nvSpPr>
        <p:spPr>
          <a:xfrm>
            <a:off x="5234529" y="3975416"/>
            <a:ext cx="4403086" cy="1551179"/>
          </a:xfrm>
          <a:prstGeom prst="rect">
            <a:avLst/>
          </a:prstGeom>
          <a:solidFill>
            <a:srgbClr val="FDD9CE"/>
          </a:solidFill>
          <a:ln w="28575">
            <a:solidFill>
              <a:srgbClr val="F48573"/>
            </a:solidFill>
            <a:prstDash val="solid"/>
          </a:ln>
        </p:spPr>
        <p:txBody>
          <a:bodyPr wrap="square" rtlCol="0">
            <a:spAutoFit/>
          </a:bodyPr>
          <a:lstStyle/>
          <a:p>
            <a:r>
              <a:rPr kumimoji="1" lang="ja-JP" altLang="en-US" u="sng" dirty="0">
                <a:latin typeface="Meiryo UI" panose="020B0604030504040204" pitchFamily="50" charset="-128"/>
                <a:ea typeface="Meiryo UI" panose="020B0604030504040204" pitchFamily="50" charset="-128"/>
                <a:cs typeface="Meiryo UI" panose="020B0604030504040204" pitchFamily="50" charset="-128"/>
              </a:rPr>
              <a:t>記載する際の注意点</a:t>
            </a:r>
            <a:endParaRPr kumimoji="1" lang="en-US" altLang="ja-JP" u="sng"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1200"/>
              </a:spcBef>
              <a:buFont typeface="Arial" panose="020B0604020202020204" pitchFamily="34" charset="0"/>
              <a:buChar char="•"/>
            </a:pP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要点のみを簡潔に書くようにしましょう。</a:t>
            </a:r>
            <a:endParaRPr kumimoji="1"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1200"/>
              </a:spcBef>
              <a:buFont typeface="Arial" panose="020B0604020202020204" pitchFamily="34" charset="0"/>
              <a:buChar char="•"/>
            </a:pP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複数の項目に着目した場合は、コピー＆ペーストで枠を増やして記載してください。</a:t>
            </a:r>
            <a:endParaRPr kumimoji="1"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5160566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775" y="5643"/>
            <a:ext cx="4829174" cy="700760"/>
          </a:xfrm>
        </p:spPr>
        <p:txBody>
          <a:bodyPr/>
          <a:lstStyle/>
          <a:p>
            <a:r>
              <a:rPr lang="ja-JP" altLang="en-US" dirty="0"/>
              <a:t>本日のまとめと今後の進め方</a:t>
            </a:r>
            <a:endParaRPr kumimoji="1" lang="ja-JP" altLang="en-US" dirty="0"/>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102</a:t>
            </a:fld>
            <a:endParaRPr kumimoji="1" lang="ja-JP" altLang="en-US" dirty="0"/>
          </a:p>
        </p:txBody>
      </p:sp>
      <p:sp>
        <p:nvSpPr>
          <p:cNvPr id="5" name="テキスト プレースホルダー 4"/>
          <p:cNvSpPr>
            <a:spLocks noGrp="1"/>
          </p:cNvSpPr>
          <p:nvPr>
            <p:ph type="body" sz="quarter" idx="14"/>
          </p:nvPr>
        </p:nvSpPr>
        <p:spPr>
          <a:xfrm>
            <a:off x="4953000" y="-7742"/>
            <a:ext cx="4233041" cy="700761"/>
          </a:xfrm>
        </p:spPr>
        <p:txBody>
          <a:bodyPr/>
          <a:lstStyle/>
          <a:p>
            <a:r>
              <a:rPr lang="ja-JP" altLang="en-US" dirty="0"/>
              <a:t>＜参考＞今後の実践宣言シート</a:t>
            </a:r>
            <a:endParaRPr kumimoji="1" lang="ja-JP" altLang="en-US" dirty="0"/>
          </a:p>
        </p:txBody>
      </p:sp>
      <p:pic>
        <p:nvPicPr>
          <p:cNvPr id="6" name="図 5" descr="テキスト&#10;&#10;自動的に生成された説明">
            <a:extLst>
              <a:ext uri="{FF2B5EF4-FFF2-40B4-BE49-F238E27FC236}">
                <a16:creationId xmlns:a16="http://schemas.microsoft.com/office/drawing/2014/main" id="{2F6A7E85-DB3F-4B32-A97A-80FAA3383E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153" y="1115820"/>
            <a:ext cx="5725411" cy="4971645"/>
          </a:xfrm>
          <a:prstGeom prst="rect">
            <a:avLst/>
          </a:prstGeom>
          <a:ln>
            <a:solidFill>
              <a:schemeClr val="bg1">
                <a:lumMod val="85000"/>
              </a:schemeClr>
            </a:solidFill>
          </a:ln>
        </p:spPr>
      </p:pic>
      <p:graphicFrame>
        <p:nvGraphicFramePr>
          <p:cNvPr id="12" name="コンテンツ プレースホルダー 5">
            <a:extLst>
              <a:ext uri="{FF2B5EF4-FFF2-40B4-BE49-F238E27FC236}">
                <a16:creationId xmlns:a16="http://schemas.microsoft.com/office/drawing/2014/main" id="{D6CC0E07-2B69-48CB-BC5A-C89FE21AF5CD}"/>
              </a:ext>
            </a:extLst>
          </p:cNvPr>
          <p:cNvGraphicFramePr>
            <a:graphicFrameLocks/>
          </p:cNvGraphicFramePr>
          <p:nvPr>
            <p:extLst>
              <p:ext uri="{D42A27DB-BD31-4B8C-83A1-F6EECF244321}">
                <p14:modId xmlns:p14="http://schemas.microsoft.com/office/powerpoint/2010/main" val="1156375902"/>
              </p:ext>
            </p:extLst>
          </p:nvPr>
        </p:nvGraphicFramePr>
        <p:xfrm>
          <a:off x="6343049" y="1586195"/>
          <a:ext cx="3368842" cy="1759200"/>
        </p:xfrm>
        <a:graphic>
          <a:graphicData uri="http://schemas.openxmlformats.org/drawingml/2006/table">
            <a:tbl>
              <a:tblPr firstRow="1" firstCol="1" bandRow="1">
                <a:tableStyleId>{5940675A-B579-460E-94D1-54222C63F5DA}</a:tableStyleId>
              </a:tblPr>
              <a:tblGrid>
                <a:gridCol w="3368842">
                  <a:extLst>
                    <a:ext uri="{9D8B030D-6E8A-4147-A177-3AD203B41FA5}">
                      <a16:colId xmlns:a16="http://schemas.microsoft.com/office/drawing/2014/main" val="4010665636"/>
                    </a:ext>
                  </a:extLst>
                </a:gridCol>
              </a:tblGrid>
              <a:tr h="396000">
                <a:tc>
                  <a:txBody>
                    <a:bodyPr/>
                    <a:lstStyle/>
                    <a:p>
                      <a:pPr algn="ctr"/>
                      <a:r>
                        <a:rPr lang="ja-JP" altLang="en-US" sz="1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記載する事項</a:t>
                      </a:r>
                      <a:endParaRPr lang="ja-JP" sz="1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36E31"/>
                      </a:solidFill>
                      <a:prstDash val="solid"/>
                      <a:round/>
                      <a:headEnd type="none" w="med" len="med"/>
                      <a:tailEnd type="none" w="med" len="med"/>
                    </a:lnB>
                    <a:noFill/>
                  </a:tcPr>
                </a:tc>
                <a:extLst>
                  <a:ext uri="{0D108BD9-81ED-4DB2-BD59-A6C34878D82A}">
                    <a16:rowId xmlns:a16="http://schemas.microsoft.com/office/drawing/2014/main" val="840071728"/>
                  </a:ext>
                </a:extLst>
              </a:tr>
              <a:tr h="1044000">
                <a:tc>
                  <a:txBody>
                    <a:bodyPr/>
                    <a:lstStyle/>
                    <a:p>
                      <a:pPr marL="285750" indent="-285750" algn="l">
                        <a:buFont typeface="Arial" panose="020B0604020202020204" pitchFamily="34" charset="0"/>
                        <a:buChar char="•"/>
                      </a:pP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今回の事例について、今後取り組んで行きたいこと</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l">
                        <a:buFont typeface="Arial" panose="020B0604020202020204" pitchFamily="34" charset="0"/>
                        <a:buChar char="•"/>
                      </a:pP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今後、ケアマネジメントにおいて自分自身が取り組みたいこと・今回の研修で見えた自分の課題</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36E3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721554375"/>
                  </a:ext>
                </a:extLst>
              </a:tr>
            </a:tbl>
          </a:graphicData>
        </a:graphic>
      </p:graphicFrame>
    </p:spTree>
    <p:extLst>
      <p:ext uri="{BB962C8B-B14F-4D97-AF65-F5344CB8AC3E}">
        <p14:creationId xmlns:p14="http://schemas.microsoft.com/office/powerpoint/2010/main" val="71598920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p:cNvGrpSpPr/>
          <p:nvPr/>
        </p:nvGrpSpPr>
        <p:grpSpPr>
          <a:xfrm>
            <a:off x="-9427" y="4777712"/>
            <a:ext cx="9925595" cy="2089716"/>
            <a:chOff x="-395832" y="4768285"/>
            <a:chExt cx="9925595" cy="2089716"/>
          </a:xfrm>
        </p:grpSpPr>
        <p:sp>
          <p:nvSpPr>
            <p:cNvPr id="5" name="正方形/長方形 4"/>
            <p:cNvSpPr/>
            <p:nvPr/>
          </p:nvSpPr>
          <p:spPr>
            <a:xfrm>
              <a:off x="-395832" y="4768285"/>
              <a:ext cx="9911307" cy="2080190"/>
            </a:xfrm>
            <a:prstGeom prst="rect">
              <a:avLst/>
            </a:prstGeom>
            <a:solidFill>
              <a:srgbClr val="0075BF"/>
            </a:solidFill>
            <a:ln>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p:cNvGrpSpPr/>
            <p:nvPr/>
          </p:nvGrpSpPr>
          <p:grpSpPr>
            <a:xfrm>
              <a:off x="7429500" y="4768286"/>
              <a:ext cx="2100263" cy="2089715"/>
              <a:chOff x="7058025" y="4777810"/>
              <a:chExt cx="2100263" cy="2089715"/>
            </a:xfrm>
          </p:grpSpPr>
          <p:sp>
            <p:nvSpPr>
              <p:cNvPr id="6" name="正方形/長方形 5"/>
              <p:cNvSpPr/>
              <p:nvPr/>
            </p:nvSpPr>
            <p:spPr>
              <a:xfrm>
                <a:off x="8734425" y="6448425"/>
                <a:ext cx="4191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8315325" y="6029325"/>
                <a:ext cx="4191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7896225" y="6448425"/>
                <a:ext cx="4191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8739188" y="5610225"/>
                <a:ext cx="4191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7477125" y="6029325"/>
                <a:ext cx="4191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7058025" y="6448425"/>
                <a:ext cx="4191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8734425" y="4777810"/>
                <a:ext cx="4191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7893844" y="5610225"/>
                <a:ext cx="4191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8315325" y="5187156"/>
                <a:ext cx="4191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9" name="タイトル 1"/>
          <p:cNvSpPr>
            <a:spLocks noGrp="1"/>
          </p:cNvSpPr>
          <p:nvPr>
            <p:ph type="ctrTitle"/>
          </p:nvPr>
        </p:nvSpPr>
        <p:spPr>
          <a:xfrm>
            <a:off x="742950" y="1657350"/>
            <a:ext cx="8420100" cy="1317600"/>
          </a:xfrm>
        </p:spPr>
        <p:txBody>
          <a:bodyPr>
            <a:normAutofit fontScale="90000"/>
          </a:bodyPr>
          <a:lstStyle/>
          <a:p>
            <a:r>
              <a:rPr lang="ja-JP" altLang="en-US" sz="3600" dirty="0">
                <a:latin typeface="Meiryo UI" panose="020B0604030504040204" pitchFamily="50" charset="-128"/>
                <a:ea typeface="Meiryo UI" panose="020B0604030504040204" pitchFamily="50" charset="-128"/>
              </a:rPr>
              <a:t>「適切なケアマネジメント手法」実践研修</a:t>
            </a:r>
            <a:br>
              <a:rPr lang="ja-JP" altLang="en-US" sz="3600" dirty="0">
                <a:latin typeface="Meiryo UI" panose="020B0604030504040204" pitchFamily="50" charset="-128"/>
                <a:ea typeface="Meiryo UI" panose="020B0604030504040204" pitchFamily="50" charset="-128"/>
              </a:rPr>
            </a:br>
            <a:r>
              <a:rPr lang="en-US" altLang="ja-JP" sz="3600" dirty="0">
                <a:latin typeface="Meiryo UI" panose="020B0604030504040204" pitchFamily="50" charset="-128"/>
                <a:ea typeface="Meiryo UI" panose="020B0604030504040204" pitchFamily="50" charset="-128"/>
              </a:rPr>
              <a:t>【</a:t>
            </a:r>
            <a:r>
              <a:rPr lang="ja-JP" altLang="en-US" sz="3600" dirty="0">
                <a:latin typeface="Meiryo UI" panose="020B0604030504040204" pitchFamily="50" charset="-128"/>
                <a:ea typeface="Meiryo UI" panose="020B0604030504040204" pitchFamily="50" charset="-128"/>
              </a:rPr>
              <a:t>第</a:t>
            </a:r>
            <a:r>
              <a:rPr lang="en-US" altLang="ja-JP" dirty="0"/>
              <a:t>4</a:t>
            </a:r>
            <a:r>
              <a:rPr lang="ja-JP" altLang="en-US" sz="3600" dirty="0">
                <a:latin typeface="Meiryo UI" panose="020B0604030504040204" pitchFamily="50" charset="-128"/>
                <a:ea typeface="Meiryo UI" panose="020B0604030504040204" pitchFamily="50" charset="-128"/>
              </a:rPr>
              <a:t>回</a:t>
            </a:r>
            <a:r>
              <a:rPr lang="en-US" altLang="ja-JP" sz="3600" dirty="0">
                <a:latin typeface="Meiryo UI" panose="020B0604030504040204" pitchFamily="50" charset="-128"/>
                <a:ea typeface="Meiryo UI" panose="020B0604030504040204" pitchFamily="50" charset="-128"/>
              </a:rPr>
              <a:t>】</a:t>
            </a:r>
            <a:endParaRPr kumimoji="1" lang="ja-JP" altLang="en-US" sz="3600" dirty="0">
              <a:latin typeface="Meiryo UI" panose="020B0604030504040204" pitchFamily="50" charset="-128"/>
              <a:ea typeface="Meiryo UI" panose="020B0604030504040204" pitchFamily="50" charset="-128"/>
            </a:endParaRPr>
          </a:p>
        </p:txBody>
      </p:sp>
      <p:sp>
        <p:nvSpPr>
          <p:cNvPr id="20" name="サブタイトル 2"/>
          <p:cNvSpPr>
            <a:spLocks noGrp="1"/>
          </p:cNvSpPr>
          <p:nvPr>
            <p:ph type="subTitle" idx="1"/>
          </p:nvPr>
        </p:nvSpPr>
        <p:spPr>
          <a:xfrm>
            <a:off x="2888400" y="3211513"/>
            <a:ext cx="4129200" cy="756673"/>
          </a:xfrm>
        </p:spPr>
        <p:txBody>
          <a:bodyPr>
            <a:normAutofit/>
          </a:bodyPr>
          <a:lstStyle/>
          <a:p>
            <a:pPr algn="l"/>
            <a:r>
              <a:rPr lang="ja-JP" altLang="en-US" sz="1800" dirty="0">
                <a:latin typeface="Meiryo UI" panose="020B0604030504040204" pitchFamily="50" charset="-128"/>
                <a:ea typeface="Meiryo UI" panose="020B0604030504040204" pitchFamily="50" charset="-128"/>
              </a:rPr>
              <a:t>開催日：</a:t>
            </a:r>
            <a:endParaRPr lang="en-US" altLang="ja-JP" sz="1800" dirty="0">
              <a:latin typeface="Meiryo UI" panose="020B0604030504040204" pitchFamily="50" charset="-128"/>
              <a:ea typeface="Meiryo UI" panose="020B0604030504040204" pitchFamily="50" charset="-128"/>
            </a:endParaRPr>
          </a:p>
          <a:p>
            <a:pPr algn="l"/>
            <a:r>
              <a:rPr lang="ja-JP" altLang="en-US" sz="1800" dirty="0">
                <a:latin typeface="Meiryo UI" panose="020B0604030504040204" pitchFamily="50" charset="-128"/>
                <a:ea typeface="Meiryo UI" panose="020B0604030504040204" pitchFamily="50" charset="-128"/>
              </a:rPr>
              <a:t>開催者：</a:t>
            </a:r>
          </a:p>
        </p:txBody>
      </p:sp>
      <p:sp>
        <p:nvSpPr>
          <p:cNvPr id="22" name="サブタイトル 2"/>
          <p:cNvSpPr txBox="1">
            <a:spLocks/>
          </p:cNvSpPr>
          <p:nvPr/>
        </p:nvSpPr>
        <p:spPr>
          <a:xfrm>
            <a:off x="57149" y="6587233"/>
            <a:ext cx="4220633" cy="270669"/>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eiryo UI" panose="020B0604030504040204" pitchFamily="50" charset="-128"/>
                <a:ea typeface="Meiryo UI" panose="020B0604030504040204" pitchFamily="50"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1400" dirty="0">
                <a:solidFill>
                  <a:schemeClr val="bg1"/>
                </a:solidFill>
              </a:rPr>
              <a:t>©2023</a:t>
            </a:r>
            <a:r>
              <a:rPr lang="ja-JP" altLang="en-US" sz="1400" dirty="0">
                <a:solidFill>
                  <a:schemeClr val="bg1"/>
                </a:solidFill>
              </a:rPr>
              <a:t>　</a:t>
            </a:r>
            <a:r>
              <a:rPr lang="en-US" altLang="ja-JP" sz="1400" dirty="0">
                <a:solidFill>
                  <a:schemeClr val="bg1"/>
                </a:solidFill>
              </a:rPr>
              <a:t>The Japan Research Institute, Limited</a:t>
            </a:r>
            <a:endParaRPr lang="ja-JP" altLang="en-US" sz="1400" dirty="0">
              <a:solidFill>
                <a:schemeClr val="bg1"/>
              </a:solidFill>
            </a:endParaRPr>
          </a:p>
        </p:txBody>
      </p:sp>
      <p:sp>
        <p:nvSpPr>
          <p:cNvPr id="21" name="サブタイトル 2">
            <a:extLst>
              <a:ext uri="{FF2B5EF4-FFF2-40B4-BE49-F238E27FC236}">
                <a16:creationId xmlns:a16="http://schemas.microsoft.com/office/drawing/2014/main" id="{4993147E-2D23-4109-8229-0B34D0BFAE1B}"/>
              </a:ext>
            </a:extLst>
          </p:cNvPr>
          <p:cNvSpPr txBox="1">
            <a:spLocks/>
          </p:cNvSpPr>
          <p:nvPr/>
        </p:nvSpPr>
        <p:spPr>
          <a:xfrm>
            <a:off x="57148" y="5761521"/>
            <a:ext cx="7330229" cy="8250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eiryo UI" panose="020B0604030504040204" pitchFamily="50" charset="-128"/>
                <a:ea typeface="Meiryo UI" panose="020B0604030504040204" pitchFamily="50"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1400" dirty="0">
                <a:solidFill>
                  <a:schemeClr val="bg1"/>
                </a:solidFill>
              </a:rPr>
              <a:t>令和</a:t>
            </a:r>
            <a:r>
              <a:rPr lang="en-US" altLang="ja-JP" sz="1400" dirty="0">
                <a:solidFill>
                  <a:schemeClr val="bg1"/>
                </a:solidFill>
              </a:rPr>
              <a:t>4</a:t>
            </a:r>
            <a:r>
              <a:rPr lang="ja-JP" altLang="en-US" sz="1400" dirty="0">
                <a:solidFill>
                  <a:schemeClr val="bg1"/>
                </a:solidFill>
              </a:rPr>
              <a:t>年度老人保健事業推進費等補助金（老人保健健康増進等事業分）</a:t>
            </a:r>
            <a:br>
              <a:rPr lang="ja-JP" altLang="en-US" sz="1400" dirty="0">
                <a:solidFill>
                  <a:schemeClr val="bg1"/>
                </a:solidFill>
              </a:rPr>
            </a:br>
            <a:r>
              <a:rPr lang="ja-JP" altLang="en-US" sz="1400" dirty="0">
                <a:solidFill>
                  <a:schemeClr val="bg1"/>
                </a:solidFill>
              </a:rPr>
              <a:t>「適切なケアマネジメント手法の策定、普及推進に向けた調査研究事業」にて㈱日本総研が作成</a:t>
            </a:r>
            <a:endParaRPr lang="en-US" altLang="ja-JP" sz="1400" dirty="0">
              <a:solidFill>
                <a:schemeClr val="bg1"/>
              </a:solidFill>
            </a:endParaRPr>
          </a:p>
          <a:p>
            <a:pPr algn="l"/>
            <a:r>
              <a:rPr lang="ja-JP" altLang="en-US" sz="1400" dirty="0">
                <a:solidFill>
                  <a:schemeClr val="bg1"/>
                </a:solidFill>
              </a:rPr>
              <a:t>（令和</a:t>
            </a:r>
            <a:r>
              <a:rPr lang="en-US" altLang="ja-JP" sz="1400" dirty="0">
                <a:solidFill>
                  <a:schemeClr val="bg1"/>
                </a:solidFill>
              </a:rPr>
              <a:t>5</a:t>
            </a:r>
            <a:r>
              <a:rPr lang="ja-JP" altLang="en-US" sz="1400" dirty="0">
                <a:solidFill>
                  <a:schemeClr val="bg1"/>
                </a:solidFill>
              </a:rPr>
              <a:t>年</a:t>
            </a:r>
            <a:r>
              <a:rPr lang="en-US" altLang="ja-JP" sz="1400" dirty="0">
                <a:solidFill>
                  <a:schemeClr val="bg1"/>
                </a:solidFill>
              </a:rPr>
              <a:t>3</a:t>
            </a:r>
            <a:r>
              <a:rPr lang="ja-JP" altLang="en-US" sz="1400" dirty="0">
                <a:solidFill>
                  <a:schemeClr val="bg1"/>
                </a:solidFill>
              </a:rPr>
              <a:t>月改訂版）</a:t>
            </a:r>
          </a:p>
        </p:txBody>
      </p:sp>
    </p:spTree>
    <p:extLst>
      <p:ext uri="{BB962C8B-B14F-4D97-AF65-F5344CB8AC3E}">
        <p14:creationId xmlns:p14="http://schemas.microsoft.com/office/powerpoint/2010/main" val="280207618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t>本日の研修の位置づけ</a:t>
            </a:r>
            <a:endParaRPr kumimoji="1" lang="ja-JP" altLang="en-US" dirty="0"/>
          </a:p>
        </p:txBody>
      </p:sp>
      <p:sp>
        <p:nvSpPr>
          <p:cNvPr id="36" name="コンテンツ プレースホルダー 35"/>
          <p:cNvSpPr>
            <a:spLocks noGrp="1"/>
          </p:cNvSpPr>
          <p:nvPr>
            <p:ph idx="1"/>
          </p:nvPr>
        </p:nvSpPr>
        <p:spPr>
          <a:xfrm>
            <a:off x="285749" y="923731"/>
            <a:ext cx="9344025" cy="600006"/>
          </a:xfrm>
        </p:spPr>
        <p:txBody>
          <a:bodyPr/>
          <a:lstStyle/>
          <a:p>
            <a:r>
              <a:rPr lang="ja-JP" altLang="en-US" dirty="0"/>
              <a:t>これまでの取り組み状況を総括し、今後の実践について考えます。</a:t>
            </a:r>
            <a:endParaRPr kumimoji="1" lang="ja-JP" altLang="en-US" dirty="0"/>
          </a:p>
        </p:txBody>
      </p:sp>
      <p:sp>
        <p:nvSpPr>
          <p:cNvPr id="2" name="スライド番号プレースホルダー 1"/>
          <p:cNvSpPr>
            <a:spLocks noGrp="1"/>
          </p:cNvSpPr>
          <p:nvPr>
            <p:ph type="sldNum" sz="quarter" idx="12"/>
          </p:nvPr>
        </p:nvSpPr>
        <p:spPr/>
        <p:txBody>
          <a:bodyPr/>
          <a:lstStyle/>
          <a:p>
            <a:fld id="{9D577B52-2241-471B-AFAB-376A00F66D4B}" type="slidenum">
              <a:rPr kumimoji="1" lang="ja-JP" altLang="en-US" smtClean="0"/>
              <a:t>104</a:t>
            </a:fld>
            <a:endParaRPr kumimoji="1" lang="ja-JP" altLang="en-US"/>
          </a:p>
        </p:txBody>
      </p:sp>
      <p:sp>
        <p:nvSpPr>
          <p:cNvPr id="74" name="正方形/長方形 73"/>
          <p:cNvSpPr/>
          <p:nvPr/>
        </p:nvSpPr>
        <p:spPr>
          <a:xfrm>
            <a:off x="9029700" y="0"/>
            <a:ext cx="880118" cy="342900"/>
          </a:xfrm>
          <a:prstGeom prst="rect">
            <a:avLst/>
          </a:prstGeom>
          <a:solidFill>
            <a:srgbClr val="F23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進め方</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sp>
        <p:nvSpPr>
          <p:cNvPr id="39" name="角丸四角形 36">
            <a:extLst>
              <a:ext uri="{FF2B5EF4-FFF2-40B4-BE49-F238E27FC236}">
                <a16:creationId xmlns:a16="http://schemas.microsoft.com/office/drawing/2014/main" id="{5A2F9C84-A5F6-4274-BDFF-EC33695652A8}"/>
              </a:ext>
            </a:extLst>
          </p:cNvPr>
          <p:cNvSpPr/>
          <p:nvPr/>
        </p:nvSpPr>
        <p:spPr>
          <a:xfrm>
            <a:off x="241869" y="1786071"/>
            <a:ext cx="1683526" cy="2221429"/>
          </a:xfrm>
          <a:prstGeom prst="roundRect">
            <a:avLst>
              <a:gd name="adj" fmla="val 5145"/>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9BD802A8-EB9D-4A1D-932F-C8ABD39E8BC1}"/>
              </a:ext>
            </a:extLst>
          </p:cNvPr>
          <p:cNvSpPr txBox="1"/>
          <p:nvPr/>
        </p:nvSpPr>
        <p:spPr>
          <a:xfrm>
            <a:off x="247383" y="2128138"/>
            <a:ext cx="400110" cy="1530394"/>
          </a:xfrm>
          <a:prstGeom prst="rect">
            <a:avLst/>
          </a:prstGeom>
          <a:noFill/>
        </p:spPr>
        <p:txBody>
          <a:bodyPr vert="eaVert" wrap="square" rtlCol="0">
            <a:spAutoFit/>
          </a:bodyPr>
          <a:lstStyle/>
          <a:p>
            <a:pPr algn="ct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手法の周知・共有</a:t>
            </a:r>
            <a:endParaRPr lang="en-US" altLang="ja-JP" sz="1400" b="1" dirty="0">
              <a:latin typeface="Meiryo UI" panose="020B0604030504040204" pitchFamily="50" charset="-128"/>
              <a:ea typeface="Meiryo UI" panose="020B0604030504040204" pitchFamily="50" charset="-128"/>
              <a:cs typeface="メイリオ" panose="020B0604030504040204" pitchFamily="50" charset="-128"/>
            </a:endParaRPr>
          </a:p>
        </p:txBody>
      </p:sp>
      <p:cxnSp>
        <p:nvCxnSpPr>
          <p:cNvPr id="41" name="直線コネクタ 40">
            <a:extLst>
              <a:ext uri="{FF2B5EF4-FFF2-40B4-BE49-F238E27FC236}">
                <a16:creationId xmlns:a16="http://schemas.microsoft.com/office/drawing/2014/main" id="{6DF750DE-189A-414E-A116-B86AF2EDAD50}"/>
              </a:ext>
            </a:extLst>
          </p:cNvPr>
          <p:cNvCxnSpPr/>
          <p:nvPr/>
        </p:nvCxnSpPr>
        <p:spPr bwMode="auto">
          <a:xfrm>
            <a:off x="673835" y="2105109"/>
            <a:ext cx="0" cy="1576453"/>
          </a:xfrm>
          <a:prstGeom prst="line">
            <a:avLst/>
          </a:prstGeom>
          <a:solidFill>
            <a:schemeClr val="bg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テキスト ボックス 41">
            <a:extLst>
              <a:ext uri="{FF2B5EF4-FFF2-40B4-BE49-F238E27FC236}">
                <a16:creationId xmlns:a16="http://schemas.microsoft.com/office/drawing/2014/main" id="{5B7F981D-5FB8-44C2-AFC0-EBD79AC5E691}"/>
              </a:ext>
            </a:extLst>
          </p:cNvPr>
          <p:cNvSpPr txBox="1"/>
          <p:nvPr/>
        </p:nvSpPr>
        <p:spPr>
          <a:xfrm>
            <a:off x="665167" y="2182610"/>
            <a:ext cx="1260228" cy="307777"/>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地域／事業所</a:t>
            </a:r>
            <a:endParaRPr lang="en-US" altLang="ja-JP" sz="14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43" name="四角形: 角を丸くする 27">
            <a:extLst>
              <a:ext uri="{FF2B5EF4-FFF2-40B4-BE49-F238E27FC236}">
                <a16:creationId xmlns:a16="http://schemas.microsoft.com/office/drawing/2014/main" id="{25834516-3C71-4277-B6E8-2A14EB047E5B}"/>
              </a:ext>
            </a:extLst>
          </p:cNvPr>
          <p:cNvSpPr/>
          <p:nvPr/>
        </p:nvSpPr>
        <p:spPr>
          <a:xfrm>
            <a:off x="766623" y="2497995"/>
            <a:ext cx="1039732" cy="1127570"/>
          </a:xfrm>
          <a:prstGeom prst="roundRect">
            <a:avLst>
              <a:gd name="adj" fmla="val 11053"/>
            </a:avLst>
          </a:prstGeom>
          <a:solidFill>
            <a:schemeClr val="bg1"/>
          </a:solidFill>
          <a:ln w="9525">
            <a:solidFill>
              <a:srgbClr val="00B05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地域関係者への本手法の周知</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参加者募集</a:t>
            </a:r>
            <a:endParaRPr lang="en-US" altLang="ja-JP" sz="1200" dirty="0">
              <a:latin typeface="Meiryo UI" panose="020B0604030504040204" pitchFamily="50" charset="-128"/>
              <a:ea typeface="Meiryo UI" panose="020B0604030504040204" pitchFamily="50" charset="-128"/>
            </a:endParaRPr>
          </a:p>
        </p:txBody>
      </p:sp>
      <p:sp>
        <p:nvSpPr>
          <p:cNvPr id="44" name="角丸四角形 40">
            <a:extLst>
              <a:ext uri="{FF2B5EF4-FFF2-40B4-BE49-F238E27FC236}">
                <a16:creationId xmlns:a16="http://schemas.microsoft.com/office/drawing/2014/main" id="{B64C8B86-217F-4D5F-B7B5-2B92A53EF7F0}"/>
              </a:ext>
            </a:extLst>
          </p:cNvPr>
          <p:cNvSpPr/>
          <p:nvPr/>
        </p:nvSpPr>
        <p:spPr>
          <a:xfrm>
            <a:off x="241869" y="4025938"/>
            <a:ext cx="9535179" cy="2232000"/>
          </a:xfrm>
          <a:prstGeom prst="roundRect">
            <a:avLst>
              <a:gd name="adj" fmla="val 5998"/>
            </a:avLst>
          </a:prstGeom>
          <a:solidFill>
            <a:srgbClr val="FDD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角丸四角形 41">
            <a:extLst>
              <a:ext uri="{FF2B5EF4-FFF2-40B4-BE49-F238E27FC236}">
                <a16:creationId xmlns:a16="http://schemas.microsoft.com/office/drawing/2014/main" id="{C19C07B2-67AF-4190-8246-1777BBDCFDE4}"/>
              </a:ext>
            </a:extLst>
          </p:cNvPr>
          <p:cNvSpPr/>
          <p:nvPr/>
        </p:nvSpPr>
        <p:spPr>
          <a:xfrm>
            <a:off x="1951737" y="1775500"/>
            <a:ext cx="7825311" cy="2232000"/>
          </a:xfrm>
          <a:prstGeom prst="roundRect">
            <a:avLst>
              <a:gd name="adj" fmla="val 5145"/>
            </a:avLst>
          </a:prstGeom>
          <a:solidFill>
            <a:srgbClr val="BD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D775B87F-E3CE-498B-8CC4-A50F523906B5}"/>
              </a:ext>
            </a:extLst>
          </p:cNvPr>
          <p:cNvSpPr txBox="1"/>
          <p:nvPr/>
        </p:nvSpPr>
        <p:spPr>
          <a:xfrm>
            <a:off x="1953204" y="2076288"/>
            <a:ext cx="400110" cy="1630424"/>
          </a:xfrm>
          <a:prstGeom prst="rect">
            <a:avLst/>
          </a:prstGeom>
          <a:noFill/>
        </p:spPr>
        <p:txBody>
          <a:bodyPr vert="eaVert" wrap="square" rtlCol="0">
            <a:spAutoFit/>
          </a:bodyPr>
          <a:lstStyle/>
          <a:p>
            <a:pPr algn="ct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実践</a:t>
            </a:r>
            <a:endParaRPr lang="en-US" altLang="ja-JP" sz="14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47" name="テキスト ボックス 46">
            <a:extLst>
              <a:ext uri="{FF2B5EF4-FFF2-40B4-BE49-F238E27FC236}">
                <a16:creationId xmlns:a16="http://schemas.microsoft.com/office/drawing/2014/main" id="{2E42E55D-2509-473D-AD53-DD3055B90DCB}"/>
              </a:ext>
            </a:extLst>
          </p:cNvPr>
          <p:cNvSpPr txBox="1"/>
          <p:nvPr/>
        </p:nvSpPr>
        <p:spPr>
          <a:xfrm>
            <a:off x="231995" y="4521508"/>
            <a:ext cx="430887" cy="1219405"/>
          </a:xfrm>
          <a:prstGeom prst="rect">
            <a:avLst/>
          </a:prstGeom>
          <a:noFill/>
        </p:spPr>
        <p:txBody>
          <a:bodyPr vert="eaVert" wrap="square" rtlCol="0">
            <a:spAutoFit/>
          </a:bodyPr>
          <a:lstStyle/>
          <a:p>
            <a:pPr algn="ctr"/>
            <a:r>
              <a:rPr lang="ja-JP" altLang="en-US" sz="1600" b="1" dirty="0">
                <a:latin typeface="Meiryo UI" panose="020B0604030504040204" pitchFamily="50" charset="-128"/>
                <a:ea typeface="Meiryo UI" panose="020B0604030504040204" pitchFamily="50" charset="-128"/>
                <a:cs typeface="メイリオ" panose="020B0604030504040204" pitchFamily="50" charset="-128"/>
              </a:rPr>
              <a:t>座学</a:t>
            </a:r>
            <a:endParaRPr lang="en-US" altLang="ja-JP" sz="16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48" name="四角形: 角を丸くする 7">
            <a:extLst>
              <a:ext uri="{FF2B5EF4-FFF2-40B4-BE49-F238E27FC236}">
                <a16:creationId xmlns:a16="http://schemas.microsoft.com/office/drawing/2014/main" id="{2D1E378F-D69D-48E3-B155-A488AA061D22}"/>
              </a:ext>
            </a:extLst>
          </p:cNvPr>
          <p:cNvSpPr/>
          <p:nvPr/>
        </p:nvSpPr>
        <p:spPr>
          <a:xfrm>
            <a:off x="817688" y="4523890"/>
            <a:ext cx="921345" cy="999740"/>
          </a:xfrm>
          <a:prstGeom prst="roundRect">
            <a:avLst>
              <a:gd name="adj" fmla="val 11053"/>
            </a:avLst>
          </a:prstGeom>
          <a:solidFill>
            <a:schemeClr val="bg1"/>
          </a:solidFill>
          <a:ln w="9525">
            <a:solidFill>
              <a:srgbClr val="C0000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t"/>
          <a:lstStyle/>
          <a:p>
            <a:pPr>
              <a:spcAft>
                <a:spcPts val="300"/>
              </a:spcAft>
            </a:pP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事前</a:t>
            </a: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動画視聴</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参加者ガイド読み込み</a:t>
            </a:r>
            <a:endParaRPr lang="en-US" altLang="ja-JP" sz="1200" dirty="0">
              <a:latin typeface="Meiryo UI" panose="020B0604030504040204" pitchFamily="50" charset="-128"/>
              <a:ea typeface="Meiryo UI" panose="020B0604030504040204" pitchFamily="50" charset="-128"/>
            </a:endParaRPr>
          </a:p>
        </p:txBody>
      </p:sp>
      <p:sp>
        <p:nvSpPr>
          <p:cNvPr id="49" name="四角形: 角を丸くする 12">
            <a:extLst>
              <a:ext uri="{FF2B5EF4-FFF2-40B4-BE49-F238E27FC236}">
                <a16:creationId xmlns:a16="http://schemas.microsoft.com/office/drawing/2014/main" id="{63B3318E-290A-4873-8F29-A498468C797B}"/>
              </a:ext>
            </a:extLst>
          </p:cNvPr>
          <p:cNvSpPr/>
          <p:nvPr/>
        </p:nvSpPr>
        <p:spPr>
          <a:xfrm>
            <a:off x="3191065" y="1856295"/>
            <a:ext cx="6273029" cy="676765"/>
          </a:xfrm>
          <a:prstGeom prst="roundRect">
            <a:avLst>
              <a:gd name="adj" fmla="val 11053"/>
            </a:avLst>
          </a:prstGeom>
          <a:solidFill>
            <a:schemeClr val="bg1"/>
          </a:solidFill>
          <a:ln w="9525">
            <a:solidFill>
              <a:srgbClr val="00B05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r>
              <a:rPr lang="ja-JP" altLang="en-US" sz="1200" dirty="0">
                <a:latin typeface="Meiryo UI" panose="020B0604030504040204" pitchFamily="50" charset="-128"/>
                <a:ea typeface="Meiryo UI" panose="020B0604030504040204" pitchFamily="50" charset="-128"/>
                <a:cs typeface="メイリオ" panose="020B0604030504040204" pitchFamily="50" charset="-128"/>
              </a:rPr>
              <a:t>参加者のフォローアップ及び地域全体での活用推進</a:t>
            </a:r>
            <a:endParaRPr lang="en-US" altLang="ja-JP" sz="12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200" dirty="0">
                <a:latin typeface="Meiryo UI" panose="020B0604030504040204" pitchFamily="50" charset="-128"/>
                <a:ea typeface="Meiryo UI" panose="020B0604030504040204" pitchFamily="50" charset="-128"/>
                <a:cs typeface="メイリオ" panose="020B0604030504040204" pitchFamily="50" charset="-128"/>
              </a:rPr>
              <a:t>（手法への理解を深めるための参加者の自主勉強会や、地域の他の職種や自治体との合同勉強会の開催など）</a:t>
            </a:r>
            <a:endParaRPr lang="en-US" altLang="ja-JP" sz="12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50" name="テキスト ボックス 49">
            <a:extLst>
              <a:ext uri="{FF2B5EF4-FFF2-40B4-BE49-F238E27FC236}">
                <a16:creationId xmlns:a16="http://schemas.microsoft.com/office/drawing/2014/main" id="{FFDD22AF-0BC8-4D3F-B18B-A0BCA2016A9D}"/>
              </a:ext>
            </a:extLst>
          </p:cNvPr>
          <p:cNvSpPr txBox="1"/>
          <p:nvPr/>
        </p:nvSpPr>
        <p:spPr>
          <a:xfrm>
            <a:off x="2316495" y="3075105"/>
            <a:ext cx="912769" cy="523220"/>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各参加者</a:t>
            </a:r>
            <a:endParaRPr lang="en-US" altLang="ja-JP" sz="1400" b="1" dirty="0">
              <a:latin typeface="Meiryo UI" panose="020B0604030504040204" pitchFamily="50" charset="-128"/>
              <a:ea typeface="Meiryo UI" panose="020B0604030504040204" pitchFamily="50" charset="-128"/>
              <a:cs typeface="メイリオ"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＠現場</a:t>
            </a:r>
            <a:endParaRPr lang="en-US" altLang="ja-JP" sz="14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51" name="四角形: 角を丸くする 15">
            <a:extLst>
              <a:ext uri="{FF2B5EF4-FFF2-40B4-BE49-F238E27FC236}">
                <a16:creationId xmlns:a16="http://schemas.microsoft.com/office/drawing/2014/main" id="{9533FDD3-4C83-4444-B0B9-D3C28EC9A027}"/>
              </a:ext>
            </a:extLst>
          </p:cNvPr>
          <p:cNvSpPr/>
          <p:nvPr/>
        </p:nvSpPr>
        <p:spPr>
          <a:xfrm>
            <a:off x="7442205" y="4525783"/>
            <a:ext cx="2196000" cy="1476000"/>
          </a:xfrm>
          <a:prstGeom prst="roundRect">
            <a:avLst>
              <a:gd name="adj" fmla="val 11053"/>
            </a:avLst>
          </a:prstGeom>
          <a:solidFill>
            <a:schemeClr val="bg1"/>
          </a:solidFill>
          <a:ln w="57150">
            <a:solidFill>
              <a:srgbClr val="FF000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t"/>
          <a:lstStyle/>
          <a:p>
            <a:pPr>
              <a:spcAft>
                <a:spcPts val="300"/>
              </a:spcAft>
            </a:pPr>
            <a:r>
              <a:rPr lang="en-US" altLang="ja-JP" sz="1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1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第</a:t>
            </a:r>
            <a:r>
              <a:rPr lang="en-US" altLang="ja-JP" sz="1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4</a:t>
            </a:r>
            <a:r>
              <a:rPr lang="ja-JP" altLang="en-US" sz="1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回</a:t>
            </a:r>
            <a:r>
              <a:rPr lang="en-US" altLang="ja-JP" sz="1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a:t>
            </a: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実践結果と課題の共有</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活用の効果や留意点の振り返り</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事例発表</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取組状況の総括</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今後の実践宣言</a:t>
            </a:r>
          </a:p>
        </p:txBody>
      </p:sp>
      <p:sp>
        <p:nvSpPr>
          <p:cNvPr id="52" name="四角形: 角を丸くする 6">
            <a:extLst>
              <a:ext uri="{FF2B5EF4-FFF2-40B4-BE49-F238E27FC236}">
                <a16:creationId xmlns:a16="http://schemas.microsoft.com/office/drawing/2014/main" id="{FAF97A9F-21E8-4CD9-B924-D81AFD09EC45}"/>
              </a:ext>
            </a:extLst>
          </p:cNvPr>
          <p:cNvSpPr/>
          <p:nvPr/>
        </p:nvSpPr>
        <p:spPr>
          <a:xfrm>
            <a:off x="2037952" y="4521508"/>
            <a:ext cx="1692000" cy="1476000"/>
          </a:xfrm>
          <a:prstGeom prst="roundRect">
            <a:avLst>
              <a:gd name="adj" fmla="val 11053"/>
            </a:avLst>
          </a:prstGeom>
          <a:solidFill>
            <a:schemeClr val="bg1"/>
          </a:solidFill>
          <a:ln w="9525">
            <a:solidFill>
              <a:srgbClr val="C0000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t"/>
          <a:lstStyle/>
          <a:p>
            <a:pPr>
              <a:spcAft>
                <a:spcPts val="300"/>
              </a:spcAft>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第</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回</a:t>
            </a:r>
            <a:r>
              <a:rPr lang="en-US" altLang="ja-JP" sz="1200" dirty="0">
                <a:latin typeface="Meiryo UI" panose="020B0604030504040204" pitchFamily="50" charset="-128"/>
                <a:ea typeface="Meiryo UI" panose="020B0604030504040204" pitchFamily="50" charset="-128"/>
              </a:rPr>
              <a:t>】</a:t>
            </a: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手法のねらいと概要の確認</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基本ケアの内容と捉え方の確認</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研修の進め方の確認</a:t>
            </a:r>
          </a:p>
        </p:txBody>
      </p:sp>
      <p:sp>
        <p:nvSpPr>
          <p:cNvPr id="53" name="四角形: 角を丸くする 8">
            <a:extLst>
              <a:ext uri="{FF2B5EF4-FFF2-40B4-BE49-F238E27FC236}">
                <a16:creationId xmlns:a16="http://schemas.microsoft.com/office/drawing/2014/main" id="{2C6BE8D9-28F7-4739-A901-7BF95A2FEF23}"/>
              </a:ext>
            </a:extLst>
          </p:cNvPr>
          <p:cNvSpPr/>
          <p:nvPr/>
        </p:nvSpPr>
        <p:spPr>
          <a:xfrm>
            <a:off x="3839370" y="4524460"/>
            <a:ext cx="1692000" cy="1476000"/>
          </a:xfrm>
          <a:prstGeom prst="roundRect">
            <a:avLst>
              <a:gd name="adj" fmla="val 11053"/>
            </a:avLst>
          </a:prstGeom>
          <a:solidFill>
            <a:schemeClr val="bg1"/>
          </a:solidFill>
          <a:ln w="9525">
            <a:solidFill>
              <a:srgbClr val="C0000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t"/>
          <a:lstStyle/>
          <a:p>
            <a:pPr>
              <a:spcAft>
                <a:spcPts val="300"/>
              </a:spcAft>
            </a:pP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第</a:t>
            </a: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2</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回</a:t>
            </a: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事例の概要紹介</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実践結果と課題の共有</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他参加者からの具体的な実践方法の助言</a:t>
            </a:r>
            <a:endParaRPr lang="en-US" altLang="ja-JP" sz="1200" dirty="0">
              <a:latin typeface="Meiryo UI" panose="020B0604030504040204" pitchFamily="50" charset="-128"/>
              <a:ea typeface="Meiryo UI" panose="020B0604030504040204" pitchFamily="50" charset="-128"/>
            </a:endParaRPr>
          </a:p>
        </p:txBody>
      </p:sp>
      <p:sp>
        <p:nvSpPr>
          <p:cNvPr id="54" name="四角形: 角を丸くする 16">
            <a:extLst>
              <a:ext uri="{FF2B5EF4-FFF2-40B4-BE49-F238E27FC236}">
                <a16:creationId xmlns:a16="http://schemas.microsoft.com/office/drawing/2014/main" id="{75AE9CA7-DA03-4D7A-8244-05D57940F81B}"/>
              </a:ext>
            </a:extLst>
          </p:cNvPr>
          <p:cNvSpPr/>
          <p:nvPr/>
        </p:nvSpPr>
        <p:spPr>
          <a:xfrm>
            <a:off x="5640788" y="4524460"/>
            <a:ext cx="1692000" cy="1476000"/>
          </a:xfrm>
          <a:prstGeom prst="roundRect">
            <a:avLst>
              <a:gd name="adj" fmla="val 11053"/>
            </a:avLst>
          </a:prstGeom>
          <a:solidFill>
            <a:schemeClr val="bg1"/>
          </a:solidFill>
          <a:ln w="9525">
            <a:solidFill>
              <a:srgbClr val="C0000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t"/>
          <a:lstStyle/>
          <a:p>
            <a:pPr>
              <a:spcAft>
                <a:spcPts val="300"/>
              </a:spcAft>
            </a:pP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第</a:t>
            </a: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3</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回</a:t>
            </a: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実践結果と課題の共有</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他参加者からの具体的な実践方法の助言</a:t>
            </a:r>
            <a:endParaRPr lang="en-US" altLang="ja-JP" sz="1200" dirty="0">
              <a:latin typeface="Meiryo UI" panose="020B0604030504040204" pitchFamily="50" charset="-128"/>
              <a:ea typeface="Meiryo UI" panose="020B0604030504040204" pitchFamily="50" charset="-128"/>
            </a:endParaRPr>
          </a:p>
        </p:txBody>
      </p:sp>
      <p:cxnSp>
        <p:nvCxnSpPr>
          <p:cNvPr id="55" name="直線コネクタ 54">
            <a:extLst>
              <a:ext uri="{FF2B5EF4-FFF2-40B4-BE49-F238E27FC236}">
                <a16:creationId xmlns:a16="http://schemas.microsoft.com/office/drawing/2014/main" id="{B0CF8985-026C-49B4-82BC-3DA5D3C2BBAE}"/>
              </a:ext>
            </a:extLst>
          </p:cNvPr>
          <p:cNvCxnSpPr/>
          <p:nvPr/>
        </p:nvCxnSpPr>
        <p:spPr bwMode="auto">
          <a:xfrm>
            <a:off x="2343761" y="2076288"/>
            <a:ext cx="0" cy="1630425"/>
          </a:xfrm>
          <a:prstGeom prst="line">
            <a:avLst/>
          </a:prstGeom>
          <a:solidFill>
            <a:schemeClr val="bg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直線コネクタ 55">
            <a:extLst>
              <a:ext uri="{FF2B5EF4-FFF2-40B4-BE49-F238E27FC236}">
                <a16:creationId xmlns:a16="http://schemas.microsoft.com/office/drawing/2014/main" id="{913EF28D-7339-4F6D-AD96-A62859DFA405}"/>
              </a:ext>
            </a:extLst>
          </p:cNvPr>
          <p:cNvCxnSpPr/>
          <p:nvPr/>
        </p:nvCxnSpPr>
        <p:spPr bwMode="auto">
          <a:xfrm>
            <a:off x="673835" y="4413844"/>
            <a:ext cx="0" cy="1434733"/>
          </a:xfrm>
          <a:prstGeom prst="line">
            <a:avLst/>
          </a:prstGeom>
          <a:solidFill>
            <a:schemeClr val="bg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テキスト ボックス 56">
            <a:extLst>
              <a:ext uri="{FF2B5EF4-FFF2-40B4-BE49-F238E27FC236}">
                <a16:creationId xmlns:a16="http://schemas.microsoft.com/office/drawing/2014/main" id="{7968619D-D239-4E2E-9032-398695DDBE0F}"/>
              </a:ext>
            </a:extLst>
          </p:cNvPr>
          <p:cNvSpPr txBox="1"/>
          <p:nvPr/>
        </p:nvSpPr>
        <p:spPr>
          <a:xfrm>
            <a:off x="559494" y="4171358"/>
            <a:ext cx="1401855" cy="307777"/>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各参加者</a:t>
            </a:r>
            <a:endParaRPr lang="en-US" altLang="ja-JP" sz="14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58" name="矢印: 右 25">
            <a:extLst>
              <a:ext uri="{FF2B5EF4-FFF2-40B4-BE49-F238E27FC236}">
                <a16:creationId xmlns:a16="http://schemas.microsoft.com/office/drawing/2014/main" id="{1E89D47B-F131-424C-89E0-4C8A3DB1016B}"/>
              </a:ext>
            </a:extLst>
          </p:cNvPr>
          <p:cNvSpPr/>
          <p:nvPr/>
        </p:nvSpPr>
        <p:spPr bwMode="auto">
          <a:xfrm>
            <a:off x="1782250" y="4889384"/>
            <a:ext cx="230069" cy="257942"/>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59" name="四角形: 角を丸くする 29">
            <a:extLst>
              <a:ext uri="{FF2B5EF4-FFF2-40B4-BE49-F238E27FC236}">
                <a16:creationId xmlns:a16="http://schemas.microsoft.com/office/drawing/2014/main" id="{3BCE3EB8-D33C-4138-8B7A-1CC3D4C89016}"/>
              </a:ext>
            </a:extLst>
          </p:cNvPr>
          <p:cNvSpPr/>
          <p:nvPr/>
        </p:nvSpPr>
        <p:spPr>
          <a:xfrm>
            <a:off x="3203550" y="2702324"/>
            <a:ext cx="1692000" cy="1116000"/>
          </a:xfrm>
          <a:prstGeom prst="roundRect">
            <a:avLst>
              <a:gd name="adj" fmla="val 11053"/>
            </a:avLst>
          </a:prstGeom>
          <a:solidFill>
            <a:schemeClr val="bg1"/>
          </a:solidFill>
          <a:ln w="9525">
            <a:solidFill>
              <a:srgbClr val="0070C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事例の選定と自己点検</a:t>
            </a:r>
            <a:endParaRPr lang="en-US" altLang="ja-JP" sz="1200" dirty="0">
              <a:latin typeface="Meiryo UI" panose="020B0604030504040204" pitchFamily="50" charset="-128"/>
              <a:ea typeface="Meiryo UI" panose="020B0604030504040204" pitchFamily="50" charset="-128"/>
              <a:cs typeface="メイリオ" panose="020B0604030504040204" pitchFamily="50" charset="-128"/>
            </a:endParaRP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モニタリング</a:t>
            </a: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追加情報収集</a:t>
            </a: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ケアプラン、支援内容の見直し</a:t>
            </a:r>
          </a:p>
        </p:txBody>
      </p:sp>
      <p:sp>
        <p:nvSpPr>
          <p:cNvPr id="60" name="四角形: 角を丸くする 30">
            <a:extLst>
              <a:ext uri="{FF2B5EF4-FFF2-40B4-BE49-F238E27FC236}">
                <a16:creationId xmlns:a16="http://schemas.microsoft.com/office/drawing/2014/main" id="{CF0A6A8E-6F70-4FEF-9777-5415F6C4FB11}"/>
              </a:ext>
            </a:extLst>
          </p:cNvPr>
          <p:cNvSpPr/>
          <p:nvPr/>
        </p:nvSpPr>
        <p:spPr>
          <a:xfrm>
            <a:off x="5143922" y="2715942"/>
            <a:ext cx="1224000" cy="1116000"/>
          </a:xfrm>
          <a:prstGeom prst="roundRect">
            <a:avLst>
              <a:gd name="adj" fmla="val 11053"/>
            </a:avLst>
          </a:prstGeom>
          <a:solidFill>
            <a:schemeClr val="bg1"/>
          </a:solidFill>
          <a:ln w="9525">
            <a:solidFill>
              <a:srgbClr val="0070C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モニタリング</a:t>
            </a: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追加情報収集</a:t>
            </a: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ケアプラン、支援内容の見直し</a:t>
            </a:r>
          </a:p>
        </p:txBody>
      </p:sp>
      <p:sp>
        <p:nvSpPr>
          <p:cNvPr id="61" name="四角形: 角を丸くする 31">
            <a:extLst>
              <a:ext uri="{FF2B5EF4-FFF2-40B4-BE49-F238E27FC236}">
                <a16:creationId xmlns:a16="http://schemas.microsoft.com/office/drawing/2014/main" id="{D4A952A9-9827-40C3-A8F9-BF7E8EC596EF}"/>
              </a:ext>
            </a:extLst>
          </p:cNvPr>
          <p:cNvSpPr/>
          <p:nvPr/>
        </p:nvSpPr>
        <p:spPr>
          <a:xfrm>
            <a:off x="6816769" y="2721295"/>
            <a:ext cx="1224000" cy="1080000"/>
          </a:xfrm>
          <a:prstGeom prst="roundRect">
            <a:avLst>
              <a:gd name="adj" fmla="val 11053"/>
            </a:avLst>
          </a:prstGeom>
          <a:solidFill>
            <a:schemeClr val="bg1"/>
          </a:solidFill>
          <a:ln w="9525">
            <a:solidFill>
              <a:srgbClr val="0070C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モニタリング</a:t>
            </a: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追加情報収集</a:t>
            </a: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ケアプラン、支援内容の見直し</a:t>
            </a:r>
          </a:p>
        </p:txBody>
      </p:sp>
      <p:sp>
        <p:nvSpPr>
          <p:cNvPr id="62" name="矢印: 右 32">
            <a:extLst>
              <a:ext uri="{FF2B5EF4-FFF2-40B4-BE49-F238E27FC236}">
                <a16:creationId xmlns:a16="http://schemas.microsoft.com/office/drawing/2014/main" id="{3489053F-3BE6-4F43-AC29-3DF6BF8EE00C}"/>
              </a:ext>
            </a:extLst>
          </p:cNvPr>
          <p:cNvSpPr/>
          <p:nvPr/>
        </p:nvSpPr>
        <p:spPr bwMode="auto">
          <a:xfrm rot="5400000" flipV="1">
            <a:off x="1023856" y="3802619"/>
            <a:ext cx="525267" cy="283157"/>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63" name="テキスト ボックス 62">
            <a:extLst>
              <a:ext uri="{FF2B5EF4-FFF2-40B4-BE49-F238E27FC236}">
                <a16:creationId xmlns:a16="http://schemas.microsoft.com/office/drawing/2014/main" id="{3ABD3881-9B58-4754-95E9-045C025027F1}"/>
              </a:ext>
            </a:extLst>
          </p:cNvPr>
          <p:cNvSpPr txBox="1"/>
          <p:nvPr/>
        </p:nvSpPr>
        <p:spPr>
          <a:xfrm>
            <a:off x="2275481" y="2154324"/>
            <a:ext cx="994797" cy="523220"/>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地域／</a:t>
            </a:r>
            <a:br>
              <a:rPr lang="en-US" altLang="ja-JP" sz="1400" b="1" dirty="0">
                <a:latin typeface="Meiryo UI" panose="020B0604030504040204" pitchFamily="50" charset="-128"/>
                <a:ea typeface="Meiryo UI" panose="020B0604030504040204" pitchFamily="50" charset="-128"/>
                <a:cs typeface="メイリオ" panose="020B0604030504040204" pitchFamily="50" charset="-128"/>
              </a:rPr>
            </a:b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事業所</a:t>
            </a:r>
            <a:endParaRPr lang="en-US" altLang="ja-JP" sz="14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64" name="矢印: 右 9">
            <a:extLst>
              <a:ext uri="{FF2B5EF4-FFF2-40B4-BE49-F238E27FC236}">
                <a16:creationId xmlns:a16="http://schemas.microsoft.com/office/drawing/2014/main" id="{B18A1414-DC9C-4B77-8A50-E8ECDDC1D91C}"/>
              </a:ext>
            </a:extLst>
          </p:cNvPr>
          <p:cNvSpPr/>
          <p:nvPr/>
        </p:nvSpPr>
        <p:spPr bwMode="auto">
          <a:xfrm rot="17771140">
            <a:off x="3167299" y="4038639"/>
            <a:ext cx="680703" cy="257942"/>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65" name="矢印: 右 10">
            <a:extLst>
              <a:ext uri="{FF2B5EF4-FFF2-40B4-BE49-F238E27FC236}">
                <a16:creationId xmlns:a16="http://schemas.microsoft.com/office/drawing/2014/main" id="{29892C56-43BC-4BB4-ACDD-35A0DA7C2E11}"/>
              </a:ext>
            </a:extLst>
          </p:cNvPr>
          <p:cNvSpPr/>
          <p:nvPr/>
        </p:nvSpPr>
        <p:spPr bwMode="auto">
          <a:xfrm rot="3716705" flipV="1">
            <a:off x="3788434" y="4044748"/>
            <a:ext cx="687554" cy="283157"/>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66" name="矢印: 右 11">
            <a:extLst>
              <a:ext uri="{FF2B5EF4-FFF2-40B4-BE49-F238E27FC236}">
                <a16:creationId xmlns:a16="http://schemas.microsoft.com/office/drawing/2014/main" id="{C59D1B62-05E7-4C81-8D1E-FBE4D5BB71D9}"/>
              </a:ext>
            </a:extLst>
          </p:cNvPr>
          <p:cNvSpPr/>
          <p:nvPr/>
        </p:nvSpPr>
        <p:spPr bwMode="auto">
          <a:xfrm rot="17771140">
            <a:off x="5056240" y="4038639"/>
            <a:ext cx="680703" cy="257942"/>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67" name="矢印: 右 17">
            <a:extLst>
              <a:ext uri="{FF2B5EF4-FFF2-40B4-BE49-F238E27FC236}">
                <a16:creationId xmlns:a16="http://schemas.microsoft.com/office/drawing/2014/main" id="{413DD11C-7656-4085-97A1-A4040CF34721}"/>
              </a:ext>
            </a:extLst>
          </p:cNvPr>
          <p:cNvSpPr/>
          <p:nvPr/>
        </p:nvSpPr>
        <p:spPr bwMode="auto">
          <a:xfrm rot="17771140">
            <a:off x="6713972" y="4038639"/>
            <a:ext cx="680703" cy="257942"/>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68" name="矢印: 右 18">
            <a:extLst>
              <a:ext uri="{FF2B5EF4-FFF2-40B4-BE49-F238E27FC236}">
                <a16:creationId xmlns:a16="http://schemas.microsoft.com/office/drawing/2014/main" id="{47DE1072-ADBA-4E31-B042-3D1FB4A23904}"/>
              </a:ext>
            </a:extLst>
          </p:cNvPr>
          <p:cNvSpPr/>
          <p:nvPr/>
        </p:nvSpPr>
        <p:spPr bwMode="auto">
          <a:xfrm rot="3716705" flipV="1">
            <a:off x="7335107" y="4044748"/>
            <a:ext cx="687554" cy="283157"/>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69" name="矢印: 右 21">
            <a:extLst>
              <a:ext uri="{FF2B5EF4-FFF2-40B4-BE49-F238E27FC236}">
                <a16:creationId xmlns:a16="http://schemas.microsoft.com/office/drawing/2014/main" id="{2589533E-60C0-4A60-A838-7C71A2D2FF5F}"/>
              </a:ext>
            </a:extLst>
          </p:cNvPr>
          <p:cNvSpPr/>
          <p:nvPr/>
        </p:nvSpPr>
        <p:spPr bwMode="auto">
          <a:xfrm rot="3716705" flipV="1">
            <a:off x="5677375" y="4044748"/>
            <a:ext cx="687554" cy="283157"/>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70" name="矢印: 右 33">
            <a:extLst>
              <a:ext uri="{FF2B5EF4-FFF2-40B4-BE49-F238E27FC236}">
                <a16:creationId xmlns:a16="http://schemas.microsoft.com/office/drawing/2014/main" id="{559C3C96-01F8-4C1E-9330-700F71163EA5}"/>
              </a:ext>
            </a:extLst>
          </p:cNvPr>
          <p:cNvSpPr/>
          <p:nvPr/>
        </p:nvSpPr>
        <p:spPr bwMode="auto">
          <a:xfrm>
            <a:off x="8638276" y="2692994"/>
            <a:ext cx="1089182" cy="1203084"/>
          </a:xfrm>
          <a:prstGeom prst="rightArrow">
            <a:avLst>
              <a:gd name="adj1" fmla="val 75237"/>
              <a:gd name="adj2" fmla="val 27598"/>
            </a:avLst>
          </a:prstGeom>
          <a:solidFill>
            <a:schemeClr val="bg1"/>
          </a:solidFill>
          <a:ln w="9525" cap="flat" cmpd="sng" algn="ctr">
            <a:solidFill>
              <a:srgbClr val="0070C0"/>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sz="1200" dirty="0">
                <a:latin typeface="Meiryo UI" panose="020B0604030504040204" pitchFamily="50" charset="-128"/>
                <a:ea typeface="Meiryo UI" panose="020B0604030504040204" pitchFamily="50" charset="-128"/>
              </a:rPr>
              <a:t>「修了後の</a:t>
            </a:r>
            <a:endParaRPr lang="en-US" altLang="ja-JP" sz="1200" dirty="0">
              <a:latin typeface="Meiryo UI" panose="020B0604030504040204" pitchFamily="50" charset="-128"/>
              <a:ea typeface="Meiryo UI" panose="020B0604030504040204"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lang="ja-JP" altLang="en-US" sz="1200" dirty="0">
                <a:latin typeface="Meiryo UI" panose="020B0604030504040204" pitchFamily="50" charset="-128"/>
                <a:ea typeface="Meiryo UI" panose="020B0604030504040204" pitchFamily="50" charset="-128"/>
              </a:rPr>
              <a:t>行動プラン」に</a:t>
            </a:r>
            <a:endParaRPr lang="en-US" altLang="ja-JP" sz="1200" dirty="0">
              <a:latin typeface="Meiryo UI" panose="020B0604030504040204" pitchFamily="50" charset="-128"/>
              <a:ea typeface="Meiryo UI" panose="020B0604030504040204"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1200" dirty="0">
                <a:latin typeface="Meiryo UI" panose="020B0604030504040204" pitchFamily="50" charset="-128"/>
                <a:ea typeface="Meiryo UI" panose="020B0604030504040204" pitchFamily="50" charset="-128"/>
              </a:rPr>
              <a:t>基づく実践や</a:t>
            </a:r>
            <a:endParaRPr kumimoji="1" lang="en-US" altLang="ja-JP" sz="1200" dirty="0">
              <a:latin typeface="Meiryo UI" panose="020B0604030504040204" pitchFamily="50" charset="-128"/>
              <a:ea typeface="Meiryo UI" panose="020B0604030504040204"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1200" dirty="0">
                <a:latin typeface="Meiryo UI" panose="020B0604030504040204" pitchFamily="50" charset="-128"/>
                <a:ea typeface="Meiryo UI" panose="020B0604030504040204" pitchFamily="50" charset="-128"/>
              </a:rPr>
              <a:t>普及活動</a:t>
            </a:r>
          </a:p>
        </p:txBody>
      </p:sp>
      <p:sp>
        <p:nvSpPr>
          <p:cNvPr id="71" name="矢印: 右 17">
            <a:extLst>
              <a:ext uri="{FF2B5EF4-FFF2-40B4-BE49-F238E27FC236}">
                <a16:creationId xmlns:a16="http://schemas.microsoft.com/office/drawing/2014/main" id="{2260BADF-DC09-4BA7-9815-39C13542E4E3}"/>
              </a:ext>
            </a:extLst>
          </p:cNvPr>
          <p:cNvSpPr/>
          <p:nvPr/>
        </p:nvSpPr>
        <p:spPr bwMode="auto">
          <a:xfrm rot="17771140">
            <a:off x="8160460" y="4038639"/>
            <a:ext cx="680703" cy="257942"/>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7701248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本日のタイムテーブル</a:t>
            </a:r>
          </a:p>
        </p:txBody>
      </p:sp>
      <p:sp>
        <p:nvSpPr>
          <p:cNvPr id="3" name="コンテンツ プレースホルダー 2"/>
          <p:cNvSpPr>
            <a:spLocks noGrp="1"/>
          </p:cNvSpPr>
          <p:nvPr>
            <p:ph idx="1"/>
          </p:nvPr>
        </p:nvSpPr>
        <p:spPr/>
        <p:txBody>
          <a:bodyPr/>
          <a:lstStyle/>
          <a:p>
            <a:r>
              <a:rPr lang="ja-JP" altLang="en-US" dirty="0"/>
              <a:t>以下のような流れで進めていきます。</a:t>
            </a:r>
            <a:endParaRPr kumimoji="1" lang="ja-JP" altLang="en-US" dirty="0"/>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105</a:t>
            </a:fld>
            <a:endParaRPr kumimoji="1" lang="ja-JP" altLang="en-US" dirty="0"/>
          </a:p>
        </p:txBody>
      </p:sp>
      <p:graphicFrame>
        <p:nvGraphicFramePr>
          <p:cNvPr id="7" name="表 6">
            <a:extLst>
              <a:ext uri="{FF2B5EF4-FFF2-40B4-BE49-F238E27FC236}">
                <a16:creationId xmlns:a16="http://schemas.microsoft.com/office/drawing/2014/main" id="{5212DD63-2DD9-4A61-BAF9-7F0D9CB347E7}"/>
              </a:ext>
            </a:extLst>
          </p:cNvPr>
          <p:cNvGraphicFramePr>
            <a:graphicFrameLocks noGrp="1"/>
          </p:cNvGraphicFramePr>
          <p:nvPr>
            <p:extLst>
              <p:ext uri="{D42A27DB-BD31-4B8C-83A1-F6EECF244321}">
                <p14:modId xmlns:p14="http://schemas.microsoft.com/office/powerpoint/2010/main" val="1571193176"/>
              </p:ext>
            </p:extLst>
          </p:nvPr>
        </p:nvGraphicFramePr>
        <p:xfrm>
          <a:off x="1178492" y="1739677"/>
          <a:ext cx="7549017" cy="3620856"/>
        </p:xfrm>
        <a:graphic>
          <a:graphicData uri="http://schemas.openxmlformats.org/drawingml/2006/table">
            <a:tbl>
              <a:tblPr firstRow="1" firstCol="1" bandRow="1">
                <a:tableStyleId>{5940675A-B579-460E-94D1-54222C63F5DA}</a:tableStyleId>
              </a:tblPr>
              <a:tblGrid>
                <a:gridCol w="1202400">
                  <a:extLst>
                    <a:ext uri="{9D8B030D-6E8A-4147-A177-3AD203B41FA5}">
                      <a16:colId xmlns:a16="http://schemas.microsoft.com/office/drawing/2014/main" val="3005402794"/>
                    </a:ext>
                  </a:extLst>
                </a:gridCol>
                <a:gridCol w="615418">
                  <a:extLst>
                    <a:ext uri="{9D8B030D-6E8A-4147-A177-3AD203B41FA5}">
                      <a16:colId xmlns:a16="http://schemas.microsoft.com/office/drawing/2014/main" val="2878712025"/>
                    </a:ext>
                  </a:extLst>
                </a:gridCol>
                <a:gridCol w="1040938">
                  <a:extLst>
                    <a:ext uri="{9D8B030D-6E8A-4147-A177-3AD203B41FA5}">
                      <a16:colId xmlns:a16="http://schemas.microsoft.com/office/drawing/2014/main" val="1526502607"/>
                    </a:ext>
                  </a:extLst>
                </a:gridCol>
                <a:gridCol w="4690261">
                  <a:extLst>
                    <a:ext uri="{9D8B030D-6E8A-4147-A177-3AD203B41FA5}">
                      <a16:colId xmlns:a16="http://schemas.microsoft.com/office/drawing/2014/main" val="846710453"/>
                    </a:ext>
                  </a:extLst>
                </a:gridCol>
              </a:tblGrid>
              <a:tr h="452607">
                <a:tc gridSpan="2">
                  <a:txBody>
                    <a:bodyPr/>
                    <a:lstStyle/>
                    <a:p>
                      <a:pPr algn="ctr"/>
                      <a:r>
                        <a:rPr lang="ja-JP" sz="1800" kern="100" dirty="0">
                          <a:effectLst/>
                          <a:latin typeface="Meiryo UI" panose="020B0604030504040204" pitchFamily="50" charset="-128"/>
                          <a:ea typeface="Meiryo UI" panose="020B0604030504040204" pitchFamily="50" charset="-128"/>
                        </a:rPr>
                        <a:t>時間</a:t>
                      </a: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EEBF7"/>
                    </a:solidFill>
                  </a:tcPr>
                </a:tc>
                <a:tc hMerge="1">
                  <a:txBody>
                    <a:bodyPr/>
                    <a:lstStyle/>
                    <a:p>
                      <a:pPr algn="ctr"/>
                      <a:endParaRPr lang="ja-JP" sz="1200" kern="100" dirty="0">
                        <a:effectLst/>
                        <a:latin typeface="Meiryo UI" panose="020B0604030504040204" pitchFamily="50" charset="-128"/>
                        <a:ea typeface="Meiryo UI" panose="020B0604030504040204" pitchFamily="50" charset="-128"/>
                      </a:endParaRPr>
                    </a:p>
                  </a:txBody>
                  <a:tcPr marL="36000" marR="36000" marT="36000" marB="36000"/>
                </a:tc>
                <a:tc>
                  <a:txBody>
                    <a:bodyPr/>
                    <a:lstStyle/>
                    <a:p>
                      <a:pPr algn="ctr"/>
                      <a:r>
                        <a:rPr lang="ja-JP" sz="1800" kern="100" dirty="0">
                          <a:effectLst/>
                          <a:latin typeface="Meiryo UI" panose="020B0604030504040204" pitchFamily="50" charset="-128"/>
                          <a:ea typeface="Meiryo UI" panose="020B0604030504040204" pitchFamily="50" charset="-128"/>
                        </a:rPr>
                        <a:t>セクション</a:t>
                      </a: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EEBF7"/>
                    </a:solidFill>
                  </a:tcPr>
                </a:tc>
                <a:tc>
                  <a:txBody>
                    <a:bodyPr/>
                    <a:lstStyle/>
                    <a:p>
                      <a:pPr algn="ctr"/>
                      <a:r>
                        <a:rPr lang="ja-JP" sz="1800" kern="100" dirty="0">
                          <a:effectLst/>
                          <a:latin typeface="Meiryo UI" panose="020B0604030504040204" pitchFamily="50" charset="-128"/>
                          <a:ea typeface="Meiryo UI" panose="020B0604030504040204" pitchFamily="50" charset="-128"/>
                        </a:rPr>
                        <a:t>内容</a:t>
                      </a: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EEBF7"/>
                    </a:solidFill>
                  </a:tcPr>
                </a:tc>
                <a:extLst>
                  <a:ext uri="{0D108BD9-81ED-4DB2-BD59-A6C34878D82A}">
                    <a16:rowId xmlns:a16="http://schemas.microsoft.com/office/drawing/2014/main" val="2449040493"/>
                  </a:ext>
                </a:extLst>
              </a:tr>
              <a:tr h="452607">
                <a:tc>
                  <a:txBody>
                    <a:bodyPr/>
                    <a:lstStyle/>
                    <a:p>
                      <a:pPr algn="just"/>
                      <a:endParaRPr lang="ja-JP" sz="18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algn="r"/>
                      <a:r>
                        <a:rPr lang="en-US" altLang="ja-JP" sz="1800" kern="100" dirty="0">
                          <a:effectLst/>
                          <a:latin typeface="Meiryo UI" panose="020B0604030504040204" pitchFamily="50" charset="-128"/>
                          <a:ea typeface="Meiryo UI" panose="020B0604030504040204" pitchFamily="50" charset="-128"/>
                        </a:rPr>
                        <a:t>  8’</a:t>
                      </a:r>
                      <a:endParaRPr lang="ja-JP" sz="18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algn="ctr"/>
                      <a:r>
                        <a:rPr lang="ja-JP" altLang="en-US" sz="1800" kern="100" dirty="0">
                          <a:effectLst/>
                          <a:latin typeface="Meiryo UI" panose="020B0604030504040204" pitchFamily="50" charset="-128"/>
                          <a:ea typeface="Meiryo UI" panose="020B0604030504040204" pitchFamily="50" charset="-128"/>
                        </a:rPr>
                        <a:t>開会</a:t>
                      </a:r>
                      <a:endParaRPr lang="ja-JP" sz="18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algn="just"/>
                      <a:r>
                        <a:rPr lang="ja-JP" altLang="en-US" sz="1800" kern="100" dirty="0">
                          <a:effectLst/>
                          <a:latin typeface="Meiryo UI" panose="020B0604030504040204" pitchFamily="50" charset="-128"/>
                          <a:ea typeface="Meiryo UI" panose="020B0604030504040204" pitchFamily="50" charset="-128"/>
                        </a:rPr>
                        <a:t>本研修のねらいの振り返り、本日の進め方の</a:t>
                      </a:r>
                      <a:r>
                        <a:rPr lang="ja-JP" sz="1800" kern="100" dirty="0">
                          <a:effectLst/>
                          <a:latin typeface="Meiryo UI" panose="020B0604030504040204" pitchFamily="50" charset="-128"/>
                          <a:ea typeface="Meiryo UI" panose="020B0604030504040204" pitchFamily="50" charset="-128"/>
                        </a:rPr>
                        <a:t>説明</a:t>
                      </a: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1865176081"/>
                  </a:ext>
                </a:extLst>
              </a:tr>
              <a:tr h="452607">
                <a:tc>
                  <a:txBody>
                    <a:bodyPr/>
                    <a:lstStyle/>
                    <a:p>
                      <a:pPr algn="just"/>
                      <a:endParaRPr lang="ja-JP" sz="18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algn="r"/>
                      <a:r>
                        <a:rPr lang="en-US" altLang="ja-JP" sz="1800" kern="100" dirty="0">
                          <a:effectLst/>
                          <a:latin typeface="Meiryo UI" panose="020B0604030504040204" pitchFamily="50" charset="-128"/>
                          <a:ea typeface="Meiryo UI" panose="020B0604030504040204" pitchFamily="50" charset="-128"/>
                        </a:rPr>
                        <a:t>67’</a:t>
                      </a:r>
                      <a:endParaRPr lang="ja-JP" sz="18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algn="ctr"/>
                      <a:r>
                        <a:rPr lang="ja-JP" altLang="en-US" sz="1800" kern="100" dirty="0">
                          <a:effectLst/>
                          <a:latin typeface="Meiryo UI" panose="020B0604030504040204" pitchFamily="50" charset="-128"/>
                          <a:ea typeface="Meiryo UI" panose="020B0604030504040204" pitchFamily="50" charset="-128"/>
                        </a:rPr>
                        <a:t>演習</a:t>
                      </a:r>
                      <a:endParaRPr lang="ja-JP" sz="18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algn="just"/>
                      <a:r>
                        <a:rPr lang="ja-JP" altLang="en-US" sz="1800" kern="100" dirty="0">
                          <a:effectLst/>
                          <a:latin typeface="Meiryo UI" panose="020B0604030504040204" pitchFamily="50" charset="-128"/>
                          <a:ea typeface="Meiryo UI" panose="020B0604030504040204" pitchFamily="50" charset="-128"/>
                        </a:rPr>
                        <a:t>現場実践の振り返り</a:t>
                      </a:r>
                      <a:endParaRPr lang="en-US" altLang="ja-JP" sz="18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2575808582"/>
                  </a:ext>
                </a:extLst>
              </a:tr>
              <a:tr h="452607">
                <a:tc>
                  <a:txBody>
                    <a:bodyPr/>
                    <a:lstStyle/>
                    <a:p>
                      <a:pPr algn="just"/>
                      <a:endParaRPr lang="ja-JP" sz="18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algn="r"/>
                      <a:r>
                        <a:rPr lang="en-US" altLang="ja-JP" sz="1800" kern="100" dirty="0">
                          <a:effectLst/>
                          <a:latin typeface="Meiryo UI" panose="020B0604030504040204" pitchFamily="50" charset="-128"/>
                          <a:ea typeface="Meiryo UI" panose="020B0604030504040204" pitchFamily="50" charset="-128"/>
                        </a:rPr>
                        <a:t>10’</a:t>
                      </a:r>
                      <a:endParaRPr lang="ja-JP" sz="18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algn="ctr"/>
                      <a:r>
                        <a:rPr lang="ja-JP" altLang="en-US" sz="1800" kern="100" dirty="0">
                          <a:effectLst/>
                          <a:latin typeface="Meiryo UI" panose="020B0604030504040204" pitchFamily="50" charset="-128"/>
                          <a:ea typeface="Meiryo UI" panose="020B0604030504040204" pitchFamily="50" charset="-128"/>
                        </a:rPr>
                        <a:t>休憩</a:t>
                      </a:r>
                      <a:endParaRPr lang="ja-JP" sz="18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ja-JP" sz="18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1363291322"/>
                  </a:ext>
                </a:extLst>
              </a:tr>
              <a:tr h="452607">
                <a:tc>
                  <a:txBody>
                    <a:bodyPr/>
                    <a:lstStyle/>
                    <a:p>
                      <a:pPr algn="just"/>
                      <a:endParaRPr lang="ja-JP" sz="18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algn="r"/>
                      <a:r>
                        <a:rPr lang="en-US" altLang="ja-JP" sz="1800" kern="100" dirty="0">
                          <a:effectLst/>
                          <a:latin typeface="Meiryo UI" panose="020B0604030504040204" pitchFamily="50" charset="-128"/>
                          <a:ea typeface="Meiryo UI" panose="020B0604030504040204" pitchFamily="50" charset="-128"/>
                        </a:rPr>
                        <a:t>40’</a:t>
                      </a:r>
                      <a:endParaRPr lang="ja-JP" sz="18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algn="ctr"/>
                      <a:r>
                        <a:rPr lang="ja-JP" altLang="en-US" sz="1800" kern="100" dirty="0">
                          <a:effectLst/>
                          <a:latin typeface="Meiryo UI" panose="020B0604030504040204" pitchFamily="50" charset="-128"/>
                          <a:ea typeface="Meiryo UI" panose="020B0604030504040204" pitchFamily="50" charset="-128"/>
                        </a:rPr>
                        <a:t>演習</a:t>
                      </a:r>
                      <a:endParaRPr lang="ja-JP" sz="18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Meiryo UI" panose="020B0604030504040204" pitchFamily="50" charset="-128"/>
                          <a:ea typeface="Meiryo UI" panose="020B0604030504040204" pitchFamily="50" charset="-128"/>
                        </a:rPr>
                        <a:t>取り組み事例の発表</a:t>
                      </a:r>
                      <a:endParaRPr lang="ja-JP" sz="18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204084364"/>
                  </a:ext>
                </a:extLst>
              </a:tr>
              <a:tr h="452607">
                <a:tc>
                  <a:txBody>
                    <a:bodyPr/>
                    <a:lstStyle/>
                    <a:p>
                      <a:pPr algn="just"/>
                      <a:endParaRPr lang="ja-JP" sz="18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algn="r"/>
                      <a:r>
                        <a:rPr lang="en-US" altLang="ja-JP" sz="1800" kern="100" dirty="0">
                          <a:effectLst/>
                          <a:latin typeface="Meiryo UI" panose="020B0604030504040204" pitchFamily="50" charset="-128"/>
                          <a:ea typeface="Meiryo UI" panose="020B0604030504040204" pitchFamily="50" charset="-128"/>
                        </a:rPr>
                        <a:t>10’</a:t>
                      </a:r>
                      <a:endParaRPr lang="ja-JP" sz="18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algn="ctr"/>
                      <a:r>
                        <a:rPr lang="ja-JP" sz="1800" kern="100" dirty="0">
                          <a:effectLst/>
                          <a:latin typeface="Meiryo UI" panose="020B0604030504040204" pitchFamily="50" charset="-128"/>
                          <a:ea typeface="Meiryo UI" panose="020B0604030504040204" pitchFamily="50" charset="-128"/>
                        </a:rPr>
                        <a:t>講義</a:t>
                      </a: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Meiryo UI" panose="020B0604030504040204" pitchFamily="50" charset="-128"/>
                          <a:ea typeface="Meiryo UI" panose="020B0604030504040204" pitchFamily="50" charset="-128"/>
                        </a:rPr>
                        <a:t>取り組み事例や実践状況への総括</a:t>
                      </a:r>
                      <a:endParaRPr lang="ja-JP" sz="18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2505890637"/>
                  </a:ext>
                </a:extLst>
              </a:tr>
              <a:tr h="452607">
                <a:tc>
                  <a:txBody>
                    <a:bodyPr/>
                    <a:lstStyle/>
                    <a:p>
                      <a:pPr algn="just"/>
                      <a:endParaRPr lang="ja-JP" sz="18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algn="r"/>
                      <a:r>
                        <a:rPr lang="en-US" altLang="ja-JP" sz="1800" kern="100" dirty="0">
                          <a:effectLst/>
                          <a:latin typeface="Meiryo UI" panose="020B0604030504040204" pitchFamily="50" charset="-128"/>
                          <a:ea typeface="Meiryo UI" panose="020B0604030504040204" pitchFamily="50" charset="-128"/>
                        </a:rPr>
                        <a:t>30’</a:t>
                      </a:r>
                      <a:endParaRPr lang="ja-JP" sz="18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algn="ctr"/>
                      <a:r>
                        <a:rPr lang="ja-JP" altLang="en-US" sz="1800" kern="100" dirty="0">
                          <a:effectLst/>
                          <a:latin typeface="Meiryo UI" panose="020B0604030504040204" pitchFamily="50" charset="-128"/>
                          <a:ea typeface="Meiryo UI" panose="020B0604030504040204" pitchFamily="50" charset="-128"/>
                        </a:rPr>
                        <a:t>演習</a:t>
                      </a:r>
                      <a:endParaRPr lang="ja-JP" sz="18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algn="just"/>
                      <a:r>
                        <a:rPr lang="ja-JP" altLang="en-US" sz="1800" kern="100" dirty="0">
                          <a:effectLst/>
                          <a:latin typeface="Meiryo UI" panose="020B0604030504040204" pitchFamily="50" charset="-128"/>
                          <a:ea typeface="Meiryo UI" panose="020B0604030504040204" pitchFamily="50" charset="-128"/>
                        </a:rPr>
                        <a:t>今後の実践宣言、研修の振り返り</a:t>
                      </a:r>
                      <a:endParaRPr lang="ja-JP" altLang="ja-JP" sz="18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1173059388"/>
                  </a:ext>
                </a:extLst>
              </a:tr>
              <a:tr h="452607">
                <a:tc>
                  <a:txBody>
                    <a:bodyPr/>
                    <a:lstStyle/>
                    <a:p>
                      <a:pPr algn="just"/>
                      <a:endParaRPr lang="ja-JP" sz="18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algn="r"/>
                      <a:r>
                        <a:rPr lang="en-US" altLang="ja-JP" sz="1800" kern="100">
                          <a:effectLst/>
                          <a:latin typeface="Meiryo UI" panose="020B0604030504040204" pitchFamily="50" charset="-128"/>
                          <a:ea typeface="Meiryo UI" panose="020B0604030504040204" pitchFamily="50" charset="-128"/>
                        </a:rPr>
                        <a:t>5’</a:t>
                      </a:r>
                      <a:endParaRPr lang="ja-JP" sz="18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algn="ctr"/>
                      <a:r>
                        <a:rPr lang="ja-JP" altLang="en-US" sz="1800" kern="100" dirty="0">
                          <a:effectLst/>
                          <a:latin typeface="Meiryo UI" panose="020B0604030504040204" pitchFamily="50" charset="-128"/>
                          <a:ea typeface="Meiryo UI" panose="020B0604030504040204" pitchFamily="50" charset="-128"/>
                        </a:rPr>
                        <a:t>閉会</a:t>
                      </a:r>
                      <a:endParaRPr lang="ja-JP" sz="18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algn="just"/>
                      <a:r>
                        <a:rPr lang="ja-JP" altLang="en-US" sz="1800" kern="100" dirty="0">
                          <a:effectLst/>
                          <a:latin typeface="Meiryo UI" panose="020B0604030504040204" pitchFamily="50" charset="-128"/>
                          <a:ea typeface="Meiryo UI" panose="020B0604030504040204" pitchFamily="50" charset="-128"/>
                        </a:rPr>
                        <a:t>今後に向けて</a:t>
                      </a:r>
                      <a:endParaRPr lang="ja-JP" altLang="ja-JP" sz="18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213010323"/>
                  </a:ext>
                </a:extLst>
              </a:tr>
            </a:tbl>
          </a:graphicData>
        </a:graphic>
      </p:graphicFrame>
      <p:sp>
        <p:nvSpPr>
          <p:cNvPr id="6" name="正方形/長方形 5"/>
          <p:cNvSpPr/>
          <p:nvPr/>
        </p:nvSpPr>
        <p:spPr>
          <a:xfrm>
            <a:off x="9029700" y="0"/>
            <a:ext cx="880118" cy="342900"/>
          </a:xfrm>
          <a:prstGeom prst="rect">
            <a:avLst/>
          </a:prstGeom>
          <a:solidFill>
            <a:srgbClr val="F23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進め方</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2682096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実践研修のねらいの確認</a:t>
            </a:r>
            <a:endParaRPr kumimoji="1" lang="ja-JP" altLang="en-US" dirty="0"/>
          </a:p>
        </p:txBody>
      </p:sp>
      <p:sp>
        <p:nvSpPr>
          <p:cNvPr id="3" name="コンテンツ プレースホルダー 2"/>
          <p:cNvSpPr>
            <a:spLocks noGrp="1"/>
          </p:cNvSpPr>
          <p:nvPr>
            <p:ph idx="1"/>
          </p:nvPr>
        </p:nvSpPr>
        <p:spPr/>
        <p:txBody>
          <a:bodyPr/>
          <a:lstStyle/>
          <a:p>
            <a:r>
              <a:rPr lang="ja-JP" altLang="en-US" dirty="0"/>
              <a:t>自分の事例において「適切なケアマネジメント手法」を実際に適用し、研修での学びや振り返りを重ねることで、</a:t>
            </a:r>
            <a:r>
              <a:rPr lang="ja-JP" altLang="en-US" sz="2000" b="1" dirty="0"/>
              <a:t>活用にあたっての工夫や留意点</a:t>
            </a:r>
            <a:r>
              <a:rPr lang="ja-JP" altLang="en-US" dirty="0"/>
              <a:t>を見出します。</a:t>
            </a:r>
          </a:p>
          <a:p>
            <a:r>
              <a:rPr lang="ja-JP" altLang="en-US" dirty="0"/>
              <a:t>「適切なケアマネジメント手法」の実践において</a:t>
            </a:r>
            <a:r>
              <a:rPr lang="ja-JP" altLang="en-US" sz="2000" b="1" dirty="0"/>
              <a:t>相談・連携しあえるネットワーク</a:t>
            </a:r>
            <a:r>
              <a:rPr lang="ja-JP" altLang="en-US" dirty="0"/>
              <a:t>を地域内に作ります。</a:t>
            </a:r>
            <a:endParaRPr kumimoji="1" lang="ja-JP" altLang="en-US" dirty="0"/>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106</a:t>
            </a:fld>
            <a:endParaRPr kumimoji="1" lang="ja-JP" altLang="en-US" dirty="0"/>
          </a:p>
        </p:txBody>
      </p:sp>
      <p:sp>
        <p:nvSpPr>
          <p:cNvPr id="5" name="正方形/長方形 4"/>
          <p:cNvSpPr/>
          <p:nvPr/>
        </p:nvSpPr>
        <p:spPr>
          <a:xfrm>
            <a:off x="9029700" y="0"/>
            <a:ext cx="880118" cy="342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講義</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9796927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t>「適切なケアマネジメント手法」を使う意義</a:t>
            </a:r>
            <a:endParaRPr kumimoji="1" lang="ja-JP" altLang="en-US" dirty="0"/>
          </a:p>
        </p:txBody>
      </p:sp>
      <p:sp>
        <p:nvSpPr>
          <p:cNvPr id="6" name="コンテンツ プレースホルダー 5"/>
          <p:cNvSpPr>
            <a:spLocks noGrp="1"/>
          </p:cNvSpPr>
          <p:nvPr>
            <p:ph idx="1"/>
          </p:nvPr>
        </p:nvSpPr>
        <p:spPr/>
        <p:txBody>
          <a:bodyPr/>
          <a:lstStyle/>
          <a:p>
            <a:r>
              <a:rPr lang="ja-JP" altLang="en-US" dirty="0"/>
              <a:t>「適切なケアマネジメント手法」を活用することで、アセスメント／モニタリングが効果的にでき、以下の</a:t>
            </a:r>
            <a:r>
              <a:rPr lang="en-US" altLang="ja-JP" dirty="0"/>
              <a:t>3</a:t>
            </a:r>
            <a:r>
              <a:rPr lang="ja-JP" altLang="en-US" dirty="0"/>
              <a:t>つが可能となります。</a:t>
            </a:r>
            <a:endParaRPr lang="en-US" altLang="ja-JP" dirty="0"/>
          </a:p>
          <a:p>
            <a:pPr marL="800100" lvl="1" indent="-342900">
              <a:buClrTx/>
              <a:buFont typeface="+mj-ea"/>
              <a:buAutoNum type="circleNumDbPlain"/>
            </a:pPr>
            <a:r>
              <a:rPr lang="ja-JP" altLang="en-US" dirty="0"/>
              <a:t>支援内容やアセスメント項目の</a:t>
            </a:r>
            <a:r>
              <a:rPr lang="ja-JP" altLang="en-US" b="1" u="sng" dirty="0"/>
              <a:t>「抜け漏れ」を防げる</a:t>
            </a:r>
            <a:endParaRPr lang="en-US" altLang="ja-JP" b="1" u="sng" dirty="0"/>
          </a:p>
          <a:p>
            <a:pPr marL="800100" lvl="1" indent="-342900">
              <a:spcBef>
                <a:spcPts val="700"/>
              </a:spcBef>
              <a:buClrTx/>
              <a:buFont typeface="+mj-ea"/>
              <a:buAutoNum type="circleNumDbPlain"/>
            </a:pPr>
            <a:r>
              <a:rPr lang="ja-JP" altLang="en-US" b="1" u="sng" dirty="0"/>
              <a:t>他の職種との協働や役割分担</a:t>
            </a:r>
            <a:r>
              <a:rPr lang="ja-JP" altLang="en-US" dirty="0"/>
              <a:t>を進めやすくなる</a:t>
            </a:r>
            <a:endParaRPr lang="en-US" altLang="ja-JP" dirty="0"/>
          </a:p>
          <a:p>
            <a:pPr marL="800100" lvl="1" indent="-342900">
              <a:spcBef>
                <a:spcPts val="700"/>
              </a:spcBef>
              <a:buClrTx/>
              <a:buFont typeface="+mj-ea"/>
              <a:buAutoNum type="circleNumDbPlain"/>
            </a:pPr>
            <a:r>
              <a:rPr lang="ja-JP" altLang="en-US" b="1" u="sng" dirty="0"/>
              <a:t>ケアプランの見直し</a:t>
            </a:r>
            <a:r>
              <a:rPr lang="ja-JP" altLang="en-US" dirty="0"/>
              <a:t>（状態の変化に応じた</a:t>
            </a:r>
            <a:r>
              <a:rPr lang="ja-JP" altLang="en-US" b="1" u="sng" dirty="0"/>
              <a:t>支援の見直しや追加の判断</a:t>
            </a:r>
            <a:r>
              <a:rPr lang="ja-JP" altLang="en-US" dirty="0"/>
              <a:t>）がしやすくなる</a:t>
            </a:r>
            <a:endParaRPr kumimoji="1" lang="ja-JP" altLang="en-US" dirty="0"/>
          </a:p>
        </p:txBody>
      </p:sp>
      <p:sp>
        <p:nvSpPr>
          <p:cNvPr id="2" name="スライド番号プレースホルダー 1"/>
          <p:cNvSpPr>
            <a:spLocks noGrp="1"/>
          </p:cNvSpPr>
          <p:nvPr>
            <p:ph type="sldNum" sz="quarter" idx="12"/>
          </p:nvPr>
        </p:nvSpPr>
        <p:spPr/>
        <p:txBody>
          <a:bodyPr/>
          <a:lstStyle/>
          <a:p>
            <a:fld id="{9D577B52-2241-471B-AFAB-376A00F66D4B}" type="slidenum">
              <a:rPr kumimoji="1" lang="ja-JP" altLang="en-US" smtClean="0"/>
              <a:t>107</a:t>
            </a:fld>
            <a:endParaRPr kumimoji="1" lang="ja-JP" altLang="en-US"/>
          </a:p>
        </p:txBody>
      </p:sp>
      <p:sp>
        <p:nvSpPr>
          <p:cNvPr id="7" name="矢印: 五方向 4">
            <a:extLst>
              <a:ext uri="{FF2B5EF4-FFF2-40B4-BE49-F238E27FC236}">
                <a16:creationId xmlns:a16="http://schemas.microsoft.com/office/drawing/2014/main" id="{6BBA0E49-09D5-485E-ABE1-C65EFD399450}"/>
              </a:ext>
            </a:extLst>
          </p:cNvPr>
          <p:cNvSpPr/>
          <p:nvPr/>
        </p:nvSpPr>
        <p:spPr>
          <a:xfrm>
            <a:off x="975820" y="4513480"/>
            <a:ext cx="3776472" cy="630936"/>
          </a:xfrm>
          <a:prstGeom prst="homePlate">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Meiryo UI" panose="020B0604030504040204" pitchFamily="50" charset="-128"/>
              <a:ea typeface="Meiryo UI" panose="020B0604030504040204" pitchFamily="50" charset="-128"/>
            </a:endParaRPr>
          </a:p>
        </p:txBody>
      </p:sp>
      <p:sp>
        <p:nvSpPr>
          <p:cNvPr id="8" name="四角形: 角を丸くする 5">
            <a:extLst>
              <a:ext uri="{FF2B5EF4-FFF2-40B4-BE49-F238E27FC236}">
                <a16:creationId xmlns:a16="http://schemas.microsoft.com/office/drawing/2014/main" id="{EE40B889-04D3-4857-A832-F0CDFE270AD5}"/>
              </a:ext>
            </a:extLst>
          </p:cNvPr>
          <p:cNvSpPr/>
          <p:nvPr/>
        </p:nvSpPr>
        <p:spPr>
          <a:xfrm>
            <a:off x="262588" y="4315170"/>
            <a:ext cx="713232" cy="1033272"/>
          </a:xfrm>
          <a:prstGeom prst="roundRect">
            <a:avLst>
              <a:gd name="adj" fmla="val 23260"/>
            </a:avLst>
          </a:prstGeom>
          <a:ln w="25400" cmpd="db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latin typeface="Meiryo UI" panose="020B0604030504040204" pitchFamily="50" charset="-128"/>
                <a:ea typeface="Meiryo UI" panose="020B0604030504040204" pitchFamily="50" charset="-128"/>
              </a:rPr>
              <a:t>本人の概況</a:t>
            </a:r>
            <a:endParaRPr lang="en-US" altLang="ja-JP" sz="110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4852504F-CCF5-459F-B774-44C2C5227B02}"/>
              </a:ext>
            </a:extLst>
          </p:cNvPr>
          <p:cNvSpPr/>
          <p:nvPr/>
        </p:nvSpPr>
        <p:spPr>
          <a:xfrm>
            <a:off x="1076403" y="4312312"/>
            <a:ext cx="911551" cy="10332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a:latin typeface="Meiryo UI" panose="020B0604030504040204" pitchFamily="50" charset="-128"/>
                <a:ea typeface="Meiryo UI" panose="020B0604030504040204" pitchFamily="50" charset="-128"/>
              </a:rPr>
              <a:t>アセスメント</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情報収集・分析、課題抽出</a:t>
            </a:r>
            <a:r>
              <a:rPr kumimoji="1" lang="en-US" altLang="ja-JP" sz="800" dirty="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62C7B9BE-A95B-4120-A9F0-ABCEEF54A33A}"/>
              </a:ext>
            </a:extLst>
          </p:cNvPr>
          <p:cNvSpPr/>
          <p:nvPr/>
        </p:nvSpPr>
        <p:spPr>
          <a:xfrm>
            <a:off x="2046809" y="4315170"/>
            <a:ext cx="754763" cy="10332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a:latin typeface="Meiryo UI" panose="020B0604030504040204" pitchFamily="50" charset="-128"/>
                <a:ea typeface="Meiryo UI" panose="020B0604030504040204" pitchFamily="50" charset="-128"/>
              </a:rPr>
              <a:t>サービス</a:t>
            </a:r>
            <a:br>
              <a:rPr kumimoji="1" lang="en-US" altLang="ja-JP" sz="1100" dirty="0">
                <a:latin typeface="Meiryo UI" panose="020B0604030504040204" pitchFamily="50" charset="-128"/>
                <a:ea typeface="Meiryo UI" panose="020B0604030504040204" pitchFamily="50" charset="-128"/>
              </a:rPr>
            </a:br>
            <a:r>
              <a:rPr kumimoji="1" lang="ja-JP" altLang="en-US" sz="1100" dirty="0">
                <a:latin typeface="Meiryo UI" panose="020B0604030504040204" pitchFamily="50" charset="-128"/>
                <a:ea typeface="Meiryo UI" panose="020B0604030504040204" pitchFamily="50" charset="-128"/>
              </a:rPr>
              <a:t>種別検討</a:t>
            </a:r>
          </a:p>
        </p:txBody>
      </p:sp>
      <p:sp>
        <p:nvSpPr>
          <p:cNvPr id="11" name="正方形/長方形 10">
            <a:extLst>
              <a:ext uri="{FF2B5EF4-FFF2-40B4-BE49-F238E27FC236}">
                <a16:creationId xmlns:a16="http://schemas.microsoft.com/office/drawing/2014/main" id="{AB8FE3AB-9FBD-4C9F-87D9-0DDF3ABDB527}"/>
              </a:ext>
            </a:extLst>
          </p:cNvPr>
          <p:cNvSpPr/>
          <p:nvPr/>
        </p:nvSpPr>
        <p:spPr>
          <a:xfrm>
            <a:off x="2862532" y="4315170"/>
            <a:ext cx="832104" cy="10332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a:latin typeface="Meiryo UI" panose="020B0604030504040204" pitchFamily="50" charset="-128"/>
                <a:ea typeface="Meiryo UI" panose="020B0604030504040204" pitchFamily="50" charset="-128"/>
              </a:rPr>
              <a:t>支援内容の具体化</a:t>
            </a:r>
          </a:p>
        </p:txBody>
      </p:sp>
      <p:sp>
        <p:nvSpPr>
          <p:cNvPr id="12" name="正方形/長方形 11">
            <a:extLst>
              <a:ext uri="{FF2B5EF4-FFF2-40B4-BE49-F238E27FC236}">
                <a16:creationId xmlns:a16="http://schemas.microsoft.com/office/drawing/2014/main" id="{A44431F4-9FD0-4175-AFAD-A0A5C2A6E339}"/>
              </a:ext>
            </a:extLst>
          </p:cNvPr>
          <p:cNvSpPr/>
          <p:nvPr/>
        </p:nvSpPr>
        <p:spPr>
          <a:xfrm>
            <a:off x="3755596" y="4312312"/>
            <a:ext cx="832104" cy="10332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a:latin typeface="Meiryo UI" panose="020B0604030504040204" pitchFamily="50" charset="-128"/>
                <a:ea typeface="Meiryo UI" panose="020B0604030504040204" pitchFamily="50" charset="-128"/>
              </a:rPr>
              <a:t>モニタリング、見直し</a:t>
            </a:r>
          </a:p>
        </p:txBody>
      </p:sp>
      <p:sp>
        <p:nvSpPr>
          <p:cNvPr id="13" name="二等辺三角形 12">
            <a:extLst>
              <a:ext uri="{FF2B5EF4-FFF2-40B4-BE49-F238E27FC236}">
                <a16:creationId xmlns:a16="http://schemas.microsoft.com/office/drawing/2014/main" id="{2D4BDB57-8BE9-48E3-9F95-42049E85FFBA}"/>
              </a:ext>
            </a:extLst>
          </p:cNvPr>
          <p:cNvSpPr/>
          <p:nvPr/>
        </p:nvSpPr>
        <p:spPr>
          <a:xfrm rot="5400000">
            <a:off x="3170471" y="4525304"/>
            <a:ext cx="3611880" cy="141575"/>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5D062368-0321-456A-A0FF-F5D00F792E27}"/>
              </a:ext>
            </a:extLst>
          </p:cNvPr>
          <p:cNvSpPr txBox="1"/>
          <p:nvPr/>
        </p:nvSpPr>
        <p:spPr>
          <a:xfrm>
            <a:off x="889687" y="2711972"/>
            <a:ext cx="3401568" cy="307777"/>
          </a:xfrm>
          <a:prstGeom prst="rect">
            <a:avLst/>
          </a:prstGeom>
          <a:noFill/>
        </p:spPr>
        <p:txBody>
          <a:bodyPr wrap="square" rtlCol="0">
            <a:spAutoFit/>
          </a:bodyPr>
          <a:lstStyle/>
          <a:p>
            <a:pPr algn="ctr"/>
            <a:r>
              <a:rPr kumimoji="1" lang="ja-JP" altLang="en-US" sz="1400" b="1" dirty="0">
                <a:solidFill>
                  <a:srgbClr val="0070C0"/>
                </a:solidFill>
                <a:latin typeface="Meiryo UI" panose="020B0604030504040204" pitchFamily="50" charset="-128"/>
                <a:ea typeface="Meiryo UI" panose="020B0604030504040204" pitchFamily="50" charset="-128"/>
              </a:rPr>
              <a:t>一般的な手法</a:t>
            </a:r>
          </a:p>
        </p:txBody>
      </p:sp>
      <p:sp>
        <p:nvSpPr>
          <p:cNvPr id="15" name="テキスト ボックス 14">
            <a:extLst>
              <a:ext uri="{FF2B5EF4-FFF2-40B4-BE49-F238E27FC236}">
                <a16:creationId xmlns:a16="http://schemas.microsoft.com/office/drawing/2014/main" id="{1A137CBE-DB5B-411F-8300-68FBE81B3FE9}"/>
              </a:ext>
            </a:extLst>
          </p:cNvPr>
          <p:cNvSpPr txBox="1"/>
          <p:nvPr/>
        </p:nvSpPr>
        <p:spPr>
          <a:xfrm>
            <a:off x="5709192" y="2659013"/>
            <a:ext cx="3401568" cy="369332"/>
          </a:xfrm>
          <a:prstGeom prst="rect">
            <a:avLst/>
          </a:prstGeom>
          <a:noFill/>
        </p:spPr>
        <p:txBody>
          <a:bodyPr wrap="square" rtlCol="0">
            <a:spAutoFit/>
          </a:bodyPr>
          <a:lstStyle/>
          <a:p>
            <a:pPr algn="ctr"/>
            <a:r>
              <a:rPr kumimoji="1" lang="ja-JP" altLang="en-US" b="1" dirty="0">
                <a:solidFill>
                  <a:srgbClr val="FF0000"/>
                </a:solidFill>
                <a:latin typeface="Meiryo UI" panose="020B0604030504040204" pitchFamily="50" charset="-128"/>
                <a:ea typeface="Meiryo UI" panose="020B0604030504040204" pitchFamily="50" charset="-128"/>
              </a:rPr>
              <a:t>適切なケアマネジメント手法</a:t>
            </a:r>
          </a:p>
        </p:txBody>
      </p:sp>
      <p:sp>
        <p:nvSpPr>
          <p:cNvPr id="16" name="矢印: 上 13">
            <a:extLst>
              <a:ext uri="{FF2B5EF4-FFF2-40B4-BE49-F238E27FC236}">
                <a16:creationId xmlns:a16="http://schemas.microsoft.com/office/drawing/2014/main" id="{7D621BC7-9BEC-415B-A506-EA5A29A7A046}"/>
              </a:ext>
            </a:extLst>
          </p:cNvPr>
          <p:cNvSpPr/>
          <p:nvPr/>
        </p:nvSpPr>
        <p:spPr>
          <a:xfrm>
            <a:off x="1306268" y="5216138"/>
            <a:ext cx="366548" cy="377762"/>
          </a:xfrm>
          <a:prstGeom prst="upArrow">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3FD98D8F-25D7-4ED7-97D7-D2EB90A79627}"/>
              </a:ext>
            </a:extLst>
          </p:cNvPr>
          <p:cNvSpPr txBox="1"/>
          <p:nvPr/>
        </p:nvSpPr>
        <p:spPr>
          <a:xfrm>
            <a:off x="276975" y="6010693"/>
            <a:ext cx="603688" cy="276999"/>
          </a:xfrm>
          <a:prstGeom prst="rect">
            <a:avLst/>
          </a:prstGeom>
          <a:noFill/>
        </p:spPr>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rPr>
              <a:t>課題</a:t>
            </a:r>
          </a:p>
        </p:txBody>
      </p:sp>
      <p:sp>
        <p:nvSpPr>
          <p:cNvPr id="18" name="テキスト ボックス 17">
            <a:extLst>
              <a:ext uri="{FF2B5EF4-FFF2-40B4-BE49-F238E27FC236}">
                <a16:creationId xmlns:a16="http://schemas.microsoft.com/office/drawing/2014/main" id="{5A32482F-CCB9-4804-B077-CFFA2F545501}"/>
              </a:ext>
            </a:extLst>
          </p:cNvPr>
          <p:cNvSpPr txBox="1"/>
          <p:nvPr/>
        </p:nvSpPr>
        <p:spPr>
          <a:xfrm>
            <a:off x="346075" y="3101048"/>
            <a:ext cx="4325112" cy="1169551"/>
          </a:xfrm>
          <a:prstGeom prst="rect">
            <a:avLst/>
          </a:prstGeom>
          <a:noFill/>
        </p:spPr>
        <p:txBody>
          <a:bodyPr wrap="square" rtlCol="0">
            <a:spAutoFit/>
          </a:bodyPr>
          <a:lstStyle/>
          <a:p>
            <a:pPr marL="230400" indent="-23040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まず、</a:t>
            </a:r>
            <a:r>
              <a:rPr kumimoji="1" lang="ja-JP" altLang="en-US" sz="1400" u="sng" dirty="0">
                <a:latin typeface="Meiryo UI" panose="020B0604030504040204" pitchFamily="50" charset="-128"/>
                <a:ea typeface="Meiryo UI" panose="020B0604030504040204" pitchFamily="50" charset="-128"/>
              </a:rPr>
              <a:t>包括的に情報収集してから分析</a:t>
            </a:r>
            <a:r>
              <a:rPr kumimoji="1" lang="ja-JP" altLang="en-US" sz="1400" dirty="0">
                <a:latin typeface="Meiryo UI" panose="020B0604030504040204" pitchFamily="50" charset="-128"/>
                <a:ea typeface="Meiryo UI" panose="020B0604030504040204" pitchFamily="50" charset="-128"/>
              </a:rPr>
              <a:t>し、多様なサービスの意見も取り入れて支援内容を検討していく考え方。</a:t>
            </a:r>
            <a:endParaRPr kumimoji="1" lang="en-US" altLang="ja-JP" sz="1400" dirty="0">
              <a:latin typeface="Meiryo UI" panose="020B0604030504040204" pitchFamily="50" charset="-128"/>
              <a:ea typeface="Meiryo UI" panose="020B0604030504040204" pitchFamily="50" charset="-128"/>
            </a:endParaRPr>
          </a:p>
          <a:p>
            <a:pPr marL="230400" indent="-23040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収集した情報の分析、課題抽出、サービス種別の検討と支援内容を、それぞれ結びつけるにあたり</a:t>
            </a:r>
            <a:r>
              <a:rPr kumimoji="1" lang="ja-JP" altLang="en-US" sz="1400" u="sng" dirty="0">
                <a:latin typeface="Meiryo UI" panose="020B0604030504040204" pitchFamily="50" charset="-128"/>
                <a:ea typeface="Meiryo UI" panose="020B0604030504040204" pitchFamily="50" charset="-128"/>
              </a:rPr>
              <a:t>相当の経験が必要</a:t>
            </a:r>
            <a:r>
              <a:rPr kumimoji="1" lang="ja-JP" altLang="en-US" sz="1400" dirty="0">
                <a:latin typeface="Meiryo UI" panose="020B0604030504040204" pitchFamily="50" charset="-128"/>
                <a:ea typeface="Meiryo UI" panose="020B0604030504040204" pitchFamily="50" charset="-128"/>
              </a:rPr>
              <a:t>。また、</a:t>
            </a:r>
            <a:r>
              <a:rPr kumimoji="1" lang="ja-JP" altLang="en-US" sz="1400" u="sng" dirty="0">
                <a:latin typeface="Meiryo UI" panose="020B0604030504040204" pitchFamily="50" charset="-128"/>
                <a:ea typeface="Meiryo UI" panose="020B0604030504040204" pitchFamily="50" charset="-128"/>
              </a:rPr>
              <a:t>支援内容の具体化までに時間を要する</a:t>
            </a:r>
            <a:r>
              <a:rPr kumimoji="1" lang="ja-JP" altLang="en-US" sz="1400" dirty="0">
                <a:latin typeface="Meiryo UI" panose="020B0604030504040204" pitchFamily="50" charset="-128"/>
                <a:ea typeface="Meiryo UI" panose="020B0604030504040204" pitchFamily="50" charset="-128"/>
              </a:rPr>
              <a:t>。</a:t>
            </a:r>
          </a:p>
        </p:txBody>
      </p:sp>
      <p:sp>
        <p:nvSpPr>
          <p:cNvPr id="19" name="テキスト ボックス 18">
            <a:extLst>
              <a:ext uri="{FF2B5EF4-FFF2-40B4-BE49-F238E27FC236}">
                <a16:creationId xmlns:a16="http://schemas.microsoft.com/office/drawing/2014/main" id="{887F41A1-D25F-40DB-8069-DD5DA43404E8}"/>
              </a:ext>
            </a:extLst>
          </p:cNvPr>
          <p:cNvSpPr txBox="1"/>
          <p:nvPr/>
        </p:nvSpPr>
        <p:spPr>
          <a:xfrm>
            <a:off x="1076404" y="5699069"/>
            <a:ext cx="934778" cy="738664"/>
          </a:xfrm>
          <a:prstGeom prst="rect">
            <a:avLst/>
          </a:prstGeom>
          <a:noFill/>
        </p:spPr>
        <p:txBody>
          <a:bodyPr wrap="square" rtlCol="0">
            <a:spAutoFit/>
          </a:bodyPr>
          <a:lstStyle/>
          <a:p>
            <a:pPr marL="92075" indent="-92075">
              <a:buFont typeface="Wingdings" panose="05000000000000000000" pitchFamily="2" charset="2"/>
              <a:buChar char="ü"/>
            </a:pPr>
            <a:r>
              <a:rPr kumimoji="1" lang="ja-JP" altLang="en-US" sz="1050" dirty="0">
                <a:latin typeface="Meiryo UI" panose="020B0604030504040204" pitchFamily="50" charset="-128"/>
                <a:ea typeface="Meiryo UI" panose="020B0604030504040204" pitchFamily="50" charset="-128"/>
              </a:rPr>
              <a:t>時間・</a:t>
            </a:r>
            <a:r>
              <a:rPr lang="ja-JP" altLang="en-US" sz="1050" dirty="0">
                <a:latin typeface="Meiryo UI" panose="020B0604030504040204" pitchFamily="50" charset="-128"/>
                <a:ea typeface="Meiryo UI" panose="020B0604030504040204" pitchFamily="50" charset="-128"/>
              </a:rPr>
              <a:t>手間が大きい</a:t>
            </a:r>
            <a:endParaRPr lang="en-US" altLang="ja-JP" sz="1050" dirty="0">
              <a:latin typeface="Meiryo UI" panose="020B0604030504040204" pitchFamily="50" charset="-128"/>
              <a:ea typeface="Meiryo UI" panose="020B0604030504040204" pitchFamily="50" charset="-128"/>
            </a:endParaRPr>
          </a:p>
          <a:p>
            <a:pPr marL="92075" indent="-92075">
              <a:buFont typeface="Wingdings" panose="05000000000000000000" pitchFamily="2" charset="2"/>
              <a:buChar char="ü"/>
            </a:pPr>
            <a:r>
              <a:rPr kumimoji="1" lang="ja-JP" altLang="en-US" sz="1050" dirty="0">
                <a:latin typeface="Meiryo UI" panose="020B0604030504040204" pitchFamily="50" charset="-128"/>
                <a:ea typeface="Meiryo UI" panose="020B0604030504040204" pitchFamily="50" charset="-128"/>
              </a:rPr>
              <a:t>幅広く深い知見が必要</a:t>
            </a:r>
          </a:p>
        </p:txBody>
      </p:sp>
      <p:sp>
        <p:nvSpPr>
          <p:cNvPr id="20" name="テキスト ボックス 19">
            <a:extLst>
              <a:ext uri="{FF2B5EF4-FFF2-40B4-BE49-F238E27FC236}">
                <a16:creationId xmlns:a16="http://schemas.microsoft.com/office/drawing/2014/main" id="{D28E3341-E511-4D70-B0BA-FDA5EEA61F7B}"/>
              </a:ext>
            </a:extLst>
          </p:cNvPr>
          <p:cNvSpPr txBox="1"/>
          <p:nvPr/>
        </p:nvSpPr>
        <p:spPr>
          <a:xfrm>
            <a:off x="2803938" y="5699069"/>
            <a:ext cx="1030696" cy="900246"/>
          </a:xfrm>
          <a:prstGeom prst="rect">
            <a:avLst/>
          </a:prstGeom>
          <a:noFill/>
        </p:spPr>
        <p:txBody>
          <a:bodyPr wrap="square" rtlCol="0">
            <a:spAutoFit/>
          </a:bodyPr>
          <a:lstStyle/>
          <a:p>
            <a:pPr marL="92075" indent="-92075">
              <a:buFont typeface="Wingdings" panose="05000000000000000000" pitchFamily="2" charset="2"/>
              <a:buChar char="ü"/>
            </a:pPr>
            <a:r>
              <a:rPr kumimoji="1" lang="ja-JP" altLang="en-US" sz="1050" dirty="0">
                <a:latin typeface="Meiryo UI" panose="020B0604030504040204" pitchFamily="50" charset="-128"/>
                <a:ea typeface="Meiryo UI" panose="020B0604030504040204" pitchFamily="50" charset="-128"/>
              </a:rPr>
              <a:t>プラン決定前にサービス側から助言をもらいにくい</a:t>
            </a:r>
            <a:endParaRPr kumimoji="1" lang="en-US" altLang="ja-JP" sz="1050" dirty="0">
              <a:latin typeface="Meiryo UI" panose="020B0604030504040204" pitchFamily="50" charset="-128"/>
              <a:ea typeface="Meiryo UI" panose="020B0604030504040204" pitchFamily="50" charset="-128"/>
            </a:endParaRPr>
          </a:p>
          <a:p>
            <a:pPr marL="92075" indent="-92075">
              <a:buFont typeface="Wingdings" panose="05000000000000000000" pitchFamily="2" charset="2"/>
              <a:buChar char="ü"/>
            </a:pPr>
            <a:r>
              <a:rPr kumimoji="1" lang="ja-JP" altLang="en-US" sz="1050" dirty="0">
                <a:latin typeface="Meiryo UI" panose="020B0604030504040204" pitchFamily="50" charset="-128"/>
                <a:ea typeface="Meiryo UI" panose="020B0604030504040204" pitchFamily="50" charset="-128"/>
              </a:rPr>
              <a:t>調整が大変</a:t>
            </a:r>
          </a:p>
        </p:txBody>
      </p:sp>
      <p:sp>
        <p:nvSpPr>
          <p:cNvPr id="21" name="矢印: 上 18">
            <a:extLst>
              <a:ext uri="{FF2B5EF4-FFF2-40B4-BE49-F238E27FC236}">
                <a16:creationId xmlns:a16="http://schemas.microsoft.com/office/drawing/2014/main" id="{29205064-5392-4CF9-B5F6-65EFC2FF68E8}"/>
              </a:ext>
            </a:extLst>
          </p:cNvPr>
          <p:cNvSpPr/>
          <p:nvPr/>
        </p:nvSpPr>
        <p:spPr>
          <a:xfrm>
            <a:off x="3067196" y="5216138"/>
            <a:ext cx="366548" cy="377762"/>
          </a:xfrm>
          <a:prstGeom prst="upArrow">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D1236326-82BF-49AD-8495-2F4FA44CE09C}"/>
              </a:ext>
            </a:extLst>
          </p:cNvPr>
          <p:cNvSpPr txBox="1"/>
          <p:nvPr/>
        </p:nvSpPr>
        <p:spPr>
          <a:xfrm>
            <a:off x="3793499" y="5729632"/>
            <a:ext cx="1030696" cy="900246"/>
          </a:xfrm>
          <a:prstGeom prst="rect">
            <a:avLst/>
          </a:prstGeom>
          <a:noFill/>
        </p:spPr>
        <p:txBody>
          <a:bodyPr wrap="square" rtlCol="0">
            <a:spAutoFit/>
          </a:bodyPr>
          <a:lstStyle/>
          <a:p>
            <a:pPr marL="92075" indent="-92075">
              <a:buFont typeface="Wingdings" panose="05000000000000000000" pitchFamily="2" charset="2"/>
              <a:buChar char="ü"/>
            </a:pPr>
            <a:r>
              <a:rPr kumimoji="1" lang="ja-JP" altLang="en-US" sz="1050" dirty="0">
                <a:latin typeface="Meiryo UI" panose="020B0604030504040204" pitchFamily="50" charset="-128"/>
                <a:ea typeface="Meiryo UI" panose="020B0604030504040204" pitchFamily="50" charset="-128"/>
              </a:rPr>
              <a:t>モニタリング、見直しの視点が曖昧　</a:t>
            </a:r>
            <a:endParaRPr kumimoji="1" lang="en-US" altLang="ja-JP" sz="1050" dirty="0">
              <a:latin typeface="Meiryo UI" panose="020B0604030504040204" pitchFamily="50" charset="-128"/>
              <a:ea typeface="Meiryo UI" panose="020B0604030504040204" pitchFamily="50" charset="-128"/>
            </a:endParaRPr>
          </a:p>
          <a:p>
            <a:pPr marL="88900" indent="-88900"/>
            <a:r>
              <a:rPr lang="ja-JP" altLang="en-US" sz="1050" dirty="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⇒サービスが見直されにくい</a:t>
            </a:r>
          </a:p>
        </p:txBody>
      </p:sp>
      <p:sp>
        <p:nvSpPr>
          <p:cNvPr id="23" name="矢印: 上 20">
            <a:extLst>
              <a:ext uri="{FF2B5EF4-FFF2-40B4-BE49-F238E27FC236}">
                <a16:creationId xmlns:a16="http://schemas.microsoft.com/office/drawing/2014/main" id="{BE43F46E-876E-4D1D-A277-A67A2C6F0287}"/>
              </a:ext>
            </a:extLst>
          </p:cNvPr>
          <p:cNvSpPr/>
          <p:nvPr/>
        </p:nvSpPr>
        <p:spPr>
          <a:xfrm>
            <a:off x="3988374" y="5216138"/>
            <a:ext cx="366548" cy="377762"/>
          </a:xfrm>
          <a:prstGeom prst="upArrow">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24" name="矢印: 五方向 21">
            <a:extLst>
              <a:ext uri="{FF2B5EF4-FFF2-40B4-BE49-F238E27FC236}">
                <a16:creationId xmlns:a16="http://schemas.microsoft.com/office/drawing/2014/main" id="{65DDAEB8-F253-4526-8EAC-3345B9CB0DA9}"/>
              </a:ext>
            </a:extLst>
          </p:cNvPr>
          <p:cNvSpPr/>
          <p:nvPr/>
        </p:nvSpPr>
        <p:spPr>
          <a:xfrm>
            <a:off x="5854130" y="4504336"/>
            <a:ext cx="3776472" cy="630936"/>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Meiryo UI" panose="020B0604030504040204" pitchFamily="50" charset="-128"/>
              <a:ea typeface="Meiryo UI" panose="020B0604030504040204" pitchFamily="50" charset="-128"/>
            </a:endParaRPr>
          </a:p>
        </p:txBody>
      </p:sp>
      <p:sp>
        <p:nvSpPr>
          <p:cNvPr id="25" name="四角形: 角を丸くする 22">
            <a:extLst>
              <a:ext uri="{FF2B5EF4-FFF2-40B4-BE49-F238E27FC236}">
                <a16:creationId xmlns:a16="http://schemas.microsoft.com/office/drawing/2014/main" id="{03204299-C307-4FFD-8527-E5351157678C}"/>
              </a:ext>
            </a:extLst>
          </p:cNvPr>
          <p:cNvSpPr/>
          <p:nvPr/>
        </p:nvSpPr>
        <p:spPr>
          <a:xfrm>
            <a:off x="5140898" y="4306026"/>
            <a:ext cx="713232" cy="1033272"/>
          </a:xfrm>
          <a:prstGeom prst="roundRect">
            <a:avLst>
              <a:gd name="adj" fmla="val 23260"/>
            </a:avLst>
          </a:prstGeom>
          <a:ln w="25400" cmpd="db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latin typeface="Meiryo UI" panose="020B0604030504040204" pitchFamily="50" charset="-128"/>
                <a:ea typeface="Meiryo UI" panose="020B0604030504040204" pitchFamily="50" charset="-128"/>
              </a:rPr>
              <a:t>本人の概況</a:t>
            </a:r>
            <a:endParaRPr lang="en-US" altLang="ja-JP" sz="1100" dirty="0">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C2565DE5-8661-4287-AE07-AEE9BDDCB3E5}"/>
              </a:ext>
            </a:extLst>
          </p:cNvPr>
          <p:cNvSpPr/>
          <p:nvPr/>
        </p:nvSpPr>
        <p:spPr>
          <a:xfrm>
            <a:off x="8633906" y="4303168"/>
            <a:ext cx="832104" cy="10332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a:latin typeface="Meiryo UI" panose="020B0604030504040204" pitchFamily="50" charset="-128"/>
                <a:ea typeface="Meiryo UI" panose="020B0604030504040204" pitchFamily="50" charset="-128"/>
              </a:rPr>
              <a:t>モニタリング、見直し</a:t>
            </a:r>
          </a:p>
        </p:txBody>
      </p:sp>
      <p:sp>
        <p:nvSpPr>
          <p:cNvPr id="27" name="テキスト ボックス 26">
            <a:extLst>
              <a:ext uri="{FF2B5EF4-FFF2-40B4-BE49-F238E27FC236}">
                <a16:creationId xmlns:a16="http://schemas.microsoft.com/office/drawing/2014/main" id="{E9932969-8CB8-4C67-949F-8795F4451665}"/>
              </a:ext>
            </a:extLst>
          </p:cNvPr>
          <p:cNvSpPr txBox="1"/>
          <p:nvPr/>
        </p:nvSpPr>
        <p:spPr>
          <a:xfrm>
            <a:off x="5155285" y="6001549"/>
            <a:ext cx="603688" cy="276999"/>
          </a:xfrm>
          <a:prstGeom prst="rect">
            <a:avLst/>
          </a:prstGeom>
          <a:noFill/>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効果</a:t>
            </a:r>
            <a:endParaRPr kumimoji="1" lang="ja-JP" altLang="en-US" sz="1200"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73EC8365-0E06-4548-8FC1-E89B7AD66859}"/>
              </a:ext>
            </a:extLst>
          </p:cNvPr>
          <p:cNvSpPr txBox="1"/>
          <p:nvPr/>
        </p:nvSpPr>
        <p:spPr>
          <a:xfrm>
            <a:off x="5140899" y="3101048"/>
            <a:ext cx="4559597" cy="954107"/>
          </a:xfrm>
          <a:prstGeom prst="rect">
            <a:avLst/>
          </a:prstGeom>
          <a:noFill/>
        </p:spPr>
        <p:txBody>
          <a:bodyPr wrap="square" rtlCol="0">
            <a:spAutoFit/>
          </a:bodyPr>
          <a:lstStyle/>
          <a:p>
            <a:pPr marL="230400" indent="-23040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まず、知見に基づいた、</a:t>
            </a:r>
            <a:r>
              <a:rPr lang="ja-JP" altLang="en-US" sz="1400" dirty="0">
                <a:solidFill>
                  <a:srgbClr val="FF0000"/>
                </a:solidFill>
                <a:latin typeface="Meiryo UI" panose="020B0604030504040204" pitchFamily="50" charset="-128"/>
                <a:ea typeface="Meiryo UI" panose="020B0604030504040204" pitchFamily="50" charset="-128"/>
              </a:rPr>
              <a:t>支援内容レベルの</a:t>
            </a:r>
            <a:r>
              <a:rPr kumimoji="1" lang="ja-JP" altLang="en-US" sz="1400" dirty="0">
                <a:solidFill>
                  <a:srgbClr val="FF0000"/>
                </a:solidFill>
                <a:latin typeface="Meiryo UI" panose="020B0604030504040204" pitchFamily="50" charset="-128"/>
                <a:ea typeface="Meiryo UI" panose="020B0604030504040204" pitchFamily="50" charset="-128"/>
              </a:rPr>
              <a:t>仮説</a:t>
            </a:r>
            <a:r>
              <a:rPr kumimoji="1" lang="ja-JP" altLang="en-US" sz="1400" dirty="0">
                <a:latin typeface="Meiryo UI" panose="020B0604030504040204" pitchFamily="50" charset="-128"/>
                <a:ea typeface="Meiryo UI" panose="020B0604030504040204" pitchFamily="50" charset="-128"/>
              </a:rPr>
              <a:t>を持ち、その</a:t>
            </a:r>
            <a:r>
              <a:rPr kumimoji="1" lang="ja-JP" altLang="en-US" sz="1400" dirty="0">
                <a:solidFill>
                  <a:srgbClr val="FF0000"/>
                </a:solidFill>
                <a:latin typeface="Meiryo UI" panose="020B0604030504040204" pitchFamily="50" charset="-128"/>
                <a:ea typeface="Meiryo UI" panose="020B0604030504040204" pitchFamily="50" charset="-128"/>
              </a:rPr>
              <a:t>検証と並行して支援内容を具体化</a:t>
            </a:r>
            <a:r>
              <a:rPr kumimoji="1" lang="ja-JP" altLang="en-US" sz="1400" dirty="0">
                <a:latin typeface="Meiryo UI" panose="020B0604030504040204" pitchFamily="50" charset="-128"/>
                <a:ea typeface="Meiryo UI" panose="020B0604030504040204" pitchFamily="50" charset="-128"/>
              </a:rPr>
              <a:t>する考え方。</a:t>
            </a:r>
            <a:endParaRPr kumimoji="1" lang="en-US" altLang="ja-JP" sz="1400" dirty="0">
              <a:latin typeface="Meiryo UI" panose="020B0604030504040204" pitchFamily="50" charset="-128"/>
              <a:ea typeface="Meiryo UI" panose="020B0604030504040204" pitchFamily="50" charset="-128"/>
            </a:endParaRPr>
          </a:p>
          <a:p>
            <a:pPr marL="230400" indent="-23040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“サービス種別ありき”にならず、必要な支援内容が検討されやすく、検討に要する時間も短縮できる可能性がある。</a:t>
            </a:r>
            <a:endParaRPr kumimoji="1" lang="ja-JP" altLang="en-US" sz="1400"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D8E52A3A-FFED-4CC1-95ED-B83DAD7B6148}"/>
              </a:ext>
            </a:extLst>
          </p:cNvPr>
          <p:cNvSpPr txBox="1"/>
          <p:nvPr/>
        </p:nvSpPr>
        <p:spPr>
          <a:xfrm>
            <a:off x="5896099" y="5689925"/>
            <a:ext cx="934185" cy="900246"/>
          </a:xfrm>
          <a:prstGeom prst="rect">
            <a:avLst/>
          </a:prstGeom>
          <a:noFill/>
        </p:spPr>
        <p:txBody>
          <a:bodyPr wrap="square" rtlCol="0">
            <a:spAutoFit/>
          </a:bodyPr>
          <a:lstStyle/>
          <a:p>
            <a:pPr marL="92075" indent="-92075">
              <a:buFont typeface="Wingdings" panose="05000000000000000000" pitchFamily="2" charset="2"/>
              <a:buChar char="ü"/>
            </a:pP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初任段階でも</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ばらつきが少ない</a:t>
            </a:r>
            <a:endParaRPr lang="en-US" altLang="ja-JP" sz="1050" dirty="0">
              <a:latin typeface="Meiryo UI" panose="020B0604030504040204" pitchFamily="50" charset="-128"/>
              <a:ea typeface="Meiryo UI" panose="020B0604030504040204" pitchFamily="50" charset="-128"/>
            </a:endParaRPr>
          </a:p>
          <a:p>
            <a:pPr marL="92075" indent="-92075">
              <a:buFont typeface="Wingdings" panose="05000000000000000000" pitchFamily="2" charset="2"/>
              <a:buChar char="ü"/>
            </a:pPr>
            <a:r>
              <a:rPr kumimoji="1" lang="ja-JP" altLang="en-US" sz="1050" dirty="0">
                <a:latin typeface="Meiryo UI" panose="020B0604030504040204" pitchFamily="50" charset="-128"/>
                <a:ea typeface="Meiryo UI" panose="020B0604030504040204" pitchFamily="50" charset="-128"/>
              </a:rPr>
              <a:t>視点の抜け漏れの防止</a:t>
            </a:r>
          </a:p>
        </p:txBody>
      </p:sp>
      <p:sp>
        <p:nvSpPr>
          <p:cNvPr id="30" name="テキスト ボックス 29">
            <a:extLst>
              <a:ext uri="{FF2B5EF4-FFF2-40B4-BE49-F238E27FC236}">
                <a16:creationId xmlns:a16="http://schemas.microsoft.com/office/drawing/2014/main" id="{A0B888F6-25C4-482E-876F-51E9EEC194EA}"/>
              </a:ext>
            </a:extLst>
          </p:cNvPr>
          <p:cNvSpPr txBox="1"/>
          <p:nvPr/>
        </p:nvSpPr>
        <p:spPr>
          <a:xfrm>
            <a:off x="8574362" y="5689925"/>
            <a:ext cx="985074" cy="900246"/>
          </a:xfrm>
          <a:prstGeom prst="rect">
            <a:avLst/>
          </a:prstGeom>
          <a:noFill/>
        </p:spPr>
        <p:txBody>
          <a:bodyPr wrap="square" rtlCol="0">
            <a:spAutoFit/>
          </a:bodyPr>
          <a:lstStyle/>
          <a:p>
            <a:pPr marL="92075" indent="-92075">
              <a:buFont typeface="Wingdings" panose="05000000000000000000" pitchFamily="2" charset="2"/>
              <a:buChar char="ü"/>
            </a:pPr>
            <a:r>
              <a:rPr kumimoji="1" lang="ja-JP" altLang="en-US" sz="1050" dirty="0">
                <a:latin typeface="Meiryo UI" panose="020B0604030504040204" pitchFamily="50" charset="-128"/>
                <a:ea typeface="Meiryo UI" panose="020B0604030504040204" pitchFamily="50" charset="-128"/>
              </a:rPr>
              <a:t>モニタリング、見直しの視点が具体的</a:t>
            </a:r>
            <a:br>
              <a:rPr kumimoji="1" lang="en-US" altLang="ja-JP" sz="1050" dirty="0">
                <a:latin typeface="Meiryo UI" panose="020B0604030504040204" pitchFamily="50" charset="-128"/>
                <a:ea typeface="Meiryo UI" panose="020B0604030504040204" pitchFamily="50" charset="-128"/>
              </a:rPr>
            </a:br>
            <a:r>
              <a:rPr kumimoji="1" lang="ja-JP" altLang="en-US" sz="1050" dirty="0">
                <a:latin typeface="Meiryo UI" panose="020B0604030504040204" pitchFamily="50" charset="-128"/>
                <a:ea typeface="Meiryo UI" panose="020B0604030504040204" pitchFamily="50" charset="-128"/>
              </a:rPr>
              <a:t>⇒サービスを見直しやすい</a:t>
            </a:r>
          </a:p>
        </p:txBody>
      </p:sp>
      <p:cxnSp>
        <p:nvCxnSpPr>
          <p:cNvPr id="31" name="直線コネクタ 30">
            <a:extLst>
              <a:ext uri="{FF2B5EF4-FFF2-40B4-BE49-F238E27FC236}">
                <a16:creationId xmlns:a16="http://schemas.microsoft.com/office/drawing/2014/main" id="{A895C398-4F4B-43CD-BA31-29AD8518C393}"/>
              </a:ext>
            </a:extLst>
          </p:cNvPr>
          <p:cNvCxnSpPr/>
          <p:nvPr/>
        </p:nvCxnSpPr>
        <p:spPr>
          <a:xfrm>
            <a:off x="350770" y="3025037"/>
            <a:ext cx="42369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17609118-C9F5-4E85-AF93-07CE8CFEAF74}"/>
              </a:ext>
            </a:extLst>
          </p:cNvPr>
          <p:cNvCxnSpPr/>
          <p:nvPr/>
        </p:nvCxnSpPr>
        <p:spPr>
          <a:xfrm>
            <a:off x="5229080" y="3025037"/>
            <a:ext cx="42369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3834DB27-001D-40A2-ADE8-55F7455A2E87}"/>
              </a:ext>
            </a:extLst>
          </p:cNvPr>
          <p:cNvSpPr/>
          <p:nvPr/>
        </p:nvSpPr>
        <p:spPr>
          <a:xfrm>
            <a:off x="6785379" y="4300310"/>
            <a:ext cx="893064" cy="10332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latin typeface="Meiryo UI" panose="020B0604030504040204" pitchFamily="50" charset="-128"/>
                <a:ea typeface="Meiryo UI" panose="020B0604030504040204" pitchFamily="50" charset="-128"/>
              </a:rPr>
              <a:t>アセスメント</a:t>
            </a:r>
            <a:r>
              <a:rPr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仮説検証、</a:t>
            </a:r>
            <a:br>
              <a:rPr kumimoji="1" lang="en-US" altLang="ja-JP" sz="800" dirty="0">
                <a:latin typeface="Meiryo UI" panose="020B0604030504040204" pitchFamily="50" charset="-128"/>
                <a:ea typeface="Meiryo UI" panose="020B0604030504040204" pitchFamily="50" charset="-128"/>
              </a:rPr>
            </a:br>
            <a:r>
              <a:rPr kumimoji="1" lang="ja-JP" altLang="en-US" sz="800" dirty="0">
                <a:latin typeface="Meiryo UI" panose="020B0604030504040204" pitchFamily="50" charset="-128"/>
                <a:ea typeface="Meiryo UI" panose="020B0604030504040204" pitchFamily="50" charset="-128"/>
              </a:rPr>
              <a:t>課題抽出</a:t>
            </a:r>
            <a:r>
              <a:rPr kumimoji="1" lang="en-US" altLang="ja-JP" sz="800" dirty="0">
                <a:latin typeface="Meiryo UI" panose="020B0604030504040204" pitchFamily="50" charset="-128"/>
                <a:ea typeface="Meiryo UI" panose="020B0604030504040204" pitchFamily="50" charset="-128"/>
              </a:rPr>
              <a:t>)</a:t>
            </a:r>
            <a:endParaRPr lang="en-US" altLang="ja-JP" sz="800" dirty="0">
              <a:latin typeface="Meiryo UI" panose="020B0604030504040204" pitchFamily="50" charset="-128"/>
              <a:ea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endParaRPr>
          </a:p>
        </p:txBody>
      </p:sp>
      <p:sp>
        <p:nvSpPr>
          <p:cNvPr id="34" name="正方形/長方形 33">
            <a:extLst>
              <a:ext uri="{FF2B5EF4-FFF2-40B4-BE49-F238E27FC236}">
                <a16:creationId xmlns:a16="http://schemas.microsoft.com/office/drawing/2014/main" id="{DEA318A8-C692-4B4C-AF2A-90DD3E20FCB1}"/>
              </a:ext>
            </a:extLst>
          </p:cNvPr>
          <p:cNvSpPr/>
          <p:nvPr/>
        </p:nvSpPr>
        <p:spPr>
          <a:xfrm>
            <a:off x="5934902" y="4305890"/>
            <a:ext cx="788799" cy="103327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根拠に</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基づく</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仮説を</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持つ</a:t>
            </a:r>
          </a:p>
        </p:txBody>
      </p:sp>
      <p:sp>
        <p:nvSpPr>
          <p:cNvPr id="35" name="正方形/長方形 34">
            <a:extLst>
              <a:ext uri="{FF2B5EF4-FFF2-40B4-BE49-F238E27FC236}">
                <a16:creationId xmlns:a16="http://schemas.microsoft.com/office/drawing/2014/main" id="{64B53722-22D6-4843-8572-230385A4667A}"/>
              </a:ext>
            </a:extLst>
          </p:cNvPr>
          <p:cNvSpPr/>
          <p:nvPr/>
        </p:nvSpPr>
        <p:spPr>
          <a:xfrm>
            <a:off x="7740122" y="4303168"/>
            <a:ext cx="832104" cy="7149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a:latin typeface="Meiryo UI" panose="020B0604030504040204" pitchFamily="50" charset="-128"/>
                <a:ea typeface="Meiryo UI" panose="020B0604030504040204" pitchFamily="50" charset="-128"/>
              </a:rPr>
              <a:t>サービス</a:t>
            </a:r>
            <a:br>
              <a:rPr kumimoji="1" lang="en-US" altLang="ja-JP" sz="1100" dirty="0">
                <a:latin typeface="Meiryo UI" panose="020B0604030504040204" pitchFamily="50" charset="-128"/>
                <a:ea typeface="Meiryo UI" panose="020B0604030504040204" pitchFamily="50" charset="-128"/>
              </a:rPr>
            </a:br>
            <a:r>
              <a:rPr kumimoji="1" lang="ja-JP" altLang="en-US" sz="1100" dirty="0">
                <a:latin typeface="Meiryo UI" panose="020B0604030504040204" pitchFamily="50" charset="-128"/>
                <a:ea typeface="Meiryo UI" panose="020B0604030504040204" pitchFamily="50" charset="-128"/>
              </a:rPr>
              <a:t>種別検討</a:t>
            </a:r>
            <a:endParaRPr kumimoji="1" lang="en-US" altLang="ja-JP" sz="1100" dirty="0">
              <a:latin typeface="Meiryo UI" panose="020B0604030504040204" pitchFamily="50" charset="-128"/>
              <a:ea typeface="Meiryo UI" panose="020B0604030504040204" pitchFamily="50" charset="-128"/>
            </a:endParaRPr>
          </a:p>
        </p:txBody>
      </p:sp>
      <p:sp>
        <p:nvSpPr>
          <p:cNvPr id="36" name="フローチャート: 手操作入力 35">
            <a:extLst>
              <a:ext uri="{FF2B5EF4-FFF2-40B4-BE49-F238E27FC236}">
                <a16:creationId xmlns:a16="http://schemas.microsoft.com/office/drawing/2014/main" id="{7867553E-0FB1-4505-9ADD-0136DCB8FE6C}"/>
              </a:ext>
            </a:extLst>
          </p:cNvPr>
          <p:cNvSpPr/>
          <p:nvPr/>
        </p:nvSpPr>
        <p:spPr>
          <a:xfrm>
            <a:off x="7105756" y="4879239"/>
            <a:ext cx="1466470" cy="460058"/>
          </a:xfrm>
          <a:prstGeom prst="flowChartManualInpu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支援内容の具体化</a:t>
            </a:r>
          </a:p>
        </p:txBody>
      </p:sp>
      <p:sp>
        <p:nvSpPr>
          <p:cNvPr id="37" name="矢印: 上 35">
            <a:extLst>
              <a:ext uri="{FF2B5EF4-FFF2-40B4-BE49-F238E27FC236}">
                <a16:creationId xmlns:a16="http://schemas.microsoft.com/office/drawing/2014/main" id="{745AEC4E-7201-4DEB-BA37-F5FF91D50F62}"/>
              </a:ext>
            </a:extLst>
          </p:cNvPr>
          <p:cNvSpPr/>
          <p:nvPr/>
        </p:nvSpPr>
        <p:spPr>
          <a:xfrm flipV="1">
            <a:off x="6184578" y="5271002"/>
            <a:ext cx="366548" cy="377762"/>
          </a:xfrm>
          <a:prstGeom prst="upArrow">
            <a:avLst/>
          </a:prstGeom>
          <a:solidFill>
            <a:srgbClr val="92D05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38" name="矢印: 上 36">
            <a:extLst>
              <a:ext uri="{FF2B5EF4-FFF2-40B4-BE49-F238E27FC236}">
                <a16:creationId xmlns:a16="http://schemas.microsoft.com/office/drawing/2014/main" id="{4CF97091-5C9B-433A-B7AD-3EFECC858E22}"/>
              </a:ext>
            </a:extLst>
          </p:cNvPr>
          <p:cNvSpPr/>
          <p:nvPr/>
        </p:nvSpPr>
        <p:spPr>
          <a:xfrm flipV="1">
            <a:off x="7945506" y="5271002"/>
            <a:ext cx="366548" cy="377762"/>
          </a:xfrm>
          <a:prstGeom prst="upArrow">
            <a:avLst/>
          </a:prstGeom>
          <a:solidFill>
            <a:srgbClr val="92D05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39" name="矢印: 上 37">
            <a:extLst>
              <a:ext uri="{FF2B5EF4-FFF2-40B4-BE49-F238E27FC236}">
                <a16:creationId xmlns:a16="http://schemas.microsoft.com/office/drawing/2014/main" id="{7E13243B-4EB1-42E0-8B04-AE5E4F2283C1}"/>
              </a:ext>
            </a:extLst>
          </p:cNvPr>
          <p:cNvSpPr/>
          <p:nvPr/>
        </p:nvSpPr>
        <p:spPr>
          <a:xfrm flipV="1">
            <a:off x="8866684" y="5271002"/>
            <a:ext cx="366548" cy="377762"/>
          </a:xfrm>
          <a:prstGeom prst="upArrow">
            <a:avLst/>
          </a:prstGeom>
          <a:solidFill>
            <a:srgbClr val="92D05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40" name="矢印: 上 38">
            <a:extLst>
              <a:ext uri="{FF2B5EF4-FFF2-40B4-BE49-F238E27FC236}">
                <a16:creationId xmlns:a16="http://schemas.microsoft.com/office/drawing/2014/main" id="{1BB89E8A-B10D-47BF-8164-BEF9FA5E62ED}"/>
              </a:ext>
            </a:extLst>
          </p:cNvPr>
          <p:cNvSpPr/>
          <p:nvPr/>
        </p:nvSpPr>
        <p:spPr>
          <a:xfrm flipV="1">
            <a:off x="7056681" y="5301565"/>
            <a:ext cx="366548" cy="377762"/>
          </a:xfrm>
          <a:prstGeom prst="upArrow">
            <a:avLst/>
          </a:prstGeom>
          <a:solidFill>
            <a:srgbClr val="92D05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69086C21-EC4B-4F03-BD88-BA2942C1AC8B}"/>
              </a:ext>
            </a:extLst>
          </p:cNvPr>
          <p:cNvSpPr txBox="1"/>
          <p:nvPr/>
        </p:nvSpPr>
        <p:spPr>
          <a:xfrm>
            <a:off x="7595058" y="5689925"/>
            <a:ext cx="1030696" cy="1061829"/>
          </a:xfrm>
          <a:prstGeom prst="rect">
            <a:avLst/>
          </a:prstGeom>
          <a:noFill/>
        </p:spPr>
        <p:txBody>
          <a:bodyPr wrap="square" rtlCol="0">
            <a:spAutoFit/>
          </a:bodyPr>
          <a:lstStyle/>
          <a:p>
            <a:pPr marL="92075" indent="-92075">
              <a:buFont typeface="Wingdings" panose="05000000000000000000" pitchFamily="2" charset="2"/>
              <a:buChar char="ü"/>
            </a:pPr>
            <a:r>
              <a:rPr lang="ja-JP" altLang="en-US" sz="1050" dirty="0">
                <a:latin typeface="Meiryo UI" panose="020B0604030504040204" pitchFamily="50" charset="-128"/>
                <a:ea typeface="Meiryo UI" panose="020B0604030504040204" pitchFamily="50" charset="-128"/>
              </a:rPr>
              <a:t>サービス在りきにならない</a:t>
            </a:r>
            <a:endParaRPr lang="en-US" altLang="ja-JP" sz="1050" dirty="0">
              <a:latin typeface="Meiryo UI" panose="020B0604030504040204" pitchFamily="50" charset="-128"/>
              <a:ea typeface="Meiryo UI" panose="020B0604030504040204" pitchFamily="50" charset="-128"/>
            </a:endParaRPr>
          </a:p>
          <a:p>
            <a:pPr marL="92075" indent="-92075">
              <a:buFont typeface="Wingdings" panose="05000000000000000000" pitchFamily="2" charset="2"/>
              <a:buChar char="ü"/>
            </a:pPr>
            <a:r>
              <a:rPr kumimoji="1" lang="ja-JP" altLang="en-US" sz="1050" dirty="0">
                <a:latin typeface="Meiryo UI" panose="020B0604030504040204" pitchFamily="50" charset="-128"/>
                <a:ea typeface="Meiryo UI" panose="020B0604030504040204" pitchFamily="50" charset="-128"/>
              </a:rPr>
              <a:t>介護給付サービス以外の支援内容が漏れにくい</a:t>
            </a:r>
          </a:p>
        </p:txBody>
      </p:sp>
      <p:sp>
        <p:nvSpPr>
          <p:cNvPr id="44" name="正方形/長方形 43"/>
          <p:cNvSpPr/>
          <p:nvPr/>
        </p:nvSpPr>
        <p:spPr>
          <a:xfrm>
            <a:off x="9029700" y="0"/>
            <a:ext cx="880118" cy="342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講義</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9350093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「適切なケアマネジメント手法」を活用する際のポイント</a:t>
            </a:r>
            <a:endParaRPr kumimoji="1" lang="ja-JP" altLang="en-US" dirty="0"/>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108</a:t>
            </a:fld>
            <a:endParaRPr kumimoji="1" lang="ja-JP" altLang="en-US" dirty="0"/>
          </a:p>
        </p:txBody>
      </p:sp>
      <p:sp>
        <p:nvSpPr>
          <p:cNvPr id="9" name="テキスト ボックス 8">
            <a:extLst>
              <a:ext uri="{FF2B5EF4-FFF2-40B4-BE49-F238E27FC236}">
                <a16:creationId xmlns:a16="http://schemas.microsoft.com/office/drawing/2014/main" id="{8B87F96B-EA26-464F-BE4F-B3DC37429F8C}"/>
              </a:ext>
            </a:extLst>
          </p:cNvPr>
          <p:cNvSpPr txBox="1"/>
          <p:nvPr/>
        </p:nvSpPr>
        <p:spPr>
          <a:xfrm>
            <a:off x="1208584" y="1607440"/>
            <a:ext cx="8424366" cy="646331"/>
          </a:xfrm>
          <a:prstGeom prst="rect">
            <a:avLst/>
          </a:prstGeom>
          <a:noFill/>
        </p:spPr>
        <p:txBody>
          <a:bodyPr wrap="square" rtlCol="0">
            <a:spAutoFit/>
          </a:bodyPr>
          <a:lstStyle/>
          <a:p>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ケアプラン作成時点では想定していなかった（抜け漏れに</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気付いた）箇所については、</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cs typeface="Meiryo UI" panose="020B0604030504040204" pitchFamily="50" charset="-128"/>
              </a:rPr>
              <a:t>その支援の概要、必要性、アセスメント</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モニタリングで捉えるべき項目を読み込みましょう。</a:t>
            </a:r>
            <a:endParaRPr kumimoji="1"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9640CED9-C9C6-4267-BA34-B58EF337BF72}"/>
              </a:ext>
            </a:extLst>
          </p:cNvPr>
          <p:cNvSpPr txBox="1"/>
          <p:nvPr/>
        </p:nvSpPr>
        <p:spPr>
          <a:xfrm>
            <a:off x="1208584" y="3272960"/>
            <a:ext cx="8424366" cy="369332"/>
          </a:xfrm>
          <a:prstGeom prst="rect">
            <a:avLst/>
          </a:prstGeom>
          <a:noFill/>
        </p:spPr>
        <p:txBody>
          <a:bodyPr wrap="square" rtlCol="0">
            <a:spAutoFit/>
          </a:bodyPr>
          <a:lstStyle/>
          <a:p>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「想定される支援内容」は、本人や世帯の状況に合わせて具体化（個別化）が必要です。</a:t>
            </a:r>
            <a:endParaRPr kumimoji="1"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a:extLst>
              <a:ext uri="{FF2B5EF4-FFF2-40B4-BE49-F238E27FC236}">
                <a16:creationId xmlns:a16="http://schemas.microsoft.com/office/drawing/2014/main" id="{158137AF-CE28-4D9E-96DB-7B2F8582754C}"/>
              </a:ext>
            </a:extLst>
          </p:cNvPr>
          <p:cNvSpPr txBox="1"/>
          <p:nvPr/>
        </p:nvSpPr>
        <p:spPr>
          <a:xfrm>
            <a:off x="1208584" y="4846059"/>
            <a:ext cx="8424366" cy="646331"/>
          </a:xfrm>
          <a:prstGeom prst="rect">
            <a:avLst/>
          </a:prstGeom>
          <a:noFill/>
        </p:spPr>
        <p:txBody>
          <a:bodyPr wrap="square" rtlCol="0">
            <a:spAutoFit/>
          </a:bodyPr>
          <a:lstStyle/>
          <a:p>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基本ケアは生活の継続を支える基盤であり、幅広い項目を含みます。そのため事例ごとに重要性が高い項目に着目して掘り下げましょう。</a:t>
            </a:r>
            <a:endParaRPr kumimoji="1"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四角形: 角を丸くする 4">
            <a:extLst>
              <a:ext uri="{FF2B5EF4-FFF2-40B4-BE49-F238E27FC236}">
                <a16:creationId xmlns:a16="http://schemas.microsoft.com/office/drawing/2014/main" id="{6487AE3B-FDDE-421E-9966-014752F6ED31}"/>
              </a:ext>
            </a:extLst>
          </p:cNvPr>
          <p:cNvSpPr/>
          <p:nvPr/>
        </p:nvSpPr>
        <p:spPr bwMode="auto">
          <a:xfrm>
            <a:off x="524317" y="1031376"/>
            <a:ext cx="8173099" cy="563364"/>
          </a:xfrm>
          <a:prstGeom prst="roundRect">
            <a:avLst>
              <a:gd name="adj" fmla="val 9904"/>
            </a:avLst>
          </a:prstGeom>
          <a:solidFill>
            <a:srgbClr val="0075B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r>
              <a:rPr lang="ja-JP" altLang="en-US" sz="1800" b="1" dirty="0">
                <a:latin typeface="Meiryo UI" panose="020B0604030504040204" pitchFamily="50" charset="-128"/>
                <a:ea typeface="Meiryo UI" panose="020B0604030504040204" pitchFamily="50" charset="-128"/>
              </a:rPr>
              <a:t>　</a:t>
            </a:r>
            <a:r>
              <a:rPr lang="ja-JP" altLang="en-US" sz="1800" b="1" dirty="0">
                <a:solidFill>
                  <a:schemeClr val="bg1"/>
                </a:solidFill>
                <a:latin typeface="Meiryo UI" panose="020B0604030504040204" pitchFamily="50" charset="-128"/>
                <a:ea typeface="Meiryo UI" panose="020B0604030504040204" pitchFamily="50" charset="-128"/>
              </a:rPr>
              <a:t>ケアプラン作成時点での抜け漏れに気づいた支援内容を理解する</a:t>
            </a:r>
            <a:endParaRPr kumimoji="1" lang="ja-JP" altLang="en-US" sz="1800" b="1" dirty="0">
              <a:solidFill>
                <a:schemeClr val="bg1"/>
              </a:solidFill>
              <a:latin typeface="Meiryo UI" panose="020B0604030504040204" pitchFamily="50" charset="-128"/>
              <a:ea typeface="Meiryo UI" panose="020B0604030504040204" pitchFamily="50" charset="-128"/>
            </a:endParaRPr>
          </a:p>
        </p:txBody>
      </p:sp>
      <p:sp>
        <p:nvSpPr>
          <p:cNvPr id="13" name="四角形: 角を丸くする 4">
            <a:extLst>
              <a:ext uri="{FF2B5EF4-FFF2-40B4-BE49-F238E27FC236}">
                <a16:creationId xmlns:a16="http://schemas.microsoft.com/office/drawing/2014/main" id="{6487AE3B-FDDE-421E-9966-014752F6ED31}"/>
              </a:ext>
            </a:extLst>
          </p:cNvPr>
          <p:cNvSpPr/>
          <p:nvPr/>
        </p:nvSpPr>
        <p:spPr bwMode="auto">
          <a:xfrm>
            <a:off x="524317" y="2692564"/>
            <a:ext cx="8173099" cy="563364"/>
          </a:xfrm>
          <a:prstGeom prst="roundRect">
            <a:avLst>
              <a:gd name="adj" fmla="val 9904"/>
            </a:avLst>
          </a:prstGeom>
          <a:solidFill>
            <a:srgbClr val="0075B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r>
              <a:rPr lang="ja-JP" altLang="en-US" sz="1800" b="1" dirty="0">
                <a:latin typeface="Meiryo UI" panose="020B0604030504040204" pitchFamily="50" charset="-128"/>
                <a:ea typeface="Meiryo UI" panose="020B0604030504040204" pitchFamily="50" charset="-128"/>
              </a:rPr>
              <a:t>　</a:t>
            </a:r>
            <a:r>
              <a:rPr lang="ja-JP" altLang="en-US" b="1" dirty="0">
                <a:solidFill>
                  <a:schemeClr val="bg1"/>
                </a:solidFill>
                <a:latin typeface="Meiryo UI" panose="020B0604030504040204" pitchFamily="50" charset="-128"/>
                <a:ea typeface="Meiryo UI" panose="020B0604030504040204" pitchFamily="50" charset="-128"/>
              </a:rPr>
              <a:t>アセスメント／モニタリングを通じて「想定される支援内容」を具体化する</a:t>
            </a:r>
            <a:endParaRPr kumimoji="1" lang="ja-JP" altLang="en-US" sz="1800" b="1" dirty="0">
              <a:solidFill>
                <a:schemeClr val="bg1"/>
              </a:solidFill>
              <a:latin typeface="Meiryo UI" panose="020B0604030504040204" pitchFamily="50" charset="-128"/>
              <a:ea typeface="Meiryo UI" panose="020B0604030504040204" pitchFamily="50" charset="-128"/>
            </a:endParaRPr>
          </a:p>
        </p:txBody>
      </p:sp>
      <p:sp>
        <p:nvSpPr>
          <p:cNvPr id="14" name="四角形: 角を丸くする 4">
            <a:extLst>
              <a:ext uri="{FF2B5EF4-FFF2-40B4-BE49-F238E27FC236}">
                <a16:creationId xmlns:a16="http://schemas.microsoft.com/office/drawing/2014/main" id="{6487AE3B-FDDE-421E-9966-014752F6ED31}"/>
              </a:ext>
            </a:extLst>
          </p:cNvPr>
          <p:cNvSpPr/>
          <p:nvPr/>
        </p:nvSpPr>
        <p:spPr bwMode="auto">
          <a:xfrm>
            <a:off x="524317" y="4277472"/>
            <a:ext cx="8173099" cy="563364"/>
          </a:xfrm>
          <a:prstGeom prst="roundRect">
            <a:avLst>
              <a:gd name="adj" fmla="val 9904"/>
            </a:avLst>
          </a:prstGeom>
          <a:solidFill>
            <a:srgbClr val="0075B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defTabSz="914400" fontAlgn="base">
              <a:spcBef>
                <a:spcPct val="0"/>
              </a:spcBef>
              <a:spcAft>
                <a:spcPct val="0"/>
              </a:spcAft>
            </a:pPr>
            <a:r>
              <a:rPr lang="ja-JP" altLang="en-US" sz="1800" b="1" dirty="0">
                <a:latin typeface="Meiryo UI" panose="020B0604030504040204" pitchFamily="50" charset="-128"/>
                <a:ea typeface="Meiryo UI" panose="020B0604030504040204" pitchFamily="50" charset="-128"/>
              </a:rPr>
              <a:t>　</a:t>
            </a:r>
            <a:r>
              <a:rPr kumimoji="1" lang="ja-JP" altLang="en-US" b="1" dirty="0">
                <a:solidFill>
                  <a:schemeClr val="bg1"/>
                </a:solidFill>
                <a:latin typeface="Meiryo UI" panose="020B0604030504040204" pitchFamily="50" charset="-128"/>
                <a:ea typeface="Meiryo UI" panose="020B0604030504040204" pitchFamily="50" charset="-128"/>
              </a:rPr>
              <a:t>重要性が高い項目に着目して掘り下げる</a:t>
            </a:r>
          </a:p>
        </p:txBody>
      </p:sp>
      <p:sp>
        <p:nvSpPr>
          <p:cNvPr id="15" name="正方形/長方形 14"/>
          <p:cNvSpPr/>
          <p:nvPr/>
        </p:nvSpPr>
        <p:spPr>
          <a:xfrm>
            <a:off x="9029700" y="0"/>
            <a:ext cx="880118" cy="342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講義</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4507734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本日の研修内容</a:t>
            </a:r>
          </a:p>
        </p:txBody>
      </p:sp>
      <p:sp>
        <p:nvSpPr>
          <p:cNvPr id="3" name="コンテンツ プレースホルダー 2"/>
          <p:cNvSpPr>
            <a:spLocks noGrp="1"/>
          </p:cNvSpPr>
          <p:nvPr>
            <p:ph idx="1"/>
          </p:nvPr>
        </p:nvSpPr>
        <p:spPr/>
        <p:txBody>
          <a:bodyPr/>
          <a:lstStyle/>
          <a:p>
            <a:r>
              <a:rPr lang="ja-JP" altLang="en-US" dirty="0"/>
              <a:t>実践状況の総括</a:t>
            </a:r>
            <a:br>
              <a:rPr lang="en-US" altLang="ja-JP" dirty="0"/>
            </a:br>
            <a:r>
              <a:rPr lang="ja-JP" altLang="en-US" dirty="0"/>
              <a:t>参加者の実践状況の振り返りや、いくつかの取り組み事例の共有を行い、本手法の活用の効果や留意点について考えます。</a:t>
            </a:r>
            <a:endParaRPr lang="en-US" altLang="ja-JP" dirty="0"/>
          </a:p>
          <a:p>
            <a:r>
              <a:rPr lang="ja-JP" altLang="en-US" dirty="0"/>
              <a:t>自己評価・振り返り</a:t>
            </a:r>
            <a:br>
              <a:rPr lang="en-US" altLang="ja-JP" dirty="0"/>
            </a:br>
            <a:r>
              <a:rPr lang="ja-JP" altLang="en-US" dirty="0"/>
              <a:t>研修を総括して、今後の実践で行いたいことを表明します（事前に記入した「現場実践③振り返りシート」と「今後の実践宣言シート」をもとに、考えを深めます）。</a:t>
            </a:r>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109</a:t>
            </a:fld>
            <a:endParaRPr kumimoji="1" lang="ja-JP" altLang="en-US" dirty="0"/>
          </a:p>
        </p:txBody>
      </p:sp>
      <p:sp>
        <p:nvSpPr>
          <p:cNvPr id="7" name="テキスト ボックス 6">
            <a:extLst>
              <a:ext uri="{FF2B5EF4-FFF2-40B4-BE49-F238E27FC236}">
                <a16:creationId xmlns:a16="http://schemas.microsoft.com/office/drawing/2014/main" id="{5D3C948F-93D3-414A-B994-3FBCF2667E46}"/>
              </a:ext>
            </a:extLst>
          </p:cNvPr>
          <p:cNvSpPr txBox="1"/>
          <p:nvPr/>
        </p:nvSpPr>
        <p:spPr>
          <a:xfrm>
            <a:off x="375730" y="3397102"/>
            <a:ext cx="8863520" cy="1631216"/>
          </a:xfrm>
          <a:prstGeom prst="rect">
            <a:avLst/>
          </a:prstGeom>
          <a:solidFill>
            <a:srgbClr val="FDD9CE"/>
          </a:solidFill>
          <a:ln w="28575">
            <a:solidFill>
              <a:srgbClr val="F48573"/>
            </a:solidFill>
            <a:prstDash val="solid"/>
          </a:ln>
        </p:spPr>
        <p:txBody>
          <a:bodyPr wrap="square" rtlCol="0">
            <a:spAutoFit/>
          </a:bodyPr>
          <a:lstStyle/>
          <a:p>
            <a:r>
              <a:rPr kumimoji="1" lang="ja-JP" altLang="en-US" u="sng" dirty="0">
                <a:latin typeface="Meiryo UI" panose="020B0604030504040204" pitchFamily="50" charset="-128"/>
                <a:ea typeface="Meiryo UI" panose="020B0604030504040204" pitchFamily="50" charset="-128"/>
                <a:cs typeface="Meiryo UI" panose="020B0604030504040204" pitchFamily="50" charset="-128"/>
              </a:rPr>
              <a:t>本日の目標</a:t>
            </a:r>
            <a:endParaRPr kumimoji="1" lang="en-US" altLang="ja-JP" u="sng" dirty="0">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自身の実践結果や他の参加者との意見交換を踏まえて、以下の視点で</a:t>
            </a: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今後の実践宣言をする</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a:t>
            </a:r>
            <a:br>
              <a:rPr kumimoji="1" lang="en-US" altLang="ja-JP"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①今回の実践研修で持参した事例について</a:t>
            </a:r>
            <a:br>
              <a:rPr kumimoji="1" lang="en-US" altLang="ja-JP"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②自身の今後のケアマネジメントについて</a:t>
            </a:r>
            <a:br>
              <a:rPr kumimoji="1" lang="en-US" altLang="ja-JP"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③「適切なケアマネジメント手法」の地域での活用などについて</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9029700" y="0"/>
            <a:ext cx="880118" cy="342900"/>
          </a:xfrm>
          <a:prstGeom prst="rect">
            <a:avLst/>
          </a:prstGeom>
          <a:solidFill>
            <a:srgbClr val="F23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進め方</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99696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「適切なケアマネジメント手法」のねらいと概要の確認</a:t>
            </a:r>
            <a:endParaRPr kumimoji="1" lang="ja-JP" altLang="en-US" dirty="0"/>
          </a:p>
        </p:txBody>
      </p:sp>
      <p:sp>
        <p:nvSpPr>
          <p:cNvPr id="3" name="コンテンツ プレースホルダー 2"/>
          <p:cNvSpPr>
            <a:spLocks noGrp="1"/>
          </p:cNvSpPr>
          <p:nvPr>
            <p:ph idx="1"/>
          </p:nvPr>
        </p:nvSpPr>
        <p:spPr/>
        <p:txBody>
          <a:bodyPr/>
          <a:lstStyle/>
          <a:p>
            <a:r>
              <a:rPr lang="ja-JP" altLang="en-US" dirty="0"/>
              <a:t>「適切なケアマネジメント手法」では、「基本ケア」あるいは各「疾患別ケア」において、以下の</a:t>
            </a:r>
            <a:r>
              <a:rPr lang="en-US" altLang="ja-JP" dirty="0"/>
              <a:t>3</a:t>
            </a:r>
            <a:r>
              <a:rPr lang="ja-JP" altLang="en-US" dirty="0"/>
              <a:t>項目を整理しています。</a:t>
            </a:r>
            <a:endParaRPr lang="en-US" altLang="ja-JP" dirty="0"/>
          </a:p>
          <a:p>
            <a:pPr marL="800100" lvl="1" indent="-342900">
              <a:buClrTx/>
              <a:buFont typeface="+mj-ea"/>
              <a:buAutoNum type="circleNumDbPlain"/>
            </a:pPr>
            <a:r>
              <a:rPr lang="ja-JP" altLang="en-US" b="1" u="sng" dirty="0"/>
              <a:t>想定される支援内容</a:t>
            </a:r>
            <a:endParaRPr lang="en-US" altLang="ja-JP" b="1" u="sng" dirty="0"/>
          </a:p>
          <a:p>
            <a:pPr marL="800100" lvl="1" indent="-342900">
              <a:spcBef>
                <a:spcPts val="700"/>
              </a:spcBef>
              <a:buClrTx/>
              <a:buFont typeface="+mj-ea"/>
              <a:buAutoNum type="circleNumDbPlain"/>
            </a:pPr>
            <a:r>
              <a:rPr lang="ja-JP" altLang="en-US" b="1" u="sng" dirty="0"/>
              <a:t>支援の概要、必要性</a:t>
            </a:r>
            <a:endParaRPr lang="en-US" altLang="ja-JP" b="1" u="sng" dirty="0"/>
          </a:p>
          <a:p>
            <a:pPr marL="800100" lvl="1" indent="-342900">
              <a:spcBef>
                <a:spcPts val="700"/>
              </a:spcBef>
              <a:buClrTx/>
              <a:buFont typeface="+mj-ea"/>
              <a:buAutoNum type="circleNumDbPlain"/>
            </a:pPr>
            <a:r>
              <a:rPr lang="ja-JP" altLang="en-US" b="1" u="sng" dirty="0"/>
              <a:t>適切な支援内容とするためのアセスメント</a:t>
            </a:r>
            <a:r>
              <a:rPr lang="en-US" altLang="ja-JP" b="1" u="sng" dirty="0"/>
              <a:t>/</a:t>
            </a:r>
            <a:r>
              <a:rPr lang="ja-JP" altLang="en-US" b="1" u="sng" dirty="0"/>
              <a:t>モニタリング項目</a:t>
            </a:r>
            <a:r>
              <a:rPr lang="ja-JP" altLang="en-US" dirty="0"/>
              <a:t>　等</a:t>
            </a:r>
            <a:endParaRPr kumimoji="1" lang="ja-JP" altLang="en-US" dirty="0"/>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11</a:t>
            </a:fld>
            <a:endParaRPr kumimoji="1" lang="ja-JP" altLang="en-US" dirty="0"/>
          </a:p>
        </p:txBody>
      </p:sp>
      <p:sp>
        <p:nvSpPr>
          <p:cNvPr id="5" name="テキスト プレースホルダー 4"/>
          <p:cNvSpPr>
            <a:spLocks noGrp="1"/>
          </p:cNvSpPr>
          <p:nvPr>
            <p:ph type="body" sz="quarter" idx="14"/>
          </p:nvPr>
        </p:nvSpPr>
        <p:spPr>
          <a:xfrm>
            <a:off x="4953000" y="11509"/>
            <a:ext cx="4076700" cy="700882"/>
          </a:xfrm>
        </p:spPr>
        <p:txBody>
          <a:bodyPr/>
          <a:lstStyle/>
          <a:p>
            <a:r>
              <a:rPr lang="ja-JP" altLang="en-US" dirty="0"/>
              <a:t>想定される支援内容からアセスメント</a:t>
            </a:r>
            <a:r>
              <a:rPr lang="en-US" altLang="ja-JP" dirty="0"/>
              <a:t>/</a:t>
            </a:r>
            <a:r>
              <a:rPr lang="ja-JP" altLang="en-US" dirty="0"/>
              <a:t>モニタリング項目がつながっている</a:t>
            </a:r>
            <a:endParaRPr kumimoji="1" lang="ja-JP" altLang="en-US" dirty="0"/>
          </a:p>
        </p:txBody>
      </p:sp>
      <p:grpSp>
        <p:nvGrpSpPr>
          <p:cNvPr id="13" name="グループ化 12"/>
          <p:cNvGrpSpPr/>
          <p:nvPr/>
        </p:nvGrpSpPr>
        <p:grpSpPr>
          <a:xfrm>
            <a:off x="560512" y="2989767"/>
            <a:ext cx="8784976" cy="3045163"/>
            <a:chOff x="574229" y="2780929"/>
            <a:chExt cx="8784976" cy="3045163"/>
          </a:xfrm>
        </p:grpSpPr>
        <p:sp>
          <p:nvSpPr>
            <p:cNvPr id="7" name="四角形: 角を丸くする 4">
              <a:extLst>
                <a:ext uri="{FF2B5EF4-FFF2-40B4-BE49-F238E27FC236}">
                  <a16:creationId xmlns:a16="http://schemas.microsoft.com/office/drawing/2014/main" id="{681B9942-3606-4032-8EDC-16D4B1A32C59}"/>
                </a:ext>
              </a:extLst>
            </p:cNvPr>
            <p:cNvSpPr/>
            <p:nvPr/>
          </p:nvSpPr>
          <p:spPr bwMode="auto">
            <a:xfrm>
              <a:off x="574229" y="2780929"/>
              <a:ext cx="3202596" cy="927757"/>
            </a:xfrm>
            <a:prstGeom prst="roundRect">
              <a:avLst/>
            </a:prstGeom>
            <a:solidFill>
              <a:srgbClr val="F48573"/>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1800" b="1" dirty="0">
                  <a:solidFill>
                    <a:schemeClr val="bg1"/>
                  </a:solidFill>
                  <a:latin typeface="Meiryo UI" panose="020B0604030504040204" pitchFamily="50" charset="-128"/>
                  <a:ea typeface="Meiryo UI" panose="020B0604030504040204" pitchFamily="50" charset="-128"/>
                </a:rPr>
                <a:t>①想定される支援内容</a:t>
              </a:r>
            </a:p>
          </p:txBody>
        </p:sp>
        <p:sp>
          <p:nvSpPr>
            <p:cNvPr id="8" name="四角形: 角を丸くする 5">
              <a:extLst>
                <a:ext uri="{FF2B5EF4-FFF2-40B4-BE49-F238E27FC236}">
                  <a16:creationId xmlns:a16="http://schemas.microsoft.com/office/drawing/2014/main" id="{2A7CA21A-38EF-463D-A7F0-1234F6E30D5C}"/>
                </a:ext>
              </a:extLst>
            </p:cNvPr>
            <p:cNvSpPr/>
            <p:nvPr/>
          </p:nvSpPr>
          <p:spPr bwMode="auto">
            <a:xfrm>
              <a:off x="3886596" y="2780929"/>
              <a:ext cx="5472609" cy="927757"/>
            </a:xfrm>
            <a:prstGeom prst="roundRect">
              <a:avLst>
                <a:gd name="adj" fmla="val 8654"/>
              </a:avLst>
            </a:prstGeom>
            <a:solidFill>
              <a:srgbClr val="FDD9CE"/>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R="0" defTabSz="914400" rtl="0" eaLnBrk="1" fontAlgn="base" latinLnBrk="0" hangingPunct="1">
                <a:lnSpc>
                  <a:spcPct val="100000"/>
                </a:lnSpc>
                <a:spcBef>
                  <a:spcPct val="0"/>
                </a:spcBef>
                <a:spcAft>
                  <a:spcPct val="0"/>
                </a:spcAft>
                <a:buClrTx/>
                <a:buSzTx/>
                <a:tabLst/>
              </a:pPr>
              <a:r>
                <a:rPr lang="ja-JP" altLang="en-US" sz="1600" dirty="0">
                  <a:latin typeface="Meiryo UI" panose="020B0604030504040204" pitchFamily="50" charset="-128"/>
                  <a:ea typeface="Meiryo UI" panose="020B0604030504040204" pitchFamily="50" charset="-128"/>
                </a:rPr>
                <a:t>疾患への医療的なアプローチにとどまらず、本人や家族の疾患への理解促進や、状況が変化した際の体制構築など、ケアマネジメントが果たすべき役割を踏まえたもの</a:t>
              </a:r>
              <a:endParaRPr kumimoji="1" lang="en-US" altLang="ja-JP" sz="1600" dirty="0">
                <a:latin typeface="Meiryo UI" panose="020B0604030504040204" pitchFamily="50" charset="-128"/>
                <a:ea typeface="Meiryo UI" panose="020B0604030504040204" pitchFamily="50" charset="-128"/>
              </a:endParaRPr>
            </a:p>
          </p:txBody>
        </p:sp>
        <p:sp>
          <p:nvSpPr>
            <p:cNvPr id="9" name="四角形: 角を丸くする 6">
              <a:extLst>
                <a:ext uri="{FF2B5EF4-FFF2-40B4-BE49-F238E27FC236}">
                  <a16:creationId xmlns:a16="http://schemas.microsoft.com/office/drawing/2014/main" id="{B9CB2617-FF20-4493-97B7-4D9C4B33CC7B}"/>
                </a:ext>
              </a:extLst>
            </p:cNvPr>
            <p:cNvSpPr/>
            <p:nvPr/>
          </p:nvSpPr>
          <p:spPr bwMode="auto">
            <a:xfrm>
              <a:off x="574229" y="3839632"/>
              <a:ext cx="3202596" cy="927757"/>
            </a:xfrm>
            <a:prstGeom prst="roundRect">
              <a:avLst/>
            </a:prstGeom>
            <a:solidFill>
              <a:srgbClr val="F48573"/>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1800" b="1" dirty="0">
                  <a:solidFill>
                    <a:schemeClr val="bg1"/>
                  </a:solidFill>
                  <a:latin typeface="Meiryo UI" panose="020B0604030504040204" pitchFamily="50" charset="-128"/>
                  <a:ea typeface="Meiryo UI" panose="020B0604030504040204" pitchFamily="50" charset="-128"/>
                </a:rPr>
                <a:t>②支援の概要、必要性</a:t>
              </a:r>
            </a:p>
          </p:txBody>
        </p:sp>
        <p:sp>
          <p:nvSpPr>
            <p:cNvPr id="10" name="四角形: 角を丸くする 7">
              <a:extLst>
                <a:ext uri="{FF2B5EF4-FFF2-40B4-BE49-F238E27FC236}">
                  <a16:creationId xmlns:a16="http://schemas.microsoft.com/office/drawing/2014/main" id="{2860235B-F94D-475C-9226-581150825F72}"/>
                </a:ext>
              </a:extLst>
            </p:cNvPr>
            <p:cNvSpPr/>
            <p:nvPr/>
          </p:nvSpPr>
          <p:spPr bwMode="auto">
            <a:xfrm>
              <a:off x="574229" y="4898335"/>
              <a:ext cx="3202596" cy="927757"/>
            </a:xfrm>
            <a:prstGeom prst="roundRect">
              <a:avLst/>
            </a:prstGeom>
            <a:solidFill>
              <a:srgbClr val="F48573"/>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1800" b="1" dirty="0">
                  <a:solidFill>
                    <a:schemeClr val="bg1"/>
                  </a:solidFill>
                  <a:latin typeface="Meiryo UI" panose="020B0604030504040204" pitchFamily="50" charset="-128"/>
                  <a:ea typeface="Meiryo UI" panose="020B0604030504040204" pitchFamily="50" charset="-128"/>
                </a:rPr>
                <a:t>③適切な支援内容とするための</a:t>
              </a:r>
              <a:endParaRPr kumimoji="1" lang="en-US" altLang="ja-JP" sz="1800" b="1" dirty="0">
                <a:solidFill>
                  <a:schemeClr val="bg1"/>
                </a:solidFill>
                <a:latin typeface="Meiryo UI" panose="020B0604030504040204" pitchFamily="50" charset="-128"/>
                <a:ea typeface="Meiryo UI" panose="020B0604030504040204"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lang="ja-JP" altLang="en-US" sz="1800" b="1" dirty="0">
                  <a:solidFill>
                    <a:schemeClr val="bg1"/>
                  </a:solidFill>
                  <a:latin typeface="Meiryo UI" panose="020B0604030504040204" pitchFamily="50" charset="-128"/>
                  <a:ea typeface="Meiryo UI" panose="020B0604030504040204" pitchFamily="50" charset="-128"/>
                </a:rPr>
                <a:t>アセスメント</a:t>
              </a:r>
              <a:r>
                <a:rPr lang="en-US" altLang="ja-JP" sz="1800" b="1" dirty="0">
                  <a:solidFill>
                    <a:schemeClr val="bg1"/>
                  </a:solidFill>
                  <a:latin typeface="Meiryo UI" panose="020B0604030504040204" pitchFamily="50" charset="-128"/>
                  <a:ea typeface="Meiryo UI" panose="020B0604030504040204" pitchFamily="50" charset="-128"/>
                </a:rPr>
                <a:t>/</a:t>
              </a:r>
              <a:r>
                <a:rPr lang="ja-JP" altLang="en-US" sz="1800" b="1" dirty="0">
                  <a:solidFill>
                    <a:schemeClr val="bg1"/>
                  </a:solidFill>
                  <a:latin typeface="Meiryo UI" panose="020B0604030504040204" pitchFamily="50" charset="-128"/>
                  <a:ea typeface="Meiryo UI" panose="020B0604030504040204" pitchFamily="50" charset="-128"/>
                </a:rPr>
                <a:t>モニタリング項目</a:t>
              </a:r>
              <a:endParaRPr kumimoji="1" lang="ja-JP" altLang="en-US" sz="1800" b="1" dirty="0">
                <a:solidFill>
                  <a:schemeClr val="bg1"/>
                </a:solidFill>
                <a:latin typeface="Meiryo UI" panose="020B0604030504040204" pitchFamily="50" charset="-128"/>
                <a:ea typeface="Meiryo UI" panose="020B0604030504040204" pitchFamily="50" charset="-128"/>
              </a:endParaRPr>
            </a:p>
          </p:txBody>
        </p:sp>
        <p:sp>
          <p:nvSpPr>
            <p:cNvPr id="11" name="四角形: 角を丸くする 8">
              <a:extLst>
                <a:ext uri="{FF2B5EF4-FFF2-40B4-BE49-F238E27FC236}">
                  <a16:creationId xmlns:a16="http://schemas.microsoft.com/office/drawing/2014/main" id="{1714DBFD-4E55-49CC-85F0-29490184FEB2}"/>
                </a:ext>
              </a:extLst>
            </p:cNvPr>
            <p:cNvSpPr/>
            <p:nvPr/>
          </p:nvSpPr>
          <p:spPr bwMode="auto">
            <a:xfrm>
              <a:off x="3886596" y="3839632"/>
              <a:ext cx="5472609" cy="927757"/>
            </a:xfrm>
            <a:prstGeom prst="roundRect">
              <a:avLst>
                <a:gd name="adj" fmla="val 8654"/>
              </a:avLst>
            </a:prstGeom>
            <a:solidFill>
              <a:srgbClr val="FDD9CE"/>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r>
                <a:rPr lang="ja-JP" altLang="en-US" sz="1600" dirty="0">
                  <a:latin typeface="Meiryo UI" panose="020B0604030504040204" pitchFamily="50" charset="-128"/>
                  <a:ea typeface="Meiryo UI" panose="020B0604030504040204" pitchFamily="50" charset="-128"/>
                </a:rPr>
                <a:t>どのような支援を、誰が行うか、さらにはその支援がなぜ必要になりうるかを列挙したもの</a:t>
              </a:r>
            </a:p>
          </p:txBody>
        </p:sp>
        <p:sp>
          <p:nvSpPr>
            <p:cNvPr id="12" name="四角形: 角を丸くする 9">
              <a:extLst>
                <a:ext uri="{FF2B5EF4-FFF2-40B4-BE49-F238E27FC236}">
                  <a16:creationId xmlns:a16="http://schemas.microsoft.com/office/drawing/2014/main" id="{A3C876AA-46A1-4D7E-9399-F89B89A3860F}"/>
                </a:ext>
              </a:extLst>
            </p:cNvPr>
            <p:cNvSpPr/>
            <p:nvPr/>
          </p:nvSpPr>
          <p:spPr bwMode="auto">
            <a:xfrm>
              <a:off x="3886596" y="4898334"/>
              <a:ext cx="5472609" cy="927757"/>
            </a:xfrm>
            <a:prstGeom prst="roundRect">
              <a:avLst>
                <a:gd name="adj" fmla="val 8654"/>
              </a:avLst>
            </a:prstGeom>
            <a:solidFill>
              <a:srgbClr val="FDD9CE"/>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r>
                <a:rPr lang="ja-JP" altLang="en-US" sz="1600" dirty="0">
                  <a:latin typeface="Meiryo UI" panose="020B0604030504040204" pitchFamily="50" charset="-128"/>
                  <a:ea typeface="Meiryo UI" panose="020B0604030504040204" pitchFamily="50" charset="-128"/>
                </a:rPr>
                <a:t>想定される支援内容ごとに、その必要性や妥当性を判断するために確認するべき主なアセスメント</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モニタリング項目、その際に相談すべき専門職を列挙したもの</a:t>
              </a:r>
            </a:p>
          </p:txBody>
        </p:sp>
      </p:grpSp>
      <p:sp>
        <p:nvSpPr>
          <p:cNvPr id="15" name="正方形/長方形 14"/>
          <p:cNvSpPr/>
          <p:nvPr/>
        </p:nvSpPr>
        <p:spPr>
          <a:xfrm>
            <a:off x="9029700" y="0"/>
            <a:ext cx="880118" cy="342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講義</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9605773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現場実践の振り返り</a:t>
            </a:r>
            <a:endParaRPr kumimoji="1" lang="ja-JP" altLang="en-US" dirty="0"/>
          </a:p>
        </p:txBody>
      </p:sp>
    </p:spTree>
    <p:extLst>
      <p:ext uri="{BB962C8B-B14F-4D97-AF65-F5344CB8AC3E}">
        <p14:creationId xmlns:p14="http://schemas.microsoft.com/office/powerpoint/2010/main" val="396344556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現場実践の振り返り</a:t>
            </a:r>
            <a:endParaRPr kumimoji="1" lang="ja-JP" altLang="en-US" dirty="0"/>
          </a:p>
        </p:txBody>
      </p:sp>
      <p:sp>
        <p:nvSpPr>
          <p:cNvPr id="3" name="コンテンツ プレースホルダー 2"/>
          <p:cNvSpPr>
            <a:spLocks noGrp="1"/>
          </p:cNvSpPr>
          <p:nvPr>
            <p:ph idx="1"/>
          </p:nvPr>
        </p:nvSpPr>
        <p:spPr>
          <a:xfrm>
            <a:off x="285749" y="923731"/>
            <a:ext cx="9344025" cy="2033184"/>
          </a:xfrm>
        </p:spPr>
        <p:txBody>
          <a:bodyPr>
            <a:normAutofit/>
          </a:bodyPr>
          <a:lstStyle/>
          <a:p>
            <a:r>
              <a:rPr lang="ja-JP" altLang="en-US" dirty="0"/>
              <a:t>実践結果を共有しましょう。</a:t>
            </a:r>
            <a:endParaRPr lang="en-US" altLang="ja-JP" dirty="0"/>
          </a:p>
          <a:p>
            <a:r>
              <a:rPr lang="ja-JP" altLang="en-US" dirty="0"/>
              <a:t>画面共有ができる場合は、</a:t>
            </a:r>
            <a:endParaRPr lang="en-US" altLang="ja-JP" dirty="0"/>
          </a:p>
          <a:p>
            <a:pPr marL="0" indent="0">
              <a:spcBef>
                <a:spcPts val="0"/>
              </a:spcBef>
              <a:buNone/>
            </a:pPr>
            <a:r>
              <a:rPr lang="ja-JP" altLang="en-US" dirty="0"/>
              <a:t>   「現場実践③振り返りシート」を投影しながら話しましょう。</a:t>
            </a:r>
            <a:endParaRPr lang="en-US" altLang="ja-JP" dirty="0"/>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111</a:t>
            </a:fld>
            <a:endParaRPr kumimoji="1" lang="ja-JP" altLang="en-US" dirty="0"/>
          </a:p>
        </p:txBody>
      </p:sp>
      <p:sp>
        <p:nvSpPr>
          <p:cNvPr id="5" name="テキスト プレースホルダー 4"/>
          <p:cNvSpPr>
            <a:spLocks noGrp="1"/>
          </p:cNvSpPr>
          <p:nvPr>
            <p:ph type="body" sz="quarter" idx="14"/>
          </p:nvPr>
        </p:nvSpPr>
        <p:spPr/>
        <p:txBody>
          <a:bodyPr/>
          <a:lstStyle/>
          <a:p>
            <a:r>
              <a:rPr kumimoji="1" lang="ja-JP" altLang="en-US" dirty="0"/>
              <a:t>グループワーク</a:t>
            </a:r>
          </a:p>
        </p:txBody>
      </p:sp>
      <p:grpSp>
        <p:nvGrpSpPr>
          <p:cNvPr id="14" name="グループ化 13"/>
          <p:cNvGrpSpPr/>
          <p:nvPr/>
        </p:nvGrpSpPr>
        <p:grpSpPr>
          <a:xfrm>
            <a:off x="7832950" y="904876"/>
            <a:ext cx="1800000" cy="922020"/>
            <a:chOff x="7981953" y="904876"/>
            <a:chExt cx="1800000" cy="922020"/>
          </a:xfrm>
        </p:grpSpPr>
        <p:sp>
          <p:nvSpPr>
            <p:cNvPr id="15" name="正方形/長方形 14"/>
            <p:cNvSpPr/>
            <p:nvPr/>
          </p:nvSpPr>
          <p:spPr>
            <a:xfrm>
              <a:off x="7981953" y="904876"/>
              <a:ext cx="1800000" cy="922020"/>
            </a:xfrm>
            <a:prstGeom prst="rect">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b="1" dirty="0">
                  <a:solidFill>
                    <a:schemeClr val="bg1"/>
                  </a:solidFill>
                  <a:latin typeface="Meiryo UI" panose="020B0604030504040204" pitchFamily="50" charset="-128"/>
                  <a:ea typeface="Meiryo UI" panose="020B0604030504040204" pitchFamily="50" charset="-128"/>
                </a:rPr>
                <a:t>グループワーク</a:t>
              </a:r>
              <a:endParaRPr kumimoji="1" lang="en-US" altLang="ja-JP" b="1" dirty="0">
                <a:solidFill>
                  <a:schemeClr val="bg1"/>
                </a:solidFill>
                <a:latin typeface="Meiryo UI" panose="020B0604030504040204" pitchFamily="50" charset="-128"/>
                <a:ea typeface="Meiryo UI" panose="020B0604030504040204" pitchFamily="50" charset="-128"/>
              </a:endParaRPr>
            </a:p>
          </p:txBody>
        </p:sp>
        <p:pic>
          <p:nvPicPr>
            <p:cNvPr id="16" name="Picture 4" descr="「時計　イラスト」の画像検索結果">
              <a:extLst>
                <a:ext uri="{FF2B5EF4-FFF2-40B4-BE49-F238E27FC236}">
                  <a16:creationId xmlns:a16="http://schemas.microsoft.com/office/drawing/2014/main" id="{83E163BA-EA23-4ACF-A424-6E545BC8AC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329408" y="1342736"/>
              <a:ext cx="402078" cy="360000"/>
            </a:xfrm>
            <a:prstGeom prst="rect">
              <a:avLst/>
            </a:prstGeom>
            <a:effectLst/>
          </p:spPr>
          <p:style>
            <a:lnRef idx="0">
              <a:schemeClr val="accent2"/>
            </a:lnRef>
            <a:fillRef idx="3">
              <a:schemeClr val="accent2"/>
            </a:fillRef>
            <a:effectRef idx="3">
              <a:schemeClr val="accent2"/>
            </a:effectRef>
            <a:fontRef idx="minor">
              <a:schemeClr val="lt1"/>
            </a:fontRef>
          </p:style>
        </p:pic>
        <p:sp>
          <p:nvSpPr>
            <p:cNvPr id="24" name="正方形/長方形 23"/>
            <p:cNvSpPr/>
            <p:nvPr/>
          </p:nvSpPr>
          <p:spPr>
            <a:xfrm>
              <a:off x="8817342" y="1342736"/>
              <a:ext cx="655402" cy="360000"/>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sz="1400" dirty="0">
                  <a:latin typeface="Meiryo UI" panose="020B0604030504040204" pitchFamily="50" charset="-128"/>
                  <a:ea typeface="Meiryo UI" panose="020B0604030504040204" pitchFamily="50" charset="-128"/>
                </a:rPr>
                <a:t>60</a:t>
              </a:r>
              <a:r>
                <a:rPr kumimoji="1" lang="ja-JP" altLang="en-US" sz="1400" dirty="0">
                  <a:latin typeface="Meiryo UI" panose="020B0604030504040204" pitchFamily="50" charset="-128"/>
                  <a:ea typeface="Meiryo UI" panose="020B0604030504040204" pitchFamily="50" charset="-128"/>
                </a:rPr>
                <a:t>分</a:t>
              </a:r>
              <a:endParaRPr kumimoji="1" lang="en-US" altLang="ja-JP" sz="1400" dirty="0">
                <a:latin typeface="Meiryo UI" panose="020B0604030504040204" pitchFamily="50" charset="-128"/>
                <a:ea typeface="Meiryo UI" panose="020B0604030504040204" pitchFamily="50" charset="-128"/>
              </a:endParaRPr>
            </a:p>
          </p:txBody>
        </p:sp>
      </p:grpSp>
      <p:sp>
        <p:nvSpPr>
          <p:cNvPr id="19" name="テキスト ボックス 18"/>
          <p:cNvSpPr txBox="1"/>
          <p:nvPr/>
        </p:nvSpPr>
        <p:spPr>
          <a:xfrm>
            <a:off x="639980" y="2492701"/>
            <a:ext cx="1274545" cy="369332"/>
          </a:xfrm>
          <a:prstGeom prst="rect">
            <a:avLst/>
          </a:prstGeom>
          <a:noFill/>
        </p:spPr>
        <p:txBody>
          <a:bodyPr wrap="square" rtlCol="0">
            <a:spAutoFit/>
          </a:bodyPr>
          <a:lstStyle/>
          <a:p>
            <a:r>
              <a:rPr kumimoji="1" lang="ja-JP" altLang="en-US" b="1" dirty="0">
                <a:solidFill>
                  <a:srgbClr val="FF6600"/>
                </a:solidFill>
                <a:latin typeface="Meiryo UI" panose="020B0604030504040204" pitchFamily="50" charset="-128"/>
                <a:ea typeface="Meiryo UI" panose="020B0604030504040204" pitchFamily="50" charset="-128"/>
              </a:rPr>
              <a:t>共有の流れ</a:t>
            </a:r>
          </a:p>
        </p:txBody>
      </p:sp>
      <p:sp>
        <p:nvSpPr>
          <p:cNvPr id="20" name="四角形: 角を丸くする 14">
            <a:extLst>
              <a:ext uri="{FF2B5EF4-FFF2-40B4-BE49-F238E27FC236}">
                <a16:creationId xmlns:a16="http://schemas.microsoft.com/office/drawing/2014/main" id="{FA8E9DAD-B3EA-4B39-8D54-7FB552A5299B}"/>
              </a:ext>
            </a:extLst>
          </p:cNvPr>
          <p:cNvSpPr/>
          <p:nvPr/>
        </p:nvSpPr>
        <p:spPr>
          <a:xfrm>
            <a:off x="571226" y="2945406"/>
            <a:ext cx="6138855" cy="3399976"/>
          </a:xfrm>
          <a:prstGeom prst="roundRect">
            <a:avLst>
              <a:gd name="adj" fmla="val 4575"/>
            </a:avLst>
          </a:prstGeom>
          <a:solidFill>
            <a:schemeClr val="accent2">
              <a:lumMod val="20000"/>
              <a:lumOff val="80000"/>
            </a:schemeClr>
          </a:solidFill>
          <a:ln>
            <a:noFill/>
            <a:prstDash val="dash"/>
          </a:ln>
        </p:spPr>
        <p:txBody>
          <a:bodyPr wrap="square" rtlCol="0" anchor="ctr">
            <a:noAutofit/>
          </a:bodyP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フローチャート: 抜出し 20">
            <a:extLst>
              <a:ext uri="{FF2B5EF4-FFF2-40B4-BE49-F238E27FC236}">
                <a16:creationId xmlns:a16="http://schemas.microsoft.com/office/drawing/2014/main" id="{15C45B9F-A1F0-4FCF-98A5-63CC5A5032E6}"/>
              </a:ext>
            </a:extLst>
          </p:cNvPr>
          <p:cNvSpPr/>
          <p:nvPr/>
        </p:nvSpPr>
        <p:spPr>
          <a:xfrm rot="10800000">
            <a:off x="2180093" y="4542267"/>
            <a:ext cx="981523" cy="138843"/>
          </a:xfrm>
          <a:prstGeom prst="flowChartExtract">
            <a:avLst/>
          </a:prstGeom>
          <a:solidFill>
            <a:schemeClr val="bg1">
              <a:lumMod val="65000"/>
            </a:schemeClr>
          </a:solidFill>
          <a:ln>
            <a:noFill/>
          </a:ln>
        </p:spPr>
        <p:style>
          <a:lnRef idx="1">
            <a:schemeClr val="dk1"/>
          </a:lnRef>
          <a:fillRef idx="2">
            <a:schemeClr val="dk1"/>
          </a:fillRef>
          <a:effectRef idx="1">
            <a:schemeClr val="dk1"/>
          </a:effectRef>
          <a:fontRef idx="minor">
            <a:schemeClr val="dk1"/>
          </a:fontRef>
        </p:style>
        <p:txBody>
          <a:bodyPr wrap="square" rtlCol="0" anchor="ctr">
            <a:noAutofit/>
          </a:bodyP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四角形: 角を丸くする 8">
            <a:extLst>
              <a:ext uri="{FF2B5EF4-FFF2-40B4-BE49-F238E27FC236}">
                <a16:creationId xmlns:a16="http://schemas.microsoft.com/office/drawing/2014/main" id="{D29AA430-CBA4-41DD-AFF5-B5F1747B45FB}"/>
              </a:ext>
            </a:extLst>
          </p:cNvPr>
          <p:cNvSpPr/>
          <p:nvPr/>
        </p:nvSpPr>
        <p:spPr>
          <a:xfrm>
            <a:off x="4839949" y="3072062"/>
            <a:ext cx="1713600" cy="1393200"/>
          </a:xfrm>
          <a:prstGeom prst="roundRect">
            <a:avLst>
              <a:gd name="adj" fmla="val 9467"/>
            </a:avLst>
          </a:prstGeom>
          <a:solidFill>
            <a:schemeClr val="accent2">
              <a:lumMod val="40000"/>
              <a:lumOff val="60000"/>
            </a:schemeClr>
          </a:solidFill>
          <a:ln w="28575">
            <a:solidFill>
              <a:srgbClr val="FF6600"/>
            </a:solidFill>
          </a:ln>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発表時間の目安</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人：</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分</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四角形: 角を丸くする 8">
            <a:extLst>
              <a:ext uri="{FF2B5EF4-FFF2-40B4-BE49-F238E27FC236}">
                <a16:creationId xmlns:a16="http://schemas.microsoft.com/office/drawing/2014/main" id="{D29AA430-CBA4-41DD-AFF5-B5F1747B45FB}"/>
              </a:ext>
            </a:extLst>
          </p:cNvPr>
          <p:cNvSpPr/>
          <p:nvPr/>
        </p:nvSpPr>
        <p:spPr>
          <a:xfrm>
            <a:off x="4839949" y="4745979"/>
            <a:ext cx="1713600" cy="1393200"/>
          </a:xfrm>
          <a:prstGeom prst="roundRect">
            <a:avLst>
              <a:gd name="adj" fmla="val 9467"/>
            </a:avLst>
          </a:prstGeom>
          <a:solidFill>
            <a:schemeClr val="accent2">
              <a:lumMod val="40000"/>
              <a:lumOff val="60000"/>
            </a:schemeClr>
          </a:solidFill>
          <a:ln w="28575">
            <a:solidFill>
              <a:srgbClr val="FF6600"/>
            </a:solidFill>
          </a:ln>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発表時間の目安</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人：</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分</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1933576" y="2494166"/>
            <a:ext cx="3216648" cy="338554"/>
          </a:xfrm>
          <a:prstGeom prst="rect">
            <a:avLst/>
          </a:prstGeom>
          <a:solidFill>
            <a:srgbClr val="FF6600"/>
          </a:solidFill>
        </p:spPr>
        <p:txBody>
          <a:bodyPr wrap="square" rtlCol="0">
            <a:spAutoFit/>
          </a:bodyPr>
          <a:lstStyle/>
          <a:p>
            <a:pPr algn="ctr"/>
            <a:r>
              <a:rPr kumimoji="1" lang="en-US" altLang="ja-JP" sz="1600" b="1" dirty="0">
                <a:solidFill>
                  <a:schemeClr val="bg1"/>
                </a:solidFill>
                <a:latin typeface="Meiryo UI" panose="020B0604030504040204" pitchFamily="50" charset="-128"/>
                <a:ea typeface="Meiryo UI" panose="020B0604030504040204" pitchFamily="50" charset="-128"/>
              </a:rPr>
              <a:t>1</a:t>
            </a:r>
            <a:r>
              <a:rPr kumimoji="1" lang="ja-JP" altLang="en-US" sz="1600" b="1" dirty="0">
                <a:solidFill>
                  <a:schemeClr val="bg1"/>
                </a:solidFill>
                <a:latin typeface="Meiryo UI" panose="020B0604030504040204" pitchFamily="50" charset="-128"/>
                <a:ea typeface="Meiryo UI" panose="020B0604030504040204" pitchFamily="50" charset="-128"/>
              </a:rPr>
              <a:t>人あたりの持ち時間：</a:t>
            </a:r>
            <a:r>
              <a:rPr kumimoji="1" lang="en-US" altLang="ja-JP" sz="1600" b="1" dirty="0">
                <a:solidFill>
                  <a:schemeClr val="bg1"/>
                </a:solidFill>
                <a:latin typeface="Meiryo UI" panose="020B0604030504040204" pitchFamily="50" charset="-128"/>
                <a:ea typeface="Meiryo UI" panose="020B0604030504040204" pitchFamily="50" charset="-128"/>
              </a:rPr>
              <a:t>10</a:t>
            </a:r>
            <a:r>
              <a:rPr kumimoji="1" lang="ja-JP" altLang="en-US" sz="1600" b="1" dirty="0">
                <a:solidFill>
                  <a:schemeClr val="bg1"/>
                </a:solidFill>
                <a:latin typeface="Meiryo UI" panose="020B0604030504040204" pitchFamily="50" charset="-128"/>
                <a:ea typeface="Meiryo UI" panose="020B0604030504040204" pitchFamily="50" charset="-128"/>
              </a:rPr>
              <a:t>～</a:t>
            </a:r>
            <a:r>
              <a:rPr kumimoji="1" lang="en-US" altLang="ja-JP" sz="1600" b="1" dirty="0">
                <a:solidFill>
                  <a:schemeClr val="bg1"/>
                </a:solidFill>
                <a:latin typeface="Meiryo UI" panose="020B0604030504040204" pitchFamily="50" charset="-128"/>
                <a:ea typeface="Meiryo UI" panose="020B0604030504040204" pitchFamily="50" charset="-128"/>
              </a:rPr>
              <a:t>15</a:t>
            </a:r>
            <a:r>
              <a:rPr kumimoji="1" lang="ja-JP" altLang="en-US" sz="1600" b="1" dirty="0">
                <a:solidFill>
                  <a:schemeClr val="bg1"/>
                </a:solidFill>
                <a:latin typeface="Meiryo UI" panose="020B0604030504040204" pitchFamily="50" charset="-128"/>
                <a:ea typeface="Meiryo UI" panose="020B0604030504040204" pitchFamily="50" charset="-128"/>
              </a:rPr>
              <a:t>分</a:t>
            </a:r>
          </a:p>
        </p:txBody>
      </p:sp>
      <p:sp>
        <p:nvSpPr>
          <p:cNvPr id="35" name="テキスト ボックス 34">
            <a:extLst>
              <a:ext uri="{FF2B5EF4-FFF2-40B4-BE49-F238E27FC236}">
                <a16:creationId xmlns:a16="http://schemas.microsoft.com/office/drawing/2014/main" id="{93B2993B-FB10-4D0C-A092-F55E983CE95C}"/>
              </a:ext>
            </a:extLst>
          </p:cNvPr>
          <p:cNvSpPr txBox="1"/>
          <p:nvPr/>
        </p:nvSpPr>
        <p:spPr>
          <a:xfrm>
            <a:off x="5168152" y="2549116"/>
            <a:ext cx="4299420" cy="307777"/>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繰り返し（</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グループの人数によって調整してください）</a:t>
            </a:r>
          </a:p>
        </p:txBody>
      </p:sp>
      <p:grpSp>
        <p:nvGrpSpPr>
          <p:cNvPr id="36" name="グループ化 35"/>
          <p:cNvGrpSpPr/>
          <p:nvPr/>
        </p:nvGrpSpPr>
        <p:grpSpPr>
          <a:xfrm>
            <a:off x="6861867" y="3147233"/>
            <a:ext cx="2752781" cy="2894920"/>
            <a:chOff x="6948240" y="2770717"/>
            <a:chExt cx="2752781" cy="2894920"/>
          </a:xfrm>
        </p:grpSpPr>
        <p:sp>
          <p:nvSpPr>
            <p:cNvPr id="37" name="四角形: 角を丸くする 8">
              <a:extLst>
                <a:ext uri="{FF2B5EF4-FFF2-40B4-BE49-F238E27FC236}">
                  <a16:creationId xmlns:a16="http://schemas.microsoft.com/office/drawing/2014/main" id="{D29AA430-CBA4-41DD-AFF5-B5F1747B45FB}"/>
                </a:ext>
              </a:extLst>
            </p:cNvPr>
            <p:cNvSpPr/>
            <p:nvPr/>
          </p:nvSpPr>
          <p:spPr>
            <a:xfrm>
              <a:off x="6948240" y="4004894"/>
              <a:ext cx="2752781" cy="1660743"/>
            </a:xfrm>
            <a:prstGeom prst="roundRect">
              <a:avLst>
                <a:gd name="adj" fmla="val 9467"/>
              </a:avLst>
            </a:prstGeom>
            <a:noFill/>
            <a:ln w="19050">
              <a:solidFill>
                <a:srgbClr val="004831"/>
              </a:solidFill>
              <a:prstDash val="sysDot"/>
            </a:ln>
          </p:spPr>
          <p:style>
            <a:lnRef idx="2">
              <a:schemeClr val="accent2"/>
            </a:lnRef>
            <a:fillRef idx="1">
              <a:schemeClr val="lt1"/>
            </a:fillRef>
            <a:effectRef idx="0">
              <a:schemeClr val="accent2"/>
            </a:effectRef>
            <a:fontRef idx="minor">
              <a:schemeClr val="dk1"/>
            </a:fontRef>
          </p:style>
          <p:txBody>
            <a:bodyPr wrap="square" rtlCol="0" anchor="ctr">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時間配分の目安</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発表人数</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buFont typeface="Arial" panose="020B0604020202020204" pitchFamily="34" charset="0"/>
                <a:buChar char="•"/>
              </a:pP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人の場合：</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人あたり合計</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分</a:t>
              </a:r>
              <a:b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（共有</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分、意見交換</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分）</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buFont typeface="Arial" panose="020B0604020202020204" pitchFamily="34" charset="0"/>
                <a:buChar char="•"/>
              </a:pP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人の場合：</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 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人あたり合計</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分</a:t>
              </a:r>
              <a:b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（共有</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分、意見交換</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分）</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buFont typeface="Arial" panose="020B0604020202020204" pitchFamily="34" charset="0"/>
                <a:buChar char="•"/>
              </a:pP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人の場合：</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 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人あたり合計</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分</a:t>
              </a:r>
              <a:b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（共有</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分、意見交換</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分）</a:t>
              </a:r>
            </a:p>
          </p:txBody>
        </p:sp>
        <p:pic>
          <p:nvPicPr>
            <p:cNvPr id="38" name="図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2752" y="2770717"/>
              <a:ext cx="1663756" cy="1066949"/>
            </a:xfrm>
            <a:prstGeom prst="rect">
              <a:avLst/>
            </a:prstGeom>
          </p:spPr>
        </p:pic>
      </p:grpSp>
      <p:sp>
        <p:nvSpPr>
          <p:cNvPr id="39" name="四角形: 角を丸くする 8">
            <a:extLst>
              <a:ext uri="{FF2B5EF4-FFF2-40B4-BE49-F238E27FC236}">
                <a16:creationId xmlns:a16="http://schemas.microsoft.com/office/drawing/2014/main" id="{D29AA430-CBA4-41DD-AFF5-B5F1747B45FB}"/>
              </a:ext>
            </a:extLst>
          </p:cNvPr>
          <p:cNvSpPr/>
          <p:nvPr/>
        </p:nvSpPr>
        <p:spPr>
          <a:xfrm>
            <a:off x="691456" y="3072062"/>
            <a:ext cx="3958796" cy="1393200"/>
          </a:xfrm>
          <a:prstGeom prst="roundRect">
            <a:avLst>
              <a:gd name="adj" fmla="val 9975"/>
            </a:avLst>
          </a:prstGeom>
          <a:solidFill>
            <a:schemeClr val="bg1"/>
          </a:solidFill>
          <a:ln w="28575">
            <a:solidFill>
              <a:srgbClr val="FF6600"/>
            </a:solidFill>
          </a:ln>
        </p:spPr>
        <p:style>
          <a:lnRef idx="1">
            <a:schemeClr val="accent4"/>
          </a:lnRef>
          <a:fillRef idx="2">
            <a:schemeClr val="accent4"/>
          </a:fillRef>
          <a:effectRef idx="1">
            <a:schemeClr val="accent4"/>
          </a:effectRef>
          <a:fontRef idx="minor">
            <a:schemeClr val="dk1"/>
          </a:fontRef>
        </p:style>
        <p:txBody>
          <a:bodyPr rtlCol="0" anchor="ct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実践結果の共有</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実践した支援内容の項目番号</a:t>
            </a:r>
          </a:p>
          <a:p>
            <a:pPr marL="177800" indent="-17780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実践結果の発表</a:t>
            </a:r>
          </a:p>
        </p:txBody>
      </p:sp>
      <p:sp>
        <p:nvSpPr>
          <p:cNvPr id="40" name="四角形: 角を丸くする 10">
            <a:extLst>
              <a:ext uri="{FF2B5EF4-FFF2-40B4-BE49-F238E27FC236}">
                <a16:creationId xmlns:a16="http://schemas.microsoft.com/office/drawing/2014/main" id="{C115CD7C-D430-4270-B858-623E2CAC2514}"/>
              </a:ext>
            </a:extLst>
          </p:cNvPr>
          <p:cNvSpPr/>
          <p:nvPr/>
        </p:nvSpPr>
        <p:spPr>
          <a:xfrm>
            <a:off x="691456" y="4745979"/>
            <a:ext cx="3958796" cy="1391866"/>
          </a:xfrm>
          <a:prstGeom prst="roundRect">
            <a:avLst>
              <a:gd name="adj" fmla="val 11588"/>
            </a:avLst>
          </a:prstGeom>
          <a:solidFill>
            <a:schemeClr val="bg1"/>
          </a:solidFill>
          <a:ln w="28575">
            <a:solidFill>
              <a:srgbClr val="FF6600"/>
            </a:solidFill>
          </a:ln>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意見交換</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具体的な支援内容の助言</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目標、課題、取り組みたいことに対する</a:t>
            </a:r>
            <a:b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感想・助言</a:t>
            </a:r>
          </a:p>
        </p:txBody>
      </p:sp>
    </p:spTree>
    <p:extLst>
      <p:ext uri="{BB962C8B-B14F-4D97-AF65-F5344CB8AC3E}">
        <p14:creationId xmlns:p14="http://schemas.microsoft.com/office/powerpoint/2010/main" val="138112731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descr="グラフィカル ユーザー インターフェイス, テキスト, アプリケーション, メール&#10;&#10;自動的に生成された説明">
            <a:extLst>
              <a:ext uri="{FF2B5EF4-FFF2-40B4-BE49-F238E27FC236}">
                <a16:creationId xmlns:a16="http://schemas.microsoft.com/office/drawing/2014/main" id="{9668DBC6-DD96-4D3D-9CC7-F158976E9C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4314" y="1403540"/>
            <a:ext cx="3618702" cy="4540108"/>
          </a:xfrm>
          <a:prstGeom prst="rect">
            <a:avLst/>
          </a:prstGeom>
          <a:ln>
            <a:solidFill>
              <a:schemeClr val="bg1">
                <a:lumMod val="85000"/>
              </a:schemeClr>
            </a:solidFill>
          </a:ln>
        </p:spPr>
      </p:pic>
      <p:sp>
        <p:nvSpPr>
          <p:cNvPr id="2" name="タイトル 1"/>
          <p:cNvSpPr>
            <a:spLocks noGrp="1"/>
          </p:cNvSpPr>
          <p:nvPr>
            <p:ph type="title"/>
          </p:nvPr>
        </p:nvSpPr>
        <p:spPr/>
        <p:txBody>
          <a:bodyPr/>
          <a:lstStyle/>
          <a:p>
            <a:r>
              <a:rPr lang="ja-JP" altLang="en-US" dirty="0"/>
              <a:t>現場実践の振り返り</a:t>
            </a:r>
            <a:endParaRPr kumimoji="1" lang="ja-JP" altLang="en-US" dirty="0"/>
          </a:p>
        </p:txBody>
      </p:sp>
      <p:sp>
        <p:nvSpPr>
          <p:cNvPr id="3" name="コンテンツ プレースホルダー 2"/>
          <p:cNvSpPr>
            <a:spLocks noGrp="1"/>
          </p:cNvSpPr>
          <p:nvPr>
            <p:ph idx="1"/>
          </p:nvPr>
        </p:nvSpPr>
        <p:spPr>
          <a:xfrm>
            <a:off x="285749" y="923731"/>
            <a:ext cx="9344025" cy="1286069"/>
          </a:xfrm>
        </p:spPr>
        <p:txBody>
          <a:bodyPr/>
          <a:lstStyle/>
          <a:p>
            <a:r>
              <a:rPr lang="ja-JP" altLang="en-US" dirty="0"/>
              <a:t>個人の発表では、 「現場実践③振り返りシート」 の内容を共有しましょう。</a:t>
            </a:r>
            <a:endParaRPr lang="en-US" altLang="ja-JP" dirty="0"/>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112</a:t>
            </a:fld>
            <a:endParaRPr kumimoji="1" lang="ja-JP" altLang="en-US" dirty="0"/>
          </a:p>
        </p:txBody>
      </p:sp>
      <p:sp>
        <p:nvSpPr>
          <p:cNvPr id="5" name="テキスト プレースホルダー 4"/>
          <p:cNvSpPr>
            <a:spLocks noGrp="1"/>
          </p:cNvSpPr>
          <p:nvPr>
            <p:ph type="body" sz="quarter" idx="14"/>
          </p:nvPr>
        </p:nvSpPr>
        <p:spPr/>
        <p:txBody>
          <a:bodyPr/>
          <a:lstStyle/>
          <a:p>
            <a:r>
              <a:rPr lang="ja-JP" altLang="en-US" dirty="0"/>
              <a:t>現場実践③振り返りシート</a:t>
            </a:r>
            <a:endParaRPr kumimoji="1" lang="ja-JP" altLang="en-US" dirty="0"/>
          </a:p>
        </p:txBody>
      </p:sp>
      <p:sp>
        <p:nvSpPr>
          <p:cNvPr id="8" name="吹き出し: 線 18">
            <a:extLst>
              <a:ext uri="{FF2B5EF4-FFF2-40B4-BE49-F238E27FC236}">
                <a16:creationId xmlns:a16="http://schemas.microsoft.com/office/drawing/2014/main" id="{6B3873AE-B693-4179-B0F6-271CA63855C6}"/>
              </a:ext>
            </a:extLst>
          </p:cNvPr>
          <p:cNvSpPr/>
          <p:nvPr/>
        </p:nvSpPr>
        <p:spPr>
          <a:xfrm>
            <a:off x="977338" y="2309042"/>
            <a:ext cx="3975662" cy="2605485"/>
          </a:xfrm>
          <a:prstGeom prst="borderCallout1">
            <a:avLst>
              <a:gd name="adj1" fmla="val 49936"/>
              <a:gd name="adj2" fmla="val 99846"/>
              <a:gd name="adj3" fmla="val 50383"/>
              <a:gd name="adj4" fmla="val 108034"/>
            </a:avLst>
          </a:prstGeom>
          <a:noFill/>
          <a:ln w="28575">
            <a:solidFill>
              <a:srgbClr val="F04A5A"/>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t"/>
          <a:lstStyle/>
          <a:p>
            <a:pPr>
              <a:spcAft>
                <a:spcPts val="300"/>
              </a:spcAft>
            </a:pPr>
            <a:endParaRPr lang="en-US" altLang="ja-JP"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9" name="四角形: 角を丸くする 21">
            <a:extLst>
              <a:ext uri="{FF2B5EF4-FFF2-40B4-BE49-F238E27FC236}">
                <a16:creationId xmlns:a16="http://schemas.microsoft.com/office/drawing/2014/main" id="{F1031D4A-19E6-453B-BBCC-E5945D1EA5A6}"/>
              </a:ext>
            </a:extLst>
          </p:cNvPr>
          <p:cNvSpPr/>
          <p:nvPr/>
        </p:nvSpPr>
        <p:spPr>
          <a:xfrm>
            <a:off x="5397044" y="3016786"/>
            <a:ext cx="3210206" cy="1075905"/>
          </a:xfrm>
          <a:prstGeom prst="roundRect">
            <a:avLst>
              <a:gd name="adj" fmla="val 11053"/>
            </a:avLst>
          </a:prstGeom>
          <a:solidFill>
            <a:schemeClr val="bg1"/>
          </a:solidFill>
          <a:ln w="9525">
            <a:noFill/>
          </a:ln>
          <a:effectLst/>
        </p:spPr>
        <p:style>
          <a:lnRef idx="1">
            <a:schemeClr val="accent4"/>
          </a:lnRef>
          <a:fillRef idx="2">
            <a:schemeClr val="accent4"/>
          </a:fillRef>
          <a:effectRef idx="1">
            <a:schemeClr val="accent4"/>
          </a:effectRef>
          <a:fontRef idx="minor">
            <a:schemeClr val="dk1"/>
          </a:fontRef>
        </p:style>
        <p:txBody>
          <a:bodyPr lIns="36000" tIns="36000" rIns="36000" bIns="36000" rtlCol="0" anchor="t"/>
          <a:lstStyle/>
          <a:p>
            <a:pPr>
              <a:spcAft>
                <a:spcPts val="300"/>
              </a:spcAft>
            </a:pPr>
            <a:r>
              <a:rPr lang="ja-JP" altLang="en-US" sz="1600" b="1" dirty="0">
                <a:solidFill>
                  <a:srgbClr val="F04A5A"/>
                </a:solidFill>
                <a:latin typeface="Meiryo UI" panose="020B0604030504040204" pitchFamily="50" charset="-128"/>
                <a:ea typeface="Meiryo UI" panose="020B0604030504040204" pitchFamily="50" charset="-128"/>
                <a:cs typeface="メイリオ" panose="020B0604030504040204" pitchFamily="50" charset="-128"/>
              </a:rPr>
              <a:t>＜発表する方＞</a:t>
            </a:r>
            <a:endParaRPr lang="en-US" altLang="ja-JP" sz="1600" b="1" dirty="0">
              <a:solidFill>
                <a:srgbClr val="F04A5A"/>
              </a:solidFill>
              <a:latin typeface="Meiryo UI" panose="020B0604030504040204" pitchFamily="50" charset="-128"/>
              <a:ea typeface="Meiryo UI" panose="020B0604030504040204" pitchFamily="50" charset="-128"/>
              <a:cs typeface="メイリオ" panose="020B0604030504040204" pitchFamily="50" charset="-128"/>
            </a:endParaRPr>
          </a:p>
          <a:p>
            <a:pPr>
              <a:spcAft>
                <a:spcPts val="300"/>
              </a:spcAft>
            </a:pPr>
            <a:r>
              <a:rPr lang="ja-JP" altLang="en-US" sz="1400" dirty="0">
                <a:solidFill>
                  <a:srgbClr val="F04A5A"/>
                </a:solidFill>
                <a:latin typeface="Meiryo UI" panose="020B0604030504040204" pitchFamily="50" charset="-128"/>
                <a:ea typeface="Meiryo UI" panose="020B0604030504040204" pitchFamily="50" charset="-128"/>
                <a:cs typeface="メイリオ" panose="020B0604030504040204" pitchFamily="50" charset="-128"/>
              </a:rPr>
              <a:t>支援内容の項目番号ごとに</a:t>
            </a:r>
            <a:endParaRPr lang="en-US" altLang="ja-JP" sz="1400" dirty="0">
              <a:solidFill>
                <a:srgbClr val="F04A5A"/>
              </a:solidFill>
              <a:latin typeface="Meiryo UI" panose="020B0604030504040204" pitchFamily="50" charset="-128"/>
              <a:ea typeface="Meiryo UI" panose="020B0604030504040204" pitchFamily="50" charset="-128"/>
              <a:cs typeface="メイリオ" panose="020B0604030504040204" pitchFamily="50" charset="-128"/>
            </a:endParaRPr>
          </a:p>
          <a:p>
            <a:pPr>
              <a:spcAft>
                <a:spcPts val="300"/>
              </a:spcAft>
            </a:pPr>
            <a:r>
              <a:rPr lang="ja-JP" altLang="en-US" sz="1400" dirty="0">
                <a:solidFill>
                  <a:srgbClr val="F04A5A"/>
                </a:solidFill>
                <a:latin typeface="Meiryo UI" panose="020B0604030504040204" pitchFamily="50" charset="-128"/>
                <a:ea typeface="Meiryo UI" panose="020B0604030504040204" pitchFamily="50" charset="-128"/>
                <a:cs typeface="メイリオ" panose="020B0604030504040204" pitchFamily="50" charset="-128"/>
              </a:rPr>
              <a:t>取り組み内容を発表しましょう。</a:t>
            </a:r>
            <a:endParaRPr lang="en-US" altLang="ja-JP" sz="1400" dirty="0">
              <a:solidFill>
                <a:srgbClr val="F04A5A"/>
              </a:solidFill>
              <a:latin typeface="Meiryo UI" panose="020B0604030504040204" pitchFamily="50" charset="-128"/>
              <a:ea typeface="Meiryo UI" panose="020B0604030504040204" pitchFamily="50" charset="-128"/>
              <a:cs typeface="メイリオ" panose="020B0604030504040204" pitchFamily="50" charset="-128"/>
            </a:endParaRPr>
          </a:p>
          <a:p>
            <a:pPr>
              <a:spcAft>
                <a:spcPts val="300"/>
              </a:spcAft>
            </a:pPr>
            <a:endParaRPr lang="en-US" altLang="ja-JP" sz="1400" dirty="0">
              <a:solidFill>
                <a:srgbClr val="C00000"/>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0" name="四角形: 角を丸くする 21">
            <a:extLst>
              <a:ext uri="{FF2B5EF4-FFF2-40B4-BE49-F238E27FC236}">
                <a16:creationId xmlns:a16="http://schemas.microsoft.com/office/drawing/2014/main" id="{AF6EFB1B-8E4B-478F-A3EC-86806238A611}"/>
              </a:ext>
            </a:extLst>
          </p:cNvPr>
          <p:cNvSpPr/>
          <p:nvPr/>
        </p:nvSpPr>
        <p:spPr>
          <a:xfrm>
            <a:off x="5397044" y="4514195"/>
            <a:ext cx="3210206" cy="865990"/>
          </a:xfrm>
          <a:prstGeom prst="roundRect">
            <a:avLst>
              <a:gd name="adj" fmla="val 11053"/>
            </a:avLst>
          </a:prstGeom>
          <a:solidFill>
            <a:schemeClr val="bg1"/>
          </a:solidFill>
          <a:ln w="9525">
            <a:noFill/>
          </a:ln>
          <a:effectLst/>
        </p:spPr>
        <p:style>
          <a:lnRef idx="1">
            <a:schemeClr val="accent4"/>
          </a:lnRef>
          <a:fillRef idx="2">
            <a:schemeClr val="accent4"/>
          </a:fillRef>
          <a:effectRef idx="1">
            <a:schemeClr val="accent4"/>
          </a:effectRef>
          <a:fontRef idx="minor">
            <a:schemeClr val="dk1"/>
          </a:fontRef>
        </p:style>
        <p:txBody>
          <a:bodyPr lIns="36000" tIns="36000" rIns="36000" bIns="36000" rtlCol="0" anchor="t"/>
          <a:lstStyle/>
          <a:p>
            <a:pPr>
              <a:spcAft>
                <a:spcPts val="300"/>
              </a:spcAft>
            </a:pPr>
            <a:r>
              <a:rPr lang="ja-JP" altLang="en-US" sz="1600" b="1"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＜他の参加者＞</a:t>
            </a:r>
            <a:endParaRPr lang="en-US" altLang="ja-JP" sz="1600" b="1" dirty="0">
              <a:solidFill>
                <a:srgbClr val="0070C0"/>
              </a:solidFill>
              <a:latin typeface="Meiryo UI" panose="020B0604030504040204" pitchFamily="50" charset="-128"/>
              <a:ea typeface="Meiryo UI" panose="020B0604030504040204" pitchFamily="50" charset="-128"/>
              <a:cs typeface="メイリオ" panose="020B0604030504040204" pitchFamily="50" charset="-128"/>
            </a:endParaRPr>
          </a:p>
          <a:p>
            <a:pPr>
              <a:spcAft>
                <a:spcPts val="300"/>
              </a:spcAft>
            </a:pPr>
            <a:r>
              <a:rPr lang="ja-JP" altLang="en-US" sz="1400"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発表者の「相談・共有したいこと」について、</a:t>
            </a:r>
            <a:r>
              <a:rPr lang="ja-JP" altLang="en-US" sz="1400" b="1" u="sng"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コメントや助言</a:t>
            </a:r>
            <a:r>
              <a:rPr lang="ja-JP" altLang="en-US" sz="1400"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をお願いします。</a:t>
            </a:r>
            <a:endParaRPr lang="en-US" altLang="ja-JP" sz="1100" dirty="0">
              <a:solidFill>
                <a:srgbClr val="0070C0"/>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1" name="吹き出し: 線 18">
            <a:extLst>
              <a:ext uri="{FF2B5EF4-FFF2-40B4-BE49-F238E27FC236}">
                <a16:creationId xmlns:a16="http://schemas.microsoft.com/office/drawing/2014/main" id="{F2704BFA-5DB3-4631-8709-3A15F9447B91}"/>
              </a:ext>
            </a:extLst>
          </p:cNvPr>
          <p:cNvSpPr/>
          <p:nvPr/>
        </p:nvSpPr>
        <p:spPr>
          <a:xfrm>
            <a:off x="977338" y="4995516"/>
            <a:ext cx="3956611" cy="948131"/>
          </a:xfrm>
          <a:prstGeom prst="borderCallout1">
            <a:avLst>
              <a:gd name="adj1" fmla="val 23338"/>
              <a:gd name="adj2" fmla="val 99604"/>
              <a:gd name="adj3" fmla="val 23415"/>
              <a:gd name="adj4" fmla="val 108034"/>
            </a:avLst>
          </a:prstGeom>
          <a:noFill/>
          <a:ln w="28575">
            <a:solidFill>
              <a:srgbClr val="0070C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t"/>
          <a:lstStyle/>
          <a:p>
            <a:pPr>
              <a:spcAft>
                <a:spcPts val="300"/>
              </a:spcAft>
            </a:pPr>
            <a:endParaRPr lang="en-US" altLang="ja-JP" b="1" dirty="0">
              <a:latin typeface="Meiryo UI" panose="020B0604030504040204" pitchFamily="50" charset="-128"/>
              <a:ea typeface="Meiryo UI" panose="020B0604030504040204" pitchFamily="50" charset="-128"/>
              <a:cs typeface="メイリオ" panose="020B0604030504040204" pitchFamily="50" charset="-128"/>
            </a:endParaRPr>
          </a:p>
        </p:txBody>
      </p:sp>
      <p:graphicFrame>
        <p:nvGraphicFramePr>
          <p:cNvPr id="12" name="表 11"/>
          <p:cNvGraphicFramePr>
            <a:graphicFrameLocks noGrp="1"/>
          </p:cNvGraphicFramePr>
          <p:nvPr/>
        </p:nvGraphicFramePr>
        <p:xfrm>
          <a:off x="618816" y="6100662"/>
          <a:ext cx="8625336" cy="335280"/>
        </p:xfrm>
        <a:graphic>
          <a:graphicData uri="http://schemas.openxmlformats.org/drawingml/2006/table">
            <a:tbl>
              <a:tblPr firstRow="1" bandRow="1">
                <a:tableStyleId>{5C22544A-7EE6-4342-B048-85BDC9FD1C3A}</a:tableStyleId>
              </a:tblPr>
              <a:tblGrid>
                <a:gridCol w="833886">
                  <a:extLst>
                    <a:ext uri="{9D8B030D-6E8A-4147-A177-3AD203B41FA5}">
                      <a16:colId xmlns:a16="http://schemas.microsoft.com/office/drawing/2014/main" val="1690842151"/>
                    </a:ext>
                  </a:extLst>
                </a:gridCol>
                <a:gridCol w="7791450">
                  <a:extLst>
                    <a:ext uri="{9D8B030D-6E8A-4147-A177-3AD203B41FA5}">
                      <a16:colId xmlns:a16="http://schemas.microsoft.com/office/drawing/2014/main" val="2220558533"/>
                    </a:ext>
                  </a:extLst>
                </a:gridCol>
              </a:tblGrid>
              <a:tr h="216000">
                <a:tc>
                  <a:txBody>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参照</a:t>
                      </a:r>
                    </a:p>
                  </a:txBody>
                  <a:tcPr anchor="ctr">
                    <a:lnL w="12700" cap="flat" cmpd="sng" algn="ctr">
                      <a:solidFill>
                        <a:srgbClr val="0075BF"/>
                      </a:solidFill>
                      <a:prstDash val="solid"/>
                      <a:round/>
                      <a:headEnd type="none" w="med" len="med"/>
                      <a:tailEnd type="none" w="med" len="med"/>
                    </a:lnL>
                    <a:lnR w="12700" cap="flat" cmpd="sng" algn="ctr">
                      <a:solidFill>
                        <a:srgbClr val="0075BF"/>
                      </a:solidFill>
                      <a:prstDash val="solid"/>
                      <a:round/>
                      <a:headEnd type="none" w="med" len="med"/>
                      <a:tailEnd type="none" w="med" len="med"/>
                    </a:lnR>
                    <a:lnT w="12700" cap="flat" cmpd="sng" algn="ctr">
                      <a:solidFill>
                        <a:srgbClr val="0075BF"/>
                      </a:solidFill>
                      <a:prstDash val="solid"/>
                      <a:round/>
                      <a:headEnd type="none" w="med" len="med"/>
                      <a:tailEnd type="none" w="med" len="med"/>
                    </a:lnT>
                    <a:lnB w="12700" cap="flat" cmpd="sng" algn="ctr">
                      <a:solidFill>
                        <a:srgbClr val="0075BF"/>
                      </a:solidFill>
                      <a:prstDash val="solid"/>
                      <a:round/>
                      <a:headEnd type="none" w="med" len="med"/>
                      <a:tailEnd type="none" w="med" len="med"/>
                    </a:lnB>
                    <a:lnTlToBr w="12700" cmpd="sng">
                      <a:noFill/>
                      <a:prstDash val="solid"/>
                    </a:lnTlToBr>
                    <a:lnBlToTr w="12700" cmpd="sng">
                      <a:noFill/>
                      <a:prstDash val="solid"/>
                    </a:lnBlToTr>
                    <a:solidFill>
                      <a:srgbClr val="0075BF"/>
                    </a:solidFill>
                  </a:tcPr>
                </a:tc>
                <a:tc>
                  <a:txBody>
                    <a:bodyPr/>
                    <a:lstStyle/>
                    <a:p>
                      <a:pPr marL="0" indent="0">
                        <a:buFont typeface="Arial" panose="020B0604020202020204" pitchFamily="34" charset="0"/>
                        <a:buNone/>
                      </a:pPr>
                      <a:r>
                        <a:rPr kumimoji="1" lang="ja-JP" altLang="en-US" sz="1600" b="0" dirty="0">
                          <a:solidFill>
                            <a:schemeClr val="tx1"/>
                          </a:solidFill>
                          <a:latin typeface="Meiryo UI" panose="020B0604030504040204" pitchFamily="50" charset="-128"/>
                          <a:ea typeface="Meiryo UI" panose="020B0604030504040204" pitchFamily="50" charset="-128"/>
                        </a:rPr>
                        <a:t>項目番号については次のページを参照してください。</a:t>
                      </a:r>
                    </a:p>
                  </a:txBody>
                  <a:tcPr anchor="ctr">
                    <a:lnL w="12700" cap="flat" cmpd="sng" algn="ctr">
                      <a:solidFill>
                        <a:srgbClr val="0075BF"/>
                      </a:solidFill>
                      <a:prstDash val="solid"/>
                      <a:round/>
                      <a:headEnd type="none" w="med" len="med"/>
                      <a:tailEnd type="none" w="med" len="med"/>
                    </a:lnL>
                    <a:lnR w="12700" cap="flat" cmpd="sng" algn="ctr">
                      <a:solidFill>
                        <a:srgbClr val="0075BF"/>
                      </a:solidFill>
                      <a:prstDash val="sysDash"/>
                      <a:round/>
                      <a:headEnd type="none" w="med" len="med"/>
                      <a:tailEnd type="none" w="med" len="med"/>
                    </a:lnR>
                    <a:lnT w="12700" cap="flat" cmpd="sng" algn="ctr">
                      <a:solidFill>
                        <a:srgbClr val="0075BF"/>
                      </a:solidFill>
                      <a:prstDash val="sysDash"/>
                      <a:round/>
                      <a:headEnd type="none" w="med" len="med"/>
                      <a:tailEnd type="none" w="med" len="med"/>
                    </a:lnT>
                    <a:lnB w="12700" cap="flat" cmpd="sng" algn="ctr">
                      <a:solidFill>
                        <a:srgbClr val="0075BF"/>
                      </a:solidFill>
                      <a:prstDash val="sysDash"/>
                      <a:round/>
                      <a:headEnd type="none" w="med" len="med"/>
                      <a:tailEnd type="none" w="med" len="med"/>
                    </a:lnB>
                    <a:solidFill>
                      <a:schemeClr val="bg1"/>
                    </a:solidFill>
                  </a:tcPr>
                </a:tc>
                <a:extLst>
                  <a:ext uri="{0D108BD9-81ED-4DB2-BD59-A6C34878D82A}">
                    <a16:rowId xmlns:a16="http://schemas.microsoft.com/office/drawing/2014/main" val="2773607323"/>
                  </a:ext>
                </a:extLst>
              </a:tr>
            </a:tbl>
          </a:graphicData>
        </a:graphic>
      </p:graphicFrame>
    </p:spTree>
    <p:extLst>
      <p:ext uri="{BB962C8B-B14F-4D97-AF65-F5344CB8AC3E}">
        <p14:creationId xmlns:p14="http://schemas.microsoft.com/office/powerpoint/2010/main" val="191073287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現場実践の振り返り</a:t>
            </a:r>
            <a:endParaRPr kumimoji="1" lang="ja-JP" altLang="en-US" dirty="0"/>
          </a:p>
        </p:txBody>
      </p:sp>
      <p:sp>
        <p:nvSpPr>
          <p:cNvPr id="4" name="テキスト プレースホルダー 3"/>
          <p:cNvSpPr>
            <a:spLocks noGrp="1"/>
          </p:cNvSpPr>
          <p:nvPr>
            <p:ph type="body" sz="quarter" idx="14"/>
          </p:nvPr>
        </p:nvSpPr>
        <p:spPr/>
        <p:txBody>
          <a:bodyPr/>
          <a:lstStyle/>
          <a:p>
            <a:r>
              <a:rPr lang="en-US" altLang="ja-JP" dirty="0"/>
              <a:t>【</a:t>
            </a:r>
            <a:r>
              <a:rPr lang="ja-JP" altLang="en-US" dirty="0"/>
              <a:t>参考</a:t>
            </a:r>
            <a:r>
              <a:rPr lang="en-US" altLang="ja-JP" dirty="0"/>
              <a:t>】</a:t>
            </a:r>
            <a:r>
              <a:rPr lang="ja-JP" altLang="en-US" dirty="0"/>
              <a:t>　支援内容の項目番号</a:t>
            </a:r>
            <a:endParaRPr kumimoji="1" lang="ja-JP" altLang="en-US" dirty="0"/>
          </a:p>
        </p:txBody>
      </p:sp>
      <p:pic>
        <p:nvPicPr>
          <p:cNvPr id="5" name="図 4">
            <a:extLst>
              <a:ext uri="{FF2B5EF4-FFF2-40B4-BE49-F238E27FC236}">
                <a16:creationId xmlns:a16="http://schemas.microsoft.com/office/drawing/2014/main" id="{059ECFB7-6D62-4702-9C65-423FFB2796F0}"/>
              </a:ext>
            </a:extLst>
          </p:cNvPr>
          <p:cNvPicPr>
            <a:picLocks noChangeAspect="1"/>
          </p:cNvPicPr>
          <p:nvPr/>
        </p:nvPicPr>
        <p:blipFill>
          <a:blip r:embed="rId2"/>
          <a:stretch>
            <a:fillRect/>
          </a:stretch>
        </p:blipFill>
        <p:spPr>
          <a:xfrm>
            <a:off x="640296" y="561873"/>
            <a:ext cx="8625408" cy="5734254"/>
          </a:xfrm>
          <a:prstGeom prst="rect">
            <a:avLst/>
          </a:prstGeom>
          <a:ln w="19050">
            <a:noFill/>
          </a:ln>
        </p:spPr>
      </p:pic>
      <p:sp>
        <p:nvSpPr>
          <p:cNvPr id="6" name="楕円 5">
            <a:extLst>
              <a:ext uri="{FF2B5EF4-FFF2-40B4-BE49-F238E27FC236}">
                <a16:creationId xmlns:a16="http://schemas.microsoft.com/office/drawing/2014/main" id="{BD054247-6004-4EC5-865B-9051814E6205}"/>
              </a:ext>
            </a:extLst>
          </p:cNvPr>
          <p:cNvSpPr/>
          <p:nvPr/>
        </p:nvSpPr>
        <p:spPr bwMode="auto">
          <a:xfrm>
            <a:off x="3044788" y="1084274"/>
            <a:ext cx="1080120" cy="506489"/>
          </a:xfrm>
          <a:prstGeom prst="ellipse">
            <a:avLst/>
          </a:prstGeom>
          <a:noFill/>
          <a:ln w="28575" cap="flat" cmpd="sng" algn="ctr">
            <a:solidFill>
              <a:srgbClr val="F04A5A"/>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dirty="0"/>
          </a:p>
        </p:txBody>
      </p:sp>
      <p:sp>
        <p:nvSpPr>
          <p:cNvPr id="7" name="楕円 6">
            <a:extLst>
              <a:ext uri="{FF2B5EF4-FFF2-40B4-BE49-F238E27FC236}">
                <a16:creationId xmlns:a16="http://schemas.microsoft.com/office/drawing/2014/main" id="{887F3135-3727-4D56-8F3D-58F5DFE3FB78}"/>
              </a:ext>
            </a:extLst>
          </p:cNvPr>
          <p:cNvSpPr/>
          <p:nvPr/>
        </p:nvSpPr>
        <p:spPr bwMode="auto">
          <a:xfrm>
            <a:off x="3044788" y="3912165"/>
            <a:ext cx="1080120" cy="395747"/>
          </a:xfrm>
          <a:prstGeom prst="ellipse">
            <a:avLst/>
          </a:prstGeom>
          <a:noFill/>
          <a:ln w="28575" cap="flat" cmpd="sng" algn="ctr">
            <a:solidFill>
              <a:srgbClr val="F04A5A"/>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p>
        </p:txBody>
      </p:sp>
      <p:sp>
        <p:nvSpPr>
          <p:cNvPr id="8" name="楕円 7">
            <a:extLst>
              <a:ext uri="{FF2B5EF4-FFF2-40B4-BE49-F238E27FC236}">
                <a16:creationId xmlns:a16="http://schemas.microsoft.com/office/drawing/2014/main" id="{558F3613-3576-4485-9ED6-99387C2A0865}"/>
              </a:ext>
            </a:extLst>
          </p:cNvPr>
          <p:cNvSpPr/>
          <p:nvPr/>
        </p:nvSpPr>
        <p:spPr bwMode="auto">
          <a:xfrm>
            <a:off x="3044788" y="5208009"/>
            <a:ext cx="1080120" cy="477987"/>
          </a:xfrm>
          <a:prstGeom prst="ellipse">
            <a:avLst/>
          </a:prstGeom>
          <a:noFill/>
          <a:ln w="28575" cap="flat" cmpd="sng" algn="ctr">
            <a:solidFill>
              <a:srgbClr val="F04A5A"/>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p>
        </p:txBody>
      </p:sp>
      <p:sp>
        <p:nvSpPr>
          <p:cNvPr id="9" name="テキスト ボックス 8">
            <a:extLst>
              <a:ext uri="{FF2B5EF4-FFF2-40B4-BE49-F238E27FC236}">
                <a16:creationId xmlns:a16="http://schemas.microsoft.com/office/drawing/2014/main" id="{700A1054-DD0E-486B-AF20-9728632BE8F0}"/>
              </a:ext>
            </a:extLst>
          </p:cNvPr>
          <p:cNvSpPr txBox="1"/>
          <p:nvPr/>
        </p:nvSpPr>
        <p:spPr>
          <a:xfrm>
            <a:off x="1504187" y="3173800"/>
            <a:ext cx="1492718" cy="430887"/>
          </a:xfrm>
          <a:prstGeom prst="rect">
            <a:avLst/>
          </a:prstGeom>
          <a:noFill/>
        </p:spPr>
        <p:txBody>
          <a:bodyPr wrap="square" rtlCol="0">
            <a:spAutoFit/>
          </a:bodyPr>
          <a:lstStyle/>
          <a:p>
            <a:r>
              <a:rPr kumimoji="1" lang="ja-JP" altLang="en-US" sz="1100" b="1" dirty="0">
                <a:solidFill>
                  <a:srgbClr val="F04A5A"/>
                </a:solidFill>
                <a:latin typeface="Meiryo UI" panose="020B0604030504040204" pitchFamily="50" charset="-128"/>
                <a:ea typeface="Meiryo UI" panose="020B0604030504040204" pitchFamily="50" charset="-128"/>
                <a:cs typeface="Meiryo UI" panose="020B0604030504040204" pitchFamily="50" charset="-128"/>
              </a:rPr>
              <a:t>想定される支援内容の</a:t>
            </a:r>
            <a:endParaRPr kumimoji="1" lang="en-US" altLang="ja-JP" sz="1100" b="1" dirty="0">
              <a:solidFill>
                <a:srgbClr val="F04A5A"/>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1" dirty="0">
                <a:solidFill>
                  <a:srgbClr val="F04A5A"/>
                </a:solidFill>
                <a:latin typeface="Meiryo UI" panose="020B0604030504040204" pitchFamily="50" charset="-128"/>
                <a:ea typeface="Meiryo UI" panose="020B0604030504040204" pitchFamily="50" charset="-128"/>
                <a:cs typeface="Meiryo UI" panose="020B0604030504040204" pitchFamily="50" charset="-128"/>
              </a:rPr>
              <a:t>項目番号</a:t>
            </a:r>
          </a:p>
        </p:txBody>
      </p:sp>
      <p:cxnSp>
        <p:nvCxnSpPr>
          <p:cNvPr id="10" name="直線コネクタ 9">
            <a:extLst>
              <a:ext uri="{FF2B5EF4-FFF2-40B4-BE49-F238E27FC236}">
                <a16:creationId xmlns:a16="http://schemas.microsoft.com/office/drawing/2014/main" id="{9A173693-4E5E-4DC6-8212-1B5BFDEFED52}"/>
              </a:ext>
            </a:extLst>
          </p:cNvPr>
          <p:cNvCxnSpPr>
            <a:stCxn id="6" idx="3"/>
          </p:cNvCxnSpPr>
          <p:nvPr/>
        </p:nvCxnSpPr>
        <p:spPr bwMode="auto">
          <a:xfrm flipH="1">
            <a:off x="2315817" y="1516589"/>
            <a:ext cx="887151" cy="1643339"/>
          </a:xfrm>
          <a:prstGeom prst="line">
            <a:avLst/>
          </a:prstGeom>
          <a:ln>
            <a:solidFill>
              <a:srgbClr val="F04A5A"/>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11" name="直線コネクタ 10">
            <a:extLst>
              <a:ext uri="{FF2B5EF4-FFF2-40B4-BE49-F238E27FC236}">
                <a16:creationId xmlns:a16="http://schemas.microsoft.com/office/drawing/2014/main" id="{4832C4F3-FD6D-40DD-85D4-55D9ACCD6683}"/>
              </a:ext>
            </a:extLst>
          </p:cNvPr>
          <p:cNvCxnSpPr>
            <a:cxnSpLocks/>
          </p:cNvCxnSpPr>
          <p:nvPr/>
        </p:nvCxnSpPr>
        <p:spPr bwMode="auto">
          <a:xfrm flipH="1" flipV="1">
            <a:off x="2435087" y="3589428"/>
            <a:ext cx="609871" cy="539561"/>
          </a:xfrm>
          <a:prstGeom prst="line">
            <a:avLst/>
          </a:prstGeom>
          <a:ln>
            <a:solidFill>
              <a:srgbClr val="F04A5A"/>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12" name="直線コネクタ 11">
            <a:extLst>
              <a:ext uri="{FF2B5EF4-FFF2-40B4-BE49-F238E27FC236}">
                <a16:creationId xmlns:a16="http://schemas.microsoft.com/office/drawing/2014/main" id="{7C7EFB06-5413-44B2-A2B0-7FE21798E827}"/>
              </a:ext>
            </a:extLst>
          </p:cNvPr>
          <p:cNvCxnSpPr>
            <a:cxnSpLocks/>
          </p:cNvCxnSpPr>
          <p:nvPr/>
        </p:nvCxnSpPr>
        <p:spPr bwMode="auto">
          <a:xfrm flipH="1" flipV="1">
            <a:off x="2315817" y="3589428"/>
            <a:ext cx="744737" cy="1855795"/>
          </a:xfrm>
          <a:prstGeom prst="line">
            <a:avLst/>
          </a:prstGeom>
          <a:ln>
            <a:solidFill>
              <a:srgbClr val="F04A5A"/>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3" name="スライド番号プレースホルダー 2">
            <a:extLst>
              <a:ext uri="{FF2B5EF4-FFF2-40B4-BE49-F238E27FC236}">
                <a16:creationId xmlns:a16="http://schemas.microsoft.com/office/drawing/2014/main" id="{92B12A3F-8259-4C0A-A536-1E4647678F6F}"/>
              </a:ext>
            </a:extLst>
          </p:cNvPr>
          <p:cNvSpPr>
            <a:spLocks noGrp="1"/>
          </p:cNvSpPr>
          <p:nvPr>
            <p:ph type="sldNum" sz="quarter" idx="12"/>
          </p:nvPr>
        </p:nvSpPr>
        <p:spPr/>
        <p:txBody>
          <a:bodyPr/>
          <a:lstStyle/>
          <a:p>
            <a:fld id="{9D577B52-2241-471B-AFAB-376A00F66D4B}" type="slidenum">
              <a:rPr kumimoji="1" lang="ja-JP" altLang="en-US" smtClean="0"/>
              <a:pPr/>
              <a:t>113</a:t>
            </a:fld>
            <a:endParaRPr kumimoji="1" lang="ja-JP" altLang="en-US" dirty="0"/>
          </a:p>
        </p:txBody>
      </p:sp>
    </p:spTree>
    <p:extLst>
      <p:ext uri="{BB962C8B-B14F-4D97-AF65-F5344CB8AC3E}">
        <p14:creationId xmlns:p14="http://schemas.microsoft.com/office/powerpoint/2010/main" val="229196868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休憩タイム</a:t>
            </a:r>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114</a:t>
            </a:fld>
            <a:endParaRPr kumimoji="1" lang="ja-JP" altLang="en-US" dirty="0"/>
          </a:p>
        </p:txBody>
      </p:sp>
      <p:pic>
        <p:nvPicPr>
          <p:cNvPr id="6" name="Picture 29" descr="foods_0082">
            <a:extLst>
              <a:ext uri="{FF2B5EF4-FFF2-40B4-BE49-F238E27FC236}">
                <a16:creationId xmlns:a16="http://schemas.microsoft.com/office/drawing/2014/main" id="{659B4194-A112-4674-A811-791AFEB9788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5618" y="2996952"/>
            <a:ext cx="1334765"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196834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取り組み事例の</a:t>
            </a:r>
            <a:r>
              <a:rPr lang="ja-JP" altLang="en-US" dirty="0"/>
              <a:t>発表</a:t>
            </a:r>
            <a:endParaRPr kumimoji="1" lang="ja-JP" altLang="en-US" dirty="0"/>
          </a:p>
        </p:txBody>
      </p:sp>
    </p:spTree>
    <p:extLst>
      <p:ext uri="{BB962C8B-B14F-4D97-AF65-F5344CB8AC3E}">
        <p14:creationId xmlns:p14="http://schemas.microsoft.com/office/powerpoint/2010/main" val="191606846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1596" y="16383"/>
            <a:ext cx="4829174" cy="677076"/>
          </a:xfrm>
        </p:spPr>
        <p:txBody>
          <a:bodyPr/>
          <a:lstStyle/>
          <a:p>
            <a:r>
              <a:rPr kumimoji="1" lang="ja-JP" altLang="en-US" dirty="0"/>
              <a:t>取り組み事例の紹介</a:t>
            </a:r>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116</a:t>
            </a:fld>
            <a:endParaRPr kumimoji="1" lang="ja-JP" altLang="en-US" dirty="0"/>
          </a:p>
        </p:txBody>
      </p:sp>
      <p:sp>
        <p:nvSpPr>
          <p:cNvPr id="5" name="テキスト プレースホルダー 4"/>
          <p:cNvSpPr>
            <a:spLocks noGrp="1"/>
          </p:cNvSpPr>
          <p:nvPr>
            <p:ph type="body" sz="quarter" idx="14"/>
          </p:nvPr>
        </p:nvSpPr>
        <p:spPr>
          <a:xfrm>
            <a:off x="4953000" y="11509"/>
            <a:ext cx="4233041" cy="677076"/>
          </a:xfrm>
        </p:spPr>
        <p:txBody>
          <a:bodyPr/>
          <a:lstStyle/>
          <a:p>
            <a:r>
              <a:rPr kumimoji="1" lang="ja-JP" altLang="en-US" dirty="0"/>
              <a:t>事例概要</a:t>
            </a:r>
          </a:p>
        </p:txBody>
      </p:sp>
      <p:graphicFrame>
        <p:nvGraphicFramePr>
          <p:cNvPr id="11" name="表 5">
            <a:extLst>
              <a:ext uri="{FF2B5EF4-FFF2-40B4-BE49-F238E27FC236}">
                <a16:creationId xmlns:a16="http://schemas.microsoft.com/office/drawing/2014/main" id="{AD50485A-86B9-4B15-B691-9D9CBDBCD8C8}"/>
              </a:ext>
            </a:extLst>
          </p:cNvPr>
          <p:cNvGraphicFramePr>
            <a:graphicFrameLocks noGrp="1"/>
          </p:cNvGraphicFramePr>
          <p:nvPr>
            <p:ph idx="1"/>
            <p:extLst>
              <p:ext uri="{D42A27DB-BD31-4B8C-83A1-F6EECF244321}">
                <p14:modId xmlns:p14="http://schemas.microsoft.com/office/powerpoint/2010/main" val="3998591032"/>
              </p:ext>
            </p:extLst>
          </p:nvPr>
        </p:nvGraphicFramePr>
        <p:xfrm>
          <a:off x="273049" y="822763"/>
          <a:ext cx="9360471" cy="887716"/>
        </p:xfrm>
        <a:graphic>
          <a:graphicData uri="http://schemas.openxmlformats.org/drawingml/2006/table">
            <a:tbl>
              <a:tblPr firstRow="1" bandRow="1">
                <a:tableStyleId>{5940675A-B579-460E-94D1-54222C63F5DA}</a:tableStyleId>
              </a:tblPr>
              <a:tblGrid>
                <a:gridCol w="769019">
                  <a:extLst>
                    <a:ext uri="{9D8B030D-6E8A-4147-A177-3AD203B41FA5}">
                      <a16:colId xmlns:a16="http://schemas.microsoft.com/office/drawing/2014/main" val="1287149893"/>
                    </a:ext>
                  </a:extLst>
                </a:gridCol>
                <a:gridCol w="1572061">
                  <a:extLst>
                    <a:ext uri="{9D8B030D-6E8A-4147-A177-3AD203B41FA5}">
                      <a16:colId xmlns:a16="http://schemas.microsoft.com/office/drawing/2014/main" val="4006005630"/>
                    </a:ext>
                  </a:extLst>
                </a:gridCol>
                <a:gridCol w="1273086">
                  <a:extLst>
                    <a:ext uri="{9D8B030D-6E8A-4147-A177-3AD203B41FA5}">
                      <a16:colId xmlns:a16="http://schemas.microsoft.com/office/drawing/2014/main" val="3836843754"/>
                    </a:ext>
                  </a:extLst>
                </a:gridCol>
                <a:gridCol w="1572061">
                  <a:extLst>
                    <a:ext uri="{9D8B030D-6E8A-4147-A177-3AD203B41FA5}">
                      <a16:colId xmlns:a16="http://schemas.microsoft.com/office/drawing/2014/main" val="3122396751"/>
                    </a:ext>
                  </a:extLst>
                </a:gridCol>
                <a:gridCol w="769019">
                  <a:extLst>
                    <a:ext uri="{9D8B030D-6E8A-4147-A177-3AD203B41FA5}">
                      <a16:colId xmlns:a16="http://schemas.microsoft.com/office/drawing/2014/main" val="3575383536"/>
                    </a:ext>
                  </a:extLst>
                </a:gridCol>
                <a:gridCol w="3405225">
                  <a:extLst>
                    <a:ext uri="{9D8B030D-6E8A-4147-A177-3AD203B41FA5}">
                      <a16:colId xmlns:a16="http://schemas.microsoft.com/office/drawing/2014/main" val="3986145992"/>
                    </a:ext>
                  </a:extLst>
                </a:gridCol>
              </a:tblGrid>
              <a:tr h="443858">
                <a:tc>
                  <a:txBody>
                    <a:bodyPr/>
                    <a:lstStyle/>
                    <a:p>
                      <a:pPr algn="ctr"/>
                      <a:r>
                        <a:rPr kumimoji="1" lang="ja-JP" altLang="en-US" sz="1600" b="0" dirty="0">
                          <a:solidFill>
                            <a:schemeClr val="tx1"/>
                          </a:solidFill>
                          <a:latin typeface="Matura MT Script Capitals" panose="03020802060602070202" pitchFamily="66" charset="0"/>
                          <a:ea typeface="Meiryo UI" panose="020B0604030504040204" pitchFamily="50" charset="-128"/>
                        </a:rPr>
                        <a:t>性別</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EEBF7"/>
                    </a:solidFill>
                  </a:tcPr>
                </a:tc>
                <a:tc>
                  <a:txBody>
                    <a:bodyPr/>
                    <a:lstStyle/>
                    <a:p>
                      <a:endParaRPr kumimoji="1" lang="ja-JP" altLang="en-US" sz="1600" dirty="0">
                        <a:latin typeface="Matura MT Script Capitals" panose="03020802060602070202" pitchFamily="66" charset="0"/>
                        <a:ea typeface="Meiryo UI" panose="020B0604030504040204" pitchFamily="50" charset="-128"/>
                      </a:endParaRP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a:r>
                        <a:rPr kumimoji="1" lang="ja-JP" altLang="en-US" sz="1600" b="0" dirty="0">
                          <a:solidFill>
                            <a:schemeClr val="tx1"/>
                          </a:solidFill>
                          <a:latin typeface="Matura MT Script Capitals" panose="03020802060602070202" pitchFamily="66" charset="0"/>
                          <a:ea typeface="Meiryo UI" panose="020B0604030504040204" pitchFamily="50" charset="-128"/>
                        </a:rPr>
                        <a:t>認定区分</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EEBF7"/>
                    </a:solidFill>
                  </a:tcPr>
                </a:tc>
                <a:tc>
                  <a:txBody>
                    <a:bodyPr/>
                    <a:lstStyle/>
                    <a:p>
                      <a:endParaRPr kumimoji="1" lang="ja-JP" altLang="en-US" sz="1600" dirty="0">
                        <a:latin typeface="Matura MT Script Capitals" panose="03020802060602070202" pitchFamily="66" charset="0"/>
                        <a:ea typeface="Meiryo UI" panose="020B0604030504040204" pitchFamily="50" charset="-128"/>
                      </a:endParaRP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latin typeface="Matura MT Script Capitals" panose="03020802060602070202" pitchFamily="66" charset="0"/>
                          <a:ea typeface="Meiryo UI" panose="020B0604030504040204" pitchFamily="50" charset="-128"/>
                        </a:rPr>
                        <a:t>主な</a:t>
                      </a:r>
                      <a:endParaRPr kumimoji="1" lang="en-US" altLang="ja-JP" sz="1600" b="0" dirty="0">
                        <a:solidFill>
                          <a:schemeClr val="tx1"/>
                        </a:solidFill>
                        <a:latin typeface="Matura MT Script Capitals" panose="03020802060602070202" pitchFamily="66" charset="0"/>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latin typeface="Matura MT Script Capitals" panose="03020802060602070202" pitchFamily="66" charset="0"/>
                          <a:ea typeface="Meiryo UI" panose="020B0604030504040204" pitchFamily="50" charset="-128"/>
                        </a:rPr>
                        <a:t>疾患</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EEBF7"/>
                    </a:solidFill>
                  </a:tcPr>
                </a:tc>
                <a:tc rowSpan="2">
                  <a:txBody>
                    <a:bodyPr/>
                    <a:lstStyle/>
                    <a:p>
                      <a:endParaRPr kumimoji="1" lang="en-US" altLang="ja-JP" sz="1600" dirty="0">
                        <a:latin typeface="Matura MT Script Capitals" panose="03020802060602070202" pitchFamily="66" charset="0"/>
                        <a:ea typeface="Meiryo UI" panose="020B0604030504040204" pitchFamily="50" charset="-128"/>
                      </a:endParaRPr>
                    </a:p>
                    <a:p>
                      <a:endParaRPr kumimoji="1" lang="ja-JP" altLang="en-US" sz="1600" dirty="0">
                        <a:latin typeface="Matura MT Script Capitals" panose="03020802060602070202" pitchFamily="66" charset="0"/>
                        <a:ea typeface="Meiryo UI" panose="020B0604030504040204" pitchFamily="50" charset="-128"/>
                      </a:endParaRP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940745196"/>
                  </a:ext>
                </a:extLst>
              </a:tr>
              <a:tr h="443858">
                <a:tc>
                  <a:txBody>
                    <a:bodyPr/>
                    <a:lstStyle/>
                    <a:p>
                      <a:pPr algn="ctr"/>
                      <a:r>
                        <a:rPr kumimoji="1" lang="ja-JP" altLang="en-US" sz="1600" b="0" dirty="0">
                          <a:solidFill>
                            <a:schemeClr val="tx1"/>
                          </a:solidFill>
                          <a:latin typeface="Matura MT Script Capitals" panose="03020802060602070202" pitchFamily="66" charset="0"/>
                          <a:ea typeface="Meiryo UI" panose="020B0604030504040204" pitchFamily="50" charset="-128"/>
                        </a:rPr>
                        <a:t>年齢</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EEBF7"/>
                    </a:solidFill>
                  </a:tcPr>
                </a:tc>
                <a:tc>
                  <a:txBody>
                    <a:bodyPr/>
                    <a:lstStyle/>
                    <a:p>
                      <a:endParaRPr kumimoji="1" lang="ja-JP" altLang="en-US" sz="1600" dirty="0">
                        <a:latin typeface="Matura MT Script Capitals" panose="03020802060602070202" pitchFamily="66" charset="0"/>
                        <a:ea typeface="Meiryo UI" panose="020B0604030504040204" pitchFamily="50" charset="-128"/>
                      </a:endParaRP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a:r>
                        <a:rPr kumimoji="1" lang="ja-JP" altLang="en-US" sz="1600" b="0" dirty="0">
                          <a:solidFill>
                            <a:schemeClr val="tx1"/>
                          </a:solidFill>
                          <a:latin typeface="Matura MT Script Capitals" panose="03020802060602070202" pitchFamily="66" charset="0"/>
                          <a:ea typeface="Meiryo UI" panose="020B0604030504040204" pitchFamily="50" charset="-128"/>
                        </a:rPr>
                        <a:t>居住形態</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EEBF7"/>
                    </a:solidFill>
                  </a:tcPr>
                </a:tc>
                <a:tc>
                  <a:txBody>
                    <a:bodyPr/>
                    <a:lstStyle/>
                    <a:p>
                      <a:endParaRPr kumimoji="1" lang="ja-JP" altLang="en-US" sz="1600" dirty="0">
                        <a:latin typeface="Matura MT Script Capitals" panose="03020802060602070202" pitchFamily="66" charset="0"/>
                        <a:ea typeface="Meiryo UI" panose="020B0604030504040204" pitchFamily="50" charset="-128"/>
                      </a:endParaRP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vMerge="1">
                  <a:txBody>
                    <a:bodyPr/>
                    <a:lstStyle/>
                    <a:p>
                      <a:endParaRPr kumimoji="1" lang="ja-JP" altLang="en-US" sz="2000" dirty="0">
                        <a:latin typeface="Matura MT Script Capitals" panose="03020802060602070202" pitchFamily="66" charset="0"/>
                        <a:ea typeface="Meiryo UI" panose="020B0604030504040204" pitchFamily="50" charset="-128"/>
                      </a:endParaRPr>
                    </a:p>
                  </a:txBody>
                  <a:tcPr anchor="ctr"/>
                </a:tc>
                <a:tc vMerge="1">
                  <a:txBody>
                    <a:bodyPr/>
                    <a:lstStyle/>
                    <a:p>
                      <a:endParaRPr kumimoji="1" lang="ja-JP" altLang="en-US" sz="2000" dirty="0">
                        <a:latin typeface="Matura MT Script Capitals" panose="03020802060602070202" pitchFamily="66" charset="0"/>
                        <a:ea typeface="Meiryo UI" panose="020B0604030504040204" pitchFamily="50" charset="-128"/>
                      </a:endParaRPr>
                    </a:p>
                  </a:txBody>
                  <a:tcPr anchor="ctr"/>
                </a:tc>
                <a:extLst>
                  <a:ext uri="{0D108BD9-81ED-4DB2-BD59-A6C34878D82A}">
                    <a16:rowId xmlns:a16="http://schemas.microsoft.com/office/drawing/2014/main" val="1893336555"/>
                  </a:ext>
                </a:extLst>
              </a:tr>
            </a:tbl>
          </a:graphicData>
        </a:graphic>
      </p:graphicFrame>
      <p:graphicFrame>
        <p:nvGraphicFramePr>
          <p:cNvPr id="12" name="表 11">
            <a:extLst>
              <a:ext uri="{FF2B5EF4-FFF2-40B4-BE49-F238E27FC236}">
                <a16:creationId xmlns:a16="http://schemas.microsoft.com/office/drawing/2014/main" id="{84252DB8-1D45-4267-9AE4-73641E402977}"/>
              </a:ext>
            </a:extLst>
          </p:cNvPr>
          <p:cNvGraphicFramePr>
            <a:graphicFrameLocks noGrp="1"/>
          </p:cNvGraphicFramePr>
          <p:nvPr>
            <p:extLst>
              <p:ext uri="{D42A27DB-BD31-4B8C-83A1-F6EECF244321}">
                <p14:modId xmlns:p14="http://schemas.microsoft.com/office/powerpoint/2010/main" val="3029280580"/>
              </p:ext>
            </p:extLst>
          </p:nvPr>
        </p:nvGraphicFramePr>
        <p:xfrm>
          <a:off x="273050" y="1888462"/>
          <a:ext cx="9360470" cy="1440000"/>
        </p:xfrm>
        <a:graphic>
          <a:graphicData uri="http://schemas.openxmlformats.org/drawingml/2006/table">
            <a:tbl>
              <a:tblPr firstRow="1" bandRow="1">
                <a:tableStyleId>{5940675A-B579-460E-94D1-54222C63F5DA}</a:tableStyleId>
              </a:tblPr>
              <a:tblGrid>
                <a:gridCol w="1479714">
                  <a:extLst>
                    <a:ext uri="{9D8B030D-6E8A-4147-A177-3AD203B41FA5}">
                      <a16:colId xmlns:a16="http://schemas.microsoft.com/office/drawing/2014/main" val="636751942"/>
                    </a:ext>
                  </a:extLst>
                </a:gridCol>
                <a:gridCol w="7880756">
                  <a:extLst>
                    <a:ext uri="{9D8B030D-6E8A-4147-A177-3AD203B41FA5}">
                      <a16:colId xmlns:a16="http://schemas.microsoft.com/office/drawing/2014/main" val="4028302475"/>
                    </a:ext>
                  </a:extLst>
                </a:gridCol>
              </a:tblGrid>
              <a:tr h="14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latin typeface="Matura MT Script Capitals" panose="03020802060602070202" pitchFamily="66" charset="0"/>
                          <a:ea typeface="Meiryo UI" panose="020B0604030504040204" pitchFamily="50" charset="-128"/>
                        </a:rPr>
                        <a:t>研修開始</a:t>
                      </a:r>
                      <a:endParaRPr kumimoji="1" lang="en-US" altLang="ja-JP" sz="1600" b="0" dirty="0">
                        <a:solidFill>
                          <a:schemeClr val="tx1"/>
                        </a:solidFill>
                        <a:latin typeface="Matura MT Script Capitals" panose="03020802060602070202" pitchFamily="66" charset="0"/>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latin typeface="Matura MT Script Capitals" panose="03020802060602070202" pitchFamily="66" charset="0"/>
                          <a:ea typeface="Meiryo UI" panose="020B0604030504040204" pitchFamily="50" charset="-128"/>
                        </a:rPr>
                        <a:t>時点での</a:t>
                      </a:r>
                      <a:endParaRPr kumimoji="1" lang="en-US" altLang="ja-JP" sz="1600" b="0" dirty="0">
                        <a:solidFill>
                          <a:schemeClr val="tx1"/>
                        </a:solidFill>
                        <a:latin typeface="Matura MT Script Capitals" panose="03020802060602070202" pitchFamily="66" charset="0"/>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latin typeface="Matura MT Script Capitals" panose="03020802060602070202" pitchFamily="66" charset="0"/>
                          <a:ea typeface="Meiryo UI" panose="020B0604030504040204" pitchFamily="50" charset="-128"/>
                        </a:rPr>
                        <a:t>主な課題</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EEBF7"/>
                    </a:solidFill>
                  </a:tcPr>
                </a:tc>
                <a:tc>
                  <a:txBody>
                    <a:bodyPr/>
                    <a:lstStyle/>
                    <a:p>
                      <a:endParaRPr kumimoji="1" lang="en-US" altLang="ja-JP" sz="1600" b="0" dirty="0">
                        <a:solidFill>
                          <a:schemeClr val="tx1"/>
                        </a:solidFill>
                        <a:latin typeface="Matura MT Script Capitals" panose="03020802060602070202" pitchFamily="66" charset="0"/>
                        <a:ea typeface="Meiryo UI" panose="020B0604030504040204" pitchFamily="50" charset="-128"/>
                      </a:endParaRPr>
                    </a:p>
                    <a:p>
                      <a:endParaRPr kumimoji="1" lang="ja-JP" altLang="en-US" sz="1600" b="0" dirty="0">
                        <a:solidFill>
                          <a:schemeClr val="tx1"/>
                        </a:solidFill>
                        <a:latin typeface="Matura MT Script Capitals" panose="03020802060602070202" pitchFamily="66" charset="0"/>
                        <a:ea typeface="Meiryo UI" panose="020B0604030504040204" pitchFamily="50" charset="-128"/>
                      </a:endParaRP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4196642599"/>
                  </a:ext>
                </a:extLst>
              </a:tr>
            </a:tbl>
          </a:graphicData>
        </a:graphic>
      </p:graphicFrame>
      <p:graphicFrame>
        <p:nvGraphicFramePr>
          <p:cNvPr id="13" name="表 12">
            <a:extLst>
              <a:ext uri="{FF2B5EF4-FFF2-40B4-BE49-F238E27FC236}">
                <a16:creationId xmlns:a16="http://schemas.microsoft.com/office/drawing/2014/main" id="{BC8B4322-321C-4365-B8CC-C76304C25C85}"/>
              </a:ext>
            </a:extLst>
          </p:cNvPr>
          <p:cNvGraphicFramePr>
            <a:graphicFrameLocks noGrp="1"/>
          </p:cNvGraphicFramePr>
          <p:nvPr>
            <p:extLst>
              <p:ext uri="{D42A27DB-BD31-4B8C-83A1-F6EECF244321}">
                <p14:modId xmlns:p14="http://schemas.microsoft.com/office/powerpoint/2010/main" val="2152407294"/>
              </p:ext>
            </p:extLst>
          </p:nvPr>
        </p:nvGraphicFramePr>
        <p:xfrm>
          <a:off x="273049" y="3453279"/>
          <a:ext cx="9360470" cy="1440000"/>
        </p:xfrm>
        <a:graphic>
          <a:graphicData uri="http://schemas.openxmlformats.org/drawingml/2006/table">
            <a:tbl>
              <a:tblPr firstRow="1" bandRow="1">
                <a:tableStyleId>{5940675A-B579-460E-94D1-54222C63F5DA}</a:tableStyleId>
              </a:tblPr>
              <a:tblGrid>
                <a:gridCol w="1479714">
                  <a:extLst>
                    <a:ext uri="{9D8B030D-6E8A-4147-A177-3AD203B41FA5}">
                      <a16:colId xmlns:a16="http://schemas.microsoft.com/office/drawing/2014/main" val="636751942"/>
                    </a:ext>
                  </a:extLst>
                </a:gridCol>
                <a:gridCol w="7880756">
                  <a:extLst>
                    <a:ext uri="{9D8B030D-6E8A-4147-A177-3AD203B41FA5}">
                      <a16:colId xmlns:a16="http://schemas.microsoft.com/office/drawing/2014/main" val="4028302475"/>
                    </a:ext>
                  </a:extLst>
                </a:gridCol>
              </a:tblGrid>
              <a:tr h="14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latin typeface="Matura MT Script Capitals" panose="03020802060602070202" pitchFamily="66" charset="0"/>
                          <a:ea typeface="Meiryo UI" panose="020B0604030504040204" pitchFamily="50" charset="-128"/>
                        </a:rPr>
                        <a:t>利用している</a:t>
                      </a:r>
                      <a:br>
                        <a:rPr kumimoji="1" lang="en-US" altLang="ja-JP" sz="1600" b="0" dirty="0">
                          <a:solidFill>
                            <a:schemeClr val="tx1"/>
                          </a:solidFill>
                          <a:latin typeface="Matura MT Script Capitals" panose="03020802060602070202" pitchFamily="66" charset="0"/>
                          <a:ea typeface="Meiryo UI" panose="020B0604030504040204" pitchFamily="50" charset="-128"/>
                        </a:rPr>
                      </a:br>
                      <a:r>
                        <a:rPr kumimoji="1" lang="ja-JP" altLang="en-US" sz="1600" b="0" dirty="0">
                          <a:solidFill>
                            <a:schemeClr val="tx1"/>
                          </a:solidFill>
                          <a:latin typeface="Matura MT Script Capitals" panose="03020802060602070202" pitchFamily="66" charset="0"/>
                          <a:ea typeface="Meiryo UI" panose="020B0604030504040204" pitchFamily="50" charset="-128"/>
                        </a:rPr>
                        <a:t>介護サービス</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EEBF7"/>
                    </a:solidFill>
                  </a:tcPr>
                </a:tc>
                <a:tc>
                  <a:txBody>
                    <a:bodyPr/>
                    <a:lstStyle/>
                    <a:p>
                      <a:endParaRPr kumimoji="1" lang="en-US" altLang="ja-JP" sz="1600" b="0" dirty="0">
                        <a:solidFill>
                          <a:schemeClr val="tx1"/>
                        </a:solidFill>
                        <a:latin typeface="Matura MT Script Capitals" panose="03020802060602070202" pitchFamily="66" charset="0"/>
                        <a:ea typeface="Meiryo UI" panose="020B0604030504040204" pitchFamily="50" charset="-128"/>
                      </a:endParaRPr>
                    </a:p>
                    <a:p>
                      <a:endParaRPr kumimoji="1" lang="ja-JP" altLang="en-US" sz="1600" b="0" dirty="0">
                        <a:solidFill>
                          <a:schemeClr val="tx1"/>
                        </a:solidFill>
                        <a:latin typeface="Matura MT Script Capitals" panose="03020802060602070202" pitchFamily="66" charset="0"/>
                        <a:ea typeface="Meiryo UI" panose="020B0604030504040204" pitchFamily="50" charset="-128"/>
                      </a:endParaRP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4196642599"/>
                  </a:ext>
                </a:extLst>
              </a:tr>
            </a:tbl>
          </a:graphicData>
        </a:graphic>
      </p:graphicFrame>
      <p:graphicFrame>
        <p:nvGraphicFramePr>
          <p:cNvPr id="14" name="表 13">
            <a:extLst>
              <a:ext uri="{FF2B5EF4-FFF2-40B4-BE49-F238E27FC236}">
                <a16:creationId xmlns:a16="http://schemas.microsoft.com/office/drawing/2014/main" id="{40C47EBE-1F4A-48FD-B495-6F23873A1EA7}"/>
              </a:ext>
            </a:extLst>
          </p:cNvPr>
          <p:cNvGraphicFramePr>
            <a:graphicFrameLocks noGrp="1"/>
          </p:cNvGraphicFramePr>
          <p:nvPr>
            <p:extLst>
              <p:ext uri="{D42A27DB-BD31-4B8C-83A1-F6EECF244321}">
                <p14:modId xmlns:p14="http://schemas.microsoft.com/office/powerpoint/2010/main" val="3967789334"/>
              </p:ext>
            </p:extLst>
          </p:nvPr>
        </p:nvGraphicFramePr>
        <p:xfrm>
          <a:off x="273048" y="5008996"/>
          <a:ext cx="9360470" cy="1440000"/>
        </p:xfrm>
        <a:graphic>
          <a:graphicData uri="http://schemas.openxmlformats.org/drawingml/2006/table">
            <a:tbl>
              <a:tblPr firstRow="1" bandRow="1">
                <a:tableStyleId>{5940675A-B579-460E-94D1-54222C63F5DA}</a:tableStyleId>
              </a:tblPr>
              <a:tblGrid>
                <a:gridCol w="1479714">
                  <a:extLst>
                    <a:ext uri="{9D8B030D-6E8A-4147-A177-3AD203B41FA5}">
                      <a16:colId xmlns:a16="http://schemas.microsoft.com/office/drawing/2014/main" val="636751942"/>
                    </a:ext>
                  </a:extLst>
                </a:gridCol>
                <a:gridCol w="7880756">
                  <a:extLst>
                    <a:ext uri="{9D8B030D-6E8A-4147-A177-3AD203B41FA5}">
                      <a16:colId xmlns:a16="http://schemas.microsoft.com/office/drawing/2014/main" val="4028302475"/>
                    </a:ext>
                  </a:extLst>
                </a:gridCol>
              </a:tblGrid>
              <a:tr h="14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latin typeface="Matura MT Script Capitals" panose="03020802060602070202" pitchFamily="66" charset="0"/>
                          <a:ea typeface="Meiryo UI" panose="020B0604030504040204" pitchFamily="50" charset="-128"/>
                        </a:rPr>
                        <a:t>この事例を</a:t>
                      </a:r>
                      <a:br>
                        <a:rPr kumimoji="1" lang="en-US" altLang="ja-JP" sz="1600" b="0" dirty="0">
                          <a:solidFill>
                            <a:schemeClr val="tx1"/>
                          </a:solidFill>
                          <a:latin typeface="Matura MT Script Capitals" panose="03020802060602070202" pitchFamily="66" charset="0"/>
                          <a:ea typeface="Meiryo UI" panose="020B0604030504040204" pitchFamily="50" charset="-128"/>
                        </a:rPr>
                      </a:br>
                      <a:r>
                        <a:rPr kumimoji="1" lang="ja-JP" altLang="en-US" sz="1600" b="0" dirty="0">
                          <a:solidFill>
                            <a:schemeClr val="tx1"/>
                          </a:solidFill>
                          <a:latin typeface="Matura MT Script Capitals" panose="03020802060602070202" pitchFamily="66" charset="0"/>
                          <a:ea typeface="Meiryo UI" panose="020B0604030504040204" pitchFamily="50" charset="-128"/>
                        </a:rPr>
                        <a:t>選んだ理由</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EEBF7"/>
                    </a:solidFill>
                  </a:tcPr>
                </a:tc>
                <a:tc>
                  <a:txBody>
                    <a:bodyPr/>
                    <a:lstStyle/>
                    <a:p>
                      <a:endParaRPr kumimoji="1" lang="en-US" altLang="ja-JP" sz="1600" b="0" dirty="0">
                        <a:solidFill>
                          <a:schemeClr val="tx1"/>
                        </a:solidFill>
                        <a:latin typeface="Matura MT Script Capitals" panose="03020802060602070202" pitchFamily="66" charset="0"/>
                        <a:ea typeface="Meiryo UI" panose="020B0604030504040204" pitchFamily="50" charset="-128"/>
                      </a:endParaRPr>
                    </a:p>
                    <a:p>
                      <a:endParaRPr kumimoji="1" lang="ja-JP" altLang="en-US" sz="1600" b="0" dirty="0">
                        <a:solidFill>
                          <a:schemeClr val="tx1"/>
                        </a:solidFill>
                        <a:latin typeface="Matura MT Script Capitals" panose="03020802060602070202" pitchFamily="66" charset="0"/>
                        <a:ea typeface="Meiryo UI" panose="020B0604030504040204" pitchFamily="50" charset="-128"/>
                      </a:endParaRP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4196642599"/>
                  </a:ext>
                </a:extLst>
              </a:tr>
            </a:tbl>
          </a:graphicData>
        </a:graphic>
      </p:graphicFrame>
    </p:spTree>
    <p:extLst>
      <p:ext uri="{BB962C8B-B14F-4D97-AF65-F5344CB8AC3E}">
        <p14:creationId xmlns:p14="http://schemas.microsoft.com/office/powerpoint/2010/main" val="16804486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146846363"/>
              </p:ext>
            </p:extLst>
          </p:nvPr>
        </p:nvGraphicFramePr>
        <p:xfrm>
          <a:off x="273050" y="3749276"/>
          <a:ext cx="9361604" cy="2462212"/>
        </p:xfrm>
        <a:graphic>
          <a:graphicData uri="http://schemas.openxmlformats.org/drawingml/2006/table">
            <a:tbl>
              <a:tblPr firstRow="1" bandRow="1">
                <a:tableStyleId>{5940675A-B579-460E-94D1-54222C63F5DA}</a:tableStyleId>
              </a:tblPr>
              <a:tblGrid>
                <a:gridCol w="7128000">
                  <a:extLst>
                    <a:ext uri="{9D8B030D-6E8A-4147-A177-3AD203B41FA5}">
                      <a16:colId xmlns:a16="http://schemas.microsoft.com/office/drawing/2014/main" val="3554432080"/>
                    </a:ext>
                  </a:extLst>
                </a:gridCol>
                <a:gridCol w="2233604">
                  <a:extLst>
                    <a:ext uri="{9D8B030D-6E8A-4147-A177-3AD203B41FA5}">
                      <a16:colId xmlns:a16="http://schemas.microsoft.com/office/drawing/2014/main" val="2115825744"/>
                    </a:ext>
                  </a:extLst>
                </a:gridCol>
              </a:tblGrid>
              <a:tr h="443858">
                <a:tc>
                  <a:txBody>
                    <a:bodyPr/>
                    <a:lstStyle/>
                    <a:p>
                      <a:pPr algn="l"/>
                      <a:r>
                        <a:rPr kumimoji="1" lang="ja-JP" altLang="en-US" sz="1600" b="0" dirty="0">
                          <a:solidFill>
                            <a:schemeClr val="tx1"/>
                          </a:solidFill>
                          <a:latin typeface="Matura MT Script Capitals" panose="03020802060602070202" pitchFamily="66" charset="0"/>
                          <a:ea typeface="Meiryo UI" panose="020B0604030504040204" pitchFamily="50" charset="-128"/>
                        </a:rPr>
                        <a:t>取り組みのエピソード（悩んだことや難しかったこと、工夫したことなど）</a:t>
                      </a:r>
                    </a:p>
                  </a:txBody>
                  <a:tcPr anchor="b">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EEBF7"/>
                    </a:solidFill>
                  </a:tcPr>
                </a:tc>
                <a:tc>
                  <a:txBody>
                    <a:bodyPr/>
                    <a:lstStyle/>
                    <a:p>
                      <a:endParaRPr kumimoji="1" lang="ja-JP" altLang="en-US" sz="1600" b="0" dirty="0">
                        <a:solidFill>
                          <a:schemeClr val="tx1"/>
                        </a:solidFill>
                        <a:latin typeface="Matura MT Script Capitals" panose="03020802060602070202" pitchFamily="66" charset="0"/>
                        <a:ea typeface="Meiryo UI" panose="020B0604030504040204" pitchFamily="50" charset="-128"/>
                      </a:endParaRPr>
                    </a:p>
                  </a:txBody>
                  <a:tcPr anchor="ctr">
                    <a:lnL w="12700" cap="flat" cmpd="sng" algn="ctr">
                      <a:solidFill>
                        <a:srgbClr val="5B9BD5"/>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3154246"/>
                  </a:ext>
                </a:extLst>
              </a:tr>
              <a:tr h="2018354">
                <a:tc gridSpan="2">
                  <a:txBody>
                    <a:bodyPr/>
                    <a:lstStyle/>
                    <a:p>
                      <a:pPr algn="l"/>
                      <a:endParaRPr kumimoji="1" lang="ja-JP" altLang="en-US" sz="1600" b="0" dirty="0">
                        <a:solidFill>
                          <a:schemeClr val="tx1"/>
                        </a:solidFill>
                        <a:latin typeface="Matura MT Script Capitals" panose="03020802060602070202" pitchFamily="66" charset="0"/>
                        <a:ea typeface="Meiryo UI" panose="020B0604030504040204" pitchFamily="50" charset="-128"/>
                      </a:endParaRPr>
                    </a:p>
                  </a:txBody>
                  <a:tcPr anchor="b">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hMerge="1">
                  <a:txBody>
                    <a:bodyPr/>
                    <a:lstStyle/>
                    <a:p>
                      <a:endParaRPr kumimoji="1" lang="ja-JP" altLang="en-US" sz="1800" dirty="0">
                        <a:latin typeface="Matura MT Script Capitals" panose="03020802060602070202" pitchFamily="66" charset="0"/>
                        <a:ea typeface="Meiryo UI" panose="020B0604030504040204" pitchFamily="50" charset="-128"/>
                      </a:endParaRPr>
                    </a:p>
                  </a:txBody>
                  <a:tcPr anchor="ctr"/>
                </a:tc>
                <a:extLst>
                  <a:ext uri="{0D108BD9-81ED-4DB2-BD59-A6C34878D82A}">
                    <a16:rowId xmlns:a16="http://schemas.microsoft.com/office/drawing/2014/main" val="67553762"/>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606571364"/>
              </p:ext>
            </p:extLst>
          </p:nvPr>
        </p:nvGraphicFramePr>
        <p:xfrm>
          <a:off x="271346" y="1054959"/>
          <a:ext cx="9361604" cy="2462212"/>
        </p:xfrm>
        <a:graphic>
          <a:graphicData uri="http://schemas.openxmlformats.org/drawingml/2006/table">
            <a:tbl>
              <a:tblPr firstRow="1" bandRow="1">
                <a:tableStyleId>{5940675A-B579-460E-94D1-54222C63F5DA}</a:tableStyleId>
              </a:tblPr>
              <a:tblGrid>
                <a:gridCol w="7128000">
                  <a:extLst>
                    <a:ext uri="{9D8B030D-6E8A-4147-A177-3AD203B41FA5}">
                      <a16:colId xmlns:a16="http://schemas.microsoft.com/office/drawing/2014/main" val="3554432080"/>
                    </a:ext>
                  </a:extLst>
                </a:gridCol>
                <a:gridCol w="2233604">
                  <a:extLst>
                    <a:ext uri="{9D8B030D-6E8A-4147-A177-3AD203B41FA5}">
                      <a16:colId xmlns:a16="http://schemas.microsoft.com/office/drawing/2014/main" val="2115825744"/>
                    </a:ext>
                  </a:extLst>
                </a:gridCol>
              </a:tblGrid>
              <a:tr h="443858">
                <a:tc>
                  <a:txBody>
                    <a:bodyPr/>
                    <a:lstStyle/>
                    <a:p>
                      <a:pPr algn="l"/>
                      <a:r>
                        <a:rPr kumimoji="1" lang="ja-JP" altLang="en-US" sz="1600" b="0" dirty="0">
                          <a:solidFill>
                            <a:schemeClr val="tx1"/>
                          </a:solidFill>
                          <a:latin typeface="Matura MT Script Capitals" panose="03020802060602070202" pitchFamily="66" charset="0"/>
                          <a:ea typeface="Meiryo UI" panose="020B0604030504040204" pitchFamily="50" charset="-128"/>
                        </a:rPr>
                        <a:t>今回意識して取り組んだ項目（想定される支援内容の番号）</a:t>
                      </a:r>
                    </a:p>
                  </a:txBody>
                  <a:tcPr anchor="b">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EEBF7"/>
                    </a:solidFill>
                  </a:tcPr>
                </a:tc>
                <a:tc>
                  <a:txBody>
                    <a:bodyPr/>
                    <a:lstStyle/>
                    <a:p>
                      <a:endParaRPr kumimoji="1" lang="ja-JP" altLang="en-US" sz="1600" b="0" dirty="0">
                        <a:solidFill>
                          <a:schemeClr val="tx1"/>
                        </a:solidFill>
                        <a:latin typeface="Matura MT Script Capitals" panose="03020802060602070202" pitchFamily="66" charset="0"/>
                        <a:ea typeface="Meiryo UI" panose="020B0604030504040204" pitchFamily="50" charset="-128"/>
                      </a:endParaRPr>
                    </a:p>
                  </a:txBody>
                  <a:tcPr anchor="ctr">
                    <a:lnL w="12700" cap="flat" cmpd="sng" algn="ctr">
                      <a:solidFill>
                        <a:srgbClr val="5B9BD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3154246"/>
                  </a:ext>
                </a:extLst>
              </a:tr>
              <a:tr h="2018354">
                <a:tc gridSpan="2">
                  <a:txBody>
                    <a:bodyPr/>
                    <a:lstStyle/>
                    <a:p>
                      <a:pPr algn="l"/>
                      <a:endParaRPr kumimoji="1" lang="ja-JP" altLang="en-US" sz="1600" b="0" dirty="0">
                        <a:solidFill>
                          <a:schemeClr val="tx1"/>
                        </a:solidFill>
                        <a:latin typeface="Matura MT Script Capitals" panose="03020802060602070202" pitchFamily="66" charset="0"/>
                        <a:ea typeface="Meiryo UI" panose="020B0604030504040204" pitchFamily="50" charset="-128"/>
                      </a:endParaRPr>
                    </a:p>
                  </a:txBody>
                  <a:tcPr anchor="b">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hMerge="1">
                  <a:txBody>
                    <a:bodyPr/>
                    <a:lstStyle/>
                    <a:p>
                      <a:endParaRPr kumimoji="1" lang="ja-JP" altLang="en-US" sz="1800" dirty="0">
                        <a:latin typeface="Matura MT Script Capitals" panose="03020802060602070202" pitchFamily="66" charset="0"/>
                        <a:ea typeface="Meiryo UI" panose="020B0604030504040204" pitchFamily="50" charset="-128"/>
                      </a:endParaRPr>
                    </a:p>
                  </a:txBody>
                  <a:tcPr anchor="ctr"/>
                </a:tc>
                <a:extLst>
                  <a:ext uri="{0D108BD9-81ED-4DB2-BD59-A6C34878D82A}">
                    <a16:rowId xmlns:a16="http://schemas.microsoft.com/office/drawing/2014/main" val="67553762"/>
                  </a:ext>
                </a:extLst>
              </a:tr>
            </a:tbl>
          </a:graphicData>
        </a:graphic>
      </p:graphicFrame>
      <p:sp>
        <p:nvSpPr>
          <p:cNvPr id="2" name="タイトル 1"/>
          <p:cNvSpPr>
            <a:spLocks noGrp="1"/>
          </p:cNvSpPr>
          <p:nvPr>
            <p:ph type="title"/>
          </p:nvPr>
        </p:nvSpPr>
        <p:spPr>
          <a:xfrm>
            <a:off x="104775" y="5642"/>
            <a:ext cx="4829174" cy="726045"/>
          </a:xfrm>
        </p:spPr>
        <p:txBody>
          <a:bodyPr/>
          <a:lstStyle/>
          <a:p>
            <a:r>
              <a:rPr lang="ja-JP" altLang="en-US" dirty="0"/>
              <a:t>取り組み事例の紹介</a:t>
            </a:r>
            <a:endParaRPr kumimoji="1" lang="ja-JP" altLang="en-US" dirty="0"/>
          </a:p>
        </p:txBody>
      </p:sp>
      <p:sp>
        <p:nvSpPr>
          <p:cNvPr id="4" name="テキスト プレースホルダー 3"/>
          <p:cNvSpPr>
            <a:spLocks noGrp="1"/>
          </p:cNvSpPr>
          <p:nvPr>
            <p:ph type="body" sz="quarter" idx="14"/>
          </p:nvPr>
        </p:nvSpPr>
        <p:spPr>
          <a:xfrm>
            <a:off x="4953000" y="11509"/>
            <a:ext cx="4233041" cy="681187"/>
          </a:xfrm>
        </p:spPr>
        <p:txBody>
          <a:bodyPr/>
          <a:lstStyle/>
          <a:p>
            <a:r>
              <a:rPr lang="ja-JP" altLang="en-US" dirty="0"/>
              <a:t>実践のポイント</a:t>
            </a:r>
            <a:endParaRPr kumimoji="1" lang="ja-JP" altLang="en-US" dirty="0"/>
          </a:p>
        </p:txBody>
      </p:sp>
      <p:sp>
        <p:nvSpPr>
          <p:cNvPr id="11" name="スライド番号プレースホルダー 3"/>
          <p:cNvSpPr>
            <a:spLocks noGrp="1"/>
          </p:cNvSpPr>
          <p:nvPr>
            <p:ph type="sldNum" sz="quarter" idx="12"/>
          </p:nvPr>
        </p:nvSpPr>
        <p:spPr>
          <a:xfrm>
            <a:off x="7671444" y="6471766"/>
            <a:ext cx="2228850" cy="365125"/>
          </a:xfrm>
        </p:spPr>
        <p:txBody>
          <a:bodyPr/>
          <a:lstStyle/>
          <a:p>
            <a:fld id="{9D577B52-2241-471B-AFAB-376A00F66D4B}" type="slidenum">
              <a:rPr kumimoji="1" lang="ja-JP" altLang="en-US" smtClean="0"/>
              <a:pPr/>
              <a:t>117</a:t>
            </a:fld>
            <a:endParaRPr kumimoji="1" lang="ja-JP" altLang="en-US" dirty="0"/>
          </a:p>
        </p:txBody>
      </p:sp>
      <p:graphicFrame>
        <p:nvGraphicFramePr>
          <p:cNvPr id="5" name="表 4">
            <a:extLst>
              <a:ext uri="{FF2B5EF4-FFF2-40B4-BE49-F238E27FC236}">
                <a16:creationId xmlns:a16="http://schemas.microsoft.com/office/drawing/2014/main" id="{2F489D4E-6149-4EEA-9156-1A64D4EEB9C0}"/>
              </a:ext>
            </a:extLst>
          </p:cNvPr>
          <p:cNvGraphicFramePr>
            <a:graphicFrameLocks noGrp="1"/>
          </p:cNvGraphicFramePr>
          <p:nvPr/>
        </p:nvGraphicFramePr>
        <p:xfrm>
          <a:off x="8452022" y="1062681"/>
          <a:ext cx="208280" cy="365760"/>
        </p:xfrm>
        <a:graphic>
          <a:graphicData uri="http://schemas.openxmlformats.org/drawingml/2006/table">
            <a:tbl>
              <a:tblPr/>
              <a:tblGrid>
                <a:gridCol w="208280">
                  <a:extLst>
                    <a:ext uri="{9D8B030D-6E8A-4147-A177-3AD203B41FA5}">
                      <a16:colId xmlns:a16="http://schemas.microsoft.com/office/drawing/2014/main" val="1753509688"/>
                    </a:ext>
                  </a:extLst>
                </a:gridCol>
              </a:tblGrid>
              <a:tr h="0">
                <a:tc>
                  <a:txBody>
                    <a:bodyPr/>
                    <a:lstStyle/>
                    <a:p>
                      <a:endParaRPr kumimoji="1" lang="ja-JP" altLang="en-US" dirty="0"/>
                    </a:p>
                  </a:txBody>
                  <a:tcPr>
                    <a:lnL w="12700" cmpd="sng">
                      <a:solidFill>
                        <a:schemeClr val="bg1"/>
                      </a:solidFill>
                      <a:prstDash val="solid"/>
                    </a:lnL>
                    <a:lnR w="12700" cmpd="sng">
                      <a:solidFill>
                        <a:schemeClr val="bg1"/>
                      </a:solidFill>
                      <a:prstDash val="solid"/>
                    </a:lnR>
                    <a:lnT w="12700" cmpd="sng">
                      <a:solidFill>
                        <a:schemeClr val="bg1"/>
                      </a:solidFill>
                      <a:prstDash val="solid"/>
                    </a:lnT>
                    <a:lnB w="12700" cmpd="sng">
                      <a:solidFill>
                        <a:schemeClr val="bg1"/>
                      </a:solidFill>
                      <a:prstDash val="solid"/>
                    </a:lnB>
                  </a:tcPr>
                </a:tc>
                <a:extLst>
                  <a:ext uri="{0D108BD9-81ED-4DB2-BD59-A6C34878D82A}">
                    <a16:rowId xmlns:a16="http://schemas.microsoft.com/office/drawing/2014/main" val="1044472678"/>
                  </a:ext>
                </a:extLst>
              </a:tr>
            </a:tbl>
          </a:graphicData>
        </a:graphic>
      </p:graphicFrame>
    </p:spTree>
    <p:extLst>
      <p:ext uri="{BB962C8B-B14F-4D97-AF65-F5344CB8AC3E}">
        <p14:creationId xmlns:p14="http://schemas.microsoft.com/office/powerpoint/2010/main" val="52665374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123826" y="11509"/>
            <a:ext cx="4829174" cy="717154"/>
          </a:xfrm>
        </p:spPr>
        <p:txBody>
          <a:bodyPr/>
          <a:lstStyle/>
          <a:p>
            <a:r>
              <a:rPr lang="ja-JP" altLang="en-US" dirty="0"/>
              <a:t>取り組み事例の紹介</a:t>
            </a:r>
            <a:endParaRPr kumimoji="1" lang="ja-JP" altLang="en-US" dirty="0"/>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118</a:t>
            </a:fld>
            <a:endParaRPr kumimoji="1" lang="ja-JP" altLang="en-US" dirty="0"/>
          </a:p>
        </p:txBody>
      </p:sp>
      <p:sp>
        <p:nvSpPr>
          <p:cNvPr id="8" name="テキスト プレースホルダー 7"/>
          <p:cNvSpPr>
            <a:spLocks noGrp="1"/>
          </p:cNvSpPr>
          <p:nvPr>
            <p:ph type="body" sz="quarter" idx="14"/>
          </p:nvPr>
        </p:nvSpPr>
        <p:spPr>
          <a:xfrm>
            <a:off x="4953000" y="11509"/>
            <a:ext cx="4233041" cy="681187"/>
          </a:xfrm>
        </p:spPr>
        <p:txBody>
          <a:bodyPr/>
          <a:lstStyle/>
          <a:p>
            <a:r>
              <a:rPr lang="ja-JP" altLang="en-US" dirty="0"/>
              <a:t>実践を通じた変化</a:t>
            </a:r>
            <a:endParaRPr kumimoji="1" lang="ja-JP" altLang="en-US" dirty="0"/>
          </a:p>
        </p:txBody>
      </p:sp>
      <p:graphicFrame>
        <p:nvGraphicFramePr>
          <p:cNvPr id="9" name="表 8"/>
          <p:cNvGraphicFramePr>
            <a:graphicFrameLocks noGrp="1"/>
          </p:cNvGraphicFramePr>
          <p:nvPr>
            <p:extLst>
              <p:ext uri="{D42A27DB-BD31-4B8C-83A1-F6EECF244321}">
                <p14:modId xmlns:p14="http://schemas.microsoft.com/office/powerpoint/2010/main" val="215462235"/>
              </p:ext>
            </p:extLst>
          </p:nvPr>
        </p:nvGraphicFramePr>
        <p:xfrm>
          <a:off x="273050" y="1035125"/>
          <a:ext cx="9361604" cy="2462212"/>
        </p:xfrm>
        <a:graphic>
          <a:graphicData uri="http://schemas.openxmlformats.org/drawingml/2006/table">
            <a:tbl>
              <a:tblPr firstRow="1" bandRow="1">
                <a:tableStyleId>{5940675A-B579-460E-94D1-54222C63F5DA}</a:tableStyleId>
              </a:tblPr>
              <a:tblGrid>
                <a:gridCol w="7128000">
                  <a:extLst>
                    <a:ext uri="{9D8B030D-6E8A-4147-A177-3AD203B41FA5}">
                      <a16:colId xmlns:a16="http://schemas.microsoft.com/office/drawing/2014/main" val="3554432080"/>
                    </a:ext>
                  </a:extLst>
                </a:gridCol>
                <a:gridCol w="2233604">
                  <a:extLst>
                    <a:ext uri="{9D8B030D-6E8A-4147-A177-3AD203B41FA5}">
                      <a16:colId xmlns:a16="http://schemas.microsoft.com/office/drawing/2014/main" val="2115825744"/>
                    </a:ext>
                  </a:extLst>
                </a:gridCol>
              </a:tblGrid>
              <a:tr h="443858">
                <a:tc>
                  <a:txBody>
                    <a:bodyPr/>
                    <a:lstStyle/>
                    <a:p>
                      <a:pPr algn="l"/>
                      <a:r>
                        <a:rPr kumimoji="1" lang="ja-JP" altLang="en-US" sz="1600" b="0" dirty="0">
                          <a:solidFill>
                            <a:schemeClr val="tx1"/>
                          </a:solidFill>
                          <a:latin typeface="Matura MT Script Capitals" panose="03020802060602070202" pitchFamily="66" charset="0"/>
                          <a:ea typeface="Meiryo UI" panose="020B0604030504040204" pitchFamily="50" charset="-128"/>
                        </a:rPr>
                        <a:t>本人や家族、ケアチームのメンバーの行動や発言に見られた変化</a:t>
                      </a:r>
                    </a:p>
                  </a:txBody>
                  <a:tcPr anchor="b">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EEBF7"/>
                    </a:solidFill>
                  </a:tcPr>
                </a:tc>
                <a:tc>
                  <a:txBody>
                    <a:bodyPr/>
                    <a:lstStyle/>
                    <a:p>
                      <a:endParaRPr kumimoji="1" lang="ja-JP" altLang="en-US" sz="1600" b="0" dirty="0">
                        <a:solidFill>
                          <a:schemeClr val="tx1"/>
                        </a:solidFill>
                        <a:latin typeface="Matura MT Script Capitals" panose="03020802060602070202" pitchFamily="66" charset="0"/>
                        <a:ea typeface="Meiryo UI" panose="020B0604030504040204" pitchFamily="50" charset="-128"/>
                      </a:endParaRPr>
                    </a:p>
                  </a:txBody>
                  <a:tcPr anchor="ctr">
                    <a:lnL w="12700" cap="flat" cmpd="sng" algn="ctr">
                      <a:solidFill>
                        <a:srgbClr val="5B9BD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3154246"/>
                  </a:ext>
                </a:extLst>
              </a:tr>
              <a:tr h="2018354">
                <a:tc gridSpan="2">
                  <a:txBody>
                    <a:bodyPr/>
                    <a:lstStyle/>
                    <a:p>
                      <a:pPr algn="l"/>
                      <a:endParaRPr kumimoji="1" lang="ja-JP" altLang="en-US" sz="1600" b="0" dirty="0">
                        <a:solidFill>
                          <a:schemeClr val="tx1"/>
                        </a:solidFill>
                        <a:latin typeface="Matura MT Script Capitals" panose="03020802060602070202" pitchFamily="66" charset="0"/>
                        <a:ea typeface="Meiryo UI" panose="020B0604030504040204" pitchFamily="50" charset="-128"/>
                      </a:endParaRPr>
                    </a:p>
                  </a:txBody>
                  <a:tcPr anchor="b">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hMerge="1">
                  <a:txBody>
                    <a:bodyPr/>
                    <a:lstStyle/>
                    <a:p>
                      <a:endParaRPr kumimoji="1" lang="ja-JP" altLang="en-US" sz="1800" dirty="0">
                        <a:latin typeface="Matura MT Script Capitals" panose="03020802060602070202" pitchFamily="66" charset="0"/>
                        <a:ea typeface="Meiryo UI" panose="020B0604030504040204" pitchFamily="50" charset="-128"/>
                      </a:endParaRPr>
                    </a:p>
                  </a:txBody>
                  <a:tcPr anchor="ctr"/>
                </a:tc>
                <a:extLst>
                  <a:ext uri="{0D108BD9-81ED-4DB2-BD59-A6C34878D82A}">
                    <a16:rowId xmlns:a16="http://schemas.microsoft.com/office/drawing/2014/main" val="67553762"/>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2931991605"/>
              </p:ext>
            </p:extLst>
          </p:nvPr>
        </p:nvGraphicFramePr>
        <p:xfrm>
          <a:off x="273050" y="3703092"/>
          <a:ext cx="9361604" cy="2462212"/>
        </p:xfrm>
        <a:graphic>
          <a:graphicData uri="http://schemas.openxmlformats.org/drawingml/2006/table">
            <a:tbl>
              <a:tblPr firstRow="1" bandRow="1">
                <a:tableStyleId>{5940675A-B579-460E-94D1-54222C63F5DA}</a:tableStyleId>
              </a:tblPr>
              <a:tblGrid>
                <a:gridCol w="7128000">
                  <a:extLst>
                    <a:ext uri="{9D8B030D-6E8A-4147-A177-3AD203B41FA5}">
                      <a16:colId xmlns:a16="http://schemas.microsoft.com/office/drawing/2014/main" val="3554432080"/>
                    </a:ext>
                  </a:extLst>
                </a:gridCol>
                <a:gridCol w="2233604">
                  <a:extLst>
                    <a:ext uri="{9D8B030D-6E8A-4147-A177-3AD203B41FA5}">
                      <a16:colId xmlns:a16="http://schemas.microsoft.com/office/drawing/2014/main" val="2115825744"/>
                    </a:ext>
                  </a:extLst>
                </a:gridCol>
              </a:tblGrid>
              <a:tr h="443858">
                <a:tc>
                  <a:txBody>
                    <a:bodyPr/>
                    <a:lstStyle/>
                    <a:p>
                      <a:pPr algn="l"/>
                      <a:r>
                        <a:rPr kumimoji="1" lang="ja-JP" altLang="en-US" sz="1600" b="0" dirty="0">
                          <a:solidFill>
                            <a:schemeClr val="tx1"/>
                          </a:solidFill>
                          <a:latin typeface="Matura MT Script Capitals" panose="03020802060602070202" pitchFamily="66" charset="0"/>
                          <a:ea typeface="Meiryo UI" panose="020B0604030504040204" pitchFamily="50" charset="-128"/>
                        </a:rPr>
                        <a:t>支援内容やケアプランの変更（現時点で検討中のものを含む）</a:t>
                      </a:r>
                    </a:p>
                  </a:txBody>
                  <a:tcPr anchor="b">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EEBF7"/>
                    </a:solidFill>
                  </a:tcPr>
                </a:tc>
                <a:tc>
                  <a:txBody>
                    <a:bodyPr/>
                    <a:lstStyle/>
                    <a:p>
                      <a:endParaRPr kumimoji="1" lang="ja-JP" altLang="en-US" sz="1600" b="0" dirty="0">
                        <a:solidFill>
                          <a:schemeClr val="tx1"/>
                        </a:solidFill>
                        <a:latin typeface="Matura MT Script Capitals" panose="03020802060602070202" pitchFamily="66" charset="0"/>
                        <a:ea typeface="Meiryo UI" panose="020B0604030504040204" pitchFamily="50" charset="-128"/>
                      </a:endParaRPr>
                    </a:p>
                  </a:txBody>
                  <a:tcPr anchor="ctr">
                    <a:lnL w="12700" cap="flat" cmpd="sng" algn="ctr">
                      <a:solidFill>
                        <a:srgbClr val="5B9BD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3154246"/>
                  </a:ext>
                </a:extLst>
              </a:tr>
              <a:tr h="2018354">
                <a:tc gridSpan="2">
                  <a:txBody>
                    <a:bodyPr/>
                    <a:lstStyle/>
                    <a:p>
                      <a:pPr algn="l"/>
                      <a:endParaRPr kumimoji="1" lang="ja-JP" altLang="en-US" sz="1600" b="0" dirty="0">
                        <a:solidFill>
                          <a:schemeClr val="tx1"/>
                        </a:solidFill>
                        <a:latin typeface="Matura MT Script Capitals" panose="03020802060602070202" pitchFamily="66" charset="0"/>
                        <a:ea typeface="Meiryo UI" panose="020B0604030504040204" pitchFamily="50" charset="-128"/>
                      </a:endParaRPr>
                    </a:p>
                  </a:txBody>
                  <a:tcPr anchor="b">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hMerge="1">
                  <a:txBody>
                    <a:bodyPr/>
                    <a:lstStyle/>
                    <a:p>
                      <a:endParaRPr kumimoji="1" lang="ja-JP" altLang="en-US" sz="1800" dirty="0">
                        <a:latin typeface="Matura MT Script Capitals" panose="03020802060602070202" pitchFamily="66" charset="0"/>
                        <a:ea typeface="Meiryo UI" panose="020B0604030504040204" pitchFamily="50" charset="-128"/>
                      </a:endParaRPr>
                    </a:p>
                  </a:txBody>
                  <a:tcPr anchor="ctr"/>
                </a:tc>
                <a:extLst>
                  <a:ext uri="{0D108BD9-81ED-4DB2-BD59-A6C34878D82A}">
                    <a16:rowId xmlns:a16="http://schemas.microsoft.com/office/drawing/2014/main" val="67553762"/>
                  </a:ext>
                </a:extLst>
              </a:tr>
            </a:tbl>
          </a:graphicData>
        </a:graphic>
      </p:graphicFrame>
    </p:spTree>
    <p:extLst>
      <p:ext uri="{BB962C8B-B14F-4D97-AF65-F5344CB8AC3E}">
        <p14:creationId xmlns:p14="http://schemas.microsoft.com/office/powerpoint/2010/main" val="149382694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2234372446"/>
              </p:ext>
            </p:extLst>
          </p:nvPr>
        </p:nvGraphicFramePr>
        <p:xfrm>
          <a:off x="273050" y="978043"/>
          <a:ext cx="9361604" cy="2462212"/>
        </p:xfrm>
        <a:graphic>
          <a:graphicData uri="http://schemas.openxmlformats.org/drawingml/2006/table">
            <a:tbl>
              <a:tblPr firstRow="1" bandRow="1">
                <a:tableStyleId>{5940675A-B579-460E-94D1-54222C63F5DA}</a:tableStyleId>
              </a:tblPr>
              <a:tblGrid>
                <a:gridCol w="7128000">
                  <a:extLst>
                    <a:ext uri="{9D8B030D-6E8A-4147-A177-3AD203B41FA5}">
                      <a16:colId xmlns:a16="http://schemas.microsoft.com/office/drawing/2014/main" val="3554432080"/>
                    </a:ext>
                  </a:extLst>
                </a:gridCol>
                <a:gridCol w="2233604">
                  <a:extLst>
                    <a:ext uri="{9D8B030D-6E8A-4147-A177-3AD203B41FA5}">
                      <a16:colId xmlns:a16="http://schemas.microsoft.com/office/drawing/2014/main" val="2115825744"/>
                    </a:ext>
                  </a:extLst>
                </a:gridCol>
              </a:tblGrid>
              <a:tr h="443858">
                <a:tc>
                  <a:txBody>
                    <a:bodyPr/>
                    <a:lstStyle/>
                    <a:p>
                      <a:pPr algn="l"/>
                      <a:r>
                        <a:rPr kumimoji="1" lang="ja-JP" altLang="en-US" sz="1600" b="0" dirty="0">
                          <a:solidFill>
                            <a:schemeClr val="tx1"/>
                          </a:solidFill>
                          <a:latin typeface="Matura MT Script Capitals" panose="03020802060602070202" pitchFamily="66" charset="0"/>
                          <a:ea typeface="Meiryo UI" panose="020B0604030504040204" pitchFamily="50" charset="-128"/>
                        </a:rPr>
                        <a:t>実践を通じて気づいたこと</a:t>
                      </a:r>
                    </a:p>
                  </a:txBody>
                  <a:tcPr anchor="b">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EEBF7"/>
                    </a:solidFill>
                  </a:tcPr>
                </a:tc>
                <a:tc>
                  <a:txBody>
                    <a:bodyPr/>
                    <a:lstStyle/>
                    <a:p>
                      <a:endParaRPr kumimoji="1" lang="ja-JP" altLang="en-US" sz="1600" b="0" dirty="0">
                        <a:solidFill>
                          <a:schemeClr val="tx1"/>
                        </a:solidFill>
                        <a:latin typeface="Matura MT Script Capitals" panose="03020802060602070202" pitchFamily="66" charset="0"/>
                        <a:ea typeface="Meiryo UI" panose="020B0604030504040204" pitchFamily="50" charset="-128"/>
                      </a:endParaRPr>
                    </a:p>
                  </a:txBody>
                  <a:tcPr anchor="ctr">
                    <a:lnL w="12700" cap="flat" cmpd="sng" algn="ctr">
                      <a:solidFill>
                        <a:srgbClr val="5B9BD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3154246"/>
                  </a:ext>
                </a:extLst>
              </a:tr>
              <a:tr h="2018354">
                <a:tc gridSpan="2">
                  <a:txBody>
                    <a:bodyPr/>
                    <a:lstStyle/>
                    <a:p>
                      <a:pPr algn="l"/>
                      <a:endParaRPr kumimoji="1" lang="ja-JP" altLang="en-US" sz="1600" b="0" dirty="0">
                        <a:solidFill>
                          <a:schemeClr val="tx1"/>
                        </a:solidFill>
                        <a:latin typeface="Matura MT Script Capitals" panose="03020802060602070202" pitchFamily="66" charset="0"/>
                        <a:ea typeface="Meiryo UI" panose="020B0604030504040204" pitchFamily="50" charset="-128"/>
                      </a:endParaRPr>
                    </a:p>
                  </a:txBody>
                  <a:tcPr anchor="b">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hMerge="1">
                  <a:txBody>
                    <a:bodyPr/>
                    <a:lstStyle/>
                    <a:p>
                      <a:endParaRPr kumimoji="1" lang="ja-JP" altLang="en-US" sz="1800" dirty="0">
                        <a:latin typeface="Matura MT Script Capitals" panose="03020802060602070202" pitchFamily="66" charset="0"/>
                        <a:ea typeface="Meiryo UI" panose="020B0604030504040204" pitchFamily="50" charset="-128"/>
                      </a:endParaRPr>
                    </a:p>
                  </a:txBody>
                  <a:tcPr anchor="ctr"/>
                </a:tc>
                <a:extLst>
                  <a:ext uri="{0D108BD9-81ED-4DB2-BD59-A6C34878D82A}">
                    <a16:rowId xmlns:a16="http://schemas.microsoft.com/office/drawing/2014/main" val="67553762"/>
                  </a:ext>
                </a:extLst>
              </a:tr>
            </a:tbl>
          </a:graphicData>
        </a:graphic>
      </p:graphicFrame>
      <p:sp>
        <p:nvSpPr>
          <p:cNvPr id="6" name="タイトル 5"/>
          <p:cNvSpPr>
            <a:spLocks noGrp="1"/>
          </p:cNvSpPr>
          <p:nvPr>
            <p:ph type="title"/>
          </p:nvPr>
        </p:nvSpPr>
        <p:spPr>
          <a:xfrm>
            <a:off x="104775" y="14879"/>
            <a:ext cx="4829174" cy="713783"/>
          </a:xfrm>
        </p:spPr>
        <p:txBody>
          <a:bodyPr/>
          <a:lstStyle/>
          <a:p>
            <a:r>
              <a:rPr lang="ja-JP" altLang="en-US" dirty="0"/>
              <a:t>取り組み事例の紹介</a:t>
            </a:r>
            <a:endParaRPr kumimoji="1" lang="ja-JP" altLang="en-US" dirty="0"/>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119</a:t>
            </a:fld>
            <a:endParaRPr kumimoji="1" lang="ja-JP" altLang="en-US" dirty="0"/>
          </a:p>
        </p:txBody>
      </p:sp>
      <p:sp>
        <p:nvSpPr>
          <p:cNvPr id="8" name="テキスト プレースホルダー 7"/>
          <p:cNvSpPr>
            <a:spLocks noGrp="1"/>
          </p:cNvSpPr>
          <p:nvPr>
            <p:ph type="body" sz="quarter" idx="14"/>
          </p:nvPr>
        </p:nvSpPr>
        <p:spPr>
          <a:xfrm>
            <a:off x="4953000" y="11509"/>
            <a:ext cx="4233041" cy="665238"/>
          </a:xfrm>
        </p:spPr>
        <p:txBody>
          <a:bodyPr/>
          <a:lstStyle/>
          <a:p>
            <a:r>
              <a:rPr kumimoji="1" lang="ja-JP" altLang="en-US" dirty="0"/>
              <a:t>実践の振り返り</a:t>
            </a:r>
          </a:p>
        </p:txBody>
      </p:sp>
      <p:graphicFrame>
        <p:nvGraphicFramePr>
          <p:cNvPr id="10" name="表 9"/>
          <p:cNvGraphicFramePr>
            <a:graphicFrameLocks noGrp="1"/>
          </p:cNvGraphicFramePr>
          <p:nvPr>
            <p:extLst>
              <p:ext uri="{D42A27DB-BD31-4B8C-83A1-F6EECF244321}">
                <p14:modId xmlns:p14="http://schemas.microsoft.com/office/powerpoint/2010/main" val="1293087579"/>
              </p:ext>
            </p:extLst>
          </p:nvPr>
        </p:nvGraphicFramePr>
        <p:xfrm>
          <a:off x="273050" y="3676650"/>
          <a:ext cx="9360383" cy="2743200"/>
        </p:xfrm>
        <a:graphic>
          <a:graphicData uri="http://schemas.openxmlformats.org/drawingml/2006/table">
            <a:tbl>
              <a:tblPr firstRow="1" bandRow="1">
                <a:tableStyleId>{5940675A-B579-460E-94D1-54222C63F5DA}</a:tableStyleId>
              </a:tblPr>
              <a:tblGrid>
                <a:gridCol w="7127875">
                  <a:extLst>
                    <a:ext uri="{9D8B030D-6E8A-4147-A177-3AD203B41FA5}">
                      <a16:colId xmlns:a16="http://schemas.microsoft.com/office/drawing/2014/main" val="3554432080"/>
                    </a:ext>
                  </a:extLst>
                </a:gridCol>
                <a:gridCol w="2232508">
                  <a:extLst>
                    <a:ext uri="{9D8B030D-6E8A-4147-A177-3AD203B41FA5}">
                      <a16:colId xmlns:a16="http://schemas.microsoft.com/office/drawing/2014/main" val="2115825744"/>
                    </a:ext>
                  </a:extLst>
                </a:gridCol>
              </a:tblGrid>
              <a:tr h="706755">
                <a:tc>
                  <a:txBody>
                    <a:bodyPr/>
                    <a:lstStyle/>
                    <a:p>
                      <a:pPr algn="l"/>
                      <a:r>
                        <a:rPr kumimoji="1" lang="ja-JP" altLang="en-US" sz="1600" b="0" dirty="0">
                          <a:solidFill>
                            <a:schemeClr val="tx1"/>
                          </a:solidFill>
                          <a:latin typeface="Matura MT Script Capitals" panose="03020802060602070202" pitchFamily="66" charset="0"/>
                          <a:ea typeface="Meiryo UI" panose="020B0604030504040204" pitchFamily="50" charset="-128"/>
                        </a:rPr>
                        <a:t>他のケアマネジャーに伝えたいこと</a:t>
                      </a:r>
                      <a:br>
                        <a:rPr kumimoji="1" lang="en-US" altLang="ja-JP" sz="1600" b="0" dirty="0">
                          <a:solidFill>
                            <a:schemeClr val="tx1"/>
                          </a:solidFill>
                          <a:latin typeface="Matura MT Script Capitals" panose="03020802060602070202" pitchFamily="66" charset="0"/>
                          <a:ea typeface="Meiryo UI" panose="020B0604030504040204" pitchFamily="50" charset="-128"/>
                        </a:rPr>
                      </a:br>
                      <a:r>
                        <a:rPr kumimoji="1" lang="ja-JP" altLang="en-US" sz="1600" b="0" dirty="0">
                          <a:solidFill>
                            <a:schemeClr val="tx1"/>
                          </a:solidFill>
                          <a:latin typeface="Matura MT Script Capitals" panose="03020802060602070202" pitchFamily="66" charset="0"/>
                          <a:ea typeface="Meiryo UI" panose="020B0604030504040204" pitchFamily="50" charset="-128"/>
                        </a:rPr>
                        <a:t>（自分がやってみて良かったと思った工夫、本手法の捉え方</a:t>
                      </a:r>
                      <a:r>
                        <a:rPr kumimoji="1" lang="en-US" altLang="ja-JP" sz="1600" b="0" dirty="0">
                          <a:solidFill>
                            <a:schemeClr val="tx1"/>
                          </a:solidFill>
                          <a:latin typeface="Matura MT Script Capitals" panose="03020802060602070202" pitchFamily="66" charset="0"/>
                          <a:ea typeface="Meiryo UI" panose="020B0604030504040204" pitchFamily="50" charset="-128"/>
                        </a:rPr>
                        <a:t>/</a:t>
                      </a:r>
                      <a:r>
                        <a:rPr kumimoji="1" lang="ja-JP" altLang="en-US" sz="1600" b="0" dirty="0">
                          <a:solidFill>
                            <a:schemeClr val="tx1"/>
                          </a:solidFill>
                          <a:latin typeface="Matura MT Script Capitals" panose="03020802060602070202" pitchFamily="66" charset="0"/>
                          <a:ea typeface="Meiryo UI" panose="020B0604030504040204" pitchFamily="50" charset="-128"/>
                        </a:rPr>
                        <a:t>考え方など）</a:t>
                      </a:r>
                    </a:p>
                  </a:txBody>
                  <a:tcPr anchor="b">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EEBF7"/>
                    </a:solidFill>
                  </a:tcPr>
                </a:tc>
                <a:tc>
                  <a:txBody>
                    <a:bodyPr/>
                    <a:lstStyle/>
                    <a:p>
                      <a:endParaRPr kumimoji="1" lang="ja-JP" altLang="en-US" sz="1600" b="0" dirty="0">
                        <a:solidFill>
                          <a:schemeClr val="tx1"/>
                        </a:solidFill>
                        <a:latin typeface="Matura MT Script Capitals" panose="03020802060602070202" pitchFamily="66" charset="0"/>
                        <a:ea typeface="Meiryo UI" panose="020B0604030504040204" pitchFamily="50" charset="-128"/>
                      </a:endParaRPr>
                    </a:p>
                  </a:txBody>
                  <a:tcPr anchor="ctr">
                    <a:lnL w="12700" cap="flat" cmpd="sng" algn="ctr">
                      <a:solidFill>
                        <a:srgbClr val="5B9BD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3154246"/>
                  </a:ext>
                </a:extLst>
              </a:tr>
              <a:tr h="2036445">
                <a:tc gridSpan="2">
                  <a:txBody>
                    <a:bodyPr/>
                    <a:lstStyle/>
                    <a:p>
                      <a:pPr algn="l"/>
                      <a:endParaRPr kumimoji="1" lang="ja-JP" altLang="en-US" sz="1600" b="0" dirty="0">
                        <a:solidFill>
                          <a:schemeClr val="tx1"/>
                        </a:solidFill>
                        <a:latin typeface="Matura MT Script Capitals" panose="03020802060602070202" pitchFamily="66" charset="0"/>
                        <a:ea typeface="Meiryo UI" panose="020B0604030504040204" pitchFamily="50" charset="-128"/>
                      </a:endParaRPr>
                    </a:p>
                  </a:txBody>
                  <a:tcPr anchor="b">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hMerge="1">
                  <a:txBody>
                    <a:bodyPr/>
                    <a:lstStyle/>
                    <a:p>
                      <a:endParaRPr kumimoji="1" lang="ja-JP" altLang="en-US" sz="1800" dirty="0">
                        <a:latin typeface="Matura MT Script Capitals" panose="03020802060602070202" pitchFamily="66" charset="0"/>
                        <a:ea typeface="Meiryo UI" panose="020B0604030504040204" pitchFamily="50" charset="-128"/>
                      </a:endParaRPr>
                    </a:p>
                  </a:txBody>
                  <a:tcPr anchor="ctr"/>
                </a:tc>
                <a:extLst>
                  <a:ext uri="{0D108BD9-81ED-4DB2-BD59-A6C34878D82A}">
                    <a16:rowId xmlns:a16="http://schemas.microsoft.com/office/drawing/2014/main" val="67553762"/>
                  </a:ext>
                </a:extLst>
              </a:tr>
            </a:tbl>
          </a:graphicData>
        </a:graphic>
      </p:graphicFrame>
    </p:spTree>
    <p:extLst>
      <p:ext uri="{BB962C8B-B14F-4D97-AF65-F5344CB8AC3E}">
        <p14:creationId xmlns:p14="http://schemas.microsoft.com/office/powerpoint/2010/main" val="3562711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「適切なケアマネジメント手法」のねらいと概要の確認</a:t>
            </a:r>
            <a:endParaRPr kumimoji="1" lang="ja-JP" altLang="en-US" dirty="0"/>
          </a:p>
        </p:txBody>
      </p:sp>
      <p:sp>
        <p:nvSpPr>
          <p:cNvPr id="3" name="コンテンツ プレースホルダー 2"/>
          <p:cNvSpPr>
            <a:spLocks noGrp="1"/>
          </p:cNvSpPr>
          <p:nvPr>
            <p:ph idx="1"/>
          </p:nvPr>
        </p:nvSpPr>
        <p:spPr/>
        <p:txBody>
          <a:bodyPr/>
          <a:lstStyle/>
          <a:p>
            <a:r>
              <a:rPr lang="en-US" altLang="ja-JP" dirty="0"/>
              <a:t>2016</a:t>
            </a:r>
            <a:r>
              <a:rPr lang="ja-JP" altLang="en-US" dirty="0"/>
              <a:t>～</a:t>
            </a:r>
            <a:r>
              <a:rPr lang="en-US" altLang="ja-JP" dirty="0"/>
              <a:t>2020</a:t>
            </a:r>
            <a:r>
              <a:rPr lang="ja-JP" altLang="en-US" dirty="0"/>
              <a:t>年度にかけて「適切なケアマネジメント手法 基本ケア及び疾患別ケア」 と</a:t>
            </a:r>
            <a:br>
              <a:rPr lang="en-US" altLang="ja-JP" dirty="0"/>
            </a:br>
            <a:r>
              <a:rPr lang="ja-JP" altLang="en-US" dirty="0"/>
              <a:t>「基本ケア」及び</a:t>
            </a:r>
            <a:r>
              <a:rPr lang="en-US" altLang="ja-JP" dirty="0"/>
              <a:t>5</a:t>
            </a:r>
            <a:r>
              <a:rPr lang="ja-JP" altLang="en-US" dirty="0"/>
              <a:t>つの「疾患別ケア」の「項目一覧」（概要版）、手引きが整備されました。</a:t>
            </a:r>
            <a:endParaRPr kumimoji="1" lang="ja-JP" altLang="en-US" dirty="0"/>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12</a:t>
            </a:fld>
            <a:endParaRPr kumimoji="1" lang="ja-JP" altLang="en-US" dirty="0"/>
          </a:p>
        </p:txBody>
      </p:sp>
      <p:sp>
        <p:nvSpPr>
          <p:cNvPr id="5" name="テキスト プレースホルダー 4"/>
          <p:cNvSpPr>
            <a:spLocks noGrp="1"/>
          </p:cNvSpPr>
          <p:nvPr>
            <p:ph type="body" sz="quarter" idx="14"/>
          </p:nvPr>
        </p:nvSpPr>
        <p:spPr/>
        <p:txBody>
          <a:bodyPr/>
          <a:lstStyle/>
          <a:p>
            <a:r>
              <a:rPr lang="ja-JP" altLang="en-US" dirty="0"/>
              <a:t>「適切なケアマネジメント手法」のツール</a:t>
            </a:r>
            <a:endParaRPr kumimoji="1" lang="ja-JP" altLang="en-US" dirty="0"/>
          </a:p>
        </p:txBody>
      </p:sp>
      <p:pic>
        <p:nvPicPr>
          <p:cNvPr id="7" name="図 6">
            <a:extLst>
              <a:ext uri="{FF2B5EF4-FFF2-40B4-BE49-F238E27FC236}">
                <a16:creationId xmlns:a16="http://schemas.microsoft.com/office/drawing/2014/main" id="{B4EF1CDC-8D83-4BEF-BD86-4D7A34537AE7}"/>
              </a:ext>
            </a:extLst>
          </p:cNvPr>
          <p:cNvPicPr>
            <a:picLocks noChangeAspect="1"/>
          </p:cNvPicPr>
          <p:nvPr/>
        </p:nvPicPr>
        <p:blipFill>
          <a:blip r:embed="rId2"/>
          <a:stretch>
            <a:fillRect/>
          </a:stretch>
        </p:blipFill>
        <p:spPr>
          <a:xfrm>
            <a:off x="336583" y="2652731"/>
            <a:ext cx="2493422" cy="3525235"/>
          </a:xfrm>
          <a:prstGeom prst="rect">
            <a:avLst/>
          </a:prstGeom>
          <a:ln>
            <a:solidFill>
              <a:schemeClr val="tx1"/>
            </a:solidFill>
          </a:ln>
        </p:spPr>
      </p:pic>
      <p:sp>
        <p:nvSpPr>
          <p:cNvPr id="8" name="正方形/長方形 7">
            <a:extLst>
              <a:ext uri="{FF2B5EF4-FFF2-40B4-BE49-F238E27FC236}">
                <a16:creationId xmlns:a16="http://schemas.microsoft.com/office/drawing/2014/main" id="{A9D0ADF1-61CD-4903-9D2E-4354420D982F}"/>
              </a:ext>
            </a:extLst>
          </p:cNvPr>
          <p:cNvSpPr/>
          <p:nvPr/>
        </p:nvSpPr>
        <p:spPr>
          <a:xfrm>
            <a:off x="27881" y="1784245"/>
            <a:ext cx="3110826" cy="861774"/>
          </a:xfrm>
          <a:prstGeom prst="rect">
            <a:avLst/>
          </a:prstGeom>
        </p:spPr>
        <p:txBody>
          <a:bodyPr wrap="square">
            <a:spAutoFit/>
          </a:bodyPr>
          <a:lstStyle/>
          <a:p>
            <a:pPr algn="ctr"/>
            <a:r>
              <a:rPr lang="ja-JP" altLang="en-US" sz="1600" b="1" dirty="0">
                <a:latin typeface="Meiryo UI" panose="020B0604030504040204" pitchFamily="50" charset="-128"/>
                <a:ea typeface="Meiryo UI" panose="020B0604030504040204" pitchFamily="50" charset="-128"/>
              </a:rPr>
              <a:t>適切なケアマネジメント手法 </a:t>
            </a:r>
            <a:endParaRPr lang="en-US" altLang="ja-JP" sz="1600" b="1" dirty="0">
              <a:latin typeface="Meiryo UI" panose="020B0604030504040204" pitchFamily="50" charset="-128"/>
              <a:ea typeface="Meiryo UI" panose="020B0604030504040204" pitchFamily="50" charset="-128"/>
            </a:endParaRPr>
          </a:p>
          <a:p>
            <a:pPr algn="ctr"/>
            <a:r>
              <a:rPr lang="ja-JP" altLang="en-US" sz="1600" b="1" dirty="0">
                <a:latin typeface="Meiryo UI" panose="020B0604030504040204" pitchFamily="50" charset="-128"/>
                <a:ea typeface="Meiryo UI" panose="020B0604030504040204" pitchFamily="50" charset="-128"/>
              </a:rPr>
              <a:t>基本ケア及び疾患別ケア</a:t>
            </a:r>
            <a:endParaRPr lang="en-US" altLang="ja-JP" sz="1600" b="1" dirty="0">
              <a:latin typeface="Meiryo UI" panose="020B0604030504040204" pitchFamily="50" charset="-128"/>
              <a:ea typeface="Meiryo UI" panose="020B0604030504040204" pitchFamily="50" charset="-128"/>
            </a:endParaRPr>
          </a:p>
          <a:p>
            <a:pPr algn="ctr"/>
            <a:r>
              <a:rPr lang="ja-JP" altLang="en-US" sz="1600" b="1" dirty="0">
                <a:latin typeface="Meiryo UI" panose="020B0604030504040204" pitchFamily="50" charset="-128"/>
                <a:ea typeface="Meiryo UI" panose="020B0604030504040204" pitchFamily="50" charset="-128"/>
              </a:rPr>
              <a:t>（ケアの冊子）</a:t>
            </a:r>
          </a:p>
        </p:txBody>
      </p:sp>
      <p:sp>
        <p:nvSpPr>
          <p:cNvPr id="10" name="正方形/長方形 9">
            <a:extLst>
              <a:ext uri="{FF2B5EF4-FFF2-40B4-BE49-F238E27FC236}">
                <a16:creationId xmlns:a16="http://schemas.microsoft.com/office/drawing/2014/main" id="{DDCAB4ED-4BF9-4C78-BF02-54609A79A24E}"/>
              </a:ext>
            </a:extLst>
          </p:cNvPr>
          <p:cNvSpPr/>
          <p:nvPr/>
        </p:nvSpPr>
        <p:spPr>
          <a:xfrm>
            <a:off x="3433539" y="1922745"/>
            <a:ext cx="3053780" cy="584775"/>
          </a:xfrm>
          <a:prstGeom prst="rect">
            <a:avLst/>
          </a:prstGeom>
        </p:spPr>
        <p:txBody>
          <a:bodyPr wrap="square">
            <a:spAutoFit/>
          </a:bodyPr>
          <a:lstStyle/>
          <a:p>
            <a:pPr algn="ctr"/>
            <a:r>
              <a:rPr lang="ja-JP" altLang="en-US" sz="1600" b="1" dirty="0">
                <a:latin typeface="Meiryo UI" panose="020B0604030504040204" pitchFamily="50" charset="-128"/>
                <a:ea typeface="Meiryo UI" panose="020B0604030504040204" pitchFamily="50" charset="-128"/>
              </a:rPr>
              <a:t>適切なケアマネジメント手法 </a:t>
            </a:r>
            <a:endParaRPr lang="en-US" altLang="ja-JP" sz="1600" b="1" dirty="0">
              <a:latin typeface="Meiryo UI" panose="020B0604030504040204" pitchFamily="50" charset="-128"/>
              <a:ea typeface="Meiryo UI" panose="020B0604030504040204" pitchFamily="50" charset="-128"/>
            </a:endParaRPr>
          </a:p>
          <a:p>
            <a:pPr algn="ctr"/>
            <a:r>
              <a:rPr lang="zh-TW" altLang="en-US" sz="1600" b="1" dirty="0">
                <a:latin typeface="Meiryo UI" panose="020B0604030504040204" pitchFamily="50" charset="-128"/>
                <a:ea typeface="Meiryo UI" panose="020B0604030504040204" pitchFamily="50" charset="-128"/>
              </a:rPr>
              <a:t>「項目一覧」（概要版）</a:t>
            </a:r>
            <a:endParaRPr lang="ja-JP" altLang="en-US" sz="1600" b="1" dirty="0">
              <a:latin typeface="Meiryo UI" panose="020B0604030504040204" pitchFamily="50" charset="-128"/>
              <a:ea typeface="Meiryo UI" panose="020B0604030504040204" pitchFamily="50" charset="-128"/>
            </a:endParaRPr>
          </a:p>
        </p:txBody>
      </p:sp>
      <p:pic>
        <p:nvPicPr>
          <p:cNvPr id="19" name="図 18">
            <a:extLst>
              <a:ext uri="{FF2B5EF4-FFF2-40B4-BE49-F238E27FC236}">
                <a16:creationId xmlns:a16="http://schemas.microsoft.com/office/drawing/2014/main" id="{C36722A8-9281-4819-A528-2932AAEF6590}"/>
              </a:ext>
            </a:extLst>
          </p:cNvPr>
          <p:cNvPicPr>
            <a:picLocks noChangeAspect="1"/>
          </p:cNvPicPr>
          <p:nvPr/>
        </p:nvPicPr>
        <p:blipFill>
          <a:blip r:embed="rId3"/>
          <a:stretch>
            <a:fillRect/>
          </a:stretch>
        </p:blipFill>
        <p:spPr>
          <a:xfrm>
            <a:off x="7057119" y="2698020"/>
            <a:ext cx="2461268" cy="3478943"/>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sp>
        <p:nvSpPr>
          <p:cNvPr id="20" name="正方形/長方形 19">
            <a:extLst>
              <a:ext uri="{FF2B5EF4-FFF2-40B4-BE49-F238E27FC236}">
                <a16:creationId xmlns:a16="http://schemas.microsoft.com/office/drawing/2014/main" id="{8DA00373-517E-428F-8EA3-36BD062F4B94}"/>
              </a:ext>
            </a:extLst>
          </p:cNvPr>
          <p:cNvSpPr/>
          <p:nvPr/>
        </p:nvSpPr>
        <p:spPr>
          <a:xfrm>
            <a:off x="6826546" y="1922745"/>
            <a:ext cx="2922415" cy="584775"/>
          </a:xfrm>
          <a:prstGeom prst="rect">
            <a:avLst/>
          </a:prstGeom>
        </p:spPr>
        <p:txBody>
          <a:bodyPr wrap="square">
            <a:spAutoFit/>
          </a:bodyPr>
          <a:lstStyle/>
          <a:p>
            <a:pPr algn="ctr"/>
            <a:r>
              <a:rPr lang="ja-JP" altLang="en-US" sz="1600" b="1" dirty="0">
                <a:latin typeface="Meiryo UI" panose="020B0604030504040204" pitchFamily="50" charset="-128"/>
                <a:ea typeface="Meiryo UI" panose="020B0604030504040204" pitchFamily="50" charset="-128"/>
              </a:rPr>
              <a:t>「適切なケアマネジメント手法」の手引き</a:t>
            </a:r>
          </a:p>
        </p:txBody>
      </p:sp>
      <p:grpSp>
        <p:nvGrpSpPr>
          <p:cNvPr id="11" name="グループ化 10"/>
          <p:cNvGrpSpPr/>
          <p:nvPr/>
        </p:nvGrpSpPr>
        <p:grpSpPr>
          <a:xfrm>
            <a:off x="3332820" y="2651040"/>
            <a:ext cx="3240360" cy="3525924"/>
            <a:chOff x="3332820" y="2907072"/>
            <a:chExt cx="3240360" cy="3525924"/>
          </a:xfrm>
        </p:grpSpPr>
        <p:sp>
          <p:nvSpPr>
            <p:cNvPr id="21" name="四角形: 角を丸くする 8">
              <a:extLst>
                <a:ext uri="{FF2B5EF4-FFF2-40B4-BE49-F238E27FC236}">
                  <a16:creationId xmlns:a16="http://schemas.microsoft.com/office/drawing/2014/main" id="{E783CDDF-A08C-4E82-AAB6-A2D3A2A339B0}"/>
                </a:ext>
              </a:extLst>
            </p:cNvPr>
            <p:cNvSpPr/>
            <p:nvPr/>
          </p:nvSpPr>
          <p:spPr bwMode="auto">
            <a:xfrm>
              <a:off x="3405016" y="2907072"/>
              <a:ext cx="3110826" cy="385882"/>
            </a:xfrm>
            <a:prstGeom prst="roundRect">
              <a:avLst/>
            </a:prstGeom>
            <a:solidFill>
              <a:srgbClr val="FFCC99"/>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1" dirty="0">
                  <a:latin typeface="Meiryo UI" panose="020B0604030504040204" pitchFamily="50" charset="-128"/>
                  <a:ea typeface="Meiryo UI" panose="020B0604030504040204" pitchFamily="50" charset="-128"/>
                </a:rPr>
                <a:t>基本ケア</a:t>
              </a:r>
            </a:p>
          </p:txBody>
        </p:sp>
        <p:grpSp>
          <p:nvGrpSpPr>
            <p:cNvPr id="22" name="グループ化 21"/>
            <p:cNvGrpSpPr/>
            <p:nvPr/>
          </p:nvGrpSpPr>
          <p:grpSpPr>
            <a:xfrm>
              <a:off x="3332820" y="3380596"/>
              <a:ext cx="3240360" cy="3052400"/>
              <a:chOff x="3340249" y="3465868"/>
              <a:chExt cx="3240360" cy="3052400"/>
            </a:xfrm>
            <a:solidFill>
              <a:srgbClr val="FFCC99"/>
            </a:solidFill>
          </p:grpSpPr>
          <p:sp>
            <p:nvSpPr>
              <p:cNvPr id="23" name="四角形: 角を丸くする 18">
                <a:extLst>
                  <a:ext uri="{FF2B5EF4-FFF2-40B4-BE49-F238E27FC236}">
                    <a16:creationId xmlns:a16="http://schemas.microsoft.com/office/drawing/2014/main" id="{9470D4F0-EAC4-4AA1-982D-CCCF55ED39DA}"/>
                  </a:ext>
                </a:extLst>
              </p:cNvPr>
              <p:cNvSpPr/>
              <p:nvPr/>
            </p:nvSpPr>
            <p:spPr bwMode="auto">
              <a:xfrm>
                <a:off x="3411761" y="3465868"/>
                <a:ext cx="3097336" cy="3052400"/>
              </a:xfrm>
              <a:prstGeom prst="roundRect">
                <a:avLst>
                  <a:gd name="adj" fmla="val 3003"/>
                </a:avLst>
              </a:prstGeom>
              <a:grp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000" dirty="0"/>
              </a:p>
            </p:txBody>
          </p:sp>
          <p:sp>
            <p:nvSpPr>
              <p:cNvPr id="24" name="テキスト ボックス 23">
                <a:extLst>
                  <a:ext uri="{FF2B5EF4-FFF2-40B4-BE49-F238E27FC236}">
                    <a16:creationId xmlns:a16="http://schemas.microsoft.com/office/drawing/2014/main" id="{7B56D08A-AEBC-4A00-B522-C4F028406391}"/>
                  </a:ext>
                </a:extLst>
              </p:cNvPr>
              <p:cNvSpPr txBox="1"/>
              <p:nvPr/>
            </p:nvSpPr>
            <p:spPr>
              <a:xfrm>
                <a:off x="3340249" y="3533484"/>
                <a:ext cx="3240360" cy="338554"/>
              </a:xfrm>
              <a:prstGeom prst="rect">
                <a:avLst/>
              </a:prstGeom>
              <a:noFill/>
            </p:spPr>
            <p:txBody>
              <a:bodyPr wrap="square" rtlCol="0">
                <a:spAutoFit/>
              </a:bodyPr>
              <a:lstStyle/>
              <a:p>
                <a:pPr algn="ctr"/>
                <a:r>
                  <a:rPr kumimoji="1" lang="ja-JP" altLang="en-US" sz="1600" b="1" dirty="0">
                    <a:latin typeface="Meiryo UI" panose="020B0604030504040204" pitchFamily="50" charset="-128"/>
                    <a:ea typeface="Meiryo UI" panose="020B0604030504040204" pitchFamily="50" charset="-128"/>
                  </a:rPr>
                  <a:t>これまでに整理した「疾患別ケア」</a:t>
                </a:r>
              </a:p>
            </p:txBody>
          </p:sp>
          <p:sp>
            <p:nvSpPr>
              <p:cNvPr id="25" name="四角形: 角を丸くする 20">
                <a:extLst>
                  <a:ext uri="{FF2B5EF4-FFF2-40B4-BE49-F238E27FC236}">
                    <a16:creationId xmlns:a16="http://schemas.microsoft.com/office/drawing/2014/main" id="{6A4425FC-7FFD-420B-BD25-2E8192AC0112}"/>
                  </a:ext>
                </a:extLst>
              </p:cNvPr>
              <p:cNvSpPr/>
              <p:nvPr/>
            </p:nvSpPr>
            <p:spPr bwMode="auto">
              <a:xfrm>
                <a:off x="3620681" y="3817997"/>
                <a:ext cx="2679495" cy="1306394"/>
              </a:xfrm>
              <a:prstGeom prst="roundRect">
                <a:avLst>
                  <a:gd name="adj" fmla="val 5549"/>
                </a:avLst>
              </a:prstGeom>
              <a:grp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marL="285750" marR="0" indent="-285750" defTabSz="914400" rtl="0" eaLnBrk="1" fontAlgn="base" latinLnBrk="0" hangingPunct="1">
                  <a:lnSpc>
                    <a:spcPct val="110000"/>
                  </a:lnSpc>
                  <a:spcBef>
                    <a:spcPct val="0"/>
                  </a:spcBef>
                  <a:spcAft>
                    <a:spcPct val="0"/>
                  </a:spcAft>
                  <a:buClrTx/>
                  <a:buSzTx/>
                  <a:buFont typeface="Arial" panose="020B0604020202020204" pitchFamily="34" charset="0"/>
                  <a:buChar char="•"/>
                  <a:tabLst/>
                </a:pPr>
                <a:r>
                  <a:rPr kumimoji="1" lang="ja-JP" altLang="en-US" sz="1400" dirty="0">
                    <a:latin typeface="Meiryo UI" panose="020B0604030504040204" pitchFamily="50" charset="-128"/>
                    <a:ea typeface="Meiryo UI" panose="020B0604030504040204" pitchFamily="50" charset="-128"/>
                  </a:rPr>
                  <a:t>脳血管疾患</a:t>
                </a:r>
                <a:endParaRPr kumimoji="1" lang="en-US" altLang="ja-JP" sz="1400" dirty="0">
                  <a:latin typeface="Meiryo UI" panose="020B0604030504040204" pitchFamily="50" charset="-128"/>
                  <a:ea typeface="Meiryo UI" panose="020B0604030504040204" pitchFamily="50" charset="-128"/>
                </a:endParaRPr>
              </a:p>
              <a:p>
                <a:pPr marL="285750" indent="-285750" defTabSz="914400" fontAlgn="base">
                  <a:lnSpc>
                    <a:spcPct val="110000"/>
                  </a:lnSpc>
                  <a:spcBef>
                    <a:spcPct val="0"/>
                  </a:spcBef>
                  <a:spcAft>
                    <a:spcPct val="0"/>
                  </a:spcAft>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大腿骨頸部骨折</a:t>
                </a:r>
                <a:endParaRPr kumimoji="1" lang="ja-JP" altLang="en-US" sz="1400" dirty="0">
                  <a:latin typeface="Meiryo UI" panose="020B0604030504040204" pitchFamily="50" charset="-128"/>
                  <a:ea typeface="Meiryo UI" panose="020B0604030504040204" pitchFamily="50" charset="-128"/>
                </a:endParaRPr>
              </a:p>
              <a:p>
                <a:pPr marL="285750" indent="-285750" defTabSz="914400" fontAlgn="base">
                  <a:lnSpc>
                    <a:spcPct val="110000"/>
                  </a:lnSpc>
                  <a:spcBef>
                    <a:spcPct val="0"/>
                  </a:spcBef>
                  <a:spcAft>
                    <a:spcPct val="0"/>
                  </a:spcAft>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心疾患</a:t>
                </a:r>
              </a:p>
              <a:p>
                <a:pPr marL="285750" indent="-285750" defTabSz="914400" fontAlgn="base">
                  <a:lnSpc>
                    <a:spcPct val="110000"/>
                  </a:lnSpc>
                  <a:spcBef>
                    <a:spcPct val="0"/>
                  </a:spcBef>
                  <a:spcAft>
                    <a:spcPct val="0"/>
                  </a:spcAft>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認知症</a:t>
                </a:r>
              </a:p>
              <a:p>
                <a:pPr marL="285750" indent="-285750" defTabSz="914400" fontAlgn="base">
                  <a:lnSpc>
                    <a:spcPct val="110000"/>
                  </a:lnSpc>
                  <a:spcBef>
                    <a:spcPct val="0"/>
                  </a:spcBef>
                  <a:spcAft>
                    <a:spcPct val="0"/>
                  </a:spcAft>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誤嚥性肺炎の予防</a:t>
                </a:r>
                <a:endParaRPr kumimoji="1" lang="ja-JP" altLang="en-US" sz="1400" dirty="0">
                  <a:latin typeface="Meiryo UI" panose="020B0604030504040204" pitchFamily="50" charset="-128"/>
                  <a:ea typeface="Meiryo UI" panose="020B0604030504040204" pitchFamily="50" charset="-128"/>
                </a:endParaRPr>
              </a:p>
            </p:txBody>
          </p:sp>
        </p:grpSp>
      </p:grpSp>
      <p:grpSp>
        <p:nvGrpSpPr>
          <p:cNvPr id="32" name="グループ化 31"/>
          <p:cNvGrpSpPr/>
          <p:nvPr/>
        </p:nvGrpSpPr>
        <p:grpSpPr>
          <a:xfrm>
            <a:off x="4335878" y="4767306"/>
            <a:ext cx="2053828" cy="1312934"/>
            <a:chOff x="4307303" y="4719681"/>
            <a:chExt cx="2053828" cy="1312934"/>
          </a:xfrm>
        </p:grpSpPr>
        <p:sp>
          <p:nvSpPr>
            <p:cNvPr id="31" name="正方形/長方形 30"/>
            <p:cNvSpPr/>
            <p:nvPr/>
          </p:nvSpPr>
          <p:spPr>
            <a:xfrm>
              <a:off x="4316331" y="4719681"/>
              <a:ext cx="2044800" cy="12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図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7303" y="4735948"/>
              <a:ext cx="2045037" cy="1296667"/>
            </a:xfrm>
            <a:prstGeom prst="rect">
              <a:avLst/>
            </a:prstGeom>
          </p:spPr>
        </p:pic>
      </p:grpSp>
      <p:sp>
        <p:nvSpPr>
          <p:cNvPr id="27" name="正方形/長方形 26"/>
          <p:cNvSpPr/>
          <p:nvPr/>
        </p:nvSpPr>
        <p:spPr>
          <a:xfrm>
            <a:off x="9029700" y="0"/>
            <a:ext cx="880118" cy="342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講義</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993516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3600" kern="100" dirty="0">
                <a:effectLst/>
                <a:latin typeface="Meiryo UI" panose="020B0604030504040204" pitchFamily="50" charset="-128"/>
                <a:ea typeface="Meiryo UI" panose="020B0604030504040204" pitchFamily="50" charset="-128"/>
              </a:rPr>
              <a:t>取り組み事例や実践状況への総括</a:t>
            </a:r>
            <a:endParaRPr lang="ja-JP" altLang="ja-JP" sz="3600" kern="100" dirty="0">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77327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自己評価・振り返り</a:t>
            </a:r>
          </a:p>
        </p:txBody>
      </p:sp>
    </p:spTree>
    <p:extLst>
      <p:ext uri="{BB962C8B-B14F-4D97-AF65-F5344CB8AC3E}">
        <p14:creationId xmlns:p14="http://schemas.microsoft.com/office/powerpoint/2010/main" val="77095045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自己評価・振り返り</a:t>
            </a:r>
            <a:endParaRPr kumimoji="1" lang="ja-JP" altLang="en-US" dirty="0"/>
          </a:p>
        </p:txBody>
      </p:sp>
      <p:sp>
        <p:nvSpPr>
          <p:cNvPr id="3" name="コンテンツ プレースホルダー 2"/>
          <p:cNvSpPr>
            <a:spLocks noGrp="1"/>
          </p:cNvSpPr>
          <p:nvPr>
            <p:ph idx="1"/>
          </p:nvPr>
        </p:nvSpPr>
        <p:spPr/>
        <p:txBody>
          <a:bodyPr/>
          <a:lstStyle/>
          <a:p>
            <a:r>
              <a:rPr lang="ja-JP" altLang="en-US" dirty="0"/>
              <a:t>研修を通じて、どのような学びや出会いがあったでしょうか？</a:t>
            </a:r>
          </a:p>
          <a:p>
            <a:r>
              <a:rPr lang="ja-JP" altLang="en-US" dirty="0"/>
              <a:t>各自で「今後の実践宣言シート」（加筆・修正があれば）及び「アンケート」を記入しながら、振り返りを行いましょう。</a:t>
            </a:r>
            <a:endParaRPr kumimoji="1" lang="ja-JP" altLang="en-US" dirty="0"/>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122</a:t>
            </a:fld>
            <a:endParaRPr kumimoji="1" lang="ja-JP" altLang="en-US" dirty="0"/>
          </a:p>
        </p:txBody>
      </p:sp>
      <p:sp>
        <p:nvSpPr>
          <p:cNvPr id="5" name="テキスト プレースホルダー 4"/>
          <p:cNvSpPr>
            <a:spLocks noGrp="1"/>
          </p:cNvSpPr>
          <p:nvPr>
            <p:ph type="body" sz="quarter" idx="14"/>
          </p:nvPr>
        </p:nvSpPr>
        <p:spPr/>
        <p:txBody>
          <a:bodyPr/>
          <a:lstStyle/>
          <a:p>
            <a:r>
              <a:rPr lang="ja-JP" altLang="en-US" dirty="0"/>
              <a:t>研修全体の振り返り</a:t>
            </a:r>
            <a:endParaRPr kumimoji="1" lang="ja-JP" altLang="en-US" dirty="0"/>
          </a:p>
        </p:txBody>
      </p:sp>
      <p:grpSp>
        <p:nvGrpSpPr>
          <p:cNvPr id="11" name="グループ化 10"/>
          <p:cNvGrpSpPr/>
          <p:nvPr/>
        </p:nvGrpSpPr>
        <p:grpSpPr>
          <a:xfrm>
            <a:off x="1900234" y="3294437"/>
            <a:ext cx="6105533" cy="2072857"/>
            <a:chOff x="1680657" y="3373460"/>
            <a:chExt cx="6105533" cy="2072857"/>
          </a:xfrm>
        </p:grpSpPr>
        <p:sp>
          <p:nvSpPr>
            <p:cNvPr id="7" name="雲形吹き出し 6"/>
            <p:cNvSpPr/>
            <p:nvPr/>
          </p:nvSpPr>
          <p:spPr>
            <a:xfrm>
              <a:off x="4517696" y="3373460"/>
              <a:ext cx="3268494" cy="1863340"/>
            </a:xfrm>
            <a:prstGeom prst="cloudCallout">
              <a:avLst>
                <a:gd name="adj1" fmla="val -77279"/>
                <a:gd name="adj2" fmla="val 498"/>
              </a:avLst>
            </a:prstGeom>
            <a:solidFill>
              <a:srgbClr val="93D6FF"/>
            </a:solidFill>
            <a:ln w="19050">
              <a:solidFill>
                <a:srgbClr val="93D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研修期間を通じて</a:t>
              </a:r>
              <a:endParaRPr kumimoji="1" lang="en-US" altLang="ja-JP" dirty="0">
                <a:solidFill>
                  <a:schemeClr val="tx1"/>
                </a:solidFill>
                <a:latin typeface="Meiryo UI" panose="020B0604030504040204" pitchFamily="50" charset="-128"/>
                <a:ea typeface="Meiryo UI" panose="020B0604030504040204" pitchFamily="50" charset="-128"/>
              </a:endParaRPr>
            </a:p>
            <a:p>
              <a:pPr algn="ctr"/>
              <a:r>
                <a:rPr kumimoji="1" lang="ja-JP" altLang="en-US" dirty="0">
                  <a:solidFill>
                    <a:schemeClr val="tx1"/>
                  </a:solidFill>
                  <a:latin typeface="Meiryo UI" panose="020B0604030504040204" pitchFamily="50" charset="-128"/>
                  <a:ea typeface="Meiryo UI" panose="020B0604030504040204" pitchFamily="50" charset="-128"/>
                </a:rPr>
                <a:t>どんな変化があった？</a:t>
              </a:r>
            </a:p>
          </p:txBody>
        </p:sp>
        <p:pic>
          <p:nvPicPr>
            <p:cNvPr id="10" name="図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80657" y="3690221"/>
              <a:ext cx="1677409" cy="1756096"/>
            </a:xfrm>
            <a:prstGeom prst="rect">
              <a:avLst/>
            </a:prstGeom>
          </p:spPr>
        </p:pic>
      </p:grpSp>
    </p:spTree>
    <p:extLst>
      <p:ext uri="{BB962C8B-B14F-4D97-AF65-F5344CB8AC3E}">
        <p14:creationId xmlns:p14="http://schemas.microsoft.com/office/powerpoint/2010/main" val="293053279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自己評価・振り返り</a:t>
            </a:r>
            <a:endParaRPr kumimoji="1" lang="ja-JP" altLang="en-US" dirty="0"/>
          </a:p>
        </p:txBody>
      </p:sp>
      <p:sp>
        <p:nvSpPr>
          <p:cNvPr id="3" name="コンテンツ プレースホルダー 2"/>
          <p:cNvSpPr>
            <a:spLocks noGrp="1"/>
          </p:cNvSpPr>
          <p:nvPr>
            <p:ph idx="1"/>
          </p:nvPr>
        </p:nvSpPr>
        <p:spPr/>
        <p:txBody>
          <a:bodyPr/>
          <a:lstStyle/>
          <a:p>
            <a:r>
              <a:rPr lang="ja-JP" altLang="en-US" dirty="0"/>
              <a:t>「今後の実践宣言シート」に基づいて、今後取り組みたいことを共有しましょう。</a:t>
            </a:r>
            <a:endParaRPr lang="en-US" altLang="ja-JP" dirty="0"/>
          </a:p>
          <a:p>
            <a:r>
              <a:rPr lang="ja-JP" altLang="en-US" dirty="0"/>
              <a:t>画面共有ができる場合は、</a:t>
            </a:r>
            <a:endParaRPr lang="en-US" altLang="ja-JP" dirty="0"/>
          </a:p>
          <a:p>
            <a:pPr marL="0" indent="0">
              <a:spcBef>
                <a:spcPts val="0"/>
              </a:spcBef>
              <a:buNone/>
            </a:pPr>
            <a:r>
              <a:rPr lang="ja-JP" altLang="en-US" dirty="0"/>
              <a:t>   「今後の実践宣言シート」を投影しながら話しましょう。</a:t>
            </a:r>
            <a:endParaRPr lang="en-US" altLang="ja-JP" dirty="0"/>
          </a:p>
          <a:p>
            <a:endParaRPr lang="en-US" altLang="ja-JP" dirty="0"/>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123</a:t>
            </a:fld>
            <a:endParaRPr kumimoji="1" lang="ja-JP" altLang="en-US" dirty="0"/>
          </a:p>
        </p:txBody>
      </p:sp>
      <p:sp>
        <p:nvSpPr>
          <p:cNvPr id="5" name="テキスト プレースホルダー 4"/>
          <p:cNvSpPr>
            <a:spLocks noGrp="1"/>
          </p:cNvSpPr>
          <p:nvPr>
            <p:ph type="body" sz="quarter" idx="14"/>
          </p:nvPr>
        </p:nvSpPr>
        <p:spPr/>
        <p:txBody>
          <a:bodyPr/>
          <a:lstStyle/>
          <a:p>
            <a:r>
              <a:rPr kumimoji="1" lang="ja-JP" altLang="en-US" dirty="0"/>
              <a:t>グループワーク</a:t>
            </a:r>
          </a:p>
        </p:txBody>
      </p:sp>
      <p:grpSp>
        <p:nvGrpSpPr>
          <p:cNvPr id="26" name="グループ化 25"/>
          <p:cNvGrpSpPr/>
          <p:nvPr/>
        </p:nvGrpSpPr>
        <p:grpSpPr>
          <a:xfrm>
            <a:off x="7832950" y="904876"/>
            <a:ext cx="1800000" cy="922020"/>
            <a:chOff x="7981953" y="904876"/>
            <a:chExt cx="1800000" cy="922020"/>
          </a:xfrm>
        </p:grpSpPr>
        <p:sp>
          <p:nvSpPr>
            <p:cNvPr id="27" name="正方形/長方形 26"/>
            <p:cNvSpPr/>
            <p:nvPr/>
          </p:nvSpPr>
          <p:spPr>
            <a:xfrm>
              <a:off x="7981953" y="904876"/>
              <a:ext cx="1800000" cy="922020"/>
            </a:xfrm>
            <a:prstGeom prst="rect">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b="1" dirty="0">
                  <a:solidFill>
                    <a:schemeClr val="bg1"/>
                  </a:solidFill>
                  <a:latin typeface="Meiryo UI" panose="020B0604030504040204" pitchFamily="50" charset="-128"/>
                  <a:ea typeface="Meiryo UI" panose="020B0604030504040204" pitchFamily="50" charset="-128"/>
                </a:rPr>
                <a:t>グループワーク</a:t>
              </a:r>
              <a:endParaRPr kumimoji="1" lang="en-US" altLang="ja-JP" b="1" dirty="0">
                <a:solidFill>
                  <a:schemeClr val="bg1"/>
                </a:solidFill>
                <a:latin typeface="Meiryo UI" panose="020B0604030504040204" pitchFamily="50" charset="-128"/>
                <a:ea typeface="Meiryo UI" panose="020B0604030504040204" pitchFamily="50" charset="-128"/>
              </a:endParaRPr>
            </a:p>
          </p:txBody>
        </p:sp>
        <p:pic>
          <p:nvPicPr>
            <p:cNvPr id="28" name="Picture 4" descr="「時計　イラスト」の画像検索結果">
              <a:extLst>
                <a:ext uri="{FF2B5EF4-FFF2-40B4-BE49-F238E27FC236}">
                  <a16:creationId xmlns:a16="http://schemas.microsoft.com/office/drawing/2014/main" id="{83E163BA-EA23-4ACF-A424-6E545BC8AC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329408" y="1342736"/>
              <a:ext cx="402078" cy="360000"/>
            </a:xfrm>
            <a:prstGeom prst="rect">
              <a:avLst/>
            </a:prstGeom>
            <a:effectLst/>
          </p:spPr>
          <p:style>
            <a:lnRef idx="0">
              <a:schemeClr val="accent2"/>
            </a:lnRef>
            <a:fillRef idx="3">
              <a:schemeClr val="accent2"/>
            </a:fillRef>
            <a:effectRef idx="3">
              <a:schemeClr val="accent2"/>
            </a:effectRef>
            <a:fontRef idx="minor">
              <a:schemeClr val="lt1"/>
            </a:fontRef>
          </p:style>
        </p:pic>
        <p:sp>
          <p:nvSpPr>
            <p:cNvPr id="29" name="正方形/長方形 28"/>
            <p:cNvSpPr/>
            <p:nvPr/>
          </p:nvSpPr>
          <p:spPr>
            <a:xfrm>
              <a:off x="8817342" y="1342736"/>
              <a:ext cx="655402" cy="360000"/>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sz="1400" dirty="0">
                  <a:latin typeface="Meiryo UI" panose="020B0604030504040204" pitchFamily="50" charset="-128"/>
                  <a:ea typeface="Meiryo UI" panose="020B0604030504040204" pitchFamily="50" charset="-128"/>
                </a:rPr>
                <a:t>25</a:t>
              </a:r>
              <a:r>
                <a:rPr kumimoji="1" lang="ja-JP" altLang="en-US" sz="1400" dirty="0">
                  <a:latin typeface="Meiryo UI" panose="020B0604030504040204" pitchFamily="50" charset="-128"/>
                  <a:ea typeface="Meiryo UI" panose="020B0604030504040204" pitchFamily="50" charset="-128"/>
                </a:rPr>
                <a:t>分</a:t>
              </a:r>
              <a:endParaRPr kumimoji="1" lang="en-US" altLang="ja-JP" sz="1400" dirty="0">
                <a:latin typeface="Meiryo UI" panose="020B0604030504040204" pitchFamily="50" charset="-128"/>
                <a:ea typeface="Meiryo UI" panose="020B0604030504040204" pitchFamily="50" charset="-128"/>
              </a:endParaRPr>
            </a:p>
          </p:txBody>
        </p:sp>
      </p:grpSp>
      <p:sp>
        <p:nvSpPr>
          <p:cNvPr id="19" name="テキスト ボックス 18"/>
          <p:cNvSpPr txBox="1"/>
          <p:nvPr/>
        </p:nvSpPr>
        <p:spPr>
          <a:xfrm>
            <a:off x="639980" y="2326442"/>
            <a:ext cx="1274545" cy="369332"/>
          </a:xfrm>
          <a:prstGeom prst="rect">
            <a:avLst/>
          </a:prstGeom>
          <a:noFill/>
        </p:spPr>
        <p:txBody>
          <a:bodyPr wrap="square" rtlCol="0">
            <a:spAutoFit/>
          </a:bodyPr>
          <a:lstStyle/>
          <a:p>
            <a:r>
              <a:rPr kumimoji="1" lang="ja-JP" altLang="en-US" b="1" dirty="0">
                <a:solidFill>
                  <a:srgbClr val="FF6600"/>
                </a:solidFill>
                <a:latin typeface="Meiryo UI" panose="020B0604030504040204" pitchFamily="50" charset="-128"/>
                <a:ea typeface="Meiryo UI" panose="020B0604030504040204" pitchFamily="50" charset="-128"/>
              </a:rPr>
              <a:t>共有の流れ</a:t>
            </a:r>
          </a:p>
        </p:txBody>
      </p:sp>
      <p:sp>
        <p:nvSpPr>
          <p:cNvPr id="20" name="四角形: 角を丸くする 14">
            <a:extLst>
              <a:ext uri="{FF2B5EF4-FFF2-40B4-BE49-F238E27FC236}">
                <a16:creationId xmlns:a16="http://schemas.microsoft.com/office/drawing/2014/main" id="{FA8E9DAD-B3EA-4B39-8D54-7FB552A5299B}"/>
              </a:ext>
            </a:extLst>
          </p:cNvPr>
          <p:cNvSpPr/>
          <p:nvPr/>
        </p:nvSpPr>
        <p:spPr>
          <a:xfrm>
            <a:off x="571226" y="2779147"/>
            <a:ext cx="6138855" cy="3397816"/>
          </a:xfrm>
          <a:prstGeom prst="roundRect">
            <a:avLst>
              <a:gd name="adj" fmla="val 4575"/>
            </a:avLst>
          </a:prstGeom>
          <a:solidFill>
            <a:schemeClr val="accent2">
              <a:lumMod val="20000"/>
              <a:lumOff val="80000"/>
            </a:schemeClr>
          </a:solidFill>
          <a:ln>
            <a:noFill/>
            <a:prstDash val="dash"/>
          </a:ln>
        </p:spPr>
        <p:txBody>
          <a:bodyPr wrap="square" rtlCol="0" anchor="ctr">
            <a:noAutofit/>
          </a:bodyP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フローチャート: 抜出し 20">
            <a:extLst>
              <a:ext uri="{FF2B5EF4-FFF2-40B4-BE49-F238E27FC236}">
                <a16:creationId xmlns:a16="http://schemas.microsoft.com/office/drawing/2014/main" id="{15C45B9F-A1F0-4FCF-98A5-63CC5A5032E6}"/>
              </a:ext>
            </a:extLst>
          </p:cNvPr>
          <p:cNvSpPr/>
          <p:nvPr/>
        </p:nvSpPr>
        <p:spPr>
          <a:xfrm rot="10800000">
            <a:off x="2180093" y="4417573"/>
            <a:ext cx="981523" cy="138843"/>
          </a:xfrm>
          <a:prstGeom prst="flowChartExtract">
            <a:avLst/>
          </a:prstGeom>
          <a:solidFill>
            <a:schemeClr val="bg1">
              <a:lumMod val="65000"/>
            </a:schemeClr>
          </a:solidFill>
          <a:ln>
            <a:noFill/>
          </a:ln>
        </p:spPr>
        <p:style>
          <a:lnRef idx="1">
            <a:schemeClr val="dk1"/>
          </a:lnRef>
          <a:fillRef idx="2">
            <a:schemeClr val="dk1"/>
          </a:fillRef>
          <a:effectRef idx="1">
            <a:schemeClr val="dk1"/>
          </a:effectRef>
          <a:fontRef idx="minor">
            <a:schemeClr val="dk1"/>
          </a:fontRef>
        </p:style>
        <p:txBody>
          <a:bodyPr wrap="square" rtlCol="0" anchor="ctr">
            <a:noAutofit/>
          </a:bodyP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四角形: 角を丸くする 8">
            <a:extLst>
              <a:ext uri="{FF2B5EF4-FFF2-40B4-BE49-F238E27FC236}">
                <a16:creationId xmlns:a16="http://schemas.microsoft.com/office/drawing/2014/main" id="{D29AA430-CBA4-41DD-AFF5-B5F1747B45FB}"/>
              </a:ext>
            </a:extLst>
          </p:cNvPr>
          <p:cNvSpPr/>
          <p:nvPr/>
        </p:nvSpPr>
        <p:spPr>
          <a:xfrm>
            <a:off x="4839949" y="2905803"/>
            <a:ext cx="1713600" cy="1425600"/>
          </a:xfrm>
          <a:prstGeom prst="roundRect">
            <a:avLst>
              <a:gd name="adj" fmla="val 9467"/>
            </a:avLst>
          </a:prstGeom>
          <a:solidFill>
            <a:schemeClr val="accent2">
              <a:lumMod val="40000"/>
              <a:lumOff val="60000"/>
            </a:schemeClr>
          </a:solidFill>
          <a:ln w="28575">
            <a:solidFill>
              <a:srgbClr val="FF6600"/>
            </a:solidFill>
          </a:ln>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発表時間の目安</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人：</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分</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四角形: 角を丸くする 8">
            <a:extLst>
              <a:ext uri="{FF2B5EF4-FFF2-40B4-BE49-F238E27FC236}">
                <a16:creationId xmlns:a16="http://schemas.microsoft.com/office/drawing/2014/main" id="{D29AA430-CBA4-41DD-AFF5-B5F1747B45FB}"/>
              </a:ext>
            </a:extLst>
          </p:cNvPr>
          <p:cNvSpPr/>
          <p:nvPr/>
        </p:nvSpPr>
        <p:spPr>
          <a:xfrm>
            <a:off x="4839949" y="4625920"/>
            <a:ext cx="1713600" cy="1425600"/>
          </a:xfrm>
          <a:prstGeom prst="roundRect">
            <a:avLst>
              <a:gd name="adj" fmla="val 9467"/>
            </a:avLst>
          </a:prstGeom>
          <a:solidFill>
            <a:schemeClr val="accent2">
              <a:lumMod val="40000"/>
              <a:lumOff val="60000"/>
            </a:schemeClr>
          </a:solidFill>
          <a:ln w="28575">
            <a:solidFill>
              <a:srgbClr val="FF6600"/>
            </a:solidFill>
          </a:ln>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発表時間の目安</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人：</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分</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1933576" y="2327907"/>
            <a:ext cx="3216648" cy="338554"/>
          </a:xfrm>
          <a:prstGeom prst="rect">
            <a:avLst/>
          </a:prstGeom>
          <a:solidFill>
            <a:srgbClr val="FF6600"/>
          </a:solidFill>
        </p:spPr>
        <p:txBody>
          <a:bodyPr wrap="square" rtlCol="0">
            <a:spAutoFit/>
          </a:bodyPr>
          <a:lstStyle/>
          <a:p>
            <a:pPr algn="ctr"/>
            <a:r>
              <a:rPr kumimoji="1" lang="en-US" altLang="ja-JP" sz="1600" b="1" dirty="0">
                <a:solidFill>
                  <a:schemeClr val="bg1"/>
                </a:solidFill>
                <a:latin typeface="Meiryo UI" panose="020B0604030504040204" pitchFamily="50" charset="-128"/>
                <a:ea typeface="Meiryo UI" panose="020B0604030504040204" pitchFamily="50" charset="-128"/>
              </a:rPr>
              <a:t>1</a:t>
            </a:r>
            <a:r>
              <a:rPr kumimoji="1" lang="ja-JP" altLang="en-US" sz="1600" b="1" dirty="0">
                <a:solidFill>
                  <a:schemeClr val="bg1"/>
                </a:solidFill>
                <a:latin typeface="Meiryo UI" panose="020B0604030504040204" pitchFamily="50" charset="-128"/>
                <a:ea typeface="Meiryo UI" panose="020B0604030504040204" pitchFamily="50" charset="-128"/>
              </a:rPr>
              <a:t>人あたりの持ち時間：</a:t>
            </a:r>
            <a:r>
              <a:rPr kumimoji="1" lang="en-US" altLang="ja-JP" sz="1600" b="1" dirty="0">
                <a:solidFill>
                  <a:schemeClr val="bg1"/>
                </a:solidFill>
                <a:latin typeface="Meiryo UI" panose="020B0604030504040204" pitchFamily="50" charset="-128"/>
                <a:ea typeface="Meiryo UI" panose="020B0604030504040204" pitchFamily="50" charset="-128"/>
              </a:rPr>
              <a:t>4</a:t>
            </a:r>
            <a:r>
              <a:rPr kumimoji="1" lang="ja-JP" altLang="en-US" sz="1600" b="1" dirty="0">
                <a:solidFill>
                  <a:schemeClr val="bg1"/>
                </a:solidFill>
                <a:latin typeface="Meiryo UI" panose="020B0604030504040204" pitchFamily="50" charset="-128"/>
                <a:ea typeface="Meiryo UI" panose="020B0604030504040204" pitchFamily="50" charset="-128"/>
              </a:rPr>
              <a:t>～</a:t>
            </a:r>
            <a:r>
              <a:rPr kumimoji="1" lang="en-US" altLang="ja-JP" sz="1600" b="1" dirty="0">
                <a:solidFill>
                  <a:schemeClr val="bg1"/>
                </a:solidFill>
                <a:latin typeface="Meiryo UI" panose="020B0604030504040204" pitchFamily="50" charset="-128"/>
                <a:ea typeface="Meiryo UI" panose="020B0604030504040204" pitchFamily="50" charset="-128"/>
              </a:rPr>
              <a:t>6</a:t>
            </a:r>
            <a:r>
              <a:rPr kumimoji="1" lang="ja-JP" altLang="en-US" sz="1600" b="1" dirty="0">
                <a:solidFill>
                  <a:schemeClr val="bg1"/>
                </a:solidFill>
                <a:latin typeface="Meiryo UI" panose="020B0604030504040204" pitchFamily="50" charset="-128"/>
                <a:ea typeface="Meiryo UI" panose="020B0604030504040204" pitchFamily="50" charset="-128"/>
              </a:rPr>
              <a:t>分</a:t>
            </a:r>
          </a:p>
        </p:txBody>
      </p:sp>
      <p:sp>
        <p:nvSpPr>
          <p:cNvPr id="32" name="テキスト ボックス 31">
            <a:extLst>
              <a:ext uri="{FF2B5EF4-FFF2-40B4-BE49-F238E27FC236}">
                <a16:creationId xmlns:a16="http://schemas.microsoft.com/office/drawing/2014/main" id="{93B2993B-FB10-4D0C-A092-F55E983CE95C}"/>
              </a:ext>
            </a:extLst>
          </p:cNvPr>
          <p:cNvSpPr txBox="1"/>
          <p:nvPr/>
        </p:nvSpPr>
        <p:spPr>
          <a:xfrm>
            <a:off x="5168152" y="2382857"/>
            <a:ext cx="4299420" cy="307777"/>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繰り返し（</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グループの人数によって調整してください）</a:t>
            </a:r>
          </a:p>
        </p:txBody>
      </p:sp>
      <p:grpSp>
        <p:nvGrpSpPr>
          <p:cNvPr id="33" name="グループ化 32"/>
          <p:cNvGrpSpPr/>
          <p:nvPr/>
        </p:nvGrpSpPr>
        <p:grpSpPr>
          <a:xfrm>
            <a:off x="6861867" y="2980974"/>
            <a:ext cx="2752781" cy="2894920"/>
            <a:chOff x="6948240" y="2770717"/>
            <a:chExt cx="2752781" cy="2894920"/>
          </a:xfrm>
        </p:grpSpPr>
        <p:sp>
          <p:nvSpPr>
            <p:cNvPr id="34" name="四角形: 角を丸くする 8">
              <a:extLst>
                <a:ext uri="{FF2B5EF4-FFF2-40B4-BE49-F238E27FC236}">
                  <a16:creationId xmlns:a16="http://schemas.microsoft.com/office/drawing/2014/main" id="{D29AA430-CBA4-41DD-AFF5-B5F1747B45FB}"/>
                </a:ext>
              </a:extLst>
            </p:cNvPr>
            <p:cNvSpPr/>
            <p:nvPr/>
          </p:nvSpPr>
          <p:spPr>
            <a:xfrm>
              <a:off x="6948240" y="4004894"/>
              <a:ext cx="2752781" cy="1660743"/>
            </a:xfrm>
            <a:prstGeom prst="roundRect">
              <a:avLst>
                <a:gd name="adj" fmla="val 9467"/>
              </a:avLst>
            </a:prstGeom>
            <a:noFill/>
            <a:ln w="19050">
              <a:solidFill>
                <a:srgbClr val="004831"/>
              </a:solidFill>
              <a:prstDash val="sysDot"/>
            </a:ln>
          </p:spPr>
          <p:style>
            <a:lnRef idx="2">
              <a:schemeClr val="accent2"/>
            </a:lnRef>
            <a:fillRef idx="1">
              <a:schemeClr val="lt1"/>
            </a:fillRef>
            <a:effectRef idx="0">
              <a:schemeClr val="accent2"/>
            </a:effectRef>
            <a:fontRef idx="minor">
              <a:schemeClr val="dk1"/>
            </a:fontRef>
          </p:style>
          <p:txBody>
            <a:bodyPr wrap="square" rtlCol="0" anchor="ctr">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時間配分の目安</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発表人数</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buFont typeface="Arial" panose="020B0604020202020204" pitchFamily="34" charset="0"/>
                <a:buChar char="•"/>
              </a:pP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人の場合：</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人あたり合計</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分</a:t>
              </a:r>
              <a:b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（実践宣言</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分、共有</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分）</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buFont typeface="Arial" panose="020B0604020202020204" pitchFamily="34" charset="0"/>
                <a:buChar char="•"/>
              </a:pP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人の場合：</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 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人あたり合計</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分</a:t>
              </a:r>
              <a:b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（実践宣言</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分、共有</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分）</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buFont typeface="Arial" panose="020B0604020202020204" pitchFamily="34" charset="0"/>
                <a:buChar char="•"/>
              </a:pP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人の場合：</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 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人あたり合計</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分</a:t>
              </a:r>
              <a:b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（実践宣言</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分、共有</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分）</a:t>
              </a:r>
            </a:p>
          </p:txBody>
        </p:sp>
        <p:pic>
          <p:nvPicPr>
            <p:cNvPr id="35" name="図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2752" y="2770717"/>
              <a:ext cx="1663756" cy="1066949"/>
            </a:xfrm>
            <a:prstGeom prst="rect">
              <a:avLst/>
            </a:prstGeom>
          </p:spPr>
        </p:pic>
      </p:grpSp>
      <p:sp>
        <p:nvSpPr>
          <p:cNvPr id="36" name="四角形: 角を丸くする 8">
            <a:extLst>
              <a:ext uri="{FF2B5EF4-FFF2-40B4-BE49-F238E27FC236}">
                <a16:creationId xmlns:a16="http://schemas.microsoft.com/office/drawing/2014/main" id="{D29AA430-CBA4-41DD-AFF5-B5F1747B45FB}"/>
              </a:ext>
            </a:extLst>
          </p:cNvPr>
          <p:cNvSpPr/>
          <p:nvPr/>
        </p:nvSpPr>
        <p:spPr>
          <a:xfrm>
            <a:off x="691456" y="2905803"/>
            <a:ext cx="3958796" cy="1423878"/>
          </a:xfrm>
          <a:prstGeom prst="roundRect">
            <a:avLst>
              <a:gd name="adj" fmla="val 11012"/>
            </a:avLst>
          </a:prstGeom>
          <a:solidFill>
            <a:schemeClr val="bg1"/>
          </a:solidFill>
          <a:ln w="28575">
            <a:solidFill>
              <a:srgbClr val="FF6600"/>
            </a:solidFill>
          </a:ln>
        </p:spPr>
        <p:style>
          <a:lnRef idx="1">
            <a:schemeClr val="accent4"/>
          </a:lnRef>
          <a:fillRef idx="2">
            <a:schemeClr val="accent4"/>
          </a:fillRef>
          <a:effectRef idx="1">
            <a:schemeClr val="accent4"/>
          </a:effectRef>
          <a:fontRef idx="minor">
            <a:schemeClr val="dk1"/>
          </a:fontRef>
        </p:style>
        <p:txBody>
          <a:bodyPr rtlCol="0" anchor="ct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各自の実践宣言</a:t>
            </a:r>
          </a:p>
          <a:p>
            <a:pPr marL="177800" indent="-17780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今後の目標、課題、取り組みたいこと</a:t>
            </a:r>
            <a:b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（「今後の実践宣言シート」に基づく）</a:t>
            </a:r>
          </a:p>
        </p:txBody>
      </p:sp>
      <p:sp>
        <p:nvSpPr>
          <p:cNvPr id="37" name="四角形: 角を丸くする 10">
            <a:extLst>
              <a:ext uri="{FF2B5EF4-FFF2-40B4-BE49-F238E27FC236}">
                <a16:creationId xmlns:a16="http://schemas.microsoft.com/office/drawing/2014/main" id="{C115CD7C-D430-4270-B858-623E2CAC2514}"/>
              </a:ext>
            </a:extLst>
          </p:cNvPr>
          <p:cNvSpPr/>
          <p:nvPr/>
        </p:nvSpPr>
        <p:spPr>
          <a:xfrm>
            <a:off x="691456" y="4625920"/>
            <a:ext cx="3958796" cy="1425600"/>
          </a:xfrm>
          <a:prstGeom prst="roundRect">
            <a:avLst>
              <a:gd name="adj" fmla="val 10664"/>
            </a:avLst>
          </a:prstGeom>
          <a:solidFill>
            <a:schemeClr val="bg1"/>
          </a:solidFill>
          <a:ln w="28575">
            <a:solidFill>
              <a:srgbClr val="FF6600"/>
            </a:solidFill>
          </a:ln>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研修全体に関する感想の共有</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他の参加者の宣言へのコメント</a:t>
            </a:r>
          </a:p>
          <a:p>
            <a:pPr marL="177800" indent="-17780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研修全体に関する感想</a:t>
            </a:r>
          </a:p>
        </p:txBody>
      </p:sp>
    </p:spTree>
    <p:extLst>
      <p:ext uri="{BB962C8B-B14F-4D97-AF65-F5344CB8AC3E}">
        <p14:creationId xmlns:p14="http://schemas.microsoft.com/office/powerpoint/2010/main" val="146969403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テキスト&#10;&#10;自動的に生成された説明">
            <a:extLst>
              <a:ext uri="{FF2B5EF4-FFF2-40B4-BE49-F238E27FC236}">
                <a16:creationId xmlns:a16="http://schemas.microsoft.com/office/drawing/2014/main" id="{94CA7DF7-10B3-4693-BB89-20A1451DA1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033" y="1509405"/>
            <a:ext cx="5725411" cy="4971645"/>
          </a:xfrm>
          <a:prstGeom prst="rect">
            <a:avLst/>
          </a:prstGeom>
          <a:ln>
            <a:solidFill>
              <a:schemeClr val="bg1">
                <a:lumMod val="85000"/>
              </a:schemeClr>
            </a:solidFill>
          </a:ln>
        </p:spPr>
      </p:pic>
      <p:sp>
        <p:nvSpPr>
          <p:cNvPr id="2" name="タイトル 1"/>
          <p:cNvSpPr>
            <a:spLocks noGrp="1"/>
          </p:cNvSpPr>
          <p:nvPr>
            <p:ph type="title"/>
          </p:nvPr>
        </p:nvSpPr>
        <p:spPr/>
        <p:txBody>
          <a:bodyPr/>
          <a:lstStyle/>
          <a:p>
            <a:r>
              <a:rPr lang="ja-JP" altLang="en-US" dirty="0"/>
              <a:t>自己評価・振り返り</a:t>
            </a:r>
            <a:endParaRPr kumimoji="1" lang="ja-JP" altLang="en-US" dirty="0"/>
          </a:p>
        </p:txBody>
      </p:sp>
      <p:sp>
        <p:nvSpPr>
          <p:cNvPr id="3" name="コンテンツ プレースホルダー 2"/>
          <p:cNvSpPr>
            <a:spLocks noGrp="1"/>
          </p:cNvSpPr>
          <p:nvPr>
            <p:ph idx="1"/>
          </p:nvPr>
        </p:nvSpPr>
        <p:spPr>
          <a:xfrm>
            <a:off x="285749" y="923731"/>
            <a:ext cx="9344025" cy="930469"/>
          </a:xfrm>
        </p:spPr>
        <p:txBody>
          <a:bodyPr/>
          <a:lstStyle/>
          <a:p>
            <a:r>
              <a:rPr lang="ja-JP" altLang="en-US" dirty="0"/>
              <a:t>個人の発表では、 「今後の実践宣言シート」 の内容を共有しましょう。</a:t>
            </a:r>
            <a:endParaRPr kumimoji="1" lang="ja-JP" altLang="en-US" dirty="0"/>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124</a:t>
            </a:fld>
            <a:endParaRPr kumimoji="1" lang="ja-JP" altLang="en-US" dirty="0"/>
          </a:p>
        </p:txBody>
      </p:sp>
      <p:sp>
        <p:nvSpPr>
          <p:cNvPr id="5" name="テキスト プレースホルダー 4"/>
          <p:cNvSpPr>
            <a:spLocks noGrp="1"/>
          </p:cNvSpPr>
          <p:nvPr>
            <p:ph type="body" sz="quarter" idx="14"/>
          </p:nvPr>
        </p:nvSpPr>
        <p:spPr/>
        <p:txBody>
          <a:bodyPr/>
          <a:lstStyle/>
          <a:p>
            <a:r>
              <a:rPr lang="ja-JP" altLang="en-US" dirty="0"/>
              <a:t>今後の実践宣言シート</a:t>
            </a:r>
            <a:endParaRPr kumimoji="1" lang="ja-JP" altLang="en-US" dirty="0"/>
          </a:p>
        </p:txBody>
      </p:sp>
      <p:sp>
        <p:nvSpPr>
          <p:cNvPr id="8" name="吹き出し: 線 18">
            <a:extLst>
              <a:ext uri="{FF2B5EF4-FFF2-40B4-BE49-F238E27FC236}">
                <a16:creationId xmlns:a16="http://schemas.microsoft.com/office/drawing/2014/main" id="{6B3873AE-B693-4179-B0F6-271CA63855C6}"/>
              </a:ext>
            </a:extLst>
          </p:cNvPr>
          <p:cNvSpPr/>
          <p:nvPr/>
        </p:nvSpPr>
        <p:spPr>
          <a:xfrm>
            <a:off x="831496" y="2355320"/>
            <a:ext cx="5450484" cy="1765872"/>
          </a:xfrm>
          <a:prstGeom prst="borderCallout1">
            <a:avLst>
              <a:gd name="adj1" fmla="val 23338"/>
              <a:gd name="adj2" fmla="val 99604"/>
              <a:gd name="adj3" fmla="val 23415"/>
              <a:gd name="adj4" fmla="val 108034"/>
            </a:avLst>
          </a:prstGeom>
          <a:noFill/>
          <a:ln w="28575">
            <a:solidFill>
              <a:srgbClr val="F04A5A"/>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t"/>
          <a:lstStyle/>
          <a:p>
            <a:pPr>
              <a:spcAft>
                <a:spcPts val="300"/>
              </a:spcAft>
            </a:pPr>
            <a:endParaRPr lang="en-US" altLang="ja-JP"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9" name="四角形: 角を丸くする 21">
            <a:extLst>
              <a:ext uri="{FF2B5EF4-FFF2-40B4-BE49-F238E27FC236}">
                <a16:creationId xmlns:a16="http://schemas.microsoft.com/office/drawing/2014/main" id="{F1031D4A-19E6-453B-BBCC-E5945D1EA5A6}"/>
              </a:ext>
            </a:extLst>
          </p:cNvPr>
          <p:cNvSpPr/>
          <p:nvPr/>
        </p:nvSpPr>
        <p:spPr>
          <a:xfrm>
            <a:off x="6690088" y="2498531"/>
            <a:ext cx="2735852" cy="930469"/>
          </a:xfrm>
          <a:prstGeom prst="roundRect">
            <a:avLst>
              <a:gd name="adj" fmla="val 11053"/>
            </a:avLst>
          </a:prstGeom>
          <a:solidFill>
            <a:schemeClr val="bg1"/>
          </a:solidFill>
          <a:ln w="9525">
            <a:noFill/>
          </a:ln>
          <a:effectLst/>
        </p:spPr>
        <p:style>
          <a:lnRef idx="1">
            <a:schemeClr val="accent4"/>
          </a:lnRef>
          <a:fillRef idx="2">
            <a:schemeClr val="accent4"/>
          </a:fillRef>
          <a:effectRef idx="1">
            <a:schemeClr val="accent4"/>
          </a:effectRef>
          <a:fontRef idx="minor">
            <a:schemeClr val="dk1"/>
          </a:fontRef>
        </p:style>
        <p:txBody>
          <a:bodyPr lIns="36000" tIns="36000" rIns="36000" bIns="36000" rtlCol="0" anchor="t"/>
          <a:lstStyle/>
          <a:p>
            <a:pPr>
              <a:spcAft>
                <a:spcPts val="300"/>
              </a:spcAft>
            </a:pPr>
            <a:r>
              <a:rPr lang="ja-JP" altLang="en-US" sz="1600" b="1" dirty="0">
                <a:solidFill>
                  <a:srgbClr val="F04A5A"/>
                </a:solidFill>
                <a:latin typeface="Meiryo UI" panose="020B0604030504040204" pitchFamily="50" charset="-128"/>
                <a:ea typeface="Meiryo UI" panose="020B0604030504040204" pitchFamily="50" charset="-128"/>
                <a:cs typeface="メイリオ" panose="020B0604030504040204" pitchFamily="50" charset="-128"/>
              </a:rPr>
              <a:t>＜発表する方＞</a:t>
            </a:r>
            <a:endParaRPr lang="en-US" altLang="ja-JP" sz="1600" b="1" dirty="0">
              <a:solidFill>
                <a:srgbClr val="F04A5A"/>
              </a:solidFill>
              <a:latin typeface="Meiryo UI" panose="020B0604030504040204" pitchFamily="50" charset="-128"/>
              <a:ea typeface="Meiryo UI" panose="020B0604030504040204" pitchFamily="50" charset="-128"/>
              <a:cs typeface="メイリオ" panose="020B0604030504040204" pitchFamily="50" charset="-128"/>
            </a:endParaRPr>
          </a:p>
          <a:p>
            <a:pPr>
              <a:spcAft>
                <a:spcPts val="300"/>
              </a:spcAft>
            </a:pPr>
            <a:r>
              <a:rPr lang="ja-JP" altLang="en-US" sz="1600" b="1" u="sng" dirty="0">
                <a:solidFill>
                  <a:srgbClr val="F04A5A"/>
                </a:solidFill>
                <a:latin typeface="Meiryo UI" panose="020B0604030504040204" pitchFamily="50" charset="-128"/>
                <a:ea typeface="Meiryo UI" panose="020B0604030504040204" pitchFamily="50" charset="-128"/>
                <a:cs typeface="メイリオ" panose="020B0604030504040204" pitchFamily="50" charset="-128"/>
              </a:rPr>
              <a:t>具体的な行動を宣言する</a:t>
            </a:r>
            <a:r>
              <a:rPr lang="ja-JP" altLang="en-US" sz="1600" dirty="0">
                <a:solidFill>
                  <a:srgbClr val="F04A5A"/>
                </a:solidFill>
                <a:latin typeface="Meiryo UI" panose="020B0604030504040204" pitchFamily="50" charset="-128"/>
                <a:ea typeface="Meiryo UI" panose="020B0604030504040204" pitchFamily="50" charset="-128"/>
                <a:cs typeface="メイリオ" panose="020B0604030504040204" pitchFamily="50" charset="-128"/>
              </a:rPr>
              <a:t>ことを心がけましょう。</a:t>
            </a:r>
            <a:endParaRPr lang="en-US" altLang="ja-JP" sz="1400" dirty="0">
              <a:solidFill>
                <a:srgbClr val="F04A5A"/>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0" name="吹き出し: 線 18">
            <a:extLst>
              <a:ext uri="{FF2B5EF4-FFF2-40B4-BE49-F238E27FC236}">
                <a16:creationId xmlns:a16="http://schemas.microsoft.com/office/drawing/2014/main" id="{6B3873AE-B693-4179-B0F6-271CA63855C6}"/>
              </a:ext>
            </a:extLst>
          </p:cNvPr>
          <p:cNvSpPr/>
          <p:nvPr/>
        </p:nvSpPr>
        <p:spPr>
          <a:xfrm>
            <a:off x="831496" y="4469674"/>
            <a:ext cx="5450484" cy="1320800"/>
          </a:xfrm>
          <a:prstGeom prst="borderCallout1">
            <a:avLst>
              <a:gd name="adj1" fmla="val 23338"/>
              <a:gd name="adj2" fmla="val 99604"/>
              <a:gd name="adj3" fmla="val 23415"/>
              <a:gd name="adj4" fmla="val 108034"/>
            </a:avLst>
          </a:prstGeom>
          <a:noFill/>
          <a:ln w="28575">
            <a:solidFill>
              <a:srgbClr val="F04A5A"/>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t"/>
          <a:lstStyle/>
          <a:p>
            <a:pPr>
              <a:spcAft>
                <a:spcPts val="300"/>
              </a:spcAft>
            </a:pPr>
            <a:endParaRPr lang="en-US" altLang="ja-JP"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11" name="四角形: 角を丸くする 21">
            <a:extLst>
              <a:ext uri="{FF2B5EF4-FFF2-40B4-BE49-F238E27FC236}">
                <a16:creationId xmlns:a16="http://schemas.microsoft.com/office/drawing/2014/main" id="{F1031D4A-19E6-453B-BBCC-E5945D1EA5A6}"/>
              </a:ext>
            </a:extLst>
          </p:cNvPr>
          <p:cNvSpPr/>
          <p:nvPr/>
        </p:nvSpPr>
        <p:spPr>
          <a:xfrm>
            <a:off x="6763618" y="4469674"/>
            <a:ext cx="2642749" cy="854583"/>
          </a:xfrm>
          <a:prstGeom prst="roundRect">
            <a:avLst>
              <a:gd name="adj" fmla="val 11053"/>
            </a:avLst>
          </a:prstGeom>
          <a:solidFill>
            <a:schemeClr val="bg1"/>
          </a:solidFill>
          <a:ln w="9525">
            <a:noFill/>
          </a:ln>
          <a:effectLst/>
        </p:spPr>
        <p:style>
          <a:lnRef idx="1">
            <a:schemeClr val="accent4"/>
          </a:lnRef>
          <a:fillRef idx="2">
            <a:schemeClr val="accent4"/>
          </a:fillRef>
          <a:effectRef idx="1">
            <a:schemeClr val="accent4"/>
          </a:effectRef>
          <a:fontRef idx="minor">
            <a:schemeClr val="dk1"/>
          </a:fontRef>
        </p:style>
        <p:txBody>
          <a:bodyPr lIns="36000" tIns="36000" rIns="36000" bIns="36000" rtlCol="0" anchor="t"/>
          <a:lstStyle/>
          <a:p>
            <a:pPr>
              <a:spcAft>
                <a:spcPts val="300"/>
              </a:spcAft>
            </a:pPr>
            <a:r>
              <a:rPr lang="ja-JP" altLang="en-US" sz="1600" dirty="0">
                <a:solidFill>
                  <a:srgbClr val="F04A5A"/>
                </a:solidFill>
                <a:latin typeface="Meiryo UI" panose="020B0604030504040204" pitchFamily="50" charset="-128"/>
                <a:ea typeface="Meiryo UI" panose="020B0604030504040204" pitchFamily="50" charset="-128"/>
                <a:cs typeface="メイリオ" panose="020B0604030504040204" pitchFamily="50" charset="-128"/>
              </a:rPr>
              <a:t>研修を通じて気が付いた、</a:t>
            </a:r>
            <a:endParaRPr lang="en-US" altLang="ja-JP" sz="1600" dirty="0">
              <a:solidFill>
                <a:srgbClr val="F04A5A"/>
              </a:solidFill>
              <a:latin typeface="Meiryo UI" panose="020B0604030504040204" pitchFamily="50" charset="-128"/>
              <a:ea typeface="Meiryo UI" panose="020B0604030504040204" pitchFamily="50" charset="-128"/>
              <a:cs typeface="メイリオ" panose="020B0604030504040204" pitchFamily="50" charset="-128"/>
            </a:endParaRPr>
          </a:p>
          <a:p>
            <a:pPr>
              <a:spcAft>
                <a:spcPts val="300"/>
              </a:spcAft>
            </a:pPr>
            <a:r>
              <a:rPr lang="ja-JP" altLang="en-US" sz="1600" dirty="0">
                <a:solidFill>
                  <a:srgbClr val="F04A5A"/>
                </a:solidFill>
                <a:latin typeface="Meiryo UI" panose="020B0604030504040204" pitchFamily="50" charset="-128"/>
                <a:ea typeface="Meiryo UI" panose="020B0604030504040204" pitchFamily="50" charset="-128"/>
                <a:cs typeface="メイリオ" panose="020B0604030504040204" pitchFamily="50" charset="-128"/>
              </a:rPr>
              <a:t>自分自身の課題などを</a:t>
            </a:r>
            <a:endParaRPr lang="en-US" altLang="ja-JP" sz="1600" dirty="0">
              <a:solidFill>
                <a:srgbClr val="F04A5A"/>
              </a:solidFill>
              <a:latin typeface="Meiryo UI" panose="020B0604030504040204" pitchFamily="50" charset="-128"/>
              <a:ea typeface="Meiryo UI" panose="020B0604030504040204" pitchFamily="50" charset="-128"/>
              <a:cs typeface="メイリオ" panose="020B0604030504040204" pitchFamily="50" charset="-128"/>
            </a:endParaRPr>
          </a:p>
          <a:p>
            <a:pPr>
              <a:spcAft>
                <a:spcPts val="300"/>
              </a:spcAft>
            </a:pPr>
            <a:r>
              <a:rPr lang="ja-JP" altLang="en-US" sz="1600" dirty="0">
                <a:solidFill>
                  <a:srgbClr val="F04A5A"/>
                </a:solidFill>
                <a:latin typeface="Meiryo UI" panose="020B0604030504040204" pitchFamily="50" charset="-128"/>
                <a:ea typeface="Meiryo UI" panose="020B0604030504040204" pitchFamily="50" charset="-128"/>
                <a:cs typeface="メイリオ" panose="020B0604030504040204" pitchFamily="50" charset="-128"/>
              </a:rPr>
              <a:t>発表してください。</a:t>
            </a:r>
            <a:endParaRPr lang="en-US" altLang="ja-JP" sz="1400" dirty="0">
              <a:solidFill>
                <a:srgbClr val="F04A5A"/>
              </a:solidFill>
              <a:latin typeface="Meiryo UI" panose="020B0604030504040204" pitchFamily="50" charset="-128"/>
              <a:ea typeface="Meiryo UI"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26281220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今後に向けて</a:t>
            </a:r>
            <a:endParaRPr kumimoji="1" lang="ja-JP" altLang="en-US" dirty="0"/>
          </a:p>
        </p:txBody>
      </p:sp>
    </p:spTree>
    <p:extLst>
      <p:ext uri="{BB962C8B-B14F-4D97-AF65-F5344CB8AC3E}">
        <p14:creationId xmlns:p14="http://schemas.microsoft.com/office/powerpoint/2010/main" val="258306973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今後に向けて</a:t>
            </a:r>
            <a:endParaRPr kumimoji="1" lang="ja-JP" altLang="en-US" dirty="0"/>
          </a:p>
        </p:txBody>
      </p:sp>
      <p:sp>
        <p:nvSpPr>
          <p:cNvPr id="3" name="コンテンツ プレースホルダー 2"/>
          <p:cNvSpPr>
            <a:spLocks noGrp="1"/>
          </p:cNvSpPr>
          <p:nvPr>
            <p:ph idx="1"/>
          </p:nvPr>
        </p:nvSpPr>
        <p:spPr>
          <a:xfrm>
            <a:off x="285749" y="895739"/>
            <a:ext cx="9344025" cy="3034308"/>
          </a:xfrm>
        </p:spPr>
        <p:txBody>
          <a:bodyPr>
            <a:normAutofit/>
          </a:bodyPr>
          <a:lstStyle/>
          <a:p>
            <a:r>
              <a:rPr lang="ja-JP" altLang="en-US" b="1" u="sng" dirty="0">
                <a:solidFill>
                  <a:srgbClr val="F04A5A"/>
                </a:solidFill>
              </a:rPr>
              <a:t>第</a:t>
            </a:r>
            <a:r>
              <a:rPr lang="en-US" altLang="ja-JP" b="1" u="sng" dirty="0">
                <a:solidFill>
                  <a:srgbClr val="F04A5A"/>
                </a:solidFill>
              </a:rPr>
              <a:t>4</a:t>
            </a:r>
            <a:r>
              <a:rPr lang="ja-JP" altLang="en-US" b="1" u="sng" dirty="0">
                <a:solidFill>
                  <a:srgbClr val="F04A5A"/>
                </a:solidFill>
              </a:rPr>
              <a:t>回研修から</a:t>
            </a:r>
            <a:r>
              <a:rPr lang="en-US" altLang="ja-JP" b="1" u="sng" dirty="0">
                <a:solidFill>
                  <a:srgbClr val="F04A5A"/>
                </a:solidFill>
              </a:rPr>
              <a:t>1</a:t>
            </a:r>
            <a:r>
              <a:rPr lang="ja-JP" altLang="en-US" b="1" u="sng" dirty="0">
                <a:solidFill>
                  <a:srgbClr val="F04A5A"/>
                </a:solidFill>
              </a:rPr>
              <a:t>週間以内</a:t>
            </a:r>
            <a:r>
              <a:rPr lang="ja-JP" altLang="en-US" dirty="0"/>
              <a:t>に、以下の資料を提出してください。</a:t>
            </a:r>
            <a:endParaRPr lang="en-US" altLang="ja-JP" dirty="0"/>
          </a:p>
          <a:p>
            <a:pPr marL="800100" lvl="1" indent="-342900">
              <a:buClrTx/>
              <a:buFont typeface="+mj-ea"/>
              <a:buAutoNum type="circleNumDbPlain"/>
            </a:pPr>
            <a:r>
              <a:rPr lang="ja-JP" altLang="en-US" dirty="0"/>
              <a:t>自己点検シート（基本ケア）</a:t>
            </a:r>
            <a:r>
              <a:rPr lang="ja-JP" altLang="en-US" sz="1400" dirty="0">
                <a:solidFill>
                  <a:srgbClr val="0070C0"/>
                </a:solidFill>
              </a:rPr>
              <a:t>（（</a:t>
            </a:r>
            <a:r>
              <a:rPr lang="en-US" altLang="ja-JP" sz="1400" dirty="0">
                <a:solidFill>
                  <a:srgbClr val="0070C0"/>
                </a:solidFill>
              </a:rPr>
              <a:t>3</a:t>
            </a:r>
            <a:r>
              <a:rPr lang="ja-JP" altLang="en-US" sz="1400" dirty="0">
                <a:solidFill>
                  <a:srgbClr val="0070C0"/>
                </a:solidFill>
              </a:rPr>
              <a:t>）を記入済のもの）</a:t>
            </a:r>
            <a:endParaRPr lang="ja-JP" altLang="en-US" dirty="0">
              <a:solidFill>
                <a:srgbClr val="0070C0"/>
              </a:solidFill>
            </a:endParaRPr>
          </a:p>
          <a:p>
            <a:pPr marL="800100" lvl="1" indent="-342900">
              <a:buClrTx/>
              <a:buFont typeface="+mj-ea"/>
              <a:buAutoNum type="circleNumDbPlain"/>
            </a:pPr>
            <a:r>
              <a:rPr lang="ja-JP" altLang="en-US" dirty="0"/>
              <a:t>第</a:t>
            </a:r>
            <a:r>
              <a:rPr lang="en-US" altLang="ja-JP" dirty="0"/>
              <a:t>4</a:t>
            </a:r>
            <a:r>
              <a:rPr lang="ja-JP" altLang="en-US" dirty="0"/>
              <a:t>回研修アンケート　</a:t>
            </a:r>
            <a:r>
              <a:rPr lang="ja-JP" altLang="en-US" sz="1400" dirty="0">
                <a:solidFill>
                  <a:srgbClr val="0070C0"/>
                </a:solidFill>
              </a:rPr>
              <a:t>（第</a:t>
            </a:r>
            <a:r>
              <a:rPr lang="en-US" altLang="ja-JP" sz="1400" dirty="0">
                <a:solidFill>
                  <a:srgbClr val="0070C0"/>
                </a:solidFill>
              </a:rPr>
              <a:t>4</a:t>
            </a:r>
            <a:r>
              <a:rPr lang="ja-JP" altLang="en-US" sz="1400" dirty="0">
                <a:solidFill>
                  <a:srgbClr val="0070C0"/>
                </a:solidFill>
              </a:rPr>
              <a:t>回研修後に記入してください）</a:t>
            </a:r>
            <a:endParaRPr lang="en-US" altLang="ja-JP" sz="1400" dirty="0">
              <a:solidFill>
                <a:srgbClr val="0070C0"/>
              </a:solidFill>
            </a:endParaRPr>
          </a:p>
          <a:p>
            <a:pPr marL="800100" lvl="1" indent="-342900">
              <a:buClrTx/>
              <a:buFont typeface="+mj-ea"/>
              <a:buAutoNum type="circleNumDbPlain"/>
            </a:pPr>
            <a:endParaRPr lang="en-US" altLang="ja-JP" sz="1400" dirty="0">
              <a:solidFill>
                <a:srgbClr val="0070C0"/>
              </a:solidFill>
            </a:endParaRPr>
          </a:p>
          <a:p>
            <a:pPr marL="800100" lvl="1" indent="-342900">
              <a:buClrTx/>
              <a:buFont typeface="+mj-ea"/>
              <a:buAutoNum type="circleNumDbPlain"/>
            </a:pPr>
            <a:endParaRPr lang="en-US" altLang="ja-JP" sz="1400" dirty="0">
              <a:solidFill>
                <a:srgbClr val="0070C0"/>
              </a:solidFill>
            </a:endParaRPr>
          </a:p>
          <a:p>
            <a:pPr marL="0" indent="0">
              <a:buNone/>
            </a:pPr>
            <a:endParaRPr lang="en-US" altLang="ja-JP" b="1" u="sng" dirty="0"/>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126</a:t>
            </a:fld>
            <a:endParaRPr kumimoji="1" lang="ja-JP" altLang="en-US" dirty="0"/>
          </a:p>
        </p:txBody>
      </p:sp>
      <p:sp>
        <p:nvSpPr>
          <p:cNvPr id="5" name="テキスト プレースホルダー 4"/>
          <p:cNvSpPr>
            <a:spLocks noGrp="1"/>
          </p:cNvSpPr>
          <p:nvPr>
            <p:ph type="body" sz="quarter" idx="14"/>
          </p:nvPr>
        </p:nvSpPr>
        <p:spPr/>
        <p:txBody>
          <a:bodyPr/>
          <a:lstStyle/>
          <a:p>
            <a:r>
              <a:rPr lang="ja-JP" altLang="en-US" dirty="0"/>
              <a:t>研修後資料の提出のお願い</a:t>
            </a:r>
            <a:endParaRPr kumimoji="1" lang="ja-JP" altLang="en-US" dirty="0"/>
          </a:p>
        </p:txBody>
      </p:sp>
      <p:sp>
        <p:nvSpPr>
          <p:cNvPr id="7" name="正方形/長方形 6"/>
          <p:cNvSpPr/>
          <p:nvPr/>
        </p:nvSpPr>
        <p:spPr>
          <a:xfrm>
            <a:off x="9029700" y="0"/>
            <a:ext cx="880118" cy="342900"/>
          </a:xfrm>
          <a:prstGeom prst="rect">
            <a:avLst/>
          </a:prstGeom>
          <a:solidFill>
            <a:srgbClr val="F23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進め方</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FCE65B53-1DB1-4A68-BC65-0BD9E4E7869D}"/>
              </a:ext>
            </a:extLst>
          </p:cNvPr>
          <p:cNvSpPr/>
          <p:nvPr/>
        </p:nvSpPr>
        <p:spPr>
          <a:xfrm>
            <a:off x="684984" y="2884619"/>
            <a:ext cx="8344716" cy="2716081"/>
          </a:xfrm>
          <a:prstGeom prst="rect">
            <a:avLst/>
          </a:prstGeom>
          <a:solidFill>
            <a:srgbClr val="DEEBF7"/>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r>
              <a:rPr kumimoji="1" lang="ja-JP" altLang="en-US" dirty="0">
                <a:solidFill>
                  <a:schemeClr val="tx1"/>
                </a:solidFill>
                <a:latin typeface="Meiryo UI" panose="020B0604030504040204" pitchFamily="50" charset="-128"/>
                <a:ea typeface="Meiryo UI" panose="020B0604030504040204" pitchFamily="50" charset="-128"/>
              </a:rPr>
              <a:t>提出先：</a:t>
            </a:r>
            <a:endParaRPr kumimoji="1" lang="en-US" altLang="ja-JP" dirty="0">
              <a:solidFill>
                <a:schemeClr val="tx1"/>
              </a:solidFill>
              <a:latin typeface="Meiryo UI" panose="020B0604030504040204" pitchFamily="50" charset="-128"/>
              <a:ea typeface="Meiryo UI" panose="020B0604030504040204" pitchFamily="50" charset="-128"/>
            </a:endParaRPr>
          </a:p>
          <a:p>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提出方法：</a:t>
            </a:r>
            <a:endParaRPr kumimoji="1" lang="en-US" altLang="ja-JP" dirty="0">
              <a:solidFill>
                <a:schemeClr val="tx1"/>
              </a:solidFill>
              <a:latin typeface="Meiryo UI" panose="020B0604030504040204" pitchFamily="50" charset="-128"/>
              <a:ea typeface="Meiryo UI" panose="020B0604030504040204" pitchFamily="50" charset="-128"/>
            </a:endParaRPr>
          </a:p>
          <a:p>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提出期限：</a:t>
            </a:r>
            <a:r>
              <a:rPr kumimoji="1" lang="ja-JP" altLang="en-US" sz="1800" dirty="0">
                <a:solidFill>
                  <a:schemeClr val="tx1"/>
                </a:solidFill>
                <a:latin typeface="Meiryo UI" panose="020B0604030504040204" pitchFamily="50" charset="-128"/>
                <a:ea typeface="Meiryo UI" panose="020B0604030504040204" pitchFamily="50" charset="-128"/>
              </a:rPr>
              <a:t>第</a:t>
            </a:r>
            <a:r>
              <a:rPr kumimoji="1" lang="en-US" altLang="ja-JP" dirty="0">
                <a:solidFill>
                  <a:schemeClr val="tx1"/>
                </a:solidFill>
                <a:latin typeface="Meiryo UI" panose="020B0604030504040204" pitchFamily="50" charset="-128"/>
                <a:ea typeface="Meiryo UI" panose="020B0604030504040204" pitchFamily="50" charset="-128"/>
              </a:rPr>
              <a:t>4</a:t>
            </a:r>
            <a:r>
              <a:rPr kumimoji="1" lang="ja-JP" altLang="en-US" sz="1800" dirty="0">
                <a:solidFill>
                  <a:schemeClr val="tx1"/>
                </a:solidFill>
                <a:latin typeface="Meiryo UI" panose="020B0604030504040204" pitchFamily="50" charset="-128"/>
                <a:ea typeface="Meiryo UI" panose="020B0604030504040204" pitchFamily="50" charset="-128"/>
              </a:rPr>
              <a:t>回研修から</a:t>
            </a:r>
            <a:r>
              <a:rPr kumimoji="1" lang="en-US" altLang="ja-JP" sz="1800" dirty="0">
                <a:solidFill>
                  <a:schemeClr val="tx1"/>
                </a:solidFill>
                <a:latin typeface="Meiryo UI" panose="020B0604030504040204" pitchFamily="50" charset="-128"/>
                <a:ea typeface="Meiryo UI" panose="020B0604030504040204" pitchFamily="50" charset="-128"/>
              </a:rPr>
              <a:t>1</a:t>
            </a:r>
            <a:r>
              <a:rPr kumimoji="1" lang="ja-JP" altLang="en-US" sz="1800" dirty="0">
                <a:solidFill>
                  <a:schemeClr val="tx1"/>
                </a:solidFill>
                <a:latin typeface="Meiryo UI" panose="020B0604030504040204" pitchFamily="50" charset="-128"/>
                <a:ea typeface="Meiryo UI" panose="020B0604030504040204" pitchFamily="50" charset="-128"/>
              </a:rPr>
              <a:t>週間以内（〇〇年〇月〇日まで）</a:t>
            </a:r>
            <a:endParaRPr kumimoji="1" lang="en-US" altLang="ja-JP" sz="1800" dirty="0">
              <a:solidFill>
                <a:schemeClr val="tx1"/>
              </a:solidFill>
              <a:latin typeface="Meiryo UI" panose="020B0604030504040204" pitchFamily="50" charset="-128"/>
              <a:ea typeface="Meiryo UI" panose="020B0604030504040204" pitchFamily="50" charset="-128"/>
            </a:endParaRPr>
          </a:p>
          <a:p>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sz="1800" dirty="0">
                <a:solidFill>
                  <a:schemeClr val="tx1"/>
                </a:solidFill>
                <a:latin typeface="Meiryo UI" panose="020B0604030504040204" pitchFamily="50" charset="-128"/>
                <a:ea typeface="Meiryo UI" panose="020B0604030504040204" pitchFamily="50" charset="-128"/>
              </a:rPr>
              <a:t>お問い合わせ先</a:t>
            </a:r>
            <a:r>
              <a:rPr kumimoji="1" lang="ja-JP" altLang="en-US" dirty="0">
                <a:solidFill>
                  <a:schemeClr val="tx1"/>
                </a:solidFill>
                <a:latin typeface="Meiryo UI" panose="020B0604030504040204" pitchFamily="50" charset="-128"/>
                <a:ea typeface="Meiryo UI" panose="020B0604030504040204" pitchFamily="50" charset="-128"/>
                <a:sym typeface="Wingdings" panose="05000000000000000000" pitchFamily="2" charset="2"/>
              </a:rPr>
              <a:t>：</a:t>
            </a:r>
            <a:r>
              <a:rPr kumimoji="1" lang="en-US" altLang="ja-JP" dirty="0">
                <a:solidFill>
                  <a:schemeClr val="tx1"/>
                </a:solidFill>
                <a:latin typeface="Meiryo UI" panose="020B0604030504040204" pitchFamily="50" charset="-128"/>
                <a:ea typeface="Meiryo UI" panose="020B0604030504040204" pitchFamily="50" charset="-128"/>
                <a:sym typeface="Wingdings" panose="05000000000000000000" pitchFamily="2" charset="2"/>
              </a:rPr>
              <a:t>【</a:t>
            </a:r>
            <a:r>
              <a:rPr kumimoji="1" lang="ja-JP" altLang="en-US" dirty="0">
                <a:solidFill>
                  <a:schemeClr val="tx1"/>
                </a:solidFill>
                <a:latin typeface="Meiryo UI" panose="020B0604030504040204" pitchFamily="50" charset="-128"/>
                <a:ea typeface="Meiryo UI" panose="020B0604030504040204" pitchFamily="50" charset="-128"/>
                <a:sym typeface="Wingdings" panose="05000000000000000000" pitchFamily="2" charset="2"/>
              </a:rPr>
              <a:t>連絡先</a:t>
            </a:r>
            <a:r>
              <a:rPr kumimoji="1" lang="en-US" altLang="ja-JP" dirty="0">
                <a:solidFill>
                  <a:schemeClr val="tx1"/>
                </a:solidFill>
                <a:latin typeface="Meiryo UI" panose="020B0604030504040204" pitchFamily="50" charset="-128"/>
                <a:ea typeface="Meiryo UI" panose="020B0604030504040204" pitchFamily="50" charset="-128"/>
                <a:sym typeface="Wingdings" panose="05000000000000000000" pitchFamily="2" charset="2"/>
              </a:rPr>
              <a:t>】</a:t>
            </a:r>
          </a:p>
          <a:p>
            <a:r>
              <a:rPr kumimoji="1" lang="en-US" altLang="ja-JP" sz="1800" dirty="0">
                <a:solidFill>
                  <a:schemeClr val="tx1"/>
                </a:solidFill>
                <a:latin typeface="Meiryo UI" panose="020B0604030504040204" pitchFamily="50" charset="-128"/>
                <a:ea typeface="Meiryo UI" panose="020B0604030504040204" pitchFamily="50" charset="-128"/>
                <a:sym typeface="Wingdings" panose="05000000000000000000" pitchFamily="2" charset="2"/>
              </a:rPr>
              <a:t>			</a:t>
            </a:r>
            <a:r>
              <a:rPr kumimoji="1" lang="ja-JP" altLang="en-US" sz="1800" dirty="0">
                <a:solidFill>
                  <a:schemeClr val="tx1"/>
                </a:solidFill>
                <a:latin typeface="Meiryo UI" panose="020B0604030504040204" pitchFamily="50" charset="-128"/>
                <a:ea typeface="Meiryo UI" panose="020B0604030504040204" pitchFamily="50" charset="-128"/>
                <a:sym typeface="Wingdings" panose="05000000000000000000" pitchFamily="2" charset="2"/>
              </a:rPr>
              <a:t>　　</a:t>
            </a:r>
            <a:r>
              <a:rPr kumimoji="1" lang="en-US" altLang="ja-JP" sz="1800" dirty="0">
                <a:solidFill>
                  <a:schemeClr val="tx1"/>
                </a:solidFill>
                <a:latin typeface="Meiryo UI" panose="020B0604030504040204" pitchFamily="50" charset="-128"/>
                <a:ea typeface="Meiryo UI" panose="020B0604030504040204" pitchFamily="50" charset="-128"/>
                <a:sym typeface="Wingdings" panose="05000000000000000000" pitchFamily="2" charset="2"/>
              </a:rPr>
              <a:t>【</a:t>
            </a:r>
            <a:r>
              <a:rPr kumimoji="1" lang="ja-JP" altLang="en-US" sz="1800" dirty="0">
                <a:solidFill>
                  <a:schemeClr val="tx1"/>
                </a:solidFill>
                <a:latin typeface="Meiryo UI" panose="020B0604030504040204" pitchFamily="50" charset="-128"/>
                <a:ea typeface="Meiryo UI" panose="020B0604030504040204" pitchFamily="50" charset="-128"/>
                <a:sym typeface="Wingdings" panose="05000000000000000000" pitchFamily="2" charset="2"/>
              </a:rPr>
              <a:t>担当</a:t>
            </a:r>
            <a:r>
              <a:rPr kumimoji="1" lang="en-US" altLang="ja-JP" sz="1800" dirty="0">
                <a:solidFill>
                  <a:schemeClr val="tx1"/>
                </a:solidFill>
                <a:latin typeface="Meiryo UI" panose="020B0604030504040204" pitchFamily="50" charset="-128"/>
                <a:ea typeface="Meiryo UI" panose="020B0604030504040204" pitchFamily="50" charset="-128"/>
                <a:sym typeface="Wingdings" panose="05000000000000000000" pitchFamily="2" charset="2"/>
              </a:rPr>
              <a:t>】</a:t>
            </a:r>
            <a:endParaRPr kumimoji="1" lang="en-US" altLang="ja-JP" sz="1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37543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「適切なケアマネジメント手法」のねらいと概要の確認</a:t>
            </a:r>
            <a:endParaRPr kumimoji="1" lang="ja-JP" altLang="en-US" dirty="0"/>
          </a:p>
        </p:txBody>
      </p:sp>
      <p:sp>
        <p:nvSpPr>
          <p:cNvPr id="3" name="コンテンツ プレースホルダー 2"/>
          <p:cNvSpPr>
            <a:spLocks noGrp="1"/>
          </p:cNvSpPr>
          <p:nvPr>
            <p:ph idx="1"/>
          </p:nvPr>
        </p:nvSpPr>
        <p:spPr/>
        <p:txBody>
          <a:bodyPr/>
          <a:lstStyle/>
          <a:p>
            <a:r>
              <a:rPr lang="ja-JP" altLang="en-US" dirty="0"/>
              <a:t>介護支援専門員の気づきや、他の職種との協働を促す本手法の特徴を踏まえ、以下のような場面での活用が考えられます。</a:t>
            </a:r>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13</a:t>
            </a:fld>
            <a:endParaRPr kumimoji="1" lang="ja-JP" altLang="en-US" dirty="0"/>
          </a:p>
        </p:txBody>
      </p:sp>
      <p:sp>
        <p:nvSpPr>
          <p:cNvPr id="5" name="テキスト プレースホルダー 4"/>
          <p:cNvSpPr>
            <a:spLocks noGrp="1"/>
          </p:cNvSpPr>
          <p:nvPr>
            <p:ph type="body" sz="quarter" idx="14"/>
          </p:nvPr>
        </p:nvSpPr>
        <p:spPr/>
        <p:txBody>
          <a:bodyPr/>
          <a:lstStyle/>
          <a:p>
            <a:r>
              <a:rPr lang="ja-JP" altLang="en-US" dirty="0"/>
              <a:t>実践での活用方法</a:t>
            </a:r>
            <a:endParaRPr kumimoji="1" lang="ja-JP" altLang="en-US" dirty="0"/>
          </a:p>
        </p:txBody>
      </p:sp>
      <p:grpSp>
        <p:nvGrpSpPr>
          <p:cNvPr id="10" name="グループ化 9"/>
          <p:cNvGrpSpPr/>
          <p:nvPr/>
        </p:nvGrpSpPr>
        <p:grpSpPr>
          <a:xfrm>
            <a:off x="467486" y="2077786"/>
            <a:ext cx="8994474" cy="3190130"/>
            <a:chOff x="552104" y="2348880"/>
            <a:chExt cx="8994474" cy="3190130"/>
          </a:xfrm>
        </p:grpSpPr>
        <p:sp>
          <p:nvSpPr>
            <p:cNvPr id="6" name="角丸四角形 5">
              <a:extLst>
                <a:ext uri="{FF2B5EF4-FFF2-40B4-BE49-F238E27FC236}">
                  <a16:creationId xmlns:a16="http://schemas.microsoft.com/office/drawing/2014/main" id="{7257E95E-8F13-4C6F-A869-7FE9D9F3E1FF}"/>
                </a:ext>
              </a:extLst>
            </p:cNvPr>
            <p:cNvSpPr/>
            <p:nvPr/>
          </p:nvSpPr>
          <p:spPr bwMode="auto">
            <a:xfrm>
              <a:off x="552104" y="2348880"/>
              <a:ext cx="4236671" cy="1368152"/>
            </a:xfrm>
            <a:prstGeom prst="roundRect">
              <a:avLst>
                <a:gd name="adj" fmla="val 4832"/>
              </a:avLst>
            </a:prstGeom>
            <a:solidFill>
              <a:srgbClr val="0075BF"/>
            </a:solidFill>
            <a:ln>
              <a:noFill/>
            </a:ln>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50000"/>
                </a:lnSpc>
                <a:spcBef>
                  <a:spcPts val="0"/>
                </a:spcBef>
                <a:spcAft>
                  <a:spcPts val="0"/>
                </a:spcAft>
                <a:buClrTx/>
                <a:buSzTx/>
                <a:buFontTx/>
                <a:buNone/>
                <a:tabLst/>
                <a:defRPr/>
              </a:pPr>
              <a:r>
                <a:rPr lang="ja-JP" altLang="en-US" b="1" dirty="0">
                  <a:solidFill>
                    <a:schemeClr val="bg1"/>
                  </a:solidFill>
                  <a:latin typeface="Meiryo UI" panose="020B0604030504040204" pitchFamily="50" charset="-128"/>
                  <a:ea typeface="Meiryo UI" panose="020B0604030504040204" pitchFamily="50" charset="-128"/>
                </a:rPr>
                <a:t>介護支援専門員：</a:t>
              </a:r>
              <a:endParaRPr lang="en-US" altLang="ja-JP" b="1" dirty="0">
                <a:solidFill>
                  <a:schemeClr val="bg1"/>
                </a:solidFill>
                <a:latin typeface="Meiryo UI" panose="020B0604030504040204" pitchFamily="50" charset="-128"/>
                <a:ea typeface="Meiryo UI" panose="020B0604030504040204" pitchFamily="50" charset="-128"/>
              </a:endParaRPr>
            </a:p>
            <a:p>
              <a:pPr algn="ctr" defTabSz="914400">
                <a:lnSpc>
                  <a:spcPct val="150000"/>
                </a:lnSpc>
                <a:defRPr/>
              </a:pPr>
              <a:r>
                <a:rPr lang="ja-JP" altLang="en-US" b="1" dirty="0">
                  <a:solidFill>
                    <a:schemeClr val="bg1"/>
                  </a:solidFill>
                  <a:latin typeface="Meiryo UI" panose="020B0604030504040204" pitchFamily="50" charset="-128"/>
                  <a:ea typeface="Meiryo UI" panose="020B0604030504040204" pitchFamily="50" charset="-128"/>
                </a:rPr>
                <a:t>アセスメントやケアプラン原案作成</a:t>
              </a:r>
            </a:p>
          </p:txBody>
        </p:sp>
        <p:sp>
          <p:nvSpPr>
            <p:cNvPr id="11" name="角丸四角形 10">
              <a:extLst>
                <a:ext uri="{FF2B5EF4-FFF2-40B4-BE49-F238E27FC236}">
                  <a16:creationId xmlns:a16="http://schemas.microsoft.com/office/drawing/2014/main" id="{7257E95E-8F13-4C6F-A869-7FE9D9F3E1FF}"/>
                </a:ext>
              </a:extLst>
            </p:cNvPr>
            <p:cNvSpPr/>
            <p:nvPr/>
          </p:nvSpPr>
          <p:spPr bwMode="auto">
            <a:xfrm>
              <a:off x="552104" y="4170858"/>
              <a:ext cx="4236671" cy="1368152"/>
            </a:xfrm>
            <a:prstGeom prst="roundRect">
              <a:avLst>
                <a:gd name="adj" fmla="val 4832"/>
              </a:avLst>
            </a:prstGeom>
            <a:solidFill>
              <a:srgbClr val="0075BF"/>
            </a:solidFill>
            <a:ln>
              <a:noFill/>
            </a:ln>
            <a:effectLst/>
          </p:spPr>
          <p:txBody>
            <a:bodyPr vert="horz" wrap="none" lIns="90000" tIns="46800" rIns="90000" bIns="46800" numCol="1" rtlCol="0" anchor="ctr" anchorCtr="0" compatLnSpc="1">
              <a:prstTxWarp prst="textNoShape">
                <a:avLst/>
              </a:prstTxWarp>
            </a:bodyPr>
            <a:lstStyle/>
            <a:p>
              <a:pPr algn="ctr" defTabSz="914400">
                <a:lnSpc>
                  <a:spcPct val="150000"/>
                </a:lnSpc>
                <a:defRPr/>
              </a:pPr>
              <a:r>
                <a:rPr lang="ja-JP" altLang="en-US" b="1" dirty="0">
                  <a:solidFill>
                    <a:schemeClr val="bg1"/>
                  </a:solidFill>
                  <a:latin typeface="Meiryo UI" panose="020B0604030504040204" pitchFamily="50" charset="-128"/>
                  <a:ea typeface="Meiryo UI" panose="020B0604030504040204" pitchFamily="50" charset="-128"/>
                </a:rPr>
                <a:t>地域包括支援センター、職能団体：</a:t>
              </a:r>
              <a:endParaRPr lang="en-US" altLang="ja-JP" b="1" dirty="0">
                <a:solidFill>
                  <a:schemeClr val="bg1"/>
                </a:solidFill>
                <a:latin typeface="Meiryo UI" panose="020B0604030504040204" pitchFamily="50" charset="-128"/>
                <a:ea typeface="Meiryo UI" panose="020B0604030504040204" pitchFamily="50" charset="-128"/>
              </a:endParaRPr>
            </a:p>
            <a:p>
              <a:pPr algn="ctr" defTabSz="914400">
                <a:lnSpc>
                  <a:spcPct val="150000"/>
                </a:lnSpc>
                <a:defRPr/>
              </a:pPr>
              <a:r>
                <a:rPr lang="ja-JP" altLang="en-US" b="1" dirty="0">
                  <a:solidFill>
                    <a:schemeClr val="bg1"/>
                  </a:solidFill>
                  <a:latin typeface="Meiryo UI" panose="020B0604030504040204" pitchFamily="50" charset="-128"/>
                  <a:ea typeface="Meiryo UI" panose="020B0604030504040204" pitchFamily="50" charset="-128"/>
                </a:rPr>
                <a:t>相談支援や研修、地域包括ケア会議</a:t>
              </a:r>
            </a:p>
          </p:txBody>
        </p:sp>
        <p:sp>
          <p:nvSpPr>
            <p:cNvPr id="12" name="角丸四角形 11">
              <a:extLst>
                <a:ext uri="{FF2B5EF4-FFF2-40B4-BE49-F238E27FC236}">
                  <a16:creationId xmlns:a16="http://schemas.microsoft.com/office/drawing/2014/main" id="{7257E95E-8F13-4C6F-A869-7FE9D9F3E1FF}"/>
                </a:ext>
              </a:extLst>
            </p:cNvPr>
            <p:cNvSpPr/>
            <p:nvPr/>
          </p:nvSpPr>
          <p:spPr bwMode="auto">
            <a:xfrm>
              <a:off x="5309907" y="4170858"/>
              <a:ext cx="4236671" cy="1368152"/>
            </a:xfrm>
            <a:prstGeom prst="roundRect">
              <a:avLst>
                <a:gd name="adj" fmla="val 4832"/>
              </a:avLst>
            </a:prstGeom>
            <a:solidFill>
              <a:srgbClr val="0075BF"/>
            </a:solidFill>
            <a:ln>
              <a:noFill/>
            </a:ln>
            <a:effectLst/>
          </p:spPr>
          <p:txBody>
            <a:bodyPr vert="horz" wrap="none" lIns="90000" tIns="46800" rIns="90000" bIns="46800" numCol="1" rtlCol="0" anchor="ctr" anchorCtr="0" compatLnSpc="1">
              <a:prstTxWarp prst="textNoShape">
                <a:avLst/>
              </a:prstTxWarp>
            </a:bodyPr>
            <a:lstStyle/>
            <a:p>
              <a:pPr algn="ctr" defTabSz="914400">
                <a:lnSpc>
                  <a:spcPct val="150000"/>
                </a:lnSpc>
                <a:defRPr/>
              </a:pPr>
              <a:r>
                <a:rPr lang="ja-JP" altLang="en-US" b="1" dirty="0">
                  <a:solidFill>
                    <a:schemeClr val="bg1"/>
                  </a:solidFill>
                  <a:latin typeface="Meiryo UI" panose="020B0604030504040204" pitchFamily="50" charset="-128"/>
                  <a:ea typeface="Meiryo UI" panose="020B0604030504040204" pitchFamily="50" charset="-128"/>
                </a:rPr>
                <a:t>保険者（自治体）：</a:t>
              </a:r>
              <a:endParaRPr lang="en-US" altLang="ja-JP" b="1" dirty="0">
                <a:solidFill>
                  <a:schemeClr val="bg1"/>
                </a:solidFill>
                <a:latin typeface="Meiryo UI" panose="020B0604030504040204" pitchFamily="50" charset="-128"/>
                <a:ea typeface="Meiryo UI" panose="020B0604030504040204" pitchFamily="50" charset="-128"/>
              </a:endParaRPr>
            </a:p>
            <a:p>
              <a:pPr algn="ctr" defTabSz="914400">
                <a:lnSpc>
                  <a:spcPct val="150000"/>
                </a:lnSpc>
                <a:defRPr/>
              </a:pPr>
              <a:r>
                <a:rPr lang="ja-JP" altLang="en-US" b="1" dirty="0">
                  <a:solidFill>
                    <a:schemeClr val="bg1"/>
                  </a:solidFill>
                  <a:latin typeface="Meiryo UI" panose="020B0604030504040204" pitchFamily="50" charset="-128"/>
                  <a:ea typeface="Meiryo UI" panose="020B0604030504040204" pitchFamily="50" charset="-128"/>
                </a:rPr>
                <a:t>社会資源の整備に向けた検討</a:t>
              </a:r>
            </a:p>
          </p:txBody>
        </p:sp>
        <p:sp>
          <p:nvSpPr>
            <p:cNvPr id="13" name="角丸四角形 12">
              <a:extLst>
                <a:ext uri="{FF2B5EF4-FFF2-40B4-BE49-F238E27FC236}">
                  <a16:creationId xmlns:a16="http://schemas.microsoft.com/office/drawing/2014/main" id="{7257E95E-8F13-4C6F-A869-7FE9D9F3E1FF}"/>
                </a:ext>
              </a:extLst>
            </p:cNvPr>
            <p:cNvSpPr/>
            <p:nvPr/>
          </p:nvSpPr>
          <p:spPr bwMode="auto">
            <a:xfrm>
              <a:off x="5309907" y="2348880"/>
              <a:ext cx="4236671" cy="1368152"/>
            </a:xfrm>
            <a:prstGeom prst="roundRect">
              <a:avLst>
                <a:gd name="adj" fmla="val 4832"/>
              </a:avLst>
            </a:prstGeom>
            <a:solidFill>
              <a:srgbClr val="0075BF"/>
            </a:solidFill>
            <a:ln>
              <a:noFill/>
            </a:ln>
            <a:effectLst/>
          </p:spPr>
          <p:txBody>
            <a:bodyPr vert="horz" wrap="none" lIns="90000" tIns="46800" rIns="90000" bIns="46800" numCol="1" rtlCol="0" anchor="ctr" anchorCtr="0" compatLnSpc="1">
              <a:prstTxWarp prst="textNoShape">
                <a:avLst/>
              </a:prstTxWarp>
            </a:bodyPr>
            <a:lstStyle/>
            <a:p>
              <a:pPr algn="ctr" defTabSz="914400">
                <a:lnSpc>
                  <a:spcPct val="150000"/>
                </a:lnSpc>
                <a:defRPr/>
              </a:pPr>
              <a:r>
                <a:rPr lang="ja-JP" altLang="en-US" b="1" dirty="0">
                  <a:solidFill>
                    <a:schemeClr val="bg1"/>
                  </a:solidFill>
                  <a:latin typeface="Meiryo UI" panose="020B0604030504040204" pitchFamily="50" charset="-128"/>
                  <a:ea typeface="Meiryo UI" panose="020B0604030504040204" pitchFamily="50" charset="-128"/>
                </a:rPr>
                <a:t>指導担当者：</a:t>
              </a:r>
              <a:endParaRPr lang="en-US" altLang="ja-JP" b="1" dirty="0">
                <a:solidFill>
                  <a:schemeClr val="bg1"/>
                </a:solidFill>
                <a:latin typeface="Meiryo UI" panose="020B0604030504040204" pitchFamily="50" charset="-128"/>
                <a:ea typeface="Meiryo UI" panose="020B0604030504040204" pitchFamily="50" charset="-128"/>
              </a:endParaRPr>
            </a:p>
            <a:p>
              <a:pPr algn="ctr" defTabSz="914400">
                <a:lnSpc>
                  <a:spcPct val="150000"/>
                </a:lnSpc>
                <a:defRPr/>
              </a:pPr>
              <a:r>
                <a:rPr lang="ja-JP" altLang="en-US" b="1" dirty="0">
                  <a:solidFill>
                    <a:schemeClr val="bg1"/>
                  </a:solidFill>
                  <a:latin typeface="Meiryo UI" panose="020B0604030504040204" pitchFamily="50" charset="-128"/>
                  <a:ea typeface="Meiryo UI" panose="020B0604030504040204" pitchFamily="50" charset="-128"/>
                </a:rPr>
                <a:t>事業所内や同行訪問での指導</a:t>
              </a:r>
            </a:p>
          </p:txBody>
        </p:sp>
      </p:grpSp>
      <p:sp>
        <p:nvSpPr>
          <p:cNvPr id="15" name="正方形/長方形 14"/>
          <p:cNvSpPr/>
          <p:nvPr/>
        </p:nvSpPr>
        <p:spPr>
          <a:xfrm>
            <a:off x="9029700" y="0"/>
            <a:ext cx="880118" cy="342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講義</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14615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「適切なケアマネジメント手法」のねらいと概要の確認</a:t>
            </a:r>
            <a:endParaRPr kumimoji="1" lang="ja-JP" altLang="en-US" dirty="0"/>
          </a:p>
        </p:txBody>
      </p:sp>
      <p:sp>
        <p:nvSpPr>
          <p:cNvPr id="3" name="コンテンツ プレースホルダー 2"/>
          <p:cNvSpPr>
            <a:spLocks noGrp="1"/>
          </p:cNvSpPr>
          <p:nvPr>
            <p:ph idx="1"/>
          </p:nvPr>
        </p:nvSpPr>
        <p:spPr/>
        <p:txBody>
          <a:bodyPr/>
          <a:lstStyle/>
          <a:p>
            <a:r>
              <a:rPr lang="ja-JP" altLang="en-US" dirty="0"/>
              <a:t>日々のケアマネジメントの実践（</a:t>
            </a:r>
            <a:r>
              <a:rPr lang="ja-JP" altLang="en-US" b="1" u="sng" dirty="0"/>
              <a:t>特にアセスメントやケアプラン原案の作成</a:t>
            </a:r>
            <a:r>
              <a:rPr lang="ja-JP" altLang="en-US" dirty="0"/>
              <a:t>）で活用できます。</a:t>
            </a:r>
          </a:p>
          <a:p>
            <a:r>
              <a:rPr lang="ja-JP" altLang="en-US" dirty="0"/>
              <a:t>「適切なケアマネジメント手法」を</a:t>
            </a:r>
            <a:r>
              <a:rPr lang="ja-JP" altLang="en-US" b="1" u="sng" dirty="0"/>
              <a:t>チェックリストのような形で活用</a:t>
            </a:r>
            <a:r>
              <a:rPr lang="ja-JP" altLang="en-US" dirty="0"/>
              <a:t>することで、</a:t>
            </a:r>
            <a:r>
              <a:rPr lang="ja-JP" altLang="en-US" b="1" u="sng" dirty="0"/>
              <a:t>支援の方法を効率的に見極め</a:t>
            </a:r>
            <a:r>
              <a:rPr lang="ja-JP" altLang="en-US" dirty="0"/>
              <a:t>たり、</a:t>
            </a:r>
            <a:r>
              <a:rPr lang="ja-JP" altLang="en-US" b="1" u="sng" dirty="0"/>
              <a:t>情報収集や支援の抜け漏れの可能性に早めに気づく</a:t>
            </a:r>
            <a:r>
              <a:rPr lang="ja-JP" altLang="en-US" dirty="0"/>
              <a:t>ことができます。</a:t>
            </a:r>
          </a:p>
          <a:p>
            <a:r>
              <a:rPr lang="ja-JP" altLang="en-US" dirty="0"/>
              <a:t>その結果、</a:t>
            </a:r>
            <a:r>
              <a:rPr lang="ja-JP" altLang="en-US" b="1" u="sng" dirty="0"/>
              <a:t>個別化のための情報収集や調整</a:t>
            </a:r>
            <a:r>
              <a:rPr lang="ja-JP" altLang="en-US" dirty="0"/>
              <a:t>に注力しやすくなります。</a:t>
            </a:r>
            <a:endParaRPr kumimoji="1" lang="ja-JP" altLang="en-US" dirty="0"/>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14</a:t>
            </a:fld>
            <a:endParaRPr kumimoji="1" lang="ja-JP" altLang="en-US" dirty="0"/>
          </a:p>
        </p:txBody>
      </p:sp>
      <p:sp>
        <p:nvSpPr>
          <p:cNvPr id="5" name="テキスト プレースホルダー 4"/>
          <p:cNvSpPr>
            <a:spLocks noGrp="1"/>
          </p:cNvSpPr>
          <p:nvPr>
            <p:ph type="body" sz="quarter" idx="14"/>
          </p:nvPr>
        </p:nvSpPr>
        <p:spPr>
          <a:xfrm>
            <a:off x="4953000" y="11509"/>
            <a:ext cx="3714750" cy="700882"/>
          </a:xfrm>
        </p:spPr>
        <p:txBody>
          <a:bodyPr/>
          <a:lstStyle/>
          <a:p>
            <a:r>
              <a:rPr lang="ja-JP" altLang="en-US" dirty="0"/>
              <a:t>こんな場面で使おう ～介護支援専門員：アセスメントやケアプラン原案作成～</a:t>
            </a:r>
            <a:endParaRPr kumimoji="1" lang="ja-JP" altLang="en-US" dirty="0"/>
          </a:p>
        </p:txBody>
      </p:sp>
      <p:pic>
        <p:nvPicPr>
          <p:cNvPr id="7" name="図 6"/>
          <p:cNvPicPr>
            <a:picLocks noChangeAspect="1"/>
          </p:cNvPicPr>
          <p:nvPr/>
        </p:nvPicPr>
        <p:blipFill>
          <a:blip r:embed="rId2"/>
          <a:stretch>
            <a:fillRect/>
          </a:stretch>
        </p:blipFill>
        <p:spPr>
          <a:xfrm>
            <a:off x="2286000" y="2973650"/>
            <a:ext cx="5334000" cy="2495550"/>
          </a:xfrm>
          <a:prstGeom prst="rect">
            <a:avLst/>
          </a:prstGeom>
        </p:spPr>
      </p:pic>
      <p:sp>
        <p:nvSpPr>
          <p:cNvPr id="10" name="正方形/長方形 9">
            <a:extLst>
              <a:ext uri="{FF2B5EF4-FFF2-40B4-BE49-F238E27FC236}">
                <a16:creationId xmlns:a16="http://schemas.microsoft.com/office/drawing/2014/main" id="{5E25A3B4-DF1D-449F-98E7-65D63BE0982D}"/>
              </a:ext>
            </a:extLst>
          </p:cNvPr>
          <p:cNvSpPr/>
          <p:nvPr/>
        </p:nvSpPr>
        <p:spPr bwMode="auto">
          <a:xfrm>
            <a:off x="1799380" y="5472886"/>
            <a:ext cx="6348159" cy="923528"/>
          </a:xfrm>
          <a:prstGeom prst="rect">
            <a:avLst/>
          </a:prstGeom>
          <a:solidFill>
            <a:srgbClr val="FDD9CE"/>
          </a:solidFill>
          <a:ln w="28575" cap="flat" cmpd="sng" algn="ctr">
            <a:solidFill>
              <a:srgbClr val="F48573"/>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266700" lvl="1"/>
            <a:r>
              <a:rPr kumimoji="1" lang="ja-JP" altLang="en-US" sz="2000" b="1" dirty="0">
                <a:latin typeface="Meiryo UI" panose="020B0604030504040204" pitchFamily="50" charset="-128"/>
                <a:ea typeface="Meiryo UI" panose="020B0604030504040204" pitchFamily="50" charset="-128"/>
              </a:rPr>
              <a:t>⇒本研修では担当事例を用いて実践での活用方法の</a:t>
            </a:r>
            <a:endParaRPr kumimoji="1" lang="en-US" altLang="ja-JP" sz="2000" b="1" dirty="0">
              <a:latin typeface="Meiryo UI" panose="020B0604030504040204" pitchFamily="50" charset="-128"/>
              <a:ea typeface="Meiryo UI" panose="020B0604030504040204" pitchFamily="50" charset="-128"/>
            </a:endParaRPr>
          </a:p>
          <a:p>
            <a:pPr marL="266700" lvl="1"/>
            <a:r>
              <a:rPr lang="ja-JP" altLang="en-US" sz="2000" b="1" dirty="0">
                <a:latin typeface="Meiryo UI" panose="020B0604030504040204" pitchFamily="50" charset="-128"/>
                <a:ea typeface="Meiryo UI" panose="020B0604030504040204" pitchFamily="50" charset="-128"/>
              </a:rPr>
              <a:t>　 </a:t>
            </a:r>
            <a:r>
              <a:rPr kumimoji="1" lang="ja-JP" altLang="en-US" sz="2000" b="1" dirty="0">
                <a:latin typeface="Meiryo UI" panose="020B0604030504040204" pitchFamily="50" charset="-128"/>
                <a:ea typeface="Meiryo UI" panose="020B0604030504040204" pitchFamily="50" charset="-128"/>
              </a:rPr>
              <a:t>習得を目指します。</a:t>
            </a:r>
          </a:p>
        </p:txBody>
      </p:sp>
      <p:sp>
        <p:nvSpPr>
          <p:cNvPr id="9" name="正方形/長方形 8"/>
          <p:cNvSpPr/>
          <p:nvPr/>
        </p:nvSpPr>
        <p:spPr>
          <a:xfrm>
            <a:off x="9029700" y="0"/>
            <a:ext cx="880118" cy="342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講義</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77626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基本ケアの内容と捉え方</a:t>
            </a:r>
            <a:br>
              <a:rPr lang="ja-JP" altLang="en-US" dirty="0"/>
            </a:br>
            <a:r>
              <a:rPr lang="ja-JP" altLang="en-US" dirty="0"/>
              <a:t>①概要</a:t>
            </a:r>
            <a:endParaRPr kumimoji="1" lang="ja-JP" altLang="en-US" dirty="0"/>
          </a:p>
        </p:txBody>
      </p:sp>
    </p:spTree>
    <p:extLst>
      <p:ext uri="{BB962C8B-B14F-4D97-AF65-F5344CB8AC3E}">
        <p14:creationId xmlns:p14="http://schemas.microsoft.com/office/powerpoint/2010/main" val="1457286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基本ケアの内容と捉え方　①概要</a:t>
            </a:r>
            <a:endParaRPr kumimoji="1" lang="ja-JP" altLang="en-US" dirty="0"/>
          </a:p>
        </p:txBody>
      </p:sp>
      <p:sp>
        <p:nvSpPr>
          <p:cNvPr id="3" name="コンテンツ プレースホルダー 2"/>
          <p:cNvSpPr>
            <a:spLocks noGrp="1"/>
          </p:cNvSpPr>
          <p:nvPr>
            <p:ph idx="1"/>
          </p:nvPr>
        </p:nvSpPr>
        <p:spPr>
          <a:xfrm>
            <a:off x="280987" y="904876"/>
            <a:ext cx="9344025" cy="5272088"/>
          </a:xfrm>
        </p:spPr>
        <p:txBody>
          <a:bodyPr/>
          <a:lstStyle/>
          <a:p>
            <a:pPr marL="342900" indent="-342900">
              <a:buClrTx/>
              <a:buFont typeface="+mj-ea"/>
              <a:buAutoNum type="circleNumDbPlain"/>
            </a:pPr>
            <a:r>
              <a:rPr lang="ja-JP" altLang="en-US" dirty="0"/>
              <a:t>適切なケアマネジメント手法　「項目一覧」（概要版）</a:t>
            </a:r>
            <a:endParaRPr lang="en-US" altLang="ja-JP" dirty="0"/>
          </a:p>
          <a:p>
            <a:pPr marL="342900" indent="-342900">
              <a:buClrTx/>
              <a:buFont typeface="+mj-ea"/>
              <a:buAutoNum type="circleNumDbPlain"/>
            </a:pPr>
            <a:r>
              <a:rPr lang="ja-JP" altLang="en-US" dirty="0"/>
              <a:t>「適切なケアマネジメント手法」基本ケア及び疾患別ケア</a:t>
            </a:r>
            <a:br>
              <a:rPr lang="en-US" altLang="ja-JP" dirty="0"/>
            </a:br>
            <a:r>
              <a:rPr lang="ja-JP" altLang="en-US" dirty="0"/>
              <a:t>令和２年度改訂版</a:t>
            </a:r>
          </a:p>
          <a:p>
            <a:pPr marL="342900" indent="-342900">
              <a:buClrTx/>
              <a:buFont typeface="+mj-ea"/>
              <a:buAutoNum type="circleNumDbPlain"/>
            </a:pPr>
            <a:r>
              <a:rPr lang="ja-JP" altLang="en-US" dirty="0"/>
              <a:t>自己点検シート（基本ケア）</a:t>
            </a:r>
          </a:p>
          <a:p>
            <a:pPr marL="342900" indent="-342900">
              <a:buFont typeface="+mj-ea"/>
              <a:buAutoNum type="circleNumDbPlain"/>
            </a:pPr>
            <a:endParaRPr kumimoji="1" lang="ja-JP" altLang="en-US" dirty="0"/>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16</a:t>
            </a:fld>
            <a:endParaRPr kumimoji="1" lang="ja-JP" altLang="en-US" dirty="0"/>
          </a:p>
        </p:txBody>
      </p:sp>
      <p:sp>
        <p:nvSpPr>
          <p:cNvPr id="5" name="テキスト プレースホルダー 4"/>
          <p:cNvSpPr>
            <a:spLocks noGrp="1"/>
          </p:cNvSpPr>
          <p:nvPr>
            <p:ph type="body" sz="quarter" idx="14"/>
          </p:nvPr>
        </p:nvSpPr>
        <p:spPr/>
        <p:txBody>
          <a:bodyPr/>
          <a:lstStyle/>
          <a:p>
            <a:r>
              <a:rPr lang="ja-JP" altLang="en-US" dirty="0"/>
              <a:t>お手元に準備するもの</a:t>
            </a:r>
            <a:endParaRPr kumimoji="1" lang="ja-JP" altLang="en-US" dirty="0"/>
          </a:p>
        </p:txBody>
      </p:sp>
      <p:sp>
        <p:nvSpPr>
          <p:cNvPr id="7" name="正方形/長方形 6"/>
          <p:cNvSpPr/>
          <p:nvPr/>
        </p:nvSpPr>
        <p:spPr>
          <a:xfrm>
            <a:off x="9029700" y="0"/>
            <a:ext cx="880118" cy="342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講義</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B4EF1CDC-8D83-4BEF-BD86-4D7A34537AE7}"/>
              </a:ext>
            </a:extLst>
          </p:cNvPr>
          <p:cNvPicPr>
            <a:picLocks noChangeAspect="1"/>
          </p:cNvPicPr>
          <p:nvPr/>
        </p:nvPicPr>
        <p:blipFill>
          <a:blip r:embed="rId2"/>
          <a:stretch>
            <a:fillRect/>
          </a:stretch>
        </p:blipFill>
        <p:spPr>
          <a:xfrm>
            <a:off x="3972989" y="2799131"/>
            <a:ext cx="2318424" cy="3277820"/>
          </a:xfrm>
          <a:prstGeom prst="rect">
            <a:avLst/>
          </a:prstGeom>
          <a:ln>
            <a:solidFill>
              <a:schemeClr val="tx1"/>
            </a:solidFill>
          </a:ln>
        </p:spPr>
      </p:pic>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466" y="4095732"/>
            <a:ext cx="3171600" cy="2010971"/>
          </a:xfrm>
          <a:prstGeom prst="rect">
            <a:avLst/>
          </a:prstGeom>
        </p:spPr>
      </p:pic>
      <p:sp>
        <p:nvSpPr>
          <p:cNvPr id="11" name="正方形/長方形 10">
            <a:extLst>
              <a:ext uri="{FF2B5EF4-FFF2-40B4-BE49-F238E27FC236}">
                <a16:creationId xmlns:a16="http://schemas.microsoft.com/office/drawing/2014/main" id="{A9D0ADF1-61CD-4903-9D2E-4354420D982F}"/>
              </a:ext>
            </a:extLst>
          </p:cNvPr>
          <p:cNvSpPr/>
          <p:nvPr/>
        </p:nvSpPr>
        <p:spPr>
          <a:xfrm>
            <a:off x="3863726" y="2522160"/>
            <a:ext cx="459990" cy="276999"/>
          </a:xfrm>
          <a:prstGeom prst="rect">
            <a:avLst/>
          </a:prstGeom>
        </p:spPr>
        <p:txBody>
          <a:bodyPr wrap="square">
            <a:spAutoFit/>
          </a:bodyPr>
          <a:lstStyle/>
          <a:p>
            <a:pPr algn="ctr"/>
            <a:r>
              <a:rPr lang="ja-JP" altLang="en-US" sz="1200" dirty="0">
                <a:latin typeface="Meiryo UI" panose="020B0604030504040204" pitchFamily="50" charset="-128"/>
                <a:ea typeface="Meiryo UI" panose="020B0604030504040204" pitchFamily="50" charset="-128"/>
              </a:rPr>
              <a:t>②</a:t>
            </a:r>
            <a:endParaRPr lang="en-US" altLang="ja-JP" sz="1200" dirty="0">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DDCAB4ED-4BF9-4C78-BF02-54609A79A24E}"/>
              </a:ext>
            </a:extLst>
          </p:cNvPr>
          <p:cNvSpPr/>
          <p:nvPr/>
        </p:nvSpPr>
        <p:spPr>
          <a:xfrm>
            <a:off x="569513" y="3817565"/>
            <a:ext cx="309606" cy="276999"/>
          </a:xfrm>
          <a:prstGeom prst="rect">
            <a:avLst/>
          </a:prstGeom>
        </p:spPr>
        <p:txBody>
          <a:bodyPr wrap="square">
            <a:spAutoFit/>
          </a:bodyPr>
          <a:lstStyle/>
          <a:p>
            <a:pPr algn="ctr"/>
            <a:r>
              <a:rPr lang="ja-JP" altLang="en-US" sz="1200" dirty="0">
                <a:latin typeface="Meiryo UI" panose="020B0604030504040204" pitchFamily="50" charset="-128"/>
                <a:ea typeface="Meiryo UI" panose="020B0604030504040204" pitchFamily="50" charset="-128"/>
              </a:rPr>
              <a:t>①</a:t>
            </a:r>
          </a:p>
        </p:txBody>
      </p:sp>
      <p:sp>
        <p:nvSpPr>
          <p:cNvPr id="14" name="正方形/長方形 13">
            <a:extLst>
              <a:ext uri="{FF2B5EF4-FFF2-40B4-BE49-F238E27FC236}">
                <a16:creationId xmlns:a16="http://schemas.microsoft.com/office/drawing/2014/main" id="{8DA00373-517E-428F-8EA3-36BD062F4B94}"/>
              </a:ext>
            </a:extLst>
          </p:cNvPr>
          <p:cNvSpPr/>
          <p:nvPr/>
        </p:nvSpPr>
        <p:spPr>
          <a:xfrm>
            <a:off x="6381626" y="4222297"/>
            <a:ext cx="447800" cy="276999"/>
          </a:xfrm>
          <a:prstGeom prst="rect">
            <a:avLst/>
          </a:prstGeom>
        </p:spPr>
        <p:txBody>
          <a:bodyPr wrap="square">
            <a:spAutoFit/>
          </a:bodyPr>
          <a:lstStyle/>
          <a:p>
            <a:pPr algn="ctr"/>
            <a:r>
              <a:rPr lang="ja-JP" altLang="en-US" sz="1200" dirty="0">
                <a:latin typeface="Meiryo UI" panose="020B0604030504040204" pitchFamily="50" charset="-128"/>
                <a:ea typeface="Meiryo UI" panose="020B0604030504040204" pitchFamily="50" charset="-128"/>
              </a:rPr>
              <a:t>③</a:t>
            </a:r>
          </a:p>
        </p:txBody>
      </p:sp>
      <p:pic>
        <p:nvPicPr>
          <p:cNvPr id="15" name="図 14"/>
          <p:cNvPicPr>
            <a:picLocks noChangeAspect="1"/>
          </p:cNvPicPr>
          <p:nvPr/>
        </p:nvPicPr>
        <p:blipFill rotWithShape="1">
          <a:blip r:embed="rId4"/>
          <a:srcRect l="1384" t="28797" r="10617" b="6236"/>
          <a:stretch/>
        </p:blipFill>
        <p:spPr>
          <a:xfrm>
            <a:off x="6501337" y="4506718"/>
            <a:ext cx="3195002" cy="1567509"/>
          </a:xfrm>
          <a:prstGeom prst="rect">
            <a:avLst/>
          </a:prstGeom>
          <a:ln>
            <a:solidFill>
              <a:schemeClr val="bg1">
                <a:lumMod val="50000"/>
              </a:schemeClr>
            </a:solidFill>
          </a:ln>
        </p:spPr>
      </p:pic>
    </p:spTree>
    <p:extLst>
      <p:ext uri="{BB962C8B-B14F-4D97-AF65-F5344CB8AC3E}">
        <p14:creationId xmlns:p14="http://schemas.microsoft.com/office/powerpoint/2010/main" val="1533540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基本ケアの内容と捉え方　①概要</a:t>
            </a:r>
            <a:endParaRPr kumimoji="1" lang="ja-JP" altLang="en-US" dirty="0"/>
          </a:p>
        </p:txBody>
      </p:sp>
      <p:sp>
        <p:nvSpPr>
          <p:cNvPr id="3" name="コンテンツ プレースホルダー 2"/>
          <p:cNvSpPr>
            <a:spLocks noGrp="1"/>
          </p:cNvSpPr>
          <p:nvPr>
            <p:ph idx="1"/>
          </p:nvPr>
        </p:nvSpPr>
        <p:spPr/>
        <p:txBody>
          <a:bodyPr/>
          <a:lstStyle/>
          <a:p>
            <a:r>
              <a:rPr lang="ja-JP" altLang="en-US" dirty="0"/>
              <a:t>「基本ケア」とは、生活の基盤を整えるための基礎的な視点です。</a:t>
            </a:r>
          </a:p>
          <a:p>
            <a:r>
              <a:rPr lang="ja-JP" altLang="en-US" dirty="0"/>
              <a:t>利用者に疾患等がない場合でも、また疾患が複数ある場合でも共通するものです。</a:t>
            </a:r>
          </a:p>
          <a:p>
            <a:r>
              <a:rPr lang="ja-JP" altLang="en-US" dirty="0"/>
              <a:t>「疾患別ケア」を検討する前に「基本ケア」を理解し、視点の抜け漏れや情報収集に不十分がないかを確認します。</a:t>
            </a:r>
            <a:endParaRPr kumimoji="1" lang="ja-JP" altLang="en-US" dirty="0"/>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17</a:t>
            </a:fld>
            <a:endParaRPr kumimoji="1" lang="ja-JP" altLang="en-US" dirty="0"/>
          </a:p>
        </p:txBody>
      </p:sp>
      <p:sp>
        <p:nvSpPr>
          <p:cNvPr id="5" name="テキスト プレースホルダー 4"/>
          <p:cNvSpPr>
            <a:spLocks noGrp="1"/>
          </p:cNvSpPr>
          <p:nvPr>
            <p:ph type="body" sz="quarter" idx="14"/>
          </p:nvPr>
        </p:nvSpPr>
        <p:spPr/>
        <p:txBody>
          <a:bodyPr/>
          <a:lstStyle/>
          <a:p>
            <a:r>
              <a:rPr lang="ja-JP" altLang="en-US" dirty="0"/>
              <a:t>基本ケアとは</a:t>
            </a:r>
            <a:endParaRPr kumimoji="1" lang="ja-JP" altLang="en-US" dirty="0"/>
          </a:p>
        </p:txBody>
      </p:sp>
      <p:sp>
        <p:nvSpPr>
          <p:cNvPr id="6" name="テキスト ボックス 5">
            <a:extLst>
              <a:ext uri="{FF2B5EF4-FFF2-40B4-BE49-F238E27FC236}">
                <a16:creationId xmlns:a16="http://schemas.microsoft.com/office/drawing/2014/main" id="{6CF6D01B-66CF-4089-A92F-1B4452730B66}"/>
              </a:ext>
            </a:extLst>
          </p:cNvPr>
          <p:cNvSpPr txBox="1"/>
          <p:nvPr/>
        </p:nvSpPr>
        <p:spPr>
          <a:xfrm>
            <a:off x="1321929" y="5130289"/>
            <a:ext cx="7272808" cy="523220"/>
          </a:xfrm>
          <a:prstGeom prst="rect">
            <a:avLst/>
          </a:prstGeom>
          <a:noFill/>
        </p:spPr>
        <p:txBody>
          <a:bodyPr wrap="square" rtlCol="0">
            <a:spAutoFit/>
          </a:bodyPr>
          <a:lstStyle/>
          <a:p>
            <a:pPr algn="ctr"/>
            <a:r>
              <a:rPr lang="ja-JP" altLang="en-US" sz="2800" b="1" dirty="0">
                <a:solidFill>
                  <a:prstClr val="black"/>
                </a:solidFill>
                <a:latin typeface="Meiryo UI" panose="020B0604030504040204" pitchFamily="50" charset="-128"/>
                <a:ea typeface="Meiryo UI" panose="020B0604030504040204" pitchFamily="50" charset="-128"/>
              </a:rPr>
              <a:t>生活の基盤を整えるための基礎的な視点</a:t>
            </a:r>
          </a:p>
        </p:txBody>
      </p:sp>
      <p:sp>
        <p:nvSpPr>
          <p:cNvPr id="7" name="テキスト ボックス 6">
            <a:extLst>
              <a:ext uri="{FF2B5EF4-FFF2-40B4-BE49-F238E27FC236}">
                <a16:creationId xmlns:a16="http://schemas.microsoft.com/office/drawing/2014/main" id="{90A608B4-4558-4DBB-AF6A-0FD891EA1475}"/>
              </a:ext>
            </a:extLst>
          </p:cNvPr>
          <p:cNvSpPr txBox="1"/>
          <p:nvPr/>
        </p:nvSpPr>
        <p:spPr>
          <a:xfrm>
            <a:off x="1321929" y="3061345"/>
            <a:ext cx="7272808" cy="1384995"/>
          </a:xfrm>
          <a:prstGeom prst="rect">
            <a:avLst/>
          </a:prstGeom>
          <a:noFill/>
        </p:spPr>
        <p:txBody>
          <a:bodyPr wrap="square" rtlCol="0">
            <a:spAutoFit/>
          </a:bodyPr>
          <a:lstStyle/>
          <a:p>
            <a:pPr algn="ctr">
              <a:lnSpc>
                <a:spcPct val="150000"/>
              </a:lnSpc>
            </a:pPr>
            <a:r>
              <a:rPr lang="ja-JP" altLang="en-US" sz="2800" b="1" dirty="0">
                <a:solidFill>
                  <a:srgbClr val="0075BF"/>
                </a:solidFill>
                <a:latin typeface="Meiryo UI" panose="020B0604030504040204" pitchFamily="50" charset="-128"/>
                <a:ea typeface="Meiryo UI" panose="020B0604030504040204" pitchFamily="50" charset="-128"/>
              </a:rPr>
              <a:t>尊厳の保持　　自立支援</a:t>
            </a:r>
            <a:endParaRPr lang="en-US" altLang="ja-JP" sz="2800" b="1" dirty="0">
              <a:solidFill>
                <a:srgbClr val="0075BF"/>
              </a:solidFill>
              <a:latin typeface="Meiryo UI" panose="020B0604030504040204" pitchFamily="50" charset="-128"/>
              <a:ea typeface="Meiryo UI" panose="020B0604030504040204" pitchFamily="50" charset="-128"/>
            </a:endParaRPr>
          </a:p>
          <a:p>
            <a:pPr algn="ctr">
              <a:lnSpc>
                <a:spcPct val="150000"/>
              </a:lnSpc>
            </a:pPr>
            <a:r>
              <a:rPr lang="ja-JP" altLang="en-US" sz="2800" b="1" dirty="0">
                <a:solidFill>
                  <a:srgbClr val="0075BF"/>
                </a:solidFill>
                <a:latin typeface="Meiryo UI" panose="020B0604030504040204" pitchFamily="50" charset="-128"/>
                <a:ea typeface="Meiryo UI" panose="020B0604030504040204" pitchFamily="50" charset="-128"/>
              </a:rPr>
              <a:t>生活の継続をできるだけ実現</a:t>
            </a:r>
          </a:p>
        </p:txBody>
      </p:sp>
      <p:sp>
        <p:nvSpPr>
          <p:cNvPr id="8" name="矢印: 下 15">
            <a:extLst>
              <a:ext uri="{FF2B5EF4-FFF2-40B4-BE49-F238E27FC236}">
                <a16:creationId xmlns:a16="http://schemas.microsoft.com/office/drawing/2014/main" id="{C7CAC50F-65E8-43E6-843C-39C2E0F7BD13}"/>
              </a:ext>
            </a:extLst>
          </p:cNvPr>
          <p:cNvSpPr/>
          <p:nvPr/>
        </p:nvSpPr>
        <p:spPr bwMode="auto">
          <a:xfrm>
            <a:off x="4238253" y="4626233"/>
            <a:ext cx="1440160" cy="36004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lt1"/>
              </a:solidFill>
            </a:endParaRPr>
          </a:p>
        </p:txBody>
      </p:sp>
      <p:sp>
        <p:nvSpPr>
          <p:cNvPr id="10" name="正方形/長方形 9"/>
          <p:cNvSpPr/>
          <p:nvPr/>
        </p:nvSpPr>
        <p:spPr>
          <a:xfrm>
            <a:off x="9029700" y="0"/>
            <a:ext cx="880118" cy="342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講義</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31435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基本ケアの内容と捉え方　①概要</a:t>
            </a:r>
            <a:endParaRPr kumimoji="1" lang="ja-JP" altLang="en-US" dirty="0"/>
          </a:p>
        </p:txBody>
      </p:sp>
      <p:sp>
        <p:nvSpPr>
          <p:cNvPr id="44" name="コンテンツ プレースホルダー 43"/>
          <p:cNvSpPr>
            <a:spLocks noGrp="1"/>
          </p:cNvSpPr>
          <p:nvPr>
            <p:ph idx="1"/>
          </p:nvPr>
        </p:nvSpPr>
        <p:spPr/>
        <p:txBody>
          <a:bodyPr/>
          <a:lstStyle/>
          <a:p>
            <a:r>
              <a:rPr lang="en-US" altLang="ja-JP" dirty="0"/>
              <a:t>3</a:t>
            </a:r>
            <a:r>
              <a:rPr lang="ja-JP" altLang="en-US" dirty="0" err="1"/>
              <a:t>つの</a:t>
            </a:r>
            <a:r>
              <a:rPr lang="ja-JP" altLang="en-US" dirty="0"/>
              <a:t>基本方針と、</a:t>
            </a:r>
            <a:r>
              <a:rPr lang="en-US" altLang="ja-JP" dirty="0"/>
              <a:t>7</a:t>
            </a:r>
            <a:r>
              <a:rPr lang="ja-JP" altLang="en-US" dirty="0" err="1"/>
              <a:t>つの</a:t>
            </a:r>
            <a:r>
              <a:rPr lang="ja-JP" altLang="en-US" dirty="0"/>
              <a:t>大項目から成ります。</a:t>
            </a:r>
            <a:endParaRPr kumimoji="1" lang="ja-JP" altLang="en-US" dirty="0"/>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18</a:t>
            </a:fld>
            <a:endParaRPr kumimoji="1" lang="ja-JP" altLang="en-US" dirty="0"/>
          </a:p>
        </p:txBody>
      </p:sp>
      <p:sp>
        <p:nvSpPr>
          <p:cNvPr id="45" name="テキスト プレースホルダー 44"/>
          <p:cNvSpPr>
            <a:spLocks noGrp="1"/>
          </p:cNvSpPr>
          <p:nvPr>
            <p:ph type="body" sz="quarter" idx="14"/>
          </p:nvPr>
        </p:nvSpPr>
        <p:spPr/>
        <p:txBody>
          <a:bodyPr/>
          <a:lstStyle/>
          <a:p>
            <a:r>
              <a:rPr lang="ja-JP" altLang="en-US" dirty="0"/>
              <a:t>基本ケアの構成</a:t>
            </a:r>
            <a:endParaRPr kumimoji="1" lang="ja-JP" altLang="en-US" dirty="0"/>
          </a:p>
        </p:txBody>
      </p:sp>
      <p:grpSp>
        <p:nvGrpSpPr>
          <p:cNvPr id="5" name="グループ化 4">
            <a:extLst>
              <a:ext uri="{FF2B5EF4-FFF2-40B4-BE49-F238E27FC236}">
                <a16:creationId xmlns:a16="http://schemas.microsoft.com/office/drawing/2014/main" id="{D0EAB7C6-D1E0-488A-AA50-809F53254C74}"/>
              </a:ext>
            </a:extLst>
          </p:cNvPr>
          <p:cNvGrpSpPr/>
          <p:nvPr/>
        </p:nvGrpSpPr>
        <p:grpSpPr>
          <a:xfrm>
            <a:off x="1840188" y="1352884"/>
            <a:ext cx="6225625" cy="5146571"/>
            <a:chOff x="1712640" y="1965659"/>
            <a:chExt cx="6120680" cy="4343661"/>
          </a:xfrm>
        </p:grpSpPr>
        <p:sp>
          <p:nvSpPr>
            <p:cNvPr id="6" name="正方形/長方形 5">
              <a:extLst>
                <a:ext uri="{FF2B5EF4-FFF2-40B4-BE49-F238E27FC236}">
                  <a16:creationId xmlns:a16="http://schemas.microsoft.com/office/drawing/2014/main" id="{463D7969-5854-4F60-9304-2C69D7C61AF4}"/>
                </a:ext>
              </a:extLst>
            </p:cNvPr>
            <p:cNvSpPr/>
            <p:nvPr/>
          </p:nvSpPr>
          <p:spPr bwMode="auto">
            <a:xfrm>
              <a:off x="2554179" y="2368766"/>
              <a:ext cx="2272156" cy="624977"/>
            </a:xfrm>
            <a:prstGeom prst="rect">
              <a:avLst/>
            </a:prstGeom>
            <a:solidFill>
              <a:srgbClr val="FDD0B4"/>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defTabSz="914400" fontAlgn="base">
                <a:spcBef>
                  <a:spcPct val="0"/>
                </a:spcBef>
                <a:spcAft>
                  <a:spcPct val="0"/>
                </a:spcAft>
              </a:pPr>
              <a:r>
                <a:rPr lang="ja-JP" altLang="en-US" sz="1100" b="1" dirty="0">
                  <a:latin typeface="Meiryo UI" panose="020B0604030504040204" pitchFamily="50" charset="-128"/>
                  <a:ea typeface="Meiryo UI" panose="020B0604030504040204" pitchFamily="50" charset="-128"/>
                </a:rPr>
                <a:t>現在の全体像の把握と生活上の将来予測、備え</a:t>
              </a:r>
              <a:endParaRPr kumimoji="1" lang="en-US" altLang="ja-JP" sz="1100" b="1"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677A7AEB-D890-4083-A91A-BC863CE02D75}"/>
                </a:ext>
              </a:extLst>
            </p:cNvPr>
            <p:cNvSpPr/>
            <p:nvPr/>
          </p:nvSpPr>
          <p:spPr bwMode="auto">
            <a:xfrm>
              <a:off x="4910489" y="3039218"/>
              <a:ext cx="2922831" cy="119933"/>
            </a:xfrm>
            <a:prstGeom prst="rect">
              <a:avLst/>
            </a:prstGeom>
            <a:solidFill>
              <a:srgbClr val="FEE6D6"/>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defTabSz="914400" fontAlgn="base">
                <a:spcBef>
                  <a:spcPct val="0"/>
                </a:spcBef>
                <a:spcAft>
                  <a:spcPct val="0"/>
                </a:spcAft>
              </a:pPr>
              <a:r>
                <a:rPr kumimoji="1" lang="ja-JP" altLang="en-US" sz="1100" dirty="0">
                  <a:latin typeface="Meiryo UI" panose="020B0604030504040204" pitchFamily="50" charset="-128"/>
                  <a:ea typeface="Meiryo UI" panose="020B0604030504040204" pitchFamily="50" charset="-128"/>
                </a:rPr>
                <a:t>本人の意思を捉える支援</a:t>
              </a:r>
            </a:p>
          </p:txBody>
        </p:sp>
        <p:sp>
          <p:nvSpPr>
            <p:cNvPr id="8" name="正方形/長方形 7">
              <a:extLst>
                <a:ext uri="{FF2B5EF4-FFF2-40B4-BE49-F238E27FC236}">
                  <a16:creationId xmlns:a16="http://schemas.microsoft.com/office/drawing/2014/main" id="{4DBF42D7-88A7-4BB2-BF26-24EA747012F2}"/>
                </a:ext>
              </a:extLst>
            </p:cNvPr>
            <p:cNvSpPr/>
            <p:nvPr/>
          </p:nvSpPr>
          <p:spPr bwMode="auto">
            <a:xfrm>
              <a:off x="4910489" y="2873812"/>
              <a:ext cx="2922831" cy="119933"/>
            </a:xfrm>
            <a:prstGeom prst="rect">
              <a:avLst/>
            </a:prstGeom>
            <a:solidFill>
              <a:srgbClr val="FEE6D6"/>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defTabSz="914400" fontAlgn="base">
                <a:spcBef>
                  <a:spcPct val="0"/>
                </a:spcBef>
                <a:spcAft>
                  <a:spcPct val="0"/>
                </a:spcAft>
              </a:pPr>
              <a:r>
                <a:rPr kumimoji="1" lang="ja-JP" altLang="en-US" sz="1100" dirty="0">
                  <a:latin typeface="Meiryo UI" panose="020B0604030504040204" pitchFamily="50" charset="-128"/>
                  <a:ea typeface="Meiryo UI" panose="020B0604030504040204" pitchFamily="50" charset="-128"/>
                </a:rPr>
                <a:t>緊急時の対応のための備え</a:t>
              </a:r>
            </a:p>
          </p:txBody>
        </p:sp>
        <p:sp>
          <p:nvSpPr>
            <p:cNvPr id="9" name="正方形/長方形 8">
              <a:extLst>
                <a:ext uri="{FF2B5EF4-FFF2-40B4-BE49-F238E27FC236}">
                  <a16:creationId xmlns:a16="http://schemas.microsoft.com/office/drawing/2014/main" id="{0B081048-F07E-4A76-8651-522A0BFFD0EC}"/>
                </a:ext>
              </a:extLst>
            </p:cNvPr>
            <p:cNvSpPr/>
            <p:nvPr/>
          </p:nvSpPr>
          <p:spPr bwMode="auto">
            <a:xfrm>
              <a:off x="4910489" y="3370029"/>
              <a:ext cx="2922831" cy="119933"/>
            </a:xfrm>
            <a:prstGeom prst="rect">
              <a:avLst/>
            </a:prstGeom>
            <a:solidFill>
              <a:srgbClr val="FEE6D6"/>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defTabSz="914400" fontAlgn="base">
                <a:spcBef>
                  <a:spcPct val="0"/>
                </a:spcBef>
                <a:spcAft>
                  <a:spcPct val="0"/>
                </a:spcAft>
              </a:pPr>
              <a:r>
                <a:rPr kumimoji="1" lang="ja-JP" altLang="en-US" sz="1100" dirty="0">
                  <a:latin typeface="Meiryo UI" panose="020B0604030504040204" pitchFamily="50" charset="-128"/>
                  <a:ea typeface="Meiryo UI" panose="020B0604030504040204" pitchFamily="50" charset="-128"/>
                </a:rPr>
                <a:t>意思決定支援体制の整備</a:t>
              </a:r>
            </a:p>
          </p:txBody>
        </p:sp>
        <p:sp>
          <p:nvSpPr>
            <p:cNvPr id="10" name="正方形/長方形 9">
              <a:extLst>
                <a:ext uri="{FF2B5EF4-FFF2-40B4-BE49-F238E27FC236}">
                  <a16:creationId xmlns:a16="http://schemas.microsoft.com/office/drawing/2014/main" id="{282171EF-52B3-4350-B5A8-FEAAC85E125E}"/>
                </a:ext>
              </a:extLst>
            </p:cNvPr>
            <p:cNvSpPr/>
            <p:nvPr/>
          </p:nvSpPr>
          <p:spPr bwMode="auto">
            <a:xfrm>
              <a:off x="4910489" y="3204624"/>
              <a:ext cx="2922831" cy="119933"/>
            </a:xfrm>
            <a:prstGeom prst="rect">
              <a:avLst/>
            </a:prstGeom>
            <a:solidFill>
              <a:srgbClr val="FEE6D6"/>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defTabSz="914400" fontAlgn="base">
                <a:spcBef>
                  <a:spcPct val="0"/>
                </a:spcBef>
                <a:spcAft>
                  <a:spcPct val="0"/>
                </a:spcAft>
              </a:pPr>
              <a:r>
                <a:rPr kumimoji="1" lang="ja-JP" altLang="en-US" sz="1100" dirty="0">
                  <a:latin typeface="Meiryo UI" panose="020B0604030504040204" pitchFamily="50" charset="-128"/>
                  <a:ea typeface="Meiryo UI" panose="020B0604030504040204" pitchFamily="50" charset="-128"/>
                </a:rPr>
                <a:t>意志の表明の支援と尊重</a:t>
              </a:r>
            </a:p>
          </p:txBody>
        </p:sp>
        <p:sp>
          <p:nvSpPr>
            <p:cNvPr id="11" name="正方形/長方形 10">
              <a:extLst>
                <a:ext uri="{FF2B5EF4-FFF2-40B4-BE49-F238E27FC236}">
                  <a16:creationId xmlns:a16="http://schemas.microsoft.com/office/drawing/2014/main" id="{E5262B62-6883-407F-B99E-7379F3CF111D}"/>
                </a:ext>
              </a:extLst>
            </p:cNvPr>
            <p:cNvSpPr/>
            <p:nvPr/>
          </p:nvSpPr>
          <p:spPr bwMode="auto">
            <a:xfrm>
              <a:off x="4910489" y="3535435"/>
              <a:ext cx="2922831" cy="119933"/>
            </a:xfrm>
            <a:prstGeom prst="rect">
              <a:avLst/>
            </a:prstGeom>
            <a:solidFill>
              <a:srgbClr val="FEE6D6"/>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defTabSz="914400" fontAlgn="base">
                <a:spcBef>
                  <a:spcPct val="0"/>
                </a:spcBef>
                <a:spcAft>
                  <a:spcPct val="0"/>
                </a:spcAft>
              </a:pPr>
              <a:r>
                <a:rPr kumimoji="1" lang="ja-JP" altLang="en-US" sz="1100" dirty="0">
                  <a:latin typeface="Meiryo UI" panose="020B0604030504040204" pitchFamily="50" charset="-128"/>
                  <a:ea typeface="Meiryo UI" panose="020B0604030504040204" pitchFamily="50" charset="-128"/>
                </a:rPr>
                <a:t>将来の生活の見通しを立てることの支援</a:t>
              </a:r>
            </a:p>
          </p:txBody>
        </p:sp>
        <p:sp>
          <p:nvSpPr>
            <p:cNvPr id="12" name="正方形/長方形 11">
              <a:extLst>
                <a:ext uri="{FF2B5EF4-FFF2-40B4-BE49-F238E27FC236}">
                  <a16:creationId xmlns:a16="http://schemas.microsoft.com/office/drawing/2014/main" id="{A8042554-5849-4C4F-9EDA-B18244103B6F}"/>
                </a:ext>
              </a:extLst>
            </p:cNvPr>
            <p:cNvSpPr/>
            <p:nvPr/>
          </p:nvSpPr>
          <p:spPr bwMode="auto">
            <a:xfrm>
              <a:off x="4910489" y="3700840"/>
              <a:ext cx="2922831" cy="119933"/>
            </a:xfrm>
            <a:prstGeom prst="rect">
              <a:avLst/>
            </a:prstGeom>
            <a:solidFill>
              <a:srgbClr val="FEE6D6"/>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defTabSz="914400" fontAlgn="base">
                <a:spcBef>
                  <a:spcPct val="0"/>
                </a:spcBef>
                <a:spcAft>
                  <a:spcPct val="0"/>
                </a:spcAft>
              </a:pPr>
              <a:r>
                <a:rPr kumimoji="1" lang="ja-JP" altLang="en-US" sz="1100" dirty="0">
                  <a:latin typeface="Meiryo UI" panose="020B0604030504040204" pitchFamily="50" charset="-128"/>
                  <a:ea typeface="Meiryo UI" panose="020B0604030504040204" pitchFamily="50" charset="-128"/>
                </a:rPr>
                <a:t>水分と栄養を摂ることの支援</a:t>
              </a:r>
            </a:p>
          </p:txBody>
        </p:sp>
        <p:sp>
          <p:nvSpPr>
            <p:cNvPr id="13" name="正方形/長方形 12">
              <a:extLst>
                <a:ext uri="{FF2B5EF4-FFF2-40B4-BE49-F238E27FC236}">
                  <a16:creationId xmlns:a16="http://schemas.microsoft.com/office/drawing/2014/main" id="{AAA26FE4-7AE9-4BF8-AB9B-6014E7A1A4CB}"/>
                </a:ext>
              </a:extLst>
            </p:cNvPr>
            <p:cNvSpPr/>
            <p:nvPr/>
          </p:nvSpPr>
          <p:spPr bwMode="auto">
            <a:xfrm>
              <a:off x="4910489" y="3866246"/>
              <a:ext cx="2922831" cy="119933"/>
            </a:xfrm>
            <a:prstGeom prst="rect">
              <a:avLst/>
            </a:prstGeom>
            <a:solidFill>
              <a:srgbClr val="FEE6D6"/>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defTabSz="914400" fontAlgn="base">
                <a:spcBef>
                  <a:spcPct val="0"/>
                </a:spcBef>
                <a:spcAft>
                  <a:spcPct val="0"/>
                </a:spcAft>
              </a:pPr>
              <a:r>
                <a:rPr kumimoji="1" lang="ja-JP" altLang="en-US" sz="1100" dirty="0">
                  <a:latin typeface="Meiryo UI" panose="020B0604030504040204" pitchFamily="50" charset="-128"/>
                  <a:ea typeface="Meiryo UI" panose="020B0604030504040204" pitchFamily="50" charset="-128"/>
                </a:rPr>
                <a:t>継続的な受診と服薬の支援</a:t>
              </a:r>
            </a:p>
          </p:txBody>
        </p:sp>
        <p:sp>
          <p:nvSpPr>
            <p:cNvPr id="14" name="正方形/長方形 13">
              <a:extLst>
                <a:ext uri="{FF2B5EF4-FFF2-40B4-BE49-F238E27FC236}">
                  <a16:creationId xmlns:a16="http://schemas.microsoft.com/office/drawing/2014/main" id="{602BA0B4-AC4F-4CB6-8EA5-BA90DECD6C69}"/>
                </a:ext>
              </a:extLst>
            </p:cNvPr>
            <p:cNvSpPr/>
            <p:nvPr/>
          </p:nvSpPr>
          <p:spPr bwMode="auto">
            <a:xfrm>
              <a:off x="4910489" y="4031652"/>
              <a:ext cx="2922831" cy="119933"/>
            </a:xfrm>
            <a:prstGeom prst="rect">
              <a:avLst/>
            </a:prstGeom>
            <a:solidFill>
              <a:srgbClr val="FEE6D6"/>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defTabSz="914400" fontAlgn="base">
                <a:spcBef>
                  <a:spcPct val="0"/>
                </a:spcBef>
                <a:spcAft>
                  <a:spcPct val="0"/>
                </a:spcAft>
              </a:pPr>
              <a:r>
                <a:rPr kumimoji="1" lang="ja-JP" altLang="en-US" sz="1100" dirty="0">
                  <a:latin typeface="Meiryo UI" panose="020B0604030504040204" pitchFamily="50" charset="-128"/>
                  <a:ea typeface="Meiryo UI" panose="020B0604030504040204" pitchFamily="50" charset="-128"/>
                </a:rPr>
                <a:t>継続的な自己管理の支援</a:t>
              </a:r>
            </a:p>
          </p:txBody>
        </p:sp>
        <p:sp>
          <p:nvSpPr>
            <p:cNvPr id="15" name="正方形/長方形 14">
              <a:extLst>
                <a:ext uri="{FF2B5EF4-FFF2-40B4-BE49-F238E27FC236}">
                  <a16:creationId xmlns:a16="http://schemas.microsoft.com/office/drawing/2014/main" id="{A1B518E6-0C28-417D-8016-104E3D91B97C}"/>
                </a:ext>
              </a:extLst>
            </p:cNvPr>
            <p:cNvSpPr/>
            <p:nvPr/>
          </p:nvSpPr>
          <p:spPr bwMode="auto">
            <a:xfrm>
              <a:off x="4910489" y="4197058"/>
              <a:ext cx="2922831" cy="119933"/>
            </a:xfrm>
            <a:prstGeom prst="rect">
              <a:avLst/>
            </a:prstGeom>
            <a:solidFill>
              <a:srgbClr val="FEE6D6"/>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defTabSz="914400" fontAlgn="base">
                <a:spcBef>
                  <a:spcPct val="0"/>
                </a:spcBef>
                <a:spcAft>
                  <a:spcPct val="0"/>
                </a:spcAft>
              </a:pPr>
              <a:r>
                <a:rPr kumimoji="1" lang="ja-JP" altLang="en-US" sz="1100" dirty="0">
                  <a:latin typeface="Meiryo UI" panose="020B0604030504040204" pitchFamily="50" charset="-128"/>
                  <a:ea typeface="Meiryo UI" panose="020B0604030504040204" pitchFamily="50" charset="-128"/>
                </a:rPr>
                <a:t>心身機能の維持・向上の支援</a:t>
              </a:r>
            </a:p>
          </p:txBody>
        </p:sp>
        <p:sp>
          <p:nvSpPr>
            <p:cNvPr id="16" name="正方形/長方形 15">
              <a:extLst>
                <a:ext uri="{FF2B5EF4-FFF2-40B4-BE49-F238E27FC236}">
                  <a16:creationId xmlns:a16="http://schemas.microsoft.com/office/drawing/2014/main" id="{041646FE-1F85-4713-AE7C-E87EEAAAA14A}"/>
                </a:ext>
              </a:extLst>
            </p:cNvPr>
            <p:cNvSpPr/>
            <p:nvPr/>
          </p:nvSpPr>
          <p:spPr bwMode="auto">
            <a:xfrm>
              <a:off x="4910489" y="4362463"/>
              <a:ext cx="2922831" cy="119933"/>
            </a:xfrm>
            <a:prstGeom prst="rect">
              <a:avLst/>
            </a:prstGeom>
            <a:solidFill>
              <a:srgbClr val="FEE6D6"/>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defTabSz="914400" fontAlgn="base">
                <a:spcBef>
                  <a:spcPct val="0"/>
                </a:spcBef>
                <a:spcAft>
                  <a:spcPct val="0"/>
                </a:spcAft>
              </a:pPr>
              <a:r>
                <a:rPr kumimoji="1" lang="ja-JP" altLang="en-US" sz="1100" dirty="0">
                  <a:latin typeface="Meiryo UI" panose="020B0604030504040204" pitchFamily="50" charset="-128"/>
                  <a:ea typeface="Meiryo UI" panose="020B0604030504040204" pitchFamily="50" charset="-128"/>
                </a:rPr>
                <a:t>感染予防の支援</a:t>
              </a:r>
            </a:p>
          </p:txBody>
        </p:sp>
        <p:sp>
          <p:nvSpPr>
            <p:cNvPr id="17" name="正方形/長方形 16">
              <a:extLst>
                <a:ext uri="{FF2B5EF4-FFF2-40B4-BE49-F238E27FC236}">
                  <a16:creationId xmlns:a16="http://schemas.microsoft.com/office/drawing/2014/main" id="{38530C2B-C54D-4295-8C30-36A4F74DE06D}"/>
                </a:ext>
              </a:extLst>
            </p:cNvPr>
            <p:cNvSpPr/>
            <p:nvPr/>
          </p:nvSpPr>
          <p:spPr bwMode="auto">
            <a:xfrm>
              <a:off x="4910489" y="4527869"/>
              <a:ext cx="2922831" cy="119933"/>
            </a:xfrm>
            <a:prstGeom prst="rect">
              <a:avLst/>
            </a:prstGeom>
            <a:solidFill>
              <a:srgbClr val="FEE6D6"/>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defTabSz="914400" fontAlgn="base">
                <a:spcBef>
                  <a:spcPct val="0"/>
                </a:spcBef>
                <a:spcAft>
                  <a:spcPct val="0"/>
                </a:spcAft>
              </a:pPr>
              <a:r>
                <a:rPr kumimoji="1" lang="ja-JP" altLang="en-US" sz="1100" dirty="0">
                  <a:latin typeface="Meiryo UI" panose="020B0604030504040204" pitchFamily="50" charset="-128"/>
                  <a:ea typeface="Meiryo UI" panose="020B0604030504040204" pitchFamily="50" charset="-128"/>
                </a:rPr>
                <a:t>生活リズムを整える支援</a:t>
              </a:r>
            </a:p>
          </p:txBody>
        </p:sp>
        <p:sp>
          <p:nvSpPr>
            <p:cNvPr id="18" name="正方形/長方形 17">
              <a:extLst>
                <a:ext uri="{FF2B5EF4-FFF2-40B4-BE49-F238E27FC236}">
                  <a16:creationId xmlns:a16="http://schemas.microsoft.com/office/drawing/2014/main" id="{BAC6AB04-63A2-493F-82C1-84953D27CB64}"/>
                </a:ext>
              </a:extLst>
            </p:cNvPr>
            <p:cNvSpPr/>
            <p:nvPr/>
          </p:nvSpPr>
          <p:spPr bwMode="auto">
            <a:xfrm>
              <a:off x="4910489" y="4693275"/>
              <a:ext cx="2922831" cy="119933"/>
            </a:xfrm>
            <a:prstGeom prst="rect">
              <a:avLst/>
            </a:prstGeom>
            <a:solidFill>
              <a:srgbClr val="FEE6D6"/>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defTabSz="914400" fontAlgn="base">
                <a:spcBef>
                  <a:spcPct val="0"/>
                </a:spcBef>
                <a:spcAft>
                  <a:spcPct val="0"/>
                </a:spcAft>
              </a:pPr>
              <a:r>
                <a:rPr kumimoji="1" lang="ja-JP" altLang="en-US" sz="1100" dirty="0">
                  <a:latin typeface="Meiryo UI" panose="020B0604030504040204" pitchFamily="50" charset="-128"/>
                  <a:ea typeface="Meiryo UI" panose="020B0604030504040204" pitchFamily="50" charset="-128"/>
                </a:rPr>
                <a:t>食事の支援</a:t>
              </a:r>
            </a:p>
          </p:txBody>
        </p:sp>
        <p:sp>
          <p:nvSpPr>
            <p:cNvPr id="19" name="正方形/長方形 18">
              <a:extLst>
                <a:ext uri="{FF2B5EF4-FFF2-40B4-BE49-F238E27FC236}">
                  <a16:creationId xmlns:a16="http://schemas.microsoft.com/office/drawing/2014/main" id="{06AD7165-DB25-4D77-843B-6650A9778530}"/>
                </a:ext>
              </a:extLst>
            </p:cNvPr>
            <p:cNvSpPr/>
            <p:nvPr/>
          </p:nvSpPr>
          <p:spPr bwMode="auto">
            <a:xfrm>
              <a:off x="4910489" y="2377595"/>
              <a:ext cx="2922831" cy="119933"/>
            </a:xfrm>
            <a:prstGeom prst="rect">
              <a:avLst/>
            </a:prstGeom>
            <a:solidFill>
              <a:srgbClr val="FEE6D6"/>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defTabSz="914400" fontAlgn="base">
                <a:spcBef>
                  <a:spcPct val="0"/>
                </a:spcBef>
                <a:spcAft>
                  <a:spcPct val="0"/>
                </a:spcAft>
              </a:pPr>
              <a:r>
                <a:rPr kumimoji="1" lang="ja-JP" altLang="en-US" sz="1100" dirty="0">
                  <a:latin typeface="Meiryo UI" panose="020B0604030504040204" pitchFamily="50" charset="-128"/>
                  <a:ea typeface="Meiryo UI" panose="020B0604030504040204" pitchFamily="50" charset="-128"/>
                </a:rPr>
                <a:t>病気や心身状態の理解</a:t>
              </a:r>
            </a:p>
          </p:txBody>
        </p:sp>
        <p:sp>
          <p:nvSpPr>
            <p:cNvPr id="20" name="正方形/長方形 19">
              <a:extLst>
                <a:ext uri="{FF2B5EF4-FFF2-40B4-BE49-F238E27FC236}">
                  <a16:creationId xmlns:a16="http://schemas.microsoft.com/office/drawing/2014/main" id="{5A1E0BEE-A61F-4672-935E-4176607190CB}"/>
                </a:ext>
              </a:extLst>
            </p:cNvPr>
            <p:cNvSpPr/>
            <p:nvPr/>
          </p:nvSpPr>
          <p:spPr bwMode="auto">
            <a:xfrm>
              <a:off x="4910489" y="2543001"/>
              <a:ext cx="2922831" cy="119933"/>
            </a:xfrm>
            <a:prstGeom prst="rect">
              <a:avLst/>
            </a:prstGeom>
            <a:solidFill>
              <a:srgbClr val="FEE6D6"/>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defTabSz="914400" fontAlgn="base">
                <a:spcBef>
                  <a:spcPct val="0"/>
                </a:spcBef>
                <a:spcAft>
                  <a:spcPct val="0"/>
                </a:spcAft>
              </a:pPr>
              <a:r>
                <a:rPr kumimoji="1" lang="ja-JP" altLang="en-US" sz="1100" dirty="0">
                  <a:latin typeface="Meiryo UI" panose="020B0604030504040204" pitchFamily="50" charset="-128"/>
                  <a:ea typeface="Meiryo UI" panose="020B0604030504040204" pitchFamily="50" charset="-128"/>
                </a:rPr>
                <a:t>現在の生活の全体像の把握</a:t>
              </a:r>
            </a:p>
          </p:txBody>
        </p:sp>
        <p:sp>
          <p:nvSpPr>
            <p:cNvPr id="21" name="正方形/長方形 20">
              <a:extLst>
                <a:ext uri="{FF2B5EF4-FFF2-40B4-BE49-F238E27FC236}">
                  <a16:creationId xmlns:a16="http://schemas.microsoft.com/office/drawing/2014/main" id="{A35A86EF-D255-4ABC-86E0-B1BB14DA6354}"/>
                </a:ext>
              </a:extLst>
            </p:cNvPr>
            <p:cNvSpPr/>
            <p:nvPr/>
          </p:nvSpPr>
          <p:spPr bwMode="auto">
            <a:xfrm>
              <a:off x="4910489" y="2708407"/>
              <a:ext cx="2922831" cy="119933"/>
            </a:xfrm>
            <a:prstGeom prst="rect">
              <a:avLst/>
            </a:prstGeom>
            <a:solidFill>
              <a:srgbClr val="FEE6D6"/>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defTabSz="914400" fontAlgn="base">
                <a:spcBef>
                  <a:spcPct val="0"/>
                </a:spcBef>
                <a:spcAft>
                  <a:spcPct val="0"/>
                </a:spcAft>
              </a:pPr>
              <a:r>
                <a:rPr kumimoji="1" lang="ja-JP" altLang="en-US" sz="1100" dirty="0">
                  <a:latin typeface="Meiryo UI" panose="020B0604030504040204" pitchFamily="50" charset="-128"/>
                  <a:ea typeface="Meiryo UI" panose="020B0604030504040204" pitchFamily="50" charset="-128"/>
                </a:rPr>
                <a:t>目指す生活を踏まえたリスクの予測</a:t>
              </a:r>
              <a:endParaRPr kumimoji="1" lang="en-US" altLang="ja-JP" sz="1100" dirty="0">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6F29332F-44F0-4A6D-8246-3A3F36E9C633}"/>
                </a:ext>
              </a:extLst>
            </p:cNvPr>
            <p:cNvSpPr/>
            <p:nvPr/>
          </p:nvSpPr>
          <p:spPr bwMode="auto">
            <a:xfrm>
              <a:off x="4910489" y="5024087"/>
              <a:ext cx="2922831" cy="119933"/>
            </a:xfrm>
            <a:prstGeom prst="rect">
              <a:avLst/>
            </a:prstGeom>
            <a:solidFill>
              <a:srgbClr val="FEE6D6"/>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defTabSz="914400" fontAlgn="base">
                <a:spcBef>
                  <a:spcPct val="0"/>
                </a:spcBef>
                <a:spcAft>
                  <a:spcPct val="0"/>
                </a:spcAft>
              </a:pPr>
              <a:r>
                <a:rPr kumimoji="1" lang="ja-JP" altLang="en-US" sz="1100" dirty="0">
                  <a:latin typeface="Meiryo UI" panose="020B0604030504040204" pitchFamily="50" charset="-128"/>
                  <a:ea typeface="Meiryo UI" panose="020B0604030504040204" pitchFamily="50" charset="-128"/>
                </a:rPr>
                <a:t>喜びや楽しみ、強みを引き出し高める支援</a:t>
              </a:r>
            </a:p>
          </p:txBody>
        </p:sp>
        <p:sp>
          <p:nvSpPr>
            <p:cNvPr id="23" name="正方形/長方形 22">
              <a:extLst>
                <a:ext uri="{FF2B5EF4-FFF2-40B4-BE49-F238E27FC236}">
                  <a16:creationId xmlns:a16="http://schemas.microsoft.com/office/drawing/2014/main" id="{335F5529-1F7C-4D7B-B3F4-F80C9349C504}"/>
                </a:ext>
              </a:extLst>
            </p:cNvPr>
            <p:cNvSpPr/>
            <p:nvPr/>
          </p:nvSpPr>
          <p:spPr bwMode="auto">
            <a:xfrm>
              <a:off x="4910489" y="4858681"/>
              <a:ext cx="2922831" cy="119933"/>
            </a:xfrm>
            <a:prstGeom prst="rect">
              <a:avLst/>
            </a:prstGeom>
            <a:solidFill>
              <a:srgbClr val="FEE6D6"/>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defTabSz="914400" fontAlgn="base">
                <a:spcBef>
                  <a:spcPct val="0"/>
                </a:spcBef>
                <a:spcAft>
                  <a:spcPct val="0"/>
                </a:spcAft>
              </a:pPr>
              <a:r>
                <a:rPr kumimoji="1" lang="ja-JP" altLang="en-US" sz="1100" dirty="0">
                  <a:latin typeface="Meiryo UI" panose="020B0604030504040204" pitchFamily="50" charset="-128"/>
                  <a:ea typeface="Meiryo UI" panose="020B0604030504040204" pitchFamily="50" charset="-128"/>
                </a:rPr>
                <a:t>暮らしやすい環境の保持、入浴や排泄の支援</a:t>
              </a:r>
            </a:p>
          </p:txBody>
        </p:sp>
        <p:sp>
          <p:nvSpPr>
            <p:cNvPr id="24" name="正方形/長方形 23">
              <a:extLst>
                <a:ext uri="{FF2B5EF4-FFF2-40B4-BE49-F238E27FC236}">
                  <a16:creationId xmlns:a16="http://schemas.microsoft.com/office/drawing/2014/main" id="{9D673F20-4232-4546-8360-9186E36129F8}"/>
                </a:ext>
              </a:extLst>
            </p:cNvPr>
            <p:cNvSpPr/>
            <p:nvPr/>
          </p:nvSpPr>
          <p:spPr bwMode="auto">
            <a:xfrm>
              <a:off x="4910489" y="5189492"/>
              <a:ext cx="2922831" cy="119933"/>
            </a:xfrm>
            <a:prstGeom prst="rect">
              <a:avLst/>
            </a:prstGeom>
            <a:solidFill>
              <a:srgbClr val="FEE6D6"/>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defTabSz="914400" fontAlgn="base">
                <a:spcBef>
                  <a:spcPct val="0"/>
                </a:spcBef>
                <a:spcAft>
                  <a:spcPct val="0"/>
                </a:spcAft>
              </a:pPr>
              <a:r>
                <a:rPr kumimoji="1" lang="ja-JP" altLang="en-US" sz="1100" dirty="0">
                  <a:latin typeface="Meiryo UI" panose="020B0604030504040204" pitchFamily="50" charset="-128"/>
                  <a:ea typeface="Meiryo UI" panose="020B0604030504040204" pitchFamily="50" charset="-128"/>
                </a:rPr>
                <a:t>コミュニケーションの支援</a:t>
              </a:r>
            </a:p>
          </p:txBody>
        </p:sp>
        <p:sp>
          <p:nvSpPr>
            <p:cNvPr id="25" name="正方形/長方形 24">
              <a:extLst>
                <a:ext uri="{FF2B5EF4-FFF2-40B4-BE49-F238E27FC236}">
                  <a16:creationId xmlns:a16="http://schemas.microsoft.com/office/drawing/2014/main" id="{E170BC85-DFA7-463A-89B0-ED94CB809EAB}"/>
                </a:ext>
              </a:extLst>
            </p:cNvPr>
            <p:cNvSpPr/>
            <p:nvPr/>
          </p:nvSpPr>
          <p:spPr bwMode="auto">
            <a:xfrm>
              <a:off x="4910489" y="5354898"/>
              <a:ext cx="2922831" cy="119933"/>
            </a:xfrm>
            <a:prstGeom prst="rect">
              <a:avLst/>
            </a:prstGeom>
            <a:solidFill>
              <a:srgbClr val="FEE6D6"/>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defTabSz="914400" fontAlgn="base">
                <a:spcBef>
                  <a:spcPct val="0"/>
                </a:spcBef>
                <a:spcAft>
                  <a:spcPct val="0"/>
                </a:spcAft>
              </a:pPr>
              <a:r>
                <a:rPr kumimoji="1" lang="ja-JP" altLang="en-US" sz="1100" dirty="0">
                  <a:latin typeface="Meiryo UI" panose="020B0604030504040204" pitchFamily="50" charset="-128"/>
                  <a:ea typeface="Meiryo UI" panose="020B0604030504040204" pitchFamily="50" charset="-128"/>
                </a:rPr>
                <a:t>家庭内での役割を整えることの支援</a:t>
              </a:r>
            </a:p>
          </p:txBody>
        </p:sp>
        <p:sp>
          <p:nvSpPr>
            <p:cNvPr id="26" name="正方形/長方形 25">
              <a:extLst>
                <a:ext uri="{FF2B5EF4-FFF2-40B4-BE49-F238E27FC236}">
                  <a16:creationId xmlns:a16="http://schemas.microsoft.com/office/drawing/2014/main" id="{DC86011E-C2E5-42F4-83F5-C9FE0A0748A5}"/>
                </a:ext>
              </a:extLst>
            </p:cNvPr>
            <p:cNvSpPr/>
            <p:nvPr/>
          </p:nvSpPr>
          <p:spPr bwMode="auto">
            <a:xfrm>
              <a:off x="4910489" y="5520304"/>
              <a:ext cx="2922831" cy="119933"/>
            </a:xfrm>
            <a:prstGeom prst="rect">
              <a:avLst/>
            </a:prstGeom>
            <a:solidFill>
              <a:srgbClr val="FEE6D6"/>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defTabSz="914400" fontAlgn="base">
                <a:spcBef>
                  <a:spcPct val="0"/>
                </a:spcBef>
                <a:spcAft>
                  <a:spcPct val="0"/>
                </a:spcAft>
              </a:pPr>
              <a:r>
                <a:rPr kumimoji="1" lang="ja-JP" altLang="en-US" sz="1100" dirty="0">
                  <a:latin typeface="Meiryo UI" panose="020B0604030504040204" pitchFamily="50" charset="-128"/>
                  <a:ea typeface="Meiryo UI" panose="020B0604030504040204" pitchFamily="50" charset="-128"/>
                </a:rPr>
                <a:t>コミュニティでの役割を整えることの支援</a:t>
              </a:r>
            </a:p>
          </p:txBody>
        </p:sp>
        <p:sp>
          <p:nvSpPr>
            <p:cNvPr id="27" name="正方形/長方形 26">
              <a:extLst>
                <a:ext uri="{FF2B5EF4-FFF2-40B4-BE49-F238E27FC236}">
                  <a16:creationId xmlns:a16="http://schemas.microsoft.com/office/drawing/2014/main" id="{12EDF7F8-01A2-4D56-8E74-B722BC7C2C1D}"/>
                </a:ext>
              </a:extLst>
            </p:cNvPr>
            <p:cNvSpPr/>
            <p:nvPr/>
          </p:nvSpPr>
          <p:spPr bwMode="auto">
            <a:xfrm>
              <a:off x="4910489" y="5685710"/>
              <a:ext cx="2922831" cy="119933"/>
            </a:xfrm>
            <a:prstGeom prst="rect">
              <a:avLst/>
            </a:prstGeom>
            <a:solidFill>
              <a:srgbClr val="FEE6D6"/>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defTabSz="914400" fontAlgn="base">
                <a:spcBef>
                  <a:spcPct val="0"/>
                </a:spcBef>
                <a:spcAft>
                  <a:spcPct val="0"/>
                </a:spcAft>
              </a:pPr>
              <a:r>
                <a:rPr kumimoji="1" lang="ja-JP" altLang="en-US" sz="1100" dirty="0">
                  <a:latin typeface="Meiryo UI" panose="020B0604030504040204" pitchFamily="50" charset="-128"/>
                  <a:ea typeface="Meiryo UI" panose="020B0604030504040204" pitchFamily="50" charset="-128"/>
                </a:rPr>
                <a:t>支援を必要とする家族等への対応</a:t>
              </a:r>
            </a:p>
          </p:txBody>
        </p:sp>
        <p:sp>
          <p:nvSpPr>
            <p:cNvPr id="28" name="正方形/長方形 27">
              <a:extLst>
                <a:ext uri="{FF2B5EF4-FFF2-40B4-BE49-F238E27FC236}">
                  <a16:creationId xmlns:a16="http://schemas.microsoft.com/office/drawing/2014/main" id="{927ED3CC-6D28-495F-A27F-05F50D3BB029}"/>
                </a:ext>
              </a:extLst>
            </p:cNvPr>
            <p:cNvSpPr/>
            <p:nvPr/>
          </p:nvSpPr>
          <p:spPr bwMode="auto">
            <a:xfrm>
              <a:off x="4910489" y="5851115"/>
              <a:ext cx="2922831" cy="119933"/>
            </a:xfrm>
            <a:prstGeom prst="rect">
              <a:avLst/>
            </a:prstGeom>
            <a:solidFill>
              <a:srgbClr val="FEE6D6"/>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defTabSz="914400" fontAlgn="base">
                <a:spcBef>
                  <a:spcPct val="0"/>
                </a:spcBef>
                <a:spcAft>
                  <a:spcPct val="0"/>
                </a:spcAft>
              </a:pPr>
              <a:r>
                <a:rPr kumimoji="1" lang="ja-JP" altLang="en-US" sz="1100" dirty="0">
                  <a:latin typeface="Meiryo UI" panose="020B0604030504040204" pitchFamily="50" charset="-128"/>
                  <a:ea typeface="Meiryo UI" panose="020B0604030504040204" pitchFamily="50" charset="-128"/>
                </a:rPr>
                <a:t>家族等の理解者を増やす支援</a:t>
              </a:r>
            </a:p>
          </p:txBody>
        </p:sp>
        <p:sp>
          <p:nvSpPr>
            <p:cNvPr id="29" name="正方形/長方形 28">
              <a:extLst>
                <a:ext uri="{FF2B5EF4-FFF2-40B4-BE49-F238E27FC236}">
                  <a16:creationId xmlns:a16="http://schemas.microsoft.com/office/drawing/2014/main" id="{B9E504B4-F4C7-45EA-B8AE-ACB0892DDDDF}"/>
                </a:ext>
              </a:extLst>
            </p:cNvPr>
            <p:cNvSpPr/>
            <p:nvPr/>
          </p:nvSpPr>
          <p:spPr bwMode="auto">
            <a:xfrm>
              <a:off x="4910489" y="6016520"/>
              <a:ext cx="2922831" cy="119933"/>
            </a:xfrm>
            <a:prstGeom prst="rect">
              <a:avLst/>
            </a:prstGeom>
            <a:solidFill>
              <a:srgbClr val="FEE6D6"/>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defTabSz="914400" fontAlgn="base">
                <a:spcBef>
                  <a:spcPct val="0"/>
                </a:spcBef>
                <a:spcAft>
                  <a:spcPct val="0"/>
                </a:spcAft>
              </a:pPr>
              <a:r>
                <a:rPr kumimoji="1" lang="ja-JP" altLang="en-US" sz="1100" dirty="0">
                  <a:latin typeface="Meiryo UI" panose="020B0604030504040204" pitchFamily="50" charset="-128"/>
                  <a:ea typeface="Meiryo UI" panose="020B0604030504040204" pitchFamily="50" charset="-128"/>
                </a:rPr>
                <a:t>本人をとりまく支援体制の整備</a:t>
              </a:r>
            </a:p>
          </p:txBody>
        </p:sp>
        <p:sp>
          <p:nvSpPr>
            <p:cNvPr id="30" name="正方形/長方形 29">
              <a:extLst>
                <a:ext uri="{FF2B5EF4-FFF2-40B4-BE49-F238E27FC236}">
                  <a16:creationId xmlns:a16="http://schemas.microsoft.com/office/drawing/2014/main" id="{4558E7B3-6DE7-4455-BF11-8D573064143E}"/>
                </a:ext>
              </a:extLst>
            </p:cNvPr>
            <p:cNvSpPr/>
            <p:nvPr/>
          </p:nvSpPr>
          <p:spPr bwMode="auto">
            <a:xfrm>
              <a:off x="4910489" y="6181930"/>
              <a:ext cx="2922831" cy="119933"/>
            </a:xfrm>
            <a:prstGeom prst="rect">
              <a:avLst/>
            </a:prstGeom>
            <a:solidFill>
              <a:srgbClr val="FEE6D6"/>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defTabSz="914400" fontAlgn="base">
                <a:spcBef>
                  <a:spcPct val="0"/>
                </a:spcBef>
                <a:spcAft>
                  <a:spcPct val="0"/>
                </a:spcAft>
              </a:pPr>
              <a:r>
                <a:rPr kumimoji="1" lang="ja-JP" altLang="en-US" sz="1100" dirty="0">
                  <a:latin typeface="Meiryo UI" panose="020B0604030504040204" pitchFamily="50" charset="-128"/>
                  <a:ea typeface="Meiryo UI" panose="020B0604030504040204" pitchFamily="50" charset="-128"/>
                </a:rPr>
                <a:t>同意してケアに参画するひとへの支援</a:t>
              </a:r>
            </a:p>
          </p:txBody>
        </p:sp>
        <p:sp>
          <p:nvSpPr>
            <p:cNvPr id="31" name="正方形/長方形 30">
              <a:extLst>
                <a:ext uri="{FF2B5EF4-FFF2-40B4-BE49-F238E27FC236}">
                  <a16:creationId xmlns:a16="http://schemas.microsoft.com/office/drawing/2014/main" id="{3C1669C8-6843-4833-AA3D-A26639542557}"/>
                </a:ext>
              </a:extLst>
            </p:cNvPr>
            <p:cNvSpPr/>
            <p:nvPr/>
          </p:nvSpPr>
          <p:spPr bwMode="auto">
            <a:xfrm>
              <a:off x="2554179" y="3052174"/>
              <a:ext cx="2272156" cy="610651"/>
            </a:xfrm>
            <a:prstGeom prst="rect">
              <a:avLst/>
            </a:prstGeom>
            <a:solidFill>
              <a:srgbClr val="FDD0B4"/>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defTabSz="914400" fontAlgn="base">
                <a:spcBef>
                  <a:spcPct val="0"/>
                </a:spcBef>
                <a:spcAft>
                  <a:spcPct val="0"/>
                </a:spcAft>
              </a:pPr>
              <a:r>
                <a:rPr kumimoji="1" lang="ja-JP" altLang="en-US" sz="1100" b="1" dirty="0">
                  <a:latin typeface="Meiryo UI" panose="020B0604030504040204" pitchFamily="50" charset="-128"/>
                  <a:ea typeface="Meiryo UI" panose="020B0604030504040204" pitchFamily="50" charset="-128"/>
                </a:rPr>
                <a:t>意思決定過程の支援</a:t>
              </a:r>
            </a:p>
          </p:txBody>
        </p:sp>
        <p:sp>
          <p:nvSpPr>
            <p:cNvPr id="32" name="正方形/長方形 31">
              <a:extLst>
                <a:ext uri="{FF2B5EF4-FFF2-40B4-BE49-F238E27FC236}">
                  <a16:creationId xmlns:a16="http://schemas.microsoft.com/office/drawing/2014/main" id="{B80EEC28-E924-4B37-82C3-C406A4CCF7C3}"/>
                </a:ext>
              </a:extLst>
            </p:cNvPr>
            <p:cNvSpPr/>
            <p:nvPr/>
          </p:nvSpPr>
          <p:spPr bwMode="auto">
            <a:xfrm>
              <a:off x="2554179" y="3710175"/>
              <a:ext cx="2272156" cy="779677"/>
            </a:xfrm>
            <a:prstGeom prst="rect">
              <a:avLst/>
            </a:prstGeom>
            <a:solidFill>
              <a:srgbClr val="FDD0B4"/>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defTabSz="914400" fontAlgn="base">
                <a:spcBef>
                  <a:spcPct val="0"/>
                </a:spcBef>
                <a:spcAft>
                  <a:spcPct val="0"/>
                </a:spcAft>
              </a:pPr>
              <a:r>
                <a:rPr kumimoji="1" lang="ja-JP" altLang="en-US" sz="1100" b="1" dirty="0">
                  <a:latin typeface="Meiryo UI" panose="020B0604030504040204" pitchFamily="50" charset="-128"/>
                  <a:ea typeface="Meiryo UI" panose="020B0604030504040204" pitchFamily="50" charset="-128"/>
                </a:rPr>
                <a:t>予測に基づく心身機能の維持・向上、フレイルや重度化の予防の支援</a:t>
              </a:r>
            </a:p>
          </p:txBody>
        </p:sp>
        <p:sp>
          <p:nvSpPr>
            <p:cNvPr id="33" name="正方形/長方形 32">
              <a:extLst>
                <a:ext uri="{FF2B5EF4-FFF2-40B4-BE49-F238E27FC236}">
                  <a16:creationId xmlns:a16="http://schemas.microsoft.com/office/drawing/2014/main" id="{D4534F82-F2D6-4BD5-85DC-AD9212077CA6}"/>
                </a:ext>
              </a:extLst>
            </p:cNvPr>
            <p:cNvSpPr/>
            <p:nvPr/>
          </p:nvSpPr>
          <p:spPr bwMode="auto">
            <a:xfrm>
              <a:off x="2554179" y="4537203"/>
              <a:ext cx="2272156" cy="441412"/>
            </a:xfrm>
            <a:prstGeom prst="rect">
              <a:avLst/>
            </a:prstGeom>
            <a:solidFill>
              <a:srgbClr val="FDD0B4"/>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defTabSz="914400" fontAlgn="base">
                <a:spcBef>
                  <a:spcPct val="0"/>
                </a:spcBef>
                <a:spcAft>
                  <a:spcPct val="0"/>
                </a:spcAft>
              </a:pPr>
              <a:r>
                <a:rPr kumimoji="1" lang="ja-JP" altLang="en-US" sz="1100" b="1" dirty="0">
                  <a:latin typeface="Meiryo UI" panose="020B0604030504040204" pitchFamily="50" charset="-128"/>
                  <a:ea typeface="Meiryo UI" panose="020B0604030504040204" pitchFamily="50" charset="-128"/>
                </a:rPr>
                <a:t>日常的な生活の継続の支援</a:t>
              </a:r>
            </a:p>
          </p:txBody>
        </p:sp>
        <p:sp>
          <p:nvSpPr>
            <p:cNvPr id="34" name="正方形/長方形 33">
              <a:extLst>
                <a:ext uri="{FF2B5EF4-FFF2-40B4-BE49-F238E27FC236}">
                  <a16:creationId xmlns:a16="http://schemas.microsoft.com/office/drawing/2014/main" id="{E9B0993D-FF6B-4267-BB60-F26FACD2AE5D}"/>
                </a:ext>
              </a:extLst>
            </p:cNvPr>
            <p:cNvSpPr/>
            <p:nvPr/>
          </p:nvSpPr>
          <p:spPr bwMode="auto">
            <a:xfrm>
              <a:off x="2554179" y="5024087"/>
              <a:ext cx="2272156" cy="623607"/>
            </a:xfrm>
            <a:prstGeom prst="rect">
              <a:avLst/>
            </a:prstGeom>
            <a:solidFill>
              <a:srgbClr val="FDD0B4"/>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defTabSz="914400" fontAlgn="base">
                <a:spcBef>
                  <a:spcPct val="0"/>
                </a:spcBef>
                <a:spcAft>
                  <a:spcPct val="0"/>
                </a:spcAft>
              </a:pPr>
              <a:r>
                <a:rPr kumimoji="1" lang="ja-JP" altLang="en-US" sz="1100" b="1" dirty="0">
                  <a:latin typeface="Meiryo UI" panose="020B0604030504040204" pitchFamily="50" charset="-128"/>
                  <a:ea typeface="Meiryo UI" panose="020B0604030504040204" pitchFamily="50" charset="-128"/>
                </a:rPr>
                <a:t>家事・コミュニティでの役割の維持あるいは獲得の支援</a:t>
              </a:r>
            </a:p>
          </p:txBody>
        </p:sp>
        <p:sp>
          <p:nvSpPr>
            <p:cNvPr id="35" name="正方形/長方形 34">
              <a:extLst>
                <a:ext uri="{FF2B5EF4-FFF2-40B4-BE49-F238E27FC236}">
                  <a16:creationId xmlns:a16="http://schemas.microsoft.com/office/drawing/2014/main" id="{0893EBA6-01BC-4233-BA59-554EED623662}"/>
                </a:ext>
              </a:extLst>
            </p:cNvPr>
            <p:cNvSpPr/>
            <p:nvPr/>
          </p:nvSpPr>
          <p:spPr bwMode="auto">
            <a:xfrm>
              <a:off x="2554179" y="5690376"/>
              <a:ext cx="2272156" cy="288129"/>
            </a:xfrm>
            <a:prstGeom prst="rect">
              <a:avLst/>
            </a:prstGeom>
            <a:solidFill>
              <a:srgbClr val="FDD0B4"/>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defTabSz="914400" fontAlgn="base">
                <a:spcBef>
                  <a:spcPct val="0"/>
                </a:spcBef>
                <a:spcAft>
                  <a:spcPct val="0"/>
                </a:spcAft>
              </a:pPr>
              <a:r>
                <a:rPr kumimoji="1" lang="ja-JP" altLang="en-US" sz="1100" b="1" dirty="0">
                  <a:latin typeface="Meiryo UI" panose="020B0604030504040204" pitchFamily="50" charset="-128"/>
                  <a:ea typeface="Meiryo UI" panose="020B0604030504040204" pitchFamily="50" charset="-128"/>
                </a:rPr>
                <a:t>家族等への支援</a:t>
              </a:r>
            </a:p>
          </p:txBody>
        </p:sp>
        <p:sp>
          <p:nvSpPr>
            <p:cNvPr id="36" name="正方形/長方形 35">
              <a:extLst>
                <a:ext uri="{FF2B5EF4-FFF2-40B4-BE49-F238E27FC236}">
                  <a16:creationId xmlns:a16="http://schemas.microsoft.com/office/drawing/2014/main" id="{AAF7D3A4-8238-4AEF-99DD-1E0352C29427}"/>
                </a:ext>
              </a:extLst>
            </p:cNvPr>
            <p:cNvSpPr/>
            <p:nvPr/>
          </p:nvSpPr>
          <p:spPr bwMode="auto">
            <a:xfrm>
              <a:off x="2554179" y="6016520"/>
              <a:ext cx="2272156" cy="292800"/>
            </a:xfrm>
            <a:prstGeom prst="rect">
              <a:avLst/>
            </a:prstGeom>
            <a:solidFill>
              <a:srgbClr val="FDD0B4"/>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defTabSz="914400" fontAlgn="base">
                <a:spcBef>
                  <a:spcPct val="0"/>
                </a:spcBef>
                <a:spcAft>
                  <a:spcPct val="0"/>
                </a:spcAft>
              </a:pPr>
              <a:r>
                <a:rPr kumimoji="1" lang="ja-JP" altLang="en-US" sz="1100" b="1" dirty="0">
                  <a:latin typeface="Meiryo UI" panose="020B0604030504040204" pitchFamily="50" charset="-128"/>
                  <a:ea typeface="Meiryo UI" panose="020B0604030504040204" pitchFamily="50" charset="-128"/>
                </a:rPr>
                <a:t>ケアに参画するひとへの支援</a:t>
              </a:r>
            </a:p>
          </p:txBody>
        </p:sp>
        <p:sp>
          <p:nvSpPr>
            <p:cNvPr id="37" name="正方形/長方形 36">
              <a:extLst>
                <a:ext uri="{FF2B5EF4-FFF2-40B4-BE49-F238E27FC236}">
                  <a16:creationId xmlns:a16="http://schemas.microsoft.com/office/drawing/2014/main" id="{DD9F7A48-5680-44C3-A73E-64C29BCB31C9}"/>
                </a:ext>
              </a:extLst>
            </p:cNvPr>
            <p:cNvSpPr/>
            <p:nvPr/>
          </p:nvSpPr>
          <p:spPr bwMode="auto">
            <a:xfrm>
              <a:off x="1712640" y="2356513"/>
              <a:ext cx="757385" cy="1306311"/>
            </a:xfrm>
            <a:prstGeom prst="rect">
              <a:avLst/>
            </a:prstGeom>
            <a:solidFill>
              <a:srgbClr val="F68A54"/>
            </a:solidFill>
            <a:ln w="9525" cap="flat" cmpd="sng" algn="ctr">
              <a:noFill/>
              <a:prstDash val="solid"/>
              <a:round/>
              <a:headEnd type="none" w="med" len="med"/>
              <a:tailEnd type="none" w="med" len="med"/>
            </a:ln>
            <a:effectLst/>
          </p:spPr>
          <p:txBody>
            <a:bodyPr vert="eaVert" wrap="square" lIns="90000" tIns="46800" rIns="90000" bIns="46800" numCol="1" rtlCol="0" anchor="ctr" anchorCtr="0" compatLnSpc="1">
              <a:prstTxWarp prst="textNoShape">
                <a:avLst/>
              </a:prstTxWarp>
            </a:bodyPr>
            <a:lstStyle/>
            <a:p>
              <a:pPr algn="ctr" defTabSz="914400" fontAlgn="base">
                <a:spcBef>
                  <a:spcPct val="0"/>
                </a:spcBef>
                <a:spcAft>
                  <a:spcPct val="0"/>
                </a:spcAft>
              </a:pPr>
              <a:r>
                <a:rPr kumimoji="1" lang="ja-JP" altLang="en-US" sz="1100" b="1" dirty="0">
                  <a:solidFill>
                    <a:schemeClr val="bg1"/>
                  </a:solidFill>
                  <a:latin typeface="Meiryo UI" panose="020B0604030504040204" pitchFamily="50" charset="-128"/>
                  <a:ea typeface="Meiryo UI" panose="020B0604030504040204" pitchFamily="50" charset="-128"/>
                </a:rPr>
                <a:t>尊厳を重視した</a:t>
              </a:r>
              <a:endParaRPr kumimoji="1" lang="en-US" altLang="ja-JP" sz="1100" b="1" dirty="0">
                <a:solidFill>
                  <a:schemeClr val="bg1"/>
                </a:solidFill>
                <a:latin typeface="Meiryo UI" panose="020B0604030504040204" pitchFamily="50" charset="-128"/>
                <a:ea typeface="Meiryo UI" panose="020B0604030504040204" pitchFamily="50" charset="-128"/>
              </a:endParaRPr>
            </a:p>
            <a:p>
              <a:pPr algn="ctr" defTabSz="914400" fontAlgn="base">
                <a:spcBef>
                  <a:spcPct val="0"/>
                </a:spcBef>
                <a:spcAft>
                  <a:spcPct val="0"/>
                </a:spcAft>
              </a:pPr>
              <a:r>
                <a:rPr lang="ja-JP" altLang="en-US" sz="1100" b="1" dirty="0">
                  <a:solidFill>
                    <a:schemeClr val="bg1"/>
                  </a:solidFill>
                  <a:latin typeface="Meiryo UI" panose="020B0604030504040204" pitchFamily="50" charset="-128"/>
                  <a:ea typeface="Meiryo UI" panose="020B0604030504040204" pitchFamily="50" charset="-128"/>
                </a:rPr>
                <a:t>意思決定の支援</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49D75F19-8A76-40B7-95CD-F90E77F65F13}"/>
                </a:ext>
              </a:extLst>
            </p:cNvPr>
            <p:cNvSpPr/>
            <p:nvPr/>
          </p:nvSpPr>
          <p:spPr bwMode="auto">
            <a:xfrm>
              <a:off x="1712640" y="3717775"/>
              <a:ext cx="757385" cy="1929918"/>
            </a:xfrm>
            <a:prstGeom prst="rect">
              <a:avLst/>
            </a:prstGeom>
            <a:solidFill>
              <a:srgbClr val="F68A54"/>
            </a:solidFill>
            <a:ln w="9525" cap="flat" cmpd="sng" algn="ctr">
              <a:noFill/>
              <a:prstDash val="solid"/>
              <a:round/>
              <a:headEnd type="none" w="med" len="med"/>
              <a:tailEnd type="none" w="med" len="med"/>
            </a:ln>
            <a:effectLst/>
          </p:spPr>
          <p:txBody>
            <a:bodyPr vert="eaVert" wrap="square" lIns="90000" tIns="46800" rIns="90000" bIns="46800" numCol="1" rtlCol="0" anchor="ctr" anchorCtr="0" compatLnSpc="1">
              <a:prstTxWarp prst="textNoShape">
                <a:avLst/>
              </a:prstTxWarp>
            </a:bodyPr>
            <a:lstStyle/>
            <a:p>
              <a:pPr algn="ctr" defTabSz="914400" fontAlgn="base">
                <a:spcBef>
                  <a:spcPct val="0"/>
                </a:spcBef>
                <a:spcAft>
                  <a:spcPct val="0"/>
                </a:spcAft>
              </a:pPr>
              <a:r>
                <a:rPr kumimoji="1" lang="ja-JP" altLang="en-US" sz="1100" b="1" dirty="0">
                  <a:solidFill>
                    <a:schemeClr val="bg1"/>
                  </a:solidFill>
                  <a:latin typeface="Meiryo UI" panose="020B0604030504040204" pitchFamily="50" charset="-128"/>
                  <a:ea typeface="Meiryo UI" panose="020B0604030504040204" pitchFamily="50" charset="-128"/>
                </a:rPr>
                <a:t>これまでの生活の尊重と</a:t>
              </a:r>
              <a:endParaRPr kumimoji="1" lang="en-US" altLang="ja-JP" sz="1100" b="1" dirty="0">
                <a:solidFill>
                  <a:schemeClr val="bg1"/>
                </a:solidFill>
                <a:latin typeface="Meiryo UI" panose="020B0604030504040204" pitchFamily="50" charset="-128"/>
                <a:ea typeface="Meiryo UI" panose="020B0604030504040204" pitchFamily="50" charset="-128"/>
              </a:endParaRPr>
            </a:p>
            <a:p>
              <a:pPr algn="ctr" defTabSz="914400" fontAlgn="base">
                <a:spcBef>
                  <a:spcPct val="0"/>
                </a:spcBef>
                <a:spcAft>
                  <a:spcPct val="0"/>
                </a:spcAft>
              </a:pPr>
              <a:r>
                <a:rPr kumimoji="1" lang="ja-JP" altLang="en-US" sz="1100" b="1" dirty="0">
                  <a:solidFill>
                    <a:schemeClr val="bg1"/>
                  </a:solidFill>
                  <a:latin typeface="Meiryo UI" panose="020B0604030504040204" pitchFamily="50" charset="-128"/>
                  <a:ea typeface="Meiryo UI" panose="020B0604030504040204" pitchFamily="50" charset="-128"/>
                </a:rPr>
                <a:t>継続の支援</a:t>
              </a:r>
            </a:p>
          </p:txBody>
        </p:sp>
        <p:sp>
          <p:nvSpPr>
            <p:cNvPr id="39" name="正方形/長方形 38">
              <a:extLst>
                <a:ext uri="{FF2B5EF4-FFF2-40B4-BE49-F238E27FC236}">
                  <a16:creationId xmlns:a16="http://schemas.microsoft.com/office/drawing/2014/main" id="{C3BB4EB9-C283-4B48-8A0F-76E35AC453C5}"/>
                </a:ext>
              </a:extLst>
            </p:cNvPr>
            <p:cNvSpPr/>
            <p:nvPr/>
          </p:nvSpPr>
          <p:spPr bwMode="auto">
            <a:xfrm>
              <a:off x="1712640" y="5685710"/>
              <a:ext cx="757385" cy="623610"/>
            </a:xfrm>
            <a:prstGeom prst="rect">
              <a:avLst/>
            </a:prstGeom>
            <a:solidFill>
              <a:srgbClr val="F68A54"/>
            </a:solidFill>
            <a:ln w="9525" cap="flat" cmpd="sng" algn="ctr">
              <a:noFill/>
              <a:prstDash val="solid"/>
              <a:round/>
              <a:headEnd type="none" w="med" len="med"/>
              <a:tailEnd type="none" w="med" len="med"/>
            </a:ln>
            <a:effectLst/>
          </p:spPr>
          <p:txBody>
            <a:bodyPr vert="eaVert" wrap="square" lIns="90000" tIns="46800" rIns="90000" bIns="46800" numCol="1" rtlCol="0" anchor="ctr" anchorCtr="0" compatLnSpc="1">
              <a:prstTxWarp prst="textNoShape">
                <a:avLst/>
              </a:prstTxWarp>
            </a:bodyPr>
            <a:lstStyle/>
            <a:p>
              <a:pPr algn="ctr" defTabSz="914400" fontAlgn="base">
                <a:spcBef>
                  <a:spcPct val="0"/>
                </a:spcBef>
                <a:spcAft>
                  <a:spcPct val="0"/>
                </a:spcAft>
              </a:pPr>
              <a:r>
                <a:rPr lang="ja-JP" altLang="en-US" sz="1100" b="1" dirty="0">
                  <a:solidFill>
                    <a:schemeClr val="bg1"/>
                  </a:solidFill>
                  <a:latin typeface="Meiryo UI" panose="020B0604030504040204" pitchFamily="50" charset="-128"/>
                  <a:ea typeface="Meiryo UI" panose="020B0604030504040204" pitchFamily="50" charset="-128"/>
                </a:rPr>
                <a:t>家族等への支援</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40" name="正方形/長方形 39">
              <a:extLst>
                <a:ext uri="{FF2B5EF4-FFF2-40B4-BE49-F238E27FC236}">
                  <a16:creationId xmlns:a16="http://schemas.microsoft.com/office/drawing/2014/main" id="{3E4CA5A1-AFC4-4A44-BC7D-5DBDBED38841}"/>
                </a:ext>
              </a:extLst>
            </p:cNvPr>
            <p:cNvSpPr/>
            <p:nvPr/>
          </p:nvSpPr>
          <p:spPr bwMode="auto">
            <a:xfrm>
              <a:off x="1712640" y="1966944"/>
              <a:ext cx="757385" cy="334619"/>
            </a:xfrm>
            <a:prstGeom prst="rect">
              <a:avLst/>
            </a:prstGeom>
            <a:solidFill>
              <a:srgbClr val="F36E31"/>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defTabSz="914400" fontAlgn="base">
                <a:spcBef>
                  <a:spcPct val="0"/>
                </a:spcBef>
                <a:spcAft>
                  <a:spcPct val="0"/>
                </a:spcAft>
              </a:pPr>
              <a:r>
                <a:rPr kumimoji="1" lang="ja-JP" altLang="en-US" sz="1100" b="1" dirty="0">
                  <a:solidFill>
                    <a:schemeClr val="bg1"/>
                  </a:solidFill>
                  <a:latin typeface="Meiryo UI" panose="020B0604030504040204" pitchFamily="50" charset="-128"/>
                  <a:ea typeface="Meiryo UI" panose="020B0604030504040204" pitchFamily="50" charset="-128"/>
                </a:rPr>
                <a:t>基本</a:t>
              </a:r>
              <a:r>
                <a:rPr lang="ja-JP" altLang="en-US" sz="1100" b="1" dirty="0">
                  <a:solidFill>
                    <a:schemeClr val="bg1"/>
                  </a:solidFill>
                  <a:latin typeface="Meiryo UI" panose="020B0604030504040204" pitchFamily="50" charset="-128"/>
                  <a:ea typeface="Meiryo UI" panose="020B0604030504040204" pitchFamily="50" charset="-128"/>
                </a:rPr>
                <a:t>方針</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41" name="正方形/長方形 40">
              <a:extLst>
                <a:ext uri="{FF2B5EF4-FFF2-40B4-BE49-F238E27FC236}">
                  <a16:creationId xmlns:a16="http://schemas.microsoft.com/office/drawing/2014/main" id="{5DE01850-B76A-43C4-B067-80E48CF1AE02}"/>
                </a:ext>
              </a:extLst>
            </p:cNvPr>
            <p:cNvSpPr/>
            <p:nvPr/>
          </p:nvSpPr>
          <p:spPr bwMode="auto">
            <a:xfrm>
              <a:off x="2554179" y="1965659"/>
              <a:ext cx="2272156" cy="334619"/>
            </a:xfrm>
            <a:prstGeom prst="rect">
              <a:avLst/>
            </a:prstGeom>
            <a:solidFill>
              <a:srgbClr val="F36E31"/>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defTabSz="914400" fontAlgn="base">
                <a:spcBef>
                  <a:spcPct val="0"/>
                </a:spcBef>
                <a:spcAft>
                  <a:spcPct val="0"/>
                </a:spcAft>
              </a:pPr>
              <a:r>
                <a:rPr kumimoji="1" lang="ja-JP" altLang="en-US" sz="1100" b="1" dirty="0">
                  <a:solidFill>
                    <a:schemeClr val="bg1"/>
                  </a:solidFill>
                  <a:latin typeface="Meiryo UI" panose="020B0604030504040204" pitchFamily="50" charset="-128"/>
                  <a:ea typeface="Meiryo UI" panose="020B0604030504040204" pitchFamily="50" charset="-128"/>
                </a:rPr>
                <a:t>大項目</a:t>
              </a:r>
            </a:p>
          </p:txBody>
        </p:sp>
        <p:sp>
          <p:nvSpPr>
            <p:cNvPr id="42" name="正方形/長方形 41">
              <a:extLst>
                <a:ext uri="{FF2B5EF4-FFF2-40B4-BE49-F238E27FC236}">
                  <a16:creationId xmlns:a16="http://schemas.microsoft.com/office/drawing/2014/main" id="{BD9E3BCF-6322-4948-BCC8-33E9578E3240}"/>
                </a:ext>
              </a:extLst>
            </p:cNvPr>
            <p:cNvSpPr/>
            <p:nvPr/>
          </p:nvSpPr>
          <p:spPr bwMode="auto">
            <a:xfrm>
              <a:off x="4910489" y="1972289"/>
              <a:ext cx="2922831" cy="334619"/>
            </a:xfrm>
            <a:prstGeom prst="rect">
              <a:avLst/>
            </a:prstGeom>
            <a:solidFill>
              <a:srgbClr val="F36E31"/>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defTabSz="914400" fontAlgn="base">
                <a:spcBef>
                  <a:spcPct val="0"/>
                </a:spcBef>
                <a:spcAft>
                  <a:spcPct val="0"/>
                </a:spcAft>
              </a:pPr>
              <a:r>
                <a:rPr kumimoji="1" lang="ja-JP" altLang="en-US" sz="1100" b="1" dirty="0">
                  <a:solidFill>
                    <a:schemeClr val="bg1"/>
                  </a:solidFill>
                  <a:latin typeface="Meiryo UI" panose="020B0604030504040204" pitchFamily="50" charset="-128"/>
                  <a:ea typeface="Meiryo UI" panose="020B0604030504040204" pitchFamily="50" charset="-128"/>
                </a:rPr>
                <a:t>中項目</a:t>
              </a:r>
            </a:p>
          </p:txBody>
        </p:sp>
      </p:grpSp>
      <p:sp>
        <p:nvSpPr>
          <p:cNvPr id="47" name="正方形/長方形 46"/>
          <p:cNvSpPr/>
          <p:nvPr/>
        </p:nvSpPr>
        <p:spPr>
          <a:xfrm>
            <a:off x="9029700" y="0"/>
            <a:ext cx="880118" cy="342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講義</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64150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基本ケアの内容と捉え方　①概要</a:t>
            </a:r>
            <a:endParaRPr kumimoji="1" lang="ja-JP" altLang="en-US" dirty="0"/>
          </a:p>
        </p:txBody>
      </p:sp>
      <p:sp>
        <p:nvSpPr>
          <p:cNvPr id="3" name="コンテンツ プレースホルダー 2"/>
          <p:cNvSpPr>
            <a:spLocks noGrp="1"/>
          </p:cNvSpPr>
          <p:nvPr>
            <p:ph idx="1"/>
          </p:nvPr>
        </p:nvSpPr>
        <p:spPr/>
        <p:txBody>
          <a:bodyPr/>
          <a:lstStyle/>
          <a:p>
            <a:r>
              <a:rPr lang="ja-JP" altLang="en-US" dirty="0"/>
              <a:t>基本となるのは、本人の意思を尊重し、本人が自ら決められるよう支援することです。</a:t>
            </a:r>
          </a:p>
          <a:p>
            <a:r>
              <a:rPr lang="ja-JP" altLang="en-US" dirty="0"/>
              <a:t>ここでいう意思決定の支援には、いわゆる</a:t>
            </a:r>
            <a:r>
              <a:rPr lang="en-US" altLang="ja-JP" dirty="0"/>
              <a:t>ACP</a:t>
            </a:r>
            <a:r>
              <a:rPr lang="ja-JP" altLang="en-US" dirty="0"/>
              <a:t>（アドバンストケアプランニング）だけでなく、</a:t>
            </a:r>
            <a:r>
              <a:rPr lang="ja-JP" altLang="en-US" b="1" u="sng" dirty="0"/>
              <a:t>日常的な生活の中での小さな選択や療養、支援の必要性を理解して同意すること</a:t>
            </a:r>
            <a:r>
              <a:rPr lang="ja-JP" altLang="en-US" dirty="0"/>
              <a:t>なども広く含まれています。</a:t>
            </a:r>
          </a:p>
          <a:p>
            <a:r>
              <a:rPr lang="ja-JP" altLang="en-US" dirty="0"/>
              <a:t>生活に対する自分の意向の認識に基づいて、療養や介護の方針などを理解したうえで</a:t>
            </a:r>
            <a:r>
              <a:rPr lang="ja-JP" altLang="en-US" b="1" u="sng" dirty="0"/>
              <a:t>意思を形成し、それを表明して実現できるような支援体制</a:t>
            </a:r>
            <a:r>
              <a:rPr lang="ja-JP" altLang="en-US" dirty="0"/>
              <a:t>を整えることは、認知機能の状況に関わらず重要です。</a:t>
            </a:r>
            <a:endParaRPr kumimoji="1" lang="ja-JP" altLang="en-US" dirty="0"/>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19</a:t>
            </a:fld>
            <a:endParaRPr kumimoji="1" lang="ja-JP" altLang="en-US" dirty="0"/>
          </a:p>
        </p:txBody>
      </p:sp>
      <p:sp>
        <p:nvSpPr>
          <p:cNvPr id="6" name="テキスト プレースホルダー 5"/>
          <p:cNvSpPr>
            <a:spLocks noGrp="1"/>
          </p:cNvSpPr>
          <p:nvPr>
            <p:ph type="body" sz="quarter" idx="14"/>
          </p:nvPr>
        </p:nvSpPr>
        <p:spPr/>
        <p:txBody>
          <a:bodyPr/>
          <a:lstStyle/>
          <a:p>
            <a:r>
              <a:rPr lang="ja-JP" altLang="en-US" dirty="0"/>
              <a:t>基本方針①尊厳を重視した意思決定の支援</a:t>
            </a:r>
            <a:endParaRPr kumimoji="1" lang="ja-JP" altLang="en-US" dirty="0"/>
          </a:p>
        </p:txBody>
      </p:sp>
      <p:sp>
        <p:nvSpPr>
          <p:cNvPr id="8" name="正方形/長方形 7"/>
          <p:cNvSpPr/>
          <p:nvPr/>
        </p:nvSpPr>
        <p:spPr>
          <a:xfrm>
            <a:off x="9029700" y="0"/>
            <a:ext cx="880118" cy="342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講義</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72222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dirty="0"/>
              <a:t>実践研修のねらい</a:t>
            </a:r>
            <a:endParaRPr kumimoji="1" lang="ja-JP" altLang="en-US" dirty="0"/>
          </a:p>
        </p:txBody>
      </p:sp>
      <p:sp>
        <p:nvSpPr>
          <p:cNvPr id="2" name="コンテンツ プレースホルダー 1"/>
          <p:cNvSpPr>
            <a:spLocks noGrp="1"/>
          </p:cNvSpPr>
          <p:nvPr>
            <p:ph idx="1"/>
          </p:nvPr>
        </p:nvSpPr>
        <p:spPr/>
        <p:txBody>
          <a:bodyPr/>
          <a:lstStyle/>
          <a:p>
            <a:r>
              <a:rPr lang="ja-JP" altLang="en-US" dirty="0"/>
              <a:t>自分の事例において「適切なケアマネジメント手法」を実際に適用し、研修での学びや振り返りを重ねることで、</a:t>
            </a:r>
            <a:r>
              <a:rPr lang="ja-JP" altLang="en-US" sz="2000" b="1" dirty="0"/>
              <a:t>活用にあたっての工夫や留意点</a:t>
            </a:r>
            <a:r>
              <a:rPr lang="ja-JP" altLang="en-US" dirty="0"/>
              <a:t>を見出します。</a:t>
            </a:r>
          </a:p>
          <a:p>
            <a:r>
              <a:rPr lang="ja-JP" altLang="en-US" dirty="0"/>
              <a:t>「適切なケアマネジメント手法」の実践において</a:t>
            </a:r>
            <a:r>
              <a:rPr lang="ja-JP" altLang="en-US" sz="2000" b="1" dirty="0"/>
              <a:t>相談・連携しあえるネットワーク</a:t>
            </a:r>
            <a:r>
              <a:rPr lang="ja-JP" altLang="en-US" dirty="0"/>
              <a:t>を地域内に作ります。</a:t>
            </a:r>
            <a:endParaRPr lang="en-US" altLang="ja-JP" dirty="0"/>
          </a:p>
          <a:p>
            <a:pPr marL="0" indent="0">
              <a:buNone/>
            </a:pPr>
            <a:endParaRPr lang="en-US" altLang="ja-JP" dirty="0"/>
          </a:p>
          <a:p>
            <a:pPr marL="0" indent="0">
              <a:buNone/>
            </a:pPr>
            <a:endParaRPr lang="en-US" altLang="ja-JP" dirty="0"/>
          </a:p>
          <a:p>
            <a:r>
              <a:rPr kumimoji="1" lang="ja-JP" altLang="en-US" dirty="0"/>
              <a:t>自分の事例を通して学ぶことで</a:t>
            </a:r>
            <a:r>
              <a:rPr kumimoji="1" lang="ja-JP" altLang="en-US" sz="2000" dirty="0"/>
              <a:t>、 </a:t>
            </a:r>
            <a:r>
              <a:rPr kumimoji="1" lang="ja-JP" altLang="en-US" sz="2000" b="1" dirty="0"/>
              <a:t>「適切なケアマネジメント手法」に対する理解</a:t>
            </a:r>
            <a:r>
              <a:rPr kumimoji="1" lang="ja-JP" altLang="en-US" dirty="0"/>
              <a:t>を深めます。</a:t>
            </a:r>
            <a:endParaRPr kumimoji="1" lang="en-US" altLang="ja-JP" dirty="0"/>
          </a:p>
          <a:p>
            <a:r>
              <a:rPr lang="ja-JP" altLang="en-US" dirty="0"/>
              <a:t>今後、新たに手法を学ぶ人に考え方を教えるなど、</a:t>
            </a:r>
            <a:r>
              <a:rPr lang="ja-JP" altLang="en-US" sz="2000" b="1" dirty="0"/>
              <a:t>「適切なケアマネジメント手法」を広めるリーダー的な役割</a:t>
            </a:r>
            <a:r>
              <a:rPr lang="ja-JP" altLang="en-US" dirty="0"/>
              <a:t>を担っていただくことを期待します。</a:t>
            </a:r>
            <a:endParaRPr kumimoji="1" lang="ja-JP" altLang="en-US" dirty="0"/>
          </a:p>
        </p:txBody>
      </p:sp>
      <p:sp>
        <p:nvSpPr>
          <p:cNvPr id="5" name="スライド番号プレースホルダー 4"/>
          <p:cNvSpPr>
            <a:spLocks noGrp="1"/>
          </p:cNvSpPr>
          <p:nvPr>
            <p:ph type="sldNum" sz="quarter" idx="12"/>
          </p:nvPr>
        </p:nvSpPr>
        <p:spPr/>
        <p:txBody>
          <a:bodyPr/>
          <a:lstStyle/>
          <a:p>
            <a:fld id="{9D577B52-2241-471B-AFAB-376A00F66D4B}" type="slidenum">
              <a:rPr kumimoji="1" lang="ja-JP" altLang="en-US" smtClean="0"/>
              <a:t>2</a:t>
            </a:fld>
            <a:endParaRPr kumimoji="1" lang="ja-JP" altLang="en-US"/>
          </a:p>
        </p:txBody>
      </p:sp>
      <p:sp>
        <p:nvSpPr>
          <p:cNvPr id="3" name="矢印: 下 2">
            <a:extLst>
              <a:ext uri="{FF2B5EF4-FFF2-40B4-BE49-F238E27FC236}">
                <a16:creationId xmlns:a16="http://schemas.microsoft.com/office/drawing/2014/main" id="{258171A7-3826-4778-A3D1-29BCAC624942}"/>
              </a:ext>
            </a:extLst>
          </p:cNvPr>
          <p:cNvSpPr/>
          <p:nvPr/>
        </p:nvSpPr>
        <p:spPr>
          <a:xfrm>
            <a:off x="3799684" y="2640609"/>
            <a:ext cx="2306632" cy="1087329"/>
          </a:xfrm>
          <a:prstGeom prst="downArrow">
            <a:avLst/>
          </a:prstGeom>
          <a:solidFill>
            <a:schemeClr val="accent4">
              <a:alpha val="50000"/>
            </a:scheme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28028AA6-27C1-4DE9-8562-6747576CFEB2}"/>
              </a:ext>
            </a:extLst>
          </p:cNvPr>
          <p:cNvSpPr txBox="1"/>
          <p:nvPr/>
        </p:nvSpPr>
        <p:spPr>
          <a:xfrm>
            <a:off x="3265715" y="3063071"/>
            <a:ext cx="3500846" cy="461665"/>
          </a:xfrm>
          <a:prstGeom prst="rect">
            <a:avLst/>
          </a:prstGeom>
          <a:noFill/>
        </p:spPr>
        <p:txBody>
          <a:bodyPr wrap="square" rtlCol="0">
            <a:spAutoFit/>
          </a:bodyPr>
          <a:lstStyle/>
          <a:p>
            <a:pPr algn="ctr"/>
            <a:r>
              <a:rPr kumimoji="1" lang="ja-JP" altLang="en-US" sz="2400" b="1" dirty="0">
                <a:solidFill>
                  <a:schemeClr val="accent2">
                    <a:lumMod val="75000"/>
                  </a:schemeClr>
                </a:solidFill>
                <a:latin typeface="Meiryo UI" panose="020B0604030504040204" pitchFamily="50" charset="-128"/>
                <a:ea typeface="Meiryo UI" panose="020B0604030504040204" pitchFamily="50" charset="-128"/>
              </a:rPr>
              <a:t>研修後に目指す状態</a:t>
            </a:r>
          </a:p>
        </p:txBody>
      </p:sp>
    </p:spTree>
    <p:extLst>
      <p:ext uri="{BB962C8B-B14F-4D97-AF65-F5344CB8AC3E}">
        <p14:creationId xmlns:p14="http://schemas.microsoft.com/office/powerpoint/2010/main" val="144203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基本ケアの内容と捉え方　①概要</a:t>
            </a:r>
            <a:endParaRPr kumimoji="1" lang="ja-JP" altLang="en-US" dirty="0"/>
          </a:p>
        </p:txBody>
      </p:sp>
      <p:sp>
        <p:nvSpPr>
          <p:cNvPr id="3" name="コンテンツ プレースホルダー 2"/>
          <p:cNvSpPr>
            <a:spLocks noGrp="1"/>
          </p:cNvSpPr>
          <p:nvPr>
            <p:ph idx="1"/>
          </p:nvPr>
        </p:nvSpPr>
        <p:spPr/>
        <p:txBody>
          <a:bodyPr/>
          <a:lstStyle/>
          <a:p>
            <a:r>
              <a:rPr lang="ja-JP" altLang="en-US" dirty="0"/>
              <a:t>高齢者の生活の継続を支えるうえでまず必要なのは、</a:t>
            </a:r>
            <a:r>
              <a:rPr lang="ja-JP" altLang="en-US" b="1" u="sng" dirty="0"/>
              <a:t>こころとからだの機能を維持</a:t>
            </a:r>
            <a:r>
              <a:rPr lang="ja-JP" altLang="en-US" dirty="0"/>
              <a:t>する視点です。</a:t>
            </a:r>
          </a:p>
          <a:p>
            <a:r>
              <a:rPr lang="ja-JP" altLang="en-US" dirty="0"/>
              <a:t>高齢者は、加齢や疾患に伴って体の機能が低下します。</a:t>
            </a:r>
            <a:br>
              <a:rPr lang="en-US" altLang="ja-JP" dirty="0"/>
            </a:br>
            <a:r>
              <a:rPr lang="ja-JP" altLang="en-US" dirty="0"/>
              <a:t>例えば水分の摂取が不足しがちになったり、転倒しやすくなったり、温湿度の変化を捉えにくくなったりといった傾向があります。したがって、こうした</a:t>
            </a:r>
            <a:r>
              <a:rPr lang="ja-JP" altLang="en-US" b="1" u="sng" dirty="0"/>
              <a:t>変化やリスクを小さく</a:t>
            </a:r>
            <a:r>
              <a:rPr lang="ja-JP" altLang="en-US" dirty="0"/>
              <a:t>し、それを維持できるようにするための支援の体制を整えることが重要になります。</a:t>
            </a:r>
          </a:p>
          <a:p>
            <a:r>
              <a:rPr lang="ja-JP" altLang="en-US" dirty="0"/>
              <a:t>心身の状態に応じてその人らしい生活を送り、家庭や地域での役割を持つことができるような体制を整える視点、つまり</a:t>
            </a:r>
            <a:r>
              <a:rPr lang="ja-JP" altLang="en-US" b="1" u="sng" dirty="0"/>
              <a:t>「活動と参加」</a:t>
            </a:r>
            <a:r>
              <a:rPr lang="ja-JP" altLang="en-US" dirty="0"/>
              <a:t>の視点も当然必要です。</a:t>
            </a:r>
          </a:p>
          <a:p>
            <a:r>
              <a:rPr lang="ja-JP" altLang="en-US" dirty="0"/>
              <a:t>また、自立支援の観点から、適切な</a:t>
            </a:r>
            <a:r>
              <a:rPr lang="ja-JP" altLang="en-US" b="1" u="sng" dirty="0"/>
              <a:t>リハビリテーションの活用</a:t>
            </a:r>
            <a:r>
              <a:rPr lang="ja-JP" altLang="en-US" dirty="0"/>
              <a:t>を検討することも重要です。</a:t>
            </a:r>
          </a:p>
          <a:p>
            <a:r>
              <a:rPr lang="ja-JP" altLang="en-US" dirty="0"/>
              <a:t>同時に、</a:t>
            </a:r>
            <a:r>
              <a:rPr lang="ja-JP" altLang="en-US" b="1" u="sng" dirty="0"/>
              <a:t>本人のストレングス</a:t>
            </a:r>
            <a:r>
              <a:rPr lang="ja-JP" altLang="en-US" dirty="0"/>
              <a:t>を捉えて活かす視点や、その人を取り巻く</a:t>
            </a:r>
            <a:r>
              <a:rPr lang="ja-JP" altLang="en-US" b="1" u="sng" dirty="0"/>
              <a:t>人的、物的環境を整える</a:t>
            </a:r>
            <a:r>
              <a:rPr lang="ja-JP" altLang="en-US" dirty="0"/>
              <a:t>視点も重要です。物的環境については、介護給付サービスの対象となる住環境や福祉用具だけでなく、日常的に使う家具や食器、生活用具なども含めて捉えることが大切です。</a:t>
            </a:r>
            <a:endParaRPr kumimoji="1" lang="ja-JP" altLang="en-US" dirty="0"/>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20</a:t>
            </a:fld>
            <a:endParaRPr kumimoji="1" lang="ja-JP" altLang="en-US" dirty="0"/>
          </a:p>
        </p:txBody>
      </p:sp>
      <p:sp>
        <p:nvSpPr>
          <p:cNvPr id="6" name="テキスト プレースホルダー 5"/>
          <p:cNvSpPr>
            <a:spLocks noGrp="1"/>
          </p:cNvSpPr>
          <p:nvPr>
            <p:ph type="body" sz="quarter" idx="14"/>
          </p:nvPr>
        </p:nvSpPr>
        <p:spPr/>
        <p:txBody>
          <a:bodyPr/>
          <a:lstStyle/>
          <a:p>
            <a:r>
              <a:rPr lang="ja-JP" altLang="en-US" dirty="0"/>
              <a:t>基本方針②これまでの生活の尊重と継続の支援</a:t>
            </a:r>
            <a:endParaRPr kumimoji="1" lang="ja-JP" altLang="en-US" dirty="0"/>
          </a:p>
        </p:txBody>
      </p:sp>
      <p:sp>
        <p:nvSpPr>
          <p:cNvPr id="7" name="正方形/長方形 6"/>
          <p:cNvSpPr/>
          <p:nvPr/>
        </p:nvSpPr>
        <p:spPr>
          <a:xfrm>
            <a:off x="9029700" y="0"/>
            <a:ext cx="880118" cy="342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講義</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34741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基本ケアの内容と捉え方　①概要</a:t>
            </a:r>
            <a:endParaRPr kumimoji="1" lang="ja-JP" altLang="en-US" dirty="0"/>
          </a:p>
        </p:txBody>
      </p:sp>
      <p:sp>
        <p:nvSpPr>
          <p:cNvPr id="3" name="コンテンツ プレースホルダー 2"/>
          <p:cNvSpPr>
            <a:spLocks noGrp="1"/>
          </p:cNvSpPr>
          <p:nvPr>
            <p:ph idx="1"/>
          </p:nvPr>
        </p:nvSpPr>
        <p:spPr/>
        <p:txBody>
          <a:bodyPr/>
          <a:lstStyle/>
          <a:p>
            <a:r>
              <a:rPr lang="ja-JP" altLang="en-US" dirty="0"/>
              <a:t>高齢者の尊厳を保持した生活の継続を支えるには、必要に応じて高齢者本人だけでなく家族等を支援する体制を整えることも重要です。</a:t>
            </a:r>
          </a:p>
          <a:p>
            <a:r>
              <a:rPr lang="ja-JP" altLang="en-US" dirty="0"/>
              <a:t>例えば高齢の夫婦世帯のみの世帯であって介護者も要介護高齢者である場合は、</a:t>
            </a:r>
            <a:r>
              <a:rPr lang="ja-JP" altLang="en-US" b="1" u="sng" dirty="0"/>
              <a:t>介護者の負担軽減</a:t>
            </a:r>
            <a:r>
              <a:rPr lang="ja-JP" altLang="en-US" dirty="0"/>
              <a:t>が本人の生活の継続に大きく影響します。</a:t>
            </a:r>
          </a:p>
          <a:p>
            <a:r>
              <a:rPr lang="ja-JP" altLang="en-US" dirty="0"/>
              <a:t>本人の子や孫が日常的な介護に携わっている場合は、</a:t>
            </a:r>
            <a:r>
              <a:rPr lang="ja-JP" altLang="en-US" b="1" u="sng" dirty="0"/>
              <a:t>子や孫の生活と介護との両立の支援</a:t>
            </a:r>
            <a:r>
              <a:rPr lang="ja-JP" altLang="en-US" dirty="0"/>
              <a:t>も重要です。</a:t>
            </a:r>
          </a:p>
          <a:p>
            <a:r>
              <a:rPr lang="ja-JP" altLang="en-US" dirty="0"/>
              <a:t>家族等の中でも、要介護高齢者本人との関わり方は一人ひとり異なるため、日常的な介護を担う家族（同居や近居の家族）以外の家族についても状況を把握する必要があります。</a:t>
            </a:r>
            <a:endParaRPr kumimoji="1" lang="ja-JP" altLang="en-US" dirty="0"/>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21</a:t>
            </a:fld>
            <a:endParaRPr kumimoji="1" lang="ja-JP" altLang="en-US" dirty="0"/>
          </a:p>
        </p:txBody>
      </p:sp>
      <p:sp>
        <p:nvSpPr>
          <p:cNvPr id="6" name="テキスト プレースホルダー 5"/>
          <p:cNvSpPr>
            <a:spLocks noGrp="1"/>
          </p:cNvSpPr>
          <p:nvPr>
            <p:ph type="body" sz="quarter" idx="14"/>
          </p:nvPr>
        </p:nvSpPr>
        <p:spPr/>
        <p:txBody>
          <a:bodyPr/>
          <a:lstStyle/>
          <a:p>
            <a:r>
              <a:rPr lang="ja-JP" altLang="en-US" dirty="0"/>
              <a:t>基本方針③家族等への支援</a:t>
            </a:r>
            <a:endParaRPr kumimoji="1" lang="ja-JP" altLang="en-US" dirty="0"/>
          </a:p>
        </p:txBody>
      </p:sp>
      <p:sp>
        <p:nvSpPr>
          <p:cNvPr id="7" name="正方形/長方形 6"/>
          <p:cNvSpPr/>
          <p:nvPr/>
        </p:nvSpPr>
        <p:spPr>
          <a:xfrm>
            <a:off x="9029700" y="0"/>
            <a:ext cx="880118" cy="342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講義</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04346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基本ケアの内容と捉え方　①概要</a:t>
            </a:r>
            <a:endParaRPr kumimoji="1" lang="ja-JP" altLang="en-US" dirty="0"/>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22</a:t>
            </a:fld>
            <a:endParaRPr kumimoji="1" lang="ja-JP" altLang="en-US" dirty="0"/>
          </a:p>
        </p:txBody>
      </p:sp>
      <p:sp>
        <p:nvSpPr>
          <p:cNvPr id="5" name="テキスト プレースホルダー 4"/>
          <p:cNvSpPr>
            <a:spLocks noGrp="1"/>
          </p:cNvSpPr>
          <p:nvPr>
            <p:ph type="body" sz="quarter" idx="14"/>
          </p:nvPr>
        </p:nvSpPr>
        <p:spPr/>
        <p:txBody>
          <a:bodyPr/>
          <a:lstStyle/>
          <a:p>
            <a:r>
              <a:rPr lang="ja-JP" altLang="en-US" dirty="0"/>
              <a:t>支援内容の例　</a:t>
            </a:r>
            <a:r>
              <a:rPr lang="en-US" altLang="ja-JP" dirty="0"/>
              <a:t>1. </a:t>
            </a:r>
            <a:r>
              <a:rPr lang="ja-JP" altLang="en-US" dirty="0"/>
              <a:t>疾患管理の理解の支援</a:t>
            </a:r>
            <a:endParaRPr kumimoji="1" lang="ja-JP" altLang="en-US" dirty="0"/>
          </a:p>
        </p:txBody>
      </p:sp>
      <p:graphicFrame>
        <p:nvGraphicFramePr>
          <p:cNvPr id="6" name="コンテンツ プレースホルダー 4">
            <a:extLst>
              <a:ext uri="{FF2B5EF4-FFF2-40B4-BE49-F238E27FC236}">
                <a16:creationId xmlns:a16="http://schemas.microsoft.com/office/drawing/2014/main" id="{F6E84B3F-7AAC-403B-B365-8B9FEA832FF2}"/>
              </a:ext>
            </a:extLst>
          </p:cNvPr>
          <p:cNvGraphicFramePr>
            <a:graphicFrameLocks/>
          </p:cNvGraphicFramePr>
          <p:nvPr/>
        </p:nvGraphicFramePr>
        <p:xfrm>
          <a:off x="92460" y="430716"/>
          <a:ext cx="9721080" cy="6148969"/>
        </p:xfrm>
        <a:graphic>
          <a:graphicData uri="http://schemas.openxmlformats.org/drawingml/2006/table">
            <a:tbl>
              <a:tblPr/>
              <a:tblGrid>
                <a:gridCol w="133369">
                  <a:extLst>
                    <a:ext uri="{9D8B030D-6E8A-4147-A177-3AD203B41FA5}">
                      <a16:colId xmlns:a16="http://schemas.microsoft.com/office/drawing/2014/main" val="1905668594"/>
                    </a:ext>
                  </a:extLst>
                </a:gridCol>
                <a:gridCol w="187877">
                  <a:extLst>
                    <a:ext uri="{9D8B030D-6E8A-4147-A177-3AD203B41FA5}">
                      <a16:colId xmlns:a16="http://schemas.microsoft.com/office/drawing/2014/main" val="716836625"/>
                    </a:ext>
                  </a:extLst>
                </a:gridCol>
                <a:gridCol w="216024">
                  <a:extLst>
                    <a:ext uri="{9D8B030D-6E8A-4147-A177-3AD203B41FA5}">
                      <a16:colId xmlns:a16="http://schemas.microsoft.com/office/drawing/2014/main" val="2443424999"/>
                    </a:ext>
                  </a:extLst>
                </a:gridCol>
                <a:gridCol w="144016">
                  <a:extLst>
                    <a:ext uri="{9D8B030D-6E8A-4147-A177-3AD203B41FA5}">
                      <a16:colId xmlns:a16="http://schemas.microsoft.com/office/drawing/2014/main" val="2541460786"/>
                    </a:ext>
                  </a:extLst>
                </a:gridCol>
                <a:gridCol w="144016">
                  <a:extLst>
                    <a:ext uri="{9D8B030D-6E8A-4147-A177-3AD203B41FA5}">
                      <a16:colId xmlns:a16="http://schemas.microsoft.com/office/drawing/2014/main" val="2728370602"/>
                    </a:ext>
                  </a:extLst>
                </a:gridCol>
                <a:gridCol w="144016">
                  <a:extLst>
                    <a:ext uri="{9D8B030D-6E8A-4147-A177-3AD203B41FA5}">
                      <a16:colId xmlns:a16="http://schemas.microsoft.com/office/drawing/2014/main" val="4239884371"/>
                    </a:ext>
                  </a:extLst>
                </a:gridCol>
                <a:gridCol w="144016">
                  <a:extLst>
                    <a:ext uri="{9D8B030D-6E8A-4147-A177-3AD203B41FA5}">
                      <a16:colId xmlns:a16="http://schemas.microsoft.com/office/drawing/2014/main" val="4235046201"/>
                    </a:ext>
                  </a:extLst>
                </a:gridCol>
                <a:gridCol w="288032">
                  <a:extLst>
                    <a:ext uri="{9D8B030D-6E8A-4147-A177-3AD203B41FA5}">
                      <a16:colId xmlns:a16="http://schemas.microsoft.com/office/drawing/2014/main" val="309945075"/>
                    </a:ext>
                  </a:extLst>
                </a:gridCol>
                <a:gridCol w="1368152">
                  <a:extLst>
                    <a:ext uri="{9D8B030D-6E8A-4147-A177-3AD203B41FA5}">
                      <a16:colId xmlns:a16="http://schemas.microsoft.com/office/drawing/2014/main" val="2663313866"/>
                    </a:ext>
                  </a:extLst>
                </a:gridCol>
                <a:gridCol w="3240360">
                  <a:extLst>
                    <a:ext uri="{9D8B030D-6E8A-4147-A177-3AD203B41FA5}">
                      <a16:colId xmlns:a16="http://schemas.microsoft.com/office/drawing/2014/main" val="1072097946"/>
                    </a:ext>
                  </a:extLst>
                </a:gridCol>
                <a:gridCol w="3177727">
                  <a:extLst>
                    <a:ext uri="{9D8B030D-6E8A-4147-A177-3AD203B41FA5}">
                      <a16:colId xmlns:a16="http://schemas.microsoft.com/office/drawing/2014/main" val="924310278"/>
                    </a:ext>
                  </a:extLst>
                </a:gridCol>
                <a:gridCol w="533475">
                  <a:extLst>
                    <a:ext uri="{9D8B030D-6E8A-4147-A177-3AD203B41FA5}">
                      <a16:colId xmlns:a16="http://schemas.microsoft.com/office/drawing/2014/main" val="534478050"/>
                    </a:ext>
                  </a:extLst>
                </a:gridCol>
              </a:tblGrid>
              <a:tr h="225999">
                <a:tc gridSpan="8">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想定される支援内容</a:t>
                      </a:r>
                    </a:p>
                  </a:txBody>
                  <a:tcPr marL="1115" marR="1115" marT="11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50" b="1" i="0" u="none" strike="noStrike">
                          <a:solidFill>
                            <a:srgbClr val="000000"/>
                          </a:solidFill>
                          <a:effectLst/>
                          <a:latin typeface="Meiryo UI" panose="020B0604030504040204" pitchFamily="50" charset="-128"/>
                          <a:ea typeface="Meiryo UI" panose="020B0604030504040204" pitchFamily="50" charset="-128"/>
                        </a:rPr>
                        <a:t>支援の概要、必要性</a:t>
                      </a:r>
                    </a:p>
                  </a:txBody>
                  <a:tcPr marL="1115" marR="1115" marT="11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gridSpan="3">
                  <a:txBody>
                    <a:bodyPr/>
                    <a:lstStyle/>
                    <a:p>
                      <a:pPr algn="ctr" fontAlgn="ctr"/>
                      <a:r>
                        <a:rPr lang="ja-JP" altLang="en-US" sz="1050" b="1" i="0" u="none" strike="noStrike">
                          <a:solidFill>
                            <a:srgbClr val="000000"/>
                          </a:solidFill>
                          <a:effectLst/>
                          <a:latin typeface="Meiryo UI" panose="020B0604030504040204" pitchFamily="50" charset="-128"/>
                          <a:ea typeface="Meiryo UI" panose="020B0604030504040204" pitchFamily="50" charset="-128"/>
                        </a:rPr>
                        <a:t>適切な支援内容とするための関連するアセスメント</a:t>
                      </a:r>
                      <a:r>
                        <a:rPr lang="en-US" altLang="ja-JP" sz="1050" b="1" i="0" u="none" strike="noStrike">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a:solidFill>
                            <a:srgbClr val="000000"/>
                          </a:solidFill>
                          <a:effectLst/>
                          <a:latin typeface="Meiryo UI" panose="020B0604030504040204" pitchFamily="50" charset="-128"/>
                          <a:ea typeface="Meiryo UI" panose="020B0604030504040204" pitchFamily="50" charset="-128"/>
                        </a:rPr>
                        <a:t>モニタリング項目等</a:t>
                      </a:r>
                    </a:p>
                  </a:txBody>
                  <a:tcPr marL="1115" marR="1115" marT="11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089745852"/>
                  </a:ext>
                </a:extLst>
              </a:tr>
              <a:tr h="433580">
                <a:tc gridSpan="2">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基本</a:t>
                      </a:r>
                      <a:endParaRPr lang="en-US" altLang="ja-JP" sz="1050" b="1"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方針</a:t>
                      </a:r>
                    </a:p>
                  </a:txBody>
                  <a:tcPr marL="1115" marR="1115" marT="11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hMerge="1">
                  <a:txBody>
                    <a:bodyPr/>
                    <a:lstStyle/>
                    <a:p>
                      <a:endParaRPr kumimoji="1" lang="ja-JP" altLang="en-US"/>
                    </a:p>
                  </a:txBody>
                  <a:tcPr/>
                </a:tc>
                <a:tc gridSpan="2">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大項目</a:t>
                      </a:r>
                    </a:p>
                  </a:txBody>
                  <a:tcPr marL="1115" marR="1115" marT="11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hMerge="1">
                  <a:txBody>
                    <a:bodyPr/>
                    <a:lstStyle/>
                    <a:p>
                      <a:endParaRPr kumimoji="1" lang="ja-JP" altLang="en-US"/>
                    </a:p>
                  </a:txBody>
                  <a:tcPr/>
                </a:tc>
                <a:tc gridSpan="2">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中項目</a:t>
                      </a:r>
                    </a:p>
                  </a:txBody>
                  <a:tcPr marL="1115" marR="1115" marT="11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hMerge="1">
                  <a:txBody>
                    <a:bodyPr/>
                    <a:lstStyle/>
                    <a:p>
                      <a:endParaRPr kumimoji="1" lang="ja-JP" altLang="en-US"/>
                    </a:p>
                  </a:txBody>
                  <a:tcPr/>
                </a:tc>
                <a:tc gridSpan="2">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想定される支援内容</a:t>
                      </a:r>
                    </a:p>
                  </a:txBody>
                  <a:tcPr marL="1115" marR="1115" marT="11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hMerge="1">
                  <a:txBody>
                    <a:bodyPr/>
                    <a:lstStyle/>
                    <a:p>
                      <a:endParaRPr kumimoji="1" lang="ja-JP" altLang="en-US"/>
                    </a:p>
                  </a:txBody>
                  <a:tcPr/>
                </a:tc>
                <a:tc>
                  <a:txBody>
                    <a:bodyPr/>
                    <a:lstStyle/>
                    <a:p>
                      <a:pPr algn="ctr" fontAlgn="ctr"/>
                      <a:r>
                        <a:rPr lang="ja-JP" altLang="en-US" sz="1050" b="1" i="0" u="none" strike="noStrike">
                          <a:solidFill>
                            <a:srgbClr val="000000"/>
                          </a:solidFill>
                          <a:effectLst/>
                          <a:latin typeface="Meiryo UI" panose="020B0604030504040204" pitchFamily="50" charset="-128"/>
                          <a:ea typeface="Meiryo UI" panose="020B0604030504040204" pitchFamily="50" charset="-128"/>
                        </a:rPr>
                        <a:t>支援の概要、必要性</a:t>
                      </a:r>
                    </a:p>
                  </a:txBody>
                  <a:tcPr marL="1115" marR="1115" marT="11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ja-JP" altLang="en-US" sz="1050" b="1" i="0" u="none" strike="noStrike">
                          <a:solidFill>
                            <a:srgbClr val="000000"/>
                          </a:solidFill>
                          <a:effectLst/>
                          <a:latin typeface="Meiryo UI" panose="020B0604030504040204" pitchFamily="50" charset="-128"/>
                          <a:ea typeface="Meiryo UI" panose="020B0604030504040204" pitchFamily="50" charset="-128"/>
                        </a:rPr>
                        <a:t>主なアセスメント項目</a:t>
                      </a:r>
                      <a:br>
                        <a:rPr lang="ja-JP" altLang="en-US" sz="1050" b="1" i="0" u="none" strike="noStrike">
                          <a:solidFill>
                            <a:srgbClr val="000000"/>
                          </a:solidFill>
                          <a:effectLst/>
                          <a:latin typeface="Meiryo UI" panose="020B0604030504040204" pitchFamily="50" charset="-128"/>
                          <a:ea typeface="Meiryo UI" panose="020B0604030504040204" pitchFamily="50" charset="-128"/>
                        </a:rPr>
                      </a:br>
                      <a:r>
                        <a:rPr lang="en-US" altLang="ja-JP" sz="1050" b="1" i="0" u="none" strike="noStrike">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a:solidFill>
                            <a:srgbClr val="000000"/>
                          </a:solidFill>
                          <a:effectLst/>
                          <a:latin typeface="Meiryo UI" panose="020B0604030504040204" pitchFamily="50" charset="-128"/>
                          <a:ea typeface="Meiryo UI" panose="020B0604030504040204" pitchFamily="50" charset="-128"/>
                        </a:rPr>
                        <a:t>内容の詳細や留意点などは本編を参照</a:t>
                      </a:r>
                    </a:p>
                  </a:txBody>
                  <a:tcPr marL="1115" marR="1115" marT="11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ja-JP" altLang="en-US" sz="1050" b="1" i="0" u="none" strike="noStrike">
                          <a:solidFill>
                            <a:srgbClr val="000000"/>
                          </a:solidFill>
                          <a:effectLst/>
                          <a:latin typeface="Meiryo UI" panose="020B0604030504040204" pitchFamily="50" charset="-128"/>
                          <a:ea typeface="Meiryo UI" panose="020B0604030504040204" pitchFamily="50" charset="-128"/>
                        </a:rPr>
                        <a:t>主なモニタリング項目</a:t>
                      </a:r>
                      <a:br>
                        <a:rPr lang="ja-JP" altLang="en-US" sz="1050" b="1" i="0" u="none" strike="noStrike">
                          <a:solidFill>
                            <a:srgbClr val="000000"/>
                          </a:solidFill>
                          <a:effectLst/>
                          <a:latin typeface="Meiryo UI" panose="020B0604030504040204" pitchFamily="50" charset="-128"/>
                          <a:ea typeface="Meiryo UI" panose="020B0604030504040204" pitchFamily="50" charset="-128"/>
                        </a:rPr>
                      </a:br>
                      <a:r>
                        <a:rPr lang="en-US" altLang="ja-JP" sz="1050" b="1" i="0" u="none" strike="noStrike">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a:solidFill>
                            <a:srgbClr val="000000"/>
                          </a:solidFill>
                          <a:effectLst/>
                          <a:latin typeface="Meiryo UI" panose="020B0604030504040204" pitchFamily="50" charset="-128"/>
                          <a:ea typeface="Meiryo UI" panose="020B0604030504040204" pitchFamily="50" charset="-128"/>
                        </a:rPr>
                        <a:t>内容の詳細や留意点などは本編を参照</a:t>
                      </a:r>
                    </a:p>
                  </a:txBody>
                  <a:tcPr marL="1115" marR="1115" marT="11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ja-JP" altLang="en-US" sz="1050" b="1" i="0" u="none" strike="noStrike">
                          <a:solidFill>
                            <a:srgbClr val="000000"/>
                          </a:solidFill>
                          <a:effectLst/>
                          <a:latin typeface="Meiryo UI" panose="020B0604030504040204" pitchFamily="50" charset="-128"/>
                          <a:ea typeface="Meiryo UI" panose="020B0604030504040204" pitchFamily="50" charset="-128"/>
                        </a:rPr>
                        <a:t>相談すべき</a:t>
                      </a:r>
                      <a:br>
                        <a:rPr lang="ja-JP" altLang="en-US" sz="1050" b="1" i="0" u="none" strike="noStrike">
                          <a:solidFill>
                            <a:srgbClr val="000000"/>
                          </a:solidFill>
                          <a:effectLst/>
                          <a:latin typeface="Meiryo UI" panose="020B0604030504040204" pitchFamily="50" charset="-128"/>
                          <a:ea typeface="Meiryo UI" panose="020B0604030504040204" pitchFamily="50" charset="-128"/>
                        </a:rPr>
                      </a:br>
                      <a:r>
                        <a:rPr lang="ja-JP" altLang="en-US" sz="1050" b="1" i="0" u="none" strike="noStrike">
                          <a:solidFill>
                            <a:srgbClr val="000000"/>
                          </a:solidFill>
                          <a:effectLst/>
                          <a:latin typeface="Meiryo UI" panose="020B0604030504040204" pitchFamily="50" charset="-128"/>
                          <a:ea typeface="Meiryo UI" panose="020B0604030504040204" pitchFamily="50" charset="-128"/>
                        </a:rPr>
                        <a:t>専門職</a:t>
                      </a:r>
                    </a:p>
                  </a:txBody>
                  <a:tcPr marL="1115" marR="1115" marT="11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178467309"/>
                  </a:ext>
                </a:extLst>
              </a:tr>
              <a:tr h="2651123">
                <a:tc>
                  <a:txBody>
                    <a:bodyPr/>
                    <a:lstStyle/>
                    <a:p>
                      <a:pPr algn="l" fontAlgn="t"/>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Ⅰ</a:t>
                      </a:r>
                    </a:p>
                  </a:txBody>
                  <a:tcPr marL="1115" marR="1115" marT="1115" marB="0" vert="eaVert">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t"/>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尊厳を重視した意思決定の支援</a:t>
                      </a:r>
                    </a:p>
                  </a:txBody>
                  <a:tcPr marL="1115" marR="1115" marT="1115" marB="0" vert="eaVert">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t"/>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Ⅰ-1</a:t>
                      </a:r>
                    </a:p>
                  </a:txBody>
                  <a:tcPr marL="1115" marR="1115" marT="1115" marB="0" vert="eaVert">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rowSpan="2">
                  <a:txBody>
                    <a:bodyPr/>
                    <a:lstStyle/>
                    <a:p>
                      <a:pPr algn="l" fontAlgn="t"/>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現在の全体像の把握と生活上の将来予測、備え</a:t>
                      </a:r>
                    </a:p>
                    <a:p>
                      <a:pPr algn="l" fontAlgn="t"/>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　</a:t>
                      </a:r>
                    </a:p>
                  </a:txBody>
                  <a:tcPr marL="1115" marR="1115" marT="1115" marB="0" vert="eaVert">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Ⅰ-1-1</a:t>
                      </a:r>
                    </a:p>
                  </a:txBody>
                  <a:tcPr marL="1115" marR="1115" marT="1115" marB="0" vert="eaVert">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t"/>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疾病や心身状態の理解</a:t>
                      </a:r>
                    </a:p>
                  </a:txBody>
                  <a:tcPr marL="1115" marR="1115" marT="1115" marB="0" vert="eaVert">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rowSpan="2">
                  <a:txBody>
                    <a:bodyPr/>
                    <a:lstStyle/>
                    <a:p>
                      <a:pPr algn="l" fontAlgn="t"/>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1</a:t>
                      </a:r>
                    </a:p>
                  </a:txBody>
                  <a:tcPr marL="1115" marR="1115" marT="1115" marB="0" vert="eaVert">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t"/>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疾患管理の理解の支援</a:t>
                      </a:r>
                    </a:p>
                  </a:txBody>
                  <a:tcPr marL="1115" marR="1115" marT="1115" marB="0" vert="eaVert">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CC"/>
                    </a:solidFill>
                  </a:tcPr>
                </a:tc>
                <a:tc rowSpan="2">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再発予防、や生活の悪化防止には、生活習慣の改善が必要で、起因となっている疾患の管理についての理解が必要。また、処方薬によっては、食事内容の制限や副作用（出血しやすくなる等）についても知っておくことも重要である。</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・継続的な受診の確保等により疾患の理解と、適切な療養や生活の改善を支援する体制を整える。また、本人や家族等に対して、服薬の必要性及び薬の管理方法について理解を促す支援体制も併せて整える。</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関連して疾患の理解の支援、定期的な受診の支援の必要性も検討すること。</a:t>
                      </a:r>
                    </a:p>
                  </a:txBody>
                  <a:tcPr marL="1115" marR="1115" marT="11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・疾患に対する本人・家族等の理解度</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・生活習慣病の管理・指導に対する本人・家族等の理解度</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・医師及び専門職からの指導内容に対する本人・家族等の理解度</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・服薬の必要性及び薬の管理方法に対する本人・家族等の理解度</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・処方薬の内容（有無、処方薬の種類）及びそれらの服用状況（正しい量・頻度で服用ができているか、飲み残しの有無など）</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・本人の日次（</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24</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時間）の生活リズム・過ごし方</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・日常的な食事の摂取の状況（食事回数、食事量、食べ残しの有無、間食の有無など）</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・日常的な水分摂取の状況（水分摂取量、水分摂取のタイミング、発汗などに関係する活動量、不足する水分量など）</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・かかりつけ薬局・かかりつけ薬剤師の状況（有無、連絡頻度、連絡先、関わり方など）の把握、連携方法の確認</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・薬の管理状況（薬の保管場所、保管方法など）</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疾患とその治療に関する医師からの指示・指導の有無、指導の内容（疾患の基本的な内容、治療方針、日常生活での留意事項、日常生活での制限の有無、日常生活で管理すべき事項の説明、判断の目安に関する説明など）</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・日常的な療養の状況及び支援の体制（本人を含む状況の把握体制、療養の内容、支援の必要性、支援者は誰かなど）</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・生活習慣病への対応の状況</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・本人の状態を把握する体制（同居者、支援者、事業者など）</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・服薬の確認体制（指示どおりに服用できているか、誰が、いつ、どのように確認するかなど）</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・介護者の関わりの状況（声かけが必要な場面、声かけをしている人、介護者の生活リズムなど）</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・日常と異なる状態への対応（「異常」な状態の特徴の理解、「異常」な状態を発見する体制の有無、「異常」を発見した場合の連絡先、連絡方法など）</a:t>
                      </a:r>
                    </a:p>
                  </a:txBody>
                  <a:tcPr marL="1115" marR="1115" marT="11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・疾患に対する本人・家族等の理解度</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・生活習慣病の管理・指導に対する本人・家族等の理解度</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・医師及び専門職からの指導内容に対する本人・家族等の理解度</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・服薬の必要性及び薬の管理方法に対する本人・家族等の理解度</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・処方薬の内容（有無、処方薬の種類）及びそれらの服用状況（正しい量・頻度で服用ができているか、飲み残しの有無など）</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・本人の日次（</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24</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時間）の生活リズム・過ごし方</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・日常的な水分摂取の状況（水分摂取量、水分摂取のタイミング、発汗などに関係する活動量、不足する水分量など）</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・日常的な食事の摂取の状況（食事回数、食事量、食べ残しの有無、間食の有無など）</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・薬の管理状況（薬の保管場所、保管方法など）</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疾患とその治療に関する医師からの指示・指導の有無、指導の内容（疾患の基本的な内容、治療方針、日常生活での留意事項、日常生活での制限の有無、日常生活で管理すべき事項の説明、判断の目安に関する説明など）</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・日常的な療養の状況及び支援の体制（本人を含む状況の把握体制、療養の内容、支援の必要性、支援者は誰かなど）</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・生活習慣病への対応の状況</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・本人の状態を把握する体制（同居者、支援者、事業者など）</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・服薬の確認体制（指示どおりに服用できているか、誰が、いつ、どのように確認するかなど）</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・介護者の関わりの状況（声かけが必要な場面、声かけをしている人、介護者の生活リズムなど）</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・日常と異なる状態への対応（「異常」な状態の特徴の理解、「異常」な状態を発見する体制の有無、「異常」を発見した場合の連絡先、連絡方法など）</a:t>
                      </a:r>
                    </a:p>
                  </a:txBody>
                  <a:tcPr marL="1115" marR="1115" marT="11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l" fontAlgn="t"/>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医師、看護師、薬剤師、</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PT/OT/ST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、介護職</a:t>
                      </a:r>
                    </a:p>
                  </a:txBody>
                  <a:tcPr marL="1115" marR="1115" marT="111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7371310"/>
                  </a:ext>
                </a:extLst>
              </a:tr>
              <a:tr h="2396592">
                <a:tc>
                  <a:txBody>
                    <a:bodyPr/>
                    <a:lstStyle/>
                    <a:p>
                      <a:pPr algn="r" fontAlgn="t"/>
                      <a:r>
                        <a:rPr lang="ja-JP" altLang="en-US" sz="1050" b="1" i="0" u="none" strike="noStrike">
                          <a:solidFill>
                            <a:srgbClr val="000000"/>
                          </a:solidFill>
                          <a:effectLst/>
                          <a:latin typeface="Meiryo UI" panose="020B0604030504040204" pitchFamily="50" charset="-128"/>
                          <a:ea typeface="Meiryo UI" panose="020B0604030504040204" pitchFamily="50" charset="-128"/>
                        </a:rPr>
                        <a:t>　</a:t>
                      </a:r>
                    </a:p>
                  </a:txBody>
                  <a:tcPr marL="1115" marR="1115" marT="1115" marB="0">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l" fontAlgn="t"/>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　</a:t>
                      </a:r>
                    </a:p>
                  </a:txBody>
                  <a:tcPr marL="1115" marR="1115" marT="1115" marB="0">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l" fontAlgn="t"/>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1115" marR="1115" marT="1115" marB="0">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vMerge="1">
                  <a:txBody>
                    <a:bodyPr/>
                    <a:lstStyle/>
                    <a:p>
                      <a:pPr algn="l" fontAlgn="t"/>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1115" marR="1115" marT="1115"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　</a:t>
                      </a:r>
                    </a:p>
                  </a:txBody>
                  <a:tcPr marL="1115" marR="1115" marT="1115" marB="0">
                    <a:lnL w="635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l" fontAlgn="t"/>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　</a:t>
                      </a:r>
                    </a:p>
                  </a:txBody>
                  <a:tcPr marL="1115" marR="1115" marT="1115" marB="0">
                    <a:lnL>
                      <a:noFill/>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pPr algn="l" fontAlgn="t"/>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　</a:t>
                      </a:r>
                    </a:p>
                  </a:txBody>
                  <a:tcPr marL="1115" marR="1115" marT="1115" marB="0">
                    <a:lnL>
                      <a:noFill/>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CC"/>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802906"/>
                  </a:ext>
                </a:extLst>
              </a:tr>
            </a:tbl>
          </a:graphicData>
        </a:graphic>
      </p:graphicFrame>
    </p:spTree>
    <p:extLst>
      <p:ext uri="{BB962C8B-B14F-4D97-AF65-F5344CB8AC3E}">
        <p14:creationId xmlns:p14="http://schemas.microsoft.com/office/powerpoint/2010/main" val="2294185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基本ケアの内容と捉え方　①概要</a:t>
            </a:r>
            <a:endParaRPr kumimoji="1" lang="ja-JP" altLang="en-US" dirty="0"/>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23</a:t>
            </a:fld>
            <a:endParaRPr kumimoji="1" lang="ja-JP" altLang="en-US" dirty="0"/>
          </a:p>
        </p:txBody>
      </p:sp>
      <p:graphicFrame>
        <p:nvGraphicFramePr>
          <p:cNvPr id="7" name="コンテンツ プレースホルダー 4">
            <a:extLst>
              <a:ext uri="{FF2B5EF4-FFF2-40B4-BE49-F238E27FC236}">
                <a16:creationId xmlns:a16="http://schemas.microsoft.com/office/drawing/2014/main" id="{4C4340F2-A678-43CC-964F-C193A9E6C867}"/>
              </a:ext>
            </a:extLst>
          </p:cNvPr>
          <p:cNvGraphicFramePr>
            <a:graphicFrameLocks/>
          </p:cNvGraphicFramePr>
          <p:nvPr/>
        </p:nvGraphicFramePr>
        <p:xfrm>
          <a:off x="92460" y="607707"/>
          <a:ext cx="9721080" cy="5920246"/>
        </p:xfrm>
        <a:graphic>
          <a:graphicData uri="http://schemas.openxmlformats.org/drawingml/2006/table">
            <a:tbl>
              <a:tblPr/>
              <a:tblGrid>
                <a:gridCol w="133369">
                  <a:extLst>
                    <a:ext uri="{9D8B030D-6E8A-4147-A177-3AD203B41FA5}">
                      <a16:colId xmlns:a16="http://schemas.microsoft.com/office/drawing/2014/main" val="1905668594"/>
                    </a:ext>
                  </a:extLst>
                </a:gridCol>
                <a:gridCol w="187877">
                  <a:extLst>
                    <a:ext uri="{9D8B030D-6E8A-4147-A177-3AD203B41FA5}">
                      <a16:colId xmlns:a16="http://schemas.microsoft.com/office/drawing/2014/main" val="716836625"/>
                    </a:ext>
                  </a:extLst>
                </a:gridCol>
                <a:gridCol w="216024">
                  <a:extLst>
                    <a:ext uri="{9D8B030D-6E8A-4147-A177-3AD203B41FA5}">
                      <a16:colId xmlns:a16="http://schemas.microsoft.com/office/drawing/2014/main" val="2443424999"/>
                    </a:ext>
                  </a:extLst>
                </a:gridCol>
                <a:gridCol w="144016">
                  <a:extLst>
                    <a:ext uri="{9D8B030D-6E8A-4147-A177-3AD203B41FA5}">
                      <a16:colId xmlns:a16="http://schemas.microsoft.com/office/drawing/2014/main" val="2541460786"/>
                    </a:ext>
                  </a:extLst>
                </a:gridCol>
                <a:gridCol w="144016">
                  <a:extLst>
                    <a:ext uri="{9D8B030D-6E8A-4147-A177-3AD203B41FA5}">
                      <a16:colId xmlns:a16="http://schemas.microsoft.com/office/drawing/2014/main" val="2728370602"/>
                    </a:ext>
                  </a:extLst>
                </a:gridCol>
                <a:gridCol w="144016">
                  <a:extLst>
                    <a:ext uri="{9D8B030D-6E8A-4147-A177-3AD203B41FA5}">
                      <a16:colId xmlns:a16="http://schemas.microsoft.com/office/drawing/2014/main" val="4239884371"/>
                    </a:ext>
                  </a:extLst>
                </a:gridCol>
                <a:gridCol w="216024">
                  <a:extLst>
                    <a:ext uri="{9D8B030D-6E8A-4147-A177-3AD203B41FA5}">
                      <a16:colId xmlns:a16="http://schemas.microsoft.com/office/drawing/2014/main" val="4235046201"/>
                    </a:ext>
                  </a:extLst>
                </a:gridCol>
                <a:gridCol w="288032">
                  <a:extLst>
                    <a:ext uri="{9D8B030D-6E8A-4147-A177-3AD203B41FA5}">
                      <a16:colId xmlns:a16="http://schemas.microsoft.com/office/drawing/2014/main" val="309945075"/>
                    </a:ext>
                  </a:extLst>
                </a:gridCol>
                <a:gridCol w="1800200">
                  <a:extLst>
                    <a:ext uri="{9D8B030D-6E8A-4147-A177-3AD203B41FA5}">
                      <a16:colId xmlns:a16="http://schemas.microsoft.com/office/drawing/2014/main" val="2663313866"/>
                    </a:ext>
                  </a:extLst>
                </a:gridCol>
                <a:gridCol w="2880320">
                  <a:extLst>
                    <a:ext uri="{9D8B030D-6E8A-4147-A177-3AD203B41FA5}">
                      <a16:colId xmlns:a16="http://schemas.microsoft.com/office/drawing/2014/main" val="1072097946"/>
                    </a:ext>
                  </a:extLst>
                </a:gridCol>
                <a:gridCol w="3033711">
                  <a:extLst>
                    <a:ext uri="{9D8B030D-6E8A-4147-A177-3AD203B41FA5}">
                      <a16:colId xmlns:a16="http://schemas.microsoft.com/office/drawing/2014/main" val="924310278"/>
                    </a:ext>
                  </a:extLst>
                </a:gridCol>
                <a:gridCol w="533475">
                  <a:extLst>
                    <a:ext uri="{9D8B030D-6E8A-4147-A177-3AD203B41FA5}">
                      <a16:colId xmlns:a16="http://schemas.microsoft.com/office/drawing/2014/main" val="534478050"/>
                    </a:ext>
                  </a:extLst>
                </a:gridCol>
              </a:tblGrid>
              <a:tr h="248736">
                <a:tc gridSpan="8">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想定される支援内容</a:t>
                      </a:r>
                    </a:p>
                  </a:txBody>
                  <a:tcPr marL="1115" marR="1115" marT="11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00" b="1" i="0" u="none" strike="noStrike">
                          <a:solidFill>
                            <a:srgbClr val="000000"/>
                          </a:solidFill>
                          <a:effectLst/>
                          <a:latin typeface="Meiryo UI" panose="020B0604030504040204" pitchFamily="50" charset="-128"/>
                          <a:ea typeface="Meiryo UI" panose="020B0604030504040204" pitchFamily="50" charset="-128"/>
                        </a:rPr>
                        <a:t>支援の概要、必要性</a:t>
                      </a:r>
                    </a:p>
                  </a:txBody>
                  <a:tcPr marL="1115" marR="1115" marT="11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gridSpan="3">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適切な支援内容とするための関連するアセスメント</a:t>
                      </a:r>
                      <a:r>
                        <a:rPr lang="en-US" altLang="ja-JP" sz="10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モニタリング項目等</a:t>
                      </a:r>
                    </a:p>
                  </a:txBody>
                  <a:tcPr marL="1115" marR="1115" marT="11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089745852"/>
                  </a:ext>
                </a:extLst>
              </a:tr>
              <a:tr h="425019">
                <a:tc gridSpan="2">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基本</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方針</a:t>
                      </a:r>
                    </a:p>
                  </a:txBody>
                  <a:tcPr marL="1115" marR="1115" marT="11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hMerge="1">
                  <a:txBody>
                    <a:bodyPr/>
                    <a:lstStyle/>
                    <a:p>
                      <a:endParaRPr kumimoji="1" lang="ja-JP" altLang="en-US"/>
                    </a:p>
                  </a:txBody>
                  <a:tcPr/>
                </a:tc>
                <a:tc gridSpan="2">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大項目</a:t>
                      </a:r>
                    </a:p>
                  </a:txBody>
                  <a:tcPr marL="1115" marR="1115" marT="11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hMerge="1">
                  <a:txBody>
                    <a:bodyPr/>
                    <a:lstStyle/>
                    <a:p>
                      <a:endParaRPr kumimoji="1" lang="ja-JP" altLang="en-US"/>
                    </a:p>
                  </a:txBody>
                  <a:tcPr/>
                </a:tc>
                <a:tc gridSpan="2">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中項目</a:t>
                      </a:r>
                    </a:p>
                  </a:txBody>
                  <a:tcPr marL="1115" marR="1115" marT="11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hMerge="1">
                  <a:txBody>
                    <a:bodyPr/>
                    <a:lstStyle/>
                    <a:p>
                      <a:endParaRPr kumimoji="1" lang="ja-JP" altLang="en-US"/>
                    </a:p>
                  </a:txBody>
                  <a:tcPr/>
                </a:tc>
                <a:tc gridSpan="2">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想定される支援内容</a:t>
                      </a:r>
                    </a:p>
                  </a:txBody>
                  <a:tcPr marL="1115" marR="1115" marT="11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hMerge="1">
                  <a:txBody>
                    <a:bodyPr/>
                    <a:lstStyle/>
                    <a:p>
                      <a:endParaRPr kumimoji="1" lang="ja-JP" altLang="en-US"/>
                    </a:p>
                  </a:txBody>
                  <a:tcPr/>
                </a:tc>
                <a:tc>
                  <a:txBody>
                    <a:bodyPr/>
                    <a:lstStyle/>
                    <a:p>
                      <a:pPr algn="ctr" fontAlgn="ctr"/>
                      <a:r>
                        <a:rPr lang="ja-JP" altLang="en-US" sz="1000" b="1" i="0" u="none" strike="noStrike">
                          <a:solidFill>
                            <a:srgbClr val="000000"/>
                          </a:solidFill>
                          <a:effectLst/>
                          <a:latin typeface="Meiryo UI" panose="020B0604030504040204" pitchFamily="50" charset="-128"/>
                          <a:ea typeface="Meiryo UI" panose="020B0604030504040204" pitchFamily="50" charset="-128"/>
                        </a:rPr>
                        <a:t>支援の概要、必要性</a:t>
                      </a:r>
                    </a:p>
                  </a:txBody>
                  <a:tcPr marL="1115" marR="1115" marT="11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ja-JP" altLang="en-US" sz="1000" b="1" i="0" u="none" strike="noStrike">
                          <a:solidFill>
                            <a:srgbClr val="000000"/>
                          </a:solidFill>
                          <a:effectLst/>
                          <a:latin typeface="Meiryo UI" panose="020B0604030504040204" pitchFamily="50" charset="-128"/>
                          <a:ea typeface="Meiryo UI" panose="020B0604030504040204" pitchFamily="50" charset="-128"/>
                        </a:rPr>
                        <a:t>主なアセスメント項目</a:t>
                      </a:r>
                      <a:br>
                        <a:rPr lang="ja-JP" altLang="en-US" sz="1000" b="1" i="0" u="none" strike="noStrike">
                          <a:solidFill>
                            <a:srgbClr val="000000"/>
                          </a:solidFill>
                          <a:effectLst/>
                          <a:latin typeface="Meiryo UI" panose="020B0604030504040204" pitchFamily="50" charset="-128"/>
                          <a:ea typeface="Meiryo UI" panose="020B0604030504040204" pitchFamily="50" charset="-128"/>
                        </a:rPr>
                      </a:br>
                      <a:r>
                        <a:rPr lang="en-US" altLang="ja-JP" sz="1000" b="1" i="0" u="none" strike="noStrike">
                          <a:solidFill>
                            <a:srgbClr val="000000"/>
                          </a:solidFill>
                          <a:effectLst/>
                          <a:latin typeface="Meiryo UI" panose="020B0604030504040204" pitchFamily="50" charset="-128"/>
                          <a:ea typeface="Meiryo UI" panose="020B0604030504040204" pitchFamily="50" charset="-128"/>
                        </a:rPr>
                        <a:t>※</a:t>
                      </a:r>
                      <a:r>
                        <a:rPr lang="ja-JP" altLang="en-US" sz="1000" b="1" i="0" u="none" strike="noStrike">
                          <a:solidFill>
                            <a:srgbClr val="000000"/>
                          </a:solidFill>
                          <a:effectLst/>
                          <a:latin typeface="Meiryo UI" panose="020B0604030504040204" pitchFamily="50" charset="-128"/>
                          <a:ea typeface="Meiryo UI" panose="020B0604030504040204" pitchFamily="50" charset="-128"/>
                        </a:rPr>
                        <a:t>内容の詳細や留意点などは本編を参照</a:t>
                      </a:r>
                    </a:p>
                  </a:txBody>
                  <a:tcPr marL="1115" marR="1115" marT="11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ja-JP" altLang="en-US" sz="1000" b="1" i="0" u="none" strike="noStrike">
                          <a:solidFill>
                            <a:srgbClr val="000000"/>
                          </a:solidFill>
                          <a:effectLst/>
                          <a:latin typeface="Meiryo UI" panose="020B0604030504040204" pitchFamily="50" charset="-128"/>
                          <a:ea typeface="Meiryo UI" panose="020B0604030504040204" pitchFamily="50" charset="-128"/>
                        </a:rPr>
                        <a:t>主なモニタリング項目</a:t>
                      </a:r>
                      <a:br>
                        <a:rPr lang="ja-JP" altLang="en-US" sz="1000" b="1" i="0" u="none" strike="noStrike">
                          <a:solidFill>
                            <a:srgbClr val="000000"/>
                          </a:solidFill>
                          <a:effectLst/>
                          <a:latin typeface="Meiryo UI" panose="020B0604030504040204" pitchFamily="50" charset="-128"/>
                          <a:ea typeface="Meiryo UI" panose="020B0604030504040204" pitchFamily="50" charset="-128"/>
                        </a:rPr>
                      </a:br>
                      <a:r>
                        <a:rPr lang="en-US" altLang="ja-JP" sz="1000" b="1" i="0" u="none" strike="noStrike">
                          <a:solidFill>
                            <a:srgbClr val="000000"/>
                          </a:solidFill>
                          <a:effectLst/>
                          <a:latin typeface="Meiryo UI" panose="020B0604030504040204" pitchFamily="50" charset="-128"/>
                          <a:ea typeface="Meiryo UI" panose="020B0604030504040204" pitchFamily="50" charset="-128"/>
                        </a:rPr>
                        <a:t>※</a:t>
                      </a:r>
                      <a:r>
                        <a:rPr lang="ja-JP" altLang="en-US" sz="1000" b="1" i="0" u="none" strike="noStrike">
                          <a:solidFill>
                            <a:srgbClr val="000000"/>
                          </a:solidFill>
                          <a:effectLst/>
                          <a:latin typeface="Meiryo UI" panose="020B0604030504040204" pitchFamily="50" charset="-128"/>
                          <a:ea typeface="Meiryo UI" panose="020B0604030504040204" pitchFamily="50" charset="-128"/>
                        </a:rPr>
                        <a:t>内容の詳細や留意点などは本編を参照</a:t>
                      </a:r>
                    </a:p>
                  </a:txBody>
                  <a:tcPr marL="1115" marR="1115" marT="11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ja-JP" altLang="en-US" sz="1000" b="1" i="0" u="none" strike="noStrike">
                          <a:solidFill>
                            <a:srgbClr val="000000"/>
                          </a:solidFill>
                          <a:effectLst/>
                          <a:latin typeface="Meiryo UI" panose="020B0604030504040204" pitchFamily="50" charset="-128"/>
                          <a:ea typeface="Meiryo UI" panose="020B0604030504040204" pitchFamily="50" charset="-128"/>
                        </a:rPr>
                        <a:t>相談すべき</a:t>
                      </a:r>
                      <a:br>
                        <a:rPr lang="ja-JP" altLang="en-US" sz="1000" b="1" i="0" u="none" strike="noStrike">
                          <a:solidFill>
                            <a:srgbClr val="000000"/>
                          </a:solidFill>
                          <a:effectLst/>
                          <a:latin typeface="Meiryo UI" panose="020B0604030504040204" pitchFamily="50" charset="-128"/>
                          <a:ea typeface="Meiryo UI" panose="020B0604030504040204" pitchFamily="50" charset="-128"/>
                        </a:rPr>
                      </a:br>
                      <a:r>
                        <a:rPr lang="ja-JP" altLang="en-US" sz="1000" b="1" i="0" u="none" strike="noStrike">
                          <a:solidFill>
                            <a:srgbClr val="000000"/>
                          </a:solidFill>
                          <a:effectLst/>
                          <a:latin typeface="Meiryo UI" panose="020B0604030504040204" pitchFamily="50" charset="-128"/>
                          <a:ea typeface="Meiryo UI" panose="020B0604030504040204" pitchFamily="50" charset="-128"/>
                        </a:rPr>
                        <a:t>専門職</a:t>
                      </a:r>
                    </a:p>
                  </a:txBody>
                  <a:tcPr marL="1115" marR="1115" marT="11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178467309"/>
                  </a:ext>
                </a:extLst>
              </a:tr>
              <a:tr h="2287064">
                <a:tc>
                  <a:txBody>
                    <a:bodyPr/>
                    <a:lstStyle/>
                    <a:p>
                      <a:pPr algn="l" fontAlgn="t"/>
                      <a:r>
                        <a:rPr lang="en-US" altLang="ja-JP" sz="1000" b="1" i="0" u="none" strike="noStrike" dirty="0">
                          <a:solidFill>
                            <a:srgbClr val="000000"/>
                          </a:solidFill>
                          <a:effectLst/>
                          <a:latin typeface="Meiryo UI" panose="020B0604030504040204" pitchFamily="50" charset="-128"/>
                          <a:ea typeface="Meiryo UI" panose="020B0604030504040204" pitchFamily="50" charset="-128"/>
                        </a:rPr>
                        <a:t>Ⅱ</a:t>
                      </a:r>
                    </a:p>
                  </a:txBody>
                  <a:tcPr marL="1115" marR="1115" marT="1115" marB="0" vert="eaVert">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rowSpan="2">
                  <a:txBody>
                    <a:bodyPr/>
                    <a:lstStyle/>
                    <a:p>
                      <a:pPr algn="l" fontAlgn="t"/>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これまでの生活の尊重と継続の支援</a:t>
                      </a:r>
                    </a:p>
                    <a:p>
                      <a:pPr algn="l" fontAlgn="t"/>
                      <a:endParaRPr lang="ja-JP" altLang="en-US" sz="1000" b="1" i="0" u="none" strike="noStrike" dirty="0">
                        <a:solidFill>
                          <a:srgbClr val="000000"/>
                        </a:solidFill>
                        <a:effectLst/>
                        <a:latin typeface="Meiryo UI" panose="020B0604030504040204" pitchFamily="50" charset="-128"/>
                        <a:ea typeface="Meiryo UI" panose="020B0604030504040204" pitchFamily="50" charset="-128"/>
                      </a:endParaRPr>
                    </a:p>
                  </a:txBody>
                  <a:tcPr marL="1115" marR="1115" marT="1115" marB="0" vert="eaVert">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altLang="ja-JP" sz="1000" b="1" i="0" u="none" strike="noStrike" dirty="0">
                          <a:solidFill>
                            <a:srgbClr val="000000"/>
                          </a:solidFill>
                          <a:effectLst/>
                          <a:latin typeface="Meiryo UI" panose="020B0604030504040204" pitchFamily="50" charset="-128"/>
                          <a:ea typeface="Meiryo UI" panose="020B0604030504040204" pitchFamily="50" charset="-128"/>
                        </a:rPr>
                        <a:t>Ⅱ-1</a:t>
                      </a:r>
                    </a:p>
                  </a:txBody>
                  <a:tcPr marL="1115" marR="1115" marT="1115" marB="0" vert="eaVert">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rowSpan="2">
                  <a:txBody>
                    <a:bodyPr/>
                    <a:lstStyle/>
                    <a:p>
                      <a:pPr algn="l" fontAlgn="t"/>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予測に基づく心身機能の維持・向上、フレイルや重度化の予防の支援</a:t>
                      </a:r>
                    </a:p>
                  </a:txBody>
                  <a:tcPr marL="1115" marR="1115" marT="1115" marB="0" vert="eaVert">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altLang="ja-JP" sz="1000" b="1" i="0" u="none" strike="noStrike" dirty="0">
                          <a:solidFill>
                            <a:srgbClr val="000000"/>
                          </a:solidFill>
                          <a:effectLst/>
                          <a:latin typeface="Meiryo UI" panose="020B0604030504040204" pitchFamily="50" charset="-128"/>
                          <a:ea typeface="Meiryo UI" panose="020B0604030504040204" pitchFamily="50" charset="-128"/>
                        </a:rPr>
                        <a:t>Ⅱ-1-1</a:t>
                      </a:r>
                    </a:p>
                  </a:txBody>
                  <a:tcPr marL="1115" marR="1115" marT="1115" marB="0" vert="eaVert">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t"/>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水分と栄養を摂ることの支援</a:t>
                      </a:r>
                    </a:p>
                  </a:txBody>
                  <a:tcPr marL="1115" marR="1115" marT="1115" marB="0" vert="eaVert">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rowSpan="2">
                  <a:txBody>
                    <a:bodyPr/>
                    <a:lstStyle/>
                    <a:p>
                      <a:pPr algn="l" fontAlgn="t"/>
                      <a:r>
                        <a:rPr lang="en-US" altLang="ja-JP" sz="1000" b="1" i="0" u="none" strike="noStrike" dirty="0">
                          <a:solidFill>
                            <a:srgbClr val="000000"/>
                          </a:solidFill>
                          <a:effectLst/>
                          <a:latin typeface="Meiryo UI" panose="020B0604030504040204" pitchFamily="50" charset="-128"/>
                          <a:ea typeface="Meiryo UI" panose="020B0604030504040204" pitchFamily="50" charset="-128"/>
                        </a:rPr>
                        <a:t>20</a:t>
                      </a:r>
                    </a:p>
                  </a:txBody>
                  <a:tcPr marL="1115" marR="1115" marT="1115" marB="0" vert="eaVert">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rowSpan="2">
                  <a:txBody>
                    <a:bodyPr/>
                    <a:lstStyle/>
                    <a:p>
                      <a:pPr algn="l" fontAlgn="t"/>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フレイル予防のために必要な食事と栄養の確保の支援</a:t>
                      </a:r>
                    </a:p>
                    <a:p>
                      <a:pPr algn="l" fontAlgn="t"/>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　</a:t>
                      </a:r>
                    </a:p>
                  </a:txBody>
                  <a:tcPr marL="1115" marR="1115" marT="1115" marB="0" vert="eaVert">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rowSpan="2">
                  <a:txBody>
                    <a:bodyPr/>
                    <a:lstStyle/>
                    <a:p>
                      <a:pPr algn="l" fontAlgn="t"/>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高齢者は代謝機能の変化によって、水や電解質のバランスを保つ調整能力の低下や、細胞内の水分量の低下がみられる。そのため、高齢者は水分のバランスを崩して脱水状態を起こしやすい状態にある。一方で、排尿回数を減らすために、水分を控える傾向がみられたり、のどの渇きの認識が遅れる等、身体が必要とする水分の補給が難しくなる場合があり、水分補給に留意が必要である。</a:t>
                      </a:r>
                    </a:p>
                    <a:p>
                      <a:pPr algn="l" fontAlgn="t"/>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・また、食事は身体に必要な栄養を補い、健康な身体を維持するために必要である。栄養改善は、疾患の予防、悪化防止、リハビリを行うための基礎体力づくりにもつながるため重要である。</a:t>
                      </a:r>
                    </a:p>
                    <a:p>
                      <a:pPr algn="l" fontAlgn="t"/>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・本人や家族の日常的な食生活や飲み物の摂取状況、排泄や発汗によって失われる水分量を把握し、必要な水分や栄養を確保できているかを把握できる体制を整える。</a:t>
                      </a:r>
                    </a:p>
                    <a:p>
                      <a:pPr algn="l" fontAlgn="t"/>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必要な水分を確保できるような支援を確保する。また、食事については食事の内容だけでなく、本人の状況に合わせた食べやすい食形態や食事を摂る環境を整備するとともに、本人の好み等も考慮して食欲を高める工夫にも配慮されるよう支援体制を整える。</a:t>
                      </a:r>
                    </a:p>
                  </a:txBody>
                  <a:tcPr marL="1115" marR="1115" marT="11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l" fontAlgn="t"/>
                      <a:r>
                        <a:rPr lang="ja-JP" altLang="en-US" sz="950" b="0" i="0" u="none" strike="noStrike" dirty="0">
                          <a:solidFill>
                            <a:srgbClr val="000000"/>
                          </a:solidFill>
                          <a:effectLst/>
                          <a:latin typeface="Meiryo UI" panose="020B0604030504040204" pitchFamily="50" charset="-128"/>
                          <a:ea typeface="Meiryo UI" panose="020B0604030504040204" pitchFamily="50" charset="-128"/>
                        </a:rPr>
                        <a:t>・食事の摂取に関する失敗のエピソード</a:t>
                      </a:r>
                    </a:p>
                    <a:p>
                      <a:pPr algn="l" fontAlgn="t"/>
                      <a:r>
                        <a:rPr lang="ja-JP" altLang="en-US" sz="950" b="0" i="0" u="none" strike="noStrike" dirty="0">
                          <a:solidFill>
                            <a:srgbClr val="000000"/>
                          </a:solidFill>
                          <a:effectLst/>
                          <a:latin typeface="Meiryo UI" panose="020B0604030504040204" pitchFamily="50" charset="-128"/>
                          <a:ea typeface="Meiryo UI" panose="020B0604030504040204" pitchFamily="50" charset="-128"/>
                        </a:rPr>
                        <a:t>・必要な栄養量、栄養素に対する本人・家族等の理解度</a:t>
                      </a:r>
                    </a:p>
                    <a:p>
                      <a:pPr algn="l" fontAlgn="t"/>
                      <a:r>
                        <a:rPr lang="ja-JP" altLang="en-US" sz="950" b="0" i="0" u="none" strike="noStrike" dirty="0">
                          <a:solidFill>
                            <a:srgbClr val="000000"/>
                          </a:solidFill>
                          <a:effectLst/>
                          <a:latin typeface="Meiryo UI" panose="020B0604030504040204" pitchFamily="50" charset="-128"/>
                          <a:ea typeface="Meiryo UI" panose="020B0604030504040204" pitchFamily="50" charset="-128"/>
                        </a:rPr>
                        <a:t>・咬合の状況、義歯等の状況（利用有無、汚れや破損の有無など）</a:t>
                      </a:r>
                    </a:p>
                    <a:p>
                      <a:pPr algn="l" fontAlgn="t"/>
                      <a:r>
                        <a:rPr lang="ja-JP" altLang="en-US" sz="950" b="0" i="0" u="none" strike="noStrike" dirty="0">
                          <a:solidFill>
                            <a:srgbClr val="000000"/>
                          </a:solidFill>
                          <a:effectLst/>
                          <a:latin typeface="Meiryo UI" panose="020B0604030504040204" pitchFamily="50" charset="-128"/>
                          <a:ea typeface="Meiryo UI" panose="020B0604030504040204" pitchFamily="50" charset="-128"/>
                        </a:rPr>
                        <a:t>・口腔機能（摂食嚥下機能、発話発声機能、味覚など）の状況</a:t>
                      </a:r>
                    </a:p>
                    <a:p>
                      <a:pPr algn="l" fontAlgn="t"/>
                      <a:r>
                        <a:rPr lang="ja-JP" altLang="en-US" sz="950" b="0" i="0" u="none" strike="noStrike" dirty="0">
                          <a:solidFill>
                            <a:srgbClr val="000000"/>
                          </a:solidFill>
                          <a:effectLst/>
                          <a:latin typeface="Meiryo UI" panose="020B0604030504040204" pitchFamily="50" charset="-128"/>
                          <a:ea typeface="Meiryo UI" panose="020B0604030504040204" pitchFamily="50" charset="-128"/>
                        </a:rPr>
                        <a:t>・本人及び同居家族等の生活リズム（特に食事のタイミング）</a:t>
                      </a:r>
                    </a:p>
                    <a:p>
                      <a:pPr algn="l" fontAlgn="t"/>
                      <a:r>
                        <a:rPr lang="ja-JP" altLang="en-US" sz="950" b="0" i="0" u="none" strike="noStrike" dirty="0">
                          <a:solidFill>
                            <a:srgbClr val="000000"/>
                          </a:solidFill>
                          <a:effectLst/>
                          <a:latin typeface="Meiryo UI" panose="020B0604030504040204" pitchFamily="50" charset="-128"/>
                          <a:ea typeface="Meiryo UI" panose="020B0604030504040204" pitchFamily="50" charset="-128"/>
                        </a:rPr>
                        <a:t>・日常的な食事の摂取の状況（食事回数、食事量、食べ残しの有無、間食の有無など）</a:t>
                      </a:r>
                    </a:p>
                    <a:p>
                      <a:pPr algn="l" fontAlgn="t"/>
                      <a:r>
                        <a:rPr lang="ja-JP" altLang="en-US" sz="950" b="0" i="0" u="none" strike="noStrike" dirty="0">
                          <a:solidFill>
                            <a:srgbClr val="000000"/>
                          </a:solidFill>
                          <a:effectLst/>
                          <a:latin typeface="Meiryo UI" panose="020B0604030504040204" pitchFamily="50" charset="-128"/>
                          <a:ea typeface="Meiryo UI" panose="020B0604030504040204" pitchFamily="50" charset="-128"/>
                        </a:rPr>
                        <a:t>・本人の食の好みやこだわり、偏食の状況など</a:t>
                      </a:r>
                    </a:p>
                    <a:p>
                      <a:pPr algn="l" fontAlgn="t"/>
                      <a:r>
                        <a:rPr lang="ja-JP" altLang="en-US" sz="950" b="0" i="0" u="none" strike="noStrike" dirty="0">
                          <a:solidFill>
                            <a:srgbClr val="000000"/>
                          </a:solidFill>
                          <a:effectLst/>
                          <a:latin typeface="Meiryo UI" panose="020B0604030504040204" pitchFamily="50" charset="-128"/>
                          <a:ea typeface="Meiryo UI" panose="020B0604030504040204" pitchFamily="50" charset="-128"/>
                        </a:rPr>
                        <a:t>・食事の際の本人の様子（食べる速度がいつもと違う、食事中にむせる、飲み込んだときに声がかすれる、飲み込むときに痛みがある、食べものがよくのどに詰まる、のどがゴロゴロ鳴るなど）</a:t>
                      </a:r>
                    </a:p>
                    <a:p>
                      <a:pPr algn="l" fontAlgn="t"/>
                      <a:r>
                        <a:rPr lang="ja-JP" altLang="en-US" sz="950" b="0" i="0" u="none" strike="noStrike" dirty="0">
                          <a:solidFill>
                            <a:srgbClr val="000000"/>
                          </a:solidFill>
                          <a:effectLst/>
                          <a:latin typeface="Meiryo UI" panose="020B0604030504040204" pitchFamily="50" charset="-128"/>
                          <a:ea typeface="Meiryo UI" panose="020B0604030504040204" pitchFamily="50" charset="-128"/>
                        </a:rPr>
                        <a:t>・食欲の状況</a:t>
                      </a:r>
                    </a:p>
                    <a:p>
                      <a:pPr algn="l" fontAlgn="t"/>
                      <a:r>
                        <a:rPr lang="ja-JP" altLang="en-US" sz="950" b="0" i="0" u="none" strike="noStrike" dirty="0">
                          <a:solidFill>
                            <a:srgbClr val="000000"/>
                          </a:solidFill>
                          <a:effectLst/>
                          <a:latin typeface="Meiryo UI" panose="020B0604030504040204" pitchFamily="50" charset="-128"/>
                          <a:ea typeface="Meiryo UI" panose="020B0604030504040204" pitchFamily="50" charset="-128"/>
                        </a:rPr>
                        <a:t>・食事の内容（種類、形態、量、内容など）</a:t>
                      </a:r>
                    </a:p>
                    <a:p>
                      <a:pPr algn="l" fontAlgn="t"/>
                      <a:r>
                        <a:rPr lang="ja-JP" altLang="en-US" sz="950" b="0" i="0" u="none" strike="noStrike" dirty="0">
                          <a:solidFill>
                            <a:srgbClr val="000000"/>
                          </a:solidFill>
                          <a:effectLst/>
                          <a:latin typeface="Meiryo UI" panose="020B0604030504040204" pitchFamily="50" charset="-128"/>
                          <a:ea typeface="Meiryo UI" panose="020B0604030504040204" pitchFamily="50" charset="-128"/>
                        </a:rPr>
                        <a:t>・食事から摂取している水分や栄養（水分の不足、カロリーやたんぱく質の不足など）</a:t>
                      </a:r>
                    </a:p>
                    <a:p>
                      <a:pPr algn="l" fontAlgn="t"/>
                      <a:r>
                        <a:rPr lang="ja-JP" altLang="en-US" sz="950" b="0" i="0" u="none" strike="noStrike" dirty="0">
                          <a:solidFill>
                            <a:srgbClr val="000000"/>
                          </a:solidFill>
                          <a:effectLst/>
                          <a:latin typeface="Meiryo UI" panose="020B0604030504040204" pitchFamily="50" charset="-128"/>
                          <a:ea typeface="Meiryo UI" panose="020B0604030504040204" pitchFamily="50" charset="-128"/>
                        </a:rPr>
                        <a:t>・食事をとっている場所・環境（ベッドか机か、椅子や机の高さなど）</a:t>
                      </a:r>
                    </a:p>
                    <a:p>
                      <a:pPr algn="l" fontAlgn="t"/>
                      <a:r>
                        <a:rPr lang="ja-JP" altLang="en-US" sz="950" b="0" i="0" u="none" strike="noStrike" dirty="0">
                          <a:solidFill>
                            <a:srgbClr val="000000"/>
                          </a:solidFill>
                          <a:effectLst/>
                          <a:latin typeface="Meiryo UI" panose="020B0604030504040204" pitchFamily="50" charset="-128"/>
                          <a:ea typeface="Meiryo UI" panose="020B0604030504040204" pitchFamily="50" charset="-128"/>
                        </a:rPr>
                        <a:t>・食事の調理者（外食や配食や惣菜なのか、介護者が調理しているのか、購入先など）</a:t>
                      </a:r>
                    </a:p>
                    <a:p>
                      <a:pPr algn="l" fontAlgn="t"/>
                      <a:r>
                        <a:rPr lang="ja-JP" altLang="en-US" sz="950" b="0" i="0" u="none" strike="noStrike" dirty="0">
                          <a:solidFill>
                            <a:srgbClr val="000000"/>
                          </a:solidFill>
                          <a:effectLst/>
                          <a:latin typeface="Meiryo UI" panose="020B0604030504040204" pitchFamily="50" charset="-128"/>
                          <a:ea typeface="Meiryo UI" panose="020B0604030504040204" pitchFamily="50" charset="-128"/>
                        </a:rPr>
                        <a:t>・排泄リズム（頻度、回数、タイミング、内容など）</a:t>
                      </a:r>
                    </a:p>
                    <a:p>
                      <a:pPr algn="l" fontAlgn="t"/>
                      <a:r>
                        <a:rPr lang="ja-JP" altLang="en-US" sz="950" b="0" i="0" u="none" strike="noStrike" dirty="0">
                          <a:solidFill>
                            <a:srgbClr val="000000"/>
                          </a:solidFill>
                          <a:effectLst/>
                          <a:latin typeface="Meiryo UI" panose="020B0604030504040204" pitchFamily="50" charset="-128"/>
                          <a:ea typeface="Meiryo UI" panose="020B0604030504040204" pitchFamily="50" charset="-128"/>
                        </a:rPr>
                        <a:t>・排泄内容（便秘や下痢といった状況の有無、日常の排泄内容との違いなど）</a:t>
                      </a:r>
                    </a:p>
                    <a:p>
                      <a:pPr algn="l" fontAlgn="t"/>
                      <a:r>
                        <a:rPr lang="ja-JP" altLang="en-US" sz="950" b="0" i="0" u="none" strike="noStrike" dirty="0">
                          <a:solidFill>
                            <a:srgbClr val="000000"/>
                          </a:solidFill>
                          <a:effectLst/>
                          <a:latin typeface="Meiryo UI" panose="020B0604030504040204" pitchFamily="50" charset="-128"/>
                          <a:ea typeface="Meiryo UI" panose="020B0604030504040204" pitchFamily="50" charset="-128"/>
                        </a:rPr>
                        <a:t>・食事に関する医師からの指示・指導の有無、指導の内容（食事内容や食事のとり方に関する留意点など）</a:t>
                      </a:r>
                    </a:p>
                    <a:p>
                      <a:pPr algn="l" fontAlgn="t"/>
                      <a:r>
                        <a:rPr lang="ja-JP" altLang="en-US" sz="950" b="0" i="0" u="none" strike="noStrike" dirty="0">
                          <a:solidFill>
                            <a:srgbClr val="000000"/>
                          </a:solidFill>
                          <a:effectLst/>
                          <a:latin typeface="Meiryo UI" panose="020B0604030504040204" pitchFamily="50" charset="-128"/>
                          <a:ea typeface="Meiryo UI" panose="020B0604030504040204" pitchFamily="50" charset="-128"/>
                        </a:rPr>
                        <a:t>・本人の特徴（身長・性別・年齢、活動量等）を踏まえた必要な栄養量・栄養素の把握</a:t>
                      </a:r>
                    </a:p>
                    <a:p>
                      <a:pPr algn="l" fontAlgn="t"/>
                      <a:r>
                        <a:rPr lang="ja-JP" altLang="en-US" sz="950" b="0" i="0" u="none" strike="noStrike" dirty="0">
                          <a:solidFill>
                            <a:srgbClr val="000000"/>
                          </a:solidFill>
                          <a:effectLst/>
                          <a:latin typeface="Meiryo UI" panose="020B0604030504040204" pitchFamily="50" charset="-128"/>
                          <a:ea typeface="Meiryo UI" panose="020B0604030504040204" pitchFamily="50" charset="-128"/>
                        </a:rPr>
                        <a:t>・居室等の環境で、失われる水分量の予測</a:t>
                      </a:r>
                    </a:p>
                    <a:p>
                      <a:pPr algn="l" fontAlgn="t"/>
                      <a:r>
                        <a:rPr lang="ja-JP" altLang="en-US" sz="950" b="0" i="0" u="none" strike="noStrike" dirty="0">
                          <a:solidFill>
                            <a:srgbClr val="000000"/>
                          </a:solidFill>
                          <a:effectLst/>
                          <a:latin typeface="Meiryo UI" panose="020B0604030504040204" pitchFamily="50" charset="-128"/>
                          <a:ea typeface="Meiryo UI" panose="020B0604030504040204" pitchFamily="50" charset="-128"/>
                        </a:rPr>
                        <a:t>・口腔ケアの状況（自立の程度、実施する人は誰か、実施方法、回数・頻度、タイミングなど）</a:t>
                      </a:r>
                    </a:p>
                    <a:p>
                      <a:pPr algn="l" fontAlgn="t"/>
                      <a:r>
                        <a:rPr lang="ja-JP" altLang="en-US" sz="950" b="0" i="0" u="none" strike="noStrike" dirty="0">
                          <a:solidFill>
                            <a:srgbClr val="000000"/>
                          </a:solidFill>
                          <a:effectLst/>
                          <a:latin typeface="Meiryo UI" panose="020B0604030504040204" pitchFamily="50" charset="-128"/>
                          <a:ea typeface="Meiryo UI" panose="020B0604030504040204" pitchFamily="50" charset="-128"/>
                        </a:rPr>
                        <a:t>・日常的な体重管理の状況及び支援の体制（本人を含む体重の管理体制、管理方法、体重の推移（急激な増減がないか）、支援の必要性、支援者は誰かなど）</a:t>
                      </a:r>
                    </a:p>
                  </a:txBody>
                  <a:tcPr marL="1115" marR="1115" marT="11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l" fontAlgn="t"/>
                      <a:r>
                        <a:rPr lang="ja-JP" altLang="en-US" sz="950" b="0" i="0" u="none" strike="noStrike" dirty="0">
                          <a:solidFill>
                            <a:srgbClr val="000000"/>
                          </a:solidFill>
                          <a:effectLst/>
                          <a:latin typeface="Meiryo UI" panose="020B0604030504040204" pitchFamily="50" charset="-128"/>
                          <a:ea typeface="Meiryo UI" panose="020B0604030504040204" pitchFamily="50" charset="-128"/>
                        </a:rPr>
                        <a:t>・食事の摂取に関する失敗のエピソード</a:t>
                      </a:r>
                    </a:p>
                    <a:p>
                      <a:pPr algn="l" fontAlgn="t"/>
                      <a:r>
                        <a:rPr lang="ja-JP" altLang="en-US" sz="950" b="0" i="0" u="none" strike="noStrike" dirty="0">
                          <a:solidFill>
                            <a:srgbClr val="000000"/>
                          </a:solidFill>
                          <a:effectLst/>
                          <a:latin typeface="Meiryo UI" panose="020B0604030504040204" pitchFamily="50" charset="-128"/>
                          <a:ea typeface="Meiryo UI" panose="020B0604030504040204" pitchFamily="50" charset="-128"/>
                        </a:rPr>
                        <a:t>・必要な栄養量、栄養素に対する本人・家族等の理解度</a:t>
                      </a:r>
                    </a:p>
                    <a:p>
                      <a:pPr algn="l" fontAlgn="t"/>
                      <a:r>
                        <a:rPr lang="ja-JP" altLang="en-US" sz="950" b="0" i="0" u="none" strike="noStrike" dirty="0">
                          <a:solidFill>
                            <a:srgbClr val="000000"/>
                          </a:solidFill>
                          <a:effectLst/>
                          <a:latin typeface="Meiryo UI" panose="020B0604030504040204" pitchFamily="50" charset="-128"/>
                          <a:ea typeface="Meiryo UI" panose="020B0604030504040204" pitchFamily="50" charset="-128"/>
                        </a:rPr>
                        <a:t>・咬合の状況、義歯等の状況（利用有無、汚れや破損の有無など）</a:t>
                      </a:r>
                    </a:p>
                    <a:p>
                      <a:pPr algn="l" fontAlgn="t"/>
                      <a:r>
                        <a:rPr lang="ja-JP" altLang="en-US" sz="950" b="0" i="0" u="none" strike="noStrike" dirty="0">
                          <a:solidFill>
                            <a:srgbClr val="000000"/>
                          </a:solidFill>
                          <a:effectLst/>
                          <a:latin typeface="Meiryo UI" panose="020B0604030504040204" pitchFamily="50" charset="-128"/>
                          <a:ea typeface="Meiryo UI" panose="020B0604030504040204" pitchFamily="50" charset="-128"/>
                        </a:rPr>
                        <a:t>・口腔機能（摂食嚥下機能、発話発声機能、味覚など）の状況</a:t>
                      </a:r>
                    </a:p>
                    <a:p>
                      <a:pPr algn="l" fontAlgn="t"/>
                      <a:r>
                        <a:rPr lang="ja-JP" altLang="en-US" sz="950" b="0" i="0" u="none" strike="noStrike" dirty="0">
                          <a:solidFill>
                            <a:srgbClr val="000000"/>
                          </a:solidFill>
                          <a:effectLst/>
                          <a:latin typeface="Meiryo UI" panose="020B0604030504040204" pitchFamily="50" charset="-128"/>
                          <a:ea typeface="Meiryo UI" panose="020B0604030504040204" pitchFamily="50" charset="-128"/>
                        </a:rPr>
                        <a:t>・本人及び同居家族等の生活リズム（特に食事のタイミング）</a:t>
                      </a:r>
                    </a:p>
                    <a:p>
                      <a:pPr algn="l" fontAlgn="t"/>
                      <a:r>
                        <a:rPr lang="ja-JP" altLang="en-US" sz="950" b="0" i="0" u="none" strike="noStrike" dirty="0">
                          <a:solidFill>
                            <a:srgbClr val="000000"/>
                          </a:solidFill>
                          <a:effectLst/>
                          <a:latin typeface="Meiryo UI" panose="020B0604030504040204" pitchFamily="50" charset="-128"/>
                          <a:ea typeface="Meiryo UI" panose="020B0604030504040204" pitchFamily="50" charset="-128"/>
                        </a:rPr>
                        <a:t>・日常的な食事の摂取の状況（食事回数、食事量、食べ残しの有無、間食の有無など）</a:t>
                      </a:r>
                    </a:p>
                    <a:p>
                      <a:pPr algn="l" fontAlgn="t"/>
                      <a:r>
                        <a:rPr lang="ja-JP" altLang="en-US" sz="950" b="0" i="0" u="none" strike="noStrike" dirty="0">
                          <a:solidFill>
                            <a:srgbClr val="000000"/>
                          </a:solidFill>
                          <a:effectLst/>
                          <a:latin typeface="Meiryo UI" panose="020B0604030504040204" pitchFamily="50" charset="-128"/>
                          <a:ea typeface="Meiryo UI" panose="020B0604030504040204" pitchFamily="50" charset="-128"/>
                        </a:rPr>
                        <a:t>・本人の食の好みやこだわり、偏食の状況など</a:t>
                      </a:r>
                    </a:p>
                    <a:p>
                      <a:pPr algn="l" fontAlgn="t"/>
                      <a:r>
                        <a:rPr lang="ja-JP" altLang="en-US" sz="950" b="0" i="0" u="none" strike="noStrike" dirty="0">
                          <a:solidFill>
                            <a:srgbClr val="000000"/>
                          </a:solidFill>
                          <a:effectLst/>
                          <a:latin typeface="Meiryo UI" panose="020B0604030504040204" pitchFamily="50" charset="-128"/>
                          <a:ea typeface="Meiryo UI" panose="020B0604030504040204" pitchFamily="50" charset="-128"/>
                        </a:rPr>
                        <a:t>・食事の際の本人の様子（食べる速度がいつもと違う、食事中にむせる、飲み込んだときに声がかすれる、飲み込むときに痛みがある、食べものがよくのどに詰まる、のどがゴロゴロ鳴るなど）</a:t>
                      </a:r>
                    </a:p>
                    <a:p>
                      <a:pPr algn="l" fontAlgn="t"/>
                      <a:r>
                        <a:rPr lang="ja-JP" altLang="en-US" sz="950" b="0" i="0" u="none" strike="noStrike" dirty="0">
                          <a:solidFill>
                            <a:srgbClr val="000000"/>
                          </a:solidFill>
                          <a:effectLst/>
                          <a:latin typeface="Meiryo UI" panose="020B0604030504040204" pitchFamily="50" charset="-128"/>
                          <a:ea typeface="Meiryo UI" panose="020B0604030504040204" pitchFamily="50" charset="-128"/>
                        </a:rPr>
                        <a:t>・食欲の状況</a:t>
                      </a:r>
                    </a:p>
                    <a:p>
                      <a:pPr algn="l" fontAlgn="t"/>
                      <a:r>
                        <a:rPr lang="ja-JP" altLang="en-US" sz="950" b="0" i="0" u="none" strike="noStrike" dirty="0">
                          <a:solidFill>
                            <a:srgbClr val="000000"/>
                          </a:solidFill>
                          <a:effectLst/>
                          <a:latin typeface="Meiryo UI" panose="020B0604030504040204" pitchFamily="50" charset="-128"/>
                          <a:ea typeface="Meiryo UI" panose="020B0604030504040204" pitchFamily="50" charset="-128"/>
                        </a:rPr>
                        <a:t>・食事の内容（種類、形態、量、内容など）</a:t>
                      </a:r>
                    </a:p>
                    <a:p>
                      <a:pPr algn="l" fontAlgn="t"/>
                      <a:r>
                        <a:rPr lang="ja-JP" altLang="en-US" sz="950" b="0" i="0" u="none" strike="noStrike" dirty="0">
                          <a:solidFill>
                            <a:srgbClr val="000000"/>
                          </a:solidFill>
                          <a:effectLst/>
                          <a:latin typeface="Meiryo UI" panose="020B0604030504040204" pitchFamily="50" charset="-128"/>
                          <a:ea typeface="Meiryo UI" panose="020B0604030504040204" pitchFamily="50" charset="-128"/>
                        </a:rPr>
                        <a:t>・食事から摂取している水分や栄養（水分の不足、カロリーやたんぱく質の不足など）</a:t>
                      </a:r>
                    </a:p>
                    <a:p>
                      <a:pPr algn="l" fontAlgn="t"/>
                      <a:r>
                        <a:rPr lang="ja-JP" altLang="en-US" sz="950" b="0" i="0" u="none" strike="noStrike" dirty="0">
                          <a:solidFill>
                            <a:srgbClr val="000000"/>
                          </a:solidFill>
                          <a:effectLst/>
                          <a:latin typeface="Meiryo UI" panose="020B0604030504040204" pitchFamily="50" charset="-128"/>
                          <a:ea typeface="Meiryo UI" panose="020B0604030504040204" pitchFamily="50" charset="-128"/>
                        </a:rPr>
                        <a:t>・食事をとっている場所・環境（ベッドか机か、椅子や机の高さなど）</a:t>
                      </a:r>
                    </a:p>
                    <a:p>
                      <a:pPr algn="l" fontAlgn="t"/>
                      <a:r>
                        <a:rPr lang="ja-JP" altLang="en-US" sz="950" b="0" i="0" u="none" strike="noStrike" dirty="0">
                          <a:solidFill>
                            <a:srgbClr val="000000"/>
                          </a:solidFill>
                          <a:effectLst/>
                          <a:latin typeface="Meiryo UI" panose="020B0604030504040204" pitchFamily="50" charset="-128"/>
                          <a:ea typeface="Meiryo UI" panose="020B0604030504040204" pitchFamily="50" charset="-128"/>
                        </a:rPr>
                        <a:t>・食事の調理者（外食や配食や惣菜なのか、介護者が調理しているのか、購入先など）</a:t>
                      </a:r>
                    </a:p>
                    <a:p>
                      <a:pPr algn="l" fontAlgn="t"/>
                      <a:r>
                        <a:rPr lang="ja-JP" altLang="en-US" sz="950" b="0" i="0" u="none" strike="noStrike" dirty="0">
                          <a:solidFill>
                            <a:srgbClr val="000000"/>
                          </a:solidFill>
                          <a:effectLst/>
                          <a:latin typeface="Meiryo UI" panose="020B0604030504040204" pitchFamily="50" charset="-128"/>
                          <a:ea typeface="Meiryo UI" panose="020B0604030504040204" pitchFamily="50" charset="-128"/>
                        </a:rPr>
                        <a:t>・排泄リズム（頻度、回数、タイミング、内容など）</a:t>
                      </a:r>
                    </a:p>
                    <a:p>
                      <a:pPr algn="l" fontAlgn="t"/>
                      <a:r>
                        <a:rPr lang="ja-JP" altLang="en-US" sz="950" b="0" i="0" u="none" strike="noStrike" dirty="0">
                          <a:solidFill>
                            <a:srgbClr val="000000"/>
                          </a:solidFill>
                          <a:effectLst/>
                          <a:latin typeface="Meiryo UI" panose="020B0604030504040204" pitchFamily="50" charset="-128"/>
                          <a:ea typeface="Meiryo UI" panose="020B0604030504040204" pitchFamily="50" charset="-128"/>
                        </a:rPr>
                        <a:t>・排泄内容（便秘や下痢といった状況の有無、日常の排泄内容との違いなど）</a:t>
                      </a:r>
                    </a:p>
                    <a:p>
                      <a:pPr algn="l" fontAlgn="t"/>
                      <a:r>
                        <a:rPr lang="ja-JP" altLang="en-US" sz="950" b="0" i="0" u="none" strike="noStrike" dirty="0">
                          <a:solidFill>
                            <a:srgbClr val="000000"/>
                          </a:solidFill>
                          <a:effectLst/>
                          <a:latin typeface="Meiryo UI" panose="020B0604030504040204" pitchFamily="50" charset="-128"/>
                          <a:ea typeface="Meiryo UI" panose="020B0604030504040204" pitchFamily="50" charset="-128"/>
                        </a:rPr>
                        <a:t>・食事に関する医師からの指示・指導の有無、指導の内容（食事内容や食事のとり方に関する留意点など）</a:t>
                      </a:r>
                    </a:p>
                    <a:p>
                      <a:pPr algn="l" fontAlgn="t"/>
                      <a:r>
                        <a:rPr lang="ja-JP" altLang="en-US" sz="950" b="0" i="0" u="none" strike="noStrike" dirty="0">
                          <a:solidFill>
                            <a:srgbClr val="000000"/>
                          </a:solidFill>
                          <a:effectLst/>
                          <a:latin typeface="Meiryo UI" panose="020B0604030504040204" pitchFamily="50" charset="-128"/>
                          <a:ea typeface="Meiryo UI" panose="020B0604030504040204" pitchFamily="50" charset="-128"/>
                        </a:rPr>
                        <a:t>・本人の特徴（身長・性別・年齢、活動量等）を踏まえた必要な栄養量・栄養素の把握</a:t>
                      </a:r>
                    </a:p>
                    <a:p>
                      <a:pPr algn="l" fontAlgn="t"/>
                      <a:r>
                        <a:rPr lang="ja-JP" altLang="en-US" sz="950" b="0" i="0" u="none" strike="noStrike" dirty="0">
                          <a:solidFill>
                            <a:srgbClr val="000000"/>
                          </a:solidFill>
                          <a:effectLst/>
                          <a:latin typeface="Meiryo UI" panose="020B0604030504040204" pitchFamily="50" charset="-128"/>
                          <a:ea typeface="Meiryo UI" panose="020B0604030504040204" pitchFamily="50" charset="-128"/>
                        </a:rPr>
                        <a:t>・居室等の環境で、失われる水分量の予測</a:t>
                      </a:r>
                    </a:p>
                    <a:p>
                      <a:pPr algn="l" fontAlgn="t"/>
                      <a:r>
                        <a:rPr lang="ja-JP" altLang="en-US" sz="950" b="0" i="0" u="none" strike="noStrike" dirty="0">
                          <a:solidFill>
                            <a:srgbClr val="000000"/>
                          </a:solidFill>
                          <a:effectLst/>
                          <a:latin typeface="Meiryo UI" panose="020B0604030504040204" pitchFamily="50" charset="-128"/>
                          <a:ea typeface="Meiryo UI" panose="020B0604030504040204" pitchFamily="50" charset="-128"/>
                        </a:rPr>
                        <a:t>・口腔ケアの状況（自立の程度、実施する人は誰か、実施方法、回数・頻度、タイミングなど）</a:t>
                      </a:r>
                    </a:p>
                    <a:p>
                      <a:pPr algn="l" fontAlgn="t"/>
                      <a:r>
                        <a:rPr lang="ja-JP" altLang="en-US" sz="950" b="0" i="0" u="none" strike="noStrike" dirty="0">
                          <a:solidFill>
                            <a:srgbClr val="000000"/>
                          </a:solidFill>
                          <a:effectLst/>
                          <a:latin typeface="Meiryo UI" panose="020B0604030504040204" pitchFamily="50" charset="-128"/>
                          <a:ea typeface="Meiryo UI" panose="020B0604030504040204" pitchFamily="50" charset="-128"/>
                        </a:rPr>
                        <a:t>・日常的な体重管理の状況及び支援の体制（本人を含む体重の管理体制、管理方法、体重の推移（急激な増減がないか）、支援の必要性、支援者は誰かなど）</a:t>
                      </a:r>
                    </a:p>
                  </a:txBody>
                  <a:tcPr marL="1115" marR="1115" marT="11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l" fontAlgn="t"/>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医師、歯科医師、看護師、薬剤師、</a:t>
                      </a:r>
                      <a:r>
                        <a:rPr lang="en-US" altLang="zh-TW" sz="1000" b="0" i="0" u="none" strike="noStrike" dirty="0">
                          <a:solidFill>
                            <a:srgbClr val="000000"/>
                          </a:solidFill>
                          <a:effectLst/>
                          <a:latin typeface="Meiryo UI" panose="020B0604030504040204" pitchFamily="50" charset="-128"/>
                          <a:ea typeface="Meiryo UI" panose="020B0604030504040204" pitchFamily="50" charset="-128"/>
                        </a:rPr>
                        <a:t>PT/OT/ST</a:t>
                      </a: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、歯科衛生士、管理栄養士、介護職</a:t>
                      </a:r>
                    </a:p>
                  </a:txBody>
                  <a:tcPr marL="1115" marR="1115" marT="111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7371310"/>
                  </a:ext>
                </a:extLst>
              </a:tr>
              <a:tr h="2854752">
                <a:tc>
                  <a:txBody>
                    <a:bodyPr/>
                    <a:lstStyle/>
                    <a:p>
                      <a:pPr algn="r" fontAlgn="t"/>
                      <a:r>
                        <a:rPr lang="ja-JP" altLang="en-US" sz="1000" b="1" i="0" u="none" strike="noStrike">
                          <a:solidFill>
                            <a:srgbClr val="000000"/>
                          </a:solidFill>
                          <a:effectLst/>
                          <a:latin typeface="Meiryo UI" panose="020B0604030504040204" pitchFamily="50" charset="-128"/>
                          <a:ea typeface="Meiryo UI" panose="020B0604030504040204" pitchFamily="50" charset="-128"/>
                        </a:rPr>
                        <a:t>　</a:t>
                      </a:r>
                    </a:p>
                  </a:txBody>
                  <a:tcPr marL="1115" marR="1115" marT="1115" marB="0">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vMerge="1">
                  <a:txBody>
                    <a:bodyPr/>
                    <a:lstStyle/>
                    <a:p>
                      <a:pPr algn="l" fontAlgn="t"/>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1115" marR="1115" marT="1115"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endParaRPr lang="ja-JP" altLang="en-US" sz="1000" b="1" i="0" u="none" strike="noStrike" dirty="0">
                        <a:solidFill>
                          <a:srgbClr val="000000"/>
                        </a:solidFill>
                        <a:effectLst/>
                        <a:latin typeface="Meiryo UI" panose="020B0604030504040204" pitchFamily="50" charset="-128"/>
                        <a:ea typeface="Meiryo UI" panose="020B0604030504040204" pitchFamily="50" charset="-128"/>
                      </a:endParaRPr>
                    </a:p>
                  </a:txBody>
                  <a:tcPr marL="1115" marR="1115" marT="1115" marB="0">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vMerge="1">
                  <a:txBody>
                    <a:bodyPr/>
                    <a:lstStyle/>
                    <a:p>
                      <a:pPr algn="l" fontAlgn="t"/>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1115" marR="1115" marT="1115"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　</a:t>
                      </a:r>
                    </a:p>
                  </a:txBody>
                  <a:tcPr marL="1115" marR="1115" marT="1115" marB="0">
                    <a:lnL w="635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l" fontAlgn="t"/>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　</a:t>
                      </a:r>
                    </a:p>
                  </a:txBody>
                  <a:tcPr marL="1115" marR="1115" marT="1115" marB="0">
                    <a:lnL>
                      <a:noFill/>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pPr algn="l" fontAlgn="t"/>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1115" marR="1115" marT="1115" marB="0">
                    <a:lnL>
                      <a:noFill/>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CC"/>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802906"/>
                  </a:ext>
                </a:extLst>
              </a:tr>
            </a:tbl>
          </a:graphicData>
        </a:graphic>
      </p:graphicFrame>
      <p:sp>
        <p:nvSpPr>
          <p:cNvPr id="6" name="テキスト プレースホルダー 5">
            <a:extLst>
              <a:ext uri="{FF2B5EF4-FFF2-40B4-BE49-F238E27FC236}">
                <a16:creationId xmlns:a16="http://schemas.microsoft.com/office/drawing/2014/main" id="{363E8449-BA0C-4954-B488-4999B6E6913C}"/>
              </a:ext>
            </a:extLst>
          </p:cNvPr>
          <p:cNvSpPr>
            <a:spLocks noGrp="1"/>
          </p:cNvSpPr>
          <p:nvPr>
            <p:ph type="body" sz="quarter" idx="14"/>
          </p:nvPr>
        </p:nvSpPr>
        <p:spPr/>
        <p:txBody>
          <a:bodyPr/>
          <a:lstStyle/>
          <a:p>
            <a:endParaRPr lang="ja-JP" altLang="en-US"/>
          </a:p>
        </p:txBody>
      </p:sp>
      <p:sp>
        <p:nvSpPr>
          <p:cNvPr id="8" name="テキスト プレースホルダー 4">
            <a:extLst>
              <a:ext uri="{FF2B5EF4-FFF2-40B4-BE49-F238E27FC236}">
                <a16:creationId xmlns:a16="http://schemas.microsoft.com/office/drawing/2014/main" id="{FAB6D174-60D8-4827-9E55-46B4D06D95F6}"/>
              </a:ext>
            </a:extLst>
          </p:cNvPr>
          <p:cNvSpPr txBox="1">
            <a:spLocks/>
          </p:cNvSpPr>
          <p:nvPr/>
        </p:nvSpPr>
        <p:spPr>
          <a:xfrm>
            <a:off x="4953000" y="35544"/>
            <a:ext cx="4295775" cy="488426"/>
          </a:xfrm>
          <a:prstGeom prst="rect">
            <a:avLst/>
          </a:prstGeom>
          <a:solidFill>
            <a:schemeClr val="bg1"/>
          </a:solidFill>
        </p:spPr>
        <p:txBody>
          <a:bodyPr vert="horz" lIns="91440" tIns="45720" rIns="91440" bIns="45720" rtlCol="0" anchor="ctr">
            <a:noAutofit/>
          </a:bodyPr>
          <a:lstStyle>
            <a:lvl1pPr marL="0" indent="0" algn="l" defTabSz="914400" rtl="0" eaLnBrk="1" latinLnBrk="0" hangingPunct="1">
              <a:lnSpc>
                <a:spcPts val="2000"/>
              </a:lnSpc>
              <a:spcBef>
                <a:spcPts val="0"/>
              </a:spcBef>
              <a:buFont typeface="Arial" panose="020B0604020202020204" pitchFamily="34" charset="0"/>
              <a:buNone/>
              <a:defRPr kumimoji="1" sz="16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支援内容の例　</a:t>
            </a:r>
            <a:r>
              <a:rPr lang="en-US" altLang="ja-JP" dirty="0"/>
              <a:t>20.</a:t>
            </a:r>
            <a:r>
              <a:rPr lang="ja-JP" altLang="en-US" dirty="0"/>
              <a:t> フレイル予防のために必要な食事と栄養の確保の支援</a:t>
            </a:r>
          </a:p>
        </p:txBody>
      </p:sp>
    </p:spTree>
    <p:extLst>
      <p:ext uri="{BB962C8B-B14F-4D97-AF65-F5344CB8AC3E}">
        <p14:creationId xmlns:p14="http://schemas.microsoft.com/office/powerpoint/2010/main" val="223149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基本ケアの内容と捉え方　①概要</a:t>
            </a:r>
            <a:endParaRPr kumimoji="1" lang="ja-JP" altLang="en-US" dirty="0"/>
          </a:p>
        </p:txBody>
      </p:sp>
      <p:sp>
        <p:nvSpPr>
          <p:cNvPr id="3" name="コンテンツ プレースホルダー 2"/>
          <p:cNvSpPr>
            <a:spLocks noGrp="1"/>
          </p:cNvSpPr>
          <p:nvPr>
            <p:ph idx="1"/>
          </p:nvPr>
        </p:nvSpPr>
        <p:spPr/>
        <p:txBody>
          <a:bodyPr/>
          <a:lstStyle/>
          <a:p>
            <a:r>
              <a:rPr lang="ja-JP" altLang="en-US" dirty="0"/>
              <a:t>状況に応じて優先度や重要度が異なるため、全ての支援内容を横並びに実施するのではなく、</a:t>
            </a:r>
            <a:r>
              <a:rPr lang="ja-JP" altLang="en-US" b="1" u="sng" dirty="0"/>
              <a:t>情報の収集・分析を踏まえて具体的な内容を組み立てる</a:t>
            </a:r>
            <a:r>
              <a:rPr lang="ja-JP" altLang="en-US" dirty="0"/>
              <a:t>ことが重要です。</a:t>
            </a:r>
          </a:p>
          <a:p>
            <a:r>
              <a:rPr lang="ja-JP" altLang="en-US" dirty="0"/>
              <a:t>自立支援の観点から、</a:t>
            </a:r>
            <a:r>
              <a:rPr lang="ja-JP" altLang="en-US" b="1" u="sng" dirty="0"/>
              <a:t>「これまでの生活の尊重と継続の支援」</a:t>
            </a:r>
            <a:r>
              <a:rPr lang="ja-JP" altLang="en-US" dirty="0"/>
              <a:t>では、</a:t>
            </a:r>
            <a:r>
              <a:rPr lang="ja-JP" altLang="en-US" b="1" u="sng" dirty="0"/>
              <a:t>状況に応じた適切なリハビリテーションの実施</a:t>
            </a:r>
            <a:r>
              <a:rPr lang="ja-JP" altLang="en-US" dirty="0"/>
              <a:t>が特に重要です。</a:t>
            </a:r>
          </a:p>
          <a:p>
            <a:r>
              <a:rPr lang="ja-JP" altLang="en-US" b="1" u="sng" dirty="0"/>
              <a:t>「基本ケア」と「疾患別ケア」に重複する項目</a:t>
            </a:r>
            <a:r>
              <a:rPr lang="ja-JP" altLang="en-US" dirty="0"/>
              <a:t>もありますが、これは</a:t>
            </a:r>
            <a:r>
              <a:rPr lang="ja-JP" altLang="en-US" b="1" u="sng" dirty="0"/>
              <a:t>疾患の有無に関係なく重要であると同時に、疾患がある場合には特に留意すべき項目</a:t>
            </a:r>
            <a:r>
              <a:rPr lang="ja-JP" altLang="en-US" dirty="0"/>
              <a:t>となります。</a:t>
            </a:r>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24</a:t>
            </a:fld>
            <a:endParaRPr kumimoji="1" lang="ja-JP" altLang="en-US" dirty="0"/>
          </a:p>
        </p:txBody>
      </p:sp>
      <p:sp>
        <p:nvSpPr>
          <p:cNvPr id="5" name="テキスト プレースホルダー 4"/>
          <p:cNvSpPr>
            <a:spLocks noGrp="1"/>
          </p:cNvSpPr>
          <p:nvPr>
            <p:ph type="body" sz="quarter" idx="14"/>
          </p:nvPr>
        </p:nvSpPr>
        <p:spPr/>
        <p:txBody>
          <a:bodyPr/>
          <a:lstStyle/>
          <a:p>
            <a:r>
              <a:rPr lang="ja-JP" altLang="en-US" dirty="0"/>
              <a:t>基本ケアを活用する際の留意点</a:t>
            </a:r>
            <a:endParaRPr kumimoji="1" lang="ja-JP" altLang="en-US" dirty="0"/>
          </a:p>
        </p:txBody>
      </p:sp>
      <p:pic>
        <p:nvPicPr>
          <p:cNvPr id="6" name="図 5">
            <a:extLst>
              <a:ext uri="{FF2B5EF4-FFF2-40B4-BE49-F238E27FC236}">
                <a16:creationId xmlns:a16="http://schemas.microsoft.com/office/drawing/2014/main" id="{4F9F1F98-5E44-4018-B4A9-9AEE52726BEF}"/>
              </a:ext>
            </a:extLst>
          </p:cNvPr>
          <p:cNvPicPr>
            <a:picLocks noChangeAspect="1"/>
          </p:cNvPicPr>
          <p:nvPr/>
        </p:nvPicPr>
        <p:blipFill>
          <a:blip r:embed="rId2"/>
          <a:stretch>
            <a:fillRect/>
          </a:stretch>
        </p:blipFill>
        <p:spPr>
          <a:xfrm>
            <a:off x="344488" y="4088055"/>
            <a:ext cx="2520553" cy="1711116"/>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sp>
        <p:nvSpPr>
          <p:cNvPr id="7" name="楕円 6">
            <a:extLst>
              <a:ext uri="{FF2B5EF4-FFF2-40B4-BE49-F238E27FC236}">
                <a16:creationId xmlns:a16="http://schemas.microsoft.com/office/drawing/2014/main" id="{D9B9996A-BE57-49FD-931A-2D007A9A70D7}"/>
              </a:ext>
            </a:extLst>
          </p:cNvPr>
          <p:cNvSpPr/>
          <p:nvPr/>
        </p:nvSpPr>
        <p:spPr bwMode="auto">
          <a:xfrm>
            <a:off x="3152800" y="3553625"/>
            <a:ext cx="4680520" cy="1008112"/>
          </a:xfrm>
          <a:prstGeom prst="ellipse">
            <a:avLst/>
          </a:prstGeom>
          <a:solidFill>
            <a:srgbClr val="FEE6D6"/>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dirty="0"/>
          </a:p>
        </p:txBody>
      </p:sp>
      <p:sp>
        <p:nvSpPr>
          <p:cNvPr id="8" name="楕円 7">
            <a:extLst>
              <a:ext uri="{FF2B5EF4-FFF2-40B4-BE49-F238E27FC236}">
                <a16:creationId xmlns:a16="http://schemas.microsoft.com/office/drawing/2014/main" id="{D900B5A9-A71A-4FAA-B5CB-0FDD283481DF}"/>
              </a:ext>
            </a:extLst>
          </p:cNvPr>
          <p:cNvSpPr/>
          <p:nvPr/>
        </p:nvSpPr>
        <p:spPr bwMode="auto">
          <a:xfrm>
            <a:off x="5169347" y="4562878"/>
            <a:ext cx="4500177" cy="1080120"/>
          </a:xfrm>
          <a:prstGeom prst="ellipse">
            <a:avLst/>
          </a:prstGeom>
          <a:solidFill>
            <a:srgbClr val="FEE6D6"/>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dirty="0"/>
          </a:p>
        </p:txBody>
      </p:sp>
      <p:sp>
        <p:nvSpPr>
          <p:cNvPr id="9" name="楕円 8">
            <a:extLst>
              <a:ext uri="{FF2B5EF4-FFF2-40B4-BE49-F238E27FC236}">
                <a16:creationId xmlns:a16="http://schemas.microsoft.com/office/drawing/2014/main" id="{A3FECD1A-CCD8-4D8E-8B07-0B59E3B5CE92}"/>
              </a:ext>
            </a:extLst>
          </p:cNvPr>
          <p:cNvSpPr/>
          <p:nvPr/>
        </p:nvSpPr>
        <p:spPr bwMode="auto">
          <a:xfrm>
            <a:off x="2864767" y="5604898"/>
            <a:ext cx="4752255" cy="1008112"/>
          </a:xfrm>
          <a:prstGeom prst="ellipse">
            <a:avLst/>
          </a:prstGeom>
          <a:solidFill>
            <a:srgbClr val="FEE6D6"/>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dirty="0"/>
          </a:p>
        </p:txBody>
      </p:sp>
      <p:sp>
        <p:nvSpPr>
          <p:cNvPr id="10" name="テキスト ボックス 9">
            <a:extLst>
              <a:ext uri="{FF2B5EF4-FFF2-40B4-BE49-F238E27FC236}">
                <a16:creationId xmlns:a16="http://schemas.microsoft.com/office/drawing/2014/main" id="{90CDB235-00DC-47CE-A006-FA131D2563FA}"/>
              </a:ext>
            </a:extLst>
          </p:cNvPr>
          <p:cNvSpPr txBox="1"/>
          <p:nvPr/>
        </p:nvSpPr>
        <p:spPr>
          <a:xfrm>
            <a:off x="3440559" y="3597000"/>
            <a:ext cx="4176464" cy="830997"/>
          </a:xfrm>
          <a:prstGeom prst="rect">
            <a:avLst/>
          </a:prstGeom>
          <a:noFill/>
        </p:spPr>
        <p:txBody>
          <a:bodyPr wrap="square" rtlCol="0">
            <a:spAutoFit/>
          </a:bodyPr>
          <a:lstStyle/>
          <a:p>
            <a:r>
              <a:rPr lang="ja-JP" altLang="en-US" sz="1200" b="1" dirty="0">
                <a:latin typeface="Meiryo UI" panose="020B0604030504040204" pitchFamily="50" charset="-128"/>
                <a:ea typeface="Meiryo UI" panose="020B0604030504040204" pitchFamily="50" charset="-128"/>
              </a:rPr>
              <a:t>例１）</a:t>
            </a:r>
            <a:r>
              <a:rPr lang="en-US" altLang="ja-JP" sz="1200" b="1" dirty="0">
                <a:latin typeface="Meiryo UI" panose="020B0604030504040204" pitchFamily="50" charset="-128"/>
                <a:ea typeface="Meiryo UI" panose="020B0604030504040204" pitchFamily="50" charset="-128"/>
              </a:rPr>
              <a:t>A</a:t>
            </a:r>
            <a:r>
              <a:rPr kumimoji="1" lang="ja-JP" altLang="en-US" sz="1200" b="1" dirty="0">
                <a:latin typeface="Meiryo UI" panose="020B0604030504040204" pitchFamily="50" charset="-128"/>
                <a:ea typeface="Meiryo UI" panose="020B0604030504040204" pitchFamily="50" charset="-128"/>
              </a:rPr>
              <a:t>さん</a:t>
            </a:r>
            <a:endParaRPr kumimoji="1" lang="en-US" altLang="ja-JP" sz="1200" b="1"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退院直後でご家族の負担も大きいので、当面の通院と服薬、食事の支援体制の構築を重視</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様子の確認と並行して、</a:t>
            </a:r>
            <a:r>
              <a:rPr kumimoji="1" lang="ja-JP" altLang="en-US" sz="1200" dirty="0">
                <a:latin typeface="Meiryo UI" panose="020B0604030504040204" pitchFamily="50" charset="-128"/>
                <a:ea typeface="Meiryo UI" panose="020B0604030504040204" pitchFamily="50" charset="-128"/>
              </a:rPr>
              <a:t>ご本人の意思表明を重点的に支援</a:t>
            </a:r>
          </a:p>
        </p:txBody>
      </p:sp>
      <p:sp>
        <p:nvSpPr>
          <p:cNvPr id="11" name="テキスト ボックス 10">
            <a:extLst>
              <a:ext uri="{FF2B5EF4-FFF2-40B4-BE49-F238E27FC236}">
                <a16:creationId xmlns:a16="http://schemas.microsoft.com/office/drawing/2014/main" id="{F19B7ABB-97BC-41E8-9377-142BFF4F3D6E}"/>
              </a:ext>
            </a:extLst>
          </p:cNvPr>
          <p:cNvSpPr txBox="1"/>
          <p:nvPr/>
        </p:nvSpPr>
        <p:spPr>
          <a:xfrm>
            <a:off x="5493060" y="4683852"/>
            <a:ext cx="4068899" cy="830997"/>
          </a:xfrm>
          <a:prstGeom prst="rect">
            <a:avLst/>
          </a:prstGeom>
          <a:noFill/>
        </p:spPr>
        <p:txBody>
          <a:bodyPr wrap="square" rtlCol="0">
            <a:spAutoFit/>
          </a:bodyPr>
          <a:lstStyle/>
          <a:p>
            <a:r>
              <a:rPr lang="ja-JP" altLang="en-US" sz="1200" b="1" dirty="0">
                <a:latin typeface="Meiryo UI" panose="020B0604030504040204" pitchFamily="50" charset="-128"/>
                <a:ea typeface="Meiryo UI" panose="020B0604030504040204" pitchFamily="50" charset="-128"/>
              </a:rPr>
              <a:t>例２）</a:t>
            </a:r>
            <a:r>
              <a:rPr lang="en-US" altLang="ja-JP" sz="1200" b="1" dirty="0">
                <a:latin typeface="Meiryo UI" panose="020B0604030504040204" pitchFamily="50" charset="-128"/>
                <a:ea typeface="Meiryo UI" panose="020B0604030504040204" pitchFamily="50" charset="-128"/>
              </a:rPr>
              <a:t>B</a:t>
            </a:r>
            <a:r>
              <a:rPr kumimoji="1" lang="ja-JP" altLang="en-US" sz="1200" b="1" dirty="0">
                <a:latin typeface="Meiryo UI" panose="020B0604030504040204" pitchFamily="50" charset="-128"/>
                <a:ea typeface="Meiryo UI" panose="020B0604030504040204" pitchFamily="50" charset="-128"/>
              </a:rPr>
              <a:t>さん</a:t>
            </a:r>
            <a:endParaRPr kumimoji="1" lang="en-US" altLang="ja-JP" sz="1200" b="1"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これまでの生活をできるだけ継続できるよう、ご本人の気持ちとこれまでの暮らしを捉え、生活の組み立てを集中的に支援</a:t>
            </a:r>
            <a:endParaRPr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同居者がいなので、本人をとりまく支援体制の整備を重視</a:t>
            </a:r>
            <a:endParaRPr kumimoji="1" lang="ja-JP" altLang="en-US" sz="12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7B48E17F-64F3-4DF7-B63A-CB3C5C02D51D}"/>
              </a:ext>
            </a:extLst>
          </p:cNvPr>
          <p:cNvSpPr txBox="1"/>
          <p:nvPr/>
        </p:nvSpPr>
        <p:spPr>
          <a:xfrm>
            <a:off x="3220172" y="5670672"/>
            <a:ext cx="4325115" cy="830997"/>
          </a:xfrm>
          <a:prstGeom prst="rect">
            <a:avLst/>
          </a:prstGeom>
          <a:noFill/>
        </p:spPr>
        <p:txBody>
          <a:bodyPr wrap="square" rtlCol="0">
            <a:spAutoFit/>
          </a:bodyPr>
          <a:lstStyle/>
          <a:p>
            <a:r>
              <a:rPr lang="ja-JP" altLang="en-US" sz="1200" b="1" dirty="0">
                <a:latin typeface="Meiryo UI" panose="020B0604030504040204" pitchFamily="50" charset="-128"/>
                <a:ea typeface="Meiryo UI" panose="020B0604030504040204" pitchFamily="50" charset="-128"/>
              </a:rPr>
              <a:t>例３）</a:t>
            </a:r>
            <a:r>
              <a:rPr lang="en-US" altLang="ja-JP" sz="1200" b="1" dirty="0">
                <a:latin typeface="Meiryo UI" panose="020B0604030504040204" pitchFamily="50" charset="-128"/>
                <a:ea typeface="Meiryo UI" panose="020B0604030504040204" pitchFamily="50" charset="-128"/>
              </a:rPr>
              <a:t>C</a:t>
            </a:r>
            <a:r>
              <a:rPr kumimoji="1" lang="ja-JP" altLang="en-US" sz="1200" b="1" dirty="0">
                <a:latin typeface="Meiryo UI" panose="020B0604030504040204" pitchFamily="50" charset="-128"/>
                <a:ea typeface="Meiryo UI" panose="020B0604030504040204" pitchFamily="50" charset="-128"/>
              </a:rPr>
              <a:t>さん</a:t>
            </a:r>
            <a:endParaRPr kumimoji="1" lang="en-US" altLang="ja-JP" sz="1200" b="1"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以前の地域での役割への復帰を目指し、継続的な療養とリハビリテーション、地域活動への参加を支える体制の構築を重視</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リスクの予測について他の専門職と集中的に検討</a:t>
            </a:r>
          </a:p>
        </p:txBody>
      </p:sp>
      <p:sp>
        <p:nvSpPr>
          <p:cNvPr id="13" name="矢印: 右 11">
            <a:extLst>
              <a:ext uri="{FF2B5EF4-FFF2-40B4-BE49-F238E27FC236}">
                <a16:creationId xmlns:a16="http://schemas.microsoft.com/office/drawing/2014/main" id="{5EA31B8E-30BE-46FB-B8F9-BD80F71ADA06}"/>
              </a:ext>
            </a:extLst>
          </p:cNvPr>
          <p:cNvSpPr/>
          <p:nvPr/>
        </p:nvSpPr>
        <p:spPr bwMode="auto">
          <a:xfrm>
            <a:off x="2855426" y="4872955"/>
            <a:ext cx="2133578" cy="47225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lt1"/>
              </a:solidFill>
            </a:endParaRPr>
          </a:p>
        </p:txBody>
      </p:sp>
      <p:sp>
        <p:nvSpPr>
          <p:cNvPr id="14" name="矢印: 右 12">
            <a:extLst>
              <a:ext uri="{FF2B5EF4-FFF2-40B4-BE49-F238E27FC236}">
                <a16:creationId xmlns:a16="http://schemas.microsoft.com/office/drawing/2014/main" id="{A61E0044-B6B7-4CA9-ADB4-16B7C85BC5CB}"/>
              </a:ext>
            </a:extLst>
          </p:cNvPr>
          <p:cNvSpPr/>
          <p:nvPr/>
        </p:nvSpPr>
        <p:spPr bwMode="auto">
          <a:xfrm rot="19888085">
            <a:off x="2693923" y="4040630"/>
            <a:ext cx="464990" cy="505358"/>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lt1"/>
              </a:solidFill>
            </a:endParaRPr>
          </a:p>
        </p:txBody>
      </p:sp>
      <p:sp>
        <p:nvSpPr>
          <p:cNvPr id="15" name="矢印: 右 13">
            <a:extLst>
              <a:ext uri="{FF2B5EF4-FFF2-40B4-BE49-F238E27FC236}">
                <a16:creationId xmlns:a16="http://schemas.microsoft.com/office/drawing/2014/main" id="{24925F99-D008-4D59-B577-4D15D44ADD5A}"/>
              </a:ext>
            </a:extLst>
          </p:cNvPr>
          <p:cNvSpPr/>
          <p:nvPr/>
        </p:nvSpPr>
        <p:spPr bwMode="auto">
          <a:xfrm rot="1924457">
            <a:off x="2685596" y="5447573"/>
            <a:ext cx="449961" cy="446197"/>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lt1"/>
              </a:solidFill>
            </a:endParaRPr>
          </a:p>
        </p:txBody>
      </p:sp>
      <p:sp>
        <p:nvSpPr>
          <p:cNvPr id="16" name="正方形/長方形 15"/>
          <p:cNvSpPr/>
          <p:nvPr/>
        </p:nvSpPr>
        <p:spPr>
          <a:xfrm>
            <a:off x="9026954" y="-6274"/>
            <a:ext cx="880118" cy="342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講義</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79827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基本ケアの内容と捉え方</a:t>
            </a:r>
            <a:br>
              <a:rPr lang="ja-JP" altLang="en-US" dirty="0"/>
            </a:br>
            <a:r>
              <a:rPr lang="ja-JP" altLang="en-US" dirty="0"/>
              <a:t>②基本ケアの読み込み</a:t>
            </a:r>
            <a:endParaRPr kumimoji="1" lang="ja-JP" altLang="en-US" dirty="0"/>
          </a:p>
        </p:txBody>
      </p:sp>
    </p:spTree>
    <p:extLst>
      <p:ext uri="{BB962C8B-B14F-4D97-AF65-F5344CB8AC3E}">
        <p14:creationId xmlns:p14="http://schemas.microsoft.com/office/powerpoint/2010/main" val="2257309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基本ケアの内容と捉え方　②基本ケアの読み込み</a:t>
            </a:r>
            <a:endParaRPr kumimoji="1" lang="ja-JP" altLang="en-US" dirty="0"/>
          </a:p>
        </p:txBody>
      </p:sp>
      <p:sp>
        <p:nvSpPr>
          <p:cNvPr id="3" name="コンテンツ プレースホルダー 2"/>
          <p:cNvSpPr>
            <a:spLocks noGrp="1"/>
          </p:cNvSpPr>
          <p:nvPr>
            <p:ph idx="1"/>
          </p:nvPr>
        </p:nvSpPr>
        <p:spPr/>
        <p:txBody>
          <a:bodyPr/>
          <a:lstStyle/>
          <a:p>
            <a:r>
              <a:rPr lang="ja-JP" altLang="en-US" dirty="0"/>
              <a:t>　「項目一覧」（概要版）の「想定される支援内容」に目を通しましょう。</a:t>
            </a:r>
            <a:endParaRPr lang="en-US" altLang="ja-JP" dirty="0"/>
          </a:p>
          <a:p>
            <a:r>
              <a:rPr lang="ja-JP" altLang="en-US" dirty="0"/>
              <a:t>以下について書き出してみましょう。</a:t>
            </a:r>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26</a:t>
            </a:fld>
            <a:endParaRPr kumimoji="1" lang="ja-JP" altLang="en-US" dirty="0"/>
          </a:p>
        </p:txBody>
      </p:sp>
      <p:sp>
        <p:nvSpPr>
          <p:cNvPr id="5" name="テキスト プレースホルダー 4"/>
          <p:cNvSpPr>
            <a:spLocks noGrp="1"/>
          </p:cNvSpPr>
          <p:nvPr>
            <p:ph type="body" sz="quarter" idx="14"/>
          </p:nvPr>
        </p:nvSpPr>
        <p:spPr/>
        <p:txBody>
          <a:bodyPr/>
          <a:lstStyle/>
          <a:p>
            <a:r>
              <a:rPr kumimoji="1" lang="ja-JP" altLang="en-US" dirty="0"/>
              <a:t>個人ワーク</a:t>
            </a:r>
          </a:p>
        </p:txBody>
      </p:sp>
      <p:grpSp>
        <p:nvGrpSpPr>
          <p:cNvPr id="12" name="グループ化 11"/>
          <p:cNvGrpSpPr/>
          <p:nvPr/>
        </p:nvGrpSpPr>
        <p:grpSpPr>
          <a:xfrm>
            <a:off x="7334475" y="328289"/>
            <a:ext cx="1800000" cy="922020"/>
            <a:chOff x="7981953" y="904876"/>
            <a:chExt cx="1800000" cy="922020"/>
          </a:xfrm>
        </p:grpSpPr>
        <p:sp>
          <p:nvSpPr>
            <p:cNvPr id="13" name="正方形/長方形 12"/>
            <p:cNvSpPr/>
            <p:nvPr/>
          </p:nvSpPr>
          <p:spPr>
            <a:xfrm>
              <a:off x="7981953" y="904876"/>
              <a:ext cx="1800000" cy="922020"/>
            </a:xfrm>
            <a:prstGeom prst="rect">
              <a:avLst/>
            </a:prstGeom>
            <a:solidFill>
              <a:srgbClr val="652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b="1" dirty="0">
                  <a:solidFill>
                    <a:schemeClr val="bg1"/>
                  </a:solidFill>
                  <a:latin typeface="Meiryo UI" panose="020B0604030504040204" pitchFamily="50" charset="-128"/>
                  <a:ea typeface="Meiryo UI" panose="020B0604030504040204" pitchFamily="50" charset="-128"/>
                </a:rPr>
                <a:t>個人ワーク</a:t>
              </a:r>
              <a:endParaRPr kumimoji="1" lang="en-US" altLang="ja-JP" b="1" dirty="0">
                <a:solidFill>
                  <a:schemeClr val="bg1"/>
                </a:solidFill>
                <a:latin typeface="Meiryo UI" panose="020B0604030504040204" pitchFamily="50" charset="-128"/>
                <a:ea typeface="Meiryo UI" panose="020B0604030504040204" pitchFamily="50" charset="-128"/>
              </a:endParaRPr>
            </a:p>
          </p:txBody>
        </p:sp>
        <p:pic>
          <p:nvPicPr>
            <p:cNvPr id="14" name="Picture 4" descr="「時計　イラスト」の画像検索結果">
              <a:extLst>
                <a:ext uri="{FF2B5EF4-FFF2-40B4-BE49-F238E27FC236}">
                  <a16:creationId xmlns:a16="http://schemas.microsoft.com/office/drawing/2014/main" id="{83E163BA-EA23-4ACF-A424-6E545BC8AC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329408" y="1342736"/>
              <a:ext cx="402078" cy="360000"/>
            </a:xfrm>
            <a:prstGeom prst="rect">
              <a:avLst/>
            </a:prstGeom>
            <a:effectLst/>
          </p:spPr>
          <p:style>
            <a:lnRef idx="0">
              <a:schemeClr val="accent2"/>
            </a:lnRef>
            <a:fillRef idx="3">
              <a:schemeClr val="accent2"/>
            </a:fillRef>
            <a:effectRef idx="3">
              <a:schemeClr val="accent2"/>
            </a:effectRef>
            <a:fontRef idx="minor">
              <a:schemeClr val="lt1"/>
            </a:fontRef>
          </p:style>
        </p:pic>
        <p:sp>
          <p:nvSpPr>
            <p:cNvPr id="15" name="正方形/長方形 14"/>
            <p:cNvSpPr/>
            <p:nvPr/>
          </p:nvSpPr>
          <p:spPr>
            <a:xfrm>
              <a:off x="8817342" y="1342736"/>
              <a:ext cx="655402" cy="360000"/>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分</a:t>
              </a:r>
              <a:endParaRPr kumimoji="1" lang="en-US" altLang="ja-JP" sz="1400" dirty="0">
                <a:latin typeface="Meiryo UI" panose="020B0604030504040204" pitchFamily="50" charset="-128"/>
                <a:ea typeface="Meiryo UI" panose="020B0604030504040204" pitchFamily="50" charset="-128"/>
              </a:endParaRPr>
            </a:p>
          </p:txBody>
        </p:sp>
      </p:grpSp>
      <p:pic>
        <p:nvPicPr>
          <p:cNvPr id="18" name="図 17">
            <a:extLst>
              <a:ext uri="{FF2B5EF4-FFF2-40B4-BE49-F238E27FC236}">
                <a16:creationId xmlns:a16="http://schemas.microsoft.com/office/drawing/2014/main" id="{8573025E-4343-4723-9538-EE271F99B2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7519" y="3343071"/>
            <a:ext cx="4764743" cy="3021112"/>
          </a:xfrm>
          <a:prstGeom prst="rect">
            <a:avLst/>
          </a:prstGeom>
        </p:spPr>
      </p:pic>
      <p:sp>
        <p:nvSpPr>
          <p:cNvPr id="19" name="コンテンツ プレースホルダー 2">
            <a:extLst>
              <a:ext uri="{FF2B5EF4-FFF2-40B4-BE49-F238E27FC236}">
                <a16:creationId xmlns:a16="http://schemas.microsoft.com/office/drawing/2014/main" id="{C23D2CD0-2F63-4590-A261-84630BA41A0D}"/>
              </a:ext>
            </a:extLst>
          </p:cNvPr>
          <p:cNvSpPr txBox="1">
            <a:spLocks/>
          </p:cNvSpPr>
          <p:nvPr/>
        </p:nvSpPr>
        <p:spPr>
          <a:xfrm>
            <a:off x="695280" y="2126677"/>
            <a:ext cx="6639195" cy="114406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2400"/>
              </a:spcBef>
              <a:buClr>
                <a:srgbClr val="F4A51E"/>
              </a:buClr>
              <a:buFont typeface="Wingdings" panose="05000000000000000000" pitchFamily="2" charset="2"/>
              <a:buChar char="l"/>
              <a:defRPr kumimoji="1" sz="1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Clr>
                <a:srgbClr val="F4A51E"/>
              </a:buClr>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Clr>
                <a:srgbClr val="F4A51E"/>
              </a:buClr>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Clr>
                <a:srgbClr val="F4A51E"/>
              </a:buClr>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Clr>
                <a:srgbClr val="F4A51E"/>
              </a:buClr>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42900" indent="-342900">
              <a:buClrTx/>
              <a:buFont typeface="+mj-ea"/>
              <a:buAutoNum type="circleNumDbPlain"/>
            </a:pPr>
            <a:r>
              <a:rPr lang="ja-JP" altLang="en-US" dirty="0"/>
              <a:t>「想定される支援内容」の中で、自分が意識して見ているもの</a:t>
            </a:r>
            <a:endParaRPr lang="en-US" altLang="ja-JP" dirty="0"/>
          </a:p>
          <a:p>
            <a:pPr marL="342900" indent="-342900">
              <a:buClrTx/>
              <a:buFont typeface="+mj-ea"/>
              <a:buAutoNum type="circleNumDbPlain"/>
            </a:pPr>
            <a:r>
              <a:rPr lang="ja-JP" altLang="en-US" dirty="0"/>
              <a:t>「想定される支援内容」の中で、この視点は抜けていたと思うもの</a:t>
            </a:r>
          </a:p>
        </p:txBody>
      </p:sp>
    </p:spTree>
    <p:extLst>
      <p:ext uri="{BB962C8B-B14F-4D97-AF65-F5344CB8AC3E}">
        <p14:creationId xmlns:p14="http://schemas.microsoft.com/office/powerpoint/2010/main" val="1547575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四角形: 角を丸くする 14">
            <a:extLst>
              <a:ext uri="{FF2B5EF4-FFF2-40B4-BE49-F238E27FC236}">
                <a16:creationId xmlns:a16="http://schemas.microsoft.com/office/drawing/2014/main" id="{FA8E9DAD-B3EA-4B39-8D54-7FB552A5299B}"/>
              </a:ext>
            </a:extLst>
          </p:cNvPr>
          <p:cNvSpPr/>
          <p:nvPr/>
        </p:nvSpPr>
        <p:spPr>
          <a:xfrm>
            <a:off x="276226" y="3426077"/>
            <a:ext cx="7552541" cy="1880900"/>
          </a:xfrm>
          <a:prstGeom prst="roundRect">
            <a:avLst>
              <a:gd name="adj" fmla="val 4575"/>
            </a:avLst>
          </a:prstGeom>
          <a:solidFill>
            <a:schemeClr val="accent2">
              <a:lumMod val="20000"/>
              <a:lumOff val="80000"/>
            </a:schemeClr>
          </a:solidFill>
          <a:ln>
            <a:noFill/>
            <a:prstDash val="dash"/>
          </a:ln>
        </p:spPr>
        <p:txBody>
          <a:bodyPr wrap="square" rtlCol="0" anchor="ctr">
            <a:noAutofit/>
          </a:bodyP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p:txBody>
          <a:bodyPr/>
          <a:lstStyle/>
          <a:p>
            <a:r>
              <a:rPr lang="ja-JP" altLang="en-US" dirty="0"/>
              <a:t>基本ケアの内容と捉え方　②基本ケアの読み込み</a:t>
            </a:r>
            <a:endParaRPr kumimoji="1" lang="ja-JP" altLang="en-US" dirty="0"/>
          </a:p>
        </p:txBody>
      </p:sp>
      <p:sp>
        <p:nvSpPr>
          <p:cNvPr id="3" name="コンテンツ プレースホルダー 2"/>
          <p:cNvSpPr>
            <a:spLocks noGrp="1"/>
          </p:cNvSpPr>
          <p:nvPr>
            <p:ph idx="1"/>
          </p:nvPr>
        </p:nvSpPr>
        <p:spPr>
          <a:xfrm>
            <a:off x="285749" y="904876"/>
            <a:ext cx="9344025" cy="2227750"/>
          </a:xfrm>
        </p:spPr>
        <p:txBody>
          <a:bodyPr>
            <a:normAutofit/>
          </a:bodyPr>
          <a:lstStyle/>
          <a:p>
            <a:r>
              <a:rPr lang="ja-JP" altLang="en-US" dirty="0"/>
              <a:t>お手元の「自己紹介＆目標設定シート」をふまえ、</a:t>
            </a:r>
            <a:br>
              <a:rPr lang="en-US" altLang="ja-JP" dirty="0"/>
            </a:br>
            <a:r>
              <a:rPr lang="ja-JP" altLang="en-US" dirty="0"/>
              <a:t>自己紹介と目標の共有を行いましょう。</a:t>
            </a:r>
            <a:endParaRPr lang="en-US" altLang="ja-JP" dirty="0"/>
          </a:p>
          <a:p>
            <a:r>
              <a:rPr lang="ja-JP" altLang="en-US" dirty="0"/>
              <a:t>あわせて、個人ワークで書きだした「想定される支援内容」を発表しましょう。</a:t>
            </a:r>
          </a:p>
          <a:p>
            <a:r>
              <a:rPr lang="ja-JP" altLang="en-US" dirty="0"/>
              <a:t>資料の画面共有を行う必要はありません。参加者同士の顔が見える状態で進めましょう。</a:t>
            </a:r>
            <a:endParaRPr kumimoji="1" lang="ja-JP" altLang="en-US" dirty="0"/>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27</a:t>
            </a:fld>
            <a:endParaRPr kumimoji="1" lang="ja-JP" altLang="en-US" dirty="0"/>
          </a:p>
        </p:txBody>
      </p:sp>
      <p:sp>
        <p:nvSpPr>
          <p:cNvPr id="5" name="テキスト プレースホルダー 4"/>
          <p:cNvSpPr>
            <a:spLocks noGrp="1"/>
          </p:cNvSpPr>
          <p:nvPr>
            <p:ph type="body" sz="quarter" idx="14"/>
          </p:nvPr>
        </p:nvSpPr>
        <p:spPr>
          <a:xfrm>
            <a:off x="4953000" y="21109"/>
            <a:ext cx="4181475" cy="700882"/>
          </a:xfrm>
        </p:spPr>
        <p:txBody>
          <a:bodyPr/>
          <a:lstStyle/>
          <a:p>
            <a:r>
              <a:rPr kumimoji="1" lang="ja-JP" altLang="en-US" dirty="0"/>
              <a:t>グループワーク</a:t>
            </a:r>
          </a:p>
        </p:txBody>
      </p:sp>
      <p:grpSp>
        <p:nvGrpSpPr>
          <p:cNvPr id="12" name="グループ化 11"/>
          <p:cNvGrpSpPr/>
          <p:nvPr/>
        </p:nvGrpSpPr>
        <p:grpSpPr>
          <a:xfrm>
            <a:off x="7832950" y="904876"/>
            <a:ext cx="1800000" cy="922020"/>
            <a:chOff x="7981953" y="904876"/>
            <a:chExt cx="1800000" cy="922020"/>
          </a:xfrm>
        </p:grpSpPr>
        <p:sp>
          <p:nvSpPr>
            <p:cNvPr id="9" name="正方形/長方形 8"/>
            <p:cNvSpPr/>
            <p:nvPr/>
          </p:nvSpPr>
          <p:spPr>
            <a:xfrm>
              <a:off x="7981953" y="904876"/>
              <a:ext cx="1800000" cy="922020"/>
            </a:xfrm>
            <a:prstGeom prst="rect">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b="1" dirty="0">
                  <a:solidFill>
                    <a:schemeClr val="bg1"/>
                  </a:solidFill>
                  <a:latin typeface="Meiryo UI" panose="020B0604030504040204" pitchFamily="50" charset="-128"/>
                  <a:ea typeface="Meiryo UI" panose="020B0604030504040204" pitchFamily="50" charset="-128"/>
                </a:rPr>
                <a:t>グループワーク</a:t>
              </a:r>
              <a:endParaRPr kumimoji="1" lang="en-US" altLang="ja-JP" b="1" dirty="0">
                <a:solidFill>
                  <a:schemeClr val="bg1"/>
                </a:solidFill>
                <a:latin typeface="Meiryo UI" panose="020B0604030504040204" pitchFamily="50" charset="-128"/>
                <a:ea typeface="Meiryo UI" panose="020B0604030504040204" pitchFamily="50" charset="-128"/>
              </a:endParaRPr>
            </a:p>
          </p:txBody>
        </p:sp>
        <p:pic>
          <p:nvPicPr>
            <p:cNvPr id="10" name="Picture 4" descr="「時計　イラスト」の画像検索結果">
              <a:extLst>
                <a:ext uri="{FF2B5EF4-FFF2-40B4-BE49-F238E27FC236}">
                  <a16:creationId xmlns:a16="http://schemas.microsoft.com/office/drawing/2014/main" id="{83E163BA-EA23-4ACF-A424-6E545BC8AC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329408" y="1342736"/>
              <a:ext cx="402078" cy="360000"/>
            </a:xfrm>
            <a:prstGeom prst="rect">
              <a:avLst/>
            </a:prstGeom>
            <a:effectLst/>
          </p:spPr>
          <p:style>
            <a:lnRef idx="0">
              <a:schemeClr val="accent2"/>
            </a:lnRef>
            <a:fillRef idx="3">
              <a:schemeClr val="accent2"/>
            </a:fillRef>
            <a:effectRef idx="3">
              <a:schemeClr val="accent2"/>
            </a:effectRef>
            <a:fontRef idx="minor">
              <a:schemeClr val="lt1"/>
            </a:fontRef>
          </p:style>
        </p:pic>
        <p:sp>
          <p:nvSpPr>
            <p:cNvPr id="11" name="正方形/長方形 10"/>
            <p:cNvSpPr/>
            <p:nvPr/>
          </p:nvSpPr>
          <p:spPr>
            <a:xfrm>
              <a:off x="8817342" y="1342736"/>
              <a:ext cx="655402" cy="360000"/>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sz="1400" dirty="0">
                  <a:latin typeface="Meiryo UI" panose="020B0604030504040204" pitchFamily="50" charset="-128"/>
                  <a:ea typeface="Meiryo UI" panose="020B0604030504040204" pitchFamily="50" charset="-128"/>
                </a:rPr>
                <a:t>15</a:t>
              </a:r>
              <a:r>
                <a:rPr kumimoji="1" lang="ja-JP" altLang="en-US" sz="1400" dirty="0">
                  <a:latin typeface="Meiryo UI" panose="020B0604030504040204" pitchFamily="50" charset="-128"/>
                  <a:ea typeface="Meiryo UI" panose="020B0604030504040204" pitchFamily="50" charset="-128"/>
                </a:rPr>
                <a:t>分</a:t>
              </a:r>
              <a:endParaRPr kumimoji="1" lang="en-US" altLang="ja-JP" sz="1400" dirty="0">
                <a:latin typeface="Meiryo UI" panose="020B0604030504040204" pitchFamily="50" charset="-128"/>
                <a:ea typeface="Meiryo UI" panose="020B0604030504040204" pitchFamily="50" charset="-128"/>
              </a:endParaRPr>
            </a:p>
          </p:txBody>
        </p:sp>
      </p:gr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0256" y="5210715"/>
            <a:ext cx="1779793" cy="1434855"/>
          </a:xfrm>
          <a:prstGeom prst="rect">
            <a:avLst/>
          </a:prstGeom>
        </p:spPr>
      </p:pic>
      <p:sp>
        <p:nvSpPr>
          <p:cNvPr id="20" name="テキスト ボックス 19"/>
          <p:cNvSpPr txBox="1"/>
          <p:nvPr/>
        </p:nvSpPr>
        <p:spPr>
          <a:xfrm>
            <a:off x="517612" y="3056745"/>
            <a:ext cx="2065120" cy="369332"/>
          </a:xfrm>
          <a:prstGeom prst="rect">
            <a:avLst/>
          </a:prstGeom>
          <a:noFill/>
        </p:spPr>
        <p:txBody>
          <a:bodyPr wrap="square" rtlCol="0">
            <a:spAutoFit/>
          </a:bodyPr>
          <a:lstStyle/>
          <a:p>
            <a:r>
              <a:rPr kumimoji="1" lang="ja-JP" altLang="en-US" b="1" dirty="0">
                <a:solidFill>
                  <a:schemeClr val="accent2"/>
                </a:solidFill>
                <a:latin typeface="Meiryo UI" panose="020B0604030504040204" pitchFamily="50" charset="-128"/>
                <a:ea typeface="Meiryo UI" panose="020B0604030504040204" pitchFamily="50" charset="-128"/>
              </a:rPr>
              <a:t>各自が発表すること</a:t>
            </a:r>
          </a:p>
        </p:txBody>
      </p:sp>
      <p:grpSp>
        <p:nvGrpSpPr>
          <p:cNvPr id="7" name="グループ化 6"/>
          <p:cNvGrpSpPr/>
          <p:nvPr/>
        </p:nvGrpSpPr>
        <p:grpSpPr>
          <a:xfrm>
            <a:off x="517612" y="3543951"/>
            <a:ext cx="9143354" cy="1620000"/>
            <a:chOff x="317257" y="3185456"/>
            <a:chExt cx="9143354" cy="1620000"/>
          </a:xfrm>
        </p:grpSpPr>
        <p:sp>
          <p:nvSpPr>
            <p:cNvPr id="21" name="四角形: 角を丸くする 8">
              <a:extLst>
                <a:ext uri="{FF2B5EF4-FFF2-40B4-BE49-F238E27FC236}">
                  <a16:creationId xmlns:a16="http://schemas.microsoft.com/office/drawing/2014/main" id="{D29AA430-CBA4-41DD-AFF5-B5F1747B45FB}"/>
                </a:ext>
              </a:extLst>
            </p:cNvPr>
            <p:cNvSpPr/>
            <p:nvPr/>
          </p:nvSpPr>
          <p:spPr>
            <a:xfrm>
              <a:off x="317257" y="3185456"/>
              <a:ext cx="5070273" cy="1619249"/>
            </a:xfrm>
            <a:prstGeom prst="roundRect">
              <a:avLst>
                <a:gd name="adj" fmla="val 9467"/>
              </a:avLst>
            </a:prstGeom>
            <a:solidFill>
              <a:schemeClr val="bg1"/>
            </a:solidFill>
            <a:ln w="28575">
              <a:solidFill>
                <a:srgbClr val="FF6600"/>
              </a:solidFill>
            </a:ln>
          </p:spPr>
          <p:style>
            <a:lnRef idx="1">
              <a:schemeClr val="accent4"/>
            </a:lnRef>
            <a:fillRef idx="2">
              <a:schemeClr val="accent4"/>
            </a:fillRef>
            <a:effectRef idx="1">
              <a:schemeClr val="accent4"/>
            </a:effectRef>
            <a:fontRef idx="minor">
              <a:schemeClr val="dk1"/>
            </a:fontRef>
          </p:style>
          <p:txBody>
            <a:bodyPr rtlCol="0" anchor="ctr"/>
            <a:lstStyle/>
            <a:p>
              <a:pPr marL="342900" indent="-342900">
                <a:buFont typeface="+mj-ea"/>
                <a:buAutoNum type="circleNumDbPlain"/>
              </a:pP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お名前</a:t>
              </a:r>
            </a:p>
            <a:p>
              <a:pPr marL="342900" indent="-342900">
                <a:buFont typeface="+mj-ea"/>
                <a:buAutoNum type="circleNumDbPlain"/>
              </a:pP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ご所属、担当されている業務</a:t>
              </a:r>
            </a:p>
            <a:p>
              <a:pPr marL="342900" indent="-342900">
                <a:buFont typeface="+mj-ea"/>
                <a:buAutoNum type="circleNumDbPlain"/>
              </a:pP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最近のマイブーム</a:t>
              </a:r>
            </a:p>
            <a:p>
              <a:pPr marL="342900" indent="-342900">
                <a:buFont typeface="+mj-ea"/>
                <a:buAutoNum type="circleNumDbPlain"/>
              </a:pP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研修を通じて得たいこと（関心事や疑問点）</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mj-ea"/>
                <a:buAutoNum type="circleNumDbPlain"/>
              </a:pP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個人ワークで書きだした「想定される支援内容」</a:t>
              </a:r>
              <a:endParaRPr kumimoji="1"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四角形: 角を丸くする 8">
              <a:extLst>
                <a:ext uri="{FF2B5EF4-FFF2-40B4-BE49-F238E27FC236}">
                  <a16:creationId xmlns:a16="http://schemas.microsoft.com/office/drawing/2014/main" id="{D29AA430-CBA4-41DD-AFF5-B5F1747B45FB}"/>
                </a:ext>
              </a:extLst>
            </p:cNvPr>
            <p:cNvSpPr/>
            <p:nvPr/>
          </p:nvSpPr>
          <p:spPr>
            <a:xfrm>
              <a:off x="5483714" y="3185456"/>
              <a:ext cx="2020716" cy="1620000"/>
            </a:xfrm>
            <a:prstGeom prst="roundRect">
              <a:avLst>
                <a:gd name="adj" fmla="val 9467"/>
              </a:avLst>
            </a:prstGeom>
            <a:solidFill>
              <a:schemeClr val="accent2">
                <a:lumMod val="40000"/>
                <a:lumOff val="60000"/>
              </a:schemeClr>
            </a:solidFill>
            <a:ln w="28575">
              <a:solidFill>
                <a:srgbClr val="FF6600"/>
              </a:solidFill>
            </a:ln>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 発表時間の目安</a:t>
              </a:r>
              <a:endParaRPr kumimoji="1" lang="en-US" altLang="ja-JP" b="1"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cs typeface="Meiryo UI" panose="020B0604030504040204" pitchFamily="50" charset="-128"/>
                </a:rPr>
                <a:t> 1</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人：</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分</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四角形: 角を丸くする 8">
              <a:extLst>
                <a:ext uri="{FF2B5EF4-FFF2-40B4-BE49-F238E27FC236}">
                  <a16:creationId xmlns:a16="http://schemas.microsoft.com/office/drawing/2014/main" id="{D29AA430-CBA4-41DD-AFF5-B5F1747B45FB}"/>
                </a:ext>
              </a:extLst>
            </p:cNvPr>
            <p:cNvSpPr/>
            <p:nvPr/>
          </p:nvSpPr>
          <p:spPr>
            <a:xfrm>
              <a:off x="7869798" y="3508758"/>
              <a:ext cx="1590813" cy="1074599"/>
            </a:xfrm>
            <a:prstGeom prst="roundRect">
              <a:avLst>
                <a:gd name="adj" fmla="val 9467"/>
              </a:avLst>
            </a:prstGeom>
            <a:noFill/>
            <a:ln w="19050">
              <a:solidFill>
                <a:srgbClr val="004831"/>
              </a:solidFill>
              <a:prstDash val="sysDot"/>
            </a:ln>
          </p:spPr>
          <p:style>
            <a:lnRef idx="2">
              <a:schemeClr val="accent2"/>
            </a:lnRef>
            <a:fillRef idx="1">
              <a:schemeClr val="lt1"/>
            </a:fillRef>
            <a:effectRef idx="0">
              <a:schemeClr val="accent2"/>
            </a:effectRef>
            <a:fontRef idx="minor">
              <a:schemeClr val="dk1"/>
            </a:fontRef>
          </p:style>
          <p:txBody>
            <a:bodyPr wrap="square" rtlCol="0" anchor="ctr">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時間配分の目安</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発表人数</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buFont typeface="Arial" panose="020B0604020202020204" pitchFamily="34" charset="0"/>
                <a:buChar char="•"/>
              </a:pP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人の場合：</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分</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buFont typeface="Arial" panose="020B0604020202020204" pitchFamily="34" charset="0"/>
                <a:buChar char="•"/>
              </a:pP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人の場合：</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分</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buFont typeface="Arial" panose="020B0604020202020204" pitchFamily="34" charset="0"/>
                <a:buChar char="•"/>
              </a:pP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人の場合：</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分</a:t>
              </a:r>
            </a:p>
          </p:txBody>
        </p:sp>
      </p:grpSp>
    </p:spTree>
    <p:extLst>
      <p:ext uri="{BB962C8B-B14F-4D97-AF65-F5344CB8AC3E}">
        <p14:creationId xmlns:p14="http://schemas.microsoft.com/office/powerpoint/2010/main" val="2913292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前半のまとめ</a:t>
            </a:r>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28</a:t>
            </a:fld>
            <a:endParaRPr kumimoji="1" lang="ja-JP" altLang="en-US" dirty="0"/>
          </a:p>
        </p:txBody>
      </p:sp>
      <p:sp>
        <p:nvSpPr>
          <p:cNvPr id="6" name="四角形: 角を丸くする 4">
            <a:extLst>
              <a:ext uri="{FF2B5EF4-FFF2-40B4-BE49-F238E27FC236}">
                <a16:creationId xmlns:a16="http://schemas.microsoft.com/office/drawing/2014/main" id="{6487AE3B-FDDE-421E-9966-014752F6ED31}"/>
              </a:ext>
            </a:extLst>
          </p:cNvPr>
          <p:cNvSpPr/>
          <p:nvPr/>
        </p:nvSpPr>
        <p:spPr bwMode="auto">
          <a:xfrm>
            <a:off x="524317" y="1031376"/>
            <a:ext cx="8173099" cy="563364"/>
          </a:xfrm>
          <a:prstGeom prst="roundRect">
            <a:avLst>
              <a:gd name="adj" fmla="val 9904"/>
            </a:avLst>
          </a:prstGeom>
          <a:solidFill>
            <a:srgbClr val="0075B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r>
              <a:rPr lang="ja-JP" altLang="en-US" sz="1800" b="1" dirty="0">
                <a:latin typeface="Meiryo UI" panose="020B0604030504040204" pitchFamily="50" charset="-128"/>
                <a:ea typeface="Meiryo UI" panose="020B0604030504040204" pitchFamily="50" charset="-128"/>
              </a:rPr>
              <a:t>　</a:t>
            </a:r>
            <a:r>
              <a:rPr lang="ja-JP" altLang="en-US" sz="1800" b="1" dirty="0">
                <a:solidFill>
                  <a:schemeClr val="bg1"/>
                </a:solidFill>
                <a:latin typeface="Meiryo UI" panose="020B0604030504040204" pitchFamily="50" charset="-128"/>
                <a:ea typeface="Meiryo UI" panose="020B0604030504040204" pitchFamily="50" charset="-128"/>
              </a:rPr>
              <a:t>ケアプラン作成時点での抜け漏れに気づいた支援内容を理解する</a:t>
            </a:r>
            <a:endParaRPr kumimoji="1" lang="ja-JP" altLang="en-US" sz="1800" b="1" dirty="0">
              <a:solidFill>
                <a:schemeClr val="bg1"/>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8B87F96B-EA26-464F-BE4F-B3DC37429F8C}"/>
              </a:ext>
            </a:extLst>
          </p:cNvPr>
          <p:cNvSpPr txBox="1"/>
          <p:nvPr/>
        </p:nvSpPr>
        <p:spPr>
          <a:xfrm>
            <a:off x="1208584" y="1607440"/>
            <a:ext cx="8424366" cy="646331"/>
          </a:xfrm>
          <a:prstGeom prst="rect">
            <a:avLst/>
          </a:prstGeom>
          <a:noFill/>
        </p:spPr>
        <p:txBody>
          <a:bodyPr wrap="square" rtlCol="0">
            <a:spAutoFit/>
          </a:bodyPr>
          <a:lstStyle/>
          <a:p>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ケアプラン作成時点では想定していなかった（抜け漏れに</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気付いた）箇所については、</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cs typeface="Meiryo UI" panose="020B0604030504040204" pitchFamily="50" charset="-128"/>
              </a:rPr>
              <a:t>その支援の概要、必要性、アセスメント</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モニタリングで捉えるべき項目を読み込みましょう。</a:t>
            </a:r>
            <a:endParaRPr kumimoji="1"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9640CED9-C9C6-4267-BA34-B58EF337BF72}"/>
              </a:ext>
            </a:extLst>
          </p:cNvPr>
          <p:cNvSpPr txBox="1"/>
          <p:nvPr/>
        </p:nvSpPr>
        <p:spPr>
          <a:xfrm>
            <a:off x="1208584" y="3272960"/>
            <a:ext cx="8424366" cy="646331"/>
          </a:xfrm>
          <a:prstGeom prst="rect">
            <a:avLst/>
          </a:prstGeom>
          <a:noFill/>
        </p:spPr>
        <p:txBody>
          <a:bodyPr wrap="square" rtlCol="0">
            <a:spAutoFit/>
          </a:bodyPr>
          <a:lstStyle/>
          <a:p>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「想定される支援内容」は、本人や世帯の状況に合わせて具体化（個別化）が必要です。</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アセスメント</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モニタリングの方法や留意点は、研修後半で取り上げます。</a:t>
            </a:r>
            <a:endParaRPr kumimoji="1"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a:extLst>
              <a:ext uri="{FF2B5EF4-FFF2-40B4-BE49-F238E27FC236}">
                <a16:creationId xmlns:a16="http://schemas.microsoft.com/office/drawing/2014/main" id="{158137AF-CE28-4D9E-96DB-7B2F8582754C}"/>
              </a:ext>
            </a:extLst>
          </p:cNvPr>
          <p:cNvSpPr txBox="1"/>
          <p:nvPr/>
        </p:nvSpPr>
        <p:spPr>
          <a:xfrm>
            <a:off x="1208584" y="4846059"/>
            <a:ext cx="8424366" cy="923330"/>
          </a:xfrm>
          <a:prstGeom prst="rect">
            <a:avLst/>
          </a:prstGeom>
          <a:noFill/>
        </p:spPr>
        <p:txBody>
          <a:bodyPr wrap="square" rtlCol="0">
            <a:spAutoFit/>
          </a:bodyPr>
          <a:lstStyle/>
          <a:p>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基本ケアは生活の継続を支える基盤であり、幅広い項目を含みます。そのため事例ごとに重要性が高い項目に着目して掘り下げましょう。</a:t>
            </a:r>
            <a:endParaRPr kumimoji="1"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cs typeface="Meiryo UI" panose="020B0604030504040204" pitchFamily="50" charset="-128"/>
              </a:rPr>
              <a:t>以降の研修では、心身機能に着目して掘り下げの方法を学びます。</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四角形: 角を丸くする 4">
            <a:extLst>
              <a:ext uri="{FF2B5EF4-FFF2-40B4-BE49-F238E27FC236}">
                <a16:creationId xmlns:a16="http://schemas.microsoft.com/office/drawing/2014/main" id="{6487AE3B-FDDE-421E-9966-014752F6ED31}"/>
              </a:ext>
            </a:extLst>
          </p:cNvPr>
          <p:cNvSpPr/>
          <p:nvPr/>
        </p:nvSpPr>
        <p:spPr bwMode="auto">
          <a:xfrm>
            <a:off x="524317" y="2692564"/>
            <a:ext cx="8173099" cy="563364"/>
          </a:xfrm>
          <a:prstGeom prst="roundRect">
            <a:avLst>
              <a:gd name="adj" fmla="val 9904"/>
            </a:avLst>
          </a:prstGeom>
          <a:solidFill>
            <a:srgbClr val="0075B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r>
              <a:rPr lang="ja-JP" altLang="en-US" sz="1800" b="1" dirty="0">
                <a:latin typeface="Meiryo UI" panose="020B0604030504040204" pitchFamily="50" charset="-128"/>
                <a:ea typeface="Meiryo UI" panose="020B0604030504040204" pitchFamily="50" charset="-128"/>
              </a:rPr>
              <a:t>　</a:t>
            </a:r>
            <a:r>
              <a:rPr lang="ja-JP" altLang="en-US" b="1" dirty="0">
                <a:solidFill>
                  <a:schemeClr val="bg1"/>
                </a:solidFill>
                <a:latin typeface="Meiryo UI" panose="020B0604030504040204" pitchFamily="50" charset="-128"/>
                <a:ea typeface="Meiryo UI" panose="020B0604030504040204" pitchFamily="50" charset="-128"/>
              </a:rPr>
              <a:t>アセスメント</a:t>
            </a:r>
            <a:r>
              <a:rPr lang="en-US" altLang="ja-JP" b="1" dirty="0">
                <a:solidFill>
                  <a:schemeClr val="bg1"/>
                </a:solidFill>
                <a:latin typeface="Meiryo UI" panose="020B0604030504040204" pitchFamily="50" charset="-128"/>
                <a:ea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rPr>
              <a:t>モニタリングを通じて「想定される支援内容」を具体化する</a:t>
            </a:r>
            <a:endParaRPr kumimoji="1" lang="ja-JP" altLang="en-US" sz="1800" b="1" dirty="0">
              <a:solidFill>
                <a:schemeClr val="bg1"/>
              </a:solidFill>
              <a:latin typeface="Meiryo UI" panose="020B0604030504040204" pitchFamily="50" charset="-128"/>
              <a:ea typeface="Meiryo UI" panose="020B0604030504040204" pitchFamily="50" charset="-128"/>
            </a:endParaRPr>
          </a:p>
        </p:txBody>
      </p:sp>
      <p:sp>
        <p:nvSpPr>
          <p:cNvPr id="13" name="四角形: 角を丸くする 4">
            <a:extLst>
              <a:ext uri="{FF2B5EF4-FFF2-40B4-BE49-F238E27FC236}">
                <a16:creationId xmlns:a16="http://schemas.microsoft.com/office/drawing/2014/main" id="{6487AE3B-FDDE-421E-9966-014752F6ED31}"/>
              </a:ext>
            </a:extLst>
          </p:cNvPr>
          <p:cNvSpPr/>
          <p:nvPr/>
        </p:nvSpPr>
        <p:spPr bwMode="auto">
          <a:xfrm>
            <a:off x="524317" y="4277472"/>
            <a:ext cx="8173099" cy="563364"/>
          </a:xfrm>
          <a:prstGeom prst="roundRect">
            <a:avLst>
              <a:gd name="adj" fmla="val 9904"/>
            </a:avLst>
          </a:prstGeom>
          <a:solidFill>
            <a:srgbClr val="0075B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defTabSz="914400" fontAlgn="base">
              <a:spcBef>
                <a:spcPct val="0"/>
              </a:spcBef>
              <a:spcAft>
                <a:spcPct val="0"/>
              </a:spcAft>
            </a:pPr>
            <a:r>
              <a:rPr lang="ja-JP" altLang="en-US" sz="1800" b="1" dirty="0">
                <a:latin typeface="Meiryo UI" panose="020B0604030504040204" pitchFamily="50" charset="-128"/>
                <a:ea typeface="Meiryo UI" panose="020B0604030504040204" pitchFamily="50" charset="-128"/>
              </a:rPr>
              <a:t>　</a:t>
            </a:r>
            <a:r>
              <a:rPr kumimoji="1" lang="ja-JP" altLang="en-US" b="1" dirty="0">
                <a:solidFill>
                  <a:schemeClr val="bg1"/>
                </a:solidFill>
                <a:latin typeface="Meiryo UI" panose="020B0604030504040204" pitchFamily="50" charset="-128"/>
                <a:ea typeface="Meiryo UI" panose="020B0604030504040204" pitchFamily="50" charset="-128"/>
              </a:rPr>
              <a:t>重要性が高い項目に着目して掘り下げる</a:t>
            </a:r>
          </a:p>
        </p:txBody>
      </p:sp>
    </p:spTree>
    <p:extLst>
      <p:ext uri="{BB962C8B-B14F-4D97-AF65-F5344CB8AC3E}">
        <p14:creationId xmlns:p14="http://schemas.microsoft.com/office/powerpoint/2010/main" val="3530837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休憩タイム</a:t>
            </a:r>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29</a:t>
            </a:fld>
            <a:endParaRPr kumimoji="1" lang="ja-JP" altLang="en-US" dirty="0"/>
          </a:p>
        </p:txBody>
      </p:sp>
      <p:pic>
        <p:nvPicPr>
          <p:cNvPr id="6" name="Picture 29" descr="foods_0082">
            <a:extLst>
              <a:ext uri="{FF2B5EF4-FFF2-40B4-BE49-F238E27FC236}">
                <a16:creationId xmlns:a16="http://schemas.microsoft.com/office/drawing/2014/main" id="{659B4194-A112-4674-A811-791AFEB9788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5618" y="2996952"/>
            <a:ext cx="1334765"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362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角丸四角形 36"/>
          <p:cNvSpPr/>
          <p:nvPr/>
        </p:nvSpPr>
        <p:spPr>
          <a:xfrm>
            <a:off x="241869" y="1786071"/>
            <a:ext cx="1683526" cy="2221429"/>
          </a:xfrm>
          <a:prstGeom prst="roundRect">
            <a:avLst>
              <a:gd name="adj" fmla="val 5145"/>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3"/>
          <p:cNvSpPr>
            <a:spLocks noGrp="1"/>
          </p:cNvSpPr>
          <p:nvPr>
            <p:ph type="title"/>
          </p:nvPr>
        </p:nvSpPr>
        <p:spPr/>
        <p:txBody>
          <a:bodyPr/>
          <a:lstStyle/>
          <a:p>
            <a:r>
              <a:rPr lang="ja-JP" altLang="en-US" dirty="0"/>
              <a:t>研修プログラム概要と本日の研修の位置づけ</a:t>
            </a:r>
            <a:endParaRPr kumimoji="1" lang="ja-JP" altLang="en-US" dirty="0"/>
          </a:p>
        </p:txBody>
      </p:sp>
      <p:sp>
        <p:nvSpPr>
          <p:cNvPr id="36" name="コンテンツ プレースホルダー 35"/>
          <p:cNvSpPr>
            <a:spLocks noGrp="1"/>
          </p:cNvSpPr>
          <p:nvPr>
            <p:ph idx="1"/>
          </p:nvPr>
        </p:nvSpPr>
        <p:spPr/>
        <p:txBody>
          <a:bodyPr/>
          <a:lstStyle/>
          <a:p>
            <a:r>
              <a:rPr lang="ja-JP" altLang="en-US" dirty="0"/>
              <a:t>「適切なケアマネジメント手法」を実事例で活用しながら、グループでの振り返りを重ねることで、活用方法の習得を図ります。</a:t>
            </a:r>
            <a:endParaRPr kumimoji="1" lang="ja-JP" altLang="en-US" dirty="0"/>
          </a:p>
        </p:txBody>
      </p:sp>
      <p:sp>
        <p:nvSpPr>
          <p:cNvPr id="2" name="スライド番号プレースホルダー 1"/>
          <p:cNvSpPr>
            <a:spLocks noGrp="1"/>
          </p:cNvSpPr>
          <p:nvPr>
            <p:ph type="sldNum" sz="quarter" idx="12"/>
          </p:nvPr>
        </p:nvSpPr>
        <p:spPr/>
        <p:txBody>
          <a:bodyPr/>
          <a:lstStyle/>
          <a:p>
            <a:fld id="{9D577B52-2241-471B-AFAB-376A00F66D4B}" type="slidenum">
              <a:rPr kumimoji="1" lang="ja-JP" altLang="en-US" smtClean="0"/>
              <a:t>3</a:t>
            </a:fld>
            <a:endParaRPr kumimoji="1" lang="ja-JP" altLang="en-US"/>
          </a:p>
        </p:txBody>
      </p:sp>
      <p:sp>
        <p:nvSpPr>
          <p:cNvPr id="39" name="テキスト ボックス 38">
            <a:extLst>
              <a:ext uri="{FF2B5EF4-FFF2-40B4-BE49-F238E27FC236}">
                <a16:creationId xmlns:a16="http://schemas.microsoft.com/office/drawing/2014/main" id="{88E97A28-A244-4799-BF99-9F885A9FF756}"/>
              </a:ext>
            </a:extLst>
          </p:cNvPr>
          <p:cNvSpPr txBox="1"/>
          <p:nvPr/>
        </p:nvSpPr>
        <p:spPr>
          <a:xfrm>
            <a:off x="247383" y="2128138"/>
            <a:ext cx="400110" cy="1530394"/>
          </a:xfrm>
          <a:prstGeom prst="rect">
            <a:avLst/>
          </a:prstGeom>
          <a:noFill/>
        </p:spPr>
        <p:txBody>
          <a:bodyPr vert="eaVert" wrap="square" rtlCol="0">
            <a:spAutoFit/>
          </a:bodyPr>
          <a:lstStyle/>
          <a:p>
            <a:pPr algn="ct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手法の周知・共有</a:t>
            </a:r>
            <a:endParaRPr lang="en-US" altLang="ja-JP" sz="1400" b="1" dirty="0">
              <a:latin typeface="Meiryo UI" panose="020B0604030504040204" pitchFamily="50" charset="-128"/>
              <a:ea typeface="Meiryo UI" panose="020B0604030504040204" pitchFamily="50" charset="-128"/>
              <a:cs typeface="メイリオ" panose="020B0604030504040204" pitchFamily="50" charset="-128"/>
            </a:endParaRPr>
          </a:p>
        </p:txBody>
      </p:sp>
      <p:cxnSp>
        <p:nvCxnSpPr>
          <p:cNvPr id="40" name="直線コネクタ 39">
            <a:extLst>
              <a:ext uri="{FF2B5EF4-FFF2-40B4-BE49-F238E27FC236}">
                <a16:creationId xmlns:a16="http://schemas.microsoft.com/office/drawing/2014/main" id="{A6CF7C8E-D0C9-4957-9633-FCE9262008F7}"/>
              </a:ext>
            </a:extLst>
          </p:cNvPr>
          <p:cNvCxnSpPr/>
          <p:nvPr/>
        </p:nvCxnSpPr>
        <p:spPr bwMode="auto">
          <a:xfrm>
            <a:off x="673835" y="2105109"/>
            <a:ext cx="0" cy="1576453"/>
          </a:xfrm>
          <a:prstGeom prst="line">
            <a:avLst/>
          </a:prstGeom>
          <a:solidFill>
            <a:schemeClr val="bg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テキスト ボックス 15">
            <a:extLst>
              <a:ext uri="{FF2B5EF4-FFF2-40B4-BE49-F238E27FC236}">
                <a16:creationId xmlns:a16="http://schemas.microsoft.com/office/drawing/2014/main" id="{52BFD8A2-D57B-4408-B35E-E711228CF263}"/>
              </a:ext>
            </a:extLst>
          </p:cNvPr>
          <p:cNvSpPr txBox="1"/>
          <p:nvPr/>
        </p:nvSpPr>
        <p:spPr>
          <a:xfrm>
            <a:off x="665167" y="2182610"/>
            <a:ext cx="1260228" cy="307777"/>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地域／事業所</a:t>
            </a:r>
            <a:endParaRPr lang="en-US" altLang="ja-JP" sz="14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29" name="四角形: 角を丸くする 27">
            <a:extLst>
              <a:ext uri="{FF2B5EF4-FFF2-40B4-BE49-F238E27FC236}">
                <a16:creationId xmlns:a16="http://schemas.microsoft.com/office/drawing/2014/main" id="{16E10344-FF3A-4CA7-8926-A965F1E87441}"/>
              </a:ext>
            </a:extLst>
          </p:cNvPr>
          <p:cNvSpPr/>
          <p:nvPr/>
        </p:nvSpPr>
        <p:spPr>
          <a:xfrm>
            <a:off x="766623" y="2497995"/>
            <a:ext cx="1039732" cy="1127570"/>
          </a:xfrm>
          <a:prstGeom prst="roundRect">
            <a:avLst>
              <a:gd name="adj" fmla="val 11053"/>
            </a:avLst>
          </a:prstGeom>
          <a:solidFill>
            <a:schemeClr val="bg1"/>
          </a:solidFill>
          <a:ln w="9525">
            <a:solidFill>
              <a:srgbClr val="00B05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地域関係者への本手法の周知</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参加者募集</a:t>
            </a:r>
            <a:endParaRPr lang="en-US" altLang="ja-JP" sz="1200" dirty="0">
              <a:latin typeface="Meiryo UI" panose="020B0604030504040204" pitchFamily="50" charset="-128"/>
              <a:ea typeface="Meiryo UI" panose="020B0604030504040204" pitchFamily="50" charset="-128"/>
            </a:endParaRPr>
          </a:p>
        </p:txBody>
      </p:sp>
      <p:sp>
        <p:nvSpPr>
          <p:cNvPr id="41" name="角丸四角形 40"/>
          <p:cNvSpPr/>
          <p:nvPr/>
        </p:nvSpPr>
        <p:spPr>
          <a:xfrm>
            <a:off x="241869" y="4025938"/>
            <a:ext cx="9535179" cy="2232000"/>
          </a:xfrm>
          <a:prstGeom prst="roundRect">
            <a:avLst>
              <a:gd name="adj" fmla="val 5998"/>
            </a:avLst>
          </a:prstGeom>
          <a:solidFill>
            <a:srgbClr val="FDD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角丸四角形 41"/>
          <p:cNvSpPr/>
          <p:nvPr/>
        </p:nvSpPr>
        <p:spPr>
          <a:xfrm>
            <a:off x="1951737" y="1775500"/>
            <a:ext cx="7825311" cy="2232000"/>
          </a:xfrm>
          <a:prstGeom prst="roundRect">
            <a:avLst>
              <a:gd name="adj" fmla="val 5145"/>
            </a:avLst>
          </a:prstGeom>
          <a:solidFill>
            <a:srgbClr val="BD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88E97A28-A244-4799-BF99-9F885A9FF756}"/>
              </a:ext>
            </a:extLst>
          </p:cNvPr>
          <p:cNvSpPr txBox="1"/>
          <p:nvPr/>
        </p:nvSpPr>
        <p:spPr>
          <a:xfrm>
            <a:off x="1953204" y="2076288"/>
            <a:ext cx="400110" cy="1630424"/>
          </a:xfrm>
          <a:prstGeom prst="rect">
            <a:avLst/>
          </a:prstGeom>
          <a:noFill/>
        </p:spPr>
        <p:txBody>
          <a:bodyPr vert="eaVert" wrap="square" rtlCol="0">
            <a:spAutoFit/>
          </a:bodyPr>
          <a:lstStyle/>
          <a:p>
            <a:pPr algn="ct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実践</a:t>
            </a:r>
            <a:endParaRPr lang="en-US" altLang="ja-JP" sz="14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44" name="テキスト ボックス 43">
            <a:extLst>
              <a:ext uri="{FF2B5EF4-FFF2-40B4-BE49-F238E27FC236}">
                <a16:creationId xmlns:a16="http://schemas.microsoft.com/office/drawing/2014/main" id="{90EE709D-518A-4AF7-9429-0F4C351A5B9F}"/>
              </a:ext>
            </a:extLst>
          </p:cNvPr>
          <p:cNvSpPr txBox="1"/>
          <p:nvPr/>
        </p:nvSpPr>
        <p:spPr>
          <a:xfrm>
            <a:off x="231995" y="4521508"/>
            <a:ext cx="430887" cy="1219405"/>
          </a:xfrm>
          <a:prstGeom prst="rect">
            <a:avLst/>
          </a:prstGeom>
          <a:noFill/>
        </p:spPr>
        <p:txBody>
          <a:bodyPr vert="eaVert" wrap="square" rtlCol="0">
            <a:spAutoFit/>
          </a:bodyPr>
          <a:lstStyle/>
          <a:p>
            <a:pPr algn="ctr"/>
            <a:r>
              <a:rPr lang="ja-JP" altLang="en-US" sz="1600" b="1" dirty="0">
                <a:latin typeface="Meiryo UI" panose="020B0604030504040204" pitchFamily="50" charset="-128"/>
                <a:ea typeface="Meiryo UI" panose="020B0604030504040204" pitchFamily="50" charset="-128"/>
                <a:cs typeface="メイリオ" panose="020B0604030504040204" pitchFamily="50" charset="-128"/>
              </a:rPr>
              <a:t>座学</a:t>
            </a:r>
            <a:endParaRPr lang="en-US" altLang="ja-JP" sz="16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46" name="四角形: 角を丸くする 7">
            <a:extLst>
              <a:ext uri="{FF2B5EF4-FFF2-40B4-BE49-F238E27FC236}">
                <a16:creationId xmlns:a16="http://schemas.microsoft.com/office/drawing/2014/main" id="{78EFD1A2-5757-4506-907A-3CFEC46C6929}"/>
              </a:ext>
            </a:extLst>
          </p:cNvPr>
          <p:cNvSpPr/>
          <p:nvPr/>
        </p:nvSpPr>
        <p:spPr>
          <a:xfrm>
            <a:off x="817688" y="4523890"/>
            <a:ext cx="921345" cy="999740"/>
          </a:xfrm>
          <a:prstGeom prst="roundRect">
            <a:avLst>
              <a:gd name="adj" fmla="val 11053"/>
            </a:avLst>
          </a:prstGeom>
          <a:solidFill>
            <a:schemeClr val="bg1"/>
          </a:solidFill>
          <a:ln w="9525">
            <a:solidFill>
              <a:srgbClr val="C0000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t"/>
          <a:lstStyle/>
          <a:p>
            <a:pPr>
              <a:spcAft>
                <a:spcPts val="300"/>
              </a:spcAft>
            </a:pP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事前</a:t>
            </a: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動画視聴</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参加者ガイド読み込み</a:t>
            </a:r>
            <a:endParaRPr lang="en-US" altLang="ja-JP" sz="1200" dirty="0">
              <a:latin typeface="Meiryo UI" panose="020B0604030504040204" pitchFamily="50" charset="-128"/>
              <a:ea typeface="Meiryo UI" panose="020B0604030504040204" pitchFamily="50" charset="-128"/>
            </a:endParaRPr>
          </a:p>
        </p:txBody>
      </p:sp>
      <p:sp>
        <p:nvSpPr>
          <p:cNvPr id="48" name="四角形: 角を丸くする 12">
            <a:extLst>
              <a:ext uri="{FF2B5EF4-FFF2-40B4-BE49-F238E27FC236}">
                <a16:creationId xmlns:a16="http://schemas.microsoft.com/office/drawing/2014/main" id="{CD0E8D30-D7E6-4F59-BF38-F792BFEF2AB1}"/>
              </a:ext>
            </a:extLst>
          </p:cNvPr>
          <p:cNvSpPr/>
          <p:nvPr/>
        </p:nvSpPr>
        <p:spPr>
          <a:xfrm>
            <a:off x="3191065" y="1856295"/>
            <a:ext cx="6273029" cy="676765"/>
          </a:xfrm>
          <a:prstGeom prst="roundRect">
            <a:avLst>
              <a:gd name="adj" fmla="val 11053"/>
            </a:avLst>
          </a:prstGeom>
          <a:solidFill>
            <a:schemeClr val="bg1"/>
          </a:solidFill>
          <a:ln w="9525">
            <a:solidFill>
              <a:srgbClr val="00B05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r>
              <a:rPr lang="ja-JP" altLang="en-US" sz="1200" dirty="0">
                <a:latin typeface="Meiryo UI" panose="020B0604030504040204" pitchFamily="50" charset="-128"/>
                <a:ea typeface="Meiryo UI" panose="020B0604030504040204" pitchFamily="50" charset="-128"/>
                <a:cs typeface="メイリオ" panose="020B0604030504040204" pitchFamily="50" charset="-128"/>
              </a:rPr>
              <a:t>参加者のフォローアップ及び地域全体での活用推進</a:t>
            </a:r>
            <a:endParaRPr lang="en-US" altLang="ja-JP" sz="12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200" dirty="0">
                <a:latin typeface="Meiryo UI" panose="020B0604030504040204" pitchFamily="50" charset="-128"/>
                <a:ea typeface="Meiryo UI" panose="020B0604030504040204" pitchFamily="50" charset="-128"/>
                <a:cs typeface="メイリオ" panose="020B0604030504040204" pitchFamily="50" charset="-128"/>
              </a:rPr>
              <a:t>（手法への理解を深めるための参加者の自主勉強会や、地域の他の職種や自治体との合同勉強会の開催など）</a:t>
            </a:r>
            <a:endParaRPr lang="en-US" altLang="ja-JP" sz="12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49" name="テキスト ボックス 48">
            <a:extLst>
              <a:ext uri="{FF2B5EF4-FFF2-40B4-BE49-F238E27FC236}">
                <a16:creationId xmlns:a16="http://schemas.microsoft.com/office/drawing/2014/main" id="{CD04C3C0-AC40-42D2-9E9A-9F23B197B766}"/>
              </a:ext>
            </a:extLst>
          </p:cNvPr>
          <p:cNvSpPr txBox="1"/>
          <p:nvPr/>
        </p:nvSpPr>
        <p:spPr>
          <a:xfrm>
            <a:off x="2316495" y="3075105"/>
            <a:ext cx="912769" cy="523220"/>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各参加者</a:t>
            </a:r>
            <a:endParaRPr lang="en-US" altLang="ja-JP" sz="1400" b="1" dirty="0">
              <a:latin typeface="Meiryo UI" panose="020B0604030504040204" pitchFamily="50" charset="-128"/>
              <a:ea typeface="Meiryo UI" panose="020B0604030504040204" pitchFamily="50" charset="-128"/>
              <a:cs typeface="メイリオ"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＠現場</a:t>
            </a:r>
            <a:endParaRPr lang="en-US" altLang="ja-JP" sz="14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51" name="四角形: 角を丸くする 15">
            <a:extLst>
              <a:ext uri="{FF2B5EF4-FFF2-40B4-BE49-F238E27FC236}">
                <a16:creationId xmlns:a16="http://schemas.microsoft.com/office/drawing/2014/main" id="{9A8FDD5A-EFE9-4764-B2FB-FCFA4CDF3811}"/>
              </a:ext>
            </a:extLst>
          </p:cNvPr>
          <p:cNvSpPr/>
          <p:nvPr/>
        </p:nvSpPr>
        <p:spPr>
          <a:xfrm>
            <a:off x="7442205" y="4525783"/>
            <a:ext cx="2196000" cy="1476000"/>
          </a:xfrm>
          <a:prstGeom prst="roundRect">
            <a:avLst>
              <a:gd name="adj" fmla="val 11053"/>
            </a:avLst>
          </a:prstGeom>
          <a:solidFill>
            <a:schemeClr val="bg1"/>
          </a:solidFill>
          <a:ln w="9525">
            <a:solidFill>
              <a:srgbClr val="C0000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t"/>
          <a:lstStyle/>
          <a:p>
            <a:pPr>
              <a:spcAft>
                <a:spcPts val="300"/>
              </a:spcAft>
            </a:pP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第</a:t>
            </a: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4</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回</a:t>
            </a: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実践結果と課題の共有</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活用の効果や留意点の振り返り</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事例発表</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取組状況の総括</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今後の実践宣言</a:t>
            </a:r>
          </a:p>
        </p:txBody>
      </p:sp>
      <p:sp>
        <p:nvSpPr>
          <p:cNvPr id="45" name="四角形: 角を丸くする 6">
            <a:extLst>
              <a:ext uri="{FF2B5EF4-FFF2-40B4-BE49-F238E27FC236}">
                <a16:creationId xmlns:a16="http://schemas.microsoft.com/office/drawing/2014/main" id="{44D3D68F-66BA-4D13-90C0-150191345C8B}"/>
              </a:ext>
            </a:extLst>
          </p:cNvPr>
          <p:cNvSpPr/>
          <p:nvPr/>
        </p:nvSpPr>
        <p:spPr>
          <a:xfrm>
            <a:off x="2037952" y="4521508"/>
            <a:ext cx="1692000" cy="1476000"/>
          </a:xfrm>
          <a:prstGeom prst="roundRect">
            <a:avLst>
              <a:gd name="adj" fmla="val 11053"/>
            </a:avLst>
          </a:prstGeom>
          <a:solidFill>
            <a:schemeClr val="bg1"/>
          </a:solidFill>
          <a:ln w="57150">
            <a:solidFill>
              <a:srgbClr val="FF000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t"/>
          <a:lstStyle/>
          <a:p>
            <a:pPr>
              <a:spcAft>
                <a:spcPts val="300"/>
              </a:spcAft>
            </a:pPr>
            <a:r>
              <a:rPr lang="en-US" altLang="ja-JP" sz="1400" b="1" dirty="0">
                <a:solidFill>
                  <a:srgbClr val="FF0000"/>
                </a:solidFill>
                <a:latin typeface="Meiryo UI" panose="020B0604030504040204" pitchFamily="50" charset="-128"/>
                <a:ea typeface="Meiryo UI" panose="020B0604030504040204" pitchFamily="50" charset="-128"/>
              </a:rPr>
              <a:t>【</a:t>
            </a:r>
            <a:r>
              <a:rPr lang="ja-JP" altLang="en-US" sz="1400" b="1" dirty="0">
                <a:solidFill>
                  <a:srgbClr val="FF0000"/>
                </a:solidFill>
                <a:latin typeface="Meiryo UI" panose="020B0604030504040204" pitchFamily="50" charset="-128"/>
                <a:ea typeface="Meiryo UI" panose="020B0604030504040204" pitchFamily="50" charset="-128"/>
              </a:rPr>
              <a:t>第</a:t>
            </a:r>
            <a:r>
              <a:rPr lang="en-US" altLang="ja-JP" sz="1400" b="1" dirty="0">
                <a:solidFill>
                  <a:srgbClr val="FF0000"/>
                </a:solidFill>
                <a:latin typeface="Meiryo UI" panose="020B0604030504040204" pitchFamily="50" charset="-128"/>
                <a:ea typeface="Meiryo UI" panose="020B0604030504040204" pitchFamily="50" charset="-128"/>
              </a:rPr>
              <a:t>1</a:t>
            </a:r>
            <a:r>
              <a:rPr lang="ja-JP" altLang="en-US" sz="1400" b="1" dirty="0">
                <a:solidFill>
                  <a:srgbClr val="FF0000"/>
                </a:solidFill>
                <a:latin typeface="Meiryo UI" panose="020B0604030504040204" pitchFamily="50" charset="-128"/>
                <a:ea typeface="Meiryo UI" panose="020B0604030504040204" pitchFamily="50" charset="-128"/>
              </a:rPr>
              <a:t>回</a:t>
            </a:r>
            <a:r>
              <a:rPr lang="en-US" altLang="ja-JP" sz="1400" b="1" dirty="0">
                <a:solidFill>
                  <a:srgbClr val="FF0000"/>
                </a:solidFill>
                <a:latin typeface="Meiryo UI" panose="020B0604030504040204" pitchFamily="50" charset="-128"/>
                <a:ea typeface="Meiryo UI" panose="020B0604030504040204" pitchFamily="50" charset="-128"/>
              </a:rPr>
              <a:t>】</a:t>
            </a: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手法のねらいと概要の確認</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基本ケアの内容と捉え方の確認</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研修の進め方の確認</a:t>
            </a:r>
          </a:p>
        </p:txBody>
      </p:sp>
      <p:sp>
        <p:nvSpPr>
          <p:cNvPr id="47" name="四角形: 角を丸くする 8">
            <a:extLst>
              <a:ext uri="{FF2B5EF4-FFF2-40B4-BE49-F238E27FC236}">
                <a16:creationId xmlns:a16="http://schemas.microsoft.com/office/drawing/2014/main" id="{14DC2273-B809-4DF4-93D5-3F4A67A2DC75}"/>
              </a:ext>
            </a:extLst>
          </p:cNvPr>
          <p:cNvSpPr/>
          <p:nvPr/>
        </p:nvSpPr>
        <p:spPr>
          <a:xfrm>
            <a:off x="3839370" y="4524460"/>
            <a:ext cx="1692000" cy="1476000"/>
          </a:xfrm>
          <a:prstGeom prst="roundRect">
            <a:avLst>
              <a:gd name="adj" fmla="val 11053"/>
            </a:avLst>
          </a:prstGeom>
          <a:solidFill>
            <a:schemeClr val="bg1"/>
          </a:solidFill>
          <a:ln w="9525">
            <a:solidFill>
              <a:srgbClr val="C0000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t"/>
          <a:lstStyle/>
          <a:p>
            <a:pPr>
              <a:spcAft>
                <a:spcPts val="300"/>
              </a:spcAft>
            </a:pP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第</a:t>
            </a: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2</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回</a:t>
            </a: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事例の概要紹介</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実践結果と課題の共有</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他参加者からの具体的な実践方法の助言</a:t>
            </a:r>
            <a:endParaRPr lang="en-US" altLang="ja-JP" sz="1200" dirty="0">
              <a:latin typeface="Meiryo UI" panose="020B0604030504040204" pitchFamily="50" charset="-128"/>
              <a:ea typeface="Meiryo UI" panose="020B0604030504040204" pitchFamily="50" charset="-128"/>
            </a:endParaRPr>
          </a:p>
        </p:txBody>
      </p:sp>
      <p:sp>
        <p:nvSpPr>
          <p:cNvPr id="52" name="四角形: 角を丸くする 16">
            <a:extLst>
              <a:ext uri="{FF2B5EF4-FFF2-40B4-BE49-F238E27FC236}">
                <a16:creationId xmlns:a16="http://schemas.microsoft.com/office/drawing/2014/main" id="{8F9D799F-B054-40F3-B141-06B4B5C0F2DF}"/>
              </a:ext>
            </a:extLst>
          </p:cNvPr>
          <p:cNvSpPr/>
          <p:nvPr/>
        </p:nvSpPr>
        <p:spPr>
          <a:xfrm>
            <a:off x="5640788" y="4524460"/>
            <a:ext cx="1692000" cy="1476000"/>
          </a:xfrm>
          <a:prstGeom prst="roundRect">
            <a:avLst>
              <a:gd name="adj" fmla="val 11053"/>
            </a:avLst>
          </a:prstGeom>
          <a:solidFill>
            <a:schemeClr val="bg1"/>
          </a:solidFill>
          <a:ln w="9525">
            <a:solidFill>
              <a:srgbClr val="C0000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t"/>
          <a:lstStyle/>
          <a:p>
            <a:pPr>
              <a:spcAft>
                <a:spcPts val="300"/>
              </a:spcAft>
            </a:pP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第</a:t>
            </a: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3</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回</a:t>
            </a: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実践結果と課題の共有</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他参加者からの具体的な実践方法の助言</a:t>
            </a:r>
            <a:endParaRPr lang="en-US" altLang="ja-JP" sz="1200" dirty="0">
              <a:latin typeface="Meiryo UI" panose="020B0604030504040204" pitchFamily="50" charset="-128"/>
              <a:ea typeface="Meiryo UI" panose="020B0604030504040204" pitchFamily="50" charset="-128"/>
            </a:endParaRPr>
          </a:p>
        </p:txBody>
      </p:sp>
      <p:cxnSp>
        <p:nvCxnSpPr>
          <p:cNvPr id="53" name="直線コネクタ 52">
            <a:extLst>
              <a:ext uri="{FF2B5EF4-FFF2-40B4-BE49-F238E27FC236}">
                <a16:creationId xmlns:a16="http://schemas.microsoft.com/office/drawing/2014/main" id="{A6CF7C8E-D0C9-4957-9633-FCE9262008F7}"/>
              </a:ext>
            </a:extLst>
          </p:cNvPr>
          <p:cNvCxnSpPr/>
          <p:nvPr/>
        </p:nvCxnSpPr>
        <p:spPr bwMode="auto">
          <a:xfrm>
            <a:off x="2343761" y="2076288"/>
            <a:ext cx="0" cy="1630425"/>
          </a:xfrm>
          <a:prstGeom prst="line">
            <a:avLst/>
          </a:prstGeom>
          <a:solidFill>
            <a:schemeClr val="bg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直線コネクタ 53">
            <a:extLst>
              <a:ext uri="{FF2B5EF4-FFF2-40B4-BE49-F238E27FC236}">
                <a16:creationId xmlns:a16="http://schemas.microsoft.com/office/drawing/2014/main" id="{7E8F48F3-5D74-4D40-88EF-AB7F9FD3C53C}"/>
              </a:ext>
            </a:extLst>
          </p:cNvPr>
          <p:cNvCxnSpPr/>
          <p:nvPr/>
        </p:nvCxnSpPr>
        <p:spPr bwMode="auto">
          <a:xfrm>
            <a:off x="673835" y="4413844"/>
            <a:ext cx="0" cy="1434733"/>
          </a:xfrm>
          <a:prstGeom prst="line">
            <a:avLst/>
          </a:prstGeom>
          <a:solidFill>
            <a:schemeClr val="bg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テキスト ボックス 54">
            <a:extLst>
              <a:ext uri="{FF2B5EF4-FFF2-40B4-BE49-F238E27FC236}">
                <a16:creationId xmlns:a16="http://schemas.microsoft.com/office/drawing/2014/main" id="{51721736-D448-4AD9-8A30-E7C2DE3C2351}"/>
              </a:ext>
            </a:extLst>
          </p:cNvPr>
          <p:cNvSpPr txBox="1"/>
          <p:nvPr/>
        </p:nvSpPr>
        <p:spPr>
          <a:xfrm>
            <a:off x="559494" y="4171358"/>
            <a:ext cx="1401855" cy="307777"/>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各参加者</a:t>
            </a:r>
            <a:endParaRPr lang="en-US" altLang="ja-JP" sz="14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58" name="矢印: 右 25">
            <a:extLst>
              <a:ext uri="{FF2B5EF4-FFF2-40B4-BE49-F238E27FC236}">
                <a16:creationId xmlns:a16="http://schemas.microsoft.com/office/drawing/2014/main" id="{037E5C54-02CA-418D-8B7D-11A60639F19A}"/>
              </a:ext>
            </a:extLst>
          </p:cNvPr>
          <p:cNvSpPr/>
          <p:nvPr/>
        </p:nvSpPr>
        <p:spPr bwMode="auto">
          <a:xfrm>
            <a:off x="1782250" y="4889384"/>
            <a:ext cx="230069" cy="257942"/>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62" name="四角形: 角を丸くする 29">
            <a:extLst>
              <a:ext uri="{FF2B5EF4-FFF2-40B4-BE49-F238E27FC236}">
                <a16:creationId xmlns:a16="http://schemas.microsoft.com/office/drawing/2014/main" id="{A7C46E7F-63F9-43A9-8569-C5B78C9C77E0}"/>
              </a:ext>
            </a:extLst>
          </p:cNvPr>
          <p:cNvSpPr/>
          <p:nvPr/>
        </p:nvSpPr>
        <p:spPr>
          <a:xfrm>
            <a:off x="3203550" y="2702324"/>
            <a:ext cx="1692000" cy="1116000"/>
          </a:xfrm>
          <a:prstGeom prst="roundRect">
            <a:avLst>
              <a:gd name="adj" fmla="val 11053"/>
            </a:avLst>
          </a:prstGeom>
          <a:solidFill>
            <a:schemeClr val="bg1"/>
          </a:solidFill>
          <a:ln w="9525">
            <a:solidFill>
              <a:srgbClr val="0070C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事例の選定と自己点検</a:t>
            </a:r>
            <a:endParaRPr lang="en-US" altLang="ja-JP" sz="1200" dirty="0">
              <a:latin typeface="Meiryo UI" panose="020B0604030504040204" pitchFamily="50" charset="-128"/>
              <a:ea typeface="Meiryo UI" panose="020B0604030504040204" pitchFamily="50" charset="-128"/>
              <a:cs typeface="メイリオ" panose="020B0604030504040204" pitchFamily="50" charset="-128"/>
            </a:endParaRP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モニタリング</a:t>
            </a: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追加情報収集</a:t>
            </a: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ケアプラン、支援内容の見直し</a:t>
            </a:r>
          </a:p>
        </p:txBody>
      </p:sp>
      <p:sp>
        <p:nvSpPr>
          <p:cNvPr id="63" name="四角形: 角を丸くする 30">
            <a:extLst>
              <a:ext uri="{FF2B5EF4-FFF2-40B4-BE49-F238E27FC236}">
                <a16:creationId xmlns:a16="http://schemas.microsoft.com/office/drawing/2014/main" id="{243670D9-8F2F-4818-AA58-E87423FC2144}"/>
              </a:ext>
            </a:extLst>
          </p:cNvPr>
          <p:cNvSpPr/>
          <p:nvPr/>
        </p:nvSpPr>
        <p:spPr>
          <a:xfrm>
            <a:off x="5143922" y="2715942"/>
            <a:ext cx="1224000" cy="1116000"/>
          </a:xfrm>
          <a:prstGeom prst="roundRect">
            <a:avLst>
              <a:gd name="adj" fmla="val 11053"/>
            </a:avLst>
          </a:prstGeom>
          <a:solidFill>
            <a:schemeClr val="bg1"/>
          </a:solidFill>
          <a:ln w="9525">
            <a:solidFill>
              <a:srgbClr val="0070C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モニタリング</a:t>
            </a: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追加情報収集</a:t>
            </a: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ケアプラン、支援内容の見直し</a:t>
            </a:r>
          </a:p>
        </p:txBody>
      </p:sp>
      <p:sp>
        <p:nvSpPr>
          <p:cNvPr id="64" name="四角形: 角を丸くする 31">
            <a:extLst>
              <a:ext uri="{FF2B5EF4-FFF2-40B4-BE49-F238E27FC236}">
                <a16:creationId xmlns:a16="http://schemas.microsoft.com/office/drawing/2014/main" id="{229E28BB-FFCA-4061-A740-FBEF61EDC4B1}"/>
              </a:ext>
            </a:extLst>
          </p:cNvPr>
          <p:cNvSpPr/>
          <p:nvPr/>
        </p:nvSpPr>
        <p:spPr>
          <a:xfrm>
            <a:off x="6816769" y="2721295"/>
            <a:ext cx="1224000" cy="1080000"/>
          </a:xfrm>
          <a:prstGeom prst="roundRect">
            <a:avLst>
              <a:gd name="adj" fmla="val 11053"/>
            </a:avLst>
          </a:prstGeom>
          <a:solidFill>
            <a:schemeClr val="bg1"/>
          </a:solidFill>
          <a:ln w="9525">
            <a:solidFill>
              <a:srgbClr val="0070C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モニタリング</a:t>
            </a: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追加情報収集</a:t>
            </a: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ケアプラン、支援内容の見直し</a:t>
            </a:r>
          </a:p>
        </p:txBody>
      </p:sp>
      <p:sp>
        <p:nvSpPr>
          <p:cNvPr id="65" name="矢印: 右 32">
            <a:extLst>
              <a:ext uri="{FF2B5EF4-FFF2-40B4-BE49-F238E27FC236}">
                <a16:creationId xmlns:a16="http://schemas.microsoft.com/office/drawing/2014/main" id="{DED795B9-F010-42C9-9068-C30683DA335F}"/>
              </a:ext>
            </a:extLst>
          </p:cNvPr>
          <p:cNvSpPr/>
          <p:nvPr/>
        </p:nvSpPr>
        <p:spPr bwMode="auto">
          <a:xfrm rot="5400000" flipV="1">
            <a:off x="1023856" y="3802619"/>
            <a:ext cx="525267" cy="283157"/>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66" name="テキスト ボックス 65">
            <a:extLst>
              <a:ext uri="{FF2B5EF4-FFF2-40B4-BE49-F238E27FC236}">
                <a16:creationId xmlns:a16="http://schemas.microsoft.com/office/drawing/2014/main" id="{A71F493B-0AD9-4F91-90B5-6B6B2949756D}"/>
              </a:ext>
            </a:extLst>
          </p:cNvPr>
          <p:cNvSpPr txBox="1"/>
          <p:nvPr/>
        </p:nvSpPr>
        <p:spPr>
          <a:xfrm>
            <a:off x="2275481" y="2154324"/>
            <a:ext cx="994797" cy="523220"/>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地域／</a:t>
            </a:r>
            <a:br>
              <a:rPr lang="en-US" altLang="ja-JP" sz="1400" b="1" dirty="0">
                <a:latin typeface="Meiryo UI" panose="020B0604030504040204" pitchFamily="50" charset="-128"/>
                <a:ea typeface="Meiryo UI" panose="020B0604030504040204" pitchFamily="50" charset="-128"/>
                <a:cs typeface="メイリオ" panose="020B0604030504040204" pitchFamily="50" charset="-128"/>
              </a:rPr>
            </a:b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事業所</a:t>
            </a:r>
            <a:endParaRPr lang="en-US" altLang="ja-JP" sz="14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67" name="矢印: 右 9">
            <a:extLst>
              <a:ext uri="{FF2B5EF4-FFF2-40B4-BE49-F238E27FC236}">
                <a16:creationId xmlns:a16="http://schemas.microsoft.com/office/drawing/2014/main" id="{7215B73A-20CE-4877-B92A-7EC39241C292}"/>
              </a:ext>
            </a:extLst>
          </p:cNvPr>
          <p:cNvSpPr/>
          <p:nvPr/>
        </p:nvSpPr>
        <p:spPr bwMode="auto">
          <a:xfrm rot="17771140">
            <a:off x="3167299" y="4038639"/>
            <a:ext cx="680703" cy="257942"/>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68" name="矢印: 右 10">
            <a:extLst>
              <a:ext uri="{FF2B5EF4-FFF2-40B4-BE49-F238E27FC236}">
                <a16:creationId xmlns:a16="http://schemas.microsoft.com/office/drawing/2014/main" id="{A143A9EA-090E-4958-A124-FDCC3337BAA2}"/>
              </a:ext>
            </a:extLst>
          </p:cNvPr>
          <p:cNvSpPr/>
          <p:nvPr/>
        </p:nvSpPr>
        <p:spPr bwMode="auto">
          <a:xfrm rot="3716705" flipV="1">
            <a:off x="3788434" y="4044748"/>
            <a:ext cx="687554" cy="283157"/>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69" name="矢印: 右 11">
            <a:extLst>
              <a:ext uri="{FF2B5EF4-FFF2-40B4-BE49-F238E27FC236}">
                <a16:creationId xmlns:a16="http://schemas.microsoft.com/office/drawing/2014/main" id="{C036CB43-24B3-4B12-8371-C584A65D4A4C}"/>
              </a:ext>
            </a:extLst>
          </p:cNvPr>
          <p:cNvSpPr/>
          <p:nvPr/>
        </p:nvSpPr>
        <p:spPr bwMode="auto">
          <a:xfrm rot="17771140">
            <a:off x="5056240" y="4038639"/>
            <a:ext cx="680703" cy="257942"/>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70" name="矢印: 右 17">
            <a:extLst>
              <a:ext uri="{FF2B5EF4-FFF2-40B4-BE49-F238E27FC236}">
                <a16:creationId xmlns:a16="http://schemas.microsoft.com/office/drawing/2014/main" id="{C9296919-EC37-44B4-B5E9-DB6BA778D4C9}"/>
              </a:ext>
            </a:extLst>
          </p:cNvPr>
          <p:cNvSpPr/>
          <p:nvPr/>
        </p:nvSpPr>
        <p:spPr bwMode="auto">
          <a:xfrm rot="17771140">
            <a:off x="6713972" y="4038639"/>
            <a:ext cx="680703" cy="257942"/>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71" name="矢印: 右 18">
            <a:extLst>
              <a:ext uri="{FF2B5EF4-FFF2-40B4-BE49-F238E27FC236}">
                <a16:creationId xmlns:a16="http://schemas.microsoft.com/office/drawing/2014/main" id="{99704C27-4CE6-439F-B8A5-547126C4110F}"/>
              </a:ext>
            </a:extLst>
          </p:cNvPr>
          <p:cNvSpPr/>
          <p:nvPr/>
        </p:nvSpPr>
        <p:spPr bwMode="auto">
          <a:xfrm rot="3716705" flipV="1">
            <a:off x="7335107" y="4044748"/>
            <a:ext cx="687554" cy="283157"/>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72" name="矢印: 右 21">
            <a:extLst>
              <a:ext uri="{FF2B5EF4-FFF2-40B4-BE49-F238E27FC236}">
                <a16:creationId xmlns:a16="http://schemas.microsoft.com/office/drawing/2014/main" id="{1AAB833A-5A5A-409B-8C8B-99D9A75C2082}"/>
              </a:ext>
            </a:extLst>
          </p:cNvPr>
          <p:cNvSpPr/>
          <p:nvPr/>
        </p:nvSpPr>
        <p:spPr bwMode="auto">
          <a:xfrm rot="3716705" flipV="1">
            <a:off x="5677375" y="4044748"/>
            <a:ext cx="687554" cy="283157"/>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50" name="矢印: 右 33">
            <a:extLst>
              <a:ext uri="{FF2B5EF4-FFF2-40B4-BE49-F238E27FC236}">
                <a16:creationId xmlns:a16="http://schemas.microsoft.com/office/drawing/2014/main" id="{745F6551-97C0-4B80-9E7D-FBF988C4AF1D}"/>
              </a:ext>
            </a:extLst>
          </p:cNvPr>
          <p:cNvSpPr/>
          <p:nvPr/>
        </p:nvSpPr>
        <p:spPr bwMode="auto">
          <a:xfrm>
            <a:off x="8638276" y="2692994"/>
            <a:ext cx="1089182" cy="1203084"/>
          </a:xfrm>
          <a:prstGeom prst="rightArrow">
            <a:avLst>
              <a:gd name="adj1" fmla="val 75237"/>
              <a:gd name="adj2" fmla="val 27598"/>
            </a:avLst>
          </a:prstGeom>
          <a:solidFill>
            <a:schemeClr val="bg1"/>
          </a:solidFill>
          <a:ln w="9525" cap="flat" cmpd="sng" algn="ctr">
            <a:solidFill>
              <a:srgbClr val="0070C0"/>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sz="1200" dirty="0">
                <a:latin typeface="Meiryo UI" panose="020B0604030504040204" pitchFamily="50" charset="-128"/>
                <a:ea typeface="Meiryo UI" panose="020B0604030504040204" pitchFamily="50" charset="-128"/>
              </a:rPr>
              <a:t>「修了後の</a:t>
            </a:r>
            <a:endParaRPr lang="en-US" altLang="ja-JP" sz="1200" dirty="0">
              <a:latin typeface="Meiryo UI" panose="020B0604030504040204" pitchFamily="50" charset="-128"/>
              <a:ea typeface="Meiryo UI" panose="020B0604030504040204"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lang="ja-JP" altLang="en-US" sz="1200" dirty="0">
                <a:latin typeface="Meiryo UI" panose="020B0604030504040204" pitchFamily="50" charset="-128"/>
                <a:ea typeface="Meiryo UI" panose="020B0604030504040204" pitchFamily="50" charset="-128"/>
              </a:rPr>
              <a:t>行動プラン」に</a:t>
            </a:r>
            <a:endParaRPr lang="en-US" altLang="ja-JP" sz="1200" dirty="0">
              <a:latin typeface="Meiryo UI" panose="020B0604030504040204" pitchFamily="50" charset="-128"/>
              <a:ea typeface="Meiryo UI" panose="020B0604030504040204"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1200" dirty="0">
                <a:latin typeface="Meiryo UI" panose="020B0604030504040204" pitchFamily="50" charset="-128"/>
                <a:ea typeface="Meiryo UI" panose="020B0604030504040204" pitchFamily="50" charset="-128"/>
              </a:rPr>
              <a:t>基づく実践や</a:t>
            </a:r>
            <a:endParaRPr kumimoji="1" lang="en-US" altLang="ja-JP" sz="1200" dirty="0">
              <a:latin typeface="Meiryo UI" panose="020B0604030504040204" pitchFamily="50" charset="-128"/>
              <a:ea typeface="Meiryo UI" panose="020B0604030504040204"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1200" dirty="0">
                <a:latin typeface="Meiryo UI" panose="020B0604030504040204" pitchFamily="50" charset="-128"/>
                <a:ea typeface="Meiryo UI" panose="020B0604030504040204" pitchFamily="50" charset="-128"/>
              </a:rPr>
              <a:t>普及活動</a:t>
            </a:r>
          </a:p>
        </p:txBody>
      </p:sp>
      <p:sp>
        <p:nvSpPr>
          <p:cNvPr id="60" name="矢印: 右 17">
            <a:extLst>
              <a:ext uri="{FF2B5EF4-FFF2-40B4-BE49-F238E27FC236}">
                <a16:creationId xmlns:a16="http://schemas.microsoft.com/office/drawing/2014/main" id="{C9296919-EC37-44B4-B5E9-DB6BA778D4C9}"/>
              </a:ext>
            </a:extLst>
          </p:cNvPr>
          <p:cNvSpPr/>
          <p:nvPr/>
        </p:nvSpPr>
        <p:spPr bwMode="auto">
          <a:xfrm rot="17771140">
            <a:off x="8160460" y="4038639"/>
            <a:ext cx="680703" cy="257942"/>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27490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3129" y="2452687"/>
            <a:ext cx="7025694" cy="1285876"/>
          </a:xfrm>
        </p:spPr>
        <p:txBody>
          <a:bodyPr>
            <a:normAutofit/>
          </a:bodyPr>
          <a:lstStyle/>
          <a:p>
            <a:r>
              <a:rPr lang="ja-JP" altLang="en-US" dirty="0"/>
              <a:t>実践研修の進め方</a:t>
            </a:r>
            <a:br>
              <a:rPr lang="en-US" altLang="ja-JP" dirty="0"/>
            </a:br>
            <a:r>
              <a:rPr lang="ja-JP" altLang="en-US" dirty="0"/>
              <a:t>①研修の流れとねらい</a:t>
            </a:r>
            <a:endParaRPr kumimoji="1" lang="ja-JP" altLang="en-US" dirty="0"/>
          </a:p>
        </p:txBody>
      </p:sp>
    </p:spTree>
    <p:extLst>
      <p:ext uri="{BB962C8B-B14F-4D97-AF65-F5344CB8AC3E}">
        <p14:creationId xmlns:p14="http://schemas.microsoft.com/office/powerpoint/2010/main" val="479087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6D9620-B4F3-4536-A9C0-F158CA792498}"/>
              </a:ext>
            </a:extLst>
          </p:cNvPr>
          <p:cNvSpPr>
            <a:spLocks noGrp="1"/>
          </p:cNvSpPr>
          <p:nvPr>
            <p:ph type="title"/>
          </p:nvPr>
        </p:nvSpPr>
        <p:spPr/>
        <p:txBody>
          <a:bodyPr/>
          <a:lstStyle/>
          <a:p>
            <a:r>
              <a:rPr kumimoji="1" lang="ja-JP" altLang="en-US" dirty="0"/>
              <a:t>実践研修の流れとねらい</a:t>
            </a:r>
          </a:p>
        </p:txBody>
      </p:sp>
      <p:sp>
        <p:nvSpPr>
          <p:cNvPr id="3" name="コンテンツ プレースホルダー 2">
            <a:extLst>
              <a:ext uri="{FF2B5EF4-FFF2-40B4-BE49-F238E27FC236}">
                <a16:creationId xmlns:a16="http://schemas.microsoft.com/office/drawing/2014/main" id="{9D3048C5-5AF6-4CF0-A6AE-4DD5F5B32583}"/>
              </a:ext>
            </a:extLst>
          </p:cNvPr>
          <p:cNvSpPr>
            <a:spLocks noGrp="1"/>
          </p:cNvSpPr>
          <p:nvPr>
            <p:ph idx="1"/>
          </p:nvPr>
        </p:nvSpPr>
        <p:spPr>
          <a:xfrm>
            <a:off x="285749" y="904876"/>
            <a:ext cx="9344025" cy="1037135"/>
          </a:xfrm>
        </p:spPr>
        <p:txBody>
          <a:bodyPr>
            <a:normAutofit lnSpcReduction="10000"/>
          </a:bodyPr>
          <a:lstStyle/>
          <a:p>
            <a:r>
              <a:rPr kumimoji="1" lang="ja-JP" altLang="en-US" dirty="0"/>
              <a:t>「適切なケアマネジメント手法」実践研修は、</a:t>
            </a:r>
            <a:r>
              <a:rPr kumimoji="1" lang="ja-JP" altLang="en-US" b="1" u="sng" dirty="0"/>
              <a:t>各自の事例に関する追加の情報収集や支援の内容を再検討する現場実践</a:t>
            </a:r>
            <a:r>
              <a:rPr kumimoji="1" lang="ja-JP" altLang="en-US" dirty="0"/>
              <a:t>と、</a:t>
            </a:r>
            <a:r>
              <a:rPr kumimoji="1" lang="ja-JP" altLang="en-US" b="1" u="sng" dirty="0"/>
              <a:t>実践での気づきや悩みを他の参加者にも共有するグループワーク</a:t>
            </a:r>
            <a:r>
              <a:rPr kumimoji="1" lang="ja-JP" altLang="en-US" dirty="0"/>
              <a:t>で構成されます。</a:t>
            </a:r>
          </a:p>
        </p:txBody>
      </p:sp>
      <p:sp>
        <p:nvSpPr>
          <p:cNvPr id="4" name="スライド番号プレースホルダー 3">
            <a:extLst>
              <a:ext uri="{FF2B5EF4-FFF2-40B4-BE49-F238E27FC236}">
                <a16:creationId xmlns:a16="http://schemas.microsoft.com/office/drawing/2014/main" id="{CD438517-B0CB-4682-AE79-EC8B69DD79AD}"/>
              </a:ext>
            </a:extLst>
          </p:cNvPr>
          <p:cNvSpPr>
            <a:spLocks noGrp="1"/>
          </p:cNvSpPr>
          <p:nvPr>
            <p:ph type="sldNum" sz="quarter" idx="12"/>
          </p:nvPr>
        </p:nvSpPr>
        <p:spPr/>
        <p:txBody>
          <a:bodyPr/>
          <a:lstStyle/>
          <a:p>
            <a:fld id="{9D577B52-2241-471B-AFAB-376A00F66D4B}" type="slidenum">
              <a:rPr kumimoji="1" lang="ja-JP" altLang="en-US" smtClean="0"/>
              <a:pPr/>
              <a:t>31</a:t>
            </a:fld>
            <a:endParaRPr kumimoji="1" lang="ja-JP" altLang="en-US" dirty="0"/>
          </a:p>
        </p:txBody>
      </p:sp>
      <p:sp>
        <p:nvSpPr>
          <p:cNvPr id="6" name="テキスト プレースホルダー 4">
            <a:extLst>
              <a:ext uri="{FF2B5EF4-FFF2-40B4-BE49-F238E27FC236}">
                <a16:creationId xmlns:a16="http://schemas.microsoft.com/office/drawing/2014/main" id="{57785F09-15DE-4365-816E-A8CE78AFCDEB}"/>
              </a:ext>
            </a:extLst>
          </p:cNvPr>
          <p:cNvSpPr>
            <a:spLocks noGrp="1"/>
          </p:cNvSpPr>
          <p:nvPr>
            <p:ph type="body" sz="quarter" idx="14"/>
          </p:nvPr>
        </p:nvSpPr>
        <p:spPr>
          <a:xfrm>
            <a:off x="4953000" y="21109"/>
            <a:ext cx="4181475" cy="700882"/>
          </a:xfrm>
        </p:spPr>
        <p:txBody>
          <a:bodyPr/>
          <a:lstStyle/>
          <a:p>
            <a:r>
              <a:rPr kumimoji="1" lang="ja-JP" altLang="en-US" dirty="0"/>
              <a:t>実践研修の特徴</a:t>
            </a:r>
          </a:p>
        </p:txBody>
      </p:sp>
      <p:sp>
        <p:nvSpPr>
          <p:cNvPr id="8" name="正方形/長方形 7">
            <a:extLst>
              <a:ext uri="{FF2B5EF4-FFF2-40B4-BE49-F238E27FC236}">
                <a16:creationId xmlns:a16="http://schemas.microsoft.com/office/drawing/2014/main" id="{EE07A67D-A316-499F-AEB0-585FA06CDA85}"/>
              </a:ext>
            </a:extLst>
          </p:cNvPr>
          <p:cNvSpPr/>
          <p:nvPr/>
        </p:nvSpPr>
        <p:spPr>
          <a:xfrm>
            <a:off x="9026954" y="-6274"/>
            <a:ext cx="880118" cy="342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講義</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C9FB97A6-8F10-432B-A976-8437871DA749}"/>
              </a:ext>
            </a:extLst>
          </p:cNvPr>
          <p:cNvPicPr>
            <a:picLocks noChangeAspect="1"/>
          </p:cNvPicPr>
          <p:nvPr/>
        </p:nvPicPr>
        <p:blipFill>
          <a:blip r:embed="rId3"/>
          <a:stretch>
            <a:fillRect/>
          </a:stretch>
        </p:blipFill>
        <p:spPr>
          <a:xfrm>
            <a:off x="815382" y="1942011"/>
            <a:ext cx="8496300" cy="3665220"/>
          </a:xfrm>
          <a:prstGeom prst="rect">
            <a:avLst/>
          </a:prstGeom>
        </p:spPr>
      </p:pic>
    </p:spTree>
    <p:extLst>
      <p:ext uri="{BB962C8B-B14F-4D97-AF65-F5344CB8AC3E}">
        <p14:creationId xmlns:p14="http://schemas.microsoft.com/office/powerpoint/2010/main" val="40819047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6D9620-B4F3-4536-A9C0-F158CA792498}"/>
              </a:ext>
            </a:extLst>
          </p:cNvPr>
          <p:cNvSpPr>
            <a:spLocks noGrp="1"/>
          </p:cNvSpPr>
          <p:nvPr>
            <p:ph type="title"/>
          </p:nvPr>
        </p:nvSpPr>
        <p:spPr/>
        <p:txBody>
          <a:bodyPr/>
          <a:lstStyle/>
          <a:p>
            <a:r>
              <a:rPr kumimoji="1" lang="ja-JP" altLang="en-US" dirty="0"/>
              <a:t>実践研修の流れとねらい</a:t>
            </a:r>
          </a:p>
        </p:txBody>
      </p:sp>
      <p:sp>
        <p:nvSpPr>
          <p:cNvPr id="3" name="コンテンツ プレースホルダー 2">
            <a:extLst>
              <a:ext uri="{FF2B5EF4-FFF2-40B4-BE49-F238E27FC236}">
                <a16:creationId xmlns:a16="http://schemas.microsoft.com/office/drawing/2014/main" id="{9D3048C5-5AF6-4CF0-A6AE-4DD5F5B32583}"/>
              </a:ext>
            </a:extLst>
          </p:cNvPr>
          <p:cNvSpPr>
            <a:spLocks noGrp="1"/>
          </p:cNvSpPr>
          <p:nvPr>
            <p:ph idx="1"/>
          </p:nvPr>
        </p:nvSpPr>
        <p:spPr>
          <a:xfrm>
            <a:off x="285749" y="904876"/>
            <a:ext cx="9344025" cy="1987793"/>
          </a:xfrm>
        </p:spPr>
        <p:txBody>
          <a:bodyPr>
            <a:normAutofit/>
          </a:bodyPr>
          <a:lstStyle/>
          <a:p>
            <a:r>
              <a:rPr kumimoji="1" lang="en-US" altLang="ja-JP" dirty="0"/>
              <a:t>1</a:t>
            </a:r>
            <a:r>
              <a:rPr kumimoji="1" lang="ja-JP" altLang="en-US" dirty="0"/>
              <a:t>回限りの研修や</a:t>
            </a:r>
            <a:r>
              <a:rPr kumimoji="1" lang="en-US" altLang="ja-JP" dirty="0"/>
              <a:t>1</a:t>
            </a:r>
            <a:r>
              <a:rPr kumimoji="1" lang="ja-JP" altLang="en-US" dirty="0"/>
              <a:t>人での「適切なケアマネジメント手法」の活用では、理解が難しいこともあります。</a:t>
            </a:r>
          </a:p>
          <a:p>
            <a:r>
              <a:rPr kumimoji="1" lang="ja-JP" altLang="en-US" dirty="0"/>
              <a:t>実践研修では、</a:t>
            </a:r>
            <a:r>
              <a:rPr kumimoji="1" lang="ja-JP" altLang="en-US" b="1" u="sng" dirty="0"/>
              <a:t>学習と実践を繰り返し、グループスーパービジョンを間に挟みながら、納得感を持って手法を習得することができます</a:t>
            </a:r>
            <a:r>
              <a:rPr kumimoji="1" lang="ja-JP" altLang="en-US" dirty="0"/>
              <a:t>。</a:t>
            </a:r>
          </a:p>
        </p:txBody>
      </p:sp>
      <p:sp>
        <p:nvSpPr>
          <p:cNvPr id="4" name="スライド番号プレースホルダー 3">
            <a:extLst>
              <a:ext uri="{FF2B5EF4-FFF2-40B4-BE49-F238E27FC236}">
                <a16:creationId xmlns:a16="http://schemas.microsoft.com/office/drawing/2014/main" id="{CD438517-B0CB-4682-AE79-EC8B69DD79AD}"/>
              </a:ext>
            </a:extLst>
          </p:cNvPr>
          <p:cNvSpPr>
            <a:spLocks noGrp="1"/>
          </p:cNvSpPr>
          <p:nvPr>
            <p:ph type="sldNum" sz="quarter" idx="12"/>
          </p:nvPr>
        </p:nvSpPr>
        <p:spPr/>
        <p:txBody>
          <a:bodyPr/>
          <a:lstStyle/>
          <a:p>
            <a:fld id="{9D577B52-2241-471B-AFAB-376A00F66D4B}" type="slidenum">
              <a:rPr kumimoji="1" lang="ja-JP" altLang="en-US" smtClean="0"/>
              <a:pPr/>
              <a:t>32</a:t>
            </a:fld>
            <a:endParaRPr kumimoji="1" lang="ja-JP" altLang="en-US" dirty="0"/>
          </a:p>
        </p:txBody>
      </p:sp>
      <p:pic>
        <p:nvPicPr>
          <p:cNvPr id="5" name="Picture 2">
            <a:extLst>
              <a:ext uri="{FF2B5EF4-FFF2-40B4-BE49-F238E27FC236}">
                <a16:creationId xmlns:a16="http://schemas.microsoft.com/office/drawing/2014/main" id="{6388D55B-AF7C-4F9E-B47C-56A295A42D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159" y="2630434"/>
            <a:ext cx="7781681" cy="3345126"/>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プレースホルダー 4">
            <a:extLst>
              <a:ext uri="{FF2B5EF4-FFF2-40B4-BE49-F238E27FC236}">
                <a16:creationId xmlns:a16="http://schemas.microsoft.com/office/drawing/2014/main" id="{094D7DFD-03A0-4DDF-A027-56B25807894A}"/>
              </a:ext>
            </a:extLst>
          </p:cNvPr>
          <p:cNvSpPr>
            <a:spLocks noGrp="1"/>
          </p:cNvSpPr>
          <p:nvPr>
            <p:ph type="body" sz="quarter" idx="14"/>
          </p:nvPr>
        </p:nvSpPr>
        <p:spPr>
          <a:xfrm>
            <a:off x="4953000" y="-5268"/>
            <a:ext cx="4181475" cy="700882"/>
          </a:xfrm>
        </p:spPr>
        <p:txBody>
          <a:bodyPr/>
          <a:lstStyle/>
          <a:p>
            <a:r>
              <a:rPr kumimoji="1" lang="ja-JP" altLang="en-US" dirty="0"/>
              <a:t>実践研修の特徴</a:t>
            </a:r>
          </a:p>
        </p:txBody>
      </p:sp>
      <p:sp>
        <p:nvSpPr>
          <p:cNvPr id="8" name="正方形/長方形 7">
            <a:extLst>
              <a:ext uri="{FF2B5EF4-FFF2-40B4-BE49-F238E27FC236}">
                <a16:creationId xmlns:a16="http://schemas.microsoft.com/office/drawing/2014/main" id="{509A89C9-B920-4A53-9F7B-2D4B6738903F}"/>
              </a:ext>
            </a:extLst>
          </p:cNvPr>
          <p:cNvSpPr/>
          <p:nvPr/>
        </p:nvSpPr>
        <p:spPr>
          <a:xfrm>
            <a:off x="9026954" y="-6274"/>
            <a:ext cx="880118" cy="342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講義</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698923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6D9620-B4F3-4536-A9C0-F158CA792498}"/>
              </a:ext>
            </a:extLst>
          </p:cNvPr>
          <p:cNvSpPr>
            <a:spLocks noGrp="1"/>
          </p:cNvSpPr>
          <p:nvPr>
            <p:ph type="title"/>
          </p:nvPr>
        </p:nvSpPr>
        <p:spPr/>
        <p:txBody>
          <a:bodyPr/>
          <a:lstStyle/>
          <a:p>
            <a:r>
              <a:rPr kumimoji="1" lang="ja-JP" altLang="en-US" dirty="0"/>
              <a:t>実践研修の流れとねらい</a:t>
            </a:r>
          </a:p>
        </p:txBody>
      </p:sp>
      <p:sp>
        <p:nvSpPr>
          <p:cNvPr id="3" name="コンテンツ プレースホルダー 2">
            <a:extLst>
              <a:ext uri="{FF2B5EF4-FFF2-40B4-BE49-F238E27FC236}">
                <a16:creationId xmlns:a16="http://schemas.microsoft.com/office/drawing/2014/main" id="{9D3048C5-5AF6-4CF0-A6AE-4DD5F5B32583}"/>
              </a:ext>
            </a:extLst>
          </p:cNvPr>
          <p:cNvSpPr>
            <a:spLocks noGrp="1"/>
          </p:cNvSpPr>
          <p:nvPr>
            <p:ph idx="1"/>
          </p:nvPr>
        </p:nvSpPr>
        <p:spPr>
          <a:xfrm>
            <a:off x="285749" y="904876"/>
            <a:ext cx="9344025" cy="616193"/>
          </a:xfrm>
        </p:spPr>
        <p:txBody>
          <a:bodyPr>
            <a:normAutofit/>
          </a:bodyPr>
          <a:lstStyle/>
          <a:p>
            <a:r>
              <a:rPr kumimoji="1" lang="ja-JP" altLang="en-US" dirty="0"/>
              <a:t>学習と実践を繰り返す実践研修では、次のような効果が期待できます。</a:t>
            </a:r>
          </a:p>
        </p:txBody>
      </p:sp>
      <p:sp>
        <p:nvSpPr>
          <p:cNvPr id="4" name="スライド番号プレースホルダー 3">
            <a:extLst>
              <a:ext uri="{FF2B5EF4-FFF2-40B4-BE49-F238E27FC236}">
                <a16:creationId xmlns:a16="http://schemas.microsoft.com/office/drawing/2014/main" id="{CD438517-B0CB-4682-AE79-EC8B69DD79AD}"/>
              </a:ext>
            </a:extLst>
          </p:cNvPr>
          <p:cNvSpPr>
            <a:spLocks noGrp="1"/>
          </p:cNvSpPr>
          <p:nvPr>
            <p:ph type="sldNum" sz="quarter" idx="12"/>
          </p:nvPr>
        </p:nvSpPr>
        <p:spPr/>
        <p:txBody>
          <a:bodyPr/>
          <a:lstStyle/>
          <a:p>
            <a:fld id="{9D577B52-2241-471B-AFAB-376A00F66D4B}" type="slidenum">
              <a:rPr kumimoji="1" lang="ja-JP" altLang="en-US" smtClean="0"/>
              <a:pPr/>
              <a:t>33</a:t>
            </a:fld>
            <a:endParaRPr kumimoji="1" lang="ja-JP" altLang="en-US" dirty="0"/>
          </a:p>
        </p:txBody>
      </p:sp>
      <p:sp>
        <p:nvSpPr>
          <p:cNvPr id="9" name="テキスト プレースホルダー 4">
            <a:extLst>
              <a:ext uri="{FF2B5EF4-FFF2-40B4-BE49-F238E27FC236}">
                <a16:creationId xmlns:a16="http://schemas.microsoft.com/office/drawing/2014/main" id="{9A2574DF-3194-4469-83C5-381B6389E761}"/>
              </a:ext>
            </a:extLst>
          </p:cNvPr>
          <p:cNvSpPr>
            <a:spLocks noGrp="1"/>
          </p:cNvSpPr>
          <p:nvPr>
            <p:ph type="body" sz="quarter" idx="14"/>
          </p:nvPr>
        </p:nvSpPr>
        <p:spPr>
          <a:xfrm>
            <a:off x="4953000" y="-5268"/>
            <a:ext cx="4181475" cy="700882"/>
          </a:xfrm>
        </p:spPr>
        <p:txBody>
          <a:bodyPr/>
          <a:lstStyle/>
          <a:p>
            <a:r>
              <a:rPr kumimoji="1" lang="ja-JP" altLang="en-US" dirty="0"/>
              <a:t>実践研修で期待される効果</a:t>
            </a:r>
          </a:p>
        </p:txBody>
      </p:sp>
      <p:sp>
        <p:nvSpPr>
          <p:cNvPr id="10" name="正方形/長方形 9">
            <a:extLst>
              <a:ext uri="{FF2B5EF4-FFF2-40B4-BE49-F238E27FC236}">
                <a16:creationId xmlns:a16="http://schemas.microsoft.com/office/drawing/2014/main" id="{38ABD397-56C9-4ACF-9E12-7514EB05A971}"/>
              </a:ext>
            </a:extLst>
          </p:cNvPr>
          <p:cNvSpPr/>
          <p:nvPr/>
        </p:nvSpPr>
        <p:spPr>
          <a:xfrm>
            <a:off x="9026954" y="-6274"/>
            <a:ext cx="880118" cy="342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講義</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8CA3213F-B021-4B51-B82D-64870E35D8E3}"/>
              </a:ext>
            </a:extLst>
          </p:cNvPr>
          <p:cNvPicPr>
            <a:picLocks noChangeAspect="1"/>
          </p:cNvPicPr>
          <p:nvPr/>
        </p:nvPicPr>
        <p:blipFill>
          <a:blip r:embed="rId3"/>
          <a:stretch>
            <a:fillRect/>
          </a:stretch>
        </p:blipFill>
        <p:spPr>
          <a:xfrm>
            <a:off x="1124406" y="2089319"/>
            <a:ext cx="7619085" cy="3023959"/>
          </a:xfrm>
          <a:prstGeom prst="rect">
            <a:avLst/>
          </a:prstGeom>
        </p:spPr>
      </p:pic>
    </p:spTree>
    <p:extLst>
      <p:ext uri="{BB962C8B-B14F-4D97-AF65-F5344CB8AC3E}">
        <p14:creationId xmlns:p14="http://schemas.microsoft.com/office/powerpoint/2010/main" val="30156437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6D9620-B4F3-4536-A9C0-F158CA792498}"/>
              </a:ext>
            </a:extLst>
          </p:cNvPr>
          <p:cNvSpPr>
            <a:spLocks noGrp="1"/>
          </p:cNvSpPr>
          <p:nvPr>
            <p:ph type="title"/>
          </p:nvPr>
        </p:nvSpPr>
        <p:spPr/>
        <p:txBody>
          <a:bodyPr/>
          <a:lstStyle/>
          <a:p>
            <a:r>
              <a:rPr kumimoji="1" lang="ja-JP" altLang="en-US" dirty="0"/>
              <a:t>実践研修の流れとねらい</a:t>
            </a:r>
          </a:p>
        </p:txBody>
      </p:sp>
      <p:sp>
        <p:nvSpPr>
          <p:cNvPr id="3" name="コンテンツ プレースホルダー 2">
            <a:extLst>
              <a:ext uri="{FF2B5EF4-FFF2-40B4-BE49-F238E27FC236}">
                <a16:creationId xmlns:a16="http://schemas.microsoft.com/office/drawing/2014/main" id="{9D3048C5-5AF6-4CF0-A6AE-4DD5F5B32583}"/>
              </a:ext>
            </a:extLst>
          </p:cNvPr>
          <p:cNvSpPr>
            <a:spLocks noGrp="1"/>
          </p:cNvSpPr>
          <p:nvPr>
            <p:ph idx="1"/>
          </p:nvPr>
        </p:nvSpPr>
        <p:spPr>
          <a:xfrm>
            <a:off x="285749" y="904876"/>
            <a:ext cx="9344025" cy="1644893"/>
          </a:xfrm>
        </p:spPr>
        <p:txBody>
          <a:bodyPr>
            <a:normAutofit/>
          </a:bodyPr>
          <a:lstStyle/>
          <a:p>
            <a:r>
              <a:rPr kumimoji="1" lang="ja-JP" altLang="en-US" dirty="0"/>
              <a:t>実践研修の目標は、まず「適切なケアマネジメント手法」の具体的な活用方法を学ぶことです。</a:t>
            </a:r>
            <a:endParaRPr kumimoji="1" lang="en-US" altLang="ja-JP" dirty="0"/>
          </a:p>
          <a:p>
            <a:r>
              <a:rPr kumimoji="1" lang="ja-JP" altLang="en-US" dirty="0"/>
              <a:t>あわせて、他の参加者や事例に関わる他の職種に積極的に相談し、ケアチームとして事例について検討を行う体験をすることも目標としています。</a:t>
            </a:r>
          </a:p>
        </p:txBody>
      </p:sp>
      <p:sp>
        <p:nvSpPr>
          <p:cNvPr id="4" name="スライド番号プレースホルダー 3">
            <a:extLst>
              <a:ext uri="{FF2B5EF4-FFF2-40B4-BE49-F238E27FC236}">
                <a16:creationId xmlns:a16="http://schemas.microsoft.com/office/drawing/2014/main" id="{CD438517-B0CB-4682-AE79-EC8B69DD79AD}"/>
              </a:ext>
            </a:extLst>
          </p:cNvPr>
          <p:cNvSpPr>
            <a:spLocks noGrp="1"/>
          </p:cNvSpPr>
          <p:nvPr>
            <p:ph type="sldNum" sz="quarter" idx="12"/>
          </p:nvPr>
        </p:nvSpPr>
        <p:spPr/>
        <p:txBody>
          <a:bodyPr/>
          <a:lstStyle/>
          <a:p>
            <a:fld id="{9D577B52-2241-471B-AFAB-376A00F66D4B}" type="slidenum">
              <a:rPr kumimoji="1" lang="ja-JP" altLang="en-US" smtClean="0"/>
              <a:pPr/>
              <a:t>34</a:t>
            </a:fld>
            <a:endParaRPr kumimoji="1" lang="ja-JP" altLang="en-US" dirty="0"/>
          </a:p>
        </p:txBody>
      </p:sp>
      <p:pic>
        <p:nvPicPr>
          <p:cNvPr id="2050" name="Picture 2">
            <a:extLst>
              <a:ext uri="{FF2B5EF4-FFF2-40B4-BE49-F238E27FC236}">
                <a16:creationId xmlns:a16="http://schemas.microsoft.com/office/drawing/2014/main" id="{EE409F42-F844-4F74-A681-5C135F9EDD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2985" y="2549769"/>
            <a:ext cx="7582884" cy="3174023"/>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プレースホルダー 4">
            <a:extLst>
              <a:ext uri="{FF2B5EF4-FFF2-40B4-BE49-F238E27FC236}">
                <a16:creationId xmlns:a16="http://schemas.microsoft.com/office/drawing/2014/main" id="{6515890F-80E2-4C6C-8C05-4E4ED92931C9}"/>
              </a:ext>
            </a:extLst>
          </p:cNvPr>
          <p:cNvSpPr>
            <a:spLocks noGrp="1"/>
          </p:cNvSpPr>
          <p:nvPr>
            <p:ph type="body" sz="quarter" idx="14"/>
          </p:nvPr>
        </p:nvSpPr>
        <p:spPr>
          <a:xfrm>
            <a:off x="4953000" y="-5268"/>
            <a:ext cx="4181475" cy="700882"/>
          </a:xfrm>
        </p:spPr>
        <p:txBody>
          <a:bodyPr/>
          <a:lstStyle/>
          <a:p>
            <a:r>
              <a:rPr kumimoji="1" lang="ja-JP" altLang="en-US" dirty="0"/>
              <a:t>実践研修の学習目標</a:t>
            </a:r>
          </a:p>
        </p:txBody>
      </p:sp>
      <p:sp>
        <p:nvSpPr>
          <p:cNvPr id="7" name="正方形/長方形 6">
            <a:extLst>
              <a:ext uri="{FF2B5EF4-FFF2-40B4-BE49-F238E27FC236}">
                <a16:creationId xmlns:a16="http://schemas.microsoft.com/office/drawing/2014/main" id="{2D48E687-ABCB-4774-B278-AD0CC4EE15E5}"/>
              </a:ext>
            </a:extLst>
          </p:cNvPr>
          <p:cNvSpPr/>
          <p:nvPr/>
        </p:nvSpPr>
        <p:spPr>
          <a:xfrm>
            <a:off x="9026954" y="-6274"/>
            <a:ext cx="880118" cy="342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講義</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709188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角丸四角形 36"/>
          <p:cNvSpPr/>
          <p:nvPr/>
        </p:nvSpPr>
        <p:spPr>
          <a:xfrm>
            <a:off x="241869" y="1786071"/>
            <a:ext cx="1683526" cy="2221429"/>
          </a:xfrm>
          <a:prstGeom prst="roundRect">
            <a:avLst>
              <a:gd name="adj" fmla="val 5145"/>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3"/>
          <p:cNvSpPr>
            <a:spLocks noGrp="1"/>
          </p:cNvSpPr>
          <p:nvPr>
            <p:ph type="title"/>
          </p:nvPr>
        </p:nvSpPr>
        <p:spPr/>
        <p:txBody>
          <a:bodyPr/>
          <a:lstStyle/>
          <a:p>
            <a:r>
              <a:rPr kumimoji="1" lang="ja-JP" altLang="en-US" dirty="0"/>
              <a:t>実践研修の流れとねらい</a:t>
            </a:r>
          </a:p>
        </p:txBody>
      </p:sp>
      <p:sp>
        <p:nvSpPr>
          <p:cNvPr id="36" name="コンテンツ プレースホルダー 35"/>
          <p:cNvSpPr>
            <a:spLocks noGrp="1"/>
          </p:cNvSpPr>
          <p:nvPr>
            <p:ph idx="1"/>
          </p:nvPr>
        </p:nvSpPr>
        <p:spPr/>
        <p:txBody>
          <a:bodyPr/>
          <a:lstStyle/>
          <a:p>
            <a:r>
              <a:rPr kumimoji="1" lang="ja-JP" altLang="en-US" dirty="0"/>
              <a:t>第</a:t>
            </a:r>
            <a:r>
              <a:rPr kumimoji="1" lang="en-US" altLang="ja-JP" dirty="0"/>
              <a:t>2</a:t>
            </a:r>
            <a:r>
              <a:rPr kumimoji="1" lang="ja-JP" altLang="en-US" dirty="0"/>
              <a:t>回以降は、グループワークが研修の中心になります。</a:t>
            </a:r>
          </a:p>
        </p:txBody>
      </p:sp>
      <p:sp>
        <p:nvSpPr>
          <p:cNvPr id="2" name="スライド番号プレースホルダー 1"/>
          <p:cNvSpPr>
            <a:spLocks noGrp="1"/>
          </p:cNvSpPr>
          <p:nvPr>
            <p:ph type="sldNum" sz="quarter" idx="12"/>
          </p:nvPr>
        </p:nvSpPr>
        <p:spPr/>
        <p:txBody>
          <a:bodyPr/>
          <a:lstStyle/>
          <a:p>
            <a:fld id="{9D577B52-2241-471B-AFAB-376A00F66D4B}" type="slidenum">
              <a:rPr kumimoji="1" lang="ja-JP" altLang="en-US" smtClean="0"/>
              <a:t>35</a:t>
            </a:fld>
            <a:endParaRPr kumimoji="1" lang="ja-JP" altLang="en-US"/>
          </a:p>
        </p:txBody>
      </p:sp>
      <p:sp>
        <p:nvSpPr>
          <p:cNvPr id="39" name="テキスト ボックス 38">
            <a:extLst>
              <a:ext uri="{FF2B5EF4-FFF2-40B4-BE49-F238E27FC236}">
                <a16:creationId xmlns:a16="http://schemas.microsoft.com/office/drawing/2014/main" id="{88E97A28-A244-4799-BF99-9F885A9FF756}"/>
              </a:ext>
            </a:extLst>
          </p:cNvPr>
          <p:cNvSpPr txBox="1"/>
          <p:nvPr/>
        </p:nvSpPr>
        <p:spPr>
          <a:xfrm>
            <a:off x="247383" y="2128138"/>
            <a:ext cx="400110" cy="1530394"/>
          </a:xfrm>
          <a:prstGeom prst="rect">
            <a:avLst/>
          </a:prstGeom>
          <a:noFill/>
        </p:spPr>
        <p:txBody>
          <a:bodyPr vert="eaVert" wrap="square" rtlCol="0">
            <a:spAutoFit/>
          </a:bodyPr>
          <a:lstStyle/>
          <a:p>
            <a:pPr algn="ct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手法の周知・共有</a:t>
            </a:r>
            <a:endParaRPr lang="en-US" altLang="ja-JP" sz="1400" b="1" dirty="0">
              <a:latin typeface="Meiryo UI" panose="020B0604030504040204" pitchFamily="50" charset="-128"/>
              <a:ea typeface="Meiryo UI" panose="020B0604030504040204" pitchFamily="50" charset="-128"/>
              <a:cs typeface="メイリオ" panose="020B0604030504040204" pitchFamily="50" charset="-128"/>
            </a:endParaRPr>
          </a:p>
        </p:txBody>
      </p:sp>
      <p:cxnSp>
        <p:nvCxnSpPr>
          <p:cNvPr id="40" name="直線コネクタ 39">
            <a:extLst>
              <a:ext uri="{FF2B5EF4-FFF2-40B4-BE49-F238E27FC236}">
                <a16:creationId xmlns:a16="http://schemas.microsoft.com/office/drawing/2014/main" id="{A6CF7C8E-D0C9-4957-9633-FCE9262008F7}"/>
              </a:ext>
            </a:extLst>
          </p:cNvPr>
          <p:cNvCxnSpPr/>
          <p:nvPr/>
        </p:nvCxnSpPr>
        <p:spPr bwMode="auto">
          <a:xfrm>
            <a:off x="673835" y="2105109"/>
            <a:ext cx="0" cy="1576453"/>
          </a:xfrm>
          <a:prstGeom prst="line">
            <a:avLst/>
          </a:prstGeom>
          <a:solidFill>
            <a:schemeClr val="bg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テキスト ボックス 15">
            <a:extLst>
              <a:ext uri="{FF2B5EF4-FFF2-40B4-BE49-F238E27FC236}">
                <a16:creationId xmlns:a16="http://schemas.microsoft.com/office/drawing/2014/main" id="{52BFD8A2-D57B-4408-B35E-E711228CF263}"/>
              </a:ext>
            </a:extLst>
          </p:cNvPr>
          <p:cNvSpPr txBox="1"/>
          <p:nvPr/>
        </p:nvSpPr>
        <p:spPr>
          <a:xfrm>
            <a:off x="665167" y="2182610"/>
            <a:ext cx="1260228" cy="307777"/>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地域／事業所</a:t>
            </a:r>
            <a:endParaRPr lang="en-US" altLang="ja-JP" sz="14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29" name="四角形: 角を丸くする 27">
            <a:extLst>
              <a:ext uri="{FF2B5EF4-FFF2-40B4-BE49-F238E27FC236}">
                <a16:creationId xmlns:a16="http://schemas.microsoft.com/office/drawing/2014/main" id="{16E10344-FF3A-4CA7-8926-A965F1E87441}"/>
              </a:ext>
            </a:extLst>
          </p:cNvPr>
          <p:cNvSpPr/>
          <p:nvPr/>
        </p:nvSpPr>
        <p:spPr>
          <a:xfrm>
            <a:off x="766623" y="2497995"/>
            <a:ext cx="1039732" cy="1127570"/>
          </a:xfrm>
          <a:prstGeom prst="roundRect">
            <a:avLst>
              <a:gd name="adj" fmla="val 11053"/>
            </a:avLst>
          </a:prstGeom>
          <a:solidFill>
            <a:schemeClr val="bg1"/>
          </a:solidFill>
          <a:ln w="9525">
            <a:solidFill>
              <a:srgbClr val="00B05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地域関係者への本手法の周知</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参加者募集</a:t>
            </a:r>
            <a:endParaRPr lang="en-US" altLang="ja-JP" sz="1200" dirty="0">
              <a:latin typeface="Meiryo UI" panose="020B0604030504040204" pitchFamily="50" charset="-128"/>
              <a:ea typeface="Meiryo UI" panose="020B0604030504040204" pitchFamily="50" charset="-128"/>
            </a:endParaRPr>
          </a:p>
        </p:txBody>
      </p:sp>
      <p:sp>
        <p:nvSpPr>
          <p:cNvPr id="41" name="角丸四角形 40"/>
          <p:cNvSpPr/>
          <p:nvPr/>
        </p:nvSpPr>
        <p:spPr>
          <a:xfrm>
            <a:off x="241869" y="4025938"/>
            <a:ext cx="9535179" cy="2232000"/>
          </a:xfrm>
          <a:prstGeom prst="roundRect">
            <a:avLst>
              <a:gd name="adj" fmla="val 5998"/>
            </a:avLst>
          </a:prstGeom>
          <a:solidFill>
            <a:srgbClr val="FDD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角丸四角形 41"/>
          <p:cNvSpPr/>
          <p:nvPr/>
        </p:nvSpPr>
        <p:spPr>
          <a:xfrm>
            <a:off x="1951737" y="1775500"/>
            <a:ext cx="7825311" cy="2232000"/>
          </a:xfrm>
          <a:prstGeom prst="roundRect">
            <a:avLst>
              <a:gd name="adj" fmla="val 5145"/>
            </a:avLst>
          </a:prstGeom>
          <a:solidFill>
            <a:srgbClr val="BD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88E97A28-A244-4799-BF99-9F885A9FF756}"/>
              </a:ext>
            </a:extLst>
          </p:cNvPr>
          <p:cNvSpPr txBox="1"/>
          <p:nvPr/>
        </p:nvSpPr>
        <p:spPr>
          <a:xfrm>
            <a:off x="1953204" y="2076288"/>
            <a:ext cx="400110" cy="1630424"/>
          </a:xfrm>
          <a:prstGeom prst="rect">
            <a:avLst/>
          </a:prstGeom>
          <a:noFill/>
        </p:spPr>
        <p:txBody>
          <a:bodyPr vert="eaVert" wrap="square" rtlCol="0">
            <a:spAutoFit/>
          </a:bodyPr>
          <a:lstStyle/>
          <a:p>
            <a:pPr algn="ct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実践</a:t>
            </a:r>
            <a:endParaRPr lang="en-US" altLang="ja-JP" sz="14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44" name="テキスト ボックス 43">
            <a:extLst>
              <a:ext uri="{FF2B5EF4-FFF2-40B4-BE49-F238E27FC236}">
                <a16:creationId xmlns:a16="http://schemas.microsoft.com/office/drawing/2014/main" id="{90EE709D-518A-4AF7-9429-0F4C351A5B9F}"/>
              </a:ext>
            </a:extLst>
          </p:cNvPr>
          <p:cNvSpPr txBox="1"/>
          <p:nvPr/>
        </p:nvSpPr>
        <p:spPr>
          <a:xfrm>
            <a:off x="231995" y="4521508"/>
            <a:ext cx="430887" cy="1219405"/>
          </a:xfrm>
          <a:prstGeom prst="rect">
            <a:avLst/>
          </a:prstGeom>
          <a:noFill/>
        </p:spPr>
        <p:txBody>
          <a:bodyPr vert="eaVert" wrap="square" rtlCol="0">
            <a:spAutoFit/>
          </a:bodyPr>
          <a:lstStyle/>
          <a:p>
            <a:pPr algn="ctr"/>
            <a:r>
              <a:rPr lang="ja-JP" altLang="en-US" sz="1600" b="1" dirty="0">
                <a:latin typeface="Meiryo UI" panose="020B0604030504040204" pitchFamily="50" charset="-128"/>
                <a:ea typeface="Meiryo UI" panose="020B0604030504040204" pitchFamily="50" charset="-128"/>
                <a:cs typeface="メイリオ" panose="020B0604030504040204" pitchFamily="50" charset="-128"/>
              </a:rPr>
              <a:t>座学</a:t>
            </a:r>
            <a:endParaRPr lang="en-US" altLang="ja-JP" sz="16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46" name="四角形: 角を丸くする 7">
            <a:extLst>
              <a:ext uri="{FF2B5EF4-FFF2-40B4-BE49-F238E27FC236}">
                <a16:creationId xmlns:a16="http://schemas.microsoft.com/office/drawing/2014/main" id="{78EFD1A2-5757-4506-907A-3CFEC46C6929}"/>
              </a:ext>
            </a:extLst>
          </p:cNvPr>
          <p:cNvSpPr/>
          <p:nvPr/>
        </p:nvSpPr>
        <p:spPr>
          <a:xfrm>
            <a:off x="817688" y="4523890"/>
            <a:ext cx="921345" cy="999740"/>
          </a:xfrm>
          <a:prstGeom prst="roundRect">
            <a:avLst>
              <a:gd name="adj" fmla="val 11053"/>
            </a:avLst>
          </a:prstGeom>
          <a:solidFill>
            <a:schemeClr val="bg1"/>
          </a:solidFill>
          <a:ln w="9525">
            <a:solidFill>
              <a:srgbClr val="C0000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t"/>
          <a:lstStyle/>
          <a:p>
            <a:pPr>
              <a:spcAft>
                <a:spcPts val="300"/>
              </a:spcAft>
            </a:pP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事前</a:t>
            </a: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動画視聴</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参加者ガイド読み込み</a:t>
            </a:r>
            <a:endParaRPr lang="en-US" altLang="ja-JP" sz="1200" dirty="0">
              <a:latin typeface="Meiryo UI" panose="020B0604030504040204" pitchFamily="50" charset="-128"/>
              <a:ea typeface="Meiryo UI" panose="020B0604030504040204" pitchFamily="50" charset="-128"/>
            </a:endParaRPr>
          </a:p>
        </p:txBody>
      </p:sp>
      <p:sp>
        <p:nvSpPr>
          <p:cNvPr id="48" name="四角形: 角を丸くする 12">
            <a:extLst>
              <a:ext uri="{FF2B5EF4-FFF2-40B4-BE49-F238E27FC236}">
                <a16:creationId xmlns:a16="http://schemas.microsoft.com/office/drawing/2014/main" id="{CD0E8D30-D7E6-4F59-BF38-F792BFEF2AB1}"/>
              </a:ext>
            </a:extLst>
          </p:cNvPr>
          <p:cNvSpPr/>
          <p:nvPr/>
        </p:nvSpPr>
        <p:spPr>
          <a:xfrm>
            <a:off x="3191065" y="1856295"/>
            <a:ext cx="6273029" cy="676765"/>
          </a:xfrm>
          <a:prstGeom prst="roundRect">
            <a:avLst>
              <a:gd name="adj" fmla="val 11053"/>
            </a:avLst>
          </a:prstGeom>
          <a:solidFill>
            <a:schemeClr val="bg1"/>
          </a:solidFill>
          <a:ln w="9525">
            <a:solidFill>
              <a:srgbClr val="00B05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r>
              <a:rPr lang="ja-JP" altLang="en-US" sz="1200" dirty="0">
                <a:latin typeface="Meiryo UI" panose="020B0604030504040204" pitchFamily="50" charset="-128"/>
                <a:ea typeface="Meiryo UI" panose="020B0604030504040204" pitchFamily="50" charset="-128"/>
                <a:cs typeface="メイリオ" panose="020B0604030504040204" pitchFamily="50" charset="-128"/>
              </a:rPr>
              <a:t>参加者のフォローアップ及び地域全体での活用推進</a:t>
            </a:r>
            <a:endParaRPr lang="en-US" altLang="ja-JP" sz="12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200" dirty="0">
                <a:latin typeface="Meiryo UI" panose="020B0604030504040204" pitchFamily="50" charset="-128"/>
                <a:ea typeface="Meiryo UI" panose="020B0604030504040204" pitchFamily="50" charset="-128"/>
                <a:cs typeface="メイリオ" panose="020B0604030504040204" pitchFamily="50" charset="-128"/>
              </a:rPr>
              <a:t>（手法への理解を深めるための参加者の自主勉強会や、地域の他の職種や自治体との合同勉強会の開催など）</a:t>
            </a:r>
            <a:endParaRPr lang="en-US" altLang="ja-JP" sz="12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49" name="テキスト ボックス 48">
            <a:extLst>
              <a:ext uri="{FF2B5EF4-FFF2-40B4-BE49-F238E27FC236}">
                <a16:creationId xmlns:a16="http://schemas.microsoft.com/office/drawing/2014/main" id="{CD04C3C0-AC40-42D2-9E9A-9F23B197B766}"/>
              </a:ext>
            </a:extLst>
          </p:cNvPr>
          <p:cNvSpPr txBox="1"/>
          <p:nvPr/>
        </p:nvSpPr>
        <p:spPr>
          <a:xfrm>
            <a:off x="2316495" y="3075105"/>
            <a:ext cx="912769" cy="523220"/>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各参加者</a:t>
            </a:r>
            <a:endParaRPr lang="en-US" altLang="ja-JP" sz="1400" b="1" dirty="0">
              <a:latin typeface="Meiryo UI" panose="020B0604030504040204" pitchFamily="50" charset="-128"/>
              <a:ea typeface="Meiryo UI" panose="020B0604030504040204" pitchFamily="50" charset="-128"/>
              <a:cs typeface="メイリオ"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＠現場</a:t>
            </a:r>
            <a:endParaRPr lang="en-US" altLang="ja-JP" sz="14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51" name="四角形: 角を丸くする 15">
            <a:extLst>
              <a:ext uri="{FF2B5EF4-FFF2-40B4-BE49-F238E27FC236}">
                <a16:creationId xmlns:a16="http://schemas.microsoft.com/office/drawing/2014/main" id="{9A8FDD5A-EFE9-4764-B2FB-FCFA4CDF3811}"/>
              </a:ext>
            </a:extLst>
          </p:cNvPr>
          <p:cNvSpPr/>
          <p:nvPr/>
        </p:nvSpPr>
        <p:spPr>
          <a:xfrm>
            <a:off x="7442205" y="4525783"/>
            <a:ext cx="2196000" cy="1476000"/>
          </a:xfrm>
          <a:prstGeom prst="roundRect">
            <a:avLst>
              <a:gd name="adj" fmla="val 11053"/>
            </a:avLst>
          </a:prstGeom>
          <a:solidFill>
            <a:schemeClr val="bg1"/>
          </a:solidFill>
          <a:ln w="9525">
            <a:solidFill>
              <a:srgbClr val="C0000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t"/>
          <a:lstStyle/>
          <a:p>
            <a:pPr>
              <a:spcAft>
                <a:spcPts val="300"/>
              </a:spcAft>
            </a:pP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第</a:t>
            </a: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4</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回</a:t>
            </a: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実践結果と課題の共有</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活用の効果や留意点の振り返り</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事例発表</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取組状況の総括</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今後の実践宣言</a:t>
            </a:r>
          </a:p>
        </p:txBody>
      </p:sp>
      <p:sp>
        <p:nvSpPr>
          <p:cNvPr id="45" name="四角形: 角を丸くする 6">
            <a:extLst>
              <a:ext uri="{FF2B5EF4-FFF2-40B4-BE49-F238E27FC236}">
                <a16:creationId xmlns:a16="http://schemas.microsoft.com/office/drawing/2014/main" id="{44D3D68F-66BA-4D13-90C0-150191345C8B}"/>
              </a:ext>
            </a:extLst>
          </p:cNvPr>
          <p:cNvSpPr/>
          <p:nvPr/>
        </p:nvSpPr>
        <p:spPr>
          <a:xfrm>
            <a:off x="2037952" y="4521508"/>
            <a:ext cx="1692000" cy="1476000"/>
          </a:xfrm>
          <a:prstGeom prst="roundRect">
            <a:avLst>
              <a:gd name="adj" fmla="val 11053"/>
            </a:avLst>
          </a:prstGeom>
          <a:solidFill>
            <a:schemeClr val="bg1"/>
          </a:solidFill>
          <a:ln w="9525">
            <a:solidFill>
              <a:srgbClr val="C0000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t"/>
          <a:lstStyle/>
          <a:p>
            <a:pPr>
              <a:spcAft>
                <a:spcPts val="300"/>
              </a:spcAft>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第</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回</a:t>
            </a:r>
            <a:r>
              <a:rPr lang="en-US" altLang="ja-JP" sz="1200" dirty="0">
                <a:latin typeface="Meiryo UI" panose="020B0604030504040204" pitchFamily="50" charset="-128"/>
                <a:ea typeface="Meiryo UI" panose="020B0604030504040204" pitchFamily="50" charset="-128"/>
              </a:rPr>
              <a:t>】</a:t>
            </a: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手法のねらいと概要の確認</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基本ケアの内容と捉え方の確認</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研修の進め方の確認</a:t>
            </a:r>
          </a:p>
        </p:txBody>
      </p:sp>
      <p:sp>
        <p:nvSpPr>
          <p:cNvPr id="47" name="四角形: 角を丸くする 8">
            <a:extLst>
              <a:ext uri="{FF2B5EF4-FFF2-40B4-BE49-F238E27FC236}">
                <a16:creationId xmlns:a16="http://schemas.microsoft.com/office/drawing/2014/main" id="{14DC2273-B809-4DF4-93D5-3F4A67A2DC75}"/>
              </a:ext>
            </a:extLst>
          </p:cNvPr>
          <p:cNvSpPr/>
          <p:nvPr/>
        </p:nvSpPr>
        <p:spPr>
          <a:xfrm>
            <a:off x="3839370" y="4524460"/>
            <a:ext cx="1692000" cy="1476000"/>
          </a:xfrm>
          <a:prstGeom prst="roundRect">
            <a:avLst>
              <a:gd name="adj" fmla="val 11053"/>
            </a:avLst>
          </a:prstGeom>
          <a:solidFill>
            <a:schemeClr val="bg1"/>
          </a:solidFill>
          <a:ln w="9525">
            <a:solidFill>
              <a:srgbClr val="C0000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t"/>
          <a:lstStyle/>
          <a:p>
            <a:pPr>
              <a:spcAft>
                <a:spcPts val="300"/>
              </a:spcAft>
            </a:pP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第</a:t>
            </a: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2</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回</a:t>
            </a: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事例の概要紹介</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実践結果と課題の共有</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他参加者からの具体的な実践方法の助言</a:t>
            </a:r>
            <a:endParaRPr lang="en-US" altLang="ja-JP" sz="1200" dirty="0">
              <a:latin typeface="Meiryo UI" panose="020B0604030504040204" pitchFamily="50" charset="-128"/>
              <a:ea typeface="Meiryo UI" panose="020B0604030504040204" pitchFamily="50" charset="-128"/>
            </a:endParaRPr>
          </a:p>
        </p:txBody>
      </p:sp>
      <p:sp>
        <p:nvSpPr>
          <p:cNvPr id="52" name="四角形: 角を丸くする 16">
            <a:extLst>
              <a:ext uri="{FF2B5EF4-FFF2-40B4-BE49-F238E27FC236}">
                <a16:creationId xmlns:a16="http://schemas.microsoft.com/office/drawing/2014/main" id="{8F9D799F-B054-40F3-B141-06B4B5C0F2DF}"/>
              </a:ext>
            </a:extLst>
          </p:cNvPr>
          <p:cNvSpPr/>
          <p:nvPr/>
        </p:nvSpPr>
        <p:spPr>
          <a:xfrm>
            <a:off x="5640788" y="4524460"/>
            <a:ext cx="1692000" cy="1476000"/>
          </a:xfrm>
          <a:prstGeom prst="roundRect">
            <a:avLst>
              <a:gd name="adj" fmla="val 11053"/>
            </a:avLst>
          </a:prstGeom>
          <a:solidFill>
            <a:schemeClr val="bg1"/>
          </a:solidFill>
          <a:ln w="9525">
            <a:solidFill>
              <a:srgbClr val="C0000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t"/>
          <a:lstStyle/>
          <a:p>
            <a:pPr>
              <a:spcAft>
                <a:spcPts val="300"/>
              </a:spcAft>
            </a:pP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第</a:t>
            </a: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3</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回</a:t>
            </a: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実践結果と課題の共有</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他参加者からの具体的な実践方法の助言</a:t>
            </a:r>
            <a:endParaRPr lang="en-US" altLang="ja-JP" sz="1200" dirty="0">
              <a:latin typeface="Meiryo UI" panose="020B0604030504040204" pitchFamily="50" charset="-128"/>
              <a:ea typeface="Meiryo UI" panose="020B0604030504040204" pitchFamily="50" charset="-128"/>
            </a:endParaRPr>
          </a:p>
        </p:txBody>
      </p:sp>
      <p:cxnSp>
        <p:nvCxnSpPr>
          <p:cNvPr id="53" name="直線コネクタ 52">
            <a:extLst>
              <a:ext uri="{FF2B5EF4-FFF2-40B4-BE49-F238E27FC236}">
                <a16:creationId xmlns:a16="http://schemas.microsoft.com/office/drawing/2014/main" id="{A6CF7C8E-D0C9-4957-9633-FCE9262008F7}"/>
              </a:ext>
            </a:extLst>
          </p:cNvPr>
          <p:cNvCxnSpPr/>
          <p:nvPr/>
        </p:nvCxnSpPr>
        <p:spPr bwMode="auto">
          <a:xfrm>
            <a:off x="2343761" y="2076288"/>
            <a:ext cx="0" cy="1630425"/>
          </a:xfrm>
          <a:prstGeom prst="line">
            <a:avLst/>
          </a:prstGeom>
          <a:solidFill>
            <a:schemeClr val="bg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直線コネクタ 53">
            <a:extLst>
              <a:ext uri="{FF2B5EF4-FFF2-40B4-BE49-F238E27FC236}">
                <a16:creationId xmlns:a16="http://schemas.microsoft.com/office/drawing/2014/main" id="{7E8F48F3-5D74-4D40-88EF-AB7F9FD3C53C}"/>
              </a:ext>
            </a:extLst>
          </p:cNvPr>
          <p:cNvCxnSpPr/>
          <p:nvPr/>
        </p:nvCxnSpPr>
        <p:spPr bwMode="auto">
          <a:xfrm>
            <a:off x="673835" y="4413844"/>
            <a:ext cx="0" cy="1434733"/>
          </a:xfrm>
          <a:prstGeom prst="line">
            <a:avLst/>
          </a:prstGeom>
          <a:solidFill>
            <a:schemeClr val="bg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テキスト ボックス 54">
            <a:extLst>
              <a:ext uri="{FF2B5EF4-FFF2-40B4-BE49-F238E27FC236}">
                <a16:creationId xmlns:a16="http://schemas.microsoft.com/office/drawing/2014/main" id="{51721736-D448-4AD9-8A30-E7C2DE3C2351}"/>
              </a:ext>
            </a:extLst>
          </p:cNvPr>
          <p:cNvSpPr txBox="1"/>
          <p:nvPr/>
        </p:nvSpPr>
        <p:spPr>
          <a:xfrm>
            <a:off x="559494" y="4171358"/>
            <a:ext cx="1401855" cy="307777"/>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各参加者</a:t>
            </a:r>
            <a:endParaRPr lang="en-US" altLang="ja-JP" sz="14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58" name="矢印: 右 25">
            <a:extLst>
              <a:ext uri="{FF2B5EF4-FFF2-40B4-BE49-F238E27FC236}">
                <a16:creationId xmlns:a16="http://schemas.microsoft.com/office/drawing/2014/main" id="{037E5C54-02CA-418D-8B7D-11A60639F19A}"/>
              </a:ext>
            </a:extLst>
          </p:cNvPr>
          <p:cNvSpPr/>
          <p:nvPr/>
        </p:nvSpPr>
        <p:spPr bwMode="auto">
          <a:xfrm>
            <a:off x="1782250" y="4889384"/>
            <a:ext cx="230069" cy="257942"/>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62" name="四角形: 角を丸くする 29">
            <a:extLst>
              <a:ext uri="{FF2B5EF4-FFF2-40B4-BE49-F238E27FC236}">
                <a16:creationId xmlns:a16="http://schemas.microsoft.com/office/drawing/2014/main" id="{A7C46E7F-63F9-43A9-8569-C5B78C9C77E0}"/>
              </a:ext>
            </a:extLst>
          </p:cNvPr>
          <p:cNvSpPr/>
          <p:nvPr/>
        </p:nvSpPr>
        <p:spPr>
          <a:xfrm>
            <a:off x="3203550" y="2702324"/>
            <a:ext cx="1692000" cy="1116000"/>
          </a:xfrm>
          <a:prstGeom prst="roundRect">
            <a:avLst>
              <a:gd name="adj" fmla="val 11053"/>
            </a:avLst>
          </a:prstGeom>
          <a:solidFill>
            <a:schemeClr val="bg1"/>
          </a:solidFill>
          <a:ln w="9525">
            <a:solidFill>
              <a:srgbClr val="0070C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事例の選定と自己点検</a:t>
            </a:r>
            <a:endParaRPr lang="en-US" altLang="ja-JP" sz="1200" dirty="0">
              <a:latin typeface="Meiryo UI" panose="020B0604030504040204" pitchFamily="50" charset="-128"/>
              <a:ea typeface="Meiryo UI" panose="020B0604030504040204" pitchFamily="50" charset="-128"/>
              <a:cs typeface="メイリオ" panose="020B0604030504040204" pitchFamily="50" charset="-128"/>
            </a:endParaRP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モニタリング</a:t>
            </a: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追加情報収集</a:t>
            </a: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ケアプラン、支援内容の見直し</a:t>
            </a:r>
          </a:p>
        </p:txBody>
      </p:sp>
      <p:sp>
        <p:nvSpPr>
          <p:cNvPr id="63" name="四角形: 角を丸くする 30">
            <a:extLst>
              <a:ext uri="{FF2B5EF4-FFF2-40B4-BE49-F238E27FC236}">
                <a16:creationId xmlns:a16="http://schemas.microsoft.com/office/drawing/2014/main" id="{243670D9-8F2F-4818-AA58-E87423FC2144}"/>
              </a:ext>
            </a:extLst>
          </p:cNvPr>
          <p:cNvSpPr/>
          <p:nvPr/>
        </p:nvSpPr>
        <p:spPr>
          <a:xfrm>
            <a:off x="5143922" y="2715942"/>
            <a:ext cx="1224000" cy="1116000"/>
          </a:xfrm>
          <a:prstGeom prst="roundRect">
            <a:avLst>
              <a:gd name="adj" fmla="val 11053"/>
            </a:avLst>
          </a:prstGeom>
          <a:solidFill>
            <a:schemeClr val="bg1"/>
          </a:solidFill>
          <a:ln w="9525">
            <a:solidFill>
              <a:srgbClr val="0070C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モニタリング</a:t>
            </a: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追加情報収集</a:t>
            </a: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ケアプラン、支援内容の見直し</a:t>
            </a:r>
          </a:p>
        </p:txBody>
      </p:sp>
      <p:sp>
        <p:nvSpPr>
          <p:cNvPr id="64" name="四角形: 角を丸くする 31">
            <a:extLst>
              <a:ext uri="{FF2B5EF4-FFF2-40B4-BE49-F238E27FC236}">
                <a16:creationId xmlns:a16="http://schemas.microsoft.com/office/drawing/2014/main" id="{229E28BB-FFCA-4061-A740-FBEF61EDC4B1}"/>
              </a:ext>
            </a:extLst>
          </p:cNvPr>
          <p:cNvSpPr/>
          <p:nvPr/>
        </p:nvSpPr>
        <p:spPr>
          <a:xfrm>
            <a:off x="6816769" y="2721295"/>
            <a:ext cx="1224000" cy="1080000"/>
          </a:xfrm>
          <a:prstGeom prst="roundRect">
            <a:avLst>
              <a:gd name="adj" fmla="val 11053"/>
            </a:avLst>
          </a:prstGeom>
          <a:solidFill>
            <a:schemeClr val="bg1"/>
          </a:solidFill>
          <a:ln w="9525">
            <a:solidFill>
              <a:srgbClr val="0070C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モニタリング</a:t>
            </a: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追加情報収集</a:t>
            </a: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ケアプラン、支援内容の見直し</a:t>
            </a:r>
          </a:p>
        </p:txBody>
      </p:sp>
      <p:sp>
        <p:nvSpPr>
          <p:cNvPr id="65" name="矢印: 右 32">
            <a:extLst>
              <a:ext uri="{FF2B5EF4-FFF2-40B4-BE49-F238E27FC236}">
                <a16:creationId xmlns:a16="http://schemas.microsoft.com/office/drawing/2014/main" id="{DED795B9-F010-42C9-9068-C30683DA335F}"/>
              </a:ext>
            </a:extLst>
          </p:cNvPr>
          <p:cNvSpPr/>
          <p:nvPr/>
        </p:nvSpPr>
        <p:spPr bwMode="auto">
          <a:xfrm rot="5400000" flipV="1">
            <a:off x="1023856" y="3802619"/>
            <a:ext cx="525267" cy="283157"/>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66" name="テキスト ボックス 65">
            <a:extLst>
              <a:ext uri="{FF2B5EF4-FFF2-40B4-BE49-F238E27FC236}">
                <a16:creationId xmlns:a16="http://schemas.microsoft.com/office/drawing/2014/main" id="{A71F493B-0AD9-4F91-90B5-6B6B2949756D}"/>
              </a:ext>
            </a:extLst>
          </p:cNvPr>
          <p:cNvSpPr txBox="1"/>
          <p:nvPr/>
        </p:nvSpPr>
        <p:spPr>
          <a:xfrm>
            <a:off x="2275481" y="2154324"/>
            <a:ext cx="994797" cy="523220"/>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地域／</a:t>
            </a:r>
            <a:br>
              <a:rPr lang="en-US" altLang="ja-JP" sz="1400" b="1" dirty="0">
                <a:latin typeface="Meiryo UI" panose="020B0604030504040204" pitchFamily="50" charset="-128"/>
                <a:ea typeface="Meiryo UI" panose="020B0604030504040204" pitchFamily="50" charset="-128"/>
                <a:cs typeface="メイリオ" panose="020B0604030504040204" pitchFamily="50" charset="-128"/>
              </a:rPr>
            </a:b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事業所</a:t>
            </a:r>
            <a:endParaRPr lang="en-US" altLang="ja-JP" sz="14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67" name="矢印: 右 9">
            <a:extLst>
              <a:ext uri="{FF2B5EF4-FFF2-40B4-BE49-F238E27FC236}">
                <a16:creationId xmlns:a16="http://schemas.microsoft.com/office/drawing/2014/main" id="{7215B73A-20CE-4877-B92A-7EC39241C292}"/>
              </a:ext>
            </a:extLst>
          </p:cNvPr>
          <p:cNvSpPr/>
          <p:nvPr/>
        </p:nvSpPr>
        <p:spPr bwMode="auto">
          <a:xfrm rot="17771140">
            <a:off x="3167299" y="4038639"/>
            <a:ext cx="680703" cy="257942"/>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68" name="矢印: 右 10">
            <a:extLst>
              <a:ext uri="{FF2B5EF4-FFF2-40B4-BE49-F238E27FC236}">
                <a16:creationId xmlns:a16="http://schemas.microsoft.com/office/drawing/2014/main" id="{A143A9EA-090E-4958-A124-FDCC3337BAA2}"/>
              </a:ext>
            </a:extLst>
          </p:cNvPr>
          <p:cNvSpPr/>
          <p:nvPr/>
        </p:nvSpPr>
        <p:spPr bwMode="auto">
          <a:xfrm rot="3716705" flipV="1">
            <a:off x="3788434" y="4044748"/>
            <a:ext cx="687554" cy="283157"/>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69" name="矢印: 右 11">
            <a:extLst>
              <a:ext uri="{FF2B5EF4-FFF2-40B4-BE49-F238E27FC236}">
                <a16:creationId xmlns:a16="http://schemas.microsoft.com/office/drawing/2014/main" id="{C036CB43-24B3-4B12-8371-C584A65D4A4C}"/>
              </a:ext>
            </a:extLst>
          </p:cNvPr>
          <p:cNvSpPr/>
          <p:nvPr/>
        </p:nvSpPr>
        <p:spPr bwMode="auto">
          <a:xfrm rot="17771140">
            <a:off x="5056240" y="4038639"/>
            <a:ext cx="680703" cy="257942"/>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70" name="矢印: 右 17">
            <a:extLst>
              <a:ext uri="{FF2B5EF4-FFF2-40B4-BE49-F238E27FC236}">
                <a16:creationId xmlns:a16="http://schemas.microsoft.com/office/drawing/2014/main" id="{C9296919-EC37-44B4-B5E9-DB6BA778D4C9}"/>
              </a:ext>
            </a:extLst>
          </p:cNvPr>
          <p:cNvSpPr/>
          <p:nvPr/>
        </p:nvSpPr>
        <p:spPr bwMode="auto">
          <a:xfrm rot="17771140">
            <a:off x="6713972" y="4038639"/>
            <a:ext cx="680703" cy="257942"/>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71" name="矢印: 右 18">
            <a:extLst>
              <a:ext uri="{FF2B5EF4-FFF2-40B4-BE49-F238E27FC236}">
                <a16:creationId xmlns:a16="http://schemas.microsoft.com/office/drawing/2014/main" id="{99704C27-4CE6-439F-B8A5-547126C4110F}"/>
              </a:ext>
            </a:extLst>
          </p:cNvPr>
          <p:cNvSpPr/>
          <p:nvPr/>
        </p:nvSpPr>
        <p:spPr bwMode="auto">
          <a:xfrm rot="3716705" flipV="1">
            <a:off x="7335107" y="4044748"/>
            <a:ext cx="687554" cy="283157"/>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72" name="矢印: 右 21">
            <a:extLst>
              <a:ext uri="{FF2B5EF4-FFF2-40B4-BE49-F238E27FC236}">
                <a16:creationId xmlns:a16="http://schemas.microsoft.com/office/drawing/2014/main" id="{1AAB833A-5A5A-409B-8C8B-99D9A75C2082}"/>
              </a:ext>
            </a:extLst>
          </p:cNvPr>
          <p:cNvSpPr/>
          <p:nvPr/>
        </p:nvSpPr>
        <p:spPr bwMode="auto">
          <a:xfrm rot="3716705" flipV="1">
            <a:off x="5677375" y="4044748"/>
            <a:ext cx="687554" cy="283157"/>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50" name="矢印: 右 33">
            <a:extLst>
              <a:ext uri="{FF2B5EF4-FFF2-40B4-BE49-F238E27FC236}">
                <a16:creationId xmlns:a16="http://schemas.microsoft.com/office/drawing/2014/main" id="{745F6551-97C0-4B80-9E7D-FBF988C4AF1D}"/>
              </a:ext>
            </a:extLst>
          </p:cNvPr>
          <p:cNvSpPr/>
          <p:nvPr/>
        </p:nvSpPr>
        <p:spPr bwMode="auto">
          <a:xfrm>
            <a:off x="8638276" y="2692994"/>
            <a:ext cx="1089182" cy="1203084"/>
          </a:xfrm>
          <a:prstGeom prst="rightArrow">
            <a:avLst>
              <a:gd name="adj1" fmla="val 75237"/>
              <a:gd name="adj2" fmla="val 27598"/>
            </a:avLst>
          </a:prstGeom>
          <a:solidFill>
            <a:schemeClr val="bg1"/>
          </a:solidFill>
          <a:ln w="9525" cap="flat" cmpd="sng" algn="ctr">
            <a:solidFill>
              <a:srgbClr val="0070C0"/>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sz="1200" dirty="0">
                <a:latin typeface="Meiryo UI" panose="020B0604030504040204" pitchFamily="50" charset="-128"/>
                <a:ea typeface="Meiryo UI" panose="020B0604030504040204" pitchFamily="50" charset="-128"/>
              </a:rPr>
              <a:t>「修了後の</a:t>
            </a:r>
            <a:endParaRPr lang="en-US" altLang="ja-JP" sz="1200" dirty="0">
              <a:latin typeface="Meiryo UI" panose="020B0604030504040204" pitchFamily="50" charset="-128"/>
              <a:ea typeface="Meiryo UI" panose="020B0604030504040204"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lang="ja-JP" altLang="en-US" sz="1200" dirty="0">
                <a:latin typeface="Meiryo UI" panose="020B0604030504040204" pitchFamily="50" charset="-128"/>
                <a:ea typeface="Meiryo UI" panose="020B0604030504040204" pitchFamily="50" charset="-128"/>
              </a:rPr>
              <a:t>行動プラン」に</a:t>
            </a:r>
            <a:endParaRPr lang="en-US" altLang="ja-JP" sz="1200" dirty="0">
              <a:latin typeface="Meiryo UI" panose="020B0604030504040204" pitchFamily="50" charset="-128"/>
              <a:ea typeface="Meiryo UI" panose="020B0604030504040204"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1200" dirty="0">
                <a:latin typeface="Meiryo UI" panose="020B0604030504040204" pitchFamily="50" charset="-128"/>
                <a:ea typeface="Meiryo UI" panose="020B0604030504040204" pitchFamily="50" charset="-128"/>
              </a:rPr>
              <a:t>基づく実践や</a:t>
            </a:r>
            <a:endParaRPr kumimoji="1" lang="en-US" altLang="ja-JP" sz="1200" dirty="0">
              <a:latin typeface="Meiryo UI" panose="020B0604030504040204" pitchFamily="50" charset="-128"/>
              <a:ea typeface="Meiryo UI" panose="020B0604030504040204"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1200" dirty="0">
                <a:latin typeface="Meiryo UI" panose="020B0604030504040204" pitchFamily="50" charset="-128"/>
                <a:ea typeface="Meiryo UI" panose="020B0604030504040204" pitchFamily="50" charset="-128"/>
              </a:rPr>
              <a:t>普及活動</a:t>
            </a:r>
          </a:p>
        </p:txBody>
      </p:sp>
      <p:sp>
        <p:nvSpPr>
          <p:cNvPr id="60" name="矢印: 右 17">
            <a:extLst>
              <a:ext uri="{FF2B5EF4-FFF2-40B4-BE49-F238E27FC236}">
                <a16:creationId xmlns:a16="http://schemas.microsoft.com/office/drawing/2014/main" id="{C9296919-EC37-44B4-B5E9-DB6BA778D4C9}"/>
              </a:ext>
            </a:extLst>
          </p:cNvPr>
          <p:cNvSpPr/>
          <p:nvPr/>
        </p:nvSpPr>
        <p:spPr bwMode="auto">
          <a:xfrm rot="17771140">
            <a:off x="8160460" y="4038639"/>
            <a:ext cx="680703" cy="257942"/>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57" name="テキスト プレースホルダー 4">
            <a:extLst>
              <a:ext uri="{FF2B5EF4-FFF2-40B4-BE49-F238E27FC236}">
                <a16:creationId xmlns:a16="http://schemas.microsoft.com/office/drawing/2014/main" id="{02061823-7764-4DD7-827E-ADED513471B0}"/>
              </a:ext>
            </a:extLst>
          </p:cNvPr>
          <p:cNvSpPr>
            <a:spLocks noGrp="1"/>
          </p:cNvSpPr>
          <p:nvPr>
            <p:ph type="body" sz="quarter" idx="14"/>
          </p:nvPr>
        </p:nvSpPr>
        <p:spPr>
          <a:xfrm>
            <a:off x="4953000" y="-5268"/>
            <a:ext cx="4181475" cy="700882"/>
          </a:xfrm>
        </p:spPr>
        <p:txBody>
          <a:bodyPr/>
          <a:lstStyle/>
          <a:p>
            <a:r>
              <a:rPr kumimoji="1" lang="ja-JP" altLang="en-US" dirty="0"/>
              <a:t>実践研修全体の流れ</a:t>
            </a:r>
          </a:p>
        </p:txBody>
      </p:sp>
      <p:sp>
        <p:nvSpPr>
          <p:cNvPr id="59" name="正方形/長方形 58">
            <a:extLst>
              <a:ext uri="{FF2B5EF4-FFF2-40B4-BE49-F238E27FC236}">
                <a16:creationId xmlns:a16="http://schemas.microsoft.com/office/drawing/2014/main" id="{A0347478-C47B-41BD-808B-F853BD5A47EF}"/>
              </a:ext>
            </a:extLst>
          </p:cNvPr>
          <p:cNvSpPr/>
          <p:nvPr/>
        </p:nvSpPr>
        <p:spPr>
          <a:xfrm>
            <a:off x="9026954" y="-6274"/>
            <a:ext cx="880118" cy="342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講義</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479716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t>グループワーク</a:t>
            </a:r>
            <a:r>
              <a:rPr kumimoji="1" lang="ja-JP" altLang="en-US" dirty="0"/>
              <a:t>の</a:t>
            </a:r>
            <a:r>
              <a:rPr lang="ja-JP" altLang="en-US" dirty="0"/>
              <a:t>進め方</a:t>
            </a:r>
            <a:endParaRPr kumimoji="1" lang="ja-JP" altLang="en-US" dirty="0"/>
          </a:p>
        </p:txBody>
      </p:sp>
      <p:sp>
        <p:nvSpPr>
          <p:cNvPr id="36" name="コンテンツ プレースホルダー 35"/>
          <p:cNvSpPr>
            <a:spLocks noGrp="1"/>
          </p:cNvSpPr>
          <p:nvPr>
            <p:ph idx="1"/>
          </p:nvPr>
        </p:nvSpPr>
        <p:spPr>
          <a:xfrm>
            <a:off x="285749" y="904876"/>
            <a:ext cx="9344025" cy="793994"/>
          </a:xfrm>
        </p:spPr>
        <p:txBody>
          <a:bodyPr/>
          <a:lstStyle/>
          <a:p>
            <a:r>
              <a:rPr kumimoji="1" lang="ja-JP" altLang="en-US" dirty="0"/>
              <a:t>グループワークは、各参加者が現場実践で行った取り組みを発表し、他の参加者がコメント・助言をする、グループスーパービジョンの方法で進行します。</a:t>
            </a:r>
          </a:p>
        </p:txBody>
      </p:sp>
      <p:sp>
        <p:nvSpPr>
          <p:cNvPr id="2" name="スライド番号プレースホルダー 1"/>
          <p:cNvSpPr>
            <a:spLocks noGrp="1"/>
          </p:cNvSpPr>
          <p:nvPr>
            <p:ph type="sldNum" sz="quarter" idx="12"/>
          </p:nvPr>
        </p:nvSpPr>
        <p:spPr/>
        <p:txBody>
          <a:bodyPr/>
          <a:lstStyle/>
          <a:p>
            <a:fld id="{9D577B52-2241-471B-AFAB-376A00F66D4B}" type="slidenum">
              <a:rPr kumimoji="1" lang="ja-JP" altLang="en-US" smtClean="0"/>
              <a:t>36</a:t>
            </a:fld>
            <a:endParaRPr kumimoji="1" lang="ja-JP" altLang="en-US"/>
          </a:p>
        </p:txBody>
      </p:sp>
      <p:pic>
        <p:nvPicPr>
          <p:cNvPr id="3084" name="Picture 12">
            <a:extLst>
              <a:ext uri="{FF2B5EF4-FFF2-40B4-BE49-F238E27FC236}">
                <a16:creationId xmlns:a16="http://schemas.microsoft.com/office/drawing/2014/main" id="{4A9BB396-C7D8-4851-B974-7C2E76408E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024" y="2520948"/>
            <a:ext cx="1162005" cy="1075034"/>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a:extLst>
              <a:ext uri="{FF2B5EF4-FFF2-40B4-BE49-F238E27FC236}">
                <a16:creationId xmlns:a16="http://schemas.microsoft.com/office/drawing/2014/main" id="{0A96BF95-FDDE-4415-931D-6650E419888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1832" y="4272025"/>
            <a:ext cx="1842531" cy="118173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BB9E5C92-50AA-4627-B0DA-C8531A50FE3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9922" y="4467486"/>
            <a:ext cx="945922" cy="98627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8">
            <a:extLst>
              <a:ext uri="{FF2B5EF4-FFF2-40B4-BE49-F238E27FC236}">
                <a16:creationId xmlns:a16="http://schemas.microsoft.com/office/drawing/2014/main" id="{FCED5C6C-26DA-4FBD-95E6-A33CE03E7F10}"/>
              </a:ext>
            </a:extLst>
          </p:cNvPr>
          <p:cNvSpPr>
            <a:spLocks noChangeArrowheads="1"/>
          </p:cNvSpPr>
          <p:nvPr/>
        </p:nvSpPr>
        <p:spPr bwMode="auto">
          <a:xfrm>
            <a:off x="3072883" y="1999367"/>
            <a:ext cx="2749779" cy="370299"/>
          </a:xfrm>
          <a:prstGeom prst="ellipse">
            <a:avLst/>
          </a:prstGeom>
          <a:solidFill>
            <a:srgbClr val="F36E31"/>
          </a:solidFill>
          <a:ln w="28575">
            <a:solidFill>
              <a:srgbClr val="F36E31"/>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6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グループ進行役</a:t>
            </a:r>
            <a:endParaRPr kumimoji="0" lang="ja-JP" altLang="ja-JP" sz="3600" b="1" i="0" u="none" strike="noStrike" cap="none" normalizeH="0" baseline="0" dirty="0">
              <a:ln>
                <a:noFill/>
              </a:ln>
              <a:solidFill>
                <a:schemeClr val="bg1"/>
              </a:solidFill>
              <a:effectLst/>
              <a:latin typeface="Arial" panose="020B0604020202020204" pitchFamily="34" charset="0"/>
            </a:endParaRPr>
          </a:p>
        </p:txBody>
      </p:sp>
      <p:sp>
        <p:nvSpPr>
          <p:cNvPr id="10" name="AutoShape 6">
            <a:extLst>
              <a:ext uri="{FF2B5EF4-FFF2-40B4-BE49-F238E27FC236}">
                <a16:creationId xmlns:a16="http://schemas.microsoft.com/office/drawing/2014/main" id="{B9203917-B321-4EAF-B979-6D519DBC7FC1}"/>
              </a:ext>
            </a:extLst>
          </p:cNvPr>
          <p:cNvSpPr>
            <a:spLocks noChangeShapeType="1"/>
          </p:cNvSpPr>
          <p:nvPr/>
        </p:nvSpPr>
        <p:spPr bwMode="auto">
          <a:xfrm flipH="1">
            <a:off x="3505497" y="3624674"/>
            <a:ext cx="549621" cy="841019"/>
          </a:xfrm>
          <a:prstGeom prst="straightConnector1">
            <a:avLst/>
          </a:prstGeom>
          <a:noFill/>
          <a:ln w="57150">
            <a:solidFill>
              <a:srgbClr val="A5A5A5"/>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AutoShape 5">
            <a:extLst>
              <a:ext uri="{FF2B5EF4-FFF2-40B4-BE49-F238E27FC236}">
                <a16:creationId xmlns:a16="http://schemas.microsoft.com/office/drawing/2014/main" id="{E9836E86-557F-4B6B-AB07-3D9DC38B57D9}"/>
              </a:ext>
            </a:extLst>
          </p:cNvPr>
          <p:cNvSpPr>
            <a:spLocks noChangeShapeType="1"/>
          </p:cNvSpPr>
          <p:nvPr/>
        </p:nvSpPr>
        <p:spPr bwMode="auto">
          <a:xfrm>
            <a:off x="4782267" y="3613018"/>
            <a:ext cx="724460" cy="890333"/>
          </a:xfrm>
          <a:prstGeom prst="straightConnector1">
            <a:avLst/>
          </a:prstGeom>
          <a:noFill/>
          <a:ln w="57150">
            <a:solidFill>
              <a:srgbClr val="A5A5A5"/>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4">
            <a:extLst>
              <a:ext uri="{FF2B5EF4-FFF2-40B4-BE49-F238E27FC236}">
                <a16:creationId xmlns:a16="http://schemas.microsoft.com/office/drawing/2014/main" id="{1245C52E-3EA4-4D7A-8137-6A9C28D65AA5}"/>
              </a:ext>
            </a:extLst>
          </p:cNvPr>
          <p:cNvSpPr>
            <a:spLocks noChangeShapeType="1"/>
          </p:cNvSpPr>
          <p:nvPr/>
        </p:nvSpPr>
        <p:spPr bwMode="auto">
          <a:xfrm rot="5400000">
            <a:off x="4452315" y="4428932"/>
            <a:ext cx="897" cy="1067861"/>
          </a:xfrm>
          <a:prstGeom prst="straightConnector1">
            <a:avLst/>
          </a:prstGeom>
          <a:noFill/>
          <a:ln w="57150">
            <a:solidFill>
              <a:srgbClr val="A5A5A5"/>
            </a:solidFill>
            <a:prstDash val="sysDot"/>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AutoShape 3">
            <a:extLst>
              <a:ext uri="{FF2B5EF4-FFF2-40B4-BE49-F238E27FC236}">
                <a16:creationId xmlns:a16="http://schemas.microsoft.com/office/drawing/2014/main" id="{C1225E09-D783-4F73-BEBD-C61EA9E26B90}"/>
              </a:ext>
            </a:extLst>
          </p:cNvPr>
          <p:cNvSpPr>
            <a:spLocks noChangeArrowheads="1"/>
          </p:cNvSpPr>
          <p:nvPr/>
        </p:nvSpPr>
        <p:spPr bwMode="auto">
          <a:xfrm>
            <a:off x="6768257" y="2970891"/>
            <a:ext cx="2448638" cy="1181729"/>
          </a:xfrm>
          <a:prstGeom prst="wedgeRectCallout">
            <a:avLst>
              <a:gd name="adj1" fmla="val -39037"/>
              <a:gd name="adj2" fmla="val 82592"/>
            </a:avLst>
          </a:prstGeom>
          <a:solidFill>
            <a:srgbClr val="FBE5D6"/>
          </a:solidFill>
          <a:ln w="25400">
            <a:solidFill>
              <a:srgbClr val="F68A54"/>
            </a:solidFill>
            <a:miter lim="800000"/>
            <a:headEnd/>
            <a:tailEnd/>
          </a:ln>
        </p:spPr>
        <p:txBody>
          <a:bodyPr vert="horz" wrap="square" lIns="74295" tIns="8890" rIns="74295" bIns="889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○○に対して、</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～～という働きかけをして</a:t>
            </a:r>
            <a:r>
              <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みたらどうでしょうか。</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～～という確認方法もあります。</a:t>
            </a: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4" name="AutoShape 2">
            <a:extLst>
              <a:ext uri="{FF2B5EF4-FFF2-40B4-BE49-F238E27FC236}">
                <a16:creationId xmlns:a16="http://schemas.microsoft.com/office/drawing/2014/main" id="{66184E57-B1C8-4341-A042-1637BCAE5360}"/>
              </a:ext>
            </a:extLst>
          </p:cNvPr>
          <p:cNvSpPr>
            <a:spLocks noChangeArrowheads="1"/>
          </p:cNvSpPr>
          <p:nvPr/>
        </p:nvSpPr>
        <p:spPr bwMode="auto">
          <a:xfrm>
            <a:off x="5635839" y="5787294"/>
            <a:ext cx="2488089" cy="642869"/>
          </a:xfrm>
          <a:prstGeom prst="wedgeRectCallout">
            <a:avLst>
              <a:gd name="adj1" fmla="val -20209"/>
              <a:gd name="adj2" fmla="val -89123"/>
            </a:avLst>
          </a:prstGeom>
          <a:solidFill>
            <a:srgbClr val="FBE5D6"/>
          </a:solidFill>
          <a:ln w="25400">
            <a:solidFill>
              <a:srgbClr val="F68A54"/>
            </a:solidFill>
            <a:miter lim="800000"/>
            <a:headEnd/>
            <a:tailEnd/>
          </a:ln>
        </p:spPr>
        <p:txBody>
          <a:bodyPr vert="horz" wrap="square" lIns="74295" tIns="8890" rIns="74295" bIns="889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具体的には「～～～」と聞いてはどうでしょうか。</a:t>
            </a:r>
            <a:endParaRPr kumimoji="0" lang="ja-JP" altLang="ja-JP" sz="3600" b="0" i="0" u="none" strike="noStrike" cap="none" normalizeH="0" baseline="0" dirty="0">
              <a:ln>
                <a:noFill/>
              </a:ln>
              <a:solidFill>
                <a:schemeClr val="tx1"/>
              </a:solidFill>
              <a:effectLst/>
              <a:latin typeface="Arial" panose="020B0604020202020204" pitchFamily="34" charset="0"/>
            </a:endParaRPr>
          </a:p>
        </p:txBody>
      </p:sp>
      <p:sp>
        <p:nvSpPr>
          <p:cNvPr id="56" name="Rectangle 8">
            <a:extLst>
              <a:ext uri="{FF2B5EF4-FFF2-40B4-BE49-F238E27FC236}">
                <a16:creationId xmlns:a16="http://schemas.microsoft.com/office/drawing/2014/main" id="{EFDB4AC9-3333-4CDC-99C4-FB734B9AA626}"/>
              </a:ext>
            </a:extLst>
          </p:cNvPr>
          <p:cNvSpPr>
            <a:spLocks noChangeArrowheads="1"/>
          </p:cNvSpPr>
          <p:nvPr/>
        </p:nvSpPr>
        <p:spPr bwMode="auto">
          <a:xfrm>
            <a:off x="1046361" y="5219741"/>
            <a:ext cx="1607992" cy="370299"/>
          </a:xfrm>
          <a:prstGeom prst="ellipse">
            <a:avLst/>
          </a:prstGeom>
          <a:solidFill>
            <a:srgbClr val="F36E31"/>
          </a:solidFill>
          <a:ln w="28575">
            <a:solidFill>
              <a:srgbClr val="F36E31"/>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6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発表者</a:t>
            </a:r>
            <a:endParaRPr kumimoji="0" lang="ja-JP" altLang="ja-JP" sz="3600" b="1" i="0" u="none" strike="noStrike" cap="none" normalizeH="0" baseline="0" dirty="0">
              <a:ln>
                <a:noFill/>
              </a:ln>
              <a:solidFill>
                <a:schemeClr val="bg1"/>
              </a:solidFill>
              <a:effectLst/>
              <a:latin typeface="Arial" panose="020B0604020202020204" pitchFamily="34" charset="0"/>
            </a:endParaRPr>
          </a:p>
        </p:txBody>
      </p:sp>
      <p:sp>
        <p:nvSpPr>
          <p:cNvPr id="57" name="Rectangle 8">
            <a:extLst>
              <a:ext uri="{FF2B5EF4-FFF2-40B4-BE49-F238E27FC236}">
                <a16:creationId xmlns:a16="http://schemas.microsoft.com/office/drawing/2014/main" id="{5C14817A-05EA-4DA2-AFB4-21DF5A7F7882}"/>
              </a:ext>
            </a:extLst>
          </p:cNvPr>
          <p:cNvSpPr>
            <a:spLocks noChangeArrowheads="1"/>
          </p:cNvSpPr>
          <p:nvPr/>
        </p:nvSpPr>
        <p:spPr bwMode="auto">
          <a:xfrm>
            <a:off x="7436117" y="5195623"/>
            <a:ext cx="2228851" cy="370299"/>
          </a:xfrm>
          <a:prstGeom prst="ellipse">
            <a:avLst/>
          </a:prstGeom>
          <a:solidFill>
            <a:srgbClr val="F36E31"/>
          </a:solidFill>
          <a:ln w="28575">
            <a:solidFill>
              <a:srgbClr val="F36E31"/>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6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グループメンバー</a:t>
            </a:r>
            <a:endParaRPr kumimoji="0" lang="ja-JP" altLang="ja-JP" sz="3600" b="1" i="0" u="none" strike="noStrike" cap="none" normalizeH="0" baseline="0" dirty="0">
              <a:ln>
                <a:noFill/>
              </a:ln>
              <a:solidFill>
                <a:schemeClr val="bg1"/>
              </a:solidFill>
              <a:effectLst/>
              <a:latin typeface="Arial" panose="020B0604020202020204" pitchFamily="34" charset="0"/>
            </a:endParaRPr>
          </a:p>
        </p:txBody>
      </p:sp>
      <p:sp>
        <p:nvSpPr>
          <p:cNvPr id="59" name="テキスト ボックス 58">
            <a:extLst>
              <a:ext uri="{FF2B5EF4-FFF2-40B4-BE49-F238E27FC236}">
                <a16:creationId xmlns:a16="http://schemas.microsoft.com/office/drawing/2014/main" id="{C1DD121F-637A-41CF-878B-D2AAD51FBFB3}"/>
              </a:ext>
            </a:extLst>
          </p:cNvPr>
          <p:cNvSpPr txBox="1"/>
          <p:nvPr/>
        </p:nvSpPr>
        <p:spPr>
          <a:xfrm>
            <a:off x="2129894" y="3402514"/>
            <a:ext cx="1607992" cy="523220"/>
          </a:xfrm>
          <a:prstGeom prst="rect">
            <a:avLst/>
          </a:prstGeom>
          <a:noFill/>
        </p:spPr>
        <p:txBody>
          <a:bodyPr wrap="square">
            <a:spAutoFit/>
          </a:bodyPr>
          <a:lstStyle/>
          <a:p>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発表者の取り組み・考えの確認</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61" name="テキスト ボックス 60">
            <a:extLst>
              <a:ext uri="{FF2B5EF4-FFF2-40B4-BE49-F238E27FC236}">
                <a16:creationId xmlns:a16="http://schemas.microsoft.com/office/drawing/2014/main" id="{D577AA6F-2945-4807-AAF6-E18427C6C487}"/>
              </a:ext>
            </a:extLst>
          </p:cNvPr>
          <p:cNvSpPr txBox="1"/>
          <p:nvPr/>
        </p:nvSpPr>
        <p:spPr>
          <a:xfrm>
            <a:off x="5212392" y="3434255"/>
            <a:ext cx="1428409" cy="523220"/>
          </a:xfrm>
          <a:prstGeom prst="rect">
            <a:avLst/>
          </a:prstGeom>
          <a:noFill/>
        </p:spPr>
        <p:txBody>
          <a:bodyPr wrap="square">
            <a:spAutoFit/>
          </a:bodyPr>
          <a:lstStyle/>
          <a:p>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コメント・助言の働きかけ</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73" name="テキスト ボックス 72">
            <a:extLst>
              <a:ext uri="{FF2B5EF4-FFF2-40B4-BE49-F238E27FC236}">
                <a16:creationId xmlns:a16="http://schemas.microsoft.com/office/drawing/2014/main" id="{ECF39E68-71EC-4CE1-A207-DFD1ACF80FF1}"/>
              </a:ext>
            </a:extLst>
          </p:cNvPr>
          <p:cNvSpPr txBox="1"/>
          <p:nvPr/>
        </p:nvSpPr>
        <p:spPr>
          <a:xfrm>
            <a:off x="4016136" y="5194207"/>
            <a:ext cx="1428409" cy="307777"/>
          </a:xfrm>
          <a:prstGeom prst="rect">
            <a:avLst/>
          </a:prstGeom>
          <a:noFill/>
        </p:spPr>
        <p:txBody>
          <a:bodyPr wrap="square">
            <a:spAutoFit/>
          </a:bodyPr>
          <a:lstStyle/>
          <a:p>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コメント・助言</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0" name="テキスト プレースホルダー 7">
            <a:extLst>
              <a:ext uri="{FF2B5EF4-FFF2-40B4-BE49-F238E27FC236}">
                <a16:creationId xmlns:a16="http://schemas.microsoft.com/office/drawing/2014/main" id="{7E9E8994-DF92-4D88-A956-1E81AE0093B8}"/>
              </a:ext>
            </a:extLst>
          </p:cNvPr>
          <p:cNvSpPr>
            <a:spLocks noGrp="1"/>
          </p:cNvSpPr>
          <p:nvPr>
            <p:ph type="body" sz="quarter" idx="14"/>
          </p:nvPr>
        </p:nvSpPr>
        <p:spPr>
          <a:xfrm>
            <a:off x="4953000" y="-14867"/>
            <a:ext cx="4181475" cy="700882"/>
          </a:xfrm>
        </p:spPr>
        <p:txBody>
          <a:bodyPr/>
          <a:lstStyle/>
          <a:p>
            <a:r>
              <a:rPr lang="ja-JP" altLang="en-US" dirty="0"/>
              <a:t>グループワークの流れ</a:t>
            </a:r>
          </a:p>
        </p:txBody>
      </p:sp>
      <p:sp>
        <p:nvSpPr>
          <p:cNvPr id="21" name="正方形/長方形 20">
            <a:extLst>
              <a:ext uri="{FF2B5EF4-FFF2-40B4-BE49-F238E27FC236}">
                <a16:creationId xmlns:a16="http://schemas.microsoft.com/office/drawing/2014/main" id="{4273AE1F-1E9E-43BC-A369-B6E0AEB399C9}"/>
              </a:ext>
            </a:extLst>
          </p:cNvPr>
          <p:cNvSpPr/>
          <p:nvPr/>
        </p:nvSpPr>
        <p:spPr>
          <a:xfrm>
            <a:off x="9026954" y="-6274"/>
            <a:ext cx="880118" cy="342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講義</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sp>
        <p:nvSpPr>
          <p:cNvPr id="22" name="AutoShape 3">
            <a:extLst>
              <a:ext uri="{FF2B5EF4-FFF2-40B4-BE49-F238E27FC236}">
                <a16:creationId xmlns:a16="http://schemas.microsoft.com/office/drawing/2014/main" id="{88861D1F-579E-428A-BDF7-AD43C9A3D770}"/>
              </a:ext>
            </a:extLst>
          </p:cNvPr>
          <p:cNvSpPr>
            <a:spLocks noChangeArrowheads="1"/>
          </p:cNvSpPr>
          <p:nvPr/>
        </p:nvSpPr>
        <p:spPr bwMode="auto">
          <a:xfrm>
            <a:off x="59382" y="3939291"/>
            <a:ext cx="2448638" cy="923599"/>
          </a:xfrm>
          <a:prstGeom prst="wedgeRectCallout">
            <a:avLst>
              <a:gd name="adj1" fmla="val 47843"/>
              <a:gd name="adj2" fmla="val 67438"/>
            </a:avLst>
          </a:prstGeom>
          <a:solidFill>
            <a:srgbClr val="FBE5D6"/>
          </a:solidFill>
          <a:ln w="25400">
            <a:solidFill>
              <a:srgbClr val="F68A54"/>
            </a:solidFill>
            <a:miter lim="800000"/>
            <a:headEnd/>
            <a:tailEnd/>
          </a:ln>
        </p:spPr>
        <p:txBody>
          <a:bodyPr vert="horz" wrap="square" lIns="74295" tIns="8890" rIns="74295" bIns="889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基本ケア</a:t>
            </a:r>
            <a:r>
              <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番に着目して、○○に対して、～～</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という</a:t>
            </a:r>
            <a:r>
              <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働きかけをしてみました。</a:t>
            </a:r>
            <a:endParaRPr kumimoji="0" lang="ja-JP" altLang="ja-JP" sz="3600" b="0" i="0" u="none" strike="noStrike" cap="none" normalizeH="0" baseline="0" dirty="0">
              <a:ln>
                <a:noFill/>
              </a:ln>
              <a:solidFill>
                <a:schemeClr val="tx1"/>
              </a:solidFill>
              <a:effectLst/>
              <a:latin typeface="Arial" panose="020B0604020202020204" pitchFamily="34" charset="0"/>
            </a:endParaRPr>
          </a:p>
        </p:txBody>
      </p:sp>
      <p:sp>
        <p:nvSpPr>
          <p:cNvPr id="23" name="AutoShape 3">
            <a:extLst>
              <a:ext uri="{FF2B5EF4-FFF2-40B4-BE49-F238E27FC236}">
                <a16:creationId xmlns:a16="http://schemas.microsoft.com/office/drawing/2014/main" id="{47B3CF26-BA4C-47AD-9EFD-A3355C4AB46A}"/>
              </a:ext>
            </a:extLst>
          </p:cNvPr>
          <p:cNvSpPr>
            <a:spLocks noChangeArrowheads="1"/>
          </p:cNvSpPr>
          <p:nvPr/>
        </p:nvSpPr>
        <p:spPr bwMode="auto">
          <a:xfrm>
            <a:off x="2281178" y="5646928"/>
            <a:ext cx="2448638" cy="923599"/>
          </a:xfrm>
          <a:prstGeom prst="wedgeRectCallout">
            <a:avLst>
              <a:gd name="adj1" fmla="val -5885"/>
              <a:gd name="adj2" fmla="val -77027"/>
            </a:avLst>
          </a:prstGeom>
          <a:solidFill>
            <a:srgbClr val="FBE5D6"/>
          </a:solidFill>
          <a:ln w="25400">
            <a:solidFill>
              <a:srgbClr val="F68A54"/>
            </a:solidFill>
            <a:miter lim="800000"/>
            <a:headEnd/>
            <a:tailEnd/>
          </a:ln>
        </p:spPr>
        <p:txBody>
          <a:bodyPr vert="horz" wrap="square" lIns="74295" tIns="8890" rIns="74295" bIns="889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基本ケア</a:t>
            </a:r>
            <a:r>
              <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番に取り組む場合、～～という点で難しさを感じています。</a:t>
            </a:r>
            <a:endParaRPr kumimoji="0" lang="ja-JP" altLang="ja-JP" sz="3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976291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04775" y="-26377"/>
            <a:ext cx="4829174" cy="723900"/>
          </a:xfrm>
        </p:spPr>
        <p:txBody>
          <a:bodyPr/>
          <a:lstStyle/>
          <a:p>
            <a:r>
              <a:rPr lang="ja-JP" altLang="en-US" dirty="0"/>
              <a:t>グループワーク</a:t>
            </a:r>
            <a:r>
              <a:rPr kumimoji="1" lang="ja-JP" altLang="en-US" dirty="0"/>
              <a:t>の</a:t>
            </a:r>
            <a:r>
              <a:rPr lang="ja-JP" altLang="en-US" dirty="0"/>
              <a:t>進め方</a:t>
            </a:r>
            <a:endParaRPr kumimoji="1" lang="ja-JP" altLang="en-US" dirty="0"/>
          </a:p>
        </p:txBody>
      </p:sp>
      <p:sp>
        <p:nvSpPr>
          <p:cNvPr id="36" name="コンテンツ プレースホルダー 35"/>
          <p:cNvSpPr>
            <a:spLocks noGrp="1"/>
          </p:cNvSpPr>
          <p:nvPr>
            <p:ph idx="1"/>
          </p:nvPr>
        </p:nvSpPr>
        <p:spPr>
          <a:xfrm>
            <a:off x="285749" y="904876"/>
            <a:ext cx="9344025" cy="793994"/>
          </a:xfrm>
        </p:spPr>
        <p:txBody>
          <a:bodyPr/>
          <a:lstStyle/>
          <a:p>
            <a:r>
              <a:rPr kumimoji="1" lang="ja-JP" altLang="en-US" dirty="0"/>
              <a:t>発表の最後は、発表者が次回までの現場実践で取り組むことを宣言します。</a:t>
            </a:r>
          </a:p>
        </p:txBody>
      </p:sp>
      <p:sp>
        <p:nvSpPr>
          <p:cNvPr id="2" name="スライド番号プレースホルダー 1"/>
          <p:cNvSpPr>
            <a:spLocks noGrp="1"/>
          </p:cNvSpPr>
          <p:nvPr>
            <p:ph type="sldNum" sz="quarter" idx="12"/>
          </p:nvPr>
        </p:nvSpPr>
        <p:spPr/>
        <p:txBody>
          <a:bodyPr/>
          <a:lstStyle/>
          <a:p>
            <a:fld id="{9D577B52-2241-471B-AFAB-376A00F66D4B}" type="slidenum">
              <a:rPr kumimoji="1" lang="ja-JP" altLang="en-US" smtClean="0"/>
              <a:t>37</a:t>
            </a:fld>
            <a:endParaRPr kumimoji="1" lang="ja-JP" altLang="en-US"/>
          </a:p>
        </p:txBody>
      </p:sp>
      <p:pic>
        <p:nvPicPr>
          <p:cNvPr id="3084" name="Picture 12">
            <a:extLst>
              <a:ext uri="{FF2B5EF4-FFF2-40B4-BE49-F238E27FC236}">
                <a16:creationId xmlns:a16="http://schemas.microsoft.com/office/drawing/2014/main" id="{4A9BB396-C7D8-4851-B974-7C2E76408E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4709" y="2383788"/>
            <a:ext cx="1162005" cy="1075034"/>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a:extLst>
              <a:ext uri="{FF2B5EF4-FFF2-40B4-BE49-F238E27FC236}">
                <a16:creationId xmlns:a16="http://schemas.microsoft.com/office/drawing/2014/main" id="{0A96BF95-FDDE-4415-931D-6650E419888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1832" y="4134865"/>
            <a:ext cx="1842531" cy="118173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BB9E5C92-50AA-4627-B0DA-C8531A50FE3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7607" y="4330326"/>
            <a:ext cx="945922" cy="986270"/>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6">
            <a:extLst>
              <a:ext uri="{FF2B5EF4-FFF2-40B4-BE49-F238E27FC236}">
                <a16:creationId xmlns:a16="http://schemas.microsoft.com/office/drawing/2014/main" id="{B9203917-B321-4EAF-B979-6D519DBC7FC1}"/>
              </a:ext>
            </a:extLst>
          </p:cNvPr>
          <p:cNvSpPr>
            <a:spLocks noChangeShapeType="1"/>
          </p:cNvSpPr>
          <p:nvPr/>
        </p:nvSpPr>
        <p:spPr bwMode="auto">
          <a:xfrm flipH="1">
            <a:off x="4323182" y="3487514"/>
            <a:ext cx="549621" cy="841019"/>
          </a:xfrm>
          <a:prstGeom prst="straightConnector1">
            <a:avLst/>
          </a:prstGeom>
          <a:noFill/>
          <a:ln w="57150">
            <a:solidFill>
              <a:srgbClr val="A5A5A5"/>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AutoShape 3">
            <a:extLst>
              <a:ext uri="{FF2B5EF4-FFF2-40B4-BE49-F238E27FC236}">
                <a16:creationId xmlns:a16="http://schemas.microsoft.com/office/drawing/2014/main" id="{C1225E09-D783-4F73-BEBD-C61EA9E26B90}"/>
              </a:ext>
            </a:extLst>
          </p:cNvPr>
          <p:cNvSpPr>
            <a:spLocks noChangeArrowheads="1"/>
          </p:cNvSpPr>
          <p:nvPr/>
        </p:nvSpPr>
        <p:spPr bwMode="auto">
          <a:xfrm>
            <a:off x="835269" y="3181250"/>
            <a:ext cx="2535829" cy="1075034"/>
          </a:xfrm>
          <a:prstGeom prst="wedgeRectCallout">
            <a:avLst>
              <a:gd name="adj1" fmla="val 42113"/>
              <a:gd name="adj2" fmla="val 80466"/>
            </a:avLst>
          </a:prstGeom>
          <a:solidFill>
            <a:srgbClr val="FBE5D6"/>
          </a:solidFill>
          <a:ln w="25400">
            <a:solidFill>
              <a:srgbClr val="F68A54"/>
            </a:solidFill>
            <a:miter lim="800000"/>
            <a:headEnd/>
            <a:tailEnd/>
          </a:ln>
        </p:spPr>
        <p:txBody>
          <a:bodyPr vert="horz" wrap="square" lIns="74295" tIns="8890" rIns="74295" bIns="889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現場実践では、基本ケア</a:t>
            </a:r>
            <a:r>
              <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番に着目してモニタリングを行います。</a:t>
            </a:r>
            <a:endParaRPr kumimoji="0" lang="ja-JP" altLang="ja-JP" sz="3600" b="0" i="0" u="none" strike="noStrike" cap="none" normalizeH="0" baseline="0" dirty="0">
              <a:ln>
                <a:noFill/>
              </a:ln>
              <a:solidFill>
                <a:schemeClr val="tx1"/>
              </a:solidFill>
              <a:effectLst/>
              <a:latin typeface="Arial" panose="020B0604020202020204" pitchFamily="34" charset="0"/>
            </a:endParaRPr>
          </a:p>
        </p:txBody>
      </p:sp>
      <p:sp>
        <p:nvSpPr>
          <p:cNvPr id="14" name="AutoShape 2">
            <a:extLst>
              <a:ext uri="{FF2B5EF4-FFF2-40B4-BE49-F238E27FC236}">
                <a16:creationId xmlns:a16="http://schemas.microsoft.com/office/drawing/2014/main" id="{66184E57-B1C8-4341-A042-1637BCAE5360}"/>
              </a:ext>
            </a:extLst>
          </p:cNvPr>
          <p:cNvSpPr>
            <a:spLocks noChangeArrowheads="1"/>
          </p:cNvSpPr>
          <p:nvPr/>
        </p:nvSpPr>
        <p:spPr bwMode="auto">
          <a:xfrm>
            <a:off x="4121345" y="5641086"/>
            <a:ext cx="3026801" cy="898384"/>
          </a:xfrm>
          <a:prstGeom prst="wedgeRectCallout">
            <a:avLst>
              <a:gd name="adj1" fmla="val -40351"/>
              <a:gd name="adj2" fmla="val -88144"/>
            </a:avLst>
          </a:prstGeom>
          <a:solidFill>
            <a:srgbClr val="FBE5D6"/>
          </a:solidFill>
          <a:ln w="25400">
            <a:solidFill>
              <a:srgbClr val="F68A54"/>
            </a:solidFill>
            <a:miter lim="800000"/>
            <a:headEnd/>
            <a:tailEnd/>
          </a:ln>
        </p:spPr>
        <p:txBody>
          <a:bodyPr vert="horz" wrap="square" lIns="74295" tIns="8890" rIns="74295" bIns="889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次回までに基本ケア</a:t>
            </a:r>
            <a:r>
              <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番を意識して○○に～～を働きかけてみます。</a:t>
            </a:r>
            <a:endParaRPr kumimoji="0" lang="ja-JP" altLang="ja-JP" sz="3600" b="0" i="0" u="none" strike="noStrike" cap="none" normalizeH="0" baseline="0" dirty="0">
              <a:ln>
                <a:noFill/>
              </a:ln>
              <a:solidFill>
                <a:schemeClr val="tx1"/>
              </a:solidFill>
              <a:effectLst/>
              <a:latin typeface="Arial" panose="020B0604020202020204" pitchFamily="34" charset="0"/>
            </a:endParaRPr>
          </a:p>
        </p:txBody>
      </p:sp>
      <p:sp>
        <p:nvSpPr>
          <p:cNvPr id="56" name="Rectangle 8">
            <a:extLst>
              <a:ext uri="{FF2B5EF4-FFF2-40B4-BE49-F238E27FC236}">
                <a16:creationId xmlns:a16="http://schemas.microsoft.com/office/drawing/2014/main" id="{EFDB4AC9-3333-4CDC-99C4-FB734B9AA626}"/>
              </a:ext>
            </a:extLst>
          </p:cNvPr>
          <p:cNvSpPr>
            <a:spLocks noChangeArrowheads="1"/>
          </p:cNvSpPr>
          <p:nvPr/>
        </p:nvSpPr>
        <p:spPr bwMode="auto">
          <a:xfrm>
            <a:off x="1911194" y="5058463"/>
            <a:ext cx="1607992" cy="370299"/>
          </a:xfrm>
          <a:prstGeom prst="ellipse">
            <a:avLst/>
          </a:prstGeom>
          <a:solidFill>
            <a:srgbClr val="F36E31"/>
          </a:solidFill>
          <a:ln w="28575">
            <a:solidFill>
              <a:srgbClr val="F36E31"/>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6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発表者</a:t>
            </a:r>
            <a:endParaRPr kumimoji="0" lang="ja-JP" altLang="ja-JP" sz="3600" b="1" i="0" u="none" strike="noStrike" cap="none" normalizeH="0" baseline="0" dirty="0">
              <a:ln>
                <a:noFill/>
              </a:ln>
              <a:solidFill>
                <a:schemeClr val="bg1"/>
              </a:solidFill>
              <a:effectLst/>
              <a:latin typeface="Arial" panose="020B0604020202020204" pitchFamily="34" charset="0"/>
            </a:endParaRPr>
          </a:p>
        </p:txBody>
      </p:sp>
      <p:sp>
        <p:nvSpPr>
          <p:cNvPr id="57" name="Rectangle 8">
            <a:extLst>
              <a:ext uri="{FF2B5EF4-FFF2-40B4-BE49-F238E27FC236}">
                <a16:creationId xmlns:a16="http://schemas.microsoft.com/office/drawing/2014/main" id="{5C14817A-05EA-4DA2-AFB4-21DF5A7F7882}"/>
              </a:ext>
            </a:extLst>
          </p:cNvPr>
          <p:cNvSpPr>
            <a:spLocks noChangeArrowheads="1"/>
          </p:cNvSpPr>
          <p:nvPr/>
        </p:nvSpPr>
        <p:spPr bwMode="auto">
          <a:xfrm>
            <a:off x="7436117" y="5058463"/>
            <a:ext cx="2228851" cy="370299"/>
          </a:xfrm>
          <a:prstGeom prst="ellipse">
            <a:avLst/>
          </a:prstGeom>
          <a:solidFill>
            <a:srgbClr val="F36E31"/>
          </a:solidFill>
          <a:ln w="28575">
            <a:solidFill>
              <a:srgbClr val="F36E31"/>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6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グループメンバー</a:t>
            </a:r>
            <a:endParaRPr kumimoji="0" lang="ja-JP" altLang="ja-JP" sz="3600" b="1" i="0" u="none" strike="noStrike" cap="none" normalizeH="0" baseline="0" dirty="0">
              <a:ln>
                <a:noFill/>
              </a:ln>
              <a:solidFill>
                <a:schemeClr val="bg1"/>
              </a:solidFill>
              <a:effectLst/>
              <a:latin typeface="Arial" panose="020B0604020202020204" pitchFamily="34" charset="0"/>
            </a:endParaRPr>
          </a:p>
        </p:txBody>
      </p:sp>
      <p:sp>
        <p:nvSpPr>
          <p:cNvPr id="59" name="テキスト ボックス 58">
            <a:extLst>
              <a:ext uri="{FF2B5EF4-FFF2-40B4-BE49-F238E27FC236}">
                <a16:creationId xmlns:a16="http://schemas.microsoft.com/office/drawing/2014/main" id="{C1DD121F-637A-41CF-878B-D2AAD51FBFB3}"/>
              </a:ext>
            </a:extLst>
          </p:cNvPr>
          <p:cNvSpPr txBox="1"/>
          <p:nvPr/>
        </p:nvSpPr>
        <p:spPr>
          <a:xfrm>
            <a:off x="3519186" y="3332729"/>
            <a:ext cx="1607992" cy="307777"/>
          </a:xfrm>
          <a:prstGeom prst="rect">
            <a:avLst/>
          </a:prstGeom>
          <a:noFill/>
        </p:spPr>
        <p:txBody>
          <a:bodyPr wrap="square">
            <a:spAutoFit/>
          </a:bodyPr>
          <a:lstStyle/>
          <a:p>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宣言の促し</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5" name="Rectangle 8">
            <a:extLst>
              <a:ext uri="{FF2B5EF4-FFF2-40B4-BE49-F238E27FC236}">
                <a16:creationId xmlns:a16="http://schemas.microsoft.com/office/drawing/2014/main" id="{F47E0B93-CF57-40C3-ACCA-60D7A37AB7B2}"/>
              </a:ext>
            </a:extLst>
          </p:cNvPr>
          <p:cNvSpPr>
            <a:spLocks noChangeArrowheads="1"/>
          </p:cNvSpPr>
          <p:nvPr/>
        </p:nvSpPr>
        <p:spPr bwMode="auto">
          <a:xfrm>
            <a:off x="3752288" y="1727291"/>
            <a:ext cx="2749779" cy="370299"/>
          </a:xfrm>
          <a:prstGeom prst="ellipse">
            <a:avLst/>
          </a:prstGeom>
          <a:solidFill>
            <a:srgbClr val="F36E31"/>
          </a:solidFill>
          <a:ln w="28575">
            <a:solidFill>
              <a:srgbClr val="F36E31"/>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6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グループ進行役</a:t>
            </a:r>
            <a:endParaRPr kumimoji="0" lang="ja-JP" altLang="ja-JP" sz="3600" b="1" i="0" u="none" strike="noStrike" cap="none" normalizeH="0" baseline="0" dirty="0">
              <a:ln>
                <a:noFill/>
              </a:ln>
              <a:solidFill>
                <a:schemeClr val="bg1"/>
              </a:solidFill>
              <a:effectLst/>
              <a:latin typeface="Arial" panose="020B0604020202020204" pitchFamily="34" charset="0"/>
            </a:endParaRPr>
          </a:p>
        </p:txBody>
      </p:sp>
      <p:sp>
        <p:nvSpPr>
          <p:cNvPr id="16" name="テキスト プレースホルダー 7">
            <a:extLst>
              <a:ext uri="{FF2B5EF4-FFF2-40B4-BE49-F238E27FC236}">
                <a16:creationId xmlns:a16="http://schemas.microsoft.com/office/drawing/2014/main" id="{E1D6A8FB-BF0A-4518-9611-D1D2324706EF}"/>
              </a:ext>
            </a:extLst>
          </p:cNvPr>
          <p:cNvSpPr>
            <a:spLocks noGrp="1"/>
          </p:cNvSpPr>
          <p:nvPr>
            <p:ph type="body" sz="quarter" idx="14"/>
          </p:nvPr>
        </p:nvSpPr>
        <p:spPr>
          <a:xfrm>
            <a:off x="4953000" y="-14867"/>
            <a:ext cx="4181475" cy="700882"/>
          </a:xfrm>
        </p:spPr>
        <p:txBody>
          <a:bodyPr/>
          <a:lstStyle/>
          <a:p>
            <a:r>
              <a:rPr lang="ja-JP" altLang="en-US" dirty="0"/>
              <a:t>グループワークの流れ</a:t>
            </a:r>
          </a:p>
        </p:txBody>
      </p:sp>
      <p:sp>
        <p:nvSpPr>
          <p:cNvPr id="17" name="正方形/長方形 16">
            <a:extLst>
              <a:ext uri="{FF2B5EF4-FFF2-40B4-BE49-F238E27FC236}">
                <a16:creationId xmlns:a16="http://schemas.microsoft.com/office/drawing/2014/main" id="{E80276E3-1909-452C-868C-905C1FF7241F}"/>
              </a:ext>
            </a:extLst>
          </p:cNvPr>
          <p:cNvSpPr/>
          <p:nvPr/>
        </p:nvSpPr>
        <p:spPr>
          <a:xfrm>
            <a:off x="9026954" y="-6274"/>
            <a:ext cx="880118" cy="342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講義</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103475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a:t>グループワークの進め方</a:t>
            </a:r>
          </a:p>
        </p:txBody>
      </p:sp>
      <p:sp>
        <p:nvSpPr>
          <p:cNvPr id="2" name="スライド番号プレースホルダー 1"/>
          <p:cNvSpPr>
            <a:spLocks noGrp="1"/>
          </p:cNvSpPr>
          <p:nvPr>
            <p:ph type="sldNum" sz="quarter" idx="12"/>
          </p:nvPr>
        </p:nvSpPr>
        <p:spPr/>
        <p:txBody>
          <a:bodyPr/>
          <a:lstStyle/>
          <a:p>
            <a:fld id="{9D577B52-2241-471B-AFAB-376A00F66D4B}" type="slidenum">
              <a:rPr kumimoji="1" lang="ja-JP" altLang="en-US" smtClean="0"/>
              <a:t>38</a:t>
            </a:fld>
            <a:endParaRPr kumimoji="1" lang="ja-JP" altLang="en-US"/>
          </a:p>
        </p:txBody>
      </p:sp>
      <p:pic>
        <p:nvPicPr>
          <p:cNvPr id="5" name="図 4" descr="テキスト, 手紙&#10;&#10;自動的に生成された説明">
            <a:extLst>
              <a:ext uri="{FF2B5EF4-FFF2-40B4-BE49-F238E27FC236}">
                <a16:creationId xmlns:a16="http://schemas.microsoft.com/office/drawing/2014/main" id="{70A70758-7828-4045-9B16-2990E04D9F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257" y="816539"/>
            <a:ext cx="8716207" cy="4863589"/>
          </a:xfrm>
          <a:prstGeom prst="rect">
            <a:avLst/>
          </a:prstGeom>
          <a:ln>
            <a:solidFill>
              <a:schemeClr val="bg1">
                <a:lumMod val="75000"/>
              </a:schemeClr>
            </a:solidFill>
          </a:ln>
        </p:spPr>
      </p:pic>
      <p:sp>
        <p:nvSpPr>
          <p:cNvPr id="7" name="テキスト ボックス 6">
            <a:extLst>
              <a:ext uri="{FF2B5EF4-FFF2-40B4-BE49-F238E27FC236}">
                <a16:creationId xmlns:a16="http://schemas.microsoft.com/office/drawing/2014/main" id="{6F8745B0-1865-4CD4-96DE-2E8115A74611}"/>
              </a:ext>
            </a:extLst>
          </p:cNvPr>
          <p:cNvSpPr txBox="1"/>
          <p:nvPr/>
        </p:nvSpPr>
        <p:spPr>
          <a:xfrm>
            <a:off x="461807" y="5734375"/>
            <a:ext cx="9149572" cy="907941"/>
          </a:xfrm>
          <a:prstGeom prst="rect">
            <a:avLst/>
          </a:prstGeom>
          <a:noFill/>
        </p:spPr>
        <p:txBody>
          <a:bodyPr wrap="square" rtlCol="0">
            <a:spAutoFit/>
          </a:bodyPr>
          <a:lstStyle/>
          <a:p>
            <a:pPr>
              <a:spcAft>
                <a:spcPts val="600"/>
              </a:spcAft>
            </a:pPr>
            <a:r>
              <a:rPr lang="ja-JP" altLang="en-US" sz="1200" dirty="0">
                <a:solidFill>
                  <a:prstClr val="black"/>
                </a:solidFill>
                <a:latin typeface="Meiryo UI" panose="020B0604030504040204" pitchFamily="50" charset="-128"/>
                <a:ea typeface="Meiryo UI" panose="020B0604030504040204" pitchFamily="50" charset="-128"/>
              </a:rPr>
              <a:t>令和</a:t>
            </a:r>
            <a:r>
              <a:rPr lang="en-US" altLang="ja-JP" sz="1200" dirty="0">
                <a:solidFill>
                  <a:prstClr val="black"/>
                </a:solidFill>
                <a:latin typeface="Meiryo UI" panose="020B0604030504040204" pitchFamily="50" charset="-128"/>
                <a:ea typeface="Meiryo UI" panose="020B0604030504040204" pitchFamily="50" charset="-128"/>
              </a:rPr>
              <a:t>4</a:t>
            </a:r>
            <a:r>
              <a:rPr lang="ja-JP" altLang="en-US" sz="1200" dirty="0">
                <a:solidFill>
                  <a:prstClr val="black"/>
                </a:solidFill>
                <a:latin typeface="Meiryo UI" panose="020B0604030504040204" pitchFamily="50" charset="-128"/>
                <a:ea typeface="Meiryo UI" panose="020B0604030504040204" pitchFamily="50" charset="-128"/>
              </a:rPr>
              <a:t>年度厚生労働省老人保健事業推進補助金（老人保健健康増進等事業）「適切なケアマネジメント手法の策定、普及推進に向けた調査研究事業」にて作成</a:t>
            </a:r>
            <a:endParaRPr lang="en-US" altLang="ja-JP" sz="1200" dirty="0">
              <a:solidFill>
                <a:prstClr val="black"/>
              </a:solidFill>
              <a:latin typeface="Meiryo UI" panose="020B0604030504040204" pitchFamily="50" charset="-128"/>
              <a:ea typeface="Meiryo UI" panose="020B0604030504040204" pitchFamily="50" charset="-128"/>
            </a:endParaRPr>
          </a:p>
          <a:p>
            <a:pPr>
              <a:spcAft>
                <a:spcPts val="600"/>
              </a:spcAft>
            </a:pPr>
            <a:r>
              <a:rPr lang="ja-JP" altLang="en-US" sz="1200" dirty="0">
                <a:solidFill>
                  <a:prstClr val="black"/>
                </a:solidFill>
                <a:latin typeface="Meiryo UI" panose="020B0604030504040204" pitchFamily="50" charset="-128"/>
                <a:ea typeface="Meiryo UI" panose="020B0604030504040204" pitchFamily="50" charset="-128"/>
              </a:rPr>
              <a:t>出演・協力：令和</a:t>
            </a:r>
            <a:r>
              <a:rPr lang="en-US" altLang="ja-JP" sz="1200" dirty="0">
                <a:solidFill>
                  <a:prstClr val="black"/>
                </a:solidFill>
                <a:latin typeface="Meiryo UI" panose="020B0604030504040204" pitchFamily="50" charset="-128"/>
                <a:ea typeface="Meiryo UI" panose="020B0604030504040204" pitchFamily="50" charset="-128"/>
              </a:rPr>
              <a:t>3</a:t>
            </a:r>
            <a:r>
              <a:rPr lang="ja-JP" altLang="en-US" sz="1200" dirty="0">
                <a:solidFill>
                  <a:prstClr val="black"/>
                </a:solidFill>
                <a:latin typeface="Meiryo UI" panose="020B0604030504040204" pitchFamily="50" charset="-128"/>
                <a:ea typeface="Meiryo UI" panose="020B0604030504040204" pitchFamily="50" charset="-128"/>
              </a:rPr>
              <a:t>年度厚生労働省老人保健事業推進補助金（老人保健健康増進等事業）「適切なケアマネジメント手法の策定、普及推進に向けた調査研究事業」で「適切なケアマネジメント手法実践研修」にご参加された広島県介護支援専門員協会の皆様</a:t>
            </a:r>
          </a:p>
        </p:txBody>
      </p:sp>
      <p:sp>
        <p:nvSpPr>
          <p:cNvPr id="8" name="テキスト プレースホルダー 7">
            <a:extLst>
              <a:ext uri="{FF2B5EF4-FFF2-40B4-BE49-F238E27FC236}">
                <a16:creationId xmlns:a16="http://schemas.microsoft.com/office/drawing/2014/main" id="{0649F853-E3B4-494E-B68E-3C6B8BBE3703}"/>
              </a:ext>
            </a:extLst>
          </p:cNvPr>
          <p:cNvSpPr>
            <a:spLocks noGrp="1"/>
          </p:cNvSpPr>
          <p:nvPr>
            <p:ph type="body" sz="quarter" idx="14"/>
          </p:nvPr>
        </p:nvSpPr>
        <p:spPr>
          <a:xfrm>
            <a:off x="4953000" y="-14867"/>
            <a:ext cx="4181475" cy="700882"/>
          </a:xfrm>
        </p:spPr>
        <p:txBody>
          <a:bodyPr/>
          <a:lstStyle/>
          <a:p>
            <a:r>
              <a:rPr lang="ja-JP" altLang="en-US" dirty="0"/>
              <a:t>グループワークデモ動画</a:t>
            </a:r>
          </a:p>
        </p:txBody>
      </p:sp>
      <p:sp>
        <p:nvSpPr>
          <p:cNvPr id="9" name="正方形/長方形 8">
            <a:extLst>
              <a:ext uri="{FF2B5EF4-FFF2-40B4-BE49-F238E27FC236}">
                <a16:creationId xmlns:a16="http://schemas.microsoft.com/office/drawing/2014/main" id="{C6193B1D-5B46-4845-9E7B-62E53C41472D}"/>
              </a:ext>
            </a:extLst>
          </p:cNvPr>
          <p:cNvSpPr/>
          <p:nvPr/>
        </p:nvSpPr>
        <p:spPr>
          <a:xfrm>
            <a:off x="9026954" y="-6274"/>
            <a:ext cx="880118" cy="342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講義</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258636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a:t>グループワークの進め方</a:t>
            </a:r>
          </a:p>
        </p:txBody>
      </p:sp>
      <p:sp>
        <p:nvSpPr>
          <p:cNvPr id="3" name="コンテンツ プレースホルダー 2">
            <a:extLst>
              <a:ext uri="{FF2B5EF4-FFF2-40B4-BE49-F238E27FC236}">
                <a16:creationId xmlns:a16="http://schemas.microsoft.com/office/drawing/2014/main" id="{DE303C63-E3F8-4BAC-A5A5-AA79AB4DE9FD}"/>
              </a:ext>
            </a:extLst>
          </p:cNvPr>
          <p:cNvSpPr>
            <a:spLocks noGrp="1"/>
          </p:cNvSpPr>
          <p:nvPr>
            <p:ph idx="1"/>
          </p:nvPr>
        </p:nvSpPr>
        <p:spPr>
          <a:xfrm>
            <a:off x="285749" y="904876"/>
            <a:ext cx="9344025" cy="1416293"/>
          </a:xfrm>
        </p:spPr>
        <p:txBody>
          <a:bodyPr/>
          <a:lstStyle/>
          <a:p>
            <a:r>
              <a:rPr lang="ja-JP" altLang="en-US" dirty="0"/>
              <a:t>グループワーク動画のフルバージョンは、日本総合研究所公式</a:t>
            </a:r>
            <a:r>
              <a:rPr lang="en-US" altLang="ja-JP" dirty="0"/>
              <a:t>YouTube</a:t>
            </a:r>
            <a:r>
              <a:rPr lang="ja-JP" altLang="en-US" dirty="0"/>
              <a:t>で公開しています。</a:t>
            </a:r>
            <a:endParaRPr lang="en-US" altLang="ja-JP" dirty="0"/>
          </a:p>
          <a:p>
            <a:r>
              <a:rPr lang="ja-JP" altLang="en-US" dirty="0"/>
              <a:t>第</a:t>
            </a:r>
            <a:r>
              <a:rPr lang="en-US" altLang="ja-JP" dirty="0"/>
              <a:t>3</a:t>
            </a:r>
            <a:r>
              <a:rPr lang="ja-JP" altLang="en-US" dirty="0"/>
              <a:t>回研修版もあわせて確認しましょう。</a:t>
            </a:r>
          </a:p>
        </p:txBody>
      </p:sp>
      <p:sp>
        <p:nvSpPr>
          <p:cNvPr id="2" name="スライド番号プレースホルダー 1"/>
          <p:cNvSpPr>
            <a:spLocks noGrp="1"/>
          </p:cNvSpPr>
          <p:nvPr>
            <p:ph type="sldNum" sz="quarter" idx="12"/>
          </p:nvPr>
        </p:nvSpPr>
        <p:spPr/>
        <p:txBody>
          <a:bodyPr/>
          <a:lstStyle/>
          <a:p>
            <a:fld id="{9D577B52-2241-471B-AFAB-376A00F66D4B}" type="slidenum">
              <a:rPr kumimoji="1" lang="ja-JP" altLang="en-US" smtClean="0"/>
              <a:t>39</a:t>
            </a:fld>
            <a:endParaRPr kumimoji="1" lang="ja-JP" altLang="en-US"/>
          </a:p>
        </p:txBody>
      </p:sp>
      <p:sp>
        <p:nvSpPr>
          <p:cNvPr id="8" name="テキスト プレースホルダー 7">
            <a:extLst>
              <a:ext uri="{FF2B5EF4-FFF2-40B4-BE49-F238E27FC236}">
                <a16:creationId xmlns:a16="http://schemas.microsoft.com/office/drawing/2014/main" id="{357062F8-0DC9-49DC-8A7A-A63AADA7FA01}"/>
              </a:ext>
            </a:extLst>
          </p:cNvPr>
          <p:cNvSpPr>
            <a:spLocks noGrp="1"/>
          </p:cNvSpPr>
          <p:nvPr>
            <p:ph type="body" sz="quarter" idx="14"/>
          </p:nvPr>
        </p:nvSpPr>
        <p:spPr>
          <a:xfrm>
            <a:off x="4953000" y="-14867"/>
            <a:ext cx="4181475" cy="700882"/>
          </a:xfrm>
        </p:spPr>
        <p:txBody>
          <a:bodyPr/>
          <a:lstStyle/>
          <a:p>
            <a:r>
              <a:rPr lang="ja-JP" altLang="en-US" dirty="0"/>
              <a:t>グループワークデモ動画</a:t>
            </a:r>
          </a:p>
        </p:txBody>
      </p:sp>
      <p:grpSp>
        <p:nvGrpSpPr>
          <p:cNvPr id="11" name="グループ化 10">
            <a:extLst>
              <a:ext uri="{FF2B5EF4-FFF2-40B4-BE49-F238E27FC236}">
                <a16:creationId xmlns:a16="http://schemas.microsoft.com/office/drawing/2014/main" id="{1237EEAB-5039-45BA-8772-EC001EFD8210}"/>
              </a:ext>
            </a:extLst>
          </p:cNvPr>
          <p:cNvGrpSpPr/>
          <p:nvPr/>
        </p:nvGrpSpPr>
        <p:grpSpPr>
          <a:xfrm>
            <a:off x="1061063" y="3461638"/>
            <a:ext cx="3676141" cy="2150388"/>
            <a:chOff x="413881" y="3734748"/>
            <a:chExt cx="3676141" cy="2150388"/>
          </a:xfrm>
        </p:grpSpPr>
        <p:pic>
          <p:nvPicPr>
            <p:cNvPr id="12" name="図 11">
              <a:extLst>
                <a:ext uri="{FF2B5EF4-FFF2-40B4-BE49-F238E27FC236}">
                  <a16:creationId xmlns:a16="http://schemas.microsoft.com/office/drawing/2014/main" id="{40FF60CD-A48B-40F1-A92D-12131DE0E640}"/>
                </a:ext>
              </a:extLst>
            </p:cNvPr>
            <p:cNvPicPr>
              <a:picLocks noChangeAspect="1"/>
            </p:cNvPicPr>
            <p:nvPr/>
          </p:nvPicPr>
          <p:blipFill>
            <a:blip r:embed="rId3"/>
            <a:stretch>
              <a:fillRect/>
            </a:stretch>
          </p:blipFill>
          <p:spPr>
            <a:xfrm>
              <a:off x="413881" y="3734748"/>
              <a:ext cx="3454468" cy="1827116"/>
            </a:xfrm>
            <a:prstGeom prst="rect">
              <a:avLst/>
            </a:prstGeom>
            <a:ln>
              <a:solidFill>
                <a:schemeClr val="tx1">
                  <a:lumMod val="50000"/>
                  <a:lumOff val="50000"/>
                </a:schemeClr>
              </a:solidFill>
            </a:ln>
          </p:spPr>
        </p:pic>
        <p:pic>
          <p:nvPicPr>
            <p:cNvPr id="13" name="図 12">
              <a:extLst>
                <a:ext uri="{FF2B5EF4-FFF2-40B4-BE49-F238E27FC236}">
                  <a16:creationId xmlns:a16="http://schemas.microsoft.com/office/drawing/2014/main" id="{00AD8779-DBEE-4891-9532-3AE031784E8C}"/>
                </a:ext>
              </a:extLst>
            </p:cNvPr>
            <p:cNvPicPr>
              <a:picLocks noChangeAspect="1"/>
            </p:cNvPicPr>
            <p:nvPr/>
          </p:nvPicPr>
          <p:blipFill>
            <a:blip r:embed="rId3"/>
            <a:stretch>
              <a:fillRect/>
            </a:stretch>
          </p:blipFill>
          <p:spPr>
            <a:xfrm>
              <a:off x="635554" y="4058020"/>
              <a:ext cx="3454468" cy="1827116"/>
            </a:xfrm>
            <a:prstGeom prst="rect">
              <a:avLst/>
            </a:prstGeom>
            <a:ln>
              <a:solidFill>
                <a:schemeClr val="tx1">
                  <a:lumMod val="50000"/>
                  <a:lumOff val="50000"/>
                </a:schemeClr>
              </a:solidFill>
            </a:ln>
          </p:spPr>
        </p:pic>
      </p:grpSp>
      <p:pic>
        <p:nvPicPr>
          <p:cNvPr id="15" name="図 14">
            <a:extLst>
              <a:ext uri="{FF2B5EF4-FFF2-40B4-BE49-F238E27FC236}">
                <a16:creationId xmlns:a16="http://schemas.microsoft.com/office/drawing/2014/main" id="{60D908E5-8BDF-4C17-A51A-44253188D771}"/>
              </a:ext>
            </a:extLst>
          </p:cNvPr>
          <p:cNvPicPr>
            <a:picLocks noChangeAspect="1"/>
          </p:cNvPicPr>
          <p:nvPr/>
        </p:nvPicPr>
        <p:blipFill>
          <a:blip r:embed="rId4"/>
          <a:stretch>
            <a:fillRect/>
          </a:stretch>
        </p:blipFill>
        <p:spPr>
          <a:xfrm>
            <a:off x="5317462" y="3429000"/>
            <a:ext cx="4312312" cy="2328298"/>
          </a:xfrm>
          <a:prstGeom prst="rect">
            <a:avLst/>
          </a:prstGeom>
        </p:spPr>
      </p:pic>
      <p:pic>
        <p:nvPicPr>
          <p:cNvPr id="17" name="図 16" descr="QR コード&#10;&#10;自動的に生成された説明">
            <a:extLst>
              <a:ext uri="{FF2B5EF4-FFF2-40B4-BE49-F238E27FC236}">
                <a16:creationId xmlns:a16="http://schemas.microsoft.com/office/drawing/2014/main" id="{F330DE00-E6D6-4648-96AA-654DEE5032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6791" y="2310333"/>
            <a:ext cx="720080" cy="720080"/>
          </a:xfrm>
          <a:prstGeom prst="rect">
            <a:avLst/>
          </a:prstGeom>
          <a:ln>
            <a:noFill/>
          </a:ln>
        </p:spPr>
      </p:pic>
      <p:pic>
        <p:nvPicPr>
          <p:cNvPr id="18" name="図 17" descr="QR コード&#10;&#10;自動的に生成された説明">
            <a:extLst>
              <a:ext uri="{FF2B5EF4-FFF2-40B4-BE49-F238E27FC236}">
                <a16:creationId xmlns:a16="http://schemas.microsoft.com/office/drawing/2014/main" id="{67D3A246-7D1E-4944-AA0B-C69CEBF762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30937" y="2310333"/>
            <a:ext cx="720080" cy="720080"/>
          </a:xfrm>
          <a:prstGeom prst="rect">
            <a:avLst/>
          </a:prstGeom>
          <a:ln>
            <a:noFill/>
          </a:ln>
        </p:spPr>
      </p:pic>
      <p:sp>
        <p:nvSpPr>
          <p:cNvPr id="19" name="コンテンツ プレースホルダー 2">
            <a:extLst>
              <a:ext uri="{FF2B5EF4-FFF2-40B4-BE49-F238E27FC236}">
                <a16:creationId xmlns:a16="http://schemas.microsoft.com/office/drawing/2014/main" id="{2104FCC7-AF81-45C5-88F5-EFE57766A588}"/>
              </a:ext>
            </a:extLst>
          </p:cNvPr>
          <p:cNvSpPr txBox="1">
            <a:spLocks/>
          </p:cNvSpPr>
          <p:nvPr/>
        </p:nvSpPr>
        <p:spPr>
          <a:xfrm>
            <a:off x="325368" y="2137270"/>
            <a:ext cx="4320000" cy="1001095"/>
          </a:xfrm>
          <a:prstGeom prst="rect">
            <a:avLst/>
          </a:prstGeom>
          <a:ln w="28575">
            <a:solidFill>
              <a:srgbClr val="F36E31"/>
            </a:solidFill>
          </a:ln>
        </p:spPr>
        <p:txBody>
          <a:bodyPr anchor="t"/>
          <a:lstStyle>
            <a:lvl1pPr marL="371464" indent="-371464" algn="l" defTabSz="990570" rtl="0" eaLnBrk="1" latinLnBrk="0" hangingPunct="1">
              <a:spcBef>
                <a:spcPct val="20000"/>
              </a:spcBef>
              <a:buFont typeface="Arial" pitchFamily="34" charset="0"/>
              <a:buChar char="•"/>
              <a:defRPr kumimoji="1" sz="3467"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804838" indent="-309553" algn="l" defTabSz="990570" rtl="0" eaLnBrk="1" latinLnBrk="0" hangingPunct="1">
              <a:spcBef>
                <a:spcPct val="20000"/>
              </a:spcBef>
              <a:buFont typeface="Arial" pitchFamily="34" charset="0"/>
              <a:buChar char="–"/>
              <a:defRPr kumimoji="1" sz="3033"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238212" indent="-247642" algn="l" defTabSz="990570" rtl="0" eaLnBrk="1" latinLnBrk="0" hangingPunct="1">
              <a:spcBef>
                <a:spcPct val="20000"/>
              </a:spcBef>
              <a:buFont typeface="Arial" pitchFamily="34" charset="0"/>
              <a:buChar char="•"/>
              <a:defRPr kumimoji="1" sz="2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733497" indent="-247642" algn="l" defTabSz="990570" rtl="0" eaLnBrk="1" latinLnBrk="0" hangingPunct="1">
              <a:spcBef>
                <a:spcPct val="20000"/>
              </a:spcBef>
              <a:buFont typeface="Arial" pitchFamily="34" charset="0"/>
              <a:buChar char="–"/>
              <a:defRPr kumimoji="1" sz="2167"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228781" indent="-247642" algn="l" defTabSz="990570" rtl="0" eaLnBrk="1" latinLnBrk="0" hangingPunct="1">
              <a:spcBef>
                <a:spcPct val="20000"/>
              </a:spcBef>
              <a:buFont typeface="Arial" pitchFamily="34" charset="0"/>
              <a:buChar char="»"/>
              <a:defRPr kumimoji="1" sz="2167"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724066" indent="-247642" algn="l" defTabSz="990570" rtl="0" eaLnBrk="1" latinLnBrk="0" hangingPunct="1">
              <a:spcBef>
                <a:spcPct val="20000"/>
              </a:spcBef>
              <a:buFont typeface="Arial" pitchFamily="34" charset="0"/>
              <a:buChar char="•"/>
              <a:defRPr kumimoji="1" sz="2167" kern="1200">
                <a:solidFill>
                  <a:schemeClr val="tx1"/>
                </a:solidFill>
                <a:latin typeface="+mn-lt"/>
                <a:ea typeface="+mn-ea"/>
                <a:cs typeface="+mn-cs"/>
              </a:defRPr>
            </a:lvl6pPr>
            <a:lvl7pPr marL="3219351" indent="-247642" algn="l" defTabSz="990570" rtl="0" eaLnBrk="1" latinLnBrk="0" hangingPunct="1">
              <a:spcBef>
                <a:spcPct val="20000"/>
              </a:spcBef>
              <a:buFont typeface="Arial" pitchFamily="34" charset="0"/>
              <a:buChar char="•"/>
              <a:defRPr kumimoji="1" sz="2167" kern="1200">
                <a:solidFill>
                  <a:schemeClr val="tx1"/>
                </a:solidFill>
                <a:latin typeface="+mn-lt"/>
                <a:ea typeface="+mn-ea"/>
                <a:cs typeface="+mn-cs"/>
              </a:defRPr>
            </a:lvl7pPr>
            <a:lvl8pPr marL="3714636" indent="-247642" algn="l" defTabSz="990570" rtl="0" eaLnBrk="1" latinLnBrk="0" hangingPunct="1">
              <a:spcBef>
                <a:spcPct val="20000"/>
              </a:spcBef>
              <a:buFont typeface="Arial" pitchFamily="34" charset="0"/>
              <a:buChar char="•"/>
              <a:defRPr kumimoji="1" sz="2167" kern="1200">
                <a:solidFill>
                  <a:schemeClr val="tx1"/>
                </a:solidFill>
                <a:latin typeface="+mn-lt"/>
                <a:ea typeface="+mn-ea"/>
                <a:cs typeface="+mn-cs"/>
              </a:defRPr>
            </a:lvl8pPr>
            <a:lvl9pPr marL="4209920" indent="-247642" algn="l" defTabSz="990570" rtl="0" eaLnBrk="1" latinLnBrk="0" hangingPunct="1">
              <a:spcBef>
                <a:spcPct val="20000"/>
              </a:spcBef>
              <a:buFont typeface="Arial" pitchFamily="34" charset="0"/>
              <a:buChar char="•"/>
              <a:defRPr kumimoji="1" sz="2167" kern="1200">
                <a:solidFill>
                  <a:schemeClr val="tx1"/>
                </a:solidFill>
                <a:latin typeface="+mn-lt"/>
                <a:ea typeface="+mn-ea"/>
                <a:cs typeface="+mn-cs"/>
              </a:defRPr>
            </a:lvl9pPr>
          </a:lstStyle>
          <a:p>
            <a:pPr marL="0" indent="0">
              <a:lnSpc>
                <a:spcPct val="150000"/>
              </a:lnSpc>
              <a:buNone/>
            </a:pPr>
            <a:r>
              <a:rPr lang="ja-JP" altLang="en-US" sz="1600" b="1" dirty="0">
                <a:solidFill>
                  <a:srgbClr val="F36E31"/>
                </a:solidFill>
              </a:rPr>
              <a:t>第</a:t>
            </a:r>
            <a:r>
              <a:rPr lang="en-US" altLang="ja-JP" sz="1600" b="1" dirty="0">
                <a:solidFill>
                  <a:srgbClr val="F36E31"/>
                </a:solidFill>
              </a:rPr>
              <a:t>2</a:t>
            </a:r>
            <a:r>
              <a:rPr lang="ja-JP" altLang="en-US" sz="1600" b="1" dirty="0">
                <a:solidFill>
                  <a:srgbClr val="F36E31"/>
                </a:solidFill>
              </a:rPr>
              <a:t>回グループワーク編</a:t>
            </a:r>
            <a:endParaRPr lang="en-US" altLang="ja-JP" sz="1600" b="1" dirty="0">
              <a:solidFill>
                <a:srgbClr val="F36E31"/>
              </a:solidFill>
            </a:endParaRPr>
          </a:p>
          <a:p>
            <a:pPr marL="0" indent="0">
              <a:lnSpc>
                <a:spcPct val="150000"/>
              </a:lnSpc>
              <a:buNone/>
            </a:pPr>
            <a:r>
              <a:rPr lang="en-US" altLang="ja-JP" sz="1400" dirty="0"/>
              <a:t>https://youtu.be/HHEaODVb6q8</a:t>
            </a:r>
          </a:p>
        </p:txBody>
      </p:sp>
      <p:sp>
        <p:nvSpPr>
          <p:cNvPr id="20" name="コンテンツ プレースホルダー 2">
            <a:extLst>
              <a:ext uri="{FF2B5EF4-FFF2-40B4-BE49-F238E27FC236}">
                <a16:creationId xmlns:a16="http://schemas.microsoft.com/office/drawing/2014/main" id="{0F542DC2-BF8D-4FB8-B7C9-FE2346046019}"/>
              </a:ext>
            </a:extLst>
          </p:cNvPr>
          <p:cNvSpPr txBox="1">
            <a:spLocks/>
          </p:cNvSpPr>
          <p:nvPr/>
        </p:nvSpPr>
        <p:spPr>
          <a:xfrm>
            <a:off x="5086689" y="2139662"/>
            <a:ext cx="4320000" cy="996309"/>
          </a:xfrm>
          <a:prstGeom prst="rect">
            <a:avLst/>
          </a:prstGeom>
          <a:ln w="28575">
            <a:solidFill>
              <a:srgbClr val="F36E31"/>
            </a:solidFill>
          </a:ln>
        </p:spPr>
        <p:txBody>
          <a:bodyPr anchor="t"/>
          <a:lstStyle>
            <a:lvl1pPr marL="371464" indent="-371464" algn="l" defTabSz="990570" rtl="0" eaLnBrk="1" latinLnBrk="0" hangingPunct="1">
              <a:spcBef>
                <a:spcPct val="20000"/>
              </a:spcBef>
              <a:buFont typeface="Arial" pitchFamily="34" charset="0"/>
              <a:buChar char="•"/>
              <a:defRPr kumimoji="1" sz="3467"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804838" indent="-309553" algn="l" defTabSz="990570" rtl="0" eaLnBrk="1" latinLnBrk="0" hangingPunct="1">
              <a:spcBef>
                <a:spcPct val="20000"/>
              </a:spcBef>
              <a:buFont typeface="Arial" pitchFamily="34" charset="0"/>
              <a:buChar char="–"/>
              <a:defRPr kumimoji="1" sz="3033"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238212" indent="-247642" algn="l" defTabSz="990570" rtl="0" eaLnBrk="1" latinLnBrk="0" hangingPunct="1">
              <a:spcBef>
                <a:spcPct val="20000"/>
              </a:spcBef>
              <a:buFont typeface="Arial" pitchFamily="34" charset="0"/>
              <a:buChar char="•"/>
              <a:defRPr kumimoji="1" sz="2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733497" indent="-247642" algn="l" defTabSz="990570" rtl="0" eaLnBrk="1" latinLnBrk="0" hangingPunct="1">
              <a:spcBef>
                <a:spcPct val="20000"/>
              </a:spcBef>
              <a:buFont typeface="Arial" pitchFamily="34" charset="0"/>
              <a:buChar char="–"/>
              <a:defRPr kumimoji="1" sz="2167"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228781" indent="-247642" algn="l" defTabSz="990570" rtl="0" eaLnBrk="1" latinLnBrk="0" hangingPunct="1">
              <a:spcBef>
                <a:spcPct val="20000"/>
              </a:spcBef>
              <a:buFont typeface="Arial" pitchFamily="34" charset="0"/>
              <a:buChar char="»"/>
              <a:defRPr kumimoji="1" sz="2167"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724066" indent="-247642" algn="l" defTabSz="990570" rtl="0" eaLnBrk="1" latinLnBrk="0" hangingPunct="1">
              <a:spcBef>
                <a:spcPct val="20000"/>
              </a:spcBef>
              <a:buFont typeface="Arial" pitchFamily="34" charset="0"/>
              <a:buChar char="•"/>
              <a:defRPr kumimoji="1" sz="2167" kern="1200">
                <a:solidFill>
                  <a:schemeClr val="tx1"/>
                </a:solidFill>
                <a:latin typeface="+mn-lt"/>
                <a:ea typeface="+mn-ea"/>
                <a:cs typeface="+mn-cs"/>
              </a:defRPr>
            </a:lvl6pPr>
            <a:lvl7pPr marL="3219351" indent="-247642" algn="l" defTabSz="990570" rtl="0" eaLnBrk="1" latinLnBrk="0" hangingPunct="1">
              <a:spcBef>
                <a:spcPct val="20000"/>
              </a:spcBef>
              <a:buFont typeface="Arial" pitchFamily="34" charset="0"/>
              <a:buChar char="•"/>
              <a:defRPr kumimoji="1" sz="2167" kern="1200">
                <a:solidFill>
                  <a:schemeClr val="tx1"/>
                </a:solidFill>
                <a:latin typeface="+mn-lt"/>
                <a:ea typeface="+mn-ea"/>
                <a:cs typeface="+mn-cs"/>
              </a:defRPr>
            </a:lvl7pPr>
            <a:lvl8pPr marL="3714636" indent="-247642" algn="l" defTabSz="990570" rtl="0" eaLnBrk="1" latinLnBrk="0" hangingPunct="1">
              <a:spcBef>
                <a:spcPct val="20000"/>
              </a:spcBef>
              <a:buFont typeface="Arial" pitchFamily="34" charset="0"/>
              <a:buChar char="•"/>
              <a:defRPr kumimoji="1" sz="2167" kern="1200">
                <a:solidFill>
                  <a:schemeClr val="tx1"/>
                </a:solidFill>
                <a:latin typeface="+mn-lt"/>
                <a:ea typeface="+mn-ea"/>
                <a:cs typeface="+mn-cs"/>
              </a:defRPr>
            </a:lvl8pPr>
            <a:lvl9pPr marL="4209920" indent="-247642" algn="l" defTabSz="990570" rtl="0" eaLnBrk="1" latinLnBrk="0" hangingPunct="1">
              <a:spcBef>
                <a:spcPct val="20000"/>
              </a:spcBef>
              <a:buFont typeface="Arial" pitchFamily="34" charset="0"/>
              <a:buChar char="•"/>
              <a:defRPr kumimoji="1" sz="2167" kern="1200">
                <a:solidFill>
                  <a:schemeClr val="tx1"/>
                </a:solidFill>
                <a:latin typeface="+mn-lt"/>
                <a:ea typeface="+mn-ea"/>
                <a:cs typeface="+mn-cs"/>
              </a:defRPr>
            </a:lvl9pPr>
          </a:lstStyle>
          <a:p>
            <a:pPr marL="0" indent="0">
              <a:lnSpc>
                <a:spcPct val="150000"/>
              </a:lnSpc>
              <a:buNone/>
            </a:pPr>
            <a:r>
              <a:rPr lang="ja-JP" altLang="en-US" sz="1600" b="1" dirty="0">
                <a:solidFill>
                  <a:srgbClr val="F36E31"/>
                </a:solidFill>
              </a:rPr>
              <a:t>第</a:t>
            </a:r>
            <a:r>
              <a:rPr lang="en-US" altLang="ja-JP" sz="1600" b="1" dirty="0">
                <a:solidFill>
                  <a:srgbClr val="F36E31"/>
                </a:solidFill>
              </a:rPr>
              <a:t>3</a:t>
            </a:r>
            <a:r>
              <a:rPr lang="ja-JP" altLang="en-US" sz="1600" b="1" dirty="0">
                <a:solidFill>
                  <a:srgbClr val="F36E31"/>
                </a:solidFill>
              </a:rPr>
              <a:t>回グループワーク編</a:t>
            </a:r>
            <a:endParaRPr lang="en-US" altLang="ja-JP" sz="1600" b="1" dirty="0">
              <a:solidFill>
                <a:srgbClr val="F36E31"/>
              </a:solidFill>
            </a:endParaRPr>
          </a:p>
          <a:p>
            <a:pPr marL="0" indent="0">
              <a:lnSpc>
                <a:spcPct val="150000"/>
              </a:lnSpc>
              <a:buNone/>
            </a:pPr>
            <a:r>
              <a:rPr lang="en-US" altLang="ja-JP" sz="1400" dirty="0"/>
              <a:t>https://youtu.be/fHZowKjmwKQ</a:t>
            </a:r>
          </a:p>
        </p:txBody>
      </p:sp>
      <p:sp>
        <p:nvSpPr>
          <p:cNvPr id="21" name="正方形/長方形 20">
            <a:extLst>
              <a:ext uri="{FF2B5EF4-FFF2-40B4-BE49-F238E27FC236}">
                <a16:creationId xmlns:a16="http://schemas.microsoft.com/office/drawing/2014/main" id="{69AE9570-C128-480C-835D-D0121BDD1C5E}"/>
              </a:ext>
            </a:extLst>
          </p:cNvPr>
          <p:cNvSpPr/>
          <p:nvPr/>
        </p:nvSpPr>
        <p:spPr>
          <a:xfrm>
            <a:off x="9026954" y="-6274"/>
            <a:ext cx="880118" cy="342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講義</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42172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t>本日の研修内容</a:t>
            </a:r>
            <a:endParaRPr kumimoji="1" lang="ja-JP" altLang="en-US" dirty="0"/>
          </a:p>
        </p:txBody>
      </p:sp>
      <p:sp>
        <p:nvSpPr>
          <p:cNvPr id="7" name="コンテンツ プレースホルダー 6"/>
          <p:cNvSpPr>
            <a:spLocks noGrp="1"/>
          </p:cNvSpPr>
          <p:nvPr>
            <p:ph idx="1"/>
          </p:nvPr>
        </p:nvSpPr>
        <p:spPr/>
        <p:txBody>
          <a:bodyPr/>
          <a:lstStyle/>
          <a:p>
            <a:r>
              <a:rPr lang="ja-JP" altLang="en-US" dirty="0"/>
              <a:t>「適切なケアマネジメント手法」の理解</a:t>
            </a:r>
            <a:br>
              <a:rPr lang="en-US" altLang="ja-JP" dirty="0"/>
            </a:br>
            <a:r>
              <a:rPr lang="ja-JP" altLang="en-US" dirty="0"/>
              <a:t>本手法のねらいと概要、基本ケアの内容と捉え方について理解を深めます。</a:t>
            </a:r>
            <a:endParaRPr lang="en-US" altLang="ja-JP" dirty="0"/>
          </a:p>
          <a:p>
            <a:r>
              <a:rPr lang="ja-JP" altLang="en-US" dirty="0"/>
              <a:t>「適切なケアマネジメント手法」実践研修の理解</a:t>
            </a:r>
            <a:br>
              <a:rPr lang="en-US" altLang="ja-JP" dirty="0"/>
            </a:br>
            <a:r>
              <a:rPr lang="ja-JP" altLang="en-US" dirty="0"/>
              <a:t>講義や演習をふまえて、実践研修の進め方をイメージします。</a:t>
            </a:r>
            <a:endParaRPr kumimoji="1" lang="ja-JP" altLang="en-US" dirty="0"/>
          </a:p>
        </p:txBody>
      </p:sp>
      <p:sp>
        <p:nvSpPr>
          <p:cNvPr id="2" name="スライド番号プレースホルダー 1"/>
          <p:cNvSpPr>
            <a:spLocks noGrp="1"/>
          </p:cNvSpPr>
          <p:nvPr>
            <p:ph type="sldNum" sz="quarter" idx="12"/>
          </p:nvPr>
        </p:nvSpPr>
        <p:spPr/>
        <p:txBody>
          <a:bodyPr/>
          <a:lstStyle/>
          <a:p>
            <a:fld id="{9D577B52-2241-471B-AFAB-376A00F66D4B}" type="slidenum">
              <a:rPr kumimoji="1" lang="ja-JP" altLang="en-US" smtClean="0"/>
              <a:t>4</a:t>
            </a:fld>
            <a:endParaRPr kumimoji="1" lang="ja-JP" altLang="en-US"/>
          </a:p>
        </p:txBody>
      </p:sp>
      <p:sp>
        <p:nvSpPr>
          <p:cNvPr id="10" name="テキスト ボックス 9">
            <a:extLst>
              <a:ext uri="{FF2B5EF4-FFF2-40B4-BE49-F238E27FC236}">
                <a16:creationId xmlns:a16="http://schemas.microsoft.com/office/drawing/2014/main" id="{704C7B68-5D4A-4594-BAA5-686F2691F915}"/>
              </a:ext>
            </a:extLst>
          </p:cNvPr>
          <p:cNvSpPr txBox="1"/>
          <p:nvPr/>
        </p:nvSpPr>
        <p:spPr>
          <a:xfrm>
            <a:off x="435514" y="3091160"/>
            <a:ext cx="8996870" cy="1661993"/>
          </a:xfrm>
          <a:prstGeom prst="rect">
            <a:avLst/>
          </a:prstGeom>
          <a:solidFill>
            <a:srgbClr val="FDD9CE"/>
          </a:solidFill>
          <a:ln w="28575">
            <a:solidFill>
              <a:srgbClr val="F48573"/>
            </a:solidFill>
            <a:prstDash val="solid"/>
          </a:ln>
        </p:spPr>
        <p:txBody>
          <a:bodyPr wrap="square" rtlCol="0">
            <a:spAutoFit/>
          </a:bodyPr>
          <a:lstStyle/>
          <a:p>
            <a:r>
              <a:rPr kumimoji="1" lang="ja-JP" altLang="en-US" u="sng" dirty="0">
                <a:latin typeface="Meiryo UI" panose="020B0604030504040204" pitchFamily="50" charset="-128"/>
                <a:ea typeface="Meiryo UI" panose="020B0604030504040204" pitchFamily="50" charset="-128"/>
                <a:cs typeface="Meiryo UI" panose="020B0604030504040204" pitchFamily="50" charset="-128"/>
              </a:rPr>
              <a:t>本日の目標</a:t>
            </a:r>
            <a:endParaRPr kumimoji="1" lang="en-US" altLang="ja-JP" u="sng"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1200"/>
              </a:spcBef>
              <a:buFont typeface="Arial" panose="020B0604020202020204" pitchFamily="34" charset="0"/>
              <a:buChar char="•"/>
            </a:pP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「適切なケアマネジメント手法」のねらいと概要、実践で活用する効果を理解する。</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1200"/>
              </a:spcBef>
              <a:buFont typeface="Arial" panose="020B0604020202020204" pitchFamily="34" charset="0"/>
              <a:buChar char="•"/>
            </a:pP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今後の実践研修の進め方を理解する。</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1200"/>
              </a:spcBef>
              <a:buFont typeface="Arial" panose="020B0604020202020204" pitchFamily="34" charset="0"/>
              <a:buChar char="•"/>
            </a:pP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実践研修を通して</a:t>
            </a: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「適切なケアマネジメント手法」を自分の事例に活用するイメージを持つ。</a:t>
            </a:r>
            <a:endParaRPr kumimoji="1"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51550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3129" y="2452687"/>
            <a:ext cx="7025694" cy="1285876"/>
          </a:xfrm>
        </p:spPr>
        <p:txBody>
          <a:bodyPr>
            <a:normAutofit/>
          </a:bodyPr>
          <a:lstStyle/>
          <a:p>
            <a:r>
              <a:rPr lang="ja-JP" altLang="en-US" dirty="0"/>
              <a:t>実践研修の進め方</a:t>
            </a:r>
            <a:br>
              <a:rPr lang="en-US" altLang="ja-JP" dirty="0"/>
            </a:br>
            <a:r>
              <a:rPr lang="ja-JP" altLang="en-US" dirty="0"/>
              <a:t>②事例の掘り下げの体験</a:t>
            </a:r>
            <a:endParaRPr kumimoji="1" lang="ja-JP" altLang="en-US" dirty="0"/>
          </a:p>
        </p:txBody>
      </p:sp>
    </p:spTree>
    <p:extLst>
      <p:ext uri="{BB962C8B-B14F-4D97-AF65-F5344CB8AC3E}">
        <p14:creationId xmlns:p14="http://schemas.microsoft.com/office/powerpoint/2010/main" val="30475943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事例の掘り下げの体験</a:t>
            </a:r>
            <a:endParaRPr kumimoji="1" lang="ja-JP" altLang="en-US" dirty="0"/>
          </a:p>
        </p:txBody>
      </p:sp>
      <p:sp>
        <p:nvSpPr>
          <p:cNvPr id="3" name="コンテンツ プレースホルダー 2"/>
          <p:cNvSpPr>
            <a:spLocks noGrp="1"/>
          </p:cNvSpPr>
          <p:nvPr>
            <p:ph idx="1"/>
          </p:nvPr>
        </p:nvSpPr>
        <p:spPr>
          <a:xfrm>
            <a:off x="285749" y="904876"/>
            <a:ext cx="9344025" cy="877742"/>
          </a:xfrm>
        </p:spPr>
        <p:txBody>
          <a:bodyPr>
            <a:noAutofit/>
          </a:bodyPr>
          <a:lstStyle/>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実践研修では、基本ケアの「想定される支援内容」の項目をいくつか選び、掘り下げていきます。</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基本方針～大項目～中項目～想定される支援内容の順に見ていきましょう。</a:t>
            </a:r>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41</a:t>
            </a:fld>
            <a:endParaRPr kumimoji="1" lang="ja-JP" altLang="en-US" dirty="0"/>
          </a:p>
        </p:txBody>
      </p:sp>
      <p:sp>
        <p:nvSpPr>
          <p:cNvPr id="5" name="テキスト プレースホルダー 4"/>
          <p:cNvSpPr>
            <a:spLocks noGrp="1"/>
          </p:cNvSpPr>
          <p:nvPr>
            <p:ph type="body" sz="quarter" idx="14"/>
          </p:nvPr>
        </p:nvSpPr>
        <p:spPr/>
        <p:txBody>
          <a:bodyPr/>
          <a:lstStyle/>
          <a:p>
            <a:r>
              <a:rPr kumimoji="1" lang="ja-JP" altLang="en-US" dirty="0"/>
              <a:t>掘り下げの</a:t>
            </a:r>
            <a:r>
              <a:rPr lang="ja-JP" altLang="en-US" dirty="0"/>
              <a:t>進め方</a:t>
            </a:r>
            <a:endParaRPr kumimoji="1" lang="ja-JP" altLang="en-US" dirty="0"/>
          </a:p>
        </p:txBody>
      </p:sp>
      <p:pic>
        <p:nvPicPr>
          <p:cNvPr id="13" name="図 12">
            <a:extLst>
              <a:ext uri="{FF2B5EF4-FFF2-40B4-BE49-F238E27FC236}">
                <a16:creationId xmlns:a16="http://schemas.microsoft.com/office/drawing/2014/main" id="{D06E0E8A-E16F-4951-A0CD-5785843311F0}"/>
              </a:ext>
            </a:extLst>
          </p:cNvPr>
          <p:cNvPicPr>
            <a:picLocks noChangeAspect="1"/>
          </p:cNvPicPr>
          <p:nvPr/>
        </p:nvPicPr>
        <p:blipFill rotWithShape="1">
          <a:blip r:embed="rId3"/>
          <a:srcRect b="29500"/>
          <a:stretch/>
        </p:blipFill>
        <p:spPr>
          <a:xfrm>
            <a:off x="745804" y="2126296"/>
            <a:ext cx="8625408" cy="4042672"/>
          </a:xfrm>
          <a:prstGeom prst="rect">
            <a:avLst/>
          </a:prstGeom>
          <a:ln w="19050">
            <a:solidFill>
              <a:schemeClr val="bg1">
                <a:lumMod val="75000"/>
              </a:schemeClr>
            </a:solidFill>
          </a:ln>
        </p:spPr>
      </p:pic>
      <p:sp>
        <p:nvSpPr>
          <p:cNvPr id="7" name="矢印: 右 6">
            <a:extLst>
              <a:ext uri="{FF2B5EF4-FFF2-40B4-BE49-F238E27FC236}">
                <a16:creationId xmlns:a16="http://schemas.microsoft.com/office/drawing/2014/main" id="{A3925D86-5307-439D-8C85-AF34C0B4EF68}"/>
              </a:ext>
            </a:extLst>
          </p:cNvPr>
          <p:cNvSpPr/>
          <p:nvPr/>
        </p:nvSpPr>
        <p:spPr>
          <a:xfrm>
            <a:off x="285749" y="3249450"/>
            <a:ext cx="3697166" cy="87774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902245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事例の掘り下げの体験</a:t>
            </a:r>
            <a:endParaRPr kumimoji="1" lang="ja-JP" altLang="en-US" dirty="0"/>
          </a:p>
        </p:txBody>
      </p:sp>
      <p:sp>
        <p:nvSpPr>
          <p:cNvPr id="3" name="コンテンツ プレースホルダー 2"/>
          <p:cNvSpPr>
            <a:spLocks noGrp="1"/>
          </p:cNvSpPr>
          <p:nvPr>
            <p:ph idx="1"/>
          </p:nvPr>
        </p:nvSpPr>
        <p:spPr>
          <a:xfrm>
            <a:off x="285749" y="904876"/>
            <a:ext cx="9344025" cy="1449246"/>
          </a:xfrm>
        </p:spPr>
        <p:txBody>
          <a:bodyPr/>
          <a:lstStyle/>
          <a:p>
            <a:r>
              <a:rPr lang="ja-JP" altLang="en-US" dirty="0"/>
              <a:t>例をもとに、「適切なケアマネジメント手法」を使った事例の掘り下げを体験してみましょう。</a:t>
            </a:r>
            <a:endParaRPr lang="en-US" altLang="ja-JP" dirty="0"/>
          </a:p>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あなたは、病院から連絡を受け、退院直後の方を新たに担当することになりました。</a:t>
            </a:r>
            <a:r>
              <a:rPr lang="ja-JP" altLang="en-US" dirty="0"/>
              <a:t>利用者の情報として、事前に聞いているのは以下のとおりです。</a:t>
            </a:r>
            <a:endParaRPr lang="en-US" altLang="ja-JP" dirty="0"/>
          </a:p>
          <a:p>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42</a:t>
            </a:fld>
            <a:endParaRPr kumimoji="1" lang="ja-JP" altLang="en-US" dirty="0"/>
          </a:p>
        </p:txBody>
      </p:sp>
      <p:sp>
        <p:nvSpPr>
          <p:cNvPr id="5" name="テキスト プレースホルダー 4"/>
          <p:cNvSpPr>
            <a:spLocks noGrp="1"/>
          </p:cNvSpPr>
          <p:nvPr>
            <p:ph type="body" sz="quarter" idx="14"/>
          </p:nvPr>
        </p:nvSpPr>
        <p:spPr/>
        <p:txBody>
          <a:bodyPr/>
          <a:lstStyle/>
          <a:p>
            <a:r>
              <a:rPr kumimoji="1" lang="ja-JP" altLang="en-US" dirty="0"/>
              <a:t>事例の概要</a:t>
            </a:r>
          </a:p>
        </p:txBody>
      </p:sp>
      <p:graphicFrame>
        <p:nvGraphicFramePr>
          <p:cNvPr id="8" name="コンテンツ プレースホルダー 5">
            <a:extLst>
              <a:ext uri="{FF2B5EF4-FFF2-40B4-BE49-F238E27FC236}">
                <a16:creationId xmlns:a16="http://schemas.microsoft.com/office/drawing/2014/main" id="{77BA333F-98BD-48D0-9D0B-CC5DE899D0CB}"/>
              </a:ext>
            </a:extLst>
          </p:cNvPr>
          <p:cNvGraphicFramePr>
            <a:graphicFrameLocks/>
          </p:cNvGraphicFramePr>
          <p:nvPr>
            <p:extLst>
              <p:ext uri="{D42A27DB-BD31-4B8C-83A1-F6EECF244321}">
                <p14:modId xmlns:p14="http://schemas.microsoft.com/office/powerpoint/2010/main" val="1964450605"/>
              </p:ext>
            </p:extLst>
          </p:nvPr>
        </p:nvGraphicFramePr>
        <p:xfrm>
          <a:off x="475979" y="3124386"/>
          <a:ext cx="4932000" cy="3168000"/>
        </p:xfrm>
        <a:graphic>
          <a:graphicData uri="http://schemas.openxmlformats.org/drawingml/2006/table">
            <a:tbl>
              <a:tblPr firstRow="1" firstCol="1" bandRow="1">
                <a:tableStyleId>{5940675A-B579-460E-94D1-54222C63F5DA}</a:tableStyleId>
              </a:tblPr>
              <a:tblGrid>
                <a:gridCol w="2628000">
                  <a:extLst>
                    <a:ext uri="{9D8B030D-6E8A-4147-A177-3AD203B41FA5}">
                      <a16:colId xmlns:a16="http://schemas.microsoft.com/office/drawing/2014/main" val="1818346852"/>
                    </a:ext>
                  </a:extLst>
                </a:gridCol>
                <a:gridCol w="2304000">
                  <a:extLst>
                    <a:ext uri="{9D8B030D-6E8A-4147-A177-3AD203B41FA5}">
                      <a16:colId xmlns:a16="http://schemas.microsoft.com/office/drawing/2014/main" val="2464105709"/>
                    </a:ext>
                  </a:extLst>
                </a:gridCol>
              </a:tblGrid>
              <a:tr h="396000">
                <a:tc>
                  <a:txBody>
                    <a:bodyPr/>
                    <a:lstStyle/>
                    <a:p>
                      <a:pPr algn="l"/>
                      <a:r>
                        <a:rPr lang="ja-JP" altLang="en-US" sz="1600" kern="100" dirty="0">
                          <a:effectLst/>
                          <a:latin typeface="Meiryo UI" panose="020B0604030504040204" pitchFamily="50" charset="-128"/>
                          <a:ea typeface="Meiryo UI" panose="020B0604030504040204" pitchFamily="50" charset="-128"/>
                        </a:rPr>
                        <a:t>性別</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72000" marB="72000" anchor="ctr">
                    <a:lnL w="12700" cap="flat" cmpd="sng" algn="ctr">
                      <a:solidFill>
                        <a:srgbClr val="F36E31"/>
                      </a:solidFill>
                      <a:prstDash val="solid"/>
                      <a:round/>
                      <a:headEnd type="none" w="med" len="med"/>
                      <a:tailEnd type="none" w="med" len="med"/>
                    </a:lnL>
                    <a:lnR w="12700" cap="flat" cmpd="sng" algn="ctr">
                      <a:solidFill>
                        <a:srgbClr val="F36E31"/>
                      </a:solidFill>
                      <a:prstDash val="solid"/>
                      <a:round/>
                      <a:headEnd type="none" w="med" len="med"/>
                      <a:tailEnd type="none" w="med" len="med"/>
                    </a:lnR>
                    <a:lnT w="12700" cap="flat" cmpd="sng" algn="ctr">
                      <a:solidFill>
                        <a:srgbClr val="F36E31"/>
                      </a:solidFill>
                      <a:prstDash val="solid"/>
                      <a:round/>
                      <a:headEnd type="none" w="med" len="med"/>
                      <a:tailEnd type="none" w="med" len="med"/>
                    </a:lnT>
                    <a:lnB w="12700" cap="flat" cmpd="sng" algn="ctr">
                      <a:solidFill>
                        <a:srgbClr val="F36E31"/>
                      </a:solidFill>
                      <a:prstDash val="solid"/>
                      <a:round/>
                      <a:headEnd type="none" w="med" len="med"/>
                      <a:tailEnd type="none" w="med" len="med"/>
                    </a:lnB>
                    <a:solidFill>
                      <a:srgbClr val="FBE5D6"/>
                    </a:solidFill>
                  </a:tcPr>
                </a:tc>
                <a:tc>
                  <a:txBody>
                    <a:bodyPr/>
                    <a:lstStyle/>
                    <a:p>
                      <a:pPr algn="l"/>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女性</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72000" marB="72000" anchor="ctr">
                    <a:lnL w="12700" cap="flat" cmpd="sng" algn="ctr">
                      <a:solidFill>
                        <a:srgbClr val="F36E31"/>
                      </a:solidFill>
                      <a:prstDash val="solid"/>
                      <a:round/>
                      <a:headEnd type="none" w="med" len="med"/>
                      <a:tailEnd type="none" w="med" len="med"/>
                    </a:lnL>
                    <a:lnR w="12700" cap="flat" cmpd="sng" algn="ctr">
                      <a:solidFill>
                        <a:srgbClr val="F36E31"/>
                      </a:solidFill>
                      <a:prstDash val="solid"/>
                      <a:round/>
                      <a:headEnd type="none" w="med" len="med"/>
                      <a:tailEnd type="none" w="med" len="med"/>
                    </a:lnR>
                    <a:lnT w="12700" cap="flat" cmpd="sng" algn="ctr">
                      <a:solidFill>
                        <a:srgbClr val="F36E31"/>
                      </a:solidFill>
                      <a:prstDash val="solid"/>
                      <a:round/>
                      <a:headEnd type="none" w="med" len="med"/>
                      <a:tailEnd type="none" w="med" len="med"/>
                    </a:lnT>
                    <a:lnB w="12700" cap="flat" cmpd="sng" algn="ctr">
                      <a:solidFill>
                        <a:srgbClr val="F36E31"/>
                      </a:solidFill>
                      <a:prstDash val="solid"/>
                      <a:round/>
                      <a:headEnd type="none" w="med" len="med"/>
                      <a:tailEnd type="none" w="med" len="med"/>
                    </a:lnB>
                    <a:solidFill>
                      <a:schemeClr val="bg1"/>
                    </a:solidFill>
                  </a:tcPr>
                </a:tc>
                <a:extLst>
                  <a:ext uri="{0D108BD9-81ED-4DB2-BD59-A6C34878D82A}">
                    <a16:rowId xmlns:a16="http://schemas.microsoft.com/office/drawing/2014/main" val="840071728"/>
                  </a:ext>
                </a:extLst>
              </a:tr>
              <a:tr h="396000">
                <a:tc>
                  <a:txBody>
                    <a:bodyPr/>
                    <a:lstStyle/>
                    <a:p>
                      <a:pPr algn="l"/>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年齢</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72000" marB="72000" anchor="ctr">
                    <a:lnL w="12700" cap="flat" cmpd="sng" algn="ctr">
                      <a:solidFill>
                        <a:srgbClr val="F36E31"/>
                      </a:solidFill>
                      <a:prstDash val="solid"/>
                      <a:round/>
                      <a:headEnd type="none" w="med" len="med"/>
                      <a:tailEnd type="none" w="med" len="med"/>
                    </a:lnL>
                    <a:lnR w="12700" cap="flat" cmpd="sng" algn="ctr">
                      <a:solidFill>
                        <a:srgbClr val="F36E31"/>
                      </a:solidFill>
                      <a:prstDash val="solid"/>
                      <a:round/>
                      <a:headEnd type="none" w="med" len="med"/>
                      <a:tailEnd type="none" w="med" len="med"/>
                    </a:lnR>
                    <a:lnT w="12700" cap="flat" cmpd="sng" algn="ctr">
                      <a:solidFill>
                        <a:srgbClr val="F36E31"/>
                      </a:solidFill>
                      <a:prstDash val="solid"/>
                      <a:round/>
                      <a:headEnd type="none" w="med" len="med"/>
                      <a:tailEnd type="none" w="med" len="med"/>
                    </a:lnT>
                    <a:lnB w="12700" cap="flat" cmpd="sng" algn="ctr">
                      <a:solidFill>
                        <a:srgbClr val="F36E31"/>
                      </a:solidFill>
                      <a:prstDash val="solid"/>
                      <a:round/>
                      <a:headEnd type="none" w="med" len="med"/>
                      <a:tailEnd type="none" w="med" len="med"/>
                    </a:lnB>
                    <a:solidFill>
                      <a:srgbClr val="FBE5D6"/>
                    </a:solidFill>
                  </a:tcPr>
                </a:tc>
                <a:tc>
                  <a:txBody>
                    <a:bodyPr/>
                    <a:lstStyle/>
                    <a:p>
                      <a:pPr algn="l"/>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72</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歳</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72000" marB="72000" anchor="ctr">
                    <a:lnL w="12700" cap="flat" cmpd="sng" algn="ctr">
                      <a:solidFill>
                        <a:srgbClr val="F36E31"/>
                      </a:solidFill>
                      <a:prstDash val="solid"/>
                      <a:round/>
                      <a:headEnd type="none" w="med" len="med"/>
                      <a:tailEnd type="none" w="med" len="med"/>
                    </a:lnL>
                    <a:lnR w="12700" cap="flat" cmpd="sng" algn="ctr">
                      <a:solidFill>
                        <a:srgbClr val="F36E31"/>
                      </a:solidFill>
                      <a:prstDash val="solid"/>
                      <a:round/>
                      <a:headEnd type="none" w="med" len="med"/>
                      <a:tailEnd type="none" w="med" len="med"/>
                    </a:lnR>
                    <a:lnT w="12700" cap="flat" cmpd="sng" algn="ctr">
                      <a:solidFill>
                        <a:srgbClr val="F36E31"/>
                      </a:solidFill>
                      <a:prstDash val="solid"/>
                      <a:round/>
                      <a:headEnd type="none" w="med" len="med"/>
                      <a:tailEnd type="none" w="med" len="med"/>
                    </a:lnT>
                    <a:lnB w="12700" cap="flat" cmpd="sng" algn="ctr">
                      <a:solidFill>
                        <a:srgbClr val="F36E31"/>
                      </a:solidFill>
                      <a:prstDash val="solid"/>
                      <a:round/>
                      <a:headEnd type="none" w="med" len="med"/>
                      <a:tailEnd type="none" w="med" len="med"/>
                    </a:lnB>
                    <a:solidFill>
                      <a:schemeClr val="bg1"/>
                    </a:solidFill>
                  </a:tcPr>
                </a:tc>
                <a:extLst>
                  <a:ext uri="{0D108BD9-81ED-4DB2-BD59-A6C34878D82A}">
                    <a16:rowId xmlns:a16="http://schemas.microsoft.com/office/drawing/2014/main" val="721554375"/>
                  </a:ext>
                </a:extLst>
              </a:tr>
              <a:tr h="396000">
                <a:tc>
                  <a:txBody>
                    <a:bodyPr/>
                    <a:lstStyle/>
                    <a:p>
                      <a:pPr algn="l"/>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居住形態</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72000" marB="72000" anchor="ctr">
                    <a:lnL w="12700" cap="flat" cmpd="sng" algn="ctr">
                      <a:solidFill>
                        <a:srgbClr val="F36E31"/>
                      </a:solidFill>
                      <a:prstDash val="solid"/>
                      <a:round/>
                      <a:headEnd type="none" w="med" len="med"/>
                      <a:tailEnd type="none" w="med" len="med"/>
                    </a:lnL>
                    <a:lnR w="12700" cap="flat" cmpd="sng" algn="ctr">
                      <a:solidFill>
                        <a:srgbClr val="F36E31"/>
                      </a:solidFill>
                      <a:prstDash val="solid"/>
                      <a:round/>
                      <a:headEnd type="none" w="med" len="med"/>
                      <a:tailEnd type="none" w="med" len="med"/>
                    </a:lnR>
                    <a:lnT w="12700" cap="flat" cmpd="sng" algn="ctr">
                      <a:solidFill>
                        <a:srgbClr val="F36E31"/>
                      </a:solidFill>
                      <a:prstDash val="solid"/>
                      <a:round/>
                      <a:headEnd type="none" w="med" len="med"/>
                      <a:tailEnd type="none" w="med" len="med"/>
                    </a:lnT>
                    <a:lnB w="12700" cap="flat" cmpd="sng" algn="ctr">
                      <a:solidFill>
                        <a:srgbClr val="F36E31"/>
                      </a:solidFill>
                      <a:prstDash val="solid"/>
                      <a:round/>
                      <a:headEnd type="none" w="med" len="med"/>
                      <a:tailEnd type="none" w="med" len="med"/>
                    </a:lnB>
                    <a:solidFill>
                      <a:srgbClr val="FBE5D6"/>
                    </a:solidFill>
                  </a:tcPr>
                </a:tc>
                <a:tc>
                  <a:txBody>
                    <a:bodyPr/>
                    <a:lstStyle/>
                    <a:p>
                      <a:pPr algn="l"/>
                      <a:r>
                        <a:rPr lang="ja-JP" altLang="en-US" sz="1600" kern="100" dirty="0">
                          <a:effectLst/>
                          <a:latin typeface="Meiryo UI" panose="020B0604030504040204" pitchFamily="50" charset="-128"/>
                          <a:ea typeface="Meiryo UI" panose="020B0604030504040204" pitchFamily="50" charset="-128"/>
                        </a:rPr>
                        <a:t>居宅（戸建て）</a:t>
                      </a:r>
                      <a:endParaRPr lang="ja-JP" sz="16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F36E31"/>
                      </a:solidFill>
                      <a:prstDash val="solid"/>
                      <a:round/>
                      <a:headEnd type="none" w="med" len="med"/>
                      <a:tailEnd type="none" w="med" len="med"/>
                    </a:lnL>
                    <a:lnR w="12700" cap="flat" cmpd="sng" algn="ctr">
                      <a:solidFill>
                        <a:srgbClr val="F36E31"/>
                      </a:solidFill>
                      <a:prstDash val="solid"/>
                      <a:round/>
                      <a:headEnd type="none" w="med" len="med"/>
                      <a:tailEnd type="none" w="med" len="med"/>
                    </a:lnR>
                    <a:lnT w="12700" cap="flat" cmpd="sng" algn="ctr">
                      <a:solidFill>
                        <a:srgbClr val="F36E31"/>
                      </a:solidFill>
                      <a:prstDash val="solid"/>
                      <a:round/>
                      <a:headEnd type="none" w="med" len="med"/>
                      <a:tailEnd type="none" w="med" len="med"/>
                    </a:lnT>
                    <a:lnB w="12700" cap="flat" cmpd="sng" algn="ctr">
                      <a:solidFill>
                        <a:srgbClr val="F36E31"/>
                      </a:solidFill>
                      <a:prstDash val="solid"/>
                      <a:round/>
                      <a:headEnd type="none" w="med" len="med"/>
                      <a:tailEnd type="none" w="med" len="med"/>
                    </a:lnB>
                    <a:solidFill>
                      <a:schemeClr val="bg1"/>
                    </a:solidFill>
                  </a:tcPr>
                </a:tc>
                <a:extLst>
                  <a:ext uri="{0D108BD9-81ED-4DB2-BD59-A6C34878D82A}">
                    <a16:rowId xmlns:a16="http://schemas.microsoft.com/office/drawing/2014/main" val="3842122243"/>
                  </a:ext>
                </a:extLst>
              </a:tr>
              <a:tr h="396000">
                <a:tc>
                  <a:txBody>
                    <a:bodyPr/>
                    <a:lstStyle/>
                    <a:p>
                      <a:pPr algn="l"/>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世帯</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72000" marB="72000" anchor="ctr">
                    <a:lnL w="12700" cap="flat" cmpd="sng" algn="ctr">
                      <a:solidFill>
                        <a:srgbClr val="F36E31"/>
                      </a:solidFill>
                      <a:prstDash val="solid"/>
                      <a:round/>
                      <a:headEnd type="none" w="med" len="med"/>
                      <a:tailEnd type="none" w="med" len="med"/>
                    </a:lnL>
                    <a:lnR w="12700" cap="flat" cmpd="sng" algn="ctr">
                      <a:solidFill>
                        <a:srgbClr val="F36E31"/>
                      </a:solidFill>
                      <a:prstDash val="solid"/>
                      <a:round/>
                      <a:headEnd type="none" w="med" len="med"/>
                      <a:tailEnd type="none" w="med" len="med"/>
                    </a:lnR>
                    <a:lnT w="12700" cap="flat" cmpd="sng" algn="ctr">
                      <a:solidFill>
                        <a:srgbClr val="F36E31"/>
                      </a:solidFill>
                      <a:prstDash val="solid"/>
                      <a:round/>
                      <a:headEnd type="none" w="med" len="med"/>
                      <a:tailEnd type="none" w="med" len="med"/>
                    </a:lnT>
                    <a:lnB w="12700" cap="flat" cmpd="sng" algn="ctr">
                      <a:solidFill>
                        <a:srgbClr val="F36E31"/>
                      </a:solidFill>
                      <a:prstDash val="solid"/>
                      <a:round/>
                      <a:headEnd type="none" w="med" len="med"/>
                      <a:tailEnd type="none" w="med" len="med"/>
                    </a:lnB>
                    <a:solidFill>
                      <a:srgbClr val="FBE5D6"/>
                    </a:solidFill>
                  </a:tcPr>
                </a:tc>
                <a:tc>
                  <a:txBody>
                    <a:bodyPr/>
                    <a:lstStyle/>
                    <a:p>
                      <a:pPr algn="l"/>
                      <a:r>
                        <a:rPr lang="ja-JP" altLang="en-US" sz="1600" kern="100" dirty="0">
                          <a:effectLst/>
                          <a:latin typeface="Meiryo UI" panose="020B0604030504040204" pitchFamily="50" charset="-128"/>
                          <a:ea typeface="Meiryo UI" panose="020B0604030504040204" pitchFamily="50" charset="-128"/>
                        </a:rPr>
                        <a:t>高齢者のみ（夫</a:t>
                      </a:r>
                      <a:r>
                        <a:rPr lang="en-US" altLang="ja-JP" sz="1600" kern="100" dirty="0">
                          <a:effectLst/>
                          <a:latin typeface="Meiryo UI" panose="020B0604030504040204" pitchFamily="50" charset="-128"/>
                          <a:ea typeface="Meiryo UI" panose="020B0604030504040204" pitchFamily="50" charset="-128"/>
                        </a:rPr>
                        <a:t>74</a:t>
                      </a:r>
                      <a:r>
                        <a:rPr lang="ja-JP" altLang="en-US" sz="1600" kern="100" dirty="0">
                          <a:effectLst/>
                          <a:latin typeface="Meiryo UI" panose="020B0604030504040204" pitchFamily="50" charset="-128"/>
                          <a:ea typeface="Meiryo UI" panose="020B0604030504040204" pitchFamily="50" charset="-128"/>
                        </a:rPr>
                        <a:t>歳）</a:t>
                      </a:r>
                      <a:endParaRPr lang="ja-JP" sz="16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F36E31"/>
                      </a:solidFill>
                      <a:prstDash val="solid"/>
                      <a:round/>
                      <a:headEnd type="none" w="med" len="med"/>
                      <a:tailEnd type="none" w="med" len="med"/>
                    </a:lnL>
                    <a:lnR w="12700" cap="flat" cmpd="sng" algn="ctr">
                      <a:solidFill>
                        <a:srgbClr val="F36E31"/>
                      </a:solidFill>
                      <a:prstDash val="solid"/>
                      <a:round/>
                      <a:headEnd type="none" w="med" len="med"/>
                      <a:tailEnd type="none" w="med" len="med"/>
                    </a:lnR>
                    <a:lnT w="12700" cap="flat" cmpd="sng" algn="ctr">
                      <a:solidFill>
                        <a:srgbClr val="F36E31"/>
                      </a:solidFill>
                      <a:prstDash val="solid"/>
                      <a:round/>
                      <a:headEnd type="none" w="med" len="med"/>
                      <a:tailEnd type="none" w="med" len="med"/>
                    </a:lnT>
                    <a:lnB w="12700" cap="flat" cmpd="sng" algn="ctr">
                      <a:solidFill>
                        <a:srgbClr val="F36E31"/>
                      </a:solidFill>
                      <a:prstDash val="solid"/>
                      <a:round/>
                      <a:headEnd type="none" w="med" len="med"/>
                      <a:tailEnd type="none" w="med" len="med"/>
                    </a:lnB>
                    <a:solidFill>
                      <a:schemeClr val="bg1"/>
                    </a:solidFill>
                  </a:tcPr>
                </a:tc>
                <a:extLst>
                  <a:ext uri="{0D108BD9-81ED-4DB2-BD59-A6C34878D82A}">
                    <a16:rowId xmlns:a16="http://schemas.microsoft.com/office/drawing/2014/main" val="2703943829"/>
                  </a:ext>
                </a:extLst>
              </a:tr>
              <a:tr h="396000">
                <a:tc>
                  <a:txBody>
                    <a:bodyPr/>
                    <a:lstStyle/>
                    <a:p>
                      <a:pPr algn="l"/>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認定区分</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72000" marB="72000" anchor="ctr">
                    <a:lnL w="12700" cap="flat" cmpd="sng" algn="ctr">
                      <a:solidFill>
                        <a:srgbClr val="F36E31"/>
                      </a:solidFill>
                      <a:prstDash val="solid"/>
                      <a:round/>
                      <a:headEnd type="none" w="med" len="med"/>
                      <a:tailEnd type="none" w="med" len="med"/>
                    </a:lnL>
                    <a:lnR w="12700" cap="flat" cmpd="sng" algn="ctr">
                      <a:solidFill>
                        <a:srgbClr val="F36E31"/>
                      </a:solidFill>
                      <a:prstDash val="solid"/>
                      <a:round/>
                      <a:headEnd type="none" w="med" len="med"/>
                      <a:tailEnd type="none" w="med" len="med"/>
                    </a:lnR>
                    <a:lnT w="12700" cap="flat" cmpd="sng" algn="ctr">
                      <a:solidFill>
                        <a:srgbClr val="F36E31"/>
                      </a:solidFill>
                      <a:prstDash val="solid"/>
                      <a:round/>
                      <a:headEnd type="none" w="med" len="med"/>
                      <a:tailEnd type="none" w="med" len="med"/>
                    </a:lnT>
                    <a:lnB w="12700" cap="flat" cmpd="sng" algn="ctr">
                      <a:solidFill>
                        <a:srgbClr val="F36E31"/>
                      </a:solidFill>
                      <a:prstDash val="solid"/>
                      <a:round/>
                      <a:headEnd type="none" w="med" len="med"/>
                      <a:tailEnd type="none" w="med" len="med"/>
                    </a:lnB>
                    <a:solidFill>
                      <a:srgbClr val="FBE5D6"/>
                    </a:solidFill>
                  </a:tcPr>
                </a:tc>
                <a:tc>
                  <a:txBody>
                    <a:bodyPr/>
                    <a:lstStyle/>
                    <a:p>
                      <a:pPr algn="l"/>
                      <a:r>
                        <a:rPr lang="ja-JP" altLang="en-US" sz="1600" kern="100" dirty="0">
                          <a:effectLst/>
                          <a:latin typeface="Meiryo UI" panose="020B0604030504040204" pitchFamily="50" charset="-128"/>
                          <a:ea typeface="Meiryo UI" panose="020B0604030504040204" pitchFamily="50" charset="-128"/>
                        </a:rPr>
                        <a:t>要介護</a:t>
                      </a:r>
                      <a:r>
                        <a:rPr lang="en-US" altLang="ja-JP" sz="1600" kern="100" dirty="0">
                          <a:effectLst/>
                          <a:latin typeface="Meiryo UI" panose="020B0604030504040204" pitchFamily="50" charset="-128"/>
                          <a:ea typeface="Meiryo UI" panose="020B0604030504040204" pitchFamily="50" charset="-128"/>
                        </a:rPr>
                        <a:t>3</a:t>
                      </a:r>
                      <a:endParaRPr lang="ja-JP" sz="16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F36E31"/>
                      </a:solidFill>
                      <a:prstDash val="solid"/>
                      <a:round/>
                      <a:headEnd type="none" w="med" len="med"/>
                      <a:tailEnd type="none" w="med" len="med"/>
                    </a:lnL>
                    <a:lnR w="12700" cap="flat" cmpd="sng" algn="ctr">
                      <a:solidFill>
                        <a:srgbClr val="F36E31"/>
                      </a:solidFill>
                      <a:prstDash val="solid"/>
                      <a:round/>
                      <a:headEnd type="none" w="med" len="med"/>
                      <a:tailEnd type="none" w="med" len="med"/>
                    </a:lnR>
                    <a:lnT w="12700" cap="flat" cmpd="sng" algn="ctr">
                      <a:solidFill>
                        <a:srgbClr val="F36E31"/>
                      </a:solidFill>
                      <a:prstDash val="solid"/>
                      <a:round/>
                      <a:headEnd type="none" w="med" len="med"/>
                      <a:tailEnd type="none" w="med" len="med"/>
                    </a:lnT>
                    <a:lnB w="12700" cap="flat" cmpd="sng" algn="ctr">
                      <a:solidFill>
                        <a:srgbClr val="F36E31"/>
                      </a:solidFill>
                      <a:prstDash val="solid"/>
                      <a:round/>
                      <a:headEnd type="none" w="med" len="med"/>
                      <a:tailEnd type="none" w="med" len="med"/>
                    </a:lnB>
                    <a:solidFill>
                      <a:schemeClr val="bg1"/>
                    </a:solidFill>
                  </a:tcPr>
                </a:tc>
                <a:extLst>
                  <a:ext uri="{0D108BD9-81ED-4DB2-BD59-A6C34878D82A}">
                    <a16:rowId xmlns:a16="http://schemas.microsoft.com/office/drawing/2014/main" val="3863231494"/>
                  </a:ext>
                </a:extLst>
              </a:tr>
              <a:tr h="396000">
                <a:tc>
                  <a:txBody>
                    <a:bodyPr/>
                    <a:lstStyle/>
                    <a:p>
                      <a:pPr algn="l"/>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疾患等</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72000" marB="72000" anchor="ctr">
                    <a:lnL w="12700" cap="flat" cmpd="sng" algn="ctr">
                      <a:solidFill>
                        <a:srgbClr val="F36E31"/>
                      </a:solidFill>
                      <a:prstDash val="solid"/>
                      <a:round/>
                      <a:headEnd type="none" w="med" len="med"/>
                      <a:tailEnd type="none" w="med" len="med"/>
                    </a:lnL>
                    <a:lnR w="12700" cap="flat" cmpd="sng" algn="ctr">
                      <a:solidFill>
                        <a:srgbClr val="F36E31"/>
                      </a:solidFill>
                      <a:prstDash val="solid"/>
                      <a:round/>
                      <a:headEnd type="none" w="med" len="med"/>
                      <a:tailEnd type="none" w="med" len="med"/>
                    </a:lnR>
                    <a:lnT w="12700" cap="flat" cmpd="sng" algn="ctr">
                      <a:solidFill>
                        <a:srgbClr val="F36E31"/>
                      </a:solidFill>
                      <a:prstDash val="solid"/>
                      <a:round/>
                      <a:headEnd type="none" w="med" len="med"/>
                      <a:tailEnd type="none" w="med" len="med"/>
                    </a:lnT>
                    <a:lnB w="12700" cap="flat" cmpd="sng" algn="ctr">
                      <a:solidFill>
                        <a:srgbClr val="F36E31"/>
                      </a:solidFill>
                      <a:prstDash val="solid"/>
                      <a:round/>
                      <a:headEnd type="none" w="med" len="med"/>
                      <a:tailEnd type="none" w="med" len="med"/>
                    </a:lnB>
                    <a:solidFill>
                      <a:srgbClr val="FBE5D6"/>
                    </a:solidFill>
                  </a:tcPr>
                </a:tc>
                <a:tc>
                  <a:txBody>
                    <a:bodyPr/>
                    <a:lstStyle/>
                    <a:p>
                      <a:pPr algn="l"/>
                      <a:r>
                        <a:rPr lang="ja-JP" altLang="en-US" sz="1600" kern="100" dirty="0">
                          <a:effectLst/>
                          <a:latin typeface="Meiryo UI" panose="020B0604030504040204" pitchFamily="50" charset="-128"/>
                          <a:ea typeface="Meiryo UI" panose="020B0604030504040204" pitchFamily="50" charset="-128"/>
                        </a:rPr>
                        <a:t>脳血管疾患、糖尿病</a:t>
                      </a:r>
                      <a:endParaRPr lang="ja-JP" sz="16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F36E31"/>
                      </a:solidFill>
                      <a:prstDash val="solid"/>
                      <a:round/>
                      <a:headEnd type="none" w="med" len="med"/>
                      <a:tailEnd type="none" w="med" len="med"/>
                    </a:lnL>
                    <a:lnR w="12700" cap="flat" cmpd="sng" algn="ctr">
                      <a:solidFill>
                        <a:srgbClr val="F36E31"/>
                      </a:solidFill>
                      <a:prstDash val="solid"/>
                      <a:round/>
                      <a:headEnd type="none" w="med" len="med"/>
                      <a:tailEnd type="none" w="med" len="med"/>
                    </a:lnR>
                    <a:lnT w="12700" cap="flat" cmpd="sng" algn="ctr">
                      <a:solidFill>
                        <a:srgbClr val="F36E31"/>
                      </a:solidFill>
                      <a:prstDash val="solid"/>
                      <a:round/>
                      <a:headEnd type="none" w="med" len="med"/>
                      <a:tailEnd type="none" w="med" len="med"/>
                    </a:lnT>
                    <a:lnB w="12700" cap="flat" cmpd="sng" algn="ctr">
                      <a:solidFill>
                        <a:srgbClr val="F36E31"/>
                      </a:solidFill>
                      <a:prstDash val="solid"/>
                      <a:round/>
                      <a:headEnd type="none" w="med" len="med"/>
                      <a:tailEnd type="none" w="med" len="med"/>
                    </a:lnB>
                    <a:solidFill>
                      <a:schemeClr val="bg1"/>
                    </a:solidFill>
                  </a:tcPr>
                </a:tc>
                <a:extLst>
                  <a:ext uri="{0D108BD9-81ED-4DB2-BD59-A6C34878D82A}">
                    <a16:rowId xmlns:a16="http://schemas.microsoft.com/office/drawing/2014/main" val="3892126293"/>
                  </a:ext>
                </a:extLst>
              </a:tr>
              <a:tr h="396000">
                <a:tc>
                  <a:txBody>
                    <a:bodyPr/>
                    <a:lstStyle/>
                    <a:p>
                      <a:pPr algn="l"/>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障害高齢者日常生活自立度</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72000" marB="72000" anchor="ctr">
                    <a:lnL w="12700" cap="flat" cmpd="sng" algn="ctr">
                      <a:solidFill>
                        <a:srgbClr val="F36E31"/>
                      </a:solidFill>
                      <a:prstDash val="solid"/>
                      <a:round/>
                      <a:headEnd type="none" w="med" len="med"/>
                      <a:tailEnd type="none" w="med" len="med"/>
                    </a:lnL>
                    <a:lnR w="12700" cap="flat" cmpd="sng" algn="ctr">
                      <a:solidFill>
                        <a:srgbClr val="F36E31"/>
                      </a:solidFill>
                      <a:prstDash val="solid"/>
                      <a:round/>
                      <a:headEnd type="none" w="med" len="med"/>
                      <a:tailEnd type="none" w="med" len="med"/>
                    </a:lnR>
                    <a:lnT w="12700" cap="flat" cmpd="sng" algn="ctr">
                      <a:solidFill>
                        <a:srgbClr val="F36E31"/>
                      </a:solidFill>
                      <a:prstDash val="solid"/>
                      <a:round/>
                      <a:headEnd type="none" w="med" len="med"/>
                      <a:tailEnd type="none" w="med" len="med"/>
                    </a:lnT>
                    <a:lnB w="12700" cap="flat" cmpd="sng" algn="ctr">
                      <a:solidFill>
                        <a:srgbClr val="F36E31"/>
                      </a:solidFill>
                      <a:prstDash val="solid"/>
                      <a:round/>
                      <a:headEnd type="none" w="med" len="med"/>
                      <a:tailEnd type="none" w="med" len="med"/>
                    </a:lnB>
                    <a:solidFill>
                      <a:srgbClr val="FBE5D6"/>
                    </a:solidFill>
                  </a:tcPr>
                </a:tc>
                <a:tc>
                  <a:txBody>
                    <a:bodyPr/>
                    <a:lstStyle/>
                    <a:p>
                      <a:pPr algn="l"/>
                      <a:r>
                        <a:rPr lang="en-US" altLang="ja-JP" sz="1600" kern="100" dirty="0">
                          <a:effectLst/>
                          <a:latin typeface="Meiryo UI" panose="020B0604030504040204" pitchFamily="50" charset="-128"/>
                          <a:ea typeface="Meiryo UI" panose="020B0604030504040204" pitchFamily="50" charset="-128"/>
                        </a:rPr>
                        <a:t>B2</a:t>
                      </a:r>
                      <a:endParaRPr lang="ja-JP" sz="16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F36E31"/>
                      </a:solidFill>
                      <a:prstDash val="solid"/>
                      <a:round/>
                      <a:headEnd type="none" w="med" len="med"/>
                      <a:tailEnd type="none" w="med" len="med"/>
                    </a:lnL>
                    <a:lnR w="12700" cap="flat" cmpd="sng" algn="ctr">
                      <a:solidFill>
                        <a:srgbClr val="F36E31"/>
                      </a:solidFill>
                      <a:prstDash val="solid"/>
                      <a:round/>
                      <a:headEnd type="none" w="med" len="med"/>
                      <a:tailEnd type="none" w="med" len="med"/>
                    </a:lnR>
                    <a:lnT w="12700" cap="flat" cmpd="sng" algn="ctr">
                      <a:solidFill>
                        <a:srgbClr val="F36E31"/>
                      </a:solidFill>
                      <a:prstDash val="solid"/>
                      <a:round/>
                      <a:headEnd type="none" w="med" len="med"/>
                      <a:tailEnd type="none" w="med" len="med"/>
                    </a:lnT>
                    <a:lnB w="12700" cap="flat" cmpd="sng" algn="ctr">
                      <a:solidFill>
                        <a:srgbClr val="F36E31"/>
                      </a:solidFill>
                      <a:prstDash val="solid"/>
                      <a:round/>
                      <a:headEnd type="none" w="med" len="med"/>
                      <a:tailEnd type="none" w="med" len="med"/>
                    </a:lnB>
                    <a:solidFill>
                      <a:schemeClr val="bg1"/>
                    </a:solidFill>
                  </a:tcPr>
                </a:tc>
                <a:extLst>
                  <a:ext uri="{0D108BD9-81ED-4DB2-BD59-A6C34878D82A}">
                    <a16:rowId xmlns:a16="http://schemas.microsoft.com/office/drawing/2014/main" val="3760937162"/>
                  </a:ext>
                </a:extLst>
              </a:tr>
              <a:tr h="396000">
                <a:tc>
                  <a:txBody>
                    <a:bodyPr/>
                    <a:lstStyle/>
                    <a:p>
                      <a:pPr algn="l"/>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認知症高齢者生活自立度</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72000" marB="72000" anchor="ctr">
                    <a:lnL w="12700" cap="flat" cmpd="sng" algn="ctr">
                      <a:solidFill>
                        <a:srgbClr val="F36E31"/>
                      </a:solidFill>
                      <a:prstDash val="solid"/>
                      <a:round/>
                      <a:headEnd type="none" w="med" len="med"/>
                      <a:tailEnd type="none" w="med" len="med"/>
                    </a:lnL>
                    <a:lnR w="12700" cap="flat" cmpd="sng" algn="ctr">
                      <a:solidFill>
                        <a:srgbClr val="F36E31"/>
                      </a:solidFill>
                      <a:prstDash val="solid"/>
                      <a:round/>
                      <a:headEnd type="none" w="med" len="med"/>
                      <a:tailEnd type="none" w="med" len="med"/>
                    </a:lnR>
                    <a:lnT w="12700" cap="flat" cmpd="sng" algn="ctr">
                      <a:solidFill>
                        <a:srgbClr val="F36E31"/>
                      </a:solidFill>
                      <a:prstDash val="solid"/>
                      <a:round/>
                      <a:headEnd type="none" w="med" len="med"/>
                      <a:tailEnd type="none" w="med" len="med"/>
                    </a:lnT>
                    <a:lnB w="12700" cap="flat" cmpd="sng" algn="ctr">
                      <a:solidFill>
                        <a:srgbClr val="F36E31"/>
                      </a:solidFill>
                      <a:prstDash val="solid"/>
                      <a:round/>
                      <a:headEnd type="none" w="med" len="med"/>
                      <a:tailEnd type="none" w="med" len="med"/>
                    </a:lnB>
                    <a:solidFill>
                      <a:srgbClr val="FBE5D6"/>
                    </a:solidFill>
                  </a:tcPr>
                </a:tc>
                <a:tc>
                  <a:txBody>
                    <a:bodyPr/>
                    <a:lstStyle/>
                    <a:p>
                      <a:pPr algn="l"/>
                      <a:r>
                        <a:rPr lang="en-US" altLang="ja-JP" sz="1600" kern="100">
                          <a:effectLst/>
                          <a:latin typeface="Meiryo UI" panose="020B0604030504040204" pitchFamily="50" charset="-128"/>
                          <a:ea typeface="Meiryo UI" panose="020B0604030504040204" pitchFamily="50" charset="-128"/>
                        </a:rPr>
                        <a:t>Ⅰ</a:t>
                      </a:r>
                      <a:endParaRPr lang="ja-JP" sz="16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F36E31"/>
                      </a:solidFill>
                      <a:prstDash val="solid"/>
                      <a:round/>
                      <a:headEnd type="none" w="med" len="med"/>
                      <a:tailEnd type="none" w="med" len="med"/>
                    </a:lnL>
                    <a:lnR w="12700" cap="flat" cmpd="sng" algn="ctr">
                      <a:solidFill>
                        <a:srgbClr val="F36E31"/>
                      </a:solidFill>
                      <a:prstDash val="solid"/>
                      <a:round/>
                      <a:headEnd type="none" w="med" len="med"/>
                      <a:tailEnd type="none" w="med" len="med"/>
                    </a:lnR>
                    <a:lnT w="12700" cap="flat" cmpd="sng" algn="ctr">
                      <a:solidFill>
                        <a:srgbClr val="F36E31"/>
                      </a:solidFill>
                      <a:prstDash val="solid"/>
                      <a:round/>
                      <a:headEnd type="none" w="med" len="med"/>
                      <a:tailEnd type="none" w="med" len="med"/>
                    </a:lnT>
                    <a:lnB w="12700" cap="flat" cmpd="sng" algn="ctr">
                      <a:solidFill>
                        <a:srgbClr val="F36E31"/>
                      </a:solidFill>
                      <a:prstDash val="solid"/>
                      <a:round/>
                      <a:headEnd type="none" w="med" len="med"/>
                      <a:tailEnd type="none" w="med" len="med"/>
                    </a:lnB>
                    <a:solidFill>
                      <a:schemeClr val="bg1"/>
                    </a:solidFill>
                  </a:tcPr>
                </a:tc>
                <a:extLst>
                  <a:ext uri="{0D108BD9-81ED-4DB2-BD59-A6C34878D82A}">
                    <a16:rowId xmlns:a16="http://schemas.microsoft.com/office/drawing/2014/main" val="4041326876"/>
                  </a:ext>
                </a:extLst>
              </a:tr>
            </a:tbl>
          </a:graphicData>
        </a:graphic>
      </p:graphicFrame>
      <p:sp>
        <p:nvSpPr>
          <p:cNvPr id="9" name="テキスト ボックス 8">
            <a:extLst>
              <a:ext uri="{FF2B5EF4-FFF2-40B4-BE49-F238E27FC236}">
                <a16:creationId xmlns:a16="http://schemas.microsoft.com/office/drawing/2014/main" id="{295B992E-6C6E-4D04-8908-6D8D076A0490}"/>
              </a:ext>
            </a:extLst>
          </p:cNvPr>
          <p:cNvSpPr txBox="1"/>
          <p:nvPr/>
        </p:nvSpPr>
        <p:spPr>
          <a:xfrm>
            <a:off x="1108364" y="2455374"/>
            <a:ext cx="3232727" cy="408623"/>
          </a:xfrm>
          <a:prstGeom prst="roundRect">
            <a:avLst/>
          </a:prstGeom>
          <a:solidFill>
            <a:srgbClr val="F36E31"/>
          </a:solidFill>
          <a:ln>
            <a:solidFill>
              <a:srgbClr val="F68A54"/>
            </a:solidFill>
          </a:ln>
        </p:spPr>
        <p:txBody>
          <a:bodyPr wrap="square" rtlCol="0">
            <a:spAutoFit/>
          </a:bodyPr>
          <a:lstStyle/>
          <a:p>
            <a:pPr algn="ctr"/>
            <a:r>
              <a:rPr lang="ja-JP" altLang="en-US" b="1" dirty="0">
                <a:solidFill>
                  <a:schemeClr val="bg1"/>
                </a:solidFill>
                <a:latin typeface="Meiryo UI" panose="020B0604030504040204" pitchFamily="50" charset="-128"/>
                <a:ea typeface="Meiryo UI" panose="020B0604030504040204" pitchFamily="50" charset="-128"/>
              </a:rPr>
              <a:t>基本情報</a:t>
            </a:r>
          </a:p>
        </p:txBody>
      </p:sp>
      <p:sp>
        <p:nvSpPr>
          <p:cNvPr id="10" name="テキスト ボックス 9">
            <a:extLst>
              <a:ext uri="{FF2B5EF4-FFF2-40B4-BE49-F238E27FC236}">
                <a16:creationId xmlns:a16="http://schemas.microsoft.com/office/drawing/2014/main" id="{167E2C66-3586-481C-98F5-FC55EF115912}"/>
              </a:ext>
            </a:extLst>
          </p:cNvPr>
          <p:cNvSpPr txBox="1"/>
          <p:nvPr/>
        </p:nvSpPr>
        <p:spPr>
          <a:xfrm>
            <a:off x="5573712" y="3124386"/>
            <a:ext cx="3888797" cy="3108543"/>
          </a:xfrm>
          <a:prstGeom prst="rect">
            <a:avLst/>
          </a:prstGeom>
          <a:noFill/>
        </p:spPr>
        <p:txBody>
          <a:bodyPr wrap="square" rtlCol="0">
            <a:spAutoFit/>
          </a:bodyPr>
          <a:lstStyle/>
          <a:p>
            <a:pPr marL="285750" indent="-285750">
              <a:spcAft>
                <a:spcPts val="600"/>
              </a:spcAft>
              <a:buFont typeface="Wingdings" panose="05000000000000000000" pitchFamily="2" charset="2"/>
              <a:buChar char="ü"/>
            </a:pPr>
            <a:r>
              <a:rPr lang="ja-JP" altLang="en-US" sz="1600" dirty="0">
                <a:solidFill>
                  <a:prstClr val="black"/>
                </a:solidFill>
                <a:latin typeface="Meiryo UI" panose="020B0604030504040204" pitchFamily="50" charset="-128"/>
                <a:ea typeface="Meiryo UI" panose="020B0604030504040204" pitchFamily="50" charset="-128"/>
              </a:rPr>
              <a:t>昨年、右視床出血を発症しました。</a:t>
            </a:r>
            <a:endParaRPr lang="en-US" altLang="ja-JP" sz="1600" dirty="0">
              <a:solidFill>
                <a:prstClr val="black"/>
              </a:solidFill>
              <a:latin typeface="Meiryo UI" panose="020B0604030504040204" pitchFamily="50" charset="-128"/>
              <a:ea typeface="Meiryo UI" panose="020B0604030504040204" pitchFamily="50" charset="-128"/>
            </a:endParaRPr>
          </a:p>
          <a:p>
            <a:pPr marL="285750" indent="-285750">
              <a:spcAft>
                <a:spcPts val="600"/>
              </a:spcAft>
              <a:buFont typeface="Wingdings" panose="05000000000000000000" pitchFamily="2" charset="2"/>
              <a:buChar char="ü"/>
            </a:pPr>
            <a:r>
              <a:rPr lang="ja-JP" altLang="en-US" sz="1600" dirty="0">
                <a:solidFill>
                  <a:prstClr val="black"/>
                </a:solidFill>
                <a:latin typeface="Meiryo UI" panose="020B0604030504040204" pitchFamily="50" charset="-128"/>
                <a:ea typeface="Meiryo UI" panose="020B0604030504040204" pitchFamily="50" charset="-128"/>
              </a:rPr>
              <a:t>すぐに入院し、退院したものの、左上下肢不全麻痺が残ってしまいました（利き手は右手）。</a:t>
            </a:r>
            <a:endParaRPr lang="en-US" altLang="ja-JP" sz="1600" dirty="0">
              <a:solidFill>
                <a:prstClr val="black"/>
              </a:solidFill>
              <a:latin typeface="Meiryo UI" panose="020B0604030504040204" pitchFamily="50" charset="-128"/>
              <a:ea typeface="Meiryo UI" panose="020B0604030504040204" pitchFamily="50" charset="-128"/>
            </a:endParaRPr>
          </a:p>
          <a:p>
            <a:pPr marL="285750" indent="-285750">
              <a:spcAft>
                <a:spcPts val="600"/>
              </a:spcAft>
              <a:buFont typeface="Wingdings" panose="05000000000000000000" pitchFamily="2" charset="2"/>
              <a:buChar char="ü"/>
            </a:pPr>
            <a:r>
              <a:rPr lang="ja-JP" altLang="en-US" sz="1600" dirty="0">
                <a:solidFill>
                  <a:prstClr val="black"/>
                </a:solidFill>
                <a:latin typeface="Meiryo UI" panose="020B0604030504040204" pitchFamily="50" charset="-128"/>
                <a:ea typeface="Meiryo UI" panose="020B0604030504040204" pitchFamily="50" charset="-128"/>
              </a:rPr>
              <a:t>これまで地域の活動に積極的に参加していた方でした。</a:t>
            </a:r>
            <a:endParaRPr lang="en-US" altLang="ja-JP" sz="1600" dirty="0">
              <a:solidFill>
                <a:prstClr val="black"/>
              </a:solidFill>
              <a:latin typeface="Meiryo UI" panose="020B0604030504040204" pitchFamily="50" charset="-128"/>
              <a:ea typeface="Meiryo UI" panose="020B0604030504040204" pitchFamily="50" charset="-128"/>
            </a:endParaRPr>
          </a:p>
          <a:p>
            <a:pPr marL="285750" indent="-285750">
              <a:spcAft>
                <a:spcPts val="600"/>
              </a:spcAft>
              <a:buFont typeface="Wingdings" panose="05000000000000000000" pitchFamily="2" charset="2"/>
              <a:buChar char="ü"/>
            </a:pPr>
            <a:r>
              <a:rPr lang="ja-JP" altLang="en-US" sz="1600" dirty="0">
                <a:solidFill>
                  <a:prstClr val="black"/>
                </a:solidFill>
                <a:latin typeface="Meiryo UI" panose="020B0604030504040204" pitchFamily="50" charset="-128"/>
                <a:ea typeface="Meiryo UI" panose="020B0604030504040204" pitchFamily="50" charset="-128"/>
              </a:rPr>
              <a:t>自分でできることは自分でやりたいという気持ちを強く持っているようです。</a:t>
            </a:r>
            <a:endParaRPr lang="en-US" altLang="ja-JP" sz="1600" dirty="0">
              <a:solidFill>
                <a:prstClr val="black"/>
              </a:solidFill>
              <a:latin typeface="Meiryo UI" panose="020B0604030504040204" pitchFamily="50" charset="-128"/>
              <a:ea typeface="Meiryo UI" panose="020B0604030504040204" pitchFamily="50" charset="-128"/>
            </a:endParaRPr>
          </a:p>
          <a:p>
            <a:pPr marL="285750" indent="-285750">
              <a:spcAft>
                <a:spcPts val="600"/>
              </a:spcAft>
              <a:buFont typeface="Wingdings" panose="05000000000000000000" pitchFamily="2" charset="2"/>
              <a:buChar char="ü"/>
            </a:pPr>
            <a:r>
              <a:rPr lang="ja-JP" altLang="en-US" sz="1600" dirty="0">
                <a:solidFill>
                  <a:prstClr val="black"/>
                </a:solidFill>
                <a:latin typeface="Meiryo UI" panose="020B0604030504040204" pitchFamily="50" charset="-128"/>
                <a:ea typeface="Meiryo UI" panose="020B0604030504040204" pitchFamily="50" charset="-128"/>
              </a:rPr>
              <a:t>突然自身が支援を受ける立場になって、気持ちの整理に時間がかかっているようです。</a:t>
            </a:r>
            <a:endParaRPr lang="en-US" altLang="ja-JP" sz="1600" dirty="0">
              <a:solidFill>
                <a:prstClr val="black"/>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E9809F8C-7C01-428B-86C7-8DB90648666D}"/>
              </a:ext>
            </a:extLst>
          </p:cNvPr>
          <p:cNvSpPr txBox="1"/>
          <p:nvPr/>
        </p:nvSpPr>
        <p:spPr>
          <a:xfrm>
            <a:off x="6055080" y="2455374"/>
            <a:ext cx="3232727" cy="408623"/>
          </a:xfrm>
          <a:prstGeom prst="roundRect">
            <a:avLst/>
          </a:prstGeom>
          <a:solidFill>
            <a:srgbClr val="F36E31"/>
          </a:solidFill>
          <a:ln>
            <a:solidFill>
              <a:srgbClr val="F68A54"/>
            </a:solidFill>
          </a:ln>
        </p:spPr>
        <p:txBody>
          <a:bodyPr wrap="square" rtlCol="0">
            <a:spAutoFit/>
          </a:bodyPr>
          <a:lstStyle/>
          <a:p>
            <a:pPr algn="ctr"/>
            <a:r>
              <a:rPr lang="ja-JP" altLang="en-US" b="1" dirty="0">
                <a:solidFill>
                  <a:schemeClr val="bg1"/>
                </a:solidFill>
                <a:latin typeface="Meiryo UI" panose="020B0604030504040204" pitchFamily="50" charset="-128"/>
                <a:ea typeface="Meiryo UI" panose="020B0604030504040204" pitchFamily="50" charset="-128"/>
              </a:rPr>
              <a:t>利用者の様子</a:t>
            </a:r>
          </a:p>
        </p:txBody>
      </p:sp>
    </p:spTree>
    <p:extLst>
      <p:ext uri="{BB962C8B-B14F-4D97-AF65-F5344CB8AC3E}">
        <p14:creationId xmlns:p14="http://schemas.microsoft.com/office/powerpoint/2010/main" val="1783029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事例の掘り下げの体験</a:t>
            </a:r>
            <a:endParaRPr kumimoji="1" lang="ja-JP" altLang="en-US" dirty="0"/>
          </a:p>
        </p:txBody>
      </p:sp>
      <p:sp>
        <p:nvSpPr>
          <p:cNvPr id="3" name="コンテンツ プレースホルダー 2"/>
          <p:cNvSpPr>
            <a:spLocks noGrp="1"/>
          </p:cNvSpPr>
          <p:nvPr>
            <p:ph idx="1"/>
          </p:nvPr>
        </p:nvSpPr>
        <p:spPr>
          <a:xfrm>
            <a:off x="285749" y="904875"/>
            <a:ext cx="9344025" cy="1698807"/>
          </a:xfrm>
        </p:spPr>
        <p:txBody>
          <a:bodyPr>
            <a:noAutofit/>
          </a:bodyPr>
          <a:lstStyle/>
          <a:p>
            <a:r>
              <a:rPr lang="ja-JP" altLang="en-US" dirty="0">
                <a:cs typeface="Meiryo UI" panose="020B0604030504040204" pitchFamily="50" charset="-128"/>
              </a:rPr>
              <a:t>あなたは、基本ケアの</a:t>
            </a:r>
            <a:r>
              <a:rPr lang="en-US" altLang="ja-JP" dirty="0">
                <a:cs typeface="Meiryo UI" panose="020B0604030504040204" pitchFamily="50" charset="-128"/>
              </a:rPr>
              <a:t>44</a:t>
            </a:r>
            <a:r>
              <a:rPr lang="ja-JP" altLang="en-US" dirty="0">
                <a:cs typeface="Meiryo UI" panose="020B0604030504040204" pitchFamily="50" charset="-128"/>
              </a:rPr>
              <a:t>項目の中から、以下の項目が重要だという当たりをつけました。</a:t>
            </a:r>
            <a:endParaRPr lang="en-US" altLang="ja-JP" dirty="0">
              <a:cs typeface="Meiryo UI" panose="020B0604030504040204" pitchFamily="50" charset="-128"/>
            </a:endParaRPr>
          </a:p>
          <a:p>
            <a:r>
              <a:rPr lang="ja-JP" altLang="en-US" dirty="0">
                <a:cs typeface="Meiryo UI" panose="020B0604030504040204" pitchFamily="50" charset="-128"/>
              </a:rPr>
              <a:t>今回のワークでは、このうちの「</a:t>
            </a:r>
            <a:r>
              <a:rPr lang="en-US" altLang="ja-JP" b="1" dirty="0">
                <a:cs typeface="Meiryo UI" panose="020B0604030504040204" pitchFamily="50" charset="-128"/>
              </a:rPr>
              <a:t>37.</a:t>
            </a:r>
            <a:r>
              <a:rPr lang="ja-JP" altLang="en-US" b="1" dirty="0">
                <a:cs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本人にとっての活動と参加を取り巻く交流環境の整備」</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に着目します。</a:t>
            </a:r>
            <a:endParaRPr lang="ja-JP" altLang="en-US" dirty="0">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43</a:t>
            </a:fld>
            <a:endParaRPr kumimoji="1" lang="ja-JP" altLang="en-US" dirty="0"/>
          </a:p>
        </p:txBody>
      </p:sp>
      <p:sp>
        <p:nvSpPr>
          <p:cNvPr id="5" name="テキスト プレースホルダー 4"/>
          <p:cNvSpPr>
            <a:spLocks noGrp="1"/>
          </p:cNvSpPr>
          <p:nvPr>
            <p:ph type="body" sz="quarter" idx="14"/>
          </p:nvPr>
        </p:nvSpPr>
        <p:spPr/>
        <p:txBody>
          <a:bodyPr/>
          <a:lstStyle/>
          <a:p>
            <a:r>
              <a:rPr lang="ja-JP" altLang="en-US" dirty="0"/>
              <a:t>「想定される支援内容」の選定</a:t>
            </a:r>
            <a:endParaRPr kumimoji="1" lang="ja-JP" altLang="en-US" dirty="0"/>
          </a:p>
        </p:txBody>
      </p:sp>
      <p:graphicFrame>
        <p:nvGraphicFramePr>
          <p:cNvPr id="10" name="表 6">
            <a:extLst>
              <a:ext uri="{FF2B5EF4-FFF2-40B4-BE49-F238E27FC236}">
                <a16:creationId xmlns:a16="http://schemas.microsoft.com/office/drawing/2014/main" id="{94DFCE29-AAC3-402C-864F-AB699A3AF120}"/>
              </a:ext>
            </a:extLst>
          </p:cNvPr>
          <p:cNvGraphicFramePr>
            <a:graphicFrameLocks noGrp="1"/>
          </p:cNvGraphicFramePr>
          <p:nvPr>
            <p:extLst>
              <p:ext uri="{D42A27DB-BD31-4B8C-83A1-F6EECF244321}">
                <p14:modId xmlns:p14="http://schemas.microsoft.com/office/powerpoint/2010/main" val="457335890"/>
              </p:ext>
            </p:extLst>
          </p:nvPr>
        </p:nvGraphicFramePr>
        <p:xfrm>
          <a:off x="1851391" y="2615192"/>
          <a:ext cx="6516000" cy="3024000"/>
        </p:xfrm>
        <a:graphic>
          <a:graphicData uri="http://schemas.openxmlformats.org/drawingml/2006/table">
            <a:tbl>
              <a:tblPr>
                <a:tableStyleId>{5C22544A-7EE6-4342-B048-85BDC9FD1C3A}</a:tableStyleId>
              </a:tblPr>
              <a:tblGrid>
                <a:gridCol w="6516000">
                  <a:extLst>
                    <a:ext uri="{9D8B030D-6E8A-4147-A177-3AD203B41FA5}">
                      <a16:colId xmlns:a16="http://schemas.microsoft.com/office/drawing/2014/main" val="2381660209"/>
                    </a:ext>
                  </a:extLst>
                </a:gridCol>
              </a:tblGrid>
              <a:tr h="50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latin typeface="Meiryo UI" panose="020B0604030504040204" pitchFamily="50" charset="-128"/>
                          <a:ea typeface="Meiryo UI" panose="020B0604030504040204" pitchFamily="50" charset="-128"/>
                        </a:rPr>
                        <a:t>想定される支援内容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4BC"/>
                    </a:solidFill>
                  </a:tcPr>
                </a:tc>
                <a:extLst>
                  <a:ext uri="{0D108BD9-81ED-4DB2-BD59-A6C34878D82A}">
                    <a16:rowId xmlns:a16="http://schemas.microsoft.com/office/drawing/2014/main" val="1869620858"/>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eiryo UI" panose="020B0604030504040204" pitchFamily="50" charset="-128"/>
                          <a:ea typeface="Meiryo UI" panose="020B0604030504040204" pitchFamily="50" charset="-128"/>
                        </a:rPr>
                        <a:t>4. </a:t>
                      </a:r>
                      <a:r>
                        <a:rPr kumimoji="1" lang="ja-JP" altLang="en-US" sz="1600" dirty="0">
                          <a:latin typeface="Meiryo UI" panose="020B0604030504040204" pitchFamily="50" charset="-128"/>
                          <a:ea typeface="Meiryo UI" panose="020B0604030504040204" pitchFamily="50" charset="-128"/>
                        </a:rPr>
                        <a:t>転倒・骨折のリスクや経緯の確認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919615067"/>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eiryo UI" panose="020B0604030504040204" pitchFamily="50" charset="-128"/>
                          <a:ea typeface="Meiryo UI" panose="020B0604030504040204" pitchFamily="50" charset="-128"/>
                        </a:rPr>
                        <a:t>5. </a:t>
                      </a:r>
                      <a:r>
                        <a:rPr kumimoji="1" lang="ja-JP" altLang="en-US" sz="1600" dirty="0">
                          <a:latin typeface="Meiryo UI" panose="020B0604030504040204" pitchFamily="50" charset="-128"/>
                          <a:ea typeface="Meiryo UI" panose="020B0604030504040204" pitchFamily="50" charset="-128"/>
                        </a:rPr>
                        <a:t>望む生活・暮らしの意向の把握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4005574983"/>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eiryo UI" panose="020B0604030504040204" pitchFamily="50" charset="-128"/>
                          <a:ea typeface="Meiryo UI" panose="020B0604030504040204" pitchFamily="50" charset="-128"/>
                        </a:rPr>
                        <a:t>10.</a:t>
                      </a:r>
                      <a:r>
                        <a:rPr kumimoji="1" lang="ja-JP" altLang="en-US" sz="1600" dirty="0">
                          <a:latin typeface="Meiryo UI" panose="020B0604030504040204" pitchFamily="50" charset="-128"/>
                          <a:ea typeface="Meiryo UI" panose="020B0604030504040204" pitchFamily="50" charset="-128"/>
                        </a:rPr>
                        <a:t> 家庭や地域での活動と参加の状況及びその環境の把握の支援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696516781"/>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eiryo UI" panose="020B0604030504040204" pitchFamily="50" charset="-128"/>
                          <a:ea typeface="Meiryo UI" panose="020B0604030504040204" pitchFamily="50" charset="-128"/>
                        </a:rPr>
                        <a:t>20.</a:t>
                      </a:r>
                      <a:r>
                        <a:rPr kumimoji="1" lang="ja-JP" altLang="en-US" sz="1600" dirty="0">
                          <a:latin typeface="Meiryo UI" panose="020B0604030504040204" pitchFamily="50" charset="-128"/>
                          <a:ea typeface="Meiryo UI" panose="020B0604030504040204" pitchFamily="50" charset="-128"/>
                        </a:rPr>
                        <a:t>フレイル予防のために必要な食事と栄養の確保の支援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233559326"/>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eiryo UI" panose="020B0604030504040204" pitchFamily="50" charset="-128"/>
                          <a:ea typeface="Meiryo UI" panose="020B0604030504040204" pitchFamily="50" charset="-128"/>
                        </a:rPr>
                        <a:t>37. </a:t>
                      </a:r>
                      <a:r>
                        <a:rPr kumimoji="1" lang="ja-JP" altLang="en-US" sz="1600" dirty="0">
                          <a:latin typeface="Meiryo UI" panose="020B0604030504040204" pitchFamily="50" charset="-128"/>
                          <a:ea typeface="Meiryo UI" panose="020B0604030504040204" pitchFamily="50" charset="-128"/>
                        </a:rPr>
                        <a:t>本人にとっての活動と参加を取り巻く交流環境の整備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105158947"/>
                  </a:ext>
                </a:extLst>
              </a:tr>
            </a:tbl>
          </a:graphicData>
        </a:graphic>
      </p:graphicFrame>
      <p:sp>
        <p:nvSpPr>
          <p:cNvPr id="12" name="テキスト ボックス 11">
            <a:extLst>
              <a:ext uri="{FF2B5EF4-FFF2-40B4-BE49-F238E27FC236}">
                <a16:creationId xmlns:a16="http://schemas.microsoft.com/office/drawing/2014/main" id="{F4A3A272-AA97-4387-BE48-087DCEE8FE0E}"/>
              </a:ext>
            </a:extLst>
          </p:cNvPr>
          <p:cNvSpPr txBox="1"/>
          <p:nvPr/>
        </p:nvSpPr>
        <p:spPr>
          <a:xfrm>
            <a:off x="1781503" y="5013839"/>
            <a:ext cx="6655776" cy="720000"/>
          </a:xfrm>
          <a:prstGeom prst="roundRect">
            <a:avLst/>
          </a:prstGeom>
          <a:solidFill>
            <a:srgbClr val="F36E31">
              <a:alpha val="20000"/>
            </a:srgbClr>
          </a:solidFill>
          <a:ln w="28575">
            <a:solidFill>
              <a:srgbClr val="F36E31"/>
            </a:solidFill>
            <a:prstDash val="sysDash"/>
          </a:ln>
        </p:spPr>
        <p:txBody>
          <a:bodyPr wrap="square" rtlCol="0">
            <a:spAutoFit/>
          </a:bodyPr>
          <a:lstStyle/>
          <a:p>
            <a:pPr algn="ctr"/>
            <a:endParaRPr lang="ja-JP" altLang="en-US"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353290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事例の掘り下げの体験</a:t>
            </a:r>
            <a:endParaRPr kumimoji="1" lang="ja-JP" altLang="en-US" dirty="0"/>
          </a:p>
        </p:txBody>
      </p:sp>
      <p:sp>
        <p:nvSpPr>
          <p:cNvPr id="3" name="コンテンツ プレースホルダー 2"/>
          <p:cNvSpPr>
            <a:spLocks noGrp="1"/>
          </p:cNvSpPr>
          <p:nvPr>
            <p:ph idx="1"/>
          </p:nvPr>
        </p:nvSpPr>
        <p:spPr>
          <a:xfrm>
            <a:off x="285749" y="904876"/>
            <a:ext cx="9344025" cy="877742"/>
          </a:xfrm>
        </p:spPr>
        <p:txBody>
          <a:bodyPr>
            <a:noAutofit/>
          </a:bodyPr>
          <a:lstStyle/>
          <a:p>
            <a:r>
              <a:rPr lang="ja-JP" altLang="en-US" dirty="0">
                <a:cs typeface="Meiryo UI" panose="020B0604030504040204" pitchFamily="50" charset="-128"/>
              </a:rPr>
              <a:t>「</a:t>
            </a:r>
            <a:r>
              <a:rPr lang="en-US" altLang="ja-JP" b="1" dirty="0">
                <a:cs typeface="Meiryo UI" panose="020B0604030504040204" pitchFamily="50" charset="-128"/>
              </a:rPr>
              <a:t>37.</a:t>
            </a:r>
            <a:r>
              <a:rPr lang="ja-JP" altLang="en-US" b="1" dirty="0">
                <a:cs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本人にとっての活動と参加を取り巻く交流環境の整備」</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は、</a:t>
            </a:r>
            <a:r>
              <a:rPr lang="ja-JP" altLang="en-US" dirty="0">
                <a:cs typeface="Meiryo UI" panose="020B0604030504040204" pitchFamily="50" charset="-128"/>
              </a:rPr>
              <a:t> 「</a:t>
            </a:r>
            <a:r>
              <a:rPr lang="en-US" altLang="ja-JP" dirty="0">
                <a:cs typeface="Meiryo UI" panose="020B0604030504040204" pitchFamily="50" charset="-128"/>
              </a:rPr>
              <a:t>Ⅱ-3-3</a:t>
            </a:r>
            <a:r>
              <a:rPr lang="ja-JP" altLang="en-US" dirty="0">
                <a:cs typeface="Meiryo UI" panose="020B0604030504040204" pitchFamily="50" charset="-128"/>
              </a:rPr>
              <a:t>　家庭内での役割を整えることの支援」の想定される支援内容で</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す</a:t>
            </a:r>
            <a:r>
              <a:rPr lang="ja-JP" altLang="en-US" dirty="0">
                <a:cs typeface="Meiryo UI" panose="020B0604030504040204" pitchFamily="50" charset="-128"/>
              </a:rPr>
              <a:t>。</a:t>
            </a:r>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44</a:t>
            </a:fld>
            <a:endParaRPr kumimoji="1" lang="ja-JP" altLang="en-US" dirty="0"/>
          </a:p>
        </p:txBody>
      </p:sp>
      <p:sp>
        <p:nvSpPr>
          <p:cNvPr id="5" name="テキスト プレースホルダー 4"/>
          <p:cNvSpPr>
            <a:spLocks noGrp="1"/>
          </p:cNvSpPr>
          <p:nvPr>
            <p:ph type="body" sz="quarter" idx="14"/>
          </p:nvPr>
        </p:nvSpPr>
        <p:spPr/>
        <p:txBody>
          <a:bodyPr/>
          <a:lstStyle/>
          <a:p>
            <a:r>
              <a:rPr kumimoji="1" lang="ja-JP" altLang="en-US" dirty="0"/>
              <a:t>基本ケアの「</a:t>
            </a:r>
            <a:r>
              <a:rPr lang="ja-JP" altLang="en-US" dirty="0"/>
              <a:t>項目一覧</a:t>
            </a:r>
            <a:r>
              <a:rPr kumimoji="1" lang="ja-JP" altLang="en-US" dirty="0"/>
              <a:t>」</a:t>
            </a:r>
          </a:p>
        </p:txBody>
      </p:sp>
      <p:pic>
        <p:nvPicPr>
          <p:cNvPr id="8" name="図 7" descr="テーブル が含まれている画像&#10;&#10;自動的に生成された説明">
            <a:extLst>
              <a:ext uri="{FF2B5EF4-FFF2-40B4-BE49-F238E27FC236}">
                <a16:creationId xmlns:a16="http://schemas.microsoft.com/office/drawing/2014/main" id="{D30EC095-10BF-4BBB-9846-ACB14DF822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930" y="1599992"/>
            <a:ext cx="8291278" cy="4801016"/>
          </a:xfrm>
          <a:prstGeom prst="rect">
            <a:avLst/>
          </a:prstGeom>
        </p:spPr>
      </p:pic>
      <p:sp>
        <p:nvSpPr>
          <p:cNvPr id="35" name="テキスト ボックス 34">
            <a:extLst>
              <a:ext uri="{FF2B5EF4-FFF2-40B4-BE49-F238E27FC236}">
                <a16:creationId xmlns:a16="http://schemas.microsoft.com/office/drawing/2014/main" id="{079FF84A-07FD-4C66-B4D3-55BA0A50547C}"/>
              </a:ext>
            </a:extLst>
          </p:cNvPr>
          <p:cNvSpPr txBox="1"/>
          <p:nvPr/>
        </p:nvSpPr>
        <p:spPr>
          <a:xfrm>
            <a:off x="2069605" y="5258008"/>
            <a:ext cx="1930895" cy="720000"/>
          </a:xfrm>
          <a:prstGeom prst="roundRect">
            <a:avLst/>
          </a:prstGeom>
          <a:solidFill>
            <a:srgbClr val="F36E31">
              <a:alpha val="20000"/>
            </a:srgbClr>
          </a:solidFill>
          <a:ln w="28575">
            <a:solidFill>
              <a:srgbClr val="F36E31"/>
            </a:solidFill>
            <a:prstDash val="sysDash"/>
          </a:ln>
        </p:spPr>
        <p:txBody>
          <a:bodyPr wrap="square" rtlCol="0">
            <a:spAutoFit/>
          </a:bodyPr>
          <a:lstStyle/>
          <a:p>
            <a:pPr algn="ctr"/>
            <a:endParaRPr lang="ja-JP" altLang="en-US" b="1" dirty="0">
              <a:solidFill>
                <a:schemeClr val="bg1"/>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6ABE9349-E208-41AC-9642-2F04727A0835}"/>
              </a:ext>
            </a:extLst>
          </p:cNvPr>
          <p:cNvSpPr txBox="1"/>
          <p:nvPr/>
        </p:nvSpPr>
        <p:spPr>
          <a:xfrm>
            <a:off x="744658" y="2313095"/>
            <a:ext cx="1429375" cy="720000"/>
          </a:xfrm>
          <a:prstGeom prst="roundRect">
            <a:avLst/>
          </a:prstGeom>
          <a:solidFill>
            <a:srgbClr val="F36E31">
              <a:alpha val="20000"/>
            </a:srgbClr>
          </a:solidFill>
          <a:ln w="28575">
            <a:solidFill>
              <a:srgbClr val="F36E31"/>
            </a:solidFill>
            <a:prstDash val="sysDash"/>
          </a:ln>
        </p:spPr>
        <p:txBody>
          <a:bodyPr wrap="square" rtlCol="0">
            <a:spAutoFit/>
          </a:bodyPr>
          <a:lstStyle/>
          <a:p>
            <a:pPr algn="ctr"/>
            <a:endParaRPr lang="ja-JP" altLang="en-US"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819669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C11195D4-DEEC-4A38-A517-98B56E18F542}"/>
              </a:ext>
            </a:extLst>
          </p:cNvPr>
          <p:cNvSpPr txBox="1"/>
          <p:nvPr/>
        </p:nvSpPr>
        <p:spPr>
          <a:xfrm>
            <a:off x="625565" y="3582122"/>
            <a:ext cx="1809905" cy="704199"/>
          </a:xfrm>
          <a:prstGeom prst="roundRect">
            <a:avLst/>
          </a:prstGeom>
          <a:solidFill>
            <a:srgbClr val="FBE5D6"/>
          </a:solidFill>
          <a:ln w="28575">
            <a:solidFill>
              <a:srgbClr val="F36E31"/>
            </a:solidFill>
            <a:prstDash val="sysDash"/>
          </a:ln>
        </p:spPr>
        <p:txBody>
          <a:bodyPr wrap="square" rtlCol="0">
            <a:spAutoFit/>
          </a:bodyPr>
          <a:lstStyle/>
          <a:p>
            <a:pPr algn="ctr"/>
            <a:endParaRPr lang="ja-JP" altLang="en-US" b="1" dirty="0">
              <a:solidFill>
                <a:schemeClr val="bg1"/>
              </a:solidFill>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47A8F9DE-2338-4F2A-8DFC-D3D422CDF336}"/>
              </a:ext>
            </a:extLst>
          </p:cNvPr>
          <p:cNvSpPr txBox="1"/>
          <p:nvPr/>
        </p:nvSpPr>
        <p:spPr>
          <a:xfrm>
            <a:off x="2519362" y="4779330"/>
            <a:ext cx="1980000" cy="1108645"/>
          </a:xfrm>
          <a:prstGeom prst="roundRect">
            <a:avLst/>
          </a:prstGeom>
          <a:solidFill>
            <a:srgbClr val="FBE5D6"/>
          </a:solidFill>
          <a:ln w="28575">
            <a:solidFill>
              <a:srgbClr val="F36E31"/>
            </a:solidFill>
            <a:prstDash val="sysDash"/>
          </a:ln>
        </p:spPr>
        <p:txBody>
          <a:bodyPr wrap="square" rtlCol="0">
            <a:spAutoFit/>
          </a:bodyPr>
          <a:lstStyle/>
          <a:p>
            <a:pPr algn="ctr"/>
            <a:endParaRPr lang="ja-JP" altLang="en-US" b="1" dirty="0">
              <a:solidFill>
                <a:schemeClr val="bg1"/>
              </a:solidFill>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BF394F52-2854-4772-BB84-204DBC2A1A79}"/>
              </a:ext>
            </a:extLst>
          </p:cNvPr>
          <p:cNvSpPr txBox="1"/>
          <p:nvPr/>
        </p:nvSpPr>
        <p:spPr>
          <a:xfrm>
            <a:off x="4624754" y="5265838"/>
            <a:ext cx="4720246" cy="432000"/>
          </a:xfrm>
          <a:prstGeom prst="roundRect">
            <a:avLst/>
          </a:prstGeom>
          <a:solidFill>
            <a:srgbClr val="FBE5D6"/>
          </a:solidFill>
          <a:ln w="28575">
            <a:solidFill>
              <a:srgbClr val="F36E31"/>
            </a:solidFill>
            <a:prstDash val="sysDash"/>
          </a:ln>
        </p:spPr>
        <p:txBody>
          <a:bodyPr wrap="square" rtlCol="0">
            <a:spAutoFit/>
          </a:bodyPr>
          <a:lstStyle/>
          <a:p>
            <a:pPr algn="ctr"/>
            <a:endParaRPr lang="ja-JP" altLang="en-US" b="1" dirty="0">
              <a:solidFill>
                <a:schemeClr val="bg1"/>
              </a:solidFill>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p:txBody>
          <a:bodyPr/>
          <a:lstStyle/>
          <a:p>
            <a:r>
              <a:rPr lang="ja-JP" altLang="en-US" dirty="0"/>
              <a:t>事例の掘り下げの体験</a:t>
            </a:r>
            <a:endParaRPr kumimoji="1" lang="ja-JP" altLang="en-US" dirty="0"/>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45</a:t>
            </a:fld>
            <a:endParaRPr kumimoji="1" lang="ja-JP" altLang="en-US" dirty="0"/>
          </a:p>
        </p:txBody>
      </p:sp>
      <p:sp>
        <p:nvSpPr>
          <p:cNvPr id="5" name="テキスト プレースホルダー 4"/>
          <p:cNvSpPr>
            <a:spLocks noGrp="1"/>
          </p:cNvSpPr>
          <p:nvPr>
            <p:ph type="body" sz="quarter" idx="14"/>
          </p:nvPr>
        </p:nvSpPr>
        <p:spPr/>
        <p:txBody>
          <a:bodyPr/>
          <a:lstStyle/>
          <a:p>
            <a:r>
              <a:rPr kumimoji="1" lang="en-US" altLang="ja-JP" dirty="0"/>
              <a:t>【</a:t>
            </a:r>
            <a:r>
              <a:rPr kumimoji="1" lang="ja-JP" altLang="en-US" dirty="0"/>
              <a:t>参考</a:t>
            </a:r>
            <a:r>
              <a:rPr kumimoji="1" lang="en-US" altLang="ja-JP" dirty="0"/>
              <a:t>】</a:t>
            </a:r>
            <a:r>
              <a:rPr kumimoji="1" lang="ja-JP" altLang="en-US" dirty="0"/>
              <a:t>　選んだ項目の基本方針～中項目</a:t>
            </a:r>
          </a:p>
        </p:txBody>
      </p:sp>
      <p:graphicFrame>
        <p:nvGraphicFramePr>
          <p:cNvPr id="29" name="表 6">
            <a:extLst>
              <a:ext uri="{FF2B5EF4-FFF2-40B4-BE49-F238E27FC236}">
                <a16:creationId xmlns:a16="http://schemas.microsoft.com/office/drawing/2014/main" id="{161C0060-BDB9-428C-BE0F-F184FFE43F46}"/>
              </a:ext>
            </a:extLst>
          </p:cNvPr>
          <p:cNvGraphicFramePr>
            <a:graphicFrameLocks noGrp="1"/>
          </p:cNvGraphicFramePr>
          <p:nvPr>
            <p:extLst>
              <p:ext uri="{D42A27DB-BD31-4B8C-83A1-F6EECF244321}">
                <p14:modId xmlns:p14="http://schemas.microsoft.com/office/powerpoint/2010/main" val="297055053"/>
              </p:ext>
            </p:extLst>
          </p:nvPr>
        </p:nvGraphicFramePr>
        <p:xfrm>
          <a:off x="561000" y="1621409"/>
          <a:ext cx="8784000" cy="4366446"/>
        </p:xfrm>
        <a:graphic>
          <a:graphicData uri="http://schemas.openxmlformats.org/drawingml/2006/table">
            <a:tbl>
              <a:tblPr>
                <a:tableStyleId>{5C22544A-7EE6-4342-B048-85BDC9FD1C3A}</a:tableStyleId>
              </a:tblPr>
              <a:tblGrid>
                <a:gridCol w="1944000">
                  <a:extLst>
                    <a:ext uri="{9D8B030D-6E8A-4147-A177-3AD203B41FA5}">
                      <a16:colId xmlns:a16="http://schemas.microsoft.com/office/drawing/2014/main" val="3052590632"/>
                    </a:ext>
                  </a:extLst>
                </a:gridCol>
                <a:gridCol w="2160000">
                  <a:extLst>
                    <a:ext uri="{9D8B030D-6E8A-4147-A177-3AD203B41FA5}">
                      <a16:colId xmlns:a16="http://schemas.microsoft.com/office/drawing/2014/main" val="33827375"/>
                    </a:ext>
                  </a:extLst>
                </a:gridCol>
                <a:gridCol w="4680000">
                  <a:extLst>
                    <a:ext uri="{9D8B030D-6E8A-4147-A177-3AD203B41FA5}">
                      <a16:colId xmlns:a16="http://schemas.microsoft.com/office/drawing/2014/main" val="2381660209"/>
                    </a:ext>
                  </a:extLst>
                </a:gridCol>
              </a:tblGrid>
              <a:tr h="2497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latin typeface="Meiryo UI" panose="020B0604030504040204" pitchFamily="50" charset="-128"/>
                          <a:ea typeface="Meiryo UI" panose="020B0604030504040204" pitchFamily="50" charset="-128"/>
                        </a:rPr>
                        <a:t>基本方針</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4B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latin typeface="Meiryo UI" panose="020B0604030504040204" pitchFamily="50" charset="-128"/>
                          <a:ea typeface="Meiryo UI" panose="020B0604030504040204" pitchFamily="50" charset="-128"/>
                        </a:rPr>
                        <a:t>大項目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4B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latin typeface="Meiryo UI" panose="020B0604030504040204" pitchFamily="50" charset="-128"/>
                          <a:ea typeface="Meiryo UI" panose="020B0604030504040204" pitchFamily="50" charset="-128"/>
                        </a:rPr>
                        <a:t>中項目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4BC"/>
                    </a:solidFill>
                  </a:tcPr>
                </a:tc>
                <a:extLst>
                  <a:ext uri="{0D108BD9-81ED-4DB2-BD59-A6C34878D82A}">
                    <a16:rowId xmlns:a16="http://schemas.microsoft.com/office/drawing/2014/main" val="1869620858"/>
                  </a:ext>
                </a:extLst>
              </a:tr>
              <a:tr h="343086">
                <a:tc rowSpan="1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dirty="0">
                          <a:solidFill>
                            <a:schemeClr val="tx1"/>
                          </a:solidFill>
                          <a:latin typeface="Meiryo UI" panose="020B0604030504040204" pitchFamily="50" charset="-128"/>
                          <a:ea typeface="Meiryo UI" panose="020B0604030504040204" pitchFamily="50" charset="-128"/>
                        </a:rPr>
                        <a:t>Ⅱ </a:t>
                      </a:r>
                      <a:r>
                        <a:rPr kumimoji="1" lang="ja-JP" altLang="en-US" sz="1600" b="1" dirty="0">
                          <a:solidFill>
                            <a:schemeClr val="tx1"/>
                          </a:solidFill>
                          <a:latin typeface="Meiryo UI" panose="020B0604030504040204" pitchFamily="50" charset="-128"/>
                          <a:ea typeface="Meiryo UI" panose="020B0604030504040204" pitchFamily="50" charset="-128"/>
                        </a:rPr>
                        <a:t>これまでの生活の尊重と継続の支援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dirty="0">
                          <a:latin typeface="Meiryo UI" panose="020B0604030504040204" pitchFamily="50" charset="-128"/>
                          <a:ea typeface="Meiryo UI" panose="020B0604030504040204" pitchFamily="50" charset="-128"/>
                        </a:rPr>
                        <a:t>Ⅱ-1</a:t>
                      </a:r>
                      <a:r>
                        <a:rPr kumimoji="1" lang="ja-JP" altLang="en-US" sz="1600" b="1" dirty="0">
                          <a:latin typeface="Meiryo UI" panose="020B0604030504040204" pitchFamily="50" charset="-128"/>
                          <a:ea typeface="Meiryo UI" panose="020B0604030504040204" pitchFamily="50" charset="-128"/>
                        </a:rPr>
                        <a:t>　予測に基づく心身機能の維持・向上、フレイルや重度化の予防の支援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eiryo UI" panose="020B0604030504040204" pitchFamily="50" charset="-128"/>
                          <a:ea typeface="Meiryo UI" panose="020B0604030504040204" pitchFamily="50" charset="-128"/>
                        </a:rPr>
                        <a:t>Ⅱ-1-1 </a:t>
                      </a:r>
                      <a:r>
                        <a:rPr kumimoji="1" lang="ja-JP" altLang="en-US" sz="1600" dirty="0">
                          <a:latin typeface="Meiryo UI" panose="020B0604030504040204" pitchFamily="50" charset="-128"/>
                          <a:ea typeface="Meiryo UI" panose="020B0604030504040204" pitchFamily="50" charset="-128"/>
                        </a:rPr>
                        <a:t>水分と栄養を摂ることの支援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9615067"/>
                  </a:ext>
                </a:extLst>
              </a:tr>
              <a:tr h="249732">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eiryo UI" panose="020B0604030504040204" pitchFamily="50" charset="-128"/>
                          <a:ea typeface="Meiryo UI" panose="020B0604030504040204" pitchFamily="50" charset="-128"/>
                        </a:rPr>
                        <a:t>Ⅱ-1-2 </a:t>
                      </a:r>
                      <a:r>
                        <a:rPr kumimoji="1" lang="ja-JP" altLang="en-US" sz="1600" dirty="0">
                          <a:latin typeface="Meiryo UI" panose="020B0604030504040204" pitchFamily="50" charset="-128"/>
                          <a:ea typeface="Meiryo UI" panose="020B0604030504040204" pitchFamily="50" charset="-128"/>
                        </a:rPr>
                        <a:t>継続的な受診と服薬の支援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5574983"/>
                  </a:ext>
                </a:extLst>
              </a:tr>
              <a:tr h="249732">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eiryo UI" panose="020B0604030504040204" pitchFamily="50" charset="-128"/>
                          <a:ea typeface="Meiryo UI" panose="020B0604030504040204" pitchFamily="50" charset="-128"/>
                        </a:rPr>
                        <a:t>Ⅱ-1-3 </a:t>
                      </a:r>
                      <a:r>
                        <a:rPr kumimoji="1" lang="ja-JP" altLang="en-US" sz="1600" dirty="0">
                          <a:latin typeface="Meiryo UI" panose="020B0604030504040204" pitchFamily="50" charset="-128"/>
                          <a:ea typeface="Meiryo UI" panose="020B0604030504040204" pitchFamily="50" charset="-128"/>
                        </a:rPr>
                        <a:t>継続的な自己管理の支援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6516781"/>
                  </a:ext>
                </a:extLst>
              </a:tr>
              <a:tr h="249732">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eiryo UI" panose="020B0604030504040204" pitchFamily="50" charset="-128"/>
                          <a:ea typeface="Meiryo UI" panose="020B0604030504040204" pitchFamily="50" charset="-128"/>
                        </a:rPr>
                        <a:t>Ⅱ-1-4 </a:t>
                      </a:r>
                      <a:r>
                        <a:rPr kumimoji="1" lang="ja-JP" altLang="en-US" sz="1600" dirty="0">
                          <a:latin typeface="Meiryo UI" panose="020B0604030504040204" pitchFamily="50" charset="-128"/>
                          <a:ea typeface="Meiryo UI" panose="020B0604030504040204" pitchFamily="50" charset="-128"/>
                        </a:rPr>
                        <a:t>心身機能の維持・向上の支援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3559326"/>
                  </a:ext>
                </a:extLst>
              </a:tr>
              <a:tr h="249732">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eiryo UI" panose="020B0604030504040204" pitchFamily="50" charset="-128"/>
                          <a:ea typeface="Meiryo UI" panose="020B0604030504040204" pitchFamily="50" charset="-128"/>
                        </a:rPr>
                        <a:t>Ⅱ-1-5 </a:t>
                      </a:r>
                      <a:r>
                        <a:rPr kumimoji="1" lang="ja-JP" altLang="en-US" sz="1600" dirty="0">
                          <a:latin typeface="Meiryo UI" panose="020B0604030504040204" pitchFamily="50" charset="-128"/>
                          <a:ea typeface="Meiryo UI" panose="020B0604030504040204" pitchFamily="50" charset="-128"/>
                        </a:rPr>
                        <a:t>感染予防の支援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5158947"/>
                  </a:ext>
                </a:extLst>
              </a:tr>
              <a:tr h="249732">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dirty="0">
                          <a:latin typeface="Meiryo UI" panose="020B0604030504040204" pitchFamily="50" charset="-128"/>
                          <a:ea typeface="Meiryo UI" panose="020B0604030504040204" pitchFamily="50" charset="-128"/>
                        </a:rPr>
                        <a:t>Ⅱ-2</a:t>
                      </a:r>
                      <a:r>
                        <a:rPr kumimoji="1" lang="ja-JP" altLang="en-US" sz="1600" b="1" dirty="0">
                          <a:latin typeface="Meiryo UI" panose="020B0604030504040204" pitchFamily="50" charset="-128"/>
                          <a:ea typeface="Meiryo UI" panose="020B0604030504040204" pitchFamily="50" charset="-128"/>
                        </a:rPr>
                        <a:t>　日常的な生活の継続の支援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eiryo UI" panose="020B0604030504040204" pitchFamily="50" charset="-128"/>
                          <a:ea typeface="Meiryo UI" panose="020B0604030504040204" pitchFamily="50" charset="-128"/>
                        </a:rPr>
                        <a:t>Ⅱ-2-1 </a:t>
                      </a:r>
                      <a:r>
                        <a:rPr kumimoji="1" lang="ja-JP" altLang="en-US" sz="1600" dirty="0">
                          <a:latin typeface="Meiryo UI" panose="020B0604030504040204" pitchFamily="50" charset="-128"/>
                          <a:ea typeface="Meiryo UI" panose="020B0604030504040204" pitchFamily="50" charset="-128"/>
                        </a:rPr>
                        <a:t>生活リズムを整える支援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1492212"/>
                  </a:ext>
                </a:extLst>
              </a:tr>
              <a:tr h="249732">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eiryo UI" panose="020B0604030504040204" pitchFamily="50" charset="-128"/>
                          <a:ea typeface="Meiryo UI" panose="020B0604030504040204" pitchFamily="50" charset="-128"/>
                        </a:rPr>
                        <a:t>Ⅱ-2-2 </a:t>
                      </a:r>
                      <a:r>
                        <a:rPr kumimoji="1" lang="ja-JP" altLang="en-US" sz="1600" dirty="0">
                          <a:latin typeface="Meiryo UI" panose="020B0604030504040204" pitchFamily="50" charset="-128"/>
                          <a:ea typeface="Meiryo UI" panose="020B0604030504040204" pitchFamily="50" charset="-128"/>
                        </a:rPr>
                        <a:t>食事の支援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1580040"/>
                  </a:ext>
                </a:extLst>
              </a:tr>
              <a:tr h="249732">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eiryo UI" panose="020B0604030504040204" pitchFamily="50" charset="-128"/>
                          <a:ea typeface="Meiryo UI" panose="020B0604030504040204" pitchFamily="50" charset="-128"/>
                        </a:rPr>
                        <a:t>Ⅱ-2-3 </a:t>
                      </a:r>
                      <a:r>
                        <a:rPr kumimoji="1" lang="ja-JP" altLang="en-US" sz="1600" dirty="0">
                          <a:latin typeface="Meiryo UI" panose="020B0604030504040204" pitchFamily="50" charset="-128"/>
                          <a:ea typeface="Meiryo UI" panose="020B0604030504040204" pitchFamily="50" charset="-128"/>
                        </a:rPr>
                        <a:t>暮らしやすい環境の保持、入浴や排泄の支援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6017634"/>
                  </a:ext>
                </a:extLst>
              </a:tr>
              <a:tr h="272376">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dirty="0">
                          <a:latin typeface="Meiryo UI" panose="020B0604030504040204" pitchFamily="50" charset="-128"/>
                          <a:ea typeface="Meiryo UI" panose="020B0604030504040204" pitchFamily="50" charset="-128"/>
                        </a:rPr>
                        <a:t>Ⅱ-3</a:t>
                      </a:r>
                      <a:r>
                        <a:rPr kumimoji="1" lang="ja-JP" altLang="en-US" sz="1600" b="1" dirty="0">
                          <a:latin typeface="Meiryo UI" panose="020B0604030504040204" pitchFamily="50" charset="-128"/>
                          <a:ea typeface="Meiryo UI" panose="020B0604030504040204" pitchFamily="50" charset="-128"/>
                        </a:rPr>
                        <a:t>　家事・コミュニティでの役割の維持あるいは獲得の支援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eiryo UI" panose="020B0604030504040204" pitchFamily="50" charset="-128"/>
                          <a:ea typeface="Meiryo UI" panose="020B0604030504040204" pitchFamily="50" charset="-128"/>
                        </a:rPr>
                        <a:t>Ⅱ-3-1 </a:t>
                      </a:r>
                      <a:r>
                        <a:rPr kumimoji="1" lang="ja-JP" altLang="en-US" sz="1600" dirty="0">
                          <a:latin typeface="Meiryo UI" panose="020B0604030504040204" pitchFamily="50" charset="-128"/>
                          <a:ea typeface="Meiryo UI" panose="020B0604030504040204" pitchFamily="50" charset="-128"/>
                        </a:rPr>
                        <a:t>喜びや楽しみ、強みを引き出し高める支援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0967888"/>
                  </a:ext>
                </a:extLst>
              </a:tr>
              <a:tr h="249732">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eiryo UI" panose="020B0604030504040204" pitchFamily="50" charset="-128"/>
                          <a:ea typeface="Meiryo UI" panose="020B0604030504040204" pitchFamily="50" charset="-128"/>
                        </a:rPr>
                        <a:t>Ⅱ-3-2 </a:t>
                      </a:r>
                      <a:r>
                        <a:rPr kumimoji="1" lang="ja-JP" altLang="en-US" sz="1600" dirty="0">
                          <a:latin typeface="Meiryo UI" panose="020B0604030504040204" pitchFamily="50" charset="-128"/>
                          <a:ea typeface="Meiryo UI" panose="020B0604030504040204" pitchFamily="50" charset="-128"/>
                        </a:rPr>
                        <a:t>コミュニケーションの支援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2479748"/>
                  </a:ext>
                </a:extLst>
              </a:tr>
              <a:tr h="249732">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eiryo UI" panose="020B0604030504040204" pitchFamily="50" charset="-128"/>
                          <a:ea typeface="Meiryo UI" panose="020B0604030504040204" pitchFamily="50" charset="-128"/>
                        </a:rPr>
                        <a:t>Ⅱ-3-3 </a:t>
                      </a:r>
                      <a:r>
                        <a:rPr kumimoji="1" lang="ja-JP" altLang="en-US" sz="1600" dirty="0">
                          <a:latin typeface="Meiryo UI" panose="020B0604030504040204" pitchFamily="50" charset="-128"/>
                          <a:ea typeface="Meiryo UI" panose="020B0604030504040204" pitchFamily="50" charset="-128"/>
                        </a:rPr>
                        <a:t>家庭内での役割を整えることの支援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403826"/>
                  </a:ext>
                </a:extLst>
              </a:tr>
              <a:tr h="249732">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eiryo UI" panose="020B0604030504040204" pitchFamily="50" charset="-128"/>
                          <a:ea typeface="Meiryo UI" panose="020B0604030504040204" pitchFamily="50" charset="-128"/>
                        </a:rPr>
                        <a:t>Ⅱ-3-4 </a:t>
                      </a:r>
                      <a:r>
                        <a:rPr kumimoji="1" lang="ja-JP" altLang="en-US" sz="1600" dirty="0">
                          <a:latin typeface="Meiryo UI" panose="020B0604030504040204" pitchFamily="50" charset="-128"/>
                          <a:ea typeface="Meiryo UI" panose="020B0604030504040204" pitchFamily="50" charset="-128"/>
                        </a:rPr>
                        <a:t>コミュニティでの役割を整えることの支援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0377311"/>
                  </a:ext>
                </a:extLst>
              </a:tr>
            </a:tbl>
          </a:graphicData>
        </a:graphic>
      </p:graphicFrame>
      <p:sp>
        <p:nvSpPr>
          <p:cNvPr id="13" name="コンテンツ プレースホルダー 2">
            <a:extLst>
              <a:ext uri="{FF2B5EF4-FFF2-40B4-BE49-F238E27FC236}">
                <a16:creationId xmlns:a16="http://schemas.microsoft.com/office/drawing/2014/main" id="{FA619369-A9B5-4B17-9AB3-852E8CD579B8}"/>
              </a:ext>
            </a:extLst>
          </p:cNvPr>
          <p:cNvSpPr>
            <a:spLocks noGrp="1"/>
          </p:cNvSpPr>
          <p:nvPr>
            <p:ph idx="1"/>
          </p:nvPr>
        </p:nvSpPr>
        <p:spPr>
          <a:xfrm>
            <a:off x="285749" y="904876"/>
            <a:ext cx="9344025" cy="877742"/>
          </a:xfrm>
        </p:spPr>
        <p:txBody>
          <a:bodyPr>
            <a:noAutofit/>
          </a:bodyPr>
          <a:lstStyle/>
          <a:p>
            <a:r>
              <a:rPr lang="ja-JP" altLang="en-US" dirty="0">
                <a:cs typeface="Meiryo UI" panose="020B0604030504040204" pitchFamily="50" charset="-128"/>
              </a:rPr>
              <a:t>「</a:t>
            </a:r>
            <a:r>
              <a:rPr lang="en-US" altLang="ja-JP" b="1" dirty="0">
                <a:cs typeface="Meiryo UI" panose="020B0604030504040204" pitchFamily="50" charset="-128"/>
              </a:rPr>
              <a:t>37.</a:t>
            </a:r>
            <a:r>
              <a:rPr lang="ja-JP" altLang="en-US" b="1" dirty="0">
                <a:cs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本人にとっての活動と参加を取り巻く交流環境の整備」</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の基本方針～大項目～中項目。</a:t>
            </a:r>
            <a:endParaRPr lang="ja-JP" altLang="en-US" dirty="0">
              <a:cs typeface="Meiryo UI" panose="020B0604030504040204" pitchFamily="50" charset="-128"/>
            </a:endParaRPr>
          </a:p>
        </p:txBody>
      </p:sp>
    </p:spTree>
    <p:extLst>
      <p:ext uri="{BB962C8B-B14F-4D97-AF65-F5344CB8AC3E}">
        <p14:creationId xmlns:p14="http://schemas.microsoft.com/office/powerpoint/2010/main" val="42041194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事例の掘り下げの体験</a:t>
            </a:r>
            <a:endParaRPr kumimoji="1" lang="ja-JP" altLang="en-US" dirty="0"/>
          </a:p>
        </p:txBody>
      </p:sp>
      <p:sp>
        <p:nvSpPr>
          <p:cNvPr id="3" name="コンテンツ プレースホルダー 2"/>
          <p:cNvSpPr>
            <a:spLocks noGrp="1"/>
          </p:cNvSpPr>
          <p:nvPr>
            <p:ph idx="1"/>
          </p:nvPr>
        </p:nvSpPr>
        <p:spPr>
          <a:xfrm>
            <a:off x="285749" y="904876"/>
            <a:ext cx="9344025" cy="877742"/>
          </a:xfrm>
        </p:spPr>
        <p:txBody>
          <a:bodyPr>
            <a:noAutofit/>
          </a:bodyPr>
          <a:lstStyle/>
          <a:p>
            <a:r>
              <a:rPr lang="ja-JP" altLang="en-US" dirty="0"/>
              <a:t>基本ケア</a:t>
            </a:r>
            <a:r>
              <a:rPr lang="en-US" altLang="ja-JP" dirty="0"/>
              <a:t>37</a:t>
            </a:r>
            <a:r>
              <a:rPr lang="ja-JP" altLang="en-US" dirty="0"/>
              <a:t>の主なアセスメント項目は以下です。</a:t>
            </a:r>
            <a:endParaRPr lang="en-US" altLang="ja-JP" dirty="0"/>
          </a:p>
          <a:p>
            <a:r>
              <a:rPr lang="ja-JP" altLang="en-US" dirty="0"/>
              <a:t>お手元に項目一覧・冊子がある場合はそちらも参照してください。</a:t>
            </a:r>
          </a:p>
          <a:p>
            <a:pPr marL="0" indent="0">
              <a:buNone/>
            </a:pPr>
            <a:endParaRPr lang="en-US" altLang="ja-JP" dirty="0"/>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46</a:t>
            </a:fld>
            <a:endParaRPr kumimoji="1" lang="ja-JP" altLang="en-US" dirty="0"/>
          </a:p>
        </p:txBody>
      </p:sp>
      <p:sp>
        <p:nvSpPr>
          <p:cNvPr id="5" name="テキスト プレースホルダー 4"/>
          <p:cNvSpPr>
            <a:spLocks noGrp="1"/>
          </p:cNvSpPr>
          <p:nvPr>
            <p:ph type="body" sz="quarter" idx="14"/>
          </p:nvPr>
        </p:nvSpPr>
        <p:spPr/>
        <p:txBody>
          <a:bodyPr/>
          <a:lstStyle/>
          <a:p>
            <a:r>
              <a:rPr kumimoji="1" lang="ja-JP" altLang="en-US" dirty="0"/>
              <a:t>基本ケアの「主なアセスメント項目」</a:t>
            </a:r>
          </a:p>
        </p:txBody>
      </p:sp>
      <p:sp>
        <p:nvSpPr>
          <p:cNvPr id="10" name="テキスト ボックス 9">
            <a:extLst>
              <a:ext uri="{FF2B5EF4-FFF2-40B4-BE49-F238E27FC236}">
                <a16:creationId xmlns:a16="http://schemas.microsoft.com/office/drawing/2014/main" id="{E8E5622D-3CCA-499B-B43F-A18BB5B0A6E2}"/>
              </a:ext>
            </a:extLst>
          </p:cNvPr>
          <p:cNvSpPr txBox="1"/>
          <p:nvPr/>
        </p:nvSpPr>
        <p:spPr>
          <a:xfrm>
            <a:off x="453000" y="2079404"/>
            <a:ext cx="4500000" cy="4093428"/>
          </a:xfrm>
          <a:prstGeom prst="rect">
            <a:avLst/>
          </a:prstGeom>
          <a:noFill/>
          <a:ln>
            <a:solidFill>
              <a:schemeClr val="tx1"/>
            </a:solidFill>
          </a:ln>
        </p:spPr>
        <p:txBody>
          <a:bodyPr wrap="square" rtlCol="0">
            <a:spAutoFit/>
          </a:bodyPr>
          <a:lstStyle/>
          <a:p>
            <a:pPr marL="285750" indent="-285750">
              <a:spcAft>
                <a:spcPts val="600"/>
              </a:spcAft>
              <a:buFont typeface="Arial" panose="020B0604020202020204" pitchFamily="34" charset="0"/>
              <a:buChar char="•"/>
            </a:pPr>
            <a:r>
              <a:rPr lang="ja-JP" altLang="en-US" sz="1400" dirty="0">
                <a:solidFill>
                  <a:prstClr val="black"/>
                </a:solidFill>
                <a:latin typeface="Meiryo UI" panose="020B0604030504040204" pitchFamily="50" charset="-128"/>
                <a:ea typeface="Meiryo UI" panose="020B0604030504040204" pitchFamily="50" charset="-128"/>
              </a:rPr>
              <a:t>地域や家庭での役割に関するトラブルのエピソード</a:t>
            </a:r>
          </a:p>
          <a:p>
            <a:pPr marL="285750" indent="-285750">
              <a:spcAft>
                <a:spcPts val="600"/>
              </a:spcAft>
              <a:buFont typeface="Arial" panose="020B0604020202020204" pitchFamily="34" charset="0"/>
              <a:buChar char="•"/>
            </a:pPr>
            <a:r>
              <a:rPr lang="ja-JP" altLang="en-US" sz="1400" dirty="0">
                <a:solidFill>
                  <a:prstClr val="black"/>
                </a:solidFill>
                <a:latin typeface="Meiryo UI" panose="020B0604030504040204" pitchFamily="50" charset="-128"/>
                <a:ea typeface="Meiryo UI" panose="020B0604030504040204" pitchFamily="50" charset="-128"/>
              </a:rPr>
              <a:t>本人にとっての快・不快の状況</a:t>
            </a:r>
          </a:p>
          <a:p>
            <a:pPr marL="285750" indent="-285750">
              <a:spcAft>
                <a:spcPts val="600"/>
              </a:spcAft>
              <a:buFont typeface="Arial" panose="020B0604020202020204" pitchFamily="34" charset="0"/>
              <a:buChar char="•"/>
            </a:pPr>
            <a:r>
              <a:rPr lang="ja-JP" altLang="en-US" sz="1400" dirty="0">
                <a:solidFill>
                  <a:prstClr val="black"/>
                </a:solidFill>
                <a:latin typeface="Meiryo UI" panose="020B0604030504040204" pitchFamily="50" charset="-128"/>
                <a:ea typeface="Meiryo UI" panose="020B0604030504040204" pitchFamily="50" charset="-128"/>
              </a:rPr>
              <a:t>交流に対して本人が感じている困惑や葛藤</a:t>
            </a:r>
          </a:p>
          <a:p>
            <a:pPr marL="285750" indent="-285750">
              <a:spcAft>
                <a:spcPts val="600"/>
              </a:spcAft>
              <a:buFont typeface="Arial" panose="020B0604020202020204" pitchFamily="34" charset="0"/>
              <a:buChar char="•"/>
            </a:pPr>
            <a:r>
              <a:rPr lang="ja-JP" altLang="en-US" sz="1400" dirty="0">
                <a:solidFill>
                  <a:prstClr val="black"/>
                </a:solidFill>
                <a:latin typeface="Meiryo UI" panose="020B0604030504040204" pitchFamily="50" charset="-128"/>
                <a:ea typeface="Meiryo UI" panose="020B0604030504040204" pitchFamily="50" charset="-128"/>
              </a:rPr>
              <a:t>再転倒、再骨折に対して本人・家族等が感じている不安</a:t>
            </a:r>
          </a:p>
          <a:p>
            <a:pPr marL="285750" indent="-285750">
              <a:spcAft>
                <a:spcPts val="600"/>
              </a:spcAft>
              <a:buFont typeface="Arial" panose="020B0604020202020204" pitchFamily="34" charset="0"/>
              <a:buChar char="•"/>
            </a:pPr>
            <a:r>
              <a:rPr lang="ja-JP" altLang="en-US" sz="1400" dirty="0">
                <a:solidFill>
                  <a:prstClr val="black"/>
                </a:solidFill>
                <a:latin typeface="Meiryo UI" panose="020B0604030504040204" pitchFamily="50" charset="-128"/>
                <a:ea typeface="Meiryo UI" panose="020B0604030504040204" pitchFamily="50" charset="-128"/>
              </a:rPr>
              <a:t>家庭内での本人の役割に対する本人の認識</a:t>
            </a:r>
          </a:p>
          <a:p>
            <a:pPr marL="285750" indent="-285750">
              <a:spcAft>
                <a:spcPts val="600"/>
              </a:spcAft>
              <a:buFont typeface="Arial" panose="020B0604020202020204" pitchFamily="34" charset="0"/>
              <a:buChar char="•"/>
            </a:pPr>
            <a:r>
              <a:rPr lang="ja-JP" altLang="en-US" sz="1400" dirty="0">
                <a:solidFill>
                  <a:prstClr val="black"/>
                </a:solidFill>
                <a:latin typeface="Meiryo UI" panose="020B0604030504040204" pitchFamily="50" charset="-128"/>
                <a:ea typeface="Meiryo UI" panose="020B0604030504040204" pitchFamily="50" charset="-128"/>
              </a:rPr>
              <a:t>家庭での役割を担い続けるうえでの認知症の影響の現れ方</a:t>
            </a:r>
          </a:p>
          <a:p>
            <a:pPr marL="285750" indent="-285750">
              <a:spcAft>
                <a:spcPts val="600"/>
              </a:spcAft>
              <a:buFont typeface="Arial" panose="020B0604020202020204" pitchFamily="34" charset="0"/>
              <a:buChar char="•"/>
            </a:pPr>
            <a:r>
              <a:rPr lang="ja-JP" altLang="en-US" sz="1400" dirty="0">
                <a:solidFill>
                  <a:prstClr val="black"/>
                </a:solidFill>
                <a:latin typeface="Meiryo UI" panose="020B0604030504040204" pitchFamily="50" charset="-128"/>
                <a:ea typeface="Meiryo UI" panose="020B0604030504040204" pitchFamily="50" charset="-128"/>
              </a:rPr>
              <a:t>清潔の必要性に対する本人・家族等の理解度</a:t>
            </a:r>
          </a:p>
          <a:p>
            <a:pPr marL="285750" indent="-285750">
              <a:spcAft>
                <a:spcPts val="600"/>
              </a:spcAft>
              <a:buFont typeface="Arial" panose="020B0604020202020204" pitchFamily="34" charset="0"/>
              <a:buChar char="•"/>
            </a:pPr>
            <a:r>
              <a:rPr lang="ja-JP" altLang="en-US" sz="1400" dirty="0">
                <a:solidFill>
                  <a:prstClr val="black"/>
                </a:solidFill>
                <a:latin typeface="Meiryo UI" panose="020B0604030504040204" pitchFamily="50" charset="-128"/>
                <a:ea typeface="Meiryo UI" panose="020B0604030504040204" pitchFamily="50" charset="-128"/>
              </a:rPr>
              <a:t>疾患発症前の日常生活における家庭内での本人の役割と現在の実行状況</a:t>
            </a:r>
          </a:p>
          <a:p>
            <a:pPr marL="285750" indent="-285750">
              <a:spcAft>
                <a:spcPts val="600"/>
              </a:spcAft>
              <a:buFont typeface="Arial" panose="020B0604020202020204" pitchFamily="34" charset="0"/>
              <a:buChar char="•"/>
            </a:pPr>
            <a:r>
              <a:rPr lang="ja-JP" altLang="en-US" sz="1400" dirty="0">
                <a:solidFill>
                  <a:prstClr val="black"/>
                </a:solidFill>
                <a:latin typeface="Meiryo UI" panose="020B0604030504040204" pitchFamily="50" charset="-128"/>
                <a:ea typeface="Meiryo UI" panose="020B0604030504040204" pitchFamily="50" charset="-128"/>
              </a:rPr>
              <a:t>疾患発症後の日常生活における家庭内での本人の役割</a:t>
            </a:r>
          </a:p>
          <a:p>
            <a:pPr marL="285750" indent="-285750">
              <a:spcAft>
                <a:spcPts val="600"/>
              </a:spcAft>
              <a:buFont typeface="Arial" panose="020B0604020202020204" pitchFamily="34" charset="0"/>
              <a:buChar char="•"/>
            </a:pPr>
            <a:r>
              <a:rPr lang="ja-JP" altLang="en-US" sz="1400" dirty="0">
                <a:solidFill>
                  <a:prstClr val="black"/>
                </a:solidFill>
                <a:latin typeface="Meiryo UI" panose="020B0604030504040204" pitchFamily="50" charset="-128"/>
                <a:ea typeface="Meiryo UI" panose="020B0604030504040204" pitchFamily="50" charset="-128"/>
              </a:rPr>
              <a:t>本人の趣味・嗜好</a:t>
            </a:r>
          </a:p>
          <a:p>
            <a:pPr marL="285750" indent="-285750">
              <a:spcAft>
                <a:spcPts val="600"/>
              </a:spcAft>
              <a:buFont typeface="Arial" panose="020B0604020202020204" pitchFamily="34" charset="0"/>
              <a:buChar char="•"/>
            </a:pPr>
            <a:r>
              <a:rPr lang="en-US" altLang="ja-JP" sz="1400" dirty="0">
                <a:solidFill>
                  <a:prstClr val="black"/>
                </a:solidFill>
                <a:latin typeface="Meiryo UI" panose="020B0604030504040204" pitchFamily="50" charset="-128"/>
                <a:ea typeface="Meiryo UI" panose="020B0604030504040204" pitchFamily="50" charset="-128"/>
              </a:rPr>
              <a:t>ADL/IADL</a:t>
            </a:r>
            <a:r>
              <a:rPr lang="ja-JP" altLang="en-US" sz="1400" dirty="0">
                <a:solidFill>
                  <a:prstClr val="black"/>
                </a:solidFill>
                <a:latin typeface="Meiryo UI" panose="020B0604030504040204" pitchFamily="50" charset="-128"/>
                <a:ea typeface="Meiryo UI" panose="020B0604030504040204" pitchFamily="50" charset="-128"/>
              </a:rPr>
              <a:t>の状態（している動作、していない動作、できる動作、できない動作、できると思われる動作、それらの維持・改善の見込みなど）</a:t>
            </a:r>
          </a:p>
        </p:txBody>
      </p:sp>
      <p:sp>
        <p:nvSpPr>
          <p:cNvPr id="11" name="テキスト ボックス 10">
            <a:extLst>
              <a:ext uri="{FF2B5EF4-FFF2-40B4-BE49-F238E27FC236}">
                <a16:creationId xmlns:a16="http://schemas.microsoft.com/office/drawing/2014/main" id="{04769288-86EB-4BC1-BE39-F5738131E8B3}"/>
              </a:ext>
            </a:extLst>
          </p:cNvPr>
          <p:cNvSpPr txBox="1"/>
          <p:nvPr/>
        </p:nvSpPr>
        <p:spPr>
          <a:xfrm>
            <a:off x="5100515" y="2084978"/>
            <a:ext cx="4500000" cy="3647152"/>
          </a:xfrm>
          <a:prstGeom prst="rect">
            <a:avLst/>
          </a:prstGeom>
          <a:noFill/>
          <a:ln>
            <a:solidFill>
              <a:schemeClr val="tx1"/>
            </a:solidFill>
          </a:ln>
        </p:spPr>
        <p:txBody>
          <a:bodyPr wrap="square" rtlCol="0">
            <a:spAutoFit/>
          </a:bodyPr>
          <a:lstStyle/>
          <a:p>
            <a:pPr marL="285750" indent="-285750">
              <a:spcAft>
                <a:spcPts val="600"/>
              </a:spcAft>
              <a:buFont typeface="Arial" panose="020B0604020202020204" pitchFamily="34" charset="0"/>
              <a:buChar char="•"/>
            </a:pPr>
            <a:r>
              <a:rPr lang="ja-JP" altLang="en-US" sz="1400" dirty="0">
                <a:solidFill>
                  <a:prstClr val="black"/>
                </a:solidFill>
                <a:latin typeface="Meiryo UI" panose="020B0604030504040204" pitchFamily="50" charset="-128"/>
                <a:ea typeface="Meiryo UI" panose="020B0604030504040204" pitchFamily="50" charset="-128"/>
              </a:rPr>
              <a:t>活動と参加に関わる各行為の状況</a:t>
            </a:r>
          </a:p>
          <a:p>
            <a:pPr marL="285750" indent="-285750">
              <a:spcAft>
                <a:spcPts val="600"/>
              </a:spcAft>
              <a:buFont typeface="Arial" panose="020B0604020202020204" pitchFamily="34" charset="0"/>
              <a:buChar char="•"/>
            </a:pPr>
            <a:r>
              <a:rPr lang="ja-JP" altLang="en-US" sz="1400" dirty="0">
                <a:solidFill>
                  <a:prstClr val="black"/>
                </a:solidFill>
                <a:latin typeface="Meiryo UI" panose="020B0604030504040204" pitchFamily="50" charset="-128"/>
                <a:ea typeface="Meiryo UI" panose="020B0604030504040204" pitchFamily="50" charset="-128"/>
              </a:rPr>
              <a:t>本人の残存能力とリハビリテーションによる回復の予測</a:t>
            </a:r>
          </a:p>
          <a:p>
            <a:pPr marL="285750" indent="-285750">
              <a:spcAft>
                <a:spcPts val="600"/>
              </a:spcAft>
              <a:buFont typeface="Arial" panose="020B0604020202020204" pitchFamily="34" charset="0"/>
              <a:buChar char="•"/>
            </a:pPr>
            <a:r>
              <a:rPr lang="ja-JP" altLang="en-US" sz="1400" dirty="0">
                <a:solidFill>
                  <a:prstClr val="black"/>
                </a:solidFill>
                <a:latin typeface="Meiryo UI" panose="020B0604030504040204" pitchFamily="50" charset="-128"/>
                <a:ea typeface="Meiryo UI" panose="020B0604030504040204" pitchFamily="50" charset="-128"/>
              </a:rPr>
              <a:t>リハビリテーションの実施状況（機能訓練だけでなく生活行為を高める取り組みを含む）</a:t>
            </a:r>
          </a:p>
          <a:p>
            <a:pPr marL="285750" indent="-285750">
              <a:spcAft>
                <a:spcPts val="600"/>
              </a:spcAft>
              <a:buFont typeface="Arial" panose="020B0604020202020204" pitchFamily="34" charset="0"/>
              <a:buChar char="•"/>
            </a:pPr>
            <a:r>
              <a:rPr lang="ja-JP" altLang="en-US" sz="1400" dirty="0">
                <a:solidFill>
                  <a:prstClr val="black"/>
                </a:solidFill>
                <a:latin typeface="Meiryo UI" panose="020B0604030504040204" pitchFamily="50" charset="-128"/>
                <a:ea typeface="Meiryo UI" panose="020B0604030504040204" pitchFamily="50" charset="-128"/>
              </a:rPr>
              <a:t>着替え、整容、口腔ケア、入浴等の行為に関するリハビリテーションや支援の実施状況</a:t>
            </a:r>
          </a:p>
          <a:p>
            <a:pPr marL="285750" indent="-285750">
              <a:spcAft>
                <a:spcPts val="600"/>
              </a:spcAft>
              <a:buFont typeface="Arial" panose="020B0604020202020204" pitchFamily="34" charset="0"/>
              <a:buChar char="•"/>
            </a:pPr>
            <a:r>
              <a:rPr lang="ja-JP" altLang="en-US" sz="1400" dirty="0">
                <a:solidFill>
                  <a:prstClr val="black"/>
                </a:solidFill>
                <a:latin typeface="Meiryo UI" panose="020B0604030504040204" pitchFamily="50" charset="-128"/>
                <a:ea typeface="Meiryo UI" panose="020B0604030504040204" pitchFamily="50" charset="-128"/>
              </a:rPr>
              <a:t>本人の健康状態や生活状況を把握する体制（家族等との連携の体制）</a:t>
            </a:r>
          </a:p>
          <a:p>
            <a:pPr marL="285750" indent="-285750">
              <a:spcAft>
                <a:spcPts val="600"/>
              </a:spcAft>
              <a:buFont typeface="Arial" panose="020B0604020202020204" pitchFamily="34" charset="0"/>
              <a:buChar char="•"/>
            </a:pPr>
            <a:r>
              <a:rPr lang="ja-JP" altLang="en-US" sz="1400" dirty="0">
                <a:solidFill>
                  <a:prstClr val="black"/>
                </a:solidFill>
                <a:latin typeface="Meiryo UI" panose="020B0604030504040204" pitchFamily="50" charset="-128"/>
                <a:ea typeface="Meiryo UI" panose="020B0604030504040204" pitchFamily="50" charset="-128"/>
              </a:rPr>
              <a:t>日常的な清潔の状況の把握及び支援の体制（本人を含む状況の把握体制、支援の必要性、支援者は誰かなど）</a:t>
            </a:r>
          </a:p>
          <a:p>
            <a:pPr marL="285750" indent="-285750">
              <a:spcAft>
                <a:spcPts val="600"/>
              </a:spcAft>
              <a:buFont typeface="Arial" panose="020B0604020202020204" pitchFamily="34" charset="0"/>
              <a:buChar char="•"/>
            </a:pPr>
            <a:r>
              <a:rPr lang="ja-JP" altLang="en-US" sz="1400" dirty="0">
                <a:solidFill>
                  <a:prstClr val="black"/>
                </a:solidFill>
                <a:latin typeface="Meiryo UI" panose="020B0604030504040204" pitchFamily="50" charset="-128"/>
                <a:ea typeface="Meiryo UI" panose="020B0604030504040204" pitchFamily="50" charset="-128"/>
              </a:rPr>
              <a:t>役割を担うことに対する家族等や支援者等による支援の状況</a:t>
            </a:r>
          </a:p>
          <a:p>
            <a:pPr marL="285750" indent="-285750">
              <a:spcAft>
                <a:spcPts val="600"/>
              </a:spcAft>
              <a:buFont typeface="Arial" panose="020B0604020202020204" pitchFamily="34" charset="0"/>
              <a:buChar char="•"/>
            </a:pPr>
            <a:r>
              <a:rPr lang="ja-JP" altLang="en-US" sz="1400" dirty="0">
                <a:solidFill>
                  <a:prstClr val="black"/>
                </a:solidFill>
                <a:latin typeface="Meiryo UI" panose="020B0604030504040204" pitchFamily="50" charset="-128"/>
                <a:ea typeface="Meiryo UI" panose="020B0604030504040204" pitchFamily="50" charset="-128"/>
              </a:rPr>
              <a:t>本人の役割の実現を支えているインフォーマルサポート</a:t>
            </a:r>
            <a:endParaRPr lang="en-US" altLang="ja-JP" sz="14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352640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事例の掘り下げの体験</a:t>
            </a:r>
            <a:endParaRPr kumimoji="1" lang="ja-JP" altLang="en-US" dirty="0"/>
          </a:p>
        </p:txBody>
      </p:sp>
      <p:sp>
        <p:nvSpPr>
          <p:cNvPr id="3" name="コンテンツ プレースホルダー 2"/>
          <p:cNvSpPr>
            <a:spLocks noGrp="1"/>
          </p:cNvSpPr>
          <p:nvPr>
            <p:ph idx="1"/>
          </p:nvPr>
        </p:nvSpPr>
        <p:spPr>
          <a:xfrm>
            <a:off x="285749" y="904876"/>
            <a:ext cx="9344025" cy="877742"/>
          </a:xfrm>
        </p:spPr>
        <p:txBody>
          <a:bodyPr>
            <a:noAutofit/>
          </a:bodyPr>
          <a:lstStyle/>
          <a:p>
            <a:r>
              <a:rPr lang="ja-JP" altLang="en-US" dirty="0"/>
              <a:t>基本ケア</a:t>
            </a:r>
            <a:r>
              <a:rPr lang="en-US" altLang="ja-JP" dirty="0"/>
              <a:t>37</a:t>
            </a:r>
            <a:r>
              <a:rPr lang="ja-JP" altLang="en-US" dirty="0"/>
              <a:t>のアセスメント項目のうち、どの項目を見ていくかを決めましょう。</a:t>
            </a:r>
            <a:endParaRPr lang="en-US" altLang="ja-JP" dirty="0"/>
          </a:p>
          <a:p>
            <a:r>
              <a:rPr lang="ja-JP" altLang="en-US" dirty="0"/>
              <a:t>その項目について、誰に、どのような表現で聞くのか、「</a:t>
            </a:r>
            <a:r>
              <a:rPr lang="ja-JP" altLang="en-US" dirty="0">
                <a:highlight>
                  <a:srgbClr val="FBE5D6"/>
                </a:highlight>
              </a:rPr>
              <a:t>△△に</a:t>
            </a:r>
            <a:r>
              <a:rPr lang="ja-JP" altLang="en-US" dirty="0"/>
              <a:t>ついて</a:t>
            </a:r>
            <a:r>
              <a:rPr lang="ja-JP" altLang="en-US" dirty="0">
                <a:highlight>
                  <a:srgbClr val="D3DEF1"/>
                </a:highlight>
              </a:rPr>
              <a:t>○○</a:t>
            </a:r>
            <a:r>
              <a:rPr lang="ja-JP" altLang="en-US" dirty="0"/>
              <a:t>に</a:t>
            </a:r>
            <a:r>
              <a:rPr lang="ja-JP" altLang="en-US" dirty="0">
                <a:highlight>
                  <a:srgbClr val="DFEFD5"/>
                </a:highlight>
              </a:rPr>
              <a:t>「～～～」</a:t>
            </a:r>
            <a:r>
              <a:rPr lang="ja-JP" altLang="en-US" dirty="0"/>
              <a:t>と聞きます」の形で考えましょう。また、その質問をする理由もまとめましょう。</a:t>
            </a:r>
            <a:endParaRPr lang="en-US" altLang="ja-JP" dirty="0"/>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47</a:t>
            </a:fld>
            <a:endParaRPr kumimoji="1" lang="ja-JP" altLang="en-US" dirty="0"/>
          </a:p>
        </p:txBody>
      </p:sp>
      <p:sp>
        <p:nvSpPr>
          <p:cNvPr id="5" name="テキスト プレースホルダー 4"/>
          <p:cNvSpPr>
            <a:spLocks noGrp="1"/>
          </p:cNvSpPr>
          <p:nvPr>
            <p:ph type="body" sz="quarter" idx="14"/>
          </p:nvPr>
        </p:nvSpPr>
        <p:spPr/>
        <p:txBody>
          <a:bodyPr/>
          <a:lstStyle/>
          <a:p>
            <a:r>
              <a:rPr kumimoji="1" lang="ja-JP" altLang="en-US" dirty="0"/>
              <a:t>個人ワーク</a:t>
            </a:r>
          </a:p>
        </p:txBody>
      </p:sp>
      <p:grpSp>
        <p:nvGrpSpPr>
          <p:cNvPr id="22" name="グループ化 21">
            <a:extLst>
              <a:ext uri="{FF2B5EF4-FFF2-40B4-BE49-F238E27FC236}">
                <a16:creationId xmlns:a16="http://schemas.microsoft.com/office/drawing/2014/main" id="{A4B983CC-1EE5-4C1F-A463-23827C08900E}"/>
              </a:ext>
            </a:extLst>
          </p:cNvPr>
          <p:cNvGrpSpPr/>
          <p:nvPr/>
        </p:nvGrpSpPr>
        <p:grpSpPr>
          <a:xfrm>
            <a:off x="7829774" y="435065"/>
            <a:ext cx="1800000" cy="922020"/>
            <a:chOff x="7981953" y="904876"/>
            <a:chExt cx="1800000" cy="922020"/>
          </a:xfrm>
        </p:grpSpPr>
        <p:sp>
          <p:nvSpPr>
            <p:cNvPr id="30" name="正方形/長方形 29">
              <a:extLst>
                <a:ext uri="{FF2B5EF4-FFF2-40B4-BE49-F238E27FC236}">
                  <a16:creationId xmlns:a16="http://schemas.microsoft.com/office/drawing/2014/main" id="{2093DC5D-5FC1-4791-BEF1-DCC241325EF3}"/>
                </a:ext>
              </a:extLst>
            </p:cNvPr>
            <p:cNvSpPr/>
            <p:nvPr/>
          </p:nvSpPr>
          <p:spPr>
            <a:xfrm>
              <a:off x="7981953" y="904876"/>
              <a:ext cx="1800000" cy="922020"/>
            </a:xfrm>
            <a:prstGeom prst="rect">
              <a:avLst/>
            </a:prstGeom>
            <a:solidFill>
              <a:srgbClr val="652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b="1" dirty="0">
                  <a:solidFill>
                    <a:schemeClr val="bg1"/>
                  </a:solidFill>
                  <a:latin typeface="Meiryo UI" panose="020B0604030504040204" pitchFamily="50" charset="-128"/>
                  <a:ea typeface="Meiryo UI" panose="020B0604030504040204" pitchFamily="50" charset="-128"/>
                </a:rPr>
                <a:t>個人ワーク</a:t>
              </a:r>
              <a:endParaRPr kumimoji="1" lang="en-US" altLang="ja-JP" b="1" dirty="0">
                <a:solidFill>
                  <a:schemeClr val="bg1"/>
                </a:solidFill>
                <a:latin typeface="Meiryo UI" panose="020B0604030504040204" pitchFamily="50" charset="-128"/>
                <a:ea typeface="Meiryo UI" panose="020B0604030504040204" pitchFamily="50" charset="-128"/>
              </a:endParaRPr>
            </a:p>
          </p:txBody>
        </p:sp>
        <p:pic>
          <p:nvPicPr>
            <p:cNvPr id="31" name="Picture 4" descr="「時計　イラスト」の画像検索結果">
              <a:extLst>
                <a:ext uri="{FF2B5EF4-FFF2-40B4-BE49-F238E27FC236}">
                  <a16:creationId xmlns:a16="http://schemas.microsoft.com/office/drawing/2014/main" id="{FA8DA2D0-0E3E-4E20-A0F0-7F8E01D142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329408" y="1342736"/>
              <a:ext cx="402078" cy="360000"/>
            </a:xfrm>
            <a:prstGeom prst="rect">
              <a:avLst/>
            </a:prstGeom>
            <a:effectLst/>
          </p:spPr>
          <p:style>
            <a:lnRef idx="0">
              <a:schemeClr val="accent2"/>
            </a:lnRef>
            <a:fillRef idx="3">
              <a:schemeClr val="accent2"/>
            </a:fillRef>
            <a:effectRef idx="3">
              <a:schemeClr val="accent2"/>
            </a:effectRef>
            <a:fontRef idx="minor">
              <a:schemeClr val="lt1"/>
            </a:fontRef>
          </p:style>
        </p:pic>
        <p:sp>
          <p:nvSpPr>
            <p:cNvPr id="32" name="正方形/長方形 31">
              <a:extLst>
                <a:ext uri="{FF2B5EF4-FFF2-40B4-BE49-F238E27FC236}">
                  <a16:creationId xmlns:a16="http://schemas.microsoft.com/office/drawing/2014/main" id="{8A8A187C-8067-4567-817E-3891FA843396}"/>
                </a:ext>
              </a:extLst>
            </p:cNvPr>
            <p:cNvSpPr/>
            <p:nvPr/>
          </p:nvSpPr>
          <p:spPr>
            <a:xfrm>
              <a:off x="8817342" y="1342736"/>
              <a:ext cx="655402" cy="360000"/>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分</a:t>
              </a:r>
              <a:endParaRPr kumimoji="1" lang="en-US" altLang="ja-JP" sz="1400" dirty="0">
                <a:latin typeface="Meiryo UI" panose="020B0604030504040204" pitchFamily="50" charset="-128"/>
                <a:ea typeface="Meiryo UI" panose="020B0604030504040204" pitchFamily="50" charset="-128"/>
              </a:endParaRPr>
            </a:p>
          </p:txBody>
        </p:sp>
      </p:grpSp>
      <p:sp>
        <p:nvSpPr>
          <p:cNvPr id="33" name="テキスト ボックス 32">
            <a:extLst>
              <a:ext uri="{FF2B5EF4-FFF2-40B4-BE49-F238E27FC236}">
                <a16:creationId xmlns:a16="http://schemas.microsoft.com/office/drawing/2014/main" id="{FAFAC6A5-E2E0-4DC5-8EFC-0D4622DA3ACA}"/>
              </a:ext>
            </a:extLst>
          </p:cNvPr>
          <p:cNvSpPr txBox="1"/>
          <p:nvPr/>
        </p:nvSpPr>
        <p:spPr>
          <a:xfrm>
            <a:off x="1701309" y="2754848"/>
            <a:ext cx="4630617" cy="369332"/>
          </a:xfrm>
          <a:prstGeom prst="rect">
            <a:avLst/>
          </a:prstGeom>
          <a:solidFill>
            <a:srgbClr val="FBE5D6"/>
          </a:solidFill>
        </p:spPr>
        <p:txBody>
          <a:bodyPr wrap="square" rtlCol="0">
            <a:spAutoFit/>
          </a:bodyPr>
          <a:lstStyle/>
          <a:p>
            <a:pPr>
              <a:spcAft>
                <a:spcPts val="600"/>
              </a:spcAft>
            </a:pPr>
            <a:r>
              <a:rPr lang="ja-JP" altLang="en-US" b="1" dirty="0">
                <a:solidFill>
                  <a:prstClr val="black"/>
                </a:solidFill>
                <a:latin typeface="Meiryo UI" panose="020B0604030504040204" pitchFamily="50" charset="-128"/>
                <a:ea typeface="Meiryo UI" panose="020B0604030504040204" pitchFamily="50" charset="-128"/>
              </a:rPr>
              <a:t>清潔の必要性に対する本人・家族等の理解度</a:t>
            </a:r>
          </a:p>
        </p:txBody>
      </p:sp>
      <p:sp>
        <p:nvSpPr>
          <p:cNvPr id="34" name="テキスト ボックス 33">
            <a:extLst>
              <a:ext uri="{FF2B5EF4-FFF2-40B4-BE49-F238E27FC236}">
                <a16:creationId xmlns:a16="http://schemas.microsoft.com/office/drawing/2014/main" id="{8F34C97B-7400-478E-B69F-7CEC03625305}"/>
              </a:ext>
            </a:extLst>
          </p:cNvPr>
          <p:cNvSpPr txBox="1"/>
          <p:nvPr/>
        </p:nvSpPr>
        <p:spPr>
          <a:xfrm>
            <a:off x="435218" y="2727776"/>
            <a:ext cx="934917" cy="408623"/>
          </a:xfrm>
          <a:prstGeom prst="roundRect">
            <a:avLst/>
          </a:prstGeom>
          <a:solidFill>
            <a:srgbClr val="F68A54"/>
          </a:solidFill>
          <a:ln>
            <a:solidFill>
              <a:srgbClr val="F48573"/>
            </a:solidFill>
          </a:ln>
        </p:spPr>
        <p:txBody>
          <a:bodyPr wrap="square" rtlCol="0">
            <a:spAutoFit/>
          </a:bodyPr>
          <a:lstStyle/>
          <a:p>
            <a:pPr algn="ctr"/>
            <a:r>
              <a:rPr lang="ja-JP" altLang="en-US" b="1" dirty="0">
                <a:solidFill>
                  <a:schemeClr val="bg1"/>
                </a:solidFill>
                <a:latin typeface="Meiryo UI" panose="020B0604030504040204" pitchFamily="50" charset="-128"/>
                <a:ea typeface="Meiryo UI" panose="020B0604030504040204" pitchFamily="50" charset="-128"/>
              </a:rPr>
              <a:t>例</a:t>
            </a:r>
            <a:r>
              <a:rPr lang="en-US" altLang="ja-JP" b="1" dirty="0">
                <a:solidFill>
                  <a:schemeClr val="bg1"/>
                </a:solidFill>
                <a:latin typeface="Meiryo UI" panose="020B0604030504040204" pitchFamily="50" charset="-128"/>
                <a:ea typeface="Meiryo UI" panose="020B0604030504040204" pitchFamily="50" charset="-128"/>
              </a:rPr>
              <a:t>1</a:t>
            </a:r>
            <a:endParaRPr lang="ja-JP" altLang="en-US" b="1" dirty="0">
              <a:solidFill>
                <a:schemeClr val="bg1"/>
              </a:solidFill>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C2714F78-7933-4E86-BC8B-8FAACA03D1D9}"/>
              </a:ext>
            </a:extLst>
          </p:cNvPr>
          <p:cNvSpPr txBox="1"/>
          <p:nvPr/>
        </p:nvSpPr>
        <p:spPr>
          <a:xfrm>
            <a:off x="6331926" y="2754848"/>
            <a:ext cx="1449266" cy="369332"/>
          </a:xfrm>
          <a:prstGeom prst="rect">
            <a:avLst/>
          </a:prstGeom>
          <a:noFill/>
        </p:spPr>
        <p:txBody>
          <a:bodyPr wrap="square" rtlCol="0">
            <a:spAutoFit/>
          </a:bodyPr>
          <a:lstStyle/>
          <a:p>
            <a:pPr>
              <a:spcAft>
                <a:spcPts val="600"/>
              </a:spcAft>
            </a:pPr>
            <a:r>
              <a:rPr lang="ja-JP" altLang="en-US" dirty="0">
                <a:solidFill>
                  <a:prstClr val="black"/>
                </a:solidFill>
                <a:latin typeface="Meiryo UI" panose="020B0604030504040204" pitchFamily="50" charset="-128"/>
                <a:ea typeface="Meiryo UI" panose="020B0604030504040204" pitchFamily="50" charset="-128"/>
              </a:rPr>
              <a:t>について</a:t>
            </a:r>
          </a:p>
        </p:txBody>
      </p:sp>
      <p:sp>
        <p:nvSpPr>
          <p:cNvPr id="36" name="テキスト ボックス 35">
            <a:extLst>
              <a:ext uri="{FF2B5EF4-FFF2-40B4-BE49-F238E27FC236}">
                <a16:creationId xmlns:a16="http://schemas.microsoft.com/office/drawing/2014/main" id="{CE0A5F48-3065-4BB8-A6FA-E5B55C021173}"/>
              </a:ext>
            </a:extLst>
          </p:cNvPr>
          <p:cNvSpPr txBox="1"/>
          <p:nvPr/>
        </p:nvSpPr>
        <p:spPr>
          <a:xfrm>
            <a:off x="7197966" y="2754848"/>
            <a:ext cx="641838" cy="369332"/>
          </a:xfrm>
          <a:prstGeom prst="rect">
            <a:avLst/>
          </a:prstGeom>
          <a:solidFill>
            <a:srgbClr val="D3DEF1"/>
          </a:solidFill>
        </p:spPr>
        <p:txBody>
          <a:bodyPr wrap="square" rtlCol="0">
            <a:spAutoFit/>
          </a:bodyPr>
          <a:lstStyle/>
          <a:p>
            <a:pPr>
              <a:spcAft>
                <a:spcPts val="600"/>
              </a:spcAft>
            </a:pPr>
            <a:r>
              <a:rPr lang="ja-JP" altLang="en-US" b="1" dirty="0">
                <a:solidFill>
                  <a:prstClr val="black"/>
                </a:solidFill>
                <a:latin typeface="Meiryo UI" panose="020B0604030504040204" pitchFamily="50" charset="-128"/>
                <a:ea typeface="Meiryo UI" panose="020B0604030504040204" pitchFamily="50" charset="-128"/>
              </a:rPr>
              <a:t>本人</a:t>
            </a:r>
          </a:p>
        </p:txBody>
      </p:sp>
      <p:sp>
        <p:nvSpPr>
          <p:cNvPr id="37" name="テキスト ボックス 36">
            <a:extLst>
              <a:ext uri="{FF2B5EF4-FFF2-40B4-BE49-F238E27FC236}">
                <a16:creationId xmlns:a16="http://schemas.microsoft.com/office/drawing/2014/main" id="{3588226F-50D9-4307-9963-13629C70238A}"/>
              </a:ext>
            </a:extLst>
          </p:cNvPr>
          <p:cNvSpPr txBox="1"/>
          <p:nvPr/>
        </p:nvSpPr>
        <p:spPr>
          <a:xfrm>
            <a:off x="7839956" y="2756835"/>
            <a:ext cx="474785" cy="369332"/>
          </a:xfrm>
          <a:prstGeom prst="rect">
            <a:avLst/>
          </a:prstGeom>
          <a:noFill/>
        </p:spPr>
        <p:txBody>
          <a:bodyPr wrap="square" rtlCol="0">
            <a:spAutoFit/>
          </a:bodyPr>
          <a:lstStyle/>
          <a:p>
            <a:pPr>
              <a:spcAft>
                <a:spcPts val="600"/>
              </a:spcAft>
            </a:pPr>
            <a:r>
              <a:rPr lang="ja-JP" altLang="en-US" dirty="0">
                <a:solidFill>
                  <a:prstClr val="black"/>
                </a:solidFill>
                <a:latin typeface="Meiryo UI" panose="020B0604030504040204" pitchFamily="50" charset="-128"/>
                <a:ea typeface="Meiryo UI" panose="020B0604030504040204" pitchFamily="50" charset="-128"/>
              </a:rPr>
              <a:t>に</a:t>
            </a:r>
          </a:p>
        </p:txBody>
      </p:sp>
      <p:sp>
        <p:nvSpPr>
          <p:cNvPr id="38" name="テキスト ボックス 37">
            <a:extLst>
              <a:ext uri="{FF2B5EF4-FFF2-40B4-BE49-F238E27FC236}">
                <a16:creationId xmlns:a16="http://schemas.microsoft.com/office/drawing/2014/main" id="{018B609A-A42B-4911-BD10-A21CA469FCE7}"/>
              </a:ext>
            </a:extLst>
          </p:cNvPr>
          <p:cNvSpPr txBox="1"/>
          <p:nvPr/>
        </p:nvSpPr>
        <p:spPr>
          <a:xfrm>
            <a:off x="1701308" y="3214955"/>
            <a:ext cx="6079883" cy="369332"/>
          </a:xfrm>
          <a:prstGeom prst="rect">
            <a:avLst/>
          </a:prstGeom>
          <a:solidFill>
            <a:srgbClr val="DFEFD5"/>
          </a:solidFill>
        </p:spPr>
        <p:txBody>
          <a:bodyPr wrap="square" rtlCol="0">
            <a:spAutoFit/>
          </a:bodyPr>
          <a:lstStyle/>
          <a:p>
            <a:pPr>
              <a:spcAft>
                <a:spcPts val="600"/>
              </a:spcAft>
            </a:pPr>
            <a:r>
              <a:rPr lang="ja-JP" altLang="en-US" b="1" dirty="0">
                <a:solidFill>
                  <a:prstClr val="black"/>
                </a:solidFill>
                <a:latin typeface="Meiryo UI" panose="020B0604030504040204" pitchFamily="50" charset="-128"/>
                <a:ea typeface="Meiryo UI" panose="020B0604030504040204" pitchFamily="50" charset="-128"/>
              </a:rPr>
              <a:t>「お風呂は何回くらい入っていますか」「どのように入っていますか」</a:t>
            </a:r>
            <a:endParaRPr lang="en-US" altLang="ja-JP" b="1" dirty="0">
              <a:solidFill>
                <a:prstClr val="black"/>
              </a:solidFill>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26AA980D-7AE0-46FD-A1C9-BA0D465491E7}"/>
              </a:ext>
            </a:extLst>
          </p:cNvPr>
          <p:cNvSpPr txBox="1"/>
          <p:nvPr/>
        </p:nvSpPr>
        <p:spPr>
          <a:xfrm>
            <a:off x="7763607" y="3214955"/>
            <a:ext cx="1354015" cy="369332"/>
          </a:xfrm>
          <a:prstGeom prst="rect">
            <a:avLst/>
          </a:prstGeom>
          <a:noFill/>
        </p:spPr>
        <p:txBody>
          <a:bodyPr wrap="square" rtlCol="0">
            <a:spAutoFit/>
          </a:bodyPr>
          <a:lstStyle/>
          <a:p>
            <a:pPr>
              <a:spcAft>
                <a:spcPts val="600"/>
              </a:spcAft>
            </a:pPr>
            <a:r>
              <a:rPr lang="ja-JP" altLang="en-US" dirty="0">
                <a:solidFill>
                  <a:prstClr val="black"/>
                </a:solidFill>
                <a:latin typeface="Meiryo UI" panose="020B0604030504040204" pitchFamily="50" charset="-128"/>
                <a:ea typeface="Meiryo UI" panose="020B0604030504040204" pitchFamily="50" charset="-128"/>
              </a:rPr>
              <a:t>と聞きます。</a:t>
            </a:r>
            <a:endParaRPr lang="en-US" altLang="ja-JP" dirty="0">
              <a:solidFill>
                <a:prstClr val="black"/>
              </a:solidFill>
              <a:latin typeface="Meiryo UI" panose="020B0604030504040204" pitchFamily="50" charset="-128"/>
              <a:ea typeface="Meiryo UI" panose="020B0604030504040204" pitchFamily="50" charset="-128"/>
            </a:endParaRPr>
          </a:p>
        </p:txBody>
      </p:sp>
      <p:sp>
        <p:nvSpPr>
          <p:cNvPr id="40" name="テキスト ボックス 39">
            <a:extLst>
              <a:ext uri="{FF2B5EF4-FFF2-40B4-BE49-F238E27FC236}">
                <a16:creationId xmlns:a16="http://schemas.microsoft.com/office/drawing/2014/main" id="{83C25FF1-6F73-4FAC-AD4C-963906A47EE8}"/>
              </a:ext>
            </a:extLst>
          </p:cNvPr>
          <p:cNvSpPr txBox="1"/>
          <p:nvPr/>
        </p:nvSpPr>
        <p:spPr>
          <a:xfrm>
            <a:off x="1672734" y="4494367"/>
            <a:ext cx="5218236" cy="369332"/>
          </a:xfrm>
          <a:prstGeom prst="rect">
            <a:avLst/>
          </a:prstGeom>
          <a:solidFill>
            <a:srgbClr val="FBE5D6"/>
          </a:solidFill>
        </p:spPr>
        <p:txBody>
          <a:bodyPr wrap="square" rtlCol="0">
            <a:spAutoFit/>
          </a:bodyPr>
          <a:lstStyle/>
          <a:p>
            <a:pPr>
              <a:spcAft>
                <a:spcPts val="600"/>
              </a:spcAft>
            </a:pPr>
            <a:r>
              <a:rPr lang="ja-JP" altLang="en-US" b="1" dirty="0">
                <a:solidFill>
                  <a:prstClr val="black"/>
                </a:solidFill>
                <a:latin typeface="Meiryo UI" panose="020B0604030504040204" pitchFamily="50" charset="-128"/>
                <a:ea typeface="Meiryo UI" panose="020B0604030504040204" pitchFamily="50" charset="-128"/>
              </a:rPr>
              <a:t>本人の残存能力とリハビリテーションによる回復の予測</a:t>
            </a:r>
          </a:p>
        </p:txBody>
      </p:sp>
      <p:sp>
        <p:nvSpPr>
          <p:cNvPr id="41" name="テキスト ボックス 40">
            <a:extLst>
              <a:ext uri="{FF2B5EF4-FFF2-40B4-BE49-F238E27FC236}">
                <a16:creationId xmlns:a16="http://schemas.microsoft.com/office/drawing/2014/main" id="{7C346222-222E-44A5-B6B1-34D8F8790CD0}"/>
              </a:ext>
            </a:extLst>
          </p:cNvPr>
          <p:cNvSpPr txBox="1"/>
          <p:nvPr/>
        </p:nvSpPr>
        <p:spPr>
          <a:xfrm>
            <a:off x="435218" y="4473297"/>
            <a:ext cx="934917" cy="408623"/>
          </a:xfrm>
          <a:prstGeom prst="roundRect">
            <a:avLst/>
          </a:prstGeom>
          <a:solidFill>
            <a:srgbClr val="F68A54"/>
          </a:solidFill>
          <a:ln>
            <a:solidFill>
              <a:srgbClr val="F48573"/>
            </a:solidFill>
          </a:ln>
        </p:spPr>
        <p:txBody>
          <a:bodyPr wrap="square" rtlCol="0">
            <a:spAutoFit/>
          </a:bodyPr>
          <a:lstStyle/>
          <a:p>
            <a:pPr algn="ctr"/>
            <a:r>
              <a:rPr lang="ja-JP" altLang="en-US" b="1" dirty="0">
                <a:solidFill>
                  <a:schemeClr val="bg1"/>
                </a:solidFill>
                <a:latin typeface="Meiryo UI" panose="020B0604030504040204" pitchFamily="50" charset="-128"/>
                <a:ea typeface="Meiryo UI" panose="020B0604030504040204" pitchFamily="50" charset="-128"/>
              </a:rPr>
              <a:t>例</a:t>
            </a:r>
            <a:r>
              <a:rPr lang="en-US" altLang="ja-JP" b="1" dirty="0">
                <a:solidFill>
                  <a:schemeClr val="bg1"/>
                </a:solidFill>
                <a:latin typeface="Meiryo UI" panose="020B0604030504040204" pitchFamily="50" charset="-128"/>
                <a:ea typeface="Meiryo UI" panose="020B0604030504040204" pitchFamily="50" charset="-128"/>
              </a:rPr>
              <a:t>2</a:t>
            </a:r>
            <a:endParaRPr lang="ja-JP" altLang="en-US" b="1" dirty="0">
              <a:solidFill>
                <a:schemeClr val="bg1"/>
              </a:solidFill>
              <a:latin typeface="Meiryo UI" panose="020B0604030504040204" pitchFamily="50" charset="-128"/>
              <a:ea typeface="Meiryo UI" panose="020B0604030504040204" pitchFamily="50" charset="-128"/>
            </a:endParaRPr>
          </a:p>
        </p:txBody>
      </p:sp>
      <p:sp>
        <p:nvSpPr>
          <p:cNvPr id="42" name="テキスト ボックス 41">
            <a:extLst>
              <a:ext uri="{FF2B5EF4-FFF2-40B4-BE49-F238E27FC236}">
                <a16:creationId xmlns:a16="http://schemas.microsoft.com/office/drawing/2014/main" id="{3102C368-3335-4CFC-9AE4-2DA7A343681D}"/>
              </a:ext>
            </a:extLst>
          </p:cNvPr>
          <p:cNvSpPr txBox="1"/>
          <p:nvPr/>
        </p:nvSpPr>
        <p:spPr>
          <a:xfrm>
            <a:off x="6863859" y="4494367"/>
            <a:ext cx="934917" cy="369332"/>
          </a:xfrm>
          <a:prstGeom prst="rect">
            <a:avLst/>
          </a:prstGeom>
          <a:noFill/>
        </p:spPr>
        <p:txBody>
          <a:bodyPr wrap="square" rtlCol="0">
            <a:spAutoFit/>
          </a:bodyPr>
          <a:lstStyle/>
          <a:p>
            <a:pPr>
              <a:spcAft>
                <a:spcPts val="600"/>
              </a:spcAft>
            </a:pPr>
            <a:r>
              <a:rPr lang="ja-JP" altLang="en-US" dirty="0">
                <a:solidFill>
                  <a:prstClr val="black"/>
                </a:solidFill>
                <a:latin typeface="Meiryo UI" panose="020B0604030504040204" pitchFamily="50" charset="-128"/>
                <a:ea typeface="Meiryo UI" panose="020B0604030504040204" pitchFamily="50" charset="-128"/>
              </a:rPr>
              <a:t>について</a:t>
            </a:r>
          </a:p>
        </p:txBody>
      </p:sp>
      <p:sp>
        <p:nvSpPr>
          <p:cNvPr id="43" name="テキスト ボックス 42">
            <a:extLst>
              <a:ext uri="{FF2B5EF4-FFF2-40B4-BE49-F238E27FC236}">
                <a16:creationId xmlns:a16="http://schemas.microsoft.com/office/drawing/2014/main" id="{F41638B4-D68B-40C8-B395-CC8F3C772268}"/>
              </a:ext>
            </a:extLst>
          </p:cNvPr>
          <p:cNvSpPr txBox="1"/>
          <p:nvPr/>
        </p:nvSpPr>
        <p:spPr>
          <a:xfrm>
            <a:off x="7732093" y="4495902"/>
            <a:ext cx="933070" cy="369332"/>
          </a:xfrm>
          <a:prstGeom prst="rect">
            <a:avLst/>
          </a:prstGeom>
          <a:solidFill>
            <a:srgbClr val="D3DEF1"/>
          </a:solidFill>
        </p:spPr>
        <p:txBody>
          <a:bodyPr wrap="square" rtlCol="0">
            <a:spAutoFit/>
          </a:bodyPr>
          <a:lstStyle/>
          <a:p>
            <a:pPr>
              <a:spcAft>
                <a:spcPts val="600"/>
              </a:spcAft>
            </a:pPr>
            <a:r>
              <a:rPr lang="ja-JP" altLang="en-US" b="1" dirty="0">
                <a:solidFill>
                  <a:prstClr val="black"/>
                </a:solidFill>
                <a:latin typeface="Meiryo UI" panose="020B0604030504040204" pitchFamily="50" charset="-128"/>
                <a:ea typeface="Meiryo UI" panose="020B0604030504040204" pitchFamily="50" charset="-128"/>
              </a:rPr>
              <a:t>主治医</a:t>
            </a:r>
          </a:p>
        </p:txBody>
      </p:sp>
      <p:sp>
        <p:nvSpPr>
          <p:cNvPr id="44" name="テキスト ボックス 43">
            <a:extLst>
              <a:ext uri="{FF2B5EF4-FFF2-40B4-BE49-F238E27FC236}">
                <a16:creationId xmlns:a16="http://schemas.microsoft.com/office/drawing/2014/main" id="{CE09F6A2-523B-48AB-B5E9-A868FC0AE187}"/>
              </a:ext>
            </a:extLst>
          </p:cNvPr>
          <p:cNvSpPr txBox="1"/>
          <p:nvPr/>
        </p:nvSpPr>
        <p:spPr>
          <a:xfrm>
            <a:off x="8689340" y="4505368"/>
            <a:ext cx="474785" cy="369332"/>
          </a:xfrm>
          <a:prstGeom prst="rect">
            <a:avLst/>
          </a:prstGeom>
          <a:noFill/>
        </p:spPr>
        <p:txBody>
          <a:bodyPr wrap="square" rtlCol="0">
            <a:spAutoFit/>
          </a:bodyPr>
          <a:lstStyle/>
          <a:p>
            <a:pPr>
              <a:spcAft>
                <a:spcPts val="600"/>
              </a:spcAft>
            </a:pPr>
            <a:r>
              <a:rPr lang="ja-JP" altLang="en-US" dirty="0">
                <a:solidFill>
                  <a:prstClr val="black"/>
                </a:solidFill>
                <a:latin typeface="Meiryo UI" panose="020B0604030504040204" pitchFamily="50" charset="-128"/>
                <a:ea typeface="Meiryo UI" panose="020B0604030504040204" pitchFamily="50" charset="-128"/>
              </a:rPr>
              <a:t>に</a:t>
            </a:r>
          </a:p>
        </p:txBody>
      </p:sp>
      <p:sp>
        <p:nvSpPr>
          <p:cNvPr id="45" name="テキスト ボックス 44">
            <a:extLst>
              <a:ext uri="{FF2B5EF4-FFF2-40B4-BE49-F238E27FC236}">
                <a16:creationId xmlns:a16="http://schemas.microsoft.com/office/drawing/2014/main" id="{5C14E313-014F-4D36-A661-D89641D07BC2}"/>
              </a:ext>
            </a:extLst>
          </p:cNvPr>
          <p:cNvSpPr txBox="1"/>
          <p:nvPr/>
        </p:nvSpPr>
        <p:spPr>
          <a:xfrm>
            <a:off x="1672732" y="4964801"/>
            <a:ext cx="6732713" cy="646331"/>
          </a:xfrm>
          <a:prstGeom prst="rect">
            <a:avLst/>
          </a:prstGeom>
          <a:solidFill>
            <a:srgbClr val="DFEFD5"/>
          </a:solidFill>
        </p:spPr>
        <p:txBody>
          <a:bodyPr wrap="square" rtlCol="0">
            <a:spAutoFit/>
          </a:bodyPr>
          <a:lstStyle/>
          <a:p>
            <a:pPr>
              <a:spcAft>
                <a:spcPts val="600"/>
              </a:spcAft>
            </a:pPr>
            <a:r>
              <a:rPr lang="ja-JP" altLang="en-US" b="1" dirty="0">
                <a:solidFill>
                  <a:prstClr val="black"/>
                </a:solidFill>
                <a:latin typeface="Meiryo UI" panose="020B0604030504040204" pitchFamily="50" charset="-128"/>
                <a:ea typeface="Meiryo UI" panose="020B0604030504040204" pitchFamily="50" charset="-128"/>
              </a:rPr>
              <a:t>「これからの</a:t>
            </a:r>
            <a:r>
              <a:rPr lang="en-US" altLang="ja-JP" b="1" dirty="0">
                <a:solidFill>
                  <a:prstClr val="black"/>
                </a:solidFill>
                <a:latin typeface="Meiryo UI" panose="020B0604030504040204" pitchFamily="50" charset="-128"/>
                <a:ea typeface="Meiryo UI" panose="020B0604030504040204" pitchFamily="50" charset="-128"/>
              </a:rPr>
              <a:t>3</a:t>
            </a:r>
            <a:r>
              <a:rPr lang="ja-JP" altLang="en-US" b="1" dirty="0">
                <a:solidFill>
                  <a:prstClr val="black"/>
                </a:solidFill>
                <a:latin typeface="Meiryo UI" panose="020B0604030504040204" pitchFamily="50" charset="-128"/>
                <a:ea typeface="Meiryo UI" panose="020B0604030504040204" pitchFamily="50" charset="-128"/>
              </a:rPr>
              <a:t>か月を考えた際、リハビリにどれくらい力を入れていくのがよいでしょうか。それとも、趣味生活に力を入れていくのがよいでしょうか」</a:t>
            </a:r>
            <a:endParaRPr lang="en-US" altLang="ja-JP" b="1" dirty="0">
              <a:solidFill>
                <a:prstClr val="black"/>
              </a:solidFill>
              <a:latin typeface="Meiryo UI" panose="020B0604030504040204" pitchFamily="50" charset="-128"/>
              <a:ea typeface="Meiryo UI" panose="020B0604030504040204" pitchFamily="50" charset="-128"/>
            </a:endParaRPr>
          </a:p>
        </p:txBody>
      </p:sp>
      <p:sp>
        <p:nvSpPr>
          <p:cNvPr id="46" name="テキスト ボックス 45">
            <a:extLst>
              <a:ext uri="{FF2B5EF4-FFF2-40B4-BE49-F238E27FC236}">
                <a16:creationId xmlns:a16="http://schemas.microsoft.com/office/drawing/2014/main" id="{915549DD-A620-44B6-8B64-81C5C19E3E6E}"/>
              </a:ext>
            </a:extLst>
          </p:cNvPr>
          <p:cNvSpPr txBox="1"/>
          <p:nvPr/>
        </p:nvSpPr>
        <p:spPr>
          <a:xfrm>
            <a:off x="8382134" y="5241800"/>
            <a:ext cx="1302379" cy="369332"/>
          </a:xfrm>
          <a:prstGeom prst="rect">
            <a:avLst/>
          </a:prstGeom>
          <a:noFill/>
        </p:spPr>
        <p:txBody>
          <a:bodyPr wrap="square" rtlCol="0">
            <a:spAutoFit/>
          </a:bodyPr>
          <a:lstStyle/>
          <a:p>
            <a:pPr>
              <a:spcAft>
                <a:spcPts val="600"/>
              </a:spcAft>
            </a:pPr>
            <a:r>
              <a:rPr lang="ja-JP" altLang="en-US" dirty="0">
                <a:solidFill>
                  <a:prstClr val="black"/>
                </a:solidFill>
                <a:latin typeface="Meiryo UI" panose="020B0604030504040204" pitchFamily="50" charset="-128"/>
                <a:ea typeface="Meiryo UI" panose="020B0604030504040204" pitchFamily="50" charset="-128"/>
              </a:rPr>
              <a:t>と聞きます。</a:t>
            </a:r>
            <a:endParaRPr lang="en-US" altLang="ja-JP" dirty="0">
              <a:solidFill>
                <a:prstClr val="black"/>
              </a:solidFill>
              <a:latin typeface="Meiryo UI" panose="020B0604030504040204" pitchFamily="50" charset="-128"/>
              <a:ea typeface="Meiryo UI" panose="020B0604030504040204" pitchFamily="50" charset="-128"/>
            </a:endParaRPr>
          </a:p>
        </p:txBody>
      </p:sp>
      <p:sp>
        <p:nvSpPr>
          <p:cNvPr id="47" name="テキスト ボックス 46">
            <a:extLst>
              <a:ext uri="{FF2B5EF4-FFF2-40B4-BE49-F238E27FC236}">
                <a16:creationId xmlns:a16="http://schemas.microsoft.com/office/drawing/2014/main" id="{EF89318A-61C9-4984-9AB0-AD4B1ED7BF99}"/>
              </a:ext>
            </a:extLst>
          </p:cNvPr>
          <p:cNvSpPr txBox="1"/>
          <p:nvPr/>
        </p:nvSpPr>
        <p:spPr>
          <a:xfrm>
            <a:off x="1701309" y="3659441"/>
            <a:ext cx="7539406" cy="646331"/>
          </a:xfrm>
          <a:prstGeom prst="rect">
            <a:avLst/>
          </a:prstGeom>
          <a:noFill/>
        </p:spPr>
        <p:txBody>
          <a:bodyPr wrap="square" rtlCol="0">
            <a:spAutoFit/>
          </a:bodyPr>
          <a:lstStyle/>
          <a:p>
            <a:pPr>
              <a:spcAft>
                <a:spcPts val="600"/>
              </a:spcAft>
            </a:pPr>
            <a:r>
              <a:rPr lang="ja-JP" altLang="en-US" dirty="0">
                <a:solidFill>
                  <a:prstClr val="black"/>
                </a:solidFill>
                <a:latin typeface="Meiryo UI" panose="020B0604030504040204" pitchFamily="50" charset="-128"/>
                <a:ea typeface="Meiryo UI" panose="020B0604030504040204" pitchFamily="50" charset="-128"/>
              </a:rPr>
              <a:t>（理由）自分でできることは自分でやりたいという部分に着目し、自分でお風呂に入りたいという意識があるのではないかと思ったため。</a:t>
            </a:r>
            <a:endParaRPr lang="en-US" altLang="ja-JP" dirty="0">
              <a:solidFill>
                <a:prstClr val="black"/>
              </a:solidFill>
              <a:latin typeface="Meiryo UI" panose="020B0604030504040204" pitchFamily="50" charset="-128"/>
              <a:ea typeface="Meiryo UI" panose="020B0604030504040204" pitchFamily="50" charset="-128"/>
            </a:endParaRPr>
          </a:p>
        </p:txBody>
      </p:sp>
      <p:sp>
        <p:nvSpPr>
          <p:cNvPr id="48" name="テキスト ボックス 47">
            <a:extLst>
              <a:ext uri="{FF2B5EF4-FFF2-40B4-BE49-F238E27FC236}">
                <a16:creationId xmlns:a16="http://schemas.microsoft.com/office/drawing/2014/main" id="{C00EB816-72BB-4EF6-BB24-55746E68DB73}"/>
              </a:ext>
            </a:extLst>
          </p:cNvPr>
          <p:cNvSpPr txBox="1"/>
          <p:nvPr/>
        </p:nvSpPr>
        <p:spPr>
          <a:xfrm>
            <a:off x="1745270" y="5675959"/>
            <a:ext cx="7539406" cy="646331"/>
          </a:xfrm>
          <a:prstGeom prst="rect">
            <a:avLst/>
          </a:prstGeom>
          <a:noFill/>
        </p:spPr>
        <p:txBody>
          <a:bodyPr wrap="square" rtlCol="0">
            <a:spAutoFit/>
          </a:bodyPr>
          <a:lstStyle/>
          <a:p>
            <a:pPr>
              <a:spcAft>
                <a:spcPts val="600"/>
              </a:spcAft>
            </a:pPr>
            <a:r>
              <a:rPr lang="ja-JP" altLang="en-US" dirty="0">
                <a:solidFill>
                  <a:prstClr val="black"/>
                </a:solidFill>
                <a:latin typeface="Meiryo UI" panose="020B0604030504040204" pitchFamily="50" charset="-128"/>
                <a:ea typeface="Meiryo UI" panose="020B0604030504040204" pitchFamily="50" charset="-128"/>
              </a:rPr>
              <a:t>（理由）地域活動に積極的に参加されていた方ということで、地域活動を再開する意向があるのであれば、生活におけるリハビリのボリューム感を確認したい。</a:t>
            </a:r>
            <a:endParaRPr lang="en-US" altLang="ja-JP"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08368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四角形: 角を丸くする 14">
            <a:extLst>
              <a:ext uri="{FF2B5EF4-FFF2-40B4-BE49-F238E27FC236}">
                <a16:creationId xmlns:a16="http://schemas.microsoft.com/office/drawing/2014/main" id="{FA8E9DAD-B3EA-4B39-8D54-7FB552A5299B}"/>
              </a:ext>
            </a:extLst>
          </p:cNvPr>
          <p:cNvSpPr/>
          <p:nvPr/>
        </p:nvSpPr>
        <p:spPr>
          <a:xfrm>
            <a:off x="654268" y="2711381"/>
            <a:ext cx="4932000" cy="3108786"/>
          </a:xfrm>
          <a:prstGeom prst="roundRect">
            <a:avLst>
              <a:gd name="adj" fmla="val 4575"/>
            </a:avLst>
          </a:prstGeom>
          <a:solidFill>
            <a:srgbClr val="FBE5D6"/>
          </a:solidFill>
          <a:ln>
            <a:noFill/>
            <a:prstDash val="dash"/>
          </a:ln>
        </p:spPr>
        <p:txBody>
          <a:bodyPr wrap="square" rtlCol="0" anchor="ctr">
            <a:noAutofit/>
          </a:bodyP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p:txBody>
          <a:bodyPr/>
          <a:lstStyle/>
          <a:p>
            <a:r>
              <a:rPr lang="ja-JP" altLang="en-US" dirty="0"/>
              <a:t>事例の掘り下げの体験</a:t>
            </a:r>
            <a:endParaRPr kumimoji="1" lang="ja-JP" altLang="en-US" dirty="0"/>
          </a:p>
        </p:txBody>
      </p:sp>
      <p:sp>
        <p:nvSpPr>
          <p:cNvPr id="3" name="コンテンツ プレースホルダー 2"/>
          <p:cNvSpPr>
            <a:spLocks noGrp="1"/>
          </p:cNvSpPr>
          <p:nvPr>
            <p:ph idx="1"/>
          </p:nvPr>
        </p:nvSpPr>
        <p:spPr>
          <a:xfrm>
            <a:off x="285749" y="904876"/>
            <a:ext cx="9344025" cy="591997"/>
          </a:xfrm>
        </p:spPr>
        <p:txBody>
          <a:bodyPr/>
          <a:lstStyle/>
          <a:p>
            <a:r>
              <a:rPr lang="ja-JP" altLang="en-US" dirty="0"/>
              <a:t>注目した項目と質問、またその質問をする理由を、各グループで共有しましょう。</a:t>
            </a:r>
            <a:endParaRPr kumimoji="1" lang="ja-JP" altLang="en-US" dirty="0"/>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48</a:t>
            </a:fld>
            <a:endParaRPr kumimoji="1" lang="ja-JP" altLang="en-US" dirty="0"/>
          </a:p>
        </p:txBody>
      </p:sp>
      <p:sp>
        <p:nvSpPr>
          <p:cNvPr id="5" name="テキスト プレースホルダー 4"/>
          <p:cNvSpPr>
            <a:spLocks noGrp="1"/>
          </p:cNvSpPr>
          <p:nvPr>
            <p:ph type="body" sz="quarter" idx="14"/>
          </p:nvPr>
        </p:nvSpPr>
        <p:spPr/>
        <p:txBody>
          <a:bodyPr/>
          <a:lstStyle/>
          <a:p>
            <a:r>
              <a:rPr kumimoji="1" lang="ja-JP" altLang="en-US" dirty="0"/>
              <a:t>グループワーク</a:t>
            </a:r>
          </a:p>
        </p:txBody>
      </p:sp>
      <p:sp>
        <p:nvSpPr>
          <p:cNvPr id="18" name="四角形: 角を丸くする 8">
            <a:extLst>
              <a:ext uri="{FF2B5EF4-FFF2-40B4-BE49-F238E27FC236}">
                <a16:creationId xmlns:a16="http://schemas.microsoft.com/office/drawing/2014/main" id="{D29AA430-CBA4-41DD-AFF5-B5F1747B45FB}"/>
              </a:ext>
            </a:extLst>
          </p:cNvPr>
          <p:cNvSpPr/>
          <p:nvPr/>
        </p:nvSpPr>
        <p:spPr>
          <a:xfrm>
            <a:off x="817130" y="2866761"/>
            <a:ext cx="2678545" cy="1220400"/>
          </a:xfrm>
          <a:prstGeom prst="roundRect">
            <a:avLst>
              <a:gd name="adj" fmla="val 12958"/>
            </a:avLst>
          </a:prstGeom>
          <a:solidFill>
            <a:schemeClr val="bg1"/>
          </a:solidFill>
          <a:ln w="28575">
            <a:solidFill>
              <a:srgbClr val="FF6600"/>
            </a:solidFill>
          </a:ln>
        </p:spPr>
        <p:style>
          <a:lnRef idx="1">
            <a:schemeClr val="accent4"/>
          </a:lnRef>
          <a:fillRef idx="2">
            <a:schemeClr val="accent4"/>
          </a:fillRef>
          <a:effectRef idx="1">
            <a:schemeClr val="accent4"/>
          </a:effectRef>
          <a:fontRef idx="minor">
            <a:schemeClr val="dk1"/>
          </a:fontRef>
        </p:style>
        <p:txBody>
          <a:bodyPr rtlCol="0" anchor="ct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注目した項目</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や</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cs typeface="Meiryo UI" panose="020B0604030504040204" pitchFamily="50" charset="-128"/>
              </a:rPr>
              <a:t>考えた質問の発表</a:t>
            </a:r>
            <a:endParaRPr kumimoji="1"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四角形: 角を丸くする 10">
            <a:extLst>
              <a:ext uri="{FF2B5EF4-FFF2-40B4-BE49-F238E27FC236}">
                <a16:creationId xmlns:a16="http://schemas.microsoft.com/office/drawing/2014/main" id="{C115CD7C-D430-4270-B858-623E2CAC2514}"/>
              </a:ext>
            </a:extLst>
          </p:cNvPr>
          <p:cNvSpPr/>
          <p:nvPr/>
        </p:nvSpPr>
        <p:spPr>
          <a:xfrm>
            <a:off x="817130" y="4439897"/>
            <a:ext cx="2678545" cy="1220400"/>
          </a:xfrm>
          <a:prstGeom prst="roundRect">
            <a:avLst>
              <a:gd name="adj" fmla="val 13579"/>
            </a:avLst>
          </a:prstGeom>
          <a:solidFill>
            <a:schemeClr val="bg1"/>
          </a:solidFill>
          <a:ln w="28575">
            <a:solidFill>
              <a:srgbClr val="FF6600"/>
            </a:solidFill>
          </a:ln>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意見交換</a:t>
            </a:r>
            <a:endParaRPr kumimoji="1"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フローチャート: 抜出し 19">
            <a:extLst>
              <a:ext uri="{FF2B5EF4-FFF2-40B4-BE49-F238E27FC236}">
                <a16:creationId xmlns:a16="http://schemas.microsoft.com/office/drawing/2014/main" id="{15C45B9F-A1F0-4FCF-98A5-63CC5A5032E6}"/>
              </a:ext>
            </a:extLst>
          </p:cNvPr>
          <p:cNvSpPr/>
          <p:nvPr/>
        </p:nvSpPr>
        <p:spPr>
          <a:xfrm rot="10800000">
            <a:off x="1665640" y="4219016"/>
            <a:ext cx="981523" cy="138843"/>
          </a:xfrm>
          <a:prstGeom prst="flowChartExtract">
            <a:avLst/>
          </a:prstGeom>
          <a:solidFill>
            <a:schemeClr val="bg1">
              <a:lumMod val="65000"/>
            </a:schemeClr>
          </a:solidFill>
          <a:ln>
            <a:noFill/>
          </a:ln>
        </p:spPr>
        <p:style>
          <a:lnRef idx="1">
            <a:schemeClr val="dk1"/>
          </a:lnRef>
          <a:fillRef idx="2">
            <a:schemeClr val="dk1"/>
          </a:fillRef>
          <a:effectRef idx="1">
            <a:schemeClr val="dk1"/>
          </a:effectRef>
          <a:fontRef idx="minor">
            <a:schemeClr val="dk1"/>
          </a:fontRef>
        </p:style>
        <p:txBody>
          <a:bodyPr wrap="square" rtlCol="0" anchor="ctr">
            <a:noAutofit/>
          </a:bodyP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a:extLst>
              <a:ext uri="{FF2B5EF4-FFF2-40B4-BE49-F238E27FC236}">
                <a16:creationId xmlns:a16="http://schemas.microsoft.com/office/drawing/2014/main" id="{93B2993B-FB10-4D0C-A092-F55E983CE95C}"/>
              </a:ext>
            </a:extLst>
          </p:cNvPr>
          <p:cNvSpPr txBox="1"/>
          <p:nvPr/>
        </p:nvSpPr>
        <p:spPr>
          <a:xfrm>
            <a:off x="4944208" y="2284450"/>
            <a:ext cx="4299420" cy="307777"/>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繰り返し（</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グループの人数によって調整してください）</a:t>
            </a:r>
          </a:p>
        </p:txBody>
      </p:sp>
      <p:sp>
        <p:nvSpPr>
          <p:cNvPr id="26" name="テキスト ボックス 25"/>
          <p:cNvSpPr txBox="1"/>
          <p:nvPr/>
        </p:nvSpPr>
        <p:spPr>
          <a:xfrm>
            <a:off x="654268" y="2233036"/>
            <a:ext cx="1274545" cy="369332"/>
          </a:xfrm>
          <a:prstGeom prst="rect">
            <a:avLst/>
          </a:prstGeom>
          <a:noFill/>
        </p:spPr>
        <p:txBody>
          <a:bodyPr wrap="square" rtlCol="0">
            <a:spAutoFit/>
          </a:bodyPr>
          <a:lstStyle/>
          <a:p>
            <a:r>
              <a:rPr kumimoji="1" lang="ja-JP" altLang="en-US" b="1" dirty="0">
                <a:solidFill>
                  <a:srgbClr val="FF6600"/>
                </a:solidFill>
                <a:latin typeface="Meiryo UI" panose="020B0604030504040204" pitchFamily="50" charset="-128"/>
                <a:ea typeface="Meiryo UI" panose="020B0604030504040204" pitchFamily="50" charset="-128"/>
              </a:rPr>
              <a:t>共有の流れ</a:t>
            </a:r>
          </a:p>
        </p:txBody>
      </p:sp>
      <p:grpSp>
        <p:nvGrpSpPr>
          <p:cNvPr id="27" name="グループ化 26"/>
          <p:cNvGrpSpPr/>
          <p:nvPr/>
        </p:nvGrpSpPr>
        <p:grpSpPr>
          <a:xfrm>
            <a:off x="7829774" y="904876"/>
            <a:ext cx="1800000" cy="922020"/>
            <a:chOff x="7981953" y="904876"/>
            <a:chExt cx="1800000" cy="922020"/>
          </a:xfrm>
        </p:grpSpPr>
        <p:sp>
          <p:nvSpPr>
            <p:cNvPr id="28" name="正方形/長方形 27"/>
            <p:cNvSpPr/>
            <p:nvPr/>
          </p:nvSpPr>
          <p:spPr>
            <a:xfrm>
              <a:off x="7981953" y="904876"/>
              <a:ext cx="1800000" cy="922020"/>
            </a:xfrm>
            <a:prstGeom prst="rect">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b="1" dirty="0">
                  <a:solidFill>
                    <a:schemeClr val="bg1"/>
                  </a:solidFill>
                  <a:latin typeface="Meiryo UI" panose="020B0604030504040204" pitchFamily="50" charset="-128"/>
                  <a:ea typeface="Meiryo UI" panose="020B0604030504040204" pitchFamily="50" charset="-128"/>
                </a:rPr>
                <a:t>グループワーク</a:t>
              </a:r>
              <a:endParaRPr kumimoji="1" lang="en-US" altLang="ja-JP" b="1" dirty="0">
                <a:solidFill>
                  <a:schemeClr val="bg1"/>
                </a:solidFill>
                <a:latin typeface="Meiryo UI" panose="020B0604030504040204" pitchFamily="50" charset="-128"/>
                <a:ea typeface="Meiryo UI" panose="020B0604030504040204" pitchFamily="50" charset="-128"/>
              </a:endParaRPr>
            </a:p>
          </p:txBody>
        </p:sp>
        <p:pic>
          <p:nvPicPr>
            <p:cNvPr id="29" name="Picture 4" descr="「時計　イラスト」の画像検索結果">
              <a:extLst>
                <a:ext uri="{FF2B5EF4-FFF2-40B4-BE49-F238E27FC236}">
                  <a16:creationId xmlns:a16="http://schemas.microsoft.com/office/drawing/2014/main" id="{83E163BA-EA23-4ACF-A424-6E545BC8AC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329408" y="1342736"/>
              <a:ext cx="402078" cy="360000"/>
            </a:xfrm>
            <a:prstGeom prst="rect">
              <a:avLst/>
            </a:prstGeom>
            <a:effectLst/>
          </p:spPr>
          <p:style>
            <a:lnRef idx="0">
              <a:schemeClr val="accent2"/>
            </a:lnRef>
            <a:fillRef idx="3">
              <a:schemeClr val="accent2"/>
            </a:fillRef>
            <a:effectRef idx="3">
              <a:schemeClr val="accent2"/>
            </a:effectRef>
            <a:fontRef idx="minor">
              <a:schemeClr val="lt1"/>
            </a:fontRef>
          </p:style>
        </p:pic>
        <p:sp>
          <p:nvSpPr>
            <p:cNvPr id="30" name="正方形/長方形 29"/>
            <p:cNvSpPr/>
            <p:nvPr/>
          </p:nvSpPr>
          <p:spPr>
            <a:xfrm>
              <a:off x="8817342" y="1342736"/>
              <a:ext cx="655402" cy="360000"/>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sz="1400" dirty="0">
                  <a:latin typeface="Meiryo UI" panose="020B0604030504040204" pitchFamily="50" charset="-128"/>
                  <a:ea typeface="Meiryo UI" panose="020B0604030504040204" pitchFamily="50" charset="-128"/>
                </a:rPr>
                <a:t>30</a:t>
              </a:r>
              <a:r>
                <a:rPr kumimoji="1" lang="ja-JP" altLang="en-US" sz="1400" dirty="0">
                  <a:latin typeface="Meiryo UI" panose="020B0604030504040204" pitchFamily="50" charset="-128"/>
                  <a:ea typeface="Meiryo UI" panose="020B0604030504040204" pitchFamily="50" charset="-128"/>
                </a:rPr>
                <a:t>分</a:t>
              </a:r>
              <a:endParaRPr kumimoji="1" lang="en-US" altLang="ja-JP" sz="1400" dirty="0">
                <a:latin typeface="Meiryo UI" panose="020B0604030504040204" pitchFamily="50" charset="-128"/>
                <a:ea typeface="Meiryo UI" panose="020B0604030504040204" pitchFamily="50" charset="-128"/>
              </a:endParaRPr>
            </a:p>
          </p:txBody>
        </p:sp>
      </p:grpSp>
      <p:pic>
        <p:nvPicPr>
          <p:cNvPr id="32" name="図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1858" y="2819735"/>
            <a:ext cx="1663756" cy="1066949"/>
          </a:xfrm>
          <a:prstGeom prst="rect">
            <a:avLst/>
          </a:prstGeom>
        </p:spPr>
      </p:pic>
      <p:sp>
        <p:nvSpPr>
          <p:cNvPr id="35" name="四角形: 角を丸くする 8">
            <a:extLst>
              <a:ext uri="{FF2B5EF4-FFF2-40B4-BE49-F238E27FC236}">
                <a16:creationId xmlns:a16="http://schemas.microsoft.com/office/drawing/2014/main" id="{D29AA430-CBA4-41DD-AFF5-B5F1747B45FB}"/>
              </a:ext>
            </a:extLst>
          </p:cNvPr>
          <p:cNvSpPr/>
          <p:nvPr/>
        </p:nvSpPr>
        <p:spPr>
          <a:xfrm>
            <a:off x="3667657" y="2866761"/>
            <a:ext cx="1712000" cy="1220400"/>
          </a:xfrm>
          <a:prstGeom prst="roundRect">
            <a:avLst>
              <a:gd name="adj" fmla="val 9467"/>
            </a:avLst>
          </a:prstGeom>
          <a:solidFill>
            <a:schemeClr val="accent2">
              <a:lumMod val="40000"/>
              <a:lumOff val="60000"/>
            </a:schemeClr>
          </a:solidFill>
          <a:ln w="28575">
            <a:solidFill>
              <a:srgbClr val="FF6600"/>
            </a:solidFill>
          </a:ln>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発表時間の目安</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人：</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分</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四角形: 角を丸くする 8">
            <a:extLst>
              <a:ext uri="{FF2B5EF4-FFF2-40B4-BE49-F238E27FC236}">
                <a16:creationId xmlns:a16="http://schemas.microsoft.com/office/drawing/2014/main" id="{D29AA430-CBA4-41DD-AFF5-B5F1747B45FB}"/>
              </a:ext>
            </a:extLst>
          </p:cNvPr>
          <p:cNvSpPr/>
          <p:nvPr/>
        </p:nvSpPr>
        <p:spPr>
          <a:xfrm>
            <a:off x="3667657" y="4440532"/>
            <a:ext cx="1712000" cy="1219130"/>
          </a:xfrm>
          <a:prstGeom prst="roundRect">
            <a:avLst>
              <a:gd name="adj" fmla="val 9467"/>
            </a:avLst>
          </a:prstGeom>
          <a:solidFill>
            <a:schemeClr val="accent2">
              <a:lumMod val="40000"/>
              <a:lumOff val="60000"/>
            </a:schemeClr>
          </a:solidFill>
          <a:ln w="28575">
            <a:solidFill>
              <a:srgbClr val="FF6600"/>
            </a:solidFill>
          </a:ln>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発表時間の目安</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人：</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分</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1914525" y="2253673"/>
            <a:ext cx="3019424" cy="338554"/>
          </a:xfrm>
          <a:prstGeom prst="rect">
            <a:avLst/>
          </a:prstGeom>
          <a:solidFill>
            <a:srgbClr val="FF6600"/>
          </a:solidFill>
        </p:spPr>
        <p:txBody>
          <a:bodyPr wrap="square" rtlCol="0">
            <a:spAutoFit/>
          </a:bodyPr>
          <a:lstStyle/>
          <a:p>
            <a:pPr algn="ctr"/>
            <a:r>
              <a:rPr kumimoji="1" lang="en-US" altLang="ja-JP" sz="1600" b="1" dirty="0">
                <a:solidFill>
                  <a:schemeClr val="bg1"/>
                </a:solidFill>
                <a:latin typeface="Meiryo UI" panose="020B0604030504040204" pitchFamily="50" charset="-128"/>
                <a:ea typeface="Meiryo UI" panose="020B0604030504040204" pitchFamily="50" charset="-128"/>
              </a:rPr>
              <a:t>1</a:t>
            </a:r>
            <a:r>
              <a:rPr kumimoji="1" lang="ja-JP" altLang="en-US" sz="1600" b="1" dirty="0">
                <a:solidFill>
                  <a:schemeClr val="bg1"/>
                </a:solidFill>
                <a:latin typeface="Meiryo UI" panose="020B0604030504040204" pitchFamily="50" charset="-128"/>
                <a:ea typeface="Meiryo UI" panose="020B0604030504040204" pitchFamily="50" charset="-128"/>
              </a:rPr>
              <a:t>人あたりの持ち時間：</a:t>
            </a:r>
            <a:r>
              <a:rPr kumimoji="1" lang="en-US" altLang="ja-JP" sz="1600" b="1" dirty="0">
                <a:solidFill>
                  <a:schemeClr val="bg1"/>
                </a:solidFill>
                <a:latin typeface="Meiryo UI" panose="020B0604030504040204" pitchFamily="50" charset="-128"/>
                <a:ea typeface="Meiryo UI" panose="020B0604030504040204" pitchFamily="50" charset="-128"/>
              </a:rPr>
              <a:t>4</a:t>
            </a:r>
            <a:r>
              <a:rPr kumimoji="1" lang="ja-JP" altLang="en-US" sz="1600" b="1" dirty="0">
                <a:solidFill>
                  <a:schemeClr val="bg1"/>
                </a:solidFill>
                <a:latin typeface="Meiryo UI" panose="020B0604030504040204" pitchFamily="50" charset="-128"/>
                <a:ea typeface="Meiryo UI" panose="020B0604030504040204" pitchFamily="50" charset="-128"/>
              </a:rPr>
              <a:t>～</a:t>
            </a:r>
            <a:r>
              <a:rPr kumimoji="1" lang="en-US" altLang="ja-JP" sz="1600" b="1" dirty="0">
                <a:solidFill>
                  <a:schemeClr val="bg1"/>
                </a:solidFill>
                <a:latin typeface="Meiryo UI" panose="020B0604030504040204" pitchFamily="50" charset="-128"/>
                <a:ea typeface="Meiryo UI" panose="020B0604030504040204" pitchFamily="50" charset="-128"/>
              </a:rPr>
              <a:t>6</a:t>
            </a:r>
            <a:r>
              <a:rPr kumimoji="1" lang="ja-JP" altLang="en-US" sz="1600" b="1" dirty="0">
                <a:solidFill>
                  <a:schemeClr val="bg1"/>
                </a:solidFill>
                <a:latin typeface="Meiryo UI" panose="020B0604030504040204" pitchFamily="50" charset="-128"/>
                <a:ea typeface="Meiryo UI" panose="020B0604030504040204" pitchFamily="50" charset="-128"/>
              </a:rPr>
              <a:t>分</a:t>
            </a:r>
          </a:p>
        </p:txBody>
      </p:sp>
      <p:sp>
        <p:nvSpPr>
          <p:cNvPr id="31" name="四角形: 角を丸くする 8">
            <a:extLst>
              <a:ext uri="{FF2B5EF4-FFF2-40B4-BE49-F238E27FC236}">
                <a16:creationId xmlns:a16="http://schemas.microsoft.com/office/drawing/2014/main" id="{D29AA430-CBA4-41DD-AFF5-B5F1747B45FB}"/>
              </a:ext>
            </a:extLst>
          </p:cNvPr>
          <p:cNvSpPr/>
          <p:nvPr/>
        </p:nvSpPr>
        <p:spPr>
          <a:xfrm>
            <a:off x="5799555" y="4114193"/>
            <a:ext cx="2488363" cy="1660743"/>
          </a:xfrm>
          <a:prstGeom prst="roundRect">
            <a:avLst>
              <a:gd name="adj" fmla="val 9467"/>
            </a:avLst>
          </a:prstGeom>
          <a:noFill/>
          <a:ln w="19050">
            <a:solidFill>
              <a:srgbClr val="004831"/>
            </a:solidFill>
            <a:prstDash val="sysDot"/>
          </a:ln>
        </p:spPr>
        <p:style>
          <a:lnRef idx="2">
            <a:schemeClr val="accent2"/>
          </a:lnRef>
          <a:fillRef idx="1">
            <a:schemeClr val="lt1"/>
          </a:fillRef>
          <a:effectRef idx="0">
            <a:schemeClr val="accent2"/>
          </a:effectRef>
          <a:fontRef idx="minor">
            <a:schemeClr val="dk1"/>
          </a:fontRef>
        </p:style>
        <p:txBody>
          <a:bodyPr wrap="square" rtlCol="0" anchor="ctr">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時間配分の目安</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発表人数</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buFont typeface="Arial" panose="020B0604020202020204" pitchFamily="34" charset="0"/>
              <a:buChar char="•"/>
            </a:pP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人の場合：</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人あたり合計</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分</a:t>
            </a:r>
            <a:b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（発表</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分、意見交換</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分）</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buFont typeface="Arial" panose="020B0604020202020204" pitchFamily="34" charset="0"/>
              <a:buChar char="•"/>
            </a:pP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人の場合：</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人あたり合計</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分（発表</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分、意見交換</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分）</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buFont typeface="Arial" panose="020B0604020202020204" pitchFamily="34" charset="0"/>
              <a:buChar char="•"/>
            </a:pP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人の場合：</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人あたり合計</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分（発表</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分、意見交換</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分）</a:t>
            </a:r>
          </a:p>
        </p:txBody>
      </p:sp>
    </p:spTree>
    <p:extLst>
      <p:ext uri="{BB962C8B-B14F-4D97-AF65-F5344CB8AC3E}">
        <p14:creationId xmlns:p14="http://schemas.microsoft.com/office/powerpoint/2010/main" val="2207941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事例の掘り下げの体験</a:t>
            </a:r>
            <a:endParaRPr kumimoji="1" lang="ja-JP" altLang="en-US" dirty="0"/>
          </a:p>
        </p:txBody>
      </p:sp>
      <p:sp>
        <p:nvSpPr>
          <p:cNvPr id="3" name="コンテンツ プレースホルダー 2"/>
          <p:cNvSpPr>
            <a:spLocks noGrp="1"/>
          </p:cNvSpPr>
          <p:nvPr>
            <p:ph idx="1"/>
          </p:nvPr>
        </p:nvSpPr>
        <p:spPr>
          <a:xfrm>
            <a:off x="285749" y="904876"/>
            <a:ext cx="9344025" cy="1345955"/>
          </a:xfrm>
        </p:spPr>
        <p:txBody>
          <a:bodyPr>
            <a:normAutofit/>
          </a:bodyPr>
          <a:lstStyle/>
          <a:p>
            <a:r>
              <a:rPr lang="ja-JP" altLang="en-US" dirty="0"/>
              <a:t>「想定される支援内容」に着目して考えたら、あらためて「基本方針」、「大項目」、「中項目」を見直してみましょう。</a:t>
            </a:r>
            <a:endParaRPr kumimoji="1" lang="ja-JP" altLang="en-US" dirty="0"/>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49</a:t>
            </a:fld>
            <a:endParaRPr kumimoji="1" lang="ja-JP" altLang="en-US" dirty="0"/>
          </a:p>
        </p:txBody>
      </p:sp>
      <p:sp>
        <p:nvSpPr>
          <p:cNvPr id="5" name="テキスト プレースホルダー 4"/>
          <p:cNvSpPr>
            <a:spLocks noGrp="1"/>
          </p:cNvSpPr>
          <p:nvPr>
            <p:ph type="body" sz="quarter" idx="14"/>
          </p:nvPr>
        </p:nvSpPr>
        <p:spPr/>
        <p:txBody>
          <a:bodyPr/>
          <a:lstStyle/>
          <a:p>
            <a:r>
              <a:rPr kumimoji="1" lang="ja-JP" altLang="en-US" dirty="0"/>
              <a:t>振り返り</a:t>
            </a:r>
          </a:p>
        </p:txBody>
      </p:sp>
      <p:graphicFrame>
        <p:nvGraphicFramePr>
          <p:cNvPr id="24" name="表 6">
            <a:extLst>
              <a:ext uri="{FF2B5EF4-FFF2-40B4-BE49-F238E27FC236}">
                <a16:creationId xmlns:a16="http://schemas.microsoft.com/office/drawing/2014/main" id="{65E5408C-D8C6-4C5B-B930-666B87EA14FB}"/>
              </a:ext>
            </a:extLst>
          </p:cNvPr>
          <p:cNvGraphicFramePr>
            <a:graphicFrameLocks noGrp="1"/>
          </p:cNvGraphicFramePr>
          <p:nvPr>
            <p:extLst>
              <p:ext uri="{D42A27DB-BD31-4B8C-83A1-F6EECF244321}">
                <p14:modId xmlns:p14="http://schemas.microsoft.com/office/powerpoint/2010/main" val="1769236417"/>
              </p:ext>
            </p:extLst>
          </p:nvPr>
        </p:nvGraphicFramePr>
        <p:xfrm>
          <a:off x="490122" y="2568229"/>
          <a:ext cx="8925756" cy="1158240"/>
        </p:xfrm>
        <a:graphic>
          <a:graphicData uri="http://schemas.openxmlformats.org/drawingml/2006/table">
            <a:tbl>
              <a:tblPr>
                <a:tableStyleId>{5C22544A-7EE6-4342-B048-85BDC9FD1C3A}</a:tableStyleId>
              </a:tblPr>
              <a:tblGrid>
                <a:gridCol w="2231439">
                  <a:extLst>
                    <a:ext uri="{9D8B030D-6E8A-4147-A177-3AD203B41FA5}">
                      <a16:colId xmlns:a16="http://schemas.microsoft.com/office/drawing/2014/main" val="3052590632"/>
                    </a:ext>
                  </a:extLst>
                </a:gridCol>
                <a:gridCol w="2231439">
                  <a:extLst>
                    <a:ext uri="{9D8B030D-6E8A-4147-A177-3AD203B41FA5}">
                      <a16:colId xmlns:a16="http://schemas.microsoft.com/office/drawing/2014/main" val="33827375"/>
                    </a:ext>
                  </a:extLst>
                </a:gridCol>
                <a:gridCol w="2231439">
                  <a:extLst>
                    <a:ext uri="{9D8B030D-6E8A-4147-A177-3AD203B41FA5}">
                      <a16:colId xmlns:a16="http://schemas.microsoft.com/office/drawing/2014/main" val="2381660209"/>
                    </a:ext>
                  </a:extLst>
                </a:gridCol>
                <a:gridCol w="2231439">
                  <a:extLst>
                    <a:ext uri="{9D8B030D-6E8A-4147-A177-3AD203B41FA5}">
                      <a16:colId xmlns:a16="http://schemas.microsoft.com/office/drawing/2014/main" val="3035977458"/>
                    </a:ext>
                  </a:extLst>
                </a:gridCol>
              </a:tblGrid>
              <a:tr h="2497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latin typeface="Meiryo UI" panose="020B0604030504040204" pitchFamily="50" charset="-128"/>
                          <a:ea typeface="Meiryo UI" panose="020B0604030504040204" pitchFamily="50" charset="-128"/>
                        </a:rPr>
                        <a:t>基本方針</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4B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latin typeface="Meiryo UI" panose="020B0604030504040204" pitchFamily="50" charset="-128"/>
                          <a:ea typeface="Meiryo UI" panose="020B0604030504040204" pitchFamily="50" charset="-128"/>
                        </a:rPr>
                        <a:t>大項目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4B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latin typeface="Meiryo UI" panose="020B0604030504040204" pitchFamily="50" charset="-128"/>
                          <a:ea typeface="Meiryo UI" panose="020B0604030504040204" pitchFamily="50" charset="-128"/>
                        </a:rPr>
                        <a:t>中項目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4B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latin typeface="Meiryo UI" panose="020B0604030504040204" pitchFamily="50" charset="-128"/>
                          <a:ea typeface="Meiryo UI" panose="020B0604030504040204" pitchFamily="50" charset="-128"/>
                        </a:rPr>
                        <a:t>想定される支援内容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4BC"/>
                    </a:solidFill>
                  </a:tcPr>
                </a:tc>
                <a:extLst>
                  <a:ext uri="{0D108BD9-81ED-4DB2-BD59-A6C34878D82A}">
                    <a16:rowId xmlns:a16="http://schemas.microsoft.com/office/drawing/2014/main" val="1869620858"/>
                  </a:ext>
                </a:extLst>
              </a:tr>
              <a:tr h="272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dirty="0">
                          <a:solidFill>
                            <a:schemeClr val="tx1"/>
                          </a:solidFill>
                          <a:latin typeface="Meiryo UI" panose="020B0604030504040204" pitchFamily="50" charset="-128"/>
                          <a:ea typeface="Meiryo UI" panose="020B0604030504040204" pitchFamily="50" charset="-128"/>
                        </a:rPr>
                        <a:t>Ⅱ. </a:t>
                      </a:r>
                      <a:r>
                        <a:rPr kumimoji="1" lang="ja-JP" altLang="en-US" sz="1600" b="1" dirty="0">
                          <a:solidFill>
                            <a:schemeClr val="tx1"/>
                          </a:solidFill>
                          <a:latin typeface="Meiryo UI" panose="020B0604030504040204" pitchFamily="50" charset="-128"/>
                          <a:ea typeface="Meiryo UI" panose="020B0604030504040204" pitchFamily="50" charset="-128"/>
                        </a:rPr>
                        <a:t>これまでの生活の尊重と継続の支援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dirty="0">
                          <a:latin typeface="Meiryo UI" panose="020B0604030504040204" pitchFamily="50" charset="-128"/>
                          <a:ea typeface="Meiryo UI" panose="020B0604030504040204" pitchFamily="50" charset="-128"/>
                        </a:rPr>
                        <a:t>Ⅱ-3</a:t>
                      </a:r>
                      <a:r>
                        <a:rPr kumimoji="1" lang="ja-JP" altLang="en-US" sz="1600" b="1" dirty="0">
                          <a:latin typeface="Meiryo UI" panose="020B0604030504040204" pitchFamily="50" charset="-128"/>
                          <a:ea typeface="Meiryo UI" panose="020B0604030504040204" pitchFamily="50" charset="-128"/>
                        </a:rPr>
                        <a:t>　家事・コミュニティでの役割の維持あるいは獲得の支援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dirty="0">
                          <a:latin typeface="Meiryo UI" panose="020B0604030504040204" pitchFamily="50" charset="-128"/>
                          <a:ea typeface="Meiryo UI" panose="020B0604030504040204" pitchFamily="50" charset="-128"/>
                        </a:rPr>
                        <a:t>Ⅱ-3-3 </a:t>
                      </a:r>
                      <a:r>
                        <a:rPr kumimoji="1" lang="ja-JP" altLang="en-US" sz="1600" b="1" dirty="0">
                          <a:latin typeface="Meiryo UI" panose="020B0604030504040204" pitchFamily="50" charset="-128"/>
                          <a:ea typeface="Meiryo UI" panose="020B0604030504040204" pitchFamily="50" charset="-128"/>
                        </a:rPr>
                        <a:t>家庭内での役割を整えることの支援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dirty="0">
                          <a:latin typeface="Meiryo UI" panose="020B0604030504040204" pitchFamily="50" charset="-128"/>
                          <a:ea typeface="Meiryo UI" panose="020B0604030504040204" pitchFamily="50" charset="-128"/>
                        </a:rPr>
                        <a:t>37. </a:t>
                      </a:r>
                      <a:r>
                        <a:rPr kumimoji="1" lang="ja-JP" altLang="en-US" sz="1600" b="1" dirty="0">
                          <a:latin typeface="Meiryo UI" panose="020B0604030504040204" pitchFamily="50" charset="-128"/>
                          <a:ea typeface="Meiryo UI" panose="020B0604030504040204" pitchFamily="50" charset="-128"/>
                        </a:rPr>
                        <a:t>本人にとっての活動と参加を取り巻く交流環境の整備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420967888"/>
                  </a:ext>
                </a:extLst>
              </a:tr>
            </a:tbl>
          </a:graphicData>
        </a:graphic>
      </p:graphicFrame>
    </p:spTree>
    <p:extLst>
      <p:ext uri="{BB962C8B-B14F-4D97-AF65-F5344CB8AC3E}">
        <p14:creationId xmlns:p14="http://schemas.microsoft.com/office/powerpoint/2010/main" val="3199135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t>本日のタイムテーブル</a:t>
            </a:r>
            <a:endParaRPr kumimoji="1" lang="ja-JP" altLang="en-US" dirty="0"/>
          </a:p>
        </p:txBody>
      </p:sp>
      <p:sp>
        <p:nvSpPr>
          <p:cNvPr id="7" name="コンテンツ プレースホルダー 6"/>
          <p:cNvSpPr>
            <a:spLocks noGrp="1"/>
          </p:cNvSpPr>
          <p:nvPr>
            <p:ph idx="1"/>
          </p:nvPr>
        </p:nvSpPr>
        <p:spPr>
          <a:xfrm>
            <a:off x="285749" y="904876"/>
            <a:ext cx="9344025" cy="568694"/>
          </a:xfrm>
        </p:spPr>
        <p:txBody>
          <a:bodyPr/>
          <a:lstStyle/>
          <a:p>
            <a:r>
              <a:rPr kumimoji="1" lang="ja-JP" altLang="en-US" dirty="0"/>
              <a:t>以下のような流れで進めていきます。</a:t>
            </a:r>
          </a:p>
        </p:txBody>
      </p:sp>
      <p:sp>
        <p:nvSpPr>
          <p:cNvPr id="2" name="スライド番号プレースホルダー 1"/>
          <p:cNvSpPr>
            <a:spLocks noGrp="1"/>
          </p:cNvSpPr>
          <p:nvPr>
            <p:ph type="sldNum" sz="quarter" idx="12"/>
          </p:nvPr>
        </p:nvSpPr>
        <p:spPr/>
        <p:txBody>
          <a:bodyPr/>
          <a:lstStyle/>
          <a:p>
            <a:fld id="{9D577B52-2241-471B-AFAB-376A00F66D4B}" type="slidenum">
              <a:rPr kumimoji="1" lang="ja-JP" altLang="en-US" smtClean="0"/>
              <a:t>5</a:t>
            </a:fld>
            <a:endParaRPr kumimoji="1" lang="ja-JP" altLang="en-US"/>
          </a:p>
        </p:txBody>
      </p:sp>
      <p:graphicFrame>
        <p:nvGraphicFramePr>
          <p:cNvPr id="6" name="表 5">
            <a:extLst>
              <a:ext uri="{FF2B5EF4-FFF2-40B4-BE49-F238E27FC236}">
                <a16:creationId xmlns:a16="http://schemas.microsoft.com/office/drawing/2014/main" id="{A19A8F0D-FB5A-4C73-BD8F-59BE556474CB}"/>
              </a:ext>
            </a:extLst>
          </p:cNvPr>
          <p:cNvGraphicFramePr>
            <a:graphicFrameLocks noGrp="1"/>
          </p:cNvGraphicFramePr>
          <p:nvPr>
            <p:extLst>
              <p:ext uri="{D42A27DB-BD31-4B8C-83A1-F6EECF244321}">
                <p14:modId xmlns:p14="http://schemas.microsoft.com/office/powerpoint/2010/main" val="2934263678"/>
              </p:ext>
            </p:extLst>
          </p:nvPr>
        </p:nvGraphicFramePr>
        <p:xfrm>
          <a:off x="1263000" y="1473570"/>
          <a:ext cx="7380000" cy="4594790"/>
        </p:xfrm>
        <a:graphic>
          <a:graphicData uri="http://schemas.openxmlformats.org/drawingml/2006/table">
            <a:tbl>
              <a:tblPr firstRow="1" firstCol="1" bandRow="1">
                <a:tableStyleId>{5940675A-B579-460E-94D1-54222C63F5DA}</a:tableStyleId>
              </a:tblPr>
              <a:tblGrid>
                <a:gridCol w="824400">
                  <a:extLst>
                    <a:ext uri="{9D8B030D-6E8A-4147-A177-3AD203B41FA5}">
                      <a16:colId xmlns:a16="http://schemas.microsoft.com/office/drawing/2014/main" val="615645184"/>
                    </a:ext>
                  </a:extLst>
                </a:gridCol>
                <a:gridCol w="471600">
                  <a:extLst>
                    <a:ext uri="{9D8B030D-6E8A-4147-A177-3AD203B41FA5}">
                      <a16:colId xmlns:a16="http://schemas.microsoft.com/office/drawing/2014/main" val="487964251"/>
                    </a:ext>
                  </a:extLst>
                </a:gridCol>
                <a:gridCol w="1152000">
                  <a:extLst>
                    <a:ext uri="{9D8B030D-6E8A-4147-A177-3AD203B41FA5}">
                      <a16:colId xmlns:a16="http://schemas.microsoft.com/office/drawing/2014/main" val="3160741517"/>
                    </a:ext>
                  </a:extLst>
                </a:gridCol>
                <a:gridCol w="4932000">
                  <a:extLst>
                    <a:ext uri="{9D8B030D-6E8A-4147-A177-3AD203B41FA5}">
                      <a16:colId xmlns:a16="http://schemas.microsoft.com/office/drawing/2014/main" val="3040140541"/>
                    </a:ext>
                  </a:extLst>
                </a:gridCol>
              </a:tblGrid>
              <a:tr h="0">
                <a:tc gridSpan="2">
                  <a:txBody>
                    <a:bodyPr/>
                    <a:lstStyle/>
                    <a:p>
                      <a:pPr algn="ctr"/>
                      <a:r>
                        <a:rPr lang="ja-JP" altLang="en-US" sz="1800" kern="100" dirty="0">
                          <a:effectLst/>
                          <a:latin typeface="Meiryo UI" panose="020B0604030504040204" pitchFamily="50" charset="-128"/>
                          <a:ea typeface="Meiryo UI" panose="020B0604030504040204" pitchFamily="50" charset="-128"/>
                        </a:rPr>
                        <a:t>時間</a:t>
                      </a:r>
                      <a:endParaRPr lang="ja-JP" sz="1800" kern="100" dirty="0">
                        <a:effectLst/>
                        <a:latin typeface="Meiryo UI" panose="020B0604030504040204" pitchFamily="50" charset="-128"/>
                        <a:ea typeface="Meiryo UI" panose="020B0604030504040204" pitchFamily="50" charset="-128"/>
                      </a:endParaRPr>
                    </a:p>
                  </a:txBody>
                  <a:tcPr marL="36000" marR="36000" marT="36000" marB="3600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solidFill>
                      <a:srgbClr val="DEEBF7"/>
                    </a:solidFill>
                  </a:tcPr>
                </a:tc>
                <a:tc hMerge="1">
                  <a:txBody>
                    <a:bodyPr/>
                    <a:lstStyle/>
                    <a:p>
                      <a:pPr algn="ctr"/>
                      <a:endParaRPr lang="ja-JP" sz="1600" kern="100" dirty="0">
                        <a:effectLst/>
                        <a:latin typeface="Meiryo UI" panose="020B0604030504040204" pitchFamily="50" charset="-128"/>
                        <a:ea typeface="Meiryo UI" panose="020B0604030504040204" pitchFamily="50" charset="-128"/>
                      </a:endParaRPr>
                    </a:p>
                  </a:txBody>
                  <a:tcPr marL="36000" marR="36000" marT="36000" marB="36000" anchor="ctr">
                    <a:solidFill>
                      <a:schemeClr val="bg1">
                        <a:lumMod val="85000"/>
                      </a:schemeClr>
                    </a:solidFill>
                  </a:tcPr>
                </a:tc>
                <a:tc>
                  <a:txBody>
                    <a:bodyPr/>
                    <a:lstStyle/>
                    <a:p>
                      <a:pPr algn="ctr"/>
                      <a:r>
                        <a:rPr lang="ja-JP" sz="1800" kern="100" dirty="0">
                          <a:effectLst/>
                          <a:latin typeface="Meiryo UI" panose="020B0604030504040204" pitchFamily="50" charset="-128"/>
                          <a:ea typeface="Meiryo UI" panose="020B0604030504040204" pitchFamily="50" charset="-128"/>
                        </a:rPr>
                        <a:t>セクション</a:t>
                      </a:r>
                    </a:p>
                  </a:txBody>
                  <a:tcPr marL="36000" marR="36000" marT="36000" marB="3600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solidFill>
                      <a:srgbClr val="DEEBF7"/>
                    </a:solidFill>
                  </a:tcPr>
                </a:tc>
                <a:tc>
                  <a:txBody>
                    <a:bodyPr/>
                    <a:lstStyle/>
                    <a:p>
                      <a:pPr algn="ctr"/>
                      <a:r>
                        <a:rPr lang="ja-JP" sz="1800" kern="100" dirty="0">
                          <a:effectLst/>
                          <a:latin typeface="Meiryo UI" panose="020B0604030504040204" pitchFamily="50" charset="-128"/>
                          <a:ea typeface="Meiryo UI" panose="020B0604030504040204" pitchFamily="50" charset="-128"/>
                        </a:rPr>
                        <a:t>内容</a:t>
                      </a:r>
                    </a:p>
                  </a:txBody>
                  <a:tcPr marL="36000" marR="36000" marT="36000" marB="3600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solidFill>
                      <a:srgbClr val="DEEBF7"/>
                    </a:solidFill>
                  </a:tcPr>
                </a:tc>
                <a:extLst>
                  <a:ext uri="{0D108BD9-81ED-4DB2-BD59-A6C34878D82A}">
                    <a16:rowId xmlns:a16="http://schemas.microsoft.com/office/drawing/2014/main" val="1317022823"/>
                  </a:ext>
                </a:extLst>
              </a:tr>
              <a:tr h="424847">
                <a:tc>
                  <a:txBody>
                    <a:bodyPr/>
                    <a:lstStyle/>
                    <a:p>
                      <a:pPr algn="ctr"/>
                      <a:endParaRPr lang="ja-JP" sz="18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solidFill>
                      <a:schemeClr val="bg1"/>
                    </a:solidFill>
                  </a:tcPr>
                </a:tc>
                <a:tc>
                  <a:txBody>
                    <a:bodyPr/>
                    <a:lstStyle/>
                    <a:p>
                      <a:pPr algn="r"/>
                      <a:r>
                        <a:rPr lang="en-US" altLang="ja-JP" sz="1800" kern="100" dirty="0">
                          <a:solidFill>
                            <a:schemeClr val="tx1"/>
                          </a:solidFill>
                          <a:effectLst/>
                          <a:latin typeface="Meiryo UI" panose="020B0604030504040204" pitchFamily="50" charset="-128"/>
                          <a:ea typeface="Meiryo UI" panose="020B0604030504040204" pitchFamily="50" charset="-128"/>
                        </a:rPr>
                        <a:t>10’</a:t>
                      </a:r>
                      <a:endParaRPr lang="ja-JP" sz="18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solidFill>
                      <a:schemeClr val="bg1"/>
                    </a:solidFill>
                  </a:tcPr>
                </a:tc>
                <a:tc>
                  <a:txBody>
                    <a:bodyPr/>
                    <a:lstStyle/>
                    <a:p>
                      <a:pPr algn="ctr"/>
                      <a:r>
                        <a:rPr lang="ja-JP" altLang="en-US" sz="1800" kern="100" dirty="0">
                          <a:solidFill>
                            <a:schemeClr val="tx1"/>
                          </a:solidFill>
                          <a:effectLst/>
                          <a:latin typeface="Meiryo UI" panose="020B0604030504040204" pitchFamily="50" charset="-128"/>
                          <a:ea typeface="Meiryo UI" panose="020B0604030504040204" pitchFamily="50" charset="-128"/>
                        </a:rPr>
                        <a:t>開会</a:t>
                      </a:r>
                      <a:endParaRPr lang="ja-JP" sz="18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solidFill>
                      <a:schemeClr val="bg1"/>
                    </a:solidFill>
                  </a:tcPr>
                </a:tc>
                <a:tc>
                  <a:txBody>
                    <a:bodyPr/>
                    <a:lstStyle/>
                    <a:p>
                      <a:pPr algn="just"/>
                      <a:r>
                        <a:rPr lang="ja-JP" altLang="en-US" sz="1800" b="0" kern="100" dirty="0">
                          <a:solidFill>
                            <a:schemeClr val="tx1"/>
                          </a:solidFill>
                          <a:effectLst/>
                          <a:latin typeface="Meiryo UI" panose="020B0604030504040204" pitchFamily="50" charset="-128"/>
                          <a:ea typeface="Meiryo UI" panose="020B0604030504040204" pitchFamily="50" charset="-128"/>
                        </a:rPr>
                        <a:t>開会宣言、本日の進め方の説明</a:t>
                      </a:r>
                      <a:endParaRPr lang="ja-JP" sz="1800" b="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798099081"/>
                  </a:ext>
                </a:extLst>
              </a:tr>
              <a:tr h="424847">
                <a:tc>
                  <a:txBody>
                    <a:bodyPr/>
                    <a:lstStyle/>
                    <a:p>
                      <a:pPr algn="ctr"/>
                      <a:endParaRPr lang="ja-JP" sz="18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1800" kern="100" dirty="0">
                          <a:solidFill>
                            <a:schemeClr val="tx1"/>
                          </a:solidFill>
                          <a:effectLst/>
                          <a:latin typeface="Meiryo UI" panose="020B0604030504040204" pitchFamily="50" charset="-128"/>
                          <a:ea typeface="Meiryo UI" panose="020B0604030504040204" pitchFamily="50" charset="-128"/>
                        </a:rPr>
                        <a:t>15’</a:t>
                      </a:r>
                      <a:endParaRPr lang="ja-JP" altLang="ja-JP" sz="18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solidFill>
                      <a:schemeClr val="bg1"/>
                    </a:solidFill>
                  </a:tcPr>
                </a:tc>
                <a:tc>
                  <a:txBody>
                    <a:bodyPr/>
                    <a:lstStyle/>
                    <a:p>
                      <a:pPr algn="ctr"/>
                      <a:r>
                        <a:rPr lang="ja-JP" sz="1800" kern="100" dirty="0">
                          <a:solidFill>
                            <a:schemeClr val="tx1"/>
                          </a:solidFill>
                          <a:effectLst/>
                          <a:latin typeface="Meiryo UI" panose="020B0604030504040204" pitchFamily="50" charset="-128"/>
                          <a:ea typeface="Meiryo UI" panose="020B0604030504040204" pitchFamily="50" charset="-128"/>
                        </a:rPr>
                        <a:t>講義</a:t>
                      </a:r>
                    </a:p>
                  </a:txBody>
                  <a:tcPr marL="36000" marR="36000" marT="36000" marB="3600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800" b="0" kern="100" dirty="0">
                          <a:solidFill>
                            <a:schemeClr val="tx1"/>
                          </a:solidFill>
                          <a:effectLst/>
                          <a:latin typeface="Meiryo UI" panose="020B0604030504040204" pitchFamily="50" charset="-128"/>
                          <a:ea typeface="Meiryo UI" panose="020B0604030504040204" pitchFamily="50" charset="-128"/>
                        </a:rPr>
                        <a:t>「適切なケアマネジメント手法」のねらいと概要の確認</a:t>
                      </a:r>
                      <a:endParaRPr lang="ja-JP" sz="1800" b="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3394741866"/>
                  </a:ext>
                </a:extLst>
              </a:tr>
              <a:tr h="424847">
                <a:tc>
                  <a:txBody>
                    <a:bodyPr/>
                    <a:lstStyle/>
                    <a:p>
                      <a:pPr algn="ctr"/>
                      <a:endParaRPr lang="ja-JP" sz="18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solidFill>
                      <a:schemeClr val="bg1"/>
                    </a:solidFill>
                  </a:tcPr>
                </a:tc>
                <a:tc>
                  <a:txBody>
                    <a:bodyPr/>
                    <a:lstStyle/>
                    <a:p>
                      <a:pPr algn="r"/>
                      <a:r>
                        <a:rPr lang="en-US" altLang="ja-JP" sz="1800" kern="100" dirty="0">
                          <a:solidFill>
                            <a:schemeClr val="tx1"/>
                          </a:solidFill>
                          <a:effectLst/>
                          <a:latin typeface="Meiryo UI" panose="020B0604030504040204" pitchFamily="50" charset="-128"/>
                          <a:ea typeface="Meiryo UI" panose="020B0604030504040204" pitchFamily="50" charset="-128"/>
                        </a:rPr>
                        <a:t>20’</a:t>
                      </a:r>
                      <a:endParaRPr lang="ja-JP" sz="18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solidFill>
                      <a:schemeClr val="bg1"/>
                    </a:solidFill>
                  </a:tcPr>
                </a:tc>
                <a:tc>
                  <a:txBody>
                    <a:bodyPr/>
                    <a:lstStyle/>
                    <a:p>
                      <a:pPr algn="ctr"/>
                      <a:r>
                        <a:rPr lang="ja-JP" altLang="en-US" sz="1800" kern="100" dirty="0">
                          <a:solidFill>
                            <a:schemeClr val="tx1"/>
                          </a:solidFill>
                          <a:effectLst/>
                          <a:latin typeface="Meiryo UI" panose="020B0604030504040204" pitchFamily="50" charset="-128"/>
                          <a:ea typeface="Meiryo UI" panose="020B0604030504040204" pitchFamily="50" charset="-128"/>
                        </a:rPr>
                        <a:t>講義</a:t>
                      </a:r>
                      <a:endParaRPr lang="ja-JP" sz="18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800" b="0" kern="100" dirty="0">
                          <a:solidFill>
                            <a:schemeClr val="tx1"/>
                          </a:solidFill>
                          <a:effectLst/>
                          <a:latin typeface="Meiryo UI" panose="020B0604030504040204" pitchFamily="50" charset="-128"/>
                          <a:ea typeface="Meiryo UI" panose="020B0604030504040204" pitchFamily="50" charset="-128"/>
                        </a:rPr>
                        <a:t>基本ケアの内容と捉え方　①概要</a:t>
                      </a:r>
                      <a:endParaRPr lang="ja-JP" altLang="ja-JP" sz="1800" b="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2096674733"/>
                  </a:ext>
                </a:extLst>
              </a:tr>
              <a:tr h="424847">
                <a:tc>
                  <a:txBody>
                    <a:bodyPr/>
                    <a:lstStyle/>
                    <a:p>
                      <a:pPr algn="ctr"/>
                      <a:endParaRPr lang="ja-JP" sz="18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solidFill>
                      <a:schemeClr val="bg1"/>
                    </a:solidFill>
                  </a:tcPr>
                </a:tc>
                <a:tc>
                  <a:txBody>
                    <a:bodyPr/>
                    <a:lstStyle/>
                    <a:p>
                      <a:pPr algn="r"/>
                      <a:r>
                        <a:rPr lang="en-US" altLang="ja-JP" sz="1800" kern="100" dirty="0">
                          <a:solidFill>
                            <a:schemeClr val="tx1"/>
                          </a:solidFill>
                          <a:effectLst/>
                          <a:latin typeface="Meiryo UI" panose="020B0604030504040204" pitchFamily="50" charset="-128"/>
                          <a:ea typeface="Meiryo UI" panose="020B0604030504040204" pitchFamily="50" charset="-128"/>
                        </a:rPr>
                        <a:t>25’</a:t>
                      </a:r>
                      <a:endParaRPr lang="ja-JP" sz="18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solidFill>
                      <a:schemeClr val="bg1"/>
                    </a:solidFill>
                  </a:tcPr>
                </a:tc>
                <a:tc>
                  <a:txBody>
                    <a:bodyPr/>
                    <a:lstStyle/>
                    <a:p>
                      <a:pPr algn="ctr"/>
                      <a:r>
                        <a:rPr lang="ja-JP" altLang="en-US" sz="1800" kern="100" dirty="0">
                          <a:solidFill>
                            <a:schemeClr val="tx1"/>
                          </a:solidFill>
                          <a:effectLst/>
                          <a:latin typeface="Meiryo UI" panose="020B0604030504040204" pitchFamily="50" charset="-128"/>
                          <a:ea typeface="Meiryo UI" panose="020B0604030504040204" pitchFamily="50" charset="-128"/>
                        </a:rPr>
                        <a:t>演習</a:t>
                      </a:r>
                      <a:endParaRPr lang="ja-JP" sz="18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800" b="0" kern="100" dirty="0">
                          <a:solidFill>
                            <a:schemeClr val="tx1"/>
                          </a:solidFill>
                          <a:effectLst/>
                          <a:latin typeface="Meiryo UI" panose="020B0604030504040204" pitchFamily="50" charset="-128"/>
                          <a:ea typeface="Meiryo UI" panose="020B0604030504040204" pitchFamily="50" charset="-128"/>
                        </a:rPr>
                        <a:t>基本ケアの内容と捉え方　②基本ケアの読み込み</a:t>
                      </a:r>
                      <a:endParaRPr lang="ja-JP" sz="1800" b="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1710535359"/>
                  </a:ext>
                </a:extLst>
              </a:tr>
              <a:tr h="424847">
                <a:tc>
                  <a:txBody>
                    <a:bodyPr/>
                    <a:lstStyle/>
                    <a:p>
                      <a:pPr algn="ctr"/>
                      <a:endParaRPr lang="ja-JP" sz="18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solidFill>
                      <a:schemeClr val="bg1"/>
                    </a:solidFill>
                  </a:tcPr>
                </a:tc>
                <a:tc>
                  <a:txBody>
                    <a:bodyPr/>
                    <a:lstStyle/>
                    <a:p>
                      <a:pPr algn="r"/>
                      <a:r>
                        <a:rPr lang="en-US" altLang="ja-JP" sz="1800" kern="100" dirty="0">
                          <a:solidFill>
                            <a:schemeClr val="tx1"/>
                          </a:solidFill>
                          <a:effectLst/>
                          <a:latin typeface="Meiryo UI" panose="020B0604030504040204" pitchFamily="50" charset="-128"/>
                          <a:ea typeface="Meiryo UI" panose="020B0604030504040204" pitchFamily="50" charset="-128"/>
                        </a:rPr>
                        <a:t>10’</a:t>
                      </a:r>
                      <a:endParaRPr lang="ja-JP" sz="18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solidFill>
                      <a:schemeClr val="bg1"/>
                    </a:solidFill>
                  </a:tcPr>
                </a:tc>
                <a:tc>
                  <a:txBody>
                    <a:bodyPr/>
                    <a:lstStyle/>
                    <a:p>
                      <a:pPr algn="ctr"/>
                      <a:r>
                        <a:rPr lang="ja-JP" altLang="en-US" sz="1800" kern="100" dirty="0">
                          <a:solidFill>
                            <a:schemeClr val="tx1"/>
                          </a:solidFill>
                          <a:effectLst/>
                          <a:latin typeface="Meiryo UI" panose="020B0604030504040204" pitchFamily="50" charset="-128"/>
                          <a:ea typeface="Meiryo UI" panose="020B0604030504040204" pitchFamily="50" charset="-128"/>
                        </a:rPr>
                        <a:t>休憩</a:t>
                      </a:r>
                      <a:endParaRPr lang="ja-JP" sz="18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solidFill>
                      <a:schemeClr val="bg1"/>
                    </a:solidFill>
                  </a:tcPr>
                </a:tc>
                <a:tc>
                  <a:txBody>
                    <a:bodyPr/>
                    <a:lstStyle/>
                    <a:p>
                      <a:pPr algn="just"/>
                      <a:endParaRPr lang="ja-JP" sz="1800" b="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2927084799"/>
                  </a:ext>
                </a:extLst>
              </a:tr>
              <a:tr h="424847">
                <a:tc>
                  <a:txBody>
                    <a:bodyPr/>
                    <a:lstStyle/>
                    <a:p>
                      <a:pPr algn="ctr"/>
                      <a:endParaRPr lang="ja-JP" sz="18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solidFill>
                      <a:schemeClr val="bg1"/>
                    </a:solidFill>
                  </a:tcPr>
                </a:tc>
                <a:tc>
                  <a:txBody>
                    <a:bodyPr/>
                    <a:lstStyle/>
                    <a:p>
                      <a:pPr algn="r"/>
                      <a:r>
                        <a:rPr lang="en-US" altLang="ja-JP" sz="1800" kern="100" dirty="0">
                          <a:solidFill>
                            <a:schemeClr val="tx1"/>
                          </a:solidFill>
                          <a:effectLst/>
                          <a:latin typeface="Meiryo UI" panose="020B0604030504040204" pitchFamily="50" charset="-128"/>
                          <a:ea typeface="Meiryo UI" panose="020B0604030504040204" pitchFamily="50" charset="-128"/>
                        </a:rPr>
                        <a:t>15’</a:t>
                      </a:r>
                      <a:endParaRPr lang="ja-JP" sz="18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solidFill>
                      <a:schemeClr val="bg1"/>
                    </a:solidFill>
                  </a:tcPr>
                </a:tc>
                <a:tc>
                  <a:txBody>
                    <a:bodyPr/>
                    <a:lstStyle/>
                    <a:p>
                      <a:pPr algn="ctr"/>
                      <a:r>
                        <a:rPr lang="ja-JP" altLang="en-US" sz="1800" kern="100" dirty="0">
                          <a:solidFill>
                            <a:schemeClr val="tx1"/>
                          </a:solidFill>
                          <a:effectLst/>
                          <a:latin typeface="Meiryo UI" panose="020B0604030504040204" pitchFamily="50" charset="-128"/>
                          <a:ea typeface="Meiryo UI" panose="020B0604030504040204" pitchFamily="50" charset="-128"/>
                        </a:rPr>
                        <a:t>講義</a:t>
                      </a:r>
                      <a:endParaRPr lang="ja-JP" sz="18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solidFill>
                      <a:schemeClr val="bg1"/>
                    </a:solidFill>
                  </a:tcPr>
                </a:tc>
                <a:tc>
                  <a:txBody>
                    <a:bodyPr/>
                    <a:lstStyle/>
                    <a:p>
                      <a:pPr algn="just"/>
                      <a:r>
                        <a:rPr lang="ja-JP" altLang="en-US" sz="1800" b="0" kern="100" dirty="0">
                          <a:solidFill>
                            <a:schemeClr val="tx1"/>
                          </a:solidFill>
                          <a:effectLst/>
                          <a:latin typeface="Meiryo UI" panose="020B0604030504040204" pitchFamily="50" charset="-128"/>
                          <a:ea typeface="Meiryo UI" panose="020B0604030504040204" pitchFamily="50" charset="-128"/>
                        </a:rPr>
                        <a:t>実践研修の進め方　①研修の流れとねらい</a:t>
                      </a:r>
                      <a:endParaRPr lang="ja-JP" sz="1800" b="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1602982147"/>
                  </a:ext>
                </a:extLst>
              </a:tr>
              <a:tr h="424847">
                <a:tc>
                  <a:txBody>
                    <a:bodyPr/>
                    <a:lstStyle/>
                    <a:p>
                      <a:pPr algn="ctr"/>
                      <a:endParaRPr lang="ja-JP" sz="18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solidFill>
                      <a:schemeClr val="bg1"/>
                    </a:solidFill>
                  </a:tcPr>
                </a:tc>
                <a:tc>
                  <a:txBody>
                    <a:bodyPr/>
                    <a:lstStyle/>
                    <a:p>
                      <a:pPr algn="r"/>
                      <a:r>
                        <a:rPr lang="en-US" altLang="ja-JP" sz="1800" kern="100" dirty="0">
                          <a:solidFill>
                            <a:schemeClr val="tx1"/>
                          </a:solidFill>
                          <a:effectLst/>
                          <a:latin typeface="Meiryo UI" panose="020B0604030504040204" pitchFamily="50" charset="-128"/>
                          <a:ea typeface="Meiryo UI" panose="020B0604030504040204" pitchFamily="50" charset="-128"/>
                        </a:rPr>
                        <a:t>55’</a:t>
                      </a:r>
                      <a:endParaRPr lang="ja-JP" sz="18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solidFill>
                      <a:schemeClr val="bg1"/>
                    </a:solidFill>
                  </a:tcPr>
                </a:tc>
                <a:tc>
                  <a:txBody>
                    <a:bodyPr/>
                    <a:lstStyle/>
                    <a:p>
                      <a:pPr algn="ctr"/>
                      <a:r>
                        <a:rPr lang="ja-JP" altLang="en-US" sz="1800" kern="100" dirty="0">
                          <a:solidFill>
                            <a:schemeClr val="tx1"/>
                          </a:solidFill>
                          <a:effectLst/>
                          <a:latin typeface="Meiryo UI" panose="020B0604030504040204" pitchFamily="50" charset="-128"/>
                          <a:ea typeface="Meiryo UI" panose="020B0604030504040204" pitchFamily="50" charset="-128"/>
                        </a:rPr>
                        <a:t>演習</a:t>
                      </a:r>
                      <a:endParaRPr lang="ja-JP" sz="18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800" b="0" kern="100" dirty="0">
                          <a:solidFill>
                            <a:schemeClr val="tx1"/>
                          </a:solidFill>
                          <a:effectLst/>
                          <a:latin typeface="Meiryo UI" panose="020B0604030504040204" pitchFamily="50" charset="-128"/>
                          <a:ea typeface="Meiryo UI" panose="020B0604030504040204" pitchFamily="50" charset="-128"/>
                        </a:rPr>
                        <a:t>実践研修の進め方　②事例の堀り下げの体験</a:t>
                      </a:r>
                      <a:endParaRPr lang="ja-JP" altLang="ja-JP" sz="1800" b="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850906943"/>
                  </a:ext>
                </a:extLst>
              </a:tr>
              <a:tr h="424847">
                <a:tc>
                  <a:txBody>
                    <a:bodyPr/>
                    <a:lstStyle/>
                    <a:p>
                      <a:pPr algn="ctr"/>
                      <a:endParaRPr lang="ja-JP" sz="18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solidFill>
                      <a:schemeClr val="bg1"/>
                    </a:solidFill>
                  </a:tcPr>
                </a:tc>
                <a:tc>
                  <a:txBody>
                    <a:bodyPr/>
                    <a:lstStyle/>
                    <a:p>
                      <a:pPr algn="r"/>
                      <a:r>
                        <a:rPr lang="en-US" altLang="ja-JP" sz="1800" kern="100" dirty="0">
                          <a:solidFill>
                            <a:schemeClr val="tx1"/>
                          </a:solidFill>
                          <a:effectLst/>
                          <a:latin typeface="Meiryo UI" panose="020B0604030504040204" pitchFamily="50" charset="-128"/>
                          <a:ea typeface="Meiryo UI" panose="020B0604030504040204" pitchFamily="50" charset="-128"/>
                        </a:rPr>
                        <a:t>15’</a:t>
                      </a:r>
                      <a:endParaRPr lang="ja-JP" sz="18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solidFill>
                      <a:schemeClr val="bg1"/>
                    </a:solidFill>
                  </a:tcPr>
                </a:tc>
                <a:tc>
                  <a:txBody>
                    <a:bodyPr/>
                    <a:lstStyle/>
                    <a:p>
                      <a:pPr algn="ctr"/>
                      <a:r>
                        <a:rPr lang="ja-JP" altLang="en-US" sz="1800" kern="100" dirty="0">
                          <a:solidFill>
                            <a:schemeClr val="tx1"/>
                          </a:solidFill>
                          <a:effectLst/>
                          <a:latin typeface="Meiryo UI" panose="020B0604030504040204" pitchFamily="50" charset="-128"/>
                          <a:ea typeface="Meiryo UI" panose="020B0604030504040204" pitchFamily="50" charset="-128"/>
                        </a:rPr>
                        <a:t>講義</a:t>
                      </a:r>
                      <a:endParaRPr lang="ja-JP" sz="18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800" b="0" kern="100" dirty="0">
                          <a:solidFill>
                            <a:schemeClr val="tx1"/>
                          </a:solidFill>
                          <a:effectLst/>
                          <a:latin typeface="Meiryo UI" panose="020B0604030504040204" pitchFamily="50" charset="-128"/>
                          <a:ea typeface="Meiryo UI" panose="020B0604030504040204" pitchFamily="50" charset="-128"/>
                        </a:rPr>
                        <a:t>実践研修の進め方　③事例選定と資料の記入</a:t>
                      </a:r>
                      <a:endParaRPr lang="ja-JP" altLang="ja-JP" sz="1800" b="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46616433"/>
                  </a:ext>
                </a:extLst>
              </a:tr>
              <a:tr h="424847">
                <a:tc>
                  <a:txBody>
                    <a:bodyPr/>
                    <a:lstStyle/>
                    <a:p>
                      <a:pPr algn="ctr"/>
                      <a:endParaRPr lang="ja-JP" sz="18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solidFill>
                      <a:schemeClr val="bg1"/>
                    </a:solidFill>
                  </a:tcPr>
                </a:tc>
                <a:tc>
                  <a:txBody>
                    <a:bodyPr/>
                    <a:lstStyle/>
                    <a:p>
                      <a:pPr algn="r"/>
                      <a:r>
                        <a:rPr lang="en-US" altLang="ja-JP" sz="1800" kern="100" dirty="0">
                          <a:solidFill>
                            <a:schemeClr val="tx1"/>
                          </a:solidFill>
                          <a:effectLst/>
                          <a:latin typeface="Meiryo UI" panose="020B0604030504040204" pitchFamily="50" charset="-128"/>
                          <a:ea typeface="Meiryo UI" panose="020B0604030504040204" pitchFamily="50" charset="-128"/>
                        </a:rPr>
                        <a:t>10’</a:t>
                      </a:r>
                      <a:endParaRPr lang="ja-JP" sz="18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solidFill>
                      <a:schemeClr val="bg1"/>
                    </a:solidFill>
                  </a:tcPr>
                </a:tc>
                <a:tc>
                  <a:txBody>
                    <a:bodyPr/>
                    <a:lstStyle/>
                    <a:p>
                      <a:pPr algn="ctr"/>
                      <a:r>
                        <a:rPr lang="ja-JP" altLang="en-US" sz="1800" kern="100" dirty="0">
                          <a:solidFill>
                            <a:schemeClr val="tx1"/>
                          </a:solidFill>
                          <a:effectLst/>
                          <a:latin typeface="Meiryo UI" panose="020B0604030504040204" pitchFamily="50" charset="-128"/>
                          <a:ea typeface="Meiryo UI" panose="020B0604030504040204" pitchFamily="50" charset="-128"/>
                        </a:rPr>
                        <a:t>講義</a:t>
                      </a:r>
                      <a:endParaRPr lang="ja-JP" sz="18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800" b="0" kern="100" dirty="0">
                          <a:solidFill>
                            <a:schemeClr val="tx1"/>
                          </a:solidFill>
                          <a:effectLst/>
                          <a:latin typeface="Meiryo UI" panose="020B0604030504040204" pitchFamily="50" charset="-128"/>
                          <a:ea typeface="Meiryo UI" panose="020B0604030504040204" pitchFamily="50" charset="-128"/>
                        </a:rPr>
                        <a:t>質疑応答</a:t>
                      </a:r>
                      <a:endParaRPr lang="ja-JP" altLang="ja-JP" sz="1800" b="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897303576"/>
                  </a:ext>
                </a:extLst>
              </a:tr>
              <a:tr h="424847">
                <a:tc>
                  <a:txBody>
                    <a:bodyPr/>
                    <a:lstStyle/>
                    <a:p>
                      <a:pPr algn="ctr"/>
                      <a:endParaRPr lang="ja-JP" sz="18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solidFill>
                      <a:schemeClr val="bg1"/>
                    </a:solidFill>
                  </a:tcPr>
                </a:tc>
                <a:tc>
                  <a:txBody>
                    <a:bodyPr/>
                    <a:lstStyle/>
                    <a:p>
                      <a:pPr algn="r"/>
                      <a:r>
                        <a:rPr lang="en-US" altLang="ja-JP" sz="1800" kern="100" dirty="0">
                          <a:solidFill>
                            <a:schemeClr val="tx1"/>
                          </a:solidFill>
                          <a:effectLst/>
                          <a:latin typeface="Meiryo UI" panose="020B0604030504040204" pitchFamily="50" charset="-128"/>
                          <a:ea typeface="Meiryo UI" panose="020B0604030504040204" pitchFamily="50" charset="-128"/>
                        </a:rPr>
                        <a:t>5’</a:t>
                      </a:r>
                      <a:endParaRPr lang="ja-JP" sz="18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solidFill>
                      <a:schemeClr val="bg1"/>
                    </a:solidFill>
                  </a:tcPr>
                </a:tc>
                <a:tc>
                  <a:txBody>
                    <a:bodyPr/>
                    <a:lstStyle/>
                    <a:p>
                      <a:pPr algn="ctr"/>
                      <a:r>
                        <a:rPr lang="ja-JP" altLang="en-US" sz="1800" kern="100" dirty="0">
                          <a:solidFill>
                            <a:schemeClr val="tx1"/>
                          </a:solidFill>
                          <a:effectLst/>
                          <a:latin typeface="Meiryo UI" panose="020B0604030504040204" pitchFamily="50" charset="-128"/>
                          <a:ea typeface="Meiryo UI" panose="020B0604030504040204" pitchFamily="50" charset="-128"/>
                        </a:rPr>
                        <a:t>閉会</a:t>
                      </a:r>
                      <a:endParaRPr lang="ja-JP" sz="18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solidFill>
                      <a:schemeClr val="bg1"/>
                    </a:solidFill>
                  </a:tcPr>
                </a:tc>
                <a:tc>
                  <a:txBody>
                    <a:bodyPr/>
                    <a:lstStyle/>
                    <a:p>
                      <a:pPr algn="just"/>
                      <a:r>
                        <a:rPr lang="ja-JP" altLang="en-US" sz="1800" b="0" kern="100" dirty="0">
                          <a:solidFill>
                            <a:schemeClr val="tx1"/>
                          </a:solidFill>
                          <a:effectLst/>
                          <a:latin typeface="Meiryo UI" panose="020B0604030504040204" pitchFamily="50" charset="-128"/>
                          <a:ea typeface="Meiryo UI" panose="020B0604030504040204" pitchFamily="50" charset="-128"/>
                        </a:rPr>
                        <a:t>本日のまとめと今後の進め方</a:t>
                      </a:r>
                      <a:endParaRPr lang="ja-JP" sz="1800" b="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744172447"/>
                  </a:ext>
                </a:extLst>
              </a:tr>
            </a:tbl>
          </a:graphicData>
        </a:graphic>
      </p:graphicFrame>
    </p:spTree>
    <p:extLst>
      <p:ext uri="{BB962C8B-B14F-4D97-AF65-F5344CB8AC3E}">
        <p14:creationId xmlns:p14="http://schemas.microsoft.com/office/powerpoint/2010/main" val="39572495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四角形: 角を丸くする 14">
            <a:extLst>
              <a:ext uri="{FF2B5EF4-FFF2-40B4-BE49-F238E27FC236}">
                <a16:creationId xmlns:a16="http://schemas.microsoft.com/office/drawing/2014/main" id="{A32DE225-6F31-4B8A-BE9D-F51B862F408B}"/>
              </a:ext>
            </a:extLst>
          </p:cNvPr>
          <p:cNvSpPr/>
          <p:nvPr/>
        </p:nvSpPr>
        <p:spPr>
          <a:xfrm>
            <a:off x="261936" y="1632437"/>
            <a:ext cx="9344025" cy="4822816"/>
          </a:xfrm>
          <a:prstGeom prst="roundRect">
            <a:avLst>
              <a:gd name="adj" fmla="val 4575"/>
            </a:avLst>
          </a:prstGeom>
          <a:solidFill>
            <a:srgbClr val="FBE5D6"/>
          </a:solidFill>
          <a:ln>
            <a:noFill/>
            <a:prstDash val="dash"/>
          </a:ln>
        </p:spPr>
        <p:txBody>
          <a:bodyPr wrap="square" rtlCol="0" anchor="ctr">
            <a:noAutofit/>
          </a:bodyPr>
          <a:lstStyle/>
          <a:p>
            <a:pPr algn="ctr"/>
            <a:endParaRPr kumimoji="1" lang="ja-JP" altLang="en-US" dirty="0">
              <a:highlight>
                <a:srgbClr val="FBE5D6"/>
              </a:highlight>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p:txBody>
          <a:bodyPr/>
          <a:lstStyle/>
          <a:p>
            <a:r>
              <a:rPr lang="ja-JP" altLang="en-US" dirty="0"/>
              <a:t>事例の掘り下げの体験</a:t>
            </a:r>
            <a:endParaRPr kumimoji="1" lang="ja-JP" altLang="en-US" dirty="0"/>
          </a:p>
        </p:txBody>
      </p:sp>
      <p:sp>
        <p:nvSpPr>
          <p:cNvPr id="3" name="コンテンツ プレースホルダー 2"/>
          <p:cNvSpPr>
            <a:spLocks noGrp="1"/>
          </p:cNvSpPr>
          <p:nvPr>
            <p:ph idx="1"/>
          </p:nvPr>
        </p:nvSpPr>
        <p:spPr>
          <a:xfrm>
            <a:off x="285749" y="904876"/>
            <a:ext cx="9344025" cy="1644893"/>
          </a:xfrm>
        </p:spPr>
        <p:txBody>
          <a:bodyPr>
            <a:normAutofit/>
          </a:bodyPr>
          <a:lstStyle/>
          <a:p>
            <a:r>
              <a:rPr lang="ja-JP" altLang="en-US" dirty="0"/>
              <a:t>手法を意識して情報を掘り下げた結果、具体的な働きかけができ、本人や家族、他の職種に変化が見られることが期待されます。</a:t>
            </a:r>
            <a:endParaRPr lang="en-US" altLang="ja-JP" dirty="0"/>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50</a:t>
            </a:fld>
            <a:endParaRPr kumimoji="1" lang="ja-JP" altLang="en-US" dirty="0"/>
          </a:p>
        </p:txBody>
      </p:sp>
      <p:sp>
        <p:nvSpPr>
          <p:cNvPr id="5" name="テキスト プレースホルダー 4"/>
          <p:cNvSpPr>
            <a:spLocks noGrp="1"/>
          </p:cNvSpPr>
          <p:nvPr>
            <p:ph type="body" sz="quarter" idx="14"/>
          </p:nvPr>
        </p:nvSpPr>
        <p:spPr/>
        <p:txBody>
          <a:bodyPr/>
          <a:lstStyle/>
          <a:p>
            <a:r>
              <a:rPr kumimoji="1" lang="ja-JP" altLang="en-US" dirty="0"/>
              <a:t>全体共有</a:t>
            </a:r>
          </a:p>
        </p:txBody>
      </p:sp>
      <p:sp>
        <p:nvSpPr>
          <p:cNvPr id="7" name="四角形: 角を丸くする 8">
            <a:extLst>
              <a:ext uri="{FF2B5EF4-FFF2-40B4-BE49-F238E27FC236}">
                <a16:creationId xmlns:a16="http://schemas.microsoft.com/office/drawing/2014/main" id="{DB067107-B0B5-464E-8801-EBEA448CE085}"/>
              </a:ext>
            </a:extLst>
          </p:cNvPr>
          <p:cNvSpPr/>
          <p:nvPr/>
        </p:nvSpPr>
        <p:spPr>
          <a:xfrm>
            <a:off x="486653" y="2902829"/>
            <a:ext cx="4140000" cy="1512000"/>
          </a:xfrm>
          <a:prstGeom prst="roundRect">
            <a:avLst>
              <a:gd name="adj" fmla="val 12958"/>
            </a:avLst>
          </a:prstGeom>
          <a:solidFill>
            <a:schemeClr val="bg1"/>
          </a:solidFill>
          <a:ln w="28575">
            <a:solidFill>
              <a:srgbClr val="F36E31"/>
            </a:solidFill>
          </a:ln>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入浴について、</a:t>
            </a:r>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どのような方法で入浴を行っているのか、時間帯、介助を要しているのか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などを、本人、家族の意向と併せて確認した。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四角形: 角を丸くする 8">
            <a:extLst>
              <a:ext uri="{FF2B5EF4-FFF2-40B4-BE49-F238E27FC236}">
                <a16:creationId xmlns:a16="http://schemas.microsoft.com/office/drawing/2014/main" id="{3358C44A-81E3-4ECE-BFCD-2BC97CBA884C}"/>
              </a:ext>
            </a:extLst>
          </p:cNvPr>
          <p:cNvSpPr/>
          <p:nvPr/>
        </p:nvSpPr>
        <p:spPr>
          <a:xfrm>
            <a:off x="5196838" y="2915382"/>
            <a:ext cx="4140000" cy="1512000"/>
          </a:xfrm>
          <a:prstGeom prst="roundRect">
            <a:avLst>
              <a:gd name="adj" fmla="val 12958"/>
            </a:avLst>
          </a:prstGeom>
          <a:solidFill>
            <a:schemeClr val="bg1"/>
          </a:solidFill>
          <a:ln w="28575">
            <a:solidFill>
              <a:srgbClr val="F36E31"/>
            </a:solidFill>
          </a:ln>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入浴の際、洗身は家族任せになっていたが</a:t>
            </a:r>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、本人が「自分で洗えるところは自分で洗う」</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と目標を持って行うようになった。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a:extLst>
              <a:ext uri="{FF2B5EF4-FFF2-40B4-BE49-F238E27FC236}">
                <a16:creationId xmlns:a16="http://schemas.microsoft.com/office/drawing/2014/main" id="{E41B8097-0477-4E54-B028-D90DBE4D4A95}"/>
              </a:ext>
            </a:extLst>
          </p:cNvPr>
          <p:cNvSpPr txBox="1"/>
          <p:nvPr/>
        </p:nvSpPr>
        <p:spPr>
          <a:xfrm>
            <a:off x="3046051" y="1752351"/>
            <a:ext cx="3348000" cy="369332"/>
          </a:xfrm>
          <a:prstGeom prst="rect">
            <a:avLst/>
          </a:prstGeom>
          <a:noFill/>
        </p:spPr>
        <p:txBody>
          <a:bodyPr wrap="square" rtlCol="0">
            <a:spAutoFit/>
          </a:bodyPr>
          <a:lstStyle/>
          <a:p>
            <a:pPr algn="ctr"/>
            <a:r>
              <a:rPr kumimoji="1" lang="ja-JP" altLang="en-US" b="1" dirty="0">
                <a:solidFill>
                  <a:srgbClr val="F36E31"/>
                </a:solidFill>
                <a:latin typeface="Meiryo UI" panose="020B0604030504040204" pitchFamily="50" charset="-128"/>
                <a:ea typeface="Meiryo UI" panose="020B0604030504040204" pitchFamily="50" charset="-128"/>
              </a:rPr>
              <a:t>過去の実践研修で見られた例</a:t>
            </a:r>
          </a:p>
        </p:txBody>
      </p:sp>
      <p:sp>
        <p:nvSpPr>
          <p:cNvPr id="14" name="テキスト ボックス 13">
            <a:extLst>
              <a:ext uri="{FF2B5EF4-FFF2-40B4-BE49-F238E27FC236}">
                <a16:creationId xmlns:a16="http://schemas.microsoft.com/office/drawing/2014/main" id="{613A806C-4518-47C6-8490-31C09905AA9D}"/>
              </a:ext>
            </a:extLst>
          </p:cNvPr>
          <p:cNvSpPr txBox="1"/>
          <p:nvPr/>
        </p:nvSpPr>
        <p:spPr>
          <a:xfrm>
            <a:off x="944422" y="2411098"/>
            <a:ext cx="3348000" cy="338554"/>
          </a:xfrm>
          <a:prstGeom prst="rect">
            <a:avLst/>
          </a:prstGeom>
          <a:solidFill>
            <a:srgbClr val="F36E31"/>
          </a:solidFill>
          <a:ln>
            <a:solidFill>
              <a:srgbClr val="F48573"/>
            </a:solidFill>
          </a:ln>
        </p:spPr>
        <p:txBody>
          <a:bodyPr wrap="square" rtlCol="0">
            <a:spAutoFit/>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介護支援専門員の働きかけ</a:t>
            </a:r>
          </a:p>
        </p:txBody>
      </p:sp>
      <p:sp>
        <p:nvSpPr>
          <p:cNvPr id="15" name="テキスト ボックス 14">
            <a:extLst>
              <a:ext uri="{FF2B5EF4-FFF2-40B4-BE49-F238E27FC236}">
                <a16:creationId xmlns:a16="http://schemas.microsoft.com/office/drawing/2014/main" id="{6A7F87C3-2257-48AF-8426-3FB89059B883}"/>
              </a:ext>
            </a:extLst>
          </p:cNvPr>
          <p:cNvSpPr txBox="1"/>
          <p:nvPr/>
        </p:nvSpPr>
        <p:spPr>
          <a:xfrm>
            <a:off x="5510293" y="2411098"/>
            <a:ext cx="3348000" cy="338554"/>
          </a:xfrm>
          <a:prstGeom prst="rect">
            <a:avLst/>
          </a:prstGeom>
          <a:solidFill>
            <a:srgbClr val="F36E31"/>
          </a:solidFill>
          <a:ln>
            <a:solidFill>
              <a:srgbClr val="F48573"/>
            </a:solidFill>
          </a:ln>
        </p:spPr>
        <p:txBody>
          <a:bodyPr wrap="square" rtlCol="0">
            <a:spAutoFit/>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本人の変化</a:t>
            </a:r>
          </a:p>
        </p:txBody>
      </p:sp>
      <p:sp>
        <p:nvSpPr>
          <p:cNvPr id="16" name="テキスト ボックス 15">
            <a:extLst>
              <a:ext uri="{FF2B5EF4-FFF2-40B4-BE49-F238E27FC236}">
                <a16:creationId xmlns:a16="http://schemas.microsoft.com/office/drawing/2014/main" id="{072FB09F-9DDB-46CA-BCFC-68A3D482FE72}"/>
              </a:ext>
            </a:extLst>
          </p:cNvPr>
          <p:cNvSpPr txBox="1"/>
          <p:nvPr/>
        </p:nvSpPr>
        <p:spPr>
          <a:xfrm rot="5400000">
            <a:off x="4369036" y="3604829"/>
            <a:ext cx="1129826" cy="288000"/>
          </a:xfrm>
          <a:prstGeom prst="triangle">
            <a:avLst/>
          </a:prstGeom>
          <a:solidFill>
            <a:srgbClr val="F68A54"/>
          </a:solidFill>
          <a:ln>
            <a:solidFill>
              <a:srgbClr val="F48573"/>
            </a:solidFill>
          </a:ln>
        </p:spPr>
        <p:txBody>
          <a:bodyPr wrap="square" rtlCol="0">
            <a:spAutoFit/>
          </a:bodyPr>
          <a:lstStyle/>
          <a:p>
            <a:pPr algn="ct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sp>
        <p:nvSpPr>
          <p:cNvPr id="17" name="四角形: 角を丸くする 8">
            <a:extLst>
              <a:ext uri="{FF2B5EF4-FFF2-40B4-BE49-F238E27FC236}">
                <a16:creationId xmlns:a16="http://schemas.microsoft.com/office/drawing/2014/main" id="{324669CE-37FA-4A29-B1A0-AC20EF176C3C}"/>
              </a:ext>
            </a:extLst>
          </p:cNvPr>
          <p:cNvSpPr/>
          <p:nvPr/>
        </p:nvSpPr>
        <p:spPr>
          <a:xfrm>
            <a:off x="486653" y="4643873"/>
            <a:ext cx="4140000" cy="1512000"/>
          </a:xfrm>
          <a:prstGeom prst="roundRect">
            <a:avLst>
              <a:gd name="adj" fmla="val 12958"/>
            </a:avLst>
          </a:prstGeom>
          <a:solidFill>
            <a:schemeClr val="bg1"/>
          </a:solidFill>
          <a:ln w="28575">
            <a:solidFill>
              <a:srgbClr val="F36E31"/>
            </a:solidFill>
          </a:ln>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骨折後の利用者に対して</a:t>
            </a:r>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入院前の趣味活動や地域参加の状況</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を確認したところ、囲碁会場での囲碁を楽しみにしていたとのことだった。まずは</a:t>
            </a:r>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友人に自宅に来てもらい囲碁の相手をしてもらうことから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始めた。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四角形: 角を丸くする 8">
            <a:extLst>
              <a:ext uri="{FF2B5EF4-FFF2-40B4-BE49-F238E27FC236}">
                <a16:creationId xmlns:a16="http://schemas.microsoft.com/office/drawing/2014/main" id="{C7244FFD-1E5A-47D9-B53F-A68D9240AF0C}"/>
              </a:ext>
            </a:extLst>
          </p:cNvPr>
          <p:cNvSpPr/>
          <p:nvPr/>
        </p:nvSpPr>
        <p:spPr>
          <a:xfrm>
            <a:off x="5196838" y="4656426"/>
            <a:ext cx="4140000" cy="1512000"/>
          </a:xfrm>
          <a:prstGeom prst="roundRect">
            <a:avLst>
              <a:gd name="adj" fmla="val 12958"/>
            </a:avLst>
          </a:prstGeom>
          <a:solidFill>
            <a:schemeClr val="bg1"/>
          </a:solidFill>
          <a:ln w="28575">
            <a:solidFill>
              <a:srgbClr val="F36E31"/>
            </a:solidFill>
          </a:ln>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いずれ囲碁会場に足を運び囲碁仲間と会うこと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を目標とすることで、リハビリや歩行補助具の活用にたいして積極的になった。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a:extLst>
              <a:ext uri="{FF2B5EF4-FFF2-40B4-BE49-F238E27FC236}">
                <a16:creationId xmlns:a16="http://schemas.microsoft.com/office/drawing/2014/main" id="{ACBFCB31-E148-4E56-8170-5F18C4B9951A}"/>
              </a:ext>
            </a:extLst>
          </p:cNvPr>
          <p:cNvSpPr txBox="1"/>
          <p:nvPr/>
        </p:nvSpPr>
        <p:spPr>
          <a:xfrm rot="5400000">
            <a:off x="4369036" y="5345873"/>
            <a:ext cx="1129826" cy="288000"/>
          </a:xfrm>
          <a:prstGeom prst="triangle">
            <a:avLst/>
          </a:prstGeom>
          <a:solidFill>
            <a:srgbClr val="F68A54"/>
          </a:solidFill>
          <a:ln>
            <a:solidFill>
              <a:srgbClr val="F48573"/>
            </a:solidFill>
          </a:ln>
        </p:spPr>
        <p:txBody>
          <a:bodyPr wrap="square" rtlCol="0">
            <a:spAutoFit/>
          </a:bodyPr>
          <a:lstStyle/>
          <a:p>
            <a:pPr algn="ct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945554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四角形: 角を丸くする 14">
            <a:extLst>
              <a:ext uri="{FF2B5EF4-FFF2-40B4-BE49-F238E27FC236}">
                <a16:creationId xmlns:a16="http://schemas.microsoft.com/office/drawing/2014/main" id="{A32DE225-6F31-4B8A-BE9D-F51B862F408B}"/>
              </a:ext>
            </a:extLst>
          </p:cNvPr>
          <p:cNvSpPr/>
          <p:nvPr/>
        </p:nvSpPr>
        <p:spPr>
          <a:xfrm>
            <a:off x="238613" y="984738"/>
            <a:ext cx="9344025" cy="5285878"/>
          </a:xfrm>
          <a:prstGeom prst="roundRect">
            <a:avLst>
              <a:gd name="adj" fmla="val 4575"/>
            </a:avLst>
          </a:prstGeom>
          <a:solidFill>
            <a:srgbClr val="FBE5D6"/>
          </a:solidFill>
          <a:ln>
            <a:noFill/>
            <a:prstDash val="dash"/>
          </a:ln>
        </p:spPr>
        <p:txBody>
          <a:bodyPr wrap="square" rtlCol="0" anchor="ctr">
            <a:noAutofit/>
          </a:bodyP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p:txBody>
          <a:bodyPr/>
          <a:lstStyle/>
          <a:p>
            <a:r>
              <a:rPr lang="ja-JP" altLang="en-US" dirty="0"/>
              <a:t>事例の掘り下げの体験</a:t>
            </a:r>
            <a:endParaRPr kumimoji="1" lang="ja-JP" altLang="en-US" dirty="0"/>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51</a:t>
            </a:fld>
            <a:endParaRPr kumimoji="1" lang="ja-JP" altLang="en-US" dirty="0"/>
          </a:p>
        </p:txBody>
      </p:sp>
      <p:sp>
        <p:nvSpPr>
          <p:cNvPr id="5" name="テキスト プレースホルダー 4"/>
          <p:cNvSpPr>
            <a:spLocks noGrp="1"/>
          </p:cNvSpPr>
          <p:nvPr>
            <p:ph type="body" sz="quarter" idx="14"/>
          </p:nvPr>
        </p:nvSpPr>
        <p:spPr/>
        <p:txBody>
          <a:bodyPr/>
          <a:lstStyle/>
          <a:p>
            <a:r>
              <a:rPr kumimoji="1" lang="ja-JP" altLang="en-US" dirty="0"/>
              <a:t>全体共有</a:t>
            </a:r>
          </a:p>
        </p:txBody>
      </p:sp>
      <p:sp>
        <p:nvSpPr>
          <p:cNvPr id="7" name="四角形: 角を丸くする 8">
            <a:extLst>
              <a:ext uri="{FF2B5EF4-FFF2-40B4-BE49-F238E27FC236}">
                <a16:creationId xmlns:a16="http://schemas.microsoft.com/office/drawing/2014/main" id="{DB067107-B0B5-464E-8801-EBEA448CE085}"/>
              </a:ext>
            </a:extLst>
          </p:cNvPr>
          <p:cNvSpPr/>
          <p:nvPr/>
        </p:nvSpPr>
        <p:spPr>
          <a:xfrm>
            <a:off x="486653" y="2200032"/>
            <a:ext cx="4140000" cy="1512000"/>
          </a:xfrm>
          <a:prstGeom prst="roundRect">
            <a:avLst>
              <a:gd name="adj" fmla="val 12958"/>
            </a:avLst>
          </a:prstGeom>
          <a:solidFill>
            <a:schemeClr val="bg1"/>
          </a:solidFill>
          <a:ln w="28575">
            <a:solidFill>
              <a:srgbClr val="F36E31"/>
            </a:solidFill>
          </a:ln>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食事内容を再確認</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また、減塩タイプの調味料や酢、スパイス等を活用した</a:t>
            </a:r>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料理や、塩分計を紹介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四角形: 角を丸くする 8">
            <a:extLst>
              <a:ext uri="{FF2B5EF4-FFF2-40B4-BE49-F238E27FC236}">
                <a16:creationId xmlns:a16="http://schemas.microsoft.com/office/drawing/2014/main" id="{3358C44A-81E3-4ECE-BFCD-2BC97CBA884C}"/>
              </a:ext>
            </a:extLst>
          </p:cNvPr>
          <p:cNvSpPr/>
          <p:nvPr/>
        </p:nvSpPr>
        <p:spPr>
          <a:xfrm>
            <a:off x="5196838" y="2212585"/>
            <a:ext cx="4140000" cy="1512000"/>
          </a:xfrm>
          <a:prstGeom prst="roundRect">
            <a:avLst>
              <a:gd name="adj" fmla="val 12958"/>
            </a:avLst>
          </a:prstGeom>
          <a:solidFill>
            <a:schemeClr val="bg1"/>
          </a:solidFill>
          <a:ln w="28575">
            <a:solidFill>
              <a:srgbClr val="F36E31"/>
            </a:solidFill>
          </a:ln>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同居している孫に合わせた濃い味付けだったが、</a:t>
            </a:r>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本人に合わせた味付けへ変更し、減塩調味料を購入したり、塩分計を使用したりする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ようになった。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a:extLst>
              <a:ext uri="{FF2B5EF4-FFF2-40B4-BE49-F238E27FC236}">
                <a16:creationId xmlns:a16="http://schemas.microsoft.com/office/drawing/2014/main" id="{E41B8097-0477-4E54-B028-D90DBE4D4A95}"/>
              </a:ext>
            </a:extLst>
          </p:cNvPr>
          <p:cNvSpPr txBox="1"/>
          <p:nvPr/>
        </p:nvSpPr>
        <p:spPr>
          <a:xfrm>
            <a:off x="3046051" y="1096627"/>
            <a:ext cx="3348000" cy="369332"/>
          </a:xfrm>
          <a:prstGeom prst="rect">
            <a:avLst/>
          </a:prstGeom>
          <a:noFill/>
        </p:spPr>
        <p:txBody>
          <a:bodyPr wrap="square" rtlCol="0">
            <a:spAutoFit/>
          </a:bodyPr>
          <a:lstStyle/>
          <a:p>
            <a:pPr algn="ctr"/>
            <a:r>
              <a:rPr kumimoji="1" lang="ja-JP" altLang="en-US" b="1" dirty="0">
                <a:solidFill>
                  <a:srgbClr val="F36E31"/>
                </a:solidFill>
                <a:latin typeface="Meiryo UI" panose="020B0604030504040204" pitchFamily="50" charset="-128"/>
                <a:ea typeface="Meiryo UI" panose="020B0604030504040204" pitchFamily="50" charset="-128"/>
              </a:rPr>
              <a:t>過去の実践研修で見られた例</a:t>
            </a:r>
          </a:p>
        </p:txBody>
      </p:sp>
      <p:sp>
        <p:nvSpPr>
          <p:cNvPr id="14" name="テキスト ボックス 13">
            <a:extLst>
              <a:ext uri="{FF2B5EF4-FFF2-40B4-BE49-F238E27FC236}">
                <a16:creationId xmlns:a16="http://schemas.microsoft.com/office/drawing/2014/main" id="{613A806C-4518-47C6-8490-31C09905AA9D}"/>
              </a:ext>
            </a:extLst>
          </p:cNvPr>
          <p:cNvSpPr txBox="1"/>
          <p:nvPr/>
        </p:nvSpPr>
        <p:spPr>
          <a:xfrm>
            <a:off x="944422" y="1708301"/>
            <a:ext cx="3348000" cy="338554"/>
          </a:xfrm>
          <a:prstGeom prst="rect">
            <a:avLst/>
          </a:prstGeom>
          <a:solidFill>
            <a:srgbClr val="F36E31"/>
          </a:solidFill>
          <a:ln>
            <a:solidFill>
              <a:srgbClr val="F48573"/>
            </a:solidFill>
          </a:ln>
        </p:spPr>
        <p:txBody>
          <a:bodyPr wrap="square" rtlCol="0">
            <a:spAutoFit/>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介護支援専門員の働きかけ</a:t>
            </a:r>
          </a:p>
        </p:txBody>
      </p:sp>
      <p:sp>
        <p:nvSpPr>
          <p:cNvPr id="15" name="テキスト ボックス 14">
            <a:extLst>
              <a:ext uri="{FF2B5EF4-FFF2-40B4-BE49-F238E27FC236}">
                <a16:creationId xmlns:a16="http://schemas.microsoft.com/office/drawing/2014/main" id="{6A7F87C3-2257-48AF-8426-3FB89059B883}"/>
              </a:ext>
            </a:extLst>
          </p:cNvPr>
          <p:cNvSpPr txBox="1"/>
          <p:nvPr/>
        </p:nvSpPr>
        <p:spPr>
          <a:xfrm>
            <a:off x="5510293" y="1708301"/>
            <a:ext cx="3348000" cy="338554"/>
          </a:xfrm>
          <a:prstGeom prst="rect">
            <a:avLst/>
          </a:prstGeom>
          <a:solidFill>
            <a:srgbClr val="F36E31"/>
          </a:solidFill>
          <a:ln>
            <a:solidFill>
              <a:srgbClr val="F48573"/>
            </a:solidFill>
          </a:ln>
        </p:spPr>
        <p:txBody>
          <a:bodyPr wrap="square" rtlCol="0">
            <a:spAutoFit/>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家族の変化</a:t>
            </a:r>
          </a:p>
        </p:txBody>
      </p:sp>
      <p:sp>
        <p:nvSpPr>
          <p:cNvPr id="16" name="テキスト ボックス 15">
            <a:extLst>
              <a:ext uri="{FF2B5EF4-FFF2-40B4-BE49-F238E27FC236}">
                <a16:creationId xmlns:a16="http://schemas.microsoft.com/office/drawing/2014/main" id="{072FB09F-9DDB-46CA-BCFC-68A3D482FE72}"/>
              </a:ext>
            </a:extLst>
          </p:cNvPr>
          <p:cNvSpPr txBox="1"/>
          <p:nvPr/>
        </p:nvSpPr>
        <p:spPr>
          <a:xfrm rot="5400000">
            <a:off x="4369036" y="2902032"/>
            <a:ext cx="1129826" cy="288000"/>
          </a:xfrm>
          <a:prstGeom prst="triangle">
            <a:avLst/>
          </a:prstGeom>
          <a:solidFill>
            <a:srgbClr val="F68A54"/>
          </a:solidFill>
          <a:ln>
            <a:solidFill>
              <a:srgbClr val="F48573"/>
            </a:solidFill>
          </a:ln>
        </p:spPr>
        <p:txBody>
          <a:bodyPr wrap="square" rtlCol="0">
            <a:spAutoFit/>
          </a:bodyPr>
          <a:lstStyle/>
          <a:p>
            <a:pPr algn="ct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sp>
        <p:nvSpPr>
          <p:cNvPr id="17" name="四角形: 角を丸くする 8">
            <a:extLst>
              <a:ext uri="{FF2B5EF4-FFF2-40B4-BE49-F238E27FC236}">
                <a16:creationId xmlns:a16="http://schemas.microsoft.com/office/drawing/2014/main" id="{324669CE-37FA-4A29-B1A0-AC20EF176C3C}"/>
              </a:ext>
            </a:extLst>
          </p:cNvPr>
          <p:cNvSpPr/>
          <p:nvPr/>
        </p:nvSpPr>
        <p:spPr>
          <a:xfrm>
            <a:off x="486653" y="4459236"/>
            <a:ext cx="4140000" cy="1512000"/>
          </a:xfrm>
          <a:prstGeom prst="roundRect">
            <a:avLst>
              <a:gd name="adj" fmla="val 12958"/>
            </a:avLst>
          </a:prstGeom>
          <a:solidFill>
            <a:schemeClr val="bg1"/>
          </a:solidFill>
          <a:ln w="28575">
            <a:solidFill>
              <a:srgbClr val="F36E31"/>
            </a:solidFill>
          </a:ln>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事業所が聴取した</a:t>
            </a:r>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興味関心チェックシートを活用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し、本人や家族の目標や支援方針を具体的に</a:t>
            </a:r>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担当者会議で共有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できるようにした。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四角形: 角を丸くする 8">
            <a:extLst>
              <a:ext uri="{FF2B5EF4-FFF2-40B4-BE49-F238E27FC236}">
                <a16:creationId xmlns:a16="http://schemas.microsoft.com/office/drawing/2014/main" id="{C7244FFD-1E5A-47D9-B53F-A68D9240AF0C}"/>
              </a:ext>
            </a:extLst>
          </p:cNvPr>
          <p:cNvSpPr/>
          <p:nvPr/>
        </p:nvSpPr>
        <p:spPr>
          <a:xfrm>
            <a:off x="5196838" y="4471789"/>
            <a:ext cx="4140000" cy="1512000"/>
          </a:xfrm>
          <a:prstGeom prst="roundRect">
            <a:avLst>
              <a:gd name="adj" fmla="val 12958"/>
            </a:avLst>
          </a:prstGeom>
          <a:solidFill>
            <a:schemeClr val="bg1"/>
          </a:solidFill>
          <a:ln w="28575">
            <a:solidFill>
              <a:srgbClr val="F36E31"/>
            </a:solidFill>
          </a:ln>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より個別的な機能訓練の方法を提案するとともに、</a:t>
            </a:r>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本人に分かりやすく何度も伝えるなどの工夫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をしてくれるようになった。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a:extLst>
              <a:ext uri="{FF2B5EF4-FFF2-40B4-BE49-F238E27FC236}">
                <a16:creationId xmlns:a16="http://schemas.microsoft.com/office/drawing/2014/main" id="{ACBFCB31-E148-4E56-8170-5F18C4B9951A}"/>
              </a:ext>
            </a:extLst>
          </p:cNvPr>
          <p:cNvSpPr txBox="1"/>
          <p:nvPr/>
        </p:nvSpPr>
        <p:spPr>
          <a:xfrm rot="5400000">
            <a:off x="4369036" y="5161236"/>
            <a:ext cx="1129826" cy="288000"/>
          </a:xfrm>
          <a:prstGeom prst="triangle">
            <a:avLst/>
          </a:prstGeom>
          <a:solidFill>
            <a:srgbClr val="F68A54"/>
          </a:solidFill>
          <a:ln>
            <a:solidFill>
              <a:srgbClr val="F48573"/>
            </a:solidFill>
          </a:ln>
        </p:spPr>
        <p:txBody>
          <a:bodyPr wrap="square" rtlCol="0">
            <a:spAutoFit/>
          </a:bodyPr>
          <a:lstStyle/>
          <a:p>
            <a:pPr algn="ct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4A0EC1CC-C66E-4460-A8A5-79BE8132A71D}"/>
              </a:ext>
            </a:extLst>
          </p:cNvPr>
          <p:cNvSpPr txBox="1"/>
          <p:nvPr/>
        </p:nvSpPr>
        <p:spPr>
          <a:xfrm>
            <a:off x="944422" y="4001302"/>
            <a:ext cx="3348000" cy="338554"/>
          </a:xfrm>
          <a:prstGeom prst="rect">
            <a:avLst/>
          </a:prstGeom>
          <a:solidFill>
            <a:srgbClr val="F36E31"/>
          </a:solidFill>
          <a:ln>
            <a:solidFill>
              <a:srgbClr val="F48573"/>
            </a:solidFill>
          </a:ln>
        </p:spPr>
        <p:txBody>
          <a:bodyPr wrap="square" rtlCol="0">
            <a:spAutoFit/>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介護支援専門員の働きかけ</a:t>
            </a:r>
          </a:p>
        </p:txBody>
      </p:sp>
      <p:sp>
        <p:nvSpPr>
          <p:cNvPr id="22" name="テキスト ボックス 21">
            <a:extLst>
              <a:ext uri="{FF2B5EF4-FFF2-40B4-BE49-F238E27FC236}">
                <a16:creationId xmlns:a16="http://schemas.microsoft.com/office/drawing/2014/main" id="{4126BC20-3C49-401C-BB9C-94E4040F1BD9}"/>
              </a:ext>
            </a:extLst>
          </p:cNvPr>
          <p:cNvSpPr txBox="1"/>
          <p:nvPr/>
        </p:nvSpPr>
        <p:spPr>
          <a:xfrm>
            <a:off x="5510293" y="4001302"/>
            <a:ext cx="3348000" cy="338554"/>
          </a:xfrm>
          <a:prstGeom prst="rect">
            <a:avLst/>
          </a:prstGeom>
          <a:solidFill>
            <a:srgbClr val="F36E31"/>
          </a:solidFill>
          <a:ln>
            <a:solidFill>
              <a:srgbClr val="F48573"/>
            </a:solidFill>
          </a:ln>
        </p:spPr>
        <p:txBody>
          <a:bodyPr wrap="square" rtlCol="0">
            <a:spAutoFit/>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他の職種の変化</a:t>
            </a:r>
          </a:p>
        </p:txBody>
      </p:sp>
    </p:spTree>
    <p:extLst>
      <p:ext uri="{BB962C8B-B14F-4D97-AF65-F5344CB8AC3E}">
        <p14:creationId xmlns:p14="http://schemas.microsoft.com/office/powerpoint/2010/main" val="12618300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3129" y="2452687"/>
            <a:ext cx="7025694" cy="1285876"/>
          </a:xfrm>
        </p:spPr>
        <p:txBody>
          <a:bodyPr>
            <a:normAutofit/>
          </a:bodyPr>
          <a:lstStyle/>
          <a:p>
            <a:r>
              <a:rPr lang="ja-JP" altLang="en-US" dirty="0"/>
              <a:t>実践研修の進め方</a:t>
            </a:r>
            <a:br>
              <a:rPr lang="en-US" altLang="ja-JP" dirty="0"/>
            </a:br>
            <a:r>
              <a:rPr lang="ja-JP" altLang="en-US" dirty="0"/>
              <a:t>③事例選定、資料の記入</a:t>
            </a:r>
            <a:endParaRPr kumimoji="1" lang="ja-JP" altLang="en-US" dirty="0"/>
          </a:p>
        </p:txBody>
      </p:sp>
    </p:spTree>
    <p:extLst>
      <p:ext uri="{BB962C8B-B14F-4D97-AF65-F5344CB8AC3E}">
        <p14:creationId xmlns:p14="http://schemas.microsoft.com/office/powerpoint/2010/main" val="10740692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a:t>事例の選定</a:t>
            </a:r>
          </a:p>
        </p:txBody>
      </p:sp>
      <p:sp>
        <p:nvSpPr>
          <p:cNvPr id="3" name="コンテンツ プレースホルダー 2">
            <a:extLst>
              <a:ext uri="{FF2B5EF4-FFF2-40B4-BE49-F238E27FC236}">
                <a16:creationId xmlns:a16="http://schemas.microsoft.com/office/drawing/2014/main" id="{ED654A04-523D-47E4-9279-0950A6DDC35F}"/>
              </a:ext>
            </a:extLst>
          </p:cNvPr>
          <p:cNvSpPr>
            <a:spLocks noGrp="1"/>
          </p:cNvSpPr>
          <p:nvPr>
            <p:ph idx="1"/>
          </p:nvPr>
        </p:nvSpPr>
        <p:spPr>
          <a:xfrm>
            <a:off x="285749" y="904876"/>
            <a:ext cx="9344025" cy="700882"/>
          </a:xfrm>
        </p:spPr>
        <p:txBody>
          <a:bodyPr/>
          <a:lstStyle/>
          <a:p>
            <a:r>
              <a:rPr lang="ja-JP" altLang="en-US" dirty="0"/>
              <a:t>実践研修では、自身の担当事例のうち</a:t>
            </a:r>
            <a:r>
              <a:rPr lang="en-US" altLang="ja-JP" dirty="0"/>
              <a:t>1</a:t>
            </a:r>
            <a:r>
              <a:rPr lang="ja-JP" altLang="en-US" dirty="0"/>
              <a:t>事例を現場実践で用います。</a:t>
            </a:r>
          </a:p>
        </p:txBody>
      </p:sp>
      <p:sp>
        <p:nvSpPr>
          <p:cNvPr id="2" name="スライド番号プレースホルダー 1"/>
          <p:cNvSpPr>
            <a:spLocks noGrp="1"/>
          </p:cNvSpPr>
          <p:nvPr>
            <p:ph type="sldNum" sz="quarter" idx="12"/>
          </p:nvPr>
        </p:nvSpPr>
        <p:spPr/>
        <p:txBody>
          <a:bodyPr/>
          <a:lstStyle/>
          <a:p>
            <a:fld id="{9D577B52-2241-471B-AFAB-376A00F66D4B}" type="slidenum">
              <a:rPr kumimoji="1" lang="ja-JP" altLang="en-US" smtClean="0"/>
              <a:t>53</a:t>
            </a:fld>
            <a:endParaRPr kumimoji="1" lang="ja-JP" altLang="en-US"/>
          </a:p>
        </p:txBody>
      </p:sp>
      <p:sp>
        <p:nvSpPr>
          <p:cNvPr id="5" name="テキスト プレースホルダー 4">
            <a:extLst>
              <a:ext uri="{FF2B5EF4-FFF2-40B4-BE49-F238E27FC236}">
                <a16:creationId xmlns:a16="http://schemas.microsoft.com/office/drawing/2014/main" id="{9599F1C7-A37E-45C8-B070-8C8AEDF83974}"/>
              </a:ext>
            </a:extLst>
          </p:cNvPr>
          <p:cNvSpPr>
            <a:spLocks noGrp="1"/>
          </p:cNvSpPr>
          <p:nvPr>
            <p:ph type="body" sz="quarter" idx="14"/>
          </p:nvPr>
        </p:nvSpPr>
        <p:spPr/>
        <p:txBody>
          <a:bodyPr/>
          <a:lstStyle/>
          <a:p>
            <a:r>
              <a:rPr lang="ja-JP" altLang="en-US" dirty="0"/>
              <a:t>事例選定の留意点</a:t>
            </a:r>
          </a:p>
        </p:txBody>
      </p:sp>
      <p:sp>
        <p:nvSpPr>
          <p:cNvPr id="6" name="四角形: 角を丸くする 14">
            <a:extLst>
              <a:ext uri="{FF2B5EF4-FFF2-40B4-BE49-F238E27FC236}">
                <a16:creationId xmlns:a16="http://schemas.microsoft.com/office/drawing/2014/main" id="{CA0F8714-C89B-47B2-BC52-49B182D29E5C}"/>
              </a:ext>
            </a:extLst>
          </p:cNvPr>
          <p:cNvSpPr/>
          <p:nvPr/>
        </p:nvSpPr>
        <p:spPr>
          <a:xfrm>
            <a:off x="539272" y="2051508"/>
            <a:ext cx="8789353" cy="3412031"/>
          </a:xfrm>
          <a:prstGeom prst="roundRect">
            <a:avLst>
              <a:gd name="adj" fmla="val 4575"/>
            </a:avLst>
          </a:prstGeom>
          <a:solidFill>
            <a:srgbClr val="FBE5D6"/>
          </a:solidFill>
          <a:ln>
            <a:noFill/>
            <a:prstDash val="dash"/>
          </a:ln>
        </p:spPr>
        <p:txBody>
          <a:bodyPr wrap="square" rtlCol="0" anchor="ctr">
            <a:noAutofit/>
          </a:bodyP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a:extLst>
              <a:ext uri="{FF2B5EF4-FFF2-40B4-BE49-F238E27FC236}">
                <a16:creationId xmlns:a16="http://schemas.microsoft.com/office/drawing/2014/main" id="{A8DF51D3-E7F9-432E-8237-7A634C4FFC61}"/>
              </a:ext>
            </a:extLst>
          </p:cNvPr>
          <p:cNvSpPr txBox="1"/>
          <p:nvPr/>
        </p:nvSpPr>
        <p:spPr>
          <a:xfrm>
            <a:off x="3368541" y="2215307"/>
            <a:ext cx="3779605" cy="369332"/>
          </a:xfrm>
          <a:prstGeom prst="rect">
            <a:avLst/>
          </a:prstGeom>
          <a:noFill/>
        </p:spPr>
        <p:txBody>
          <a:bodyPr wrap="square" rtlCol="0">
            <a:spAutoFit/>
          </a:bodyPr>
          <a:lstStyle/>
          <a:p>
            <a:r>
              <a:rPr kumimoji="1" lang="ja-JP" altLang="en-US" b="1" dirty="0">
                <a:solidFill>
                  <a:srgbClr val="F36E31"/>
                </a:solidFill>
                <a:latin typeface="Meiryo UI" panose="020B0604030504040204" pitchFamily="50" charset="-128"/>
                <a:ea typeface="Meiryo UI" panose="020B0604030504040204" pitchFamily="50" charset="-128"/>
              </a:rPr>
              <a:t>事例選定にあたっての留意点</a:t>
            </a:r>
          </a:p>
        </p:txBody>
      </p:sp>
      <p:sp>
        <p:nvSpPr>
          <p:cNvPr id="8" name="テキスト ボックス 8">
            <a:extLst>
              <a:ext uri="{FF2B5EF4-FFF2-40B4-BE49-F238E27FC236}">
                <a16:creationId xmlns:a16="http://schemas.microsoft.com/office/drawing/2014/main" id="{18308AA5-AD94-4F71-BF03-BB6E18853F09}"/>
              </a:ext>
            </a:extLst>
          </p:cNvPr>
          <p:cNvSpPr txBox="1"/>
          <p:nvPr/>
        </p:nvSpPr>
        <p:spPr>
          <a:xfrm>
            <a:off x="748713" y="2907106"/>
            <a:ext cx="8309546" cy="2062103"/>
          </a:xfrm>
          <a:prstGeom prst="rect">
            <a:avLst/>
          </a:prstGeom>
          <a:solidFill>
            <a:schemeClr val="bg1"/>
          </a:solidFill>
          <a:ln w="28575">
            <a:solidFill>
              <a:srgbClr val="F36E31"/>
            </a:solidFill>
          </a:ln>
        </p:spPr>
        <p:txBody>
          <a:bodyPr wrap="square" rIns="180000" rtlCol="0" anchor="ctr">
            <a:spAutoFit/>
          </a:bodyPr>
          <a:lstStyle>
            <a:defPPr>
              <a:defRPr lang="ja-JP"/>
            </a:defPPr>
            <a:lvl1pPr algn="l" rtl="0" fontAlgn="base">
              <a:spcBef>
                <a:spcPct val="0"/>
              </a:spcBef>
              <a:spcAft>
                <a:spcPct val="0"/>
              </a:spcAft>
              <a:defRPr kumimoji="1" sz="1400" kern="1200">
                <a:solidFill>
                  <a:schemeClr val="tx1"/>
                </a:solidFill>
                <a:latin typeface="Arial" charset="0"/>
                <a:ea typeface="HGPｺﾞｼｯｸM" pitchFamily="50" charset="-128"/>
                <a:cs typeface="+mn-cs"/>
              </a:defRPr>
            </a:lvl1pPr>
            <a:lvl2pPr marL="457200" algn="l" rtl="0" fontAlgn="base">
              <a:spcBef>
                <a:spcPct val="0"/>
              </a:spcBef>
              <a:spcAft>
                <a:spcPct val="0"/>
              </a:spcAft>
              <a:defRPr kumimoji="1" sz="1400" kern="1200">
                <a:solidFill>
                  <a:schemeClr val="tx1"/>
                </a:solidFill>
                <a:latin typeface="Arial" charset="0"/>
                <a:ea typeface="HGPｺﾞｼｯｸM" pitchFamily="50" charset="-128"/>
                <a:cs typeface="+mn-cs"/>
              </a:defRPr>
            </a:lvl2pPr>
            <a:lvl3pPr marL="914400" algn="l" rtl="0" fontAlgn="base">
              <a:spcBef>
                <a:spcPct val="0"/>
              </a:spcBef>
              <a:spcAft>
                <a:spcPct val="0"/>
              </a:spcAft>
              <a:defRPr kumimoji="1" sz="1400" kern="1200">
                <a:solidFill>
                  <a:schemeClr val="tx1"/>
                </a:solidFill>
                <a:latin typeface="Arial" charset="0"/>
                <a:ea typeface="HGPｺﾞｼｯｸM" pitchFamily="50" charset="-128"/>
                <a:cs typeface="+mn-cs"/>
              </a:defRPr>
            </a:lvl3pPr>
            <a:lvl4pPr marL="1371600" algn="l" rtl="0" fontAlgn="base">
              <a:spcBef>
                <a:spcPct val="0"/>
              </a:spcBef>
              <a:spcAft>
                <a:spcPct val="0"/>
              </a:spcAft>
              <a:defRPr kumimoji="1" sz="1400" kern="1200">
                <a:solidFill>
                  <a:schemeClr val="tx1"/>
                </a:solidFill>
                <a:latin typeface="Arial" charset="0"/>
                <a:ea typeface="HGPｺﾞｼｯｸM" pitchFamily="50" charset="-128"/>
                <a:cs typeface="+mn-cs"/>
              </a:defRPr>
            </a:lvl4pPr>
            <a:lvl5pPr marL="1828800" algn="l" rtl="0" fontAlgn="base">
              <a:spcBef>
                <a:spcPct val="0"/>
              </a:spcBef>
              <a:spcAft>
                <a:spcPct val="0"/>
              </a:spcAft>
              <a:defRPr kumimoji="1" sz="1400" kern="1200">
                <a:solidFill>
                  <a:schemeClr val="tx1"/>
                </a:solidFill>
                <a:latin typeface="Arial" charset="0"/>
                <a:ea typeface="HGPｺﾞｼｯｸM" pitchFamily="50" charset="-128"/>
                <a:cs typeface="+mn-cs"/>
              </a:defRPr>
            </a:lvl5pPr>
            <a:lvl6pPr marL="2286000" algn="l" defTabSz="914400" rtl="0" eaLnBrk="1" latinLnBrk="0" hangingPunct="1">
              <a:defRPr kumimoji="1" sz="1400" kern="1200">
                <a:solidFill>
                  <a:schemeClr val="tx1"/>
                </a:solidFill>
                <a:latin typeface="Arial" charset="0"/>
                <a:ea typeface="HGPｺﾞｼｯｸM" pitchFamily="50" charset="-128"/>
                <a:cs typeface="+mn-cs"/>
              </a:defRPr>
            </a:lvl6pPr>
            <a:lvl7pPr marL="2743200" algn="l" defTabSz="914400" rtl="0" eaLnBrk="1" latinLnBrk="0" hangingPunct="1">
              <a:defRPr kumimoji="1" sz="1400" kern="1200">
                <a:solidFill>
                  <a:schemeClr val="tx1"/>
                </a:solidFill>
                <a:latin typeface="Arial" charset="0"/>
                <a:ea typeface="HGPｺﾞｼｯｸM" pitchFamily="50" charset="-128"/>
                <a:cs typeface="+mn-cs"/>
              </a:defRPr>
            </a:lvl7pPr>
            <a:lvl8pPr marL="3200400" algn="l" defTabSz="914400" rtl="0" eaLnBrk="1" latinLnBrk="0" hangingPunct="1">
              <a:defRPr kumimoji="1" sz="1400" kern="1200">
                <a:solidFill>
                  <a:schemeClr val="tx1"/>
                </a:solidFill>
                <a:latin typeface="Arial" charset="0"/>
                <a:ea typeface="HGPｺﾞｼｯｸM" pitchFamily="50" charset="-128"/>
                <a:cs typeface="+mn-cs"/>
              </a:defRPr>
            </a:lvl8pPr>
            <a:lvl9pPr marL="3657600" algn="l" defTabSz="914400" rtl="0" eaLnBrk="1" latinLnBrk="0" hangingPunct="1">
              <a:defRPr kumimoji="1" sz="1400" kern="1200">
                <a:solidFill>
                  <a:schemeClr val="tx1"/>
                </a:solidFill>
                <a:latin typeface="Arial" charset="0"/>
                <a:ea typeface="HGPｺﾞｼｯｸM" pitchFamily="50" charset="-128"/>
                <a:cs typeface="+mn-cs"/>
              </a:defRPr>
            </a:lvl9pPr>
          </a:lstStyle>
          <a:p>
            <a:pPr marL="360000" lvl="1" indent="-285750" algn="just">
              <a:spcBef>
                <a:spcPts val="600"/>
              </a:spcBef>
              <a:spcAft>
                <a:spcPts val="600"/>
              </a:spcAft>
              <a:buFont typeface="Wingdings" panose="05000000000000000000" pitchFamily="2" charset="2"/>
              <a:buChar char="l"/>
              <a:tabLst>
                <a:tab pos="540385" algn="l"/>
              </a:tabLst>
            </a:pPr>
            <a:r>
              <a:rPr lang="ja-JP" altLang="ja-JP" sz="1800" kern="100" dirty="0">
                <a:latin typeface="Meiryo UI" panose="020B0604030504040204" pitchFamily="50" charset="-128"/>
                <a:ea typeface="Meiryo UI" panose="020B0604030504040204" pitchFamily="50" charset="-128"/>
                <a:cs typeface="Times New Roman" panose="02020603050405020304" pitchFamily="18" charset="0"/>
              </a:rPr>
              <a:t>今回のカリキュラムでは「基本ケア」に着目することから、</a:t>
            </a:r>
            <a:r>
              <a:rPr lang="ja-JP" altLang="ja-JP" sz="1800" b="1" u="sng" kern="100" dirty="0">
                <a:latin typeface="Meiryo UI" panose="020B0604030504040204" pitchFamily="50" charset="-128"/>
                <a:ea typeface="Meiryo UI" panose="020B0604030504040204" pitchFamily="50" charset="-128"/>
                <a:cs typeface="Times New Roman" panose="02020603050405020304" pitchFamily="18" charset="0"/>
              </a:rPr>
              <a:t>事例の方の疾患の種類は問いません</a:t>
            </a:r>
            <a:r>
              <a:rPr lang="ja-JP" altLang="ja-JP" sz="1800" kern="100" dirty="0">
                <a:latin typeface="Meiryo UI" panose="020B0604030504040204" pitchFamily="50" charset="-128"/>
                <a:ea typeface="Meiryo UI" panose="020B0604030504040204" pitchFamily="50" charset="-128"/>
                <a:cs typeface="Times New Roman" panose="02020603050405020304" pitchFamily="18" charset="0"/>
              </a:rPr>
              <a:t>。</a:t>
            </a:r>
          </a:p>
          <a:p>
            <a:pPr marL="360000" lvl="1" indent="-285750" algn="just">
              <a:spcBef>
                <a:spcPts val="600"/>
              </a:spcBef>
              <a:spcAft>
                <a:spcPts val="600"/>
              </a:spcAft>
              <a:buFont typeface="Wingdings" panose="05000000000000000000" pitchFamily="2" charset="2"/>
              <a:buChar char="l"/>
              <a:tabLst>
                <a:tab pos="540385" algn="l"/>
              </a:tabLst>
            </a:pPr>
            <a:r>
              <a:rPr lang="ja-JP" altLang="ja-JP" sz="1800" kern="100" dirty="0">
                <a:latin typeface="Meiryo UI" panose="020B0604030504040204" pitchFamily="50" charset="-128"/>
                <a:ea typeface="Meiryo UI" panose="020B0604030504040204" pitchFamily="50" charset="-128"/>
                <a:cs typeface="Times New Roman" panose="02020603050405020304" pitchFamily="18" charset="0"/>
              </a:rPr>
              <a:t>利用者の性別、年代、要介護度は問いません</a:t>
            </a:r>
            <a:r>
              <a:rPr lang="en-US" altLang="ja-JP" sz="18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800" kern="100" dirty="0">
                <a:latin typeface="Meiryo UI" panose="020B0604030504040204" pitchFamily="50" charset="-128"/>
                <a:ea typeface="Meiryo UI" panose="020B0604030504040204" pitchFamily="50" charset="-128"/>
                <a:cs typeface="Times New Roman" panose="02020603050405020304" pitchFamily="18" charset="0"/>
              </a:rPr>
              <a:t>ただし、本手法の基本的な活用方法を理解する観点からは、特殊な状況である困難事例より、</a:t>
            </a:r>
            <a:r>
              <a:rPr lang="ja-JP" altLang="ja-JP" sz="1800" b="1" u="sng" kern="100" dirty="0">
                <a:latin typeface="Meiryo UI" panose="020B0604030504040204" pitchFamily="50" charset="-128"/>
                <a:ea typeface="Meiryo UI" panose="020B0604030504040204" pitchFamily="50" charset="-128"/>
                <a:cs typeface="Times New Roman" panose="02020603050405020304" pitchFamily="18" charset="0"/>
              </a:rPr>
              <a:t>ある程度一般的な事例の方が望ましい</a:t>
            </a:r>
            <a:r>
              <a:rPr lang="ja-JP" altLang="ja-JP" sz="1800" kern="100" dirty="0">
                <a:latin typeface="Meiryo UI" panose="020B0604030504040204" pitchFamily="50" charset="-128"/>
                <a:ea typeface="Meiryo UI" panose="020B0604030504040204" pitchFamily="50" charset="-128"/>
                <a:cs typeface="Times New Roman" panose="02020603050405020304" pitchFamily="18" charset="0"/>
              </a:rPr>
              <a:t>です。</a:t>
            </a:r>
          </a:p>
          <a:p>
            <a:pPr marL="360000" lvl="1" indent="-285750" algn="just">
              <a:spcBef>
                <a:spcPts val="600"/>
              </a:spcBef>
              <a:spcAft>
                <a:spcPts val="600"/>
              </a:spcAft>
              <a:buFont typeface="Wingdings" panose="05000000000000000000" pitchFamily="2" charset="2"/>
              <a:buChar char="l"/>
              <a:tabLst>
                <a:tab pos="540385" algn="l"/>
              </a:tabLst>
            </a:pPr>
            <a:r>
              <a:rPr lang="ja-JP" altLang="en-US" sz="1800" b="1" u="sng" kern="100" dirty="0">
                <a:latin typeface="Meiryo UI" panose="020B0604030504040204" pitchFamily="50" charset="-128"/>
                <a:ea typeface="Meiryo UI" panose="020B0604030504040204" pitchFamily="50" charset="-128"/>
                <a:cs typeface="Times New Roman" panose="02020603050405020304" pitchFamily="18" charset="0"/>
              </a:rPr>
              <a:t>ケアプラン等の事例関連資料が提出できる事例</a:t>
            </a: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を選んでください</a:t>
            </a:r>
            <a:r>
              <a:rPr lang="ja-JP" altLang="ja-JP" sz="1800" kern="100" dirty="0">
                <a:latin typeface="Meiryo UI" panose="020B0604030504040204" pitchFamily="50" charset="-128"/>
                <a:ea typeface="Meiryo UI" panose="020B0604030504040204" pitchFamily="50" charset="-128"/>
                <a:cs typeface="Times New Roman" panose="02020603050405020304" pitchFamily="18" charset="0"/>
              </a:rPr>
              <a:t>。</a:t>
            </a:r>
          </a:p>
        </p:txBody>
      </p:sp>
    </p:spTree>
    <p:extLst>
      <p:ext uri="{BB962C8B-B14F-4D97-AF65-F5344CB8AC3E}">
        <p14:creationId xmlns:p14="http://schemas.microsoft.com/office/powerpoint/2010/main" val="27049065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a:t>資料の記入</a:t>
            </a:r>
          </a:p>
        </p:txBody>
      </p:sp>
      <p:sp>
        <p:nvSpPr>
          <p:cNvPr id="3" name="コンテンツ プレースホルダー 2">
            <a:extLst>
              <a:ext uri="{FF2B5EF4-FFF2-40B4-BE49-F238E27FC236}">
                <a16:creationId xmlns:a16="http://schemas.microsoft.com/office/drawing/2014/main" id="{ED654A04-523D-47E4-9279-0950A6DDC35F}"/>
              </a:ext>
            </a:extLst>
          </p:cNvPr>
          <p:cNvSpPr>
            <a:spLocks noGrp="1"/>
          </p:cNvSpPr>
          <p:nvPr>
            <p:ph idx="1"/>
          </p:nvPr>
        </p:nvSpPr>
        <p:spPr>
          <a:xfrm>
            <a:off x="285749" y="904876"/>
            <a:ext cx="9344025" cy="700882"/>
          </a:xfrm>
        </p:spPr>
        <p:txBody>
          <a:bodyPr/>
          <a:lstStyle/>
          <a:p>
            <a:r>
              <a:rPr lang="ja-JP" altLang="en-US" dirty="0"/>
              <a:t>実践研修では、大きく以下</a:t>
            </a:r>
            <a:r>
              <a:rPr lang="en-US" altLang="ja-JP" dirty="0"/>
              <a:t>3</a:t>
            </a:r>
            <a:r>
              <a:rPr lang="ja-JP" altLang="en-US"/>
              <a:t>種類</a:t>
            </a:r>
            <a:r>
              <a:rPr lang="ja-JP" altLang="en-US" dirty="0"/>
              <a:t>の資料を記入・提出します。</a:t>
            </a:r>
          </a:p>
        </p:txBody>
      </p:sp>
      <p:sp>
        <p:nvSpPr>
          <p:cNvPr id="2" name="スライド番号プレースホルダー 1"/>
          <p:cNvSpPr>
            <a:spLocks noGrp="1"/>
          </p:cNvSpPr>
          <p:nvPr>
            <p:ph type="sldNum" sz="quarter" idx="12"/>
          </p:nvPr>
        </p:nvSpPr>
        <p:spPr/>
        <p:txBody>
          <a:bodyPr/>
          <a:lstStyle/>
          <a:p>
            <a:fld id="{9D577B52-2241-471B-AFAB-376A00F66D4B}" type="slidenum">
              <a:rPr kumimoji="1" lang="ja-JP" altLang="en-US" smtClean="0"/>
              <a:t>54</a:t>
            </a:fld>
            <a:endParaRPr kumimoji="1" lang="ja-JP" altLang="en-US"/>
          </a:p>
        </p:txBody>
      </p:sp>
      <p:sp>
        <p:nvSpPr>
          <p:cNvPr id="5" name="テキスト プレースホルダー 4">
            <a:extLst>
              <a:ext uri="{FF2B5EF4-FFF2-40B4-BE49-F238E27FC236}">
                <a16:creationId xmlns:a16="http://schemas.microsoft.com/office/drawing/2014/main" id="{9599F1C7-A37E-45C8-B070-8C8AEDF83974}"/>
              </a:ext>
            </a:extLst>
          </p:cNvPr>
          <p:cNvSpPr>
            <a:spLocks noGrp="1"/>
          </p:cNvSpPr>
          <p:nvPr>
            <p:ph type="body" sz="quarter" idx="14"/>
          </p:nvPr>
        </p:nvSpPr>
        <p:spPr/>
        <p:txBody>
          <a:bodyPr/>
          <a:lstStyle/>
          <a:p>
            <a:r>
              <a:rPr lang="ja-JP" altLang="en-US" dirty="0"/>
              <a:t>実践研修で使う資料</a:t>
            </a:r>
          </a:p>
        </p:txBody>
      </p:sp>
      <p:graphicFrame>
        <p:nvGraphicFramePr>
          <p:cNvPr id="9" name="コンテンツ プレースホルダー 5">
            <a:extLst>
              <a:ext uri="{FF2B5EF4-FFF2-40B4-BE49-F238E27FC236}">
                <a16:creationId xmlns:a16="http://schemas.microsoft.com/office/drawing/2014/main" id="{7CEA1D83-55D4-4C60-BB8D-895DC9C5562D}"/>
              </a:ext>
            </a:extLst>
          </p:cNvPr>
          <p:cNvGraphicFramePr>
            <a:graphicFrameLocks/>
          </p:cNvGraphicFramePr>
          <p:nvPr>
            <p:extLst>
              <p:ext uri="{D42A27DB-BD31-4B8C-83A1-F6EECF244321}">
                <p14:modId xmlns:p14="http://schemas.microsoft.com/office/powerpoint/2010/main" val="1302562971"/>
              </p:ext>
            </p:extLst>
          </p:nvPr>
        </p:nvGraphicFramePr>
        <p:xfrm>
          <a:off x="502356" y="1605758"/>
          <a:ext cx="9072000" cy="3528000"/>
        </p:xfrm>
        <a:graphic>
          <a:graphicData uri="http://schemas.openxmlformats.org/drawingml/2006/table">
            <a:tbl>
              <a:tblPr firstRow="1" firstCol="1" bandRow="1">
                <a:tableStyleId>{5940675A-B579-460E-94D1-54222C63F5DA}</a:tableStyleId>
              </a:tblPr>
              <a:tblGrid>
                <a:gridCol w="396000">
                  <a:extLst>
                    <a:ext uri="{9D8B030D-6E8A-4147-A177-3AD203B41FA5}">
                      <a16:colId xmlns:a16="http://schemas.microsoft.com/office/drawing/2014/main" val="1818346852"/>
                    </a:ext>
                  </a:extLst>
                </a:gridCol>
                <a:gridCol w="2664000">
                  <a:extLst>
                    <a:ext uri="{9D8B030D-6E8A-4147-A177-3AD203B41FA5}">
                      <a16:colId xmlns:a16="http://schemas.microsoft.com/office/drawing/2014/main" val="2464105709"/>
                    </a:ext>
                  </a:extLst>
                </a:gridCol>
                <a:gridCol w="3744000">
                  <a:extLst>
                    <a:ext uri="{9D8B030D-6E8A-4147-A177-3AD203B41FA5}">
                      <a16:colId xmlns:a16="http://schemas.microsoft.com/office/drawing/2014/main" val="4010665636"/>
                    </a:ext>
                  </a:extLst>
                </a:gridCol>
                <a:gridCol w="2268000">
                  <a:extLst>
                    <a:ext uri="{9D8B030D-6E8A-4147-A177-3AD203B41FA5}">
                      <a16:colId xmlns:a16="http://schemas.microsoft.com/office/drawing/2014/main" val="1566034358"/>
                    </a:ext>
                  </a:extLst>
                </a:gridCol>
              </a:tblGrid>
              <a:tr h="396000">
                <a:tc>
                  <a:txBody>
                    <a:bodyPr/>
                    <a:lstStyle/>
                    <a:p>
                      <a:pPr algn="l"/>
                      <a:endParaRPr lang="ja-JP" sz="1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72000" marB="72000" anchor="ctr">
                    <a:lnL w="12700" cap="flat" cmpd="sng" algn="ctr">
                      <a:solidFill>
                        <a:srgbClr val="F36E31"/>
                      </a:solidFill>
                      <a:prstDash val="solid"/>
                      <a:round/>
                      <a:headEnd type="none" w="med" len="med"/>
                      <a:tailEnd type="none" w="med" len="med"/>
                    </a:lnL>
                    <a:lnR w="12700" cap="flat" cmpd="sng" algn="ctr">
                      <a:solidFill>
                        <a:srgbClr val="F36E31"/>
                      </a:solidFill>
                      <a:prstDash val="solid"/>
                      <a:round/>
                      <a:headEnd type="none" w="med" len="med"/>
                      <a:tailEnd type="none" w="med" len="med"/>
                    </a:lnR>
                    <a:lnT w="12700" cap="flat" cmpd="sng" algn="ctr">
                      <a:solidFill>
                        <a:srgbClr val="F36E31"/>
                      </a:solidFill>
                      <a:prstDash val="solid"/>
                      <a:round/>
                      <a:headEnd type="none" w="med" len="med"/>
                      <a:tailEnd type="none" w="med" len="med"/>
                    </a:lnT>
                    <a:lnB w="12700" cap="flat" cmpd="sng" algn="ctr">
                      <a:solidFill>
                        <a:srgbClr val="F36E31"/>
                      </a:solidFill>
                      <a:prstDash val="solid"/>
                      <a:round/>
                      <a:headEnd type="none" w="med" len="med"/>
                      <a:tailEnd type="none" w="med" len="med"/>
                    </a:lnB>
                    <a:solidFill>
                      <a:srgbClr val="FBE5D6"/>
                    </a:solidFill>
                  </a:tcPr>
                </a:tc>
                <a:tc>
                  <a:txBody>
                    <a:bodyPr/>
                    <a:lstStyle/>
                    <a:p>
                      <a:pPr algn="ctr"/>
                      <a:r>
                        <a:rPr lang="ja-JP" altLang="en-US" sz="1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資料の名称</a:t>
                      </a:r>
                      <a:endParaRPr lang="ja-JP" sz="1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72000" marB="72000" anchor="ctr">
                    <a:lnL w="12700" cap="flat" cmpd="sng" algn="ctr">
                      <a:solidFill>
                        <a:srgbClr val="F36E31"/>
                      </a:solidFill>
                      <a:prstDash val="solid"/>
                      <a:round/>
                      <a:headEnd type="none" w="med" len="med"/>
                      <a:tailEnd type="none" w="med" len="med"/>
                    </a:lnL>
                    <a:lnR w="12700" cap="flat" cmpd="sng" algn="ctr">
                      <a:solidFill>
                        <a:srgbClr val="F36E31"/>
                      </a:solidFill>
                      <a:prstDash val="solid"/>
                      <a:round/>
                      <a:headEnd type="none" w="med" len="med"/>
                      <a:tailEnd type="none" w="med" len="med"/>
                    </a:lnR>
                    <a:lnT w="12700" cap="flat" cmpd="sng" algn="ctr">
                      <a:solidFill>
                        <a:srgbClr val="F36E31"/>
                      </a:solidFill>
                      <a:prstDash val="solid"/>
                      <a:round/>
                      <a:headEnd type="none" w="med" len="med"/>
                      <a:tailEnd type="none" w="med" len="med"/>
                    </a:lnT>
                    <a:lnB w="12700" cap="flat" cmpd="sng" algn="ctr">
                      <a:solidFill>
                        <a:srgbClr val="F36E31"/>
                      </a:solidFill>
                      <a:prstDash val="solid"/>
                      <a:round/>
                      <a:headEnd type="none" w="med" len="med"/>
                      <a:tailEnd type="none" w="med" len="med"/>
                    </a:lnB>
                    <a:solidFill>
                      <a:srgbClr val="FBE5D6"/>
                    </a:solidFill>
                  </a:tcPr>
                </a:tc>
                <a:tc>
                  <a:txBody>
                    <a:bodyPr/>
                    <a:lstStyle/>
                    <a:p>
                      <a:pPr algn="ctr"/>
                      <a:r>
                        <a:rPr lang="ja-JP" altLang="en-US" sz="1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使い方</a:t>
                      </a:r>
                      <a:endParaRPr lang="ja-JP" sz="1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72000" marB="72000" anchor="ctr">
                    <a:lnL w="12700" cap="flat" cmpd="sng" algn="ctr">
                      <a:solidFill>
                        <a:srgbClr val="F36E31"/>
                      </a:solidFill>
                      <a:prstDash val="solid"/>
                      <a:round/>
                      <a:headEnd type="none" w="med" len="med"/>
                      <a:tailEnd type="none" w="med" len="med"/>
                    </a:lnL>
                    <a:lnR w="12700" cap="flat" cmpd="sng" algn="ctr">
                      <a:solidFill>
                        <a:srgbClr val="F36E31"/>
                      </a:solidFill>
                      <a:prstDash val="solid"/>
                      <a:round/>
                      <a:headEnd type="none" w="med" len="med"/>
                      <a:tailEnd type="none" w="med" len="med"/>
                    </a:lnR>
                    <a:lnT w="12700" cap="flat" cmpd="sng" algn="ctr">
                      <a:solidFill>
                        <a:srgbClr val="F36E31"/>
                      </a:solidFill>
                      <a:prstDash val="solid"/>
                      <a:round/>
                      <a:headEnd type="none" w="med" len="med"/>
                      <a:tailEnd type="none" w="med" len="med"/>
                    </a:lnT>
                    <a:lnB w="12700" cap="flat" cmpd="sng" algn="ctr">
                      <a:solidFill>
                        <a:srgbClr val="F36E31"/>
                      </a:solidFill>
                      <a:prstDash val="solid"/>
                      <a:round/>
                      <a:headEnd type="none" w="med" len="med"/>
                      <a:tailEnd type="none" w="med" len="med"/>
                    </a:lnB>
                    <a:solidFill>
                      <a:srgbClr val="FBE5D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記入・提出のタイミング</a:t>
                      </a:r>
                      <a:endParaRPr lang="ja-JP" altLang="ja-JP" sz="1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72000" marB="72000" anchor="ctr">
                    <a:lnL w="12700" cap="flat" cmpd="sng" algn="ctr">
                      <a:solidFill>
                        <a:srgbClr val="F36E31"/>
                      </a:solidFill>
                      <a:prstDash val="solid"/>
                      <a:round/>
                      <a:headEnd type="none" w="med" len="med"/>
                      <a:tailEnd type="none" w="med" len="med"/>
                    </a:lnL>
                    <a:lnR w="12700" cap="flat" cmpd="sng" algn="ctr">
                      <a:solidFill>
                        <a:srgbClr val="F36E31"/>
                      </a:solidFill>
                      <a:prstDash val="solid"/>
                      <a:round/>
                      <a:headEnd type="none" w="med" len="med"/>
                      <a:tailEnd type="none" w="med" len="med"/>
                    </a:lnR>
                    <a:lnT w="12700" cap="flat" cmpd="sng" algn="ctr">
                      <a:solidFill>
                        <a:srgbClr val="F36E31"/>
                      </a:solidFill>
                      <a:prstDash val="solid"/>
                      <a:round/>
                      <a:headEnd type="none" w="med" len="med"/>
                      <a:tailEnd type="none" w="med" len="med"/>
                    </a:lnT>
                    <a:lnB w="12700" cap="flat" cmpd="sng" algn="ctr">
                      <a:solidFill>
                        <a:srgbClr val="F36E31"/>
                      </a:solidFill>
                      <a:prstDash val="solid"/>
                      <a:round/>
                      <a:headEnd type="none" w="med" len="med"/>
                      <a:tailEnd type="none" w="med" len="med"/>
                    </a:lnB>
                    <a:solidFill>
                      <a:srgbClr val="FBE5D6"/>
                    </a:solidFill>
                  </a:tcPr>
                </a:tc>
                <a:extLst>
                  <a:ext uri="{0D108BD9-81ED-4DB2-BD59-A6C34878D82A}">
                    <a16:rowId xmlns:a16="http://schemas.microsoft.com/office/drawing/2014/main" val="840071728"/>
                  </a:ext>
                </a:extLst>
              </a:tr>
              <a:tr h="1044000">
                <a:tc>
                  <a:txBody>
                    <a:bodyPr/>
                    <a:lstStyle/>
                    <a:p>
                      <a:pPr algn="l"/>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①</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72000" marB="72000" anchor="ctr">
                    <a:lnL w="12700" cap="flat" cmpd="sng" algn="ctr">
                      <a:solidFill>
                        <a:srgbClr val="F36E31"/>
                      </a:solidFill>
                      <a:prstDash val="solid"/>
                      <a:round/>
                      <a:headEnd type="none" w="med" len="med"/>
                      <a:tailEnd type="none" w="med" len="med"/>
                    </a:lnL>
                    <a:lnR w="12700" cap="flat" cmpd="sng" algn="ctr">
                      <a:solidFill>
                        <a:srgbClr val="F36E31"/>
                      </a:solidFill>
                      <a:prstDash val="solid"/>
                      <a:round/>
                      <a:headEnd type="none" w="med" len="med"/>
                      <a:tailEnd type="none" w="med" len="med"/>
                    </a:lnR>
                    <a:lnT w="12700" cap="flat" cmpd="sng" algn="ctr">
                      <a:solidFill>
                        <a:srgbClr val="F36E31"/>
                      </a:solidFill>
                      <a:prstDash val="solid"/>
                      <a:round/>
                      <a:headEnd type="none" w="med" len="med"/>
                      <a:tailEnd type="none" w="med" len="med"/>
                    </a:lnT>
                    <a:lnB w="12700" cap="flat" cmpd="sng" algn="ctr">
                      <a:solidFill>
                        <a:srgbClr val="F36E31"/>
                      </a:solidFill>
                      <a:prstDash val="solid"/>
                      <a:round/>
                      <a:headEnd type="none" w="med" len="med"/>
                      <a:tailEnd type="none" w="med" len="med"/>
                    </a:lnB>
                    <a:solidFill>
                      <a:srgbClr val="FBE5D6"/>
                    </a:solidFill>
                  </a:tcPr>
                </a:tc>
                <a:tc>
                  <a:txBody>
                    <a:bodyPr/>
                    <a:lstStyle/>
                    <a:p>
                      <a:pPr algn="l"/>
                      <a:r>
                        <a:rPr lang="ja-JP" altLang="en-US" sz="1600" b="1" kern="100" dirty="0">
                          <a:solidFill>
                            <a:srgbClr val="F36E31"/>
                          </a:solidFill>
                          <a:effectLst/>
                          <a:latin typeface="Meiryo UI" panose="020B0604030504040204" pitchFamily="50" charset="-128"/>
                          <a:ea typeface="Meiryo UI" panose="020B0604030504040204" pitchFamily="50" charset="-128"/>
                          <a:cs typeface="Times New Roman" panose="02020603050405020304" pitchFamily="18" charset="0"/>
                        </a:rPr>
                        <a:t>自己点検シート（基本ケア）</a:t>
                      </a:r>
                      <a:endParaRPr lang="ja-JP" sz="1600" b="1" kern="100" dirty="0">
                        <a:solidFill>
                          <a:srgbClr val="F36E3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72000" marB="72000" anchor="ctr">
                    <a:lnL w="12700" cap="flat" cmpd="sng" algn="ctr">
                      <a:solidFill>
                        <a:srgbClr val="F36E31"/>
                      </a:solidFill>
                      <a:prstDash val="solid"/>
                      <a:round/>
                      <a:headEnd type="none" w="med" len="med"/>
                      <a:tailEnd type="none" w="med" len="med"/>
                    </a:lnL>
                    <a:lnR w="12700" cap="flat" cmpd="sng" algn="ctr">
                      <a:solidFill>
                        <a:srgbClr val="F36E31"/>
                      </a:solidFill>
                      <a:prstDash val="solid"/>
                      <a:round/>
                      <a:headEnd type="none" w="med" len="med"/>
                      <a:tailEnd type="none" w="med" len="med"/>
                    </a:lnR>
                    <a:lnT w="12700" cap="flat" cmpd="sng" algn="ctr">
                      <a:solidFill>
                        <a:srgbClr val="F36E31"/>
                      </a:solidFill>
                      <a:prstDash val="solid"/>
                      <a:round/>
                      <a:headEnd type="none" w="med" len="med"/>
                      <a:tailEnd type="none" w="med" len="med"/>
                    </a:lnT>
                    <a:lnB w="12700" cap="flat" cmpd="sng" algn="ctr">
                      <a:solidFill>
                        <a:srgbClr val="F36E31"/>
                      </a:solidFill>
                      <a:prstDash val="solid"/>
                      <a:round/>
                      <a:headEnd type="none" w="med" len="med"/>
                      <a:tailEnd type="none" w="med" len="med"/>
                    </a:lnB>
                    <a:solidFill>
                      <a:schemeClr val="bg1"/>
                    </a:solidFill>
                  </a:tcPr>
                </a:tc>
                <a:tc>
                  <a:txBody>
                    <a:bodyPr/>
                    <a:lstStyle/>
                    <a:p>
                      <a:pPr marL="285750" indent="-285750" algn="l">
                        <a:buFont typeface="Arial" panose="020B0604020202020204" pitchFamily="34" charset="0"/>
                        <a:buChar char="•"/>
                      </a:pP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選定した事例について、基本ケアに沿って自己点検するシートです。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l">
                        <a:buFont typeface="Arial" panose="020B0604020202020204" pitchFamily="34" charset="0"/>
                        <a:buChar char="•"/>
                      </a:pP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研修開始時と終了時に記入します。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72000" marB="72000" anchor="ctr">
                    <a:lnL w="12700" cap="flat" cmpd="sng" algn="ctr">
                      <a:solidFill>
                        <a:srgbClr val="F36E31"/>
                      </a:solidFill>
                      <a:prstDash val="solid"/>
                      <a:round/>
                      <a:headEnd type="none" w="med" len="med"/>
                      <a:tailEnd type="none" w="med" len="med"/>
                    </a:lnL>
                    <a:lnR w="12700" cap="flat" cmpd="sng" algn="ctr">
                      <a:solidFill>
                        <a:srgbClr val="F36E31"/>
                      </a:solidFill>
                      <a:prstDash val="solid"/>
                      <a:round/>
                      <a:headEnd type="none" w="med" len="med"/>
                      <a:tailEnd type="none" w="med" len="med"/>
                    </a:lnR>
                    <a:lnT w="12700" cap="flat" cmpd="sng" algn="ctr">
                      <a:solidFill>
                        <a:srgbClr val="F36E31"/>
                      </a:solidFill>
                      <a:prstDash val="solid"/>
                      <a:round/>
                      <a:headEnd type="none" w="med" len="med"/>
                      <a:tailEnd type="none" w="med" len="med"/>
                    </a:lnT>
                    <a:lnB w="12700" cap="flat" cmpd="sng" algn="ctr">
                      <a:solidFill>
                        <a:srgbClr val="F36E31"/>
                      </a:solidFill>
                      <a:prstDash val="solid"/>
                      <a:round/>
                      <a:headEnd type="none" w="med" len="med"/>
                      <a:tailEnd type="none" w="med" len="med"/>
                    </a:lnB>
                    <a:solidFill>
                      <a:schemeClr val="bg1"/>
                    </a:solidFill>
                  </a:tcPr>
                </a:tc>
                <a:tc>
                  <a:txBody>
                    <a:bodyPr/>
                    <a:lstStyle/>
                    <a:p>
                      <a:pPr algn="l"/>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第</a:t>
                      </a: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1</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回研修後</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第</a:t>
                      </a: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4</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回研修前</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72000" marB="72000" anchor="ctr">
                    <a:lnL w="12700" cap="flat" cmpd="sng" algn="ctr">
                      <a:solidFill>
                        <a:srgbClr val="F36E31"/>
                      </a:solidFill>
                      <a:prstDash val="solid"/>
                      <a:round/>
                      <a:headEnd type="none" w="med" len="med"/>
                      <a:tailEnd type="none" w="med" len="med"/>
                    </a:lnL>
                    <a:lnR w="12700" cap="flat" cmpd="sng" algn="ctr">
                      <a:solidFill>
                        <a:srgbClr val="F36E31"/>
                      </a:solidFill>
                      <a:prstDash val="solid"/>
                      <a:round/>
                      <a:headEnd type="none" w="med" len="med"/>
                      <a:tailEnd type="none" w="med" len="med"/>
                    </a:lnR>
                    <a:lnT w="12700" cap="flat" cmpd="sng" algn="ctr">
                      <a:solidFill>
                        <a:srgbClr val="F36E31"/>
                      </a:solidFill>
                      <a:prstDash val="solid"/>
                      <a:round/>
                      <a:headEnd type="none" w="med" len="med"/>
                      <a:tailEnd type="none" w="med" len="med"/>
                    </a:lnT>
                    <a:lnB w="12700" cap="flat" cmpd="sng" algn="ctr">
                      <a:solidFill>
                        <a:srgbClr val="F36E31"/>
                      </a:solidFill>
                      <a:prstDash val="solid"/>
                      <a:round/>
                      <a:headEnd type="none" w="med" len="med"/>
                      <a:tailEnd type="none" w="med" len="med"/>
                    </a:lnB>
                    <a:solidFill>
                      <a:schemeClr val="bg1"/>
                    </a:solidFill>
                  </a:tcPr>
                </a:tc>
                <a:extLst>
                  <a:ext uri="{0D108BD9-81ED-4DB2-BD59-A6C34878D82A}">
                    <a16:rowId xmlns:a16="http://schemas.microsoft.com/office/drawing/2014/main" val="721554375"/>
                  </a:ext>
                </a:extLst>
              </a:tr>
              <a:tr h="1044000">
                <a:tc>
                  <a:txBody>
                    <a:bodyPr/>
                    <a:lstStyle/>
                    <a:p>
                      <a:pPr algn="l"/>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②</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72000" marB="72000" anchor="ctr">
                    <a:lnL w="12700" cap="flat" cmpd="sng" algn="ctr">
                      <a:solidFill>
                        <a:srgbClr val="F36E31"/>
                      </a:solidFill>
                      <a:prstDash val="solid"/>
                      <a:round/>
                      <a:headEnd type="none" w="med" len="med"/>
                      <a:tailEnd type="none" w="med" len="med"/>
                    </a:lnL>
                    <a:lnR w="12700" cap="flat" cmpd="sng" algn="ctr">
                      <a:solidFill>
                        <a:srgbClr val="F36E31"/>
                      </a:solidFill>
                      <a:prstDash val="solid"/>
                      <a:round/>
                      <a:headEnd type="none" w="med" len="med"/>
                      <a:tailEnd type="none" w="med" len="med"/>
                    </a:lnR>
                    <a:lnT w="12700" cap="flat" cmpd="sng" algn="ctr">
                      <a:solidFill>
                        <a:srgbClr val="F36E31"/>
                      </a:solidFill>
                      <a:prstDash val="solid"/>
                      <a:round/>
                      <a:headEnd type="none" w="med" len="med"/>
                      <a:tailEnd type="none" w="med" len="med"/>
                    </a:lnT>
                    <a:lnB w="12700" cap="flat" cmpd="sng" algn="ctr">
                      <a:solidFill>
                        <a:srgbClr val="F36E31"/>
                      </a:solidFill>
                      <a:prstDash val="solid"/>
                      <a:round/>
                      <a:headEnd type="none" w="med" len="med"/>
                      <a:tailEnd type="none" w="med" len="med"/>
                    </a:lnB>
                    <a:solidFill>
                      <a:srgbClr val="FBE5D6"/>
                    </a:solidFill>
                  </a:tcPr>
                </a:tc>
                <a:tc>
                  <a:txBody>
                    <a:bodyPr/>
                    <a:lstStyle/>
                    <a:p>
                      <a:pPr algn="l"/>
                      <a:r>
                        <a:rPr lang="ja-JP" altLang="en-US" sz="1600" b="1" kern="100" dirty="0">
                          <a:solidFill>
                            <a:srgbClr val="F36E31"/>
                          </a:solidFill>
                          <a:effectLst/>
                          <a:latin typeface="Meiryo UI" panose="020B0604030504040204" pitchFamily="50" charset="-128"/>
                          <a:ea typeface="Meiryo UI" panose="020B0604030504040204" pitchFamily="50" charset="-128"/>
                        </a:rPr>
                        <a:t>現場実践振り返りシート</a:t>
                      </a:r>
                      <a:endParaRPr lang="ja-JP" sz="1600" b="1" kern="100" dirty="0">
                        <a:solidFill>
                          <a:srgbClr val="F36E31"/>
                        </a:solidFill>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F36E31"/>
                      </a:solidFill>
                      <a:prstDash val="solid"/>
                      <a:round/>
                      <a:headEnd type="none" w="med" len="med"/>
                      <a:tailEnd type="none" w="med" len="med"/>
                    </a:lnL>
                    <a:lnR w="12700" cap="flat" cmpd="sng" algn="ctr">
                      <a:solidFill>
                        <a:srgbClr val="F36E31"/>
                      </a:solidFill>
                      <a:prstDash val="solid"/>
                      <a:round/>
                      <a:headEnd type="none" w="med" len="med"/>
                      <a:tailEnd type="none" w="med" len="med"/>
                    </a:lnR>
                    <a:lnT w="12700" cap="flat" cmpd="sng" algn="ctr">
                      <a:solidFill>
                        <a:srgbClr val="F36E31"/>
                      </a:solidFill>
                      <a:prstDash val="solid"/>
                      <a:round/>
                      <a:headEnd type="none" w="med" len="med"/>
                      <a:tailEnd type="none" w="med" len="med"/>
                    </a:lnT>
                    <a:lnB w="12700" cap="flat" cmpd="sng" algn="ctr">
                      <a:solidFill>
                        <a:srgbClr val="F36E31"/>
                      </a:solidFill>
                      <a:prstDash val="solid"/>
                      <a:round/>
                      <a:headEnd type="none" w="med" len="med"/>
                      <a:tailEnd type="none" w="med" len="med"/>
                    </a:lnB>
                    <a:solidFill>
                      <a:schemeClr val="bg1"/>
                    </a:solidFill>
                  </a:tcPr>
                </a:tc>
                <a:tc>
                  <a:txBody>
                    <a:bodyPr/>
                    <a:lstStyle/>
                    <a:p>
                      <a:pPr marL="285750" indent="-285750" algn="l">
                        <a:buFont typeface="Arial" panose="020B0604020202020204" pitchFamily="34" charset="0"/>
                        <a:buChar char="•"/>
                      </a:pPr>
                      <a:r>
                        <a:rPr lang="ja-JP" altLang="en-US" sz="1600" kern="100" dirty="0">
                          <a:effectLst/>
                          <a:latin typeface="Meiryo UI" panose="020B0604030504040204" pitchFamily="50" charset="-128"/>
                          <a:ea typeface="Meiryo UI" panose="020B0604030504040204" pitchFamily="50" charset="-128"/>
                        </a:rPr>
                        <a:t>現場実践の内容をまとめるシートです。</a:t>
                      </a:r>
                      <a:endParaRPr lang="en-US" altLang="ja-JP" sz="1600" kern="100" dirty="0">
                        <a:effectLst/>
                        <a:latin typeface="Meiryo UI" panose="020B0604030504040204" pitchFamily="50" charset="-128"/>
                        <a:ea typeface="Meiryo UI" panose="020B0604030504040204" pitchFamily="50" charset="-128"/>
                      </a:endParaRPr>
                    </a:p>
                    <a:p>
                      <a:pPr marL="285750" indent="-285750" algn="l">
                        <a:buFont typeface="Arial" panose="020B0604020202020204" pitchFamily="34" charset="0"/>
                        <a:buChar char="•"/>
                      </a:pPr>
                      <a:r>
                        <a:rPr lang="ja-JP" altLang="en-US" sz="1600" kern="100" dirty="0">
                          <a:effectLst/>
                          <a:latin typeface="Meiryo UI" panose="020B0604030504040204" pitchFamily="50" charset="-128"/>
                          <a:ea typeface="Meiryo UI" panose="020B0604030504040204" pitchFamily="50" charset="-128"/>
                        </a:rPr>
                        <a:t>研修のグループワークで使うので、事前にグループメンバーに共有します。</a:t>
                      </a:r>
                      <a:endParaRPr lang="ja-JP" sz="16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F36E31"/>
                      </a:solidFill>
                      <a:prstDash val="solid"/>
                      <a:round/>
                      <a:headEnd type="none" w="med" len="med"/>
                      <a:tailEnd type="none" w="med" len="med"/>
                    </a:lnL>
                    <a:lnR w="12700" cap="flat" cmpd="sng" algn="ctr">
                      <a:solidFill>
                        <a:srgbClr val="F36E31"/>
                      </a:solidFill>
                      <a:prstDash val="solid"/>
                      <a:round/>
                      <a:headEnd type="none" w="med" len="med"/>
                      <a:tailEnd type="none" w="med" len="med"/>
                    </a:lnR>
                    <a:lnT w="12700" cap="flat" cmpd="sng" algn="ctr">
                      <a:solidFill>
                        <a:srgbClr val="F36E31"/>
                      </a:solidFill>
                      <a:prstDash val="solid"/>
                      <a:round/>
                      <a:headEnd type="none" w="med" len="med"/>
                      <a:tailEnd type="none" w="med" len="med"/>
                    </a:lnT>
                    <a:lnB w="12700" cap="flat" cmpd="sng" algn="ctr">
                      <a:solidFill>
                        <a:srgbClr val="F36E3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第</a:t>
                      </a: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2</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3</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4</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回研修前</a:t>
                      </a:r>
                      <a:endPar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72000" marB="72000" anchor="ctr">
                    <a:lnL w="12700" cap="flat" cmpd="sng" algn="ctr">
                      <a:solidFill>
                        <a:srgbClr val="F36E31"/>
                      </a:solidFill>
                      <a:prstDash val="solid"/>
                      <a:round/>
                      <a:headEnd type="none" w="med" len="med"/>
                      <a:tailEnd type="none" w="med" len="med"/>
                    </a:lnL>
                    <a:lnR w="12700" cap="flat" cmpd="sng" algn="ctr">
                      <a:solidFill>
                        <a:srgbClr val="F36E31"/>
                      </a:solidFill>
                      <a:prstDash val="solid"/>
                      <a:round/>
                      <a:headEnd type="none" w="med" len="med"/>
                      <a:tailEnd type="none" w="med" len="med"/>
                    </a:lnR>
                    <a:lnT w="12700" cap="flat" cmpd="sng" algn="ctr">
                      <a:solidFill>
                        <a:srgbClr val="F36E31"/>
                      </a:solidFill>
                      <a:prstDash val="solid"/>
                      <a:round/>
                      <a:headEnd type="none" w="med" len="med"/>
                      <a:tailEnd type="none" w="med" len="med"/>
                    </a:lnT>
                    <a:lnB w="12700" cap="flat" cmpd="sng" algn="ctr">
                      <a:solidFill>
                        <a:srgbClr val="F36E31"/>
                      </a:solidFill>
                      <a:prstDash val="solid"/>
                      <a:round/>
                      <a:headEnd type="none" w="med" len="med"/>
                      <a:tailEnd type="none" w="med" len="med"/>
                    </a:lnB>
                    <a:solidFill>
                      <a:schemeClr val="bg1"/>
                    </a:solidFill>
                  </a:tcPr>
                </a:tc>
                <a:extLst>
                  <a:ext uri="{0D108BD9-81ED-4DB2-BD59-A6C34878D82A}">
                    <a16:rowId xmlns:a16="http://schemas.microsoft.com/office/drawing/2014/main" val="2703943829"/>
                  </a:ext>
                </a:extLst>
              </a:tr>
              <a:tr h="1044000">
                <a:tc>
                  <a:txBody>
                    <a:bodyPr/>
                    <a:lstStyle/>
                    <a:p>
                      <a:pPr algn="l"/>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③</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72000" marB="72000" anchor="ctr">
                    <a:lnL w="12700" cap="flat" cmpd="sng" algn="ctr">
                      <a:solidFill>
                        <a:srgbClr val="F36E31"/>
                      </a:solidFill>
                      <a:prstDash val="solid"/>
                      <a:round/>
                      <a:headEnd type="none" w="med" len="med"/>
                      <a:tailEnd type="none" w="med" len="med"/>
                    </a:lnL>
                    <a:lnR w="12700" cap="flat" cmpd="sng" algn="ctr">
                      <a:solidFill>
                        <a:srgbClr val="F36E31"/>
                      </a:solidFill>
                      <a:prstDash val="solid"/>
                      <a:round/>
                      <a:headEnd type="none" w="med" len="med"/>
                      <a:tailEnd type="none" w="med" len="med"/>
                    </a:lnR>
                    <a:lnT w="12700" cap="flat" cmpd="sng" algn="ctr">
                      <a:solidFill>
                        <a:srgbClr val="F36E31"/>
                      </a:solidFill>
                      <a:prstDash val="solid"/>
                      <a:round/>
                      <a:headEnd type="none" w="med" len="med"/>
                      <a:tailEnd type="none" w="med" len="med"/>
                    </a:lnT>
                    <a:lnB w="12700" cap="flat" cmpd="sng" algn="ctr">
                      <a:solidFill>
                        <a:srgbClr val="F36E31"/>
                      </a:solidFill>
                      <a:prstDash val="solid"/>
                      <a:round/>
                      <a:headEnd type="none" w="med" len="med"/>
                      <a:tailEnd type="none" w="med" len="med"/>
                    </a:lnB>
                    <a:solidFill>
                      <a:srgbClr val="FBE5D6"/>
                    </a:solidFill>
                  </a:tcPr>
                </a:tc>
                <a:tc>
                  <a:txBody>
                    <a:bodyPr/>
                    <a:lstStyle/>
                    <a:p>
                      <a:pPr algn="l"/>
                      <a:r>
                        <a:rPr lang="ja-JP" altLang="en-US" sz="1600" b="1" kern="100" dirty="0">
                          <a:solidFill>
                            <a:srgbClr val="F36E31"/>
                          </a:solidFill>
                          <a:effectLst/>
                          <a:latin typeface="Meiryo UI" panose="020B0604030504040204" pitchFamily="50" charset="-128"/>
                          <a:ea typeface="Meiryo UI" panose="020B0604030504040204" pitchFamily="50" charset="-128"/>
                        </a:rPr>
                        <a:t>アンケート</a:t>
                      </a:r>
                      <a:endParaRPr lang="ja-JP" sz="1600" b="1" kern="100" dirty="0">
                        <a:solidFill>
                          <a:srgbClr val="F36E31"/>
                        </a:solidFill>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F36E31"/>
                      </a:solidFill>
                      <a:prstDash val="solid"/>
                      <a:round/>
                      <a:headEnd type="none" w="med" len="med"/>
                      <a:tailEnd type="none" w="med" len="med"/>
                    </a:lnL>
                    <a:lnR w="12700" cap="flat" cmpd="sng" algn="ctr">
                      <a:solidFill>
                        <a:srgbClr val="F36E31"/>
                      </a:solidFill>
                      <a:prstDash val="solid"/>
                      <a:round/>
                      <a:headEnd type="none" w="med" len="med"/>
                      <a:tailEnd type="none" w="med" len="med"/>
                    </a:lnR>
                    <a:lnT w="12700" cap="flat" cmpd="sng" algn="ctr">
                      <a:solidFill>
                        <a:srgbClr val="F36E31"/>
                      </a:solidFill>
                      <a:prstDash val="solid"/>
                      <a:round/>
                      <a:headEnd type="none" w="med" len="med"/>
                      <a:tailEnd type="none" w="med" len="med"/>
                    </a:lnT>
                    <a:lnB w="12700" cap="flat" cmpd="sng" algn="ctr">
                      <a:solidFill>
                        <a:srgbClr val="F36E31"/>
                      </a:solidFill>
                      <a:prstDash val="solid"/>
                      <a:round/>
                      <a:headEnd type="none" w="med" len="med"/>
                      <a:tailEnd type="none" w="med" len="med"/>
                    </a:lnB>
                    <a:solidFill>
                      <a:schemeClr val="bg1"/>
                    </a:solidFill>
                  </a:tcPr>
                </a:tc>
                <a:tc>
                  <a:txBody>
                    <a:bodyPr/>
                    <a:lstStyle/>
                    <a:p>
                      <a:pPr marL="285750" indent="-285750" algn="l">
                        <a:buFont typeface="Arial" panose="020B0604020202020204" pitchFamily="34" charset="0"/>
                        <a:buChar char="•"/>
                      </a:pPr>
                      <a:r>
                        <a:rPr lang="ja-JP" altLang="en-US" sz="1600" kern="100" dirty="0">
                          <a:effectLst/>
                          <a:latin typeface="Meiryo UI" panose="020B0604030504040204" pitchFamily="50" charset="-128"/>
                          <a:ea typeface="Meiryo UI" panose="020B0604030504040204" pitchFamily="50" charset="-128"/>
                        </a:rPr>
                        <a:t>研修後に研修を振り返るアンケートです。</a:t>
                      </a:r>
                      <a:endParaRPr lang="ja-JP" sz="16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F36E31"/>
                      </a:solidFill>
                      <a:prstDash val="solid"/>
                      <a:round/>
                      <a:headEnd type="none" w="med" len="med"/>
                      <a:tailEnd type="none" w="med" len="med"/>
                    </a:lnL>
                    <a:lnR w="12700" cap="flat" cmpd="sng" algn="ctr">
                      <a:solidFill>
                        <a:srgbClr val="F36E31"/>
                      </a:solidFill>
                      <a:prstDash val="solid"/>
                      <a:round/>
                      <a:headEnd type="none" w="med" len="med"/>
                      <a:tailEnd type="none" w="med" len="med"/>
                    </a:lnR>
                    <a:lnT w="12700" cap="flat" cmpd="sng" algn="ctr">
                      <a:solidFill>
                        <a:srgbClr val="F36E31"/>
                      </a:solidFill>
                      <a:prstDash val="solid"/>
                      <a:round/>
                      <a:headEnd type="none" w="med" len="med"/>
                      <a:tailEnd type="none" w="med" len="med"/>
                    </a:lnT>
                    <a:lnB w="12700" cap="flat" cmpd="sng" algn="ctr">
                      <a:solidFill>
                        <a:srgbClr val="F36E3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第</a:t>
                      </a: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1</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2</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3</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4</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回研修後</a:t>
                      </a:r>
                      <a:endPar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72000" marB="72000" anchor="ctr">
                    <a:lnL w="12700" cap="flat" cmpd="sng" algn="ctr">
                      <a:solidFill>
                        <a:srgbClr val="F36E31"/>
                      </a:solidFill>
                      <a:prstDash val="solid"/>
                      <a:round/>
                      <a:headEnd type="none" w="med" len="med"/>
                      <a:tailEnd type="none" w="med" len="med"/>
                    </a:lnL>
                    <a:lnR w="12700" cap="flat" cmpd="sng" algn="ctr">
                      <a:solidFill>
                        <a:srgbClr val="F36E31"/>
                      </a:solidFill>
                      <a:prstDash val="solid"/>
                      <a:round/>
                      <a:headEnd type="none" w="med" len="med"/>
                      <a:tailEnd type="none" w="med" len="med"/>
                    </a:lnR>
                    <a:lnT w="12700" cap="flat" cmpd="sng" algn="ctr">
                      <a:solidFill>
                        <a:srgbClr val="F36E31"/>
                      </a:solidFill>
                      <a:prstDash val="solid"/>
                      <a:round/>
                      <a:headEnd type="none" w="med" len="med"/>
                      <a:tailEnd type="none" w="med" len="med"/>
                    </a:lnT>
                    <a:lnB w="12700" cap="flat" cmpd="sng" algn="ctr">
                      <a:solidFill>
                        <a:srgbClr val="F36E31"/>
                      </a:solidFill>
                      <a:prstDash val="solid"/>
                      <a:round/>
                      <a:headEnd type="none" w="med" len="med"/>
                      <a:tailEnd type="none" w="med" len="med"/>
                    </a:lnB>
                    <a:solidFill>
                      <a:schemeClr val="bg1"/>
                    </a:solidFill>
                  </a:tcPr>
                </a:tc>
                <a:extLst>
                  <a:ext uri="{0D108BD9-81ED-4DB2-BD59-A6C34878D82A}">
                    <a16:rowId xmlns:a16="http://schemas.microsoft.com/office/drawing/2014/main" val="3863231494"/>
                  </a:ext>
                </a:extLst>
              </a:tr>
            </a:tbl>
          </a:graphicData>
        </a:graphic>
      </p:graphicFrame>
    </p:spTree>
    <p:extLst>
      <p:ext uri="{BB962C8B-B14F-4D97-AF65-F5344CB8AC3E}">
        <p14:creationId xmlns:p14="http://schemas.microsoft.com/office/powerpoint/2010/main" val="29236975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a:t>資料の記入</a:t>
            </a:r>
          </a:p>
        </p:txBody>
      </p:sp>
      <p:sp>
        <p:nvSpPr>
          <p:cNvPr id="3" name="コンテンツ プレースホルダー 2">
            <a:extLst>
              <a:ext uri="{FF2B5EF4-FFF2-40B4-BE49-F238E27FC236}">
                <a16:creationId xmlns:a16="http://schemas.microsoft.com/office/drawing/2014/main" id="{ED654A04-523D-47E4-9279-0950A6DDC35F}"/>
              </a:ext>
            </a:extLst>
          </p:cNvPr>
          <p:cNvSpPr>
            <a:spLocks noGrp="1"/>
          </p:cNvSpPr>
          <p:nvPr>
            <p:ph idx="1"/>
          </p:nvPr>
        </p:nvSpPr>
        <p:spPr>
          <a:xfrm>
            <a:off x="285749" y="904876"/>
            <a:ext cx="9344025" cy="1908662"/>
          </a:xfrm>
        </p:spPr>
        <p:txBody>
          <a:bodyPr>
            <a:normAutofit/>
          </a:bodyPr>
          <a:lstStyle/>
          <a:p>
            <a:r>
              <a:rPr lang="ja-JP" altLang="en-US" dirty="0"/>
              <a:t>研修開始時（第</a:t>
            </a:r>
            <a:r>
              <a:rPr lang="en-US" altLang="ja-JP" dirty="0"/>
              <a:t>1</a:t>
            </a:r>
            <a:r>
              <a:rPr lang="ja-JP" altLang="en-US" dirty="0"/>
              <a:t>回研修後）と研修終了時（第</a:t>
            </a:r>
            <a:r>
              <a:rPr lang="en-US" altLang="ja-JP" dirty="0"/>
              <a:t>4</a:t>
            </a:r>
            <a:r>
              <a:rPr lang="ja-JP" altLang="en-US" dirty="0"/>
              <a:t>回研修前）に、基本ケアの</a:t>
            </a:r>
            <a:r>
              <a:rPr lang="en-US" altLang="ja-JP" dirty="0"/>
              <a:t>44</a:t>
            </a:r>
            <a:r>
              <a:rPr lang="ja-JP" altLang="en-US" dirty="0"/>
              <a:t>項目に沿って選定した事例について振り返りましょう。</a:t>
            </a:r>
            <a:endParaRPr lang="en-US" altLang="ja-JP" dirty="0"/>
          </a:p>
          <a:p>
            <a:r>
              <a:rPr lang="ja-JP" altLang="en-US" dirty="0"/>
              <a:t>記入方法の詳細は参加者ガイドを確認してください。</a:t>
            </a:r>
          </a:p>
        </p:txBody>
      </p:sp>
      <p:sp>
        <p:nvSpPr>
          <p:cNvPr id="2" name="スライド番号プレースホルダー 1"/>
          <p:cNvSpPr>
            <a:spLocks noGrp="1"/>
          </p:cNvSpPr>
          <p:nvPr>
            <p:ph type="sldNum" sz="quarter" idx="12"/>
          </p:nvPr>
        </p:nvSpPr>
        <p:spPr/>
        <p:txBody>
          <a:bodyPr/>
          <a:lstStyle/>
          <a:p>
            <a:fld id="{9D577B52-2241-471B-AFAB-376A00F66D4B}" type="slidenum">
              <a:rPr kumimoji="1" lang="ja-JP" altLang="en-US" smtClean="0"/>
              <a:t>55</a:t>
            </a:fld>
            <a:endParaRPr kumimoji="1" lang="ja-JP" altLang="en-US"/>
          </a:p>
        </p:txBody>
      </p:sp>
      <p:sp>
        <p:nvSpPr>
          <p:cNvPr id="5" name="テキスト プレースホルダー 4">
            <a:extLst>
              <a:ext uri="{FF2B5EF4-FFF2-40B4-BE49-F238E27FC236}">
                <a16:creationId xmlns:a16="http://schemas.microsoft.com/office/drawing/2014/main" id="{9599F1C7-A37E-45C8-B070-8C8AEDF83974}"/>
              </a:ext>
            </a:extLst>
          </p:cNvPr>
          <p:cNvSpPr>
            <a:spLocks noGrp="1"/>
          </p:cNvSpPr>
          <p:nvPr>
            <p:ph type="body" sz="quarter" idx="14"/>
          </p:nvPr>
        </p:nvSpPr>
        <p:spPr/>
        <p:txBody>
          <a:bodyPr/>
          <a:lstStyle/>
          <a:p>
            <a:r>
              <a:rPr lang="ja-JP" altLang="en-US" dirty="0"/>
              <a:t>自己点検シート（基本ケア）</a:t>
            </a:r>
          </a:p>
        </p:txBody>
      </p:sp>
      <p:pic>
        <p:nvPicPr>
          <p:cNvPr id="4098" name="Picture 2">
            <a:extLst>
              <a:ext uri="{FF2B5EF4-FFF2-40B4-BE49-F238E27FC236}">
                <a16:creationId xmlns:a16="http://schemas.microsoft.com/office/drawing/2014/main" id="{7B5EF0BD-07BF-48DB-9F80-D2DCE8ECC0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357" y="2421541"/>
            <a:ext cx="8703184" cy="3432137"/>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sp>
        <p:nvSpPr>
          <p:cNvPr id="6" name="正方形/長方形 5">
            <a:extLst>
              <a:ext uri="{FF2B5EF4-FFF2-40B4-BE49-F238E27FC236}">
                <a16:creationId xmlns:a16="http://schemas.microsoft.com/office/drawing/2014/main" id="{34F8CC9B-9273-44FB-A6B6-E3B904026302}"/>
              </a:ext>
            </a:extLst>
          </p:cNvPr>
          <p:cNvSpPr/>
          <p:nvPr/>
        </p:nvSpPr>
        <p:spPr>
          <a:xfrm>
            <a:off x="2984360" y="2341267"/>
            <a:ext cx="6339283" cy="3611858"/>
          </a:xfrm>
          <a:prstGeom prst="rect">
            <a:avLst/>
          </a:prstGeom>
          <a:noFill/>
          <a:ln w="28575">
            <a:solidFill>
              <a:srgbClr val="F04A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0487C5B7-3861-4EB6-989E-03CF5F19476C}"/>
              </a:ext>
            </a:extLst>
          </p:cNvPr>
          <p:cNvSpPr txBox="1"/>
          <p:nvPr/>
        </p:nvSpPr>
        <p:spPr>
          <a:xfrm>
            <a:off x="505923" y="6038553"/>
            <a:ext cx="4238813" cy="338554"/>
          </a:xfrm>
          <a:prstGeom prst="rect">
            <a:avLst/>
          </a:prstGeom>
          <a:noFill/>
        </p:spPr>
        <p:txBody>
          <a:bodyPr wrap="square" rtlCol="0">
            <a:spAutoFit/>
          </a:bodyPr>
          <a:lstStyle/>
          <a:p>
            <a:r>
              <a:rPr kumimoji="1" lang="ja-JP" altLang="en-US" sz="1600" b="1" dirty="0">
                <a:solidFill>
                  <a:srgbClr val="F04A5A"/>
                </a:solidFill>
                <a:latin typeface="Meiryo UI" panose="020B0604030504040204" pitchFamily="50" charset="-128"/>
                <a:ea typeface="Meiryo UI" panose="020B0604030504040204" pitchFamily="50" charset="-128"/>
              </a:rPr>
              <a:t>研修開始時（本研修終了後）に記入</a:t>
            </a:r>
          </a:p>
        </p:txBody>
      </p:sp>
      <p:sp>
        <p:nvSpPr>
          <p:cNvPr id="10" name="正方形/長方形 9">
            <a:extLst>
              <a:ext uri="{FF2B5EF4-FFF2-40B4-BE49-F238E27FC236}">
                <a16:creationId xmlns:a16="http://schemas.microsoft.com/office/drawing/2014/main" id="{482CF404-603E-40F4-A559-A0C0488046AE}"/>
              </a:ext>
            </a:extLst>
          </p:cNvPr>
          <p:cNvSpPr/>
          <p:nvPr/>
        </p:nvSpPr>
        <p:spPr>
          <a:xfrm>
            <a:off x="4274160" y="6100337"/>
            <a:ext cx="5539153" cy="365125"/>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初回の提出期限：</a:t>
            </a:r>
            <a:r>
              <a:rPr kumimoji="1" lang="ja-JP" altLang="en-US" sz="1600" b="1" dirty="0">
                <a:solidFill>
                  <a:schemeClr val="tx1"/>
                </a:solidFill>
                <a:latin typeface="Meiryo UI" panose="020B0604030504040204" pitchFamily="50" charset="-128"/>
                <a:ea typeface="Meiryo UI" panose="020B0604030504040204" pitchFamily="50" charset="-128"/>
              </a:rPr>
              <a:t>第</a:t>
            </a:r>
            <a:r>
              <a:rPr kumimoji="1" lang="en-US" altLang="ja-JP" sz="1600" b="1" dirty="0">
                <a:solidFill>
                  <a:schemeClr val="tx1"/>
                </a:solidFill>
                <a:latin typeface="Meiryo UI" panose="020B0604030504040204" pitchFamily="50" charset="-128"/>
                <a:ea typeface="Meiryo UI" panose="020B0604030504040204" pitchFamily="50" charset="-128"/>
              </a:rPr>
              <a:t>1</a:t>
            </a:r>
            <a:r>
              <a:rPr kumimoji="1" lang="ja-JP" altLang="en-US" sz="1600" b="1" dirty="0">
                <a:solidFill>
                  <a:schemeClr val="tx1"/>
                </a:solidFill>
                <a:latin typeface="Meiryo UI" panose="020B0604030504040204" pitchFamily="50" charset="-128"/>
                <a:ea typeface="Meiryo UI" panose="020B0604030504040204" pitchFamily="50" charset="-128"/>
              </a:rPr>
              <a:t>回研修後</a:t>
            </a:r>
            <a:r>
              <a:rPr kumimoji="1" lang="en-US" altLang="ja-JP" sz="1600" b="1" dirty="0">
                <a:solidFill>
                  <a:schemeClr val="tx1"/>
                </a:solidFill>
                <a:latin typeface="Meiryo UI" panose="020B0604030504040204" pitchFamily="50" charset="-128"/>
                <a:ea typeface="Meiryo UI" panose="020B0604030504040204" pitchFamily="50" charset="-128"/>
              </a:rPr>
              <a:t>1</a:t>
            </a:r>
            <a:r>
              <a:rPr kumimoji="1" lang="ja-JP" altLang="en-US" sz="1600" b="1" dirty="0">
                <a:solidFill>
                  <a:schemeClr val="tx1"/>
                </a:solidFill>
                <a:latin typeface="Meiryo UI" panose="020B0604030504040204" pitchFamily="50" charset="-128"/>
                <a:ea typeface="Meiryo UI" panose="020B0604030504040204" pitchFamily="50" charset="-128"/>
              </a:rPr>
              <a:t>週間（○月○日（○））</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588236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a:t>資料の記入</a:t>
            </a:r>
          </a:p>
        </p:txBody>
      </p:sp>
      <p:sp>
        <p:nvSpPr>
          <p:cNvPr id="3" name="コンテンツ プレースホルダー 2">
            <a:extLst>
              <a:ext uri="{FF2B5EF4-FFF2-40B4-BE49-F238E27FC236}">
                <a16:creationId xmlns:a16="http://schemas.microsoft.com/office/drawing/2014/main" id="{ED654A04-523D-47E4-9279-0950A6DDC35F}"/>
              </a:ext>
            </a:extLst>
          </p:cNvPr>
          <p:cNvSpPr>
            <a:spLocks noGrp="1"/>
          </p:cNvSpPr>
          <p:nvPr>
            <p:ph idx="1"/>
          </p:nvPr>
        </p:nvSpPr>
        <p:spPr>
          <a:xfrm>
            <a:off x="285749" y="904875"/>
            <a:ext cx="9344025" cy="1165085"/>
          </a:xfrm>
        </p:spPr>
        <p:txBody>
          <a:bodyPr>
            <a:normAutofit/>
          </a:bodyPr>
          <a:lstStyle/>
          <a:p>
            <a:r>
              <a:rPr lang="ja-JP" altLang="en-US" dirty="0"/>
              <a:t>第</a:t>
            </a:r>
            <a:r>
              <a:rPr lang="en-US" altLang="ja-JP" dirty="0"/>
              <a:t>2</a:t>
            </a:r>
            <a:r>
              <a:rPr lang="ja-JP" altLang="en-US" dirty="0"/>
              <a:t>回研修以降、現場実践で実施した内容をグループワークのメンバーに共有するためのシートです。</a:t>
            </a:r>
            <a:endParaRPr lang="en-US" altLang="ja-JP" dirty="0"/>
          </a:p>
        </p:txBody>
      </p:sp>
      <p:sp>
        <p:nvSpPr>
          <p:cNvPr id="2" name="スライド番号プレースホルダー 1"/>
          <p:cNvSpPr>
            <a:spLocks noGrp="1"/>
          </p:cNvSpPr>
          <p:nvPr>
            <p:ph type="sldNum" sz="quarter" idx="12"/>
          </p:nvPr>
        </p:nvSpPr>
        <p:spPr/>
        <p:txBody>
          <a:bodyPr/>
          <a:lstStyle/>
          <a:p>
            <a:fld id="{9D577B52-2241-471B-AFAB-376A00F66D4B}" type="slidenum">
              <a:rPr kumimoji="1" lang="ja-JP" altLang="en-US" smtClean="0"/>
              <a:t>56</a:t>
            </a:fld>
            <a:endParaRPr kumimoji="1" lang="ja-JP" altLang="en-US"/>
          </a:p>
        </p:txBody>
      </p:sp>
      <p:sp>
        <p:nvSpPr>
          <p:cNvPr id="5" name="テキスト プレースホルダー 4">
            <a:extLst>
              <a:ext uri="{FF2B5EF4-FFF2-40B4-BE49-F238E27FC236}">
                <a16:creationId xmlns:a16="http://schemas.microsoft.com/office/drawing/2014/main" id="{9599F1C7-A37E-45C8-B070-8C8AEDF83974}"/>
              </a:ext>
            </a:extLst>
          </p:cNvPr>
          <p:cNvSpPr>
            <a:spLocks noGrp="1"/>
          </p:cNvSpPr>
          <p:nvPr>
            <p:ph type="body" sz="quarter" idx="14"/>
          </p:nvPr>
        </p:nvSpPr>
        <p:spPr/>
        <p:txBody>
          <a:bodyPr/>
          <a:lstStyle/>
          <a:p>
            <a:r>
              <a:rPr lang="ja-JP" altLang="en-US" dirty="0"/>
              <a:t>現場実践振り返りシート</a:t>
            </a:r>
          </a:p>
        </p:txBody>
      </p:sp>
      <p:pic>
        <p:nvPicPr>
          <p:cNvPr id="10" name="図 9" descr="グラフィカル ユーザー インターフェイス, テキスト, アプリケーション, メール&#10;&#10;自動的に生成された説明">
            <a:extLst>
              <a:ext uri="{FF2B5EF4-FFF2-40B4-BE49-F238E27FC236}">
                <a16:creationId xmlns:a16="http://schemas.microsoft.com/office/drawing/2014/main" id="{5FD31355-E9A7-4AFD-94B3-304E7FCB37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923" y="1371997"/>
            <a:ext cx="3573341" cy="4666556"/>
          </a:xfrm>
          <a:prstGeom prst="rect">
            <a:avLst/>
          </a:prstGeom>
          <a:ln>
            <a:solidFill>
              <a:schemeClr val="bg1">
                <a:lumMod val="85000"/>
              </a:schemeClr>
            </a:solidFill>
          </a:ln>
        </p:spPr>
      </p:pic>
      <p:graphicFrame>
        <p:nvGraphicFramePr>
          <p:cNvPr id="11" name="コンテンツ プレースホルダー 5">
            <a:extLst>
              <a:ext uri="{FF2B5EF4-FFF2-40B4-BE49-F238E27FC236}">
                <a16:creationId xmlns:a16="http://schemas.microsoft.com/office/drawing/2014/main" id="{1D95C8C9-3E90-4AED-A4D2-A303D7E4EBC7}"/>
              </a:ext>
            </a:extLst>
          </p:cNvPr>
          <p:cNvGraphicFramePr>
            <a:graphicFrameLocks/>
          </p:cNvGraphicFramePr>
          <p:nvPr>
            <p:extLst>
              <p:ext uri="{D42A27DB-BD31-4B8C-83A1-F6EECF244321}">
                <p14:modId xmlns:p14="http://schemas.microsoft.com/office/powerpoint/2010/main" val="656972205"/>
              </p:ext>
            </p:extLst>
          </p:nvPr>
        </p:nvGraphicFramePr>
        <p:xfrm>
          <a:off x="4644662" y="1595820"/>
          <a:ext cx="4798147" cy="2003040"/>
        </p:xfrm>
        <a:graphic>
          <a:graphicData uri="http://schemas.openxmlformats.org/drawingml/2006/table">
            <a:tbl>
              <a:tblPr firstRow="1" firstCol="1" bandRow="1">
                <a:tableStyleId>{5940675A-B579-460E-94D1-54222C63F5DA}</a:tableStyleId>
              </a:tblPr>
              <a:tblGrid>
                <a:gridCol w="4798147">
                  <a:extLst>
                    <a:ext uri="{9D8B030D-6E8A-4147-A177-3AD203B41FA5}">
                      <a16:colId xmlns:a16="http://schemas.microsoft.com/office/drawing/2014/main" val="4010665636"/>
                    </a:ext>
                  </a:extLst>
                </a:gridCol>
              </a:tblGrid>
              <a:tr h="396000">
                <a:tc>
                  <a:txBody>
                    <a:bodyPr/>
                    <a:lstStyle/>
                    <a:p>
                      <a:pPr algn="ctr"/>
                      <a:r>
                        <a:rPr lang="ja-JP" altLang="en-US" sz="1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記載する事項</a:t>
                      </a:r>
                      <a:endParaRPr lang="ja-JP" sz="1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36E31"/>
                      </a:solidFill>
                      <a:prstDash val="solid"/>
                      <a:round/>
                      <a:headEnd type="none" w="med" len="med"/>
                      <a:tailEnd type="none" w="med" len="med"/>
                    </a:lnB>
                    <a:noFill/>
                  </a:tcPr>
                </a:tc>
                <a:extLst>
                  <a:ext uri="{0D108BD9-81ED-4DB2-BD59-A6C34878D82A}">
                    <a16:rowId xmlns:a16="http://schemas.microsoft.com/office/drawing/2014/main" val="840071728"/>
                  </a:ext>
                </a:extLst>
              </a:tr>
              <a:tr h="1044000">
                <a:tc>
                  <a:txBody>
                    <a:bodyPr/>
                    <a:lstStyle/>
                    <a:p>
                      <a:pPr marL="285750" indent="-285750" algn="l">
                        <a:buFont typeface="Arial" panose="020B0604020202020204" pitchFamily="34" charset="0"/>
                        <a:buChar char="•"/>
                      </a:pP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事例概要</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l">
                        <a:buFont typeface="Arial" panose="020B0604020202020204" pitchFamily="34" charset="0"/>
                        <a:buChar char="•"/>
                      </a:pP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着目した項目番号・項目名</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l">
                        <a:buFont typeface="Arial" panose="020B0604020202020204" pitchFamily="34" charset="0"/>
                        <a:buChar char="•"/>
                      </a:pP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この項目に着目した理由</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l">
                        <a:buFont typeface="Arial" panose="020B0604020202020204" pitchFamily="34" charset="0"/>
                        <a:buChar char="•"/>
                      </a:pP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この項目について今回の現場実践での具体的な取り組み内容</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l">
                        <a:buFont typeface="Arial" panose="020B0604020202020204" pitchFamily="34" charset="0"/>
                        <a:buChar char="•"/>
                      </a:pP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グループワークで他の参加者に相談、共有したいこと</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36E3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721554375"/>
                  </a:ext>
                </a:extLst>
              </a:tr>
            </a:tbl>
          </a:graphicData>
        </a:graphic>
      </p:graphicFrame>
      <p:sp>
        <p:nvSpPr>
          <p:cNvPr id="13" name="テキスト ボックス 12">
            <a:extLst>
              <a:ext uri="{FF2B5EF4-FFF2-40B4-BE49-F238E27FC236}">
                <a16:creationId xmlns:a16="http://schemas.microsoft.com/office/drawing/2014/main" id="{57C37596-32CF-4ECC-AA7E-6B42B7A324F7}"/>
              </a:ext>
            </a:extLst>
          </p:cNvPr>
          <p:cNvSpPr txBox="1"/>
          <p:nvPr/>
        </p:nvSpPr>
        <p:spPr>
          <a:xfrm>
            <a:off x="4637765" y="3975416"/>
            <a:ext cx="4798147" cy="1551179"/>
          </a:xfrm>
          <a:prstGeom prst="rect">
            <a:avLst/>
          </a:prstGeom>
          <a:solidFill>
            <a:srgbClr val="FDD9CE"/>
          </a:solidFill>
          <a:ln w="28575">
            <a:solidFill>
              <a:srgbClr val="F48573"/>
            </a:solidFill>
            <a:prstDash val="solid"/>
          </a:ln>
        </p:spPr>
        <p:txBody>
          <a:bodyPr wrap="square" rtlCol="0">
            <a:spAutoFit/>
          </a:bodyPr>
          <a:lstStyle/>
          <a:p>
            <a:r>
              <a:rPr kumimoji="1" lang="ja-JP" altLang="en-US" u="sng" dirty="0">
                <a:latin typeface="Meiryo UI" panose="020B0604030504040204" pitchFamily="50" charset="-128"/>
                <a:ea typeface="Meiryo UI" panose="020B0604030504040204" pitchFamily="50" charset="-128"/>
                <a:cs typeface="Meiryo UI" panose="020B0604030504040204" pitchFamily="50" charset="-128"/>
              </a:rPr>
              <a:t>記載する際の注意点</a:t>
            </a:r>
            <a:endParaRPr kumimoji="1" lang="en-US" altLang="ja-JP" u="sng"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1200"/>
              </a:spcBef>
              <a:buFont typeface="Arial" panose="020B0604020202020204" pitchFamily="34" charset="0"/>
              <a:buChar char="•"/>
            </a:pP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要点のみを簡潔に書くようにしましょう。</a:t>
            </a:r>
            <a:endParaRPr kumimoji="1"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1200"/>
              </a:spcBef>
              <a:buFont typeface="Arial" panose="020B0604020202020204" pitchFamily="34" charset="0"/>
              <a:buChar char="•"/>
            </a:pP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複数の項目に着目した場合は、コピー＆ペーストで枠を増やして記載してください。</a:t>
            </a:r>
            <a:endParaRPr kumimoji="1"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8D87E462-0816-4F78-BF7E-BF1589786B7D}"/>
              </a:ext>
            </a:extLst>
          </p:cNvPr>
          <p:cNvSpPr txBox="1"/>
          <p:nvPr/>
        </p:nvSpPr>
        <p:spPr>
          <a:xfrm>
            <a:off x="505923" y="6038553"/>
            <a:ext cx="4238813" cy="338554"/>
          </a:xfrm>
          <a:prstGeom prst="rect">
            <a:avLst/>
          </a:prstGeom>
          <a:noFill/>
        </p:spPr>
        <p:txBody>
          <a:bodyPr wrap="square" rtlCol="0">
            <a:spAutoFit/>
          </a:bodyPr>
          <a:lstStyle/>
          <a:p>
            <a:r>
              <a:rPr kumimoji="1" lang="ja-JP" altLang="en-US" sz="1600" b="1" dirty="0">
                <a:solidFill>
                  <a:srgbClr val="F04A5A"/>
                </a:solidFill>
                <a:latin typeface="Meiryo UI" panose="020B0604030504040204" pitchFamily="50" charset="-128"/>
                <a:ea typeface="Meiryo UI" panose="020B0604030504040204" pitchFamily="50" charset="-128"/>
              </a:rPr>
              <a:t>各研修前に記入</a:t>
            </a:r>
          </a:p>
        </p:txBody>
      </p:sp>
      <p:sp>
        <p:nvSpPr>
          <p:cNvPr id="15" name="正方形/長方形 14">
            <a:extLst>
              <a:ext uri="{FF2B5EF4-FFF2-40B4-BE49-F238E27FC236}">
                <a16:creationId xmlns:a16="http://schemas.microsoft.com/office/drawing/2014/main" id="{8F062D3E-A303-4973-A1EC-5769BE89A001}"/>
              </a:ext>
            </a:extLst>
          </p:cNvPr>
          <p:cNvSpPr/>
          <p:nvPr/>
        </p:nvSpPr>
        <p:spPr>
          <a:xfrm>
            <a:off x="4274160" y="6100337"/>
            <a:ext cx="5539153" cy="365125"/>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初回の提出期限：</a:t>
            </a:r>
            <a:r>
              <a:rPr kumimoji="1" lang="ja-JP" altLang="en-US" sz="1600" b="1" dirty="0">
                <a:solidFill>
                  <a:schemeClr val="tx1"/>
                </a:solidFill>
                <a:latin typeface="Meiryo UI" panose="020B0604030504040204" pitchFamily="50" charset="-128"/>
                <a:ea typeface="Meiryo UI" panose="020B0604030504040204" pitchFamily="50" charset="-128"/>
              </a:rPr>
              <a:t>第</a:t>
            </a:r>
            <a:r>
              <a:rPr kumimoji="1" lang="en-US" altLang="ja-JP" sz="1600" b="1" dirty="0">
                <a:solidFill>
                  <a:schemeClr val="tx1"/>
                </a:solidFill>
                <a:latin typeface="Meiryo UI" panose="020B0604030504040204" pitchFamily="50" charset="-128"/>
                <a:ea typeface="Meiryo UI" panose="020B0604030504040204" pitchFamily="50" charset="-128"/>
              </a:rPr>
              <a:t>2</a:t>
            </a:r>
            <a:r>
              <a:rPr kumimoji="1" lang="ja-JP" altLang="en-US" sz="1600" b="1" dirty="0">
                <a:solidFill>
                  <a:schemeClr val="tx1"/>
                </a:solidFill>
                <a:latin typeface="Meiryo UI" panose="020B0604030504040204" pitchFamily="50" charset="-128"/>
                <a:ea typeface="Meiryo UI" panose="020B0604030504040204" pitchFamily="50" charset="-128"/>
              </a:rPr>
              <a:t>回研修</a:t>
            </a:r>
            <a:r>
              <a:rPr kumimoji="1" lang="en-US" altLang="ja-JP" sz="1600" b="1" dirty="0">
                <a:solidFill>
                  <a:schemeClr val="tx1"/>
                </a:solidFill>
                <a:latin typeface="Meiryo UI" panose="020B0604030504040204" pitchFamily="50" charset="-128"/>
                <a:ea typeface="Meiryo UI" panose="020B0604030504040204" pitchFamily="50" charset="-128"/>
              </a:rPr>
              <a:t>1</a:t>
            </a:r>
            <a:r>
              <a:rPr kumimoji="1" lang="ja-JP" altLang="en-US" sz="1600" b="1" dirty="0">
                <a:solidFill>
                  <a:schemeClr val="tx1"/>
                </a:solidFill>
                <a:latin typeface="Meiryo UI" panose="020B0604030504040204" pitchFamily="50" charset="-128"/>
                <a:ea typeface="Meiryo UI" panose="020B0604030504040204" pitchFamily="50" charset="-128"/>
              </a:rPr>
              <a:t>週間前（○月○日（○））</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526524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775" y="5640"/>
            <a:ext cx="4829174" cy="564619"/>
          </a:xfrm>
        </p:spPr>
        <p:txBody>
          <a:bodyPr/>
          <a:lstStyle/>
          <a:p>
            <a:r>
              <a:rPr kumimoji="1" lang="ja-JP" altLang="en-US" dirty="0"/>
              <a:t>資料の記入</a:t>
            </a:r>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57</a:t>
            </a:fld>
            <a:endParaRPr kumimoji="1" lang="ja-JP" altLang="en-US" dirty="0"/>
          </a:p>
        </p:txBody>
      </p:sp>
      <p:sp>
        <p:nvSpPr>
          <p:cNvPr id="5" name="テキスト プレースホルダー 4"/>
          <p:cNvSpPr>
            <a:spLocks noGrp="1"/>
          </p:cNvSpPr>
          <p:nvPr>
            <p:ph type="body" sz="quarter" idx="14"/>
          </p:nvPr>
        </p:nvSpPr>
        <p:spPr>
          <a:xfrm>
            <a:off x="4953000" y="48453"/>
            <a:ext cx="4233041" cy="512571"/>
          </a:xfrm>
        </p:spPr>
        <p:txBody>
          <a:bodyPr/>
          <a:lstStyle/>
          <a:p>
            <a:r>
              <a:rPr lang="en-US" altLang="ja-JP" dirty="0"/>
              <a:t>【</a:t>
            </a:r>
            <a:r>
              <a:rPr lang="ja-JP" altLang="en-US" dirty="0"/>
              <a:t>参考</a:t>
            </a:r>
            <a:r>
              <a:rPr lang="en-US" altLang="ja-JP" dirty="0"/>
              <a:t>】</a:t>
            </a:r>
            <a:r>
              <a:rPr lang="ja-JP" altLang="en-US" dirty="0"/>
              <a:t>　支援内容の項目番号</a:t>
            </a:r>
            <a:endParaRPr kumimoji="1" lang="ja-JP" altLang="en-US" dirty="0"/>
          </a:p>
        </p:txBody>
      </p:sp>
      <p:pic>
        <p:nvPicPr>
          <p:cNvPr id="6" name="図 5">
            <a:extLst>
              <a:ext uri="{FF2B5EF4-FFF2-40B4-BE49-F238E27FC236}">
                <a16:creationId xmlns:a16="http://schemas.microsoft.com/office/drawing/2014/main" id="{059ECFB7-6D62-4702-9C65-423FFB2796F0}"/>
              </a:ext>
            </a:extLst>
          </p:cNvPr>
          <p:cNvPicPr>
            <a:picLocks noChangeAspect="1"/>
          </p:cNvPicPr>
          <p:nvPr/>
        </p:nvPicPr>
        <p:blipFill>
          <a:blip r:embed="rId2"/>
          <a:stretch>
            <a:fillRect/>
          </a:stretch>
        </p:blipFill>
        <p:spPr>
          <a:xfrm>
            <a:off x="640296" y="599666"/>
            <a:ext cx="8625408" cy="5734254"/>
          </a:xfrm>
          <a:prstGeom prst="rect">
            <a:avLst/>
          </a:prstGeom>
          <a:ln w="19050">
            <a:solidFill>
              <a:schemeClr val="bg1">
                <a:lumMod val="75000"/>
              </a:schemeClr>
            </a:solidFill>
          </a:ln>
        </p:spPr>
      </p:pic>
      <p:sp>
        <p:nvSpPr>
          <p:cNvPr id="7" name="楕円 6">
            <a:extLst>
              <a:ext uri="{FF2B5EF4-FFF2-40B4-BE49-F238E27FC236}">
                <a16:creationId xmlns:a16="http://schemas.microsoft.com/office/drawing/2014/main" id="{BD054247-6004-4EC5-865B-9051814E6205}"/>
              </a:ext>
            </a:extLst>
          </p:cNvPr>
          <p:cNvSpPr/>
          <p:nvPr/>
        </p:nvSpPr>
        <p:spPr bwMode="auto">
          <a:xfrm>
            <a:off x="3044788" y="1065111"/>
            <a:ext cx="1080120" cy="506489"/>
          </a:xfrm>
          <a:prstGeom prst="ellipse">
            <a:avLst/>
          </a:prstGeom>
          <a:noFill/>
          <a:ln w="28575" cap="flat" cmpd="sng"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dirty="0"/>
          </a:p>
        </p:txBody>
      </p:sp>
      <p:sp>
        <p:nvSpPr>
          <p:cNvPr id="8" name="楕円 7">
            <a:extLst>
              <a:ext uri="{FF2B5EF4-FFF2-40B4-BE49-F238E27FC236}">
                <a16:creationId xmlns:a16="http://schemas.microsoft.com/office/drawing/2014/main" id="{887F3135-3727-4D56-8F3D-58F5DFE3FB78}"/>
              </a:ext>
            </a:extLst>
          </p:cNvPr>
          <p:cNvSpPr/>
          <p:nvPr/>
        </p:nvSpPr>
        <p:spPr bwMode="auto">
          <a:xfrm>
            <a:off x="3044788" y="3912165"/>
            <a:ext cx="1080120" cy="395747"/>
          </a:xfrm>
          <a:prstGeom prst="ellipse">
            <a:avLst/>
          </a:prstGeom>
          <a:noFill/>
          <a:ln w="28575" cap="flat" cmpd="sng"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p>
        </p:txBody>
      </p:sp>
      <p:sp>
        <p:nvSpPr>
          <p:cNvPr id="9" name="楕円 8">
            <a:extLst>
              <a:ext uri="{FF2B5EF4-FFF2-40B4-BE49-F238E27FC236}">
                <a16:creationId xmlns:a16="http://schemas.microsoft.com/office/drawing/2014/main" id="{558F3613-3576-4485-9ED6-99387C2A0865}"/>
              </a:ext>
            </a:extLst>
          </p:cNvPr>
          <p:cNvSpPr/>
          <p:nvPr/>
        </p:nvSpPr>
        <p:spPr bwMode="auto">
          <a:xfrm>
            <a:off x="3044788" y="5208009"/>
            <a:ext cx="1080120" cy="477987"/>
          </a:xfrm>
          <a:prstGeom prst="ellipse">
            <a:avLst/>
          </a:prstGeom>
          <a:noFill/>
          <a:ln w="28575" cap="flat" cmpd="sng"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p>
        </p:txBody>
      </p:sp>
      <p:sp>
        <p:nvSpPr>
          <p:cNvPr id="10" name="テキスト ボックス 9">
            <a:extLst>
              <a:ext uri="{FF2B5EF4-FFF2-40B4-BE49-F238E27FC236}">
                <a16:creationId xmlns:a16="http://schemas.microsoft.com/office/drawing/2014/main" id="{700A1054-DD0E-486B-AF20-9728632BE8F0}"/>
              </a:ext>
            </a:extLst>
          </p:cNvPr>
          <p:cNvSpPr txBox="1"/>
          <p:nvPr/>
        </p:nvSpPr>
        <p:spPr>
          <a:xfrm>
            <a:off x="1504187" y="3173800"/>
            <a:ext cx="1492718" cy="430887"/>
          </a:xfrm>
          <a:prstGeom prst="rect">
            <a:avLst/>
          </a:prstGeom>
          <a:noFill/>
        </p:spPr>
        <p:txBody>
          <a:bodyPr wrap="square" rtlCol="0">
            <a:spAutoFit/>
          </a:bodyPr>
          <a:lstStyle/>
          <a:p>
            <a:r>
              <a:rPr kumimoji="1" lang="ja-JP" altLang="en-US"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想定される支援内容の</a:t>
            </a:r>
            <a:endParaRPr kumimoji="1" lang="en-US" altLang="ja-JP"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項目番号</a:t>
            </a:r>
          </a:p>
        </p:txBody>
      </p:sp>
      <p:cxnSp>
        <p:nvCxnSpPr>
          <p:cNvPr id="11" name="直線コネクタ 10">
            <a:extLst>
              <a:ext uri="{FF2B5EF4-FFF2-40B4-BE49-F238E27FC236}">
                <a16:creationId xmlns:a16="http://schemas.microsoft.com/office/drawing/2014/main" id="{9A173693-4E5E-4DC6-8212-1B5BFDEFED52}"/>
              </a:ext>
            </a:extLst>
          </p:cNvPr>
          <p:cNvCxnSpPr>
            <a:stCxn id="7" idx="3"/>
          </p:cNvCxnSpPr>
          <p:nvPr/>
        </p:nvCxnSpPr>
        <p:spPr bwMode="auto">
          <a:xfrm flipH="1">
            <a:off x="2315817" y="1497426"/>
            <a:ext cx="887151" cy="1643339"/>
          </a:xfrm>
          <a:prstGeom prst="line">
            <a:avLst/>
          </a:prstGeom>
          <a:ln>
            <a:solidFill>
              <a:srgbClr val="FF000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12" name="直線コネクタ 11">
            <a:extLst>
              <a:ext uri="{FF2B5EF4-FFF2-40B4-BE49-F238E27FC236}">
                <a16:creationId xmlns:a16="http://schemas.microsoft.com/office/drawing/2014/main" id="{4832C4F3-FD6D-40DD-85D4-55D9ACCD6683}"/>
              </a:ext>
            </a:extLst>
          </p:cNvPr>
          <p:cNvCxnSpPr>
            <a:cxnSpLocks/>
          </p:cNvCxnSpPr>
          <p:nvPr/>
        </p:nvCxnSpPr>
        <p:spPr bwMode="auto">
          <a:xfrm flipH="1" flipV="1">
            <a:off x="2435087" y="3589428"/>
            <a:ext cx="609871" cy="539561"/>
          </a:xfrm>
          <a:prstGeom prst="line">
            <a:avLst/>
          </a:prstGeom>
          <a:ln>
            <a:solidFill>
              <a:srgbClr val="FF000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13" name="直線コネクタ 12">
            <a:extLst>
              <a:ext uri="{FF2B5EF4-FFF2-40B4-BE49-F238E27FC236}">
                <a16:creationId xmlns:a16="http://schemas.microsoft.com/office/drawing/2014/main" id="{7C7EFB06-5413-44B2-A2B0-7FE21798E827}"/>
              </a:ext>
            </a:extLst>
          </p:cNvPr>
          <p:cNvCxnSpPr>
            <a:cxnSpLocks/>
          </p:cNvCxnSpPr>
          <p:nvPr/>
        </p:nvCxnSpPr>
        <p:spPr bwMode="auto">
          <a:xfrm flipH="1" flipV="1">
            <a:off x="2242229" y="3589428"/>
            <a:ext cx="744737" cy="1855795"/>
          </a:xfrm>
          <a:prstGeom prst="line">
            <a:avLst/>
          </a:prstGeom>
          <a:ln>
            <a:solidFill>
              <a:srgbClr val="FF000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7386528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a:t>資料の共有</a:t>
            </a:r>
          </a:p>
        </p:txBody>
      </p:sp>
      <p:sp>
        <p:nvSpPr>
          <p:cNvPr id="3" name="コンテンツ プレースホルダー 2">
            <a:extLst>
              <a:ext uri="{FF2B5EF4-FFF2-40B4-BE49-F238E27FC236}">
                <a16:creationId xmlns:a16="http://schemas.microsoft.com/office/drawing/2014/main" id="{ED654A04-523D-47E4-9279-0950A6DDC35F}"/>
              </a:ext>
            </a:extLst>
          </p:cNvPr>
          <p:cNvSpPr>
            <a:spLocks noGrp="1"/>
          </p:cNvSpPr>
          <p:nvPr>
            <p:ph idx="1"/>
          </p:nvPr>
        </p:nvSpPr>
        <p:spPr>
          <a:xfrm>
            <a:off x="285749" y="904875"/>
            <a:ext cx="9344025" cy="1886451"/>
          </a:xfrm>
        </p:spPr>
        <p:txBody>
          <a:bodyPr>
            <a:normAutofit/>
          </a:bodyPr>
          <a:lstStyle/>
          <a:p>
            <a:r>
              <a:rPr lang="ja-JP" altLang="en-US" dirty="0"/>
              <a:t>現場実践振り返りシートは、グループワークで使用します。研修中にグループメンバーが手元で確認できるよう、研修前に提出しましょう。</a:t>
            </a:r>
            <a:endParaRPr lang="en-US" altLang="ja-JP" dirty="0"/>
          </a:p>
          <a:p>
            <a:r>
              <a:rPr lang="ja-JP" altLang="en-US" dirty="0"/>
              <a:t>参考として、事例関連資料（ケアプラン、その他参考資料）が共有できるのであれば、あわせて提出しましょう。</a:t>
            </a:r>
          </a:p>
        </p:txBody>
      </p:sp>
      <p:sp>
        <p:nvSpPr>
          <p:cNvPr id="2" name="スライド番号プレースホルダー 1"/>
          <p:cNvSpPr>
            <a:spLocks noGrp="1"/>
          </p:cNvSpPr>
          <p:nvPr>
            <p:ph type="sldNum" sz="quarter" idx="12"/>
          </p:nvPr>
        </p:nvSpPr>
        <p:spPr/>
        <p:txBody>
          <a:bodyPr/>
          <a:lstStyle/>
          <a:p>
            <a:fld id="{9D577B52-2241-471B-AFAB-376A00F66D4B}" type="slidenum">
              <a:rPr kumimoji="1" lang="ja-JP" altLang="en-US" smtClean="0"/>
              <a:t>58</a:t>
            </a:fld>
            <a:endParaRPr kumimoji="1" lang="ja-JP" altLang="en-US"/>
          </a:p>
        </p:txBody>
      </p:sp>
      <p:sp>
        <p:nvSpPr>
          <p:cNvPr id="5" name="テキスト プレースホルダー 4">
            <a:extLst>
              <a:ext uri="{FF2B5EF4-FFF2-40B4-BE49-F238E27FC236}">
                <a16:creationId xmlns:a16="http://schemas.microsoft.com/office/drawing/2014/main" id="{9599F1C7-A37E-45C8-B070-8C8AEDF83974}"/>
              </a:ext>
            </a:extLst>
          </p:cNvPr>
          <p:cNvSpPr>
            <a:spLocks noGrp="1"/>
          </p:cNvSpPr>
          <p:nvPr>
            <p:ph type="body" sz="quarter" idx="14"/>
          </p:nvPr>
        </p:nvSpPr>
        <p:spPr/>
        <p:txBody>
          <a:bodyPr/>
          <a:lstStyle/>
          <a:p>
            <a:r>
              <a:rPr lang="ja-JP" altLang="en-US" dirty="0"/>
              <a:t>現場実践振り返りシートとケアプランの共有方法</a:t>
            </a:r>
          </a:p>
        </p:txBody>
      </p:sp>
      <p:sp>
        <p:nvSpPr>
          <p:cNvPr id="6" name="正方形/長方形 5">
            <a:extLst>
              <a:ext uri="{FF2B5EF4-FFF2-40B4-BE49-F238E27FC236}">
                <a16:creationId xmlns:a16="http://schemas.microsoft.com/office/drawing/2014/main" id="{E23FF340-B64B-416A-BFD4-11D4389E8B6F}"/>
              </a:ext>
            </a:extLst>
          </p:cNvPr>
          <p:cNvSpPr/>
          <p:nvPr/>
        </p:nvSpPr>
        <p:spPr>
          <a:xfrm>
            <a:off x="789759" y="3232737"/>
            <a:ext cx="8344716" cy="2421364"/>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r>
              <a:rPr kumimoji="1" lang="ja-JP" altLang="en-US" dirty="0">
                <a:solidFill>
                  <a:schemeClr val="tx1"/>
                </a:solidFill>
                <a:latin typeface="Meiryo UI" panose="020B0604030504040204" pitchFamily="50" charset="-128"/>
                <a:ea typeface="Meiryo UI" panose="020B0604030504040204" pitchFamily="50" charset="-128"/>
              </a:rPr>
              <a:t>提出方法：</a:t>
            </a:r>
            <a:endParaRPr kumimoji="1" lang="en-US" altLang="ja-JP" dirty="0">
              <a:solidFill>
                <a:schemeClr val="tx1"/>
              </a:solidFill>
              <a:latin typeface="Meiryo UI" panose="020B0604030504040204" pitchFamily="50" charset="-128"/>
              <a:ea typeface="Meiryo UI" panose="020B0604030504040204" pitchFamily="50" charset="-128"/>
            </a:endParaRPr>
          </a:p>
          <a:p>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提出先：</a:t>
            </a:r>
            <a:endParaRPr kumimoji="1" lang="en-US" altLang="ja-JP" dirty="0">
              <a:solidFill>
                <a:schemeClr val="tx1"/>
              </a:solidFill>
              <a:latin typeface="Meiryo UI" panose="020B0604030504040204" pitchFamily="50" charset="-128"/>
              <a:ea typeface="Meiryo UI" panose="020B0604030504040204" pitchFamily="50" charset="-128"/>
            </a:endParaRPr>
          </a:p>
          <a:p>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提出期限：</a:t>
            </a:r>
            <a:r>
              <a:rPr kumimoji="1" lang="ja-JP" altLang="en-US" sz="1800" dirty="0">
                <a:solidFill>
                  <a:schemeClr val="tx1"/>
                </a:solidFill>
                <a:latin typeface="Meiryo UI" panose="020B0604030504040204" pitchFamily="50" charset="-128"/>
                <a:ea typeface="Meiryo UI" panose="020B0604030504040204" pitchFamily="50" charset="-128"/>
              </a:rPr>
              <a:t>第</a:t>
            </a:r>
            <a:r>
              <a:rPr kumimoji="1" lang="en-US" altLang="ja-JP" dirty="0">
                <a:solidFill>
                  <a:schemeClr val="tx1"/>
                </a:solidFill>
                <a:latin typeface="Meiryo UI" panose="020B0604030504040204" pitchFamily="50" charset="-128"/>
                <a:ea typeface="Meiryo UI" panose="020B0604030504040204" pitchFamily="50" charset="-128"/>
              </a:rPr>
              <a:t>2</a:t>
            </a:r>
            <a:r>
              <a:rPr kumimoji="1" lang="ja-JP" altLang="en-US" sz="1800" dirty="0">
                <a:solidFill>
                  <a:schemeClr val="tx1"/>
                </a:solidFill>
                <a:latin typeface="Meiryo UI" panose="020B0604030504040204" pitchFamily="50" charset="-128"/>
                <a:ea typeface="Meiryo UI" panose="020B0604030504040204" pitchFamily="50" charset="-128"/>
              </a:rPr>
              <a:t>回研修の</a:t>
            </a:r>
            <a:r>
              <a:rPr kumimoji="1" lang="en-US" altLang="ja-JP" sz="1800" dirty="0">
                <a:solidFill>
                  <a:schemeClr val="tx1"/>
                </a:solidFill>
                <a:latin typeface="Meiryo UI" panose="020B0604030504040204" pitchFamily="50" charset="-128"/>
                <a:ea typeface="Meiryo UI" panose="020B0604030504040204" pitchFamily="50" charset="-128"/>
              </a:rPr>
              <a:t>1</a:t>
            </a:r>
            <a:r>
              <a:rPr kumimoji="1" lang="ja-JP" altLang="en-US" sz="1800" dirty="0">
                <a:solidFill>
                  <a:schemeClr val="tx1"/>
                </a:solidFill>
                <a:latin typeface="Meiryo UI" panose="020B0604030504040204" pitchFamily="50" charset="-128"/>
                <a:ea typeface="Meiryo UI" panose="020B0604030504040204" pitchFamily="50" charset="-128"/>
              </a:rPr>
              <a:t>週間前（〇〇年〇月〇日まで）</a:t>
            </a:r>
            <a:endParaRPr kumimoji="1" lang="en-US" altLang="ja-JP"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153389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3129" y="2452687"/>
            <a:ext cx="7025694" cy="1285876"/>
          </a:xfrm>
        </p:spPr>
        <p:txBody>
          <a:bodyPr>
            <a:normAutofit/>
          </a:bodyPr>
          <a:lstStyle/>
          <a:p>
            <a:r>
              <a:rPr lang="ja-JP" altLang="en-US" dirty="0"/>
              <a:t>質疑応答</a:t>
            </a:r>
            <a:endParaRPr kumimoji="1" lang="ja-JP" altLang="en-US" dirty="0"/>
          </a:p>
        </p:txBody>
      </p:sp>
    </p:spTree>
    <p:extLst>
      <p:ext uri="{BB962C8B-B14F-4D97-AF65-F5344CB8AC3E}">
        <p14:creationId xmlns:p14="http://schemas.microsoft.com/office/powerpoint/2010/main" val="4005930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「適切なケアマネジメント手法」の</a:t>
            </a:r>
            <a:br>
              <a:rPr lang="ja-JP" altLang="en-US" dirty="0"/>
            </a:br>
            <a:r>
              <a:rPr lang="ja-JP" altLang="en-US" dirty="0"/>
              <a:t>ねらいと概要の確認</a:t>
            </a:r>
            <a:endParaRPr kumimoji="1" lang="ja-JP" altLang="en-US" dirty="0"/>
          </a:p>
        </p:txBody>
      </p:sp>
    </p:spTree>
    <p:extLst>
      <p:ext uri="{BB962C8B-B14F-4D97-AF65-F5344CB8AC3E}">
        <p14:creationId xmlns:p14="http://schemas.microsoft.com/office/powerpoint/2010/main" val="13545109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a:t>質疑応答</a:t>
            </a:r>
          </a:p>
        </p:txBody>
      </p:sp>
      <p:sp>
        <p:nvSpPr>
          <p:cNvPr id="3" name="コンテンツ プレースホルダー 2">
            <a:extLst>
              <a:ext uri="{FF2B5EF4-FFF2-40B4-BE49-F238E27FC236}">
                <a16:creationId xmlns:a16="http://schemas.microsoft.com/office/drawing/2014/main" id="{ED654A04-523D-47E4-9279-0950A6DDC35F}"/>
              </a:ext>
            </a:extLst>
          </p:cNvPr>
          <p:cNvSpPr>
            <a:spLocks noGrp="1"/>
          </p:cNvSpPr>
          <p:nvPr>
            <p:ph idx="1"/>
          </p:nvPr>
        </p:nvSpPr>
        <p:spPr>
          <a:xfrm>
            <a:off x="280987" y="904876"/>
            <a:ext cx="9344025" cy="700882"/>
          </a:xfrm>
        </p:spPr>
        <p:txBody>
          <a:bodyPr/>
          <a:lstStyle/>
          <a:p>
            <a:r>
              <a:rPr lang="ja-JP" altLang="en-US" dirty="0"/>
              <a:t>実践研修を受講する上で分からないところがあれば、挙手やチャットで質問しましょう。</a:t>
            </a:r>
            <a:endParaRPr lang="en-US" altLang="ja-JP" dirty="0"/>
          </a:p>
        </p:txBody>
      </p:sp>
      <p:sp>
        <p:nvSpPr>
          <p:cNvPr id="2" name="スライド番号プレースホルダー 1"/>
          <p:cNvSpPr>
            <a:spLocks noGrp="1"/>
          </p:cNvSpPr>
          <p:nvPr>
            <p:ph type="sldNum" sz="quarter" idx="12"/>
          </p:nvPr>
        </p:nvSpPr>
        <p:spPr/>
        <p:txBody>
          <a:bodyPr/>
          <a:lstStyle/>
          <a:p>
            <a:fld id="{9D577B52-2241-471B-AFAB-376A00F66D4B}" type="slidenum">
              <a:rPr kumimoji="1" lang="ja-JP" altLang="en-US" smtClean="0"/>
              <a:t>60</a:t>
            </a:fld>
            <a:endParaRPr kumimoji="1" lang="ja-JP" altLang="en-US"/>
          </a:p>
        </p:txBody>
      </p:sp>
      <p:pic>
        <p:nvPicPr>
          <p:cNvPr id="8" name="Picture 11">
            <a:extLst>
              <a:ext uri="{FF2B5EF4-FFF2-40B4-BE49-F238E27FC236}">
                <a16:creationId xmlns:a16="http://schemas.microsoft.com/office/drawing/2014/main" id="{2BC2BD93-F9EC-4A44-8EAA-93DE4CB7021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2887" y="3700525"/>
            <a:ext cx="3278020" cy="2102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95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今後の進め方</a:t>
            </a:r>
          </a:p>
        </p:txBody>
      </p:sp>
    </p:spTree>
    <p:extLst>
      <p:ext uri="{BB962C8B-B14F-4D97-AF65-F5344CB8AC3E}">
        <p14:creationId xmlns:p14="http://schemas.microsoft.com/office/powerpoint/2010/main" val="6367828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テキスト プレースホルダー 4">
            <a:extLst>
              <a:ext uri="{FF2B5EF4-FFF2-40B4-BE49-F238E27FC236}">
                <a16:creationId xmlns:a16="http://schemas.microsoft.com/office/drawing/2014/main" id="{121F4405-19D8-4797-8725-333FE18B9E69}"/>
              </a:ext>
            </a:extLst>
          </p:cNvPr>
          <p:cNvSpPr>
            <a:spLocks noGrp="1"/>
          </p:cNvSpPr>
          <p:nvPr>
            <p:ph type="body" sz="quarter" idx="14"/>
          </p:nvPr>
        </p:nvSpPr>
        <p:spPr>
          <a:xfrm>
            <a:off x="4953000" y="11509"/>
            <a:ext cx="4181475" cy="700882"/>
          </a:xfrm>
        </p:spPr>
        <p:txBody>
          <a:bodyPr/>
          <a:lstStyle/>
          <a:p>
            <a:r>
              <a:rPr lang="ja-JP" altLang="en-US" dirty="0"/>
              <a:t>実践研修全体像と今後の進め方</a:t>
            </a:r>
            <a:endParaRPr kumimoji="1" lang="ja-JP" altLang="en-US" dirty="0"/>
          </a:p>
        </p:txBody>
      </p:sp>
      <p:sp>
        <p:nvSpPr>
          <p:cNvPr id="4" name="タイトル 3"/>
          <p:cNvSpPr>
            <a:spLocks noGrp="1"/>
          </p:cNvSpPr>
          <p:nvPr>
            <p:ph type="title"/>
          </p:nvPr>
        </p:nvSpPr>
        <p:spPr/>
        <p:txBody>
          <a:bodyPr/>
          <a:lstStyle/>
          <a:p>
            <a:r>
              <a:rPr kumimoji="1" lang="ja-JP" altLang="en-US" dirty="0"/>
              <a:t>今後の進め方</a:t>
            </a:r>
          </a:p>
        </p:txBody>
      </p:sp>
      <p:sp>
        <p:nvSpPr>
          <p:cNvPr id="36" name="コンテンツ プレースホルダー 35"/>
          <p:cNvSpPr>
            <a:spLocks noGrp="1"/>
          </p:cNvSpPr>
          <p:nvPr>
            <p:ph idx="1"/>
          </p:nvPr>
        </p:nvSpPr>
        <p:spPr/>
        <p:txBody>
          <a:bodyPr/>
          <a:lstStyle/>
          <a:p>
            <a:r>
              <a:rPr lang="ja-JP" altLang="en-US" dirty="0"/>
              <a:t>本日の研修を踏まえ、第</a:t>
            </a:r>
            <a:r>
              <a:rPr lang="en-US" altLang="ja-JP" dirty="0"/>
              <a:t>2</a:t>
            </a:r>
            <a:r>
              <a:rPr lang="ja-JP" altLang="en-US" dirty="0"/>
              <a:t>回研修に向け、事例の選定と自己点検、事例を掘り下げるための取り組み（追加情報収集と課題の再確認、ケアプラン・支援内容の見直し等）を行います。</a:t>
            </a:r>
            <a:endParaRPr kumimoji="1" lang="ja-JP" altLang="en-US" dirty="0"/>
          </a:p>
        </p:txBody>
      </p:sp>
      <p:sp>
        <p:nvSpPr>
          <p:cNvPr id="2" name="スライド番号プレースホルダー 1"/>
          <p:cNvSpPr>
            <a:spLocks noGrp="1"/>
          </p:cNvSpPr>
          <p:nvPr>
            <p:ph type="sldNum" sz="quarter" idx="12"/>
          </p:nvPr>
        </p:nvSpPr>
        <p:spPr/>
        <p:txBody>
          <a:bodyPr/>
          <a:lstStyle/>
          <a:p>
            <a:fld id="{9D577B52-2241-471B-AFAB-376A00F66D4B}" type="slidenum">
              <a:rPr kumimoji="1" lang="ja-JP" altLang="en-US" smtClean="0"/>
              <a:t>62</a:t>
            </a:fld>
            <a:endParaRPr kumimoji="1" lang="ja-JP" altLang="en-US"/>
          </a:p>
        </p:txBody>
      </p:sp>
      <p:sp>
        <p:nvSpPr>
          <p:cNvPr id="56" name="角丸四角形 36">
            <a:extLst>
              <a:ext uri="{FF2B5EF4-FFF2-40B4-BE49-F238E27FC236}">
                <a16:creationId xmlns:a16="http://schemas.microsoft.com/office/drawing/2014/main" id="{70C94053-D3B2-4305-9639-5D403DBEDCDE}"/>
              </a:ext>
            </a:extLst>
          </p:cNvPr>
          <p:cNvSpPr/>
          <p:nvPr/>
        </p:nvSpPr>
        <p:spPr>
          <a:xfrm>
            <a:off x="241869" y="1786071"/>
            <a:ext cx="1683526" cy="2221429"/>
          </a:xfrm>
          <a:prstGeom prst="roundRect">
            <a:avLst>
              <a:gd name="adj" fmla="val 5145"/>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a:extLst>
              <a:ext uri="{FF2B5EF4-FFF2-40B4-BE49-F238E27FC236}">
                <a16:creationId xmlns:a16="http://schemas.microsoft.com/office/drawing/2014/main" id="{34DDAAD5-6D02-4579-9C24-0FA0086711FB}"/>
              </a:ext>
            </a:extLst>
          </p:cNvPr>
          <p:cNvSpPr txBox="1"/>
          <p:nvPr/>
        </p:nvSpPr>
        <p:spPr>
          <a:xfrm>
            <a:off x="247383" y="2128138"/>
            <a:ext cx="400110" cy="1530394"/>
          </a:xfrm>
          <a:prstGeom prst="rect">
            <a:avLst/>
          </a:prstGeom>
          <a:noFill/>
        </p:spPr>
        <p:txBody>
          <a:bodyPr vert="eaVert" wrap="square" rtlCol="0">
            <a:spAutoFit/>
          </a:bodyPr>
          <a:lstStyle/>
          <a:p>
            <a:pPr algn="ct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手法の周知・共有</a:t>
            </a:r>
            <a:endParaRPr lang="en-US" altLang="ja-JP" sz="1400" b="1" dirty="0">
              <a:latin typeface="Meiryo UI" panose="020B0604030504040204" pitchFamily="50" charset="-128"/>
              <a:ea typeface="Meiryo UI" panose="020B0604030504040204" pitchFamily="50" charset="-128"/>
              <a:cs typeface="メイリオ" panose="020B0604030504040204" pitchFamily="50" charset="-128"/>
            </a:endParaRPr>
          </a:p>
        </p:txBody>
      </p:sp>
      <p:cxnSp>
        <p:nvCxnSpPr>
          <p:cNvPr id="73" name="直線コネクタ 72">
            <a:extLst>
              <a:ext uri="{FF2B5EF4-FFF2-40B4-BE49-F238E27FC236}">
                <a16:creationId xmlns:a16="http://schemas.microsoft.com/office/drawing/2014/main" id="{EC37FA7D-C97C-4784-A240-EAE2C0B66001}"/>
              </a:ext>
            </a:extLst>
          </p:cNvPr>
          <p:cNvCxnSpPr/>
          <p:nvPr/>
        </p:nvCxnSpPr>
        <p:spPr bwMode="auto">
          <a:xfrm>
            <a:off x="673835" y="2105109"/>
            <a:ext cx="0" cy="1576453"/>
          </a:xfrm>
          <a:prstGeom prst="line">
            <a:avLst/>
          </a:prstGeom>
          <a:solidFill>
            <a:schemeClr val="bg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 name="テキスト ボックス 73">
            <a:extLst>
              <a:ext uri="{FF2B5EF4-FFF2-40B4-BE49-F238E27FC236}">
                <a16:creationId xmlns:a16="http://schemas.microsoft.com/office/drawing/2014/main" id="{9A276CFE-E0B7-4C7C-84BB-177FCCF1B476}"/>
              </a:ext>
            </a:extLst>
          </p:cNvPr>
          <p:cNvSpPr txBox="1"/>
          <p:nvPr/>
        </p:nvSpPr>
        <p:spPr>
          <a:xfrm>
            <a:off x="665167" y="2182610"/>
            <a:ext cx="1260228" cy="307777"/>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地域／事業所</a:t>
            </a:r>
            <a:endParaRPr lang="en-US" altLang="ja-JP" sz="14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75" name="四角形: 角を丸くする 27">
            <a:extLst>
              <a:ext uri="{FF2B5EF4-FFF2-40B4-BE49-F238E27FC236}">
                <a16:creationId xmlns:a16="http://schemas.microsoft.com/office/drawing/2014/main" id="{3C7D0E7C-0965-41BC-8C18-5C229E018FE3}"/>
              </a:ext>
            </a:extLst>
          </p:cNvPr>
          <p:cNvSpPr/>
          <p:nvPr/>
        </p:nvSpPr>
        <p:spPr>
          <a:xfrm>
            <a:off x="766623" y="2497995"/>
            <a:ext cx="1039732" cy="1127570"/>
          </a:xfrm>
          <a:prstGeom prst="roundRect">
            <a:avLst>
              <a:gd name="adj" fmla="val 11053"/>
            </a:avLst>
          </a:prstGeom>
          <a:solidFill>
            <a:schemeClr val="bg1"/>
          </a:solidFill>
          <a:ln w="9525">
            <a:solidFill>
              <a:srgbClr val="00B05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地域関係者への本手法の周知</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参加者募集</a:t>
            </a:r>
            <a:endParaRPr lang="en-US" altLang="ja-JP" sz="1200" dirty="0">
              <a:latin typeface="Meiryo UI" panose="020B0604030504040204" pitchFamily="50" charset="-128"/>
              <a:ea typeface="Meiryo UI" panose="020B0604030504040204" pitchFamily="50" charset="-128"/>
            </a:endParaRPr>
          </a:p>
        </p:txBody>
      </p:sp>
      <p:sp>
        <p:nvSpPr>
          <p:cNvPr id="76" name="角丸四角形 40">
            <a:extLst>
              <a:ext uri="{FF2B5EF4-FFF2-40B4-BE49-F238E27FC236}">
                <a16:creationId xmlns:a16="http://schemas.microsoft.com/office/drawing/2014/main" id="{D4BC405F-87B0-4C4F-A6C4-724177138C85}"/>
              </a:ext>
            </a:extLst>
          </p:cNvPr>
          <p:cNvSpPr/>
          <p:nvPr/>
        </p:nvSpPr>
        <p:spPr>
          <a:xfrm>
            <a:off x="241869" y="4025938"/>
            <a:ext cx="9535179" cy="2232000"/>
          </a:xfrm>
          <a:prstGeom prst="roundRect">
            <a:avLst>
              <a:gd name="adj" fmla="val 5998"/>
            </a:avLst>
          </a:prstGeom>
          <a:solidFill>
            <a:srgbClr val="FDD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角丸四角形 41">
            <a:extLst>
              <a:ext uri="{FF2B5EF4-FFF2-40B4-BE49-F238E27FC236}">
                <a16:creationId xmlns:a16="http://schemas.microsoft.com/office/drawing/2014/main" id="{C95A487F-061D-4AF0-A0AC-D9CE3AC8F780}"/>
              </a:ext>
            </a:extLst>
          </p:cNvPr>
          <p:cNvSpPr/>
          <p:nvPr/>
        </p:nvSpPr>
        <p:spPr>
          <a:xfrm>
            <a:off x="1951737" y="1775500"/>
            <a:ext cx="7825311" cy="2232000"/>
          </a:xfrm>
          <a:prstGeom prst="roundRect">
            <a:avLst>
              <a:gd name="adj" fmla="val 5145"/>
            </a:avLst>
          </a:prstGeom>
          <a:solidFill>
            <a:srgbClr val="BD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ボックス 77">
            <a:extLst>
              <a:ext uri="{FF2B5EF4-FFF2-40B4-BE49-F238E27FC236}">
                <a16:creationId xmlns:a16="http://schemas.microsoft.com/office/drawing/2014/main" id="{B4B474BE-8CD5-4B2B-90C6-2638766FFA3A}"/>
              </a:ext>
            </a:extLst>
          </p:cNvPr>
          <p:cNvSpPr txBox="1"/>
          <p:nvPr/>
        </p:nvSpPr>
        <p:spPr>
          <a:xfrm>
            <a:off x="1953204" y="2076288"/>
            <a:ext cx="400110" cy="1630424"/>
          </a:xfrm>
          <a:prstGeom prst="rect">
            <a:avLst/>
          </a:prstGeom>
          <a:noFill/>
        </p:spPr>
        <p:txBody>
          <a:bodyPr vert="eaVert" wrap="square" rtlCol="0">
            <a:spAutoFit/>
          </a:bodyPr>
          <a:lstStyle/>
          <a:p>
            <a:pPr algn="ct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実践</a:t>
            </a:r>
            <a:endParaRPr lang="en-US" altLang="ja-JP" sz="14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79" name="テキスト ボックス 78">
            <a:extLst>
              <a:ext uri="{FF2B5EF4-FFF2-40B4-BE49-F238E27FC236}">
                <a16:creationId xmlns:a16="http://schemas.microsoft.com/office/drawing/2014/main" id="{29CB249D-5B3F-4FDF-B649-CED7269D30B9}"/>
              </a:ext>
            </a:extLst>
          </p:cNvPr>
          <p:cNvSpPr txBox="1"/>
          <p:nvPr/>
        </p:nvSpPr>
        <p:spPr>
          <a:xfrm>
            <a:off x="231995" y="4521508"/>
            <a:ext cx="430887" cy="1219405"/>
          </a:xfrm>
          <a:prstGeom prst="rect">
            <a:avLst/>
          </a:prstGeom>
          <a:noFill/>
        </p:spPr>
        <p:txBody>
          <a:bodyPr vert="eaVert" wrap="square" rtlCol="0">
            <a:spAutoFit/>
          </a:bodyPr>
          <a:lstStyle/>
          <a:p>
            <a:pPr algn="ctr"/>
            <a:r>
              <a:rPr lang="ja-JP" altLang="en-US" sz="1600" b="1" dirty="0">
                <a:latin typeface="Meiryo UI" panose="020B0604030504040204" pitchFamily="50" charset="-128"/>
                <a:ea typeface="Meiryo UI" panose="020B0604030504040204" pitchFamily="50" charset="-128"/>
                <a:cs typeface="メイリオ" panose="020B0604030504040204" pitchFamily="50" charset="-128"/>
              </a:rPr>
              <a:t>座学</a:t>
            </a:r>
            <a:endParaRPr lang="en-US" altLang="ja-JP" sz="16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80" name="四角形: 角を丸くする 7">
            <a:extLst>
              <a:ext uri="{FF2B5EF4-FFF2-40B4-BE49-F238E27FC236}">
                <a16:creationId xmlns:a16="http://schemas.microsoft.com/office/drawing/2014/main" id="{AEDA1BE4-C324-4DA1-A594-5BD1916C7031}"/>
              </a:ext>
            </a:extLst>
          </p:cNvPr>
          <p:cNvSpPr/>
          <p:nvPr/>
        </p:nvSpPr>
        <p:spPr>
          <a:xfrm>
            <a:off x="817688" y="4523890"/>
            <a:ext cx="921345" cy="999740"/>
          </a:xfrm>
          <a:prstGeom prst="roundRect">
            <a:avLst>
              <a:gd name="adj" fmla="val 11053"/>
            </a:avLst>
          </a:prstGeom>
          <a:solidFill>
            <a:schemeClr val="bg1"/>
          </a:solidFill>
          <a:ln w="9525">
            <a:solidFill>
              <a:srgbClr val="C0000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t"/>
          <a:lstStyle/>
          <a:p>
            <a:pPr>
              <a:spcAft>
                <a:spcPts val="300"/>
              </a:spcAft>
            </a:pP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事前</a:t>
            </a: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動画視聴</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参加者ガイド読み込み</a:t>
            </a:r>
            <a:endParaRPr lang="en-US" altLang="ja-JP" sz="1200" dirty="0">
              <a:latin typeface="Meiryo UI" panose="020B0604030504040204" pitchFamily="50" charset="-128"/>
              <a:ea typeface="Meiryo UI" panose="020B0604030504040204" pitchFamily="50" charset="-128"/>
            </a:endParaRPr>
          </a:p>
        </p:txBody>
      </p:sp>
      <p:sp>
        <p:nvSpPr>
          <p:cNvPr id="81" name="四角形: 角を丸くする 12">
            <a:extLst>
              <a:ext uri="{FF2B5EF4-FFF2-40B4-BE49-F238E27FC236}">
                <a16:creationId xmlns:a16="http://schemas.microsoft.com/office/drawing/2014/main" id="{2DD02858-85EC-42F0-9870-E52989F28FB4}"/>
              </a:ext>
            </a:extLst>
          </p:cNvPr>
          <p:cNvSpPr/>
          <p:nvPr/>
        </p:nvSpPr>
        <p:spPr>
          <a:xfrm>
            <a:off x="3191065" y="1856295"/>
            <a:ext cx="6273029" cy="676765"/>
          </a:xfrm>
          <a:prstGeom prst="roundRect">
            <a:avLst>
              <a:gd name="adj" fmla="val 11053"/>
            </a:avLst>
          </a:prstGeom>
          <a:solidFill>
            <a:schemeClr val="bg1"/>
          </a:solidFill>
          <a:ln w="9525">
            <a:solidFill>
              <a:srgbClr val="00B05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r>
              <a:rPr lang="ja-JP" altLang="en-US" sz="1200" dirty="0">
                <a:latin typeface="Meiryo UI" panose="020B0604030504040204" pitchFamily="50" charset="-128"/>
                <a:ea typeface="Meiryo UI" panose="020B0604030504040204" pitchFamily="50" charset="-128"/>
                <a:cs typeface="メイリオ" panose="020B0604030504040204" pitchFamily="50" charset="-128"/>
              </a:rPr>
              <a:t>参加者のフォローアップ及び地域全体での活用推進</a:t>
            </a:r>
            <a:endParaRPr lang="en-US" altLang="ja-JP" sz="12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200" dirty="0">
                <a:latin typeface="Meiryo UI" panose="020B0604030504040204" pitchFamily="50" charset="-128"/>
                <a:ea typeface="Meiryo UI" panose="020B0604030504040204" pitchFamily="50" charset="-128"/>
                <a:cs typeface="メイリオ" panose="020B0604030504040204" pitchFamily="50" charset="-128"/>
              </a:rPr>
              <a:t>（手法への理解を深めるための参加者の自主勉強会や、地域の他の職種や自治体との合同勉強会の開催など）</a:t>
            </a:r>
            <a:endParaRPr lang="en-US" altLang="ja-JP" sz="12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82" name="テキスト ボックス 81">
            <a:extLst>
              <a:ext uri="{FF2B5EF4-FFF2-40B4-BE49-F238E27FC236}">
                <a16:creationId xmlns:a16="http://schemas.microsoft.com/office/drawing/2014/main" id="{2C9A676A-9CDF-4959-BB73-7A46DB995AEA}"/>
              </a:ext>
            </a:extLst>
          </p:cNvPr>
          <p:cNvSpPr txBox="1"/>
          <p:nvPr/>
        </p:nvSpPr>
        <p:spPr>
          <a:xfrm>
            <a:off x="2316495" y="3075105"/>
            <a:ext cx="912769" cy="523220"/>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各参加者</a:t>
            </a:r>
            <a:endParaRPr lang="en-US" altLang="ja-JP" sz="1400" b="1" dirty="0">
              <a:latin typeface="Meiryo UI" panose="020B0604030504040204" pitchFamily="50" charset="-128"/>
              <a:ea typeface="Meiryo UI" panose="020B0604030504040204" pitchFamily="50" charset="-128"/>
              <a:cs typeface="メイリオ"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＠現場</a:t>
            </a:r>
            <a:endParaRPr lang="en-US" altLang="ja-JP" sz="14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83" name="四角形: 角を丸くする 15">
            <a:extLst>
              <a:ext uri="{FF2B5EF4-FFF2-40B4-BE49-F238E27FC236}">
                <a16:creationId xmlns:a16="http://schemas.microsoft.com/office/drawing/2014/main" id="{EB041933-338D-4B2A-B887-657742804833}"/>
              </a:ext>
            </a:extLst>
          </p:cNvPr>
          <p:cNvSpPr/>
          <p:nvPr/>
        </p:nvSpPr>
        <p:spPr>
          <a:xfrm>
            <a:off x="7442205" y="4525783"/>
            <a:ext cx="2196000" cy="1476000"/>
          </a:xfrm>
          <a:prstGeom prst="roundRect">
            <a:avLst>
              <a:gd name="adj" fmla="val 11053"/>
            </a:avLst>
          </a:prstGeom>
          <a:solidFill>
            <a:schemeClr val="bg1"/>
          </a:solidFill>
          <a:ln w="9525">
            <a:solidFill>
              <a:srgbClr val="C0000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t"/>
          <a:lstStyle/>
          <a:p>
            <a:pPr>
              <a:spcAft>
                <a:spcPts val="300"/>
              </a:spcAft>
            </a:pP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第</a:t>
            </a: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4</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回</a:t>
            </a: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実践結果と課題の共有</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活用の効果や留意点の振り返り</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事例発表</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取組状況の総括</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今後の実践宣言</a:t>
            </a:r>
          </a:p>
        </p:txBody>
      </p:sp>
      <p:sp>
        <p:nvSpPr>
          <p:cNvPr id="84" name="四角形: 角を丸くする 6">
            <a:extLst>
              <a:ext uri="{FF2B5EF4-FFF2-40B4-BE49-F238E27FC236}">
                <a16:creationId xmlns:a16="http://schemas.microsoft.com/office/drawing/2014/main" id="{35F916BB-D79B-445B-ABD6-46B7A00C5AF7}"/>
              </a:ext>
            </a:extLst>
          </p:cNvPr>
          <p:cNvSpPr/>
          <p:nvPr/>
        </p:nvSpPr>
        <p:spPr>
          <a:xfrm>
            <a:off x="2037952" y="4521508"/>
            <a:ext cx="1692000" cy="1476000"/>
          </a:xfrm>
          <a:prstGeom prst="roundRect">
            <a:avLst>
              <a:gd name="adj" fmla="val 11053"/>
            </a:avLst>
          </a:prstGeom>
          <a:solidFill>
            <a:schemeClr val="bg1"/>
          </a:solidFill>
          <a:ln w="9525">
            <a:solidFill>
              <a:srgbClr val="C0000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t"/>
          <a:lstStyle/>
          <a:p>
            <a:pPr>
              <a:spcAft>
                <a:spcPts val="300"/>
              </a:spcAft>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第</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回</a:t>
            </a:r>
            <a:r>
              <a:rPr lang="en-US" altLang="ja-JP" sz="1200" dirty="0">
                <a:latin typeface="Meiryo UI" panose="020B0604030504040204" pitchFamily="50" charset="-128"/>
                <a:ea typeface="Meiryo UI" panose="020B0604030504040204" pitchFamily="50" charset="-128"/>
              </a:rPr>
              <a:t>】</a:t>
            </a: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手法のねらいと概要の確認</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基本ケアの内容と捉え方の確認</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研修の進め方の確認</a:t>
            </a:r>
          </a:p>
        </p:txBody>
      </p:sp>
      <p:sp>
        <p:nvSpPr>
          <p:cNvPr id="85" name="四角形: 角を丸くする 8">
            <a:extLst>
              <a:ext uri="{FF2B5EF4-FFF2-40B4-BE49-F238E27FC236}">
                <a16:creationId xmlns:a16="http://schemas.microsoft.com/office/drawing/2014/main" id="{FE754A40-D1A5-47F6-AF29-C3E251422724}"/>
              </a:ext>
            </a:extLst>
          </p:cNvPr>
          <p:cNvSpPr/>
          <p:nvPr/>
        </p:nvSpPr>
        <p:spPr>
          <a:xfrm>
            <a:off x="3839370" y="4524460"/>
            <a:ext cx="1692000" cy="1476000"/>
          </a:xfrm>
          <a:prstGeom prst="roundRect">
            <a:avLst>
              <a:gd name="adj" fmla="val 11053"/>
            </a:avLst>
          </a:prstGeom>
          <a:solidFill>
            <a:schemeClr val="bg1"/>
          </a:solidFill>
          <a:ln w="9525">
            <a:solidFill>
              <a:srgbClr val="C0000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t"/>
          <a:lstStyle/>
          <a:p>
            <a:pPr>
              <a:spcAft>
                <a:spcPts val="300"/>
              </a:spcAft>
            </a:pP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第</a:t>
            </a: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2</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回</a:t>
            </a: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事例の概要紹介</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実践結果と課題の共有</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他参加者からの具体的な実践方法の助言</a:t>
            </a:r>
            <a:endParaRPr lang="en-US" altLang="ja-JP" sz="1200" dirty="0">
              <a:latin typeface="Meiryo UI" panose="020B0604030504040204" pitchFamily="50" charset="-128"/>
              <a:ea typeface="Meiryo UI" panose="020B0604030504040204" pitchFamily="50" charset="-128"/>
            </a:endParaRPr>
          </a:p>
        </p:txBody>
      </p:sp>
      <p:sp>
        <p:nvSpPr>
          <p:cNvPr id="86" name="四角形: 角を丸くする 16">
            <a:extLst>
              <a:ext uri="{FF2B5EF4-FFF2-40B4-BE49-F238E27FC236}">
                <a16:creationId xmlns:a16="http://schemas.microsoft.com/office/drawing/2014/main" id="{0641C82D-6DBB-4B38-B529-5C79431B5BB0}"/>
              </a:ext>
            </a:extLst>
          </p:cNvPr>
          <p:cNvSpPr/>
          <p:nvPr/>
        </p:nvSpPr>
        <p:spPr>
          <a:xfrm>
            <a:off x="5640788" y="4524460"/>
            <a:ext cx="1692000" cy="1476000"/>
          </a:xfrm>
          <a:prstGeom prst="roundRect">
            <a:avLst>
              <a:gd name="adj" fmla="val 11053"/>
            </a:avLst>
          </a:prstGeom>
          <a:solidFill>
            <a:schemeClr val="bg1"/>
          </a:solidFill>
          <a:ln w="9525">
            <a:solidFill>
              <a:srgbClr val="C0000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t"/>
          <a:lstStyle/>
          <a:p>
            <a:pPr>
              <a:spcAft>
                <a:spcPts val="300"/>
              </a:spcAft>
            </a:pP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第</a:t>
            </a: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3</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回</a:t>
            </a: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実践結果と課題の共有</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他参加者からの具体的な実践方法の助言</a:t>
            </a:r>
            <a:endParaRPr lang="en-US" altLang="ja-JP" sz="1200" dirty="0">
              <a:latin typeface="Meiryo UI" panose="020B0604030504040204" pitchFamily="50" charset="-128"/>
              <a:ea typeface="Meiryo UI" panose="020B0604030504040204" pitchFamily="50" charset="-128"/>
            </a:endParaRPr>
          </a:p>
        </p:txBody>
      </p:sp>
      <p:cxnSp>
        <p:nvCxnSpPr>
          <p:cNvPr id="87" name="直線コネクタ 86">
            <a:extLst>
              <a:ext uri="{FF2B5EF4-FFF2-40B4-BE49-F238E27FC236}">
                <a16:creationId xmlns:a16="http://schemas.microsoft.com/office/drawing/2014/main" id="{9CDD3383-DC72-4212-82C4-4A769A012C9B}"/>
              </a:ext>
            </a:extLst>
          </p:cNvPr>
          <p:cNvCxnSpPr/>
          <p:nvPr/>
        </p:nvCxnSpPr>
        <p:spPr bwMode="auto">
          <a:xfrm>
            <a:off x="2343761" y="2076288"/>
            <a:ext cx="0" cy="1630425"/>
          </a:xfrm>
          <a:prstGeom prst="line">
            <a:avLst/>
          </a:prstGeom>
          <a:solidFill>
            <a:schemeClr val="bg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直線コネクタ 87">
            <a:extLst>
              <a:ext uri="{FF2B5EF4-FFF2-40B4-BE49-F238E27FC236}">
                <a16:creationId xmlns:a16="http://schemas.microsoft.com/office/drawing/2014/main" id="{9E315AAB-CBB8-473F-A6AB-10BF2A0F8A1D}"/>
              </a:ext>
            </a:extLst>
          </p:cNvPr>
          <p:cNvCxnSpPr/>
          <p:nvPr/>
        </p:nvCxnSpPr>
        <p:spPr bwMode="auto">
          <a:xfrm>
            <a:off x="673835" y="4413844"/>
            <a:ext cx="0" cy="1434733"/>
          </a:xfrm>
          <a:prstGeom prst="line">
            <a:avLst/>
          </a:prstGeom>
          <a:solidFill>
            <a:schemeClr val="bg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9" name="テキスト ボックス 88">
            <a:extLst>
              <a:ext uri="{FF2B5EF4-FFF2-40B4-BE49-F238E27FC236}">
                <a16:creationId xmlns:a16="http://schemas.microsoft.com/office/drawing/2014/main" id="{369F4961-FB5D-4626-A985-EF369379AEDA}"/>
              </a:ext>
            </a:extLst>
          </p:cNvPr>
          <p:cNvSpPr txBox="1"/>
          <p:nvPr/>
        </p:nvSpPr>
        <p:spPr>
          <a:xfrm>
            <a:off x="559494" y="4171358"/>
            <a:ext cx="1401855" cy="307777"/>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各参加者</a:t>
            </a:r>
            <a:endParaRPr lang="en-US" altLang="ja-JP" sz="14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90" name="矢印: 右 25">
            <a:extLst>
              <a:ext uri="{FF2B5EF4-FFF2-40B4-BE49-F238E27FC236}">
                <a16:creationId xmlns:a16="http://schemas.microsoft.com/office/drawing/2014/main" id="{052DD20A-A781-489D-AA9E-8DC27C6A6585}"/>
              </a:ext>
            </a:extLst>
          </p:cNvPr>
          <p:cNvSpPr/>
          <p:nvPr/>
        </p:nvSpPr>
        <p:spPr bwMode="auto">
          <a:xfrm>
            <a:off x="1782250" y="4889384"/>
            <a:ext cx="230069" cy="257942"/>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91" name="四角形: 角を丸くする 29">
            <a:extLst>
              <a:ext uri="{FF2B5EF4-FFF2-40B4-BE49-F238E27FC236}">
                <a16:creationId xmlns:a16="http://schemas.microsoft.com/office/drawing/2014/main" id="{887A057E-9093-41E4-A366-6007080389F6}"/>
              </a:ext>
            </a:extLst>
          </p:cNvPr>
          <p:cNvSpPr/>
          <p:nvPr/>
        </p:nvSpPr>
        <p:spPr>
          <a:xfrm>
            <a:off x="3203550" y="2702324"/>
            <a:ext cx="1692000" cy="1116000"/>
          </a:xfrm>
          <a:prstGeom prst="roundRect">
            <a:avLst>
              <a:gd name="adj" fmla="val 11053"/>
            </a:avLst>
          </a:prstGeom>
          <a:solidFill>
            <a:schemeClr val="bg1"/>
          </a:solidFill>
          <a:ln w="57150">
            <a:solidFill>
              <a:srgbClr val="FF000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事例の選定と自己点検</a:t>
            </a:r>
            <a:endParaRPr lang="en-US" altLang="ja-JP" sz="1200" dirty="0">
              <a:latin typeface="Meiryo UI" panose="020B0604030504040204" pitchFamily="50" charset="-128"/>
              <a:ea typeface="Meiryo UI" panose="020B0604030504040204" pitchFamily="50" charset="-128"/>
              <a:cs typeface="メイリオ" panose="020B0604030504040204" pitchFamily="50" charset="-128"/>
            </a:endParaRP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モニタリング</a:t>
            </a: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追加情報収集</a:t>
            </a: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ケアプラン、支援内容の見直し</a:t>
            </a:r>
          </a:p>
        </p:txBody>
      </p:sp>
      <p:sp>
        <p:nvSpPr>
          <p:cNvPr id="92" name="四角形: 角を丸くする 30">
            <a:extLst>
              <a:ext uri="{FF2B5EF4-FFF2-40B4-BE49-F238E27FC236}">
                <a16:creationId xmlns:a16="http://schemas.microsoft.com/office/drawing/2014/main" id="{56687961-1985-4049-A42E-8E54818A864F}"/>
              </a:ext>
            </a:extLst>
          </p:cNvPr>
          <p:cNvSpPr/>
          <p:nvPr/>
        </p:nvSpPr>
        <p:spPr>
          <a:xfrm>
            <a:off x="5143922" y="2715942"/>
            <a:ext cx="1224000" cy="1116000"/>
          </a:xfrm>
          <a:prstGeom prst="roundRect">
            <a:avLst>
              <a:gd name="adj" fmla="val 11053"/>
            </a:avLst>
          </a:prstGeom>
          <a:solidFill>
            <a:schemeClr val="bg1"/>
          </a:solidFill>
          <a:ln w="9525">
            <a:solidFill>
              <a:srgbClr val="0070C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モニタリング</a:t>
            </a: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追加情報収集</a:t>
            </a: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ケアプラン、支援内容の見直し</a:t>
            </a:r>
          </a:p>
        </p:txBody>
      </p:sp>
      <p:sp>
        <p:nvSpPr>
          <p:cNvPr id="93" name="四角形: 角を丸くする 31">
            <a:extLst>
              <a:ext uri="{FF2B5EF4-FFF2-40B4-BE49-F238E27FC236}">
                <a16:creationId xmlns:a16="http://schemas.microsoft.com/office/drawing/2014/main" id="{660FE8FD-E651-45EC-A8DB-6DF218ED37BA}"/>
              </a:ext>
            </a:extLst>
          </p:cNvPr>
          <p:cNvSpPr/>
          <p:nvPr/>
        </p:nvSpPr>
        <p:spPr>
          <a:xfrm>
            <a:off x="6816769" y="2721295"/>
            <a:ext cx="1224000" cy="1080000"/>
          </a:xfrm>
          <a:prstGeom prst="roundRect">
            <a:avLst>
              <a:gd name="adj" fmla="val 11053"/>
            </a:avLst>
          </a:prstGeom>
          <a:solidFill>
            <a:schemeClr val="bg1"/>
          </a:solidFill>
          <a:ln w="9525">
            <a:solidFill>
              <a:srgbClr val="0070C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モニタリング</a:t>
            </a: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追加情報収集</a:t>
            </a: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ケアプラン、支援内容の見直し</a:t>
            </a:r>
          </a:p>
        </p:txBody>
      </p:sp>
      <p:sp>
        <p:nvSpPr>
          <p:cNvPr id="94" name="矢印: 右 32">
            <a:extLst>
              <a:ext uri="{FF2B5EF4-FFF2-40B4-BE49-F238E27FC236}">
                <a16:creationId xmlns:a16="http://schemas.microsoft.com/office/drawing/2014/main" id="{653A2C0A-5CFE-4BF2-8D4B-F3DE4AA84830}"/>
              </a:ext>
            </a:extLst>
          </p:cNvPr>
          <p:cNvSpPr/>
          <p:nvPr/>
        </p:nvSpPr>
        <p:spPr bwMode="auto">
          <a:xfrm rot="5400000" flipV="1">
            <a:off x="1023856" y="3802619"/>
            <a:ext cx="525267" cy="283157"/>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95" name="テキスト ボックス 94">
            <a:extLst>
              <a:ext uri="{FF2B5EF4-FFF2-40B4-BE49-F238E27FC236}">
                <a16:creationId xmlns:a16="http://schemas.microsoft.com/office/drawing/2014/main" id="{174C8D97-6C9D-4122-9B2D-2C7F389E1D15}"/>
              </a:ext>
            </a:extLst>
          </p:cNvPr>
          <p:cNvSpPr txBox="1"/>
          <p:nvPr/>
        </p:nvSpPr>
        <p:spPr>
          <a:xfrm>
            <a:off x="2275481" y="2154324"/>
            <a:ext cx="994797" cy="523220"/>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地域／</a:t>
            </a:r>
            <a:br>
              <a:rPr lang="en-US" altLang="ja-JP" sz="1400" b="1" dirty="0">
                <a:latin typeface="Meiryo UI" panose="020B0604030504040204" pitchFamily="50" charset="-128"/>
                <a:ea typeface="Meiryo UI" panose="020B0604030504040204" pitchFamily="50" charset="-128"/>
                <a:cs typeface="メイリオ" panose="020B0604030504040204" pitchFamily="50" charset="-128"/>
              </a:rPr>
            </a:b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事業所</a:t>
            </a:r>
            <a:endParaRPr lang="en-US" altLang="ja-JP" sz="14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96" name="矢印: 右 9">
            <a:extLst>
              <a:ext uri="{FF2B5EF4-FFF2-40B4-BE49-F238E27FC236}">
                <a16:creationId xmlns:a16="http://schemas.microsoft.com/office/drawing/2014/main" id="{603B944C-ECE2-486B-A668-6C87473EBFDC}"/>
              </a:ext>
            </a:extLst>
          </p:cNvPr>
          <p:cNvSpPr/>
          <p:nvPr/>
        </p:nvSpPr>
        <p:spPr bwMode="auto">
          <a:xfrm rot="17771140">
            <a:off x="3167299" y="4038639"/>
            <a:ext cx="680703" cy="257942"/>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97" name="矢印: 右 10">
            <a:extLst>
              <a:ext uri="{FF2B5EF4-FFF2-40B4-BE49-F238E27FC236}">
                <a16:creationId xmlns:a16="http://schemas.microsoft.com/office/drawing/2014/main" id="{D810B6D2-0735-421F-B1A9-D22D8BFEB241}"/>
              </a:ext>
            </a:extLst>
          </p:cNvPr>
          <p:cNvSpPr/>
          <p:nvPr/>
        </p:nvSpPr>
        <p:spPr bwMode="auto">
          <a:xfrm rot="3716705" flipV="1">
            <a:off x="3788434" y="4044748"/>
            <a:ext cx="687554" cy="283157"/>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98" name="矢印: 右 11">
            <a:extLst>
              <a:ext uri="{FF2B5EF4-FFF2-40B4-BE49-F238E27FC236}">
                <a16:creationId xmlns:a16="http://schemas.microsoft.com/office/drawing/2014/main" id="{7FEA15E0-40DB-4A76-A0F9-90E8A8920B4D}"/>
              </a:ext>
            </a:extLst>
          </p:cNvPr>
          <p:cNvSpPr/>
          <p:nvPr/>
        </p:nvSpPr>
        <p:spPr bwMode="auto">
          <a:xfrm rot="17771140">
            <a:off x="5056240" y="4038639"/>
            <a:ext cx="680703" cy="257942"/>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99" name="矢印: 右 17">
            <a:extLst>
              <a:ext uri="{FF2B5EF4-FFF2-40B4-BE49-F238E27FC236}">
                <a16:creationId xmlns:a16="http://schemas.microsoft.com/office/drawing/2014/main" id="{9DEB9477-93CC-48B4-AA90-109A23F0C5B6}"/>
              </a:ext>
            </a:extLst>
          </p:cNvPr>
          <p:cNvSpPr/>
          <p:nvPr/>
        </p:nvSpPr>
        <p:spPr bwMode="auto">
          <a:xfrm rot="17771140">
            <a:off x="6713972" y="4038639"/>
            <a:ext cx="680703" cy="257942"/>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100" name="矢印: 右 18">
            <a:extLst>
              <a:ext uri="{FF2B5EF4-FFF2-40B4-BE49-F238E27FC236}">
                <a16:creationId xmlns:a16="http://schemas.microsoft.com/office/drawing/2014/main" id="{BAB021E7-554A-4ADE-A64C-2C86819477A8}"/>
              </a:ext>
            </a:extLst>
          </p:cNvPr>
          <p:cNvSpPr/>
          <p:nvPr/>
        </p:nvSpPr>
        <p:spPr bwMode="auto">
          <a:xfrm rot="3716705" flipV="1">
            <a:off x="7335107" y="4044748"/>
            <a:ext cx="687554" cy="283157"/>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101" name="矢印: 右 21">
            <a:extLst>
              <a:ext uri="{FF2B5EF4-FFF2-40B4-BE49-F238E27FC236}">
                <a16:creationId xmlns:a16="http://schemas.microsoft.com/office/drawing/2014/main" id="{ABABE288-E6A2-4C46-8BD4-356B73E00981}"/>
              </a:ext>
            </a:extLst>
          </p:cNvPr>
          <p:cNvSpPr/>
          <p:nvPr/>
        </p:nvSpPr>
        <p:spPr bwMode="auto">
          <a:xfrm rot="3716705" flipV="1">
            <a:off x="5677375" y="4044748"/>
            <a:ext cx="687554" cy="283157"/>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102" name="矢印: 右 33">
            <a:extLst>
              <a:ext uri="{FF2B5EF4-FFF2-40B4-BE49-F238E27FC236}">
                <a16:creationId xmlns:a16="http://schemas.microsoft.com/office/drawing/2014/main" id="{27C72E4A-FB23-41E9-8D25-646F6B0D0B81}"/>
              </a:ext>
            </a:extLst>
          </p:cNvPr>
          <p:cNvSpPr/>
          <p:nvPr/>
        </p:nvSpPr>
        <p:spPr bwMode="auto">
          <a:xfrm>
            <a:off x="8638276" y="2692994"/>
            <a:ext cx="1089182" cy="1203084"/>
          </a:xfrm>
          <a:prstGeom prst="rightArrow">
            <a:avLst>
              <a:gd name="adj1" fmla="val 75237"/>
              <a:gd name="adj2" fmla="val 27598"/>
            </a:avLst>
          </a:prstGeom>
          <a:solidFill>
            <a:schemeClr val="bg1"/>
          </a:solidFill>
          <a:ln w="9525" cap="flat" cmpd="sng" algn="ctr">
            <a:solidFill>
              <a:srgbClr val="0070C0"/>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sz="1200" dirty="0">
                <a:latin typeface="Meiryo UI" panose="020B0604030504040204" pitchFamily="50" charset="-128"/>
                <a:ea typeface="Meiryo UI" panose="020B0604030504040204" pitchFamily="50" charset="-128"/>
              </a:rPr>
              <a:t>「修了後の</a:t>
            </a:r>
            <a:endParaRPr lang="en-US" altLang="ja-JP" sz="1200" dirty="0">
              <a:latin typeface="Meiryo UI" panose="020B0604030504040204" pitchFamily="50" charset="-128"/>
              <a:ea typeface="Meiryo UI" panose="020B0604030504040204"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lang="ja-JP" altLang="en-US" sz="1200" dirty="0">
                <a:latin typeface="Meiryo UI" panose="020B0604030504040204" pitchFamily="50" charset="-128"/>
                <a:ea typeface="Meiryo UI" panose="020B0604030504040204" pitchFamily="50" charset="-128"/>
              </a:rPr>
              <a:t>行動プラン」に</a:t>
            </a:r>
            <a:endParaRPr lang="en-US" altLang="ja-JP" sz="1200" dirty="0">
              <a:latin typeface="Meiryo UI" panose="020B0604030504040204" pitchFamily="50" charset="-128"/>
              <a:ea typeface="Meiryo UI" panose="020B0604030504040204"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1200" dirty="0">
                <a:latin typeface="Meiryo UI" panose="020B0604030504040204" pitchFamily="50" charset="-128"/>
                <a:ea typeface="Meiryo UI" panose="020B0604030504040204" pitchFamily="50" charset="-128"/>
              </a:rPr>
              <a:t>基づく実践や</a:t>
            </a:r>
            <a:endParaRPr kumimoji="1" lang="en-US" altLang="ja-JP" sz="1200" dirty="0">
              <a:latin typeface="Meiryo UI" panose="020B0604030504040204" pitchFamily="50" charset="-128"/>
              <a:ea typeface="Meiryo UI" panose="020B0604030504040204"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1200" dirty="0">
                <a:latin typeface="Meiryo UI" panose="020B0604030504040204" pitchFamily="50" charset="-128"/>
                <a:ea typeface="Meiryo UI" panose="020B0604030504040204" pitchFamily="50" charset="-128"/>
              </a:rPr>
              <a:t>普及活動</a:t>
            </a:r>
          </a:p>
        </p:txBody>
      </p:sp>
      <p:sp>
        <p:nvSpPr>
          <p:cNvPr id="103" name="矢印: 右 17">
            <a:extLst>
              <a:ext uri="{FF2B5EF4-FFF2-40B4-BE49-F238E27FC236}">
                <a16:creationId xmlns:a16="http://schemas.microsoft.com/office/drawing/2014/main" id="{C8AF76B4-AD4C-4630-A43B-15FD44C45377}"/>
              </a:ext>
            </a:extLst>
          </p:cNvPr>
          <p:cNvSpPr/>
          <p:nvPr/>
        </p:nvSpPr>
        <p:spPr bwMode="auto">
          <a:xfrm rot="17771140">
            <a:off x="8160460" y="4038639"/>
            <a:ext cx="680703" cy="257942"/>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39" name="正方形/長方形 38">
            <a:extLst>
              <a:ext uri="{FF2B5EF4-FFF2-40B4-BE49-F238E27FC236}">
                <a16:creationId xmlns:a16="http://schemas.microsoft.com/office/drawing/2014/main" id="{60BCBE76-3DB5-4071-97BB-E7F4EEBD1328}"/>
              </a:ext>
            </a:extLst>
          </p:cNvPr>
          <p:cNvSpPr/>
          <p:nvPr/>
        </p:nvSpPr>
        <p:spPr>
          <a:xfrm>
            <a:off x="9029700" y="0"/>
            <a:ext cx="880118" cy="342900"/>
          </a:xfrm>
          <a:prstGeom prst="rect">
            <a:avLst/>
          </a:prstGeom>
          <a:solidFill>
            <a:srgbClr val="F23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進め方</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09804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今後の進め方</a:t>
            </a:r>
          </a:p>
        </p:txBody>
      </p:sp>
      <p:sp>
        <p:nvSpPr>
          <p:cNvPr id="3" name="コンテンツ プレースホルダー 2"/>
          <p:cNvSpPr>
            <a:spLocks noGrp="1"/>
          </p:cNvSpPr>
          <p:nvPr>
            <p:ph idx="1"/>
          </p:nvPr>
        </p:nvSpPr>
        <p:spPr/>
        <p:txBody>
          <a:bodyPr/>
          <a:lstStyle/>
          <a:p>
            <a:r>
              <a:rPr kumimoji="1" lang="ja-JP" altLang="en-US" dirty="0"/>
              <a:t>今後のスケジュールは以下のとおりです。</a:t>
            </a:r>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63</a:t>
            </a:fld>
            <a:endParaRPr kumimoji="1" lang="ja-JP" altLang="en-US" dirty="0"/>
          </a:p>
        </p:txBody>
      </p:sp>
      <p:sp>
        <p:nvSpPr>
          <p:cNvPr id="5" name="テキスト プレースホルダー 4"/>
          <p:cNvSpPr>
            <a:spLocks noGrp="1"/>
          </p:cNvSpPr>
          <p:nvPr>
            <p:ph type="body" sz="quarter" idx="14"/>
          </p:nvPr>
        </p:nvSpPr>
        <p:spPr/>
        <p:txBody>
          <a:bodyPr/>
          <a:lstStyle/>
          <a:p>
            <a:r>
              <a:rPr kumimoji="1" lang="ja-JP" altLang="en-US" dirty="0"/>
              <a:t>今後のスケジュールについて</a:t>
            </a:r>
          </a:p>
        </p:txBody>
      </p:sp>
      <p:graphicFrame>
        <p:nvGraphicFramePr>
          <p:cNvPr id="6" name="コンテンツ プレースホルダー 5">
            <a:extLst>
              <a:ext uri="{FF2B5EF4-FFF2-40B4-BE49-F238E27FC236}">
                <a16:creationId xmlns:a16="http://schemas.microsoft.com/office/drawing/2014/main" id="{30287488-FB6A-4E26-B2FB-12040CF932EB}"/>
              </a:ext>
            </a:extLst>
          </p:cNvPr>
          <p:cNvGraphicFramePr>
            <a:graphicFrameLocks/>
          </p:cNvGraphicFramePr>
          <p:nvPr>
            <p:extLst>
              <p:ext uri="{D42A27DB-BD31-4B8C-83A1-F6EECF244321}">
                <p14:modId xmlns:p14="http://schemas.microsoft.com/office/powerpoint/2010/main" val="2077582224"/>
              </p:ext>
            </p:extLst>
          </p:nvPr>
        </p:nvGraphicFramePr>
        <p:xfrm>
          <a:off x="1930615" y="1928813"/>
          <a:ext cx="6044770" cy="3465214"/>
        </p:xfrm>
        <a:graphic>
          <a:graphicData uri="http://schemas.openxmlformats.org/drawingml/2006/table">
            <a:tbl>
              <a:tblPr firstRow="1" firstCol="1" bandRow="1">
                <a:tableStyleId>{5940675A-B579-460E-94D1-54222C63F5DA}</a:tableStyleId>
              </a:tblPr>
              <a:tblGrid>
                <a:gridCol w="1267804">
                  <a:extLst>
                    <a:ext uri="{9D8B030D-6E8A-4147-A177-3AD203B41FA5}">
                      <a16:colId xmlns:a16="http://schemas.microsoft.com/office/drawing/2014/main" val="1818346852"/>
                    </a:ext>
                  </a:extLst>
                </a:gridCol>
                <a:gridCol w="4776966">
                  <a:extLst>
                    <a:ext uri="{9D8B030D-6E8A-4147-A177-3AD203B41FA5}">
                      <a16:colId xmlns:a16="http://schemas.microsoft.com/office/drawing/2014/main" val="2464105709"/>
                    </a:ext>
                  </a:extLst>
                </a:gridCol>
              </a:tblGrid>
              <a:tr h="0">
                <a:tc>
                  <a:txBody>
                    <a:bodyPr/>
                    <a:lstStyle/>
                    <a:p>
                      <a:pPr algn="ctr"/>
                      <a:r>
                        <a:rPr lang="en-US" sz="1800" kern="100" dirty="0">
                          <a:effectLst/>
                          <a:latin typeface="Meiryo UI" panose="020B0604030504040204" pitchFamily="50" charset="-128"/>
                          <a:ea typeface="Meiryo UI" panose="020B0604030504040204" pitchFamily="50" charset="-128"/>
                        </a:rPr>
                        <a:t> </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72000" marB="7200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solidFill>
                      <a:srgbClr val="DEEBF7"/>
                    </a:solidFill>
                  </a:tcPr>
                </a:tc>
                <a:tc>
                  <a:txBody>
                    <a:bodyPr/>
                    <a:lstStyle/>
                    <a:p>
                      <a:pPr algn="ct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日時</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72000" marB="7200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solidFill>
                      <a:srgbClr val="DEEBF7"/>
                    </a:solidFill>
                  </a:tcPr>
                </a:tc>
                <a:extLst>
                  <a:ext uri="{0D108BD9-81ED-4DB2-BD59-A6C34878D82A}">
                    <a16:rowId xmlns:a16="http://schemas.microsoft.com/office/drawing/2014/main" val="1820569818"/>
                  </a:ext>
                </a:extLst>
              </a:tr>
              <a:tr h="1065175">
                <a:tc>
                  <a:txBody>
                    <a:bodyPr/>
                    <a:lstStyle/>
                    <a:p>
                      <a:pPr algn="ctr"/>
                      <a:r>
                        <a:rPr lang="ja-JP" sz="1800" kern="100" dirty="0">
                          <a:effectLst/>
                          <a:latin typeface="Meiryo UI" panose="020B0604030504040204" pitchFamily="50" charset="-128"/>
                          <a:ea typeface="Meiryo UI" panose="020B0604030504040204" pitchFamily="50" charset="-128"/>
                        </a:rPr>
                        <a:t>第</a:t>
                      </a:r>
                      <a:r>
                        <a:rPr lang="en-US" sz="1800" kern="100" dirty="0">
                          <a:effectLst/>
                          <a:latin typeface="Meiryo UI" panose="020B0604030504040204" pitchFamily="50" charset="-128"/>
                          <a:ea typeface="Meiryo UI" panose="020B0604030504040204" pitchFamily="50" charset="-128"/>
                        </a:rPr>
                        <a:t>2</a:t>
                      </a:r>
                      <a:r>
                        <a:rPr lang="ja-JP" sz="1800" kern="100" dirty="0">
                          <a:effectLst/>
                          <a:latin typeface="Meiryo UI" panose="020B0604030504040204" pitchFamily="50" charset="-128"/>
                          <a:ea typeface="Meiryo UI" panose="020B0604030504040204" pitchFamily="50" charset="-128"/>
                        </a:rPr>
                        <a:t>回</a:t>
                      </a:r>
                      <a:r>
                        <a:rPr lang="ja-JP" altLang="ja-JP" sz="1800" kern="100" dirty="0">
                          <a:effectLst/>
                          <a:latin typeface="Meiryo UI" panose="020B0604030504040204" pitchFamily="50" charset="-128"/>
                          <a:ea typeface="Meiryo UI" panose="020B0604030504040204" pitchFamily="50" charset="-128"/>
                        </a:rPr>
                        <a:t>研修</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72000" marB="7200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solidFill>
                      <a:schemeClr val="bg1"/>
                    </a:solidFill>
                  </a:tcPr>
                </a:tc>
                <a:tc>
                  <a:txBody>
                    <a:bodyPr/>
                    <a:lstStyle/>
                    <a:p>
                      <a:pPr algn="just"/>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72000" marB="7200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840071728"/>
                  </a:ext>
                </a:extLst>
              </a:tr>
              <a:tr h="1065175">
                <a:tc>
                  <a:txBody>
                    <a:bodyPr/>
                    <a:lstStyle/>
                    <a:p>
                      <a:pPr algn="ctr"/>
                      <a:r>
                        <a:rPr lang="ja-JP" sz="1800" kern="100" dirty="0">
                          <a:effectLst/>
                          <a:latin typeface="Meiryo UI" panose="020B0604030504040204" pitchFamily="50" charset="-128"/>
                          <a:ea typeface="Meiryo UI" panose="020B0604030504040204" pitchFamily="50" charset="-128"/>
                        </a:rPr>
                        <a:t>第</a:t>
                      </a:r>
                      <a:r>
                        <a:rPr lang="en-US" sz="1800" kern="100" dirty="0">
                          <a:effectLst/>
                          <a:latin typeface="Meiryo UI" panose="020B0604030504040204" pitchFamily="50" charset="-128"/>
                          <a:ea typeface="Meiryo UI" panose="020B0604030504040204" pitchFamily="50" charset="-128"/>
                        </a:rPr>
                        <a:t>3</a:t>
                      </a:r>
                      <a:r>
                        <a:rPr lang="ja-JP" sz="1800" kern="100" dirty="0">
                          <a:effectLst/>
                          <a:latin typeface="Meiryo UI" panose="020B0604030504040204" pitchFamily="50" charset="-128"/>
                          <a:ea typeface="Meiryo UI" panose="020B0604030504040204" pitchFamily="50" charset="-128"/>
                        </a:rPr>
                        <a:t>回研修</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72000" marB="7200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solidFill>
                      <a:schemeClr val="bg1"/>
                    </a:solidFill>
                  </a:tcPr>
                </a:tc>
                <a:tc>
                  <a:txBody>
                    <a:bodyPr/>
                    <a:lstStyle/>
                    <a:p>
                      <a:pPr algn="just"/>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72000" marB="7200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721554375"/>
                  </a:ext>
                </a:extLst>
              </a:tr>
              <a:tr h="916544">
                <a:tc>
                  <a:txBody>
                    <a:bodyPr/>
                    <a:lstStyle/>
                    <a:p>
                      <a:pPr algn="ctr"/>
                      <a:r>
                        <a:rPr lang="ja-JP" sz="1800" kern="100" dirty="0">
                          <a:effectLst/>
                          <a:latin typeface="Meiryo UI" panose="020B0604030504040204" pitchFamily="50" charset="-128"/>
                          <a:ea typeface="Meiryo UI" panose="020B0604030504040204" pitchFamily="50" charset="-128"/>
                        </a:rPr>
                        <a:t>第</a:t>
                      </a:r>
                      <a:r>
                        <a:rPr lang="en-US" sz="1800" kern="100" dirty="0">
                          <a:effectLst/>
                          <a:latin typeface="Meiryo UI" panose="020B0604030504040204" pitchFamily="50" charset="-128"/>
                          <a:ea typeface="Meiryo UI" panose="020B0604030504040204" pitchFamily="50" charset="-128"/>
                        </a:rPr>
                        <a:t>4</a:t>
                      </a:r>
                      <a:r>
                        <a:rPr lang="ja-JP" sz="1800" kern="100" dirty="0">
                          <a:effectLst/>
                          <a:latin typeface="Meiryo UI" panose="020B0604030504040204" pitchFamily="50" charset="-128"/>
                          <a:ea typeface="Meiryo UI" panose="020B0604030504040204" pitchFamily="50" charset="-128"/>
                        </a:rPr>
                        <a:t>回研修</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72000" marB="7200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solidFill>
                      <a:schemeClr val="bg1"/>
                    </a:solidFill>
                  </a:tcPr>
                </a:tc>
                <a:tc>
                  <a:txBody>
                    <a:bodyPr/>
                    <a:lstStyle/>
                    <a:p>
                      <a:pPr algn="l"/>
                      <a:endParaRPr lang="ja-JP" sz="1800" kern="100" dirty="0">
                        <a:effectLst/>
                        <a:latin typeface="Meiryo UI" panose="020B0604030504040204" pitchFamily="50" charset="-128"/>
                        <a:ea typeface="Meiryo UI" panose="020B0604030504040204" pitchFamily="50" charset="-128"/>
                      </a:endParaRPr>
                    </a:p>
                  </a:txBody>
                  <a:tcPr marL="72000" marR="72000" marT="72000" marB="7200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3842122243"/>
                  </a:ext>
                </a:extLst>
              </a:tr>
            </a:tbl>
          </a:graphicData>
        </a:graphic>
      </p:graphicFrame>
      <p:sp>
        <p:nvSpPr>
          <p:cNvPr id="7" name="正方形/長方形 6">
            <a:extLst>
              <a:ext uri="{FF2B5EF4-FFF2-40B4-BE49-F238E27FC236}">
                <a16:creationId xmlns:a16="http://schemas.microsoft.com/office/drawing/2014/main" id="{BDF82618-4C48-4711-859C-595248752BD0}"/>
              </a:ext>
            </a:extLst>
          </p:cNvPr>
          <p:cNvSpPr/>
          <p:nvPr/>
        </p:nvSpPr>
        <p:spPr>
          <a:xfrm>
            <a:off x="9029700" y="0"/>
            <a:ext cx="880118" cy="342900"/>
          </a:xfrm>
          <a:prstGeom prst="rect">
            <a:avLst/>
          </a:prstGeom>
          <a:solidFill>
            <a:srgbClr val="F23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進め方</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762377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今後の進め方</a:t>
            </a:r>
            <a:endParaRPr kumimoji="1" lang="ja-JP" altLang="en-US" dirty="0"/>
          </a:p>
        </p:txBody>
      </p:sp>
      <p:sp>
        <p:nvSpPr>
          <p:cNvPr id="3" name="コンテンツ プレースホルダー 2"/>
          <p:cNvSpPr>
            <a:spLocks noGrp="1"/>
          </p:cNvSpPr>
          <p:nvPr>
            <p:ph idx="1"/>
          </p:nvPr>
        </p:nvSpPr>
        <p:spPr/>
        <p:txBody>
          <a:bodyPr/>
          <a:lstStyle/>
          <a:p>
            <a:r>
              <a:rPr lang="ja-JP" altLang="en-US" b="1" u="sng" dirty="0">
                <a:solidFill>
                  <a:srgbClr val="F04A5A"/>
                </a:solidFill>
              </a:rPr>
              <a:t>第</a:t>
            </a:r>
            <a:r>
              <a:rPr lang="en-US" altLang="ja-JP" b="1" u="sng" dirty="0">
                <a:solidFill>
                  <a:srgbClr val="F04A5A"/>
                </a:solidFill>
              </a:rPr>
              <a:t>1</a:t>
            </a:r>
            <a:r>
              <a:rPr lang="ja-JP" altLang="en-US" b="1" u="sng" dirty="0">
                <a:solidFill>
                  <a:srgbClr val="F04A5A"/>
                </a:solidFill>
              </a:rPr>
              <a:t>回研修から</a:t>
            </a:r>
            <a:r>
              <a:rPr lang="en-US" altLang="ja-JP" b="1" u="sng" dirty="0">
                <a:solidFill>
                  <a:srgbClr val="F04A5A"/>
                </a:solidFill>
              </a:rPr>
              <a:t>1</a:t>
            </a:r>
            <a:r>
              <a:rPr lang="ja-JP" altLang="en-US" b="1" u="sng" dirty="0">
                <a:solidFill>
                  <a:srgbClr val="F04A5A"/>
                </a:solidFill>
              </a:rPr>
              <a:t>週間以内</a:t>
            </a:r>
            <a:r>
              <a:rPr lang="ja-JP" altLang="en-US" dirty="0"/>
              <a:t>に、以下の資料をご提出ください。</a:t>
            </a:r>
            <a:endParaRPr lang="en-US" altLang="ja-JP" dirty="0"/>
          </a:p>
          <a:p>
            <a:pPr marL="800100" lvl="1" indent="-342900">
              <a:buClrTx/>
              <a:buFont typeface="+mj-ea"/>
              <a:buAutoNum type="circleNumDbPlain"/>
            </a:pPr>
            <a:r>
              <a:rPr lang="ja-JP" altLang="en-US" dirty="0"/>
              <a:t>自己紹介＆目標設定シート</a:t>
            </a:r>
            <a:r>
              <a:rPr lang="ja-JP" altLang="en-US" sz="1400" dirty="0"/>
              <a:t>（第</a:t>
            </a:r>
            <a:r>
              <a:rPr lang="en-US" altLang="ja-JP" sz="1400" dirty="0"/>
              <a:t>1</a:t>
            </a:r>
            <a:r>
              <a:rPr lang="ja-JP" altLang="en-US" sz="1400" dirty="0"/>
              <a:t>回研修で使用したもの）</a:t>
            </a:r>
            <a:endParaRPr lang="en-US" altLang="ja-JP" sz="1400" dirty="0"/>
          </a:p>
          <a:p>
            <a:pPr marL="800100" lvl="1" indent="-342900">
              <a:buClrTx/>
              <a:buFont typeface="+mj-ea"/>
              <a:buAutoNum type="circleNumDbPlain"/>
            </a:pPr>
            <a:r>
              <a:rPr lang="ja-JP" altLang="en-US" dirty="0"/>
              <a:t>第</a:t>
            </a:r>
            <a:r>
              <a:rPr lang="en-US" altLang="ja-JP" dirty="0"/>
              <a:t>1</a:t>
            </a:r>
            <a:r>
              <a:rPr lang="ja-JP" altLang="en-US" dirty="0"/>
              <a:t>回研修アンケート</a:t>
            </a:r>
            <a:endParaRPr lang="en-US" altLang="ja-JP" dirty="0"/>
          </a:p>
          <a:p>
            <a:pPr marL="800100" lvl="1" indent="-342900">
              <a:buClrTx/>
              <a:buFont typeface="+mj-ea"/>
              <a:buAutoNum type="circleNumDbPlain"/>
            </a:pPr>
            <a:r>
              <a:rPr lang="ja-JP" altLang="en-US" dirty="0"/>
              <a:t>自己点検シート（基本ケア）（</a:t>
            </a:r>
            <a:r>
              <a:rPr lang="ja-JP" altLang="ja-JP" dirty="0"/>
              <a:t>（</a:t>
            </a:r>
            <a:r>
              <a:rPr lang="en-US" altLang="ja-JP" dirty="0"/>
              <a:t>1</a:t>
            </a:r>
            <a:r>
              <a:rPr lang="ja-JP" altLang="ja-JP" dirty="0"/>
              <a:t>）（</a:t>
            </a:r>
            <a:r>
              <a:rPr lang="en-US" altLang="ja-JP" dirty="0"/>
              <a:t>2</a:t>
            </a:r>
            <a:r>
              <a:rPr lang="ja-JP" altLang="ja-JP" dirty="0"/>
              <a:t>）</a:t>
            </a:r>
            <a:r>
              <a:rPr lang="ja-JP" altLang="en-US" dirty="0"/>
              <a:t>を記入済のものを提出してください）</a:t>
            </a:r>
            <a:endParaRPr lang="en-US" altLang="ja-JP" dirty="0"/>
          </a:p>
          <a:p>
            <a:pPr marL="0" indent="0">
              <a:buNone/>
            </a:pPr>
            <a:endParaRPr lang="en-US" altLang="ja-JP" b="1" u="sng" dirty="0"/>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64</a:t>
            </a:fld>
            <a:endParaRPr kumimoji="1" lang="ja-JP" altLang="en-US" dirty="0"/>
          </a:p>
        </p:txBody>
      </p:sp>
      <p:sp>
        <p:nvSpPr>
          <p:cNvPr id="5" name="テキスト プレースホルダー 4"/>
          <p:cNvSpPr>
            <a:spLocks noGrp="1"/>
          </p:cNvSpPr>
          <p:nvPr>
            <p:ph type="body" sz="quarter" idx="14"/>
          </p:nvPr>
        </p:nvSpPr>
        <p:spPr/>
        <p:txBody>
          <a:bodyPr/>
          <a:lstStyle/>
          <a:p>
            <a:r>
              <a:rPr lang="ja-JP" altLang="en-US" dirty="0"/>
              <a:t>研修後資料の提出のお願い</a:t>
            </a:r>
            <a:endParaRPr kumimoji="1" lang="ja-JP" altLang="en-US" dirty="0"/>
          </a:p>
        </p:txBody>
      </p:sp>
      <p:sp>
        <p:nvSpPr>
          <p:cNvPr id="9" name="正方形/長方形 8">
            <a:extLst>
              <a:ext uri="{FF2B5EF4-FFF2-40B4-BE49-F238E27FC236}">
                <a16:creationId xmlns:a16="http://schemas.microsoft.com/office/drawing/2014/main" id="{0DBA44E5-65CE-4F65-B0F1-8F003AD4D931}"/>
              </a:ext>
            </a:extLst>
          </p:cNvPr>
          <p:cNvSpPr/>
          <p:nvPr/>
        </p:nvSpPr>
        <p:spPr>
          <a:xfrm>
            <a:off x="684984" y="3179336"/>
            <a:ext cx="8344716" cy="2421364"/>
          </a:xfrm>
          <a:prstGeom prst="rect">
            <a:avLst/>
          </a:prstGeom>
          <a:solidFill>
            <a:srgbClr val="DEEBF7"/>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r>
              <a:rPr kumimoji="1" lang="ja-JP" altLang="en-US" dirty="0">
                <a:solidFill>
                  <a:schemeClr val="tx1"/>
                </a:solidFill>
                <a:latin typeface="Meiryo UI" panose="020B0604030504040204" pitchFamily="50" charset="-128"/>
                <a:ea typeface="Meiryo UI" panose="020B0604030504040204" pitchFamily="50" charset="-128"/>
              </a:rPr>
              <a:t>提出方法：</a:t>
            </a:r>
            <a:endParaRPr kumimoji="1" lang="en-US" altLang="ja-JP" dirty="0">
              <a:solidFill>
                <a:schemeClr val="tx1"/>
              </a:solidFill>
              <a:latin typeface="Meiryo UI" panose="020B0604030504040204" pitchFamily="50" charset="-128"/>
              <a:ea typeface="Meiryo UI" panose="020B0604030504040204" pitchFamily="50" charset="-128"/>
            </a:endParaRPr>
          </a:p>
          <a:p>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提出先：</a:t>
            </a:r>
            <a:endParaRPr kumimoji="1" lang="en-US" altLang="ja-JP" dirty="0">
              <a:solidFill>
                <a:schemeClr val="tx1"/>
              </a:solidFill>
              <a:latin typeface="Meiryo UI" panose="020B0604030504040204" pitchFamily="50" charset="-128"/>
              <a:ea typeface="Meiryo UI" panose="020B0604030504040204" pitchFamily="50" charset="-128"/>
            </a:endParaRPr>
          </a:p>
          <a:p>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提出期限：</a:t>
            </a:r>
            <a:r>
              <a:rPr kumimoji="1" lang="ja-JP" altLang="en-US" sz="1800" dirty="0">
                <a:solidFill>
                  <a:schemeClr val="tx1"/>
                </a:solidFill>
                <a:latin typeface="Meiryo UI" panose="020B0604030504040204" pitchFamily="50" charset="-128"/>
                <a:ea typeface="Meiryo UI" panose="020B0604030504040204" pitchFamily="50" charset="-128"/>
              </a:rPr>
              <a:t>第</a:t>
            </a:r>
            <a:r>
              <a:rPr kumimoji="1" lang="en-US" altLang="ja-JP" sz="1800" dirty="0">
                <a:solidFill>
                  <a:schemeClr val="tx1"/>
                </a:solidFill>
                <a:latin typeface="Meiryo UI" panose="020B0604030504040204" pitchFamily="50" charset="-128"/>
                <a:ea typeface="Meiryo UI" panose="020B0604030504040204" pitchFamily="50" charset="-128"/>
              </a:rPr>
              <a:t>1</a:t>
            </a:r>
            <a:r>
              <a:rPr kumimoji="1" lang="ja-JP" altLang="en-US" sz="1800" dirty="0">
                <a:solidFill>
                  <a:schemeClr val="tx1"/>
                </a:solidFill>
                <a:latin typeface="Meiryo UI" panose="020B0604030504040204" pitchFamily="50" charset="-128"/>
                <a:ea typeface="Meiryo UI" panose="020B0604030504040204" pitchFamily="50" charset="-128"/>
              </a:rPr>
              <a:t>回研修から</a:t>
            </a:r>
            <a:r>
              <a:rPr kumimoji="1" lang="en-US" altLang="ja-JP" sz="1800" dirty="0">
                <a:solidFill>
                  <a:schemeClr val="tx1"/>
                </a:solidFill>
                <a:latin typeface="Meiryo UI" panose="020B0604030504040204" pitchFamily="50" charset="-128"/>
                <a:ea typeface="Meiryo UI" panose="020B0604030504040204" pitchFamily="50" charset="-128"/>
              </a:rPr>
              <a:t>1</a:t>
            </a:r>
            <a:r>
              <a:rPr kumimoji="1" lang="ja-JP" altLang="en-US" sz="1800" dirty="0">
                <a:solidFill>
                  <a:schemeClr val="tx1"/>
                </a:solidFill>
                <a:latin typeface="Meiryo UI" panose="020B0604030504040204" pitchFamily="50" charset="-128"/>
                <a:ea typeface="Meiryo UI" panose="020B0604030504040204" pitchFamily="50" charset="-128"/>
              </a:rPr>
              <a:t>週間以内（〇〇年〇月〇日まで）</a:t>
            </a:r>
          </a:p>
        </p:txBody>
      </p:sp>
      <p:sp>
        <p:nvSpPr>
          <p:cNvPr id="7" name="正方形/長方形 6">
            <a:extLst>
              <a:ext uri="{FF2B5EF4-FFF2-40B4-BE49-F238E27FC236}">
                <a16:creationId xmlns:a16="http://schemas.microsoft.com/office/drawing/2014/main" id="{055D5572-7822-4A14-8A0D-48071599B50D}"/>
              </a:ext>
            </a:extLst>
          </p:cNvPr>
          <p:cNvSpPr/>
          <p:nvPr/>
        </p:nvSpPr>
        <p:spPr>
          <a:xfrm>
            <a:off x="9029700" y="0"/>
            <a:ext cx="880118" cy="342900"/>
          </a:xfrm>
          <a:prstGeom prst="rect">
            <a:avLst/>
          </a:prstGeom>
          <a:solidFill>
            <a:srgbClr val="F23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進め方</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571532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今後の進め方</a:t>
            </a:r>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65</a:t>
            </a:fld>
            <a:endParaRPr kumimoji="1" lang="ja-JP" altLang="en-US" dirty="0"/>
          </a:p>
        </p:txBody>
      </p:sp>
      <p:sp>
        <p:nvSpPr>
          <p:cNvPr id="5" name="テキスト プレースホルダー 4"/>
          <p:cNvSpPr>
            <a:spLocks noGrp="1"/>
          </p:cNvSpPr>
          <p:nvPr>
            <p:ph type="body" sz="quarter" idx="14"/>
          </p:nvPr>
        </p:nvSpPr>
        <p:spPr/>
        <p:txBody>
          <a:bodyPr/>
          <a:lstStyle/>
          <a:p>
            <a:r>
              <a:rPr lang="ja-JP" altLang="en-US" dirty="0"/>
              <a:t>第２回研修の事前課題</a:t>
            </a:r>
            <a:endParaRPr kumimoji="1"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3315724894"/>
              </p:ext>
            </p:extLst>
          </p:nvPr>
        </p:nvGraphicFramePr>
        <p:xfrm>
          <a:off x="613914" y="2629580"/>
          <a:ext cx="8625336" cy="822960"/>
        </p:xfrm>
        <a:graphic>
          <a:graphicData uri="http://schemas.openxmlformats.org/drawingml/2006/table">
            <a:tbl>
              <a:tblPr firstRow="1" bandRow="1">
                <a:tableStyleId>{5C22544A-7EE6-4342-B048-85BDC9FD1C3A}</a:tableStyleId>
              </a:tblPr>
              <a:tblGrid>
                <a:gridCol w="833886">
                  <a:extLst>
                    <a:ext uri="{9D8B030D-6E8A-4147-A177-3AD203B41FA5}">
                      <a16:colId xmlns:a16="http://schemas.microsoft.com/office/drawing/2014/main" val="1690842151"/>
                    </a:ext>
                  </a:extLst>
                </a:gridCol>
                <a:gridCol w="7791450">
                  <a:extLst>
                    <a:ext uri="{9D8B030D-6E8A-4147-A177-3AD203B41FA5}">
                      <a16:colId xmlns:a16="http://schemas.microsoft.com/office/drawing/2014/main" val="2220558533"/>
                    </a:ext>
                  </a:extLst>
                </a:gridCol>
              </a:tblGrid>
              <a:tr h="216000">
                <a:tc>
                  <a:txBody>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補足</a:t>
                      </a:r>
                    </a:p>
                  </a:txBody>
                  <a:tcPr anchor="ctr">
                    <a:lnL w="12700" cap="flat" cmpd="sng" algn="ctr">
                      <a:solidFill>
                        <a:srgbClr val="004831"/>
                      </a:solidFill>
                      <a:prstDash val="solid"/>
                      <a:round/>
                      <a:headEnd type="none" w="med" len="med"/>
                      <a:tailEnd type="none" w="med" len="med"/>
                    </a:lnL>
                    <a:lnR w="12700" cap="flat" cmpd="sng" algn="ctr">
                      <a:solidFill>
                        <a:srgbClr val="004831"/>
                      </a:solidFill>
                      <a:prstDash val="solid"/>
                      <a:round/>
                      <a:headEnd type="none" w="med" len="med"/>
                      <a:tailEnd type="none" w="med" len="med"/>
                    </a:lnR>
                    <a:lnT w="12700" cap="flat" cmpd="sng" algn="ctr">
                      <a:solidFill>
                        <a:srgbClr val="004831"/>
                      </a:solidFill>
                      <a:prstDash val="solid"/>
                      <a:round/>
                      <a:headEnd type="none" w="med" len="med"/>
                      <a:tailEnd type="none" w="med" len="med"/>
                    </a:lnT>
                    <a:lnB w="12700" cap="flat" cmpd="sng" algn="ctr">
                      <a:solidFill>
                        <a:srgbClr val="004831"/>
                      </a:solidFill>
                      <a:prstDash val="solid"/>
                      <a:round/>
                      <a:headEnd type="none" w="med" len="med"/>
                      <a:tailEnd type="none" w="med" len="med"/>
                    </a:lnB>
                    <a:lnTlToBr w="12700" cmpd="sng">
                      <a:noFill/>
                      <a:prstDash val="solid"/>
                    </a:lnTlToBr>
                    <a:lnBlToTr w="12700" cmpd="sng">
                      <a:noFill/>
                      <a:prstDash val="solid"/>
                    </a:lnBlToTr>
                    <a:solidFill>
                      <a:srgbClr val="004831"/>
                    </a:solidFill>
                  </a:tcPr>
                </a:tc>
                <a:tc>
                  <a:txBody>
                    <a:bodyPr/>
                    <a:lstStyle/>
                    <a:p>
                      <a:pPr marL="180975" indent="-180975" algn="l" defTabSz="914400" rtl="0" eaLnBrk="1" latinLnBrk="0" hangingPunct="1">
                        <a:buFont typeface="Arial" panose="020B0604020202020204" pitchFamily="34" charset="0"/>
                        <a:buChar char="•"/>
                      </a:pPr>
                      <a:r>
                        <a:rPr kumimoji="1" lang="ja-JP" altLang="en-US" sz="1600" b="0" kern="1200" dirty="0">
                          <a:solidFill>
                            <a:schemeClr val="tx1"/>
                          </a:solidFill>
                          <a:latin typeface="Meiryo UI" panose="020B0604030504040204" pitchFamily="50" charset="-128"/>
                          <a:ea typeface="Meiryo UI" panose="020B0604030504040204" pitchFamily="50" charset="-128"/>
                          <a:cs typeface="+mn-cs"/>
                        </a:rPr>
                        <a:t>ケアプラン等の提出は任意ですが、ご提出いただくほうがグループワークでの事例共有はやりやすいです。</a:t>
                      </a:r>
                      <a:endParaRPr kumimoji="1" lang="en-US" altLang="ja-JP" sz="1600" b="0" kern="1200" dirty="0">
                        <a:solidFill>
                          <a:schemeClr val="tx1"/>
                        </a:solidFill>
                        <a:latin typeface="Meiryo UI" panose="020B0604030504040204" pitchFamily="50" charset="-128"/>
                        <a:ea typeface="Meiryo UI" panose="020B0604030504040204" pitchFamily="50" charset="-128"/>
                        <a:cs typeface="+mn-cs"/>
                      </a:endParaRPr>
                    </a:p>
                    <a:p>
                      <a:pPr marL="180975" indent="-180975" algn="l" defTabSz="914400" rtl="0" eaLnBrk="1" latinLnBrk="0" hangingPunct="1">
                        <a:buFont typeface="Arial" panose="020B0604020202020204" pitchFamily="34" charset="0"/>
                        <a:buChar char="•"/>
                      </a:pPr>
                      <a:r>
                        <a:rPr kumimoji="1" lang="ja-JP" altLang="en-US" sz="1600" b="0" kern="1200" dirty="0">
                          <a:solidFill>
                            <a:schemeClr val="tx1"/>
                          </a:solidFill>
                          <a:latin typeface="Meiryo UI" panose="020B0604030504040204" pitchFamily="50" charset="-128"/>
                          <a:ea typeface="Meiryo UI" panose="020B0604030504040204" pitchFamily="50" charset="-128"/>
                          <a:cs typeface="+mn-cs"/>
                        </a:rPr>
                        <a:t>前回の研修から変更がない場合であっても、研修時点で最新のものを毎回ご提出ください。</a:t>
                      </a:r>
                    </a:p>
                  </a:txBody>
                  <a:tcPr anchor="ctr">
                    <a:lnL w="12700" cap="flat" cmpd="sng" algn="ctr">
                      <a:solidFill>
                        <a:srgbClr val="004831"/>
                      </a:solidFill>
                      <a:prstDash val="solid"/>
                      <a:round/>
                      <a:headEnd type="none" w="med" len="med"/>
                      <a:tailEnd type="none" w="med" len="med"/>
                    </a:lnL>
                    <a:lnR w="12700" cap="flat" cmpd="sng" algn="ctr">
                      <a:solidFill>
                        <a:srgbClr val="004831"/>
                      </a:solidFill>
                      <a:prstDash val="sysDash"/>
                      <a:round/>
                      <a:headEnd type="none" w="med" len="med"/>
                      <a:tailEnd type="none" w="med" len="med"/>
                    </a:lnR>
                    <a:lnT w="12700" cap="flat" cmpd="sng" algn="ctr">
                      <a:solidFill>
                        <a:srgbClr val="004831"/>
                      </a:solidFill>
                      <a:prstDash val="sysDash"/>
                      <a:round/>
                      <a:headEnd type="none" w="med" len="med"/>
                      <a:tailEnd type="none" w="med" len="med"/>
                    </a:lnT>
                    <a:lnB w="12700" cap="flat" cmpd="sng" algn="ctr">
                      <a:solidFill>
                        <a:srgbClr val="004831"/>
                      </a:solidFill>
                      <a:prstDash val="sysDash"/>
                      <a:round/>
                      <a:headEnd type="none" w="med" len="med"/>
                      <a:tailEnd type="none" w="med" len="med"/>
                    </a:lnB>
                    <a:solidFill>
                      <a:schemeClr val="bg1"/>
                    </a:solidFill>
                  </a:tcPr>
                </a:tc>
                <a:extLst>
                  <a:ext uri="{0D108BD9-81ED-4DB2-BD59-A6C34878D82A}">
                    <a16:rowId xmlns:a16="http://schemas.microsoft.com/office/drawing/2014/main" val="2773607323"/>
                  </a:ext>
                </a:extLst>
              </a:tr>
            </a:tbl>
          </a:graphicData>
        </a:graphic>
      </p:graphicFrame>
      <p:sp>
        <p:nvSpPr>
          <p:cNvPr id="14" name="コンテンツ プレースホルダー 2"/>
          <p:cNvSpPr txBox="1">
            <a:spLocks/>
          </p:cNvSpPr>
          <p:nvPr/>
        </p:nvSpPr>
        <p:spPr>
          <a:xfrm>
            <a:off x="285749" y="923731"/>
            <a:ext cx="9344025" cy="166271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2400"/>
              </a:spcBef>
              <a:buClr>
                <a:srgbClr val="F4A51E"/>
              </a:buClr>
              <a:buFont typeface="Wingdings" panose="05000000000000000000" pitchFamily="2" charset="2"/>
              <a:buChar char="l"/>
              <a:defRPr kumimoji="1" sz="1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Clr>
                <a:srgbClr val="F4A51E"/>
              </a:buClr>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Clr>
                <a:srgbClr val="F4A51E"/>
              </a:buClr>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Clr>
                <a:srgbClr val="F4A51E"/>
              </a:buClr>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Clr>
                <a:srgbClr val="F4A51E"/>
              </a:buClr>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下記は第</a:t>
            </a:r>
            <a:r>
              <a:rPr lang="en-US" altLang="ja-JP" dirty="0"/>
              <a:t>2</a:t>
            </a:r>
            <a:r>
              <a:rPr lang="ja-JP" altLang="en-US" dirty="0"/>
              <a:t>回研修のグループワークで使用する資料です。</a:t>
            </a:r>
            <a:br>
              <a:rPr lang="en-US" altLang="ja-JP" dirty="0"/>
            </a:br>
            <a:r>
              <a:rPr lang="ja-JP" altLang="en-US" b="1" u="sng" dirty="0">
                <a:solidFill>
                  <a:srgbClr val="F04A5A"/>
                </a:solidFill>
              </a:rPr>
              <a:t>第</a:t>
            </a:r>
            <a:r>
              <a:rPr lang="en-US" altLang="ja-JP" b="1" u="sng" dirty="0">
                <a:solidFill>
                  <a:srgbClr val="F04A5A"/>
                </a:solidFill>
              </a:rPr>
              <a:t>2</a:t>
            </a:r>
            <a:r>
              <a:rPr lang="ja-JP" altLang="en-US" b="1" u="sng" dirty="0">
                <a:solidFill>
                  <a:srgbClr val="F04A5A"/>
                </a:solidFill>
              </a:rPr>
              <a:t>回研修の</a:t>
            </a:r>
            <a:r>
              <a:rPr lang="en-US" altLang="ja-JP" b="1" u="sng" dirty="0">
                <a:solidFill>
                  <a:srgbClr val="F04A5A"/>
                </a:solidFill>
              </a:rPr>
              <a:t>1</a:t>
            </a:r>
            <a:r>
              <a:rPr lang="ja-JP" altLang="en-US" b="1" u="sng" dirty="0">
                <a:solidFill>
                  <a:srgbClr val="F04A5A"/>
                </a:solidFill>
              </a:rPr>
              <a:t>週間前</a:t>
            </a:r>
            <a:r>
              <a:rPr lang="ja-JP" altLang="en-US" dirty="0"/>
              <a:t>までに提出してください。</a:t>
            </a:r>
            <a:endParaRPr lang="en-US" altLang="ja-JP" dirty="0">
              <a:solidFill>
                <a:srgbClr val="FF0000"/>
              </a:solidFill>
            </a:endParaRPr>
          </a:p>
          <a:p>
            <a:pPr marL="800100" lvl="1" indent="-342900">
              <a:buClrTx/>
              <a:buFont typeface="+mj-ea"/>
              <a:buAutoNum type="circleNumDbPlain"/>
            </a:pPr>
            <a:r>
              <a:rPr lang="ja-JP" altLang="en-US" dirty="0"/>
              <a:t>現場実践①振り返りシート　</a:t>
            </a:r>
            <a:endParaRPr lang="en-US" altLang="ja-JP" dirty="0"/>
          </a:p>
          <a:p>
            <a:pPr marL="800100" lvl="1" indent="-342900">
              <a:buClrTx/>
              <a:buFont typeface="+mj-ea"/>
              <a:buAutoNum type="circleNumDbPlain"/>
            </a:pPr>
            <a:r>
              <a:rPr lang="ja-JP" altLang="en-US" dirty="0"/>
              <a:t>事例関連資料（ケアプラン、参考資料等）</a:t>
            </a:r>
            <a:r>
              <a:rPr lang="en-US" altLang="ja-JP" dirty="0"/>
              <a:t>※</a:t>
            </a:r>
            <a:r>
              <a:rPr lang="ja-JP" altLang="en-US" dirty="0"/>
              <a:t>提出は任意</a:t>
            </a:r>
            <a:endParaRPr lang="en-US" altLang="ja-JP" dirty="0"/>
          </a:p>
        </p:txBody>
      </p:sp>
      <p:sp>
        <p:nvSpPr>
          <p:cNvPr id="10" name="正方形/長方形 9">
            <a:extLst>
              <a:ext uri="{FF2B5EF4-FFF2-40B4-BE49-F238E27FC236}">
                <a16:creationId xmlns:a16="http://schemas.microsoft.com/office/drawing/2014/main" id="{555F7C99-4A0B-46AA-B78B-D8B0BA2BC015}"/>
              </a:ext>
            </a:extLst>
          </p:cNvPr>
          <p:cNvSpPr/>
          <p:nvPr/>
        </p:nvSpPr>
        <p:spPr>
          <a:xfrm>
            <a:off x="684984" y="3731617"/>
            <a:ext cx="8344716" cy="2421364"/>
          </a:xfrm>
          <a:prstGeom prst="rect">
            <a:avLst/>
          </a:prstGeom>
          <a:solidFill>
            <a:schemeClr val="accent1">
              <a:lumMod val="20000"/>
              <a:lumOff val="80000"/>
            </a:schemeClr>
          </a:solidFill>
          <a:ln w="28575">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r>
              <a:rPr kumimoji="1" lang="ja-JP" altLang="en-US" dirty="0">
                <a:solidFill>
                  <a:schemeClr val="tx1"/>
                </a:solidFill>
                <a:latin typeface="Meiryo UI" panose="020B0604030504040204" pitchFamily="50" charset="-128"/>
                <a:ea typeface="Meiryo UI" panose="020B0604030504040204" pitchFamily="50" charset="-128"/>
              </a:rPr>
              <a:t>提出方法：</a:t>
            </a:r>
            <a:endParaRPr kumimoji="1" lang="en-US" altLang="ja-JP" dirty="0">
              <a:solidFill>
                <a:schemeClr val="tx1"/>
              </a:solidFill>
              <a:latin typeface="Meiryo UI" panose="020B0604030504040204" pitchFamily="50" charset="-128"/>
              <a:ea typeface="Meiryo UI" panose="020B0604030504040204" pitchFamily="50" charset="-128"/>
            </a:endParaRPr>
          </a:p>
          <a:p>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提出先：</a:t>
            </a:r>
            <a:endParaRPr kumimoji="1" lang="en-US" altLang="ja-JP" dirty="0">
              <a:solidFill>
                <a:schemeClr val="tx1"/>
              </a:solidFill>
              <a:latin typeface="Meiryo UI" panose="020B0604030504040204" pitchFamily="50" charset="-128"/>
              <a:ea typeface="Meiryo UI" panose="020B0604030504040204" pitchFamily="50" charset="-128"/>
            </a:endParaRPr>
          </a:p>
          <a:p>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提出期限：</a:t>
            </a:r>
            <a:r>
              <a:rPr kumimoji="1" lang="ja-JP" altLang="en-US" sz="1800" dirty="0">
                <a:solidFill>
                  <a:schemeClr val="tx1"/>
                </a:solidFill>
                <a:latin typeface="Meiryo UI" panose="020B0604030504040204" pitchFamily="50" charset="-128"/>
                <a:ea typeface="Meiryo UI" panose="020B0604030504040204" pitchFamily="50" charset="-128"/>
              </a:rPr>
              <a:t>第</a:t>
            </a:r>
            <a:r>
              <a:rPr kumimoji="1" lang="en-US" altLang="ja-JP" dirty="0">
                <a:solidFill>
                  <a:schemeClr val="tx1"/>
                </a:solidFill>
                <a:latin typeface="Meiryo UI" panose="020B0604030504040204" pitchFamily="50" charset="-128"/>
                <a:ea typeface="Meiryo UI" panose="020B0604030504040204" pitchFamily="50" charset="-128"/>
              </a:rPr>
              <a:t>2</a:t>
            </a:r>
            <a:r>
              <a:rPr kumimoji="1" lang="ja-JP" altLang="en-US" sz="1800" dirty="0">
                <a:solidFill>
                  <a:schemeClr val="tx1"/>
                </a:solidFill>
                <a:latin typeface="Meiryo UI" panose="020B0604030504040204" pitchFamily="50" charset="-128"/>
                <a:ea typeface="Meiryo UI" panose="020B0604030504040204" pitchFamily="50" charset="-128"/>
              </a:rPr>
              <a:t>回研修の</a:t>
            </a:r>
            <a:r>
              <a:rPr kumimoji="1" lang="en-US" altLang="ja-JP" sz="1800" dirty="0">
                <a:solidFill>
                  <a:schemeClr val="tx1"/>
                </a:solidFill>
                <a:latin typeface="Meiryo UI" panose="020B0604030504040204" pitchFamily="50" charset="-128"/>
                <a:ea typeface="Meiryo UI" panose="020B0604030504040204" pitchFamily="50" charset="-128"/>
              </a:rPr>
              <a:t>1</a:t>
            </a:r>
            <a:r>
              <a:rPr kumimoji="1" lang="ja-JP" altLang="en-US" sz="1800" dirty="0">
                <a:solidFill>
                  <a:schemeClr val="tx1"/>
                </a:solidFill>
                <a:latin typeface="Meiryo UI" panose="020B0604030504040204" pitchFamily="50" charset="-128"/>
                <a:ea typeface="Meiryo UI" panose="020B0604030504040204" pitchFamily="50" charset="-128"/>
              </a:rPr>
              <a:t>週間前（〇〇年〇月〇日まで）</a:t>
            </a:r>
          </a:p>
        </p:txBody>
      </p:sp>
      <p:sp>
        <p:nvSpPr>
          <p:cNvPr id="8" name="正方形/長方形 7">
            <a:extLst>
              <a:ext uri="{FF2B5EF4-FFF2-40B4-BE49-F238E27FC236}">
                <a16:creationId xmlns:a16="http://schemas.microsoft.com/office/drawing/2014/main" id="{657B806F-2633-44ED-B616-C183810ECF5E}"/>
              </a:ext>
            </a:extLst>
          </p:cNvPr>
          <p:cNvSpPr/>
          <p:nvPr/>
        </p:nvSpPr>
        <p:spPr>
          <a:xfrm>
            <a:off x="9029700" y="0"/>
            <a:ext cx="880118" cy="342900"/>
          </a:xfrm>
          <a:prstGeom prst="rect">
            <a:avLst/>
          </a:prstGeom>
          <a:solidFill>
            <a:srgbClr val="F23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進め方</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370061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第</a:t>
            </a:r>
            <a:r>
              <a:rPr kumimoji="1" lang="en-US" altLang="ja-JP" dirty="0"/>
              <a:t>1</a:t>
            </a:r>
            <a:r>
              <a:rPr kumimoji="1" lang="ja-JP" altLang="en-US" dirty="0"/>
              <a:t>回研修の講義動画のご案内</a:t>
            </a:r>
          </a:p>
        </p:txBody>
      </p:sp>
      <p:sp>
        <p:nvSpPr>
          <p:cNvPr id="3" name="コンテンツ プレースホルダー 2"/>
          <p:cNvSpPr>
            <a:spLocks noGrp="1"/>
          </p:cNvSpPr>
          <p:nvPr>
            <p:ph idx="1"/>
          </p:nvPr>
        </p:nvSpPr>
        <p:spPr>
          <a:xfrm>
            <a:off x="261936" y="904875"/>
            <a:ext cx="9344025" cy="5686047"/>
          </a:xfrm>
        </p:spPr>
        <p:txBody>
          <a:bodyPr>
            <a:normAutofit/>
          </a:bodyPr>
          <a:lstStyle/>
          <a:p>
            <a:r>
              <a:rPr lang="ja-JP" altLang="en-US" dirty="0"/>
              <a:t>本日の講義動画は日本総合研究所公式</a:t>
            </a:r>
            <a:r>
              <a:rPr lang="en-US" altLang="ja-JP" dirty="0"/>
              <a:t>YouTube</a:t>
            </a:r>
            <a:r>
              <a:rPr lang="ja-JP" altLang="en-US" dirty="0"/>
              <a:t>にて公開しております。</a:t>
            </a:r>
            <a:endParaRPr lang="en-US" altLang="ja-JP" dirty="0"/>
          </a:p>
          <a:p>
            <a:r>
              <a:rPr lang="ja-JP" altLang="en-US" dirty="0"/>
              <a:t>もう一度見たい方は、以下の</a:t>
            </a:r>
            <a:r>
              <a:rPr lang="en-US" altLang="ja-JP" dirty="0"/>
              <a:t>QR</a:t>
            </a:r>
            <a:r>
              <a:rPr lang="ja-JP" altLang="en-US"/>
              <a:t>コードからアクセスしてください。</a:t>
            </a:r>
            <a:endParaRPr lang="en-US" altLang="ja-JP" dirty="0"/>
          </a:p>
          <a:p>
            <a:endParaRPr lang="en-US" altLang="ja-JP" dirty="0"/>
          </a:p>
          <a:p>
            <a:endParaRPr lang="en-US" altLang="ja-JP" dirty="0"/>
          </a:p>
          <a:p>
            <a:endParaRPr lang="en-US" altLang="ja-JP" dirty="0"/>
          </a:p>
          <a:p>
            <a:endParaRPr lang="en-US" altLang="ja-JP" dirty="0"/>
          </a:p>
          <a:p>
            <a:endParaRPr lang="en-US" altLang="ja-JP" dirty="0"/>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66</a:t>
            </a:fld>
            <a:endParaRPr kumimoji="1" lang="ja-JP" altLang="en-US" dirty="0"/>
          </a:p>
        </p:txBody>
      </p:sp>
      <p:sp>
        <p:nvSpPr>
          <p:cNvPr id="9" name="正方形/長方形 8">
            <a:extLst>
              <a:ext uri="{FF2B5EF4-FFF2-40B4-BE49-F238E27FC236}">
                <a16:creationId xmlns:a16="http://schemas.microsoft.com/office/drawing/2014/main" id="{01627AD4-7E85-4000-869B-C01786BD647B}"/>
              </a:ext>
            </a:extLst>
          </p:cNvPr>
          <p:cNvSpPr/>
          <p:nvPr/>
        </p:nvSpPr>
        <p:spPr>
          <a:xfrm>
            <a:off x="473334" y="2326983"/>
            <a:ext cx="8948573" cy="2572278"/>
          </a:xfrm>
          <a:prstGeom prst="rect">
            <a:avLst/>
          </a:prstGeom>
          <a:solidFill>
            <a:srgbClr val="DEEBF7"/>
          </a:solidFill>
          <a:ln w="190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ctr">
              <a:buNone/>
            </a:pPr>
            <a:r>
              <a:rPr lang="ja-JP" altLang="ja-JP" sz="1800" b="1" kern="100" dirty="0">
                <a:solidFill>
                  <a:schemeClr val="tx1"/>
                </a:solidFill>
                <a:effectLst/>
                <a:latin typeface="Meiryo UI" panose="020B0604030504040204" pitchFamily="50" charset="-128"/>
                <a:ea typeface="Meiryo UI" panose="020B0604030504040204" pitchFamily="50" charset="-128"/>
              </a:rPr>
              <a:t>「適切なケアマネジメント手法</a:t>
            </a:r>
            <a:r>
              <a:rPr lang="en-US" altLang="ja-JP" b="1" kern="100" dirty="0">
                <a:solidFill>
                  <a:schemeClr val="tx1"/>
                </a:solidFill>
                <a:latin typeface="Meiryo UI" panose="020B0604030504040204" pitchFamily="50" charset="-128"/>
                <a:ea typeface="Meiryo UI" panose="020B0604030504040204" pitchFamily="50" charset="-128"/>
              </a:rPr>
              <a:t> </a:t>
            </a:r>
            <a:r>
              <a:rPr lang="ja-JP" altLang="ja-JP" sz="1800" b="1" kern="100" dirty="0">
                <a:solidFill>
                  <a:schemeClr val="tx1"/>
                </a:solidFill>
                <a:effectLst/>
                <a:latin typeface="Meiryo UI" panose="020B0604030504040204" pitchFamily="50" charset="-128"/>
                <a:ea typeface="Meiryo UI" panose="020B0604030504040204" pitchFamily="50" charset="-128"/>
              </a:rPr>
              <a:t>実践研修</a:t>
            </a:r>
            <a:r>
              <a:rPr lang="ja-JP" altLang="en-US" b="1" kern="100" dirty="0">
                <a:solidFill>
                  <a:schemeClr val="tx1"/>
                </a:solidFill>
                <a:latin typeface="Meiryo UI" panose="020B0604030504040204" pitchFamily="50" charset="-128"/>
                <a:ea typeface="Meiryo UI" panose="020B0604030504040204" pitchFamily="50" charset="-128"/>
              </a:rPr>
              <a:t>」第</a:t>
            </a:r>
            <a:r>
              <a:rPr lang="en-US" altLang="ja-JP" b="1" kern="100" dirty="0">
                <a:solidFill>
                  <a:schemeClr val="tx1"/>
                </a:solidFill>
                <a:latin typeface="Meiryo UI" panose="020B0604030504040204" pitchFamily="50" charset="-128"/>
                <a:ea typeface="Meiryo UI" panose="020B0604030504040204" pitchFamily="50" charset="-128"/>
              </a:rPr>
              <a:t>1</a:t>
            </a:r>
            <a:r>
              <a:rPr lang="ja-JP" altLang="en-US" b="1" kern="100" dirty="0">
                <a:solidFill>
                  <a:schemeClr val="tx1"/>
                </a:solidFill>
                <a:latin typeface="Meiryo UI" panose="020B0604030504040204" pitchFamily="50" charset="-128"/>
                <a:ea typeface="Meiryo UI" panose="020B0604030504040204" pitchFamily="50" charset="-128"/>
              </a:rPr>
              <a:t>回講義動画</a:t>
            </a:r>
            <a:r>
              <a:rPr lang="ja-JP" altLang="en-US" sz="1800" b="1" kern="100" dirty="0">
                <a:solidFill>
                  <a:schemeClr val="tx1"/>
                </a:solidFill>
                <a:effectLst/>
                <a:latin typeface="Meiryo UI" panose="020B0604030504040204" pitchFamily="50" charset="-128"/>
                <a:ea typeface="Meiryo UI" panose="020B0604030504040204" pitchFamily="50" charset="-128"/>
              </a:rPr>
              <a:t>（日本総研公式</a:t>
            </a:r>
            <a:r>
              <a:rPr lang="en-US" altLang="ja-JP" sz="1800" b="1" kern="100" dirty="0">
                <a:solidFill>
                  <a:schemeClr val="tx1"/>
                </a:solidFill>
                <a:effectLst/>
                <a:latin typeface="Meiryo UI" panose="020B0604030504040204" pitchFamily="50" charset="-128"/>
                <a:ea typeface="Meiryo UI" panose="020B0604030504040204" pitchFamily="50" charset="-128"/>
              </a:rPr>
              <a:t>YouTube</a:t>
            </a:r>
            <a:r>
              <a:rPr lang="ja-JP" altLang="en-US" sz="1800" b="1" kern="100" dirty="0">
                <a:solidFill>
                  <a:schemeClr val="tx1"/>
                </a:solidFill>
                <a:effectLst/>
                <a:latin typeface="Meiryo UI" panose="020B0604030504040204" pitchFamily="50" charset="-128"/>
                <a:ea typeface="Meiryo UI" panose="020B0604030504040204" pitchFamily="50" charset="-128"/>
              </a:rPr>
              <a:t>）</a:t>
            </a:r>
            <a:endParaRPr lang="ja-JP" altLang="ja-JP" sz="1800" b="1" kern="100" dirty="0">
              <a:solidFill>
                <a:schemeClr val="tx1"/>
              </a:solidFill>
              <a:effectLst/>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A5AA4824-4C05-4926-8A06-2B45D93A1277}"/>
              </a:ext>
            </a:extLst>
          </p:cNvPr>
          <p:cNvSpPr/>
          <p:nvPr/>
        </p:nvSpPr>
        <p:spPr>
          <a:xfrm>
            <a:off x="408787" y="2821218"/>
            <a:ext cx="2673284" cy="615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kern="100" dirty="0">
                <a:solidFill>
                  <a:srgbClr val="317ABD"/>
                </a:solidFill>
                <a:effectLst/>
                <a:ea typeface="Meiryo UI" panose="020B0604030504040204" pitchFamily="50" charset="-128"/>
                <a:cs typeface="Times New Roman" panose="02020603050405020304" pitchFamily="18" charset="0"/>
              </a:rPr>
              <a:t>①</a:t>
            </a:r>
            <a:r>
              <a:rPr lang="ja-JP" altLang="en-US" sz="1400" b="1" kern="100" dirty="0">
                <a:solidFill>
                  <a:srgbClr val="317ABD"/>
                </a:solidFill>
                <a:ea typeface="Meiryo UI" panose="020B0604030504040204" pitchFamily="50" charset="-128"/>
                <a:cs typeface="Times New Roman" panose="02020603050405020304" pitchFamily="18" charset="0"/>
              </a:rPr>
              <a:t>手法の</a:t>
            </a:r>
            <a:r>
              <a:rPr lang="ja-JP" altLang="en-US" sz="1400" b="1" kern="100" dirty="0">
                <a:solidFill>
                  <a:srgbClr val="317ABD"/>
                </a:solidFill>
                <a:effectLst/>
                <a:ea typeface="Meiryo UI" panose="020B0604030504040204" pitchFamily="50" charset="-128"/>
                <a:cs typeface="Times New Roman" panose="02020603050405020304" pitchFamily="18" charset="0"/>
              </a:rPr>
              <a:t>ねらいと概要の確認</a:t>
            </a:r>
            <a:endParaRPr kumimoji="1" lang="ja-JP" altLang="en-US" sz="1400" b="1" dirty="0">
              <a:solidFill>
                <a:srgbClr val="317ABD"/>
              </a:solidFill>
            </a:endParaRPr>
          </a:p>
        </p:txBody>
      </p:sp>
      <p:sp>
        <p:nvSpPr>
          <p:cNvPr id="21" name="正方形/長方形 20">
            <a:extLst>
              <a:ext uri="{FF2B5EF4-FFF2-40B4-BE49-F238E27FC236}">
                <a16:creationId xmlns:a16="http://schemas.microsoft.com/office/drawing/2014/main" id="{C45AE85B-88CE-4AFA-962E-0B4BCAE43730}"/>
              </a:ext>
            </a:extLst>
          </p:cNvPr>
          <p:cNvSpPr/>
          <p:nvPr/>
        </p:nvSpPr>
        <p:spPr>
          <a:xfrm>
            <a:off x="2602587" y="2821218"/>
            <a:ext cx="2652665" cy="615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317ABD"/>
                </a:solidFill>
                <a:latin typeface="Meiryo UI" panose="020B0604030504040204" pitchFamily="50" charset="-128"/>
                <a:ea typeface="Meiryo UI" panose="020B0604030504040204" pitchFamily="50" charset="-128"/>
              </a:rPr>
              <a:t>②基本ケアの内容と捉え方</a:t>
            </a:r>
          </a:p>
        </p:txBody>
      </p:sp>
      <p:sp>
        <p:nvSpPr>
          <p:cNvPr id="22" name="正方形/長方形 21">
            <a:extLst>
              <a:ext uri="{FF2B5EF4-FFF2-40B4-BE49-F238E27FC236}">
                <a16:creationId xmlns:a16="http://schemas.microsoft.com/office/drawing/2014/main" id="{26609271-33B8-45FF-BFA6-149357456AF8}"/>
              </a:ext>
            </a:extLst>
          </p:cNvPr>
          <p:cNvSpPr/>
          <p:nvPr/>
        </p:nvSpPr>
        <p:spPr>
          <a:xfrm>
            <a:off x="4775768" y="2821218"/>
            <a:ext cx="2652665" cy="615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kern="100" dirty="0">
                <a:solidFill>
                  <a:srgbClr val="317ABD"/>
                </a:solidFill>
                <a:effectLst/>
                <a:ea typeface="Meiryo UI" panose="020B0604030504040204" pitchFamily="50" charset="-128"/>
                <a:cs typeface="Times New Roman" panose="02020603050405020304" pitchFamily="18" charset="0"/>
              </a:rPr>
              <a:t>③研修の流れとねらい</a:t>
            </a:r>
            <a:endParaRPr kumimoji="1" lang="ja-JP" altLang="en-US" sz="1400" b="1" dirty="0">
              <a:solidFill>
                <a:srgbClr val="317ABD"/>
              </a:solidFill>
            </a:endParaRPr>
          </a:p>
        </p:txBody>
      </p:sp>
      <p:sp>
        <p:nvSpPr>
          <p:cNvPr id="23" name="正方形/長方形 22">
            <a:extLst>
              <a:ext uri="{FF2B5EF4-FFF2-40B4-BE49-F238E27FC236}">
                <a16:creationId xmlns:a16="http://schemas.microsoft.com/office/drawing/2014/main" id="{9CD2D054-107B-441A-B29D-DD27CF3E9C7D}"/>
              </a:ext>
            </a:extLst>
          </p:cNvPr>
          <p:cNvSpPr/>
          <p:nvPr/>
        </p:nvSpPr>
        <p:spPr>
          <a:xfrm>
            <a:off x="6948950" y="2821218"/>
            <a:ext cx="2652665" cy="615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kern="100" dirty="0">
                <a:solidFill>
                  <a:srgbClr val="317ABD"/>
                </a:solidFill>
                <a:effectLst/>
                <a:ea typeface="Meiryo UI" panose="020B0604030504040204" pitchFamily="50" charset="-128"/>
                <a:cs typeface="Times New Roman" panose="02020603050405020304" pitchFamily="18" charset="0"/>
              </a:rPr>
              <a:t>④事例の掘り下げの体験 </a:t>
            </a:r>
            <a:endParaRPr kumimoji="1" lang="ja-JP" altLang="en-US" sz="1400" b="1" dirty="0">
              <a:solidFill>
                <a:srgbClr val="317ABD"/>
              </a:solidFill>
            </a:endParaRPr>
          </a:p>
        </p:txBody>
      </p:sp>
      <p:sp>
        <p:nvSpPr>
          <p:cNvPr id="15" name="正方形/長方形 14">
            <a:extLst>
              <a:ext uri="{FF2B5EF4-FFF2-40B4-BE49-F238E27FC236}">
                <a16:creationId xmlns:a16="http://schemas.microsoft.com/office/drawing/2014/main" id="{F2D6DD2D-225B-4B81-B2F9-ECDE3D7644FF}"/>
              </a:ext>
            </a:extLst>
          </p:cNvPr>
          <p:cNvSpPr/>
          <p:nvPr/>
        </p:nvSpPr>
        <p:spPr>
          <a:xfrm>
            <a:off x="9029700" y="0"/>
            <a:ext cx="880118" cy="342900"/>
          </a:xfrm>
          <a:prstGeom prst="rect">
            <a:avLst/>
          </a:prstGeom>
          <a:solidFill>
            <a:srgbClr val="F23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進め方</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F43C8D57-2E16-4382-B050-50D52E243C5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6675" y="3436854"/>
            <a:ext cx="1022400" cy="1022400"/>
          </a:xfrm>
          <a:prstGeom prst="rect">
            <a:avLst/>
          </a:prstGeom>
          <a:noFill/>
          <a:ln>
            <a:noFill/>
          </a:ln>
        </p:spPr>
      </p:pic>
      <p:pic>
        <p:nvPicPr>
          <p:cNvPr id="17" name="図 16">
            <a:extLst>
              <a:ext uri="{FF2B5EF4-FFF2-40B4-BE49-F238E27FC236}">
                <a16:creationId xmlns:a16="http://schemas.microsoft.com/office/drawing/2014/main" id="{81EF80CF-A234-426B-B63A-BD4A25AD3AB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4277" y="3436854"/>
            <a:ext cx="1022400" cy="1022400"/>
          </a:xfrm>
          <a:prstGeom prst="rect">
            <a:avLst/>
          </a:prstGeom>
          <a:noFill/>
          <a:ln>
            <a:noFill/>
          </a:ln>
        </p:spPr>
      </p:pic>
      <p:pic>
        <p:nvPicPr>
          <p:cNvPr id="18" name="図 17">
            <a:extLst>
              <a:ext uri="{FF2B5EF4-FFF2-40B4-BE49-F238E27FC236}">
                <a16:creationId xmlns:a16="http://schemas.microsoft.com/office/drawing/2014/main" id="{2C324744-2E03-4FDE-978D-B988FB7BED6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71879" y="3436854"/>
            <a:ext cx="1022400" cy="1022400"/>
          </a:xfrm>
          <a:prstGeom prst="rect">
            <a:avLst/>
          </a:prstGeom>
          <a:noFill/>
          <a:ln>
            <a:noFill/>
          </a:ln>
        </p:spPr>
      </p:pic>
      <p:pic>
        <p:nvPicPr>
          <p:cNvPr id="19" name="図 18">
            <a:extLst>
              <a:ext uri="{FF2B5EF4-FFF2-40B4-BE49-F238E27FC236}">
                <a16:creationId xmlns:a16="http://schemas.microsoft.com/office/drawing/2014/main" id="{F2BABBD6-485B-4FFD-9BCE-BF1552A8EDC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67317" y="3436854"/>
            <a:ext cx="1022400" cy="1022400"/>
          </a:xfrm>
          <a:prstGeom prst="rect">
            <a:avLst/>
          </a:prstGeom>
          <a:noFill/>
          <a:ln>
            <a:noFill/>
          </a:ln>
        </p:spPr>
      </p:pic>
    </p:spTree>
    <p:extLst>
      <p:ext uri="{BB962C8B-B14F-4D97-AF65-F5344CB8AC3E}">
        <p14:creationId xmlns:p14="http://schemas.microsoft.com/office/powerpoint/2010/main" val="15802853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お困りごと・不明点などのお問い合わせ</a:t>
            </a:r>
            <a:endParaRPr kumimoji="1" lang="ja-JP" altLang="en-US" dirty="0"/>
          </a:p>
        </p:txBody>
      </p:sp>
      <p:sp>
        <p:nvSpPr>
          <p:cNvPr id="3" name="コンテンツ プレースホルダー 2"/>
          <p:cNvSpPr>
            <a:spLocks noGrp="1"/>
          </p:cNvSpPr>
          <p:nvPr>
            <p:ph idx="1"/>
          </p:nvPr>
        </p:nvSpPr>
        <p:spPr>
          <a:xfrm>
            <a:off x="261936" y="904875"/>
            <a:ext cx="9344025" cy="5686047"/>
          </a:xfrm>
        </p:spPr>
        <p:txBody>
          <a:bodyPr>
            <a:normAutofit/>
          </a:bodyPr>
          <a:lstStyle/>
          <a:p>
            <a:r>
              <a:rPr lang="ja-JP" altLang="en-US" dirty="0"/>
              <a:t>資料の記入方法については、参加者ガイドをご確認ください。また、日本総合研究所公式</a:t>
            </a:r>
            <a:r>
              <a:rPr lang="en-US" altLang="ja-JP" dirty="0"/>
              <a:t>YouTube</a:t>
            </a:r>
            <a:r>
              <a:rPr lang="ja-JP" altLang="en-US" dirty="0"/>
              <a:t>でも書き方等について紹介しています。</a:t>
            </a:r>
            <a:endParaRPr lang="en-US" altLang="ja-JP" dirty="0"/>
          </a:p>
          <a:p>
            <a:endParaRPr lang="en-US" altLang="ja-JP" dirty="0"/>
          </a:p>
          <a:p>
            <a:endParaRPr lang="en-US" altLang="ja-JP" dirty="0"/>
          </a:p>
          <a:p>
            <a:endParaRPr lang="en-US" altLang="ja-JP" dirty="0"/>
          </a:p>
          <a:p>
            <a:endParaRPr lang="en-US" altLang="ja-JP" dirty="0"/>
          </a:p>
          <a:p>
            <a:r>
              <a:rPr lang="ja-JP" altLang="en-US" dirty="0"/>
              <a:t>研修への出席に関するご相談、資料の提出方法についてのご相談や問い合わせは、以下へお願いいたします。</a:t>
            </a:r>
          </a:p>
          <a:p>
            <a:r>
              <a:rPr lang="ja-JP" altLang="en-US" dirty="0"/>
              <a:t>お問い合わせ先</a:t>
            </a:r>
            <a:endParaRPr lang="en-US" altLang="ja-JP" dirty="0"/>
          </a:p>
          <a:p>
            <a:pPr marL="265112" lvl="1" indent="0">
              <a:spcBef>
                <a:spcPts val="600"/>
              </a:spcBef>
              <a:buNone/>
            </a:pPr>
            <a:r>
              <a:rPr lang="ja-JP" altLang="en-US" dirty="0"/>
              <a:t>　連絡先：</a:t>
            </a:r>
            <a:endParaRPr lang="en-US" altLang="ja-JP" dirty="0"/>
          </a:p>
          <a:p>
            <a:pPr marL="265112" lvl="1" indent="0">
              <a:spcBef>
                <a:spcPts val="600"/>
              </a:spcBef>
              <a:buNone/>
            </a:pPr>
            <a:r>
              <a:rPr lang="ja-JP" altLang="en-US" dirty="0"/>
              <a:t>　担当：</a:t>
            </a:r>
            <a:endParaRPr lang="en-US" altLang="ja-JP" dirty="0"/>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67</a:t>
            </a:fld>
            <a:endParaRPr kumimoji="1" lang="ja-JP" altLang="en-US" dirty="0"/>
          </a:p>
        </p:txBody>
      </p:sp>
      <p:sp>
        <p:nvSpPr>
          <p:cNvPr id="9" name="正方形/長方形 8">
            <a:extLst>
              <a:ext uri="{FF2B5EF4-FFF2-40B4-BE49-F238E27FC236}">
                <a16:creationId xmlns:a16="http://schemas.microsoft.com/office/drawing/2014/main" id="{01627AD4-7E85-4000-869B-C01786BD647B}"/>
              </a:ext>
            </a:extLst>
          </p:cNvPr>
          <p:cNvSpPr/>
          <p:nvPr/>
        </p:nvSpPr>
        <p:spPr>
          <a:xfrm>
            <a:off x="643550" y="1672463"/>
            <a:ext cx="8618899" cy="2635440"/>
          </a:xfrm>
          <a:prstGeom prst="rect">
            <a:avLst/>
          </a:prstGeom>
          <a:solidFill>
            <a:srgbClr val="DEEBF7"/>
          </a:solidFill>
          <a:ln w="190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ctr">
              <a:buNone/>
            </a:pPr>
            <a:r>
              <a:rPr lang="ja-JP" altLang="ja-JP" sz="1800" b="1" kern="100" dirty="0">
                <a:solidFill>
                  <a:schemeClr val="tx1"/>
                </a:solidFill>
                <a:effectLst/>
                <a:latin typeface="Meiryo UI" panose="020B0604030504040204" pitchFamily="50" charset="-128"/>
                <a:ea typeface="Meiryo UI" panose="020B0604030504040204" pitchFamily="50" charset="-128"/>
              </a:rPr>
              <a:t>「適切なケアマネジメント手法」実践研修受講方法</a:t>
            </a:r>
            <a:r>
              <a:rPr lang="ja-JP" altLang="en-US" sz="1800" b="1" kern="100" dirty="0">
                <a:solidFill>
                  <a:schemeClr val="tx1"/>
                </a:solidFill>
                <a:effectLst/>
                <a:latin typeface="Meiryo UI" panose="020B0604030504040204" pitchFamily="50" charset="-128"/>
                <a:ea typeface="Meiryo UI" panose="020B0604030504040204" pitchFamily="50" charset="-128"/>
              </a:rPr>
              <a:t>動画（日本総研公式</a:t>
            </a:r>
            <a:r>
              <a:rPr lang="en-US" altLang="ja-JP" sz="1800" b="1" kern="100" dirty="0">
                <a:solidFill>
                  <a:schemeClr val="tx1"/>
                </a:solidFill>
                <a:effectLst/>
                <a:latin typeface="Meiryo UI" panose="020B0604030504040204" pitchFamily="50" charset="-128"/>
                <a:ea typeface="Meiryo UI" panose="020B0604030504040204" pitchFamily="50" charset="-128"/>
              </a:rPr>
              <a:t>YouTube</a:t>
            </a:r>
            <a:r>
              <a:rPr lang="ja-JP" altLang="en-US" sz="1800" b="1" kern="100" dirty="0">
                <a:solidFill>
                  <a:schemeClr val="tx1"/>
                </a:solidFill>
                <a:effectLst/>
                <a:latin typeface="Meiryo UI" panose="020B0604030504040204" pitchFamily="50" charset="-128"/>
                <a:ea typeface="Meiryo UI" panose="020B0604030504040204" pitchFamily="50" charset="-128"/>
              </a:rPr>
              <a:t>）</a:t>
            </a:r>
            <a:endParaRPr lang="ja-JP" altLang="ja-JP" sz="1800" b="1" kern="100" dirty="0">
              <a:solidFill>
                <a:schemeClr val="tx1"/>
              </a:solidFill>
              <a:effectLst/>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A5AA4824-4C05-4926-8A06-2B45D93A1277}"/>
              </a:ext>
            </a:extLst>
          </p:cNvPr>
          <p:cNvSpPr/>
          <p:nvPr/>
        </p:nvSpPr>
        <p:spPr>
          <a:xfrm>
            <a:off x="580017" y="2166698"/>
            <a:ext cx="2652665" cy="615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1400" b="1" kern="100" dirty="0">
                <a:solidFill>
                  <a:srgbClr val="317ABD"/>
                </a:solidFill>
                <a:effectLst/>
                <a:ea typeface="Meiryo UI" panose="020B0604030504040204" pitchFamily="50" charset="-128"/>
                <a:cs typeface="Times New Roman" panose="02020603050405020304" pitchFamily="18" charset="0"/>
              </a:rPr>
              <a:t>「自己点検」「実践研修」</a:t>
            </a:r>
            <a:endParaRPr lang="en-US" altLang="ja-JP" sz="1400" b="1" kern="100" dirty="0">
              <a:solidFill>
                <a:srgbClr val="317ABD"/>
              </a:solidFill>
              <a:effectLst/>
              <a:ea typeface="Meiryo UI" panose="020B0604030504040204" pitchFamily="50" charset="-128"/>
              <a:cs typeface="Times New Roman" panose="02020603050405020304" pitchFamily="18" charset="0"/>
            </a:endParaRPr>
          </a:p>
          <a:p>
            <a:pPr algn="ctr"/>
            <a:r>
              <a:rPr lang="ja-JP" altLang="ja-JP" sz="1400" b="1" kern="100" dirty="0">
                <a:solidFill>
                  <a:srgbClr val="317ABD"/>
                </a:solidFill>
                <a:effectLst/>
                <a:ea typeface="Meiryo UI" panose="020B0604030504040204" pitchFamily="50" charset="-128"/>
                <a:cs typeface="Times New Roman" panose="02020603050405020304" pitchFamily="18" charset="0"/>
              </a:rPr>
              <a:t>効果・意義について</a:t>
            </a:r>
            <a:endParaRPr kumimoji="1" lang="ja-JP" altLang="en-US" sz="1400" b="1" dirty="0">
              <a:solidFill>
                <a:srgbClr val="317ABD"/>
              </a:solidFill>
            </a:endParaRPr>
          </a:p>
        </p:txBody>
      </p:sp>
      <p:sp>
        <p:nvSpPr>
          <p:cNvPr id="21" name="正方形/長方形 20">
            <a:extLst>
              <a:ext uri="{FF2B5EF4-FFF2-40B4-BE49-F238E27FC236}">
                <a16:creationId xmlns:a16="http://schemas.microsoft.com/office/drawing/2014/main" id="{C45AE85B-88CE-4AFA-962E-0B4BCAE43730}"/>
              </a:ext>
            </a:extLst>
          </p:cNvPr>
          <p:cNvSpPr/>
          <p:nvPr/>
        </p:nvSpPr>
        <p:spPr>
          <a:xfrm>
            <a:off x="2603278" y="2166698"/>
            <a:ext cx="2652665" cy="615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kern="100" dirty="0">
                <a:solidFill>
                  <a:srgbClr val="317ABD"/>
                </a:solidFill>
                <a:effectLst/>
                <a:ea typeface="Meiryo UI" panose="020B0604030504040204" pitchFamily="50" charset="-128"/>
                <a:cs typeface="Times New Roman" panose="02020603050405020304" pitchFamily="18" charset="0"/>
              </a:rPr>
              <a:t>概要版（項目一覧）</a:t>
            </a:r>
            <a:endParaRPr lang="en-US" altLang="ja-JP" sz="1400" b="1" kern="100" dirty="0">
              <a:solidFill>
                <a:srgbClr val="317ABD"/>
              </a:solidFill>
              <a:effectLst/>
              <a:ea typeface="Meiryo UI" panose="020B0604030504040204" pitchFamily="50" charset="-128"/>
              <a:cs typeface="Times New Roman" panose="02020603050405020304" pitchFamily="18" charset="0"/>
            </a:endParaRPr>
          </a:p>
          <a:p>
            <a:pPr algn="ctr"/>
            <a:r>
              <a:rPr lang="ja-JP" altLang="en-US" sz="1400" b="1" kern="100" dirty="0">
                <a:solidFill>
                  <a:srgbClr val="317ABD"/>
                </a:solidFill>
                <a:effectLst/>
                <a:ea typeface="Meiryo UI" panose="020B0604030504040204" pitchFamily="50" charset="-128"/>
                <a:cs typeface="Times New Roman" panose="02020603050405020304" pitchFamily="18" charset="0"/>
              </a:rPr>
              <a:t>の見方</a:t>
            </a:r>
            <a:endParaRPr kumimoji="1" lang="ja-JP" altLang="en-US" sz="1400" b="1" dirty="0">
              <a:solidFill>
                <a:srgbClr val="317ABD"/>
              </a:solidFill>
            </a:endParaRPr>
          </a:p>
        </p:txBody>
      </p:sp>
      <p:sp>
        <p:nvSpPr>
          <p:cNvPr id="22" name="正方形/長方形 21">
            <a:extLst>
              <a:ext uri="{FF2B5EF4-FFF2-40B4-BE49-F238E27FC236}">
                <a16:creationId xmlns:a16="http://schemas.microsoft.com/office/drawing/2014/main" id="{26609271-33B8-45FF-BFA6-149357456AF8}"/>
              </a:ext>
            </a:extLst>
          </p:cNvPr>
          <p:cNvSpPr/>
          <p:nvPr/>
        </p:nvSpPr>
        <p:spPr>
          <a:xfrm>
            <a:off x="4656228" y="2166698"/>
            <a:ext cx="2652665" cy="615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kern="100" dirty="0">
                <a:solidFill>
                  <a:srgbClr val="317ABD"/>
                </a:solidFill>
                <a:effectLst/>
                <a:ea typeface="Meiryo UI" panose="020B0604030504040204" pitchFamily="50" charset="-128"/>
                <a:cs typeface="Times New Roman" panose="02020603050405020304" pitchFamily="18" charset="0"/>
              </a:rPr>
              <a:t>現場実践振り返りシート</a:t>
            </a:r>
            <a:endParaRPr lang="en-US" altLang="ja-JP" sz="1400" b="1" kern="100" dirty="0">
              <a:solidFill>
                <a:srgbClr val="317ABD"/>
              </a:solidFill>
              <a:effectLst/>
              <a:ea typeface="Meiryo UI" panose="020B0604030504040204" pitchFamily="50" charset="-128"/>
              <a:cs typeface="Times New Roman" panose="02020603050405020304" pitchFamily="18" charset="0"/>
            </a:endParaRPr>
          </a:p>
          <a:p>
            <a:pPr algn="ctr"/>
            <a:r>
              <a:rPr lang="ja-JP" altLang="en-US" sz="1400" b="1" kern="100" dirty="0">
                <a:solidFill>
                  <a:srgbClr val="317ABD"/>
                </a:solidFill>
                <a:effectLst/>
                <a:ea typeface="Meiryo UI" panose="020B0604030504040204" pitchFamily="50" charset="-128"/>
                <a:cs typeface="Times New Roman" panose="02020603050405020304" pitchFamily="18" charset="0"/>
              </a:rPr>
              <a:t>の書き方</a:t>
            </a:r>
            <a:endParaRPr kumimoji="1" lang="ja-JP" altLang="en-US" sz="1400" b="1" dirty="0">
              <a:solidFill>
                <a:srgbClr val="317ABD"/>
              </a:solidFill>
            </a:endParaRPr>
          </a:p>
        </p:txBody>
      </p:sp>
      <p:sp>
        <p:nvSpPr>
          <p:cNvPr id="23" name="正方形/長方形 22">
            <a:extLst>
              <a:ext uri="{FF2B5EF4-FFF2-40B4-BE49-F238E27FC236}">
                <a16:creationId xmlns:a16="http://schemas.microsoft.com/office/drawing/2014/main" id="{9CD2D054-107B-441A-B29D-DD27CF3E9C7D}"/>
              </a:ext>
            </a:extLst>
          </p:cNvPr>
          <p:cNvSpPr/>
          <p:nvPr/>
        </p:nvSpPr>
        <p:spPr>
          <a:xfrm>
            <a:off x="6787585" y="2166698"/>
            <a:ext cx="2652665" cy="615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kern="100" dirty="0">
                <a:solidFill>
                  <a:srgbClr val="317ABD"/>
                </a:solidFill>
                <a:effectLst/>
                <a:ea typeface="Meiryo UI" panose="020B0604030504040204" pitchFamily="50" charset="-128"/>
                <a:cs typeface="Times New Roman" panose="02020603050405020304" pitchFamily="18" charset="0"/>
              </a:rPr>
              <a:t>実践研修のグループワーク</a:t>
            </a:r>
            <a:endParaRPr lang="en-US" altLang="ja-JP" sz="1400" b="1" kern="100" dirty="0">
              <a:solidFill>
                <a:srgbClr val="317ABD"/>
              </a:solidFill>
              <a:effectLst/>
              <a:ea typeface="Meiryo UI" panose="020B0604030504040204" pitchFamily="50" charset="-128"/>
              <a:cs typeface="Times New Roman" panose="02020603050405020304" pitchFamily="18" charset="0"/>
            </a:endParaRPr>
          </a:p>
          <a:p>
            <a:pPr algn="ctr"/>
            <a:r>
              <a:rPr lang="ja-JP" altLang="en-US" sz="1400" b="1" kern="100" dirty="0">
                <a:solidFill>
                  <a:srgbClr val="317ABD"/>
                </a:solidFill>
                <a:effectLst/>
                <a:ea typeface="Meiryo UI" panose="020B0604030504040204" pitchFamily="50" charset="-128"/>
                <a:cs typeface="Times New Roman" panose="02020603050405020304" pitchFamily="18" charset="0"/>
              </a:rPr>
              <a:t>の進め方と留意点 </a:t>
            </a:r>
            <a:endParaRPr kumimoji="1" lang="ja-JP" altLang="en-US" sz="1400" b="1" dirty="0">
              <a:solidFill>
                <a:srgbClr val="317ABD"/>
              </a:solidFill>
            </a:endParaRPr>
          </a:p>
        </p:txBody>
      </p:sp>
      <p:sp>
        <p:nvSpPr>
          <p:cNvPr id="15" name="正方形/長方形 14">
            <a:extLst>
              <a:ext uri="{FF2B5EF4-FFF2-40B4-BE49-F238E27FC236}">
                <a16:creationId xmlns:a16="http://schemas.microsoft.com/office/drawing/2014/main" id="{F2D6DD2D-225B-4B81-B2F9-ECDE3D7644FF}"/>
              </a:ext>
            </a:extLst>
          </p:cNvPr>
          <p:cNvSpPr/>
          <p:nvPr/>
        </p:nvSpPr>
        <p:spPr>
          <a:xfrm>
            <a:off x="9029700" y="0"/>
            <a:ext cx="880118" cy="342900"/>
          </a:xfrm>
          <a:prstGeom prst="rect">
            <a:avLst/>
          </a:prstGeom>
          <a:solidFill>
            <a:srgbClr val="F23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進め方</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4D210341-A706-4592-A98E-EA46593CB0E2}"/>
              </a:ext>
            </a:extLst>
          </p:cNvPr>
          <p:cNvPicPr>
            <a:picLocks noChangeAspect="1"/>
          </p:cNvPicPr>
          <p:nvPr/>
        </p:nvPicPr>
        <p:blipFill>
          <a:blip r:embed="rId2"/>
          <a:stretch>
            <a:fillRect/>
          </a:stretch>
        </p:blipFill>
        <p:spPr>
          <a:xfrm>
            <a:off x="1498282" y="2766029"/>
            <a:ext cx="1021080" cy="1021080"/>
          </a:xfrm>
          <a:prstGeom prst="rect">
            <a:avLst/>
          </a:prstGeom>
        </p:spPr>
      </p:pic>
      <p:pic>
        <p:nvPicPr>
          <p:cNvPr id="6" name="図 5">
            <a:extLst>
              <a:ext uri="{FF2B5EF4-FFF2-40B4-BE49-F238E27FC236}">
                <a16:creationId xmlns:a16="http://schemas.microsoft.com/office/drawing/2014/main" id="{03ED2E04-C97C-424C-985F-581069CD39EF}"/>
              </a:ext>
            </a:extLst>
          </p:cNvPr>
          <p:cNvPicPr>
            <a:picLocks noChangeAspect="1"/>
          </p:cNvPicPr>
          <p:nvPr/>
        </p:nvPicPr>
        <p:blipFill>
          <a:blip r:embed="rId3"/>
          <a:stretch>
            <a:fillRect/>
          </a:stretch>
        </p:blipFill>
        <p:spPr>
          <a:xfrm>
            <a:off x="3551018" y="2766029"/>
            <a:ext cx="1021080" cy="1021080"/>
          </a:xfrm>
          <a:prstGeom prst="rect">
            <a:avLst/>
          </a:prstGeom>
        </p:spPr>
      </p:pic>
      <p:pic>
        <p:nvPicPr>
          <p:cNvPr id="7" name="図 6">
            <a:extLst>
              <a:ext uri="{FF2B5EF4-FFF2-40B4-BE49-F238E27FC236}">
                <a16:creationId xmlns:a16="http://schemas.microsoft.com/office/drawing/2014/main" id="{CAA6F9AB-AC9E-435E-8CA2-86FAE324210A}"/>
              </a:ext>
            </a:extLst>
          </p:cNvPr>
          <p:cNvPicPr>
            <a:picLocks noChangeAspect="1"/>
          </p:cNvPicPr>
          <p:nvPr/>
        </p:nvPicPr>
        <p:blipFill>
          <a:blip r:embed="rId4"/>
          <a:stretch>
            <a:fillRect/>
          </a:stretch>
        </p:blipFill>
        <p:spPr>
          <a:xfrm>
            <a:off x="5603754" y="2766029"/>
            <a:ext cx="1013460" cy="1021080"/>
          </a:xfrm>
          <a:prstGeom prst="rect">
            <a:avLst/>
          </a:prstGeom>
        </p:spPr>
      </p:pic>
      <p:pic>
        <p:nvPicPr>
          <p:cNvPr id="8" name="図 7">
            <a:extLst>
              <a:ext uri="{FF2B5EF4-FFF2-40B4-BE49-F238E27FC236}">
                <a16:creationId xmlns:a16="http://schemas.microsoft.com/office/drawing/2014/main" id="{649610B4-80C5-46A3-8783-CDFB1F6D4C50}"/>
              </a:ext>
            </a:extLst>
          </p:cNvPr>
          <p:cNvPicPr>
            <a:picLocks noChangeAspect="1"/>
          </p:cNvPicPr>
          <p:nvPr/>
        </p:nvPicPr>
        <p:blipFill>
          <a:blip r:embed="rId5"/>
          <a:stretch>
            <a:fillRect/>
          </a:stretch>
        </p:blipFill>
        <p:spPr>
          <a:xfrm>
            <a:off x="7648871" y="2766029"/>
            <a:ext cx="1021080" cy="1021080"/>
          </a:xfrm>
          <a:prstGeom prst="rect">
            <a:avLst/>
          </a:prstGeom>
        </p:spPr>
      </p:pic>
      <p:sp>
        <p:nvSpPr>
          <p:cNvPr id="17" name="正方形/長方形 16">
            <a:extLst>
              <a:ext uri="{FF2B5EF4-FFF2-40B4-BE49-F238E27FC236}">
                <a16:creationId xmlns:a16="http://schemas.microsoft.com/office/drawing/2014/main" id="{4E50AB70-E836-483A-BFB9-D8A72D4B56D2}"/>
              </a:ext>
            </a:extLst>
          </p:cNvPr>
          <p:cNvSpPr/>
          <p:nvPr/>
        </p:nvSpPr>
        <p:spPr>
          <a:xfrm>
            <a:off x="4818405" y="3692267"/>
            <a:ext cx="2652665" cy="615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1000" kern="100" dirty="0">
                <a:solidFill>
                  <a:srgbClr val="FF0000"/>
                </a:solidFill>
                <a:effectLst/>
                <a:ea typeface="Meiryo UI" panose="020B0604030504040204" pitchFamily="50" charset="-128"/>
                <a:cs typeface="Times New Roman" panose="02020603050405020304" pitchFamily="18" charset="0"/>
              </a:rPr>
              <a:t>※令和</a:t>
            </a:r>
            <a:r>
              <a:rPr lang="en-US" altLang="ja-JP" sz="1000" kern="100" dirty="0">
                <a:solidFill>
                  <a:srgbClr val="FF0000"/>
                </a:solidFill>
                <a:effectLst/>
                <a:ea typeface="Meiryo UI" panose="020B0604030504040204" pitchFamily="50" charset="-128"/>
                <a:cs typeface="Times New Roman" panose="02020603050405020304" pitchFamily="18" charset="0"/>
              </a:rPr>
              <a:t>5</a:t>
            </a:r>
            <a:r>
              <a:rPr lang="ja-JP" altLang="ja-JP" sz="1000" kern="100" dirty="0">
                <a:solidFill>
                  <a:srgbClr val="FF0000"/>
                </a:solidFill>
                <a:effectLst/>
                <a:ea typeface="Meiryo UI" panose="020B0604030504040204" pitchFamily="50" charset="-128"/>
                <a:cs typeface="Times New Roman" panose="02020603050405020304" pitchFamily="18" charset="0"/>
              </a:rPr>
              <a:t>年</a:t>
            </a:r>
            <a:r>
              <a:rPr lang="en-US" altLang="ja-JP" sz="1000" kern="100" dirty="0">
                <a:solidFill>
                  <a:srgbClr val="FF0000"/>
                </a:solidFill>
                <a:effectLst/>
                <a:ea typeface="Meiryo UI" panose="020B0604030504040204" pitchFamily="50" charset="-128"/>
                <a:cs typeface="Times New Roman" panose="02020603050405020304" pitchFamily="18" charset="0"/>
              </a:rPr>
              <a:t>3</a:t>
            </a:r>
            <a:r>
              <a:rPr lang="ja-JP" altLang="ja-JP" sz="1000" kern="100" dirty="0">
                <a:solidFill>
                  <a:srgbClr val="FF0000"/>
                </a:solidFill>
                <a:effectLst/>
                <a:ea typeface="Meiryo UI" panose="020B0604030504040204" pitchFamily="50" charset="-128"/>
                <a:cs typeface="Times New Roman" panose="02020603050405020304" pitchFamily="18" charset="0"/>
              </a:rPr>
              <a:t>月にシートの様式を改定したため、動画中のシートは今回使用する様式と異なります。</a:t>
            </a:r>
            <a:endParaRPr kumimoji="1" lang="ja-JP" altLang="en-US" sz="800" b="1" dirty="0">
              <a:solidFill>
                <a:srgbClr val="317ABD"/>
              </a:solidFill>
            </a:endParaRPr>
          </a:p>
        </p:txBody>
      </p:sp>
    </p:spTree>
    <p:extLst>
      <p:ext uri="{BB962C8B-B14F-4D97-AF65-F5344CB8AC3E}">
        <p14:creationId xmlns:p14="http://schemas.microsoft.com/office/powerpoint/2010/main" val="30498064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p:cNvGrpSpPr/>
          <p:nvPr/>
        </p:nvGrpSpPr>
        <p:grpSpPr>
          <a:xfrm>
            <a:off x="0" y="4768285"/>
            <a:ext cx="9906741" cy="2089716"/>
            <a:chOff x="-376978" y="4768285"/>
            <a:chExt cx="9906741" cy="2089716"/>
          </a:xfrm>
        </p:grpSpPr>
        <p:sp>
          <p:nvSpPr>
            <p:cNvPr id="5" name="正方形/長方形 4"/>
            <p:cNvSpPr/>
            <p:nvPr/>
          </p:nvSpPr>
          <p:spPr>
            <a:xfrm>
              <a:off x="-376978" y="4768285"/>
              <a:ext cx="9892453" cy="2080190"/>
            </a:xfrm>
            <a:prstGeom prst="rect">
              <a:avLst/>
            </a:prstGeom>
            <a:solidFill>
              <a:srgbClr val="0075BF"/>
            </a:solidFill>
            <a:ln>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p:cNvGrpSpPr/>
            <p:nvPr/>
          </p:nvGrpSpPr>
          <p:grpSpPr>
            <a:xfrm>
              <a:off x="7429500" y="4768286"/>
              <a:ext cx="2100263" cy="2089715"/>
              <a:chOff x="7058025" y="4777810"/>
              <a:chExt cx="2100263" cy="2089715"/>
            </a:xfrm>
          </p:grpSpPr>
          <p:sp>
            <p:nvSpPr>
              <p:cNvPr id="6" name="正方形/長方形 5"/>
              <p:cNvSpPr/>
              <p:nvPr/>
            </p:nvSpPr>
            <p:spPr>
              <a:xfrm>
                <a:off x="8734425" y="6448425"/>
                <a:ext cx="4191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8315325" y="6029325"/>
                <a:ext cx="4191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7896225" y="6448425"/>
                <a:ext cx="4191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8739188" y="5610225"/>
                <a:ext cx="4191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7477125" y="6029325"/>
                <a:ext cx="4191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7058025" y="6448425"/>
                <a:ext cx="4191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8734425" y="4777810"/>
                <a:ext cx="4191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7893844" y="5610225"/>
                <a:ext cx="4191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8315325" y="5187156"/>
                <a:ext cx="4191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9" name="タイトル 1"/>
          <p:cNvSpPr>
            <a:spLocks noGrp="1"/>
          </p:cNvSpPr>
          <p:nvPr>
            <p:ph type="ctrTitle"/>
          </p:nvPr>
        </p:nvSpPr>
        <p:spPr>
          <a:xfrm>
            <a:off x="742950" y="1657350"/>
            <a:ext cx="8420100" cy="1317600"/>
          </a:xfrm>
        </p:spPr>
        <p:txBody>
          <a:bodyPr>
            <a:normAutofit/>
          </a:bodyPr>
          <a:lstStyle/>
          <a:p>
            <a:r>
              <a:rPr lang="ja-JP" altLang="en-US" sz="3600" dirty="0">
                <a:latin typeface="Meiryo UI" panose="020B0604030504040204" pitchFamily="50" charset="-128"/>
                <a:ea typeface="Meiryo UI" panose="020B0604030504040204" pitchFamily="50" charset="-128"/>
              </a:rPr>
              <a:t>「適切なケアマネジメント手法」実践研修</a:t>
            </a:r>
            <a:br>
              <a:rPr lang="ja-JP" altLang="en-US" sz="3600" dirty="0">
                <a:latin typeface="Meiryo UI" panose="020B0604030504040204" pitchFamily="50" charset="-128"/>
                <a:ea typeface="Meiryo UI" panose="020B0604030504040204" pitchFamily="50" charset="-128"/>
              </a:rPr>
            </a:br>
            <a:r>
              <a:rPr lang="en-US" altLang="ja-JP" sz="3600" dirty="0">
                <a:latin typeface="Meiryo UI" panose="020B0604030504040204" pitchFamily="50" charset="-128"/>
                <a:ea typeface="Meiryo UI" panose="020B0604030504040204" pitchFamily="50" charset="-128"/>
              </a:rPr>
              <a:t>【</a:t>
            </a:r>
            <a:r>
              <a:rPr lang="ja-JP" altLang="en-US" sz="3600" dirty="0">
                <a:latin typeface="Meiryo UI" panose="020B0604030504040204" pitchFamily="50" charset="-128"/>
                <a:ea typeface="Meiryo UI" panose="020B0604030504040204" pitchFamily="50" charset="-128"/>
              </a:rPr>
              <a:t>第</a:t>
            </a:r>
            <a:r>
              <a:rPr lang="en-US" altLang="ja-JP" sz="3600" dirty="0">
                <a:latin typeface="Meiryo UI" panose="020B0604030504040204" pitchFamily="50" charset="-128"/>
                <a:ea typeface="Meiryo UI" panose="020B0604030504040204" pitchFamily="50" charset="-128"/>
              </a:rPr>
              <a:t>2</a:t>
            </a:r>
            <a:r>
              <a:rPr lang="ja-JP" altLang="en-US" sz="3600" dirty="0">
                <a:latin typeface="Meiryo UI" panose="020B0604030504040204" pitchFamily="50" charset="-128"/>
                <a:ea typeface="Meiryo UI" panose="020B0604030504040204" pitchFamily="50" charset="-128"/>
              </a:rPr>
              <a:t>回</a:t>
            </a:r>
            <a:r>
              <a:rPr lang="en-US" altLang="ja-JP" sz="3600" dirty="0">
                <a:latin typeface="Meiryo UI" panose="020B0604030504040204" pitchFamily="50" charset="-128"/>
                <a:ea typeface="Meiryo UI" panose="020B0604030504040204" pitchFamily="50" charset="-128"/>
              </a:rPr>
              <a:t>】</a:t>
            </a:r>
            <a:endParaRPr kumimoji="1" lang="ja-JP" altLang="en-US" sz="3600" dirty="0">
              <a:latin typeface="Meiryo UI" panose="020B0604030504040204" pitchFamily="50" charset="-128"/>
              <a:ea typeface="Meiryo UI" panose="020B0604030504040204" pitchFamily="50" charset="-128"/>
            </a:endParaRPr>
          </a:p>
        </p:txBody>
      </p:sp>
      <p:sp>
        <p:nvSpPr>
          <p:cNvPr id="20" name="サブタイトル 2"/>
          <p:cNvSpPr>
            <a:spLocks noGrp="1"/>
          </p:cNvSpPr>
          <p:nvPr>
            <p:ph type="subTitle" idx="1"/>
          </p:nvPr>
        </p:nvSpPr>
        <p:spPr>
          <a:xfrm>
            <a:off x="2888400" y="3211513"/>
            <a:ext cx="4129200" cy="756673"/>
          </a:xfrm>
        </p:spPr>
        <p:txBody>
          <a:bodyPr>
            <a:normAutofit/>
          </a:bodyPr>
          <a:lstStyle/>
          <a:p>
            <a:pPr algn="l"/>
            <a:r>
              <a:rPr lang="ja-JP" altLang="en-US" sz="1800" dirty="0">
                <a:latin typeface="Meiryo UI" panose="020B0604030504040204" pitchFamily="50" charset="-128"/>
                <a:ea typeface="Meiryo UI" panose="020B0604030504040204" pitchFamily="50" charset="-128"/>
              </a:rPr>
              <a:t>開催日：</a:t>
            </a:r>
            <a:endParaRPr lang="en-US" altLang="ja-JP" sz="1800" dirty="0">
              <a:latin typeface="Meiryo UI" panose="020B0604030504040204" pitchFamily="50" charset="-128"/>
              <a:ea typeface="Meiryo UI" panose="020B0604030504040204" pitchFamily="50" charset="-128"/>
            </a:endParaRPr>
          </a:p>
          <a:p>
            <a:pPr algn="l"/>
            <a:r>
              <a:rPr lang="ja-JP" altLang="en-US" sz="1800" dirty="0">
                <a:latin typeface="Meiryo UI" panose="020B0604030504040204" pitchFamily="50" charset="-128"/>
                <a:ea typeface="Meiryo UI" panose="020B0604030504040204" pitchFamily="50" charset="-128"/>
              </a:rPr>
              <a:t>開催者：</a:t>
            </a:r>
          </a:p>
        </p:txBody>
      </p:sp>
      <p:sp>
        <p:nvSpPr>
          <p:cNvPr id="22" name="サブタイトル 2"/>
          <p:cNvSpPr txBox="1">
            <a:spLocks/>
          </p:cNvSpPr>
          <p:nvPr/>
        </p:nvSpPr>
        <p:spPr>
          <a:xfrm>
            <a:off x="57149" y="6577806"/>
            <a:ext cx="4220633" cy="270669"/>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eiryo UI" panose="020B0604030504040204" pitchFamily="50" charset="-128"/>
                <a:ea typeface="Meiryo UI" panose="020B0604030504040204" pitchFamily="50"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1400" dirty="0">
                <a:solidFill>
                  <a:schemeClr val="bg1"/>
                </a:solidFill>
              </a:rPr>
              <a:t>©2023</a:t>
            </a:r>
            <a:r>
              <a:rPr lang="ja-JP" altLang="en-US" sz="1400" dirty="0">
                <a:solidFill>
                  <a:schemeClr val="bg1"/>
                </a:solidFill>
              </a:rPr>
              <a:t>　</a:t>
            </a:r>
            <a:r>
              <a:rPr lang="en-US" altLang="ja-JP" sz="1400" dirty="0">
                <a:solidFill>
                  <a:schemeClr val="bg1"/>
                </a:solidFill>
              </a:rPr>
              <a:t>The Japan Research Institute, Limited</a:t>
            </a:r>
            <a:endParaRPr lang="ja-JP" altLang="en-US" sz="1400" dirty="0">
              <a:solidFill>
                <a:schemeClr val="bg1"/>
              </a:solidFill>
            </a:endParaRPr>
          </a:p>
        </p:txBody>
      </p:sp>
      <p:sp>
        <p:nvSpPr>
          <p:cNvPr id="21" name="サブタイトル 2">
            <a:extLst>
              <a:ext uri="{FF2B5EF4-FFF2-40B4-BE49-F238E27FC236}">
                <a16:creationId xmlns:a16="http://schemas.microsoft.com/office/drawing/2014/main" id="{FBE44FC6-E594-40F8-B0D9-2772E707F50C}"/>
              </a:ext>
            </a:extLst>
          </p:cNvPr>
          <p:cNvSpPr txBox="1">
            <a:spLocks/>
          </p:cNvSpPr>
          <p:nvPr/>
        </p:nvSpPr>
        <p:spPr>
          <a:xfrm>
            <a:off x="57148" y="5761521"/>
            <a:ext cx="7330229" cy="8250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eiryo UI" panose="020B0604030504040204" pitchFamily="50" charset="-128"/>
                <a:ea typeface="Meiryo UI" panose="020B0604030504040204" pitchFamily="50"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1400" dirty="0">
                <a:solidFill>
                  <a:schemeClr val="bg1"/>
                </a:solidFill>
              </a:rPr>
              <a:t>令和</a:t>
            </a:r>
            <a:r>
              <a:rPr lang="en-US" altLang="ja-JP" sz="1400" dirty="0">
                <a:solidFill>
                  <a:schemeClr val="bg1"/>
                </a:solidFill>
              </a:rPr>
              <a:t>4</a:t>
            </a:r>
            <a:r>
              <a:rPr lang="ja-JP" altLang="en-US" sz="1400" dirty="0">
                <a:solidFill>
                  <a:schemeClr val="bg1"/>
                </a:solidFill>
              </a:rPr>
              <a:t>年度老人保健事業推進費等補助金（老人保健健康増進等事業分）</a:t>
            </a:r>
            <a:br>
              <a:rPr lang="ja-JP" altLang="en-US" sz="1400" dirty="0">
                <a:solidFill>
                  <a:schemeClr val="bg1"/>
                </a:solidFill>
              </a:rPr>
            </a:br>
            <a:r>
              <a:rPr lang="ja-JP" altLang="en-US" sz="1400" dirty="0">
                <a:solidFill>
                  <a:schemeClr val="bg1"/>
                </a:solidFill>
              </a:rPr>
              <a:t>「適切なケアマネジメント手法の策定、普及推進に向けた調査研究事業」にて㈱日本総研が作成</a:t>
            </a:r>
            <a:endParaRPr lang="en-US" altLang="ja-JP" sz="1400" dirty="0">
              <a:solidFill>
                <a:schemeClr val="bg1"/>
              </a:solidFill>
            </a:endParaRPr>
          </a:p>
          <a:p>
            <a:pPr algn="l"/>
            <a:r>
              <a:rPr lang="ja-JP" altLang="en-US" sz="1400" dirty="0">
                <a:solidFill>
                  <a:schemeClr val="bg1"/>
                </a:solidFill>
              </a:rPr>
              <a:t>（令和</a:t>
            </a:r>
            <a:r>
              <a:rPr lang="en-US" altLang="ja-JP" sz="1400" dirty="0">
                <a:solidFill>
                  <a:schemeClr val="bg1"/>
                </a:solidFill>
              </a:rPr>
              <a:t>5</a:t>
            </a:r>
            <a:r>
              <a:rPr lang="ja-JP" altLang="en-US" sz="1400" dirty="0">
                <a:solidFill>
                  <a:schemeClr val="bg1"/>
                </a:solidFill>
              </a:rPr>
              <a:t>年</a:t>
            </a:r>
            <a:r>
              <a:rPr lang="en-US" altLang="ja-JP" sz="1400" dirty="0">
                <a:solidFill>
                  <a:schemeClr val="bg1"/>
                </a:solidFill>
              </a:rPr>
              <a:t>3</a:t>
            </a:r>
            <a:r>
              <a:rPr lang="ja-JP" altLang="en-US" sz="1400" dirty="0">
                <a:solidFill>
                  <a:schemeClr val="bg1"/>
                </a:solidFill>
              </a:rPr>
              <a:t>月改訂版）</a:t>
            </a:r>
          </a:p>
        </p:txBody>
      </p:sp>
    </p:spTree>
    <p:extLst>
      <p:ext uri="{BB962C8B-B14F-4D97-AF65-F5344CB8AC3E}">
        <p14:creationId xmlns:p14="http://schemas.microsoft.com/office/powerpoint/2010/main" val="21434736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t>本日の研修の位置づけ</a:t>
            </a:r>
            <a:endParaRPr kumimoji="1" lang="ja-JP" altLang="en-US" dirty="0"/>
          </a:p>
        </p:txBody>
      </p:sp>
      <p:sp>
        <p:nvSpPr>
          <p:cNvPr id="36" name="コンテンツ プレースホルダー 35"/>
          <p:cNvSpPr>
            <a:spLocks noGrp="1"/>
          </p:cNvSpPr>
          <p:nvPr>
            <p:ph idx="1"/>
          </p:nvPr>
        </p:nvSpPr>
        <p:spPr>
          <a:xfrm>
            <a:off x="285749" y="895739"/>
            <a:ext cx="9344025" cy="490813"/>
          </a:xfrm>
        </p:spPr>
        <p:txBody>
          <a:bodyPr/>
          <a:lstStyle/>
          <a:p>
            <a:r>
              <a:rPr lang="ja-JP" altLang="en-US" dirty="0"/>
              <a:t>第１回研修後の各自の現場実践を共有し、今後の実践方法について相談しあいます。</a:t>
            </a:r>
            <a:endParaRPr kumimoji="1" lang="ja-JP" altLang="en-US" dirty="0"/>
          </a:p>
        </p:txBody>
      </p:sp>
      <p:sp>
        <p:nvSpPr>
          <p:cNvPr id="2" name="スライド番号プレースホルダー 1"/>
          <p:cNvSpPr>
            <a:spLocks noGrp="1"/>
          </p:cNvSpPr>
          <p:nvPr>
            <p:ph type="sldNum" sz="quarter" idx="12"/>
          </p:nvPr>
        </p:nvSpPr>
        <p:spPr/>
        <p:txBody>
          <a:bodyPr/>
          <a:lstStyle/>
          <a:p>
            <a:fld id="{9D577B52-2241-471B-AFAB-376A00F66D4B}" type="slidenum">
              <a:rPr kumimoji="1" lang="ja-JP" altLang="en-US" smtClean="0"/>
              <a:t>69</a:t>
            </a:fld>
            <a:endParaRPr kumimoji="1" lang="ja-JP" altLang="en-US"/>
          </a:p>
        </p:txBody>
      </p:sp>
      <p:sp>
        <p:nvSpPr>
          <p:cNvPr id="74" name="正方形/長方形 73"/>
          <p:cNvSpPr/>
          <p:nvPr/>
        </p:nvSpPr>
        <p:spPr>
          <a:xfrm>
            <a:off x="9029700" y="0"/>
            <a:ext cx="880118" cy="342900"/>
          </a:xfrm>
          <a:prstGeom prst="rect">
            <a:avLst/>
          </a:prstGeom>
          <a:solidFill>
            <a:srgbClr val="F23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進め方</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sp>
        <p:nvSpPr>
          <p:cNvPr id="39" name="角丸四角形 36">
            <a:extLst>
              <a:ext uri="{FF2B5EF4-FFF2-40B4-BE49-F238E27FC236}">
                <a16:creationId xmlns:a16="http://schemas.microsoft.com/office/drawing/2014/main" id="{22F22EAE-A1D8-4589-9582-DACEF7E72859}"/>
              </a:ext>
            </a:extLst>
          </p:cNvPr>
          <p:cNvSpPr/>
          <p:nvPr/>
        </p:nvSpPr>
        <p:spPr>
          <a:xfrm>
            <a:off x="241869" y="1786071"/>
            <a:ext cx="1683526" cy="2221429"/>
          </a:xfrm>
          <a:prstGeom prst="roundRect">
            <a:avLst>
              <a:gd name="adj" fmla="val 5145"/>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05A8BC63-F4FE-49DE-AFF7-589BF63D4EC6}"/>
              </a:ext>
            </a:extLst>
          </p:cNvPr>
          <p:cNvSpPr txBox="1"/>
          <p:nvPr/>
        </p:nvSpPr>
        <p:spPr>
          <a:xfrm>
            <a:off x="247383" y="2128138"/>
            <a:ext cx="400110" cy="1530394"/>
          </a:xfrm>
          <a:prstGeom prst="rect">
            <a:avLst/>
          </a:prstGeom>
          <a:noFill/>
        </p:spPr>
        <p:txBody>
          <a:bodyPr vert="eaVert" wrap="square" rtlCol="0">
            <a:spAutoFit/>
          </a:bodyPr>
          <a:lstStyle/>
          <a:p>
            <a:pPr algn="ct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手法の周知・共有</a:t>
            </a:r>
            <a:endParaRPr lang="en-US" altLang="ja-JP" sz="1400" b="1" dirty="0">
              <a:latin typeface="Meiryo UI" panose="020B0604030504040204" pitchFamily="50" charset="-128"/>
              <a:ea typeface="Meiryo UI" panose="020B0604030504040204" pitchFamily="50" charset="-128"/>
              <a:cs typeface="メイリオ" panose="020B0604030504040204" pitchFamily="50" charset="-128"/>
            </a:endParaRPr>
          </a:p>
        </p:txBody>
      </p:sp>
      <p:cxnSp>
        <p:nvCxnSpPr>
          <p:cNvPr id="41" name="直線コネクタ 40">
            <a:extLst>
              <a:ext uri="{FF2B5EF4-FFF2-40B4-BE49-F238E27FC236}">
                <a16:creationId xmlns:a16="http://schemas.microsoft.com/office/drawing/2014/main" id="{1523B81D-D402-403C-9D24-82BB05DEEF97}"/>
              </a:ext>
            </a:extLst>
          </p:cNvPr>
          <p:cNvCxnSpPr/>
          <p:nvPr/>
        </p:nvCxnSpPr>
        <p:spPr bwMode="auto">
          <a:xfrm>
            <a:off x="673835" y="2105109"/>
            <a:ext cx="0" cy="1576453"/>
          </a:xfrm>
          <a:prstGeom prst="line">
            <a:avLst/>
          </a:prstGeom>
          <a:solidFill>
            <a:schemeClr val="bg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テキスト ボックス 41">
            <a:extLst>
              <a:ext uri="{FF2B5EF4-FFF2-40B4-BE49-F238E27FC236}">
                <a16:creationId xmlns:a16="http://schemas.microsoft.com/office/drawing/2014/main" id="{73CC0E5D-4379-44AB-9689-70D318AFCD76}"/>
              </a:ext>
            </a:extLst>
          </p:cNvPr>
          <p:cNvSpPr txBox="1"/>
          <p:nvPr/>
        </p:nvSpPr>
        <p:spPr>
          <a:xfrm>
            <a:off x="665167" y="2182610"/>
            <a:ext cx="1260228" cy="307777"/>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地域／事業所</a:t>
            </a:r>
            <a:endParaRPr lang="en-US" altLang="ja-JP" sz="14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43" name="四角形: 角を丸くする 27">
            <a:extLst>
              <a:ext uri="{FF2B5EF4-FFF2-40B4-BE49-F238E27FC236}">
                <a16:creationId xmlns:a16="http://schemas.microsoft.com/office/drawing/2014/main" id="{BB1522D3-DDAE-4DEB-B846-C9AD9E3B699F}"/>
              </a:ext>
            </a:extLst>
          </p:cNvPr>
          <p:cNvSpPr/>
          <p:nvPr/>
        </p:nvSpPr>
        <p:spPr>
          <a:xfrm>
            <a:off x="766623" y="2497995"/>
            <a:ext cx="1039732" cy="1127570"/>
          </a:xfrm>
          <a:prstGeom prst="roundRect">
            <a:avLst>
              <a:gd name="adj" fmla="val 11053"/>
            </a:avLst>
          </a:prstGeom>
          <a:solidFill>
            <a:schemeClr val="bg1"/>
          </a:solidFill>
          <a:ln w="9525">
            <a:solidFill>
              <a:srgbClr val="00B05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地域関係者への本手法の周知</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参加者募集</a:t>
            </a:r>
            <a:endParaRPr lang="en-US" altLang="ja-JP" sz="1200" dirty="0">
              <a:latin typeface="Meiryo UI" panose="020B0604030504040204" pitchFamily="50" charset="-128"/>
              <a:ea typeface="Meiryo UI" panose="020B0604030504040204" pitchFamily="50" charset="-128"/>
            </a:endParaRPr>
          </a:p>
        </p:txBody>
      </p:sp>
      <p:sp>
        <p:nvSpPr>
          <p:cNvPr id="44" name="角丸四角形 40">
            <a:extLst>
              <a:ext uri="{FF2B5EF4-FFF2-40B4-BE49-F238E27FC236}">
                <a16:creationId xmlns:a16="http://schemas.microsoft.com/office/drawing/2014/main" id="{B787E073-D20E-4834-B38D-1F4E56A0D078}"/>
              </a:ext>
            </a:extLst>
          </p:cNvPr>
          <p:cNvSpPr/>
          <p:nvPr/>
        </p:nvSpPr>
        <p:spPr>
          <a:xfrm>
            <a:off x="241869" y="4025938"/>
            <a:ext cx="9535179" cy="2232000"/>
          </a:xfrm>
          <a:prstGeom prst="roundRect">
            <a:avLst>
              <a:gd name="adj" fmla="val 5998"/>
            </a:avLst>
          </a:prstGeom>
          <a:solidFill>
            <a:srgbClr val="FDD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角丸四角形 41">
            <a:extLst>
              <a:ext uri="{FF2B5EF4-FFF2-40B4-BE49-F238E27FC236}">
                <a16:creationId xmlns:a16="http://schemas.microsoft.com/office/drawing/2014/main" id="{9310E08E-807B-4CD5-9597-7BBE401ADB34}"/>
              </a:ext>
            </a:extLst>
          </p:cNvPr>
          <p:cNvSpPr/>
          <p:nvPr/>
        </p:nvSpPr>
        <p:spPr>
          <a:xfrm>
            <a:off x="1951737" y="1775500"/>
            <a:ext cx="7825311" cy="2232000"/>
          </a:xfrm>
          <a:prstGeom prst="roundRect">
            <a:avLst>
              <a:gd name="adj" fmla="val 5145"/>
            </a:avLst>
          </a:prstGeom>
          <a:solidFill>
            <a:srgbClr val="BD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97EE3D8D-D2AD-4922-BDCF-CCEBA54445C1}"/>
              </a:ext>
            </a:extLst>
          </p:cNvPr>
          <p:cNvSpPr txBox="1"/>
          <p:nvPr/>
        </p:nvSpPr>
        <p:spPr>
          <a:xfrm>
            <a:off x="1953204" y="2076288"/>
            <a:ext cx="400110" cy="1630424"/>
          </a:xfrm>
          <a:prstGeom prst="rect">
            <a:avLst/>
          </a:prstGeom>
          <a:noFill/>
        </p:spPr>
        <p:txBody>
          <a:bodyPr vert="eaVert" wrap="square" rtlCol="0">
            <a:spAutoFit/>
          </a:bodyPr>
          <a:lstStyle/>
          <a:p>
            <a:pPr algn="ct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実践</a:t>
            </a:r>
            <a:endParaRPr lang="en-US" altLang="ja-JP" sz="14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47" name="テキスト ボックス 46">
            <a:extLst>
              <a:ext uri="{FF2B5EF4-FFF2-40B4-BE49-F238E27FC236}">
                <a16:creationId xmlns:a16="http://schemas.microsoft.com/office/drawing/2014/main" id="{379EB995-6EE3-47E8-BEA5-964CB9EE4363}"/>
              </a:ext>
            </a:extLst>
          </p:cNvPr>
          <p:cNvSpPr txBox="1"/>
          <p:nvPr/>
        </p:nvSpPr>
        <p:spPr>
          <a:xfrm>
            <a:off x="231995" y="4521508"/>
            <a:ext cx="430887" cy="1219405"/>
          </a:xfrm>
          <a:prstGeom prst="rect">
            <a:avLst/>
          </a:prstGeom>
          <a:noFill/>
        </p:spPr>
        <p:txBody>
          <a:bodyPr vert="eaVert" wrap="square" rtlCol="0">
            <a:spAutoFit/>
          </a:bodyPr>
          <a:lstStyle/>
          <a:p>
            <a:pPr algn="ctr"/>
            <a:r>
              <a:rPr lang="ja-JP" altLang="en-US" sz="1600" b="1" dirty="0">
                <a:latin typeface="Meiryo UI" panose="020B0604030504040204" pitchFamily="50" charset="-128"/>
                <a:ea typeface="Meiryo UI" panose="020B0604030504040204" pitchFamily="50" charset="-128"/>
                <a:cs typeface="メイリオ" panose="020B0604030504040204" pitchFamily="50" charset="-128"/>
              </a:rPr>
              <a:t>座学</a:t>
            </a:r>
            <a:endParaRPr lang="en-US" altLang="ja-JP" sz="16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48" name="四角形: 角を丸くする 7">
            <a:extLst>
              <a:ext uri="{FF2B5EF4-FFF2-40B4-BE49-F238E27FC236}">
                <a16:creationId xmlns:a16="http://schemas.microsoft.com/office/drawing/2014/main" id="{CE578CB5-81F1-4146-A9C9-834707D3B266}"/>
              </a:ext>
            </a:extLst>
          </p:cNvPr>
          <p:cNvSpPr/>
          <p:nvPr/>
        </p:nvSpPr>
        <p:spPr>
          <a:xfrm>
            <a:off x="817688" y="4523890"/>
            <a:ext cx="921345" cy="999740"/>
          </a:xfrm>
          <a:prstGeom prst="roundRect">
            <a:avLst>
              <a:gd name="adj" fmla="val 11053"/>
            </a:avLst>
          </a:prstGeom>
          <a:solidFill>
            <a:schemeClr val="bg1"/>
          </a:solidFill>
          <a:ln w="9525">
            <a:solidFill>
              <a:srgbClr val="C0000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t"/>
          <a:lstStyle/>
          <a:p>
            <a:pPr>
              <a:spcAft>
                <a:spcPts val="300"/>
              </a:spcAft>
            </a:pP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事前</a:t>
            </a: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動画視聴</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参加者ガイド読み込み</a:t>
            </a:r>
            <a:endParaRPr lang="en-US" altLang="ja-JP" sz="1200" dirty="0">
              <a:latin typeface="Meiryo UI" panose="020B0604030504040204" pitchFamily="50" charset="-128"/>
              <a:ea typeface="Meiryo UI" panose="020B0604030504040204" pitchFamily="50" charset="-128"/>
            </a:endParaRPr>
          </a:p>
        </p:txBody>
      </p:sp>
      <p:sp>
        <p:nvSpPr>
          <p:cNvPr id="49" name="四角形: 角を丸くする 12">
            <a:extLst>
              <a:ext uri="{FF2B5EF4-FFF2-40B4-BE49-F238E27FC236}">
                <a16:creationId xmlns:a16="http://schemas.microsoft.com/office/drawing/2014/main" id="{23B772A2-357B-49A0-865C-1464F726D738}"/>
              </a:ext>
            </a:extLst>
          </p:cNvPr>
          <p:cNvSpPr/>
          <p:nvPr/>
        </p:nvSpPr>
        <p:spPr>
          <a:xfrm>
            <a:off x="3191065" y="1856295"/>
            <a:ext cx="6273029" cy="676765"/>
          </a:xfrm>
          <a:prstGeom prst="roundRect">
            <a:avLst>
              <a:gd name="adj" fmla="val 11053"/>
            </a:avLst>
          </a:prstGeom>
          <a:solidFill>
            <a:schemeClr val="bg1"/>
          </a:solidFill>
          <a:ln w="9525">
            <a:solidFill>
              <a:srgbClr val="00B05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r>
              <a:rPr lang="ja-JP" altLang="en-US" sz="1200" dirty="0">
                <a:latin typeface="Meiryo UI" panose="020B0604030504040204" pitchFamily="50" charset="-128"/>
                <a:ea typeface="Meiryo UI" panose="020B0604030504040204" pitchFamily="50" charset="-128"/>
                <a:cs typeface="メイリオ" panose="020B0604030504040204" pitchFamily="50" charset="-128"/>
              </a:rPr>
              <a:t>参加者のフォローアップ及び地域全体での活用推進</a:t>
            </a:r>
            <a:endParaRPr lang="en-US" altLang="ja-JP" sz="12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200" dirty="0">
                <a:latin typeface="Meiryo UI" panose="020B0604030504040204" pitchFamily="50" charset="-128"/>
                <a:ea typeface="Meiryo UI" panose="020B0604030504040204" pitchFamily="50" charset="-128"/>
                <a:cs typeface="メイリオ" panose="020B0604030504040204" pitchFamily="50" charset="-128"/>
              </a:rPr>
              <a:t>（手法への理解を深めるための参加者の自主勉強会や、地域の他の職種や自治体との合同勉強会の開催など）</a:t>
            </a:r>
            <a:endParaRPr lang="en-US" altLang="ja-JP" sz="12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50" name="テキスト ボックス 49">
            <a:extLst>
              <a:ext uri="{FF2B5EF4-FFF2-40B4-BE49-F238E27FC236}">
                <a16:creationId xmlns:a16="http://schemas.microsoft.com/office/drawing/2014/main" id="{07D96B7B-5780-4DB2-9C0F-A228257EE3A2}"/>
              </a:ext>
            </a:extLst>
          </p:cNvPr>
          <p:cNvSpPr txBox="1"/>
          <p:nvPr/>
        </p:nvSpPr>
        <p:spPr>
          <a:xfrm>
            <a:off x="2316495" y="3075105"/>
            <a:ext cx="912769" cy="523220"/>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各参加者</a:t>
            </a:r>
            <a:endParaRPr lang="en-US" altLang="ja-JP" sz="1400" b="1" dirty="0">
              <a:latin typeface="Meiryo UI" panose="020B0604030504040204" pitchFamily="50" charset="-128"/>
              <a:ea typeface="Meiryo UI" panose="020B0604030504040204" pitchFamily="50" charset="-128"/>
              <a:cs typeface="メイリオ"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＠現場</a:t>
            </a:r>
            <a:endParaRPr lang="en-US" altLang="ja-JP" sz="14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51" name="四角形: 角を丸くする 15">
            <a:extLst>
              <a:ext uri="{FF2B5EF4-FFF2-40B4-BE49-F238E27FC236}">
                <a16:creationId xmlns:a16="http://schemas.microsoft.com/office/drawing/2014/main" id="{8BC9514E-D932-493C-955B-B364462DF34E}"/>
              </a:ext>
            </a:extLst>
          </p:cNvPr>
          <p:cNvSpPr/>
          <p:nvPr/>
        </p:nvSpPr>
        <p:spPr>
          <a:xfrm>
            <a:off x="7442205" y="4525783"/>
            <a:ext cx="2196000" cy="1476000"/>
          </a:xfrm>
          <a:prstGeom prst="roundRect">
            <a:avLst>
              <a:gd name="adj" fmla="val 11053"/>
            </a:avLst>
          </a:prstGeom>
          <a:solidFill>
            <a:schemeClr val="bg1"/>
          </a:solidFill>
          <a:ln w="9525">
            <a:solidFill>
              <a:srgbClr val="C0000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t"/>
          <a:lstStyle/>
          <a:p>
            <a:pPr>
              <a:spcAft>
                <a:spcPts val="300"/>
              </a:spcAft>
            </a:pP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第</a:t>
            </a: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4</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回</a:t>
            </a: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実践結果と課題の共有</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活用の効果や留意点の振り返り</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事例発表</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取組状況の総括</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今後の実践宣言</a:t>
            </a:r>
          </a:p>
        </p:txBody>
      </p:sp>
      <p:sp>
        <p:nvSpPr>
          <p:cNvPr id="52" name="四角形: 角を丸くする 6">
            <a:extLst>
              <a:ext uri="{FF2B5EF4-FFF2-40B4-BE49-F238E27FC236}">
                <a16:creationId xmlns:a16="http://schemas.microsoft.com/office/drawing/2014/main" id="{D28B1FE8-1C90-4DE1-9EB5-4235EF936B1F}"/>
              </a:ext>
            </a:extLst>
          </p:cNvPr>
          <p:cNvSpPr/>
          <p:nvPr/>
        </p:nvSpPr>
        <p:spPr>
          <a:xfrm>
            <a:off x="2037952" y="4521508"/>
            <a:ext cx="1692000" cy="1476000"/>
          </a:xfrm>
          <a:prstGeom prst="roundRect">
            <a:avLst>
              <a:gd name="adj" fmla="val 11053"/>
            </a:avLst>
          </a:prstGeom>
          <a:solidFill>
            <a:schemeClr val="bg1"/>
          </a:solidFill>
          <a:ln w="9525">
            <a:solidFill>
              <a:srgbClr val="C0000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t"/>
          <a:lstStyle/>
          <a:p>
            <a:pPr>
              <a:spcAft>
                <a:spcPts val="300"/>
              </a:spcAft>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第</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回</a:t>
            </a:r>
            <a:r>
              <a:rPr lang="en-US" altLang="ja-JP" sz="1200" dirty="0">
                <a:latin typeface="Meiryo UI" panose="020B0604030504040204" pitchFamily="50" charset="-128"/>
                <a:ea typeface="Meiryo UI" panose="020B0604030504040204" pitchFamily="50" charset="-128"/>
              </a:rPr>
              <a:t>】</a:t>
            </a: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手法のねらいと概要の確認</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基本ケアの内容と捉え方の確認</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研修の進め方の確認</a:t>
            </a:r>
          </a:p>
        </p:txBody>
      </p:sp>
      <p:sp>
        <p:nvSpPr>
          <p:cNvPr id="53" name="四角形: 角を丸くする 8">
            <a:extLst>
              <a:ext uri="{FF2B5EF4-FFF2-40B4-BE49-F238E27FC236}">
                <a16:creationId xmlns:a16="http://schemas.microsoft.com/office/drawing/2014/main" id="{59632C3D-0A45-4909-A2D3-BB815D1AFB6C}"/>
              </a:ext>
            </a:extLst>
          </p:cNvPr>
          <p:cNvSpPr/>
          <p:nvPr/>
        </p:nvSpPr>
        <p:spPr>
          <a:xfrm>
            <a:off x="3839370" y="4524460"/>
            <a:ext cx="1692000" cy="1476000"/>
          </a:xfrm>
          <a:prstGeom prst="roundRect">
            <a:avLst>
              <a:gd name="adj" fmla="val 11053"/>
            </a:avLst>
          </a:prstGeom>
          <a:solidFill>
            <a:schemeClr val="bg1"/>
          </a:solidFill>
          <a:ln w="57150">
            <a:solidFill>
              <a:srgbClr val="FF000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t"/>
          <a:lstStyle/>
          <a:p>
            <a:pPr>
              <a:spcAft>
                <a:spcPts val="300"/>
              </a:spcAft>
            </a:pPr>
            <a:r>
              <a:rPr lang="en-US" altLang="ja-JP" sz="1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1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第</a:t>
            </a:r>
            <a:r>
              <a:rPr lang="en-US" altLang="ja-JP" sz="1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2</a:t>
            </a:r>
            <a:r>
              <a:rPr lang="ja-JP" altLang="en-US" sz="1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回</a:t>
            </a:r>
            <a:r>
              <a:rPr lang="en-US" altLang="ja-JP" sz="1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a:t>
            </a: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事例の概要紹介</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実践結果と課題の共有</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他参加者からの具体的な実践方法の助言</a:t>
            </a:r>
            <a:endParaRPr lang="en-US" altLang="ja-JP" sz="1200" dirty="0">
              <a:latin typeface="Meiryo UI" panose="020B0604030504040204" pitchFamily="50" charset="-128"/>
              <a:ea typeface="Meiryo UI" panose="020B0604030504040204" pitchFamily="50" charset="-128"/>
            </a:endParaRPr>
          </a:p>
        </p:txBody>
      </p:sp>
      <p:sp>
        <p:nvSpPr>
          <p:cNvPr id="54" name="四角形: 角を丸くする 16">
            <a:extLst>
              <a:ext uri="{FF2B5EF4-FFF2-40B4-BE49-F238E27FC236}">
                <a16:creationId xmlns:a16="http://schemas.microsoft.com/office/drawing/2014/main" id="{DAB73EE3-5BDC-4E41-8DCE-F1E7E16FDFDC}"/>
              </a:ext>
            </a:extLst>
          </p:cNvPr>
          <p:cNvSpPr/>
          <p:nvPr/>
        </p:nvSpPr>
        <p:spPr>
          <a:xfrm>
            <a:off x="5640788" y="4524460"/>
            <a:ext cx="1692000" cy="1476000"/>
          </a:xfrm>
          <a:prstGeom prst="roundRect">
            <a:avLst>
              <a:gd name="adj" fmla="val 11053"/>
            </a:avLst>
          </a:prstGeom>
          <a:solidFill>
            <a:schemeClr val="bg1"/>
          </a:solidFill>
          <a:ln w="9525">
            <a:solidFill>
              <a:srgbClr val="C0000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t"/>
          <a:lstStyle/>
          <a:p>
            <a:pPr>
              <a:spcAft>
                <a:spcPts val="300"/>
              </a:spcAft>
            </a:pP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第</a:t>
            </a: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3</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回</a:t>
            </a: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実践結果と課題の共有</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他参加者からの具体的な実践方法の助言</a:t>
            </a:r>
            <a:endParaRPr lang="en-US" altLang="ja-JP" sz="1200" dirty="0">
              <a:latin typeface="Meiryo UI" panose="020B0604030504040204" pitchFamily="50" charset="-128"/>
              <a:ea typeface="Meiryo UI" panose="020B0604030504040204" pitchFamily="50" charset="-128"/>
            </a:endParaRPr>
          </a:p>
        </p:txBody>
      </p:sp>
      <p:cxnSp>
        <p:nvCxnSpPr>
          <p:cNvPr id="55" name="直線コネクタ 54">
            <a:extLst>
              <a:ext uri="{FF2B5EF4-FFF2-40B4-BE49-F238E27FC236}">
                <a16:creationId xmlns:a16="http://schemas.microsoft.com/office/drawing/2014/main" id="{9E05A03D-617A-4296-943A-ECD54179D0E7}"/>
              </a:ext>
            </a:extLst>
          </p:cNvPr>
          <p:cNvCxnSpPr/>
          <p:nvPr/>
        </p:nvCxnSpPr>
        <p:spPr bwMode="auto">
          <a:xfrm>
            <a:off x="2343761" y="2076288"/>
            <a:ext cx="0" cy="1630425"/>
          </a:xfrm>
          <a:prstGeom prst="line">
            <a:avLst/>
          </a:prstGeom>
          <a:solidFill>
            <a:schemeClr val="bg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直線コネクタ 55">
            <a:extLst>
              <a:ext uri="{FF2B5EF4-FFF2-40B4-BE49-F238E27FC236}">
                <a16:creationId xmlns:a16="http://schemas.microsoft.com/office/drawing/2014/main" id="{B58EF70B-AB13-44F1-BC4D-3E80D07B8FA6}"/>
              </a:ext>
            </a:extLst>
          </p:cNvPr>
          <p:cNvCxnSpPr/>
          <p:nvPr/>
        </p:nvCxnSpPr>
        <p:spPr bwMode="auto">
          <a:xfrm>
            <a:off x="673835" y="4413844"/>
            <a:ext cx="0" cy="1434733"/>
          </a:xfrm>
          <a:prstGeom prst="line">
            <a:avLst/>
          </a:prstGeom>
          <a:solidFill>
            <a:schemeClr val="bg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テキスト ボックス 56">
            <a:extLst>
              <a:ext uri="{FF2B5EF4-FFF2-40B4-BE49-F238E27FC236}">
                <a16:creationId xmlns:a16="http://schemas.microsoft.com/office/drawing/2014/main" id="{4A05F547-3310-4FEC-96FC-7E3610DA007C}"/>
              </a:ext>
            </a:extLst>
          </p:cNvPr>
          <p:cNvSpPr txBox="1"/>
          <p:nvPr/>
        </p:nvSpPr>
        <p:spPr>
          <a:xfrm>
            <a:off x="559494" y="4171358"/>
            <a:ext cx="1401855" cy="307777"/>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各参加者</a:t>
            </a:r>
            <a:endParaRPr lang="en-US" altLang="ja-JP" sz="14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58" name="矢印: 右 25">
            <a:extLst>
              <a:ext uri="{FF2B5EF4-FFF2-40B4-BE49-F238E27FC236}">
                <a16:creationId xmlns:a16="http://schemas.microsoft.com/office/drawing/2014/main" id="{A66B65A5-4822-42C1-A0C3-97ECD66FA218}"/>
              </a:ext>
            </a:extLst>
          </p:cNvPr>
          <p:cNvSpPr/>
          <p:nvPr/>
        </p:nvSpPr>
        <p:spPr bwMode="auto">
          <a:xfrm>
            <a:off x="1782250" y="4889384"/>
            <a:ext cx="230069" cy="257942"/>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59" name="四角形: 角を丸くする 29">
            <a:extLst>
              <a:ext uri="{FF2B5EF4-FFF2-40B4-BE49-F238E27FC236}">
                <a16:creationId xmlns:a16="http://schemas.microsoft.com/office/drawing/2014/main" id="{25A1C988-5CAE-424F-B941-C2E230937AA9}"/>
              </a:ext>
            </a:extLst>
          </p:cNvPr>
          <p:cNvSpPr/>
          <p:nvPr/>
        </p:nvSpPr>
        <p:spPr>
          <a:xfrm>
            <a:off x="3203550" y="2702324"/>
            <a:ext cx="1692000" cy="1116000"/>
          </a:xfrm>
          <a:prstGeom prst="roundRect">
            <a:avLst>
              <a:gd name="adj" fmla="val 11053"/>
            </a:avLst>
          </a:prstGeom>
          <a:solidFill>
            <a:schemeClr val="bg1"/>
          </a:solidFill>
          <a:ln w="9525">
            <a:solidFill>
              <a:srgbClr val="0070C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事例の選定と自己点検</a:t>
            </a:r>
            <a:endParaRPr lang="en-US" altLang="ja-JP" sz="1200" dirty="0">
              <a:latin typeface="Meiryo UI" panose="020B0604030504040204" pitchFamily="50" charset="-128"/>
              <a:ea typeface="Meiryo UI" panose="020B0604030504040204" pitchFamily="50" charset="-128"/>
              <a:cs typeface="メイリオ" panose="020B0604030504040204" pitchFamily="50" charset="-128"/>
            </a:endParaRP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モニタリング</a:t>
            </a: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追加情報収集</a:t>
            </a: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ケアプラン、支援内容の見直し</a:t>
            </a:r>
          </a:p>
        </p:txBody>
      </p:sp>
      <p:sp>
        <p:nvSpPr>
          <p:cNvPr id="60" name="四角形: 角を丸くする 30">
            <a:extLst>
              <a:ext uri="{FF2B5EF4-FFF2-40B4-BE49-F238E27FC236}">
                <a16:creationId xmlns:a16="http://schemas.microsoft.com/office/drawing/2014/main" id="{96B38D9D-703E-4B93-BF35-4EECFC35EBB2}"/>
              </a:ext>
            </a:extLst>
          </p:cNvPr>
          <p:cNvSpPr/>
          <p:nvPr/>
        </p:nvSpPr>
        <p:spPr>
          <a:xfrm>
            <a:off x="5143922" y="2715942"/>
            <a:ext cx="1224000" cy="1116000"/>
          </a:xfrm>
          <a:prstGeom prst="roundRect">
            <a:avLst>
              <a:gd name="adj" fmla="val 11053"/>
            </a:avLst>
          </a:prstGeom>
          <a:solidFill>
            <a:schemeClr val="bg1"/>
          </a:solidFill>
          <a:ln w="9525">
            <a:solidFill>
              <a:srgbClr val="0070C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モニタリング</a:t>
            </a: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追加情報収集</a:t>
            </a: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ケアプラン、支援内容の見直し</a:t>
            </a:r>
          </a:p>
        </p:txBody>
      </p:sp>
      <p:sp>
        <p:nvSpPr>
          <p:cNvPr id="61" name="四角形: 角を丸くする 31">
            <a:extLst>
              <a:ext uri="{FF2B5EF4-FFF2-40B4-BE49-F238E27FC236}">
                <a16:creationId xmlns:a16="http://schemas.microsoft.com/office/drawing/2014/main" id="{6882EEF1-6DD4-4C39-9AED-C3238D897E6D}"/>
              </a:ext>
            </a:extLst>
          </p:cNvPr>
          <p:cNvSpPr/>
          <p:nvPr/>
        </p:nvSpPr>
        <p:spPr>
          <a:xfrm>
            <a:off x="6816769" y="2721295"/>
            <a:ext cx="1224000" cy="1080000"/>
          </a:xfrm>
          <a:prstGeom prst="roundRect">
            <a:avLst>
              <a:gd name="adj" fmla="val 11053"/>
            </a:avLst>
          </a:prstGeom>
          <a:solidFill>
            <a:schemeClr val="bg1"/>
          </a:solidFill>
          <a:ln w="9525">
            <a:solidFill>
              <a:srgbClr val="0070C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モニタリング</a:t>
            </a: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追加情報収集</a:t>
            </a: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ケアプラン、支援内容の見直し</a:t>
            </a:r>
          </a:p>
        </p:txBody>
      </p:sp>
      <p:sp>
        <p:nvSpPr>
          <p:cNvPr id="62" name="矢印: 右 32">
            <a:extLst>
              <a:ext uri="{FF2B5EF4-FFF2-40B4-BE49-F238E27FC236}">
                <a16:creationId xmlns:a16="http://schemas.microsoft.com/office/drawing/2014/main" id="{050EC7F9-BFE6-49E9-9637-ED73A1700BA9}"/>
              </a:ext>
            </a:extLst>
          </p:cNvPr>
          <p:cNvSpPr/>
          <p:nvPr/>
        </p:nvSpPr>
        <p:spPr bwMode="auto">
          <a:xfrm rot="5400000" flipV="1">
            <a:off x="1023856" y="3802619"/>
            <a:ext cx="525267" cy="283157"/>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63" name="テキスト ボックス 62">
            <a:extLst>
              <a:ext uri="{FF2B5EF4-FFF2-40B4-BE49-F238E27FC236}">
                <a16:creationId xmlns:a16="http://schemas.microsoft.com/office/drawing/2014/main" id="{1B9C5602-E1A4-480D-AC4D-AF7BBAE72A50}"/>
              </a:ext>
            </a:extLst>
          </p:cNvPr>
          <p:cNvSpPr txBox="1"/>
          <p:nvPr/>
        </p:nvSpPr>
        <p:spPr>
          <a:xfrm>
            <a:off x="2275481" y="2154324"/>
            <a:ext cx="994797" cy="523220"/>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地域／</a:t>
            </a:r>
            <a:br>
              <a:rPr lang="en-US" altLang="ja-JP" sz="1400" b="1" dirty="0">
                <a:latin typeface="Meiryo UI" panose="020B0604030504040204" pitchFamily="50" charset="-128"/>
                <a:ea typeface="Meiryo UI" panose="020B0604030504040204" pitchFamily="50" charset="-128"/>
                <a:cs typeface="メイリオ" panose="020B0604030504040204" pitchFamily="50" charset="-128"/>
              </a:rPr>
            </a:b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事業所</a:t>
            </a:r>
            <a:endParaRPr lang="en-US" altLang="ja-JP" sz="14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64" name="矢印: 右 9">
            <a:extLst>
              <a:ext uri="{FF2B5EF4-FFF2-40B4-BE49-F238E27FC236}">
                <a16:creationId xmlns:a16="http://schemas.microsoft.com/office/drawing/2014/main" id="{7E97EFC3-A547-400F-AC14-D794C9647294}"/>
              </a:ext>
            </a:extLst>
          </p:cNvPr>
          <p:cNvSpPr/>
          <p:nvPr/>
        </p:nvSpPr>
        <p:spPr bwMode="auto">
          <a:xfrm rot="17771140">
            <a:off x="3167299" y="4038639"/>
            <a:ext cx="680703" cy="257942"/>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65" name="矢印: 右 10">
            <a:extLst>
              <a:ext uri="{FF2B5EF4-FFF2-40B4-BE49-F238E27FC236}">
                <a16:creationId xmlns:a16="http://schemas.microsoft.com/office/drawing/2014/main" id="{717B573E-2BC8-4BB3-B576-10AD43171E68}"/>
              </a:ext>
            </a:extLst>
          </p:cNvPr>
          <p:cNvSpPr/>
          <p:nvPr/>
        </p:nvSpPr>
        <p:spPr bwMode="auto">
          <a:xfrm rot="3716705" flipV="1">
            <a:off x="3788434" y="4044748"/>
            <a:ext cx="687554" cy="283157"/>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66" name="矢印: 右 11">
            <a:extLst>
              <a:ext uri="{FF2B5EF4-FFF2-40B4-BE49-F238E27FC236}">
                <a16:creationId xmlns:a16="http://schemas.microsoft.com/office/drawing/2014/main" id="{7DB7555F-2D86-4462-8DDA-DB0139F9F870}"/>
              </a:ext>
            </a:extLst>
          </p:cNvPr>
          <p:cNvSpPr/>
          <p:nvPr/>
        </p:nvSpPr>
        <p:spPr bwMode="auto">
          <a:xfrm rot="17771140">
            <a:off x="5056240" y="4038639"/>
            <a:ext cx="680703" cy="257942"/>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67" name="矢印: 右 17">
            <a:extLst>
              <a:ext uri="{FF2B5EF4-FFF2-40B4-BE49-F238E27FC236}">
                <a16:creationId xmlns:a16="http://schemas.microsoft.com/office/drawing/2014/main" id="{F807047D-0E4E-453E-9478-EDF2F732978E}"/>
              </a:ext>
            </a:extLst>
          </p:cNvPr>
          <p:cNvSpPr/>
          <p:nvPr/>
        </p:nvSpPr>
        <p:spPr bwMode="auto">
          <a:xfrm rot="17771140">
            <a:off x="6713972" y="4038639"/>
            <a:ext cx="680703" cy="257942"/>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68" name="矢印: 右 18">
            <a:extLst>
              <a:ext uri="{FF2B5EF4-FFF2-40B4-BE49-F238E27FC236}">
                <a16:creationId xmlns:a16="http://schemas.microsoft.com/office/drawing/2014/main" id="{A8FFA9BF-3C13-49DE-9E9B-D1DF90B13098}"/>
              </a:ext>
            </a:extLst>
          </p:cNvPr>
          <p:cNvSpPr/>
          <p:nvPr/>
        </p:nvSpPr>
        <p:spPr bwMode="auto">
          <a:xfrm rot="3716705" flipV="1">
            <a:off x="7335107" y="4044748"/>
            <a:ext cx="687554" cy="283157"/>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69" name="矢印: 右 21">
            <a:extLst>
              <a:ext uri="{FF2B5EF4-FFF2-40B4-BE49-F238E27FC236}">
                <a16:creationId xmlns:a16="http://schemas.microsoft.com/office/drawing/2014/main" id="{AB162EA7-0E00-464D-AE7B-2D019B05FE7F}"/>
              </a:ext>
            </a:extLst>
          </p:cNvPr>
          <p:cNvSpPr/>
          <p:nvPr/>
        </p:nvSpPr>
        <p:spPr bwMode="auto">
          <a:xfrm rot="3716705" flipV="1">
            <a:off x="5677375" y="4044748"/>
            <a:ext cx="687554" cy="283157"/>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70" name="矢印: 右 33">
            <a:extLst>
              <a:ext uri="{FF2B5EF4-FFF2-40B4-BE49-F238E27FC236}">
                <a16:creationId xmlns:a16="http://schemas.microsoft.com/office/drawing/2014/main" id="{21A186E5-BF13-40DF-950A-A482CAEAD177}"/>
              </a:ext>
            </a:extLst>
          </p:cNvPr>
          <p:cNvSpPr/>
          <p:nvPr/>
        </p:nvSpPr>
        <p:spPr bwMode="auto">
          <a:xfrm>
            <a:off x="8638276" y="2692994"/>
            <a:ext cx="1089182" cy="1203084"/>
          </a:xfrm>
          <a:prstGeom prst="rightArrow">
            <a:avLst>
              <a:gd name="adj1" fmla="val 75237"/>
              <a:gd name="adj2" fmla="val 27598"/>
            </a:avLst>
          </a:prstGeom>
          <a:solidFill>
            <a:schemeClr val="bg1"/>
          </a:solidFill>
          <a:ln w="9525" cap="flat" cmpd="sng" algn="ctr">
            <a:solidFill>
              <a:srgbClr val="0070C0"/>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sz="1200" dirty="0">
                <a:latin typeface="Meiryo UI" panose="020B0604030504040204" pitchFamily="50" charset="-128"/>
                <a:ea typeface="Meiryo UI" panose="020B0604030504040204" pitchFamily="50" charset="-128"/>
              </a:rPr>
              <a:t>「修了後の</a:t>
            </a:r>
            <a:endParaRPr lang="en-US" altLang="ja-JP" sz="1200" dirty="0">
              <a:latin typeface="Meiryo UI" panose="020B0604030504040204" pitchFamily="50" charset="-128"/>
              <a:ea typeface="Meiryo UI" panose="020B0604030504040204"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lang="ja-JP" altLang="en-US" sz="1200" dirty="0">
                <a:latin typeface="Meiryo UI" panose="020B0604030504040204" pitchFamily="50" charset="-128"/>
                <a:ea typeface="Meiryo UI" panose="020B0604030504040204" pitchFamily="50" charset="-128"/>
              </a:rPr>
              <a:t>行動プラン」に</a:t>
            </a:r>
            <a:endParaRPr lang="en-US" altLang="ja-JP" sz="1200" dirty="0">
              <a:latin typeface="Meiryo UI" panose="020B0604030504040204" pitchFamily="50" charset="-128"/>
              <a:ea typeface="Meiryo UI" panose="020B0604030504040204"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1200" dirty="0">
                <a:latin typeface="Meiryo UI" panose="020B0604030504040204" pitchFamily="50" charset="-128"/>
                <a:ea typeface="Meiryo UI" panose="020B0604030504040204" pitchFamily="50" charset="-128"/>
              </a:rPr>
              <a:t>基づく実践や</a:t>
            </a:r>
            <a:endParaRPr kumimoji="1" lang="en-US" altLang="ja-JP" sz="1200" dirty="0">
              <a:latin typeface="Meiryo UI" panose="020B0604030504040204" pitchFamily="50" charset="-128"/>
              <a:ea typeface="Meiryo UI" panose="020B0604030504040204"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1200" dirty="0">
                <a:latin typeface="Meiryo UI" panose="020B0604030504040204" pitchFamily="50" charset="-128"/>
                <a:ea typeface="Meiryo UI" panose="020B0604030504040204" pitchFamily="50" charset="-128"/>
              </a:rPr>
              <a:t>普及活動</a:t>
            </a:r>
          </a:p>
        </p:txBody>
      </p:sp>
      <p:sp>
        <p:nvSpPr>
          <p:cNvPr id="71" name="矢印: 右 17">
            <a:extLst>
              <a:ext uri="{FF2B5EF4-FFF2-40B4-BE49-F238E27FC236}">
                <a16:creationId xmlns:a16="http://schemas.microsoft.com/office/drawing/2014/main" id="{E07DED65-F080-4923-9B3D-23F33E6AA6A7}"/>
              </a:ext>
            </a:extLst>
          </p:cNvPr>
          <p:cNvSpPr/>
          <p:nvPr/>
        </p:nvSpPr>
        <p:spPr bwMode="auto">
          <a:xfrm rot="17771140">
            <a:off x="8160460" y="4038639"/>
            <a:ext cx="680703" cy="257942"/>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80641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t>「適切なケアマネジメント手法」のねらいと概要の確認</a:t>
            </a:r>
            <a:endParaRPr kumimoji="1" lang="ja-JP" altLang="en-US" dirty="0"/>
          </a:p>
        </p:txBody>
      </p:sp>
      <p:sp>
        <p:nvSpPr>
          <p:cNvPr id="8" name="コンテンツ プレースホルダー 7"/>
          <p:cNvSpPr>
            <a:spLocks noGrp="1"/>
          </p:cNvSpPr>
          <p:nvPr>
            <p:ph idx="1"/>
          </p:nvPr>
        </p:nvSpPr>
        <p:spPr/>
        <p:txBody>
          <a:bodyPr/>
          <a:lstStyle/>
          <a:p>
            <a:r>
              <a:rPr lang="ja-JP" altLang="en-US" dirty="0"/>
              <a:t>適切なケアマネジメント手法」とは、介護支援専門員の先達たちが培ってきた知見の中で</a:t>
            </a:r>
            <a:r>
              <a:rPr lang="ja-JP" altLang="en-US" b="1" u="sng" dirty="0"/>
              <a:t>共通化できる知見に着目し、体系化</a:t>
            </a:r>
            <a:r>
              <a:rPr lang="ja-JP" altLang="en-US" dirty="0"/>
              <a:t>したものです。</a:t>
            </a:r>
            <a:endParaRPr lang="en-US" altLang="ja-JP" dirty="0"/>
          </a:p>
          <a:p>
            <a:r>
              <a:rPr lang="ja-JP" altLang="en-US" b="1" u="sng" dirty="0"/>
              <a:t>根拠に基づいた「仮説」</a:t>
            </a:r>
            <a:r>
              <a:rPr lang="ja-JP" altLang="en-US" dirty="0"/>
              <a:t>を持ち、その必要性や個別的内容を検証するために</a:t>
            </a:r>
            <a:r>
              <a:rPr lang="ja-JP" altLang="en-US" b="1" u="sng" dirty="0"/>
              <a:t>情報の収集・分析を展開するという考え方</a:t>
            </a:r>
            <a:r>
              <a:rPr lang="ja-JP" altLang="en-US" dirty="0"/>
              <a:t>に基づきまとめられています。</a:t>
            </a:r>
            <a:endParaRPr lang="en-US" altLang="ja-JP" dirty="0"/>
          </a:p>
          <a:p>
            <a:r>
              <a:rPr lang="ja-JP" altLang="en-US" dirty="0"/>
              <a:t>介護支援専門員だけではなく、</a:t>
            </a:r>
            <a:r>
              <a:rPr lang="ja-JP" altLang="en-US" b="1" u="sng" dirty="0"/>
              <a:t>他の職種の方々にも知ってもらい、地域全体で活用</a:t>
            </a:r>
            <a:r>
              <a:rPr lang="ja-JP" altLang="en-US" dirty="0"/>
              <a:t>することを目指しています。</a:t>
            </a:r>
            <a:endParaRPr kumimoji="1" lang="ja-JP" altLang="en-US" dirty="0"/>
          </a:p>
        </p:txBody>
      </p:sp>
      <p:sp>
        <p:nvSpPr>
          <p:cNvPr id="2" name="スライド番号プレースホルダー 1"/>
          <p:cNvSpPr>
            <a:spLocks noGrp="1"/>
          </p:cNvSpPr>
          <p:nvPr>
            <p:ph type="sldNum" sz="quarter" idx="12"/>
          </p:nvPr>
        </p:nvSpPr>
        <p:spPr/>
        <p:txBody>
          <a:bodyPr/>
          <a:lstStyle/>
          <a:p>
            <a:fld id="{9D577B52-2241-471B-AFAB-376A00F66D4B}" type="slidenum">
              <a:rPr kumimoji="1" lang="ja-JP" altLang="en-US" smtClean="0"/>
              <a:t>7</a:t>
            </a:fld>
            <a:endParaRPr kumimoji="1" lang="ja-JP" altLang="en-US"/>
          </a:p>
        </p:txBody>
      </p:sp>
      <p:sp>
        <p:nvSpPr>
          <p:cNvPr id="5" name="テキスト プレースホルダー 4"/>
          <p:cNvSpPr>
            <a:spLocks noGrp="1"/>
          </p:cNvSpPr>
          <p:nvPr>
            <p:ph type="body" sz="quarter" idx="14"/>
          </p:nvPr>
        </p:nvSpPr>
        <p:spPr/>
        <p:txBody>
          <a:bodyPr/>
          <a:lstStyle/>
          <a:p>
            <a:r>
              <a:rPr lang="ja-JP" altLang="en-US" dirty="0"/>
              <a:t>「適切なケアマネジメント手法」とは</a:t>
            </a:r>
            <a:endParaRPr kumimoji="1" lang="ja-JP" altLang="en-US" dirty="0"/>
          </a:p>
        </p:txBody>
      </p:sp>
      <p:pic>
        <p:nvPicPr>
          <p:cNvPr id="9" name="図 8"/>
          <p:cNvPicPr>
            <a:picLocks noChangeAspect="1"/>
          </p:cNvPicPr>
          <p:nvPr/>
        </p:nvPicPr>
        <p:blipFill>
          <a:blip r:embed="rId2"/>
          <a:stretch>
            <a:fillRect/>
          </a:stretch>
        </p:blipFill>
        <p:spPr>
          <a:xfrm>
            <a:off x="769100" y="3591922"/>
            <a:ext cx="2952750" cy="2466975"/>
          </a:xfrm>
          <a:prstGeom prst="rect">
            <a:avLst/>
          </a:prstGeom>
        </p:spPr>
      </p:pic>
      <p:pic>
        <p:nvPicPr>
          <p:cNvPr id="10" name="図 9"/>
          <p:cNvPicPr>
            <a:picLocks noChangeAspect="1"/>
          </p:cNvPicPr>
          <p:nvPr/>
        </p:nvPicPr>
        <p:blipFill rotWithShape="1">
          <a:blip r:embed="rId3"/>
          <a:srcRect l="3481"/>
          <a:stretch/>
        </p:blipFill>
        <p:spPr>
          <a:xfrm>
            <a:off x="3781424" y="3606209"/>
            <a:ext cx="5350625" cy="2438400"/>
          </a:xfrm>
          <a:prstGeom prst="rect">
            <a:avLst/>
          </a:prstGeom>
        </p:spPr>
      </p:pic>
      <p:sp>
        <p:nvSpPr>
          <p:cNvPr id="12" name="正方形/長方形 11"/>
          <p:cNvSpPr/>
          <p:nvPr/>
        </p:nvSpPr>
        <p:spPr>
          <a:xfrm>
            <a:off x="9029700" y="0"/>
            <a:ext cx="880118" cy="342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講義</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285668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本日の</a:t>
            </a:r>
            <a:r>
              <a:rPr lang="ja-JP" altLang="en-US" dirty="0"/>
              <a:t>研修内容</a:t>
            </a:r>
            <a:endParaRPr kumimoji="1" lang="ja-JP" altLang="en-US" dirty="0"/>
          </a:p>
        </p:txBody>
      </p:sp>
      <p:sp>
        <p:nvSpPr>
          <p:cNvPr id="3" name="コンテンツ プレースホルダー 2"/>
          <p:cNvSpPr>
            <a:spLocks noGrp="1"/>
          </p:cNvSpPr>
          <p:nvPr>
            <p:ph idx="1"/>
          </p:nvPr>
        </p:nvSpPr>
        <p:spPr/>
        <p:txBody>
          <a:bodyPr/>
          <a:lstStyle/>
          <a:p>
            <a:r>
              <a:rPr lang="ja-JP" altLang="en-US" dirty="0"/>
              <a:t>事例を用いた実践結果と課題の共有</a:t>
            </a:r>
            <a:br>
              <a:rPr lang="en-US" altLang="ja-JP" dirty="0"/>
            </a:br>
            <a:r>
              <a:rPr lang="ja-JP" altLang="en-US" dirty="0"/>
              <a:t>「現場実践①振り返りシート」を用いて、実践結果（特に課題）の共有をしてください。</a:t>
            </a:r>
            <a:endParaRPr lang="en-US" altLang="ja-JP" dirty="0"/>
          </a:p>
          <a:p>
            <a:endParaRPr kumimoji="1" lang="en-US" altLang="ja-JP" dirty="0"/>
          </a:p>
          <a:p>
            <a:r>
              <a:rPr lang="ja-JP" altLang="en-US" dirty="0"/>
              <a:t>具体的な実践方法の助言</a:t>
            </a:r>
            <a:br>
              <a:rPr lang="en-US" altLang="ja-JP" dirty="0"/>
            </a:br>
            <a:r>
              <a:rPr lang="ja-JP" altLang="en-US" dirty="0"/>
              <a:t>発表者の課題（悩みや難しかったこと）を解決するために、具体的な実践方法について助言しあってください。</a:t>
            </a:r>
            <a:endParaRPr kumimoji="1" lang="ja-JP" altLang="en-US" dirty="0"/>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70</a:t>
            </a:fld>
            <a:endParaRPr kumimoji="1" lang="ja-JP" altLang="en-US" dirty="0"/>
          </a:p>
        </p:txBody>
      </p:sp>
      <p:sp>
        <p:nvSpPr>
          <p:cNvPr id="8" name="テキスト ボックス 7">
            <a:extLst>
              <a:ext uri="{FF2B5EF4-FFF2-40B4-BE49-F238E27FC236}">
                <a16:creationId xmlns:a16="http://schemas.microsoft.com/office/drawing/2014/main" id="{5D3C948F-93D3-414A-B994-3FBCF2667E46}"/>
              </a:ext>
            </a:extLst>
          </p:cNvPr>
          <p:cNvSpPr txBox="1"/>
          <p:nvPr/>
        </p:nvSpPr>
        <p:spPr>
          <a:xfrm>
            <a:off x="375730" y="3909516"/>
            <a:ext cx="8776896" cy="1508105"/>
          </a:xfrm>
          <a:prstGeom prst="rect">
            <a:avLst/>
          </a:prstGeom>
          <a:solidFill>
            <a:srgbClr val="FDD9CE"/>
          </a:solidFill>
          <a:ln w="28575">
            <a:solidFill>
              <a:srgbClr val="F48573"/>
            </a:solidFill>
            <a:prstDash val="solid"/>
          </a:ln>
        </p:spPr>
        <p:txBody>
          <a:bodyPr wrap="square" rtlCol="0">
            <a:spAutoFit/>
          </a:bodyPr>
          <a:lstStyle/>
          <a:p>
            <a:r>
              <a:rPr kumimoji="1" lang="ja-JP" altLang="en-US" u="sng" dirty="0">
                <a:latin typeface="Meiryo UI" panose="020B0604030504040204" pitchFamily="50" charset="-128"/>
                <a:ea typeface="Meiryo UI" panose="020B0604030504040204" pitchFamily="50" charset="-128"/>
                <a:cs typeface="Meiryo UI" panose="020B0604030504040204" pitchFamily="50" charset="-128"/>
              </a:rPr>
              <a:t>本日の目標</a:t>
            </a:r>
            <a:endParaRPr kumimoji="1" lang="en-US" altLang="ja-JP" u="sng" dirty="0">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これまでの実践で気づいた工夫や悩みを共有し、（できるだけ）悩みを解決する工夫のヒント</a:t>
            </a:r>
            <a:br>
              <a:rPr kumimoji="1" lang="en-US" altLang="ja-JP"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を発見する</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　今後</a:t>
            </a:r>
            <a:r>
              <a:rPr kumimoji="1" lang="en-US" altLang="ja-JP" b="1"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ヶ月間</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の実践で取り組みたいこと（モニタリングや追加情報収集など）を明確にする。</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9029700" y="0"/>
            <a:ext cx="880118" cy="342900"/>
          </a:xfrm>
          <a:prstGeom prst="rect">
            <a:avLst/>
          </a:prstGeom>
          <a:solidFill>
            <a:srgbClr val="F23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進め方</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144732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本日のタイムテーブル</a:t>
            </a:r>
          </a:p>
        </p:txBody>
      </p:sp>
      <p:sp>
        <p:nvSpPr>
          <p:cNvPr id="3" name="コンテンツ プレースホルダー 2"/>
          <p:cNvSpPr>
            <a:spLocks noGrp="1"/>
          </p:cNvSpPr>
          <p:nvPr>
            <p:ph idx="1"/>
          </p:nvPr>
        </p:nvSpPr>
        <p:spPr/>
        <p:txBody>
          <a:bodyPr/>
          <a:lstStyle/>
          <a:p>
            <a:r>
              <a:rPr lang="ja-JP" altLang="en-US" dirty="0"/>
              <a:t>以下のような流れで進めていきます。</a:t>
            </a:r>
            <a:endParaRPr kumimoji="1" lang="ja-JP" altLang="en-US" dirty="0"/>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71</a:t>
            </a:fld>
            <a:endParaRPr kumimoji="1" lang="ja-JP" altLang="en-US" dirty="0"/>
          </a:p>
        </p:txBody>
      </p:sp>
      <p:graphicFrame>
        <p:nvGraphicFramePr>
          <p:cNvPr id="6" name="表 5">
            <a:extLst>
              <a:ext uri="{FF2B5EF4-FFF2-40B4-BE49-F238E27FC236}">
                <a16:creationId xmlns:a16="http://schemas.microsoft.com/office/drawing/2014/main" id="{5AF987AE-AB38-41B9-A5D9-C70DD8C87CD6}"/>
              </a:ext>
            </a:extLst>
          </p:cNvPr>
          <p:cNvGraphicFramePr>
            <a:graphicFrameLocks noGrp="1"/>
          </p:cNvGraphicFramePr>
          <p:nvPr>
            <p:extLst>
              <p:ext uri="{D42A27DB-BD31-4B8C-83A1-F6EECF244321}">
                <p14:modId xmlns:p14="http://schemas.microsoft.com/office/powerpoint/2010/main" val="2573844516"/>
              </p:ext>
            </p:extLst>
          </p:nvPr>
        </p:nvGraphicFramePr>
        <p:xfrm>
          <a:off x="1220323" y="2103480"/>
          <a:ext cx="7465354" cy="2232720"/>
        </p:xfrm>
        <a:graphic>
          <a:graphicData uri="http://schemas.openxmlformats.org/drawingml/2006/table">
            <a:tbl>
              <a:tblPr firstRow="1" firstCol="1" bandRow="1">
                <a:tableStyleId>{5940675A-B579-460E-94D1-54222C63F5DA}</a:tableStyleId>
              </a:tblPr>
              <a:tblGrid>
                <a:gridCol w="1203516">
                  <a:extLst>
                    <a:ext uri="{9D8B030D-6E8A-4147-A177-3AD203B41FA5}">
                      <a16:colId xmlns:a16="http://schemas.microsoft.com/office/drawing/2014/main" val="899285681"/>
                    </a:ext>
                  </a:extLst>
                </a:gridCol>
                <a:gridCol w="653518">
                  <a:extLst>
                    <a:ext uri="{9D8B030D-6E8A-4147-A177-3AD203B41FA5}">
                      <a16:colId xmlns:a16="http://schemas.microsoft.com/office/drawing/2014/main" val="2878712025"/>
                    </a:ext>
                  </a:extLst>
                </a:gridCol>
                <a:gridCol w="988453">
                  <a:extLst>
                    <a:ext uri="{9D8B030D-6E8A-4147-A177-3AD203B41FA5}">
                      <a16:colId xmlns:a16="http://schemas.microsoft.com/office/drawing/2014/main" val="1526502607"/>
                    </a:ext>
                  </a:extLst>
                </a:gridCol>
                <a:gridCol w="4619867">
                  <a:extLst>
                    <a:ext uri="{9D8B030D-6E8A-4147-A177-3AD203B41FA5}">
                      <a16:colId xmlns:a16="http://schemas.microsoft.com/office/drawing/2014/main" val="846710453"/>
                    </a:ext>
                  </a:extLst>
                </a:gridCol>
              </a:tblGrid>
              <a:tr h="0">
                <a:tc gridSpan="2">
                  <a:txBody>
                    <a:bodyPr/>
                    <a:lstStyle/>
                    <a:p>
                      <a:pPr algn="ctr"/>
                      <a:r>
                        <a:rPr lang="ja-JP" altLang="en-US" sz="1800" kern="100" dirty="0">
                          <a:effectLst/>
                          <a:latin typeface="Meiryo UI" panose="020B0604030504040204" pitchFamily="50" charset="-128"/>
                          <a:ea typeface="Meiryo UI" panose="020B0604030504040204" pitchFamily="50" charset="-128"/>
                        </a:rPr>
                        <a:t>時間</a:t>
                      </a:r>
                      <a:endParaRPr lang="ja-JP" sz="18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EEBF7"/>
                    </a:solidFill>
                  </a:tcPr>
                </a:tc>
                <a:tc hMerge="1">
                  <a:txBody>
                    <a:bodyPr/>
                    <a:lstStyle/>
                    <a:p>
                      <a:pPr algn="ctr"/>
                      <a:endParaRPr lang="ja-JP" sz="1800" kern="100" dirty="0">
                        <a:effectLst/>
                        <a:latin typeface="Meiryo UI" panose="020B0604030504040204" pitchFamily="50" charset="-128"/>
                        <a:ea typeface="Meiryo UI" panose="020B0604030504040204" pitchFamily="50" charset="-128"/>
                      </a:endParaRPr>
                    </a:p>
                  </a:txBody>
                  <a:tcPr marL="72000" marR="72000" marT="72000" marB="72000" anchor="ctr">
                    <a:solidFill>
                      <a:schemeClr val="bg1">
                        <a:lumMod val="85000"/>
                      </a:schemeClr>
                    </a:solidFill>
                  </a:tcPr>
                </a:tc>
                <a:tc>
                  <a:txBody>
                    <a:bodyPr/>
                    <a:lstStyle/>
                    <a:p>
                      <a:pPr algn="ctr"/>
                      <a:r>
                        <a:rPr lang="ja-JP" sz="1800" kern="100" dirty="0">
                          <a:effectLst/>
                          <a:latin typeface="Meiryo UI" panose="020B0604030504040204" pitchFamily="50" charset="-128"/>
                          <a:ea typeface="Meiryo UI" panose="020B0604030504040204" pitchFamily="50" charset="-128"/>
                        </a:rPr>
                        <a:t>セクション</a:t>
                      </a: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EEBF7"/>
                    </a:solidFill>
                  </a:tcPr>
                </a:tc>
                <a:tc>
                  <a:txBody>
                    <a:bodyPr/>
                    <a:lstStyle/>
                    <a:p>
                      <a:pPr algn="ctr"/>
                      <a:r>
                        <a:rPr lang="ja-JP" sz="1800" kern="100" dirty="0">
                          <a:effectLst/>
                          <a:latin typeface="Meiryo UI" panose="020B0604030504040204" pitchFamily="50" charset="-128"/>
                          <a:ea typeface="Meiryo UI" panose="020B0604030504040204" pitchFamily="50" charset="-128"/>
                        </a:rPr>
                        <a:t>内容</a:t>
                      </a: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EEBF7"/>
                    </a:solidFill>
                  </a:tcPr>
                </a:tc>
                <a:extLst>
                  <a:ext uri="{0D108BD9-81ED-4DB2-BD59-A6C34878D82A}">
                    <a16:rowId xmlns:a16="http://schemas.microsoft.com/office/drawing/2014/main" val="2449040493"/>
                  </a:ext>
                </a:extLst>
              </a:tr>
              <a:tr h="453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ja-JP" sz="18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algn="r"/>
                      <a:r>
                        <a:rPr lang="en-US" altLang="ja-JP" sz="1800" kern="100" dirty="0">
                          <a:effectLst/>
                          <a:latin typeface="Meiryo UI" panose="020B0604030504040204" pitchFamily="50" charset="-128"/>
                          <a:ea typeface="Meiryo UI" panose="020B0604030504040204" pitchFamily="50" charset="-128"/>
                        </a:rPr>
                        <a:t>  5’</a:t>
                      </a:r>
                      <a:endParaRPr lang="ja-JP" sz="18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algn="ctr"/>
                      <a:r>
                        <a:rPr lang="ja-JP" altLang="en-US" sz="1800" kern="100" dirty="0">
                          <a:effectLst/>
                          <a:latin typeface="Meiryo UI" panose="020B0604030504040204" pitchFamily="50" charset="-128"/>
                          <a:ea typeface="Meiryo UI" panose="020B0604030504040204" pitchFamily="50" charset="-128"/>
                        </a:rPr>
                        <a:t>開会</a:t>
                      </a:r>
                      <a:endParaRPr lang="ja-JP" sz="18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algn="just"/>
                      <a:r>
                        <a:rPr lang="ja-JP" altLang="en-US" sz="1800" kern="100" dirty="0">
                          <a:effectLst/>
                          <a:latin typeface="Meiryo UI" panose="020B0604030504040204" pitchFamily="50" charset="-128"/>
                          <a:ea typeface="Meiryo UI" panose="020B0604030504040204" pitchFamily="50" charset="-128"/>
                        </a:rPr>
                        <a:t>進め方の</a:t>
                      </a:r>
                      <a:r>
                        <a:rPr lang="ja-JP" sz="1800" kern="100" dirty="0">
                          <a:effectLst/>
                          <a:latin typeface="Meiryo UI" panose="020B0604030504040204" pitchFamily="50" charset="-128"/>
                          <a:ea typeface="Meiryo UI" panose="020B0604030504040204" pitchFamily="50" charset="-128"/>
                        </a:rPr>
                        <a:t>説明</a:t>
                      </a: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1865176081"/>
                  </a:ext>
                </a:extLst>
              </a:tr>
              <a:tr h="453600">
                <a:tc>
                  <a:txBody>
                    <a:bodyPr/>
                    <a:lstStyle/>
                    <a:p>
                      <a:pPr algn="ctr"/>
                      <a:endParaRPr lang="ja-JP" sz="18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algn="r"/>
                      <a:r>
                        <a:rPr lang="en-US" altLang="ja-JP" sz="1800" kern="100" dirty="0">
                          <a:effectLst/>
                          <a:latin typeface="Meiryo UI" panose="020B0604030504040204" pitchFamily="50" charset="-128"/>
                          <a:ea typeface="Meiryo UI" panose="020B0604030504040204" pitchFamily="50" charset="-128"/>
                        </a:rPr>
                        <a:t>100’</a:t>
                      </a:r>
                      <a:endParaRPr lang="ja-JP" sz="18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algn="ctr"/>
                      <a:r>
                        <a:rPr lang="ja-JP" altLang="en-US" sz="1800" kern="100" dirty="0">
                          <a:effectLst/>
                          <a:latin typeface="Meiryo UI" panose="020B0604030504040204" pitchFamily="50" charset="-128"/>
                          <a:ea typeface="Meiryo UI" panose="020B0604030504040204" pitchFamily="50" charset="-128"/>
                        </a:rPr>
                        <a:t>演習</a:t>
                      </a:r>
                      <a:endParaRPr lang="ja-JP" sz="18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Meiryo UI" panose="020B0604030504040204" pitchFamily="50" charset="-128"/>
                          <a:ea typeface="Meiryo UI" panose="020B0604030504040204" pitchFamily="50" charset="-128"/>
                        </a:rPr>
                        <a:t>現場実践の振り返り　①グループワーク</a:t>
                      </a:r>
                      <a:endParaRPr lang="ja-JP" sz="18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2575808582"/>
                  </a:ext>
                </a:extLst>
              </a:tr>
              <a:tr h="453600">
                <a:tc>
                  <a:txBody>
                    <a:bodyPr/>
                    <a:lstStyle/>
                    <a:p>
                      <a:pPr algn="ctr"/>
                      <a:endParaRPr lang="ja-JP" sz="18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algn="r"/>
                      <a:r>
                        <a:rPr lang="en-US" altLang="ja-JP" sz="1800" kern="100" dirty="0">
                          <a:effectLst/>
                          <a:latin typeface="Meiryo UI" panose="020B0604030504040204" pitchFamily="50" charset="-128"/>
                          <a:ea typeface="Meiryo UI" panose="020B0604030504040204" pitchFamily="50" charset="-128"/>
                        </a:rPr>
                        <a:t>10’</a:t>
                      </a:r>
                      <a:endParaRPr lang="ja-JP" sz="18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algn="ctr"/>
                      <a:r>
                        <a:rPr lang="ja-JP" altLang="en-US" sz="1800" kern="100" dirty="0">
                          <a:effectLst/>
                          <a:latin typeface="Meiryo UI" panose="020B0604030504040204" pitchFamily="50" charset="-128"/>
                          <a:ea typeface="Meiryo UI" panose="020B0604030504040204" pitchFamily="50" charset="-128"/>
                        </a:rPr>
                        <a:t>演習</a:t>
                      </a:r>
                      <a:endParaRPr lang="ja-JP" sz="18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algn="just"/>
                      <a:r>
                        <a:rPr lang="ja-JP" altLang="en-US" sz="1800" kern="100" dirty="0">
                          <a:effectLst/>
                          <a:latin typeface="Meiryo UI" panose="020B0604030504040204" pitchFamily="50" charset="-128"/>
                          <a:ea typeface="Meiryo UI" panose="020B0604030504040204" pitchFamily="50" charset="-128"/>
                        </a:rPr>
                        <a:t>現場実践の振り返り　②全体共有</a:t>
                      </a:r>
                      <a:endParaRPr lang="en-US" altLang="ja-JP" sz="18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204084364"/>
                  </a:ext>
                </a:extLst>
              </a:tr>
              <a:tr h="453600">
                <a:tc>
                  <a:txBody>
                    <a:bodyPr/>
                    <a:lstStyle/>
                    <a:p>
                      <a:pPr algn="ctr"/>
                      <a:endParaRPr lang="ja-JP" sz="18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algn="r"/>
                      <a:r>
                        <a:rPr lang="en-US" altLang="ja-JP" sz="1800" kern="100" dirty="0">
                          <a:effectLst/>
                          <a:latin typeface="Meiryo UI" panose="020B0604030504040204" pitchFamily="50" charset="-128"/>
                          <a:ea typeface="Meiryo UI" panose="020B0604030504040204" pitchFamily="50" charset="-128"/>
                        </a:rPr>
                        <a:t>5’</a:t>
                      </a:r>
                      <a:endParaRPr lang="ja-JP" sz="18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algn="ctr"/>
                      <a:r>
                        <a:rPr lang="ja-JP" altLang="en-US" sz="1800" kern="100" dirty="0">
                          <a:effectLst/>
                          <a:latin typeface="Meiryo UI" panose="020B0604030504040204" pitchFamily="50" charset="-128"/>
                          <a:ea typeface="Meiryo UI" panose="020B0604030504040204" pitchFamily="50" charset="-128"/>
                        </a:rPr>
                        <a:t>閉会</a:t>
                      </a:r>
                      <a:endParaRPr lang="ja-JP" sz="18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algn="just"/>
                      <a:r>
                        <a:rPr lang="ja-JP" altLang="en-US" sz="1800" kern="100" dirty="0">
                          <a:effectLst/>
                          <a:latin typeface="Meiryo UI" panose="020B0604030504040204" pitchFamily="50" charset="-128"/>
                          <a:ea typeface="Meiryo UI" panose="020B0604030504040204" pitchFamily="50" charset="-128"/>
                        </a:rPr>
                        <a:t>本日のまとめと今後の進め方</a:t>
                      </a:r>
                      <a:endParaRPr lang="en-US" altLang="ja-JP" sz="18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2460376921"/>
                  </a:ext>
                </a:extLst>
              </a:tr>
            </a:tbl>
          </a:graphicData>
        </a:graphic>
      </p:graphicFrame>
      <p:sp>
        <p:nvSpPr>
          <p:cNvPr id="7" name="正方形/長方形 6"/>
          <p:cNvSpPr/>
          <p:nvPr/>
        </p:nvSpPr>
        <p:spPr>
          <a:xfrm>
            <a:off x="9029700" y="0"/>
            <a:ext cx="880118" cy="342900"/>
          </a:xfrm>
          <a:prstGeom prst="rect">
            <a:avLst/>
          </a:prstGeom>
          <a:solidFill>
            <a:srgbClr val="F23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進め方</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94499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現場実践の振り返り</a:t>
            </a:r>
            <a:br>
              <a:rPr lang="ja-JP" altLang="en-US" dirty="0"/>
            </a:br>
            <a:r>
              <a:rPr lang="ja-JP" altLang="en-US" dirty="0"/>
              <a:t>①グループワーク</a:t>
            </a:r>
            <a:endParaRPr kumimoji="1" lang="ja-JP" altLang="en-US" dirty="0"/>
          </a:p>
        </p:txBody>
      </p:sp>
    </p:spTree>
    <p:extLst>
      <p:ext uri="{BB962C8B-B14F-4D97-AF65-F5344CB8AC3E}">
        <p14:creationId xmlns:p14="http://schemas.microsoft.com/office/powerpoint/2010/main" val="6021142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現場実践の振り返り①グループワーク</a:t>
            </a:r>
            <a:endParaRPr kumimoji="1" lang="ja-JP" altLang="en-US" dirty="0"/>
          </a:p>
        </p:txBody>
      </p:sp>
      <p:sp>
        <p:nvSpPr>
          <p:cNvPr id="3" name="コンテンツ プレースホルダー 2"/>
          <p:cNvSpPr>
            <a:spLocks noGrp="1"/>
          </p:cNvSpPr>
          <p:nvPr>
            <p:ph idx="1"/>
          </p:nvPr>
        </p:nvSpPr>
        <p:spPr>
          <a:xfrm>
            <a:off x="285749" y="895739"/>
            <a:ext cx="9344025" cy="1301957"/>
          </a:xfrm>
        </p:spPr>
        <p:txBody>
          <a:bodyPr>
            <a:normAutofit lnSpcReduction="10000"/>
          </a:bodyPr>
          <a:lstStyle/>
          <a:p>
            <a:r>
              <a:rPr lang="ja-JP" altLang="en-US" dirty="0"/>
              <a:t>実践結果を共有し、今後の実践方法についてお互いに助言しましょう。</a:t>
            </a:r>
            <a:endParaRPr lang="en-US" altLang="ja-JP" dirty="0"/>
          </a:p>
          <a:p>
            <a:r>
              <a:rPr lang="ja-JP" altLang="en-US" dirty="0"/>
              <a:t>画面共有ができる場合は、</a:t>
            </a:r>
            <a:endParaRPr lang="en-US" altLang="ja-JP" dirty="0"/>
          </a:p>
          <a:p>
            <a:pPr marL="0" indent="0">
              <a:spcBef>
                <a:spcPts val="0"/>
              </a:spcBef>
              <a:buNone/>
            </a:pPr>
            <a:r>
              <a:rPr lang="ja-JP" altLang="en-US" dirty="0"/>
              <a:t>   「現場実践①振り返りシート」を投影しながら話しましょう。</a:t>
            </a:r>
            <a:endParaRPr lang="en-US" altLang="ja-JP" dirty="0"/>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73</a:t>
            </a:fld>
            <a:endParaRPr kumimoji="1" lang="ja-JP" altLang="en-US" dirty="0"/>
          </a:p>
        </p:txBody>
      </p:sp>
      <p:sp>
        <p:nvSpPr>
          <p:cNvPr id="5" name="テキスト プレースホルダー 4"/>
          <p:cNvSpPr>
            <a:spLocks noGrp="1"/>
          </p:cNvSpPr>
          <p:nvPr>
            <p:ph type="body" sz="quarter" idx="14"/>
          </p:nvPr>
        </p:nvSpPr>
        <p:spPr/>
        <p:txBody>
          <a:bodyPr/>
          <a:lstStyle/>
          <a:p>
            <a:r>
              <a:rPr kumimoji="1" lang="ja-JP" altLang="en-US" dirty="0"/>
              <a:t>グループワーク</a:t>
            </a:r>
          </a:p>
        </p:txBody>
      </p:sp>
      <p:grpSp>
        <p:nvGrpSpPr>
          <p:cNvPr id="29" name="グループ化 28"/>
          <p:cNvGrpSpPr/>
          <p:nvPr/>
        </p:nvGrpSpPr>
        <p:grpSpPr>
          <a:xfrm>
            <a:off x="7829774" y="904876"/>
            <a:ext cx="1800000" cy="922020"/>
            <a:chOff x="7981953" y="904876"/>
            <a:chExt cx="1800000" cy="922020"/>
          </a:xfrm>
        </p:grpSpPr>
        <p:sp>
          <p:nvSpPr>
            <p:cNvPr id="30" name="正方形/長方形 29"/>
            <p:cNvSpPr/>
            <p:nvPr/>
          </p:nvSpPr>
          <p:spPr>
            <a:xfrm>
              <a:off x="7981953" y="904876"/>
              <a:ext cx="1800000" cy="922020"/>
            </a:xfrm>
            <a:prstGeom prst="rect">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b="1" dirty="0">
                  <a:solidFill>
                    <a:schemeClr val="bg1"/>
                  </a:solidFill>
                  <a:latin typeface="Meiryo UI" panose="020B0604030504040204" pitchFamily="50" charset="-128"/>
                  <a:ea typeface="Meiryo UI" panose="020B0604030504040204" pitchFamily="50" charset="-128"/>
                </a:rPr>
                <a:t>グループワーク</a:t>
              </a:r>
              <a:endParaRPr kumimoji="1" lang="en-US" altLang="ja-JP" b="1" dirty="0">
                <a:solidFill>
                  <a:schemeClr val="bg1"/>
                </a:solidFill>
                <a:latin typeface="Meiryo UI" panose="020B0604030504040204" pitchFamily="50" charset="-128"/>
                <a:ea typeface="Meiryo UI" panose="020B0604030504040204" pitchFamily="50" charset="-128"/>
              </a:endParaRPr>
            </a:p>
          </p:txBody>
        </p:sp>
        <p:pic>
          <p:nvPicPr>
            <p:cNvPr id="31" name="Picture 4" descr="「時計　イラスト」の画像検索結果">
              <a:extLst>
                <a:ext uri="{FF2B5EF4-FFF2-40B4-BE49-F238E27FC236}">
                  <a16:creationId xmlns:a16="http://schemas.microsoft.com/office/drawing/2014/main" id="{83E163BA-EA23-4ACF-A424-6E545BC8AC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329408" y="1342736"/>
              <a:ext cx="402078" cy="360000"/>
            </a:xfrm>
            <a:prstGeom prst="rect">
              <a:avLst/>
            </a:prstGeom>
            <a:effectLst/>
          </p:spPr>
          <p:style>
            <a:lnRef idx="0">
              <a:schemeClr val="accent2"/>
            </a:lnRef>
            <a:fillRef idx="3">
              <a:schemeClr val="accent2"/>
            </a:fillRef>
            <a:effectRef idx="3">
              <a:schemeClr val="accent2"/>
            </a:effectRef>
            <a:fontRef idx="minor">
              <a:schemeClr val="lt1"/>
            </a:fontRef>
          </p:style>
        </p:pic>
        <p:sp>
          <p:nvSpPr>
            <p:cNvPr id="32" name="正方形/長方形 31"/>
            <p:cNvSpPr/>
            <p:nvPr/>
          </p:nvSpPr>
          <p:spPr>
            <a:xfrm>
              <a:off x="8817342" y="1342736"/>
              <a:ext cx="655402" cy="360000"/>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sz="1400" dirty="0">
                  <a:latin typeface="Meiryo UI" panose="020B0604030504040204" pitchFamily="50" charset="-128"/>
                  <a:ea typeface="Meiryo UI" panose="020B0604030504040204" pitchFamily="50" charset="-128"/>
                </a:rPr>
                <a:t>95</a:t>
              </a:r>
              <a:r>
                <a:rPr kumimoji="1" lang="ja-JP" altLang="en-US" sz="1400" dirty="0">
                  <a:latin typeface="Meiryo UI" panose="020B0604030504040204" pitchFamily="50" charset="-128"/>
                  <a:ea typeface="Meiryo UI" panose="020B0604030504040204" pitchFamily="50" charset="-128"/>
                </a:rPr>
                <a:t>分</a:t>
              </a:r>
              <a:endParaRPr kumimoji="1" lang="en-US" altLang="ja-JP" sz="1400" dirty="0">
                <a:latin typeface="Meiryo UI" panose="020B0604030504040204" pitchFamily="50" charset="-128"/>
                <a:ea typeface="Meiryo UI" panose="020B0604030504040204" pitchFamily="50" charset="-128"/>
              </a:endParaRPr>
            </a:p>
          </p:txBody>
        </p:sp>
      </p:grpSp>
      <p:sp>
        <p:nvSpPr>
          <p:cNvPr id="33" name="テキスト ボックス 32"/>
          <p:cNvSpPr txBox="1"/>
          <p:nvPr/>
        </p:nvSpPr>
        <p:spPr>
          <a:xfrm>
            <a:off x="639980" y="2492701"/>
            <a:ext cx="1274545" cy="369332"/>
          </a:xfrm>
          <a:prstGeom prst="rect">
            <a:avLst/>
          </a:prstGeom>
          <a:noFill/>
        </p:spPr>
        <p:txBody>
          <a:bodyPr wrap="square" rtlCol="0">
            <a:spAutoFit/>
          </a:bodyPr>
          <a:lstStyle/>
          <a:p>
            <a:r>
              <a:rPr kumimoji="1" lang="ja-JP" altLang="en-US" b="1" dirty="0">
                <a:solidFill>
                  <a:srgbClr val="FF6600"/>
                </a:solidFill>
                <a:latin typeface="Meiryo UI" panose="020B0604030504040204" pitchFamily="50" charset="-128"/>
                <a:ea typeface="Meiryo UI" panose="020B0604030504040204" pitchFamily="50" charset="-128"/>
              </a:rPr>
              <a:t>共有の流れ</a:t>
            </a:r>
          </a:p>
        </p:txBody>
      </p:sp>
      <p:sp>
        <p:nvSpPr>
          <p:cNvPr id="34" name="四角形: 角を丸くする 14">
            <a:extLst>
              <a:ext uri="{FF2B5EF4-FFF2-40B4-BE49-F238E27FC236}">
                <a16:creationId xmlns:a16="http://schemas.microsoft.com/office/drawing/2014/main" id="{FA8E9DAD-B3EA-4B39-8D54-7FB552A5299B}"/>
              </a:ext>
            </a:extLst>
          </p:cNvPr>
          <p:cNvSpPr/>
          <p:nvPr/>
        </p:nvSpPr>
        <p:spPr>
          <a:xfrm>
            <a:off x="571226" y="2945406"/>
            <a:ext cx="6138855" cy="3226794"/>
          </a:xfrm>
          <a:prstGeom prst="roundRect">
            <a:avLst>
              <a:gd name="adj" fmla="val 4575"/>
            </a:avLst>
          </a:prstGeom>
          <a:solidFill>
            <a:schemeClr val="accent2">
              <a:lumMod val="20000"/>
              <a:lumOff val="80000"/>
            </a:schemeClr>
          </a:solidFill>
          <a:ln>
            <a:noFill/>
            <a:prstDash val="dash"/>
          </a:ln>
        </p:spPr>
        <p:txBody>
          <a:bodyPr wrap="square" rtlCol="0" anchor="ctr">
            <a:noAutofit/>
          </a:bodyP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フローチャート: 抜出し 36">
            <a:extLst>
              <a:ext uri="{FF2B5EF4-FFF2-40B4-BE49-F238E27FC236}">
                <a16:creationId xmlns:a16="http://schemas.microsoft.com/office/drawing/2014/main" id="{15C45B9F-A1F0-4FCF-98A5-63CC5A5032E6}"/>
              </a:ext>
            </a:extLst>
          </p:cNvPr>
          <p:cNvSpPr/>
          <p:nvPr/>
        </p:nvSpPr>
        <p:spPr>
          <a:xfrm rot="10800000">
            <a:off x="2180093" y="4666962"/>
            <a:ext cx="981523" cy="138843"/>
          </a:xfrm>
          <a:prstGeom prst="flowChartExtract">
            <a:avLst/>
          </a:prstGeom>
          <a:solidFill>
            <a:schemeClr val="bg1">
              <a:lumMod val="65000"/>
            </a:schemeClr>
          </a:solidFill>
          <a:ln>
            <a:noFill/>
          </a:ln>
        </p:spPr>
        <p:style>
          <a:lnRef idx="1">
            <a:schemeClr val="dk1"/>
          </a:lnRef>
          <a:fillRef idx="2">
            <a:schemeClr val="dk1"/>
          </a:fillRef>
          <a:effectRef idx="1">
            <a:schemeClr val="dk1"/>
          </a:effectRef>
          <a:fontRef idx="minor">
            <a:schemeClr val="dk1"/>
          </a:fontRef>
        </p:style>
        <p:txBody>
          <a:bodyPr wrap="square" rtlCol="0" anchor="ctr">
            <a:noAutofit/>
          </a:bodyP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四角形: 角を丸くする 8">
            <a:extLst>
              <a:ext uri="{FF2B5EF4-FFF2-40B4-BE49-F238E27FC236}">
                <a16:creationId xmlns:a16="http://schemas.microsoft.com/office/drawing/2014/main" id="{D29AA430-CBA4-41DD-AFF5-B5F1747B45FB}"/>
              </a:ext>
            </a:extLst>
          </p:cNvPr>
          <p:cNvSpPr/>
          <p:nvPr/>
        </p:nvSpPr>
        <p:spPr>
          <a:xfrm>
            <a:off x="4839949" y="3072062"/>
            <a:ext cx="1713600" cy="1494000"/>
          </a:xfrm>
          <a:prstGeom prst="roundRect">
            <a:avLst>
              <a:gd name="adj" fmla="val 9467"/>
            </a:avLst>
          </a:prstGeom>
          <a:solidFill>
            <a:schemeClr val="accent2">
              <a:lumMod val="40000"/>
              <a:lumOff val="60000"/>
            </a:schemeClr>
          </a:solidFill>
          <a:ln w="28575">
            <a:solidFill>
              <a:srgbClr val="FF6600"/>
            </a:solidFill>
          </a:ln>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発表時間の目安</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人：</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分</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四角形: 角を丸くする 8">
            <a:extLst>
              <a:ext uri="{FF2B5EF4-FFF2-40B4-BE49-F238E27FC236}">
                <a16:creationId xmlns:a16="http://schemas.microsoft.com/office/drawing/2014/main" id="{D29AA430-CBA4-41DD-AFF5-B5F1747B45FB}"/>
              </a:ext>
            </a:extLst>
          </p:cNvPr>
          <p:cNvSpPr/>
          <p:nvPr/>
        </p:nvSpPr>
        <p:spPr>
          <a:xfrm>
            <a:off x="4839949" y="4874459"/>
            <a:ext cx="1713600" cy="1166400"/>
          </a:xfrm>
          <a:prstGeom prst="roundRect">
            <a:avLst>
              <a:gd name="adj" fmla="val 9467"/>
            </a:avLst>
          </a:prstGeom>
          <a:solidFill>
            <a:schemeClr val="accent2">
              <a:lumMod val="40000"/>
              <a:lumOff val="60000"/>
            </a:schemeClr>
          </a:solidFill>
          <a:ln w="28575">
            <a:solidFill>
              <a:srgbClr val="FF6600"/>
            </a:solidFill>
          </a:ln>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発表時間の目安</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人：</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分</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1933576" y="2494166"/>
            <a:ext cx="3216648" cy="338554"/>
          </a:xfrm>
          <a:prstGeom prst="rect">
            <a:avLst/>
          </a:prstGeom>
          <a:solidFill>
            <a:srgbClr val="FF6600"/>
          </a:solidFill>
        </p:spPr>
        <p:txBody>
          <a:bodyPr wrap="square" rtlCol="0">
            <a:spAutoFit/>
          </a:bodyPr>
          <a:lstStyle/>
          <a:p>
            <a:pPr algn="ctr"/>
            <a:r>
              <a:rPr kumimoji="1" lang="en-US" altLang="ja-JP" sz="1600" b="1" dirty="0">
                <a:solidFill>
                  <a:schemeClr val="bg1"/>
                </a:solidFill>
                <a:latin typeface="Meiryo UI" panose="020B0604030504040204" pitchFamily="50" charset="-128"/>
                <a:ea typeface="Meiryo UI" panose="020B0604030504040204" pitchFamily="50" charset="-128"/>
              </a:rPr>
              <a:t>1</a:t>
            </a:r>
            <a:r>
              <a:rPr kumimoji="1" lang="ja-JP" altLang="en-US" sz="1600" b="1" dirty="0">
                <a:solidFill>
                  <a:schemeClr val="bg1"/>
                </a:solidFill>
                <a:latin typeface="Meiryo UI" panose="020B0604030504040204" pitchFamily="50" charset="-128"/>
                <a:ea typeface="Meiryo UI" panose="020B0604030504040204" pitchFamily="50" charset="-128"/>
              </a:rPr>
              <a:t>人あたりの持ち時間：</a:t>
            </a:r>
            <a:r>
              <a:rPr kumimoji="1" lang="en-US" altLang="ja-JP" sz="1600" b="1" dirty="0">
                <a:solidFill>
                  <a:schemeClr val="bg1"/>
                </a:solidFill>
                <a:latin typeface="Meiryo UI" panose="020B0604030504040204" pitchFamily="50" charset="-128"/>
                <a:ea typeface="Meiryo UI" panose="020B0604030504040204" pitchFamily="50" charset="-128"/>
              </a:rPr>
              <a:t>15</a:t>
            </a:r>
            <a:r>
              <a:rPr kumimoji="1" lang="ja-JP" altLang="en-US" sz="1600" b="1" dirty="0">
                <a:solidFill>
                  <a:schemeClr val="bg1"/>
                </a:solidFill>
                <a:latin typeface="Meiryo UI" panose="020B0604030504040204" pitchFamily="50" charset="-128"/>
                <a:ea typeface="Meiryo UI" panose="020B0604030504040204" pitchFamily="50" charset="-128"/>
              </a:rPr>
              <a:t>～</a:t>
            </a:r>
            <a:r>
              <a:rPr kumimoji="1" lang="en-US" altLang="ja-JP" sz="1600" b="1" dirty="0">
                <a:solidFill>
                  <a:schemeClr val="bg1"/>
                </a:solidFill>
                <a:latin typeface="Meiryo UI" panose="020B0604030504040204" pitchFamily="50" charset="-128"/>
                <a:ea typeface="Meiryo UI" panose="020B0604030504040204" pitchFamily="50" charset="-128"/>
              </a:rPr>
              <a:t>23</a:t>
            </a:r>
            <a:r>
              <a:rPr kumimoji="1" lang="ja-JP" altLang="en-US" sz="1600" b="1" dirty="0">
                <a:solidFill>
                  <a:schemeClr val="bg1"/>
                </a:solidFill>
                <a:latin typeface="Meiryo UI" panose="020B0604030504040204" pitchFamily="50" charset="-128"/>
                <a:ea typeface="Meiryo UI" panose="020B0604030504040204" pitchFamily="50" charset="-128"/>
              </a:rPr>
              <a:t>分</a:t>
            </a:r>
          </a:p>
        </p:txBody>
      </p:sp>
      <p:sp>
        <p:nvSpPr>
          <p:cNvPr id="41" name="テキスト ボックス 40">
            <a:extLst>
              <a:ext uri="{FF2B5EF4-FFF2-40B4-BE49-F238E27FC236}">
                <a16:creationId xmlns:a16="http://schemas.microsoft.com/office/drawing/2014/main" id="{93B2993B-FB10-4D0C-A092-F55E983CE95C}"/>
              </a:ext>
            </a:extLst>
          </p:cNvPr>
          <p:cNvSpPr txBox="1"/>
          <p:nvPr/>
        </p:nvSpPr>
        <p:spPr>
          <a:xfrm>
            <a:off x="5168152" y="2549116"/>
            <a:ext cx="4299420" cy="307777"/>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繰り返し（</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グループの人数によって調整してください）</a:t>
            </a:r>
          </a:p>
        </p:txBody>
      </p:sp>
      <p:grpSp>
        <p:nvGrpSpPr>
          <p:cNvPr id="42" name="グループ化 41"/>
          <p:cNvGrpSpPr/>
          <p:nvPr/>
        </p:nvGrpSpPr>
        <p:grpSpPr>
          <a:xfrm>
            <a:off x="6861867" y="3147233"/>
            <a:ext cx="2752781" cy="2894920"/>
            <a:chOff x="6948240" y="2770717"/>
            <a:chExt cx="2752781" cy="2894920"/>
          </a:xfrm>
        </p:grpSpPr>
        <p:sp>
          <p:nvSpPr>
            <p:cNvPr id="43" name="四角形: 角を丸くする 8">
              <a:extLst>
                <a:ext uri="{FF2B5EF4-FFF2-40B4-BE49-F238E27FC236}">
                  <a16:creationId xmlns:a16="http://schemas.microsoft.com/office/drawing/2014/main" id="{D29AA430-CBA4-41DD-AFF5-B5F1747B45FB}"/>
                </a:ext>
              </a:extLst>
            </p:cNvPr>
            <p:cNvSpPr/>
            <p:nvPr/>
          </p:nvSpPr>
          <p:spPr>
            <a:xfrm>
              <a:off x="6948240" y="4004894"/>
              <a:ext cx="2752781" cy="1660743"/>
            </a:xfrm>
            <a:prstGeom prst="roundRect">
              <a:avLst>
                <a:gd name="adj" fmla="val 9467"/>
              </a:avLst>
            </a:prstGeom>
            <a:noFill/>
            <a:ln w="19050">
              <a:solidFill>
                <a:srgbClr val="004831"/>
              </a:solidFill>
              <a:prstDash val="sysDot"/>
            </a:ln>
          </p:spPr>
          <p:style>
            <a:lnRef idx="2">
              <a:schemeClr val="accent2"/>
            </a:lnRef>
            <a:fillRef idx="1">
              <a:schemeClr val="lt1"/>
            </a:fillRef>
            <a:effectRef idx="0">
              <a:schemeClr val="accent2"/>
            </a:effectRef>
            <a:fontRef idx="minor">
              <a:schemeClr val="dk1"/>
            </a:fontRef>
          </p:style>
          <p:txBody>
            <a:bodyPr wrap="square" rtlCol="0" anchor="ctr">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時間配分の目安</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発表人数</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buFont typeface="Arial" panose="020B0604020202020204" pitchFamily="34" charset="0"/>
                <a:buChar char="•"/>
              </a:pP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人の場合：</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人あたり合計</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分</a:t>
              </a:r>
              <a:b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（共有</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分、助言</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分）</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buFont typeface="Arial" panose="020B0604020202020204" pitchFamily="34" charset="0"/>
                <a:buChar char="•"/>
              </a:pP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人の場合：</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 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人あたり合計</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分</a:t>
              </a:r>
              <a:b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（共有</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分、助言</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分）</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buFont typeface="Arial" panose="020B0604020202020204" pitchFamily="34" charset="0"/>
                <a:buChar char="•"/>
              </a:pP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人の場合：</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 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人あたり合計</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分</a:t>
              </a:r>
              <a:b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（共有</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分、助言</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分）</a:t>
              </a:r>
            </a:p>
          </p:txBody>
        </p:sp>
        <p:pic>
          <p:nvPicPr>
            <p:cNvPr id="44" name="図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2752" y="2770717"/>
              <a:ext cx="1663756" cy="1066949"/>
            </a:xfrm>
            <a:prstGeom prst="rect">
              <a:avLst/>
            </a:prstGeom>
          </p:spPr>
        </p:pic>
      </p:grpSp>
      <p:sp>
        <p:nvSpPr>
          <p:cNvPr id="45" name="四角形: 角を丸くする 8">
            <a:extLst>
              <a:ext uri="{FF2B5EF4-FFF2-40B4-BE49-F238E27FC236}">
                <a16:creationId xmlns:a16="http://schemas.microsoft.com/office/drawing/2014/main" id="{D29AA430-CBA4-41DD-AFF5-B5F1747B45FB}"/>
              </a:ext>
            </a:extLst>
          </p:cNvPr>
          <p:cNvSpPr/>
          <p:nvPr/>
        </p:nvSpPr>
        <p:spPr>
          <a:xfrm>
            <a:off x="691456" y="3072062"/>
            <a:ext cx="3958796" cy="1493558"/>
          </a:xfrm>
          <a:prstGeom prst="roundRect">
            <a:avLst>
              <a:gd name="adj" fmla="val 12958"/>
            </a:avLst>
          </a:prstGeom>
          <a:solidFill>
            <a:schemeClr val="bg1"/>
          </a:solidFill>
          <a:ln w="28575">
            <a:solidFill>
              <a:srgbClr val="FF6600"/>
            </a:solidFill>
          </a:ln>
        </p:spPr>
        <p:style>
          <a:lnRef idx="1">
            <a:schemeClr val="accent4"/>
          </a:lnRef>
          <a:fillRef idx="2">
            <a:schemeClr val="accent4"/>
          </a:fillRef>
          <a:effectRef idx="1">
            <a:schemeClr val="accent4"/>
          </a:effectRef>
          <a:fontRef idx="minor">
            <a:schemeClr val="dk1"/>
          </a:fontRef>
        </p:style>
        <p:txBody>
          <a:bodyPr rtlCol="0" anchor="ct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実践結果の共有</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実践した支援内容の項目番号</a:t>
            </a:r>
          </a:p>
          <a:p>
            <a:pPr marL="177800" indent="-17780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実践結果の発表</a:t>
            </a:r>
          </a:p>
          <a:p>
            <a:pPr marL="446088" lvl="1" indent="-177800">
              <a:buFont typeface="Arial" panose="020B0604020202020204" pitchFamily="34" charset="0"/>
              <a:buChar char="•"/>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取り組んで良かったこと</a:t>
            </a:r>
          </a:p>
          <a:p>
            <a:pPr marL="446088" lvl="1" indent="-177800">
              <a:buFont typeface="Arial" panose="020B0604020202020204" pitchFamily="34" charset="0"/>
              <a:buChar char="•"/>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取り組む過程で悩んだこと、難しかったこと</a:t>
            </a:r>
          </a:p>
        </p:txBody>
      </p:sp>
      <p:sp>
        <p:nvSpPr>
          <p:cNvPr id="46" name="四角形: 角を丸くする 10">
            <a:extLst>
              <a:ext uri="{FF2B5EF4-FFF2-40B4-BE49-F238E27FC236}">
                <a16:creationId xmlns:a16="http://schemas.microsoft.com/office/drawing/2014/main" id="{C115CD7C-D430-4270-B858-623E2CAC2514}"/>
              </a:ext>
            </a:extLst>
          </p:cNvPr>
          <p:cNvSpPr/>
          <p:nvPr/>
        </p:nvSpPr>
        <p:spPr>
          <a:xfrm>
            <a:off x="691456" y="4875310"/>
            <a:ext cx="3958796" cy="1165549"/>
          </a:xfrm>
          <a:prstGeom prst="roundRect">
            <a:avLst>
              <a:gd name="adj" fmla="val 13579"/>
            </a:avLst>
          </a:prstGeom>
          <a:solidFill>
            <a:schemeClr val="bg1"/>
          </a:solidFill>
          <a:ln w="28575">
            <a:solidFill>
              <a:srgbClr val="FF6600"/>
            </a:solidFill>
          </a:ln>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実践方法の助言</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具体的な支援内容の助言</a:t>
            </a:r>
          </a:p>
        </p:txBody>
      </p:sp>
    </p:spTree>
    <p:extLst>
      <p:ext uri="{BB962C8B-B14F-4D97-AF65-F5344CB8AC3E}">
        <p14:creationId xmlns:p14="http://schemas.microsoft.com/office/powerpoint/2010/main" val="35371876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グラフィカル ユーザー インターフェイス, テキスト, アプリケーション, メール&#10;&#10;自動的に生成された説明">
            <a:extLst>
              <a:ext uri="{FF2B5EF4-FFF2-40B4-BE49-F238E27FC236}">
                <a16:creationId xmlns:a16="http://schemas.microsoft.com/office/drawing/2014/main" id="{A5545DC6-B075-47E9-B669-D3440CD28E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2316" y="2169111"/>
            <a:ext cx="3301293" cy="4311278"/>
          </a:xfrm>
          <a:prstGeom prst="rect">
            <a:avLst/>
          </a:prstGeom>
          <a:ln>
            <a:solidFill>
              <a:schemeClr val="bg1">
                <a:lumMod val="85000"/>
              </a:schemeClr>
            </a:solidFill>
          </a:ln>
        </p:spPr>
      </p:pic>
      <p:sp>
        <p:nvSpPr>
          <p:cNvPr id="2" name="タイトル 1"/>
          <p:cNvSpPr>
            <a:spLocks noGrp="1"/>
          </p:cNvSpPr>
          <p:nvPr>
            <p:ph type="title"/>
          </p:nvPr>
        </p:nvSpPr>
        <p:spPr/>
        <p:txBody>
          <a:bodyPr/>
          <a:lstStyle/>
          <a:p>
            <a:r>
              <a:rPr lang="ja-JP" altLang="en-US" dirty="0"/>
              <a:t>現場実践の振り返り①グループワーク</a:t>
            </a:r>
            <a:endParaRPr kumimoji="1" lang="ja-JP" altLang="en-US" dirty="0"/>
          </a:p>
        </p:txBody>
      </p:sp>
      <p:sp>
        <p:nvSpPr>
          <p:cNvPr id="3" name="コンテンツ プレースホルダー 2"/>
          <p:cNvSpPr>
            <a:spLocks noGrp="1"/>
          </p:cNvSpPr>
          <p:nvPr>
            <p:ph idx="1"/>
          </p:nvPr>
        </p:nvSpPr>
        <p:spPr>
          <a:xfrm>
            <a:off x="285749" y="895739"/>
            <a:ext cx="9344025" cy="1400939"/>
          </a:xfrm>
        </p:spPr>
        <p:txBody>
          <a:bodyPr/>
          <a:lstStyle/>
          <a:p>
            <a:r>
              <a:rPr lang="ja-JP" altLang="en-US" dirty="0"/>
              <a:t>個人の発表では、 「現場実践①振り返りシート」 に沿って、今回の実践での取り組みと、取り組む過程で悩んだこと、難しかったことを共有しましょう。</a:t>
            </a:r>
            <a:endParaRPr lang="en-US" altLang="ja-JP" dirty="0"/>
          </a:p>
          <a:p>
            <a:r>
              <a:rPr lang="ja-JP" altLang="en-US" dirty="0"/>
              <a:t>発表の最後に、</a:t>
            </a:r>
            <a:r>
              <a:rPr lang="ja-JP" altLang="en-US" b="1" u="sng" dirty="0"/>
              <a:t>次回の現場実践に向けた取り組みの宣言</a:t>
            </a:r>
            <a:r>
              <a:rPr lang="ja-JP" altLang="en-US" dirty="0"/>
              <a:t>をしてください。</a:t>
            </a:r>
            <a:endParaRPr kumimoji="1" lang="ja-JP" altLang="en-US" dirty="0"/>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74</a:t>
            </a:fld>
            <a:endParaRPr kumimoji="1" lang="ja-JP" altLang="en-US" dirty="0"/>
          </a:p>
        </p:txBody>
      </p:sp>
      <p:sp>
        <p:nvSpPr>
          <p:cNvPr id="5" name="テキスト プレースホルダー 4"/>
          <p:cNvSpPr>
            <a:spLocks noGrp="1"/>
          </p:cNvSpPr>
          <p:nvPr>
            <p:ph type="body" sz="quarter" idx="14"/>
          </p:nvPr>
        </p:nvSpPr>
        <p:spPr/>
        <p:txBody>
          <a:bodyPr/>
          <a:lstStyle/>
          <a:p>
            <a:r>
              <a:rPr kumimoji="1" lang="ja-JP" altLang="en-US" dirty="0"/>
              <a:t>グループワーク</a:t>
            </a:r>
          </a:p>
        </p:txBody>
      </p:sp>
      <p:graphicFrame>
        <p:nvGraphicFramePr>
          <p:cNvPr id="7" name="表 6"/>
          <p:cNvGraphicFramePr>
            <a:graphicFrameLocks noGrp="1"/>
          </p:cNvGraphicFramePr>
          <p:nvPr/>
        </p:nvGraphicFramePr>
        <p:xfrm>
          <a:off x="621281" y="6189697"/>
          <a:ext cx="8625336" cy="335280"/>
        </p:xfrm>
        <a:graphic>
          <a:graphicData uri="http://schemas.openxmlformats.org/drawingml/2006/table">
            <a:tbl>
              <a:tblPr firstRow="1" bandRow="1">
                <a:tableStyleId>{5C22544A-7EE6-4342-B048-85BDC9FD1C3A}</a:tableStyleId>
              </a:tblPr>
              <a:tblGrid>
                <a:gridCol w="833886">
                  <a:extLst>
                    <a:ext uri="{9D8B030D-6E8A-4147-A177-3AD203B41FA5}">
                      <a16:colId xmlns:a16="http://schemas.microsoft.com/office/drawing/2014/main" val="1690842151"/>
                    </a:ext>
                  </a:extLst>
                </a:gridCol>
                <a:gridCol w="7791450">
                  <a:extLst>
                    <a:ext uri="{9D8B030D-6E8A-4147-A177-3AD203B41FA5}">
                      <a16:colId xmlns:a16="http://schemas.microsoft.com/office/drawing/2014/main" val="2220558533"/>
                    </a:ext>
                  </a:extLst>
                </a:gridCol>
              </a:tblGrid>
              <a:tr h="216000">
                <a:tc>
                  <a:txBody>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参照</a:t>
                      </a:r>
                    </a:p>
                  </a:txBody>
                  <a:tcPr anchor="ctr">
                    <a:lnL w="12700" cap="flat" cmpd="sng" algn="ctr">
                      <a:solidFill>
                        <a:srgbClr val="0075BF"/>
                      </a:solidFill>
                      <a:prstDash val="solid"/>
                      <a:round/>
                      <a:headEnd type="none" w="med" len="med"/>
                      <a:tailEnd type="none" w="med" len="med"/>
                    </a:lnL>
                    <a:lnR w="12700" cap="flat" cmpd="sng" algn="ctr">
                      <a:solidFill>
                        <a:srgbClr val="0075BF"/>
                      </a:solidFill>
                      <a:prstDash val="solid"/>
                      <a:round/>
                      <a:headEnd type="none" w="med" len="med"/>
                      <a:tailEnd type="none" w="med" len="med"/>
                    </a:lnR>
                    <a:lnT w="12700" cap="flat" cmpd="sng" algn="ctr">
                      <a:solidFill>
                        <a:srgbClr val="0075BF"/>
                      </a:solidFill>
                      <a:prstDash val="solid"/>
                      <a:round/>
                      <a:headEnd type="none" w="med" len="med"/>
                      <a:tailEnd type="none" w="med" len="med"/>
                    </a:lnT>
                    <a:lnB w="12700" cap="flat" cmpd="sng" algn="ctr">
                      <a:solidFill>
                        <a:srgbClr val="0075BF"/>
                      </a:solidFill>
                      <a:prstDash val="solid"/>
                      <a:round/>
                      <a:headEnd type="none" w="med" len="med"/>
                      <a:tailEnd type="none" w="med" len="med"/>
                    </a:lnB>
                    <a:lnTlToBr w="12700" cmpd="sng">
                      <a:noFill/>
                      <a:prstDash val="solid"/>
                    </a:lnTlToBr>
                    <a:lnBlToTr w="12700" cmpd="sng">
                      <a:noFill/>
                      <a:prstDash val="solid"/>
                    </a:lnBlToTr>
                    <a:solidFill>
                      <a:srgbClr val="0075BF"/>
                    </a:solidFill>
                  </a:tcPr>
                </a:tc>
                <a:tc>
                  <a:txBody>
                    <a:bodyPr/>
                    <a:lstStyle/>
                    <a:p>
                      <a:pPr marL="0" indent="0">
                        <a:buFont typeface="Arial" panose="020B0604020202020204" pitchFamily="34" charset="0"/>
                        <a:buNone/>
                      </a:pPr>
                      <a:r>
                        <a:rPr kumimoji="1" lang="ja-JP" altLang="en-US" sz="1600" b="0" dirty="0">
                          <a:solidFill>
                            <a:schemeClr val="tx1"/>
                          </a:solidFill>
                          <a:latin typeface="Meiryo UI" panose="020B0604030504040204" pitchFamily="50" charset="-128"/>
                          <a:ea typeface="Meiryo UI" panose="020B0604030504040204" pitchFamily="50" charset="-128"/>
                        </a:rPr>
                        <a:t>項目番号については次のページを参照してください。</a:t>
                      </a:r>
                    </a:p>
                  </a:txBody>
                  <a:tcPr anchor="ctr">
                    <a:lnL w="12700" cap="flat" cmpd="sng" algn="ctr">
                      <a:solidFill>
                        <a:srgbClr val="0075BF"/>
                      </a:solidFill>
                      <a:prstDash val="solid"/>
                      <a:round/>
                      <a:headEnd type="none" w="med" len="med"/>
                      <a:tailEnd type="none" w="med" len="med"/>
                    </a:lnL>
                    <a:lnR w="12700" cap="flat" cmpd="sng" algn="ctr">
                      <a:solidFill>
                        <a:srgbClr val="0075BF"/>
                      </a:solidFill>
                      <a:prstDash val="sysDash"/>
                      <a:round/>
                      <a:headEnd type="none" w="med" len="med"/>
                      <a:tailEnd type="none" w="med" len="med"/>
                    </a:lnR>
                    <a:lnT w="12700" cap="flat" cmpd="sng" algn="ctr">
                      <a:solidFill>
                        <a:srgbClr val="0075BF"/>
                      </a:solidFill>
                      <a:prstDash val="sysDash"/>
                      <a:round/>
                      <a:headEnd type="none" w="med" len="med"/>
                      <a:tailEnd type="none" w="med" len="med"/>
                    </a:lnT>
                    <a:lnB w="12700" cap="flat" cmpd="sng" algn="ctr">
                      <a:solidFill>
                        <a:srgbClr val="0075BF"/>
                      </a:solidFill>
                      <a:prstDash val="sysDash"/>
                      <a:round/>
                      <a:headEnd type="none" w="med" len="med"/>
                      <a:tailEnd type="none" w="med" len="med"/>
                    </a:lnB>
                    <a:solidFill>
                      <a:schemeClr val="bg1"/>
                    </a:solidFill>
                  </a:tcPr>
                </a:tc>
                <a:extLst>
                  <a:ext uri="{0D108BD9-81ED-4DB2-BD59-A6C34878D82A}">
                    <a16:rowId xmlns:a16="http://schemas.microsoft.com/office/drawing/2014/main" val="2773607323"/>
                  </a:ext>
                </a:extLst>
              </a:tr>
            </a:tbl>
          </a:graphicData>
        </a:graphic>
      </p:graphicFrame>
      <p:sp>
        <p:nvSpPr>
          <p:cNvPr id="11" name="吹き出し: 線 18">
            <a:extLst>
              <a:ext uri="{FF2B5EF4-FFF2-40B4-BE49-F238E27FC236}">
                <a16:creationId xmlns:a16="http://schemas.microsoft.com/office/drawing/2014/main" id="{6B3873AE-B693-4179-B0F6-271CA63855C6}"/>
              </a:ext>
            </a:extLst>
          </p:cNvPr>
          <p:cNvSpPr/>
          <p:nvPr/>
        </p:nvSpPr>
        <p:spPr>
          <a:xfrm>
            <a:off x="1519296" y="3103824"/>
            <a:ext cx="3786234" cy="3041285"/>
          </a:xfrm>
          <a:prstGeom prst="borderCallout1">
            <a:avLst>
              <a:gd name="adj1" fmla="val 23338"/>
              <a:gd name="adj2" fmla="val 99604"/>
              <a:gd name="adj3" fmla="val 23415"/>
              <a:gd name="adj4" fmla="val 108034"/>
            </a:avLst>
          </a:prstGeom>
          <a:noFill/>
          <a:ln w="28575">
            <a:solidFill>
              <a:srgbClr val="F04A5A"/>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t"/>
          <a:lstStyle/>
          <a:p>
            <a:pPr>
              <a:spcAft>
                <a:spcPts val="300"/>
              </a:spcAft>
            </a:pPr>
            <a:endParaRPr lang="en-US" altLang="ja-JP"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12" name="四角形: 角を丸くする 21">
            <a:extLst>
              <a:ext uri="{FF2B5EF4-FFF2-40B4-BE49-F238E27FC236}">
                <a16:creationId xmlns:a16="http://schemas.microsoft.com/office/drawing/2014/main" id="{F1031D4A-19E6-453B-BBCC-E5945D1EA5A6}"/>
              </a:ext>
            </a:extLst>
          </p:cNvPr>
          <p:cNvSpPr/>
          <p:nvPr/>
        </p:nvSpPr>
        <p:spPr>
          <a:xfrm>
            <a:off x="5627286" y="3244261"/>
            <a:ext cx="3165546" cy="1075905"/>
          </a:xfrm>
          <a:prstGeom prst="roundRect">
            <a:avLst>
              <a:gd name="adj" fmla="val 11053"/>
            </a:avLst>
          </a:prstGeom>
          <a:solidFill>
            <a:schemeClr val="bg1"/>
          </a:solidFill>
          <a:ln w="9525">
            <a:noFill/>
          </a:ln>
          <a:effectLst/>
        </p:spPr>
        <p:style>
          <a:lnRef idx="1">
            <a:schemeClr val="accent4"/>
          </a:lnRef>
          <a:fillRef idx="2">
            <a:schemeClr val="accent4"/>
          </a:fillRef>
          <a:effectRef idx="1">
            <a:schemeClr val="accent4"/>
          </a:effectRef>
          <a:fontRef idx="minor">
            <a:schemeClr val="dk1"/>
          </a:fontRef>
        </p:style>
        <p:txBody>
          <a:bodyPr lIns="36000" tIns="36000" rIns="36000" bIns="36000" rtlCol="0" anchor="t"/>
          <a:lstStyle/>
          <a:p>
            <a:pPr>
              <a:spcAft>
                <a:spcPts val="300"/>
              </a:spcAft>
            </a:pPr>
            <a:r>
              <a:rPr lang="ja-JP" altLang="en-US" sz="1800" b="1" dirty="0">
                <a:solidFill>
                  <a:srgbClr val="F04A5A"/>
                </a:solidFill>
                <a:latin typeface="Meiryo UI" panose="020B0604030504040204" pitchFamily="50" charset="-128"/>
                <a:ea typeface="Meiryo UI" panose="020B0604030504040204" pitchFamily="50" charset="-128"/>
                <a:cs typeface="メイリオ" panose="020B0604030504040204" pitchFamily="50" charset="-128"/>
              </a:rPr>
              <a:t>＜発表する方＞</a:t>
            </a:r>
            <a:endParaRPr lang="en-US" altLang="ja-JP" sz="1800" b="1" dirty="0">
              <a:solidFill>
                <a:srgbClr val="F04A5A"/>
              </a:solidFill>
              <a:latin typeface="Meiryo UI" panose="020B0604030504040204" pitchFamily="50" charset="-128"/>
              <a:ea typeface="Meiryo UI" panose="020B0604030504040204" pitchFamily="50" charset="-128"/>
              <a:cs typeface="メイリオ" panose="020B0604030504040204" pitchFamily="50" charset="-128"/>
            </a:endParaRPr>
          </a:p>
          <a:p>
            <a:pPr>
              <a:spcAft>
                <a:spcPts val="300"/>
              </a:spcAft>
            </a:pPr>
            <a:r>
              <a:rPr lang="ja-JP" altLang="en-US" sz="1600" dirty="0">
                <a:solidFill>
                  <a:srgbClr val="F04A5A"/>
                </a:solidFill>
                <a:latin typeface="Meiryo UI" panose="020B0604030504040204" pitchFamily="50" charset="-128"/>
                <a:ea typeface="Meiryo UI" panose="020B0604030504040204" pitchFamily="50" charset="-128"/>
                <a:cs typeface="メイリオ" panose="020B0604030504040204" pitchFamily="50" charset="-128"/>
              </a:rPr>
              <a:t>支援内容の項目番号ごとに</a:t>
            </a:r>
            <a:endParaRPr lang="en-US" altLang="ja-JP" sz="1600" dirty="0">
              <a:solidFill>
                <a:srgbClr val="F04A5A"/>
              </a:solidFill>
              <a:latin typeface="Meiryo UI" panose="020B0604030504040204" pitchFamily="50" charset="-128"/>
              <a:ea typeface="Meiryo UI" panose="020B0604030504040204" pitchFamily="50" charset="-128"/>
              <a:cs typeface="メイリオ" panose="020B0604030504040204" pitchFamily="50" charset="-128"/>
            </a:endParaRPr>
          </a:p>
          <a:p>
            <a:pPr>
              <a:spcAft>
                <a:spcPts val="300"/>
              </a:spcAft>
            </a:pPr>
            <a:r>
              <a:rPr lang="ja-JP" altLang="en-US" sz="1600" dirty="0">
                <a:solidFill>
                  <a:srgbClr val="F04A5A"/>
                </a:solidFill>
                <a:latin typeface="Meiryo UI" panose="020B0604030504040204" pitchFamily="50" charset="-128"/>
                <a:ea typeface="Meiryo UI" panose="020B0604030504040204" pitchFamily="50" charset="-128"/>
                <a:cs typeface="メイリオ" panose="020B0604030504040204" pitchFamily="50" charset="-128"/>
              </a:rPr>
              <a:t>取り組み内容を発表しましょう。</a:t>
            </a:r>
            <a:endParaRPr lang="en-US" altLang="ja-JP" sz="1600" dirty="0">
              <a:solidFill>
                <a:srgbClr val="F04A5A"/>
              </a:solidFill>
              <a:latin typeface="Meiryo UI" panose="020B0604030504040204" pitchFamily="50" charset="-128"/>
              <a:ea typeface="Meiryo UI" panose="020B0604030504040204" pitchFamily="50" charset="-128"/>
              <a:cs typeface="メイリオ" panose="020B0604030504040204" pitchFamily="50" charset="-128"/>
            </a:endParaRPr>
          </a:p>
          <a:p>
            <a:pPr>
              <a:spcAft>
                <a:spcPts val="300"/>
              </a:spcAft>
            </a:pPr>
            <a:r>
              <a:rPr lang="ja-JP" altLang="en-US" sz="1600" dirty="0">
                <a:solidFill>
                  <a:srgbClr val="F04A5A"/>
                </a:solidFill>
                <a:latin typeface="Meiryo UI" panose="020B0604030504040204" pitchFamily="50" charset="-128"/>
                <a:ea typeface="Meiryo UI" panose="020B0604030504040204" pitchFamily="50" charset="-128"/>
                <a:cs typeface="メイリオ" panose="020B0604030504040204" pitchFamily="50" charset="-128"/>
              </a:rPr>
              <a:t>最後に「相談・共有したいこと」を</a:t>
            </a:r>
            <a:endParaRPr lang="en-US" altLang="ja-JP" sz="1600" dirty="0">
              <a:solidFill>
                <a:srgbClr val="F04A5A"/>
              </a:solidFill>
              <a:latin typeface="Meiryo UI" panose="020B0604030504040204" pitchFamily="50" charset="-128"/>
              <a:ea typeface="Meiryo UI" panose="020B0604030504040204" pitchFamily="50" charset="-128"/>
              <a:cs typeface="メイリオ" panose="020B0604030504040204" pitchFamily="50" charset="-128"/>
            </a:endParaRPr>
          </a:p>
          <a:p>
            <a:pPr>
              <a:spcAft>
                <a:spcPts val="300"/>
              </a:spcAft>
            </a:pPr>
            <a:r>
              <a:rPr lang="ja-JP" altLang="en-US" sz="1600" dirty="0">
                <a:solidFill>
                  <a:srgbClr val="F04A5A"/>
                </a:solidFill>
                <a:latin typeface="Meiryo UI" panose="020B0604030504040204" pitchFamily="50" charset="-128"/>
                <a:ea typeface="Meiryo UI" panose="020B0604030504040204" pitchFamily="50" charset="-128"/>
                <a:cs typeface="メイリオ" panose="020B0604030504040204" pitchFamily="50" charset="-128"/>
              </a:rPr>
              <a:t>発表します。</a:t>
            </a:r>
            <a:endParaRPr lang="en-US" altLang="ja-JP" sz="1400" dirty="0">
              <a:solidFill>
                <a:srgbClr val="F04A5A"/>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5" name="四角形: 角を丸くする 21">
            <a:extLst>
              <a:ext uri="{FF2B5EF4-FFF2-40B4-BE49-F238E27FC236}">
                <a16:creationId xmlns:a16="http://schemas.microsoft.com/office/drawing/2014/main" id="{E342A98E-1E8B-4A8B-A209-6ECF6AB8C3C4}"/>
              </a:ext>
            </a:extLst>
          </p:cNvPr>
          <p:cNvSpPr/>
          <p:nvPr/>
        </p:nvSpPr>
        <p:spPr>
          <a:xfrm>
            <a:off x="5706625" y="4972757"/>
            <a:ext cx="3507714" cy="1075905"/>
          </a:xfrm>
          <a:prstGeom prst="roundRect">
            <a:avLst>
              <a:gd name="adj" fmla="val 11053"/>
            </a:avLst>
          </a:prstGeom>
          <a:solidFill>
            <a:schemeClr val="bg1"/>
          </a:solidFill>
          <a:ln w="9525">
            <a:noFill/>
          </a:ln>
          <a:effectLst/>
        </p:spPr>
        <p:style>
          <a:lnRef idx="1">
            <a:schemeClr val="accent4"/>
          </a:lnRef>
          <a:fillRef idx="2">
            <a:schemeClr val="accent4"/>
          </a:fillRef>
          <a:effectRef idx="1">
            <a:schemeClr val="accent4"/>
          </a:effectRef>
          <a:fontRef idx="minor">
            <a:schemeClr val="dk1"/>
          </a:fontRef>
        </p:style>
        <p:txBody>
          <a:bodyPr lIns="36000" tIns="36000" rIns="36000" bIns="36000" rtlCol="0" anchor="t"/>
          <a:lstStyle/>
          <a:p>
            <a:pPr>
              <a:spcAft>
                <a:spcPts val="300"/>
              </a:spcAft>
            </a:pPr>
            <a:r>
              <a:rPr lang="ja-JP" altLang="en-US" sz="1800" b="1"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＜他の参加者＞</a:t>
            </a:r>
            <a:endParaRPr lang="en-US" altLang="ja-JP" sz="1800" b="1" dirty="0">
              <a:solidFill>
                <a:srgbClr val="0070C0"/>
              </a:solidFill>
              <a:latin typeface="Meiryo UI" panose="020B0604030504040204" pitchFamily="50" charset="-128"/>
              <a:ea typeface="Meiryo UI" panose="020B0604030504040204" pitchFamily="50" charset="-128"/>
              <a:cs typeface="メイリオ" panose="020B0604030504040204" pitchFamily="50" charset="-128"/>
            </a:endParaRPr>
          </a:p>
          <a:p>
            <a:pPr>
              <a:spcAft>
                <a:spcPts val="300"/>
              </a:spcAft>
            </a:pPr>
            <a:r>
              <a:rPr lang="ja-JP" altLang="en-US" sz="1600"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発表者の「相談・共有したいこと」について、</a:t>
            </a:r>
            <a:r>
              <a:rPr lang="ja-JP" altLang="en-US" sz="1600" b="1" u="sng"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コメントや助言</a:t>
            </a:r>
            <a:r>
              <a:rPr lang="ja-JP" altLang="en-US" sz="1600"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をお願いします。</a:t>
            </a:r>
            <a:endParaRPr lang="en-US" altLang="ja-JP" sz="1200" dirty="0">
              <a:solidFill>
                <a:srgbClr val="0070C0"/>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6" name="吹き出し: 線 18">
            <a:extLst>
              <a:ext uri="{FF2B5EF4-FFF2-40B4-BE49-F238E27FC236}">
                <a16:creationId xmlns:a16="http://schemas.microsoft.com/office/drawing/2014/main" id="{3C430EFE-84FF-4DDF-B490-77AB102BD052}"/>
              </a:ext>
            </a:extLst>
          </p:cNvPr>
          <p:cNvSpPr/>
          <p:nvPr/>
        </p:nvSpPr>
        <p:spPr>
          <a:xfrm>
            <a:off x="1588168" y="5525675"/>
            <a:ext cx="3647975" cy="522987"/>
          </a:xfrm>
          <a:prstGeom prst="borderCallout1">
            <a:avLst>
              <a:gd name="adj1" fmla="val 23338"/>
              <a:gd name="adj2" fmla="val 99604"/>
              <a:gd name="adj3" fmla="val 5717"/>
              <a:gd name="adj4" fmla="val 110672"/>
            </a:avLst>
          </a:prstGeom>
          <a:noFill/>
          <a:ln w="28575">
            <a:solidFill>
              <a:srgbClr val="0070C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t"/>
          <a:lstStyle/>
          <a:p>
            <a:pPr>
              <a:spcAft>
                <a:spcPts val="300"/>
              </a:spcAft>
            </a:pPr>
            <a:endParaRPr lang="en-US" altLang="ja-JP" b="1" dirty="0">
              <a:latin typeface="Meiryo UI" panose="020B0604030504040204" pitchFamily="50" charset="-128"/>
              <a:ea typeface="Meiryo UI"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004243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775" y="5640"/>
            <a:ext cx="4829174" cy="564619"/>
          </a:xfrm>
        </p:spPr>
        <p:txBody>
          <a:bodyPr/>
          <a:lstStyle/>
          <a:p>
            <a:r>
              <a:rPr lang="ja-JP" altLang="en-US" dirty="0"/>
              <a:t>現場実践の振り返り①グループワーク</a:t>
            </a:r>
            <a:endParaRPr kumimoji="1" lang="ja-JP" altLang="en-US" dirty="0"/>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75</a:t>
            </a:fld>
            <a:endParaRPr kumimoji="1" lang="ja-JP" altLang="en-US" dirty="0"/>
          </a:p>
        </p:txBody>
      </p:sp>
      <p:sp>
        <p:nvSpPr>
          <p:cNvPr id="5" name="テキスト プレースホルダー 4"/>
          <p:cNvSpPr>
            <a:spLocks noGrp="1"/>
          </p:cNvSpPr>
          <p:nvPr>
            <p:ph type="body" sz="quarter" idx="14"/>
          </p:nvPr>
        </p:nvSpPr>
        <p:spPr>
          <a:xfrm>
            <a:off x="4953000" y="48453"/>
            <a:ext cx="4233041" cy="512571"/>
          </a:xfrm>
        </p:spPr>
        <p:txBody>
          <a:bodyPr/>
          <a:lstStyle/>
          <a:p>
            <a:r>
              <a:rPr lang="en-US" altLang="ja-JP" dirty="0"/>
              <a:t>【</a:t>
            </a:r>
            <a:r>
              <a:rPr lang="ja-JP" altLang="en-US" dirty="0"/>
              <a:t>参考</a:t>
            </a:r>
            <a:r>
              <a:rPr lang="en-US" altLang="ja-JP" dirty="0"/>
              <a:t>】</a:t>
            </a:r>
            <a:r>
              <a:rPr lang="ja-JP" altLang="en-US" dirty="0"/>
              <a:t>　支援内容の項目番号</a:t>
            </a:r>
            <a:endParaRPr kumimoji="1" lang="ja-JP" altLang="en-US" dirty="0"/>
          </a:p>
        </p:txBody>
      </p:sp>
      <p:pic>
        <p:nvPicPr>
          <p:cNvPr id="6" name="図 5">
            <a:extLst>
              <a:ext uri="{FF2B5EF4-FFF2-40B4-BE49-F238E27FC236}">
                <a16:creationId xmlns:a16="http://schemas.microsoft.com/office/drawing/2014/main" id="{059ECFB7-6D62-4702-9C65-423FFB2796F0}"/>
              </a:ext>
            </a:extLst>
          </p:cNvPr>
          <p:cNvPicPr>
            <a:picLocks noChangeAspect="1"/>
          </p:cNvPicPr>
          <p:nvPr/>
        </p:nvPicPr>
        <p:blipFill>
          <a:blip r:embed="rId2"/>
          <a:stretch>
            <a:fillRect/>
          </a:stretch>
        </p:blipFill>
        <p:spPr>
          <a:xfrm>
            <a:off x="640296" y="599666"/>
            <a:ext cx="8625408" cy="5734254"/>
          </a:xfrm>
          <a:prstGeom prst="rect">
            <a:avLst/>
          </a:prstGeom>
          <a:ln w="19050">
            <a:solidFill>
              <a:schemeClr val="bg1">
                <a:lumMod val="75000"/>
              </a:schemeClr>
            </a:solidFill>
          </a:ln>
        </p:spPr>
      </p:pic>
      <p:sp>
        <p:nvSpPr>
          <p:cNvPr id="7" name="楕円 6">
            <a:extLst>
              <a:ext uri="{FF2B5EF4-FFF2-40B4-BE49-F238E27FC236}">
                <a16:creationId xmlns:a16="http://schemas.microsoft.com/office/drawing/2014/main" id="{BD054247-6004-4EC5-865B-9051814E6205}"/>
              </a:ext>
            </a:extLst>
          </p:cNvPr>
          <p:cNvSpPr/>
          <p:nvPr/>
        </p:nvSpPr>
        <p:spPr bwMode="auto">
          <a:xfrm>
            <a:off x="3044788" y="1065111"/>
            <a:ext cx="1080120" cy="506489"/>
          </a:xfrm>
          <a:prstGeom prst="ellipse">
            <a:avLst/>
          </a:prstGeom>
          <a:noFill/>
          <a:ln w="28575" cap="flat" cmpd="sng" algn="ctr">
            <a:solidFill>
              <a:srgbClr val="F04A5A"/>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dirty="0"/>
          </a:p>
        </p:txBody>
      </p:sp>
      <p:sp>
        <p:nvSpPr>
          <p:cNvPr id="8" name="楕円 7">
            <a:extLst>
              <a:ext uri="{FF2B5EF4-FFF2-40B4-BE49-F238E27FC236}">
                <a16:creationId xmlns:a16="http://schemas.microsoft.com/office/drawing/2014/main" id="{887F3135-3727-4D56-8F3D-58F5DFE3FB78}"/>
              </a:ext>
            </a:extLst>
          </p:cNvPr>
          <p:cNvSpPr/>
          <p:nvPr/>
        </p:nvSpPr>
        <p:spPr bwMode="auto">
          <a:xfrm>
            <a:off x="3044788" y="3912165"/>
            <a:ext cx="1080120" cy="395747"/>
          </a:xfrm>
          <a:prstGeom prst="ellipse">
            <a:avLst/>
          </a:prstGeom>
          <a:noFill/>
          <a:ln w="28575" cap="flat" cmpd="sng" algn="ctr">
            <a:solidFill>
              <a:srgbClr val="F04A5A"/>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p>
        </p:txBody>
      </p:sp>
      <p:sp>
        <p:nvSpPr>
          <p:cNvPr id="9" name="楕円 8">
            <a:extLst>
              <a:ext uri="{FF2B5EF4-FFF2-40B4-BE49-F238E27FC236}">
                <a16:creationId xmlns:a16="http://schemas.microsoft.com/office/drawing/2014/main" id="{558F3613-3576-4485-9ED6-99387C2A0865}"/>
              </a:ext>
            </a:extLst>
          </p:cNvPr>
          <p:cNvSpPr/>
          <p:nvPr/>
        </p:nvSpPr>
        <p:spPr bwMode="auto">
          <a:xfrm>
            <a:off x="3044788" y="5208009"/>
            <a:ext cx="1080120" cy="477987"/>
          </a:xfrm>
          <a:prstGeom prst="ellipse">
            <a:avLst/>
          </a:prstGeom>
          <a:noFill/>
          <a:ln w="28575" cap="flat" cmpd="sng" algn="ctr">
            <a:solidFill>
              <a:srgbClr val="F04A5A"/>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p>
        </p:txBody>
      </p:sp>
      <p:sp>
        <p:nvSpPr>
          <p:cNvPr id="10" name="テキスト ボックス 9">
            <a:extLst>
              <a:ext uri="{FF2B5EF4-FFF2-40B4-BE49-F238E27FC236}">
                <a16:creationId xmlns:a16="http://schemas.microsoft.com/office/drawing/2014/main" id="{700A1054-DD0E-486B-AF20-9728632BE8F0}"/>
              </a:ext>
            </a:extLst>
          </p:cNvPr>
          <p:cNvSpPr txBox="1"/>
          <p:nvPr/>
        </p:nvSpPr>
        <p:spPr>
          <a:xfrm>
            <a:off x="1504187" y="3173800"/>
            <a:ext cx="1492718" cy="430887"/>
          </a:xfrm>
          <a:prstGeom prst="rect">
            <a:avLst/>
          </a:prstGeom>
          <a:noFill/>
        </p:spPr>
        <p:txBody>
          <a:bodyPr wrap="square" rtlCol="0">
            <a:spAutoFit/>
          </a:bodyPr>
          <a:lstStyle/>
          <a:p>
            <a:r>
              <a:rPr kumimoji="1" lang="ja-JP" altLang="en-US" sz="1100" b="1" dirty="0">
                <a:solidFill>
                  <a:srgbClr val="F04A5A"/>
                </a:solidFill>
                <a:latin typeface="Meiryo UI" panose="020B0604030504040204" pitchFamily="50" charset="-128"/>
                <a:ea typeface="Meiryo UI" panose="020B0604030504040204" pitchFamily="50" charset="-128"/>
                <a:cs typeface="Meiryo UI" panose="020B0604030504040204" pitchFamily="50" charset="-128"/>
              </a:rPr>
              <a:t>想定される支援内容の</a:t>
            </a:r>
            <a:endParaRPr kumimoji="1" lang="en-US" altLang="ja-JP" sz="1100" b="1" dirty="0">
              <a:solidFill>
                <a:srgbClr val="F04A5A"/>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1" dirty="0">
                <a:solidFill>
                  <a:srgbClr val="F04A5A"/>
                </a:solidFill>
                <a:latin typeface="Meiryo UI" panose="020B0604030504040204" pitchFamily="50" charset="-128"/>
                <a:ea typeface="Meiryo UI" panose="020B0604030504040204" pitchFamily="50" charset="-128"/>
                <a:cs typeface="Meiryo UI" panose="020B0604030504040204" pitchFamily="50" charset="-128"/>
              </a:rPr>
              <a:t>項目番号</a:t>
            </a:r>
          </a:p>
        </p:txBody>
      </p:sp>
      <p:cxnSp>
        <p:nvCxnSpPr>
          <p:cNvPr id="11" name="直線コネクタ 10">
            <a:extLst>
              <a:ext uri="{FF2B5EF4-FFF2-40B4-BE49-F238E27FC236}">
                <a16:creationId xmlns:a16="http://schemas.microsoft.com/office/drawing/2014/main" id="{9A173693-4E5E-4DC6-8212-1B5BFDEFED52}"/>
              </a:ext>
            </a:extLst>
          </p:cNvPr>
          <p:cNvCxnSpPr>
            <a:stCxn id="7" idx="3"/>
          </p:cNvCxnSpPr>
          <p:nvPr/>
        </p:nvCxnSpPr>
        <p:spPr bwMode="auto">
          <a:xfrm flipH="1">
            <a:off x="2315817" y="1497426"/>
            <a:ext cx="887151" cy="1643339"/>
          </a:xfrm>
          <a:prstGeom prst="line">
            <a:avLst/>
          </a:prstGeom>
          <a:ln>
            <a:solidFill>
              <a:srgbClr val="F04A5A"/>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12" name="直線コネクタ 11">
            <a:extLst>
              <a:ext uri="{FF2B5EF4-FFF2-40B4-BE49-F238E27FC236}">
                <a16:creationId xmlns:a16="http://schemas.microsoft.com/office/drawing/2014/main" id="{4832C4F3-FD6D-40DD-85D4-55D9ACCD6683}"/>
              </a:ext>
            </a:extLst>
          </p:cNvPr>
          <p:cNvCxnSpPr>
            <a:cxnSpLocks/>
          </p:cNvCxnSpPr>
          <p:nvPr/>
        </p:nvCxnSpPr>
        <p:spPr bwMode="auto">
          <a:xfrm flipH="1" flipV="1">
            <a:off x="2454456" y="3481071"/>
            <a:ext cx="609871" cy="539561"/>
          </a:xfrm>
          <a:prstGeom prst="line">
            <a:avLst/>
          </a:prstGeom>
          <a:ln>
            <a:solidFill>
              <a:srgbClr val="F04A5A"/>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13" name="直線コネクタ 12">
            <a:extLst>
              <a:ext uri="{FF2B5EF4-FFF2-40B4-BE49-F238E27FC236}">
                <a16:creationId xmlns:a16="http://schemas.microsoft.com/office/drawing/2014/main" id="{7C7EFB06-5413-44B2-A2B0-7FE21798E827}"/>
              </a:ext>
            </a:extLst>
          </p:cNvPr>
          <p:cNvCxnSpPr>
            <a:cxnSpLocks/>
          </p:cNvCxnSpPr>
          <p:nvPr/>
        </p:nvCxnSpPr>
        <p:spPr bwMode="auto">
          <a:xfrm flipH="1" flipV="1">
            <a:off x="2315817" y="3604687"/>
            <a:ext cx="744737" cy="1855795"/>
          </a:xfrm>
          <a:prstGeom prst="line">
            <a:avLst/>
          </a:prstGeom>
          <a:ln>
            <a:solidFill>
              <a:srgbClr val="F04A5A"/>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8273498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現場実践の振り返り①グループワーク</a:t>
            </a:r>
            <a:endParaRPr kumimoji="1" lang="ja-JP" altLang="en-US" dirty="0"/>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76</a:t>
            </a:fld>
            <a:endParaRPr kumimoji="1" lang="ja-JP" altLang="en-US" dirty="0"/>
          </a:p>
        </p:txBody>
      </p:sp>
      <p:sp>
        <p:nvSpPr>
          <p:cNvPr id="5" name="テキスト プレースホルダー 4"/>
          <p:cNvSpPr>
            <a:spLocks noGrp="1"/>
          </p:cNvSpPr>
          <p:nvPr>
            <p:ph type="body" sz="quarter" idx="14"/>
          </p:nvPr>
        </p:nvSpPr>
        <p:spPr/>
        <p:txBody>
          <a:bodyPr/>
          <a:lstStyle/>
          <a:p>
            <a:r>
              <a:rPr lang="ja-JP" altLang="en-US" dirty="0"/>
              <a:t>グループワークでのコメントのイメージ</a:t>
            </a:r>
            <a:endParaRPr kumimoji="1" lang="ja-JP" altLang="en-US" dirty="0"/>
          </a:p>
        </p:txBody>
      </p:sp>
      <p:graphicFrame>
        <p:nvGraphicFramePr>
          <p:cNvPr id="11" name="図表 10"/>
          <p:cNvGraphicFramePr/>
          <p:nvPr/>
        </p:nvGraphicFramePr>
        <p:xfrm>
          <a:off x="285747" y="999147"/>
          <a:ext cx="9009081" cy="46557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図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21928" y="2987522"/>
            <a:ext cx="1074417" cy="1302529"/>
          </a:xfrm>
          <a:prstGeom prst="rect">
            <a:avLst/>
          </a:prstGeom>
        </p:spPr>
      </p:pic>
    </p:spTree>
    <p:extLst>
      <p:ext uri="{BB962C8B-B14F-4D97-AF65-F5344CB8AC3E}">
        <p14:creationId xmlns:p14="http://schemas.microsoft.com/office/powerpoint/2010/main" val="29067621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現場実践の振り返り</a:t>
            </a:r>
            <a:br>
              <a:rPr lang="ja-JP" altLang="en-US" dirty="0"/>
            </a:br>
            <a:r>
              <a:rPr lang="ja-JP" altLang="en-US" dirty="0"/>
              <a:t>②全体共有</a:t>
            </a:r>
            <a:endParaRPr kumimoji="1" lang="ja-JP" altLang="en-US" dirty="0"/>
          </a:p>
        </p:txBody>
      </p:sp>
    </p:spTree>
    <p:extLst>
      <p:ext uri="{BB962C8B-B14F-4D97-AF65-F5344CB8AC3E}">
        <p14:creationId xmlns:p14="http://schemas.microsoft.com/office/powerpoint/2010/main" val="42570393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現場実践の振り返り②全体共有</a:t>
            </a:r>
            <a:endParaRPr kumimoji="1" lang="ja-JP" altLang="en-US" dirty="0"/>
          </a:p>
        </p:txBody>
      </p:sp>
      <p:sp>
        <p:nvSpPr>
          <p:cNvPr id="3" name="コンテンツ プレースホルダー 2"/>
          <p:cNvSpPr>
            <a:spLocks noGrp="1"/>
          </p:cNvSpPr>
          <p:nvPr>
            <p:ph idx="1"/>
          </p:nvPr>
        </p:nvSpPr>
        <p:spPr/>
        <p:txBody>
          <a:bodyPr/>
          <a:lstStyle/>
          <a:p>
            <a:r>
              <a:rPr lang="ja-JP" altLang="en-US" dirty="0"/>
              <a:t>以下の</a:t>
            </a:r>
            <a:r>
              <a:rPr lang="en-US" altLang="ja-JP" dirty="0"/>
              <a:t>2</a:t>
            </a:r>
            <a:r>
              <a:rPr lang="ja-JP" altLang="en-US" dirty="0" err="1"/>
              <a:t>つを</a:t>
            </a:r>
            <a:r>
              <a:rPr lang="ja-JP" altLang="en-US" dirty="0"/>
              <a:t>実施しましょう。</a:t>
            </a:r>
            <a:endParaRPr kumimoji="1" lang="ja-JP" altLang="en-US" dirty="0"/>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78</a:t>
            </a:fld>
            <a:endParaRPr kumimoji="1" lang="ja-JP" altLang="en-US" dirty="0"/>
          </a:p>
        </p:txBody>
      </p:sp>
      <p:sp>
        <p:nvSpPr>
          <p:cNvPr id="5" name="テキスト プレースホルダー 4"/>
          <p:cNvSpPr>
            <a:spLocks noGrp="1"/>
          </p:cNvSpPr>
          <p:nvPr>
            <p:ph type="body" sz="quarter" idx="14"/>
          </p:nvPr>
        </p:nvSpPr>
        <p:spPr/>
        <p:txBody>
          <a:bodyPr/>
          <a:lstStyle/>
          <a:p>
            <a:r>
              <a:rPr kumimoji="1" lang="ja-JP" altLang="en-US" dirty="0"/>
              <a:t>全体共有</a:t>
            </a:r>
          </a:p>
        </p:txBody>
      </p:sp>
      <p:grpSp>
        <p:nvGrpSpPr>
          <p:cNvPr id="8" name="グループ化 7"/>
          <p:cNvGrpSpPr/>
          <p:nvPr/>
        </p:nvGrpSpPr>
        <p:grpSpPr>
          <a:xfrm>
            <a:off x="506940" y="1384563"/>
            <a:ext cx="7013625" cy="2044437"/>
            <a:chOff x="537967" y="1785391"/>
            <a:chExt cx="7013625" cy="2044437"/>
          </a:xfrm>
        </p:grpSpPr>
        <p:sp>
          <p:nvSpPr>
            <p:cNvPr id="11" name="四角形: 角を丸くする 14">
              <a:extLst>
                <a:ext uri="{FF2B5EF4-FFF2-40B4-BE49-F238E27FC236}">
                  <a16:creationId xmlns:a16="http://schemas.microsoft.com/office/drawing/2014/main" id="{FA8E9DAD-B3EA-4B39-8D54-7FB552A5299B}"/>
                </a:ext>
              </a:extLst>
            </p:cNvPr>
            <p:cNvSpPr/>
            <p:nvPr/>
          </p:nvSpPr>
          <p:spPr>
            <a:xfrm>
              <a:off x="537967" y="1785391"/>
              <a:ext cx="7013625" cy="2044437"/>
            </a:xfrm>
            <a:prstGeom prst="roundRect">
              <a:avLst>
                <a:gd name="adj" fmla="val 4575"/>
              </a:avLst>
            </a:prstGeom>
            <a:solidFill>
              <a:schemeClr val="accent2">
                <a:lumMod val="20000"/>
                <a:lumOff val="80000"/>
              </a:schemeClr>
            </a:solidFill>
            <a:ln>
              <a:noFill/>
              <a:prstDash val="dash"/>
            </a:ln>
          </p:spPr>
          <p:txBody>
            <a:bodyPr wrap="square" rtlCol="0" anchor="ctr">
              <a:noAutofit/>
            </a:bodyP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8">
              <a:extLst>
                <a:ext uri="{FF2B5EF4-FFF2-40B4-BE49-F238E27FC236}">
                  <a16:creationId xmlns:a16="http://schemas.microsoft.com/office/drawing/2014/main" id="{9649DE3E-3BD4-4B20-997E-BDD474AA9188}"/>
                </a:ext>
              </a:extLst>
            </p:cNvPr>
            <p:cNvSpPr txBox="1"/>
            <p:nvPr/>
          </p:nvSpPr>
          <p:spPr>
            <a:xfrm>
              <a:off x="767069" y="2030473"/>
              <a:ext cx="6555421" cy="1554272"/>
            </a:xfrm>
            <a:prstGeom prst="rect">
              <a:avLst/>
            </a:prstGeom>
            <a:solidFill>
              <a:schemeClr val="bg1"/>
            </a:solidFill>
            <a:ln w="28575">
              <a:solidFill>
                <a:srgbClr val="FF6600"/>
              </a:solidFill>
            </a:ln>
          </p:spPr>
          <p:txBody>
            <a:bodyPr wrap="square" rtlCol="0">
              <a:spAutoFit/>
            </a:bodyPr>
            <a:lstStyle>
              <a:defPPr>
                <a:defRPr lang="ja-JP"/>
              </a:defPPr>
              <a:lvl1pPr algn="l" rtl="0" fontAlgn="base">
                <a:spcBef>
                  <a:spcPct val="0"/>
                </a:spcBef>
                <a:spcAft>
                  <a:spcPct val="0"/>
                </a:spcAft>
                <a:defRPr kumimoji="1" sz="1400" kern="1200">
                  <a:solidFill>
                    <a:schemeClr val="tx1"/>
                  </a:solidFill>
                  <a:latin typeface="Arial" charset="0"/>
                  <a:ea typeface="HGPｺﾞｼｯｸM" pitchFamily="50" charset="-128"/>
                  <a:cs typeface="+mn-cs"/>
                </a:defRPr>
              </a:lvl1pPr>
              <a:lvl2pPr marL="457200" algn="l" rtl="0" fontAlgn="base">
                <a:spcBef>
                  <a:spcPct val="0"/>
                </a:spcBef>
                <a:spcAft>
                  <a:spcPct val="0"/>
                </a:spcAft>
                <a:defRPr kumimoji="1" sz="1400" kern="1200">
                  <a:solidFill>
                    <a:schemeClr val="tx1"/>
                  </a:solidFill>
                  <a:latin typeface="Arial" charset="0"/>
                  <a:ea typeface="HGPｺﾞｼｯｸM" pitchFamily="50" charset="-128"/>
                  <a:cs typeface="+mn-cs"/>
                </a:defRPr>
              </a:lvl2pPr>
              <a:lvl3pPr marL="914400" algn="l" rtl="0" fontAlgn="base">
                <a:spcBef>
                  <a:spcPct val="0"/>
                </a:spcBef>
                <a:spcAft>
                  <a:spcPct val="0"/>
                </a:spcAft>
                <a:defRPr kumimoji="1" sz="1400" kern="1200">
                  <a:solidFill>
                    <a:schemeClr val="tx1"/>
                  </a:solidFill>
                  <a:latin typeface="Arial" charset="0"/>
                  <a:ea typeface="HGPｺﾞｼｯｸM" pitchFamily="50" charset="-128"/>
                  <a:cs typeface="+mn-cs"/>
                </a:defRPr>
              </a:lvl3pPr>
              <a:lvl4pPr marL="1371600" algn="l" rtl="0" fontAlgn="base">
                <a:spcBef>
                  <a:spcPct val="0"/>
                </a:spcBef>
                <a:spcAft>
                  <a:spcPct val="0"/>
                </a:spcAft>
                <a:defRPr kumimoji="1" sz="1400" kern="1200">
                  <a:solidFill>
                    <a:schemeClr val="tx1"/>
                  </a:solidFill>
                  <a:latin typeface="Arial" charset="0"/>
                  <a:ea typeface="HGPｺﾞｼｯｸM" pitchFamily="50" charset="-128"/>
                  <a:cs typeface="+mn-cs"/>
                </a:defRPr>
              </a:lvl4pPr>
              <a:lvl5pPr marL="1828800" algn="l" rtl="0" fontAlgn="base">
                <a:spcBef>
                  <a:spcPct val="0"/>
                </a:spcBef>
                <a:spcAft>
                  <a:spcPct val="0"/>
                </a:spcAft>
                <a:defRPr kumimoji="1" sz="1400" kern="1200">
                  <a:solidFill>
                    <a:schemeClr val="tx1"/>
                  </a:solidFill>
                  <a:latin typeface="Arial" charset="0"/>
                  <a:ea typeface="HGPｺﾞｼｯｸM" pitchFamily="50" charset="-128"/>
                  <a:cs typeface="+mn-cs"/>
                </a:defRPr>
              </a:lvl5pPr>
              <a:lvl6pPr marL="2286000" algn="l" defTabSz="914400" rtl="0" eaLnBrk="1" latinLnBrk="0" hangingPunct="1">
                <a:defRPr kumimoji="1" sz="1400" kern="1200">
                  <a:solidFill>
                    <a:schemeClr val="tx1"/>
                  </a:solidFill>
                  <a:latin typeface="Arial" charset="0"/>
                  <a:ea typeface="HGPｺﾞｼｯｸM" pitchFamily="50" charset="-128"/>
                  <a:cs typeface="+mn-cs"/>
                </a:defRPr>
              </a:lvl6pPr>
              <a:lvl7pPr marL="2743200" algn="l" defTabSz="914400" rtl="0" eaLnBrk="1" latinLnBrk="0" hangingPunct="1">
                <a:defRPr kumimoji="1" sz="1400" kern="1200">
                  <a:solidFill>
                    <a:schemeClr val="tx1"/>
                  </a:solidFill>
                  <a:latin typeface="Arial" charset="0"/>
                  <a:ea typeface="HGPｺﾞｼｯｸM" pitchFamily="50" charset="-128"/>
                  <a:cs typeface="+mn-cs"/>
                </a:defRPr>
              </a:lvl7pPr>
              <a:lvl8pPr marL="3200400" algn="l" defTabSz="914400" rtl="0" eaLnBrk="1" latinLnBrk="0" hangingPunct="1">
                <a:defRPr kumimoji="1" sz="1400" kern="1200">
                  <a:solidFill>
                    <a:schemeClr val="tx1"/>
                  </a:solidFill>
                  <a:latin typeface="Arial" charset="0"/>
                  <a:ea typeface="HGPｺﾞｼｯｸM" pitchFamily="50" charset="-128"/>
                  <a:cs typeface="+mn-cs"/>
                </a:defRPr>
              </a:lvl8pPr>
              <a:lvl9pPr marL="3657600" algn="l" defTabSz="914400" rtl="0" eaLnBrk="1" latinLnBrk="0" hangingPunct="1">
                <a:defRPr kumimoji="1" sz="1400" kern="1200">
                  <a:solidFill>
                    <a:schemeClr val="tx1"/>
                  </a:solidFill>
                  <a:latin typeface="Arial" charset="0"/>
                  <a:ea typeface="HGPｺﾞｼｯｸM" pitchFamily="50" charset="-128"/>
                  <a:cs typeface="+mn-cs"/>
                </a:defRPr>
              </a:lvl9pPr>
            </a:lstStyle>
            <a:p>
              <a:r>
                <a:rPr kumimoji="1" lang="ja-JP" altLang="en-US" sz="1800" b="1" dirty="0">
                  <a:latin typeface="Meiryo UI" panose="020B0604030504040204" pitchFamily="50" charset="-128"/>
                  <a:ea typeface="Meiryo UI" panose="020B0604030504040204" pitchFamily="50" charset="-128"/>
                  <a:cs typeface="Meiryo UI" panose="020B0604030504040204" pitchFamily="50" charset="-128"/>
                </a:rPr>
                <a:t>①</a:t>
              </a:r>
              <a:r>
                <a:rPr kumimoji="1" lang="ja-JP" altLang="en-US" sz="1800" b="1" u="sng" dirty="0">
                  <a:latin typeface="Meiryo UI" panose="020B0604030504040204" pitchFamily="50" charset="-128"/>
                  <a:ea typeface="Meiryo UI" panose="020B0604030504040204" pitchFamily="50" charset="-128"/>
                  <a:cs typeface="Meiryo UI" panose="020B0604030504040204" pitchFamily="50" charset="-128"/>
                </a:rPr>
                <a:t>グループワーク結果の共有</a:t>
              </a:r>
              <a:endParaRPr lang="en-US" altLang="ja-JP" sz="1800" b="1" u="sng"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各グループから、グループワークで話し合ったことを全体に共有しましょう。</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b="1" dirty="0">
                  <a:latin typeface="Meiryo UI" panose="020B0604030504040204" pitchFamily="50" charset="-128"/>
                  <a:ea typeface="Meiryo UI" panose="020B0604030504040204" pitchFamily="50" charset="-128"/>
                  <a:cs typeface="Meiryo UI" panose="020B0604030504040204" pitchFamily="50" charset="-128"/>
                </a:rPr>
                <a:t>②</a:t>
              </a:r>
              <a:r>
                <a:rPr kumimoji="1" lang="ja-JP" altLang="en-US" sz="1800" b="1" u="sng" dirty="0">
                  <a:latin typeface="Meiryo UI" panose="020B0604030504040204" pitchFamily="50" charset="-128"/>
                  <a:ea typeface="Meiryo UI" panose="020B0604030504040204" pitchFamily="50" charset="-128"/>
                  <a:cs typeface="Meiryo UI" panose="020B0604030504040204" pitchFamily="50" charset="-128"/>
                </a:rPr>
                <a:t>全体での質疑応答</a:t>
              </a:r>
              <a:endParaRPr lang="en-US" altLang="ja-JP" sz="1800" b="1" u="sng"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個人ワークやグループワークを通して疑問に思ったこと、気になることなどを質問しましょう</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3" name="グループ化 12"/>
          <p:cNvGrpSpPr/>
          <p:nvPr/>
        </p:nvGrpSpPr>
        <p:grpSpPr>
          <a:xfrm>
            <a:off x="7829774" y="904876"/>
            <a:ext cx="1800000" cy="922020"/>
            <a:chOff x="7981953" y="904876"/>
            <a:chExt cx="1800000" cy="922020"/>
          </a:xfrm>
        </p:grpSpPr>
        <p:sp>
          <p:nvSpPr>
            <p:cNvPr id="14" name="正方形/長方形 13"/>
            <p:cNvSpPr/>
            <p:nvPr/>
          </p:nvSpPr>
          <p:spPr>
            <a:xfrm>
              <a:off x="7981953" y="904876"/>
              <a:ext cx="1800000" cy="922020"/>
            </a:xfrm>
            <a:prstGeom prst="rect">
              <a:avLst/>
            </a:prstGeom>
            <a:solidFill>
              <a:srgbClr val="008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b="1" dirty="0">
                  <a:solidFill>
                    <a:schemeClr val="bg1"/>
                  </a:solidFill>
                  <a:latin typeface="Meiryo UI" panose="020B0604030504040204" pitchFamily="50" charset="-128"/>
                  <a:ea typeface="Meiryo UI" panose="020B0604030504040204" pitchFamily="50" charset="-128"/>
                </a:rPr>
                <a:t>全体共有</a:t>
              </a:r>
              <a:endParaRPr kumimoji="1" lang="en-US" altLang="ja-JP" b="1" dirty="0">
                <a:solidFill>
                  <a:schemeClr val="bg1"/>
                </a:solidFill>
                <a:latin typeface="Meiryo UI" panose="020B0604030504040204" pitchFamily="50" charset="-128"/>
                <a:ea typeface="Meiryo UI" panose="020B0604030504040204" pitchFamily="50" charset="-128"/>
              </a:endParaRPr>
            </a:p>
          </p:txBody>
        </p:sp>
        <p:pic>
          <p:nvPicPr>
            <p:cNvPr id="15" name="Picture 4" descr="「時計　イラスト」の画像検索結果">
              <a:extLst>
                <a:ext uri="{FF2B5EF4-FFF2-40B4-BE49-F238E27FC236}">
                  <a16:creationId xmlns:a16="http://schemas.microsoft.com/office/drawing/2014/main" id="{83E163BA-EA23-4ACF-A424-6E545BC8AC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329408" y="1342736"/>
              <a:ext cx="402078" cy="360000"/>
            </a:xfrm>
            <a:prstGeom prst="rect">
              <a:avLst/>
            </a:prstGeom>
            <a:effectLst/>
          </p:spPr>
          <p:style>
            <a:lnRef idx="0">
              <a:schemeClr val="accent2"/>
            </a:lnRef>
            <a:fillRef idx="3">
              <a:schemeClr val="accent2"/>
            </a:fillRef>
            <a:effectRef idx="3">
              <a:schemeClr val="accent2"/>
            </a:effectRef>
            <a:fontRef idx="minor">
              <a:schemeClr val="lt1"/>
            </a:fontRef>
          </p:style>
        </p:pic>
        <p:sp>
          <p:nvSpPr>
            <p:cNvPr id="16" name="正方形/長方形 15"/>
            <p:cNvSpPr/>
            <p:nvPr/>
          </p:nvSpPr>
          <p:spPr>
            <a:xfrm>
              <a:off x="8817342" y="1342736"/>
              <a:ext cx="655402" cy="360000"/>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分</a:t>
              </a:r>
              <a:endParaRPr kumimoji="1" lang="en-US" altLang="ja-JP" sz="1400" dirty="0">
                <a:latin typeface="Meiryo UI" panose="020B0604030504040204" pitchFamily="50" charset="-128"/>
                <a:ea typeface="Meiryo UI" panose="020B0604030504040204" pitchFamily="50" charset="-128"/>
              </a:endParaRPr>
            </a:p>
          </p:txBody>
        </p:sp>
      </p:grpSp>
      <p:pic>
        <p:nvPicPr>
          <p:cNvPr id="17" name="図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59577" y="4495800"/>
            <a:ext cx="2319730" cy="1389857"/>
          </a:xfrm>
          <a:prstGeom prst="rect">
            <a:avLst/>
          </a:prstGeom>
        </p:spPr>
      </p:pic>
    </p:spTree>
    <p:extLst>
      <p:ext uri="{BB962C8B-B14F-4D97-AF65-F5344CB8AC3E}">
        <p14:creationId xmlns:p14="http://schemas.microsoft.com/office/powerpoint/2010/main" val="21016555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本日のまとめと今後の進め方</a:t>
            </a:r>
            <a:endParaRPr kumimoji="1" lang="ja-JP" altLang="en-US" dirty="0"/>
          </a:p>
        </p:txBody>
      </p:sp>
    </p:spTree>
    <p:extLst>
      <p:ext uri="{BB962C8B-B14F-4D97-AF65-F5344CB8AC3E}">
        <p14:creationId xmlns:p14="http://schemas.microsoft.com/office/powerpoint/2010/main" val="3312959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t>「適切なケアマネジメント手法」のねらいと概要の確認</a:t>
            </a:r>
            <a:endParaRPr kumimoji="1" lang="ja-JP" altLang="en-US" dirty="0"/>
          </a:p>
        </p:txBody>
      </p:sp>
      <p:sp>
        <p:nvSpPr>
          <p:cNvPr id="6" name="コンテンツ プレースホルダー 5"/>
          <p:cNvSpPr>
            <a:spLocks noGrp="1"/>
          </p:cNvSpPr>
          <p:nvPr>
            <p:ph idx="1"/>
          </p:nvPr>
        </p:nvSpPr>
        <p:spPr/>
        <p:txBody>
          <a:bodyPr/>
          <a:lstStyle/>
          <a:p>
            <a:r>
              <a:rPr lang="ja-JP" altLang="en-US" dirty="0"/>
              <a:t>「適切なケアマネジメント手法」を活用することで、アセスメント／モニタリングが効果的にでき、以下の</a:t>
            </a:r>
            <a:r>
              <a:rPr lang="en-US" altLang="ja-JP" dirty="0"/>
              <a:t>3</a:t>
            </a:r>
            <a:r>
              <a:rPr lang="ja-JP" altLang="en-US" dirty="0"/>
              <a:t>つが可能となります。</a:t>
            </a:r>
            <a:endParaRPr lang="en-US" altLang="ja-JP" dirty="0"/>
          </a:p>
          <a:p>
            <a:pPr marL="800100" lvl="1" indent="-342900">
              <a:buClrTx/>
              <a:buFont typeface="+mj-ea"/>
              <a:buAutoNum type="circleNumDbPlain"/>
            </a:pPr>
            <a:r>
              <a:rPr lang="ja-JP" altLang="en-US" dirty="0"/>
              <a:t>支援内容やアセスメント項目の</a:t>
            </a:r>
            <a:r>
              <a:rPr lang="ja-JP" altLang="en-US" b="1" u="sng" dirty="0"/>
              <a:t>「抜け漏れ」を防げる</a:t>
            </a:r>
            <a:endParaRPr lang="en-US" altLang="ja-JP" b="1" u="sng" dirty="0"/>
          </a:p>
          <a:p>
            <a:pPr marL="800100" lvl="1" indent="-342900">
              <a:spcBef>
                <a:spcPts val="700"/>
              </a:spcBef>
              <a:buClrTx/>
              <a:buFont typeface="+mj-ea"/>
              <a:buAutoNum type="circleNumDbPlain"/>
            </a:pPr>
            <a:r>
              <a:rPr lang="ja-JP" altLang="en-US" b="1" u="sng" dirty="0"/>
              <a:t>他の職種との協働や役割分担</a:t>
            </a:r>
            <a:r>
              <a:rPr lang="ja-JP" altLang="en-US" dirty="0"/>
              <a:t>を進めやすくなる</a:t>
            </a:r>
            <a:endParaRPr lang="en-US" altLang="ja-JP" dirty="0"/>
          </a:p>
          <a:p>
            <a:pPr marL="800100" lvl="1" indent="-342900">
              <a:spcBef>
                <a:spcPts val="700"/>
              </a:spcBef>
              <a:buClrTx/>
              <a:buFont typeface="+mj-ea"/>
              <a:buAutoNum type="circleNumDbPlain"/>
            </a:pPr>
            <a:r>
              <a:rPr lang="ja-JP" altLang="en-US" b="1" u="sng" dirty="0"/>
              <a:t>ケアプランの見直し</a:t>
            </a:r>
            <a:r>
              <a:rPr lang="ja-JP" altLang="en-US" dirty="0"/>
              <a:t>（状態の変化に応じた</a:t>
            </a:r>
            <a:r>
              <a:rPr lang="ja-JP" altLang="en-US" b="1" u="sng" dirty="0"/>
              <a:t>支援の見直しや追加の判断</a:t>
            </a:r>
            <a:r>
              <a:rPr lang="ja-JP" altLang="en-US" dirty="0"/>
              <a:t>）がしやすくなる</a:t>
            </a:r>
            <a:endParaRPr kumimoji="1" lang="ja-JP" altLang="en-US" dirty="0"/>
          </a:p>
        </p:txBody>
      </p:sp>
      <p:sp>
        <p:nvSpPr>
          <p:cNvPr id="2" name="スライド番号プレースホルダー 1"/>
          <p:cNvSpPr>
            <a:spLocks noGrp="1"/>
          </p:cNvSpPr>
          <p:nvPr>
            <p:ph type="sldNum" sz="quarter" idx="12"/>
          </p:nvPr>
        </p:nvSpPr>
        <p:spPr/>
        <p:txBody>
          <a:bodyPr/>
          <a:lstStyle/>
          <a:p>
            <a:fld id="{9D577B52-2241-471B-AFAB-376A00F66D4B}" type="slidenum">
              <a:rPr kumimoji="1" lang="ja-JP" altLang="en-US" smtClean="0"/>
              <a:t>8</a:t>
            </a:fld>
            <a:endParaRPr kumimoji="1" lang="ja-JP" altLang="en-US"/>
          </a:p>
        </p:txBody>
      </p:sp>
      <p:sp>
        <p:nvSpPr>
          <p:cNvPr id="5" name="テキスト プレースホルダー 4"/>
          <p:cNvSpPr>
            <a:spLocks noGrp="1"/>
          </p:cNvSpPr>
          <p:nvPr>
            <p:ph type="body" sz="quarter" idx="14"/>
          </p:nvPr>
        </p:nvSpPr>
        <p:spPr/>
        <p:txBody>
          <a:bodyPr/>
          <a:lstStyle/>
          <a:p>
            <a:r>
              <a:rPr lang="ja-JP" altLang="en-US" dirty="0"/>
              <a:t>「適切なケアマネジメント手法」を使う意義</a:t>
            </a:r>
            <a:endParaRPr kumimoji="1" lang="ja-JP" altLang="en-US" dirty="0"/>
          </a:p>
        </p:txBody>
      </p:sp>
      <p:sp>
        <p:nvSpPr>
          <p:cNvPr id="7" name="矢印: 五方向 4">
            <a:extLst>
              <a:ext uri="{FF2B5EF4-FFF2-40B4-BE49-F238E27FC236}">
                <a16:creationId xmlns:a16="http://schemas.microsoft.com/office/drawing/2014/main" id="{6BBA0E49-09D5-485E-ABE1-C65EFD399450}"/>
              </a:ext>
            </a:extLst>
          </p:cNvPr>
          <p:cNvSpPr/>
          <p:nvPr/>
        </p:nvSpPr>
        <p:spPr>
          <a:xfrm>
            <a:off x="975820" y="4513480"/>
            <a:ext cx="3776472" cy="630936"/>
          </a:xfrm>
          <a:prstGeom prst="homePlate">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Meiryo UI" panose="020B0604030504040204" pitchFamily="50" charset="-128"/>
              <a:ea typeface="Meiryo UI" panose="020B0604030504040204" pitchFamily="50" charset="-128"/>
            </a:endParaRPr>
          </a:p>
        </p:txBody>
      </p:sp>
      <p:sp>
        <p:nvSpPr>
          <p:cNvPr id="8" name="四角形: 角を丸くする 5">
            <a:extLst>
              <a:ext uri="{FF2B5EF4-FFF2-40B4-BE49-F238E27FC236}">
                <a16:creationId xmlns:a16="http://schemas.microsoft.com/office/drawing/2014/main" id="{EE40B889-04D3-4857-A832-F0CDFE270AD5}"/>
              </a:ext>
            </a:extLst>
          </p:cNvPr>
          <p:cNvSpPr/>
          <p:nvPr/>
        </p:nvSpPr>
        <p:spPr>
          <a:xfrm>
            <a:off x="262588" y="4315170"/>
            <a:ext cx="713232" cy="1033272"/>
          </a:xfrm>
          <a:prstGeom prst="roundRect">
            <a:avLst>
              <a:gd name="adj" fmla="val 23260"/>
            </a:avLst>
          </a:prstGeom>
          <a:ln w="25400" cmpd="db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latin typeface="Meiryo UI" panose="020B0604030504040204" pitchFamily="50" charset="-128"/>
                <a:ea typeface="Meiryo UI" panose="020B0604030504040204" pitchFamily="50" charset="-128"/>
              </a:rPr>
              <a:t>本人の概況</a:t>
            </a:r>
            <a:endParaRPr lang="en-US" altLang="ja-JP" sz="110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4852504F-CCF5-459F-B774-44C2C5227B02}"/>
              </a:ext>
            </a:extLst>
          </p:cNvPr>
          <p:cNvSpPr/>
          <p:nvPr/>
        </p:nvSpPr>
        <p:spPr>
          <a:xfrm>
            <a:off x="1076403" y="4312312"/>
            <a:ext cx="911551" cy="10332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a:latin typeface="Meiryo UI" panose="020B0604030504040204" pitchFamily="50" charset="-128"/>
                <a:ea typeface="Meiryo UI" panose="020B0604030504040204" pitchFamily="50" charset="-128"/>
              </a:rPr>
              <a:t>アセスメント</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情報収集・分析、課題抽出</a:t>
            </a:r>
            <a:r>
              <a:rPr kumimoji="1" lang="en-US" altLang="ja-JP" sz="800" dirty="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62C7B9BE-A95B-4120-A9F0-ABCEEF54A33A}"/>
              </a:ext>
            </a:extLst>
          </p:cNvPr>
          <p:cNvSpPr/>
          <p:nvPr/>
        </p:nvSpPr>
        <p:spPr>
          <a:xfrm>
            <a:off x="2046809" y="4315170"/>
            <a:ext cx="754763" cy="10332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a:latin typeface="Meiryo UI" panose="020B0604030504040204" pitchFamily="50" charset="-128"/>
                <a:ea typeface="Meiryo UI" panose="020B0604030504040204" pitchFamily="50" charset="-128"/>
              </a:rPr>
              <a:t>サービス</a:t>
            </a:r>
            <a:br>
              <a:rPr kumimoji="1" lang="en-US" altLang="ja-JP" sz="1100" dirty="0">
                <a:latin typeface="Meiryo UI" panose="020B0604030504040204" pitchFamily="50" charset="-128"/>
                <a:ea typeface="Meiryo UI" panose="020B0604030504040204" pitchFamily="50" charset="-128"/>
              </a:rPr>
            </a:br>
            <a:r>
              <a:rPr kumimoji="1" lang="ja-JP" altLang="en-US" sz="1100" dirty="0">
                <a:latin typeface="Meiryo UI" panose="020B0604030504040204" pitchFamily="50" charset="-128"/>
                <a:ea typeface="Meiryo UI" panose="020B0604030504040204" pitchFamily="50" charset="-128"/>
              </a:rPr>
              <a:t>種別検討</a:t>
            </a:r>
          </a:p>
        </p:txBody>
      </p:sp>
      <p:sp>
        <p:nvSpPr>
          <p:cNvPr id="11" name="正方形/長方形 10">
            <a:extLst>
              <a:ext uri="{FF2B5EF4-FFF2-40B4-BE49-F238E27FC236}">
                <a16:creationId xmlns:a16="http://schemas.microsoft.com/office/drawing/2014/main" id="{AB8FE3AB-9FBD-4C9F-87D9-0DDF3ABDB527}"/>
              </a:ext>
            </a:extLst>
          </p:cNvPr>
          <p:cNvSpPr/>
          <p:nvPr/>
        </p:nvSpPr>
        <p:spPr>
          <a:xfrm>
            <a:off x="2862532" y="4315170"/>
            <a:ext cx="832104" cy="10332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a:latin typeface="Meiryo UI" panose="020B0604030504040204" pitchFamily="50" charset="-128"/>
                <a:ea typeface="Meiryo UI" panose="020B0604030504040204" pitchFamily="50" charset="-128"/>
              </a:rPr>
              <a:t>支援内容の具体化</a:t>
            </a:r>
          </a:p>
        </p:txBody>
      </p:sp>
      <p:sp>
        <p:nvSpPr>
          <p:cNvPr id="12" name="正方形/長方形 11">
            <a:extLst>
              <a:ext uri="{FF2B5EF4-FFF2-40B4-BE49-F238E27FC236}">
                <a16:creationId xmlns:a16="http://schemas.microsoft.com/office/drawing/2014/main" id="{A44431F4-9FD0-4175-AFAD-A0A5C2A6E339}"/>
              </a:ext>
            </a:extLst>
          </p:cNvPr>
          <p:cNvSpPr/>
          <p:nvPr/>
        </p:nvSpPr>
        <p:spPr>
          <a:xfrm>
            <a:off x="3755596" y="4312312"/>
            <a:ext cx="832104" cy="10332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a:latin typeface="Meiryo UI" panose="020B0604030504040204" pitchFamily="50" charset="-128"/>
                <a:ea typeface="Meiryo UI" panose="020B0604030504040204" pitchFamily="50" charset="-128"/>
              </a:rPr>
              <a:t>モニタリング、見直し</a:t>
            </a:r>
          </a:p>
        </p:txBody>
      </p:sp>
      <p:sp>
        <p:nvSpPr>
          <p:cNvPr id="13" name="二等辺三角形 12">
            <a:extLst>
              <a:ext uri="{FF2B5EF4-FFF2-40B4-BE49-F238E27FC236}">
                <a16:creationId xmlns:a16="http://schemas.microsoft.com/office/drawing/2014/main" id="{2D4BDB57-8BE9-48E3-9F95-42049E85FFBA}"/>
              </a:ext>
            </a:extLst>
          </p:cNvPr>
          <p:cNvSpPr/>
          <p:nvPr/>
        </p:nvSpPr>
        <p:spPr>
          <a:xfrm rot="5400000">
            <a:off x="3170471" y="4525304"/>
            <a:ext cx="3611880" cy="141575"/>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5D062368-0321-456A-A0FF-F5D00F792E27}"/>
              </a:ext>
            </a:extLst>
          </p:cNvPr>
          <p:cNvSpPr txBox="1"/>
          <p:nvPr/>
        </p:nvSpPr>
        <p:spPr>
          <a:xfrm>
            <a:off x="889687" y="2711972"/>
            <a:ext cx="3401568" cy="307777"/>
          </a:xfrm>
          <a:prstGeom prst="rect">
            <a:avLst/>
          </a:prstGeom>
          <a:noFill/>
        </p:spPr>
        <p:txBody>
          <a:bodyPr wrap="square" rtlCol="0">
            <a:spAutoFit/>
          </a:bodyPr>
          <a:lstStyle/>
          <a:p>
            <a:pPr algn="ctr"/>
            <a:r>
              <a:rPr kumimoji="1" lang="ja-JP" altLang="en-US" sz="1400" b="1" dirty="0">
                <a:solidFill>
                  <a:srgbClr val="0070C0"/>
                </a:solidFill>
                <a:latin typeface="Meiryo UI" panose="020B0604030504040204" pitchFamily="50" charset="-128"/>
                <a:ea typeface="Meiryo UI" panose="020B0604030504040204" pitchFamily="50" charset="-128"/>
              </a:rPr>
              <a:t>一般的な手法</a:t>
            </a:r>
          </a:p>
        </p:txBody>
      </p:sp>
      <p:sp>
        <p:nvSpPr>
          <p:cNvPr id="15" name="テキスト ボックス 14">
            <a:extLst>
              <a:ext uri="{FF2B5EF4-FFF2-40B4-BE49-F238E27FC236}">
                <a16:creationId xmlns:a16="http://schemas.microsoft.com/office/drawing/2014/main" id="{1A137CBE-DB5B-411F-8300-68FBE81B3FE9}"/>
              </a:ext>
            </a:extLst>
          </p:cNvPr>
          <p:cNvSpPr txBox="1"/>
          <p:nvPr/>
        </p:nvSpPr>
        <p:spPr>
          <a:xfrm>
            <a:off x="5709192" y="2659013"/>
            <a:ext cx="3401568" cy="369332"/>
          </a:xfrm>
          <a:prstGeom prst="rect">
            <a:avLst/>
          </a:prstGeom>
          <a:noFill/>
        </p:spPr>
        <p:txBody>
          <a:bodyPr wrap="square" rtlCol="0">
            <a:spAutoFit/>
          </a:bodyPr>
          <a:lstStyle/>
          <a:p>
            <a:pPr algn="ctr"/>
            <a:r>
              <a:rPr kumimoji="1" lang="ja-JP" altLang="en-US" b="1" dirty="0">
                <a:solidFill>
                  <a:srgbClr val="FF0000"/>
                </a:solidFill>
                <a:latin typeface="Meiryo UI" panose="020B0604030504040204" pitchFamily="50" charset="-128"/>
                <a:ea typeface="Meiryo UI" panose="020B0604030504040204" pitchFamily="50" charset="-128"/>
              </a:rPr>
              <a:t>適切なケアマネジメント手法</a:t>
            </a:r>
          </a:p>
        </p:txBody>
      </p:sp>
      <p:sp>
        <p:nvSpPr>
          <p:cNvPr id="16" name="矢印: 上 13">
            <a:extLst>
              <a:ext uri="{FF2B5EF4-FFF2-40B4-BE49-F238E27FC236}">
                <a16:creationId xmlns:a16="http://schemas.microsoft.com/office/drawing/2014/main" id="{7D621BC7-9BEC-415B-A506-EA5A29A7A046}"/>
              </a:ext>
            </a:extLst>
          </p:cNvPr>
          <p:cNvSpPr/>
          <p:nvPr/>
        </p:nvSpPr>
        <p:spPr>
          <a:xfrm>
            <a:off x="1306268" y="5216138"/>
            <a:ext cx="366548" cy="377762"/>
          </a:xfrm>
          <a:prstGeom prst="upArrow">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3FD98D8F-25D7-4ED7-97D7-D2EB90A79627}"/>
              </a:ext>
            </a:extLst>
          </p:cNvPr>
          <p:cNvSpPr txBox="1"/>
          <p:nvPr/>
        </p:nvSpPr>
        <p:spPr>
          <a:xfrm>
            <a:off x="276975" y="6010693"/>
            <a:ext cx="603688" cy="276999"/>
          </a:xfrm>
          <a:prstGeom prst="rect">
            <a:avLst/>
          </a:prstGeom>
          <a:noFill/>
        </p:spPr>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rPr>
              <a:t>課題</a:t>
            </a:r>
          </a:p>
        </p:txBody>
      </p:sp>
      <p:sp>
        <p:nvSpPr>
          <p:cNvPr id="18" name="テキスト ボックス 17">
            <a:extLst>
              <a:ext uri="{FF2B5EF4-FFF2-40B4-BE49-F238E27FC236}">
                <a16:creationId xmlns:a16="http://schemas.microsoft.com/office/drawing/2014/main" id="{5A32482F-CCB9-4804-B077-CFFA2F545501}"/>
              </a:ext>
            </a:extLst>
          </p:cNvPr>
          <p:cNvSpPr txBox="1"/>
          <p:nvPr/>
        </p:nvSpPr>
        <p:spPr>
          <a:xfrm>
            <a:off x="346075" y="3101048"/>
            <a:ext cx="4325112" cy="1169551"/>
          </a:xfrm>
          <a:prstGeom prst="rect">
            <a:avLst/>
          </a:prstGeom>
          <a:noFill/>
        </p:spPr>
        <p:txBody>
          <a:bodyPr wrap="square" rtlCol="0">
            <a:spAutoFit/>
          </a:bodyPr>
          <a:lstStyle/>
          <a:p>
            <a:pPr marL="230400" indent="-23040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まず、</a:t>
            </a:r>
            <a:r>
              <a:rPr kumimoji="1" lang="ja-JP" altLang="en-US" sz="1400" u="sng" dirty="0">
                <a:latin typeface="Meiryo UI" panose="020B0604030504040204" pitchFamily="50" charset="-128"/>
                <a:ea typeface="Meiryo UI" panose="020B0604030504040204" pitchFamily="50" charset="-128"/>
              </a:rPr>
              <a:t>包括的に情報収集してから分析</a:t>
            </a:r>
            <a:r>
              <a:rPr kumimoji="1" lang="ja-JP" altLang="en-US" sz="1400" dirty="0">
                <a:latin typeface="Meiryo UI" panose="020B0604030504040204" pitchFamily="50" charset="-128"/>
                <a:ea typeface="Meiryo UI" panose="020B0604030504040204" pitchFamily="50" charset="-128"/>
              </a:rPr>
              <a:t>し、多様なサービスの意見も取り入れて支援内容を検討していく考え方。</a:t>
            </a:r>
            <a:endParaRPr kumimoji="1" lang="en-US" altLang="ja-JP" sz="1400" dirty="0">
              <a:latin typeface="Meiryo UI" panose="020B0604030504040204" pitchFamily="50" charset="-128"/>
              <a:ea typeface="Meiryo UI" panose="020B0604030504040204" pitchFamily="50" charset="-128"/>
            </a:endParaRPr>
          </a:p>
          <a:p>
            <a:pPr marL="230400" indent="-23040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収集した情報の分析、課題抽出、サービス種別の検討と支援内容を、それぞれ結びつけるにあたり</a:t>
            </a:r>
            <a:r>
              <a:rPr kumimoji="1" lang="ja-JP" altLang="en-US" sz="1400" u="sng" dirty="0">
                <a:latin typeface="Meiryo UI" panose="020B0604030504040204" pitchFamily="50" charset="-128"/>
                <a:ea typeface="Meiryo UI" panose="020B0604030504040204" pitchFamily="50" charset="-128"/>
              </a:rPr>
              <a:t>相当の経験が必要</a:t>
            </a:r>
            <a:r>
              <a:rPr kumimoji="1" lang="ja-JP" altLang="en-US" sz="1400" dirty="0">
                <a:latin typeface="Meiryo UI" panose="020B0604030504040204" pitchFamily="50" charset="-128"/>
                <a:ea typeface="Meiryo UI" panose="020B0604030504040204" pitchFamily="50" charset="-128"/>
              </a:rPr>
              <a:t>。また、</a:t>
            </a:r>
            <a:r>
              <a:rPr kumimoji="1" lang="ja-JP" altLang="en-US" sz="1400" u="sng" dirty="0">
                <a:latin typeface="Meiryo UI" panose="020B0604030504040204" pitchFamily="50" charset="-128"/>
                <a:ea typeface="Meiryo UI" panose="020B0604030504040204" pitchFamily="50" charset="-128"/>
              </a:rPr>
              <a:t>支援内容の具体化までに時間を要する</a:t>
            </a:r>
            <a:r>
              <a:rPr kumimoji="1" lang="ja-JP" altLang="en-US" sz="1400" dirty="0">
                <a:latin typeface="Meiryo UI" panose="020B0604030504040204" pitchFamily="50" charset="-128"/>
                <a:ea typeface="Meiryo UI" panose="020B0604030504040204" pitchFamily="50" charset="-128"/>
              </a:rPr>
              <a:t>。</a:t>
            </a:r>
          </a:p>
        </p:txBody>
      </p:sp>
      <p:sp>
        <p:nvSpPr>
          <p:cNvPr id="19" name="テキスト ボックス 18">
            <a:extLst>
              <a:ext uri="{FF2B5EF4-FFF2-40B4-BE49-F238E27FC236}">
                <a16:creationId xmlns:a16="http://schemas.microsoft.com/office/drawing/2014/main" id="{887F41A1-D25F-40DB-8069-DD5DA43404E8}"/>
              </a:ext>
            </a:extLst>
          </p:cNvPr>
          <p:cNvSpPr txBox="1"/>
          <p:nvPr/>
        </p:nvSpPr>
        <p:spPr>
          <a:xfrm>
            <a:off x="1076404" y="5699069"/>
            <a:ext cx="934778" cy="738664"/>
          </a:xfrm>
          <a:prstGeom prst="rect">
            <a:avLst/>
          </a:prstGeom>
          <a:noFill/>
        </p:spPr>
        <p:txBody>
          <a:bodyPr wrap="square" rtlCol="0">
            <a:spAutoFit/>
          </a:bodyPr>
          <a:lstStyle/>
          <a:p>
            <a:pPr marL="92075" indent="-92075">
              <a:buFont typeface="Wingdings" panose="05000000000000000000" pitchFamily="2" charset="2"/>
              <a:buChar char="ü"/>
            </a:pPr>
            <a:r>
              <a:rPr kumimoji="1" lang="ja-JP" altLang="en-US" sz="1050" dirty="0">
                <a:latin typeface="Meiryo UI" panose="020B0604030504040204" pitchFamily="50" charset="-128"/>
                <a:ea typeface="Meiryo UI" panose="020B0604030504040204" pitchFamily="50" charset="-128"/>
              </a:rPr>
              <a:t>時間・</a:t>
            </a:r>
            <a:r>
              <a:rPr lang="ja-JP" altLang="en-US" sz="1050" dirty="0">
                <a:latin typeface="Meiryo UI" panose="020B0604030504040204" pitchFamily="50" charset="-128"/>
                <a:ea typeface="Meiryo UI" panose="020B0604030504040204" pitchFamily="50" charset="-128"/>
              </a:rPr>
              <a:t>手間が大きい</a:t>
            </a:r>
            <a:endParaRPr lang="en-US" altLang="ja-JP" sz="1050" dirty="0">
              <a:latin typeface="Meiryo UI" panose="020B0604030504040204" pitchFamily="50" charset="-128"/>
              <a:ea typeface="Meiryo UI" panose="020B0604030504040204" pitchFamily="50" charset="-128"/>
            </a:endParaRPr>
          </a:p>
          <a:p>
            <a:pPr marL="92075" indent="-92075">
              <a:buFont typeface="Wingdings" panose="05000000000000000000" pitchFamily="2" charset="2"/>
              <a:buChar char="ü"/>
            </a:pPr>
            <a:r>
              <a:rPr kumimoji="1" lang="ja-JP" altLang="en-US" sz="1050" dirty="0">
                <a:latin typeface="Meiryo UI" panose="020B0604030504040204" pitchFamily="50" charset="-128"/>
                <a:ea typeface="Meiryo UI" panose="020B0604030504040204" pitchFamily="50" charset="-128"/>
              </a:rPr>
              <a:t>幅広く深い知見が必要</a:t>
            </a:r>
          </a:p>
        </p:txBody>
      </p:sp>
      <p:sp>
        <p:nvSpPr>
          <p:cNvPr id="20" name="テキスト ボックス 19">
            <a:extLst>
              <a:ext uri="{FF2B5EF4-FFF2-40B4-BE49-F238E27FC236}">
                <a16:creationId xmlns:a16="http://schemas.microsoft.com/office/drawing/2014/main" id="{D28E3341-E511-4D70-B0BA-FDA5EEA61F7B}"/>
              </a:ext>
            </a:extLst>
          </p:cNvPr>
          <p:cNvSpPr txBox="1"/>
          <p:nvPr/>
        </p:nvSpPr>
        <p:spPr>
          <a:xfrm>
            <a:off x="2803938" y="5699069"/>
            <a:ext cx="1030696" cy="900246"/>
          </a:xfrm>
          <a:prstGeom prst="rect">
            <a:avLst/>
          </a:prstGeom>
          <a:noFill/>
        </p:spPr>
        <p:txBody>
          <a:bodyPr wrap="square" rtlCol="0">
            <a:spAutoFit/>
          </a:bodyPr>
          <a:lstStyle/>
          <a:p>
            <a:pPr marL="92075" indent="-92075">
              <a:buFont typeface="Wingdings" panose="05000000000000000000" pitchFamily="2" charset="2"/>
              <a:buChar char="ü"/>
            </a:pPr>
            <a:r>
              <a:rPr kumimoji="1" lang="ja-JP" altLang="en-US" sz="1050" dirty="0">
                <a:latin typeface="Meiryo UI" panose="020B0604030504040204" pitchFamily="50" charset="-128"/>
                <a:ea typeface="Meiryo UI" panose="020B0604030504040204" pitchFamily="50" charset="-128"/>
              </a:rPr>
              <a:t>プラン決定前にサービス側から助言をもらいにくい</a:t>
            </a:r>
            <a:endParaRPr kumimoji="1" lang="en-US" altLang="ja-JP" sz="1050" dirty="0">
              <a:latin typeface="Meiryo UI" panose="020B0604030504040204" pitchFamily="50" charset="-128"/>
              <a:ea typeface="Meiryo UI" panose="020B0604030504040204" pitchFamily="50" charset="-128"/>
            </a:endParaRPr>
          </a:p>
          <a:p>
            <a:pPr marL="92075" indent="-92075">
              <a:buFont typeface="Wingdings" panose="05000000000000000000" pitchFamily="2" charset="2"/>
              <a:buChar char="ü"/>
            </a:pPr>
            <a:r>
              <a:rPr kumimoji="1" lang="ja-JP" altLang="en-US" sz="1050" dirty="0">
                <a:latin typeface="Meiryo UI" panose="020B0604030504040204" pitchFamily="50" charset="-128"/>
                <a:ea typeface="Meiryo UI" panose="020B0604030504040204" pitchFamily="50" charset="-128"/>
              </a:rPr>
              <a:t>調整が大変</a:t>
            </a:r>
          </a:p>
        </p:txBody>
      </p:sp>
      <p:sp>
        <p:nvSpPr>
          <p:cNvPr id="21" name="矢印: 上 18">
            <a:extLst>
              <a:ext uri="{FF2B5EF4-FFF2-40B4-BE49-F238E27FC236}">
                <a16:creationId xmlns:a16="http://schemas.microsoft.com/office/drawing/2014/main" id="{29205064-5392-4CF9-B5F6-65EFC2FF68E8}"/>
              </a:ext>
            </a:extLst>
          </p:cNvPr>
          <p:cNvSpPr/>
          <p:nvPr/>
        </p:nvSpPr>
        <p:spPr>
          <a:xfrm>
            <a:off x="3067196" y="5216138"/>
            <a:ext cx="366548" cy="377762"/>
          </a:xfrm>
          <a:prstGeom prst="upArrow">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D1236326-82BF-49AD-8495-2F4FA44CE09C}"/>
              </a:ext>
            </a:extLst>
          </p:cNvPr>
          <p:cNvSpPr txBox="1"/>
          <p:nvPr/>
        </p:nvSpPr>
        <p:spPr>
          <a:xfrm>
            <a:off x="3793499" y="5729632"/>
            <a:ext cx="1030696" cy="900246"/>
          </a:xfrm>
          <a:prstGeom prst="rect">
            <a:avLst/>
          </a:prstGeom>
          <a:noFill/>
        </p:spPr>
        <p:txBody>
          <a:bodyPr wrap="square" rtlCol="0">
            <a:spAutoFit/>
          </a:bodyPr>
          <a:lstStyle/>
          <a:p>
            <a:pPr marL="92075" indent="-92075">
              <a:buFont typeface="Wingdings" panose="05000000000000000000" pitchFamily="2" charset="2"/>
              <a:buChar char="ü"/>
            </a:pPr>
            <a:r>
              <a:rPr kumimoji="1" lang="ja-JP" altLang="en-US" sz="1050" dirty="0">
                <a:latin typeface="Meiryo UI" panose="020B0604030504040204" pitchFamily="50" charset="-128"/>
                <a:ea typeface="Meiryo UI" panose="020B0604030504040204" pitchFamily="50" charset="-128"/>
              </a:rPr>
              <a:t>モニタリング、見直しの視点が曖昧　</a:t>
            </a:r>
            <a:endParaRPr kumimoji="1" lang="en-US" altLang="ja-JP" sz="1050" dirty="0">
              <a:latin typeface="Meiryo UI" panose="020B0604030504040204" pitchFamily="50" charset="-128"/>
              <a:ea typeface="Meiryo UI" panose="020B0604030504040204" pitchFamily="50" charset="-128"/>
            </a:endParaRPr>
          </a:p>
          <a:p>
            <a:pPr marL="88900" indent="-88900"/>
            <a:r>
              <a:rPr lang="ja-JP" altLang="en-US" sz="1050" dirty="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⇒サービスが見直されにくい</a:t>
            </a:r>
          </a:p>
        </p:txBody>
      </p:sp>
      <p:sp>
        <p:nvSpPr>
          <p:cNvPr id="23" name="矢印: 上 20">
            <a:extLst>
              <a:ext uri="{FF2B5EF4-FFF2-40B4-BE49-F238E27FC236}">
                <a16:creationId xmlns:a16="http://schemas.microsoft.com/office/drawing/2014/main" id="{BE43F46E-876E-4D1D-A277-A67A2C6F0287}"/>
              </a:ext>
            </a:extLst>
          </p:cNvPr>
          <p:cNvSpPr/>
          <p:nvPr/>
        </p:nvSpPr>
        <p:spPr>
          <a:xfrm>
            <a:off x="3988374" y="5216138"/>
            <a:ext cx="366548" cy="377762"/>
          </a:xfrm>
          <a:prstGeom prst="upArrow">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24" name="矢印: 五方向 21">
            <a:extLst>
              <a:ext uri="{FF2B5EF4-FFF2-40B4-BE49-F238E27FC236}">
                <a16:creationId xmlns:a16="http://schemas.microsoft.com/office/drawing/2014/main" id="{65DDAEB8-F253-4526-8EAC-3345B9CB0DA9}"/>
              </a:ext>
            </a:extLst>
          </p:cNvPr>
          <p:cNvSpPr/>
          <p:nvPr/>
        </p:nvSpPr>
        <p:spPr>
          <a:xfrm>
            <a:off x="5854130" y="4504336"/>
            <a:ext cx="3776472" cy="630936"/>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Meiryo UI" panose="020B0604030504040204" pitchFamily="50" charset="-128"/>
              <a:ea typeface="Meiryo UI" panose="020B0604030504040204" pitchFamily="50" charset="-128"/>
            </a:endParaRPr>
          </a:p>
        </p:txBody>
      </p:sp>
      <p:sp>
        <p:nvSpPr>
          <p:cNvPr id="25" name="四角形: 角を丸くする 22">
            <a:extLst>
              <a:ext uri="{FF2B5EF4-FFF2-40B4-BE49-F238E27FC236}">
                <a16:creationId xmlns:a16="http://schemas.microsoft.com/office/drawing/2014/main" id="{03204299-C307-4FFD-8527-E5351157678C}"/>
              </a:ext>
            </a:extLst>
          </p:cNvPr>
          <p:cNvSpPr/>
          <p:nvPr/>
        </p:nvSpPr>
        <p:spPr>
          <a:xfrm>
            <a:off x="5140898" y="4306026"/>
            <a:ext cx="713232" cy="1033272"/>
          </a:xfrm>
          <a:prstGeom prst="roundRect">
            <a:avLst>
              <a:gd name="adj" fmla="val 23260"/>
            </a:avLst>
          </a:prstGeom>
          <a:ln w="25400" cmpd="db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latin typeface="Meiryo UI" panose="020B0604030504040204" pitchFamily="50" charset="-128"/>
                <a:ea typeface="Meiryo UI" panose="020B0604030504040204" pitchFamily="50" charset="-128"/>
              </a:rPr>
              <a:t>本人の概況</a:t>
            </a:r>
            <a:endParaRPr lang="en-US" altLang="ja-JP" sz="1100" dirty="0">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C2565DE5-8661-4287-AE07-AEE9BDDCB3E5}"/>
              </a:ext>
            </a:extLst>
          </p:cNvPr>
          <p:cNvSpPr/>
          <p:nvPr/>
        </p:nvSpPr>
        <p:spPr>
          <a:xfrm>
            <a:off x="8633906" y="4303168"/>
            <a:ext cx="832104" cy="10332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a:latin typeface="Meiryo UI" panose="020B0604030504040204" pitchFamily="50" charset="-128"/>
                <a:ea typeface="Meiryo UI" panose="020B0604030504040204" pitchFamily="50" charset="-128"/>
              </a:rPr>
              <a:t>モニタリング、見直し</a:t>
            </a:r>
          </a:p>
        </p:txBody>
      </p:sp>
      <p:sp>
        <p:nvSpPr>
          <p:cNvPr id="27" name="テキスト ボックス 26">
            <a:extLst>
              <a:ext uri="{FF2B5EF4-FFF2-40B4-BE49-F238E27FC236}">
                <a16:creationId xmlns:a16="http://schemas.microsoft.com/office/drawing/2014/main" id="{E9932969-8CB8-4C67-949F-8795F4451665}"/>
              </a:ext>
            </a:extLst>
          </p:cNvPr>
          <p:cNvSpPr txBox="1"/>
          <p:nvPr/>
        </p:nvSpPr>
        <p:spPr>
          <a:xfrm>
            <a:off x="5155285" y="6001549"/>
            <a:ext cx="603688" cy="276999"/>
          </a:xfrm>
          <a:prstGeom prst="rect">
            <a:avLst/>
          </a:prstGeom>
          <a:noFill/>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効果</a:t>
            </a:r>
            <a:endParaRPr kumimoji="1" lang="ja-JP" altLang="en-US" sz="1200"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73EC8365-0E06-4548-8FC1-E89B7AD66859}"/>
              </a:ext>
            </a:extLst>
          </p:cNvPr>
          <p:cNvSpPr txBox="1"/>
          <p:nvPr/>
        </p:nvSpPr>
        <p:spPr>
          <a:xfrm>
            <a:off x="5140899" y="3101048"/>
            <a:ext cx="4559597" cy="954107"/>
          </a:xfrm>
          <a:prstGeom prst="rect">
            <a:avLst/>
          </a:prstGeom>
          <a:noFill/>
        </p:spPr>
        <p:txBody>
          <a:bodyPr wrap="square" rtlCol="0">
            <a:spAutoFit/>
          </a:bodyPr>
          <a:lstStyle/>
          <a:p>
            <a:pPr marL="230400" indent="-23040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まず、知見に基づいた、</a:t>
            </a:r>
            <a:r>
              <a:rPr lang="ja-JP" altLang="en-US" sz="1400" dirty="0">
                <a:solidFill>
                  <a:srgbClr val="FF0000"/>
                </a:solidFill>
                <a:latin typeface="Meiryo UI" panose="020B0604030504040204" pitchFamily="50" charset="-128"/>
                <a:ea typeface="Meiryo UI" panose="020B0604030504040204" pitchFamily="50" charset="-128"/>
              </a:rPr>
              <a:t>支援内容レベルの</a:t>
            </a:r>
            <a:r>
              <a:rPr kumimoji="1" lang="ja-JP" altLang="en-US" sz="1400" dirty="0">
                <a:solidFill>
                  <a:srgbClr val="FF0000"/>
                </a:solidFill>
                <a:latin typeface="Meiryo UI" panose="020B0604030504040204" pitchFamily="50" charset="-128"/>
                <a:ea typeface="Meiryo UI" panose="020B0604030504040204" pitchFamily="50" charset="-128"/>
              </a:rPr>
              <a:t>仮説</a:t>
            </a:r>
            <a:r>
              <a:rPr kumimoji="1" lang="ja-JP" altLang="en-US" sz="1400" dirty="0">
                <a:latin typeface="Meiryo UI" panose="020B0604030504040204" pitchFamily="50" charset="-128"/>
                <a:ea typeface="Meiryo UI" panose="020B0604030504040204" pitchFamily="50" charset="-128"/>
              </a:rPr>
              <a:t>を持ち、その</a:t>
            </a:r>
            <a:r>
              <a:rPr kumimoji="1" lang="ja-JP" altLang="en-US" sz="1400" dirty="0">
                <a:solidFill>
                  <a:srgbClr val="FF0000"/>
                </a:solidFill>
                <a:latin typeface="Meiryo UI" panose="020B0604030504040204" pitchFamily="50" charset="-128"/>
                <a:ea typeface="Meiryo UI" panose="020B0604030504040204" pitchFamily="50" charset="-128"/>
              </a:rPr>
              <a:t>検証と並行して支援内容を具体化</a:t>
            </a:r>
            <a:r>
              <a:rPr kumimoji="1" lang="ja-JP" altLang="en-US" sz="1400" dirty="0">
                <a:latin typeface="Meiryo UI" panose="020B0604030504040204" pitchFamily="50" charset="-128"/>
                <a:ea typeface="Meiryo UI" panose="020B0604030504040204" pitchFamily="50" charset="-128"/>
              </a:rPr>
              <a:t>する考え方。</a:t>
            </a:r>
            <a:endParaRPr kumimoji="1" lang="en-US" altLang="ja-JP" sz="1400" dirty="0">
              <a:latin typeface="Meiryo UI" panose="020B0604030504040204" pitchFamily="50" charset="-128"/>
              <a:ea typeface="Meiryo UI" panose="020B0604030504040204" pitchFamily="50" charset="-128"/>
            </a:endParaRPr>
          </a:p>
          <a:p>
            <a:pPr marL="230400" indent="-23040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“サービス種別ありき”にならず、必要な支援内容が検討されやすく、検討に要する時間も短縮できる可能性がある。</a:t>
            </a:r>
            <a:endParaRPr kumimoji="1" lang="ja-JP" altLang="en-US" sz="1400"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D8E52A3A-FFED-4CC1-95ED-B83DAD7B6148}"/>
              </a:ext>
            </a:extLst>
          </p:cNvPr>
          <p:cNvSpPr txBox="1"/>
          <p:nvPr/>
        </p:nvSpPr>
        <p:spPr>
          <a:xfrm>
            <a:off x="5896099" y="5689925"/>
            <a:ext cx="934185" cy="900246"/>
          </a:xfrm>
          <a:prstGeom prst="rect">
            <a:avLst/>
          </a:prstGeom>
          <a:noFill/>
        </p:spPr>
        <p:txBody>
          <a:bodyPr wrap="square" rtlCol="0">
            <a:spAutoFit/>
          </a:bodyPr>
          <a:lstStyle/>
          <a:p>
            <a:pPr marL="92075" indent="-92075">
              <a:buFont typeface="Wingdings" panose="05000000000000000000" pitchFamily="2" charset="2"/>
              <a:buChar char="ü"/>
            </a:pP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初任段階でも</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ばらつきが少ない</a:t>
            </a:r>
            <a:endParaRPr lang="en-US" altLang="ja-JP" sz="1050" dirty="0">
              <a:latin typeface="Meiryo UI" panose="020B0604030504040204" pitchFamily="50" charset="-128"/>
              <a:ea typeface="Meiryo UI" panose="020B0604030504040204" pitchFamily="50" charset="-128"/>
            </a:endParaRPr>
          </a:p>
          <a:p>
            <a:pPr marL="92075" indent="-92075">
              <a:buFont typeface="Wingdings" panose="05000000000000000000" pitchFamily="2" charset="2"/>
              <a:buChar char="ü"/>
            </a:pPr>
            <a:r>
              <a:rPr kumimoji="1" lang="ja-JP" altLang="en-US" sz="1050" dirty="0">
                <a:latin typeface="Meiryo UI" panose="020B0604030504040204" pitchFamily="50" charset="-128"/>
                <a:ea typeface="Meiryo UI" panose="020B0604030504040204" pitchFamily="50" charset="-128"/>
              </a:rPr>
              <a:t>視点の抜け漏れの防止</a:t>
            </a:r>
          </a:p>
        </p:txBody>
      </p:sp>
      <p:sp>
        <p:nvSpPr>
          <p:cNvPr id="30" name="テキスト ボックス 29">
            <a:extLst>
              <a:ext uri="{FF2B5EF4-FFF2-40B4-BE49-F238E27FC236}">
                <a16:creationId xmlns:a16="http://schemas.microsoft.com/office/drawing/2014/main" id="{A0B888F6-25C4-482E-876F-51E9EEC194EA}"/>
              </a:ext>
            </a:extLst>
          </p:cNvPr>
          <p:cNvSpPr txBox="1"/>
          <p:nvPr/>
        </p:nvSpPr>
        <p:spPr>
          <a:xfrm>
            <a:off x="8574362" y="5689925"/>
            <a:ext cx="985074" cy="900246"/>
          </a:xfrm>
          <a:prstGeom prst="rect">
            <a:avLst/>
          </a:prstGeom>
          <a:noFill/>
        </p:spPr>
        <p:txBody>
          <a:bodyPr wrap="square" rtlCol="0">
            <a:spAutoFit/>
          </a:bodyPr>
          <a:lstStyle/>
          <a:p>
            <a:pPr marL="92075" indent="-92075">
              <a:buFont typeface="Wingdings" panose="05000000000000000000" pitchFamily="2" charset="2"/>
              <a:buChar char="ü"/>
            </a:pPr>
            <a:r>
              <a:rPr kumimoji="1" lang="ja-JP" altLang="en-US" sz="1050" dirty="0">
                <a:latin typeface="Meiryo UI" panose="020B0604030504040204" pitchFamily="50" charset="-128"/>
                <a:ea typeface="Meiryo UI" panose="020B0604030504040204" pitchFamily="50" charset="-128"/>
              </a:rPr>
              <a:t>モニタリング、見直しの視点が具体的</a:t>
            </a:r>
            <a:br>
              <a:rPr kumimoji="1" lang="en-US" altLang="ja-JP" sz="1050" dirty="0">
                <a:latin typeface="Meiryo UI" panose="020B0604030504040204" pitchFamily="50" charset="-128"/>
                <a:ea typeface="Meiryo UI" panose="020B0604030504040204" pitchFamily="50" charset="-128"/>
              </a:rPr>
            </a:br>
            <a:r>
              <a:rPr kumimoji="1" lang="ja-JP" altLang="en-US" sz="1050" dirty="0">
                <a:latin typeface="Meiryo UI" panose="020B0604030504040204" pitchFamily="50" charset="-128"/>
                <a:ea typeface="Meiryo UI" panose="020B0604030504040204" pitchFamily="50" charset="-128"/>
              </a:rPr>
              <a:t>⇒サービスを見直しやすい</a:t>
            </a:r>
          </a:p>
        </p:txBody>
      </p:sp>
      <p:cxnSp>
        <p:nvCxnSpPr>
          <p:cNvPr id="31" name="直線コネクタ 30">
            <a:extLst>
              <a:ext uri="{FF2B5EF4-FFF2-40B4-BE49-F238E27FC236}">
                <a16:creationId xmlns:a16="http://schemas.microsoft.com/office/drawing/2014/main" id="{A895C398-4F4B-43CD-BA31-29AD8518C393}"/>
              </a:ext>
            </a:extLst>
          </p:cNvPr>
          <p:cNvCxnSpPr/>
          <p:nvPr/>
        </p:nvCxnSpPr>
        <p:spPr>
          <a:xfrm>
            <a:off x="350770" y="3025037"/>
            <a:ext cx="42369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17609118-C9F5-4E85-AF93-07CE8CFEAF74}"/>
              </a:ext>
            </a:extLst>
          </p:cNvPr>
          <p:cNvCxnSpPr/>
          <p:nvPr/>
        </p:nvCxnSpPr>
        <p:spPr>
          <a:xfrm>
            <a:off x="5229080" y="3025037"/>
            <a:ext cx="42369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3834DB27-001D-40A2-ADE8-55F7455A2E87}"/>
              </a:ext>
            </a:extLst>
          </p:cNvPr>
          <p:cNvSpPr/>
          <p:nvPr/>
        </p:nvSpPr>
        <p:spPr>
          <a:xfrm>
            <a:off x="6785379" y="4300310"/>
            <a:ext cx="893064" cy="10332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latin typeface="Meiryo UI" panose="020B0604030504040204" pitchFamily="50" charset="-128"/>
                <a:ea typeface="Meiryo UI" panose="020B0604030504040204" pitchFamily="50" charset="-128"/>
              </a:rPr>
              <a:t>アセスメント</a:t>
            </a:r>
            <a:r>
              <a:rPr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仮説検証、</a:t>
            </a:r>
            <a:br>
              <a:rPr kumimoji="1" lang="en-US" altLang="ja-JP" sz="800" dirty="0">
                <a:latin typeface="Meiryo UI" panose="020B0604030504040204" pitchFamily="50" charset="-128"/>
                <a:ea typeface="Meiryo UI" panose="020B0604030504040204" pitchFamily="50" charset="-128"/>
              </a:rPr>
            </a:br>
            <a:r>
              <a:rPr kumimoji="1" lang="ja-JP" altLang="en-US" sz="800" dirty="0">
                <a:latin typeface="Meiryo UI" panose="020B0604030504040204" pitchFamily="50" charset="-128"/>
                <a:ea typeface="Meiryo UI" panose="020B0604030504040204" pitchFamily="50" charset="-128"/>
              </a:rPr>
              <a:t>課題抽出</a:t>
            </a:r>
            <a:r>
              <a:rPr kumimoji="1" lang="en-US" altLang="ja-JP" sz="800" dirty="0">
                <a:latin typeface="Meiryo UI" panose="020B0604030504040204" pitchFamily="50" charset="-128"/>
                <a:ea typeface="Meiryo UI" panose="020B0604030504040204" pitchFamily="50" charset="-128"/>
              </a:rPr>
              <a:t>)</a:t>
            </a:r>
            <a:endParaRPr lang="en-US" altLang="ja-JP" sz="800" dirty="0">
              <a:latin typeface="Meiryo UI" panose="020B0604030504040204" pitchFamily="50" charset="-128"/>
              <a:ea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endParaRPr>
          </a:p>
        </p:txBody>
      </p:sp>
      <p:sp>
        <p:nvSpPr>
          <p:cNvPr id="34" name="正方形/長方形 33">
            <a:extLst>
              <a:ext uri="{FF2B5EF4-FFF2-40B4-BE49-F238E27FC236}">
                <a16:creationId xmlns:a16="http://schemas.microsoft.com/office/drawing/2014/main" id="{DEA318A8-C692-4B4C-AF2A-90DD3E20FCB1}"/>
              </a:ext>
            </a:extLst>
          </p:cNvPr>
          <p:cNvSpPr/>
          <p:nvPr/>
        </p:nvSpPr>
        <p:spPr>
          <a:xfrm>
            <a:off x="5934902" y="4305890"/>
            <a:ext cx="788799" cy="103327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根拠に</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基づく</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仮説を</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持つ</a:t>
            </a:r>
          </a:p>
        </p:txBody>
      </p:sp>
      <p:sp>
        <p:nvSpPr>
          <p:cNvPr id="35" name="正方形/長方形 34">
            <a:extLst>
              <a:ext uri="{FF2B5EF4-FFF2-40B4-BE49-F238E27FC236}">
                <a16:creationId xmlns:a16="http://schemas.microsoft.com/office/drawing/2014/main" id="{64B53722-22D6-4843-8572-230385A4667A}"/>
              </a:ext>
            </a:extLst>
          </p:cNvPr>
          <p:cNvSpPr/>
          <p:nvPr/>
        </p:nvSpPr>
        <p:spPr>
          <a:xfrm>
            <a:off x="7740122" y="4303168"/>
            <a:ext cx="832104" cy="7149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a:latin typeface="Meiryo UI" panose="020B0604030504040204" pitchFamily="50" charset="-128"/>
                <a:ea typeface="Meiryo UI" panose="020B0604030504040204" pitchFamily="50" charset="-128"/>
              </a:rPr>
              <a:t>サービス</a:t>
            </a:r>
            <a:br>
              <a:rPr kumimoji="1" lang="en-US" altLang="ja-JP" sz="1100" dirty="0">
                <a:latin typeface="Meiryo UI" panose="020B0604030504040204" pitchFamily="50" charset="-128"/>
                <a:ea typeface="Meiryo UI" panose="020B0604030504040204" pitchFamily="50" charset="-128"/>
              </a:rPr>
            </a:br>
            <a:r>
              <a:rPr kumimoji="1" lang="ja-JP" altLang="en-US" sz="1100" dirty="0">
                <a:latin typeface="Meiryo UI" panose="020B0604030504040204" pitchFamily="50" charset="-128"/>
                <a:ea typeface="Meiryo UI" panose="020B0604030504040204" pitchFamily="50" charset="-128"/>
              </a:rPr>
              <a:t>種別検討</a:t>
            </a:r>
            <a:endParaRPr kumimoji="1" lang="en-US" altLang="ja-JP" sz="1100" dirty="0">
              <a:latin typeface="Meiryo UI" panose="020B0604030504040204" pitchFamily="50" charset="-128"/>
              <a:ea typeface="Meiryo UI" panose="020B0604030504040204" pitchFamily="50" charset="-128"/>
            </a:endParaRPr>
          </a:p>
        </p:txBody>
      </p:sp>
      <p:sp>
        <p:nvSpPr>
          <p:cNvPr id="36" name="フローチャート: 手操作入力 35">
            <a:extLst>
              <a:ext uri="{FF2B5EF4-FFF2-40B4-BE49-F238E27FC236}">
                <a16:creationId xmlns:a16="http://schemas.microsoft.com/office/drawing/2014/main" id="{7867553E-0FB1-4505-9ADD-0136DCB8FE6C}"/>
              </a:ext>
            </a:extLst>
          </p:cNvPr>
          <p:cNvSpPr/>
          <p:nvPr/>
        </p:nvSpPr>
        <p:spPr>
          <a:xfrm>
            <a:off x="7105756" y="4879239"/>
            <a:ext cx="1466470" cy="460058"/>
          </a:xfrm>
          <a:prstGeom prst="flowChartManualInpu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支援内容の具体化</a:t>
            </a:r>
          </a:p>
        </p:txBody>
      </p:sp>
      <p:sp>
        <p:nvSpPr>
          <p:cNvPr id="37" name="矢印: 上 35">
            <a:extLst>
              <a:ext uri="{FF2B5EF4-FFF2-40B4-BE49-F238E27FC236}">
                <a16:creationId xmlns:a16="http://schemas.microsoft.com/office/drawing/2014/main" id="{745AEC4E-7201-4DEB-BA37-F5FF91D50F62}"/>
              </a:ext>
            </a:extLst>
          </p:cNvPr>
          <p:cNvSpPr/>
          <p:nvPr/>
        </p:nvSpPr>
        <p:spPr>
          <a:xfrm flipV="1">
            <a:off x="6184578" y="5271002"/>
            <a:ext cx="366548" cy="377762"/>
          </a:xfrm>
          <a:prstGeom prst="upArrow">
            <a:avLst/>
          </a:prstGeom>
          <a:solidFill>
            <a:srgbClr val="92D05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38" name="矢印: 上 36">
            <a:extLst>
              <a:ext uri="{FF2B5EF4-FFF2-40B4-BE49-F238E27FC236}">
                <a16:creationId xmlns:a16="http://schemas.microsoft.com/office/drawing/2014/main" id="{4CF97091-5C9B-433A-B7AD-3EFECC858E22}"/>
              </a:ext>
            </a:extLst>
          </p:cNvPr>
          <p:cNvSpPr/>
          <p:nvPr/>
        </p:nvSpPr>
        <p:spPr>
          <a:xfrm flipV="1">
            <a:off x="7945506" y="5271002"/>
            <a:ext cx="366548" cy="377762"/>
          </a:xfrm>
          <a:prstGeom prst="upArrow">
            <a:avLst/>
          </a:prstGeom>
          <a:solidFill>
            <a:srgbClr val="92D05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39" name="矢印: 上 37">
            <a:extLst>
              <a:ext uri="{FF2B5EF4-FFF2-40B4-BE49-F238E27FC236}">
                <a16:creationId xmlns:a16="http://schemas.microsoft.com/office/drawing/2014/main" id="{7E13243B-4EB1-42E0-8B04-AE5E4F2283C1}"/>
              </a:ext>
            </a:extLst>
          </p:cNvPr>
          <p:cNvSpPr/>
          <p:nvPr/>
        </p:nvSpPr>
        <p:spPr>
          <a:xfrm flipV="1">
            <a:off x="8866684" y="5271002"/>
            <a:ext cx="366548" cy="377762"/>
          </a:xfrm>
          <a:prstGeom prst="upArrow">
            <a:avLst/>
          </a:prstGeom>
          <a:solidFill>
            <a:srgbClr val="92D05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40" name="矢印: 上 38">
            <a:extLst>
              <a:ext uri="{FF2B5EF4-FFF2-40B4-BE49-F238E27FC236}">
                <a16:creationId xmlns:a16="http://schemas.microsoft.com/office/drawing/2014/main" id="{1BB89E8A-B10D-47BF-8164-BEF9FA5E62ED}"/>
              </a:ext>
            </a:extLst>
          </p:cNvPr>
          <p:cNvSpPr/>
          <p:nvPr/>
        </p:nvSpPr>
        <p:spPr>
          <a:xfrm flipV="1">
            <a:off x="7056681" y="5301565"/>
            <a:ext cx="366548" cy="377762"/>
          </a:xfrm>
          <a:prstGeom prst="upArrow">
            <a:avLst/>
          </a:prstGeom>
          <a:solidFill>
            <a:srgbClr val="92D05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69086C21-EC4B-4F03-BD88-BA2942C1AC8B}"/>
              </a:ext>
            </a:extLst>
          </p:cNvPr>
          <p:cNvSpPr txBox="1"/>
          <p:nvPr/>
        </p:nvSpPr>
        <p:spPr>
          <a:xfrm>
            <a:off x="7595058" y="5689925"/>
            <a:ext cx="1030696" cy="1061829"/>
          </a:xfrm>
          <a:prstGeom prst="rect">
            <a:avLst/>
          </a:prstGeom>
          <a:noFill/>
        </p:spPr>
        <p:txBody>
          <a:bodyPr wrap="square" rtlCol="0">
            <a:spAutoFit/>
          </a:bodyPr>
          <a:lstStyle/>
          <a:p>
            <a:pPr marL="92075" indent="-92075">
              <a:buFont typeface="Wingdings" panose="05000000000000000000" pitchFamily="2" charset="2"/>
              <a:buChar char="ü"/>
            </a:pPr>
            <a:r>
              <a:rPr lang="ja-JP" altLang="en-US" sz="1050" dirty="0">
                <a:latin typeface="Meiryo UI" panose="020B0604030504040204" pitchFamily="50" charset="-128"/>
                <a:ea typeface="Meiryo UI" panose="020B0604030504040204" pitchFamily="50" charset="-128"/>
              </a:rPr>
              <a:t>サービス在りきにならない</a:t>
            </a:r>
            <a:endParaRPr lang="en-US" altLang="ja-JP" sz="1050" dirty="0">
              <a:latin typeface="Meiryo UI" panose="020B0604030504040204" pitchFamily="50" charset="-128"/>
              <a:ea typeface="Meiryo UI" panose="020B0604030504040204" pitchFamily="50" charset="-128"/>
            </a:endParaRPr>
          </a:p>
          <a:p>
            <a:pPr marL="92075" indent="-92075">
              <a:buFont typeface="Wingdings" panose="05000000000000000000" pitchFamily="2" charset="2"/>
              <a:buChar char="ü"/>
            </a:pPr>
            <a:r>
              <a:rPr kumimoji="1" lang="ja-JP" altLang="en-US" sz="1050" dirty="0">
                <a:latin typeface="Meiryo UI" panose="020B0604030504040204" pitchFamily="50" charset="-128"/>
                <a:ea typeface="Meiryo UI" panose="020B0604030504040204" pitchFamily="50" charset="-128"/>
              </a:rPr>
              <a:t>介護給付サービス以外の支援内容が漏れにくい</a:t>
            </a:r>
          </a:p>
        </p:txBody>
      </p:sp>
      <p:sp>
        <p:nvSpPr>
          <p:cNvPr id="44" name="正方形/長方形 43"/>
          <p:cNvSpPr/>
          <p:nvPr/>
        </p:nvSpPr>
        <p:spPr>
          <a:xfrm>
            <a:off x="9029700" y="0"/>
            <a:ext cx="880118" cy="342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講義</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959231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本日のまとめと今後の進め方</a:t>
            </a:r>
            <a:endParaRPr kumimoji="1" lang="ja-JP" altLang="en-US" dirty="0"/>
          </a:p>
        </p:txBody>
      </p:sp>
      <p:sp>
        <p:nvSpPr>
          <p:cNvPr id="3" name="コンテンツ プレースホルダー 2"/>
          <p:cNvSpPr>
            <a:spLocks noGrp="1"/>
          </p:cNvSpPr>
          <p:nvPr>
            <p:ph idx="1"/>
          </p:nvPr>
        </p:nvSpPr>
        <p:spPr/>
        <p:txBody>
          <a:bodyPr/>
          <a:lstStyle/>
          <a:p>
            <a:r>
              <a:rPr lang="ja-JP" altLang="en-US" dirty="0"/>
              <a:t>本日の研修を踏まえ、持参事例を掘り下げるための取り組み（モニタリング、追加情報収集、ケアプラン・支援内容の見直し等）を行います。</a:t>
            </a:r>
            <a:endParaRPr kumimoji="1" lang="ja-JP" altLang="en-US" dirty="0"/>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80</a:t>
            </a:fld>
            <a:endParaRPr kumimoji="1" lang="ja-JP" altLang="en-US" dirty="0"/>
          </a:p>
        </p:txBody>
      </p:sp>
      <p:sp>
        <p:nvSpPr>
          <p:cNvPr id="74" name="正方形/長方形 73"/>
          <p:cNvSpPr/>
          <p:nvPr/>
        </p:nvSpPr>
        <p:spPr>
          <a:xfrm>
            <a:off x="9029700" y="0"/>
            <a:ext cx="880118" cy="342900"/>
          </a:xfrm>
          <a:prstGeom prst="rect">
            <a:avLst/>
          </a:prstGeom>
          <a:solidFill>
            <a:srgbClr val="F23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進め方</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sp>
        <p:nvSpPr>
          <p:cNvPr id="75" name="テキスト プレースホルダー 4"/>
          <p:cNvSpPr>
            <a:spLocks noGrp="1"/>
          </p:cNvSpPr>
          <p:nvPr>
            <p:ph type="body" sz="quarter" idx="14"/>
          </p:nvPr>
        </p:nvSpPr>
        <p:spPr>
          <a:xfrm>
            <a:off x="4953000" y="23019"/>
            <a:ext cx="4012275" cy="701788"/>
          </a:xfrm>
        </p:spPr>
        <p:txBody>
          <a:bodyPr/>
          <a:lstStyle/>
          <a:p>
            <a:r>
              <a:rPr lang="ja-JP" altLang="en-US" dirty="0"/>
              <a:t>第３回研修に向けた現場実践</a:t>
            </a:r>
            <a:endParaRPr kumimoji="1" lang="ja-JP" altLang="en-US" dirty="0"/>
          </a:p>
        </p:txBody>
      </p:sp>
      <p:sp>
        <p:nvSpPr>
          <p:cNvPr id="41" name="角丸四角形 36">
            <a:extLst>
              <a:ext uri="{FF2B5EF4-FFF2-40B4-BE49-F238E27FC236}">
                <a16:creationId xmlns:a16="http://schemas.microsoft.com/office/drawing/2014/main" id="{F8011213-118B-4E00-877E-A7DE536222DB}"/>
              </a:ext>
            </a:extLst>
          </p:cNvPr>
          <p:cNvSpPr/>
          <p:nvPr/>
        </p:nvSpPr>
        <p:spPr>
          <a:xfrm>
            <a:off x="241869" y="1786071"/>
            <a:ext cx="1683526" cy="2221429"/>
          </a:xfrm>
          <a:prstGeom prst="roundRect">
            <a:avLst>
              <a:gd name="adj" fmla="val 5145"/>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499B905A-1639-4799-94A9-7460B2C3604C}"/>
              </a:ext>
            </a:extLst>
          </p:cNvPr>
          <p:cNvSpPr txBox="1"/>
          <p:nvPr/>
        </p:nvSpPr>
        <p:spPr>
          <a:xfrm>
            <a:off x="247383" y="2128138"/>
            <a:ext cx="400110" cy="1530394"/>
          </a:xfrm>
          <a:prstGeom prst="rect">
            <a:avLst/>
          </a:prstGeom>
          <a:noFill/>
        </p:spPr>
        <p:txBody>
          <a:bodyPr vert="eaVert" wrap="square" rtlCol="0">
            <a:spAutoFit/>
          </a:bodyPr>
          <a:lstStyle/>
          <a:p>
            <a:pPr algn="ct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手法の周知・共有</a:t>
            </a:r>
            <a:endParaRPr lang="en-US" altLang="ja-JP" sz="1400" b="1" dirty="0">
              <a:latin typeface="Meiryo UI" panose="020B0604030504040204" pitchFamily="50" charset="-128"/>
              <a:ea typeface="Meiryo UI" panose="020B0604030504040204" pitchFamily="50" charset="-128"/>
              <a:cs typeface="メイリオ" panose="020B0604030504040204" pitchFamily="50" charset="-128"/>
            </a:endParaRPr>
          </a:p>
        </p:txBody>
      </p:sp>
      <p:cxnSp>
        <p:nvCxnSpPr>
          <p:cNvPr id="43" name="直線コネクタ 42">
            <a:extLst>
              <a:ext uri="{FF2B5EF4-FFF2-40B4-BE49-F238E27FC236}">
                <a16:creationId xmlns:a16="http://schemas.microsoft.com/office/drawing/2014/main" id="{181C90EB-B07D-4293-80D6-50E07DE9C110}"/>
              </a:ext>
            </a:extLst>
          </p:cNvPr>
          <p:cNvCxnSpPr/>
          <p:nvPr/>
        </p:nvCxnSpPr>
        <p:spPr bwMode="auto">
          <a:xfrm>
            <a:off x="673835" y="2105109"/>
            <a:ext cx="0" cy="1576453"/>
          </a:xfrm>
          <a:prstGeom prst="line">
            <a:avLst/>
          </a:prstGeom>
          <a:solidFill>
            <a:schemeClr val="bg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テキスト ボックス 43">
            <a:extLst>
              <a:ext uri="{FF2B5EF4-FFF2-40B4-BE49-F238E27FC236}">
                <a16:creationId xmlns:a16="http://schemas.microsoft.com/office/drawing/2014/main" id="{61A79BA9-BE02-46B2-944C-47A934BB2BAC}"/>
              </a:ext>
            </a:extLst>
          </p:cNvPr>
          <p:cNvSpPr txBox="1"/>
          <p:nvPr/>
        </p:nvSpPr>
        <p:spPr>
          <a:xfrm>
            <a:off x="665167" y="2182610"/>
            <a:ext cx="1260228" cy="307777"/>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地域／事業所</a:t>
            </a:r>
            <a:endParaRPr lang="en-US" altLang="ja-JP" sz="14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45" name="四角形: 角を丸くする 27">
            <a:extLst>
              <a:ext uri="{FF2B5EF4-FFF2-40B4-BE49-F238E27FC236}">
                <a16:creationId xmlns:a16="http://schemas.microsoft.com/office/drawing/2014/main" id="{DDEFEE8D-A7A5-4F43-A760-6E8CB4ED1C95}"/>
              </a:ext>
            </a:extLst>
          </p:cNvPr>
          <p:cNvSpPr/>
          <p:nvPr/>
        </p:nvSpPr>
        <p:spPr>
          <a:xfrm>
            <a:off x="766623" y="2497995"/>
            <a:ext cx="1039732" cy="1127570"/>
          </a:xfrm>
          <a:prstGeom prst="roundRect">
            <a:avLst>
              <a:gd name="adj" fmla="val 11053"/>
            </a:avLst>
          </a:prstGeom>
          <a:solidFill>
            <a:schemeClr val="bg1"/>
          </a:solidFill>
          <a:ln w="9525">
            <a:solidFill>
              <a:srgbClr val="00B05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地域関係者への本手法の周知</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参加者募集</a:t>
            </a:r>
            <a:endParaRPr lang="en-US" altLang="ja-JP" sz="1200" dirty="0">
              <a:latin typeface="Meiryo UI" panose="020B0604030504040204" pitchFamily="50" charset="-128"/>
              <a:ea typeface="Meiryo UI" panose="020B0604030504040204" pitchFamily="50" charset="-128"/>
            </a:endParaRPr>
          </a:p>
        </p:txBody>
      </p:sp>
      <p:sp>
        <p:nvSpPr>
          <p:cNvPr id="46" name="角丸四角形 40">
            <a:extLst>
              <a:ext uri="{FF2B5EF4-FFF2-40B4-BE49-F238E27FC236}">
                <a16:creationId xmlns:a16="http://schemas.microsoft.com/office/drawing/2014/main" id="{48367E6B-C54B-4EF6-8D64-7436FF517956}"/>
              </a:ext>
            </a:extLst>
          </p:cNvPr>
          <p:cNvSpPr/>
          <p:nvPr/>
        </p:nvSpPr>
        <p:spPr>
          <a:xfrm>
            <a:off x="241869" y="4025938"/>
            <a:ext cx="9535179" cy="2232000"/>
          </a:xfrm>
          <a:prstGeom prst="roundRect">
            <a:avLst>
              <a:gd name="adj" fmla="val 5998"/>
            </a:avLst>
          </a:prstGeom>
          <a:solidFill>
            <a:srgbClr val="FDD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角丸四角形 41">
            <a:extLst>
              <a:ext uri="{FF2B5EF4-FFF2-40B4-BE49-F238E27FC236}">
                <a16:creationId xmlns:a16="http://schemas.microsoft.com/office/drawing/2014/main" id="{0B95C684-8AB8-4EC2-AFD0-55CDD8F9B21A}"/>
              </a:ext>
            </a:extLst>
          </p:cNvPr>
          <p:cNvSpPr/>
          <p:nvPr/>
        </p:nvSpPr>
        <p:spPr>
          <a:xfrm>
            <a:off x="1951737" y="1775500"/>
            <a:ext cx="7825311" cy="2232000"/>
          </a:xfrm>
          <a:prstGeom prst="roundRect">
            <a:avLst>
              <a:gd name="adj" fmla="val 5145"/>
            </a:avLst>
          </a:prstGeom>
          <a:solidFill>
            <a:srgbClr val="BD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C4420528-6274-442E-BF6D-D8934D88AAB1}"/>
              </a:ext>
            </a:extLst>
          </p:cNvPr>
          <p:cNvSpPr txBox="1"/>
          <p:nvPr/>
        </p:nvSpPr>
        <p:spPr>
          <a:xfrm>
            <a:off x="1953204" y="2076288"/>
            <a:ext cx="400110" cy="1630424"/>
          </a:xfrm>
          <a:prstGeom prst="rect">
            <a:avLst/>
          </a:prstGeom>
          <a:noFill/>
        </p:spPr>
        <p:txBody>
          <a:bodyPr vert="eaVert" wrap="square" rtlCol="0">
            <a:spAutoFit/>
          </a:bodyPr>
          <a:lstStyle/>
          <a:p>
            <a:pPr algn="ct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実践</a:t>
            </a:r>
            <a:endParaRPr lang="en-US" altLang="ja-JP" sz="14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49" name="テキスト ボックス 48">
            <a:extLst>
              <a:ext uri="{FF2B5EF4-FFF2-40B4-BE49-F238E27FC236}">
                <a16:creationId xmlns:a16="http://schemas.microsoft.com/office/drawing/2014/main" id="{580F362B-24A2-4875-8DCF-23F49442C558}"/>
              </a:ext>
            </a:extLst>
          </p:cNvPr>
          <p:cNvSpPr txBox="1"/>
          <p:nvPr/>
        </p:nvSpPr>
        <p:spPr>
          <a:xfrm>
            <a:off x="231995" y="4521508"/>
            <a:ext cx="430887" cy="1219405"/>
          </a:xfrm>
          <a:prstGeom prst="rect">
            <a:avLst/>
          </a:prstGeom>
          <a:noFill/>
        </p:spPr>
        <p:txBody>
          <a:bodyPr vert="eaVert" wrap="square" rtlCol="0">
            <a:spAutoFit/>
          </a:bodyPr>
          <a:lstStyle/>
          <a:p>
            <a:pPr algn="ctr"/>
            <a:r>
              <a:rPr lang="ja-JP" altLang="en-US" sz="1600" b="1" dirty="0">
                <a:latin typeface="Meiryo UI" panose="020B0604030504040204" pitchFamily="50" charset="-128"/>
                <a:ea typeface="Meiryo UI" panose="020B0604030504040204" pitchFamily="50" charset="-128"/>
                <a:cs typeface="メイリオ" panose="020B0604030504040204" pitchFamily="50" charset="-128"/>
              </a:rPr>
              <a:t>座学</a:t>
            </a:r>
            <a:endParaRPr lang="en-US" altLang="ja-JP" sz="16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50" name="四角形: 角を丸くする 7">
            <a:extLst>
              <a:ext uri="{FF2B5EF4-FFF2-40B4-BE49-F238E27FC236}">
                <a16:creationId xmlns:a16="http://schemas.microsoft.com/office/drawing/2014/main" id="{6C4EA5FF-1355-4316-81C9-AE5CF15E94DB}"/>
              </a:ext>
            </a:extLst>
          </p:cNvPr>
          <p:cNvSpPr/>
          <p:nvPr/>
        </p:nvSpPr>
        <p:spPr>
          <a:xfrm>
            <a:off x="817688" y="4523890"/>
            <a:ext cx="921345" cy="999740"/>
          </a:xfrm>
          <a:prstGeom prst="roundRect">
            <a:avLst>
              <a:gd name="adj" fmla="val 11053"/>
            </a:avLst>
          </a:prstGeom>
          <a:solidFill>
            <a:schemeClr val="bg1"/>
          </a:solidFill>
          <a:ln w="9525">
            <a:solidFill>
              <a:srgbClr val="C0000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t"/>
          <a:lstStyle/>
          <a:p>
            <a:pPr>
              <a:spcAft>
                <a:spcPts val="300"/>
              </a:spcAft>
            </a:pP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事前</a:t>
            </a: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動画視聴</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参加者ガイド読み込み</a:t>
            </a:r>
            <a:endParaRPr lang="en-US" altLang="ja-JP" sz="1200" dirty="0">
              <a:latin typeface="Meiryo UI" panose="020B0604030504040204" pitchFamily="50" charset="-128"/>
              <a:ea typeface="Meiryo UI" panose="020B0604030504040204" pitchFamily="50" charset="-128"/>
            </a:endParaRPr>
          </a:p>
        </p:txBody>
      </p:sp>
      <p:sp>
        <p:nvSpPr>
          <p:cNvPr id="51" name="四角形: 角を丸くする 12">
            <a:extLst>
              <a:ext uri="{FF2B5EF4-FFF2-40B4-BE49-F238E27FC236}">
                <a16:creationId xmlns:a16="http://schemas.microsoft.com/office/drawing/2014/main" id="{CBED8361-66A6-4B3A-8B93-28123CA0EDCA}"/>
              </a:ext>
            </a:extLst>
          </p:cNvPr>
          <p:cNvSpPr/>
          <p:nvPr/>
        </p:nvSpPr>
        <p:spPr>
          <a:xfrm>
            <a:off x="3191065" y="1856295"/>
            <a:ext cx="6273029" cy="676765"/>
          </a:xfrm>
          <a:prstGeom prst="roundRect">
            <a:avLst>
              <a:gd name="adj" fmla="val 11053"/>
            </a:avLst>
          </a:prstGeom>
          <a:solidFill>
            <a:schemeClr val="bg1"/>
          </a:solidFill>
          <a:ln w="9525">
            <a:solidFill>
              <a:srgbClr val="00B05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r>
              <a:rPr lang="ja-JP" altLang="en-US" sz="1200" dirty="0">
                <a:latin typeface="Meiryo UI" panose="020B0604030504040204" pitchFamily="50" charset="-128"/>
                <a:ea typeface="Meiryo UI" panose="020B0604030504040204" pitchFamily="50" charset="-128"/>
                <a:cs typeface="メイリオ" panose="020B0604030504040204" pitchFamily="50" charset="-128"/>
              </a:rPr>
              <a:t>参加者のフォローアップ及び地域全体での活用推進</a:t>
            </a:r>
            <a:endParaRPr lang="en-US" altLang="ja-JP" sz="12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200" dirty="0">
                <a:latin typeface="Meiryo UI" panose="020B0604030504040204" pitchFamily="50" charset="-128"/>
                <a:ea typeface="Meiryo UI" panose="020B0604030504040204" pitchFamily="50" charset="-128"/>
                <a:cs typeface="メイリオ" panose="020B0604030504040204" pitchFamily="50" charset="-128"/>
              </a:rPr>
              <a:t>（手法への理解を深めるための参加者の自主勉強会や、地域の他の職種や自治体との合同勉強会の開催など）</a:t>
            </a:r>
            <a:endParaRPr lang="en-US" altLang="ja-JP" sz="12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52" name="テキスト ボックス 51">
            <a:extLst>
              <a:ext uri="{FF2B5EF4-FFF2-40B4-BE49-F238E27FC236}">
                <a16:creationId xmlns:a16="http://schemas.microsoft.com/office/drawing/2014/main" id="{3A917121-B09B-4499-9C53-90450A4F1990}"/>
              </a:ext>
            </a:extLst>
          </p:cNvPr>
          <p:cNvSpPr txBox="1"/>
          <p:nvPr/>
        </p:nvSpPr>
        <p:spPr>
          <a:xfrm>
            <a:off x="2316495" y="3075105"/>
            <a:ext cx="912769" cy="523220"/>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各参加者</a:t>
            </a:r>
            <a:endParaRPr lang="en-US" altLang="ja-JP" sz="1400" b="1" dirty="0">
              <a:latin typeface="Meiryo UI" panose="020B0604030504040204" pitchFamily="50" charset="-128"/>
              <a:ea typeface="Meiryo UI" panose="020B0604030504040204" pitchFamily="50" charset="-128"/>
              <a:cs typeface="メイリオ"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＠現場</a:t>
            </a:r>
            <a:endParaRPr lang="en-US" altLang="ja-JP" sz="14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53" name="四角形: 角を丸くする 15">
            <a:extLst>
              <a:ext uri="{FF2B5EF4-FFF2-40B4-BE49-F238E27FC236}">
                <a16:creationId xmlns:a16="http://schemas.microsoft.com/office/drawing/2014/main" id="{4E12E161-AAD7-4C7B-8799-8F85FD48734D}"/>
              </a:ext>
            </a:extLst>
          </p:cNvPr>
          <p:cNvSpPr/>
          <p:nvPr/>
        </p:nvSpPr>
        <p:spPr>
          <a:xfrm>
            <a:off x="7442205" y="4525783"/>
            <a:ext cx="2196000" cy="1476000"/>
          </a:xfrm>
          <a:prstGeom prst="roundRect">
            <a:avLst>
              <a:gd name="adj" fmla="val 11053"/>
            </a:avLst>
          </a:prstGeom>
          <a:solidFill>
            <a:schemeClr val="bg1"/>
          </a:solidFill>
          <a:ln w="9525">
            <a:solidFill>
              <a:srgbClr val="C0000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t"/>
          <a:lstStyle/>
          <a:p>
            <a:pPr>
              <a:spcAft>
                <a:spcPts val="300"/>
              </a:spcAft>
            </a:pP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第</a:t>
            </a: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4</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回</a:t>
            </a: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実践結果と課題の共有</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活用の効果や留意点の振り返り</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事例発表</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取組状況の総括</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今後の実践宣言</a:t>
            </a:r>
          </a:p>
        </p:txBody>
      </p:sp>
      <p:sp>
        <p:nvSpPr>
          <p:cNvPr id="54" name="四角形: 角を丸くする 6">
            <a:extLst>
              <a:ext uri="{FF2B5EF4-FFF2-40B4-BE49-F238E27FC236}">
                <a16:creationId xmlns:a16="http://schemas.microsoft.com/office/drawing/2014/main" id="{32D4935F-4387-45C2-BEEB-7BACA40207DC}"/>
              </a:ext>
            </a:extLst>
          </p:cNvPr>
          <p:cNvSpPr/>
          <p:nvPr/>
        </p:nvSpPr>
        <p:spPr>
          <a:xfrm>
            <a:off x="2037952" y="4521508"/>
            <a:ext cx="1692000" cy="1476000"/>
          </a:xfrm>
          <a:prstGeom prst="roundRect">
            <a:avLst>
              <a:gd name="adj" fmla="val 11053"/>
            </a:avLst>
          </a:prstGeom>
          <a:solidFill>
            <a:schemeClr val="bg1"/>
          </a:solidFill>
          <a:ln w="9525">
            <a:solidFill>
              <a:srgbClr val="C0000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t"/>
          <a:lstStyle/>
          <a:p>
            <a:pPr>
              <a:spcAft>
                <a:spcPts val="300"/>
              </a:spcAft>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第</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回</a:t>
            </a:r>
            <a:r>
              <a:rPr lang="en-US" altLang="ja-JP" sz="1200" dirty="0">
                <a:latin typeface="Meiryo UI" panose="020B0604030504040204" pitchFamily="50" charset="-128"/>
                <a:ea typeface="Meiryo UI" panose="020B0604030504040204" pitchFamily="50" charset="-128"/>
              </a:rPr>
              <a:t>】</a:t>
            </a: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手法のねらいと概要の確認</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基本ケアの内容と捉え方の確認</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研修の進め方の確認</a:t>
            </a:r>
          </a:p>
        </p:txBody>
      </p:sp>
      <p:sp>
        <p:nvSpPr>
          <p:cNvPr id="55" name="四角形: 角を丸くする 8">
            <a:extLst>
              <a:ext uri="{FF2B5EF4-FFF2-40B4-BE49-F238E27FC236}">
                <a16:creationId xmlns:a16="http://schemas.microsoft.com/office/drawing/2014/main" id="{35D71739-AD6F-4CE5-8A8E-342CE1CB4EAF}"/>
              </a:ext>
            </a:extLst>
          </p:cNvPr>
          <p:cNvSpPr/>
          <p:nvPr/>
        </p:nvSpPr>
        <p:spPr>
          <a:xfrm>
            <a:off x="3839370" y="4524460"/>
            <a:ext cx="1692000" cy="1476000"/>
          </a:xfrm>
          <a:prstGeom prst="roundRect">
            <a:avLst>
              <a:gd name="adj" fmla="val 11053"/>
            </a:avLst>
          </a:prstGeom>
          <a:solidFill>
            <a:schemeClr val="bg1"/>
          </a:solidFill>
          <a:ln w="9525">
            <a:solidFill>
              <a:srgbClr val="C0000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t"/>
          <a:lstStyle/>
          <a:p>
            <a:pPr>
              <a:spcAft>
                <a:spcPts val="300"/>
              </a:spcAft>
            </a:pP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第</a:t>
            </a: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2</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回</a:t>
            </a: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事例の概要紹介</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実践結果と課題の共有</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他参加者からの具体的な実践方法の助言</a:t>
            </a:r>
            <a:endParaRPr lang="en-US" altLang="ja-JP" sz="1200" dirty="0">
              <a:latin typeface="Meiryo UI" panose="020B0604030504040204" pitchFamily="50" charset="-128"/>
              <a:ea typeface="Meiryo UI" panose="020B0604030504040204" pitchFamily="50" charset="-128"/>
            </a:endParaRPr>
          </a:p>
        </p:txBody>
      </p:sp>
      <p:sp>
        <p:nvSpPr>
          <p:cNvPr id="56" name="四角形: 角を丸くする 16">
            <a:extLst>
              <a:ext uri="{FF2B5EF4-FFF2-40B4-BE49-F238E27FC236}">
                <a16:creationId xmlns:a16="http://schemas.microsoft.com/office/drawing/2014/main" id="{32AA8CD5-544B-4A8D-A03C-4194CCF5B01C}"/>
              </a:ext>
            </a:extLst>
          </p:cNvPr>
          <p:cNvSpPr/>
          <p:nvPr/>
        </p:nvSpPr>
        <p:spPr>
          <a:xfrm>
            <a:off x="5640788" y="4524460"/>
            <a:ext cx="1692000" cy="1476000"/>
          </a:xfrm>
          <a:prstGeom prst="roundRect">
            <a:avLst>
              <a:gd name="adj" fmla="val 11053"/>
            </a:avLst>
          </a:prstGeom>
          <a:solidFill>
            <a:schemeClr val="bg1"/>
          </a:solidFill>
          <a:ln w="9525">
            <a:solidFill>
              <a:srgbClr val="C0000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t"/>
          <a:lstStyle/>
          <a:p>
            <a:pPr>
              <a:spcAft>
                <a:spcPts val="300"/>
              </a:spcAft>
            </a:pP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第</a:t>
            </a: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3</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回</a:t>
            </a: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実践結果と課題の共有</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他参加者からの具体的な実践方法の助言</a:t>
            </a:r>
            <a:endParaRPr lang="en-US" altLang="ja-JP" sz="1200" dirty="0">
              <a:latin typeface="Meiryo UI" panose="020B0604030504040204" pitchFamily="50" charset="-128"/>
              <a:ea typeface="Meiryo UI" panose="020B0604030504040204" pitchFamily="50" charset="-128"/>
            </a:endParaRPr>
          </a:p>
        </p:txBody>
      </p:sp>
      <p:cxnSp>
        <p:nvCxnSpPr>
          <p:cNvPr id="57" name="直線コネクタ 56">
            <a:extLst>
              <a:ext uri="{FF2B5EF4-FFF2-40B4-BE49-F238E27FC236}">
                <a16:creationId xmlns:a16="http://schemas.microsoft.com/office/drawing/2014/main" id="{AC8B2685-71D2-4C54-9BEE-31349AE29F6B}"/>
              </a:ext>
            </a:extLst>
          </p:cNvPr>
          <p:cNvCxnSpPr/>
          <p:nvPr/>
        </p:nvCxnSpPr>
        <p:spPr bwMode="auto">
          <a:xfrm>
            <a:off x="2343761" y="2076288"/>
            <a:ext cx="0" cy="1630425"/>
          </a:xfrm>
          <a:prstGeom prst="line">
            <a:avLst/>
          </a:prstGeom>
          <a:solidFill>
            <a:schemeClr val="bg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直線コネクタ 57">
            <a:extLst>
              <a:ext uri="{FF2B5EF4-FFF2-40B4-BE49-F238E27FC236}">
                <a16:creationId xmlns:a16="http://schemas.microsoft.com/office/drawing/2014/main" id="{46BB715D-5A5E-40D2-BA7F-A4C4E2F649E7}"/>
              </a:ext>
            </a:extLst>
          </p:cNvPr>
          <p:cNvCxnSpPr/>
          <p:nvPr/>
        </p:nvCxnSpPr>
        <p:spPr bwMode="auto">
          <a:xfrm>
            <a:off x="673835" y="4413844"/>
            <a:ext cx="0" cy="1434733"/>
          </a:xfrm>
          <a:prstGeom prst="line">
            <a:avLst/>
          </a:prstGeom>
          <a:solidFill>
            <a:schemeClr val="bg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テキスト ボックス 58">
            <a:extLst>
              <a:ext uri="{FF2B5EF4-FFF2-40B4-BE49-F238E27FC236}">
                <a16:creationId xmlns:a16="http://schemas.microsoft.com/office/drawing/2014/main" id="{21B3656F-5D51-436B-8374-4CF2EFF6D4AF}"/>
              </a:ext>
            </a:extLst>
          </p:cNvPr>
          <p:cNvSpPr txBox="1"/>
          <p:nvPr/>
        </p:nvSpPr>
        <p:spPr>
          <a:xfrm>
            <a:off x="559494" y="4171358"/>
            <a:ext cx="1401855" cy="307777"/>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各参加者</a:t>
            </a:r>
            <a:endParaRPr lang="en-US" altLang="ja-JP" sz="14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60" name="矢印: 右 25">
            <a:extLst>
              <a:ext uri="{FF2B5EF4-FFF2-40B4-BE49-F238E27FC236}">
                <a16:creationId xmlns:a16="http://schemas.microsoft.com/office/drawing/2014/main" id="{64FDCA2A-3A9D-430F-98A2-E7E3742AD30A}"/>
              </a:ext>
            </a:extLst>
          </p:cNvPr>
          <p:cNvSpPr/>
          <p:nvPr/>
        </p:nvSpPr>
        <p:spPr bwMode="auto">
          <a:xfrm>
            <a:off x="1782250" y="4889384"/>
            <a:ext cx="230069" cy="257942"/>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61" name="四角形: 角を丸くする 29">
            <a:extLst>
              <a:ext uri="{FF2B5EF4-FFF2-40B4-BE49-F238E27FC236}">
                <a16:creationId xmlns:a16="http://schemas.microsoft.com/office/drawing/2014/main" id="{101A8C27-A940-46B3-B43E-45C9A1E7DD07}"/>
              </a:ext>
            </a:extLst>
          </p:cNvPr>
          <p:cNvSpPr/>
          <p:nvPr/>
        </p:nvSpPr>
        <p:spPr>
          <a:xfrm>
            <a:off x="3203550" y="2702324"/>
            <a:ext cx="1692000" cy="1116000"/>
          </a:xfrm>
          <a:prstGeom prst="roundRect">
            <a:avLst>
              <a:gd name="adj" fmla="val 11053"/>
            </a:avLst>
          </a:prstGeom>
          <a:solidFill>
            <a:schemeClr val="bg1"/>
          </a:solidFill>
          <a:ln w="9525">
            <a:solidFill>
              <a:srgbClr val="0070C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事例の選定と自己点検</a:t>
            </a:r>
            <a:endParaRPr lang="en-US" altLang="ja-JP" sz="1200" dirty="0">
              <a:latin typeface="Meiryo UI" panose="020B0604030504040204" pitchFamily="50" charset="-128"/>
              <a:ea typeface="Meiryo UI" panose="020B0604030504040204" pitchFamily="50" charset="-128"/>
              <a:cs typeface="メイリオ" panose="020B0604030504040204" pitchFamily="50" charset="-128"/>
            </a:endParaRP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モニタリング</a:t>
            </a: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追加情報収集</a:t>
            </a: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ケアプラン、支援内容の見直し</a:t>
            </a:r>
          </a:p>
        </p:txBody>
      </p:sp>
      <p:sp>
        <p:nvSpPr>
          <p:cNvPr id="62" name="四角形: 角を丸くする 30">
            <a:extLst>
              <a:ext uri="{FF2B5EF4-FFF2-40B4-BE49-F238E27FC236}">
                <a16:creationId xmlns:a16="http://schemas.microsoft.com/office/drawing/2014/main" id="{257E7C8C-41EB-43EE-ACCC-ADE5063023B6}"/>
              </a:ext>
            </a:extLst>
          </p:cNvPr>
          <p:cNvSpPr/>
          <p:nvPr/>
        </p:nvSpPr>
        <p:spPr>
          <a:xfrm>
            <a:off x="5143922" y="2715942"/>
            <a:ext cx="1224000" cy="1116000"/>
          </a:xfrm>
          <a:prstGeom prst="roundRect">
            <a:avLst>
              <a:gd name="adj" fmla="val 11053"/>
            </a:avLst>
          </a:prstGeom>
          <a:solidFill>
            <a:schemeClr val="bg1"/>
          </a:solidFill>
          <a:ln w="57150">
            <a:solidFill>
              <a:srgbClr val="FF000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モニタリング</a:t>
            </a: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追加情報収集</a:t>
            </a: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ケアプラン、支援内容の見直し</a:t>
            </a:r>
          </a:p>
        </p:txBody>
      </p:sp>
      <p:sp>
        <p:nvSpPr>
          <p:cNvPr id="63" name="四角形: 角を丸くする 31">
            <a:extLst>
              <a:ext uri="{FF2B5EF4-FFF2-40B4-BE49-F238E27FC236}">
                <a16:creationId xmlns:a16="http://schemas.microsoft.com/office/drawing/2014/main" id="{B3AA325F-8258-42A3-A666-E0298D646E65}"/>
              </a:ext>
            </a:extLst>
          </p:cNvPr>
          <p:cNvSpPr/>
          <p:nvPr/>
        </p:nvSpPr>
        <p:spPr>
          <a:xfrm>
            <a:off x="6816769" y="2721295"/>
            <a:ext cx="1224000" cy="1080000"/>
          </a:xfrm>
          <a:prstGeom prst="roundRect">
            <a:avLst>
              <a:gd name="adj" fmla="val 11053"/>
            </a:avLst>
          </a:prstGeom>
          <a:solidFill>
            <a:schemeClr val="bg1"/>
          </a:solidFill>
          <a:ln w="9525">
            <a:solidFill>
              <a:srgbClr val="0070C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モニタリング</a:t>
            </a: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追加情報収集</a:t>
            </a: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ケアプラン、支援内容の見直し</a:t>
            </a:r>
          </a:p>
        </p:txBody>
      </p:sp>
      <p:sp>
        <p:nvSpPr>
          <p:cNvPr id="64" name="矢印: 右 32">
            <a:extLst>
              <a:ext uri="{FF2B5EF4-FFF2-40B4-BE49-F238E27FC236}">
                <a16:creationId xmlns:a16="http://schemas.microsoft.com/office/drawing/2014/main" id="{22D81F7D-929F-4EE2-BC82-83933D935131}"/>
              </a:ext>
            </a:extLst>
          </p:cNvPr>
          <p:cNvSpPr/>
          <p:nvPr/>
        </p:nvSpPr>
        <p:spPr bwMode="auto">
          <a:xfrm rot="5400000" flipV="1">
            <a:off x="1023856" y="3802619"/>
            <a:ext cx="525267" cy="283157"/>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65" name="テキスト ボックス 64">
            <a:extLst>
              <a:ext uri="{FF2B5EF4-FFF2-40B4-BE49-F238E27FC236}">
                <a16:creationId xmlns:a16="http://schemas.microsoft.com/office/drawing/2014/main" id="{D07501B1-1D18-4F50-8919-2C92E6832AFA}"/>
              </a:ext>
            </a:extLst>
          </p:cNvPr>
          <p:cNvSpPr txBox="1"/>
          <p:nvPr/>
        </p:nvSpPr>
        <p:spPr>
          <a:xfrm>
            <a:off x="2275481" y="2154324"/>
            <a:ext cx="994797" cy="523220"/>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地域／</a:t>
            </a:r>
            <a:br>
              <a:rPr lang="en-US" altLang="ja-JP" sz="1400" b="1" dirty="0">
                <a:latin typeface="Meiryo UI" panose="020B0604030504040204" pitchFamily="50" charset="-128"/>
                <a:ea typeface="Meiryo UI" panose="020B0604030504040204" pitchFamily="50" charset="-128"/>
                <a:cs typeface="メイリオ" panose="020B0604030504040204" pitchFamily="50" charset="-128"/>
              </a:rPr>
            </a:b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事業所</a:t>
            </a:r>
            <a:endParaRPr lang="en-US" altLang="ja-JP" sz="14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66" name="矢印: 右 9">
            <a:extLst>
              <a:ext uri="{FF2B5EF4-FFF2-40B4-BE49-F238E27FC236}">
                <a16:creationId xmlns:a16="http://schemas.microsoft.com/office/drawing/2014/main" id="{002E07AE-EE5D-4102-9720-89859BBD4055}"/>
              </a:ext>
            </a:extLst>
          </p:cNvPr>
          <p:cNvSpPr/>
          <p:nvPr/>
        </p:nvSpPr>
        <p:spPr bwMode="auto">
          <a:xfrm rot="17771140">
            <a:off x="3167299" y="4038639"/>
            <a:ext cx="680703" cy="257942"/>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67" name="矢印: 右 10">
            <a:extLst>
              <a:ext uri="{FF2B5EF4-FFF2-40B4-BE49-F238E27FC236}">
                <a16:creationId xmlns:a16="http://schemas.microsoft.com/office/drawing/2014/main" id="{65854BA0-E70D-48BD-808A-D47782824FD1}"/>
              </a:ext>
            </a:extLst>
          </p:cNvPr>
          <p:cNvSpPr/>
          <p:nvPr/>
        </p:nvSpPr>
        <p:spPr bwMode="auto">
          <a:xfrm rot="3716705" flipV="1">
            <a:off x="3788434" y="4044748"/>
            <a:ext cx="687554" cy="283157"/>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68" name="矢印: 右 11">
            <a:extLst>
              <a:ext uri="{FF2B5EF4-FFF2-40B4-BE49-F238E27FC236}">
                <a16:creationId xmlns:a16="http://schemas.microsoft.com/office/drawing/2014/main" id="{582D6ED0-947C-4F18-9D1A-99D7D8158135}"/>
              </a:ext>
            </a:extLst>
          </p:cNvPr>
          <p:cNvSpPr/>
          <p:nvPr/>
        </p:nvSpPr>
        <p:spPr bwMode="auto">
          <a:xfrm rot="17771140">
            <a:off x="5056240" y="4038639"/>
            <a:ext cx="680703" cy="257942"/>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69" name="矢印: 右 17">
            <a:extLst>
              <a:ext uri="{FF2B5EF4-FFF2-40B4-BE49-F238E27FC236}">
                <a16:creationId xmlns:a16="http://schemas.microsoft.com/office/drawing/2014/main" id="{B4D5392C-79F2-447F-A501-0C2EEC922C03}"/>
              </a:ext>
            </a:extLst>
          </p:cNvPr>
          <p:cNvSpPr/>
          <p:nvPr/>
        </p:nvSpPr>
        <p:spPr bwMode="auto">
          <a:xfrm rot="17771140">
            <a:off x="6713972" y="4038639"/>
            <a:ext cx="680703" cy="257942"/>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70" name="矢印: 右 18">
            <a:extLst>
              <a:ext uri="{FF2B5EF4-FFF2-40B4-BE49-F238E27FC236}">
                <a16:creationId xmlns:a16="http://schemas.microsoft.com/office/drawing/2014/main" id="{6DA6225A-C5D6-4487-9D1C-43542DCC27D6}"/>
              </a:ext>
            </a:extLst>
          </p:cNvPr>
          <p:cNvSpPr/>
          <p:nvPr/>
        </p:nvSpPr>
        <p:spPr bwMode="auto">
          <a:xfrm rot="3716705" flipV="1">
            <a:off x="7335107" y="4044748"/>
            <a:ext cx="687554" cy="283157"/>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71" name="矢印: 右 21">
            <a:extLst>
              <a:ext uri="{FF2B5EF4-FFF2-40B4-BE49-F238E27FC236}">
                <a16:creationId xmlns:a16="http://schemas.microsoft.com/office/drawing/2014/main" id="{8D77D59A-271D-434E-B278-991BC4B0E307}"/>
              </a:ext>
            </a:extLst>
          </p:cNvPr>
          <p:cNvSpPr/>
          <p:nvPr/>
        </p:nvSpPr>
        <p:spPr bwMode="auto">
          <a:xfrm rot="3716705" flipV="1">
            <a:off x="5677375" y="4044748"/>
            <a:ext cx="687554" cy="283157"/>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72" name="矢印: 右 33">
            <a:extLst>
              <a:ext uri="{FF2B5EF4-FFF2-40B4-BE49-F238E27FC236}">
                <a16:creationId xmlns:a16="http://schemas.microsoft.com/office/drawing/2014/main" id="{F506D8F6-646F-4367-9BEA-7793211BB3F5}"/>
              </a:ext>
            </a:extLst>
          </p:cNvPr>
          <p:cNvSpPr/>
          <p:nvPr/>
        </p:nvSpPr>
        <p:spPr bwMode="auto">
          <a:xfrm>
            <a:off x="8638276" y="2692994"/>
            <a:ext cx="1089182" cy="1203084"/>
          </a:xfrm>
          <a:prstGeom prst="rightArrow">
            <a:avLst>
              <a:gd name="adj1" fmla="val 75237"/>
              <a:gd name="adj2" fmla="val 27598"/>
            </a:avLst>
          </a:prstGeom>
          <a:solidFill>
            <a:schemeClr val="bg1"/>
          </a:solidFill>
          <a:ln w="9525" cap="flat" cmpd="sng" algn="ctr">
            <a:solidFill>
              <a:srgbClr val="0070C0"/>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sz="1200" dirty="0">
                <a:latin typeface="Meiryo UI" panose="020B0604030504040204" pitchFamily="50" charset="-128"/>
                <a:ea typeface="Meiryo UI" panose="020B0604030504040204" pitchFamily="50" charset="-128"/>
              </a:rPr>
              <a:t>「修了後の</a:t>
            </a:r>
            <a:endParaRPr lang="en-US" altLang="ja-JP" sz="1200" dirty="0">
              <a:latin typeface="Meiryo UI" panose="020B0604030504040204" pitchFamily="50" charset="-128"/>
              <a:ea typeface="Meiryo UI" panose="020B0604030504040204"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lang="ja-JP" altLang="en-US" sz="1200" dirty="0">
                <a:latin typeface="Meiryo UI" panose="020B0604030504040204" pitchFamily="50" charset="-128"/>
                <a:ea typeface="Meiryo UI" panose="020B0604030504040204" pitchFamily="50" charset="-128"/>
              </a:rPr>
              <a:t>行動プラン」に</a:t>
            </a:r>
            <a:endParaRPr lang="en-US" altLang="ja-JP" sz="1200" dirty="0">
              <a:latin typeface="Meiryo UI" panose="020B0604030504040204" pitchFamily="50" charset="-128"/>
              <a:ea typeface="Meiryo UI" panose="020B0604030504040204"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1200" dirty="0">
                <a:latin typeface="Meiryo UI" panose="020B0604030504040204" pitchFamily="50" charset="-128"/>
                <a:ea typeface="Meiryo UI" panose="020B0604030504040204" pitchFamily="50" charset="-128"/>
              </a:rPr>
              <a:t>基づく実践や</a:t>
            </a:r>
            <a:endParaRPr kumimoji="1" lang="en-US" altLang="ja-JP" sz="1200" dirty="0">
              <a:latin typeface="Meiryo UI" panose="020B0604030504040204" pitchFamily="50" charset="-128"/>
              <a:ea typeface="Meiryo UI" panose="020B0604030504040204"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1200" dirty="0">
                <a:latin typeface="Meiryo UI" panose="020B0604030504040204" pitchFamily="50" charset="-128"/>
                <a:ea typeface="Meiryo UI" panose="020B0604030504040204" pitchFamily="50" charset="-128"/>
              </a:rPr>
              <a:t>普及活動</a:t>
            </a:r>
          </a:p>
        </p:txBody>
      </p:sp>
      <p:sp>
        <p:nvSpPr>
          <p:cNvPr id="73" name="矢印: 右 17">
            <a:extLst>
              <a:ext uri="{FF2B5EF4-FFF2-40B4-BE49-F238E27FC236}">
                <a16:creationId xmlns:a16="http://schemas.microsoft.com/office/drawing/2014/main" id="{36760B9C-FC2E-4BB2-A013-8335A3FDEEE9}"/>
              </a:ext>
            </a:extLst>
          </p:cNvPr>
          <p:cNvSpPr/>
          <p:nvPr/>
        </p:nvSpPr>
        <p:spPr bwMode="auto">
          <a:xfrm rot="17771140">
            <a:off x="8160460" y="4038639"/>
            <a:ext cx="680703" cy="257942"/>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110" name="四角形: 角を丸くする 4">
            <a:extLst>
              <a:ext uri="{FF2B5EF4-FFF2-40B4-BE49-F238E27FC236}">
                <a16:creationId xmlns:a16="http://schemas.microsoft.com/office/drawing/2014/main" id="{1FDD7A28-4538-4266-B09D-63E464EF23B1}"/>
              </a:ext>
            </a:extLst>
          </p:cNvPr>
          <p:cNvSpPr/>
          <p:nvPr/>
        </p:nvSpPr>
        <p:spPr bwMode="auto">
          <a:xfrm>
            <a:off x="4523976" y="4603364"/>
            <a:ext cx="843708" cy="209355"/>
          </a:xfrm>
          <a:prstGeom prst="roundRect">
            <a:avLst/>
          </a:prstGeom>
          <a:solidFill>
            <a:srgbClr val="F4A51E"/>
          </a:solidFill>
          <a:ln w="19050" cap="flat" cmpd="sng" algn="ctr">
            <a:solidFill>
              <a:srgbClr val="F4A51E"/>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1" dirty="0">
                <a:latin typeface="Meiryo UI" panose="020B0604030504040204" pitchFamily="50" charset="-128"/>
                <a:ea typeface="Meiryo UI" panose="020B0604030504040204" pitchFamily="50" charset="-128"/>
              </a:rPr>
              <a:t>本日</a:t>
            </a:r>
          </a:p>
        </p:txBody>
      </p:sp>
    </p:spTree>
    <p:extLst>
      <p:ext uri="{BB962C8B-B14F-4D97-AF65-F5344CB8AC3E}">
        <p14:creationId xmlns:p14="http://schemas.microsoft.com/office/powerpoint/2010/main" val="5132333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本日のまとめと今後の進め方</a:t>
            </a:r>
            <a:endParaRPr kumimoji="1" lang="ja-JP" altLang="en-US" dirty="0"/>
          </a:p>
        </p:txBody>
      </p:sp>
      <p:sp>
        <p:nvSpPr>
          <p:cNvPr id="3" name="コンテンツ プレースホルダー 2"/>
          <p:cNvSpPr>
            <a:spLocks noGrp="1"/>
          </p:cNvSpPr>
          <p:nvPr>
            <p:ph idx="1"/>
          </p:nvPr>
        </p:nvSpPr>
        <p:spPr/>
        <p:txBody>
          <a:bodyPr/>
          <a:lstStyle/>
          <a:p>
            <a:r>
              <a:rPr lang="ja-JP" altLang="en-US" dirty="0"/>
              <a:t>今後のスケジュールは以下のとおりです。</a:t>
            </a:r>
            <a:endParaRPr kumimoji="1" lang="ja-JP" altLang="en-US" dirty="0"/>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81</a:t>
            </a:fld>
            <a:endParaRPr kumimoji="1" lang="ja-JP" altLang="en-US" dirty="0"/>
          </a:p>
        </p:txBody>
      </p:sp>
      <p:sp>
        <p:nvSpPr>
          <p:cNvPr id="5" name="テキスト プレースホルダー 4"/>
          <p:cNvSpPr>
            <a:spLocks noGrp="1"/>
          </p:cNvSpPr>
          <p:nvPr>
            <p:ph type="body" sz="quarter" idx="14"/>
          </p:nvPr>
        </p:nvSpPr>
        <p:spPr/>
        <p:txBody>
          <a:bodyPr/>
          <a:lstStyle/>
          <a:p>
            <a:r>
              <a:rPr lang="ja-JP" altLang="en-US" dirty="0"/>
              <a:t>今後のスケジュールについて</a:t>
            </a:r>
            <a:endParaRPr kumimoji="1" lang="ja-JP" altLang="en-US" dirty="0"/>
          </a:p>
        </p:txBody>
      </p:sp>
      <p:graphicFrame>
        <p:nvGraphicFramePr>
          <p:cNvPr id="6" name="コンテンツ プレースホルダー 5">
            <a:extLst>
              <a:ext uri="{FF2B5EF4-FFF2-40B4-BE49-F238E27FC236}">
                <a16:creationId xmlns:a16="http://schemas.microsoft.com/office/drawing/2014/main" id="{30287488-FB6A-4E26-B2FB-12040CF932EB}"/>
              </a:ext>
            </a:extLst>
          </p:cNvPr>
          <p:cNvGraphicFramePr>
            <a:graphicFrameLocks/>
          </p:cNvGraphicFramePr>
          <p:nvPr>
            <p:extLst>
              <p:ext uri="{D42A27DB-BD31-4B8C-83A1-F6EECF244321}">
                <p14:modId xmlns:p14="http://schemas.microsoft.com/office/powerpoint/2010/main" val="3790519114"/>
              </p:ext>
            </p:extLst>
          </p:nvPr>
        </p:nvGraphicFramePr>
        <p:xfrm>
          <a:off x="1930615" y="2019743"/>
          <a:ext cx="6044770" cy="2369559"/>
        </p:xfrm>
        <a:graphic>
          <a:graphicData uri="http://schemas.openxmlformats.org/drawingml/2006/table">
            <a:tbl>
              <a:tblPr firstRow="1" firstCol="1" bandRow="1">
                <a:tableStyleId>{5940675A-B579-460E-94D1-54222C63F5DA}</a:tableStyleId>
              </a:tblPr>
              <a:tblGrid>
                <a:gridCol w="1267804">
                  <a:extLst>
                    <a:ext uri="{9D8B030D-6E8A-4147-A177-3AD203B41FA5}">
                      <a16:colId xmlns:a16="http://schemas.microsoft.com/office/drawing/2014/main" val="1818346852"/>
                    </a:ext>
                  </a:extLst>
                </a:gridCol>
                <a:gridCol w="4776966">
                  <a:extLst>
                    <a:ext uri="{9D8B030D-6E8A-4147-A177-3AD203B41FA5}">
                      <a16:colId xmlns:a16="http://schemas.microsoft.com/office/drawing/2014/main" val="2464105709"/>
                    </a:ext>
                  </a:extLst>
                </a:gridCol>
              </a:tblGrid>
              <a:tr h="0">
                <a:tc>
                  <a:txBody>
                    <a:bodyPr/>
                    <a:lstStyle/>
                    <a:p>
                      <a:pPr algn="ctr"/>
                      <a:r>
                        <a:rPr lang="en-US" sz="1600" kern="100" dirty="0">
                          <a:effectLst/>
                          <a:latin typeface="Meiryo UI" panose="020B0604030504040204" pitchFamily="50" charset="-128"/>
                          <a:ea typeface="Meiryo UI" panose="020B0604030504040204" pitchFamily="50" charset="-128"/>
                        </a:rPr>
                        <a:t> </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EEBF7"/>
                    </a:solidFill>
                  </a:tcPr>
                </a:tc>
                <a:tc>
                  <a:txBody>
                    <a:bodyPr/>
                    <a:lstStyle/>
                    <a:p>
                      <a:pPr algn="ct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日時</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EEBF7"/>
                    </a:solidFill>
                  </a:tcPr>
                </a:tc>
                <a:extLst>
                  <a:ext uri="{0D108BD9-81ED-4DB2-BD59-A6C34878D82A}">
                    <a16:rowId xmlns:a16="http://schemas.microsoft.com/office/drawing/2014/main" val="1820569818"/>
                  </a:ext>
                </a:extLst>
              </a:tr>
              <a:tr h="1065175">
                <a:tc>
                  <a:txBody>
                    <a:bodyPr/>
                    <a:lstStyle/>
                    <a:p>
                      <a:pPr algn="ctr"/>
                      <a:r>
                        <a:rPr lang="ja-JP" sz="1600" kern="100" dirty="0">
                          <a:effectLst/>
                          <a:latin typeface="Meiryo UI" panose="020B0604030504040204" pitchFamily="50" charset="-128"/>
                          <a:ea typeface="Meiryo UI" panose="020B0604030504040204" pitchFamily="50" charset="-128"/>
                        </a:rPr>
                        <a:t>第</a:t>
                      </a:r>
                      <a:r>
                        <a:rPr lang="en-US" sz="1600" kern="100" dirty="0">
                          <a:effectLst/>
                          <a:latin typeface="Meiryo UI" panose="020B0604030504040204" pitchFamily="50" charset="-128"/>
                          <a:ea typeface="Meiryo UI" panose="020B0604030504040204" pitchFamily="50" charset="-128"/>
                        </a:rPr>
                        <a:t>3</a:t>
                      </a:r>
                      <a:r>
                        <a:rPr lang="ja-JP" sz="1600" kern="100" dirty="0">
                          <a:effectLst/>
                          <a:latin typeface="Meiryo UI" panose="020B0604030504040204" pitchFamily="50" charset="-128"/>
                          <a:ea typeface="Meiryo UI" panose="020B0604030504040204" pitchFamily="50" charset="-128"/>
                        </a:rPr>
                        <a:t>回研修</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algn="just"/>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721554375"/>
                  </a:ext>
                </a:extLst>
              </a:tr>
              <a:tr h="916544">
                <a:tc>
                  <a:txBody>
                    <a:bodyPr/>
                    <a:lstStyle/>
                    <a:p>
                      <a:pPr algn="ctr"/>
                      <a:r>
                        <a:rPr lang="ja-JP" sz="1600" kern="100" dirty="0">
                          <a:effectLst/>
                          <a:latin typeface="Meiryo UI" panose="020B0604030504040204" pitchFamily="50" charset="-128"/>
                          <a:ea typeface="Meiryo UI" panose="020B0604030504040204" pitchFamily="50" charset="-128"/>
                        </a:rPr>
                        <a:t>第</a:t>
                      </a:r>
                      <a:r>
                        <a:rPr lang="en-US" sz="1600" kern="100" dirty="0">
                          <a:effectLst/>
                          <a:latin typeface="Meiryo UI" panose="020B0604030504040204" pitchFamily="50" charset="-128"/>
                          <a:ea typeface="Meiryo UI" panose="020B0604030504040204" pitchFamily="50" charset="-128"/>
                        </a:rPr>
                        <a:t>4</a:t>
                      </a:r>
                      <a:r>
                        <a:rPr lang="ja-JP" sz="1600" kern="100" dirty="0">
                          <a:effectLst/>
                          <a:latin typeface="Meiryo UI" panose="020B0604030504040204" pitchFamily="50" charset="-128"/>
                          <a:ea typeface="Meiryo UI" panose="020B0604030504040204" pitchFamily="50" charset="-128"/>
                        </a:rPr>
                        <a:t>回研修</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algn="l"/>
                      <a:endParaRPr lang="ja-JP" sz="16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3842122243"/>
                  </a:ext>
                </a:extLst>
              </a:tr>
            </a:tbl>
          </a:graphicData>
        </a:graphic>
      </p:graphicFrame>
      <p:sp>
        <p:nvSpPr>
          <p:cNvPr id="7" name="正方形/長方形 6"/>
          <p:cNvSpPr/>
          <p:nvPr/>
        </p:nvSpPr>
        <p:spPr>
          <a:xfrm>
            <a:off x="9029700" y="0"/>
            <a:ext cx="880118" cy="342900"/>
          </a:xfrm>
          <a:prstGeom prst="rect">
            <a:avLst/>
          </a:prstGeom>
          <a:solidFill>
            <a:srgbClr val="F23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進め方</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318296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本日のまとめと今後の進め方</a:t>
            </a:r>
            <a:endParaRPr kumimoji="1" lang="ja-JP" altLang="en-US" dirty="0"/>
          </a:p>
        </p:txBody>
      </p:sp>
      <p:sp>
        <p:nvSpPr>
          <p:cNvPr id="3" name="コンテンツ プレースホルダー 2"/>
          <p:cNvSpPr>
            <a:spLocks noGrp="1"/>
          </p:cNvSpPr>
          <p:nvPr>
            <p:ph idx="1"/>
          </p:nvPr>
        </p:nvSpPr>
        <p:spPr>
          <a:xfrm>
            <a:off x="285749" y="895739"/>
            <a:ext cx="9344025" cy="3034308"/>
          </a:xfrm>
        </p:spPr>
        <p:txBody>
          <a:bodyPr>
            <a:normAutofit/>
          </a:bodyPr>
          <a:lstStyle/>
          <a:p>
            <a:r>
              <a:rPr lang="ja-JP" altLang="en-US" b="1" u="sng" dirty="0">
                <a:solidFill>
                  <a:srgbClr val="F04A5A"/>
                </a:solidFill>
              </a:rPr>
              <a:t>第</a:t>
            </a:r>
            <a:r>
              <a:rPr lang="en-US" altLang="ja-JP" b="1" u="sng" dirty="0">
                <a:solidFill>
                  <a:srgbClr val="F04A5A"/>
                </a:solidFill>
              </a:rPr>
              <a:t>2</a:t>
            </a:r>
            <a:r>
              <a:rPr lang="ja-JP" altLang="en-US" b="1" u="sng" dirty="0">
                <a:solidFill>
                  <a:srgbClr val="F04A5A"/>
                </a:solidFill>
              </a:rPr>
              <a:t>回研修から</a:t>
            </a:r>
            <a:r>
              <a:rPr lang="en-US" altLang="ja-JP" b="1" u="sng" dirty="0">
                <a:solidFill>
                  <a:srgbClr val="F04A5A"/>
                </a:solidFill>
              </a:rPr>
              <a:t>1</a:t>
            </a:r>
            <a:r>
              <a:rPr lang="ja-JP" altLang="en-US" b="1" u="sng" dirty="0">
                <a:solidFill>
                  <a:srgbClr val="F04A5A"/>
                </a:solidFill>
              </a:rPr>
              <a:t>週間以内</a:t>
            </a:r>
            <a:r>
              <a:rPr lang="ja-JP" altLang="en-US" dirty="0"/>
              <a:t>に、以下の資料をご提出ください。</a:t>
            </a:r>
            <a:endParaRPr lang="en-US" altLang="ja-JP" dirty="0"/>
          </a:p>
          <a:p>
            <a:pPr marL="800100" lvl="1" indent="-342900">
              <a:buClrTx/>
              <a:buFont typeface="+mj-ea"/>
              <a:buAutoNum type="circleNumDbPlain"/>
            </a:pPr>
            <a:r>
              <a:rPr lang="ja-JP" altLang="en-US" dirty="0"/>
              <a:t>第</a:t>
            </a:r>
            <a:r>
              <a:rPr lang="en-US" altLang="ja-JP" dirty="0"/>
              <a:t>2</a:t>
            </a:r>
            <a:r>
              <a:rPr lang="ja-JP" altLang="en-US" dirty="0"/>
              <a:t>回研修アンケート　</a:t>
            </a:r>
            <a:r>
              <a:rPr lang="ja-JP" altLang="en-US" sz="1400" dirty="0">
                <a:solidFill>
                  <a:srgbClr val="0070C0"/>
                </a:solidFill>
              </a:rPr>
              <a:t>（第</a:t>
            </a:r>
            <a:r>
              <a:rPr lang="en-US" altLang="ja-JP" sz="1400" dirty="0">
                <a:solidFill>
                  <a:srgbClr val="0070C0"/>
                </a:solidFill>
              </a:rPr>
              <a:t>2</a:t>
            </a:r>
            <a:r>
              <a:rPr lang="ja-JP" altLang="en-US" sz="1400" dirty="0">
                <a:solidFill>
                  <a:srgbClr val="0070C0"/>
                </a:solidFill>
              </a:rPr>
              <a:t>回研修後に記入してください）</a:t>
            </a:r>
            <a:endParaRPr lang="en-US" altLang="ja-JP" sz="1400" dirty="0">
              <a:solidFill>
                <a:srgbClr val="0070C0"/>
              </a:solidFill>
            </a:endParaRPr>
          </a:p>
          <a:p>
            <a:pPr marL="0" indent="0">
              <a:buNone/>
            </a:pPr>
            <a:endParaRPr lang="en-US" altLang="ja-JP" b="1" u="sng" dirty="0"/>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82</a:t>
            </a:fld>
            <a:endParaRPr kumimoji="1" lang="ja-JP" altLang="en-US" dirty="0"/>
          </a:p>
        </p:txBody>
      </p:sp>
      <p:sp>
        <p:nvSpPr>
          <p:cNvPr id="5" name="テキスト プレースホルダー 4"/>
          <p:cNvSpPr>
            <a:spLocks noGrp="1"/>
          </p:cNvSpPr>
          <p:nvPr>
            <p:ph type="body" sz="quarter" idx="14"/>
          </p:nvPr>
        </p:nvSpPr>
        <p:spPr/>
        <p:txBody>
          <a:bodyPr/>
          <a:lstStyle/>
          <a:p>
            <a:r>
              <a:rPr lang="ja-JP" altLang="en-US" dirty="0"/>
              <a:t>研修後資料の提出のお願い</a:t>
            </a:r>
            <a:endParaRPr kumimoji="1" lang="ja-JP" altLang="en-US" dirty="0"/>
          </a:p>
        </p:txBody>
      </p:sp>
      <p:sp>
        <p:nvSpPr>
          <p:cNvPr id="7" name="正方形/長方形 6"/>
          <p:cNvSpPr/>
          <p:nvPr/>
        </p:nvSpPr>
        <p:spPr>
          <a:xfrm>
            <a:off x="9029700" y="0"/>
            <a:ext cx="880118" cy="342900"/>
          </a:xfrm>
          <a:prstGeom prst="rect">
            <a:avLst/>
          </a:prstGeom>
          <a:solidFill>
            <a:srgbClr val="F23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進め方</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2963BB23-9F6F-42C3-9C90-CA0CA288B992}"/>
              </a:ext>
            </a:extLst>
          </p:cNvPr>
          <p:cNvSpPr/>
          <p:nvPr/>
        </p:nvSpPr>
        <p:spPr>
          <a:xfrm>
            <a:off x="684984" y="3179336"/>
            <a:ext cx="8344716" cy="2421364"/>
          </a:xfrm>
          <a:prstGeom prst="rect">
            <a:avLst/>
          </a:prstGeom>
          <a:solidFill>
            <a:srgbClr val="DEEBF7"/>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r>
              <a:rPr kumimoji="1" lang="ja-JP" altLang="en-US" dirty="0">
                <a:solidFill>
                  <a:schemeClr val="tx1"/>
                </a:solidFill>
                <a:latin typeface="Meiryo UI" panose="020B0604030504040204" pitchFamily="50" charset="-128"/>
                <a:ea typeface="Meiryo UI" panose="020B0604030504040204" pitchFamily="50" charset="-128"/>
              </a:rPr>
              <a:t>提出方法：</a:t>
            </a:r>
            <a:endParaRPr kumimoji="1" lang="en-US" altLang="ja-JP" dirty="0">
              <a:solidFill>
                <a:schemeClr val="tx1"/>
              </a:solidFill>
              <a:latin typeface="Meiryo UI" panose="020B0604030504040204" pitchFamily="50" charset="-128"/>
              <a:ea typeface="Meiryo UI" panose="020B0604030504040204" pitchFamily="50" charset="-128"/>
            </a:endParaRPr>
          </a:p>
          <a:p>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提出先：</a:t>
            </a:r>
            <a:endParaRPr kumimoji="1" lang="en-US" altLang="ja-JP" dirty="0">
              <a:solidFill>
                <a:schemeClr val="tx1"/>
              </a:solidFill>
              <a:latin typeface="Meiryo UI" panose="020B0604030504040204" pitchFamily="50" charset="-128"/>
              <a:ea typeface="Meiryo UI" panose="020B0604030504040204" pitchFamily="50" charset="-128"/>
            </a:endParaRPr>
          </a:p>
          <a:p>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提出期限：</a:t>
            </a:r>
            <a:r>
              <a:rPr kumimoji="1" lang="ja-JP" altLang="en-US" sz="1800" dirty="0">
                <a:solidFill>
                  <a:schemeClr val="tx1"/>
                </a:solidFill>
                <a:latin typeface="Meiryo UI" panose="020B0604030504040204" pitchFamily="50" charset="-128"/>
                <a:ea typeface="Meiryo UI" panose="020B0604030504040204" pitchFamily="50" charset="-128"/>
              </a:rPr>
              <a:t>第</a:t>
            </a:r>
            <a:r>
              <a:rPr kumimoji="1" lang="en-US" altLang="ja-JP" dirty="0">
                <a:solidFill>
                  <a:schemeClr val="tx1"/>
                </a:solidFill>
                <a:latin typeface="Meiryo UI" panose="020B0604030504040204" pitchFamily="50" charset="-128"/>
                <a:ea typeface="Meiryo UI" panose="020B0604030504040204" pitchFamily="50" charset="-128"/>
              </a:rPr>
              <a:t>2</a:t>
            </a:r>
            <a:r>
              <a:rPr kumimoji="1" lang="ja-JP" altLang="en-US" sz="1800" dirty="0">
                <a:solidFill>
                  <a:schemeClr val="tx1"/>
                </a:solidFill>
                <a:latin typeface="Meiryo UI" panose="020B0604030504040204" pitchFamily="50" charset="-128"/>
                <a:ea typeface="Meiryo UI" panose="020B0604030504040204" pitchFamily="50" charset="-128"/>
              </a:rPr>
              <a:t>回研修から</a:t>
            </a:r>
            <a:r>
              <a:rPr kumimoji="1" lang="en-US" altLang="ja-JP" sz="1800" dirty="0">
                <a:solidFill>
                  <a:schemeClr val="tx1"/>
                </a:solidFill>
                <a:latin typeface="Meiryo UI" panose="020B0604030504040204" pitchFamily="50" charset="-128"/>
                <a:ea typeface="Meiryo UI" panose="020B0604030504040204" pitchFamily="50" charset="-128"/>
              </a:rPr>
              <a:t>1</a:t>
            </a:r>
            <a:r>
              <a:rPr kumimoji="1" lang="ja-JP" altLang="en-US" sz="1800" dirty="0">
                <a:solidFill>
                  <a:schemeClr val="tx1"/>
                </a:solidFill>
                <a:latin typeface="Meiryo UI" panose="020B0604030504040204" pitchFamily="50" charset="-128"/>
                <a:ea typeface="Meiryo UI" panose="020B0604030504040204" pitchFamily="50" charset="-128"/>
              </a:rPr>
              <a:t>週間以内（〇〇年〇月〇日まで）</a:t>
            </a:r>
          </a:p>
        </p:txBody>
      </p:sp>
    </p:spTree>
    <p:extLst>
      <p:ext uri="{BB962C8B-B14F-4D97-AF65-F5344CB8AC3E}">
        <p14:creationId xmlns:p14="http://schemas.microsoft.com/office/powerpoint/2010/main" val="5377334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本日のまとめと今後の進め方</a:t>
            </a:r>
            <a:endParaRPr kumimoji="1" lang="ja-JP" altLang="en-US" dirty="0"/>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83</a:t>
            </a:fld>
            <a:endParaRPr kumimoji="1" lang="ja-JP" altLang="en-US" dirty="0"/>
          </a:p>
        </p:txBody>
      </p:sp>
      <p:sp>
        <p:nvSpPr>
          <p:cNvPr id="5" name="テキスト プレースホルダー 4"/>
          <p:cNvSpPr>
            <a:spLocks noGrp="1"/>
          </p:cNvSpPr>
          <p:nvPr>
            <p:ph type="body" sz="quarter" idx="14"/>
          </p:nvPr>
        </p:nvSpPr>
        <p:spPr/>
        <p:txBody>
          <a:bodyPr/>
          <a:lstStyle/>
          <a:p>
            <a:r>
              <a:rPr kumimoji="1" lang="ja-JP" altLang="en-US" dirty="0"/>
              <a:t>第</a:t>
            </a:r>
            <a:r>
              <a:rPr kumimoji="1" lang="en-US" altLang="ja-JP" dirty="0"/>
              <a:t>3</a:t>
            </a:r>
            <a:r>
              <a:rPr kumimoji="1" lang="ja-JP" altLang="en-US" dirty="0"/>
              <a:t>回研修の事前課題</a:t>
            </a:r>
          </a:p>
        </p:txBody>
      </p:sp>
      <p:sp>
        <p:nvSpPr>
          <p:cNvPr id="6" name="コンテンツ プレースホルダー 2"/>
          <p:cNvSpPr>
            <a:spLocks noGrp="1"/>
          </p:cNvSpPr>
          <p:nvPr>
            <p:ph idx="1"/>
          </p:nvPr>
        </p:nvSpPr>
        <p:spPr>
          <a:xfrm>
            <a:off x="285749" y="923730"/>
            <a:ext cx="9344025" cy="1906555"/>
          </a:xfrm>
        </p:spPr>
        <p:txBody>
          <a:bodyPr>
            <a:normAutofit/>
          </a:bodyPr>
          <a:lstStyle/>
          <a:p>
            <a:r>
              <a:rPr lang="ja-JP" altLang="en-US" dirty="0"/>
              <a:t>下記は第</a:t>
            </a:r>
            <a:r>
              <a:rPr lang="en-US" altLang="ja-JP" dirty="0"/>
              <a:t>3</a:t>
            </a:r>
            <a:r>
              <a:rPr lang="ja-JP" altLang="en-US" dirty="0"/>
              <a:t>回研修のグループワークで使用する資料です。</a:t>
            </a:r>
            <a:br>
              <a:rPr lang="en-US" altLang="ja-JP" dirty="0"/>
            </a:br>
            <a:r>
              <a:rPr lang="ja-JP" altLang="en-US" b="1" u="sng" dirty="0">
                <a:solidFill>
                  <a:srgbClr val="F04A5A"/>
                </a:solidFill>
              </a:rPr>
              <a:t>第</a:t>
            </a:r>
            <a:r>
              <a:rPr lang="en-US" altLang="ja-JP" b="1" u="sng" dirty="0">
                <a:solidFill>
                  <a:srgbClr val="F04A5A"/>
                </a:solidFill>
              </a:rPr>
              <a:t>3</a:t>
            </a:r>
            <a:r>
              <a:rPr lang="ja-JP" altLang="en-US" b="1" u="sng" dirty="0">
                <a:solidFill>
                  <a:srgbClr val="F04A5A"/>
                </a:solidFill>
              </a:rPr>
              <a:t>回研修の</a:t>
            </a:r>
            <a:r>
              <a:rPr lang="en-US" altLang="ja-JP" b="1" u="sng" dirty="0">
                <a:solidFill>
                  <a:srgbClr val="F04A5A"/>
                </a:solidFill>
              </a:rPr>
              <a:t>1</a:t>
            </a:r>
            <a:r>
              <a:rPr lang="ja-JP" altLang="en-US" b="1" u="sng" dirty="0">
                <a:solidFill>
                  <a:srgbClr val="F04A5A"/>
                </a:solidFill>
              </a:rPr>
              <a:t>週間前</a:t>
            </a:r>
            <a:r>
              <a:rPr lang="ja-JP" altLang="en-US" dirty="0"/>
              <a:t>までに提出してください。</a:t>
            </a:r>
            <a:endParaRPr lang="en-US" altLang="ja-JP" dirty="0">
              <a:solidFill>
                <a:srgbClr val="FF0000"/>
              </a:solidFill>
            </a:endParaRPr>
          </a:p>
          <a:p>
            <a:pPr marL="800100" lvl="1" indent="-342900">
              <a:buClrTx/>
              <a:buFont typeface="+mj-ea"/>
              <a:buAutoNum type="circleNumDbPlain"/>
            </a:pPr>
            <a:r>
              <a:rPr lang="ja-JP" altLang="en-US" dirty="0"/>
              <a:t>現場実践②振り返りシート</a:t>
            </a:r>
            <a:endParaRPr lang="en-US" altLang="ja-JP" dirty="0"/>
          </a:p>
          <a:p>
            <a:pPr marL="800100" lvl="1" indent="-342900">
              <a:buClrTx/>
              <a:buFont typeface="+mj-ea"/>
              <a:buAutoNum type="circleNumDbPlain"/>
            </a:pPr>
            <a:r>
              <a:rPr lang="ja-JP" altLang="en-US" dirty="0"/>
              <a:t>事例関連資料（ケアプラン、参考資料等）</a:t>
            </a:r>
            <a:r>
              <a:rPr lang="en-US" altLang="ja-JP" dirty="0"/>
              <a:t>※</a:t>
            </a:r>
            <a:r>
              <a:rPr lang="ja-JP" altLang="en-US" dirty="0"/>
              <a:t>提出は任意</a:t>
            </a:r>
            <a:endParaRPr lang="en-US" altLang="ja-JP" dirty="0"/>
          </a:p>
        </p:txBody>
      </p:sp>
      <p:sp>
        <p:nvSpPr>
          <p:cNvPr id="14" name="正方形/長方形 13">
            <a:extLst>
              <a:ext uri="{FF2B5EF4-FFF2-40B4-BE49-F238E27FC236}">
                <a16:creationId xmlns:a16="http://schemas.microsoft.com/office/drawing/2014/main" id="{5B2579BA-A239-4CF0-9624-960B66D1E8DD}"/>
              </a:ext>
            </a:extLst>
          </p:cNvPr>
          <p:cNvSpPr/>
          <p:nvPr/>
        </p:nvSpPr>
        <p:spPr>
          <a:xfrm>
            <a:off x="9029700" y="0"/>
            <a:ext cx="880118" cy="342900"/>
          </a:xfrm>
          <a:prstGeom prst="rect">
            <a:avLst/>
          </a:prstGeom>
          <a:solidFill>
            <a:srgbClr val="F23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進め方</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graphicFrame>
        <p:nvGraphicFramePr>
          <p:cNvPr id="15" name="表 14">
            <a:extLst>
              <a:ext uri="{FF2B5EF4-FFF2-40B4-BE49-F238E27FC236}">
                <a16:creationId xmlns:a16="http://schemas.microsoft.com/office/drawing/2014/main" id="{40766C04-8835-4381-9FD3-3FFE2A942400}"/>
              </a:ext>
            </a:extLst>
          </p:cNvPr>
          <p:cNvGraphicFramePr>
            <a:graphicFrameLocks noGrp="1"/>
          </p:cNvGraphicFramePr>
          <p:nvPr>
            <p:extLst>
              <p:ext uri="{D42A27DB-BD31-4B8C-83A1-F6EECF244321}">
                <p14:modId xmlns:p14="http://schemas.microsoft.com/office/powerpoint/2010/main" val="3531725229"/>
              </p:ext>
            </p:extLst>
          </p:nvPr>
        </p:nvGraphicFramePr>
        <p:xfrm>
          <a:off x="613914" y="2629580"/>
          <a:ext cx="8625336" cy="822960"/>
        </p:xfrm>
        <a:graphic>
          <a:graphicData uri="http://schemas.openxmlformats.org/drawingml/2006/table">
            <a:tbl>
              <a:tblPr firstRow="1" bandRow="1">
                <a:tableStyleId>{5C22544A-7EE6-4342-B048-85BDC9FD1C3A}</a:tableStyleId>
              </a:tblPr>
              <a:tblGrid>
                <a:gridCol w="833886">
                  <a:extLst>
                    <a:ext uri="{9D8B030D-6E8A-4147-A177-3AD203B41FA5}">
                      <a16:colId xmlns:a16="http://schemas.microsoft.com/office/drawing/2014/main" val="1690842151"/>
                    </a:ext>
                  </a:extLst>
                </a:gridCol>
                <a:gridCol w="7791450">
                  <a:extLst>
                    <a:ext uri="{9D8B030D-6E8A-4147-A177-3AD203B41FA5}">
                      <a16:colId xmlns:a16="http://schemas.microsoft.com/office/drawing/2014/main" val="2220558533"/>
                    </a:ext>
                  </a:extLst>
                </a:gridCol>
              </a:tblGrid>
              <a:tr h="216000">
                <a:tc>
                  <a:txBody>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補足</a:t>
                      </a:r>
                    </a:p>
                  </a:txBody>
                  <a:tcPr anchor="ctr">
                    <a:lnL w="12700" cap="flat" cmpd="sng" algn="ctr">
                      <a:solidFill>
                        <a:srgbClr val="004831"/>
                      </a:solidFill>
                      <a:prstDash val="solid"/>
                      <a:round/>
                      <a:headEnd type="none" w="med" len="med"/>
                      <a:tailEnd type="none" w="med" len="med"/>
                    </a:lnL>
                    <a:lnR w="12700" cap="flat" cmpd="sng" algn="ctr">
                      <a:solidFill>
                        <a:srgbClr val="004831"/>
                      </a:solidFill>
                      <a:prstDash val="solid"/>
                      <a:round/>
                      <a:headEnd type="none" w="med" len="med"/>
                      <a:tailEnd type="none" w="med" len="med"/>
                    </a:lnR>
                    <a:lnT w="12700" cap="flat" cmpd="sng" algn="ctr">
                      <a:solidFill>
                        <a:srgbClr val="004831"/>
                      </a:solidFill>
                      <a:prstDash val="solid"/>
                      <a:round/>
                      <a:headEnd type="none" w="med" len="med"/>
                      <a:tailEnd type="none" w="med" len="med"/>
                    </a:lnT>
                    <a:lnB w="12700" cap="flat" cmpd="sng" algn="ctr">
                      <a:solidFill>
                        <a:srgbClr val="004831"/>
                      </a:solidFill>
                      <a:prstDash val="solid"/>
                      <a:round/>
                      <a:headEnd type="none" w="med" len="med"/>
                      <a:tailEnd type="none" w="med" len="med"/>
                    </a:lnB>
                    <a:lnTlToBr w="12700" cmpd="sng">
                      <a:noFill/>
                      <a:prstDash val="solid"/>
                    </a:lnTlToBr>
                    <a:lnBlToTr w="12700" cmpd="sng">
                      <a:noFill/>
                      <a:prstDash val="solid"/>
                    </a:lnBlToTr>
                    <a:solidFill>
                      <a:srgbClr val="004831"/>
                    </a:solidFill>
                  </a:tcPr>
                </a:tc>
                <a:tc>
                  <a:txBody>
                    <a:bodyPr/>
                    <a:lstStyle/>
                    <a:p>
                      <a:pPr marL="180975" indent="-180975" algn="l" defTabSz="914400" rtl="0" eaLnBrk="1" latinLnBrk="0" hangingPunct="1">
                        <a:buFont typeface="Arial" panose="020B0604020202020204" pitchFamily="34" charset="0"/>
                        <a:buChar char="•"/>
                      </a:pPr>
                      <a:r>
                        <a:rPr kumimoji="1" lang="ja-JP" altLang="en-US" sz="1600" b="0" kern="1200" dirty="0">
                          <a:solidFill>
                            <a:schemeClr val="tx1"/>
                          </a:solidFill>
                          <a:latin typeface="Meiryo UI" panose="020B0604030504040204" pitchFamily="50" charset="-128"/>
                          <a:ea typeface="Meiryo UI" panose="020B0604030504040204" pitchFamily="50" charset="-128"/>
                          <a:cs typeface="+mn-cs"/>
                        </a:rPr>
                        <a:t>ケアプラン等の提出は任意ですが、ご提出いただくほうがグループワークでの事例共有はやりやすいです。</a:t>
                      </a:r>
                      <a:endParaRPr kumimoji="1" lang="en-US" altLang="ja-JP" sz="1600" b="0" kern="1200" dirty="0">
                        <a:solidFill>
                          <a:schemeClr val="tx1"/>
                        </a:solidFill>
                        <a:latin typeface="Meiryo UI" panose="020B0604030504040204" pitchFamily="50" charset="-128"/>
                        <a:ea typeface="Meiryo UI" panose="020B0604030504040204" pitchFamily="50" charset="-128"/>
                        <a:cs typeface="+mn-cs"/>
                      </a:endParaRPr>
                    </a:p>
                    <a:p>
                      <a:pPr marL="180975" indent="-180975" algn="l" defTabSz="914400" rtl="0" eaLnBrk="1" latinLnBrk="0" hangingPunct="1">
                        <a:buFont typeface="Arial" panose="020B0604020202020204" pitchFamily="34" charset="0"/>
                        <a:buChar char="•"/>
                      </a:pPr>
                      <a:r>
                        <a:rPr kumimoji="1" lang="ja-JP" altLang="en-US" sz="1600" b="0" kern="1200" dirty="0">
                          <a:solidFill>
                            <a:schemeClr val="tx1"/>
                          </a:solidFill>
                          <a:latin typeface="Meiryo UI" panose="020B0604030504040204" pitchFamily="50" charset="-128"/>
                          <a:ea typeface="Meiryo UI" panose="020B0604030504040204" pitchFamily="50" charset="-128"/>
                          <a:cs typeface="+mn-cs"/>
                        </a:rPr>
                        <a:t>前回の研修から変更がない場合であっても、研修時点で最新のものを毎回ご提出ください。</a:t>
                      </a:r>
                    </a:p>
                  </a:txBody>
                  <a:tcPr anchor="ctr">
                    <a:lnL w="12700" cap="flat" cmpd="sng" algn="ctr">
                      <a:solidFill>
                        <a:srgbClr val="004831"/>
                      </a:solidFill>
                      <a:prstDash val="solid"/>
                      <a:round/>
                      <a:headEnd type="none" w="med" len="med"/>
                      <a:tailEnd type="none" w="med" len="med"/>
                    </a:lnL>
                    <a:lnR w="12700" cap="flat" cmpd="sng" algn="ctr">
                      <a:solidFill>
                        <a:srgbClr val="004831"/>
                      </a:solidFill>
                      <a:prstDash val="sysDash"/>
                      <a:round/>
                      <a:headEnd type="none" w="med" len="med"/>
                      <a:tailEnd type="none" w="med" len="med"/>
                    </a:lnR>
                    <a:lnT w="12700" cap="flat" cmpd="sng" algn="ctr">
                      <a:solidFill>
                        <a:srgbClr val="004831"/>
                      </a:solidFill>
                      <a:prstDash val="sysDash"/>
                      <a:round/>
                      <a:headEnd type="none" w="med" len="med"/>
                      <a:tailEnd type="none" w="med" len="med"/>
                    </a:lnT>
                    <a:lnB w="12700" cap="flat" cmpd="sng" algn="ctr">
                      <a:solidFill>
                        <a:srgbClr val="004831"/>
                      </a:solidFill>
                      <a:prstDash val="sysDash"/>
                      <a:round/>
                      <a:headEnd type="none" w="med" len="med"/>
                      <a:tailEnd type="none" w="med" len="med"/>
                    </a:lnB>
                    <a:solidFill>
                      <a:schemeClr val="bg1"/>
                    </a:solidFill>
                  </a:tcPr>
                </a:tc>
                <a:extLst>
                  <a:ext uri="{0D108BD9-81ED-4DB2-BD59-A6C34878D82A}">
                    <a16:rowId xmlns:a16="http://schemas.microsoft.com/office/drawing/2014/main" val="2773607323"/>
                  </a:ext>
                </a:extLst>
              </a:tr>
            </a:tbl>
          </a:graphicData>
        </a:graphic>
      </p:graphicFrame>
      <p:sp>
        <p:nvSpPr>
          <p:cNvPr id="10" name="正方形/長方形 9">
            <a:extLst>
              <a:ext uri="{FF2B5EF4-FFF2-40B4-BE49-F238E27FC236}">
                <a16:creationId xmlns:a16="http://schemas.microsoft.com/office/drawing/2014/main" id="{E0ADE742-F001-49FD-9A7F-3559818C85B3}"/>
              </a:ext>
            </a:extLst>
          </p:cNvPr>
          <p:cNvSpPr/>
          <p:nvPr/>
        </p:nvSpPr>
        <p:spPr>
          <a:xfrm>
            <a:off x="684984" y="3731617"/>
            <a:ext cx="8344716" cy="2421364"/>
          </a:xfrm>
          <a:prstGeom prst="rect">
            <a:avLst/>
          </a:prstGeom>
          <a:solidFill>
            <a:schemeClr val="accent1">
              <a:lumMod val="20000"/>
              <a:lumOff val="80000"/>
            </a:schemeClr>
          </a:solidFill>
          <a:ln w="28575">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r>
              <a:rPr kumimoji="1" lang="ja-JP" altLang="en-US" dirty="0">
                <a:solidFill>
                  <a:schemeClr val="tx1"/>
                </a:solidFill>
                <a:latin typeface="Meiryo UI" panose="020B0604030504040204" pitchFamily="50" charset="-128"/>
                <a:ea typeface="Meiryo UI" panose="020B0604030504040204" pitchFamily="50" charset="-128"/>
              </a:rPr>
              <a:t>提出方法：</a:t>
            </a:r>
            <a:endParaRPr kumimoji="1" lang="en-US" altLang="ja-JP" dirty="0">
              <a:solidFill>
                <a:schemeClr val="tx1"/>
              </a:solidFill>
              <a:latin typeface="Meiryo UI" panose="020B0604030504040204" pitchFamily="50" charset="-128"/>
              <a:ea typeface="Meiryo UI" panose="020B0604030504040204" pitchFamily="50" charset="-128"/>
            </a:endParaRPr>
          </a:p>
          <a:p>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提出先：</a:t>
            </a:r>
            <a:endParaRPr kumimoji="1" lang="en-US" altLang="ja-JP" dirty="0">
              <a:solidFill>
                <a:schemeClr val="tx1"/>
              </a:solidFill>
              <a:latin typeface="Meiryo UI" panose="020B0604030504040204" pitchFamily="50" charset="-128"/>
              <a:ea typeface="Meiryo UI" panose="020B0604030504040204" pitchFamily="50" charset="-128"/>
            </a:endParaRPr>
          </a:p>
          <a:p>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提出期限：</a:t>
            </a:r>
            <a:r>
              <a:rPr kumimoji="1" lang="ja-JP" altLang="en-US" sz="1800" dirty="0">
                <a:solidFill>
                  <a:schemeClr val="tx1"/>
                </a:solidFill>
                <a:latin typeface="Meiryo UI" panose="020B0604030504040204" pitchFamily="50" charset="-128"/>
                <a:ea typeface="Meiryo UI" panose="020B0604030504040204" pitchFamily="50" charset="-128"/>
              </a:rPr>
              <a:t>第</a:t>
            </a:r>
            <a:r>
              <a:rPr kumimoji="1" lang="en-US" altLang="ja-JP" sz="1800" dirty="0">
                <a:solidFill>
                  <a:schemeClr val="tx1"/>
                </a:solidFill>
                <a:latin typeface="Meiryo UI" panose="020B0604030504040204" pitchFamily="50" charset="-128"/>
                <a:ea typeface="Meiryo UI" panose="020B0604030504040204" pitchFamily="50" charset="-128"/>
              </a:rPr>
              <a:t>3</a:t>
            </a:r>
            <a:r>
              <a:rPr kumimoji="1" lang="ja-JP" altLang="en-US" sz="1800" dirty="0">
                <a:solidFill>
                  <a:schemeClr val="tx1"/>
                </a:solidFill>
                <a:latin typeface="Meiryo UI" panose="020B0604030504040204" pitchFamily="50" charset="-128"/>
                <a:ea typeface="Meiryo UI" panose="020B0604030504040204" pitchFamily="50" charset="-128"/>
              </a:rPr>
              <a:t>回研修の</a:t>
            </a:r>
            <a:r>
              <a:rPr kumimoji="1" lang="en-US" altLang="ja-JP" sz="1800" dirty="0">
                <a:solidFill>
                  <a:schemeClr val="tx1"/>
                </a:solidFill>
                <a:latin typeface="Meiryo UI" panose="020B0604030504040204" pitchFamily="50" charset="-128"/>
                <a:ea typeface="Meiryo UI" panose="020B0604030504040204" pitchFamily="50" charset="-128"/>
              </a:rPr>
              <a:t>1</a:t>
            </a:r>
            <a:r>
              <a:rPr kumimoji="1" lang="ja-JP" altLang="en-US" sz="1800" dirty="0">
                <a:solidFill>
                  <a:schemeClr val="tx1"/>
                </a:solidFill>
                <a:latin typeface="Meiryo UI" panose="020B0604030504040204" pitchFamily="50" charset="-128"/>
                <a:ea typeface="Meiryo UI" panose="020B0604030504040204" pitchFamily="50" charset="-128"/>
              </a:rPr>
              <a:t>週間前（〇〇年〇月〇日まで）</a:t>
            </a:r>
            <a:endParaRPr kumimoji="1" lang="en-US" altLang="ja-JP" sz="1800" dirty="0">
              <a:solidFill>
                <a:schemeClr val="tx1"/>
              </a:solidFill>
              <a:latin typeface="Meiryo UI" panose="020B0604030504040204" pitchFamily="50" charset="-128"/>
              <a:ea typeface="Meiryo UI" panose="020B0604030504040204" pitchFamily="50" charset="-128"/>
            </a:endParaRPr>
          </a:p>
          <a:p>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sz="1800" dirty="0">
                <a:solidFill>
                  <a:schemeClr val="tx1"/>
                </a:solidFill>
                <a:latin typeface="Meiryo UI" panose="020B0604030504040204" pitchFamily="50" charset="-128"/>
                <a:ea typeface="Meiryo UI" panose="020B0604030504040204" pitchFamily="50" charset="-128"/>
              </a:rPr>
              <a:t>お問い合わせ先</a:t>
            </a:r>
            <a:r>
              <a:rPr kumimoji="1" lang="ja-JP" altLang="en-US" dirty="0">
                <a:solidFill>
                  <a:schemeClr val="tx1"/>
                </a:solidFill>
                <a:latin typeface="Meiryo UI" panose="020B0604030504040204" pitchFamily="50" charset="-128"/>
                <a:ea typeface="Meiryo UI" panose="020B0604030504040204" pitchFamily="50" charset="-128"/>
                <a:sym typeface="Wingdings" panose="05000000000000000000" pitchFamily="2" charset="2"/>
              </a:rPr>
              <a:t>：</a:t>
            </a:r>
            <a:r>
              <a:rPr kumimoji="1" lang="en-US" altLang="ja-JP" dirty="0">
                <a:solidFill>
                  <a:schemeClr val="tx1"/>
                </a:solidFill>
                <a:latin typeface="Meiryo UI" panose="020B0604030504040204" pitchFamily="50" charset="-128"/>
                <a:ea typeface="Meiryo UI" panose="020B0604030504040204" pitchFamily="50" charset="-128"/>
                <a:sym typeface="Wingdings" panose="05000000000000000000" pitchFamily="2" charset="2"/>
              </a:rPr>
              <a:t>【</a:t>
            </a:r>
            <a:r>
              <a:rPr kumimoji="1" lang="ja-JP" altLang="en-US" dirty="0">
                <a:solidFill>
                  <a:schemeClr val="tx1"/>
                </a:solidFill>
                <a:latin typeface="Meiryo UI" panose="020B0604030504040204" pitchFamily="50" charset="-128"/>
                <a:ea typeface="Meiryo UI" panose="020B0604030504040204" pitchFamily="50" charset="-128"/>
                <a:sym typeface="Wingdings" panose="05000000000000000000" pitchFamily="2" charset="2"/>
              </a:rPr>
              <a:t>連絡先</a:t>
            </a:r>
            <a:r>
              <a:rPr kumimoji="1" lang="en-US" altLang="ja-JP" dirty="0">
                <a:solidFill>
                  <a:schemeClr val="tx1"/>
                </a:solidFill>
                <a:latin typeface="Meiryo UI" panose="020B0604030504040204" pitchFamily="50" charset="-128"/>
                <a:ea typeface="Meiryo UI" panose="020B0604030504040204" pitchFamily="50" charset="-128"/>
                <a:sym typeface="Wingdings" panose="05000000000000000000" pitchFamily="2" charset="2"/>
              </a:rPr>
              <a:t>】</a:t>
            </a:r>
          </a:p>
          <a:p>
            <a:r>
              <a:rPr kumimoji="1" lang="en-US" altLang="ja-JP" sz="1800" dirty="0">
                <a:solidFill>
                  <a:schemeClr val="tx1"/>
                </a:solidFill>
                <a:latin typeface="Meiryo UI" panose="020B0604030504040204" pitchFamily="50" charset="-128"/>
                <a:ea typeface="Meiryo UI" panose="020B0604030504040204" pitchFamily="50" charset="-128"/>
                <a:sym typeface="Wingdings" panose="05000000000000000000" pitchFamily="2" charset="2"/>
              </a:rPr>
              <a:t>			</a:t>
            </a:r>
            <a:r>
              <a:rPr kumimoji="1" lang="ja-JP" altLang="en-US" sz="1800" dirty="0">
                <a:solidFill>
                  <a:schemeClr val="tx1"/>
                </a:solidFill>
                <a:latin typeface="Meiryo UI" panose="020B0604030504040204" pitchFamily="50" charset="-128"/>
                <a:ea typeface="Meiryo UI" panose="020B0604030504040204" pitchFamily="50" charset="-128"/>
                <a:sym typeface="Wingdings" panose="05000000000000000000" pitchFamily="2" charset="2"/>
              </a:rPr>
              <a:t>　　</a:t>
            </a:r>
            <a:r>
              <a:rPr kumimoji="1" lang="en-US" altLang="ja-JP" sz="1800" dirty="0">
                <a:solidFill>
                  <a:schemeClr val="tx1"/>
                </a:solidFill>
                <a:latin typeface="Meiryo UI" panose="020B0604030504040204" pitchFamily="50" charset="-128"/>
                <a:ea typeface="Meiryo UI" panose="020B0604030504040204" pitchFamily="50" charset="-128"/>
                <a:sym typeface="Wingdings" panose="05000000000000000000" pitchFamily="2" charset="2"/>
              </a:rPr>
              <a:t>【</a:t>
            </a:r>
            <a:r>
              <a:rPr kumimoji="1" lang="ja-JP" altLang="en-US" sz="1800" dirty="0">
                <a:solidFill>
                  <a:schemeClr val="tx1"/>
                </a:solidFill>
                <a:latin typeface="Meiryo UI" panose="020B0604030504040204" pitchFamily="50" charset="-128"/>
                <a:ea typeface="Meiryo UI" panose="020B0604030504040204" pitchFamily="50" charset="-128"/>
                <a:sym typeface="Wingdings" panose="05000000000000000000" pitchFamily="2" charset="2"/>
              </a:rPr>
              <a:t>担当</a:t>
            </a:r>
            <a:r>
              <a:rPr kumimoji="1" lang="en-US" altLang="ja-JP" sz="1800" dirty="0">
                <a:solidFill>
                  <a:schemeClr val="tx1"/>
                </a:solidFill>
                <a:latin typeface="Meiryo UI" panose="020B0604030504040204" pitchFamily="50" charset="-128"/>
                <a:ea typeface="Meiryo UI" panose="020B0604030504040204" pitchFamily="50" charset="-128"/>
                <a:sym typeface="Wingdings" panose="05000000000000000000" pitchFamily="2" charset="2"/>
              </a:rPr>
              <a:t>】</a:t>
            </a:r>
            <a:endParaRPr kumimoji="1" lang="en-US" altLang="ja-JP" sz="1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100402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775" y="5642"/>
            <a:ext cx="4829174" cy="838419"/>
          </a:xfrm>
        </p:spPr>
        <p:txBody>
          <a:bodyPr/>
          <a:lstStyle/>
          <a:p>
            <a:r>
              <a:rPr lang="ja-JP" altLang="en-US" dirty="0"/>
              <a:t>本日のまとめと今後の進め方</a:t>
            </a:r>
            <a:endParaRPr kumimoji="1" lang="ja-JP" altLang="en-US" dirty="0"/>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84</a:t>
            </a:fld>
            <a:endParaRPr kumimoji="1" lang="ja-JP" altLang="en-US" dirty="0"/>
          </a:p>
        </p:txBody>
      </p:sp>
      <p:sp>
        <p:nvSpPr>
          <p:cNvPr id="5" name="テキスト プレースホルダー 4"/>
          <p:cNvSpPr>
            <a:spLocks noGrp="1"/>
          </p:cNvSpPr>
          <p:nvPr>
            <p:ph type="body" sz="quarter" idx="14"/>
          </p:nvPr>
        </p:nvSpPr>
        <p:spPr>
          <a:xfrm>
            <a:off x="4953000" y="11509"/>
            <a:ext cx="4233041" cy="700760"/>
          </a:xfrm>
        </p:spPr>
        <p:txBody>
          <a:bodyPr/>
          <a:lstStyle/>
          <a:p>
            <a:r>
              <a:rPr lang="ja-JP" altLang="en-US" dirty="0"/>
              <a:t>＜参考＞現場実践②振り返りシート</a:t>
            </a:r>
            <a:endParaRPr kumimoji="1" lang="ja-JP" altLang="en-US" dirty="0"/>
          </a:p>
        </p:txBody>
      </p:sp>
      <p:pic>
        <p:nvPicPr>
          <p:cNvPr id="6" name="図 5" descr="グラフィカル ユーザー インターフェイス, テキスト, アプリケーション, メール&#10;&#10;自動的に生成された説明">
            <a:extLst>
              <a:ext uri="{FF2B5EF4-FFF2-40B4-BE49-F238E27FC236}">
                <a16:creationId xmlns:a16="http://schemas.microsoft.com/office/drawing/2014/main" id="{BB2D3C30-BDD0-4BD2-A4B2-3796998C1F1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36752" y="768031"/>
            <a:ext cx="4735301" cy="5732610"/>
          </a:xfrm>
          <a:prstGeom prst="rect">
            <a:avLst/>
          </a:prstGeom>
          <a:ln>
            <a:solidFill>
              <a:schemeClr val="bg1">
                <a:lumMod val="85000"/>
              </a:schemeClr>
            </a:solidFill>
          </a:ln>
        </p:spPr>
      </p:pic>
      <p:graphicFrame>
        <p:nvGraphicFramePr>
          <p:cNvPr id="7" name="コンテンツ プレースホルダー 5">
            <a:extLst>
              <a:ext uri="{FF2B5EF4-FFF2-40B4-BE49-F238E27FC236}">
                <a16:creationId xmlns:a16="http://schemas.microsoft.com/office/drawing/2014/main" id="{9F468A35-1B24-4B80-9CA0-5F8BCC7B9192}"/>
              </a:ext>
            </a:extLst>
          </p:cNvPr>
          <p:cNvGraphicFramePr>
            <a:graphicFrameLocks/>
          </p:cNvGraphicFramePr>
          <p:nvPr>
            <p:extLst>
              <p:ext uri="{D42A27DB-BD31-4B8C-83A1-F6EECF244321}">
                <p14:modId xmlns:p14="http://schemas.microsoft.com/office/powerpoint/2010/main" val="2811075514"/>
              </p:ext>
            </p:extLst>
          </p:nvPr>
        </p:nvGraphicFramePr>
        <p:xfrm>
          <a:off x="5241426" y="1595820"/>
          <a:ext cx="4403086" cy="2003040"/>
        </p:xfrm>
        <a:graphic>
          <a:graphicData uri="http://schemas.openxmlformats.org/drawingml/2006/table">
            <a:tbl>
              <a:tblPr firstRow="1" firstCol="1" bandRow="1">
                <a:tableStyleId>{5940675A-B579-460E-94D1-54222C63F5DA}</a:tableStyleId>
              </a:tblPr>
              <a:tblGrid>
                <a:gridCol w="4403086">
                  <a:extLst>
                    <a:ext uri="{9D8B030D-6E8A-4147-A177-3AD203B41FA5}">
                      <a16:colId xmlns:a16="http://schemas.microsoft.com/office/drawing/2014/main" val="4010665636"/>
                    </a:ext>
                  </a:extLst>
                </a:gridCol>
              </a:tblGrid>
              <a:tr h="396000">
                <a:tc>
                  <a:txBody>
                    <a:bodyPr/>
                    <a:lstStyle/>
                    <a:p>
                      <a:pPr algn="ctr"/>
                      <a:r>
                        <a:rPr lang="ja-JP" altLang="en-US" sz="1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記載する事項</a:t>
                      </a:r>
                      <a:endParaRPr lang="ja-JP" sz="1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36E31"/>
                      </a:solidFill>
                      <a:prstDash val="solid"/>
                      <a:round/>
                      <a:headEnd type="none" w="med" len="med"/>
                      <a:tailEnd type="none" w="med" len="med"/>
                    </a:lnB>
                    <a:noFill/>
                  </a:tcPr>
                </a:tc>
                <a:extLst>
                  <a:ext uri="{0D108BD9-81ED-4DB2-BD59-A6C34878D82A}">
                    <a16:rowId xmlns:a16="http://schemas.microsoft.com/office/drawing/2014/main" val="840071728"/>
                  </a:ext>
                </a:extLst>
              </a:tr>
              <a:tr h="1044000">
                <a:tc>
                  <a:txBody>
                    <a:bodyPr/>
                    <a:lstStyle/>
                    <a:p>
                      <a:pPr marL="285750" indent="-285750" algn="l">
                        <a:buFont typeface="Arial" panose="020B0604020202020204" pitchFamily="34" charset="0"/>
                        <a:buChar char="•"/>
                      </a:pP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着目した項目番号・項目名</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l">
                        <a:buFont typeface="Arial" panose="020B0604020202020204" pitchFamily="34" charset="0"/>
                        <a:buChar char="•"/>
                      </a:pP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この項目に着目した理由</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l">
                        <a:buFont typeface="Arial" panose="020B0604020202020204" pitchFamily="34" charset="0"/>
                        <a:buChar char="•"/>
                      </a:pP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この項目について今回の現場実践での具体的な取り組み内容</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l">
                        <a:buFont typeface="Arial" panose="020B0604020202020204" pitchFamily="34" charset="0"/>
                        <a:buChar char="•"/>
                      </a:pP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グループワークで他の参加者に相談、共有したいこと</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36E3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721554375"/>
                  </a:ext>
                </a:extLst>
              </a:tr>
            </a:tbl>
          </a:graphicData>
        </a:graphic>
      </p:graphicFrame>
      <p:sp>
        <p:nvSpPr>
          <p:cNvPr id="8" name="テキスト ボックス 7">
            <a:extLst>
              <a:ext uri="{FF2B5EF4-FFF2-40B4-BE49-F238E27FC236}">
                <a16:creationId xmlns:a16="http://schemas.microsoft.com/office/drawing/2014/main" id="{D49B0ADD-62EE-4D78-B2BB-4A334EDE2FAE}"/>
              </a:ext>
            </a:extLst>
          </p:cNvPr>
          <p:cNvSpPr txBox="1"/>
          <p:nvPr/>
        </p:nvSpPr>
        <p:spPr>
          <a:xfrm>
            <a:off x="5234529" y="3975416"/>
            <a:ext cx="4403086" cy="1551179"/>
          </a:xfrm>
          <a:prstGeom prst="rect">
            <a:avLst/>
          </a:prstGeom>
          <a:solidFill>
            <a:srgbClr val="FDD9CE"/>
          </a:solidFill>
          <a:ln w="28575">
            <a:solidFill>
              <a:srgbClr val="F48573"/>
            </a:solidFill>
            <a:prstDash val="solid"/>
          </a:ln>
        </p:spPr>
        <p:txBody>
          <a:bodyPr wrap="square" rtlCol="0">
            <a:spAutoFit/>
          </a:bodyPr>
          <a:lstStyle/>
          <a:p>
            <a:r>
              <a:rPr kumimoji="1" lang="ja-JP" altLang="en-US" u="sng" dirty="0">
                <a:latin typeface="Meiryo UI" panose="020B0604030504040204" pitchFamily="50" charset="-128"/>
                <a:ea typeface="Meiryo UI" panose="020B0604030504040204" pitchFamily="50" charset="-128"/>
                <a:cs typeface="Meiryo UI" panose="020B0604030504040204" pitchFamily="50" charset="-128"/>
              </a:rPr>
              <a:t>記載する際の注意点</a:t>
            </a:r>
            <a:endParaRPr kumimoji="1" lang="en-US" altLang="ja-JP" u="sng"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1200"/>
              </a:spcBef>
              <a:buFont typeface="Arial" panose="020B0604020202020204" pitchFamily="34" charset="0"/>
              <a:buChar char="•"/>
            </a:pP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要点のみを簡潔に書くようにしましょう。</a:t>
            </a:r>
            <a:endParaRPr kumimoji="1"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1200"/>
              </a:spcBef>
              <a:buFont typeface="Arial" panose="020B0604020202020204" pitchFamily="34" charset="0"/>
              <a:buChar char="•"/>
            </a:pP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複数の項目に着目した場合は、コピー＆ペーストで枠を増やして記載してください。</a:t>
            </a:r>
            <a:endParaRPr kumimoji="1"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458971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p:cNvGrpSpPr/>
          <p:nvPr/>
        </p:nvGrpSpPr>
        <p:grpSpPr>
          <a:xfrm>
            <a:off x="-9427" y="4777712"/>
            <a:ext cx="9925595" cy="2089716"/>
            <a:chOff x="-395832" y="4768285"/>
            <a:chExt cx="9925595" cy="2089716"/>
          </a:xfrm>
        </p:grpSpPr>
        <p:sp>
          <p:nvSpPr>
            <p:cNvPr id="5" name="正方形/長方形 4"/>
            <p:cNvSpPr/>
            <p:nvPr/>
          </p:nvSpPr>
          <p:spPr>
            <a:xfrm>
              <a:off x="-395832" y="4768285"/>
              <a:ext cx="9911307" cy="2080190"/>
            </a:xfrm>
            <a:prstGeom prst="rect">
              <a:avLst/>
            </a:prstGeom>
            <a:solidFill>
              <a:srgbClr val="0075BF"/>
            </a:solidFill>
            <a:ln>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p:cNvGrpSpPr/>
            <p:nvPr/>
          </p:nvGrpSpPr>
          <p:grpSpPr>
            <a:xfrm>
              <a:off x="7429500" y="4768286"/>
              <a:ext cx="2100263" cy="2089715"/>
              <a:chOff x="7058025" y="4777810"/>
              <a:chExt cx="2100263" cy="2089715"/>
            </a:xfrm>
          </p:grpSpPr>
          <p:sp>
            <p:nvSpPr>
              <p:cNvPr id="6" name="正方形/長方形 5"/>
              <p:cNvSpPr/>
              <p:nvPr/>
            </p:nvSpPr>
            <p:spPr>
              <a:xfrm>
                <a:off x="8734425" y="6448425"/>
                <a:ext cx="4191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8315325" y="6029325"/>
                <a:ext cx="4191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7896225" y="6448425"/>
                <a:ext cx="4191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8739188" y="5610225"/>
                <a:ext cx="4191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7477125" y="6029325"/>
                <a:ext cx="4191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7058025" y="6448425"/>
                <a:ext cx="4191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8734425" y="4777810"/>
                <a:ext cx="4191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7893844" y="5610225"/>
                <a:ext cx="4191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8315325" y="5187156"/>
                <a:ext cx="4191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9" name="タイトル 1"/>
          <p:cNvSpPr>
            <a:spLocks noGrp="1"/>
          </p:cNvSpPr>
          <p:nvPr>
            <p:ph type="ctrTitle"/>
          </p:nvPr>
        </p:nvSpPr>
        <p:spPr>
          <a:xfrm>
            <a:off x="742950" y="1657350"/>
            <a:ext cx="8420100" cy="1317600"/>
          </a:xfrm>
        </p:spPr>
        <p:txBody>
          <a:bodyPr>
            <a:normAutofit fontScale="90000"/>
          </a:bodyPr>
          <a:lstStyle/>
          <a:p>
            <a:r>
              <a:rPr lang="ja-JP" altLang="en-US" sz="3600" dirty="0">
                <a:latin typeface="Meiryo UI" panose="020B0604030504040204" pitchFamily="50" charset="-128"/>
                <a:ea typeface="Meiryo UI" panose="020B0604030504040204" pitchFamily="50" charset="-128"/>
              </a:rPr>
              <a:t>「適切なケアマネジメント手法」実践研修</a:t>
            </a:r>
            <a:br>
              <a:rPr lang="ja-JP" altLang="en-US" sz="3600" dirty="0">
                <a:latin typeface="Meiryo UI" panose="020B0604030504040204" pitchFamily="50" charset="-128"/>
                <a:ea typeface="Meiryo UI" panose="020B0604030504040204" pitchFamily="50" charset="-128"/>
              </a:rPr>
            </a:br>
            <a:r>
              <a:rPr lang="en-US" altLang="ja-JP" sz="3600" dirty="0">
                <a:latin typeface="Meiryo UI" panose="020B0604030504040204" pitchFamily="50" charset="-128"/>
                <a:ea typeface="Meiryo UI" panose="020B0604030504040204" pitchFamily="50" charset="-128"/>
              </a:rPr>
              <a:t>【</a:t>
            </a:r>
            <a:r>
              <a:rPr lang="ja-JP" altLang="en-US" sz="3600" dirty="0">
                <a:latin typeface="Meiryo UI" panose="020B0604030504040204" pitchFamily="50" charset="-128"/>
                <a:ea typeface="Meiryo UI" panose="020B0604030504040204" pitchFamily="50" charset="-128"/>
              </a:rPr>
              <a:t>第</a:t>
            </a:r>
            <a:r>
              <a:rPr lang="en-US" altLang="ja-JP" dirty="0"/>
              <a:t>3</a:t>
            </a:r>
            <a:r>
              <a:rPr lang="ja-JP" altLang="en-US" sz="3600" dirty="0">
                <a:latin typeface="Meiryo UI" panose="020B0604030504040204" pitchFamily="50" charset="-128"/>
                <a:ea typeface="Meiryo UI" panose="020B0604030504040204" pitchFamily="50" charset="-128"/>
              </a:rPr>
              <a:t>回</a:t>
            </a:r>
            <a:r>
              <a:rPr lang="en-US" altLang="ja-JP" sz="3600" dirty="0">
                <a:latin typeface="Meiryo UI" panose="020B0604030504040204" pitchFamily="50" charset="-128"/>
                <a:ea typeface="Meiryo UI" panose="020B0604030504040204" pitchFamily="50" charset="-128"/>
              </a:rPr>
              <a:t>】</a:t>
            </a:r>
            <a:endParaRPr kumimoji="1" lang="ja-JP" altLang="en-US" sz="3600" dirty="0">
              <a:latin typeface="Meiryo UI" panose="020B0604030504040204" pitchFamily="50" charset="-128"/>
              <a:ea typeface="Meiryo UI" panose="020B0604030504040204" pitchFamily="50" charset="-128"/>
            </a:endParaRPr>
          </a:p>
        </p:txBody>
      </p:sp>
      <p:sp>
        <p:nvSpPr>
          <p:cNvPr id="20" name="サブタイトル 2"/>
          <p:cNvSpPr>
            <a:spLocks noGrp="1"/>
          </p:cNvSpPr>
          <p:nvPr>
            <p:ph type="subTitle" idx="1"/>
          </p:nvPr>
        </p:nvSpPr>
        <p:spPr>
          <a:xfrm>
            <a:off x="2888400" y="3211513"/>
            <a:ext cx="4129200" cy="756673"/>
          </a:xfrm>
        </p:spPr>
        <p:txBody>
          <a:bodyPr>
            <a:normAutofit/>
          </a:bodyPr>
          <a:lstStyle/>
          <a:p>
            <a:pPr algn="l"/>
            <a:r>
              <a:rPr lang="ja-JP" altLang="en-US" sz="1800" dirty="0">
                <a:latin typeface="Meiryo UI" panose="020B0604030504040204" pitchFamily="50" charset="-128"/>
                <a:ea typeface="Meiryo UI" panose="020B0604030504040204" pitchFamily="50" charset="-128"/>
              </a:rPr>
              <a:t>開催日：</a:t>
            </a:r>
            <a:endParaRPr lang="en-US" altLang="ja-JP" sz="1800" dirty="0">
              <a:latin typeface="Meiryo UI" panose="020B0604030504040204" pitchFamily="50" charset="-128"/>
              <a:ea typeface="Meiryo UI" panose="020B0604030504040204" pitchFamily="50" charset="-128"/>
            </a:endParaRPr>
          </a:p>
          <a:p>
            <a:pPr algn="l"/>
            <a:r>
              <a:rPr lang="ja-JP" altLang="en-US" sz="1800" dirty="0">
                <a:latin typeface="Meiryo UI" panose="020B0604030504040204" pitchFamily="50" charset="-128"/>
                <a:ea typeface="Meiryo UI" panose="020B0604030504040204" pitchFamily="50" charset="-128"/>
              </a:rPr>
              <a:t>開催者：</a:t>
            </a:r>
          </a:p>
        </p:txBody>
      </p:sp>
      <p:sp>
        <p:nvSpPr>
          <p:cNvPr id="22" name="サブタイトル 2"/>
          <p:cNvSpPr txBox="1">
            <a:spLocks/>
          </p:cNvSpPr>
          <p:nvPr/>
        </p:nvSpPr>
        <p:spPr>
          <a:xfrm>
            <a:off x="57149" y="6587233"/>
            <a:ext cx="4220633" cy="270669"/>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eiryo UI" panose="020B0604030504040204" pitchFamily="50" charset="-128"/>
                <a:ea typeface="Meiryo UI" panose="020B0604030504040204" pitchFamily="50"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1400" dirty="0">
                <a:solidFill>
                  <a:schemeClr val="bg1"/>
                </a:solidFill>
              </a:rPr>
              <a:t>©2023</a:t>
            </a:r>
            <a:r>
              <a:rPr lang="ja-JP" altLang="en-US" sz="1400" dirty="0">
                <a:solidFill>
                  <a:schemeClr val="bg1"/>
                </a:solidFill>
              </a:rPr>
              <a:t>　</a:t>
            </a:r>
            <a:r>
              <a:rPr lang="en-US" altLang="ja-JP" sz="1400" dirty="0">
                <a:solidFill>
                  <a:schemeClr val="bg1"/>
                </a:solidFill>
              </a:rPr>
              <a:t>The Japan Research Institute, Limited</a:t>
            </a:r>
            <a:endParaRPr lang="ja-JP" altLang="en-US" sz="1400" dirty="0">
              <a:solidFill>
                <a:schemeClr val="bg1"/>
              </a:solidFill>
            </a:endParaRPr>
          </a:p>
        </p:txBody>
      </p:sp>
      <p:sp>
        <p:nvSpPr>
          <p:cNvPr id="21" name="サブタイトル 2">
            <a:extLst>
              <a:ext uri="{FF2B5EF4-FFF2-40B4-BE49-F238E27FC236}">
                <a16:creationId xmlns:a16="http://schemas.microsoft.com/office/drawing/2014/main" id="{BFF2E993-5075-4C86-9D71-9472A8DFD8F1}"/>
              </a:ext>
            </a:extLst>
          </p:cNvPr>
          <p:cNvSpPr txBox="1">
            <a:spLocks/>
          </p:cNvSpPr>
          <p:nvPr/>
        </p:nvSpPr>
        <p:spPr>
          <a:xfrm>
            <a:off x="57148" y="5761521"/>
            <a:ext cx="7330229" cy="8250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eiryo UI" panose="020B0604030504040204" pitchFamily="50" charset="-128"/>
                <a:ea typeface="Meiryo UI" panose="020B0604030504040204" pitchFamily="50"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1400" dirty="0">
                <a:solidFill>
                  <a:schemeClr val="bg1"/>
                </a:solidFill>
              </a:rPr>
              <a:t>令和</a:t>
            </a:r>
            <a:r>
              <a:rPr lang="en-US" altLang="ja-JP" sz="1400" dirty="0">
                <a:solidFill>
                  <a:schemeClr val="bg1"/>
                </a:solidFill>
              </a:rPr>
              <a:t>4</a:t>
            </a:r>
            <a:r>
              <a:rPr lang="ja-JP" altLang="en-US" sz="1400" dirty="0">
                <a:solidFill>
                  <a:schemeClr val="bg1"/>
                </a:solidFill>
              </a:rPr>
              <a:t>年度老人保健事業推進費等補助金（老人保健健康増進等事業分）</a:t>
            </a:r>
            <a:br>
              <a:rPr lang="ja-JP" altLang="en-US" sz="1400" dirty="0">
                <a:solidFill>
                  <a:schemeClr val="bg1"/>
                </a:solidFill>
              </a:rPr>
            </a:br>
            <a:r>
              <a:rPr lang="ja-JP" altLang="en-US" sz="1400" dirty="0">
                <a:solidFill>
                  <a:schemeClr val="bg1"/>
                </a:solidFill>
              </a:rPr>
              <a:t>「適切なケアマネジメント手法の策定、普及推進に向けた調査研究事業」にて㈱日本総研が作成</a:t>
            </a:r>
            <a:endParaRPr lang="en-US" altLang="ja-JP" sz="1400" dirty="0">
              <a:solidFill>
                <a:schemeClr val="bg1"/>
              </a:solidFill>
            </a:endParaRPr>
          </a:p>
          <a:p>
            <a:pPr algn="l"/>
            <a:r>
              <a:rPr lang="ja-JP" altLang="en-US" sz="1400" dirty="0">
                <a:solidFill>
                  <a:schemeClr val="bg1"/>
                </a:solidFill>
              </a:rPr>
              <a:t>（令和</a:t>
            </a:r>
            <a:r>
              <a:rPr lang="en-US" altLang="ja-JP" sz="1400" dirty="0">
                <a:solidFill>
                  <a:schemeClr val="bg1"/>
                </a:solidFill>
              </a:rPr>
              <a:t>5</a:t>
            </a:r>
            <a:r>
              <a:rPr lang="ja-JP" altLang="en-US" sz="1400" dirty="0">
                <a:solidFill>
                  <a:schemeClr val="bg1"/>
                </a:solidFill>
              </a:rPr>
              <a:t>年</a:t>
            </a:r>
            <a:r>
              <a:rPr lang="en-US" altLang="ja-JP" sz="1400" dirty="0">
                <a:solidFill>
                  <a:schemeClr val="bg1"/>
                </a:solidFill>
              </a:rPr>
              <a:t>3</a:t>
            </a:r>
            <a:r>
              <a:rPr lang="ja-JP" altLang="en-US" sz="1400" dirty="0">
                <a:solidFill>
                  <a:schemeClr val="bg1"/>
                </a:solidFill>
              </a:rPr>
              <a:t>月改訂版）</a:t>
            </a:r>
          </a:p>
        </p:txBody>
      </p:sp>
    </p:spTree>
    <p:extLst>
      <p:ext uri="{BB962C8B-B14F-4D97-AF65-F5344CB8AC3E}">
        <p14:creationId xmlns:p14="http://schemas.microsoft.com/office/powerpoint/2010/main" val="257887472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t>本日の研修の位置づけ</a:t>
            </a:r>
            <a:endParaRPr kumimoji="1" lang="ja-JP" altLang="en-US" dirty="0"/>
          </a:p>
        </p:txBody>
      </p:sp>
      <p:sp>
        <p:nvSpPr>
          <p:cNvPr id="36" name="コンテンツ プレースホルダー 35"/>
          <p:cNvSpPr>
            <a:spLocks noGrp="1"/>
          </p:cNvSpPr>
          <p:nvPr>
            <p:ph idx="1"/>
          </p:nvPr>
        </p:nvSpPr>
        <p:spPr>
          <a:xfrm>
            <a:off x="285749" y="923731"/>
            <a:ext cx="9344025" cy="454308"/>
          </a:xfrm>
        </p:spPr>
        <p:txBody>
          <a:bodyPr/>
          <a:lstStyle/>
          <a:p>
            <a:r>
              <a:rPr lang="ja-JP" altLang="en-US" dirty="0"/>
              <a:t>第</a:t>
            </a:r>
            <a:r>
              <a:rPr lang="en-US" altLang="ja-JP" dirty="0"/>
              <a:t>2</a:t>
            </a:r>
            <a:r>
              <a:rPr lang="ja-JP" altLang="en-US" dirty="0"/>
              <a:t>回研修後の各自の現場実践を共有し、今後の実践方法について相談しあいます。</a:t>
            </a:r>
            <a:endParaRPr kumimoji="1" lang="ja-JP" altLang="en-US" dirty="0"/>
          </a:p>
        </p:txBody>
      </p:sp>
      <p:sp>
        <p:nvSpPr>
          <p:cNvPr id="2" name="スライド番号プレースホルダー 1"/>
          <p:cNvSpPr>
            <a:spLocks noGrp="1"/>
          </p:cNvSpPr>
          <p:nvPr>
            <p:ph type="sldNum" sz="quarter" idx="12"/>
          </p:nvPr>
        </p:nvSpPr>
        <p:spPr/>
        <p:txBody>
          <a:bodyPr/>
          <a:lstStyle/>
          <a:p>
            <a:fld id="{9D577B52-2241-471B-AFAB-376A00F66D4B}" type="slidenum">
              <a:rPr kumimoji="1" lang="ja-JP" altLang="en-US" smtClean="0"/>
              <a:t>86</a:t>
            </a:fld>
            <a:endParaRPr kumimoji="1" lang="ja-JP" altLang="en-US"/>
          </a:p>
        </p:txBody>
      </p:sp>
      <p:sp>
        <p:nvSpPr>
          <p:cNvPr id="74" name="正方形/長方形 73"/>
          <p:cNvSpPr/>
          <p:nvPr/>
        </p:nvSpPr>
        <p:spPr>
          <a:xfrm>
            <a:off x="9029700" y="0"/>
            <a:ext cx="880118" cy="342900"/>
          </a:xfrm>
          <a:prstGeom prst="rect">
            <a:avLst/>
          </a:prstGeom>
          <a:solidFill>
            <a:srgbClr val="F23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進め方</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sp>
        <p:nvSpPr>
          <p:cNvPr id="39" name="角丸四角形 36">
            <a:extLst>
              <a:ext uri="{FF2B5EF4-FFF2-40B4-BE49-F238E27FC236}">
                <a16:creationId xmlns:a16="http://schemas.microsoft.com/office/drawing/2014/main" id="{849C7FF8-2E21-4F33-B71E-4F220E0029F8}"/>
              </a:ext>
            </a:extLst>
          </p:cNvPr>
          <p:cNvSpPr/>
          <p:nvPr/>
        </p:nvSpPr>
        <p:spPr>
          <a:xfrm>
            <a:off x="241869" y="1786071"/>
            <a:ext cx="1683526" cy="2221429"/>
          </a:xfrm>
          <a:prstGeom prst="roundRect">
            <a:avLst>
              <a:gd name="adj" fmla="val 5145"/>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5FC1453C-53D1-4F89-B9ED-2AE0800B5CEF}"/>
              </a:ext>
            </a:extLst>
          </p:cNvPr>
          <p:cNvSpPr txBox="1"/>
          <p:nvPr/>
        </p:nvSpPr>
        <p:spPr>
          <a:xfrm>
            <a:off x="247383" y="2128138"/>
            <a:ext cx="400110" cy="1530394"/>
          </a:xfrm>
          <a:prstGeom prst="rect">
            <a:avLst/>
          </a:prstGeom>
          <a:noFill/>
        </p:spPr>
        <p:txBody>
          <a:bodyPr vert="eaVert" wrap="square" rtlCol="0">
            <a:spAutoFit/>
          </a:bodyPr>
          <a:lstStyle/>
          <a:p>
            <a:pPr algn="ct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手法の周知・共有</a:t>
            </a:r>
            <a:endParaRPr lang="en-US" altLang="ja-JP" sz="1400" b="1" dirty="0">
              <a:latin typeface="Meiryo UI" panose="020B0604030504040204" pitchFamily="50" charset="-128"/>
              <a:ea typeface="Meiryo UI" panose="020B0604030504040204" pitchFamily="50" charset="-128"/>
              <a:cs typeface="メイリオ" panose="020B0604030504040204" pitchFamily="50" charset="-128"/>
            </a:endParaRPr>
          </a:p>
        </p:txBody>
      </p:sp>
      <p:cxnSp>
        <p:nvCxnSpPr>
          <p:cNvPr id="41" name="直線コネクタ 40">
            <a:extLst>
              <a:ext uri="{FF2B5EF4-FFF2-40B4-BE49-F238E27FC236}">
                <a16:creationId xmlns:a16="http://schemas.microsoft.com/office/drawing/2014/main" id="{F1C5B1A6-1A3A-4472-8D91-EEC21EB3D968}"/>
              </a:ext>
            </a:extLst>
          </p:cNvPr>
          <p:cNvCxnSpPr/>
          <p:nvPr/>
        </p:nvCxnSpPr>
        <p:spPr bwMode="auto">
          <a:xfrm>
            <a:off x="673835" y="2105109"/>
            <a:ext cx="0" cy="1576453"/>
          </a:xfrm>
          <a:prstGeom prst="line">
            <a:avLst/>
          </a:prstGeom>
          <a:solidFill>
            <a:schemeClr val="bg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テキスト ボックス 41">
            <a:extLst>
              <a:ext uri="{FF2B5EF4-FFF2-40B4-BE49-F238E27FC236}">
                <a16:creationId xmlns:a16="http://schemas.microsoft.com/office/drawing/2014/main" id="{E4729EB4-E1CE-4AA4-8B0D-B9D79F7D6073}"/>
              </a:ext>
            </a:extLst>
          </p:cNvPr>
          <p:cNvSpPr txBox="1"/>
          <p:nvPr/>
        </p:nvSpPr>
        <p:spPr>
          <a:xfrm>
            <a:off x="665167" y="2182610"/>
            <a:ext cx="1260228" cy="307777"/>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地域／事業所</a:t>
            </a:r>
            <a:endParaRPr lang="en-US" altLang="ja-JP" sz="14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43" name="四角形: 角を丸くする 27">
            <a:extLst>
              <a:ext uri="{FF2B5EF4-FFF2-40B4-BE49-F238E27FC236}">
                <a16:creationId xmlns:a16="http://schemas.microsoft.com/office/drawing/2014/main" id="{B7A23284-25CD-49C9-BA69-E3CF9FAEC241}"/>
              </a:ext>
            </a:extLst>
          </p:cNvPr>
          <p:cNvSpPr/>
          <p:nvPr/>
        </p:nvSpPr>
        <p:spPr>
          <a:xfrm>
            <a:off x="766623" y="2497995"/>
            <a:ext cx="1039732" cy="1127570"/>
          </a:xfrm>
          <a:prstGeom prst="roundRect">
            <a:avLst>
              <a:gd name="adj" fmla="val 11053"/>
            </a:avLst>
          </a:prstGeom>
          <a:solidFill>
            <a:schemeClr val="bg1"/>
          </a:solidFill>
          <a:ln w="9525">
            <a:solidFill>
              <a:srgbClr val="00B05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地域関係者への本手法の周知</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参加者募集</a:t>
            </a:r>
            <a:endParaRPr lang="en-US" altLang="ja-JP" sz="1200" dirty="0">
              <a:latin typeface="Meiryo UI" panose="020B0604030504040204" pitchFamily="50" charset="-128"/>
              <a:ea typeface="Meiryo UI" panose="020B0604030504040204" pitchFamily="50" charset="-128"/>
            </a:endParaRPr>
          </a:p>
        </p:txBody>
      </p:sp>
      <p:sp>
        <p:nvSpPr>
          <p:cNvPr id="44" name="角丸四角形 40">
            <a:extLst>
              <a:ext uri="{FF2B5EF4-FFF2-40B4-BE49-F238E27FC236}">
                <a16:creationId xmlns:a16="http://schemas.microsoft.com/office/drawing/2014/main" id="{9899DFA4-C727-4356-B3D1-6BDA2A3C0EB1}"/>
              </a:ext>
            </a:extLst>
          </p:cNvPr>
          <p:cNvSpPr/>
          <p:nvPr/>
        </p:nvSpPr>
        <p:spPr>
          <a:xfrm>
            <a:off x="241869" y="4025938"/>
            <a:ext cx="9535179" cy="2232000"/>
          </a:xfrm>
          <a:prstGeom prst="roundRect">
            <a:avLst>
              <a:gd name="adj" fmla="val 5998"/>
            </a:avLst>
          </a:prstGeom>
          <a:solidFill>
            <a:srgbClr val="FDD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角丸四角形 41">
            <a:extLst>
              <a:ext uri="{FF2B5EF4-FFF2-40B4-BE49-F238E27FC236}">
                <a16:creationId xmlns:a16="http://schemas.microsoft.com/office/drawing/2014/main" id="{A71602FD-F51D-4DC2-B675-6E05EF1D33AF}"/>
              </a:ext>
            </a:extLst>
          </p:cNvPr>
          <p:cNvSpPr/>
          <p:nvPr/>
        </p:nvSpPr>
        <p:spPr>
          <a:xfrm>
            <a:off x="1951737" y="1775500"/>
            <a:ext cx="7825311" cy="2232000"/>
          </a:xfrm>
          <a:prstGeom prst="roundRect">
            <a:avLst>
              <a:gd name="adj" fmla="val 5145"/>
            </a:avLst>
          </a:prstGeom>
          <a:solidFill>
            <a:srgbClr val="BD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1BDB9EE4-D1C8-428F-98B5-124291F62FED}"/>
              </a:ext>
            </a:extLst>
          </p:cNvPr>
          <p:cNvSpPr txBox="1"/>
          <p:nvPr/>
        </p:nvSpPr>
        <p:spPr>
          <a:xfrm>
            <a:off x="1953204" y="2076288"/>
            <a:ext cx="400110" cy="1630424"/>
          </a:xfrm>
          <a:prstGeom prst="rect">
            <a:avLst/>
          </a:prstGeom>
          <a:noFill/>
        </p:spPr>
        <p:txBody>
          <a:bodyPr vert="eaVert" wrap="square" rtlCol="0">
            <a:spAutoFit/>
          </a:bodyPr>
          <a:lstStyle/>
          <a:p>
            <a:pPr algn="ct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実践</a:t>
            </a:r>
            <a:endParaRPr lang="en-US" altLang="ja-JP" sz="14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47" name="テキスト ボックス 46">
            <a:extLst>
              <a:ext uri="{FF2B5EF4-FFF2-40B4-BE49-F238E27FC236}">
                <a16:creationId xmlns:a16="http://schemas.microsoft.com/office/drawing/2014/main" id="{1D122B1D-71C5-4F4A-B8FA-5475A301495A}"/>
              </a:ext>
            </a:extLst>
          </p:cNvPr>
          <p:cNvSpPr txBox="1"/>
          <p:nvPr/>
        </p:nvSpPr>
        <p:spPr>
          <a:xfrm>
            <a:off x="231995" y="4521508"/>
            <a:ext cx="430887" cy="1219405"/>
          </a:xfrm>
          <a:prstGeom prst="rect">
            <a:avLst/>
          </a:prstGeom>
          <a:noFill/>
        </p:spPr>
        <p:txBody>
          <a:bodyPr vert="eaVert" wrap="square" rtlCol="0">
            <a:spAutoFit/>
          </a:bodyPr>
          <a:lstStyle/>
          <a:p>
            <a:pPr algn="ctr"/>
            <a:r>
              <a:rPr lang="ja-JP" altLang="en-US" sz="1600" b="1" dirty="0">
                <a:latin typeface="Meiryo UI" panose="020B0604030504040204" pitchFamily="50" charset="-128"/>
                <a:ea typeface="Meiryo UI" panose="020B0604030504040204" pitchFamily="50" charset="-128"/>
                <a:cs typeface="メイリオ" panose="020B0604030504040204" pitchFamily="50" charset="-128"/>
              </a:rPr>
              <a:t>座学</a:t>
            </a:r>
            <a:endParaRPr lang="en-US" altLang="ja-JP" sz="16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48" name="四角形: 角を丸くする 7">
            <a:extLst>
              <a:ext uri="{FF2B5EF4-FFF2-40B4-BE49-F238E27FC236}">
                <a16:creationId xmlns:a16="http://schemas.microsoft.com/office/drawing/2014/main" id="{FC7377CE-BCA6-4D69-A135-52A2995060D2}"/>
              </a:ext>
            </a:extLst>
          </p:cNvPr>
          <p:cNvSpPr/>
          <p:nvPr/>
        </p:nvSpPr>
        <p:spPr>
          <a:xfrm>
            <a:off x="817688" y="4523890"/>
            <a:ext cx="921345" cy="999740"/>
          </a:xfrm>
          <a:prstGeom prst="roundRect">
            <a:avLst>
              <a:gd name="adj" fmla="val 11053"/>
            </a:avLst>
          </a:prstGeom>
          <a:solidFill>
            <a:schemeClr val="bg1"/>
          </a:solidFill>
          <a:ln w="9525">
            <a:solidFill>
              <a:srgbClr val="C0000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t"/>
          <a:lstStyle/>
          <a:p>
            <a:pPr>
              <a:spcAft>
                <a:spcPts val="300"/>
              </a:spcAft>
            </a:pP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事前</a:t>
            </a: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動画視聴</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参加者ガイド読み込み</a:t>
            </a:r>
            <a:endParaRPr lang="en-US" altLang="ja-JP" sz="1200" dirty="0">
              <a:latin typeface="Meiryo UI" panose="020B0604030504040204" pitchFamily="50" charset="-128"/>
              <a:ea typeface="Meiryo UI" panose="020B0604030504040204" pitchFamily="50" charset="-128"/>
            </a:endParaRPr>
          </a:p>
        </p:txBody>
      </p:sp>
      <p:sp>
        <p:nvSpPr>
          <p:cNvPr id="49" name="四角形: 角を丸くする 12">
            <a:extLst>
              <a:ext uri="{FF2B5EF4-FFF2-40B4-BE49-F238E27FC236}">
                <a16:creationId xmlns:a16="http://schemas.microsoft.com/office/drawing/2014/main" id="{2B6B6F58-5C6A-455E-BD48-8875A0B12E21}"/>
              </a:ext>
            </a:extLst>
          </p:cNvPr>
          <p:cNvSpPr/>
          <p:nvPr/>
        </p:nvSpPr>
        <p:spPr>
          <a:xfrm>
            <a:off x="3191065" y="1856295"/>
            <a:ext cx="6273029" cy="676765"/>
          </a:xfrm>
          <a:prstGeom prst="roundRect">
            <a:avLst>
              <a:gd name="adj" fmla="val 11053"/>
            </a:avLst>
          </a:prstGeom>
          <a:solidFill>
            <a:schemeClr val="bg1"/>
          </a:solidFill>
          <a:ln w="9525">
            <a:solidFill>
              <a:srgbClr val="00B05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r>
              <a:rPr lang="ja-JP" altLang="en-US" sz="1200" dirty="0">
                <a:latin typeface="Meiryo UI" panose="020B0604030504040204" pitchFamily="50" charset="-128"/>
                <a:ea typeface="Meiryo UI" panose="020B0604030504040204" pitchFamily="50" charset="-128"/>
                <a:cs typeface="メイリオ" panose="020B0604030504040204" pitchFamily="50" charset="-128"/>
              </a:rPr>
              <a:t>参加者のフォローアップ及び地域全体での活用推進</a:t>
            </a:r>
            <a:endParaRPr lang="en-US" altLang="ja-JP" sz="12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200" dirty="0">
                <a:latin typeface="Meiryo UI" panose="020B0604030504040204" pitchFamily="50" charset="-128"/>
                <a:ea typeface="Meiryo UI" panose="020B0604030504040204" pitchFamily="50" charset="-128"/>
                <a:cs typeface="メイリオ" panose="020B0604030504040204" pitchFamily="50" charset="-128"/>
              </a:rPr>
              <a:t>（手法への理解を深めるための参加者の自主勉強会や、地域の他の職種や自治体との合同勉強会の開催など）</a:t>
            </a:r>
            <a:endParaRPr lang="en-US" altLang="ja-JP" sz="12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50" name="テキスト ボックス 49">
            <a:extLst>
              <a:ext uri="{FF2B5EF4-FFF2-40B4-BE49-F238E27FC236}">
                <a16:creationId xmlns:a16="http://schemas.microsoft.com/office/drawing/2014/main" id="{0B0B41FB-4A87-4F16-85CD-DC7B7E0A0989}"/>
              </a:ext>
            </a:extLst>
          </p:cNvPr>
          <p:cNvSpPr txBox="1"/>
          <p:nvPr/>
        </p:nvSpPr>
        <p:spPr>
          <a:xfrm>
            <a:off x="2316495" y="3075105"/>
            <a:ext cx="912769" cy="523220"/>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各参加者</a:t>
            </a:r>
            <a:endParaRPr lang="en-US" altLang="ja-JP" sz="1400" b="1" dirty="0">
              <a:latin typeface="Meiryo UI" panose="020B0604030504040204" pitchFamily="50" charset="-128"/>
              <a:ea typeface="Meiryo UI" panose="020B0604030504040204" pitchFamily="50" charset="-128"/>
              <a:cs typeface="メイリオ"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＠現場</a:t>
            </a:r>
            <a:endParaRPr lang="en-US" altLang="ja-JP" sz="14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51" name="四角形: 角を丸くする 15">
            <a:extLst>
              <a:ext uri="{FF2B5EF4-FFF2-40B4-BE49-F238E27FC236}">
                <a16:creationId xmlns:a16="http://schemas.microsoft.com/office/drawing/2014/main" id="{7575F37E-E92F-4FBC-AADD-23F6F78DAAF9}"/>
              </a:ext>
            </a:extLst>
          </p:cNvPr>
          <p:cNvSpPr/>
          <p:nvPr/>
        </p:nvSpPr>
        <p:spPr>
          <a:xfrm>
            <a:off x="7442205" y="4525783"/>
            <a:ext cx="2196000" cy="1476000"/>
          </a:xfrm>
          <a:prstGeom prst="roundRect">
            <a:avLst>
              <a:gd name="adj" fmla="val 11053"/>
            </a:avLst>
          </a:prstGeom>
          <a:solidFill>
            <a:schemeClr val="bg1"/>
          </a:solidFill>
          <a:ln w="9525">
            <a:solidFill>
              <a:srgbClr val="C0000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t"/>
          <a:lstStyle/>
          <a:p>
            <a:pPr>
              <a:spcAft>
                <a:spcPts val="300"/>
              </a:spcAft>
            </a:pP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第</a:t>
            </a: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4</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回</a:t>
            </a: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実践結果と課題の共有</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活用の効果や留意点の振り返り</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事例発表</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取組状況の総括</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今後の実践宣言</a:t>
            </a:r>
          </a:p>
        </p:txBody>
      </p:sp>
      <p:sp>
        <p:nvSpPr>
          <p:cNvPr id="52" name="四角形: 角を丸くする 6">
            <a:extLst>
              <a:ext uri="{FF2B5EF4-FFF2-40B4-BE49-F238E27FC236}">
                <a16:creationId xmlns:a16="http://schemas.microsoft.com/office/drawing/2014/main" id="{5A491EA9-A716-4A71-A013-13A19E8BDB97}"/>
              </a:ext>
            </a:extLst>
          </p:cNvPr>
          <p:cNvSpPr/>
          <p:nvPr/>
        </p:nvSpPr>
        <p:spPr>
          <a:xfrm>
            <a:off x="2037952" y="4521508"/>
            <a:ext cx="1692000" cy="1476000"/>
          </a:xfrm>
          <a:prstGeom prst="roundRect">
            <a:avLst>
              <a:gd name="adj" fmla="val 11053"/>
            </a:avLst>
          </a:prstGeom>
          <a:solidFill>
            <a:schemeClr val="bg1"/>
          </a:solidFill>
          <a:ln w="9525">
            <a:solidFill>
              <a:srgbClr val="C0000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t"/>
          <a:lstStyle/>
          <a:p>
            <a:pPr>
              <a:spcAft>
                <a:spcPts val="300"/>
              </a:spcAft>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第</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回</a:t>
            </a:r>
            <a:r>
              <a:rPr lang="en-US" altLang="ja-JP" sz="1200" dirty="0">
                <a:latin typeface="Meiryo UI" panose="020B0604030504040204" pitchFamily="50" charset="-128"/>
                <a:ea typeface="Meiryo UI" panose="020B0604030504040204" pitchFamily="50" charset="-128"/>
              </a:rPr>
              <a:t>】</a:t>
            </a: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手法のねらいと概要の確認</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基本ケアの内容と捉え方の確認</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研修の進め方の確認</a:t>
            </a:r>
          </a:p>
        </p:txBody>
      </p:sp>
      <p:sp>
        <p:nvSpPr>
          <p:cNvPr id="53" name="四角形: 角を丸くする 8">
            <a:extLst>
              <a:ext uri="{FF2B5EF4-FFF2-40B4-BE49-F238E27FC236}">
                <a16:creationId xmlns:a16="http://schemas.microsoft.com/office/drawing/2014/main" id="{71580CC4-E47F-44A5-8482-2C59C727335A}"/>
              </a:ext>
            </a:extLst>
          </p:cNvPr>
          <p:cNvSpPr/>
          <p:nvPr/>
        </p:nvSpPr>
        <p:spPr>
          <a:xfrm>
            <a:off x="3839370" y="4524460"/>
            <a:ext cx="1692000" cy="1476000"/>
          </a:xfrm>
          <a:prstGeom prst="roundRect">
            <a:avLst>
              <a:gd name="adj" fmla="val 11053"/>
            </a:avLst>
          </a:prstGeom>
          <a:solidFill>
            <a:schemeClr val="bg1"/>
          </a:solidFill>
          <a:ln w="9525">
            <a:solidFill>
              <a:srgbClr val="C0000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t"/>
          <a:lstStyle/>
          <a:p>
            <a:pPr>
              <a:spcAft>
                <a:spcPts val="300"/>
              </a:spcAft>
            </a:pP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第</a:t>
            </a: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2</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回</a:t>
            </a: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事例の概要紹介</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実践結果と課題の共有</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他参加者からの具体的な実践方法の助言</a:t>
            </a:r>
            <a:endParaRPr lang="en-US" altLang="ja-JP" sz="1200" dirty="0">
              <a:latin typeface="Meiryo UI" panose="020B0604030504040204" pitchFamily="50" charset="-128"/>
              <a:ea typeface="Meiryo UI" panose="020B0604030504040204" pitchFamily="50" charset="-128"/>
            </a:endParaRPr>
          </a:p>
        </p:txBody>
      </p:sp>
      <p:sp>
        <p:nvSpPr>
          <p:cNvPr id="54" name="四角形: 角を丸くする 16">
            <a:extLst>
              <a:ext uri="{FF2B5EF4-FFF2-40B4-BE49-F238E27FC236}">
                <a16:creationId xmlns:a16="http://schemas.microsoft.com/office/drawing/2014/main" id="{48DF3A6F-C447-4397-8C1F-991F81A069D9}"/>
              </a:ext>
            </a:extLst>
          </p:cNvPr>
          <p:cNvSpPr/>
          <p:nvPr/>
        </p:nvSpPr>
        <p:spPr>
          <a:xfrm>
            <a:off x="5640788" y="4524460"/>
            <a:ext cx="1692000" cy="1476000"/>
          </a:xfrm>
          <a:prstGeom prst="roundRect">
            <a:avLst>
              <a:gd name="adj" fmla="val 11053"/>
            </a:avLst>
          </a:prstGeom>
          <a:solidFill>
            <a:schemeClr val="bg1"/>
          </a:solidFill>
          <a:ln w="57150">
            <a:solidFill>
              <a:srgbClr val="FF000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t"/>
          <a:lstStyle/>
          <a:p>
            <a:pPr>
              <a:spcAft>
                <a:spcPts val="300"/>
              </a:spcAft>
            </a:pPr>
            <a:r>
              <a:rPr lang="en-US" altLang="ja-JP" sz="1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1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第</a:t>
            </a:r>
            <a:r>
              <a:rPr lang="en-US" altLang="ja-JP" sz="1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3</a:t>
            </a:r>
            <a:r>
              <a:rPr lang="ja-JP" altLang="en-US" sz="1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回</a:t>
            </a:r>
            <a:r>
              <a:rPr lang="en-US" altLang="ja-JP" sz="1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a:t>
            </a: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実践結果と課題の共有</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他参加者からの具体的な実践方法の助言</a:t>
            </a:r>
            <a:endParaRPr lang="en-US" altLang="ja-JP" sz="1200" dirty="0">
              <a:latin typeface="Meiryo UI" panose="020B0604030504040204" pitchFamily="50" charset="-128"/>
              <a:ea typeface="Meiryo UI" panose="020B0604030504040204" pitchFamily="50" charset="-128"/>
            </a:endParaRPr>
          </a:p>
        </p:txBody>
      </p:sp>
      <p:cxnSp>
        <p:nvCxnSpPr>
          <p:cNvPr id="55" name="直線コネクタ 54">
            <a:extLst>
              <a:ext uri="{FF2B5EF4-FFF2-40B4-BE49-F238E27FC236}">
                <a16:creationId xmlns:a16="http://schemas.microsoft.com/office/drawing/2014/main" id="{2C0CD8D0-7A6B-4005-A681-46ED20503676}"/>
              </a:ext>
            </a:extLst>
          </p:cNvPr>
          <p:cNvCxnSpPr/>
          <p:nvPr/>
        </p:nvCxnSpPr>
        <p:spPr bwMode="auto">
          <a:xfrm>
            <a:off x="2343761" y="2076288"/>
            <a:ext cx="0" cy="1630425"/>
          </a:xfrm>
          <a:prstGeom prst="line">
            <a:avLst/>
          </a:prstGeom>
          <a:solidFill>
            <a:schemeClr val="bg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直線コネクタ 55">
            <a:extLst>
              <a:ext uri="{FF2B5EF4-FFF2-40B4-BE49-F238E27FC236}">
                <a16:creationId xmlns:a16="http://schemas.microsoft.com/office/drawing/2014/main" id="{1DF087B6-4C34-462F-AB4C-BEAE1FFDC7F8}"/>
              </a:ext>
            </a:extLst>
          </p:cNvPr>
          <p:cNvCxnSpPr/>
          <p:nvPr/>
        </p:nvCxnSpPr>
        <p:spPr bwMode="auto">
          <a:xfrm>
            <a:off x="673835" y="4413844"/>
            <a:ext cx="0" cy="1434733"/>
          </a:xfrm>
          <a:prstGeom prst="line">
            <a:avLst/>
          </a:prstGeom>
          <a:solidFill>
            <a:schemeClr val="bg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テキスト ボックス 56">
            <a:extLst>
              <a:ext uri="{FF2B5EF4-FFF2-40B4-BE49-F238E27FC236}">
                <a16:creationId xmlns:a16="http://schemas.microsoft.com/office/drawing/2014/main" id="{9C755081-F54C-4CD9-8BBE-5A211A63D45D}"/>
              </a:ext>
            </a:extLst>
          </p:cNvPr>
          <p:cNvSpPr txBox="1"/>
          <p:nvPr/>
        </p:nvSpPr>
        <p:spPr>
          <a:xfrm>
            <a:off x="559494" y="4171358"/>
            <a:ext cx="1401855" cy="307777"/>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各参加者</a:t>
            </a:r>
            <a:endParaRPr lang="en-US" altLang="ja-JP" sz="14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58" name="矢印: 右 25">
            <a:extLst>
              <a:ext uri="{FF2B5EF4-FFF2-40B4-BE49-F238E27FC236}">
                <a16:creationId xmlns:a16="http://schemas.microsoft.com/office/drawing/2014/main" id="{6D22B852-8A63-4953-B19E-74969B6FE427}"/>
              </a:ext>
            </a:extLst>
          </p:cNvPr>
          <p:cNvSpPr/>
          <p:nvPr/>
        </p:nvSpPr>
        <p:spPr bwMode="auto">
          <a:xfrm>
            <a:off x="1782250" y="4889384"/>
            <a:ext cx="230069" cy="257942"/>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59" name="四角形: 角を丸くする 29">
            <a:extLst>
              <a:ext uri="{FF2B5EF4-FFF2-40B4-BE49-F238E27FC236}">
                <a16:creationId xmlns:a16="http://schemas.microsoft.com/office/drawing/2014/main" id="{7E82CC9E-411C-4929-A8C3-188D8D82CBFC}"/>
              </a:ext>
            </a:extLst>
          </p:cNvPr>
          <p:cNvSpPr/>
          <p:nvPr/>
        </p:nvSpPr>
        <p:spPr>
          <a:xfrm>
            <a:off x="3203550" y="2702324"/>
            <a:ext cx="1692000" cy="1116000"/>
          </a:xfrm>
          <a:prstGeom prst="roundRect">
            <a:avLst>
              <a:gd name="adj" fmla="val 11053"/>
            </a:avLst>
          </a:prstGeom>
          <a:solidFill>
            <a:schemeClr val="bg1"/>
          </a:solidFill>
          <a:ln w="9525">
            <a:solidFill>
              <a:srgbClr val="0070C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事例の選定と自己点検</a:t>
            </a:r>
            <a:endParaRPr lang="en-US" altLang="ja-JP" sz="1200" dirty="0">
              <a:latin typeface="Meiryo UI" panose="020B0604030504040204" pitchFamily="50" charset="-128"/>
              <a:ea typeface="Meiryo UI" panose="020B0604030504040204" pitchFamily="50" charset="-128"/>
              <a:cs typeface="メイリオ" panose="020B0604030504040204" pitchFamily="50" charset="-128"/>
            </a:endParaRP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モニタリング</a:t>
            </a: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追加情報収集</a:t>
            </a: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ケアプラン、支援内容の見直し</a:t>
            </a:r>
          </a:p>
        </p:txBody>
      </p:sp>
      <p:sp>
        <p:nvSpPr>
          <p:cNvPr id="60" name="四角形: 角を丸くする 30">
            <a:extLst>
              <a:ext uri="{FF2B5EF4-FFF2-40B4-BE49-F238E27FC236}">
                <a16:creationId xmlns:a16="http://schemas.microsoft.com/office/drawing/2014/main" id="{CB53EF09-1ECC-4DDB-9582-84176D3B2E85}"/>
              </a:ext>
            </a:extLst>
          </p:cNvPr>
          <p:cNvSpPr/>
          <p:nvPr/>
        </p:nvSpPr>
        <p:spPr>
          <a:xfrm>
            <a:off x="5143922" y="2715942"/>
            <a:ext cx="1224000" cy="1116000"/>
          </a:xfrm>
          <a:prstGeom prst="roundRect">
            <a:avLst>
              <a:gd name="adj" fmla="val 11053"/>
            </a:avLst>
          </a:prstGeom>
          <a:solidFill>
            <a:schemeClr val="bg1"/>
          </a:solidFill>
          <a:ln w="9525">
            <a:solidFill>
              <a:srgbClr val="0070C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モニタリング</a:t>
            </a: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追加情報収集</a:t>
            </a: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ケアプラン、支援内容の見直し</a:t>
            </a:r>
          </a:p>
        </p:txBody>
      </p:sp>
      <p:sp>
        <p:nvSpPr>
          <p:cNvPr id="61" name="四角形: 角を丸くする 31">
            <a:extLst>
              <a:ext uri="{FF2B5EF4-FFF2-40B4-BE49-F238E27FC236}">
                <a16:creationId xmlns:a16="http://schemas.microsoft.com/office/drawing/2014/main" id="{46D871B7-20B7-4D3C-8940-9F53197ACD7A}"/>
              </a:ext>
            </a:extLst>
          </p:cNvPr>
          <p:cNvSpPr/>
          <p:nvPr/>
        </p:nvSpPr>
        <p:spPr>
          <a:xfrm>
            <a:off x="6816769" y="2721295"/>
            <a:ext cx="1224000" cy="1080000"/>
          </a:xfrm>
          <a:prstGeom prst="roundRect">
            <a:avLst>
              <a:gd name="adj" fmla="val 11053"/>
            </a:avLst>
          </a:prstGeom>
          <a:solidFill>
            <a:schemeClr val="bg1"/>
          </a:solidFill>
          <a:ln w="9525">
            <a:solidFill>
              <a:srgbClr val="0070C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モニタリング</a:t>
            </a: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追加情報収集</a:t>
            </a: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ケアプラン、支援内容の見直し</a:t>
            </a:r>
          </a:p>
        </p:txBody>
      </p:sp>
      <p:sp>
        <p:nvSpPr>
          <p:cNvPr id="62" name="矢印: 右 32">
            <a:extLst>
              <a:ext uri="{FF2B5EF4-FFF2-40B4-BE49-F238E27FC236}">
                <a16:creationId xmlns:a16="http://schemas.microsoft.com/office/drawing/2014/main" id="{B3E504C0-23D4-4191-8A66-744209AC5BC0}"/>
              </a:ext>
            </a:extLst>
          </p:cNvPr>
          <p:cNvSpPr/>
          <p:nvPr/>
        </p:nvSpPr>
        <p:spPr bwMode="auto">
          <a:xfrm rot="5400000" flipV="1">
            <a:off x="1023856" y="3802619"/>
            <a:ext cx="525267" cy="283157"/>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63" name="テキスト ボックス 62">
            <a:extLst>
              <a:ext uri="{FF2B5EF4-FFF2-40B4-BE49-F238E27FC236}">
                <a16:creationId xmlns:a16="http://schemas.microsoft.com/office/drawing/2014/main" id="{57967EF6-5D75-4A89-A677-D40FD63D9FF5}"/>
              </a:ext>
            </a:extLst>
          </p:cNvPr>
          <p:cNvSpPr txBox="1"/>
          <p:nvPr/>
        </p:nvSpPr>
        <p:spPr>
          <a:xfrm>
            <a:off x="2275481" y="2154324"/>
            <a:ext cx="994797" cy="523220"/>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地域／</a:t>
            </a:r>
            <a:br>
              <a:rPr lang="en-US" altLang="ja-JP" sz="1400" b="1" dirty="0">
                <a:latin typeface="Meiryo UI" panose="020B0604030504040204" pitchFamily="50" charset="-128"/>
                <a:ea typeface="Meiryo UI" panose="020B0604030504040204" pitchFamily="50" charset="-128"/>
                <a:cs typeface="メイリオ" panose="020B0604030504040204" pitchFamily="50" charset="-128"/>
              </a:rPr>
            </a:b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事業所</a:t>
            </a:r>
            <a:endParaRPr lang="en-US" altLang="ja-JP" sz="14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64" name="矢印: 右 9">
            <a:extLst>
              <a:ext uri="{FF2B5EF4-FFF2-40B4-BE49-F238E27FC236}">
                <a16:creationId xmlns:a16="http://schemas.microsoft.com/office/drawing/2014/main" id="{84193EFE-DC6C-42E6-8676-B98D4BB53FB4}"/>
              </a:ext>
            </a:extLst>
          </p:cNvPr>
          <p:cNvSpPr/>
          <p:nvPr/>
        </p:nvSpPr>
        <p:spPr bwMode="auto">
          <a:xfrm rot="17771140">
            <a:off x="3167299" y="4038639"/>
            <a:ext cx="680703" cy="257942"/>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65" name="矢印: 右 10">
            <a:extLst>
              <a:ext uri="{FF2B5EF4-FFF2-40B4-BE49-F238E27FC236}">
                <a16:creationId xmlns:a16="http://schemas.microsoft.com/office/drawing/2014/main" id="{23CE1202-5C37-4E80-BD79-1774202E0267}"/>
              </a:ext>
            </a:extLst>
          </p:cNvPr>
          <p:cNvSpPr/>
          <p:nvPr/>
        </p:nvSpPr>
        <p:spPr bwMode="auto">
          <a:xfrm rot="3716705" flipV="1">
            <a:off x="3788434" y="4044748"/>
            <a:ext cx="687554" cy="283157"/>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66" name="矢印: 右 11">
            <a:extLst>
              <a:ext uri="{FF2B5EF4-FFF2-40B4-BE49-F238E27FC236}">
                <a16:creationId xmlns:a16="http://schemas.microsoft.com/office/drawing/2014/main" id="{0E4AF01C-D822-43CF-8D51-2A4E153D64A1}"/>
              </a:ext>
            </a:extLst>
          </p:cNvPr>
          <p:cNvSpPr/>
          <p:nvPr/>
        </p:nvSpPr>
        <p:spPr bwMode="auto">
          <a:xfrm rot="17771140">
            <a:off x="5056240" y="4038639"/>
            <a:ext cx="680703" cy="257942"/>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67" name="矢印: 右 17">
            <a:extLst>
              <a:ext uri="{FF2B5EF4-FFF2-40B4-BE49-F238E27FC236}">
                <a16:creationId xmlns:a16="http://schemas.microsoft.com/office/drawing/2014/main" id="{B4C8C670-B9B5-4777-BE29-991490B5A744}"/>
              </a:ext>
            </a:extLst>
          </p:cNvPr>
          <p:cNvSpPr/>
          <p:nvPr/>
        </p:nvSpPr>
        <p:spPr bwMode="auto">
          <a:xfrm rot="17771140">
            <a:off x="6713972" y="4038639"/>
            <a:ext cx="680703" cy="257942"/>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68" name="矢印: 右 18">
            <a:extLst>
              <a:ext uri="{FF2B5EF4-FFF2-40B4-BE49-F238E27FC236}">
                <a16:creationId xmlns:a16="http://schemas.microsoft.com/office/drawing/2014/main" id="{88C001C9-3B32-48F1-B3B5-450E3A22C906}"/>
              </a:ext>
            </a:extLst>
          </p:cNvPr>
          <p:cNvSpPr/>
          <p:nvPr/>
        </p:nvSpPr>
        <p:spPr bwMode="auto">
          <a:xfrm rot="3716705" flipV="1">
            <a:off x="7335107" y="4044748"/>
            <a:ext cx="687554" cy="283157"/>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69" name="矢印: 右 21">
            <a:extLst>
              <a:ext uri="{FF2B5EF4-FFF2-40B4-BE49-F238E27FC236}">
                <a16:creationId xmlns:a16="http://schemas.microsoft.com/office/drawing/2014/main" id="{7570F86D-1A29-4F20-9691-E5AD0A65DD57}"/>
              </a:ext>
            </a:extLst>
          </p:cNvPr>
          <p:cNvSpPr/>
          <p:nvPr/>
        </p:nvSpPr>
        <p:spPr bwMode="auto">
          <a:xfrm rot="3716705" flipV="1">
            <a:off x="5677375" y="4044748"/>
            <a:ext cx="687554" cy="283157"/>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70" name="矢印: 右 33">
            <a:extLst>
              <a:ext uri="{FF2B5EF4-FFF2-40B4-BE49-F238E27FC236}">
                <a16:creationId xmlns:a16="http://schemas.microsoft.com/office/drawing/2014/main" id="{858F36F3-CB02-4F3F-9EB2-7E4199B4542C}"/>
              </a:ext>
            </a:extLst>
          </p:cNvPr>
          <p:cNvSpPr/>
          <p:nvPr/>
        </p:nvSpPr>
        <p:spPr bwMode="auto">
          <a:xfrm>
            <a:off x="8638276" y="2692994"/>
            <a:ext cx="1089182" cy="1203084"/>
          </a:xfrm>
          <a:prstGeom prst="rightArrow">
            <a:avLst>
              <a:gd name="adj1" fmla="val 75237"/>
              <a:gd name="adj2" fmla="val 27598"/>
            </a:avLst>
          </a:prstGeom>
          <a:solidFill>
            <a:schemeClr val="bg1"/>
          </a:solidFill>
          <a:ln w="9525" cap="flat" cmpd="sng" algn="ctr">
            <a:solidFill>
              <a:srgbClr val="0070C0"/>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sz="1200" dirty="0">
                <a:latin typeface="Meiryo UI" panose="020B0604030504040204" pitchFamily="50" charset="-128"/>
                <a:ea typeface="Meiryo UI" panose="020B0604030504040204" pitchFamily="50" charset="-128"/>
              </a:rPr>
              <a:t>「修了後の</a:t>
            </a:r>
            <a:endParaRPr lang="en-US" altLang="ja-JP" sz="1200" dirty="0">
              <a:latin typeface="Meiryo UI" panose="020B0604030504040204" pitchFamily="50" charset="-128"/>
              <a:ea typeface="Meiryo UI" panose="020B0604030504040204"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lang="ja-JP" altLang="en-US" sz="1200" dirty="0">
                <a:latin typeface="Meiryo UI" panose="020B0604030504040204" pitchFamily="50" charset="-128"/>
                <a:ea typeface="Meiryo UI" panose="020B0604030504040204" pitchFamily="50" charset="-128"/>
              </a:rPr>
              <a:t>行動プラン」に</a:t>
            </a:r>
            <a:endParaRPr lang="en-US" altLang="ja-JP" sz="1200" dirty="0">
              <a:latin typeface="Meiryo UI" panose="020B0604030504040204" pitchFamily="50" charset="-128"/>
              <a:ea typeface="Meiryo UI" panose="020B0604030504040204"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1200" dirty="0">
                <a:latin typeface="Meiryo UI" panose="020B0604030504040204" pitchFamily="50" charset="-128"/>
                <a:ea typeface="Meiryo UI" panose="020B0604030504040204" pitchFamily="50" charset="-128"/>
              </a:rPr>
              <a:t>基づく実践や</a:t>
            </a:r>
            <a:endParaRPr kumimoji="1" lang="en-US" altLang="ja-JP" sz="1200" dirty="0">
              <a:latin typeface="Meiryo UI" panose="020B0604030504040204" pitchFamily="50" charset="-128"/>
              <a:ea typeface="Meiryo UI" panose="020B0604030504040204"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1200" dirty="0">
                <a:latin typeface="Meiryo UI" panose="020B0604030504040204" pitchFamily="50" charset="-128"/>
                <a:ea typeface="Meiryo UI" panose="020B0604030504040204" pitchFamily="50" charset="-128"/>
              </a:rPr>
              <a:t>普及活動</a:t>
            </a:r>
          </a:p>
        </p:txBody>
      </p:sp>
      <p:sp>
        <p:nvSpPr>
          <p:cNvPr id="71" name="矢印: 右 17">
            <a:extLst>
              <a:ext uri="{FF2B5EF4-FFF2-40B4-BE49-F238E27FC236}">
                <a16:creationId xmlns:a16="http://schemas.microsoft.com/office/drawing/2014/main" id="{BAB1D542-041A-4D21-A443-4689884B1792}"/>
              </a:ext>
            </a:extLst>
          </p:cNvPr>
          <p:cNvSpPr/>
          <p:nvPr/>
        </p:nvSpPr>
        <p:spPr bwMode="auto">
          <a:xfrm rot="17771140">
            <a:off x="8160460" y="4038639"/>
            <a:ext cx="680703" cy="257942"/>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0708622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本日の</a:t>
            </a:r>
            <a:r>
              <a:rPr lang="ja-JP" altLang="en-US" dirty="0"/>
              <a:t>研修内容</a:t>
            </a:r>
            <a:endParaRPr kumimoji="1" lang="ja-JP" altLang="en-US" dirty="0"/>
          </a:p>
        </p:txBody>
      </p:sp>
      <p:sp>
        <p:nvSpPr>
          <p:cNvPr id="3" name="コンテンツ プレースホルダー 2"/>
          <p:cNvSpPr>
            <a:spLocks noGrp="1"/>
          </p:cNvSpPr>
          <p:nvPr>
            <p:ph idx="1"/>
          </p:nvPr>
        </p:nvSpPr>
        <p:spPr/>
        <p:txBody>
          <a:bodyPr/>
          <a:lstStyle/>
          <a:p>
            <a:r>
              <a:rPr lang="ja-JP" altLang="en-US" dirty="0"/>
              <a:t>事例を用いた実践結果と課題の共有</a:t>
            </a:r>
            <a:br>
              <a:rPr lang="en-US" altLang="ja-JP" dirty="0"/>
            </a:br>
            <a:r>
              <a:rPr lang="ja-JP" altLang="en-US" dirty="0"/>
              <a:t>「現場実践②振り返りシート」を用いて、</a:t>
            </a:r>
            <a:r>
              <a:rPr lang="ja-JP" altLang="en-US" b="1" u="sng" dirty="0"/>
              <a:t>実践結果（これまでとの変化や今後取り組む上での課題）</a:t>
            </a:r>
            <a:r>
              <a:rPr lang="ja-JP" altLang="en-US" dirty="0"/>
              <a:t>の共有をしてください。</a:t>
            </a:r>
            <a:endParaRPr lang="en-US" altLang="ja-JP" dirty="0"/>
          </a:p>
          <a:p>
            <a:endParaRPr kumimoji="1" lang="en-US" altLang="ja-JP" dirty="0"/>
          </a:p>
          <a:p>
            <a:r>
              <a:rPr lang="ja-JP" altLang="en-US" dirty="0"/>
              <a:t>具体的な実践方法の助言</a:t>
            </a:r>
            <a:br>
              <a:rPr lang="en-US" altLang="ja-JP" dirty="0"/>
            </a:br>
            <a:r>
              <a:rPr lang="ja-JP" altLang="en-US" dirty="0"/>
              <a:t>発表者の課題（悩みや難しかったこと）を解決するために、具体的な実践方法について助言しあってください。</a:t>
            </a:r>
            <a:endParaRPr kumimoji="1" lang="ja-JP" altLang="en-US" dirty="0"/>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87</a:t>
            </a:fld>
            <a:endParaRPr kumimoji="1" lang="ja-JP" altLang="en-US" dirty="0"/>
          </a:p>
        </p:txBody>
      </p:sp>
      <p:sp>
        <p:nvSpPr>
          <p:cNvPr id="8" name="正方形/長方形 7"/>
          <p:cNvSpPr/>
          <p:nvPr/>
        </p:nvSpPr>
        <p:spPr>
          <a:xfrm>
            <a:off x="9029700" y="0"/>
            <a:ext cx="880118" cy="342900"/>
          </a:xfrm>
          <a:prstGeom prst="rect">
            <a:avLst/>
          </a:prstGeom>
          <a:solidFill>
            <a:srgbClr val="F23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進め方</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C579E42E-58E3-435D-87F6-EDC870468A43}"/>
              </a:ext>
            </a:extLst>
          </p:cNvPr>
          <p:cNvSpPr txBox="1"/>
          <p:nvPr/>
        </p:nvSpPr>
        <p:spPr>
          <a:xfrm>
            <a:off x="375730" y="4096130"/>
            <a:ext cx="8776896" cy="1508105"/>
          </a:xfrm>
          <a:prstGeom prst="rect">
            <a:avLst/>
          </a:prstGeom>
          <a:solidFill>
            <a:srgbClr val="FDD9CE"/>
          </a:solidFill>
          <a:ln w="28575">
            <a:solidFill>
              <a:srgbClr val="F48573"/>
            </a:solidFill>
            <a:prstDash val="solid"/>
          </a:ln>
        </p:spPr>
        <p:txBody>
          <a:bodyPr wrap="square" rtlCol="0">
            <a:spAutoFit/>
          </a:bodyPr>
          <a:lstStyle/>
          <a:p>
            <a:r>
              <a:rPr kumimoji="1" lang="ja-JP" altLang="en-US" u="sng" dirty="0">
                <a:latin typeface="Meiryo UI" panose="020B0604030504040204" pitchFamily="50" charset="-128"/>
                <a:ea typeface="Meiryo UI" panose="020B0604030504040204" pitchFamily="50" charset="-128"/>
                <a:cs typeface="Meiryo UI" panose="020B0604030504040204" pitchFamily="50" charset="-128"/>
              </a:rPr>
              <a:t>本日の目標</a:t>
            </a:r>
            <a:endParaRPr kumimoji="1" lang="en-US" altLang="ja-JP" u="sng" dirty="0">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これまでの実践で気づいた工夫や悩みを共有し、（できるだけ）悩みを解決する工夫のヒント</a:t>
            </a:r>
            <a:br>
              <a:rPr kumimoji="1" lang="en-US" altLang="ja-JP"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を発見する</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　今後</a:t>
            </a:r>
            <a:r>
              <a:rPr kumimoji="1" lang="en-US" altLang="ja-JP" b="1"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ヶ月間</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の実践で取り組みたいこと（モニタリングや追加情報収集など）を明確にする。</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3963341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本日のタイムテーブル</a:t>
            </a:r>
          </a:p>
        </p:txBody>
      </p:sp>
      <p:sp>
        <p:nvSpPr>
          <p:cNvPr id="3" name="コンテンツ プレースホルダー 2"/>
          <p:cNvSpPr>
            <a:spLocks noGrp="1"/>
          </p:cNvSpPr>
          <p:nvPr>
            <p:ph idx="1"/>
          </p:nvPr>
        </p:nvSpPr>
        <p:spPr/>
        <p:txBody>
          <a:bodyPr/>
          <a:lstStyle/>
          <a:p>
            <a:r>
              <a:rPr lang="ja-JP" altLang="en-US" dirty="0"/>
              <a:t>以下のような流れで進めていきます。</a:t>
            </a:r>
            <a:endParaRPr kumimoji="1" lang="ja-JP" altLang="en-US" dirty="0"/>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88</a:t>
            </a:fld>
            <a:endParaRPr kumimoji="1" lang="ja-JP" altLang="en-US" dirty="0"/>
          </a:p>
        </p:txBody>
      </p:sp>
      <p:graphicFrame>
        <p:nvGraphicFramePr>
          <p:cNvPr id="7" name="表 6">
            <a:extLst>
              <a:ext uri="{FF2B5EF4-FFF2-40B4-BE49-F238E27FC236}">
                <a16:creationId xmlns:a16="http://schemas.microsoft.com/office/drawing/2014/main" id="{5AF987AE-AB38-41B9-A5D9-C70DD8C87CD6}"/>
              </a:ext>
            </a:extLst>
          </p:cNvPr>
          <p:cNvGraphicFramePr>
            <a:graphicFrameLocks noGrp="1"/>
          </p:cNvGraphicFramePr>
          <p:nvPr>
            <p:extLst>
              <p:ext uri="{D42A27DB-BD31-4B8C-83A1-F6EECF244321}">
                <p14:modId xmlns:p14="http://schemas.microsoft.com/office/powerpoint/2010/main" val="1702860602"/>
              </p:ext>
            </p:extLst>
          </p:nvPr>
        </p:nvGraphicFramePr>
        <p:xfrm>
          <a:off x="1220881" y="2103480"/>
          <a:ext cx="7464238" cy="2232720"/>
        </p:xfrm>
        <a:graphic>
          <a:graphicData uri="http://schemas.openxmlformats.org/drawingml/2006/table">
            <a:tbl>
              <a:tblPr firstRow="1" firstCol="1" bandRow="1">
                <a:tableStyleId>{5940675A-B579-460E-94D1-54222C63F5DA}</a:tableStyleId>
              </a:tblPr>
              <a:tblGrid>
                <a:gridCol w="1202400">
                  <a:extLst>
                    <a:ext uri="{9D8B030D-6E8A-4147-A177-3AD203B41FA5}">
                      <a16:colId xmlns:a16="http://schemas.microsoft.com/office/drawing/2014/main" val="899285681"/>
                    </a:ext>
                  </a:extLst>
                </a:gridCol>
                <a:gridCol w="653518">
                  <a:extLst>
                    <a:ext uri="{9D8B030D-6E8A-4147-A177-3AD203B41FA5}">
                      <a16:colId xmlns:a16="http://schemas.microsoft.com/office/drawing/2014/main" val="2878712025"/>
                    </a:ext>
                  </a:extLst>
                </a:gridCol>
                <a:gridCol w="988453">
                  <a:extLst>
                    <a:ext uri="{9D8B030D-6E8A-4147-A177-3AD203B41FA5}">
                      <a16:colId xmlns:a16="http://schemas.microsoft.com/office/drawing/2014/main" val="1526502607"/>
                    </a:ext>
                  </a:extLst>
                </a:gridCol>
                <a:gridCol w="4619867">
                  <a:extLst>
                    <a:ext uri="{9D8B030D-6E8A-4147-A177-3AD203B41FA5}">
                      <a16:colId xmlns:a16="http://schemas.microsoft.com/office/drawing/2014/main" val="846710453"/>
                    </a:ext>
                  </a:extLst>
                </a:gridCol>
              </a:tblGrid>
              <a:tr h="0">
                <a:tc gridSpan="2">
                  <a:txBody>
                    <a:bodyPr/>
                    <a:lstStyle/>
                    <a:p>
                      <a:pPr algn="ctr"/>
                      <a:r>
                        <a:rPr lang="ja-JP" altLang="en-US" sz="1800" kern="100" dirty="0">
                          <a:effectLst/>
                          <a:latin typeface="Meiryo UI" panose="020B0604030504040204" pitchFamily="50" charset="-128"/>
                          <a:ea typeface="Meiryo UI" panose="020B0604030504040204" pitchFamily="50" charset="-128"/>
                        </a:rPr>
                        <a:t>時間</a:t>
                      </a:r>
                      <a:endParaRPr lang="ja-JP" sz="18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EEBF7"/>
                    </a:solidFill>
                  </a:tcPr>
                </a:tc>
                <a:tc hMerge="1">
                  <a:txBody>
                    <a:bodyPr/>
                    <a:lstStyle/>
                    <a:p>
                      <a:pPr algn="ctr"/>
                      <a:endParaRPr lang="ja-JP" sz="1800" kern="100" dirty="0">
                        <a:effectLst/>
                        <a:latin typeface="Meiryo UI" panose="020B0604030504040204" pitchFamily="50" charset="-128"/>
                        <a:ea typeface="Meiryo UI" panose="020B0604030504040204" pitchFamily="50" charset="-128"/>
                      </a:endParaRPr>
                    </a:p>
                  </a:txBody>
                  <a:tcPr marL="72000" marR="72000" marT="72000" marB="72000" anchor="ctr">
                    <a:solidFill>
                      <a:schemeClr val="bg1">
                        <a:lumMod val="85000"/>
                      </a:schemeClr>
                    </a:solidFill>
                  </a:tcPr>
                </a:tc>
                <a:tc>
                  <a:txBody>
                    <a:bodyPr/>
                    <a:lstStyle/>
                    <a:p>
                      <a:pPr algn="ctr"/>
                      <a:r>
                        <a:rPr lang="ja-JP" sz="1800" kern="100" dirty="0">
                          <a:effectLst/>
                          <a:latin typeface="Meiryo UI" panose="020B0604030504040204" pitchFamily="50" charset="-128"/>
                          <a:ea typeface="Meiryo UI" panose="020B0604030504040204" pitchFamily="50" charset="-128"/>
                        </a:rPr>
                        <a:t>セクション</a:t>
                      </a: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EEBF7"/>
                    </a:solidFill>
                  </a:tcPr>
                </a:tc>
                <a:tc>
                  <a:txBody>
                    <a:bodyPr/>
                    <a:lstStyle/>
                    <a:p>
                      <a:pPr algn="ctr"/>
                      <a:r>
                        <a:rPr lang="ja-JP" sz="1800" kern="100" dirty="0">
                          <a:effectLst/>
                          <a:latin typeface="Meiryo UI" panose="020B0604030504040204" pitchFamily="50" charset="-128"/>
                          <a:ea typeface="Meiryo UI" panose="020B0604030504040204" pitchFamily="50" charset="-128"/>
                        </a:rPr>
                        <a:t>内容</a:t>
                      </a: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EEBF7"/>
                    </a:solidFill>
                  </a:tcPr>
                </a:tc>
                <a:extLst>
                  <a:ext uri="{0D108BD9-81ED-4DB2-BD59-A6C34878D82A}">
                    <a16:rowId xmlns:a16="http://schemas.microsoft.com/office/drawing/2014/main" val="2449040493"/>
                  </a:ext>
                </a:extLst>
              </a:tr>
              <a:tr h="453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ja-JP" sz="18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algn="r"/>
                      <a:r>
                        <a:rPr lang="en-US" altLang="ja-JP" sz="1800" kern="100" dirty="0">
                          <a:effectLst/>
                          <a:latin typeface="Meiryo UI" panose="020B0604030504040204" pitchFamily="50" charset="-128"/>
                          <a:ea typeface="Meiryo UI" panose="020B0604030504040204" pitchFamily="50" charset="-128"/>
                        </a:rPr>
                        <a:t>  5’</a:t>
                      </a:r>
                      <a:endParaRPr lang="ja-JP" sz="18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algn="ctr"/>
                      <a:r>
                        <a:rPr lang="ja-JP" altLang="en-US" sz="1800" kern="100" dirty="0">
                          <a:effectLst/>
                          <a:latin typeface="Meiryo UI" panose="020B0604030504040204" pitchFamily="50" charset="-128"/>
                          <a:ea typeface="Meiryo UI" panose="020B0604030504040204" pitchFamily="50" charset="-128"/>
                        </a:rPr>
                        <a:t>開会</a:t>
                      </a:r>
                      <a:endParaRPr lang="ja-JP" sz="18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algn="just"/>
                      <a:r>
                        <a:rPr lang="ja-JP" altLang="en-US" sz="1800" kern="100" dirty="0">
                          <a:effectLst/>
                          <a:latin typeface="Meiryo UI" panose="020B0604030504040204" pitchFamily="50" charset="-128"/>
                          <a:ea typeface="Meiryo UI" panose="020B0604030504040204" pitchFamily="50" charset="-128"/>
                        </a:rPr>
                        <a:t>進め方の</a:t>
                      </a:r>
                      <a:r>
                        <a:rPr lang="ja-JP" sz="1800" kern="100" dirty="0">
                          <a:effectLst/>
                          <a:latin typeface="Meiryo UI" panose="020B0604030504040204" pitchFamily="50" charset="-128"/>
                          <a:ea typeface="Meiryo UI" panose="020B0604030504040204" pitchFamily="50" charset="-128"/>
                        </a:rPr>
                        <a:t>説明</a:t>
                      </a: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1865176081"/>
                  </a:ext>
                </a:extLst>
              </a:tr>
              <a:tr h="453600">
                <a:tc>
                  <a:txBody>
                    <a:bodyPr/>
                    <a:lstStyle/>
                    <a:p>
                      <a:pPr algn="ctr"/>
                      <a:endParaRPr lang="ja-JP" sz="18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algn="r"/>
                      <a:r>
                        <a:rPr lang="en-US" altLang="ja-JP" sz="1800" kern="100" dirty="0">
                          <a:effectLst/>
                          <a:latin typeface="Meiryo UI" panose="020B0604030504040204" pitchFamily="50" charset="-128"/>
                          <a:ea typeface="Meiryo UI" panose="020B0604030504040204" pitchFamily="50" charset="-128"/>
                        </a:rPr>
                        <a:t>100’</a:t>
                      </a:r>
                      <a:endParaRPr lang="ja-JP" sz="18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algn="ctr"/>
                      <a:r>
                        <a:rPr lang="ja-JP" altLang="en-US" sz="1800" kern="100" dirty="0">
                          <a:effectLst/>
                          <a:latin typeface="Meiryo UI" panose="020B0604030504040204" pitchFamily="50" charset="-128"/>
                          <a:ea typeface="Meiryo UI" panose="020B0604030504040204" pitchFamily="50" charset="-128"/>
                        </a:rPr>
                        <a:t>演習</a:t>
                      </a:r>
                      <a:endParaRPr lang="ja-JP" sz="18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Meiryo UI" panose="020B0604030504040204" pitchFamily="50" charset="-128"/>
                          <a:ea typeface="Meiryo UI" panose="020B0604030504040204" pitchFamily="50" charset="-128"/>
                        </a:rPr>
                        <a:t>現場実践の振り返り　①グループワーク</a:t>
                      </a:r>
                      <a:endParaRPr lang="ja-JP" sz="18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2575808582"/>
                  </a:ext>
                </a:extLst>
              </a:tr>
              <a:tr h="453600">
                <a:tc>
                  <a:txBody>
                    <a:bodyPr/>
                    <a:lstStyle/>
                    <a:p>
                      <a:pPr algn="ctr"/>
                      <a:endParaRPr lang="ja-JP" sz="18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algn="r"/>
                      <a:r>
                        <a:rPr lang="en-US" altLang="ja-JP" sz="1800" kern="100" dirty="0">
                          <a:effectLst/>
                          <a:latin typeface="Meiryo UI" panose="020B0604030504040204" pitchFamily="50" charset="-128"/>
                          <a:ea typeface="Meiryo UI" panose="020B0604030504040204" pitchFamily="50" charset="-128"/>
                        </a:rPr>
                        <a:t>10’</a:t>
                      </a:r>
                      <a:endParaRPr lang="ja-JP" sz="18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algn="ctr"/>
                      <a:r>
                        <a:rPr lang="ja-JP" altLang="en-US" sz="1800" kern="100" dirty="0">
                          <a:effectLst/>
                          <a:latin typeface="Meiryo UI" panose="020B0604030504040204" pitchFamily="50" charset="-128"/>
                          <a:ea typeface="Meiryo UI" panose="020B0604030504040204" pitchFamily="50" charset="-128"/>
                        </a:rPr>
                        <a:t>演習</a:t>
                      </a:r>
                      <a:endParaRPr lang="ja-JP" sz="18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algn="just"/>
                      <a:r>
                        <a:rPr lang="ja-JP" altLang="en-US" sz="1800" kern="100" dirty="0">
                          <a:effectLst/>
                          <a:latin typeface="Meiryo UI" panose="020B0604030504040204" pitchFamily="50" charset="-128"/>
                          <a:ea typeface="Meiryo UI" panose="020B0604030504040204" pitchFamily="50" charset="-128"/>
                        </a:rPr>
                        <a:t>現場実践の振り返り　②全体共有</a:t>
                      </a:r>
                      <a:endParaRPr lang="en-US" altLang="ja-JP" sz="18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204084364"/>
                  </a:ext>
                </a:extLst>
              </a:tr>
              <a:tr h="453600">
                <a:tc>
                  <a:txBody>
                    <a:bodyPr/>
                    <a:lstStyle/>
                    <a:p>
                      <a:pPr algn="ctr"/>
                      <a:endParaRPr lang="ja-JP" sz="18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algn="r"/>
                      <a:r>
                        <a:rPr lang="en-US" altLang="ja-JP" sz="1800" kern="100" dirty="0">
                          <a:effectLst/>
                          <a:latin typeface="Meiryo UI" panose="020B0604030504040204" pitchFamily="50" charset="-128"/>
                          <a:ea typeface="Meiryo UI" panose="020B0604030504040204" pitchFamily="50" charset="-128"/>
                        </a:rPr>
                        <a:t>5’</a:t>
                      </a:r>
                      <a:endParaRPr lang="ja-JP" sz="18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algn="ctr"/>
                      <a:r>
                        <a:rPr lang="ja-JP" altLang="en-US" sz="1800" kern="100" dirty="0">
                          <a:effectLst/>
                          <a:latin typeface="Meiryo UI" panose="020B0604030504040204" pitchFamily="50" charset="-128"/>
                          <a:ea typeface="Meiryo UI" panose="020B0604030504040204" pitchFamily="50" charset="-128"/>
                        </a:rPr>
                        <a:t>閉会</a:t>
                      </a:r>
                      <a:endParaRPr lang="ja-JP" sz="18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algn="just"/>
                      <a:r>
                        <a:rPr lang="ja-JP" altLang="en-US" sz="1800" kern="100" dirty="0">
                          <a:effectLst/>
                          <a:latin typeface="Meiryo UI" panose="020B0604030504040204" pitchFamily="50" charset="-128"/>
                          <a:ea typeface="Meiryo UI" panose="020B0604030504040204" pitchFamily="50" charset="-128"/>
                        </a:rPr>
                        <a:t>本日のまとめと今後の進め方</a:t>
                      </a:r>
                      <a:endParaRPr lang="en-US" altLang="ja-JP" sz="18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2460376921"/>
                  </a:ext>
                </a:extLst>
              </a:tr>
            </a:tbl>
          </a:graphicData>
        </a:graphic>
      </p:graphicFrame>
      <p:sp>
        <p:nvSpPr>
          <p:cNvPr id="6" name="正方形/長方形 5"/>
          <p:cNvSpPr/>
          <p:nvPr/>
        </p:nvSpPr>
        <p:spPr>
          <a:xfrm>
            <a:off x="9029700" y="0"/>
            <a:ext cx="880118" cy="342900"/>
          </a:xfrm>
          <a:prstGeom prst="rect">
            <a:avLst/>
          </a:prstGeom>
          <a:solidFill>
            <a:srgbClr val="F23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進め方</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1267723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現場実践の振り返り</a:t>
            </a:r>
            <a:br>
              <a:rPr lang="ja-JP" altLang="en-US" dirty="0"/>
            </a:br>
            <a:r>
              <a:rPr lang="ja-JP" altLang="en-US" dirty="0"/>
              <a:t>①グループワーク</a:t>
            </a:r>
            <a:endParaRPr kumimoji="1" lang="ja-JP" altLang="en-US" dirty="0"/>
          </a:p>
        </p:txBody>
      </p:sp>
    </p:spTree>
    <p:extLst>
      <p:ext uri="{BB962C8B-B14F-4D97-AF65-F5344CB8AC3E}">
        <p14:creationId xmlns:p14="http://schemas.microsoft.com/office/powerpoint/2010/main" val="1386990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t>「適切なケアマネジメント手法」のねらいと概要の確認</a:t>
            </a:r>
            <a:endParaRPr kumimoji="1" lang="ja-JP" altLang="en-US" dirty="0"/>
          </a:p>
        </p:txBody>
      </p:sp>
      <p:sp>
        <p:nvSpPr>
          <p:cNvPr id="42" name="コンテンツ プレースホルダー 41"/>
          <p:cNvSpPr>
            <a:spLocks noGrp="1"/>
          </p:cNvSpPr>
          <p:nvPr>
            <p:ph idx="1"/>
          </p:nvPr>
        </p:nvSpPr>
        <p:spPr/>
        <p:txBody>
          <a:bodyPr>
            <a:normAutofit/>
          </a:bodyPr>
          <a:lstStyle/>
          <a:p>
            <a:r>
              <a:rPr lang="ja-JP" altLang="en-US" dirty="0"/>
              <a:t>情報収集の前の</a:t>
            </a:r>
            <a:r>
              <a:rPr lang="ja-JP" altLang="en-US" b="1" u="sng" dirty="0"/>
              <a:t>“あたり”は、専門職としての長年の経験</a:t>
            </a:r>
            <a:r>
              <a:rPr lang="ja-JP" altLang="en-US" dirty="0"/>
              <a:t>に裏付けられた意味のあるものです。</a:t>
            </a:r>
            <a:endParaRPr lang="en-US" altLang="ja-JP" dirty="0"/>
          </a:p>
          <a:p>
            <a:r>
              <a:rPr lang="ja-JP" altLang="en-US" dirty="0"/>
              <a:t>「適切なケアマネジメント手法」は、</a:t>
            </a:r>
            <a:r>
              <a:rPr lang="ja-JP" altLang="en-US" b="1" u="sng" dirty="0"/>
              <a:t>仮説の引き出しを増やし、“あたり”の精度を高める</a:t>
            </a:r>
            <a:r>
              <a:rPr lang="ja-JP" altLang="en-US" dirty="0"/>
              <a:t>ために活用できます。</a:t>
            </a:r>
          </a:p>
        </p:txBody>
      </p:sp>
      <p:sp>
        <p:nvSpPr>
          <p:cNvPr id="2" name="スライド番号プレースホルダー 1"/>
          <p:cNvSpPr>
            <a:spLocks noGrp="1"/>
          </p:cNvSpPr>
          <p:nvPr>
            <p:ph type="sldNum" sz="quarter" idx="12"/>
          </p:nvPr>
        </p:nvSpPr>
        <p:spPr/>
        <p:txBody>
          <a:bodyPr/>
          <a:lstStyle/>
          <a:p>
            <a:fld id="{9D577B52-2241-471B-AFAB-376A00F66D4B}" type="slidenum">
              <a:rPr kumimoji="1" lang="ja-JP" altLang="en-US" smtClean="0"/>
              <a:t>9</a:t>
            </a:fld>
            <a:endParaRPr kumimoji="1" lang="ja-JP" altLang="en-US"/>
          </a:p>
        </p:txBody>
      </p:sp>
      <p:sp>
        <p:nvSpPr>
          <p:cNvPr id="5" name="テキスト プレースホルダー 4"/>
          <p:cNvSpPr>
            <a:spLocks noGrp="1"/>
          </p:cNvSpPr>
          <p:nvPr>
            <p:ph type="body" sz="quarter" idx="14"/>
          </p:nvPr>
        </p:nvSpPr>
        <p:spPr/>
        <p:txBody>
          <a:bodyPr/>
          <a:lstStyle/>
          <a:p>
            <a:r>
              <a:rPr lang="ja-JP" altLang="en-US" dirty="0"/>
              <a:t>“あたり”をつけて効率よく個別化を行う</a:t>
            </a:r>
            <a:endParaRPr kumimoji="1" lang="ja-JP" altLang="en-US" dirty="0"/>
          </a:p>
        </p:txBody>
      </p:sp>
      <p:pic>
        <p:nvPicPr>
          <p:cNvPr id="43" name="図 42"/>
          <p:cNvPicPr>
            <a:picLocks noChangeAspect="1"/>
          </p:cNvPicPr>
          <p:nvPr/>
        </p:nvPicPr>
        <p:blipFill>
          <a:blip r:embed="rId2"/>
          <a:stretch>
            <a:fillRect/>
          </a:stretch>
        </p:blipFill>
        <p:spPr>
          <a:xfrm>
            <a:off x="1966118" y="2119312"/>
            <a:ext cx="5991225" cy="4429125"/>
          </a:xfrm>
          <a:prstGeom prst="rect">
            <a:avLst/>
          </a:prstGeom>
        </p:spPr>
      </p:pic>
      <p:sp>
        <p:nvSpPr>
          <p:cNvPr id="8" name="正方形/長方形 7"/>
          <p:cNvSpPr/>
          <p:nvPr/>
        </p:nvSpPr>
        <p:spPr>
          <a:xfrm>
            <a:off x="9029700" y="0"/>
            <a:ext cx="880118" cy="342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講義</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44030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現場実践の振り返り①グループワーク</a:t>
            </a:r>
            <a:endParaRPr kumimoji="1" lang="ja-JP" altLang="en-US" dirty="0"/>
          </a:p>
        </p:txBody>
      </p:sp>
      <p:sp>
        <p:nvSpPr>
          <p:cNvPr id="3" name="コンテンツ プレースホルダー 2"/>
          <p:cNvSpPr>
            <a:spLocks noGrp="1"/>
          </p:cNvSpPr>
          <p:nvPr>
            <p:ph idx="1"/>
          </p:nvPr>
        </p:nvSpPr>
        <p:spPr>
          <a:xfrm>
            <a:off x="285749" y="923731"/>
            <a:ext cx="9344025" cy="1434513"/>
          </a:xfrm>
        </p:spPr>
        <p:txBody>
          <a:bodyPr/>
          <a:lstStyle/>
          <a:p>
            <a:r>
              <a:rPr lang="ja-JP" altLang="en-US" dirty="0"/>
              <a:t>実践結果を共有し、今後の実践方法についてお互いに助言しましょう。</a:t>
            </a:r>
            <a:endParaRPr lang="en-US" altLang="ja-JP" dirty="0"/>
          </a:p>
          <a:p>
            <a:r>
              <a:rPr lang="ja-JP" altLang="en-US" dirty="0"/>
              <a:t>画面共有ができる場合は、</a:t>
            </a:r>
            <a:endParaRPr lang="en-US" altLang="ja-JP" dirty="0"/>
          </a:p>
          <a:p>
            <a:pPr marL="0" indent="0">
              <a:spcBef>
                <a:spcPts val="0"/>
              </a:spcBef>
              <a:buNone/>
            </a:pPr>
            <a:r>
              <a:rPr lang="ja-JP" altLang="en-US" dirty="0"/>
              <a:t>   「現場実践②振り返りシート」を投影しながら話しましょう。</a:t>
            </a:r>
            <a:endParaRPr lang="en-US" altLang="ja-JP" dirty="0"/>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90</a:t>
            </a:fld>
            <a:endParaRPr kumimoji="1" lang="ja-JP" altLang="en-US" dirty="0"/>
          </a:p>
        </p:txBody>
      </p:sp>
      <p:sp>
        <p:nvSpPr>
          <p:cNvPr id="5" name="テキスト プレースホルダー 4"/>
          <p:cNvSpPr>
            <a:spLocks noGrp="1"/>
          </p:cNvSpPr>
          <p:nvPr>
            <p:ph type="body" sz="quarter" idx="14"/>
          </p:nvPr>
        </p:nvSpPr>
        <p:spPr/>
        <p:txBody>
          <a:bodyPr/>
          <a:lstStyle/>
          <a:p>
            <a:r>
              <a:rPr kumimoji="1" lang="ja-JP" altLang="en-US" dirty="0"/>
              <a:t>グループワーク</a:t>
            </a:r>
          </a:p>
        </p:txBody>
      </p:sp>
      <p:grpSp>
        <p:nvGrpSpPr>
          <p:cNvPr id="23" name="グループ化 22"/>
          <p:cNvGrpSpPr/>
          <p:nvPr/>
        </p:nvGrpSpPr>
        <p:grpSpPr>
          <a:xfrm>
            <a:off x="7829774" y="904876"/>
            <a:ext cx="1800000" cy="922020"/>
            <a:chOff x="7981953" y="904876"/>
            <a:chExt cx="1800000" cy="922020"/>
          </a:xfrm>
        </p:grpSpPr>
        <p:sp>
          <p:nvSpPr>
            <p:cNvPr id="24" name="正方形/長方形 23"/>
            <p:cNvSpPr/>
            <p:nvPr/>
          </p:nvSpPr>
          <p:spPr>
            <a:xfrm>
              <a:off x="7981953" y="904876"/>
              <a:ext cx="1800000" cy="922020"/>
            </a:xfrm>
            <a:prstGeom prst="rect">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b="1" dirty="0">
                  <a:solidFill>
                    <a:schemeClr val="bg1"/>
                  </a:solidFill>
                  <a:latin typeface="Meiryo UI" panose="020B0604030504040204" pitchFamily="50" charset="-128"/>
                  <a:ea typeface="Meiryo UI" panose="020B0604030504040204" pitchFamily="50" charset="-128"/>
                </a:rPr>
                <a:t>グループワーク</a:t>
              </a:r>
              <a:endParaRPr kumimoji="1" lang="en-US" altLang="ja-JP" b="1" dirty="0">
                <a:solidFill>
                  <a:schemeClr val="bg1"/>
                </a:solidFill>
                <a:latin typeface="Meiryo UI" panose="020B0604030504040204" pitchFamily="50" charset="-128"/>
                <a:ea typeface="Meiryo UI" panose="020B0604030504040204" pitchFamily="50" charset="-128"/>
              </a:endParaRPr>
            </a:p>
          </p:txBody>
        </p:sp>
        <p:pic>
          <p:nvPicPr>
            <p:cNvPr id="26" name="Picture 4" descr="「時計　イラスト」の画像検索結果">
              <a:extLst>
                <a:ext uri="{FF2B5EF4-FFF2-40B4-BE49-F238E27FC236}">
                  <a16:creationId xmlns:a16="http://schemas.microsoft.com/office/drawing/2014/main" id="{83E163BA-EA23-4ACF-A424-6E545BC8AC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329408" y="1342736"/>
              <a:ext cx="402078" cy="360000"/>
            </a:xfrm>
            <a:prstGeom prst="rect">
              <a:avLst/>
            </a:prstGeom>
            <a:effectLst/>
          </p:spPr>
          <p:style>
            <a:lnRef idx="0">
              <a:schemeClr val="accent2"/>
            </a:lnRef>
            <a:fillRef idx="3">
              <a:schemeClr val="accent2"/>
            </a:fillRef>
            <a:effectRef idx="3">
              <a:schemeClr val="accent2"/>
            </a:effectRef>
            <a:fontRef idx="minor">
              <a:schemeClr val="lt1"/>
            </a:fontRef>
          </p:style>
        </p:pic>
        <p:sp>
          <p:nvSpPr>
            <p:cNvPr id="27" name="正方形/長方形 26"/>
            <p:cNvSpPr/>
            <p:nvPr/>
          </p:nvSpPr>
          <p:spPr>
            <a:xfrm>
              <a:off x="8817342" y="1342736"/>
              <a:ext cx="655402" cy="360000"/>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sz="1400" dirty="0">
                  <a:latin typeface="Meiryo UI" panose="020B0604030504040204" pitchFamily="50" charset="-128"/>
                  <a:ea typeface="Meiryo UI" panose="020B0604030504040204" pitchFamily="50" charset="-128"/>
                </a:rPr>
                <a:t>95</a:t>
              </a:r>
              <a:r>
                <a:rPr kumimoji="1" lang="ja-JP" altLang="en-US" sz="1400" dirty="0">
                  <a:latin typeface="Meiryo UI" panose="020B0604030504040204" pitchFamily="50" charset="-128"/>
                  <a:ea typeface="Meiryo UI" panose="020B0604030504040204" pitchFamily="50" charset="-128"/>
                </a:rPr>
                <a:t>分</a:t>
              </a:r>
              <a:endParaRPr kumimoji="1" lang="en-US" altLang="ja-JP" sz="1400" dirty="0">
                <a:latin typeface="Meiryo UI" panose="020B0604030504040204" pitchFamily="50" charset="-128"/>
                <a:ea typeface="Meiryo UI" panose="020B0604030504040204" pitchFamily="50" charset="-128"/>
              </a:endParaRPr>
            </a:p>
          </p:txBody>
        </p:sp>
      </p:grpSp>
      <p:sp>
        <p:nvSpPr>
          <p:cNvPr id="28" name="テキスト ボックス 27"/>
          <p:cNvSpPr txBox="1"/>
          <p:nvPr/>
        </p:nvSpPr>
        <p:spPr>
          <a:xfrm>
            <a:off x="639980" y="2492701"/>
            <a:ext cx="1274545" cy="369332"/>
          </a:xfrm>
          <a:prstGeom prst="rect">
            <a:avLst/>
          </a:prstGeom>
          <a:noFill/>
        </p:spPr>
        <p:txBody>
          <a:bodyPr wrap="square" rtlCol="0">
            <a:spAutoFit/>
          </a:bodyPr>
          <a:lstStyle/>
          <a:p>
            <a:r>
              <a:rPr kumimoji="1" lang="ja-JP" altLang="en-US" b="1" dirty="0">
                <a:solidFill>
                  <a:srgbClr val="FF6600"/>
                </a:solidFill>
                <a:latin typeface="Meiryo UI" panose="020B0604030504040204" pitchFamily="50" charset="-128"/>
                <a:ea typeface="Meiryo UI" panose="020B0604030504040204" pitchFamily="50" charset="-128"/>
              </a:rPr>
              <a:t>共有の流れ</a:t>
            </a:r>
          </a:p>
        </p:txBody>
      </p:sp>
      <p:sp>
        <p:nvSpPr>
          <p:cNvPr id="29" name="四角形: 角を丸くする 14">
            <a:extLst>
              <a:ext uri="{FF2B5EF4-FFF2-40B4-BE49-F238E27FC236}">
                <a16:creationId xmlns:a16="http://schemas.microsoft.com/office/drawing/2014/main" id="{FA8E9DAD-B3EA-4B39-8D54-7FB552A5299B}"/>
              </a:ext>
            </a:extLst>
          </p:cNvPr>
          <p:cNvSpPr/>
          <p:nvPr/>
        </p:nvSpPr>
        <p:spPr>
          <a:xfrm>
            <a:off x="571226" y="2945406"/>
            <a:ext cx="6138855" cy="3226794"/>
          </a:xfrm>
          <a:prstGeom prst="roundRect">
            <a:avLst>
              <a:gd name="adj" fmla="val 4575"/>
            </a:avLst>
          </a:prstGeom>
          <a:solidFill>
            <a:schemeClr val="accent2">
              <a:lumMod val="20000"/>
              <a:lumOff val="80000"/>
            </a:schemeClr>
          </a:solidFill>
          <a:ln>
            <a:noFill/>
            <a:prstDash val="dash"/>
          </a:ln>
        </p:spPr>
        <p:txBody>
          <a:bodyPr wrap="square" rtlCol="0" anchor="ctr">
            <a:noAutofit/>
          </a:bodyP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フローチャート: 抜出し 35">
            <a:extLst>
              <a:ext uri="{FF2B5EF4-FFF2-40B4-BE49-F238E27FC236}">
                <a16:creationId xmlns:a16="http://schemas.microsoft.com/office/drawing/2014/main" id="{15C45B9F-A1F0-4FCF-98A5-63CC5A5032E6}"/>
              </a:ext>
            </a:extLst>
          </p:cNvPr>
          <p:cNvSpPr/>
          <p:nvPr/>
        </p:nvSpPr>
        <p:spPr>
          <a:xfrm rot="10800000">
            <a:off x="2180093" y="4666962"/>
            <a:ext cx="981523" cy="138843"/>
          </a:xfrm>
          <a:prstGeom prst="flowChartExtract">
            <a:avLst/>
          </a:prstGeom>
          <a:solidFill>
            <a:schemeClr val="bg1">
              <a:lumMod val="65000"/>
            </a:schemeClr>
          </a:solidFill>
          <a:ln>
            <a:noFill/>
          </a:ln>
        </p:spPr>
        <p:style>
          <a:lnRef idx="1">
            <a:schemeClr val="dk1"/>
          </a:lnRef>
          <a:fillRef idx="2">
            <a:schemeClr val="dk1"/>
          </a:fillRef>
          <a:effectRef idx="1">
            <a:schemeClr val="dk1"/>
          </a:effectRef>
          <a:fontRef idx="minor">
            <a:schemeClr val="dk1"/>
          </a:fontRef>
        </p:style>
        <p:txBody>
          <a:bodyPr wrap="square" rtlCol="0" anchor="ctr">
            <a:noAutofit/>
          </a:bodyP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四角形: 角を丸くする 8">
            <a:extLst>
              <a:ext uri="{FF2B5EF4-FFF2-40B4-BE49-F238E27FC236}">
                <a16:creationId xmlns:a16="http://schemas.microsoft.com/office/drawing/2014/main" id="{D29AA430-CBA4-41DD-AFF5-B5F1747B45FB}"/>
              </a:ext>
            </a:extLst>
          </p:cNvPr>
          <p:cNvSpPr/>
          <p:nvPr/>
        </p:nvSpPr>
        <p:spPr>
          <a:xfrm>
            <a:off x="4839949" y="3072062"/>
            <a:ext cx="1713600" cy="1494000"/>
          </a:xfrm>
          <a:prstGeom prst="roundRect">
            <a:avLst>
              <a:gd name="adj" fmla="val 9467"/>
            </a:avLst>
          </a:prstGeom>
          <a:solidFill>
            <a:schemeClr val="accent2">
              <a:lumMod val="40000"/>
              <a:lumOff val="60000"/>
            </a:schemeClr>
          </a:solidFill>
          <a:ln w="28575">
            <a:solidFill>
              <a:srgbClr val="FF6600"/>
            </a:solidFill>
          </a:ln>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発表時間の目安</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人：</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分</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四角形: 角を丸くする 8">
            <a:extLst>
              <a:ext uri="{FF2B5EF4-FFF2-40B4-BE49-F238E27FC236}">
                <a16:creationId xmlns:a16="http://schemas.microsoft.com/office/drawing/2014/main" id="{D29AA430-CBA4-41DD-AFF5-B5F1747B45FB}"/>
              </a:ext>
            </a:extLst>
          </p:cNvPr>
          <p:cNvSpPr/>
          <p:nvPr/>
        </p:nvSpPr>
        <p:spPr>
          <a:xfrm>
            <a:off x="4839949" y="4874459"/>
            <a:ext cx="1713600" cy="1166400"/>
          </a:xfrm>
          <a:prstGeom prst="roundRect">
            <a:avLst>
              <a:gd name="adj" fmla="val 9467"/>
            </a:avLst>
          </a:prstGeom>
          <a:solidFill>
            <a:schemeClr val="accent2">
              <a:lumMod val="40000"/>
              <a:lumOff val="60000"/>
            </a:schemeClr>
          </a:solidFill>
          <a:ln w="28575">
            <a:solidFill>
              <a:srgbClr val="FF6600"/>
            </a:solidFill>
          </a:ln>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発表時間の目安</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人：</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分</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1933576" y="2494166"/>
            <a:ext cx="3216648" cy="338554"/>
          </a:xfrm>
          <a:prstGeom prst="rect">
            <a:avLst/>
          </a:prstGeom>
          <a:solidFill>
            <a:srgbClr val="FF6600"/>
          </a:solidFill>
        </p:spPr>
        <p:txBody>
          <a:bodyPr wrap="square" rtlCol="0">
            <a:spAutoFit/>
          </a:bodyPr>
          <a:lstStyle/>
          <a:p>
            <a:pPr algn="ctr"/>
            <a:r>
              <a:rPr kumimoji="1" lang="en-US" altLang="ja-JP" sz="1600" b="1" dirty="0">
                <a:solidFill>
                  <a:schemeClr val="bg1"/>
                </a:solidFill>
                <a:latin typeface="Meiryo UI" panose="020B0604030504040204" pitchFamily="50" charset="-128"/>
                <a:ea typeface="Meiryo UI" panose="020B0604030504040204" pitchFamily="50" charset="-128"/>
              </a:rPr>
              <a:t>1</a:t>
            </a:r>
            <a:r>
              <a:rPr kumimoji="1" lang="ja-JP" altLang="en-US" sz="1600" b="1" dirty="0">
                <a:solidFill>
                  <a:schemeClr val="bg1"/>
                </a:solidFill>
                <a:latin typeface="Meiryo UI" panose="020B0604030504040204" pitchFamily="50" charset="-128"/>
                <a:ea typeface="Meiryo UI" panose="020B0604030504040204" pitchFamily="50" charset="-128"/>
              </a:rPr>
              <a:t>人あたりの持ち時間：</a:t>
            </a:r>
            <a:r>
              <a:rPr kumimoji="1" lang="en-US" altLang="ja-JP" sz="1600" b="1" dirty="0">
                <a:solidFill>
                  <a:schemeClr val="bg1"/>
                </a:solidFill>
                <a:latin typeface="Meiryo UI" panose="020B0604030504040204" pitchFamily="50" charset="-128"/>
                <a:ea typeface="Meiryo UI" panose="020B0604030504040204" pitchFamily="50" charset="-128"/>
              </a:rPr>
              <a:t>15</a:t>
            </a:r>
            <a:r>
              <a:rPr kumimoji="1" lang="ja-JP" altLang="en-US" sz="1600" b="1" dirty="0">
                <a:solidFill>
                  <a:schemeClr val="bg1"/>
                </a:solidFill>
                <a:latin typeface="Meiryo UI" panose="020B0604030504040204" pitchFamily="50" charset="-128"/>
                <a:ea typeface="Meiryo UI" panose="020B0604030504040204" pitchFamily="50" charset="-128"/>
              </a:rPr>
              <a:t>～</a:t>
            </a:r>
            <a:r>
              <a:rPr kumimoji="1" lang="en-US" altLang="ja-JP" sz="1600" b="1" dirty="0">
                <a:solidFill>
                  <a:schemeClr val="bg1"/>
                </a:solidFill>
                <a:latin typeface="Meiryo UI" panose="020B0604030504040204" pitchFamily="50" charset="-128"/>
                <a:ea typeface="Meiryo UI" panose="020B0604030504040204" pitchFamily="50" charset="-128"/>
              </a:rPr>
              <a:t>23</a:t>
            </a:r>
            <a:r>
              <a:rPr kumimoji="1" lang="ja-JP" altLang="en-US" sz="1600" b="1" dirty="0">
                <a:solidFill>
                  <a:schemeClr val="bg1"/>
                </a:solidFill>
                <a:latin typeface="Meiryo UI" panose="020B0604030504040204" pitchFamily="50" charset="-128"/>
                <a:ea typeface="Meiryo UI" panose="020B0604030504040204" pitchFamily="50" charset="-128"/>
              </a:rPr>
              <a:t>分</a:t>
            </a:r>
          </a:p>
        </p:txBody>
      </p:sp>
      <p:sp>
        <p:nvSpPr>
          <p:cNvPr id="40" name="テキスト ボックス 39">
            <a:extLst>
              <a:ext uri="{FF2B5EF4-FFF2-40B4-BE49-F238E27FC236}">
                <a16:creationId xmlns:a16="http://schemas.microsoft.com/office/drawing/2014/main" id="{93B2993B-FB10-4D0C-A092-F55E983CE95C}"/>
              </a:ext>
            </a:extLst>
          </p:cNvPr>
          <p:cNvSpPr txBox="1"/>
          <p:nvPr/>
        </p:nvSpPr>
        <p:spPr>
          <a:xfrm>
            <a:off x="5168152" y="2549116"/>
            <a:ext cx="4299420" cy="307777"/>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繰り返し（</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グループの人数によって調整してください）</a:t>
            </a:r>
          </a:p>
        </p:txBody>
      </p:sp>
      <p:grpSp>
        <p:nvGrpSpPr>
          <p:cNvPr id="41" name="グループ化 40"/>
          <p:cNvGrpSpPr/>
          <p:nvPr/>
        </p:nvGrpSpPr>
        <p:grpSpPr>
          <a:xfrm>
            <a:off x="6861867" y="3147233"/>
            <a:ext cx="2752781" cy="2894920"/>
            <a:chOff x="6948240" y="2770717"/>
            <a:chExt cx="2752781" cy="2894920"/>
          </a:xfrm>
        </p:grpSpPr>
        <p:sp>
          <p:nvSpPr>
            <p:cNvPr id="42" name="四角形: 角を丸くする 8">
              <a:extLst>
                <a:ext uri="{FF2B5EF4-FFF2-40B4-BE49-F238E27FC236}">
                  <a16:creationId xmlns:a16="http://schemas.microsoft.com/office/drawing/2014/main" id="{D29AA430-CBA4-41DD-AFF5-B5F1747B45FB}"/>
                </a:ext>
              </a:extLst>
            </p:cNvPr>
            <p:cNvSpPr/>
            <p:nvPr/>
          </p:nvSpPr>
          <p:spPr>
            <a:xfrm>
              <a:off x="6948240" y="4004894"/>
              <a:ext cx="2752781" cy="1660743"/>
            </a:xfrm>
            <a:prstGeom prst="roundRect">
              <a:avLst>
                <a:gd name="adj" fmla="val 9467"/>
              </a:avLst>
            </a:prstGeom>
            <a:noFill/>
            <a:ln w="19050">
              <a:solidFill>
                <a:srgbClr val="004831"/>
              </a:solidFill>
              <a:prstDash val="sysDot"/>
            </a:ln>
          </p:spPr>
          <p:style>
            <a:lnRef idx="2">
              <a:schemeClr val="accent2"/>
            </a:lnRef>
            <a:fillRef idx="1">
              <a:schemeClr val="lt1"/>
            </a:fillRef>
            <a:effectRef idx="0">
              <a:schemeClr val="accent2"/>
            </a:effectRef>
            <a:fontRef idx="minor">
              <a:schemeClr val="dk1"/>
            </a:fontRef>
          </p:style>
          <p:txBody>
            <a:bodyPr wrap="square" rtlCol="0" anchor="ctr">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時間配分の目安</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発表人数</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buFont typeface="Arial" panose="020B0604020202020204" pitchFamily="34" charset="0"/>
                <a:buChar char="•"/>
              </a:pP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人の場合：</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人あたり合計</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分</a:t>
              </a:r>
              <a:b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（共有</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分、助言</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分）</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buFont typeface="Arial" panose="020B0604020202020204" pitchFamily="34" charset="0"/>
                <a:buChar char="•"/>
              </a:pP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人の場合：</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 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人あたり合計</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分</a:t>
              </a:r>
              <a:b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（共有</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分、助言</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分）</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buFont typeface="Arial" panose="020B0604020202020204" pitchFamily="34" charset="0"/>
                <a:buChar char="•"/>
              </a:pP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人の場合：</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 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人あたり合計</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分</a:t>
              </a:r>
              <a:b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（共有</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分、助言</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分）</a:t>
              </a:r>
            </a:p>
          </p:txBody>
        </p:sp>
        <p:pic>
          <p:nvPicPr>
            <p:cNvPr id="43" name="図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2752" y="2770717"/>
              <a:ext cx="1663756" cy="1066949"/>
            </a:xfrm>
            <a:prstGeom prst="rect">
              <a:avLst/>
            </a:prstGeom>
          </p:spPr>
        </p:pic>
      </p:grpSp>
      <p:sp>
        <p:nvSpPr>
          <p:cNvPr id="44" name="四角形: 角を丸くする 8">
            <a:extLst>
              <a:ext uri="{FF2B5EF4-FFF2-40B4-BE49-F238E27FC236}">
                <a16:creationId xmlns:a16="http://schemas.microsoft.com/office/drawing/2014/main" id="{D29AA430-CBA4-41DD-AFF5-B5F1747B45FB}"/>
              </a:ext>
            </a:extLst>
          </p:cNvPr>
          <p:cNvSpPr/>
          <p:nvPr/>
        </p:nvSpPr>
        <p:spPr>
          <a:xfrm>
            <a:off x="691456" y="3072062"/>
            <a:ext cx="3958796" cy="1493558"/>
          </a:xfrm>
          <a:prstGeom prst="roundRect">
            <a:avLst>
              <a:gd name="adj" fmla="val 12958"/>
            </a:avLst>
          </a:prstGeom>
          <a:solidFill>
            <a:schemeClr val="bg1"/>
          </a:solidFill>
          <a:ln w="28575">
            <a:solidFill>
              <a:srgbClr val="FF6600"/>
            </a:solidFill>
          </a:ln>
        </p:spPr>
        <p:style>
          <a:lnRef idx="1">
            <a:schemeClr val="accent4"/>
          </a:lnRef>
          <a:fillRef idx="2">
            <a:schemeClr val="accent4"/>
          </a:fillRef>
          <a:effectRef idx="1">
            <a:schemeClr val="accent4"/>
          </a:effectRef>
          <a:fontRef idx="minor">
            <a:schemeClr val="dk1"/>
          </a:fontRef>
        </p:style>
        <p:txBody>
          <a:bodyPr rtlCol="0" anchor="ct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実践結果の共有</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実践した支援内容の項目番号</a:t>
            </a:r>
          </a:p>
          <a:p>
            <a:pPr marL="177800" indent="-17780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実践結果の発表</a:t>
            </a:r>
          </a:p>
          <a:p>
            <a:pPr marL="446088" lvl="1" indent="-177800">
              <a:buFont typeface="Arial" panose="020B0604020202020204" pitchFamily="34" charset="0"/>
              <a:buChar char="•"/>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取り組んで良かったこと</a:t>
            </a:r>
          </a:p>
          <a:p>
            <a:pPr marL="446088" lvl="1" indent="-177800">
              <a:buFont typeface="Arial" panose="020B0604020202020204" pitchFamily="34" charset="0"/>
              <a:buChar char="•"/>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取り組む過程で悩んだこと、難しかったこと</a:t>
            </a:r>
          </a:p>
        </p:txBody>
      </p:sp>
      <p:sp>
        <p:nvSpPr>
          <p:cNvPr id="45" name="四角形: 角を丸くする 10">
            <a:extLst>
              <a:ext uri="{FF2B5EF4-FFF2-40B4-BE49-F238E27FC236}">
                <a16:creationId xmlns:a16="http://schemas.microsoft.com/office/drawing/2014/main" id="{C115CD7C-D430-4270-B858-623E2CAC2514}"/>
              </a:ext>
            </a:extLst>
          </p:cNvPr>
          <p:cNvSpPr/>
          <p:nvPr/>
        </p:nvSpPr>
        <p:spPr>
          <a:xfrm>
            <a:off x="691456" y="4875310"/>
            <a:ext cx="3958796" cy="1165549"/>
          </a:xfrm>
          <a:prstGeom prst="roundRect">
            <a:avLst>
              <a:gd name="adj" fmla="val 13579"/>
            </a:avLst>
          </a:prstGeom>
          <a:solidFill>
            <a:schemeClr val="bg1"/>
          </a:solidFill>
          <a:ln w="28575">
            <a:solidFill>
              <a:srgbClr val="FF6600"/>
            </a:solidFill>
          </a:ln>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実践方法の助言</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具体的な支援内容の助言</a:t>
            </a:r>
          </a:p>
        </p:txBody>
      </p:sp>
    </p:spTree>
    <p:extLst>
      <p:ext uri="{BB962C8B-B14F-4D97-AF65-F5344CB8AC3E}">
        <p14:creationId xmlns:p14="http://schemas.microsoft.com/office/powerpoint/2010/main" val="338910828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グラフィカル ユーザー インターフェイス, テキスト, アプリケーション, メール&#10;&#10;自動的に生成された説明">
            <a:extLst>
              <a:ext uri="{FF2B5EF4-FFF2-40B4-BE49-F238E27FC236}">
                <a16:creationId xmlns:a16="http://schemas.microsoft.com/office/drawing/2014/main" id="{17AF0D97-0786-48CF-84CE-5D58EDC01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8665" y="2033329"/>
            <a:ext cx="3591001" cy="4573673"/>
          </a:xfrm>
          <a:prstGeom prst="rect">
            <a:avLst/>
          </a:prstGeom>
          <a:ln>
            <a:solidFill>
              <a:schemeClr val="bg1">
                <a:lumMod val="85000"/>
              </a:schemeClr>
            </a:solidFill>
          </a:ln>
        </p:spPr>
      </p:pic>
      <p:sp>
        <p:nvSpPr>
          <p:cNvPr id="2" name="タイトル 1"/>
          <p:cNvSpPr>
            <a:spLocks noGrp="1"/>
          </p:cNvSpPr>
          <p:nvPr>
            <p:ph type="title"/>
          </p:nvPr>
        </p:nvSpPr>
        <p:spPr/>
        <p:txBody>
          <a:bodyPr/>
          <a:lstStyle/>
          <a:p>
            <a:r>
              <a:rPr lang="ja-JP" altLang="en-US" dirty="0"/>
              <a:t>現場実践の振り返り①グループワーク</a:t>
            </a:r>
            <a:endParaRPr kumimoji="1" lang="ja-JP" altLang="en-US" dirty="0"/>
          </a:p>
        </p:txBody>
      </p:sp>
      <p:sp>
        <p:nvSpPr>
          <p:cNvPr id="3" name="コンテンツ プレースホルダー 2"/>
          <p:cNvSpPr>
            <a:spLocks noGrp="1"/>
          </p:cNvSpPr>
          <p:nvPr>
            <p:ph idx="1"/>
          </p:nvPr>
        </p:nvSpPr>
        <p:spPr>
          <a:xfrm>
            <a:off x="285749" y="895739"/>
            <a:ext cx="9344025" cy="1400939"/>
          </a:xfrm>
        </p:spPr>
        <p:txBody>
          <a:bodyPr/>
          <a:lstStyle/>
          <a:p>
            <a:r>
              <a:rPr lang="ja-JP" altLang="en-US" dirty="0"/>
              <a:t>個人の発表では、 「現場実践②振り返りシート」 に沿って、実践での取り組みを共有しましょう。</a:t>
            </a:r>
            <a:endParaRPr lang="en-US" altLang="ja-JP" dirty="0"/>
          </a:p>
          <a:p>
            <a:r>
              <a:rPr lang="ja-JP" altLang="en-US" dirty="0"/>
              <a:t>発表の最後に、</a:t>
            </a:r>
            <a:r>
              <a:rPr lang="ja-JP" altLang="en-US" b="1" u="sng" dirty="0"/>
              <a:t>次回の現場実践に向けた取り組みの宣言</a:t>
            </a:r>
            <a:r>
              <a:rPr lang="ja-JP" altLang="en-US" dirty="0"/>
              <a:t>をしてください。</a:t>
            </a:r>
            <a:endParaRPr kumimoji="1" lang="ja-JP" altLang="en-US" dirty="0"/>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91</a:t>
            </a:fld>
            <a:endParaRPr kumimoji="1" lang="ja-JP" altLang="en-US" dirty="0"/>
          </a:p>
        </p:txBody>
      </p:sp>
      <p:sp>
        <p:nvSpPr>
          <p:cNvPr id="5" name="テキスト プレースホルダー 4"/>
          <p:cNvSpPr>
            <a:spLocks noGrp="1"/>
          </p:cNvSpPr>
          <p:nvPr>
            <p:ph type="body" sz="quarter" idx="14"/>
          </p:nvPr>
        </p:nvSpPr>
        <p:spPr/>
        <p:txBody>
          <a:bodyPr/>
          <a:lstStyle/>
          <a:p>
            <a:r>
              <a:rPr kumimoji="1" lang="ja-JP" altLang="en-US" dirty="0"/>
              <a:t>グループワーク</a:t>
            </a:r>
          </a:p>
        </p:txBody>
      </p:sp>
      <p:graphicFrame>
        <p:nvGraphicFramePr>
          <p:cNvPr id="7" name="表 6"/>
          <p:cNvGraphicFramePr>
            <a:graphicFrameLocks noGrp="1"/>
          </p:cNvGraphicFramePr>
          <p:nvPr>
            <p:extLst>
              <p:ext uri="{D42A27DB-BD31-4B8C-83A1-F6EECF244321}">
                <p14:modId xmlns:p14="http://schemas.microsoft.com/office/powerpoint/2010/main" val="2975314773"/>
              </p:ext>
            </p:extLst>
          </p:nvPr>
        </p:nvGraphicFramePr>
        <p:xfrm>
          <a:off x="621281" y="6189697"/>
          <a:ext cx="8625336" cy="335280"/>
        </p:xfrm>
        <a:graphic>
          <a:graphicData uri="http://schemas.openxmlformats.org/drawingml/2006/table">
            <a:tbl>
              <a:tblPr firstRow="1" bandRow="1">
                <a:tableStyleId>{5C22544A-7EE6-4342-B048-85BDC9FD1C3A}</a:tableStyleId>
              </a:tblPr>
              <a:tblGrid>
                <a:gridCol w="833886">
                  <a:extLst>
                    <a:ext uri="{9D8B030D-6E8A-4147-A177-3AD203B41FA5}">
                      <a16:colId xmlns:a16="http://schemas.microsoft.com/office/drawing/2014/main" val="1690842151"/>
                    </a:ext>
                  </a:extLst>
                </a:gridCol>
                <a:gridCol w="7791450">
                  <a:extLst>
                    <a:ext uri="{9D8B030D-6E8A-4147-A177-3AD203B41FA5}">
                      <a16:colId xmlns:a16="http://schemas.microsoft.com/office/drawing/2014/main" val="2220558533"/>
                    </a:ext>
                  </a:extLst>
                </a:gridCol>
              </a:tblGrid>
              <a:tr h="216000">
                <a:tc>
                  <a:txBody>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参照</a:t>
                      </a:r>
                    </a:p>
                  </a:txBody>
                  <a:tcPr anchor="ctr">
                    <a:lnL w="12700" cap="flat" cmpd="sng" algn="ctr">
                      <a:solidFill>
                        <a:srgbClr val="0075BF"/>
                      </a:solidFill>
                      <a:prstDash val="solid"/>
                      <a:round/>
                      <a:headEnd type="none" w="med" len="med"/>
                      <a:tailEnd type="none" w="med" len="med"/>
                    </a:lnL>
                    <a:lnR w="12700" cap="flat" cmpd="sng" algn="ctr">
                      <a:solidFill>
                        <a:srgbClr val="0075BF"/>
                      </a:solidFill>
                      <a:prstDash val="solid"/>
                      <a:round/>
                      <a:headEnd type="none" w="med" len="med"/>
                      <a:tailEnd type="none" w="med" len="med"/>
                    </a:lnR>
                    <a:lnT w="12700" cap="flat" cmpd="sng" algn="ctr">
                      <a:solidFill>
                        <a:srgbClr val="0075BF"/>
                      </a:solidFill>
                      <a:prstDash val="solid"/>
                      <a:round/>
                      <a:headEnd type="none" w="med" len="med"/>
                      <a:tailEnd type="none" w="med" len="med"/>
                    </a:lnT>
                    <a:lnB w="12700" cap="flat" cmpd="sng" algn="ctr">
                      <a:solidFill>
                        <a:srgbClr val="0075BF"/>
                      </a:solidFill>
                      <a:prstDash val="solid"/>
                      <a:round/>
                      <a:headEnd type="none" w="med" len="med"/>
                      <a:tailEnd type="none" w="med" len="med"/>
                    </a:lnB>
                    <a:lnTlToBr w="12700" cmpd="sng">
                      <a:noFill/>
                      <a:prstDash val="solid"/>
                    </a:lnTlToBr>
                    <a:lnBlToTr w="12700" cmpd="sng">
                      <a:noFill/>
                      <a:prstDash val="solid"/>
                    </a:lnBlToTr>
                    <a:solidFill>
                      <a:srgbClr val="0075BF"/>
                    </a:solidFill>
                  </a:tcPr>
                </a:tc>
                <a:tc>
                  <a:txBody>
                    <a:bodyPr/>
                    <a:lstStyle/>
                    <a:p>
                      <a:pPr marL="0" indent="0">
                        <a:buFont typeface="Arial" panose="020B0604020202020204" pitchFamily="34" charset="0"/>
                        <a:buNone/>
                      </a:pPr>
                      <a:r>
                        <a:rPr kumimoji="1" lang="ja-JP" altLang="en-US" sz="1600" b="0" dirty="0">
                          <a:solidFill>
                            <a:schemeClr val="tx1"/>
                          </a:solidFill>
                          <a:latin typeface="Meiryo UI" panose="020B0604030504040204" pitchFamily="50" charset="-128"/>
                          <a:ea typeface="Meiryo UI" panose="020B0604030504040204" pitchFamily="50" charset="-128"/>
                        </a:rPr>
                        <a:t>項目番号については次のページを参照してください。</a:t>
                      </a:r>
                    </a:p>
                  </a:txBody>
                  <a:tcPr anchor="ctr">
                    <a:lnL w="12700" cap="flat" cmpd="sng" algn="ctr">
                      <a:solidFill>
                        <a:srgbClr val="0075BF"/>
                      </a:solidFill>
                      <a:prstDash val="solid"/>
                      <a:round/>
                      <a:headEnd type="none" w="med" len="med"/>
                      <a:tailEnd type="none" w="med" len="med"/>
                    </a:lnL>
                    <a:lnR w="12700" cap="flat" cmpd="sng" algn="ctr">
                      <a:solidFill>
                        <a:srgbClr val="0075BF"/>
                      </a:solidFill>
                      <a:prstDash val="sysDash"/>
                      <a:round/>
                      <a:headEnd type="none" w="med" len="med"/>
                      <a:tailEnd type="none" w="med" len="med"/>
                    </a:lnR>
                    <a:lnT w="12700" cap="flat" cmpd="sng" algn="ctr">
                      <a:solidFill>
                        <a:srgbClr val="0075BF"/>
                      </a:solidFill>
                      <a:prstDash val="sysDash"/>
                      <a:round/>
                      <a:headEnd type="none" w="med" len="med"/>
                      <a:tailEnd type="none" w="med" len="med"/>
                    </a:lnT>
                    <a:lnB w="12700" cap="flat" cmpd="sng" algn="ctr">
                      <a:solidFill>
                        <a:srgbClr val="0075BF"/>
                      </a:solidFill>
                      <a:prstDash val="sysDash"/>
                      <a:round/>
                      <a:headEnd type="none" w="med" len="med"/>
                      <a:tailEnd type="none" w="med" len="med"/>
                    </a:lnB>
                    <a:solidFill>
                      <a:schemeClr val="bg1"/>
                    </a:solidFill>
                  </a:tcPr>
                </a:tc>
                <a:extLst>
                  <a:ext uri="{0D108BD9-81ED-4DB2-BD59-A6C34878D82A}">
                    <a16:rowId xmlns:a16="http://schemas.microsoft.com/office/drawing/2014/main" val="2773607323"/>
                  </a:ext>
                </a:extLst>
              </a:tr>
            </a:tbl>
          </a:graphicData>
        </a:graphic>
      </p:graphicFrame>
      <p:sp>
        <p:nvSpPr>
          <p:cNvPr id="11" name="吹き出し: 線 18">
            <a:extLst>
              <a:ext uri="{FF2B5EF4-FFF2-40B4-BE49-F238E27FC236}">
                <a16:creationId xmlns:a16="http://schemas.microsoft.com/office/drawing/2014/main" id="{6B3873AE-B693-4179-B0F6-271CA63855C6}"/>
              </a:ext>
            </a:extLst>
          </p:cNvPr>
          <p:cNvSpPr/>
          <p:nvPr/>
        </p:nvSpPr>
        <p:spPr>
          <a:xfrm>
            <a:off x="1388665" y="3103824"/>
            <a:ext cx="3786234" cy="3003848"/>
          </a:xfrm>
          <a:prstGeom prst="borderCallout1">
            <a:avLst>
              <a:gd name="adj1" fmla="val 23338"/>
              <a:gd name="adj2" fmla="val 99604"/>
              <a:gd name="adj3" fmla="val 23415"/>
              <a:gd name="adj4" fmla="val 108034"/>
            </a:avLst>
          </a:prstGeom>
          <a:noFill/>
          <a:ln w="28575">
            <a:solidFill>
              <a:srgbClr val="F04A5A"/>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t"/>
          <a:lstStyle/>
          <a:p>
            <a:pPr>
              <a:spcAft>
                <a:spcPts val="300"/>
              </a:spcAft>
            </a:pPr>
            <a:endParaRPr lang="en-US" altLang="ja-JP"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12" name="四角形: 角を丸くする 21">
            <a:extLst>
              <a:ext uri="{FF2B5EF4-FFF2-40B4-BE49-F238E27FC236}">
                <a16:creationId xmlns:a16="http://schemas.microsoft.com/office/drawing/2014/main" id="{F1031D4A-19E6-453B-BBCC-E5945D1EA5A6}"/>
              </a:ext>
            </a:extLst>
          </p:cNvPr>
          <p:cNvSpPr/>
          <p:nvPr/>
        </p:nvSpPr>
        <p:spPr>
          <a:xfrm>
            <a:off x="5496654" y="3244261"/>
            <a:ext cx="3134875" cy="1075905"/>
          </a:xfrm>
          <a:prstGeom prst="roundRect">
            <a:avLst>
              <a:gd name="adj" fmla="val 11053"/>
            </a:avLst>
          </a:prstGeom>
          <a:solidFill>
            <a:schemeClr val="bg1"/>
          </a:solidFill>
          <a:ln w="9525">
            <a:noFill/>
          </a:ln>
          <a:effectLst/>
        </p:spPr>
        <p:style>
          <a:lnRef idx="1">
            <a:schemeClr val="accent4"/>
          </a:lnRef>
          <a:fillRef idx="2">
            <a:schemeClr val="accent4"/>
          </a:fillRef>
          <a:effectRef idx="1">
            <a:schemeClr val="accent4"/>
          </a:effectRef>
          <a:fontRef idx="minor">
            <a:schemeClr val="dk1"/>
          </a:fontRef>
        </p:style>
        <p:txBody>
          <a:bodyPr lIns="36000" tIns="36000" rIns="36000" bIns="36000" rtlCol="0" anchor="t"/>
          <a:lstStyle/>
          <a:p>
            <a:pPr>
              <a:spcAft>
                <a:spcPts val="300"/>
              </a:spcAft>
            </a:pPr>
            <a:r>
              <a:rPr lang="ja-JP" altLang="en-US" sz="1800" b="1" dirty="0">
                <a:solidFill>
                  <a:srgbClr val="F04A5A"/>
                </a:solidFill>
                <a:latin typeface="Meiryo UI" panose="020B0604030504040204" pitchFamily="50" charset="-128"/>
                <a:ea typeface="Meiryo UI" panose="020B0604030504040204" pitchFamily="50" charset="-128"/>
                <a:cs typeface="メイリオ" panose="020B0604030504040204" pitchFamily="50" charset="-128"/>
              </a:rPr>
              <a:t>＜発表する方＞</a:t>
            </a:r>
            <a:endParaRPr lang="en-US" altLang="ja-JP" sz="1800" b="1" dirty="0">
              <a:solidFill>
                <a:srgbClr val="F04A5A"/>
              </a:solidFill>
              <a:latin typeface="Meiryo UI" panose="020B0604030504040204" pitchFamily="50" charset="-128"/>
              <a:ea typeface="Meiryo UI" panose="020B0604030504040204" pitchFamily="50" charset="-128"/>
              <a:cs typeface="メイリオ" panose="020B0604030504040204" pitchFamily="50" charset="-128"/>
            </a:endParaRPr>
          </a:p>
          <a:p>
            <a:pPr>
              <a:spcAft>
                <a:spcPts val="300"/>
              </a:spcAft>
            </a:pPr>
            <a:r>
              <a:rPr lang="ja-JP" altLang="en-US" sz="1600" dirty="0">
                <a:solidFill>
                  <a:srgbClr val="F04A5A"/>
                </a:solidFill>
                <a:latin typeface="Meiryo UI" panose="020B0604030504040204" pitchFamily="50" charset="-128"/>
                <a:ea typeface="Meiryo UI" panose="020B0604030504040204" pitchFamily="50" charset="-128"/>
                <a:cs typeface="メイリオ" panose="020B0604030504040204" pitchFamily="50" charset="-128"/>
              </a:rPr>
              <a:t>支援内容の項目番号ごとに</a:t>
            </a:r>
            <a:endParaRPr lang="en-US" altLang="ja-JP" sz="1600" dirty="0">
              <a:solidFill>
                <a:srgbClr val="F04A5A"/>
              </a:solidFill>
              <a:latin typeface="Meiryo UI" panose="020B0604030504040204" pitchFamily="50" charset="-128"/>
              <a:ea typeface="Meiryo UI" panose="020B0604030504040204" pitchFamily="50" charset="-128"/>
              <a:cs typeface="メイリオ" panose="020B0604030504040204" pitchFamily="50" charset="-128"/>
            </a:endParaRPr>
          </a:p>
          <a:p>
            <a:pPr>
              <a:spcAft>
                <a:spcPts val="300"/>
              </a:spcAft>
            </a:pPr>
            <a:r>
              <a:rPr lang="ja-JP" altLang="en-US" sz="1600" dirty="0">
                <a:solidFill>
                  <a:srgbClr val="F04A5A"/>
                </a:solidFill>
                <a:latin typeface="Meiryo UI" panose="020B0604030504040204" pitchFamily="50" charset="-128"/>
                <a:ea typeface="Meiryo UI" panose="020B0604030504040204" pitchFamily="50" charset="-128"/>
                <a:cs typeface="メイリオ" panose="020B0604030504040204" pitchFamily="50" charset="-128"/>
              </a:rPr>
              <a:t>取り組み内容を発表しましょう。</a:t>
            </a:r>
            <a:endParaRPr lang="en-US" altLang="ja-JP" sz="1600" dirty="0">
              <a:solidFill>
                <a:srgbClr val="F04A5A"/>
              </a:solidFill>
              <a:latin typeface="Meiryo UI" panose="020B0604030504040204" pitchFamily="50" charset="-128"/>
              <a:ea typeface="Meiryo UI" panose="020B0604030504040204" pitchFamily="50" charset="-128"/>
              <a:cs typeface="メイリオ" panose="020B0604030504040204" pitchFamily="50" charset="-128"/>
            </a:endParaRPr>
          </a:p>
          <a:p>
            <a:pPr>
              <a:spcAft>
                <a:spcPts val="300"/>
              </a:spcAft>
            </a:pPr>
            <a:r>
              <a:rPr lang="ja-JP" altLang="en-US" sz="1600" dirty="0">
                <a:solidFill>
                  <a:srgbClr val="F04A5A"/>
                </a:solidFill>
                <a:latin typeface="Meiryo UI" panose="020B0604030504040204" pitchFamily="50" charset="-128"/>
                <a:ea typeface="Meiryo UI" panose="020B0604030504040204" pitchFamily="50" charset="-128"/>
                <a:cs typeface="メイリオ" panose="020B0604030504040204" pitchFamily="50" charset="-128"/>
              </a:rPr>
              <a:t>最後に「相談・共有したいこと」を</a:t>
            </a:r>
            <a:endParaRPr lang="en-US" altLang="ja-JP" sz="1600" dirty="0">
              <a:solidFill>
                <a:srgbClr val="F04A5A"/>
              </a:solidFill>
              <a:latin typeface="Meiryo UI" panose="020B0604030504040204" pitchFamily="50" charset="-128"/>
              <a:ea typeface="Meiryo UI" panose="020B0604030504040204" pitchFamily="50" charset="-128"/>
              <a:cs typeface="メイリオ" panose="020B0604030504040204" pitchFamily="50" charset="-128"/>
            </a:endParaRPr>
          </a:p>
          <a:p>
            <a:pPr>
              <a:spcAft>
                <a:spcPts val="300"/>
              </a:spcAft>
            </a:pPr>
            <a:r>
              <a:rPr lang="ja-JP" altLang="en-US" sz="1600" dirty="0">
                <a:solidFill>
                  <a:srgbClr val="F04A5A"/>
                </a:solidFill>
                <a:latin typeface="Meiryo UI" panose="020B0604030504040204" pitchFamily="50" charset="-128"/>
                <a:ea typeface="Meiryo UI" panose="020B0604030504040204" pitchFamily="50" charset="-128"/>
                <a:cs typeface="メイリオ" panose="020B0604030504040204" pitchFamily="50" charset="-128"/>
              </a:rPr>
              <a:t>発表します。</a:t>
            </a:r>
            <a:endParaRPr lang="en-US" altLang="ja-JP" sz="1400" dirty="0">
              <a:solidFill>
                <a:srgbClr val="F04A5A"/>
              </a:solidFill>
              <a:latin typeface="Meiryo UI" panose="020B0604030504040204" pitchFamily="50" charset="-128"/>
              <a:ea typeface="Meiryo UI" panose="020B0604030504040204" pitchFamily="50" charset="-128"/>
              <a:cs typeface="メイリオ" panose="020B0604030504040204" pitchFamily="50" charset="-128"/>
            </a:endParaRPr>
          </a:p>
          <a:p>
            <a:pPr>
              <a:spcAft>
                <a:spcPts val="300"/>
              </a:spcAft>
            </a:pPr>
            <a:r>
              <a:rPr lang="ja-JP" altLang="en-US" sz="1600" dirty="0">
                <a:solidFill>
                  <a:srgbClr val="C00000"/>
                </a:solidFill>
                <a:latin typeface="Meiryo UI" panose="020B0604030504040204" pitchFamily="50" charset="-128"/>
                <a:ea typeface="Meiryo UI" panose="020B0604030504040204" pitchFamily="50" charset="-128"/>
                <a:cs typeface="メイリオ" panose="020B0604030504040204" pitchFamily="50" charset="-128"/>
              </a:rPr>
              <a:t>の項目番号を用いることを心がけましょう。</a:t>
            </a:r>
            <a:endParaRPr lang="en-US" altLang="ja-JP" sz="1400" dirty="0">
              <a:solidFill>
                <a:srgbClr val="C00000"/>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5" name="四角形: 角を丸くする 21">
            <a:extLst>
              <a:ext uri="{FF2B5EF4-FFF2-40B4-BE49-F238E27FC236}">
                <a16:creationId xmlns:a16="http://schemas.microsoft.com/office/drawing/2014/main" id="{E342A98E-1E8B-4A8B-A209-6ECF6AB8C3C4}"/>
              </a:ext>
            </a:extLst>
          </p:cNvPr>
          <p:cNvSpPr/>
          <p:nvPr/>
        </p:nvSpPr>
        <p:spPr>
          <a:xfrm>
            <a:off x="5575993" y="4746541"/>
            <a:ext cx="3591001" cy="1302121"/>
          </a:xfrm>
          <a:prstGeom prst="roundRect">
            <a:avLst>
              <a:gd name="adj" fmla="val 11053"/>
            </a:avLst>
          </a:prstGeom>
          <a:solidFill>
            <a:schemeClr val="bg1"/>
          </a:solidFill>
          <a:ln w="9525">
            <a:noFill/>
          </a:ln>
          <a:effectLst/>
        </p:spPr>
        <p:style>
          <a:lnRef idx="1">
            <a:schemeClr val="accent4"/>
          </a:lnRef>
          <a:fillRef idx="2">
            <a:schemeClr val="accent4"/>
          </a:fillRef>
          <a:effectRef idx="1">
            <a:schemeClr val="accent4"/>
          </a:effectRef>
          <a:fontRef idx="minor">
            <a:schemeClr val="dk1"/>
          </a:fontRef>
        </p:style>
        <p:txBody>
          <a:bodyPr lIns="36000" tIns="36000" rIns="36000" bIns="36000" rtlCol="0" anchor="t"/>
          <a:lstStyle/>
          <a:p>
            <a:pPr>
              <a:spcAft>
                <a:spcPts val="300"/>
              </a:spcAft>
            </a:pPr>
            <a:r>
              <a:rPr lang="ja-JP" altLang="en-US" sz="1800" b="1"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＜他の参加者＞</a:t>
            </a:r>
            <a:endParaRPr lang="en-US" altLang="ja-JP" sz="1800" b="1" dirty="0">
              <a:solidFill>
                <a:srgbClr val="0070C0"/>
              </a:solidFill>
              <a:latin typeface="Meiryo UI" panose="020B0604030504040204" pitchFamily="50" charset="-128"/>
              <a:ea typeface="Meiryo UI" panose="020B0604030504040204" pitchFamily="50" charset="-128"/>
              <a:cs typeface="メイリオ" panose="020B0604030504040204" pitchFamily="50" charset="-128"/>
            </a:endParaRPr>
          </a:p>
          <a:p>
            <a:pPr>
              <a:spcAft>
                <a:spcPts val="300"/>
              </a:spcAft>
            </a:pPr>
            <a:r>
              <a:rPr lang="ja-JP" altLang="en-US" sz="1600"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発表者の「相談・共有したいこと」について、</a:t>
            </a:r>
            <a:r>
              <a:rPr lang="ja-JP" altLang="en-US" sz="1600" b="1" u="sng"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コメントや助言</a:t>
            </a:r>
            <a:r>
              <a:rPr lang="ja-JP" altLang="en-US" sz="1600"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をお願いします。</a:t>
            </a:r>
            <a:endParaRPr lang="en-US" altLang="ja-JP" sz="1200" dirty="0">
              <a:solidFill>
                <a:srgbClr val="0070C0"/>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6" name="吹き出し: 線 18">
            <a:extLst>
              <a:ext uri="{FF2B5EF4-FFF2-40B4-BE49-F238E27FC236}">
                <a16:creationId xmlns:a16="http://schemas.microsoft.com/office/drawing/2014/main" id="{3C430EFE-84FF-4DDF-B490-77AB102BD052}"/>
              </a:ext>
            </a:extLst>
          </p:cNvPr>
          <p:cNvSpPr/>
          <p:nvPr/>
        </p:nvSpPr>
        <p:spPr>
          <a:xfrm>
            <a:off x="1463039" y="5525675"/>
            <a:ext cx="3591001" cy="522987"/>
          </a:xfrm>
          <a:prstGeom prst="borderCallout1">
            <a:avLst>
              <a:gd name="adj1" fmla="val 23338"/>
              <a:gd name="adj2" fmla="val 99604"/>
              <a:gd name="adj3" fmla="val -12688"/>
              <a:gd name="adj4" fmla="val 112055"/>
            </a:avLst>
          </a:prstGeom>
          <a:noFill/>
          <a:ln w="28575">
            <a:solidFill>
              <a:srgbClr val="0070C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t"/>
          <a:lstStyle/>
          <a:p>
            <a:pPr>
              <a:spcAft>
                <a:spcPts val="300"/>
              </a:spcAft>
            </a:pPr>
            <a:endParaRPr lang="en-US" altLang="ja-JP" b="1" dirty="0">
              <a:latin typeface="Meiryo UI" panose="020B0604030504040204" pitchFamily="50" charset="-128"/>
              <a:ea typeface="Meiryo UI"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43938668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現場実践の振り返り①グループワーク</a:t>
            </a:r>
            <a:endParaRPr kumimoji="1" lang="ja-JP" altLang="en-US" dirty="0"/>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92</a:t>
            </a:fld>
            <a:endParaRPr kumimoji="1" lang="ja-JP" altLang="en-US" dirty="0"/>
          </a:p>
        </p:txBody>
      </p:sp>
      <p:sp>
        <p:nvSpPr>
          <p:cNvPr id="5" name="テキスト プレースホルダー 4"/>
          <p:cNvSpPr>
            <a:spLocks noGrp="1"/>
          </p:cNvSpPr>
          <p:nvPr>
            <p:ph type="body" sz="quarter" idx="14"/>
          </p:nvPr>
        </p:nvSpPr>
        <p:spPr/>
        <p:txBody>
          <a:bodyPr/>
          <a:lstStyle/>
          <a:p>
            <a:r>
              <a:rPr lang="en-US" altLang="ja-JP" dirty="0"/>
              <a:t>【</a:t>
            </a:r>
            <a:r>
              <a:rPr lang="ja-JP" altLang="en-US" dirty="0"/>
              <a:t>参考</a:t>
            </a:r>
            <a:r>
              <a:rPr lang="en-US" altLang="ja-JP" dirty="0"/>
              <a:t>】</a:t>
            </a:r>
            <a:r>
              <a:rPr lang="ja-JP" altLang="en-US" dirty="0"/>
              <a:t>　支援内容の項目番号</a:t>
            </a:r>
            <a:endParaRPr kumimoji="1" lang="ja-JP" altLang="en-US" dirty="0"/>
          </a:p>
        </p:txBody>
      </p:sp>
      <p:pic>
        <p:nvPicPr>
          <p:cNvPr id="6" name="図 5">
            <a:extLst>
              <a:ext uri="{FF2B5EF4-FFF2-40B4-BE49-F238E27FC236}">
                <a16:creationId xmlns:a16="http://schemas.microsoft.com/office/drawing/2014/main" id="{059ECFB7-6D62-4702-9C65-423FFB2796F0}"/>
              </a:ext>
            </a:extLst>
          </p:cNvPr>
          <p:cNvPicPr>
            <a:picLocks noChangeAspect="1"/>
          </p:cNvPicPr>
          <p:nvPr/>
        </p:nvPicPr>
        <p:blipFill>
          <a:blip r:embed="rId2"/>
          <a:stretch>
            <a:fillRect/>
          </a:stretch>
        </p:blipFill>
        <p:spPr>
          <a:xfrm>
            <a:off x="640296" y="599666"/>
            <a:ext cx="8625408" cy="5734254"/>
          </a:xfrm>
          <a:prstGeom prst="rect">
            <a:avLst/>
          </a:prstGeom>
          <a:ln w="19050">
            <a:solidFill>
              <a:schemeClr val="bg1">
                <a:lumMod val="75000"/>
              </a:schemeClr>
            </a:solidFill>
          </a:ln>
        </p:spPr>
      </p:pic>
      <p:sp>
        <p:nvSpPr>
          <p:cNvPr id="7" name="楕円 6">
            <a:extLst>
              <a:ext uri="{FF2B5EF4-FFF2-40B4-BE49-F238E27FC236}">
                <a16:creationId xmlns:a16="http://schemas.microsoft.com/office/drawing/2014/main" id="{BD054247-6004-4EC5-865B-9051814E6205}"/>
              </a:ext>
            </a:extLst>
          </p:cNvPr>
          <p:cNvSpPr/>
          <p:nvPr/>
        </p:nvSpPr>
        <p:spPr bwMode="auto">
          <a:xfrm>
            <a:off x="3054727" y="1080370"/>
            <a:ext cx="1080120" cy="506489"/>
          </a:xfrm>
          <a:prstGeom prst="ellipse">
            <a:avLst/>
          </a:prstGeom>
          <a:noFill/>
          <a:ln w="28575" cap="flat" cmpd="sng" algn="ctr">
            <a:solidFill>
              <a:srgbClr val="F04A5A"/>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dirty="0"/>
          </a:p>
        </p:txBody>
      </p:sp>
      <p:sp>
        <p:nvSpPr>
          <p:cNvPr id="8" name="楕円 7">
            <a:extLst>
              <a:ext uri="{FF2B5EF4-FFF2-40B4-BE49-F238E27FC236}">
                <a16:creationId xmlns:a16="http://schemas.microsoft.com/office/drawing/2014/main" id="{887F3135-3727-4D56-8F3D-58F5DFE3FB78}"/>
              </a:ext>
            </a:extLst>
          </p:cNvPr>
          <p:cNvSpPr/>
          <p:nvPr/>
        </p:nvSpPr>
        <p:spPr bwMode="auto">
          <a:xfrm>
            <a:off x="3054727" y="3927424"/>
            <a:ext cx="1080120" cy="395747"/>
          </a:xfrm>
          <a:prstGeom prst="ellipse">
            <a:avLst/>
          </a:prstGeom>
          <a:noFill/>
          <a:ln w="28575" cap="flat" cmpd="sng" algn="ctr">
            <a:solidFill>
              <a:srgbClr val="F04A5A"/>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p>
        </p:txBody>
      </p:sp>
      <p:sp>
        <p:nvSpPr>
          <p:cNvPr id="9" name="楕円 8">
            <a:extLst>
              <a:ext uri="{FF2B5EF4-FFF2-40B4-BE49-F238E27FC236}">
                <a16:creationId xmlns:a16="http://schemas.microsoft.com/office/drawing/2014/main" id="{558F3613-3576-4485-9ED6-99387C2A0865}"/>
              </a:ext>
            </a:extLst>
          </p:cNvPr>
          <p:cNvSpPr/>
          <p:nvPr/>
        </p:nvSpPr>
        <p:spPr bwMode="auto">
          <a:xfrm>
            <a:off x="3054727" y="5223268"/>
            <a:ext cx="1080120" cy="477987"/>
          </a:xfrm>
          <a:prstGeom prst="ellipse">
            <a:avLst/>
          </a:prstGeom>
          <a:noFill/>
          <a:ln w="28575" cap="flat" cmpd="sng" algn="ctr">
            <a:solidFill>
              <a:srgbClr val="F04A5A"/>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p>
        </p:txBody>
      </p:sp>
      <p:sp>
        <p:nvSpPr>
          <p:cNvPr id="10" name="テキスト ボックス 9">
            <a:extLst>
              <a:ext uri="{FF2B5EF4-FFF2-40B4-BE49-F238E27FC236}">
                <a16:creationId xmlns:a16="http://schemas.microsoft.com/office/drawing/2014/main" id="{700A1054-DD0E-486B-AF20-9728632BE8F0}"/>
              </a:ext>
            </a:extLst>
          </p:cNvPr>
          <p:cNvSpPr txBox="1"/>
          <p:nvPr/>
        </p:nvSpPr>
        <p:spPr>
          <a:xfrm>
            <a:off x="1504187" y="3173800"/>
            <a:ext cx="1492718" cy="430887"/>
          </a:xfrm>
          <a:prstGeom prst="rect">
            <a:avLst/>
          </a:prstGeom>
          <a:noFill/>
        </p:spPr>
        <p:txBody>
          <a:bodyPr wrap="square" rtlCol="0">
            <a:spAutoFit/>
          </a:bodyPr>
          <a:lstStyle/>
          <a:p>
            <a:r>
              <a:rPr kumimoji="1" lang="ja-JP" altLang="en-US" sz="1100" b="1" dirty="0">
                <a:solidFill>
                  <a:srgbClr val="F04A5A"/>
                </a:solidFill>
                <a:latin typeface="Meiryo UI" panose="020B0604030504040204" pitchFamily="50" charset="-128"/>
                <a:ea typeface="Meiryo UI" panose="020B0604030504040204" pitchFamily="50" charset="-128"/>
                <a:cs typeface="Meiryo UI" panose="020B0604030504040204" pitchFamily="50" charset="-128"/>
              </a:rPr>
              <a:t>想定される支援内容の</a:t>
            </a:r>
            <a:endParaRPr kumimoji="1" lang="en-US" altLang="ja-JP" sz="1100" b="1" dirty="0">
              <a:solidFill>
                <a:srgbClr val="F04A5A"/>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1" dirty="0">
                <a:solidFill>
                  <a:srgbClr val="F04A5A"/>
                </a:solidFill>
                <a:latin typeface="Meiryo UI" panose="020B0604030504040204" pitchFamily="50" charset="-128"/>
                <a:ea typeface="Meiryo UI" panose="020B0604030504040204" pitchFamily="50" charset="-128"/>
                <a:cs typeface="Meiryo UI" panose="020B0604030504040204" pitchFamily="50" charset="-128"/>
              </a:rPr>
              <a:t>項目番号</a:t>
            </a:r>
          </a:p>
        </p:txBody>
      </p:sp>
      <p:cxnSp>
        <p:nvCxnSpPr>
          <p:cNvPr id="11" name="直線コネクタ 10">
            <a:extLst>
              <a:ext uri="{FF2B5EF4-FFF2-40B4-BE49-F238E27FC236}">
                <a16:creationId xmlns:a16="http://schemas.microsoft.com/office/drawing/2014/main" id="{9A173693-4E5E-4DC6-8212-1B5BFDEFED52}"/>
              </a:ext>
            </a:extLst>
          </p:cNvPr>
          <p:cNvCxnSpPr>
            <a:stCxn id="7" idx="3"/>
          </p:cNvCxnSpPr>
          <p:nvPr/>
        </p:nvCxnSpPr>
        <p:spPr bwMode="auto">
          <a:xfrm flipH="1">
            <a:off x="2325756" y="1512685"/>
            <a:ext cx="887151" cy="1643339"/>
          </a:xfrm>
          <a:prstGeom prst="line">
            <a:avLst/>
          </a:prstGeom>
          <a:ln>
            <a:solidFill>
              <a:srgbClr val="F04A5A"/>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12" name="直線コネクタ 11">
            <a:extLst>
              <a:ext uri="{FF2B5EF4-FFF2-40B4-BE49-F238E27FC236}">
                <a16:creationId xmlns:a16="http://schemas.microsoft.com/office/drawing/2014/main" id="{4832C4F3-FD6D-40DD-85D4-55D9ACCD6683}"/>
              </a:ext>
            </a:extLst>
          </p:cNvPr>
          <p:cNvCxnSpPr>
            <a:cxnSpLocks/>
          </p:cNvCxnSpPr>
          <p:nvPr/>
        </p:nvCxnSpPr>
        <p:spPr bwMode="auto">
          <a:xfrm flipH="1" flipV="1">
            <a:off x="2445026" y="3604687"/>
            <a:ext cx="609871" cy="539561"/>
          </a:xfrm>
          <a:prstGeom prst="line">
            <a:avLst/>
          </a:prstGeom>
          <a:ln>
            <a:solidFill>
              <a:srgbClr val="F04A5A"/>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13" name="直線コネクタ 12">
            <a:extLst>
              <a:ext uri="{FF2B5EF4-FFF2-40B4-BE49-F238E27FC236}">
                <a16:creationId xmlns:a16="http://schemas.microsoft.com/office/drawing/2014/main" id="{7C7EFB06-5413-44B2-A2B0-7FE21798E827}"/>
              </a:ext>
            </a:extLst>
          </p:cNvPr>
          <p:cNvCxnSpPr>
            <a:cxnSpLocks/>
          </p:cNvCxnSpPr>
          <p:nvPr/>
        </p:nvCxnSpPr>
        <p:spPr bwMode="auto">
          <a:xfrm flipH="1" flipV="1">
            <a:off x="2309990" y="3589944"/>
            <a:ext cx="744737" cy="1855795"/>
          </a:xfrm>
          <a:prstGeom prst="line">
            <a:avLst/>
          </a:prstGeom>
          <a:ln>
            <a:solidFill>
              <a:srgbClr val="F04A5A"/>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43898674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現場実践の振り返り①グループワーク</a:t>
            </a:r>
            <a:endParaRPr kumimoji="1" lang="ja-JP" altLang="en-US" dirty="0"/>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93</a:t>
            </a:fld>
            <a:endParaRPr kumimoji="1" lang="ja-JP" altLang="en-US" dirty="0"/>
          </a:p>
        </p:txBody>
      </p:sp>
      <p:sp>
        <p:nvSpPr>
          <p:cNvPr id="5" name="テキスト プレースホルダー 4"/>
          <p:cNvSpPr>
            <a:spLocks noGrp="1"/>
          </p:cNvSpPr>
          <p:nvPr>
            <p:ph type="body" sz="quarter" idx="14"/>
          </p:nvPr>
        </p:nvSpPr>
        <p:spPr/>
        <p:txBody>
          <a:bodyPr/>
          <a:lstStyle/>
          <a:p>
            <a:r>
              <a:rPr lang="ja-JP" altLang="en-US" dirty="0"/>
              <a:t>グループワークでのコメントのイメージ</a:t>
            </a:r>
            <a:endParaRPr kumimoji="1" lang="ja-JP" altLang="en-US" dirty="0"/>
          </a:p>
        </p:txBody>
      </p:sp>
      <p:graphicFrame>
        <p:nvGraphicFramePr>
          <p:cNvPr id="8" name="図表 7"/>
          <p:cNvGraphicFramePr/>
          <p:nvPr/>
        </p:nvGraphicFramePr>
        <p:xfrm>
          <a:off x="285747" y="999147"/>
          <a:ext cx="9009081" cy="46557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図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21928" y="2987522"/>
            <a:ext cx="1074417" cy="1302529"/>
          </a:xfrm>
          <a:prstGeom prst="rect">
            <a:avLst/>
          </a:prstGeom>
        </p:spPr>
      </p:pic>
    </p:spTree>
    <p:extLst>
      <p:ext uri="{BB962C8B-B14F-4D97-AF65-F5344CB8AC3E}">
        <p14:creationId xmlns:p14="http://schemas.microsoft.com/office/powerpoint/2010/main" val="140648896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現場実践の振り返り</a:t>
            </a:r>
            <a:br>
              <a:rPr lang="ja-JP" altLang="en-US" dirty="0"/>
            </a:br>
            <a:r>
              <a:rPr lang="ja-JP" altLang="en-US" dirty="0"/>
              <a:t>②全体共有</a:t>
            </a:r>
            <a:endParaRPr kumimoji="1" lang="ja-JP" altLang="en-US" dirty="0"/>
          </a:p>
        </p:txBody>
      </p:sp>
    </p:spTree>
    <p:extLst>
      <p:ext uri="{BB962C8B-B14F-4D97-AF65-F5344CB8AC3E}">
        <p14:creationId xmlns:p14="http://schemas.microsoft.com/office/powerpoint/2010/main" val="348857319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現場実践の振り返り②全体共有</a:t>
            </a:r>
            <a:endParaRPr kumimoji="1" lang="ja-JP" altLang="en-US" dirty="0"/>
          </a:p>
        </p:txBody>
      </p:sp>
      <p:sp>
        <p:nvSpPr>
          <p:cNvPr id="3" name="コンテンツ プレースホルダー 2"/>
          <p:cNvSpPr>
            <a:spLocks noGrp="1"/>
          </p:cNvSpPr>
          <p:nvPr>
            <p:ph idx="1"/>
          </p:nvPr>
        </p:nvSpPr>
        <p:spPr/>
        <p:txBody>
          <a:bodyPr/>
          <a:lstStyle/>
          <a:p>
            <a:r>
              <a:rPr lang="ja-JP" altLang="en-US" dirty="0"/>
              <a:t>以下の</a:t>
            </a:r>
            <a:r>
              <a:rPr lang="en-US" altLang="ja-JP" dirty="0"/>
              <a:t>2</a:t>
            </a:r>
            <a:r>
              <a:rPr lang="ja-JP" altLang="en-US" dirty="0" err="1"/>
              <a:t>つを</a:t>
            </a:r>
            <a:r>
              <a:rPr lang="ja-JP" altLang="en-US" dirty="0"/>
              <a:t>実施しましょう</a:t>
            </a:r>
            <a:endParaRPr kumimoji="1" lang="ja-JP" altLang="en-US" dirty="0"/>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95</a:t>
            </a:fld>
            <a:endParaRPr kumimoji="1" lang="ja-JP" altLang="en-US" dirty="0"/>
          </a:p>
        </p:txBody>
      </p:sp>
      <p:sp>
        <p:nvSpPr>
          <p:cNvPr id="5" name="テキスト プレースホルダー 4"/>
          <p:cNvSpPr>
            <a:spLocks noGrp="1"/>
          </p:cNvSpPr>
          <p:nvPr>
            <p:ph type="body" sz="quarter" idx="14"/>
          </p:nvPr>
        </p:nvSpPr>
        <p:spPr/>
        <p:txBody>
          <a:bodyPr/>
          <a:lstStyle/>
          <a:p>
            <a:r>
              <a:rPr kumimoji="1" lang="ja-JP" altLang="en-US" dirty="0"/>
              <a:t>全体共有</a:t>
            </a:r>
          </a:p>
        </p:txBody>
      </p:sp>
      <p:grpSp>
        <p:nvGrpSpPr>
          <p:cNvPr id="8" name="グループ化 7"/>
          <p:cNvGrpSpPr/>
          <p:nvPr/>
        </p:nvGrpSpPr>
        <p:grpSpPr>
          <a:xfrm>
            <a:off x="7829774" y="904876"/>
            <a:ext cx="1800000" cy="922020"/>
            <a:chOff x="7981953" y="904876"/>
            <a:chExt cx="1800000" cy="922020"/>
          </a:xfrm>
        </p:grpSpPr>
        <p:sp>
          <p:nvSpPr>
            <p:cNvPr id="11" name="正方形/長方形 10"/>
            <p:cNvSpPr/>
            <p:nvPr/>
          </p:nvSpPr>
          <p:spPr>
            <a:xfrm>
              <a:off x="7981953" y="904876"/>
              <a:ext cx="1800000" cy="922020"/>
            </a:xfrm>
            <a:prstGeom prst="rect">
              <a:avLst/>
            </a:prstGeom>
            <a:solidFill>
              <a:srgbClr val="008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b="1" dirty="0">
                  <a:solidFill>
                    <a:schemeClr val="bg1"/>
                  </a:solidFill>
                  <a:latin typeface="Meiryo UI" panose="020B0604030504040204" pitchFamily="50" charset="-128"/>
                  <a:ea typeface="Meiryo UI" panose="020B0604030504040204" pitchFamily="50" charset="-128"/>
                </a:rPr>
                <a:t>全体共有</a:t>
              </a:r>
              <a:endParaRPr kumimoji="1" lang="en-US" altLang="ja-JP" b="1" dirty="0">
                <a:solidFill>
                  <a:schemeClr val="bg1"/>
                </a:solidFill>
                <a:latin typeface="Meiryo UI" panose="020B0604030504040204" pitchFamily="50" charset="-128"/>
                <a:ea typeface="Meiryo UI" panose="020B0604030504040204" pitchFamily="50" charset="-128"/>
              </a:endParaRPr>
            </a:p>
          </p:txBody>
        </p:sp>
        <p:pic>
          <p:nvPicPr>
            <p:cNvPr id="12" name="Picture 4" descr="「時計　イラスト」の画像検索結果">
              <a:extLst>
                <a:ext uri="{FF2B5EF4-FFF2-40B4-BE49-F238E27FC236}">
                  <a16:creationId xmlns:a16="http://schemas.microsoft.com/office/drawing/2014/main" id="{83E163BA-EA23-4ACF-A424-6E545BC8AC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329408" y="1342736"/>
              <a:ext cx="402078" cy="360000"/>
            </a:xfrm>
            <a:prstGeom prst="rect">
              <a:avLst/>
            </a:prstGeom>
            <a:effectLst/>
          </p:spPr>
          <p:style>
            <a:lnRef idx="0">
              <a:schemeClr val="accent2"/>
            </a:lnRef>
            <a:fillRef idx="3">
              <a:schemeClr val="accent2"/>
            </a:fillRef>
            <a:effectRef idx="3">
              <a:schemeClr val="accent2"/>
            </a:effectRef>
            <a:fontRef idx="minor">
              <a:schemeClr val="lt1"/>
            </a:fontRef>
          </p:style>
        </p:pic>
        <p:sp>
          <p:nvSpPr>
            <p:cNvPr id="13" name="正方形/長方形 12"/>
            <p:cNvSpPr/>
            <p:nvPr/>
          </p:nvSpPr>
          <p:spPr>
            <a:xfrm>
              <a:off x="8817342" y="1342736"/>
              <a:ext cx="655402" cy="360000"/>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分</a:t>
              </a:r>
              <a:endParaRPr kumimoji="1" lang="en-US" altLang="ja-JP" sz="1400" dirty="0">
                <a:latin typeface="Meiryo UI" panose="020B0604030504040204" pitchFamily="50" charset="-128"/>
                <a:ea typeface="Meiryo UI" panose="020B0604030504040204" pitchFamily="50" charset="-128"/>
              </a:endParaRPr>
            </a:p>
          </p:txBody>
        </p:sp>
      </p:grpSp>
      <p:grpSp>
        <p:nvGrpSpPr>
          <p:cNvPr id="17" name="グループ化 16"/>
          <p:cNvGrpSpPr/>
          <p:nvPr/>
        </p:nvGrpSpPr>
        <p:grpSpPr>
          <a:xfrm>
            <a:off x="506940" y="1384563"/>
            <a:ext cx="7013625" cy="2044437"/>
            <a:chOff x="537967" y="1785391"/>
            <a:chExt cx="7013625" cy="2044437"/>
          </a:xfrm>
        </p:grpSpPr>
        <p:sp>
          <p:nvSpPr>
            <p:cNvPr id="18" name="四角形: 角を丸くする 14">
              <a:extLst>
                <a:ext uri="{FF2B5EF4-FFF2-40B4-BE49-F238E27FC236}">
                  <a16:creationId xmlns:a16="http://schemas.microsoft.com/office/drawing/2014/main" id="{FA8E9DAD-B3EA-4B39-8D54-7FB552A5299B}"/>
                </a:ext>
              </a:extLst>
            </p:cNvPr>
            <p:cNvSpPr/>
            <p:nvPr/>
          </p:nvSpPr>
          <p:spPr>
            <a:xfrm>
              <a:off x="537967" y="1785391"/>
              <a:ext cx="7013625" cy="2044437"/>
            </a:xfrm>
            <a:prstGeom prst="roundRect">
              <a:avLst>
                <a:gd name="adj" fmla="val 4575"/>
              </a:avLst>
            </a:prstGeom>
            <a:solidFill>
              <a:schemeClr val="accent2">
                <a:lumMod val="20000"/>
                <a:lumOff val="80000"/>
              </a:schemeClr>
            </a:solidFill>
            <a:ln>
              <a:noFill/>
              <a:prstDash val="dash"/>
            </a:ln>
          </p:spPr>
          <p:txBody>
            <a:bodyPr wrap="square" rtlCol="0" anchor="ctr">
              <a:noAutofit/>
            </a:bodyP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8">
              <a:extLst>
                <a:ext uri="{FF2B5EF4-FFF2-40B4-BE49-F238E27FC236}">
                  <a16:creationId xmlns:a16="http://schemas.microsoft.com/office/drawing/2014/main" id="{9649DE3E-3BD4-4B20-997E-BDD474AA9188}"/>
                </a:ext>
              </a:extLst>
            </p:cNvPr>
            <p:cNvSpPr txBox="1"/>
            <p:nvPr/>
          </p:nvSpPr>
          <p:spPr>
            <a:xfrm>
              <a:off x="767069" y="2030473"/>
              <a:ext cx="6555421" cy="1554272"/>
            </a:xfrm>
            <a:prstGeom prst="rect">
              <a:avLst/>
            </a:prstGeom>
            <a:solidFill>
              <a:schemeClr val="bg1"/>
            </a:solidFill>
            <a:ln w="28575">
              <a:solidFill>
                <a:srgbClr val="FF6600"/>
              </a:solidFill>
            </a:ln>
          </p:spPr>
          <p:txBody>
            <a:bodyPr wrap="square" rtlCol="0">
              <a:spAutoFit/>
            </a:bodyPr>
            <a:lstStyle>
              <a:defPPr>
                <a:defRPr lang="ja-JP"/>
              </a:defPPr>
              <a:lvl1pPr algn="l" rtl="0" fontAlgn="base">
                <a:spcBef>
                  <a:spcPct val="0"/>
                </a:spcBef>
                <a:spcAft>
                  <a:spcPct val="0"/>
                </a:spcAft>
                <a:defRPr kumimoji="1" sz="1400" kern="1200">
                  <a:solidFill>
                    <a:schemeClr val="tx1"/>
                  </a:solidFill>
                  <a:latin typeface="Arial" charset="0"/>
                  <a:ea typeface="HGPｺﾞｼｯｸM" pitchFamily="50" charset="-128"/>
                  <a:cs typeface="+mn-cs"/>
                </a:defRPr>
              </a:lvl1pPr>
              <a:lvl2pPr marL="457200" algn="l" rtl="0" fontAlgn="base">
                <a:spcBef>
                  <a:spcPct val="0"/>
                </a:spcBef>
                <a:spcAft>
                  <a:spcPct val="0"/>
                </a:spcAft>
                <a:defRPr kumimoji="1" sz="1400" kern="1200">
                  <a:solidFill>
                    <a:schemeClr val="tx1"/>
                  </a:solidFill>
                  <a:latin typeface="Arial" charset="0"/>
                  <a:ea typeface="HGPｺﾞｼｯｸM" pitchFamily="50" charset="-128"/>
                  <a:cs typeface="+mn-cs"/>
                </a:defRPr>
              </a:lvl2pPr>
              <a:lvl3pPr marL="914400" algn="l" rtl="0" fontAlgn="base">
                <a:spcBef>
                  <a:spcPct val="0"/>
                </a:spcBef>
                <a:spcAft>
                  <a:spcPct val="0"/>
                </a:spcAft>
                <a:defRPr kumimoji="1" sz="1400" kern="1200">
                  <a:solidFill>
                    <a:schemeClr val="tx1"/>
                  </a:solidFill>
                  <a:latin typeface="Arial" charset="0"/>
                  <a:ea typeface="HGPｺﾞｼｯｸM" pitchFamily="50" charset="-128"/>
                  <a:cs typeface="+mn-cs"/>
                </a:defRPr>
              </a:lvl3pPr>
              <a:lvl4pPr marL="1371600" algn="l" rtl="0" fontAlgn="base">
                <a:spcBef>
                  <a:spcPct val="0"/>
                </a:spcBef>
                <a:spcAft>
                  <a:spcPct val="0"/>
                </a:spcAft>
                <a:defRPr kumimoji="1" sz="1400" kern="1200">
                  <a:solidFill>
                    <a:schemeClr val="tx1"/>
                  </a:solidFill>
                  <a:latin typeface="Arial" charset="0"/>
                  <a:ea typeface="HGPｺﾞｼｯｸM" pitchFamily="50" charset="-128"/>
                  <a:cs typeface="+mn-cs"/>
                </a:defRPr>
              </a:lvl4pPr>
              <a:lvl5pPr marL="1828800" algn="l" rtl="0" fontAlgn="base">
                <a:spcBef>
                  <a:spcPct val="0"/>
                </a:spcBef>
                <a:spcAft>
                  <a:spcPct val="0"/>
                </a:spcAft>
                <a:defRPr kumimoji="1" sz="1400" kern="1200">
                  <a:solidFill>
                    <a:schemeClr val="tx1"/>
                  </a:solidFill>
                  <a:latin typeface="Arial" charset="0"/>
                  <a:ea typeface="HGPｺﾞｼｯｸM" pitchFamily="50" charset="-128"/>
                  <a:cs typeface="+mn-cs"/>
                </a:defRPr>
              </a:lvl5pPr>
              <a:lvl6pPr marL="2286000" algn="l" defTabSz="914400" rtl="0" eaLnBrk="1" latinLnBrk="0" hangingPunct="1">
                <a:defRPr kumimoji="1" sz="1400" kern="1200">
                  <a:solidFill>
                    <a:schemeClr val="tx1"/>
                  </a:solidFill>
                  <a:latin typeface="Arial" charset="0"/>
                  <a:ea typeface="HGPｺﾞｼｯｸM" pitchFamily="50" charset="-128"/>
                  <a:cs typeface="+mn-cs"/>
                </a:defRPr>
              </a:lvl6pPr>
              <a:lvl7pPr marL="2743200" algn="l" defTabSz="914400" rtl="0" eaLnBrk="1" latinLnBrk="0" hangingPunct="1">
                <a:defRPr kumimoji="1" sz="1400" kern="1200">
                  <a:solidFill>
                    <a:schemeClr val="tx1"/>
                  </a:solidFill>
                  <a:latin typeface="Arial" charset="0"/>
                  <a:ea typeface="HGPｺﾞｼｯｸM" pitchFamily="50" charset="-128"/>
                  <a:cs typeface="+mn-cs"/>
                </a:defRPr>
              </a:lvl7pPr>
              <a:lvl8pPr marL="3200400" algn="l" defTabSz="914400" rtl="0" eaLnBrk="1" latinLnBrk="0" hangingPunct="1">
                <a:defRPr kumimoji="1" sz="1400" kern="1200">
                  <a:solidFill>
                    <a:schemeClr val="tx1"/>
                  </a:solidFill>
                  <a:latin typeface="Arial" charset="0"/>
                  <a:ea typeface="HGPｺﾞｼｯｸM" pitchFamily="50" charset="-128"/>
                  <a:cs typeface="+mn-cs"/>
                </a:defRPr>
              </a:lvl8pPr>
              <a:lvl9pPr marL="3657600" algn="l" defTabSz="914400" rtl="0" eaLnBrk="1" latinLnBrk="0" hangingPunct="1">
                <a:defRPr kumimoji="1" sz="1400" kern="1200">
                  <a:solidFill>
                    <a:schemeClr val="tx1"/>
                  </a:solidFill>
                  <a:latin typeface="Arial" charset="0"/>
                  <a:ea typeface="HGPｺﾞｼｯｸM" pitchFamily="50" charset="-128"/>
                  <a:cs typeface="+mn-cs"/>
                </a:defRPr>
              </a:lvl9pPr>
            </a:lstStyle>
            <a:p>
              <a:r>
                <a:rPr kumimoji="1" lang="ja-JP" altLang="en-US" sz="1800" b="1" dirty="0">
                  <a:latin typeface="Meiryo UI" panose="020B0604030504040204" pitchFamily="50" charset="-128"/>
                  <a:ea typeface="Meiryo UI" panose="020B0604030504040204" pitchFamily="50" charset="-128"/>
                  <a:cs typeface="Meiryo UI" panose="020B0604030504040204" pitchFamily="50" charset="-128"/>
                </a:rPr>
                <a:t>①</a:t>
              </a:r>
              <a:r>
                <a:rPr kumimoji="1" lang="ja-JP" altLang="en-US" sz="1800" b="1" u="sng" dirty="0">
                  <a:latin typeface="Meiryo UI" panose="020B0604030504040204" pitchFamily="50" charset="-128"/>
                  <a:ea typeface="Meiryo UI" panose="020B0604030504040204" pitchFamily="50" charset="-128"/>
                  <a:cs typeface="Meiryo UI" panose="020B0604030504040204" pitchFamily="50" charset="-128"/>
                </a:rPr>
                <a:t>グループワーク結果の共有</a:t>
              </a:r>
              <a:endParaRPr lang="en-US" altLang="ja-JP" sz="1800" b="1" u="sng"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いくつかのグループから、グループワークで話し合ったことを全体に共有しましょう。</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b="1" dirty="0">
                  <a:latin typeface="Meiryo UI" panose="020B0604030504040204" pitchFamily="50" charset="-128"/>
                  <a:ea typeface="Meiryo UI" panose="020B0604030504040204" pitchFamily="50" charset="-128"/>
                  <a:cs typeface="Meiryo UI" panose="020B0604030504040204" pitchFamily="50" charset="-128"/>
                </a:rPr>
                <a:t>②</a:t>
              </a:r>
              <a:r>
                <a:rPr kumimoji="1" lang="ja-JP" altLang="en-US" sz="1800" b="1" u="sng" dirty="0">
                  <a:latin typeface="Meiryo UI" panose="020B0604030504040204" pitchFamily="50" charset="-128"/>
                  <a:ea typeface="Meiryo UI" panose="020B0604030504040204" pitchFamily="50" charset="-128"/>
                  <a:cs typeface="Meiryo UI" panose="020B0604030504040204" pitchFamily="50" charset="-128"/>
                </a:rPr>
                <a:t>全体での質疑応答</a:t>
              </a:r>
              <a:endParaRPr lang="en-US" altLang="ja-JP" sz="1800" b="1" u="sng"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個人ワークやグループワークを通して疑問に思ったこと、気になることなどを質問しましょう</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20" name="図 1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59577" y="4495800"/>
            <a:ext cx="2319730" cy="1389857"/>
          </a:xfrm>
          <a:prstGeom prst="rect">
            <a:avLst/>
          </a:prstGeom>
        </p:spPr>
      </p:pic>
    </p:spTree>
    <p:extLst>
      <p:ext uri="{BB962C8B-B14F-4D97-AF65-F5344CB8AC3E}">
        <p14:creationId xmlns:p14="http://schemas.microsoft.com/office/powerpoint/2010/main" val="243757823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本日のまとめと今後の進め方</a:t>
            </a:r>
            <a:endParaRPr kumimoji="1" lang="ja-JP" altLang="en-US" dirty="0"/>
          </a:p>
        </p:txBody>
      </p:sp>
    </p:spTree>
    <p:extLst>
      <p:ext uri="{BB962C8B-B14F-4D97-AF65-F5344CB8AC3E}">
        <p14:creationId xmlns:p14="http://schemas.microsoft.com/office/powerpoint/2010/main" val="267334485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本日のまとめと今後の進め方</a:t>
            </a:r>
            <a:endParaRPr kumimoji="1" lang="ja-JP" altLang="en-US" dirty="0"/>
          </a:p>
        </p:txBody>
      </p:sp>
      <p:sp>
        <p:nvSpPr>
          <p:cNvPr id="3" name="コンテンツ プレースホルダー 2"/>
          <p:cNvSpPr>
            <a:spLocks noGrp="1"/>
          </p:cNvSpPr>
          <p:nvPr>
            <p:ph idx="1"/>
          </p:nvPr>
        </p:nvSpPr>
        <p:spPr>
          <a:xfrm>
            <a:off x="285749" y="923731"/>
            <a:ext cx="9344025" cy="822616"/>
          </a:xfrm>
        </p:spPr>
        <p:txBody>
          <a:bodyPr>
            <a:normAutofit/>
          </a:bodyPr>
          <a:lstStyle/>
          <a:p>
            <a:r>
              <a:rPr lang="ja-JP" altLang="en-US" dirty="0"/>
              <a:t>本日の研修を踏まえ、持参事例を掘り下げるための取り組み（モニタリング、追加情報収集、ケアプラン・支援内容の見直し等）を行います。</a:t>
            </a:r>
            <a:endParaRPr kumimoji="1" lang="ja-JP" altLang="en-US" dirty="0"/>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97</a:t>
            </a:fld>
            <a:endParaRPr kumimoji="1" lang="ja-JP" altLang="en-US" dirty="0"/>
          </a:p>
        </p:txBody>
      </p:sp>
      <p:sp>
        <p:nvSpPr>
          <p:cNvPr id="5" name="テキスト プレースホルダー 4"/>
          <p:cNvSpPr>
            <a:spLocks noGrp="1"/>
          </p:cNvSpPr>
          <p:nvPr>
            <p:ph type="body" sz="quarter" idx="14"/>
          </p:nvPr>
        </p:nvSpPr>
        <p:spPr/>
        <p:txBody>
          <a:bodyPr/>
          <a:lstStyle/>
          <a:p>
            <a:r>
              <a:rPr lang="ja-JP" altLang="en-US" dirty="0"/>
              <a:t>第４回研修に向けた現場実践</a:t>
            </a:r>
            <a:endParaRPr kumimoji="1" lang="ja-JP" altLang="en-US" dirty="0"/>
          </a:p>
        </p:txBody>
      </p:sp>
      <p:sp>
        <p:nvSpPr>
          <p:cNvPr id="74" name="正方形/長方形 73"/>
          <p:cNvSpPr/>
          <p:nvPr/>
        </p:nvSpPr>
        <p:spPr>
          <a:xfrm>
            <a:off x="9029700" y="0"/>
            <a:ext cx="880118" cy="342900"/>
          </a:xfrm>
          <a:prstGeom prst="rect">
            <a:avLst/>
          </a:prstGeom>
          <a:solidFill>
            <a:srgbClr val="F23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進め方</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sp>
        <p:nvSpPr>
          <p:cNvPr id="41" name="角丸四角形 36">
            <a:extLst>
              <a:ext uri="{FF2B5EF4-FFF2-40B4-BE49-F238E27FC236}">
                <a16:creationId xmlns:a16="http://schemas.microsoft.com/office/drawing/2014/main" id="{26294FC6-ED92-4B0F-926D-9D86886E6C14}"/>
              </a:ext>
            </a:extLst>
          </p:cNvPr>
          <p:cNvSpPr/>
          <p:nvPr/>
        </p:nvSpPr>
        <p:spPr>
          <a:xfrm>
            <a:off x="241869" y="1786071"/>
            <a:ext cx="1683526" cy="2221429"/>
          </a:xfrm>
          <a:prstGeom prst="roundRect">
            <a:avLst>
              <a:gd name="adj" fmla="val 5145"/>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C04582E4-13A1-4E1D-8886-6C6585DA0B32}"/>
              </a:ext>
            </a:extLst>
          </p:cNvPr>
          <p:cNvSpPr txBox="1"/>
          <p:nvPr/>
        </p:nvSpPr>
        <p:spPr>
          <a:xfrm>
            <a:off x="247383" y="2128138"/>
            <a:ext cx="400110" cy="1530394"/>
          </a:xfrm>
          <a:prstGeom prst="rect">
            <a:avLst/>
          </a:prstGeom>
          <a:noFill/>
        </p:spPr>
        <p:txBody>
          <a:bodyPr vert="eaVert" wrap="square" rtlCol="0">
            <a:spAutoFit/>
          </a:bodyPr>
          <a:lstStyle/>
          <a:p>
            <a:pPr algn="ct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手法の周知・共有</a:t>
            </a:r>
            <a:endParaRPr lang="en-US" altLang="ja-JP" sz="1400" b="1" dirty="0">
              <a:latin typeface="Meiryo UI" panose="020B0604030504040204" pitchFamily="50" charset="-128"/>
              <a:ea typeface="Meiryo UI" panose="020B0604030504040204" pitchFamily="50" charset="-128"/>
              <a:cs typeface="メイリオ" panose="020B0604030504040204" pitchFamily="50" charset="-128"/>
            </a:endParaRPr>
          </a:p>
        </p:txBody>
      </p:sp>
      <p:cxnSp>
        <p:nvCxnSpPr>
          <p:cNvPr id="43" name="直線コネクタ 42">
            <a:extLst>
              <a:ext uri="{FF2B5EF4-FFF2-40B4-BE49-F238E27FC236}">
                <a16:creationId xmlns:a16="http://schemas.microsoft.com/office/drawing/2014/main" id="{73B52C76-E57D-49B6-AB83-CB0888DB82F9}"/>
              </a:ext>
            </a:extLst>
          </p:cNvPr>
          <p:cNvCxnSpPr/>
          <p:nvPr/>
        </p:nvCxnSpPr>
        <p:spPr bwMode="auto">
          <a:xfrm>
            <a:off x="673835" y="2105109"/>
            <a:ext cx="0" cy="1576453"/>
          </a:xfrm>
          <a:prstGeom prst="line">
            <a:avLst/>
          </a:prstGeom>
          <a:solidFill>
            <a:schemeClr val="bg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テキスト ボックス 43">
            <a:extLst>
              <a:ext uri="{FF2B5EF4-FFF2-40B4-BE49-F238E27FC236}">
                <a16:creationId xmlns:a16="http://schemas.microsoft.com/office/drawing/2014/main" id="{53DDA8CD-37A6-4482-8FEA-9B102F23126E}"/>
              </a:ext>
            </a:extLst>
          </p:cNvPr>
          <p:cNvSpPr txBox="1"/>
          <p:nvPr/>
        </p:nvSpPr>
        <p:spPr>
          <a:xfrm>
            <a:off x="665167" y="2182610"/>
            <a:ext cx="1260228" cy="307777"/>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地域／事業所</a:t>
            </a:r>
            <a:endParaRPr lang="en-US" altLang="ja-JP" sz="14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45" name="四角形: 角を丸くする 27">
            <a:extLst>
              <a:ext uri="{FF2B5EF4-FFF2-40B4-BE49-F238E27FC236}">
                <a16:creationId xmlns:a16="http://schemas.microsoft.com/office/drawing/2014/main" id="{765987AD-39E5-4D41-881B-0780EC224DDC}"/>
              </a:ext>
            </a:extLst>
          </p:cNvPr>
          <p:cNvSpPr/>
          <p:nvPr/>
        </p:nvSpPr>
        <p:spPr>
          <a:xfrm>
            <a:off x="766623" y="2497995"/>
            <a:ext cx="1039732" cy="1127570"/>
          </a:xfrm>
          <a:prstGeom prst="roundRect">
            <a:avLst>
              <a:gd name="adj" fmla="val 11053"/>
            </a:avLst>
          </a:prstGeom>
          <a:solidFill>
            <a:schemeClr val="bg1"/>
          </a:solidFill>
          <a:ln w="9525">
            <a:solidFill>
              <a:srgbClr val="00B05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地域関係者への本手法の周知</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参加者募集</a:t>
            </a:r>
            <a:endParaRPr lang="en-US" altLang="ja-JP" sz="1200" dirty="0">
              <a:latin typeface="Meiryo UI" panose="020B0604030504040204" pitchFamily="50" charset="-128"/>
              <a:ea typeface="Meiryo UI" panose="020B0604030504040204" pitchFamily="50" charset="-128"/>
            </a:endParaRPr>
          </a:p>
        </p:txBody>
      </p:sp>
      <p:sp>
        <p:nvSpPr>
          <p:cNvPr id="46" name="角丸四角形 40">
            <a:extLst>
              <a:ext uri="{FF2B5EF4-FFF2-40B4-BE49-F238E27FC236}">
                <a16:creationId xmlns:a16="http://schemas.microsoft.com/office/drawing/2014/main" id="{75343B10-3159-415D-9A5B-C7C2E7425E8D}"/>
              </a:ext>
            </a:extLst>
          </p:cNvPr>
          <p:cNvSpPr/>
          <p:nvPr/>
        </p:nvSpPr>
        <p:spPr>
          <a:xfrm>
            <a:off x="241869" y="4025938"/>
            <a:ext cx="9535179" cy="2232000"/>
          </a:xfrm>
          <a:prstGeom prst="roundRect">
            <a:avLst>
              <a:gd name="adj" fmla="val 5998"/>
            </a:avLst>
          </a:prstGeom>
          <a:solidFill>
            <a:srgbClr val="FDD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角丸四角形 41">
            <a:extLst>
              <a:ext uri="{FF2B5EF4-FFF2-40B4-BE49-F238E27FC236}">
                <a16:creationId xmlns:a16="http://schemas.microsoft.com/office/drawing/2014/main" id="{5DB4A879-E400-4039-99F7-A9D6734517AA}"/>
              </a:ext>
            </a:extLst>
          </p:cNvPr>
          <p:cNvSpPr/>
          <p:nvPr/>
        </p:nvSpPr>
        <p:spPr>
          <a:xfrm>
            <a:off x="1951737" y="1775500"/>
            <a:ext cx="7825311" cy="2232000"/>
          </a:xfrm>
          <a:prstGeom prst="roundRect">
            <a:avLst>
              <a:gd name="adj" fmla="val 5145"/>
            </a:avLst>
          </a:prstGeom>
          <a:solidFill>
            <a:srgbClr val="BD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91A8D987-9823-48B2-859B-85B30CA1313B}"/>
              </a:ext>
            </a:extLst>
          </p:cNvPr>
          <p:cNvSpPr txBox="1"/>
          <p:nvPr/>
        </p:nvSpPr>
        <p:spPr>
          <a:xfrm>
            <a:off x="1953204" y="2076288"/>
            <a:ext cx="400110" cy="1630424"/>
          </a:xfrm>
          <a:prstGeom prst="rect">
            <a:avLst/>
          </a:prstGeom>
          <a:noFill/>
        </p:spPr>
        <p:txBody>
          <a:bodyPr vert="eaVert" wrap="square" rtlCol="0">
            <a:spAutoFit/>
          </a:bodyPr>
          <a:lstStyle/>
          <a:p>
            <a:pPr algn="ct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実践</a:t>
            </a:r>
            <a:endParaRPr lang="en-US" altLang="ja-JP" sz="14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49" name="テキスト ボックス 48">
            <a:extLst>
              <a:ext uri="{FF2B5EF4-FFF2-40B4-BE49-F238E27FC236}">
                <a16:creationId xmlns:a16="http://schemas.microsoft.com/office/drawing/2014/main" id="{745625F8-7194-427D-9AC0-64574C6F805F}"/>
              </a:ext>
            </a:extLst>
          </p:cNvPr>
          <p:cNvSpPr txBox="1"/>
          <p:nvPr/>
        </p:nvSpPr>
        <p:spPr>
          <a:xfrm>
            <a:off x="231995" y="4521508"/>
            <a:ext cx="430887" cy="1219405"/>
          </a:xfrm>
          <a:prstGeom prst="rect">
            <a:avLst/>
          </a:prstGeom>
          <a:noFill/>
        </p:spPr>
        <p:txBody>
          <a:bodyPr vert="eaVert" wrap="square" rtlCol="0">
            <a:spAutoFit/>
          </a:bodyPr>
          <a:lstStyle/>
          <a:p>
            <a:pPr algn="ctr"/>
            <a:r>
              <a:rPr lang="ja-JP" altLang="en-US" sz="1600" b="1" dirty="0">
                <a:latin typeface="Meiryo UI" panose="020B0604030504040204" pitchFamily="50" charset="-128"/>
                <a:ea typeface="Meiryo UI" panose="020B0604030504040204" pitchFamily="50" charset="-128"/>
                <a:cs typeface="メイリオ" panose="020B0604030504040204" pitchFamily="50" charset="-128"/>
              </a:rPr>
              <a:t>座学</a:t>
            </a:r>
            <a:endParaRPr lang="en-US" altLang="ja-JP" sz="16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50" name="四角形: 角を丸くする 7">
            <a:extLst>
              <a:ext uri="{FF2B5EF4-FFF2-40B4-BE49-F238E27FC236}">
                <a16:creationId xmlns:a16="http://schemas.microsoft.com/office/drawing/2014/main" id="{AEB4CB6A-ABF6-4D03-BE5F-9A2C06F618B8}"/>
              </a:ext>
            </a:extLst>
          </p:cNvPr>
          <p:cNvSpPr/>
          <p:nvPr/>
        </p:nvSpPr>
        <p:spPr>
          <a:xfrm>
            <a:off x="817688" y="4523890"/>
            <a:ext cx="921345" cy="999740"/>
          </a:xfrm>
          <a:prstGeom prst="roundRect">
            <a:avLst>
              <a:gd name="adj" fmla="val 11053"/>
            </a:avLst>
          </a:prstGeom>
          <a:solidFill>
            <a:schemeClr val="bg1"/>
          </a:solidFill>
          <a:ln w="9525">
            <a:solidFill>
              <a:srgbClr val="C0000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t"/>
          <a:lstStyle/>
          <a:p>
            <a:pPr>
              <a:spcAft>
                <a:spcPts val="300"/>
              </a:spcAft>
            </a:pP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事前</a:t>
            </a: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動画視聴</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参加者ガイド読み込み</a:t>
            </a:r>
            <a:endParaRPr lang="en-US" altLang="ja-JP" sz="1200" dirty="0">
              <a:latin typeface="Meiryo UI" panose="020B0604030504040204" pitchFamily="50" charset="-128"/>
              <a:ea typeface="Meiryo UI" panose="020B0604030504040204" pitchFamily="50" charset="-128"/>
            </a:endParaRPr>
          </a:p>
        </p:txBody>
      </p:sp>
      <p:sp>
        <p:nvSpPr>
          <p:cNvPr id="51" name="四角形: 角を丸くする 12">
            <a:extLst>
              <a:ext uri="{FF2B5EF4-FFF2-40B4-BE49-F238E27FC236}">
                <a16:creationId xmlns:a16="http://schemas.microsoft.com/office/drawing/2014/main" id="{E332AD99-0B36-49C3-974C-03B98A5464E9}"/>
              </a:ext>
            </a:extLst>
          </p:cNvPr>
          <p:cNvSpPr/>
          <p:nvPr/>
        </p:nvSpPr>
        <p:spPr>
          <a:xfrm>
            <a:off x="3191065" y="1856295"/>
            <a:ext cx="6273029" cy="676765"/>
          </a:xfrm>
          <a:prstGeom prst="roundRect">
            <a:avLst>
              <a:gd name="adj" fmla="val 11053"/>
            </a:avLst>
          </a:prstGeom>
          <a:solidFill>
            <a:schemeClr val="bg1"/>
          </a:solidFill>
          <a:ln w="9525">
            <a:solidFill>
              <a:srgbClr val="00B05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r>
              <a:rPr lang="ja-JP" altLang="en-US" sz="1200" dirty="0">
                <a:latin typeface="Meiryo UI" panose="020B0604030504040204" pitchFamily="50" charset="-128"/>
                <a:ea typeface="Meiryo UI" panose="020B0604030504040204" pitchFamily="50" charset="-128"/>
                <a:cs typeface="メイリオ" panose="020B0604030504040204" pitchFamily="50" charset="-128"/>
              </a:rPr>
              <a:t>参加者のフォローアップ及び地域全体での活用推進</a:t>
            </a:r>
            <a:endParaRPr lang="en-US" altLang="ja-JP" sz="12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200" dirty="0">
                <a:latin typeface="Meiryo UI" panose="020B0604030504040204" pitchFamily="50" charset="-128"/>
                <a:ea typeface="Meiryo UI" panose="020B0604030504040204" pitchFamily="50" charset="-128"/>
                <a:cs typeface="メイリオ" panose="020B0604030504040204" pitchFamily="50" charset="-128"/>
              </a:rPr>
              <a:t>（手法への理解を深めるための参加者の自主勉強会や、地域の他の職種や自治体との合同勉強会の開催など）</a:t>
            </a:r>
            <a:endParaRPr lang="en-US" altLang="ja-JP" sz="12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52" name="テキスト ボックス 51">
            <a:extLst>
              <a:ext uri="{FF2B5EF4-FFF2-40B4-BE49-F238E27FC236}">
                <a16:creationId xmlns:a16="http://schemas.microsoft.com/office/drawing/2014/main" id="{9DB6CB25-274B-4C2A-AC02-B8A40D6A02AF}"/>
              </a:ext>
            </a:extLst>
          </p:cNvPr>
          <p:cNvSpPr txBox="1"/>
          <p:nvPr/>
        </p:nvSpPr>
        <p:spPr>
          <a:xfrm>
            <a:off x="2316495" y="3075105"/>
            <a:ext cx="912769" cy="523220"/>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各参加者</a:t>
            </a:r>
            <a:endParaRPr lang="en-US" altLang="ja-JP" sz="1400" b="1" dirty="0">
              <a:latin typeface="Meiryo UI" panose="020B0604030504040204" pitchFamily="50" charset="-128"/>
              <a:ea typeface="Meiryo UI" panose="020B0604030504040204" pitchFamily="50" charset="-128"/>
              <a:cs typeface="メイリオ"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＠現場</a:t>
            </a:r>
            <a:endParaRPr lang="en-US" altLang="ja-JP" sz="14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53" name="四角形: 角を丸くする 15">
            <a:extLst>
              <a:ext uri="{FF2B5EF4-FFF2-40B4-BE49-F238E27FC236}">
                <a16:creationId xmlns:a16="http://schemas.microsoft.com/office/drawing/2014/main" id="{76402D43-8029-47A4-852E-4352A7546B65}"/>
              </a:ext>
            </a:extLst>
          </p:cNvPr>
          <p:cNvSpPr/>
          <p:nvPr/>
        </p:nvSpPr>
        <p:spPr>
          <a:xfrm>
            <a:off x="7442205" y="4525783"/>
            <a:ext cx="2196000" cy="1476000"/>
          </a:xfrm>
          <a:prstGeom prst="roundRect">
            <a:avLst>
              <a:gd name="adj" fmla="val 11053"/>
            </a:avLst>
          </a:prstGeom>
          <a:solidFill>
            <a:schemeClr val="bg1"/>
          </a:solidFill>
          <a:ln w="9525">
            <a:solidFill>
              <a:srgbClr val="C0000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t"/>
          <a:lstStyle/>
          <a:p>
            <a:pPr>
              <a:spcAft>
                <a:spcPts val="300"/>
              </a:spcAft>
            </a:pP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第</a:t>
            </a: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4</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回</a:t>
            </a: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実践結果と課題の共有</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活用の効果や留意点の振り返り</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事例発表</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取組状況の総括</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今後の実践宣言</a:t>
            </a:r>
          </a:p>
        </p:txBody>
      </p:sp>
      <p:sp>
        <p:nvSpPr>
          <p:cNvPr id="54" name="四角形: 角を丸くする 6">
            <a:extLst>
              <a:ext uri="{FF2B5EF4-FFF2-40B4-BE49-F238E27FC236}">
                <a16:creationId xmlns:a16="http://schemas.microsoft.com/office/drawing/2014/main" id="{D62EA56D-DEB0-4907-B159-8CD34F4E7E9E}"/>
              </a:ext>
            </a:extLst>
          </p:cNvPr>
          <p:cNvSpPr/>
          <p:nvPr/>
        </p:nvSpPr>
        <p:spPr>
          <a:xfrm>
            <a:off x="2037952" y="4521508"/>
            <a:ext cx="1692000" cy="1476000"/>
          </a:xfrm>
          <a:prstGeom prst="roundRect">
            <a:avLst>
              <a:gd name="adj" fmla="val 11053"/>
            </a:avLst>
          </a:prstGeom>
          <a:solidFill>
            <a:schemeClr val="bg1"/>
          </a:solidFill>
          <a:ln w="9525">
            <a:solidFill>
              <a:srgbClr val="C0000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t"/>
          <a:lstStyle/>
          <a:p>
            <a:pPr>
              <a:spcAft>
                <a:spcPts val="300"/>
              </a:spcAft>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第</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回</a:t>
            </a:r>
            <a:r>
              <a:rPr lang="en-US" altLang="ja-JP" sz="1200" dirty="0">
                <a:latin typeface="Meiryo UI" panose="020B0604030504040204" pitchFamily="50" charset="-128"/>
                <a:ea typeface="Meiryo UI" panose="020B0604030504040204" pitchFamily="50" charset="-128"/>
              </a:rPr>
              <a:t>】</a:t>
            </a: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手法のねらいと概要の確認</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基本ケアの内容と捉え方の確認</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研修の進め方の確認</a:t>
            </a:r>
          </a:p>
        </p:txBody>
      </p:sp>
      <p:sp>
        <p:nvSpPr>
          <p:cNvPr id="55" name="四角形: 角を丸くする 8">
            <a:extLst>
              <a:ext uri="{FF2B5EF4-FFF2-40B4-BE49-F238E27FC236}">
                <a16:creationId xmlns:a16="http://schemas.microsoft.com/office/drawing/2014/main" id="{B5124392-8110-4361-94F2-C21D8879C1AB}"/>
              </a:ext>
            </a:extLst>
          </p:cNvPr>
          <p:cNvSpPr/>
          <p:nvPr/>
        </p:nvSpPr>
        <p:spPr>
          <a:xfrm>
            <a:off x="3839370" y="4524460"/>
            <a:ext cx="1692000" cy="1476000"/>
          </a:xfrm>
          <a:prstGeom prst="roundRect">
            <a:avLst>
              <a:gd name="adj" fmla="val 11053"/>
            </a:avLst>
          </a:prstGeom>
          <a:solidFill>
            <a:schemeClr val="bg1"/>
          </a:solidFill>
          <a:ln w="9525">
            <a:solidFill>
              <a:srgbClr val="C0000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t"/>
          <a:lstStyle/>
          <a:p>
            <a:pPr>
              <a:spcAft>
                <a:spcPts val="300"/>
              </a:spcAft>
            </a:pP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第</a:t>
            </a: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2</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回</a:t>
            </a: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事例の概要紹介</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実践結果と課題の共有</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他参加者からの具体的な実践方法の助言</a:t>
            </a:r>
            <a:endParaRPr lang="en-US" altLang="ja-JP" sz="1200" dirty="0">
              <a:latin typeface="Meiryo UI" panose="020B0604030504040204" pitchFamily="50" charset="-128"/>
              <a:ea typeface="Meiryo UI" panose="020B0604030504040204" pitchFamily="50" charset="-128"/>
            </a:endParaRPr>
          </a:p>
        </p:txBody>
      </p:sp>
      <p:sp>
        <p:nvSpPr>
          <p:cNvPr id="56" name="四角形: 角を丸くする 16">
            <a:extLst>
              <a:ext uri="{FF2B5EF4-FFF2-40B4-BE49-F238E27FC236}">
                <a16:creationId xmlns:a16="http://schemas.microsoft.com/office/drawing/2014/main" id="{AF4394D6-008D-4FA0-85AA-6B2607494D07}"/>
              </a:ext>
            </a:extLst>
          </p:cNvPr>
          <p:cNvSpPr/>
          <p:nvPr/>
        </p:nvSpPr>
        <p:spPr>
          <a:xfrm>
            <a:off x="5640788" y="4524460"/>
            <a:ext cx="1692000" cy="1476000"/>
          </a:xfrm>
          <a:prstGeom prst="roundRect">
            <a:avLst>
              <a:gd name="adj" fmla="val 11053"/>
            </a:avLst>
          </a:prstGeom>
          <a:solidFill>
            <a:schemeClr val="bg1"/>
          </a:solidFill>
          <a:ln w="9525">
            <a:solidFill>
              <a:srgbClr val="C0000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t"/>
          <a:lstStyle/>
          <a:p>
            <a:pPr>
              <a:spcAft>
                <a:spcPts val="300"/>
              </a:spcAft>
            </a:pP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第</a:t>
            </a: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3</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回</a:t>
            </a: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実践結果と課題の共有</a:t>
            </a:r>
            <a:endParaRPr lang="en-US" altLang="ja-JP" sz="1200" dirty="0">
              <a:latin typeface="Meiryo UI" panose="020B0604030504040204" pitchFamily="50" charset="-128"/>
              <a:ea typeface="Meiryo UI" panose="020B0604030504040204" pitchFamily="50" charset="-128"/>
            </a:endParaRPr>
          </a:p>
          <a:p>
            <a:pPr marL="72000" indent="-72000">
              <a:spcBef>
                <a:spcPts val="300"/>
              </a:spcBef>
              <a:spcAft>
                <a:spcPts val="300"/>
              </a:spcAf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他参加者からの具体的な実践方法の助言</a:t>
            </a:r>
            <a:endParaRPr lang="en-US" altLang="ja-JP" sz="1200" dirty="0">
              <a:latin typeface="Meiryo UI" panose="020B0604030504040204" pitchFamily="50" charset="-128"/>
              <a:ea typeface="Meiryo UI" panose="020B0604030504040204" pitchFamily="50" charset="-128"/>
            </a:endParaRPr>
          </a:p>
        </p:txBody>
      </p:sp>
      <p:cxnSp>
        <p:nvCxnSpPr>
          <p:cNvPr id="57" name="直線コネクタ 56">
            <a:extLst>
              <a:ext uri="{FF2B5EF4-FFF2-40B4-BE49-F238E27FC236}">
                <a16:creationId xmlns:a16="http://schemas.microsoft.com/office/drawing/2014/main" id="{F7886765-516B-429B-A7C9-AB09FC629E7D}"/>
              </a:ext>
            </a:extLst>
          </p:cNvPr>
          <p:cNvCxnSpPr/>
          <p:nvPr/>
        </p:nvCxnSpPr>
        <p:spPr bwMode="auto">
          <a:xfrm>
            <a:off x="2343761" y="2076288"/>
            <a:ext cx="0" cy="1630425"/>
          </a:xfrm>
          <a:prstGeom prst="line">
            <a:avLst/>
          </a:prstGeom>
          <a:solidFill>
            <a:schemeClr val="bg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直線コネクタ 57">
            <a:extLst>
              <a:ext uri="{FF2B5EF4-FFF2-40B4-BE49-F238E27FC236}">
                <a16:creationId xmlns:a16="http://schemas.microsoft.com/office/drawing/2014/main" id="{21FA3139-C688-4FCA-A49A-61A955BF9C79}"/>
              </a:ext>
            </a:extLst>
          </p:cNvPr>
          <p:cNvCxnSpPr/>
          <p:nvPr/>
        </p:nvCxnSpPr>
        <p:spPr bwMode="auto">
          <a:xfrm>
            <a:off x="673835" y="4413844"/>
            <a:ext cx="0" cy="1434733"/>
          </a:xfrm>
          <a:prstGeom prst="line">
            <a:avLst/>
          </a:prstGeom>
          <a:solidFill>
            <a:schemeClr val="bg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テキスト ボックス 58">
            <a:extLst>
              <a:ext uri="{FF2B5EF4-FFF2-40B4-BE49-F238E27FC236}">
                <a16:creationId xmlns:a16="http://schemas.microsoft.com/office/drawing/2014/main" id="{98B9BFA2-BBFC-445D-986D-DBC36037A918}"/>
              </a:ext>
            </a:extLst>
          </p:cNvPr>
          <p:cNvSpPr txBox="1"/>
          <p:nvPr/>
        </p:nvSpPr>
        <p:spPr>
          <a:xfrm>
            <a:off x="559494" y="4171358"/>
            <a:ext cx="1401855" cy="307777"/>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各参加者</a:t>
            </a:r>
            <a:endParaRPr lang="en-US" altLang="ja-JP" sz="14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60" name="矢印: 右 25">
            <a:extLst>
              <a:ext uri="{FF2B5EF4-FFF2-40B4-BE49-F238E27FC236}">
                <a16:creationId xmlns:a16="http://schemas.microsoft.com/office/drawing/2014/main" id="{16F18E3D-46D8-46BA-AF9B-882A5D676808}"/>
              </a:ext>
            </a:extLst>
          </p:cNvPr>
          <p:cNvSpPr/>
          <p:nvPr/>
        </p:nvSpPr>
        <p:spPr bwMode="auto">
          <a:xfrm>
            <a:off x="1782250" y="4889384"/>
            <a:ext cx="230069" cy="257942"/>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61" name="四角形: 角を丸くする 29">
            <a:extLst>
              <a:ext uri="{FF2B5EF4-FFF2-40B4-BE49-F238E27FC236}">
                <a16:creationId xmlns:a16="http://schemas.microsoft.com/office/drawing/2014/main" id="{DF660AB6-A468-4A55-B417-561D4749795E}"/>
              </a:ext>
            </a:extLst>
          </p:cNvPr>
          <p:cNvSpPr/>
          <p:nvPr/>
        </p:nvSpPr>
        <p:spPr>
          <a:xfrm>
            <a:off x="3203550" y="2702324"/>
            <a:ext cx="1692000" cy="1116000"/>
          </a:xfrm>
          <a:prstGeom prst="roundRect">
            <a:avLst>
              <a:gd name="adj" fmla="val 11053"/>
            </a:avLst>
          </a:prstGeom>
          <a:solidFill>
            <a:schemeClr val="bg1"/>
          </a:solidFill>
          <a:ln w="9525">
            <a:solidFill>
              <a:srgbClr val="0070C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事例の選定と自己点検</a:t>
            </a:r>
            <a:endParaRPr lang="en-US" altLang="ja-JP" sz="1200" dirty="0">
              <a:latin typeface="Meiryo UI" panose="020B0604030504040204" pitchFamily="50" charset="-128"/>
              <a:ea typeface="Meiryo UI" panose="020B0604030504040204" pitchFamily="50" charset="-128"/>
              <a:cs typeface="メイリオ" panose="020B0604030504040204" pitchFamily="50" charset="-128"/>
            </a:endParaRP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モニタリング</a:t>
            </a: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追加情報収集</a:t>
            </a: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ケアプラン、支援内容の見直し</a:t>
            </a:r>
          </a:p>
        </p:txBody>
      </p:sp>
      <p:sp>
        <p:nvSpPr>
          <p:cNvPr id="62" name="四角形: 角を丸くする 30">
            <a:extLst>
              <a:ext uri="{FF2B5EF4-FFF2-40B4-BE49-F238E27FC236}">
                <a16:creationId xmlns:a16="http://schemas.microsoft.com/office/drawing/2014/main" id="{10766ADC-2DB1-4ECD-9473-CDB9AB6BE409}"/>
              </a:ext>
            </a:extLst>
          </p:cNvPr>
          <p:cNvSpPr/>
          <p:nvPr/>
        </p:nvSpPr>
        <p:spPr>
          <a:xfrm>
            <a:off x="5143922" y="2715942"/>
            <a:ext cx="1224000" cy="1116000"/>
          </a:xfrm>
          <a:prstGeom prst="roundRect">
            <a:avLst>
              <a:gd name="adj" fmla="val 11053"/>
            </a:avLst>
          </a:prstGeom>
          <a:solidFill>
            <a:schemeClr val="bg1"/>
          </a:solidFill>
          <a:ln w="9525">
            <a:solidFill>
              <a:srgbClr val="0070C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モニタリング</a:t>
            </a: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追加情報収集</a:t>
            </a: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ケアプラン、支援内容の見直し</a:t>
            </a:r>
          </a:p>
        </p:txBody>
      </p:sp>
      <p:sp>
        <p:nvSpPr>
          <p:cNvPr id="63" name="四角形: 角を丸くする 31">
            <a:extLst>
              <a:ext uri="{FF2B5EF4-FFF2-40B4-BE49-F238E27FC236}">
                <a16:creationId xmlns:a16="http://schemas.microsoft.com/office/drawing/2014/main" id="{3492D62F-0276-4DCD-A80F-996B75175A3B}"/>
              </a:ext>
            </a:extLst>
          </p:cNvPr>
          <p:cNvSpPr/>
          <p:nvPr/>
        </p:nvSpPr>
        <p:spPr>
          <a:xfrm>
            <a:off x="6809910" y="2722012"/>
            <a:ext cx="1224000" cy="1080000"/>
          </a:xfrm>
          <a:prstGeom prst="roundRect">
            <a:avLst>
              <a:gd name="adj" fmla="val 11053"/>
            </a:avLst>
          </a:prstGeom>
          <a:solidFill>
            <a:schemeClr val="bg1"/>
          </a:solidFill>
          <a:ln w="57150">
            <a:solidFill>
              <a:srgbClr val="FF0000"/>
            </a:solidFill>
          </a:ln>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モニタリング</a:t>
            </a: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追加情報収集</a:t>
            </a:r>
          </a:p>
          <a:p>
            <a:pPr marL="72000" indent="-7200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ケアプラン、支援内容の見直し</a:t>
            </a:r>
          </a:p>
        </p:txBody>
      </p:sp>
      <p:sp>
        <p:nvSpPr>
          <p:cNvPr id="64" name="矢印: 右 32">
            <a:extLst>
              <a:ext uri="{FF2B5EF4-FFF2-40B4-BE49-F238E27FC236}">
                <a16:creationId xmlns:a16="http://schemas.microsoft.com/office/drawing/2014/main" id="{D2FD286D-DDC3-406E-A9A6-BDC07F9A0C08}"/>
              </a:ext>
            </a:extLst>
          </p:cNvPr>
          <p:cNvSpPr/>
          <p:nvPr/>
        </p:nvSpPr>
        <p:spPr bwMode="auto">
          <a:xfrm rot="5400000" flipV="1">
            <a:off x="1023856" y="3802619"/>
            <a:ext cx="525267" cy="283157"/>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65" name="テキスト ボックス 64">
            <a:extLst>
              <a:ext uri="{FF2B5EF4-FFF2-40B4-BE49-F238E27FC236}">
                <a16:creationId xmlns:a16="http://schemas.microsoft.com/office/drawing/2014/main" id="{F7945D6A-5729-470D-9818-1A4128E22F17}"/>
              </a:ext>
            </a:extLst>
          </p:cNvPr>
          <p:cNvSpPr txBox="1"/>
          <p:nvPr/>
        </p:nvSpPr>
        <p:spPr>
          <a:xfrm>
            <a:off x="2275481" y="2154324"/>
            <a:ext cx="994797" cy="523220"/>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地域／</a:t>
            </a:r>
            <a:br>
              <a:rPr lang="en-US" altLang="ja-JP" sz="1400" b="1" dirty="0">
                <a:latin typeface="Meiryo UI" panose="020B0604030504040204" pitchFamily="50" charset="-128"/>
                <a:ea typeface="Meiryo UI" panose="020B0604030504040204" pitchFamily="50" charset="-128"/>
                <a:cs typeface="メイリオ" panose="020B0604030504040204" pitchFamily="50" charset="-128"/>
              </a:rPr>
            </a:b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事業所</a:t>
            </a:r>
            <a:endParaRPr lang="en-US" altLang="ja-JP" sz="14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66" name="矢印: 右 9">
            <a:extLst>
              <a:ext uri="{FF2B5EF4-FFF2-40B4-BE49-F238E27FC236}">
                <a16:creationId xmlns:a16="http://schemas.microsoft.com/office/drawing/2014/main" id="{CB68BB53-552B-4F24-9EBA-132AB8FAD044}"/>
              </a:ext>
            </a:extLst>
          </p:cNvPr>
          <p:cNvSpPr/>
          <p:nvPr/>
        </p:nvSpPr>
        <p:spPr bwMode="auto">
          <a:xfrm rot="17771140">
            <a:off x="3167299" y="4038639"/>
            <a:ext cx="680703" cy="257942"/>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67" name="矢印: 右 10">
            <a:extLst>
              <a:ext uri="{FF2B5EF4-FFF2-40B4-BE49-F238E27FC236}">
                <a16:creationId xmlns:a16="http://schemas.microsoft.com/office/drawing/2014/main" id="{E49F5EBD-A08B-446B-9F96-54EC90E8EA3E}"/>
              </a:ext>
            </a:extLst>
          </p:cNvPr>
          <p:cNvSpPr/>
          <p:nvPr/>
        </p:nvSpPr>
        <p:spPr bwMode="auto">
          <a:xfrm rot="3716705" flipV="1">
            <a:off x="3788434" y="4044748"/>
            <a:ext cx="687554" cy="283157"/>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68" name="矢印: 右 11">
            <a:extLst>
              <a:ext uri="{FF2B5EF4-FFF2-40B4-BE49-F238E27FC236}">
                <a16:creationId xmlns:a16="http://schemas.microsoft.com/office/drawing/2014/main" id="{E3A54BB7-4C3E-4DEB-8C84-2EA0B174FB5F}"/>
              </a:ext>
            </a:extLst>
          </p:cNvPr>
          <p:cNvSpPr/>
          <p:nvPr/>
        </p:nvSpPr>
        <p:spPr bwMode="auto">
          <a:xfrm rot="17771140">
            <a:off x="5056240" y="4038639"/>
            <a:ext cx="680703" cy="257942"/>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69" name="矢印: 右 17">
            <a:extLst>
              <a:ext uri="{FF2B5EF4-FFF2-40B4-BE49-F238E27FC236}">
                <a16:creationId xmlns:a16="http://schemas.microsoft.com/office/drawing/2014/main" id="{B7C50E0D-EB5C-40FD-9FEF-92DE2990AB9C}"/>
              </a:ext>
            </a:extLst>
          </p:cNvPr>
          <p:cNvSpPr/>
          <p:nvPr/>
        </p:nvSpPr>
        <p:spPr bwMode="auto">
          <a:xfrm rot="17771140">
            <a:off x="6713972" y="4038639"/>
            <a:ext cx="680703" cy="257942"/>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70" name="矢印: 右 18">
            <a:extLst>
              <a:ext uri="{FF2B5EF4-FFF2-40B4-BE49-F238E27FC236}">
                <a16:creationId xmlns:a16="http://schemas.microsoft.com/office/drawing/2014/main" id="{2201BE05-0A02-4770-96A8-5D47FA27E775}"/>
              </a:ext>
            </a:extLst>
          </p:cNvPr>
          <p:cNvSpPr/>
          <p:nvPr/>
        </p:nvSpPr>
        <p:spPr bwMode="auto">
          <a:xfrm rot="3716705" flipV="1">
            <a:off x="7335107" y="4044748"/>
            <a:ext cx="687554" cy="283157"/>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71" name="矢印: 右 21">
            <a:extLst>
              <a:ext uri="{FF2B5EF4-FFF2-40B4-BE49-F238E27FC236}">
                <a16:creationId xmlns:a16="http://schemas.microsoft.com/office/drawing/2014/main" id="{B3E157C4-29ED-4A47-BE60-FC360CE60EED}"/>
              </a:ext>
            </a:extLst>
          </p:cNvPr>
          <p:cNvSpPr/>
          <p:nvPr/>
        </p:nvSpPr>
        <p:spPr bwMode="auto">
          <a:xfrm rot="3716705" flipV="1">
            <a:off x="5677375" y="4044748"/>
            <a:ext cx="687554" cy="283157"/>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72" name="矢印: 右 33">
            <a:extLst>
              <a:ext uri="{FF2B5EF4-FFF2-40B4-BE49-F238E27FC236}">
                <a16:creationId xmlns:a16="http://schemas.microsoft.com/office/drawing/2014/main" id="{B5BA1B49-22B4-4599-B4AF-2105A9D4157F}"/>
              </a:ext>
            </a:extLst>
          </p:cNvPr>
          <p:cNvSpPr/>
          <p:nvPr/>
        </p:nvSpPr>
        <p:spPr bwMode="auto">
          <a:xfrm>
            <a:off x="8638276" y="2692994"/>
            <a:ext cx="1089182" cy="1203084"/>
          </a:xfrm>
          <a:prstGeom prst="rightArrow">
            <a:avLst>
              <a:gd name="adj1" fmla="val 75237"/>
              <a:gd name="adj2" fmla="val 27598"/>
            </a:avLst>
          </a:prstGeom>
          <a:solidFill>
            <a:schemeClr val="bg1"/>
          </a:solidFill>
          <a:ln w="9525" cap="flat" cmpd="sng" algn="ctr">
            <a:solidFill>
              <a:srgbClr val="0070C0"/>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sz="1200" dirty="0">
                <a:latin typeface="Meiryo UI" panose="020B0604030504040204" pitchFamily="50" charset="-128"/>
                <a:ea typeface="Meiryo UI" panose="020B0604030504040204" pitchFamily="50" charset="-128"/>
              </a:rPr>
              <a:t>「修了後の</a:t>
            </a:r>
            <a:endParaRPr lang="en-US" altLang="ja-JP" sz="1200" dirty="0">
              <a:latin typeface="Meiryo UI" panose="020B0604030504040204" pitchFamily="50" charset="-128"/>
              <a:ea typeface="Meiryo UI" panose="020B0604030504040204"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lang="ja-JP" altLang="en-US" sz="1200" dirty="0">
                <a:latin typeface="Meiryo UI" panose="020B0604030504040204" pitchFamily="50" charset="-128"/>
                <a:ea typeface="Meiryo UI" panose="020B0604030504040204" pitchFamily="50" charset="-128"/>
              </a:rPr>
              <a:t>行動プラン」に</a:t>
            </a:r>
            <a:endParaRPr lang="en-US" altLang="ja-JP" sz="1200" dirty="0">
              <a:latin typeface="Meiryo UI" panose="020B0604030504040204" pitchFamily="50" charset="-128"/>
              <a:ea typeface="Meiryo UI" panose="020B0604030504040204"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1200" dirty="0">
                <a:latin typeface="Meiryo UI" panose="020B0604030504040204" pitchFamily="50" charset="-128"/>
                <a:ea typeface="Meiryo UI" panose="020B0604030504040204" pitchFamily="50" charset="-128"/>
              </a:rPr>
              <a:t>基づく実践や</a:t>
            </a:r>
            <a:endParaRPr kumimoji="1" lang="en-US" altLang="ja-JP" sz="1200" dirty="0">
              <a:latin typeface="Meiryo UI" panose="020B0604030504040204" pitchFamily="50" charset="-128"/>
              <a:ea typeface="Meiryo UI" panose="020B0604030504040204"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1200" dirty="0">
                <a:latin typeface="Meiryo UI" panose="020B0604030504040204" pitchFamily="50" charset="-128"/>
                <a:ea typeface="Meiryo UI" panose="020B0604030504040204" pitchFamily="50" charset="-128"/>
              </a:rPr>
              <a:t>普及活動</a:t>
            </a:r>
          </a:p>
        </p:txBody>
      </p:sp>
      <p:sp>
        <p:nvSpPr>
          <p:cNvPr id="73" name="矢印: 右 17">
            <a:extLst>
              <a:ext uri="{FF2B5EF4-FFF2-40B4-BE49-F238E27FC236}">
                <a16:creationId xmlns:a16="http://schemas.microsoft.com/office/drawing/2014/main" id="{065CE1FD-48FD-4300-A368-EAD56D5F8C22}"/>
              </a:ext>
            </a:extLst>
          </p:cNvPr>
          <p:cNvSpPr/>
          <p:nvPr/>
        </p:nvSpPr>
        <p:spPr bwMode="auto">
          <a:xfrm rot="17771140">
            <a:off x="8160460" y="4038639"/>
            <a:ext cx="680703" cy="257942"/>
          </a:xfrm>
          <a:prstGeom prst="rightArrow">
            <a:avLst/>
          </a:prstGeom>
          <a:solidFill>
            <a:srgbClr val="0075B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Meiryo UI" panose="020B0604030504040204" pitchFamily="50" charset="-128"/>
              <a:ea typeface="Meiryo UI" panose="020B0604030504040204" pitchFamily="50" charset="-128"/>
            </a:endParaRPr>
          </a:p>
        </p:txBody>
      </p:sp>
      <p:sp>
        <p:nvSpPr>
          <p:cNvPr id="109" name="四角形: 角を丸くする 4">
            <a:extLst>
              <a:ext uri="{FF2B5EF4-FFF2-40B4-BE49-F238E27FC236}">
                <a16:creationId xmlns:a16="http://schemas.microsoft.com/office/drawing/2014/main" id="{984ADD3E-140B-4D06-9C97-5A7D972DF348}"/>
              </a:ext>
            </a:extLst>
          </p:cNvPr>
          <p:cNvSpPr/>
          <p:nvPr/>
        </p:nvSpPr>
        <p:spPr bwMode="auto">
          <a:xfrm>
            <a:off x="6307780" y="4634528"/>
            <a:ext cx="843708" cy="209355"/>
          </a:xfrm>
          <a:prstGeom prst="roundRect">
            <a:avLst/>
          </a:prstGeom>
          <a:solidFill>
            <a:srgbClr val="F4A51E"/>
          </a:solidFill>
          <a:ln w="19050" cap="flat" cmpd="sng" algn="ctr">
            <a:solidFill>
              <a:srgbClr val="F4A51E"/>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1" dirty="0">
                <a:latin typeface="Meiryo UI" panose="020B0604030504040204" pitchFamily="50" charset="-128"/>
                <a:ea typeface="Meiryo UI" panose="020B0604030504040204" pitchFamily="50" charset="-128"/>
              </a:rPr>
              <a:t>本日</a:t>
            </a:r>
          </a:p>
        </p:txBody>
      </p:sp>
    </p:spTree>
    <p:extLst>
      <p:ext uri="{BB962C8B-B14F-4D97-AF65-F5344CB8AC3E}">
        <p14:creationId xmlns:p14="http://schemas.microsoft.com/office/powerpoint/2010/main" val="51000179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本日のまとめと今後の進め方</a:t>
            </a:r>
            <a:endParaRPr kumimoji="1" lang="ja-JP" altLang="en-US" dirty="0"/>
          </a:p>
        </p:txBody>
      </p:sp>
      <p:sp>
        <p:nvSpPr>
          <p:cNvPr id="3" name="コンテンツ プレースホルダー 2"/>
          <p:cNvSpPr>
            <a:spLocks noGrp="1"/>
          </p:cNvSpPr>
          <p:nvPr>
            <p:ph idx="1"/>
          </p:nvPr>
        </p:nvSpPr>
        <p:spPr/>
        <p:txBody>
          <a:bodyPr/>
          <a:lstStyle/>
          <a:p>
            <a:r>
              <a:rPr lang="ja-JP" altLang="en-US" dirty="0"/>
              <a:t>今後のスケジュールは以下のとおりです。</a:t>
            </a:r>
            <a:endParaRPr kumimoji="1" lang="ja-JP" altLang="en-US" dirty="0"/>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98</a:t>
            </a:fld>
            <a:endParaRPr kumimoji="1" lang="ja-JP" altLang="en-US" dirty="0"/>
          </a:p>
        </p:txBody>
      </p:sp>
      <p:sp>
        <p:nvSpPr>
          <p:cNvPr id="5" name="テキスト プレースホルダー 4"/>
          <p:cNvSpPr>
            <a:spLocks noGrp="1"/>
          </p:cNvSpPr>
          <p:nvPr>
            <p:ph type="body" sz="quarter" idx="14"/>
          </p:nvPr>
        </p:nvSpPr>
        <p:spPr/>
        <p:txBody>
          <a:bodyPr/>
          <a:lstStyle/>
          <a:p>
            <a:r>
              <a:rPr lang="ja-JP" altLang="en-US" dirty="0"/>
              <a:t>今後のスケジュールについて</a:t>
            </a:r>
            <a:endParaRPr kumimoji="1" lang="ja-JP" altLang="en-US" dirty="0"/>
          </a:p>
        </p:txBody>
      </p:sp>
      <p:graphicFrame>
        <p:nvGraphicFramePr>
          <p:cNvPr id="6" name="コンテンツ プレースホルダー 5">
            <a:extLst>
              <a:ext uri="{FF2B5EF4-FFF2-40B4-BE49-F238E27FC236}">
                <a16:creationId xmlns:a16="http://schemas.microsoft.com/office/drawing/2014/main" id="{30287488-FB6A-4E26-B2FB-12040CF932EB}"/>
              </a:ext>
            </a:extLst>
          </p:cNvPr>
          <p:cNvGraphicFramePr>
            <a:graphicFrameLocks/>
          </p:cNvGraphicFramePr>
          <p:nvPr>
            <p:extLst>
              <p:ext uri="{D42A27DB-BD31-4B8C-83A1-F6EECF244321}">
                <p14:modId xmlns:p14="http://schemas.microsoft.com/office/powerpoint/2010/main" val="3116728736"/>
              </p:ext>
            </p:extLst>
          </p:nvPr>
        </p:nvGraphicFramePr>
        <p:xfrm>
          <a:off x="1930615" y="2214563"/>
          <a:ext cx="6044770" cy="1643062"/>
        </p:xfrm>
        <a:graphic>
          <a:graphicData uri="http://schemas.openxmlformats.org/drawingml/2006/table">
            <a:tbl>
              <a:tblPr firstRow="1" firstCol="1" bandRow="1">
                <a:tableStyleId>{5940675A-B579-460E-94D1-54222C63F5DA}</a:tableStyleId>
              </a:tblPr>
              <a:tblGrid>
                <a:gridCol w="1267804">
                  <a:extLst>
                    <a:ext uri="{9D8B030D-6E8A-4147-A177-3AD203B41FA5}">
                      <a16:colId xmlns:a16="http://schemas.microsoft.com/office/drawing/2014/main" val="1818346852"/>
                    </a:ext>
                  </a:extLst>
                </a:gridCol>
                <a:gridCol w="4776966">
                  <a:extLst>
                    <a:ext uri="{9D8B030D-6E8A-4147-A177-3AD203B41FA5}">
                      <a16:colId xmlns:a16="http://schemas.microsoft.com/office/drawing/2014/main" val="2464105709"/>
                    </a:ext>
                  </a:extLst>
                </a:gridCol>
              </a:tblGrid>
              <a:tr h="488541">
                <a:tc>
                  <a:txBody>
                    <a:bodyPr/>
                    <a:lstStyle/>
                    <a:p>
                      <a:pPr algn="ctr"/>
                      <a:r>
                        <a:rPr lang="en-US" sz="1600" kern="100" dirty="0">
                          <a:effectLst/>
                          <a:latin typeface="Meiryo UI" panose="020B0604030504040204" pitchFamily="50" charset="-128"/>
                          <a:ea typeface="Meiryo UI" panose="020B0604030504040204" pitchFamily="50" charset="-128"/>
                        </a:rPr>
                        <a:t> </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EEBF7"/>
                    </a:solidFill>
                  </a:tcPr>
                </a:tc>
                <a:tc>
                  <a:txBody>
                    <a:bodyPr/>
                    <a:lstStyle/>
                    <a:p>
                      <a:pPr algn="ct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日時</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EEBF7"/>
                    </a:solidFill>
                  </a:tcPr>
                </a:tc>
                <a:extLst>
                  <a:ext uri="{0D108BD9-81ED-4DB2-BD59-A6C34878D82A}">
                    <a16:rowId xmlns:a16="http://schemas.microsoft.com/office/drawing/2014/main" val="1820569818"/>
                  </a:ext>
                </a:extLst>
              </a:tr>
              <a:tr h="1154521">
                <a:tc>
                  <a:txBody>
                    <a:bodyPr/>
                    <a:lstStyle/>
                    <a:p>
                      <a:pPr algn="ctr"/>
                      <a:r>
                        <a:rPr lang="ja-JP" sz="1600" kern="100" dirty="0">
                          <a:effectLst/>
                          <a:latin typeface="Meiryo UI" panose="020B0604030504040204" pitchFamily="50" charset="-128"/>
                          <a:ea typeface="Meiryo UI" panose="020B0604030504040204" pitchFamily="50" charset="-128"/>
                        </a:rPr>
                        <a:t>第</a:t>
                      </a:r>
                      <a:r>
                        <a:rPr lang="en-US" sz="1600" kern="100" dirty="0">
                          <a:effectLst/>
                          <a:latin typeface="Meiryo UI" panose="020B0604030504040204" pitchFamily="50" charset="-128"/>
                          <a:ea typeface="Meiryo UI" panose="020B0604030504040204" pitchFamily="50" charset="-128"/>
                        </a:rPr>
                        <a:t>4</a:t>
                      </a:r>
                      <a:r>
                        <a:rPr lang="ja-JP" sz="1600" kern="100" dirty="0">
                          <a:effectLst/>
                          <a:latin typeface="Meiryo UI" panose="020B0604030504040204" pitchFamily="50" charset="-128"/>
                          <a:ea typeface="Meiryo UI" panose="020B0604030504040204" pitchFamily="50" charset="-128"/>
                        </a:rPr>
                        <a:t>回研修</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algn="l"/>
                      <a:endParaRPr lang="ja-JP" sz="1600" kern="100" dirty="0">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3842122243"/>
                  </a:ext>
                </a:extLst>
              </a:tr>
            </a:tbl>
          </a:graphicData>
        </a:graphic>
      </p:graphicFrame>
      <p:sp>
        <p:nvSpPr>
          <p:cNvPr id="7" name="正方形/長方形 6"/>
          <p:cNvSpPr/>
          <p:nvPr/>
        </p:nvSpPr>
        <p:spPr>
          <a:xfrm>
            <a:off x="9029700" y="0"/>
            <a:ext cx="880118" cy="342900"/>
          </a:xfrm>
          <a:prstGeom prst="rect">
            <a:avLst/>
          </a:prstGeom>
          <a:solidFill>
            <a:srgbClr val="F23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進め方</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5763546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本日のまとめと今後の進め方</a:t>
            </a:r>
            <a:endParaRPr kumimoji="1" lang="ja-JP" altLang="en-US" dirty="0"/>
          </a:p>
        </p:txBody>
      </p:sp>
      <p:sp>
        <p:nvSpPr>
          <p:cNvPr id="3" name="コンテンツ プレースホルダー 2"/>
          <p:cNvSpPr>
            <a:spLocks noGrp="1"/>
          </p:cNvSpPr>
          <p:nvPr>
            <p:ph idx="1"/>
          </p:nvPr>
        </p:nvSpPr>
        <p:spPr>
          <a:xfrm>
            <a:off x="285749" y="895739"/>
            <a:ext cx="9344025" cy="3034308"/>
          </a:xfrm>
        </p:spPr>
        <p:txBody>
          <a:bodyPr>
            <a:normAutofit/>
          </a:bodyPr>
          <a:lstStyle/>
          <a:p>
            <a:r>
              <a:rPr lang="ja-JP" altLang="en-US" b="1" u="sng" dirty="0">
                <a:solidFill>
                  <a:srgbClr val="F04A5A"/>
                </a:solidFill>
              </a:rPr>
              <a:t>第</a:t>
            </a:r>
            <a:r>
              <a:rPr lang="en-US" altLang="ja-JP" b="1" u="sng" dirty="0">
                <a:solidFill>
                  <a:srgbClr val="F04A5A"/>
                </a:solidFill>
              </a:rPr>
              <a:t>3</a:t>
            </a:r>
            <a:r>
              <a:rPr lang="ja-JP" altLang="en-US" b="1" u="sng" dirty="0">
                <a:solidFill>
                  <a:srgbClr val="F04A5A"/>
                </a:solidFill>
              </a:rPr>
              <a:t>回研修から</a:t>
            </a:r>
            <a:r>
              <a:rPr lang="en-US" altLang="ja-JP" b="1" u="sng" dirty="0">
                <a:solidFill>
                  <a:srgbClr val="F04A5A"/>
                </a:solidFill>
              </a:rPr>
              <a:t>1</a:t>
            </a:r>
            <a:r>
              <a:rPr lang="ja-JP" altLang="en-US" b="1" u="sng" dirty="0">
                <a:solidFill>
                  <a:srgbClr val="F04A5A"/>
                </a:solidFill>
              </a:rPr>
              <a:t>週間以内</a:t>
            </a:r>
            <a:r>
              <a:rPr lang="ja-JP" altLang="en-US" dirty="0"/>
              <a:t>に、以下の資料をご提出ください。</a:t>
            </a:r>
            <a:endParaRPr lang="en-US" altLang="ja-JP" dirty="0"/>
          </a:p>
          <a:p>
            <a:pPr marL="800100" lvl="1" indent="-342900">
              <a:buClrTx/>
              <a:buFont typeface="+mj-ea"/>
              <a:buAutoNum type="circleNumDbPlain"/>
            </a:pPr>
            <a:r>
              <a:rPr lang="ja-JP" altLang="en-US" dirty="0"/>
              <a:t>第</a:t>
            </a:r>
            <a:r>
              <a:rPr lang="en-US" altLang="ja-JP" dirty="0"/>
              <a:t>3</a:t>
            </a:r>
            <a:r>
              <a:rPr lang="ja-JP" altLang="en-US" dirty="0"/>
              <a:t>回研修アンケート　</a:t>
            </a:r>
            <a:r>
              <a:rPr lang="ja-JP" altLang="en-US" sz="1400" dirty="0">
                <a:solidFill>
                  <a:srgbClr val="0070C0"/>
                </a:solidFill>
              </a:rPr>
              <a:t>（第</a:t>
            </a:r>
            <a:r>
              <a:rPr lang="en-US" altLang="ja-JP" sz="1400" dirty="0">
                <a:solidFill>
                  <a:srgbClr val="0070C0"/>
                </a:solidFill>
              </a:rPr>
              <a:t>3</a:t>
            </a:r>
            <a:r>
              <a:rPr lang="ja-JP" altLang="en-US" sz="1400" dirty="0">
                <a:solidFill>
                  <a:srgbClr val="0070C0"/>
                </a:solidFill>
              </a:rPr>
              <a:t>回研修後に記入してください）</a:t>
            </a:r>
            <a:endParaRPr lang="en-US" altLang="ja-JP" sz="1400" dirty="0">
              <a:solidFill>
                <a:srgbClr val="0070C0"/>
              </a:solidFill>
            </a:endParaRPr>
          </a:p>
          <a:p>
            <a:pPr marL="0" indent="0">
              <a:buNone/>
            </a:pPr>
            <a:endParaRPr lang="en-US" altLang="ja-JP" b="1" u="sng" dirty="0"/>
          </a:p>
        </p:txBody>
      </p:sp>
      <p:sp>
        <p:nvSpPr>
          <p:cNvPr id="4" name="スライド番号プレースホルダー 3"/>
          <p:cNvSpPr>
            <a:spLocks noGrp="1"/>
          </p:cNvSpPr>
          <p:nvPr>
            <p:ph type="sldNum" sz="quarter" idx="12"/>
          </p:nvPr>
        </p:nvSpPr>
        <p:spPr/>
        <p:txBody>
          <a:bodyPr/>
          <a:lstStyle/>
          <a:p>
            <a:fld id="{9D577B52-2241-471B-AFAB-376A00F66D4B}" type="slidenum">
              <a:rPr kumimoji="1" lang="ja-JP" altLang="en-US" smtClean="0"/>
              <a:pPr/>
              <a:t>99</a:t>
            </a:fld>
            <a:endParaRPr kumimoji="1" lang="ja-JP" altLang="en-US" dirty="0"/>
          </a:p>
        </p:txBody>
      </p:sp>
      <p:sp>
        <p:nvSpPr>
          <p:cNvPr id="5" name="テキスト プレースホルダー 4"/>
          <p:cNvSpPr>
            <a:spLocks noGrp="1"/>
          </p:cNvSpPr>
          <p:nvPr>
            <p:ph type="body" sz="quarter" idx="14"/>
          </p:nvPr>
        </p:nvSpPr>
        <p:spPr/>
        <p:txBody>
          <a:bodyPr/>
          <a:lstStyle/>
          <a:p>
            <a:r>
              <a:rPr lang="ja-JP" altLang="en-US" dirty="0"/>
              <a:t>研修後資料の提出のお願い</a:t>
            </a:r>
            <a:endParaRPr kumimoji="1" lang="ja-JP" altLang="en-US" dirty="0"/>
          </a:p>
        </p:txBody>
      </p:sp>
      <p:sp>
        <p:nvSpPr>
          <p:cNvPr id="7" name="正方形/長方形 6"/>
          <p:cNvSpPr/>
          <p:nvPr/>
        </p:nvSpPr>
        <p:spPr>
          <a:xfrm>
            <a:off x="9029700" y="0"/>
            <a:ext cx="880118" cy="342900"/>
          </a:xfrm>
          <a:prstGeom prst="rect">
            <a:avLst/>
          </a:prstGeom>
          <a:solidFill>
            <a:srgbClr val="F23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進め方</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6445868A-06FF-486B-9397-8230B64C7D4F}"/>
              </a:ext>
            </a:extLst>
          </p:cNvPr>
          <p:cNvSpPr/>
          <p:nvPr/>
        </p:nvSpPr>
        <p:spPr>
          <a:xfrm>
            <a:off x="684984" y="3179336"/>
            <a:ext cx="8344716" cy="2421364"/>
          </a:xfrm>
          <a:prstGeom prst="rect">
            <a:avLst/>
          </a:prstGeom>
          <a:solidFill>
            <a:srgbClr val="DEEBF7"/>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r>
              <a:rPr kumimoji="1" lang="ja-JP" altLang="en-US" dirty="0">
                <a:solidFill>
                  <a:schemeClr val="tx1"/>
                </a:solidFill>
                <a:latin typeface="Meiryo UI" panose="020B0604030504040204" pitchFamily="50" charset="-128"/>
                <a:ea typeface="Meiryo UI" panose="020B0604030504040204" pitchFamily="50" charset="-128"/>
              </a:rPr>
              <a:t>提出先：</a:t>
            </a:r>
            <a:endParaRPr kumimoji="1" lang="en-US" altLang="ja-JP" dirty="0">
              <a:solidFill>
                <a:schemeClr val="tx1"/>
              </a:solidFill>
              <a:latin typeface="Meiryo UI" panose="020B0604030504040204" pitchFamily="50" charset="-128"/>
              <a:ea typeface="Meiryo UI" panose="020B0604030504040204" pitchFamily="50" charset="-128"/>
            </a:endParaRPr>
          </a:p>
          <a:p>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提出方法：</a:t>
            </a:r>
            <a:endParaRPr kumimoji="1" lang="en-US" altLang="ja-JP" dirty="0">
              <a:solidFill>
                <a:schemeClr val="tx1"/>
              </a:solidFill>
              <a:latin typeface="Meiryo UI" panose="020B0604030504040204" pitchFamily="50" charset="-128"/>
              <a:ea typeface="Meiryo UI" panose="020B0604030504040204" pitchFamily="50" charset="-128"/>
            </a:endParaRPr>
          </a:p>
          <a:p>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提出期限：</a:t>
            </a:r>
            <a:r>
              <a:rPr kumimoji="1" lang="ja-JP" altLang="en-US" sz="1800" dirty="0">
                <a:solidFill>
                  <a:schemeClr val="tx1"/>
                </a:solidFill>
                <a:latin typeface="Meiryo UI" panose="020B0604030504040204" pitchFamily="50" charset="-128"/>
                <a:ea typeface="Meiryo UI" panose="020B0604030504040204" pitchFamily="50" charset="-128"/>
              </a:rPr>
              <a:t>第</a:t>
            </a:r>
            <a:r>
              <a:rPr kumimoji="1" lang="en-US" altLang="ja-JP" dirty="0">
                <a:solidFill>
                  <a:schemeClr val="tx1"/>
                </a:solidFill>
                <a:latin typeface="Meiryo UI" panose="020B0604030504040204" pitchFamily="50" charset="-128"/>
                <a:ea typeface="Meiryo UI" panose="020B0604030504040204" pitchFamily="50" charset="-128"/>
              </a:rPr>
              <a:t>3</a:t>
            </a:r>
            <a:r>
              <a:rPr kumimoji="1" lang="ja-JP" altLang="en-US" sz="1800" dirty="0">
                <a:solidFill>
                  <a:schemeClr val="tx1"/>
                </a:solidFill>
                <a:latin typeface="Meiryo UI" panose="020B0604030504040204" pitchFamily="50" charset="-128"/>
                <a:ea typeface="Meiryo UI" panose="020B0604030504040204" pitchFamily="50" charset="-128"/>
              </a:rPr>
              <a:t>回研修から</a:t>
            </a:r>
            <a:r>
              <a:rPr kumimoji="1" lang="en-US" altLang="ja-JP" sz="1800" dirty="0">
                <a:solidFill>
                  <a:schemeClr val="tx1"/>
                </a:solidFill>
                <a:latin typeface="Meiryo UI" panose="020B0604030504040204" pitchFamily="50" charset="-128"/>
                <a:ea typeface="Meiryo UI" panose="020B0604030504040204" pitchFamily="50" charset="-128"/>
              </a:rPr>
              <a:t>1</a:t>
            </a:r>
            <a:r>
              <a:rPr kumimoji="1" lang="ja-JP" altLang="en-US" sz="1800" dirty="0">
                <a:solidFill>
                  <a:schemeClr val="tx1"/>
                </a:solidFill>
                <a:latin typeface="Meiryo UI" panose="020B0604030504040204" pitchFamily="50" charset="-128"/>
                <a:ea typeface="Meiryo UI" panose="020B0604030504040204" pitchFamily="50" charset="-128"/>
              </a:rPr>
              <a:t>週間以内（〇〇年〇月〇日まで）</a:t>
            </a:r>
          </a:p>
        </p:txBody>
      </p:sp>
    </p:spTree>
    <p:extLst>
      <p:ext uri="{BB962C8B-B14F-4D97-AF65-F5344CB8AC3E}">
        <p14:creationId xmlns:p14="http://schemas.microsoft.com/office/powerpoint/2010/main" val="301760608"/>
      </p:ext>
    </p:extLst>
  </p:cSld>
  <p:clrMapOvr>
    <a:masterClrMapping/>
  </p:clrMapOvr>
</p:sld>
</file>

<file path=ppt/theme/theme1.xml><?xml version="1.0" encoding="utf-8"?>
<a:theme xmlns:a="http://schemas.openxmlformats.org/drawingml/2006/main" name="表紙">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32b70a7-1261-4164-a9dc-9a0419b89ad4">
      <Terms xmlns="http://schemas.microsoft.com/office/infopath/2007/PartnerControls"/>
    </lcf76f155ced4ddcb4097134ff3c332f>
    <TaxCatchAll xmlns="26a34451-6139-424b-9064-04b9c56f7c0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04D5B1C9BB59BB4DA8BB6DB043843C21" ma:contentTypeVersion="18" ma:contentTypeDescription="新しいドキュメントを作成します。" ma:contentTypeScope="" ma:versionID="ab5a15d8670d140e40fbcf93d72df812">
  <xsd:schema xmlns:xsd="http://www.w3.org/2001/XMLSchema" xmlns:xs="http://www.w3.org/2001/XMLSchema" xmlns:p="http://schemas.microsoft.com/office/2006/metadata/properties" xmlns:ns2="532b70a7-1261-4164-a9dc-9a0419b89ad4" xmlns:ns3="26a34451-6139-424b-9064-04b9c56f7c05" targetNamespace="http://schemas.microsoft.com/office/2006/metadata/properties" ma:root="true" ma:fieldsID="ab6d7700aebd90f84b41822650a796dc" ns2:_="" ns3:_="">
    <xsd:import namespace="532b70a7-1261-4164-a9dc-9a0419b89ad4"/>
    <xsd:import namespace="26a34451-6139-424b-9064-04b9c56f7c0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2b70a7-1261-4164-a9dc-9a0419b89a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9d9c9a3c-fcc5-402f-98fe-c7c4e5ec2b6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6a34451-6139-424b-9064-04b9c56f7c05" elementFormDefault="qualified">
    <xsd:import namespace="http://schemas.microsoft.com/office/2006/documentManagement/types"/>
    <xsd:import namespace="http://schemas.microsoft.com/office/infopath/2007/PartnerControls"/>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a52acb0f-df21-4158-b9db-7e9383f94871}" ma:internalName="TaxCatchAll" ma:showField="CatchAllData" ma:web="26a34451-6139-424b-9064-04b9c56f7c0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F5BFCA-1479-494D-9DBD-E504A2AA1A67}">
  <ds:schemaRefs>
    <ds:schemaRef ds:uri="http://schemas.microsoft.com/office/2006/metadata/properties"/>
    <ds:schemaRef ds:uri="http://schemas.microsoft.com/office/infopath/2007/PartnerControls"/>
    <ds:schemaRef ds:uri="532b70a7-1261-4164-a9dc-9a0419b89ad4"/>
    <ds:schemaRef ds:uri="26a34451-6139-424b-9064-04b9c56f7c05"/>
  </ds:schemaRefs>
</ds:datastoreItem>
</file>

<file path=customXml/itemProps2.xml><?xml version="1.0" encoding="utf-8"?>
<ds:datastoreItem xmlns:ds="http://schemas.openxmlformats.org/officeDocument/2006/customXml" ds:itemID="{F5806351-A8A7-4EC7-87C8-40496B99209B}">
  <ds:schemaRefs>
    <ds:schemaRef ds:uri="http://schemas.microsoft.com/sharepoint/v3/contenttype/forms"/>
  </ds:schemaRefs>
</ds:datastoreItem>
</file>

<file path=customXml/itemProps3.xml><?xml version="1.0" encoding="utf-8"?>
<ds:datastoreItem xmlns:ds="http://schemas.openxmlformats.org/officeDocument/2006/customXml" ds:itemID="{53A106A1-0361-42A1-B2A1-4B23ABB5F6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2b70a7-1261-4164-a9dc-9a0419b89ad4"/>
    <ds:schemaRef ds:uri="26a34451-6139-424b-9064-04b9c56f7c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15430</Words>
  <PresentationFormat>A4 210 x 297 mm</PresentationFormat>
  <Paragraphs>1791</Paragraphs>
  <Slides>126</Slides>
  <Notes>18</Notes>
  <HiddenSlides>0</HiddenSlides>
  <MMClips>0</MMClips>
  <ScaleCrop>false</ScaleCrop>
  <HeadingPairs>
    <vt:vector size="6" baseType="variant">
      <vt:variant>
        <vt:lpstr>使用されているフォント</vt:lpstr>
      </vt:variant>
      <vt:variant>
        <vt:i4>8</vt:i4>
      </vt:variant>
      <vt:variant>
        <vt:lpstr>テーマ</vt:lpstr>
      </vt:variant>
      <vt:variant>
        <vt:i4>3</vt:i4>
      </vt:variant>
      <vt:variant>
        <vt:lpstr>スライド タイトル</vt:lpstr>
      </vt:variant>
      <vt:variant>
        <vt:i4>126</vt:i4>
      </vt:variant>
    </vt:vector>
  </HeadingPairs>
  <TitlesOfParts>
    <vt:vector size="137" baseType="lpstr">
      <vt:lpstr>Meiryo UI</vt:lpstr>
      <vt:lpstr>游ゴシック</vt:lpstr>
      <vt:lpstr>游ゴシック Light</vt:lpstr>
      <vt:lpstr>Arial</vt:lpstr>
      <vt:lpstr>Calibri</vt:lpstr>
      <vt:lpstr>Calibri Light</vt:lpstr>
      <vt:lpstr>Matura MT Script Capitals</vt:lpstr>
      <vt:lpstr>Wingdings</vt:lpstr>
      <vt:lpstr>表紙</vt:lpstr>
      <vt:lpstr>Office テーマ</vt:lpstr>
      <vt:lpstr>1_Office テーマ</vt:lpstr>
      <vt:lpstr>「適切なケアマネジメント手法」実践研修 【第１回】</vt:lpstr>
      <vt:lpstr>実践研修のねらい</vt:lpstr>
      <vt:lpstr>研修プログラム概要と本日の研修の位置づけ</vt:lpstr>
      <vt:lpstr>本日の研修内容</vt:lpstr>
      <vt:lpstr>本日のタイムテーブル</vt:lpstr>
      <vt:lpstr>「適切なケアマネジメント手法」の ねらいと概要の確認</vt:lpstr>
      <vt:lpstr>「適切なケアマネジメント手法」のねらいと概要の確認</vt:lpstr>
      <vt:lpstr>「適切なケアマネジメント手法」のねらいと概要の確認</vt:lpstr>
      <vt:lpstr>「適切なケアマネジメント手法」のねらいと概要の確認</vt:lpstr>
      <vt:lpstr>「適切なケアマネジメント手法」のねらいと概要の確認</vt:lpstr>
      <vt:lpstr>「適切なケアマネジメント手法」のねらいと概要の確認</vt:lpstr>
      <vt:lpstr>「適切なケアマネジメント手法」のねらいと概要の確認</vt:lpstr>
      <vt:lpstr>「適切なケアマネジメント手法」のねらいと概要の確認</vt:lpstr>
      <vt:lpstr>「適切なケアマネジメント手法」のねらいと概要の確認</vt:lpstr>
      <vt:lpstr>基本ケアの内容と捉え方 ①概要</vt:lpstr>
      <vt:lpstr>基本ケアの内容と捉え方　①概要</vt:lpstr>
      <vt:lpstr>基本ケアの内容と捉え方　①概要</vt:lpstr>
      <vt:lpstr>基本ケアの内容と捉え方　①概要</vt:lpstr>
      <vt:lpstr>基本ケアの内容と捉え方　①概要</vt:lpstr>
      <vt:lpstr>基本ケアの内容と捉え方　①概要</vt:lpstr>
      <vt:lpstr>基本ケアの内容と捉え方　①概要</vt:lpstr>
      <vt:lpstr>基本ケアの内容と捉え方　①概要</vt:lpstr>
      <vt:lpstr>基本ケアの内容と捉え方　①概要</vt:lpstr>
      <vt:lpstr>基本ケアの内容と捉え方　①概要</vt:lpstr>
      <vt:lpstr>基本ケアの内容と捉え方 ②基本ケアの読み込み</vt:lpstr>
      <vt:lpstr>基本ケアの内容と捉え方　②基本ケアの読み込み</vt:lpstr>
      <vt:lpstr>基本ケアの内容と捉え方　②基本ケアの読み込み</vt:lpstr>
      <vt:lpstr>前半のまとめ</vt:lpstr>
      <vt:lpstr>休憩タイム</vt:lpstr>
      <vt:lpstr>実践研修の進め方 ①研修の流れとねらい</vt:lpstr>
      <vt:lpstr>実践研修の流れとねらい</vt:lpstr>
      <vt:lpstr>実践研修の流れとねらい</vt:lpstr>
      <vt:lpstr>実践研修の流れとねらい</vt:lpstr>
      <vt:lpstr>実践研修の流れとねらい</vt:lpstr>
      <vt:lpstr>実践研修の流れとねらい</vt:lpstr>
      <vt:lpstr>グループワークの進め方</vt:lpstr>
      <vt:lpstr>グループワークの進め方</vt:lpstr>
      <vt:lpstr>グループワークの進め方</vt:lpstr>
      <vt:lpstr>グループワークの進め方</vt:lpstr>
      <vt:lpstr>実践研修の進め方 ②事例の掘り下げの体験</vt:lpstr>
      <vt:lpstr>事例の掘り下げの体験</vt:lpstr>
      <vt:lpstr>事例の掘り下げの体験</vt:lpstr>
      <vt:lpstr>事例の掘り下げの体験</vt:lpstr>
      <vt:lpstr>事例の掘り下げの体験</vt:lpstr>
      <vt:lpstr>事例の掘り下げの体験</vt:lpstr>
      <vt:lpstr>事例の掘り下げの体験</vt:lpstr>
      <vt:lpstr>事例の掘り下げの体験</vt:lpstr>
      <vt:lpstr>事例の掘り下げの体験</vt:lpstr>
      <vt:lpstr>事例の掘り下げの体験</vt:lpstr>
      <vt:lpstr>事例の掘り下げの体験</vt:lpstr>
      <vt:lpstr>事例の掘り下げの体験</vt:lpstr>
      <vt:lpstr>実践研修の進め方 ③事例選定、資料の記入</vt:lpstr>
      <vt:lpstr>事例の選定</vt:lpstr>
      <vt:lpstr>資料の記入</vt:lpstr>
      <vt:lpstr>資料の記入</vt:lpstr>
      <vt:lpstr>資料の記入</vt:lpstr>
      <vt:lpstr>資料の記入</vt:lpstr>
      <vt:lpstr>資料の共有</vt:lpstr>
      <vt:lpstr>質疑応答</vt:lpstr>
      <vt:lpstr>質疑応答</vt:lpstr>
      <vt:lpstr>今後の進め方</vt:lpstr>
      <vt:lpstr>今後の進め方</vt:lpstr>
      <vt:lpstr>今後の進め方</vt:lpstr>
      <vt:lpstr>今後の進め方</vt:lpstr>
      <vt:lpstr>今後の進め方</vt:lpstr>
      <vt:lpstr>第1回研修の講義動画のご案内</vt:lpstr>
      <vt:lpstr>お困りごと・不明点などのお問い合わせ</vt:lpstr>
      <vt:lpstr>「適切なケアマネジメント手法」実践研修 【第2回】</vt:lpstr>
      <vt:lpstr>本日の研修の位置づけ</vt:lpstr>
      <vt:lpstr>本日の研修内容</vt:lpstr>
      <vt:lpstr>本日のタイムテーブル</vt:lpstr>
      <vt:lpstr>現場実践の振り返り ①グループワーク</vt:lpstr>
      <vt:lpstr>現場実践の振り返り①グループワーク</vt:lpstr>
      <vt:lpstr>現場実践の振り返り①グループワーク</vt:lpstr>
      <vt:lpstr>現場実践の振り返り①グループワーク</vt:lpstr>
      <vt:lpstr>現場実践の振り返り①グループワーク</vt:lpstr>
      <vt:lpstr>現場実践の振り返り ②全体共有</vt:lpstr>
      <vt:lpstr>現場実践の振り返り②全体共有</vt:lpstr>
      <vt:lpstr>本日のまとめと今後の進め方</vt:lpstr>
      <vt:lpstr>本日のまとめと今後の進め方</vt:lpstr>
      <vt:lpstr>本日のまとめと今後の進め方</vt:lpstr>
      <vt:lpstr>本日のまとめと今後の進め方</vt:lpstr>
      <vt:lpstr>本日のまとめと今後の進め方</vt:lpstr>
      <vt:lpstr>本日のまとめと今後の進め方</vt:lpstr>
      <vt:lpstr>「適切なケアマネジメント手法」実践研修 【第3回】</vt:lpstr>
      <vt:lpstr>本日の研修の位置づけ</vt:lpstr>
      <vt:lpstr>本日の研修内容</vt:lpstr>
      <vt:lpstr>本日のタイムテーブル</vt:lpstr>
      <vt:lpstr>現場実践の振り返り ①グループワーク</vt:lpstr>
      <vt:lpstr>現場実践の振り返り①グループワーク</vt:lpstr>
      <vt:lpstr>現場実践の振り返り①グループワーク</vt:lpstr>
      <vt:lpstr>現場実践の振り返り①グループワーク</vt:lpstr>
      <vt:lpstr>現場実践の振り返り①グループワーク</vt:lpstr>
      <vt:lpstr>現場実践の振り返り ②全体共有</vt:lpstr>
      <vt:lpstr>現場実践の振り返り②全体共有</vt:lpstr>
      <vt:lpstr>本日のまとめと今後の進め方</vt:lpstr>
      <vt:lpstr>本日のまとめと今後の進め方</vt:lpstr>
      <vt:lpstr>本日のまとめと今後の進め方</vt:lpstr>
      <vt:lpstr>本日のまとめと今後の進め方</vt:lpstr>
      <vt:lpstr>本日のまとめと今後の進め方</vt:lpstr>
      <vt:lpstr>本日のまとめと今後の進め方</vt:lpstr>
      <vt:lpstr>本日のまとめと今後の進め方</vt:lpstr>
      <vt:lpstr>「適切なケアマネジメント手法」実践研修 【第4回】</vt:lpstr>
      <vt:lpstr>本日の研修の位置づけ</vt:lpstr>
      <vt:lpstr>本日のタイムテーブル</vt:lpstr>
      <vt:lpstr>実践研修のねらいの確認</vt:lpstr>
      <vt:lpstr>「適切なケアマネジメント手法」を使う意義</vt:lpstr>
      <vt:lpstr>「適切なケアマネジメント手法」を活用する際のポイント</vt:lpstr>
      <vt:lpstr>本日の研修内容</vt:lpstr>
      <vt:lpstr>現場実践の振り返り</vt:lpstr>
      <vt:lpstr>現場実践の振り返り</vt:lpstr>
      <vt:lpstr>現場実践の振り返り</vt:lpstr>
      <vt:lpstr>現場実践の振り返り</vt:lpstr>
      <vt:lpstr>休憩タイム</vt:lpstr>
      <vt:lpstr>取り組み事例の発表</vt:lpstr>
      <vt:lpstr>取り組み事例の紹介</vt:lpstr>
      <vt:lpstr>取り組み事例の紹介</vt:lpstr>
      <vt:lpstr>取り組み事例の紹介</vt:lpstr>
      <vt:lpstr>取り組み事例の紹介</vt:lpstr>
      <vt:lpstr>取り組み事例や実践状況への総括</vt:lpstr>
      <vt:lpstr>自己評価・振り返り</vt:lpstr>
      <vt:lpstr>自己評価・振り返り</vt:lpstr>
      <vt:lpstr>自己評価・振り返り</vt:lpstr>
      <vt:lpstr>自己評価・振り返り</vt:lpstr>
      <vt:lpstr>今後に向けて</vt:lpstr>
      <vt:lpstr>今後に向けて</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dcterms:created xsi:type="dcterms:W3CDTF">2023-04-03T09:22:55Z</dcterms:created>
  <dcterms:modified xsi:type="dcterms:W3CDTF">2024-05-22T02:18:51Z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0x01010004D5B1C9BB59BB4DA8BB6DB043843C21</vt:lpwstr>
  </property>
</Properties>
</file>